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525" r:id="rId2"/>
    <p:sldId id="1417" r:id="rId3"/>
    <p:sldId id="1392" r:id="rId4"/>
    <p:sldId id="352" r:id="rId5"/>
    <p:sldId id="1527" r:id="rId6"/>
    <p:sldId id="1535" r:id="rId7"/>
    <p:sldId id="371" r:id="rId8"/>
    <p:sldId id="293" r:id="rId9"/>
    <p:sldId id="375" r:id="rId10"/>
    <p:sldId id="1544" r:id="rId11"/>
    <p:sldId id="1528" r:id="rId12"/>
    <p:sldId id="1536" r:id="rId13"/>
    <p:sldId id="1545" r:id="rId14"/>
    <p:sldId id="369" r:id="rId15"/>
    <p:sldId id="1549" r:id="rId16"/>
    <p:sldId id="364" r:id="rId17"/>
    <p:sldId id="1550" r:id="rId18"/>
    <p:sldId id="368" r:id="rId19"/>
    <p:sldId id="363" r:id="rId20"/>
    <p:sldId id="365" r:id="rId21"/>
    <p:sldId id="1546" r:id="rId22"/>
    <p:sldId id="1547" r:id="rId23"/>
    <p:sldId id="1548" r:id="rId24"/>
    <p:sldId id="1529" r:id="rId25"/>
    <p:sldId id="305" r:id="rId26"/>
    <p:sldId id="362" r:id="rId27"/>
    <p:sldId id="361" r:id="rId28"/>
    <p:sldId id="1531" r:id="rId29"/>
    <p:sldId id="1532" r:id="rId30"/>
    <p:sldId id="1533" r:id="rId31"/>
    <p:sldId id="1534" r:id="rId32"/>
    <p:sldId id="144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14A"/>
    <a:srgbClr val="85DAE2"/>
    <a:srgbClr val="60EEEE"/>
    <a:srgbClr val="93CB27"/>
    <a:srgbClr val="81DE10"/>
    <a:srgbClr val="ED7D31"/>
    <a:srgbClr val="969696"/>
    <a:srgbClr val="6FD3DD"/>
    <a:srgbClr val="41B7E7"/>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7" autoAdjust="0"/>
    <p:restoredTop sz="70667" autoAdjust="0"/>
  </p:normalViewPr>
  <p:slideViewPr>
    <p:cSldViewPr snapToGrid="0">
      <p:cViewPr>
        <p:scale>
          <a:sx n="51" d="100"/>
          <a:sy n="51" d="100"/>
        </p:scale>
        <p:origin x="138" y="34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yana\Desktop\papeles\tesis\Copia%20de%20Copia%20de%20an&#225;lisis%20de%20los%20resultados%20-%20copia(2197)nuevo(220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yana\Desktop\papeles\tesis\Copia%20de%20Copia%20de%20an&#225;lisis%20de%20los%20resultados%20-%20copia(2197)nuevo(22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Rentabilidad sobre el patrimonio (ROE)</a:t>
            </a:r>
          </a:p>
        </c:rich>
      </c:tx>
      <c:layout>
        <c:manualLayout>
          <c:xMode val="edge"/>
          <c:yMode val="edge"/>
          <c:x val="0.2088888888888889"/>
          <c:y val="3.2407407407407406E-2"/>
        </c:manualLayout>
      </c:layout>
      <c:overlay val="0"/>
      <c:spPr>
        <a:noFill/>
        <a:ln>
          <a:noFill/>
        </a:ln>
        <a:effectLst/>
      </c:spPr>
    </c:title>
    <c:autoTitleDeleted val="0"/>
    <c:plotArea>
      <c:layout>
        <c:manualLayout>
          <c:layoutTarget val="inner"/>
          <c:xMode val="edge"/>
          <c:yMode val="edge"/>
          <c:x val="0.20418066491688541"/>
          <c:y val="0.19027777777777777"/>
          <c:w val="0.79581933508311464"/>
          <c:h val="0.68847222222222226"/>
        </c:manualLayout>
      </c:layout>
      <c:lineChart>
        <c:grouping val="standard"/>
        <c:varyColors val="0"/>
        <c:ser>
          <c:idx val="0"/>
          <c:order val="0"/>
          <c:tx>
            <c:strRef>
              <c:f>RENTABILIDAD!$J$2</c:f>
              <c:strCache>
                <c:ptCount val="1"/>
                <c:pt idx="0">
                  <c:v>ROE</c:v>
                </c:pt>
              </c:strCache>
            </c:strRef>
          </c:tx>
          <c:spPr>
            <a:ln w="22225" cap="rnd" cmpd="sng" algn="ctr">
              <a:solidFill>
                <a:schemeClr val="accent1"/>
              </a:solidFill>
              <a:round/>
            </a:ln>
            <a:effectLst/>
          </c:spPr>
          <c:marker>
            <c:symbol val="none"/>
          </c:marker>
          <c:cat>
            <c:numRef>
              <c:f>RENTABILIDAD!$I$3:$I$7</c:f>
              <c:numCache>
                <c:formatCode>General</c:formatCode>
                <c:ptCount val="5"/>
                <c:pt idx="0">
                  <c:v>2016</c:v>
                </c:pt>
                <c:pt idx="1">
                  <c:v>2017</c:v>
                </c:pt>
                <c:pt idx="2">
                  <c:v>2018</c:v>
                </c:pt>
                <c:pt idx="3">
                  <c:v>2019</c:v>
                </c:pt>
                <c:pt idx="4">
                  <c:v>2020</c:v>
                </c:pt>
              </c:numCache>
            </c:numRef>
          </c:cat>
          <c:val>
            <c:numRef>
              <c:f>RENTABILIDAD!$J$3:$J$7</c:f>
              <c:numCache>
                <c:formatCode>0.00%</c:formatCode>
                <c:ptCount val="5"/>
                <c:pt idx="0">
                  <c:v>6.0999999999999999E-2</c:v>
                </c:pt>
                <c:pt idx="1">
                  <c:v>0.1062</c:v>
                </c:pt>
                <c:pt idx="2">
                  <c:v>0.12330000000000001</c:v>
                </c:pt>
                <c:pt idx="3">
                  <c:v>0.13039999999999999</c:v>
                </c:pt>
                <c:pt idx="4">
                  <c:v>5.7099999999999998E-2</c:v>
                </c:pt>
              </c:numCache>
            </c:numRef>
          </c:val>
          <c:smooth val="0"/>
          <c:extLst>
            <c:ext xmlns:c16="http://schemas.microsoft.com/office/drawing/2014/chart" uri="{C3380CC4-5D6E-409C-BE32-E72D297353CC}">
              <c16:uniqueId val="{00000000-9544-444B-8D0A-5F11EB4395F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68373248"/>
        <c:axId val="129454848"/>
      </c:lineChart>
      <c:catAx>
        <c:axId val="1683732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129454848"/>
        <c:crosses val="autoZero"/>
        <c:auto val="1"/>
        <c:lblAlgn val="ctr"/>
        <c:lblOffset val="100"/>
        <c:noMultiLvlLbl val="0"/>
      </c:catAx>
      <c:valAx>
        <c:axId val="12945484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16837324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cap="none" spc="20" baseline="0">
                <a:solidFill>
                  <a:schemeClr val="dk1">
                    <a:lumMod val="50000"/>
                    <a:lumOff val="50000"/>
                  </a:schemeClr>
                </a:solidFill>
                <a:latin typeface="Arial" panose="020B0604020202020204" pitchFamily="34" charset="0"/>
                <a:ea typeface="+mn-ea"/>
                <a:cs typeface="Arial" panose="020B0604020202020204" pitchFamily="34" charset="0"/>
              </a:defRPr>
            </a:pPr>
            <a:r>
              <a:rPr lang="es-EC"/>
              <a:t>Recaudación año 2019-2020</a:t>
            </a:r>
          </a:p>
        </c:rich>
      </c:tx>
      <c:overlay val="0"/>
      <c:spPr>
        <a:noFill/>
        <a:ln>
          <a:noFill/>
        </a:ln>
        <a:effectLst/>
      </c:spPr>
    </c:title>
    <c:autoTitleDeleted val="0"/>
    <c:plotArea>
      <c:layout/>
      <c:lineChart>
        <c:grouping val="standard"/>
        <c:varyColors val="0"/>
        <c:ser>
          <c:idx val="0"/>
          <c:order val="0"/>
          <c:tx>
            <c:strRef>
              <c:f>'Recaudacion consolidado neta'!$B$9</c:f>
              <c:strCache>
                <c:ptCount val="1"/>
                <c:pt idx="0">
                  <c:v>2019</c:v>
                </c:pt>
              </c:strCache>
            </c:strRef>
          </c:tx>
          <c:spPr>
            <a:ln w="22225" cap="rnd" cmpd="sng" algn="ctr">
              <a:solidFill>
                <a:schemeClr val="accent1"/>
              </a:solidFill>
              <a:round/>
            </a:ln>
            <a:effectLst/>
          </c:spPr>
          <c:marker>
            <c:symbol val="none"/>
          </c:marker>
          <c:cat>
            <c:strRef>
              <c:f>'Recaudacion consolidado neta'!$A$10:$A$21</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'Recaudacion consolidado neta'!$B$10:$B$21</c:f>
              <c:numCache>
                <c:formatCode>#,##0</c:formatCode>
                <c:ptCount val="12"/>
                <c:pt idx="0">
                  <c:v>1352371488.4520018</c:v>
                </c:pt>
                <c:pt idx="1">
                  <c:v>984273654.44799614</c:v>
                </c:pt>
                <c:pt idx="2">
                  <c:v>1088433019.2679982</c:v>
                </c:pt>
                <c:pt idx="3">
                  <c:v>2068249570.836</c:v>
                </c:pt>
                <c:pt idx="4">
                  <c:v>1124223360.4199955</c:v>
                </c:pt>
                <c:pt idx="5">
                  <c:v>1037242043.817996</c:v>
                </c:pt>
                <c:pt idx="6">
                  <c:v>1147162706.6539967</c:v>
                </c:pt>
                <c:pt idx="7">
                  <c:v>1141284484.7719955</c:v>
                </c:pt>
                <c:pt idx="8">
                  <c:v>1101745004.2114973</c:v>
                </c:pt>
                <c:pt idx="9">
                  <c:v>1109519436.4859984</c:v>
                </c:pt>
                <c:pt idx="10">
                  <c:v>1080489855.8739974</c:v>
                </c:pt>
                <c:pt idx="11">
                  <c:v>1033848548.6299959</c:v>
                </c:pt>
              </c:numCache>
            </c:numRef>
          </c:val>
          <c:smooth val="0"/>
          <c:extLst>
            <c:ext xmlns:c16="http://schemas.microsoft.com/office/drawing/2014/chart" uri="{C3380CC4-5D6E-409C-BE32-E72D297353CC}">
              <c16:uniqueId val="{00000000-BF05-421A-96F3-D1AFFC53AB63}"/>
            </c:ext>
          </c:extLst>
        </c:ser>
        <c:ser>
          <c:idx val="1"/>
          <c:order val="1"/>
          <c:tx>
            <c:strRef>
              <c:f>'Recaudacion consolidado neta'!$C$9</c:f>
              <c:strCache>
                <c:ptCount val="1"/>
                <c:pt idx="0">
                  <c:v>2020</c:v>
                </c:pt>
              </c:strCache>
            </c:strRef>
          </c:tx>
          <c:spPr>
            <a:ln w="22225" cap="rnd" cmpd="sng" algn="ctr">
              <a:solidFill>
                <a:schemeClr val="accent2"/>
              </a:solidFill>
              <a:round/>
            </a:ln>
            <a:effectLst/>
          </c:spPr>
          <c:marker>
            <c:symbol val="none"/>
          </c:marker>
          <c:cat>
            <c:strRef>
              <c:f>'Recaudacion consolidado neta'!$A$10:$A$21</c:f>
              <c:strCache>
                <c:ptCount val="12"/>
                <c:pt idx="0">
                  <c:v>Enero </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'Recaudacion consolidado neta'!$C$10:$C$21</c:f>
              <c:numCache>
                <c:formatCode>#,##0</c:formatCode>
                <c:ptCount val="12"/>
                <c:pt idx="0">
                  <c:v>1418888533.9139979</c:v>
                </c:pt>
                <c:pt idx="1">
                  <c:v>907386381.69799733</c:v>
                </c:pt>
                <c:pt idx="2">
                  <c:v>1157440160.4839969</c:v>
                </c:pt>
                <c:pt idx="3">
                  <c:v>1345667492.859998</c:v>
                </c:pt>
                <c:pt idx="4">
                  <c:v>732486555.37999976</c:v>
                </c:pt>
                <c:pt idx="5">
                  <c:v>764260979.52999878</c:v>
                </c:pt>
                <c:pt idx="6">
                  <c:v>878530829.14999783</c:v>
                </c:pt>
                <c:pt idx="7">
                  <c:v>903751482.14999688</c:v>
                </c:pt>
                <c:pt idx="8">
                  <c:v>1262497151.4504969</c:v>
                </c:pt>
                <c:pt idx="9">
                  <c:v>956526971.71999705</c:v>
                </c:pt>
                <c:pt idx="10">
                  <c:v>986306558.54999697</c:v>
                </c:pt>
                <c:pt idx="11">
                  <c:v>1067810092.7699969</c:v>
                </c:pt>
              </c:numCache>
            </c:numRef>
          </c:val>
          <c:smooth val="0"/>
          <c:extLst>
            <c:ext xmlns:c16="http://schemas.microsoft.com/office/drawing/2014/chart" uri="{C3380CC4-5D6E-409C-BE32-E72D297353CC}">
              <c16:uniqueId val="{00000001-BF05-421A-96F3-D1AFFC53AB6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9612416"/>
        <c:axId val="129626496"/>
      </c:lineChart>
      <c:catAx>
        <c:axId val="1296124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129626496"/>
        <c:crosses val="autoZero"/>
        <c:auto val="1"/>
        <c:lblAlgn val="ctr"/>
        <c:lblOffset val="100"/>
        <c:noMultiLvlLbl val="0"/>
      </c:catAx>
      <c:valAx>
        <c:axId val="1296264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crossAx val="1296124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050">
          <a:latin typeface="Arial" panose="020B0604020202020204" pitchFamily="34" charset="0"/>
          <a:cs typeface="Arial" panose="020B0604020202020204" pitchFamily="34" charset="0"/>
        </a:defRPr>
      </a:pPr>
      <a:endParaRPr lang="es-EC"/>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microsoft.com/office/2007/relationships/hdphoto" Target="../media/hdphoto2.wdp"/><Relationship Id="rId1"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7F1D1-A356-40D5-804E-DB62F011B17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475B71E8-BBED-42A7-A8C3-D1F06F78FA3E}">
      <dgm:prSet phldrT="[Texto]" custT="1"/>
      <dgm:spPr/>
      <dgm:t>
        <a:bodyPr/>
        <a:lstStyle/>
        <a:p>
          <a:r>
            <a:rPr lang="es-ES" sz="1400" dirty="0">
              <a:latin typeface="Times New Roman" panose="02020603050405020304" pitchFamily="18" charset="0"/>
              <a:cs typeface="Times New Roman" panose="02020603050405020304" pitchFamily="18" charset="0"/>
            </a:rPr>
            <a:t>Alta evasión </a:t>
          </a:r>
        </a:p>
      </dgm:t>
    </dgm:pt>
    <dgm:pt modelId="{7B253149-66ED-4A29-9F6C-12CFCC5DCF2A}" type="parTrans" cxnId="{B7E2CA8F-ED35-49CA-8046-D1EC1E9C4EB8}">
      <dgm:prSet/>
      <dgm:spPr/>
      <dgm:t>
        <a:bodyPr/>
        <a:lstStyle/>
        <a:p>
          <a:endParaRPr lang="es-ES" sz="1400">
            <a:latin typeface="Times New Roman" panose="02020603050405020304" pitchFamily="18" charset="0"/>
            <a:cs typeface="Times New Roman" panose="02020603050405020304" pitchFamily="18" charset="0"/>
          </a:endParaRPr>
        </a:p>
      </dgm:t>
    </dgm:pt>
    <dgm:pt modelId="{B5512DD2-6304-4EE4-BF89-3EB7639BA934}" type="sibTrans" cxnId="{B7E2CA8F-ED35-49CA-8046-D1EC1E9C4EB8}">
      <dgm:prSet/>
      <dgm:spPr/>
      <dgm:t>
        <a:bodyPr/>
        <a:lstStyle/>
        <a:p>
          <a:endParaRPr lang="es-ES" sz="1400">
            <a:latin typeface="Times New Roman" panose="02020603050405020304" pitchFamily="18" charset="0"/>
            <a:cs typeface="Times New Roman" panose="02020603050405020304" pitchFamily="18" charset="0"/>
          </a:endParaRPr>
        </a:p>
      </dgm:t>
    </dgm:pt>
    <dgm:pt modelId="{637EF5D9-4366-4671-9321-16C9C76AA73D}">
      <dgm:prSet phldrT="[Texto]" custT="1"/>
      <dgm:spPr/>
      <dgm:t>
        <a:bodyPr/>
        <a:lstStyle/>
        <a:p>
          <a:r>
            <a:rPr lang="es-ES" sz="1400" dirty="0">
              <a:latin typeface="Times New Roman" panose="02020603050405020304" pitchFamily="18" charset="0"/>
              <a:cs typeface="Times New Roman" panose="02020603050405020304" pitchFamily="18" charset="0"/>
            </a:rPr>
            <a:t>Corrupción recaudadores de impuestos</a:t>
          </a:r>
        </a:p>
      </dgm:t>
    </dgm:pt>
    <dgm:pt modelId="{E81565CE-9BFA-4C18-B431-F0065F8CE2D4}" type="parTrans" cxnId="{DB543BC2-B0C5-4FDF-8585-5F0AAE0EEA15}">
      <dgm:prSet/>
      <dgm:spPr/>
      <dgm:t>
        <a:bodyPr/>
        <a:lstStyle/>
        <a:p>
          <a:endParaRPr lang="es-ES" sz="1400">
            <a:latin typeface="Times New Roman" panose="02020603050405020304" pitchFamily="18" charset="0"/>
            <a:cs typeface="Times New Roman" panose="02020603050405020304" pitchFamily="18" charset="0"/>
          </a:endParaRPr>
        </a:p>
      </dgm:t>
    </dgm:pt>
    <dgm:pt modelId="{52F00114-86AB-4181-853D-6269DDABB9CD}" type="sibTrans" cxnId="{DB543BC2-B0C5-4FDF-8585-5F0AAE0EEA15}">
      <dgm:prSet/>
      <dgm:spPr/>
      <dgm:t>
        <a:bodyPr/>
        <a:lstStyle/>
        <a:p>
          <a:endParaRPr lang="es-ES" sz="1400">
            <a:latin typeface="Times New Roman" panose="02020603050405020304" pitchFamily="18" charset="0"/>
            <a:cs typeface="Times New Roman" panose="02020603050405020304" pitchFamily="18" charset="0"/>
          </a:endParaRPr>
        </a:p>
      </dgm:t>
    </dgm:pt>
    <dgm:pt modelId="{38E17F7F-1D50-471A-9113-6E8630810707}" type="pres">
      <dgm:prSet presAssocID="{57D7F1D1-A356-40D5-804E-DB62F011B172}" presName="Name0" presStyleCnt="0">
        <dgm:presLayoutVars>
          <dgm:chMax val="7"/>
          <dgm:chPref val="7"/>
          <dgm:dir/>
          <dgm:animLvl val="lvl"/>
        </dgm:presLayoutVars>
      </dgm:prSet>
      <dgm:spPr/>
    </dgm:pt>
    <dgm:pt modelId="{AC1D96A9-A6A9-450E-8446-4789545C0597}" type="pres">
      <dgm:prSet presAssocID="{475B71E8-BBED-42A7-A8C3-D1F06F78FA3E}" presName="Accent1" presStyleCnt="0"/>
      <dgm:spPr/>
    </dgm:pt>
    <dgm:pt modelId="{416A5E44-80E0-4452-B13D-B8BA74AB3EB1}" type="pres">
      <dgm:prSet presAssocID="{475B71E8-BBED-42A7-A8C3-D1F06F78FA3E}" presName="Accent" presStyleLbl="node1" presStyleIdx="0" presStyleCnt="2"/>
      <dgm:spPr/>
    </dgm:pt>
    <dgm:pt modelId="{CF14CF4B-04D4-492A-8AE1-F0FAC03F2FA6}" type="pres">
      <dgm:prSet presAssocID="{475B71E8-BBED-42A7-A8C3-D1F06F78FA3E}" presName="Parent1" presStyleLbl="revTx" presStyleIdx="0" presStyleCnt="2">
        <dgm:presLayoutVars>
          <dgm:chMax val="1"/>
          <dgm:chPref val="1"/>
          <dgm:bulletEnabled val="1"/>
        </dgm:presLayoutVars>
      </dgm:prSet>
      <dgm:spPr/>
    </dgm:pt>
    <dgm:pt modelId="{AF6C113A-92AA-42B6-81FF-00F99AAF47D5}" type="pres">
      <dgm:prSet presAssocID="{637EF5D9-4366-4671-9321-16C9C76AA73D}" presName="Accent2" presStyleCnt="0"/>
      <dgm:spPr/>
    </dgm:pt>
    <dgm:pt modelId="{7A8C2A95-D2EF-47F2-834A-87E55619F36D}" type="pres">
      <dgm:prSet presAssocID="{637EF5D9-4366-4671-9321-16C9C76AA73D}" presName="Accent" presStyleLbl="node1" presStyleIdx="1" presStyleCnt="2"/>
      <dgm:spPr/>
    </dgm:pt>
    <dgm:pt modelId="{A707069E-AA19-481B-A651-90F1026C2DCD}" type="pres">
      <dgm:prSet presAssocID="{637EF5D9-4366-4671-9321-16C9C76AA73D}" presName="Parent2" presStyleLbl="revTx" presStyleIdx="1" presStyleCnt="2">
        <dgm:presLayoutVars>
          <dgm:chMax val="1"/>
          <dgm:chPref val="1"/>
          <dgm:bulletEnabled val="1"/>
        </dgm:presLayoutVars>
      </dgm:prSet>
      <dgm:spPr/>
    </dgm:pt>
  </dgm:ptLst>
  <dgm:cxnLst>
    <dgm:cxn modelId="{1705AC22-AEC9-4565-89AA-D744F5101B72}" type="presOf" srcId="{57D7F1D1-A356-40D5-804E-DB62F011B172}" destId="{38E17F7F-1D50-471A-9113-6E8630810707}" srcOrd="0" destOrd="0" presId="urn:microsoft.com/office/officeart/2009/layout/CircleArrowProcess"/>
    <dgm:cxn modelId="{F692A676-6161-401C-B45A-B74D8EBFD011}" type="presOf" srcId="{475B71E8-BBED-42A7-A8C3-D1F06F78FA3E}" destId="{CF14CF4B-04D4-492A-8AE1-F0FAC03F2FA6}" srcOrd="0" destOrd="0" presId="urn:microsoft.com/office/officeart/2009/layout/CircleArrowProcess"/>
    <dgm:cxn modelId="{B7E2CA8F-ED35-49CA-8046-D1EC1E9C4EB8}" srcId="{57D7F1D1-A356-40D5-804E-DB62F011B172}" destId="{475B71E8-BBED-42A7-A8C3-D1F06F78FA3E}" srcOrd="0" destOrd="0" parTransId="{7B253149-66ED-4A29-9F6C-12CFCC5DCF2A}" sibTransId="{B5512DD2-6304-4EE4-BF89-3EB7639BA934}"/>
    <dgm:cxn modelId="{DB543BC2-B0C5-4FDF-8585-5F0AAE0EEA15}" srcId="{57D7F1D1-A356-40D5-804E-DB62F011B172}" destId="{637EF5D9-4366-4671-9321-16C9C76AA73D}" srcOrd="1" destOrd="0" parTransId="{E81565CE-9BFA-4C18-B431-F0065F8CE2D4}" sibTransId="{52F00114-86AB-4181-853D-6269DDABB9CD}"/>
    <dgm:cxn modelId="{3A3D00DC-6BC4-44DE-94EB-60BA5DC74D35}" type="presOf" srcId="{637EF5D9-4366-4671-9321-16C9C76AA73D}" destId="{A707069E-AA19-481B-A651-90F1026C2DCD}" srcOrd="0" destOrd="0" presId="urn:microsoft.com/office/officeart/2009/layout/CircleArrowProcess"/>
    <dgm:cxn modelId="{D2011E6D-B5EE-4F63-845C-DD9585D2E506}" type="presParOf" srcId="{38E17F7F-1D50-471A-9113-6E8630810707}" destId="{AC1D96A9-A6A9-450E-8446-4789545C0597}" srcOrd="0" destOrd="0" presId="urn:microsoft.com/office/officeart/2009/layout/CircleArrowProcess"/>
    <dgm:cxn modelId="{9E000D79-425A-4C56-95FD-19F61629C882}" type="presParOf" srcId="{AC1D96A9-A6A9-450E-8446-4789545C0597}" destId="{416A5E44-80E0-4452-B13D-B8BA74AB3EB1}" srcOrd="0" destOrd="0" presId="urn:microsoft.com/office/officeart/2009/layout/CircleArrowProcess"/>
    <dgm:cxn modelId="{7FFAD06D-8BE9-4BA5-B1ED-32CCA83B42B1}" type="presParOf" srcId="{38E17F7F-1D50-471A-9113-6E8630810707}" destId="{CF14CF4B-04D4-492A-8AE1-F0FAC03F2FA6}" srcOrd="1" destOrd="0" presId="urn:microsoft.com/office/officeart/2009/layout/CircleArrowProcess"/>
    <dgm:cxn modelId="{567AF01D-D438-454F-B6BA-DE6FB9EEEC95}" type="presParOf" srcId="{38E17F7F-1D50-471A-9113-6E8630810707}" destId="{AF6C113A-92AA-42B6-81FF-00F99AAF47D5}" srcOrd="2" destOrd="0" presId="urn:microsoft.com/office/officeart/2009/layout/CircleArrowProcess"/>
    <dgm:cxn modelId="{785E652F-D190-49E3-BCB1-5E91BB0191A3}" type="presParOf" srcId="{AF6C113A-92AA-42B6-81FF-00F99AAF47D5}" destId="{7A8C2A95-D2EF-47F2-834A-87E55619F36D}" srcOrd="0" destOrd="0" presId="urn:microsoft.com/office/officeart/2009/layout/CircleArrowProcess"/>
    <dgm:cxn modelId="{E3ED1A9A-C587-4A85-A07F-B38F83CA38A7}" type="presParOf" srcId="{38E17F7F-1D50-471A-9113-6E8630810707}" destId="{A707069E-AA19-481B-A651-90F1026C2DCD}"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63DE8-F792-4772-8521-7489BC52319B}" type="doc">
      <dgm:prSet loTypeId="urn:microsoft.com/office/officeart/2008/layout/AscendingPictureAccentProcess" loCatId="process" qsTypeId="urn:microsoft.com/office/officeart/2005/8/quickstyle/simple1" qsCatId="simple" csTypeId="urn:microsoft.com/office/officeart/2005/8/colors/accent1_1" csCatId="accent1" phldr="1"/>
      <dgm:spPr/>
      <dgm:t>
        <a:bodyPr/>
        <a:lstStyle/>
        <a:p>
          <a:endParaRPr lang="es-ES"/>
        </a:p>
      </dgm:t>
    </dgm:pt>
    <dgm:pt modelId="{8FCE9507-5D42-4285-AB8F-9C710F1EA667}">
      <dgm:prSet phldrT="[Texto]" custT="1"/>
      <dgm:spPr/>
      <dgm:t>
        <a:bodyPr/>
        <a:lstStyle/>
        <a:p>
          <a:r>
            <a:rPr lang="es-EC" sz="1400" dirty="0">
              <a:latin typeface="Times New Roman" panose="02020603050405020304" pitchFamily="18" charset="0"/>
              <a:cs typeface="Times New Roman" panose="02020603050405020304" pitchFamily="18" charset="0"/>
            </a:rPr>
            <a:t>Actividad comercial</a:t>
          </a:r>
        </a:p>
        <a:p>
          <a:r>
            <a:rPr lang="es-EC" sz="1400" dirty="0">
              <a:latin typeface="Times New Roman" panose="02020603050405020304" pitchFamily="18" charset="0"/>
              <a:cs typeface="Times New Roman" panose="02020603050405020304" pitchFamily="18" charset="0"/>
            </a:rPr>
            <a:t>Actividades financieras</a:t>
          </a:r>
        </a:p>
        <a:p>
          <a:r>
            <a:rPr lang="es-EC" sz="1400" dirty="0">
              <a:latin typeface="Times New Roman" panose="02020603050405020304" pitchFamily="18" charset="0"/>
              <a:cs typeface="Times New Roman" panose="02020603050405020304" pitchFamily="18" charset="0"/>
            </a:rPr>
            <a:t>Industrias manufactureras</a:t>
          </a:r>
          <a:endParaRPr lang="es-ES" sz="1400" dirty="0">
            <a:latin typeface="Times New Roman" panose="02020603050405020304" pitchFamily="18" charset="0"/>
            <a:cs typeface="Times New Roman" panose="02020603050405020304" pitchFamily="18" charset="0"/>
          </a:endParaRPr>
        </a:p>
      </dgm:t>
    </dgm:pt>
    <dgm:pt modelId="{0EEFAE04-08E9-464C-99D3-46F58CAF05A3}" type="parTrans" cxnId="{4BD499CE-8445-45AE-B1E8-5925E3633D29}">
      <dgm:prSet/>
      <dgm:spPr/>
      <dgm:t>
        <a:bodyPr/>
        <a:lstStyle/>
        <a:p>
          <a:endParaRPr lang="es-ES" sz="1400">
            <a:latin typeface="Times New Roman" panose="02020603050405020304" pitchFamily="18" charset="0"/>
            <a:cs typeface="Times New Roman" panose="02020603050405020304" pitchFamily="18" charset="0"/>
          </a:endParaRPr>
        </a:p>
      </dgm:t>
    </dgm:pt>
    <dgm:pt modelId="{60D878DC-5A31-4FCE-BE86-05EC74532CAF}" type="sibTrans" cxnId="{4BD499CE-8445-45AE-B1E8-5925E3633D29}">
      <dgm:prSet/>
      <dgm:spPr>
        <a:blipFill rotWithShape="1">
          <a:blip xmlns:r="http://schemas.openxmlformats.org/officeDocument/2006/relationships" r:embed="rId1">
            <a:lum bright="70000" contrast="-70000"/>
            <a:extLst>
              <a:ext uri="{BEBA8EAE-BF5A-486C-A8C5-ECC9F3942E4B}">
                <a14:imgProps xmlns:a14="http://schemas.microsoft.com/office/drawing/2010/main">
                  <a14:imgLayer r:embed="rId2">
                    <a14:imgEffect>
                      <a14:saturation sat="400000"/>
                    </a14:imgEffect>
                  </a14:imgLayer>
                </a14:imgProps>
              </a:ext>
            </a:extLst>
          </a:blip>
          <a:stretch>
            <a:fillRect/>
          </a:stretch>
        </a:blipFill>
      </dgm:spPr>
      <dgm:t>
        <a:bodyPr/>
        <a:lstStyle/>
        <a:p>
          <a:endParaRPr lang="es-ES" sz="1400">
            <a:latin typeface="Times New Roman" panose="02020603050405020304" pitchFamily="18" charset="0"/>
            <a:cs typeface="Times New Roman" panose="02020603050405020304" pitchFamily="18" charset="0"/>
          </a:endParaRPr>
        </a:p>
      </dgm:t>
    </dgm:pt>
    <dgm:pt modelId="{5CFF309F-342A-4ADD-A59F-809D5984F0A1}">
      <dgm:prSet phldrT="[Texto]" custT="1"/>
      <dgm:spPr/>
      <dgm:t>
        <a:bodyPr/>
        <a:lstStyle/>
        <a:p>
          <a:r>
            <a:rPr lang="es-ES" sz="1400" dirty="0">
              <a:latin typeface="Times New Roman" panose="02020603050405020304" pitchFamily="18" charset="0"/>
              <a:cs typeface="Times New Roman" panose="02020603050405020304" pitchFamily="18" charset="0"/>
            </a:rPr>
            <a:t>En el año 2020 existió una disminución de 13.22% en el total de la recaudación tributaria</a:t>
          </a:r>
        </a:p>
      </dgm:t>
    </dgm:pt>
    <dgm:pt modelId="{6CFC56DC-55E4-4C57-9D9C-C2431CEBBE52}" type="sibTrans" cxnId="{E9D50626-D88A-403F-95DF-296EE73E8B06}">
      <dgm:prSet/>
      <dgm:spPr>
        <a:blipFill rotWithShape="1">
          <a:blip xmlns:r="http://schemas.openxmlformats.org/officeDocument/2006/relationships" r:embed="rId3">
            <a:duotone>
              <a:schemeClr val="accent5">
                <a:shade val="45000"/>
                <a:satMod val="135000"/>
              </a:schemeClr>
              <a:prstClr val="white"/>
            </a:duotone>
          </a:blip>
          <a:stretch>
            <a:fillRect/>
          </a:stretch>
        </a:blipFill>
      </dgm:spPr>
      <dgm:t>
        <a:bodyPr/>
        <a:lstStyle/>
        <a:p>
          <a:endParaRPr lang="es-ES" sz="1400">
            <a:latin typeface="Times New Roman" panose="02020603050405020304" pitchFamily="18" charset="0"/>
            <a:cs typeface="Times New Roman" panose="02020603050405020304" pitchFamily="18" charset="0"/>
          </a:endParaRPr>
        </a:p>
      </dgm:t>
    </dgm:pt>
    <dgm:pt modelId="{D3CFAF30-9DE0-4373-B1BF-3587DDB57D5C}" type="parTrans" cxnId="{E9D50626-D88A-403F-95DF-296EE73E8B06}">
      <dgm:prSet/>
      <dgm:spPr/>
      <dgm:t>
        <a:bodyPr/>
        <a:lstStyle/>
        <a:p>
          <a:endParaRPr lang="es-ES" sz="1400">
            <a:latin typeface="Times New Roman" panose="02020603050405020304" pitchFamily="18" charset="0"/>
            <a:cs typeface="Times New Roman" panose="02020603050405020304" pitchFamily="18" charset="0"/>
          </a:endParaRPr>
        </a:p>
      </dgm:t>
    </dgm:pt>
    <dgm:pt modelId="{E166BAB0-3DE9-4C04-9658-B0AD179DEB7A}" type="pres">
      <dgm:prSet presAssocID="{2DB63DE8-F792-4772-8521-7489BC52319B}" presName="Name0" presStyleCnt="0">
        <dgm:presLayoutVars>
          <dgm:chMax val="7"/>
          <dgm:chPref val="7"/>
          <dgm:dir/>
        </dgm:presLayoutVars>
      </dgm:prSet>
      <dgm:spPr/>
    </dgm:pt>
    <dgm:pt modelId="{BD096C86-C570-452E-9C84-A709605FDBF9}" type="pres">
      <dgm:prSet presAssocID="{2DB63DE8-F792-4772-8521-7489BC52319B}" presName="dot1" presStyleLbl="alignNode1" presStyleIdx="0" presStyleCnt="10"/>
      <dgm:spPr/>
    </dgm:pt>
    <dgm:pt modelId="{471658FC-1AF6-4672-B15F-42CB52A9B5C7}" type="pres">
      <dgm:prSet presAssocID="{2DB63DE8-F792-4772-8521-7489BC52319B}" presName="dot2" presStyleLbl="alignNode1" presStyleIdx="1" presStyleCnt="10"/>
      <dgm:spPr/>
    </dgm:pt>
    <dgm:pt modelId="{F223CEE3-4CAA-4643-95F4-DD97D857E13F}" type="pres">
      <dgm:prSet presAssocID="{2DB63DE8-F792-4772-8521-7489BC52319B}" presName="dot3" presStyleLbl="alignNode1" presStyleIdx="2" presStyleCnt="10"/>
      <dgm:spPr/>
    </dgm:pt>
    <dgm:pt modelId="{EBF8B6DB-221C-42F7-9429-C62B0AC5979D}" type="pres">
      <dgm:prSet presAssocID="{2DB63DE8-F792-4772-8521-7489BC52319B}" presName="dotArrow1" presStyleLbl="alignNode1" presStyleIdx="3" presStyleCnt="10"/>
      <dgm:spPr/>
    </dgm:pt>
    <dgm:pt modelId="{681C07B9-310E-4429-841A-7CB44CC36CBE}" type="pres">
      <dgm:prSet presAssocID="{2DB63DE8-F792-4772-8521-7489BC52319B}" presName="dotArrow2" presStyleLbl="alignNode1" presStyleIdx="4" presStyleCnt="10"/>
      <dgm:spPr/>
    </dgm:pt>
    <dgm:pt modelId="{4027030E-B278-4861-AF95-239866B8847D}" type="pres">
      <dgm:prSet presAssocID="{2DB63DE8-F792-4772-8521-7489BC52319B}" presName="dotArrow3" presStyleLbl="alignNode1" presStyleIdx="5" presStyleCnt="10"/>
      <dgm:spPr/>
    </dgm:pt>
    <dgm:pt modelId="{1FE28D0B-1E09-4FF1-AF07-27F3B3544BA7}" type="pres">
      <dgm:prSet presAssocID="{2DB63DE8-F792-4772-8521-7489BC52319B}" presName="dotArrow4" presStyleLbl="alignNode1" presStyleIdx="6" presStyleCnt="10"/>
      <dgm:spPr/>
    </dgm:pt>
    <dgm:pt modelId="{2FA4D5E4-4DD0-4A43-964B-6B5944FC9F37}" type="pres">
      <dgm:prSet presAssocID="{2DB63DE8-F792-4772-8521-7489BC52319B}" presName="dotArrow5" presStyleLbl="alignNode1" presStyleIdx="7" presStyleCnt="10"/>
      <dgm:spPr/>
    </dgm:pt>
    <dgm:pt modelId="{70DDB7B6-C555-488D-B555-DB627E67DB92}" type="pres">
      <dgm:prSet presAssocID="{2DB63DE8-F792-4772-8521-7489BC52319B}" presName="dotArrow6" presStyleLbl="alignNode1" presStyleIdx="8" presStyleCnt="10"/>
      <dgm:spPr/>
    </dgm:pt>
    <dgm:pt modelId="{F4D9A013-2395-4874-81F9-1EF6E6BD4C63}" type="pres">
      <dgm:prSet presAssocID="{2DB63DE8-F792-4772-8521-7489BC52319B}" presName="dotArrow7" presStyleLbl="alignNode1" presStyleIdx="9" presStyleCnt="10"/>
      <dgm:spPr/>
    </dgm:pt>
    <dgm:pt modelId="{1685F5F2-3AB4-45DD-87E0-DC623EAEAE3B}" type="pres">
      <dgm:prSet presAssocID="{5CFF309F-342A-4ADD-A59F-809D5984F0A1}" presName="parTx1" presStyleLbl="node1" presStyleIdx="0" presStyleCnt="2"/>
      <dgm:spPr/>
    </dgm:pt>
    <dgm:pt modelId="{B80839D5-2AF3-434B-9575-A36D51FB7D1F}" type="pres">
      <dgm:prSet presAssocID="{6CFC56DC-55E4-4C57-9D9C-C2431CEBBE52}" presName="picture1" presStyleCnt="0"/>
      <dgm:spPr/>
    </dgm:pt>
    <dgm:pt modelId="{8403A7D1-36FA-42E8-9D2E-4C21645EADA9}" type="pres">
      <dgm:prSet presAssocID="{6CFC56DC-55E4-4C57-9D9C-C2431CEBBE52}" presName="imageRepeatNode" presStyleLbl="fgImgPlace1" presStyleIdx="0" presStyleCnt="2"/>
      <dgm:spPr/>
    </dgm:pt>
    <dgm:pt modelId="{2EFED909-7FC0-4723-A327-D27571DBDACB}" type="pres">
      <dgm:prSet presAssocID="{8FCE9507-5D42-4285-AB8F-9C710F1EA667}" presName="parTx2" presStyleLbl="node1" presStyleIdx="1" presStyleCnt="2" custLinFactNeighborX="1440" custLinFactNeighborY="8061"/>
      <dgm:spPr/>
    </dgm:pt>
    <dgm:pt modelId="{81B9D62A-3B63-41FD-B4C2-158569E3A650}" type="pres">
      <dgm:prSet presAssocID="{60D878DC-5A31-4FCE-BE86-05EC74532CAF}" presName="picture2" presStyleCnt="0"/>
      <dgm:spPr/>
    </dgm:pt>
    <dgm:pt modelId="{057420B1-BC73-40D5-8C42-486F97ED7D20}" type="pres">
      <dgm:prSet presAssocID="{60D878DC-5A31-4FCE-BE86-05EC74532CAF}" presName="imageRepeatNode" presStyleLbl="fgImgPlace1" presStyleIdx="1" presStyleCnt="2"/>
      <dgm:spPr/>
    </dgm:pt>
  </dgm:ptLst>
  <dgm:cxnLst>
    <dgm:cxn modelId="{03354B04-FD8B-4FC7-948E-A8FA850B1454}" type="presOf" srcId="{5CFF309F-342A-4ADD-A59F-809D5984F0A1}" destId="{1685F5F2-3AB4-45DD-87E0-DC623EAEAE3B}" srcOrd="0" destOrd="0" presId="urn:microsoft.com/office/officeart/2008/layout/AscendingPictureAccentProcess"/>
    <dgm:cxn modelId="{8989AB24-DAF1-456A-9669-135E7531A4A7}" type="presOf" srcId="{8FCE9507-5D42-4285-AB8F-9C710F1EA667}" destId="{2EFED909-7FC0-4723-A327-D27571DBDACB}" srcOrd="0" destOrd="0" presId="urn:microsoft.com/office/officeart/2008/layout/AscendingPictureAccentProcess"/>
    <dgm:cxn modelId="{E9D50626-D88A-403F-95DF-296EE73E8B06}" srcId="{2DB63DE8-F792-4772-8521-7489BC52319B}" destId="{5CFF309F-342A-4ADD-A59F-809D5984F0A1}" srcOrd="0" destOrd="0" parTransId="{D3CFAF30-9DE0-4373-B1BF-3587DDB57D5C}" sibTransId="{6CFC56DC-55E4-4C57-9D9C-C2431CEBBE52}"/>
    <dgm:cxn modelId="{7B6A359B-8946-4773-91FE-233B1C1E07BF}" type="presOf" srcId="{6CFC56DC-55E4-4C57-9D9C-C2431CEBBE52}" destId="{8403A7D1-36FA-42E8-9D2E-4C21645EADA9}" srcOrd="0" destOrd="0" presId="urn:microsoft.com/office/officeart/2008/layout/AscendingPictureAccentProcess"/>
    <dgm:cxn modelId="{4BD499CE-8445-45AE-B1E8-5925E3633D29}" srcId="{2DB63DE8-F792-4772-8521-7489BC52319B}" destId="{8FCE9507-5D42-4285-AB8F-9C710F1EA667}" srcOrd="1" destOrd="0" parTransId="{0EEFAE04-08E9-464C-99D3-46F58CAF05A3}" sibTransId="{60D878DC-5A31-4FCE-BE86-05EC74532CAF}"/>
    <dgm:cxn modelId="{FD33B0E9-4068-4D84-8994-FBCCF7483BD0}" type="presOf" srcId="{2DB63DE8-F792-4772-8521-7489BC52319B}" destId="{E166BAB0-3DE9-4C04-9658-B0AD179DEB7A}" srcOrd="0" destOrd="0" presId="urn:microsoft.com/office/officeart/2008/layout/AscendingPictureAccentProcess"/>
    <dgm:cxn modelId="{9FAD77EF-3DE9-4AFA-9B91-1178626EFE71}" type="presOf" srcId="{60D878DC-5A31-4FCE-BE86-05EC74532CAF}" destId="{057420B1-BC73-40D5-8C42-486F97ED7D20}" srcOrd="0" destOrd="0" presId="urn:microsoft.com/office/officeart/2008/layout/AscendingPictureAccentProcess"/>
    <dgm:cxn modelId="{761C4B1F-C8FF-4F15-A409-0FBD65DAAC4B}" type="presParOf" srcId="{E166BAB0-3DE9-4C04-9658-B0AD179DEB7A}" destId="{BD096C86-C570-452E-9C84-A709605FDBF9}" srcOrd="0" destOrd="0" presId="urn:microsoft.com/office/officeart/2008/layout/AscendingPictureAccentProcess"/>
    <dgm:cxn modelId="{90275810-B9F9-42BF-A5C5-E75E19E22521}" type="presParOf" srcId="{E166BAB0-3DE9-4C04-9658-B0AD179DEB7A}" destId="{471658FC-1AF6-4672-B15F-42CB52A9B5C7}" srcOrd="1" destOrd="0" presId="urn:microsoft.com/office/officeart/2008/layout/AscendingPictureAccentProcess"/>
    <dgm:cxn modelId="{B4A60E39-52F4-439B-A5A3-054777259A84}" type="presParOf" srcId="{E166BAB0-3DE9-4C04-9658-B0AD179DEB7A}" destId="{F223CEE3-4CAA-4643-95F4-DD97D857E13F}" srcOrd="2" destOrd="0" presId="urn:microsoft.com/office/officeart/2008/layout/AscendingPictureAccentProcess"/>
    <dgm:cxn modelId="{1595B8C2-B529-42F1-BD6F-08B8E9BE1A40}" type="presParOf" srcId="{E166BAB0-3DE9-4C04-9658-B0AD179DEB7A}" destId="{EBF8B6DB-221C-42F7-9429-C62B0AC5979D}" srcOrd="3" destOrd="0" presId="urn:microsoft.com/office/officeart/2008/layout/AscendingPictureAccentProcess"/>
    <dgm:cxn modelId="{794EA9B6-5EAD-4E2C-8D69-DC4ED38A20C8}" type="presParOf" srcId="{E166BAB0-3DE9-4C04-9658-B0AD179DEB7A}" destId="{681C07B9-310E-4429-841A-7CB44CC36CBE}" srcOrd="4" destOrd="0" presId="urn:microsoft.com/office/officeart/2008/layout/AscendingPictureAccentProcess"/>
    <dgm:cxn modelId="{77020749-FD33-4782-AB59-E5BB6E6B6622}" type="presParOf" srcId="{E166BAB0-3DE9-4C04-9658-B0AD179DEB7A}" destId="{4027030E-B278-4861-AF95-239866B8847D}" srcOrd="5" destOrd="0" presId="urn:microsoft.com/office/officeart/2008/layout/AscendingPictureAccentProcess"/>
    <dgm:cxn modelId="{7E32BA13-74D9-4121-A265-C7A389996E1E}" type="presParOf" srcId="{E166BAB0-3DE9-4C04-9658-B0AD179DEB7A}" destId="{1FE28D0B-1E09-4FF1-AF07-27F3B3544BA7}" srcOrd="6" destOrd="0" presId="urn:microsoft.com/office/officeart/2008/layout/AscendingPictureAccentProcess"/>
    <dgm:cxn modelId="{7AD03B4B-67B4-482F-BD0F-9B75D58A54C0}" type="presParOf" srcId="{E166BAB0-3DE9-4C04-9658-B0AD179DEB7A}" destId="{2FA4D5E4-4DD0-4A43-964B-6B5944FC9F37}" srcOrd="7" destOrd="0" presId="urn:microsoft.com/office/officeart/2008/layout/AscendingPictureAccentProcess"/>
    <dgm:cxn modelId="{EB9377DE-FB5C-4374-9725-8E99EACAD494}" type="presParOf" srcId="{E166BAB0-3DE9-4C04-9658-B0AD179DEB7A}" destId="{70DDB7B6-C555-488D-B555-DB627E67DB92}" srcOrd="8" destOrd="0" presId="urn:microsoft.com/office/officeart/2008/layout/AscendingPictureAccentProcess"/>
    <dgm:cxn modelId="{FC305DD1-0532-45D6-9AD0-F7D2F09799B2}" type="presParOf" srcId="{E166BAB0-3DE9-4C04-9658-B0AD179DEB7A}" destId="{F4D9A013-2395-4874-81F9-1EF6E6BD4C63}" srcOrd="9" destOrd="0" presId="urn:microsoft.com/office/officeart/2008/layout/AscendingPictureAccentProcess"/>
    <dgm:cxn modelId="{93F94EA8-BB4F-4FDF-BAF1-88CA8B49664F}" type="presParOf" srcId="{E166BAB0-3DE9-4C04-9658-B0AD179DEB7A}" destId="{1685F5F2-3AB4-45DD-87E0-DC623EAEAE3B}" srcOrd="10" destOrd="0" presId="urn:microsoft.com/office/officeart/2008/layout/AscendingPictureAccentProcess"/>
    <dgm:cxn modelId="{C84B31CD-9366-4A7A-84C2-3E54ABDECE92}" type="presParOf" srcId="{E166BAB0-3DE9-4C04-9658-B0AD179DEB7A}" destId="{B80839D5-2AF3-434B-9575-A36D51FB7D1F}" srcOrd="11" destOrd="0" presId="urn:microsoft.com/office/officeart/2008/layout/AscendingPictureAccentProcess"/>
    <dgm:cxn modelId="{5ABC5821-56E6-40A5-B6DF-E1D180E829F5}" type="presParOf" srcId="{B80839D5-2AF3-434B-9575-A36D51FB7D1F}" destId="{8403A7D1-36FA-42E8-9D2E-4C21645EADA9}" srcOrd="0" destOrd="0" presId="urn:microsoft.com/office/officeart/2008/layout/AscendingPictureAccentProcess"/>
    <dgm:cxn modelId="{82117D5F-47F8-4534-8BF6-A58C68BB01F2}" type="presParOf" srcId="{E166BAB0-3DE9-4C04-9658-B0AD179DEB7A}" destId="{2EFED909-7FC0-4723-A327-D27571DBDACB}" srcOrd="12" destOrd="0" presId="urn:microsoft.com/office/officeart/2008/layout/AscendingPictureAccentProcess"/>
    <dgm:cxn modelId="{BB33286A-99C5-4697-8E6A-13040BCE90DF}" type="presParOf" srcId="{E166BAB0-3DE9-4C04-9658-B0AD179DEB7A}" destId="{81B9D62A-3B63-41FD-B4C2-158569E3A650}" srcOrd="13" destOrd="0" presId="urn:microsoft.com/office/officeart/2008/layout/AscendingPictureAccentProcess"/>
    <dgm:cxn modelId="{A9060784-6AF1-4152-9314-4B29A4FD626C}" type="presParOf" srcId="{81B9D62A-3B63-41FD-B4C2-158569E3A650}" destId="{057420B1-BC73-40D5-8C42-486F97ED7D2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57D92-CDF4-49C8-8181-32BD47F8C48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C037E316-8591-41A6-B6FA-0A70712E87E3}">
      <dgm:prSet phldrT="[Texto]" custT="1"/>
      <dgm:spPr/>
      <dgm:t>
        <a:bodyPr/>
        <a:lstStyle/>
        <a:p>
          <a:r>
            <a:rPr lang="es-EC" sz="1800" dirty="0">
              <a:latin typeface="Times New Roman" panose="02020603050405020304" pitchFamily="18" charset="0"/>
              <a:ea typeface="Calibri" panose="020F0502020204030204" pitchFamily="34" charset="0"/>
              <a:cs typeface="Times New Roman" panose="02020603050405020304" pitchFamily="18" charset="0"/>
            </a:rPr>
            <a:t>Correlación positiva considerable</a:t>
          </a:r>
          <a:endParaRPr lang="es-ES" sz="1800" dirty="0">
            <a:latin typeface="Times New Roman" panose="02020603050405020304" pitchFamily="18" charset="0"/>
            <a:cs typeface="Times New Roman" panose="02020603050405020304" pitchFamily="18" charset="0"/>
          </a:endParaRPr>
        </a:p>
      </dgm:t>
    </dgm:pt>
    <dgm:pt modelId="{D05220A4-4374-4F31-83C5-12B8CF8DFF86}" type="parTrans" cxnId="{FC9D6D10-CA21-4DEA-9DC4-549385EA261E}">
      <dgm:prSet/>
      <dgm:spPr/>
      <dgm:t>
        <a:bodyPr/>
        <a:lstStyle/>
        <a:p>
          <a:endParaRPr lang="es-ES" sz="1800">
            <a:latin typeface="Times New Roman" panose="02020603050405020304" pitchFamily="18" charset="0"/>
            <a:cs typeface="Times New Roman" panose="02020603050405020304" pitchFamily="18" charset="0"/>
          </a:endParaRPr>
        </a:p>
      </dgm:t>
    </dgm:pt>
    <dgm:pt modelId="{88C2D4B9-0CB2-4652-B122-285322C61778}" type="sibTrans" cxnId="{FC9D6D10-CA21-4DEA-9DC4-549385EA261E}">
      <dgm:prSet/>
      <dgm:spPr/>
      <dgm:t>
        <a:bodyPr/>
        <a:lstStyle/>
        <a:p>
          <a:endParaRPr lang="es-ES" sz="1800">
            <a:latin typeface="Times New Roman" panose="02020603050405020304" pitchFamily="18" charset="0"/>
            <a:cs typeface="Times New Roman" panose="02020603050405020304" pitchFamily="18" charset="0"/>
          </a:endParaRPr>
        </a:p>
      </dgm:t>
    </dgm:pt>
    <dgm:pt modelId="{5F0672BF-1259-405A-A946-D15694B07954}">
      <dgm:prSet phldrT="[Texto]" custT="1"/>
      <dgm:spPr/>
      <dgm:t>
        <a:bodyPr/>
        <a:lstStyle/>
        <a:p>
          <a:r>
            <a:rPr lang="es-ES" sz="1800" dirty="0">
              <a:latin typeface="Times New Roman" panose="02020603050405020304" pitchFamily="18" charset="0"/>
              <a:cs typeface="Times New Roman" panose="02020603050405020304" pitchFamily="18" charset="0"/>
            </a:rPr>
            <a:t>Nivel de confianza 95%</a:t>
          </a:r>
        </a:p>
      </dgm:t>
    </dgm:pt>
    <dgm:pt modelId="{ABE8005F-5FEB-47D5-84BA-34D57169DEB5}" type="parTrans" cxnId="{B4AFC88E-7199-4597-AEFE-A7C1331B527B}">
      <dgm:prSet/>
      <dgm:spPr/>
      <dgm:t>
        <a:bodyPr/>
        <a:lstStyle/>
        <a:p>
          <a:endParaRPr lang="es-ES" sz="1800">
            <a:latin typeface="Times New Roman" panose="02020603050405020304" pitchFamily="18" charset="0"/>
            <a:cs typeface="Times New Roman" panose="02020603050405020304" pitchFamily="18" charset="0"/>
          </a:endParaRPr>
        </a:p>
      </dgm:t>
    </dgm:pt>
    <dgm:pt modelId="{D4B38631-E937-4BB8-83A3-20DB02962A3D}" type="sibTrans" cxnId="{B4AFC88E-7199-4597-AEFE-A7C1331B527B}">
      <dgm:prSet/>
      <dgm:spPr/>
      <dgm:t>
        <a:bodyPr/>
        <a:lstStyle/>
        <a:p>
          <a:endParaRPr lang="es-ES" sz="1800">
            <a:latin typeface="Times New Roman" panose="02020603050405020304" pitchFamily="18" charset="0"/>
            <a:cs typeface="Times New Roman" panose="02020603050405020304" pitchFamily="18" charset="0"/>
          </a:endParaRPr>
        </a:p>
      </dgm:t>
    </dgm:pt>
    <dgm:pt modelId="{EECEBA5F-EBBC-43BB-BB75-97037F9B868C}">
      <dgm:prSet phldrT="[Texto]" custT="1"/>
      <dgm:spPr/>
      <dgm:t>
        <a:bodyPr/>
        <a:lstStyle/>
        <a:p>
          <a:r>
            <a:rPr lang="es-EC" sz="1800" dirty="0">
              <a:latin typeface="Times New Roman" panose="02020603050405020304" pitchFamily="18" charset="0"/>
              <a:ea typeface="Calibri" panose="020F0502020204030204" pitchFamily="34" charset="0"/>
              <a:cs typeface="Times New Roman" panose="02020603050405020304" pitchFamily="18" charset="0"/>
            </a:rPr>
            <a:t>se acepta la hipótesis nula y se rechaza la hipótesis alternativa</a:t>
          </a:r>
          <a:endParaRPr lang="es-ES" sz="1800" dirty="0">
            <a:latin typeface="Times New Roman" panose="02020603050405020304" pitchFamily="18" charset="0"/>
            <a:cs typeface="Times New Roman" panose="02020603050405020304" pitchFamily="18" charset="0"/>
          </a:endParaRPr>
        </a:p>
      </dgm:t>
    </dgm:pt>
    <dgm:pt modelId="{25B8FE5B-8F18-4F44-8A0F-2A826F60C62A}" type="parTrans" cxnId="{56F9C50E-3621-4FBE-A93E-A661050CE65A}">
      <dgm:prSet/>
      <dgm:spPr/>
      <dgm:t>
        <a:bodyPr/>
        <a:lstStyle/>
        <a:p>
          <a:endParaRPr lang="es-ES" sz="1800">
            <a:latin typeface="Times New Roman" panose="02020603050405020304" pitchFamily="18" charset="0"/>
            <a:cs typeface="Times New Roman" panose="02020603050405020304" pitchFamily="18" charset="0"/>
          </a:endParaRPr>
        </a:p>
      </dgm:t>
    </dgm:pt>
    <dgm:pt modelId="{BA9C50F1-099C-41AE-B9A3-5B106BD642C8}" type="sibTrans" cxnId="{56F9C50E-3621-4FBE-A93E-A661050CE65A}">
      <dgm:prSet/>
      <dgm:spPr/>
      <dgm:t>
        <a:bodyPr/>
        <a:lstStyle/>
        <a:p>
          <a:endParaRPr lang="es-ES" sz="1800">
            <a:latin typeface="Times New Roman" panose="02020603050405020304" pitchFamily="18" charset="0"/>
            <a:cs typeface="Times New Roman" panose="02020603050405020304" pitchFamily="18" charset="0"/>
          </a:endParaRPr>
        </a:p>
      </dgm:t>
    </dgm:pt>
    <dgm:pt modelId="{CEA17CE1-807E-49C5-9AFC-38B99CFF5302}" type="pres">
      <dgm:prSet presAssocID="{49357D92-CDF4-49C8-8181-32BD47F8C485}" presName="Name0" presStyleCnt="0">
        <dgm:presLayoutVars>
          <dgm:chMax val="7"/>
          <dgm:chPref val="7"/>
          <dgm:dir/>
          <dgm:animLvl val="lvl"/>
        </dgm:presLayoutVars>
      </dgm:prSet>
      <dgm:spPr/>
    </dgm:pt>
    <dgm:pt modelId="{40D66D1F-55C9-428D-AA37-2471727D59D3}" type="pres">
      <dgm:prSet presAssocID="{C037E316-8591-41A6-B6FA-0A70712E87E3}" presName="Accent1" presStyleCnt="0"/>
      <dgm:spPr/>
    </dgm:pt>
    <dgm:pt modelId="{967E0904-3949-4B31-8AAE-87EC9A0B5FC9}" type="pres">
      <dgm:prSet presAssocID="{C037E316-8591-41A6-B6FA-0A70712E87E3}" presName="Accent" presStyleLbl="node1" presStyleIdx="0" presStyleCnt="3"/>
      <dgm:spPr>
        <a:solidFill>
          <a:srgbClr val="27314A"/>
        </a:solidFill>
      </dgm:spPr>
    </dgm:pt>
    <dgm:pt modelId="{6FC6529F-07A0-4520-97C4-48E41B62AFC0}" type="pres">
      <dgm:prSet presAssocID="{C037E316-8591-41A6-B6FA-0A70712E87E3}" presName="Parent1" presStyleLbl="revTx" presStyleIdx="0" presStyleCnt="3">
        <dgm:presLayoutVars>
          <dgm:chMax val="1"/>
          <dgm:chPref val="1"/>
          <dgm:bulletEnabled val="1"/>
        </dgm:presLayoutVars>
      </dgm:prSet>
      <dgm:spPr/>
    </dgm:pt>
    <dgm:pt modelId="{FD37DCB9-6542-40EE-9208-8462A7C90765}" type="pres">
      <dgm:prSet presAssocID="{5F0672BF-1259-405A-A946-D15694B07954}" presName="Accent2" presStyleCnt="0"/>
      <dgm:spPr/>
    </dgm:pt>
    <dgm:pt modelId="{5A69A92D-FF59-4321-BF34-E176F1F1A614}" type="pres">
      <dgm:prSet presAssocID="{5F0672BF-1259-405A-A946-D15694B07954}" presName="Accent" presStyleLbl="node1" presStyleIdx="1" presStyleCnt="3"/>
      <dgm:spPr>
        <a:solidFill>
          <a:srgbClr val="27314A"/>
        </a:solidFill>
      </dgm:spPr>
    </dgm:pt>
    <dgm:pt modelId="{553894A0-952C-4354-A048-6C1B449FD2CC}" type="pres">
      <dgm:prSet presAssocID="{5F0672BF-1259-405A-A946-D15694B07954}" presName="Parent2" presStyleLbl="revTx" presStyleIdx="1" presStyleCnt="3">
        <dgm:presLayoutVars>
          <dgm:chMax val="1"/>
          <dgm:chPref val="1"/>
          <dgm:bulletEnabled val="1"/>
        </dgm:presLayoutVars>
      </dgm:prSet>
      <dgm:spPr/>
    </dgm:pt>
    <dgm:pt modelId="{E73D366E-C2ED-4954-BC53-77CECF582C9C}" type="pres">
      <dgm:prSet presAssocID="{EECEBA5F-EBBC-43BB-BB75-97037F9B868C}" presName="Accent3" presStyleCnt="0"/>
      <dgm:spPr/>
    </dgm:pt>
    <dgm:pt modelId="{CCE62A75-7F1B-4658-8845-F8F3CC576298}" type="pres">
      <dgm:prSet presAssocID="{EECEBA5F-EBBC-43BB-BB75-97037F9B868C}" presName="Accent" presStyleLbl="node1" presStyleIdx="2" presStyleCnt="3"/>
      <dgm:spPr>
        <a:solidFill>
          <a:srgbClr val="27314A"/>
        </a:solidFill>
      </dgm:spPr>
    </dgm:pt>
    <dgm:pt modelId="{6DF8DD95-8F26-40EE-BF2E-FEE8AA1C9366}" type="pres">
      <dgm:prSet presAssocID="{EECEBA5F-EBBC-43BB-BB75-97037F9B868C}" presName="Parent3" presStyleLbl="revTx" presStyleIdx="2" presStyleCnt="3">
        <dgm:presLayoutVars>
          <dgm:chMax val="1"/>
          <dgm:chPref val="1"/>
          <dgm:bulletEnabled val="1"/>
        </dgm:presLayoutVars>
      </dgm:prSet>
      <dgm:spPr/>
    </dgm:pt>
  </dgm:ptLst>
  <dgm:cxnLst>
    <dgm:cxn modelId="{56F9C50E-3621-4FBE-A93E-A661050CE65A}" srcId="{49357D92-CDF4-49C8-8181-32BD47F8C485}" destId="{EECEBA5F-EBBC-43BB-BB75-97037F9B868C}" srcOrd="2" destOrd="0" parTransId="{25B8FE5B-8F18-4F44-8A0F-2A826F60C62A}" sibTransId="{BA9C50F1-099C-41AE-B9A3-5B106BD642C8}"/>
    <dgm:cxn modelId="{FC9D6D10-CA21-4DEA-9DC4-549385EA261E}" srcId="{49357D92-CDF4-49C8-8181-32BD47F8C485}" destId="{C037E316-8591-41A6-B6FA-0A70712E87E3}" srcOrd="0" destOrd="0" parTransId="{D05220A4-4374-4F31-83C5-12B8CF8DFF86}" sibTransId="{88C2D4B9-0CB2-4652-B122-285322C61778}"/>
    <dgm:cxn modelId="{B4AFC88E-7199-4597-AEFE-A7C1331B527B}" srcId="{49357D92-CDF4-49C8-8181-32BD47F8C485}" destId="{5F0672BF-1259-405A-A946-D15694B07954}" srcOrd="1" destOrd="0" parTransId="{ABE8005F-5FEB-47D5-84BA-34D57169DEB5}" sibTransId="{D4B38631-E937-4BB8-83A3-20DB02962A3D}"/>
    <dgm:cxn modelId="{5A001E94-E54C-4F83-AB71-BDA54DDA8F21}" type="presOf" srcId="{EECEBA5F-EBBC-43BB-BB75-97037F9B868C}" destId="{6DF8DD95-8F26-40EE-BF2E-FEE8AA1C9366}" srcOrd="0" destOrd="0" presId="urn:microsoft.com/office/officeart/2009/layout/CircleArrowProcess"/>
    <dgm:cxn modelId="{06FAB7A3-3029-4EE1-857F-E1803A3D79AC}" type="presOf" srcId="{C037E316-8591-41A6-B6FA-0A70712E87E3}" destId="{6FC6529F-07A0-4520-97C4-48E41B62AFC0}" srcOrd="0" destOrd="0" presId="urn:microsoft.com/office/officeart/2009/layout/CircleArrowProcess"/>
    <dgm:cxn modelId="{965BFDD0-F58B-4869-B781-D9E6E0B5F6BD}" type="presOf" srcId="{5F0672BF-1259-405A-A946-D15694B07954}" destId="{553894A0-952C-4354-A048-6C1B449FD2CC}" srcOrd="0" destOrd="0" presId="urn:microsoft.com/office/officeart/2009/layout/CircleArrowProcess"/>
    <dgm:cxn modelId="{99F08DD4-B968-4F10-8CD1-CB4DD3D9F4BD}" type="presOf" srcId="{49357D92-CDF4-49C8-8181-32BD47F8C485}" destId="{CEA17CE1-807E-49C5-9AFC-38B99CFF5302}" srcOrd="0" destOrd="0" presId="urn:microsoft.com/office/officeart/2009/layout/CircleArrowProcess"/>
    <dgm:cxn modelId="{29D720C0-AFDC-4320-BBF4-8DB70C16719E}" type="presParOf" srcId="{CEA17CE1-807E-49C5-9AFC-38B99CFF5302}" destId="{40D66D1F-55C9-428D-AA37-2471727D59D3}" srcOrd="0" destOrd="0" presId="urn:microsoft.com/office/officeart/2009/layout/CircleArrowProcess"/>
    <dgm:cxn modelId="{2A792CC7-EB72-4296-8966-79169EA33658}" type="presParOf" srcId="{40D66D1F-55C9-428D-AA37-2471727D59D3}" destId="{967E0904-3949-4B31-8AAE-87EC9A0B5FC9}" srcOrd="0" destOrd="0" presId="urn:microsoft.com/office/officeart/2009/layout/CircleArrowProcess"/>
    <dgm:cxn modelId="{93EDA356-CEFE-433F-A2AD-CB480C42F651}" type="presParOf" srcId="{CEA17CE1-807E-49C5-9AFC-38B99CFF5302}" destId="{6FC6529F-07A0-4520-97C4-48E41B62AFC0}" srcOrd="1" destOrd="0" presId="urn:microsoft.com/office/officeart/2009/layout/CircleArrowProcess"/>
    <dgm:cxn modelId="{8E6776C7-647D-4082-A9CA-780B1A8ECF29}" type="presParOf" srcId="{CEA17CE1-807E-49C5-9AFC-38B99CFF5302}" destId="{FD37DCB9-6542-40EE-9208-8462A7C90765}" srcOrd="2" destOrd="0" presId="urn:microsoft.com/office/officeart/2009/layout/CircleArrowProcess"/>
    <dgm:cxn modelId="{88D0EF97-4E96-480E-83FF-B39E93CD20BC}" type="presParOf" srcId="{FD37DCB9-6542-40EE-9208-8462A7C90765}" destId="{5A69A92D-FF59-4321-BF34-E176F1F1A614}" srcOrd="0" destOrd="0" presId="urn:microsoft.com/office/officeart/2009/layout/CircleArrowProcess"/>
    <dgm:cxn modelId="{415C0267-ADB9-486C-8E34-001A7B6396D9}" type="presParOf" srcId="{CEA17CE1-807E-49C5-9AFC-38B99CFF5302}" destId="{553894A0-952C-4354-A048-6C1B449FD2CC}" srcOrd="3" destOrd="0" presId="urn:microsoft.com/office/officeart/2009/layout/CircleArrowProcess"/>
    <dgm:cxn modelId="{CD9F4166-288D-472C-95AE-10E07FA3D165}" type="presParOf" srcId="{CEA17CE1-807E-49C5-9AFC-38B99CFF5302}" destId="{E73D366E-C2ED-4954-BC53-77CECF582C9C}" srcOrd="4" destOrd="0" presId="urn:microsoft.com/office/officeart/2009/layout/CircleArrowProcess"/>
    <dgm:cxn modelId="{8EA9CB3E-B524-493B-9F1D-380A19CE1F96}" type="presParOf" srcId="{E73D366E-C2ED-4954-BC53-77CECF582C9C}" destId="{CCE62A75-7F1B-4658-8845-F8F3CC576298}" srcOrd="0" destOrd="0" presId="urn:microsoft.com/office/officeart/2009/layout/CircleArrowProcess"/>
    <dgm:cxn modelId="{CE351458-BAEC-48E9-AC1B-D624E0D2E670}" type="presParOf" srcId="{CEA17CE1-807E-49C5-9AFC-38B99CFF5302}" destId="{6DF8DD95-8F26-40EE-BF2E-FEE8AA1C9366}"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357D92-CDF4-49C8-8181-32BD47F8C485}" type="doc">
      <dgm:prSet loTypeId="urn:microsoft.com/office/officeart/2009/layout/CircleArrowProcess" loCatId="cycle" qsTypeId="urn:microsoft.com/office/officeart/2005/8/quickstyle/simple1" qsCatId="simple" csTypeId="urn:microsoft.com/office/officeart/2005/8/colors/accent4_2" csCatId="accent4" phldr="1"/>
      <dgm:spPr/>
      <dgm:t>
        <a:bodyPr/>
        <a:lstStyle/>
        <a:p>
          <a:endParaRPr lang="es-ES"/>
        </a:p>
      </dgm:t>
    </dgm:pt>
    <dgm:pt modelId="{C037E316-8591-41A6-B6FA-0A70712E87E3}">
      <dgm:prSet phldrT="[Texto]" custT="1"/>
      <dgm:spPr/>
      <dgm:t>
        <a:bodyPr/>
        <a:lstStyle/>
        <a:p>
          <a:r>
            <a:rPr lang="es-EC" sz="1800" dirty="0">
              <a:latin typeface="Times New Roman" panose="02020603050405020304" pitchFamily="18" charset="0"/>
              <a:cs typeface="Times New Roman" panose="02020603050405020304" pitchFamily="18" charset="0"/>
            </a:rPr>
            <a:t>Correlación negativa considerable</a:t>
          </a:r>
          <a:endParaRPr lang="es-ES" sz="1800" dirty="0">
            <a:latin typeface="Times New Roman" panose="02020603050405020304" pitchFamily="18" charset="0"/>
            <a:cs typeface="Times New Roman" panose="02020603050405020304" pitchFamily="18" charset="0"/>
          </a:endParaRPr>
        </a:p>
      </dgm:t>
    </dgm:pt>
    <dgm:pt modelId="{D05220A4-4374-4F31-83C5-12B8CF8DFF86}" type="parTrans" cxnId="{FC9D6D10-CA21-4DEA-9DC4-549385EA261E}">
      <dgm:prSet/>
      <dgm:spPr/>
      <dgm:t>
        <a:bodyPr/>
        <a:lstStyle/>
        <a:p>
          <a:endParaRPr lang="es-ES" sz="1800">
            <a:latin typeface="Times New Roman" panose="02020603050405020304" pitchFamily="18" charset="0"/>
            <a:cs typeface="Times New Roman" panose="02020603050405020304" pitchFamily="18" charset="0"/>
          </a:endParaRPr>
        </a:p>
      </dgm:t>
    </dgm:pt>
    <dgm:pt modelId="{88C2D4B9-0CB2-4652-B122-285322C61778}" type="sibTrans" cxnId="{FC9D6D10-CA21-4DEA-9DC4-549385EA261E}">
      <dgm:prSet/>
      <dgm:spPr/>
      <dgm:t>
        <a:bodyPr/>
        <a:lstStyle/>
        <a:p>
          <a:endParaRPr lang="es-ES" sz="1800">
            <a:latin typeface="Times New Roman" panose="02020603050405020304" pitchFamily="18" charset="0"/>
            <a:cs typeface="Times New Roman" panose="02020603050405020304" pitchFamily="18" charset="0"/>
          </a:endParaRPr>
        </a:p>
      </dgm:t>
    </dgm:pt>
    <dgm:pt modelId="{5F0672BF-1259-405A-A946-D15694B07954}">
      <dgm:prSet phldrT="[Texto]" custT="1"/>
      <dgm:spPr/>
      <dgm:t>
        <a:bodyPr/>
        <a:lstStyle/>
        <a:p>
          <a:r>
            <a:rPr lang="es-ES" sz="1800" dirty="0">
              <a:latin typeface="Times New Roman" panose="02020603050405020304" pitchFamily="18" charset="0"/>
              <a:cs typeface="Times New Roman" panose="02020603050405020304" pitchFamily="18" charset="0"/>
            </a:rPr>
            <a:t>Nivel de confianza 95%</a:t>
          </a:r>
        </a:p>
      </dgm:t>
    </dgm:pt>
    <dgm:pt modelId="{ABE8005F-5FEB-47D5-84BA-34D57169DEB5}" type="parTrans" cxnId="{B4AFC88E-7199-4597-AEFE-A7C1331B527B}">
      <dgm:prSet/>
      <dgm:spPr/>
      <dgm:t>
        <a:bodyPr/>
        <a:lstStyle/>
        <a:p>
          <a:endParaRPr lang="es-ES" sz="1800">
            <a:latin typeface="Times New Roman" panose="02020603050405020304" pitchFamily="18" charset="0"/>
            <a:cs typeface="Times New Roman" panose="02020603050405020304" pitchFamily="18" charset="0"/>
          </a:endParaRPr>
        </a:p>
      </dgm:t>
    </dgm:pt>
    <dgm:pt modelId="{D4B38631-E937-4BB8-83A3-20DB02962A3D}" type="sibTrans" cxnId="{B4AFC88E-7199-4597-AEFE-A7C1331B527B}">
      <dgm:prSet/>
      <dgm:spPr/>
      <dgm:t>
        <a:bodyPr/>
        <a:lstStyle/>
        <a:p>
          <a:endParaRPr lang="es-ES" sz="1800">
            <a:latin typeface="Times New Roman" panose="02020603050405020304" pitchFamily="18" charset="0"/>
            <a:cs typeface="Times New Roman" panose="02020603050405020304" pitchFamily="18" charset="0"/>
          </a:endParaRPr>
        </a:p>
      </dgm:t>
    </dgm:pt>
    <dgm:pt modelId="{EECEBA5F-EBBC-43BB-BB75-97037F9B868C}">
      <dgm:prSet phldrT="[Texto]" custT="1"/>
      <dgm:spPr/>
      <dgm:t>
        <a:bodyPr/>
        <a:lstStyle/>
        <a:p>
          <a:r>
            <a:rPr lang="es-EC" sz="1800" dirty="0">
              <a:latin typeface="Times New Roman" panose="02020603050405020304" pitchFamily="18" charset="0"/>
              <a:ea typeface="Calibri" panose="020F0502020204030204" pitchFamily="34" charset="0"/>
              <a:cs typeface="Times New Roman" panose="02020603050405020304" pitchFamily="18" charset="0"/>
            </a:rPr>
            <a:t>se acepta la hipótesis nula y se rechaza la hipótesis alternativa</a:t>
          </a:r>
          <a:endParaRPr lang="es-ES" sz="1800" dirty="0">
            <a:latin typeface="Times New Roman" panose="02020603050405020304" pitchFamily="18" charset="0"/>
            <a:cs typeface="Times New Roman" panose="02020603050405020304" pitchFamily="18" charset="0"/>
          </a:endParaRPr>
        </a:p>
      </dgm:t>
    </dgm:pt>
    <dgm:pt modelId="{25B8FE5B-8F18-4F44-8A0F-2A826F60C62A}" type="parTrans" cxnId="{56F9C50E-3621-4FBE-A93E-A661050CE65A}">
      <dgm:prSet/>
      <dgm:spPr/>
      <dgm:t>
        <a:bodyPr/>
        <a:lstStyle/>
        <a:p>
          <a:endParaRPr lang="es-ES" sz="1800">
            <a:latin typeface="Times New Roman" panose="02020603050405020304" pitchFamily="18" charset="0"/>
            <a:cs typeface="Times New Roman" panose="02020603050405020304" pitchFamily="18" charset="0"/>
          </a:endParaRPr>
        </a:p>
      </dgm:t>
    </dgm:pt>
    <dgm:pt modelId="{BA9C50F1-099C-41AE-B9A3-5B106BD642C8}" type="sibTrans" cxnId="{56F9C50E-3621-4FBE-A93E-A661050CE65A}">
      <dgm:prSet/>
      <dgm:spPr/>
      <dgm:t>
        <a:bodyPr/>
        <a:lstStyle/>
        <a:p>
          <a:endParaRPr lang="es-ES" sz="1800">
            <a:latin typeface="Times New Roman" panose="02020603050405020304" pitchFamily="18" charset="0"/>
            <a:cs typeface="Times New Roman" panose="02020603050405020304" pitchFamily="18" charset="0"/>
          </a:endParaRPr>
        </a:p>
      </dgm:t>
    </dgm:pt>
    <dgm:pt modelId="{CEA17CE1-807E-49C5-9AFC-38B99CFF5302}" type="pres">
      <dgm:prSet presAssocID="{49357D92-CDF4-49C8-8181-32BD47F8C485}" presName="Name0" presStyleCnt="0">
        <dgm:presLayoutVars>
          <dgm:chMax val="7"/>
          <dgm:chPref val="7"/>
          <dgm:dir/>
          <dgm:animLvl val="lvl"/>
        </dgm:presLayoutVars>
      </dgm:prSet>
      <dgm:spPr/>
    </dgm:pt>
    <dgm:pt modelId="{40D66D1F-55C9-428D-AA37-2471727D59D3}" type="pres">
      <dgm:prSet presAssocID="{C037E316-8591-41A6-B6FA-0A70712E87E3}" presName="Accent1" presStyleCnt="0"/>
      <dgm:spPr/>
    </dgm:pt>
    <dgm:pt modelId="{967E0904-3949-4B31-8AAE-87EC9A0B5FC9}" type="pres">
      <dgm:prSet presAssocID="{C037E316-8591-41A6-B6FA-0A70712E87E3}" presName="Accent" presStyleLbl="node1" presStyleIdx="0" presStyleCnt="3"/>
      <dgm:spPr>
        <a:solidFill>
          <a:srgbClr val="27314A"/>
        </a:solidFill>
      </dgm:spPr>
    </dgm:pt>
    <dgm:pt modelId="{6FC6529F-07A0-4520-97C4-48E41B62AFC0}" type="pres">
      <dgm:prSet presAssocID="{C037E316-8591-41A6-B6FA-0A70712E87E3}" presName="Parent1" presStyleLbl="revTx" presStyleIdx="0" presStyleCnt="3">
        <dgm:presLayoutVars>
          <dgm:chMax val="1"/>
          <dgm:chPref val="1"/>
          <dgm:bulletEnabled val="1"/>
        </dgm:presLayoutVars>
      </dgm:prSet>
      <dgm:spPr/>
    </dgm:pt>
    <dgm:pt modelId="{FD37DCB9-6542-40EE-9208-8462A7C90765}" type="pres">
      <dgm:prSet presAssocID="{5F0672BF-1259-405A-A946-D15694B07954}" presName="Accent2" presStyleCnt="0"/>
      <dgm:spPr/>
    </dgm:pt>
    <dgm:pt modelId="{5A69A92D-FF59-4321-BF34-E176F1F1A614}" type="pres">
      <dgm:prSet presAssocID="{5F0672BF-1259-405A-A946-D15694B07954}" presName="Accent" presStyleLbl="node1" presStyleIdx="1" presStyleCnt="3"/>
      <dgm:spPr>
        <a:solidFill>
          <a:srgbClr val="27314A"/>
        </a:solidFill>
      </dgm:spPr>
    </dgm:pt>
    <dgm:pt modelId="{553894A0-952C-4354-A048-6C1B449FD2CC}" type="pres">
      <dgm:prSet presAssocID="{5F0672BF-1259-405A-A946-D15694B07954}" presName="Parent2" presStyleLbl="revTx" presStyleIdx="1" presStyleCnt="3">
        <dgm:presLayoutVars>
          <dgm:chMax val="1"/>
          <dgm:chPref val="1"/>
          <dgm:bulletEnabled val="1"/>
        </dgm:presLayoutVars>
      </dgm:prSet>
      <dgm:spPr/>
    </dgm:pt>
    <dgm:pt modelId="{E73D366E-C2ED-4954-BC53-77CECF582C9C}" type="pres">
      <dgm:prSet presAssocID="{EECEBA5F-EBBC-43BB-BB75-97037F9B868C}" presName="Accent3" presStyleCnt="0"/>
      <dgm:spPr/>
    </dgm:pt>
    <dgm:pt modelId="{CCE62A75-7F1B-4658-8845-F8F3CC576298}" type="pres">
      <dgm:prSet presAssocID="{EECEBA5F-EBBC-43BB-BB75-97037F9B868C}" presName="Accent" presStyleLbl="node1" presStyleIdx="2" presStyleCnt="3"/>
      <dgm:spPr>
        <a:solidFill>
          <a:srgbClr val="27314A"/>
        </a:solidFill>
      </dgm:spPr>
    </dgm:pt>
    <dgm:pt modelId="{6DF8DD95-8F26-40EE-BF2E-FEE8AA1C9366}" type="pres">
      <dgm:prSet presAssocID="{EECEBA5F-EBBC-43BB-BB75-97037F9B868C}" presName="Parent3" presStyleLbl="revTx" presStyleIdx="2" presStyleCnt="3">
        <dgm:presLayoutVars>
          <dgm:chMax val="1"/>
          <dgm:chPref val="1"/>
          <dgm:bulletEnabled val="1"/>
        </dgm:presLayoutVars>
      </dgm:prSet>
      <dgm:spPr/>
    </dgm:pt>
  </dgm:ptLst>
  <dgm:cxnLst>
    <dgm:cxn modelId="{56F9C50E-3621-4FBE-A93E-A661050CE65A}" srcId="{49357D92-CDF4-49C8-8181-32BD47F8C485}" destId="{EECEBA5F-EBBC-43BB-BB75-97037F9B868C}" srcOrd="2" destOrd="0" parTransId="{25B8FE5B-8F18-4F44-8A0F-2A826F60C62A}" sibTransId="{BA9C50F1-099C-41AE-B9A3-5B106BD642C8}"/>
    <dgm:cxn modelId="{FC9D6D10-CA21-4DEA-9DC4-549385EA261E}" srcId="{49357D92-CDF4-49C8-8181-32BD47F8C485}" destId="{C037E316-8591-41A6-B6FA-0A70712E87E3}" srcOrd="0" destOrd="0" parTransId="{D05220A4-4374-4F31-83C5-12B8CF8DFF86}" sibTransId="{88C2D4B9-0CB2-4652-B122-285322C61778}"/>
    <dgm:cxn modelId="{B4AFC88E-7199-4597-AEFE-A7C1331B527B}" srcId="{49357D92-CDF4-49C8-8181-32BD47F8C485}" destId="{5F0672BF-1259-405A-A946-D15694B07954}" srcOrd="1" destOrd="0" parTransId="{ABE8005F-5FEB-47D5-84BA-34D57169DEB5}" sibTransId="{D4B38631-E937-4BB8-83A3-20DB02962A3D}"/>
    <dgm:cxn modelId="{5A001E94-E54C-4F83-AB71-BDA54DDA8F21}" type="presOf" srcId="{EECEBA5F-EBBC-43BB-BB75-97037F9B868C}" destId="{6DF8DD95-8F26-40EE-BF2E-FEE8AA1C9366}" srcOrd="0" destOrd="0" presId="urn:microsoft.com/office/officeart/2009/layout/CircleArrowProcess"/>
    <dgm:cxn modelId="{06FAB7A3-3029-4EE1-857F-E1803A3D79AC}" type="presOf" srcId="{C037E316-8591-41A6-B6FA-0A70712E87E3}" destId="{6FC6529F-07A0-4520-97C4-48E41B62AFC0}" srcOrd="0" destOrd="0" presId="urn:microsoft.com/office/officeart/2009/layout/CircleArrowProcess"/>
    <dgm:cxn modelId="{965BFDD0-F58B-4869-B781-D9E6E0B5F6BD}" type="presOf" srcId="{5F0672BF-1259-405A-A946-D15694B07954}" destId="{553894A0-952C-4354-A048-6C1B449FD2CC}" srcOrd="0" destOrd="0" presId="urn:microsoft.com/office/officeart/2009/layout/CircleArrowProcess"/>
    <dgm:cxn modelId="{99F08DD4-B968-4F10-8CD1-CB4DD3D9F4BD}" type="presOf" srcId="{49357D92-CDF4-49C8-8181-32BD47F8C485}" destId="{CEA17CE1-807E-49C5-9AFC-38B99CFF5302}" srcOrd="0" destOrd="0" presId="urn:microsoft.com/office/officeart/2009/layout/CircleArrowProcess"/>
    <dgm:cxn modelId="{29D720C0-AFDC-4320-BBF4-8DB70C16719E}" type="presParOf" srcId="{CEA17CE1-807E-49C5-9AFC-38B99CFF5302}" destId="{40D66D1F-55C9-428D-AA37-2471727D59D3}" srcOrd="0" destOrd="0" presId="urn:microsoft.com/office/officeart/2009/layout/CircleArrowProcess"/>
    <dgm:cxn modelId="{2A792CC7-EB72-4296-8966-79169EA33658}" type="presParOf" srcId="{40D66D1F-55C9-428D-AA37-2471727D59D3}" destId="{967E0904-3949-4B31-8AAE-87EC9A0B5FC9}" srcOrd="0" destOrd="0" presId="urn:microsoft.com/office/officeart/2009/layout/CircleArrowProcess"/>
    <dgm:cxn modelId="{93EDA356-CEFE-433F-A2AD-CB480C42F651}" type="presParOf" srcId="{CEA17CE1-807E-49C5-9AFC-38B99CFF5302}" destId="{6FC6529F-07A0-4520-97C4-48E41B62AFC0}" srcOrd="1" destOrd="0" presId="urn:microsoft.com/office/officeart/2009/layout/CircleArrowProcess"/>
    <dgm:cxn modelId="{8E6776C7-647D-4082-A9CA-780B1A8ECF29}" type="presParOf" srcId="{CEA17CE1-807E-49C5-9AFC-38B99CFF5302}" destId="{FD37DCB9-6542-40EE-9208-8462A7C90765}" srcOrd="2" destOrd="0" presId="urn:microsoft.com/office/officeart/2009/layout/CircleArrowProcess"/>
    <dgm:cxn modelId="{88D0EF97-4E96-480E-83FF-B39E93CD20BC}" type="presParOf" srcId="{FD37DCB9-6542-40EE-9208-8462A7C90765}" destId="{5A69A92D-FF59-4321-BF34-E176F1F1A614}" srcOrd="0" destOrd="0" presId="urn:microsoft.com/office/officeart/2009/layout/CircleArrowProcess"/>
    <dgm:cxn modelId="{415C0267-ADB9-486C-8E34-001A7B6396D9}" type="presParOf" srcId="{CEA17CE1-807E-49C5-9AFC-38B99CFF5302}" destId="{553894A0-952C-4354-A048-6C1B449FD2CC}" srcOrd="3" destOrd="0" presId="urn:microsoft.com/office/officeart/2009/layout/CircleArrowProcess"/>
    <dgm:cxn modelId="{CD9F4166-288D-472C-95AE-10E07FA3D165}" type="presParOf" srcId="{CEA17CE1-807E-49C5-9AFC-38B99CFF5302}" destId="{E73D366E-C2ED-4954-BC53-77CECF582C9C}" srcOrd="4" destOrd="0" presId="urn:microsoft.com/office/officeart/2009/layout/CircleArrowProcess"/>
    <dgm:cxn modelId="{8EA9CB3E-B524-493B-9F1D-380A19CE1F96}" type="presParOf" srcId="{E73D366E-C2ED-4954-BC53-77CECF582C9C}" destId="{CCE62A75-7F1B-4658-8845-F8F3CC576298}" srcOrd="0" destOrd="0" presId="urn:microsoft.com/office/officeart/2009/layout/CircleArrowProcess"/>
    <dgm:cxn modelId="{CE351458-BAEC-48E9-AC1B-D624E0D2E670}" type="presParOf" srcId="{CEA17CE1-807E-49C5-9AFC-38B99CFF5302}" destId="{6DF8DD95-8F26-40EE-BF2E-FEE8AA1C936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03AAF-F1A3-482E-A76E-E470EA40F46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93DE6CA9-6224-4100-AF56-36B3CAD8CF18}">
      <dgm:prSet phldrT="[Texto]" custT="1"/>
      <dgm:spPr/>
      <dgm:t>
        <a:bodyPr/>
        <a:lstStyle/>
        <a:p>
          <a:r>
            <a:rPr lang="es-EC" sz="2000" b="1" dirty="0">
              <a:latin typeface="Times New Roman" panose="02020603050405020304" pitchFamily="18" charset="0"/>
              <a:cs typeface="Times New Roman" panose="02020603050405020304" pitchFamily="18" charset="0"/>
            </a:rPr>
            <a:t>Estrategia N°1: Impulsar la reactivación económica  </a:t>
          </a:r>
          <a:endParaRPr lang="es-EC" sz="2000" dirty="0">
            <a:latin typeface="Times New Roman" panose="02020603050405020304" pitchFamily="18" charset="0"/>
            <a:cs typeface="Times New Roman" panose="02020603050405020304" pitchFamily="18" charset="0"/>
          </a:endParaRPr>
        </a:p>
      </dgm:t>
    </dgm:pt>
    <dgm:pt modelId="{A1C32569-EE96-4823-BD64-67D0C910EB21}" type="parTrans" cxnId="{69E2E81A-3809-48D1-8247-3EA06EEE72DF}">
      <dgm:prSet/>
      <dgm:spPr/>
      <dgm:t>
        <a:bodyPr/>
        <a:lstStyle/>
        <a:p>
          <a:endParaRPr lang="es-EC" sz="2400">
            <a:latin typeface="Times New Roman" panose="02020603050405020304" pitchFamily="18" charset="0"/>
            <a:cs typeface="Times New Roman" panose="02020603050405020304" pitchFamily="18" charset="0"/>
          </a:endParaRPr>
        </a:p>
      </dgm:t>
    </dgm:pt>
    <dgm:pt modelId="{DABB5AA3-91EC-43F6-A726-A0BD95038B9B}" type="sibTrans" cxnId="{69E2E81A-3809-48D1-8247-3EA06EEE72DF}">
      <dgm:prSet/>
      <dgm:spPr/>
      <dgm:t>
        <a:bodyPr/>
        <a:lstStyle/>
        <a:p>
          <a:endParaRPr lang="es-EC" sz="2400">
            <a:latin typeface="Times New Roman" panose="02020603050405020304" pitchFamily="18" charset="0"/>
            <a:cs typeface="Times New Roman" panose="02020603050405020304" pitchFamily="18" charset="0"/>
          </a:endParaRPr>
        </a:p>
      </dgm:t>
    </dgm:pt>
    <dgm:pt modelId="{209E37CC-B9E1-4270-8833-D0B555C1C5B7}">
      <dgm:prSet phldrT="[Texto]" custT="1"/>
      <dgm:spPr/>
      <dgm:t>
        <a:bodyPr/>
        <a:lstStyle/>
        <a:p>
          <a:r>
            <a:rPr lang="es-EC" sz="2000" dirty="0">
              <a:latin typeface="Times New Roman" panose="02020603050405020304" pitchFamily="18" charset="0"/>
              <a:cs typeface="Times New Roman" panose="02020603050405020304" pitchFamily="18" charset="0"/>
            </a:rPr>
            <a:t>La reactivación económica es una de las estrategias de mayor importancia frente al cris económica en donde la Banca y las Cooperativas de Ahorro y Crédito ha sido de gran apoyo </a:t>
          </a:r>
        </a:p>
      </dgm:t>
    </dgm:pt>
    <dgm:pt modelId="{C912555E-DF7B-4EF3-B7E8-02C4C454D1C6}" type="parTrans" cxnId="{5429241F-C604-43DB-AACF-861ECCB53115}">
      <dgm:prSet/>
      <dgm:spPr/>
      <dgm:t>
        <a:bodyPr/>
        <a:lstStyle/>
        <a:p>
          <a:endParaRPr lang="es-EC" sz="2400">
            <a:latin typeface="Times New Roman" panose="02020603050405020304" pitchFamily="18" charset="0"/>
            <a:cs typeface="Times New Roman" panose="02020603050405020304" pitchFamily="18" charset="0"/>
          </a:endParaRPr>
        </a:p>
      </dgm:t>
    </dgm:pt>
    <dgm:pt modelId="{D486D5E0-BCD5-4F9C-AB0A-DC7F4826ACB5}" type="sibTrans" cxnId="{5429241F-C604-43DB-AACF-861ECCB53115}">
      <dgm:prSet/>
      <dgm:spPr/>
      <dgm:t>
        <a:bodyPr/>
        <a:lstStyle/>
        <a:p>
          <a:endParaRPr lang="es-EC" sz="2400">
            <a:latin typeface="Times New Roman" panose="02020603050405020304" pitchFamily="18" charset="0"/>
            <a:cs typeface="Times New Roman" panose="02020603050405020304" pitchFamily="18" charset="0"/>
          </a:endParaRPr>
        </a:p>
      </dgm:t>
    </dgm:pt>
    <dgm:pt modelId="{9D00983C-156D-4592-8712-BEDB050A6BAA}">
      <dgm:prSet phldrT="[Texto]" custT="1"/>
      <dgm:spPr/>
      <dgm:t>
        <a:bodyPr/>
        <a:lstStyle/>
        <a:p>
          <a:r>
            <a:rPr lang="es-EC" sz="2000" b="1" dirty="0">
              <a:latin typeface="Times New Roman" panose="02020603050405020304" pitchFamily="18" charset="0"/>
              <a:cs typeface="Times New Roman" panose="02020603050405020304" pitchFamily="18" charset="0"/>
            </a:rPr>
            <a:t>Estrategia N°2: Reducción de las exoneraciones de tributarias </a:t>
          </a:r>
          <a:endParaRPr lang="es-EC" sz="2000" dirty="0">
            <a:latin typeface="Times New Roman" panose="02020603050405020304" pitchFamily="18" charset="0"/>
            <a:cs typeface="Times New Roman" panose="02020603050405020304" pitchFamily="18" charset="0"/>
          </a:endParaRPr>
        </a:p>
      </dgm:t>
    </dgm:pt>
    <dgm:pt modelId="{84689CDE-2D2E-4AD8-A5B8-39B25128B181}" type="parTrans" cxnId="{AD3CFAA1-D76E-4C7D-883A-D2C330BE070E}">
      <dgm:prSet/>
      <dgm:spPr/>
      <dgm:t>
        <a:bodyPr/>
        <a:lstStyle/>
        <a:p>
          <a:endParaRPr lang="es-EC" sz="2400">
            <a:latin typeface="Times New Roman" panose="02020603050405020304" pitchFamily="18" charset="0"/>
            <a:cs typeface="Times New Roman" panose="02020603050405020304" pitchFamily="18" charset="0"/>
          </a:endParaRPr>
        </a:p>
      </dgm:t>
    </dgm:pt>
    <dgm:pt modelId="{28680E9E-B7D3-4C86-A621-D89A20CAD492}" type="sibTrans" cxnId="{AD3CFAA1-D76E-4C7D-883A-D2C330BE070E}">
      <dgm:prSet/>
      <dgm:spPr/>
      <dgm:t>
        <a:bodyPr/>
        <a:lstStyle/>
        <a:p>
          <a:endParaRPr lang="es-EC" sz="2400">
            <a:latin typeface="Times New Roman" panose="02020603050405020304" pitchFamily="18" charset="0"/>
            <a:cs typeface="Times New Roman" panose="02020603050405020304" pitchFamily="18" charset="0"/>
          </a:endParaRPr>
        </a:p>
      </dgm:t>
    </dgm:pt>
    <dgm:pt modelId="{CB94215D-006F-45FE-9F49-0765103798E2}">
      <dgm:prSet phldrT="[Texto]" custT="1"/>
      <dgm:spPr/>
      <dgm:t>
        <a:bodyPr/>
        <a:lstStyle/>
        <a:p>
          <a:pPr algn="ctr"/>
          <a:r>
            <a:rPr lang="es-EC" sz="2000" dirty="0">
              <a:latin typeface="Times New Roman" panose="02020603050405020304" pitchFamily="18" charset="0"/>
              <a:cs typeface="Times New Roman" panose="02020603050405020304" pitchFamily="18" charset="0"/>
            </a:rPr>
            <a:t>Permitirá un incremento los ingresos anuales y una reducción los gastos tributarios</a:t>
          </a:r>
        </a:p>
      </dgm:t>
    </dgm:pt>
    <dgm:pt modelId="{F51BF811-83FC-42BD-B171-9E938AEDF968}" type="parTrans" cxnId="{9AF96D14-AD03-44C0-9645-7CB9CC395C8E}">
      <dgm:prSet/>
      <dgm:spPr/>
      <dgm:t>
        <a:bodyPr/>
        <a:lstStyle/>
        <a:p>
          <a:endParaRPr lang="es-EC" sz="2400">
            <a:latin typeface="Times New Roman" panose="02020603050405020304" pitchFamily="18" charset="0"/>
            <a:cs typeface="Times New Roman" panose="02020603050405020304" pitchFamily="18" charset="0"/>
          </a:endParaRPr>
        </a:p>
      </dgm:t>
    </dgm:pt>
    <dgm:pt modelId="{6471A603-F344-4BF6-9C34-0E7DEFB4A2A3}" type="sibTrans" cxnId="{9AF96D14-AD03-44C0-9645-7CB9CC395C8E}">
      <dgm:prSet/>
      <dgm:spPr/>
      <dgm:t>
        <a:bodyPr/>
        <a:lstStyle/>
        <a:p>
          <a:endParaRPr lang="es-EC" sz="2400">
            <a:latin typeface="Times New Roman" panose="02020603050405020304" pitchFamily="18" charset="0"/>
            <a:cs typeface="Times New Roman" panose="02020603050405020304" pitchFamily="18" charset="0"/>
          </a:endParaRPr>
        </a:p>
      </dgm:t>
    </dgm:pt>
    <dgm:pt modelId="{7E32E020-DE02-4724-81AF-24BDB281634B}" type="pres">
      <dgm:prSet presAssocID="{7C803AAF-F1A3-482E-A76E-E470EA40F46A}" presName="Name0" presStyleCnt="0">
        <dgm:presLayoutVars>
          <dgm:chMax/>
          <dgm:chPref/>
          <dgm:dir/>
        </dgm:presLayoutVars>
      </dgm:prSet>
      <dgm:spPr/>
    </dgm:pt>
    <dgm:pt modelId="{51EC4AD0-EC65-49A4-B981-5FA44BFBA7F6}" type="pres">
      <dgm:prSet presAssocID="{93DE6CA9-6224-4100-AF56-36B3CAD8CF18}" presName="parenttextcomposite" presStyleCnt="0"/>
      <dgm:spPr/>
    </dgm:pt>
    <dgm:pt modelId="{7B82269A-F5B2-4153-878E-64E195EAF0B7}" type="pres">
      <dgm:prSet presAssocID="{93DE6CA9-6224-4100-AF56-36B3CAD8CF18}" presName="parenttext" presStyleLbl="revTx" presStyleIdx="0" presStyleCnt="2">
        <dgm:presLayoutVars>
          <dgm:chMax/>
          <dgm:chPref val="2"/>
          <dgm:bulletEnabled val="1"/>
        </dgm:presLayoutVars>
      </dgm:prSet>
      <dgm:spPr/>
    </dgm:pt>
    <dgm:pt modelId="{06636A82-1332-4087-AA23-95C6779F6E84}" type="pres">
      <dgm:prSet presAssocID="{93DE6CA9-6224-4100-AF56-36B3CAD8CF18}" presName="composite" presStyleCnt="0"/>
      <dgm:spPr/>
    </dgm:pt>
    <dgm:pt modelId="{489D1D18-5493-4DFD-B788-08DDFC60DA56}" type="pres">
      <dgm:prSet presAssocID="{93DE6CA9-6224-4100-AF56-36B3CAD8CF18}" presName="chevron1" presStyleLbl="alignNode1" presStyleIdx="0" presStyleCnt="14"/>
      <dgm:spPr/>
    </dgm:pt>
    <dgm:pt modelId="{3F4843E6-933F-410C-A09A-A215506D2C6F}" type="pres">
      <dgm:prSet presAssocID="{93DE6CA9-6224-4100-AF56-36B3CAD8CF18}" presName="chevron2" presStyleLbl="alignNode1" presStyleIdx="1" presStyleCnt="14"/>
      <dgm:spPr/>
    </dgm:pt>
    <dgm:pt modelId="{E9BF42A2-ED59-4FC3-9E46-CD91860F80EF}" type="pres">
      <dgm:prSet presAssocID="{93DE6CA9-6224-4100-AF56-36B3CAD8CF18}" presName="chevron3" presStyleLbl="alignNode1" presStyleIdx="2" presStyleCnt="14"/>
      <dgm:spPr/>
    </dgm:pt>
    <dgm:pt modelId="{8A2A3A71-744F-4855-96F7-AA48BC546067}" type="pres">
      <dgm:prSet presAssocID="{93DE6CA9-6224-4100-AF56-36B3CAD8CF18}" presName="chevron4" presStyleLbl="alignNode1" presStyleIdx="3" presStyleCnt="14"/>
      <dgm:spPr/>
    </dgm:pt>
    <dgm:pt modelId="{C70D747D-C815-467A-89A0-308FF13370CA}" type="pres">
      <dgm:prSet presAssocID="{93DE6CA9-6224-4100-AF56-36B3CAD8CF18}" presName="chevron5" presStyleLbl="alignNode1" presStyleIdx="4" presStyleCnt="14"/>
      <dgm:spPr/>
    </dgm:pt>
    <dgm:pt modelId="{13CA929E-EEB4-454D-A7E1-AF7D467ECCF7}" type="pres">
      <dgm:prSet presAssocID="{93DE6CA9-6224-4100-AF56-36B3CAD8CF18}" presName="chevron6" presStyleLbl="alignNode1" presStyleIdx="5" presStyleCnt="14"/>
      <dgm:spPr/>
    </dgm:pt>
    <dgm:pt modelId="{1039E2E2-3B74-4A03-BDEC-9B6A75A9E5F7}" type="pres">
      <dgm:prSet presAssocID="{93DE6CA9-6224-4100-AF56-36B3CAD8CF18}" presName="chevron7" presStyleLbl="alignNode1" presStyleIdx="6" presStyleCnt="14"/>
      <dgm:spPr/>
    </dgm:pt>
    <dgm:pt modelId="{189A73A5-0435-4940-B4AA-4E54D0D903B1}" type="pres">
      <dgm:prSet presAssocID="{93DE6CA9-6224-4100-AF56-36B3CAD8CF18}" presName="childtext" presStyleLbl="solidFgAcc1" presStyleIdx="0" presStyleCnt="2">
        <dgm:presLayoutVars>
          <dgm:chMax/>
          <dgm:chPref val="0"/>
          <dgm:bulletEnabled val="1"/>
        </dgm:presLayoutVars>
      </dgm:prSet>
      <dgm:spPr/>
    </dgm:pt>
    <dgm:pt modelId="{A8E1AEA4-F15D-4F02-9FC1-F2CF7EEFBAB3}" type="pres">
      <dgm:prSet presAssocID="{DABB5AA3-91EC-43F6-A726-A0BD95038B9B}" presName="sibTrans" presStyleCnt="0"/>
      <dgm:spPr/>
    </dgm:pt>
    <dgm:pt modelId="{31C0259A-1957-41A6-8681-D07E9E1996E4}" type="pres">
      <dgm:prSet presAssocID="{9D00983C-156D-4592-8712-BEDB050A6BAA}" presName="parenttextcomposite" presStyleCnt="0"/>
      <dgm:spPr/>
    </dgm:pt>
    <dgm:pt modelId="{3B7A3C87-FD48-44E3-A349-ED5D9A297E56}" type="pres">
      <dgm:prSet presAssocID="{9D00983C-156D-4592-8712-BEDB050A6BAA}" presName="parenttext" presStyleLbl="revTx" presStyleIdx="1" presStyleCnt="2">
        <dgm:presLayoutVars>
          <dgm:chMax/>
          <dgm:chPref val="2"/>
          <dgm:bulletEnabled val="1"/>
        </dgm:presLayoutVars>
      </dgm:prSet>
      <dgm:spPr/>
    </dgm:pt>
    <dgm:pt modelId="{442CB25B-330E-4336-B83C-077F8E3C7136}" type="pres">
      <dgm:prSet presAssocID="{9D00983C-156D-4592-8712-BEDB050A6BAA}" presName="composite" presStyleCnt="0"/>
      <dgm:spPr/>
    </dgm:pt>
    <dgm:pt modelId="{A46541A9-2655-4DFF-A7C3-CE7BBEFC547A}" type="pres">
      <dgm:prSet presAssocID="{9D00983C-156D-4592-8712-BEDB050A6BAA}" presName="chevron1" presStyleLbl="alignNode1" presStyleIdx="7" presStyleCnt="14"/>
      <dgm:spPr/>
    </dgm:pt>
    <dgm:pt modelId="{6D2D369D-1F05-4721-BC27-2A40A08A96BA}" type="pres">
      <dgm:prSet presAssocID="{9D00983C-156D-4592-8712-BEDB050A6BAA}" presName="chevron2" presStyleLbl="alignNode1" presStyleIdx="8" presStyleCnt="14"/>
      <dgm:spPr/>
    </dgm:pt>
    <dgm:pt modelId="{8CC438DD-7970-4353-9E71-820A94EC17B6}" type="pres">
      <dgm:prSet presAssocID="{9D00983C-156D-4592-8712-BEDB050A6BAA}" presName="chevron3" presStyleLbl="alignNode1" presStyleIdx="9" presStyleCnt="14"/>
      <dgm:spPr/>
    </dgm:pt>
    <dgm:pt modelId="{F015C69C-8F30-44A9-AF1F-EB2E10699DA5}" type="pres">
      <dgm:prSet presAssocID="{9D00983C-156D-4592-8712-BEDB050A6BAA}" presName="chevron4" presStyleLbl="alignNode1" presStyleIdx="10" presStyleCnt="14"/>
      <dgm:spPr/>
    </dgm:pt>
    <dgm:pt modelId="{073BB293-4019-4098-9263-70D3607CBCCA}" type="pres">
      <dgm:prSet presAssocID="{9D00983C-156D-4592-8712-BEDB050A6BAA}" presName="chevron5" presStyleLbl="alignNode1" presStyleIdx="11" presStyleCnt="14"/>
      <dgm:spPr/>
    </dgm:pt>
    <dgm:pt modelId="{53030DDC-DE0E-4677-9F0A-11BB6746F35C}" type="pres">
      <dgm:prSet presAssocID="{9D00983C-156D-4592-8712-BEDB050A6BAA}" presName="chevron6" presStyleLbl="alignNode1" presStyleIdx="12" presStyleCnt="14"/>
      <dgm:spPr/>
    </dgm:pt>
    <dgm:pt modelId="{EE2C1E0D-5CFB-498A-8338-24CF36AFDE02}" type="pres">
      <dgm:prSet presAssocID="{9D00983C-156D-4592-8712-BEDB050A6BAA}" presName="chevron7" presStyleLbl="alignNode1" presStyleIdx="13" presStyleCnt="14"/>
      <dgm:spPr/>
    </dgm:pt>
    <dgm:pt modelId="{0EA8EDEC-04A1-403A-B9D7-C18B02393540}" type="pres">
      <dgm:prSet presAssocID="{9D00983C-156D-4592-8712-BEDB050A6BAA}" presName="childtext" presStyleLbl="solidFgAcc1" presStyleIdx="1" presStyleCnt="2">
        <dgm:presLayoutVars>
          <dgm:chMax/>
          <dgm:chPref val="0"/>
          <dgm:bulletEnabled val="1"/>
        </dgm:presLayoutVars>
      </dgm:prSet>
      <dgm:spPr/>
    </dgm:pt>
  </dgm:ptLst>
  <dgm:cxnLst>
    <dgm:cxn modelId="{0E493B10-B78B-4B3C-8245-B039C98ECF3B}" type="presOf" srcId="{CB94215D-006F-45FE-9F49-0765103798E2}" destId="{0EA8EDEC-04A1-403A-B9D7-C18B02393540}" srcOrd="0" destOrd="0" presId="urn:microsoft.com/office/officeart/2008/layout/VerticalAccentList"/>
    <dgm:cxn modelId="{9AF96D14-AD03-44C0-9645-7CB9CC395C8E}" srcId="{9D00983C-156D-4592-8712-BEDB050A6BAA}" destId="{CB94215D-006F-45FE-9F49-0765103798E2}" srcOrd="0" destOrd="0" parTransId="{F51BF811-83FC-42BD-B171-9E938AEDF968}" sibTransId="{6471A603-F344-4BF6-9C34-0E7DEFB4A2A3}"/>
    <dgm:cxn modelId="{69E2E81A-3809-48D1-8247-3EA06EEE72DF}" srcId="{7C803AAF-F1A3-482E-A76E-E470EA40F46A}" destId="{93DE6CA9-6224-4100-AF56-36B3CAD8CF18}" srcOrd="0" destOrd="0" parTransId="{A1C32569-EE96-4823-BD64-67D0C910EB21}" sibTransId="{DABB5AA3-91EC-43F6-A726-A0BD95038B9B}"/>
    <dgm:cxn modelId="{5429241F-C604-43DB-AACF-861ECCB53115}" srcId="{93DE6CA9-6224-4100-AF56-36B3CAD8CF18}" destId="{209E37CC-B9E1-4270-8833-D0B555C1C5B7}" srcOrd="0" destOrd="0" parTransId="{C912555E-DF7B-4EF3-B7E8-02C4C454D1C6}" sibTransId="{D486D5E0-BCD5-4F9C-AB0A-DC7F4826ACB5}"/>
    <dgm:cxn modelId="{B8596A23-3EAE-438E-9214-C9D50623DE92}" type="presOf" srcId="{7C803AAF-F1A3-482E-A76E-E470EA40F46A}" destId="{7E32E020-DE02-4724-81AF-24BDB281634B}" srcOrd="0" destOrd="0" presId="urn:microsoft.com/office/officeart/2008/layout/VerticalAccentList"/>
    <dgm:cxn modelId="{166B9266-5857-41F5-8948-192E7E81580B}" type="presOf" srcId="{209E37CC-B9E1-4270-8833-D0B555C1C5B7}" destId="{189A73A5-0435-4940-B4AA-4E54D0D903B1}" srcOrd="0" destOrd="0" presId="urn:microsoft.com/office/officeart/2008/layout/VerticalAccentList"/>
    <dgm:cxn modelId="{57AAA048-714A-4B6D-B740-1DE60F4582AD}" type="presOf" srcId="{9D00983C-156D-4592-8712-BEDB050A6BAA}" destId="{3B7A3C87-FD48-44E3-A349-ED5D9A297E56}" srcOrd="0" destOrd="0" presId="urn:microsoft.com/office/officeart/2008/layout/VerticalAccentList"/>
    <dgm:cxn modelId="{63E10D92-B924-4100-BBC7-11DB19BBA53C}" type="presOf" srcId="{93DE6CA9-6224-4100-AF56-36B3CAD8CF18}" destId="{7B82269A-F5B2-4153-878E-64E195EAF0B7}" srcOrd="0" destOrd="0" presId="urn:microsoft.com/office/officeart/2008/layout/VerticalAccentList"/>
    <dgm:cxn modelId="{AD3CFAA1-D76E-4C7D-883A-D2C330BE070E}" srcId="{7C803AAF-F1A3-482E-A76E-E470EA40F46A}" destId="{9D00983C-156D-4592-8712-BEDB050A6BAA}" srcOrd="1" destOrd="0" parTransId="{84689CDE-2D2E-4AD8-A5B8-39B25128B181}" sibTransId="{28680E9E-B7D3-4C86-A621-D89A20CAD492}"/>
    <dgm:cxn modelId="{7023EEA9-CE59-4673-85CE-815BA89AAEC1}" type="presParOf" srcId="{7E32E020-DE02-4724-81AF-24BDB281634B}" destId="{51EC4AD0-EC65-49A4-B981-5FA44BFBA7F6}" srcOrd="0" destOrd="0" presId="urn:microsoft.com/office/officeart/2008/layout/VerticalAccentList"/>
    <dgm:cxn modelId="{E906CF14-6AB9-451F-857E-2C0389E151C3}" type="presParOf" srcId="{51EC4AD0-EC65-49A4-B981-5FA44BFBA7F6}" destId="{7B82269A-F5B2-4153-878E-64E195EAF0B7}" srcOrd="0" destOrd="0" presId="urn:microsoft.com/office/officeart/2008/layout/VerticalAccentList"/>
    <dgm:cxn modelId="{4E34A688-F4F3-4991-B0EF-259B47854199}" type="presParOf" srcId="{7E32E020-DE02-4724-81AF-24BDB281634B}" destId="{06636A82-1332-4087-AA23-95C6779F6E84}" srcOrd="1" destOrd="0" presId="urn:microsoft.com/office/officeart/2008/layout/VerticalAccentList"/>
    <dgm:cxn modelId="{8F6C3556-654F-4F64-A1C8-FFE459307F1F}" type="presParOf" srcId="{06636A82-1332-4087-AA23-95C6779F6E84}" destId="{489D1D18-5493-4DFD-B788-08DDFC60DA56}" srcOrd="0" destOrd="0" presId="urn:microsoft.com/office/officeart/2008/layout/VerticalAccentList"/>
    <dgm:cxn modelId="{6DF5BC4E-5B89-4353-8BA7-DCD5BE0A800F}" type="presParOf" srcId="{06636A82-1332-4087-AA23-95C6779F6E84}" destId="{3F4843E6-933F-410C-A09A-A215506D2C6F}" srcOrd="1" destOrd="0" presId="urn:microsoft.com/office/officeart/2008/layout/VerticalAccentList"/>
    <dgm:cxn modelId="{C009B436-098C-46B5-90E9-3598BDDCC897}" type="presParOf" srcId="{06636A82-1332-4087-AA23-95C6779F6E84}" destId="{E9BF42A2-ED59-4FC3-9E46-CD91860F80EF}" srcOrd="2" destOrd="0" presId="urn:microsoft.com/office/officeart/2008/layout/VerticalAccentList"/>
    <dgm:cxn modelId="{5C8898DD-C1C6-4C00-ACC0-6E7083A82AA2}" type="presParOf" srcId="{06636A82-1332-4087-AA23-95C6779F6E84}" destId="{8A2A3A71-744F-4855-96F7-AA48BC546067}" srcOrd="3" destOrd="0" presId="urn:microsoft.com/office/officeart/2008/layout/VerticalAccentList"/>
    <dgm:cxn modelId="{5E49E88A-0C45-4C27-804F-8168E6F7F4DF}" type="presParOf" srcId="{06636A82-1332-4087-AA23-95C6779F6E84}" destId="{C70D747D-C815-467A-89A0-308FF13370CA}" srcOrd="4" destOrd="0" presId="urn:microsoft.com/office/officeart/2008/layout/VerticalAccentList"/>
    <dgm:cxn modelId="{E84B878D-E707-44D8-B047-4FA792FE8C6E}" type="presParOf" srcId="{06636A82-1332-4087-AA23-95C6779F6E84}" destId="{13CA929E-EEB4-454D-A7E1-AF7D467ECCF7}" srcOrd="5" destOrd="0" presId="urn:microsoft.com/office/officeart/2008/layout/VerticalAccentList"/>
    <dgm:cxn modelId="{DB39D712-C743-4ECA-927E-27E92B9F014D}" type="presParOf" srcId="{06636A82-1332-4087-AA23-95C6779F6E84}" destId="{1039E2E2-3B74-4A03-BDEC-9B6A75A9E5F7}" srcOrd="6" destOrd="0" presId="urn:microsoft.com/office/officeart/2008/layout/VerticalAccentList"/>
    <dgm:cxn modelId="{3F4E1F6C-AA83-4586-AFFF-CE9E4EB0391A}" type="presParOf" srcId="{06636A82-1332-4087-AA23-95C6779F6E84}" destId="{189A73A5-0435-4940-B4AA-4E54D0D903B1}" srcOrd="7" destOrd="0" presId="urn:microsoft.com/office/officeart/2008/layout/VerticalAccentList"/>
    <dgm:cxn modelId="{35CEFAD6-6B6B-47CD-A631-462EDD782D80}" type="presParOf" srcId="{7E32E020-DE02-4724-81AF-24BDB281634B}" destId="{A8E1AEA4-F15D-4F02-9FC1-F2CF7EEFBAB3}" srcOrd="2" destOrd="0" presId="urn:microsoft.com/office/officeart/2008/layout/VerticalAccentList"/>
    <dgm:cxn modelId="{FAE72FEE-B438-4237-A6B9-E9FCB26FCE66}" type="presParOf" srcId="{7E32E020-DE02-4724-81AF-24BDB281634B}" destId="{31C0259A-1957-41A6-8681-D07E9E1996E4}" srcOrd="3" destOrd="0" presId="urn:microsoft.com/office/officeart/2008/layout/VerticalAccentList"/>
    <dgm:cxn modelId="{6B84FFF4-2462-4109-9AD5-51AF8C374224}" type="presParOf" srcId="{31C0259A-1957-41A6-8681-D07E9E1996E4}" destId="{3B7A3C87-FD48-44E3-A349-ED5D9A297E56}" srcOrd="0" destOrd="0" presId="urn:microsoft.com/office/officeart/2008/layout/VerticalAccentList"/>
    <dgm:cxn modelId="{048F7171-1E1A-4BFC-8E48-BF99B09512E9}" type="presParOf" srcId="{7E32E020-DE02-4724-81AF-24BDB281634B}" destId="{442CB25B-330E-4336-B83C-077F8E3C7136}" srcOrd="4" destOrd="0" presId="urn:microsoft.com/office/officeart/2008/layout/VerticalAccentList"/>
    <dgm:cxn modelId="{620A7AC5-A68A-4779-8E54-CFFEBD9FB7BD}" type="presParOf" srcId="{442CB25B-330E-4336-B83C-077F8E3C7136}" destId="{A46541A9-2655-4DFF-A7C3-CE7BBEFC547A}" srcOrd="0" destOrd="0" presId="urn:microsoft.com/office/officeart/2008/layout/VerticalAccentList"/>
    <dgm:cxn modelId="{7B99CFC0-019A-4C73-92EA-8FFC82BD6E67}" type="presParOf" srcId="{442CB25B-330E-4336-B83C-077F8E3C7136}" destId="{6D2D369D-1F05-4721-BC27-2A40A08A96BA}" srcOrd="1" destOrd="0" presId="urn:microsoft.com/office/officeart/2008/layout/VerticalAccentList"/>
    <dgm:cxn modelId="{E11F788F-3789-460E-9BF0-D9749342E9CD}" type="presParOf" srcId="{442CB25B-330E-4336-B83C-077F8E3C7136}" destId="{8CC438DD-7970-4353-9E71-820A94EC17B6}" srcOrd="2" destOrd="0" presId="urn:microsoft.com/office/officeart/2008/layout/VerticalAccentList"/>
    <dgm:cxn modelId="{A9FE92FD-BD45-4BF8-9228-E27A3E135E13}" type="presParOf" srcId="{442CB25B-330E-4336-B83C-077F8E3C7136}" destId="{F015C69C-8F30-44A9-AF1F-EB2E10699DA5}" srcOrd="3" destOrd="0" presId="urn:microsoft.com/office/officeart/2008/layout/VerticalAccentList"/>
    <dgm:cxn modelId="{B46C3E01-9970-4000-BF6B-611027263D9B}" type="presParOf" srcId="{442CB25B-330E-4336-B83C-077F8E3C7136}" destId="{073BB293-4019-4098-9263-70D3607CBCCA}" srcOrd="4" destOrd="0" presId="urn:microsoft.com/office/officeart/2008/layout/VerticalAccentList"/>
    <dgm:cxn modelId="{7F3B0A30-403D-4F0B-8904-6D48D23167F3}" type="presParOf" srcId="{442CB25B-330E-4336-B83C-077F8E3C7136}" destId="{53030DDC-DE0E-4677-9F0A-11BB6746F35C}" srcOrd="5" destOrd="0" presId="urn:microsoft.com/office/officeart/2008/layout/VerticalAccentList"/>
    <dgm:cxn modelId="{3DB2E411-7A34-44ED-8E93-B477B72755A7}" type="presParOf" srcId="{442CB25B-330E-4336-B83C-077F8E3C7136}" destId="{EE2C1E0D-5CFB-498A-8338-24CF36AFDE02}" srcOrd="6" destOrd="0" presId="urn:microsoft.com/office/officeart/2008/layout/VerticalAccentList"/>
    <dgm:cxn modelId="{AB524859-539B-4280-8D39-98CD5B7EDCA4}" type="presParOf" srcId="{442CB25B-330E-4336-B83C-077F8E3C7136}" destId="{0EA8EDEC-04A1-403A-B9D7-C18B0239354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E0408-7708-43B2-8327-AB8F20854071}"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C"/>
        </a:p>
      </dgm:t>
    </dgm:pt>
    <dgm:pt modelId="{694D04D7-F919-46EA-AFBA-835E314F239D}">
      <dgm:prSet phldrT="[Texto]" custT="1"/>
      <dgm:spPr/>
      <dgm:t>
        <a:bodyPr/>
        <a:lstStyle/>
        <a:p>
          <a:r>
            <a:rPr lang="es-EC" sz="1600" b="1" dirty="0">
              <a:latin typeface="Times New Roman" panose="02020603050405020304" pitchFamily="18" charset="0"/>
              <a:cs typeface="Times New Roman" panose="02020603050405020304" pitchFamily="18" charset="0"/>
            </a:rPr>
            <a:t>Estrategia N°3: Incentivación de reinversión de las utilidades </a:t>
          </a:r>
          <a:endParaRPr lang="es-EC" sz="1600" dirty="0">
            <a:latin typeface="Times New Roman" panose="02020603050405020304" pitchFamily="18" charset="0"/>
            <a:cs typeface="Times New Roman" panose="02020603050405020304" pitchFamily="18" charset="0"/>
          </a:endParaRPr>
        </a:p>
      </dgm:t>
    </dgm:pt>
    <dgm:pt modelId="{7533E9C6-7271-4679-BC46-84C3CFE76176}" type="parTrans" cxnId="{40FBD3B6-1E24-4F5E-BB60-F69C06E9FBCF}">
      <dgm:prSet/>
      <dgm:spPr/>
      <dgm:t>
        <a:bodyPr/>
        <a:lstStyle/>
        <a:p>
          <a:endParaRPr lang="es-EC" sz="1600">
            <a:latin typeface="Times New Roman" panose="02020603050405020304" pitchFamily="18" charset="0"/>
            <a:cs typeface="Times New Roman" panose="02020603050405020304" pitchFamily="18" charset="0"/>
          </a:endParaRPr>
        </a:p>
      </dgm:t>
    </dgm:pt>
    <dgm:pt modelId="{C3DD0200-54E3-4641-A6FC-21D65C8E5419}" type="sibTrans" cxnId="{40FBD3B6-1E24-4F5E-BB60-F69C06E9FBCF}">
      <dgm:prSet/>
      <dgm:spPr/>
      <dgm:t>
        <a:bodyPr/>
        <a:lstStyle/>
        <a:p>
          <a:endParaRPr lang="es-EC" sz="1600">
            <a:latin typeface="Times New Roman" panose="02020603050405020304" pitchFamily="18" charset="0"/>
            <a:cs typeface="Times New Roman" panose="02020603050405020304" pitchFamily="18" charset="0"/>
          </a:endParaRPr>
        </a:p>
      </dgm:t>
    </dgm:pt>
    <dgm:pt modelId="{7FC049EF-CB89-4448-A648-097F43C1872B}">
      <dgm:prSet phldrT="[Texto]" custT="1"/>
      <dgm:spPr/>
      <dgm:t>
        <a:bodyPr/>
        <a:lstStyle/>
        <a:p>
          <a:r>
            <a:rPr lang="es-EC" sz="1600" dirty="0">
              <a:latin typeface="Times New Roman" panose="02020603050405020304" pitchFamily="18" charset="0"/>
              <a:cs typeface="Times New Roman" panose="02020603050405020304" pitchFamily="18" charset="0"/>
            </a:rPr>
            <a:t>Reinvertir las utilidades de la Banca y </a:t>
          </a:r>
          <a:r>
            <a:rPr lang="es-EC" sz="1600" dirty="0" err="1">
              <a:latin typeface="Times New Roman" panose="02020603050405020304" pitchFamily="18" charset="0"/>
              <a:cs typeface="Times New Roman" panose="02020603050405020304" pitchFamily="18" charset="0"/>
            </a:rPr>
            <a:t>Coac´s</a:t>
          </a:r>
          <a:r>
            <a:rPr lang="es-EC" sz="1600" dirty="0">
              <a:latin typeface="Times New Roman" panose="02020603050405020304" pitchFamily="18" charset="0"/>
              <a:cs typeface="Times New Roman" panose="02020603050405020304" pitchFamily="18" charset="0"/>
            </a:rPr>
            <a:t> con la finalidad de generar solidez a su vez seguir ayudando a la reactivación económica del país.</a:t>
          </a:r>
        </a:p>
      </dgm:t>
    </dgm:pt>
    <dgm:pt modelId="{C16B9340-BEA8-424B-8EF6-A38C0B2B2738}" type="parTrans" cxnId="{B52A588A-634C-4C12-96FE-6E17B884F1BC}">
      <dgm:prSet/>
      <dgm:spPr/>
      <dgm:t>
        <a:bodyPr/>
        <a:lstStyle/>
        <a:p>
          <a:endParaRPr lang="es-EC" sz="1600">
            <a:latin typeface="Times New Roman" panose="02020603050405020304" pitchFamily="18" charset="0"/>
            <a:cs typeface="Times New Roman" panose="02020603050405020304" pitchFamily="18" charset="0"/>
          </a:endParaRPr>
        </a:p>
      </dgm:t>
    </dgm:pt>
    <dgm:pt modelId="{F066272B-8488-4A81-B35B-D302D4276787}" type="sibTrans" cxnId="{B52A588A-634C-4C12-96FE-6E17B884F1BC}">
      <dgm:prSet/>
      <dgm:spPr/>
      <dgm:t>
        <a:bodyPr/>
        <a:lstStyle/>
        <a:p>
          <a:endParaRPr lang="es-EC" sz="1600">
            <a:latin typeface="Times New Roman" panose="02020603050405020304" pitchFamily="18" charset="0"/>
            <a:cs typeface="Times New Roman" panose="02020603050405020304" pitchFamily="18" charset="0"/>
          </a:endParaRPr>
        </a:p>
      </dgm:t>
    </dgm:pt>
    <dgm:pt modelId="{6224F93C-137F-402C-AA3F-C19FAC1A85FD}">
      <dgm:prSet phldrT="[Texto]" custT="1"/>
      <dgm:spPr/>
      <dgm:t>
        <a:bodyPr/>
        <a:lstStyle/>
        <a:p>
          <a:r>
            <a:rPr lang="es-EC" sz="1600" b="1" dirty="0">
              <a:latin typeface="Times New Roman" panose="02020603050405020304" pitchFamily="18" charset="0"/>
              <a:cs typeface="Times New Roman" panose="02020603050405020304" pitchFamily="18" charset="0"/>
            </a:rPr>
            <a:t>Pago anticipado de Impuesto a la renta 2022</a:t>
          </a:r>
          <a:endParaRPr lang="es-EC" sz="1600" dirty="0">
            <a:latin typeface="Times New Roman" panose="02020603050405020304" pitchFamily="18" charset="0"/>
            <a:cs typeface="Times New Roman" panose="02020603050405020304" pitchFamily="18" charset="0"/>
          </a:endParaRPr>
        </a:p>
      </dgm:t>
    </dgm:pt>
    <dgm:pt modelId="{712D211A-E1CB-4AA8-8D86-8BE9A89A785A}" type="parTrans" cxnId="{F94B1B0E-8473-4646-8A0E-95C9C93A95A4}">
      <dgm:prSet/>
      <dgm:spPr/>
      <dgm:t>
        <a:bodyPr/>
        <a:lstStyle/>
        <a:p>
          <a:endParaRPr lang="es-EC" sz="1600">
            <a:latin typeface="Times New Roman" panose="02020603050405020304" pitchFamily="18" charset="0"/>
            <a:cs typeface="Times New Roman" panose="02020603050405020304" pitchFamily="18" charset="0"/>
          </a:endParaRPr>
        </a:p>
      </dgm:t>
    </dgm:pt>
    <dgm:pt modelId="{92F4B9A2-955A-405B-ACE1-9D46A4C617B2}" type="sibTrans" cxnId="{F94B1B0E-8473-4646-8A0E-95C9C93A95A4}">
      <dgm:prSet/>
      <dgm:spPr/>
      <dgm:t>
        <a:bodyPr/>
        <a:lstStyle/>
        <a:p>
          <a:endParaRPr lang="es-EC" sz="1600">
            <a:latin typeface="Times New Roman" panose="02020603050405020304" pitchFamily="18" charset="0"/>
            <a:cs typeface="Times New Roman" panose="02020603050405020304" pitchFamily="18" charset="0"/>
          </a:endParaRPr>
        </a:p>
      </dgm:t>
    </dgm:pt>
    <dgm:pt modelId="{FDB29A7F-B75E-4D89-A14B-9F779FA7EC53}">
      <dgm:prSet phldrT="[Texto]" custT="1"/>
      <dgm:spPr/>
      <dgm:t>
        <a:bodyPr/>
        <a:lstStyle/>
        <a:p>
          <a:r>
            <a:rPr lang="es-EC" sz="1600" dirty="0">
              <a:latin typeface="Times New Roman" panose="02020603050405020304" pitchFamily="18" charset="0"/>
              <a:cs typeface="Times New Roman" panose="02020603050405020304" pitchFamily="18" charset="0"/>
            </a:rPr>
            <a:t>Entidades que han generado utilidades con el objetivo de seguir cubriendo y financiando los gastos asociados a las necesidades sanitarias. </a:t>
          </a:r>
        </a:p>
      </dgm:t>
    </dgm:pt>
    <dgm:pt modelId="{D498622C-34F9-45BD-9B00-6C43A3A1B13F}" type="parTrans" cxnId="{DD83E919-6079-478B-856D-052D9804775C}">
      <dgm:prSet/>
      <dgm:spPr/>
      <dgm:t>
        <a:bodyPr/>
        <a:lstStyle/>
        <a:p>
          <a:endParaRPr lang="es-EC" sz="1600">
            <a:latin typeface="Times New Roman" panose="02020603050405020304" pitchFamily="18" charset="0"/>
            <a:cs typeface="Times New Roman" panose="02020603050405020304" pitchFamily="18" charset="0"/>
          </a:endParaRPr>
        </a:p>
      </dgm:t>
    </dgm:pt>
    <dgm:pt modelId="{8AEB5B33-6447-4733-BAB7-DA89E06D5F19}" type="sibTrans" cxnId="{DD83E919-6079-478B-856D-052D9804775C}">
      <dgm:prSet/>
      <dgm:spPr/>
      <dgm:t>
        <a:bodyPr/>
        <a:lstStyle/>
        <a:p>
          <a:endParaRPr lang="es-EC" sz="1600">
            <a:latin typeface="Times New Roman" panose="02020603050405020304" pitchFamily="18" charset="0"/>
            <a:cs typeface="Times New Roman" panose="02020603050405020304" pitchFamily="18" charset="0"/>
          </a:endParaRPr>
        </a:p>
      </dgm:t>
    </dgm:pt>
    <dgm:pt modelId="{A4E87609-B4A7-4DF6-98F7-0EA106117769}">
      <dgm:prSet phldrT="[Texto]" custT="1"/>
      <dgm:spPr/>
      <dgm:t>
        <a:bodyPr/>
        <a:lstStyle/>
        <a:p>
          <a:r>
            <a:rPr lang="es-EC" sz="1600" b="1" dirty="0">
              <a:latin typeface="Times New Roman" panose="02020603050405020304" pitchFamily="18" charset="0"/>
              <a:cs typeface="Times New Roman" panose="02020603050405020304" pitchFamily="18" charset="0"/>
            </a:rPr>
            <a:t>Estrategia N°5: Implementación del IVA a servicios digitales </a:t>
          </a:r>
          <a:endParaRPr lang="es-EC" sz="1600" dirty="0">
            <a:latin typeface="Times New Roman" panose="02020603050405020304" pitchFamily="18" charset="0"/>
            <a:cs typeface="Times New Roman" panose="02020603050405020304" pitchFamily="18" charset="0"/>
          </a:endParaRPr>
        </a:p>
      </dgm:t>
    </dgm:pt>
    <dgm:pt modelId="{E4FF4588-6393-4F68-B763-D0AFA8C3423D}" type="parTrans" cxnId="{C6D0FC39-BF1F-4AB0-B0B6-8F4A4CF70827}">
      <dgm:prSet/>
      <dgm:spPr/>
      <dgm:t>
        <a:bodyPr/>
        <a:lstStyle/>
        <a:p>
          <a:endParaRPr lang="es-EC" sz="1600">
            <a:latin typeface="Times New Roman" panose="02020603050405020304" pitchFamily="18" charset="0"/>
            <a:cs typeface="Times New Roman" panose="02020603050405020304" pitchFamily="18" charset="0"/>
          </a:endParaRPr>
        </a:p>
      </dgm:t>
    </dgm:pt>
    <dgm:pt modelId="{7570D1E4-100D-4AF5-B967-164A704C0852}" type="sibTrans" cxnId="{C6D0FC39-BF1F-4AB0-B0B6-8F4A4CF70827}">
      <dgm:prSet/>
      <dgm:spPr/>
      <dgm:t>
        <a:bodyPr/>
        <a:lstStyle/>
        <a:p>
          <a:endParaRPr lang="es-EC" sz="1600">
            <a:latin typeface="Times New Roman" panose="02020603050405020304" pitchFamily="18" charset="0"/>
            <a:cs typeface="Times New Roman" panose="02020603050405020304" pitchFamily="18" charset="0"/>
          </a:endParaRPr>
        </a:p>
      </dgm:t>
    </dgm:pt>
    <dgm:pt modelId="{A727BCB5-CA0C-4513-AC89-6D4B02D75B6B}">
      <dgm:prSet phldrT="[Texto]" custT="1"/>
      <dgm:spPr/>
      <dgm:t>
        <a:bodyPr/>
        <a:lstStyle/>
        <a:p>
          <a:r>
            <a:rPr lang="es-EC" sz="1600" dirty="0">
              <a:latin typeface="Times New Roman" panose="02020603050405020304" pitchFamily="18" charset="0"/>
              <a:cs typeface="Times New Roman" panose="02020603050405020304" pitchFamily="18" charset="0"/>
            </a:rPr>
            <a:t>El aumento del consumo vía plataformas digitales. Servicios digitales no gravan IVA lo que impacta negativamente en la recaudación tributaria.</a:t>
          </a:r>
        </a:p>
      </dgm:t>
    </dgm:pt>
    <dgm:pt modelId="{8D33541A-E0A0-4943-A8F1-5ACB4B3BB7AA}" type="parTrans" cxnId="{63546C88-3189-4658-831D-CDD628B01819}">
      <dgm:prSet/>
      <dgm:spPr/>
      <dgm:t>
        <a:bodyPr/>
        <a:lstStyle/>
        <a:p>
          <a:endParaRPr lang="es-EC" sz="1600">
            <a:latin typeface="Times New Roman" panose="02020603050405020304" pitchFamily="18" charset="0"/>
            <a:cs typeface="Times New Roman" panose="02020603050405020304" pitchFamily="18" charset="0"/>
          </a:endParaRPr>
        </a:p>
      </dgm:t>
    </dgm:pt>
    <dgm:pt modelId="{6504B94C-7B39-4E6F-8276-5B1C060BE93E}" type="sibTrans" cxnId="{63546C88-3189-4658-831D-CDD628B01819}">
      <dgm:prSet/>
      <dgm:spPr/>
      <dgm:t>
        <a:bodyPr/>
        <a:lstStyle/>
        <a:p>
          <a:endParaRPr lang="es-EC" sz="1600">
            <a:latin typeface="Times New Roman" panose="02020603050405020304" pitchFamily="18" charset="0"/>
            <a:cs typeface="Times New Roman" panose="02020603050405020304" pitchFamily="18" charset="0"/>
          </a:endParaRPr>
        </a:p>
      </dgm:t>
    </dgm:pt>
    <dgm:pt modelId="{C8366C00-7A37-4F26-9312-4D750C12CA45}" type="pres">
      <dgm:prSet presAssocID="{BDAE0408-7708-43B2-8327-AB8F20854071}" presName="Name0" presStyleCnt="0">
        <dgm:presLayoutVars>
          <dgm:dir/>
          <dgm:resizeHandles val="exact"/>
        </dgm:presLayoutVars>
      </dgm:prSet>
      <dgm:spPr/>
    </dgm:pt>
    <dgm:pt modelId="{4DFC8B0D-AB3F-49FC-BF02-160F385921DE}" type="pres">
      <dgm:prSet presAssocID="{694D04D7-F919-46EA-AFBA-835E314F239D}" presName="node" presStyleLbl="node1" presStyleIdx="0" presStyleCnt="3">
        <dgm:presLayoutVars>
          <dgm:bulletEnabled val="1"/>
        </dgm:presLayoutVars>
      </dgm:prSet>
      <dgm:spPr/>
    </dgm:pt>
    <dgm:pt modelId="{357384E4-DFEC-4A09-A75D-2552FF649F32}" type="pres">
      <dgm:prSet presAssocID="{C3DD0200-54E3-4641-A6FC-21D65C8E5419}" presName="sibTrans" presStyleCnt="0"/>
      <dgm:spPr/>
    </dgm:pt>
    <dgm:pt modelId="{8B12AAE6-E5D9-4E31-8349-784CFCE633BE}" type="pres">
      <dgm:prSet presAssocID="{6224F93C-137F-402C-AA3F-C19FAC1A85FD}" presName="node" presStyleLbl="node1" presStyleIdx="1" presStyleCnt="3">
        <dgm:presLayoutVars>
          <dgm:bulletEnabled val="1"/>
        </dgm:presLayoutVars>
      </dgm:prSet>
      <dgm:spPr/>
    </dgm:pt>
    <dgm:pt modelId="{8AF82E2E-2194-4D2F-9E62-92971DE87661}" type="pres">
      <dgm:prSet presAssocID="{92F4B9A2-955A-405B-ACE1-9D46A4C617B2}" presName="sibTrans" presStyleCnt="0"/>
      <dgm:spPr/>
    </dgm:pt>
    <dgm:pt modelId="{181840E4-CF09-4315-B143-ACF0B2A812FB}" type="pres">
      <dgm:prSet presAssocID="{A4E87609-B4A7-4DF6-98F7-0EA106117769}" presName="node" presStyleLbl="node1" presStyleIdx="2" presStyleCnt="3">
        <dgm:presLayoutVars>
          <dgm:bulletEnabled val="1"/>
        </dgm:presLayoutVars>
      </dgm:prSet>
      <dgm:spPr/>
    </dgm:pt>
  </dgm:ptLst>
  <dgm:cxnLst>
    <dgm:cxn modelId="{2EFB4906-658E-45A5-B05B-2E8CF054A88F}" type="presOf" srcId="{694D04D7-F919-46EA-AFBA-835E314F239D}" destId="{4DFC8B0D-AB3F-49FC-BF02-160F385921DE}" srcOrd="0" destOrd="0" presId="urn:microsoft.com/office/officeart/2005/8/layout/hList6"/>
    <dgm:cxn modelId="{F94B1B0E-8473-4646-8A0E-95C9C93A95A4}" srcId="{BDAE0408-7708-43B2-8327-AB8F20854071}" destId="{6224F93C-137F-402C-AA3F-C19FAC1A85FD}" srcOrd="1" destOrd="0" parTransId="{712D211A-E1CB-4AA8-8D86-8BE9A89A785A}" sibTransId="{92F4B9A2-955A-405B-ACE1-9D46A4C617B2}"/>
    <dgm:cxn modelId="{DD83E919-6079-478B-856D-052D9804775C}" srcId="{6224F93C-137F-402C-AA3F-C19FAC1A85FD}" destId="{FDB29A7F-B75E-4D89-A14B-9F779FA7EC53}" srcOrd="0" destOrd="0" parTransId="{D498622C-34F9-45BD-9B00-6C43A3A1B13F}" sibTransId="{8AEB5B33-6447-4733-BAB7-DA89E06D5F19}"/>
    <dgm:cxn modelId="{3237171B-CC76-4889-9E7B-E3AD110006DF}" type="presOf" srcId="{6224F93C-137F-402C-AA3F-C19FAC1A85FD}" destId="{8B12AAE6-E5D9-4E31-8349-784CFCE633BE}" srcOrd="0" destOrd="0" presId="urn:microsoft.com/office/officeart/2005/8/layout/hList6"/>
    <dgm:cxn modelId="{C6D0FC39-BF1F-4AB0-B0B6-8F4A4CF70827}" srcId="{BDAE0408-7708-43B2-8327-AB8F20854071}" destId="{A4E87609-B4A7-4DF6-98F7-0EA106117769}" srcOrd="2" destOrd="0" parTransId="{E4FF4588-6393-4F68-B763-D0AFA8C3423D}" sibTransId="{7570D1E4-100D-4AF5-B967-164A704C0852}"/>
    <dgm:cxn modelId="{2FE56483-87B3-4146-B0A9-ABF76DB0CC3D}" type="presOf" srcId="{BDAE0408-7708-43B2-8327-AB8F20854071}" destId="{C8366C00-7A37-4F26-9312-4D750C12CA45}" srcOrd="0" destOrd="0" presId="urn:microsoft.com/office/officeart/2005/8/layout/hList6"/>
    <dgm:cxn modelId="{AD8D1684-55AF-42B4-8CF2-90621E50E8F6}" type="presOf" srcId="{A727BCB5-CA0C-4513-AC89-6D4B02D75B6B}" destId="{181840E4-CF09-4315-B143-ACF0B2A812FB}" srcOrd="0" destOrd="1" presId="urn:microsoft.com/office/officeart/2005/8/layout/hList6"/>
    <dgm:cxn modelId="{10EE2188-F704-4A62-BC3A-B2F1027EBA7E}" type="presOf" srcId="{A4E87609-B4A7-4DF6-98F7-0EA106117769}" destId="{181840E4-CF09-4315-B143-ACF0B2A812FB}" srcOrd="0" destOrd="0" presId="urn:microsoft.com/office/officeart/2005/8/layout/hList6"/>
    <dgm:cxn modelId="{63546C88-3189-4658-831D-CDD628B01819}" srcId="{A4E87609-B4A7-4DF6-98F7-0EA106117769}" destId="{A727BCB5-CA0C-4513-AC89-6D4B02D75B6B}" srcOrd="0" destOrd="0" parTransId="{8D33541A-E0A0-4943-A8F1-5ACB4B3BB7AA}" sibTransId="{6504B94C-7B39-4E6F-8276-5B1C060BE93E}"/>
    <dgm:cxn modelId="{B52A588A-634C-4C12-96FE-6E17B884F1BC}" srcId="{694D04D7-F919-46EA-AFBA-835E314F239D}" destId="{7FC049EF-CB89-4448-A648-097F43C1872B}" srcOrd="0" destOrd="0" parTransId="{C16B9340-BEA8-424B-8EF6-A38C0B2B2738}" sibTransId="{F066272B-8488-4A81-B35B-D302D4276787}"/>
    <dgm:cxn modelId="{18CDEB9E-A136-43C0-8416-C9141AD89043}" type="presOf" srcId="{7FC049EF-CB89-4448-A648-097F43C1872B}" destId="{4DFC8B0D-AB3F-49FC-BF02-160F385921DE}" srcOrd="0" destOrd="1" presId="urn:microsoft.com/office/officeart/2005/8/layout/hList6"/>
    <dgm:cxn modelId="{40FBD3B6-1E24-4F5E-BB60-F69C06E9FBCF}" srcId="{BDAE0408-7708-43B2-8327-AB8F20854071}" destId="{694D04D7-F919-46EA-AFBA-835E314F239D}" srcOrd="0" destOrd="0" parTransId="{7533E9C6-7271-4679-BC46-84C3CFE76176}" sibTransId="{C3DD0200-54E3-4641-A6FC-21D65C8E5419}"/>
    <dgm:cxn modelId="{778D22FB-70BC-4E2E-9D53-879D6FB99B67}" type="presOf" srcId="{FDB29A7F-B75E-4D89-A14B-9F779FA7EC53}" destId="{8B12AAE6-E5D9-4E31-8349-784CFCE633BE}" srcOrd="0" destOrd="1" presId="urn:microsoft.com/office/officeart/2005/8/layout/hList6"/>
    <dgm:cxn modelId="{9ACECDD1-A9DE-44B2-A3F9-C4BB60E9C5EE}" type="presParOf" srcId="{C8366C00-7A37-4F26-9312-4D750C12CA45}" destId="{4DFC8B0D-AB3F-49FC-BF02-160F385921DE}" srcOrd="0" destOrd="0" presId="urn:microsoft.com/office/officeart/2005/8/layout/hList6"/>
    <dgm:cxn modelId="{0AAA4F71-EB5F-4D55-9A08-D203461C8BDC}" type="presParOf" srcId="{C8366C00-7A37-4F26-9312-4D750C12CA45}" destId="{357384E4-DFEC-4A09-A75D-2552FF649F32}" srcOrd="1" destOrd="0" presId="urn:microsoft.com/office/officeart/2005/8/layout/hList6"/>
    <dgm:cxn modelId="{74240DE0-71D5-44B5-98C9-38682079ABBE}" type="presParOf" srcId="{C8366C00-7A37-4F26-9312-4D750C12CA45}" destId="{8B12AAE6-E5D9-4E31-8349-784CFCE633BE}" srcOrd="2" destOrd="0" presId="urn:microsoft.com/office/officeart/2005/8/layout/hList6"/>
    <dgm:cxn modelId="{CA3807E7-639A-47CF-9FE3-B4165C4066A5}" type="presParOf" srcId="{C8366C00-7A37-4F26-9312-4D750C12CA45}" destId="{8AF82E2E-2194-4D2F-9E62-92971DE87661}" srcOrd="3" destOrd="0" presId="urn:microsoft.com/office/officeart/2005/8/layout/hList6"/>
    <dgm:cxn modelId="{61CE2896-74AB-4086-92A2-3A7824C57DB6}" type="presParOf" srcId="{C8366C00-7A37-4F26-9312-4D750C12CA45}" destId="{181840E4-CF09-4315-B143-ACF0B2A812F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5E44-80E0-4452-B13D-B8BA74AB3EB1}">
      <dsp:nvSpPr>
        <dsp:cNvPr id="0" name=""/>
        <dsp:cNvSpPr/>
      </dsp:nvSpPr>
      <dsp:spPr>
        <a:xfrm>
          <a:off x="1157917" y="0"/>
          <a:ext cx="2156714" cy="215677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4CF4B-04D4-492A-8AE1-F0FAC03F2FA6}">
      <dsp:nvSpPr>
        <dsp:cNvPr id="0" name=""/>
        <dsp:cNvSpPr/>
      </dsp:nvSpPr>
      <dsp:spPr>
        <a:xfrm>
          <a:off x="1634247" y="780840"/>
          <a:ext cx="1203276" cy="60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Alta evasión </a:t>
          </a:r>
        </a:p>
      </dsp:txBody>
      <dsp:txXfrm>
        <a:off x="1634247" y="780840"/>
        <a:ext cx="1203276" cy="601567"/>
      </dsp:txXfrm>
    </dsp:sp>
    <dsp:sp modelId="{7A8C2A95-D2EF-47F2-834A-87E55619F36D}">
      <dsp:nvSpPr>
        <dsp:cNvPr id="0" name=""/>
        <dsp:cNvSpPr/>
      </dsp:nvSpPr>
      <dsp:spPr>
        <a:xfrm>
          <a:off x="712720" y="1382407"/>
          <a:ext cx="1852781" cy="1853565"/>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7069E-AA19-481B-A651-90F1026C2DCD}">
      <dsp:nvSpPr>
        <dsp:cNvPr id="0" name=""/>
        <dsp:cNvSpPr/>
      </dsp:nvSpPr>
      <dsp:spPr>
        <a:xfrm>
          <a:off x="1032608" y="2022483"/>
          <a:ext cx="1203276" cy="60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Corrupción recaudadores de impuestos</a:t>
          </a:r>
        </a:p>
      </dsp:txBody>
      <dsp:txXfrm>
        <a:off x="1032608" y="2022483"/>
        <a:ext cx="1203276" cy="601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6C86-C570-452E-9C84-A709605FDBF9}">
      <dsp:nvSpPr>
        <dsp:cNvPr id="0" name=""/>
        <dsp:cNvSpPr/>
      </dsp:nvSpPr>
      <dsp:spPr>
        <a:xfrm>
          <a:off x="1970455" y="2988371"/>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658FC-1AF6-4672-B15F-42CB52A9B5C7}">
      <dsp:nvSpPr>
        <dsp:cNvPr id="0" name=""/>
        <dsp:cNvSpPr/>
      </dsp:nvSpPr>
      <dsp:spPr>
        <a:xfrm>
          <a:off x="1853214" y="3176256"/>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CEE3-4CAA-4643-95F4-DD97D857E13F}">
      <dsp:nvSpPr>
        <dsp:cNvPr id="0" name=""/>
        <dsp:cNvSpPr/>
      </dsp:nvSpPr>
      <dsp:spPr>
        <a:xfrm>
          <a:off x="1713489" y="3338923"/>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8B6DB-221C-42F7-9429-C62B0AC5979D}">
      <dsp:nvSpPr>
        <dsp:cNvPr id="0" name=""/>
        <dsp:cNvSpPr/>
      </dsp:nvSpPr>
      <dsp:spPr>
        <a:xfrm>
          <a:off x="1880517" y="1097448"/>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C07B9-310E-4429-841A-7CB44CC36CBE}">
      <dsp:nvSpPr>
        <dsp:cNvPr id="0" name=""/>
        <dsp:cNvSpPr/>
      </dsp:nvSpPr>
      <dsp:spPr>
        <a:xfrm>
          <a:off x="2059323" y="990897"/>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7030E-B278-4861-AF95-239866B8847D}">
      <dsp:nvSpPr>
        <dsp:cNvPr id="0" name=""/>
        <dsp:cNvSpPr/>
      </dsp:nvSpPr>
      <dsp:spPr>
        <a:xfrm>
          <a:off x="2237594" y="884346"/>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28D0B-1E09-4FF1-AF07-27F3B3544BA7}">
      <dsp:nvSpPr>
        <dsp:cNvPr id="0" name=""/>
        <dsp:cNvSpPr/>
      </dsp:nvSpPr>
      <dsp:spPr>
        <a:xfrm>
          <a:off x="2415864" y="990897"/>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4D5E4-4DD0-4A43-964B-6B5944FC9F37}">
      <dsp:nvSpPr>
        <dsp:cNvPr id="0" name=""/>
        <dsp:cNvSpPr/>
      </dsp:nvSpPr>
      <dsp:spPr>
        <a:xfrm>
          <a:off x="2594670" y="1097448"/>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DB7B6-C555-488D-B555-DB627E67DB92}">
      <dsp:nvSpPr>
        <dsp:cNvPr id="0" name=""/>
        <dsp:cNvSpPr/>
      </dsp:nvSpPr>
      <dsp:spPr>
        <a:xfrm>
          <a:off x="2237594" y="1109168"/>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D9A013-2395-4874-81F9-1EF6E6BD4C63}">
      <dsp:nvSpPr>
        <dsp:cNvPr id="0" name=""/>
        <dsp:cNvSpPr/>
      </dsp:nvSpPr>
      <dsp:spPr>
        <a:xfrm>
          <a:off x="2237594" y="1333991"/>
          <a:ext cx="133836" cy="1338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5F5F2-3AB4-45DD-87E0-DC623EAEAE3B}">
      <dsp:nvSpPr>
        <dsp:cNvPr id="0" name=""/>
        <dsp:cNvSpPr/>
      </dsp:nvSpPr>
      <dsp:spPr>
        <a:xfrm>
          <a:off x="1148697" y="3827783"/>
          <a:ext cx="2886592" cy="77426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995"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En el año 2020 existió una disminución de 13.22% en el total de la recaudación tributaria</a:t>
          </a:r>
        </a:p>
      </dsp:txBody>
      <dsp:txXfrm>
        <a:off x="1186494" y="3865580"/>
        <a:ext cx="2810998" cy="698675"/>
      </dsp:txXfrm>
    </dsp:sp>
    <dsp:sp modelId="{8403A7D1-36FA-42E8-9D2E-4C21645EADA9}">
      <dsp:nvSpPr>
        <dsp:cNvPr id="0" name=""/>
        <dsp:cNvSpPr/>
      </dsp:nvSpPr>
      <dsp:spPr>
        <a:xfrm>
          <a:off x="348353" y="3069141"/>
          <a:ext cx="1338368" cy="1338279"/>
        </a:xfrm>
        <a:prstGeom prst="ellipse">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ED909-7FC0-4723-A327-D27571DBDACB}">
      <dsp:nvSpPr>
        <dsp:cNvPr id="0" name=""/>
        <dsp:cNvSpPr/>
      </dsp:nvSpPr>
      <dsp:spPr>
        <a:xfrm>
          <a:off x="2410321" y="2375754"/>
          <a:ext cx="2886592" cy="77426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995"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Actividad comercial</a:t>
          </a:r>
        </a:p>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Actividades financieras</a:t>
          </a:r>
        </a:p>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Industrias manufactureras</a:t>
          </a:r>
          <a:endParaRPr lang="es-ES" sz="1400" kern="1200" dirty="0">
            <a:latin typeface="Times New Roman" panose="02020603050405020304" pitchFamily="18" charset="0"/>
            <a:cs typeface="Times New Roman" panose="02020603050405020304" pitchFamily="18" charset="0"/>
          </a:endParaRPr>
        </a:p>
      </dsp:txBody>
      <dsp:txXfrm>
        <a:off x="2448118" y="2413551"/>
        <a:ext cx="2810998" cy="698675"/>
      </dsp:txXfrm>
    </dsp:sp>
    <dsp:sp modelId="{057420B1-BC73-40D5-8C42-486F97ED7D20}">
      <dsp:nvSpPr>
        <dsp:cNvPr id="0" name=""/>
        <dsp:cNvSpPr/>
      </dsp:nvSpPr>
      <dsp:spPr>
        <a:xfrm>
          <a:off x="1568410" y="1554698"/>
          <a:ext cx="1338368" cy="1338279"/>
        </a:xfrm>
        <a:prstGeom prst="ellipse">
          <a:avLst/>
        </a:prstGeom>
        <a:blipFill rotWithShape="1">
          <a:blip xmlns:r="http://schemas.openxmlformats.org/officeDocument/2006/relationships" r:embed="rId2">
            <a:lum bright="70000" contrast="-70000"/>
            <a:extLst>
              <a:ext uri="{BEBA8EAE-BF5A-486C-A8C5-ECC9F3942E4B}">
                <a14:imgProps xmlns:a14="http://schemas.microsoft.com/office/drawing/2010/main">
                  <a14:imgLayer r:embed="rId3">
                    <a14:imgEffect>
                      <a14:saturation sat="400000"/>
                    </a14:imgEffect>
                  </a14:imgLayer>
                </a14:imgProps>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E0904-3949-4B31-8AAE-87EC9A0B5FC9}">
      <dsp:nvSpPr>
        <dsp:cNvPr id="0" name=""/>
        <dsp:cNvSpPr/>
      </dsp:nvSpPr>
      <dsp:spPr>
        <a:xfrm>
          <a:off x="1746248" y="43853"/>
          <a:ext cx="3022025" cy="3022485"/>
        </a:xfrm>
        <a:prstGeom prst="circularArrow">
          <a:avLst>
            <a:gd name="adj1" fmla="val 10980"/>
            <a:gd name="adj2" fmla="val 1142322"/>
            <a:gd name="adj3" fmla="val 4500000"/>
            <a:gd name="adj4" fmla="val 10800000"/>
            <a:gd name="adj5" fmla="val 12500"/>
          </a:avLst>
        </a:prstGeom>
        <a:solidFill>
          <a:srgbClr val="2731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6529F-07A0-4520-97C4-48E41B62AFC0}">
      <dsp:nvSpPr>
        <dsp:cNvPr id="0" name=""/>
        <dsp:cNvSpPr/>
      </dsp:nvSpPr>
      <dsp:spPr>
        <a:xfrm>
          <a:off x="2414215" y="1135061"/>
          <a:ext cx="1679281" cy="83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ea typeface="Calibri" panose="020F0502020204030204" pitchFamily="34" charset="0"/>
              <a:cs typeface="Times New Roman" panose="02020603050405020304" pitchFamily="18" charset="0"/>
            </a:rPr>
            <a:t>Correlación positiva considerable</a:t>
          </a:r>
          <a:endParaRPr lang="es-ES" sz="1800" kern="1200" dirty="0">
            <a:latin typeface="Times New Roman" panose="02020603050405020304" pitchFamily="18" charset="0"/>
            <a:cs typeface="Times New Roman" panose="02020603050405020304" pitchFamily="18" charset="0"/>
          </a:endParaRPr>
        </a:p>
      </dsp:txBody>
      <dsp:txXfrm>
        <a:off x="2414215" y="1135061"/>
        <a:ext cx="1679281" cy="839439"/>
      </dsp:txXfrm>
    </dsp:sp>
    <dsp:sp modelId="{5A69A92D-FF59-4321-BF34-E176F1F1A614}">
      <dsp:nvSpPr>
        <dsp:cNvPr id="0" name=""/>
        <dsp:cNvSpPr/>
      </dsp:nvSpPr>
      <dsp:spPr>
        <a:xfrm>
          <a:off x="906891" y="1780494"/>
          <a:ext cx="3022025" cy="3022485"/>
        </a:xfrm>
        <a:prstGeom prst="leftCircularArrow">
          <a:avLst>
            <a:gd name="adj1" fmla="val 10980"/>
            <a:gd name="adj2" fmla="val 1142322"/>
            <a:gd name="adj3" fmla="val 6300000"/>
            <a:gd name="adj4" fmla="val 18900000"/>
            <a:gd name="adj5" fmla="val 12500"/>
          </a:avLst>
        </a:prstGeom>
        <a:solidFill>
          <a:srgbClr val="2731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894A0-952C-4354-A048-6C1B449FD2CC}">
      <dsp:nvSpPr>
        <dsp:cNvPr id="0" name=""/>
        <dsp:cNvSpPr/>
      </dsp:nvSpPr>
      <dsp:spPr>
        <a:xfrm>
          <a:off x="1578263" y="2881749"/>
          <a:ext cx="1679281" cy="83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Nivel de confianza 95%</a:t>
          </a:r>
        </a:p>
      </dsp:txBody>
      <dsp:txXfrm>
        <a:off x="1578263" y="2881749"/>
        <a:ext cx="1679281" cy="839439"/>
      </dsp:txXfrm>
    </dsp:sp>
    <dsp:sp modelId="{CCE62A75-7F1B-4658-8845-F8F3CC576298}">
      <dsp:nvSpPr>
        <dsp:cNvPr id="0" name=""/>
        <dsp:cNvSpPr/>
      </dsp:nvSpPr>
      <dsp:spPr>
        <a:xfrm>
          <a:off x="1961337" y="3724956"/>
          <a:ext cx="2596387" cy="2597428"/>
        </a:xfrm>
        <a:prstGeom prst="blockArc">
          <a:avLst>
            <a:gd name="adj1" fmla="val 13500000"/>
            <a:gd name="adj2" fmla="val 10800000"/>
            <a:gd name="adj3" fmla="val 12740"/>
          </a:avLst>
        </a:prstGeom>
        <a:solidFill>
          <a:srgbClr val="2731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8DD95-8F26-40EE-BF2E-FEE8AA1C9366}">
      <dsp:nvSpPr>
        <dsp:cNvPr id="0" name=""/>
        <dsp:cNvSpPr/>
      </dsp:nvSpPr>
      <dsp:spPr>
        <a:xfrm>
          <a:off x="2418187" y="4630948"/>
          <a:ext cx="1679281" cy="83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ea typeface="Calibri" panose="020F0502020204030204" pitchFamily="34" charset="0"/>
              <a:cs typeface="Times New Roman" panose="02020603050405020304" pitchFamily="18" charset="0"/>
            </a:rPr>
            <a:t>se acepta la hipótesis nula y se rechaza la hipótesis alternativa</a:t>
          </a:r>
          <a:endParaRPr lang="es-ES" sz="1800" kern="1200" dirty="0">
            <a:latin typeface="Times New Roman" panose="02020603050405020304" pitchFamily="18" charset="0"/>
            <a:cs typeface="Times New Roman" panose="02020603050405020304" pitchFamily="18" charset="0"/>
          </a:endParaRPr>
        </a:p>
      </dsp:txBody>
      <dsp:txXfrm>
        <a:off x="2418187" y="4630948"/>
        <a:ext cx="1679281" cy="839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E0904-3949-4B31-8AAE-87EC9A0B5FC9}">
      <dsp:nvSpPr>
        <dsp:cNvPr id="0" name=""/>
        <dsp:cNvSpPr/>
      </dsp:nvSpPr>
      <dsp:spPr>
        <a:xfrm>
          <a:off x="1783823" y="39304"/>
          <a:ext cx="3087052" cy="3087521"/>
        </a:xfrm>
        <a:prstGeom prst="circularArrow">
          <a:avLst>
            <a:gd name="adj1" fmla="val 10980"/>
            <a:gd name="adj2" fmla="val 1142322"/>
            <a:gd name="adj3" fmla="val 4500000"/>
            <a:gd name="adj4" fmla="val 10800000"/>
            <a:gd name="adj5" fmla="val 12500"/>
          </a:avLst>
        </a:prstGeom>
        <a:solidFill>
          <a:srgbClr val="2731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6529F-07A0-4520-97C4-48E41B62AFC0}">
      <dsp:nvSpPr>
        <dsp:cNvPr id="0" name=""/>
        <dsp:cNvSpPr/>
      </dsp:nvSpPr>
      <dsp:spPr>
        <a:xfrm>
          <a:off x="2466163" y="1153993"/>
          <a:ext cx="1715415" cy="8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Correlación negativa considerable</a:t>
          </a:r>
          <a:endParaRPr lang="es-ES" sz="1800" kern="1200" dirty="0">
            <a:latin typeface="Times New Roman" panose="02020603050405020304" pitchFamily="18" charset="0"/>
            <a:cs typeface="Times New Roman" panose="02020603050405020304" pitchFamily="18" charset="0"/>
          </a:endParaRPr>
        </a:p>
      </dsp:txBody>
      <dsp:txXfrm>
        <a:off x="2466163" y="1153993"/>
        <a:ext cx="1715415" cy="857502"/>
      </dsp:txXfrm>
    </dsp:sp>
    <dsp:sp modelId="{5A69A92D-FF59-4321-BF34-E176F1F1A614}">
      <dsp:nvSpPr>
        <dsp:cNvPr id="0" name=""/>
        <dsp:cNvSpPr/>
      </dsp:nvSpPr>
      <dsp:spPr>
        <a:xfrm>
          <a:off x="926405" y="1813314"/>
          <a:ext cx="3087052" cy="3087521"/>
        </a:xfrm>
        <a:prstGeom prst="leftCircularArrow">
          <a:avLst>
            <a:gd name="adj1" fmla="val 10980"/>
            <a:gd name="adj2" fmla="val 1142322"/>
            <a:gd name="adj3" fmla="val 6300000"/>
            <a:gd name="adj4" fmla="val 18900000"/>
            <a:gd name="adj5" fmla="val 12500"/>
          </a:avLst>
        </a:prstGeom>
        <a:solidFill>
          <a:srgbClr val="2731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894A0-952C-4354-A048-6C1B449FD2CC}">
      <dsp:nvSpPr>
        <dsp:cNvPr id="0" name=""/>
        <dsp:cNvSpPr/>
      </dsp:nvSpPr>
      <dsp:spPr>
        <a:xfrm>
          <a:off x="1612223" y="2938265"/>
          <a:ext cx="1715415" cy="8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Nivel de confianza 95%</a:t>
          </a:r>
        </a:p>
      </dsp:txBody>
      <dsp:txXfrm>
        <a:off x="1612223" y="2938265"/>
        <a:ext cx="1715415" cy="857502"/>
      </dsp:txXfrm>
    </dsp:sp>
    <dsp:sp modelId="{CCE62A75-7F1B-4658-8845-F8F3CC576298}">
      <dsp:nvSpPr>
        <dsp:cNvPr id="0" name=""/>
        <dsp:cNvSpPr/>
      </dsp:nvSpPr>
      <dsp:spPr>
        <a:xfrm>
          <a:off x="2003540" y="3799616"/>
          <a:ext cx="2652256" cy="2653319"/>
        </a:xfrm>
        <a:prstGeom prst="blockArc">
          <a:avLst>
            <a:gd name="adj1" fmla="val 13500000"/>
            <a:gd name="adj2" fmla="val 10800000"/>
            <a:gd name="adj3" fmla="val 12740"/>
          </a:avLst>
        </a:prstGeom>
        <a:solidFill>
          <a:srgbClr val="2731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8DD95-8F26-40EE-BF2E-FEE8AA1C9366}">
      <dsp:nvSpPr>
        <dsp:cNvPr id="0" name=""/>
        <dsp:cNvSpPr/>
      </dsp:nvSpPr>
      <dsp:spPr>
        <a:xfrm>
          <a:off x="2470221" y="4725103"/>
          <a:ext cx="1715415" cy="8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ea typeface="Calibri" panose="020F0502020204030204" pitchFamily="34" charset="0"/>
              <a:cs typeface="Times New Roman" panose="02020603050405020304" pitchFamily="18" charset="0"/>
            </a:rPr>
            <a:t>se acepta la hipótesis nula y se rechaza la hipótesis alternativa</a:t>
          </a:r>
          <a:endParaRPr lang="es-ES" sz="1800" kern="1200" dirty="0">
            <a:latin typeface="Times New Roman" panose="02020603050405020304" pitchFamily="18" charset="0"/>
            <a:cs typeface="Times New Roman" panose="02020603050405020304" pitchFamily="18" charset="0"/>
          </a:endParaRPr>
        </a:p>
      </dsp:txBody>
      <dsp:txXfrm>
        <a:off x="2470221" y="4725103"/>
        <a:ext cx="1715415" cy="857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269A-F5B2-4153-878E-64E195EAF0B7}">
      <dsp:nvSpPr>
        <dsp:cNvPr id="0" name=""/>
        <dsp:cNvSpPr/>
      </dsp:nvSpPr>
      <dsp:spPr>
        <a:xfrm>
          <a:off x="122326" y="635461"/>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Estrategia N°1: Impulsar la reactivación económica  </a:t>
          </a:r>
          <a:endParaRPr lang="es-EC" sz="2000" kern="1200" dirty="0">
            <a:latin typeface="Times New Roman" panose="02020603050405020304" pitchFamily="18" charset="0"/>
            <a:cs typeface="Times New Roman" panose="02020603050405020304" pitchFamily="18" charset="0"/>
          </a:endParaRPr>
        </a:p>
      </dsp:txBody>
      <dsp:txXfrm>
        <a:off x="122326" y="635461"/>
        <a:ext cx="7315200" cy="665018"/>
      </dsp:txXfrm>
    </dsp:sp>
    <dsp:sp modelId="{489D1D18-5493-4DFD-B788-08DDFC60DA56}">
      <dsp:nvSpPr>
        <dsp:cNvPr id="0" name=""/>
        <dsp:cNvSpPr/>
      </dsp:nvSpPr>
      <dsp:spPr>
        <a:xfrm>
          <a:off x="122326" y="1300480"/>
          <a:ext cx="1711756" cy="1354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843E6-933F-410C-A09A-A215506D2C6F}">
      <dsp:nvSpPr>
        <dsp:cNvPr id="0" name=""/>
        <dsp:cNvSpPr/>
      </dsp:nvSpPr>
      <dsp:spPr>
        <a:xfrm>
          <a:off x="1150518" y="1300480"/>
          <a:ext cx="1711756" cy="1354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F42A2-ED59-4FC3-9E46-CD91860F80EF}">
      <dsp:nvSpPr>
        <dsp:cNvPr id="0" name=""/>
        <dsp:cNvSpPr/>
      </dsp:nvSpPr>
      <dsp:spPr>
        <a:xfrm>
          <a:off x="2179523" y="1300480"/>
          <a:ext cx="1711756" cy="1354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A3A71-744F-4855-96F7-AA48BC546067}">
      <dsp:nvSpPr>
        <dsp:cNvPr id="0" name=""/>
        <dsp:cNvSpPr/>
      </dsp:nvSpPr>
      <dsp:spPr>
        <a:xfrm>
          <a:off x="3207715" y="1300480"/>
          <a:ext cx="1711756" cy="1354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D747D-C815-467A-89A0-308FF13370CA}">
      <dsp:nvSpPr>
        <dsp:cNvPr id="0" name=""/>
        <dsp:cNvSpPr/>
      </dsp:nvSpPr>
      <dsp:spPr>
        <a:xfrm>
          <a:off x="4236720" y="1300480"/>
          <a:ext cx="1711756" cy="1354666"/>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A929E-EEB4-454D-A7E1-AF7D467ECCF7}">
      <dsp:nvSpPr>
        <dsp:cNvPr id="0" name=""/>
        <dsp:cNvSpPr/>
      </dsp:nvSpPr>
      <dsp:spPr>
        <a:xfrm>
          <a:off x="5264912" y="1300480"/>
          <a:ext cx="1711756" cy="1354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9E2E2-3B74-4A03-BDEC-9B6A75A9E5F7}">
      <dsp:nvSpPr>
        <dsp:cNvPr id="0" name=""/>
        <dsp:cNvSpPr/>
      </dsp:nvSpPr>
      <dsp:spPr>
        <a:xfrm>
          <a:off x="6293916" y="1300480"/>
          <a:ext cx="1711756" cy="1354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A73A5-0435-4940-B4AA-4E54D0D903B1}">
      <dsp:nvSpPr>
        <dsp:cNvPr id="0" name=""/>
        <dsp:cNvSpPr/>
      </dsp:nvSpPr>
      <dsp:spPr>
        <a:xfrm>
          <a:off x="122326" y="1435946"/>
          <a:ext cx="7410297" cy="108373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La reactivación económica es una de las estrategias de mayor importancia frente al cris económica en donde la Banca y las Cooperativas de Ahorro y Crédito ha sido de gran apoyo </a:t>
          </a:r>
        </a:p>
      </dsp:txBody>
      <dsp:txXfrm>
        <a:off x="122326" y="1435946"/>
        <a:ext cx="7410297" cy="1083733"/>
      </dsp:txXfrm>
    </dsp:sp>
    <dsp:sp modelId="{3B7A3C87-FD48-44E3-A349-ED5D9A297E56}">
      <dsp:nvSpPr>
        <dsp:cNvPr id="0" name=""/>
        <dsp:cNvSpPr/>
      </dsp:nvSpPr>
      <dsp:spPr>
        <a:xfrm>
          <a:off x="122326" y="2763520"/>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Estrategia N°2: Reducción de las exoneraciones de tributarias </a:t>
          </a:r>
          <a:endParaRPr lang="es-EC" sz="2000" kern="1200" dirty="0">
            <a:latin typeface="Times New Roman" panose="02020603050405020304" pitchFamily="18" charset="0"/>
            <a:cs typeface="Times New Roman" panose="02020603050405020304" pitchFamily="18" charset="0"/>
          </a:endParaRPr>
        </a:p>
      </dsp:txBody>
      <dsp:txXfrm>
        <a:off x="122326" y="2763520"/>
        <a:ext cx="7315200" cy="665018"/>
      </dsp:txXfrm>
    </dsp:sp>
    <dsp:sp modelId="{A46541A9-2655-4DFF-A7C3-CE7BBEFC547A}">
      <dsp:nvSpPr>
        <dsp:cNvPr id="0" name=""/>
        <dsp:cNvSpPr/>
      </dsp:nvSpPr>
      <dsp:spPr>
        <a:xfrm>
          <a:off x="122326" y="3428538"/>
          <a:ext cx="1711756" cy="1354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D369D-1F05-4721-BC27-2A40A08A96BA}">
      <dsp:nvSpPr>
        <dsp:cNvPr id="0" name=""/>
        <dsp:cNvSpPr/>
      </dsp:nvSpPr>
      <dsp:spPr>
        <a:xfrm>
          <a:off x="1150518" y="3428538"/>
          <a:ext cx="1711756" cy="1354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438DD-7970-4353-9E71-820A94EC17B6}">
      <dsp:nvSpPr>
        <dsp:cNvPr id="0" name=""/>
        <dsp:cNvSpPr/>
      </dsp:nvSpPr>
      <dsp:spPr>
        <a:xfrm>
          <a:off x="2179523" y="3428538"/>
          <a:ext cx="1711756" cy="1354666"/>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5C69C-8F30-44A9-AF1F-EB2E10699DA5}">
      <dsp:nvSpPr>
        <dsp:cNvPr id="0" name=""/>
        <dsp:cNvSpPr/>
      </dsp:nvSpPr>
      <dsp:spPr>
        <a:xfrm>
          <a:off x="3207715" y="3428538"/>
          <a:ext cx="1711756" cy="1354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BB293-4019-4098-9263-70D3607CBCCA}">
      <dsp:nvSpPr>
        <dsp:cNvPr id="0" name=""/>
        <dsp:cNvSpPr/>
      </dsp:nvSpPr>
      <dsp:spPr>
        <a:xfrm>
          <a:off x="4236720" y="3428538"/>
          <a:ext cx="1711756" cy="1354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30DDC-DE0E-4677-9F0A-11BB6746F35C}">
      <dsp:nvSpPr>
        <dsp:cNvPr id="0" name=""/>
        <dsp:cNvSpPr/>
      </dsp:nvSpPr>
      <dsp:spPr>
        <a:xfrm>
          <a:off x="5264912" y="3428538"/>
          <a:ext cx="1711756" cy="1354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C1E0D-5CFB-498A-8338-24CF36AFDE02}">
      <dsp:nvSpPr>
        <dsp:cNvPr id="0" name=""/>
        <dsp:cNvSpPr/>
      </dsp:nvSpPr>
      <dsp:spPr>
        <a:xfrm>
          <a:off x="6293916" y="3428538"/>
          <a:ext cx="1711756" cy="1354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8EDEC-04A1-403A-B9D7-C18B02393540}">
      <dsp:nvSpPr>
        <dsp:cNvPr id="0" name=""/>
        <dsp:cNvSpPr/>
      </dsp:nvSpPr>
      <dsp:spPr>
        <a:xfrm>
          <a:off x="122326" y="3564005"/>
          <a:ext cx="7410297" cy="108373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Permitirá un incremento los ingresos anuales y una reducción los gastos tributarios</a:t>
          </a:r>
        </a:p>
      </dsp:txBody>
      <dsp:txXfrm>
        <a:off x="122326" y="3564005"/>
        <a:ext cx="7410297" cy="1083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8B0D-AB3F-49FC-BF02-160F385921DE}">
      <dsp:nvSpPr>
        <dsp:cNvPr id="0" name=""/>
        <dsp:cNvSpPr/>
      </dsp:nvSpPr>
      <dsp:spPr>
        <a:xfrm rot="16200000">
          <a:off x="-142609" y="143924"/>
          <a:ext cx="3709115" cy="3421265"/>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EC" sz="1600" b="1" kern="1200" dirty="0">
              <a:latin typeface="Times New Roman" panose="02020603050405020304" pitchFamily="18" charset="0"/>
              <a:cs typeface="Times New Roman" panose="02020603050405020304" pitchFamily="18" charset="0"/>
            </a:rPr>
            <a:t>Estrategia N°3: Incentivación de reinversión de las utilidades </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Reinvertir las utilidades de la Banca y </a:t>
          </a:r>
          <a:r>
            <a:rPr lang="es-EC" sz="1600" kern="1200" dirty="0" err="1">
              <a:latin typeface="Times New Roman" panose="02020603050405020304" pitchFamily="18" charset="0"/>
              <a:cs typeface="Times New Roman" panose="02020603050405020304" pitchFamily="18" charset="0"/>
            </a:rPr>
            <a:t>Coac´s</a:t>
          </a:r>
          <a:r>
            <a:rPr lang="es-EC" sz="1600" kern="1200" dirty="0">
              <a:latin typeface="Times New Roman" panose="02020603050405020304" pitchFamily="18" charset="0"/>
              <a:cs typeface="Times New Roman" panose="02020603050405020304" pitchFamily="18" charset="0"/>
            </a:rPr>
            <a:t> con la finalidad de generar solidez a su vez seguir ayudando a la reactivación económica del país.</a:t>
          </a:r>
        </a:p>
      </dsp:txBody>
      <dsp:txXfrm rot="5400000">
        <a:off x="1316" y="741822"/>
        <a:ext cx="3421265" cy="2225469"/>
      </dsp:txXfrm>
    </dsp:sp>
    <dsp:sp modelId="{8B12AAE6-E5D9-4E31-8349-784CFCE633BE}">
      <dsp:nvSpPr>
        <dsp:cNvPr id="0" name=""/>
        <dsp:cNvSpPr/>
      </dsp:nvSpPr>
      <dsp:spPr>
        <a:xfrm rot="16200000">
          <a:off x="3535251" y="143924"/>
          <a:ext cx="3709115" cy="3421265"/>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EC" sz="1600" b="1" kern="1200" dirty="0">
              <a:latin typeface="Times New Roman" panose="02020603050405020304" pitchFamily="18" charset="0"/>
              <a:cs typeface="Times New Roman" panose="02020603050405020304" pitchFamily="18" charset="0"/>
            </a:rPr>
            <a:t>Pago anticipado de Impuesto a la renta 2022</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Entidades que han generado utilidades con el objetivo de seguir cubriendo y financiando los gastos asociados a las necesidades sanitarias. </a:t>
          </a:r>
        </a:p>
      </dsp:txBody>
      <dsp:txXfrm rot="5400000">
        <a:off x="3679176" y="741822"/>
        <a:ext cx="3421265" cy="2225469"/>
      </dsp:txXfrm>
    </dsp:sp>
    <dsp:sp modelId="{181840E4-CF09-4315-B143-ACF0B2A812FB}">
      <dsp:nvSpPr>
        <dsp:cNvPr id="0" name=""/>
        <dsp:cNvSpPr/>
      </dsp:nvSpPr>
      <dsp:spPr>
        <a:xfrm rot="16200000">
          <a:off x="7213111" y="143924"/>
          <a:ext cx="3709115" cy="3421265"/>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EC" sz="1600" b="1" kern="1200" dirty="0">
              <a:latin typeface="Times New Roman" panose="02020603050405020304" pitchFamily="18" charset="0"/>
              <a:cs typeface="Times New Roman" panose="02020603050405020304" pitchFamily="18" charset="0"/>
            </a:rPr>
            <a:t>Estrategia N°5: Implementación del IVA a servicios digitales </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El aumento del consumo vía plataformas digitales. Servicios digitales no gravan IVA lo que impacta negativamente en la recaudación tributaria.</a:t>
          </a:r>
        </a:p>
      </dsp:txBody>
      <dsp:txXfrm rot="5400000">
        <a:off x="7357036" y="741822"/>
        <a:ext cx="3421265" cy="222546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9/2/2021</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mundo esta en aquellos que tienen el coraje de soñar y correr el riesgo de vivir sus sueños. Paulo </a:t>
            </a:r>
            <a:r>
              <a:rPr lang="es-MX" dirty="0" err="1"/>
              <a:t>Coehlo</a:t>
            </a:r>
            <a:r>
              <a:rPr lang="es-MX" dirty="0"/>
              <a:t> </a:t>
            </a:r>
          </a:p>
          <a:p>
            <a:endParaRPr lang="es-MX" dirty="0"/>
          </a:p>
          <a:p>
            <a:r>
              <a:rPr lang="es-MX" dirty="0"/>
              <a:t>Buenas Tardes Doctor Aníbal Altamirano, Director de la carrera de Finanzas y Auditoria, Doctor Omar Saltos, abogado de la carrera, Ing. Ana Lucia Gálvez  Docente evaluadora, </a:t>
            </a:r>
            <a:r>
              <a:rPr lang="es-MX" dirty="0" err="1"/>
              <a:t>Mgister</a:t>
            </a:r>
            <a:r>
              <a:rPr lang="es-MX" dirty="0"/>
              <a:t> </a:t>
            </a:r>
            <a:r>
              <a:rPr lang="es-MX" dirty="0" err="1"/>
              <a:t>Victor</a:t>
            </a:r>
            <a:r>
              <a:rPr lang="es-MX" dirty="0"/>
              <a:t> </a:t>
            </a:r>
            <a:r>
              <a:rPr lang="es-MX" dirty="0" err="1"/>
              <a:t>Cuenca,tutor</a:t>
            </a:r>
            <a:r>
              <a:rPr lang="es-MX" dirty="0"/>
              <a:t> de la tesis y publico presente. </a:t>
            </a:r>
          </a:p>
          <a:p>
            <a:endParaRPr lang="es-MX" dirty="0"/>
          </a:p>
          <a:p>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a:t>
            </a:fld>
            <a:endParaRPr lang="en-US"/>
          </a:p>
        </p:txBody>
      </p:sp>
    </p:spTree>
    <p:extLst>
      <p:ext uri="{BB962C8B-B14F-4D97-AF65-F5344CB8AC3E}">
        <p14:creationId xmlns:p14="http://schemas.microsoft.com/office/powerpoint/2010/main" val="219170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800" b="0" dirty="0">
              <a:effectLst/>
              <a:latin typeface="Arial" panose="020B0604020202020204" pitchFamily="34" charset="0"/>
            </a:endParaRPr>
          </a:p>
          <a:p>
            <a:r>
              <a:rPr lang="es-EC" sz="1800" b="0" dirty="0">
                <a:effectLst/>
                <a:latin typeface="Arial" panose="020B0604020202020204" pitchFamily="34" charset="0"/>
              </a:rPr>
              <a:t>Los segmentos 2, 3,4, 5 en 13,79%, 32%, 96%, y 31 % respectivamente en comparación con el año 2019, siendo el que mayor incremento tuvo el segmento 4 con 96% duplicando su cartera de 331 millones a 648. </a:t>
            </a:r>
          </a:p>
          <a:p>
            <a:r>
              <a:rPr lang="es-EC" sz="1800" b="0" dirty="0">
                <a:effectLst/>
                <a:latin typeface="Arial" panose="020B0604020202020204" pitchFamily="34" charset="0"/>
              </a:rPr>
              <a:t>En el segmento 1 a </a:t>
            </a:r>
            <a:r>
              <a:rPr lang="es-EC" sz="1800" b="0" dirty="0" err="1">
                <a:effectLst/>
                <a:latin typeface="Arial" panose="020B0604020202020204" pitchFamily="34" charset="0"/>
              </a:rPr>
              <a:t>dferencia</a:t>
            </a:r>
            <a:r>
              <a:rPr lang="es-EC" sz="1800" b="0" dirty="0">
                <a:effectLst/>
                <a:latin typeface="Arial" panose="020B0604020202020204" pitchFamily="34" charset="0"/>
              </a:rPr>
              <a:t> de los demás tenemos una disminución del 5,22% con respecto a la cartera reprogramada en el año 2019. </a:t>
            </a:r>
            <a:endParaRPr lang="es-EC" b="0"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16</a:t>
            </a:fld>
            <a:endParaRPr lang="en-US"/>
          </a:p>
        </p:txBody>
      </p:sp>
    </p:spTree>
    <p:extLst>
      <p:ext uri="{BB962C8B-B14F-4D97-AF65-F5344CB8AC3E}">
        <p14:creationId xmlns:p14="http://schemas.microsoft.com/office/powerpoint/2010/main" val="97746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A diferencia de la cartera reprogramada donde hubo un crecimiento en los bancos pequeños La cartera diferida de los bancos tuvo un comportamiento que responde a la misma razón emergente motivo de la pandemia; en este caso, las cifras muestran un incremento en los bancos grandes, mientras que en los medianos y pequeños la cifra se redujo. Es importante destacar que las diferentes medidas extraordinarias que han tenido lugar en gran parte del mundo incluyendo América Latina, han flexibilizado los requerimientos relacionados con los plazos para pasar a diferida la cartera de crédito, </a:t>
            </a:r>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17</a:t>
            </a:fld>
            <a:endParaRPr lang="en-US"/>
          </a:p>
        </p:txBody>
      </p:sp>
    </p:spTree>
    <p:extLst>
      <p:ext uri="{BB962C8B-B14F-4D97-AF65-F5344CB8AC3E}">
        <p14:creationId xmlns:p14="http://schemas.microsoft.com/office/powerpoint/2010/main" val="256054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Tenemos una disminución de 4,21% en la cooperativas del segmento 1 con respecto al año 2019, en el  segmento 2, 3, 4 y 5  ha incrementado en 2,23%, 1%, 133% este se duplica la cartera </a:t>
            </a:r>
            <a:r>
              <a:rPr lang="es-EC" dirty="0" err="1"/>
              <a:t>diferidaa</a:t>
            </a:r>
            <a:r>
              <a:rPr lang="es-EC" dirty="0"/>
              <a:t> pasa de 14 millones a 33 millones, y de la misma manera en el segmento 5 pasa  de una cartera de 3millones a 7 millones con un incremento del 101%.</a:t>
            </a:r>
          </a:p>
          <a:p>
            <a:endParaRPr lang="es-EC" dirty="0"/>
          </a:p>
          <a:p>
            <a:r>
              <a:rPr lang="es-EC" dirty="0"/>
              <a:t>El segmento 4 es el que mayor incremento ha tenido tanto en su cartera diferida como reprogramada duplicando la misma. </a:t>
            </a:r>
          </a:p>
        </p:txBody>
      </p:sp>
      <p:sp>
        <p:nvSpPr>
          <p:cNvPr id="4" name="Marcador de número de diapositiva 3"/>
          <p:cNvSpPr>
            <a:spLocks noGrp="1"/>
          </p:cNvSpPr>
          <p:nvPr>
            <p:ph type="sldNum" sz="quarter" idx="5"/>
          </p:nvPr>
        </p:nvSpPr>
        <p:spPr/>
        <p:txBody>
          <a:bodyPr/>
          <a:lstStyle/>
          <a:p>
            <a:fld id="{86940C13-4458-439A-B49C-8C0231ABA990}" type="slidenum">
              <a:rPr lang="en-US" smtClean="0"/>
              <a:t>18</a:t>
            </a:fld>
            <a:endParaRPr lang="en-US"/>
          </a:p>
        </p:txBody>
      </p:sp>
    </p:spTree>
    <p:extLst>
      <p:ext uri="{BB962C8B-B14F-4D97-AF65-F5344CB8AC3E}">
        <p14:creationId xmlns:p14="http://schemas.microsoft.com/office/powerpoint/2010/main" val="250644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La banca para medir la rentabilidad principalmente usa dos indicadores. El ROE es uno de los indicadores con mayor importancia para el sistema Financiero (permite medir la rentabilidad de la Banca Privada y las Cooperativas de ahorro y crédito frente a fondos propios. Y el segundo que es el ROA el cual nos permite determinar la viabilidad de la entidad, se utiliza para medir la rentabilidad frente a los activos totales que se dispone es decir mide la capacidad que tiene los activos para poder generar una renta.</a:t>
            </a:r>
          </a:p>
          <a:p>
            <a:endParaRPr lang="es-EC" sz="1800" dirty="0">
              <a:effectLst/>
              <a:latin typeface="Arial" panose="020B0604020202020204" pitchFamily="34" charset="0"/>
            </a:endParaRPr>
          </a:p>
          <a:p>
            <a:r>
              <a:rPr lang="es-EC" sz="1800" dirty="0">
                <a:effectLst/>
                <a:latin typeface="Arial" panose="020B0604020202020204" pitchFamily="34" charset="0"/>
                <a:ea typeface="Calibri" panose="020F0502020204030204" pitchFamily="34" charset="0"/>
              </a:rPr>
              <a:t>Según un estudio realizado por</a:t>
            </a:r>
            <a:r>
              <a:rPr lang="es-EC" sz="1800" b="1"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asobanca</a:t>
            </a:r>
            <a:r>
              <a:rPr lang="es-EC" sz="1800" dirty="0">
                <a:effectLst/>
                <a:latin typeface="Arial" panose="020B0604020202020204" pitchFamily="34" charset="0"/>
                <a:ea typeface="Calibri" panose="020F0502020204030204" pitchFamily="34" charset="0"/>
              </a:rPr>
              <a:t> se puede observar que las utilidades cayeron hasta diciembre en 62,3% en comparación con el año 2019. </a:t>
            </a:r>
          </a:p>
          <a:p>
            <a:endParaRPr lang="es-EC" sz="1800" dirty="0">
              <a:effectLst/>
              <a:latin typeface="Arial" panose="020B0604020202020204" pitchFamily="34" charset="0"/>
            </a:endParaRPr>
          </a:p>
          <a:p>
            <a:r>
              <a:rPr lang="es-EC" sz="1800" dirty="0">
                <a:effectLst/>
                <a:latin typeface="Arial" panose="020B0604020202020204" pitchFamily="34" charset="0"/>
                <a:ea typeface="Calibri" panose="020F0502020204030204" pitchFamily="34" charset="0"/>
              </a:rPr>
              <a:t>A partir del indicador (ROE) nos indica que la rentabilidad bancaria a diciembre de 2020, se ubicó en el 5,71%, es decir, entre los más bajos de América Latina, donde mencionaban que la banca del Ecuador se ubicaba entre las tres que menor nivel de rentabilidad reportaban en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A pesar de la reducción de la rentabilidad la banca ha mantenido su compromiso de tratar de mantener una estabilidad económica en beneficios a sus clientes con el objetivo de atender sus necesidades y salvaguardar la solvencia del sistema.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se muestra el comportamiento que ha tenido la utilidad neta sobre el patrimonio en los últimos meses comparándose el año 2019 al 2020 y evidenciando que existe una tendencia decreciente en la muestra estudiada de la Banca Privada como para las Cooperativas de Ahorro y Crédito en el índice de rentabilidad ROE.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Tenemos una disminución del 13,05 al 7,05 en bancos y en cooperativas 10,39 a 5,54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19</a:t>
            </a:fld>
            <a:endParaRPr lang="en-US"/>
          </a:p>
        </p:txBody>
      </p:sp>
    </p:spTree>
    <p:extLst>
      <p:ext uri="{BB962C8B-B14F-4D97-AF65-F5344CB8AC3E}">
        <p14:creationId xmlns:p14="http://schemas.microsoft.com/office/powerpoint/2010/main" val="91431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Una de las afectaciones por la pandemia se vio reflejada en la recaudación de impuestos debido a los meses de confinamiento que se estaba viviendo en donde hubo una notoria disminución en la oferta y demanda de los bienes y servicio siendo de gran impacto en la recaudación tributaria y por ende al Presupuesto General del Estado. Evidenciando en el año 2020 un decrecimiento en la recaudación asemejándose a la del 2016, año en donde el país cruzaba por un desastre natural que fue el terremoto de Manabí.</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Se puede evidenciar que en los meses de mayor afectación fueron abril, mayo y junio siendo los meses que registraron el mayor decrecimiento frente a la recesión económica en el año 2020.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La caída de la recaudación tributaria no fue tan fuerte frente a lo que se pronosticaba inicialmente ya que a partir de tercer trimestre del mismo año se comienza reflejar la gestión de la reactivación económica en el país lo que ayudo a que en los meses posteriores existe un incremento en la recaudación.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La disminución de la recaudación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trbutaria</a:t>
            </a:r>
            <a:r>
              <a:rPr lang="es-EC" sz="1800" dirty="0">
                <a:effectLst/>
                <a:latin typeface="Arial" panose="020B0604020202020204" pitchFamily="34" charset="0"/>
                <a:ea typeface="Calibri" panose="020F0502020204030204" pitchFamily="34" charset="0"/>
                <a:cs typeface="Times New Roman" panose="02020603050405020304" pitchFamily="18" charset="0"/>
              </a:rPr>
              <a:t> en bancos fue de 53% y en cooperativas fue de 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20</a:t>
            </a:fld>
            <a:endParaRPr lang="en-US"/>
          </a:p>
        </p:txBody>
      </p:sp>
    </p:spTree>
    <p:extLst>
      <p:ext uri="{BB962C8B-B14F-4D97-AF65-F5344CB8AC3E}">
        <p14:creationId xmlns:p14="http://schemas.microsoft.com/office/powerpoint/2010/main" val="177885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7363" y="-11796713"/>
            <a:ext cx="22182138" cy="12477751"/>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txBox="1">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extLst>
      <p:ext uri="{BB962C8B-B14F-4D97-AF65-F5344CB8AC3E}">
        <p14:creationId xmlns:p14="http://schemas.microsoft.com/office/powerpoint/2010/main" val="222198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7363" y="-11796713"/>
            <a:ext cx="22182138" cy="12477751"/>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txBox="1">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extLst>
      <p:ext uri="{BB962C8B-B14F-4D97-AF65-F5344CB8AC3E}">
        <p14:creationId xmlns:p14="http://schemas.microsoft.com/office/powerpoint/2010/main" val="245682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7363" y="-11796713"/>
            <a:ext cx="22182138" cy="12477751"/>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txBox="1">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extLst>
      <p:ext uri="{BB962C8B-B14F-4D97-AF65-F5344CB8AC3E}">
        <p14:creationId xmlns:p14="http://schemas.microsoft.com/office/powerpoint/2010/main" val="3418824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7363" y="-11796713"/>
            <a:ext cx="22182138" cy="12477751"/>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txBox="1">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extLst>
      <p:ext uri="{BB962C8B-B14F-4D97-AF65-F5344CB8AC3E}">
        <p14:creationId xmlns:p14="http://schemas.microsoft.com/office/powerpoint/2010/main" val="271700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l">
              <a:buFont typeface="Arial" panose="020B0604020202020204" pitchFamily="34" charset="0"/>
              <a:buChar char="•"/>
            </a:pPr>
            <a:r>
              <a:rPr lang="es-EC" sz="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pandemia COVID-19 afectó a la economía ecuatoriana incluyendo al sistema financiero</a:t>
            </a:r>
            <a:endParaRPr lang="es-ES" sz="800" dirty="0">
              <a:solidFill>
                <a:schemeClr val="tx1"/>
              </a:solidFill>
              <a:latin typeface="Times New Roman" panose="02020603050405020304" pitchFamily="18" charset="0"/>
              <a:cs typeface="Times New Roman" panose="02020603050405020304" pitchFamily="18" charset="0"/>
            </a:endParaRPr>
          </a:p>
          <a:p>
            <a:pPr marL="171450" lvl="0" indent="-171450" algn="l">
              <a:buFont typeface="Arial" panose="020B0604020202020204" pitchFamily="34" charset="0"/>
              <a:buChar char="•"/>
            </a:pPr>
            <a:r>
              <a:rPr lang="es-ES" sz="800" dirty="0">
                <a:solidFill>
                  <a:schemeClr val="tx1"/>
                </a:solidFill>
                <a:latin typeface="Times New Roman" panose="02020603050405020304" pitchFamily="18" charset="0"/>
                <a:cs typeface="Times New Roman" panose="02020603050405020304" pitchFamily="18" charset="0"/>
              </a:rPr>
              <a:t>El cierre de negocios y empresas es una de las principales causas del incremento del desempleo y la evidente falta de liquidez </a:t>
            </a:r>
          </a:p>
          <a:p>
            <a:pPr marL="171450" lvl="0" indent="-171450" algn="l">
              <a:buFont typeface="Arial" panose="020B0604020202020204" pitchFamily="34" charset="0"/>
              <a:buChar char="•"/>
            </a:pPr>
            <a:r>
              <a:rPr lang="es-ES" sz="800" dirty="0">
                <a:solidFill>
                  <a:schemeClr val="tx1"/>
                </a:solidFill>
                <a:latin typeface="Times New Roman" panose="02020603050405020304" pitchFamily="18" charset="0"/>
                <a:cs typeface="Times New Roman" panose="02020603050405020304" pitchFamily="18" charset="0"/>
              </a:rPr>
              <a:t>Los ingresos de los bancos y cooperativas han disminuido, por ende, la recaudación tributaria.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300" b="1" dirty="0">
                <a:latin typeface="Times New Roman" panose="02020603050405020304" pitchFamily="18" charset="0"/>
                <a:ea typeface="Calibri" panose="020F0502020204030204" pitchFamily="34" charset="0"/>
                <a:cs typeface="Times New Roman" panose="02020603050405020304" pitchFamily="18" charset="0"/>
              </a:rPr>
              <a:t>Delimitación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300" b="1" dirty="0">
                <a:latin typeface="Times New Roman" panose="02020603050405020304" pitchFamily="18" charset="0"/>
                <a:ea typeface="Calibri" panose="020F0502020204030204" pitchFamily="34" charset="0"/>
                <a:cs typeface="Times New Roman" panose="02020603050405020304" pitchFamily="18" charset="0"/>
              </a:rPr>
              <a:t>Temporal </a:t>
            </a:r>
            <a:r>
              <a:rPr lang="es-EC" sz="300" dirty="0">
                <a:latin typeface="Times New Roman" panose="02020603050405020304" pitchFamily="18" charset="0"/>
                <a:ea typeface="Calibri" panose="020F0502020204030204" pitchFamily="34" charset="0"/>
                <a:cs typeface="Times New Roman" panose="02020603050405020304" pitchFamily="18" charset="0"/>
              </a:rPr>
              <a:t>Período 2019-2020 </a:t>
            </a:r>
            <a:endParaRPr lang="es-EC" sz="3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300" dirty="0">
                <a:latin typeface="Times New Roman" panose="02020603050405020304" pitchFamily="18" charset="0"/>
                <a:ea typeface="Calibri" panose="020F0502020204030204" pitchFamily="34" charset="0"/>
                <a:cs typeface="Times New Roman" panose="02020603050405020304" pitchFamily="18" charset="0"/>
              </a:rPr>
              <a:t>Bancos Privados y a las Cooperativas de Ahorro y Crédito </a:t>
            </a:r>
          </a:p>
          <a:p>
            <a:endParaRPr lang="es-EC" sz="300" dirty="0"/>
          </a:p>
        </p:txBody>
      </p:sp>
      <p:sp>
        <p:nvSpPr>
          <p:cNvPr id="4" name="Marcador de número de diapositiva 3"/>
          <p:cNvSpPr>
            <a:spLocks noGrp="1"/>
          </p:cNvSpPr>
          <p:nvPr>
            <p:ph type="sldNum" sz="quarter" idx="10"/>
          </p:nvPr>
        </p:nvSpPr>
        <p:spPr/>
        <p:txBody>
          <a:bodyPr/>
          <a:lstStyle/>
          <a:p>
            <a:fld id="{86940C13-4458-439A-B49C-8C0231ABA990}" type="slidenum">
              <a:rPr lang="en-US" smtClean="0"/>
              <a:t>2</a:t>
            </a:fld>
            <a:endParaRPr lang="en-US"/>
          </a:p>
        </p:txBody>
      </p:sp>
    </p:spTree>
    <p:extLst>
      <p:ext uri="{BB962C8B-B14F-4D97-AF65-F5344CB8AC3E}">
        <p14:creationId xmlns:p14="http://schemas.microsoft.com/office/powerpoint/2010/main" val="51165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6</a:t>
            </a:fld>
            <a:endParaRPr lang="en-US"/>
          </a:p>
        </p:txBody>
      </p:sp>
    </p:spTree>
    <p:extLst>
      <p:ext uri="{BB962C8B-B14F-4D97-AF65-F5344CB8AC3E}">
        <p14:creationId xmlns:p14="http://schemas.microsoft.com/office/powerpoint/2010/main" val="131449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Tributación en las cooperativas de ahorro y crédito Gladys Bonilla Salazar</a:t>
            </a:r>
          </a:p>
          <a:p>
            <a:r>
              <a:rPr lang="es-EC" dirty="0"/>
              <a:t>El actual régimen tributario de la Banca privada en el Ecuador y su incidencia en el sistema financiero Amparo </a:t>
            </a:r>
            <a:r>
              <a:rPr lang="es-EC" dirty="0" err="1"/>
              <a:t>Calderon</a:t>
            </a:r>
            <a:r>
              <a:rPr lang="es-EC" dirty="0"/>
              <a:t> </a:t>
            </a:r>
            <a:r>
              <a:rPr lang="es-EC" dirty="0" err="1"/>
              <a:t>ggallegos</a:t>
            </a:r>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8</a:t>
            </a:fld>
            <a:endParaRPr lang="en-US"/>
          </a:p>
        </p:txBody>
      </p:sp>
    </p:spTree>
    <p:extLst>
      <p:ext uri="{BB962C8B-B14F-4D97-AF65-F5344CB8AC3E}">
        <p14:creationId xmlns:p14="http://schemas.microsoft.com/office/powerpoint/2010/main" val="276394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6940C13-4458-439A-B49C-8C0231ABA990}" type="slidenum">
              <a:rPr lang="en-US" smtClean="0"/>
              <a:t>11</a:t>
            </a:fld>
            <a:endParaRPr lang="en-US"/>
          </a:p>
        </p:txBody>
      </p:sp>
    </p:spTree>
    <p:extLst>
      <p:ext uri="{BB962C8B-B14F-4D97-AF65-F5344CB8AC3E}">
        <p14:creationId xmlns:p14="http://schemas.microsoft.com/office/powerpoint/2010/main" val="33463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Muestreo estratificado: </a:t>
            </a:r>
            <a:r>
              <a:rPr lang="es-EC" sz="1800" dirty="0">
                <a:effectLst/>
                <a:latin typeface="Arial" panose="020B0604020202020204" pitchFamily="34" charset="0"/>
                <a:ea typeface="Calibri" panose="020F0502020204030204" pitchFamily="34" charset="0"/>
                <a:cs typeface="Times New Roman" panose="02020603050405020304" pitchFamily="18" charset="0"/>
              </a:rPr>
              <a:t>Este tipo de muestreo ayuda a disminuir los errores estándar del muestreo al alzar, dado que la población de las Cooperativas de Ahorro y Crédito se divide por segmentos esto ayuda a tener un análisis dentro de cada extracto.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Times New Roman" panose="02020603050405020304" pitchFamily="18" charset="0"/>
              </a:rPr>
              <a:t>para estudio de la población de las Cooperativas de Ahorro y Crédito se dividió diferentes extractos en este caso se clasifico de acuerdo al saldo de sus activos, en cada segmento se le aplicó una muestra aleatoria simple para determinar las cooperativas a estudiar.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a:p>
            <a:r>
              <a:rPr lang="es-EC" dirty="0"/>
              <a:t>Función aleatoria:</a:t>
            </a:r>
          </a:p>
          <a:p>
            <a:r>
              <a:rPr lang="es-EC" sz="1800" dirty="0">
                <a:effectLst/>
                <a:latin typeface="Arial" panose="020B0604020202020204" pitchFamily="34" charset="0"/>
                <a:ea typeface="Calibri" panose="020F0502020204030204" pitchFamily="34" charset="0"/>
              </a:rPr>
              <a:t>la aleatoriedad se asocia directamente al campo de la probabilidad con elecciones al azar en donde se puede definir como el experimento de elegir uno o varios objetos sin tener preferencias es decir los posibles resultados son equiprobables</a:t>
            </a:r>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12</a:t>
            </a:fld>
            <a:endParaRPr lang="en-US"/>
          </a:p>
        </p:txBody>
      </p:sp>
    </p:spTree>
    <p:extLst>
      <p:ext uri="{BB962C8B-B14F-4D97-AF65-F5344CB8AC3E}">
        <p14:creationId xmlns:p14="http://schemas.microsoft.com/office/powerpoint/2010/main" val="107927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 continuación vamos a presentar los resultados del análisis realizado a los Bancos y </a:t>
            </a:r>
            <a:r>
              <a:rPr lang="es-EC" dirty="0" err="1"/>
              <a:t>Coacs</a:t>
            </a:r>
            <a:r>
              <a:rPr lang="es-EC" dirty="0"/>
              <a:t> que fueron seleccionados en la muestra aleatoria, también presentaremos los resultados generales de acuerdo al planteamiento realizado en la metodología, </a:t>
            </a:r>
          </a:p>
          <a:p>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13</a:t>
            </a:fld>
            <a:endParaRPr lang="en-US"/>
          </a:p>
        </p:txBody>
      </p:sp>
    </p:spTree>
    <p:extLst>
      <p:ext uri="{BB962C8B-B14F-4D97-AF65-F5344CB8AC3E}">
        <p14:creationId xmlns:p14="http://schemas.microsoft.com/office/powerpoint/2010/main" val="189409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realizo un análisis horizontal (</a:t>
            </a:r>
            <a:r>
              <a:rPr lang="es-MX" b="0" i="0" dirty="0">
                <a:solidFill>
                  <a:srgbClr val="202124"/>
                </a:solidFill>
                <a:effectLst/>
                <a:latin typeface="arial" panose="020B0604020202020204" pitchFamily="34" charset="0"/>
              </a:rPr>
              <a:t>es un método que muestra cómo cambian las cuentas de una empresa a través de un período, y en relación a un año base)</a:t>
            </a:r>
            <a:r>
              <a:rPr lang="es-EC" dirty="0"/>
              <a:t> de los ingresos durante el 2019 y 2020,  en los bancos privados se observo un decrecimiento del </a:t>
            </a:r>
            <a:r>
              <a:rPr lang="es-EC" b="1" dirty="0"/>
              <a:t>2,13%</a:t>
            </a:r>
            <a:r>
              <a:rPr lang="es-EC" dirty="0"/>
              <a:t> que </a:t>
            </a:r>
            <a:r>
              <a:rPr lang="es-EC" b="1" dirty="0"/>
              <a:t>corresponde en valores monetarios a 107935,00</a:t>
            </a:r>
          </a:p>
          <a:p>
            <a:endParaRPr lang="es-EC" dirty="0"/>
          </a:p>
          <a:p>
            <a:r>
              <a:rPr lang="es-EC" sz="1800" dirty="0">
                <a:effectLst/>
                <a:latin typeface="Arial" panose="020B0604020202020204" pitchFamily="34" charset="0"/>
                <a:ea typeface="Calibri" panose="020F0502020204030204" pitchFamily="34" charset="0"/>
              </a:rPr>
              <a:t>En relación a los ingresos de las cooperativas del segmento 3, 5,1 y 2 es preciso indicar que  existió una disminución de 53,38, 28 y 0,5% respectivamente  comparando con el año 2019 .</a:t>
            </a:r>
            <a:r>
              <a:rPr lang="es-EC" sz="1800" dirty="0">
                <a:effectLst/>
                <a:latin typeface="Arial" panose="020B0604020202020204" pitchFamily="34" charset="0"/>
                <a:ea typeface="Calibri" panose="020F0502020204030204" pitchFamily="34" charset="0"/>
                <a:cs typeface="Times New Roman" panose="02020603050405020304" pitchFamily="18" charset="0"/>
              </a:rPr>
              <a:t>producto de la emergencia sanitaria provocada por el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covid</a:t>
            </a:r>
            <a:r>
              <a:rPr lang="es-EC"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Siendo el  segmento  5 el muestra una reducción muy importante al tener una disminución de mas de 5 millones con respecto al 2019 si bien no es una cifra estadísticamente significativa en cooperativas del sector 1,2 y 3; pero sí lo es para este sector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rPr>
              <a:t>En cambio los ingresos de las cooperativas del segmento 4 las cifras muestran, a diferencia de los segmentos anteriores, un incremento de 17,79%más de 12 millones de dólares, esto </a:t>
            </a:r>
            <a:r>
              <a:rPr lang="es-EC" sz="1800" dirty="0"/>
              <a:t>debido a que este segmento esta enfocado en su mayor parte a personas dedicadas al campo a quienes  la pandemia les favoreció  debido a que no pararon sus actividades económicas.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86940C13-4458-439A-B49C-8C0231ABA990}" type="slidenum">
              <a:rPr lang="en-US" smtClean="0"/>
              <a:t>14</a:t>
            </a:fld>
            <a:endParaRPr lang="en-US"/>
          </a:p>
        </p:txBody>
      </p:sp>
    </p:spTree>
    <p:extLst>
      <p:ext uri="{BB962C8B-B14F-4D97-AF65-F5344CB8AC3E}">
        <p14:creationId xmlns:p14="http://schemas.microsoft.com/office/powerpoint/2010/main" val="318705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effectLst/>
                <a:latin typeface="Arial" panose="020B0604020202020204" pitchFamily="34" charset="0"/>
                <a:ea typeface="Calibri" panose="020F0502020204030204" pitchFamily="34" charset="0"/>
                <a:cs typeface="Times New Roman" panose="02020603050405020304" pitchFamily="18" charset="0"/>
              </a:rPr>
              <a:t>En la estructura de los activos se evidencia en ambos años una importante participación de la cartera, especialmente en los bancos pequeños donde se evidencia un ligero incremento del 3 %  en el 2020 comparación al año 2019; sin embargo, los bancos grandes y medianos muestran una disminución en dichas cifras De ahí,  la disminución de </a:t>
            </a:r>
            <a:r>
              <a:rPr lang="es-EC" sz="1200" b="1" dirty="0">
                <a:effectLst/>
                <a:latin typeface="Arial" panose="020B0604020202020204" pitchFamily="34" charset="0"/>
                <a:ea typeface="Calibri" panose="020F0502020204030204" pitchFamily="34" charset="0"/>
                <a:cs typeface="Times New Roman" panose="02020603050405020304" pitchFamily="18" charset="0"/>
              </a:rPr>
              <a:t>1,51% </a:t>
            </a:r>
            <a:r>
              <a:rPr lang="es-EC" sz="1200" dirty="0">
                <a:effectLst/>
                <a:latin typeface="Arial" panose="020B0604020202020204" pitchFamily="34" charset="0"/>
                <a:ea typeface="Calibri" panose="020F0502020204030204" pitchFamily="34" charset="0"/>
                <a:cs typeface="Times New Roman" panose="02020603050405020304" pitchFamily="18" charset="0"/>
              </a:rPr>
              <a:t>de la cartera neta se explica por el impacto de la pandemia Covid-19 en la dinámica económica no sólo nacional sino internacional y, por ende, local.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86940C13-4458-439A-B49C-8C0231ABA990}" type="slidenum">
              <a:rPr lang="en-US" smtClean="0"/>
              <a:t>15</a:t>
            </a:fld>
            <a:endParaRPr lang="en-US"/>
          </a:p>
        </p:txBody>
      </p:sp>
    </p:spTree>
    <p:extLst>
      <p:ext uri="{BB962C8B-B14F-4D97-AF65-F5344CB8AC3E}">
        <p14:creationId xmlns:p14="http://schemas.microsoft.com/office/powerpoint/2010/main" val="234668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10" name="Marcador de posición de imagen 8">
            <a:extLst>
              <a:ext uri="{FF2B5EF4-FFF2-40B4-BE49-F238E27FC236}">
                <a16:creationId xmlns:a16="http://schemas.microsoft.com/office/drawing/2014/main" id="{1934BFC5-C70F-466F-AAB1-F137124C7F7F}"/>
              </a:ext>
            </a:extLst>
          </p:cNvPr>
          <p:cNvSpPr>
            <a:spLocks noGrp="1"/>
          </p:cNvSpPr>
          <p:nvPr>
            <p:ph type="pic" sz="quarter" idx="10"/>
          </p:nvPr>
        </p:nvSpPr>
        <p:spPr>
          <a:xfrm>
            <a:off x="0" y="-19050"/>
            <a:ext cx="12192000" cy="6911975"/>
          </a:xfrm>
          <a:custGeom>
            <a:avLst/>
            <a:gdLst>
              <a:gd name="connsiteX0" fmla="*/ 0 w 4667250"/>
              <a:gd name="connsiteY0" fmla="*/ 0 h 6873875"/>
              <a:gd name="connsiteX1" fmla="*/ 4667250 w 4667250"/>
              <a:gd name="connsiteY1" fmla="*/ 0 h 6873875"/>
              <a:gd name="connsiteX2" fmla="*/ 4667250 w 4667250"/>
              <a:gd name="connsiteY2" fmla="*/ 6873875 h 6873875"/>
              <a:gd name="connsiteX3" fmla="*/ 0 w 4667250"/>
              <a:gd name="connsiteY3" fmla="*/ 6873875 h 6873875"/>
              <a:gd name="connsiteX4" fmla="*/ 0 w 4667250"/>
              <a:gd name="connsiteY4" fmla="*/ 0 h 6873875"/>
              <a:gd name="connsiteX0" fmla="*/ 0 w 4667250"/>
              <a:gd name="connsiteY0" fmla="*/ 0 h 6873875"/>
              <a:gd name="connsiteX1" fmla="*/ 4667250 w 4667250"/>
              <a:gd name="connsiteY1" fmla="*/ 0 h 6873875"/>
              <a:gd name="connsiteX2" fmla="*/ 4667250 w 4667250"/>
              <a:gd name="connsiteY2" fmla="*/ 6873875 h 6873875"/>
              <a:gd name="connsiteX3" fmla="*/ 0 w 4667250"/>
              <a:gd name="connsiteY3" fmla="*/ 2644775 h 6873875"/>
              <a:gd name="connsiteX4" fmla="*/ 0 w 4667250"/>
              <a:gd name="connsiteY4" fmla="*/ 0 h 6873875"/>
              <a:gd name="connsiteX0" fmla="*/ 0 w 4667250"/>
              <a:gd name="connsiteY0" fmla="*/ 0 h 6892925"/>
              <a:gd name="connsiteX1" fmla="*/ 4667250 w 4667250"/>
              <a:gd name="connsiteY1" fmla="*/ 0 h 6892925"/>
              <a:gd name="connsiteX2" fmla="*/ 0 w 4667250"/>
              <a:gd name="connsiteY2" fmla="*/ 6892925 h 6892925"/>
              <a:gd name="connsiteX3" fmla="*/ 0 w 4667250"/>
              <a:gd name="connsiteY3" fmla="*/ 2644775 h 6892925"/>
              <a:gd name="connsiteX4" fmla="*/ 0 w 4667250"/>
              <a:gd name="connsiteY4" fmla="*/ 0 h 6892925"/>
              <a:gd name="connsiteX0" fmla="*/ 0 w 12249150"/>
              <a:gd name="connsiteY0" fmla="*/ 0 h 6892925"/>
              <a:gd name="connsiteX1" fmla="*/ 12249150 w 12249150"/>
              <a:gd name="connsiteY1" fmla="*/ 3067050 h 6892925"/>
              <a:gd name="connsiteX2" fmla="*/ 0 w 12249150"/>
              <a:gd name="connsiteY2" fmla="*/ 6892925 h 6892925"/>
              <a:gd name="connsiteX3" fmla="*/ 0 w 12249150"/>
              <a:gd name="connsiteY3" fmla="*/ 2644775 h 6892925"/>
              <a:gd name="connsiteX4" fmla="*/ 0 w 12249150"/>
              <a:gd name="connsiteY4" fmla="*/ 0 h 6892925"/>
              <a:gd name="connsiteX0" fmla="*/ 8248650 w 12249150"/>
              <a:gd name="connsiteY0" fmla="*/ 0 h 6911975"/>
              <a:gd name="connsiteX1" fmla="*/ 12249150 w 12249150"/>
              <a:gd name="connsiteY1" fmla="*/ 3086100 h 6911975"/>
              <a:gd name="connsiteX2" fmla="*/ 0 w 12249150"/>
              <a:gd name="connsiteY2" fmla="*/ 6911975 h 6911975"/>
              <a:gd name="connsiteX3" fmla="*/ 0 w 12249150"/>
              <a:gd name="connsiteY3" fmla="*/ 2663825 h 6911975"/>
              <a:gd name="connsiteX4" fmla="*/ 8248650 w 12249150"/>
              <a:gd name="connsiteY4" fmla="*/ 0 h 6911975"/>
              <a:gd name="connsiteX0" fmla="*/ 8248650 w 12249150"/>
              <a:gd name="connsiteY0" fmla="*/ 0 h 6911975"/>
              <a:gd name="connsiteX1" fmla="*/ 10058400 w 12249150"/>
              <a:gd name="connsiteY1" fmla="*/ 1371600 h 6911975"/>
              <a:gd name="connsiteX2" fmla="*/ 12249150 w 12249150"/>
              <a:gd name="connsiteY2" fmla="*/ 3086100 h 6911975"/>
              <a:gd name="connsiteX3" fmla="*/ 0 w 12249150"/>
              <a:gd name="connsiteY3" fmla="*/ 6911975 h 6911975"/>
              <a:gd name="connsiteX4" fmla="*/ 0 w 12249150"/>
              <a:gd name="connsiteY4" fmla="*/ 2663825 h 6911975"/>
              <a:gd name="connsiteX5" fmla="*/ 8248650 w 12249150"/>
              <a:gd name="connsiteY5" fmla="*/ 0 h 6911975"/>
              <a:gd name="connsiteX0" fmla="*/ 8248650 w 12249150"/>
              <a:gd name="connsiteY0" fmla="*/ 0 h 6911975"/>
              <a:gd name="connsiteX1" fmla="*/ 12192000 w 12249150"/>
              <a:gd name="connsiteY1" fmla="*/ 19050 h 6911975"/>
              <a:gd name="connsiteX2" fmla="*/ 12249150 w 12249150"/>
              <a:gd name="connsiteY2" fmla="*/ 3086100 h 6911975"/>
              <a:gd name="connsiteX3" fmla="*/ 0 w 12249150"/>
              <a:gd name="connsiteY3" fmla="*/ 6911975 h 6911975"/>
              <a:gd name="connsiteX4" fmla="*/ 0 w 12249150"/>
              <a:gd name="connsiteY4" fmla="*/ 2663825 h 6911975"/>
              <a:gd name="connsiteX5" fmla="*/ 8248650 w 12249150"/>
              <a:gd name="connsiteY5" fmla="*/ 0 h 6911975"/>
              <a:gd name="connsiteX0" fmla="*/ 8248650 w 12192000"/>
              <a:gd name="connsiteY0" fmla="*/ 0 h 6911975"/>
              <a:gd name="connsiteX1" fmla="*/ 12192000 w 12192000"/>
              <a:gd name="connsiteY1" fmla="*/ 19050 h 6911975"/>
              <a:gd name="connsiteX2" fmla="*/ 12153900 w 12192000"/>
              <a:gd name="connsiteY2" fmla="*/ 3124200 h 6911975"/>
              <a:gd name="connsiteX3" fmla="*/ 0 w 12192000"/>
              <a:gd name="connsiteY3" fmla="*/ 6911975 h 6911975"/>
              <a:gd name="connsiteX4" fmla="*/ 0 w 12192000"/>
              <a:gd name="connsiteY4" fmla="*/ 2663825 h 6911975"/>
              <a:gd name="connsiteX5" fmla="*/ 8248650 w 12192000"/>
              <a:gd name="connsiteY5" fmla="*/ 0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911975">
                <a:moveTo>
                  <a:pt x="8248650" y="0"/>
                </a:moveTo>
                <a:lnTo>
                  <a:pt x="12192000" y="19050"/>
                </a:lnTo>
                <a:lnTo>
                  <a:pt x="12153900" y="3124200"/>
                </a:lnTo>
                <a:lnTo>
                  <a:pt x="0" y="6911975"/>
                </a:lnTo>
                <a:lnTo>
                  <a:pt x="0" y="2663825"/>
                </a:lnTo>
                <a:lnTo>
                  <a:pt x="8248650" y="0"/>
                </a:lnTo>
                <a:close/>
              </a:path>
            </a:pathLst>
          </a:cu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vert="horz" lIns="91428" tIns="45714" rIns="91428" bIns="45714"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 name="正方形/長方形 9"/>
          <p:cNvSpPr/>
          <p:nvPr userDrawn="1"/>
        </p:nvSpPr>
        <p:spPr>
          <a:xfrm>
            <a:off x="3" y="2517306"/>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 name="二等辺三角形 7"/>
          <p:cNvSpPr/>
          <p:nvPr userDrawn="1"/>
        </p:nvSpPr>
        <p:spPr>
          <a:xfrm>
            <a:off x="5362892"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3" name="二等辺三角形 33"/>
          <p:cNvSpPr/>
          <p:nvPr userDrawn="1"/>
        </p:nvSpPr>
        <p:spPr>
          <a:xfrm rot="10800000">
            <a:off x="2336062"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5" name="二等辺三角形 7"/>
          <p:cNvSpPr/>
          <p:nvPr userDrawn="1"/>
        </p:nvSpPr>
        <p:spPr>
          <a:xfrm>
            <a:off x="7236330"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6" name="二等辺三角形 33"/>
          <p:cNvSpPr/>
          <p:nvPr userDrawn="1"/>
        </p:nvSpPr>
        <p:spPr>
          <a:xfrm rot="10800000">
            <a:off x="4209499"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8" name="二等辺三角形 7"/>
          <p:cNvSpPr/>
          <p:nvPr userDrawn="1"/>
        </p:nvSpPr>
        <p:spPr>
          <a:xfrm>
            <a:off x="9109767"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9" name="二等辺三角形 33"/>
          <p:cNvSpPr/>
          <p:nvPr userDrawn="1"/>
        </p:nvSpPr>
        <p:spPr>
          <a:xfrm rot="10800000">
            <a:off x="6082936"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1" name="二等辺三角形 7"/>
          <p:cNvSpPr/>
          <p:nvPr userDrawn="1"/>
        </p:nvSpPr>
        <p:spPr>
          <a:xfrm>
            <a:off x="10983204"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2" name="二等辺三角形 33"/>
          <p:cNvSpPr/>
          <p:nvPr userDrawn="1"/>
        </p:nvSpPr>
        <p:spPr>
          <a:xfrm rot="10800000">
            <a:off x="7956372"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4" name="二等辺三角形 7"/>
          <p:cNvSpPr/>
          <p:nvPr userDrawn="1"/>
        </p:nvSpPr>
        <p:spPr>
          <a:xfrm>
            <a:off x="3489455" y="2205303"/>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5" name="二等辺三角形 33"/>
          <p:cNvSpPr/>
          <p:nvPr userDrawn="1"/>
        </p:nvSpPr>
        <p:spPr>
          <a:xfrm rot="10800000">
            <a:off x="462625" y="3815257"/>
            <a:ext cx="634471"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1" name="テキスト プレースホルダー 6"/>
          <p:cNvSpPr>
            <a:spLocks noGrp="1"/>
          </p:cNvSpPr>
          <p:nvPr>
            <p:ph type="body" sz="quarter" idx="15" hasCustomPrompt="1"/>
          </p:nvPr>
        </p:nvSpPr>
        <p:spPr>
          <a:xfrm>
            <a:off x="718937" y="4780194"/>
            <a:ext cx="10801145" cy="1170662"/>
          </a:xfrm>
        </p:spPr>
        <p:txBody>
          <a:bodyPr anchor="t">
            <a:normAutofit/>
          </a:bodyPr>
          <a:lstStyle>
            <a:lvl1pPr algn="l">
              <a:defRPr sz="11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7" y="4684185"/>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1" name="正方形/長方形 6"/>
          <p:cNvSpPr/>
          <p:nvPr userDrawn="1"/>
        </p:nvSpPr>
        <p:spPr>
          <a:xfrm rot="18900000">
            <a:off x="2412195"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4" name="正方形/長方形 6"/>
          <p:cNvSpPr/>
          <p:nvPr userDrawn="1"/>
        </p:nvSpPr>
        <p:spPr>
          <a:xfrm rot="18900000">
            <a:off x="4285632"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7" name="正方形/長方形 6"/>
          <p:cNvSpPr/>
          <p:nvPr userDrawn="1"/>
        </p:nvSpPr>
        <p:spPr>
          <a:xfrm rot="18900000">
            <a:off x="6159069"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0" name="正方形/長方形 6"/>
          <p:cNvSpPr/>
          <p:nvPr userDrawn="1"/>
        </p:nvSpPr>
        <p:spPr>
          <a:xfrm rot="18900000">
            <a:off x="8032507"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3" name="正方形/長方形 6"/>
          <p:cNvSpPr/>
          <p:nvPr userDrawn="1"/>
        </p:nvSpPr>
        <p:spPr>
          <a:xfrm rot="18900000">
            <a:off x="538757" y="2775912"/>
            <a:ext cx="3499355"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6" name="テキスト プレースホルダー 11"/>
          <p:cNvSpPr>
            <a:spLocks noGrp="1"/>
          </p:cNvSpPr>
          <p:nvPr>
            <p:ph type="body" sz="quarter" idx="36" hasCustomPrompt="1"/>
          </p:nvPr>
        </p:nvSpPr>
        <p:spPr>
          <a:xfrm rot="18900000">
            <a:off x="1116374" y="2852222"/>
            <a:ext cx="2382180" cy="580413"/>
          </a:xfrm>
        </p:spPr>
        <p:txBody>
          <a:bodyPr anchor="ctr">
            <a:noAutofit/>
          </a:bodyPr>
          <a:lstStyle>
            <a:lvl1pPr algn="ctr">
              <a:lnSpc>
                <a:spcPct val="100000"/>
              </a:lnSpc>
              <a:spcBef>
                <a:spcPts val="0"/>
              </a:spcBef>
              <a:defRPr sz="20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5"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9"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2"/>
            <a:ext cx="2382180" cy="580413"/>
          </a:xfrm>
        </p:spPr>
        <p:txBody>
          <a:bodyPr anchor="ctr">
            <a:noAutofit/>
          </a:bodyPr>
          <a:lstStyle>
            <a:lvl1pPr algn="ctr">
              <a:lnSpc>
                <a:spcPct val="100000"/>
              </a:lnSpc>
              <a:spcBef>
                <a:spcPts val="0"/>
              </a:spcBef>
              <a:defRPr sz="20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24119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Marcador de posición de imagen 15">
            <a:extLst>
              <a:ext uri="{FF2B5EF4-FFF2-40B4-BE49-F238E27FC236}">
                <a16:creationId xmlns:a16="http://schemas.microsoft.com/office/drawing/2014/main" id="{46B4B1CA-09D2-462A-84A3-46773C5D9BC4}"/>
              </a:ext>
            </a:extLst>
          </p:cNvPr>
          <p:cNvSpPr>
            <a:spLocks noGrp="1"/>
          </p:cNvSpPr>
          <p:nvPr>
            <p:ph type="pic" sz="quarter" idx="10"/>
          </p:nvPr>
        </p:nvSpPr>
        <p:spPr>
          <a:xfrm>
            <a:off x="3166795" y="2235200"/>
            <a:ext cx="1181100" cy="1181100"/>
          </a:xfrm>
          <a:prstGeom prst="ellipse">
            <a:avLst/>
          </a:prstGeom>
        </p:spPr>
        <p:txBody>
          <a:bodyPr/>
          <a:lstStyle>
            <a:lvl1pPr>
              <a:defRPr sz="1200"/>
            </a:lvl1pPr>
          </a:lstStyle>
          <a:p>
            <a:endParaRPr lang="en-US"/>
          </a:p>
        </p:txBody>
      </p:sp>
      <p:sp>
        <p:nvSpPr>
          <p:cNvPr id="23" name="Marcador de posición de imagen 15">
            <a:extLst>
              <a:ext uri="{FF2B5EF4-FFF2-40B4-BE49-F238E27FC236}">
                <a16:creationId xmlns:a16="http://schemas.microsoft.com/office/drawing/2014/main" id="{B62F706F-B26D-4CA8-90BA-7B65C5BEDC60}"/>
              </a:ext>
            </a:extLst>
          </p:cNvPr>
          <p:cNvSpPr>
            <a:spLocks noGrp="1"/>
          </p:cNvSpPr>
          <p:nvPr>
            <p:ph type="pic" sz="quarter" idx="11"/>
          </p:nvPr>
        </p:nvSpPr>
        <p:spPr>
          <a:xfrm>
            <a:off x="1693126" y="4038600"/>
            <a:ext cx="1181100" cy="1181100"/>
          </a:xfrm>
          <a:prstGeom prst="ellipse">
            <a:avLst/>
          </a:prstGeom>
        </p:spPr>
        <p:txBody>
          <a:bodyPr/>
          <a:lstStyle>
            <a:lvl1pPr>
              <a:defRPr sz="1200"/>
            </a:lvl1pPr>
          </a:lstStyle>
          <a:p>
            <a:endParaRPr lang="en-US"/>
          </a:p>
        </p:txBody>
      </p:sp>
      <p:sp>
        <p:nvSpPr>
          <p:cNvPr id="24" name="Marcador de posición de imagen 15">
            <a:extLst>
              <a:ext uri="{FF2B5EF4-FFF2-40B4-BE49-F238E27FC236}">
                <a16:creationId xmlns:a16="http://schemas.microsoft.com/office/drawing/2014/main" id="{3B00A8D6-345E-444F-92ED-A7249BB63F8F}"/>
              </a:ext>
            </a:extLst>
          </p:cNvPr>
          <p:cNvSpPr>
            <a:spLocks noGrp="1"/>
          </p:cNvSpPr>
          <p:nvPr>
            <p:ph type="pic" sz="quarter" idx="12"/>
          </p:nvPr>
        </p:nvSpPr>
        <p:spPr>
          <a:xfrm>
            <a:off x="8990466" y="2260601"/>
            <a:ext cx="1181100" cy="1181100"/>
          </a:xfrm>
          <a:prstGeom prst="ellipse">
            <a:avLst/>
          </a:prstGeom>
        </p:spPr>
        <p:txBody>
          <a:bodyPr/>
          <a:lstStyle>
            <a:lvl1pPr>
              <a:defRPr sz="1200"/>
            </a:lvl1pPr>
          </a:lstStyle>
          <a:p>
            <a:endParaRPr lang="en-US"/>
          </a:p>
        </p:txBody>
      </p:sp>
      <p:sp>
        <p:nvSpPr>
          <p:cNvPr id="25" name="Marcador de posición de imagen 15">
            <a:extLst>
              <a:ext uri="{FF2B5EF4-FFF2-40B4-BE49-F238E27FC236}">
                <a16:creationId xmlns:a16="http://schemas.microsoft.com/office/drawing/2014/main" id="{0AB59952-32B2-4118-BEA7-7C3065B850AD}"/>
              </a:ext>
            </a:extLst>
          </p:cNvPr>
          <p:cNvSpPr>
            <a:spLocks noGrp="1"/>
          </p:cNvSpPr>
          <p:nvPr>
            <p:ph type="pic" sz="quarter" idx="13"/>
          </p:nvPr>
        </p:nvSpPr>
        <p:spPr>
          <a:xfrm>
            <a:off x="7597511" y="4038600"/>
            <a:ext cx="1181100" cy="1181100"/>
          </a:xfrm>
          <a:prstGeom prst="ellipse">
            <a:avLst/>
          </a:prstGeom>
        </p:spPr>
        <p:txBody>
          <a:bodyPr/>
          <a:lstStyle>
            <a:lvl1pPr>
              <a:defRPr sz="1200"/>
            </a:lvl1pPr>
          </a:lstStyle>
          <a:p>
            <a:endParaRPr lang="en-US"/>
          </a:p>
        </p:txBody>
      </p:sp>
      <p:sp>
        <p:nvSpPr>
          <p:cNvPr id="26" name="Marcador de posición de imagen 15">
            <a:extLst>
              <a:ext uri="{FF2B5EF4-FFF2-40B4-BE49-F238E27FC236}">
                <a16:creationId xmlns:a16="http://schemas.microsoft.com/office/drawing/2014/main" id="{0A97B755-76E2-4CDB-AB78-9B354E2B6521}"/>
              </a:ext>
            </a:extLst>
          </p:cNvPr>
          <p:cNvSpPr>
            <a:spLocks noGrp="1"/>
          </p:cNvSpPr>
          <p:nvPr>
            <p:ph type="pic" sz="quarter" idx="14"/>
          </p:nvPr>
        </p:nvSpPr>
        <p:spPr>
          <a:xfrm>
            <a:off x="4892411" y="4038600"/>
            <a:ext cx="1181100" cy="1181100"/>
          </a:xfrm>
          <a:prstGeom prst="ellipse">
            <a:avLst/>
          </a:prstGeom>
        </p:spPr>
        <p:txBody>
          <a:bodyPr/>
          <a:lstStyle>
            <a:lvl1pPr>
              <a:defRPr sz="1200"/>
            </a:lvl1pPr>
          </a:lstStyle>
          <a:p>
            <a:endParaRPr lang="en-US"/>
          </a:p>
        </p:txBody>
      </p:sp>
      <p:sp>
        <p:nvSpPr>
          <p:cNvPr id="27" name="Marcador de posición de imagen 15">
            <a:extLst>
              <a:ext uri="{FF2B5EF4-FFF2-40B4-BE49-F238E27FC236}">
                <a16:creationId xmlns:a16="http://schemas.microsoft.com/office/drawing/2014/main" id="{2E01AAC6-B769-453E-AE0B-63CBDBE6FA81}"/>
              </a:ext>
            </a:extLst>
          </p:cNvPr>
          <p:cNvSpPr>
            <a:spLocks noGrp="1"/>
          </p:cNvSpPr>
          <p:nvPr>
            <p:ph type="pic" sz="quarter" idx="15"/>
          </p:nvPr>
        </p:nvSpPr>
        <p:spPr>
          <a:xfrm>
            <a:off x="10677717" y="4038600"/>
            <a:ext cx="1181100" cy="1181100"/>
          </a:xfrm>
          <a:prstGeom prst="ellipse">
            <a:avLst/>
          </a:prstGeom>
        </p:spPr>
        <p:txBody>
          <a:bodyPr/>
          <a:lstStyle>
            <a:lvl1pPr>
              <a:defRPr sz="1200"/>
            </a:lvl1pPr>
          </a:lstStyle>
          <a:p>
            <a:endParaRPr lang="en-US"/>
          </a:p>
        </p:txBody>
      </p:sp>
      <p:sp>
        <p:nvSpPr>
          <p:cNvPr id="31" name="Marcador de posición de imagen 15">
            <a:extLst>
              <a:ext uri="{FF2B5EF4-FFF2-40B4-BE49-F238E27FC236}">
                <a16:creationId xmlns:a16="http://schemas.microsoft.com/office/drawing/2014/main" id="{915BAD8A-2066-43EE-817A-794509D3ED6E}"/>
              </a:ext>
            </a:extLst>
          </p:cNvPr>
          <p:cNvSpPr>
            <a:spLocks noGrp="1"/>
          </p:cNvSpPr>
          <p:nvPr>
            <p:ph type="pic" sz="quarter" idx="16"/>
          </p:nvPr>
        </p:nvSpPr>
        <p:spPr>
          <a:xfrm>
            <a:off x="5838290" y="520700"/>
            <a:ext cx="1625600" cy="1625600"/>
          </a:xfrm>
          <a:prstGeom prst="ellipse">
            <a:avLst/>
          </a:prstGeom>
        </p:spPr>
        <p:txBody>
          <a:bodyPr/>
          <a:lstStyle>
            <a:lvl1pPr>
              <a:defRPr sz="1200"/>
            </a:lvl1pPr>
          </a:lstStyle>
          <a:p>
            <a:endParaRPr lang="en-US"/>
          </a:p>
        </p:txBody>
      </p:sp>
    </p:spTree>
    <p:extLst>
      <p:ext uri="{BB962C8B-B14F-4D97-AF65-F5344CB8AC3E}">
        <p14:creationId xmlns:p14="http://schemas.microsoft.com/office/powerpoint/2010/main" val="270925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32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231CBF4B-2241-4551-88D8-BDEEA5B55179}"/>
              </a:ext>
            </a:extLst>
          </p:cNvPr>
          <p:cNvSpPr>
            <a:spLocks noGrp="1"/>
          </p:cNvSpPr>
          <p:nvPr>
            <p:ph type="pic" sz="quarter" idx="10"/>
          </p:nvPr>
        </p:nvSpPr>
        <p:spPr>
          <a:xfrm>
            <a:off x="0" y="1611086"/>
            <a:ext cx="12192000" cy="3889828"/>
          </a:xfrm>
          <a:prstGeom prst="rect">
            <a:avLst/>
          </a:prstGeom>
        </p:spPr>
        <p:txBody>
          <a:bodyPr/>
          <a:lstStyle/>
          <a:p>
            <a:endParaRPr lang="en-US"/>
          </a:p>
        </p:txBody>
      </p:sp>
    </p:spTree>
    <p:extLst>
      <p:ext uri="{BB962C8B-B14F-4D97-AF65-F5344CB8AC3E}">
        <p14:creationId xmlns:p14="http://schemas.microsoft.com/office/powerpoint/2010/main" val="9553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231CBF4B-2241-4551-88D8-BDEEA5B55179}"/>
              </a:ext>
            </a:extLst>
          </p:cNvPr>
          <p:cNvSpPr>
            <a:spLocks noGrp="1"/>
          </p:cNvSpPr>
          <p:nvPr>
            <p:ph type="pic" sz="quarter" idx="10"/>
          </p:nvPr>
        </p:nvSpPr>
        <p:spPr>
          <a:xfrm>
            <a:off x="0" y="0"/>
            <a:ext cx="4089400" cy="6858000"/>
          </a:xfrm>
          <a:prstGeom prst="rect">
            <a:avLst/>
          </a:prstGeom>
        </p:spPr>
        <p:txBody>
          <a:bodyPr/>
          <a:lstStyle/>
          <a:p>
            <a:endParaRPr lang="en-US"/>
          </a:p>
        </p:txBody>
      </p:sp>
    </p:spTree>
    <p:extLst>
      <p:ext uri="{BB962C8B-B14F-4D97-AF65-F5344CB8AC3E}">
        <p14:creationId xmlns:p14="http://schemas.microsoft.com/office/powerpoint/2010/main" val="38751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FC94F20-341A-468F-96FE-EDC1F5D51D11}"/>
              </a:ext>
            </a:extLst>
          </p:cNvPr>
          <p:cNvSpPr>
            <a:spLocks noGrp="1"/>
          </p:cNvSpPr>
          <p:nvPr>
            <p:ph type="pic" sz="quarter" idx="10"/>
          </p:nvPr>
        </p:nvSpPr>
        <p:spPr>
          <a:xfrm>
            <a:off x="0" y="0"/>
            <a:ext cx="12192000" cy="4114801"/>
          </a:xfrm>
          <a:prstGeom prst="rect">
            <a:avLst/>
          </a:prstGeom>
        </p:spPr>
        <p:txBody>
          <a:bodyPr/>
          <a:lstStyle/>
          <a:p>
            <a:endParaRPr lang="en-US"/>
          </a:p>
        </p:txBody>
      </p:sp>
    </p:spTree>
    <p:extLst>
      <p:ext uri="{BB962C8B-B14F-4D97-AF65-F5344CB8AC3E}">
        <p14:creationId xmlns:p14="http://schemas.microsoft.com/office/powerpoint/2010/main" val="3864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4024167" y="2092719"/>
            <a:ext cx="4002631" cy="605404"/>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110" name="グループ化 109"/>
          <p:cNvGrpSpPr/>
          <p:nvPr userDrawn="1"/>
        </p:nvGrpSpPr>
        <p:grpSpPr>
          <a:xfrm>
            <a:off x="2258789" y="3387727"/>
            <a:ext cx="4002631" cy="605404"/>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sp>
        <p:nvSpPr>
          <p:cNvPr id="115" name="テキスト プレースホルダー 6"/>
          <p:cNvSpPr>
            <a:spLocks noGrp="1"/>
          </p:cNvSpPr>
          <p:nvPr>
            <p:ph type="body" sz="quarter" idx="25" hasCustomPrompt="1"/>
          </p:nvPr>
        </p:nvSpPr>
        <p:spPr>
          <a:xfrm>
            <a:off x="2640570" y="3465090"/>
            <a:ext cx="2926333" cy="480053"/>
          </a:xfrm>
        </p:spPr>
        <p:txBody>
          <a:bodyPr anchor="ctr">
            <a:noAutofit/>
          </a:bodyPr>
          <a:lstStyle>
            <a:lvl1pPr algn="r">
              <a:defRPr sz="16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6385591" y="3552220"/>
            <a:ext cx="3306636" cy="1130516"/>
          </a:xfrm>
        </p:spPr>
        <p:txBody>
          <a:bodyPr anchor="t">
            <a:no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509247" y="4682737"/>
            <a:ext cx="4002631" cy="605404"/>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60189"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grpSp>
        <p:nvGrpSpPr>
          <p:cNvPr id="70" name="グループ化 69"/>
          <p:cNvGrpSpPr/>
          <p:nvPr userDrawn="1"/>
        </p:nvGrpSpPr>
        <p:grpSpPr>
          <a:xfrm rot="3180000">
            <a:off x="-1493178" y="8014598"/>
            <a:ext cx="997539" cy="1690187"/>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endParaRPr kumimoji="1" lang="ja-JP" altLang="en-US" sz="1800">
                  <a:solidFill>
                    <a:prstClr val="white"/>
                  </a:solidFill>
                </a:endParaRPr>
              </a:p>
            </p:txBody>
          </p:sp>
        </p:grpSp>
      </p:grpSp>
      <p:cxnSp>
        <p:nvCxnSpPr>
          <p:cNvPr id="97" name="直線コネクタ 96"/>
          <p:cNvCxnSpPr/>
          <p:nvPr userDrawn="1"/>
        </p:nvCxnSpPr>
        <p:spPr>
          <a:xfrm flipH="1">
            <a:off x="2116300" y="1643371"/>
            <a:ext cx="6582504" cy="48746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4072367" y="4848673"/>
            <a:ext cx="273563" cy="273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1" name="円/楕円 100"/>
          <p:cNvSpPr/>
          <p:nvPr userDrawn="1"/>
        </p:nvSpPr>
        <p:spPr>
          <a:xfrm>
            <a:off x="7588032" y="2258653"/>
            <a:ext cx="273563"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4" name="テキスト プレースホルダー 6"/>
          <p:cNvSpPr>
            <a:spLocks noGrp="1"/>
          </p:cNvSpPr>
          <p:nvPr>
            <p:ph type="body" sz="quarter" idx="21" hasCustomPrompt="1"/>
          </p:nvPr>
        </p:nvSpPr>
        <p:spPr>
          <a:xfrm>
            <a:off x="891027" y="4760100"/>
            <a:ext cx="2926333" cy="480053"/>
          </a:xfrm>
        </p:spPr>
        <p:txBody>
          <a:bodyPr anchor="ctr">
            <a:noAutofit/>
          </a:bodyPr>
          <a:lstStyle>
            <a:lvl1pPr algn="r">
              <a:defRPr sz="16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4636049" y="4847230"/>
            <a:ext cx="3306636" cy="1130516"/>
          </a:xfrm>
        </p:spPr>
        <p:txBody>
          <a:bodyPr anchor="t">
            <a:no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5830199" y="3553663"/>
            <a:ext cx="273563"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1" name="テキスト プレースホルダー 6"/>
          <p:cNvSpPr>
            <a:spLocks noGrp="1"/>
          </p:cNvSpPr>
          <p:nvPr>
            <p:ph type="body" sz="quarter" idx="27" hasCustomPrompt="1"/>
          </p:nvPr>
        </p:nvSpPr>
        <p:spPr>
          <a:xfrm>
            <a:off x="4405947" y="2170081"/>
            <a:ext cx="2926333" cy="480053"/>
          </a:xfrm>
        </p:spPr>
        <p:txBody>
          <a:bodyPr anchor="ctr">
            <a:noAutofit/>
          </a:bodyPr>
          <a:lstStyle>
            <a:lvl1pPr algn="r">
              <a:defRPr sz="16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8150970" y="2257211"/>
            <a:ext cx="3306636" cy="1130516"/>
          </a:xfrm>
        </p:spPr>
        <p:txBody>
          <a:bodyPr anchor="t">
            <a:noAutofit/>
          </a:bodyPr>
          <a:lstStyle>
            <a:lvl1pPr algn="l">
              <a:defRPr sz="11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985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3756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 Points">
    <p:spTree>
      <p:nvGrpSpPr>
        <p:cNvPr id="1" name=""/>
        <p:cNvGrpSpPr/>
        <p:nvPr/>
      </p:nvGrpSpPr>
      <p:grpSpPr>
        <a:xfrm>
          <a:off x="0" y="0"/>
          <a:ext cx="0" cy="0"/>
          <a:chOff x="0" y="0"/>
          <a:chExt cx="0" cy="0"/>
        </a:xfrm>
      </p:grpSpPr>
      <p:sp>
        <p:nvSpPr>
          <p:cNvPr id="53" name="円/楕円 52"/>
          <p:cNvSpPr/>
          <p:nvPr userDrawn="1"/>
        </p:nvSpPr>
        <p:spPr>
          <a:xfrm>
            <a:off x="5164467" y="1887240"/>
            <a:ext cx="1967237" cy="196706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4" name="円/楕円 53"/>
          <p:cNvSpPr/>
          <p:nvPr userDrawn="1"/>
        </p:nvSpPr>
        <p:spPr>
          <a:xfrm>
            <a:off x="8605058" y="1887240"/>
            <a:ext cx="1967237" cy="19670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6" name="円/楕円 55"/>
          <p:cNvSpPr/>
          <p:nvPr userDrawn="1"/>
        </p:nvSpPr>
        <p:spPr>
          <a:xfrm>
            <a:off x="1723876" y="1887238"/>
            <a:ext cx="1967237" cy="19670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9" name="円/楕円 48"/>
          <p:cNvSpPr/>
          <p:nvPr userDrawn="1"/>
        </p:nvSpPr>
        <p:spPr>
          <a:xfrm>
            <a:off x="5062859" y="1819508"/>
            <a:ext cx="1967237" cy="19670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0" name="円/楕円 49"/>
          <p:cNvSpPr/>
          <p:nvPr userDrawn="1"/>
        </p:nvSpPr>
        <p:spPr>
          <a:xfrm>
            <a:off x="8503448" y="1819506"/>
            <a:ext cx="1967237" cy="196706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52" name="円/楕円 51"/>
          <p:cNvSpPr/>
          <p:nvPr userDrawn="1"/>
        </p:nvSpPr>
        <p:spPr>
          <a:xfrm>
            <a:off x="1622267" y="1819506"/>
            <a:ext cx="1967237" cy="196706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0" name="円/楕円 9"/>
          <p:cNvSpPr/>
          <p:nvPr userDrawn="1"/>
        </p:nvSpPr>
        <p:spPr>
          <a:xfrm>
            <a:off x="5110170" y="1853376"/>
            <a:ext cx="1967237" cy="196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2" name="円/楕円 11"/>
          <p:cNvSpPr/>
          <p:nvPr userDrawn="1"/>
        </p:nvSpPr>
        <p:spPr>
          <a:xfrm>
            <a:off x="8550760" y="1853376"/>
            <a:ext cx="1967237" cy="196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9" name="円/楕円 18"/>
          <p:cNvSpPr/>
          <p:nvPr userDrawn="1"/>
        </p:nvSpPr>
        <p:spPr>
          <a:xfrm>
            <a:off x="1669578" y="1853374"/>
            <a:ext cx="1967237" cy="196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userDrawn="1">
            <p:ph type="body" sz="quarter" idx="13" hasCustomPrompt="1"/>
          </p:nvPr>
        </p:nvSpPr>
        <p:spPr>
          <a:xfrm>
            <a:off x="2111210" y="1028735"/>
            <a:ext cx="9553891" cy="336037"/>
          </a:xfrm>
        </p:spPr>
        <p:txBody>
          <a:bodyPr/>
          <a:lstStyle>
            <a:lvl1pPr>
              <a:defRPr kumimoji="1" lang="en-US" altLang="ja-JP" sz="13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23" name="テキスト プレースホルダー 6"/>
          <p:cNvSpPr>
            <a:spLocks noGrp="1"/>
          </p:cNvSpPr>
          <p:nvPr>
            <p:ph type="body" sz="quarter" idx="21" hasCustomPrompt="1"/>
          </p:nvPr>
        </p:nvSpPr>
        <p:spPr>
          <a:xfrm>
            <a:off x="1096104" y="3904249"/>
            <a:ext cx="3090787" cy="480053"/>
          </a:xfrm>
        </p:spPr>
        <p:txBody>
          <a:bodyPr anchor="t">
            <a:noAutofit/>
          </a:bodyPr>
          <a:lstStyle>
            <a:lvl1pPr algn="ctr">
              <a:defRPr sz="1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074151" y="4490484"/>
            <a:ext cx="3135357" cy="1428687"/>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577510" y="4432307"/>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2" name="テキスト プレースホルダー 6"/>
          <p:cNvSpPr>
            <a:spLocks noGrp="1"/>
          </p:cNvSpPr>
          <p:nvPr>
            <p:ph type="body" sz="quarter" idx="25" hasCustomPrompt="1"/>
          </p:nvPr>
        </p:nvSpPr>
        <p:spPr>
          <a:xfrm>
            <a:off x="4534795" y="3902686"/>
            <a:ext cx="3118200" cy="480053"/>
          </a:xfrm>
        </p:spPr>
        <p:txBody>
          <a:bodyPr anchor="t">
            <a:noAutofit/>
          </a:bodyPr>
          <a:lstStyle>
            <a:lvl1pPr algn="ctr">
              <a:defRPr sz="1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4536624" y="4488921"/>
            <a:ext cx="3135357" cy="1428687"/>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039983" y="4430745"/>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35" name="テキスト プレースホルダー 6"/>
          <p:cNvSpPr>
            <a:spLocks noGrp="1"/>
          </p:cNvSpPr>
          <p:nvPr>
            <p:ph type="body" sz="quarter" idx="27" hasCustomPrompt="1"/>
          </p:nvPr>
        </p:nvSpPr>
        <p:spPr>
          <a:xfrm>
            <a:off x="7975277" y="3904249"/>
            <a:ext cx="3118200" cy="480053"/>
          </a:xfrm>
        </p:spPr>
        <p:txBody>
          <a:bodyPr anchor="t">
            <a:noAutofit/>
          </a:bodyPr>
          <a:lstStyle>
            <a:lvl1pPr algn="ctr">
              <a:defRPr sz="1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7973478" y="4490484"/>
            <a:ext cx="3135357" cy="1428687"/>
          </a:xfrm>
        </p:spPr>
        <p:txBody>
          <a:bodyPr anchor="t">
            <a:noAutofit/>
          </a:bodyPr>
          <a:lstStyle>
            <a:lvl1pPr algn="ctr">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8476838" y="4432307"/>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41" name="テキスト プレースホルダー 6"/>
          <p:cNvSpPr>
            <a:spLocks noGrp="1"/>
          </p:cNvSpPr>
          <p:nvPr>
            <p:ph type="body" sz="quarter" idx="29" hasCustomPrompt="1"/>
          </p:nvPr>
        </p:nvSpPr>
        <p:spPr>
          <a:xfrm>
            <a:off x="1714201" y="2563013"/>
            <a:ext cx="1865628" cy="480053"/>
          </a:xfrm>
        </p:spPr>
        <p:txBody>
          <a:bodyPr anchor="t">
            <a:noAutofit/>
          </a:bodyPr>
          <a:lstStyle>
            <a:lvl1pPr algn="ctr">
              <a:defRPr sz="18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5157883" y="2563013"/>
            <a:ext cx="1865628" cy="480053"/>
          </a:xfrm>
        </p:spPr>
        <p:txBody>
          <a:bodyPr anchor="t">
            <a:noAutofit/>
          </a:bodyPr>
          <a:lstStyle>
            <a:lvl1pPr algn="ctr">
              <a:defRPr sz="18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8601566" y="2563013"/>
            <a:ext cx="1865628" cy="480053"/>
          </a:xfrm>
        </p:spPr>
        <p:txBody>
          <a:bodyPr anchor="t">
            <a:noAutofit/>
          </a:bodyPr>
          <a:lstStyle>
            <a:lvl1pPr algn="ctr">
              <a:defRPr sz="18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4897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66" r:id="rId3"/>
    <p:sldLayoutId id="2147483667" r:id="rId4"/>
    <p:sldLayoutId id="2147483672" r:id="rId5"/>
    <p:sldLayoutId id="2147483668" r:id="rId6"/>
    <p:sldLayoutId id="2147483676"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3.emf"/><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D63E90BA-06E0-41E1-98C3-24B5EC6BBBAF}"/>
              </a:ext>
            </a:extLst>
          </p:cNvPr>
          <p:cNvGrpSpPr/>
          <p:nvPr/>
        </p:nvGrpSpPr>
        <p:grpSpPr>
          <a:xfrm>
            <a:off x="0" y="187960"/>
            <a:ext cx="12192000" cy="6670040"/>
            <a:chOff x="0" y="141541"/>
            <a:chExt cx="9144000" cy="5002530"/>
          </a:xfrm>
        </p:grpSpPr>
        <p:sp>
          <p:nvSpPr>
            <p:cNvPr id="3" name="object 3">
              <a:extLst>
                <a:ext uri="{FF2B5EF4-FFF2-40B4-BE49-F238E27FC236}">
                  <a16:creationId xmlns:a16="http://schemas.microsoft.com/office/drawing/2014/main" id="{CE419C59-459D-470F-906C-0E64A79ACDE6}"/>
                </a:ext>
              </a:extLst>
            </p:cNvPr>
            <p:cNvSpPr/>
            <p:nvPr/>
          </p:nvSpPr>
          <p:spPr>
            <a:xfrm>
              <a:off x="11226" y="744192"/>
              <a:ext cx="9105265" cy="4182110"/>
            </a:xfrm>
            <a:custGeom>
              <a:avLst/>
              <a:gdLst/>
              <a:ahLst/>
              <a:cxnLst/>
              <a:rect l="l" t="t" r="r" b="b"/>
              <a:pathLst>
                <a:path w="9105265" h="4182110">
                  <a:moveTo>
                    <a:pt x="785866" y="0"/>
                  </a:moveTo>
                  <a:lnTo>
                    <a:pt x="426618" y="0"/>
                  </a:lnTo>
                  <a:lnTo>
                    <a:pt x="426618" y="1354558"/>
                  </a:lnTo>
                  <a:lnTo>
                    <a:pt x="421956" y="1410481"/>
                  </a:lnTo>
                  <a:lnTo>
                    <a:pt x="416667" y="1465873"/>
                  </a:lnTo>
                  <a:lnTo>
                    <a:pt x="410750" y="1520728"/>
                  </a:lnTo>
                  <a:lnTo>
                    <a:pt x="404210" y="1575042"/>
                  </a:lnTo>
                  <a:lnTo>
                    <a:pt x="397048" y="1628811"/>
                  </a:lnTo>
                  <a:lnTo>
                    <a:pt x="389267" y="1682028"/>
                  </a:lnTo>
                  <a:lnTo>
                    <a:pt x="380869" y="1734689"/>
                  </a:lnTo>
                  <a:lnTo>
                    <a:pt x="371855" y="1786788"/>
                  </a:lnTo>
                  <a:lnTo>
                    <a:pt x="362229" y="1838321"/>
                  </a:lnTo>
                  <a:lnTo>
                    <a:pt x="351992" y="1889283"/>
                  </a:lnTo>
                  <a:lnTo>
                    <a:pt x="341147" y="1939668"/>
                  </a:lnTo>
                  <a:lnTo>
                    <a:pt x="329696" y="1989472"/>
                  </a:lnTo>
                  <a:lnTo>
                    <a:pt x="317642" y="2038689"/>
                  </a:lnTo>
                  <a:lnTo>
                    <a:pt x="304986" y="2087314"/>
                  </a:lnTo>
                  <a:lnTo>
                    <a:pt x="291730" y="2135343"/>
                  </a:lnTo>
                  <a:lnTo>
                    <a:pt x="277878" y="2182770"/>
                  </a:lnTo>
                  <a:lnTo>
                    <a:pt x="263431" y="2229591"/>
                  </a:lnTo>
                  <a:lnTo>
                    <a:pt x="248392" y="2275799"/>
                  </a:lnTo>
                  <a:lnTo>
                    <a:pt x="232763" y="2321391"/>
                  </a:lnTo>
                  <a:lnTo>
                    <a:pt x="216546" y="2366360"/>
                  </a:lnTo>
                  <a:lnTo>
                    <a:pt x="199743" y="2410703"/>
                  </a:lnTo>
                  <a:lnTo>
                    <a:pt x="182356" y="2454414"/>
                  </a:lnTo>
                  <a:lnTo>
                    <a:pt x="164389" y="2497487"/>
                  </a:lnTo>
                  <a:lnTo>
                    <a:pt x="145843" y="2539919"/>
                  </a:lnTo>
                  <a:lnTo>
                    <a:pt x="126720" y="2581703"/>
                  </a:lnTo>
                  <a:lnTo>
                    <a:pt x="107022" y="2622835"/>
                  </a:lnTo>
                  <a:lnTo>
                    <a:pt x="86753" y="2663310"/>
                  </a:lnTo>
                  <a:lnTo>
                    <a:pt x="65914" y="2703122"/>
                  </a:lnTo>
                  <a:lnTo>
                    <a:pt x="44507" y="2742267"/>
                  </a:lnTo>
                  <a:lnTo>
                    <a:pt x="22535" y="2780739"/>
                  </a:lnTo>
                  <a:lnTo>
                    <a:pt x="0" y="2818534"/>
                  </a:lnTo>
                  <a:lnTo>
                    <a:pt x="0" y="4181517"/>
                  </a:lnTo>
                  <a:lnTo>
                    <a:pt x="9104871" y="4181517"/>
                  </a:lnTo>
                  <a:lnTo>
                    <a:pt x="9104871" y="3483197"/>
                  </a:lnTo>
                  <a:lnTo>
                    <a:pt x="3109778" y="3483197"/>
                  </a:lnTo>
                  <a:lnTo>
                    <a:pt x="3042231" y="3482838"/>
                  </a:lnTo>
                  <a:lnTo>
                    <a:pt x="2975988" y="3481764"/>
                  </a:lnTo>
                  <a:lnTo>
                    <a:pt x="2911035" y="3479975"/>
                  </a:lnTo>
                  <a:lnTo>
                    <a:pt x="2847360" y="3477473"/>
                  </a:lnTo>
                  <a:lnTo>
                    <a:pt x="2784950" y="3474261"/>
                  </a:lnTo>
                  <a:lnTo>
                    <a:pt x="2723792" y="3470340"/>
                  </a:lnTo>
                  <a:lnTo>
                    <a:pt x="2663874" y="3465712"/>
                  </a:lnTo>
                  <a:lnTo>
                    <a:pt x="2605183" y="3460379"/>
                  </a:lnTo>
                  <a:lnTo>
                    <a:pt x="2547707" y="3454342"/>
                  </a:lnTo>
                  <a:lnTo>
                    <a:pt x="2491433" y="3447603"/>
                  </a:lnTo>
                  <a:lnTo>
                    <a:pt x="2436349" y="3440164"/>
                  </a:lnTo>
                  <a:lnTo>
                    <a:pt x="2382441" y="3432027"/>
                  </a:lnTo>
                  <a:lnTo>
                    <a:pt x="2329697" y="3423193"/>
                  </a:lnTo>
                  <a:lnTo>
                    <a:pt x="2278104" y="3413665"/>
                  </a:lnTo>
                  <a:lnTo>
                    <a:pt x="2227651" y="3403443"/>
                  </a:lnTo>
                  <a:lnTo>
                    <a:pt x="2178323" y="3392531"/>
                  </a:lnTo>
                  <a:lnTo>
                    <a:pt x="2130109" y="3380929"/>
                  </a:lnTo>
                  <a:lnTo>
                    <a:pt x="2082996" y="3368639"/>
                  </a:lnTo>
                  <a:lnTo>
                    <a:pt x="2036972" y="3355664"/>
                  </a:lnTo>
                  <a:lnTo>
                    <a:pt x="1992023" y="3342005"/>
                  </a:lnTo>
                  <a:lnTo>
                    <a:pt x="1948137" y="3327663"/>
                  </a:lnTo>
                  <a:lnTo>
                    <a:pt x="1905301" y="3312641"/>
                  </a:lnTo>
                  <a:lnTo>
                    <a:pt x="1863503" y="3296940"/>
                  </a:lnTo>
                  <a:lnTo>
                    <a:pt x="1822730" y="3280562"/>
                  </a:lnTo>
                  <a:lnTo>
                    <a:pt x="1782970" y="3263509"/>
                  </a:lnTo>
                  <a:lnTo>
                    <a:pt x="1744210" y="3245783"/>
                  </a:lnTo>
                  <a:lnTo>
                    <a:pt x="1706437" y="3227385"/>
                  </a:lnTo>
                  <a:lnTo>
                    <a:pt x="1669638" y="3208317"/>
                  </a:lnTo>
                  <a:lnTo>
                    <a:pt x="1633802" y="3188581"/>
                  </a:lnTo>
                  <a:lnTo>
                    <a:pt x="1598915" y="3168179"/>
                  </a:lnTo>
                  <a:lnTo>
                    <a:pt x="1564965" y="3147112"/>
                  </a:lnTo>
                  <a:lnTo>
                    <a:pt x="1531938" y="3125383"/>
                  </a:lnTo>
                  <a:lnTo>
                    <a:pt x="1499824" y="3102992"/>
                  </a:lnTo>
                  <a:lnTo>
                    <a:pt x="1468608" y="3079943"/>
                  </a:lnTo>
                  <a:lnTo>
                    <a:pt x="1438278" y="3056236"/>
                  </a:lnTo>
                  <a:lnTo>
                    <a:pt x="1408822" y="3031873"/>
                  </a:lnTo>
                  <a:lnTo>
                    <a:pt x="1352480" y="2981188"/>
                  </a:lnTo>
                  <a:lnTo>
                    <a:pt x="1299480" y="2927902"/>
                  </a:lnTo>
                  <a:lnTo>
                    <a:pt x="1249723" y="2872029"/>
                  </a:lnTo>
                  <a:lnTo>
                    <a:pt x="1203106" y="2813583"/>
                  </a:lnTo>
                  <a:lnTo>
                    <a:pt x="1159528" y="2752578"/>
                  </a:lnTo>
                  <a:lnTo>
                    <a:pt x="1118890" y="2689029"/>
                  </a:lnTo>
                  <a:lnTo>
                    <a:pt x="1081088" y="2622950"/>
                  </a:lnTo>
                  <a:lnTo>
                    <a:pt x="1063220" y="2588966"/>
                  </a:lnTo>
                  <a:lnTo>
                    <a:pt x="1046024" y="2554355"/>
                  </a:lnTo>
                  <a:lnTo>
                    <a:pt x="1029486" y="2519118"/>
                  </a:lnTo>
                  <a:lnTo>
                    <a:pt x="1013594" y="2483258"/>
                  </a:lnTo>
                  <a:lnTo>
                    <a:pt x="998336" y="2446776"/>
                  </a:lnTo>
                  <a:lnTo>
                    <a:pt x="983700" y="2409673"/>
                  </a:lnTo>
                  <a:lnTo>
                    <a:pt x="969671" y="2371953"/>
                  </a:lnTo>
                  <a:lnTo>
                    <a:pt x="956238" y="2333616"/>
                  </a:lnTo>
                  <a:lnTo>
                    <a:pt x="943388" y="2294664"/>
                  </a:lnTo>
                  <a:lnTo>
                    <a:pt x="931109" y="2255099"/>
                  </a:lnTo>
                  <a:lnTo>
                    <a:pt x="919387" y="2214923"/>
                  </a:lnTo>
                  <a:lnTo>
                    <a:pt x="908211" y="2174137"/>
                  </a:lnTo>
                  <a:lnTo>
                    <a:pt x="897567" y="2132744"/>
                  </a:lnTo>
                  <a:lnTo>
                    <a:pt x="887443" y="2090744"/>
                  </a:lnTo>
                  <a:lnTo>
                    <a:pt x="877827" y="2048141"/>
                  </a:lnTo>
                  <a:lnTo>
                    <a:pt x="868705" y="2004935"/>
                  </a:lnTo>
                  <a:lnTo>
                    <a:pt x="860065" y="1961129"/>
                  </a:lnTo>
                  <a:lnTo>
                    <a:pt x="851895" y="1916724"/>
                  </a:lnTo>
                  <a:lnTo>
                    <a:pt x="844181" y="1871722"/>
                  </a:lnTo>
                  <a:lnTo>
                    <a:pt x="836912" y="1826125"/>
                  </a:lnTo>
                  <a:lnTo>
                    <a:pt x="830074" y="1779934"/>
                  </a:lnTo>
                  <a:lnTo>
                    <a:pt x="823655" y="1733152"/>
                  </a:lnTo>
                  <a:lnTo>
                    <a:pt x="817642" y="1685780"/>
                  </a:lnTo>
                  <a:lnTo>
                    <a:pt x="812023" y="1637819"/>
                  </a:lnTo>
                  <a:lnTo>
                    <a:pt x="806784" y="1589272"/>
                  </a:lnTo>
                  <a:lnTo>
                    <a:pt x="801914" y="1540141"/>
                  </a:lnTo>
                  <a:lnTo>
                    <a:pt x="797400" y="1490427"/>
                  </a:lnTo>
                  <a:lnTo>
                    <a:pt x="793229" y="1440131"/>
                  </a:lnTo>
                  <a:lnTo>
                    <a:pt x="789389" y="1389257"/>
                  </a:lnTo>
                  <a:lnTo>
                    <a:pt x="785866" y="1337805"/>
                  </a:lnTo>
                  <a:lnTo>
                    <a:pt x="785866" y="0"/>
                  </a:lnTo>
                  <a:close/>
                </a:path>
              </a:pathLst>
            </a:custGeom>
            <a:solidFill>
              <a:srgbClr val="9EB785"/>
            </a:solidFill>
          </p:spPr>
          <p:txBody>
            <a:bodyPr wrap="square" lIns="0" tIns="0" rIns="0" bIns="0" rtlCol="0"/>
            <a:lstStyle/>
            <a:p>
              <a:endParaRPr sz="2400"/>
            </a:p>
          </p:txBody>
        </p:sp>
        <p:sp>
          <p:nvSpPr>
            <p:cNvPr id="4" name="object 4">
              <a:extLst>
                <a:ext uri="{FF2B5EF4-FFF2-40B4-BE49-F238E27FC236}">
                  <a16:creationId xmlns:a16="http://schemas.microsoft.com/office/drawing/2014/main" id="{7E86C473-CBDD-4C89-81E7-556B3C083D5B}"/>
                </a:ext>
              </a:extLst>
            </p:cNvPr>
            <p:cNvSpPr/>
            <p:nvPr/>
          </p:nvSpPr>
          <p:spPr>
            <a:xfrm>
              <a:off x="538885" y="752654"/>
              <a:ext cx="157170" cy="3533627"/>
            </a:xfrm>
            <a:prstGeom prst="rect">
              <a:avLst/>
            </a:prstGeom>
            <a:blipFill>
              <a:blip r:embed="rId3" cstate="print"/>
              <a:stretch>
                <a:fillRect/>
              </a:stretch>
            </a:blipFill>
          </p:spPr>
          <p:txBody>
            <a:bodyPr wrap="square" lIns="0" tIns="0" rIns="0" bIns="0" rtlCol="0"/>
            <a:lstStyle/>
            <a:p>
              <a:endParaRPr sz="2400"/>
            </a:p>
          </p:txBody>
        </p:sp>
        <p:sp>
          <p:nvSpPr>
            <p:cNvPr id="5" name="object 5">
              <a:extLst>
                <a:ext uri="{FF2B5EF4-FFF2-40B4-BE49-F238E27FC236}">
                  <a16:creationId xmlns:a16="http://schemas.microsoft.com/office/drawing/2014/main" id="{9EBBC3F6-215B-4A01-AF47-5038431DB90A}"/>
                </a:ext>
              </a:extLst>
            </p:cNvPr>
            <p:cNvSpPr/>
            <p:nvPr/>
          </p:nvSpPr>
          <p:spPr>
            <a:xfrm>
              <a:off x="0" y="4292206"/>
              <a:ext cx="9143999" cy="851292"/>
            </a:xfrm>
            <a:prstGeom prst="rect">
              <a:avLst/>
            </a:prstGeom>
            <a:blipFill>
              <a:blip r:embed="rId4" cstate="print"/>
              <a:stretch>
                <a:fillRect/>
              </a:stretch>
            </a:blipFill>
          </p:spPr>
          <p:txBody>
            <a:bodyPr wrap="square" lIns="0" tIns="0" rIns="0" bIns="0" rtlCol="0"/>
            <a:lstStyle/>
            <a:p>
              <a:endParaRPr sz="2400"/>
            </a:p>
          </p:txBody>
        </p:sp>
        <p:sp>
          <p:nvSpPr>
            <p:cNvPr id="6" name="object 6">
              <a:extLst>
                <a:ext uri="{FF2B5EF4-FFF2-40B4-BE49-F238E27FC236}">
                  <a16:creationId xmlns:a16="http://schemas.microsoft.com/office/drawing/2014/main" id="{7B2C0DB7-1BD0-45D4-A185-1CC0E15544DB}"/>
                </a:ext>
              </a:extLst>
            </p:cNvPr>
            <p:cNvSpPr/>
            <p:nvPr/>
          </p:nvSpPr>
          <p:spPr>
            <a:xfrm>
              <a:off x="217487" y="195326"/>
              <a:ext cx="792480" cy="594360"/>
            </a:xfrm>
            <a:custGeom>
              <a:avLst/>
              <a:gdLst/>
              <a:ahLst/>
              <a:cxnLst/>
              <a:rect l="l" t="t" r="r" b="b"/>
              <a:pathLst>
                <a:path w="792480" h="594360">
                  <a:moveTo>
                    <a:pt x="396087" y="0"/>
                  </a:moveTo>
                  <a:lnTo>
                    <a:pt x="342339" y="2711"/>
                  </a:lnTo>
                  <a:lnTo>
                    <a:pt x="290790" y="10609"/>
                  </a:lnTo>
                  <a:lnTo>
                    <a:pt x="241910" y="23340"/>
                  </a:lnTo>
                  <a:lnTo>
                    <a:pt x="196172" y="40550"/>
                  </a:lnTo>
                  <a:lnTo>
                    <a:pt x="154048" y="61886"/>
                  </a:lnTo>
                  <a:lnTo>
                    <a:pt x="116009" y="86995"/>
                  </a:lnTo>
                  <a:lnTo>
                    <a:pt x="82528" y="115521"/>
                  </a:lnTo>
                  <a:lnTo>
                    <a:pt x="54076" y="147113"/>
                  </a:lnTo>
                  <a:lnTo>
                    <a:pt x="31125" y="181415"/>
                  </a:lnTo>
                  <a:lnTo>
                    <a:pt x="14148" y="218075"/>
                  </a:lnTo>
                  <a:lnTo>
                    <a:pt x="3615" y="256739"/>
                  </a:lnTo>
                  <a:lnTo>
                    <a:pt x="0" y="297052"/>
                  </a:lnTo>
                  <a:lnTo>
                    <a:pt x="3615" y="337340"/>
                  </a:lnTo>
                  <a:lnTo>
                    <a:pt x="14148" y="375986"/>
                  </a:lnTo>
                  <a:lnTo>
                    <a:pt x="31125" y="412636"/>
                  </a:lnTo>
                  <a:lnTo>
                    <a:pt x="54076" y="446936"/>
                  </a:lnTo>
                  <a:lnTo>
                    <a:pt x="82528" y="478530"/>
                  </a:lnTo>
                  <a:lnTo>
                    <a:pt x="116009" y="507063"/>
                  </a:lnTo>
                  <a:lnTo>
                    <a:pt x="154048" y="532180"/>
                  </a:lnTo>
                  <a:lnTo>
                    <a:pt x="196172" y="553527"/>
                  </a:lnTo>
                  <a:lnTo>
                    <a:pt x="241910" y="570747"/>
                  </a:lnTo>
                  <a:lnTo>
                    <a:pt x="290790" y="583487"/>
                  </a:lnTo>
                  <a:lnTo>
                    <a:pt x="342339" y="591392"/>
                  </a:lnTo>
                  <a:lnTo>
                    <a:pt x="396087" y="594106"/>
                  </a:lnTo>
                  <a:lnTo>
                    <a:pt x="449832" y="591392"/>
                  </a:lnTo>
                  <a:lnTo>
                    <a:pt x="501379" y="583487"/>
                  </a:lnTo>
                  <a:lnTo>
                    <a:pt x="550257" y="570747"/>
                  </a:lnTo>
                  <a:lnTo>
                    <a:pt x="595993" y="553527"/>
                  </a:lnTo>
                  <a:lnTo>
                    <a:pt x="638116" y="532180"/>
                  </a:lnTo>
                  <a:lnTo>
                    <a:pt x="676154" y="507063"/>
                  </a:lnTo>
                  <a:lnTo>
                    <a:pt x="709634" y="478530"/>
                  </a:lnTo>
                  <a:lnTo>
                    <a:pt x="738086" y="446936"/>
                  </a:lnTo>
                  <a:lnTo>
                    <a:pt x="761036" y="412636"/>
                  </a:lnTo>
                  <a:lnTo>
                    <a:pt x="778014" y="375986"/>
                  </a:lnTo>
                  <a:lnTo>
                    <a:pt x="788546" y="337340"/>
                  </a:lnTo>
                  <a:lnTo>
                    <a:pt x="792162" y="297052"/>
                  </a:lnTo>
                  <a:lnTo>
                    <a:pt x="788546" y="256739"/>
                  </a:lnTo>
                  <a:lnTo>
                    <a:pt x="778014" y="218075"/>
                  </a:lnTo>
                  <a:lnTo>
                    <a:pt x="761036" y="181415"/>
                  </a:lnTo>
                  <a:lnTo>
                    <a:pt x="738086" y="147113"/>
                  </a:lnTo>
                  <a:lnTo>
                    <a:pt x="709634" y="115521"/>
                  </a:lnTo>
                  <a:lnTo>
                    <a:pt x="676154" y="86995"/>
                  </a:lnTo>
                  <a:lnTo>
                    <a:pt x="638116" y="61886"/>
                  </a:lnTo>
                  <a:lnTo>
                    <a:pt x="595993" y="40550"/>
                  </a:lnTo>
                  <a:lnTo>
                    <a:pt x="550257" y="23340"/>
                  </a:lnTo>
                  <a:lnTo>
                    <a:pt x="501379" y="10609"/>
                  </a:lnTo>
                  <a:lnTo>
                    <a:pt x="449832" y="2711"/>
                  </a:lnTo>
                  <a:lnTo>
                    <a:pt x="396087" y="0"/>
                  </a:lnTo>
                  <a:close/>
                </a:path>
              </a:pathLst>
            </a:custGeom>
            <a:solidFill>
              <a:srgbClr val="FFFFFF"/>
            </a:solidFill>
          </p:spPr>
          <p:txBody>
            <a:bodyPr wrap="square" lIns="0" tIns="0" rIns="0" bIns="0" rtlCol="0"/>
            <a:lstStyle/>
            <a:p>
              <a:endParaRPr sz="2400"/>
            </a:p>
          </p:txBody>
        </p:sp>
        <p:sp>
          <p:nvSpPr>
            <p:cNvPr id="7" name="object 7">
              <a:extLst>
                <a:ext uri="{FF2B5EF4-FFF2-40B4-BE49-F238E27FC236}">
                  <a16:creationId xmlns:a16="http://schemas.microsoft.com/office/drawing/2014/main" id="{B433A9A0-185D-410A-88E8-0886F3EDDE25}"/>
                </a:ext>
              </a:extLst>
            </p:cNvPr>
            <p:cNvSpPr/>
            <p:nvPr/>
          </p:nvSpPr>
          <p:spPr>
            <a:xfrm>
              <a:off x="35816" y="141541"/>
              <a:ext cx="2879979" cy="468693"/>
            </a:xfrm>
            <a:prstGeom prst="rect">
              <a:avLst/>
            </a:prstGeom>
            <a:blipFill>
              <a:blip r:embed="rId5" cstate="print"/>
              <a:stretch>
                <a:fillRect/>
              </a:stretch>
            </a:blipFill>
          </p:spPr>
          <p:txBody>
            <a:bodyPr wrap="square" lIns="0" tIns="0" rIns="0" bIns="0" rtlCol="0"/>
            <a:lstStyle/>
            <a:p>
              <a:endParaRPr sz="2400"/>
            </a:p>
          </p:txBody>
        </p:sp>
      </p:grpSp>
      <p:sp>
        <p:nvSpPr>
          <p:cNvPr id="8" name="object 8">
            <a:extLst>
              <a:ext uri="{FF2B5EF4-FFF2-40B4-BE49-F238E27FC236}">
                <a16:creationId xmlns:a16="http://schemas.microsoft.com/office/drawing/2014/main" id="{E2A24C86-F5C8-4D1F-BDDB-C6E1E341C740}"/>
              </a:ext>
            </a:extLst>
          </p:cNvPr>
          <p:cNvSpPr txBox="1"/>
          <p:nvPr/>
        </p:nvSpPr>
        <p:spPr>
          <a:xfrm>
            <a:off x="1231053" y="1103121"/>
            <a:ext cx="10715412" cy="1150678"/>
          </a:xfrm>
          <a:prstGeom prst="rect">
            <a:avLst/>
          </a:prstGeom>
        </p:spPr>
        <p:txBody>
          <a:bodyPr vert="horz" wrap="square" lIns="0" tIns="16933" rIns="0" bIns="0" rtlCol="0">
            <a:spAutoFit/>
          </a:bodyPr>
          <a:lstStyle/>
          <a:p>
            <a:pPr algn="ctr">
              <a:spcBef>
                <a:spcPts val="133"/>
              </a:spcBef>
            </a:pPr>
            <a:r>
              <a:rPr sz="1600" b="1" spc="-13" dirty="0">
                <a:latin typeface="Times New Roman"/>
                <a:cs typeface="Times New Roman"/>
              </a:rPr>
              <a:t>DEPARTAMENTO </a:t>
            </a:r>
            <a:r>
              <a:rPr sz="1600" b="1" spc="-7" dirty="0">
                <a:latin typeface="Times New Roman"/>
                <a:cs typeface="Times New Roman"/>
              </a:rPr>
              <a:t>DE </a:t>
            </a:r>
            <a:r>
              <a:rPr sz="1600" b="1" spc="-13" dirty="0">
                <a:latin typeface="Times New Roman"/>
                <a:cs typeface="Times New Roman"/>
              </a:rPr>
              <a:t>CIENCIAS ECONÓMICAS, </a:t>
            </a:r>
            <a:r>
              <a:rPr sz="1600" b="1" spc="-20" dirty="0">
                <a:latin typeface="Times New Roman"/>
                <a:cs typeface="Times New Roman"/>
              </a:rPr>
              <a:t>ADMINISTRATIVAS </a:t>
            </a:r>
            <a:r>
              <a:rPr sz="1600" b="1" dirty="0">
                <a:latin typeface="Times New Roman"/>
                <a:cs typeface="Times New Roman"/>
              </a:rPr>
              <a:t>Y </a:t>
            </a:r>
            <a:r>
              <a:rPr sz="1600" b="1" spc="-7" dirty="0">
                <a:latin typeface="Times New Roman"/>
                <a:cs typeface="Times New Roman"/>
              </a:rPr>
              <a:t>DEL </a:t>
            </a:r>
            <a:r>
              <a:rPr sz="1600" b="1" spc="-13" dirty="0">
                <a:latin typeface="Times New Roman"/>
                <a:cs typeface="Times New Roman"/>
              </a:rPr>
              <a:t>COMERCIO</a:t>
            </a:r>
            <a:endParaRPr sz="1600" b="1" dirty="0">
              <a:latin typeface="Times New Roman"/>
              <a:cs typeface="Times New Roman"/>
            </a:endParaRPr>
          </a:p>
          <a:p>
            <a:pPr>
              <a:lnSpc>
                <a:spcPct val="100000"/>
              </a:lnSpc>
            </a:pPr>
            <a:endParaRPr sz="1733" b="1" dirty="0">
              <a:latin typeface="Times New Roman"/>
              <a:cs typeface="Times New Roman"/>
            </a:endParaRPr>
          </a:p>
          <a:p>
            <a:pPr marL="16933" marR="6773" algn="ctr">
              <a:spcBef>
                <a:spcPts val="1047"/>
              </a:spcBef>
            </a:pPr>
            <a:r>
              <a:rPr sz="1600" b="1" spc="-20" dirty="0">
                <a:latin typeface="Times New Roman"/>
                <a:cs typeface="Times New Roman"/>
              </a:rPr>
              <a:t>TRABAJO </a:t>
            </a:r>
            <a:r>
              <a:rPr sz="1600" b="1" spc="-13" dirty="0">
                <a:latin typeface="Times New Roman"/>
                <a:cs typeface="Times New Roman"/>
              </a:rPr>
              <a:t>DE </a:t>
            </a:r>
            <a:r>
              <a:rPr sz="1600" b="1" spc="-20" dirty="0">
                <a:latin typeface="Times New Roman"/>
                <a:cs typeface="Times New Roman"/>
              </a:rPr>
              <a:t>TITULACIÓN, </a:t>
            </a:r>
            <a:r>
              <a:rPr sz="1600" b="1" spc="-13" dirty="0">
                <a:latin typeface="Times New Roman"/>
                <a:cs typeface="Times New Roman"/>
              </a:rPr>
              <a:t>PREVIO </a:t>
            </a:r>
            <a:r>
              <a:rPr sz="1600" b="1" spc="-7" dirty="0">
                <a:latin typeface="Times New Roman"/>
                <a:cs typeface="Times New Roman"/>
              </a:rPr>
              <a:t>A </a:t>
            </a:r>
            <a:r>
              <a:rPr sz="1600" b="1" spc="-40" dirty="0">
                <a:latin typeface="Times New Roman"/>
                <a:cs typeface="Times New Roman"/>
              </a:rPr>
              <a:t>LA </a:t>
            </a:r>
            <a:r>
              <a:rPr sz="1600" b="1" spc="-13" dirty="0">
                <a:latin typeface="Times New Roman"/>
                <a:cs typeface="Times New Roman"/>
              </a:rPr>
              <a:t>OBTENCIÓN </a:t>
            </a:r>
            <a:r>
              <a:rPr sz="1600" b="1" spc="-7" dirty="0">
                <a:latin typeface="Times New Roman"/>
                <a:cs typeface="Times New Roman"/>
              </a:rPr>
              <a:t>DEL </a:t>
            </a:r>
            <a:r>
              <a:rPr sz="1600" b="1" spc="-13" dirty="0">
                <a:latin typeface="Times New Roman"/>
                <a:cs typeface="Times New Roman"/>
              </a:rPr>
              <a:t>TÍTULO DE </a:t>
            </a:r>
            <a:r>
              <a:rPr sz="1600" b="1" spc="-20" dirty="0">
                <a:latin typeface="Times New Roman"/>
                <a:cs typeface="Times New Roman"/>
              </a:rPr>
              <a:t>LICENCIADA </a:t>
            </a:r>
            <a:r>
              <a:rPr sz="1600" b="1" dirty="0">
                <a:latin typeface="Times New Roman"/>
                <a:cs typeface="Times New Roman"/>
              </a:rPr>
              <a:t>EN </a:t>
            </a:r>
            <a:r>
              <a:rPr sz="1600" b="1" spc="-27" dirty="0">
                <a:latin typeface="Times New Roman"/>
                <a:cs typeface="Times New Roman"/>
              </a:rPr>
              <a:t>FINANZAS, </a:t>
            </a:r>
            <a:r>
              <a:rPr sz="1600" b="1" spc="-13" dirty="0">
                <a:latin typeface="Times New Roman"/>
                <a:cs typeface="Times New Roman"/>
              </a:rPr>
              <a:t>CONTADORA  PÚBLICA-AUDITORA</a:t>
            </a:r>
            <a:endParaRPr sz="1600" b="1" dirty="0">
              <a:latin typeface="Times New Roman"/>
              <a:cs typeface="Times New Roman"/>
            </a:endParaRPr>
          </a:p>
        </p:txBody>
      </p:sp>
      <p:sp>
        <p:nvSpPr>
          <p:cNvPr id="9" name="object 9">
            <a:extLst>
              <a:ext uri="{FF2B5EF4-FFF2-40B4-BE49-F238E27FC236}">
                <a16:creationId xmlns:a16="http://schemas.microsoft.com/office/drawing/2014/main" id="{D72544A4-2855-4409-A146-7B4EC5A99991}"/>
              </a:ext>
            </a:extLst>
          </p:cNvPr>
          <p:cNvSpPr txBox="1"/>
          <p:nvPr/>
        </p:nvSpPr>
        <p:spPr>
          <a:xfrm>
            <a:off x="1163319" y="2881206"/>
            <a:ext cx="10848340" cy="509541"/>
          </a:xfrm>
          <a:prstGeom prst="rect">
            <a:avLst/>
          </a:prstGeom>
        </p:spPr>
        <p:txBody>
          <a:bodyPr vert="horz" wrap="square" lIns="0" tIns="16933" rIns="0" bIns="0" rtlCol="0">
            <a:spAutoFit/>
          </a:bodyPr>
          <a:lstStyle/>
          <a:p>
            <a:pPr algn="ctr"/>
            <a:r>
              <a:rPr lang="es-EC" sz="1600" b="1" kern="0" dirty="0">
                <a:latin typeface="Times New Roman" panose="02020603050405020304" pitchFamily="18" charset="0"/>
                <a:cs typeface="Times New Roman" panose="02020603050405020304" pitchFamily="18" charset="0"/>
              </a:rPr>
              <a:t>“IMPACTO DE LA RENTABILIDAD DE BANCOS PRIVADOS Y COOPERATIVAS DE AHORRO Y CRÉDITO EN LA RECAUDACIÓN TRIBUTARIA PERÍODO 2019-2020 COVID”</a:t>
            </a:r>
            <a:endParaRPr lang="en-US" sz="1600" b="1" kern="0" dirty="0">
              <a:latin typeface="Times New Roman" panose="02020603050405020304" pitchFamily="18" charset="0"/>
              <a:cs typeface="Times New Roman" panose="02020603050405020304" pitchFamily="18" charset="0"/>
            </a:endParaRPr>
          </a:p>
        </p:txBody>
      </p:sp>
      <p:sp>
        <p:nvSpPr>
          <p:cNvPr id="10" name="object 10">
            <a:extLst>
              <a:ext uri="{FF2B5EF4-FFF2-40B4-BE49-F238E27FC236}">
                <a16:creationId xmlns:a16="http://schemas.microsoft.com/office/drawing/2014/main" id="{9CFC0899-7891-4F69-A8A2-0BB88A3A95B9}"/>
              </a:ext>
            </a:extLst>
          </p:cNvPr>
          <p:cNvSpPr txBox="1"/>
          <p:nvPr/>
        </p:nvSpPr>
        <p:spPr>
          <a:xfrm>
            <a:off x="3887727" y="3929394"/>
            <a:ext cx="1212253" cy="263320"/>
          </a:xfrm>
          <a:prstGeom prst="rect">
            <a:avLst/>
          </a:prstGeom>
        </p:spPr>
        <p:txBody>
          <a:bodyPr vert="horz" wrap="square" lIns="0" tIns="16933" rIns="0" bIns="0" rtlCol="0">
            <a:spAutoFit/>
          </a:bodyPr>
          <a:lstStyle/>
          <a:p>
            <a:pPr marL="16933">
              <a:spcBef>
                <a:spcPts val="133"/>
              </a:spcBef>
            </a:pPr>
            <a:r>
              <a:rPr sz="1600" b="1" spc="-13" dirty="0">
                <a:latin typeface="Times New Roman"/>
                <a:cs typeface="Times New Roman"/>
              </a:rPr>
              <a:t>AUTOR</a:t>
            </a:r>
            <a:r>
              <a:rPr lang="es-EC" sz="1600" b="1" spc="-13" dirty="0">
                <a:latin typeface="Times New Roman"/>
                <a:cs typeface="Times New Roman"/>
              </a:rPr>
              <a:t>ES</a:t>
            </a:r>
            <a:r>
              <a:rPr sz="1600" b="1" spc="-13" dirty="0">
                <a:latin typeface="Times New Roman"/>
                <a:cs typeface="Times New Roman"/>
              </a:rPr>
              <a:t>:</a:t>
            </a:r>
            <a:endParaRPr sz="1600" dirty="0">
              <a:latin typeface="Times New Roman"/>
              <a:cs typeface="Times New Roman"/>
            </a:endParaRPr>
          </a:p>
        </p:txBody>
      </p:sp>
      <p:sp>
        <p:nvSpPr>
          <p:cNvPr id="11" name="object 11">
            <a:extLst>
              <a:ext uri="{FF2B5EF4-FFF2-40B4-BE49-F238E27FC236}">
                <a16:creationId xmlns:a16="http://schemas.microsoft.com/office/drawing/2014/main" id="{39EC1CCD-C81B-4E83-A78C-F85D3E9CFB82}"/>
              </a:ext>
            </a:extLst>
          </p:cNvPr>
          <p:cNvSpPr txBox="1"/>
          <p:nvPr/>
        </p:nvSpPr>
        <p:spPr>
          <a:xfrm>
            <a:off x="5222861" y="3769140"/>
            <a:ext cx="4016611" cy="621538"/>
          </a:xfrm>
          <a:prstGeom prst="rect">
            <a:avLst/>
          </a:prstGeom>
        </p:spPr>
        <p:txBody>
          <a:bodyPr vert="horz" wrap="square" lIns="0" tIns="64347" rIns="0" bIns="0" rtlCol="0">
            <a:spAutoFit/>
          </a:bodyPr>
          <a:lstStyle/>
          <a:p>
            <a:pPr marL="23706">
              <a:spcBef>
                <a:spcPts val="507"/>
              </a:spcBef>
            </a:pPr>
            <a:r>
              <a:rPr lang="es-EC" sz="1600" dirty="0">
                <a:latin typeface="Times New Roman" panose="02020603050405020304" pitchFamily="18" charset="0"/>
                <a:cs typeface="Times New Roman" panose="02020603050405020304" pitchFamily="18" charset="0"/>
              </a:rPr>
              <a:t>PATIÑO SOTO, DAYANA PAMELA  </a:t>
            </a:r>
          </a:p>
          <a:p>
            <a:pPr marL="23706">
              <a:spcBef>
                <a:spcPts val="507"/>
              </a:spcBef>
            </a:pPr>
            <a:r>
              <a:rPr lang="es-EC" sz="1600" dirty="0">
                <a:latin typeface="Times New Roman" panose="02020603050405020304" pitchFamily="18" charset="0"/>
                <a:cs typeface="Times New Roman" panose="02020603050405020304" pitchFamily="18" charset="0"/>
              </a:rPr>
              <a:t>REVELO </a:t>
            </a:r>
            <a:r>
              <a:rPr lang="es-EC" sz="1600" dirty="0" err="1">
                <a:latin typeface="Times New Roman" panose="02020603050405020304" pitchFamily="18" charset="0"/>
                <a:cs typeface="Times New Roman" panose="02020603050405020304" pitchFamily="18" charset="0"/>
              </a:rPr>
              <a:t>REVELO</a:t>
            </a:r>
            <a:r>
              <a:rPr lang="es-EC" sz="1600" dirty="0">
                <a:latin typeface="Times New Roman" panose="02020603050405020304" pitchFamily="18" charset="0"/>
                <a:cs typeface="Times New Roman" panose="02020603050405020304" pitchFamily="18" charset="0"/>
              </a:rPr>
              <a:t>, VANESSA ESTEFANIA</a:t>
            </a:r>
          </a:p>
        </p:txBody>
      </p:sp>
      <p:sp>
        <p:nvSpPr>
          <p:cNvPr id="12" name="object 12">
            <a:extLst>
              <a:ext uri="{FF2B5EF4-FFF2-40B4-BE49-F238E27FC236}">
                <a16:creationId xmlns:a16="http://schemas.microsoft.com/office/drawing/2014/main" id="{847665EB-38D0-4544-8B42-FC2D5D3F8B4A}"/>
              </a:ext>
            </a:extLst>
          </p:cNvPr>
          <p:cNvSpPr txBox="1"/>
          <p:nvPr/>
        </p:nvSpPr>
        <p:spPr>
          <a:xfrm>
            <a:off x="3683845" y="4704951"/>
            <a:ext cx="8262620" cy="978900"/>
          </a:xfrm>
          <a:prstGeom prst="rect">
            <a:avLst/>
          </a:prstGeom>
        </p:spPr>
        <p:txBody>
          <a:bodyPr vert="horz" wrap="square" lIns="0" tIns="16933" rIns="0" bIns="0" rtlCol="0">
            <a:spAutoFit/>
          </a:bodyPr>
          <a:lstStyle/>
          <a:p>
            <a:pPr marL="16933">
              <a:spcBef>
                <a:spcPts val="133"/>
              </a:spcBef>
            </a:pPr>
            <a:r>
              <a:rPr sz="1600" b="1" spc="-13" dirty="0">
                <a:latin typeface="Times New Roman"/>
                <a:cs typeface="Times New Roman"/>
              </a:rPr>
              <a:t>DIRECTOR: </a:t>
            </a:r>
            <a:r>
              <a:rPr lang="es-EC" sz="1600" kern="0" dirty="0">
                <a:latin typeface="Times New Roman" panose="02020603050405020304" pitchFamily="18" charset="0"/>
                <a:cs typeface="Times New Roman" panose="02020603050405020304" pitchFamily="18" charset="0"/>
              </a:rPr>
              <a:t>ING. CUENCA CARAGUAY VICTOR EMILIO MSC</a:t>
            </a:r>
          </a:p>
          <a:p>
            <a:pPr marL="16933">
              <a:spcBef>
                <a:spcPts val="133"/>
              </a:spcBef>
            </a:pPr>
            <a:endParaRPr sz="1600" dirty="0">
              <a:latin typeface="Times New Roman"/>
              <a:cs typeface="Times New Roman"/>
            </a:endParaRPr>
          </a:p>
          <a:p>
            <a:pPr marR="6773" algn="r">
              <a:spcBef>
                <a:spcPts val="1359"/>
              </a:spcBef>
            </a:pPr>
            <a:r>
              <a:rPr sz="1600" spc="-20" dirty="0">
                <a:latin typeface="Times New Roman"/>
                <a:cs typeface="Times New Roman"/>
              </a:rPr>
              <a:t>SANGOLQUÍ,</a:t>
            </a:r>
            <a:r>
              <a:rPr sz="1600" spc="-7" dirty="0">
                <a:latin typeface="Times New Roman"/>
                <a:cs typeface="Times New Roman"/>
              </a:rPr>
              <a:t> </a:t>
            </a:r>
            <a:r>
              <a:rPr sz="1600" dirty="0">
                <a:latin typeface="Times New Roman"/>
                <a:cs typeface="Times New Roman"/>
              </a:rPr>
              <a:t>2021</a:t>
            </a:r>
          </a:p>
        </p:txBody>
      </p:sp>
    </p:spTree>
    <p:extLst>
      <p:ext uri="{BB962C8B-B14F-4D97-AF65-F5344CB8AC3E}">
        <p14:creationId xmlns:p14="http://schemas.microsoft.com/office/powerpoint/2010/main" val="103599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889B8CE3-66F2-4746-88A9-7DFCC18F1916}"/>
              </a:ext>
            </a:extLst>
          </p:cNvPr>
          <p:cNvGrpSpPr>
            <a:grpSpLocks noChangeAspect="1"/>
          </p:cNvGrpSpPr>
          <p:nvPr/>
        </p:nvGrpSpPr>
        <p:grpSpPr bwMode="auto">
          <a:xfrm>
            <a:off x="317528" y="2401207"/>
            <a:ext cx="11299825" cy="4275138"/>
            <a:chOff x="92" y="811"/>
            <a:chExt cx="7118" cy="2693"/>
          </a:xfrm>
        </p:grpSpPr>
        <p:sp>
          <p:nvSpPr>
            <p:cNvPr id="11" name="AutoShape 3">
              <a:extLst>
                <a:ext uri="{FF2B5EF4-FFF2-40B4-BE49-F238E27FC236}">
                  <a16:creationId xmlns:a16="http://schemas.microsoft.com/office/drawing/2014/main" id="{FFE51399-76EC-46EB-9A7E-2BE14E515626}"/>
                </a:ext>
              </a:extLst>
            </p:cNvPr>
            <p:cNvSpPr>
              <a:spLocks noChangeAspect="1" noChangeArrowheads="1" noTextEdit="1"/>
            </p:cNvSpPr>
            <p:nvPr/>
          </p:nvSpPr>
          <p:spPr bwMode="auto">
            <a:xfrm>
              <a:off x="92" y="816"/>
              <a:ext cx="7118"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01FBA44D-96BA-448F-BF7F-75A92981C56C}"/>
                </a:ext>
              </a:extLst>
            </p:cNvPr>
            <p:cNvSpPr>
              <a:spLocks/>
            </p:cNvSpPr>
            <p:nvPr/>
          </p:nvSpPr>
          <p:spPr bwMode="auto">
            <a:xfrm>
              <a:off x="462" y="2301"/>
              <a:ext cx="2686" cy="1148"/>
            </a:xfrm>
            <a:custGeom>
              <a:avLst/>
              <a:gdLst>
                <a:gd name="T0" fmla="*/ 512 w 1132"/>
                <a:gd name="T1" fmla="*/ 341 h 483"/>
                <a:gd name="T2" fmla="*/ 462 w 1132"/>
                <a:gd name="T3" fmla="*/ 254 h 483"/>
                <a:gd name="T4" fmla="*/ 738 w 1132"/>
                <a:gd name="T5" fmla="*/ 146 h 483"/>
                <a:gd name="T6" fmla="*/ 1132 w 1132"/>
                <a:gd name="T7" fmla="*/ 18 h 483"/>
                <a:gd name="T8" fmla="*/ 907 w 1132"/>
                <a:gd name="T9" fmla="*/ 0 h 483"/>
                <a:gd name="T10" fmla="*/ 376 w 1132"/>
                <a:gd name="T11" fmla="*/ 172 h 483"/>
                <a:gd name="T12" fmla="*/ 177 w 1132"/>
                <a:gd name="T13" fmla="*/ 254 h 483"/>
                <a:gd name="T14" fmla="*/ 313 w 1132"/>
                <a:gd name="T15" fmla="*/ 483 h 483"/>
                <a:gd name="T16" fmla="*/ 664 w 1132"/>
                <a:gd name="T17" fmla="*/ 345 h 483"/>
                <a:gd name="T18" fmla="*/ 512 w 1132"/>
                <a:gd name="T19" fmla="*/ 34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483">
                  <a:moveTo>
                    <a:pt x="512" y="341"/>
                  </a:moveTo>
                  <a:cubicBezTo>
                    <a:pt x="419" y="323"/>
                    <a:pt x="413" y="285"/>
                    <a:pt x="462" y="254"/>
                  </a:cubicBezTo>
                  <a:cubicBezTo>
                    <a:pt x="514" y="221"/>
                    <a:pt x="611" y="187"/>
                    <a:pt x="738" y="146"/>
                  </a:cubicBezTo>
                  <a:cubicBezTo>
                    <a:pt x="851" y="110"/>
                    <a:pt x="986" y="66"/>
                    <a:pt x="1132" y="18"/>
                  </a:cubicBezTo>
                  <a:cubicBezTo>
                    <a:pt x="907" y="0"/>
                    <a:pt x="907" y="0"/>
                    <a:pt x="907" y="0"/>
                  </a:cubicBezTo>
                  <a:cubicBezTo>
                    <a:pt x="713" y="63"/>
                    <a:pt x="529" y="122"/>
                    <a:pt x="376" y="172"/>
                  </a:cubicBezTo>
                  <a:cubicBezTo>
                    <a:pt x="287" y="200"/>
                    <a:pt x="223" y="228"/>
                    <a:pt x="177" y="254"/>
                  </a:cubicBezTo>
                  <a:cubicBezTo>
                    <a:pt x="0" y="354"/>
                    <a:pt x="123" y="449"/>
                    <a:pt x="313" y="483"/>
                  </a:cubicBezTo>
                  <a:cubicBezTo>
                    <a:pt x="664" y="345"/>
                    <a:pt x="664" y="345"/>
                    <a:pt x="664" y="345"/>
                  </a:cubicBezTo>
                  <a:cubicBezTo>
                    <a:pt x="627" y="345"/>
                    <a:pt x="533" y="345"/>
                    <a:pt x="512" y="341"/>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 name="Freeform 7">
              <a:extLst>
                <a:ext uri="{FF2B5EF4-FFF2-40B4-BE49-F238E27FC236}">
                  <a16:creationId xmlns:a16="http://schemas.microsoft.com/office/drawing/2014/main" id="{5162A1BB-BD9E-47B8-A60C-114DA2862C25}"/>
                </a:ext>
              </a:extLst>
            </p:cNvPr>
            <p:cNvSpPr>
              <a:spLocks/>
            </p:cNvSpPr>
            <p:nvPr/>
          </p:nvSpPr>
          <p:spPr bwMode="auto">
            <a:xfrm>
              <a:off x="1205" y="3121"/>
              <a:ext cx="3704" cy="378"/>
            </a:xfrm>
            <a:custGeom>
              <a:avLst/>
              <a:gdLst>
                <a:gd name="T0" fmla="*/ 1499 w 1561"/>
                <a:gd name="T1" fmla="*/ 1 h 159"/>
                <a:gd name="T2" fmla="*/ 431 w 1561"/>
                <a:gd name="T3" fmla="*/ 0 h 159"/>
                <a:gd name="T4" fmla="*/ 361 w 1561"/>
                <a:gd name="T5" fmla="*/ 0 h 159"/>
                <a:gd name="T6" fmla="*/ 351 w 1561"/>
                <a:gd name="T7" fmla="*/ 0 h 159"/>
                <a:gd name="T8" fmla="*/ 0 w 1561"/>
                <a:gd name="T9" fmla="*/ 138 h 159"/>
                <a:gd name="T10" fmla="*/ 92 w 1561"/>
                <a:gd name="T11" fmla="*/ 150 h 159"/>
                <a:gd name="T12" fmla="*/ 221 w 1561"/>
                <a:gd name="T13" fmla="*/ 154 h 159"/>
                <a:gd name="T14" fmla="*/ 1072 w 1561"/>
                <a:gd name="T15" fmla="*/ 159 h 159"/>
                <a:gd name="T16" fmla="*/ 1158 w 1561"/>
                <a:gd name="T17" fmla="*/ 159 h 159"/>
                <a:gd name="T18" fmla="*/ 1561 w 1561"/>
                <a:gd name="T19" fmla="*/ 1 h 159"/>
                <a:gd name="T20" fmla="*/ 1499 w 1561"/>
                <a:gd name="T21"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1" h="159">
                  <a:moveTo>
                    <a:pt x="1499" y="1"/>
                  </a:moveTo>
                  <a:cubicBezTo>
                    <a:pt x="1116" y="1"/>
                    <a:pt x="708" y="1"/>
                    <a:pt x="431" y="0"/>
                  </a:cubicBezTo>
                  <a:cubicBezTo>
                    <a:pt x="406" y="0"/>
                    <a:pt x="383" y="0"/>
                    <a:pt x="361" y="0"/>
                  </a:cubicBezTo>
                  <a:cubicBezTo>
                    <a:pt x="359" y="0"/>
                    <a:pt x="355" y="0"/>
                    <a:pt x="351" y="0"/>
                  </a:cubicBezTo>
                  <a:cubicBezTo>
                    <a:pt x="0" y="138"/>
                    <a:pt x="0" y="138"/>
                    <a:pt x="0" y="138"/>
                  </a:cubicBezTo>
                  <a:cubicBezTo>
                    <a:pt x="29" y="144"/>
                    <a:pt x="60" y="148"/>
                    <a:pt x="92" y="150"/>
                  </a:cubicBezTo>
                  <a:cubicBezTo>
                    <a:pt x="124" y="152"/>
                    <a:pt x="167" y="153"/>
                    <a:pt x="221" y="154"/>
                  </a:cubicBezTo>
                  <a:cubicBezTo>
                    <a:pt x="413" y="159"/>
                    <a:pt x="731" y="158"/>
                    <a:pt x="1072" y="159"/>
                  </a:cubicBezTo>
                  <a:cubicBezTo>
                    <a:pt x="1101" y="159"/>
                    <a:pt x="1130" y="159"/>
                    <a:pt x="1158" y="159"/>
                  </a:cubicBezTo>
                  <a:cubicBezTo>
                    <a:pt x="1561" y="1"/>
                    <a:pt x="1561" y="1"/>
                    <a:pt x="1561" y="1"/>
                  </a:cubicBezTo>
                  <a:cubicBezTo>
                    <a:pt x="1540" y="1"/>
                    <a:pt x="1520" y="1"/>
                    <a:pt x="1499" y="1"/>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9">
              <a:extLst>
                <a:ext uri="{FF2B5EF4-FFF2-40B4-BE49-F238E27FC236}">
                  <a16:creationId xmlns:a16="http://schemas.microsoft.com/office/drawing/2014/main" id="{D3C30EB3-1756-411A-B663-68851F8C9027}"/>
                </a:ext>
              </a:extLst>
            </p:cNvPr>
            <p:cNvSpPr>
              <a:spLocks/>
            </p:cNvSpPr>
            <p:nvPr/>
          </p:nvSpPr>
          <p:spPr bwMode="auto">
            <a:xfrm>
              <a:off x="5307" y="811"/>
              <a:ext cx="1728" cy="473"/>
            </a:xfrm>
            <a:custGeom>
              <a:avLst/>
              <a:gdLst>
                <a:gd name="T0" fmla="*/ 669 w 728"/>
                <a:gd name="T1" fmla="*/ 103 h 199"/>
                <a:gd name="T2" fmla="*/ 523 w 728"/>
                <a:gd name="T3" fmla="*/ 7 h 199"/>
                <a:gd name="T4" fmla="*/ 0 w 728"/>
                <a:gd name="T5" fmla="*/ 1 h 199"/>
                <a:gd name="T6" fmla="*/ 0 w 728"/>
                <a:gd name="T7" fmla="*/ 26 h 199"/>
                <a:gd name="T8" fmla="*/ 529 w 728"/>
                <a:gd name="T9" fmla="*/ 43 h 199"/>
                <a:gd name="T10" fmla="*/ 440 w 728"/>
                <a:gd name="T11" fmla="*/ 116 h 199"/>
                <a:gd name="T12" fmla="*/ 241 w 728"/>
                <a:gd name="T13" fmla="*/ 182 h 199"/>
                <a:gd name="T14" fmla="*/ 454 w 728"/>
                <a:gd name="T15" fmla="*/ 199 h 199"/>
                <a:gd name="T16" fmla="*/ 669 w 728"/>
                <a:gd name="T17"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8" h="199">
                  <a:moveTo>
                    <a:pt x="669" y="103"/>
                  </a:moveTo>
                  <a:cubicBezTo>
                    <a:pt x="728" y="59"/>
                    <a:pt x="665" y="13"/>
                    <a:pt x="523" y="7"/>
                  </a:cubicBezTo>
                  <a:cubicBezTo>
                    <a:pt x="400" y="1"/>
                    <a:pt x="214" y="0"/>
                    <a:pt x="0" y="1"/>
                  </a:cubicBezTo>
                  <a:cubicBezTo>
                    <a:pt x="0" y="26"/>
                    <a:pt x="0" y="26"/>
                    <a:pt x="0" y="26"/>
                  </a:cubicBezTo>
                  <a:cubicBezTo>
                    <a:pt x="258" y="25"/>
                    <a:pt x="455" y="28"/>
                    <a:pt x="529" y="43"/>
                  </a:cubicBezTo>
                  <a:cubicBezTo>
                    <a:pt x="566" y="50"/>
                    <a:pt x="576" y="69"/>
                    <a:pt x="440" y="116"/>
                  </a:cubicBezTo>
                  <a:cubicBezTo>
                    <a:pt x="407" y="127"/>
                    <a:pt x="337" y="150"/>
                    <a:pt x="241" y="182"/>
                  </a:cubicBezTo>
                  <a:cubicBezTo>
                    <a:pt x="454" y="199"/>
                    <a:pt x="454" y="199"/>
                    <a:pt x="454" y="199"/>
                  </a:cubicBezTo>
                  <a:cubicBezTo>
                    <a:pt x="560" y="160"/>
                    <a:pt x="636" y="128"/>
                    <a:pt x="669" y="103"/>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0">
              <a:extLst>
                <a:ext uri="{FF2B5EF4-FFF2-40B4-BE49-F238E27FC236}">
                  <a16:creationId xmlns:a16="http://schemas.microsoft.com/office/drawing/2014/main" id="{FFA9FF1F-F02B-432D-AC57-02AD85EBD88F}"/>
                </a:ext>
              </a:extLst>
            </p:cNvPr>
            <p:cNvSpPr>
              <a:spLocks/>
            </p:cNvSpPr>
            <p:nvPr/>
          </p:nvSpPr>
          <p:spPr bwMode="auto">
            <a:xfrm>
              <a:off x="4432" y="1244"/>
              <a:ext cx="1952" cy="513"/>
            </a:xfrm>
            <a:custGeom>
              <a:avLst/>
              <a:gdLst>
                <a:gd name="T0" fmla="*/ 360 w 823"/>
                <a:gd name="T1" fmla="*/ 173 h 216"/>
                <a:gd name="T2" fmla="*/ 823 w 823"/>
                <a:gd name="T3" fmla="*/ 17 h 216"/>
                <a:gd name="T4" fmla="*/ 610 w 823"/>
                <a:gd name="T5" fmla="*/ 0 h 216"/>
                <a:gd name="T6" fmla="*/ 0 w 823"/>
                <a:gd name="T7" fmla="*/ 197 h 216"/>
                <a:gd name="T8" fmla="*/ 225 w 823"/>
                <a:gd name="T9" fmla="*/ 216 h 216"/>
                <a:gd name="T10" fmla="*/ 360 w 823"/>
                <a:gd name="T11" fmla="*/ 173 h 216"/>
              </a:gdLst>
              <a:ahLst/>
              <a:cxnLst>
                <a:cxn ang="0">
                  <a:pos x="T0" y="T1"/>
                </a:cxn>
                <a:cxn ang="0">
                  <a:pos x="T2" y="T3"/>
                </a:cxn>
                <a:cxn ang="0">
                  <a:pos x="T4" y="T5"/>
                </a:cxn>
                <a:cxn ang="0">
                  <a:pos x="T6" y="T7"/>
                </a:cxn>
                <a:cxn ang="0">
                  <a:pos x="T8" y="T9"/>
                </a:cxn>
                <a:cxn ang="0">
                  <a:pos x="T10" y="T11"/>
                </a:cxn>
              </a:cxnLst>
              <a:rect l="0" t="0" r="r" b="b"/>
              <a:pathLst>
                <a:path w="823" h="216">
                  <a:moveTo>
                    <a:pt x="360" y="173"/>
                  </a:moveTo>
                  <a:cubicBezTo>
                    <a:pt x="542" y="114"/>
                    <a:pt x="703" y="61"/>
                    <a:pt x="823" y="17"/>
                  </a:cubicBezTo>
                  <a:cubicBezTo>
                    <a:pt x="610" y="0"/>
                    <a:pt x="610" y="0"/>
                    <a:pt x="610" y="0"/>
                  </a:cubicBezTo>
                  <a:cubicBezTo>
                    <a:pt x="458" y="49"/>
                    <a:pt x="241" y="119"/>
                    <a:pt x="0" y="197"/>
                  </a:cubicBezTo>
                  <a:cubicBezTo>
                    <a:pt x="225" y="216"/>
                    <a:pt x="225" y="216"/>
                    <a:pt x="225" y="216"/>
                  </a:cubicBezTo>
                  <a:cubicBezTo>
                    <a:pt x="271" y="201"/>
                    <a:pt x="316" y="187"/>
                    <a:pt x="360" y="173"/>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Freeform 11">
              <a:extLst>
                <a:ext uri="{FF2B5EF4-FFF2-40B4-BE49-F238E27FC236}">
                  <a16:creationId xmlns:a16="http://schemas.microsoft.com/office/drawing/2014/main" id="{9CD8226C-D77A-4539-8E9F-846A60AD8CF4}"/>
                </a:ext>
              </a:extLst>
            </p:cNvPr>
            <p:cNvSpPr>
              <a:spLocks/>
            </p:cNvSpPr>
            <p:nvPr/>
          </p:nvSpPr>
          <p:spPr bwMode="auto">
            <a:xfrm>
              <a:off x="92" y="818"/>
              <a:ext cx="1894" cy="62"/>
            </a:xfrm>
            <a:custGeom>
              <a:avLst/>
              <a:gdLst>
                <a:gd name="T0" fmla="*/ 0 w 798"/>
                <a:gd name="T1" fmla="*/ 0 h 26"/>
                <a:gd name="T2" fmla="*/ 0 w 798"/>
                <a:gd name="T3" fmla="*/ 26 h 26"/>
                <a:gd name="T4" fmla="*/ 798 w 798"/>
                <a:gd name="T5" fmla="*/ 23 h 26"/>
                <a:gd name="T6" fmla="*/ 798 w 798"/>
                <a:gd name="T7" fmla="*/ 0 h 26"/>
                <a:gd name="T8" fmla="*/ 0 w 798"/>
                <a:gd name="T9" fmla="*/ 0 h 26"/>
              </a:gdLst>
              <a:ahLst/>
              <a:cxnLst>
                <a:cxn ang="0">
                  <a:pos x="T0" y="T1"/>
                </a:cxn>
                <a:cxn ang="0">
                  <a:pos x="T2" y="T3"/>
                </a:cxn>
                <a:cxn ang="0">
                  <a:pos x="T4" y="T5"/>
                </a:cxn>
                <a:cxn ang="0">
                  <a:pos x="T6" y="T7"/>
                </a:cxn>
                <a:cxn ang="0">
                  <a:pos x="T8" y="T9"/>
                </a:cxn>
              </a:cxnLst>
              <a:rect l="0" t="0" r="r" b="b"/>
              <a:pathLst>
                <a:path w="798" h="26">
                  <a:moveTo>
                    <a:pt x="0" y="0"/>
                  </a:moveTo>
                  <a:cubicBezTo>
                    <a:pt x="0" y="26"/>
                    <a:pt x="0" y="26"/>
                    <a:pt x="0" y="26"/>
                  </a:cubicBezTo>
                  <a:cubicBezTo>
                    <a:pt x="227" y="25"/>
                    <a:pt x="494" y="24"/>
                    <a:pt x="798" y="23"/>
                  </a:cubicBezTo>
                  <a:cubicBezTo>
                    <a:pt x="798" y="0"/>
                    <a:pt x="798" y="0"/>
                    <a:pt x="798" y="0"/>
                  </a:cubicBezTo>
                  <a:cubicBezTo>
                    <a:pt x="487" y="1"/>
                    <a:pt x="204" y="2"/>
                    <a:pt x="0" y="0"/>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Freeform 12">
              <a:extLst>
                <a:ext uri="{FF2B5EF4-FFF2-40B4-BE49-F238E27FC236}">
                  <a16:creationId xmlns:a16="http://schemas.microsoft.com/office/drawing/2014/main" id="{FDC1290D-35A6-4995-8D05-D8B4CA8C17D3}"/>
                </a:ext>
              </a:extLst>
            </p:cNvPr>
            <p:cNvSpPr>
              <a:spLocks/>
            </p:cNvSpPr>
            <p:nvPr/>
          </p:nvSpPr>
          <p:spPr bwMode="auto">
            <a:xfrm>
              <a:off x="1986" y="814"/>
              <a:ext cx="1689" cy="59"/>
            </a:xfrm>
            <a:custGeom>
              <a:avLst/>
              <a:gdLst>
                <a:gd name="T0" fmla="*/ 0 w 712"/>
                <a:gd name="T1" fmla="*/ 2 h 25"/>
                <a:gd name="T2" fmla="*/ 0 w 712"/>
                <a:gd name="T3" fmla="*/ 25 h 25"/>
                <a:gd name="T4" fmla="*/ 712 w 712"/>
                <a:gd name="T5" fmla="*/ 25 h 25"/>
                <a:gd name="T6" fmla="*/ 712 w 712"/>
                <a:gd name="T7" fmla="*/ 1 h 25"/>
                <a:gd name="T8" fmla="*/ 0 w 712"/>
                <a:gd name="T9" fmla="*/ 2 h 25"/>
              </a:gdLst>
              <a:ahLst/>
              <a:cxnLst>
                <a:cxn ang="0">
                  <a:pos x="T0" y="T1"/>
                </a:cxn>
                <a:cxn ang="0">
                  <a:pos x="T2" y="T3"/>
                </a:cxn>
                <a:cxn ang="0">
                  <a:pos x="T4" y="T5"/>
                </a:cxn>
                <a:cxn ang="0">
                  <a:pos x="T6" y="T7"/>
                </a:cxn>
                <a:cxn ang="0">
                  <a:pos x="T8" y="T9"/>
                </a:cxn>
              </a:cxnLst>
              <a:rect l="0" t="0" r="r" b="b"/>
              <a:pathLst>
                <a:path w="712" h="25">
                  <a:moveTo>
                    <a:pt x="0" y="2"/>
                  </a:moveTo>
                  <a:cubicBezTo>
                    <a:pt x="0" y="25"/>
                    <a:pt x="0" y="25"/>
                    <a:pt x="0" y="25"/>
                  </a:cubicBezTo>
                  <a:cubicBezTo>
                    <a:pt x="233" y="25"/>
                    <a:pt x="476" y="25"/>
                    <a:pt x="712" y="25"/>
                  </a:cubicBezTo>
                  <a:cubicBezTo>
                    <a:pt x="712" y="1"/>
                    <a:pt x="712" y="1"/>
                    <a:pt x="712" y="1"/>
                  </a:cubicBezTo>
                  <a:cubicBezTo>
                    <a:pt x="498" y="0"/>
                    <a:pt x="246" y="1"/>
                    <a:pt x="0" y="2"/>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Freeform 13">
              <a:extLst>
                <a:ext uri="{FF2B5EF4-FFF2-40B4-BE49-F238E27FC236}">
                  <a16:creationId xmlns:a16="http://schemas.microsoft.com/office/drawing/2014/main" id="{74F275EB-C169-44EF-8F59-4FB2AC840BA1}"/>
                </a:ext>
              </a:extLst>
            </p:cNvPr>
            <p:cNvSpPr>
              <a:spLocks/>
            </p:cNvSpPr>
            <p:nvPr/>
          </p:nvSpPr>
          <p:spPr bwMode="auto">
            <a:xfrm>
              <a:off x="3675" y="814"/>
              <a:ext cx="1632" cy="61"/>
            </a:xfrm>
            <a:custGeom>
              <a:avLst/>
              <a:gdLst>
                <a:gd name="T0" fmla="*/ 86 w 688"/>
                <a:gd name="T1" fmla="*/ 1 h 26"/>
                <a:gd name="T2" fmla="*/ 0 w 688"/>
                <a:gd name="T3" fmla="*/ 1 h 26"/>
                <a:gd name="T4" fmla="*/ 0 w 688"/>
                <a:gd name="T5" fmla="*/ 25 h 26"/>
                <a:gd name="T6" fmla="*/ 95 w 688"/>
                <a:gd name="T7" fmla="*/ 26 h 26"/>
                <a:gd name="T8" fmla="*/ 688 w 688"/>
                <a:gd name="T9" fmla="*/ 25 h 26"/>
                <a:gd name="T10" fmla="*/ 688 w 688"/>
                <a:gd name="T11" fmla="*/ 0 h 26"/>
                <a:gd name="T12" fmla="*/ 86 w 688"/>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688" h="26">
                  <a:moveTo>
                    <a:pt x="86" y="1"/>
                  </a:moveTo>
                  <a:cubicBezTo>
                    <a:pt x="58" y="1"/>
                    <a:pt x="29" y="1"/>
                    <a:pt x="0" y="1"/>
                  </a:cubicBezTo>
                  <a:cubicBezTo>
                    <a:pt x="0" y="25"/>
                    <a:pt x="0" y="25"/>
                    <a:pt x="0" y="25"/>
                  </a:cubicBezTo>
                  <a:cubicBezTo>
                    <a:pt x="32" y="25"/>
                    <a:pt x="63" y="25"/>
                    <a:pt x="95" y="26"/>
                  </a:cubicBezTo>
                  <a:cubicBezTo>
                    <a:pt x="308" y="26"/>
                    <a:pt x="512" y="25"/>
                    <a:pt x="688" y="25"/>
                  </a:cubicBezTo>
                  <a:cubicBezTo>
                    <a:pt x="688" y="0"/>
                    <a:pt x="688" y="0"/>
                    <a:pt x="688" y="0"/>
                  </a:cubicBezTo>
                  <a:cubicBezTo>
                    <a:pt x="501" y="0"/>
                    <a:pt x="292" y="2"/>
                    <a:pt x="86" y="1"/>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Freeform 14">
              <a:extLst>
                <a:ext uri="{FF2B5EF4-FFF2-40B4-BE49-F238E27FC236}">
                  <a16:creationId xmlns:a16="http://schemas.microsoft.com/office/drawing/2014/main" id="{13927AB1-4C70-4E33-8BF6-E7C9D029FBA4}"/>
                </a:ext>
              </a:extLst>
            </p:cNvPr>
            <p:cNvSpPr>
              <a:spLocks/>
            </p:cNvSpPr>
            <p:nvPr/>
          </p:nvSpPr>
          <p:spPr bwMode="auto">
            <a:xfrm>
              <a:off x="2614" y="1712"/>
              <a:ext cx="2352" cy="632"/>
            </a:xfrm>
            <a:custGeom>
              <a:avLst/>
              <a:gdLst>
                <a:gd name="T0" fmla="*/ 991 w 991"/>
                <a:gd name="T1" fmla="*/ 19 h 266"/>
                <a:gd name="T2" fmla="*/ 766 w 991"/>
                <a:gd name="T3" fmla="*/ 0 h 266"/>
                <a:gd name="T4" fmla="*/ 0 w 991"/>
                <a:gd name="T5" fmla="*/ 248 h 266"/>
                <a:gd name="T6" fmla="*/ 225 w 991"/>
                <a:gd name="T7" fmla="*/ 266 h 266"/>
                <a:gd name="T8" fmla="*/ 991 w 991"/>
                <a:gd name="T9" fmla="*/ 19 h 266"/>
              </a:gdLst>
              <a:ahLst/>
              <a:cxnLst>
                <a:cxn ang="0">
                  <a:pos x="T0" y="T1"/>
                </a:cxn>
                <a:cxn ang="0">
                  <a:pos x="T2" y="T3"/>
                </a:cxn>
                <a:cxn ang="0">
                  <a:pos x="T4" y="T5"/>
                </a:cxn>
                <a:cxn ang="0">
                  <a:pos x="T6" y="T7"/>
                </a:cxn>
                <a:cxn ang="0">
                  <a:pos x="T8" y="T9"/>
                </a:cxn>
              </a:cxnLst>
              <a:rect l="0" t="0" r="r" b="b"/>
              <a:pathLst>
                <a:path w="991" h="266">
                  <a:moveTo>
                    <a:pt x="991" y="19"/>
                  </a:moveTo>
                  <a:cubicBezTo>
                    <a:pt x="766" y="0"/>
                    <a:pt x="766" y="0"/>
                    <a:pt x="766" y="0"/>
                  </a:cubicBezTo>
                  <a:cubicBezTo>
                    <a:pt x="521" y="79"/>
                    <a:pt x="252" y="166"/>
                    <a:pt x="0" y="248"/>
                  </a:cubicBezTo>
                  <a:cubicBezTo>
                    <a:pt x="225" y="266"/>
                    <a:pt x="225" y="266"/>
                    <a:pt x="225" y="266"/>
                  </a:cubicBezTo>
                  <a:cubicBezTo>
                    <a:pt x="468" y="188"/>
                    <a:pt x="740" y="100"/>
                    <a:pt x="991" y="19"/>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24" name="Group 17">
            <a:extLst>
              <a:ext uri="{FF2B5EF4-FFF2-40B4-BE49-F238E27FC236}">
                <a16:creationId xmlns:a16="http://schemas.microsoft.com/office/drawing/2014/main" id="{686791A1-29D7-4256-943D-F7FE1FD3EA5C}"/>
              </a:ext>
            </a:extLst>
          </p:cNvPr>
          <p:cNvGrpSpPr>
            <a:grpSpLocks noChangeAspect="1"/>
          </p:cNvGrpSpPr>
          <p:nvPr/>
        </p:nvGrpSpPr>
        <p:grpSpPr bwMode="auto">
          <a:xfrm>
            <a:off x="1221054" y="1853520"/>
            <a:ext cx="322263" cy="587375"/>
            <a:chOff x="750" y="444"/>
            <a:chExt cx="203" cy="370"/>
          </a:xfrm>
          <a:solidFill>
            <a:srgbClr val="93CB27"/>
          </a:solidFill>
        </p:grpSpPr>
        <p:sp>
          <p:nvSpPr>
            <p:cNvPr id="26" name="Line 18">
              <a:extLst>
                <a:ext uri="{FF2B5EF4-FFF2-40B4-BE49-F238E27FC236}">
                  <a16:creationId xmlns:a16="http://schemas.microsoft.com/office/drawing/2014/main" id="{A3C09CA0-D6EA-4BC7-80D3-473687CAB83F}"/>
                </a:ext>
              </a:extLst>
            </p:cNvPr>
            <p:cNvSpPr>
              <a:spLocks noChangeShapeType="1"/>
            </p:cNvSpPr>
            <p:nvPr/>
          </p:nvSpPr>
          <p:spPr bwMode="auto">
            <a:xfrm flipV="1">
              <a:off x="850" y="444"/>
              <a:ext cx="0" cy="82"/>
            </a:xfrm>
            <a:prstGeom prst="line">
              <a:avLst/>
            </a:prstGeom>
            <a:grpFill/>
            <a:ln w="15875" cap="flat">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7" name="Freeform 19">
              <a:extLst>
                <a:ext uri="{FF2B5EF4-FFF2-40B4-BE49-F238E27FC236}">
                  <a16:creationId xmlns:a16="http://schemas.microsoft.com/office/drawing/2014/main" id="{B36540E2-6EF2-4A56-ADB2-87CFCD7A3B41}"/>
                </a:ext>
              </a:extLst>
            </p:cNvPr>
            <p:cNvSpPr>
              <a:spLocks/>
            </p:cNvSpPr>
            <p:nvPr/>
          </p:nvSpPr>
          <p:spPr bwMode="auto">
            <a:xfrm>
              <a:off x="750" y="550"/>
              <a:ext cx="203" cy="264"/>
            </a:xfrm>
            <a:custGeom>
              <a:avLst/>
              <a:gdLst>
                <a:gd name="T0" fmla="*/ 41 w 83"/>
                <a:gd name="T1" fmla="*/ 109 h 109"/>
                <a:gd name="T2" fmla="*/ 10 w 83"/>
                <a:gd name="T3" fmla="*/ 63 h 109"/>
                <a:gd name="T4" fmla="*/ 14 w 83"/>
                <a:gd name="T5" fmla="*/ 14 h 109"/>
                <a:gd name="T6" fmla="*/ 14 w 83"/>
                <a:gd name="T7" fmla="*/ 14 h 109"/>
                <a:gd name="T8" fmla="*/ 68 w 83"/>
                <a:gd name="T9" fmla="*/ 14 h 109"/>
                <a:gd name="T10" fmla="*/ 68 w 83"/>
                <a:gd name="T11" fmla="*/ 14 h 109"/>
                <a:gd name="T12" fmla="*/ 73 w 83"/>
                <a:gd name="T13" fmla="*/ 63 h 109"/>
                <a:gd name="T14" fmla="*/ 41 w 83"/>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9">
                  <a:moveTo>
                    <a:pt x="41" y="109"/>
                  </a:moveTo>
                  <a:cubicBezTo>
                    <a:pt x="10" y="63"/>
                    <a:pt x="10" y="63"/>
                    <a:pt x="10" y="63"/>
                  </a:cubicBezTo>
                  <a:cubicBezTo>
                    <a:pt x="0" y="48"/>
                    <a:pt x="2" y="27"/>
                    <a:pt x="14" y="14"/>
                  </a:cubicBezTo>
                  <a:cubicBezTo>
                    <a:pt x="14" y="14"/>
                    <a:pt x="14" y="14"/>
                    <a:pt x="14" y="14"/>
                  </a:cubicBezTo>
                  <a:cubicBezTo>
                    <a:pt x="29" y="0"/>
                    <a:pt x="53" y="0"/>
                    <a:pt x="68" y="14"/>
                  </a:cubicBezTo>
                  <a:cubicBezTo>
                    <a:pt x="68" y="14"/>
                    <a:pt x="68" y="14"/>
                    <a:pt x="68" y="14"/>
                  </a:cubicBezTo>
                  <a:cubicBezTo>
                    <a:pt x="81" y="27"/>
                    <a:pt x="83" y="48"/>
                    <a:pt x="73" y="63"/>
                  </a:cubicBezTo>
                  <a:lnTo>
                    <a:pt x="41" y="109"/>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8" name="Oval 20">
              <a:extLst>
                <a:ext uri="{FF2B5EF4-FFF2-40B4-BE49-F238E27FC236}">
                  <a16:creationId xmlns:a16="http://schemas.microsoft.com/office/drawing/2014/main" id="{8FBA72D0-AE91-48D4-84DB-56F7F72EBDD4}"/>
                </a:ext>
              </a:extLst>
            </p:cNvPr>
            <p:cNvSpPr>
              <a:spLocks noChangeArrowheads="1"/>
            </p:cNvSpPr>
            <p:nvPr/>
          </p:nvSpPr>
          <p:spPr bwMode="auto">
            <a:xfrm>
              <a:off x="809" y="604"/>
              <a:ext cx="88" cy="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31" name="Group 17">
            <a:extLst>
              <a:ext uri="{FF2B5EF4-FFF2-40B4-BE49-F238E27FC236}">
                <a16:creationId xmlns:a16="http://schemas.microsoft.com/office/drawing/2014/main" id="{2CE805D1-32FC-4DEE-99C7-751318E5E3BD}"/>
              </a:ext>
            </a:extLst>
          </p:cNvPr>
          <p:cNvGrpSpPr>
            <a:grpSpLocks noChangeAspect="1"/>
          </p:cNvGrpSpPr>
          <p:nvPr/>
        </p:nvGrpSpPr>
        <p:grpSpPr bwMode="auto">
          <a:xfrm>
            <a:off x="4183731" y="1813832"/>
            <a:ext cx="322263" cy="587375"/>
            <a:chOff x="750" y="444"/>
            <a:chExt cx="203" cy="370"/>
          </a:xfrm>
          <a:solidFill>
            <a:srgbClr val="93CB27"/>
          </a:solidFill>
        </p:grpSpPr>
        <p:sp>
          <p:nvSpPr>
            <p:cNvPr id="32" name="Line 18">
              <a:extLst>
                <a:ext uri="{FF2B5EF4-FFF2-40B4-BE49-F238E27FC236}">
                  <a16:creationId xmlns:a16="http://schemas.microsoft.com/office/drawing/2014/main" id="{FF233D95-35AA-44BC-AB0A-BF577773717D}"/>
                </a:ext>
              </a:extLst>
            </p:cNvPr>
            <p:cNvSpPr>
              <a:spLocks noChangeShapeType="1"/>
            </p:cNvSpPr>
            <p:nvPr/>
          </p:nvSpPr>
          <p:spPr bwMode="auto">
            <a:xfrm flipV="1">
              <a:off x="850" y="444"/>
              <a:ext cx="0" cy="82"/>
            </a:xfrm>
            <a:prstGeom prst="line">
              <a:avLst/>
            </a:prstGeom>
            <a:grpFill/>
            <a:ln w="15875" cap="flat">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3" name="Freeform 19">
              <a:extLst>
                <a:ext uri="{FF2B5EF4-FFF2-40B4-BE49-F238E27FC236}">
                  <a16:creationId xmlns:a16="http://schemas.microsoft.com/office/drawing/2014/main" id="{C033D347-B961-41B0-BD2E-31C49979EFF7}"/>
                </a:ext>
              </a:extLst>
            </p:cNvPr>
            <p:cNvSpPr>
              <a:spLocks/>
            </p:cNvSpPr>
            <p:nvPr/>
          </p:nvSpPr>
          <p:spPr bwMode="auto">
            <a:xfrm>
              <a:off x="750" y="550"/>
              <a:ext cx="203" cy="264"/>
            </a:xfrm>
            <a:custGeom>
              <a:avLst/>
              <a:gdLst>
                <a:gd name="T0" fmla="*/ 41 w 83"/>
                <a:gd name="T1" fmla="*/ 109 h 109"/>
                <a:gd name="T2" fmla="*/ 10 w 83"/>
                <a:gd name="T3" fmla="*/ 63 h 109"/>
                <a:gd name="T4" fmla="*/ 14 w 83"/>
                <a:gd name="T5" fmla="*/ 14 h 109"/>
                <a:gd name="T6" fmla="*/ 14 w 83"/>
                <a:gd name="T7" fmla="*/ 14 h 109"/>
                <a:gd name="T8" fmla="*/ 68 w 83"/>
                <a:gd name="T9" fmla="*/ 14 h 109"/>
                <a:gd name="T10" fmla="*/ 68 w 83"/>
                <a:gd name="T11" fmla="*/ 14 h 109"/>
                <a:gd name="T12" fmla="*/ 73 w 83"/>
                <a:gd name="T13" fmla="*/ 63 h 109"/>
                <a:gd name="T14" fmla="*/ 41 w 83"/>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9">
                  <a:moveTo>
                    <a:pt x="41" y="109"/>
                  </a:moveTo>
                  <a:cubicBezTo>
                    <a:pt x="10" y="63"/>
                    <a:pt x="10" y="63"/>
                    <a:pt x="10" y="63"/>
                  </a:cubicBezTo>
                  <a:cubicBezTo>
                    <a:pt x="0" y="48"/>
                    <a:pt x="2" y="27"/>
                    <a:pt x="14" y="14"/>
                  </a:cubicBezTo>
                  <a:cubicBezTo>
                    <a:pt x="14" y="14"/>
                    <a:pt x="14" y="14"/>
                    <a:pt x="14" y="14"/>
                  </a:cubicBezTo>
                  <a:cubicBezTo>
                    <a:pt x="29" y="0"/>
                    <a:pt x="53" y="0"/>
                    <a:pt x="68" y="14"/>
                  </a:cubicBezTo>
                  <a:cubicBezTo>
                    <a:pt x="68" y="14"/>
                    <a:pt x="68" y="14"/>
                    <a:pt x="68" y="14"/>
                  </a:cubicBezTo>
                  <a:cubicBezTo>
                    <a:pt x="81" y="27"/>
                    <a:pt x="83" y="48"/>
                    <a:pt x="73" y="63"/>
                  </a:cubicBezTo>
                  <a:lnTo>
                    <a:pt x="41"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Oval 20">
              <a:extLst>
                <a:ext uri="{FF2B5EF4-FFF2-40B4-BE49-F238E27FC236}">
                  <a16:creationId xmlns:a16="http://schemas.microsoft.com/office/drawing/2014/main" id="{68E106C6-0A4F-4148-81D3-3D4491CD7D76}"/>
                </a:ext>
              </a:extLst>
            </p:cNvPr>
            <p:cNvSpPr>
              <a:spLocks noChangeArrowheads="1"/>
            </p:cNvSpPr>
            <p:nvPr/>
          </p:nvSpPr>
          <p:spPr bwMode="auto">
            <a:xfrm>
              <a:off x="809" y="604"/>
              <a:ext cx="88" cy="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35" name="Group 17">
            <a:extLst>
              <a:ext uri="{FF2B5EF4-FFF2-40B4-BE49-F238E27FC236}">
                <a16:creationId xmlns:a16="http://schemas.microsoft.com/office/drawing/2014/main" id="{273B9D40-81D6-439A-A5FD-B150D8F0C76D}"/>
              </a:ext>
            </a:extLst>
          </p:cNvPr>
          <p:cNvGrpSpPr>
            <a:grpSpLocks noChangeAspect="1"/>
          </p:cNvGrpSpPr>
          <p:nvPr/>
        </p:nvGrpSpPr>
        <p:grpSpPr bwMode="auto">
          <a:xfrm>
            <a:off x="6998758" y="1843200"/>
            <a:ext cx="322263" cy="587375"/>
            <a:chOff x="750" y="444"/>
            <a:chExt cx="203" cy="370"/>
          </a:xfrm>
          <a:solidFill>
            <a:srgbClr val="93CB27"/>
          </a:solidFill>
        </p:grpSpPr>
        <p:sp>
          <p:nvSpPr>
            <p:cNvPr id="36" name="Line 18">
              <a:extLst>
                <a:ext uri="{FF2B5EF4-FFF2-40B4-BE49-F238E27FC236}">
                  <a16:creationId xmlns:a16="http://schemas.microsoft.com/office/drawing/2014/main" id="{4F35A308-95CF-49E8-B3F4-9CA47437BC19}"/>
                </a:ext>
              </a:extLst>
            </p:cNvPr>
            <p:cNvSpPr>
              <a:spLocks noChangeShapeType="1"/>
            </p:cNvSpPr>
            <p:nvPr/>
          </p:nvSpPr>
          <p:spPr bwMode="auto">
            <a:xfrm flipV="1">
              <a:off x="850" y="444"/>
              <a:ext cx="0" cy="82"/>
            </a:xfrm>
            <a:prstGeom prst="line">
              <a:avLst/>
            </a:prstGeom>
            <a:grpFill/>
            <a:ln w="15875" cap="flat">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7" name="Freeform 19">
              <a:extLst>
                <a:ext uri="{FF2B5EF4-FFF2-40B4-BE49-F238E27FC236}">
                  <a16:creationId xmlns:a16="http://schemas.microsoft.com/office/drawing/2014/main" id="{3E9BF0BB-C207-4511-B94C-0A36DC36978B}"/>
                </a:ext>
              </a:extLst>
            </p:cNvPr>
            <p:cNvSpPr>
              <a:spLocks/>
            </p:cNvSpPr>
            <p:nvPr/>
          </p:nvSpPr>
          <p:spPr bwMode="auto">
            <a:xfrm>
              <a:off x="750" y="550"/>
              <a:ext cx="203" cy="264"/>
            </a:xfrm>
            <a:custGeom>
              <a:avLst/>
              <a:gdLst>
                <a:gd name="T0" fmla="*/ 41 w 83"/>
                <a:gd name="T1" fmla="*/ 109 h 109"/>
                <a:gd name="T2" fmla="*/ 10 w 83"/>
                <a:gd name="T3" fmla="*/ 63 h 109"/>
                <a:gd name="T4" fmla="*/ 14 w 83"/>
                <a:gd name="T5" fmla="*/ 14 h 109"/>
                <a:gd name="T6" fmla="*/ 14 w 83"/>
                <a:gd name="T7" fmla="*/ 14 h 109"/>
                <a:gd name="T8" fmla="*/ 68 w 83"/>
                <a:gd name="T9" fmla="*/ 14 h 109"/>
                <a:gd name="T10" fmla="*/ 68 w 83"/>
                <a:gd name="T11" fmla="*/ 14 h 109"/>
                <a:gd name="T12" fmla="*/ 73 w 83"/>
                <a:gd name="T13" fmla="*/ 63 h 109"/>
                <a:gd name="T14" fmla="*/ 41 w 83"/>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9">
                  <a:moveTo>
                    <a:pt x="41" y="109"/>
                  </a:moveTo>
                  <a:cubicBezTo>
                    <a:pt x="10" y="63"/>
                    <a:pt x="10" y="63"/>
                    <a:pt x="10" y="63"/>
                  </a:cubicBezTo>
                  <a:cubicBezTo>
                    <a:pt x="0" y="48"/>
                    <a:pt x="2" y="27"/>
                    <a:pt x="14" y="14"/>
                  </a:cubicBezTo>
                  <a:cubicBezTo>
                    <a:pt x="14" y="14"/>
                    <a:pt x="14" y="14"/>
                    <a:pt x="14" y="14"/>
                  </a:cubicBezTo>
                  <a:cubicBezTo>
                    <a:pt x="29" y="0"/>
                    <a:pt x="53" y="0"/>
                    <a:pt x="68" y="14"/>
                  </a:cubicBezTo>
                  <a:cubicBezTo>
                    <a:pt x="68" y="14"/>
                    <a:pt x="68" y="14"/>
                    <a:pt x="68" y="14"/>
                  </a:cubicBezTo>
                  <a:cubicBezTo>
                    <a:pt x="81" y="27"/>
                    <a:pt x="83" y="48"/>
                    <a:pt x="73" y="63"/>
                  </a:cubicBezTo>
                  <a:lnTo>
                    <a:pt x="41" y="109"/>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8" name="Oval 20">
              <a:extLst>
                <a:ext uri="{FF2B5EF4-FFF2-40B4-BE49-F238E27FC236}">
                  <a16:creationId xmlns:a16="http://schemas.microsoft.com/office/drawing/2014/main" id="{5EEE3433-0688-491A-BEC2-6BC9E2FC7919}"/>
                </a:ext>
              </a:extLst>
            </p:cNvPr>
            <p:cNvSpPr>
              <a:spLocks noChangeArrowheads="1"/>
            </p:cNvSpPr>
            <p:nvPr/>
          </p:nvSpPr>
          <p:spPr bwMode="auto">
            <a:xfrm>
              <a:off x="809" y="604"/>
              <a:ext cx="88" cy="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39" name="Group 17">
            <a:extLst>
              <a:ext uri="{FF2B5EF4-FFF2-40B4-BE49-F238E27FC236}">
                <a16:creationId xmlns:a16="http://schemas.microsoft.com/office/drawing/2014/main" id="{6948B813-2008-4578-BCCB-BA1D5C1BDBC9}"/>
              </a:ext>
            </a:extLst>
          </p:cNvPr>
          <p:cNvGrpSpPr>
            <a:grpSpLocks noChangeAspect="1"/>
          </p:cNvGrpSpPr>
          <p:nvPr/>
        </p:nvGrpSpPr>
        <p:grpSpPr bwMode="auto">
          <a:xfrm>
            <a:off x="9508206" y="1807273"/>
            <a:ext cx="322263" cy="587375"/>
            <a:chOff x="750" y="444"/>
            <a:chExt cx="203" cy="370"/>
          </a:xfrm>
          <a:solidFill>
            <a:srgbClr val="93CB27"/>
          </a:solidFill>
        </p:grpSpPr>
        <p:sp>
          <p:nvSpPr>
            <p:cNvPr id="40" name="Line 18">
              <a:extLst>
                <a:ext uri="{FF2B5EF4-FFF2-40B4-BE49-F238E27FC236}">
                  <a16:creationId xmlns:a16="http://schemas.microsoft.com/office/drawing/2014/main" id="{7CAE5C57-B750-4A3B-9819-146644DBC2C9}"/>
                </a:ext>
              </a:extLst>
            </p:cNvPr>
            <p:cNvSpPr>
              <a:spLocks noChangeShapeType="1"/>
            </p:cNvSpPr>
            <p:nvPr/>
          </p:nvSpPr>
          <p:spPr bwMode="auto">
            <a:xfrm flipV="1">
              <a:off x="850" y="444"/>
              <a:ext cx="0" cy="82"/>
            </a:xfrm>
            <a:prstGeom prst="line">
              <a:avLst/>
            </a:prstGeom>
            <a:grpFill/>
            <a:ln w="15875" cap="flat">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1" name="Freeform 19">
              <a:extLst>
                <a:ext uri="{FF2B5EF4-FFF2-40B4-BE49-F238E27FC236}">
                  <a16:creationId xmlns:a16="http://schemas.microsoft.com/office/drawing/2014/main" id="{6958CCE2-B752-4A8A-8E28-DAAF23310384}"/>
                </a:ext>
              </a:extLst>
            </p:cNvPr>
            <p:cNvSpPr>
              <a:spLocks/>
            </p:cNvSpPr>
            <p:nvPr/>
          </p:nvSpPr>
          <p:spPr bwMode="auto">
            <a:xfrm>
              <a:off x="750" y="550"/>
              <a:ext cx="203" cy="264"/>
            </a:xfrm>
            <a:custGeom>
              <a:avLst/>
              <a:gdLst>
                <a:gd name="T0" fmla="*/ 41 w 83"/>
                <a:gd name="T1" fmla="*/ 109 h 109"/>
                <a:gd name="T2" fmla="*/ 10 w 83"/>
                <a:gd name="T3" fmla="*/ 63 h 109"/>
                <a:gd name="T4" fmla="*/ 14 w 83"/>
                <a:gd name="T5" fmla="*/ 14 h 109"/>
                <a:gd name="T6" fmla="*/ 14 w 83"/>
                <a:gd name="T7" fmla="*/ 14 h 109"/>
                <a:gd name="T8" fmla="*/ 68 w 83"/>
                <a:gd name="T9" fmla="*/ 14 h 109"/>
                <a:gd name="T10" fmla="*/ 68 w 83"/>
                <a:gd name="T11" fmla="*/ 14 h 109"/>
                <a:gd name="T12" fmla="*/ 73 w 83"/>
                <a:gd name="T13" fmla="*/ 63 h 109"/>
                <a:gd name="T14" fmla="*/ 41 w 83"/>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9">
                  <a:moveTo>
                    <a:pt x="41" y="109"/>
                  </a:moveTo>
                  <a:cubicBezTo>
                    <a:pt x="10" y="63"/>
                    <a:pt x="10" y="63"/>
                    <a:pt x="10" y="63"/>
                  </a:cubicBezTo>
                  <a:cubicBezTo>
                    <a:pt x="0" y="48"/>
                    <a:pt x="2" y="27"/>
                    <a:pt x="14" y="14"/>
                  </a:cubicBezTo>
                  <a:cubicBezTo>
                    <a:pt x="14" y="14"/>
                    <a:pt x="14" y="14"/>
                    <a:pt x="14" y="14"/>
                  </a:cubicBezTo>
                  <a:cubicBezTo>
                    <a:pt x="29" y="0"/>
                    <a:pt x="53" y="0"/>
                    <a:pt x="68" y="14"/>
                  </a:cubicBezTo>
                  <a:cubicBezTo>
                    <a:pt x="68" y="14"/>
                    <a:pt x="68" y="14"/>
                    <a:pt x="68" y="14"/>
                  </a:cubicBezTo>
                  <a:cubicBezTo>
                    <a:pt x="81" y="27"/>
                    <a:pt x="83" y="48"/>
                    <a:pt x="73" y="63"/>
                  </a:cubicBezTo>
                  <a:lnTo>
                    <a:pt x="41"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2" name="Oval 20">
              <a:extLst>
                <a:ext uri="{FF2B5EF4-FFF2-40B4-BE49-F238E27FC236}">
                  <a16:creationId xmlns:a16="http://schemas.microsoft.com/office/drawing/2014/main" id="{26A87DF4-9F8E-4E09-AA03-47F1BA7A1E7E}"/>
                </a:ext>
              </a:extLst>
            </p:cNvPr>
            <p:cNvSpPr>
              <a:spLocks noChangeArrowheads="1"/>
            </p:cNvSpPr>
            <p:nvPr/>
          </p:nvSpPr>
          <p:spPr bwMode="auto">
            <a:xfrm>
              <a:off x="809" y="604"/>
              <a:ext cx="88" cy="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43" name="Group 23">
            <a:extLst>
              <a:ext uri="{FF2B5EF4-FFF2-40B4-BE49-F238E27FC236}">
                <a16:creationId xmlns:a16="http://schemas.microsoft.com/office/drawing/2014/main" id="{C59EAF41-64CF-40EA-8E9B-31514E447DA1}"/>
              </a:ext>
            </a:extLst>
          </p:cNvPr>
          <p:cNvGrpSpPr>
            <a:grpSpLocks noChangeAspect="1"/>
          </p:cNvGrpSpPr>
          <p:nvPr/>
        </p:nvGrpSpPr>
        <p:grpSpPr bwMode="auto">
          <a:xfrm>
            <a:off x="7239265" y="2926670"/>
            <a:ext cx="1368425" cy="727075"/>
            <a:chOff x="4541" y="1120"/>
            <a:chExt cx="862" cy="458"/>
          </a:xfrm>
        </p:grpSpPr>
        <p:sp>
          <p:nvSpPr>
            <p:cNvPr id="45" name="Rectangle 24">
              <a:extLst>
                <a:ext uri="{FF2B5EF4-FFF2-40B4-BE49-F238E27FC236}">
                  <a16:creationId xmlns:a16="http://schemas.microsoft.com/office/drawing/2014/main" id="{6E480BCD-B7A5-4058-B79A-1DA23812A542}"/>
                </a:ext>
              </a:extLst>
            </p:cNvPr>
            <p:cNvSpPr>
              <a:spLocks noChangeArrowheads="1"/>
            </p:cNvSpPr>
            <p:nvPr/>
          </p:nvSpPr>
          <p:spPr bwMode="auto">
            <a:xfrm>
              <a:off x="4541" y="1279"/>
              <a:ext cx="669" cy="1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6" name="Freeform 25">
              <a:extLst>
                <a:ext uri="{FF2B5EF4-FFF2-40B4-BE49-F238E27FC236}">
                  <a16:creationId xmlns:a16="http://schemas.microsoft.com/office/drawing/2014/main" id="{AE4CD2A6-1A67-4E83-8BA5-F99B6C48114A}"/>
                </a:ext>
              </a:extLst>
            </p:cNvPr>
            <p:cNvSpPr>
              <a:spLocks/>
            </p:cNvSpPr>
            <p:nvPr/>
          </p:nvSpPr>
          <p:spPr bwMode="auto">
            <a:xfrm>
              <a:off x="4541" y="1279"/>
              <a:ext cx="669" cy="10"/>
            </a:xfrm>
            <a:custGeom>
              <a:avLst/>
              <a:gdLst>
                <a:gd name="T0" fmla="*/ 0 w 669"/>
                <a:gd name="T1" fmla="*/ 10 h 10"/>
                <a:gd name="T2" fmla="*/ 669 w 669"/>
                <a:gd name="T3" fmla="*/ 10 h 10"/>
                <a:gd name="T4" fmla="*/ 669 w 669"/>
                <a:gd name="T5" fmla="*/ 0 h 10"/>
                <a:gd name="T6" fmla="*/ 0 w 669"/>
                <a:gd name="T7" fmla="*/ 0 h 10"/>
              </a:gdLst>
              <a:ahLst/>
              <a:cxnLst>
                <a:cxn ang="0">
                  <a:pos x="T0" y="T1"/>
                </a:cxn>
                <a:cxn ang="0">
                  <a:pos x="T2" y="T3"/>
                </a:cxn>
                <a:cxn ang="0">
                  <a:pos x="T4" y="T5"/>
                </a:cxn>
                <a:cxn ang="0">
                  <a:pos x="T6" y="T7"/>
                </a:cxn>
              </a:cxnLst>
              <a:rect l="0" t="0" r="r" b="b"/>
              <a:pathLst>
                <a:path w="669" h="10">
                  <a:moveTo>
                    <a:pt x="0" y="10"/>
                  </a:moveTo>
                  <a:lnTo>
                    <a:pt x="669" y="10"/>
                  </a:lnTo>
                  <a:lnTo>
                    <a:pt x="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7" name="Oval 26">
              <a:extLst>
                <a:ext uri="{FF2B5EF4-FFF2-40B4-BE49-F238E27FC236}">
                  <a16:creationId xmlns:a16="http://schemas.microsoft.com/office/drawing/2014/main" id="{476E3C3E-F1B8-42D7-A421-BB72A43ABF0E}"/>
                </a:ext>
              </a:extLst>
            </p:cNvPr>
            <p:cNvSpPr>
              <a:spLocks noChangeArrowheads="1"/>
            </p:cNvSpPr>
            <p:nvPr/>
          </p:nvSpPr>
          <p:spPr bwMode="auto">
            <a:xfrm>
              <a:off x="5179" y="1511"/>
              <a:ext cx="160" cy="67"/>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8" name="Freeform 27">
              <a:extLst>
                <a:ext uri="{FF2B5EF4-FFF2-40B4-BE49-F238E27FC236}">
                  <a16:creationId xmlns:a16="http://schemas.microsoft.com/office/drawing/2014/main" id="{3E2B7C4E-EEAA-47DD-B973-12F5EC93153A}"/>
                </a:ext>
              </a:extLst>
            </p:cNvPr>
            <p:cNvSpPr>
              <a:spLocks/>
            </p:cNvSpPr>
            <p:nvPr/>
          </p:nvSpPr>
          <p:spPr bwMode="auto">
            <a:xfrm>
              <a:off x="5210" y="1535"/>
              <a:ext cx="95" cy="21"/>
            </a:xfrm>
            <a:custGeom>
              <a:avLst/>
              <a:gdLst>
                <a:gd name="T0" fmla="*/ 20 w 40"/>
                <a:gd name="T1" fmla="*/ 9 h 9"/>
                <a:gd name="T2" fmla="*/ 0 w 40"/>
                <a:gd name="T3" fmla="*/ 4 h 9"/>
                <a:gd name="T4" fmla="*/ 20 w 40"/>
                <a:gd name="T5" fmla="*/ 0 h 9"/>
                <a:gd name="T6" fmla="*/ 40 w 40"/>
                <a:gd name="T7" fmla="*/ 4 h 9"/>
                <a:gd name="T8" fmla="*/ 20 w 40"/>
                <a:gd name="T9" fmla="*/ 9 h 9"/>
              </a:gdLst>
              <a:ahLst/>
              <a:cxnLst>
                <a:cxn ang="0">
                  <a:pos x="T0" y="T1"/>
                </a:cxn>
                <a:cxn ang="0">
                  <a:pos x="T2" y="T3"/>
                </a:cxn>
                <a:cxn ang="0">
                  <a:pos x="T4" y="T5"/>
                </a:cxn>
                <a:cxn ang="0">
                  <a:pos x="T6" y="T7"/>
                </a:cxn>
                <a:cxn ang="0">
                  <a:pos x="T8" y="T9"/>
                </a:cxn>
              </a:cxnLst>
              <a:rect l="0" t="0" r="r" b="b"/>
              <a:pathLst>
                <a:path w="40" h="9">
                  <a:moveTo>
                    <a:pt x="20" y="9"/>
                  </a:moveTo>
                  <a:cubicBezTo>
                    <a:pt x="9" y="9"/>
                    <a:pt x="2" y="6"/>
                    <a:pt x="0" y="4"/>
                  </a:cubicBezTo>
                  <a:cubicBezTo>
                    <a:pt x="2" y="3"/>
                    <a:pt x="9" y="0"/>
                    <a:pt x="20" y="0"/>
                  </a:cubicBezTo>
                  <a:cubicBezTo>
                    <a:pt x="31" y="0"/>
                    <a:pt x="38" y="3"/>
                    <a:pt x="40" y="4"/>
                  </a:cubicBezTo>
                  <a:cubicBezTo>
                    <a:pt x="38" y="6"/>
                    <a:pt x="31" y="9"/>
                    <a:pt x="20" y="9"/>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9" name="Freeform 28">
              <a:extLst>
                <a:ext uri="{FF2B5EF4-FFF2-40B4-BE49-F238E27FC236}">
                  <a16:creationId xmlns:a16="http://schemas.microsoft.com/office/drawing/2014/main" id="{AB475C75-9AD8-4FDA-9B75-C9A2A43C18B2}"/>
                </a:ext>
              </a:extLst>
            </p:cNvPr>
            <p:cNvSpPr>
              <a:spLocks/>
            </p:cNvSpPr>
            <p:nvPr/>
          </p:nvSpPr>
          <p:spPr bwMode="auto">
            <a:xfrm>
              <a:off x="5117" y="1120"/>
              <a:ext cx="286" cy="376"/>
            </a:xfrm>
            <a:custGeom>
              <a:avLst/>
              <a:gdLst>
                <a:gd name="T0" fmla="*/ 60 w 120"/>
                <a:gd name="T1" fmla="*/ 156 h 156"/>
                <a:gd name="T2" fmla="*/ 15 w 120"/>
                <a:gd name="T3" fmla="*/ 90 h 156"/>
                <a:gd name="T4" fmla="*/ 22 w 120"/>
                <a:gd name="T5" fmla="*/ 21 h 156"/>
                <a:gd name="T6" fmla="*/ 98 w 120"/>
                <a:gd name="T7" fmla="*/ 21 h 156"/>
                <a:gd name="T8" fmla="*/ 105 w 120"/>
                <a:gd name="T9" fmla="*/ 90 h 156"/>
                <a:gd name="T10" fmla="*/ 60 w 120"/>
                <a:gd name="T11" fmla="*/ 156 h 156"/>
              </a:gdLst>
              <a:ahLst/>
              <a:cxnLst>
                <a:cxn ang="0">
                  <a:pos x="T0" y="T1"/>
                </a:cxn>
                <a:cxn ang="0">
                  <a:pos x="T2" y="T3"/>
                </a:cxn>
                <a:cxn ang="0">
                  <a:pos x="T4" y="T5"/>
                </a:cxn>
                <a:cxn ang="0">
                  <a:pos x="T6" y="T7"/>
                </a:cxn>
                <a:cxn ang="0">
                  <a:pos x="T8" y="T9"/>
                </a:cxn>
                <a:cxn ang="0">
                  <a:pos x="T10" y="T11"/>
                </a:cxn>
              </a:cxnLst>
              <a:rect l="0" t="0" r="r" b="b"/>
              <a:pathLst>
                <a:path w="120" h="156">
                  <a:moveTo>
                    <a:pt x="60" y="156"/>
                  </a:moveTo>
                  <a:cubicBezTo>
                    <a:pt x="15" y="90"/>
                    <a:pt x="15" y="90"/>
                    <a:pt x="15" y="90"/>
                  </a:cubicBezTo>
                  <a:cubicBezTo>
                    <a:pt x="0" y="68"/>
                    <a:pt x="3" y="39"/>
                    <a:pt x="22" y="21"/>
                  </a:cubicBezTo>
                  <a:cubicBezTo>
                    <a:pt x="43" y="0"/>
                    <a:pt x="77" y="0"/>
                    <a:pt x="98" y="21"/>
                  </a:cubicBezTo>
                  <a:cubicBezTo>
                    <a:pt x="117" y="39"/>
                    <a:pt x="120" y="68"/>
                    <a:pt x="105" y="90"/>
                  </a:cubicBezTo>
                  <a:lnTo>
                    <a:pt x="60" y="156"/>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0" name="Oval 29">
              <a:extLst>
                <a:ext uri="{FF2B5EF4-FFF2-40B4-BE49-F238E27FC236}">
                  <a16:creationId xmlns:a16="http://schemas.microsoft.com/office/drawing/2014/main" id="{B4557BEB-8847-4C44-8F3B-DD01348548B7}"/>
                </a:ext>
              </a:extLst>
            </p:cNvPr>
            <p:cNvSpPr>
              <a:spLocks noChangeArrowheads="1"/>
            </p:cNvSpPr>
            <p:nvPr/>
          </p:nvSpPr>
          <p:spPr bwMode="auto">
            <a:xfrm>
              <a:off x="5210" y="1207"/>
              <a:ext cx="105" cy="1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53" name="Group 23">
            <a:extLst>
              <a:ext uri="{FF2B5EF4-FFF2-40B4-BE49-F238E27FC236}">
                <a16:creationId xmlns:a16="http://schemas.microsoft.com/office/drawing/2014/main" id="{3AFEFF8C-E4F8-4204-B3DA-B66382568814}"/>
              </a:ext>
            </a:extLst>
          </p:cNvPr>
          <p:cNvGrpSpPr>
            <a:grpSpLocks noChangeAspect="1"/>
          </p:cNvGrpSpPr>
          <p:nvPr/>
        </p:nvGrpSpPr>
        <p:grpSpPr bwMode="auto">
          <a:xfrm>
            <a:off x="1929077" y="4614978"/>
            <a:ext cx="1368425" cy="727075"/>
            <a:chOff x="4541" y="1120"/>
            <a:chExt cx="862" cy="458"/>
          </a:xfrm>
        </p:grpSpPr>
        <p:sp>
          <p:nvSpPr>
            <p:cNvPr id="54" name="Rectangle 24">
              <a:extLst>
                <a:ext uri="{FF2B5EF4-FFF2-40B4-BE49-F238E27FC236}">
                  <a16:creationId xmlns:a16="http://schemas.microsoft.com/office/drawing/2014/main" id="{D62678A4-114E-4BE7-8939-1E8E26A1207A}"/>
                </a:ext>
              </a:extLst>
            </p:cNvPr>
            <p:cNvSpPr>
              <a:spLocks noChangeArrowheads="1"/>
            </p:cNvSpPr>
            <p:nvPr/>
          </p:nvSpPr>
          <p:spPr bwMode="auto">
            <a:xfrm>
              <a:off x="4541" y="1279"/>
              <a:ext cx="669" cy="1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5" name="Freeform 25">
              <a:extLst>
                <a:ext uri="{FF2B5EF4-FFF2-40B4-BE49-F238E27FC236}">
                  <a16:creationId xmlns:a16="http://schemas.microsoft.com/office/drawing/2014/main" id="{9F18A773-2F9A-4244-A40D-898A9E87451C}"/>
                </a:ext>
              </a:extLst>
            </p:cNvPr>
            <p:cNvSpPr>
              <a:spLocks/>
            </p:cNvSpPr>
            <p:nvPr/>
          </p:nvSpPr>
          <p:spPr bwMode="auto">
            <a:xfrm>
              <a:off x="4541" y="1279"/>
              <a:ext cx="669" cy="10"/>
            </a:xfrm>
            <a:custGeom>
              <a:avLst/>
              <a:gdLst>
                <a:gd name="T0" fmla="*/ 0 w 669"/>
                <a:gd name="T1" fmla="*/ 10 h 10"/>
                <a:gd name="T2" fmla="*/ 669 w 669"/>
                <a:gd name="T3" fmla="*/ 10 h 10"/>
                <a:gd name="T4" fmla="*/ 669 w 669"/>
                <a:gd name="T5" fmla="*/ 0 h 10"/>
                <a:gd name="T6" fmla="*/ 0 w 669"/>
                <a:gd name="T7" fmla="*/ 0 h 10"/>
              </a:gdLst>
              <a:ahLst/>
              <a:cxnLst>
                <a:cxn ang="0">
                  <a:pos x="T0" y="T1"/>
                </a:cxn>
                <a:cxn ang="0">
                  <a:pos x="T2" y="T3"/>
                </a:cxn>
                <a:cxn ang="0">
                  <a:pos x="T4" y="T5"/>
                </a:cxn>
                <a:cxn ang="0">
                  <a:pos x="T6" y="T7"/>
                </a:cxn>
              </a:cxnLst>
              <a:rect l="0" t="0" r="r" b="b"/>
              <a:pathLst>
                <a:path w="669" h="10">
                  <a:moveTo>
                    <a:pt x="0" y="10"/>
                  </a:moveTo>
                  <a:lnTo>
                    <a:pt x="669" y="10"/>
                  </a:lnTo>
                  <a:lnTo>
                    <a:pt x="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6" name="Oval 26">
              <a:extLst>
                <a:ext uri="{FF2B5EF4-FFF2-40B4-BE49-F238E27FC236}">
                  <a16:creationId xmlns:a16="http://schemas.microsoft.com/office/drawing/2014/main" id="{C4EF50AD-1AE6-40CE-96DF-348A1616C6F6}"/>
                </a:ext>
              </a:extLst>
            </p:cNvPr>
            <p:cNvSpPr>
              <a:spLocks noChangeArrowheads="1"/>
            </p:cNvSpPr>
            <p:nvPr/>
          </p:nvSpPr>
          <p:spPr bwMode="auto">
            <a:xfrm>
              <a:off x="5179" y="1511"/>
              <a:ext cx="160" cy="67"/>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7" name="Freeform 27">
              <a:extLst>
                <a:ext uri="{FF2B5EF4-FFF2-40B4-BE49-F238E27FC236}">
                  <a16:creationId xmlns:a16="http://schemas.microsoft.com/office/drawing/2014/main" id="{9D6B1E51-9BB2-405E-8D02-B3CE1C9EB6F7}"/>
                </a:ext>
              </a:extLst>
            </p:cNvPr>
            <p:cNvSpPr>
              <a:spLocks/>
            </p:cNvSpPr>
            <p:nvPr/>
          </p:nvSpPr>
          <p:spPr bwMode="auto">
            <a:xfrm>
              <a:off x="5210" y="1535"/>
              <a:ext cx="95" cy="21"/>
            </a:xfrm>
            <a:custGeom>
              <a:avLst/>
              <a:gdLst>
                <a:gd name="T0" fmla="*/ 20 w 40"/>
                <a:gd name="T1" fmla="*/ 9 h 9"/>
                <a:gd name="T2" fmla="*/ 0 w 40"/>
                <a:gd name="T3" fmla="*/ 4 h 9"/>
                <a:gd name="T4" fmla="*/ 20 w 40"/>
                <a:gd name="T5" fmla="*/ 0 h 9"/>
                <a:gd name="T6" fmla="*/ 40 w 40"/>
                <a:gd name="T7" fmla="*/ 4 h 9"/>
                <a:gd name="T8" fmla="*/ 20 w 40"/>
                <a:gd name="T9" fmla="*/ 9 h 9"/>
              </a:gdLst>
              <a:ahLst/>
              <a:cxnLst>
                <a:cxn ang="0">
                  <a:pos x="T0" y="T1"/>
                </a:cxn>
                <a:cxn ang="0">
                  <a:pos x="T2" y="T3"/>
                </a:cxn>
                <a:cxn ang="0">
                  <a:pos x="T4" y="T5"/>
                </a:cxn>
                <a:cxn ang="0">
                  <a:pos x="T6" y="T7"/>
                </a:cxn>
                <a:cxn ang="0">
                  <a:pos x="T8" y="T9"/>
                </a:cxn>
              </a:cxnLst>
              <a:rect l="0" t="0" r="r" b="b"/>
              <a:pathLst>
                <a:path w="40" h="9">
                  <a:moveTo>
                    <a:pt x="20" y="9"/>
                  </a:moveTo>
                  <a:cubicBezTo>
                    <a:pt x="9" y="9"/>
                    <a:pt x="2" y="6"/>
                    <a:pt x="0" y="4"/>
                  </a:cubicBezTo>
                  <a:cubicBezTo>
                    <a:pt x="2" y="3"/>
                    <a:pt x="9" y="0"/>
                    <a:pt x="20" y="0"/>
                  </a:cubicBezTo>
                  <a:cubicBezTo>
                    <a:pt x="31" y="0"/>
                    <a:pt x="38" y="3"/>
                    <a:pt x="40" y="4"/>
                  </a:cubicBezTo>
                  <a:cubicBezTo>
                    <a:pt x="38" y="6"/>
                    <a:pt x="31" y="9"/>
                    <a:pt x="20" y="9"/>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8" name="Freeform 28">
              <a:extLst>
                <a:ext uri="{FF2B5EF4-FFF2-40B4-BE49-F238E27FC236}">
                  <a16:creationId xmlns:a16="http://schemas.microsoft.com/office/drawing/2014/main" id="{0D294A4C-859F-4CCA-BAF5-A1561AED1649}"/>
                </a:ext>
              </a:extLst>
            </p:cNvPr>
            <p:cNvSpPr>
              <a:spLocks/>
            </p:cNvSpPr>
            <p:nvPr/>
          </p:nvSpPr>
          <p:spPr bwMode="auto">
            <a:xfrm>
              <a:off x="5117" y="1120"/>
              <a:ext cx="286" cy="376"/>
            </a:xfrm>
            <a:custGeom>
              <a:avLst/>
              <a:gdLst>
                <a:gd name="T0" fmla="*/ 60 w 120"/>
                <a:gd name="T1" fmla="*/ 156 h 156"/>
                <a:gd name="T2" fmla="*/ 15 w 120"/>
                <a:gd name="T3" fmla="*/ 90 h 156"/>
                <a:gd name="T4" fmla="*/ 22 w 120"/>
                <a:gd name="T5" fmla="*/ 21 h 156"/>
                <a:gd name="T6" fmla="*/ 98 w 120"/>
                <a:gd name="T7" fmla="*/ 21 h 156"/>
                <a:gd name="T8" fmla="*/ 105 w 120"/>
                <a:gd name="T9" fmla="*/ 90 h 156"/>
                <a:gd name="T10" fmla="*/ 60 w 120"/>
                <a:gd name="T11" fmla="*/ 156 h 156"/>
              </a:gdLst>
              <a:ahLst/>
              <a:cxnLst>
                <a:cxn ang="0">
                  <a:pos x="T0" y="T1"/>
                </a:cxn>
                <a:cxn ang="0">
                  <a:pos x="T2" y="T3"/>
                </a:cxn>
                <a:cxn ang="0">
                  <a:pos x="T4" y="T5"/>
                </a:cxn>
                <a:cxn ang="0">
                  <a:pos x="T6" y="T7"/>
                </a:cxn>
                <a:cxn ang="0">
                  <a:pos x="T8" y="T9"/>
                </a:cxn>
                <a:cxn ang="0">
                  <a:pos x="T10" y="T11"/>
                </a:cxn>
              </a:cxnLst>
              <a:rect l="0" t="0" r="r" b="b"/>
              <a:pathLst>
                <a:path w="120" h="156">
                  <a:moveTo>
                    <a:pt x="60" y="156"/>
                  </a:moveTo>
                  <a:cubicBezTo>
                    <a:pt x="15" y="90"/>
                    <a:pt x="15" y="90"/>
                    <a:pt x="15" y="90"/>
                  </a:cubicBezTo>
                  <a:cubicBezTo>
                    <a:pt x="0" y="68"/>
                    <a:pt x="3" y="39"/>
                    <a:pt x="22" y="21"/>
                  </a:cubicBezTo>
                  <a:cubicBezTo>
                    <a:pt x="43" y="0"/>
                    <a:pt x="77" y="0"/>
                    <a:pt x="98" y="21"/>
                  </a:cubicBezTo>
                  <a:cubicBezTo>
                    <a:pt x="117" y="39"/>
                    <a:pt x="120" y="68"/>
                    <a:pt x="105" y="90"/>
                  </a:cubicBezTo>
                  <a:lnTo>
                    <a:pt x="60" y="156"/>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9" name="Oval 29">
              <a:extLst>
                <a:ext uri="{FF2B5EF4-FFF2-40B4-BE49-F238E27FC236}">
                  <a16:creationId xmlns:a16="http://schemas.microsoft.com/office/drawing/2014/main" id="{6646D376-8A52-40AD-BA6F-977A14A83219}"/>
                </a:ext>
              </a:extLst>
            </p:cNvPr>
            <p:cNvSpPr>
              <a:spLocks noChangeArrowheads="1"/>
            </p:cNvSpPr>
            <p:nvPr/>
          </p:nvSpPr>
          <p:spPr bwMode="auto">
            <a:xfrm>
              <a:off x="5210" y="1207"/>
              <a:ext cx="105" cy="1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60" name="Group 23">
            <a:extLst>
              <a:ext uri="{FF2B5EF4-FFF2-40B4-BE49-F238E27FC236}">
                <a16:creationId xmlns:a16="http://schemas.microsoft.com/office/drawing/2014/main" id="{C957AC8E-E7E2-4AF5-97C6-44770F77014D}"/>
              </a:ext>
            </a:extLst>
          </p:cNvPr>
          <p:cNvGrpSpPr>
            <a:grpSpLocks noChangeAspect="1"/>
          </p:cNvGrpSpPr>
          <p:nvPr/>
        </p:nvGrpSpPr>
        <p:grpSpPr bwMode="auto">
          <a:xfrm>
            <a:off x="4815152" y="3706927"/>
            <a:ext cx="1368425" cy="727075"/>
            <a:chOff x="4541" y="1120"/>
            <a:chExt cx="862" cy="458"/>
          </a:xfrm>
        </p:grpSpPr>
        <p:sp>
          <p:nvSpPr>
            <p:cNvPr id="61" name="Rectangle 24">
              <a:extLst>
                <a:ext uri="{FF2B5EF4-FFF2-40B4-BE49-F238E27FC236}">
                  <a16:creationId xmlns:a16="http://schemas.microsoft.com/office/drawing/2014/main" id="{5CEEB79C-78DA-46CE-ADCC-45DF282D3472}"/>
                </a:ext>
              </a:extLst>
            </p:cNvPr>
            <p:cNvSpPr>
              <a:spLocks noChangeArrowheads="1"/>
            </p:cNvSpPr>
            <p:nvPr/>
          </p:nvSpPr>
          <p:spPr bwMode="auto">
            <a:xfrm>
              <a:off x="4541" y="1279"/>
              <a:ext cx="669" cy="1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2" name="Freeform 25">
              <a:extLst>
                <a:ext uri="{FF2B5EF4-FFF2-40B4-BE49-F238E27FC236}">
                  <a16:creationId xmlns:a16="http://schemas.microsoft.com/office/drawing/2014/main" id="{96486748-919A-4EFC-986A-EF18A8B32877}"/>
                </a:ext>
              </a:extLst>
            </p:cNvPr>
            <p:cNvSpPr>
              <a:spLocks/>
            </p:cNvSpPr>
            <p:nvPr/>
          </p:nvSpPr>
          <p:spPr bwMode="auto">
            <a:xfrm>
              <a:off x="4541" y="1279"/>
              <a:ext cx="669" cy="10"/>
            </a:xfrm>
            <a:custGeom>
              <a:avLst/>
              <a:gdLst>
                <a:gd name="T0" fmla="*/ 0 w 669"/>
                <a:gd name="T1" fmla="*/ 10 h 10"/>
                <a:gd name="T2" fmla="*/ 669 w 669"/>
                <a:gd name="T3" fmla="*/ 10 h 10"/>
                <a:gd name="T4" fmla="*/ 669 w 669"/>
                <a:gd name="T5" fmla="*/ 0 h 10"/>
                <a:gd name="T6" fmla="*/ 0 w 669"/>
                <a:gd name="T7" fmla="*/ 0 h 10"/>
              </a:gdLst>
              <a:ahLst/>
              <a:cxnLst>
                <a:cxn ang="0">
                  <a:pos x="T0" y="T1"/>
                </a:cxn>
                <a:cxn ang="0">
                  <a:pos x="T2" y="T3"/>
                </a:cxn>
                <a:cxn ang="0">
                  <a:pos x="T4" y="T5"/>
                </a:cxn>
                <a:cxn ang="0">
                  <a:pos x="T6" y="T7"/>
                </a:cxn>
              </a:cxnLst>
              <a:rect l="0" t="0" r="r" b="b"/>
              <a:pathLst>
                <a:path w="669" h="10">
                  <a:moveTo>
                    <a:pt x="0" y="10"/>
                  </a:moveTo>
                  <a:lnTo>
                    <a:pt x="669" y="10"/>
                  </a:lnTo>
                  <a:lnTo>
                    <a:pt x="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3" name="Oval 26">
              <a:extLst>
                <a:ext uri="{FF2B5EF4-FFF2-40B4-BE49-F238E27FC236}">
                  <a16:creationId xmlns:a16="http://schemas.microsoft.com/office/drawing/2014/main" id="{57037677-FEBD-4E75-AD4F-195868380231}"/>
                </a:ext>
              </a:extLst>
            </p:cNvPr>
            <p:cNvSpPr>
              <a:spLocks noChangeArrowheads="1"/>
            </p:cNvSpPr>
            <p:nvPr/>
          </p:nvSpPr>
          <p:spPr bwMode="auto">
            <a:xfrm>
              <a:off x="5179" y="1511"/>
              <a:ext cx="160" cy="67"/>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4" name="Freeform 27">
              <a:extLst>
                <a:ext uri="{FF2B5EF4-FFF2-40B4-BE49-F238E27FC236}">
                  <a16:creationId xmlns:a16="http://schemas.microsoft.com/office/drawing/2014/main" id="{82899275-11C4-4358-B1B0-1F0AEEFD9042}"/>
                </a:ext>
              </a:extLst>
            </p:cNvPr>
            <p:cNvSpPr>
              <a:spLocks/>
            </p:cNvSpPr>
            <p:nvPr/>
          </p:nvSpPr>
          <p:spPr bwMode="auto">
            <a:xfrm>
              <a:off x="5210" y="1535"/>
              <a:ext cx="95" cy="21"/>
            </a:xfrm>
            <a:custGeom>
              <a:avLst/>
              <a:gdLst>
                <a:gd name="T0" fmla="*/ 20 w 40"/>
                <a:gd name="T1" fmla="*/ 9 h 9"/>
                <a:gd name="T2" fmla="*/ 0 w 40"/>
                <a:gd name="T3" fmla="*/ 4 h 9"/>
                <a:gd name="T4" fmla="*/ 20 w 40"/>
                <a:gd name="T5" fmla="*/ 0 h 9"/>
                <a:gd name="T6" fmla="*/ 40 w 40"/>
                <a:gd name="T7" fmla="*/ 4 h 9"/>
                <a:gd name="T8" fmla="*/ 20 w 40"/>
                <a:gd name="T9" fmla="*/ 9 h 9"/>
              </a:gdLst>
              <a:ahLst/>
              <a:cxnLst>
                <a:cxn ang="0">
                  <a:pos x="T0" y="T1"/>
                </a:cxn>
                <a:cxn ang="0">
                  <a:pos x="T2" y="T3"/>
                </a:cxn>
                <a:cxn ang="0">
                  <a:pos x="T4" y="T5"/>
                </a:cxn>
                <a:cxn ang="0">
                  <a:pos x="T6" y="T7"/>
                </a:cxn>
                <a:cxn ang="0">
                  <a:pos x="T8" y="T9"/>
                </a:cxn>
              </a:cxnLst>
              <a:rect l="0" t="0" r="r" b="b"/>
              <a:pathLst>
                <a:path w="40" h="9">
                  <a:moveTo>
                    <a:pt x="20" y="9"/>
                  </a:moveTo>
                  <a:cubicBezTo>
                    <a:pt x="9" y="9"/>
                    <a:pt x="2" y="6"/>
                    <a:pt x="0" y="4"/>
                  </a:cubicBezTo>
                  <a:cubicBezTo>
                    <a:pt x="2" y="3"/>
                    <a:pt x="9" y="0"/>
                    <a:pt x="20" y="0"/>
                  </a:cubicBezTo>
                  <a:cubicBezTo>
                    <a:pt x="31" y="0"/>
                    <a:pt x="38" y="3"/>
                    <a:pt x="40" y="4"/>
                  </a:cubicBezTo>
                  <a:cubicBezTo>
                    <a:pt x="38" y="6"/>
                    <a:pt x="31" y="9"/>
                    <a:pt x="20" y="9"/>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5" name="Freeform 28">
              <a:extLst>
                <a:ext uri="{FF2B5EF4-FFF2-40B4-BE49-F238E27FC236}">
                  <a16:creationId xmlns:a16="http://schemas.microsoft.com/office/drawing/2014/main" id="{D081FFA8-A519-40E3-9941-6AC172B57214}"/>
                </a:ext>
              </a:extLst>
            </p:cNvPr>
            <p:cNvSpPr>
              <a:spLocks/>
            </p:cNvSpPr>
            <p:nvPr/>
          </p:nvSpPr>
          <p:spPr bwMode="auto">
            <a:xfrm>
              <a:off x="5117" y="1120"/>
              <a:ext cx="286" cy="376"/>
            </a:xfrm>
            <a:custGeom>
              <a:avLst/>
              <a:gdLst>
                <a:gd name="T0" fmla="*/ 60 w 120"/>
                <a:gd name="T1" fmla="*/ 156 h 156"/>
                <a:gd name="T2" fmla="*/ 15 w 120"/>
                <a:gd name="T3" fmla="*/ 90 h 156"/>
                <a:gd name="T4" fmla="*/ 22 w 120"/>
                <a:gd name="T5" fmla="*/ 21 h 156"/>
                <a:gd name="T6" fmla="*/ 98 w 120"/>
                <a:gd name="T7" fmla="*/ 21 h 156"/>
                <a:gd name="T8" fmla="*/ 105 w 120"/>
                <a:gd name="T9" fmla="*/ 90 h 156"/>
                <a:gd name="T10" fmla="*/ 60 w 120"/>
                <a:gd name="T11" fmla="*/ 156 h 156"/>
              </a:gdLst>
              <a:ahLst/>
              <a:cxnLst>
                <a:cxn ang="0">
                  <a:pos x="T0" y="T1"/>
                </a:cxn>
                <a:cxn ang="0">
                  <a:pos x="T2" y="T3"/>
                </a:cxn>
                <a:cxn ang="0">
                  <a:pos x="T4" y="T5"/>
                </a:cxn>
                <a:cxn ang="0">
                  <a:pos x="T6" y="T7"/>
                </a:cxn>
                <a:cxn ang="0">
                  <a:pos x="T8" y="T9"/>
                </a:cxn>
                <a:cxn ang="0">
                  <a:pos x="T10" y="T11"/>
                </a:cxn>
              </a:cxnLst>
              <a:rect l="0" t="0" r="r" b="b"/>
              <a:pathLst>
                <a:path w="120" h="156">
                  <a:moveTo>
                    <a:pt x="60" y="156"/>
                  </a:moveTo>
                  <a:cubicBezTo>
                    <a:pt x="15" y="90"/>
                    <a:pt x="15" y="90"/>
                    <a:pt x="15" y="90"/>
                  </a:cubicBezTo>
                  <a:cubicBezTo>
                    <a:pt x="0" y="68"/>
                    <a:pt x="3" y="39"/>
                    <a:pt x="22" y="21"/>
                  </a:cubicBezTo>
                  <a:cubicBezTo>
                    <a:pt x="43" y="0"/>
                    <a:pt x="77" y="0"/>
                    <a:pt x="98" y="21"/>
                  </a:cubicBezTo>
                  <a:cubicBezTo>
                    <a:pt x="117" y="39"/>
                    <a:pt x="120" y="68"/>
                    <a:pt x="105" y="90"/>
                  </a:cubicBezTo>
                  <a:lnTo>
                    <a:pt x="60" y="156"/>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6" name="Oval 29">
              <a:extLst>
                <a:ext uri="{FF2B5EF4-FFF2-40B4-BE49-F238E27FC236}">
                  <a16:creationId xmlns:a16="http://schemas.microsoft.com/office/drawing/2014/main" id="{B60EC7A6-F1B5-417E-BDF4-BB21B3B79FFD}"/>
                </a:ext>
              </a:extLst>
            </p:cNvPr>
            <p:cNvSpPr>
              <a:spLocks noChangeArrowheads="1"/>
            </p:cNvSpPr>
            <p:nvPr/>
          </p:nvSpPr>
          <p:spPr bwMode="auto">
            <a:xfrm>
              <a:off x="5210" y="1207"/>
              <a:ext cx="105" cy="1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73" name="TextBox 96">
            <a:extLst>
              <a:ext uri="{FF2B5EF4-FFF2-40B4-BE49-F238E27FC236}">
                <a16:creationId xmlns:a16="http://schemas.microsoft.com/office/drawing/2014/main" id="{BCEF3A6F-0AF6-48DA-903A-E0D0A6D1DACC}"/>
              </a:ext>
            </a:extLst>
          </p:cNvPr>
          <p:cNvSpPr txBox="1">
            <a:spLocks noChangeArrowheads="1"/>
          </p:cNvSpPr>
          <p:nvPr/>
        </p:nvSpPr>
        <p:spPr bwMode="auto">
          <a:xfrm>
            <a:off x="275618" y="1158400"/>
            <a:ext cx="2559050" cy="9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S" sz="1600" dirty="0">
                <a:latin typeface="Times New Roman" panose="02020603050405020304" pitchFamily="18" charset="0"/>
                <a:cs typeface="Times New Roman" panose="02020603050405020304" pitchFamily="18" charset="0"/>
              </a:rPr>
              <a:t>Plan de Manejo de Emergencia ante el COVID 19</a:t>
            </a:r>
            <a:r>
              <a:rPr lang="en-US" altLang="es-MX" sz="1600" dirty="0">
                <a:latin typeface="Times New Roman" panose="02020603050405020304" pitchFamily="18" charset="0"/>
                <a:cs typeface="Times New Roman" panose="02020603050405020304" pitchFamily="18" charset="0"/>
              </a:rPr>
              <a:t>. </a:t>
            </a:r>
          </a:p>
        </p:txBody>
      </p:sp>
      <p:sp>
        <p:nvSpPr>
          <p:cNvPr id="74" name="TextBox 96">
            <a:extLst>
              <a:ext uri="{FF2B5EF4-FFF2-40B4-BE49-F238E27FC236}">
                <a16:creationId xmlns:a16="http://schemas.microsoft.com/office/drawing/2014/main" id="{86C304D8-AEC1-4A2F-8E79-3C503E3EECC9}"/>
              </a:ext>
            </a:extLst>
          </p:cNvPr>
          <p:cNvSpPr txBox="1">
            <a:spLocks noChangeArrowheads="1"/>
          </p:cNvSpPr>
          <p:nvPr/>
        </p:nvSpPr>
        <p:spPr bwMode="auto">
          <a:xfrm>
            <a:off x="3393546" y="958388"/>
            <a:ext cx="2559050" cy="9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ES" sz="1600" dirty="0">
                <a:latin typeface="Times New Roman" panose="02020603050405020304" pitchFamily="18" charset="0"/>
                <a:cs typeface="Times New Roman" panose="02020603050405020304" pitchFamily="18" charset="0"/>
              </a:rPr>
              <a:t>Restructuración y financiamiento de obligaciones crediticias</a:t>
            </a:r>
            <a:r>
              <a:rPr lang="en-US" altLang="es-MX" sz="1600" dirty="0">
                <a:latin typeface="Times New Roman" panose="02020603050405020304" pitchFamily="18" charset="0"/>
                <a:cs typeface="Times New Roman" panose="02020603050405020304" pitchFamily="18" charset="0"/>
              </a:rPr>
              <a:t>. </a:t>
            </a:r>
          </a:p>
        </p:txBody>
      </p:sp>
      <p:sp>
        <p:nvSpPr>
          <p:cNvPr id="82" name="TextBox 96">
            <a:extLst>
              <a:ext uri="{FF2B5EF4-FFF2-40B4-BE49-F238E27FC236}">
                <a16:creationId xmlns:a16="http://schemas.microsoft.com/office/drawing/2014/main" id="{8F6A2B9C-1857-41E8-8075-0F25D053A141}"/>
              </a:ext>
            </a:extLst>
          </p:cNvPr>
          <p:cNvSpPr txBox="1">
            <a:spLocks noChangeArrowheads="1"/>
          </p:cNvSpPr>
          <p:nvPr/>
        </p:nvSpPr>
        <p:spPr bwMode="auto">
          <a:xfrm>
            <a:off x="6013876" y="1232881"/>
            <a:ext cx="2559050" cy="65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ES" sz="1600" dirty="0">
                <a:latin typeface="Times New Roman" panose="02020603050405020304" pitchFamily="18" charset="0"/>
                <a:cs typeface="Times New Roman" panose="02020603050405020304" pitchFamily="18" charset="0"/>
              </a:rPr>
              <a:t>Atención al público a través de canales físicos y virtuales</a:t>
            </a:r>
            <a:endParaRPr lang="en-US" altLang="es-MX" sz="1600" dirty="0">
              <a:latin typeface="Times New Roman" panose="02020603050405020304" pitchFamily="18" charset="0"/>
              <a:cs typeface="Times New Roman" panose="02020603050405020304" pitchFamily="18" charset="0"/>
            </a:endParaRPr>
          </a:p>
        </p:txBody>
      </p:sp>
      <p:sp>
        <p:nvSpPr>
          <p:cNvPr id="84" name="TextBox 96">
            <a:extLst>
              <a:ext uri="{FF2B5EF4-FFF2-40B4-BE49-F238E27FC236}">
                <a16:creationId xmlns:a16="http://schemas.microsoft.com/office/drawing/2014/main" id="{5CD47FB0-1263-4D5E-84B9-DA70CE9AB3D7}"/>
              </a:ext>
            </a:extLst>
          </p:cNvPr>
          <p:cNvSpPr txBox="1">
            <a:spLocks noChangeArrowheads="1"/>
          </p:cNvSpPr>
          <p:nvPr/>
        </p:nvSpPr>
        <p:spPr bwMode="auto">
          <a:xfrm>
            <a:off x="8861737" y="1233933"/>
            <a:ext cx="2559050" cy="65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ES" sz="1600" dirty="0">
                <a:latin typeface="Times New Roman" panose="02020603050405020304" pitchFamily="18" charset="0"/>
                <a:cs typeface="Times New Roman" panose="02020603050405020304" pitchFamily="18" charset="0"/>
              </a:rPr>
              <a:t>Diferimiento extraordinario de obligaciones crediticias</a:t>
            </a:r>
            <a:r>
              <a:rPr lang="en-US" altLang="es-MX" sz="1600" dirty="0">
                <a:latin typeface="Times New Roman" panose="02020603050405020304" pitchFamily="18" charset="0"/>
                <a:cs typeface="Times New Roman" panose="02020603050405020304" pitchFamily="18" charset="0"/>
              </a:rPr>
              <a:t>. </a:t>
            </a:r>
          </a:p>
        </p:txBody>
      </p:sp>
      <p:sp>
        <p:nvSpPr>
          <p:cNvPr id="86" name="TextBox 96">
            <a:extLst>
              <a:ext uri="{FF2B5EF4-FFF2-40B4-BE49-F238E27FC236}">
                <a16:creationId xmlns:a16="http://schemas.microsoft.com/office/drawing/2014/main" id="{D0369605-800D-4509-BE00-2C01A78566DE}"/>
              </a:ext>
            </a:extLst>
          </p:cNvPr>
          <p:cNvSpPr txBox="1">
            <a:spLocks noChangeArrowheads="1"/>
          </p:cNvSpPr>
          <p:nvPr/>
        </p:nvSpPr>
        <p:spPr bwMode="auto">
          <a:xfrm>
            <a:off x="4768322" y="2875167"/>
            <a:ext cx="2559050" cy="65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EC" sz="1600" dirty="0">
                <a:latin typeface="Times New Roman" panose="02020603050405020304" pitchFamily="18" charset="0"/>
                <a:cs typeface="Times New Roman" panose="02020603050405020304" pitchFamily="18" charset="0"/>
              </a:rPr>
              <a:t>Propuesta Fondo Apoyo MYPIMES </a:t>
            </a:r>
            <a:r>
              <a:rPr lang="en-US" altLang="es-MX" sz="1600" dirty="0">
                <a:latin typeface="Times New Roman" panose="02020603050405020304" pitchFamily="18" charset="0"/>
                <a:cs typeface="Times New Roman" panose="02020603050405020304" pitchFamily="18" charset="0"/>
              </a:rPr>
              <a:t>. </a:t>
            </a:r>
          </a:p>
        </p:txBody>
      </p:sp>
      <p:sp>
        <p:nvSpPr>
          <p:cNvPr id="90" name="TextBox 96">
            <a:extLst>
              <a:ext uri="{FF2B5EF4-FFF2-40B4-BE49-F238E27FC236}">
                <a16:creationId xmlns:a16="http://schemas.microsoft.com/office/drawing/2014/main" id="{B1CE2494-7671-4FE8-A646-03FFB6167D21}"/>
              </a:ext>
            </a:extLst>
          </p:cNvPr>
          <p:cNvSpPr txBox="1">
            <a:spLocks noChangeArrowheads="1"/>
          </p:cNvSpPr>
          <p:nvPr/>
        </p:nvSpPr>
        <p:spPr bwMode="auto">
          <a:xfrm>
            <a:off x="2232290" y="3562560"/>
            <a:ext cx="2559050" cy="65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ES" sz="1600" dirty="0">
                <a:latin typeface="Times New Roman" panose="02020603050405020304" pitchFamily="18" charset="0"/>
                <a:cs typeface="Times New Roman" panose="02020603050405020304" pitchFamily="18" charset="0"/>
              </a:rPr>
              <a:t>Extensión de plazo de la medida de alivio financiero</a:t>
            </a:r>
            <a:r>
              <a:rPr lang="en-US" altLang="es-MX" sz="1600" dirty="0">
                <a:latin typeface="Times New Roman" panose="02020603050405020304" pitchFamily="18" charset="0"/>
                <a:cs typeface="Times New Roman" panose="02020603050405020304" pitchFamily="18" charset="0"/>
              </a:rPr>
              <a:t>. </a:t>
            </a:r>
          </a:p>
        </p:txBody>
      </p:sp>
      <p:sp>
        <p:nvSpPr>
          <p:cNvPr id="92" name="TextBox 96">
            <a:extLst>
              <a:ext uri="{FF2B5EF4-FFF2-40B4-BE49-F238E27FC236}">
                <a16:creationId xmlns:a16="http://schemas.microsoft.com/office/drawing/2014/main" id="{2E19FD09-7585-4DD1-9F32-0E0E116BDDBE}"/>
              </a:ext>
            </a:extLst>
          </p:cNvPr>
          <p:cNvSpPr txBox="1">
            <a:spLocks noChangeArrowheads="1"/>
          </p:cNvSpPr>
          <p:nvPr/>
        </p:nvSpPr>
        <p:spPr bwMode="auto">
          <a:xfrm>
            <a:off x="0" y="4195003"/>
            <a:ext cx="2133090" cy="9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ES" sz="1600" dirty="0"/>
              <a:t>60 días adicionales los pagos de créditos</a:t>
            </a:r>
            <a:r>
              <a:rPr lang="en-US" altLang="es-MX" sz="1600" dirty="0">
                <a:latin typeface="+mn-lt"/>
                <a:cs typeface="Calibri Light" panose="020F0302020204030204" pitchFamily="34" charset="0"/>
              </a:rPr>
              <a:t>. </a:t>
            </a:r>
          </a:p>
        </p:txBody>
      </p:sp>
      <p:sp>
        <p:nvSpPr>
          <p:cNvPr id="98" name="CuadroTexto 97">
            <a:extLst>
              <a:ext uri="{FF2B5EF4-FFF2-40B4-BE49-F238E27FC236}">
                <a16:creationId xmlns:a16="http://schemas.microsoft.com/office/drawing/2014/main" id="{7D07BC0A-C47B-4FEA-92A4-956CEDA4F822}"/>
              </a:ext>
            </a:extLst>
          </p:cNvPr>
          <p:cNvSpPr txBox="1"/>
          <p:nvPr/>
        </p:nvSpPr>
        <p:spPr>
          <a:xfrm>
            <a:off x="696600" y="943542"/>
            <a:ext cx="1236236"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16/03/2020</a:t>
            </a:r>
          </a:p>
        </p:txBody>
      </p:sp>
      <p:sp>
        <p:nvSpPr>
          <p:cNvPr id="100" name="CuadroTexto 99">
            <a:extLst>
              <a:ext uri="{FF2B5EF4-FFF2-40B4-BE49-F238E27FC236}">
                <a16:creationId xmlns:a16="http://schemas.microsoft.com/office/drawing/2014/main" id="{76899BED-97FC-4AD4-B0FA-A88363E20149}"/>
              </a:ext>
            </a:extLst>
          </p:cNvPr>
          <p:cNvSpPr txBox="1"/>
          <p:nvPr/>
        </p:nvSpPr>
        <p:spPr>
          <a:xfrm>
            <a:off x="3628625" y="672607"/>
            <a:ext cx="1236236"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17/03/2020</a:t>
            </a:r>
          </a:p>
        </p:txBody>
      </p:sp>
      <p:sp>
        <p:nvSpPr>
          <p:cNvPr id="102" name="CuadroTexto 101">
            <a:extLst>
              <a:ext uri="{FF2B5EF4-FFF2-40B4-BE49-F238E27FC236}">
                <a16:creationId xmlns:a16="http://schemas.microsoft.com/office/drawing/2014/main" id="{72801CF8-C317-4C67-B110-C425C71924CE}"/>
              </a:ext>
            </a:extLst>
          </p:cNvPr>
          <p:cNvSpPr txBox="1"/>
          <p:nvPr/>
        </p:nvSpPr>
        <p:spPr>
          <a:xfrm>
            <a:off x="6538672" y="907924"/>
            <a:ext cx="1236236"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18/03/2020</a:t>
            </a:r>
          </a:p>
        </p:txBody>
      </p:sp>
      <p:sp>
        <p:nvSpPr>
          <p:cNvPr id="104" name="CuadroTexto 103">
            <a:extLst>
              <a:ext uri="{FF2B5EF4-FFF2-40B4-BE49-F238E27FC236}">
                <a16:creationId xmlns:a16="http://schemas.microsoft.com/office/drawing/2014/main" id="{14C946BD-60F7-41C3-8BF4-EF19BC4D6BD9}"/>
              </a:ext>
            </a:extLst>
          </p:cNvPr>
          <p:cNvSpPr txBox="1"/>
          <p:nvPr/>
        </p:nvSpPr>
        <p:spPr>
          <a:xfrm>
            <a:off x="9523145" y="907924"/>
            <a:ext cx="1236236"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23/03/2020</a:t>
            </a:r>
          </a:p>
        </p:txBody>
      </p:sp>
      <p:sp>
        <p:nvSpPr>
          <p:cNvPr id="106" name="CuadroTexto 105">
            <a:extLst>
              <a:ext uri="{FF2B5EF4-FFF2-40B4-BE49-F238E27FC236}">
                <a16:creationId xmlns:a16="http://schemas.microsoft.com/office/drawing/2014/main" id="{5DFC3017-EB7A-46B4-B32C-AF89F03ED2E9}"/>
              </a:ext>
            </a:extLst>
          </p:cNvPr>
          <p:cNvSpPr txBox="1"/>
          <p:nvPr/>
        </p:nvSpPr>
        <p:spPr>
          <a:xfrm>
            <a:off x="5208271" y="2591252"/>
            <a:ext cx="1236236"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25/03/2020</a:t>
            </a:r>
          </a:p>
        </p:txBody>
      </p:sp>
      <p:sp>
        <p:nvSpPr>
          <p:cNvPr id="108" name="CuadroTexto 107">
            <a:extLst>
              <a:ext uri="{FF2B5EF4-FFF2-40B4-BE49-F238E27FC236}">
                <a16:creationId xmlns:a16="http://schemas.microsoft.com/office/drawing/2014/main" id="{14597CBE-F4FA-4F11-89BD-37DCDA74F4BF}"/>
              </a:ext>
            </a:extLst>
          </p:cNvPr>
          <p:cNvSpPr txBox="1"/>
          <p:nvPr/>
        </p:nvSpPr>
        <p:spPr>
          <a:xfrm>
            <a:off x="2947672" y="3258471"/>
            <a:ext cx="1236236"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29/03/2020</a:t>
            </a:r>
          </a:p>
        </p:txBody>
      </p:sp>
      <p:sp>
        <p:nvSpPr>
          <p:cNvPr id="110" name="CuadroTexto 109">
            <a:extLst>
              <a:ext uri="{FF2B5EF4-FFF2-40B4-BE49-F238E27FC236}">
                <a16:creationId xmlns:a16="http://schemas.microsoft.com/office/drawing/2014/main" id="{CA54C327-5680-4861-A11B-31297FF9C165}"/>
              </a:ext>
            </a:extLst>
          </p:cNvPr>
          <p:cNvSpPr txBox="1"/>
          <p:nvPr/>
        </p:nvSpPr>
        <p:spPr>
          <a:xfrm>
            <a:off x="448427" y="3888794"/>
            <a:ext cx="1236237"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08/06/2020</a:t>
            </a:r>
          </a:p>
        </p:txBody>
      </p:sp>
      <p:grpSp>
        <p:nvGrpSpPr>
          <p:cNvPr id="81" name="Group 32">
            <a:extLst>
              <a:ext uri="{FF2B5EF4-FFF2-40B4-BE49-F238E27FC236}">
                <a16:creationId xmlns:a16="http://schemas.microsoft.com/office/drawing/2014/main" id="{EC4BD30F-E5A7-4693-8900-8F0197A53F4E}"/>
              </a:ext>
            </a:extLst>
          </p:cNvPr>
          <p:cNvGrpSpPr>
            <a:grpSpLocks noChangeAspect="1"/>
          </p:cNvGrpSpPr>
          <p:nvPr/>
        </p:nvGrpSpPr>
        <p:grpSpPr bwMode="auto">
          <a:xfrm>
            <a:off x="4764352" y="5195208"/>
            <a:ext cx="889000" cy="1293812"/>
            <a:chOff x="2982" y="2549"/>
            <a:chExt cx="560" cy="815"/>
          </a:xfrm>
        </p:grpSpPr>
        <p:sp>
          <p:nvSpPr>
            <p:cNvPr id="83" name="Oval 33">
              <a:extLst>
                <a:ext uri="{FF2B5EF4-FFF2-40B4-BE49-F238E27FC236}">
                  <a16:creationId xmlns:a16="http://schemas.microsoft.com/office/drawing/2014/main" id="{02F51F48-A76A-433F-9C58-7559ADBEC43E}"/>
                </a:ext>
              </a:extLst>
            </p:cNvPr>
            <p:cNvSpPr>
              <a:spLocks noChangeArrowheads="1"/>
            </p:cNvSpPr>
            <p:nvPr/>
          </p:nvSpPr>
          <p:spPr bwMode="auto">
            <a:xfrm>
              <a:off x="2982" y="3270"/>
              <a:ext cx="309" cy="94"/>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5" name="Freeform 34">
              <a:extLst>
                <a:ext uri="{FF2B5EF4-FFF2-40B4-BE49-F238E27FC236}">
                  <a16:creationId xmlns:a16="http://schemas.microsoft.com/office/drawing/2014/main" id="{F1E3142E-7CBD-42E6-AA22-6F2D09E09B90}"/>
                </a:ext>
              </a:extLst>
            </p:cNvPr>
            <p:cNvSpPr>
              <a:spLocks/>
            </p:cNvSpPr>
            <p:nvPr/>
          </p:nvSpPr>
          <p:spPr bwMode="auto">
            <a:xfrm>
              <a:off x="3037" y="3298"/>
              <a:ext cx="198" cy="39"/>
            </a:xfrm>
            <a:custGeom>
              <a:avLst/>
              <a:gdLst>
                <a:gd name="T0" fmla="*/ 51 w 101"/>
                <a:gd name="T1" fmla="*/ 20 h 20"/>
                <a:gd name="T2" fmla="*/ 5 w 101"/>
                <a:gd name="T3" fmla="*/ 15 h 20"/>
                <a:gd name="T4" fmla="*/ 5 w 101"/>
                <a:gd name="T5" fmla="*/ 5 h 20"/>
                <a:gd name="T6" fmla="*/ 51 w 101"/>
                <a:gd name="T7" fmla="*/ 0 h 20"/>
                <a:gd name="T8" fmla="*/ 96 w 101"/>
                <a:gd name="T9" fmla="*/ 5 h 20"/>
                <a:gd name="T10" fmla="*/ 96 w 101"/>
                <a:gd name="T11" fmla="*/ 15 h 20"/>
                <a:gd name="T12" fmla="*/ 51 w 10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01" h="20">
                  <a:moveTo>
                    <a:pt x="51" y="20"/>
                  </a:moveTo>
                  <a:cubicBezTo>
                    <a:pt x="30" y="20"/>
                    <a:pt x="15" y="18"/>
                    <a:pt x="5" y="15"/>
                  </a:cubicBezTo>
                  <a:cubicBezTo>
                    <a:pt x="0" y="13"/>
                    <a:pt x="0" y="7"/>
                    <a:pt x="5" y="5"/>
                  </a:cubicBezTo>
                  <a:cubicBezTo>
                    <a:pt x="15" y="2"/>
                    <a:pt x="30" y="0"/>
                    <a:pt x="51" y="0"/>
                  </a:cubicBezTo>
                  <a:cubicBezTo>
                    <a:pt x="71" y="0"/>
                    <a:pt x="86" y="2"/>
                    <a:pt x="96" y="5"/>
                  </a:cubicBezTo>
                  <a:cubicBezTo>
                    <a:pt x="101" y="7"/>
                    <a:pt x="101" y="13"/>
                    <a:pt x="96" y="15"/>
                  </a:cubicBezTo>
                  <a:cubicBezTo>
                    <a:pt x="86" y="18"/>
                    <a:pt x="71" y="20"/>
                    <a:pt x="51" y="20"/>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7" name="Freeform 35">
              <a:extLst>
                <a:ext uri="{FF2B5EF4-FFF2-40B4-BE49-F238E27FC236}">
                  <a16:creationId xmlns:a16="http://schemas.microsoft.com/office/drawing/2014/main" id="{D3D7E32D-9B56-48A9-9719-7B6A91AB4B4E}"/>
                </a:ext>
              </a:extLst>
            </p:cNvPr>
            <p:cNvSpPr>
              <a:spLocks/>
            </p:cNvSpPr>
            <p:nvPr/>
          </p:nvSpPr>
          <p:spPr bwMode="auto">
            <a:xfrm>
              <a:off x="3131" y="2549"/>
              <a:ext cx="411" cy="415"/>
            </a:xfrm>
            <a:custGeom>
              <a:avLst/>
              <a:gdLst>
                <a:gd name="T0" fmla="*/ 8 w 411"/>
                <a:gd name="T1" fmla="*/ 415 h 415"/>
                <a:gd name="T2" fmla="*/ 8 w 411"/>
                <a:gd name="T3" fmla="*/ 8 h 415"/>
                <a:gd name="T4" fmla="*/ 411 w 411"/>
                <a:gd name="T5" fmla="*/ 8 h 415"/>
                <a:gd name="T6" fmla="*/ 411 w 411"/>
                <a:gd name="T7" fmla="*/ 0 h 415"/>
                <a:gd name="T8" fmla="*/ 0 w 411"/>
                <a:gd name="T9" fmla="*/ 0 h 415"/>
                <a:gd name="T10" fmla="*/ 0 w 411"/>
                <a:gd name="T11" fmla="*/ 415 h 415"/>
                <a:gd name="T12" fmla="*/ 8 w 411"/>
                <a:gd name="T13" fmla="*/ 415 h 415"/>
                <a:gd name="T14" fmla="*/ 8 w 411"/>
                <a:gd name="T15" fmla="*/ 415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415">
                  <a:moveTo>
                    <a:pt x="8" y="415"/>
                  </a:moveTo>
                  <a:lnTo>
                    <a:pt x="8" y="8"/>
                  </a:lnTo>
                  <a:lnTo>
                    <a:pt x="411" y="8"/>
                  </a:lnTo>
                  <a:lnTo>
                    <a:pt x="411" y="0"/>
                  </a:lnTo>
                  <a:lnTo>
                    <a:pt x="0" y="0"/>
                  </a:lnTo>
                  <a:lnTo>
                    <a:pt x="0" y="415"/>
                  </a:lnTo>
                  <a:lnTo>
                    <a:pt x="8" y="415"/>
                  </a:lnTo>
                  <a:lnTo>
                    <a:pt x="8" y="415"/>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8" name="Freeform 36">
              <a:extLst>
                <a:ext uri="{FF2B5EF4-FFF2-40B4-BE49-F238E27FC236}">
                  <a16:creationId xmlns:a16="http://schemas.microsoft.com/office/drawing/2014/main" id="{6BEC6E23-A620-42B8-8D48-483E7A7A77B9}"/>
                </a:ext>
              </a:extLst>
            </p:cNvPr>
            <p:cNvSpPr>
              <a:spLocks/>
            </p:cNvSpPr>
            <p:nvPr/>
          </p:nvSpPr>
          <p:spPr bwMode="auto">
            <a:xfrm>
              <a:off x="2984" y="2824"/>
              <a:ext cx="311" cy="407"/>
            </a:xfrm>
            <a:custGeom>
              <a:avLst/>
              <a:gdLst>
                <a:gd name="T0" fmla="*/ 79 w 159"/>
                <a:gd name="T1" fmla="*/ 209 h 209"/>
                <a:gd name="T2" fmla="*/ 19 w 159"/>
                <a:gd name="T3" fmla="*/ 121 h 209"/>
                <a:gd name="T4" fmla="*/ 28 w 159"/>
                <a:gd name="T5" fmla="*/ 28 h 209"/>
                <a:gd name="T6" fmla="*/ 28 w 159"/>
                <a:gd name="T7" fmla="*/ 28 h 209"/>
                <a:gd name="T8" fmla="*/ 131 w 159"/>
                <a:gd name="T9" fmla="*/ 28 h 209"/>
                <a:gd name="T10" fmla="*/ 131 w 159"/>
                <a:gd name="T11" fmla="*/ 28 h 209"/>
                <a:gd name="T12" fmla="*/ 139 w 159"/>
                <a:gd name="T13" fmla="*/ 121 h 209"/>
                <a:gd name="T14" fmla="*/ 79 w 159"/>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209">
                  <a:moveTo>
                    <a:pt x="79" y="209"/>
                  </a:moveTo>
                  <a:cubicBezTo>
                    <a:pt x="19" y="121"/>
                    <a:pt x="19" y="121"/>
                    <a:pt x="19" y="121"/>
                  </a:cubicBezTo>
                  <a:cubicBezTo>
                    <a:pt x="0" y="92"/>
                    <a:pt x="3" y="53"/>
                    <a:pt x="28" y="28"/>
                  </a:cubicBezTo>
                  <a:cubicBezTo>
                    <a:pt x="28" y="28"/>
                    <a:pt x="28" y="28"/>
                    <a:pt x="28" y="28"/>
                  </a:cubicBezTo>
                  <a:cubicBezTo>
                    <a:pt x="56" y="0"/>
                    <a:pt x="102" y="0"/>
                    <a:pt x="131" y="28"/>
                  </a:cubicBezTo>
                  <a:cubicBezTo>
                    <a:pt x="131" y="28"/>
                    <a:pt x="131" y="28"/>
                    <a:pt x="131" y="28"/>
                  </a:cubicBezTo>
                  <a:cubicBezTo>
                    <a:pt x="155" y="53"/>
                    <a:pt x="159" y="92"/>
                    <a:pt x="139" y="121"/>
                  </a:cubicBezTo>
                  <a:lnTo>
                    <a:pt x="79" y="209"/>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9" name="Oval 37">
              <a:extLst>
                <a:ext uri="{FF2B5EF4-FFF2-40B4-BE49-F238E27FC236}">
                  <a16:creationId xmlns:a16="http://schemas.microsoft.com/office/drawing/2014/main" id="{3EFF250F-3068-4E2C-BC80-8D0F673A79B6}"/>
                </a:ext>
              </a:extLst>
            </p:cNvPr>
            <p:cNvSpPr>
              <a:spLocks noChangeArrowheads="1"/>
            </p:cNvSpPr>
            <p:nvPr/>
          </p:nvSpPr>
          <p:spPr bwMode="auto">
            <a:xfrm>
              <a:off x="3080" y="2921"/>
              <a:ext cx="119" cy="1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91" name="TextBox 96">
            <a:extLst>
              <a:ext uri="{FF2B5EF4-FFF2-40B4-BE49-F238E27FC236}">
                <a16:creationId xmlns:a16="http://schemas.microsoft.com/office/drawing/2014/main" id="{2E19FD09-7585-4DD1-9F32-0E0E116BDDBE}"/>
              </a:ext>
            </a:extLst>
          </p:cNvPr>
          <p:cNvSpPr txBox="1">
            <a:spLocks noChangeArrowheads="1"/>
          </p:cNvSpPr>
          <p:nvPr/>
        </p:nvSpPr>
        <p:spPr bwMode="auto">
          <a:xfrm>
            <a:off x="5729552" y="4867391"/>
            <a:ext cx="2133090" cy="65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ES" sz="1600" dirty="0">
                <a:latin typeface="Times New Roman" panose="02020603050405020304" pitchFamily="18" charset="0"/>
                <a:cs typeface="Times New Roman" panose="02020603050405020304" pitchFamily="18" charset="0"/>
              </a:rPr>
              <a:t>Ley Orgánica de Apoyo Humanitario.</a:t>
            </a:r>
            <a:endParaRPr lang="en-US" altLang="es-MX" sz="1600" dirty="0">
              <a:latin typeface="Times New Roman" panose="02020603050405020304" pitchFamily="18" charset="0"/>
              <a:cs typeface="Times New Roman" panose="02020603050405020304" pitchFamily="18" charset="0"/>
            </a:endParaRPr>
          </a:p>
        </p:txBody>
      </p:sp>
      <p:sp>
        <p:nvSpPr>
          <p:cNvPr id="93" name="CuadroTexto 92">
            <a:extLst>
              <a:ext uri="{FF2B5EF4-FFF2-40B4-BE49-F238E27FC236}">
                <a16:creationId xmlns:a16="http://schemas.microsoft.com/office/drawing/2014/main" id="{CA54C327-5680-4861-A11B-31297FF9C165}"/>
              </a:ext>
            </a:extLst>
          </p:cNvPr>
          <p:cNvSpPr txBox="1"/>
          <p:nvPr/>
        </p:nvSpPr>
        <p:spPr>
          <a:xfrm>
            <a:off x="4745579" y="4879295"/>
            <a:ext cx="1236237" cy="369332"/>
          </a:xfrm>
          <a:prstGeom prst="rect">
            <a:avLst/>
          </a:prstGeom>
          <a:noFill/>
        </p:spPr>
        <p:txBody>
          <a:bodyPr wrap="none" rtlCol="0">
            <a:spAutoFit/>
          </a:bodyPr>
          <a:lstStyle/>
          <a:p>
            <a:pPr algn="ctr"/>
            <a:r>
              <a:rPr lang="en-US" dirty="0">
                <a:solidFill>
                  <a:srgbClr val="93CB27"/>
                </a:solidFill>
                <a:latin typeface="Times New Roman" panose="02020603050405020304" pitchFamily="18" charset="0"/>
                <a:cs typeface="Times New Roman" panose="02020603050405020304" pitchFamily="18" charset="0"/>
              </a:rPr>
              <a:t>22/06/2020</a:t>
            </a:r>
          </a:p>
        </p:txBody>
      </p:sp>
      <p:sp>
        <p:nvSpPr>
          <p:cNvPr id="2" name="Rectángulo 1"/>
          <p:cNvSpPr/>
          <p:nvPr/>
        </p:nvSpPr>
        <p:spPr>
          <a:xfrm>
            <a:off x="299912" y="189410"/>
            <a:ext cx="5863785" cy="369332"/>
          </a:xfrm>
          <a:prstGeom prst="rect">
            <a:avLst/>
          </a:prstGeom>
        </p:spPr>
        <p:txBody>
          <a:bodyPr wrap="none">
            <a:spAutoFit/>
          </a:bodyPr>
          <a:lstStyle/>
          <a:p>
            <a:r>
              <a:rPr lang="es-ES" b="1" dirty="0">
                <a:latin typeface="Times New Roman" panose="02020603050405020304" pitchFamily="18" charset="0"/>
                <a:cs typeface="Times New Roman" panose="02020603050405020304" pitchFamily="18" charset="0"/>
              </a:rPr>
              <a:t>Disposiciones para el Sector Financiero Público y Privado</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30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animEffect transition="in" filter="fade">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500" fill="hold"/>
                                        <p:tgtEl>
                                          <p:spTgt spid="102"/>
                                        </p:tgtEl>
                                        <p:attrNameLst>
                                          <p:attrName>ppt_w</p:attrName>
                                        </p:attrNameLst>
                                      </p:cBhvr>
                                      <p:tavLst>
                                        <p:tav tm="0">
                                          <p:val>
                                            <p:fltVal val="0"/>
                                          </p:val>
                                        </p:tav>
                                        <p:tav tm="100000">
                                          <p:val>
                                            <p:strVal val="#ppt_w"/>
                                          </p:val>
                                        </p:tav>
                                      </p:tavLst>
                                    </p:anim>
                                    <p:anim calcmode="lin" valueType="num">
                                      <p:cBhvr>
                                        <p:cTn id="22" dur="500" fill="hold"/>
                                        <p:tgtEl>
                                          <p:spTgt spid="102"/>
                                        </p:tgtEl>
                                        <p:attrNameLst>
                                          <p:attrName>ppt_h</p:attrName>
                                        </p:attrNameLst>
                                      </p:cBhvr>
                                      <p:tavLst>
                                        <p:tav tm="0">
                                          <p:val>
                                            <p:fltVal val="0"/>
                                          </p:val>
                                        </p:tav>
                                        <p:tav tm="100000">
                                          <p:val>
                                            <p:strVal val="#ppt_h"/>
                                          </p:val>
                                        </p:tav>
                                      </p:tavLst>
                                    </p:anim>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500" fill="hold"/>
                                        <p:tgtEl>
                                          <p:spTgt spid="106"/>
                                        </p:tgtEl>
                                        <p:attrNameLst>
                                          <p:attrName>ppt_w</p:attrName>
                                        </p:attrNameLst>
                                      </p:cBhvr>
                                      <p:tavLst>
                                        <p:tav tm="0">
                                          <p:val>
                                            <p:fltVal val="0"/>
                                          </p:val>
                                        </p:tav>
                                        <p:tav tm="100000">
                                          <p:val>
                                            <p:strVal val="#ppt_w"/>
                                          </p:val>
                                        </p:tav>
                                      </p:tavLst>
                                    </p:anim>
                                    <p:anim calcmode="lin" valueType="num">
                                      <p:cBhvr>
                                        <p:cTn id="36" dur="500" fill="hold"/>
                                        <p:tgtEl>
                                          <p:spTgt spid="106"/>
                                        </p:tgtEl>
                                        <p:attrNameLst>
                                          <p:attrName>ppt_h</p:attrName>
                                        </p:attrNameLst>
                                      </p:cBhvr>
                                      <p:tavLst>
                                        <p:tav tm="0">
                                          <p:val>
                                            <p:fltVal val="0"/>
                                          </p:val>
                                        </p:tav>
                                        <p:tav tm="100000">
                                          <p:val>
                                            <p:strVal val="#ppt_h"/>
                                          </p:val>
                                        </p:tav>
                                      </p:tavLst>
                                    </p:anim>
                                    <p:animEffect transition="in" filter="fad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p:cTn id="42" dur="500" fill="hold"/>
                                        <p:tgtEl>
                                          <p:spTgt spid="108"/>
                                        </p:tgtEl>
                                        <p:attrNameLst>
                                          <p:attrName>ppt_w</p:attrName>
                                        </p:attrNameLst>
                                      </p:cBhvr>
                                      <p:tavLst>
                                        <p:tav tm="0">
                                          <p:val>
                                            <p:fltVal val="0"/>
                                          </p:val>
                                        </p:tav>
                                        <p:tav tm="100000">
                                          <p:val>
                                            <p:strVal val="#ppt_w"/>
                                          </p:val>
                                        </p:tav>
                                      </p:tavLst>
                                    </p:anim>
                                    <p:anim calcmode="lin" valueType="num">
                                      <p:cBhvr>
                                        <p:cTn id="43" dur="500" fill="hold"/>
                                        <p:tgtEl>
                                          <p:spTgt spid="108"/>
                                        </p:tgtEl>
                                        <p:attrNameLst>
                                          <p:attrName>ppt_h</p:attrName>
                                        </p:attrNameLst>
                                      </p:cBhvr>
                                      <p:tavLst>
                                        <p:tav tm="0">
                                          <p:val>
                                            <p:fltVal val="0"/>
                                          </p:val>
                                        </p:tav>
                                        <p:tav tm="100000">
                                          <p:val>
                                            <p:strVal val="#ppt_h"/>
                                          </p:val>
                                        </p:tav>
                                      </p:tavLst>
                                    </p:anim>
                                    <p:animEffect transition="in" filter="fade">
                                      <p:cBhvr>
                                        <p:cTn id="44" dur="500"/>
                                        <p:tgtEl>
                                          <p:spTgt spid="1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 calcmode="lin" valueType="num">
                                      <p:cBhvr>
                                        <p:cTn id="49" dur="500" fill="hold"/>
                                        <p:tgtEl>
                                          <p:spTgt spid="110"/>
                                        </p:tgtEl>
                                        <p:attrNameLst>
                                          <p:attrName>ppt_w</p:attrName>
                                        </p:attrNameLst>
                                      </p:cBhvr>
                                      <p:tavLst>
                                        <p:tav tm="0">
                                          <p:val>
                                            <p:fltVal val="0"/>
                                          </p:val>
                                        </p:tav>
                                        <p:tav tm="100000">
                                          <p:val>
                                            <p:strVal val="#ppt_w"/>
                                          </p:val>
                                        </p:tav>
                                      </p:tavLst>
                                    </p:anim>
                                    <p:anim calcmode="lin" valueType="num">
                                      <p:cBhvr>
                                        <p:cTn id="50" dur="500" fill="hold"/>
                                        <p:tgtEl>
                                          <p:spTgt spid="110"/>
                                        </p:tgtEl>
                                        <p:attrNameLst>
                                          <p:attrName>ppt_h</p:attrName>
                                        </p:attrNameLst>
                                      </p:cBhvr>
                                      <p:tavLst>
                                        <p:tav tm="0">
                                          <p:val>
                                            <p:fltVal val="0"/>
                                          </p:val>
                                        </p:tav>
                                        <p:tav tm="100000">
                                          <p:val>
                                            <p:strVal val="#ppt_h"/>
                                          </p:val>
                                        </p:tav>
                                      </p:tavLst>
                                    </p:anim>
                                    <p:animEffect transition="in" filter="fade">
                                      <p:cBhvr>
                                        <p:cTn id="51" dur="500"/>
                                        <p:tgtEl>
                                          <p:spTgt spid="1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0" grpId="0"/>
      <p:bldP spid="102" grpId="0"/>
      <p:bldP spid="104" grpId="0"/>
      <p:bldP spid="106" grpId="0"/>
      <p:bldP spid="108" grpId="0"/>
      <p:bldP spid="110"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5">
            <a:extLst>
              <a:ext uri="{FF2B5EF4-FFF2-40B4-BE49-F238E27FC236}">
                <a16:creationId xmlns:a16="http://schemas.microsoft.com/office/drawing/2014/main" id="{475F8453-2E28-4342-B88A-7896B97B77ED}"/>
              </a:ext>
            </a:extLst>
          </p:cNvPr>
          <p:cNvGrpSpPr/>
          <p:nvPr/>
        </p:nvGrpSpPr>
        <p:grpSpPr>
          <a:xfrm>
            <a:off x="2811535" y="2086951"/>
            <a:ext cx="2414701" cy="3659990"/>
            <a:chOff x="3329817" y="2024642"/>
            <a:chExt cx="2485320" cy="3767036"/>
          </a:xfrm>
          <a:solidFill>
            <a:schemeClr val="accent4"/>
          </a:solidFill>
        </p:grpSpPr>
        <p:grpSp>
          <p:nvGrpSpPr>
            <p:cNvPr id="98" name="Group 6">
              <a:extLst>
                <a:ext uri="{FF2B5EF4-FFF2-40B4-BE49-F238E27FC236}">
                  <a16:creationId xmlns:a16="http://schemas.microsoft.com/office/drawing/2014/main" id="{B9372897-2FDB-4526-BF5E-AD75D2BB47E1}"/>
                </a:ext>
              </a:extLst>
            </p:cNvPr>
            <p:cNvGrpSpPr/>
            <p:nvPr/>
          </p:nvGrpSpPr>
          <p:grpSpPr>
            <a:xfrm>
              <a:off x="3329817" y="3120206"/>
              <a:ext cx="2485320" cy="1584176"/>
              <a:chOff x="683568" y="3068712"/>
              <a:chExt cx="2485320" cy="1584176"/>
            </a:xfrm>
            <a:grpFill/>
          </p:grpSpPr>
          <p:sp>
            <p:nvSpPr>
              <p:cNvPr id="101" name="Right Arrow Callout 12">
                <a:extLst>
                  <a:ext uri="{FF2B5EF4-FFF2-40B4-BE49-F238E27FC236}">
                    <a16:creationId xmlns:a16="http://schemas.microsoft.com/office/drawing/2014/main" id="{D0EEF900-85B1-4CC3-B431-E57B2FF36AD7}"/>
                  </a:ext>
                </a:extLst>
              </p:cNvPr>
              <p:cNvSpPr/>
              <p:nvPr/>
            </p:nvSpPr>
            <p:spPr>
              <a:xfrm>
                <a:off x="683568" y="3068712"/>
                <a:ext cx="2485320" cy="1584176"/>
              </a:xfrm>
              <a:prstGeom prst="rightArrowCallout">
                <a:avLst>
                  <a:gd name="adj1" fmla="val 25000"/>
                  <a:gd name="adj2" fmla="val 25000"/>
                  <a:gd name="adj3" fmla="val 25000"/>
                  <a:gd name="adj4" fmla="val 638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02" name="Rectangle 10">
                <a:extLst>
                  <a:ext uri="{FF2B5EF4-FFF2-40B4-BE49-F238E27FC236}">
                    <a16:creationId xmlns:a16="http://schemas.microsoft.com/office/drawing/2014/main" id="{8ADE9675-31A6-4599-B65D-0AAA80676775}"/>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99" name="Bent-Up Arrow 10">
              <a:extLst>
                <a:ext uri="{FF2B5EF4-FFF2-40B4-BE49-F238E27FC236}">
                  <a16:creationId xmlns:a16="http://schemas.microsoft.com/office/drawing/2014/main" id="{680E495F-7F94-49E6-86C3-D83CA4AFC143}"/>
                </a:ext>
              </a:extLst>
            </p:cNvPr>
            <p:cNvSpPr/>
            <p:nvPr/>
          </p:nvSpPr>
          <p:spPr>
            <a:xfrm rot="5400000">
              <a:off x="4331096" y="4307637"/>
              <a:ext cx="1110508"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00" name="Bent-Up Arrow 11">
              <a:extLst>
                <a:ext uri="{FF2B5EF4-FFF2-40B4-BE49-F238E27FC236}">
                  <a16:creationId xmlns:a16="http://schemas.microsoft.com/office/drawing/2014/main" id="{A024AA69-9E5E-4126-9329-7A38FEA29618}"/>
                </a:ext>
              </a:extLst>
            </p:cNvPr>
            <p:cNvSpPr/>
            <p:nvPr/>
          </p:nvSpPr>
          <p:spPr>
            <a:xfrm rot="16200000" flipV="1">
              <a:off x="4331096" y="1651110"/>
              <a:ext cx="1110509"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156" name="CuadroTexto 155"/>
          <p:cNvSpPr txBox="1"/>
          <p:nvPr/>
        </p:nvSpPr>
        <p:spPr>
          <a:xfrm>
            <a:off x="2864818" y="3512335"/>
            <a:ext cx="1371888" cy="782110"/>
          </a:xfrm>
          <a:prstGeom prst="rect">
            <a:avLst/>
          </a:prstGeom>
          <a:solidFill>
            <a:srgbClr val="FFC000"/>
          </a:solidFill>
        </p:spPr>
        <p:txBody>
          <a:bodyPr wrap="square" rtlCol="0">
            <a:spAutoFit/>
          </a:bodyPr>
          <a:lstStyle/>
          <a:p>
            <a:endParaRPr lang="es-EC" dirty="0"/>
          </a:p>
        </p:txBody>
      </p:sp>
      <p:grpSp>
        <p:nvGrpSpPr>
          <p:cNvPr id="94" name="Group 2">
            <a:extLst>
              <a:ext uri="{FF2B5EF4-FFF2-40B4-BE49-F238E27FC236}">
                <a16:creationId xmlns:a16="http://schemas.microsoft.com/office/drawing/2014/main" id="{8830BF83-6A47-4EBB-B2B0-DB12BFE48BEC}"/>
              </a:ext>
            </a:extLst>
          </p:cNvPr>
          <p:cNvGrpSpPr/>
          <p:nvPr/>
        </p:nvGrpSpPr>
        <p:grpSpPr>
          <a:xfrm>
            <a:off x="216389" y="3213885"/>
            <a:ext cx="2414701" cy="1172103"/>
            <a:chOff x="683568" y="3068712"/>
            <a:chExt cx="2485320" cy="1584176"/>
          </a:xfrm>
        </p:grpSpPr>
        <p:sp>
          <p:nvSpPr>
            <p:cNvPr id="95" name="Right Arrow Callout 6">
              <a:extLst>
                <a:ext uri="{FF2B5EF4-FFF2-40B4-BE49-F238E27FC236}">
                  <a16:creationId xmlns:a16="http://schemas.microsoft.com/office/drawing/2014/main" id="{9CE40176-3FE8-41EA-BF64-B0390CA54DFB}"/>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rgbClr val="81DE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6" name="Rectangle 4">
              <a:extLst>
                <a:ext uri="{FF2B5EF4-FFF2-40B4-BE49-F238E27FC236}">
                  <a16:creationId xmlns:a16="http://schemas.microsoft.com/office/drawing/2014/main" id="{4181B5E4-2990-4ABC-B5D3-D610478D5BAC}"/>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03" name="Group 11">
            <a:extLst>
              <a:ext uri="{FF2B5EF4-FFF2-40B4-BE49-F238E27FC236}">
                <a16:creationId xmlns:a16="http://schemas.microsoft.com/office/drawing/2014/main" id="{370BB225-62F0-4D20-89B7-D7BAF81B1271}"/>
              </a:ext>
            </a:extLst>
          </p:cNvPr>
          <p:cNvGrpSpPr/>
          <p:nvPr/>
        </p:nvGrpSpPr>
        <p:grpSpPr>
          <a:xfrm>
            <a:off x="5543808" y="3395222"/>
            <a:ext cx="1823478" cy="993674"/>
            <a:chOff x="6732240" y="3044790"/>
            <a:chExt cx="1584000" cy="1584000"/>
          </a:xfrm>
        </p:grpSpPr>
        <p:sp>
          <p:nvSpPr>
            <p:cNvPr id="104" name="Rectangle 12">
              <a:extLst>
                <a:ext uri="{FF2B5EF4-FFF2-40B4-BE49-F238E27FC236}">
                  <a16:creationId xmlns:a16="http://schemas.microsoft.com/office/drawing/2014/main" id="{7B6B2C99-6764-4FFB-9CD9-017E0EBA0C78}"/>
                </a:ext>
              </a:extLst>
            </p:cNvPr>
            <p:cNvSpPr/>
            <p:nvPr/>
          </p:nvSpPr>
          <p:spPr>
            <a:xfrm>
              <a:off x="6732240" y="3044790"/>
              <a:ext cx="1584000" cy="1584000"/>
            </a:xfrm>
            <a:prstGeom prst="rect">
              <a:avLst/>
            </a:prstGeom>
            <a:solidFill>
              <a:srgbClr val="273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05" name="Rectangle 13">
              <a:extLst>
                <a:ext uri="{FF2B5EF4-FFF2-40B4-BE49-F238E27FC236}">
                  <a16:creationId xmlns:a16="http://schemas.microsoft.com/office/drawing/2014/main" id="{81E91048-107C-4CB2-B2E9-FB37A169C4F8}"/>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06" name="Group 14">
            <a:extLst>
              <a:ext uri="{FF2B5EF4-FFF2-40B4-BE49-F238E27FC236}">
                <a16:creationId xmlns:a16="http://schemas.microsoft.com/office/drawing/2014/main" id="{AE312A89-BDD0-43B3-8D33-3DFFA1FF20D1}"/>
              </a:ext>
            </a:extLst>
          </p:cNvPr>
          <p:cNvGrpSpPr/>
          <p:nvPr/>
        </p:nvGrpSpPr>
        <p:grpSpPr>
          <a:xfrm>
            <a:off x="5543808" y="1949971"/>
            <a:ext cx="1823478" cy="993674"/>
            <a:chOff x="6732240" y="3044790"/>
            <a:chExt cx="1584000" cy="1584000"/>
          </a:xfrm>
        </p:grpSpPr>
        <p:sp>
          <p:nvSpPr>
            <p:cNvPr id="107" name="Rectangle 15">
              <a:extLst>
                <a:ext uri="{FF2B5EF4-FFF2-40B4-BE49-F238E27FC236}">
                  <a16:creationId xmlns:a16="http://schemas.microsoft.com/office/drawing/2014/main" id="{392E70FB-0361-40B1-8A0A-37CFDDF1870D}"/>
                </a:ext>
              </a:extLst>
            </p:cNvPr>
            <p:cNvSpPr/>
            <p:nvPr/>
          </p:nvSpPr>
          <p:spPr>
            <a:xfrm>
              <a:off x="6732240" y="3044790"/>
              <a:ext cx="1584000" cy="1584000"/>
            </a:xfrm>
            <a:prstGeom prst="rect">
              <a:avLst/>
            </a:prstGeom>
            <a:solidFill>
              <a:srgbClr val="273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08" name="Rectangle 16">
              <a:extLst>
                <a:ext uri="{FF2B5EF4-FFF2-40B4-BE49-F238E27FC236}">
                  <a16:creationId xmlns:a16="http://schemas.microsoft.com/office/drawing/2014/main" id="{C613AB08-2A55-425B-A669-F3422ABF5830}"/>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09" name="Group 17">
            <a:extLst>
              <a:ext uri="{FF2B5EF4-FFF2-40B4-BE49-F238E27FC236}">
                <a16:creationId xmlns:a16="http://schemas.microsoft.com/office/drawing/2014/main" id="{01C35214-79F8-4FF8-A0A2-6183EE198DEF}"/>
              </a:ext>
            </a:extLst>
          </p:cNvPr>
          <p:cNvGrpSpPr/>
          <p:nvPr/>
        </p:nvGrpSpPr>
        <p:grpSpPr>
          <a:xfrm>
            <a:off x="5616686" y="5022890"/>
            <a:ext cx="1823478" cy="993674"/>
            <a:chOff x="6732240" y="3044790"/>
            <a:chExt cx="1584000" cy="1584000"/>
          </a:xfrm>
        </p:grpSpPr>
        <p:sp>
          <p:nvSpPr>
            <p:cNvPr id="110" name="Rectangle 18">
              <a:extLst>
                <a:ext uri="{FF2B5EF4-FFF2-40B4-BE49-F238E27FC236}">
                  <a16:creationId xmlns:a16="http://schemas.microsoft.com/office/drawing/2014/main" id="{6019EDB3-3119-4C84-B725-F8AAE1494ABA}"/>
                </a:ext>
              </a:extLst>
            </p:cNvPr>
            <p:cNvSpPr/>
            <p:nvPr/>
          </p:nvSpPr>
          <p:spPr>
            <a:xfrm>
              <a:off x="6732240" y="3044790"/>
              <a:ext cx="1584000" cy="1584000"/>
            </a:xfrm>
            <a:prstGeom prst="rect">
              <a:avLst/>
            </a:prstGeom>
            <a:solidFill>
              <a:srgbClr val="273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11" name="Rectangle 19">
              <a:extLst>
                <a:ext uri="{FF2B5EF4-FFF2-40B4-BE49-F238E27FC236}">
                  <a16:creationId xmlns:a16="http://schemas.microsoft.com/office/drawing/2014/main" id="{595D75B4-C09B-454D-9EAD-E1D7DDAD5573}"/>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113" name="TextBox 21">
            <a:extLst>
              <a:ext uri="{FF2B5EF4-FFF2-40B4-BE49-F238E27FC236}">
                <a16:creationId xmlns:a16="http://schemas.microsoft.com/office/drawing/2014/main" id="{F83D0676-4AE8-4E95-AB55-91CDDD7931D3}"/>
              </a:ext>
            </a:extLst>
          </p:cNvPr>
          <p:cNvSpPr txBox="1"/>
          <p:nvPr/>
        </p:nvSpPr>
        <p:spPr>
          <a:xfrm>
            <a:off x="248813" y="3584578"/>
            <a:ext cx="1456363" cy="369332"/>
          </a:xfrm>
          <a:prstGeom prst="rect">
            <a:avLst/>
          </a:prstGeom>
          <a:noFill/>
        </p:spPr>
        <p:txBody>
          <a:bodyPr wrap="square" rtlCol="0">
            <a:spAutoFit/>
          </a:bodyPr>
          <a:lstStyle/>
          <a:p>
            <a:pPr algn="ctr"/>
            <a:r>
              <a:rPr lang="es-EC" b="1" dirty="0">
                <a:latin typeface="Times New Roman" panose="02020603050405020304" pitchFamily="18" charset="0"/>
                <a:cs typeface="Times New Roman" panose="02020603050405020304" pitchFamily="18" charset="0"/>
              </a:rPr>
              <a:t>Metodología</a:t>
            </a:r>
            <a:endParaRPr lang="ko-KR" altLang="en-US" b="1" dirty="0">
              <a:solidFill>
                <a:schemeClr val="tx1">
                  <a:lumMod val="75000"/>
                  <a:lumOff val="25000"/>
                </a:schemeClr>
              </a:solidFill>
              <a:cs typeface="Arial" pitchFamily="34" charset="0"/>
            </a:endParaRPr>
          </a:p>
        </p:txBody>
      </p:sp>
      <p:sp>
        <p:nvSpPr>
          <p:cNvPr id="118" name="TextBox 26">
            <a:extLst>
              <a:ext uri="{FF2B5EF4-FFF2-40B4-BE49-F238E27FC236}">
                <a16:creationId xmlns:a16="http://schemas.microsoft.com/office/drawing/2014/main" id="{C2B0EC9A-D817-4B5C-AE39-566FD7305B9E}"/>
              </a:ext>
            </a:extLst>
          </p:cNvPr>
          <p:cNvSpPr txBox="1"/>
          <p:nvPr/>
        </p:nvSpPr>
        <p:spPr>
          <a:xfrm>
            <a:off x="5770360" y="2115840"/>
            <a:ext cx="1669804" cy="646331"/>
          </a:xfrm>
          <a:prstGeom prst="rect">
            <a:avLst/>
          </a:prstGeom>
          <a:noFill/>
        </p:spPr>
        <p:txBody>
          <a:bodyPr wrap="square" rtlCol="0">
            <a:spAutoFit/>
          </a:bodyPr>
          <a:lstStyle/>
          <a:p>
            <a:pPr lvl="0"/>
            <a:r>
              <a:rPr lang="es-EC" b="1" dirty="0">
                <a:latin typeface="Times New Roman" panose="02020603050405020304" pitchFamily="18" charset="0"/>
                <a:cs typeface="Times New Roman" panose="02020603050405020304" pitchFamily="18" charset="0"/>
              </a:rPr>
              <a:t>Enfoque de Investigación</a:t>
            </a:r>
            <a:endParaRPr lang="es-ES" dirty="0">
              <a:latin typeface="Times New Roman" panose="02020603050405020304" pitchFamily="18" charset="0"/>
              <a:cs typeface="Times New Roman" panose="02020603050405020304" pitchFamily="18" charset="0"/>
            </a:endParaRPr>
          </a:p>
        </p:txBody>
      </p:sp>
      <p:sp>
        <p:nvSpPr>
          <p:cNvPr id="119" name="TextBox 27">
            <a:extLst>
              <a:ext uri="{FF2B5EF4-FFF2-40B4-BE49-F238E27FC236}">
                <a16:creationId xmlns:a16="http://schemas.microsoft.com/office/drawing/2014/main" id="{0A8D2417-47D5-4912-97ED-0D79903452AA}"/>
              </a:ext>
            </a:extLst>
          </p:cNvPr>
          <p:cNvSpPr txBox="1"/>
          <p:nvPr/>
        </p:nvSpPr>
        <p:spPr>
          <a:xfrm>
            <a:off x="5549357" y="3567687"/>
            <a:ext cx="1817929" cy="646331"/>
          </a:xfrm>
          <a:prstGeom prst="rect">
            <a:avLst/>
          </a:prstGeom>
          <a:noFill/>
        </p:spPr>
        <p:txBody>
          <a:bodyPr wrap="square" rtlCol="0">
            <a:spAutoFit/>
          </a:bodyPr>
          <a:lstStyle/>
          <a:p>
            <a:pPr algn="ctr"/>
            <a:r>
              <a:rPr lang="es-EC" b="1" dirty="0">
                <a:latin typeface="Times New Roman" panose="02020603050405020304" pitchFamily="18" charset="0"/>
                <a:cs typeface="Times New Roman" panose="02020603050405020304" pitchFamily="18" charset="0"/>
              </a:rPr>
              <a:t>Modalidades de Investigación</a:t>
            </a:r>
            <a:endParaRPr lang="es-ES" dirty="0">
              <a:latin typeface="Times New Roman" panose="02020603050405020304" pitchFamily="18" charset="0"/>
              <a:cs typeface="Times New Roman" panose="02020603050405020304" pitchFamily="18" charset="0"/>
            </a:endParaRPr>
          </a:p>
        </p:txBody>
      </p:sp>
      <p:sp>
        <p:nvSpPr>
          <p:cNvPr id="120" name="TextBox 28">
            <a:extLst>
              <a:ext uri="{FF2B5EF4-FFF2-40B4-BE49-F238E27FC236}">
                <a16:creationId xmlns:a16="http://schemas.microsoft.com/office/drawing/2014/main" id="{FDD0F196-61C2-4FA9-8DB0-BF5E83BD4432}"/>
              </a:ext>
            </a:extLst>
          </p:cNvPr>
          <p:cNvSpPr txBox="1"/>
          <p:nvPr/>
        </p:nvSpPr>
        <p:spPr>
          <a:xfrm>
            <a:off x="5762622" y="5180376"/>
            <a:ext cx="1553214" cy="646331"/>
          </a:xfrm>
          <a:prstGeom prst="rect">
            <a:avLst/>
          </a:prstGeom>
          <a:noFill/>
        </p:spPr>
        <p:txBody>
          <a:bodyPr wrap="square" rtlCol="0">
            <a:spAutoFit/>
          </a:bodyPr>
          <a:lstStyle/>
          <a:p>
            <a:pPr lvl="0"/>
            <a:r>
              <a:rPr lang="es-ES" dirty="0">
                <a:latin typeface="Times New Roman" panose="02020603050405020304" pitchFamily="18" charset="0"/>
                <a:cs typeface="Times New Roman" panose="02020603050405020304" pitchFamily="18" charset="0"/>
              </a:rPr>
              <a:t> </a:t>
            </a:r>
            <a:r>
              <a:rPr lang="es-EC" b="1" dirty="0">
                <a:latin typeface="Times New Roman" panose="02020603050405020304" pitchFamily="18" charset="0"/>
                <a:cs typeface="Times New Roman" panose="02020603050405020304" pitchFamily="18" charset="0"/>
              </a:rPr>
              <a:t>Tipología de Investigación</a:t>
            </a:r>
            <a:endParaRPr lang="es-ES" dirty="0">
              <a:latin typeface="Times New Roman" panose="02020603050405020304" pitchFamily="18" charset="0"/>
              <a:cs typeface="Times New Roman" panose="02020603050405020304" pitchFamily="18" charset="0"/>
            </a:endParaRPr>
          </a:p>
        </p:txBody>
      </p:sp>
      <p:sp>
        <p:nvSpPr>
          <p:cNvPr id="123" name="TextBox 31">
            <a:extLst>
              <a:ext uri="{FF2B5EF4-FFF2-40B4-BE49-F238E27FC236}">
                <a16:creationId xmlns:a16="http://schemas.microsoft.com/office/drawing/2014/main" id="{700D01A4-AA3A-40D0-92EF-B375F5FCDD42}"/>
              </a:ext>
            </a:extLst>
          </p:cNvPr>
          <p:cNvSpPr txBox="1"/>
          <p:nvPr/>
        </p:nvSpPr>
        <p:spPr>
          <a:xfrm>
            <a:off x="7684858" y="3619603"/>
            <a:ext cx="3118162" cy="36933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Investigación</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Documental </a:t>
            </a: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6" name="TextBox 34">
            <a:extLst>
              <a:ext uri="{FF2B5EF4-FFF2-40B4-BE49-F238E27FC236}">
                <a16:creationId xmlns:a16="http://schemas.microsoft.com/office/drawing/2014/main" id="{5D6FC262-A6BC-473A-8E56-7C9149606C25}"/>
              </a:ext>
            </a:extLst>
          </p:cNvPr>
          <p:cNvSpPr txBox="1"/>
          <p:nvPr/>
        </p:nvSpPr>
        <p:spPr>
          <a:xfrm>
            <a:off x="7830615" y="5180375"/>
            <a:ext cx="3729949"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Investivación</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Correlacional</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Investigación</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Explicativa</a:t>
            </a: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9" name="TextBox 37">
            <a:extLst>
              <a:ext uri="{FF2B5EF4-FFF2-40B4-BE49-F238E27FC236}">
                <a16:creationId xmlns:a16="http://schemas.microsoft.com/office/drawing/2014/main" id="{6A5CC856-A7B9-4F53-8DD1-F12922166D37}"/>
              </a:ext>
            </a:extLst>
          </p:cNvPr>
          <p:cNvSpPr txBox="1"/>
          <p:nvPr/>
        </p:nvSpPr>
        <p:spPr>
          <a:xfrm>
            <a:off x="7684858" y="2086951"/>
            <a:ext cx="3729949"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Cuantitativo</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Cualitativo</a:t>
            </a: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5" name="Rectangle 9">
            <a:extLst>
              <a:ext uri="{FF2B5EF4-FFF2-40B4-BE49-F238E27FC236}">
                <a16:creationId xmlns:a16="http://schemas.microsoft.com/office/drawing/2014/main" id="{553E41FA-134C-462A-84D1-DE223E9A2975}"/>
              </a:ext>
            </a:extLst>
          </p:cNvPr>
          <p:cNvSpPr/>
          <p:nvPr/>
        </p:nvSpPr>
        <p:spPr>
          <a:xfrm>
            <a:off x="3167223" y="3619603"/>
            <a:ext cx="748146" cy="56757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8" name="Rectángulo 157">
            <a:extLst>
              <a:ext uri="{FF2B5EF4-FFF2-40B4-BE49-F238E27FC236}">
                <a16:creationId xmlns:a16="http://schemas.microsoft.com/office/drawing/2014/main" id="{E65E2394-C755-4BC6-9478-01C79E82E30B}"/>
              </a:ext>
            </a:extLst>
          </p:cNvPr>
          <p:cNvSpPr/>
          <p:nvPr/>
        </p:nvSpPr>
        <p:spPr>
          <a:xfrm>
            <a:off x="-16453" y="0"/>
            <a:ext cx="4624547" cy="979822"/>
          </a:xfrm>
          <a:prstGeom prst="rect">
            <a:avLst/>
          </a:prstGeom>
          <a:solidFill>
            <a:srgbClr val="27314A">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ángulo 156">
            <a:extLst>
              <a:ext uri="{FF2B5EF4-FFF2-40B4-BE49-F238E27FC236}">
                <a16:creationId xmlns:a16="http://schemas.microsoft.com/office/drawing/2014/main" id="{055A22C4-330E-461D-93AB-05CB36C13116}"/>
              </a:ext>
            </a:extLst>
          </p:cNvPr>
          <p:cNvSpPr/>
          <p:nvPr/>
        </p:nvSpPr>
        <p:spPr>
          <a:xfrm>
            <a:off x="-27654" y="933511"/>
            <a:ext cx="4635748" cy="127115"/>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uadroTexto 158"/>
          <p:cNvSpPr txBox="1"/>
          <p:nvPr/>
        </p:nvSpPr>
        <p:spPr>
          <a:xfrm>
            <a:off x="216389" y="81982"/>
            <a:ext cx="3698980" cy="707886"/>
          </a:xfrm>
          <a:prstGeom prst="rect">
            <a:avLst/>
          </a:prstGeom>
          <a:noFill/>
        </p:spPr>
        <p:txBody>
          <a:bodyPr wrap="square" rtlCol="0">
            <a:spAutoFit/>
          </a:bodyPr>
          <a:lstStyle/>
          <a:p>
            <a:pPr algn="ctr"/>
            <a:r>
              <a:rPr lang="es-EC" sz="4000" dirty="0">
                <a:solidFill>
                  <a:schemeClr val="bg1"/>
                </a:solidFill>
                <a:latin typeface="Times New Roman" panose="02020603050405020304" pitchFamily="18" charset="0"/>
                <a:cs typeface="Times New Roman" panose="02020603050405020304" pitchFamily="18" charset="0"/>
              </a:rPr>
              <a:t>Metodología </a:t>
            </a:r>
          </a:p>
        </p:txBody>
      </p:sp>
    </p:spTree>
    <p:extLst>
      <p:ext uri="{BB962C8B-B14F-4D97-AF65-F5344CB8AC3E}">
        <p14:creationId xmlns:p14="http://schemas.microsoft.com/office/powerpoint/2010/main" val="39881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29"/>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123"/>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12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6" grpId="0"/>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79615" y="141888"/>
            <a:ext cx="2961565"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Población</a:t>
            </a:r>
          </a:p>
        </p:txBody>
      </p:sp>
      <p:sp>
        <p:nvSpPr>
          <p:cNvPr id="8" name="CuadroTexto 7"/>
          <p:cNvSpPr txBox="1"/>
          <p:nvPr/>
        </p:nvSpPr>
        <p:spPr>
          <a:xfrm>
            <a:off x="7404105" y="72550"/>
            <a:ext cx="2961565"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Muestra</a:t>
            </a:r>
          </a:p>
        </p:txBody>
      </p:sp>
      <p:sp>
        <p:nvSpPr>
          <p:cNvPr id="124" name="Up Arrow 3">
            <a:extLst>
              <a:ext uri="{FF2B5EF4-FFF2-40B4-BE49-F238E27FC236}">
                <a16:creationId xmlns:a16="http://schemas.microsoft.com/office/drawing/2014/main" id="{ED3B4AD0-75BD-4271-8083-F2DB9B482E71}"/>
              </a:ext>
            </a:extLst>
          </p:cNvPr>
          <p:cNvSpPr/>
          <p:nvPr/>
        </p:nvSpPr>
        <p:spPr>
          <a:xfrm>
            <a:off x="-52251" y="985538"/>
            <a:ext cx="2130651" cy="2543360"/>
          </a:xfrm>
          <a:prstGeom prst="upArrow">
            <a:avLst>
              <a:gd name="adj1" fmla="val 66553"/>
              <a:gd name="adj2" fmla="val 30688"/>
            </a:avLst>
          </a:prstGeom>
          <a:solidFill>
            <a:srgbClr val="93CB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5" name="Rectangle 77">
            <a:extLst>
              <a:ext uri="{FF2B5EF4-FFF2-40B4-BE49-F238E27FC236}">
                <a16:creationId xmlns:a16="http://schemas.microsoft.com/office/drawing/2014/main" id="{CCCDA4DC-D7D8-49EF-A0E7-38BC11053A0D}"/>
              </a:ext>
            </a:extLst>
          </p:cNvPr>
          <p:cNvSpPr/>
          <p:nvPr/>
        </p:nvSpPr>
        <p:spPr>
          <a:xfrm>
            <a:off x="804496" y="1518870"/>
            <a:ext cx="4231647" cy="672565"/>
          </a:xfrm>
          <a:prstGeom prst="rect">
            <a:avLst/>
          </a:prstGeom>
          <a:solidFill>
            <a:srgbClr val="2731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26" name="Rectangle 78">
            <a:extLst>
              <a:ext uri="{FF2B5EF4-FFF2-40B4-BE49-F238E27FC236}">
                <a16:creationId xmlns:a16="http://schemas.microsoft.com/office/drawing/2014/main" id="{D3A8422E-5D2B-47B7-8D4C-D8B46A917A95}"/>
              </a:ext>
            </a:extLst>
          </p:cNvPr>
          <p:cNvSpPr/>
          <p:nvPr/>
        </p:nvSpPr>
        <p:spPr>
          <a:xfrm>
            <a:off x="800313" y="2466216"/>
            <a:ext cx="4231647" cy="672565"/>
          </a:xfrm>
          <a:prstGeom prst="rect">
            <a:avLst/>
          </a:prstGeom>
          <a:solidFill>
            <a:srgbClr val="27314A"/>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nvGrpSpPr>
          <p:cNvPr id="129" name="Group 81">
            <a:extLst>
              <a:ext uri="{FF2B5EF4-FFF2-40B4-BE49-F238E27FC236}">
                <a16:creationId xmlns:a16="http://schemas.microsoft.com/office/drawing/2014/main" id="{8B06390E-6439-4687-9FA7-07D1585A2766}"/>
              </a:ext>
            </a:extLst>
          </p:cNvPr>
          <p:cNvGrpSpPr/>
          <p:nvPr/>
        </p:nvGrpSpPr>
        <p:grpSpPr>
          <a:xfrm>
            <a:off x="259307" y="1307842"/>
            <a:ext cx="1453873" cy="706344"/>
            <a:chOff x="4333508" y="1848856"/>
            <a:chExt cx="1493509" cy="756162"/>
          </a:xfrm>
          <a:solidFill>
            <a:srgbClr val="93CB27"/>
          </a:solidFill>
        </p:grpSpPr>
        <p:pic>
          <p:nvPicPr>
            <p:cNvPr id="130" name="Picture 2" descr="E:\002-KIMS BUSINESS\007-04-1-FIVERR\01-PPT-TEMPLATE\COVER-PSD\05-cut-01.png">
              <a:extLst>
                <a:ext uri="{FF2B5EF4-FFF2-40B4-BE49-F238E27FC236}">
                  <a16:creationId xmlns:a16="http://schemas.microsoft.com/office/drawing/2014/main" id="{56E6EE6A-D6F3-49A0-943D-35CB1AC94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grpFill/>
          </p:spPr>
        </p:pic>
        <p:sp>
          <p:nvSpPr>
            <p:cNvPr id="131" name="Isosceles Triangle 83">
              <a:extLst>
                <a:ext uri="{FF2B5EF4-FFF2-40B4-BE49-F238E27FC236}">
                  <a16:creationId xmlns:a16="http://schemas.microsoft.com/office/drawing/2014/main" id="{D864A9EB-59D4-4078-96C7-71FB696DE0B2}"/>
                </a:ext>
              </a:extLst>
            </p:cNvPr>
            <p:cNvSpPr/>
            <p:nvPr/>
          </p:nvSpPr>
          <p:spPr>
            <a:xfrm rot="18900000">
              <a:off x="4333508" y="1848856"/>
              <a:ext cx="1272933" cy="633311"/>
            </a:xfrm>
            <a:prstGeom prst="triangle">
              <a:avLst>
                <a:gd name="adj" fmla="val 511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132" name="Group 84">
            <a:extLst>
              <a:ext uri="{FF2B5EF4-FFF2-40B4-BE49-F238E27FC236}">
                <a16:creationId xmlns:a16="http://schemas.microsoft.com/office/drawing/2014/main" id="{F0C9A127-B0E2-4107-8D7B-C69DDCE64FF7}"/>
              </a:ext>
            </a:extLst>
          </p:cNvPr>
          <p:cNvGrpSpPr/>
          <p:nvPr/>
        </p:nvGrpSpPr>
        <p:grpSpPr>
          <a:xfrm>
            <a:off x="259307" y="2184510"/>
            <a:ext cx="1453873" cy="706344"/>
            <a:chOff x="4333508" y="1848856"/>
            <a:chExt cx="1493509" cy="756162"/>
          </a:xfrm>
          <a:solidFill>
            <a:srgbClr val="93CB27"/>
          </a:solidFill>
        </p:grpSpPr>
        <p:pic>
          <p:nvPicPr>
            <p:cNvPr id="133" name="Picture 2" descr="E:\002-KIMS BUSINESS\007-04-1-FIVERR\01-PPT-TEMPLATE\COVER-PSD\05-cut-01.png">
              <a:extLst>
                <a:ext uri="{FF2B5EF4-FFF2-40B4-BE49-F238E27FC236}">
                  <a16:creationId xmlns:a16="http://schemas.microsoft.com/office/drawing/2014/main" id="{5991CD24-BA5C-49AF-839F-4D4D101B2C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grpFill/>
          </p:spPr>
        </p:pic>
        <p:sp>
          <p:nvSpPr>
            <p:cNvPr id="134" name="Isosceles Triangle 86">
              <a:extLst>
                <a:ext uri="{FF2B5EF4-FFF2-40B4-BE49-F238E27FC236}">
                  <a16:creationId xmlns:a16="http://schemas.microsoft.com/office/drawing/2014/main" id="{10178FC6-9A06-42F8-96E7-165F305B2F0D}"/>
                </a:ext>
              </a:extLst>
            </p:cNvPr>
            <p:cNvSpPr/>
            <p:nvPr/>
          </p:nvSpPr>
          <p:spPr>
            <a:xfrm rot="18900000">
              <a:off x="4333508" y="1848856"/>
              <a:ext cx="1272933" cy="633311"/>
            </a:xfrm>
            <a:prstGeom prst="triangle">
              <a:avLst>
                <a:gd name="adj" fmla="val 511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41" name="Text Placeholder 12">
            <a:extLst>
              <a:ext uri="{FF2B5EF4-FFF2-40B4-BE49-F238E27FC236}">
                <a16:creationId xmlns:a16="http://schemas.microsoft.com/office/drawing/2014/main" id="{5A2E962E-810B-47F3-8A1B-B6D58D75EE79}"/>
              </a:ext>
            </a:extLst>
          </p:cNvPr>
          <p:cNvSpPr txBox="1">
            <a:spLocks/>
          </p:cNvSpPr>
          <p:nvPr/>
        </p:nvSpPr>
        <p:spPr>
          <a:xfrm>
            <a:off x="3084290" y="1519253"/>
            <a:ext cx="1864929"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s-EC" sz="1800" dirty="0">
                <a:solidFill>
                  <a:schemeClr val="bg1"/>
                </a:solidFill>
                <a:latin typeface="Times New Roman" panose="02020603050405020304" pitchFamily="18" charset="0"/>
                <a:cs typeface="Times New Roman" panose="02020603050405020304" pitchFamily="18" charset="0"/>
              </a:rPr>
              <a:t>Bancos Privados </a:t>
            </a:r>
          </a:p>
          <a:p>
            <a:pPr marL="0" indent="0" algn="r">
              <a:buNone/>
            </a:pPr>
            <a:r>
              <a:rPr lang="en-US" altLang="ko-KR" sz="1800" dirty="0">
                <a:solidFill>
                  <a:schemeClr val="bg1"/>
                </a:solidFill>
                <a:latin typeface="Times New Roman" panose="02020603050405020304" pitchFamily="18" charset="0"/>
                <a:cs typeface="Times New Roman" panose="02020603050405020304" pitchFamily="18" charset="0"/>
              </a:rPr>
              <a:t>23</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42" name="Text Placeholder 12">
            <a:extLst>
              <a:ext uri="{FF2B5EF4-FFF2-40B4-BE49-F238E27FC236}">
                <a16:creationId xmlns:a16="http://schemas.microsoft.com/office/drawing/2014/main" id="{5D5402AE-4807-41B6-9379-758A5854FC91}"/>
              </a:ext>
            </a:extLst>
          </p:cNvPr>
          <p:cNvSpPr txBox="1">
            <a:spLocks/>
          </p:cNvSpPr>
          <p:nvPr/>
        </p:nvSpPr>
        <p:spPr>
          <a:xfrm>
            <a:off x="1517500" y="2420845"/>
            <a:ext cx="3419159"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buNone/>
            </a:pPr>
            <a:r>
              <a:rPr lang="es-EC" sz="1800" dirty="0">
                <a:solidFill>
                  <a:schemeClr val="bg1"/>
                </a:solidFill>
                <a:latin typeface="Times New Roman" panose="02020603050405020304" pitchFamily="18" charset="0"/>
                <a:cs typeface="Times New Roman" panose="02020603050405020304" pitchFamily="18" charset="0"/>
              </a:rPr>
              <a:t>Cooperativas de ahorro y crédito</a:t>
            </a:r>
          </a:p>
          <a:p>
            <a:pPr marL="0" lvl="0" indent="0" algn="r">
              <a:buNone/>
            </a:pPr>
            <a:r>
              <a:rPr lang="es-EC" sz="1800" dirty="0">
                <a:solidFill>
                  <a:schemeClr val="bg1"/>
                </a:solidFill>
                <a:latin typeface="Times New Roman" panose="02020603050405020304" pitchFamily="18" charset="0"/>
                <a:cs typeface="Times New Roman" panose="02020603050405020304" pitchFamily="18" charset="0"/>
              </a:rPr>
              <a:t>535</a:t>
            </a:r>
          </a:p>
        </p:txBody>
      </p:sp>
      <p:sp>
        <p:nvSpPr>
          <p:cNvPr id="143" name="Text Placeholder 12">
            <a:extLst>
              <a:ext uri="{FF2B5EF4-FFF2-40B4-BE49-F238E27FC236}">
                <a16:creationId xmlns:a16="http://schemas.microsoft.com/office/drawing/2014/main" id="{1CE2182C-3DE8-4DB1-8E11-25EF2915308B}"/>
              </a:ext>
            </a:extLst>
          </p:cNvPr>
          <p:cNvSpPr txBox="1">
            <a:spLocks/>
          </p:cNvSpPr>
          <p:nvPr/>
        </p:nvSpPr>
        <p:spPr>
          <a:xfrm>
            <a:off x="2421310" y="3373818"/>
            <a:ext cx="1639741"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grpSp>
        <p:nvGrpSpPr>
          <p:cNvPr id="161" name="Group 129">
            <a:extLst>
              <a:ext uri="{FF2B5EF4-FFF2-40B4-BE49-F238E27FC236}">
                <a16:creationId xmlns:a16="http://schemas.microsoft.com/office/drawing/2014/main" id="{6156966B-66BD-4D10-B8E2-D18A896476A8}"/>
              </a:ext>
            </a:extLst>
          </p:cNvPr>
          <p:cNvGrpSpPr/>
          <p:nvPr/>
        </p:nvGrpSpPr>
        <p:grpSpPr>
          <a:xfrm rot="18900000">
            <a:off x="4321670" y="3539123"/>
            <a:ext cx="496778" cy="144597"/>
            <a:chOff x="115511" y="1655618"/>
            <a:chExt cx="2541413" cy="770883"/>
          </a:xfrm>
          <a:solidFill>
            <a:schemeClr val="bg1"/>
          </a:solidFill>
        </p:grpSpPr>
        <p:sp>
          <p:nvSpPr>
            <p:cNvPr id="162" name="Freeform: Shape 130">
              <a:extLst>
                <a:ext uri="{FF2B5EF4-FFF2-40B4-BE49-F238E27FC236}">
                  <a16:creationId xmlns:a16="http://schemas.microsoft.com/office/drawing/2014/main" id="{2B7A7341-579B-4E07-BDEB-2EF14422C235}"/>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163" name="Freeform: Shape 131">
              <a:extLst>
                <a:ext uri="{FF2B5EF4-FFF2-40B4-BE49-F238E27FC236}">
                  <a16:creationId xmlns:a16="http://schemas.microsoft.com/office/drawing/2014/main" id="{6A6C9577-C870-4511-AB52-733F92A07D6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
        <p:nvSpPr>
          <p:cNvPr id="175" name="Text Placeholder 12">
            <a:extLst>
              <a:ext uri="{FF2B5EF4-FFF2-40B4-BE49-F238E27FC236}">
                <a16:creationId xmlns:a16="http://schemas.microsoft.com/office/drawing/2014/main" id="{1CE2182C-3DE8-4DB1-8E11-25EF2915308B}"/>
              </a:ext>
            </a:extLst>
          </p:cNvPr>
          <p:cNvSpPr txBox="1">
            <a:spLocks/>
          </p:cNvSpPr>
          <p:nvPr/>
        </p:nvSpPr>
        <p:spPr>
          <a:xfrm>
            <a:off x="2573710" y="3526218"/>
            <a:ext cx="1639741"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grpSp>
        <p:nvGrpSpPr>
          <p:cNvPr id="189" name="Group 129">
            <a:extLst>
              <a:ext uri="{FF2B5EF4-FFF2-40B4-BE49-F238E27FC236}">
                <a16:creationId xmlns:a16="http://schemas.microsoft.com/office/drawing/2014/main" id="{6156966B-66BD-4D10-B8E2-D18A896476A8}"/>
              </a:ext>
            </a:extLst>
          </p:cNvPr>
          <p:cNvGrpSpPr/>
          <p:nvPr/>
        </p:nvGrpSpPr>
        <p:grpSpPr>
          <a:xfrm rot="18900000">
            <a:off x="4474070" y="3691523"/>
            <a:ext cx="496778" cy="144597"/>
            <a:chOff x="115511" y="1655618"/>
            <a:chExt cx="2541413" cy="770883"/>
          </a:xfrm>
          <a:solidFill>
            <a:schemeClr val="bg1"/>
          </a:solidFill>
        </p:grpSpPr>
        <p:sp>
          <p:nvSpPr>
            <p:cNvPr id="190" name="Freeform: Shape 130">
              <a:extLst>
                <a:ext uri="{FF2B5EF4-FFF2-40B4-BE49-F238E27FC236}">
                  <a16:creationId xmlns:a16="http://schemas.microsoft.com/office/drawing/2014/main" id="{2B7A7341-579B-4E07-BDEB-2EF14422C235}"/>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191" name="Freeform: Shape 131">
              <a:extLst>
                <a:ext uri="{FF2B5EF4-FFF2-40B4-BE49-F238E27FC236}">
                  <a16:creationId xmlns:a16="http://schemas.microsoft.com/office/drawing/2014/main" id="{6A6C9577-C870-4511-AB52-733F92A07D6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
        <p:nvSpPr>
          <p:cNvPr id="192" name="Up Arrow 3">
            <a:extLst>
              <a:ext uri="{FF2B5EF4-FFF2-40B4-BE49-F238E27FC236}">
                <a16:creationId xmlns:a16="http://schemas.microsoft.com/office/drawing/2014/main" id="{ED3B4AD0-75BD-4271-8083-F2DB9B482E71}"/>
              </a:ext>
            </a:extLst>
          </p:cNvPr>
          <p:cNvSpPr/>
          <p:nvPr/>
        </p:nvSpPr>
        <p:spPr>
          <a:xfrm>
            <a:off x="6946799" y="993956"/>
            <a:ext cx="2130651" cy="2543360"/>
          </a:xfrm>
          <a:prstGeom prst="upArrow">
            <a:avLst>
              <a:gd name="adj1" fmla="val 66553"/>
              <a:gd name="adj2" fmla="val 30688"/>
            </a:avLst>
          </a:prstGeom>
          <a:solidFill>
            <a:srgbClr val="93CB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3" name="Rectangle 77">
            <a:extLst>
              <a:ext uri="{FF2B5EF4-FFF2-40B4-BE49-F238E27FC236}">
                <a16:creationId xmlns:a16="http://schemas.microsoft.com/office/drawing/2014/main" id="{CCCDA4DC-D7D8-49EF-A0E7-38BC11053A0D}"/>
              </a:ext>
            </a:extLst>
          </p:cNvPr>
          <p:cNvSpPr/>
          <p:nvPr/>
        </p:nvSpPr>
        <p:spPr>
          <a:xfrm>
            <a:off x="7809270" y="1524234"/>
            <a:ext cx="4231647" cy="672565"/>
          </a:xfrm>
          <a:prstGeom prst="rect">
            <a:avLst/>
          </a:prstGeom>
          <a:solidFill>
            <a:srgbClr val="2731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4" name="Rectangle 78">
            <a:extLst>
              <a:ext uri="{FF2B5EF4-FFF2-40B4-BE49-F238E27FC236}">
                <a16:creationId xmlns:a16="http://schemas.microsoft.com/office/drawing/2014/main" id="{D3A8422E-5D2B-47B7-8D4C-D8B46A917A95}"/>
              </a:ext>
            </a:extLst>
          </p:cNvPr>
          <p:cNvSpPr/>
          <p:nvPr/>
        </p:nvSpPr>
        <p:spPr>
          <a:xfrm>
            <a:off x="7809270" y="2396483"/>
            <a:ext cx="4231647" cy="672565"/>
          </a:xfrm>
          <a:prstGeom prst="rect">
            <a:avLst/>
          </a:prstGeom>
          <a:solidFill>
            <a:srgbClr val="2731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nvGrpSpPr>
          <p:cNvPr id="195" name="Group 81">
            <a:extLst>
              <a:ext uri="{FF2B5EF4-FFF2-40B4-BE49-F238E27FC236}">
                <a16:creationId xmlns:a16="http://schemas.microsoft.com/office/drawing/2014/main" id="{8B06390E-6439-4687-9FA7-07D1585A2766}"/>
              </a:ext>
            </a:extLst>
          </p:cNvPr>
          <p:cNvGrpSpPr/>
          <p:nvPr/>
        </p:nvGrpSpPr>
        <p:grpSpPr>
          <a:xfrm>
            <a:off x="7258357" y="1316260"/>
            <a:ext cx="1453873" cy="706344"/>
            <a:chOff x="4333508" y="1848856"/>
            <a:chExt cx="1493509" cy="756162"/>
          </a:xfrm>
          <a:solidFill>
            <a:srgbClr val="93CB27"/>
          </a:solidFill>
        </p:grpSpPr>
        <p:pic>
          <p:nvPicPr>
            <p:cNvPr id="196" name="Picture 2" descr="E:\002-KIMS BUSINESS\007-04-1-FIVERR\01-PPT-TEMPLATE\COVER-PSD\05-cut-01.png">
              <a:extLst>
                <a:ext uri="{FF2B5EF4-FFF2-40B4-BE49-F238E27FC236}">
                  <a16:creationId xmlns:a16="http://schemas.microsoft.com/office/drawing/2014/main" id="{56E6EE6A-D6F3-49A0-943D-35CB1AC94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grpFill/>
          </p:spPr>
        </p:pic>
        <p:sp>
          <p:nvSpPr>
            <p:cNvPr id="197" name="Isosceles Triangle 83">
              <a:extLst>
                <a:ext uri="{FF2B5EF4-FFF2-40B4-BE49-F238E27FC236}">
                  <a16:creationId xmlns:a16="http://schemas.microsoft.com/office/drawing/2014/main" id="{D864A9EB-59D4-4078-96C7-71FB696DE0B2}"/>
                </a:ext>
              </a:extLst>
            </p:cNvPr>
            <p:cNvSpPr/>
            <p:nvPr/>
          </p:nvSpPr>
          <p:spPr>
            <a:xfrm rot="18900000">
              <a:off x="4333508" y="1848856"/>
              <a:ext cx="1272933" cy="633311"/>
            </a:xfrm>
            <a:prstGeom prst="triangle">
              <a:avLst>
                <a:gd name="adj" fmla="val 511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198" name="Group 84">
            <a:extLst>
              <a:ext uri="{FF2B5EF4-FFF2-40B4-BE49-F238E27FC236}">
                <a16:creationId xmlns:a16="http://schemas.microsoft.com/office/drawing/2014/main" id="{F0C9A127-B0E2-4107-8D7B-C69DDCE64FF7}"/>
              </a:ext>
            </a:extLst>
          </p:cNvPr>
          <p:cNvGrpSpPr/>
          <p:nvPr/>
        </p:nvGrpSpPr>
        <p:grpSpPr>
          <a:xfrm>
            <a:off x="7258357" y="2192928"/>
            <a:ext cx="1453873" cy="706344"/>
            <a:chOff x="4333508" y="1848856"/>
            <a:chExt cx="1493509" cy="756162"/>
          </a:xfrm>
          <a:solidFill>
            <a:srgbClr val="93CB27"/>
          </a:solidFill>
        </p:grpSpPr>
        <p:pic>
          <p:nvPicPr>
            <p:cNvPr id="199" name="Picture 2" descr="E:\002-KIMS BUSINESS\007-04-1-FIVERR\01-PPT-TEMPLATE\COVER-PSD\05-cut-01.png">
              <a:extLst>
                <a:ext uri="{FF2B5EF4-FFF2-40B4-BE49-F238E27FC236}">
                  <a16:creationId xmlns:a16="http://schemas.microsoft.com/office/drawing/2014/main" id="{5991CD24-BA5C-49AF-839F-4D4D101B2C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grpFill/>
          </p:spPr>
        </p:pic>
        <p:sp>
          <p:nvSpPr>
            <p:cNvPr id="200" name="Isosceles Triangle 86">
              <a:extLst>
                <a:ext uri="{FF2B5EF4-FFF2-40B4-BE49-F238E27FC236}">
                  <a16:creationId xmlns:a16="http://schemas.microsoft.com/office/drawing/2014/main" id="{10178FC6-9A06-42F8-96E7-165F305B2F0D}"/>
                </a:ext>
              </a:extLst>
            </p:cNvPr>
            <p:cNvSpPr/>
            <p:nvPr/>
          </p:nvSpPr>
          <p:spPr>
            <a:xfrm rot="18900000">
              <a:off x="4333508" y="1848856"/>
              <a:ext cx="1272933" cy="633311"/>
            </a:xfrm>
            <a:prstGeom prst="triangle">
              <a:avLst>
                <a:gd name="adj" fmla="val 511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203" name="Text Placeholder 12">
            <a:extLst>
              <a:ext uri="{FF2B5EF4-FFF2-40B4-BE49-F238E27FC236}">
                <a16:creationId xmlns:a16="http://schemas.microsoft.com/office/drawing/2014/main" id="{1CE2182C-3DE8-4DB1-8E11-25EF2915308B}"/>
              </a:ext>
            </a:extLst>
          </p:cNvPr>
          <p:cNvSpPr txBox="1">
            <a:spLocks/>
          </p:cNvSpPr>
          <p:nvPr/>
        </p:nvSpPr>
        <p:spPr>
          <a:xfrm>
            <a:off x="9415411" y="3379740"/>
            <a:ext cx="1639741"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grpSp>
        <p:nvGrpSpPr>
          <p:cNvPr id="217" name="Group 129">
            <a:extLst>
              <a:ext uri="{FF2B5EF4-FFF2-40B4-BE49-F238E27FC236}">
                <a16:creationId xmlns:a16="http://schemas.microsoft.com/office/drawing/2014/main" id="{6156966B-66BD-4D10-B8E2-D18A896476A8}"/>
              </a:ext>
            </a:extLst>
          </p:cNvPr>
          <p:cNvGrpSpPr/>
          <p:nvPr/>
        </p:nvGrpSpPr>
        <p:grpSpPr>
          <a:xfrm rot="18900000">
            <a:off x="11320720" y="3547541"/>
            <a:ext cx="496778" cy="144597"/>
            <a:chOff x="115511" y="1655618"/>
            <a:chExt cx="2541413" cy="770883"/>
          </a:xfrm>
          <a:solidFill>
            <a:schemeClr val="bg1"/>
          </a:solidFill>
        </p:grpSpPr>
        <p:sp>
          <p:nvSpPr>
            <p:cNvPr id="218" name="Freeform: Shape 130">
              <a:extLst>
                <a:ext uri="{FF2B5EF4-FFF2-40B4-BE49-F238E27FC236}">
                  <a16:creationId xmlns:a16="http://schemas.microsoft.com/office/drawing/2014/main" id="{2B7A7341-579B-4E07-BDEB-2EF14422C235}"/>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219" name="Freeform: Shape 131">
              <a:extLst>
                <a:ext uri="{FF2B5EF4-FFF2-40B4-BE49-F238E27FC236}">
                  <a16:creationId xmlns:a16="http://schemas.microsoft.com/office/drawing/2014/main" id="{6A6C9577-C870-4511-AB52-733F92A07D6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
        <p:nvSpPr>
          <p:cNvPr id="220" name="Text Placeholder 12">
            <a:extLst>
              <a:ext uri="{FF2B5EF4-FFF2-40B4-BE49-F238E27FC236}">
                <a16:creationId xmlns:a16="http://schemas.microsoft.com/office/drawing/2014/main" id="{5A2E962E-810B-47F3-8A1B-B6D58D75EE79}"/>
              </a:ext>
            </a:extLst>
          </p:cNvPr>
          <p:cNvSpPr txBox="1">
            <a:spLocks/>
          </p:cNvSpPr>
          <p:nvPr/>
        </p:nvSpPr>
        <p:spPr>
          <a:xfrm>
            <a:off x="10059824" y="1537352"/>
            <a:ext cx="1864929"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s-EC" sz="1800" dirty="0">
                <a:solidFill>
                  <a:schemeClr val="bg1"/>
                </a:solidFill>
                <a:latin typeface="Times New Roman" panose="02020603050405020304" pitchFamily="18" charset="0"/>
                <a:cs typeface="Times New Roman" panose="02020603050405020304" pitchFamily="18" charset="0"/>
              </a:rPr>
              <a:t>Bancos Privados </a:t>
            </a:r>
          </a:p>
          <a:p>
            <a:pPr marL="0" indent="0" algn="r">
              <a:buNone/>
            </a:pPr>
            <a:r>
              <a:rPr lang="en-US" sz="1800" dirty="0">
                <a:solidFill>
                  <a:schemeClr val="bg1"/>
                </a:solidFill>
                <a:latin typeface="Times New Roman" panose="02020603050405020304" pitchFamily="18" charset="0"/>
                <a:cs typeface="Times New Roman" panose="02020603050405020304" pitchFamily="18" charset="0"/>
              </a:rPr>
              <a:t>9</a:t>
            </a:r>
          </a:p>
        </p:txBody>
      </p:sp>
      <p:sp>
        <p:nvSpPr>
          <p:cNvPr id="221" name="Text Placeholder 12">
            <a:extLst>
              <a:ext uri="{FF2B5EF4-FFF2-40B4-BE49-F238E27FC236}">
                <a16:creationId xmlns:a16="http://schemas.microsoft.com/office/drawing/2014/main" id="{5D5402AE-4807-41B6-9379-758A5854FC91}"/>
              </a:ext>
            </a:extLst>
          </p:cNvPr>
          <p:cNvSpPr txBox="1">
            <a:spLocks/>
          </p:cNvSpPr>
          <p:nvPr/>
        </p:nvSpPr>
        <p:spPr>
          <a:xfrm>
            <a:off x="8544039" y="2430207"/>
            <a:ext cx="3419159" cy="4696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buNone/>
            </a:pPr>
            <a:r>
              <a:rPr lang="es-EC" sz="1800" dirty="0">
                <a:solidFill>
                  <a:schemeClr val="bg1"/>
                </a:solidFill>
                <a:latin typeface="Times New Roman" panose="02020603050405020304" pitchFamily="18" charset="0"/>
                <a:cs typeface="Times New Roman" panose="02020603050405020304" pitchFamily="18" charset="0"/>
              </a:rPr>
              <a:t>Cooperativas de ahorro y crédito</a:t>
            </a:r>
          </a:p>
          <a:p>
            <a:pPr marL="0" lvl="0" indent="0" algn="r">
              <a:buNone/>
            </a:pPr>
            <a:r>
              <a:rPr lang="es-EC" sz="1800" dirty="0">
                <a:solidFill>
                  <a:schemeClr val="bg1"/>
                </a:solidFill>
                <a:latin typeface="Times New Roman" panose="02020603050405020304" pitchFamily="18" charset="0"/>
                <a:cs typeface="Times New Roman" panose="02020603050405020304" pitchFamily="18" charset="0"/>
              </a:rPr>
              <a:t>219</a:t>
            </a:r>
          </a:p>
        </p:txBody>
      </p:sp>
      <p:graphicFrame>
        <p:nvGraphicFramePr>
          <p:cNvPr id="38" name="8 Tabla">
            <a:extLst>
              <a:ext uri="{FF2B5EF4-FFF2-40B4-BE49-F238E27FC236}">
                <a16:creationId xmlns:a16="http://schemas.microsoft.com/office/drawing/2014/main" id="{755C934A-D8B8-4913-A59B-95105149DBFD}"/>
              </a:ext>
            </a:extLst>
          </p:cNvPr>
          <p:cNvGraphicFramePr>
            <a:graphicFrameLocks noGrp="1"/>
          </p:cNvGraphicFramePr>
          <p:nvPr>
            <p:extLst>
              <p:ext uri="{D42A27DB-BD31-4B8C-83A1-F6EECF244321}">
                <p14:modId xmlns:p14="http://schemas.microsoft.com/office/powerpoint/2010/main" val="3589687968"/>
              </p:ext>
            </p:extLst>
          </p:nvPr>
        </p:nvGraphicFramePr>
        <p:xfrm>
          <a:off x="6812093" y="3789684"/>
          <a:ext cx="5228824" cy="2560320"/>
        </p:xfrm>
        <a:graphic>
          <a:graphicData uri="http://schemas.openxmlformats.org/drawingml/2006/table">
            <a:tbl>
              <a:tblPr firstRow="1" bandRow="1">
                <a:tableStyleId>{F5AB1C69-6EDB-4FF4-983F-18BD219EF322}</a:tableStyleId>
              </a:tblPr>
              <a:tblGrid>
                <a:gridCol w="2614412">
                  <a:extLst>
                    <a:ext uri="{9D8B030D-6E8A-4147-A177-3AD203B41FA5}">
                      <a16:colId xmlns:a16="http://schemas.microsoft.com/office/drawing/2014/main" val="20000"/>
                    </a:ext>
                  </a:extLst>
                </a:gridCol>
                <a:gridCol w="2614412">
                  <a:extLst>
                    <a:ext uri="{9D8B030D-6E8A-4147-A177-3AD203B41FA5}">
                      <a16:colId xmlns:a16="http://schemas.microsoft.com/office/drawing/2014/main" val="20001"/>
                    </a:ext>
                  </a:extLst>
                </a:gridCol>
              </a:tblGrid>
              <a:tr h="356561">
                <a:tc>
                  <a:txBody>
                    <a:bodyPr/>
                    <a:lstStyle/>
                    <a:p>
                      <a:pPr algn="ctr"/>
                      <a:r>
                        <a:rPr lang="es-EC" dirty="0"/>
                        <a:t>Segmento</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N°</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56561">
                <a:tc>
                  <a:txBody>
                    <a:bodyPr/>
                    <a:lstStyle/>
                    <a:p>
                      <a:pPr algn="ctr"/>
                      <a:r>
                        <a:rPr lang="es-EC" dirty="0"/>
                        <a:t>1</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17</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56561">
                <a:tc>
                  <a:txBody>
                    <a:bodyPr/>
                    <a:lstStyle/>
                    <a:p>
                      <a:pPr algn="ctr"/>
                      <a:r>
                        <a:rPr lang="es-EC" dirty="0"/>
                        <a:t>2</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19</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56561">
                <a:tc>
                  <a:txBody>
                    <a:bodyPr/>
                    <a:lstStyle/>
                    <a:p>
                      <a:pPr algn="ctr"/>
                      <a:r>
                        <a:rPr lang="es-EC" dirty="0"/>
                        <a:t>3</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34</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56561">
                <a:tc>
                  <a:txBody>
                    <a:bodyPr/>
                    <a:lstStyle/>
                    <a:p>
                      <a:pPr algn="ctr"/>
                      <a:r>
                        <a:rPr lang="es-EC" dirty="0"/>
                        <a:t>4</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68</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56561">
                <a:tc>
                  <a:txBody>
                    <a:bodyPr/>
                    <a:lstStyle/>
                    <a:p>
                      <a:pPr algn="ctr"/>
                      <a:r>
                        <a:rPr lang="es-EC" dirty="0"/>
                        <a:t>5</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81</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56561">
                <a:tc>
                  <a:txBody>
                    <a:bodyPr/>
                    <a:lstStyle/>
                    <a:p>
                      <a:pPr algn="ctr"/>
                      <a:r>
                        <a:rPr lang="es-EC" dirty="0"/>
                        <a:t>Total</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a:t>219</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39" name="9 Rectángulo">
                <a:extLst>
                  <a:ext uri="{FF2B5EF4-FFF2-40B4-BE49-F238E27FC236}">
                    <a16:creationId xmlns:a16="http://schemas.microsoft.com/office/drawing/2014/main" id="{EC095507-2371-41D4-B07A-64BDBAAC2947}"/>
                  </a:ext>
                </a:extLst>
              </p:cNvPr>
              <p:cNvSpPr/>
              <p:nvPr/>
            </p:nvSpPr>
            <p:spPr>
              <a:xfrm>
                <a:off x="1203193" y="4251546"/>
                <a:ext cx="2454390" cy="753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m:rPr>
                                  <m:sty m:val="p"/>
                                </m:rPr>
                                <a:rPr lang="es-EC">
                                  <a:latin typeface="Cambria Math" panose="02040503050406030204" pitchFamily="18" charset="0"/>
                                </a:rPr>
                                <m:t>Z</m:t>
                              </m:r>
                            </m:e>
                            <m:sup>
                              <m:r>
                                <a:rPr lang="es-EC">
                                  <a:latin typeface="Cambria Math" panose="02040503050406030204" pitchFamily="18" charset="0"/>
                                </a:rPr>
                                <m:t>2</m:t>
                              </m:r>
                            </m:sup>
                          </m:sSup>
                          <m:r>
                            <m:rPr>
                              <m:sty m:val="p"/>
                            </m:rPr>
                            <a:rPr lang="es-EC">
                              <a:latin typeface="Cambria Math" panose="02040503050406030204" pitchFamily="18" charset="0"/>
                            </a:rPr>
                            <m:t>Npq</m:t>
                          </m:r>
                        </m:num>
                        <m:den>
                          <m:sSup>
                            <m:sSupPr>
                              <m:ctrlPr>
                                <a:rPr lang="es-EC" i="1">
                                  <a:latin typeface="Cambria Math" panose="02040503050406030204" pitchFamily="18" charset="0"/>
                                </a:rPr>
                              </m:ctrlPr>
                            </m:sSupPr>
                            <m:e>
                              <m:r>
                                <m:rPr>
                                  <m:sty m:val="p"/>
                                </m:rPr>
                                <a:rPr lang="es-EC">
                                  <a:latin typeface="Cambria Math" panose="02040503050406030204" pitchFamily="18" charset="0"/>
                                </a:rPr>
                                <m:t>e</m:t>
                              </m:r>
                            </m:e>
                            <m:sup>
                              <m:r>
                                <a:rPr lang="es-EC">
                                  <a:latin typeface="Cambria Math" panose="02040503050406030204" pitchFamily="18" charset="0"/>
                                </a:rPr>
                                <m:t>2</m:t>
                              </m:r>
                            </m:sup>
                          </m:sSup>
                          <m:r>
                            <a:rPr lang="es-EC">
                              <a:latin typeface="Cambria Math" panose="02040503050406030204" pitchFamily="18" charset="0"/>
                            </a:rPr>
                            <m:t>(</m:t>
                          </m:r>
                          <m:r>
                            <m:rPr>
                              <m:sty m:val="p"/>
                            </m:rPr>
                            <a:rPr lang="es-EC">
                              <a:latin typeface="Cambria Math" panose="02040503050406030204" pitchFamily="18" charset="0"/>
                            </a:rPr>
                            <m:t>N</m:t>
                          </m:r>
                          <m:r>
                            <a:rPr lang="es-EC" i="1">
                              <a:latin typeface="Cambria Math" panose="02040503050406030204" pitchFamily="18" charset="0"/>
                            </a:rPr>
                            <m:t>−</m:t>
                          </m:r>
                          <m:r>
                            <a:rPr lang="es-EC">
                              <a:latin typeface="Cambria Math" panose="02040503050406030204" pitchFamily="18" charset="0"/>
                            </a:rPr>
                            <m:t>1)+</m:t>
                          </m:r>
                          <m:sSup>
                            <m:sSupPr>
                              <m:ctrlPr>
                                <a:rPr lang="es-EC" i="1">
                                  <a:latin typeface="Cambria Math" panose="02040503050406030204" pitchFamily="18" charset="0"/>
                                </a:rPr>
                              </m:ctrlPr>
                            </m:sSupPr>
                            <m:e>
                              <m:r>
                                <m:rPr>
                                  <m:sty m:val="p"/>
                                </m:rPr>
                                <a:rPr lang="es-EC">
                                  <a:latin typeface="Cambria Math" panose="02040503050406030204" pitchFamily="18" charset="0"/>
                                </a:rPr>
                                <m:t>Z</m:t>
                              </m:r>
                            </m:e>
                            <m:sup>
                              <m:r>
                                <a:rPr lang="es-EC">
                                  <a:latin typeface="Cambria Math" panose="02040503050406030204" pitchFamily="18" charset="0"/>
                                </a:rPr>
                                <m:t>2</m:t>
                              </m:r>
                            </m:sup>
                          </m:sSup>
                          <m:r>
                            <m:rPr>
                              <m:sty m:val="p"/>
                            </m:rPr>
                            <a:rPr lang="es-EC">
                              <a:latin typeface="Cambria Math" panose="02040503050406030204" pitchFamily="18" charset="0"/>
                            </a:rPr>
                            <m:t>pq</m:t>
                          </m:r>
                        </m:den>
                      </m:f>
                    </m:oMath>
                  </m:oMathPara>
                </a14:m>
                <a:endParaRPr lang="es-EC" dirty="0"/>
              </a:p>
            </p:txBody>
          </p:sp>
        </mc:Choice>
        <mc:Fallback xmlns="">
          <p:sp>
            <p:nvSpPr>
              <p:cNvPr id="39" name="9 Rectángulo">
                <a:extLst>
                  <a:ext uri="{FF2B5EF4-FFF2-40B4-BE49-F238E27FC236}">
                    <a16:creationId xmlns:a16="http://schemas.microsoft.com/office/drawing/2014/main" id="{EC095507-2371-41D4-B07A-64BDBAAC2947}"/>
                  </a:ext>
                </a:extLst>
              </p:cNvPr>
              <p:cNvSpPr>
                <a:spLocks noRot="1" noChangeAspect="1" noMove="1" noResize="1" noEditPoints="1" noAdjustHandles="1" noChangeArrowheads="1" noChangeShapeType="1" noTextEdit="1"/>
              </p:cNvSpPr>
              <p:nvPr/>
            </p:nvSpPr>
            <p:spPr>
              <a:xfrm>
                <a:off x="1203193" y="4251546"/>
                <a:ext cx="2454390" cy="753861"/>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0" name="10 Rectángulo">
                <a:extLst>
                  <a:ext uri="{FF2B5EF4-FFF2-40B4-BE49-F238E27FC236}">
                    <a16:creationId xmlns:a16="http://schemas.microsoft.com/office/drawing/2014/main" id="{AACD09CD-E710-4FB8-84AC-94221369310C}"/>
                  </a:ext>
                </a:extLst>
              </p:cNvPr>
              <p:cNvSpPr/>
              <p:nvPr/>
            </p:nvSpPr>
            <p:spPr>
              <a:xfrm>
                <a:off x="1203193" y="5119871"/>
                <a:ext cx="4427751" cy="771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r>
                            <a:rPr lang="es-EC" i="1">
                              <a:latin typeface="Cambria Math" panose="02040503050406030204" pitchFamily="18" charset="0"/>
                            </a:rPr>
                            <m:t>∗</m:t>
                          </m:r>
                          <m:r>
                            <a:rPr lang="es-EC">
                              <a:latin typeface="Cambria Math" panose="02040503050406030204" pitchFamily="18" charset="0"/>
                            </a:rPr>
                            <m:t>558</m:t>
                          </m:r>
                          <m:r>
                            <a:rPr lang="es-EC" i="1">
                              <a:latin typeface="Cambria Math" panose="02040503050406030204" pitchFamily="18" charset="0"/>
                            </a:rPr>
                            <m:t>∗</m:t>
                          </m:r>
                          <m:r>
                            <a:rPr lang="es-EC">
                              <a:latin typeface="Cambria Math" panose="02040503050406030204" pitchFamily="18" charset="0"/>
                            </a:rPr>
                            <m:t>0,5</m:t>
                          </m:r>
                          <m:r>
                            <a:rPr lang="es-EC" i="1">
                              <a:latin typeface="Cambria Math" panose="02040503050406030204" pitchFamily="18" charset="0"/>
                            </a:rPr>
                            <m:t>∗</m:t>
                          </m:r>
                          <m:r>
                            <a:rPr lang="es-EC">
                              <a:latin typeface="Cambria Math" panose="02040503050406030204" pitchFamily="18" charset="0"/>
                            </a:rPr>
                            <m:t>0,5</m:t>
                          </m:r>
                        </m:num>
                        <m:den>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1">
                                      <a:latin typeface="Cambria Math" panose="02040503050406030204" pitchFamily="18" charset="0"/>
                                    </a:rPr>
                                    <m:t>0,05</m:t>
                                  </m:r>
                                </m:e>
                              </m:d>
                            </m:e>
                            <m:sup>
                              <m:r>
                                <a:rPr lang="es-EC" i="1">
                                  <a:latin typeface="Cambria Math" panose="02040503050406030204" pitchFamily="18" charset="0"/>
                                </a:rPr>
                                <m:t>2</m:t>
                              </m:r>
                            </m:sup>
                          </m:sSup>
                          <m:d>
                            <m:dPr>
                              <m:ctrlPr>
                                <a:rPr lang="es-EC" i="1">
                                  <a:latin typeface="Cambria Math" panose="02040503050406030204" pitchFamily="18" charset="0"/>
                                </a:rPr>
                              </m:ctrlPr>
                            </m:dPr>
                            <m:e>
                              <m:r>
                                <a:rPr lang="es-EC" i="1">
                                  <a:latin typeface="Cambria Math" panose="02040503050406030204" pitchFamily="18" charset="0"/>
                                </a:rPr>
                                <m:t>558−1</m:t>
                              </m:r>
                            </m:e>
                          </m:d>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r>
                            <a:rPr lang="es-EC" i="1">
                              <a:latin typeface="Cambria Math" panose="02040503050406030204" pitchFamily="18" charset="0"/>
                            </a:rPr>
                            <m:t>∗0.5∗0.5</m:t>
                          </m:r>
                        </m:den>
                      </m:f>
                    </m:oMath>
                  </m:oMathPara>
                </a14:m>
                <a:endParaRPr lang="es-EC" dirty="0"/>
              </a:p>
            </p:txBody>
          </p:sp>
        </mc:Choice>
        <mc:Fallback xmlns="">
          <p:sp>
            <p:nvSpPr>
              <p:cNvPr id="40" name="10 Rectángulo">
                <a:extLst>
                  <a:ext uri="{FF2B5EF4-FFF2-40B4-BE49-F238E27FC236}">
                    <a16:creationId xmlns:a16="http://schemas.microsoft.com/office/drawing/2014/main" id="{AACD09CD-E710-4FB8-84AC-94221369310C}"/>
                  </a:ext>
                </a:extLst>
              </p:cNvPr>
              <p:cNvSpPr>
                <a:spLocks noRot="1" noChangeAspect="1" noMove="1" noResize="1" noEditPoints="1" noAdjustHandles="1" noChangeArrowheads="1" noChangeShapeType="1" noTextEdit="1"/>
              </p:cNvSpPr>
              <p:nvPr/>
            </p:nvSpPr>
            <p:spPr>
              <a:xfrm>
                <a:off x="1203193" y="5119871"/>
                <a:ext cx="4427751" cy="771943"/>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1" name="11 Rectángulo">
                <a:extLst>
                  <a:ext uri="{FF2B5EF4-FFF2-40B4-BE49-F238E27FC236}">
                    <a16:creationId xmlns:a16="http://schemas.microsoft.com/office/drawing/2014/main" id="{28B02F21-8A53-458D-A6E0-B70AEA0F168E}"/>
                  </a:ext>
                </a:extLst>
              </p:cNvPr>
              <p:cNvSpPr/>
              <p:nvPr/>
            </p:nvSpPr>
            <p:spPr>
              <a:xfrm>
                <a:off x="1203193" y="5980672"/>
                <a:ext cx="1039067" cy="369332"/>
              </a:xfrm>
              <a:prstGeom prst="rect">
                <a:avLst/>
              </a:prstGeom>
            </p:spPr>
            <p:txBody>
              <a:bodyPr wrap="none">
                <a:spAutoFit/>
              </a:bodyPr>
              <a:lstStyle/>
              <a:p>
                <a14:m>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=22</m:t>
                    </m:r>
                  </m:oMath>
                </a14:m>
                <a:r>
                  <a:rPr lang="es-EC" dirty="0"/>
                  <a:t>8</a:t>
                </a:r>
              </a:p>
            </p:txBody>
          </p:sp>
        </mc:Choice>
        <mc:Fallback xmlns="">
          <p:sp>
            <p:nvSpPr>
              <p:cNvPr id="41" name="11 Rectángulo">
                <a:extLst>
                  <a:ext uri="{FF2B5EF4-FFF2-40B4-BE49-F238E27FC236}">
                    <a16:creationId xmlns:a16="http://schemas.microsoft.com/office/drawing/2014/main" id="{28B02F21-8A53-458D-A6E0-B70AEA0F168E}"/>
                  </a:ext>
                </a:extLst>
              </p:cNvPr>
              <p:cNvSpPr>
                <a:spLocks noRot="1" noChangeAspect="1" noMove="1" noResize="1" noEditPoints="1" noAdjustHandles="1" noChangeArrowheads="1" noChangeShapeType="1" noTextEdit="1"/>
              </p:cNvSpPr>
              <p:nvPr/>
            </p:nvSpPr>
            <p:spPr>
              <a:xfrm>
                <a:off x="1203193" y="5980672"/>
                <a:ext cx="1039067" cy="369332"/>
              </a:xfrm>
              <a:prstGeom prst="rect">
                <a:avLst/>
              </a:prstGeom>
              <a:blipFill>
                <a:blip r:embed="rId6"/>
                <a:stretch>
                  <a:fillRect t="-8197" r="-4094" b="-24590"/>
                </a:stretch>
              </a:blipFill>
            </p:spPr>
            <p:txBody>
              <a:bodyPr/>
              <a:lstStyle/>
              <a:p>
                <a:r>
                  <a:rPr lang="es-EC">
                    <a:noFill/>
                  </a:rPr>
                  <a:t> </a:t>
                </a:r>
              </a:p>
            </p:txBody>
          </p:sp>
        </mc:Fallback>
      </mc:AlternateContent>
    </p:spTree>
    <p:extLst>
      <p:ext uri="{BB962C8B-B14F-4D97-AF65-F5344CB8AC3E}">
        <p14:creationId xmlns:p14="http://schemas.microsoft.com/office/powerpoint/2010/main" val="24613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25"/>
                                        </p:tgtEl>
                                        <p:attrNameLst>
                                          <p:attrName>style.color</p:attrName>
                                        </p:attrNameLst>
                                      </p:cBhvr>
                                      <p:to>
                                        <a:schemeClr val="bg1"/>
                                      </p:to>
                                    </p:animClr>
                                    <p:animClr clrSpc="rgb" dir="cw">
                                      <p:cBhvr>
                                        <p:cTn id="7" dur="250" autoRev="1" fill="remove"/>
                                        <p:tgtEl>
                                          <p:spTgt spid="125"/>
                                        </p:tgtEl>
                                        <p:attrNameLst>
                                          <p:attrName>fillcolor</p:attrName>
                                        </p:attrNameLst>
                                      </p:cBhvr>
                                      <p:to>
                                        <a:schemeClr val="bg1"/>
                                      </p:to>
                                    </p:animClr>
                                    <p:set>
                                      <p:cBhvr>
                                        <p:cTn id="8" dur="250" autoRev="1" fill="remove"/>
                                        <p:tgtEl>
                                          <p:spTgt spid="125"/>
                                        </p:tgtEl>
                                        <p:attrNameLst>
                                          <p:attrName>fill.type</p:attrName>
                                        </p:attrNameLst>
                                      </p:cBhvr>
                                      <p:to>
                                        <p:strVal val="solid"/>
                                      </p:to>
                                    </p:set>
                                    <p:set>
                                      <p:cBhvr>
                                        <p:cTn id="9" dur="250" autoRev="1" fill="remove"/>
                                        <p:tgtEl>
                                          <p:spTgt spid="12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26"/>
                                        </p:tgtEl>
                                        <p:attrNameLst>
                                          <p:attrName>style.color</p:attrName>
                                        </p:attrNameLst>
                                      </p:cBhvr>
                                      <p:to>
                                        <a:schemeClr val="bg1"/>
                                      </p:to>
                                    </p:animClr>
                                    <p:animClr clrSpc="rgb" dir="cw">
                                      <p:cBhvr>
                                        <p:cTn id="14" dur="250" autoRev="1" fill="remove"/>
                                        <p:tgtEl>
                                          <p:spTgt spid="126"/>
                                        </p:tgtEl>
                                        <p:attrNameLst>
                                          <p:attrName>fillcolor</p:attrName>
                                        </p:attrNameLst>
                                      </p:cBhvr>
                                      <p:to>
                                        <a:schemeClr val="bg1"/>
                                      </p:to>
                                    </p:animClr>
                                    <p:set>
                                      <p:cBhvr>
                                        <p:cTn id="15" dur="250" autoRev="1" fill="remove"/>
                                        <p:tgtEl>
                                          <p:spTgt spid="126"/>
                                        </p:tgtEl>
                                        <p:attrNameLst>
                                          <p:attrName>fill.type</p:attrName>
                                        </p:attrNameLst>
                                      </p:cBhvr>
                                      <p:to>
                                        <p:strVal val="solid"/>
                                      </p:to>
                                    </p:set>
                                    <p:set>
                                      <p:cBhvr>
                                        <p:cTn id="16" dur="250" autoRev="1" fill="remove"/>
                                        <p:tgtEl>
                                          <p:spTgt spid="126"/>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93"/>
                                        </p:tgtEl>
                                        <p:attrNameLst>
                                          <p:attrName>style.color</p:attrName>
                                        </p:attrNameLst>
                                      </p:cBhvr>
                                      <p:to>
                                        <a:schemeClr val="bg1"/>
                                      </p:to>
                                    </p:animClr>
                                    <p:animClr clrSpc="rgb" dir="cw">
                                      <p:cBhvr>
                                        <p:cTn id="21" dur="250" autoRev="1" fill="remove"/>
                                        <p:tgtEl>
                                          <p:spTgt spid="193"/>
                                        </p:tgtEl>
                                        <p:attrNameLst>
                                          <p:attrName>fillcolor</p:attrName>
                                        </p:attrNameLst>
                                      </p:cBhvr>
                                      <p:to>
                                        <a:schemeClr val="bg1"/>
                                      </p:to>
                                    </p:animClr>
                                    <p:set>
                                      <p:cBhvr>
                                        <p:cTn id="22" dur="250" autoRev="1" fill="remove"/>
                                        <p:tgtEl>
                                          <p:spTgt spid="193"/>
                                        </p:tgtEl>
                                        <p:attrNameLst>
                                          <p:attrName>fill.type</p:attrName>
                                        </p:attrNameLst>
                                      </p:cBhvr>
                                      <p:to>
                                        <p:strVal val="solid"/>
                                      </p:to>
                                    </p:set>
                                    <p:set>
                                      <p:cBhvr>
                                        <p:cTn id="23" dur="250" autoRev="1" fill="remove"/>
                                        <p:tgtEl>
                                          <p:spTgt spid="193"/>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194"/>
                                        </p:tgtEl>
                                        <p:attrNameLst>
                                          <p:attrName>style.color</p:attrName>
                                        </p:attrNameLst>
                                      </p:cBhvr>
                                      <p:to>
                                        <a:schemeClr val="bg1"/>
                                      </p:to>
                                    </p:animClr>
                                    <p:animClr clrSpc="rgb" dir="cw">
                                      <p:cBhvr>
                                        <p:cTn id="28" dur="250" autoRev="1" fill="remove"/>
                                        <p:tgtEl>
                                          <p:spTgt spid="194"/>
                                        </p:tgtEl>
                                        <p:attrNameLst>
                                          <p:attrName>fillcolor</p:attrName>
                                        </p:attrNameLst>
                                      </p:cBhvr>
                                      <p:to>
                                        <a:schemeClr val="bg1"/>
                                      </p:to>
                                    </p:animClr>
                                    <p:set>
                                      <p:cBhvr>
                                        <p:cTn id="29" dur="250" autoRev="1" fill="remove"/>
                                        <p:tgtEl>
                                          <p:spTgt spid="194"/>
                                        </p:tgtEl>
                                        <p:attrNameLst>
                                          <p:attrName>fill.type</p:attrName>
                                        </p:attrNameLst>
                                      </p:cBhvr>
                                      <p:to>
                                        <p:strVal val="solid"/>
                                      </p:to>
                                    </p:set>
                                    <p:set>
                                      <p:cBhvr>
                                        <p:cTn id="30" dur="250" autoRev="1" fill="remove"/>
                                        <p:tgtEl>
                                          <p:spTgt spid="1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93" grpId="0" animBg="1"/>
      <p:bldP spid="1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4">
            <a:extLst>
              <a:ext uri="{FF2B5EF4-FFF2-40B4-BE49-F238E27FC236}">
                <a16:creationId xmlns:a16="http://schemas.microsoft.com/office/drawing/2014/main" id="{3FDC164A-3E42-4EF7-9C12-C9C82A47DE1E}"/>
              </a:ext>
            </a:extLst>
          </p:cNvPr>
          <p:cNvSpPr>
            <a:spLocks noChangeArrowheads="1"/>
          </p:cNvSpPr>
          <p:nvPr/>
        </p:nvSpPr>
        <p:spPr bwMode="auto">
          <a:xfrm>
            <a:off x="0" y="-24478"/>
            <a:ext cx="12192000" cy="6917403"/>
          </a:xfrm>
          <a:prstGeom prst="rect">
            <a:avLst/>
          </a:prstGeom>
          <a:solidFill>
            <a:srgbClr val="2731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2" name="Marcador de posición de imagen 31">
            <a:extLst>
              <a:ext uri="{FF2B5EF4-FFF2-40B4-BE49-F238E27FC236}">
                <a16:creationId xmlns:a16="http://schemas.microsoft.com/office/drawing/2014/main" id="{DB334C7C-9645-4AE7-838E-8679CC62C6E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23008" y="0"/>
            <a:ext cx="12192000" cy="6911975"/>
          </a:xfrm>
          <a:custGeom>
            <a:avLst/>
            <a:gdLst>
              <a:gd name="connsiteX0" fmla="*/ 0 w 4667250"/>
              <a:gd name="connsiteY0" fmla="*/ 0 h 6873875"/>
              <a:gd name="connsiteX1" fmla="*/ 4667250 w 4667250"/>
              <a:gd name="connsiteY1" fmla="*/ 0 h 6873875"/>
              <a:gd name="connsiteX2" fmla="*/ 4667250 w 4667250"/>
              <a:gd name="connsiteY2" fmla="*/ 6873875 h 6873875"/>
              <a:gd name="connsiteX3" fmla="*/ 0 w 4667250"/>
              <a:gd name="connsiteY3" fmla="*/ 6873875 h 6873875"/>
              <a:gd name="connsiteX4" fmla="*/ 0 w 4667250"/>
              <a:gd name="connsiteY4" fmla="*/ 0 h 6873875"/>
              <a:gd name="connsiteX0" fmla="*/ 0 w 4667250"/>
              <a:gd name="connsiteY0" fmla="*/ 0 h 6873875"/>
              <a:gd name="connsiteX1" fmla="*/ 4667250 w 4667250"/>
              <a:gd name="connsiteY1" fmla="*/ 0 h 6873875"/>
              <a:gd name="connsiteX2" fmla="*/ 4667250 w 4667250"/>
              <a:gd name="connsiteY2" fmla="*/ 6873875 h 6873875"/>
              <a:gd name="connsiteX3" fmla="*/ 0 w 4667250"/>
              <a:gd name="connsiteY3" fmla="*/ 2644775 h 6873875"/>
              <a:gd name="connsiteX4" fmla="*/ 0 w 4667250"/>
              <a:gd name="connsiteY4" fmla="*/ 0 h 6873875"/>
              <a:gd name="connsiteX0" fmla="*/ 0 w 4667250"/>
              <a:gd name="connsiteY0" fmla="*/ 0 h 6892925"/>
              <a:gd name="connsiteX1" fmla="*/ 4667250 w 4667250"/>
              <a:gd name="connsiteY1" fmla="*/ 0 h 6892925"/>
              <a:gd name="connsiteX2" fmla="*/ 0 w 4667250"/>
              <a:gd name="connsiteY2" fmla="*/ 6892925 h 6892925"/>
              <a:gd name="connsiteX3" fmla="*/ 0 w 4667250"/>
              <a:gd name="connsiteY3" fmla="*/ 2644775 h 6892925"/>
              <a:gd name="connsiteX4" fmla="*/ 0 w 4667250"/>
              <a:gd name="connsiteY4" fmla="*/ 0 h 6892925"/>
              <a:gd name="connsiteX0" fmla="*/ 0 w 12249150"/>
              <a:gd name="connsiteY0" fmla="*/ 0 h 6892925"/>
              <a:gd name="connsiteX1" fmla="*/ 12249150 w 12249150"/>
              <a:gd name="connsiteY1" fmla="*/ 3067050 h 6892925"/>
              <a:gd name="connsiteX2" fmla="*/ 0 w 12249150"/>
              <a:gd name="connsiteY2" fmla="*/ 6892925 h 6892925"/>
              <a:gd name="connsiteX3" fmla="*/ 0 w 12249150"/>
              <a:gd name="connsiteY3" fmla="*/ 2644775 h 6892925"/>
              <a:gd name="connsiteX4" fmla="*/ 0 w 12249150"/>
              <a:gd name="connsiteY4" fmla="*/ 0 h 6892925"/>
              <a:gd name="connsiteX0" fmla="*/ 8248650 w 12249150"/>
              <a:gd name="connsiteY0" fmla="*/ 0 h 6911975"/>
              <a:gd name="connsiteX1" fmla="*/ 12249150 w 12249150"/>
              <a:gd name="connsiteY1" fmla="*/ 3086100 h 6911975"/>
              <a:gd name="connsiteX2" fmla="*/ 0 w 12249150"/>
              <a:gd name="connsiteY2" fmla="*/ 6911975 h 6911975"/>
              <a:gd name="connsiteX3" fmla="*/ 0 w 12249150"/>
              <a:gd name="connsiteY3" fmla="*/ 2663825 h 6911975"/>
              <a:gd name="connsiteX4" fmla="*/ 8248650 w 12249150"/>
              <a:gd name="connsiteY4" fmla="*/ 0 h 6911975"/>
              <a:gd name="connsiteX0" fmla="*/ 8248650 w 12249150"/>
              <a:gd name="connsiteY0" fmla="*/ 0 h 6911975"/>
              <a:gd name="connsiteX1" fmla="*/ 10058400 w 12249150"/>
              <a:gd name="connsiteY1" fmla="*/ 1371600 h 6911975"/>
              <a:gd name="connsiteX2" fmla="*/ 12249150 w 12249150"/>
              <a:gd name="connsiteY2" fmla="*/ 3086100 h 6911975"/>
              <a:gd name="connsiteX3" fmla="*/ 0 w 12249150"/>
              <a:gd name="connsiteY3" fmla="*/ 6911975 h 6911975"/>
              <a:gd name="connsiteX4" fmla="*/ 0 w 12249150"/>
              <a:gd name="connsiteY4" fmla="*/ 2663825 h 6911975"/>
              <a:gd name="connsiteX5" fmla="*/ 8248650 w 12249150"/>
              <a:gd name="connsiteY5" fmla="*/ 0 h 6911975"/>
              <a:gd name="connsiteX0" fmla="*/ 8248650 w 12249150"/>
              <a:gd name="connsiteY0" fmla="*/ 0 h 6911975"/>
              <a:gd name="connsiteX1" fmla="*/ 12192000 w 12249150"/>
              <a:gd name="connsiteY1" fmla="*/ 19050 h 6911975"/>
              <a:gd name="connsiteX2" fmla="*/ 12249150 w 12249150"/>
              <a:gd name="connsiteY2" fmla="*/ 3086100 h 6911975"/>
              <a:gd name="connsiteX3" fmla="*/ 0 w 12249150"/>
              <a:gd name="connsiteY3" fmla="*/ 6911975 h 6911975"/>
              <a:gd name="connsiteX4" fmla="*/ 0 w 12249150"/>
              <a:gd name="connsiteY4" fmla="*/ 2663825 h 6911975"/>
              <a:gd name="connsiteX5" fmla="*/ 8248650 w 12249150"/>
              <a:gd name="connsiteY5" fmla="*/ 0 h 6911975"/>
              <a:gd name="connsiteX0" fmla="*/ 8248650 w 12192000"/>
              <a:gd name="connsiteY0" fmla="*/ 0 h 6911975"/>
              <a:gd name="connsiteX1" fmla="*/ 12192000 w 12192000"/>
              <a:gd name="connsiteY1" fmla="*/ 19050 h 6911975"/>
              <a:gd name="connsiteX2" fmla="*/ 12153900 w 12192000"/>
              <a:gd name="connsiteY2" fmla="*/ 3124200 h 6911975"/>
              <a:gd name="connsiteX3" fmla="*/ 0 w 12192000"/>
              <a:gd name="connsiteY3" fmla="*/ 6911975 h 6911975"/>
              <a:gd name="connsiteX4" fmla="*/ 0 w 12192000"/>
              <a:gd name="connsiteY4" fmla="*/ 2663825 h 6911975"/>
              <a:gd name="connsiteX5" fmla="*/ 8248650 w 12192000"/>
              <a:gd name="connsiteY5" fmla="*/ 0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911975">
                <a:moveTo>
                  <a:pt x="8248650" y="0"/>
                </a:moveTo>
                <a:lnTo>
                  <a:pt x="12192000" y="19050"/>
                </a:lnTo>
                <a:lnTo>
                  <a:pt x="12153900" y="3124200"/>
                </a:lnTo>
                <a:lnTo>
                  <a:pt x="0" y="6911975"/>
                </a:lnTo>
                <a:lnTo>
                  <a:pt x="0" y="2663825"/>
                </a:lnTo>
                <a:lnTo>
                  <a:pt x="8248650" y="0"/>
                </a:lnTo>
                <a:close/>
              </a:path>
            </a:pathLst>
          </a:custGeom>
        </p:spPr>
      </p:pic>
      <p:sp>
        <p:nvSpPr>
          <p:cNvPr id="36" name="Freeform 18">
            <a:extLst>
              <a:ext uri="{FF2B5EF4-FFF2-40B4-BE49-F238E27FC236}">
                <a16:creationId xmlns:a16="http://schemas.microsoft.com/office/drawing/2014/main" id="{E7F9CB86-01B9-433A-AE7A-A2856040464E}"/>
              </a:ext>
            </a:extLst>
          </p:cNvPr>
          <p:cNvSpPr>
            <a:spLocks/>
          </p:cNvSpPr>
          <p:nvPr/>
        </p:nvSpPr>
        <p:spPr bwMode="auto">
          <a:xfrm>
            <a:off x="1588" y="1257300"/>
            <a:ext cx="4286249" cy="5690642"/>
          </a:xfrm>
          <a:custGeom>
            <a:avLst/>
            <a:gdLst>
              <a:gd name="T0" fmla="*/ 3383 w 3383"/>
              <a:gd name="T1" fmla="*/ 0 h 4427"/>
              <a:gd name="T2" fmla="*/ 3383 w 3383"/>
              <a:gd name="T3" fmla="*/ 3334 h 4427"/>
              <a:gd name="T4" fmla="*/ 0 w 3383"/>
              <a:gd name="T5" fmla="*/ 4427 h 4427"/>
              <a:gd name="T6" fmla="*/ 0 w 3383"/>
              <a:gd name="T7" fmla="*/ 1083 h 4427"/>
              <a:gd name="T8" fmla="*/ 3383 w 3383"/>
              <a:gd name="T9" fmla="*/ 0 h 4427"/>
            </a:gdLst>
            <a:ahLst/>
            <a:cxnLst>
              <a:cxn ang="0">
                <a:pos x="T0" y="T1"/>
              </a:cxn>
              <a:cxn ang="0">
                <a:pos x="T2" y="T3"/>
              </a:cxn>
              <a:cxn ang="0">
                <a:pos x="T4" y="T5"/>
              </a:cxn>
              <a:cxn ang="0">
                <a:pos x="T6" y="T7"/>
              </a:cxn>
              <a:cxn ang="0">
                <a:pos x="T8" y="T9"/>
              </a:cxn>
            </a:cxnLst>
            <a:rect l="0" t="0" r="r" b="b"/>
            <a:pathLst>
              <a:path w="3383" h="4427">
                <a:moveTo>
                  <a:pt x="3383" y="0"/>
                </a:moveTo>
                <a:lnTo>
                  <a:pt x="3383" y="3334"/>
                </a:lnTo>
                <a:lnTo>
                  <a:pt x="0" y="4427"/>
                </a:lnTo>
                <a:lnTo>
                  <a:pt x="0" y="1083"/>
                </a:lnTo>
                <a:lnTo>
                  <a:pt x="3383" y="0"/>
                </a:lnTo>
                <a:close/>
              </a:path>
            </a:pathLst>
          </a:custGeom>
          <a:solidFill>
            <a:srgbClr val="93CB27">
              <a:alpha val="63137"/>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CE32FAF5-B491-413D-B7CF-576346501A44}"/>
              </a:ext>
            </a:extLst>
          </p:cNvPr>
          <p:cNvSpPr>
            <a:spLocks/>
          </p:cNvSpPr>
          <p:nvPr/>
        </p:nvSpPr>
        <p:spPr bwMode="auto">
          <a:xfrm>
            <a:off x="4735156" y="-24478"/>
            <a:ext cx="4365142" cy="1459578"/>
          </a:xfrm>
          <a:custGeom>
            <a:avLst/>
            <a:gdLst>
              <a:gd name="T0" fmla="*/ 0 w 4175"/>
              <a:gd name="T1" fmla="*/ 0 h 1396"/>
              <a:gd name="T2" fmla="*/ 2294 w 4175"/>
              <a:gd name="T3" fmla="*/ 1396 h 1396"/>
              <a:gd name="T4" fmla="*/ 4175 w 4175"/>
              <a:gd name="T5" fmla="*/ 610 h 1396"/>
              <a:gd name="T6" fmla="*/ 4175 w 4175"/>
              <a:gd name="T7" fmla="*/ 0 h 1396"/>
              <a:gd name="T8" fmla="*/ 0 w 4175"/>
              <a:gd name="T9" fmla="*/ 0 h 1396"/>
            </a:gdLst>
            <a:ahLst/>
            <a:cxnLst>
              <a:cxn ang="0">
                <a:pos x="T0" y="T1"/>
              </a:cxn>
              <a:cxn ang="0">
                <a:pos x="T2" y="T3"/>
              </a:cxn>
              <a:cxn ang="0">
                <a:pos x="T4" y="T5"/>
              </a:cxn>
              <a:cxn ang="0">
                <a:pos x="T6" y="T7"/>
              </a:cxn>
              <a:cxn ang="0">
                <a:pos x="T8" y="T9"/>
              </a:cxn>
            </a:cxnLst>
            <a:rect l="0" t="0" r="r" b="b"/>
            <a:pathLst>
              <a:path w="4175" h="1396">
                <a:moveTo>
                  <a:pt x="0" y="0"/>
                </a:moveTo>
                <a:lnTo>
                  <a:pt x="2294" y="1396"/>
                </a:lnTo>
                <a:lnTo>
                  <a:pt x="4175" y="610"/>
                </a:lnTo>
                <a:lnTo>
                  <a:pt x="4175" y="0"/>
                </a:lnTo>
                <a:lnTo>
                  <a:pt x="0" y="0"/>
                </a:lnTo>
                <a:close/>
              </a:path>
            </a:pathLst>
          </a:custGeom>
          <a:solidFill>
            <a:srgbClr val="93CB27">
              <a:alpha val="50196"/>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uadroTexto 19">
            <a:extLst>
              <a:ext uri="{FF2B5EF4-FFF2-40B4-BE49-F238E27FC236}">
                <a16:creationId xmlns:a16="http://schemas.microsoft.com/office/drawing/2014/main" id="{3436ACA3-3511-4277-AF66-FA5C62B6029F}"/>
              </a:ext>
            </a:extLst>
          </p:cNvPr>
          <p:cNvSpPr txBox="1"/>
          <p:nvPr/>
        </p:nvSpPr>
        <p:spPr>
          <a:xfrm>
            <a:off x="1188477" y="3287782"/>
            <a:ext cx="5402262" cy="707886"/>
          </a:xfrm>
          <a:prstGeom prst="rect">
            <a:avLst/>
          </a:prstGeom>
          <a:noFill/>
        </p:spPr>
        <p:txBody>
          <a:bodyPr wrap="square" rtlCol="0">
            <a:spAutoFit/>
          </a:bodyPr>
          <a:lstStyle/>
          <a:p>
            <a:r>
              <a:rPr lang="en-US" sz="4000" b="1" dirty="0">
                <a:solidFill>
                  <a:schemeClr val="bg1"/>
                </a:solidFill>
                <a:latin typeface="Oswald" panose="02000303000000000000" pitchFamily="2" charset="0"/>
              </a:rPr>
              <a:t>RESULTADOS</a:t>
            </a:r>
            <a:endParaRPr lang="en-US" sz="4000" dirty="0">
              <a:solidFill>
                <a:schemeClr val="bg1"/>
              </a:solidFill>
              <a:latin typeface="Oswald" panose="02000303000000000000" pitchFamily="2" charset="0"/>
            </a:endParaRPr>
          </a:p>
        </p:txBody>
      </p:sp>
      <p:sp>
        <p:nvSpPr>
          <p:cNvPr id="10" name="Freeform 5">
            <a:extLst>
              <a:ext uri="{FF2B5EF4-FFF2-40B4-BE49-F238E27FC236}">
                <a16:creationId xmlns:a16="http://schemas.microsoft.com/office/drawing/2014/main" id="{4B07CBCB-9967-4BA9-8EA2-7362596DBD82}"/>
              </a:ext>
            </a:extLst>
          </p:cNvPr>
          <p:cNvSpPr>
            <a:spLocks/>
          </p:cNvSpPr>
          <p:nvPr/>
        </p:nvSpPr>
        <p:spPr bwMode="auto">
          <a:xfrm>
            <a:off x="7826858" y="-24478"/>
            <a:ext cx="4365142" cy="1459578"/>
          </a:xfrm>
          <a:custGeom>
            <a:avLst/>
            <a:gdLst>
              <a:gd name="T0" fmla="*/ 0 w 4175"/>
              <a:gd name="T1" fmla="*/ 0 h 1396"/>
              <a:gd name="T2" fmla="*/ 2294 w 4175"/>
              <a:gd name="T3" fmla="*/ 1396 h 1396"/>
              <a:gd name="T4" fmla="*/ 4175 w 4175"/>
              <a:gd name="T5" fmla="*/ 610 h 1396"/>
              <a:gd name="T6" fmla="*/ 4175 w 4175"/>
              <a:gd name="T7" fmla="*/ 0 h 1396"/>
              <a:gd name="T8" fmla="*/ 0 w 4175"/>
              <a:gd name="T9" fmla="*/ 0 h 1396"/>
            </a:gdLst>
            <a:ahLst/>
            <a:cxnLst>
              <a:cxn ang="0">
                <a:pos x="T0" y="T1"/>
              </a:cxn>
              <a:cxn ang="0">
                <a:pos x="T2" y="T3"/>
              </a:cxn>
              <a:cxn ang="0">
                <a:pos x="T4" y="T5"/>
              </a:cxn>
              <a:cxn ang="0">
                <a:pos x="T6" y="T7"/>
              </a:cxn>
              <a:cxn ang="0">
                <a:pos x="T8" y="T9"/>
              </a:cxn>
            </a:cxnLst>
            <a:rect l="0" t="0" r="r" b="b"/>
            <a:pathLst>
              <a:path w="4175" h="1396">
                <a:moveTo>
                  <a:pt x="0" y="0"/>
                </a:moveTo>
                <a:lnTo>
                  <a:pt x="2294" y="1396"/>
                </a:lnTo>
                <a:lnTo>
                  <a:pt x="4175" y="610"/>
                </a:lnTo>
                <a:lnTo>
                  <a:pt x="4175" y="0"/>
                </a:lnTo>
                <a:lnTo>
                  <a:pt x="0" y="0"/>
                </a:lnTo>
                <a:close/>
              </a:path>
            </a:pathLst>
          </a:custGeom>
          <a:solidFill>
            <a:srgbClr val="93CB27"/>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7A64DD75-424C-467C-A2D7-33D98821CFED}"/>
              </a:ext>
            </a:extLst>
          </p:cNvPr>
          <p:cNvSpPr>
            <a:spLocks/>
          </p:cNvSpPr>
          <p:nvPr/>
        </p:nvSpPr>
        <p:spPr bwMode="auto">
          <a:xfrm>
            <a:off x="8893640" y="3641725"/>
            <a:ext cx="3298360" cy="1459578"/>
          </a:xfrm>
          <a:custGeom>
            <a:avLst/>
            <a:gdLst>
              <a:gd name="T0" fmla="*/ 2766 w 2766"/>
              <a:gd name="T1" fmla="*/ 0 h 1224"/>
              <a:gd name="T2" fmla="*/ 2766 w 2766"/>
              <a:gd name="T3" fmla="*/ 524 h 1224"/>
              <a:gd name="T4" fmla="*/ 471 w 2766"/>
              <a:gd name="T5" fmla="*/ 1224 h 1224"/>
              <a:gd name="T6" fmla="*/ 0 w 2766"/>
              <a:gd name="T7" fmla="*/ 924 h 1224"/>
              <a:gd name="T8" fmla="*/ 2766 w 2766"/>
              <a:gd name="T9" fmla="*/ 0 h 1224"/>
            </a:gdLst>
            <a:ahLst/>
            <a:cxnLst>
              <a:cxn ang="0">
                <a:pos x="T0" y="T1"/>
              </a:cxn>
              <a:cxn ang="0">
                <a:pos x="T2" y="T3"/>
              </a:cxn>
              <a:cxn ang="0">
                <a:pos x="T4" y="T5"/>
              </a:cxn>
              <a:cxn ang="0">
                <a:pos x="T6" y="T7"/>
              </a:cxn>
              <a:cxn ang="0">
                <a:pos x="T8" y="T9"/>
              </a:cxn>
            </a:cxnLst>
            <a:rect l="0" t="0" r="r" b="b"/>
            <a:pathLst>
              <a:path w="2766" h="1224">
                <a:moveTo>
                  <a:pt x="2766" y="0"/>
                </a:moveTo>
                <a:lnTo>
                  <a:pt x="2766" y="524"/>
                </a:lnTo>
                <a:lnTo>
                  <a:pt x="471" y="1224"/>
                </a:lnTo>
                <a:lnTo>
                  <a:pt x="0" y="924"/>
                </a:lnTo>
                <a:lnTo>
                  <a:pt x="2766" y="0"/>
                </a:lnTo>
                <a:close/>
              </a:path>
            </a:pathLst>
          </a:custGeom>
          <a:solidFill>
            <a:srgbClr val="A2C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CAE81DB0-FD26-4F17-A3DE-9251E03B4B65}"/>
              </a:ext>
            </a:extLst>
          </p:cNvPr>
          <p:cNvSpPr>
            <a:spLocks/>
          </p:cNvSpPr>
          <p:nvPr/>
        </p:nvSpPr>
        <p:spPr bwMode="auto">
          <a:xfrm>
            <a:off x="10915650" y="4512597"/>
            <a:ext cx="1276351" cy="827848"/>
          </a:xfrm>
          <a:custGeom>
            <a:avLst/>
            <a:gdLst>
              <a:gd name="T0" fmla="*/ 1255 w 1255"/>
              <a:gd name="T1" fmla="*/ 0 h 814"/>
              <a:gd name="T2" fmla="*/ 1255 w 1255"/>
              <a:gd name="T3" fmla="*/ 543 h 814"/>
              <a:gd name="T4" fmla="*/ 428 w 1255"/>
              <a:gd name="T5" fmla="*/ 814 h 814"/>
              <a:gd name="T6" fmla="*/ 0 w 1255"/>
              <a:gd name="T7" fmla="*/ 443 h 814"/>
              <a:gd name="T8" fmla="*/ 1255 w 1255"/>
              <a:gd name="T9" fmla="*/ 0 h 814"/>
            </a:gdLst>
            <a:ahLst/>
            <a:cxnLst>
              <a:cxn ang="0">
                <a:pos x="T0" y="T1"/>
              </a:cxn>
              <a:cxn ang="0">
                <a:pos x="T2" y="T3"/>
              </a:cxn>
              <a:cxn ang="0">
                <a:pos x="T4" y="T5"/>
              </a:cxn>
              <a:cxn ang="0">
                <a:pos x="T6" y="T7"/>
              </a:cxn>
              <a:cxn ang="0">
                <a:pos x="T8" y="T9"/>
              </a:cxn>
            </a:cxnLst>
            <a:rect l="0" t="0" r="r" b="b"/>
            <a:pathLst>
              <a:path w="1255" h="814">
                <a:moveTo>
                  <a:pt x="1255" y="0"/>
                </a:moveTo>
                <a:lnTo>
                  <a:pt x="1255" y="543"/>
                </a:lnTo>
                <a:lnTo>
                  <a:pt x="428" y="814"/>
                </a:lnTo>
                <a:lnTo>
                  <a:pt x="0" y="443"/>
                </a:lnTo>
                <a:lnTo>
                  <a:pt x="1255" y="0"/>
                </a:lnTo>
                <a:close/>
              </a:path>
            </a:pathLst>
          </a:custGeom>
          <a:solidFill>
            <a:srgbClr val="A2C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78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a:extLst>
              <a:ext uri="{FF2B5EF4-FFF2-40B4-BE49-F238E27FC236}">
                <a16:creationId xmlns:a16="http://schemas.microsoft.com/office/drawing/2014/main" id="{3211D0F6-2F8F-4F89-A7DF-E1BE3E7B2EFD}"/>
              </a:ext>
            </a:extLst>
          </p:cNvPr>
          <p:cNvGrpSpPr>
            <a:grpSpLocks noChangeAspect="1"/>
          </p:cNvGrpSpPr>
          <p:nvPr/>
        </p:nvGrpSpPr>
        <p:grpSpPr bwMode="auto">
          <a:xfrm>
            <a:off x="9525" y="90877"/>
            <a:ext cx="12182475" cy="480623"/>
            <a:chOff x="3" y="588"/>
            <a:chExt cx="7674" cy="3111"/>
          </a:xfrm>
        </p:grpSpPr>
        <p:sp>
          <p:nvSpPr>
            <p:cNvPr id="16" name="Freeform 5">
              <a:extLst>
                <a:ext uri="{FF2B5EF4-FFF2-40B4-BE49-F238E27FC236}">
                  <a16:creationId xmlns:a16="http://schemas.microsoft.com/office/drawing/2014/main" id="{2790F753-1079-4F71-BD40-1B054DCA381E}"/>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AutoShape 3">
              <a:extLst>
                <a:ext uri="{FF2B5EF4-FFF2-40B4-BE49-F238E27FC236}">
                  <a16:creationId xmlns:a16="http://schemas.microsoft.com/office/drawing/2014/main" id="{0ED3C6FD-C260-4387-902C-1D4ACB5F194C}"/>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330ACD6E-C2D2-44A1-A916-AC1BE4733849}"/>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Line 8">
              <a:extLst>
                <a:ext uri="{FF2B5EF4-FFF2-40B4-BE49-F238E27FC236}">
                  <a16:creationId xmlns:a16="http://schemas.microsoft.com/office/drawing/2014/main" id="{7AED3A4B-3AA7-4555-AA9B-5B20E62C9338}"/>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5" name="Imagen 4"/>
          <p:cNvPicPr>
            <a:picLocks noChangeAspect="1"/>
          </p:cNvPicPr>
          <p:nvPr/>
        </p:nvPicPr>
        <p:blipFill rotWithShape="1">
          <a:blip r:embed="rId3"/>
          <a:srcRect l="14354" r="15582"/>
          <a:stretch/>
        </p:blipFill>
        <p:spPr>
          <a:xfrm>
            <a:off x="368490" y="670062"/>
            <a:ext cx="3302758" cy="2749534"/>
          </a:xfrm>
          <a:prstGeom prst="rect">
            <a:avLst/>
          </a:prstGeom>
        </p:spPr>
      </p:pic>
      <p:sp>
        <p:nvSpPr>
          <p:cNvPr id="6" name="1 Título"/>
          <p:cNvSpPr txBox="1">
            <a:spLocks/>
          </p:cNvSpPr>
          <p:nvPr/>
        </p:nvSpPr>
        <p:spPr>
          <a:xfrm>
            <a:off x="0" y="0"/>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i="0" kern="0" dirty="0">
                <a:solidFill>
                  <a:schemeClr val="bg1"/>
                </a:solidFill>
                <a:effectLst/>
                <a:latin typeface="Times New Roman" panose="02020603050405020304" pitchFamily="18" charset="0"/>
                <a:cs typeface="Times New Roman" panose="02020603050405020304" pitchFamily="18" charset="0"/>
              </a:rPr>
              <a:t>Ingresos  </a:t>
            </a:r>
            <a:endParaRPr lang="es-EC" i="0" kern="0" dirty="0">
              <a:solidFill>
                <a:schemeClr val="bg1"/>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4"/>
          <a:srcRect l="15270" r="14773"/>
          <a:stretch/>
        </p:blipFill>
        <p:spPr>
          <a:xfrm>
            <a:off x="4653887" y="663965"/>
            <a:ext cx="3357349" cy="2831078"/>
          </a:xfrm>
          <a:prstGeom prst="rect">
            <a:avLst/>
          </a:prstGeom>
        </p:spPr>
      </p:pic>
      <p:pic>
        <p:nvPicPr>
          <p:cNvPr id="9" name="Imagen 8"/>
          <p:cNvPicPr>
            <a:picLocks noChangeAspect="1"/>
          </p:cNvPicPr>
          <p:nvPr/>
        </p:nvPicPr>
        <p:blipFill rotWithShape="1">
          <a:blip r:embed="rId5"/>
          <a:srcRect l="15568" r="14774"/>
          <a:stretch/>
        </p:blipFill>
        <p:spPr>
          <a:xfrm>
            <a:off x="8639034" y="663964"/>
            <a:ext cx="3370997" cy="2831079"/>
          </a:xfrm>
          <a:prstGeom prst="rect">
            <a:avLst/>
          </a:prstGeom>
        </p:spPr>
      </p:pic>
      <p:pic>
        <p:nvPicPr>
          <p:cNvPr id="10" name="Imagen 9"/>
          <p:cNvPicPr>
            <a:picLocks noChangeAspect="1"/>
          </p:cNvPicPr>
          <p:nvPr/>
        </p:nvPicPr>
        <p:blipFill rotWithShape="1">
          <a:blip r:embed="rId6"/>
          <a:srcRect l="16461" r="15667"/>
          <a:stretch/>
        </p:blipFill>
        <p:spPr>
          <a:xfrm>
            <a:off x="368490" y="3419595"/>
            <a:ext cx="3316406" cy="2926614"/>
          </a:xfrm>
          <a:prstGeom prst="rect">
            <a:avLst/>
          </a:prstGeom>
        </p:spPr>
      </p:pic>
      <p:pic>
        <p:nvPicPr>
          <p:cNvPr id="11" name="Imagen 10"/>
          <p:cNvPicPr>
            <a:picLocks noChangeAspect="1"/>
          </p:cNvPicPr>
          <p:nvPr/>
        </p:nvPicPr>
        <p:blipFill rotWithShape="1">
          <a:blip r:embed="rId7"/>
          <a:srcRect l="17056" r="15368"/>
          <a:stretch/>
        </p:blipFill>
        <p:spPr>
          <a:xfrm>
            <a:off x="4653887" y="3495652"/>
            <a:ext cx="3357349" cy="2850557"/>
          </a:xfrm>
          <a:prstGeom prst="rect">
            <a:avLst/>
          </a:prstGeom>
        </p:spPr>
      </p:pic>
      <p:pic>
        <p:nvPicPr>
          <p:cNvPr id="13" name="Imagen 12"/>
          <p:cNvPicPr>
            <a:picLocks noChangeAspect="1"/>
          </p:cNvPicPr>
          <p:nvPr/>
        </p:nvPicPr>
        <p:blipFill rotWithShape="1">
          <a:blip r:embed="rId8"/>
          <a:srcRect l="15567" r="15667"/>
          <a:stretch/>
        </p:blipFill>
        <p:spPr>
          <a:xfrm>
            <a:off x="8639034" y="3495044"/>
            <a:ext cx="3330054" cy="2851165"/>
          </a:xfrm>
          <a:prstGeom prst="rect">
            <a:avLst/>
          </a:prstGeom>
        </p:spPr>
      </p:pic>
      <p:sp>
        <p:nvSpPr>
          <p:cNvPr id="19" name="Rectangle 4">
            <a:extLst>
              <a:ext uri="{FF2B5EF4-FFF2-40B4-BE49-F238E27FC236}">
                <a16:creationId xmlns:a16="http://schemas.microsoft.com/office/drawing/2014/main" id="{BD14016A-328B-45EB-9E4C-6FDD5903F482}"/>
              </a:ext>
            </a:extLst>
          </p:cNvPr>
          <p:cNvSpPr>
            <a:spLocks noChangeArrowheads="1"/>
          </p:cNvSpPr>
          <p:nvPr/>
        </p:nvSpPr>
        <p:spPr bwMode="auto">
          <a:xfrm>
            <a:off x="5867769" y="62609"/>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spTree>
    <p:extLst>
      <p:ext uri="{BB962C8B-B14F-4D97-AF65-F5344CB8AC3E}">
        <p14:creationId xmlns:p14="http://schemas.microsoft.com/office/powerpoint/2010/main" val="2873309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4"/>
                                        </p:tgtEl>
                                        <p:attrNameLst>
                                          <p:attrName>style.opacity</p:attrName>
                                        </p:attrNameLst>
                                      </p:cBhvr>
                                      <p:to>
                                        <p:strVal val="0.5"/>
                                      </p:to>
                                    </p:set>
                                    <p:animEffect filter="image" prLst="opacity: 0.5">
                                      <p:cBhvr rctx="IE">
                                        <p:cTn id="7" dur="indefinite"/>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BA5E023-DF92-404F-8357-243F523D23B9}"/>
              </a:ext>
            </a:extLst>
          </p:cNvPr>
          <p:cNvGrpSpPr>
            <a:grpSpLocks noChangeAspect="1"/>
          </p:cNvGrpSpPr>
          <p:nvPr/>
        </p:nvGrpSpPr>
        <p:grpSpPr bwMode="auto">
          <a:xfrm>
            <a:off x="9525" y="62609"/>
            <a:ext cx="12182475" cy="480623"/>
            <a:chOff x="3" y="588"/>
            <a:chExt cx="7674" cy="3111"/>
          </a:xfrm>
        </p:grpSpPr>
        <p:sp>
          <p:nvSpPr>
            <p:cNvPr id="5" name="Freeform 5">
              <a:extLst>
                <a:ext uri="{FF2B5EF4-FFF2-40B4-BE49-F238E27FC236}">
                  <a16:creationId xmlns:a16="http://schemas.microsoft.com/office/drawing/2014/main" id="{360A1A90-D748-42AC-B67B-6FA03701B834}"/>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 name="Freeform 6">
              <a:extLst>
                <a:ext uri="{FF2B5EF4-FFF2-40B4-BE49-F238E27FC236}">
                  <a16:creationId xmlns:a16="http://schemas.microsoft.com/office/drawing/2014/main" id="{54AD336D-682D-457C-8E4C-DF565FB93659}"/>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 name="AutoShape 3">
              <a:extLst>
                <a:ext uri="{FF2B5EF4-FFF2-40B4-BE49-F238E27FC236}">
                  <a16:creationId xmlns:a16="http://schemas.microsoft.com/office/drawing/2014/main" id="{F233A6A3-03E3-468D-AAA6-8093230D327B}"/>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D904057F-F2AF-44BD-A9C7-B190E0AD7400}"/>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9" name="Rectangle 4">
            <a:extLst>
              <a:ext uri="{FF2B5EF4-FFF2-40B4-BE49-F238E27FC236}">
                <a16:creationId xmlns:a16="http://schemas.microsoft.com/office/drawing/2014/main" id="{DC567674-2E97-4EBD-9026-B77DBCC9AAD5}"/>
              </a:ext>
            </a:extLst>
          </p:cNvPr>
          <p:cNvSpPr>
            <a:spLocks noChangeArrowheads="1"/>
          </p:cNvSpPr>
          <p:nvPr/>
        </p:nvSpPr>
        <p:spPr bwMode="auto">
          <a:xfrm>
            <a:off x="5867769" y="62609"/>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sp>
        <p:nvSpPr>
          <p:cNvPr id="10" name="1 Título">
            <a:extLst>
              <a:ext uri="{FF2B5EF4-FFF2-40B4-BE49-F238E27FC236}">
                <a16:creationId xmlns:a16="http://schemas.microsoft.com/office/drawing/2014/main" id="{97198207-7B52-434F-BCD8-9375432F66E3}"/>
              </a:ext>
            </a:extLst>
          </p:cNvPr>
          <p:cNvSpPr txBox="1">
            <a:spLocks/>
          </p:cNvSpPr>
          <p:nvPr/>
        </p:nvSpPr>
        <p:spPr>
          <a:xfrm>
            <a:off x="124716" y="-618"/>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i="0" kern="0" dirty="0">
                <a:solidFill>
                  <a:schemeClr val="bg1"/>
                </a:solidFill>
                <a:effectLst/>
                <a:latin typeface="Times New Roman" panose="02020603050405020304" pitchFamily="18" charset="0"/>
                <a:cs typeface="Times New Roman" panose="02020603050405020304" pitchFamily="18" charset="0"/>
              </a:rPr>
              <a:t>Reprogramada </a:t>
            </a:r>
            <a:endParaRPr lang="es-EC" i="0" kern="0" dirty="0">
              <a:solidFill>
                <a:schemeClr val="bg1"/>
              </a:solidFill>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B2BAECD5-DEDB-4737-9A0A-77322B9FCAF3}"/>
              </a:ext>
            </a:extLst>
          </p:cNvPr>
          <p:cNvPicPr>
            <a:picLocks noChangeAspect="1"/>
          </p:cNvPicPr>
          <p:nvPr/>
        </p:nvPicPr>
        <p:blipFill rotWithShape="1">
          <a:blip r:embed="rId3"/>
          <a:srcRect l="12889" r="12690"/>
          <a:stretch/>
        </p:blipFill>
        <p:spPr>
          <a:xfrm>
            <a:off x="4507104" y="965579"/>
            <a:ext cx="3579458" cy="2851304"/>
          </a:xfrm>
          <a:prstGeom prst="rect">
            <a:avLst/>
          </a:prstGeom>
        </p:spPr>
      </p:pic>
      <p:graphicFrame>
        <p:nvGraphicFramePr>
          <p:cNvPr id="3" name="Tabla 2">
            <a:extLst>
              <a:ext uri="{FF2B5EF4-FFF2-40B4-BE49-F238E27FC236}">
                <a16:creationId xmlns:a16="http://schemas.microsoft.com/office/drawing/2014/main" id="{69A94C41-6C09-4AE9-BE68-7184BD9511EB}"/>
              </a:ext>
            </a:extLst>
          </p:cNvPr>
          <p:cNvGraphicFramePr/>
          <p:nvPr>
            <p:extLst>
              <p:ext uri="{D42A27DB-BD31-4B8C-83A1-F6EECF244321}">
                <p14:modId xmlns:p14="http://schemas.microsoft.com/office/powerpoint/2010/main" val="3951823735"/>
              </p:ext>
            </p:extLst>
          </p:nvPr>
        </p:nvGraphicFramePr>
        <p:xfrm>
          <a:off x="2739862" y="4122262"/>
          <a:ext cx="7067077" cy="2038510"/>
        </p:xfrm>
        <a:graphic>
          <a:graphicData uri="http://schemas.openxmlformats.org/drawingml/2006/table">
            <a:tbl>
              <a:tblPr/>
              <a:tblGrid>
                <a:gridCol w="2969431">
                  <a:extLst>
                    <a:ext uri="{9D8B030D-6E8A-4147-A177-3AD203B41FA5}">
                      <a16:colId xmlns:a16="http://schemas.microsoft.com/office/drawing/2014/main" val="2893515013"/>
                    </a:ext>
                  </a:extLst>
                </a:gridCol>
                <a:gridCol w="1526656">
                  <a:extLst>
                    <a:ext uri="{9D8B030D-6E8A-4147-A177-3AD203B41FA5}">
                      <a16:colId xmlns:a16="http://schemas.microsoft.com/office/drawing/2014/main" val="1575680785"/>
                    </a:ext>
                  </a:extLst>
                </a:gridCol>
                <a:gridCol w="1526656">
                  <a:extLst>
                    <a:ext uri="{9D8B030D-6E8A-4147-A177-3AD203B41FA5}">
                      <a16:colId xmlns:a16="http://schemas.microsoft.com/office/drawing/2014/main" val="3499563209"/>
                    </a:ext>
                  </a:extLst>
                </a:gridCol>
                <a:gridCol w="1044334">
                  <a:extLst>
                    <a:ext uri="{9D8B030D-6E8A-4147-A177-3AD203B41FA5}">
                      <a16:colId xmlns:a16="http://schemas.microsoft.com/office/drawing/2014/main" val="976084998"/>
                    </a:ext>
                  </a:extLst>
                </a:gridCol>
              </a:tblGrid>
              <a:tr h="407702">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BANCOS</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2019</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2020</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A. H.</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931013"/>
                  </a:ext>
                </a:extLst>
              </a:tr>
              <a:tr h="407702">
                <a:tc>
                  <a:txBody>
                    <a:bodyPr/>
                    <a:lstStyle/>
                    <a:p>
                      <a:pPr algn="l" fontAlgn="b">
                        <a:spcBef>
                          <a:spcPts val="0"/>
                        </a:spcBef>
                        <a:spcAft>
                          <a:spcPts val="0"/>
                        </a:spcAft>
                      </a:pPr>
                      <a:r>
                        <a:rPr lang="es-EC" sz="1100" b="0" i="0" u="none" strike="noStrike">
                          <a:solidFill>
                            <a:srgbClr val="000000"/>
                          </a:solidFill>
                          <a:effectLst/>
                          <a:latin typeface="Arial" panose="020B0604020202020204" pitchFamily="34" charset="0"/>
                        </a:rPr>
                        <a:t>BANCOS GRANDES</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$18.229.559,96</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$17.889.139,48</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-1,87%</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1929644"/>
                  </a:ext>
                </a:extLst>
              </a:tr>
              <a:tr h="407702">
                <a:tc>
                  <a:txBody>
                    <a:bodyPr/>
                    <a:lstStyle/>
                    <a:p>
                      <a:pPr algn="l" fontAlgn="b">
                        <a:spcBef>
                          <a:spcPts val="0"/>
                        </a:spcBef>
                        <a:spcAft>
                          <a:spcPts val="0"/>
                        </a:spcAft>
                      </a:pPr>
                      <a:r>
                        <a:rPr lang="es-EC" sz="1100" b="0" i="0" u="none" strike="noStrike">
                          <a:solidFill>
                            <a:srgbClr val="000000"/>
                          </a:solidFill>
                          <a:effectLst/>
                          <a:latin typeface="Arial" panose="020B0604020202020204" pitchFamily="34" charset="0"/>
                        </a:rPr>
                        <a:t>BANCOS MEDIANOS</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$9.995.558,50</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$9.860.554,86</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-1,35%</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89186248"/>
                  </a:ext>
                </a:extLst>
              </a:tr>
              <a:tr h="407702">
                <a:tc>
                  <a:txBody>
                    <a:bodyPr/>
                    <a:lstStyle/>
                    <a:p>
                      <a:pPr algn="l" fontAlgn="b">
                        <a:spcBef>
                          <a:spcPts val="0"/>
                        </a:spcBef>
                        <a:spcAft>
                          <a:spcPts val="0"/>
                        </a:spcAft>
                      </a:pPr>
                      <a:r>
                        <a:rPr lang="es-EC" sz="1100" b="0" i="0" u="none" strike="noStrike">
                          <a:solidFill>
                            <a:srgbClr val="000000"/>
                          </a:solidFill>
                          <a:effectLst/>
                          <a:latin typeface="Arial" panose="020B0604020202020204" pitchFamily="34" charset="0"/>
                        </a:rPr>
                        <a:t>BANCOS PEQUEÑOS</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$983.582,69</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$1.017.499,42</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3,45%</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07599776"/>
                  </a:ext>
                </a:extLst>
              </a:tr>
              <a:tr h="407702">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TOTAL </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Arial" panose="020B0604020202020204" pitchFamily="34" charset="0"/>
                        </a:rPr>
                        <a:t>$29.208.701,14</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Arial" panose="020B0604020202020204" pitchFamily="34" charset="0"/>
                        </a:rPr>
                        <a:t>$28.767.193,77</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Arial" panose="020B0604020202020204" pitchFamily="34" charset="0"/>
                        </a:rPr>
                        <a:t>-1,51%</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263594"/>
                  </a:ext>
                </a:extLst>
              </a:tr>
            </a:tbl>
          </a:graphicData>
        </a:graphic>
      </p:graphicFrame>
    </p:spTree>
    <p:extLst>
      <p:ext uri="{BB962C8B-B14F-4D97-AF65-F5344CB8AC3E}">
        <p14:creationId xmlns:p14="http://schemas.microsoft.com/office/powerpoint/2010/main" val="26874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D1536D1E-9E15-494F-9108-99D56ED6A881}"/>
              </a:ext>
            </a:extLst>
          </p:cNvPr>
          <p:cNvGrpSpPr>
            <a:grpSpLocks noChangeAspect="1"/>
          </p:cNvGrpSpPr>
          <p:nvPr/>
        </p:nvGrpSpPr>
        <p:grpSpPr bwMode="auto">
          <a:xfrm>
            <a:off x="9525" y="62609"/>
            <a:ext cx="12182475" cy="480623"/>
            <a:chOff x="3" y="588"/>
            <a:chExt cx="7674" cy="3111"/>
          </a:xfrm>
        </p:grpSpPr>
        <p:sp>
          <p:nvSpPr>
            <p:cNvPr id="12" name="Freeform 5">
              <a:extLst>
                <a:ext uri="{FF2B5EF4-FFF2-40B4-BE49-F238E27FC236}">
                  <a16:creationId xmlns:a16="http://schemas.microsoft.com/office/drawing/2014/main" id="{AA270F9D-5452-4515-8A3A-57614BD20FC0}"/>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6">
              <a:extLst>
                <a:ext uri="{FF2B5EF4-FFF2-40B4-BE49-F238E27FC236}">
                  <a16:creationId xmlns:a16="http://schemas.microsoft.com/office/drawing/2014/main" id="{EDDF70BB-F371-4583-9A77-EAF60F4C4C12}"/>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AutoShape 3">
              <a:extLst>
                <a:ext uri="{FF2B5EF4-FFF2-40B4-BE49-F238E27FC236}">
                  <a16:creationId xmlns:a16="http://schemas.microsoft.com/office/drawing/2014/main" id="{18841975-620C-4359-B844-C41D3A75E639}"/>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8">
              <a:extLst>
                <a:ext uri="{FF2B5EF4-FFF2-40B4-BE49-F238E27FC236}">
                  <a16:creationId xmlns:a16="http://schemas.microsoft.com/office/drawing/2014/main" id="{595B6B04-A4BA-41ED-A1EB-318CEBC5E35F}"/>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16" name="Imagen 15"/>
          <p:cNvPicPr>
            <a:picLocks noChangeAspect="1"/>
          </p:cNvPicPr>
          <p:nvPr/>
        </p:nvPicPr>
        <p:blipFill rotWithShape="1">
          <a:blip r:embed="rId3"/>
          <a:srcRect l="11628" r="11389"/>
          <a:stretch/>
        </p:blipFill>
        <p:spPr>
          <a:xfrm>
            <a:off x="6207737" y="627759"/>
            <a:ext cx="3621506" cy="2810487"/>
          </a:xfrm>
          <a:prstGeom prst="rect">
            <a:avLst/>
          </a:prstGeom>
        </p:spPr>
      </p:pic>
      <p:sp>
        <p:nvSpPr>
          <p:cNvPr id="14" name="1 Título"/>
          <p:cNvSpPr>
            <a:spLocks noGrp="1"/>
          </p:cNvSpPr>
          <p:nvPr>
            <p:ph type="title"/>
          </p:nvPr>
        </p:nvSpPr>
        <p:spPr>
          <a:xfrm>
            <a:off x="-770759" y="-1092512"/>
            <a:ext cx="10972800" cy="1143000"/>
          </a:xfrm>
        </p:spPr>
        <p:txBody>
          <a:bodyPr/>
          <a:lstStyle/>
          <a:p>
            <a:pPr algn="l"/>
            <a:r>
              <a:rPr lang="es-ES" sz="2800" i="0" dirty="0">
                <a:solidFill>
                  <a:schemeClr val="tx1"/>
                </a:solidFill>
                <a:effectLst/>
                <a:latin typeface="Times New Roman" panose="02020603050405020304" pitchFamily="18" charset="0"/>
                <a:cs typeface="Times New Roman" panose="02020603050405020304" pitchFamily="18" charset="0"/>
              </a:rPr>
              <a:t>Reprogramaciones</a:t>
            </a:r>
            <a:endParaRPr lang="es-EC" sz="2800" i="0" dirty="0">
              <a:solidFill>
                <a:schemeClr val="tx1"/>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4"/>
          <a:srcRect l="12965" r="13210"/>
          <a:stretch/>
        </p:blipFill>
        <p:spPr>
          <a:xfrm>
            <a:off x="2014022" y="606459"/>
            <a:ext cx="3356812" cy="2853088"/>
          </a:xfrm>
          <a:prstGeom prst="rect">
            <a:avLst/>
          </a:prstGeom>
        </p:spPr>
      </p:pic>
      <p:pic>
        <p:nvPicPr>
          <p:cNvPr id="17" name="Imagen 16"/>
          <p:cNvPicPr>
            <a:picLocks noChangeAspect="1"/>
          </p:cNvPicPr>
          <p:nvPr/>
        </p:nvPicPr>
        <p:blipFill rotWithShape="1">
          <a:blip r:embed="rId5"/>
          <a:srcRect l="12793" r="12457"/>
          <a:stretch/>
        </p:blipFill>
        <p:spPr>
          <a:xfrm>
            <a:off x="60834" y="3452883"/>
            <a:ext cx="3741822" cy="2769957"/>
          </a:xfrm>
          <a:prstGeom prst="rect">
            <a:avLst/>
          </a:prstGeom>
        </p:spPr>
      </p:pic>
      <p:pic>
        <p:nvPicPr>
          <p:cNvPr id="18" name="Imagen 17"/>
          <p:cNvPicPr>
            <a:picLocks noChangeAspect="1"/>
          </p:cNvPicPr>
          <p:nvPr/>
        </p:nvPicPr>
        <p:blipFill rotWithShape="1">
          <a:blip r:embed="rId6"/>
          <a:srcRect l="11593" r="11733"/>
          <a:stretch/>
        </p:blipFill>
        <p:spPr>
          <a:xfrm>
            <a:off x="4345405" y="3452883"/>
            <a:ext cx="3501190" cy="2769957"/>
          </a:xfrm>
          <a:prstGeom prst="rect">
            <a:avLst/>
          </a:prstGeom>
        </p:spPr>
      </p:pic>
      <p:pic>
        <p:nvPicPr>
          <p:cNvPr id="19" name="Imagen 18"/>
          <p:cNvPicPr>
            <a:picLocks noChangeAspect="1"/>
          </p:cNvPicPr>
          <p:nvPr/>
        </p:nvPicPr>
        <p:blipFill rotWithShape="1">
          <a:blip r:embed="rId7"/>
          <a:srcRect l="10968" r="12338"/>
          <a:stretch/>
        </p:blipFill>
        <p:spPr>
          <a:xfrm>
            <a:off x="8499572" y="3452883"/>
            <a:ext cx="3621506" cy="2769956"/>
          </a:xfrm>
          <a:prstGeom prst="rect">
            <a:avLst/>
          </a:prstGeom>
        </p:spPr>
      </p:pic>
      <p:sp>
        <p:nvSpPr>
          <p:cNvPr id="20" name="1 Título"/>
          <p:cNvSpPr txBox="1">
            <a:spLocks/>
          </p:cNvSpPr>
          <p:nvPr/>
        </p:nvSpPr>
        <p:spPr>
          <a:xfrm>
            <a:off x="124716" y="-618"/>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i="0" kern="0" dirty="0">
                <a:solidFill>
                  <a:schemeClr val="bg1"/>
                </a:solidFill>
                <a:effectLst/>
                <a:latin typeface="Times New Roman" panose="02020603050405020304" pitchFamily="18" charset="0"/>
                <a:cs typeface="Times New Roman" panose="02020603050405020304" pitchFamily="18" charset="0"/>
              </a:rPr>
              <a:t>Reprogramada </a:t>
            </a:r>
            <a:endParaRPr lang="es-EC" i="0" kern="0" dirty="0">
              <a:solidFill>
                <a:schemeClr val="bg1"/>
              </a:solidFill>
              <a:latin typeface="Times New Roman" panose="02020603050405020304" pitchFamily="18" charset="0"/>
              <a:cs typeface="Times New Roman" panose="02020603050405020304" pitchFamily="18" charset="0"/>
            </a:endParaRPr>
          </a:p>
        </p:txBody>
      </p:sp>
      <p:sp>
        <p:nvSpPr>
          <p:cNvPr id="10" name="Rectangle 4"/>
          <p:cNvSpPr>
            <a:spLocks noChangeArrowheads="1"/>
          </p:cNvSpPr>
          <p:nvPr/>
        </p:nvSpPr>
        <p:spPr bwMode="auto">
          <a:xfrm>
            <a:off x="5867769" y="62609"/>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spTree>
    <p:extLst>
      <p:ext uri="{BB962C8B-B14F-4D97-AF65-F5344CB8AC3E}">
        <p14:creationId xmlns:p14="http://schemas.microsoft.com/office/powerpoint/2010/main" val="10749888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FEF8DF0-8B88-4DB4-84E7-269FDF6778C2}"/>
              </a:ext>
            </a:extLst>
          </p:cNvPr>
          <p:cNvPicPr>
            <a:picLocks noChangeAspect="1"/>
          </p:cNvPicPr>
          <p:nvPr/>
        </p:nvPicPr>
        <p:blipFill rotWithShape="1">
          <a:blip r:embed="rId3"/>
          <a:srcRect l="14531" r="14024"/>
          <a:stretch/>
        </p:blipFill>
        <p:spPr>
          <a:xfrm>
            <a:off x="3966209" y="1153192"/>
            <a:ext cx="3562060" cy="2843283"/>
          </a:xfrm>
          <a:prstGeom prst="rect">
            <a:avLst/>
          </a:prstGeom>
        </p:spPr>
      </p:pic>
      <p:grpSp>
        <p:nvGrpSpPr>
          <p:cNvPr id="7" name="Group 4">
            <a:extLst>
              <a:ext uri="{FF2B5EF4-FFF2-40B4-BE49-F238E27FC236}">
                <a16:creationId xmlns:a16="http://schemas.microsoft.com/office/drawing/2014/main" id="{DAA64654-104A-419B-8F41-037339EF1B4C}"/>
              </a:ext>
            </a:extLst>
          </p:cNvPr>
          <p:cNvGrpSpPr>
            <a:grpSpLocks noChangeAspect="1"/>
          </p:cNvGrpSpPr>
          <p:nvPr/>
        </p:nvGrpSpPr>
        <p:grpSpPr bwMode="auto">
          <a:xfrm>
            <a:off x="9525" y="62609"/>
            <a:ext cx="12182475" cy="480623"/>
            <a:chOff x="3" y="588"/>
            <a:chExt cx="7674" cy="3111"/>
          </a:xfrm>
        </p:grpSpPr>
        <p:sp>
          <p:nvSpPr>
            <p:cNvPr id="8" name="Freeform 5">
              <a:extLst>
                <a:ext uri="{FF2B5EF4-FFF2-40B4-BE49-F238E27FC236}">
                  <a16:creationId xmlns:a16="http://schemas.microsoft.com/office/drawing/2014/main" id="{D123392B-A73F-4D29-8672-250BE7CC217B}"/>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 name="Freeform 6">
              <a:extLst>
                <a:ext uri="{FF2B5EF4-FFF2-40B4-BE49-F238E27FC236}">
                  <a16:creationId xmlns:a16="http://schemas.microsoft.com/office/drawing/2014/main" id="{17B8AECB-CF20-42B7-9E93-DE1218651CE6}"/>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AutoShape 3">
              <a:extLst>
                <a:ext uri="{FF2B5EF4-FFF2-40B4-BE49-F238E27FC236}">
                  <a16:creationId xmlns:a16="http://schemas.microsoft.com/office/drawing/2014/main" id="{615901EA-FA81-491E-B596-E8D84E6A9D90}"/>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2BD6F7FF-3D58-4766-90D7-2152CBB42E98}"/>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2" name="1 Título">
            <a:extLst>
              <a:ext uri="{FF2B5EF4-FFF2-40B4-BE49-F238E27FC236}">
                <a16:creationId xmlns:a16="http://schemas.microsoft.com/office/drawing/2014/main" id="{4BEF8856-26D3-4668-8CCD-FE14FCBF0E66}"/>
              </a:ext>
            </a:extLst>
          </p:cNvPr>
          <p:cNvSpPr txBox="1">
            <a:spLocks/>
          </p:cNvSpPr>
          <p:nvPr/>
        </p:nvSpPr>
        <p:spPr>
          <a:xfrm>
            <a:off x="19049" y="55911"/>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solidFill>
                  <a:schemeClr val="bg1"/>
                </a:solidFill>
                <a:latin typeface="Times New Roman" panose="02020603050405020304" pitchFamily="18" charset="0"/>
                <a:cs typeface="Times New Roman" panose="02020603050405020304" pitchFamily="18" charset="0"/>
              </a:rPr>
              <a:t>Diferimientos</a:t>
            </a:r>
            <a:r>
              <a:rPr lang="es-ES" sz="3600" b="1">
                <a:latin typeface="Times New Roman" panose="02020603050405020304" pitchFamily="18" charset="0"/>
                <a:cs typeface="Times New Roman" panose="02020603050405020304" pitchFamily="18" charset="0"/>
              </a:rPr>
              <a:t> </a:t>
            </a:r>
            <a:endParaRPr lang="es-EC" sz="3600" b="1" dirty="0">
              <a:latin typeface="Times New Roman" panose="02020603050405020304" pitchFamily="18" charset="0"/>
              <a:cs typeface="Times New Roman" panose="02020603050405020304" pitchFamily="18" charset="0"/>
            </a:endParaRPr>
          </a:p>
        </p:txBody>
      </p:sp>
      <p:sp>
        <p:nvSpPr>
          <p:cNvPr id="13" name="Rectangle 4">
            <a:extLst>
              <a:ext uri="{FF2B5EF4-FFF2-40B4-BE49-F238E27FC236}">
                <a16:creationId xmlns:a16="http://schemas.microsoft.com/office/drawing/2014/main" id="{B66A616A-7EEB-4C7C-896B-9E4E2C15DDA7}"/>
              </a:ext>
            </a:extLst>
          </p:cNvPr>
          <p:cNvSpPr>
            <a:spLocks noChangeArrowheads="1"/>
          </p:cNvSpPr>
          <p:nvPr/>
        </p:nvSpPr>
        <p:spPr bwMode="auto">
          <a:xfrm>
            <a:off x="5867769" y="77989"/>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graphicFrame>
        <p:nvGraphicFramePr>
          <p:cNvPr id="3" name="Tabla 2">
            <a:extLst>
              <a:ext uri="{FF2B5EF4-FFF2-40B4-BE49-F238E27FC236}">
                <a16:creationId xmlns:a16="http://schemas.microsoft.com/office/drawing/2014/main" id="{291C0011-59AC-40AD-924A-C0642EF2B922}"/>
              </a:ext>
            </a:extLst>
          </p:cNvPr>
          <p:cNvGraphicFramePr/>
          <p:nvPr>
            <p:extLst>
              <p:ext uri="{D42A27DB-BD31-4B8C-83A1-F6EECF244321}">
                <p14:modId xmlns:p14="http://schemas.microsoft.com/office/powerpoint/2010/main" val="483879718"/>
              </p:ext>
            </p:extLst>
          </p:nvPr>
        </p:nvGraphicFramePr>
        <p:xfrm>
          <a:off x="2279225" y="4412125"/>
          <a:ext cx="7177088" cy="1691495"/>
        </p:xfrm>
        <a:graphic>
          <a:graphicData uri="http://schemas.openxmlformats.org/drawingml/2006/table">
            <a:tbl>
              <a:tblPr/>
              <a:tblGrid>
                <a:gridCol w="3015655">
                  <a:extLst>
                    <a:ext uri="{9D8B030D-6E8A-4147-A177-3AD203B41FA5}">
                      <a16:colId xmlns:a16="http://schemas.microsoft.com/office/drawing/2014/main" val="4291945506"/>
                    </a:ext>
                  </a:extLst>
                </a:gridCol>
                <a:gridCol w="1550421">
                  <a:extLst>
                    <a:ext uri="{9D8B030D-6E8A-4147-A177-3AD203B41FA5}">
                      <a16:colId xmlns:a16="http://schemas.microsoft.com/office/drawing/2014/main" val="290381214"/>
                    </a:ext>
                  </a:extLst>
                </a:gridCol>
                <a:gridCol w="1550421">
                  <a:extLst>
                    <a:ext uri="{9D8B030D-6E8A-4147-A177-3AD203B41FA5}">
                      <a16:colId xmlns:a16="http://schemas.microsoft.com/office/drawing/2014/main" val="1286848691"/>
                    </a:ext>
                  </a:extLst>
                </a:gridCol>
                <a:gridCol w="1060591">
                  <a:extLst>
                    <a:ext uri="{9D8B030D-6E8A-4147-A177-3AD203B41FA5}">
                      <a16:colId xmlns:a16="http://schemas.microsoft.com/office/drawing/2014/main" val="4038860202"/>
                    </a:ext>
                  </a:extLst>
                </a:gridCol>
              </a:tblGrid>
              <a:tr h="338299">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BANCOS</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2019</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2020</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A. H.</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493706"/>
                  </a:ext>
                </a:extLst>
              </a:tr>
              <a:tr h="338299">
                <a:tc>
                  <a:txBody>
                    <a:bodyPr/>
                    <a:lstStyle/>
                    <a:p>
                      <a:pPr algn="l" fontAlgn="b">
                        <a:spcBef>
                          <a:spcPts val="0"/>
                        </a:spcBef>
                        <a:spcAft>
                          <a:spcPts val="0"/>
                        </a:spcAft>
                      </a:pPr>
                      <a:r>
                        <a:rPr lang="es-EC" sz="1100" b="0" i="0" u="none" strike="noStrike">
                          <a:solidFill>
                            <a:srgbClr val="000000"/>
                          </a:solidFill>
                          <a:effectLst/>
                          <a:latin typeface="Arial" panose="020B0604020202020204" pitchFamily="34" charset="0"/>
                        </a:rPr>
                        <a:t>BANCOS GRANDES</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$141.816,94</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$152.151,89</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7,29%</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2827562"/>
                  </a:ext>
                </a:extLst>
              </a:tr>
              <a:tr h="338299">
                <a:tc>
                  <a:txBody>
                    <a:bodyPr/>
                    <a:lstStyle/>
                    <a:p>
                      <a:pPr algn="l" fontAlgn="b">
                        <a:spcBef>
                          <a:spcPts val="0"/>
                        </a:spcBef>
                        <a:spcAft>
                          <a:spcPts val="0"/>
                        </a:spcAft>
                      </a:pPr>
                      <a:r>
                        <a:rPr lang="es-EC" sz="1100" b="0" i="0" u="none" strike="noStrike">
                          <a:solidFill>
                            <a:srgbClr val="000000"/>
                          </a:solidFill>
                          <a:effectLst/>
                          <a:latin typeface="Arial" panose="020B0604020202020204" pitchFamily="34" charset="0"/>
                        </a:rPr>
                        <a:t>BANCOS MEDIANOS</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$102.494,70</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$98.650,92</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-3,75%</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85964457"/>
                  </a:ext>
                </a:extLst>
              </a:tr>
              <a:tr h="338299">
                <a:tc>
                  <a:txBody>
                    <a:bodyPr/>
                    <a:lstStyle/>
                    <a:p>
                      <a:pPr algn="l" fontAlgn="b">
                        <a:spcBef>
                          <a:spcPts val="0"/>
                        </a:spcBef>
                        <a:spcAft>
                          <a:spcPts val="0"/>
                        </a:spcAft>
                      </a:pPr>
                      <a:r>
                        <a:rPr lang="es-EC" sz="1100" b="0" i="0" u="none" strike="noStrike">
                          <a:solidFill>
                            <a:srgbClr val="000000"/>
                          </a:solidFill>
                          <a:effectLst/>
                          <a:latin typeface="Arial" panose="020B0604020202020204" pitchFamily="34" charset="0"/>
                        </a:rPr>
                        <a:t>BANCOS PEQUEÑOS</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dirty="0">
                          <a:solidFill>
                            <a:srgbClr val="000000"/>
                          </a:solidFill>
                          <a:effectLst/>
                          <a:latin typeface="Arial" panose="020B0604020202020204" pitchFamily="34" charset="0"/>
                        </a:rPr>
                        <a:t>$19.673,15</a:t>
                      </a:r>
                      <a:endParaRPr lang="es-EC" sz="18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$18.987,62</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Arial" panose="020B0604020202020204" pitchFamily="34" charset="0"/>
                        </a:rPr>
                        <a:t>-3,48%</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0924082"/>
                  </a:ext>
                </a:extLst>
              </a:tr>
              <a:tr h="338299">
                <a:tc>
                  <a:txBody>
                    <a:bodyPr/>
                    <a:lstStyle/>
                    <a:p>
                      <a:pPr algn="ctr" fontAlgn="b">
                        <a:spcBef>
                          <a:spcPts val="0"/>
                        </a:spcBef>
                        <a:spcAft>
                          <a:spcPts val="0"/>
                        </a:spcAft>
                      </a:pPr>
                      <a:r>
                        <a:rPr lang="es-EC" sz="1100" b="1" i="0" u="none" strike="noStrike">
                          <a:solidFill>
                            <a:srgbClr val="000000"/>
                          </a:solidFill>
                          <a:effectLst/>
                          <a:latin typeface="Arial" panose="020B0604020202020204" pitchFamily="34" charset="0"/>
                        </a:rPr>
                        <a:t>TOTAL </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Arial" panose="020B0604020202020204" pitchFamily="34" charset="0"/>
                        </a:rPr>
                        <a:t>$263.984,78</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Arial" panose="020B0604020202020204" pitchFamily="34" charset="0"/>
                        </a:rPr>
                        <a:t>$269.790,44</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dirty="0">
                          <a:solidFill>
                            <a:srgbClr val="000000"/>
                          </a:solidFill>
                          <a:effectLst/>
                          <a:latin typeface="Arial" panose="020B0604020202020204" pitchFamily="34" charset="0"/>
                        </a:rPr>
                        <a:t>2,20%</a:t>
                      </a:r>
                      <a:endParaRPr lang="es-EC" sz="18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810828"/>
                  </a:ext>
                </a:extLst>
              </a:tr>
            </a:tbl>
          </a:graphicData>
        </a:graphic>
      </p:graphicFrame>
    </p:spTree>
    <p:extLst>
      <p:ext uri="{BB962C8B-B14F-4D97-AF65-F5344CB8AC3E}">
        <p14:creationId xmlns:p14="http://schemas.microsoft.com/office/powerpoint/2010/main" val="29038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ADDD1AE0-6A53-49FD-A05C-ADFF45446081}"/>
              </a:ext>
            </a:extLst>
          </p:cNvPr>
          <p:cNvGrpSpPr>
            <a:grpSpLocks noChangeAspect="1"/>
          </p:cNvGrpSpPr>
          <p:nvPr/>
        </p:nvGrpSpPr>
        <p:grpSpPr bwMode="auto">
          <a:xfrm>
            <a:off x="9525" y="90877"/>
            <a:ext cx="12182475" cy="480623"/>
            <a:chOff x="3" y="588"/>
            <a:chExt cx="7674" cy="3111"/>
          </a:xfrm>
        </p:grpSpPr>
        <p:sp>
          <p:nvSpPr>
            <p:cNvPr id="11" name="Freeform 5">
              <a:extLst>
                <a:ext uri="{FF2B5EF4-FFF2-40B4-BE49-F238E27FC236}">
                  <a16:creationId xmlns:a16="http://schemas.microsoft.com/office/drawing/2014/main" id="{602F2EBB-5C75-4083-9734-03FE1BDA5BE9}"/>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6">
              <a:extLst>
                <a:ext uri="{FF2B5EF4-FFF2-40B4-BE49-F238E27FC236}">
                  <a16:creationId xmlns:a16="http://schemas.microsoft.com/office/drawing/2014/main" id="{3B8B7FAF-927A-403F-AE4C-711A7DFF8563}"/>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AutoShape 3">
              <a:extLst>
                <a:ext uri="{FF2B5EF4-FFF2-40B4-BE49-F238E27FC236}">
                  <a16:creationId xmlns:a16="http://schemas.microsoft.com/office/drawing/2014/main" id="{936377C0-0EFE-47B1-9709-40EE87AC970C}"/>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8">
              <a:extLst>
                <a:ext uri="{FF2B5EF4-FFF2-40B4-BE49-F238E27FC236}">
                  <a16:creationId xmlns:a16="http://schemas.microsoft.com/office/drawing/2014/main" id="{C21450A0-3186-4F8A-B411-9F575601DDB1}"/>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4" name="1 Título"/>
          <p:cNvSpPr>
            <a:spLocks noGrp="1"/>
          </p:cNvSpPr>
          <p:nvPr>
            <p:ph type="title"/>
          </p:nvPr>
        </p:nvSpPr>
        <p:spPr>
          <a:xfrm>
            <a:off x="19049" y="55911"/>
            <a:ext cx="10972800" cy="1143000"/>
          </a:xfrm>
        </p:spPr>
        <p:txBody>
          <a:bodyPr/>
          <a:lstStyle/>
          <a:p>
            <a:pPr algn="l"/>
            <a:r>
              <a:rPr lang="es-ES" sz="3200" b="1" i="0" dirty="0">
                <a:solidFill>
                  <a:schemeClr val="bg1"/>
                </a:solidFill>
                <a:effectLst/>
                <a:latin typeface="Times New Roman" panose="02020603050405020304" pitchFamily="18" charset="0"/>
                <a:cs typeface="Times New Roman" panose="02020603050405020304" pitchFamily="18" charset="0"/>
              </a:rPr>
              <a:t>Diferimientos</a:t>
            </a:r>
            <a:r>
              <a:rPr lang="es-ES" sz="3600" b="1" i="0" dirty="0">
                <a:solidFill>
                  <a:schemeClr val="tx1"/>
                </a:solidFill>
                <a:effectLst/>
                <a:latin typeface="Times New Roman" panose="02020603050405020304" pitchFamily="18" charset="0"/>
                <a:cs typeface="Times New Roman" panose="02020603050405020304" pitchFamily="18" charset="0"/>
              </a:rPr>
              <a:t> </a:t>
            </a:r>
            <a:endParaRPr lang="es-EC" sz="3600" b="1" i="0" dirty="0">
              <a:solidFill>
                <a:schemeClr val="tx1"/>
              </a:solidFill>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3"/>
          <a:srcRect l="15990" r="17188"/>
          <a:stretch/>
        </p:blipFill>
        <p:spPr>
          <a:xfrm>
            <a:off x="1506654" y="627412"/>
            <a:ext cx="3646465" cy="2843283"/>
          </a:xfrm>
          <a:prstGeom prst="rect">
            <a:avLst/>
          </a:prstGeom>
        </p:spPr>
      </p:pic>
      <p:pic>
        <p:nvPicPr>
          <p:cNvPr id="22" name="Imagen 21"/>
          <p:cNvPicPr>
            <a:picLocks noChangeAspect="1"/>
          </p:cNvPicPr>
          <p:nvPr/>
        </p:nvPicPr>
        <p:blipFill rotWithShape="1">
          <a:blip r:embed="rId4"/>
          <a:srcRect l="16233" r="15271"/>
          <a:stretch/>
        </p:blipFill>
        <p:spPr>
          <a:xfrm>
            <a:off x="5867769" y="627411"/>
            <a:ext cx="3352320" cy="2843285"/>
          </a:xfrm>
          <a:prstGeom prst="rect">
            <a:avLst/>
          </a:prstGeom>
        </p:spPr>
      </p:pic>
      <p:pic>
        <p:nvPicPr>
          <p:cNvPr id="24" name="Imagen 23"/>
          <p:cNvPicPr>
            <a:picLocks noChangeAspect="1"/>
          </p:cNvPicPr>
          <p:nvPr/>
        </p:nvPicPr>
        <p:blipFill rotWithShape="1">
          <a:blip r:embed="rId5"/>
          <a:srcRect l="15616" r="14475"/>
          <a:stretch/>
        </p:blipFill>
        <p:spPr>
          <a:xfrm>
            <a:off x="4225238" y="3470696"/>
            <a:ext cx="3646466" cy="2755632"/>
          </a:xfrm>
          <a:prstGeom prst="rect">
            <a:avLst/>
          </a:prstGeom>
        </p:spPr>
      </p:pic>
      <p:pic>
        <p:nvPicPr>
          <p:cNvPr id="25" name="Imagen 24"/>
          <p:cNvPicPr>
            <a:picLocks noChangeAspect="1"/>
          </p:cNvPicPr>
          <p:nvPr/>
        </p:nvPicPr>
        <p:blipFill rotWithShape="1">
          <a:blip r:embed="rId6"/>
          <a:srcRect l="15567" r="14476"/>
          <a:stretch/>
        </p:blipFill>
        <p:spPr>
          <a:xfrm>
            <a:off x="8534878" y="3470696"/>
            <a:ext cx="3352321" cy="2755631"/>
          </a:xfrm>
          <a:prstGeom prst="rect">
            <a:avLst/>
          </a:prstGeom>
        </p:spPr>
      </p:pic>
      <p:pic>
        <p:nvPicPr>
          <p:cNvPr id="27" name="Imagen 26"/>
          <p:cNvPicPr>
            <a:picLocks noChangeAspect="1"/>
          </p:cNvPicPr>
          <p:nvPr/>
        </p:nvPicPr>
        <p:blipFill rotWithShape="1">
          <a:blip r:embed="rId7"/>
          <a:srcRect l="15538" r="13039"/>
          <a:stretch/>
        </p:blipFill>
        <p:spPr>
          <a:xfrm>
            <a:off x="-1" y="3470695"/>
            <a:ext cx="3562060" cy="2755631"/>
          </a:xfrm>
          <a:prstGeom prst="rect">
            <a:avLst/>
          </a:prstGeom>
        </p:spPr>
      </p:pic>
      <p:sp>
        <p:nvSpPr>
          <p:cNvPr id="9" name="Rectangle 4"/>
          <p:cNvSpPr>
            <a:spLocks noChangeArrowheads="1"/>
          </p:cNvSpPr>
          <p:nvPr/>
        </p:nvSpPr>
        <p:spPr bwMode="auto">
          <a:xfrm>
            <a:off x="5867769" y="77989"/>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spTree>
    <p:extLst>
      <p:ext uri="{BB962C8B-B14F-4D97-AF65-F5344CB8AC3E}">
        <p14:creationId xmlns:p14="http://schemas.microsoft.com/office/powerpoint/2010/main" val="2591518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05EBB6E9-28F2-428B-94B0-10CBB54D414E}"/>
              </a:ext>
            </a:extLst>
          </p:cNvPr>
          <p:cNvGrpSpPr>
            <a:grpSpLocks noChangeAspect="1"/>
          </p:cNvGrpSpPr>
          <p:nvPr/>
        </p:nvGrpSpPr>
        <p:grpSpPr bwMode="auto">
          <a:xfrm>
            <a:off x="9525" y="90877"/>
            <a:ext cx="12182475" cy="480623"/>
            <a:chOff x="3" y="588"/>
            <a:chExt cx="7674" cy="3111"/>
          </a:xfrm>
        </p:grpSpPr>
        <p:sp>
          <p:nvSpPr>
            <p:cNvPr id="13" name="Freeform 5">
              <a:extLst>
                <a:ext uri="{FF2B5EF4-FFF2-40B4-BE49-F238E27FC236}">
                  <a16:creationId xmlns:a16="http://schemas.microsoft.com/office/drawing/2014/main" id="{FEAB06A8-2CE3-49C4-BC7D-A4693F4F86BD}"/>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6">
              <a:extLst>
                <a:ext uri="{FF2B5EF4-FFF2-40B4-BE49-F238E27FC236}">
                  <a16:creationId xmlns:a16="http://schemas.microsoft.com/office/drawing/2014/main" id="{21CC8B82-1608-485A-8E04-D718BAEAE1A2}"/>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AutoShape 3">
              <a:extLst>
                <a:ext uri="{FF2B5EF4-FFF2-40B4-BE49-F238E27FC236}">
                  <a16:creationId xmlns:a16="http://schemas.microsoft.com/office/drawing/2014/main" id="{6D85A460-2B89-4859-B4CD-35B90C1B3CBC}"/>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8">
              <a:extLst>
                <a:ext uri="{FF2B5EF4-FFF2-40B4-BE49-F238E27FC236}">
                  <a16:creationId xmlns:a16="http://schemas.microsoft.com/office/drawing/2014/main" id="{10315EEA-26A4-4DDA-A94E-8BDD06E2DCE3}"/>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581" y="1403041"/>
            <a:ext cx="5410739"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Gráfico"/>
          <p:cNvGraphicFramePr/>
          <p:nvPr/>
        </p:nvGraphicFramePr>
        <p:xfrm>
          <a:off x="858075" y="3358164"/>
          <a:ext cx="4867118" cy="2746421"/>
        </p:xfrm>
        <a:graphic>
          <a:graphicData uri="http://schemas.openxmlformats.org/drawingml/2006/chart">
            <c:chart xmlns:c="http://schemas.openxmlformats.org/drawingml/2006/chart" xmlns:r="http://schemas.openxmlformats.org/officeDocument/2006/relationships" r:id="rId4"/>
          </a:graphicData>
        </a:graphic>
      </p:graphicFrame>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075" y="645309"/>
            <a:ext cx="4956175"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title"/>
          </p:nvPr>
        </p:nvSpPr>
        <p:spPr>
          <a:xfrm>
            <a:off x="184597" y="94333"/>
            <a:ext cx="10972800" cy="1143000"/>
          </a:xfrm>
        </p:spPr>
        <p:txBody>
          <a:bodyPr/>
          <a:lstStyle/>
          <a:p>
            <a:pPr algn="l"/>
            <a:r>
              <a:rPr lang="es-ES" sz="3200" b="1" i="0" dirty="0">
                <a:solidFill>
                  <a:schemeClr val="bg1"/>
                </a:solidFill>
                <a:effectLst/>
                <a:latin typeface="Times New Roman" panose="02020603050405020304" pitchFamily="18" charset="0"/>
                <a:cs typeface="Times New Roman" panose="02020603050405020304" pitchFamily="18" charset="0"/>
              </a:rPr>
              <a:t>Rentabilidad </a:t>
            </a:r>
            <a:endParaRPr lang="es-EC" sz="3200" b="1" i="0" dirty="0">
              <a:solidFill>
                <a:schemeClr val="bg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5814250" y="149604"/>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pic>
        <p:nvPicPr>
          <p:cNvPr id="2" name="Imagen 1"/>
          <p:cNvPicPr>
            <a:picLocks noChangeAspect="1"/>
          </p:cNvPicPr>
          <p:nvPr/>
        </p:nvPicPr>
        <p:blipFill>
          <a:blip r:embed="rId6"/>
          <a:stretch>
            <a:fillRect/>
          </a:stretch>
        </p:blipFill>
        <p:spPr>
          <a:xfrm>
            <a:off x="7866702" y="645309"/>
            <a:ext cx="2219325" cy="647700"/>
          </a:xfrm>
          <a:prstGeom prst="rect">
            <a:avLst/>
          </a:prstGeom>
        </p:spPr>
      </p:pic>
      <p:graphicFrame>
        <p:nvGraphicFramePr>
          <p:cNvPr id="5" name="Tabla 4"/>
          <p:cNvGraphicFramePr>
            <a:graphicFrameLocks noGrp="1"/>
          </p:cNvGraphicFramePr>
          <p:nvPr/>
        </p:nvGraphicFramePr>
        <p:xfrm>
          <a:off x="7235822" y="4757499"/>
          <a:ext cx="3580224" cy="914400"/>
        </p:xfrm>
        <a:graphic>
          <a:graphicData uri="http://schemas.openxmlformats.org/drawingml/2006/table">
            <a:tbl>
              <a:tblPr firstRow="1" bandRow="1">
                <a:tableStyleId>{C083E6E3-FA7D-4D7B-A595-EF9225AFEA82}</a:tableStyleId>
              </a:tblPr>
              <a:tblGrid>
                <a:gridCol w="542704">
                  <a:extLst>
                    <a:ext uri="{9D8B030D-6E8A-4147-A177-3AD203B41FA5}">
                      <a16:colId xmlns:a16="http://schemas.microsoft.com/office/drawing/2014/main" val="2988354897"/>
                    </a:ext>
                  </a:extLst>
                </a:gridCol>
                <a:gridCol w="1542103">
                  <a:extLst>
                    <a:ext uri="{9D8B030D-6E8A-4147-A177-3AD203B41FA5}">
                      <a16:colId xmlns:a16="http://schemas.microsoft.com/office/drawing/2014/main" val="784225938"/>
                    </a:ext>
                  </a:extLst>
                </a:gridCol>
                <a:gridCol w="1495417">
                  <a:extLst>
                    <a:ext uri="{9D8B030D-6E8A-4147-A177-3AD203B41FA5}">
                      <a16:colId xmlns:a16="http://schemas.microsoft.com/office/drawing/2014/main" val="3936563167"/>
                    </a:ext>
                  </a:extLst>
                </a:gridCol>
              </a:tblGrid>
              <a:tr h="299572">
                <a:tc>
                  <a:txBody>
                    <a:bodyPr/>
                    <a:lstStyle/>
                    <a:p>
                      <a:pPr algn="ctr"/>
                      <a:endParaRPr lang="es-EC"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C" sz="1400" dirty="0">
                          <a:solidFill>
                            <a:schemeClr val="bg1"/>
                          </a:solidFill>
                          <a:latin typeface="Times New Roman" panose="02020603050405020304" pitchFamily="18" charset="0"/>
                          <a:cs typeface="Times New Roman" panose="02020603050405020304" pitchFamily="18" charset="0"/>
                        </a:rPr>
                        <a:t>Banca Privada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s-EC" sz="1400" dirty="0">
                          <a:solidFill>
                            <a:schemeClr val="bg1"/>
                          </a:solidFill>
                          <a:latin typeface="Times New Roman" panose="02020603050405020304" pitchFamily="18" charset="0"/>
                          <a:cs typeface="Times New Roman" panose="02020603050405020304" pitchFamily="18" charset="0"/>
                        </a:rPr>
                        <a:t>Cooperativas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542538942"/>
                  </a:ext>
                </a:extLst>
              </a:tr>
              <a:tr h="299572">
                <a:tc>
                  <a:txBody>
                    <a:bodyPr/>
                    <a:lstStyle/>
                    <a:p>
                      <a:pPr algn="ctr"/>
                      <a:r>
                        <a:rPr lang="es-EC" sz="1400" dirty="0">
                          <a:latin typeface="Times New Roman" panose="02020603050405020304" pitchFamily="18" charset="0"/>
                          <a:cs typeface="Times New Roman" panose="02020603050405020304" pitchFamily="18"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C" sz="1400" dirty="0">
                          <a:latin typeface="Times New Roman" panose="02020603050405020304" pitchFamily="18" charset="0"/>
                          <a:cs typeface="Times New Roman" panose="02020603050405020304" pitchFamily="18" charset="0"/>
                        </a:rPr>
                        <a:t>13,05%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C" sz="1400" dirty="0">
                          <a:latin typeface="Times New Roman" panose="02020603050405020304" pitchFamily="18" charset="0"/>
                          <a:cs typeface="Times New Roman" panose="02020603050405020304" pitchFamily="18" charset="0"/>
                        </a:rPr>
                        <a:t>10,39%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6583724"/>
                  </a:ext>
                </a:extLst>
              </a:tr>
              <a:tr h="299572">
                <a:tc>
                  <a:txBody>
                    <a:bodyPr/>
                    <a:lstStyle/>
                    <a:p>
                      <a:pPr algn="ctr"/>
                      <a:r>
                        <a:rPr lang="es-EC" sz="1400" dirty="0">
                          <a:latin typeface="Times New Roman" panose="02020603050405020304" pitchFamily="18" charset="0"/>
                          <a:cs typeface="Times New Roman" panose="02020603050405020304" pitchFamily="18"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C" sz="1400" dirty="0">
                          <a:latin typeface="Times New Roman" panose="02020603050405020304" pitchFamily="18" charset="0"/>
                          <a:cs typeface="Times New Roman" panose="02020603050405020304" pitchFamily="18" charset="0"/>
                        </a:rPr>
                        <a:t>7,05%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C" sz="1400" dirty="0">
                          <a:latin typeface="Times New Roman" panose="02020603050405020304" pitchFamily="18" charset="0"/>
                          <a:cs typeface="Times New Roman" panose="02020603050405020304" pitchFamily="18" charset="0"/>
                        </a:rPr>
                        <a:t>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886150"/>
                  </a:ext>
                </a:extLst>
              </a:tr>
            </a:tbl>
          </a:graphicData>
        </a:graphic>
      </p:graphicFrame>
      <p:sp>
        <p:nvSpPr>
          <p:cNvPr id="8" name="Flecha abajo 7"/>
          <p:cNvSpPr/>
          <p:nvPr/>
        </p:nvSpPr>
        <p:spPr>
          <a:xfrm>
            <a:off x="10907486" y="5094514"/>
            <a:ext cx="156754" cy="222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bajo 11"/>
          <p:cNvSpPr/>
          <p:nvPr/>
        </p:nvSpPr>
        <p:spPr>
          <a:xfrm>
            <a:off x="10907486" y="5396635"/>
            <a:ext cx="156754" cy="222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585877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arcador de posición de imagen 23"/>
          <p:cNvPicPr>
            <a:picLocks noGrp="1" noChangeAspect="1"/>
          </p:cNvPicPr>
          <p:nvPr>
            <p:ph type="pic" sz="quarter" idx="10"/>
          </p:nvPr>
        </p:nvPicPr>
        <p:blipFill>
          <a:blip r:embed="rId3"/>
          <a:srcRect l="19438" r="19438"/>
          <a:stretch>
            <a:fillRect/>
          </a:stretch>
        </p:blipFill>
        <p:spPr>
          <a:xfrm>
            <a:off x="0" y="-44450"/>
            <a:ext cx="4089400" cy="6858000"/>
          </a:xfrm>
          <a:prstGeom prst="rect">
            <a:avLst/>
          </a:prstGeom>
        </p:spPr>
      </p:pic>
      <p:sp>
        <p:nvSpPr>
          <p:cNvPr id="58369" name="Freeform 2144"/>
          <p:cNvSpPr>
            <a:spLocks noChangeArrowheads="1"/>
          </p:cNvSpPr>
          <p:nvPr/>
        </p:nvSpPr>
        <p:spPr bwMode="auto">
          <a:xfrm>
            <a:off x="8417718" y="4102283"/>
            <a:ext cx="3263900" cy="934244"/>
          </a:xfrm>
          <a:custGeom>
            <a:avLst/>
            <a:gdLst>
              <a:gd name="T0" fmla="*/ 6367013 w 3958"/>
              <a:gd name="T1" fmla="*/ 0 h 1134"/>
              <a:gd name="T2" fmla="*/ 6527014 w 3958"/>
              <a:gd name="T3" fmla="*/ 159834 h 1134"/>
              <a:gd name="T4" fmla="*/ 6527014 w 3958"/>
              <a:gd name="T5" fmla="*/ 1707090 h 1134"/>
              <a:gd name="T6" fmla="*/ 6367013 w 3958"/>
              <a:gd name="T7" fmla="*/ 1866924 h 1134"/>
              <a:gd name="T8" fmla="*/ 300206 w 3958"/>
              <a:gd name="T9" fmla="*/ 1866924 h 1134"/>
              <a:gd name="T10" fmla="*/ 300206 w 3958"/>
              <a:gd name="T11" fmla="*/ 1249010 h 1134"/>
              <a:gd name="T12" fmla="*/ 0 w 3958"/>
              <a:gd name="T13" fmla="*/ 929343 h 1134"/>
              <a:gd name="T14" fmla="*/ 300206 w 3958"/>
              <a:gd name="T15" fmla="*/ 619562 h 1134"/>
              <a:gd name="T16" fmla="*/ 300206 w 3958"/>
              <a:gd name="T17" fmla="*/ 0 h 1134"/>
              <a:gd name="T18" fmla="*/ 6367013 w 3958"/>
              <a:gd name="T19" fmla="*/ 0 h 1134"/>
              <a:gd name="T20" fmla="*/ 6367013 w 3958"/>
              <a:gd name="T21" fmla="*/ 0 h 1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8" h="1134">
                <a:moveTo>
                  <a:pt x="3860" y="0"/>
                </a:moveTo>
                <a:cubicBezTo>
                  <a:pt x="3915" y="0"/>
                  <a:pt x="3957" y="43"/>
                  <a:pt x="3957" y="97"/>
                </a:cubicBezTo>
                <a:cubicBezTo>
                  <a:pt x="3957" y="97"/>
                  <a:pt x="3957" y="97"/>
                  <a:pt x="3957" y="1036"/>
                </a:cubicBezTo>
                <a:cubicBezTo>
                  <a:pt x="3957" y="1091"/>
                  <a:pt x="3915" y="1133"/>
                  <a:pt x="3860" y="1133"/>
                </a:cubicBezTo>
                <a:cubicBezTo>
                  <a:pt x="3860" y="1133"/>
                  <a:pt x="3860" y="1133"/>
                  <a:pt x="182" y="1133"/>
                </a:cubicBezTo>
                <a:cubicBezTo>
                  <a:pt x="182" y="1133"/>
                  <a:pt x="182" y="1133"/>
                  <a:pt x="182" y="758"/>
                </a:cubicBezTo>
                <a:cubicBezTo>
                  <a:pt x="79" y="752"/>
                  <a:pt x="0" y="667"/>
                  <a:pt x="0" y="564"/>
                </a:cubicBezTo>
                <a:cubicBezTo>
                  <a:pt x="0" y="461"/>
                  <a:pt x="79" y="376"/>
                  <a:pt x="182" y="376"/>
                </a:cubicBezTo>
                <a:cubicBezTo>
                  <a:pt x="182" y="376"/>
                  <a:pt x="182" y="376"/>
                  <a:pt x="182" y="0"/>
                </a:cubicBezTo>
                <a:cubicBezTo>
                  <a:pt x="182" y="0"/>
                  <a:pt x="182" y="0"/>
                  <a:pt x="3860" y="0"/>
                </a:cubicBezTo>
              </a:path>
            </a:pathLst>
          </a:custGeom>
          <a:solidFill>
            <a:srgbClr val="27314A"/>
          </a:solidFill>
          <a:ln>
            <a:noFill/>
          </a:ln>
        </p:spPr>
        <p:txBody>
          <a:bodyPr wrap="none" anchor="ctr"/>
          <a:lstStyle/>
          <a:p>
            <a:endParaRPr lang="es-MX" sz="900"/>
          </a:p>
        </p:txBody>
      </p:sp>
      <p:sp>
        <p:nvSpPr>
          <p:cNvPr id="58371" name="Freeform 2183"/>
          <p:cNvSpPr>
            <a:spLocks noChangeArrowheads="1"/>
          </p:cNvSpPr>
          <p:nvPr/>
        </p:nvSpPr>
        <p:spPr bwMode="auto">
          <a:xfrm>
            <a:off x="7731125" y="5125030"/>
            <a:ext cx="3648074" cy="930275"/>
          </a:xfrm>
          <a:custGeom>
            <a:avLst/>
            <a:gdLst>
              <a:gd name="T0" fmla="*/ 159936 w 3964"/>
              <a:gd name="T1" fmla="*/ 0 h 1128"/>
              <a:gd name="T2" fmla="*/ 159936 w 3964"/>
              <a:gd name="T3" fmla="*/ 0 h 1128"/>
              <a:gd name="T4" fmla="*/ 6224305 w 3964"/>
              <a:gd name="T5" fmla="*/ 0 h 1128"/>
              <a:gd name="T6" fmla="*/ 6224305 w 3964"/>
              <a:gd name="T7" fmla="*/ 620433 h 1128"/>
              <a:gd name="T8" fmla="*/ 6534283 w 3964"/>
              <a:gd name="T9" fmla="*/ 930650 h 1128"/>
              <a:gd name="T10" fmla="*/ 6224305 w 3964"/>
              <a:gd name="T11" fmla="*/ 1250767 h 1128"/>
              <a:gd name="T12" fmla="*/ 6224305 w 3964"/>
              <a:gd name="T13" fmla="*/ 1859649 h 1128"/>
              <a:gd name="T14" fmla="*/ 159936 w 3964"/>
              <a:gd name="T15" fmla="*/ 1859649 h 1128"/>
              <a:gd name="T16" fmla="*/ 0 w 3964"/>
              <a:gd name="T17" fmla="*/ 1709491 h 1128"/>
              <a:gd name="T18" fmla="*/ 0 w 3964"/>
              <a:gd name="T19" fmla="*/ 160059 h 1128"/>
              <a:gd name="T20" fmla="*/ 159936 w 3964"/>
              <a:gd name="T21" fmla="*/ 0 h 1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4" h="1128">
                <a:moveTo>
                  <a:pt x="97" y="0"/>
                </a:moveTo>
                <a:lnTo>
                  <a:pt x="97" y="0"/>
                </a:lnTo>
                <a:cubicBezTo>
                  <a:pt x="3775" y="0"/>
                  <a:pt x="3775" y="0"/>
                  <a:pt x="3775" y="0"/>
                </a:cubicBezTo>
                <a:cubicBezTo>
                  <a:pt x="3775" y="376"/>
                  <a:pt x="3775" y="376"/>
                  <a:pt x="3775" y="376"/>
                </a:cubicBezTo>
                <a:cubicBezTo>
                  <a:pt x="3878" y="376"/>
                  <a:pt x="3963" y="461"/>
                  <a:pt x="3963" y="564"/>
                </a:cubicBezTo>
                <a:cubicBezTo>
                  <a:pt x="3963" y="667"/>
                  <a:pt x="3878" y="752"/>
                  <a:pt x="3775" y="758"/>
                </a:cubicBezTo>
                <a:cubicBezTo>
                  <a:pt x="3775" y="1127"/>
                  <a:pt x="3775" y="1127"/>
                  <a:pt x="3775" y="1127"/>
                </a:cubicBezTo>
                <a:cubicBezTo>
                  <a:pt x="97" y="1127"/>
                  <a:pt x="97" y="1127"/>
                  <a:pt x="97" y="1127"/>
                </a:cubicBezTo>
                <a:cubicBezTo>
                  <a:pt x="43" y="1127"/>
                  <a:pt x="0" y="1085"/>
                  <a:pt x="0" y="1036"/>
                </a:cubicBezTo>
                <a:cubicBezTo>
                  <a:pt x="0" y="97"/>
                  <a:pt x="0" y="97"/>
                  <a:pt x="0" y="97"/>
                </a:cubicBezTo>
                <a:cubicBezTo>
                  <a:pt x="0" y="43"/>
                  <a:pt x="43" y="0"/>
                  <a:pt x="97" y="0"/>
                </a:cubicBezTo>
              </a:path>
            </a:pathLst>
          </a:custGeom>
          <a:solidFill>
            <a:srgbClr val="27314A"/>
          </a:solidFill>
          <a:ln>
            <a:noFill/>
          </a:ln>
        </p:spPr>
        <p:txBody>
          <a:bodyPr wrap="none" anchor="ctr"/>
          <a:lstStyle/>
          <a:p>
            <a:endParaRPr lang="es-MX" sz="900" dirty="0"/>
          </a:p>
        </p:txBody>
      </p:sp>
      <p:sp>
        <p:nvSpPr>
          <p:cNvPr id="41" name="Freeform 2224"/>
          <p:cNvSpPr>
            <a:spLocks noChangeArrowheads="1"/>
          </p:cNvSpPr>
          <p:nvPr/>
        </p:nvSpPr>
        <p:spPr bwMode="auto">
          <a:xfrm>
            <a:off x="5736921" y="3062346"/>
            <a:ext cx="3264694" cy="931069"/>
          </a:xfrm>
          <a:custGeom>
            <a:avLst/>
            <a:gdLst>
              <a:gd name="T0" fmla="*/ 3860 w 3958"/>
              <a:gd name="T1" fmla="*/ 0 h 1128"/>
              <a:gd name="T2" fmla="*/ 3957 w 3958"/>
              <a:gd name="T3" fmla="*/ 97 h 1128"/>
              <a:gd name="T4" fmla="*/ 3957 w 3958"/>
              <a:gd name="T5" fmla="*/ 1031 h 1128"/>
              <a:gd name="T6" fmla="*/ 3860 w 3958"/>
              <a:gd name="T7" fmla="*/ 1127 h 1128"/>
              <a:gd name="T8" fmla="*/ 182 w 3958"/>
              <a:gd name="T9" fmla="*/ 1127 h 1128"/>
              <a:gd name="T10" fmla="*/ 182 w 3958"/>
              <a:gd name="T11" fmla="*/ 752 h 1128"/>
              <a:gd name="T12" fmla="*/ 0 w 3958"/>
              <a:gd name="T13" fmla="*/ 564 h 1128"/>
              <a:gd name="T14" fmla="*/ 182 w 3958"/>
              <a:gd name="T15" fmla="*/ 376 h 1128"/>
              <a:gd name="T16" fmla="*/ 182 w 3958"/>
              <a:gd name="T17" fmla="*/ 0 h 1128"/>
              <a:gd name="T18" fmla="*/ 3860 w 3958"/>
              <a:gd name="T19" fmla="*/ 0 h 1128"/>
              <a:gd name="T20" fmla="*/ 3860 w 3958"/>
              <a:gd name="T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8" h="1128">
                <a:moveTo>
                  <a:pt x="3860" y="0"/>
                </a:moveTo>
                <a:cubicBezTo>
                  <a:pt x="3915" y="0"/>
                  <a:pt x="3957" y="43"/>
                  <a:pt x="3957" y="97"/>
                </a:cubicBezTo>
                <a:cubicBezTo>
                  <a:pt x="3957" y="97"/>
                  <a:pt x="3957" y="97"/>
                  <a:pt x="3957" y="1031"/>
                </a:cubicBezTo>
                <a:cubicBezTo>
                  <a:pt x="3957" y="1085"/>
                  <a:pt x="3915" y="1127"/>
                  <a:pt x="3860" y="1127"/>
                </a:cubicBezTo>
                <a:cubicBezTo>
                  <a:pt x="3860" y="1127"/>
                  <a:pt x="3860" y="1127"/>
                  <a:pt x="182" y="1127"/>
                </a:cubicBezTo>
                <a:cubicBezTo>
                  <a:pt x="182" y="1127"/>
                  <a:pt x="182" y="1127"/>
                  <a:pt x="182" y="752"/>
                </a:cubicBezTo>
                <a:cubicBezTo>
                  <a:pt x="79" y="752"/>
                  <a:pt x="0" y="667"/>
                  <a:pt x="0" y="564"/>
                </a:cubicBezTo>
                <a:cubicBezTo>
                  <a:pt x="0" y="461"/>
                  <a:pt x="79" y="376"/>
                  <a:pt x="182" y="376"/>
                </a:cubicBezTo>
                <a:cubicBezTo>
                  <a:pt x="182" y="376"/>
                  <a:pt x="182" y="376"/>
                  <a:pt x="182" y="0"/>
                </a:cubicBezTo>
                <a:cubicBezTo>
                  <a:pt x="182" y="0"/>
                  <a:pt x="182" y="0"/>
                  <a:pt x="3860" y="0"/>
                </a:cubicBezTo>
                <a:lnTo>
                  <a:pt x="3860" y="0"/>
                </a:lnTo>
              </a:path>
            </a:pathLst>
          </a:custGeom>
          <a:solidFill>
            <a:srgbClr val="93CB27"/>
          </a:solidFill>
          <a:ln>
            <a:noFill/>
          </a:ln>
          <a:effectLst/>
        </p:spPr>
        <p:txBody>
          <a:bodyPr wrap="none" anchor="ctr"/>
          <a:lstStyle/>
          <a:p>
            <a:pPr defTabSz="914217">
              <a:defRPr/>
            </a:pPr>
            <a:endParaRPr lang="en-US" sz="6900" dirty="0">
              <a:latin typeface="Times New Roman" panose="02020603050405020304" pitchFamily="18" charset="0"/>
              <a:cs typeface="Times New Roman" panose="02020603050405020304" pitchFamily="18" charset="0"/>
            </a:endParaRPr>
          </a:p>
        </p:txBody>
      </p:sp>
      <p:sp>
        <p:nvSpPr>
          <p:cNvPr id="43" name="Freeform 2264"/>
          <p:cNvSpPr>
            <a:spLocks noChangeArrowheads="1"/>
          </p:cNvSpPr>
          <p:nvPr/>
        </p:nvSpPr>
        <p:spPr bwMode="auto">
          <a:xfrm>
            <a:off x="5060950" y="4104268"/>
            <a:ext cx="3267869" cy="930275"/>
          </a:xfrm>
          <a:custGeom>
            <a:avLst/>
            <a:gdLst>
              <a:gd name="T0" fmla="*/ 97 w 3964"/>
              <a:gd name="T1" fmla="*/ 0 h 1129"/>
              <a:gd name="T2" fmla="*/ 97 w 3964"/>
              <a:gd name="T3" fmla="*/ 0 h 1129"/>
              <a:gd name="T4" fmla="*/ 3775 w 3964"/>
              <a:gd name="T5" fmla="*/ 0 h 1129"/>
              <a:gd name="T6" fmla="*/ 3775 w 3964"/>
              <a:gd name="T7" fmla="*/ 376 h 1129"/>
              <a:gd name="T8" fmla="*/ 3963 w 3964"/>
              <a:gd name="T9" fmla="*/ 564 h 1129"/>
              <a:gd name="T10" fmla="*/ 3775 w 3964"/>
              <a:gd name="T11" fmla="*/ 752 h 1129"/>
              <a:gd name="T12" fmla="*/ 3775 w 3964"/>
              <a:gd name="T13" fmla="*/ 1128 h 1129"/>
              <a:gd name="T14" fmla="*/ 97 w 3964"/>
              <a:gd name="T15" fmla="*/ 1128 h 1129"/>
              <a:gd name="T16" fmla="*/ 0 w 3964"/>
              <a:gd name="T17" fmla="*/ 1031 h 1129"/>
              <a:gd name="T18" fmla="*/ 0 w 3964"/>
              <a:gd name="T19" fmla="*/ 91 h 1129"/>
              <a:gd name="T20" fmla="*/ 97 w 3964"/>
              <a:gd name="T21"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4" h="1129">
                <a:moveTo>
                  <a:pt x="97" y="0"/>
                </a:moveTo>
                <a:lnTo>
                  <a:pt x="97" y="0"/>
                </a:lnTo>
                <a:cubicBezTo>
                  <a:pt x="3775" y="0"/>
                  <a:pt x="3775" y="0"/>
                  <a:pt x="3775" y="0"/>
                </a:cubicBezTo>
                <a:cubicBezTo>
                  <a:pt x="3775" y="376"/>
                  <a:pt x="3775" y="376"/>
                  <a:pt x="3775" y="376"/>
                </a:cubicBezTo>
                <a:cubicBezTo>
                  <a:pt x="3878" y="376"/>
                  <a:pt x="3963" y="461"/>
                  <a:pt x="3963" y="564"/>
                </a:cubicBezTo>
                <a:cubicBezTo>
                  <a:pt x="3963" y="667"/>
                  <a:pt x="3878" y="752"/>
                  <a:pt x="3775" y="752"/>
                </a:cubicBezTo>
                <a:cubicBezTo>
                  <a:pt x="3775" y="1128"/>
                  <a:pt x="3775" y="1128"/>
                  <a:pt x="3775" y="1128"/>
                </a:cubicBezTo>
                <a:cubicBezTo>
                  <a:pt x="97" y="1128"/>
                  <a:pt x="97" y="1128"/>
                  <a:pt x="97" y="1128"/>
                </a:cubicBezTo>
                <a:cubicBezTo>
                  <a:pt x="43" y="1128"/>
                  <a:pt x="0" y="1085"/>
                  <a:pt x="0" y="1031"/>
                </a:cubicBezTo>
                <a:cubicBezTo>
                  <a:pt x="0" y="91"/>
                  <a:pt x="0" y="91"/>
                  <a:pt x="0" y="91"/>
                </a:cubicBezTo>
                <a:cubicBezTo>
                  <a:pt x="0" y="43"/>
                  <a:pt x="43" y="0"/>
                  <a:pt x="97" y="0"/>
                </a:cubicBezTo>
              </a:path>
            </a:pathLst>
          </a:custGeom>
          <a:solidFill>
            <a:srgbClr val="93CB27"/>
          </a:solidFill>
          <a:ln>
            <a:noFill/>
          </a:ln>
          <a:effectLst/>
        </p:spPr>
        <p:txBody>
          <a:bodyPr wrap="none" anchor="ctr"/>
          <a:lstStyle/>
          <a:p>
            <a:pPr defTabSz="914217">
              <a:defRPr/>
            </a:pPr>
            <a:endParaRPr lang="en-US" sz="6900">
              <a:latin typeface="Calibri Light"/>
            </a:endParaRPr>
          </a:p>
        </p:txBody>
      </p:sp>
      <p:grpSp>
        <p:nvGrpSpPr>
          <p:cNvPr id="58375" name="Group 43"/>
          <p:cNvGrpSpPr>
            <a:grpSpLocks/>
          </p:cNvGrpSpPr>
          <p:nvPr/>
        </p:nvGrpSpPr>
        <p:grpSpPr bwMode="auto">
          <a:xfrm>
            <a:off x="7438730" y="4348947"/>
            <a:ext cx="490538" cy="483394"/>
            <a:chOff x="13891985" y="9564330"/>
            <a:chExt cx="981488" cy="967001"/>
          </a:xfrm>
        </p:grpSpPr>
        <p:sp>
          <p:nvSpPr>
            <p:cNvPr id="45" name="Freeform 2292"/>
            <p:cNvSpPr>
              <a:spLocks noChangeArrowheads="1"/>
            </p:cNvSpPr>
            <p:nvPr/>
          </p:nvSpPr>
          <p:spPr bwMode="auto">
            <a:xfrm>
              <a:off x="14073746" y="9564330"/>
              <a:ext cx="799727" cy="450783"/>
            </a:xfrm>
            <a:custGeom>
              <a:avLst/>
              <a:gdLst>
                <a:gd name="T0" fmla="*/ 319233 w 486"/>
                <a:gd name="T1" fmla="*/ 439267 h 274"/>
                <a:gd name="T2" fmla="*/ 0 w 486"/>
                <a:gd name="T3" fmla="*/ 129970 h 274"/>
                <a:gd name="T4" fmla="*/ 0 w 486"/>
                <a:gd name="T5" fmla="*/ 110228 h 274"/>
                <a:gd name="T6" fmla="*/ 0 w 486"/>
                <a:gd name="T7" fmla="*/ 100357 h 274"/>
                <a:gd name="T8" fmla="*/ 309359 w 486"/>
                <a:gd name="T9" fmla="*/ 0 h 274"/>
                <a:gd name="T10" fmla="*/ 638465 w 486"/>
                <a:gd name="T11" fmla="*/ 120099 h 274"/>
                <a:gd name="T12" fmla="*/ 798081 w 486"/>
                <a:gd name="T13" fmla="*/ 429395 h 274"/>
                <a:gd name="T14" fmla="*/ 788208 w 486"/>
                <a:gd name="T15" fmla="*/ 439267 h 274"/>
                <a:gd name="T16" fmla="*/ 778335 w 486"/>
                <a:gd name="T17" fmla="*/ 449138 h 274"/>
                <a:gd name="T18" fmla="*/ 329106 w 486"/>
                <a:gd name="T19" fmla="*/ 449138 h 274"/>
                <a:gd name="T20" fmla="*/ 319233 w 486"/>
                <a:gd name="T21" fmla="*/ 439267 h 274"/>
                <a:gd name="T22" fmla="*/ 319233 w 486"/>
                <a:gd name="T23" fmla="*/ 439267 h 274"/>
                <a:gd name="T24" fmla="*/ 259994 w 486"/>
                <a:gd name="T25" fmla="*/ 269812 h 274"/>
                <a:gd name="T26" fmla="*/ 289613 w 486"/>
                <a:gd name="T27" fmla="*/ 309296 h 274"/>
                <a:gd name="T28" fmla="*/ 429483 w 486"/>
                <a:gd name="T29" fmla="*/ 90486 h 274"/>
                <a:gd name="T30" fmla="*/ 389990 w 486"/>
                <a:gd name="T31" fmla="*/ 80614 h 274"/>
                <a:gd name="T32" fmla="*/ 259994 w 486"/>
                <a:gd name="T33" fmla="*/ 269812 h 274"/>
                <a:gd name="T34" fmla="*/ 259994 w 486"/>
                <a:gd name="T35" fmla="*/ 269812 h 274"/>
                <a:gd name="T36" fmla="*/ 309359 w 486"/>
                <a:gd name="T37" fmla="*/ 70743 h 274"/>
                <a:gd name="T38" fmla="*/ 269867 w 486"/>
                <a:gd name="T39" fmla="*/ 80614 h 274"/>
                <a:gd name="T40" fmla="*/ 179363 w 486"/>
                <a:gd name="T41" fmla="*/ 199068 h 274"/>
                <a:gd name="T42" fmla="*/ 220501 w 486"/>
                <a:gd name="T43" fmla="*/ 230327 h 274"/>
                <a:gd name="T44" fmla="*/ 319233 w 486"/>
                <a:gd name="T45" fmla="*/ 70743 h 274"/>
                <a:gd name="T46" fmla="*/ 309359 w 486"/>
                <a:gd name="T47" fmla="*/ 70743 h 274"/>
                <a:gd name="T48" fmla="*/ 309359 w 486"/>
                <a:gd name="T49" fmla="*/ 70743 h 274"/>
                <a:gd name="T50" fmla="*/ 179363 w 486"/>
                <a:gd name="T51" fmla="*/ 90486 h 274"/>
                <a:gd name="T52" fmla="*/ 169489 w 486"/>
                <a:gd name="T53" fmla="*/ 100357 h 274"/>
                <a:gd name="T54" fmla="*/ 110250 w 486"/>
                <a:gd name="T55" fmla="*/ 120099 h 274"/>
                <a:gd name="T56" fmla="*/ 139870 w 486"/>
                <a:gd name="T57" fmla="*/ 149713 h 274"/>
                <a:gd name="T58" fmla="*/ 179363 w 486"/>
                <a:gd name="T59" fmla="*/ 90486 h 274"/>
                <a:gd name="T60" fmla="*/ 179363 w 486"/>
                <a:gd name="T61" fmla="*/ 90486 h 274"/>
                <a:gd name="T62" fmla="*/ 559480 w 486"/>
                <a:gd name="T63" fmla="*/ 370169 h 274"/>
                <a:gd name="T64" fmla="*/ 589099 w 486"/>
                <a:gd name="T65" fmla="*/ 370169 h 274"/>
                <a:gd name="T66" fmla="*/ 658212 w 486"/>
                <a:gd name="T67" fmla="*/ 269812 h 274"/>
                <a:gd name="T68" fmla="*/ 638465 w 486"/>
                <a:gd name="T69" fmla="*/ 250069 h 274"/>
                <a:gd name="T70" fmla="*/ 559480 w 486"/>
                <a:gd name="T71" fmla="*/ 370169 h 274"/>
                <a:gd name="T72" fmla="*/ 559480 w 486"/>
                <a:gd name="T73" fmla="*/ 370169 h 274"/>
                <a:gd name="T74" fmla="*/ 668085 w 486"/>
                <a:gd name="T75" fmla="*/ 370169 h 274"/>
                <a:gd name="T76" fmla="*/ 699350 w 486"/>
                <a:gd name="T77" fmla="*/ 370169 h 274"/>
                <a:gd name="T78" fmla="*/ 687831 w 486"/>
                <a:gd name="T79" fmla="*/ 329039 h 274"/>
                <a:gd name="T80" fmla="*/ 668085 w 486"/>
                <a:gd name="T81" fmla="*/ 370169 h 274"/>
                <a:gd name="T82" fmla="*/ 668085 w 486"/>
                <a:gd name="T83" fmla="*/ 370169 h 274"/>
                <a:gd name="T84" fmla="*/ 439356 w 486"/>
                <a:gd name="T85" fmla="*/ 370169 h 274"/>
                <a:gd name="T86" fmla="*/ 488722 w 486"/>
                <a:gd name="T87" fmla="*/ 370169 h 274"/>
                <a:gd name="T88" fmla="*/ 598972 w 486"/>
                <a:gd name="T89" fmla="*/ 199068 h 274"/>
                <a:gd name="T90" fmla="*/ 589099 w 486"/>
                <a:gd name="T91" fmla="*/ 179326 h 274"/>
                <a:gd name="T92" fmla="*/ 569353 w 486"/>
                <a:gd name="T93" fmla="*/ 169455 h 274"/>
                <a:gd name="T94" fmla="*/ 439356 w 486"/>
                <a:gd name="T95" fmla="*/ 370169 h 274"/>
                <a:gd name="T96" fmla="*/ 439356 w 486"/>
                <a:gd name="T97" fmla="*/ 370169 h 274"/>
                <a:gd name="T98" fmla="*/ 370244 w 486"/>
                <a:gd name="T99" fmla="*/ 370169 h 274"/>
                <a:gd name="T100" fmla="*/ 529860 w 486"/>
                <a:gd name="T101" fmla="*/ 139841 h 274"/>
                <a:gd name="T102" fmla="*/ 488722 w 486"/>
                <a:gd name="T103" fmla="*/ 110228 h 274"/>
                <a:gd name="T104" fmla="*/ 329106 w 486"/>
                <a:gd name="T105" fmla="*/ 348781 h 274"/>
                <a:gd name="T106" fmla="*/ 360371 w 486"/>
                <a:gd name="T107" fmla="*/ 370169 h 274"/>
                <a:gd name="T108" fmla="*/ 370244 w 486"/>
                <a:gd name="T109" fmla="*/ 370169 h 274"/>
                <a:gd name="T110" fmla="*/ 370244 w 486"/>
                <a:gd name="T111" fmla="*/ 370169 h 2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6" h="274">
                  <a:moveTo>
                    <a:pt x="194" y="267"/>
                  </a:moveTo>
                  <a:lnTo>
                    <a:pt x="0" y="79"/>
                  </a:lnTo>
                  <a:cubicBezTo>
                    <a:pt x="0" y="73"/>
                    <a:pt x="0" y="73"/>
                    <a:pt x="0" y="67"/>
                  </a:cubicBezTo>
                  <a:cubicBezTo>
                    <a:pt x="0" y="67"/>
                    <a:pt x="0" y="67"/>
                    <a:pt x="0" y="61"/>
                  </a:cubicBezTo>
                  <a:cubicBezTo>
                    <a:pt x="55" y="19"/>
                    <a:pt x="122" y="0"/>
                    <a:pt x="188" y="0"/>
                  </a:cubicBezTo>
                  <a:cubicBezTo>
                    <a:pt x="261" y="0"/>
                    <a:pt x="334" y="25"/>
                    <a:pt x="388" y="73"/>
                  </a:cubicBezTo>
                  <a:cubicBezTo>
                    <a:pt x="443" y="121"/>
                    <a:pt x="473" y="188"/>
                    <a:pt x="485" y="261"/>
                  </a:cubicBezTo>
                  <a:cubicBezTo>
                    <a:pt x="485" y="267"/>
                    <a:pt x="479" y="267"/>
                    <a:pt x="479" y="267"/>
                  </a:cubicBezTo>
                  <a:cubicBezTo>
                    <a:pt x="479" y="273"/>
                    <a:pt x="473" y="273"/>
                    <a:pt x="473" y="273"/>
                  </a:cubicBezTo>
                  <a:cubicBezTo>
                    <a:pt x="473" y="273"/>
                    <a:pt x="473" y="273"/>
                    <a:pt x="200" y="273"/>
                  </a:cubicBezTo>
                  <a:cubicBezTo>
                    <a:pt x="200" y="273"/>
                    <a:pt x="194" y="273"/>
                    <a:pt x="194" y="267"/>
                  </a:cubicBezTo>
                  <a:close/>
                  <a:moveTo>
                    <a:pt x="158" y="164"/>
                  </a:moveTo>
                  <a:lnTo>
                    <a:pt x="176" y="188"/>
                  </a:lnTo>
                  <a:cubicBezTo>
                    <a:pt x="176" y="188"/>
                    <a:pt x="176" y="188"/>
                    <a:pt x="261" y="55"/>
                  </a:cubicBezTo>
                  <a:cubicBezTo>
                    <a:pt x="255" y="55"/>
                    <a:pt x="243" y="49"/>
                    <a:pt x="237" y="49"/>
                  </a:cubicBezTo>
                  <a:cubicBezTo>
                    <a:pt x="237" y="49"/>
                    <a:pt x="237" y="49"/>
                    <a:pt x="158" y="164"/>
                  </a:cubicBezTo>
                  <a:close/>
                  <a:moveTo>
                    <a:pt x="188" y="43"/>
                  </a:moveTo>
                  <a:cubicBezTo>
                    <a:pt x="176" y="43"/>
                    <a:pt x="170" y="43"/>
                    <a:pt x="164" y="49"/>
                  </a:cubicBezTo>
                  <a:cubicBezTo>
                    <a:pt x="164" y="49"/>
                    <a:pt x="164" y="49"/>
                    <a:pt x="109" y="121"/>
                  </a:cubicBezTo>
                  <a:cubicBezTo>
                    <a:pt x="109" y="121"/>
                    <a:pt x="109" y="121"/>
                    <a:pt x="134" y="140"/>
                  </a:cubicBezTo>
                  <a:cubicBezTo>
                    <a:pt x="134" y="140"/>
                    <a:pt x="134" y="140"/>
                    <a:pt x="194" y="43"/>
                  </a:cubicBezTo>
                  <a:lnTo>
                    <a:pt x="188" y="43"/>
                  </a:lnTo>
                  <a:close/>
                  <a:moveTo>
                    <a:pt x="109" y="55"/>
                  </a:moveTo>
                  <a:cubicBezTo>
                    <a:pt x="103" y="61"/>
                    <a:pt x="103" y="61"/>
                    <a:pt x="103" y="61"/>
                  </a:cubicBezTo>
                  <a:cubicBezTo>
                    <a:pt x="91" y="67"/>
                    <a:pt x="79" y="67"/>
                    <a:pt x="67" y="73"/>
                  </a:cubicBezTo>
                  <a:cubicBezTo>
                    <a:pt x="67" y="73"/>
                    <a:pt x="67" y="73"/>
                    <a:pt x="85" y="91"/>
                  </a:cubicBezTo>
                  <a:cubicBezTo>
                    <a:pt x="85" y="91"/>
                    <a:pt x="85" y="91"/>
                    <a:pt x="109" y="55"/>
                  </a:cubicBezTo>
                  <a:close/>
                  <a:moveTo>
                    <a:pt x="340" y="225"/>
                  </a:moveTo>
                  <a:lnTo>
                    <a:pt x="358" y="225"/>
                  </a:lnTo>
                  <a:cubicBezTo>
                    <a:pt x="358" y="225"/>
                    <a:pt x="358" y="225"/>
                    <a:pt x="400" y="164"/>
                  </a:cubicBezTo>
                  <a:cubicBezTo>
                    <a:pt x="400" y="158"/>
                    <a:pt x="394" y="152"/>
                    <a:pt x="388" y="152"/>
                  </a:cubicBezTo>
                  <a:cubicBezTo>
                    <a:pt x="388" y="152"/>
                    <a:pt x="388" y="152"/>
                    <a:pt x="340" y="225"/>
                  </a:cubicBezTo>
                  <a:close/>
                  <a:moveTo>
                    <a:pt x="406" y="225"/>
                  </a:moveTo>
                  <a:lnTo>
                    <a:pt x="425" y="225"/>
                  </a:lnTo>
                  <a:cubicBezTo>
                    <a:pt x="425" y="218"/>
                    <a:pt x="425" y="212"/>
                    <a:pt x="418" y="200"/>
                  </a:cubicBezTo>
                  <a:cubicBezTo>
                    <a:pt x="418" y="200"/>
                    <a:pt x="418" y="200"/>
                    <a:pt x="406" y="225"/>
                  </a:cubicBezTo>
                  <a:close/>
                  <a:moveTo>
                    <a:pt x="267" y="225"/>
                  </a:moveTo>
                  <a:lnTo>
                    <a:pt x="297" y="225"/>
                  </a:lnTo>
                  <a:cubicBezTo>
                    <a:pt x="297" y="225"/>
                    <a:pt x="297" y="225"/>
                    <a:pt x="364" y="121"/>
                  </a:cubicBezTo>
                  <a:cubicBezTo>
                    <a:pt x="364" y="115"/>
                    <a:pt x="358" y="115"/>
                    <a:pt x="358" y="109"/>
                  </a:cubicBezTo>
                  <a:cubicBezTo>
                    <a:pt x="352" y="109"/>
                    <a:pt x="352" y="103"/>
                    <a:pt x="346" y="103"/>
                  </a:cubicBezTo>
                  <a:cubicBezTo>
                    <a:pt x="346" y="103"/>
                    <a:pt x="346" y="103"/>
                    <a:pt x="267" y="225"/>
                  </a:cubicBezTo>
                  <a:close/>
                  <a:moveTo>
                    <a:pt x="225" y="225"/>
                  </a:moveTo>
                  <a:lnTo>
                    <a:pt x="322" y="85"/>
                  </a:lnTo>
                  <a:cubicBezTo>
                    <a:pt x="310" y="79"/>
                    <a:pt x="303" y="73"/>
                    <a:pt x="297" y="67"/>
                  </a:cubicBezTo>
                  <a:cubicBezTo>
                    <a:pt x="297" y="67"/>
                    <a:pt x="297" y="67"/>
                    <a:pt x="200" y="212"/>
                  </a:cubicBezTo>
                  <a:cubicBezTo>
                    <a:pt x="200" y="212"/>
                    <a:pt x="200" y="212"/>
                    <a:pt x="219" y="225"/>
                  </a:cubicBezTo>
                  <a:cubicBezTo>
                    <a:pt x="219" y="225"/>
                    <a:pt x="219" y="225"/>
                    <a:pt x="225" y="225"/>
                  </a:cubicBezTo>
                  <a:close/>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6" name="Freeform 2293"/>
            <p:cNvSpPr>
              <a:spLocks noChangeArrowheads="1"/>
            </p:cNvSpPr>
            <p:nvPr/>
          </p:nvSpPr>
          <p:spPr bwMode="auto">
            <a:xfrm>
              <a:off x="13891985" y="9731554"/>
              <a:ext cx="443488" cy="712529"/>
            </a:xfrm>
            <a:custGeom>
              <a:avLst/>
              <a:gdLst>
                <a:gd name="T0" fmla="*/ 431904 w 268"/>
                <a:gd name="T1" fmla="*/ 310082 h 432"/>
                <a:gd name="T2" fmla="*/ 441833 w 268"/>
                <a:gd name="T3" fmla="*/ 329875 h 432"/>
                <a:gd name="T4" fmla="*/ 211815 w 268"/>
                <a:gd name="T5" fmla="*/ 700983 h 432"/>
                <a:gd name="T6" fmla="*/ 200232 w 268"/>
                <a:gd name="T7" fmla="*/ 700983 h 432"/>
                <a:gd name="T8" fmla="*/ 200232 w 268"/>
                <a:gd name="T9" fmla="*/ 710880 h 432"/>
                <a:gd name="T10" fmla="*/ 190303 w 268"/>
                <a:gd name="T11" fmla="*/ 700983 h 432"/>
                <a:gd name="T12" fmla="*/ 0 w 268"/>
                <a:gd name="T13" fmla="*/ 310082 h 432"/>
                <a:gd name="T14" fmla="*/ 110872 w 268"/>
                <a:gd name="T15" fmla="*/ 9896 h 432"/>
                <a:gd name="T16" fmla="*/ 120801 w 268"/>
                <a:gd name="T17" fmla="*/ 0 h 432"/>
                <a:gd name="T18" fmla="*/ 130730 w 268"/>
                <a:gd name="T19" fmla="*/ 9896 h 432"/>
                <a:gd name="T20" fmla="*/ 431904 w 268"/>
                <a:gd name="T21" fmla="*/ 310082 h 432"/>
                <a:gd name="T22" fmla="*/ 431904 w 268"/>
                <a:gd name="T23" fmla="*/ 310082 h 432"/>
                <a:gd name="T24" fmla="*/ 340890 w 268"/>
                <a:gd name="T25" fmla="*/ 329875 h 432"/>
                <a:gd name="T26" fmla="*/ 130730 w 268"/>
                <a:gd name="T27" fmla="*/ 120404 h 432"/>
                <a:gd name="T28" fmla="*/ 100943 w 268"/>
                <a:gd name="T29" fmla="*/ 169885 h 432"/>
                <a:gd name="T30" fmla="*/ 81085 w 268"/>
                <a:gd name="T31" fmla="*/ 310082 h 432"/>
                <a:gd name="T32" fmla="*/ 120801 w 268"/>
                <a:gd name="T33" fmla="*/ 499760 h 432"/>
                <a:gd name="T34" fmla="*/ 180374 w 268"/>
                <a:gd name="T35" fmla="*/ 590475 h 432"/>
                <a:gd name="T36" fmla="*/ 340890 w 268"/>
                <a:gd name="T37" fmla="*/ 329875 h 432"/>
                <a:gd name="T38" fmla="*/ 340890 w 268"/>
                <a:gd name="T39" fmla="*/ 329875 h 4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8" h="432">
                  <a:moveTo>
                    <a:pt x="261" y="188"/>
                  </a:moveTo>
                  <a:cubicBezTo>
                    <a:pt x="267" y="194"/>
                    <a:pt x="267" y="194"/>
                    <a:pt x="267" y="200"/>
                  </a:cubicBezTo>
                  <a:cubicBezTo>
                    <a:pt x="267" y="200"/>
                    <a:pt x="267" y="200"/>
                    <a:pt x="128" y="425"/>
                  </a:cubicBezTo>
                  <a:lnTo>
                    <a:pt x="121" y="425"/>
                  </a:lnTo>
                  <a:cubicBezTo>
                    <a:pt x="121" y="425"/>
                    <a:pt x="121" y="425"/>
                    <a:pt x="121" y="431"/>
                  </a:cubicBezTo>
                  <a:cubicBezTo>
                    <a:pt x="115" y="431"/>
                    <a:pt x="115" y="425"/>
                    <a:pt x="115" y="425"/>
                  </a:cubicBezTo>
                  <a:cubicBezTo>
                    <a:pt x="43" y="370"/>
                    <a:pt x="0" y="285"/>
                    <a:pt x="0" y="188"/>
                  </a:cubicBezTo>
                  <a:cubicBezTo>
                    <a:pt x="0" y="122"/>
                    <a:pt x="25" y="55"/>
                    <a:pt x="67" y="6"/>
                  </a:cubicBezTo>
                  <a:cubicBezTo>
                    <a:pt x="67" y="0"/>
                    <a:pt x="67" y="0"/>
                    <a:pt x="73" y="0"/>
                  </a:cubicBezTo>
                  <a:cubicBezTo>
                    <a:pt x="73" y="0"/>
                    <a:pt x="79" y="0"/>
                    <a:pt x="79" y="6"/>
                  </a:cubicBezTo>
                  <a:cubicBezTo>
                    <a:pt x="79" y="6"/>
                    <a:pt x="79" y="6"/>
                    <a:pt x="261" y="188"/>
                  </a:cubicBezTo>
                  <a:close/>
                  <a:moveTo>
                    <a:pt x="206" y="200"/>
                  </a:moveTo>
                  <a:lnTo>
                    <a:pt x="79" y="73"/>
                  </a:lnTo>
                  <a:cubicBezTo>
                    <a:pt x="73" y="79"/>
                    <a:pt x="67" y="91"/>
                    <a:pt x="61" y="103"/>
                  </a:cubicBezTo>
                  <a:cubicBezTo>
                    <a:pt x="55" y="134"/>
                    <a:pt x="49" y="164"/>
                    <a:pt x="49" y="188"/>
                  </a:cubicBezTo>
                  <a:cubicBezTo>
                    <a:pt x="49" y="231"/>
                    <a:pt x="55" y="267"/>
                    <a:pt x="73" y="303"/>
                  </a:cubicBezTo>
                  <a:cubicBezTo>
                    <a:pt x="85" y="322"/>
                    <a:pt x="97" y="340"/>
                    <a:pt x="109" y="358"/>
                  </a:cubicBezTo>
                  <a:cubicBezTo>
                    <a:pt x="109" y="358"/>
                    <a:pt x="109" y="358"/>
                    <a:pt x="206" y="200"/>
                  </a:cubicBezTo>
                  <a:close/>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7" name="Freeform 2294"/>
            <p:cNvSpPr>
              <a:spLocks noChangeArrowheads="1"/>
            </p:cNvSpPr>
            <p:nvPr/>
          </p:nvSpPr>
          <p:spPr bwMode="auto">
            <a:xfrm>
              <a:off x="14160990" y="10080548"/>
              <a:ext cx="712483" cy="450783"/>
            </a:xfrm>
            <a:custGeom>
              <a:avLst/>
              <a:gdLst>
                <a:gd name="T0" fmla="*/ 690993 w 431"/>
                <a:gd name="T1" fmla="*/ 0 h 274"/>
                <a:gd name="T2" fmla="*/ 700911 w 431"/>
                <a:gd name="T3" fmla="*/ 11516 h 274"/>
                <a:gd name="T4" fmla="*/ 710830 w 431"/>
                <a:gd name="T5" fmla="*/ 21388 h 274"/>
                <a:gd name="T6" fmla="*/ 550480 w 431"/>
                <a:gd name="T7" fmla="*/ 329039 h 274"/>
                <a:gd name="T8" fmla="*/ 219861 w 431"/>
                <a:gd name="T9" fmla="*/ 449138 h 274"/>
                <a:gd name="T10" fmla="*/ 9919 w 431"/>
                <a:gd name="T11" fmla="*/ 409653 h 274"/>
                <a:gd name="T12" fmla="*/ 0 w 431"/>
                <a:gd name="T13" fmla="*/ 399782 h 274"/>
                <a:gd name="T14" fmla="*/ 0 w 431"/>
                <a:gd name="T15" fmla="*/ 389911 h 274"/>
                <a:gd name="T16" fmla="*/ 229780 w 431"/>
                <a:gd name="T17" fmla="*/ 11516 h 274"/>
                <a:gd name="T18" fmla="*/ 249617 w 431"/>
                <a:gd name="T19" fmla="*/ 0 h 274"/>
                <a:gd name="T20" fmla="*/ 690993 w 431"/>
                <a:gd name="T21" fmla="*/ 0 h 274"/>
                <a:gd name="T22" fmla="*/ 690993 w 431"/>
                <a:gd name="T23" fmla="*/ 0 h 2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1" h="274">
                  <a:moveTo>
                    <a:pt x="418" y="0"/>
                  </a:moveTo>
                  <a:cubicBezTo>
                    <a:pt x="418" y="0"/>
                    <a:pt x="424" y="0"/>
                    <a:pt x="424" y="7"/>
                  </a:cubicBezTo>
                  <a:cubicBezTo>
                    <a:pt x="424" y="7"/>
                    <a:pt x="430" y="7"/>
                    <a:pt x="430" y="13"/>
                  </a:cubicBezTo>
                  <a:cubicBezTo>
                    <a:pt x="418" y="85"/>
                    <a:pt x="388" y="152"/>
                    <a:pt x="333" y="200"/>
                  </a:cubicBezTo>
                  <a:cubicBezTo>
                    <a:pt x="279" y="249"/>
                    <a:pt x="206" y="273"/>
                    <a:pt x="133" y="273"/>
                  </a:cubicBezTo>
                  <a:cubicBezTo>
                    <a:pt x="91" y="273"/>
                    <a:pt x="42" y="267"/>
                    <a:pt x="6" y="249"/>
                  </a:cubicBezTo>
                  <a:cubicBezTo>
                    <a:pt x="0" y="249"/>
                    <a:pt x="0" y="243"/>
                    <a:pt x="0" y="243"/>
                  </a:cubicBezTo>
                  <a:cubicBezTo>
                    <a:pt x="0" y="237"/>
                    <a:pt x="0" y="237"/>
                    <a:pt x="0" y="237"/>
                  </a:cubicBezTo>
                  <a:cubicBezTo>
                    <a:pt x="0" y="237"/>
                    <a:pt x="0" y="237"/>
                    <a:pt x="139" y="7"/>
                  </a:cubicBezTo>
                  <a:cubicBezTo>
                    <a:pt x="145" y="0"/>
                    <a:pt x="145" y="0"/>
                    <a:pt x="151" y="0"/>
                  </a:cubicBezTo>
                  <a:cubicBezTo>
                    <a:pt x="151" y="0"/>
                    <a:pt x="151" y="0"/>
                    <a:pt x="418" y="0"/>
                  </a:cubicBezTo>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58376" name="TextBox 47"/>
          <p:cNvSpPr txBox="1">
            <a:spLocks noChangeArrowheads="1"/>
          </p:cNvSpPr>
          <p:nvPr/>
        </p:nvSpPr>
        <p:spPr bwMode="auto">
          <a:xfrm>
            <a:off x="9315980" y="4331127"/>
            <a:ext cx="2449513" cy="36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b="1" dirty="0" err="1">
                <a:solidFill>
                  <a:schemeClr val="bg1"/>
                </a:solidFill>
                <a:latin typeface="Times New Roman" panose="02020603050405020304" pitchFamily="18" charset="0"/>
                <a:cs typeface="Times New Roman" panose="02020603050405020304" pitchFamily="18" charset="0"/>
              </a:rPr>
              <a:t>Disminución</a:t>
            </a:r>
            <a:r>
              <a:rPr lang="en-US" altLang="es-MX" sz="1600" b="1" dirty="0">
                <a:solidFill>
                  <a:schemeClr val="bg1"/>
                </a:solidFill>
                <a:latin typeface="Times New Roman" panose="02020603050405020304" pitchFamily="18" charset="0"/>
                <a:cs typeface="Times New Roman" panose="02020603050405020304" pitchFamily="18" charset="0"/>
              </a:rPr>
              <a:t> de </a:t>
            </a:r>
            <a:r>
              <a:rPr lang="en-US" altLang="es-MX" sz="1600" b="1" dirty="0" err="1">
                <a:solidFill>
                  <a:schemeClr val="bg1"/>
                </a:solidFill>
                <a:latin typeface="Times New Roman" panose="02020603050405020304" pitchFamily="18" charset="0"/>
                <a:cs typeface="Times New Roman" panose="02020603050405020304" pitchFamily="18" charset="0"/>
              </a:rPr>
              <a:t>ingresos</a:t>
            </a:r>
            <a:r>
              <a:rPr lang="en-US" altLang="es-MX" sz="1600" b="1" dirty="0">
                <a:solidFill>
                  <a:schemeClr val="bg1"/>
                </a:solidFill>
                <a:latin typeface="Times New Roman" panose="02020603050405020304" pitchFamily="18" charset="0"/>
                <a:cs typeface="Times New Roman" panose="02020603050405020304" pitchFamily="18" charset="0"/>
              </a:rPr>
              <a:t> </a:t>
            </a:r>
            <a:endParaRPr lang="en-US" altLang="es-MX" sz="1600" dirty="0">
              <a:solidFill>
                <a:schemeClr val="bg1"/>
              </a:solidFill>
              <a:latin typeface="Times New Roman" panose="02020603050405020304" pitchFamily="18" charset="0"/>
              <a:cs typeface="Times New Roman" panose="02020603050405020304" pitchFamily="18" charset="0"/>
            </a:endParaRPr>
          </a:p>
        </p:txBody>
      </p:sp>
      <p:sp>
        <p:nvSpPr>
          <p:cNvPr id="58378" name="TextBox 49"/>
          <p:cNvSpPr txBox="1">
            <a:spLocks noChangeArrowheads="1"/>
          </p:cNvSpPr>
          <p:nvPr/>
        </p:nvSpPr>
        <p:spPr bwMode="auto">
          <a:xfrm>
            <a:off x="6676629" y="3353685"/>
            <a:ext cx="2450307" cy="36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b="1" dirty="0">
                <a:solidFill>
                  <a:schemeClr val="bg1"/>
                </a:solidFill>
                <a:latin typeface="Times New Roman" panose="02020603050405020304" pitchFamily="18" charset="0"/>
                <a:cs typeface="Times New Roman" panose="02020603050405020304" pitchFamily="18" charset="0"/>
              </a:rPr>
              <a:t>Sistema </a:t>
            </a:r>
            <a:r>
              <a:rPr lang="en-US" altLang="es-MX" sz="1600" b="1" dirty="0" err="1">
                <a:solidFill>
                  <a:schemeClr val="bg1"/>
                </a:solidFill>
                <a:latin typeface="Times New Roman" panose="02020603050405020304" pitchFamily="18" charset="0"/>
                <a:cs typeface="Times New Roman" panose="02020603050405020304" pitchFamily="18" charset="0"/>
              </a:rPr>
              <a:t>Financiero</a:t>
            </a:r>
            <a:endParaRPr lang="en-US" altLang="es-MX" sz="1600" dirty="0">
              <a:solidFill>
                <a:schemeClr val="bg1"/>
              </a:solidFill>
              <a:latin typeface="Times New Roman" panose="02020603050405020304" pitchFamily="18" charset="0"/>
              <a:cs typeface="Times New Roman" panose="02020603050405020304" pitchFamily="18" charset="0"/>
            </a:endParaRPr>
          </a:p>
        </p:txBody>
      </p:sp>
      <p:sp>
        <p:nvSpPr>
          <p:cNvPr id="58379" name="TextBox 50"/>
          <p:cNvSpPr txBox="1">
            <a:spLocks noChangeArrowheads="1"/>
          </p:cNvSpPr>
          <p:nvPr/>
        </p:nvSpPr>
        <p:spPr bwMode="auto">
          <a:xfrm>
            <a:off x="4972051" y="4331127"/>
            <a:ext cx="2450306" cy="63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b="1" dirty="0" err="1">
                <a:solidFill>
                  <a:schemeClr val="bg1"/>
                </a:solidFill>
                <a:latin typeface="Times New Roman" panose="02020603050405020304" pitchFamily="18" charset="0"/>
                <a:cs typeface="Times New Roman" panose="02020603050405020304" pitchFamily="18" charset="0"/>
              </a:rPr>
              <a:t>Desempleo</a:t>
            </a:r>
            <a:r>
              <a:rPr lang="en-US" altLang="es-MX" sz="1600" b="1" dirty="0">
                <a:solidFill>
                  <a:schemeClr val="bg1"/>
                </a:solidFill>
                <a:latin typeface="Times New Roman" panose="02020603050405020304" pitchFamily="18" charset="0"/>
                <a:cs typeface="Times New Roman" panose="02020603050405020304" pitchFamily="18" charset="0"/>
              </a:rPr>
              <a:t> y </a:t>
            </a:r>
            <a:r>
              <a:rPr lang="en-US" altLang="es-MX" sz="1600" b="1" dirty="0" err="1">
                <a:solidFill>
                  <a:schemeClr val="bg1"/>
                </a:solidFill>
                <a:latin typeface="Times New Roman" panose="02020603050405020304" pitchFamily="18" charset="0"/>
                <a:cs typeface="Times New Roman" panose="02020603050405020304" pitchFamily="18" charset="0"/>
              </a:rPr>
              <a:t>falta</a:t>
            </a:r>
            <a:r>
              <a:rPr lang="en-US" altLang="es-MX" sz="1600" b="1" dirty="0">
                <a:solidFill>
                  <a:schemeClr val="bg1"/>
                </a:solidFill>
                <a:latin typeface="Times New Roman" panose="02020603050405020304" pitchFamily="18" charset="0"/>
                <a:cs typeface="Times New Roman" panose="02020603050405020304" pitchFamily="18" charset="0"/>
              </a:rPr>
              <a:t> de </a:t>
            </a:r>
            <a:r>
              <a:rPr lang="es-EC" altLang="es-MX" sz="1600" b="1" dirty="0">
                <a:solidFill>
                  <a:schemeClr val="bg1"/>
                </a:solidFill>
                <a:latin typeface="Times New Roman" panose="02020603050405020304" pitchFamily="18" charset="0"/>
                <a:cs typeface="Times New Roman" panose="02020603050405020304" pitchFamily="18" charset="0"/>
              </a:rPr>
              <a:t>liquidez</a:t>
            </a:r>
          </a:p>
        </p:txBody>
      </p:sp>
      <p:sp>
        <p:nvSpPr>
          <p:cNvPr id="58381" name="TextBox 54"/>
          <p:cNvSpPr txBox="1">
            <a:spLocks noChangeArrowheads="1"/>
          </p:cNvSpPr>
          <p:nvPr/>
        </p:nvSpPr>
        <p:spPr bwMode="auto">
          <a:xfrm>
            <a:off x="5039200" y="5439201"/>
            <a:ext cx="2953544" cy="36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b="1" dirty="0" err="1">
                <a:solidFill>
                  <a:schemeClr val="tx2"/>
                </a:solidFill>
                <a:latin typeface="Times New Roman" panose="02020603050405020304" pitchFamily="18" charset="0"/>
                <a:cs typeface="Times New Roman" panose="02020603050405020304" pitchFamily="18" charset="0"/>
              </a:rPr>
              <a:t>Bancos</a:t>
            </a:r>
            <a:r>
              <a:rPr lang="en-US" altLang="es-MX" sz="1600" b="1" dirty="0">
                <a:solidFill>
                  <a:schemeClr val="tx2"/>
                </a:solidFill>
                <a:latin typeface="Times New Roman" panose="02020603050405020304" pitchFamily="18" charset="0"/>
                <a:cs typeface="Times New Roman" panose="02020603050405020304" pitchFamily="18" charset="0"/>
              </a:rPr>
              <a:t> y </a:t>
            </a:r>
            <a:r>
              <a:rPr lang="en-US" altLang="es-MX" sz="1600" b="1" dirty="0" err="1">
                <a:solidFill>
                  <a:schemeClr val="tx2"/>
                </a:solidFill>
                <a:latin typeface="Times New Roman" panose="02020603050405020304" pitchFamily="18" charset="0"/>
                <a:cs typeface="Times New Roman" panose="02020603050405020304" pitchFamily="18" charset="0"/>
              </a:rPr>
              <a:t>Cooperativas</a:t>
            </a:r>
            <a:r>
              <a:rPr lang="en-US" altLang="es-MX" sz="1600" b="1" dirty="0">
                <a:solidFill>
                  <a:schemeClr val="tx2"/>
                </a:solidFill>
                <a:latin typeface="Times New Roman" panose="02020603050405020304" pitchFamily="18" charset="0"/>
                <a:cs typeface="Times New Roman" panose="02020603050405020304" pitchFamily="18" charset="0"/>
              </a:rPr>
              <a:t> </a:t>
            </a:r>
            <a:endParaRPr lang="en-US" altLang="es-MX" sz="1600" dirty="0">
              <a:latin typeface="Times New Roman" panose="02020603050405020304" pitchFamily="18" charset="0"/>
              <a:cs typeface="Times New Roman" panose="02020603050405020304" pitchFamily="18" charset="0"/>
            </a:endParaRPr>
          </a:p>
        </p:txBody>
      </p:sp>
      <p:sp>
        <p:nvSpPr>
          <p:cNvPr id="58382" name="TextBox 56"/>
          <p:cNvSpPr txBox="1">
            <a:spLocks noChangeArrowheads="1"/>
          </p:cNvSpPr>
          <p:nvPr/>
        </p:nvSpPr>
        <p:spPr bwMode="auto">
          <a:xfrm>
            <a:off x="9060124" y="3444499"/>
            <a:ext cx="2953544" cy="36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b="1" dirty="0" err="1">
                <a:solidFill>
                  <a:schemeClr val="tx2"/>
                </a:solidFill>
                <a:latin typeface="Times New Roman" panose="02020603050405020304" pitchFamily="18" charset="0"/>
                <a:cs typeface="Times New Roman" panose="02020603050405020304" pitchFamily="18" charset="0"/>
              </a:rPr>
              <a:t>Cierre</a:t>
            </a:r>
            <a:r>
              <a:rPr lang="en-US" altLang="es-MX" sz="1600" b="1" dirty="0">
                <a:solidFill>
                  <a:schemeClr val="tx2"/>
                </a:solidFill>
                <a:latin typeface="Times New Roman" panose="02020603050405020304" pitchFamily="18" charset="0"/>
                <a:cs typeface="Times New Roman" panose="02020603050405020304" pitchFamily="18" charset="0"/>
              </a:rPr>
              <a:t> de </a:t>
            </a:r>
            <a:r>
              <a:rPr lang="en-US" altLang="es-MX" sz="1600" b="1" dirty="0" err="1">
                <a:solidFill>
                  <a:schemeClr val="tx2"/>
                </a:solidFill>
                <a:latin typeface="Times New Roman" panose="02020603050405020304" pitchFamily="18" charset="0"/>
                <a:cs typeface="Times New Roman" panose="02020603050405020304" pitchFamily="18" charset="0"/>
              </a:rPr>
              <a:t>negocios</a:t>
            </a:r>
            <a:r>
              <a:rPr lang="en-US" altLang="es-MX" sz="1600" b="1" dirty="0">
                <a:solidFill>
                  <a:schemeClr val="tx2"/>
                </a:solidFill>
                <a:latin typeface="Times New Roman" panose="02020603050405020304" pitchFamily="18" charset="0"/>
                <a:cs typeface="Times New Roman" panose="02020603050405020304" pitchFamily="18" charset="0"/>
              </a:rPr>
              <a:t> y </a:t>
            </a:r>
            <a:r>
              <a:rPr lang="en-US" altLang="es-MX" sz="1600" b="1" dirty="0" err="1">
                <a:solidFill>
                  <a:schemeClr val="tx2"/>
                </a:solidFill>
                <a:latin typeface="Times New Roman" panose="02020603050405020304" pitchFamily="18" charset="0"/>
                <a:cs typeface="Times New Roman" panose="02020603050405020304" pitchFamily="18" charset="0"/>
              </a:rPr>
              <a:t>empresas</a:t>
            </a:r>
            <a:r>
              <a:rPr lang="en-US" altLang="es-MX" sz="1600" b="1" dirty="0">
                <a:solidFill>
                  <a:schemeClr val="tx2"/>
                </a:solidFill>
                <a:latin typeface="Times New Roman" panose="02020603050405020304" pitchFamily="18" charset="0"/>
                <a:cs typeface="Times New Roman" panose="02020603050405020304" pitchFamily="18" charset="0"/>
              </a:rPr>
              <a:t> </a:t>
            </a:r>
            <a:r>
              <a:rPr lang="en-US" altLang="es-MX" sz="1600" dirty="0">
                <a:latin typeface="Times New Roman" panose="02020603050405020304" pitchFamily="18" charset="0"/>
                <a:cs typeface="Times New Roman" panose="02020603050405020304" pitchFamily="18" charset="0"/>
              </a:rPr>
              <a:t>.</a:t>
            </a:r>
          </a:p>
        </p:txBody>
      </p:sp>
      <p:sp>
        <p:nvSpPr>
          <p:cNvPr id="5" name="Rectángulo 4">
            <a:extLst>
              <a:ext uri="{FF2B5EF4-FFF2-40B4-BE49-F238E27FC236}">
                <a16:creationId xmlns:a16="http://schemas.microsoft.com/office/drawing/2014/main" id="{E65E2394-C755-4BC6-9478-01C79E82E30B}"/>
              </a:ext>
            </a:extLst>
          </p:cNvPr>
          <p:cNvSpPr/>
          <p:nvPr/>
        </p:nvSpPr>
        <p:spPr>
          <a:xfrm>
            <a:off x="-1" y="-88900"/>
            <a:ext cx="4089400" cy="6946900"/>
          </a:xfrm>
          <a:prstGeom prst="rect">
            <a:avLst/>
          </a:prstGeom>
          <a:solidFill>
            <a:srgbClr val="27314A">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98D8927F-9605-447D-945B-85933F22F2B6}"/>
              </a:ext>
            </a:extLst>
          </p:cNvPr>
          <p:cNvSpPr txBox="1"/>
          <p:nvPr/>
        </p:nvSpPr>
        <p:spPr>
          <a:xfrm>
            <a:off x="140693" y="1937237"/>
            <a:ext cx="4182665" cy="2585323"/>
          </a:xfrm>
          <a:prstGeom prst="rect">
            <a:avLst/>
          </a:prstGeom>
          <a:noFill/>
        </p:spPr>
        <p:txBody>
          <a:bodyPr wrap="square" rtlCol="0">
            <a:spAutoFit/>
          </a:bodyPr>
          <a:lstStyle/>
          <a:p>
            <a:r>
              <a:rPr lang="es-ES" sz="5400" kern="0" dirty="0">
                <a:solidFill>
                  <a:schemeClr val="bg1"/>
                </a:solidFill>
                <a:latin typeface="Times New Roman" panose="02020603050405020304" pitchFamily="18" charset="0"/>
                <a:cs typeface="Times New Roman" panose="02020603050405020304" pitchFamily="18" charset="0"/>
              </a:rPr>
              <a:t>Problema de investigación </a:t>
            </a:r>
          </a:p>
          <a:p>
            <a:endParaRPr lang="es-CO" sz="5400" dirty="0">
              <a:solidFill>
                <a:schemeClr val="bg1"/>
              </a:solidFill>
              <a:latin typeface="Oswald" panose="02000303000000000000" pitchFamily="2" charset="0"/>
            </a:endParaRPr>
          </a:p>
        </p:txBody>
      </p:sp>
      <p:sp>
        <p:nvSpPr>
          <p:cNvPr id="7" name="Rectángulo 6">
            <a:extLst>
              <a:ext uri="{FF2B5EF4-FFF2-40B4-BE49-F238E27FC236}">
                <a16:creationId xmlns:a16="http://schemas.microsoft.com/office/drawing/2014/main" id="{055A22C4-330E-461D-93AB-05CB36C13116}"/>
              </a:ext>
            </a:extLst>
          </p:cNvPr>
          <p:cNvSpPr/>
          <p:nvPr/>
        </p:nvSpPr>
        <p:spPr>
          <a:xfrm>
            <a:off x="556481" y="3802745"/>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p:cNvSpPr/>
          <p:nvPr/>
        </p:nvSpPr>
        <p:spPr>
          <a:xfrm>
            <a:off x="7369268" y="627102"/>
            <a:ext cx="4009931" cy="132343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2000" b="1" dirty="0">
                <a:latin typeface="Times New Roman" panose="02020603050405020304" pitchFamily="18" charset="0"/>
                <a:ea typeface="Calibri" panose="020F0502020204030204" pitchFamily="34" charset="0"/>
                <a:cs typeface="Times New Roman" panose="02020603050405020304" pitchFamily="18" charset="0"/>
              </a:rPr>
              <a:t>¿La rentabilidad de los Bancos Privados y las Cooperativas de Ahorro y Crédito impacta en la recaudación tributaria?</a:t>
            </a:r>
            <a:endParaRPr lang="es-EC" sz="2000" b="1" dirty="0">
              <a:latin typeface="Times New Roman" panose="02020603050405020304" pitchFamily="18" charset="0"/>
              <a:cs typeface="Times New Roman" panose="02020603050405020304" pitchFamily="18" charset="0"/>
            </a:endParaRPr>
          </a:p>
        </p:txBody>
      </p:sp>
      <p:sp>
        <p:nvSpPr>
          <p:cNvPr id="26" name="Freeform 5">
            <a:extLst>
              <a:ext uri="{FF2B5EF4-FFF2-40B4-BE49-F238E27FC236}">
                <a16:creationId xmlns:a16="http://schemas.microsoft.com/office/drawing/2014/main" id="{1674BD65-0A81-4FF8-9581-DCFCB308EE86}"/>
              </a:ext>
            </a:extLst>
          </p:cNvPr>
          <p:cNvSpPr>
            <a:spLocks/>
          </p:cNvSpPr>
          <p:nvPr/>
        </p:nvSpPr>
        <p:spPr bwMode="auto">
          <a:xfrm>
            <a:off x="4089399" y="53273"/>
            <a:ext cx="2900362" cy="2192338"/>
          </a:xfrm>
          <a:custGeom>
            <a:avLst/>
            <a:gdLst>
              <a:gd name="T0" fmla="*/ 0 w 768"/>
              <a:gd name="T1" fmla="*/ 100 h 579"/>
              <a:gd name="T2" fmla="*/ 0 w 768"/>
              <a:gd name="T3" fmla="*/ 100 h 579"/>
              <a:gd name="T4" fmla="*/ 8 w 768"/>
              <a:gd name="T5" fmla="*/ 108 h 579"/>
              <a:gd name="T6" fmla="*/ 476 w 768"/>
              <a:gd name="T7" fmla="*/ 108 h 579"/>
              <a:gd name="T8" fmla="*/ 484 w 768"/>
              <a:gd name="T9" fmla="*/ 100 h 579"/>
              <a:gd name="T10" fmla="*/ 484 w 768"/>
              <a:gd name="T11" fmla="*/ 45 h 579"/>
              <a:gd name="T12" fmla="*/ 498 w 768"/>
              <a:gd name="T13" fmla="*/ 39 h 579"/>
              <a:gd name="T14" fmla="*/ 743 w 768"/>
              <a:gd name="T15" fmla="*/ 288 h 579"/>
              <a:gd name="T16" fmla="*/ 743 w 768"/>
              <a:gd name="T17" fmla="*/ 300 h 579"/>
              <a:gd name="T18" fmla="*/ 502 w 768"/>
              <a:gd name="T19" fmla="*/ 536 h 579"/>
              <a:gd name="T20" fmla="*/ 488 w 768"/>
              <a:gd name="T21" fmla="*/ 530 h 579"/>
              <a:gd name="T22" fmla="*/ 488 w 768"/>
              <a:gd name="T23" fmla="*/ 480 h 579"/>
              <a:gd name="T24" fmla="*/ 480 w 768"/>
              <a:gd name="T25" fmla="*/ 472 h 579"/>
              <a:gd name="T26" fmla="*/ 480 w 768"/>
              <a:gd name="T27" fmla="*/ 472 h 579"/>
              <a:gd name="T28" fmla="*/ 472 w 768"/>
              <a:gd name="T29" fmla="*/ 480 h 579"/>
              <a:gd name="T30" fmla="*/ 472 w 768"/>
              <a:gd name="T31" fmla="*/ 569 h 579"/>
              <a:gd name="T32" fmla="*/ 486 w 768"/>
              <a:gd name="T33" fmla="*/ 574 h 579"/>
              <a:gd name="T34" fmla="*/ 765 w 768"/>
              <a:gd name="T35" fmla="*/ 296 h 579"/>
              <a:gd name="T36" fmla="*/ 765 w 768"/>
              <a:gd name="T37" fmla="*/ 285 h 579"/>
              <a:gd name="T38" fmla="*/ 486 w 768"/>
              <a:gd name="T39" fmla="*/ 5 h 579"/>
              <a:gd name="T40" fmla="*/ 472 w 768"/>
              <a:gd name="T41" fmla="*/ 11 h 579"/>
              <a:gd name="T42" fmla="*/ 472 w 768"/>
              <a:gd name="T43" fmla="*/ 84 h 579"/>
              <a:gd name="T44" fmla="*/ 464 w 768"/>
              <a:gd name="T45" fmla="*/ 92 h 579"/>
              <a:gd name="T46" fmla="*/ 8 w 768"/>
              <a:gd name="T47" fmla="*/ 92 h 579"/>
              <a:gd name="T48" fmla="*/ 0 w 768"/>
              <a:gd name="T49" fmla="*/ 10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8" h="579">
                <a:moveTo>
                  <a:pt x="0" y="100"/>
                </a:moveTo>
                <a:cubicBezTo>
                  <a:pt x="0" y="100"/>
                  <a:pt x="0" y="100"/>
                  <a:pt x="0" y="100"/>
                </a:cubicBezTo>
                <a:cubicBezTo>
                  <a:pt x="0" y="104"/>
                  <a:pt x="4" y="108"/>
                  <a:pt x="8" y="108"/>
                </a:cubicBezTo>
                <a:cubicBezTo>
                  <a:pt x="476" y="108"/>
                  <a:pt x="476" y="108"/>
                  <a:pt x="476" y="108"/>
                </a:cubicBezTo>
                <a:cubicBezTo>
                  <a:pt x="480" y="108"/>
                  <a:pt x="484" y="104"/>
                  <a:pt x="484" y="100"/>
                </a:cubicBezTo>
                <a:cubicBezTo>
                  <a:pt x="484" y="45"/>
                  <a:pt x="484" y="45"/>
                  <a:pt x="484" y="45"/>
                </a:cubicBezTo>
                <a:cubicBezTo>
                  <a:pt x="484" y="37"/>
                  <a:pt x="493" y="34"/>
                  <a:pt x="498" y="39"/>
                </a:cubicBezTo>
                <a:cubicBezTo>
                  <a:pt x="743" y="288"/>
                  <a:pt x="743" y="288"/>
                  <a:pt x="743" y="288"/>
                </a:cubicBezTo>
                <a:cubicBezTo>
                  <a:pt x="746" y="291"/>
                  <a:pt x="746" y="297"/>
                  <a:pt x="743" y="300"/>
                </a:cubicBezTo>
                <a:cubicBezTo>
                  <a:pt x="502" y="536"/>
                  <a:pt x="502" y="536"/>
                  <a:pt x="502" y="536"/>
                </a:cubicBezTo>
                <a:cubicBezTo>
                  <a:pt x="497" y="541"/>
                  <a:pt x="488" y="537"/>
                  <a:pt x="488" y="530"/>
                </a:cubicBezTo>
                <a:cubicBezTo>
                  <a:pt x="488" y="480"/>
                  <a:pt x="488" y="480"/>
                  <a:pt x="488" y="480"/>
                </a:cubicBezTo>
                <a:cubicBezTo>
                  <a:pt x="488" y="476"/>
                  <a:pt x="484" y="472"/>
                  <a:pt x="480" y="472"/>
                </a:cubicBezTo>
                <a:cubicBezTo>
                  <a:pt x="480" y="472"/>
                  <a:pt x="480" y="472"/>
                  <a:pt x="480" y="472"/>
                </a:cubicBezTo>
                <a:cubicBezTo>
                  <a:pt x="476" y="472"/>
                  <a:pt x="472" y="476"/>
                  <a:pt x="472" y="480"/>
                </a:cubicBezTo>
                <a:cubicBezTo>
                  <a:pt x="472" y="569"/>
                  <a:pt x="472" y="569"/>
                  <a:pt x="472" y="569"/>
                </a:cubicBezTo>
                <a:cubicBezTo>
                  <a:pt x="472" y="576"/>
                  <a:pt x="481" y="579"/>
                  <a:pt x="486" y="574"/>
                </a:cubicBezTo>
                <a:cubicBezTo>
                  <a:pt x="765" y="296"/>
                  <a:pt x="765" y="296"/>
                  <a:pt x="765" y="296"/>
                </a:cubicBezTo>
                <a:cubicBezTo>
                  <a:pt x="768" y="293"/>
                  <a:pt x="768" y="288"/>
                  <a:pt x="765" y="285"/>
                </a:cubicBezTo>
                <a:cubicBezTo>
                  <a:pt x="486" y="5"/>
                  <a:pt x="486" y="5"/>
                  <a:pt x="486" y="5"/>
                </a:cubicBezTo>
                <a:cubicBezTo>
                  <a:pt x="481" y="0"/>
                  <a:pt x="472" y="4"/>
                  <a:pt x="472" y="11"/>
                </a:cubicBezTo>
                <a:cubicBezTo>
                  <a:pt x="472" y="84"/>
                  <a:pt x="472" y="84"/>
                  <a:pt x="472" y="84"/>
                </a:cubicBezTo>
                <a:cubicBezTo>
                  <a:pt x="472" y="88"/>
                  <a:pt x="468" y="92"/>
                  <a:pt x="464" y="92"/>
                </a:cubicBezTo>
                <a:cubicBezTo>
                  <a:pt x="8" y="92"/>
                  <a:pt x="8" y="92"/>
                  <a:pt x="8" y="92"/>
                </a:cubicBezTo>
                <a:cubicBezTo>
                  <a:pt x="4" y="92"/>
                  <a:pt x="0" y="96"/>
                  <a:pt x="0" y="100"/>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12">
            <a:extLst>
              <a:ext uri="{FF2B5EF4-FFF2-40B4-BE49-F238E27FC236}">
                <a16:creationId xmlns:a16="http://schemas.microsoft.com/office/drawing/2014/main" id="{F785B384-EB6B-43F3-BC74-B9B54EB61793}"/>
              </a:ext>
            </a:extLst>
          </p:cNvPr>
          <p:cNvGrpSpPr>
            <a:grpSpLocks noChangeAspect="1"/>
          </p:cNvGrpSpPr>
          <p:nvPr/>
        </p:nvGrpSpPr>
        <p:grpSpPr bwMode="auto">
          <a:xfrm>
            <a:off x="4742419" y="1914053"/>
            <a:ext cx="119063" cy="1022350"/>
            <a:chOff x="529" y="2643"/>
            <a:chExt cx="75" cy="644"/>
          </a:xfrm>
        </p:grpSpPr>
        <p:sp>
          <p:nvSpPr>
            <p:cNvPr id="28" name="Oval 13">
              <a:extLst>
                <a:ext uri="{FF2B5EF4-FFF2-40B4-BE49-F238E27FC236}">
                  <a16:creationId xmlns:a16="http://schemas.microsoft.com/office/drawing/2014/main" id="{83ABB4C9-BF68-4E35-96C6-D1B683B66315}"/>
                </a:ext>
              </a:extLst>
            </p:cNvPr>
            <p:cNvSpPr>
              <a:spLocks noChangeArrowheads="1"/>
            </p:cNvSpPr>
            <p:nvPr/>
          </p:nvSpPr>
          <p:spPr bwMode="auto">
            <a:xfrm>
              <a:off x="529" y="3218"/>
              <a:ext cx="75" cy="69"/>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4">
              <a:extLst>
                <a:ext uri="{FF2B5EF4-FFF2-40B4-BE49-F238E27FC236}">
                  <a16:creationId xmlns:a16="http://schemas.microsoft.com/office/drawing/2014/main" id="{FBFCC934-9DBE-401D-A088-2877A8D67EE2}"/>
                </a:ext>
              </a:extLst>
            </p:cNvPr>
            <p:cNvSpPr>
              <a:spLocks noChangeArrowheads="1"/>
            </p:cNvSpPr>
            <p:nvPr/>
          </p:nvSpPr>
          <p:spPr bwMode="auto">
            <a:xfrm>
              <a:off x="550" y="3122"/>
              <a:ext cx="39" cy="36"/>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5">
              <a:extLst>
                <a:ext uri="{FF2B5EF4-FFF2-40B4-BE49-F238E27FC236}">
                  <a16:creationId xmlns:a16="http://schemas.microsoft.com/office/drawing/2014/main" id="{3509F1DE-DCAF-449A-90FA-C1846A27706A}"/>
                </a:ext>
              </a:extLst>
            </p:cNvPr>
            <p:cNvSpPr>
              <a:spLocks noChangeArrowheads="1"/>
            </p:cNvSpPr>
            <p:nvPr/>
          </p:nvSpPr>
          <p:spPr bwMode="auto">
            <a:xfrm>
              <a:off x="550" y="3026"/>
              <a:ext cx="39" cy="36"/>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16">
              <a:extLst>
                <a:ext uri="{FF2B5EF4-FFF2-40B4-BE49-F238E27FC236}">
                  <a16:creationId xmlns:a16="http://schemas.microsoft.com/office/drawing/2014/main" id="{26376D2F-6ED6-4463-9CE4-88BAF66B40B3}"/>
                </a:ext>
              </a:extLst>
            </p:cNvPr>
            <p:cNvSpPr>
              <a:spLocks noChangeArrowheads="1"/>
            </p:cNvSpPr>
            <p:nvPr/>
          </p:nvSpPr>
          <p:spPr bwMode="auto">
            <a:xfrm>
              <a:off x="550" y="2921"/>
              <a:ext cx="39" cy="36"/>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17">
              <a:extLst>
                <a:ext uri="{FF2B5EF4-FFF2-40B4-BE49-F238E27FC236}">
                  <a16:creationId xmlns:a16="http://schemas.microsoft.com/office/drawing/2014/main" id="{3BD9A4B7-3BCC-449B-BD91-1B95AF8A4DD1}"/>
                </a:ext>
              </a:extLst>
            </p:cNvPr>
            <p:cNvSpPr>
              <a:spLocks noChangeArrowheads="1"/>
            </p:cNvSpPr>
            <p:nvPr/>
          </p:nvSpPr>
          <p:spPr bwMode="auto">
            <a:xfrm>
              <a:off x="550" y="2834"/>
              <a:ext cx="39" cy="36"/>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18">
              <a:extLst>
                <a:ext uri="{FF2B5EF4-FFF2-40B4-BE49-F238E27FC236}">
                  <a16:creationId xmlns:a16="http://schemas.microsoft.com/office/drawing/2014/main" id="{56B08352-2424-450B-ACA5-FDB06182C1E1}"/>
                </a:ext>
              </a:extLst>
            </p:cNvPr>
            <p:cNvSpPr>
              <a:spLocks noChangeArrowheads="1"/>
            </p:cNvSpPr>
            <p:nvPr/>
          </p:nvSpPr>
          <p:spPr bwMode="auto">
            <a:xfrm>
              <a:off x="550" y="2738"/>
              <a:ext cx="39" cy="36"/>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19">
              <a:extLst>
                <a:ext uri="{FF2B5EF4-FFF2-40B4-BE49-F238E27FC236}">
                  <a16:creationId xmlns:a16="http://schemas.microsoft.com/office/drawing/2014/main" id="{4544D2E4-B6B3-4D8B-BA78-1820D1A0FC06}"/>
                </a:ext>
              </a:extLst>
            </p:cNvPr>
            <p:cNvSpPr>
              <a:spLocks noChangeArrowheads="1"/>
            </p:cNvSpPr>
            <p:nvPr/>
          </p:nvSpPr>
          <p:spPr bwMode="auto">
            <a:xfrm>
              <a:off x="550" y="2643"/>
              <a:ext cx="39" cy="35"/>
            </a:xfrm>
            <a:prstGeom prst="ellipse">
              <a:avLst/>
            </a:pr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22">
            <a:extLst>
              <a:ext uri="{FF2B5EF4-FFF2-40B4-BE49-F238E27FC236}">
                <a16:creationId xmlns:a16="http://schemas.microsoft.com/office/drawing/2014/main" id="{B33CDB02-2CE6-4DE8-BB3F-752E202EB3B6}"/>
              </a:ext>
            </a:extLst>
          </p:cNvPr>
          <p:cNvGrpSpPr>
            <a:grpSpLocks noChangeAspect="1"/>
          </p:cNvGrpSpPr>
          <p:nvPr/>
        </p:nvGrpSpPr>
        <p:grpSpPr bwMode="auto">
          <a:xfrm>
            <a:off x="4414772" y="829619"/>
            <a:ext cx="774356" cy="769600"/>
            <a:chOff x="-2" y="-1"/>
            <a:chExt cx="977" cy="971"/>
          </a:xfrm>
        </p:grpSpPr>
        <p:sp>
          <p:nvSpPr>
            <p:cNvPr id="36" name="Freeform 23">
              <a:extLst>
                <a:ext uri="{FF2B5EF4-FFF2-40B4-BE49-F238E27FC236}">
                  <a16:creationId xmlns:a16="http://schemas.microsoft.com/office/drawing/2014/main" id="{33A03292-15AD-4FE3-BD09-5E9041073399}"/>
                </a:ext>
              </a:extLst>
            </p:cNvPr>
            <p:cNvSpPr>
              <a:spLocks noEditPoints="1"/>
            </p:cNvSpPr>
            <p:nvPr/>
          </p:nvSpPr>
          <p:spPr bwMode="auto">
            <a:xfrm>
              <a:off x="327" y="686"/>
              <a:ext cx="321" cy="194"/>
            </a:xfrm>
            <a:custGeom>
              <a:avLst/>
              <a:gdLst>
                <a:gd name="T0" fmla="*/ 67 w 134"/>
                <a:gd name="T1" fmla="*/ 81 h 81"/>
                <a:gd name="T2" fmla="*/ 0 w 134"/>
                <a:gd name="T3" fmla="*/ 14 h 81"/>
                <a:gd name="T4" fmla="*/ 0 w 134"/>
                <a:gd name="T5" fmla="*/ 6 h 81"/>
                <a:gd name="T6" fmla="*/ 6 w 134"/>
                <a:gd name="T7" fmla="*/ 0 h 81"/>
                <a:gd name="T8" fmla="*/ 128 w 134"/>
                <a:gd name="T9" fmla="*/ 0 h 81"/>
                <a:gd name="T10" fmla="*/ 134 w 134"/>
                <a:gd name="T11" fmla="*/ 6 h 81"/>
                <a:gd name="T12" fmla="*/ 134 w 134"/>
                <a:gd name="T13" fmla="*/ 14 h 81"/>
                <a:gd name="T14" fmla="*/ 67 w 134"/>
                <a:gd name="T15" fmla="*/ 81 h 81"/>
                <a:gd name="T16" fmla="*/ 12 w 134"/>
                <a:gd name="T17" fmla="*/ 12 h 81"/>
                <a:gd name="T18" fmla="*/ 12 w 134"/>
                <a:gd name="T19" fmla="*/ 14 h 81"/>
                <a:gd name="T20" fmla="*/ 67 w 134"/>
                <a:gd name="T21" fmla="*/ 69 h 81"/>
                <a:gd name="T22" fmla="*/ 122 w 134"/>
                <a:gd name="T23" fmla="*/ 14 h 81"/>
                <a:gd name="T24" fmla="*/ 122 w 134"/>
                <a:gd name="T25" fmla="*/ 12 h 81"/>
                <a:gd name="T26" fmla="*/ 12 w 134"/>
                <a:gd name="T2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81">
                  <a:moveTo>
                    <a:pt x="67" y="81"/>
                  </a:moveTo>
                  <a:cubicBezTo>
                    <a:pt x="30" y="81"/>
                    <a:pt x="0" y="51"/>
                    <a:pt x="0" y="14"/>
                  </a:cubicBezTo>
                  <a:cubicBezTo>
                    <a:pt x="0" y="6"/>
                    <a:pt x="0" y="6"/>
                    <a:pt x="0" y="6"/>
                  </a:cubicBezTo>
                  <a:cubicBezTo>
                    <a:pt x="0" y="3"/>
                    <a:pt x="3" y="0"/>
                    <a:pt x="6" y="0"/>
                  </a:cubicBezTo>
                  <a:cubicBezTo>
                    <a:pt x="128" y="0"/>
                    <a:pt x="128" y="0"/>
                    <a:pt x="128" y="0"/>
                  </a:cubicBezTo>
                  <a:cubicBezTo>
                    <a:pt x="132" y="0"/>
                    <a:pt x="134" y="3"/>
                    <a:pt x="134" y="6"/>
                  </a:cubicBezTo>
                  <a:cubicBezTo>
                    <a:pt x="134" y="14"/>
                    <a:pt x="134" y="14"/>
                    <a:pt x="134" y="14"/>
                  </a:cubicBezTo>
                  <a:cubicBezTo>
                    <a:pt x="134" y="51"/>
                    <a:pt x="104" y="81"/>
                    <a:pt x="67" y="81"/>
                  </a:cubicBezTo>
                  <a:close/>
                  <a:moveTo>
                    <a:pt x="12" y="12"/>
                  </a:moveTo>
                  <a:cubicBezTo>
                    <a:pt x="12" y="14"/>
                    <a:pt x="12" y="14"/>
                    <a:pt x="12" y="14"/>
                  </a:cubicBezTo>
                  <a:cubicBezTo>
                    <a:pt x="12" y="44"/>
                    <a:pt x="37" y="69"/>
                    <a:pt x="67" y="69"/>
                  </a:cubicBezTo>
                  <a:cubicBezTo>
                    <a:pt x="98" y="69"/>
                    <a:pt x="122" y="44"/>
                    <a:pt x="122" y="14"/>
                  </a:cubicBezTo>
                  <a:cubicBezTo>
                    <a:pt x="122" y="12"/>
                    <a:pt x="122" y="12"/>
                    <a:pt x="122" y="12"/>
                  </a:cubicBezTo>
                  <a:lnTo>
                    <a:pt x="12" y="1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a:extLst>
                <a:ext uri="{FF2B5EF4-FFF2-40B4-BE49-F238E27FC236}">
                  <a16:creationId xmlns:a16="http://schemas.microsoft.com/office/drawing/2014/main" id="{2D5DB238-F519-4F8A-9273-78967AFCF6DA}"/>
                </a:ext>
              </a:extLst>
            </p:cNvPr>
            <p:cNvSpPr>
              <a:spLocks noEditPoints="1"/>
            </p:cNvSpPr>
            <p:nvPr/>
          </p:nvSpPr>
          <p:spPr bwMode="auto">
            <a:xfrm>
              <a:off x="227" y="89"/>
              <a:ext cx="519" cy="626"/>
            </a:xfrm>
            <a:custGeom>
              <a:avLst/>
              <a:gdLst>
                <a:gd name="T0" fmla="*/ 170 w 217"/>
                <a:gd name="T1" fmla="*/ 262 h 262"/>
                <a:gd name="T2" fmla="*/ 48 w 217"/>
                <a:gd name="T3" fmla="*/ 262 h 262"/>
                <a:gd name="T4" fmla="*/ 42 w 217"/>
                <a:gd name="T5" fmla="*/ 256 h 262"/>
                <a:gd name="T6" fmla="*/ 42 w 217"/>
                <a:gd name="T7" fmla="*/ 222 h 262"/>
                <a:gd name="T8" fmla="*/ 26 w 217"/>
                <a:gd name="T9" fmla="*/ 178 h 262"/>
                <a:gd name="T10" fmla="*/ 2 w 217"/>
                <a:gd name="T11" fmla="*/ 104 h 262"/>
                <a:gd name="T12" fmla="*/ 102 w 217"/>
                <a:gd name="T13" fmla="*/ 2 h 262"/>
                <a:gd name="T14" fmla="*/ 183 w 217"/>
                <a:gd name="T15" fmla="*/ 31 h 262"/>
                <a:gd name="T16" fmla="*/ 217 w 217"/>
                <a:gd name="T17" fmla="*/ 109 h 262"/>
                <a:gd name="T18" fmla="*/ 192 w 217"/>
                <a:gd name="T19" fmla="*/ 179 h 262"/>
                <a:gd name="T20" fmla="*/ 176 w 217"/>
                <a:gd name="T21" fmla="*/ 223 h 262"/>
                <a:gd name="T22" fmla="*/ 176 w 217"/>
                <a:gd name="T23" fmla="*/ 256 h 262"/>
                <a:gd name="T24" fmla="*/ 170 w 217"/>
                <a:gd name="T25" fmla="*/ 262 h 262"/>
                <a:gd name="T26" fmla="*/ 54 w 217"/>
                <a:gd name="T27" fmla="*/ 250 h 262"/>
                <a:gd name="T28" fmla="*/ 164 w 217"/>
                <a:gd name="T29" fmla="*/ 250 h 262"/>
                <a:gd name="T30" fmla="*/ 164 w 217"/>
                <a:gd name="T31" fmla="*/ 223 h 262"/>
                <a:gd name="T32" fmla="*/ 183 w 217"/>
                <a:gd name="T33" fmla="*/ 171 h 262"/>
                <a:gd name="T34" fmla="*/ 205 w 217"/>
                <a:gd name="T35" fmla="*/ 109 h 262"/>
                <a:gd name="T36" fmla="*/ 175 w 217"/>
                <a:gd name="T37" fmla="*/ 39 h 262"/>
                <a:gd name="T38" fmla="*/ 103 w 217"/>
                <a:gd name="T39" fmla="*/ 14 h 262"/>
                <a:gd name="T40" fmla="*/ 14 w 217"/>
                <a:gd name="T41" fmla="*/ 105 h 262"/>
                <a:gd name="T42" fmla="*/ 35 w 217"/>
                <a:gd name="T43" fmla="*/ 170 h 262"/>
                <a:gd name="T44" fmla="*/ 54 w 217"/>
                <a:gd name="T45" fmla="*/ 222 h 262"/>
                <a:gd name="T46" fmla="*/ 54 w 217"/>
                <a:gd name="T47" fmla="*/ 2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 h="262">
                  <a:moveTo>
                    <a:pt x="170" y="262"/>
                  </a:moveTo>
                  <a:cubicBezTo>
                    <a:pt x="48" y="262"/>
                    <a:pt x="48" y="262"/>
                    <a:pt x="48" y="262"/>
                  </a:cubicBezTo>
                  <a:cubicBezTo>
                    <a:pt x="45" y="262"/>
                    <a:pt x="42" y="259"/>
                    <a:pt x="42" y="256"/>
                  </a:cubicBezTo>
                  <a:cubicBezTo>
                    <a:pt x="42" y="222"/>
                    <a:pt x="42" y="222"/>
                    <a:pt x="42" y="222"/>
                  </a:cubicBezTo>
                  <a:cubicBezTo>
                    <a:pt x="42" y="206"/>
                    <a:pt x="37" y="190"/>
                    <a:pt x="26" y="178"/>
                  </a:cubicBezTo>
                  <a:cubicBezTo>
                    <a:pt x="9" y="157"/>
                    <a:pt x="0" y="131"/>
                    <a:pt x="2" y="104"/>
                  </a:cubicBezTo>
                  <a:cubicBezTo>
                    <a:pt x="4" y="50"/>
                    <a:pt x="48" y="5"/>
                    <a:pt x="102" y="2"/>
                  </a:cubicBezTo>
                  <a:cubicBezTo>
                    <a:pt x="133" y="0"/>
                    <a:pt x="161" y="10"/>
                    <a:pt x="183" y="31"/>
                  </a:cubicBezTo>
                  <a:cubicBezTo>
                    <a:pt x="205" y="51"/>
                    <a:pt x="217" y="80"/>
                    <a:pt x="217" y="109"/>
                  </a:cubicBezTo>
                  <a:cubicBezTo>
                    <a:pt x="217" y="135"/>
                    <a:pt x="208" y="159"/>
                    <a:pt x="192" y="179"/>
                  </a:cubicBezTo>
                  <a:cubicBezTo>
                    <a:pt x="182" y="191"/>
                    <a:pt x="176" y="206"/>
                    <a:pt x="176" y="223"/>
                  </a:cubicBezTo>
                  <a:cubicBezTo>
                    <a:pt x="176" y="256"/>
                    <a:pt x="176" y="256"/>
                    <a:pt x="176" y="256"/>
                  </a:cubicBezTo>
                  <a:cubicBezTo>
                    <a:pt x="176" y="259"/>
                    <a:pt x="174" y="262"/>
                    <a:pt x="170" y="262"/>
                  </a:cubicBezTo>
                  <a:close/>
                  <a:moveTo>
                    <a:pt x="54" y="250"/>
                  </a:moveTo>
                  <a:cubicBezTo>
                    <a:pt x="164" y="250"/>
                    <a:pt x="164" y="250"/>
                    <a:pt x="164" y="250"/>
                  </a:cubicBezTo>
                  <a:cubicBezTo>
                    <a:pt x="164" y="223"/>
                    <a:pt x="164" y="223"/>
                    <a:pt x="164" y="223"/>
                  </a:cubicBezTo>
                  <a:cubicBezTo>
                    <a:pt x="164" y="203"/>
                    <a:pt x="171" y="185"/>
                    <a:pt x="183" y="171"/>
                  </a:cubicBezTo>
                  <a:cubicBezTo>
                    <a:pt x="197" y="154"/>
                    <a:pt x="205" y="132"/>
                    <a:pt x="205" y="109"/>
                  </a:cubicBezTo>
                  <a:cubicBezTo>
                    <a:pt x="205" y="82"/>
                    <a:pt x="194" y="58"/>
                    <a:pt x="175" y="39"/>
                  </a:cubicBezTo>
                  <a:cubicBezTo>
                    <a:pt x="155" y="21"/>
                    <a:pt x="130" y="12"/>
                    <a:pt x="103" y="14"/>
                  </a:cubicBezTo>
                  <a:cubicBezTo>
                    <a:pt x="55" y="17"/>
                    <a:pt x="16" y="57"/>
                    <a:pt x="14" y="105"/>
                  </a:cubicBezTo>
                  <a:cubicBezTo>
                    <a:pt x="13" y="129"/>
                    <a:pt x="20" y="152"/>
                    <a:pt x="35" y="170"/>
                  </a:cubicBezTo>
                  <a:cubicBezTo>
                    <a:pt x="48" y="185"/>
                    <a:pt x="54" y="203"/>
                    <a:pt x="54" y="222"/>
                  </a:cubicBezTo>
                  <a:lnTo>
                    <a:pt x="54" y="250"/>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id="{D1743362-1B12-4F58-8975-B30A8F77025A}"/>
                </a:ext>
              </a:extLst>
            </p:cNvPr>
            <p:cNvSpPr>
              <a:spLocks/>
            </p:cNvSpPr>
            <p:nvPr/>
          </p:nvSpPr>
          <p:spPr bwMode="auto">
            <a:xfrm>
              <a:off x="363" y="268"/>
              <a:ext cx="251" cy="447"/>
            </a:xfrm>
            <a:custGeom>
              <a:avLst/>
              <a:gdLst>
                <a:gd name="T0" fmla="*/ 70 w 105"/>
                <a:gd name="T1" fmla="*/ 187 h 187"/>
                <a:gd name="T2" fmla="*/ 35 w 105"/>
                <a:gd name="T3" fmla="*/ 187 h 187"/>
                <a:gd name="T4" fmla="*/ 29 w 105"/>
                <a:gd name="T5" fmla="*/ 182 h 187"/>
                <a:gd name="T6" fmla="*/ 1 w 105"/>
                <a:gd name="T7" fmla="*/ 8 h 187"/>
                <a:gd name="T8" fmla="*/ 6 w 105"/>
                <a:gd name="T9" fmla="*/ 1 h 187"/>
                <a:gd name="T10" fmla="*/ 12 w 105"/>
                <a:gd name="T11" fmla="*/ 6 h 187"/>
                <a:gd name="T12" fmla="*/ 40 w 105"/>
                <a:gd name="T13" fmla="*/ 175 h 187"/>
                <a:gd name="T14" fmla="*/ 65 w 105"/>
                <a:gd name="T15" fmla="*/ 175 h 187"/>
                <a:gd name="T16" fmla="*/ 93 w 105"/>
                <a:gd name="T17" fmla="*/ 6 h 187"/>
                <a:gd name="T18" fmla="*/ 100 w 105"/>
                <a:gd name="T19" fmla="*/ 1 h 187"/>
                <a:gd name="T20" fmla="*/ 104 w 105"/>
                <a:gd name="T21" fmla="*/ 8 h 187"/>
                <a:gd name="T22" fmla="*/ 76 w 105"/>
                <a:gd name="T23" fmla="*/ 182 h 187"/>
                <a:gd name="T24" fmla="*/ 70 w 105"/>
                <a:gd name="T2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87">
                  <a:moveTo>
                    <a:pt x="70" y="187"/>
                  </a:moveTo>
                  <a:cubicBezTo>
                    <a:pt x="35" y="187"/>
                    <a:pt x="35" y="187"/>
                    <a:pt x="35" y="187"/>
                  </a:cubicBezTo>
                  <a:cubicBezTo>
                    <a:pt x="32" y="187"/>
                    <a:pt x="30" y="185"/>
                    <a:pt x="29" y="182"/>
                  </a:cubicBezTo>
                  <a:cubicBezTo>
                    <a:pt x="1" y="8"/>
                    <a:pt x="1" y="8"/>
                    <a:pt x="1" y="8"/>
                  </a:cubicBezTo>
                  <a:cubicBezTo>
                    <a:pt x="0" y="4"/>
                    <a:pt x="2" y="1"/>
                    <a:pt x="6" y="1"/>
                  </a:cubicBezTo>
                  <a:cubicBezTo>
                    <a:pt x="9" y="0"/>
                    <a:pt x="12" y="2"/>
                    <a:pt x="12" y="6"/>
                  </a:cubicBezTo>
                  <a:cubicBezTo>
                    <a:pt x="40" y="175"/>
                    <a:pt x="40" y="175"/>
                    <a:pt x="40" y="175"/>
                  </a:cubicBezTo>
                  <a:cubicBezTo>
                    <a:pt x="65" y="175"/>
                    <a:pt x="65" y="175"/>
                    <a:pt x="65" y="175"/>
                  </a:cubicBezTo>
                  <a:cubicBezTo>
                    <a:pt x="93" y="6"/>
                    <a:pt x="93" y="6"/>
                    <a:pt x="93" y="6"/>
                  </a:cubicBezTo>
                  <a:cubicBezTo>
                    <a:pt x="93" y="2"/>
                    <a:pt x="96" y="0"/>
                    <a:pt x="100" y="1"/>
                  </a:cubicBezTo>
                  <a:cubicBezTo>
                    <a:pt x="103" y="1"/>
                    <a:pt x="105" y="4"/>
                    <a:pt x="104" y="8"/>
                  </a:cubicBezTo>
                  <a:cubicBezTo>
                    <a:pt x="76" y="182"/>
                    <a:pt x="76" y="182"/>
                    <a:pt x="76" y="182"/>
                  </a:cubicBezTo>
                  <a:cubicBezTo>
                    <a:pt x="75" y="185"/>
                    <a:pt x="73" y="187"/>
                    <a:pt x="70" y="187"/>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6">
              <a:extLst>
                <a:ext uri="{FF2B5EF4-FFF2-40B4-BE49-F238E27FC236}">
                  <a16:creationId xmlns:a16="http://schemas.microsoft.com/office/drawing/2014/main" id="{E3AE5A01-E7EA-4448-AC96-3527D5210E98}"/>
                </a:ext>
              </a:extLst>
            </p:cNvPr>
            <p:cNvSpPr>
              <a:spLocks/>
            </p:cNvSpPr>
            <p:nvPr/>
          </p:nvSpPr>
          <p:spPr bwMode="auto">
            <a:xfrm>
              <a:off x="366" y="271"/>
              <a:ext cx="248" cy="48"/>
            </a:xfrm>
            <a:custGeom>
              <a:avLst/>
              <a:gdLst>
                <a:gd name="T0" fmla="*/ 82 w 104"/>
                <a:gd name="T1" fmla="*/ 20 h 20"/>
                <a:gd name="T2" fmla="*/ 70 w 104"/>
                <a:gd name="T3" fmla="*/ 14 h 20"/>
                <a:gd name="T4" fmla="*/ 67 w 104"/>
                <a:gd name="T5" fmla="*/ 12 h 20"/>
                <a:gd name="T6" fmla="*/ 64 w 104"/>
                <a:gd name="T7" fmla="*/ 14 h 20"/>
                <a:gd name="T8" fmla="*/ 52 w 104"/>
                <a:gd name="T9" fmla="*/ 20 h 20"/>
                <a:gd name="T10" fmla="*/ 39 w 104"/>
                <a:gd name="T11" fmla="*/ 14 h 20"/>
                <a:gd name="T12" fmla="*/ 36 w 104"/>
                <a:gd name="T13" fmla="*/ 12 h 20"/>
                <a:gd name="T14" fmla="*/ 33 w 104"/>
                <a:gd name="T15" fmla="*/ 14 h 20"/>
                <a:gd name="T16" fmla="*/ 21 w 104"/>
                <a:gd name="T17" fmla="*/ 20 h 20"/>
                <a:gd name="T18" fmla="*/ 9 w 104"/>
                <a:gd name="T19" fmla="*/ 14 h 20"/>
                <a:gd name="T20" fmla="*/ 6 w 104"/>
                <a:gd name="T21" fmla="*/ 12 h 20"/>
                <a:gd name="T22" fmla="*/ 0 w 104"/>
                <a:gd name="T23" fmla="*/ 6 h 20"/>
                <a:gd name="T24" fmla="*/ 6 w 104"/>
                <a:gd name="T25" fmla="*/ 0 h 20"/>
                <a:gd name="T26" fmla="*/ 18 w 104"/>
                <a:gd name="T27" fmla="*/ 6 h 20"/>
                <a:gd name="T28" fmla="*/ 21 w 104"/>
                <a:gd name="T29" fmla="*/ 8 h 20"/>
                <a:gd name="T30" fmla="*/ 24 w 104"/>
                <a:gd name="T31" fmla="*/ 6 h 20"/>
                <a:gd name="T32" fmla="*/ 36 w 104"/>
                <a:gd name="T33" fmla="*/ 0 h 20"/>
                <a:gd name="T34" fmla="*/ 48 w 104"/>
                <a:gd name="T35" fmla="*/ 6 h 20"/>
                <a:gd name="T36" fmla="*/ 52 w 104"/>
                <a:gd name="T37" fmla="*/ 8 h 20"/>
                <a:gd name="T38" fmla="*/ 55 w 104"/>
                <a:gd name="T39" fmla="*/ 6 h 20"/>
                <a:gd name="T40" fmla="*/ 67 w 104"/>
                <a:gd name="T41" fmla="*/ 0 h 20"/>
                <a:gd name="T42" fmla="*/ 79 w 104"/>
                <a:gd name="T43" fmla="*/ 6 h 20"/>
                <a:gd name="T44" fmla="*/ 82 w 104"/>
                <a:gd name="T45" fmla="*/ 8 h 20"/>
                <a:gd name="T46" fmla="*/ 86 w 104"/>
                <a:gd name="T47" fmla="*/ 6 h 20"/>
                <a:gd name="T48" fmla="*/ 98 w 104"/>
                <a:gd name="T49" fmla="*/ 0 h 20"/>
                <a:gd name="T50" fmla="*/ 104 w 104"/>
                <a:gd name="T51" fmla="*/ 6 h 20"/>
                <a:gd name="T52" fmla="*/ 98 w 104"/>
                <a:gd name="T53" fmla="*/ 12 h 20"/>
                <a:gd name="T54" fmla="*/ 94 w 104"/>
                <a:gd name="T55" fmla="*/ 14 h 20"/>
                <a:gd name="T56" fmla="*/ 82 w 104"/>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20">
                  <a:moveTo>
                    <a:pt x="82" y="20"/>
                  </a:moveTo>
                  <a:cubicBezTo>
                    <a:pt x="76" y="20"/>
                    <a:pt x="72" y="16"/>
                    <a:pt x="70" y="14"/>
                  </a:cubicBezTo>
                  <a:cubicBezTo>
                    <a:pt x="68" y="12"/>
                    <a:pt x="68" y="12"/>
                    <a:pt x="67" y="12"/>
                  </a:cubicBezTo>
                  <a:cubicBezTo>
                    <a:pt x="66" y="12"/>
                    <a:pt x="65" y="12"/>
                    <a:pt x="64" y="14"/>
                  </a:cubicBezTo>
                  <a:cubicBezTo>
                    <a:pt x="61" y="16"/>
                    <a:pt x="58" y="20"/>
                    <a:pt x="52" y="20"/>
                  </a:cubicBezTo>
                  <a:cubicBezTo>
                    <a:pt x="45" y="20"/>
                    <a:pt x="42" y="16"/>
                    <a:pt x="39" y="14"/>
                  </a:cubicBezTo>
                  <a:cubicBezTo>
                    <a:pt x="38" y="12"/>
                    <a:pt x="37" y="12"/>
                    <a:pt x="36" y="12"/>
                  </a:cubicBezTo>
                  <a:cubicBezTo>
                    <a:pt x="35" y="12"/>
                    <a:pt x="35" y="12"/>
                    <a:pt x="33" y="14"/>
                  </a:cubicBezTo>
                  <a:cubicBezTo>
                    <a:pt x="31" y="16"/>
                    <a:pt x="27" y="20"/>
                    <a:pt x="21" y="20"/>
                  </a:cubicBezTo>
                  <a:cubicBezTo>
                    <a:pt x="14" y="20"/>
                    <a:pt x="11" y="16"/>
                    <a:pt x="9" y="14"/>
                  </a:cubicBezTo>
                  <a:cubicBezTo>
                    <a:pt x="7" y="12"/>
                    <a:pt x="7" y="12"/>
                    <a:pt x="6" y="12"/>
                  </a:cubicBezTo>
                  <a:cubicBezTo>
                    <a:pt x="2" y="12"/>
                    <a:pt x="0" y="9"/>
                    <a:pt x="0" y="6"/>
                  </a:cubicBezTo>
                  <a:cubicBezTo>
                    <a:pt x="0" y="2"/>
                    <a:pt x="2" y="0"/>
                    <a:pt x="6" y="0"/>
                  </a:cubicBezTo>
                  <a:cubicBezTo>
                    <a:pt x="12" y="0"/>
                    <a:pt x="15" y="3"/>
                    <a:pt x="18" y="6"/>
                  </a:cubicBezTo>
                  <a:cubicBezTo>
                    <a:pt x="19" y="7"/>
                    <a:pt x="20" y="8"/>
                    <a:pt x="21" y="8"/>
                  </a:cubicBezTo>
                  <a:cubicBezTo>
                    <a:pt x="22" y="8"/>
                    <a:pt x="22" y="7"/>
                    <a:pt x="24" y="6"/>
                  </a:cubicBezTo>
                  <a:cubicBezTo>
                    <a:pt x="26" y="3"/>
                    <a:pt x="30" y="0"/>
                    <a:pt x="36" y="0"/>
                  </a:cubicBezTo>
                  <a:cubicBezTo>
                    <a:pt x="43" y="0"/>
                    <a:pt x="46" y="3"/>
                    <a:pt x="48" y="6"/>
                  </a:cubicBezTo>
                  <a:cubicBezTo>
                    <a:pt x="50" y="7"/>
                    <a:pt x="50" y="8"/>
                    <a:pt x="52" y="8"/>
                  </a:cubicBezTo>
                  <a:cubicBezTo>
                    <a:pt x="53" y="8"/>
                    <a:pt x="53" y="7"/>
                    <a:pt x="55" y="6"/>
                  </a:cubicBezTo>
                  <a:cubicBezTo>
                    <a:pt x="57" y="3"/>
                    <a:pt x="60" y="0"/>
                    <a:pt x="67" y="0"/>
                  </a:cubicBezTo>
                  <a:cubicBezTo>
                    <a:pt x="73" y="0"/>
                    <a:pt x="77" y="3"/>
                    <a:pt x="79" y="6"/>
                  </a:cubicBezTo>
                  <a:cubicBezTo>
                    <a:pt x="81" y="7"/>
                    <a:pt x="81" y="8"/>
                    <a:pt x="82" y="8"/>
                  </a:cubicBezTo>
                  <a:cubicBezTo>
                    <a:pt x="83" y="8"/>
                    <a:pt x="84" y="7"/>
                    <a:pt x="86" y="6"/>
                  </a:cubicBezTo>
                  <a:cubicBezTo>
                    <a:pt x="88" y="3"/>
                    <a:pt x="91" y="0"/>
                    <a:pt x="98" y="0"/>
                  </a:cubicBezTo>
                  <a:cubicBezTo>
                    <a:pt x="101" y="0"/>
                    <a:pt x="104" y="2"/>
                    <a:pt x="104" y="6"/>
                  </a:cubicBezTo>
                  <a:cubicBezTo>
                    <a:pt x="104" y="9"/>
                    <a:pt x="101" y="12"/>
                    <a:pt x="98" y="12"/>
                  </a:cubicBezTo>
                  <a:cubicBezTo>
                    <a:pt x="96" y="12"/>
                    <a:pt x="96" y="12"/>
                    <a:pt x="94" y="14"/>
                  </a:cubicBezTo>
                  <a:cubicBezTo>
                    <a:pt x="92" y="16"/>
                    <a:pt x="89" y="20"/>
                    <a:pt x="82" y="2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7">
              <a:extLst>
                <a:ext uri="{FF2B5EF4-FFF2-40B4-BE49-F238E27FC236}">
                  <a16:creationId xmlns:a16="http://schemas.microsoft.com/office/drawing/2014/main" id="{809F4AA8-791D-4D21-881E-F8A5664C1261}"/>
                </a:ext>
              </a:extLst>
            </p:cNvPr>
            <p:cNvSpPr>
              <a:spLocks noEditPoints="1"/>
            </p:cNvSpPr>
            <p:nvPr/>
          </p:nvSpPr>
          <p:spPr bwMode="auto">
            <a:xfrm>
              <a:off x="-2" y="-1"/>
              <a:ext cx="977" cy="971"/>
            </a:xfrm>
            <a:custGeom>
              <a:avLst/>
              <a:gdLst>
                <a:gd name="T0" fmla="*/ 181 w 409"/>
                <a:gd name="T1" fmla="*/ 395 h 407"/>
                <a:gd name="T2" fmla="*/ 180 w 409"/>
                <a:gd name="T3" fmla="*/ 407 h 407"/>
                <a:gd name="T4" fmla="*/ 234 w 409"/>
                <a:gd name="T5" fmla="*/ 400 h 407"/>
                <a:gd name="T6" fmla="*/ 223 w 409"/>
                <a:gd name="T7" fmla="*/ 401 h 407"/>
                <a:gd name="T8" fmla="*/ 136 w 409"/>
                <a:gd name="T9" fmla="*/ 384 h 407"/>
                <a:gd name="T10" fmla="*/ 132 w 409"/>
                <a:gd name="T11" fmla="*/ 395 h 407"/>
                <a:gd name="T12" fmla="*/ 281 w 409"/>
                <a:gd name="T13" fmla="*/ 387 h 407"/>
                <a:gd name="T14" fmla="*/ 269 w 409"/>
                <a:gd name="T15" fmla="*/ 391 h 407"/>
                <a:gd name="T16" fmla="*/ 95 w 409"/>
                <a:gd name="T17" fmla="*/ 362 h 407"/>
                <a:gd name="T18" fmla="*/ 88 w 409"/>
                <a:gd name="T19" fmla="*/ 372 h 407"/>
                <a:gd name="T20" fmla="*/ 322 w 409"/>
                <a:gd name="T21" fmla="*/ 363 h 407"/>
                <a:gd name="T22" fmla="*/ 312 w 409"/>
                <a:gd name="T23" fmla="*/ 370 h 407"/>
                <a:gd name="T24" fmla="*/ 60 w 409"/>
                <a:gd name="T25" fmla="*/ 331 h 407"/>
                <a:gd name="T26" fmla="*/ 51 w 409"/>
                <a:gd name="T27" fmla="*/ 339 h 407"/>
                <a:gd name="T28" fmla="*/ 357 w 409"/>
                <a:gd name="T29" fmla="*/ 330 h 407"/>
                <a:gd name="T30" fmla="*/ 349 w 409"/>
                <a:gd name="T31" fmla="*/ 339 h 407"/>
                <a:gd name="T32" fmla="*/ 34 w 409"/>
                <a:gd name="T33" fmla="*/ 293 h 407"/>
                <a:gd name="T34" fmla="*/ 23 w 409"/>
                <a:gd name="T35" fmla="*/ 299 h 407"/>
                <a:gd name="T36" fmla="*/ 383 w 409"/>
                <a:gd name="T37" fmla="*/ 290 h 407"/>
                <a:gd name="T38" fmla="*/ 378 w 409"/>
                <a:gd name="T39" fmla="*/ 301 h 407"/>
                <a:gd name="T40" fmla="*/ 17 w 409"/>
                <a:gd name="T41" fmla="*/ 250 h 407"/>
                <a:gd name="T42" fmla="*/ 6 w 409"/>
                <a:gd name="T43" fmla="*/ 253 h 407"/>
                <a:gd name="T44" fmla="*/ 399 w 409"/>
                <a:gd name="T45" fmla="*/ 245 h 407"/>
                <a:gd name="T46" fmla="*/ 396 w 409"/>
                <a:gd name="T47" fmla="*/ 257 h 407"/>
                <a:gd name="T48" fmla="*/ 12 w 409"/>
                <a:gd name="T49" fmla="*/ 204 h 407"/>
                <a:gd name="T50" fmla="*/ 397 w 409"/>
                <a:gd name="T51" fmla="*/ 203 h 407"/>
                <a:gd name="T52" fmla="*/ 403 w 409"/>
                <a:gd name="T53" fmla="*/ 196 h 407"/>
                <a:gd name="T54" fmla="*/ 409 w 409"/>
                <a:gd name="T55" fmla="*/ 203 h 407"/>
                <a:gd name="T56" fmla="*/ 403 w 409"/>
                <a:gd name="T57" fmla="*/ 209 h 407"/>
                <a:gd name="T58" fmla="*/ 13 w 409"/>
                <a:gd name="T59" fmla="*/ 150 h 407"/>
                <a:gd name="T60" fmla="*/ 11 w 409"/>
                <a:gd name="T61" fmla="*/ 162 h 407"/>
                <a:gd name="T62" fmla="*/ 403 w 409"/>
                <a:gd name="T63" fmla="*/ 153 h 407"/>
                <a:gd name="T64" fmla="*/ 397 w 409"/>
                <a:gd name="T65" fmla="*/ 161 h 407"/>
                <a:gd name="T66" fmla="*/ 23 w 409"/>
                <a:gd name="T67" fmla="*/ 109 h 407"/>
                <a:gd name="T68" fmla="*/ 33 w 409"/>
                <a:gd name="T69" fmla="*/ 114 h 407"/>
                <a:gd name="T70" fmla="*/ 375 w 409"/>
                <a:gd name="T71" fmla="*/ 113 h 407"/>
                <a:gd name="T72" fmla="*/ 383 w 409"/>
                <a:gd name="T73" fmla="*/ 116 h 407"/>
                <a:gd name="T74" fmla="*/ 51 w 409"/>
                <a:gd name="T75" fmla="*/ 76 h 407"/>
                <a:gd name="T76" fmla="*/ 60 w 409"/>
                <a:gd name="T77" fmla="*/ 76 h 407"/>
                <a:gd name="T78" fmla="*/ 348 w 409"/>
                <a:gd name="T79" fmla="*/ 75 h 407"/>
                <a:gd name="T80" fmla="*/ 357 w 409"/>
                <a:gd name="T81" fmla="*/ 75 h 407"/>
                <a:gd name="T82" fmla="*/ 86 w 409"/>
                <a:gd name="T83" fmla="*/ 43 h 407"/>
                <a:gd name="T84" fmla="*/ 94 w 409"/>
                <a:gd name="T85" fmla="*/ 45 h 407"/>
                <a:gd name="T86" fmla="*/ 313 w 409"/>
                <a:gd name="T87" fmla="*/ 44 h 407"/>
                <a:gd name="T88" fmla="*/ 320 w 409"/>
                <a:gd name="T89" fmla="*/ 34 h 407"/>
                <a:gd name="T90" fmla="*/ 317 w 409"/>
                <a:gd name="T91" fmla="*/ 45 h 407"/>
                <a:gd name="T92" fmla="*/ 131 w 409"/>
                <a:gd name="T93" fmla="*/ 12 h 407"/>
                <a:gd name="T94" fmla="*/ 133 w 409"/>
                <a:gd name="T95" fmla="*/ 24 h 407"/>
                <a:gd name="T96" fmla="*/ 269 w 409"/>
                <a:gd name="T97" fmla="*/ 15 h 407"/>
                <a:gd name="T98" fmla="*/ 274 w 409"/>
                <a:gd name="T99" fmla="*/ 23 h 407"/>
                <a:gd name="T100" fmla="*/ 179 w 409"/>
                <a:gd name="T101" fmla="*/ 0 h 407"/>
                <a:gd name="T102" fmla="*/ 180 w 409"/>
                <a:gd name="T103" fmla="*/ 12 h 407"/>
                <a:gd name="T104" fmla="*/ 222 w 409"/>
                <a:gd name="T105" fmla="*/ 5 h 407"/>
                <a:gd name="T106" fmla="*/ 234 w 409"/>
                <a:gd name="T107" fmla="*/ 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9" h="407">
                  <a:moveTo>
                    <a:pt x="180" y="407"/>
                  </a:moveTo>
                  <a:cubicBezTo>
                    <a:pt x="177" y="406"/>
                    <a:pt x="174" y="403"/>
                    <a:pt x="175" y="400"/>
                  </a:cubicBezTo>
                  <a:cubicBezTo>
                    <a:pt x="175" y="400"/>
                    <a:pt x="175" y="400"/>
                    <a:pt x="175" y="400"/>
                  </a:cubicBezTo>
                  <a:cubicBezTo>
                    <a:pt x="175" y="397"/>
                    <a:pt x="178" y="394"/>
                    <a:pt x="181" y="395"/>
                  </a:cubicBezTo>
                  <a:cubicBezTo>
                    <a:pt x="181" y="395"/>
                    <a:pt x="181" y="395"/>
                    <a:pt x="181" y="395"/>
                  </a:cubicBezTo>
                  <a:cubicBezTo>
                    <a:pt x="185" y="395"/>
                    <a:pt x="187" y="398"/>
                    <a:pt x="187" y="401"/>
                  </a:cubicBezTo>
                  <a:cubicBezTo>
                    <a:pt x="187" y="401"/>
                    <a:pt x="187" y="401"/>
                    <a:pt x="187" y="401"/>
                  </a:cubicBezTo>
                  <a:cubicBezTo>
                    <a:pt x="186" y="404"/>
                    <a:pt x="184" y="407"/>
                    <a:pt x="181" y="407"/>
                  </a:cubicBezTo>
                  <a:cubicBezTo>
                    <a:pt x="181" y="407"/>
                    <a:pt x="181" y="407"/>
                    <a:pt x="181" y="407"/>
                  </a:cubicBezTo>
                  <a:cubicBezTo>
                    <a:pt x="180" y="407"/>
                    <a:pt x="180" y="407"/>
                    <a:pt x="180" y="407"/>
                  </a:cubicBezTo>
                  <a:close/>
                  <a:moveTo>
                    <a:pt x="223" y="401"/>
                  </a:moveTo>
                  <a:cubicBezTo>
                    <a:pt x="222" y="398"/>
                    <a:pt x="225" y="395"/>
                    <a:pt x="228" y="395"/>
                  </a:cubicBezTo>
                  <a:cubicBezTo>
                    <a:pt x="228" y="395"/>
                    <a:pt x="228" y="395"/>
                    <a:pt x="228" y="395"/>
                  </a:cubicBezTo>
                  <a:cubicBezTo>
                    <a:pt x="231" y="394"/>
                    <a:pt x="234" y="397"/>
                    <a:pt x="234" y="400"/>
                  </a:cubicBezTo>
                  <a:cubicBezTo>
                    <a:pt x="234" y="400"/>
                    <a:pt x="234" y="400"/>
                    <a:pt x="234" y="400"/>
                  </a:cubicBezTo>
                  <a:cubicBezTo>
                    <a:pt x="235" y="403"/>
                    <a:pt x="233" y="406"/>
                    <a:pt x="229" y="406"/>
                  </a:cubicBezTo>
                  <a:cubicBezTo>
                    <a:pt x="229" y="406"/>
                    <a:pt x="229" y="406"/>
                    <a:pt x="229" y="406"/>
                  </a:cubicBezTo>
                  <a:cubicBezTo>
                    <a:pt x="229" y="406"/>
                    <a:pt x="229" y="407"/>
                    <a:pt x="229" y="407"/>
                  </a:cubicBezTo>
                  <a:cubicBezTo>
                    <a:pt x="229" y="407"/>
                    <a:pt x="229" y="407"/>
                    <a:pt x="229" y="407"/>
                  </a:cubicBezTo>
                  <a:cubicBezTo>
                    <a:pt x="226" y="407"/>
                    <a:pt x="223" y="404"/>
                    <a:pt x="223" y="401"/>
                  </a:cubicBezTo>
                  <a:close/>
                  <a:moveTo>
                    <a:pt x="132" y="395"/>
                  </a:moveTo>
                  <a:cubicBezTo>
                    <a:pt x="129" y="394"/>
                    <a:pt x="127" y="390"/>
                    <a:pt x="128" y="387"/>
                  </a:cubicBezTo>
                  <a:cubicBezTo>
                    <a:pt x="128" y="387"/>
                    <a:pt x="128" y="387"/>
                    <a:pt x="128" y="387"/>
                  </a:cubicBezTo>
                  <a:cubicBezTo>
                    <a:pt x="130" y="384"/>
                    <a:pt x="133" y="382"/>
                    <a:pt x="136" y="384"/>
                  </a:cubicBezTo>
                  <a:cubicBezTo>
                    <a:pt x="136" y="384"/>
                    <a:pt x="136" y="384"/>
                    <a:pt x="136" y="384"/>
                  </a:cubicBezTo>
                  <a:cubicBezTo>
                    <a:pt x="139" y="385"/>
                    <a:pt x="141" y="388"/>
                    <a:pt x="140" y="391"/>
                  </a:cubicBezTo>
                  <a:cubicBezTo>
                    <a:pt x="140" y="391"/>
                    <a:pt x="140" y="391"/>
                    <a:pt x="140" y="391"/>
                  </a:cubicBezTo>
                  <a:cubicBezTo>
                    <a:pt x="139" y="394"/>
                    <a:pt x="137" y="395"/>
                    <a:pt x="134" y="395"/>
                  </a:cubicBezTo>
                  <a:cubicBezTo>
                    <a:pt x="134" y="395"/>
                    <a:pt x="134" y="395"/>
                    <a:pt x="134" y="395"/>
                  </a:cubicBezTo>
                  <a:cubicBezTo>
                    <a:pt x="133" y="395"/>
                    <a:pt x="133" y="395"/>
                    <a:pt x="132" y="395"/>
                  </a:cubicBezTo>
                  <a:close/>
                  <a:moveTo>
                    <a:pt x="269" y="391"/>
                  </a:moveTo>
                  <a:cubicBezTo>
                    <a:pt x="268" y="388"/>
                    <a:pt x="270" y="385"/>
                    <a:pt x="273" y="383"/>
                  </a:cubicBezTo>
                  <a:cubicBezTo>
                    <a:pt x="273" y="383"/>
                    <a:pt x="273" y="383"/>
                    <a:pt x="273" y="383"/>
                  </a:cubicBezTo>
                  <a:cubicBezTo>
                    <a:pt x="276" y="382"/>
                    <a:pt x="279" y="384"/>
                    <a:pt x="281" y="387"/>
                  </a:cubicBezTo>
                  <a:cubicBezTo>
                    <a:pt x="281" y="387"/>
                    <a:pt x="281" y="387"/>
                    <a:pt x="281" y="387"/>
                  </a:cubicBezTo>
                  <a:cubicBezTo>
                    <a:pt x="282" y="390"/>
                    <a:pt x="280" y="393"/>
                    <a:pt x="277" y="395"/>
                  </a:cubicBezTo>
                  <a:cubicBezTo>
                    <a:pt x="277" y="395"/>
                    <a:pt x="277" y="395"/>
                    <a:pt x="277" y="395"/>
                  </a:cubicBezTo>
                  <a:cubicBezTo>
                    <a:pt x="276" y="395"/>
                    <a:pt x="276" y="395"/>
                    <a:pt x="275" y="395"/>
                  </a:cubicBezTo>
                  <a:cubicBezTo>
                    <a:pt x="275" y="395"/>
                    <a:pt x="275" y="395"/>
                    <a:pt x="275" y="395"/>
                  </a:cubicBezTo>
                  <a:cubicBezTo>
                    <a:pt x="273" y="395"/>
                    <a:pt x="270" y="394"/>
                    <a:pt x="269" y="391"/>
                  </a:cubicBezTo>
                  <a:close/>
                  <a:moveTo>
                    <a:pt x="88" y="372"/>
                  </a:moveTo>
                  <a:cubicBezTo>
                    <a:pt x="86" y="370"/>
                    <a:pt x="85" y="366"/>
                    <a:pt x="87" y="364"/>
                  </a:cubicBezTo>
                  <a:cubicBezTo>
                    <a:pt x="87" y="364"/>
                    <a:pt x="87" y="364"/>
                    <a:pt x="87" y="364"/>
                  </a:cubicBezTo>
                  <a:cubicBezTo>
                    <a:pt x="89" y="361"/>
                    <a:pt x="92" y="360"/>
                    <a:pt x="95" y="362"/>
                  </a:cubicBezTo>
                  <a:cubicBezTo>
                    <a:pt x="95" y="362"/>
                    <a:pt x="95" y="362"/>
                    <a:pt x="95" y="362"/>
                  </a:cubicBezTo>
                  <a:cubicBezTo>
                    <a:pt x="98" y="364"/>
                    <a:pt x="99" y="368"/>
                    <a:pt x="97" y="370"/>
                  </a:cubicBezTo>
                  <a:cubicBezTo>
                    <a:pt x="97" y="370"/>
                    <a:pt x="97" y="370"/>
                    <a:pt x="97" y="370"/>
                  </a:cubicBezTo>
                  <a:cubicBezTo>
                    <a:pt x="95" y="372"/>
                    <a:pt x="94" y="373"/>
                    <a:pt x="92" y="373"/>
                  </a:cubicBezTo>
                  <a:cubicBezTo>
                    <a:pt x="92" y="373"/>
                    <a:pt x="92" y="373"/>
                    <a:pt x="92" y="373"/>
                  </a:cubicBezTo>
                  <a:cubicBezTo>
                    <a:pt x="91" y="373"/>
                    <a:pt x="89" y="373"/>
                    <a:pt x="88" y="372"/>
                  </a:cubicBezTo>
                  <a:close/>
                  <a:moveTo>
                    <a:pt x="312" y="370"/>
                  </a:moveTo>
                  <a:cubicBezTo>
                    <a:pt x="311" y="367"/>
                    <a:pt x="311" y="364"/>
                    <a:pt x="314" y="362"/>
                  </a:cubicBezTo>
                  <a:cubicBezTo>
                    <a:pt x="314" y="362"/>
                    <a:pt x="314" y="362"/>
                    <a:pt x="314" y="362"/>
                  </a:cubicBezTo>
                  <a:cubicBezTo>
                    <a:pt x="317" y="360"/>
                    <a:pt x="320" y="361"/>
                    <a:pt x="322" y="363"/>
                  </a:cubicBezTo>
                  <a:cubicBezTo>
                    <a:pt x="322" y="363"/>
                    <a:pt x="322" y="363"/>
                    <a:pt x="322" y="363"/>
                  </a:cubicBezTo>
                  <a:cubicBezTo>
                    <a:pt x="324" y="366"/>
                    <a:pt x="323" y="370"/>
                    <a:pt x="321" y="372"/>
                  </a:cubicBezTo>
                  <a:cubicBezTo>
                    <a:pt x="321" y="372"/>
                    <a:pt x="321" y="372"/>
                    <a:pt x="321" y="372"/>
                  </a:cubicBezTo>
                  <a:cubicBezTo>
                    <a:pt x="320" y="372"/>
                    <a:pt x="319" y="373"/>
                    <a:pt x="317" y="373"/>
                  </a:cubicBezTo>
                  <a:cubicBezTo>
                    <a:pt x="317" y="373"/>
                    <a:pt x="317" y="373"/>
                    <a:pt x="317" y="373"/>
                  </a:cubicBezTo>
                  <a:cubicBezTo>
                    <a:pt x="315" y="373"/>
                    <a:pt x="314" y="372"/>
                    <a:pt x="312" y="370"/>
                  </a:cubicBezTo>
                  <a:close/>
                  <a:moveTo>
                    <a:pt x="51" y="339"/>
                  </a:moveTo>
                  <a:cubicBezTo>
                    <a:pt x="49" y="337"/>
                    <a:pt x="49" y="333"/>
                    <a:pt x="52" y="331"/>
                  </a:cubicBezTo>
                  <a:cubicBezTo>
                    <a:pt x="52" y="331"/>
                    <a:pt x="52" y="331"/>
                    <a:pt x="52" y="331"/>
                  </a:cubicBezTo>
                  <a:cubicBezTo>
                    <a:pt x="54" y="329"/>
                    <a:pt x="58" y="329"/>
                    <a:pt x="60" y="331"/>
                  </a:cubicBezTo>
                  <a:cubicBezTo>
                    <a:pt x="60" y="331"/>
                    <a:pt x="60" y="331"/>
                    <a:pt x="60" y="331"/>
                  </a:cubicBezTo>
                  <a:cubicBezTo>
                    <a:pt x="62" y="334"/>
                    <a:pt x="62" y="338"/>
                    <a:pt x="60" y="340"/>
                  </a:cubicBezTo>
                  <a:cubicBezTo>
                    <a:pt x="60" y="340"/>
                    <a:pt x="60" y="340"/>
                    <a:pt x="60" y="340"/>
                  </a:cubicBezTo>
                  <a:cubicBezTo>
                    <a:pt x="59" y="341"/>
                    <a:pt x="57" y="341"/>
                    <a:pt x="56" y="341"/>
                  </a:cubicBezTo>
                  <a:cubicBezTo>
                    <a:pt x="56" y="341"/>
                    <a:pt x="56" y="341"/>
                    <a:pt x="56" y="341"/>
                  </a:cubicBezTo>
                  <a:cubicBezTo>
                    <a:pt x="54" y="341"/>
                    <a:pt x="53" y="341"/>
                    <a:pt x="51" y="339"/>
                  </a:cubicBezTo>
                  <a:close/>
                  <a:moveTo>
                    <a:pt x="349" y="339"/>
                  </a:moveTo>
                  <a:cubicBezTo>
                    <a:pt x="347" y="337"/>
                    <a:pt x="346" y="333"/>
                    <a:pt x="349" y="331"/>
                  </a:cubicBezTo>
                  <a:cubicBezTo>
                    <a:pt x="349" y="331"/>
                    <a:pt x="349" y="331"/>
                    <a:pt x="349" y="331"/>
                  </a:cubicBezTo>
                  <a:cubicBezTo>
                    <a:pt x="351" y="328"/>
                    <a:pt x="355" y="328"/>
                    <a:pt x="357" y="330"/>
                  </a:cubicBezTo>
                  <a:cubicBezTo>
                    <a:pt x="357" y="330"/>
                    <a:pt x="357" y="330"/>
                    <a:pt x="357" y="330"/>
                  </a:cubicBezTo>
                  <a:cubicBezTo>
                    <a:pt x="360" y="333"/>
                    <a:pt x="360" y="336"/>
                    <a:pt x="358" y="339"/>
                  </a:cubicBezTo>
                  <a:cubicBezTo>
                    <a:pt x="358" y="339"/>
                    <a:pt x="358" y="339"/>
                    <a:pt x="358" y="339"/>
                  </a:cubicBezTo>
                  <a:cubicBezTo>
                    <a:pt x="356" y="340"/>
                    <a:pt x="355" y="341"/>
                    <a:pt x="353" y="341"/>
                  </a:cubicBezTo>
                  <a:cubicBezTo>
                    <a:pt x="353" y="341"/>
                    <a:pt x="353" y="341"/>
                    <a:pt x="353" y="341"/>
                  </a:cubicBezTo>
                  <a:cubicBezTo>
                    <a:pt x="352" y="341"/>
                    <a:pt x="350" y="340"/>
                    <a:pt x="349" y="339"/>
                  </a:cubicBezTo>
                  <a:close/>
                  <a:moveTo>
                    <a:pt x="23" y="299"/>
                  </a:moveTo>
                  <a:cubicBezTo>
                    <a:pt x="22" y="296"/>
                    <a:pt x="23" y="292"/>
                    <a:pt x="26" y="291"/>
                  </a:cubicBezTo>
                  <a:cubicBezTo>
                    <a:pt x="26" y="291"/>
                    <a:pt x="26" y="291"/>
                    <a:pt x="26" y="291"/>
                  </a:cubicBezTo>
                  <a:cubicBezTo>
                    <a:pt x="29" y="289"/>
                    <a:pt x="32" y="290"/>
                    <a:pt x="34" y="293"/>
                  </a:cubicBezTo>
                  <a:cubicBezTo>
                    <a:pt x="34" y="293"/>
                    <a:pt x="34" y="293"/>
                    <a:pt x="34" y="293"/>
                  </a:cubicBezTo>
                  <a:cubicBezTo>
                    <a:pt x="35" y="296"/>
                    <a:pt x="34" y="300"/>
                    <a:pt x="31" y="301"/>
                  </a:cubicBezTo>
                  <a:cubicBezTo>
                    <a:pt x="31" y="301"/>
                    <a:pt x="31" y="301"/>
                    <a:pt x="31" y="301"/>
                  </a:cubicBezTo>
                  <a:cubicBezTo>
                    <a:pt x="30" y="302"/>
                    <a:pt x="29" y="302"/>
                    <a:pt x="29" y="302"/>
                  </a:cubicBezTo>
                  <a:cubicBezTo>
                    <a:pt x="29" y="302"/>
                    <a:pt x="29" y="302"/>
                    <a:pt x="29" y="302"/>
                  </a:cubicBezTo>
                  <a:cubicBezTo>
                    <a:pt x="26" y="302"/>
                    <a:pt x="24" y="301"/>
                    <a:pt x="23" y="299"/>
                  </a:cubicBezTo>
                  <a:close/>
                  <a:moveTo>
                    <a:pt x="378" y="301"/>
                  </a:moveTo>
                  <a:cubicBezTo>
                    <a:pt x="375" y="299"/>
                    <a:pt x="374" y="296"/>
                    <a:pt x="375" y="293"/>
                  </a:cubicBezTo>
                  <a:cubicBezTo>
                    <a:pt x="375" y="293"/>
                    <a:pt x="375" y="293"/>
                    <a:pt x="375" y="293"/>
                  </a:cubicBezTo>
                  <a:cubicBezTo>
                    <a:pt x="377" y="290"/>
                    <a:pt x="380" y="289"/>
                    <a:pt x="383" y="290"/>
                  </a:cubicBezTo>
                  <a:cubicBezTo>
                    <a:pt x="383" y="290"/>
                    <a:pt x="383" y="290"/>
                    <a:pt x="383" y="290"/>
                  </a:cubicBezTo>
                  <a:cubicBezTo>
                    <a:pt x="386" y="292"/>
                    <a:pt x="387" y="295"/>
                    <a:pt x="386" y="298"/>
                  </a:cubicBezTo>
                  <a:cubicBezTo>
                    <a:pt x="386" y="298"/>
                    <a:pt x="386" y="298"/>
                    <a:pt x="386" y="298"/>
                  </a:cubicBezTo>
                  <a:cubicBezTo>
                    <a:pt x="385" y="300"/>
                    <a:pt x="383" y="302"/>
                    <a:pt x="380" y="302"/>
                  </a:cubicBezTo>
                  <a:cubicBezTo>
                    <a:pt x="380" y="302"/>
                    <a:pt x="380" y="302"/>
                    <a:pt x="380" y="302"/>
                  </a:cubicBezTo>
                  <a:cubicBezTo>
                    <a:pt x="379" y="302"/>
                    <a:pt x="378" y="301"/>
                    <a:pt x="378" y="301"/>
                  </a:cubicBezTo>
                  <a:close/>
                  <a:moveTo>
                    <a:pt x="6" y="253"/>
                  </a:moveTo>
                  <a:cubicBezTo>
                    <a:pt x="5" y="249"/>
                    <a:pt x="7" y="246"/>
                    <a:pt x="10" y="245"/>
                  </a:cubicBezTo>
                  <a:cubicBezTo>
                    <a:pt x="10" y="245"/>
                    <a:pt x="10" y="245"/>
                    <a:pt x="10" y="245"/>
                  </a:cubicBezTo>
                  <a:cubicBezTo>
                    <a:pt x="13" y="245"/>
                    <a:pt x="16" y="247"/>
                    <a:pt x="17" y="250"/>
                  </a:cubicBezTo>
                  <a:cubicBezTo>
                    <a:pt x="17" y="250"/>
                    <a:pt x="17" y="250"/>
                    <a:pt x="17" y="250"/>
                  </a:cubicBezTo>
                  <a:cubicBezTo>
                    <a:pt x="18" y="253"/>
                    <a:pt x="16" y="256"/>
                    <a:pt x="13" y="257"/>
                  </a:cubicBezTo>
                  <a:cubicBezTo>
                    <a:pt x="13" y="257"/>
                    <a:pt x="13" y="257"/>
                    <a:pt x="13" y="257"/>
                  </a:cubicBezTo>
                  <a:cubicBezTo>
                    <a:pt x="12" y="257"/>
                    <a:pt x="12" y="257"/>
                    <a:pt x="11" y="257"/>
                  </a:cubicBezTo>
                  <a:cubicBezTo>
                    <a:pt x="11" y="257"/>
                    <a:pt x="11" y="257"/>
                    <a:pt x="11" y="257"/>
                  </a:cubicBezTo>
                  <a:cubicBezTo>
                    <a:pt x="9" y="257"/>
                    <a:pt x="6" y="255"/>
                    <a:pt x="6" y="253"/>
                  </a:cubicBezTo>
                  <a:close/>
                  <a:moveTo>
                    <a:pt x="396" y="257"/>
                  </a:moveTo>
                  <a:cubicBezTo>
                    <a:pt x="393" y="256"/>
                    <a:pt x="391" y="253"/>
                    <a:pt x="392" y="249"/>
                  </a:cubicBezTo>
                  <a:cubicBezTo>
                    <a:pt x="392" y="249"/>
                    <a:pt x="392" y="249"/>
                    <a:pt x="392" y="249"/>
                  </a:cubicBezTo>
                  <a:cubicBezTo>
                    <a:pt x="392" y="246"/>
                    <a:pt x="396" y="244"/>
                    <a:pt x="399" y="245"/>
                  </a:cubicBezTo>
                  <a:cubicBezTo>
                    <a:pt x="399" y="245"/>
                    <a:pt x="399" y="245"/>
                    <a:pt x="399" y="245"/>
                  </a:cubicBezTo>
                  <a:cubicBezTo>
                    <a:pt x="402" y="246"/>
                    <a:pt x="404" y="249"/>
                    <a:pt x="403" y="252"/>
                  </a:cubicBezTo>
                  <a:cubicBezTo>
                    <a:pt x="403" y="252"/>
                    <a:pt x="403" y="252"/>
                    <a:pt x="403" y="252"/>
                  </a:cubicBezTo>
                  <a:cubicBezTo>
                    <a:pt x="403" y="255"/>
                    <a:pt x="400" y="257"/>
                    <a:pt x="397" y="257"/>
                  </a:cubicBezTo>
                  <a:cubicBezTo>
                    <a:pt x="397" y="257"/>
                    <a:pt x="397" y="257"/>
                    <a:pt x="397" y="257"/>
                  </a:cubicBezTo>
                  <a:cubicBezTo>
                    <a:pt x="397" y="257"/>
                    <a:pt x="396" y="257"/>
                    <a:pt x="396" y="257"/>
                  </a:cubicBezTo>
                  <a:close/>
                  <a:moveTo>
                    <a:pt x="0" y="204"/>
                  </a:moveTo>
                  <a:cubicBezTo>
                    <a:pt x="0" y="200"/>
                    <a:pt x="2" y="198"/>
                    <a:pt x="6" y="198"/>
                  </a:cubicBezTo>
                  <a:cubicBezTo>
                    <a:pt x="6" y="198"/>
                    <a:pt x="6" y="198"/>
                    <a:pt x="6" y="198"/>
                  </a:cubicBezTo>
                  <a:cubicBezTo>
                    <a:pt x="9" y="198"/>
                    <a:pt x="12" y="200"/>
                    <a:pt x="12" y="204"/>
                  </a:cubicBezTo>
                  <a:cubicBezTo>
                    <a:pt x="12" y="204"/>
                    <a:pt x="12" y="204"/>
                    <a:pt x="12" y="204"/>
                  </a:cubicBezTo>
                  <a:cubicBezTo>
                    <a:pt x="12" y="207"/>
                    <a:pt x="9" y="210"/>
                    <a:pt x="6" y="210"/>
                  </a:cubicBezTo>
                  <a:cubicBezTo>
                    <a:pt x="6" y="210"/>
                    <a:pt x="6" y="210"/>
                    <a:pt x="6" y="210"/>
                  </a:cubicBezTo>
                  <a:cubicBezTo>
                    <a:pt x="2" y="210"/>
                    <a:pt x="0" y="207"/>
                    <a:pt x="0" y="204"/>
                  </a:cubicBezTo>
                  <a:close/>
                  <a:moveTo>
                    <a:pt x="397" y="203"/>
                  </a:moveTo>
                  <a:cubicBezTo>
                    <a:pt x="397" y="203"/>
                    <a:pt x="397" y="203"/>
                    <a:pt x="397" y="203"/>
                  </a:cubicBezTo>
                  <a:cubicBezTo>
                    <a:pt x="397" y="203"/>
                    <a:pt x="397" y="203"/>
                    <a:pt x="397" y="203"/>
                  </a:cubicBezTo>
                  <a:cubicBezTo>
                    <a:pt x="397" y="203"/>
                    <a:pt x="397" y="203"/>
                    <a:pt x="397" y="202"/>
                  </a:cubicBezTo>
                  <a:cubicBezTo>
                    <a:pt x="397" y="202"/>
                    <a:pt x="397" y="202"/>
                    <a:pt x="397" y="202"/>
                  </a:cubicBezTo>
                  <a:cubicBezTo>
                    <a:pt x="397" y="199"/>
                    <a:pt x="400" y="196"/>
                    <a:pt x="403" y="196"/>
                  </a:cubicBezTo>
                  <a:cubicBezTo>
                    <a:pt x="403" y="196"/>
                    <a:pt x="403" y="196"/>
                    <a:pt x="403" y="196"/>
                  </a:cubicBezTo>
                  <a:cubicBezTo>
                    <a:pt x="406" y="196"/>
                    <a:pt x="409" y="199"/>
                    <a:pt x="409" y="202"/>
                  </a:cubicBezTo>
                  <a:cubicBezTo>
                    <a:pt x="409" y="202"/>
                    <a:pt x="409" y="202"/>
                    <a:pt x="409" y="202"/>
                  </a:cubicBezTo>
                  <a:cubicBezTo>
                    <a:pt x="409" y="202"/>
                    <a:pt x="409" y="202"/>
                    <a:pt x="409" y="202"/>
                  </a:cubicBezTo>
                  <a:cubicBezTo>
                    <a:pt x="409" y="202"/>
                    <a:pt x="409" y="202"/>
                    <a:pt x="409" y="202"/>
                  </a:cubicBezTo>
                  <a:cubicBezTo>
                    <a:pt x="409" y="203"/>
                    <a:pt x="409" y="203"/>
                    <a:pt x="409" y="203"/>
                  </a:cubicBezTo>
                  <a:cubicBezTo>
                    <a:pt x="409" y="203"/>
                    <a:pt x="409" y="203"/>
                    <a:pt x="409" y="203"/>
                  </a:cubicBezTo>
                  <a:cubicBezTo>
                    <a:pt x="409" y="203"/>
                    <a:pt x="409" y="203"/>
                    <a:pt x="409" y="203"/>
                  </a:cubicBezTo>
                  <a:cubicBezTo>
                    <a:pt x="409" y="203"/>
                    <a:pt x="409" y="203"/>
                    <a:pt x="409" y="203"/>
                  </a:cubicBezTo>
                  <a:cubicBezTo>
                    <a:pt x="409" y="207"/>
                    <a:pt x="406" y="209"/>
                    <a:pt x="403" y="209"/>
                  </a:cubicBezTo>
                  <a:cubicBezTo>
                    <a:pt x="403" y="209"/>
                    <a:pt x="403" y="209"/>
                    <a:pt x="403" y="209"/>
                  </a:cubicBezTo>
                  <a:cubicBezTo>
                    <a:pt x="400" y="209"/>
                    <a:pt x="397" y="207"/>
                    <a:pt x="397" y="203"/>
                  </a:cubicBezTo>
                  <a:close/>
                  <a:moveTo>
                    <a:pt x="10" y="162"/>
                  </a:moveTo>
                  <a:cubicBezTo>
                    <a:pt x="7" y="161"/>
                    <a:pt x="5" y="158"/>
                    <a:pt x="5" y="155"/>
                  </a:cubicBezTo>
                  <a:cubicBezTo>
                    <a:pt x="5" y="155"/>
                    <a:pt x="5" y="155"/>
                    <a:pt x="5" y="155"/>
                  </a:cubicBezTo>
                  <a:cubicBezTo>
                    <a:pt x="6" y="151"/>
                    <a:pt x="9" y="149"/>
                    <a:pt x="13" y="150"/>
                  </a:cubicBezTo>
                  <a:cubicBezTo>
                    <a:pt x="13" y="150"/>
                    <a:pt x="13" y="150"/>
                    <a:pt x="13" y="150"/>
                  </a:cubicBezTo>
                  <a:cubicBezTo>
                    <a:pt x="16" y="151"/>
                    <a:pt x="18" y="154"/>
                    <a:pt x="17" y="158"/>
                  </a:cubicBezTo>
                  <a:cubicBezTo>
                    <a:pt x="17" y="158"/>
                    <a:pt x="17" y="158"/>
                    <a:pt x="17" y="158"/>
                  </a:cubicBezTo>
                  <a:cubicBezTo>
                    <a:pt x="16" y="160"/>
                    <a:pt x="14" y="162"/>
                    <a:pt x="11" y="162"/>
                  </a:cubicBezTo>
                  <a:cubicBezTo>
                    <a:pt x="11" y="162"/>
                    <a:pt x="11" y="162"/>
                    <a:pt x="11" y="162"/>
                  </a:cubicBezTo>
                  <a:cubicBezTo>
                    <a:pt x="11" y="162"/>
                    <a:pt x="10" y="162"/>
                    <a:pt x="10" y="162"/>
                  </a:cubicBezTo>
                  <a:close/>
                  <a:moveTo>
                    <a:pt x="391" y="156"/>
                  </a:moveTo>
                  <a:cubicBezTo>
                    <a:pt x="391" y="153"/>
                    <a:pt x="392" y="150"/>
                    <a:pt x="396" y="149"/>
                  </a:cubicBezTo>
                  <a:cubicBezTo>
                    <a:pt x="396" y="149"/>
                    <a:pt x="396" y="149"/>
                    <a:pt x="396" y="149"/>
                  </a:cubicBezTo>
                  <a:cubicBezTo>
                    <a:pt x="399" y="148"/>
                    <a:pt x="402" y="150"/>
                    <a:pt x="403" y="153"/>
                  </a:cubicBezTo>
                  <a:cubicBezTo>
                    <a:pt x="403" y="153"/>
                    <a:pt x="403" y="153"/>
                    <a:pt x="403" y="153"/>
                  </a:cubicBezTo>
                  <a:cubicBezTo>
                    <a:pt x="404" y="157"/>
                    <a:pt x="402" y="160"/>
                    <a:pt x="399" y="161"/>
                  </a:cubicBezTo>
                  <a:cubicBezTo>
                    <a:pt x="399" y="161"/>
                    <a:pt x="399" y="161"/>
                    <a:pt x="399" y="161"/>
                  </a:cubicBezTo>
                  <a:cubicBezTo>
                    <a:pt x="398" y="161"/>
                    <a:pt x="398" y="161"/>
                    <a:pt x="397" y="161"/>
                  </a:cubicBezTo>
                  <a:cubicBezTo>
                    <a:pt x="397" y="161"/>
                    <a:pt x="397" y="161"/>
                    <a:pt x="397" y="161"/>
                  </a:cubicBezTo>
                  <a:cubicBezTo>
                    <a:pt x="394" y="161"/>
                    <a:pt x="392" y="159"/>
                    <a:pt x="391" y="156"/>
                  </a:cubicBezTo>
                  <a:close/>
                  <a:moveTo>
                    <a:pt x="25" y="117"/>
                  </a:moveTo>
                  <a:cubicBezTo>
                    <a:pt x="22" y="115"/>
                    <a:pt x="21" y="111"/>
                    <a:pt x="23" y="109"/>
                  </a:cubicBezTo>
                  <a:cubicBezTo>
                    <a:pt x="23" y="109"/>
                    <a:pt x="23" y="109"/>
                    <a:pt x="23" y="109"/>
                  </a:cubicBezTo>
                  <a:cubicBezTo>
                    <a:pt x="23" y="109"/>
                    <a:pt x="23" y="109"/>
                    <a:pt x="23" y="109"/>
                  </a:cubicBezTo>
                  <a:cubicBezTo>
                    <a:pt x="23" y="109"/>
                    <a:pt x="23" y="109"/>
                    <a:pt x="23" y="109"/>
                  </a:cubicBezTo>
                  <a:cubicBezTo>
                    <a:pt x="24" y="106"/>
                    <a:pt x="28" y="104"/>
                    <a:pt x="31" y="106"/>
                  </a:cubicBezTo>
                  <a:cubicBezTo>
                    <a:pt x="31" y="106"/>
                    <a:pt x="31" y="106"/>
                    <a:pt x="31" y="106"/>
                  </a:cubicBezTo>
                  <a:cubicBezTo>
                    <a:pt x="34" y="108"/>
                    <a:pt x="35" y="111"/>
                    <a:pt x="33" y="114"/>
                  </a:cubicBezTo>
                  <a:cubicBezTo>
                    <a:pt x="33" y="114"/>
                    <a:pt x="33" y="114"/>
                    <a:pt x="33" y="114"/>
                  </a:cubicBezTo>
                  <a:cubicBezTo>
                    <a:pt x="32" y="116"/>
                    <a:pt x="30" y="117"/>
                    <a:pt x="28" y="117"/>
                  </a:cubicBezTo>
                  <a:cubicBezTo>
                    <a:pt x="28" y="117"/>
                    <a:pt x="28" y="117"/>
                    <a:pt x="28" y="117"/>
                  </a:cubicBezTo>
                  <a:cubicBezTo>
                    <a:pt x="27" y="117"/>
                    <a:pt x="26" y="117"/>
                    <a:pt x="25" y="117"/>
                  </a:cubicBezTo>
                  <a:close/>
                  <a:moveTo>
                    <a:pt x="375" y="113"/>
                  </a:moveTo>
                  <a:cubicBezTo>
                    <a:pt x="375" y="113"/>
                    <a:pt x="375" y="113"/>
                    <a:pt x="375" y="113"/>
                  </a:cubicBezTo>
                  <a:cubicBezTo>
                    <a:pt x="373" y="110"/>
                    <a:pt x="374" y="106"/>
                    <a:pt x="377" y="105"/>
                  </a:cubicBezTo>
                  <a:cubicBezTo>
                    <a:pt x="377" y="105"/>
                    <a:pt x="377" y="105"/>
                    <a:pt x="377" y="105"/>
                  </a:cubicBezTo>
                  <a:cubicBezTo>
                    <a:pt x="380" y="103"/>
                    <a:pt x="384" y="104"/>
                    <a:pt x="385" y="107"/>
                  </a:cubicBezTo>
                  <a:cubicBezTo>
                    <a:pt x="385" y="107"/>
                    <a:pt x="385" y="107"/>
                    <a:pt x="385" y="107"/>
                  </a:cubicBezTo>
                  <a:cubicBezTo>
                    <a:pt x="387" y="110"/>
                    <a:pt x="386" y="114"/>
                    <a:pt x="383" y="116"/>
                  </a:cubicBezTo>
                  <a:cubicBezTo>
                    <a:pt x="383" y="116"/>
                    <a:pt x="383" y="116"/>
                    <a:pt x="383" y="116"/>
                  </a:cubicBezTo>
                  <a:cubicBezTo>
                    <a:pt x="382" y="116"/>
                    <a:pt x="381" y="116"/>
                    <a:pt x="380" y="116"/>
                  </a:cubicBezTo>
                  <a:cubicBezTo>
                    <a:pt x="380" y="116"/>
                    <a:pt x="380" y="116"/>
                    <a:pt x="380" y="116"/>
                  </a:cubicBezTo>
                  <a:cubicBezTo>
                    <a:pt x="378" y="116"/>
                    <a:pt x="376" y="115"/>
                    <a:pt x="375" y="113"/>
                  </a:cubicBezTo>
                  <a:close/>
                  <a:moveTo>
                    <a:pt x="51" y="76"/>
                  </a:moveTo>
                  <a:cubicBezTo>
                    <a:pt x="49" y="74"/>
                    <a:pt x="49" y="70"/>
                    <a:pt x="51" y="68"/>
                  </a:cubicBezTo>
                  <a:cubicBezTo>
                    <a:pt x="51" y="68"/>
                    <a:pt x="51" y="68"/>
                    <a:pt x="51" y="68"/>
                  </a:cubicBezTo>
                  <a:cubicBezTo>
                    <a:pt x="53" y="65"/>
                    <a:pt x="57" y="65"/>
                    <a:pt x="59" y="67"/>
                  </a:cubicBezTo>
                  <a:cubicBezTo>
                    <a:pt x="59" y="67"/>
                    <a:pt x="59" y="67"/>
                    <a:pt x="59" y="67"/>
                  </a:cubicBezTo>
                  <a:cubicBezTo>
                    <a:pt x="62" y="70"/>
                    <a:pt x="62" y="73"/>
                    <a:pt x="60" y="76"/>
                  </a:cubicBezTo>
                  <a:cubicBezTo>
                    <a:pt x="60" y="76"/>
                    <a:pt x="60" y="76"/>
                    <a:pt x="60" y="76"/>
                  </a:cubicBezTo>
                  <a:cubicBezTo>
                    <a:pt x="59" y="77"/>
                    <a:pt x="57" y="78"/>
                    <a:pt x="55" y="78"/>
                  </a:cubicBezTo>
                  <a:cubicBezTo>
                    <a:pt x="55" y="78"/>
                    <a:pt x="55" y="78"/>
                    <a:pt x="55" y="78"/>
                  </a:cubicBezTo>
                  <a:cubicBezTo>
                    <a:pt x="54" y="78"/>
                    <a:pt x="52" y="77"/>
                    <a:pt x="51" y="76"/>
                  </a:cubicBezTo>
                  <a:close/>
                  <a:moveTo>
                    <a:pt x="348" y="75"/>
                  </a:moveTo>
                  <a:cubicBezTo>
                    <a:pt x="346" y="72"/>
                    <a:pt x="346" y="69"/>
                    <a:pt x="349" y="66"/>
                  </a:cubicBezTo>
                  <a:cubicBezTo>
                    <a:pt x="349" y="66"/>
                    <a:pt x="349" y="66"/>
                    <a:pt x="349" y="66"/>
                  </a:cubicBezTo>
                  <a:cubicBezTo>
                    <a:pt x="351" y="64"/>
                    <a:pt x="355" y="64"/>
                    <a:pt x="357" y="67"/>
                  </a:cubicBezTo>
                  <a:cubicBezTo>
                    <a:pt x="357" y="67"/>
                    <a:pt x="357" y="67"/>
                    <a:pt x="357" y="67"/>
                  </a:cubicBezTo>
                  <a:cubicBezTo>
                    <a:pt x="359" y="69"/>
                    <a:pt x="359" y="73"/>
                    <a:pt x="357" y="75"/>
                  </a:cubicBezTo>
                  <a:cubicBezTo>
                    <a:pt x="357" y="75"/>
                    <a:pt x="357" y="75"/>
                    <a:pt x="357" y="75"/>
                  </a:cubicBezTo>
                  <a:cubicBezTo>
                    <a:pt x="355" y="76"/>
                    <a:pt x="354" y="77"/>
                    <a:pt x="353" y="77"/>
                  </a:cubicBezTo>
                  <a:cubicBezTo>
                    <a:pt x="353" y="77"/>
                    <a:pt x="353" y="77"/>
                    <a:pt x="353" y="77"/>
                  </a:cubicBezTo>
                  <a:cubicBezTo>
                    <a:pt x="351" y="77"/>
                    <a:pt x="349" y="76"/>
                    <a:pt x="348" y="75"/>
                  </a:cubicBezTo>
                  <a:close/>
                  <a:moveTo>
                    <a:pt x="86" y="43"/>
                  </a:moveTo>
                  <a:cubicBezTo>
                    <a:pt x="84" y="41"/>
                    <a:pt x="85" y="37"/>
                    <a:pt x="88" y="35"/>
                  </a:cubicBezTo>
                  <a:cubicBezTo>
                    <a:pt x="88" y="35"/>
                    <a:pt x="88" y="35"/>
                    <a:pt x="88" y="35"/>
                  </a:cubicBezTo>
                  <a:cubicBezTo>
                    <a:pt x="90" y="33"/>
                    <a:pt x="94" y="34"/>
                    <a:pt x="96" y="37"/>
                  </a:cubicBezTo>
                  <a:cubicBezTo>
                    <a:pt x="96" y="37"/>
                    <a:pt x="96" y="37"/>
                    <a:pt x="96" y="37"/>
                  </a:cubicBezTo>
                  <a:cubicBezTo>
                    <a:pt x="98" y="39"/>
                    <a:pt x="97" y="43"/>
                    <a:pt x="94" y="45"/>
                  </a:cubicBezTo>
                  <a:cubicBezTo>
                    <a:pt x="94" y="45"/>
                    <a:pt x="94" y="45"/>
                    <a:pt x="94" y="45"/>
                  </a:cubicBezTo>
                  <a:cubicBezTo>
                    <a:pt x="93" y="46"/>
                    <a:pt x="92" y="46"/>
                    <a:pt x="91" y="46"/>
                  </a:cubicBezTo>
                  <a:cubicBezTo>
                    <a:pt x="91" y="46"/>
                    <a:pt x="91" y="46"/>
                    <a:pt x="91" y="46"/>
                  </a:cubicBezTo>
                  <a:cubicBezTo>
                    <a:pt x="89" y="46"/>
                    <a:pt x="87" y="45"/>
                    <a:pt x="86" y="43"/>
                  </a:cubicBezTo>
                  <a:close/>
                  <a:moveTo>
                    <a:pt x="313" y="44"/>
                  </a:moveTo>
                  <a:cubicBezTo>
                    <a:pt x="313" y="44"/>
                    <a:pt x="313" y="44"/>
                    <a:pt x="313" y="44"/>
                  </a:cubicBezTo>
                  <a:cubicBezTo>
                    <a:pt x="311" y="42"/>
                    <a:pt x="310" y="39"/>
                    <a:pt x="312" y="36"/>
                  </a:cubicBezTo>
                  <a:cubicBezTo>
                    <a:pt x="312" y="36"/>
                    <a:pt x="312" y="36"/>
                    <a:pt x="312" y="36"/>
                  </a:cubicBezTo>
                  <a:cubicBezTo>
                    <a:pt x="314" y="33"/>
                    <a:pt x="317" y="32"/>
                    <a:pt x="320" y="34"/>
                  </a:cubicBezTo>
                  <a:cubicBezTo>
                    <a:pt x="320" y="34"/>
                    <a:pt x="320" y="34"/>
                    <a:pt x="320" y="34"/>
                  </a:cubicBezTo>
                  <a:cubicBezTo>
                    <a:pt x="320" y="34"/>
                    <a:pt x="320" y="34"/>
                    <a:pt x="320" y="34"/>
                  </a:cubicBezTo>
                  <a:cubicBezTo>
                    <a:pt x="320" y="34"/>
                    <a:pt x="320" y="34"/>
                    <a:pt x="320" y="34"/>
                  </a:cubicBezTo>
                  <a:cubicBezTo>
                    <a:pt x="323" y="36"/>
                    <a:pt x="324" y="40"/>
                    <a:pt x="322" y="43"/>
                  </a:cubicBezTo>
                  <a:cubicBezTo>
                    <a:pt x="322" y="43"/>
                    <a:pt x="322" y="43"/>
                    <a:pt x="322" y="43"/>
                  </a:cubicBezTo>
                  <a:cubicBezTo>
                    <a:pt x="320" y="44"/>
                    <a:pt x="319" y="45"/>
                    <a:pt x="317" y="45"/>
                  </a:cubicBezTo>
                  <a:cubicBezTo>
                    <a:pt x="317" y="45"/>
                    <a:pt x="317" y="45"/>
                    <a:pt x="317" y="45"/>
                  </a:cubicBezTo>
                  <a:cubicBezTo>
                    <a:pt x="316" y="45"/>
                    <a:pt x="314" y="45"/>
                    <a:pt x="313" y="44"/>
                  </a:cubicBezTo>
                  <a:close/>
                  <a:moveTo>
                    <a:pt x="128" y="20"/>
                  </a:moveTo>
                  <a:cubicBezTo>
                    <a:pt x="127" y="17"/>
                    <a:pt x="128" y="13"/>
                    <a:pt x="131" y="12"/>
                  </a:cubicBezTo>
                  <a:cubicBezTo>
                    <a:pt x="131" y="12"/>
                    <a:pt x="131" y="12"/>
                    <a:pt x="131" y="12"/>
                  </a:cubicBezTo>
                  <a:cubicBezTo>
                    <a:pt x="134" y="11"/>
                    <a:pt x="138" y="12"/>
                    <a:pt x="139" y="15"/>
                  </a:cubicBezTo>
                  <a:cubicBezTo>
                    <a:pt x="139" y="15"/>
                    <a:pt x="139" y="15"/>
                    <a:pt x="139" y="15"/>
                  </a:cubicBezTo>
                  <a:cubicBezTo>
                    <a:pt x="140" y="19"/>
                    <a:pt x="139" y="22"/>
                    <a:pt x="135" y="23"/>
                  </a:cubicBezTo>
                  <a:cubicBezTo>
                    <a:pt x="135" y="23"/>
                    <a:pt x="135" y="23"/>
                    <a:pt x="135" y="23"/>
                  </a:cubicBezTo>
                  <a:cubicBezTo>
                    <a:pt x="135" y="23"/>
                    <a:pt x="134" y="24"/>
                    <a:pt x="133" y="24"/>
                  </a:cubicBezTo>
                  <a:cubicBezTo>
                    <a:pt x="133" y="24"/>
                    <a:pt x="133" y="24"/>
                    <a:pt x="133" y="24"/>
                  </a:cubicBezTo>
                  <a:cubicBezTo>
                    <a:pt x="131" y="24"/>
                    <a:pt x="129" y="22"/>
                    <a:pt x="128" y="20"/>
                  </a:cubicBezTo>
                  <a:close/>
                  <a:moveTo>
                    <a:pt x="272" y="23"/>
                  </a:moveTo>
                  <a:cubicBezTo>
                    <a:pt x="269" y="22"/>
                    <a:pt x="267" y="18"/>
                    <a:pt x="269" y="15"/>
                  </a:cubicBezTo>
                  <a:cubicBezTo>
                    <a:pt x="269" y="15"/>
                    <a:pt x="269" y="15"/>
                    <a:pt x="269" y="15"/>
                  </a:cubicBezTo>
                  <a:cubicBezTo>
                    <a:pt x="270" y="12"/>
                    <a:pt x="273" y="10"/>
                    <a:pt x="276" y="12"/>
                  </a:cubicBezTo>
                  <a:cubicBezTo>
                    <a:pt x="276" y="12"/>
                    <a:pt x="276" y="12"/>
                    <a:pt x="276" y="12"/>
                  </a:cubicBezTo>
                  <a:cubicBezTo>
                    <a:pt x="279" y="13"/>
                    <a:pt x="281" y="16"/>
                    <a:pt x="280" y="19"/>
                  </a:cubicBezTo>
                  <a:cubicBezTo>
                    <a:pt x="280" y="19"/>
                    <a:pt x="280" y="19"/>
                    <a:pt x="280" y="19"/>
                  </a:cubicBezTo>
                  <a:cubicBezTo>
                    <a:pt x="279" y="22"/>
                    <a:pt x="277" y="23"/>
                    <a:pt x="274" y="23"/>
                  </a:cubicBezTo>
                  <a:cubicBezTo>
                    <a:pt x="274" y="23"/>
                    <a:pt x="274" y="23"/>
                    <a:pt x="274" y="23"/>
                  </a:cubicBezTo>
                  <a:cubicBezTo>
                    <a:pt x="274" y="23"/>
                    <a:pt x="273" y="23"/>
                    <a:pt x="272" y="23"/>
                  </a:cubicBezTo>
                  <a:close/>
                  <a:moveTo>
                    <a:pt x="174" y="7"/>
                  </a:moveTo>
                  <a:cubicBezTo>
                    <a:pt x="173" y="3"/>
                    <a:pt x="176" y="0"/>
                    <a:pt x="179" y="0"/>
                  </a:cubicBezTo>
                  <a:cubicBezTo>
                    <a:pt x="179" y="0"/>
                    <a:pt x="179" y="0"/>
                    <a:pt x="179" y="0"/>
                  </a:cubicBezTo>
                  <a:cubicBezTo>
                    <a:pt x="182" y="0"/>
                    <a:pt x="185" y="2"/>
                    <a:pt x="186" y="5"/>
                  </a:cubicBezTo>
                  <a:cubicBezTo>
                    <a:pt x="186" y="5"/>
                    <a:pt x="186" y="5"/>
                    <a:pt x="186" y="5"/>
                  </a:cubicBezTo>
                  <a:cubicBezTo>
                    <a:pt x="186" y="9"/>
                    <a:pt x="184" y="12"/>
                    <a:pt x="181" y="12"/>
                  </a:cubicBezTo>
                  <a:cubicBezTo>
                    <a:pt x="181" y="12"/>
                    <a:pt x="181" y="12"/>
                    <a:pt x="181" y="12"/>
                  </a:cubicBezTo>
                  <a:cubicBezTo>
                    <a:pt x="180" y="12"/>
                    <a:pt x="180" y="12"/>
                    <a:pt x="180" y="12"/>
                  </a:cubicBezTo>
                  <a:cubicBezTo>
                    <a:pt x="180" y="12"/>
                    <a:pt x="180" y="12"/>
                    <a:pt x="180" y="12"/>
                  </a:cubicBezTo>
                  <a:cubicBezTo>
                    <a:pt x="177" y="12"/>
                    <a:pt x="174" y="10"/>
                    <a:pt x="174" y="7"/>
                  </a:cubicBezTo>
                  <a:close/>
                  <a:moveTo>
                    <a:pt x="227" y="12"/>
                  </a:moveTo>
                  <a:cubicBezTo>
                    <a:pt x="227" y="12"/>
                    <a:pt x="227" y="12"/>
                    <a:pt x="227" y="12"/>
                  </a:cubicBezTo>
                  <a:cubicBezTo>
                    <a:pt x="224" y="11"/>
                    <a:pt x="221" y="8"/>
                    <a:pt x="222" y="5"/>
                  </a:cubicBezTo>
                  <a:cubicBezTo>
                    <a:pt x="222" y="5"/>
                    <a:pt x="222" y="5"/>
                    <a:pt x="222" y="5"/>
                  </a:cubicBezTo>
                  <a:cubicBezTo>
                    <a:pt x="222" y="2"/>
                    <a:pt x="225" y="0"/>
                    <a:pt x="228" y="0"/>
                  </a:cubicBezTo>
                  <a:cubicBezTo>
                    <a:pt x="228" y="0"/>
                    <a:pt x="228" y="0"/>
                    <a:pt x="228" y="0"/>
                  </a:cubicBezTo>
                  <a:cubicBezTo>
                    <a:pt x="232" y="0"/>
                    <a:pt x="234" y="3"/>
                    <a:pt x="234" y="7"/>
                  </a:cubicBezTo>
                  <a:cubicBezTo>
                    <a:pt x="234" y="7"/>
                    <a:pt x="234" y="7"/>
                    <a:pt x="234" y="7"/>
                  </a:cubicBezTo>
                  <a:cubicBezTo>
                    <a:pt x="233" y="10"/>
                    <a:pt x="231" y="12"/>
                    <a:pt x="228" y="12"/>
                  </a:cubicBezTo>
                  <a:cubicBezTo>
                    <a:pt x="228" y="12"/>
                    <a:pt x="228" y="12"/>
                    <a:pt x="228" y="12"/>
                  </a:cubicBezTo>
                  <a:cubicBezTo>
                    <a:pt x="227" y="12"/>
                    <a:pt x="227" y="12"/>
                    <a:pt x="227" y="12"/>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050" name="Picture 2" descr="Dibujo en blanco y negro&#10;&#10;Descripción generada automáticamente con confianza media">
            <a:extLst>
              <a:ext uri="{FF2B5EF4-FFF2-40B4-BE49-F238E27FC236}">
                <a16:creationId xmlns:a16="http://schemas.microsoft.com/office/drawing/2014/main" id="{5FA7C450-63ED-4806-B17C-1952A8861910}"/>
              </a:ext>
            </a:extLst>
          </p:cNvPr>
          <p:cNvPicPr>
            <a:picLocks noChangeAspect="1" noChangeArrowheads="1"/>
          </p:cNvPicPr>
          <p:nvPr/>
        </p:nvPicPr>
        <p:blipFill>
          <a:blip r:embed="rId4">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4202" y="3254057"/>
            <a:ext cx="642427" cy="642427"/>
          </a:xfrm>
          <a:prstGeom prst="rect">
            <a:avLst/>
          </a:prstGeom>
          <a:noFill/>
        </p:spPr>
      </p:pic>
      <p:sp>
        <p:nvSpPr>
          <p:cNvPr id="42" name="TextBox 47">
            <a:extLst>
              <a:ext uri="{FF2B5EF4-FFF2-40B4-BE49-F238E27FC236}">
                <a16:creationId xmlns:a16="http://schemas.microsoft.com/office/drawing/2014/main" id="{F1503B26-E8E9-43D6-AC90-EA2ABE6AB16A}"/>
              </a:ext>
            </a:extLst>
          </p:cNvPr>
          <p:cNvSpPr txBox="1">
            <a:spLocks noChangeArrowheads="1"/>
          </p:cNvSpPr>
          <p:nvPr/>
        </p:nvSpPr>
        <p:spPr bwMode="auto">
          <a:xfrm>
            <a:off x="7914084" y="5299406"/>
            <a:ext cx="2449513" cy="63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b="1" dirty="0" err="1">
                <a:solidFill>
                  <a:schemeClr val="bg1"/>
                </a:solidFill>
                <a:latin typeface="Times New Roman" panose="02020603050405020304" pitchFamily="18" charset="0"/>
                <a:cs typeface="Times New Roman" panose="02020603050405020304" pitchFamily="18" charset="0"/>
              </a:rPr>
              <a:t>Disminución</a:t>
            </a:r>
            <a:r>
              <a:rPr lang="en-US" altLang="es-MX" sz="1600" b="1" dirty="0">
                <a:solidFill>
                  <a:schemeClr val="bg1"/>
                </a:solidFill>
                <a:latin typeface="Times New Roman" panose="02020603050405020304" pitchFamily="18" charset="0"/>
                <a:cs typeface="Times New Roman" panose="02020603050405020304" pitchFamily="18" charset="0"/>
              </a:rPr>
              <a:t> de  </a:t>
            </a:r>
            <a:r>
              <a:rPr lang="en-US" altLang="es-MX" sz="1600" b="1" dirty="0" err="1">
                <a:solidFill>
                  <a:schemeClr val="bg1"/>
                </a:solidFill>
                <a:latin typeface="Times New Roman" panose="02020603050405020304" pitchFamily="18" charset="0"/>
                <a:cs typeface="Times New Roman" panose="02020603050405020304" pitchFamily="18" charset="0"/>
              </a:rPr>
              <a:t>recaudación</a:t>
            </a:r>
            <a:r>
              <a:rPr lang="en-US" altLang="es-MX" sz="1600" b="1" dirty="0">
                <a:solidFill>
                  <a:schemeClr val="bg1"/>
                </a:solidFill>
                <a:latin typeface="Times New Roman" panose="02020603050405020304" pitchFamily="18" charset="0"/>
                <a:cs typeface="Times New Roman" panose="02020603050405020304" pitchFamily="18" charset="0"/>
              </a:rPr>
              <a:t> </a:t>
            </a:r>
            <a:r>
              <a:rPr lang="en-US" altLang="es-MX" sz="1600" b="1" dirty="0" err="1">
                <a:solidFill>
                  <a:schemeClr val="bg1"/>
                </a:solidFill>
                <a:latin typeface="Times New Roman" panose="02020603050405020304" pitchFamily="18" charset="0"/>
                <a:cs typeface="Times New Roman" panose="02020603050405020304" pitchFamily="18" charset="0"/>
              </a:rPr>
              <a:t>tributaria</a:t>
            </a:r>
            <a:endParaRPr lang="en-US" altLang="es-MX" sz="1600" dirty="0">
              <a:solidFill>
                <a:schemeClr val="bg1"/>
              </a:solidFill>
              <a:latin typeface="Times New Roman" panose="02020603050405020304" pitchFamily="18" charset="0"/>
              <a:cs typeface="Times New Roman" panose="02020603050405020304" pitchFamily="18" charset="0"/>
            </a:endParaRPr>
          </a:p>
        </p:txBody>
      </p:sp>
      <p:sp>
        <p:nvSpPr>
          <p:cNvPr id="48" name="Freeform 115">
            <a:extLst>
              <a:ext uri="{FF2B5EF4-FFF2-40B4-BE49-F238E27FC236}">
                <a16:creationId xmlns:a16="http://schemas.microsoft.com/office/drawing/2014/main" id="{834FB163-6999-4B87-AF76-1EA046E3B883}"/>
              </a:ext>
            </a:extLst>
          </p:cNvPr>
          <p:cNvSpPr>
            <a:spLocks noChangeArrowheads="1"/>
          </p:cNvSpPr>
          <p:nvPr/>
        </p:nvSpPr>
        <p:spPr bwMode="auto">
          <a:xfrm>
            <a:off x="10168974" y="2982384"/>
            <a:ext cx="442119" cy="406400"/>
          </a:xfrm>
          <a:custGeom>
            <a:avLst/>
            <a:gdLst>
              <a:gd name="T0" fmla="*/ 882947 w 601"/>
              <a:gd name="T1" fmla="*/ 332900 h 552"/>
              <a:gd name="T2" fmla="*/ 882947 w 601"/>
              <a:gd name="T3" fmla="*/ 332900 h 552"/>
              <a:gd name="T4" fmla="*/ 768164 w 601"/>
              <a:gd name="T5" fmla="*/ 447794 h 552"/>
              <a:gd name="T6" fmla="*/ 665154 w 601"/>
              <a:gd name="T7" fmla="*/ 332900 h 552"/>
              <a:gd name="T8" fmla="*/ 665154 w 601"/>
              <a:gd name="T9" fmla="*/ 332900 h 552"/>
              <a:gd name="T10" fmla="*/ 665154 w 601"/>
              <a:gd name="T11" fmla="*/ 332900 h 552"/>
              <a:gd name="T12" fmla="*/ 665154 w 601"/>
              <a:gd name="T13" fmla="*/ 332900 h 552"/>
              <a:gd name="T14" fmla="*/ 550371 w 601"/>
              <a:gd name="T15" fmla="*/ 447794 h 552"/>
              <a:gd name="T16" fmla="*/ 435587 w 601"/>
              <a:gd name="T17" fmla="*/ 332900 h 552"/>
              <a:gd name="T18" fmla="*/ 435587 w 601"/>
              <a:gd name="T19" fmla="*/ 332900 h 552"/>
              <a:gd name="T20" fmla="*/ 435587 w 601"/>
              <a:gd name="T21" fmla="*/ 332900 h 552"/>
              <a:gd name="T22" fmla="*/ 435587 w 601"/>
              <a:gd name="T23" fmla="*/ 332900 h 552"/>
              <a:gd name="T24" fmla="*/ 435587 w 601"/>
              <a:gd name="T25" fmla="*/ 332900 h 552"/>
              <a:gd name="T26" fmla="*/ 332577 w 601"/>
              <a:gd name="T27" fmla="*/ 447794 h 552"/>
              <a:gd name="T28" fmla="*/ 217794 w 601"/>
              <a:gd name="T29" fmla="*/ 332900 h 552"/>
              <a:gd name="T30" fmla="*/ 217794 w 601"/>
              <a:gd name="T31" fmla="*/ 332900 h 552"/>
              <a:gd name="T32" fmla="*/ 217794 w 601"/>
              <a:gd name="T33" fmla="*/ 332900 h 552"/>
              <a:gd name="T34" fmla="*/ 217794 w 601"/>
              <a:gd name="T35" fmla="*/ 332900 h 552"/>
              <a:gd name="T36" fmla="*/ 217794 w 601"/>
              <a:gd name="T37" fmla="*/ 332900 h 552"/>
              <a:gd name="T38" fmla="*/ 103011 w 601"/>
              <a:gd name="T39" fmla="*/ 447794 h 552"/>
              <a:gd name="T40" fmla="*/ 0 w 601"/>
              <a:gd name="T41" fmla="*/ 332900 h 552"/>
              <a:gd name="T42" fmla="*/ 0 w 601"/>
              <a:gd name="T43" fmla="*/ 332900 h 552"/>
              <a:gd name="T44" fmla="*/ 0 w 601"/>
              <a:gd name="T45" fmla="*/ 332900 h 552"/>
              <a:gd name="T46" fmla="*/ 0 w 601"/>
              <a:gd name="T47" fmla="*/ 332900 h 552"/>
              <a:gd name="T48" fmla="*/ 72107 w 601"/>
              <a:gd name="T49" fmla="*/ 123733 h 552"/>
              <a:gd name="T50" fmla="*/ 810840 w 601"/>
              <a:gd name="T51" fmla="*/ 123733 h 552"/>
              <a:gd name="T52" fmla="*/ 882947 w 601"/>
              <a:gd name="T53" fmla="*/ 332900 h 552"/>
              <a:gd name="T54" fmla="*/ 747562 w 601"/>
              <a:gd name="T55" fmla="*/ 82488 h 552"/>
              <a:gd name="T56" fmla="*/ 747562 w 601"/>
              <a:gd name="T57" fmla="*/ 82488 h 552"/>
              <a:gd name="T58" fmla="*/ 133914 w 601"/>
              <a:gd name="T59" fmla="*/ 82488 h 552"/>
              <a:gd name="T60" fmla="*/ 92709 w 601"/>
              <a:gd name="T61" fmla="*/ 41244 h 552"/>
              <a:gd name="T62" fmla="*/ 133914 w 601"/>
              <a:gd name="T63" fmla="*/ 0 h 552"/>
              <a:gd name="T64" fmla="*/ 747562 w 601"/>
              <a:gd name="T65" fmla="*/ 0 h 552"/>
              <a:gd name="T66" fmla="*/ 790238 w 601"/>
              <a:gd name="T67" fmla="*/ 41244 h 552"/>
              <a:gd name="T68" fmla="*/ 747562 w 601"/>
              <a:gd name="T69" fmla="*/ 82488 h 552"/>
              <a:gd name="T70" fmla="*/ 123613 w 601"/>
              <a:gd name="T71" fmla="*/ 489038 h 552"/>
              <a:gd name="T72" fmla="*/ 123613 w 601"/>
              <a:gd name="T73" fmla="*/ 489038 h 552"/>
              <a:gd name="T74" fmla="*/ 123613 w 601"/>
              <a:gd name="T75" fmla="*/ 489038 h 552"/>
              <a:gd name="T76" fmla="*/ 133914 w 601"/>
              <a:gd name="T77" fmla="*/ 489038 h 552"/>
              <a:gd name="T78" fmla="*/ 133914 w 601"/>
              <a:gd name="T79" fmla="*/ 489038 h 552"/>
              <a:gd name="T80" fmla="*/ 144215 w 601"/>
              <a:gd name="T81" fmla="*/ 489038 h 552"/>
              <a:gd name="T82" fmla="*/ 166288 w 601"/>
              <a:gd name="T83" fmla="*/ 478727 h 552"/>
              <a:gd name="T84" fmla="*/ 166288 w 601"/>
              <a:gd name="T85" fmla="*/ 478727 h 552"/>
              <a:gd name="T86" fmla="*/ 166288 w 601"/>
              <a:gd name="T87" fmla="*/ 478727 h 552"/>
              <a:gd name="T88" fmla="*/ 166288 w 601"/>
              <a:gd name="T89" fmla="*/ 686421 h 552"/>
              <a:gd name="T90" fmla="*/ 716659 w 601"/>
              <a:gd name="T91" fmla="*/ 686421 h 552"/>
              <a:gd name="T92" fmla="*/ 716659 w 601"/>
              <a:gd name="T93" fmla="*/ 478727 h 552"/>
              <a:gd name="T94" fmla="*/ 716659 w 601"/>
              <a:gd name="T95" fmla="*/ 478727 h 552"/>
              <a:gd name="T96" fmla="*/ 716659 w 601"/>
              <a:gd name="T97" fmla="*/ 478727 h 552"/>
              <a:gd name="T98" fmla="*/ 737261 w 601"/>
              <a:gd name="T99" fmla="*/ 489038 h 552"/>
              <a:gd name="T100" fmla="*/ 747562 w 601"/>
              <a:gd name="T101" fmla="*/ 489038 h 552"/>
              <a:gd name="T102" fmla="*/ 747562 w 601"/>
              <a:gd name="T103" fmla="*/ 489038 h 552"/>
              <a:gd name="T104" fmla="*/ 757863 w 601"/>
              <a:gd name="T105" fmla="*/ 489038 h 552"/>
              <a:gd name="T106" fmla="*/ 757863 w 601"/>
              <a:gd name="T107" fmla="*/ 489038 h 552"/>
              <a:gd name="T108" fmla="*/ 768164 w 601"/>
              <a:gd name="T109" fmla="*/ 489038 h 552"/>
              <a:gd name="T110" fmla="*/ 800539 w 601"/>
              <a:gd name="T111" fmla="*/ 489038 h 552"/>
              <a:gd name="T112" fmla="*/ 800539 w 601"/>
              <a:gd name="T113" fmla="*/ 770383 h 552"/>
              <a:gd name="T114" fmla="*/ 757863 w 601"/>
              <a:gd name="T115" fmla="*/ 811627 h 552"/>
              <a:gd name="T116" fmla="*/ 123613 w 601"/>
              <a:gd name="T117" fmla="*/ 811627 h 552"/>
              <a:gd name="T118" fmla="*/ 82408 w 601"/>
              <a:gd name="T119" fmla="*/ 770383 h 552"/>
              <a:gd name="T120" fmla="*/ 82408 w 601"/>
              <a:gd name="T121" fmla="*/ 489038 h 552"/>
              <a:gd name="T122" fmla="*/ 103011 w 601"/>
              <a:gd name="T123" fmla="*/ 489038 h 552"/>
              <a:gd name="T124" fmla="*/ 123613 w 601"/>
              <a:gd name="T125" fmla="*/ 489038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52">
                <a:moveTo>
                  <a:pt x="600" y="226"/>
                </a:moveTo>
                <a:lnTo>
                  <a:pt x="600" y="226"/>
                </a:lnTo>
                <a:cubicBezTo>
                  <a:pt x="600" y="268"/>
                  <a:pt x="565" y="304"/>
                  <a:pt x="522" y="304"/>
                </a:cubicBezTo>
                <a:cubicBezTo>
                  <a:pt x="480" y="304"/>
                  <a:pt x="452" y="268"/>
                  <a:pt x="452" y="226"/>
                </a:cubicBezTo>
                <a:cubicBezTo>
                  <a:pt x="452" y="268"/>
                  <a:pt x="417" y="304"/>
                  <a:pt x="374" y="304"/>
                </a:cubicBezTo>
                <a:cubicBezTo>
                  <a:pt x="332" y="304"/>
                  <a:pt x="296" y="268"/>
                  <a:pt x="296" y="226"/>
                </a:cubicBezTo>
                <a:cubicBezTo>
                  <a:pt x="296" y="268"/>
                  <a:pt x="268" y="304"/>
                  <a:pt x="226" y="304"/>
                </a:cubicBezTo>
                <a:cubicBezTo>
                  <a:pt x="183" y="304"/>
                  <a:pt x="148" y="268"/>
                  <a:pt x="148" y="226"/>
                </a:cubicBezTo>
                <a:cubicBezTo>
                  <a:pt x="148" y="268"/>
                  <a:pt x="113" y="304"/>
                  <a:pt x="70" y="304"/>
                </a:cubicBezTo>
                <a:cubicBezTo>
                  <a:pt x="28" y="304"/>
                  <a:pt x="0" y="268"/>
                  <a:pt x="0" y="226"/>
                </a:cubicBez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cubicBezTo>
                  <a:pt x="84" y="332"/>
                  <a:pt x="84" y="332"/>
                  <a:pt x="91" y="332"/>
                </a:cubicBezTo>
                <a:cubicBezTo>
                  <a:pt x="91" y="332"/>
                  <a:pt x="91" y="332"/>
                  <a:pt x="98" y="332"/>
                </a:cubicBezTo>
                <a:cubicBezTo>
                  <a:pt x="98" y="325"/>
                  <a:pt x="106" y="325"/>
                  <a:pt x="113" y="325"/>
                </a:cubicBezTo>
                <a:cubicBezTo>
                  <a:pt x="113" y="466"/>
                  <a:pt x="113" y="466"/>
                  <a:pt x="113" y="466"/>
                </a:cubicBezTo>
                <a:cubicBezTo>
                  <a:pt x="487" y="466"/>
                  <a:pt x="487" y="466"/>
                  <a:pt x="487" y="466"/>
                </a:cubicBezTo>
                <a:cubicBezTo>
                  <a:pt x="487" y="325"/>
                  <a:pt x="487" y="325"/>
                  <a:pt x="487" y="325"/>
                </a:cubicBezTo>
                <a:cubicBezTo>
                  <a:pt x="494" y="325"/>
                  <a:pt x="494" y="325"/>
                  <a:pt x="501" y="332"/>
                </a:cubicBezTo>
                <a:cubicBezTo>
                  <a:pt x="501" y="332"/>
                  <a:pt x="501" y="332"/>
                  <a:pt x="508" y="332"/>
                </a:cubicBez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ln/>
        </p:spPr>
        <p:style>
          <a:lnRef idx="1">
            <a:schemeClr val="accent6"/>
          </a:lnRef>
          <a:fillRef idx="2">
            <a:schemeClr val="accent6"/>
          </a:fillRef>
          <a:effectRef idx="1">
            <a:schemeClr val="accent6"/>
          </a:effectRef>
          <a:fontRef idx="minor">
            <a:schemeClr val="dk1"/>
          </a:fontRef>
        </p:style>
        <p:txBody>
          <a:bodyPr wrap="none" anchor="ctr"/>
          <a:lstStyle/>
          <a:p>
            <a:endParaRPr lang="es-MX" sz="900" dirty="0"/>
          </a:p>
        </p:txBody>
      </p:sp>
      <p:pic>
        <p:nvPicPr>
          <p:cNvPr id="3" name="Imagen 2" descr="Imagen que contiene lego, juguete, reloj&#10;&#10;Descripción generada automáticamente">
            <a:extLst>
              <a:ext uri="{FF2B5EF4-FFF2-40B4-BE49-F238E27FC236}">
                <a16:creationId xmlns:a16="http://schemas.microsoft.com/office/drawing/2014/main" id="{53F95956-95EE-4339-97A1-C06345F21EF3}"/>
              </a:ext>
            </a:extLst>
          </p:cNvPr>
          <p:cNvPicPr>
            <a:picLocks noChangeAspect="1"/>
          </p:cNvPicPr>
          <p:nvPr/>
        </p:nvPicPr>
        <p:blipFill>
          <a:blip r:embed="rId5">
            <a:clrChange>
              <a:clrFrom>
                <a:srgbClr val="FEFEFE"/>
              </a:clrFrom>
              <a:clrTo>
                <a:srgbClr val="FEFEFE">
                  <a:alpha val="0"/>
                </a:srgbClr>
              </a:clrTo>
            </a:clrChange>
            <a:duotone>
              <a:schemeClr val="bg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8679006" y="4212779"/>
            <a:ext cx="876156" cy="656417"/>
          </a:xfrm>
          <a:prstGeom prst="rect">
            <a:avLst/>
          </a:prstGeom>
        </p:spPr>
      </p:pic>
      <p:pic>
        <p:nvPicPr>
          <p:cNvPr id="8" name="Imagen 7" descr="Texto&#10;&#10;Descripción generada automáticamente">
            <a:extLst>
              <a:ext uri="{FF2B5EF4-FFF2-40B4-BE49-F238E27FC236}">
                <a16:creationId xmlns:a16="http://schemas.microsoft.com/office/drawing/2014/main" id="{790FDBBE-CDD5-4EC6-9D2C-5AD92A8942DE}"/>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4377218" y="5231594"/>
            <a:ext cx="653696" cy="653696"/>
          </a:xfrm>
          <a:prstGeom prst="rect">
            <a:avLst/>
          </a:prstGeom>
        </p:spPr>
      </p:pic>
      <p:pic>
        <p:nvPicPr>
          <p:cNvPr id="6146" name="Picture 2" descr="Icono&#10;&#10;Descripción generada automáticamente">
            <a:extLst>
              <a:ext uri="{FF2B5EF4-FFF2-40B4-BE49-F238E27FC236}">
                <a16:creationId xmlns:a16="http://schemas.microsoft.com/office/drawing/2014/main" id="{265F94CB-3B79-440B-8916-DF3BE3FDD9C8}"/>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44834" y="5192182"/>
            <a:ext cx="732519" cy="73251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378"/>
                                        </p:tgtEl>
                                        <p:attrNameLst>
                                          <p:attrName>style.visibility</p:attrName>
                                        </p:attrNameLst>
                                      </p:cBhvr>
                                      <p:to>
                                        <p:strVal val="visible"/>
                                      </p:to>
                                    </p:set>
                                    <p:anim calcmode="lin" valueType="num">
                                      <p:cBhvr additive="base">
                                        <p:cTn id="15" dur="500" fill="hold"/>
                                        <p:tgtEl>
                                          <p:spTgt spid="58378"/>
                                        </p:tgtEl>
                                        <p:attrNameLst>
                                          <p:attrName>ppt_x</p:attrName>
                                        </p:attrNameLst>
                                      </p:cBhvr>
                                      <p:tavLst>
                                        <p:tav tm="0">
                                          <p:val>
                                            <p:strVal val="#ppt_x"/>
                                          </p:val>
                                        </p:tav>
                                        <p:tav tm="100000">
                                          <p:val>
                                            <p:strVal val="#ppt_x"/>
                                          </p:val>
                                        </p:tav>
                                      </p:tavLst>
                                    </p:anim>
                                    <p:anim calcmode="lin" valueType="num">
                                      <p:cBhvr additive="base">
                                        <p:cTn id="16" dur="500" fill="hold"/>
                                        <p:tgtEl>
                                          <p:spTgt spid="5837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382"/>
                                        </p:tgtEl>
                                        <p:attrNameLst>
                                          <p:attrName>style.visibility</p:attrName>
                                        </p:attrNameLst>
                                      </p:cBhvr>
                                      <p:to>
                                        <p:strVal val="visible"/>
                                      </p:to>
                                    </p:set>
                                    <p:anim calcmode="lin" valueType="num">
                                      <p:cBhvr additive="base">
                                        <p:cTn id="23" dur="500" fill="hold"/>
                                        <p:tgtEl>
                                          <p:spTgt spid="58382"/>
                                        </p:tgtEl>
                                        <p:attrNameLst>
                                          <p:attrName>ppt_x</p:attrName>
                                        </p:attrNameLst>
                                      </p:cBhvr>
                                      <p:tavLst>
                                        <p:tav tm="0">
                                          <p:val>
                                            <p:strVal val="#ppt_x"/>
                                          </p:val>
                                        </p:tav>
                                        <p:tav tm="100000">
                                          <p:val>
                                            <p:strVal val="#ppt_x"/>
                                          </p:val>
                                        </p:tav>
                                      </p:tavLst>
                                    </p:anim>
                                    <p:anim calcmode="lin" valueType="num">
                                      <p:cBhvr additive="base">
                                        <p:cTn id="24" dur="500" fill="hold"/>
                                        <p:tgtEl>
                                          <p:spTgt spid="583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8375"/>
                                        </p:tgtEl>
                                        <p:attrNameLst>
                                          <p:attrName>style.visibility</p:attrName>
                                        </p:attrNameLst>
                                      </p:cBhvr>
                                      <p:to>
                                        <p:strVal val="visible"/>
                                      </p:to>
                                    </p:set>
                                    <p:anim calcmode="lin" valueType="num">
                                      <p:cBhvr additive="base">
                                        <p:cTn id="31" dur="500" fill="hold"/>
                                        <p:tgtEl>
                                          <p:spTgt spid="58375"/>
                                        </p:tgtEl>
                                        <p:attrNameLst>
                                          <p:attrName>ppt_x</p:attrName>
                                        </p:attrNameLst>
                                      </p:cBhvr>
                                      <p:tavLst>
                                        <p:tav tm="0">
                                          <p:val>
                                            <p:strVal val="#ppt_x"/>
                                          </p:val>
                                        </p:tav>
                                        <p:tav tm="100000">
                                          <p:val>
                                            <p:strVal val="#ppt_x"/>
                                          </p:val>
                                        </p:tav>
                                      </p:tavLst>
                                    </p:anim>
                                    <p:anim calcmode="lin" valueType="num">
                                      <p:cBhvr additive="base">
                                        <p:cTn id="32" dur="500" fill="hold"/>
                                        <p:tgtEl>
                                          <p:spTgt spid="5837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8379"/>
                                        </p:tgtEl>
                                        <p:attrNameLst>
                                          <p:attrName>style.visibility</p:attrName>
                                        </p:attrNameLst>
                                      </p:cBhvr>
                                      <p:to>
                                        <p:strVal val="visible"/>
                                      </p:to>
                                    </p:set>
                                    <p:anim calcmode="lin" valueType="num">
                                      <p:cBhvr additive="base">
                                        <p:cTn id="35" dur="500" fill="hold"/>
                                        <p:tgtEl>
                                          <p:spTgt spid="58379"/>
                                        </p:tgtEl>
                                        <p:attrNameLst>
                                          <p:attrName>ppt_x</p:attrName>
                                        </p:attrNameLst>
                                      </p:cBhvr>
                                      <p:tavLst>
                                        <p:tav tm="0">
                                          <p:val>
                                            <p:strVal val="#ppt_x"/>
                                          </p:val>
                                        </p:tav>
                                        <p:tav tm="100000">
                                          <p:val>
                                            <p:strVal val="#ppt_x"/>
                                          </p:val>
                                        </p:tav>
                                      </p:tavLst>
                                    </p:anim>
                                    <p:anim calcmode="lin" valueType="num">
                                      <p:cBhvr additive="base">
                                        <p:cTn id="36" dur="500" fill="hold"/>
                                        <p:tgtEl>
                                          <p:spTgt spid="5837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369"/>
                                        </p:tgtEl>
                                        <p:attrNameLst>
                                          <p:attrName>style.visibility</p:attrName>
                                        </p:attrNameLst>
                                      </p:cBhvr>
                                      <p:to>
                                        <p:strVal val="visible"/>
                                      </p:to>
                                    </p:set>
                                    <p:anim calcmode="lin" valueType="num">
                                      <p:cBhvr additive="base">
                                        <p:cTn id="39" dur="500" fill="hold"/>
                                        <p:tgtEl>
                                          <p:spTgt spid="58369"/>
                                        </p:tgtEl>
                                        <p:attrNameLst>
                                          <p:attrName>ppt_x</p:attrName>
                                        </p:attrNameLst>
                                      </p:cBhvr>
                                      <p:tavLst>
                                        <p:tav tm="0">
                                          <p:val>
                                            <p:strVal val="#ppt_x"/>
                                          </p:val>
                                        </p:tav>
                                        <p:tav tm="100000">
                                          <p:val>
                                            <p:strVal val="#ppt_x"/>
                                          </p:val>
                                        </p:tav>
                                      </p:tavLst>
                                    </p:anim>
                                    <p:anim calcmode="lin" valueType="num">
                                      <p:cBhvr additive="base">
                                        <p:cTn id="40" dur="500" fill="hold"/>
                                        <p:tgtEl>
                                          <p:spTgt spid="5836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additive="base">
                                        <p:cTn id="47" dur="500" fill="hold"/>
                                        <p:tgtEl>
                                          <p:spTgt spid="58376"/>
                                        </p:tgtEl>
                                        <p:attrNameLst>
                                          <p:attrName>ppt_x</p:attrName>
                                        </p:attrNameLst>
                                      </p:cBhvr>
                                      <p:tavLst>
                                        <p:tav tm="0">
                                          <p:val>
                                            <p:strVal val="#ppt_x"/>
                                          </p:val>
                                        </p:tav>
                                        <p:tav tm="100000">
                                          <p:val>
                                            <p:strVal val="#ppt_x"/>
                                          </p:val>
                                        </p:tav>
                                      </p:tavLst>
                                    </p:anim>
                                    <p:anim calcmode="lin" valueType="num">
                                      <p:cBhvr additive="base">
                                        <p:cTn id="48" dur="500" fill="hold"/>
                                        <p:tgtEl>
                                          <p:spTgt spid="5837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8381"/>
                                        </p:tgtEl>
                                        <p:attrNameLst>
                                          <p:attrName>style.visibility</p:attrName>
                                        </p:attrNameLst>
                                      </p:cBhvr>
                                      <p:to>
                                        <p:strVal val="visible"/>
                                      </p:to>
                                    </p:set>
                                    <p:anim calcmode="lin" valueType="num">
                                      <p:cBhvr additive="base">
                                        <p:cTn id="55" dur="500" fill="hold"/>
                                        <p:tgtEl>
                                          <p:spTgt spid="58381"/>
                                        </p:tgtEl>
                                        <p:attrNameLst>
                                          <p:attrName>ppt_x</p:attrName>
                                        </p:attrNameLst>
                                      </p:cBhvr>
                                      <p:tavLst>
                                        <p:tav tm="0">
                                          <p:val>
                                            <p:strVal val="#ppt_x"/>
                                          </p:val>
                                        </p:tav>
                                        <p:tav tm="100000">
                                          <p:val>
                                            <p:strVal val="#ppt_x"/>
                                          </p:val>
                                        </p:tav>
                                      </p:tavLst>
                                    </p:anim>
                                    <p:anim calcmode="lin" valueType="num">
                                      <p:cBhvr additive="base">
                                        <p:cTn id="56" dur="500" fill="hold"/>
                                        <p:tgtEl>
                                          <p:spTgt spid="5838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8371"/>
                                        </p:tgtEl>
                                        <p:attrNameLst>
                                          <p:attrName>style.visibility</p:attrName>
                                        </p:attrNameLst>
                                      </p:cBhvr>
                                      <p:to>
                                        <p:strVal val="visible"/>
                                      </p:to>
                                    </p:set>
                                    <p:anim calcmode="lin" valueType="num">
                                      <p:cBhvr additive="base">
                                        <p:cTn id="59" dur="500" fill="hold"/>
                                        <p:tgtEl>
                                          <p:spTgt spid="58371"/>
                                        </p:tgtEl>
                                        <p:attrNameLst>
                                          <p:attrName>ppt_x</p:attrName>
                                        </p:attrNameLst>
                                      </p:cBhvr>
                                      <p:tavLst>
                                        <p:tav tm="0">
                                          <p:val>
                                            <p:strVal val="#ppt_x"/>
                                          </p:val>
                                        </p:tav>
                                        <p:tav tm="100000">
                                          <p:val>
                                            <p:strVal val="#ppt_x"/>
                                          </p:val>
                                        </p:tav>
                                      </p:tavLst>
                                    </p:anim>
                                    <p:anim calcmode="lin" valueType="num">
                                      <p:cBhvr additive="base">
                                        <p:cTn id="60" dur="500" fill="hold"/>
                                        <p:tgtEl>
                                          <p:spTgt spid="5837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146"/>
                                        </p:tgtEl>
                                        <p:attrNameLst>
                                          <p:attrName>style.visibility</p:attrName>
                                        </p:attrNameLst>
                                      </p:cBhvr>
                                      <p:to>
                                        <p:strVal val="visible"/>
                                      </p:to>
                                    </p:set>
                                    <p:anim calcmode="lin" valueType="num">
                                      <p:cBhvr additive="base">
                                        <p:cTn id="63" dur="500" fill="hold"/>
                                        <p:tgtEl>
                                          <p:spTgt spid="6146"/>
                                        </p:tgtEl>
                                        <p:attrNameLst>
                                          <p:attrName>ppt_x</p:attrName>
                                        </p:attrNameLst>
                                      </p:cBhvr>
                                      <p:tavLst>
                                        <p:tav tm="0">
                                          <p:val>
                                            <p:strVal val="#ppt_x"/>
                                          </p:val>
                                        </p:tav>
                                        <p:tav tm="100000">
                                          <p:val>
                                            <p:strVal val="#ppt_x"/>
                                          </p:val>
                                        </p:tav>
                                      </p:tavLst>
                                    </p:anim>
                                    <p:anim calcmode="lin" valueType="num">
                                      <p:cBhvr additive="base">
                                        <p:cTn id="64" dur="500" fill="hold"/>
                                        <p:tgtEl>
                                          <p:spTgt spid="61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animBg="1"/>
      <p:bldP spid="58371" grpId="0" animBg="1"/>
      <p:bldP spid="41" grpId="0" animBg="1"/>
      <p:bldP spid="43" grpId="0" animBg="1"/>
      <p:bldP spid="58376" grpId="0"/>
      <p:bldP spid="58378" grpId="0"/>
      <p:bldP spid="58379" grpId="0"/>
      <p:bldP spid="58381" grpId="0"/>
      <p:bldP spid="58382" grpId="0"/>
      <p:bldP spid="42" grpId="0"/>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FC2E9BD0-C1CD-45E1-B8FB-8B0969F3DAA7}"/>
              </a:ext>
            </a:extLst>
          </p:cNvPr>
          <p:cNvGrpSpPr>
            <a:grpSpLocks noChangeAspect="1"/>
          </p:cNvGrpSpPr>
          <p:nvPr/>
        </p:nvGrpSpPr>
        <p:grpSpPr bwMode="auto">
          <a:xfrm>
            <a:off x="9525" y="90877"/>
            <a:ext cx="12182475" cy="480623"/>
            <a:chOff x="3" y="588"/>
            <a:chExt cx="7674" cy="3111"/>
          </a:xfrm>
        </p:grpSpPr>
        <p:sp>
          <p:nvSpPr>
            <p:cNvPr id="10" name="Freeform 5">
              <a:extLst>
                <a:ext uri="{FF2B5EF4-FFF2-40B4-BE49-F238E27FC236}">
                  <a16:creationId xmlns:a16="http://schemas.microsoft.com/office/drawing/2014/main" id="{8174A91C-5368-4435-9715-DB52972A0398}"/>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6">
              <a:extLst>
                <a:ext uri="{FF2B5EF4-FFF2-40B4-BE49-F238E27FC236}">
                  <a16:creationId xmlns:a16="http://schemas.microsoft.com/office/drawing/2014/main" id="{4816EC54-5FA1-4F70-A2A7-178A4397AEFA}"/>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AutoShape 3">
              <a:extLst>
                <a:ext uri="{FF2B5EF4-FFF2-40B4-BE49-F238E27FC236}">
                  <a16:creationId xmlns:a16="http://schemas.microsoft.com/office/drawing/2014/main" id="{5C16717F-7572-4A3A-9AE0-998CCC2D0260}"/>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Line 8">
              <a:extLst>
                <a:ext uri="{FF2B5EF4-FFF2-40B4-BE49-F238E27FC236}">
                  <a16:creationId xmlns:a16="http://schemas.microsoft.com/office/drawing/2014/main" id="{AD745B9F-8C01-4542-8B25-9559592CEB92}"/>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 name="1 Título"/>
          <p:cNvSpPr>
            <a:spLocks noGrp="1"/>
          </p:cNvSpPr>
          <p:nvPr>
            <p:ph type="title"/>
          </p:nvPr>
        </p:nvSpPr>
        <p:spPr/>
        <p:txBody>
          <a:bodyPr/>
          <a:lstStyle/>
          <a:p>
            <a:r>
              <a:rPr lang="es-EC" dirty="0"/>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71" y="665833"/>
            <a:ext cx="4851569" cy="255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Gráfico"/>
          <p:cNvGraphicFramePr/>
          <p:nvPr/>
        </p:nvGraphicFramePr>
        <p:xfrm>
          <a:off x="6332561" y="665834"/>
          <a:ext cx="5029410" cy="2459504"/>
        </p:xfrm>
        <a:graphic>
          <a:graphicData uri="http://schemas.openxmlformats.org/drawingml/2006/chart">
            <c:chart xmlns:c="http://schemas.openxmlformats.org/drawingml/2006/chart" xmlns:r="http://schemas.openxmlformats.org/officeDocument/2006/relationships" r:id="rId4"/>
          </a:graphicData>
        </a:graphic>
      </p:graphicFrame>
      <p:sp>
        <p:nvSpPr>
          <p:cNvPr id="6" name="1 Título"/>
          <p:cNvSpPr txBox="1">
            <a:spLocks/>
          </p:cNvSpPr>
          <p:nvPr/>
        </p:nvSpPr>
        <p:spPr>
          <a:xfrm>
            <a:off x="309563" y="46670"/>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i="0" kern="0" dirty="0">
                <a:solidFill>
                  <a:schemeClr val="bg1"/>
                </a:solidFill>
                <a:effectLst/>
                <a:latin typeface="Times New Roman" panose="02020603050405020304" pitchFamily="18" charset="0"/>
                <a:cs typeface="Times New Roman" panose="02020603050405020304" pitchFamily="18" charset="0"/>
              </a:rPr>
              <a:t>Recaudación </a:t>
            </a:r>
            <a:endParaRPr lang="es-EC" i="0" kern="0" dirty="0">
              <a:solidFill>
                <a:schemeClr val="bg1"/>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5"/>
          <a:stretch>
            <a:fillRect/>
          </a:stretch>
        </p:blipFill>
        <p:spPr>
          <a:xfrm>
            <a:off x="389171" y="3484199"/>
            <a:ext cx="4851569" cy="2755631"/>
          </a:xfrm>
          <a:prstGeom prst="rect">
            <a:avLst/>
          </a:prstGeom>
        </p:spPr>
      </p:pic>
      <p:pic>
        <p:nvPicPr>
          <p:cNvPr id="4" name="Imagen 3"/>
          <p:cNvPicPr>
            <a:picLocks noChangeAspect="1"/>
          </p:cNvPicPr>
          <p:nvPr/>
        </p:nvPicPr>
        <p:blipFill>
          <a:blip r:embed="rId6"/>
          <a:stretch>
            <a:fillRect/>
          </a:stretch>
        </p:blipFill>
        <p:spPr>
          <a:xfrm>
            <a:off x="6332561" y="3466532"/>
            <a:ext cx="5029409" cy="2757528"/>
          </a:xfrm>
          <a:prstGeom prst="rect">
            <a:avLst/>
          </a:prstGeom>
        </p:spPr>
      </p:pic>
      <p:sp>
        <p:nvSpPr>
          <p:cNvPr id="8" name="Rectangle 4"/>
          <p:cNvSpPr>
            <a:spLocks noChangeArrowheads="1"/>
          </p:cNvSpPr>
          <p:nvPr/>
        </p:nvSpPr>
        <p:spPr bwMode="auto">
          <a:xfrm>
            <a:off x="5795963" y="146148"/>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spTree>
    <p:extLst>
      <p:ext uri="{BB962C8B-B14F-4D97-AF65-F5344CB8AC3E}">
        <p14:creationId xmlns:p14="http://schemas.microsoft.com/office/powerpoint/2010/main" val="34716348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73F308F-DF74-44A7-8830-43C26F2B3246}"/>
              </a:ext>
            </a:extLst>
          </p:cNvPr>
          <p:cNvGrpSpPr>
            <a:grpSpLocks noChangeAspect="1"/>
          </p:cNvGrpSpPr>
          <p:nvPr/>
        </p:nvGrpSpPr>
        <p:grpSpPr bwMode="auto">
          <a:xfrm>
            <a:off x="9525" y="90877"/>
            <a:ext cx="12182475" cy="480623"/>
            <a:chOff x="3" y="588"/>
            <a:chExt cx="7674" cy="3111"/>
          </a:xfrm>
        </p:grpSpPr>
        <p:sp>
          <p:nvSpPr>
            <p:cNvPr id="6" name="Freeform 6">
              <a:extLst>
                <a:ext uri="{FF2B5EF4-FFF2-40B4-BE49-F238E27FC236}">
                  <a16:creationId xmlns:a16="http://schemas.microsoft.com/office/drawing/2014/main" id="{4233BE26-0492-4D40-85AD-7C0D1473FC97}"/>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 name="Freeform 5">
              <a:extLst>
                <a:ext uri="{FF2B5EF4-FFF2-40B4-BE49-F238E27FC236}">
                  <a16:creationId xmlns:a16="http://schemas.microsoft.com/office/drawing/2014/main" id="{95F1CEC5-2246-4FCD-A923-8AE56450F90C}"/>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 name="AutoShape 3">
              <a:extLst>
                <a:ext uri="{FF2B5EF4-FFF2-40B4-BE49-F238E27FC236}">
                  <a16:creationId xmlns:a16="http://schemas.microsoft.com/office/drawing/2014/main" id="{A04EADC4-92DE-41B3-A068-2FA8B13EB941}"/>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2A28AA79-C1D7-48AF-AA03-B82518E6F001}"/>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9" name="Rectangle 4">
            <a:extLst>
              <a:ext uri="{FF2B5EF4-FFF2-40B4-BE49-F238E27FC236}">
                <a16:creationId xmlns:a16="http://schemas.microsoft.com/office/drawing/2014/main" id="{52FF3F41-A445-4E07-802B-FB77565FF02B}"/>
              </a:ext>
            </a:extLst>
          </p:cNvPr>
          <p:cNvSpPr>
            <a:spLocks noChangeArrowheads="1"/>
          </p:cNvSpPr>
          <p:nvPr/>
        </p:nvSpPr>
        <p:spPr bwMode="auto">
          <a:xfrm>
            <a:off x="5795963" y="146148"/>
            <a:ext cx="6324231" cy="4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algn="r" defTabSz="1088284">
              <a:lnSpc>
                <a:spcPct val="90000"/>
              </a:lnSpc>
            </a:pPr>
            <a:r>
              <a:rPr kumimoji="0" lang="es-ES_tradnl" altLang="en-US" sz="2400" dirty="0">
                <a:solidFill>
                  <a:prstClr val="white"/>
                </a:solidFill>
              </a:rPr>
              <a:t>Presentación y análisis de resultados</a:t>
            </a:r>
            <a:endParaRPr kumimoji="0" lang="es-ES" altLang="en-US" sz="3600" b="0" dirty="0">
              <a:solidFill>
                <a:prstClr val="white"/>
              </a:solidFill>
              <a:latin typeface="Arial" panose="020B0604020202020204" pitchFamily="34" charset="0"/>
            </a:endParaRPr>
          </a:p>
        </p:txBody>
      </p:sp>
      <p:sp>
        <p:nvSpPr>
          <p:cNvPr id="10" name="1 Título">
            <a:extLst>
              <a:ext uri="{FF2B5EF4-FFF2-40B4-BE49-F238E27FC236}">
                <a16:creationId xmlns:a16="http://schemas.microsoft.com/office/drawing/2014/main" id="{1B44740A-5F30-46A9-B890-853E00F3BB50}"/>
              </a:ext>
            </a:extLst>
          </p:cNvPr>
          <p:cNvSpPr txBox="1">
            <a:spLocks/>
          </p:cNvSpPr>
          <p:nvPr/>
        </p:nvSpPr>
        <p:spPr>
          <a:xfrm>
            <a:off x="309563" y="46670"/>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i="0" kern="0" dirty="0">
                <a:solidFill>
                  <a:schemeClr val="bg1"/>
                </a:solidFill>
                <a:effectLst/>
                <a:latin typeface="Times New Roman" panose="02020603050405020304" pitchFamily="18" charset="0"/>
                <a:cs typeface="Times New Roman" panose="02020603050405020304" pitchFamily="18" charset="0"/>
              </a:rPr>
              <a:t>Recaudación </a:t>
            </a:r>
            <a:endParaRPr lang="es-EC" i="0" kern="0" dirty="0">
              <a:solidFill>
                <a:schemeClr val="bg1"/>
              </a:solidFill>
              <a:latin typeface="Times New Roman" panose="02020603050405020304" pitchFamily="18"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id="{7D70B45B-D612-48CB-95B2-737748266DE8}"/>
              </a:ext>
            </a:extLst>
          </p:cNvPr>
          <p:cNvGraphicFramePr/>
          <p:nvPr>
            <p:extLst>
              <p:ext uri="{D42A27DB-BD31-4B8C-83A1-F6EECF244321}">
                <p14:modId xmlns:p14="http://schemas.microsoft.com/office/powerpoint/2010/main" val="2762161228"/>
              </p:ext>
            </p:extLst>
          </p:nvPr>
        </p:nvGraphicFramePr>
        <p:xfrm>
          <a:off x="6698765" y="1720882"/>
          <a:ext cx="56037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Imagen 16">
            <a:extLst>
              <a:ext uri="{FF2B5EF4-FFF2-40B4-BE49-F238E27FC236}">
                <a16:creationId xmlns:a16="http://schemas.microsoft.com/office/drawing/2014/main" id="{B297BC20-FBDC-4991-9231-E7E1BF196025}"/>
              </a:ext>
            </a:extLst>
          </p:cNvPr>
          <p:cNvPicPr>
            <a:picLocks noChangeAspect="1"/>
          </p:cNvPicPr>
          <p:nvPr/>
        </p:nvPicPr>
        <p:blipFill>
          <a:blip r:embed="rId7"/>
          <a:stretch>
            <a:fillRect/>
          </a:stretch>
        </p:blipFill>
        <p:spPr>
          <a:xfrm>
            <a:off x="19048" y="46670"/>
            <a:ext cx="7080251" cy="6684760"/>
          </a:xfrm>
          <a:prstGeom prst="rect">
            <a:avLst/>
          </a:prstGeom>
        </p:spPr>
      </p:pic>
      <p:graphicFrame>
        <p:nvGraphicFramePr>
          <p:cNvPr id="3" name="Tabla 2">
            <a:extLst>
              <a:ext uri="{FF2B5EF4-FFF2-40B4-BE49-F238E27FC236}">
                <a16:creationId xmlns:a16="http://schemas.microsoft.com/office/drawing/2014/main" id="{7181A1E1-4C8E-473B-933E-0CF59C304863}"/>
              </a:ext>
            </a:extLst>
          </p:cNvPr>
          <p:cNvGraphicFramePr/>
          <p:nvPr>
            <p:extLst>
              <p:ext uri="{D42A27DB-BD31-4B8C-83A1-F6EECF244321}">
                <p14:modId xmlns:p14="http://schemas.microsoft.com/office/powerpoint/2010/main" val="3220749067"/>
              </p:ext>
            </p:extLst>
          </p:nvPr>
        </p:nvGraphicFramePr>
        <p:xfrm>
          <a:off x="7916531" y="1159687"/>
          <a:ext cx="3568701" cy="952500"/>
        </p:xfrm>
        <a:graphic>
          <a:graphicData uri="http://schemas.openxmlformats.org/drawingml/2006/table">
            <a:tbl>
              <a:tblPr/>
              <a:tblGrid>
                <a:gridCol w="1284732">
                  <a:extLst>
                    <a:ext uri="{9D8B030D-6E8A-4147-A177-3AD203B41FA5}">
                      <a16:colId xmlns:a16="http://schemas.microsoft.com/office/drawing/2014/main" val="1492937745"/>
                    </a:ext>
                  </a:extLst>
                </a:gridCol>
                <a:gridCol w="761323">
                  <a:extLst>
                    <a:ext uri="{9D8B030D-6E8A-4147-A177-3AD203B41FA5}">
                      <a16:colId xmlns:a16="http://schemas.microsoft.com/office/drawing/2014/main" val="2209606531"/>
                    </a:ext>
                  </a:extLst>
                </a:gridCol>
                <a:gridCol w="761323">
                  <a:extLst>
                    <a:ext uri="{9D8B030D-6E8A-4147-A177-3AD203B41FA5}">
                      <a16:colId xmlns:a16="http://schemas.microsoft.com/office/drawing/2014/main" val="904465326"/>
                    </a:ext>
                  </a:extLst>
                </a:gridCol>
                <a:gridCol w="761323">
                  <a:extLst>
                    <a:ext uri="{9D8B030D-6E8A-4147-A177-3AD203B41FA5}">
                      <a16:colId xmlns:a16="http://schemas.microsoft.com/office/drawing/2014/main" val="3822191967"/>
                    </a:ext>
                  </a:extLst>
                </a:gridCol>
              </a:tblGrid>
              <a:tr h="190500">
                <a:tc>
                  <a:txBody>
                    <a:bodyPr/>
                    <a:lstStyle/>
                    <a:p>
                      <a:pPr algn="l" fontAlgn="b">
                        <a:spcBef>
                          <a:spcPts val="0"/>
                        </a:spcBef>
                        <a:spcAft>
                          <a:spcPts val="0"/>
                        </a:spcAft>
                      </a:pPr>
                      <a:r>
                        <a:rPr lang="es-EC" sz="1100" b="1" i="0" u="none" strike="noStrike">
                          <a:solidFill>
                            <a:srgbClr val="000000"/>
                          </a:solidFill>
                          <a:effectLst/>
                          <a:latin typeface="Times New Roman" panose="02020603050405020304" pitchFamily="18" charset="0"/>
                        </a:rPr>
                        <a:t>Tributo</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Times New Roman" panose="02020603050405020304" pitchFamily="18" charset="0"/>
                        </a:rPr>
                        <a:t>2019</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Times New Roman" panose="02020603050405020304" pitchFamily="18" charset="0"/>
                        </a:rPr>
                        <a:t>2020</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s-EC" sz="1100" b="1" i="0" u="none" strike="noStrike" dirty="0">
                          <a:solidFill>
                            <a:srgbClr val="000000"/>
                          </a:solidFill>
                          <a:effectLst/>
                          <a:latin typeface="Times New Roman" panose="02020603050405020304" pitchFamily="18" charset="0"/>
                        </a:rPr>
                        <a:t>Variación</a:t>
                      </a:r>
                      <a:endParaRPr lang="es-EC" sz="18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707487"/>
                  </a:ext>
                </a:extLst>
              </a:tr>
              <a:tr h="190500">
                <a:tc>
                  <a:txBody>
                    <a:bodyPr/>
                    <a:lstStyle/>
                    <a:p>
                      <a:pPr algn="l" fontAlgn="b">
                        <a:spcBef>
                          <a:spcPts val="0"/>
                        </a:spcBef>
                        <a:spcAft>
                          <a:spcPts val="0"/>
                        </a:spcAft>
                      </a:pPr>
                      <a:r>
                        <a:rPr lang="es-EC" sz="1100" b="0" i="0" u="none" strike="noStrike">
                          <a:solidFill>
                            <a:srgbClr val="000000"/>
                          </a:solidFill>
                          <a:effectLst/>
                          <a:latin typeface="Times New Roman" panose="02020603050405020304" pitchFamily="18" charset="0"/>
                        </a:rPr>
                        <a:t>Recaudación</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14269</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12382</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-13%</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376828"/>
                  </a:ext>
                </a:extLst>
              </a:tr>
              <a:tr h="190500">
                <a:tc>
                  <a:txBody>
                    <a:bodyPr/>
                    <a:lstStyle/>
                    <a:p>
                      <a:pPr algn="l" fontAlgn="b">
                        <a:spcBef>
                          <a:spcPts val="0"/>
                        </a:spcBef>
                        <a:spcAft>
                          <a:spcPts val="0"/>
                        </a:spcAft>
                      </a:pPr>
                      <a:r>
                        <a:rPr lang="es-EC" sz="1100" b="0" i="0" u="none" strike="noStrike">
                          <a:solidFill>
                            <a:srgbClr val="000000"/>
                          </a:solidFill>
                          <a:effectLst/>
                          <a:latin typeface="Times New Roman" panose="02020603050405020304" pitchFamily="18" charset="0"/>
                        </a:rPr>
                        <a:t>Impuesto a la Renta </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4770</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4406</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-8%</a:t>
                      </a:r>
                      <a:endParaRPr lang="es-EC" sz="18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38557572"/>
                  </a:ext>
                </a:extLst>
              </a:tr>
              <a:tr h="190500">
                <a:tc>
                  <a:txBody>
                    <a:bodyPr/>
                    <a:lstStyle/>
                    <a:p>
                      <a:pPr algn="l" fontAlgn="b">
                        <a:spcBef>
                          <a:spcPts val="0"/>
                        </a:spcBef>
                        <a:spcAft>
                          <a:spcPts val="0"/>
                        </a:spcAft>
                      </a:pPr>
                      <a:r>
                        <a:rPr lang="es-EC" sz="1100" b="0" i="0" u="none" strike="noStrike">
                          <a:solidFill>
                            <a:srgbClr val="000000"/>
                          </a:solidFill>
                          <a:effectLst/>
                          <a:latin typeface="Times New Roman" panose="02020603050405020304" pitchFamily="18" charset="0"/>
                        </a:rPr>
                        <a:t>IVA </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6685</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5506</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0" i="0" u="none" strike="noStrike">
                          <a:solidFill>
                            <a:srgbClr val="000000"/>
                          </a:solidFill>
                          <a:effectLst/>
                          <a:latin typeface="Times New Roman" panose="02020603050405020304" pitchFamily="18" charset="0"/>
                        </a:rPr>
                        <a:t>-18%</a:t>
                      </a:r>
                      <a:endParaRPr lang="es-EC" sz="1800" b="0" i="0" u="none" strike="noStrike">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401636"/>
                  </a:ext>
                </a:extLst>
              </a:tr>
              <a:tr h="190500">
                <a:tc>
                  <a:txBody>
                    <a:bodyPr/>
                    <a:lstStyle/>
                    <a:p>
                      <a:pPr algn="l" fontAlgn="b">
                        <a:spcBef>
                          <a:spcPts val="0"/>
                        </a:spcBef>
                        <a:spcAft>
                          <a:spcPts val="0"/>
                        </a:spcAft>
                      </a:pPr>
                      <a:r>
                        <a:rPr lang="es-EC" sz="1100" b="1" i="0" u="none" strike="noStrike">
                          <a:solidFill>
                            <a:srgbClr val="000000"/>
                          </a:solidFill>
                          <a:effectLst/>
                          <a:latin typeface="Times New Roman" panose="02020603050405020304" pitchFamily="18" charset="0"/>
                        </a:rPr>
                        <a:t>Total</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Times New Roman" panose="02020603050405020304" pitchFamily="18" charset="0"/>
                        </a:rPr>
                        <a:t>25724</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1" i="0" u="none" strike="noStrike">
                          <a:solidFill>
                            <a:srgbClr val="000000"/>
                          </a:solidFill>
                          <a:effectLst/>
                          <a:latin typeface="Times New Roman" panose="02020603050405020304" pitchFamily="18" charset="0"/>
                        </a:rPr>
                        <a:t>22294</a:t>
                      </a:r>
                      <a:endParaRPr lang="es-EC" sz="18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s-EC" sz="1100" b="0" i="0" u="none" strike="noStrike" dirty="0">
                          <a:solidFill>
                            <a:srgbClr val="000000"/>
                          </a:solidFill>
                          <a:effectLst/>
                          <a:latin typeface="Times New Roman" panose="02020603050405020304" pitchFamily="18" charset="0"/>
                        </a:rPr>
                        <a:t>-13%</a:t>
                      </a:r>
                      <a:endParaRPr lang="es-EC" sz="18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98792"/>
                  </a:ext>
                </a:extLst>
              </a:tr>
            </a:tbl>
          </a:graphicData>
        </a:graphic>
      </p:graphicFrame>
    </p:spTree>
    <p:extLst>
      <p:ext uri="{BB962C8B-B14F-4D97-AF65-F5344CB8AC3E}">
        <p14:creationId xmlns:p14="http://schemas.microsoft.com/office/powerpoint/2010/main" val="29654856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65E2394-C755-4BC6-9478-01C79E82E30B}"/>
              </a:ext>
            </a:extLst>
          </p:cNvPr>
          <p:cNvSpPr/>
          <p:nvPr/>
        </p:nvSpPr>
        <p:spPr>
          <a:xfrm>
            <a:off x="-16453" y="0"/>
            <a:ext cx="4624547" cy="789392"/>
          </a:xfrm>
          <a:prstGeom prst="rect">
            <a:avLst/>
          </a:prstGeom>
          <a:solidFill>
            <a:srgbClr val="27314A">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055A22C4-330E-461D-93AB-05CB36C13116}"/>
              </a:ext>
            </a:extLst>
          </p:cNvPr>
          <p:cNvSpPr/>
          <p:nvPr/>
        </p:nvSpPr>
        <p:spPr>
          <a:xfrm>
            <a:off x="-27654" y="789392"/>
            <a:ext cx="4635748" cy="127115"/>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918482" y="1126789"/>
            <a:ext cx="5874204" cy="2667262"/>
          </a:xfrm>
          <a:prstGeom prst="rect">
            <a:avLst/>
          </a:prstGeom>
        </p:spPr>
      </p:pic>
      <p:sp>
        <p:nvSpPr>
          <p:cNvPr id="3" name="Freeform 9">
            <a:extLst>
              <a:ext uri="{FF2B5EF4-FFF2-40B4-BE49-F238E27FC236}">
                <a16:creationId xmlns:a16="http://schemas.microsoft.com/office/drawing/2014/main" id="{8130D4C4-3560-49BB-B46A-8776211FF836}"/>
              </a:ext>
            </a:extLst>
          </p:cNvPr>
          <p:cNvSpPr>
            <a:spLocks/>
          </p:cNvSpPr>
          <p:nvPr/>
        </p:nvSpPr>
        <p:spPr bwMode="auto">
          <a:xfrm>
            <a:off x="1172028" y="4029438"/>
            <a:ext cx="2892425" cy="2336800"/>
          </a:xfrm>
          <a:custGeom>
            <a:avLst/>
            <a:gdLst>
              <a:gd name="T0" fmla="*/ 7 w 766"/>
              <a:gd name="T1" fmla="*/ 484 h 618"/>
              <a:gd name="T2" fmla="*/ 473 w 766"/>
              <a:gd name="T3" fmla="*/ 484 h 618"/>
              <a:gd name="T4" fmla="*/ 480 w 766"/>
              <a:gd name="T5" fmla="*/ 491 h 618"/>
              <a:gd name="T6" fmla="*/ 480 w 766"/>
              <a:gd name="T7" fmla="*/ 561 h 618"/>
              <a:gd name="T8" fmla="*/ 492 w 766"/>
              <a:gd name="T9" fmla="*/ 565 h 618"/>
              <a:gd name="T10" fmla="*/ 741 w 766"/>
              <a:gd name="T11" fmla="*/ 309 h 618"/>
              <a:gd name="T12" fmla="*/ 741 w 766"/>
              <a:gd name="T13" fmla="*/ 299 h 618"/>
              <a:gd name="T14" fmla="*/ 496 w 766"/>
              <a:gd name="T15" fmla="*/ 45 h 618"/>
              <a:gd name="T16" fmla="*/ 484 w 766"/>
              <a:gd name="T17" fmla="*/ 50 h 618"/>
              <a:gd name="T18" fmla="*/ 482 w 766"/>
              <a:gd name="T19" fmla="*/ 105 h 618"/>
              <a:gd name="T20" fmla="*/ 475 w 766"/>
              <a:gd name="T21" fmla="*/ 112 h 618"/>
              <a:gd name="T22" fmla="*/ 475 w 766"/>
              <a:gd name="T23" fmla="*/ 112 h 618"/>
              <a:gd name="T24" fmla="*/ 468 w 766"/>
              <a:gd name="T25" fmla="*/ 105 h 618"/>
              <a:gd name="T26" fmla="*/ 468 w 766"/>
              <a:gd name="T27" fmla="*/ 10 h 618"/>
              <a:gd name="T28" fmla="*/ 480 w 766"/>
              <a:gd name="T29" fmla="*/ 5 h 618"/>
              <a:gd name="T30" fmla="*/ 763 w 766"/>
              <a:gd name="T31" fmla="*/ 299 h 618"/>
              <a:gd name="T32" fmla="*/ 763 w 766"/>
              <a:gd name="T33" fmla="*/ 309 h 618"/>
              <a:gd name="T34" fmla="*/ 473 w 766"/>
              <a:gd name="T35" fmla="*/ 614 h 618"/>
              <a:gd name="T36" fmla="*/ 460 w 766"/>
              <a:gd name="T37" fmla="*/ 609 h 618"/>
              <a:gd name="T38" fmla="*/ 456 w 766"/>
              <a:gd name="T39" fmla="*/ 511 h 618"/>
              <a:gd name="T40" fmla="*/ 449 w 766"/>
              <a:gd name="T41" fmla="*/ 504 h 618"/>
              <a:gd name="T42" fmla="*/ 7 w 766"/>
              <a:gd name="T43" fmla="*/ 504 h 618"/>
              <a:gd name="T44" fmla="*/ 0 w 766"/>
              <a:gd name="T45" fmla="*/ 497 h 618"/>
              <a:gd name="T46" fmla="*/ 0 w 766"/>
              <a:gd name="T47" fmla="*/ 491 h 618"/>
              <a:gd name="T48" fmla="*/ 7 w 766"/>
              <a:gd name="T49" fmla="*/ 48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6" h="618">
                <a:moveTo>
                  <a:pt x="7" y="484"/>
                </a:moveTo>
                <a:cubicBezTo>
                  <a:pt x="473" y="484"/>
                  <a:pt x="473" y="484"/>
                  <a:pt x="473" y="484"/>
                </a:cubicBezTo>
                <a:cubicBezTo>
                  <a:pt x="477" y="484"/>
                  <a:pt x="480" y="487"/>
                  <a:pt x="480" y="491"/>
                </a:cubicBezTo>
                <a:cubicBezTo>
                  <a:pt x="480" y="561"/>
                  <a:pt x="480" y="561"/>
                  <a:pt x="480" y="561"/>
                </a:cubicBezTo>
                <a:cubicBezTo>
                  <a:pt x="480" y="567"/>
                  <a:pt x="488" y="570"/>
                  <a:pt x="492" y="565"/>
                </a:cubicBezTo>
                <a:cubicBezTo>
                  <a:pt x="741" y="309"/>
                  <a:pt x="741" y="309"/>
                  <a:pt x="741" y="309"/>
                </a:cubicBezTo>
                <a:cubicBezTo>
                  <a:pt x="744" y="306"/>
                  <a:pt x="744" y="302"/>
                  <a:pt x="741" y="299"/>
                </a:cubicBezTo>
                <a:cubicBezTo>
                  <a:pt x="496" y="45"/>
                  <a:pt x="496" y="45"/>
                  <a:pt x="496" y="45"/>
                </a:cubicBezTo>
                <a:cubicBezTo>
                  <a:pt x="491" y="41"/>
                  <a:pt x="484" y="44"/>
                  <a:pt x="484" y="50"/>
                </a:cubicBezTo>
                <a:cubicBezTo>
                  <a:pt x="482" y="105"/>
                  <a:pt x="482" y="105"/>
                  <a:pt x="482" y="105"/>
                </a:cubicBezTo>
                <a:cubicBezTo>
                  <a:pt x="482" y="109"/>
                  <a:pt x="479" y="112"/>
                  <a:pt x="475" y="112"/>
                </a:cubicBezTo>
                <a:cubicBezTo>
                  <a:pt x="475" y="112"/>
                  <a:pt x="475" y="112"/>
                  <a:pt x="475" y="112"/>
                </a:cubicBezTo>
                <a:cubicBezTo>
                  <a:pt x="471" y="112"/>
                  <a:pt x="468" y="109"/>
                  <a:pt x="468" y="105"/>
                </a:cubicBezTo>
                <a:cubicBezTo>
                  <a:pt x="468" y="10"/>
                  <a:pt x="468" y="10"/>
                  <a:pt x="468" y="10"/>
                </a:cubicBezTo>
                <a:cubicBezTo>
                  <a:pt x="468" y="3"/>
                  <a:pt x="476" y="0"/>
                  <a:pt x="480" y="5"/>
                </a:cubicBezTo>
                <a:cubicBezTo>
                  <a:pt x="763" y="299"/>
                  <a:pt x="763" y="299"/>
                  <a:pt x="763" y="299"/>
                </a:cubicBezTo>
                <a:cubicBezTo>
                  <a:pt x="766" y="302"/>
                  <a:pt x="766" y="306"/>
                  <a:pt x="763" y="309"/>
                </a:cubicBezTo>
                <a:cubicBezTo>
                  <a:pt x="473" y="614"/>
                  <a:pt x="473" y="614"/>
                  <a:pt x="473" y="614"/>
                </a:cubicBezTo>
                <a:cubicBezTo>
                  <a:pt x="468" y="618"/>
                  <a:pt x="461" y="616"/>
                  <a:pt x="460" y="609"/>
                </a:cubicBezTo>
                <a:cubicBezTo>
                  <a:pt x="456" y="511"/>
                  <a:pt x="456" y="511"/>
                  <a:pt x="456" y="511"/>
                </a:cubicBezTo>
                <a:cubicBezTo>
                  <a:pt x="456" y="507"/>
                  <a:pt x="453" y="504"/>
                  <a:pt x="449" y="504"/>
                </a:cubicBezTo>
                <a:cubicBezTo>
                  <a:pt x="7" y="504"/>
                  <a:pt x="7" y="504"/>
                  <a:pt x="7" y="504"/>
                </a:cubicBezTo>
                <a:cubicBezTo>
                  <a:pt x="3" y="504"/>
                  <a:pt x="0" y="501"/>
                  <a:pt x="0" y="497"/>
                </a:cubicBezTo>
                <a:cubicBezTo>
                  <a:pt x="0" y="491"/>
                  <a:pt x="0" y="491"/>
                  <a:pt x="0" y="491"/>
                </a:cubicBezTo>
                <a:cubicBezTo>
                  <a:pt x="0" y="487"/>
                  <a:pt x="3" y="484"/>
                  <a:pt x="7" y="484"/>
                </a:cubicBezTo>
                <a:close/>
              </a:path>
            </a:pathLst>
          </a:custGeom>
          <a:solidFill>
            <a:srgbClr val="93CB27"/>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1292687" y="5013172"/>
            <a:ext cx="1287532" cy="369332"/>
          </a:xfrm>
          <a:prstGeom prst="rect">
            <a:avLst/>
          </a:prstGeom>
        </p:spPr>
        <p:txBody>
          <a:bodyPr wrap="none">
            <a:spAutoFit/>
          </a:bodyPr>
          <a:lstStyle/>
          <a:p>
            <a:r>
              <a:rPr lang="es-ES" dirty="0">
                <a:latin typeface="Times New Roman" panose="02020603050405020304" pitchFamily="18" charset="0"/>
                <a:cs typeface="Times New Roman" panose="02020603050405020304" pitchFamily="18" charset="0"/>
              </a:rPr>
              <a:t>Hipótesis 1 </a:t>
            </a:r>
            <a:endParaRPr lang="es-EC" dirty="0">
              <a:latin typeface="Times New Roman" panose="02020603050405020304" pitchFamily="18" charset="0"/>
              <a:cs typeface="Times New Roman" panose="02020603050405020304" pitchFamily="18" charset="0"/>
            </a:endParaRPr>
          </a:p>
        </p:txBody>
      </p:sp>
      <p:sp>
        <p:nvSpPr>
          <p:cNvPr id="5" name="Rectángulo 4"/>
          <p:cNvSpPr/>
          <p:nvPr/>
        </p:nvSpPr>
        <p:spPr>
          <a:xfrm>
            <a:off x="4185111" y="4920839"/>
            <a:ext cx="4096740" cy="923330"/>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“La rentabilidad del Sistema Financiero ecuatoriano no incremento la recaudación tributaria durante el periodo 2019 – 2020</a:t>
            </a:r>
            <a:r>
              <a:rPr lang="es-ES" dirty="0"/>
              <a:t>”</a:t>
            </a:r>
            <a:endParaRPr lang="es-EC" dirty="0"/>
          </a:p>
        </p:txBody>
      </p:sp>
      <p:graphicFrame>
        <p:nvGraphicFramePr>
          <p:cNvPr id="6" name="Diagrama 5"/>
          <p:cNvGraphicFramePr/>
          <p:nvPr/>
        </p:nvGraphicFramePr>
        <p:xfrm>
          <a:off x="7393576" y="0"/>
          <a:ext cx="5675165" cy="636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82574" y="327727"/>
            <a:ext cx="3673010" cy="461665"/>
          </a:xfrm>
          <a:prstGeom prst="rect">
            <a:avLst/>
          </a:prstGeom>
          <a:noFill/>
        </p:spPr>
        <p:txBody>
          <a:bodyPr wrap="square" rtlCol="0">
            <a:spAutoFit/>
          </a:bodyPr>
          <a:lstStyle/>
          <a:p>
            <a:r>
              <a:rPr lang="es-EC" sz="2400" b="1" dirty="0">
                <a:solidFill>
                  <a:schemeClr val="bg1"/>
                </a:solidFill>
                <a:latin typeface="Times New Roman" panose="02020603050405020304" pitchFamily="18" charset="0"/>
                <a:cs typeface="Times New Roman" panose="02020603050405020304" pitchFamily="18" charset="0"/>
              </a:rPr>
              <a:t>Verificación de hipótesis</a:t>
            </a:r>
          </a:p>
        </p:txBody>
      </p:sp>
    </p:spTree>
    <p:extLst>
      <p:ext uri="{BB962C8B-B14F-4D97-AF65-F5344CB8AC3E}">
        <p14:creationId xmlns:p14="http://schemas.microsoft.com/office/powerpoint/2010/main" val="3234732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65E2394-C755-4BC6-9478-01C79E82E30B}"/>
              </a:ext>
            </a:extLst>
          </p:cNvPr>
          <p:cNvSpPr/>
          <p:nvPr/>
        </p:nvSpPr>
        <p:spPr>
          <a:xfrm>
            <a:off x="-16453" y="0"/>
            <a:ext cx="4624547" cy="789392"/>
          </a:xfrm>
          <a:prstGeom prst="rect">
            <a:avLst/>
          </a:prstGeom>
          <a:solidFill>
            <a:srgbClr val="27314A">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055A22C4-330E-461D-93AB-05CB36C13116}"/>
              </a:ext>
            </a:extLst>
          </p:cNvPr>
          <p:cNvSpPr/>
          <p:nvPr/>
        </p:nvSpPr>
        <p:spPr>
          <a:xfrm>
            <a:off x="-27654" y="789392"/>
            <a:ext cx="4635748" cy="127115"/>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9">
            <a:extLst>
              <a:ext uri="{FF2B5EF4-FFF2-40B4-BE49-F238E27FC236}">
                <a16:creationId xmlns:a16="http://schemas.microsoft.com/office/drawing/2014/main" id="{8130D4C4-3560-49BB-B46A-8776211FF836}"/>
              </a:ext>
            </a:extLst>
          </p:cNvPr>
          <p:cNvSpPr>
            <a:spLocks/>
          </p:cNvSpPr>
          <p:nvPr/>
        </p:nvSpPr>
        <p:spPr bwMode="auto">
          <a:xfrm>
            <a:off x="1148314" y="4991863"/>
            <a:ext cx="2892425" cy="1660587"/>
          </a:xfrm>
          <a:custGeom>
            <a:avLst/>
            <a:gdLst>
              <a:gd name="T0" fmla="*/ 7 w 766"/>
              <a:gd name="T1" fmla="*/ 484 h 618"/>
              <a:gd name="T2" fmla="*/ 473 w 766"/>
              <a:gd name="T3" fmla="*/ 484 h 618"/>
              <a:gd name="T4" fmla="*/ 480 w 766"/>
              <a:gd name="T5" fmla="*/ 491 h 618"/>
              <a:gd name="T6" fmla="*/ 480 w 766"/>
              <a:gd name="T7" fmla="*/ 561 h 618"/>
              <a:gd name="T8" fmla="*/ 492 w 766"/>
              <a:gd name="T9" fmla="*/ 565 h 618"/>
              <a:gd name="T10" fmla="*/ 741 w 766"/>
              <a:gd name="T11" fmla="*/ 309 h 618"/>
              <a:gd name="T12" fmla="*/ 741 w 766"/>
              <a:gd name="T13" fmla="*/ 299 h 618"/>
              <a:gd name="T14" fmla="*/ 496 w 766"/>
              <a:gd name="T15" fmla="*/ 45 h 618"/>
              <a:gd name="T16" fmla="*/ 484 w 766"/>
              <a:gd name="T17" fmla="*/ 50 h 618"/>
              <a:gd name="T18" fmla="*/ 482 w 766"/>
              <a:gd name="T19" fmla="*/ 105 h 618"/>
              <a:gd name="T20" fmla="*/ 475 w 766"/>
              <a:gd name="T21" fmla="*/ 112 h 618"/>
              <a:gd name="T22" fmla="*/ 475 w 766"/>
              <a:gd name="T23" fmla="*/ 112 h 618"/>
              <a:gd name="T24" fmla="*/ 468 w 766"/>
              <a:gd name="T25" fmla="*/ 105 h 618"/>
              <a:gd name="T26" fmla="*/ 468 w 766"/>
              <a:gd name="T27" fmla="*/ 10 h 618"/>
              <a:gd name="T28" fmla="*/ 480 w 766"/>
              <a:gd name="T29" fmla="*/ 5 h 618"/>
              <a:gd name="T30" fmla="*/ 763 w 766"/>
              <a:gd name="T31" fmla="*/ 299 h 618"/>
              <a:gd name="T32" fmla="*/ 763 w 766"/>
              <a:gd name="T33" fmla="*/ 309 h 618"/>
              <a:gd name="T34" fmla="*/ 473 w 766"/>
              <a:gd name="T35" fmla="*/ 614 h 618"/>
              <a:gd name="T36" fmla="*/ 460 w 766"/>
              <a:gd name="T37" fmla="*/ 609 h 618"/>
              <a:gd name="T38" fmla="*/ 456 w 766"/>
              <a:gd name="T39" fmla="*/ 511 h 618"/>
              <a:gd name="T40" fmla="*/ 449 w 766"/>
              <a:gd name="T41" fmla="*/ 504 h 618"/>
              <a:gd name="T42" fmla="*/ 7 w 766"/>
              <a:gd name="T43" fmla="*/ 504 h 618"/>
              <a:gd name="T44" fmla="*/ 0 w 766"/>
              <a:gd name="T45" fmla="*/ 497 h 618"/>
              <a:gd name="T46" fmla="*/ 0 w 766"/>
              <a:gd name="T47" fmla="*/ 491 h 618"/>
              <a:gd name="T48" fmla="*/ 7 w 766"/>
              <a:gd name="T49" fmla="*/ 48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6" h="618">
                <a:moveTo>
                  <a:pt x="7" y="484"/>
                </a:moveTo>
                <a:cubicBezTo>
                  <a:pt x="473" y="484"/>
                  <a:pt x="473" y="484"/>
                  <a:pt x="473" y="484"/>
                </a:cubicBezTo>
                <a:cubicBezTo>
                  <a:pt x="477" y="484"/>
                  <a:pt x="480" y="487"/>
                  <a:pt x="480" y="491"/>
                </a:cubicBezTo>
                <a:cubicBezTo>
                  <a:pt x="480" y="561"/>
                  <a:pt x="480" y="561"/>
                  <a:pt x="480" y="561"/>
                </a:cubicBezTo>
                <a:cubicBezTo>
                  <a:pt x="480" y="567"/>
                  <a:pt x="488" y="570"/>
                  <a:pt x="492" y="565"/>
                </a:cubicBezTo>
                <a:cubicBezTo>
                  <a:pt x="741" y="309"/>
                  <a:pt x="741" y="309"/>
                  <a:pt x="741" y="309"/>
                </a:cubicBezTo>
                <a:cubicBezTo>
                  <a:pt x="744" y="306"/>
                  <a:pt x="744" y="302"/>
                  <a:pt x="741" y="299"/>
                </a:cubicBezTo>
                <a:cubicBezTo>
                  <a:pt x="496" y="45"/>
                  <a:pt x="496" y="45"/>
                  <a:pt x="496" y="45"/>
                </a:cubicBezTo>
                <a:cubicBezTo>
                  <a:pt x="491" y="41"/>
                  <a:pt x="484" y="44"/>
                  <a:pt x="484" y="50"/>
                </a:cubicBezTo>
                <a:cubicBezTo>
                  <a:pt x="482" y="105"/>
                  <a:pt x="482" y="105"/>
                  <a:pt x="482" y="105"/>
                </a:cubicBezTo>
                <a:cubicBezTo>
                  <a:pt x="482" y="109"/>
                  <a:pt x="479" y="112"/>
                  <a:pt x="475" y="112"/>
                </a:cubicBezTo>
                <a:cubicBezTo>
                  <a:pt x="475" y="112"/>
                  <a:pt x="475" y="112"/>
                  <a:pt x="475" y="112"/>
                </a:cubicBezTo>
                <a:cubicBezTo>
                  <a:pt x="471" y="112"/>
                  <a:pt x="468" y="109"/>
                  <a:pt x="468" y="105"/>
                </a:cubicBezTo>
                <a:cubicBezTo>
                  <a:pt x="468" y="10"/>
                  <a:pt x="468" y="10"/>
                  <a:pt x="468" y="10"/>
                </a:cubicBezTo>
                <a:cubicBezTo>
                  <a:pt x="468" y="3"/>
                  <a:pt x="476" y="0"/>
                  <a:pt x="480" y="5"/>
                </a:cubicBezTo>
                <a:cubicBezTo>
                  <a:pt x="763" y="299"/>
                  <a:pt x="763" y="299"/>
                  <a:pt x="763" y="299"/>
                </a:cubicBezTo>
                <a:cubicBezTo>
                  <a:pt x="766" y="302"/>
                  <a:pt x="766" y="306"/>
                  <a:pt x="763" y="309"/>
                </a:cubicBezTo>
                <a:cubicBezTo>
                  <a:pt x="473" y="614"/>
                  <a:pt x="473" y="614"/>
                  <a:pt x="473" y="614"/>
                </a:cubicBezTo>
                <a:cubicBezTo>
                  <a:pt x="468" y="618"/>
                  <a:pt x="461" y="616"/>
                  <a:pt x="460" y="609"/>
                </a:cubicBezTo>
                <a:cubicBezTo>
                  <a:pt x="456" y="511"/>
                  <a:pt x="456" y="511"/>
                  <a:pt x="456" y="511"/>
                </a:cubicBezTo>
                <a:cubicBezTo>
                  <a:pt x="456" y="507"/>
                  <a:pt x="453" y="504"/>
                  <a:pt x="449" y="504"/>
                </a:cubicBezTo>
                <a:cubicBezTo>
                  <a:pt x="7" y="504"/>
                  <a:pt x="7" y="504"/>
                  <a:pt x="7" y="504"/>
                </a:cubicBezTo>
                <a:cubicBezTo>
                  <a:pt x="3" y="504"/>
                  <a:pt x="0" y="501"/>
                  <a:pt x="0" y="497"/>
                </a:cubicBezTo>
                <a:cubicBezTo>
                  <a:pt x="0" y="491"/>
                  <a:pt x="0" y="491"/>
                  <a:pt x="0" y="491"/>
                </a:cubicBezTo>
                <a:cubicBezTo>
                  <a:pt x="0" y="487"/>
                  <a:pt x="3" y="484"/>
                  <a:pt x="7" y="484"/>
                </a:cubicBezTo>
                <a:close/>
              </a:path>
            </a:pathLst>
          </a:custGeom>
          <a:solidFill>
            <a:srgbClr val="93CB27"/>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1589593" y="5919574"/>
            <a:ext cx="1606427"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Hipótesis 2 </a:t>
            </a:r>
            <a:endParaRPr lang="es-EC" dirty="0">
              <a:latin typeface="Times New Roman" panose="02020603050405020304" pitchFamily="18" charset="0"/>
              <a:cs typeface="Times New Roman" panose="02020603050405020304" pitchFamily="18" charset="0"/>
            </a:endParaRPr>
          </a:p>
        </p:txBody>
      </p:sp>
      <p:sp>
        <p:nvSpPr>
          <p:cNvPr id="5" name="Rectángulo 4"/>
          <p:cNvSpPr/>
          <p:nvPr/>
        </p:nvSpPr>
        <p:spPr>
          <a:xfrm>
            <a:off x="4496627" y="5319410"/>
            <a:ext cx="4305746" cy="1200329"/>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Los ingresos de los Bancos Privados y las Cooperativas de Ahorro y Crédito se vieron mejorados por efecto del diferimiento y reprogramación de cartera</a:t>
            </a:r>
            <a:r>
              <a:rPr lang="es-ES" dirty="0"/>
              <a:t>”</a:t>
            </a:r>
            <a:endParaRPr lang="es-EC" dirty="0"/>
          </a:p>
        </p:txBody>
      </p:sp>
      <p:sp>
        <p:nvSpPr>
          <p:cNvPr id="7" name="CuadroTexto 6"/>
          <p:cNvSpPr txBox="1"/>
          <p:nvPr/>
        </p:nvSpPr>
        <p:spPr>
          <a:xfrm>
            <a:off x="182574" y="327727"/>
            <a:ext cx="3673010" cy="461665"/>
          </a:xfrm>
          <a:prstGeom prst="rect">
            <a:avLst/>
          </a:prstGeom>
          <a:noFill/>
        </p:spPr>
        <p:txBody>
          <a:bodyPr wrap="square" rtlCol="0">
            <a:spAutoFit/>
          </a:bodyPr>
          <a:lstStyle/>
          <a:p>
            <a:r>
              <a:rPr lang="es-EC" sz="2400" b="1" dirty="0">
                <a:solidFill>
                  <a:schemeClr val="bg1"/>
                </a:solidFill>
                <a:latin typeface="Times New Roman" panose="02020603050405020304" pitchFamily="18" charset="0"/>
                <a:cs typeface="Times New Roman" panose="02020603050405020304" pitchFamily="18" charset="0"/>
              </a:rPr>
              <a:t>Verificación de hipótesis</a:t>
            </a:r>
          </a:p>
        </p:txBody>
      </p:sp>
      <p:graphicFrame>
        <p:nvGraphicFramePr>
          <p:cNvPr id="11" name="Diagrama 10"/>
          <p:cNvGraphicFramePr/>
          <p:nvPr/>
        </p:nvGraphicFramePr>
        <p:xfrm>
          <a:off x="7330889" y="0"/>
          <a:ext cx="5797281" cy="64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711399664"/>
              </p:ext>
            </p:extLst>
          </p:nvPr>
        </p:nvGraphicFramePr>
        <p:xfrm>
          <a:off x="446090" y="1045936"/>
          <a:ext cx="5014536" cy="1693545"/>
        </p:xfrm>
        <a:graphic>
          <a:graphicData uri="http://schemas.openxmlformats.org/drawingml/2006/table">
            <a:tbl>
              <a:tblPr>
                <a:tableStyleId>{2D5ABB26-0587-4C30-8999-92F81FD0307C}</a:tableStyleId>
              </a:tblPr>
              <a:tblGrid>
                <a:gridCol w="1726562">
                  <a:extLst>
                    <a:ext uri="{9D8B030D-6E8A-4147-A177-3AD203B41FA5}">
                      <a16:colId xmlns:a16="http://schemas.microsoft.com/office/drawing/2014/main" val="2335685770"/>
                    </a:ext>
                  </a:extLst>
                </a:gridCol>
                <a:gridCol w="1726562">
                  <a:extLst>
                    <a:ext uri="{9D8B030D-6E8A-4147-A177-3AD203B41FA5}">
                      <a16:colId xmlns:a16="http://schemas.microsoft.com/office/drawing/2014/main" val="1161600205"/>
                    </a:ext>
                  </a:extLst>
                </a:gridCol>
                <a:gridCol w="1561412">
                  <a:extLst>
                    <a:ext uri="{9D8B030D-6E8A-4147-A177-3AD203B41FA5}">
                      <a16:colId xmlns:a16="http://schemas.microsoft.com/office/drawing/2014/main" val="1877952286"/>
                    </a:ext>
                  </a:extLst>
                </a:gridCol>
              </a:tblGrid>
              <a:tr h="247440">
                <a:tc gridSpan="2">
                  <a:txBody>
                    <a:bodyPr/>
                    <a:lstStyle/>
                    <a:p>
                      <a:pPr algn="l" fontAlgn="b"/>
                      <a:r>
                        <a:rPr lang="es-EC" sz="1800" u="none" strike="noStrike">
                          <a:effectLst/>
                          <a:latin typeface="Times New Roman" panose="02020603050405020304" pitchFamily="18" charset="0"/>
                          <a:cs typeface="Times New Roman" panose="02020603050405020304" pitchFamily="18" charset="0"/>
                        </a:rPr>
                        <a:t> </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a:txBody>
                    <a:bodyPr/>
                    <a:lstStyle/>
                    <a:p>
                      <a:pPr algn="ctr" fontAlgn="b"/>
                      <a:r>
                        <a:rPr lang="es-EC" sz="1800" u="none" strike="noStrike" dirty="0">
                          <a:effectLst/>
                          <a:latin typeface="Times New Roman" panose="02020603050405020304" pitchFamily="18" charset="0"/>
                          <a:cs typeface="Times New Roman" panose="02020603050405020304" pitchFamily="18" charset="0"/>
                        </a:rPr>
                        <a:t>Ingresos</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422446"/>
                  </a:ext>
                </a:extLst>
              </a:tr>
              <a:tr h="395905">
                <a:tc rowSpan="3">
                  <a:txBody>
                    <a:bodyPr/>
                    <a:lstStyle/>
                    <a:p>
                      <a:pPr algn="ctr" fontAlgn="t"/>
                      <a:r>
                        <a:rPr lang="es-EC" sz="1800" u="none" strike="noStrike" dirty="0">
                          <a:effectLst/>
                          <a:latin typeface="Times New Roman" panose="02020603050405020304" pitchFamily="18" charset="0"/>
                          <a:cs typeface="Times New Roman" panose="02020603050405020304" pitchFamily="18" charset="0"/>
                        </a:rPr>
                        <a:t>Reprogramada</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EC" sz="1800" u="none" strike="noStrike" dirty="0">
                          <a:effectLst/>
                          <a:latin typeface="Times New Roman" panose="02020603050405020304" pitchFamily="18" charset="0"/>
                          <a:cs typeface="Times New Roman" panose="02020603050405020304" pitchFamily="18" charset="0"/>
                        </a:rPr>
                        <a:t>Correlación de Pearson</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s-EC" sz="1800" u="none" strike="noStrike">
                          <a:effectLst/>
                          <a:latin typeface="Times New Roman" panose="02020603050405020304" pitchFamily="18" charset="0"/>
                          <a:cs typeface="Times New Roman" panose="02020603050405020304" pitchFamily="18" charset="0"/>
                        </a:rPr>
                        <a:t>-0,681</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152986043"/>
                  </a:ext>
                </a:extLst>
              </a:tr>
              <a:tr h="247440">
                <a:tc vMerge="1">
                  <a:txBody>
                    <a:bodyPr/>
                    <a:lstStyle/>
                    <a:p>
                      <a:endParaRPr lang="es-EC"/>
                    </a:p>
                  </a:txBody>
                  <a:tcPr/>
                </a:tc>
                <a:tc>
                  <a:txBody>
                    <a:bodyPr/>
                    <a:lstStyle/>
                    <a:p>
                      <a:pPr algn="ctr" fontAlgn="t"/>
                      <a:r>
                        <a:rPr lang="es-EC" sz="1800" u="none" strike="noStrike" dirty="0">
                          <a:effectLst/>
                          <a:latin typeface="Times New Roman" panose="02020603050405020304" pitchFamily="18" charset="0"/>
                          <a:cs typeface="Times New Roman" panose="02020603050405020304" pitchFamily="18" charset="0"/>
                        </a:rPr>
                        <a:t>Sig. (bilateral)</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tcPr>
                </a:tc>
                <a:tc>
                  <a:txBody>
                    <a:bodyPr/>
                    <a:lstStyle/>
                    <a:p>
                      <a:pPr algn="ctr" fontAlgn="ctr"/>
                      <a:r>
                        <a:rPr lang="es-EC" sz="1800" u="none" strike="noStrike" dirty="0">
                          <a:effectLst/>
                          <a:latin typeface="Times New Roman" panose="02020603050405020304" pitchFamily="18" charset="0"/>
                          <a:cs typeface="Times New Roman" panose="02020603050405020304" pitchFamily="18" charset="0"/>
                        </a:rPr>
                        <a:t>,0560</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7289833"/>
                  </a:ext>
                </a:extLst>
              </a:tr>
              <a:tr h="247440">
                <a:tc vMerge="1">
                  <a:txBody>
                    <a:bodyPr/>
                    <a:lstStyle/>
                    <a:p>
                      <a:endParaRPr lang="es-EC"/>
                    </a:p>
                  </a:txBody>
                  <a:tcPr/>
                </a:tc>
                <a:tc>
                  <a:txBody>
                    <a:bodyPr/>
                    <a:lstStyle/>
                    <a:p>
                      <a:pPr algn="ctr" fontAlgn="t"/>
                      <a:r>
                        <a:rPr lang="es-EC" sz="1800" u="none" strike="noStrike">
                          <a:effectLst/>
                          <a:latin typeface="Times New Roman" panose="02020603050405020304" pitchFamily="18" charset="0"/>
                          <a:cs typeface="Times New Roman" panose="02020603050405020304" pitchFamily="18" charset="0"/>
                        </a:rPr>
                        <a:t>N</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C" sz="1800" u="none" strike="noStrike" dirty="0">
                          <a:effectLst/>
                          <a:latin typeface="Times New Roman" panose="02020603050405020304" pitchFamily="18" charset="0"/>
                          <a:cs typeface="Times New Roman" panose="02020603050405020304" pitchFamily="18" charset="0"/>
                        </a:rPr>
                        <a:t>228</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1175246"/>
                  </a:ext>
                </a:extLst>
              </a:tr>
              <a:tr h="247440">
                <a:tc gridSpan="3">
                  <a:txBody>
                    <a:bodyPr/>
                    <a:lstStyle/>
                    <a:p>
                      <a:pPr algn="ctr" fontAlgn="t"/>
                      <a:r>
                        <a:rPr lang="es-ES" sz="1800" u="none" strike="noStrike" dirty="0">
                          <a:effectLst/>
                          <a:latin typeface="Times New Roman" panose="02020603050405020304" pitchFamily="18" charset="0"/>
                          <a:cs typeface="Times New Roman" panose="02020603050405020304" pitchFamily="18" charset="0"/>
                        </a:rPr>
                        <a:t>*. La correlación es significativa en el nivel 0,05 </a:t>
                      </a:r>
                      <a:endParaRPr lang="es-E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07406363"/>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155397948"/>
              </p:ext>
            </p:extLst>
          </p:nvPr>
        </p:nvGraphicFramePr>
        <p:xfrm>
          <a:off x="446090" y="2934774"/>
          <a:ext cx="5063132" cy="1693545"/>
        </p:xfrm>
        <a:graphic>
          <a:graphicData uri="http://schemas.openxmlformats.org/drawingml/2006/table">
            <a:tbl>
              <a:tblPr>
                <a:tableStyleId>{2D5ABB26-0587-4C30-8999-92F81FD0307C}</a:tableStyleId>
              </a:tblPr>
              <a:tblGrid>
                <a:gridCol w="1743294">
                  <a:extLst>
                    <a:ext uri="{9D8B030D-6E8A-4147-A177-3AD203B41FA5}">
                      <a16:colId xmlns:a16="http://schemas.microsoft.com/office/drawing/2014/main" val="2959147309"/>
                    </a:ext>
                  </a:extLst>
                </a:gridCol>
                <a:gridCol w="1743294">
                  <a:extLst>
                    <a:ext uri="{9D8B030D-6E8A-4147-A177-3AD203B41FA5}">
                      <a16:colId xmlns:a16="http://schemas.microsoft.com/office/drawing/2014/main" val="1985384358"/>
                    </a:ext>
                  </a:extLst>
                </a:gridCol>
                <a:gridCol w="1576544">
                  <a:extLst>
                    <a:ext uri="{9D8B030D-6E8A-4147-A177-3AD203B41FA5}">
                      <a16:colId xmlns:a16="http://schemas.microsoft.com/office/drawing/2014/main" val="28543131"/>
                    </a:ext>
                  </a:extLst>
                </a:gridCol>
              </a:tblGrid>
              <a:tr h="190500">
                <a:tc gridSpan="2">
                  <a:txBody>
                    <a:bodyPr/>
                    <a:lstStyle/>
                    <a:p>
                      <a:pPr algn="ctr" fontAlgn="b"/>
                      <a:r>
                        <a:rPr lang="es-EC" sz="1800" u="none" strike="noStrike">
                          <a:effectLst/>
                          <a:latin typeface="Times New Roman" panose="02020603050405020304" pitchFamily="18" charset="0"/>
                          <a:cs typeface="Times New Roman" panose="02020603050405020304" pitchFamily="18" charset="0"/>
                        </a:rPr>
                        <a:t> </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algn="ctr" fontAlgn="b"/>
                      <a:r>
                        <a:rPr lang="es-EC" sz="1800" u="none" strike="noStrike" dirty="0">
                          <a:effectLst/>
                          <a:latin typeface="Times New Roman" panose="02020603050405020304" pitchFamily="18" charset="0"/>
                          <a:cs typeface="Times New Roman" panose="02020603050405020304" pitchFamily="18" charset="0"/>
                        </a:rPr>
                        <a:t>Ingresos</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652333"/>
                  </a:ext>
                </a:extLst>
              </a:tr>
              <a:tr h="304800">
                <a:tc rowSpan="3">
                  <a:txBody>
                    <a:bodyPr/>
                    <a:lstStyle/>
                    <a:p>
                      <a:pPr algn="ctr" fontAlgn="t"/>
                      <a:r>
                        <a:rPr lang="es-EC" sz="1800" u="none" strike="noStrike">
                          <a:effectLst/>
                          <a:latin typeface="Times New Roman" panose="02020603050405020304" pitchFamily="18" charset="0"/>
                          <a:cs typeface="Times New Roman" panose="02020603050405020304" pitchFamily="18" charset="0"/>
                        </a:rPr>
                        <a:t>Diferida</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C" sz="1800" u="none" strike="noStrike">
                          <a:effectLst/>
                          <a:latin typeface="Times New Roman" panose="02020603050405020304" pitchFamily="18" charset="0"/>
                          <a:cs typeface="Times New Roman" panose="02020603050405020304" pitchFamily="18" charset="0"/>
                        </a:rPr>
                        <a:t>Correlación de Pearson</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ctr"/>
                      <a:r>
                        <a:rPr lang="es-EC" sz="1800" u="none" strike="noStrike" dirty="0">
                          <a:effectLst/>
                          <a:latin typeface="Times New Roman" panose="02020603050405020304" pitchFamily="18" charset="0"/>
                          <a:cs typeface="Times New Roman" panose="02020603050405020304" pitchFamily="18" charset="0"/>
                        </a:rPr>
                        <a:t>-0,666</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73114243"/>
                  </a:ext>
                </a:extLst>
              </a:tr>
              <a:tr h="190500">
                <a:tc vMerge="1">
                  <a:txBody>
                    <a:bodyPr/>
                    <a:lstStyle/>
                    <a:p>
                      <a:endParaRPr lang="es-EC"/>
                    </a:p>
                  </a:txBody>
                  <a:tcPr/>
                </a:tc>
                <a:tc>
                  <a:txBody>
                    <a:bodyPr/>
                    <a:lstStyle/>
                    <a:p>
                      <a:pPr algn="ctr" fontAlgn="t"/>
                      <a:r>
                        <a:rPr lang="es-EC" sz="1800" u="none" strike="noStrike" dirty="0">
                          <a:effectLst/>
                          <a:latin typeface="Times New Roman" panose="02020603050405020304" pitchFamily="18" charset="0"/>
                          <a:cs typeface="Times New Roman" panose="02020603050405020304" pitchFamily="18" charset="0"/>
                        </a:rPr>
                        <a:t>Sig. (bilateral)</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s-EC" sz="1800" u="none" strike="noStrike">
                          <a:effectLst/>
                          <a:latin typeface="Times New Roman" panose="02020603050405020304" pitchFamily="18" charset="0"/>
                          <a:cs typeface="Times New Roman" panose="02020603050405020304" pitchFamily="18" charset="0"/>
                        </a:rPr>
                        <a:t>,061</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9525751"/>
                  </a:ext>
                </a:extLst>
              </a:tr>
              <a:tr h="190500">
                <a:tc vMerge="1">
                  <a:txBody>
                    <a:bodyPr/>
                    <a:lstStyle/>
                    <a:p>
                      <a:endParaRPr lang="es-EC"/>
                    </a:p>
                  </a:txBody>
                  <a:tcPr/>
                </a:tc>
                <a:tc>
                  <a:txBody>
                    <a:bodyPr/>
                    <a:lstStyle/>
                    <a:p>
                      <a:pPr algn="ctr" fontAlgn="t"/>
                      <a:r>
                        <a:rPr lang="es-EC" sz="1800" u="none" strike="noStrike">
                          <a:effectLst/>
                          <a:latin typeface="Times New Roman" panose="02020603050405020304" pitchFamily="18" charset="0"/>
                          <a:cs typeface="Times New Roman" panose="02020603050405020304" pitchFamily="18" charset="0"/>
                        </a:rPr>
                        <a:t>N</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ctr" fontAlgn="ctr"/>
                      <a:r>
                        <a:rPr lang="es-EC" sz="1800" u="none" strike="noStrike" dirty="0">
                          <a:effectLst/>
                          <a:latin typeface="Times New Roman" panose="02020603050405020304" pitchFamily="18" charset="0"/>
                          <a:cs typeface="Times New Roman" panose="02020603050405020304" pitchFamily="18" charset="0"/>
                        </a:rPr>
                        <a:t>228</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36385"/>
                  </a:ext>
                </a:extLst>
              </a:tr>
              <a:tr h="190500">
                <a:tc gridSpan="3">
                  <a:txBody>
                    <a:bodyPr/>
                    <a:lstStyle/>
                    <a:p>
                      <a:pPr algn="ctr" fontAlgn="t"/>
                      <a:r>
                        <a:rPr lang="es-ES" sz="1800" u="none" strike="noStrike" dirty="0">
                          <a:effectLst/>
                          <a:latin typeface="Times New Roman" panose="02020603050405020304" pitchFamily="18" charset="0"/>
                          <a:cs typeface="Times New Roman" panose="02020603050405020304" pitchFamily="18" charset="0"/>
                        </a:rPr>
                        <a:t>*. La correlación es significativa en el nivel 0,05 </a:t>
                      </a:r>
                      <a:endParaRPr lang="es-E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56156967"/>
                  </a:ext>
                </a:extLst>
              </a:tr>
            </a:tbl>
          </a:graphicData>
        </a:graphic>
      </p:graphicFrame>
    </p:spTree>
    <p:extLst>
      <p:ext uri="{BB962C8B-B14F-4D97-AF65-F5344CB8AC3E}">
        <p14:creationId xmlns:p14="http://schemas.microsoft.com/office/powerpoint/2010/main" val="28791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Group 135">
            <a:extLst>
              <a:ext uri="{FF2B5EF4-FFF2-40B4-BE49-F238E27FC236}">
                <a16:creationId xmlns:a16="http://schemas.microsoft.com/office/drawing/2014/main" id="{C2369375-3AE2-4972-A7A5-75856DC1445F}"/>
              </a:ext>
            </a:extLst>
          </p:cNvPr>
          <p:cNvGrpSpPr>
            <a:grpSpLocks noChangeAspect="1"/>
          </p:cNvGrpSpPr>
          <p:nvPr/>
        </p:nvGrpSpPr>
        <p:grpSpPr bwMode="auto">
          <a:xfrm>
            <a:off x="3683964" y="455327"/>
            <a:ext cx="2208212" cy="5373687"/>
            <a:chOff x="2755" y="203"/>
            <a:chExt cx="1391" cy="3385"/>
          </a:xfrm>
        </p:grpSpPr>
        <p:sp>
          <p:nvSpPr>
            <p:cNvPr id="291" name="Freeform 136">
              <a:extLst>
                <a:ext uri="{FF2B5EF4-FFF2-40B4-BE49-F238E27FC236}">
                  <a16:creationId xmlns:a16="http://schemas.microsoft.com/office/drawing/2014/main" id="{FAF424E8-B301-44DE-8A3B-D8A6FD0EE452}"/>
                </a:ext>
              </a:extLst>
            </p:cNvPr>
            <p:cNvSpPr>
              <a:spLocks/>
            </p:cNvSpPr>
            <p:nvPr/>
          </p:nvSpPr>
          <p:spPr bwMode="auto">
            <a:xfrm>
              <a:off x="3124" y="203"/>
              <a:ext cx="653" cy="753"/>
            </a:xfrm>
            <a:custGeom>
              <a:avLst/>
              <a:gdLst>
                <a:gd name="T0" fmla="*/ 327 w 653"/>
                <a:gd name="T1" fmla="*/ 753 h 753"/>
                <a:gd name="T2" fmla="*/ 0 w 653"/>
                <a:gd name="T3" fmla="*/ 565 h 753"/>
                <a:gd name="T4" fmla="*/ 0 w 653"/>
                <a:gd name="T5" fmla="*/ 190 h 753"/>
                <a:gd name="T6" fmla="*/ 327 w 653"/>
                <a:gd name="T7" fmla="*/ 0 h 753"/>
                <a:gd name="T8" fmla="*/ 653 w 653"/>
                <a:gd name="T9" fmla="*/ 190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90"/>
                  </a:lnTo>
                  <a:lnTo>
                    <a:pt x="327" y="0"/>
                  </a:lnTo>
                  <a:lnTo>
                    <a:pt x="653" y="190"/>
                  </a:lnTo>
                  <a:lnTo>
                    <a:pt x="653" y="565"/>
                  </a:lnTo>
                  <a:lnTo>
                    <a:pt x="327" y="753"/>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2" name="Freeform 137">
              <a:extLst>
                <a:ext uri="{FF2B5EF4-FFF2-40B4-BE49-F238E27FC236}">
                  <a16:creationId xmlns:a16="http://schemas.microsoft.com/office/drawing/2014/main" id="{C613CDFE-F0DC-4291-8925-B426F23E95A8}"/>
                </a:ext>
              </a:extLst>
            </p:cNvPr>
            <p:cNvSpPr>
              <a:spLocks/>
            </p:cNvSpPr>
            <p:nvPr/>
          </p:nvSpPr>
          <p:spPr bwMode="auto">
            <a:xfrm>
              <a:off x="3124" y="203"/>
              <a:ext cx="653" cy="753"/>
            </a:xfrm>
            <a:custGeom>
              <a:avLst/>
              <a:gdLst>
                <a:gd name="T0" fmla="*/ 327 w 653"/>
                <a:gd name="T1" fmla="*/ 753 h 753"/>
                <a:gd name="T2" fmla="*/ 0 w 653"/>
                <a:gd name="T3" fmla="*/ 565 h 753"/>
                <a:gd name="T4" fmla="*/ 0 w 653"/>
                <a:gd name="T5" fmla="*/ 190 h 753"/>
                <a:gd name="T6" fmla="*/ 327 w 653"/>
                <a:gd name="T7" fmla="*/ 0 h 753"/>
                <a:gd name="T8" fmla="*/ 653 w 653"/>
                <a:gd name="T9" fmla="*/ 190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90"/>
                  </a:lnTo>
                  <a:lnTo>
                    <a:pt x="327" y="0"/>
                  </a:lnTo>
                  <a:lnTo>
                    <a:pt x="653" y="190"/>
                  </a:lnTo>
                  <a:lnTo>
                    <a:pt x="653" y="565"/>
                  </a:lnTo>
                  <a:lnTo>
                    <a:pt x="327"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3" name="Freeform 138">
              <a:extLst>
                <a:ext uri="{FF2B5EF4-FFF2-40B4-BE49-F238E27FC236}">
                  <a16:creationId xmlns:a16="http://schemas.microsoft.com/office/drawing/2014/main" id="{FBF089B1-E694-4110-88E0-8D4E76CDE52A}"/>
                </a:ext>
              </a:extLst>
            </p:cNvPr>
            <p:cNvSpPr>
              <a:spLocks/>
            </p:cNvSpPr>
            <p:nvPr/>
          </p:nvSpPr>
          <p:spPr bwMode="auto">
            <a:xfrm>
              <a:off x="3124" y="203"/>
              <a:ext cx="653" cy="377"/>
            </a:xfrm>
            <a:custGeom>
              <a:avLst/>
              <a:gdLst>
                <a:gd name="T0" fmla="*/ 327 w 653"/>
                <a:gd name="T1" fmla="*/ 0 h 377"/>
                <a:gd name="T2" fmla="*/ 0 w 653"/>
                <a:gd name="T3" fmla="*/ 190 h 377"/>
                <a:gd name="T4" fmla="*/ 327 w 653"/>
                <a:gd name="T5" fmla="*/ 377 h 377"/>
                <a:gd name="T6" fmla="*/ 653 w 653"/>
                <a:gd name="T7" fmla="*/ 190 h 377"/>
                <a:gd name="T8" fmla="*/ 327 w 653"/>
                <a:gd name="T9" fmla="*/ 0 h 377"/>
              </a:gdLst>
              <a:ahLst/>
              <a:cxnLst>
                <a:cxn ang="0">
                  <a:pos x="T0" y="T1"/>
                </a:cxn>
                <a:cxn ang="0">
                  <a:pos x="T2" y="T3"/>
                </a:cxn>
                <a:cxn ang="0">
                  <a:pos x="T4" y="T5"/>
                </a:cxn>
                <a:cxn ang="0">
                  <a:pos x="T6" y="T7"/>
                </a:cxn>
                <a:cxn ang="0">
                  <a:pos x="T8" y="T9"/>
                </a:cxn>
              </a:cxnLst>
              <a:rect l="0" t="0" r="r" b="b"/>
              <a:pathLst>
                <a:path w="653" h="377">
                  <a:moveTo>
                    <a:pt x="327" y="0"/>
                  </a:moveTo>
                  <a:lnTo>
                    <a:pt x="0" y="190"/>
                  </a:lnTo>
                  <a:lnTo>
                    <a:pt x="327" y="377"/>
                  </a:lnTo>
                  <a:lnTo>
                    <a:pt x="653" y="190"/>
                  </a:lnTo>
                  <a:lnTo>
                    <a:pt x="327"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4" name="Freeform 139">
              <a:extLst>
                <a:ext uri="{FF2B5EF4-FFF2-40B4-BE49-F238E27FC236}">
                  <a16:creationId xmlns:a16="http://schemas.microsoft.com/office/drawing/2014/main" id="{8CDB70B3-D60E-4770-B83F-2F8B554498A4}"/>
                </a:ext>
              </a:extLst>
            </p:cNvPr>
            <p:cNvSpPr>
              <a:spLocks/>
            </p:cNvSpPr>
            <p:nvPr/>
          </p:nvSpPr>
          <p:spPr bwMode="auto">
            <a:xfrm>
              <a:off x="3124" y="203"/>
              <a:ext cx="653" cy="377"/>
            </a:xfrm>
            <a:custGeom>
              <a:avLst/>
              <a:gdLst>
                <a:gd name="T0" fmla="*/ 327 w 653"/>
                <a:gd name="T1" fmla="*/ 0 h 377"/>
                <a:gd name="T2" fmla="*/ 0 w 653"/>
                <a:gd name="T3" fmla="*/ 190 h 377"/>
                <a:gd name="T4" fmla="*/ 327 w 653"/>
                <a:gd name="T5" fmla="*/ 377 h 377"/>
                <a:gd name="T6" fmla="*/ 653 w 653"/>
                <a:gd name="T7" fmla="*/ 190 h 377"/>
                <a:gd name="T8" fmla="*/ 327 w 653"/>
                <a:gd name="T9" fmla="*/ 0 h 377"/>
              </a:gdLst>
              <a:ahLst/>
              <a:cxnLst>
                <a:cxn ang="0">
                  <a:pos x="T0" y="T1"/>
                </a:cxn>
                <a:cxn ang="0">
                  <a:pos x="T2" y="T3"/>
                </a:cxn>
                <a:cxn ang="0">
                  <a:pos x="T4" y="T5"/>
                </a:cxn>
                <a:cxn ang="0">
                  <a:pos x="T6" y="T7"/>
                </a:cxn>
                <a:cxn ang="0">
                  <a:pos x="T8" y="T9"/>
                </a:cxn>
              </a:cxnLst>
              <a:rect l="0" t="0" r="r" b="b"/>
              <a:pathLst>
                <a:path w="653" h="377">
                  <a:moveTo>
                    <a:pt x="327" y="0"/>
                  </a:moveTo>
                  <a:lnTo>
                    <a:pt x="0" y="190"/>
                  </a:lnTo>
                  <a:lnTo>
                    <a:pt x="327" y="377"/>
                  </a:lnTo>
                  <a:lnTo>
                    <a:pt x="653" y="190"/>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5" name="Freeform 140">
              <a:extLst>
                <a:ext uri="{FF2B5EF4-FFF2-40B4-BE49-F238E27FC236}">
                  <a16:creationId xmlns:a16="http://schemas.microsoft.com/office/drawing/2014/main" id="{CE803F84-4EAE-46D7-AAD6-1A9B3EA4AAE7}"/>
                </a:ext>
              </a:extLst>
            </p:cNvPr>
            <p:cNvSpPr>
              <a:spLocks/>
            </p:cNvSpPr>
            <p:nvPr/>
          </p:nvSpPr>
          <p:spPr bwMode="auto">
            <a:xfrm>
              <a:off x="3451" y="393"/>
              <a:ext cx="326" cy="563"/>
            </a:xfrm>
            <a:custGeom>
              <a:avLst/>
              <a:gdLst>
                <a:gd name="T0" fmla="*/ 326 w 326"/>
                <a:gd name="T1" fmla="*/ 0 h 563"/>
                <a:gd name="T2" fmla="*/ 0 w 326"/>
                <a:gd name="T3" fmla="*/ 187 h 563"/>
                <a:gd name="T4" fmla="*/ 0 w 326"/>
                <a:gd name="T5" fmla="*/ 563 h 563"/>
                <a:gd name="T6" fmla="*/ 326 w 326"/>
                <a:gd name="T7" fmla="*/ 375 h 563"/>
                <a:gd name="T8" fmla="*/ 326 w 326"/>
                <a:gd name="T9" fmla="*/ 0 h 563"/>
              </a:gdLst>
              <a:ahLst/>
              <a:cxnLst>
                <a:cxn ang="0">
                  <a:pos x="T0" y="T1"/>
                </a:cxn>
                <a:cxn ang="0">
                  <a:pos x="T2" y="T3"/>
                </a:cxn>
                <a:cxn ang="0">
                  <a:pos x="T4" y="T5"/>
                </a:cxn>
                <a:cxn ang="0">
                  <a:pos x="T6" y="T7"/>
                </a:cxn>
                <a:cxn ang="0">
                  <a:pos x="T8" y="T9"/>
                </a:cxn>
              </a:cxnLst>
              <a:rect l="0" t="0" r="r" b="b"/>
              <a:pathLst>
                <a:path w="326" h="563">
                  <a:moveTo>
                    <a:pt x="326" y="0"/>
                  </a:moveTo>
                  <a:lnTo>
                    <a:pt x="0" y="187"/>
                  </a:lnTo>
                  <a:lnTo>
                    <a:pt x="0" y="563"/>
                  </a:lnTo>
                  <a:lnTo>
                    <a:pt x="326" y="375"/>
                  </a:lnTo>
                  <a:lnTo>
                    <a:pt x="326"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6" name="Freeform 141">
              <a:extLst>
                <a:ext uri="{FF2B5EF4-FFF2-40B4-BE49-F238E27FC236}">
                  <a16:creationId xmlns:a16="http://schemas.microsoft.com/office/drawing/2014/main" id="{6C6DB495-2CF2-4E86-80C3-F76A3788C263}"/>
                </a:ext>
              </a:extLst>
            </p:cNvPr>
            <p:cNvSpPr>
              <a:spLocks/>
            </p:cNvSpPr>
            <p:nvPr/>
          </p:nvSpPr>
          <p:spPr bwMode="auto">
            <a:xfrm>
              <a:off x="3451" y="393"/>
              <a:ext cx="326" cy="563"/>
            </a:xfrm>
            <a:custGeom>
              <a:avLst/>
              <a:gdLst>
                <a:gd name="T0" fmla="*/ 326 w 326"/>
                <a:gd name="T1" fmla="*/ 0 h 563"/>
                <a:gd name="T2" fmla="*/ 0 w 326"/>
                <a:gd name="T3" fmla="*/ 187 h 563"/>
                <a:gd name="T4" fmla="*/ 0 w 326"/>
                <a:gd name="T5" fmla="*/ 563 h 563"/>
                <a:gd name="T6" fmla="*/ 326 w 326"/>
                <a:gd name="T7" fmla="*/ 375 h 563"/>
                <a:gd name="T8" fmla="*/ 326 w 326"/>
                <a:gd name="T9" fmla="*/ 0 h 563"/>
              </a:gdLst>
              <a:ahLst/>
              <a:cxnLst>
                <a:cxn ang="0">
                  <a:pos x="T0" y="T1"/>
                </a:cxn>
                <a:cxn ang="0">
                  <a:pos x="T2" y="T3"/>
                </a:cxn>
                <a:cxn ang="0">
                  <a:pos x="T4" y="T5"/>
                </a:cxn>
                <a:cxn ang="0">
                  <a:pos x="T6" y="T7"/>
                </a:cxn>
                <a:cxn ang="0">
                  <a:pos x="T8" y="T9"/>
                </a:cxn>
              </a:cxnLst>
              <a:rect l="0" t="0" r="r" b="b"/>
              <a:pathLst>
                <a:path w="326" h="563">
                  <a:moveTo>
                    <a:pt x="326" y="0"/>
                  </a:moveTo>
                  <a:lnTo>
                    <a:pt x="0" y="187"/>
                  </a:lnTo>
                  <a:lnTo>
                    <a:pt x="0" y="563"/>
                  </a:lnTo>
                  <a:lnTo>
                    <a:pt x="326" y="375"/>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7" name="Freeform 142">
              <a:extLst>
                <a:ext uri="{FF2B5EF4-FFF2-40B4-BE49-F238E27FC236}">
                  <a16:creationId xmlns:a16="http://schemas.microsoft.com/office/drawing/2014/main" id="{56F13426-B2A5-48AB-8166-7BB0C61BA28F}"/>
                </a:ext>
              </a:extLst>
            </p:cNvPr>
            <p:cNvSpPr>
              <a:spLocks/>
            </p:cNvSpPr>
            <p:nvPr/>
          </p:nvSpPr>
          <p:spPr bwMode="auto">
            <a:xfrm>
              <a:off x="2757" y="861"/>
              <a:ext cx="653" cy="753"/>
            </a:xfrm>
            <a:custGeom>
              <a:avLst/>
              <a:gdLst>
                <a:gd name="T0" fmla="*/ 326 w 653"/>
                <a:gd name="T1" fmla="*/ 753 h 753"/>
                <a:gd name="T2" fmla="*/ 0 w 653"/>
                <a:gd name="T3" fmla="*/ 565 h 753"/>
                <a:gd name="T4" fmla="*/ 0 w 653"/>
                <a:gd name="T5" fmla="*/ 187 h 753"/>
                <a:gd name="T6" fmla="*/ 326 w 653"/>
                <a:gd name="T7" fmla="*/ 0 h 753"/>
                <a:gd name="T8" fmla="*/ 653 w 653"/>
                <a:gd name="T9" fmla="*/ 187 h 753"/>
                <a:gd name="T10" fmla="*/ 653 w 653"/>
                <a:gd name="T11" fmla="*/ 565 h 753"/>
                <a:gd name="T12" fmla="*/ 326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6" y="753"/>
                  </a:moveTo>
                  <a:lnTo>
                    <a:pt x="0" y="565"/>
                  </a:lnTo>
                  <a:lnTo>
                    <a:pt x="0" y="187"/>
                  </a:lnTo>
                  <a:lnTo>
                    <a:pt x="326" y="0"/>
                  </a:lnTo>
                  <a:lnTo>
                    <a:pt x="653" y="187"/>
                  </a:lnTo>
                  <a:lnTo>
                    <a:pt x="653" y="565"/>
                  </a:lnTo>
                  <a:lnTo>
                    <a:pt x="326" y="753"/>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8" name="Freeform 143">
              <a:extLst>
                <a:ext uri="{FF2B5EF4-FFF2-40B4-BE49-F238E27FC236}">
                  <a16:creationId xmlns:a16="http://schemas.microsoft.com/office/drawing/2014/main" id="{D4DABBBB-1B04-4835-9920-D847607808E2}"/>
                </a:ext>
              </a:extLst>
            </p:cNvPr>
            <p:cNvSpPr>
              <a:spLocks/>
            </p:cNvSpPr>
            <p:nvPr/>
          </p:nvSpPr>
          <p:spPr bwMode="auto">
            <a:xfrm>
              <a:off x="2757" y="861"/>
              <a:ext cx="653" cy="753"/>
            </a:xfrm>
            <a:custGeom>
              <a:avLst/>
              <a:gdLst>
                <a:gd name="T0" fmla="*/ 326 w 653"/>
                <a:gd name="T1" fmla="*/ 753 h 753"/>
                <a:gd name="T2" fmla="*/ 0 w 653"/>
                <a:gd name="T3" fmla="*/ 565 h 753"/>
                <a:gd name="T4" fmla="*/ 0 w 653"/>
                <a:gd name="T5" fmla="*/ 187 h 753"/>
                <a:gd name="T6" fmla="*/ 326 w 653"/>
                <a:gd name="T7" fmla="*/ 0 h 753"/>
                <a:gd name="T8" fmla="*/ 653 w 653"/>
                <a:gd name="T9" fmla="*/ 187 h 753"/>
                <a:gd name="T10" fmla="*/ 653 w 653"/>
                <a:gd name="T11" fmla="*/ 565 h 753"/>
                <a:gd name="T12" fmla="*/ 326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6" y="753"/>
                  </a:moveTo>
                  <a:lnTo>
                    <a:pt x="0" y="565"/>
                  </a:lnTo>
                  <a:lnTo>
                    <a:pt x="0" y="187"/>
                  </a:lnTo>
                  <a:lnTo>
                    <a:pt x="326" y="0"/>
                  </a:lnTo>
                  <a:lnTo>
                    <a:pt x="653" y="187"/>
                  </a:lnTo>
                  <a:lnTo>
                    <a:pt x="653" y="565"/>
                  </a:lnTo>
                  <a:lnTo>
                    <a:pt x="326"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9" name="Freeform 144">
              <a:extLst>
                <a:ext uri="{FF2B5EF4-FFF2-40B4-BE49-F238E27FC236}">
                  <a16:creationId xmlns:a16="http://schemas.microsoft.com/office/drawing/2014/main" id="{0418A1C6-7105-4AB6-A78D-8622E861FE20}"/>
                </a:ext>
              </a:extLst>
            </p:cNvPr>
            <p:cNvSpPr>
              <a:spLocks/>
            </p:cNvSpPr>
            <p:nvPr/>
          </p:nvSpPr>
          <p:spPr bwMode="auto">
            <a:xfrm>
              <a:off x="2757" y="861"/>
              <a:ext cx="653" cy="375"/>
            </a:xfrm>
            <a:custGeom>
              <a:avLst/>
              <a:gdLst>
                <a:gd name="T0" fmla="*/ 326 w 653"/>
                <a:gd name="T1" fmla="*/ 0 h 375"/>
                <a:gd name="T2" fmla="*/ 0 w 653"/>
                <a:gd name="T3" fmla="*/ 187 h 375"/>
                <a:gd name="T4" fmla="*/ 326 w 653"/>
                <a:gd name="T5" fmla="*/ 375 h 375"/>
                <a:gd name="T6" fmla="*/ 653 w 653"/>
                <a:gd name="T7" fmla="*/ 187 h 375"/>
                <a:gd name="T8" fmla="*/ 326 w 653"/>
                <a:gd name="T9" fmla="*/ 0 h 375"/>
              </a:gdLst>
              <a:ahLst/>
              <a:cxnLst>
                <a:cxn ang="0">
                  <a:pos x="T0" y="T1"/>
                </a:cxn>
                <a:cxn ang="0">
                  <a:pos x="T2" y="T3"/>
                </a:cxn>
                <a:cxn ang="0">
                  <a:pos x="T4" y="T5"/>
                </a:cxn>
                <a:cxn ang="0">
                  <a:pos x="T6" y="T7"/>
                </a:cxn>
                <a:cxn ang="0">
                  <a:pos x="T8" y="T9"/>
                </a:cxn>
              </a:cxnLst>
              <a:rect l="0" t="0" r="r" b="b"/>
              <a:pathLst>
                <a:path w="653" h="375">
                  <a:moveTo>
                    <a:pt x="326" y="0"/>
                  </a:moveTo>
                  <a:lnTo>
                    <a:pt x="0" y="187"/>
                  </a:lnTo>
                  <a:lnTo>
                    <a:pt x="326" y="375"/>
                  </a:lnTo>
                  <a:lnTo>
                    <a:pt x="653" y="187"/>
                  </a:lnTo>
                  <a:lnTo>
                    <a:pt x="326"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0" name="Freeform 145">
              <a:extLst>
                <a:ext uri="{FF2B5EF4-FFF2-40B4-BE49-F238E27FC236}">
                  <a16:creationId xmlns:a16="http://schemas.microsoft.com/office/drawing/2014/main" id="{BB525DA3-39FD-416B-9459-562A96BD4E83}"/>
                </a:ext>
              </a:extLst>
            </p:cNvPr>
            <p:cNvSpPr>
              <a:spLocks/>
            </p:cNvSpPr>
            <p:nvPr/>
          </p:nvSpPr>
          <p:spPr bwMode="auto">
            <a:xfrm>
              <a:off x="2757" y="861"/>
              <a:ext cx="653" cy="375"/>
            </a:xfrm>
            <a:custGeom>
              <a:avLst/>
              <a:gdLst>
                <a:gd name="T0" fmla="*/ 326 w 653"/>
                <a:gd name="T1" fmla="*/ 0 h 375"/>
                <a:gd name="T2" fmla="*/ 0 w 653"/>
                <a:gd name="T3" fmla="*/ 187 h 375"/>
                <a:gd name="T4" fmla="*/ 326 w 653"/>
                <a:gd name="T5" fmla="*/ 375 h 375"/>
                <a:gd name="T6" fmla="*/ 653 w 653"/>
                <a:gd name="T7" fmla="*/ 187 h 375"/>
                <a:gd name="T8" fmla="*/ 326 w 653"/>
                <a:gd name="T9" fmla="*/ 0 h 375"/>
              </a:gdLst>
              <a:ahLst/>
              <a:cxnLst>
                <a:cxn ang="0">
                  <a:pos x="T0" y="T1"/>
                </a:cxn>
                <a:cxn ang="0">
                  <a:pos x="T2" y="T3"/>
                </a:cxn>
                <a:cxn ang="0">
                  <a:pos x="T4" y="T5"/>
                </a:cxn>
                <a:cxn ang="0">
                  <a:pos x="T6" y="T7"/>
                </a:cxn>
                <a:cxn ang="0">
                  <a:pos x="T8" y="T9"/>
                </a:cxn>
              </a:cxnLst>
              <a:rect l="0" t="0" r="r" b="b"/>
              <a:pathLst>
                <a:path w="653" h="375">
                  <a:moveTo>
                    <a:pt x="326" y="0"/>
                  </a:moveTo>
                  <a:lnTo>
                    <a:pt x="0" y="187"/>
                  </a:lnTo>
                  <a:lnTo>
                    <a:pt x="326" y="375"/>
                  </a:lnTo>
                  <a:lnTo>
                    <a:pt x="653" y="187"/>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1" name="Freeform 146">
              <a:extLst>
                <a:ext uri="{FF2B5EF4-FFF2-40B4-BE49-F238E27FC236}">
                  <a16:creationId xmlns:a16="http://schemas.microsoft.com/office/drawing/2014/main" id="{AE2DB911-2390-41D8-A392-7D4C1358CA14}"/>
                </a:ext>
              </a:extLst>
            </p:cNvPr>
            <p:cNvSpPr>
              <a:spLocks/>
            </p:cNvSpPr>
            <p:nvPr/>
          </p:nvSpPr>
          <p:spPr bwMode="auto">
            <a:xfrm>
              <a:off x="3083" y="1048"/>
              <a:ext cx="327" cy="566"/>
            </a:xfrm>
            <a:custGeom>
              <a:avLst/>
              <a:gdLst>
                <a:gd name="T0" fmla="*/ 327 w 327"/>
                <a:gd name="T1" fmla="*/ 0 h 566"/>
                <a:gd name="T2" fmla="*/ 0 w 327"/>
                <a:gd name="T3" fmla="*/ 188 h 566"/>
                <a:gd name="T4" fmla="*/ 0 w 327"/>
                <a:gd name="T5" fmla="*/ 566 h 566"/>
                <a:gd name="T6" fmla="*/ 327 w 327"/>
                <a:gd name="T7" fmla="*/ 378 h 566"/>
                <a:gd name="T8" fmla="*/ 327 w 327"/>
                <a:gd name="T9" fmla="*/ 0 h 566"/>
              </a:gdLst>
              <a:ahLst/>
              <a:cxnLst>
                <a:cxn ang="0">
                  <a:pos x="T0" y="T1"/>
                </a:cxn>
                <a:cxn ang="0">
                  <a:pos x="T2" y="T3"/>
                </a:cxn>
                <a:cxn ang="0">
                  <a:pos x="T4" y="T5"/>
                </a:cxn>
                <a:cxn ang="0">
                  <a:pos x="T6" y="T7"/>
                </a:cxn>
                <a:cxn ang="0">
                  <a:pos x="T8" y="T9"/>
                </a:cxn>
              </a:cxnLst>
              <a:rect l="0" t="0" r="r" b="b"/>
              <a:pathLst>
                <a:path w="327" h="566">
                  <a:moveTo>
                    <a:pt x="327" y="0"/>
                  </a:moveTo>
                  <a:lnTo>
                    <a:pt x="0" y="188"/>
                  </a:lnTo>
                  <a:lnTo>
                    <a:pt x="0" y="566"/>
                  </a:lnTo>
                  <a:lnTo>
                    <a:pt x="327" y="378"/>
                  </a:lnTo>
                  <a:lnTo>
                    <a:pt x="327"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2" name="Freeform 147">
              <a:extLst>
                <a:ext uri="{FF2B5EF4-FFF2-40B4-BE49-F238E27FC236}">
                  <a16:creationId xmlns:a16="http://schemas.microsoft.com/office/drawing/2014/main" id="{E87BE46C-42F1-4B9C-BD70-419FD0DE4B18}"/>
                </a:ext>
              </a:extLst>
            </p:cNvPr>
            <p:cNvSpPr>
              <a:spLocks/>
            </p:cNvSpPr>
            <p:nvPr/>
          </p:nvSpPr>
          <p:spPr bwMode="auto">
            <a:xfrm>
              <a:off x="3083" y="1048"/>
              <a:ext cx="327" cy="566"/>
            </a:xfrm>
            <a:custGeom>
              <a:avLst/>
              <a:gdLst>
                <a:gd name="T0" fmla="*/ 327 w 327"/>
                <a:gd name="T1" fmla="*/ 0 h 566"/>
                <a:gd name="T2" fmla="*/ 0 w 327"/>
                <a:gd name="T3" fmla="*/ 188 h 566"/>
                <a:gd name="T4" fmla="*/ 0 w 327"/>
                <a:gd name="T5" fmla="*/ 566 h 566"/>
                <a:gd name="T6" fmla="*/ 327 w 327"/>
                <a:gd name="T7" fmla="*/ 378 h 566"/>
                <a:gd name="T8" fmla="*/ 327 w 327"/>
                <a:gd name="T9" fmla="*/ 0 h 566"/>
              </a:gdLst>
              <a:ahLst/>
              <a:cxnLst>
                <a:cxn ang="0">
                  <a:pos x="T0" y="T1"/>
                </a:cxn>
                <a:cxn ang="0">
                  <a:pos x="T2" y="T3"/>
                </a:cxn>
                <a:cxn ang="0">
                  <a:pos x="T4" y="T5"/>
                </a:cxn>
                <a:cxn ang="0">
                  <a:pos x="T6" y="T7"/>
                </a:cxn>
                <a:cxn ang="0">
                  <a:pos x="T8" y="T9"/>
                </a:cxn>
              </a:cxnLst>
              <a:rect l="0" t="0" r="r" b="b"/>
              <a:pathLst>
                <a:path w="327" h="566">
                  <a:moveTo>
                    <a:pt x="327" y="0"/>
                  </a:moveTo>
                  <a:lnTo>
                    <a:pt x="0" y="188"/>
                  </a:lnTo>
                  <a:lnTo>
                    <a:pt x="0" y="566"/>
                  </a:lnTo>
                  <a:lnTo>
                    <a:pt x="327" y="378"/>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4" name="Freeform 149">
              <a:extLst>
                <a:ext uri="{FF2B5EF4-FFF2-40B4-BE49-F238E27FC236}">
                  <a16:creationId xmlns:a16="http://schemas.microsoft.com/office/drawing/2014/main" id="{5223B79E-DA78-4C4D-901F-02ACBF91D326}"/>
                </a:ext>
              </a:extLst>
            </p:cNvPr>
            <p:cNvSpPr>
              <a:spLocks/>
            </p:cNvSpPr>
            <p:nvPr/>
          </p:nvSpPr>
          <p:spPr bwMode="auto">
            <a:xfrm>
              <a:off x="3122" y="1507"/>
              <a:ext cx="653" cy="753"/>
            </a:xfrm>
            <a:custGeom>
              <a:avLst/>
              <a:gdLst>
                <a:gd name="T0" fmla="*/ 326 w 653"/>
                <a:gd name="T1" fmla="*/ 753 h 753"/>
                <a:gd name="T2" fmla="*/ 0 w 653"/>
                <a:gd name="T3" fmla="*/ 565 h 753"/>
                <a:gd name="T4" fmla="*/ 0 w 653"/>
                <a:gd name="T5" fmla="*/ 190 h 753"/>
                <a:gd name="T6" fmla="*/ 326 w 653"/>
                <a:gd name="T7" fmla="*/ 0 h 753"/>
                <a:gd name="T8" fmla="*/ 653 w 653"/>
                <a:gd name="T9" fmla="*/ 190 h 753"/>
                <a:gd name="T10" fmla="*/ 653 w 653"/>
                <a:gd name="T11" fmla="*/ 565 h 753"/>
                <a:gd name="T12" fmla="*/ 326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6" y="753"/>
                  </a:moveTo>
                  <a:lnTo>
                    <a:pt x="0" y="565"/>
                  </a:lnTo>
                  <a:lnTo>
                    <a:pt x="0" y="190"/>
                  </a:lnTo>
                  <a:lnTo>
                    <a:pt x="326" y="0"/>
                  </a:lnTo>
                  <a:lnTo>
                    <a:pt x="653" y="190"/>
                  </a:lnTo>
                  <a:lnTo>
                    <a:pt x="653" y="565"/>
                  </a:lnTo>
                  <a:lnTo>
                    <a:pt x="326"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6" name="Freeform 151">
              <a:extLst>
                <a:ext uri="{FF2B5EF4-FFF2-40B4-BE49-F238E27FC236}">
                  <a16:creationId xmlns:a16="http://schemas.microsoft.com/office/drawing/2014/main" id="{84E29329-3447-42A9-983D-674ABB5CB451}"/>
                </a:ext>
              </a:extLst>
            </p:cNvPr>
            <p:cNvSpPr>
              <a:spLocks/>
            </p:cNvSpPr>
            <p:nvPr/>
          </p:nvSpPr>
          <p:spPr bwMode="auto">
            <a:xfrm>
              <a:off x="3122" y="1507"/>
              <a:ext cx="653" cy="377"/>
            </a:xfrm>
            <a:custGeom>
              <a:avLst/>
              <a:gdLst>
                <a:gd name="T0" fmla="*/ 326 w 653"/>
                <a:gd name="T1" fmla="*/ 0 h 377"/>
                <a:gd name="T2" fmla="*/ 0 w 653"/>
                <a:gd name="T3" fmla="*/ 190 h 377"/>
                <a:gd name="T4" fmla="*/ 326 w 653"/>
                <a:gd name="T5" fmla="*/ 377 h 377"/>
                <a:gd name="T6" fmla="*/ 653 w 653"/>
                <a:gd name="T7" fmla="*/ 190 h 377"/>
                <a:gd name="T8" fmla="*/ 326 w 653"/>
                <a:gd name="T9" fmla="*/ 0 h 377"/>
              </a:gdLst>
              <a:ahLst/>
              <a:cxnLst>
                <a:cxn ang="0">
                  <a:pos x="T0" y="T1"/>
                </a:cxn>
                <a:cxn ang="0">
                  <a:pos x="T2" y="T3"/>
                </a:cxn>
                <a:cxn ang="0">
                  <a:pos x="T4" y="T5"/>
                </a:cxn>
                <a:cxn ang="0">
                  <a:pos x="T6" y="T7"/>
                </a:cxn>
                <a:cxn ang="0">
                  <a:pos x="T8" y="T9"/>
                </a:cxn>
              </a:cxnLst>
              <a:rect l="0" t="0" r="r" b="b"/>
              <a:pathLst>
                <a:path w="653" h="377">
                  <a:moveTo>
                    <a:pt x="326" y="0"/>
                  </a:moveTo>
                  <a:lnTo>
                    <a:pt x="0" y="190"/>
                  </a:lnTo>
                  <a:lnTo>
                    <a:pt x="326" y="377"/>
                  </a:lnTo>
                  <a:lnTo>
                    <a:pt x="653" y="190"/>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8" name="Freeform 153">
              <a:extLst>
                <a:ext uri="{FF2B5EF4-FFF2-40B4-BE49-F238E27FC236}">
                  <a16:creationId xmlns:a16="http://schemas.microsoft.com/office/drawing/2014/main" id="{7FEF80BD-B0C2-4024-BD70-EAEC97FF656C}"/>
                </a:ext>
              </a:extLst>
            </p:cNvPr>
            <p:cNvSpPr>
              <a:spLocks/>
            </p:cNvSpPr>
            <p:nvPr/>
          </p:nvSpPr>
          <p:spPr bwMode="auto">
            <a:xfrm>
              <a:off x="3448" y="1697"/>
              <a:ext cx="327" cy="563"/>
            </a:xfrm>
            <a:custGeom>
              <a:avLst/>
              <a:gdLst>
                <a:gd name="T0" fmla="*/ 327 w 327"/>
                <a:gd name="T1" fmla="*/ 0 h 563"/>
                <a:gd name="T2" fmla="*/ 0 w 327"/>
                <a:gd name="T3" fmla="*/ 187 h 563"/>
                <a:gd name="T4" fmla="*/ 0 w 327"/>
                <a:gd name="T5" fmla="*/ 563 h 563"/>
                <a:gd name="T6" fmla="*/ 327 w 327"/>
                <a:gd name="T7" fmla="*/ 375 h 563"/>
                <a:gd name="T8" fmla="*/ 327 w 327"/>
                <a:gd name="T9" fmla="*/ 0 h 563"/>
              </a:gdLst>
              <a:ahLst/>
              <a:cxnLst>
                <a:cxn ang="0">
                  <a:pos x="T0" y="T1"/>
                </a:cxn>
                <a:cxn ang="0">
                  <a:pos x="T2" y="T3"/>
                </a:cxn>
                <a:cxn ang="0">
                  <a:pos x="T4" y="T5"/>
                </a:cxn>
                <a:cxn ang="0">
                  <a:pos x="T6" y="T7"/>
                </a:cxn>
                <a:cxn ang="0">
                  <a:pos x="T8" y="T9"/>
                </a:cxn>
              </a:cxnLst>
              <a:rect l="0" t="0" r="r" b="b"/>
              <a:pathLst>
                <a:path w="327" h="563">
                  <a:moveTo>
                    <a:pt x="327" y="0"/>
                  </a:moveTo>
                  <a:lnTo>
                    <a:pt x="0" y="187"/>
                  </a:lnTo>
                  <a:lnTo>
                    <a:pt x="0" y="563"/>
                  </a:lnTo>
                  <a:lnTo>
                    <a:pt x="327" y="375"/>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0" name="Freeform 155">
              <a:extLst>
                <a:ext uri="{FF2B5EF4-FFF2-40B4-BE49-F238E27FC236}">
                  <a16:creationId xmlns:a16="http://schemas.microsoft.com/office/drawing/2014/main" id="{4643180C-E5A9-40AD-ACB0-D8B8BCAEFE5A}"/>
                </a:ext>
              </a:extLst>
            </p:cNvPr>
            <p:cNvSpPr>
              <a:spLocks/>
            </p:cNvSpPr>
            <p:nvPr/>
          </p:nvSpPr>
          <p:spPr bwMode="auto">
            <a:xfrm>
              <a:off x="2755" y="2165"/>
              <a:ext cx="653" cy="753"/>
            </a:xfrm>
            <a:custGeom>
              <a:avLst/>
              <a:gdLst>
                <a:gd name="T0" fmla="*/ 326 w 653"/>
                <a:gd name="T1" fmla="*/ 753 h 753"/>
                <a:gd name="T2" fmla="*/ 0 w 653"/>
                <a:gd name="T3" fmla="*/ 565 h 753"/>
                <a:gd name="T4" fmla="*/ 0 w 653"/>
                <a:gd name="T5" fmla="*/ 187 h 753"/>
                <a:gd name="T6" fmla="*/ 326 w 653"/>
                <a:gd name="T7" fmla="*/ 0 h 753"/>
                <a:gd name="T8" fmla="*/ 653 w 653"/>
                <a:gd name="T9" fmla="*/ 187 h 753"/>
                <a:gd name="T10" fmla="*/ 653 w 653"/>
                <a:gd name="T11" fmla="*/ 565 h 753"/>
                <a:gd name="T12" fmla="*/ 326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6" y="753"/>
                  </a:moveTo>
                  <a:lnTo>
                    <a:pt x="0" y="565"/>
                  </a:lnTo>
                  <a:lnTo>
                    <a:pt x="0" y="187"/>
                  </a:lnTo>
                  <a:lnTo>
                    <a:pt x="326" y="0"/>
                  </a:lnTo>
                  <a:lnTo>
                    <a:pt x="653" y="187"/>
                  </a:lnTo>
                  <a:lnTo>
                    <a:pt x="653" y="565"/>
                  </a:lnTo>
                  <a:lnTo>
                    <a:pt x="326"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2" name="Freeform 157">
              <a:extLst>
                <a:ext uri="{FF2B5EF4-FFF2-40B4-BE49-F238E27FC236}">
                  <a16:creationId xmlns:a16="http://schemas.microsoft.com/office/drawing/2014/main" id="{12978979-C26C-4F5A-B3F8-61B54061135B}"/>
                </a:ext>
              </a:extLst>
            </p:cNvPr>
            <p:cNvSpPr>
              <a:spLocks/>
            </p:cNvSpPr>
            <p:nvPr/>
          </p:nvSpPr>
          <p:spPr bwMode="auto">
            <a:xfrm>
              <a:off x="2755" y="2165"/>
              <a:ext cx="653" cy="375"/>
            </a:xfrm>
            <a:custGeom>
              <a:avLst/>
              <a:gdLst>
                <a:gd name="T0" fmla="*/ 326 w 653"/>
                <a:gd name="T1" fmla="*/ 0 h 375"/>
                <a:gd name="T2" fmla="*/ 0 w 653"/>
                <a:gd name="T3" fmla="*/ 187 h 375"/>
                <a:gd name="T4" fmla="*/ 326 w 653"/>
                <a:gd name="T5" fmla="*/ 375 h 375"/>
                <a:gd name="T6" fmla="*/ 653 w 653"/>
                <a:gd name="T7" fmla="*/ 187 h 375"/>
                <a:gd name="T8" fmla="*/ 326 w 653"/>
                <a:gd name="T9" fmla="*/ 0 h 375"/>
              </a:gdLst>
              <a:ahLst/>
              <a:cxnLst>
                <a:cxn ang="0">
                  <a:pos x="T0" y="T1"/>
                </a:cxn>
                <a:cxn ang="0">
                  <a:pos x="T2" y="T3"/>
                </a:cxn>
                <a:cxn ang="0">
                  <a:pos x="T4" y="T5"/>
                </a:cxn>
                <a:cxn ang="0">
                  <a:pos x="T6" y="T7"/>
                </a:cxn>
                <a:cxn ang="0">
                  <a:pos x="T8" y="T9"/>
                </a:cxn>
              </a:cxnLst>
              <a:rect l="0" t="0" r="r" b="b"/>
              <a:pathLst>
                <a:path w="653" h="375">
                  <a:moveTo>
                    <a:pt x="326" y="0"/>
                  </a:moveTo>
                  <a:lnTo>
                    <a:pt x="0" y="187"/>
                  </a:lnTo>
                  <a:lnTo>
                    <a:pt x="326" y="375"/>
                  </a:lnTo>
                  <a:lnTo>
                    <a:pt x="653" y="187"/>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4" name="Freeform 159">
              <a:extLst>
                <a:ext uri="{FF2B5EF4-FFF2-40B4-BE49-F238E27FC236}">
                  <a16:creationId xmlns:a16="http://schemas.microsoft.com/office/drawing/2014/main" id="{39EFC046-B640-4A5C-8160-68C01F741F5A}"/>
                </a:ext>
              </a:extLst>
            </p:cNvPr>
            <p:cNvSpPr>
              <a:spLocks/>
            </p:cNvSpPr>
            <p:nvPr/>
          </p:nvSpPr>
          <p:spPr bwMode="auto">
            <a:xfrm>
              <a:off x="3081" y="2352"/>
              <a:ext cx="327" cy="566"/>
            </a:xfrm>
            <a:custGeom>
              <a:avLst/>
              <a:gdLst>
                <a:gd name="T0" fmla="*/ 327 w 327"/>
                <a:gd name="T1" fmla="*/ 0 h 566"/>
                <a:gd name="T2" fmla="*/ 0 w 327"/>
                <a:gd name="T3" fmla="*/ 188 h 566"/>
                <a:gd name="T4" fmla="*/ 0 w 327"/>
                <a:gd name="T5" fmla="*/ 566 h 566"/>
                <a:gd name="T6" fmla="*/ 327 w 327"/>
                <a:gd name="T7" fmla="*/ 378 h 566"/>
                <a:gd name="T8" fmla="*/ 327 w 327"/>
                <a:gd name="T9" fmla="*/ 0 h 566"/>
              </a:gdLst>
              <a:ahLst/>
              <a:cxnLst>
                <a:cxn ang="0">
                  <a:pos x="T0" y="T1"/>
                </a:cxn>
                <a:cxn ang="0">
                  <a:pos x="T2" y="T3"/>
                </a:cxn>
                <a:cxn ang="0">
                  <a:pos x="T4" y="T5"/>
                </a:cxn>
                <a:cxn ang="0">
                  <a:pos x="T6" y="T7"/>
                </a:cxn>
                <a:cxn ang="0">
                  <a:pos x="T8" y="T9"/>
                </a:cxn>
              </a:cxnLst>
              <a:rect l="0" t="0" r="r" b="b"/>
              <a:pathLst>
                <a:path w="327" h="566">
                  <a:moveTo>
                    <a:pt x="327" y="0"/>
                  </a:moveTo>
                  <a:lnTo>
                    <a:pt x="0" y="188"/>
                  </a:lnTo>
                  <a:lnTo>
                    <a:pt x="0" y="566"/>
                  </a:lnTo>
                  <a:lnTo>
                    <a:pt x="327" y="378"/>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5" name="Freeform 160">
              <a:extLst>
                <a:ext uri="{FF2B5EF4-FFF2-40B4-BE49-F238E27FC236}">
                  <a16:creationId xmlns:a16="http://schemas.microsoft.com/office/drawing/2014/main" id="{7EC014CF-7863-443D-8114-7BC6A177C857}"/>
                </a:ext>
              </a:extLst>
            </p:cNvPr>
            <p:cNvSpPr>
              <a:spLocks/>
            </p:cNvSpPr>
            <p:nvPr/>
          </p:nvSpPr>
          <p:spPr bwMode="auto">
            <a:xfrm>
              <a:off x="3493" y="861"/>
              <a:ext cx="653" cy="753"/>
            </a:xfrm>
            <a:custGeom>
              <a:avLst/>
              <a:gdLst>
                <a:gd name="T0" fmla="*/ 327 w 653"/>
                <a:gd name="T1" fmla="*/ 753 h 753"/>
                <a:gd name="T2" fmla="*/ 0 w 653"/>
                <a:gd name="T3" fmla="*/ 565 h 753"/>
                <a:gd name="T4" fmla="*/ 0 w 653"/>
                <a:gd name="T5" fmla="*/ 187 h 753"/>
                <a:gd name="T6" fmla="*/ 327 w 653"/>
                <a:gd name="T7" fmla="*/ 0 h 753"/>
                <a:gd name="T8" fmla="*/ 653 w 653"/>
                <a:gd name="T9" fmla="*/ 187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87"/>
                  </a:lnTo>
                  <a:lnTo>
                    <a:pt x="327" y="0"/>
                  </a:lnTo>
                  <a:lnTo>
                    <a:pt x="653" y="187"/>
                  </a:lnTo>
                  <a:lnTo>
                    <a:pt x="653" y="565"/>
                  </a:lnTo>
                  <a:lnTo>
                    <a:pt x="327" y="753"/>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6" name="Freeform 161">
              <a:extLst>
                <a:ext uri="{FF2B5EF4-FFF2-40B4-BE49-F238E27FC236}">
                  <a16:creationId xmlns:a16="http://schemas.microsoft.com/office/drawing/2014/main" id="{0B7D9C48-9AD7-4EF8-9B52-4A72A915AD9C}"/>
                </a:ext>
              </a:extLst>
            </p:cNvPr>
            <p:cNvSpPr>
              <a:spLocks/>
            </p:cNvSpPr>
            <p:nvPr/>
          </p:nvSpPr>
          <p:spPr bwMode="auto">
            <a:xfrm>
              <a:off x="3493" y="861"/>
              <a:ext cx="653" cy="753"/>
            </a:xfrm>
            <a:custGeom>
              <a:avLst/>
              <a:gdLst>
                <a:gd name="T0" fmla="*/ 327 w 653"/>
                <a:gd name="T1" fmla="*/ 753 h 753"/>
                <a:gd name="T2" fmla="*/ 0 w 653"/>
                <a:gd name="T3" fmla="*/ 565 h 753"/>
                <a:gd name="T4" fmla="*/ 0 w 653"/>
                <a:gd name="T5" fmla="*/ 187 h 753"/>
                <a:gd name="T6" fmla="*/ 327 w 653"/>
                <a:gd name="T7" fmla="*/ 0 h 753"/>
                <a:gd name="T8" fmla="*/ 653 w 653"/>
                <a:gd name="T9" fmla="*/ 187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87"/>
                  </a:lnTo>
                  <a:lnTo>
                    <a:pt x="327" y="0"/>
                  </a:lnTo>
                  <a:lnTo>
                    <a:pt x="653" y="187"/>
                  </a:lnTo>
                  <a:lnTo>
                    <a:pt x="653" y="565"/>
                  </a:lnTo>
                  <a:lnTo>
                    <a:pt x="327"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7" name="Freeform 162">
              <a:extLst>
                <a:ext uri="{FF2B5EF4-FFF2-40B4-BE49-F238E27FC236}">
                  <a16:creationId xmlns:a16="http://schemas.microsoft.com/office/drawing/2014/main" id="{A381F1C7-E063-45AF-84F5-012A9E1078EE}"/>
                </a:ext>
              </a:extLst>
            </p:cNvPr>
            <p:cNvSpPr>
              <a:spLocks/>
            </p:cNvSpPr>
            <p:nvPr/>
          </p:nvSpPr>
          <p:spPr bwMode="auto">
            <a:xfrm>
              <a:off x="3493" y="861"/>
              <a:ext cx="653" cy="375"/>
            </a:xfrm>
            <a:custGeom>
              <a:avLst/>
              <a:gdLst>
                <a:gd name="T0" fmla="*/ 327 w 653"/>
                <a:gd name="T1" fmla="*/ 0 h 375"/>
                <a:gd name="T2" fmla="*/ 0 w 653"/>
                <a:gd name="T3" fmla="*/ 187 h 375"/>
                <a:gd name="T4" fmla="*/ 327 w 653"/>
                <a:gd name="T5" fmla="*/ 375 h 375"/>
                <a:gd name="T6" fmla="*/ 653 w 653"/>
                <a:gd name="T7" fmla="*/ 187 h 375"/>
                <a:gd name="T8" fmla="*/ 327 w 653"/>
                <a:gd name="T9" fmla="*/ 0 h 375"/>
              </a:gdLst>
              <a:ahLst/>
              <a:cxnLst>
                <a:cxn ang="0">
                  <a:pos x="T0" y="T1"/>
                </a:cxn>
                <a:cxn ang="0">
                  <a:pos x="T2" y="T3"/>
                </a:cxn>
                <a:cxn ang="0">
                  <a:pos x="T4" y="T5"/>
                </a:cxn>
                <a:cxn ang="0">
                  <a:pos x="T6" y="T7"/>
                </a:cxn>
                <a:cxn ang="0">
                  <a:pos x="T8" y="T9"/>
                </a:cxn>
              </a:cxnLst>
              <a:rect l="0" t="0" r="r" b="b"/>
              <a:pathLst>
                <a:path w="653" h="375">
                  <a:moveTo>
                    <a:pt x="327" y="0"/>
                  </a:moveTo>
                  <a:lnTo>
                    <a:pt x="0" y="187"/>
                  </a:lnTo>
                  <a:lnTo>
                    <a:pt x="327" y="375"/>
                  </a:lnTo>
                  <a:lnTo>
                    <a:pt x="653" y="187"/>
                  </a:lnTo>
                  <a:lnTo>
                    <a:pt x="327"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8" name="Freeform 163">
              <a:extLst>
                <a:ext uri="{FF2B5EF4-FFF2-40B4-BE49-F238E27FC236}">
                  <a16:creationId xmlns:a16="http://schemas.microsoft.com/office/drawing/2014/main" id="{3577F2BE-FE23-4606-B3AD-AF52CC9638B0}"/>
                </a:ext>
              </a:extLst>
            </p:cNvPr>
            <p:cNvSpPr>
              <a:spLocks/>
            </p:cNvSpPr>
            <p:nvPr/>
          </p:nvSpPr>
          <p:spPr bwMode="auto">
            <a:xfrm>
              <a:off x="3493" y="861"/>
              <a:ext cx="653" cy="375"/>
            </a:xfrm>
            <a:custGeom>
              <a:avLst/>
              <a:gdLst>
                <a:gd name="T0" fmla="*/ 327 w 653"/>
                <a:gd name="T1" fmla="*/ 0 h 375"/>
                <a:gd name="T2" fmla="*/ 0 w 653"/>
                <a:gd name="T3" fmla="*/ 187 h 375"/>
                <a:gd name="T4" fmla="*/ 327 w 653"/>
                <a:gd name="T5" fmla="*/ 375 h 375"/>
                <a:gd name="T6" fmla="*/ 653 w 653"/>
                <a:gd name="T7" fmla="*/ 187 h 375"/>
                <a:gd name="T8" fmla="*/ 327 w 653"/>
                <a:gd name="T9" fmla="*/ 0 h 375"/>
              </a:gdLst>
              <a:ahLst/>
              <a:cxnLst>
                <a:cxn ang="0">
                  <a:pos x="T0" y="T1"/>
                </a:cxn>
                <a:cxn ang="0">
                  <a:pos x="T2" y="T3"/>
                </a:cxn>
                <a:cxn ang="0">
                  <a:pos x="T4" y="T5"/>
                </a:cxn>
                <a:cxn ang="0">
                  <a:pos x="T6" y="T7"/>
                </a:cxn>
                <a:cxn ang="0">
                  <a:pos x="T8" y="T9"/>
                </a:cxn>
              </a:cxnLst>
              <a:rect l="0" t="0" r="r" b="b"/>
              <a:pathLst>
                <a:path w="653" h="375">
                  <a:moveTo>
                    <a:pt x="327" y="0"/>
                  </a:moveTo>
                  <a:lnTo>
                    <a:pt x="0" y="187"/>
                  </a:lnTo>
                  <a:lnTo>
                    <a:pt x="327" y="375"/>
                  </a:lnTo>
                  <a:lnTo>
                    <a:pt x="653" y="187"/>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9" name="Freeform 164">
              <a:extLst>
                <a:ext uri="{FF2B5EF4-FFF2-40B4-BE49-F238E27FC236}">
                  <a16:creationId xmlns:a16="http://schemas.microsoft.com/office/drawing/2014/main" id="{96AD58AD-E894-4423-8520-EBED5760CA3F}"/>
                </a:ext>
              </a:extLst>
            </p:cNvPr>
            <p:cNvSpPr>
              <a:spLocks/>
            </p:cNvSpPr>
            <p:nvPr/>
          </p:nvSpPr>
          <p:spPr bwMode="auto">
            <a:xfrm>
              <a:off x="3820" y="1048"/>
              <a:ext cx="326" cy="566"/>
            </a:xfrm>
            <a:custGeom>
              <a:avLst/>
              <a:gdLst>
                <a:gd name="T0" fmla="*/ 326 w 326"/>
                <a:gd name="T1" fmla="*/ 0 h 566"/>
                <a:gd name="T2" fmla="*/ 0 w 326"/>
                <a:gd name="T3" fmla="*/ 188 h 566"/>
                <a:gd name="T4" fmla="*/ 0 w 326"/>
                <a:gd name="T5" fmla="*/ 566 h 566"/>
                <a:gd name="T6" fmla="*/ 326 w 326"/>
                <a:gd name="T7" fmla="*/ 378 h 566"/>
                <a:gd name="T8" fmla="*/ 326 w 326"/>
                <a:gd name="T9" fmla="*/ 0 h 566"/>
              </a:gdLst>
              <a:ahLst/>
              <a:cxnLst>
                <a:cxn ang="0">
                  <a:pos x="T0" y="T1"/>
                </a:cxn>
                <a:cxn ang="0">
                  <a:pos x="T2" y="T3"/>
                </a:cxn>
                <a:cxn ang="0">
                  <a:pos x="T4" y="T5"/>
                </a:cxn>
                <a:cxn ang="0">
                  <a:pos x="T6" y="T7"/>
                </a:cxn>
                <a:cxn ang="0">
                  <a:pos x="T8" y="T9"/>
                </a:cxn>
              </a:cxnLst>
              <a:rect l="0" t="0" r="r" b="b"/>
              <a:pathLst>
                <a:path w="326" h="566">
                  <a:moveTo>
                    <a:pt x="326" y="0"/>
                  </a:moveTo>
                  <a:lnTo>
                    <a:pt x="0" y="188"/>
                  </a:lnTo>
                  <a:lnTo>
                    <a:pt x="0" y="566"/>
                  </a:lnTo>
                  <a:lnTo>
                    <a:pt x="326" y="378"/>
                  </a:lnTo>
                  <a:lnTo>
                    <a:pt x="326"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0" name="Freeform 165">
              <a:extLst>
                <a:ext uri="{FF2B5EF4-FFF2-40B4-BE49-F238E27FC236}">
                  <a16:creationId xmlns:a16="http://schemas.microsoft.com/office/drawing/2014/main" id="{D4732D48-DE5C-4567-9B00-5BAF67197DC3}"/>
                </a:ext>
              </a:extLst>
            </p:cNvPr>
            <p:cNvSpPr>
              <a:spLocks/>
            </p:cNvSpPr>
            <p:nvPr/>
          </p:nvSpPr>
          <p:spPr bwMode="auto">
            <a:xfrm>
              <a:off x="3820" y="1048"/>
              <a:ext cx="326" cy="566"/>
            </a:xfrm>
            <a:custGeom>
              <a:avLst/>
              <a:gdLst>
                <a:gd name="T0" fmla="*/ 326 w 326"/>
                <a:gd name="T1" fmla="*/ 0 h 566"/>
                <a:gd name="T2" fmla="*/ 0 w 326"/>
                <a:gd name="T3" fmla="*/ 188 h 566"/>
                <a:gd name="T4" fmla="*/ 0 w 326"/>
                <a:gd name="T5" fmla="*/ 566 h 566"/>
                <a:gd name="T6" fmla="*/ 326 w 326"/>
                <a:gd name="T7" fmla="*/ 378 h 566"/>
                <a:gd name="T8" fmla="*/ 326 w 326"/>
                <a:gd name="T9" fmla="*/ 0 h 566"/>
              </a:gdLst>
              <a:ahLst/>
              <a:cxnLst>
                <a:cxn ang="0">
                  <a:pos x="T0" y="T1"/>
                </a:cxn>
                <a:cxn ang="0">
                  <a:pos x="T2" y="T3"/>
                </a:cxn>
                <a:cxn ang="0">
                  <a:pos x="T4" y="T5"/>
                </a:cxn>
                <a:cxn ang="0">
                  <a:pos x="T6" y="T7"/>
                </a:cxn>
                <a:cxn ang="0">
                  <a:pos x="T8" y="T9"/>
                </a:cxn>
              </a:cxnLst>
              <a:rect l="0" t="0" r="r" b="b"/>
              <a:pathLst>
                <a:path w="326" h="566">
                  <a:moveTo>
                    <a:pt x="326" y="0"/>
                  </a:moveTo>
                  <a:lnTo>
                    <a:pt x="0" y="188"/>
                  </a:lnTo>
                  <a:lnTo>
                    <a:pt x="0" y="566"/>
                  </a:lnTo>
                  <a:lnTo>
                    <a:pt x="326" y="378"/>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2" name="Freeform 167">
              <a:extLst>
                <a:ext uri="{FF2B5EF4-FFF2-40B4-BE49-F238E27FC236}">
                  <a16:creationId xmlns:a16="http://schemas.microsoft.com/office/drawing/2014/main" id="{EF12894C-5D62-48EE-92C9-BE40BF3BACBA}"/>
                </a:ext>
              </a:extLst>
            </p:cNvPr>
            <p:cNvSpPr>
              <a:spLocks/>
            </p:cNvSpPr>
            <p:nvPr/>
          </p:nvSpPr>
          <p:spPr bwMode="auto">
            <a:xfrm>
              <a:off x="3491" y="2165"/>
              <a:ext cx="653" cy="753"/>
            </a:xfrm>
            <a:custGeom>
              <a:avLst/>
              <a:gdLst>
                <a:gd name="T0" fmla="*/ 327 w 653"/>
                <a:gd name="T1" fmla="*/ 753 h 753"/>
                <a:gd name="T2" fmla="*/ 0 w 653"/>
                <a:gd name="T3" fmla="*/ 565 h 753"/>
                <a:gd name="T4" fmla="*/ 0 w 653"/>
                <a:gd name="T5" fmla="*/ 187 h 753"/>
                <a:gd name="T6" fmla="*/ 327 w 653"/>
                <a:gd name="T7" fmla="*/ 0 h 753"/>
                <a:gd name="T8" fmla="*/ 653 w 653"/>
                <a:gd name="T9" fmla="*/ 187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87"/>
                  </a:lnTo>
                  <a:lnTo>
                    <a:pt x="327" y="0"/>
                  </a:lnTo>
                  <a:lnTo>
                    <a:pt x="653" y="187"/>
                  </a:lnTo>
                  <a:lnTo>
                    <a:pt x="653" y="565"/>
                  </a:lnTo>
                  <a:lnTo>
                    <a:pt x="327"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4" name="Freeform 169">
              <a:extLst>
                <a:ext uri="{FF2B5EF4-FFF2-40B4-BE49-F238E27FC236}">
                  <a16:creationId xmlns:a16="http://schemas.microsoft.com/office/drawing/2014/main" id="{63FCD92E-7514-4FC9-85AF-D7461BE213EF}"/>
                </a:ext>
              </a:extLst>
            </p:cNvPr>
            <p:cNvSpPr>
              <a:spLocks/>
            </p:cNvSpPr>
            <p:nvPr/>
          </p:nvSpPr>
          <p:spPr bwMode="auto">
            <a:xfrm>
              <a:off x="3491" y="2165"/>
              <a:ext cx="653" cy="375"/>
            </a:xfrm>
            <a:custGeom>
              <a:avLst/>
              <a:gdLst>
                <a:gd name="T0" fmla="*/ 327 w 653"/>
                <a:gd name="T1" fmla="*/ 0 h 375"/>
                <a:gd name="T2" fmla="*/ 0 w 653"/>
                <a:gd name="T3" fmla="*/ 187 h 375"/>
                <a:gd name="T4" fmla="*/ 327 w 653"/>
                <a:gd name="T5" fmla="*/ 375 h 375"/>
                <a:gd name="T6" fmla="*/ 653 w 653"/>
                <a:gd name="T7" fmla="*/ 187 h 375"/>
                <a:gd name="T8" fmla="*/ 327 w 653"/>
                <a:gd name="T9" fmla="*/ 0 h 375"/>
              </a:gdLst>
              <a:ahLst/>
              <a:cxnLst>
                <a:cxn ang="0">
                  <a:pos x="T0" y="T1"/>
                </a:cxn>
                <a:cxn ang="0">
                  <a:pos x="T2" y="T3"/>
                </a:cxn>
                <a:cxn ang="0">
                  <a:pos x="T4" y="T5"/>
                </a:cxn>
                <a:cxn ang="0">
                  <a:pos x="T6" y="T7"/>
                </a:cxn>
                <a:cxn ang="0">
                  <a:pos x="T8" y="T9"/>
                </a:cxn>
              </a:cxnLst>
              <a:rect l="0" t="0" r="r" b="b"/>
              <a:pathLst>
                <a:path w="653" h="375">
                  <a:moveTo>
                    <a:pt x="327" y="0"/>
                  </a:moveTo>
                  <a:lnTo>
                    <a:pt x="0" y="187"/>
                  </a:lnTo>
                  <a:lnTo>
                    <a:pt x="327" y="375"/>
                  </a:lnTo>
                  <a:lnTo>
                    <a:pt x="653" y="187"/>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6" name="Freeform 171">
              <a:extLst>
                <a:ext uri="{FF2B5EF4-FFF2-40B4-BE49-F238E27FC236}">
                  <a16:creationId xmlns:a16="http://schemas.microsoft.com/office/drawing/2014/main" id="{4C56DF89-E969-4D56-BC9F-26E5CDC8FA89}"/>
                </a:ext>
              </a:extLst>
            </p:cNvPr>
            <p:cNvSpPr>
              <a:spLocks/>
            </p:cNvSpPr>
            <p:nvPr/>
          </p:nvSpPr>
          <p:spPr bwMode="auto">
            <a:xfrm>
              <a:off x="3818" y="2352"/>
              <a:ext cx="326" cy="566"/>
            </a:xfrm>
            <a:custGeom>
              <a:avLst/>
              <a:gdLst>
                <a:gd name="T0" fmla="*/ 326 w 326"/>
                <a:gd name="T1" fmla="*/ 0 h 566"/>
                <a:gd name="T2" fmla="*/ 0 w 326"/>
                <a:gd name="T3" fmla="*/ 188 h 566"/>
                <a:gd name="T4" fmla="*/ 0 w 326"/>
                <a:gd name="T5" fmla="*/ 566 h 566"/>
                <a:gd name="T6" fmla="*/ 326 w 326"/>
                <a:gd name="T7" fmla="*/ 378 h 566"/>
                <a:gd name="T8" fmla="*/ 326 w 326"/>
                <a:gd name="T9" fmla="*/ 0 h 566"/>
              </a:gdLst>
              <a:ahLst/>
              <a:cxnLst>
                <a:cxn ang="0">
                  <a:pos x="T0" y="T1"/>
                </a:cxn>
                <a:cxn ang="0">
                  <a:pos x="T2" y="T3"/>
                </a:cxn>
                <a:cxn ang="0">
                  <a:pos x="T4" y="T5"/>
                </a:cxn>
                <a:cxn ang="0">
                  <a:pos x="T6" y="T7"/>
                </a:cxn>
                <a:cxn ang="0">
                  <a:pos x="T8" y="T9"/>
                </a:cxn>
              </a:cxnLst>
              <a:rect l="0" t="0" r="r" b="b"/>
              <a:pathLst>
                <a:path w="326" h="566">
                  <a:moveTo>
                    <a:pt x="326" y="0"/>
                  </a:moveTo>
                  <a:lnTo>
                    <a:pt x="0" y="188"/>
                  </a:lnTo>
                  <a:lnTo>
                    <a:pt x="0" y="566"/>
                  </a:lnTo>
                  <a:lnTo>
                    <a:pt x="326" y="378"/>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8" name="Freeform 173">
              <a:extLst>
                <a:ext uri="{FF2B5EF4-FFF2-40B4-BE49-F238E27FC236}">
                  <a16:creationId xmlns:a16="http://schemas.microsoft.com/office/drawing/2014/main" id="{02D3AE21-AE7C-4897-8AAC-014286FEA9BA}"/>
                </a:ext>
              </a:extLst>
            </p:cNvPr>
            <p:cNvSpPr>
              <a:spLocks/>
            </p:cNvSpPr>
            <p:nvPr/>
          </p:nvSpPr>
          <p:spPr bwMode="auto">
            <a:xfrm>
              <a:off x="3122" y="2835"/>
              <a:ext cx="653" cy="753"/>
            </a:xfrm>
            <a:custGeom>
              <a:avLst/>
              <a:gdLst>
                <a:gd name="T0" fmla="*/ 326 w 653"/>
                <a:gd name="T1" fmla="*/ 753 h 753"/>
                <a:gd name="T2" fmla="*/ 0 w 653"/>
                <a:gd name="T3" fmla="*/ 563 h 753"/>
                <a:gd name="T4" fmla="*/ 0 w 653"/>
                <a:gd name="T5" fmla="*/ 187 h 753"/>
                <a:gd name="T6" fmla="*/ 326 w 653"/>
                <a:gd name="T7" fmla="*/ 0 h 753"/>
                <a:gd name="T8" fmla="*/ 653 w 653"/>
                <a:gd name="T9" fmla="*/ 187 h 753"/>
                <a:gd name="T10" fmla="*/ 653 w 653"/>
                <a:gd name="T11" fmla="*/ 563 h 753"/>
                <a:gd name="T12" fmla="*/ 326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6" y="753"/>
                  </a:moveTo>
                  <a:lnTo>
                    <a:pt x="0" y="563"/>
                  </a:lnTo>
                  <a:lnTo>
                    <a:pt x="0" y="187"/>
                  </a:lnTo>
                  <a:lnTo>
                    <a:pt x="326" y="0"/>
                  </a:lnTo>
                  <a:lnTo>
                    <a:pt x="653" y="187"/>
                  </a:lnTo>
                  <a:lnTo>
                    <a:pt x="653" y="563"/>
                  </a:lnTo>
                  <a:lnTo>
                    <a:pt x="326" y="753"/>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9" name="Freeform 174">
              <a:extLst>
                <a:ext uri="{FF2B5EF4-FFF2-40B4-BE49-F238E27FC236}">
                  <a16:creationId xmlns:a16="http://schemas.microsoft.com/office/drawing/2014/main" id="{CD5913BC-B234-44A5-92E6-4C9A3547C3F3}"/>
                </a:ext>
              </a:extLst>
            </p:cNvPr>
            <p:cNvSpPr>
              <a:spLocks/>
            </p:cNvSpPr>
            <p:nvPr/>
          </p:nvSpPr>
          <p:spPr bwMode="auto">
            <a:xfrm>
              <a:off x="3122" y="2835"/>
              <a:ext cx="653" cy="187"/>
            </a:xfrm>
            <a:custGeom>
              <a:avLst/>
              <a:gdLst>
                <a:gd name="T0" fmla="*/ 326 w 653"/>
                <a:gd name="T1" fmla="*/ 0 h 187"/>
                <a:gd name="T2" fmla="*/ 0 w 653"/>
                <a:gd name="T3" fmla="*/ 187 h 187"/>
                <a:gd name="T4" fmla="*/ 0 w 653"/>
                <a:gd name="T5" fmla="*/ 187 h 187"/>
                <a:gd name="T6" fmla="*/ 326 w 653"/>
                <a:gd name="T7" fmla="*/ 0 h 187"/>
                <a:gd name="T8" fmla="*/ 653 w 653"/>
                <a:gd name="T9" fmla="*/ 187 h 187"/>
                <a:gd name="T10" fmla="*/ 326 w 653"/>
                <a:gd name="T11" fmla="*/ 0 h 187"/>
              </a:gdLst>
              <a:ahLst/>
              <a:cxnLst>
                <a:cxn ang="0">
                  <a:pos x="T0" y="T1"/>
                </a:cxn>
                <a:cxn ang="0">
                  <a:pos x="T2" y="T3"/>
                </a:cxn>
                <a:cxn ang="0">
                  <a:pos x="T4" y="T5"/>
                </a:cxn>
                <a:cxn ang="0">
                  <a:pos x="T6" y="T7"/>
                </a:cxn>
                <a:cxn ang="0">
                  <a:pos x="T8" y="T9"/>
                </a:cxn>
                <a:cxn ang="0">
                  <a:pos x="T10" y="T11"/>
                </a:cxn>
              </a:cxnLst>
              <a:rect l="0" t="0" r="r" b="b"/>
              <a:pathLst>
                <a:path w="653" h="187">
                  <a:moveTo>
                    <a:pt x="326" y="0"/>
                  </a:moveTo>
                  <a:lnTo>
                    <a:pt x="0" y="187"/>
                  </a:lnTo>
                  <a:lnTo>
                    <a:pt x="0" y="187"/>
                  </a:lnTo>
                  <a:lnTo>
                    <a:pt x="326" y="0"/>
                  </a:lnTo>
                  <a:lnTo>
                    <a:pt x="653" y="187"/>
                  </a:lnTo>
                  <a:lnTo>
                    <a:pt x="326" y="0"/>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30" name="Freeform 175">
              <a:extLst>
                <a:ext uri="{FF2B5EF4-FFF2-40B4-BE49-F238E27FC236}">
                  <a16:creationId xmlns:a16="http://schemas.microsoft.com/office/drawing/2014/main" id="{461C929C-257E-43F8-9EF7-31690B3A246F}"/>
                </a:ext>
              </a:extLst>
            </p:cNvPr>
            <p:cNvSpPr>
              <a:spLocks/>
            </p:cNvSpPr>
            <p:nvPr/>
          </p:nvSpPr>
          <p:spPr bwMode="auto">
            <a:xfrm>
              <a:off x="3122" y="2835"/>
              <a:ext cx="653" cy="187"/>
            </a:xfrm>
            <a:custGeom>
              <a:avLst/>
              <a:gdLst>
                <a:gd name="T0" fmla="*/ 326 w 653"/>
                <a:gd name="T1" fmla="*/ 0 h 187"/>
                <a:gd name="T2" fmla="*/ 0 w 653"/>
                <a:gd name="T3" fmla="*/ 187 h 187"/>
                <a:gd name="T4" fmla="*/ 0 w 653"/>
                <a:gd name="T5" fmla="*/ 187 h 187"/>
                <a:gd name="T6" fmla="*/ 326 w 653"/>
                <a:gd name="T7" fmla="*/ 0 h 187"/>
                <a:gd name="T8" fmla="*/ 653 w 653"/>
                <a:gd name="T9" fmla="*/ 187 h 187"/>
                <a:gd name="T10" fmla="*/ 326 w 653"/>
                <a:gd name="T11" fmla="*/ 0 h 187"/>
              </a:gdLst>
              <a:ahLst/>
              <a:cxnLst>
                <a:cxn ang="0">
                  <a:pos x="T0" y="T1"/>
                </a:cxn>
                <a:cxn ang="0">
                  <a:pos x="T2" y="T3"/>
                </a:cxn>
                <a:cxn ang="0">
                  <a:pos x="T4" y="T5"/>
                </a:cxn>
                <a:cxn ang="0">
                  <a:pos x="T6" y="T7"/>
                </a:cxn>
                <a:cxn ang="0">
                  <a:pos x="T8" y="T9"/>
                </a:cxn>
                <a:cxn ang="0">
                  <a:pos x="T10" y="T11"/>
                </a:cxn>
              </a:cxnLst>
              <a:rect l="0" t="0" r="r" b="b"/>
              <a:pathLst>
                <a:path w="653" h="187">
                  <a:moveTo>
                    <a:pt x="326" y="0"/>
                  </a:moveTo>
                  <a:lnTo>
                    <a:pt x="0" y="187"/>
                  </a:lnTo>
                  <a:lnTo>
                    <a:pt x="0" y="187"/>
                  </a:lnTo>
                  <a:lnTo>
                    <a:pt x="326" y="0"/>
                  </a:lnTo>
                  <a:lnTo>
                    <a:pt x="653" y="187"/>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32" name="Freeform 177">
              <a:extLst>
                <a:ext uri="{FF2B5EF4-FFF2-40B4-BE49-F238E27FC236}">
                  <a16:creationId xmlns:a16="http://schemas.microsoft.com/office/drawing/2014/main" id="{604B15EF-4367-4B38-8508-EFBE11DF42FB}"/>
                </a:ext>
              </a:extLst>
            </p:cNvPr>
            <p:cNvSpPr>
              <a:spLocks/>
            </p:cNvSpPr>
            <p:nvPr/>
          </p:nvSpPr>
          <p:spPr bwMode="auto">
            <a:xfrm>
              <a:off x="3122" y="2835"/>
              <a:ext cx="653" cy="375"/>
            </a:xfrm>
            <a:custGeom>
              <a:avLst/>
              <a:gdLst>
                <a:gd name="T0" fmla="*/ 326 w 653"/>
                <a:gd name="T1" fmla="*/ 0 h 375"/>
                <a:gd name="T2" fmla="*/ 0 w 653"/>
                <a:gd name="T3" fmla="*/ 187 h 375"/>
                <a:gd name="T4" fmla="*/ 326 w 653"/>
                <a:gd name="T5" fmla="*/ 375 h 375"/>
                <a:gd name="T6" fmla="*/ 653 w 653"/>
                <a:gd name="T7" fmla="*/ 187 h 375"/>
                <a:gd name="T8" fmla="*/ 326 w 653"/>
                <a:gd name="T9" fmla="*/ 0 h 375"/>
              </a:gdLst>
              <a:ahLst/>
              <a:cxnLst>
                <a:cxn ang="0">
                  <a:pos x="T0" y="T1"/>
                </a:cxn>
                <a:cxn ang="0">
                  <a:pos x="T2" y="T3"/>
                </a:cxn>
                <a:cxn ang="0">
                  <a:pos x="T4" y="T5"/>
                </a:cxn>
                <a:cxn ang="0">
                  <a:pos x="T6" y="T7"/>
                </a:cxn>
                <a:cxn ang="0">
                  <a:pos x="T8" y="T9"/>
                </a:cxn>
              </a:cxnLst>
              <a:rect l="0" t="0" r="r" b="b"/>
              <a:pathLst>
                <a:path w="653" h="375">
                  <a:moveTo>
                    <a:pt x="326" y="0"/>
                  </a:moveTo>
                  <a:lnTo>
                    <a:pt x="0" y="187"/>
                  </a:lnTo>
                  <a:lnTo>
                    <a:pt x="326" y="375"/>
                  </a:lnTo>
                  <a:lnTo>
                    <a:pt x="653" y="187"/>
                  </a:lnTo>
                  <a:lnTo>
                    <a:pt x="326"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34" name="Freeform 179">
              <a:extLst>
                <a:ext uri="{FF2B5EF4-FFF2-40B4-BE49-F238E27FC236}">
                  <a16:creationId xmlns:a16="http://schemas.microsoft.com/office/drawing/2014/main" id="{9D187E63-1229-4730-90C4-49B300B721EA}"/>
                </a:ext>
              </a:extLst>
            </p:cNvPr>
            <p:cNvSpPr>
              <a:spLocks/>
            </p:cNvSpPr>
            <p:nvPr/>
          </p:nvSpPr>
          <p:spPr bwMode="auto">
            <a:xfrm>
              <a:off x="3448" y="3022"/>
              <a:ext cx="327" cy="566"/>
            </a:xfrm>
            <a:custGeom>
              <a:avLst/>
              <a:gdLst>
                <a:gd name="T0" fmla="*/ 327 w 327"/>
                <a:gd name="T1" fmla="*/ 0 h 566"/>
                <a:gd name="T2" fmla="*/ 0 w 327"/>
                <a:gd name="T3" fmla="*/ 188 h 566"/>
                <a:gd name="T4" fmla="*/ 0 w 327"/>
                <a:gd name="T5" fmla="*/ 566 h 566"/>
                <a:gd name="T6" fmla="*/ 327 w 327"/>
                <a:gd name="T7" fmla="*/ 376 h 566"/>
                <a:gd name="T8" fmla="*/ 327 w 327"/>
                <a:gd name="T9" fmla="*/ 0 h 566"/>
              </a:gdLst>
              <a:ahLst/>
              <a:cxnLst>
                <a:cxn ang="0">
                  <a:pos x="T0" y="T1"/>
                </a:cxn>
                <a:cxn ang="0">
                  <a:pos x="T2" y="T3"/>
                </a:cxn>
                <a:cxn ang="0">
                  <a:pos x="T4" y="T5"/>
                </a:cxn>
                <a:cxn ang="0">
                  <a:pos x="T6" y="T7"/>
                </a:cxn>
                <a:cxn ang="0">
                  <a:pos x="T8" y="T9"/>
                </a:cxn>
              </a:cxnLst>
              <a:rect l="0" t="0" r="r" b="b"/>
              <a:pathLst>
                <a:path w="327" h="566">
                  <a:moveTo>
                    <a:pt x="327" y="0"/>
                  </a:moveTo>
                  <a:lnTo>
                    <a:pt x="0" y="188"/>
                  </a:lnTo>
                  <a:lnTo>
                    <a:pt x="0" y="566"/>
                  </a:lnTo>
                  <a:lnTo>
                    <a:pt x="327" y="376"/>
                  </a:lnTo>
                  <a:lnTo>
                    <a:pt x="327"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342" name="Freeform 160">
            <a:extLst>
              <a:ext uri="{FF2B5EF4-FFF2-40B4-BE49-F238E27FC236}">
                <a16:creationId xmlns:a16="http://schemas.microsoft.com/office/drawing/2014/main" id="{BF33A43C-AF8C-4CED-AAB0-D289FC245D39}"/>
              </a:ext>
            </a:extLst>
          </p:cNvPr>
          <p:cNvSpPr>
            <a:spLocks/>
          </p:cNvSpPr>
          <p:nvPr/>
        </p:nvSpPr>
        <p:spPr bwMode="auto">
          <a:xfrm>
            <a:off x="4887672" y="3570794"/>
            <a:ext cx="1036637" cy="1195387"/>
          </a:xfrm>
          <a:custGeom>
            <a:avLst/>
            <a:gdLst>
              <a:gd name="T0" fmla="*/ 327 w 653"/>
              <a:gd name="T1" fmla="*/ 753 h 753"/>
              <a:gd name="T2" fmla="*/ 0 w 653"/>
              <a:gd name="T3" fmla="*/ 565 h 753"/>
              <a:gd name="T4" fmla="*/ 0 w 653"/>
              <a:gd name="T5" fmla="*/ 187 h 753"/>
              <a:gd name="T6" fmla="*/ 327 w 653"/>
              <a:gd name="T7" fmla="*/ 0 h 753"/>
              <a:gd name="T8" fmla="*/ 653 w 653"/>
              <a:gd name="T9" fmla="*/ 187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87"/>
                </a:lnTo>
                <a:lnTo>
                  <a:pt x="327" y="0"/>
                </a:lnTo>
                <a:lnTo>
                  <a:pt x="653" y="187"/>
                </a:lnTo>
                <a:lnTo>
                  <a:pt x="653" y="565"/>
                </a:lnTo>
                <a:lnTo>
                  <a:pt x="327" y="753"/>
                </a:lnTo>
                <a:close/>
              </a:path>
            </a:pathLst>
          </a:custGeom>
          <a:solidFill>
            <a:srgbClr val="A9D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62">
            <a:extLst>
              <a:ext uri="{FF2B5EF4-FFF2-40B4-BE49-F238E27FC236}">
                <a16:creationId xmlns:a16="http://schemas.microsoft.com/office/drawing/2014/main" id="{5670E256-5279-4006-9AD6-1C8635CABF35}"/>
              </a:ext>
            </a:extLst>
          </p:cNvPr>
          <p:cNvSpPr>
            <a:spLocks/>
          </p:cNvSpPr>
          <p:nvPr/>
        </p:nvSpPr>
        <p:spPr bwMode="auto">
          <a:xfrm>
            <a:off x="4887672" y="3570794"/>
            <a:ext cx="1036637" cy="595312"/>
          </a:xfrm>
          <a:custGeom>
            <a:avLst/>
            <a:gdLst>
              <a:gd name="T0" fmla="*/ 327 w 653"/>
              <a:gd name="T1" fmla="*/ 0 h 375"/>
              <a:gd name="T2" fmla="*/ 0 w 653"/>
              <a:gd name="T3" fmla="*/ 187 h 375"/>
              <a:gd name="T4" fmla="*/ 327 w 653"/>
              <a:gd name="T5" fmla="*/ 375 h 375"/>
              <a:gd name="T6" fmla="*/ 653 w 653"/>
              <a:gd name="T7" fmla="*/ 187 h 375"/>
              <a:gd name="T8" fmla="*/ 327 w 653"/>
              <a:gd name="T9" fmla="*/ 0 h 375"/>
            </a:gdLst>
            <a:ahLst/>
            <a:cxnLst>
              <a:cxn ang="0">
                <a:pos x="T0" y="T1"/>
              </a:cxn>
              <a:cxn ang="0">
                <a:pos x="T2" y="T3"/>
              </a:cxn>
              <a:cxn ang="0">
                <a:pos x="T4" y="T5"/>
              </a:cxn>
              <a:cxn ang="0">
                <a:pos x="T6" y="T7"/>
              </a:cxn>
              <a:cxn ang="0">
                <a:pos x="T8" y="T9"/>
              </a:cxn>
            </a:cxnLst>
            <a:rect l="0" t="0" r="r" b="b"/>
            <a:pathLst>
              <a:path w="653" h="375">
                <a:moveTo>
                  <a:pt x="327" y="0"/>
                </a:moveTo>
                <a:lnTo>
                  <a:pt x="0" y="187"/>
                </a:lnTo>
                <a:lnTo>
                  <a:pt x="327" y="375"/>
                </a:lnTo>
                <a:lnTo>
                  <a:pt x="653" y="187"/>
                </a:lnTo>
                <a:lnTo>
                  <a:pt x="327" y="0"/>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64">
            <a:extLst>
              <a:ext uri="{FF2B5EF4-FFF2-40B4-BE49-F238E27FC236}">
                <a16:creationId xmlns:a16="http://schemas.microsoft.com/office/drawing/2014/main" id="{2F9BA4B3-5ACF-4B1C-8345-3349E4177142}"/>
              </a:ext>
            </a:extLst>
          </p:cNvPr>
          <p:cNvSpPr>
            <a:spLocks/>
          </p:cNvSpPr>
          <p:nvPr/>
        </p:nvSpPr>
        <p:spPr bwMode="auto">
          <a:xfrm>
            <a:off x="5406784" y="3867656"/>
            <a:ext cx="517525" cy="898525"/>
          </a:xfrm>
          <a:custGeom>
            <a:avLst/>
            <a:gdLst>
              <a:gd name="T0" fmla="*/ 326 w 326"/>
              <a:gd name="T1" fmla="*/ 0 h 566"/>
              <a:gd name="T2" fmla="*/ 0 w 326"/>
              <a:gd name="T3" fmla="*/ 188 h 566"/>
              <a:gd name="T4" fmla="*/ 0 w 326"/>
              <a:gd name="T5" fmla="*/ 566 h 566"/>
              <a:gd name="T6" fmla="*/ 326 w 326"/>
              <a:gd name="T7" fmla="*/ 378 h 566"/>
              <a:gd name="T8" fmla="*/ 326 w 326"/>
              <a:gd name="T9" fmla="*/ 0 h 566"/>
            </a:gdLst>
            <a:ahLst/>
            <a:cxnLst>
              <a:cxn ang="0">
                <a:pos x="T0" y="T1"/>
              </a:cxn>
              <a:cxn ang="0">
                <a:pos x="T2" y="T3"/>
              </a:cxn>
              <a:cxn ang="0">
                <a:pos x="T4" y="T5"/>
              </a:cxn>
              <a:cxn ang="0">
                <a:pos x="T6" y="T7"/>
              </a:cxn>
              <a:cxn ang="0">
                <a:pos x="T8" y="T9"/>
              </a:cxn>
            </a:cxnLst>
            <a:rect l="0" t="0" r="r" b="b"/>
            <a:pathLst>
              <a:path w="326" h="566">
                <a:moveTo>
                  <a:pt x="326" y="0"/>
                </a:moveTo>
                <a:lnTo>
                  <a:pt x="0" y="188"/>
                </a:lnTo>
                <a:lnTo>
                  <a:pt x="0" y="566"/>
                </a:lnTo>
                <a:lnTo>
                  <a:pt x="326" y="378"/>
                </a:lnTo>
                <a:lnTo>
                  <a:pt x="326"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36">
            <a:extLst>
              <a:ext uri="{FF2B5EF4-FFF2-40B4-BE49-F238E27FC236}">
                <a16:creationId xmlns:a16="http://schemas.microsoft.com/office/drawing/2014/main" id="{7FC8E720-C55A-4AC0-AF60-739AB1C9C14C}"/>
              </a:ext>
            </a:extLst>
          </p:cNvPr>
          <p:cNvSpPr>
            <a:spLocks/>
          </p:cNvSpPr>
          <p:nvPr/>
        </p:nvSpPr>
        <p:spPr bwMode="auto">
          <a:xfrm>
            <a:off x="4289185" y="2557971"/>
            <a:ext cx="1036637" cy="1195387"/>
          </a:xfrm>
          <a:custGeom>
            <a:avLst/>
            <a:gdLst>
              <a:gd name="T0" fmla="*/ 327 w 653"/>
              <a:gd name="T1" fmla="*/ 753 h 753"/>
              <a:gd name="T2" fmla="*/ 0 w 653"/>
              <a:gd name="T3" fmla="*/ 565 h 753"/>
              <a:gd name="T4" fmla="*/ 0 w 653"/>
              <a:gd name="T5" fmla="*/ 190 h 753"/>
              <a:gd name="T6" fmla="*/ 327 w 653"/>
              <a:gd name="T7" fmla="*/ 0 h 753"/>
              <a:gd name="T8" fmla="*/ 653 w 653"/>
              <a:gd name="T9" fmla="*/ 190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90"/>
                </a:lnTo>
                <a:lnTo>
                  <a:pt x="327" y="0"/>
                </a:lnTo>
                <a:lnTo>
                  <a:pt x="653" y="190"/>
                </a:lnTo>
                <a:lnTo>
                  <a:pt x="653" y="565"/>
                </a:lnTo>
                <a:lnTo>
                  <a:pt x="327" y="753"/>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38">
            <a:extLst>
              <a:ext uri="{FF2B5EF4-FFF2-40B4-BE49-F238E27FC236}">
                <a16:creationId xmlns:a16="http://schemas.microsoft.com/office/drawing/2014/main" id="{48F26790-C680-4CAB-834E-6E551F690567}"/>
              </a:ext>
            </a:extLst>
          </p:cNvPr>
          <p:cNvSpPr>
            <a:spLocks/>
          </p:cNvSpPr>
          <p:nvPr/>
        </p:nvSpPr>
        <p:spPr bwMode="auto">
          <a:xfrm>
            <a:off x="4289185" y="2557971"/>
            <a:ext cx="1036637" cy="598487"/>
          </a:xfrm>
          <a:custGeom>
            <a:avLst/>
            <a:gdLst>
              <a:gd name="T0" fmla="*/ 327 w 653"/>
              <a:gd name="T1" fmla="*/ 0 h 377"/>
              <a:gd name="T2" fmla="*/ 0 w 653"/>
              <a:gd name="T3" fmla="*/ 190 h 377"/>
              <a:gd name="T4" fmla="*/ 327 w 653"/>
              <a:gd name="T5" fmla="*/ 377 h 377"/>
              <a:gd name="T6" fmla="*/ 653 w 653"/>
              <a:gd name="T7" fmla="*/ 190 h 377"/>
              <a:gd name="T8" fmla="*/ 327 w 653"/>
              <a:gd name="T9" fmla="*/ 0 h 377"/>
            </a:gdLst>
            <a:ahLst/>
            <a:cxnLst>
              <a:cxn ang="0">
                <a:pos x="T0" y="T1"/>
              </a:cxn>
              <a:cxn ang="0">
                <a:pos x="T2" y="T3"/>
              </a:cxn>
              <a:cxn ang="0">
                <a:pos x="T4" y="T5"/>
              </a:cxn>
              <a:cxn ang="0">
                <a:pos x="T6" y="T7"/>
              </a:cxn>
              <a:cxn ang="0">
                <a:pos x="T8" y="T9"/>
              </a:cxn>
            </a:cxnLst>
            <a:rect l="0" t="0" r="r" b="b"/>
            <a:pathLst>
              <a:path w="653" h="377">
                <a:moveTo>
                  <a:pt x="327" y="0"/>
                </a:moveTo>
                <a:lnTo>
                  <a:pt x="0" y="190"/>
                </a:lnTo>
                <a:lnTo>
                  <a:pt x="327" y="377"/>
                </a:lnTo>
                <a:lnTo>
                  <a:pt x="653" y="190"/>
                </a:lnTo>
                <a:lnTo>
                  <a:pt x="327" y="0"/>
                </a:lnTo>
                <a:close/>
              </a:path>
            </a:pathLst>
          </a:custGeom>
          <a:solidFill>
            <a:srgbClr val="85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40">
            <a:extLst>
              <a:ext uri="{FF2B5EF4-FFF2-40B4-BE49-F238E27FC236}">
                <a16:creationId xmlns:a16="http://schemas.microsoft.com/office/drawing/2014/main" id="{ABC97060-57BE-4918-8264-5B06FDCBA4E9}"/>
              </a:ext>
            </a:extLst>
          </p:cNvPr>
          <p:cNvSpPr>
            <a:spLocks/>
          </p:cNvSpPr>
          <p:nvPr/>
        </p:nvSpPr>
        <p:spPr bwMode="auto">
          <a:xfrm>
            <a:off x="4808297" y="2859596"/>
            <a:ext cx="517525" cy="893762"/>
          </a:xfrm>
          <a:custGeom>
            <a:avLst/>
            <a:gdLst>
              <a:gd name="T0" fmla="*/ 326 w 326"/>
              <a:gd name="T1" fmla="*/ 0 h 563"/>
              <a:gd name="T2" fmla="*/ 0 w 326"/>
              <a:gd name="T3" fmla="*/ 187 h 563"/>
              <a:gd name="T4" fmla="*/ 0 w 326"/>
              <a:gd name="T5" fmla="*/ 563 h 563"/>
              <a:gd name="T6" fmla="*/ 326 w 326"/>
              <a:gd name="T7" fmla="*/ 375 h 563"/>
              <a:gd name="T8" fmla="*/ 326 w 326"/>
              <a:gd name="T9" fmla="*/ 0 h 563"/>
            </a:gdLst>
            <a:ahLst/>
            <a:cxnLst>
              <a:cxn ang="0">
                <a:pos x="T0" y="T1"/>
              </a:cxn>
              <a:cxn ang="0">
                <a:pos x="T2" y="T3"/>
              </a:cxn>
              <a:cxn ang="0">
                <a:pos x="T4" y="T5"/>
              </a:cxn>
              <a:cxn ang="0">
                <a:pos x="T6" y="T7"/>
              </a:cxn>
              <a:cxn ang="0">
                <a:pos x="T8" y="T9"/>
              </a:cxn>
            </a:cxnLst>
            <a:rect l="0" t="0" r="r" b="b"/>
            <a:pathLst>
              <a:path w="326" h="563">
                <a:moveTo>
                  <a:pt x="326" y="0"/>
                </a:moveTo>
                <a:lnTo>
                  <a:pt x="0" y="187"/>
                </a:lnTo>
                <a:lnTo>
                  <a:pt x="0" y="563"/>
                </a:lnTo>
                <a:lnTo>
                  <a:pt x="326" y="375"/>
                </a:lnTo>
                <a:lnTo>
                  <a:pt x="326" y="0"/>
                </a:lnTo>
                <a:close/>
              </a:path>
            </a:pathLst>
          </a:custGeom>
          <a:solidFill>
            <a:srgbClr val="6FD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36">
            <a:extLst>
              <a:ext uri="{FF2B5EF4-FFF2-40B4-BE49-F238E27FC236}">
                <a16:creationId xmlns:a16="http://schemas.microsoft.com/office/drawing/2014/main" id="{C13F0A03-9891-487A-A9EC-C587E2D9DD76}"/>
              </a:ext>
            </a:extLst>
          </p:cNvPr>
          <p:cNvSpPr>
            <a:spLocks/>
          </p:cNvSpPr>
          <p:nvPr/>
        </p:nvSpPr>
        <p:spPr bwMode="auto">
          <a:xfrm>
            <a:off x="4287595" y="4633627"/>
            <a:ext cx="1036637" cy="1195387"/>
          </a:xfrm>
          <a:custGeom>
            <a:avLst/>
            <a:gdLst>
              <a:gd name="T0" fmla="*/ 327 w 653"/>
              <a:gd name="T1" fmla="*/ 753 h 753"/>
              <a:gd name="T2" fmla="*/ 0 w 653"/>
              <a:gd name="T3" fmla="*/ 565 h 753"/>
              <a:gd name="T4" fmla="*/ 0 w 653"/>
              <a:gd name="T5" fmla="*/ 190 h 753"/>
              <a:gd name="T6" fmla="*/ 327 w 653"/>
              <a:gd name="T7" fmla="*/ 0 h 753"/>
              <a:gd name="T8" fmla="*/ 653 w 653"/>
              <a:gd name="T9" fmla="*/ 190 h 753"/>
              <a:gd name="T10" fmla="*/ 653 w 653"/>
              <a:gd name="T11" fmla="*/ 565 h 753"/>
              <a:gd name="T12" fmla="*/ 327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7" y="753"/>
                </a:moveTo>
                <a:lnTo>
                  <a:pt x="0" y="565"/>
                </a:lnTo>
                <a:lnTo>
                  <a:pt x="0" y="190"/>
                </a:lnTo>
                <a:lnTo>
                  <a:pt x="327" y="0"/>
                </a:lnTo>
                <a:lnTo>
                  <a:pt x="653" y="190"/>
                </a:lnTo>
                <a:lnTo>
                  <a:pt x="653" y="565"/>
                </a:lnTo>
                <a:lnTo>
                  <a:pt x="327" y="753"/>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38">
            <a:extLst>
              <a:ext uri="{FF2B5EF4-FFF2-40B4-BE49-F238E27FC236}">
                <a16:creationId xmlns:a16="http://schemas.microsoft.com/office/drawing/2014/main" id="{DBADA5E4-8C3E-4E64-BE51-B6C727E1275C}"/>
              </a:ext>
            </a:extLst>
          </p:cNvPr>
          <p:cNvSpPr>
            <a:spLocks/>
          </p:cNvSpPr>
          <p:nvPr/>
        </p:nvSpPr>
        <p:spPr bwMode="auto">
          <a:xfrm>
            <a:off x="4287595" y="4633627"/>
            <a:ext cx="1036637" cy="598487"/>
          </a:xfrm>
          <a:custGeom>
            <a:avLst/>
            <a:gdLst>
              <a:gd name="T0" fmla="*/ 327 w 653"/>
              <a:gd name="T1" fmla="*/ 0 h 377"/>
              <a:gd name="T2" fmla="*/ 0 w 653"/>
              <a:gd name="T3" fmla="*/ 190 h 377"/>
              <a:gd name="T4" fmla="*/ 327 w 653"/>
              <a:gd name="T5" fmla="*/ 377 h 377"/>
              <a:gd name="T6" fmla="*/ 653 w 653"/>
              <a:gd name="T7" fmla="*/ 190 h 377"/>
              <a:gd name="T8" fmla="*/ 327 w 653"/>
              <a:gd name="T9" fmla="*/ 0 h 377"/>
            </a:gdLst>
            <a:ahLst/>
            <a:cxnLst>
              <a:cxn ang="0">
                <a:pos x="T0" y="T1"/>
              </a:cxn>
              <a:cxn ang="0">
                <a:pos x="T2" y="T3"/>
              </a:cxn>
              <a:cxn ang="0">
                <a:pos x="T4" y="T5"/>
              </a:cxn>
              <a:cxn ang="0">
                <a:pos x="T6" y="T7"/>
              </a:cxn>
              <a:cxn ang="0">
                <a:pos x="T8" y="T9"/>
              </a:cxn>
            </a:cxnLst>
            <a:rect l="0" t="0" r="r" b="b"/>
            <a:pathLst>
              <a:path w="653" h="377">
                <a:moveTo>
                  <a:pt x="327" y="0"/>
                </a:moveTo>
                <a:lnTo>
                  <a:pt x="0" y="190"/>
                </a:lnTo>
                <a:lnTo>
                  <a:pt x="327" y="377"/>
                </a:lnTo>
                <a:lnTo>
                  <a:pt x="653" y="190"/>
                </a:lnTo>
                <a:lnTo>
                  <a:pt x="327" y="0"/>
                </a:lnTo>
                <a:close/>
              </a:path>
            </a:pathLst>
          </a:custGeom>
          <a:solidFill>
            <a:srgbClr val="85D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40">
            <a:extLst>
              <a:ext uri="{FF2B5EF4-FFF2-40B4-BE49-F238E27FC236}">
                <a16:creationId xmlns:a16="http://schemas.microsoft.com/office/drawing/2014/main" id="{FD20DE1B-8802-431B-886C-A857AB6F04C5}"/>
              </a:ext>
            </a:extLst>
          </p:cNvPr>
          <p:cNvSpPr>
            <a:spLocks/>
          </p:cNvSpPr>
          <p:nvPr/>
        </p:nvSpPr>
        <p:spPr bwMode="auto">
          <a:xfrm>
            <a:off x="4806708" y="4935252"/>
            <a:ext cx="517525" cy="893762"/>
          </a:xfrm>
          <a:custGeom>
            <a:avLst/>
            <a:gdLst>
              <a:gd name="T0" fmla="*/ 326 w 326"/>
              <a:gd name="T1" fmla="*/ 0 h 563"/>
              <a:gd name="T2" fmla="*/ 0 w 326"/>
              <a:gd name="T3" fmla="*/ 187 h 563"/>
              <a:gd name="T4" fmla="*/ 0 w 326"/>
              <a:gd name="T5" fmla="*/ 563 h 563"/>
              <a:gd name="T6" fmla="*/ 326 w 326"/>
              <a:gd name="T7" fmla="*/ 375 h 563"/>
              <a:gd name="T8" fmla="*/ 326 w 326"/>
              <a:gd name="T9" fmla="*/ 0 h 563"/>
            </a:gdLst>
            <a:ahLst/>
            <a:cxnLst>
              <a:cxn ang="0">
                <a:pos x="T0" y="T1"/>
              </a:cxn>
              <a:cxn ang="0">
                <a:pos x="T2" y="T3"/>
              </a:cxn>
              <a:cxn ang="0">
                <a:pos x="T4" y="T5"/>
              </a:cxn>
              <a:cxn ang="0">
                <a:pos x="T6" y="T7"/>
              </a:cxn>
              <a:cxn ang="0">
                <a:pos x="T8" y="T9"/>
              </a:cxn>
            </a:cxnLst>
            <a:rect l="0" t="0" r="r" b="b"/>
            <a:pathLst>
              <a:path w="326" h="563">
                <a:moveTo>
                  <a:pt x="326" y="0"/>
                </a:moveTo>
                <a:lnTo>
                  <a:pt x="0" y="187"/>
                </a:lnTo>
                <a:lnTo>
                  <a:pt x="0" y="563"/>
                </a:lnTo>
                <a:lnTo>
                  <a:pt x="326" y="375"/>
                </a:lnTo>
                <a:lnTo>
                  <a:pt x="326" y="0"/>
                </a:lnTo>
                <a:close/>
              </a:path>
            </a:pathLst>
          </a:custGeom>
          <a:solidFill>
            <a:srgbClr val="6FD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42">
            <a:extLst>
              <a:ext uri="{FF2B5EF4-FFF2-40B4-BE49-F238E27FC236}">
                <a16:creationId xmlns:a16="http://schemas.microsoft.com/office/drawing/2014/main" id="{6FCB82BE-0BAA-43A3-A69C-06C77B3E1F15}"/>
              </a:ext>
            </a:extLst>
          </p:cNvPr>
          <p:cNvSpPr>
            <a:spLocks/>
          </p:cNvSpPr>
          <p:nvPr/>
        </p:nvSpPr>
        <p:spPr bwMode="auto">
          <a:xfrm>
            <a:off x="3697047" y="3585877"/>
            <a:ext cx="1036637" cy="1195387"/>
          </a:xfrm>
          <a:custGeom>
            <a:avLst/>
            <a:gdLst>
              <a:gd name="T0" fmla="*/ 326 w 653"/>
              <a:gd name="T1" fmla="*/ 753 h 753"/>
              <a:gd name="T2" fmla="*/ 0 w 653"/>
              <a:gd name="T3" fmla="*/ 565 h 753"/>
              <a:gd name="T4" fmla="*/ 0 w 653"/>
              <a:gd name="T5" fmla="*/ 187 h 753"/>
              <a:gd name="T6" fmla="*/ 326 w 653"/>
              <a:gd name="T7" fmla="*/ 0 h 753"/>
              <a:gd name="T8" fmla="*/ 653 w 653"/>
              <a:gd name="T9" fmla="*/ 187 h 753"/>
              <a:gd name="T10" fmla="*/ 653 w 653"/>
              <a:gd name="T11" fmla="*/ 565 h 753"/>
              <a:gd name="T12" fmla="*/ 326 w 653"/>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653" h="753">
                <a:moveTo>
                  <a:pt x="326" y="753"/>
                </a:moveTo>
                <a:lnTo>
                  <a:pt x="0" y="565"/>
                </a:lnTo>
                <a:lnTo>
                  <a:pt x="0" y="187"/>
                </a:lnTo>
                <a:lnTo>
                  <a:pt x="326" y="0"/>
                </a:lnTo>
                <a:lnTo>
                  <a:pt x="653" y="187"/>
                </a:lnTo>
                <a:lnTo>
                  <a:pt x="653" y="565"/>
                </a:lnTo>
                <a:lnTo>
                  <a:pt x="326" y="753"/>
                </a:lnTo>
                <a:close/>
              </a:path>
            </a:pathLst>
          </a:custGeom>
          <a:solidFill>
            <a:srgbClr val="33B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44">
            <a:extLst>
              <a:ext uri="{FF2B5EF4-FFF2-40B4-BE49-F238E27FC236}">
                <a16:creationId xmlns:a16="http://schemas.microsoft.com/office/drawing/2014/main" id="{066EADE3-6551-4BA8-AC4C-ADDFDB977911}"/>
              </a:ext>
            </a:extLst>
          </p:cNvPr>
          <p:cNvSpPr>
            <a:spLocks/>
          </p:cNvSpPr>
          <p:nvPr/>
        </p:nvSpPr>
        <p:spPr bwMode="auto">
          <a:xfrm>
            <a:off x="3697047" y="3585877"/>
            <a:ext cx="1036637" cy="595312"/>
          </a:xfrm>
          <a:custGeom>
            <a:avLst/>
            <a:gdLst>
              <a:gd name="T0" fmla="*/ 326 w 653"/>
              <a:gd name="T1" fmla="*/ 0 h 375"/>
              <a:gd name="T2" fmla="*/ 0 w 653"/>
              <a:gd name="T3" fmla="*/ 187 h 375"/>
              <a:gd name="T4" fmla="*/ 326 w 653"/>
              <a:gd name="T5" fmla="*/ 375 h 375"/>
              <a:gd name="T6" fmla="*/ 653 w 653"/>
              <a:gd name="T7" fmla="*/ 187 h 375"/>
              <a:gd name="T8" fmla="*/ 326 w 653"/>
              <a:gd name="T9" fmla="*/ 0 h 375"/>
            </a:gdLst>
            <a:ahLst/>
            <a:cxnLst>
              <a:cxn ang="0">
                <a:pos x="T0" y="T1"/>
              </a:cxn>
              <a:cxn ang="0">
                <a:pos x="T2" y="T3"/>
              </a:cxn>
              <a:cxn ang="0">
                <a:pos x="T4" y="T5"/>
              </a:cxn>
              <a:cxn ang="0">
                <a:pos x="T6" y="T7"/>
              </a:cxn>
              <a:cxn ang="0">
                <a:pos x="T8" y="T9"/>
              </a:cxn>
            </a:cxnLst>
            <a:rect l="0" t="0" r="r" b="b"/>
            <a:pathLst>
              <a:path w="653" h="375">
                <a:moveTo>
                  <a:pt x="326" y="0"/>
                </a:moveTo>
                <a:lnTo>
                  <a:pt x="0" y="187"/>
                </a:lnTo>
                <a:lnTo>
                  <a:pt x="326" y="375"/>
                </a:lnTo>
                <a:lnTo>
                  <a:pt x="653" y="187"/>
                </a:lnTo>
                <a:lnTo>
                  <a:pt x="326" y="0"/>
                </a:lnTo>
                <a:close/>
              </a:path>
            </a:pathLst>
          </a:custGeom>
          <a:solidFill>
            <a:srgbClr val="5EC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46">
            <a:extLst>
              <a:ext uri="{FF2B5EF4-FFF2-40B4-BE49-F238E27FC236}">
                <a16:creationId xmlns:a16="http://schemas.microsoft.com/office/drawing/2014/main" id="{2CA20D51-BD9C-4887-9EA6-A6419DC36E13}"/>
              </a:ext>
            </a:extLst>
          </p:cNvPr>
          <p:cNvSpPr>
            <a:spLocks/>
          </p:cNvSpPr>
          <p:nvPr/>
        </p:nvSpPr>
        <p:spPr bwMode="auto">
          <a:xfrm>
            <a:off x="4202540" y="3882739"/>
            <a:ext cx="519112" cy="898525"/>
          </a:xfrm>
          <a:custGeom>
            <a:avLst/>
            <a:gdLst>
              <a:gd name="T0" fmla="*/ 327 w 327"/>
              <a:gd name="T1" fmla="*/ 0 h 566"/>
              <a:gd name="T2" fmla="*/ 0 w 327"/>
              <a:gd name="T3" fmla="*/ 188 h 566"/>
              <a:gd name="T4" fmla="*/ 0 w 327"/>
              <a:gd name="T5" fmla="*/ 566 h 566"/>
              <a:gd name="T6" fmla="*/ 327 w 327"/>
              <a:gd name="T7" fmla="*/ 378 h 566"/>
              <a:gd name="T8" fmla="*/ 327 w 327"/>
              <a:gd name="T9" fmla="*/ 0 h 566"/>
            </a:gdLst>
            <a:ahLst/>
            <a:cxnLst>
              <a:cxn ang="0">
                <a:pos x="T0" y="T1"/>
              </a:cxn>
              <a:cxn ang="0">
                <a:pos x="T2" y="T3"/>
              </a:cxn>
              <a:cxn ang="0">
                <a:pos x="T4" y="T5"/>
              </a:cxn>
              <a:cxn ang="0">
                <a:pos x="T6" y="T7"/>
              </a:cxn>
              <a:cxn ang="0">
                <a:pos x="T8" y="T9"/>
              </a:cxn>
            </a:cxnLst>
            <a:rect l="0" t="0" r="r" b="b"/>
            <a:pathLst>
              <a:path w="327" h="566">
                <a:moveTo>
                  <a:pt x="327" y="0"/>
                </a:moveTo>
                <a:lnTo>
                  <a:pt x="0" y="188"/>
                </a:lnTo>
                <a:lnTo>
                  <a:pt x="0" y="566"/>
                </a:lnTo>
                <a:lnTo>
                  <a:pt x="327" y="378"/>
                </a:lnTo>
                <a:lnTo>
                  <a:pt x="327" y="0"/>
                </a:lnTo>
                <a:close/>
              </a:path>
            </a:pathLst>
          </a:custGeom>
          <a:solidFill>
            <a:srgbClr val="41B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0" name="Grupo 389">
            <a:extLst>
              <a:ext uri="{FF2B5EF4-FFF2-40B4-BE49-F238E27FC236}">
                <a16:creationId xmlns:a16="http://schemas.microsoft.com/office/drawing/2014/main" id="{E3DB2686-F5D5-4DD7-ADFE-01A0EEE18C94}"/>
              </a:ext>
            </a:extLst>
          </p:cNvPr>
          <p:cNvGrpSpPr/>
          <p:nvPr/>
        </p:nvGrpSpPr>
        <p:grpSpPr>
          <a:xfrm>
            <a:off x="6360439" y="489023"/>
            <a:ext cx="4181130" cy="1424949"/>
            <a:chOff x="6448424" y="453657"/>
            <a:chExt cx="3342097" cy="1134998"/>
          </a:xfrm>
        </p:grpSpPr>
        <p:sp>
          <p:nvSpPr>
            <p:cNvPr id="380" name="Freeform 183">
              <a:extLst>
                <a:ext uri="{FF2B5EF4-FFF2-40B4-BE49-F238E27FC236}">
                  <a16:creationId xmlns:a16="http://schemas.microsoft.com/office/drawing/2014/main" id="{DDD4BA0A-EBE1-4BDC-8AA8-895E85111868}"/>
                </a:ext>
              </a:extLst>
            </p:cNvPr>
            <p:cNvSpPr>
              <a:spLocks/>
            </p:cNvSpPr>
            <p:nvPr/>
          </p:nvSpPr>
          <p:spPr bwMode="auto">
            <a:xfrm>
              <a:off x="6448424" y="507206"/>
              <a:ext cx="158750" cy="176213"/>
            </a:xfrm>
            <a:custGeom>
              <a:avLst/>
              <a:gdLst>
                <a:gd name="T0" fmla="*/ 49 w 100"/>
                <a:gd name="T1" fmla="*/ 0 h 111"/>
                <a:gd name="T2" fmla="*/ 0 w 100"/>
                <a:gd name="T3" fmla="*/ 27 h 111"/>
                <a:gd name="T4" fmla="*/ 0 w 100"/>
                <a:gd name="T5" fmla="*/ 83 h 111"/>
                <a:gd name="T6" fmla="*/ 49 w 100"/>
                <a:gd name="T7" fmla="*/ 111 h 111"/>
                <a:gd name="T8" fmla="*/ 100 w 100"/>
                <a:gd name="T9" fmla="*/ 83 h 111"/>
                <a:gd name="T10" fmla="*/ 100 w 100"/>
                <a:gd name="T11" fmla="*/ 27 h 111"/>
                <a:gd name="T12" fmla="*/ 49 w 10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00" h="111">
                  <a:moveTo>
                    <a:pt x="49" y="0"/>
                  </a:moveTo>
                  <a:lnTo>
                    <a:pt x="0" y="27"/>
                  </a:lnTo>
                  <a:lnTo>
                    <a:pt x="0" y="83"/>
                  </a:lnTo>
                  <a:lnTo>
                    <a:pt x="49" y="111"/>
                  </a:lnTo>
                  <a:lnTo>
                    <a:pt x="100" y="83"/>
                  </a:lnTo>
                  <a:lnTo>
                    <a:pt x="100" y="27"/>
                  </a:lnTo>
                  <a:lnTo>
                    <a:pt x="49" y="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cxnSp>
          <p:nvCxnSpPr>
            <p:cNvPr id="382" name="Conector recto 381">
              <a:extLst>
                <a:ext uri="{FF2B5EF4-FFF2-40B4-BE49-F238E27FC236}">
                  <a16:creationId xmlns:a16="http://schemas.microsoft.com/office/drawing/2014/main" id="{53E7FC16-C6D9-4BD5-B7CA-56F63D654E42}"/>
                </a:ext>
              </a:extLst>
            </p:cNvPr>
            <p:cNvCxnSpPr/>
            <p:nvPr/>
          </p:nvCxnSpPr>
          <p:spPr>
            <a:xfrm>
              <a:off x="6683375" y="508001"/>
              <a:ext cx="0" cy="622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5" name="TextBox 96">
              <a:extLst>
                <a:ext uri="{FF2B5EF4-FFF2-40B4-BE49-F238E27FC236}">
                  <a16:creationId xmlns:a16="http://schemas.microsoft.com/office/drawing/2014/main" id="{70D1CF74-111E-40D7-BF10-FCDD0DEC99A2}"/>
                </a:ext>
              </a:extLst>
            </p:cNvPr>
            <p:cNvSpPr txBox="1">
              <a:spLocks noChangeArrowheads="1"/>
            </p:cNvSpPr>
            <p:nvPr/>
          </p:nvSpPr>
          <p:spPr bwMode="auto">
            <a:xfrm>
              <a:off x="6703259" y="453657"/>
              <a:ext cx="2816087" cy="31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C" sz="1800" b="1" dirty="0">
                  <a:latin typeface="Times New Roman" panose="02020603050405020304" pitchFamily="18" charset="0"/>
                  <a:cs typeface="Times New Roman" panose="02020603050405020304" pitchFamily="18" charset="0"/>
                </a:rPr>
                <a:t>Titulo</a:t>
              </a:r>
              <a:r>
                <a:rPr lang="en-US" altLang="es-MX" sz="1800" b="1" dirty="0">
                  <a:latin typeface="Times New Roman" panose="02020603050405020304" pitchFamily="18" charset="0"/>
                  <a:cs typeface="Times New Roman" panose="02020603050405020304" pitchFamily="18" charset="0"/>
                </a:rPr>
                <a:t> </a:t>
              </a:r>
            </a:p>
          </p:txBody>
        </p:sp>
        <p:sp>
          <p:nvSpPr>
            <p:cNvPr id="386" name="Rectángulo 385">
              <a:extLst>
                <a:ext uri="{FF2B5EF4-FFF2-40B4-BE49-F238E27FC236}">
                  <a16:creationId xmlns:a16="http://schemas.microsoft.com/office/drawing/2014/main" id="{81963480-7D42-4211-8505-9C3B0CDE9AAE}"/>
                </a:ext>
              </a:extLst>
            </p:cNvPr>
            <p:cNvSpPr/>
            <p:nvPr/>
          </p:nvSpPr>
          <p:spPr>
            <a:xfrm>
              <a:off x="6833792" y="975806"/>
              <a:ext cx="132949" cy="132949"/>
            </a:xfrm>
            <a:prstGeom prst="rect">
              <a:avLst/>
            </a:prstGeom>
            <a:solidFill>
              <a:srgbClr val="85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389" name="CuadroTexto 388">
              <a:extLst>
                <a:ext uri="{FF2B5EF4-FFF2-40B4-BE49-F238E27FC236}">
                  <a16:creationId xmlns:a16="http://schemas.microsoft.com/office/drawing/2014/main" id="{891D8ECF-301F-4061-B531-85DC1CCFE3DF}"/>
                </a:ext>
              </a:extLst>
            </p:cNvPr>
            <p:cNvSpPr txBox="1"/>
            <p:nvPr/>
          </p:nvSpPr>
          <p:spPr>
            <a:xfrm>
              <a:off x="7081481" y="853206"/>
              <a:ext cx="2709040" cy="735449"/>
            </a:xfrm>
            <a:prstGeom prst="rect">
              <a:avLst/>
            </a:prstGeom>
            <a:noFill/>
          </p:spPr>
          <p:txBody>
            <a:bodyPr wrap="square" rtlCol="0">
              <a:spAutoFit/>
            </a:bodyPr>
            <a:lstStyle/>
            <a:p>
              <a:pPr lvl="0"/>
              <a:r>
                <a:rPr lang="es-EC" dirty="0">
                  <a:latin typeface="Times New Roman" panose="02020603050405020304" pitchFamily="18" charset="0"/>
                  <a:cs typeface="Times New Roman" panose="02020603050405020304" pitchFamily="18" charset="0"/>
                </a:rPr>
                <a:t>Fortalecimiento de la recaudación tributaria post Covid</a:t>
              </a:r>
            </a:p>
          </p:txBody>
        </p:sp>
      </p:grpSp>
      <p:sp>
        <p:nvSpPr>
          <p:cNvPr id="441" name="CuadroTexto 440">
            <a:extLst>
              <a:ext uri="{FF2B5EF4-FFF2-40B4-BE49-F238E27FC236}">
                <a16:creationId xmlns:a16="http://schemas.microsoft.com/office/drawing/2014/main" id="{A2B10049-E83E-44F8-9684-227A2C37C4E3}"/>
              </a:ext>
            </a:extLst>
          </p:cNvPr>
          <p:cNvSpPr txBox="1"/>
          <p:nvPr/>
        </p:nvSpPr>
        <p:spPr>
          <a:xfrm>
            <a:off x="292214" y="2546615"/>
            <a:ext cx="3169395" cy="923330"/>
          </a:xfrm>
          <a:prstGeom prst="rect">
            <a:avLst/>
          </a:prstGeom>
          <a:noFill/>
        </p:spPr>
        <p:txBody>
          <a:bodyPr wrap="square" rtlCol="0">
            <a:spAutoFit/>
          </a:bodyPr>
          <a:lstStyle/>
          <a:p>
            <a:r>
              <a:rPr lang="es-EC" sz="5400" b="1" dirty="0">
                <a:solidFill>
                  <a:srgbClr val="93CB27"/>
                </a:solidFill>
                <a:effectLst/>
                <a:latin typeface="Oswald" panose="02000303000000000000" pitchFamily="2" charset="0"/>
              </a:rPr>
              <a:t>Propuesta</a:t>
            </a:r>
            <a:endParaRPr lang="es-EC" sz="5400" dirty="0">
              <a:solidFill>
                <a:schemeClr val="bg1"/>
              </a:solidFill>
              <a:latin typeface="Oswald" panose="02000303000000000000" pitchFamily="2" charset="0"/>
            </a:endParaRPr>
          </a:p>
        </p:txBody>
      </p:sp>
      <p:sp>
        <p:nvSpPr>
          <p:cNvPr id="443" name="Rectángulo 442">
            <a:extLst>
              <a:ext uri="{FF2B5EF4-FFF2-40B4-BE49-F238E27FC236}">
                <a16:creationId xmlns:a16="http://schemas.microsoft.com/office/drawing/2014/main" id="{6EC1DF20-87F6-4E3C-BF49-440AD28A3EF6}"/>
              </a:ext>
            </a:extLst>
          </p:cNvPr>
          <p:cNvSpPr/>
          <p:nvPr/>
        </p:nvSpPr>
        <p:spPr>
          <a:xfrm>
            <a:off x="328513" y="3469945"/>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4" name="Group 209">
            <a:extLst>
              <a:ext uri="{FF2B5EF4-FFF2-40B4-BE49-F238E27FC236}">
                <a16:creationId xmlns:a16="http://schemas.microsoft.com/office/drawing/2014/main" id="{65A358FB-FE91-435B-8412-8FCE868C3431}"/>
              </a:ext>
            </a:extLst>
          </p:cNvPr>
          <p:cNvGrpSpPr>
            <a:grpSpLocks noChangeAspect="1"/>
          </p:cNvGrpSpPr>
          <p:nvPr/>
        </p:nvGrpSpPr>
        <p:grpSpPr bwMode="auto">
          <a:xfrm>
            <a:off x="4975919" y="1714820"/>
            <a:ext cx="779039" cy="778261"/>
            <a:chOff x="-460" y="15"/>
            <a:chExt cx="1001" cy="1000"/>
          </a:xfrm>
          <a:solidFill>
            <a:schemeClr val="bg1"/>
          </a:solidFill>
        </p:grpSpPr>
        <p:sp>
          <p:nvSpPr>
            <p:cNvPr id="476" name="Freeform 210">
              <a:extLst>
                <a:ext uri="{FF2B5EF4-FFF2-40B4-BE49-F238E27FC236}">
                  <a16:creationId xmlns:a16="http://schemas.microsoft.com/office/drawing/2014/main" id="{82216F1D-C67A-47EF-9BAF-7E7C58ED56F1}"/>
                </a:ext>
              </a:extLst>
            </p:cNvPr>
            <p:cNvSpPr>
              <a:spLocks/>
            </p:cNvSpPr>
            <p:nvPr/>
          </p:nvSpPr>
          <p:spPr bwMode="auto">
            <a:xfrm>
              <a:off x="-32" y="382"/>
              <a:ext cx="145" cy="265"/>
            </a:xfrm>
            <a:custGeom>
              <a:avLst/>
              <a:gdLst>
                <a:gd name="T0" fmla="*/ 37 w 61"/>
                <a:gd name="T1" fmla="*/ 111 h 111"/>
                <a:gd name="T2" fmla="*/ 24 w 61"/>
                <a:gd name="T3" fmla="*/ 111 h 111"/>
                <a:gd name="T4" fmla="*/ 0 w 61"/>
                <a:gd name="T5" fmla="*/ 87 h 111"/>
                <a:gd name="T6" fmla="*/ 6 w 61"/>
                <a:gd name="T7" fmla="*/ 81 h 111"/>
                <a:gd name="T8" fmla="*/ 12 w 61"/>
                <a:gd name="T9" fmla="*/ 87 h 111"/>
                <a:gd name="T10" fmla="*/ 24 w 61"/>
                <a:gd name="T11" fmla="*/ 99 h 111"/>
                <a:gd name="T12" fmla="*/ 37 w 61"/>
                <a:gd name="T13" fmla="*/ 99 h 111"/>
                <a:gd name="T14" fmla="*/ 49 w 61"/>
                <a:gd name="T15" fmla="*/ 87 h 111"/>
                <a:gd name="T16" fmla="*/ 49 w 61"/>
                <a:gd name="T17" fmla="*/ 74 h 111"/>
                <a:gd name="T18" fmla="*/ 37 w 61"/>
                <a:gd name="T19" fmla="*/ 61 h 111"/>
                <a:gd name="T20" fmla="*/ 24 w 61"/>
                <a:gd name="T21" fmla="*/ 61 h 111"/>
                <a:gd name="T22" fmla="*/ 0 w 61"/>
                <a:gd name="T23" fmla="*/ 37 h 111"/>
                <a:gd name="T24" fmla="*/ 0 w 61"/>
                <a:gd name="T25" fmla="*/ 24 h 111"/>
                <a:gd name="T26" fmla="*/ 24 w 61"/>
                <a:gd name="T27" fmla="*/ 0 h 111"/>
                <a:gd name="T28" fmla="*/ 37 w 61"/>
                <a:gd name="T29" fmla="*/ 0 h 111"/>
                <a:gd name="T30" fmla="*/ 61 w 61"/>
                <a:gd name="T31" fmla="*/ 24 h 111"/>
                <a:gd name="T32" fmla="*/ 61 w 61"/>
                <a:gd name="T33" fmla="*/ 25 h 111"/>
                <a:gd name="T34" fmla="*/ 55 w 61"/>
                <a:gd name="T35" fmla="*/ 31 h 111"/>
                <a:gd name="T36" fmla="*/ 49 w 61"/>
                <a:gd name="T37" fmla="*/ 25 h 111"/>
                <a:gd name="T38" fmla="*/ 49 w 61"/>
                <a:gd name="T39" fmla="*/ 24 h 111"/>
                <a:gd name="T40" fmla="*/ 37 w 61"/>
                <a:gd name="T41" fmla="*/ 12 h 111"/>
                <a:gd name="T42" fmla="*/ 24 w 61"/>
                <a:gd name="T43" fmla="*/ 12 h 111"/>
                <a:gd name="T44" fmla="*/ 12 w 61"/>
                <a:gd name="T45" fmla="*/ 24 h 111"/>
                <a:gd name="T46" fmla="*/ 12 w 61"/>
                <a:gd name="T47" fmla="*/ 37 h 111"/>
                <a:gd name="T48" fmla="*/ 24 w 61"/>
                <a:gd name="T49" fmla="*/ 49 h 111"/>
                <a:gd name="T50" fmla="*/ 37 w 61"/>
                <a:gd name="T51" fmla="*/ 49 h 111"/>
                <a:gd name="T52" fmla="*/ 61 w 61"/>
                <a:gd name="T53" fmla="*/ 74 h 111"/>
                <a:gd name="T54" fmla="*/ 61 w 61"/>
                <a:gd name="T55" fmla="*/ 87 h 111"/>
                <a:gd name="T56" fmla="*/ 37 w 61"/>
                <a:gd name="T5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11">
                  <a:moveTo>
                    <a:pt x="37" y="111"/>
                  </a:moveTo>
                  <a:cubicBezTo>
                    <a:pt x="24" y="111"/>
                    <a:pt x="24" y="111"/>
                    <a:pt x="24" y="111"/>
                  </a:cubicBezTo>
                  <a:cubicBezTo>
                    <a:pt x="11" y="111"/>
                    <a:pt x="0" y="100"/>
                    <a:pt x="0" y="87"/>
                  </a:cubicBezTo>
                  <a:cubicBezTo>
                    <a:pt x="0" y="83"/>
                    <a:pt x="3" y="81"/>
                    <a:pt x="6" y="81"/>
                  </a:cubicBezTo>
                  <a:cubicBezTo>
                    <a:pt x="9" y="81"/>
                    <a:pt x="12" y="83"/>
                    <a:pt x="12" y="87"/>
                  </a:cubicBezTo>
                  <a:cubicBezTo>
                    <a:pt x="12" y="93"/>
                    <a:pt x="17" y="99"/>
                    <a:pt x="24" y="99"/>
                  </a:cubicBezTo>
                  <a:cubicBezTo>
                    <a:pt x="37" y="99"/>
                    <a:pt x="37" y="99"/>
                    <a:pt x="37" y="99"/>
                  </a:cubicBezTo>
                  <a:cubicBezTo>
                    <a:pt x="44" y="99"/>
                    <a:pt x="49" y="93"/>
                    <a:pt x="49" y="87"/>
                  </a:cubicBezTo>
                  <a:cubicBezTo>
                    <a:pt x="49" y="74"/>
                    <a:pt x="49" y="74"/>
                    <a:pt x="49" y="74"/>
                  </a:cubicBezTo>
                  <a:cubicBezTo>
                    <a:pt x="49" y="67"/>
                    <a:pt x="44" y="61"/>
                    <a:pt x="37" y="61"/>
                  </a:cubicBezTo>
                  <a:cubicBezTo>
                    <a:pt x="24" y="61"/>
                    <a:pt x="24" y="61"/>
                    <a:pt x="24" y="61"/>
                  </a:cubicBezTo>
                  <a:cubicBezTo>
                    <a:pt x="11" y="61"/>
                    <a:pt x="0" y="51"/>
                    <a:pt x="0" y="37"/>
                  </a:cubicBezTo>
                  <a:cubicBezTo>
                    <a:pt x="0" y="24"/>
                    <a:pt x="0" y="24"/>
                    <a:pt x="0" y="24"/>
                  </a:cubicBezTo>
                  <a:cubicBezTo>
                    <a:pt x="0" y="11"/>
                    <a:pt x="11" y="0"/>
                    <a:pt x="24" y="0"/>
                  </a:cubicBezTo>
                  <a:cubicBezTo>
                    <a:pt x="37" y="0"/>
                    <a:pt x="37" y="0"/>
                    <a:pt x="37" y="0"/>
                  </a:cubicBezTo>
                  <a:cubicBezTo>
                    <a:pt x="51" y="0"/>
                    <a:pt x="61" y="11"/>
                    <a:pt x="61" y="24"/>
                  </a:cubicBezTo>
                  <a:cubicBezTo>
                    <a:pt x="61" y="25"/>
                    <a:pt x="61" y="25"/>
                    <a:pt x="61" y="25"/>
                  </a:cubicBezTo>
                  <a:cubicBezTo>
                    <a:pt x="61" y="28"/>
                    <a:pt x="59" y="31"/>
                    <a:pt x="55" y="31"/>
                  </a:cubicBezTo>
                  <a:cubicBezTo>
                    <a:pt x="52" y="31"/>
                    <a:pt x="49" y="28"/>
                    <a:pt x="49" y="25"/>
                  </a:cubicBezTo>
                  <a:cubicBezTo>
                    <a:pt x="49" y="24"/>
                    <a:pt x="49" y="24"/>
                    <a:pt x="49" y="24"/>
                  </a:cubicBezTo>
                  <a:cubicBezTo>
                    <a:pt x="49" y="18"/>
                    <a:pt x="44" y="12"/>
                    <a:pt x="37" y="12"/>
                  </a:cubicBezTo>
                  <a:cubicBezTo>
                    <a:pt x="24" y="12"/>
                    <a:pt x="24" y="12"/>
                    <a:pt x="24" y="12"/>
                  </a:cubicBezTo>
                  <a:cubicBezTo>
                    <a:pt x="17" y="12"/>
                    <a:pt x="12" y="18"/>
                    <a:pt x="12" y="24"/>
                  </a:cubicBezTo>
                  <a:cubicBezTo>
                    <a:pt x="12" y="37"/>
                    <a:pt x="12" y="37"/>
                    <a:pt x="12" y="37"/>
                  </a:cubicBezTo>
                  <a:cubicBezTo>
                    <a:pt x="12" y="44"/>
                    <a:pt x="17" y="49"/>
                    <a:pt x="24" y="49"/>
                  </a:cubicBezTo>
                  <a:cubicBezTo>
                    <a:pt x="37" y="49"/>
                    <a:pt x="37" y="49"/>
                    <a:pt x="37" y="49"/>
                  </a:cubicBezTo>
                  <a:cubicBezTo>
                    <a:pt x="51" y="49"/>
                    <a:pt x="61" y="60"/>
                    <a:pt x="61" y="74"/>
                  </a:cubicBezTo>
                  <a:cubicBezTo>
                    <a:pt x="61" y="87"/>
                    <a:pt x="61" y="87"/>
                    <a:pt x="61" y="87"/>
                  </a:cubicBezTo>
                  <a:cubicBezTo>
                    <a:pt x="61" y="100"/>
                    <a:pt x="51" y="111"/>
                    <a:pt x="3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211">
              <a:extLst>
                <a:ext uri="{FF2B5EF4-FFF2-40B4-BE49-F238E27FC236}">
                  <a16:creationId xmlns:a16="http://schemas.microsoft.com/office/drawing/2014/main" id="{6BB26403-DDC5-49E2-8E88-43B46076844F}"/>
                </a:ext>
              </a:extLst>
            </p:cNvPr>
            <p:cNvSpPr>
              <a:spLocks/>
            </p:cNvSpPr>
            <p:nvPr/>
          </p:nvSpPr>
          <p:spPr bwMode="auto">
            <a:xfrm>
              <a:off x="27" y="332"/>
              <a:ext cx="29" cy="74"/>
            </a:xfrm>
            <a:custGeom>
              <a:avLst/>
              <a:gdLst>
                <a:gd name="T0" fmla="*/ 6 w 12"/>
                <a:gd name="T1" fmla="*/ 31 h 31"/>
                <a:gd name="T2" fmla="*/ 0 w 12"/>
                <a:gd name="T3" fmla="*/ 25 h 31"/>
                <a:gd name="T4" fmla="*/ 0 w 12"/>
                <a:gd name="T5" fmla="*/ 6 h 31"/>
                <a:gd name="T6" fmla="*/ 6 w 12"/>
                <a:gd name="T7" fmla="*/ 0 h 31"/>
                <a:gd name="T8" fmla="*/ 12 w 12"/>
                <a:gd name="T9" fmla="*/ 6 h 31"/>
                <a:gd name="T10" fmla="*/ 12 w 12"/>
                <a:gd name="T11" fmla="*/ 25 h 31"/>
                <a:gd name="T12" fmla="*/ 6 w 1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6" y="31"/>
                  </a:moveTo>
                  <a:cubicBezTo>
                    <a:pt x="2" y="31"/>
                    <a:pt x="0" y="28"/>
                    <a:pt x="0" y="25"/>
                  </a:cubicBezTo>
                  <a:cubicBezTo>
                    <a:pt x="0" y="6"/>
                    <a:pt x="0" y="6"/>
                    <a:pt x="0" y="6"/>
                  </a:cubicBezTo>
                  <a:cubicBezTo>
                    <a:pt x="0" y="2"/>
                    <a:pt x="2" y="0"/>
                    <a:pt x="6" y="0"/>
                  </a:cubicBezTo>
                  <a:cubicBezTo>
                    <a:pt x="9" y="0"/>
                    <a:pt x="12" y="2"/>
                    <a:pt x="12" y="6"/>
                  </a:cubicBezTo>
                  <a:cubicBezTo>
                    <a:pt x="12" y="25"/>
                    <a:pt x="12" y="25"/>
                    <a:pt x="12" y="25"/>
                  </a:cubicBezTo>
                  <a:cubicBezTo>
                    <a:pt x="12" y="28"/>
                    <a:pt x="9" y="31"/>
                    <a:pt x="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212">
              <a:extLst>
                <a:ext uri="{FF2B5EF4-FFF2-40B4-BE49-F238E27FC236}">
                  <a16:creationId xmlns:a16="http://schemas.microsoft.com/office/drawing/2014/main" id="{7FDC7C08-5AE2-4501-ABA5-D43FC2B06AE2}"/>
                </a:ext>
              </a:extLst>
            </p:cNvPr>
            <p:cNvSpPr>
              <a:spLocks/>
            </p:cNvSpPr>
            <p:nvPr/>
          </p:nvSpPr>
          <p:spPr bwMode="auto">
            <a:xfrm>
              <a:off x="27" y="619"/>
              <a:ext cx="29" cy="74"/>
            </a:xfrm>
            <a:custGeom>
              <a:avLst/>
              <a:gdLst>
                <a:gd name="T0" fmla="*/ 6 w 12"/>
                <a:gd name="T1" fmla="*/ 31 h 31"/>
                <a:gd name="T2" fmla="*/ 0 w 12"/>
                <a:gd name="T3" fmla="*/ 25 h 31"/>
                <a:gd name="T4" fmla="*/ 0 w 12"/>
                <a:gd name="T5" fmla="*/ 6 h 31"/>
                <a:gd name="T6" fmla="*/ 6 w 12"/>
                <a:gd name="T7" fmla="*/ 0 h 31"/>
                <a:gd name="T8" fmla="*/ 12 w 12"/>
                <a:gd name="T9" fmla="*/ 6 h 31"/>
                <a:gd name="T10" fmla="*/ 12 w 12"/>
                <a:gd name="T11" fmla="*/ 25 h 31"/>
                <a:gd name="T12" fmla="*/ 6 w 1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6" y="31"/>
                  </a:moveTo>
                  <a:cubicBezTo>
                    <a:pt x="2" y="31"/>
                    <a:pt x="0" y="29"/>
                    <a:pt x="0" y="25"/>
                  </a:cubicBezTo>
                  <a:cubicBezTo>
                    <a:pt x="0" y="6"/>
                    <a:pt x="0" y="6"/>
                    <a:pt x="0" y="6"/>
                  </a:cubicBezTo>
                  <a:cubicBezTo>
                    <a:pt x="0" y="3"/>
                    <a:pt x="2" y="0"/>
                    <a:pt x="6" y="0"/>
                  </a:cubicBezTo>
                  <a:cubicBezTo>
                    <a:pt x="9" y="0"/>
                    <a:pt x="12" y="3"/>
                    <a:pt x="12" y="6"/>
                  </a:cubicBezTo>
                  <a:cubicBezTo>
                    <a:pt x="12" y="25"/>
                    <a:pt x="12" y="25"/>
                    <a:pt x="12" y="25"/>
                  </a:cubicBezTo>
                  <a:cubicBezTo>
                    <a:pt x="12" y="29"/>
                    <a:pt x="9" y="31"/>
                    <a:pt x="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213">
              <a:extLst>
                <a:ext uri="{FF2B5EF4-FFF2-40B4-BE49-F238E27FC236}">
                  <a16:creationId xmlns:a16="http://schemas.microsoft.com/office/drawing/2014/main" id="{04CF8973-AAC9-4F35-AF4E-AD8C5FA6CC2D}"/>
                </a:ext>
              </a:extLst>
            </p:cNvPr>
            <p:cNvSpPr>
              <a:spLocks noEditPoints="1"/>
            </p:cNvSpPr>
            <p:nvPr/>
          </p:nvSpPr>
          <p:spPr bwMode="auto">
            <a:xfrm>
              <a:off x="-199" y="275"/>
              <a:ext cx="480" cy="477"/>
            </a:xfrm>
            <a:custGeom>
              <a:avLst/>
              <a:gdLst>
                <a:gd name="T0" fmla="*/ 101 w 201"/>
                <a:gd name="T1" fmla="*/ 200 h 200"/>
                <a:gd name="T2" fmla="*/ 0 w 201"/>
                <a:gd name="T3" fmla="*/ 100 h 200"/>
                <a:gd name="T4" fmla="*/ 1 w 201"/>
                <a:gd name="T5" fmla="*/ 84 h 200"/>
                <a:gd name="T6" fmla="*/ 101 w 201"/>
                <a:gd name="T7" fmla="*/ 0 h 200"/>
                <a:gd name="T8" fmla="*/ 201 w 201"/>
                <a:gd name="T9" fmla="*/ 100 h 200"/>
                <a:gd name="T10" fmla="*/ 176 w 201"/>
                <a:gd name="T11" fmla="*/ 166 h 200"/>
                <a:gd name="T12" fmla="*/ 170 w 201"/>
                <a:gd name="T13" fmla="*/ 167 h 200"/>
                <a:gd name="T14" fmla="*/ 153 w 201"/>
                <a:gd name="T15" fmla="*/ 161 h 200"/>
                <a:gd name="T16" fmla="*/ 159 w 201"/>
                <a:gd name="T17" fmla="*/ 176 h 200"/>
                <a:gd name="T18" fmla="*/ 157 w 201"/>
                <a:gd name="T19" fmla="*/ 183 h 200"/>
                <a:gd name="T20" fmla="*/ 101 w 201"/>
                <a:gd name="T21" fmla="*/ 200 h 200"/>
                <a:gd name="T22" fmla="*/ 101 w 201"/>
                <a:gd name="T23" fmla="*/ 12 h 200"/>
                <a:gd name="T24" fmla="*/ 13 w 201"/>
                <a:gd name="T25" fmla="*/ 86 h 200"/>
                <a:gd name="T26" fmla="*/ 12 w 201"/>
                <a:gd name="T27" fmla="*/ 100 h 200"/>
                <a:gd name="T28" fmla="*/ 101 w 201"/>
                <a:gd name="T29" fmla="*/ 188 h 200"/>
                <a:gd name="T30" fmla="*/ 146 w 201"/>
                <a:gd name="T31" fmla="*/ 176 h 200"/>
                <a:gd name="T32" fmla="*/ 137 w 201"/>
                <a:gd name="T33" fmla="*/ 152 h 200"/>
                <a:gd name="T34" fmla="*/ 138 w 201"/>
                <a:gd name="T35" fmla="*/ 146 h 200"/>
                <a:gd name="T36" fmla="*/ 145 w 201"/>
                <a:gd name="T37" fmla="*/ 144 h 200"/>
                <a:gd name="T38" fmla="*/ 170 w 201"/>
                <a:gd name="T39" fmla="*/ 155 h 200"/>
                <a:gd name="T40" fmla="*/ 189 w 201"/>
                <a:gd name="T41" fmla="*/ 100 h 200"/>
                <a:gd name="T42" fmla="*/ 101 w 201"/>
                <a:gd name="T43"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00">
                  <a:moveTo>
                    <a:pt x="101" y="200"/>
                  </a:moveTo>
                  <a:cubicBezTo>
                    <a:pt x="45" y="200"/>
                    <a:pt x="0" y="155"/>
                    <a:pt x="0" y="100"/>
                  </a:cubicBezTo>
                  <a:cubicBezTo>
                    <a:pt x="0" y="95"/>
                    <a:pt x="1" y="90"/>
                    <a:pt x="1" y="84"/>
                  </a:cubicBezTo>
                  <a:cubicBezTo>
                    <a:pt x="9" y="35"/>
                    <a:pt x="51" y="0"/>
                    <a:pt x="101" y="0"/>
                  </a:cubicBezTo>
                  <a:cubicBezTo>
                    <a:pt x="156" y="0"/>
                    <a:pt x="201" y="45"/>
                    <a:pt x="201" y="100"/>
                  </a:cubicBezTo>
                  <a:cubicBezTo>
                    <a:pt x="201" y="124"/>
                    <a:pt x="192" y="147"/>
                    <a:pt x="176" y="166"/>
                  </a:cubicBezTo>
                  <a:cubicBezTo>
                    <a:pt x="175" y="168"/>
                    <a:pt x="172" y="168"/>
                    <a:pt x="170" y="167"/>
                  </a:cubicBezTo>
                  <a:cubicBezTo>
                    <a:pt x="153" y="161"/>
                    <a:pt x="153" y="161"/>
                    <a:pt x="153" y="161"/>
                  </a:cubicBezTo>
                  <a:cubicBezTo>
                    <a:pt x="159" y="176"/>
                    <a:pt x="159" y="176"/>
                    <a:pt x="159" y="176"/>
                  </a:cubicBezTo>
                  <a:cubicBezTo>
                    <a:pt x="160" y="178"/>
                    <a:pt x="160" y="181"/>
                    <a:pt x="157" y="183"/>
                  </a:cubicBezTo>
                  <a:cubicBezTo>
                    <a:pt x="140" y="194"/>
                    <a:pt x="121" y="200"/>
                    <a:pt x="101" y="200"/>
                  </a:cubicBezTo>
                  <a:close/>
                  <a:moveTo>
                    <a:pt x="101" y="12"/>
                  </a:moveTo>
                  <a:cubicBezTo>
                    <a:pt x="57" y="12"/>
                    <a:pt x="20" y="43"/>
                    <a:pt x="13" y="86"/>
                  </a:cubicBezTo>
                  <a:cubicBezTo>
                    <a:pt x="12" y="91"/>
                    <a:pt x="12" y="96"/>
                    <a:pt x="12" y="100"/>
                  </a:cubicBezTo>
                  <a:cubicBezTo>
                    <a:pt x="12" y="149"/>
                    <a:pt x="52" y="188"/>
                    <a:pt x="101" y="188"/>
                  </a:cubicBezTo>
                  <a:cubicBezTo>
                    <a:pt x="117" y="188"/>
                    <a:pt x="133" y="184"/>
                    <a:pt x="146" y="176"/>
                  </a:cubicBezTo>
                  <a:cubicBezTo>
                    <a:pt x="137" y="152"/>
                    <a:pt x="137" y="152"/>
                    <a:pt x="137" y="152"/>
                  </a:cubicBezTo>
                  <a:cubicBezTo>
                    <a:pt x="136" y="150"/>
                    <a:pt x="136" y="147"/>
                    <a:pt x="138" y="146"/>
                  </a:cubicBezTo>
                  <a:cubicBezTo>
                    <a:pt x="140" y="144"/>
                    <a:pt x="142" y="143"/>
                    <a:pt x="145" y="144"/>
                  </a:cubicBezTo>
                  <a:cubicBezTo>
                    <a:pt x="170" y="155"/>
                    <a:pt x="170" y="155"/>
                    <a:pt x="170" y="155"/>
                  </a:cubicBezTo>
                  <a:cubicBezTo>
                    <a:pt x="182" y="139"/>
                    <a:pt x="189" y="120"/>
                    <a:pt x="189" y="100"/>
                  </a:cubicBezTo>
                  <a:cubicBezTo>
                    <a:pt x="189" y="51"/>
                    <a:pt x="149"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214">
              <a:extLst>
                <a:ext uri="{FF2B5EF4-FFF2-40B4-BE49-F238E27FC236}">
                  <a16:creationId xmlns:a16="http://schemas.microsoft.com/office/drawing/2014/main" id="{4EEA6DF8-366F-4CE4-89C8-566F1C83B064}"/>
                </a:ext>
              </a:extLst>
            </p:cNvPr>
            <p:cNvSpPr>
              <a:spLocks noEditPoints="1"/>
            </p:cNvSpPr>
            <p:nvPr/>
          </p:nvSpPr>
          <p:spPr bwMode="auto">
            <a:xfrm>
              <a:off x="125" y="616"/>
              <a:ext cx="385" cy="382"/>
            </a:xfrm>
            <a:custGeom>
              <a:avLst/>
              <a:gdLst>
                <a:gd name="T0" fmla="*/ 131 w 161"/>
                <a:gd name="T1" fmla="*/ 160 h 160"/>
                <a:gd name="T2" fmla="*/ 127 w 161"/>
                <a:gd name="T3" fmla="*/ 159 h 160"/>
                <a:gd name="T4" fmla="*/ 73 w 161"/>
                <a:gd name="T5" fmla="*/ 105 h 160"/>
                <a:gd name="T6" fmla="*/ 56 w 161"/>
                <a:gd name="T7" fmla="*/ 122 h 160"/>
                <a:gd name="T8" fmla="*/ 50 w 161"/>
                <a:gd name="T9" fmla="*/ 124 h 160"/>
                <a:gd name="T10" fmla="*/ 46 w 161"/>
                <a:gd name="T11" fmla="*/ 120 h 160"/>
                <a:gd name="T12" fmla="*/ 1 w 161"/>
                <a:gd name="T13" fmla="*/ 9 h 160"/>
                <a:gd name="T14" fmla="*/ 2 w 161"/>
                <a:gd name="T15" fmla="*/ 3 h 160"/>
                <a:gd name="T16" fmla="*/ 9 w 161"/>
                <a:gd name="T17" fmla="*/ 1 h 160"/>
                <a:gd name="T18" fmla="*/ 120 w 161"/>
                <a:gd name="T19" fmla="*/ 46 h 160"/>
                <a:gd name="T20" fmla="*/ 123 w 161"/>
                <a:gd name="T21" fmla="*/ 51 h 160"/>
                <a:gd name="T22" fmla="*/ 122 w 161"/>
                <a:gd name="T23" fmla="*/ 56 h 160"/>
                <a:gd name="T24" fmla="*/ 104 w 161"/>
                <a:gd name="T25" fmla="*/ 73 h 160"/>
                <a:gd name="T26" fmla="*/ 158 w 161"/>
                <a:gd name="T27" fmla="*/ 127 h 160"/>
                <a:gd name="T28" fmla="*/ 158 w 161"/>
                <a:gd name="T29" fmla="*/ 136 h 160"/>
                <a:gd name="T30" fmla="*/ 135 w 161"/>
                <a:gd name="T31" fmla="*/ 159 h 160"/>
                <a:gd name="T32" fmla="*/ 131 w 161"/>
                <a:gd name="T33" fmla="*/ 160 h 160"/>
                <a:gd name="T34" fmla="*/ 73 w 161"/>
                <a:gd name="T35" fmla="*/ 90 h 160"/>
                <a:gd name="T36" fmla="*/ 77 w 161"/>
                <a:gd name="T37" fmla="*/ 92 h 160"/>
                <a:gd name="T38" fmla="*/ 131 w 161"/>
                <a:gd name="T39" fmla="*/ 146 h 160"/>
                <a:gd name="T40" fmla="*/ 145 w 161"/>
                <a:gd name="T41" fmla="*/ 131 h 160"/>
                <a:gd name="T42" fmla="*/ 92 w 161"/>
                <a:gd name="T43" fmla="*/ 78 h 160"/>
                <a:gd name="T44" fmla="*/ 92 w 161"/>
                <a:gd name="T45" fmla="*/ 69 h 160"/>
                <a:gd name="T46" fmla="*/ 107 w 161"/>
                <a:gd name="T47" fmla="*/ 54 h 160"/>
                <a:gd name="T48" fmla="*/ 17 w 161"/>
                <a:gd name="T49" fmla="*/ 18 h 160"/>
                <a:gd name="T50" fmla="*/ 54 w 161"/>
                <a:gd name="T51" fmla="*/ 107 h 160"/>
                <a:gd name="T52" fmla="*/ 69 w 161"/>
                <a:gd name="T53" fmla="*/ 92 h 160"/>
                <a:gd name="T54" fmla="*/ 73 w 161"/>
                <a:gd name="T55" fmla="*/ 9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60">
                  <a:moveTo>
                    <a:pt x="131" y="160"/>
                  </a:moveTo>
                  <a:cubicBezTo>
                    <a:pt x="129" y="160"/>
                    <a:pt x="128" y="160"/>
                    <a:pt x="127" y="159"/>
                  </a:cubicBezTo>
                  <a:cubicBezTo>
                    <a:pt x="73" y="105"/>
                    <a:pt x="73" y="105"/>
                    <a:pt x="73" y="105"/>
                  </a:cubicBezTo>
                  <a:cubicBezTo>
                    <a:pt x="56" y="122"/>
                    <a:pt x="56" y="122"/>
                    <a:pt x="56" y="122"/>
                  </a:cubicBezTo>
                  <a:cubicBezTo>
                    <a:pt x="54" y="123"/>
                    <a:pt x="52" y="124"/>
                    <a:pt x="50" y="124"/>
                  </a:cubicBezTo>
                  <a:cubicBezTo>
                    <a:pt x="48" y="123"/>
                    <a:pt x="47" y="122"/>
                    <a:pt x="46" y="120"/>
                  </a:cubicBezTo>
                  <a:cubicBezTo>
                    <a:pt x="1" y="9"/>
                    <a:pt x="1" y="9"/>
                    <a:pt x="1" y="9"/>
                  </a:cubicBezTo>
                  <a:cubicBezTo>
                    <a:pt x="0" y="7"/>
                    <a:pt x="0" y="4"/>
                    <a:pt x="2" y="3"/>
                  </a:cubicBezTo>
                  <a:cubicBezTo>
                    <a:pt x="4" y="1"/>
                    <a:pt x="6" y="0"/>
                    <a:pt x="9" y="1"/>
                  </a:cubicBezTo>
                  <a:cubicBezTo>
                    <a:pt x="120" y="46"/>
                    <a:pt x="120" y="46"/>
                    <a:pt x="120" y="46"/>
                  </a:cubicBezTo>
                  <a:cubicBezTo>
                    <a:pt x="121" y="47"/>
                    <a:pt x="123" y="49"/>
                    <a:pt x="123" y="51"/>
                  </a:cubicBezTo>
                  <a:cubicBezTo>
                    <a:pt x="124" y="53"/>
                    <a:pt x="123" y="55"/>
                    <a:pt x="122" y="56"/>
                  </a:cubicBezTo>
                  <a:cubicBezTo>
                    <a:pt x="104" y="73"/>
                    <a:pt x="104" y="73"/>
                    <a:pt x="104" y="73"/>
                  </a:cubicBezTo>
                  <a:cubicBezTo>
                    <a:pt x="158" y="127"/>
                    <a:pt x="158" y="127"/>
                    <a:pt x="158" y="127"/>
                  </a:cubicBezTo>
                  <a:cubicBezTo>
                    <a:pt x="161" y="129"/>
                    <a:pt x="161" y="133"/>
                    <a:pt x="158" y="136"/>
                  </a:cubicBezTo>
                  <a:cubicBezTo>
                    <a:pt x="135" y="159"/>
                    <a:pt x="135" y="159"/>
                    <a:pt x="135" y="159"/>
                  </a:cubicBezTo>
                  <a:cubicBezTo>
                    <a:pt x="134" y="160"/>
                    <a:pt x="133" y="160"/>
                    <a:pt x="131" y="160"/>
                  </a:cubicBezTo>
                  <a:close/>
                  <a:moveTo>
                    <a:pt x="73" y="90"/>
                  </a:moveTo>
                  <a:cubicBezTo>
                    <a:pt x="74" y="90"/>
                    <a:pt x="76" y="91"/>
                    <a:pt x="77" y="92"/>
                  </a:cubicBezTo>
                  <a:cubicBezTo>
                    <a:pt x="131" y="146"/>
                    <a:pt x="131" y="146"/>
                    <a:pt x="131" y="146"/>
                  </a:cubicBezTo>
                  <a:cubicBezTo>
                    <a:pt x="145" y="131"/>
                    <a:pt x="145" y="131"/>
                    <a:pt x="145" y="131"/>
                  </a:cubicBezTo>
                  <a:cubicBezTo>
                    <a:pt x="92" y="78"/>
                    <a:pt x="92" y="78"/>
                    <a:pt x="92" y="78"/>
                  </a:cubicBezTo>
                  <a:cubicBezTo>
                    <a:pt x="89" y="75"/>
                    <a:pt x="89" y="71"/>
                    <a:pt x="92" y="69"/>
                  </a:cubicBezTo>
                  <a:cubicBezTo>
                    <a:pt x="107" y="54"/>
                    <a:pt x="107" y="54"/>
                    <a:pt x="107" y="54"/>
                  </a:cubicBezTo>
                  <a:cubicBezTo>
                    <a:pt x="17" y="18"/>
                    <a:pt x="17" y="18"/>
                    <a:pt x="17" y="18"/>
                  </a:cubicBezTo>
                  <a:cubicBezTo>
                    <a:pt x="54" y="107"/>
                    <a:pt x="54" y="107"/>
                    <a:pt x="54" y="107"/>
                  </a:cubicBezTo>
                  <a:cubicBezTo>
                    <a:pt x="69" y="92"/>
                    <a:pt x="69" y="92"/>
                    <a:pt x="69" y="92"/>
                  </a:cubicBezTo>
                  <a:cubicBezTo>
                    <a:pt x="70" y="91"/>
                    <a:pt x="71" y="90"/>
                    <a:pt x="7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215">
              <a:extLst>
                <a:ext uri="{FF2B5EF4-FFF2-40B4-BE49-F238E27FC236}">
                  <a16:creationId xmlns:a16="http://schemas.microsoft.com/office/drawing/2014/main" id="{188C079D-7E6A-4162-993E-03DA2A0FEF0B}"/>
                </a:ext>
              </a:extLst>
            </p:cNvPr>
            <p:cNvSpPr>
              <a:spLocks/>
            </p:cNvSpPr>
            <p:nvPr/>
          </p:nvSpPr>
          <p:spPr bwMode="auto">
            <a:xfrm>
              <a:off x="27" y="96"/>
              <a:ext cx="29" cy="146"/>
            </a:xfrm>
            <a:custGeom>
              <a:avLst/>
              <a:gdLst>
                <a:gd name="T0" fmla="*/ 6 w 12"/>
                <a:gd name="T1" fmla="*/ 61 h 61"/>
                <a:gd name="T2" fmla="*/ 0 w 12"/>
                <a:gd name="T3" fmla="*/ 55 h 61"/>
                <a:gd name="T4" fmla="*/ 0 w 12"/>
                <a:gd name="T5" fmla="*/ 6 h 61"/>
                <a:gd name="T6" fmla="*/ 6 w 12"/>
                <a:gd name="T7" fmla="*/ 0 h 61"/>
                <a:gd name="T8" fmla="*/ 12 w 12"/>
                <a:gd name="T9" fmla="*/ 6 h 61"/>
                <a:gd name="T10" fmla="*/ 12 w 12"/>
                <a:gd name="T11" fmla="*/ 55 h 61"/>
                <a:gd name="T12" fmla="*/ 6 w 1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2" h="61">
                  <a:moveTo>
                    <a:pt x="6" y="61"/>
                  </a:moveTo>
                  <a:cubicBezTo>
                    <a:pt x="2" y="61"/>
                    <a:pt x="0" y="59"/>
                    <a:pt x="0" y="55"/>
                  </a:cubicBezTo>
                  <a:cubicBezTo>
                    <a:pt x="0" y="6"/>
                    <a:pt x="0" y="6"/>
                    <a:pt x="0" y="6"/>
                  </a:cubicBezTo>
                  <a:cubicBezTo>
                    <a:pt x="0" y="2"/>
                    <a:pt x="2" y="0"/>
                    <a:pt x="6" y="0"/>
                  </a:cubicBezTo>
                  <a:cubicBezTo>
                    <a:pt x="9" y="0"/>
                    <a:pt x="12" y="2"/>
                    <a:pt x="12" y="6"/>
                  </a:cubicBezTo>
                  <a:cubicBezTo>
                    <a:pt x="12" y="55"/>
                    <a:pt x="12" y="55"/>
                    <a:pt x="12" y="55"/>
                  </a:cubicBezTo>
                  <a:cubicBezTo>
                    <a:pt x="12" y="59"/>
                    <a:pt x="9" y="61"/>
                    <a:pt x="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216">
              <a:extLst>
                <a:ext uri="{FF2B5EF4-FFF2-40B4-BE49-F238E27FC236}">
                  <a16:creationId xmlns:a16="http://schemas.microsoft.com/office/drawing/2014/main" id="{0B9E985E-855F-413C-A020-A1FF846E9D6B}"/>
                </a:ext>
              </a:extLst>
            </p:cNvPr>
            <p:cNvSpPr>
              <a:spLocks/>
            </p:cNvSpPr>
            <p:nvPr/>
          </p:nvSpPr>
          <p:spPr bwMode="auto">
            <a:xfrm>
              <a:off x="27" y="786"/>
              <a:ext cx="29" cy="145"/>
            </a:xfrm>
            <a:custGeom>
              <a:avLst/>
              <a:gdLst>
                <a:gd name="T0" fmla="*/ 6 w 12"/>
                <a:gd name="T1" fmla="*/ 61 h 61"/>
                <a:gd name="T2" fmla="*/ 0 w 12"/>
                <a:gd name="T3" fmla="*/ 55 h 61"/>
                <a:gd name="T4" fmla="*/ 0 w 12"/>
                <a:gd name="T5" fmla="*/ 6 h 61"/>
                <a:gd name="T6" fmla="*/ 6 w 12"/>
                <a:gd name="T7" fmla="*/ 0 h 61"/>
                <a:gd name="T8" fmla="*/ 12 w 12"/>
                <a:gd name="T9" fmla="*/ 6 h 61"/>
                <a:gd name="T10" fmla="*/ 12 w 12"/>
                <a:gd name="T11" fmla="*/ 55 h 61"/>
                <a:gd name="T12" fmla="*/ 6 w 1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2" h="61">
                  <a:moveTo>
                    <a:pt x="6" y="61"/>
                  </a:moveTo>
                  <a:cubicBezTo>
                    <a:pt x="2" y="61"/>
                    <a:pt x="0" y="59"/>
                    <a:pt x="0" y="55"/>
                  </a:cubicBezTo>
                  <a:cubicBezTo>
                    <a:pt x="0" y="6"/>
                    <a:pt x="0" y="6"/>
                    <a:pt x="0" y="6"/>
                  </a:cubicBezTo>
                  <a:cubicBezTo>
                    <a:pt x="0" y="2"/>
                    <a:pt x="2" y="0"/>
                    <a:pt x="6" y="0"/>
                  </a:cubicBezTo>
                  <a:cubicBezTo>
                    <a:pt x="9" y="0"/>
                    <a:pt x="12" y="2"/>
                    <a:pt x="12" y="6"/>
                  </a:cubicBezTo>
                  <a:cubicBezTo>
                    <a:pt x="12" y="55"/>
                    <a:pt x="12" y="55"/>
                    <a:pt x="12" y="55"/>
                  </a:cubicBezTo>
                  <a:cubicBezTo>
                    <a:pt x="12" y="59"/>
                    <a:pt x="9" y="61"/>
                    <a:pt x="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217">
              <a:extLst>
                <a:ext uri="{FF2B5EF4-FFF2-40B4-BE49-F238E27FC236}">
                  <a16:creationId xmlns:a16="http://schemas.microsoft.com/office/drawing/2014/main" id="{A3EDCE17-EF05-4473-8F4B-C8388FA8AF28}"/>
                </a:ext>
              </a:extLst>
            </p:cNvPr>
            <p:cNvSpPr>
              <a:spLocks/>
            </p:cNvSpPr>
            <p:nvPr/>
          </p:nvSpPr>
          <p:spPr bwMode="auto">
            <a:xfrm>
              <a:off x="-261" y="213"/>
              <a:ext cx="117" cy="112"/>
            </a:xfrm>
            <a:custGeom>
              <a:avLst/>
              <a:gdLst>
                <a:gd name="T0" fmla="*/ 42 w 49"/>
                <a:gd name="T1" fmla="*/ 47 h 47"/>
                <a:gd name="T2" fmla="*/ 38 w 49"/>
                <a:gd name="T3" fmla="*/ 46 h 47"/>
                <a:gd name="T4" fmla="*/ 3 w 49"/>
                <a:gd name="T5" fmla="*/ 11 h 47"/>
                <a:gd name="T6" fmla="*/ 3 w 49"/>
                <a:gd name="T7" fmla="*/ 2 h 47"/>
                <a:gd name="T8" fmla="*/ 11 w 49"/>
                <a:gd name="T9" fmla="*/ 2 h 47"/>
                <a:gd name="T10" fmla="*/ 46 w 49"/>
                <a:gd name="T11" fmla="*/ 37 h 47"/>
                <a:gd name="T12" fmla="*/ 46 w 49"/>
                <a:gd name="T13" fmla="*/ 46 h 47"/>
                <a:gd name="T14" fmla="*/ 42 w 49"/>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7">
                  <a:moveTo>
                    <a:pt x="42" y="47"/>
                  </a:moveTo>
                  <a:cubicBezTo>
                    <a:pt x="40" y="47"/>
                    <a:pt x="39" y="47"/>
                    <a:pt x="38" y="46"/>
                  </a:cubicBezTo>
                  <a:cubicBezTo>
                    <a:pt x="3" y="11"/>
                    <a:pt x="3" y="11"/>
                    <a:pt x="3" y="11"/>
                  </a:cubicBezTo>
                  <a:cubicBezTo>
                    <a:pt x="0" y="8"/>
                    <a:pt x="0" y="4"/>
                    <a:pt x="3" y="2"/>
                  </a:cubicBezTo>
                  <a:cubicBezTo>
                    <a:pt x="5" y="0"/>
                    <a:pt x="9" y="0"/>
                    <a:pt x="11" y="2"/>
                  </a:cubicBezTo>
                  <a:cubicBezTo>
                    <a:pt x="46" y="37"/>
                    <a:pt x="46" y="37"/>
                    <a:pt x="46" y="37"/>
                  </a:cubicBezTo>
                  <a:cubicBezTo>
                    <a:pt x="49" y="40"/>
                    <a:pt x="49" y="43"/>
                    <a:pt x="46" y="46"/>
                  </a:cubicBezTo>
                  <a:cubicBezTo>
                    <a:pt x="45" y="47"/>
                    <a:pt x="43" y="4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218">
              <a:extLst>
                <a:ext uri="{FF2B5EF4-FFF2-40B4-BE49-F238E27FC236}">
                  <a16:creationId xmlns:a16="http://schemas.microsoft.com/office/drawing/2014/main" id="{8A6A32A0-1479-4E40-8ED8-034F8BAAD1A7}"/>
                </a:ext>
              </a:extLst>
            </p:cNvPr>
            <p:cNvSpPr>
              <a:spLocks/>
            </p:cNvSpPr>
            <p:nvPr/>
          </p:nvSpPr>
          <p:spPr bwMode="auto">
            <a:xfrm>
              <a:off x="-378" y="499"/>
              <a:ext cx="148" cy="29"/>
            </a:xfrm>
            <a:custGeom>
              <a:avLst/>
              <a:gdLst>
                <a:gd name="T0" fmla="*/ 56 w 62"/>
                <a:gd name="T1" fmla="*/ 12 h 12"/>
                <a:gd name="T2" fmla="*/ 6 w 62"/>
                <a:gd name="T3" fmla="*/ 12 h 12"/>
                <a:gd name="T4" fmla="*/ 0 w 62"/>
                <a:gd name="T5" fmla="*/ 6 h 12"/>
                <a:gd name="T6" fmla="*/ 6 w 62"/>
                <a:gd name="T7" fmla="*/ 0 h 12"/>
                <a:gd name="T8" fmla="*/ 56 w 62"/>
                <a:gd name="T9" fmla="*/ 0 h 12"/>
                <a:gd name="T10" fmla="*/ 62 w 62"/>
                <a:gd name="T11" fmla="*/ 6 h 12"/>
                <a:gd name="T12" fmla="*/ 56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6" y="12"/>
                  </a:moveTo>
                  <a:cubicBezTo>
                    <a:pt x="6" y="12"/>
                    <a:pt x="6" y="12"/>
                    <a:pt x="6" y="12"/>
                  </a:cubicBezTo>
                  <a:cubicBezTo>
                    <a:pt x="3" y="12"/>
                    <a:pt x="0" y="9"/>
                    <a:pt x="0" y="6"/>
                  </a:cubicBezTo>
                  <a:cubicBezTo>
                    <a:pt x="0" y="3"/>
                    <a:pt x="3" y="0"/>
                    <a:pt x="6" y="0"/>
                  </a:cubicBezTo>
                  <a:cubicBezTo>
                    <a:pt x="56" y="0"/>
                    <a:pt x="56" y="0"/>
                    <a:pt x="56" y="0"/>
                  </a:cubicBezTo>
                  <a:cubicBezTo>
                    <a:pt x="59" y="0"/>
                    <a:pt x="62" y="3"/>
                    <a:pt x="62" y="6"/>
                  </a:cubicBezTo>
                  <a:cubicBezTo>
                    <a:pt x="62" y="9"/>
                    <a:pt x="59" y="12"/>
                    <a:pt x="5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219">
              <a:extLst>
                <a:ext uri="{FF2B5EF4-FFF2-40B4-BE49-F238E27FC236}">
                  <a16:creationId xmlns:a16="http://schemas.microsoft.com/office/drawing/2014/main" id="{7465AA89-F0C7-4717-9F44-E128C27B9FE9}"/>
                </a:ext>
              </a:extLst>
            </p:cNvPr>
            <p:cNvSpPr>
              <a:spLocks/>
            </p:cNvSpPr>
            <p:nvPr/>
          </p:nvSpPr>
          <p:spPr bwMode="auto">
            <a:xfrm>
              <a:off x="312" y="499"/>
              <a:ext cx="148" cy="29"/>
            </a:xfrm>
            <a:custGeom>
              <a:avLst/>
              <a:gdLst>
                <a:gd name="T0" fmla="*/ 56 w 62"/>
                <a:gd name="T1" fmla="*/ 12 h 12"/>
                <a:gd name="T2" fmla="*/ 6 w 62"/>
                <a:gd name="T3" fmla="*/ 12 h 12"/>
                <a:gd name="T4" fmla="*/ 0 w 62"/>
                <a:gd name="T5" fmla="*/ 6 h 12"/>
                <a:gd name="T6" fmla="*/ 6 w 62"/>
                <a:gd name="T7" fmla="*/ 0 h 12"/>
                <a:gd name="T8" fmla="*/ 56 w 62"/>
                <a:gd name="T9" fmla="*/ 0 h 12"/>
                <a:gd name="T10" fmla="*/ 62 w 62"/>
                <a:gd name="T11" fmla="*/ 6 h 12"/>
                <a:gd name="T12" fmla="*/ 56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6" y="12"/>
                  </a:moveTo>
                  <a:cubicBezTo>
                    <a:pt x="6" y="12"/>
                    <a:pt x="6" y="12"/>
                    <a:pt x="6" y="12"/>
                  </a:cubicBezTo>
                  <a:cubicBezTo>
                    <a:pt x="3" y="12"/>
                    <a:pt x="0" y="9"/>
                    <a:pt x="0" y="6"/>
                  </a:cubicBezTo>
                  <a:cubicBezTo>
                    <a:pt x="0" y="3"/>
                    <a:pt x="3" y="0"/>
                    <a:pt x="6" y="0"/>
                  </a:cubicBezTo>
                  <a:cubicBezTo>
                    <a:pt x="56" y="0"/>
                    <a:pt x="56" y="0"/>
                    <a:pt x="56" y="0"/>
                  </a:cubicBezTo>
                  <a:cubicBezTo>
                    <a:pt x="59" y="0"/>
                    <a:pt x="62" y="3"/>
                    <a:pt x="62" y="6"/>
                  </a:cubicBezTo>
                  <a:cubicBezTo>
                    <a:pt x="62" y="9"/>
                    <a:pt x="59" y="12"/>
                    <a:pt x="5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220">
              <a:extLst>
                <a:ext uri="{FF2B5EF4-FFF2-40B4-BE49-F238E27FC236}">
                  <a16:creationId xmlns:a16="http://schemas.microsoft.com/office/drawing/2014/main" id="{DEDDFD4B-842C-44AE-B1D9-8EE1817E4F89}"/>
                </a:ext>
              </a:extLst>
            </p:cNvPr>
            <p:cNvSpPr>
              <a:spLocks/>
            </p:cNvSpPr>
            <p:nvPr/>
          </p:nvSpPr>
          <p:spPr bwMode="auto">
            <a:xfrm>
              <a:off x="-261" y="700"/>
              <a:ext cx="117" cy="114"/>
            </a:xfrm>
            <a:custGeom>
              <a:avLst/>
              <a:gdLst>
                <a:gd name="T0" fmla="*/ 7 w 49"/>
                <a:gd name="T1" fmla="*/ 48 h 48"/>
                <a:gd name="T2" fmla="*/ 3 w 49"/>
                <a:gd name="T3" fmla="*/ 46 h 48"/>
                <a:gd name="T4" fmla="*/ 3 w 49"/>
                <a:gd name="T5" fmla="*/ 38 h 48"/>
                <a:gd name="T6" fmla="*/ 38 w 49"/>
                <a:gd name="T7" fmla="*/ 2 h 48"/>
                <a:gd name="T8" fmla="*/ 46 w 49"/>
                <a:gd name="T9" fmla="*/ 2 h 48"/>
                <a:gd name="T10" fmla="*/ 46 w 49"/>
                <a:gd name="T11" fmla="*/ 11 h 48"/>
                <a:gd name="T12" fmla="*/ 11 w 49"/>
                <a:gd name="T13" fmla="*/ 46 h 48"/>
                <a:gd name="T14" fmla="*/ 7 w 49"/>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8">
                  <a:moveTo>
                    <a:pt x="7" y="48"/>
                  </a:moveTo>
                  <a:cubicBezTo>
                    <a:pt x="5" y="48"/>
                    <a:pt x="4" y="47"/>
                    <a:pt x="3" y="46"/>
                  </a:cubicBezTo>
                  <a:cubicBezTo>
                    <a:pt x="0" y="44"/>
                    <a:pt x="0" y="40"/>
                    <a:pt x="3" y="38"/>
                  </a:cubicBezTo>
                  <a:cubicBezTo>
                    <a:pt x="38" y="2"/>
                    <a:pt x="38" y="2"/>
                    <a:pt x="38" y="2"/>
                  </a:cubicBezTo>
                  <a:cubicBezTo>
                    <a:pt x="40" y="0"/>
                    <a:pt x="44" y="0"/>
                    <a:pt x="46" y="2"/>
                  </a:cubicBezTo>
                  <a:cubicBezTo>
                    <a:pt x="49" y="5"/>
                    <a:pt x="49" y="9"/>
                    <a:pt x="46" y="11"/>
                  </a:cubicBezTo>
                  <a:cubicBezTo>
                    <a:pt x="11" y="46"/>
                    <a:pt x="11" y="46"/>
                    <a:pt x="11" y="46"/>
                  </a:cubicBezTo>
                  <a:cubicBezTo>
                    <a:pt x="10" y="47"/>
                    <a:pt x="8" y="48"/>
                    <a:pt x="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221">
              <a:extLst>
                <a:ext uri="{FF2B5EF4-FFF2-40B4-BE49-F238E27FC236}">
                  <a16:creationId xmlns:a16="http://schemas.microsoft.com/office/drawing/2014/main" id="{344974D3-E944-4E05-9415-3D8EA3F334E3}"/>
                </a:ext>
              </a:extLst>
            </p:cNvPr>
            <p:cNvSpPr>
              <a:spLocks/>
            </p:cNvSpPr>
            <p:nvPr/>
          </p:nvSpPr>
          <p:spPr bwMode="auto">
            <a:xfrm>
              <a:off x="228" y="213"/>
              <a:ext cx="115" cy="112"/>
            </a:xfrm>
            <a:custGeom>
              <a:avLst/>
              <a:gdLst>
                <a:gd name="T0" fmla="*/ 6 w 48"/>
                <a:gd name="T1" fmla="*/ 47 h 47"/>
                <a:gd name="T2" fmla="*/ 2 w 48"/>
                <a:gd name="T3" fmla="*/ 46 h 47"/>
                <a:gd name="T4" fmla="*/ 2 w 48"/>
                <a:gd name="T5" fmla="*/ 37 h 47"/>
                <a:gd name="T6" fmla="*/ 37 w 48"/>
                <a:gd name="T7" fmla="*/ 2 h 47"/>
                <a:gd name="T8" fmla="*/ 46 w 48"/>
                <a:gd name="T9" fmla="*/ 2 h 47"/>
                <a:gd name="T10" fmla="*/ 46 w 48"/>
                <a:gd name="T11" fmla="*/ 10 h 47"/>
                <a:gd name="T12" fmla="*/ 10 w 48"/>
                <a:gd name="T13" fmla="*/ 46 h 47"/>
                <a:gd name="T14" fmla="*/ 6 w 48"/>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6" y="47"/>
                  </a:moveTo>
                  <a:cubicBezTo>
                    <a:pt x="5" y="47"/>
                    <a:pt x="3" y="47"/>
                    <a:pt x="2" y="46"/>
                  </a:cubicBezTo>
                  <a:cubicBezTo>
                    <a:pt x="0" y="43"/>
                    <a:pt x="0" y="39"/>
                    <a:pt x="2" y="37"/>
                  </a:cubicBezTo>
                  <a:cubicBezTo>
                    <a:pt x="37" y="2"/>
                    <a:pt x="37" y="2"/>
                    <a:pt x="37" y="2"/>
                  </a:cubicBezTo>
                  <a:cubicBezTo>
                    <a:pt x="39" y="0"/>
                    <a:pt x="43" y="0"/>
                    <a:pt x="46" y="2"/>
                  </a:cubicBezTo>
                  <a:cubicBezTo>
                    <a:pt x="48" y="4"/>
                    <a:pt x="48" y="8"/>
                    <a:pt x="46" y="10"/>
                  </a:cubicBezTo>
                  <a:cubicBezTo>
                    <a:pt x="10" y="46"/>
                    <a:pt x="10" y="46"/>
                    <a:pt x="10" y="46"/>
                  </a:cubicBezTo>
                  <a:cubicBezTo>
                    <a:pt x="9" y="47"/>
                    <a:pt x="8" y="47"/>
                    <a:pt x="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222">
              <a:extLst>
                <a:ext uri="{FF2B5EF4-FFF2-40B4-BE49-F238E27FC236}">
                  <a16:creationId xmlns:a16="http://schemas.microsoft.com/office/drawing/2014/main" id="{D48B22D0-880B-47DC-8932-393E6951973D}"/>
                </a:ext>
              </a:extLst>
            </p:cNvPr>
            <p:cNvSpPr>
              <a:spLocks noEditPoints="1"/>
            </p:cNvSpPr>
            <p:nvPr/>
          </p:nvSpPr>
          <p:spPr bwMode="auto">
            <a:xfrm>
              <a:off x="-13" y="15"/>
              <a:ext cx="107" cy="107"/>
            </a:xfrm>
            <a:custGeom>
              <a:avLst/>
              <a:gdLst>
                <a:gd name="T0" fmla="*/ 23 w 45"/>
                <a:gd name="T1" fmla="*/ 45 h 45"/>
                <a:gd name="T2" fmla="*/ 0 w 45"/>
                <a:gd name="T3" fmla="*/ 23 h 45"/>
                <a:gd name="T4" fmla="*/ 23 w 45"/>
                <a:gd name="T5" fmla="*/ 0 h 45"/>
                <a:gd name="T6" fmla="*/ 45 w 45"/>
                <a:gd name="T7" fmla="*/ 23 h 45"/>
                <a:gd name="T8" fmla="*/ 23 w 45"/>
                <a:gd name="T9" fmla="*/ 45 h 45"/>
                <a:gd name="T10" fmla="*/ 23 w 45"/>
                <a:gd name="T11" fmla="*/ 12 h 45"/>
                <a:gd name="T12" fmla="*/ 12 w 45"/>
                <a:gd name="T13" fmla="*/ 23 h 45"/>
                <a:gd name="T14" fmla="*/ 23 w 45"/>
                <a:gd name="T15" fmla="*/ 33 h 45"/>
                <a:gd name="T16" fmla="*/ 33 w 45"/>
                <a:gd name="T17" fmla="*/ 23 h 45"/>
                <a:gd name="T18" fmla="*/ 23 w 45"/>
                <a:gd name="T19"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3" y="45"/>
                  </a:moveTo>
                  <a:cubicBezTo>
                    <a:pt x="10" y="45"/>
                    <a:pt x="0" y="35"/>
                    <a:pt x="0" y="23"/>
                  </a:cubicBezTo>
                  <a:cubicBezTo>
                    <a:pt x="0" y="10"/>
                    <a:pt x="10" y="0"/>
                    <a:pt x="23" y="0"/>
                  </a:cubicBezTo>
                  <a:cubicBezTo>
                    <a:pt x="35" y="0"/>
                    <a:pt x="45" y="10"/>
                    <a:pt x="45" y="23"/>
                  </a:cubicBezTo>
                  <a:cubicBezTo>
                    <a:pt x="45" y="35"/>
                    <a:pt x="35" y="45"/>
                    <a:pt x="23" y="45"/>
                  </a:cubicBezTo>
                  <a:close/>
                  <a:moveTo>
                    <a:pt x="23" y="12"/>
                  </a:moveTo>
                  <a:cubicBezTo>
                    <a:pt x="17" y="12"/>
                    <a:pt x="12" y="17"/>
                    <a:pt x="12" y="23"/>
                  </a:cubicBezTo>
                  <a:cubicBezTo>
                    <a:pt x="12" y="28"/>
                    <a:pt x="17" y="33"/>
                    <a:pt x="23" y="33"/>
                  </a:cubicBezTo>
                  <a:cubicBezTo>
                    <a:pt x="29" y="33"/>
                    <a:pt x="33" y="28"/>
                    <a:pt x="33" y="23"/>
                  </a:cubicBezTo>
                  <a:cubicBezTo>
                    <a:pt x="33" y="17"/>
                    <a:pt x="29"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223">
              <a:extLst>
                <a:ext uri="{FF2B5EF4-FFF2-40B4-BE49-F238E27FC236}">
                  <a16:creationId xmlns:a16="http://schemas.microsoft.com/office/drawing/2014/main" id="{2F21CD7B-16D3-45DF-8166-0520B3F5DDAD}"/>
                </a:ext>
              </a:extLst>
            </p:cNvPr>
            <p:cNvSpPr>
              <a:spLocks noEditPoints="1"/>
            </p:cNvSpPr>
            <p:nvPr/>
          </p:nvSpPr>
          <p:spPr bwMode="auto">
            <a:xfrm>
              <a:off x="-13" y="907"/>
              <a:ext cx="107" cy="108"/>
            </a:xfrm>
            <a:custGeom>
              <a:avLst/>
              <a:gdLst>
                <a:gd name="T0" fmla="*/ 23 w 45"/>
                <a:gd name="T1" fmla="*/ 45 h 45"/>
                <a:gd name="T2" fmla="*/ 0 w 45"/>
                <a:gd name="T3" fmla="*/ 22 h 45"/>
                <a:gd name="T4" fmla="*/ 23 w 45"/>
                <a:gd name="T5" fmla="*/ 0 h 45"/>
                <a:gd name="T6" fmla="*/ 45 w 45"/>
                <a:gd name="T7" fmla="*/ 22 h 45"/>
                <a:gd name="T8" fmla="*/ 23 w 45"/>
                <a:gd name="T9" fmla="*/ 45 h 45"/>
                <a:gd name="T10" fmla="*/ 23 w 45"/>
                <a:gd name="T11" fmla="*/ 12 h 45"/>
                <a:gd name="T12" fmla="*/ 12 w 45"/>
                <a:gd name="T13" fmla="*/ 22 h 45"/>
                <a:gd name="T14" fmla="*/ 23 w 45"/>
                <a:gd name="T15" fmla="*/ 33 h 45"/>
                <a:gd name="T16" fmla="*/ 33 w 45"/>
                <a:gd name="T17" fmla="*/ 22 h 45"/>
                <a:gd name="T18" fmla="*/ 23 w 45"/>
                <a:gd name="T19"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3" y="45"/>
                  </a:moveTo>
                  <a:cubicBezTo>
                    <a:pt x="10" y="45"/>
                    <a:pt x="0" y="35"/>
                    <a:pt x="0" y="22"/>
                  </a:cubicBezTo>
                  <a:cubicBezTo>
                    <a:pt x="0" y="10"/>
                    <a:pt x="10" y="0"/>
                    <a:pt x="23" y="0"/>
                  </a:cubicBezTo>
                  <a:cubicBezTo>
                    <a:pt x="35" y="0"/>
                    <a:pt x="45" y="10"/>
                    <a:pt x="45" y="22"/>
                  </a:cubicBezTo>
                  <a:cubicBezTo>
                    <a:pt x="45" y="35"/>
                    <a:pt x="35" y="45"/>
                    <a:pt x="23" y="45"/>
                  </a:cubicBezTo>
                  <a:close/>
                  <a:moveTo>
                    <a:pt x="23" y="12"/>
                  </a:moveTo>
                  <a:cubicBezTo>
                    <a:pt x="17" y="12"/>
                    <a:pt x="12" y="16"/>
                    <a:pt x="12" y="22"/>
                  </a:cubicBezTo>
                  <a:cubicBezTo>
                    <a:pt x="12" y="28"/>
                    <a:pt x="17" y="33"/>
                    <a:pt x="23" y="33"/>
                  </a:cubicBezTo>
                  <a:cubicBezTo>
                    <a:pt x="28" y="33"/>
                    <a:pt x="33" y="28"/>
                    <a:pt x="33" y="22"/>
                  </a:cubicBezTo>
                  <a:cubicBezTo>
                    <a:pt x="33" y="16"/>
                    <a:pt x="28"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224">
              <a:extLst>
                <a:ext uri="{FF2B5EF4-FFF2-40B4-BE49-F238E27FC236}">
                  <a16:creationId xmlns:a16="http://schemas.microsoft.com/office/drawing/2014/main" id="{4D7AAF1C-7F16-4894-BB96-60F148957978}"/>
                </a:ext>
              </a:extLst>
            </p:cNvPr>
            <p:cNvSpPr>
              <a:spLocks noEditPoints="1"/>
            </p:cNvSpPr>
            <p:nvPr/>
          </p:nvSpPr>
          <p:spPr bwMode="auto">
            <a:xfrm>
              <a:off x="-328" y="146"/>
              <a:ext cx="112" cy="108"/>
            </a:xfrm>
            <a:custGeom>
              <a:avLst/>
              <a:gdLst>
                <a:gd name="T0" fmla="*/ 23 w 47"/>
                <a:gd name="T1" fmla="*/ 45 h 45"/>
                <a:gd name="T2" fmla="*/ 7 w 47"/>
                <a:gd name="T3" fmla="*/ 38 h 45"/>
                <a:gd name="T4" fmla="*/ 0 w 47"/>
                <a:gd name="T5" fmla="*/ 22 h 45"/>
                <a:gd name="T6" fmla="*/ 7 w 47"/>
                <a:gd name="T7" fmla="*/ 6 h 45"/>
                <a:gd name="T8" fmla="*/ 23 w 47"/>
                <a:gd name="T9" fmla="*/ 0 h 45"/>
                <a:gd name="T10" fmla="*/ 39 w 47"/>
                <a:gd name="T11" fmla="*/ 6 h 45"/>
                <a:gd name="T12" fmla="*/ 39 w 47"/>
                <a:gd name="T13" fmla="*/ 38 h 45"/>
                <a:gd name="T14" fmla="*/ 23 w 47"/>
                <a:gd name="T15" fmla="*/ 45 h 45"/>
                <a:gd name="T16" fmla="*/ 23 w 47"/>
                <a:gd name="T17" fmla="*/ 12 h 45"/>
                <a:gd name="T18" fmla="*/ 15 w 47"/>
                <a:gd name="T19" fmla="*/ 15 h 45"/>
                <a:gd name="T20" fmla="*/ 15 w 47"/>
                <a:gd name="T21" fmla="*/ 30 h 45"/>
                <a:gd name="T22" fmla="*/ 30 w 47"/>
                <a:gd name="T23" fmla="*/ 30 h 45"/>
                <a:gd name="T24" fmla="*/ 30 w 47"/>
                <a:gd name="T25" fmla="*/ 15 h 45"/>
                <a:gd name="T26" fmla="*/ 23 w 47"/>
                <a:gd name="T2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5">
                  <a:moveTo>
                    <a:pt x="23" y="45"/>
                  </a:moveTo>
                  <a:cubicBezTo>
                    <a:pt x="17" y="45"/>
                    <a:pt x="11" y="43"/>
                    <a:pt x="7" y="38"/>
                  </a:cubicBezTo>
                  <a:cubicBezTo>
                    <a:pt x="2" y="34"/>
                    <a:pt x="0" y="28"/>
                    <a:pt x="0" y="22"/>
                  </a:cubicBezTo>
                  <a:cubicBezTo>
                    <a:pt x="0" y="16"/>
                    <a:pt x="2" y="11"/>
                    <a:pt x="7" y="6"/>
                  </a:cubicBezTo>
                  <a:cubicBezTo>
                    <a:pt x="11" y="2"/>
                    <a:pt x="17" y="0"/>
                    <a:pt x="23" y="0"/>
                  </a:cubicBezTo>
                  <a:cubicBezTo>
                    <a:pt x="29" y="0"/>
                    <a:pt x="34" y="2"/>
                    <a:pt x="39" y="6"/>
                  </a:cubicBezTo>
                  <a:cubicBezTo>
                    <a:pt x="47" y="15"/>
                    <a:pt x="47" y="29"/>
                    <a:pt x="39" y="38"/>
                  </a:cubicBezTo>
                  <a:cubicBezTo>
                    <a:pt x="34" y="43"/>
                    <a:pt x="28" y="45"/>
                    <a:pt x="23" y="45"/>
                  </a:cubicBezTo>
                  <a:close/>
                  <a:moveTo>
                    <a:pt x="23" y="12"/>
                  </a:moveTo>
                  <a:cubicBezTo>
                    <a:pt x="20" y="12"/>
                    <a:pt x="17" y="13"/>
                    <a:pt x="15" y="15"/>
                  </a:cubicBezTo>
                  <a:cubicBezTo>
                    <a:pt x="11" y="19"/>
                    <a:pt x="11" y="26"/>
                    <a:pt x="15" y="30"/>
                  </a:cubicBezTo>
                  <a:cubicBezTo>
                    <a:pt x="19" y="34"/>
                    <a:pt x="26" y="34"/>
                    <a:pt x="30" y="30"/>
                  </a:cubicBezTo>
                  <a:cubicBezTo>
                    <a:pt x="34" y="26"/>
                    <a:pt x="34" y="19"/>
                    <a:pt x="30" y="15"/>
                  </a:cubicBezTo>
                  <a:cubicBezTo>
                    <a:pt x="28" y="13"/>
                    <a:pt x="25"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225">
              <a:extLst>
                <a:ext uri="{FF2B5EF4-FFF2-40B4-BE49-F238E27FC236}">
                  <a16:creationId xmlns:a16="http://schemas.microsoft.com/office/drawing/2014/main" id="{D6BC685E-00F3-4335-8A4E-E18782D9E6D6}"/>
                </a:ext>
              </a:extLst>
            </p:cNvPr>
            <p:cNvSpPr>
              <a:spLocks noEditPoints="1"/>
            </p:cNvSpPr>
            <p:nvPr/>
          </p:nvSpPr>
          <p:spPr bwMode="auto">
            <a:xfrm>
              <a:off x="-460" y="461"/>
              <a:ext cx="108" cy="107"/>
            </a:xfrm>
            <a:custGeom>
              <a:avLst/>
              <a:gdLst>
                <a:gd name="T0" fmla="*/ 23 w 45"/>
                <a:gd name="T1" fmla="*/ 45 h 45"/>
                <a:gd name="T2" fmla="*/ 0 w 45"/>
                <a:gd name="T3" fmla="*/ 22 h 45"/>
                <a:gd name="T4" fmla="*/ 23 w 45"/>
                <a:gd name="T5" fmla="*/ 0 h 45"/>
                <a:gd name="T6" fmla="*/ 45 w 45"/>
                <a:gd name="T7" fmla="*/ 22 h 45"/>
                <a:gd name="T8" fmla="*/ 23 w 45"/>
                <a:gd name="T9" fmla="*/ 45 h 45"/>
                <a:gd name="T10" fmla="*/ 23 w 45"/>
                <a:gd name="T11" fmla="*/ 12 h 45"/>
                <a:gd name="T12" fmla="*/ 12 w 45"/>
                <a:gd name="T13" fmla="*/ 22 h 45"/>
                <a:gd name="T14" fmla="*/ 23 w 45"/>
                <a:gd name="T15" fmla="*/ 33 h 45"/>
                <a:gd name="T16" fmla="*/ 33 w 45"/>
                <a:gd name="T17" fmla="*/ 22 h 45"/>
                <a:gd name="T18" fmla="*/ 23 w 45"/>
                <a:gd name="T19"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3" y="45"/>
                  </a:moveTo>
                  <a:cubicBezTo>
                    <a:pt x="10" y="45"/>
                    <a:pt x="0" y="35"/>
                    <a:pt x="0" y="22"/>
                  </a:cubicBezTo>
                  <a:cubicBezTo>
                    <a:pt x="0" y="10"/>
                    <a:pt x="10" y="0"/>
                    <a:pt x="23" y="0"/>
                  </a:cubicBezTo>
                  <a:cubicBezTo>
                    <a:pt x="35" y="0"/>
                    <a:pt x="45" y="10"/>
                    <a:pt x="45" y="22"/>
                  </a:cubicBezTo>
                  <a:cubicBezTo>
                    <a:pt x="45" y="35"/>
                    <a:pt x="35" y="45"/>
                    <a:pt x="23" y="45"/>
                  </a:cubicBezTo>
                  <a:close/>
                  <a:moveTo>
                    <a:pt x="23" y="12"/>
                  </a:moveTo>
                  <a:cubicBezTo>
                    <a:pt x="17" y="12"/>
                    <a:pt x="12" y="16"/>
                    <a:pt x="12" y="22"/>
                  </a:cubicBezTo>
                  <a:cubicBezTo>
                    <a:pt x="12" y="28"/>
                    <a:pt x="17" y="33"/>
                    <a:pt x="23" y="33"/>
                  </a:cubicBezTo>
                  <a:cubicBezTo>
                    <a:pt x="29" y="33"/>
                    <a:pt x="33" y="28"/>
                    <a:pt x="33" y="22"/>
                  </a:cubicBezTo>
                  <a:cubicBezTo>
                    <a:pt x="33" y="16"/>
                    <a:pt x="29"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226">
              <a:extLst>
                <a:ext uri="{FF2B5EF4-FFF2-40B4-BE49-F238E27FC236}">
                  <a16:creationId xmlns:a16="http://schemas.microsoft.com/office/drawing/2014/main" id="{362DD634-654D-4DA0-8F05-30F4E9892E4C}"/>
                </a:ext>
              </a:extLst>
            </p:cNvPr>
            <p:cNvSpPr>
              <a:spLocks noEditPoints="1"/>
            </p:cNvSpPr>
            <p:nvPr/>
          </p:nvSpPr>
          <p:spPr bwMode="auto">
            <a:xfrm>
              <a:off x="433" y="461"/>
              <a:ext cx="108" cy="107"/>
            </a:xfrm>
            <a:custGeom>
              <a:avLst/>
              <a:gdLst>
                <a:gd name="T0" fmla="*/ 22 w 45"/>
                <a:gd name="T1" fmla="*/ 45 h 45"/>
                <a:gd name="T2" fmla="*/ 0 w 45"/>
                <a:gd name="T3" fmla="*/ 22 h 45"/>
                <a:gd name="T4" fmla="*/ 22 w 45"/>
                <a:gd name="T5" fmla="*/ 0 h 45"/>
                <a:gd name="T6" fmla="*/ 45 w 45"/>
                <a:gd name="T7" fmla="*/ 22 h 45"/>
                <a:gd name="T8" fmla="*/ 22 w 45"/>
                <a:gd name="T9" fmla="*/ 45 h 45"/>
                <a:gd name="T10" fmla="*/ 22 w 45"/>
                <a:gd name="T11" fmla="*/ 12 h 45"/>
                <a:gd name="T12" fmla="*/ 12 w 45"/>
                <a:gd name="T13" fmla="*/ 22 h 45"/>
                <a:gd name="T14" fmla="*/ 22 w 45"/>
                <a:gd name="T15" fmla="*/ 33 h 45"/>
                <a:gd name="T16" fmla="*/ 33 w 45"/>
                <a:gd name="T17" fmla="*/ 22 h 45"/>
                <a:gd name="T18" fmla="*/ 22 w 45"/>
                <a:gd name="T19"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2" y="45"/>
                  </a:moveTo>
                  <a:cubicBezTo>
                    <a:pt x="10" y="45"/>
                    <a:pt x="0" y="35"/>
                    <a:pt x="0" y="22"/>
                  </a:cubicBezTo>
                  <a:cubicBezTo>
                    <a:pt x="0" y="10"/>
                    <a:pt x="10" y="0"/>
                    <a:pt x="22" y="0"/>
                  </a:cubicBezTo>
                  <a:cubicBezTo>
                    <a:pt x="35" y="0"/>
                    <a:pt x="45" y="10"/>
                    <a:pt x="45" y="22"/>
                  </a:cubicBezTo>
                  <a:cubicBezTo>
                    <a:pt x="45" y="35"/>
                    <a:pt x="35" y="45"/>
                    <a:pt x="22" y="45"/>
                  </a:cubicBezTo>
                  <a:close/>
                  <a:moveTo>
                    <a:pt x="22" y="12"/>
                  </a:moveTo>
                  <a:cubicBezTo>
                    <a:pt x="17" y="12"/>
                    <a:pt x="12" y="17"/>
                    <a:pt x="12" y="22"/>
                  </a:cubicBezTo>
                  <a:cubicBezTo>
                    <a:pt x="12" y="28"/>
                    <a:pt x="17" y="33"/>
                    <a:pt x="22" y="33"/>
                  </a:cubicBezTo>
                  <a:cubicBezTo>
                    <a:pt x="28" y="33"/>
                    <a:pt x="33" y="28"/>
                    <a:pt x="33" y="22"/>
                  </a:cubicBezTo>
                  <a:cubicBezTo>
                    <a:pt x="33" y="17"/>
                    <a:pt x="28" y="12"/>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227">
              <a:extLst>
                <a:ext uri="{FF2B5EF4-FFF2-40B4-BE49-F238E27FC236}">
                  <a16:creationId xmlns:a16="http://schemas.microsoft.com/office/drawing/2014/main" id="{7378AF64-03ED-4890-945B-C71C76C6636E}"/>
                </a:ext>
              </a:extLst>
            </p:cNvPr>
            <p:cNvSpPr>
              <a:spLocks noEditPoints="1"/>
            </p:cNvSpPr>
            <p:nvPr/>
          </p:nvSpPr>
          <p:spPr bwMode="auto">
            <a:xfrm>
              <a:off x="-328" y="776"/>
              <a:ext cx="112" cy="107"/>
            </a:xfrm>
            <a:custGeom>
              <a:avLst/>
              <a:gdLst>
                <a:gd name="T0" fmla="*/ 23 w 47"/>
                <a:gd name="T1" fmla="*/ 45 h 45"/>
                <a:gd name="T2" fmla="*/ 7 w 47"/>
                <a:gd name="T3" fmla="*/ 38 h 45"/>
                <a:gd name="T4" fmla="*/ 0 w 47"/>
                <a:gd name="T5" fmla="*/ 22 h 45"/>
                <a:gd name="T6" fmla="*/ 7 w 47"/>
                <a:gd name="T7" fmla="*/ 6 h 45"/>
                <a:gd name="T8" fmla="*/ 7 w 47"/>
                <a:gd name="T9" fmla="*/ 6 h 45"/>
                <a:gd name="T10" fmla="*/ 7 w 47"/>
                <a:gd name="T11" fmla="*/ 6 h 45"/>
                <a:gd name="T12" fmla="*/ 23 w 47"/>
                <a:gd name="T13" fmla="*/ 0 h 45"/>
                <a:gd name="T14" fmla="*/ 38 w 47"/>
                <a:gd name="T15" fmla="*/ 6 h 45"/>
                <a:gd name="T16" fmla="*/ 38 w 47"/>
                <a:gd name="T17" fmla="*/ 38 h 45"/>
                <a:gd name="T18" fmla="*/ 23 w 47"/>
                <a:gd name="T19" fmla="*/ 45 h 45"/>
                <a:gd name="T20" fmla="*/ 23 w 47"/>
                <a:gd name="T21" fmla="*/ 12 h 45"/>
                <a:gd name="T22" fmla="*/ 15 w 47"/>
                <a:gd name="T23" fmla="*/ 15 h 45"/>
                <a:gd name="T24" fmla="*/ 15 w 47"/>
                <a:gd name="T25" fmla="*/ 15 h 45"/>
                <a:gd name="T26" fmla="*/ 12 w 47"/>
                <a:gd name="T27" fmla="*/ 22 h 45"/>
                <a:gd name="T28" fmla="*/ 15 w 47"/>
                <a:gd name="T29" fmla="*/ 30 h 45"/>
                <a:gd name="T30" fmla="*/ 30 w 47"/>
                <a:gd name="T31" fmla="*/ 30 h 45"/>
                <a:gd name="T32" fmla="*/ 30 w 47"/>
                <a:gd name="T33" fmla="*/ 15 h 45"/>
                <a:gd name="T34" fmla="*/ 23 w 47"/>
                <a:gd name="T35" fmla="*/ 12 h 45"/>
                <a:gd name="T36" fmla="*/ 11 w 47"/>
                <a:gd name="T37" fmla="*/ 11 h 45"/>
                <a:gd name="T38" fmla="*/ 11 w 47"/>
                <a:gd name="T3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45">
                  <a:moveTo>
                    <a:pt x="23" y="45"/>
                  </a:moveTo>
                  <a:cubicBezTo>
                    <a:pt x="16" y="45"/>
                    <a:pt x="11" y="43"/>
                    <a:pt x="7" y="38"/>
                  </a:cubicBezTo>
                  <a:cubicBezTo>
                    <a:pt x="2" y="34"/>
                    <a:pt x="0" y="28"/>
                    <a:pt x="0" y="22"/>
                  </a:cubicBezTo>
                  <a:cubicBezTo>
                    <a:pt x="0" y="16"/>
                    <a:pt x="2" y="11"/>
                    <a:pt x="7" y="6"/>
                  </a:cubicBezTo>
                  <a:cubicBezTo>
                    <a:pt x="7" y="6"/>
                    <a:pt x="7" y="6"/>
                    <a:pt x="7" y="6"/>
                  </a:cubicBezTo>
                  <a:cubicBezTo>
                    <a:pt x="7" y="6"/>
                    <a:pt x="7" y="6"/>
                    <a:pt x="7" y="6"/>
                  </a:cubicBezTo>
                  <a:cubicBezTo>
                    <a:pt x="11" y="2"/>
                    <a:pt x="16" y="0"/>
                    <a:pt x="23" y="0"/>
                  </a:cubicBezTo>
                  <a:cubicBezTo>
                    <a:pt x="29" y="0"/>
                    <a:pt x="34" y="2"/>
                    <a:pt x="38" y="6"/>
                  </a:cubicBezTo>
                  <a:cubicBezTo>
                    <a:pt x="47" y="15"/>
                    <a:pt x="47" y="29"/>
                    <a:pt x="38" y="38"/>
                  </a:cubicBezTo>
                  <a:cubicBezTo>
                    <a:pt x="34" y="43"/>
                    <a:pt x="29" y="45"/>
                    <a:pt x="23" y="45"/>
                  </a:cubicBezTo>
                  <a:close/>
                  <a:moveTo>
                    <a:pt x="23" y="12"/>
                  </a:moveTo>
                  <a:cubicBezTo>
                    <a:pt x="20" y="12"/>
                    <a:pt x="17" y="13"/>
                    <a:pt x="15" y="15"/>
                  </a:cubicBezTo>
                  <a:cubicBezTo>
                    <a:pt x="15" y="15"/>
                    <a:pt x="15" y="15"/>
                    <a:pt x="15" y="15"/>
                  </a:cubicBezTo>
                  <a:cubicBezTo>
                    <a:pt x="13" y="17"/>
                    <a:pt x="12" y="20"/>
                    <a:pt x="12" y="22"/>
                  </a:cubicBezTo>
                  <a:cubicBezTo>
                    <a:pt x="12" y="25"/>
                    <a:pt x="13" y="28"/>
                    <a:pt x="15" y="30"/>
                  </a:cubicBezTo>
                  <a:cubicBezTo>
                    <a:pt x="19" y="34"/>
                    <a:pt x="26" y="34"/>
                    <a:pt x="30" y="30"/>
                  </a:cubicBezTo>
                  <a:cubicBezTo>
                    <a:pt x="34" y="26"/>
                    <a:pt x="34" y="19"/>
                    <a:pt x="30" y="15"/>
                  </a:cubicBezTo>
                  <a:cubicBezTo>
                    <a:pt x="28" y="13"/>
                    <a:pt x="25" y="12"/>
                    <a:pt x="23" y="12"/>
                  </a:cubicBezTo>
                  <a:close/>
                  <a:moveTo>
                    <a:pt x="11" y="11"/>
                  </a:moveTo>
                  <a:cubicBezTo>
                    <a:pt x="11" y="11"/>
                    <a:pt x="11" y="11"/>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228">
              <a:extLst>
                <a:ext uri="{FF2B5EF4-FFF2-40B4-BE49-F238E27FC236}">
                  <a16:creationId xmlns:a16="http://schemas.microsoft.com/office/drawing/2014/main" id="{A15D5871-5466-4EF9-9F15-6CAADCD05B6F}"/>
                </a:ext>
              </a:extLst>
            </p:cNvPr>
            <p:cNvSpPr>
              <a:spLocks noEditPoints="1"/>
            </p:cNvSpPr>
            <p:nvPr/>
          </p:nvSpPr>
          <p:spPr bwMode="auto">
            <a:xfrm>
              <a:off x="302" y="146"/>
              <a:ext cx="108" cy="108"/>
            </a:xfrm>
            <a:custGeom>
              <a:avLst/>
              <a:gdLst>
                <a:gd name="T0" fmla="*/ 23 w 45"/>
                <a:gd name="T1" fmla="*/ 45 h 45"/>
                <a:gd name="T2" fmla="*/ 7 w 45"/>
                <a:gd name="T3" fmla="*/ 38 h 45"/>
                <a:gd name="T4" fmla="*/ 0 w 45"/>
                <a:gd name="T5" fmla="*/ 22 h 45"/>
                <a:gd name="T6" fmla="*/ 7 w 45"/>
                <a:gd name="T7" fmla="*/ 6 h 45"/>
                <a:gd name="T8" fmla="*/ 7 w 45"/>
                <a:gd name="T9" fmla="*/ 6 h 45"/>
                <a:gd name="T10" fmla="*/ 7 w 45"/>
                <a:gd name="T11" fmla="*/ 6 h 45"/>
                <a:gd name="T12" fmla="*/ 7 w 45"/>
                <a:gd name="T13" fmla="*/ 6 h 45"/>
                <a:gd name="T14" fmla="*/ 23 w 45"/>
                <a:gd name="T15" fmla="*/ 0 h 45"/>
                <a:gd name="T16" fmla="*/ 39 w 45"/>
                <a:gd name="T17" fmla="*/ 6 h 45"/>
                <a:gd name="T18" fmla="*/ 45 w 45"/>
                <a:gd name="T19" fmla="*/ 22 h 45"/>
                <a:gd name="T20" fmla="*/ 39 w 45"/>
                <a:gd name="T21" fmla="*/ 38 h 45"/>
                <a:gd name="T22" fmla="*/ 23 w 45"/>
                <a:gd name="T23" fmla="*/ 45 h 45"/>
                <a:gd name="T24" fmla="*/ 23 w 45"/>
                <a:gd name="T25" fmla="*/ 12 h 45"/>
                <a:gd name="T26" fmla="*/ 15 w 45"/>
                <a:gd name="T27" fmla="*/ 15 h 45"/>
                <a:gd name="T28" fmla="*/ 15 w 45"/>
                <a:gd name="T29" fmla="*/ 15 h 45"/>
                <a:gd name="T30" fmla="*/ 12 w 45"/>
                <a:gd name="T31" fmla="*/ 22 h 45"/>
                <a:gd name="T32" fmla="*/ 15 w 45"/>
                <a:gd name="T33" fmla="*/ 30 h 45"/>
                <a:gd name="T34" fmla="*/ 30 w 45"/>
                <a:gd name="T35" fmla="*/ 30 h 45"/>
                <a:gd name="T36" fmla="*/ 33 w 45"/>
                <a:gd name="T37" fmla="*/ 22 h 45"/>
                <a:gd name="T38" fmla="*/ 30 w 45"/>
                <a:gd name="T39" fmla="*/ 15 h 45"/>
                <a:gd name="T40" fmla="*/ 23 w 45"/>
                <a:gd name="T41" fmla="*/ 12 h 45"/>
                <a:gd name="T42" fmla="*/ 11 w 45"/>
                <a:gd name="T43" fmla="*/ 11 h 45"/>
                <a:gd name="T44" fmla="*/ 11 w 45"/>
                <a:gd name="T4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23" y="45"/>
                  </a:moveTo>
                  <a:cubicBezTo>
                    <a:pt x="17" y="45"/>
                    <a:pt x="11" y="43"/>
                    <a:pt x="7" y="38"/>
                  </a:cubicBezTo>
                  <a:cubicBezTo>
                    <a:pt x="3" y="34"/>
                    <a:pt x="0" y="28"/>
                    <a:pt x="0" y="22"/>
                  </a:cubicBezTo>
                  <a:cubicBezTo>
                    <a:pt x="0" y="16"/>
                    <a:pt x="3" y="11"/>
                    <a:pt x="7" y="6"/>
                  </a:cubicBezTo>
                  <a:cubicBezTo>
                    <a:pt x="7" y="6"/>
                    <a:pt x="7" y="6"/>
                    <a:pt x="7" y="6"/>
                  </a:cubicBezTo>
                  <a:cubicBezTo>
                    <a:pt x="7" y="6"/>
                    <a:pt x="7" y="6"/>
                    <a:pt x="7" y="6"/>
                  </a:cubicBezTo>
                  <a:cubicBezTo>
                    <a:pt x="7" y="6"/>
                    <a:pt x="7" y="6"/>
                    <a:pt x="7" y="6"/>
                  </a:cubicBezTo>
                  <a:cubicBezTo>
                    <a:pt x="11" y="2"/>
                    <a:pt x="17" y="0"/>
                    <a:pt x="23" y="0"/>
                  </a:cubicBezTo>
                  <a:cubicBezTo>
                    <a:pt x="29" y="0"/>
                    <a:pt x="34" y="2"/>
                    <a:pt x="39" y="6"/>
                  </a:cubicBezTo>
                  <a:cubicBezTo>
                    <a:pt x="43" y="11"/>
                    <a:pt x="45" y="16"/>
                    <a:pt x="45" y="22"/>
                  </a:cubicBezTo>
                  <a:cubicBezTo>
                    <a:pt x="45" y="28"/>
                    <a:pt x="43" y="34"/>
                    <a:pt x="39" y="38"/>
                  </a:cubicBezTo>
                  <a:cubicBezTo>
                    <a:pt x="34" y="43"/>
                    <a:pt x="29" y="45"/>
                    <a:pt x="23" y="45"/>
                  </a:cubicBezTo>
                  <a:close/>
                  <a:moveTo>
                    <a:pt x="23" y="12"/>
                  </a:moveTo>
                  <a:cubicBezTo>
                    <a:pt x="20" y="12"/>
                    <a:pt x="17" y="13"/>
                    <a:pt x="15" y="15"/>
                  </a:cubicBezTo>
                  <a:cubicBezTo>
                    <a:pt x="15" y="15"/>
                    <a:pt x="15" y="15"/>
                    <a:pt x="15" y="15"/>
                  </a:cubicBezTo>
                  <a:cubicBezTo>
                    <a:pt x="13" y="17"/>
                    <a:pt x="12" y="20"/>
                    <a:pt x="12" y="22"/>
                  </a:cubicBezTo>
                  <a:cubicBezTo>
                    <a:pt x="12" y="25"/>
                    <a:pt x="13" y="28"/>
                    <a:pt x="15" y="30"/>
                  </a:cubicBezTo>
                  <a:cubicBezTo>
                    <a:pt x="19" y="34"/>
                    <a:pt x="26" y="34"/>
                    <a:pt x="30" y="30"/>
                  </a:cubicBezTo>
                  <a:cubicBezTo>
                    <a:pt x="32" y="28"/>
                    <a:pt x="33" y="25"/>
                    <a:pt x="33" y="22"/>
                  </a:cubicBezTo>
                  <a:cubicBezTo>
                    <a:pt x="33" y="20"/>
                    <a:pt x="32" y="17"/>
                    <a:pt x="30" y="15"/>
                  </a:cubicBezTo>
                  <a:cubicBezTo>
                    <a:pt x="28" y="13"/>
                    <a:pt x="26" y="12"/>
                    <a:pt x="23" y="12"/>
                  </a:cubicBezTo>
                  <a:close/>
                  <a:moveTo>
                    <a:pt x="11" y="11"/>
                  </a:moveTo>
                  <a:cubicBezTo>
                    <a:pt x="11" y="11"/>
                    <a:pt x="11" y="11"/>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2" name="Group 257">
            <a:extLst>
              <a:ext uri="{FF2B5EF4-FFF2-40B4-BE49-F238E27FC236}">
                <a16:creationId xmlns:a16="http://schemas.microsoft.com/office/drawing/2014/main" id="{F78AA96A-B2FF-4E85-B5FE-BBEEEDB436FA}"/>
              </a:ext>
            </a:extLst>
          </p:cNvPr>
          <p:cNvGrpSpPr>
            <a:grpSpLocks noChangeAspect="1"/>
          </p:cNvGrpSpPr>
          <p:nvPr/>
        </p:nvGrpSpPr>
        <p:grpSpPr bwMode="auto">
          <a:xfrm>
            <a:off x="4578568" y="4985932"/>
            <a:ext cx="492945" cy="507323"/>
            <a:chOff x="-484" y="24"/>
            <a:chExt cx="960" cy="988"/>
          </a:xfrm>
          <a:solidFill>
            <a:schemeClr val="bg1"/>
          </a:solidFill>
        </p:grpSpPr>
        <p:sp>
          <p:nvSpPr>
            <p:cNvPr id="524" name="Freeform 258">
              <a:extLst>
                <a:ext uri="{FF2B5EF4-FFF2-40B4-BE49-F238E27FC236}">
                  <a16:creationId xmlns:a16="http://schemas.microsoft.com/office/drawing/2014/main" id="{C002AD5C-7AAD-4458-9D2C-6CA6058B819C}"/>
                </a:ext>
              </a:extLst>
            </p:cNvPr>
            <p:cNvSpPr>
              <a:spLocks/>
            </p:cNvSpPr>
            <p:nvPr/>
          </p:nvSpPr>
          <p:spPr bwMode="auto">
            <a:xfrm>
              <a:off x="-76" y="456"/>
              <a:ext cx="218" cy="220"/>
            </a:xfrm>
            <a:custGeom>
              <a:avLst/>
              <a:gdLst>
                <a:gd name="T0" fmla="*/ 64 w 91"/>
                <a:gd name="T1" fmla="*/ 92 h 92"/>
                <a:gd name="T2" fmla="*/ 59 w 91"/>
                <a:gd name="T3" fmla="*/ 90 h 92"/>
                <a:gd name="T4" fmla="*/ 6 w 91"/>
                <a:gd name="T5" fmla="*/ 36 h 92"/>
                <a:gd name="T6" fmla="*/ 0 w 91"/>
                <a:gd name="T7" fmla="*/ 22 h 92"/>
                <a:gd name="T8" fmla="*/ 6 w 91"/>
                <a:gd name="T9" fmla="*/ 8 h 92"/>
                <a:gd name="T10" fmla="*/ 34 w 91"/>
                <a:gd name="T11" fmla="*/ 8 h 92"/>
                <a:gd name="T12" fmla="*/ 88 w 91"/>
                <a:gd name="T13" fmla="*/ 61 h 92"/>
                <a:gd name="T14" fmla="*/ 88 w 91"/>
                <a:gd name="T15" fmla="*/ 70 h 92"/>
                <a:gd name="T16" fmla="*/ 80 w 91"/>
                <a:gd name="T17" fmla="*/ 70 h 92"/>
                <a:gd name="T18" fmla="*/ 26 w 91"/>
                <a:gd name="T19" fmla="*/ 16 h 92"/>
                <a:gd name="T20" fmla="*/ 14 w 91"/>
                <a:gd name="T21" fmla="*/ 16 h 92"/>
                <a:gd name="T22" fmla="*/ 14 w 91"/>
                <a:gd name="T23" fmla="*/ 28 h 92"/>
                <a:gd name="T24" fmla="*/ 68 w 91"/>
                <a:gd name="T25" fmla="*/ 82 h 92"/>
                <a:gd name="T26" fmla="*/ 68 w 91"/>
                <a:gd name="T27" fmla="*/ 90 h 92"/>
                <a:gd name="T28" fmla="*/ 64 w 91"/>
                <a:gd name="T2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2">
                  <a:moveTo>
                    <a:pt x="64" y="92"/>
                  </a:moveTo>
                  <a:cubicBezTo>
                    <a:pt x="62" y="92"/>
                    <a:pt x="61" y="91"/>
                    <a:pt x="59" y="90"/>
                  </a:cubicBezTo>
                  <a:cubicBezTo>
                    <a:pt x="6" y="36"/>
                    <a:pt x="6" y="36"/>
                    <a:pt x="6" y="36"/>
                  </a:cubicBezTo>
                  <a:cubicBezTo>
                    <a:pt x="2" y="32"/>
                    <a:pt x="0" y="27"/>
                    <a:pt x="0" y="22"/>
                  </a:cubicBezTo>
                  <a:cubicBezTo>
                    <a:pt x="0" y="16"/>
                    <a:pt x="2" y="11"/>
                    <a:pt x="6" y="8"/>
                  </a:cubicBezTo>
                  <a:cubicBezTo>
                    <a:pt x="13" y="0"/>
                    <a:pt x="26" y="0"/>
                    <a:pt x="34" y="8"/>
                  </a:cubicBezTo>
                  <a:cubicBezTo>
                    <a:pt x="88" y="61"/>
                    <a:pt x="88" y="61"/>
                    <a:pt x="88" y="61"/>
                  </a:cubicBezTo>
                  <a:cubicBezTo>
                    <a:pt x="91" y="64"/>
                    <a:pt x="91" y="67"/>
                    <a:pt x="88" y="70"/>
                  </a:cubicBezTo>
                  <a:cubicBezTo>
                    <a:pt x="86" y="72"/>
                    <a:pt x="82" y="72"/>
                    <a:pt x="80" y="70"/>
                  </a:cubicBezTo>
                  <a:cubicBezTo>
                    <a:pt x="26" y="16"/>
                    <a:pt x="26" y="16"/>
                    <a:pt x="26" y="16"/>
                  </a:cubicBezTo>
                  <a:cubicBezTo>
                    <a:pt x="23" y="13"/>
                    <a:pt x="17" y="13"/>
                    <a:pt x="14" y="16"/>
                  </a:cubicBezTo>
                  <a:cubicBezTo>
                    <a:pt x="11" y="19"/>
                    <a:pt x="11" y="25"/>
                    <a:pt x="14" y="28"/>
                  </a:cubicBezTo>
                  <a:cubicBezTo>
                    <a:pt x="68" y="82"/>
                    <a:pt x="68" y="82"/>
                    <a:pt x="68" y="82"/>
                  </a:cubicBezTo>
                  <a:cubicBezTo>
                    <a:pt x="70" y="84"/>
                    <a:pt x="70" y="88"/>
                    <a:pt x="68" y="90"/>
                  </a:cubicBezTo>
                  <a:cubicBezTo>
                    <a:pt x="67" y="91"/>
                    <a:pt x="65" y="92"/>
                    <a:pt x="6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259">
              <a:extLst>
                <a:ext uri="{FF2B5EF4-FFF2-40B4-BE49-F238E27FC236}">
                  <a16:creationId xmlns:a16="http://schemas.microsoft.com/office/drawing/2014/main" id="{120F43B9-C0AE-4348-A2CE-B9D9EF9335DB}"/>
                </a:ext>
              </a:extLst>
            </p:cNvPr>
            <p:cNvSpPr>
              <a:spLocks/>
            </p:cNvSpPr>
            <p:nvPr/>
          </p:nvSpPr>
          <p:spPr bwMode="auto">
            <a:xfrm>
              <a:off x="-4" y="434"/>
              <a:ext cx="193" cy="191"/>
            </a:xfrm>
            <a:custGeom>
              <a:avLst/>
              <a:gdLst>
                <a:gd name="T0" fmla="*/ 53 w 81"/>
                <a:gd name="T1" fmla="*/ 80 h 80"/>
                <a:gd name="T2" fmla="*/ 49 w 81"/>
                <a:gd name="T3" fmla="*/ 78 h 80"/>
                <a:gd name="T4" fmla="*/ 8 w 81"/>
                <a:gd name="T5" fmla="*/ 37 h 80"/>
                <a:gd name="T6" fmla="*/ 8 w 81"/>
                <a:gd name="T7" fmla="*/ 8 h 80"/>
                <a:gd name="T8" fmla="*/ 36 w 81"/>
                <a:gd name="T9" fmla="*/ 8 h 80"/>
                <a:gd name="T10" fmla="*/ 78 w 81"/>
                <a:gd name="T11" fmla="*/ 50 h 80"/>
                <a:gd name="T12" fmla="*/ 78 w 81"/>
                <a:gd name="T13" fmla="*/ 59 h 80"/>
                <a:gd name="T14" fmla="*/ 70 w 81"/>
                <a:gd name="T15" fmla="*/ 59 h 80"/>
                <a:gd name="T16" fmla="*/ 28 w 81"/>
                <a:gd name="T17" fmla="*/ 16 h 80"/>
                <a:gd name="T18" fmla="*/ 16 w 81"/>
                <a:gd name="T19" fmla="*/ 16 h 80"/>
                <a:gd name="T20" fmla="*/ 16 w 81"/>
                <a:gd name="T21" fmla="*/ 28 h 80"/>
                <a:gd name="T22" fmla="*/ 57 w 81"/>
                <a:gd name="T23" fmla="*/ 69 h 80"/>
                <a:gd name="T24" fmla="*/ 57 w 81"/>
                <a:gd name="T25" fmla="*/ 78 h 80"/>
                <a:gd name="T26" fmla="*/ 53 w 81"/>
                <a:gd name="T2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0">
                  <a:moveTo>
                    <a:pt x="53" y="80"/>
                  </a:moveTo>
                  <a:cubicBezTo>
                    <a:pt x="52" y="80"/>
                    <a:pt x="50" y="79"/>
                    <a:pt x="49" y="78"/>
                  </a:cubicBezTo>
                  <a:cubicBezTo>
                    <a:pt x="8" y="37"/>
                    <a:pt x="8" y="37"/>
                    <a:pt x="8" y="37"/>
                  </a:cubicBezTo>
                  <a:cubicBezTo>
                    <a:pt x="0" y="29"/>
                    <a:pt x="0" y="16"/>
                    <a:pt x="8" y="8"/>
                  </a:cubicBezTo>
                  <a:cubicBezTo>
                    <a:pt x="16" y="0"/>
                    <a:pt x="29" y="0"/>
                    <a:pt x="36" y="8"/>
                  </a:cubicBezTo>
                  <a:cubicBezTo>
                    <a:pt x="78" y="50"/>
                    <a:pt x="78" y="50"/>
                    <a:pt x="78" y="50"/>
                  </a:cubicBezTo>
                  <a:cubicBezTo>
                    <a:pt x="81" y="52"/>
                    <a:pt x="81" y="56"/>
                    <a:pt x="78" y="59"/>
                  </a:cubicBezTo>
                  <a:cubicBezTo>
                    <a:pt x="76" y="61"/>
                    <a:pt x="72" y="61"/>
                    <a:pt x="70" y="59"/>
                  </a:cubicBezTo>
                  <a:cubicBezTo>
                    <a:pt x="28" y="16"/>
                    <a:pt x="28" y="16"/>
                    <a:pt x="28" y="16"/>
                  </a:cubicBezTo>
                  <a:cubicBezTo>
                    <a:pt x="25" y="13"/>
                    <a:pt x="19" y="13"/>
                    <a:pt x="16" y="16"/>
                  </a:cubicBezTo>
                  <a:cubicBezTo>
                    <a:pt x="13" y="20"/>
                    <a:pt x="13" y="25"/>
                    <a:pt x="16" y="28"/>
                  </a:cubicBezTo>
                  <a:cubicBezTo>
                    <a:pt x="57" y="69"/>
                    <a:pt x="57" y="69"/>
                    <a:pt x="57" y="69"/>
                  </a:cubicBezTo>
                  <a:cubicBezTo>
                    <a:pt x="60" y="72"/>
                    <a:pt x="60" y="75"/>
                    <a:pt x="57" y="78"/>
                  </a:cubicBezTo>
                  <a:cubicBezTo>
                    <a:pt x="56" y="79"/>
                    <a:pt x="55" y="80"/>
                    <a:pt x="5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260">
              <a:extLst>
                <a:ext uri="{FF2B5EF4-FFF2-40B4-BE49-F238E27FC236}">
                  <a16:creationId xmlns:a16="http://schemas.microsoft.com/office/drawing/2014/main" id="{4995BC43-63CD-46CF-853F-4E13EC9528A3}"/>
                </a:ext>
              </a:extLst>
            </p:cNvPr>
            <p:cNvSpPr>
              <a:spLocks/>
            </p:cNvSpPr>
            <p:nvPr/>
          </p:nvSpPr>
          <p:spPr bwMode="auto">
            <a:xfrm>
              <a:off x="-233" y="401"/>
              <a:ext cx="618" cy="520"/>
            </a:xfrm>
            <a:custGeom>
              <a:avLst/>
              <a:gdLst>
                <a:gd name="T0" fmla="*/ 179 w 259"/>
                <a:gd name="T1" fmla="*/ 218 h 218"/>
                <a:gd name="T2" fmla="*/ 174 w 259"/>
                <a:gd name="T3" fmla="*/ 216 h 218"/>
                <a:gd name="T4" fmla="*/ 174 w 259"/>
                <a:gd name="T5" fmla="*/ 216 h 218"/>
                <a:gd name="T6" fmla="*/ 154 w 259"/>
                <a:gd name="T7" fmla="*/ 206 h 218"/>
                <a:gd name="T8" fmla="*/ 83 w 259"/>
                <a:gd name="T9" fmla="*/ 170 h 218"/>
                <a:gd name="T10" fmla="*/ 39 w 259"/>
                <a:gd name="T11" fmla="*/ 144 h 218"/>
                <a:gd name="T12" fmla="*/ 38 w 259"/>
                <a:gd name="T13" fmla="*/ 143 h 218"/>
                <a:gd name="T14" fmla="*/ 34 w 259"/>
                <a:gd name="T15" fmla="*/ 120 h 218"/>
                <a:gd name="T16" fmla="*/ 73 w 259"/>
                <a:gd name="T17" fmla="*/ 118 h 218"/>
                <a:gd name="T18" fmla="*/ 73 w 259"/>
                <a:gd name="T19" fmla="*/ 118 h 218"/>
                <a:gd name="T20" fmla="*/ 91 w 259"/>
                <a:gd name="T21" fmla="*/ 124 h 218"/>
                <a:gd name="T22" fmla="*/ 8 w 259"/>
                <a:gd name="T23" fmla="*/ 37 h 218"/>
                <a:gd name="T24" fmla="*/ 8 w 259"/>
                <a:gd name="T25" fmla="*/ 8 h 218"/>
                <a:gd name="T26" fmla="*/ 37 w 259"/>
                <a:gd name="T27" fmla="*/ 8 h 218"/>
                <a:gd name="T28" fmla="*/ 134 w 259"/>
                <a:gd name="T29" fmla="*/ 105 h 218"/>
                <a:gd name="T30" fmla="*/ 134 w 259"/>
                <a:gd name="T31" fmla="*/ 113 h 218"/>
                <a:gd name="T32" fmla="*/ 125 w 259"/>
                <a:gd name="T33" fmla="*/ 113 h 218"/>
                <a:gd name="T34" fmla="*/ 29 w 259"/>
                <a:gd name="T35" fmla="*/ 17 h 218"/>
                <a:gd name="T36" fmla="*/ 17 w 259"/>
                <a:gd name="T37" fmla="*/ 17 h 218"/>
                <a:gd name="T38" fmla="*/ 14 w 259"/>
                <a:gd name="T39" fmla="*/ 22 h 218"/>
                <a:gd name="T40" fmla="*/ 17 w 259"/>
                <a:gd name="T41" fmla="*/ 28 h 218"/>
                <a:gd name="T42" fmla="*/ 105 w 259"/>
                <a:gd name="T43" fmla="*/ 122 h 218"/>
                <a:gd name="T44" fmla="*/ 107 w 259"/>
                <a:gd name="T45" fmla="*/ 132 h 218"/>
                <a:gd name="T46" fmla="*/ 97 w 259"/>
                <a:gd name="T47" fmla="*/ 137 h 218"/>
                <a:gd name="T48" fmla="*/ 69 w 259"/>
                <a:gd name="T49" fmla="*/ 129 h 218"/>
                <a:gd name="T50" fmla="*/ 44 w 259"/>
                <a:gd name="T51" fmla="*/ 127 h 218"/>
                <a:gd name="T52" fmla="*/ 45 w 259"/>
                <a:gd name="T53" fmla="*/ 133 h 218"/>
                <a:gd name="T54" fmla="*/ 93 w 259"/>
                <a:gd name="T55" fmla="*/ 163 h 218"/>
                <a:gd name="T56" fmla="*/ 156 w 259"/>
                <a:gd name="T57" fmla="*/ 194 h 218"/>
                <a:gd name="T58" fmla="*/ 178 w 259"/>
                <a:gd name="T59" fmla="*/ 203 h 218"/>
                <a:gd name="T60" fmla="*/ 244 w 259"/>
                <a:gd name="T61" fmla="*/ 137 h 218"/>
                <a:gd name="T62" fmla="*/ 237 w 259"/>
                <a:gd name="T63" fmla="*/ 131 h 218"/>
                <a:gd name="T64" fmla="*/ 227 w 259"/>
                <a:gd name="T65" fmla="*/ 111 h 218"/>
                <a:gd name="T66" fmla="*/ 216 w 259"/>
                <a:gd name="T67" fmla="*/ 82 h 218"/>
                <a:gd name="T68" fmla="*/ 154 w 259"/>
                <a:gd name="T69" fmla="*/ 21 h 218"/>
                <a:gd name="T70" fmla="*/ 145 w 259"/>
                <a:gd name="T71" fmla="*/ 19 h 218"/>
                <a:gd name="T72" fmla="*/ 143 w 259"/>
                <a:gd name="T73" fmla="*/ 21 h 218"/>
                <a:gd name="T74" fmla="*/ 143 w 259"/>
                <a:gd name="T75" fmla="*/ 33 h 218"/>
                <a:gd name="T76" fmla="*/ 174 w 259"/>
                <a:gd name="T77" fmla="*/ 64 h 218"/>
                <a:gd name="T78" fmla="*/ 174 w 259"/>
                <a:gd name="T79" fmla="*/ 73 h 218"/>
                <a:gd name="T80" fmla="*/ 166 w 259"/>
                <a:gd name="T81" fmla="*/ 73 h 218"/>
                <a:gd name="T82" fmla="*/ 134 w 259"/>
                <a:gd name="T83" fmla="*/ 41 h 218"/>
                <a:gd name="T84" fmla="*/ 134 w 259"/>
                <a:gd name="T85" fmla="*/ 12 h 218"/>
                <a:gd name="T86" fmla="*/ 140 w 259"/>
                <a:gd name="T87" fmla="*/ 8 h 218"/>
                <a:gd name="T88" fmla="*/ 163 w 259"/>
                <a:gd name="T89" fmla="*/ 12 h 218"/>
                <a:gd name="T90" fmla="*/ 224 w 259"/>
                <a:gd name="T91" fmla="*/ 73 h 218"/>
                <a:gd name="T92" fmla="*/ 239 w 259"/>
                <a:gd name="T93" fmla="*/ 109 h 218"/>
                <a:gd name="T94" fmla="*/ 246 w 259"/>
                <a:gd name="T95" fmla="*/ 122 h 218"/>
                <a:gd name="T96" fmla="*/ 257 w 259"/>
                <a:gd name="T97" fmla="*/ 133 h 218"/>
                <a:gd name="T98" fmla="*/ 259 w 259"/>
                <a:gd name="T99" fmla="*/ 137 h 218"/>
                <a:gd name="T100" fmla="*/ 257 w 259"/>
                <a:gd name="T101" fmla="*/ 142 h 218"/>
                <a:gd name="T102" fmla="*/ 183 w 259"/>
                <a:gd name="T103" fmla="*/ 216 h 218"/>
                <a:gd name="T104" fmla="*/ 179 w 259"/>
                <a:gd name="T105"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18">
                  <a:moveTo>
                    <a:pt x="179" y="218"/>
                  </a:moveTo>
                  <a:cubicBezTo>
                    <a:pt x="177" y="218"/>
                    <a:pt x="176" y="217"/>
                    <a:pt x="174" y="216"/>
                  </a:cubicBezTo>
                  <a:cubicBezTo>
                    <a:pt x="174" y="216"/>
                    <a:pt x="174" y="216"/>
                    <a:pt x="174" y="216"/>
                  </a:cubicBezTo>
                  <a:cubicBezTo>
                    <a:pt x="169" y="210"/>
                    <a:pt x="162" y="207"/>
                    <a:pt x="154" y="206"/>
                  </a:cubicBezTo>
                  <a:cubicBezTo>
                    <a:pt x="136" y="204"/>
                    <a:pt x="102" y="196"/>
                    <a:pt x="83" y="170"/>
                  </a:cubicBezTo>
                  <a:cubicBezTo>
                    <a:pt x="80" y="165"/>
                    <a:pt x="58" y="153"/>
                    <a:pt x="39" y="144"/>
                  </a:cubicBezTo>
                  <a:cubicBezTo>
                    <a:pt x="39" y="144"/>
                    <a:pt x="38" y="143"/>
                    <a:pt x="38" y="143"/>
                  </a:cubicBezTo>
                  <a:cubicBezTo>
                    <a:pt x="31" y="138"/>
                    <a:pt x="29" y="127"/>
                    <a:pt x="34" y="120"/>
                  </a:cubicBezTo>
                  <a:cubicBezTo>
                    <a:pt x="45" y="106"/>
                    <a:pt x="63" y="114"/>
                    <a:pt x="73" y="118"/>
                  </a:cubicBezTo>
                  <a:cubicBezTo>
                    <a:pt x="73" y="118"/>
                    <a:pt x="73" y="118"/>
                    <a:pt x="73" y="118"/>
                  </a:cubicBezTo>
                  <a:cubicBezTo>
                    <a:pt x="74" y="118"/>
                    <a:pt x="82" y="121"/>
                    <a:pt x="91" y="124"/>
                  </a:cubicBezTo>
                  <a:cubicBezTo>
                    <a:pt x="8" y="37"/>
                    <a:pt x="8" y="37"/>
                    <a:pt x="8" y="37"/>
                  </a:cubicBezTo>
                  <a:cubicBezTo>
                    <a:pt x="0" y="29"/>
                    <a:pt x="0" y="16"/>
                    <a:pt x="8" y="8"/>
                  </a:cubicBezTo>
                  <a:cubicBezTo>
                    <a:pt x="16" y="0"/>
                    <a:pt x="29" y="0"/>
                    <a:pt x="37" y="8"/>
                  </a:cubicBezTo>
                  <a:cubicBezTo>
                    <a:pt x="134" y="105"/>
                    <a:pt x="134" y="105"/>
                    <a:pt x="134" y="105"/>
                  </a:cubicBezTo>
                  <a:cubicBezTo>
                    <a:pt x="136" y="107"/>
                    <a:pt x="136" y="111"/>
                    <a:pt x="134" y="113"/>
                  </a:cubicBezTo>
                  <a:cubicBezTo>
                    <a:pt x="132" y="115"/>
                    <a:pt x="128" y="115"/>
                    <a:pt x="125" y="113"/>
                  </a:cubicBezTo>
                  <a:cubicBezTo>
                    <a:pt x="29" y="17"/>
                    <a:pt x="29" y="17"/>
                    <a:pt x="29" y="17"/>
                  </a:cubicBezTo>
                  <a:cubicBezTo>
                    <a:pt x="26" y="13"/>
                    <a:pt x="20" y="13"/>
                    <a:pt x="17" y="17"/>
                  </a:cubicBezTo>
                  <a:cubicBezTo>
                    <a:pt x="15" y="18"/>
                    <a:pt x="14" y="20"/>
                    <a:pt x="14" y="22"/>
                  </a:cubicBezTo>
                  <a:cubicBezTo>
                    <a:pt x="14" y="25"/>
                    <a:pt x="15" y="27"/>
                    <a:pt x="17" y="28"/>
                  </a:cubicBezTo>
                  <a:cubicBezTo>
                    <a:pt x="105" y="122"/>
                    <a:pt x="105" y="122"/>
                    <a:pt x="105" y="122"/>
                  </a:cubicBezTo>
                  <a:cubicBezTo>
                    <a:pt x="108" y="124"/>
                    <a:pt x="109" y="129"/>
                    <a:pt x="107" y="132"/>
                  </a:cubicBezTo>
                  <a:cubicBezTo>
                    <a:pt x="105" y="136"/>
                    <a:pt x="101" y="138"/>
                    <a:pt x="97" y="137"/>
                  </a:cubicBezTo>
                  <a:cubicBezTo>
                    <a:pt x="85" y="135"/>
                    <a:pt x="70" y="130"/>
                    <a:pt x="69" y="129"/>
                  </a:cubicBezTo>
                  <a:cubicBezTo>
                    <a:pt x="52" y="122"/>
                    <a:pt x="47" y="123"/>
                    <a:pt x="44" y="127"/>
                  </a:cubicBezTo>
                  <a:cubicBezTo>
                    <a:pt x="43" y="129"/>
                    <a:pt x="43" y="132"/>
                    <a:pt x="45" y="133"/>
                  </a:cubicBezTo>
                  <a:cubicBezTo>
                    <a:pt x="53" y="137"/>
                    <a:pt x="86" y="154"/>
                    <a:pt x="93" y="163"/>
                  </a:cubicBezTo>
                  <a:cubicBezTo>
                    <a:pt x="109" y="186"/>
                    <a:pt x="139" y="192"/>
                    <a:pt x="156" y="194"/>
                  </a:cubicBezTo>
                  <a:cubicBezTo>
                    <a:pt x="164" y="195"/>
                    <a:pt x="172" y="198"/>
                    <a:pt x="178" y="203"/>
                  </a:cubicBezTo>
                  <a:cubicBezTo>
                    <a:pt x="244" y="137"/>
                    <a:pt x="244" y="137"/>
                    <a:pt x="244" y="137"/>
                  </a:cubicBezTo>
                  <a:cubicBezTo>
                    <a:pt x="237" y="131"/>
                    <a:pt x="237" y="131"/>
                    <a:pt x="237" y="131"/>
                  </a:cubicBezTo>
                  <a:cubicBezTo>
                    <a:pt x="232" y="125"/>
                    <a:pt x="229" y="119"/>
                    <a:pt x="227" y="111"/>
                  </a:cubicBezTo>
                  <a:cubicBezTo>
                    <a:pt x="224" y="97"/>
                    <a:pt x="220" y="87"/>
                    <a:pt x="216" y="82"/>
                  </a:cubicBezTo>
                  <a:cubicBezTo>
                    <a:pt x="154" y="21"/>
                    <a:pt x="154" y="21"/>
                    <a:pt x="154" y="21"/>
                  </a:cubicBezTo>
                  <a:cubicBezTo>
                    <a:pt x="152" y="18"/>
                    <a:pt x="148" y="18"/>
                    <a:pt x="145" y="19"/>
                  </a:cubicBezTo>
                  <a:cubicBezTo>
                    <a:pt x="144" y="20"/>
                    <a:pt x="143" y="20"/>
                    <a:pt x="143" y="21"/>
                  </a:cubicBezTo>
                  <a:cubicBezTo>
                    <a:pt x="139" y="24"/>
                    <a:pt x="139" y="29"/>
                    <a:pt x="143" y="33"/>
                  </a:cubicBezTo>
                  <a:cubicBezTo>
                    <a:pt x="174" y="64"/>
                    <a:pt x="174" y="64"/>
                    <a:pt x="174" y="64"/>
                  </a:cubicBezTo>
                  <a:cubicBezTo>
                    <a:pt x="177" y="66"/>
                    <a:pt x="177" y="70"/>
                    <a:pt x="174" y="73"/>
                  </a:cubicBezTo>
                  <a:cubicBezTo>
                    <a:pt x="172" y="75"/>
                    <a:pt x="168" y="75"/>
                    <a:pt x="166" y="73"/>
                  </a:cubicBezTo>
                  <a:cubicBezTo>
                    <a:pt x="134" y="41"/>
                    <a:pt x="134" y="41"/>
                    <a:pt x="134" y="41"/>
                  </a:cubicBezTo>
                  <a:cubicBezTo>
                    <a:pt x="126" y="33"/>
                    <a:pt x="126" y="20"/>
                    <a:pt x="134" y="12"/>
                  </a:cubicBezTo>
                  <a:cubicBezTo>
                    <a:pt x="136" y="11"/>
                    <a:pt x="138" y="9"/>
                    <a:pt x="140" y="8"/>
                  </a:cubicBezTo>
                  <a:cubicBezTo>
                    <a:pt x="147" y="5"/>
                    <a:pt x="157" y="6"/>
                    <a:pt x="163" y="12"/>
                  </a:cubicBezTo>
                  <a:cubicBezTo>
                    <a:pt x="224" y="73"/>
                    <a:pt x="224" y="73"/>
                    <a:pt x="224" y="73"/>
                  </a:cubicBezTo>
                  <a:cubicBezTo>
                    <a:pt x="232" y="82"/>
                    <a:pt x="237" y="97"/>
                    <a:pt x="239" y="109"/>
                  </a:cubicBezTo>
                  <a:cubicBezTo>
                    <a:pt x="240" y="114"/>
                    <a:pt x="242" y="118"/>
                    <a:pt x="246" y="122"/>
                  </a:cubicBezTo>
                  <a:cubicBezTo>
                    <a:pt x="257" y="133"/>
                    <a:pt x="257" y="133"/>
                    <a:pt x="257" y="133"/>
                  </a:cubicBezTo>
                  <a:cubicBezTo>
                    <a:pt x="258" y="134"/>
                    <a:pt x="259" y="136"/>
                    <a:pt x="259" y="137"/>
                  </a:cubicBezTo>
                  <a:cubicBezTo>
                    <a:pt x="259" y="139"/>
                    <a:pt x="258" y="141"/>
                    <a:pt x="257" y="142"/>
                  </a:cubicBezTo>
                  <a:cubicBezTo>
                    <a:pt x="183" y="216"/>
                    <a:pt x="183" y="216"/>
                    <a:pt x="183" y="216"/>
                  </a:cubicBezTo>
                  <a:cubicBezTo>
                    <a:pt x="182" y="217"/>
                    <a:pt x="180" y="218"/>
                    <a:pt x="179"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261">
              <a:extLst>
                <a:ext uri="{FF2B5EF4-FFF2-40B4-BE49-F238E27FC236}">
                  <a16:creationId xmlns:a16="http://schemas.microsoft.com/office/drawing/2014/main" id="{A0E6B7A7-B0E1-43BB-B4C7-06E6B3EE1DDA}"/>
                </a:ext>
              </a:extLst>
            </p:cNvPr>
            <p:cNvSpPr>
              <a:spLocks noEditPoints="1"/>
            </p:cNvSpPr>
            <p:nvPr/>
          </p:nvSpPr>
          <p:spPr bwMode="auto">
            <a:xfrm>
              <a:off x="156" y="690"/>
              <a:ext cx="320" cy="322"/>
            </a:xfrm>
            <a:custGeom>
              <a:avLst/>
              <a:gdLst>
                <a:gd name="T0" fmla="*/ 34 w 134"/>
                <a:gd name="T1" fmla="*/ 135 h 135"/>
                <a:gd name="T2" fmla="*/ 30 w 134"/>
                <a:gd name="T3" fmla="*/ 133 h 135"/>
                <a:gd name="T4" fmla="*/ 1 w 134"/>
                <a:gd name="T5" fmla="*/ 105 h 135"/>
                <a:gd name="T6" fmla="*/ 0 w 134"/>
                <a:gd name="T7" fmla="*/ 101 h 135"/>
                <a:gd name="T8" fmla="*/ 1 w 134"/>
                <a:gd name="T9" fmla="*/ 96 h 135"/>
                <a:gd name="T10" fmla="*/ 95 w 134"/>
                <a:gd name="T11" fmla="*/ 2 h 135"/>
                <a:gd name="T12" fmla="*/ 104 w 134"/>
                <a:gd name="T13" fmla="*/ 2 h 135"/>
                <a:gd name="T14" fmla="*/ 133 w 134"/>
                <a:gd name="T15" fmla="*/ 31 h 135"/>
                <a:gd name="T16" fmla="*/ 134 w 134"/>
                <a:gd name="T17" fmla="*/ 35 h 135"/>
                <a:gd name="T18" fmla="*/ 133 w 134"/>
                <a:gd name="T19" fmla="*/ 39 h 135"/>
                <a:gd name="T20" fmla="*/ 38 w 134"/>
                <a:gd name="T21" fmla="*/ 133 h 135"/>
                <a:gd name="T22" fmla="*/ 34 w 134"/>
                <a:gd name="T23" fmla="*/ 135 h 135"/>
                <a:gd name="T24" fmla="*/ 14 w 134"/>
                <a:gd name="T25" fmla="*/ 101 h 135"/>
                <a:gd name="T26" fmla="*/ 34 w 134"/>
                <a:gd name="T27" fmla="*/ 121 h 135"/>
                <a:gd name="T28" fmla="*/ 120 w 134"/>
                <a:gd name="T29" fmla="*/ 35 h 135"/>
                <a:gd name="T30" fmla="*/ 100 w 134"/>
                <a:gd name="T31" fmla="*/ 15 h 135"/>
                <a:gd name="T32" fmla="*/ 14 w 134"/>
                <a:gd name="T33" fmla="*/ 10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5">
                  <a:moveTo>
                    <a:pt x="34" y="135"/>
                  </a:moveTo>
                  <a:cubicBezTo>
                    <a:pt x="33" y="135"/>
                    <a:pt x="31" y="135"/>
                    <a:pt x="30" y="133"/>
                  </a:cubicBezTo>
                  <a:cubicBezTo>
                    <a:pt x="1" y="105"/>
                    <a:pt x="1" y="105"/>
                    <a:pt x="1" y="105"/>
                  </a:cubicBezTo>
                  <a:cubicBezTo>
                    <a:pt x="0" y="104"/>
                    <a:pt x="0" y="102"/>
                    <a:pt x="0" y="101"/>
                  </a:cubicBezTo>
                  <a:cubicBezTo>
                    <a:pt x="0" y="99"/>
                    <a:pt x="0" y="98"/>
                    <a:pt x="1" y="96"/>
                  </a:cubicBezTo>
                  <a:cubicBezTo>
                    <a:pt x="95" y="2"/>
                    <a:pt x="95" y="2"/>
                    <a:pt x="95" y="2"/>
                  </a:cubicBezTo>
                  <a:cubicBezTo>
                    <a:pt x="98" y="0"/>
                    <a:pt x="102" y="0"/>
                    <a:pt x="104" y="2"/>
                  </a:cubicBezTo>
                  <a:cubicBezTo>
                    <a:pt x="133" y="31"/>
                    <a:pt x="133" y="31"/>
                    <a:pt x="133" y="31"/>
                  </a:cubicBezTo>
                  <a:cubicBezTo>
                    <a:pt x="134" y="32"/>
                    <a:pt x="134" y="33"/>
                    <a:pt x="134" y="35"/>
                  </a:cubicBezTo>
                  <a:cubicBezTo>
                    <a:pt x="134" y="37"/>
                    <a:pt x="134" y="38"/>
                    <a:pt x="133" y="39"/>
                  </a:cubicBezTo>
                  <a:cubicBezTo>
                    <a:pt x="38" y="133"/>
                    <a:pt x="38" y="133"/>
                    <a:pt x="38" y="133"/>
                  </a:cubicBezTo>
                  <a:cubicBezTo>
                    <a:pt x="37" y="135"/>
                    <a:pt x="36" y="135"/>
                    <a:pt x="34" y="135"/>
                  </a:cubicBezTo>
                  <a:close/>
                  <a:moveTo>
                    <a:pt x="14" y="101"/>
                  </a:moveTo>
                  <a:cubicBezTo>
                    <a:pt x="34" y="121"/>
                    <a:pt x="34" y="121"/>
                    <a:pt x="34" y="121"/>
                  </a:cubicBezTo>
                  <a:cubicBezTo>
                    <a:pt x="120" y="35"/>
                    <a:pt x="120" y="35"/>
                    <a:pt x="120" y="35"/>
                  </a:cubicBezTo>
                  <a:cubicBezTo>
                    <a:pt x="100" y="15"/>
                    <a:pt x="100" y="15"/>
                    <a:pt x="100" y="15"/>
                  </a:cubicBezTo>
                  <a:lnTo>
                    <a:pt x="1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262">
              <a:extLst>
                <a:ext uri="{FF2B5EF4-FFF2-40B4-BE49-F238E27FC236}">
                  <a16:creationId xmlns:a16="http://schemas.microsoft.com/office/drawing/2014/main" id="{9E89FA2E-C27F-41B4-8392-7FDC981A10D8}"/>
                </a:ext>
              </a:extLst>
            </p:cNvPr>
            <p:cNvSpPr>
              <a:spLocks/>
            </p:cNvSpPr>
            <p:nvPr/>
          </p:nvSpPr>
          <p:spPr bwMode="auto">
            <a:xfrm>
              <a:off x="-484" y="148"/>
              <a:ext cx="492" cy="735"/>
            </a:xfrm>
            <a:custGeom>
              <a:avLst/>
              <a:gdLst>
                <a:gd name="T0" fmla="*/ 200 w 206"/>
                <a:gd name="T1" fmla="*/ 308 h 308"/>
                <a:gd name="T2" fmla="*/ 6 w 206"/>
                <a:gd name="T3" fmla="*/ 308 h 308"/>
                <a:gd name="T4" fmla="*/ 0 w 206"/>
                <a:gd name="T5" fmla="*/ 302 h 308"/>
                <a:gd name="T6" fmla="*/ 0 w 206"/>
                <a:gd name="T7" fmla="*/ 6 h 308"/>
                <a:gd name="T8" fmla="*/ 6 w 206"/>
                <a:gd name="T9" fmla="*/ 0 h 308"/>
                <a:gd name="T10" fmla="*/ 200 w 206"/>
                <a:gd name="T11" fmla="*/ 0 h 308"/>
                <a:gd name="T12" fmla="*/ 206 w 206"/>
                <a:gd name="T13" fmla="*/ 6 h 308"/>
                <a:gd name="T14" fmla="*/ 206 w 206"/>
                <a:gd name="T15" fmla="*/ 139 h 308"/>
                <a:gd name="T16" fmla="*/ 200 w 206"/>
                <a:gd name="T17" fmla="*/ 145 h 308"/>
                <a:gd name="T18" fmla="*/ 194 w 206"/>
                <a:gd name="T19" fmla="*/ 139 h 308"/>
                <a:gd name="T20" fmla="*/ 194 w 206"/>
                <a:gd name="T21" fmla="*/ 12 h 308"/>
                <a:gd name="T22" fmla="*/ 12 w 206"/>
                <a:gd name="T23" fmla="*/ 12 h 308"/>
                <a:gd name="T24" fmla="*/ 12 w 206"/>
                <a:gd name="T25" fmla="*/ 296 h 308"/>
                <a:gd name="T26" fmla="*/ 194 w 206"/>
                <a:gd name="T27" fmla="*/ 296 h 308"/>
                <a:gd name="T28" fmla="*/ 194 w 206"/>
                <a:gd name="T29" fmla="*/ 281 h 308"/>
                <a:gd name="T30" fmla="*/ 200 w 206"/>
                <a:gd name="T31" fmla="*/ 275 h 308"/>
                <a:gd name="T32" fmla="*/ 206 w 206"/>
                <a:gd name="T33" fmla="*/ 281 h 308"/>
                <a:gd name="T34" fmla="*/ 206 w 206"/>
                <a:gd name="T35" fmla="*/ 302 h 308"/>
                <a:gd name="T36" fmla="*/ 200 w 206"/>
                <a:gd name="T3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308">
                  <a:moveTo>
                    <a:pt x="200" y="308"/>
                  </a:moveTo>
                  <a:cubicBezTo>
                    <a:pt x="6" y="308"/>
                    <a:pt x="6" y="308"/>
                    <a:pt x="6" y="308"/>
                  </a:cubicBezTo>
                  <a:cubicBezTo>
                    <a:pt x="2" y="308"/>
                    <a:pt x="0" y="305"/>
                    <a:pt x="0" y="302"/>
                  </a:cubicBezTo>
                  <a:cubicBezTo>
                    <a:pt x="0" y="6"/>
                    <a:pt x="0" y="6"/>
                    <a:pt x="0" y="6"/>
                  </a:cubicBezTo>
                  <a:cubicBezTo>
                    <a:pt x="0" y="3"/>
                    <a:pt x="2" y="0"/>
                    <a:pt x="6" y="0"/>
                  </a:cubicBezTo>
                  <a:cubicBezTo>
                    <a:pt x="200" y="0"/>
                    <a:pt x="200" y="0"/>
                    <a:pt x="200" y="0"/>
                  </a:cubicBezTo>
                  <a:cubicBezTo>
                    <a:pt x="204" y="0"/>
                    <a:pt x="206" y="3"/>
                    <a:pt x="206" y="6"/>
                  </a:cubicBezTo>
                  <a:cubicBezTo>
                    <a:pt x="206" y="139"/>
                    <a:pt x="206" y="139"/>
                    <a:pt x="206" y="139"/>
                  </a:cubicBezTo>
                  <a:cubicBezTo>
                    <a:pt x="206" y="143"/>
                    <a:pt x="204" y="145"/>
                    <a:pt x="200" y="145"/>
                  </a:cubicBezTo>
                  <a:cubicBezTo>
                    <a:pt x="197" y="145"/>
                    <a:pt x="194" y="143"/>
                    <a:pt x="194" y="139"/>
                  </a:cubicBezTo>
                  <a:cubicBezTo>
                    <a:pt x="194" y="12"/>
                    <a:pt x="194" y="12"/>
                    <a:pt x="194" y="12"/>
                  </a:cubicBezTo>
                  <a:cubicBezTo>
                    <a:pt x="12" y="12"/>
                    <a:pt x="12" y="12"/>
                    <a:pt x="12" y="12"/>
                  </a:cubicBezTo>
                  <a:cubicBezTo>
                    <a:pt x="12" y="296"/>
                    <a:pt x="12" y="296"/>
                    <a:pt x="12" y="296"/>
                  </a:cubicBezTo>
                  <a:cubicBezTo>
                    <a:pt x="194" y="296"/>
                    <a:pt x="194" y="296"/>
                    <a:pt x="194" y="296"/>
                  </a:cubicBezTo>
                  <a:cubicBezTo>
                    <a:pt x="194" y="281"/>
                    <a:pt x="194" y="281"/>
                    <a:pt x="194" y="281"/>
                  </a:cubicBezTo>
                  <a:cubicBezTo>
                    <a:pt x="194" y="278"/>
                    <a:pt x="197" y="275"/>
                    <a:pt x="200" y="275"/>
                  </a:cubicBezTo>
                  <a:cubicBezTo>
                    <a:pt x="204" y="275"/>
                    <a:pt x="206" y="278"/>
                    <a:pt x="206" y="281"/>
                  </a:cubicBezTo>
                  <a:cubicBezTo>
                    <a:pt x="206" y="302"/>
                    <a:pt x="206" y="302"/>
                    <a:pt x="206" y="302"/>
                  </a:cubicBezTo>
                  <a:cubicBezTo>
                    <a:pt x="206" y="305"/>
                    <a:pt x="204" y="308"/>
                    <a:pt x="200"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263">
              <a:extLst>
                <a:ext uri="{FF2B5EF4-FFF2-40B4-BE49-F238E27FC236}">
                  <a16:creationId xmlns:a16="http://schemas.microsoft.com/office/drawing/2014/main" id="{00C5A580-3D11-44D5-9F39-4346273EE170}"/>
                </a:ext>
              </a:extLst>
            </p:cNvPr>
            <p:cNvSpPr>
              <a:spLocks noEditPoints="1"/>
            </p:cNvSpPr>
            <p:nvPr/>
          </p:nvSpPr>
          <p:spPr bwMode="auto">
            <a:xfrm>
              <a:off x="-484" y="24"/>
              <a:ext cx="492" cy="153"/>
            </a:xfrm>
            <a:custGeom>
              <a:avLst/>
              <a:gdLst>
                <a:gd name="T0" fmla="*/ 200 w 206"/>
                <a:gd name="T1" fmla="*/ 64 h 64"/>
                <a:gd name="T2" fmla="*/ 6 w 206"/>
                <a:gd name="T3" fmla="*/ 64 h 64"/>
                <a:gd name="T4" fmla="*/ 0 w 206"/>
                <a:gd name="T5" fmla="*/ 58 h 64"/>
                <a:gd name="T6" fmla="*/ 0 w 206"/>
                <a:gd name="T7" fmla="*/ 31 h 64"/>
                <a:gd name="T8" fmla="*/ 30 w 206"/>
                <a:gd name="T9" fmla="*/ 0 h 64"/>
                <a:gd name="T10" fmla="*/ 176 w 206"/>
                <a:gd name="T11" fmla="*/ 0 h 64"/>
                <a:gd name="T12" fmla="*/ 206 w 206"/>
                <a:gd name="T13" fmla="*/ 31 h 64"/>
                <a:gd name="T14" fmla="*/ 206 w 206"/>
                <a:gd name="T15" fmla="*/ 58 h 64"/>
                <a:gd name="T16" fmla="*/ 200 w 206"/>
                <a:gd name="T17" fmla="*/ 64 h 64"/>
                <a:gd name="T18" fmla="*/ 12 w 206"/>
                <a:gd name="T19" fmla="*/ 52 h 64"/>
                <a:gd name="T20" fmla="*/ 194 w 206"/>
                <a:gd name="T21" fmla="*/ 52 h 64"/>
                <a:gd name="T22" fmla="*/ 194 w 206"/>
                <a:gd name="T23" fmla="*/ 31 h 64"/>
                <a:gd name="T24" fmla="*/ 176 w 206"/>
                <a:gd name="T25" fmla="*/ 12 h 64"/>
                <a:gd name="T26" fmla="*/ 30 w 206"/>
                <a:gd name="T27" fmla="*/ 12 h 64"/>
                <a:gd name="T28" fmla="*/ 12 w 206"/>
                <a:gd name="T29" fmla="*/ 31 h 64"/>
                <a:gd name="T30" fmla="*/ 12 w 206"/>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64">
                  <a:moveTo>
                    <a:pt x="200" y="64"/>
                  </a:moveTo>
                  <a:cubicBezTo>
                    <a:pt x="6" y="64"/>
                    <a:pt x="6" y="64"/>
                    <a:pt x="6" y="64"/>
                  </a:cubicBezTo>
                  <a:cubicBezTo>
                    <a:pt x="2" y="64"/>
                    <a:pt x="0" y="62"/>
                    <a:pt x="0" y="58"/>
                  </a:cubicBezTo>
                  <a:cubicBezTo>
                    <a:pt x="0" y="31"/>
                    <a:pt x="0" y="31"/>
                    <a:pt x="0" y="31"/>
                  </a:cubicBezTo>
                  <a:cubicBezTo>
                    <a:pt x="0" y="14"/>
                    <a:pt x="13" y="0"/>
                    <a:pt x="30" y="0"/>
                  </a:cubicBezTo>
                  <a:cubicBezTo>
                    <a:pt x="176" y="0"/>
                    <a:pt x="176" y="0"/>
                    <a:pt x="176" y="0"/>
                  </a:cubicBezTo>
                  <a:cubicBezTo>
                    <a:pt x="193" y="0"/>
                    <a:pt x="206" y="14"/>
                    <a:pt x="206" y="31"/>
                  </a:cubicBezTo>
                  <a:cubicBezTo>
                    <a:pt x="206" y="58"/>
                    <a:pt x="206" y="58"/>
                    <a:pt x="206" y="58"/>
                  </a:cubicBezTo>
                  <a:cubicBezTo>
                    <a:pt x="206" y="62"/>
                    <a:pt x="204" y="64"/>
                    <a:pt x="200" y="64"/>
                  </a:cubicBezTo>
                  <a:close/>
                  <a:moveTo>
                    <a:pt x="12" y="52"/>
                  </a:moveTo>
                  <a:cubicBezTo>
                    <a:pt x="194" y="52"/>
                    <a:pt x="194" y="52"/>
                    <a:pt x="194" y="52"/>
                  </a:cubicBezTo>
                  <a:cubicBezTo>
                    <a:pt x="194" y="31"/>
                    <a:pt x="194" y="31"/>
                    <a:pt x="194" y="31"/>
                  </a:cubicBezTo>
                  <a:cubicBezTo>
                    <a:pt x="194" y="21"/>
                    <a:pt x="186" y="12"/>
                    <a:pt x="176" y="12"/>
                  </a:cubicBezTo>
                  <a:cubicBezTo>
                    <a:pt x="30" y="12"/>
                    <a:pt x="30" y="12"/>
                    <a:pt x="30" y="12"/>
                  </a:cubicBezTo>
                  <a:cubicBezTo>
                    <a:pt x="20" y="12"/>
                    <a:pt x="12" y="21"/>
                    <a:pt x="12" y="31"/>
                  </a:cubicBezTo>
                  <a:lnTo>
                    <a:pt x="1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264">
              <a:extLst>
                <a:ext uri="{FF2B5EF4-FFF2-40B4-BE49-F238E27FC236}">
                  <a16:creationId xmlns:a16="http://schemas.microsoft.com/office/drawing/2014/main" id="{2345AA72-FCD4-42F1-A50C-1507B57A8B9B}"/>
                </a:ext>
              </a:extLst>
            </p:cNvPr>
            <p:cNvSpPr>
              <a:spLocks noEditPoints="1"/>
            </p:cNvSpPr>
            <p:nvPr/>
          </p:nvSpPr>
          <p:spPr bwMode="auto">
            <a:xfrm>
              <a:off x="-484" y="855"/>
              <a:ext cx="492" cy="150"/>
            </a:xfrm>
            <a:custGeom>
              <a:avLst/>
              <a:gdLst>
                <a:gd name="T0" fmla="*/ 176 w 206"/>
                <a:gd name="T1" fmla="*/ 63 h 63"/>
                <a:gd name="T2" fmla="*/ 30 w 206"/>
                <a:gd name="T3" fmla="*/ 63 h 63"/>
                <a:gd name="T4" fmla="*/ 0 w 206"/>
                <a:gd name="T5" fmla="*/ 32 h 63"/>
                <a:gd name="T6" fmla="*/ 0 w 206"/>
                <a:gd name="T7" fmla="*/ 6 h 63"/>
                <a:gd name="T8" fmla="*/ 6 w 206"/>
                <a:gd name="T9" fmla="*/ 0 h 63"/>
                <a:gd name="T10" fmla="*/ 200 w 206"/>
                <a:gd name="T11" fmla="*/ 0 h 63"/>
                <a:gd name="T12" fmla="*/ 206 w 206"/>
                <a:gd name="T13" fmla="*/ 6 h 63"/>
                <a:gd name="T14" fmla="*/ 206 w 206"/>
                <a:gd name="T15" fmla="*/ 32 h 63"/>
                <a:gd name="T16" fmla="*/ 176 w 206"/>
                <a:gd name="T17" fmla="*/ 63 h 63"/>
                <a:gd name="T18" fmla="*/ 12 w 206"/>
                <a:gd name="T19" fmla="*/ 12 h 63"/>
                <a:gd name="T20" fmla="*/ 12 w 206"/>
                <a:gd name="T21" fmla="*/ 32 h 63"/>
                <a:gd name="T22" fmla="*/ 30 w 206"/>
                <a:gd name="T23" fmla="*/ 51 h 63"/>
                <a:gd name="T24" fmla="*/ 176 w 206"/>
                <a:gd name="T25" fmla="*/ 51 h 63"/>
                <a:gd name="T26" fmla="*/ 194 w 206"/>
                <a:gd name="T27" fmla="*/ 32 h 63"/>
                <a:gd name="T28" fmla="*/ 194 w 206"/>
                <a:gd name="T29" fmla="*/ 12 h 63"/>
                <a:gd name="T30" fmla="*/ 12 w 206"/>
                <a:gd name="T31"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63">
                  <a:moveTo>
                    <a:pt x="176" y="63"/>
                  </a:moveTo>
                  <a:cubicBezTo>
                    <a:pt x="30" y="63"/>
                    <a:pt x="30" y="63"/>
                    <a:pt x="30" y="63"/>
                  </a:cubicBezTo>
                  <a:cubicBezTo>
                    <a:pt x="13" y="63"/>
                    <a:pt x="0" y="49"/>
                    <a:pt x="0" y="32"/>
                  </a:cubicBezTo>
                  <a:cubicBezTo>
                    <a:pt x="0" y="6"/>
                    <a:pt x="0" y="6"/>
                    <a:pt x="0" y="6"/>
                  </a:cubicBezTo>
                  <a:cubicBezTo>
                    <a:pt x="0" y="2"/>
                    <a:pt x="2" y="0"/>
                    <a:pt x="6" y="0"/>
                  </a:cubicBezTo>
                  <a:cubicBezTo>
                    <a:pt x="200" y="0"/>
                    <a:pt x="200" y="0"/>
                    <a:pt x="200" y="0"/>
                  </a:cubicBezTo>
                  <a:cubicBezTo>
                    <a:pt x="204" y="0"/>
                    <a:pt x="206" y="2"/>
                    <a:pt x="206" y="6"/>
                  </a:cubicBezTo>
                  <a:cubicBezTo>
                    <a:pt x="206" y="32"/>
                    <a:pt x="206" y="32"/>
                    <a:pt x="206" y="32"/>
                  </a:cubicBezTo>
                  <a:cubicBezTo>
                    <a:pt x="206" y="49"/>
                    <a:pt x="193" y="63"/>
                    <a:pt x="176" y="63"/>
                  </a:cubicBezTo>
                  <a:close/>
                  <a:moveTo>
                    <a:pt x="12" y="12"/>
                  </a:moveTo>
                  <a:cubicBezTo>
                    <a:pt x="12" y="32"/>
                    <a:pt x="12" y="32"/>
                    <a:pt x="12" y="32"/>
                  </a:cubicBezTo>
                  <a:cubicBezTo>
                    <a:pt x="12" y="42"/>
                    <a:pt x="20" y="51"/>
                    <a:pt x="30" y="51"/>
                  </a:cubicBezTo>
                  <a:cubicBezTo>
                    <a:pt x="176" y="51"/>
                    <a:pt x="176" y="51"/>
                    <a:pt x="176" y="51"/>
                  </a:cubicBezTo>
                  <a:cubicBezTo>
                    <a:pt x="186" y="51"/>
                    <a:pt x="194" y="42"/>
                    <a:pt x="194" y="32"/>
                  </a:cubicBezTo>
                  <a:cubicBezTo>
                    <a:pt x="194" y="12"/>
                    <a:pt x="194" y="12"/>
                    <a:pt x="194"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265">
              <a:extLst>
                <a:ext uri="{FF2B5EF4-FFF2-40B4-BE49-F238E27FC236}">
                  <a16:creationId xmlns:a16="http://schemas.microsoft.com/office/drawing/2014/main" id="{BBAC605D-6366-4475-BF25-22CC5368F6B1}"/>
                </a:ext>
              </a:extLst>
            </p:cNvPr>
            <p:cNvSpPr>
              <a:spLocks/>
            </p:cNvSpPr>
            <p:nvPr/>
          </p:nvSpPr>
          <p:spPr bwMode="auto">
            <a:xfrm>
              <a:off x="-288" y="86"/>
              <a:ext cx="103" cy="29"/>
            </a:xfrm>
            <a:custGeom>
              <a:avLst/>
              <a:gdLst>
                <a:gd name="T0" fmla="*/ 37 w 43"/>
                <a:gd name="T1" fmla="*/ 12 h 12"/>
                <a:gd name="T2" fmla="*/ 6 w 43"/>
                <a:gd name="T3" fmla="*/ 12 h 12"/>
                <a:gd name="T4" fmla="*/ 0 w 43"/>
                <a:gd name="T5" fmla="*/ 6 h 12"/>
                <a:gd name="T6" fmla="*/ 6 w 43"/>
                <a:gd name="T7" fmla="*/ 0 h 12"/>
                <a:gd name="T8" fmla="*/ 37 w 43"/>
                <a:gd name="T9" fmla="*/ 0 h 12"/>
                <a:gd name="T10" fmla="*/ 43 w 43"/>
                <a:gd name="T11" fmla="*/ 6 h 12"/>
                <a:gd name="T12" fmla="*/ 37 w 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37" y="12"/>
                  </a:moveTo>
                  <a:cubicBezTo>
                    <a:pt x="6" y="12"/>
                    <a:pt x="6" y="12"/>
                    <a:pt x="6" y="12"/>
                  </a:cubicBezTo>
                  <a:cubicBezTo>
                    <a:pt x="2" y="12"/>
                    <a:pt x="0" y="10"/>
                    <a:pt x="0" y="6"/>
                  </a:cubicBezTo>
                  <a:cubicBezTo>
                    <a:pt x="0" y="3"/>
                    <a:pt x="2" y="0"/>
                    <a:pt x="6" y="0"/>
                  </a:cubicBezTo>
                  <a:cubicBezTo>
                    <a:pt x="37" y="0"/>
                    <a:pt x="37" y="0"/>
                    <a:pt x="37" y="0"/>
                  </a:cubicBezTo>
                  <a:cubicBezTo>
                    <a:pt x="40" y="0"/>
                    <a:pt x="43" y="3"/>
                    <a:pt x="43" y="6"/>
                  </a:cubicBezTo>
                  <a:cubicBezTo>
                    <a:pt x="43" y="10"/>
                    <a:pt x="40" y="12"/>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266">
              <a:extLst>
                <a:ext uri="{FF2B5EF4-FFF2-40B4-BE49-F238E27FC236}">
                  <a16:creationId xmlns:a16="http://schemas.microsoft.com/office/drawing/2014/main" id="{E11F37BE-2EB5-410A-BF26-13275AD555AD}"/>
                </a:ext>
              </a:extLst>
            </p:cNvPr>
            <p:cNvSpPr>
              <a:spLocks noEditPoints="1"/>
            </p:cNvSpPr>
            <p:nvPr/>
          </p:nvSpPr>
          <p:spPr bwMode="auto">
            <a:xfrm>
              <a:off x="-415" y="227"/>
              <a:ext cx="172" cy="172"/>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66 w 72"/>
                <a:gd name="T11" fmla="*/ 0 h 72"/>
                <a:gd name="T12" fmla="*/ 72 w 72"/>
                <a:gd name="T13" fmla="*/ 6 h 72"/>
                <a:gd name="T14" fmla="*/ 72 w 72"/>
                <a:gd name="T15" fmla="*/ 66 h 72"/>
                <a:gd name="T16" fmla="*/ 66 w 72"/>
                <a:gd name="T17" fmla="*/ 72 h 72"/>
                <a:gd name="T18" fmla="*/ 12 w 72"/>
                <a:gd name="T19" fmla="*/ 60 h 72"/>
                <a:gd name="T20" fmla="*/ 60 w 72"/>
                <a:gd name="T21" fmla="*/ 60 h 72"/>
                <a:gd name="T22" fmla="*/ 60 w 72"/>
                <a:gd name="T23" fmla="*/ 12 h 72"/>
                <a:gd name="T24" fmla="*/ 12 w 72"/>
                <a:gd name="T25" fmla="*/ 12 h 72"/>
                <a:gd name="T26" fmla="*/ 12 w 72"/>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2">
                  <a:moveTo>
                    <a:pt x="66" y="72"/>
                  </a:moveTo>
                  <a:cubicBezTo>
                    <a:pt x="6" y="72"/>
                    <a:pt x="6" y="72"/>
                    <a:pt x="6" y="72"/>
                  </a:cubicBezTo>
                  <a:cubicBezTo>
                    <a:pt x="3" y="72"/>
                    <a:pt x="0" y="69"/>
                    <a:pt x="0" y="66"/>
                  </a:cubicBezTo>
                  <a:cubicBezTo>
                    <a:pt x="0" y="6"/>
                    <a:pt x="0" y="6"/>
                    <a:pt x="0" y="6"/>
                  </a:cubicBezTo>
                  <a:cubicBezTo>
                    <a:pt x="0" y="3"/>
                    <a:pt x="3" y="0"/>
                    <a:pt x="6" y="0"/>
                  </a:cubicBezTo>
                  <a:cubicBezTo>
                    <a:pt x="66" y="0"/>
                    <a:pt x="66" y="0"/>
                    <a:pt x="66" y="0"/>
                  </a:cubicBezTo>
                  <a:cubicBezTo>
                    <a:pt x="69" y="0"/>
                    <a:pt x="72" y="3"/>
                    <a:pt x="72" y="6"/>
                  </a:cubicBezTo>
                  <a:cubicBezTo>
                    <a:pt x="72" y="66"/>
                    <a:pt x="72" y="66"/>
                    <a:pt x="72" y="66"/>
                  </a:cubicBezTo>
                  <a:cubicBezTo>
                    <a:pt x="72" y="69"/>
                    <a:pt x="69" y="72"/>
                    <a:pt x="66" y="72"/>
                  </a:cubicBezTo>
                  <a:close/>
                  <a:moveTo>
                    <a:pt x="12" y="60"/>
                  </a:moveTo>
                  <a:cubicBezTo>
                    <a:pt x="60" y="60"/>
                    <a:pt x="60" y="60"/>
                    <a:pt x="60" y="60"/>
                  </a:cubicBezTo>
                  <a:cubicBezTo>
                    <a:pt x="60" y="12"/>
                    <a:pt x="60" y="12"/>
                    <a:pt x="60"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267">
              <a:extLst>
                <a:ext uri="{FF2B5EF4-FFF2-40B4-BE49-F238E27FC236}">
                  <a16:creationId xmlns:a16="http://schemas.microsoft.com/office/drawing/2014/main" id="{9942A4C1-73C5-44AA-9979-572290C2C7D0}"/>
                </a:ext>
              </a:extLst>
            </p:cNvPr>
            <p:cNvSpPr>
              <a:spLocks noEditPoints="1"/>
            </p:cNvSpPr>
            <p:nvPr/>
          </p:nvSpPr>
          <p:spPr bwMode="auto">
            <a:xfrm>
              <a:off x="-415" y="430"/>
              <a:ext cx="172" cy="172"/>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66 w 72"/>
                <a:gd name="T11" fmla="*/ 0 h 72"/>
                <a:gd name="T12" fmla="*/ 72 w 72"/>
                <a:gd name="T13" fmla="*/ 6 h 72"/>
                <a:gd name="T14" fmla="*/ 72 w 72"/>
                <a:gd name="T15" fmla="*/ 66 h 72"/>
                <a:gd name="T16" fmla="*/ 66 w 72"/>
                <a:gd name="T17" fmla="*/ 72 h 72"/>
                <a:gd name="T18" fmla="*/ 12 w 72"/>
                <a:gd name="T19" fmla="*/ 60 h 72"/>
                <a:gd name="T20" fmla="*/ 60 w 72"/>
                <a:gd name="T21" fmla="*/ 60 h 72"/>
                <a:gd name="T22" fmla="*/ 60 w 72"/>
                <a:gd name="T23" fmla="*/ 12 h 72"/>
                <a:gd name="T24" fmla="*/ 12 w 72"/>
                <a:gd name="T25" fmla="*/ 12 h 72"/>
                <a:gd name="T26" fmla="*/ 12 w 72"/>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2">
                  <a:moveTo>
                    <a:pt x="66" y="72"/>
                  </a:moveTo>
                  <a:cubicBezTo>
                    <a:pt x="6" y="72"/>
                    <a:pt x="6" y="72"/>
                    <a:pt x="6" y="72"/>
                  </a:cubicBezTo>
                  <a:cubicBezTo>
                    <a:pt x="3" y="72"/>
                    <a:pt x="0" y="69"/>
                    <a:pt x="0" y="66"/>
                  </a:cubicBezTo>
                  <a:cubicBezTo>
                    <a:pt x="0" y="6"/>
                    <a:pt x="0" y="6"/>
                    <a:pt x="0" y="6"/>
                  </a:cubicBezTo>
                  <a:cubicBezTo>
                    <a:pt x="0" y="2"/>
                    <a:pt x="3" y="0"/>
                    <a:pt x="6" y="0"/>
                  </a:cubicBezTo>
                  <a:cubicBezTo>
                    <a:pt x="66" y="0"/>
                    <a:pt x="66" y="0"/>
                    <a:pt x="66" y="0"/>
                  </a:cubicBezTo>
                  <a:cubicBezTo>
                    <a:pt x="69" y="0"/>
                    <a:pt x="72" y="2"/>
                    <a:pt x="72" y="6"/>
                  </a:cubicBezTo>
                  <a:cubicBezTo>
                    <a:pt x="72" y="66"/>
                    <a:pt x="72" y="66"/>
                    <a:pt x="72" y="66"/>
                  </a:cubicBezTo>
                  <a:cubicBezTo>
                    <a:pt x="72" y="69"/>
                    <a:pt x="69" y="72"/>
                    <a:pt x="66" y="72"/>
                  </a:cubicBezTo>
                  <a:close/>
                  <a:moveTo>
                    <a:pt x="12" y="60"/>
                  </a:moveTo>
                  <a:cubicBezTo>
                    <a:pt x="60" y="60"/>
                    <a:pt x="60" y="60"/>
                    <a:pt x="60" y="60"/>
                  </a:cubicBezTo>
                  <a:cubicBezTo>
                    <a:pt x="60" y="12"/>
                    <a:pt x="60" y="12"/>
                    <a:pt x="60"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268">
              <a:extLst>
                <a:ext uri="{FF2B5EF4-FFF2-40B4-BE49-F238E27FC236}">
                  <a16:creationId xmlns:a16="http://schemas.microsoft.com/office/drawing/2014/main" id="{51ED11CA-C250-4533-BE0E-C0B53AC588F4}"/>
                </a:ext>
              </a:extLst>
            </p:cNvPr>
            <p:cNvSpPr>
              <a:spLocks noEditPoints="1"/>
            </p:cNvSpPr>
            <p:nvPr/>
          </p:nvSpPr>
          <p:spPr bwMode="auto">
            <a:xfrm>
              <a:off x="-415" y="630"/>
              <a:ext cx="172" cy="172"/>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66 w 72"/>
                <a:gd name="T11" fmla="*/ 0 h 72"/>
                <a:gd name="T12" fmla="*/ 72 w 72"/>
                <a:gd name="T13" fmla="*/ 6 h 72"/>
                <a:gd name="T14" fmla="*/ 72 w 72"/>
                <a:gd name="T15" fmla="*/ 66 h 72"/>
                <a:gd name="T16" fmla="*/ 66 w 72"/>
                <a:gd name="T17" fmla="*/ 72 h 72"/>
                <a:gd name="T18" fmla="*/ 12 w 72"/>
                <a:gd name="T19" fmla="*/ 60 h 72"/>
                <a:gd name="T20" fmla="*/ 60 w 72"/>
                <a:gd name="T21" fmla="*/ 60 h 72"/>
                <a:gd name="T22" fmla="*/ 60 w 72"/>
                <a:gd name="T23" fmla="*/ 12 h 72"/>
                <a:gd name="T24" fmla="*/ 12 w 72"/>
                <a:gd name="T25" fmla="*/ 12 h 72"/>
                <a:gd name="T26" fmla="*/ 12 w 72"/>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66" y="0"/>
                    <a:pt x="66" y="0"/>
                    <a:pt x="66" y="0"/>
                  </a:cubicBezTo>
                  <a:cubicBezTo>
                    <a:pt x="69" y="0"/>
                    <a:pt x="72" y="3"/>
                    <a:pt x="72" y="6"/>
                  </a:cubicBezTo>
                  <a:cubicBezTo>
                    <a:pt x="72" y="66"/>
                    <a:pt x="72" y="66"/>
                    <a:pt x="72" y="66"/>
                  </a:cubicBezTo>
                  <a:cubicBezTo>
                    <a:pt x="72" y="70"/>
                    <a:pt x="69" y="72"/>
                    <a:pt x="66" y="72"/>
                  </a:cubicBezTo>
                  <a:close/>
                  <a:moveTo>
                    <a:pt x="12" y="60"/>
                  </a:moveTo>
                  <a:cubicBezTo>
                    <a:pt x="60" y="60"/>
                    <a:pt x="60" y="60"/>
                    <a:pt x="60" y="60"/>
                  </a:cubicBezTo>
                  <a:cubicBezTo>
                    <a:pt x="60" y="12"/>
                    <a:pt x="60" y="12"/>
                    <a:pt x="60"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8" name="Grupo 177">
            <a:extLst>
              <a:ext uri="{FF2B5EF4-FFF2-40B4-BE49-F238E27FC236}">
                <a16:creationId xmlns:a16="http://schemas.microsoft.com/office/drawing/2014/main" id="{E3DB2686-F5D5-4DD7-ADFE-01A0EEE18C94}"/>
              </a:ext>
            </a:extLst>
          </p:cNvPr>
          <p:cNvGrpSpPr/>
          <p:nvPr/>
        </p:nvGrpSpPr>
        <p:grpSpPr>
          <a:xfrm>
            <a:off x="6360439" y="2157306"/>
            <a:ext cx="4181130" cy="1701948"/>
            <a:chOff x="6448424" y="453657"/>
            <a:chExt cx="3342097" cy="1355633"/>
          </a:xfrm>
        </p:grpSpPr>
        <p:sp>
          <p:nvSpPr>
            <p:cNvPr id="179" name="Freeform 183">
              <a:extLst>
                <a:ext uri="{FF2B5EF4-FFF2-40B4-BE49-F238E27FC236}">
                  <a16:creationId xmlns:a16="http://schemas.microsoft.com/office/drawing/2014/main" id="{DDD4BA0A-EBE1-4BDC-8AA8-895E85111868}"/>
                </a:ext>
              </a:extLst>
            </p:cNvPr>
            <p:cNvSpPr>
              <a:spLocks/>
            </p:cNvSpPr>
            <p:nvPr/>
          </p:nvSpPr>
          <p:spPr bwMode="auto">
            <a:xfrm>
              <a:off x="6448424" y="507206"/>
              <a:ext cx="158750" cy="176213"/>
            </a:xfrm>
            <a:custGeom>
              <a:avLst/>
              <a:gdLst>
                <a:gd name="T0" fmla="*/ 49 w 100"/>
                <a:gd name="T1" fmla="*/ 0 h 111"/>
                <a:gd name="T2" fmla="*/ 0 w 100"/>
                <a:gd name="T3" fmla="*/ 27 h 111"/>
                <a:gd name="T4" fmla="*/ 0 w 100"/>
                <a:gd name="T5" fmla="*/ 83 h 111"/>
                <a:gd name="T6" fmla="*/ 49 w 100"/>
                <a:gd name="T7" fmla="*/ 111 h 111"/>
                <a:gd name="T8" fmla="*/ 100 w 100"/>
                <a:gd name="T9" fmla="*/ 83 h 111"/>
                <a:gd name="T10" fmla="*/ 100 w 100"/>
                <a:gd name="T11" fmla="*/ 27 h 111"/>
                <a:gd name="T12" fmla="*/ 49 w 10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00" h="111">
                  <a:moveTo>
                    <a:pt x="49" y="0"/>
                  </a:moveTo>
                  <a:lnTo>
                    <a:pt x="0" y="27"/>
                  </a:lnTo>
                  <a:lnTo>
                    <a:pt x="0" y="83"/>
                  </a:lnTo>
                  <a:lnTo>
                    <a:pt x="49" y="111"/>
                  </a:lnTo>
                  <a:lnTo>
                    <a:pt x="100" y="83"/>
                  </a:lnTo>
                  <a:lnTo>
                    <a:pt x="100" y="27"/>
                  </a:lnTo>
                  <a:lnTo>
                    <a:pt x="49" y="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cxnSp>
          <p:nvCxnSpPr>
            <p:cNvPr id="180" name="Conector recto 179">
              <a:extLst>
                <a:ext uri="{FF2B5EF4-FFF2-40B4-BE49-F238E27FC236}">
                  <a16:creationId xmlns:a16="http://schemas.microsoft.com/office/drawing/2014/main" id="{53E7FC16-C6D9-4BD5-B7CA-56F63D654E42}"/>
                </a:ext>
              </a:extLst>
            </p:cNvPr>
            <p:cNvCxnSpPr/>
            <p:nvPr/>
          </p:nvCxnSpPr>
          <p:spPr>
            <a:xfrm>
              <a:off x="6683375" y="508001"/>
              <a:ext cx="0" cy="622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1" name="TextBox 96">
              <a:extLst>
                <a:ext uri="{FF2B5EF4-FFF2-40B4-BE49-F238E27FC236}">
                  <a16:creationId xmlns:a16="http://schemas.microsoft.com/office/drawing/2014/main" id="{70D1CF74-111E-40D7-BF10-FCDD0DEC99A2}"/>
                </a:ext>
              </a:extLst>
            </p:cNvPr>
            <p:cNvSpPr txBox="1">
              <a:spLocks noChangeArrowheads="1"/>
            </p:cNvSpPr>
            <p:nvPr/>
          </p:nvSpPr>
          <p:spPr bwMode="auto">
            <a:xfrm>
              <a:off x="6703259" y="453657"/>
              <a:ext cx="2816087" cy="57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C" sz="1800" b="1" dirty="0">
                  <a:latin typeface="Times New Roman" panose="02020603050405020304" pitchFamily="18" charset="0"/>
                  <a:cs typeface="Times New Roman" panose="02020603050405020304" pitchFamily="18" charset="0"/>
                </a:rPr>
                <a:t>Beneficiario</a:t>
              </a:r>
            </a:p>
            <a:p>
              <a:pPr algn="just">
                <a:lnSpc>
                  <a:spcPct val="110000"/>
                </a:lnSpc>
              </a:pPr>
              <a:r>
                <a:rPr lang="en-US" altLang="es-MX" sz="1800" dirty="0">
                  <a:latin typeface="Times New Roman" panose="02020603050405020304" pitchFamily="18" charset="0"/>
                  <a:cs typeface="Times New Roman" panose="02020603050405020304" pitchFamily="18" charset="0"/>
                </a:rPr>
                <a:t> </a:t>
              </a:r>
            </a:p>
          </p:txBody>
        </p:sp>
        <p:sp>
          <p:nvSpPr>
            <p:cNvPr id="182" name="Rectángulo 181">
              <a:extLst>
                <a:ext uri="{FF2B5EF4-FFF2-40B4-BE49-F238E27FC236}">
                  <a16:creationId xmlns:a16="http://schemas.microsoft.com/office/drawing/2014/main" id="{81963480-7D42-4211-8505-9C3B0CDE9AAE}"/>
                </a:ext>
              </a:extLst>
            </p:cNvPr>
            <p:cNvSpPr/>
            <p:nvPr/>
          </p:nvSpPr>
          <p:spPr>
            <a:xfrm>
              <a:off x="6833792" y="975806"/>
              <a:ext cx="132949" cy="132949"/>
            </a:xfrm>
            <a:prstGeom prst="rect">
              <a:avLst/>
            </a:prstGeom>
            <a:solidFill>
              <a:srgbClr val="85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83" name="CuadroTexto 182">
              <a:extLst>
                <a:ext uri="{FF2B5EF4-FFF2-40B4-BE49-F238E27FC236}">
                  <a16:creationId xmlns:a16="http://schemas.microsoft.com/office/drawing/2014/main" id="{891D8ECF-301F-4061-B531-85DC1CCFE3DF}"/>
                </a:ext>
              </a:extLst>
            </p:cNvPr>
            <p:cNvSpPr txBox="1"/>
            <p:nvPr/>
          </p:nvSpPr>
          <p:spPr>
            <a:xfrm>
              <a:off x="7081481" y="853206"/>
              <a:ext cx="2709040" cy="956084"/>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Estado</a:t>
              </a:r>
            </a:p>
            <a:p>
              <a:r>
                <a:rPr lang="es-EC" dirty="0">
                  <a:latin typeface="Times New Roman" panose="02020603050405020304" pitchFamily="18" charset="0"/>
                  <a:cs typeface="Times New Roman" panose="02020603050405020304" pitchFamily="18" charset="0"/>
                </a:rPr>
                <a:t>Servicio de Rentas Internas</a:t>
              </a:r>
            </a:p>
            <a:p>
              <a:r>
                <a:rPr lang="es-EC" dirty="0">
                  <a:latin typeface="Times New Roman" panose="02020603050405020304" pitchFamily="18" charset="0"/>
                  <a:cs typeface="Times New Roman" panose="02020603050405020304" pitchFamily="18" charset="0"/>
                </a:rPr>
                <a:t>Contribuyentes</a:t>
              </a:r>
            </a:p>
            <a:p>
              <a:pPr lvl="0"/>
              <a:endParaRPr lang="es-EC" dirty="0">
                <a:latin typeface="Times New Roman" panose="02020603050405020304" pitchFamily="18" charset="0"/>
                <a:cs typeface="Times New Roman" panose="02020603050405020304" pitchFamily="18" charset="0"/>
              </a:endParaRPr>
            </a:p>
          </p:txBody>
        </p:sp>
      </p:grpSp>
      <p:grpSp>
        <p:nvGrpSpPr>
          <p:cNvPr id="184" name="Grupo 183">
            <a:extLst>
              <a:ext uri="{FF2B5EF4-FFF2-40B4-BE49-F238E27FC236}">
                <a16:creationId xmlns:a16="http://schemas.microsoft.com/office/drawing/2014/main" id="{E3DB2686-F5D5-4DD7-ADFE-01A0EEE18C94}"/>
              </a:ext>
            </a:extLst>
          </p:cNvPr>
          <p:cNvGrpSpPr/>
          <p:nvPr/>
        </p:nvGrpSpPr>
        <p:grpSpPr>
          <a:xfrm>
            <a:off x="6356981" y="4005484"/>
            <a:ext cx="4426059" cy="849502"/>
            <a:chOff x="6448424" y="453657"/>
            <a:chExt cx="3070922" cy="676644"/>
          </a:xfrm>
        </p:grpSpPr>
        <p:sp>
          <p:nvSpPr>
            <p:cNvPr id="185" name="Freeform 183">
              <a:extLst>
                <a:ext uri="{FF2B5EF4-FFF2-40B4-BE49-F238E27FC236}">
                  <a16:creationId xmlns:a16="http://schemas.microsoft.com/office/drawing/2014/main" id="{DDD4BA0A-EBE1-4BDC-8AA8-895E85111868}"/>
                </a:ext>
              </a:extLst>
            </p:cNvPr>
            <p:cNvSpPr>
              <a:spLocks/>
            </p:cNvSpPr>
            <p:nvPr/>
          </p:nvSpPr>
          <p:spPr bwMode="auto">
            <a:xfrm>
              <a:off x="6448424" y="507206"/>
              <a:ext cx="158750" cy="176213"/>
            </a:xfrm>
            <a:custGeom>
              <a:avLst/>
              <a:gdLst>
                <a:gd name="T0" fmla="*/ 49 w 100"/>
                <a:gd name="T1" fmla="*/ 0 h 111"/>
                <a:gd name="T2" fmla="*/ 0 w 100"/>
                <a:gd name="T3" fmla="*/ 27 h 111"/>
                <a:gd name="T4" fmla="*/ 0 w 100"/>
                <a:gd name="T5" fmla="*/ 83 h 111"/>
                <a:gd name="T6" fmla="*/ 49 w 100"/>
                <a:gd name="T7" fmla="*/ 111 h 111"/>
                <a:gd name="T8" fmla="*/ 100 w 100"/>
                <a:gd name="T9" fmla="*/ 83 h 111"/>
                <a:gd name="T10" fmla="*/ 100 w 100"/>
                <a:gd name="T11" fmla="*/ 27 h 111"/>
                <a:gd name="T12" fmla="*/ 49 w 10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00" h="111">
                  <a:moveTo>
                    <a:pt x="49" y="0"/>
                  </a:moveTo>
                  <a:lnTo>
                    <a:pt x="0" y="27"/>
                  </a:lnTo>
                  <a:lnTo>
                    <a:pt x="0" y="83"/>
                  </a:lnTo>
                  <a:lnTo>
                    <a:pt x="49" y="111"/>
                  </a:lnTo>
                  <a:lnTo>
                    <a:pt x="100" y="83"/>
                  </a:lnTo>
                  <a:lnTo>
                    <a:pt x="100" y="27"/>
                  </a:lnTo>
                  <a:lnTo>
                    <a:pt x="49" y="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cxnSp>
          <p:nvCxnSpPr>
            <p:cNvPr id="186" name="Conector recto 185">
              <a:extLst>
                <a:ext uri="{FF2B5EF4-FFF2-40B4-BE49-F238E27FC236}">
                  <a16:creationId xmlns:a16="http://schemas.microsoft.com/office/drawing/2014/main" id="{53E7FC16-C6D9-4BD5-B7CA-56F63D654E42}"/>
                </a:ext>
              </a:extLst>
            </p:cNvPr>
            <p:cNvCxnSpPr/>
            <p:nvPr/>
          </p:nvCxnSpPr>
          <p:spPr>
            <a:xfrm>
              <a:off x="6683375" y="508001"/>
              <a:ext cx="0" cy="622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TextBox 96">
              <a:extLst>
                <a:ext uri="{FF2B5EF4-FFF2-40B4-BE49-F238E27FC236}">
                  <a16:creationId xmlns:a16="http://schemas.microsoft.com/office/drawing/2014/main" id="{70D1CF74-111E-40D7-BF10-FCDD0DEC99A2}"/>
                </a:ext>
              </a:extLst>
            </p:cNvPr>
            <p:cNvSpPr txBox="1">
              <a:spLocks noChangeArrowheads="1"/>
            </p:cNvSpPr>
            <p:nvPr/>
          </p:nvSpPr>
          <p:spPr bwMode="auto">
            <a:xfrm>
              <a:off x="6703259" y="453657"/>
              <a:ext cx="2816087" cy="57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C" sz="1800" b="1" dirty="0">
                  <a:latin typeface="Times New Roman" panose="02020603050405020304" pitchFamily="18" charset="0"/>
                  <a:cs typeface="Times New Roman" panose="02020603050405020304" pitchFamily="18" charset="0"/>
                </a:rPr>
                <a:t>Objetivo</a:t>
              </a:r>
            </a:p>
            <a:p>
              <a:pPr algn="just">
                <a:lnSpc>
                  <a:spcPct val="110000"/>
                </a:lnSpc>
              </a:pPr>
              <a:r>
                <a:rPr lang="en-US" altLang="es-MX" sz="1800" dirty="0">
                  <a:latin typeface="Times New Roman" panose="02020603050405020304" pitchFamily="18" charset="0"/>
                  <a:cs typeface="Times New Roman" panose="02020603050405020304" pitchFamily="18" charset="0"/>
                </a:rPr>
                <a:t> </a:t>
              </a:r>
            </a:p>
          </p:txBody>
        </p:sp>
        <p:sp>
          <p:nvSpPr>
            <p:cNvPr id="188" name="Rectángulo 187">
              <a:extLst>
                <a:ext uri="{FF2B5EF4-FFF2-40B4-BE49-F238E27FC236}">
                  <a16:creationId xmlns:a16="http://schemas.microsoft.com/office/drawing/2014/main" id="{81963480-7D42-4211-8505-9C3B0CDE9AAE}"/>
                </a:ext>
              </a:extLst>
            </p:cNvPr>
            <p:cNvSpPr/>
            <p:nvPr/>
          </p:nvSpPr>
          <p:spPr>
            <a:xfrm>
              <a:off x="6833792" y="975806"/>
              <a:ext cx="132949" cy="132949"/>
            </a:xfrm>
            <a:prstGeom prst="rect">
              <a:avLst/>
            </a:prstGeom>
            <a:solidFill>
              <a:srgbClr val="85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grpSp>
      <p:sp>
        <p:nvSpPr>
          <p:cNvPr id="191" name="Round Same Side Corner Rectangle 8">
            <a:extLst>
              <a:ext uri="{FF2B5EF4-FFF2-40B4-BE49-F238E27FC236}">
                <a16:creationId xmlns:a16="http://schemas.microsoft.com/office/drawing/2014/main" id="{DB67113F-D303-42DA-95BD-610BBED8BE92}"/>
              </a:ext>
            </a:extLst>
          </p:cNvPr>
          <p:cNvSpPr/>
          <p:nvPr/>
        </p:nvSpPr>
        <p:spPr>
          <a:xfrm>
            <a:off x="4082809" y="388075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sz="2700"/>
          </a:p>
        </p:txBody>
      </p:sp>
      <p:sp>
        <p:nvSpPr>
          <p:cNvPr id="192" name="Round Same Side Corner Rectangle 20">
            <a:extLst>
              <a:ext uri="{FF2B5EF4-FFF2-40B4-BE49-F238E27FC236}">
                <a16:creationId xmlns:a16="http://schemas.microsoft.com/office/drawing/2014/main" id="{64493E6A-B33B-4279-A44A-DC445D86772A}"/>
              </a:ext>
            </a:extLst>
          </p:cNvPr>
          <p:cNvSpPr/>
          <p:nvPr/>
        </p:nvSpPr>
        <p:spPr>
          <a:xfrm rot="10800000">
            <a:off x="5249422" y="3880165"/>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2700"/>
          </a:p>
        </p:txBody>
      </p:sp>
      <p:sp>
        <p:nvSpPr>
          <p:cNvPr id="193" name="Rectangle 9">
            <a:extLst>
              <a:ext uri="{FF2B5EF4-FFF2-40B4-BE49-F238E27FC236}">
                <a16:creationId xmlns:a16="http://schemas.microsoft.com/office/drawing/2014/main" id="{F4DF7C3C-D955-465B-A7ED-DA6CEFF74209}"/>
              </a:ext>
            </a:extLst>
          </p:cNvPr>
          <p:cNvSpPr/>
          <p:nvPr/>
        </p:nvSpPr>
        <p:spPr>
          <a:xfrm>
            <a:off x="4525428" y="2885805"/>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6" name="Rectangle 7">
            <a:extLst>
              <a:ext uri="{FF2B5EF4-FFF2-40B4-BE49-F238E27FC236}">
                <a16:creationId xmlns:a16="http://schemas.microsoft.com/office/drawing/2014/main" id="{A2454068-D6A0-42C7-BCE1-D03833DCF2E4}"/>
              </a:ext>
            </a:extLst>
          </p:cNvPr>
          <p:cNvSpPr/>
          <p:nvPr/>
        </p:nvSpPr>
        <p:spPr>
          <a:xfrm>
            <a:off x="3945193" y="1903363"/>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3" name="Grupo 102">
            <a:extLst>
              <a:ext uri="{FF2B5EF4-FFF2-40B4-BE49-F238E27FC236}">
                <a16:creationId xmlns:a16="http://schemas.microsoft.com/office/drawing/2014/main" id="{5205C9C0-DBDF-49A1-80AF-2A2E6DFFA998}"/>
              </a:ext>
            </a:extLst>
          </p:cNvPr>
          <p:cNvGrpSpPr/>
          <p:nvPr/>
        </p:nvGrpSpPr>
        <p:grpSpPr>
          <a:xfrm>
            <a:off x="6357259" y="622745"/>
            <a:ext cx="648440" cy="782273"/>
            <a:chOff x="6448424" y="507206"/>
            <a:chExt cx="518317" cy="623095"/>
          </a:xfrm>
        </p:grpSpPr>
        <p:sp>
          <p:nvSpPr>
            <p:cNvPr id="104" name="Freeform 183">
              <a:extLst>
                <a:ext uri="{FF2B5EF4-FFF2-40B4-BE49-F238E27FC236}">
                  <a16:creationId xmlns:a16="http://schemas.microsoft.com/office/drawing/2014/main" id="{2F83BFE5-03D6-4CB2-91C2-BF28DE9A6C87}"/>
                </a:ext>
              </a:extLst>
            </p:cNvPr>
            <p:cNvSpPr>
              <a:spLocks/>
            </p:cNvSpPr>
            <p:nvPr/>
          </p:nvSpPr>
          <p:spPr bwMode="auto">
            <a:xfrm>
              <a:off x="6448424" y="507206"/>
              <a:ext cx="158750" cy="176213"/>
            </a:xfrm>
            <a:custGeom>
              <a:avLst/>
              <a:gdLst>
                <a:gd name="T0" fmla="*/ 49 w 100"/>
                <a:gd name="T1" fmla="*/ 0 h 111"/>
                <a:gd name="T2" fmla="*/ 0 w 100"/>
                <a:gd name="T3" fmla="*/ 27 h 111"/>
                <a:gd name="T4" fmla="*/ 0 w 100"/>
                <a:gd name="T5" fmla="*/ 83 h 111"/>
                <a:gd name="T6" fmla="*/ 49 w 100"/>
                <a:gd name="T7" fmla="*/ 111 h 111"/>
                <a:gd name="T8" fmla="*/ 100 w 100"/>
                <a:gd name="T9" fmla="*/ 83 h 111"/>
                <a:gd name="T10" fmla="*/ 100 w 100"/>
                <a:gd name="T11" fmla="*/ 27 h 111"/>
                <a:gd name="T12" fmla="*/ 49 w 10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00" h="111">
                  <a:moveTo>
                    <a:pt x="49" y="0"/>
                  </a:moveTo>
                  <a:lnTo>
                    <a:pt x="0" y="27"/>
                  </a:lnTo>
                  <a:lnTo>
                    <a:pt x="0" y="83"/>
                  </a:lnTo>
                  <a:lnTo>
                    <a:pt x="49" y="111"/>
                  </a:lnTo>
                  <a:lnTo>
                    <a:pt x="100" y="83"/>
                  </a:lnTo>
                  <a:lnTo>
                    <a:pt x="100" y="27"/>
                  </a:lnTo>
                  <a:lnTo>
                    <a:pt x="49" y="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cxnSp>
          <p:nvCxnSpPr>
            <p:cNvPr id="105" name="Conector recto 104">
              <a:extLst>
                <a:ext uri="{FF2B5EF4-FFF2-40B4-BE49-F238E27FC236}">
                  <a16:creationId xmlns:a16="http://schemas.microsoft.com/office/drawing/2014/main" id="{10178050-886A-488F-873C-4348E41BD96D}"/>
                </a:ext>
              </a:extLst>
            </p:cNvPr>
            <p:cNvCxnSpPr/>
            <p:nvPr/>
          </p:nvCxnSpPr>
          <p:spPr>
            <a:xfrm>
              <a:off x="6683375" y="508001"/>
              <a:ext cx="0" cy="622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Rectángulo 106">
              <a:extLst>
                <a:ext uri="{FF2B5EF4-FFF2-40B4-BE49-F238E27FC236}">
                  <a16:creationId xmlns:a16="http://schemas.microsoft.com/office/drawing/2014/main" id="{4768260E-2D3C-4B2F-B01A-D6D4073B19DB}"/>
                </a:ext>
              </a:extLst>
            </p:cNvPr>
            <p:cNvSpPr/>
            <p:nvPr/>
          </p:nvSpPr>
          <p:spPr>
            <a:xfrm>
              <a:off x="6833792" y="975806"/>
              <a:ext cx="132949" cy="132949"/>
            </a:xfrm>
            <a:prstGeom prst="rect">
              <a:avLst/>
            </a:prstGeom>
            <a:solidFill>
              <a:srgbClr val="85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grpSp>
      <p:grpSp>
        <p:nvGrpSpPr>
          <p:cNvPr id="109" name="Grupo 108">
            <a:extLst>
              <a:ext uri="{FF2B5EF4-FFF2-40B4-BE49-F238E27FC236}">
                <a16:creationId xmlns:a16="http://schemas.microsoft.com/office/drawing/2014/main" id="{84CFAA26-3495-4548-A58B-ACFB1A3D5BA4}"/>
              </a:ext>
            </a:extLst>
          </p:cNvPr>
          <p:cNvGrpSpPr/>
          <p:nvPr/>
        </p:nvGrpSpPr>
        <p:grpSpPr>
          <a:xfrm>
            <a:off x="6357259" y="2217876"/>
            <a:ext cx="648440" cy="782273"/>
            <a:chOff x="6448424" y="507206"/>
            <a:chExt cx="518317" cy="623095"/>
          </a:xfrm>
        </p:grpSpPr>
        <p:sp>
          <p:nvSpPr>
            <p:cNvPr id="110" name="Freeform 183">
              <a:extLst>
                <a:ext uri="{FF2B5EF4-FFF2-40B4-BE49-F238E27FC236}">
                  <a16:creationId xmlns:a16="http://schemas.microsoft.com/office/drawing/2014/main" id="{ECEAC1C2-16AE-4B4A-9618-398BDCE2BA5A}"/>
                </a:ext>
              </a:extLst>
            </p:cNvPr>
            <p:cNvSpPr>
              <a:spLocks/>
            </p:cNvSpPr>
            <p:nvPr/>
          </p:nvSpPr>
          <p:spPr bwMode="auto">
            <a:xfrm>
              <a:off x="6448424" y="507206"/>
              <a:ext cx="158750" cy="176213"/>
            </a:xfrm>
            <a:custGeom>
              <a:avLst/>
              <a:gdLst>
                <a:gd name="T0" fmla="*/ 49 w 100"/>
                <a:gd name="T1" fmla="*/ 0 h 111"/>
                <a:gd name="T2" fmla="*/ 0 w 100"/>
                <a:gd name="T3" fmla="*/ 27 h 111"/>
                <a:gd name="T4" fmla="*/ 0 w 100"/>
                <a:gd name="T5" fmla="*/ 83 h 111"/>
                <a:gd name="T6" fmla="*/ 49 w 100"/>
                <a:gd name="T7" fmla="*/ 111 h 111"/>
                <a:gd name="T8" fmla="*/ 100 w 100"/>
                <a:gd name="T9" fmla="*/ 83 h 111"/>
                <a:gd name="T10" fmla="*/ 100 w 100"/>
                <a:gd name="T11" fmla="*/ 27 h 111"/>
                <a:gd name="T12" fmla="*/ 49 w 10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00" h="111">
                  <a:moveTo>
                    <a:pt x="49" y="0"/>
                  </a:moveTo>
                  <a:lnTo>
                    <a:pt x="0" y="27"/>
                  </a:lnTo>
                  <a:lnTo>
                    <a:pt x="0" y="83"/>
                  </a:lnTo>
                  <a:lnTo>
                    <a:pt x="49" y="111"/>
                  </a:lnTo>
                  <a:lnTo>
                    <a:pt x="100" y="83"/>
                  </a:lnTo>
                  <a:lnTo>
                    <a:pt x="100" y="27"/>
                  </a:lnTo>
                  <a:lnTo>
                    <a:pt x="49" y="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cxnSp>
          <p:nvCxnSpPr>
            <p:cNvPr id="111" name="Conector recto 110">
              <a:extLst>
                <a:ext uri="{FF2B5EF4-FFF2-40B4-BE49-F238E27FC236}">
                  <a16:creationId xmlns:a16="http://schemas.microsoft.com/office/drawing/2014/main" id="{B4805F23-5A49-4A0A-94EE-A3F4C2C7373E}"/>
                </a:ext>
              </a:extLst>
            </p:cNvPr>
            <p:cNvCxnSpPr/>
            <p:nvPr/>
          </p:nvCxnSpPr>
          <p:spPr>
            <a:xfrm>
              <a:off x="6683375" y="508001"/>
              <a:ext cx="0" cy="622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Rectángulo 112">
              <a:extLst>
                <a:ext uri="{FF2B5EF4-FFF2-40B4-BE49-F238E27FC236}">
                  <a16:creationId xmlns:a16="http://schemas.microsoft.com/office/drawing/2014/main" id="{02D80460-D64E-41BB-B6C8-1A13835AF7E1}"/>
                </a:ext>
              </a:extLst>
            </p:cNvPr>
            <p:cNvSpPr/>
            <p:nvPr/>
          </p:nvSpPr>
          <p:spPr>
            <a:xfrm>
              <a:off x="6833792" y="975806"/>
              <a:ext cx="132949" cy="132949"/>
            </a:xfrm>
            <a:prstGeom prst="rect">
              <a:avLst/>
            </a:prstGeom>
            <a:solidFill>
              <a:srgbClr val="85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grpSp>
      <p:grpSp>
        <p:nvGrpSpPr>
          <p:cNvPr id="115" name="Grupo 114">
            <a:extLst>
              <a:ext uri="{FF2B5EF4-FFF2-40B4-BE49-F238E27FC236}">
                <a16:creationId xmlns:a16="http://schemas.microsoft.com/office/drawing/2014/main" id="{B49CB004-8C2B-47C1-8F7B-CD8C88ED1352}"/>
              </a:ext>
            </a:extLst>
          </p:cNvPr>
          <p:cNvGrpSpPr/>
          <p:nvPr/>
        </p:nvGrpSpPr>
        <p:grpSpPr>
          <a:xfrm>
            <a:off x="6357264" y="4038600"/>
            <a:ext cx="4871492" cy="1980849"/>
            <a:chOff x="6448424" y="507206"/>
            <a:chExt cx="3379976" cy="1577783"/>
          </a:xfrm>
        </p:grpSpPr>
        <p:sp>
          <p:nvSpPr>
            <p:cNvPr id="116" name="Freeform 183">
              <a:extLst>
                <a:ext uri="{FF2B5EF4-FFF2-40B4-BE49-F238E27FC236}">
                  <a16:creationId xmlns:a16="http://schemas.microsoft.com/office/drawing/2014/main" id="{D4D7DD77-74AC-4272-9AF0-45A884D6E40A}"/>
                </a:ext>
              </a:extLst>
            </p:cNvPr>
            <p:cNvSpPr>
              <a:spLocks/>
            </p:cNvSpPr>
            <p:nvPr/>
          </p:nvSpPr>
          <p:spPr bwMode="auto">
            <a:xfrm>
              <a:off x="6448424" y="507206"/>
              <a:ext cx="158750" cy="176213"/>
            </a:xfrm>
            <a:custGeom>
              <a:avLst/>
              <a:gdLst>
                <a:gd name="T0" fmla="*/ 49 w 100"/>
                <a:gd name="T1" fmla="*/ 0 h 111"/>
                <a:gd name="T2" fmla="*/ 0 w 100"/>
                <a:gd name="T3" fmla="*/ 27 h 111"/>
                <a:gd name="T4" fmla="*/ 0 w 100"/>
                <a:gd name="T5" fmla="*/ 83 h 111"/>
                <a:gd name="T6" fmla="*/ 49 w 100"/>
                <a:gd name="T7" fmla="*/ 111 h 111"/>
                <a:gd name="T8" fmla="*/ 100 w 100"/>
                <a:gd name="T9" fmla="*/ 83 h 111"/>
                <a:gd name="T10" fmla="*/ 100 w 100"/>
                <a:gd name="T11" fmla="*/ 27 h 111"/>
                <a:gd name="T12" fmla="*/ 49 w 10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00" h="111">
                  <a:moveTo>
                    <a:pt x="49" y="0"/>
                  </a:moveTo>
                  <a:lnTo>
                    <a:pt x="0" y="27"/>
                  </a:lnTo>
                  <a:lnTo>
                    <a:pt x="0" y="83"/>
                  </a:lnTo>
                  <a:lnTo>
                    <a:pt x="49" y="111"/>
                  </a:lnTo>
                  <a:lnTo>
                    <a:pt x="100" y="83"/>
                  </a:lnTo>
                  <a:lnTo>
                    <a:pt x="100" y="27"/>
                  </a:lnTo>
                  <a:lnTo>
                    <a:pt x="49" y="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cxnSp>
          <p:nvCxnSpPr>
            <p:cNvPr id="117" name="Conector recto 116">
              <a:extLst>
                <a:ext uri="{FF2B5EF4-FFF2-40B4-BE49-F238E27FC236}">
                  <a16:creationId xmlns:a16="http://schemas.microsoft.com/office/drawing/2014/main" id="{24E1F8F7-D798-4F7B-86DB-A7457A9EE62F}"/>
                </a:ext>
              </a:extLst>
            </p:cNvPr>
            <p:cNvCxnSpPr/>
            <p:nvPr/>
          </p:nvCxnSpPr>
          <p:spPr>
            <a:xfrm>
              <a:off x="6683375" y="508001"/>
              <a:ext cx="0" cy="622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Rectángulo 118">
              <a:extLst>
                <a:ext uri="{FF2B5EF4-FFF2-40B4-BE49-F238E27FC236}">
                  <a16:creationId xmlns:a16="http://schemas.microsoft.com/office/drawing/2014/main" id="{ECD4665E-2992-4D8A-B485-F96E83B0C196}"/>
                </a:ext>
              </a:extLst>
            </p:cNvPr>
            <p:cNvSpPr/>
            <p:nvPr/>
          </p:nvSpPr>
          <p:spPr>
            <a:xfrm>
              <a:off x="6833792" y="975806"/>
              <a:ext cx="132949" cy="132949"/>
            </a:xfrm>
            <a:prstGeom prst="rect">
              <a:avLst/>
            </a:prstGeom>
            <a:solidFill>
              <a:srgbClr val="85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20" name="CuadroTexto 119">
              <a:extLst>
                <a:ext uri="{FF2B5EF4-FFF2-40B4-BE49-F238E27FC236}">
                  <a16:creationId xmlns:a16="http://schemas.microsoft.com/office/drawing/2014/main" id="{EF381B51-CBDB-4444-AA6C-ED3F5FCD1C30}"/>
                </a:ext>
              </a:extLst>
            </p:cNvPr>
            <p:cNvSpPr txBox="1"/>
            <p:nvPr/>
          </p:nvSpPr>
          <p:spPr>
            <a:xfrm>
              <a:off x="7119360" y="908270"/>
              <a:ext cx="2709040" cy="1176719"/>
            </a:xfrm>
            <a:prstGeom prst="rect">
              <a:avLst/>
            </a:prstGeom>
            <a:noFill/>
          </p:spPr>
          <p:txBody>
            <a:bodyPr wrap="square" rtlCol="0">
              <a:spAutoFit/>
            </a:bodyPr>
            <a:lstStyle/>
            <a:p>
              <a:pPr lvl="0"/>
              <a:r>
                <a:rPr lang="es-EC" dirty="0">
                  <a:latin typeface="Times New Roman" panose="02020603050405020304" pitchFamily="18" charset="0"/>
                  <a:cs typeface="Times New Roman" panose="02020603050405020304" pitchFamily="18" charset="0"/>
                </a:rPr>
                <a:t>Mejorar la recaudación tributara post covid mediante la aplicación de estrategias que impulsen la reactivación económica en los bancos privados y </a:t>
              </a:r>
              <a:r>
                <a:rPr lang="es-EC" dirty="0" err="1">
                  <a:latin typeface="Times New Roman" panose="02020603050405020304" pitchFamily="18" charset="0"/>
                  <a:cs typeface="Times New Roman" panose="02020603050405020304" pitchFamily="18" charset="0"/>
                </a:rPr>
                <a:t>Coac’s</a:t>
              </a:r>
              <a:r>
                <a:rPr lang="es-EC" dirty="0">
                  <a:latin typeface="Times New Roman" panose="02020603050405020304" pitchFamily="18" charset="0"/>
                  <a:cs typeface="Times New Roman" panose="02020603050405020304" pitchFamily="18" charset="0"/>
                </a:rPr>
                <a:t> del Ecuador</a:t>
              </a:r>
            </a:p>
          </p:txBody>
        </p:sp>
      </p:grpSp>
    </p:spTree>
    <p:extLst>
      <p:ext uri="{BB962C8B-B14F-4D97-AF65-F5344CB8AC3E}">
        <p14:creationId xmlns:p14="http://schemas.microsoft.com/office/powerpoint/2010/main" val="34819038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wipe(down)">
                                      <p:cBhvr>
                                        <p:cTn id="7"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0EE44C5-C2AC-4FA8-8B0A-8FCF7710F8A9}"/>
              </a:ext>
            </a:extLst>
          </p:cNvPr>
          <p:cNvSpPr>
            <a:spLocks noGrp="1"/>
          </p:cNvSpPr>
          <p:nvPr>
            <p:ph type="body" sz="quarter" idx="36"/>
          </p:nvPr>
        </p:nvSpPr>
        <p:spPr>
          <a:xfrm rot="18900000">
            <a:off x="1232960" y="2864561"/>
            <a:ext cx="2071058" cy="580413"/>
          </a:xfrm>
          <a:ln/>
        </p:spPr>
        <p:style>
          <a:lnRef idx="1">
            <a:schemeClr val="accent1"/>
          </a:lnRef>
          <a:fillRef idx="2">
            <a:schemeClr val="accent1"/>
          </a:fillRef>
          <a:effectRef idx="1">
            <a:schemeClr val="accent1"/>
          </a:effectRef>
          <a:fontRef idx="minor">
            <a:schemeClr val="dk1"/>
          </a:fontRef>
        </p:style>
        <p:txBody>
          <a:bodyPr/>
          <a:lstStyle/>
          <a:p>
            <a:pPr marL="0" indent="0">
              <a:buNone/>
            </a:pPr>
            <a:r>
              <a:rPr lang="es-EC" sz="1500" dirty="0">
                <a:latin typeface="Times New Roman" panose="02020603050405020304" pitchFamily="18" charset="0"/>
                <a:cs typeface="Times New Roman" panose="02020603050405020304" pitchFamily="18" charset="0"/>
              </a:rPr>
              <a:t>Impulsar la reactivación económica </a:t>
            </a:r>
            <a:endParaRPr lang="en-US" sz="150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4AE45005-17CA-4167-ACC0-8FAAD3BAAA06}"/>
              </a:ext>
            </a:extLst>
          </p:cNvPr>
          <p:cNvSpPr>
            <a:spLocks noGrp="1"/>
          </p:cNvSpPr>
          <p:nvPr>
            <p:ph type="body" sz="quarter" idx="37"/>
          </p:nvPr>
        </p:nvSpPr>
        <p:spPr>
          <a:xfrm rot="18900000">
            <a:off x="3110304" y="2864561"/>
            <a:ext cx="2071058" cy="580413"/>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MX" sz="1500" dirty="0">
                <a:latin typeface="Times New Roman" panose="02020603050405020304" pitchFamily="18" charset="0"/>
                <a:cs typeface="Times New Roman" panose="02020603050405020304" pitchFamily="18" charset="0"/>
              </a:rPr>
              <a:t>Reducción de las exoneraciones de tributarias </a:t>
            </a:r>
          </a:p>
        </p:txBody>
      </p:sp>
      <p:sp>
        <p:nvSpPr>
          <p:cNvPr id="9" name="Text Placeholder 8">
            <a:extLst>
              <a:ext uri="{FF2B5EF4-FFF2-40B4-BE49-F238E27FC236}">
                <a16:creationId xmlns:a16="http://schemas.microsoft.com/office/drawing/2014/main" id="{494ADF73-487F-4C62-AE7B-3110CAC520C5}"/>
              </a:ext>
            </a:extLst>
          </p:cNvPr>
          <p:cNvSpPr>
            <a:spLocks noGrp="1"/>
          </p:cNvSpPr>
          <p:nvPr>
            <p:ph type="body" sz="quarter" idx="38"/>
          </p:nvPr>
        </p:nvSpPr>
        <p:spPr>
          <a:xfrm rot="18900000">
            <a:off x="5091961" y="2846416"/>
            <a:ext cx="2071058" cy="704315"/>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MX" sz="1400" dirty="0">
                <a:latin typeface="Times New Roman" panose="02020603050405020304" pitchFamily="18" charset="0"/>
                <a:cs typeface="Times New Roman" panose="02020603050405020304" pitchFamily="18" charset="0"/>
              </a:rPr>
              <a:t>Incentivación de reinversión de las utilidades </a:t>
            </a:r>
          </a:p>
          <a:p>
            <a:pPr marL="0" indent="0">
              <a:buNone/>
            </a:pPr>
            <a:endParaRPr lang="en-US" sz="1400" dirty="0">
              <a:latin typeface="+mj-lt"/>
            </a:endParaRPr>
          </a:p>
        </p:txBody>
      </p:sp>
      <p:sp>
        <p:nvSpPr>
          <p:cNvPr id="10" name="Text Placeholder 9">
            <a:extLst>
              <a:ext uri="{FF2B5EF4-FFF2-40B4-BE49-F238E27FC236}">
                <a16:creationId xmlns:a16="http://schemas.microsoft.com/office/drawing/2014/main" id="{A928D617-9E41-40A2-9BB3-3CAA63CD52BE}"/>
              </a:ext>
            </a:extLst>
          </p:cNvPr>
          <p:cNvSpPr>
            <a:spLocks noGrp="1"/>
          </p:cNvSpPr>
          <p:nvPr>
            <p:ph type="body" sz="quarter" idx="39"/>
          </p:nvPr>
        </p:nvSpPr>
        <p:spPr>
          <a:xfrm rot="18900000">
            <a:off x="6864411" y="2819782"/>
            <a:ext cx="2071058" cy="704315"/>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MX" sz="1400" dirty="0">
                <a:latin typeface="Times New Roman" panose="02020603050405020304" pitchFamily="18" charset="0"/>
                <a:cs typeface="Times New Roman" panose="02020603050405020304" pitchFamily="18" charset="0"/>
              </a:rPr>
              <a:t>Pago anticipado de Impuesto a la renta 2022</a:t>
            </a:r>
          </a:p>
          <a:p>
            <a:pPr marL="0" indent="0">
              <a:buNone/>
            </a:pPr>
            <a:endParaRPr lang="en-US" sz="1400" dirty="0">
              <a:latin typeface="+mj-lt"/>
            </a:endParaRPr>
          </a:p>
        </p:txBody>
      </p:sp>
      <p:sp>
        <p:nvSpPr>
          <p:cNvPr id="11" name="Text Placeholder 10">
            <a:extLst>
              <a:ext uri="{FF2B5EF4-FFF2-40B4-BE49-F238E27FC236}">
                <a16:creationId xmlns:a16="http://schemas.microsoft.com/office/drawing/2014/main" id="{A22A8755-F0B4-481B-9998-41998C28993A}"/>
              </a:ext>
            </a:extLst>
          </p:cNvPr>
          <p:cNvSpPr>
            <a:spLocks noGrp="1"/>
          </p:cNvSpPr>
          <p:nvPr>
            <p:ph type="body" sz="quarter" idx="40"/>
          </p:nvPr>
        </p:nvSpPr>
        <p:spPr>
          <a:xfrm rot="18900000">
            <a:off x="8742337" y="2864561"/>
            <a:ext cx="2071058" cy="580413"/>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r>
              <a:rPr lang="es-MX" sz="1500" dirty="0">
                <a:latin typeface="+mj-lt"/>
              </a:rPr>
              <a:t>Implementación del IVA a servicios digitales </a:t>
            </a:r>
          </a:p>
          <a:p>
            <a:pPr marL="0" indent="0">
              <a:buNone/>
            </a:pPr>
            <a:r>
              <a:rPr lang="es-EC" sz="1500" dirty="0">
                <a:latin typeface="+mj-lt"/>
              </a:rPr>
              <a:t> </a:t>
            </a:r>
            <a:endParaRPr lang="en-US" sz="1500" dirty="0">
              <a:latin typeface="+mj-lt"/>
            </a:endParaRPr>
          </a:p>
        </p:txBody>
      </p:sp>
      <p:grpSp>
        <p:nvGrpSpPr>
          <p:cNvPr id="18" name="Group 4">
            <a:extLst>
              <a:ext uri="{FF2B5EF4-FFF2-40B4-BE49-F238E27FC236}">
                <a16:creationId xmlns:a16="http://schemas.microsoft.com/office/drawing/2014/main" id="{0BF9BE53-32EF-4691-A8DC-946B46641764}"/>
              </a:ext>
            </a:extLst>
          </p:cNvPr>
          <p:cNvGrpSpPr>
            <a:grpSpLocks noChangeAspect="1"/>
          </p:cNvGrpSpPr>
          <p:nvPr/>
        </p:nvGrpSpPr>
        <p:grpSpPr bwMode="auto">
          <a:xfrm>
            <a:off x="9525" y="269954"/>
            <a:ext cx="12182475" cy="732250"/>
            <a:chOff x="3" y="588"/>
            <a:chExt cx="7674" cy="3111"/>
          </a:xfrm>
        </p:grpSpPr>
        <p:sp>
          <p:nvSpPr>
            <p:cNvPr id="19" name="AutoShape 3">
              <a:extLst>
                <a:ext uri="{FF2B5EF4-FFF2-40B4-BE49-F238E27FC236}">
                  <a16:creationId xmlns:a16="http://schemas.microsoft.com/office/drawing/2014/main" id="{76EF86A2-8CA2-4FA3-A5FC-6E8DD21B6606}"/>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44E8AAFD-331A-4F88-9901-2F3A07165912}"/>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44307E63-DEB8-4AE7-90BA-5630261D24A5}"/>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8">
              <a:extLst>
                <a:ext uri="{FF2B5EF4-FFF2-40B4-BE49-F238E27FC236}">
                  <a16:creationId xmlns:a16="http://schemas.microsoft.com/office/drawing/2014/main" id="{56DC3272-C2CD-45FC-BFFC-2ED2B8047E52}"/>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CuadroTexto 24">
            <a:extLst>
              <a:ext uri="{FF2B5EF4-FFF2-40B4-BE49-F238E27FC236}">
                <a16:creationId xmlns:a16="http://schemas.microsoft.com/office/drawing/2014/main" id="{067FC601-9822-4ED9-92EA-A8CB8AD50881}"/>
              </a:ext>
            </a:extLst>
          </p:cNvPr>
          <p:cNvSpPr txBox="1"/>
          <p:nvPr/>
        </p:nvSpPr>
        <p:spPr>
          <a:xfrm>
            <a:off x="182574" y="327727"/>
            <a:ext cx="3673010" cy="461665"/>
          </a:xfrm>
          <a:prstGeom prst="rect">
            <a:avLst/>
          </a:prstGeom>
          <a:noFill/>
        </p:spPr>
        <p:txBody>
          <a:bodyPr wrap="square" rtlCol="0">
            <a:spAutoFit/>
          </a:bodyPr>
          <a:lstStyle/>
          <a:p>
            <a:r>
              <a:rPr lang="es-EC" sz="2400" b="1" dirty="0">
                <a:solidFill>
                  <a:schemeClr val="bg1"/>
                </a:solidFill>
                <a:latin typeface="Times New Roman" panose="02020603050405020304" pitchFamily="18" charset="0"/>
                <a:cs typeface="Times New Roman" panose="02020603050405020304" pitchFamily="18" charset="0"/>
              </a:rPr>
              <a:t>Estrategias</a:t>
            </a:r>
          </a:p>
        </p:txBody>
      </p:sp>
    </p:spTree>
    <p:extLst>
      <p:ext uri="{BB962C8B-B14F-4D97-AF65-F5344CB8AC3E}">
        <p14:creationId xmlns:p14="http://schemas.microsoft.com/office/powerpoint/2010/main" val="20721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49E54661-85B0-44CA-9E4C-D832C58C3632}"/>
              </a:ext>
            </a:extLst>
          </p:cNvPr>
          <p:cNvGrpSpPr>
            <a:grpSpLocks noChangeAspect="1"/>
          </p:cNvGrpSpPr>
          <p:nvPr/>
        </p:nvGrpSpPr>
        <p:grpSpPr bwMode="auto">
          <a:xfrm>
            <a:off x="9525" y="94333"/>
            <a:ext cx="12182475" cy="732250"/>
            <a:chOff x="3" y="588"/>
            <a:chExt cx="7674" cy="3111"/>
          </a:xfrm>
        </p:grpSpPr>
        <p:sp>
          <p:nvSpPr>
            <p:cNvPr id="10" name="AutoShape 3">
              <a:extLst>
                <a:ext uri="{FF2B5EF4-FFF2-40B4-BE49-F238E27FC236}">
                  <a16:creationId xmlns:a16="http://schemas.microsoft.com/office/drawing/2014/main" id="{368CB0BD-4D69-40A9-9BD2-6CD788F962C2}"/>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EE1EE83-B3B0-4D34-B3C0-A2DD8A3680A5}"/>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3F4BE6C4-2DB4-475A-9DE0-5D1CB3AA1BF7}"/>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Line 8">
              <a:extLst>
                <a:ext uri="{FF2B5EF4-FFF2-40B4-BE49-F238E27FC236}">
                  <a16:creationId xmlns:a16="http://schemas.microsoft.com/office/drawing/2014/main" id="{3CAA28EF-43FE-4596-9F29-6449BD46CD2C}"/>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3 Diagrama"/>
          <p:cNvGraphicFramePr/>
          <p:nvPr>
            <p:extLst>
              <p:ext uri="{D42A27DB-BD31-4B8C-83A1-F6EECF244321}">
                <p14:modId xmlns:p14="http://schemas.microsoft.com/office/powerpoint/2010/main" val="4270530443"/>
              </p:ext>
            </p:extLst>
          </p:nvPr>
        </p:nvGraphicFramePr>
        <p:xfrm>
          <a:off x="422142" y="7711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extLst>
              <p:ext uri="{D42A27DB-BD31-4B8C-83A1-F6EECF244321}">
                <p14:modId xmlns:p14="http://schemas.microsoft.com/office/powerpoint/2010/main" val="668982277"/>
              </p:ext>
            </p:extLst>
          </p:nvPr>
        </p:nvGraphicFramePr>
        <p:xfrm>
          <a:off x="8653170" y="2068361"/>
          <a:ext cx="3116688" cy="1280160"/>
        </p:xfrm>
        <a:graphic>
          <a:graphicData uri="http://schemas.openxmlformats.org/drawingml/2006/table">
            <a:tbl>
              <a:tblPr firstRow="1" bandRow="1">
                <a:tableStyleId>{306799F8-075E-4A3A-A7F6-7FBC6576F1A4}</a:tableStyleId>
              </a:tblPr>
              <a:tblGrid>
                <a:gridCol w="3116688">
                  <a:extLst>
                    <a:ext uri="{9D8B030D-6E8A-4147-A177-3AD203B41FA5}">
                      <a16:colId xmlns:a16="http://schemas.microsoft.com/office/drawing/2014/main" val="20000"/>
                    </a:ext>
                  </a:extLst>
                </a:gridCol>
              </a:tblGrid>
              <a:tr h="348071">
                <a:tc>
                  <a:txBody>
                    <a:bodyPr/>
                    <a:lstStyle/>
                    <a:p>
                      <a:r>
                        <a:rPr lang="es-EC" sz="1800" kern="1200" dirty="0">
                          <a:effectLst/>
                        </a:rPr>
                        <a:t>Áreas Responsables </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864095">
                <a:tc>
                  <a:txBody>
                    <a:bodyPr/>
                    <a:lstStyle/>
                    <a:p>
                      <a:pPr lvl="0"/>
                      <a:r>
                        <a:rPr lang="es-EC" sz="1800" kern="1200" dirty="0">
                          <a:effectLst/>
                        </a:rPr>
                        <a:t>Banca </a:t>
                      </a:r>
                    </a:p>
                    <a:p>
                      <a:pPr lvl="0"/>
                      <a:r>
                        <a:rPr lang="es-EC" sz="1800" kern="1200" dirty="0">
                          <a:effectLst/>
                        </a:rPr>
                        <a:t>Cooperativas de Ahorro y Crédito</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023419909"/>
              </p:ext>
            </p:extLst>
          </p:nvPr>
        </p:nvGraphicFramePr>
        <p:xfrm>
          <a:off x="8653170" y="4324741"/>
          <a:ext cx="3116688" cy="1101301"/>
        </p:xfrm>
        <a:graphic>
          <a:graphicData uri="http://schemas.openxmlformats.org/drawingml/2006/table">
            <a:tbl>
              <a:tblPr firstRow="1" bandRow="1">
                <a:tableStyleId>{327F97BB-C833-4FB7-BDE5-3F7075034690}</a:tableStyleId>
              </a:tblPr>
              <a:tblGrid>
                <a:gridCol w="3116688">
                  <a:extLst>
                    <a:ext uri="{9D8B030D-6E8A-4147-A177-3AD203B41FA5}">
                      <a16:colId xmlns:a16="http://schemas.microsoft.com/office/drawing/2014/main" val="20000"/>
                    </a:ext>
                  </a:extLst>
                </a:gridCol>
              </a:tblGrid>
              <a:tr h="311345">
                <a:tc>
                  <a:txBody>
                    <a:bodyPr/>
                    <a:lstStyle/>
                    <a:p>
                      <a:r>
                        <a:rPr lang="es-EC" sz="1800" kern="1200" dirty="0">
                          <a:effectLst/>
                        </a:rPr>
                        <a:t>Áreas Responsables </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735541">
                <a:tc>
                  <a:txBody>
                    <a:bodyPr/>
                    <a:lstStyle/>
                    <a:p>
                      <a:pPr lvl="0"/>
                      <a:r>
                        <a:rPr lang="es-EC" sz="1800" kern="1200" dirty="0">
                          <a:solidFill>
                            <a:schemeClr val="bg1"/>
                          </a:solidFill>
                          <a:effectLst/>
                        </a:rPr>
                        <a:t>Gobierno</a:t>
                      </a:r>
                    </a:p>
                    <a:p>
                      <a:pPr lvl="0"/>
                      <a:r>
                        <a:rPr lang="es-EC" sz="1800" kern="1200" dirty="0">
                          <a:solidFill>
                            <a:schemeClr val="bg1"/>
                          </a:solidFill>
                          <a:effectLst/>
                        </a:rPr>
                        <a:t>Servicio de Rentas Internas </a:t>
                      </a:r>
                      <a:endParaRPr lang="es-EC" sz="1800" kern="1200" dirty="0">
                        <a:solidFill>
                          <a:schemeClr val="bg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8" name="1 Título"/>
          <p:cNvSpPr>
            <a:spLocks noGrp="1"/>
          </p:cNvSpPr>
          <p:nvPr>
            <p:ph type="title"/>
          </p:nvPr>
        </p:nvSpPr>
        <p:spPr>
          <a:xfrm>
            <a:off x="184597" y="94333"/>
            <a:ext cx="10972800" cy="1143000"/>
          </a:xfrm>
        </p:spPr>
        <p:txBody>
          <a:bodyPr/>
          <a:lstStyle/>
          <a:p>
            <a:pPr algn="l"/>
            <a:r>
              <a:rPr lang="es-ES" i="0" dirty="0">
                <a:solidFill>
                  <a:schemeClr val="bg1"/>
                </a:solidFill>
                <a:effectLst/>
                <a:latin typeface="Times New Roman" panose="02020603050405020304" pitchFamily="18" charset="0"/>
                <a:cs typeface="Times New Roman" panose="02020603050405020304" pitchFamily="18" charset="0"/>
              </a:rPr>
              <a:t>Estrategias</a:t>
            </a:r>
            <a:endParaRPr lang="es-EC" i="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7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28667471"/>
              </p:ext>
            </p:extLst>
          </p:nvPr>
        </p:nvGraphicFramePr>
        <p:xfrm>
          <a:off x="699751" y="168500"/>
          <a:ext cx="10779617" cy="370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810241518"/>
              </p:ext>
            </p:extLst>
          </p:nvPr>
        </p:nvGraphicFramePr>
        <p:xfrm>
          <a:off x="759853" y="4724996"/>
          <a:ext cx="3116688" cy="1280160"/>
        </p:xfrm>
        <a:graphic>
          <a:graphicData uri="http://schemas.openxmlformats.org/drawingml/2006/table">
            <a:tbl>
              <a:tblPr firstRow="1" bandRow="1">
                <a:tableStyleId>{08FB837D-C827-4EFA-A057-4D05807E0F7C}</a:tableStyleId>
              </a:tblPr>
              <a:tblGrid>
                <a:gridCol w="3116688">
                  <a:extLst>
                    <a:ext uri="{9D8B030D-6E8A-4147-A177-3AD203B41FA5}">
                      <a16:colId xmlns:a16="http://schemas.microsoft.com/office/drawing/2014/main" val="20000"/>
                    </a:ext>
                  </a:extLst>
                </a:gridCol>
              </a:tblGrid>
              <a:tr h="348071">
                <a:tc>
                  <a:txBody>
                    <a:bodyPr/>
                    <a:lstStyle/>
                    <a:p>
                      <a:r>
                        <a:rPr lang="es-EC" sz="1800" kern="1200" dirty="0">
                          <a:effectLst/>
                        </a:rPr>
                        <a:t>Áreas Responsables </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864095">
                <a:tc>
                  <a:txBody>
                    <a:bodyPr/>
                    <a:lstStyle/>
                    <a:p>
                      <a:pPr lvl="0"/>
                      <a:r>
                        <a:rPr lang="es-EC" sz="1800" kern="1200" dirty="0">
                          <a:effectLst/>
                        </a:rPr>
                        <a:t>Banca </a:t>
                      </a:r>
                    </a:p>
                    <a:p>
                      <a:pPr lvl="0"/>
                      <a:r>
                        <a:rPr lang="es-EC" sz="1800" kern="1200" dirty="0">
                          <a:effectLst/>
                        </a:rPr>
                        <a:t>Cooperativas de Ahorro y Crédito</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650038629"/>
              </p:ext>
            </p:extLst>
          </p:nvPr>
        </p:nvGraphicFramePr>
        <p:xfrm>
          <a:off x="4608492" y="4632101"/>
          <a:ext cx="3116688" cy="1252947"/>
        </p:xfrm>
        <a:graphic>
          <a:graphicData uri="http://schemas.openxmlformats.org/drawingml/2006/table">
            <a:tbl>
              <a:tblPr firstRow="1" bandRow="1">
                <a:tableStyleId>{35758FB7-9AC5-4552-8A53-C91805E547FA}</a:tableStyleId>
              </a:tblPr>
              <a:tblGrid>
                <a:gridCol w="3116688">
                  <a:extLst>
                    <a:ext uri="{9D8B030D-6E8A-4147-A177-3AD203B41FA5}">
                      <a16:colId xmlns:a16="http://schemas.microsoft.com/office/drawing/2014/main" val="20000"/>
                    </a:ext>
                  </a:extLst>
                </a:gridCol>
              </a:tblGrid>
              <a:tr h="311345">
                <a:tc>
                  <a:txBody>
                    <a:bodyPr/>
                    <a:lstStyle/>
                    <a:p>
                      <a:r>
                        <a:rPr lang="es-EC" sz="1800" kern="1200" dirty="0">
                          <a:effectLst/>
                        </a:rPr>
                        <a:t>Áreas Responsables </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887187">
                <a:tc>
                  <a:txBody>
                    <a:bodyPr/>
                    <a:lstStyle/>
                    <a:p>
                      <a:pPr lvl="0"/>
                      <a:r>
                        <a:rPr lang="es-EC" sz="1800" kern="1200" dirty="0">
                          <a:solidFill>
                            <a:schemeClr val="dk1"/>
                          </a:solidFill>
                          <a:effectLst/>
                        </a:rPr>
                        <a:t>Gobierno</a:t>
                      </a:r>
                    </a:p>
                    <a:p>
                      <a:pPr lvl="0"/>
                      <a:r>
                        <a:rPr lang="es-EC" sz="1800" kern="1200" dirty="0">
                          <a:solidFill>
                            <a:schemeClr val="dk1"/>
                          </a:solidFill>
                          <a:effectLst/>
                        </a:rPr>
                        <a:t>Servicio de Rentas Internas </a:t>
                      </a:r>
                      <a:endParaRPr lang="es-EC"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018127229"/>
              </p:ext>
            </p:extLst>
          </p:nvPr>
        </p:nvGraphicFramePr>
        <p:xfrm>
          <a:off x="8470007" y="4647126"/>
          <a:ext cx="3116688" cy="1252947"/>
        </p:xfrm>
        <a:graphic>
          <a:graphicData uri="http://schemas.openxmlformats.org/drawingml/2006/table">
            <a:tbl>
              <a:tblPr firstRow="1" bandRow="1">
                <a:tableStyleId>{775DCB02-9BB8-47FD-8907-85C794F793BA}</a:tableStyleId>
              </a:tblPr>
              <a:tblGrid>
                <a:gridCol w="3116688">
                  <a:extLst>
                    <a:ext uri="{9D8B030D-6E8A-4147-A177-3AD203B41FA5}">
                      <a16:colId xmlns:a16="http://schemas.microsoft.com/office/drawing/2014/main" val="20000"/>
                    </a:ext>
                  </a:extLst>
                </a:gridCol>
              </a:tblGrid>
              <a:tr h="311345">
                <a:tc>
                  <a:txBody>
                    <a:bodyPr/>
                    <a:lstStyle/>
                    <a:p>
                      <a:r>
                        <a:rPr lang="es-EC" sz="1800" kern="1200" dirty="0">
                          <a:effectLst/>
                        </a:rPr>
                        <a:t>Áreas Responsables </a:t>
                      </a:r>
                      <a:endParaRPr lang="es-EC"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887187">
                <a:tc>
                  <a:txBody>
                    <a:bodyPr/>
                    <a:lstStyle/>
                    <a:p>
                      <a:pPr lvl="0"/>
                      <a:r>
                        <a:rPr lang="es-EC" sz="1800" kern="1200" dirty="0">
                          <a:effectLst/>
                        </a:rPr>
                        <a:t>Gobierno</a:t>
                      </a:r>
                    </a:p>
                    <a:p>
                      <a:pPr lvl="0"/>
                      <a:r>
                        <a:rPr lang="es-EC" sz="1800" kern="1200" dirty="0">
                          <a:effectLst/>
                        </a:rPr>
                        <a:t>Servicio de Rentas Internas </a:t>
                      </a:r>
                      <a:endParaRPr lang="es-EC"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2" name="1 Flecha abajo"/>
          <p:cNvSpPr/>
          <p:nvPr/>
        </p:nvSpPr>
        <p:spPr>
          <a:xfrm>
            <a:off x="1957588" y="3973133"/>
            <a:ext cx="463639" cy="425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abajo"/>
          <p:cNvSpPr/>
          <p:nvPr/>
        </p:nvSpPr>
        <p:spPr>
          <a:xfrm>
            <a:off x="5857741" y="3973133"/>
            <a:ext cx="463639" cy="425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abajo"/>
          <p:cNvSpPr/>
          <p:nvPr/>
        </p:nvSpPr>
        <p:spPr>
          <a:xfrm>
            <a:off x="9654862" y="3994598"/>
            <a:ext cx="463639" cy="425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233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40"/>
          <p:cNvGrpSpPr>
            <a:grpSpLocks/>
          </p:cNvGrpSpPr>
          <p:nvPr/>
        </p:nvGrpSpPr>
        <p:grpSpPr bwMode="auto">
          <a:xfrm>
            <a:off x="4442064" y="5165995"/>
            <a:ext cx="815975" cy="815181"/>
            <a:chOff x="11373433" y="2695855"/>
            <a:chExt cx="1630783" cy="1631208"/>
          </a:xfrm>
          <a:solidFill>
            <a:srgbClr val="93CB27"/>
          </a:solidFill>
        </p:grpSpPr>
        <p:sp>
          <p:nvSpPr>
            <p:cNvPr id="44" name="Rectangle 43"/>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43" name="Rectangle 42"/>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grpSp>
        <p:nvGrpSpPr>
          <p:cNvPr id="36865" name="Group 4"/>
          <p:cNvGrpSpPr>
            <a:grpSpLocks/>
          </p:cNvGrpSpPr>
          <p:nvPr/>
        </p:nvGrpSpPr>
        <p:grpSpPr bwMode="auto">
          <a:xfrm>
            <a:off x="4479177" y="1312201"/>
            <a:ext cx="815975" cy="815975"/>
            <a:chOff x="11373433" y="2695855"/>
            <a:chExt cx="1630783" cy="1631208"/>
          </a:xfrm>
          <a:solidFill>
            <a:srgbClr val="93CB27"/>
          </a:solidFill>
        </p:grpSpPr>
        <p:sp>
          <p:nvSpPr>
            <p:cNvPr id="29" name="Rectangle 2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3" name="Rectangle 32"/>
            <p:cNvSpPr/>
            <p:nvPr/>
          </p:nvSpPr>
          <p:spPr>
            <a:xfrm>
              <a:off x="11373433" y="4149344"/>
              <a:ext cx="1630783" cy="177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grpSp>
        <p:nvGrpSpPr>
          <p:cNvPr id="36866" name="Group 35"/>
          <p:cNvGrpSpPr>
            <a:grpSpLocks/>
          </p:cNvGrpSpPr>
          <p:nvPr/>
        </p:nvGrpSpPr>
        <p:grpSpPr bwMode="auto">
          <a:xfrm>
            <a:off x="4442064" y="3222935"/>
            <a:ext cx="815975" cy="815181"/>
            <a:chOff x="11373433" y="2695855"/>
            <a:chExt cx="1630783" cy="1631208"/>
          </a:xfrm>
          <a:solidFill>
            <a:srgbClr val="27314A"/>
          </a:solidFill>
        </p:grpSpPr>
        <p:sp>
          <p:nvSpPr>
            <p:cNvPr id="39" name="Rectangle 3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8" name="Rectangle 37"/>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sp>
        <p:nvSpPr>
          <p:cNvPr id="36871" name="TextBox 60"/>
          <p:cNvSpPr txBox="1">
            <a:spLocks noChangeArrowheads="1"/>
          </p:cNvSpPr>
          <p:nvPr/>
        </p:nvSpPr>
        <p:spPr bwMode="auto">
          <a:xfrm>
            <a:off x="5581773" y="4656309"/>
            <a:ext cx="5150929" cy="17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just"/>
            <a:r>
              <a:rPr lang="es-ES" sz="1800" dirty="0">
                <a:latin typeface="Times New Roman" panose="02020603050405020304" pitchFamily="18" charset="0"/>
                <a:cs typeface="Times New Roman" panose="02020603050405020304" pitchFamily="18" charset="0"/>
              </a:rPr>
              <a:t>La cartera diferida especialmente en los segmentos 3,4 y 5 de las cooperativas de ahorro y crédito se incrementó en 32%, 96% y 101% respectivamente, mientras que los Bancos privados y cooperativas que pertenecen al segmento 2 únicamente han aumentado su cartera diferida en un 2%.</a:t>
            </a:r>
            <a:endParaRPr lang="es-EC" sz="1800" dirty="0">
              <a:latin typeface="Times New Roman" panose="02020603050405020304" pitchFamily="18" charset="0"/>
              <a:cs typeface="Times New Roman" panose="02020603050405020304" pitchFamily="18" charset="0"/>
            </a:endParaRPr>
          </a:p>
        </p:txBody>
      </p:sp>
      <p:sp>
        <p:nvSpPr>
          <p:cNvPr id="36877" name="TextBox 72"/>
          <p:cNvSpPr txBox="1">
            <a:spLocks noChangeArrowheads="1"/>
          </p:cNvSpPr>
          <p:nvPr/>
        </p:nvSpPr>
        <p:spPr bwMode="auto">
          <a:xfrm>
            <a:off x="5467464" y="1159402"/>
            <a:ext cx="5379548" cy="121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just"/>
            <a:r>
              <a:rPr lang="es-EC" sz="1800" dirty="0">
                <a:latin typeface="Times New Roman" panose="02020603050405020304" pitchFamily="18" charset="0"/>
                <a:ea typeface="Calibri" panose="020F0502020204030204" pitchFamily="34" charset="0"/>
                <a:cs typeface="Times New Roman" panose="02020603050405020304" pitchFamily="18" charset="0"/>
              </a:rPr>
              <a:t>Los principales indicadores tales como los activos, pasivos, el patrimonio y la cartera bruta, así como los ingresos, denotan decrecimiento en términos generales en comparación con los percibidos en el año 2019. </a:t>
            </a:r>
            <a:endParaRPr lang="es-EC" sz="1800" dirty="0">
              <a:latin typeface="Times New Roman" panose="02020603050405020304" pitchFamily="18" charset="0"/>
              <a:cs typeface="Times New Roman" panose="02020603050405020304" pitchFamily="18" charset="0"/>
            </a:endParaRPr>
          </a:p>
        </p:txBody>
      </p:sp>
      <p:sp>
        <p:nvSpPr>
          <p:cNvPr id="36879" name="TextBox 74"/>
          <p:cNvSpPr txBox="1">
            <a:spLocks noChangeArrowheads="1"/>
          </p:cNvSpPr>
          <p:nvPr/>
        </p:nvSpPr>
        <p:spPr bwMode="auto">
          <a:xfrm>
            <a:off x="5615253" y="2723397"/>
            <a:ext cx="5448338"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just"/>
            <a:r>
              <a:rPr lang="es-EC" sz="1800" dirty="0">
                <a:latin typeface="Times New Roman" panose="02020603050405020304" pitchFamily="18" charset="0"/>
                <a:ea typeface="Calibri" panose="020F0502020204030204" pitchFamily="34" charset="0"/>
                <a:cs typeface="Times New Roman" panose="02020603050405020304" pitchFamily="18" charset="0"/>
              </a:rPr>
              <a:t>La cartera reprogramada se incrementó significativamente en las cooperativas de los segmentos 4 y 5 mientras que, tanto en la banca privada como en las cooperativas del segmento 1 la cartera reprogramada disminuyó a -1% y -5% respectivamente en el año 2020.</a:t>
            </a:r>
            <a:endParaRPr lang="es-EC" sz="1800" dirty="0">
              <a:latin typeface="Times New Roman" panose="02020603050405020304" pitchFamily="18" charset="0"/>
              <a:cs typeface="Times New Roman" panose="02020603050405020304" pitchFamily="18" charset="0"/>
            </a:endParaRPr>
          </a:p>
        </p:txBody>
      </p:sp>
      <p:sp>
        <p:nvSpPr>
          <p:cNvPr id="94" name="Freeform 33"/>
          <p:cNvSpPr>
            <a:spLocks noChangeArrowheads="1"/>
          </p:cNvSpPr>
          <p:nvPr/>
        </p:nvSpPr>
        <p:spPr bwMode="auto">
          <a:xfrm>
            <a:off x="4663915" y="3462051"/>
            <a:ext cx="372269" cy="304800"/>
          </a:xfrm>
          <a:custGeom>
            <a:avLst/>
            <a:gdLst>
              <a:gd name="T0" fmla="*/ 693225 w 649"/>
              <a:gd name="T1" fmla="*/ 34441 h 531"/>
              <a:gd name="T2" fmla="*/ 693225 w 649"/>
              <a:gd name="T3" fmla="*/ 34441 h 531"/>
              <a:gd name="T4" fmla="*/ 575010 w 649"/>
              <a:gd name="T5" fmla="*/ 34441 h 531"/>
              <a:gd name="T6" fmla="*/ 237579 w 649"/>
              <a:gd name="T7" fmla="*/ 371959 h 531"/>
              <a:gd name="T8" fmla="*/ 169863 w 649"/>
              <a:gd name="T9" fmla="*/ 288154 h 531"/>
              <a:gd name="T10" fmla="*/ 34432 w 649"/>
              <a:gd name="T11" fmla="*/ 288154 h 531"/>
              <a:gd name="T12" fmla="*/ 34432 w 649"/>
              <a:gd name="T13" fmla="*/ 423620 h 531"/>
              <a:gd name="T14" fmla="*/ 185931 w 649"/>
              <a:gd name="T15" fmla="*/ 557939 h 531"/>
              <a:gd name="T16" fmla="*/ 305295 w 649"/>
              <a:gd name="T17" fmla="*/ 557939 h 531"/>
              <a:gd name="T18" fmla="*/ 693225 w 649"/>
              <a:gd name="T19" fmla="*/ 169907 h 531"/>
              <a:gd name="T20" fmla="*/ 693225 w 649"/>
              <a:gd name="T21" fmla="*/ 34441 h 531"/>
              <a:gd name="T22" fmla="*/ 659941 w 649"/>
              <a:gd name="T23" fmla="*/ 135467 h 531"/>
              <a:gd name="T24" fmla="*/ 659941 w 649"/>
              <a:gd name="T25" fmla="*/ 135467 h 531"/>
              <a:gd name="T26" fmla="*/ 270863 w 649"/>
              <a:gd name="T27" fmla="*/ 524646 h 531"/>
              <a:gd name="T28" fmla="*/ 220363 w 649"/>
              <a:gd name="T29" fmla="*/ 524646 h 531"/>
              <a:gd name="T30" fmla="*/ 67716 w 649"/>
              <a:gd name="T31" fmla="*/ 371959 h 531"/>
              <a:gd name="T32" fmla="*/ 67716 w 649"/>
              <a:gd name="T33" fmla="*/ 321446 h 531"/>
              <a:gd name="T34" fmla="*/ 135431 w 649"/>
              <a:gd name="T35" fmla="*/ 321446 h 531"/>
              <a:gd name="T36" fmla="*/ 237579 w 649"/>
              <a:gd name="T37" fmla="*/ 423620 h 531"/>
              <a:gd name="T38" fmla="*/ 608294 w 649"/>
              <a:gd name="T39" fmla="*/ 67733 h 531"/>
              <a:gd name="T40" fmla="*/ 659941 w 649"/>
              <a:gd name="T41" fmla="*/ 67733 h 531"/>
              <a:gd name="T42" fmla="*/ 659941 w 649"/>
              <a:gd name="T43" fmla="*/ 135467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99" tIns="60950" rIns="121899" bIns="60950" anchor="ctr"/>
          <a:lstStyle/>
          <a:p>
            <a:endParaRPr lang="es-MX">
              <a:latin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0B547DBF-5761-43D2-8A57-55DB2BF7FDD1}"/>
              </a:ext>
            </a:extLst>
          </p:cNvPr>
          <p:cNvSpPr txBox="1"/>
          <p:nvPr/>
        </p:nvSpPr>
        <p:spPr>
          <a:xfrm>
            <a:off x="216568" y="2063141"/>
            <a:ext cx="3987131" cy="923330"/>
          </a:xfrm>
          <a:prstGeom prst="rect">
            <a:avLst/>
          </a:prstGeom>
          <a:noFill/>
        </p:spPr>
        <p:txBody>
          <a:bodyPr wrap="square" rtlCol="0">
            <a:spAutoFit/>
          </a:bodyPr>
          <a:lstStyle/>
          <a:p>
            <a:r>
              <a:rPr lang="es-EC" sz="5400" dirty="0">
                <a:latin typeface="Times New Roman" panose="02020603050405020304" pitchFamily="18" charset="0"/>
                <a:cs typeface="Times New Roman" panose="02020603050405020304" pitchFamily="18" charset="0"/>
              </a:rPr>
              <a:t>Conclusiones</a:t>
            </a:r>
            <a:endParaRPr lang="es-CO" sz="5400" dirty="0">
              <a:solidFill>
                <a:srgbClr val="474747"/>
              </a:solidFill>
              <a:latin typeface="Oswald" panose="02000303000000000000" pitchFamily="2" charset="0"/>
            </a:endParaRPr>
          </a:p>
        </p:txBody>
      </p:sp>
      <p:sp>
        <p:nvSpPr>
          <p:cNvPr id="3" name="Rectángulo 2">
            <a:extLst>
              <a:ext uri="{FF2B5EF4-FFF2-40B4-BE49-F238E27FC236}">
                <a16:creationId xmlns:a16="http://schemas.microsoft.com/office/drawing/2014/main" id="{C10125CD-7651-4A72-ABC1-D87256FD7829}"/>
              </a:ext>
            </a:extLst>
          </p:cNvPr>
          <p:cNvSpPr/>
          <p:nvPr/>
        </p:nvSpPr>
        <p:spPr>
          <a:xfrm>
            <a:off x="556481" y="3802745"/>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5">
            <a:extLst>
              <a:ext uri="{FF2B5EF4-FFF2-40B4-BE49-F238E27FC236}">
                <a16:creationId xmlns:a16="http://schemas.microsoft.com/office/drawing/2014/main" id="{ECBB7944-2021-44C3-960E-8480CFC6DEF9}"/>
              </a:ext>
            </a:extLst>
          </p:cNvPr>
          <p:cNvSpPr/>
          <p:nvPr/>
        </p:nvSpPr>
        <p:spPr>
          <a:xfrm rot="5400000">
            <a:off x="4613955" y="1471949"/>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Rectangle 7">
            <a:extLst>
              <a:ext uri="{FF2B5EF4-FFF2-40B4-BE49-F238E27FC236}">
                <a16:creationId xmlns:a16="http://schemas.microsoft.com/office/drawing/2014/main" id="{A2454068-D6A0-42C7-BCE1-D03833DCF2E4}"/>
              </a:ext>
            </a:extLst>
          </p:cNvPr>
          <p:cNvSpPr/>
          <p:nvPr/>
        </p:nvSpPr>
        <p:spPr>
          <a:xfrm>
            <a:off x="4614267" y="5293352"/>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20315396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
          <p:cNvGrpSpPr>
            <a:grpSpLocks/>
          </p:cNvGrpSpPr>
          <p:nvPr/>
        </p:nvGrpSpPr>
        <p:grpSpPr bwMode="auto">
          <a:xfrm>
            <a:off x="4510503" y="1850631"/>
            <a:ext cx="815975" cy="815975"/>
            <a:chOff x="11373433" y="2695855"/>
            <a:chExt cx="1630783" cy="1631208"/>
          </a:xfrm>
          <a:solidFill>
            <a:srgbClr val="93CB27"/>
          </a:solidFill>
        </p:grpSpPr>
        <p:sp>
          <p:nvSpPr>
            <p:cNvPr id="29" name="Rectangle 2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3" name="Rectangle 32"/>
            <p:cNvSpPr/>
            <p:nvPr/>
          </p:nvSpPr>
          <p:spPr>
            <a:xfrm>
              <a:off x="11373433" y="4149344"/>
              <a:ext cx="1630783" cy="177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grpSp>
        <p:nvGrpSpPr>
          <p:cNvPr id="36866" name="Group 35"/>
          <p:cNvGrpSpPr>
            <a:grpSpLocks/>
          </p:cNvGrpSpPr>
          <p:nvPr/>
        </p:nvGrpSpPr>
        <p:grpSpPr bwMode="auto">
          <a:xfrm>
            <a:off x="4510505" y="4568559"/>
            <a:ext cx="815975" cy="815181"/>
            <a:chOff x="11373433" y="2695855"/>
            <a:chExt cx="1630783" cy="1631208"/>
          </a:xfrm>
          <a:solidFill>
            <a:srgbClr val="27314A"/>
          </a:solidFill>
        </p:grpSpPr>
        <p:sp>
          <p:nvSpPr>
            <p:cNvPr id="39" name="Rectangle 3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8" name="Rectangle 37"/>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sp>
        <p:nvSpPr>
          <p:cNvPr id="36877" name="TextBox 72"/>
          <p:cNvSpPr txBox="1">
            <a:spLocks noChangeArrowheads="1"/>
          </p:cNvSpPr>
          <p:nvPr/>
        </p:nvSpPr>
        <p:spPr bwMode="auto">
          <a:xfrm>
            <a:off x="5467464" y="1159402"/>
            <a:ext cx="5379548" cy="232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just"/>
            <a:r>
              <a:rPr lang="es-EC" sz="1800" dirty="0">
                <a:latin typeface="Times New Roman" panose="02020603050405020304" pitchFamily="18" charset="0"/>
                <a:cs typeface="Times New Roman" panose="02020603050405020304" pitchFamily="18" charset="0"/>
              </a:rPr>
              <a:t>La rentabilidad de las entidades de la Banca Privada y de las Cooperativas de Ahorro y Crédito para el año 2020 se vieron fuertemente afectadas a comparación con años anteriores disminuyendo aproximadamente en 7 puntos porcentuales con respecto al año 2019 principalmente debido a la paralización de las actividades y consigo al aumento de provisiones como medidas de alivio frente a la crisis sanitaria Covid 19.</a:t>
            </a:r>
          </a:p>
        </p:txBody>
      </p:sp>
      <p:sp>
        <p:nvSpPr>
          <p:cNvPr id="36879" name="TextBox 74"/>
          <p:cNvSpPr txBox="1">
            <a:spLocks noChangeArrowheads="1"/>
          </p:cNvSpPr>
          <p:nvPr/>
        </p:nvSpPr>
        <p:spPr bwMode="auto">
          <a:xfrm>
            <a:off x="5567128" y="4312356"/>
            <a:ext cx="5448338" cy="17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s-EC" sz="1800" dirty="0">
                <a:latin typeface="Times New Roman" panose="02020603050405020304" pitchFamily="18" charset="0"/>
                <a:cs typeface="Times New Roman" panose="02020603050405020304" pitchFamily="18" charset="0"/>
              </a:rPr>
              <a:t>La crisis económica tuvo repercusiones en la recaudación tributaria evidenciando una disminución del 13,22% a comparación del año 2019 siendo abril, mayo y junio los meses de mayor afectación debido al confinamiento que estaba viviendo el país a causa de la pandemia. </a:t>
            </a:r>
          </a:p>
          <a:p>
            <a:pPr lvl="0" algn="just"/>
            <a:endParaRPr lang="es-EC" sz="1800" dirty="0">
              <a:latin typeface="Times New Roman" panose="02020603050405020304" pitchFamily="18" charset="0"/>
              <a:cs typeface="Times New Roman" panose="02020603050405020304" pitchFamily="18" charset="0"/>
            </a:endParaRPr>
          </a:p>
        </p:txBody>
      </p:sp>
      <p:sp>
        <p:nvSpPr>
          <p:cNvPr id="94" name="Freeform 33"/>
          <p:cNvSpPr>
            <a:spLocks noChangeArrowheads="1"/>
          </p:cNvSpPr>
          <p:nvPr/>
        </p:nvSpPr>
        <p:spPr bwMode="auto">
          <a:xfrm>
            <a:off x="4663915" y="3462051"/>
            <a:ext cx="372269" cy="304800"/>
          </a:xfrm>
          <a:custGeom>
            <a:avLst/>
            <a:gdLst>
              <a:gd name="T0" fmla="*/ 693225 w 649"/>
              <a:gd name="T1" fmla="*/ 34441 h 531"/>
              <a:gd name="T2" fmla="*/ 693225 w 649"/>
              <a:gd name="T3" fmla="*/ 34441 h 531"/>
              <a:gd name="T4" fmla="*/ 575010 w 649"/>
              <a:gd name="T5" fmla="*/ 34441 h 531"/>
              <a:gd name="T6" fmla="*/ 237579 w 649"/>
              <a:gd name="T7" fmla="*/ 371959 h 531"/>
              <a:gd name="T8" fmla="*/ 169863 w 649"/>
              <a:gd name="T9" fmla="*/ 288154 h 531"/>
              <a:gd name="T10" fmla="*/ 34432 w 649"/>
              <a:gd name="T11" fmla="*/ 288154 h 531"/>
              <a:gd name="T12" fmla="*/ 34432 w 649"/>
              <a:gd name="T13" fmla="*/ 423620 h 531"/>
              <a:gd name="T14" fmla="*/ 185931 w 649"/>
              <a:gd name="T15" fmla="*/ 557939 h 531"/>
              <a:gd name="T16" fmla="*/ 305295 w 649"/>
              <a:gd name="T17" fmla="*/ 557939 h 531"/>
              <a:gd name="T18" fmla="*/ 693225 w 649"/>
              <a:gd name="T19" fmla="*/ 169907 h 531"/>
              <a:gd name="T20" fmla="*/ 693225 w 649"/>
              <a:gd name="T21" fmla="*/ 34441 h 531"/>
              <a:gd name="T22" fmla="*/ 659941 w 649"/>
              <a:gd name="T23" fmla="*/ 135467 h 531"/>
              <a:gd name="T24" fmla="*/ 659941 w 649"/>
              <a:gd name="T25" fmla="*/ 135467 h 531"/>
              <a:gd name="T26" fmla="*/ 270863 w 649"/>
              <a:gd name="T27" fmla="*/ 524646 h 531"/>
              <a:gd name="T28" fmla="*/ 220363 w 649"/>
              <a:gd name="T29" fmla="*/ 524646 h 531"/>
              <a:gd name="T30" fmla="*/ 67716 w 649"/>
              <a:gd name="T31" fmla="*/ 371959 h 531"/>
              <a:gd name="T32" fmla="*/ 67716 w 649"/>
              <a:gd name="T33" fmla="*/ 321446 h 531"/>
              <a:gd name="T34" fmla="*/ 135431 w 649"/>
              <a:gd name="T35" fmla="*/ 321446 h 531"/>
              <a:gd name="T36" fmla="*/ 237579 w 649"/>
              <a:gd name="T37" fmla="*/ 423620 h 531"/>
              <a:gd name="T38" fmla="*/ 608294 w 649"/>
              <a:gd name="T39" fmla="*/ 67733 h 531"/>
              <a:gd name="T40" fmla="*/ 659941 w 649"/>
              <a:gd name="T41" fmla="*/ 67733 h 531"/>
              <a:gd name="T42" fmla="*/ 659941 w 649"/>
              <a:gd name="T43" fmla="*/ 135467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99" tIns="60950" rIns="121899" bIns="60950" anchor="ctr"/>
          <a:lstStyle/>
          <a:p>
            <a:endParaRPr lang="es-MX">
              <a:latin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0B547DBF-5761-43D2-8A57-55DB2BF7FDD1}"/>
              </a:ext>
            </a:extLst>
          </p:cNvPr>
          <p:cNvSpPr txBox="1"/>
          <p:nvPr/>
        </p:nvSpPr>
        <p:spPr>
          <a:xfrm>
            <a:off x="216568" y="2063141"/>
            <a:ext cx="3987131" cy="923330"/>
          </a:xfrm>
          <a:prstGeom prst="rect">
            <a:avLst/>
          </a:prstGeom>
          <a:noFill/>
        </p:spPr>
        <p:txBody>
          <a:bodyPr wrap="square" rtlCol="0">
            <a:spAutoFit/>
          </a:bodyPr>
          <a:lstStyle/>
          <a:p>
            <a:r>
              <a:rPr lang="es-EC" sz="5400" dirty="0">
                <a:latin typeface="Times New Roman" panose="02020603050405020304" pitchFamily="18" charset="0"/>
                <a:cs typeface="Times New Roman" panose="02020603050405020304" pitchFamily="18" charset="0"/>
              </a:rPr>
              <a:t>Conclusiones</a:t>
            </a:r>
            <a:endParaRPr lang="es-CO" sz="5400" dirty="0">
              <a:solidFill>
                <a:srgbClr val="474747"/>
              </a:solidFill>
              <a:latin typeface="Oswald" panose="02000303000000000000" pitchFamily="2" charset="0"/>
            </a:endParaRPr>
          </a:p>
        </p:txBody>
      </p:sp>
      <p:sp>
        <p:nvSpPr>
          <p:cNvPr id="3" name="Rectángulo 2">
            <a:extLst>
              <a:ext uri="{FF2B5EF4-FFF2-40B4-BE49-F238E27FC236}">
                <a16:creationId xmlns:a16="http://schemas.microsoft.com/office/drawing/2014/main" id="{C10125CD-7651-4A72-ABC1-D87256FD7829}"/>
              </a:ext>
            </a:extLst>
          </p:cNvPr>
          <p:cNvSpPr/>
          <p:nvPr/>
        </p:nvSpPr>
        <p:spPr>
          <a:xfrm>
            <a:off x="556481" y="3802745"/>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5">
            <a:extLst>
              <a:ext uri="{FF2B5EF4-FFF2-40B4-BE49-F238E27FC236}">
                <a16:creationId xmlns:a16="http://schemas.microsoft.com/office/drawing/2014/main" id="{ECBB7944-2021-44C3-960E-8480CFC6DEF9}"/>
              </a:ext>
            </a:extLst>
          </p:cNvPr>
          <p:cNvSpPr/>
          <p:nvPr/>
        </p:nvSpPr>
        <p:spPr>
          <a:xfrm rot="5400000">
            <a:off x="4682394" y="4695916"/>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9" name="Picture 2" descr="Dibujo en blanco y negro&#10;&#10;Descripción generada automáticamente con confianza media">
            <a:extLst>
              <a:ext uri="{FF2B5EF4-FFF2-40B4-BE49-F238E27FC236}">
                <a16:creationId xmlns:a16="http://schemas.microsoft.com/office/drawing/2014/main" id="{5FA7C450-63ED-4806-B17C-1952A8861910}"/>
              </a:ext>
            </a:extLst>
          </p:cNvPr>
          <p:cNvPicPr>
            <a:picLocks noChangeAspect="1" noChangeArrowheads="1"/>
          </p:cNvPicPr>
          <p:nvPr/>
        </p:nvPicPr>
        <p:blipFill>
          <a:blip r:embed="rId3">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9397" y="1888056"/>
            <a:ext cx="642427" cy="642427"/>
          </a:xfrm>
          <a:prstGeom prst="rect">
            <a:avLst/>
          </a:prstGeom>
          <a:noFill/>
        </p:spPr>
      </p:pic>
    </p:spTree>
    <p:extLst>
      <p:ext uri="{BB962C8B-B14F-4D97-AF65-F5344CB8AC3E}">
        <p14:creationId xmlns:p14="http://schemas.microsoft.com/office/powerpoint/2010/main" val="15250218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ED2D3D67-6B2C-4A88-B44A-49A1F17378F8}"/>
              </a:ext>
            </a:extLst>
          </p:cNvPr>
          <p:cNvGrpSpPr>
            <a:grpSpLocks noChangeAspect="1"/>
          </p:cNvGrpSpPr>
          <p:nvPr/>
        </p:nvGrpSpPr>
        <p:grpSpPr bwMode="auto">
          <a:xfrm>
            <a:off x="3935638" y="302492"/>
            <a:ext cx="7200900" cy="5207000"/>
            <a:chOff x="1254" y="357"/>
            <a:chExt cx="4536" cy="3280"/>
          </a:xfrm>
        </p:grpSpPr>
        <p:sp>
          <p:nvSpPr>
            <p:cNvPr id="11" name="Rectangle 5">
              <a:extLst>
                <a:ext uri="{FF2B5EF4-FFF2-40B4-BE49-F238E27FC236}">
                  <a16:creationId xmlns:a16="http://schemas.microsoft.com/office/drawing/2014/main" id="{31FA5816-5AA0-4569-808D-F5E95A80468F}"/>
                </a:ext>
              </a:extLst>
            </p:cNvPr>
            <p:cNvSpPr>
              <a:spLocks noChangeArrowheads="1"/>
            </p:cNvSpPr>
            <p:nvPr/>
          </p:nvSpPr>
          <p:spPr bwMode="auto">
            <a:xfrm>
              <a:off x="3846" y="702"/>
              <a:ext cx="1944" cy="352"/>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D8FC20BF-86BF-423B-AFA9-086388B716CC}"/>
                </a:ext>
              </a:extLst>
            </p:cNvPr>
            <p:cNvSpPr>
              <a:spLocks noChangeArrowheads="1"/>
            </p:cNvSpPr>
            <p:nvPr/>
          </p:nvSpPr>
          <p:spPr bwMode="auto">
            <a:xfrm>
              <a:off x="3846" y="702"/>
              <a:ext cx="19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3C2A1903-875D-4FE5-9EDC-41D0A44EF9C9}"/>
                </a:ext>
              </a:extLst>
            </p:cNvPr>
            <p:cNvSpPr>
              <a:spLocks/>
            </p:cNvSpPr>
            <p:nvPr/>
          </p:nvSpPr>
          <p:spPr bwMode="auto">
            <a:xfrm>
              <a:off x="3192" y="739"/>
              <a:ext cx="406" cy="454"/>
            </a:xfrm>
            <a:custGeom>
              <a:avLst/>
              <a:gdLst>
                <a:gd name="T0" fmla="*/ 406 w 406"/>
                <a:gd name="T1" fmla="*/ 0 h 454"/>
                <a:gd name="T2" fmla="*/ 406 w 406"/>
                <a:gd name="T3" fmla="*/ 454 h 454"/>
                <a:gd name="T4" fmla="*/ 0 w 406"/>
                <a:gd name="T5" fmla="*/ 145 h 454"/>
                <a:gd name="T6" fmla="*/ 406 w 406"/>
                <a:gd name="T7" fmla="*/ 0 h 454"/>
              </a:gdLst>
              <a:ahLst/>
              <a:cxnLst>
                <a:cxn ang="0">
                  <a:pos x="T0" y="T1"/>
                </a:cxn>
                <a:cxn ang="0">
                  <a:pos x="T2" y="T3"/>
                </a:cxn>
                <a:cxn ang="0">
                  <a:pos x="T4" y="T5"/>
                </a:cxn>
                <a:cxn ang="0">
                  <a:pos x="T6" y="T7"/>
                </a:cxn>
              </a:cxnLst>
              <a:rect l="0" t="0" r="r" b="b"/>
              <a:pathLst>
                <a:path w="406" h="454">
                  <a:moveTo>
                    <a:pt x="406" y="0"/>
                  </a:moveTo>
                  <a:lnTo>
                    <a:pt x="406" y="454"/>
                  </a:lnTo>
                  <a:lnTo>
                    <a:pt x="0" y="145"/>
                  </a:lnTo>
                  <a:lnTo>
                    <a:pt x="406" y="0"/>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26628C3-C4FE-42C9-A620-77F2B3181B79}"/>
                </a:ext>
              </a:extLst>
            </p:cNvPr>
            <p:cNvSpPr>
              <a:spLocks/>
            </p:cNvSpPr>
            <p:nvPr/>
          </p:nvSpPr>
          <p:spPr bwMode="auto">
            <a:xfrm>
              <a:off x="3192" y="357"/>
              <a:ext cx="1308" cy="527"/>
            </a:xfrm>
            <a:custGeom>
              <a:avLst/>
              <a:gdLst>
                <a:gd name="T0" fmla="*/ 690 w 1308"/>
                <a:gd name="T1" fmla="*/ 0 h 527"/>
                <a:gd name="T2" fmla="*/ 1156 w 1308"/>
                <a:gd name="T3" fmla="*/ 0 h 527"/>
                <a:gd name="T4" fmla="*/ 1308 w 1308"/>
                <a:gd name="T5" fmla="*/ 260 h 527"/>
                <a:gd name="T6" fmla="*/ 1156 w 1308"/>
                <a:gd name="T7" fmla="*/ 527 h 527"/>
                <a:gd name="T8" fmla="*/ 0 w 1308"/>
                <a:gd name="T9" fmla="*/ 527 h 527"/>
                <a:gd name="T10" fmla="*/ 690 w 1308"/>
                <a:gd name="T11" fmla="*/ 0 h 527"/>
              </a:gdLst>
              <a:ahLst/>
              <a:cxnLst>
                <a:cxn ang="0">
                  <a:pos x="T0" y="T1"/>
                </a:cxn>
                <a:cxn ang="0">
                  <a:pos x="T2" y="T3"/>
                </a:cxn>
                <a:cxn ang="0">
                  <a:pos x="T4" y="T5"/>
                </a:cxn>
                <a:cxn ang="0">
                  <a:pos x="T6" y="T7"/>
                </a:cxn>
                <a:cxn ang="0">
                  <a:pos x="T8" y="T9"/>
                </a:cxn>
                <a:cxn ang="0">
                  <a:pos x="T10" y="T11"/>
                </a:cxn>
              </a:cxnLst>
              <a:rect l="0" t="0" r="r" b="b"/>
              <a:pathLst>
                <a:path w="1308" h="527">
                  <a:moveTo>
                    <a:pt x="690" y="0"/>
                  </a:moveTo>
                  <a:lnTo>
                    <a:pt x="1156" y="0"/>
                  </a:lnTo>
                  <a:lnTo>
                    <a:pt x="1308" y="260"/>
                  </a:lnTo>
                  <a:lnTo>
                    <a:pt x="1156" y="527"/>
                  </a:lnTo>
                  <a:lnTo>
                    <a:pt x="0" y="527"/>
                  </a:lnTo>
                  <a:lnTo>
                    <a:pt x="690" y="0"/>
                  </a:lnTo>
                  <a:close/>
                </a:path>
              </a:pathLst>
            </a:custGeom>
            <a:solidFill>
              <a:srgbClr val="62D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8FACEEF0-073D-45BC-B6B6-85E1A1D1A9C8}"/>
                </a:ext>
              </a:extLst>
            </p:cNvPr>
            <p:cNvSpPr>
              <a:spLocks/>
            </p:cNvSpPr>
            <p:nvPr/>
          </p:nvSpPr>
          <p:spPr bwMode="auto">
            <a:xfrm>
              <a:off x="3785" y="357"/>
              <a:ext cx="715" cy="527"/>
            </a:xfrm>
            <a:custGeom>
              <a:avLst/>
              <a:gdLst>
                <a:gd name="T0" fmla="*/ 563 w 715"/>
                <a:gd name="T1" fmla="*/ 0 h 527"/>
                <a:gd name="T2" fmla="*/ 563 w 715"/>
                <a:gd name="T3" fmla="*/ 0 h 527"/>
                <a:gd name="T4" fmla="*/ 0 w 715"/>
                <a:gd name="T5" fmla="*/ 527 h 527"/>
                <a:gd name="T6" fmla="*/ 61 w 715"/>
                <a:gd name="T7" fmla="*/ 527 h 527"/>
                <a:gd name="T8" fmla="*/ 563 w 715"/>
                <a:gd name="T9" fmla="*/ 527 h 527"/>
                <a:gd name="T10" fmla="*/ 672 w 715"/>
                <a:gd name="T11" fmla="*/ 345 h 527"/>
                <a:gd name="T12" fmla="*/ 715 w 715"/>
                <a:gd name="T13" fmla="*/ 260 h 527"/>
                <a:gd name="T14" fmla="*/ 563 w 715"/>
                <a:gd name="T15" fmla="*/ 0 h 5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527">
                  <a:moveTo>
                    <a:pt x="563" y="0"/>
                  </a:moveTo>
                  <a:lnTo>
                    <a:pt x="563" y="0"/>
                  </a:lnTo>
                  <a:lnTo>
                    <a:pt x="0" y="527"/>
                  </a:lnTo>
                  <a:lnTo>
                    <a:pt x="61" y="527"/>
                  </a:lnTo>
                  <a:lnTo>
                    <a:pt x="563" y="527"/>
                  </a:lnTo>
                  <a:lnTo>
                    <a:pt x="672" y="345"/>
                  </a:lnTo>
                  <a:lnTo>
                    <a:pt x="715" y="260"/>
                  </a:lnTo>
                  <a:lnTo>
                    <a:pt x="563" y="0"/>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646922A-4DB4-4559-A76C-01964B485CB7}"/>
                </a:ext>
              </a:extLst>
            </p:cNvPr>
            <p:cNvSpPr>
              <a:spLocks/>
            </p:cNvSpPr>
            <p:nvPr/>
          </p:nvSpPr>
          <p:spPr bwMode="auto">
            <a:xfrm>
              <a:off x="3785" y="357"/>
              <a:ext cx="715" cy="527"/>
            </a:xfrm>
            <a:custGeom>
              <a:avLst/>
              <a:gdLst>
                <a:gd name="T0" fmla="*/ 563 w 715"/>
                <a:gd name="T1" fmla="*/ 0 h 527"/>
                <a:gd name="T2" fmla="*/ 563 w 715"/>
                <a:gd name="T3" fmla="*/ 0 h 527"/>
                <a:gd name="T4" fmla="*/ 0 w 715"/>
                <a:gd name="T5" fmla="*/ 527 h 527"/>
                <a:gd name="T6" fmla="*/ 61 w 715"/>
                <a:gd name="T7" fmla="*/ 527 h 527"/>
                <a:gd name="T8" fmla="*/ 563 w 715"/>
                <a:gd name="T9" fmla="*/ 527 h 527"/>
                <a:gd name="T10" fmla="*/ 672 w 715"/>
                <a:gd name="T11" fmla="*/ 345 h 527"/>
                <a:gd name="T12" fmla="*/ 715 w 715"/>
                <a:gd name="T13" fmla="*/ 260 h 527"/>
                <a:gd name="T14" fmla="*/ 563 w 715"/>
                <a:gd name="T15" fmla="*/ 0 h 5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527">
                  <a:moveTo>
                    <a:pt x="563" y="0"/>
                  </a:moveTo>
                  <a:lnTo>
                    <a:pt x="563" y="0"/>
                  </a:lnTo>
                  <a:lnTo>
                    <a:pt x="0" y="527"/>
                  </a:lnTo>
                  <a:lnTo>
                    <a:pt x="61" y="527"/>
                  </a:lnTo>
                  <a:lnTo>
                    <a:pt x="563" y="527"/>
                  </a:lnTo>
                  <a:lnTo>
                    <a:pt x="672" y="345"/>
                  </a:lnTo>
                  <a:lnTo>
                    <a:pt x="715" y="260"/>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2">
              <a:extLst>
                <a:ext uri="{FF2B5EF4-FFF2-40B4-BE49-F238E27FC236}">
                  <a16:creationId xmlns:a16="http://schemas.microsoft.com/office/drawing/2014/main" id="{3ACC9BAB-58D2-4255-9C3E-D51A05303480}"/>
                </a:ext>
              </a:extLst>
            </p:cNvPr>
            <p:cNvSpPr>
              <a:spLocks noChangeArrowheads="1"/>
            </p:cNvSpPr>
            <p:nvPr/>
          </p:nvSpPr>
          <p:spPr bwMode="auto">
            <a:xfrm>
              <a:off x="1254" y="1351"/>
              <a:ext cx="1944" cy="352"/>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3">
              <a:extLst>
                <a:ext uri="{FF2B5EF4-FFF2-40B4-BE49-F238E27FC236}">
                  <a16:creationId xmlns:a16="http://schemas.microsoft.com/office/drawing/2014/main" id="{0F2523F5-1081-470E-9210-420DD758AEAA}"/>
                </a:ext>
              </a:extLst>
            </p:cNvPr>
            <p:cNvSpPr>
              <a:spLocks noChangeArrowheads="1"/>
            </p:cNvSpPr>
            <p:nvPr/>
          </p:nvSpPr>
          <p:spPr bwMode="auto">
            <a:xfrm>
              <a:off x="1254" y="1351"/>
              <a:ext cx="19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7E1C7635-088F-4FDB-9167-4E5820679788}"/>
                </a:ext>
              </a:extLst>
            </p:cNvPr>
            <p:cNvSpPr>
              <a:spLocks/>
            </p:cNvSpPr>
            <p:nvPr/>
          </p:nvSpPr>
          <p:spPr bwMode="auto">
            <a:xfrm>
              <a:off x="3446" y="1393"/>
              <a:ext cx="406" cy="455"/>
            </a:xfrm>
            <a:custGeom>
              <a:avLst/>
              <a:gdLst>
                <a:gd name="T0" fmla="*/ 0 w 406"/>
                <a:gd name="T1" fmla="*/ 0 h 455"/>
                <a:gd name="T2" fmla="*/ 0 w 406"/>
                <a:gd name="T3" fmla="*/ 455 h 455"/>
                <a:gd name="T4" fmla="*/ 406 w 406"/>
                <a:gd name="T5" fmla="*/ 140 h 455"/>
                <a:gd name="T6" fmla="*/ 0 w 406"/>
                <a:gd name="T7" fmla="*/ 0 h 455"/>
              </a:gdLst>
              <a:ahLst/>
              <a:cxnLst>
                <a:cxn ang="0">
                  <a:pos x="T0" y="T1"/>
                </a:cxn>
                <a:cxn ang="0">
                  <a:pos x="T2" y="T3"/>
                </a:cxn>
                <a:cxn ang="0">
                  <a:pos x="T4" y="T5"/>
                </a:cxn>
                <a:cxn ang="0">
                  <a:pos x="T6" y="T7"/>
                </a:cxn>
              </a:cxnLst>
              <a:rect l="0" t="0" r="r" b="b"/>
              <a:pathLst>
                <a:path w="406" h="455">
                  <a:moveTo>
                    <a:pt x="0" y="0"/>
                  </a:moveTo>
                  <a:lnTo>
                    <a:pt x="0" y="455"/>
                  </a:lnTo>
                  <a:lnTo>
                    <a:pt x="406" y="140"/>
                  </a:lnTo>
                  <a:lnTo>
                    <a:pt x="0" y="0"/>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5BBE7BC4-E4A7-4B3B-8D42-A09283493F6C}"/>
                </a:ext>
              </a:extLst>
            </p:cNvPr>
            <p:cNvSpPr>
              <a:spLocks/>
            </p:cNvSpPr>
            <p:nvPr/>
          </p:nvSpPr>
          <p:spPr bwMode="auto">
            <a:xfrm>
              <a:off x="2544" y="1005"/>
              <a:ext cx="1308" cy="528"/>
            </a:xfrm>
            <a:custGeom>
              <a:avLst/>
              <a:gdLst>
                <a:gd name="T0" fmla="*/ 618 w 1308"/>
                <a:gd name="T1" fmla="*/ 0 h 528"/>
                <a:gd name="T2" fmla="*/ 151 w 1308"/>
                <a:gd name="T3" fmla="*/ 0 h 528"/>
                <a:gd name="T4" fmla="*/ 0 w 1308"/>
                <a:gd name="T5" fmla="*/ 267 h 528"/>
                <a:gd name="T6" fmla="*/ 151 w 1308"/>
                <a:gd name="T7" fmla="*/ 528 h 528"/>
                <a:gd name="T8" fmla="*/ 1308 w 1308"/>
                <a:gd name="T9" fmla="*/ 528 h 528"/>
                <a:gd name="T10" fmla="*/ 618 w 1308"/>
                <a:gd name="T11" fmla="*/ 0 h 528"/>
              </a:gdLst>
              <a:ahLst/>
              <a:cxnLst>
                <a:cxn ang="0">
                  <a:pos x="T0" y="T1"/>
                </a:cxn>
                <a:cxn ang="0">
                  <a:pos x="T2" y="T3"/>
                </a:cxn>
                <a:cxn ang="0">
                  <a:pos x="T4" y="T5"/>
                </a:cxn>
                <a:cxn ang="0">
                  <a:pos x="T6" y="T7"/>
                </a:cxn>
                <a:cxn ang="0">
                  <a:pos x="T8" y="T9"/>
                </a:cxn>
                <a:cxn ang="0">
                  <a:pos x="T10" y="T11"/>
                </a:cxn>
              </a:cxnLst>
              <a:rect l="0" t="0" r="r" b="b"/>
              <a:pathLst>
                <a:path w="1308" h="528">
                  <a:moveTo>
                    <a:pt x="618" y="0"/>
                  </a:moveTo>
                  <a:lnTo>
                    <a:pt x="151" y="0"/>
                  </a:lnTo>
                  <a:lnTo>
                    <a:pt x="0" y="267"/>
                  </a:lnTo>
                  <a:lnTo>
                    <a:pt x="151" y="528"/>
                  </a:lnTo>
                  <a:lnTo>
                    <a:pt x="1308" y="528"/>
                  </a:lnTo>
                  <a:lnTo>
                    <a:pt x="618"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A0EA30FF-6A32-4985-BD3D-D9D11EC525A0}"/>
                </a:ext>
              </a:extLst>
            </p:cNvPr>
            <p:cNvSpPr>
              <a:spLocks/>
            </p:cNvSpPr>
            <p:nvPr/>
          </p:nvSpPr>
          <p:spPr bwMode="auto">
            <a:xfrm>
              <a:off x="2544" y="1005"/>
              <a:ext cx="1308" cy="528"/>
            </a:xfrm>
            <a:custGeom>
              <a:avLst/>
              <a:gdLst>
                <a:gd name="T0" fmla="*/ 618 w 1308"/>
                <a:gd name="T1" fmla="*/ 0 h 528"/>
                <a:gd name="T2" fmla="*/ 151 w 1308"/>
                <a:gd name="T3" fmla="*/ 0 h 528"/>
                <a:gd name="T4" fmla="*/ 0 w 1308"/>
                <a:gd name="T5" fmla="*/ 267 h 528"/>
                <a:gd name="T6" fmla="*/ 151 w 1308"/>
                <a:gd name="T7" fmla="*/ 528 h 528"/>
                <a:gd name="T8" fmla="*/ 1308 w 1308"/>
                <a:gd name="T9" fmla="*/ 528 h 528"/>
                <a:gd name="T10" fmla="*/ 618 w 1308"/>
                <a:gd name="T11" fmla="*/ 0 h 528"/>
              </a:gdLst>
              <a:ahLst/>
              <a:cxnLst>
                <a:cxn ang="0">
                  <a:pos x="T0" y="T1"/>
                </a:cxn>
                <a:cxn ang="0">
                  <a:pos x="T2" y="T3"/>
                </a:cxn>
                <a:cxn ang="0">
                  <a:pos x="T4" y="T5"/>
                </a:cxn>
                <a:cxn ang="0">
                  <a:pos x="T6" y="T7"/>
                </a:cxn>
                <a:cxn ang="0">
                  <a:pos x="T8" y="T9"/>
                </a:cxn>
                <a:cxn ang="0">
                  <a:pos x="T10" y="T11"/>
                </a:cxn>
              </a:cxnLst>
              <a:rect l="0" t="0" r="r" b="b"/>
              <a:pathLst>
                <a:path w="1308" h="528">
                  <a:moveTo>
                    <a:pt x="618" y="0"/>
                  </a:moveTo>
                  <a:lnTo>
                    <a:pt x="151" y="0"/>
                  </a:lnTo>
                  <a:lnTo>
                    <a:pt x="0" y="267"/>
                  </a:lnTo>
                  <a:lnTo>
                    <a:pt x="151" y="528"/>
                  </a:lnTo>
                  <a:lnTo>
                    <a:pt x="1308" y="528"/>
                  </a:lnTo>
                  <a:lnTo>
                    <a:pt x="6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225FF421-70E9-4D00-BDCE-0928929F9BB2}"/>
                </a:ext>
              </a:extLst>
            </p:cNvPr>
            <p:cNvSpPr>
              <a:spLocks/>
            </p:cNvSpPr>
            <p:nvPr/>
          </p:nvSpPr>
          <p:spPr bwMode="auto">
            <a:xfrm>
              <a:off x="2544" y="1005"/>
              <a:ext cx="720" cy="528"/>
            </a:xfrm>
            <a:custGeom>
              <a:avLst/>
              <a:gdLst>
                <a:gd name="T0" fmla="*/ 151 w 720"/>
                <a:gd name="T1" fmla="*/ 0 h 528"/>
                <a:gd name="T2" fmla="*/ 151 w 720"/>
                <a:gd name="T3" fmla="*/ 0 h 528"/>
                <a:gd name="T4" fmla="*/ 0 w 720"/>
                <a:gd name="T5" fmla="*/ 267 h 528"/>
                <a:gd name="T6" fmla="*/ 151 w 720"/>
                <a:gd name="T7" fmla="*/ 528 h 528"/>
                <a:gd name="T8" fmla="*/ 720 w 720"/>
                <a:gd name="T9" fmla="*/ 528 h 528"/>
                <a:gd name="T10" fmla="*/ 151 w 720"/>
                <a:gd name="T11" fmla="*/ 0 h 528"/>
              </a:gdLst>
              <a:ahLst/>
              <a:cxnLst>
                <a:cxn ang="0">
                  <a:pos x="T0" y="T1"/>
                </a:cxn>
                <a:cxn ang="0">
                  <a:pos x="T2" y="T3"/>
                </a:cxn>
                <a:cxn ang="0">
                  <a:pos x="T4" y="T5"/>
                </a:cxn>
                <a:cxn ang="0">
                  <a:pos x="T6" y="T7"/>
                </a:cxn>
                <a:cxn ang="0">
                  <a:pos x="T8" y="T9"/>
                </a:cxn>
                <a:cxn ang="0">
                  <a:pos x="T10" y="T11"/>
                </a:cxn>
              </a:cxnLst>
              <a:rect l="0" t="0" r="r" b="b"/>
              <a:pathLst>
                <a:path w="720" h="528">
                  <a:moveTo>
                    <a:pt x="151" y="0"/>
                  </a:moveTo>
                  <a:lnTo>
                    <a:pt x="151" y="0"/>
                  </a:lnTo>
                  <a:lnTo>
                    <a:pt x="0" y="267"/>
                  </a:lnTo>
                  <a:lnTo>
                    <a:pt x="151" y="528"/>
                  </a:lnTo>
                  <a:lnTo>
                    <a:pt x="720" y="528"/>
                  </a:lnTo>
                  <a:lnTo>
                    <a:pt x="151" y="0"/>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BDBFA09-6702-4914-889E-7F2D79238D0E}"/>
                </a:ext>
              </a:extLst>
            </p:cNvPr>
            <p:cNvSpPr>
              <a:spLocks/>
            </p:cNvSpPr>
            <p:nvPr/>
          </p:nvSpPr>
          <p:spPr bwMode="auto">
            <a:xfrm>
              <a:off x="2544" y="1005"/>
              <a:ext cx="720" cy="528"/>
            </a:xfrm>
            <a:custGeom>
              <a:avLst/>
              <a:gdLst>
                <a:gd name="T0" fmla="*/ 151 w 720"/>
                <a:gd name="T1" fmla="*/ 0 h 528"/>
                <a:gd name="T2" fmla="*/ 151 w 720"/>
                <a:gd name="T3" fmla="*/ 0 h 528"/>
                <a:gd name="T4" fmla="*/ 0 w 720"/>
                <a:gd name="T5" fmla="*/ 267 h 528"/>
                <a:gd name="T6" fmla="*/ 151 w 720"/>
                <a:gd name="T7" fmla="*/ 528 h 528"/>
                <a:gd name="T8" fmla="*/ 720 w 720"/>
                <a:gd name="T9" fmla="*/ 528 h 528"/>
                <a:gd name="T10" fmla="*/ 151 w 720"/>
                <a:gd name="T11" fmla="*/ 0 h 528"/>
              </a:gdLst>
              <a:ahLst/>
              <a:cxnLst>
                <a:cxn ang="0">
                  <a:pos x="T0" y="T1"/>
                </a:cxn>
                <a:cxn ang="0">
                  <a:pos x="T2" y="T3"/>
                </a:cxn>
                <a:cxn ang="0">
                  <a:pos x="T4" y="T5"/>
                </a:cxn>
                <a:cxn ang="0">
                  <a:pos x="T6" y="T7"/>
                </a:cxn>
                <a:cxn ang="0">
                  <a:pos x="T8" y="T9"/>
                </a:cxn>
                <a:cxn ang="0">
                  <a:pos x="T10" y="T11"/>
                </a:cxn>
              </a:cxnLst>
              <a:rect l="0" t="0" r="r" b="b"/>
              <a:pathLst>
                <a:path w="720" h="528">
                  <a:moveTo>
                    <a:pt x="151" y="0"/>
                  </a:moveTo>
                  <a:lnTo>
                    <a:pt x="151" y="0"/>
                  </a:lnTo>
                  <a:lnTo>
                    <a:pt x="0" y="267"/>
                  </a:lnTo>
                  <a:lnTo>
                    <a:pt x="151" y="528"/>
                  </a:lnTo>
                  <a:lnTo>
                    <a:pt x="720" y="528"/>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9">
              <a:extLst>
                <a:ext uri="{FF2B5EF4-FFF2-40B4-BE49-F238E27FC236}">
                  <a16:creationId xmlns:a16="http://schemas.microsoft.com/office/drawing/2014/main" id="{5AE6F2A4-7F55-4A27-B308-B79A77490D85}"/>
                </a:ext>
              </a:extLst>
            </p:cNvPr>
            <p:cNvSpPr>
              <a:spLocks noChangeArrowheads="1"/>
            </p:cNvSpPr>
            <p:nvPr/>
          </p:nvSpPr>
          <p:spPr bwMode="auto">
            <a:xfrm>
              <a:off x="3846" y="2006"/>
              <a:ext cx="1944" cy="351"/>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0">
              <a:extLst>
                <a:ext uri="{FF2B5EF4-FFF2-40B4-BE49-F238E27FC236}">
                  <a16:creationId xmlns:a16="http://schemas.microsoft.com/office/drawing/2014/main" id="{A030F780-82BB-459C-AE13-676F10E04DCC}"/>
                </a:ext>
              </a:extLst>
            </p:cNvPr>
            <p:cNvSpPr>
              <a:spLocks noChangeArrowheads="1"/>
            </p:cNvSpPr>
            <p:nvPr/>
          </p:nvSpPr>
          <p:spPr bwMode="auto">
            <a:xfrm>
              <a:off x="3846" y="2006"/>
              <a:ext cx="194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1136A9CD-A7AB-44EE-B7D4-49D926921ABB}"/>
                </a:ext>
              </a:extLst>
            </p:cNvPr>
            <p:cNvSpPr>
              <a:spLocks/>
            </p:cNvSpPr>
            <p:nvPr/>
          </p:nvSpPr>
          <p:spPr bwMode="auto">
            <a:xfrm>
              <a:off x="3785" y="1660"/>
              <a:ext cx="715" cy="528"/>
            </a:xfrm>
            <a:custGeom>
              <a:avLst/>
              <a:gdLst>
                <a:gd name="T0" fmla="*/ 563 w 715"/>
                <a:gd name="T1" fmla="*/ 0 h 528"/>
                <a:gd name="T2" fmla="*/ 563 w 715"/>
                <a:gd name="T3" fmla="*/ 0 h 528"/>
                <a:gd name="T4" fmla="*/ 0 w 715"/>
                <a:gd name="T5" fmla="*/ 528 h 528"/>
                <a:gd name="T6" fmla="*/ 61 w 715"/>
                <a:gd name="T7" fmla="*/ 528 h 528"/>
                <a:gd name="T8" fmla="*/ 563 w 715"/>
                <a:gd name="T9" fmla="*/ 528 h 528"/>
                <a:gd name="T10" fmla="*/ 672 w 715"/>
                <a:gd name="T11" fmla="*/ 346 h 528"/>
                <a:gd name="T12" fmla="*/ 715 w 715"/>
                <a:gd name="T13" fmla="*/ 261 h 528"/>
                <a:gd name="T14" fmla="*/ 563 w 715"/>
                <a:gd name="T15" fmla="*/ 0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528">
                  <a:moveTo>
                    <a:pt x="563" y="0"/>
                  </a:moveTo>
                  <a:lnTo>
                    <a:pt x="563" y="0"/>
                  </a:lnTo>
                  <a:lnTo>
                    <a:pt x="0" y="528"/>
                  </a:lnTo>
                  <a:lnTo>
                    <a:pt x="61" y="528"/>
                  </a:lnTo>
                  <a:lnTo>
                    <a:pt x="563" y="528"/>
                  </a:lnTo>
                  <a:lnTo>
                    <a:pt x="672" y="346"/>
                  </a:lnTo>
                  <a:lnTo>
                    <a:pt x="715" y="261"/>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6">
              <a:extLst>
                <a:ext uri="{FF2B5EF4-FFF2-40B4-BE49-F238E27FC236}">
                  <a16:creationId xmlns:a16="http://schemas.microsoft.com/office/drawing/2014/main" id="{37402C7E-03F4-4391-BCB9-D784AACA5DB9}"/>
                </a:ext>
              </a:extLst>
            </p:cNvPr>
            <p:cNvSpPr>
              <a:spLocks noChangeArrowheads="1"/>
            </p:cNvSpPr>
            <p:nvPr/>
          </p:nvSpPr>
          <p:spPr bwMode="auto">
            <a:xfrm>
              <a:off x="3846" y="3285"/>
              <a:ext cx="1944" cy="352"/>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7">
              <a:extLst>
                <a:ext uri="{FF2B5EF4-FFF2-40B4-BE49-F238E27FC236}">
                  <a16:creationId xmlns:a16="http://schemas.microsoft.com/office/drawing/2014/main" id="{5E753BCB-E642-4E64-8159-F0AD48D5C90F}"/>
                </a:ext>
              </a:extLst>
            </p:cNvPr>
            <p:cNvSpPr>
              <a:spLocks noChangeArrowheads="1"/>
            </p:cNvSpPr>
            <p:nvPr/>
          </p:nvSpPr>
          <p:spPr bwMode="auto">
            <a:xfrm>
              <a:off x="3846" y="3285"/>
              <a:ext cx="19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213701D3-93A7-48F3-BA56-F8B2A83638E5}"/>
                </a:ext>
              </a:extLst>
            </p:cNvPr>
            <p:cNvSpPr>
              <a:spLocks/>
            </p:cNvSpPr>
            <p:nvPr/>
          </p:nvSpPr>
          <p:spPr bwMode="auto">
            <a:xfrm>
              <a:off x="3192" y="2939"/>
              <a:ext cx="1308" cy="528"/>
            </a:xfrm>
            <a:custGeom>
              <a:avLst/>
              <a:gdLst>
                <a:gd name="T0" fmla="*/ 690 w 1308"/>
                <a:gd name="T1" fmla="*/ 0 h 528"/>
                <a:gd name="T2" fmla="*/ 1156 w 1308"/>
                <a:gd name="T3" fmla="*/ 0 h 528"/>
                <a:gd name="T4" fmla="*/ 1308 w 1308"/>
                <a:gd name="T5" fmla="*/ 267 h 528"/>
                <a:gd name="T6" fmla="*/ 1156 w 1308"/>
                <a:gd name="T7" fmla="*/ 528 h 528"/>
                <a:gd name="T8" fmla="*/ 0 w 1308"/>
                <a:gd name="T9" fmla="*/ 528 h 528"/>
                <a:gd name="T10" fmla="*/ 690 w 1308"/>
                <a:gd name="T11" fmla="*/ 0 h 528"/>
              </a:gdLst>
              <a:ahLst/>
              <a:cxnLst>
                <a:cxn ang="0">
                  <a:pos x="T0" y="T1"/>
                </a:cxn>
                <a:cxn ang="0">
                  <a:pos x="T2" y="T3"/>
                </a:cxn>
                <a:cxn ang="0">
                  <a:pos x="T4" y="T5"/>
                </a:cxn>
                <a:cxn ang="0">
                  <a:pos x="T6" y="T7"/>
                </a:cxn>
                <a:cxn ang="0">
                  <a:pos x="T8" y="T9"/>
                </a:cxn>
                <a:cxn ang="0">
                  <a:pos x="T10" y="T11"/>
                </a:cxn>
              </a:cxnLst>
              <a:rect l="0" t="0" r="r" b="b"/>
              <a:pathLst>
                <a:path w="1308" h="528">
                  <a:moveTo>
                    <a:pt x="690" y="0"/>
                  </a:moveTo>
                  <a:lnTo>
                    <a:pt x="1156" y="0"/>
                  </a:lnTo>
                  <a:lnTo>
                    <a:pt x="1308" y="267"/>
                  </a:lnTo>
                  <a:lnTo>
                    <a:pt x="1156" y="528"/>
                  </a:lnTo>
                  <a:lnTo>
                    <a:pt x="0" y="528"/>
                  </a:lnTo>
                  <a:lnTo>
                    <a:pt x="6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8061987B-6C70-4A1B-8723-627CCBF069F8}"/>
                </a:ext>
              </a:extLst>
            </p:cNvPr>
            <p:cNvSpPr>
              <a:spLocks/>
            </p:cNvSpPr>
            <p:nvPr/>
          </p:nvSpPr>
          <p:spPr bwMode="auto">
            <a:xfrm>
              <a:off x="3785" y="2939"/>
              <a:ext cx="715" cy="528"/>
            </a:xfrm>
            <a:custGeom>
              <a:avLst/>
              <a:gdLst>
                <a:gd name="T0" fmla="*/ 563 w 715"/>
                <a:gd name="T1" fmla="*/ 0 h 528"/>
                <a:gd name="T2" fmla="*/ 563 w 715"/>
                <a:gd name="T3" fmla="*/ 0 h 528"/>
                <a:gd name="T4" fmla="*/ 0 w 715"/>
                <a:gd name="T5" fmla="*/ 528 h 528"/>
                <a:gd name="T6" fmla="*/ 61 w 715"/>
                <a:gd name="T7" fmla="*/ 528 h 528"/>
                <a:gd name="T8" fmla="*/ 563 w 715"/>
                <a:gd name="T9" fmla="*/ 528 h 528"/>
                <a:gd name="T10" fmla="*/ 672 w 715"/>
                <a:gd name="T11" fmla="*/ 346 h 528"/>
                <a:gd name="T12" fmla="*/ 715 w 715"/>
                <a:gd name="T13" fmla="*/ 267 h 528"/>
                <a:gd name="T14" fmla="*/ 563 w 715"/>
                <a:gd name="T15" fmla="*/ 0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528">
                  <a:moveTo>
                    <a:pt x="563" y="0"/>
                  </a:moveTo>
                  <a:lnTo>
                    <a:pt x="563" y="0"/>
                  </a:lnTo>
                  <a:lnTo>
                    <a:pt x="0" y="528"/>
                  </a:lnTo>
                  <a:lnTo>
                    <a:pt x="61" y="528"/>
                  </a:lnTo>
                  <a:lnTo>
                    <a:pt x="563" y="528"/>
                  </a:lnTo>
                  <a:lnTo>
                    <a:pt x="672" y="346"/>
                  </a:lnTo>
                  <a:lnTo>
                    <a:pt x="715" y="267"/>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3">
              <a:extLst>
                <a:ext uri="{FF2B5EF4-FFF2-40B4-BE49-F238E27FC236}">
                  <a16:creationId xmlns:a16="http://schemas.microsoft.com/office/drawing/2014/main" id="{510E58BD-D973-4B1B-ADF0-33F7352BFE04}"/>
                </a:ext>
              </a:extLst>
            </p:cNvPr>
            <p:cNvSpPr>
              <a:spLocks noChangeArrowheads="1"/>
            </p:cNvSpPr>
            <p:nvPr/>
          </p:nvSpPr>
          <p:spPr bwMode="auto">
            <a:xfrm>
              <a:off x="1254" y="2654"/>
              <a:ext cx="1944" cy="352"/>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4">
              <a:extLst>
                <a:ext uri="{FF2B5EF4-FFF2-40B4-BE49-F238E27FC236}">
                  <a16:creationId xmlns:a16="http://schemas.microsoft.com/office/drawing/2014/main" id="{DA832A8A-1910-4E11-99CC-00AAE1BA845F}"/>
                </a:ext>
              </a:extLst>
            </p:cNvPr>
            <p:cNvSpPr>
              <a:spLocks noChangeArrowheads="1"/>
            </p:cNvSpPr>
            <p:nvPr/>
          </p:nvSpPr>
          <p:spPr bwMode="auto">
            <a:xfrm>
              <a:off x="1254" y="2654"/>
              <a:ext cx="19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17ABE123-2AB1-4A1D-8E54-F56C3171ACFC}"/>
                </a:ext>
              </a:extLst>
            </p:cNvPr>
            <p:cNvSpPr>
              <a:spLocks/>
            </p:cNvSpPr>
            <p:nvPr/>
          </p:nvSpPr>
          <p:spPr bwMode="auto">
            <a:xfrm>
              <a:off x="2544" y="2309"/>
              <a:ext cx="1308" cy="527"/>
            </a:xfrm>
            <a:custGeom>
              <a:avLst/>
              <a:gdLst>
                <a:gd name="T0" fmla="*/ 618 w 1308"/>
                <a:gd name="T1" fmla="*/ 0 h 527"/>
                <a:gd name="T2" fmla="*/ 151 w 1308"/>
                <a:gd name="T3" fmla="*/ 0 h 527"/>
                <a:gd name="T4" fmla="*/ 0 w 1308"/>
                <a:gd name="T5" fmla="*/ 267 h 527"/>
                <a:gd name="T6" fmla="*/ 151 w 1308"/>
                <a:gd name="T7" fmla="*/ 527 h 527"/>
                <a:gd name="T8" fmla="*/ 1308 w 1308"/>
                <a:gd name="T9" fmla="*/ 527 h 527"/>
                <a:gd name="T10" fmla="*/ 618 w 1308"/>
                <a:gd name="T11" fmla="*/ 0 h 527"/>
              </a:gdLst>
              <a:ahLst/>
              <a:cxnLst>
                <a:cxn ang="0">
                  <a:pos x="T0" y="T1"/>
                </a:cxn>
                <a:cxn ang="0">
                  <a:pos x="T2" y="T3"/>
                </a:cxn>
                <a:cxn ang="0">
                  <a:pos x="T4" y="T5"/>
                </a:cxn>
                <a:cxn ang="0">
                  <a:pos x="T6" y="T7"/>
                </a:cxn>
                <a:cxn ang="0">
                  <a:pos x="T8" y="T9"/>
                </a:cxn>
                <a:cxn ang="0">
                  <a:pos x="T10" y="T11"/>
                </a:cxn>
              </a:cxnLst>
              <a:rect l="0" t="0" r="r" b="b"/>
              <a:pathLst>
                <a:path w="1308" h="527">
                  <a:moveTo>
                    <a:pt x="618" y="0"/>
                  </a:moveTo>
                  <a:lnTo>
                    <a:pt x="151" y="0"/>
                  </a:lnTo>
                  <a:lnTo>
                    <a:pt x="0" y="267"/>
                  </a:lnTo>
                  <a:lnTo>
                    <a:pt x="151" y="527"/>
                  </a:lnTo>
                  <a:lnTo>
                    <a:pt x="1308" y="527"/>
                  </a:lnTo>
                  <a:lnTo>
                    <a:pt x="6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25B92FB2-742A-44EB-B062-EA144A079CCE}"/>
                </a:ext>
              </a:extLst>
            </p:cNvPr>
            <p:cNvSpPr>
              <a:spLocks/>
            </p:cNvSpPr>
            <p:nvPr/>
          </p:nvSpPr>
          <p:spPr bwMode="auto">
            <a:xfrm>
              <a:off x="2544" y="2309"/>
              <a:ext cx="720" cy="527"/>
            </a:xfrm>
            <a:custGeom>
              <a:avLst/>
              <a:gdLst>
                <a:gd name="T0" fmla="*/ 151 w 720"/>
                <a:gd name="T1" fmla="*/ 0 h 527"/>
                <a:gd name="T2" fmla="*/ 151 w 720"/>
                <a:gd name="T3" fmla="*/ 0 h 527"/>
                <a:gd name="T4" fmla="*/ 0 w 720"/>
                <a:gd name="T5" fmla="*/ 267 h 527"/>
                <a:gd name="T6" fmla="*/ 151 w 720"/>
                <a:gd name="T7" fmla="*/ 527 h 527"/>
                <a:gd name="T8" fmla="*/ 720 w 720"/>
                <a:gd name="T9" fmla="*/ 527 h 527"/>
                <a:gd name="T10" fmla="*/ 151 w 720"/>
                <a:gd name="T11" fmla="*/ 0 h 527"/>
              </a:gdLst>
              <a:ahLst/>
              <a:cxnLst>
                <a:cxn ang="0">
                  <a:pos x="T0" y="T1"/>
                </a:cxn>
                <a:cxn ang="0">
                  <a:pos x="T2" y="T3"/>
                </a:cxn>
                <a:cxn ang="0">
                  <a:pos x="T4" y="T5"/>
                </a:cxn>
                <a:cxn ang="0">
                  <a:pos x="T6" y="T7"/>
                </a:cxn>
                <a:cxn ang="0">
                  <a:pos x="T8" y="T9"/>
                </a:cxn>
                <a:cxn ang="0">
                  <a:pos x="T10" y="T11"/>
                </a:cxn>
              </a:cxnLst>
              <a:rect l="0" t="0" r="r" b="b"/>
              <a:pathLst>
                <a:path w="720" h="527">
                  <a:moveTo>
                    <a:pt x="151" y="0"/>
                  </a:moveTo>
                  <a:lnTo>
                    <a:pt x="151" y="0"/>
                  </a:lnTo>
                  <a:lnTo>
                    <a:pt x="0" y="267"/>
                  </a:lnTo>
                  <a:lnTo>
                    <a:pt x="151" y="527"/>
                  </a:lnTo>
                  <a:lnTo>
                    <a:pt x="720" y="527"/>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Freeform 7">
            <a:extLst>
              <a:ext uri="{FF2B5EF4-FFF2-40B4-BE49-F238E27FC236}">
                <a16:creationId xmlns:a16="http://schemas.microsoft.com/office/drawing/2014/main" id="{55CB2B4B-E413-4127-91B4-0330C7610C13}"/>
              </a:ext>
            </a:extLst>
          </p:cNvPr>
          <p:cNvSpPr>
            <a:spLocks/>
          </p:cNvSpPr>
          <p:nvPr/>
        </p:nvSpPr>
        <p:spPr bwMode="auto">
          <a:xfrm>
            <a:off x="7028088" y="3082020"/>
            <a:ext cx="644525" cy="720725"/>
          </a:xfrm>
          <a:custGeom>
            <a:avLst/>
            <a:gdLst>
              <a:gd name="T0" fmla="*/ 406 w 406"/>
              <a:gd name="T1" fmla="*/ 0 h 454"/>
              <a:gd name="T2" fmla="*/ 406 w 406"/>
              <a:gd name="T3" fmla="*/ 454 h 454"/>
              <a:gd name="T4" fmla="*/ 0 w 406"/>
              <a:gd name="T5" fmla="*/ 145 h 454"/>
              <a:gd name="T6" fmla="*/ 406 w 406"/>
              <a:gd name="T7" fmla="*/ 0 h 454"/>
            </a:gdLst>
            <a:ahLst/>
            <a:cxnLst>
              <a:cxn ang="0">
                <a:pos x="T0" y="T1"/>
              </a:cxn>
              <a:cxn ang="0">
                <a:pos x="T2" y="T3"/>
              </a:cxn>
              <a:cxn ang="0">
                <a:pos x="T4" y="T5"/>
              </a:cxn>
              <a:cxn ang="0">
                <a:pos x="T6" y="T7"/>
              </a:cxn>
            </a:cxnLst>
            <a:rect l="0" t="0" r="r" b="b"/>
            <a:pathLst>
              <a:path w="406" h="454">
                <a:moveTo>
                  <a:pt x="406" y="0"/>
                </a:moveTo>
                <a:lnTo>
                  <a:pt x="406" y="454"/>
                </a:lnTo>
                <a:lnTo>
                  <a:pt x="0" y="145"/>
                </a:lnTo>
                <a:lnTo>
                  <a:pt x="406" y="0"/>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8">
            <a:extLst>
              <a:ext uri="{FF2B5EF4-FFF2-40B4-BE49-F238E27FC236}">
                <a16:creationId xmlns:a16="http://schemas.microsoft.com/office/drawing/2014/main" id="{9E29AA2F-C63D-4387-B418-B5ECB94B0FCF}"/>
              </a:ext>
            </a:extLst>
          </p:cNvPr>
          <p:cNvSpPr>
            <a:spLocks/>
          </p:cNvSpPr>
          <p:nvPr/>
        </p:nvSpPr>
        <p:spPr bwMode="auto">
          <a:xfrm>
            <a:off x="7028088" y="2475595"/>
            <a:ext cx="2076450" cy="836612"/>
          </a:xfrm>
          <a:custGeom>
            <a:avLst/>
            <a:gdLst>
              <a:gd name="T0" fmla="*/ 690 w 1308"/>
              <a:gd name="T1" fmla="*/ 0 h 527"/>
              <a:gd name="T2" fmla="*/ 1156 w 1308"/>
              <a:gd name="T3" fmla="*/ 0 h 527"/>
              <a:gd name="T4" fmla="*/ 1308 w 1308"/>
              <a:gd name="T5" fmla="*/ 260 h 527"/>
              <a:gd name="T6" fmla="*/ 1156 w 1308"/>
              <a:gd name="T7" fmla="*/ 527 h 527"/>
              <a:gd name="T8" fmla="*/ 0 w 1308"/>
              <a:gd name="T9" fmla="*/ 527 h 527"/>
              <a:gd name="T10" fmla="*/ 690 w 1308"/>
              <a:gd name="T11" fmla="*/ 0 h 527"/>
            </a:gdLst>
            <a:ahLst/>
            <a:cxnLst>
              <a:cxn ang="0">
                <a:pos x="T0" y="T1"/>
              </a:cxn>
              <a:cxn ang="0">
                <a:pos x="T2" y="T3"/>
              </a:cxn>
              <a:cxn ang="0">
                <a:pos x="T4" y="T5"/>
              </a:cxn>
              <a:cxn ang="0">
                <a:pos x="T6" y="T7"/>
              </a:cxn>
              <a:cxn ang="0">
                <a:pos x="T8" y="T9"/>
              </a:cxn>
              <a:cxn ang="0">
                <a:pos x="T10" y="T11"/>
              </a:cxn>
            </a:cxnLst>
            <a:rect l="0" t="0" r="r" b="b"/>
            <a:pathLst>
              <a:path w="1308" h="527">
                <a:moveTo>
                  <a:pt x="690" y="0"/>
                </a:moveTo>
                <a:lnTo>
                  <a:pt x="1156" y="0"/>
                </a:lnTo>
                <a:lnTo>
                  <a:pt x="1308" y="260"/>
                </a:lnTo>
                <a:lnTo>
                  <a:pt x="1156" y="527"/>
                </a:lnTo>
                <a:lnTo>
                  <a:pt x="0" y="527"/>
                </a:lnTo>
                <a:lnTo>
                  <a:pt x="690" y="0"/>
                </a:lnTo>
                <a:close/>
              </a:path>
            </a:pathLst>
          </a:custGeom>
          <a:solidFill>
            <a:srgbClr val="62D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
            <a:extLst>
              <a:ext uri="{FF2B5EF4-FFF2-40B4-BE49-F238E27FC236}">
                <a16:creationId xmlns:a16="http://schemas.microsoft.com/office/drawing/2014/main" id="{1B9A4880-9392-45A2-A2F3-4C7B3C6EEF09}"/>
              </a:ext>
            </a:extLst>
          </p:cNvPr>
          <p:cNvSpPr>
            <a:spLocks/>
          </p:cNvSpPr>
          <p:nvPr/>
        </p:nvSpPr>
        <p:spPr bwMode="auto">
          <a:xfrm>
            <a:off x="7969476" y="2475595"/>
            <a:ext cx="1135063" cy="836612"/>
          </a:xfrm>
          <a:custGeom>
            <a:avLst/>
            <a:gdLst>
              <a:gd name="T0" fmla="*/ 563 w 715"/>
              <a:gd name="T1" fmla="*/ 0 h 527"/>
              <a:gd name="T2" fmla="*/ 563 w 715"/>
              <a:gd name="T3" fmla="*/ 0 h 527"/>
              <a:gd name="T4" fmla="*/ 0 w 715"/>
              <a:gd name="T5" fmla="*/ 527 h 527"/>
              <a:gd name="T6" fmla="*/ 61 w 715"/>
              <a:gd name="T7" fmla="*/ 527 h 527"/>
              <a:gd name="T8" fmla="*/ 563 w 715"/>
              <a:gd name="T9" fmla="*/ 527 h 527"/>
              <a:gd name="T10" fmla="*/ 672 w 715"/>
              <a:gd name="T11" fmla="*/ 345 h 527"/>
              <a:gd name="T12" fmla="*/ 715 w 715"/>
              <a:gd name="T13" fmla="*/ 260 h 527"/>
              <a:gd name="T14" fmla="*/ 563 w 715"/>
              <a:gd name="T15" fmla="*/ 0 h 5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527">
                <a:moveTo>
                  <a:pt x="563" y="0"/>
                </a:moveTo>
                <a:lnTo>
                  <a:pt x="563" y="0"/>
                </a:lnTo>
                <a:lnTo>
                  <a:pt x="0" y="527"/>
                </a:lnTo>
                <a:lnTo>
                  <a:pt x="61" y="527"/>
                </a:lnTo>
                <a:lnTo>
                  <a:pt x="563" y="527"/>
                </a:lnTo>
                <a:lnTo>
                  <a:pt x="672" y="345"/>
                </a:lnTo>
                <a:lnTo>
                  <a:pt x="715" y="260"/>
                </a:lnTo>
                <a:lnTo>
                  <a:pt x="563" y="0"/>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40C5C9B0-757B-4789-99AA-9F482E8084BE}"/>
              </a:ext>
            </a:extLst>
          </p:cNvPr>
          <p:cNvSpPr>
            <a:spLocks/>
          </p:cNvSpPr>
          <p:nvPr/>
        </p:nvSpPr>
        <p:spPr bwMode="auto">
          <a:xfrm>
            <a:off x="7013149" y="5149130"/>
            <a:ext cx="644525" cy="720725"/>
          </a:xfrm>
          <a:custGeom>
            <a:avLst/>
            <a:gdLst>
              <a:gd name="T0" fmla="*/ 406 w 406"/>
              <a:gd name="T1" fmla="*/ 0 h 454"/>
              <a:gd name="T2" fmla="*/ 406 w 406"/>
              <a:gd name="T3" fmla="*/ 454 h 454"/>
              <a:gd name="T4" fmla="*/ 0 w 406"/>
              <a:gd name="T5" fmla="*/ 145 h 454"/>
              <a:gd name="T6" fmla="*/ 406 w 406"/>
              <a:gd name="T7" fmla="*/ 0 h 454"/>
            </a:gdLst>
            <a:ahLst/>
            <a:cxnLst>
              <a:cxn ang="0">
                <a:pos x="T0" y="T1"/>
              </a:cxn>
              <a:cxn ang="0">
                <a:pos x="T2" y="T3"/>
              </a:cxn>
              <a:cxn ang="0">
                <a:pos x="T4" y="T5"/>
              </a:cxn>
              <a:cxn ang="0">
                <a:pos x="T6" y="T7"/>
              </a:cxn>
            </a:cxnLst>
            <a:rect l="0" t="0" r="r" b="b"/>
            <a:pathLst>
              <a:path w="406" h="454">
                <a:moveTo>
                  <a:pt x="406" y="0"/>
                </a:moveTo>
                <a:lnTo>
                  <a:pt x="406" y="454"/>
                </a:lnTo>
                <a:lnTo>
                  <a:pt x="0" y="145"/>
                </a:lnTo>
                <a:lnTo>
                  <a:pt x="406" y="0"/>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
            <a:extLst>
              <a:ext uri="{FF2B5EF4-FFF2-40B4-BE49-F238E27FC236}">
                <a16:creationId xmlns:a16="http://schemas.microsoft.com/office/drawing/2014/main" id="{2CF4A1A9-CFF1-491B-B03E-C606B282F43C}"/>
              </a:ext>
            </a:extLst>
          </p:cNvPr>
          <p:cNvSpPr>
            <a:spLocks/>
          </p:cNvSpPr>
          <p:nvPr/>
        </p:nvSpPr>
        <p:spPr bwMode="auto">
          <a:xfrm>
            <a:off x="7028087" y="4525055"/>
            <a:ext cx="2076450" cy="836612"/>
          </a:xfrm>
          <a:custGeom>
            <a:avLst/>
            <a:gdLst>
              <a:gd name="T0" fmla="*/ 690 w 1308"/>
              <a:gd name="T1" fmla="*/ 0 h 527"/>
              <a:gd name="T2" fmla="*/ 1156 w 1308"/>
              <a:gd name="T3" fmla="*/ 0 h 527"/>
              <a:gd name="T4" fmla="*/ 1308 w 1308"/>
              <a:gd name="T5" fmla="*/ 260 h 527"/>
              <a:gd name="T6" fmla="*/ 1156 w 1308"/>
              <a:gd name="T7" fmla="*/ 527 h 527"/>
              <a:gd name="T8" fmla="*/ 0 w 1308"/>
              <a:gd name="T9" fmla="*/ 527 h 527"/>
              <a:gd name="T10" fmla="*/ 690 w 1308"/>
              <a:gd name="T11" fmla="*/ 0 h 527"/>
            </a:gdLst>
            <a:ahLst/>
            <a:cxnLst>
              <a:cxn ang="0">
                <a:pos x="T0" y="T1"/>
              </a:cxn>
              <a:cxn ang="0">
                <a:pos x="T2" y="T3"/>
              </a:cxn>
              <a:cxn ang="0">
                <a:pos x="T4" y="T5"/>
              </a:cxn>
              <a:cxn ang="0">
                <a:pos x="T6" y="T7"/>
              </a:cxn>
              <a:cxn ang="0">
                <a:pos x="T8" y="T9"/>
              </a:cxn>
              <a:cxn ang="0">
                <a:pos x="T10" y="T11"/>
              </a:cxn>
            </a:cxnLst>
            <a:rect l="0" t="0" r="r" b="b"/>
            <a:pathLst>
              <a:path w="1308" h="527">
                <a:moveTo>
                  <a:pt x="690" y="0"/>
                </a:moveTo>
                <a:lnTo>
                  <a:pt x="1156" y="0"/>
                </a:lnTo>
                <a:lnTo>
                  <a:pt x="1308" y="260"/>
                </a:lnTo>
                <a:lnTo>
                  <a:pt x="1156" y="527"/>
                </a:lnTo>
                <a:lnTo>
                  <a:pt x="0" y="527"/>
                </a:lnTo>
                <a:lnTo>
                  <a:pt x="690" y="0"/>
                </a:lnTo>
                <a:close/>
              </a:path>
            </a:pathLst>
          </a:custGeom>
          <a:solidFill>
            <a:srgbClr val="62D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01C5492D-8DFE-44DA-B5FA-D56FA3093DB2}"/>
              </a:ext>
            </a:extLst>
          </p:cNvPr>
          <p:cNvSpPr>
            <a:spLocks/>
          </p:cNvSpPr>
          <p:nvPr/>
        </p:nvSpPr>
        <p:spPr bwMode="auto">
          <a:xfrm>
            <a:off x="7969475" y="4525055"/>
            <a:ext cx="1135063" cy="836612"/>
          </a:xfrm>
          <a:custGeom>
            <a:avLst/>
            <a:gdLst>
              <a:gd name="T0" fmla="*/ 563 w 715"/>
              <a:gd name="T1" fmla="*/ 0 h 527"/>
              <a:gd name="T2" fmla="*/ 563 w 715"/>
              <a:gd name="T3" fmla="*/ 0 h 527"/>
              <a:gd name="T4" fmla="*/ 0 w 715"/>
              <a:gd name="T5" fmla="*/ 527 h 527"/>
              <a:gd name="T6" fmla="*/ 61 w 715"/>
              <a:gd name="T7" fmla="*/ 527 h 527"/>
              <a:gd name="T8" fmla="*/ 563 w 715"/>
              <a:gd name="T9" fmla="*/ 527 h 527"/>
              <a:gd name="T10" fmla="*/ 672 w 715"/>
              <a:gd name="T11" fmla="*/ 345 h 527"/>
              <a:gd name="T12" fmla="*/ 715 w 715"/>
              <a:gd name="T13" fmla="*/ 260 h 527"/>
              <a:gd name="T14" fmla="*/ 563 w 715"/>
              <a:gd name="T15" fmla="*/ 0 h 5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527">
                <a:moveTo>
                  <a:pt x="563" y="0"/>
                </a:moveTo>
                <a:lnTo>
                  <a:pt x="563" y="0"/>
                </a:lnTo>
                <a:lnTo>
                  <a:pt x="0" y="527"/>
                </a:lnTo>
                <a:lnTo>
                  <a:pt x="61" y="527"/>
                </a:lnTo>
                <a:lnTo>
                  <a:pt x="563" y="527"/>
                </a:lnTo>
                <a:lnTo>
                  <a:pt x="672" y="345"/>
                </a:lnTo>
                <a:lnTo>
                  <a:pt x="715" y="260"/>
                </a:lnTo>
                <a:lnTo>
                  <a:pt x="563" y="0"/>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a:extLst>
              <a:ext uri="{FF2B5EF4-FFF2-40B4-BE49-F238E27FC236}">
                <a16:creationId xmlns:a16="http://schemas.microsoft.com/office/drawing/2014/main" id="{ADFDB992-0654-49CA-B806-A7FF3779AA98}"/>
              </a:ext>
            </a:extLst>
          </p:cNvPr>
          <p:cNvSpPr>
            <a:spLocks/>
          </p:cNvSpPr>
          <p:nvPr/>
        </p:nvSpPr>
        <p:spPr bwMode="auto">
          <a:xfrm>
            <a:off x="7415439" y="4109926"/>
            <a:ext cx="644525" cy="722313"/>
          </a:xfrm>
          <a:custGeom>
            <a:avLst/>
            <a:gdLst>
              <a:gd name="T0" fmla="*/ 0 w 406"/>
              <a:gd name="T1" fmla="*/ 0 h 455"/>
              <a:gd name="T2" fmla="*/ 0 w 406"/>
              <a:gd name="T3" fmla="*/ 455 h 455"/>
              <a:gd name="T4" fmla="*/ 406 w 406"/>
              <a:gd name="T5" fmla="*/ 140 h 455"/>
              <a:gd name="T6" fmla="*/ 0 w 406"/>
              <a:gd name="T7" fmla="*/ 0 h 455"/>
            </a:gdLst>
            <a:ahLst/>
            <a:cxnLst>
              <a:cxn ang="0">
                <a:pos x="T0" y="T1"/>
              </a:cxn>
              <a:cxn ang="0">
                <a:pos x="T2" y="T3"/>
              </a:cxn>
              <a:cxn ang="0">
                <a:pos x="T4" y="T5"/>
              </a:cxn>
              <a:cxn ang="0">
                <a:pos x="T6" y="T7"/>
              </a:cxn>
            </a:cxnLst>
            <a:rect l="0" t="0" r="r" b="b"/>
            <a:pathLst>
              <a:path w="406" h="455">
                <a:moveTo>
                  <a:pt x="0" y="0"/>
                </a:moveTo>
                <a:lnTo>
                  <a:pt x="0" y="455"/>
                </a:lnTo>
                <a:lnTo>
                  <a:pt x="406" y="140"/>
                </a:lnTo>
                <a:lnTo>
                  <a:pt x="0" y="0"/>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F7911609-E85A-411B-9668-FF9698D0EFDE}"/>
              </a:ext>
            </a:extLst>
          </p:cNvPr>
          <p:cNvSpPr>
            <a:spLocks/>
          </p:cNvSpPr>
          <p:nvPr/>
        </p:nvSpPr>
        <p:spPr bwMode="auto">
          <a:xfrm>
            <a:off x="5983514" y="3493976"/>
            <a:ext cx="2076450" cy="838200"/>
          </a:xfrm>
          <a:custGeom>
            <a:avLst/>
            <a:gdLst>
              <a:gd name="T0" fmla="*/ 618 w 1308"/>
              <a:gd name="T1" fmla="*/ 0 h 528"/>
              <a:gd name="T2" fmla="*/ 151 w 1308"/>
              <a:gd name="T3" fmla="*/ 0 h 528"/>
              <a:gd name="T4" fmla="*/ 0 w 1308"/>
              <a:gd name="T5" fmla="*/ 267 h 528"/>
              <a:gd name="T6" fmla="*/ 151 w 1308"/>
              <a:gd name="T7" fmla="*/ 528 h 528"/>
              <a:gd name="T8" fmla="*/ 1308 w 1308"/>
              <a:gd name="T9" fmla="*/ 528 h 528"/>
              <a:gd name="T10" fmla="*/ 618 w 1308"/>
              <a:gd name="T11" fmla="*/ 0 h 528"/>
            </a:gdLst>
            <a:ahLst/>
            <a:cxnLst>
              <a:cxn ang="0">
                <a:pos x="T0" y="T1"/>
              </a:cxn>
              <a:cxn ang="0">
                <a:pos x="T2" y="T3"/>
              </a:cxn>
              <a:cxn ang="0">
                <a:pos x="T4" y="T5"/>
              </a:cxn>
              <a:cxn ang="0">
                <a:pos x="T6" y="T7"/>
              </a:cxn>
              <a:cxn ang="0">
                <a:pos x="T8" y="T9"/>
              </a:cxn>
              <a:cxn ang="0">
                <a:pos x="T10" y="T11"/>
              </a:cxn>
            </a:cxnLst>
            <a:rect l="0" t="0" r="r" b="b"/>
            <a:pathLst>
              <a:path w="1308" h="528">
                <a:moveTo>
                  <a:pt x="618" y="0"/>
                </a:moveTo>
                <a:lnTo>
                  <a:pt x="151" y="0"/>
                </a:lnTo>
                <a:lnTo>
                  <a:pt x="0" y="267"/>
                </a:lnTo>
                <a:lnTo>
                  <a:pt x="151" y="528"/>
                </a:lnTo>
                <a:lnTo>
                  <a:pt x="1308" y="528"/>
                </a:lnTo>
                <a:lnTo>
                  <a:pt x="618"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9E00DCDA-18E5-49A5-AB29-E0AB6A442B46}"/>
              </a:ext>
            </a:extLst>
          </p:cNvPr>
          <p:cNvSpPr>
            <a:spLocks/>
          </p:cNvSpPr>
          <p:nvPr/>
        </p:nvSpPr>
        <p:spPr bwMode="auto">
          <a:xfrm>
            <a:off x="5983514" y="3493976"/>
            <a:ext cx="1143000" cy="838200"/>
          </a:xfrm>
          <a:custGeom>
            <a:avLst/>
            <a:gdLst>
              <a:gd name="T0" fmla="*/ 151 w 720"/>
              <a:gd name="T1" fmla="*/ 0 h 528"/>
              <a:gd name="T2" fmla="*/ 151 w 720"/>
              <a:gd name="T3" fmla="*/ 0 h 528"/>
              <a:gd name="T4" fmla="*/ 0 w 720"/>
              <a:gd name="T5" fmla="*/ 267 h 528"/>
              <a:gd name="T6" fmla="*/ 151 w 720"/>
              <a:gd name="T7" fmla="*/ 528 h 528"/>
              <a:gd name="T8" fmla="*/ 720 w 720"/>
              <a:gd name="T9" fmla="*/ 528 h 528"/>
              <a:gd name="T10" fmla="*/ 151 w 720"/>
              <a:gd name="T11" fmla="*/ 0 h 528"/>
            </a:gdLst>
            <a:ahLst/>
            <a:cxnLst>
              <a:cxn ang="0">
                <a:pos x="T0" y="T1"/>
              </a:cxn>
              <a:cxn ang="0">
                <a:pos x="T2" y="T3"/>
              </a:cxn>
              <a:cxn ang="0">
                <a:pos x="T4" y="T5"/>
              </a:cxn>
              <a:cxn ang="0">
                <a:pos x="T6" y="T7"/>
              </a:cxn>
              <a:cxn ang="0">
                <a:pos x="T8" y="T9"/>
              </a:cxn>
              <a:cxn ang="0">
                <a:pos x="T10" y="T11"/>
              </a:cxn>
            </a:cxnLst>
            <a:rect l="0" t="0" r="r" b="b"/>
            <a:pathLst>
              <a:path w="720" h="528">
                <a:moveTo>
                  <a:pt x="151" y="0"/>
                </a:moveTo>
                <a:lnTo>
                  <a:pt x="151" y="0"/>
                </a:lnTo>
                <a:lnTo>
                  <a:pt x="0" y="267"/>
                </a:lnTo>
                <a:lnTo>
                  <a:pt x="151" y="528"/>
                </a:lnTo>
                <a:lnTo>
                  <a:pt x="720" y="528"/>
                </a:lnTo>
                <a:lnTo>
                  <a:pt x="151" y="0"/>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CuadroTexto 89">
            <a:extLst>
              <a:ext uri="{FF2B5EF4-FFF2-40B4-BE49-F238E27FC236}">
                <a16:creationId xmlns:a16="http://schemas.microsoft.com/office/drawing/2014/main" id="{48FE17D7-74E2-4568-9F76-B20A35F8ED1A}"/>
              </a:ext>
            </a:extLst>
          </p:cNvPr>
          <p:cNvSpPr txBox="1"/>
          <p:nvPr/>
        </p:nvSpPr>
        <p:spPr>
          <a:xfrm>
            <a:off x="3989442" y="1984233"/>
            <a:ext cx="2310248" cy="400110"/>
          </a:xfrm>
          <a:prstGeom prst="rect">
            <a:avLst/>
          </a:prstGeom>
          <a:noFill/>
        </p:spPr>
        <p:txBody>
          <a:bodyPr wrap="none" rtlCol="0">
            <a:spAutoFit/>
          </a:bodyPr>
          <a:lstStyle/>
          <a:p>
            <a:pPr algn="ctr"/>
            <a:r>
              <a:rPr lang="es-EC" sz="2000" b="1" dirty="0">
                <a:latin typeface="Times New Roman" panose="02020603050405020304" pitchFamily="18" charset="0"/>
                <a:cs typeface="Times New Roman" panose="02020603050405020304" pitchFamily="18" charset="0"/>
              </a:rPr>
              <a:t>Objetivo Específico</a:t>
            </a:r>
            <a:endParaRPr lang="es-CO" sz="2000" b="1" dirty="0">
              <a:solidFill>
                <a:srgbClr val="27314A"/>
              </a:solidFill>
            </a:endParaRPr>
          </a:p>
        </p:txBody>
      </p:sp>
      <p:sp>
        <p:nvSpPr>
          <p:cNvPr id="92" name="CuadroTexto 91">
            <a:extLst>
              <a:ext uri="{FF2B5EF4-FFF2-40B4-BE49-F238E27FC236}">
                <a16:creationId xmlns:a16="http://schemas.microsoft.com/office/drawing/2014/main" id="{BC27E757-E24F-47C5-BF66-450C73EC696B}"/>
              </a:ext>
            </a:extLst>
          </p:cNvPr>
          <p:cNvSpPr txBox="1"/>
          <p:nvPr/>
        </p:nvSpPr>
        <p:spPr>
          <a:xfrm>
            <a:off x="3935639" y="4067553"/>
            <a:ext cx="2310248" cy="400110"/>
          </a:xfrm>
          <a:prstGeom prst="rect">
            <a:avLst/>
          </a:prstGeom>
          <a:noFill/>
        </p:spPr>
        <p:txBody>
          <a:bodyPr wrap="none" rtlCol="0">
            <a:spAutoFit/>
          </a:bodyPr>
          <a:lstStyle/>
          <a:p>
            <a:pPr algn="ctr"/>
            <a:r>
              <a:rPr lang="es-EC" sz="2000" b="1" dirty="0">
                <a:latin typeface="Times New Roman" panose="02020603050405020304" pitchFamily="18" charset="0"/>
                <a:cs typeface="Times New Roman" panose="02020603050405020304" pitchFamily="18" charset="0"/>
              </a:rPr>
              <a:t>Objetivo Específico</a:t>
            </a:r>
            <a:endParaRPr lang="es-CO" sz="2000" b="1" dirty="0">
              <a:solidFill>
                <a:srgbClr val="27314A"/>
              </a:solidFill>
            </a:endParaRPr>
          </a:p>
        </p:txBody>
      </p:sp>
      <p:sp>
        <p:nvSpPr>
          <p:cNvPr id="94" name="CuadroTexto 93">
            <a:extLst>
              <a:ext uri="{FF2B5EF4-FFF2-40B4-BE49-F238E27FC236}">
                <a16:creationId xmlns:a16="http://schemas.microsoft.com/office/drawing/2014/main" id="{F373673A-124E-44FB-AC30-35B79136805B}"/>
              </a:ext>
            </a:extLst>
          </p:cNvPr>
          <p:cNvSpPr txBox="1"/>
          <p:nvPr/>
        </p:nvSpPr>
        <p:spPr>
          <a:xfrm>
            <a:off x="8907261" y="5067009"/>
            <a:ext cx="2310248" cy="400110"/>
          </a:xfrm>
          <a:prstGeom prst="rect">
            <a:avLst/>
          </a:prstGeom>
          <a:noFill/>
        </p:spPr>
        <p:txBody>
          <a:bodyPr wrap="none" rtlCol="0">
            <a:spAutoFit/>
          </a:bodyPr>
          <a:lstStyle/>
          <a:p>
            <a:pPr algn="ctr"/>
            <a:r>
              <a:rPr lang="es-EC" sz="2000" b="1" dirty="0">
                <a:latin typeface="Times New Roman" panose="02020603050405020304" pitchFamily="18" charset="0"/>
                <a:cs typeface="Times New Roman" panose="02020603050405020304" pitchFamily="18" charset="0"/>
              </a:rPr>
              <a:t>Objetivo Específico</a:t>
            </a:r>
            <a:endParaRPr lang="es-CO" sz="2000" b="1" dirty="0">
              <a:solidFill>
                <a:srgbClr val="27314A"/>
              </a:solidFill>
            </a:endParaRPr>
          </a:p>
        </p:txBody>
      </p:sp>
      <p:sp>
        <p:nvSpPr>
          <p:cNvPr id="96" name="CuadroTexto 95">
            <a:extLst>
              <a:ext uri="{FF2B5EF4-FFF2-40B4-BE49-F238E27FC236}">
                <a16:creationId xmlns:a16="http://schemas.microsoft.com/office/drawing/2014/main" id="{E7BC18E0-5C3F-4A27-8561-5D49044C815E}"/>
              </a:ext>
            </a:extLst>
          </p:cNvPr>
          <p:cNvSpPr txBox="1"/>
          <p:nvPr/>
        </p:nvSpPr>
        <p:spPr>
          <a:xfrm>
            <a:off x="8928063" y="3029802"/>
            <a:ext cx="2310248" cy="400110"/>
          </a:xfrm>
          <a:prstGeom prst="rect">
            <a:avLst/>
          </a:prstGeom>
          <a:noFill/>
        </p:spPr>
        <p:txBody>
          <a:bodyPr wrap="none" rtlCol="0">
            <a:spAutoFit/>
          </a:bodyPr>
          <a:lstStyle/>
          <a:p>
            <a:pPr algn="ctr"/>
            <a:r>
              <a:rPr lang="es-EC" sz="2000" b="1" dirty="0">
                <a:latin typeface="Times New Roman" panose="02020603050405020304" pitchFamily="18" charset="0"/>
                <a:cs typeface="Times New Roman" panose="02020603050405020304" pitchFamily="18" charset="0"/>
              </a:rPr>
              <a:t>Objetivo Específico</a:t>
            </a:r>
            <a:endParaRPr lang="es-CO" sz="2000" b="1" dirty="0">
              <a:solidFill>
                <a:srgbClr val="27314A"/>
              </a:solidFill>
            </a:endParaRPr>
          </a:p>
        </p:txBody>
      </p:sp>
      <p:sp>
        <p:nvSpPr>
          <p:cNvPr id="100" name="TextBox 96">
            <a:extLst>
              <a:ext uri="{FF2B5EF4-FFF2-40B4-BE49-F238E27FC236}">
                <a16:creationId xmlns:a16="http://schemas.microsoft.com/office/drawing/2014/main" id="{816F4C5A-43E0-4A43-8A93-A5AC19F54CE2}"/>
              </a:ext>
            </a:extLst>
          </p:cNvPr>
          <p:cNvSpPr txBox="1">
            <a:spLocks noChangeArrowheads="1"/>
          </p:cNvSpPr>
          <p:nvPr/>
        </p:nvSpPr>
        <p:spPr bwMode="auto">
          <a:xfrm>
            <a:off x="8326032" y="1557145"/>
            <a:ext cx="2816087" cy="110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EC" sz="1600" dirty="0">
                <a:latin typeface="Times New Roman" panose="02020603050405020304" pitchFamily="18" charset="0"/>
                <a:cs typeface="Times New Roman" panose="02020603050405020304" pitchFamily="18" charset="0"/>
              </a:rPr>
              <a:t>Investigar el marco teórico y metodológico de la investigación propuesta.</a:t>
            </a:r>
          </a:p>
          <a:p>
            <a:pPr algn="just">
              <a:lnSpc>
                <a:spcPct val="110000"/>
              </a:lnSpc>
            </a:pPr>
            <a:endParaRPr lang="en-US" altLang="es-MX" sz="1600" dirty="0">
              <a:latin typeface="+mn-lt"/>
              <a:cs typeface="Calibri Light" panose="020F0302020204030204" pitchFamily="34" charset="0"/>
            </a:endParaRPr>
          </a:p>
        </p:txBody>
      </p:sp>
      <p:sp>
        <p:nvSpPr>
          <p:cNvPr id="102" name="TextBox 96">
            <a:extLst>
              <a:ext uri="{FF2B5EF4-FFF2-40B4-BE49-F238E27FC236}">
                <a16:creationId xmlns:a16="http://schemas.microsoft.com/office/drawing/2014/main" id="{3BB2221E-E498-470A-BF5C-83A353B8D935}"/>
              </a:ext>
            </a:extLst>
          </p:cNvPr>
          <p:cNvSpPr txBox="1">
            <a:spLocks noChangeArrowheads="1"/>
          </p:cNvSpPr>
          <p:nvPr/>
        </p:nvSpPr>
        <p:spPr bwMode="auto">
          <a:xfrm>
            <a:off x="8320451" y="3625136"/>
            <a:ext cx="2816087" cy="90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C" sz="1600" dirty="0">
                <a:latin typeface="Times New Roman" panose="02020603050405020304" pitchFamily="18" charset="0"/>
                <a:cs typeface="Times New Roman" panose="02020603050405020304" pitchFamily="18" charset="0"/>
              </a:rPr>
              <a:t>Determinar la segmentación de las COAC’S por nivel de activos.</a:t>
            </a:r>
            <a:endParaRPr lang="en-US" altLang="es-MX" sz="1600" dirty="0">
              <a:latin typeface="+mn-lt"/>
              <a:cs typeface="Calibri Light" panose="020F0302020204030204" pitchFamily="34" charset="0"/>
            </a:endParaRPr>
          </a:p>
        </p:txBody>
      </p:sp>
      <p:sp>
        <p:nvSpPr>
          <p:cNvPr id="104" name="TextBox 96">
            <a:extLst>
              <a:ext uri="{FF2B5EF4-FFF2-40B4-BE49-F238E27FC236}">
                <a16:creationId xmlns:a16="http://schemas.microsoft.com/office/drawing/2014/main" id="{EB5DF191-72DD-47F7-89B5-401083EAB3F5}"/>
              </a:ext>
            </a:extLst>
          </p:cNvPr>
          <p:cNvSpPr txBox="1">
            <a:spLocks noChangeArrowheads="1"/>
          </p:cNvSpPr>
          <p:nvPr/>
        </p:nvSpPr>
        <p:spPr bwMode="auto">
          <a:xfrm>
            <a:off x="8320451" y="5560024"/>
            <a:ext cx="2816087" cy="60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EC" sz="1600" dirty="0">
                <a:latin typeface="Times New Roman" panose="02020603050405020304" pitchFamily="18" charset="0"/>
                <a:cs typeface="Times New Roman" panose="02020603050405020304" pitchFamily="18" charset="0"/>
              </a:rPr>
              <a:t>Proponer estrategias de mejora en la recaudación fiscal</a:t>
            </a:r>
            <a:r>
              <a:rPr lang="en-US" sz="1600" dirty="0">
                <a:latin typeface="+mn-lt"/>
                <a:cs typeface="Calibri Light" panose="020F0302020204030204" pitchFamily="34" charset="0"/>
              </a:rPr>
              <a:t>.</a:t>
            </a:r>
            <a:endParaRPr lang="es-EC" sz="1600" dirty="0">
              <a:latin typeface="Times New Roman" panose="02020603050405020304" pitchFamily="18" charset="0"/>
              <a:cs typeface="Times New Roman" panose="02020603050405020304" pitchFamily="18" charset="0"/>
            </a:endParaRPr>
          </a:p>
        </p:txBody>
      </p:sp>
      <p:sp>
        <p:nvSpPr>
          <p:cNvPr id="106" name="TextBox 96">
            <a:extLst>
              <a:ext uri="{FF2B5EF4-FFF2-40B4-BE49-F238E27FC236}">
                <a16:creationId xmlns:a16="http://schemas.microsoft.com/office/drawing/2014/main" id="{969985FF-9630-4F6B-95DD-8BA40C8264D7}"/>
              </a:ext>
            </a:extLst>
          </p:cNvPr>
          <p:cNvSpPr txBox="1">
            <a:spLocks noChangeArrowheads="1"/>
          </p:cNvSpPr>
          <p:nvPr/>
        </p:nvSpPr>
        <p:spPr bwMode="auto">
          <a:xfrm>
            <a:off x="3997570" y="2636685"/>
            <a:ext cx="2816087" cy="87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EC" sz="1600" dirty="0">
                <a:latin typeface="Times New Roman" panose="02020603050405020304" pitchFamily="18" charset="0"/>
                <a:cs typeface="Times New Roman" panose="02020603050405020304" pitchFamily="18" charset="0"/>
              </a:rPr>
              <a:t>Analizar la clasificación de la Banca Privada por tamaño.</a:t>
            </a:r>
          </a:p>
          <a:p>
            <a:pPr algn="just">
              <a:lnSpc>
                <a:spcPct val="110000"/>
              </a:lnSpc>
            </a:pPr>
            <a:endParaRPr lang="en-US" altLang="es-MX" sz="1600" dirty="0">
              <a:latin typeface="+mn-lt"/>
              <a:cs typeface="Calibri Light" panose="020F0302020204030204" pitchFamily="34" charset="0"/>
            </a:endParaRPr>
          </a:p>
        </p:txBody>
      </p:sp>
      <p:sp>
        <p:nvSpPr>
          <p:cNvPr id="108" name="TextBox 96">
            <a:extLst>
              <a:ext uri="{FF2B5EF4-FFF2-40B4-BE49-F238E27FC236}">
                <a16:creationId xmlns:a16="http://schemas.microsoft.com/office/drawing/2014/main" id="{CE876D32-C1FF-4825-94CB-8645AE063C78}"/>
              </a:ext>
            </a:extLst>
          </p:cNvPr>
          <p:cNvSpPr txBox="1">
            <a:spLocks noChangeArrowheads="1"/>
          </p:cNvSpPr>
          <p:nvPr/>
        </p:nvSpPr>
        <p:spPr bwMode="auto">
          <a:xfrm>
            <a:off x="3997569" y="4747761"/>
            <a:ext cx="2816087" cy="8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ctr"/>
            <a:r>
              <a:rPr lang="es-EC" sz="1600" dirty="0">
                <a:latin typeface="Times New Roman" panose="02020603050405020304" pitchFamily="18" charset="0"/>
                <a:cs typeface="Times New Roman" panose="02020603050405020304" pitchFamily="18" charset="0"/>
              </a:rPr>
              <a:t>Comparar la estructura de recaudación por actividad económica</a:t>
            </a:r>
            <a:r>
              <a:rPr lang="en-US" sz="1600" dirty="0">
                <a:latin typeface="+mn-lt"/>
                <a:cs typeface="Calibri Light" panose="020F0302020204030204" pitchFamily="34" charset="0"/>
              </a:rPr>
              <a:t>.</a:t>
            </a:r>
            <a:endParaRPr lang="es-EC" sz="1600" dirty="0">
              <a:latin typeface="Times New Roman" panose="02020603050405020304" pitchFamily="18" charset="0"/>
              <a:cs typeface="Times New Roman" panose="02020603050405020304" pitchFamily="18" charset="0"/>
            </a:endParaRPr>
          </a:p>
        </p:txBody>
      </p:sp>
      <p:sp>
        <p:nvSpPr>
          <p:cNvPr id="110" name="CuadroTexto 109">
            <a:extLst>
              <a:ext uri="{FF2B5EF4-FFF2-40B4-BE49-F238E27FC236}">
                <a16:creationId xmlns:a16="http://schemas.microsoft.com/office/drawing/2014/main" id="{2740B802-5881-4477-AD3D-146C0A2274CC}"/>
              </a:ext>
            </a:extLst>
          </p:cNvPr>
          <p:cNvSpPr txBox="1"/>
          <p:nvPr/>
        </p:nvSpPr>
        <p:spPr>
          <a:xfrm>
            <a:off x="7542439" y="413858"/>
            <a:ext cx="1143000" cy="830997"/>
          </a:xfrm>
          <a:prstGeom prst="rect">
            <a:avLst/>
          </a:prstGeom>
          <a:noFill/>
        </p:spPr>
        <p:txBody>
          <a:bodyPr wrap="square" rtlCol="0">
            <a:spAutoFit/>
          </a:bodyPr>
          <a:lstStyle/>
          <a:p>
            <a:pPr algn="ctr"/>
            <a:r>
              <a:rPr lang="en-US" sz="4800" b="1" dirty="0">
                <a:solidFill>
                  <a:schemeClr val="bg1"/>
                </a:solidFill>
                <a:latin typeface="Oswald Regular" panose="02000503000000000000" pitchFamily="2" charset="0"/>
              </a:rPr>
              <a:t>01</a:t>
            </a:r>
            <a:endParaRPr lang="en-US" sz="2800" b="1" dirty="0">
              <a:solidFill>
                <a:schemeClr val="bg1"/>
              </a:solidFill>
              <a:latin typeface="Oswald Regular" panose="02000503000000000000" pitchFamily="2" charset="0"/>
            </a:endParaRPr>
          </a:p>
        </p:txBody>
      </p:sp>
      <p:sp>
        <p:nvSpPr>
          <p:cNvPr id="112" name="CuadroTexto 111">
            <a:extLst>
              <a:ext uri="{FF2B5EF4-FFF2-40B4-BE49-F238E27FC236}">
                <a16:creationId xmlns:a16="http://schemas.microsoft.com/office/drawing/2014/main" id="{15E7A05E-E8C4-48B8-99A1-AC5246897D09}"/>
              </a:ext>
            </a:extLst>
          </p:cNvPr>
          <p:cNvSpPr txBox="1"/>
          <p:nvPr/>
        </p:nvSpPr>
        <p:spPr>
          <a:xfrm>
            <a:off x="6234906" y="1509009"/>
            <a:ext cx="1143000" cy="830997"/>
          </a:xfrm>
          <a:prstGeom prst="rect">
            <a:avLst/>
          </a:prstGeom>
          <a:noFill/>
        </p:spPr>
        <p:txBody>
          <a:bodyPr wrap="square" rtlCol="0">
            <a:spAutoFit/>
          </a:bodyPr>
          <a:lstStyle/>
          <a:p>
            <a:pPr algn="ctr"/>
            <a:r>
              <a:rPr lang="en-US" sz="4800" b="1" dirty="0">
                <a:solidFill>
                  <a:schemeClr val="bg1"/>
                </a:solidFill>
                <a:latin typeface="Oswald Regular" panose="02000503000000000000" pitchFamily="2" charset="0"/>
              </a:rPr>
              <a:t>02</a:t>
            </a:r>
            <a:endParaRPr lang="en-US" sz="2800" b="1" dirty="0">
              <a:solidFill>
                <a:schemeClr val="bg1"/>
              </a:solidFill>
              <a:latin typeface="Oswald Regular" panose="02000503000000000000" pitchFamily="2" charset="0"/>
            </a:endParaRPr>
          </a:p>
        </p:txBody>
      </p:sp>
      <p:sp>
        <p:nvSpPr>
          <p:cNvPr id="114" name="CuadroTexto 113">
            <a:extLst>
              <a:ext uri="{FF2B5EF4-FFF2-40B4-BE49-F238E27FC236}">
                <a16:creationId xmlns:a16="http://schemas.microsoft.com/office/drawing/2014/main" id="{4B32DA14-2640-4F38-9DF5-02A2B3F3EC3A}"/>
              </a:ext>
            </a:extLst>
          </p:cNvPr>
          <p:cNvSpPr txBox="1"/>
          <p:nvPr/>
        </p:nvSpPr>
        <p:spPr>
          <a:xfrm>
            <a:off x="7656739" y="2554603"/>
            <a:ext cx="1143000" cy="830997"/>
          </a:xfrm>
          <a:prstGeom prst="rect">
            <a:avLst/>
          </a:prstGeom>
          <a:noFill/>
        </p:spPr>
        <p:txBody>
          <a:bodyPr wrap="square" rtlCol="0">
            <a:spAutoFit/>
          </a:bodyPr>
          <a:lstStyle/>
          <a:p>
            <a:pPr algn="ctr"/>
            <a:r>
              <a:rPr lang="en-US" sz="4800" b="1" dirty="0">
                <a:solidFill>
                  <a:schemeClr val="bg1"/>
                </a:solidFill>
                <a:latin typeface="Oswald Regular" panose="02000503000000000000" pitchFamily="2" charset="0"/>
              </a:rPr>
              <a:t>03</a:t>
            </a:r>
            <a:endParaRPr lang="en-US" sz="2800" b="1" dirty="0">
              <a:solidFill>
                <a:schemeClr val="bg1"/>
              </a:solidFill>
              <a:latin typeface="Oswald Regular" panose="02000503000000000000" pitchFamily="2" charset="0"/>
            </a:endParaRPr>
          </a:p>
        </p:txBody>
      </p:sp>
      <p:sp>
        <p:nvSpPr>
          <p:cNvPr id="116" name="CuadroTexto 115">
            <a:extLst>
              <a:ext uri="{FF2B5EF4-FFF2-40B4-BE49-F238E27FC236}">
                <a16:creationId xmlns:a16="http://schemas.microsoft.com/office/drawing/2014/main" id="{CA9ED369-0DEF-4C14-8D2B-8AF042131018}"/>
              </a:ext>
            </a:extLst>
          </p:cNvPr>
          <p:cNvSpPr txBox="1"/>
          <p:nvPr/>
        </p:nvSpPr>
        <p:spPr>
          <a:xfrm>
            <a:off x="6112214" y="3540837"/>
            <a:ext cx="1143000" cy="830997"/>
          </a:xfrm>
          <a:prstGeom prst="rect">
            <a:avLst/>
          </a:prstGeom>
          <a:noFill/>
        </p:spPr>
        <p:txBody>
          <a:bodyPr wrap="square" rtlCol="0">
            <a:spAutoFit/>
          </a:bodyPr>
          <a:lstStyle/>
          <a:p>
            <a:pPr algn="ctr"/>
            <a:r>
              <a:rPr lang="en-US" sz="4800" b="1" dirty="0">
                <a:solidFill>
                  <a:schemeClr val="bg1"/>
                </a:solidFill>
                <a:latin typeface="Oswald Regular" panose="02000503000000000000" pitchFamily="2" charset="0"/>
              </a:rPr>
              <a:t>04</a:t>
            </a:r>
            <a:endParaRPr lang="en-US" sz="2800" b="1" dirty="0">
              <a:solidFill>
                <a:schemeClr val="bg1"/>
              </a:solidFill>
              <a:latin typeface="Oswald Regular" panose="02000503000000000000" pitchFamily="2" charset="0"/>
            </a:endParaRPr>
          </a:p>
        </p:txBody>
      </p:sp>
      <p:sp>
        <p:nvSpPr>
          <p:cNvPr id="118" name="CuadroTexto 117">
            <a:extLst>
              <a:ext uri="{FF2B5EF4-FFF2-40B4-BE49-F238E27FC236}">
                <a16:creationId xmlns:a16="http://schemas.microsoft.com/office/drawing/2014/main" id="{25329355-EFFA-41FA-8482-48748686620C}"/>
              </a:ext>
            </a:extLst>
          </p:cNvPr>
          <p:cNvSpPr txBox="1"/>
          <p:nvPr/>
        </p:nvSpPr>
        <p:spPr>
          <a:xfrm>
            <a:off x="7687022" y="4603776"/>
            <a:ext cx="1143000" cy="830997"/>
          </a:xfrm>
          <a:prstGeom prst="rect">
            <a:avLst/>
          </a:prstGeom>
          <a:noFill/>
        </p:spPr>
        <p:txBody>
          <a:bodyPr wrap="square" rtlCol="0">
            <a:spAutoFit/>
          </a:bodyPr>
          <a:lstStyle/>
          <a:p>
            <a:pPr algn="ctr"/>
            <a:r>
              <a:rPr lang="en-US" sz="4800" b="1" dirty="0">
                <a:solidFill>
                  <a:schemeClr val="bg1"/>
                </a:solidFill>
                <a:latin typeface="Oswald Regular" panose="02000503000000000000" pitchFamily="2" charset="0"/>
              </a:rPr>
              <a:t>05</a:t>
            </a:r>
            <a:endParaRPr lang="en-US" sz="2800" b="1" dirty="0">
              <a:solidFill>
                <a:schemeClr val="bg1"/>
              </a:solidFill>
              <a:latin typeface="Oswald Regular" panose="02000503000000000000" pitchFamily="2" charset="0"/>
            </a:endParaRPr>
          </a:p>
        </p:txBody>
      </p:sp>
      <p:sp>
        <p:nvSpPr>
          <p:cNvPr id="121" name="Rectángulo 120">
            <a:extLst>
              <a:ext uri="{FF2B5EF4-FFF2-40B4-BE49-F238E27FC236}">
                <a16:creationId xmlns:a16="http://schemas.microsoft.com/office/drawing/2014/main" id="{ECBB8E41-68CB-40FD-9B50-3D6669823E6D}"/>
              </a:ext>
            </a:extLst>
          </p:cNvPr>
          <p:cNvSpPr/>
          <p:nvPr/>
        </p:nvSpPr>
        <p:spPr>
          <a:xfrm>
            <a:off x="347548" y="2232417"/>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uadroTexto 84">
            <a:extLst>
              <a:ext uri="{FF2B5EF4-FFF2-40B4-BE49-F238E27FC236}">
                <a16:creationId xmlns:a16="http://schemas.microsoft.com/office/drawing/2014/main" id="{48FE17D7-74E2-4568-9F76-B20A35F8ED1A}"/>
              </a:ext>
            </a:extLst>
          </p:cNvPr>
          <p:cNvSpPr txBox="1"/>
          <p:nvPr/>
        </p:nvSpPr>
        <p:spPr>
          <a:xfrm>
            <a:off x="487905" y="1558446"/>
            <a:ext cx="2464137" cy="461665"/>
          </a:xfrm>
          <a:prstGeom prst="rect">
            <a:avLst/>
          </a:prstGeom>
          <a:noFill/>
        </p:spPr>
        <p:txBody>
          <a:bodyPr wrap="none" rtlCol="0">
            <a:spAutoFit/>
          </a:bodyPr>
          <a:lstStyle/>
          <a:p>
            <a:pPr algn="ctr"/>
            <a:r>
              <a:rPr lang="es-EC" sz="2400" b="1" dirty="0">
                <a:latin typeface="Times New Roman" panose="02020603050405020304" pitchFamily="18" charset="0"/>
                <a:cs typeface="Times New Roman" panose="02020603050405020304" pitchFamily="18" charset="0"/>
              </a:rPr>
              <a:t>Objetivo General</a:t>
            </a:r>
            <a:endParaRPr lang="es-CO" sz="2400" b="1" dirty="0">
              <a:solidFill>
                <a:srgbClr val="27314A"/>
              </a:solidFill>
            </a:endParaRPr>
          </a:p>
        </p:txBody>
      </p:sp>
      <p:sp>
        <p:nvSpPr>
          <p:cNvPr id="2" name="Rectángulo 1"/>
          <p:cNvSpPr/>
          <p:nvPr/>
        </p:nvSpPr>
        <p:spPr>
          <a:xfrm>
            <a:off x="167500" y="2700108"/>
            <a:ext cx="3055224" cy="3139321"/>
          </a:xfrm>
          <a:prstGeom prst="rect">
            <a:avLst/>
          </a:prstGeom>
        </p:spPr>
        <p:txBody>
          <a:bodyPr wrap="square">
            <a:spAutoFit/>
          </a:bodyPr>
          <a:lstStyle/>
          <a:p>
            <a:pPr algn="ctr"/>
            <a:r>
              <a:rPr lang="es-EC" dirty="0">
                <a:latin typeface="Times New Roman" panose="02020603050405020304" pitchFamily="18" charset="0"/>
                <a:cs typeface="Times New Roman" panose="02020603050405020304" pitchFamily="18" charset="0"/>
              </a:rPr>
              <a:t> Investigar el impacto de la rentabilidad del Sistema Financiero ecuatoriano en la recaudación tributaria; mediante el estudio de los Bancos Privados, COAC’S, estructura de recaudación y recaudación tributaria por actividad económica; para comprobar las hipótesis planteadas.</a:t>
            </a:r>
            <a:endParaRPr lang="es-EC" sz="1600" dirty="0">
              <a:latin typeface="Times New Roman" panose="02020603050405020304" pitchFamily="18" charset="0"/>
              <a:cs typeface="Times New Roman" panose="02020603050405020304" pitchFamily="18" charset="0"/>
            </a:endParaRPr>
          </a:p>
        </p:txBody>
      </p:sp>
      <p:sp>
        <p:nvSpPr>
          <p:cNvPr id="87" name="CuadroTexto 86">
            <a:extLst>
              <a:ext uri="{FF2B5EF4-FFF2-40B4-BE49-F238E27FC236}">
                <a16:creationId xmlns:a16="http://schemas.microsoft.com/office/drawing/2014/main" id="{0A1F3F2B-588B-4D3D-8B23-C697526D693C}"/>
              </a:ext>
            </a:extLst>
          </p:cNvPr>
          <p:cNvSpPr txBox="1"/>
          <p:nvPr/>
        </p:nvSpPr>
        <p:spPr>
          <a:xfrm>
            <a:off x="8826290" y="989423"/>
            <a:ext cx="2310248" cy="400110"/>
          </a:xfrm>
          <a:prstGeom prst="rect">
            <a:avLst/>
          </a:prstGeom>
          <a:noFill/>
        </p:spPr>
        <p:txBody>
          <a:bodyPr wrap="none" rtlCol="0">
            <a:spAutoFit/>
          </a:bodyPr>
          <a:lstStyle/>
          <a:p>
            <a:pPr algn="ctr"/>
            <a:r>
              <a:rPr lang="es-EC" sz="2000" b="1" dirty="0">
                <a:latin typeface="Times New Roman" panose="02020603050405020304" pitchFamily="18" charset="0"/>
                <a:cs typeface="Times New Roman" panose="02020603050405020304" pitchFamily="18" charset="0"/>
              </a:rPr>
              <a:t>Objetivo Específico</a:t>
            </a:r>
            <a:endParaRPr lang="es-CO" sz="2000" b="1" dirty="0">
              <a:solidFill>
                <a:srgbClr val="27314A"/>
              </a:solidFill>
            </a:endParaRPr>
          </a:p>
        </p:txBody>
      </p:sp>
      <p:grpSp>
        <p:nvGrpSpPr>
          <p:cNvPr id="97" name="Group 12">
            <a:extLst>
              <a:ext uri="{FF2B5EF4-FFF2-40B4-BE49-F238E27FC236}">
                <a16:creationId xmlns:a16="http://schemas.microsoft.com/office/drawing/2014/main" id="{304779B1-D042-41D6-BCFB-AAB2A549B790}"/>
              </a:ext>
            </a:extLst>
          </p:cNvPr>
          <p:cNvGrpSpPr>
            <a:grpSpLocks noChangeAspect="1"/>
          </p:cNvGrpSpPr>
          <p:nvPr/>
        </p:nvGrpSpPr>
        <p:grpSpPr bwMode="auto">
          <a:xfrm rot="10800000">
            <a:off x="3372370" y="1546431"/>
            <a:ext cx="119063" cy="1022350"/>
            <a:chOff x="529" y="2643"/>
            <a:chExt cx="75" cy="644"/>
          </a:xfrm>
          <a:solidFill>
            <a:srgbClr val="93CB27"/>
          </a:solidFill>
        </p:grpSpPr>
        <p:sp>
          <p:nvSpPr>
            <p:cNvPr id="99" name="Oval 13">
              <a:extLst>
                <a:ext uri="{FF2B5EF4-FFF2-40B4-BE49-F238E27FC236}">
                  <a16:creationId xmlns:a16="http://schemas.microsoft.com/office/drawing/2014/main" id="{CC4C1556-933E-43FF-A7AE-7E62F59E9825}"/>
                </a:ext>
              </a:extLst>
            </p:cNvPr>
            <p:cNvSpPr>
              <a:spLocks noChangeArrowheads="1"/>
            </p:cNvSpPr>
            <p:nvPr/>
          </p:nvSpPr>
          <p:spPr bwMode="auto">
            <a:xfrm>
              <a:off x="529" y="3218"/>
              <a:ext cx="75" cy="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14">
              <a:extLst>
                <a:ext uri="{FF2B5EF4-FFF2-40B4-BE49-F238E27FC236}">
                  <a16:creationId xmlns:a16="http://schemas.microsoft.com/office/drawing/2014/main" id="{3421871C-8223-4AE5-BC61-965FC3F837D8}"/>
                </a:ext>
              </a:extLst>
            </p:cNvPr>
            <p:cNvSpPr>
              <a:spLocks noChangeArrowheads="1"/>
            </p:cNvSpPr>
            <p:nvPr/>
          </p:nvSpPr>
          <p:spPr bwMode="auto">
            <a:xfrm>
              <a:off x="550" y="3122"/>
              <a:ext cx="39"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15">
              <a:extLst>
                <a:ext uri="{FF2B5EF4-FFF2-40B4-BE49-F238E27FC236}">
                  <a16:creationId xmlns:a16="http://schemas.microsoft.com/office/drawing/2014/main" id="{5E24C7CA-B48D-4DB4-BE67-D17160EA85B4}"/>
                </a:ext>
              </a:extLst>
            </p:cNvPr>
            <p:cNvSpPr>
              <a:spLocks noChangeArrowheads="1"/>
            </p:cNvSpPr>
            <p:nvPr/>
          </p:nvSpPr>
          <p:spPr bwMode="auto">
            <a:xfrm>
              <a:off x="550" y="3026"/>
              <a:ext cx="39"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16">
              <a:extLst>
                <a:ext uri="{FF2B5EF4-FFF2-40B4-BE49-F238E27FC236}">
                  <a16:creationId xmlns:a16="http://schemas.microsoft.com/office/drawing/2014/main" id="{7E65A8AC-4B8A-407B-B97A-15CFAA73E9A7}"/>
                </a:ext>
              </a:extLst>
            </p:cNvPr>
            <p:cNvSpPr>
              <a:spLocks noChangeArrowheads="1"/>
            </p:cNvSpPr>
            <p:nvPr/>
          </p:nvSpPr>
          <p:spPr bwMode="auto">
            <a:xfrm>
              <a:off x="550" y="2921"/>
              <a:ext cx="39"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17">
              <a:extLst>
                <a:ext uri="{FF2B5EF4-FFF2-40B4-BE49-F238E27FC236}">
                  <a16:creationId xmlns:a16="http://schemas.microsoft.com/office/drawing/2014/main" id="{93EBEAB0-3CD7-415D-BCD0-94A0B33DC832}"/>
                </a:ext>
              </a:extLst>
            </p:cNvPr>
            <p:cNvSpPr>
              <a:spLocks noChangeArrowheads="1"/>
            </p:cNvSpPr>
            <p:nvPr/>
          </p:nvSpPr>
          <p:spPr bwMode="auto">
            <a:xfrm>
              <a:off x="550" y="2834"/>
              <a:ext cx="39"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18">
              <a:extLst>
                <a:ext uri="{FF2B5EF4-FFF2-40B4-BE49-F238E27FC236}">
                  <a16:creationId xmlns:a16="http://schemas.microsoft.com/office/drawing/2014/main" id="{961519F7-69A1-4AE7-A1FE-8C39355355A8}"/>
                </a:ext>
              </a:extLst>
            </p:cNvPr>
            <p:cNvSpPr>
              <a:spLocks noChangeArrowheads="1"/>
            </p:cNvSpPr>
            <p:nvPr/>
          </p:nvSpPr>
          <p:spPr bwMode="auto">
            <a:xfrm>
              <a:off x="550" y="2738"/>
              <a:ext cx="39"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19">
              <a:extLst>
                <a:ext uri="{FF2B5EF4-FFF2-40B4-BE49-F238E27FC236}">
                  <a16:creationId xmlns:a16="http://schemas.microsoft.com/office/drawing/2014/main" id="{FAF09ED2-C761-4D50-A99D-9435A6FA600F}"/>
                </a:ext>
              </a:extLst>
            </p:cNvPr>
            <p:cNvSpPr>
              <a:spLocks noChangeArrowheads="1"/>
            </p:cNvSpPr>
            <p:nvPr/>
          </p:nvSpPr>
          <p:spPr bwMode="auto">
            <a:xfrm>
              <a:off x="550" y="2643"/>
              <a:ext cx="39"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ppt_w</p:attrName>
                                        </p:attrNameLst>
                                      </p:cBhvr>
                                      <p:tavLst>
                                        <p:tav tm="0">
                                          <p:val>
                                            <p:fltVal val="0"/>
                                          </p:val>
                                        </p:tav>
                                        <p:tav tm="100000">
                                          <p:val>
                                            <p:strVal val="#ppt_w"/>
                                          </p:val>
                                        </p:tav>
                                      </p:tavLst>
                                    </p:anim>
                                    <p:anim calcmode="lin" valueType="num">
                                      <p:cBhvr>
                                        <p:cTn id="15" dur="500" fill="hold"/>
                                        <p:tgtEl>
                                          <p:spTgt spid="106"/>
                                        </p:tgtEl>
                                        <p:attrNameLst>
                                          <p:attrName>ppt_h</p:attrName>
                                        </p:attrNameLst>
                                      </p:cBhvr>
                                      <p:tavLst>
                                        <p:tav tm="0">
                                          <p:val>
                                            <p:fltVal val="0"/>
                                          </p:val>
                                        </p:tav>
                                        <p:tav tm="100000">
                                          <p:val>
                                            <p:strVal val="#ppt_h"/>
                                          </p:val>
                                        </p:tav>
                                      </p:tavLst>
                                    </p:anim>
                                    <p:animEffect transition="in" filter="fade">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500" fill="hold"/>
                                        <p:tgtEl>
                                          <p:spTgt spid="102"/>
                                        </p:tgtEl>
                                        <p:attrNameLst>
                                          <p:attrName>ppt_w</p:attrName>
                                        </p:attrNameLst>
                                      </p:cBhvr>
                                      <p:tavLst>
                                        <p:tav tm="0">
                                          <p:val>
                                            <p:fltVal val="0"/>
                                          </p:val>
                                        </p:tav>
                                        <p:tav tm="100000">
                                          <p:val>
                                            <p:strVal val="#ppt_w"/>
                                          </p:val>
                                        </p:tav>
                                      </p:tavLst>
                                    </p:anim>
                                    <p:anim calcmode="lin" valueType="num">
                                      <p:cBhvr>
                                        <p:cTn id="22" dur="500" fill="hold"/>
                                        <p:tgtEl>
                                          <p:spTgt spid="102"/>
                                        </p:tgtEl>
                                        <p:attrNameLst>
                                          <p:attrName>ppt_h</p:attrName>
                                        </p:attrNameLst>
                                      </p:cBhvr>
                                      <p:tavLst>
                                        <p:tav tm="0">
                                          <p:val>
                                            <p:fltVal val="0"/>
                                          </p:val>
                                        </p:tav>
                                        <p:tav tm="100000">
                                          <p:val>
                                            <p:strVal val="#ppt_h"/>
                                          </p:val>
                                        </p:tav>
                                      </p:tavLst>
                                    </p:anim>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8"/>
                                        </p:tgtEl>
                                        <p:attrNameLst>
                                          <p:attrName>style.visibility</p:attrName>
                                        </p:attrNameLst>
                                      </p:cBhvr>
                                      <p:to>
                                        <p:strVal val="visible"/>
                                      </p:to>
                                    </p:set>
                                    <p:anim calcmode="lin" valueType="num">
                                      <p:cBhvr>
                                        <p:cTn id="28" dur="500" fill="hold"/>
                                        <p:tgtEl>
                                          <p:spTgt spid="108"/>
                                        </p:tgtEl>
                                        <p:attrNameLst>
                                          <p:attrName>ppt_w</p:attrName>
                                        </p:attrNameLst>
                                      </p:cBhvr>
                                      <p:tavLst>
                                        <p:tav tm="0">
                                          <p:val>
                                            <p:fltVal val="0"/>
                                          </p:val>
                                        </p:tav>
                                        <p:tav tm="100000">
                                          <p:val>
                                            <p:strVal val="#ppt_w"/>
                                          </p:val>
                                        </p:tav>
                                      </p:tavLst>
                                    </p:anim>
                                    <p:anim calcmode="lin" valueType="num">
                                      <p:cBhvr>
                                        <p:cTn id="29" dur="500" fill="hold"/>
                                        <p:tgtEl>
                                          <p:spTgt spid="108"/>
                                        </p:tgtEl>
                                        <p:attrNameLst>
                                          <p:attrName>ppt_h</p:attrName>
                                        </p:attrNameLst>
                                      </p:cBhvr>
                                      <p:tavLst>
                                        <p:tav tm="0">
                                          <p:val>
                                            <p:fltVal val="0"/>
                                          </p:val>
                                        </p:tav>
                                        <p:tav tm="100000">
                                          <p:val>
                                            <p:strVal val="#ppt_h"/>
                                          </p:val>
                                        </p:tav>
                                      </p:tavLst>
                                    </p:anim>
                                    <p:animEffect transition="in" filter="fade">
                                      <p:cBhvr>
                                        <p:cTn id="30" dur="500"/>
                                        <p:tgtEl>
                                          <p:spTgt spid="10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Effect transition="in" filter="fade">
                                      <p:cBhvr>
                                        <p:cTn id="3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2" grpId="0"/>
      <p:bldP spid="104" grpId="0"/>
      <p:bldP spid="106" grpId="0"/>
      <p:bldP spid="10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40"/>
          <p:cNvGrpSpPr>
            <a:grpSpLocks/>
          </p:cNvGrpSpPr>
          <p:nvPr/>
        </p:nvGrpSpPr>
        <p:grpSpPr bwMode="auto">
          <a:xfrm>
            <a:off x="4442064" y="4841142"/>
            <a:ext cx="815975" cy="815181"/>
            <a:chOff x="11373433" y="2695855"/>
            <a:chExt cx="1630783" cy="1631208"/>
          </a:xfrm>
          <a:solidFill>
            <a:srgbClr val="93CB27"/>
          </a:solidFill>
        </p:grpSpPr>
        <p:sp>
          <p:nvSpPr>
            <p:cNvPr id="44" name="Rectangle 43"/>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43" name="Rectangle 42"/>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grpSp>
        <p:nvGrpSpPr>
          <p:cNvPr id="36865" name="Group 4"/>
          <p:cNvGrpSpPr>
            <a:grpSpLocks/>
          </p:cNvGrpSpPr>
          <p:nvPr/>
        </p:nvGrpSpPr>
        <p:grpSpPr bwMode="auto">
          <a:xfrm>
            <a:off x="4479177" y="987348"/>
            <a:ext cx="815975" cy="815975"/>
            <a:chOff x="11373433" y="2695855"/>
            <a:chExt cx="1630783" cy="1631208"/>
          </a:xfrm>
          <a:solidFill>
            <a:srgbClr val="93CB27"/>
          </a:solidFill>
        </p:grpSpPr>
        <p:sp>
          <p:nvSpPr>
            <p:cNvPr id="29" name="Rectangle 2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3" name="Rectangle 32"/>
            <p:cNvSpPr/>
            <p:nvPr/>
          </p:nvSpPr>
          <p:spPr>
            <a:xfrm>
              <a:off x="11373433" y="4149344"/>
              <a:ext cx="1630783" cy="177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grpSp>
        <p:nvGrpSpPr>
          <p:cNvPr id="36866" name="Group 35"/>
          <p:cNvGrpSpPr>
            <a:grpSpLocks/>
          </p:cNvGrpSpPr>
          <p:nvPr/>
        </p:nvGrpSpPr>
        <p:grpSpPr bwMode="auto">
          <a:xfrm>
            <a:off x="4442064" y="2898082"/>
            <a:ext cx="815975" cy="815181"/>
            <a:chOff x="11373433" y="2695855"/>
            <a:chExt cx="1630783" cy="1631208"/>
          </a:xfrm>
          <a:solidFill>
            <a:srgbClr val="27314A"/>
          </a:solidFill>
        </p:grpSpPr>
        <p:sp>
          <p:nvSpPr>
            <p:cNvPr id="39" name="Rectangle 3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8" name="Rectangle 37"/>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sp>
        <p:nvSpPr>
          <p:cNvPr id="36877" name="TextBox 72"/>
          <p:cNvSpPr txBox="1">
            <a:spLocks noChangeArrowheads="1"/>
          </p:cNvSpPr>
          <p:nvPr/>
        </p:nvSpPr>
        <p:spPr bwMode="auto">
          <a:xfrm>
            <a:off x="5467464" y="834549"/>
            <a:ext cx="5379548" cy="121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r>
              <a:rPr lang="es-EC" sz="1800" dirty="0">
                <a:latin typeface="Times New Roman" panose="02020603050405020304" pitchFamily="18" charset="0"/>
                <a:cs typeface="Times New Roman" panose="02020603050405020304" pitchFamily="18" charset="0"/>
              </a:rPr>
              <a:t>Promover los planes de vacunación priorizando el sector económico con el objetivo de impulsar la reactivación económica y consigo el aumento de la recaudación tributaria en el país.</a:t>
            </a:r>
          </a:p>
        </p:txBody>
      </p:sp>
      <p:sp>
        <p:nvSpPr>
          <p:cNvPr id="36879" name="TextBox 74"/>
          <p:cNvSpPr txBox="1">
            <a:spLocks noChangeArrowheads="1"/>
          </p:cNvSpPr>
          <p:nvPr/>
        </p:nvSpPr>
        <p:spPr bwMode="auto">
          <a:xfrm>
            <a:off x="5581773" y="2705517"/>
            <a:ext cx="5448338"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s-EC" sz="1800" dirty="0">
                <a:latin typeface="Times New Roman" panose="02020603050405020304" pitchFamily="18" charset="0"/>
                <a:cs typeface="Times New Roman" panose="02020603050405020304" pitchFamily="18" charset="0"/>
              </a:rPr>
              <a:t>Focalizar actividades de control en los créditos reprogramados de los segmentos 4 y 5 de las cooperativas de ahorro y crédito para que los mismos no vuelvan a incurrir en reprogramaciones. </a:t>
            </a:r>
          </a:p>
        </p:txBody>
      </p:sp>
      <p:sp>
        <p:nvSpPr>
          <p:cNvPr id="94" name="Freeform 33"/>
          <p:cNvSpPr>
            <a:spLocks noChangeArrowheads="1"/>
          </p:cNvSpPr>
          <p:nvPr/>
        </p:nvSpPr>
        <p:spPr bwMode="auto">
          <a:xfrm>
            <a:off x="4663915" y="3137198"/>
            <a:ext cx="372269" cy="304800"/>
          </a:xfrm>
          <a:custGeom>
            <a:avLst/>
            <a:gdLst>
              <a:gd name="T0" fmla="*/ 693225 w 649"/>
              <a:gd name="T1" fmla="*/ 34441 h 531"/>
              <a:gd name="T2" fmla="*/ 693225 w 649"/>
              <a:gd name="T3" fmla="*/ 34441 h 531"/>
              <a:gd name="T4" fmla="*/ 575010 w 649"/>
              <a:gd name="T5" fmla="*/ 34441 h 531"/>
              <a:gd name="T6" fmla="*/ 237579 w 649"/>
              <a:gd name="T7" fmla="*/ 371959 h 531"/>
              <a:gd name="T8" fmla="*/ 169863 w 649"/>
              <a:gd name="T9" fmla="*/ 288154 h 531"/>
              <a:gd name="T10" fmla="*/ 34432 w 649"/>
              <a:gd name="T11" fmla="*/ 288154 h 531"/>
              <a:gd name="T12" fmla="*/ 34432 w 649"/>
              <a:gd name="T13" fmla="*/ 423620 h 531"/>
              <a:gd name="T14" fmla="*/ 185931 w 649"/>
              <a:gd name="T15" fmla="*/ 557939 h 531"/>
              <a:gd name="T16" fmla="*/ 305295 w 649"/>
              <a:gd name="T17" fmla="*/ 557939 h 531"/>
              <a:gd name="T18" fmla="*/ 693225 w 649"/>
              <a:gd name="T19" fmla="*/ 169907 h 531"/>
              <a:gd name="T20" fmla="*/ 693225 w 649"/>
              <a:gd name="T21" fmla="*/ 34441 h 531"/>
              <a:gd name="T22" fmla="*/ 659941 w 649"/>
              <a:gd name="T23" fmla="*/ 135467 h 531"/>
              <a:gd name="T24" fmla="*/ 659941 w 649"/>
              <a:gd name="T25" fmla="*/ 135467 h 531"/>
              <a:gd name="T26" fmla="*/ 270863 w 649"/>
              <a:gd name="T27" fmla="*/ 524646 h 531"/>
              <a:gd name="T28" fmla="*/ 220363 w 649"/>
              <a:gd name="T29" fmla="*/ 524646 h 531"/>
              <a:gd name="T30" fmla="*/ 67716 w 649"/>
              <a:gd name="T31" fmla="*/ 371959 h 531"/>
              <a:gd name="T32" fmla="*/ 67716 w 649"/>
              <a:gd name="T33" fmla="*/ 321446 h 531"/>
              <a:gd name="T34" fmla="*/ 135431 w 649"/>
              <a:gd name="T35" fmla="*/ 321446 h 531"/>
              <a:gd name="T36" fmla="*/ 237579 w 649"/>
              <a:gd name="T37" fmla="*/ 423620 h 531"/>
              <a:gd name="T38" fmla="*/ 608294 w 649"/>
              <a:gd name="T39" fmla="*/ 67733 h 531"/>
              <a:gd name="T40" fmla="*/ 659941 w 649"/>
              <a:gd name="T41" fmla="*/ 67733 h 531"/>
              <a:gd name="T42" fmla="*/ 659941 w 649"/>
              <a:gd name="T43" fmla="*/ 135467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99" tIns="60950" rIns="121899" bIns="60950" anchor="ctr"/>
          <a:lstStyle/>
          <a:p>
            <a:endParaRPr lang="es-MX">
              <a:latin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0B547DBF-5761-43D2-8A57-55DB2BF7FDD1}"/>
              </a:ext>
            </a:extLst>
          </p:cNvPr>
          <p:cNvSpPr txBox="1"/>
          <p:nvPr/>
        </p:nvSpPr>
        <p:spPr>
          <a:xfrm>
            <a:off x="0" y="2557401"/>
            <a:ext cx="5036184" cy="769441"/>
          </a:xfrm>
          <a:prstGeom prst="rect">
            <a:avLst/>
          </a:prstGeom>
          <a:noFill/>
        </p:spPr>
        <p:txBody>
          <a:bodyPr wrap="square" rtlCol="0">
            <a:spAutoFit/>
          </a:bodyPr>
          <a:lstStyle/>
          <a:p>
            <a:r>
              <a:rPr lang="es-EC" sz="4400" dirty="0">
                <a:latin typeface="Times New Roman" panose="02020603050405020304" pitchFamily="18" charset="0"/>
                <a:cs typeface="Times New Roman" panose="02020603050405020304" pitchFamily="18" charset="0"/>
              </a:rPr>
              <a:t>Recomendaciones</a:t>
            </a:r>
            <a:endParaRPr lang="es-CO" sz="4400" dirty="0">
              <a:solidFill>
                <a:srgbClr val="474747"/>
              </a:solidFill>
              <a:latin typeface="Oswald" panose="02000303000000000000" pitchFamily="2" charset="0"/>
            </a:endParaRPr>
          </a:p>
        </p:txBody>
      </p:sp>
      <p:sp>
        <p:nvSpPr>
          <p:cNvPr id="3" name="Rectángulo 2">
            <a:extLst>
              <a:ext uri="{FF2B5EF4-FFF2-40B4-BE49-F238E27FC236}">
                <a16:creationId xmlns:a16="http://schemas.microsoft.com/office/drawing/2014/main" id="{C10125CD-7651-4A72-ABC1-D87256FD7829}"/>
              </a:ext>
            </a:extLst>
          </p:cNvPr>
          <p:cNvSpPr/>
          <p:nvPr/>
        </p:nvSpPr>
        <p:spPr>
          <a:xfrm>
            <a:off x="556481" y="3780415"/>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n 19" descr="Texto&#10;&#10;Descripción generada automáticamente">
            <a:extLst>
              <a:ext uri="{FF2B5EF4-FFF2-40B4-BE49-F238E27FC236}">
                <a16:creationId xmlns:a16="http://schemas.microsoft.com/office/drawing/2014/main" id="{790FDBBE-CDD5-4EC6-9D2C-5AD92A8942DE}"/>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4560316" y="4880201"/>
            <a:ext cx="653696" cy="653696"/>
          </a:xfrm>
          <a:prstGeom prst="rect">
            <a:avLst/>
          </a:prstGeom>
        </p:spPr>
      </p:pic>
      <p:sp>
        <p:nvSpPr>
          <p:cNvPr id="54" name="TextBox 60"/>
          <p:cNvSpPr txBox="1">
            <a:spLocks noChangeArrowheads="1"/>
          </p:cNvSpPr>
          <p:nvPr/>
        </p:nvSpPr>
        <p:spPr bwMode="auto">
          <a:xfrm>
            <a:off x="5581773" y="4331455"/>
            <a:ext cx="5150929" cy="20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r>
              <a:rPr lang="es-EC" sz="1800" dirty="0">
                <a:latin typeface="Times New Roman" panose="02020603050405020304" pitchFamily="18" charset="0"/>
                <a:cs typeface="Times New Roman" panose="02020603050405020304" pitchFamily="18" charset="0"/>
              </a:rPr>
              <a:t>A los Bancos y </a:t>
            </a:r>
            <a:r>
              <a:rPr lang="es-EC" sz="1800" dirty="0" err="1">
                <a:latin typeface="Times New Roman" panose="02020603050405020304" pitchFamily="18" charset="0"/>
                <a:cs typeface="Times New Roman" panose="02020603050405020304" pitchFamily="18" charset="0"/>
              </a:rPr>
              <a:t>Coac’s</a:t>
            </a:r>
            <a:r>
              <a:rPr lang="es-EC" sz="1800" dirty="0">
                <a:latin typeface="Times New Roman" panose="02020603050405020304" pitchFamily="18" charset="0"/>
                <a:cs typeface="Times New Roman" panose="02020603050405020304" pitchFamily="18" charset="0"/>
              </a:rPr>
              <a:t>, mantener un seguimiento adecuado y constante de las mejoras económicas y el progreso de los clientes y socios, para así mitigar los futuros riesgos, monitorear las evoluciones, tomar medidas preventivas debido al constante cambio y ofrecer los servicios y productos a la población de manera oportuna.  </a:t>
            </a:r>
          </a:p>
        </p:txBody>
      </p:sp>
      <p:sp>
        <p:nvSpPr>
          <p:cNvPr id="55"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68770" y="1070237"/>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1335899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
          <p:cNvGrpSpPr>
            <a:grpSpLocks/>
          </p:cNvGrpSpPr>
          <p:nvPr/>
        </p:nvGrpSpPr>
        <p:grpSpPr bwMode="auto">
          <a:xfrm>
            <a:off x="4510505" y="1679770"/>
            <a:ext cx="815975" cy="815975"/>
            <a:chOff x="11373433" y="2695855"/>
            <a:chExt cx="1630783" cy="1631208"/>
          </a:xfrm>
          <a:solidFill>
            <a:srgbClr val="93CB27"/>
          </a:solidFill>
        </p:grpSpPr>
        <p:sp>
          <p:nvSpPr>
            <p:cNvPr id="29" name="Rectangle 2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3" name="Rectangle 32"/>
            <p:cNvSpPr/>
            <p:nvPr/>
          </p:nvSpPr>
          <p:spPr>
            <a:xfrm>
              <a:off x="11373433" y="4149344"/>
              <a:ext cx="1630783" cy="177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grpSp>
        <p:nvGrpSpPr>
          <p:cNvPr id="36866" name="Group 35"/>
          <p:cNvGrpSpPr>
            <a:grpSpLocks/>
          </p:cNvGrpSpPr>
          <p:nvPr/>
        </p:nvGrpSpPr>
        <p:grpSpPr bwMode="auto">
          <a:xfrm>
            <a:off x="4510505" y="4568559"/>
            <a:ext cx="815975" cy="815181"/>
            <a:chOff x="11373433" y="2695855"/>
            <a:chExt cx="1630783" cy="1631208"/>
          </a:xfrm>
          <a:solidFill>
            <a:srgbClr val="27314A"/>
          </a:solidFill>
        </p:grpSpPr>
        <p:sp>
          <p:nvSpPr>
            <p:cNvPr id="39" name="Rectangle 3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sp>
          <p:nvSpPr>
            <p:cNvPr id="38" name="Rectangle 37"/>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a:latin typeface="Times New Roman" panose="02020603050405020304" pitchFamily="18" charset="0"/>
                <a:cs typeface="Times New Roman" panose="02020603050405020304" pitchFamily="18" charset="0"/>
              </a:endParaRPr>
            </a:p>
          </p:txBody>
        </p:sp>
      </p:grpSp>
      <p:sp>
        <p:nvSpPr>
          <p:cNvPr id="36877" name="TextBox 72"/>
          <p:cNvSpPr txBox="1">
            <a:spLocks noChangeArrowheads="1"/>
          </p:cNvSpPr>
          <p:nvPr/>
        </p:nvSpPr>
        <p:spPr bwMode="auto">
          <a:xfrm>
            <a:off x="5467464" y="1159402"/>
            <a:ext cx="5379548" cy="232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s-EC" sz="1800" dirty="0">
                <a:latin typeface="Times New Roman" panose="02020603050405020304" pitchFamily="18" charset="0"/>
                <a:cs typeface="Times New Roman" panose="02020603050405020304" pitchFamily="18" charset="0"/>
              </a:rPr>
              <a:t>Se recomienda la reinversión de las utilidades de la Banca Privada como las Cooperativas de Ahorro y Crédito con la finalidad de generar solidez a su vez seguir ayudando a la reactivación económica del país mediante la colocación de créditos apoyando a la población a afrontar la crisis que se está atravesando por la pandemia y que su gestión no se vea afectada.</a:t>
            </a:r>
          </a:p>
          <a:p>
            <a:pPr lvl="0" algn="just"/>
            <a:endParaRPr lang="es-EC" sz="1800" dirty="0">
              <a:latin typeface="Times New Roman" panose="02020603050405020304" pitchFamily="18" charset="0"/>
              <a:cs typeface="Times New Roman" panose="02020603050405020304" pitchFamily="18" charset="0"/>
            </a:endParaRPr>
          </a:p>
        </p:txBody>
      </p:sp>
      <p:sp>
        <p:nvSpPr>
          <p:cNvPr id="36879" name="TextBox 74"/>
          <p:cNvSpPr txBox="1">
            <a:spLocks noChangeArrowheads="1"/>
          </p:cNvSpPr>
          <p:nvPr/>
        </p:nvSpPr>
        <p:spPr bwMode="auto">
          <a:xfrm>
            <a:off x="5567128" y="4312356"/>
            <a:ext cx="5448338"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r>
              <a:rPr lang="es-EC" sz="1800" dirty="0">
                <a:latin typeface="Times New Roman" panose="02020603050405020304" pitchFamily="18" charset="0"/>
                <a:cs typeface="Times New Roman" panose="02020603050405020304" pitchFamily="18" charset="0"/>
              </a:rPr>
              <a:t>Elaboración de un plan de control para la estructura de recaudación por actividad en específico para las áreas productivas, comerciales, financieras y tecnológicas con el propósito de implementar estrategias que ayuden al incremento de la recaudación fiscal</a:t>
            </a:r>
            <a:endParaRPr lang="es-ES" sz="1800" dirty="0"/>
          </a:p>
        </p:txBody>
      </p:sp>
      <p:sp>
        <p:nvSpPr>
          <p:cNvPr id="94" name="Freeform 33"/>
          <p:cNvSpPr>
            <a:spLocks noChangeArrowheads="1"/>
          </p:cNvSpPr>
          <p:nvPr/>
        </p:nvSpPr>
        <p:spPr bwMode="auto">
          <a:xfrm>
            <a:off x="4663915" y="3462051"/>
            <a:ext cx="372269" cy="304800"/>
          </a:xfrm>
          <a:custGeom>
            <a:avLst/>
            <a:gdLst>
              <a:gd name="T0" fmla="*/ 693225 w 649"/>
              <a:gd name="T1" fmla="*/ 34441 h 531"/>
              <a:gd name="T2" fmla="*/ 693225 w 649"/>
              <a:gd name="T3" fmla="*/ 34441 h 531"/>
              <a:gd name="T4" fmla="*/ 575010 w 649"/>
              <a:gd name="T5" fmla="*/ 34441 h 531"/>
              <a:gd name="T6" fmla="*/ 237579 w 649"/>
              <a:gd name="T7" fmla="*/ 371959 h 531"/>
              <a:gd name="T8" fmla="*/ 169863 w 649"/>
              <a:gd name="T9" fmla="*/ 288154 h 531"/>
              <a:gd name="T10" fmla="*/ 34432 w 649"/>
              <a:gd name="T11" fmla="*/ 288154 h 531"/>
              <a:gd name="T12" fmla="*/ 34432 w 649"/>
              <a:gd name="T13" fmla="*/ 423620 h 531"/>
              <a:gd name="T14" fmla="*/ 185931 w 649"/>
              <a:gd name="T15" fmla="*/ 557939 h 531"/>
              <a:gd name="T16" fmla="*/ 305295 w 649"/>
              <a:gd name="T17" fmla="*/ 557939 h 531"/>
              <a:gd name="T18" fmla="*/ 693225 w 649"/>
              <a:gd name="T19" fmla="*/ 169907 h 531"/>
              <a:gd name="T20" fmla="*/ 693225 w 649"/>
              <a:gd name="T21" fmla="*/ 34441 h 531"/>
              <a:gd name="T22" fmla="*/ 659941 w 649"/>
              <a:gd name="T23" fmla="*/ 135467 h 531"/>
              <a:gd name="T24" fmla="*/ 659941 w 649"/>
              <a:gd name="T25" fmla="*/ 135467 h 531"/>
              <a:gd name="T26" fmla="*/ 270863 w 649"/>
              <a:gd name="T27" fmla="*/ 524646 h 531"/>
              <a:gd name="T28" fmla="*/ 220363 w 649"/>
              <a:gd name="T29" fmla="*/ 524646 h 531"/>
              <a:gd name="T30" fmla="*/ 67716 w 649"/>
              <a:gd name="T31" fmla="*/ 371959 h 531"/>
              <a:gd name="T32" fmla="*/ 67716 w 649"/>
              <a:gd name="T33" fmla="*/ 321446 h 531"/>
              <a:gd name="T34" fmla="*/ 135431 w 649"/>
              <a:gd name="T35" fmla="*/ 321446 h 531"/>
              <a:gd name="T36" fmla="*/ 237579 w 649"/>
              <a:gd name="T37" fmla="*/ 423620 h 531"/>
              <a:gd name="T38" fmla="*/ 608294 w 649"/>
              <a:gd name="T39" fmla="*/ 67733 h 531"/>
              <a:gd name="T40" fmla="*/ 659941 w 649"/>
              <a:gd name="T41" fmla="*/ 67733 h 531"/>
              <a:gd name="T42" fmla="*/ 659941 w 649"/>
              <a:gd name="T43" fmla="*/ 135467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99" tIns="60950" rIns="121899" bIns="60950" anchor="ctr"/>
          <a:lstStyle/>
          <a:p>
            <a:endParaRPr lang="es-MX">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C10125CD-7651-4A72-ABC1-D87256FD7829}"/>
              </a:ext>
            </a:extLst>
          </p:cNvPr>
          <p:cNvSpPr/>
          <p:nvPr/>
        </p:nvSpPr>
        <p:spPr>
          <a:xfrm>
            <a:off x="556481" y="3802745"/>
            <a:ext cx="2801258" cy="250824"/>
          </a:xfrm>
          <a:prstGeom prst="rect">
            <a:avLst/>
          </a:prstGeom>
          <a:solidFill>
            <a:srgbClr val="93C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0B547DBF-5761-43D2-8A57-55DB2BF7FDD1}"/>
              </a:ext>
            </a:extLst>
          </p:cNvPr>
          <p:cNvSpPr txBox="1"/>
          <p:nvPr/>
        </p:nvSpPr>
        <p:spPr>
          <a:xfrm>
            <a:off x="9606" y="2577706"/>
            <a:ext cx="5036184" cy="769441"/>
          </a:xfrm>
          <a:prstGeom prst="rect">
            <a:avLst/>
          </a:prstGeom>
          <a:noFill/>
        </p:spPr>
        <p:txBody>
          <a:bodyPr wrap="square" rtlCol="0">
            <a:spAutoFit/>
          </a:bodyPr>
          <a:lstStyle/>
          <a:p>
            <a:r>
              <a:rPr lang="es-EC" sz="4400" dirty="0">
                <a:latin typeface="Times New Roman" panose="02020603050405020304" pitchFamily="18" charset="0"/>
                <a:cs typeface="Times New Roman" panose="02020603050405020304" pitchFamily="18" charset="0"/>
              </a:rPr>
              <a:t>Recomendaciones</a:t>
            </a:r>
            <a:endParaRPr lang="es-CO" sz="4400" dirty="0">
              <a:solidFill>
                <a:srgbClr val="474747"/>
              </a:solidFill>
              <a:latin typeface="Oswald" panose="02000303000000000000" pitchFamily="2" charset="0"/>
            </a:endParaRPr>
          </a:p>
        </p:txBody>
      </p:sp>
      <p:sp>
        <p:nvSpPr>
          <p:cNvPr id="16" name="Rectangle 7">
            <a:extLst>
              <a:ext uri="{FF2B5EF4-FFF2-40B4-BE49-F238E27FC236}">
                <a16:creationId xmlns:a16="http://schemas.microsoft.com/office/drawing/2014/main" id="{A2454068-D6A0-42C7-BCE1-D03833DCF2E4}"/>
              </a:ext>
            </a:extLst>
          </p:cNvPr>
          <p:cNvSpPr/>
          <p:nvPr/>
        </p:nvSpPr>
        <p:spPr>
          <a:xfrm>
            <a:off x="4682706" y="4740365"/>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ectangle 21">
            <a:extLst>
              <a:ext uri="{FF2B5EF4-FFF2-40B4-BE49-F238E27FC236}">
                <a16:creationId xmlns:a16="http://schemas.microsoft.com/office/drawing/2014/main" id="{3DFB5373-0015-4A31-8F01-1597E404815D}"/>
              </a:ext>
            </a:extLst>
          </p:cNvPr>
          <p:cNvSpPr/>
          <p:nvPr/>
        </p:nvSpPr>
        <p:spPr>
          <a:xfrm>
            <a:off x="4682706" y="1924295"/>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2700"/>
          </a:p>
        </p:txBody>
      </p:sp>
    </p:spTree>
    <p:extLst>
      <p:ext uri="{BB962C8B-B14F-4D97-AF65-F5344CB8AC3E}">
        <p14:creationId xmlns:p14="http://schemas.microsoft.com/office/powerpoint/2010/main" val="25880718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ED52EEB9-84F0-4531-98FC-E151AAC7E5BE}"/>
              </a:ext>
            </a:extLst>
          </p:cNvPr>
          <p:cNvSpPr/>
          <p:nvPr/>
        </p:nvSpPr>
        <p:spPr>
          <a:xfrm>
            <a:off x="0" y="0"/>
            <a:ext cx="12192000" cy="6858000"/>
          </a:xfrm>
          <a:prstGeom prst="rect">
            <a:avLst/>
          </a:prstGeom>
          <a:solidFill>
            <a:srgbClr val="273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rcador de posición de imagen 7">
            <a:extLst>
              <a:ext uri="{FF2B5EF4-FFF2-40B4-BE49-F238E27FC236}">
                <a16:creationId xmlns:a16="http://schemas.microsoft.com/office/drawing/2014/main" id="{A5D14DE6-C28A-4653-B7B6-FDDF60C3EF3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34" name="Group 14">
            <a:extLst>
              <a:ext uri="{FF2B5EF4-FFF2-40B4-BE49-F238E27FC236}">
                <a16:creationId xmlns:a16="http://schemas.microsoft.com/office/drawing/2014/main" id="{6316DD92-0D6F-4EEF-A1DA-7AFFC2B070D4}"/>
              </a:ext>
            </a:extLst>
          </p:cNvPr>
          <p:cNvGrpSpPr/>
          <p:nvPr/>
        </p:nvGrpSpPr>
        <p:grpSpPr>
          <a:xfrm>
            <a:off x="5739690" y="4891281"/>
            <a:ext cx="739115" cy="129341"/>
            <a:chOff x="1703388" y="2006913"/>
            <a:chExt cx="1478230" cy="258682"/>
          </a:xfrm>
          <a:solidFill>
            <a:srgbClr val="27314A"/>
          </a:solidFill>
        </p:grpSpPr>
        <p:sp>
          <p:nvSpPr>
            <p:cNvPr id="35" name="Oval 15">
              <a:extLst>
                <a:ext uri="{FF2B5EF4-FFF2-40B4-BE49-F238E27FC236}">
                  <a16:creationId xmlns:a16="http://schemas.microsoft.com/office/drawing/2014/main" id="{E24E6453-865A-458E-9F28-6D0CA14F8A3D}"/>
                </a:ext>
              </a:extLst>
            </p:cNvPr>
            <p:cNvSpPr/>
            <p:nvPr/>
          </p:nvSpPr>
          <p:spPr>
            <a:xfrm>
              <a:off x="1703388" y="2006913"/>
              <a:ext cx="258682" cy="2586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6" name="Oval 16">
              <a:extLst>
                <a:ext uri="{FF2B5EF4-FFF2-40B4-BE49-F238E27FC236}">
                  <a16:creationId xmlns:a16="http://schemas.microsoft.com/office/drawing/2014/main" id="{F7064CC8-BB72-45FC-B88B-C5C48D3BADDE}"/>
                </a:ext>
              </a:extLst>
            </p:cNvPr>
            <p:cNvSpPr/>
            <p:nvPr/>
          </p:nvSpPr>
          <p:spPr>
            <a:xfrm>
              <a:off x="2008275" y="2006913"/>
              <a:ext cx="258682" cy="2586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7" name="Oval 19">
              <a:extLst>
                <a:ext uri="{FF2B5EF4-FFF2-40B4-BE49-F238E27FC236}">
                  <a16:creationId xmlns:a16="http://schemas.microsoft.com/office/drawing/2014/main" id="{84301072-29DB-487A-8AC7-ED06D59EC5AD}"/>
                </a:ext>
              </a:extLst>
            </p:cNvPr>
            <p:cNvSpPr/>
            <p:nvPr/>
          </p:nvSpPr>
          <p:spPr>
            <a:xfrm>
              <a:off x="2313162" y="2006913"/>
              <a:ext cx="258682" cy="2586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8" name="Oval 21">
              <a:extLst>
                <a:ext uri="{FF2B5EF4-FFF2-40B4-BE49-F238E27FC236}">
                  <a16:creationId xmlns:a16="http://schemas.microsoft.com/office/drawing/2014/main" id="{4D594217-BA69-4AA1-8157-2A516F966395}"/>
                </a:ext>
              </a:extLst>
            </p:cNvPr>
            <p:cNvSpPr/>
            <p:nvPr/>
          </p:nvSpPr>
          <p:spPr>
            <a:xfrm>
              <a:off x="2618049" y="2006913"/>
              <a:ext cx="258682" cy="2586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9" name="Oval 22">
              <a:extLst>
                <a:ext uri="{FF2B5EF4-FFF2-40B4-BE49-F238E27FC236}">
                  <a16:creationId xmlns:a16="http://schemas.microsoft.com/office/drawing/2014/main" id="{512ABF5A-D9FC-4BB3-BD70-E1481A439934}"/>
                </a:ext>
              </a:extLst>
            </p:cNvPr>
            <p:cNvSpPr/>
            <p:nvPr/>
          </p:nvSpPr>
          <p:spPr>
            <a:xfrm>
              <a:off x="2922936" y="2006913"/>
              <a:ext cx="258682" cy="2586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grpSp>
      <p:pic>
        <p:nvPicPr>
          <p:cNvPr id="32" name="Picture 2" descr="Texto, Carta&#10;&#10;Descripción generada automáticamente">
            <a:extLst>
              <a:ext uri="{FF2B5EF4-FFF2-40B4-BE49-F238E27FC236}">
                <a16:creationId xmlns:a16="http://schemas.microsoft.com/office/drawing/2014/main" id="{E1E0AF82-7BFD-4C7F-A730-0966803D99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1840" y="3856892"/>
            <a:ext cx="4529043" cy="3396782"/>
          </a:xfrm>
          <a:prstGeom prst="rect">
            <a:avLst/>
          </a:prstGeom>
          <a:noFill/>
        </p:spPr>
      </p:pic>
    </p:spTree>
    <p:extLst>
      <p:ext uri="{BB962C8B-B14F-4D97-AF65-F5344CB8AC3E}">
        <p14:creationId xmlns:p14="http://schemas.microsoft.com/office/powerpoint/2010/main" val="304458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a:extLst>
              <a:ext uri="{FF2B5EF4-FFF2-40B4-BE49-F238E27FC236}">
                <a16:creationId xmlns:a16="http://schemas.microsoft.com/office/drawing/2014/main" id="{39DD07B0-D7D4-4DC2-995E-C9A075156DCF}"/>
              </a:ext>
            </a:extLst>
          </p:cNvPr>
          <p:cNvGrpSpPr>
            <a:grpSpLocks noChangeAspect="1"/>
          </p:cNvGrpSpPr>
          <p:nvPr/>
        </p:nvGrpSpPr>
        <p:grpSpPr bwMode="auto">
          <a:xfrm>
            <a:off x="0" y="84352"/>
            <a:ext cx="12182475" cy="913175"/>
            <a:chOff x="3" y="588"/>
            <a:chExt cx="7674" cy="3111"/>
          </a:xfrm>
        </p:grpSpPr>
        <p:sp>
          <p:nvSpPr>
            <p:cNvPr id="19" name="AutoShape 3">
              <a:extLst>
                <a:ext uri="{FF2B5EF4-FFF2-40B4-BE49-F238E27FC236}">
                  <a16:creationId xmlns:a16="http://schemas.microsoft.com/office/drawing/2014/main" id="{B54C63EC-D4BF-496E-8F59-5CCF55D59D19}"/>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FCF809E0-BD39-411D-8D84-ADDB0E26DB52}"/>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13DA0208-7FE5-4FBA-B9E6-B817CF353632}"/>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8">
              <a:extLst>
                <a:ext uri="{FF2B5EF4-FFF2-40B4-BE49-F238E27FC236}">
                  <a16:creationId xmlns:a16="http://schemas.microsoft.com/office/drawing/2014/main" id="{9B9D610D-8EEC-45C8-9E5F-3CE8C172AF80}"/>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Marcador de texto 1">
            <a:extLst>
              <a:ext uri="{FF2B5EF4-FFF2-40B4-BE49-F238E27FC236}">
                <a16:creationId xmlns:a16="http://schemas.microsoft.com/office/drawing/2014/main" id="{31608BC5-0B82-43F3-AADA-9EC0C2B19078}"/>
              </a:ext>
            </a:extLst>
          </p:cNvPr>
          <p:cNvSpPr>
            <a:spLocks noGrp="1"/>
          </p:cNvSpPr>
          <p:nvPr>
            <p:ph type="body" sz="quarter" idx="25"/>
          </p:nvPr>
        </p:nvSpPr>
        <p:spPr>
          <a:xfrm>
            <a:off x="2189018" y="3465090"/>
            <a:ext cx="3377885" cy="480053"/>
          </a:xfrm>
        </p:spPr>
        <p:txBody>
          <a:bodyPr/>
          <a:lstStyle/>
          <a:p>
            <a:pPr marL="0" indent="0">
              <a:buNone/>
            </a:pPr>
            <a:r>
              <a:rPr lang="es-EC" sz="2400" b="1" dirty="0">
                <a:solidFill>
                  <a:schemeClr val="tx1">
                    <a:lumMod val="95000"/>
                    <a:lumOff val="5000"/>
                  </a:schemeClr>
                </a:solidFill>
                <a:latin typeface="Times New Roman" panose="02020603050405020304" pitchFamily="18" charset="0"/>
                <a:cs typeface="Times New Roman" panose="02020603050405020304" pitchFamily="18" charset="0"/>
              </a:rPr>
              <a:t>Variable Independiente</a:t>
            </a:r>
          </a:p>
        </p:txBody>
      </p:sp>
      <p:sp>
        <p:nvSpPr>
          <p:cNvPr id="3" name="Marcador de texto 2">
            <a:extLst>
              <a:ext uri="{FF2B5EF4-FFF2-40B4-BE49-F238E27FC236}">
                <a16:creationId xmlns:a16="http://schemas.microsoft.com/office/drawing/2014/main" id="{2799DD94-CB6C-4E83-9F0E-039FAD133C24}"/>
              </a:ext>
            </a:extLst>
          </p:cNvPr>
          <p:cNvSpPr>
            <a:spLocks noGrp="1"/>
          </p:cNvSpPr>
          <p:nvPr>
            <p:ph type="body" sz="quarter" idx="26"/>
          </p:nvPr>
        </p:nvSpPr>
        <p:spPr>
          <a:xfrm>
            <a:off x="6519158" y="3578231"/>
            <a:ext cx="3816871" cy="733823"/>
          </a:xfrm>
        </p:spPr>
        <p:txBody>
          <a:bodyPr/>
          <a:lstStyle/>
          <a:p>
            <a:pPr lvl="0"/>
            <a:r>
              <a:rPr lang="es-EC" sz="2400" dirty="0">
                <a:solidFill>
                  <a:schemeClr val="tx1"/>
                </a:solidFill>
                <a:latin typeface="Times New Roman" panose="02020603050405020304" pitchFamily="18" charset="0"/>
                <a:cs typeface="Times New Roman" panose="02020603050405020304" pitchFamily="18" charset="0"/>
              </a:rPr>
              <a:t>Bancos Privados</a:t>
            </a:r>
          </a:p>
        </p:txBody>
      </p:sp>
      <p:sp>
        <p:nvSpPr>
          <p:cNvPr id="6" name="Marcador de número de diapositiva 5">
            <a:extLst>
              <a:ext uri="{FF2B5EF4-FFF2-40B4-BE49-F238E27FC236}">
                <a16:creationId xmlns:a16="http://schemas.microsoft.com/office/drawing/2014/main" id="{959EC281-D262-4021-935F-76257F13097A}"/>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4</a:t>
            </a:fld>
            <a:endParaRPr lang="ja-JP" altLang="en-US">
              <a:solidFill>
                <a:prstClr val="white"/>
              </a:solidFill>
            </a:endParaRPr>
          </a:p>
        </p:txBody>
      </p:sp>
      <p:sp>
        <p:nvSpPr>
          <p:cNvPr id="8" name="Marcador de texto 7">
            <a:extLst>
              <a:ext uri="{FF2B5EF4-FFF2-40B4-BE49-F238E27FC236}">
                <a16:creationId xmlns:a16="http://schemas.microsoft.com/office/drawing/2014/main" id="{C58AB0E5-8B93-495C-B4D4-70874E39769D}"/>
              </a:ext>
            </a:extLst>
          </p:cNvPr>
          <p:cNvSpPr>
            <a:spLocks noGrp="1"/>
          </p:cNvSpPr>
          <p:nvPr>
            <p:ph type="body" sz="quarter" idx="21"/>
          </p:nvPr>
        </p:nvSpPr>
        <p:spPr>
          <a:xfrm>
            <a:off x="439475" y="4760100"/>
            <a:ext cx="3377885" cy="480053"/>
          </a:xfrm>
        </p:spPr>
        <p:txBody>
          <a:bodyPr/>
          <a:lstStyle/>
          <a:p>
            <a:pPr marL="0" indent="0">
              <a:buNone/>
            </a:pPr>
            <a:r>
              <a:rPr lang="es-EC" sz="2400" b="1" dirty="0">
                <a:solidFill>
                  <a:schemeClr val="tx1">
                    <a:lumMod val="95000"/>
                    <a:lumOff val="5000"/>
                  </a:schemeClr>
                </a:solidFill>
                <a:latin typeface="Times New Roman" panose="02020603050405020304" pitchFamily="18" charset="0"/>
                <a:cs typeface="Times New Roman" panose="02020603050405020304" pitchFamily="18" charset="0"/>
              </a:rPr>
              <a:t>Variable Dependiente</a:t>
            </a:r>
          </a:p>
        </p:txBody>
      </p:sp>
      <p:sp>
        <p:nvSpPr>
          <p:cNvPr id="9" name="Marcador de texto 8">
            <a:extLst>
              <a:ext uri="{FF2B5EF4-FFF2-40B4-BE49-F238E27FC236}">
                <a16:creationId xmlns:a16="http://schemas.microsoft.com/office/drawing/2014/main" id="{FCAE51C3-2CA5-4BE0-AF52-FCEAFF504770}"/>
              </a:ext>
            </a:extLst>
          </p:cNvPr>
          <p:cNvSpPr>
            <a:spLocks noGrp="1"/>
          </p:cNvSpPr>
          <p:nvPr>
            <p:ph type="body" sz="quarter" idx="24"/>
          </p:nvPr>
        </p:nvSpPr>
        <p:spPr>
          <a:xfrm>
            <a:off x="4610723" y="4843459"/>
            <a:ext cx="3816871" cy="739923"/>
          </a:xfrm>
        </p:spPr>
        <p:txBody>
          <a:bodyPr/>
          <a:lstStyle/>
          <a:p>
            <a:pPr lvl="0"/>
            <a:r>
              <a:rPr lang="es-EC" sz="2400" dirty="0">
                <a:solidFill>
                  <a:schemeClr val="tx1"/>
                </a:solidFill>
                <a:latin typeface="Times New Roman" panose="02020603050405020304" pitchFamily="18" charset="0"/>
                <a:cs typeface="Times New Roman" panose="02020603050405020304" pitchFamily="18" charset="0"/>
              </a:rPr>
              <a:t>Recaudación Tributaria</a:t>
            </a:r>
            <a:endParaRPr lang="es-ES" sz="2400" dirty="0">
              <a:solidFill>
                <a:schemeClr val="tx1"/>
              </a:solidFill>
              <a:latin typeface="Times New Roman" panose="02020603050405020304" pitchFamily="18" charset="0"/>
              <a:cs typeface="Times New Roman" panose="02020603050405020304" pitchFamily="18" charset="0"/>
            </a:endParaRPr>
          </a:p>
        </p:txBody>
      </p:sp>
      <p:sp>
        <p:nvSpPr>
          <p:cNvPr id="10" name="Marcador de texto 9">
            <a:extLst>
              <a:ext uri="{FF2B5EF4-FFF2-40B4-BE49-F238E27FC236}">
                <a16:creationId xmlns:a16="http://schemas.microsoft.com/office/drawing/2014/main" id="{6BFB8421-B67C-4248-9908-C7ED2E6448E4}"/>
              </a:ext>
            </a:extLst>
          </p:cNvPr>
          <p:cNvSpPr>
            <a:spLocks noGrp="1"/>
          </p:cNvSpPr>
          <p:nvPr>
            <p:ph type="body" sz="quarter" idx="27"/>
          </p:nvPr>
        </p:nvSpPr>
        <p:spPr>
          <a:xfrm>
            <a:off x="3954395" y="2170081"/>
            <a:ext cx="3377885" cy="480053"/>
          </a:xfrm>
        </p:spPr>
        <p:txBody>
          <a:bodyPr/>
          <a:lstStyle/>
          <a:p>
            <a:pPr marL="0" indent="0">
              <a:buNone/>
            </a:pPr>
            <a:r>
              <a:rPr lang="es-EC" sz="2400" b="1" dirty="0">
                <a:solidFill>
                  <a:schemeClr val="tx1">
                    <a:lumMod val="95000"/>
                    <a:lumOff val="5000"/>
                  </a:schemeClr>
                </a:solidFill>
                <a:latin typeface="Times New Roman" panose="02020603050405020304" pitchFamily="18" charset="0"/>
                <a:cs typeface="Times New Roman" panose="02020603050405020304" pitchFamily="18" charset="0"/>
              </a:rPr>
              <a:t>Variable Independiente</a:t>
            </a:r>
          </a:p>
        </p:txBody>
      </p:sp>
      <p:sp>
        <p:nvSpPr>
          <p:cNvPr id="11" name="Marcador de texto 10">
            <a:extLst>
              <a:ext uri="{FF2B5EF4-FFF2-40B4-BE49-F238E27FC236}">
                <a16:creationId xmlns:a16="http://schemas.microsoft.com/office/drawing/2014/main" id="{88C9244E-745F-499C-B00F-786A2443B8A1}"/>
              </a:ext>
            </a:extLst>
          </p:cNvPr>
          <p:cNvSpPr>
            <a:spLocks noGrp="1"/>
          </p:cNvSpPr>
          <p:nvPr>
            <p:ph type="body" sz="quarter" idx="28"/>
          </p:nvPr>
        </p:nvSpPr>
        <p:spPr>
          <a:xfrm>
            <a:off x="7903971" y="2236575"/>
            <a:ext cx="3816871" cy="1130516"/>
          </a:xfrm>
        </p:spPr>
        <p:txBody>
          <a:bodyPr/>
          <a:lstStyle/>
          <a:p>
            <a:pPr lvl="0" algn="ctr" defTabSz="800100">
              <a:spcBef>
                <a:spcPct val="0"/>
              </a:spcBef>
              <a:spcAft>
                <a:spcPct val="35000"/>
              </a:spcAft>
            </a:pPr>
            <a:r>
              <a:rPr lang="es-EC" sz="2400" dirty="0">
                <a:solidFill>
                  <a:schemeClr val="tx1"/>
                </a:solidFill>
                <a:latin typeface="Times New Roman" panose="02020603050405020304" pitchFamily="18" charset="0"/>
                <a:cs typeface="Times New Roman" panose="02020603050405020304" pitchFamily="18" charset="0"/>
              </a:rPr>
              <a:t>Cooperativas de Ahorro y Crédito</a:t>
            </a:r>
            <a:endParaRPr lang="es-ES" sz="2400" dirty="0">
              <a:solidFill>
                <a:schemeClr val="tx1"/>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98D8927F-9605-447D-945B-85933F22F2B6}"/>
              </a:ext>
            </a:extLst>
          </p:cNvPr>
          <p:cNvSpPr txBox="1"/>
          <p:nvPr/>
        </p:nvSpPr>
        <p:spPr>
          <a:xfrm>
            <a:off x="137250" y="118511"/>
            <a:ext cx="5705925" cy="707886"/>
          </a:xfrm>
          <a:prstGeom prst="rect">
            <a:avLst/>
          </a:prstGeom>
          <a:noFill/>
        </p:spPr>
        <p:txBody>
          <a:bodyPr wrap="square" rtlCol="0">
            <a:spAutoFit/>
          </a:bodyPr>
          <a:lstStyle/>
          <a:p>
            <a:r>
              <a:rPr lang="es-ES" sz="4000" kern="0" dirty="0">
                <a:solidFill>
                  <a:schemeClr val="bg1"/>
                </a:solidFill>
                <a:latin typeface="Times New Roman" panose="02020603050405020304" pitchFamily="18" charset="0"/>
                <a:cs typeface="Times New Roman" panose="02020603050405020304" pitchFamily="18" charset="0"/>
              </a:rPr>
              <a:t>Variables de Investigación </a:t>
            </a:r>
          </a:p>
        </p:txBody>
      </p:sp>
      <p:sp>
        <p:nvSpPr>
          <p:cNvPr id="5" name="Título 4"/>
          <p:cNvSpPr>
            <a:spLocks noGrp="1"/>
          </p:cNvSpPr>
          <p:nvPr>
            <p:ph type="title"/>
          </p:nvPr>
        </p:nvSpPr>
        <p:spPr/>
        <p:txBody>
          <a:bodyPr/>
          <a:lstStyle/>
          <a:p>
            <a:r>
              <a:rPr lang="es-EC" dirty="0"/>
              <a:t> </a:t>
            </a:r>
          </a:p>
        </p:txBody>
      </p:sp>
    </p:spTree>
    <p:extLst>
      <p:ext uri="{BB962C8B-B14F-4D97-AF65-F5344CB8AC3E}">
        <p14:creationId xmlns:p14="http://schemas.microsoft.com/office/powerpoint/2010/main" val="5188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9DD07B0-D7D4-4DC2-995E-C9A075156DCF}"/>
              </a:ext>
            </a:extLst>
          </p:cNvPr>
          <p:cNvGrpSpPr>
            <a:grpSpLocks noChangeAspect="1"/>
          </p:cNvGrpSpPr>
          <p:nvPr/>
        </p:nvGrpSpPr>
        <p:grpSpPr bwMode="auto">
          <a:xfrm>
            <a:off x="0" y="84352"/>
            <a:ext cx="12182475" cy="938149"/>
            <a:chOff x="3" y="588"/>
            <a:chExt cx="7674" cy="3111"/>
          </a:xfrm>
        </p:grpSpPr>
        <p:sp>
          <p:nvSpPr>
            <p:cNvPr id="3" name="AutoShape 3">
              <a:extLst>
                <a:ext uri="{FF2B5EF4-FFF2-40B4-BE49-F238E27FC236}">
                  <a16:creationId xmlns:a16="http://schemas.microsoft.com/office/drawing/2014/main" id="{B54C63EC-D4BF-496E-8F59-5CCF55D59D19}"/>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FCF809E0-BD39-411D-8D84-ADDB0E26DB52}"/>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13DA0208-7FE5-4FBA-B9E6-B817CF353632}"/>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8">
              <a:extLst>
                <a:ext uri="{FF2B5EF4-FFF2-40B4-BE49-F238E27FC236}">
                  <a16:creationId xmlns:a16="http://schemas.microsoft.com/office/drawing/2014/main" id="{9B9D610D-8EEC-45C8-9E5F-3CE8C172AF80}"/>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CuadroTexto 6"/>
          <p:cNvSpPr txBox="1"/>
          <p:nvPr/>
        </p:nvSpPr>
        <p:spPr>
          <a:xfrm>
            <a:off x="221673" y="335813"/>
            <a:ext cx="4959927" cy="646331"/>
          </a:xfrm>
          <a:prstGeom prst="rect">
            <a:avLst/>
          </a:prstGeom>
          <a:noFill/>
        </p:spPr>
        <p:txBody>
          <a:bodyPr wrap="square" rtlCol="0">
            <a:spAutoFit/>
          </a:bodyPr>
          <a:lstStyle/>
          <a:p>
            <a:r>
              <a:rPr lang="es-EC" sz="3600" dirty="0">
                <a:solidFill>
                  <a:schemeClr val="bg1"/>
                </a:solidFill>
                <a:latin typeface="Times New Roman" panose="02020603050405020304" pitchFamily="18" charset="0"/>
                <a:cs typeface="Times New Roman" panose="02020603050405020304" pitchFamily="18" charset="0"/>
              </a:rPr>
              <a:t>Hipotesis</a:t>
            </a:r>
            <a:r>
              <a:rPr lang="es-EC" sz="2400" dirty="0">
                <a:latin typeface="Times New Roman" panose="02020603050405020304" pitchFamily="18" charset="0"/>
                <a:cs typeface="Times New Roman" panose="02020603050405020304" pitchFamily="18" charset="0"/>
              </a:rPr>
              <a:t> </a:t>
            </a:r>
          </a:p>
        </p:txBody>
      </p:sp>
      <p:sp>
        <p:nvSpPr>
          <p:cNvPr id="8" name="Rectangle 3">
            <a:extLst>
              <a:ext uri="{FF2B5EF4-FFF2-40B4-BE49-F238E27FC236}">
                <a16:creationId xmlns:a16="http://schemas.microsoft.com/office/drawing/2014/main" id="{BBD7B7FC-A5EA-4320-B467-3174151D8267}"/>
              </a:ext>
            </a:extLst>
          </p:cNvPr>
          <p:cNvSpPr/>
          <p:nvPr/>
        </p:nvSpPr>
        <p:spPr>
          <a:xfrm>
            <a:off x="4608183" y="1859116"/>
            <a:ext cx="1520918" cy="1498040"/>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9" name="Rectangle 4">
            <a:extLst>
              <a:ext uri="{FF2B5EF4-FFF2-40B4-BE49-F238E27FC236}">
                <a16:creationId xmlns:a16="http://schemas.microsoft.com/office/drawing/2014/main" id="{F108BA24-EE90-4C59-A301-91FEB93FE227}"/>
              </a:ext>
            </a:extLst>
          </p:cNvPr>
          <p:cNvSpPr/>
          <p:nvPr/>
        </p:nvSpPr>
        <p:spPr>
          <a:xfrm>
            <a:off x="4639043" y="4068376"/>
            <a:ext cx="1555589" cy="1494492"/>
          </a:xfrm>
          <a:prstGeom prst="rect">
            <a:avLst/>
          </a:prstGeom>
          <a:solidFill>
            <a:schemeClr val="bg1"/>
          </a:solidFill>
          <a:ln w="57150">
            <a:solidFill>
              <a:srgbClr val="81DE1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sz="2700">
              <a:cs typeface="Arial" pitchFamily="34" charset="0"/>
            </a:endParaRPr>
          </a:p>
        </p:txBody>
      </p:sp>
      <p:sp>
        <p:nvSpPr>
          <p:cNvPr id="10" name="Freeform 4">
            <a:extLst>
              <a:ext uri="{FF2B5EF4-FFF2-40B4-BE49-F238E27FC236}">
                <a16:creationId xmlns:a16="http://schemas.microsoft.com/office/drawing/2014/main" id="{6EB65119-388F-48C3-ACD1-B11F43AF4E6F}"/>
              </a:ext>
            </a:extLst>
          </p:cNvPr>
          <p:cNvSpPr/>
          <p:nvPr/>
        </p:nvSpPr>
        <p:spPr>
          <a:xfrm>
            <a:off x="1972325" y="1768162"/>
            <a:ext cx="2570327" cy="1734618"/>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Freeform 59">
            <a:extLst>
              <a:ext uri="{FF2B5EF4-FFF2-40B4-BE49-F238E27FC236}">
                <a16:creationId xmlns:a16="http://schemas.microsoft.com/office/drawing/2014/main" id="{E09BDB2D-64E8-4472-BB35-8DE1B483A2AF}"/>
              </a:ext>
            </a:extLst>
          </p:cNvPr>
          <p:cNvSpPr/>
          <p:nvPr/>
        </p:nvSpPr>
        <p:spPr>
          <a:xfrm flipV="1">
            <a:off x="2016548" y="3950468"/>
            <a:ext cx="2558839" cy="173030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solidFill>
            <a:srgbClr val="81D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TextBox 14">
            <a:extLst>
              <a:ext uri="{FF2B5EF4-FFF2-40B4-BE49-F238E27FC236}">
                <a16:creationId xmlns:a16="http://schemas.microsoft.com/office/drawing/2014/main" id="{D93AC62C-32FC-4AE9-B937-4614F4D1FE80}"/>
              </a:ext>
            </a:extLst>
          </p:cNvPr>
          <p:cNvSpPr txBox="1"/>
          <p:nvPr/>
        </p:nvSpPr>
        <p:spPr>
          <a:xfrm>
            <a:off x="6194632" y="1959859"/>
            <a:ext cx="5700471" cy="1200329"/>
          </a:xfrm>
          <a:prstGeom prst="rect">
            <a:avLst/>
          </a:prstGeom>
          <a:noFill/>
        </p:spPr>
        <p:txBody>
          <a:bodyPr wrap="square" rtlCol="0">
            <a:spAutoFit/>
          </a:bodyPr>
          <a:lstStyle/>
          <a:p>
            <a:pPr lvl="0"/>
            <a:r>
              <a:rPr lang="es-EC" sz="2400" dirty="0">
                <a:latin typeface="Times New Roman" panose="02020603050405020304" pitchFamily="18" charset="0"/>
                <a:cs typeface="Times New Roman" panose="02020603050405020304" pitchFamily="18" charset="0"/>
              </a:rPr>
              <a:t>La rentabilidad del Sistema Financiero ecuatoriano no incrementó la recaudación tributaria durante el periodo 2019 – 2020</a:t>
            </a:r>
            <a:endParaRPr lang="es-ES" sz="2400" dirty="0">
              <a:latin typeface="Times New Roman" panose="02020603050405020304" pitchFamily="18" charset="0"/>
              <a:cs typeface="Times New Roman" panose="02020603050405020304" pitchFamily="18" charset="0"/>
            </a:endParaRPr>
          </a:p>
        </p:txBody>
      </p:sp>
      <p:sp>
        <p:nvSpPr>
          <p:cNvPr id="16" name="TextBox 17">
            <a:extLst>
              <a:ext uri="{FF2B5EF4-FFF2-40B4-BE49-F238E27FC236}">
                <a16:creationId xmlns:a16="http://schemas.microsoft.com/office/drawing/2014/main" id="{523C3397-444E-4CD4-B6F3-6C897FF80459}"/>
              </a:ext>
            </a:extLst>
          </p:cNvPr>
          <p:cNvSpPr txBox="1"/>
          <p:nvPr/>
        </p:nvSpPr>
        <p:spPr>
          <a:xfrm>
            <a:off x="6300901" y="4097547"/>
            <a:ext cx="5637846" cy="1200329"/>
          </a:xfrm>
          <a:prstGeom prst="rect">
            <a:avLst/>
          </a:prstGeom>
          <a:noFill/>
        </p:spPr>
        <p:txBody>
          <a:bodyPr wrap="square" rtlCol="0">
            <a:spAutoFit/>
          </a:bodyPr>
          <a:lstStyle/>
          <a:p>
            <a:pPr lvl="0"/>
            <a:r>
              <a:rPr lang="es-EC" sz="2400" dirty="0">
                <a:latin typeface="Times New Roman" panose="02020603050405020304" pitchFamily="18" charset="0"/>
                <a:cs typeface="Times New Roman" panose="02020603050405020304" pitchFamily="18" charset="0"/>
              </a:rPr>
              <a:t>La rentabilidad del Sistema Financiero ecuatoriano incrementó la recaudación tributaria durante el periodo 2019 – 2020</a:t>
            </a:r>
            <a:endParaRPr lang="es-ES" sz="2400" dirty="0">
              <a:latin typeface="Times New Roman" panose="02020603050405020304" pitchFamily="18" charset="0"/>
              <a:cs typeface="Times New Roman" panose="02020603050405020304" pitchFamily="18" charset="0"/>
            </a:endParaRPr>
          </a:p>
        </p:txBody>
      </p:sp>
      <p:sp>
        <p:nvSpPr>
          <p:cNvPr id="20" name="CuadroTexto 19"/>
          <p:cNvSpPr txBox="1"/>
          <p:nvPr/>
        </p:nvSpPr>
        <p:spPr>
          <a:xfrm>
            <a:off x="4207287" y="2321691"/>
            <a:ext cx="104994" cy="620639"/>
          </a:xfrm>
          <a:prstGeom prst="rect">
            <a:avLst/>
          </a:prstGeom>
          <a:noFill/>
        </p:spPr>
        <p:txBody>
          <a:bodyPr wrap="square" rtlCol="0">
            <a:spAutoFit/>
          </a:bodyPr>
          <a:lstStyle/>
          <a:p>
            <a:endParaRPr lang="es-EC" dirty="0"/>
          </a:p>
        </p:txBody>
      </p:sp>
      <p:sp>
        <p:nvSpPr>
          <p:cNvPr id="22" name="CuadroTexto 21"/>
          <p:cNvSpPr txBox="1"/>
          <p:nvPr/>
        </p:nvSpPr>
        <p:spPr>
          <a:xfrm>
            <a:off x="4575387" y="4466878"/>
            <a:ext cx="1723855"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Alternativa</a:t>
            </a:r>
          </a:p>
        </p:txBody>
      </p:sp>
      <p:sp>
        <p:nvSpPr>
          <p:cNvPr id="23" name="CuadroTexto 22"/>
          <p:cNvSpPr txBox="1"/>
          <p:nvPr/>
        </p:nvSpPr>
        <p:spPr>
          <a:xfrm>
            <a:off x="50411" y="3488803"/>
            <a:ext cx="1888810"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Hipotesis  1</a:t>
            </a:r>
          </a:p>
        </p:txBody>
      </p:sp>
      <p:sp>
        <p:nvSpPr>
          <p:cNvPr id="33" name="CuadroTexto 32"/>
          <p:cNvSpPr txBox="1"/>
          <p:nvPr/>
        </p:nvSpPr>
        <p:spPr>
          <a:xfrm>
            <a:off x="4969375" y="2444913"/>
            <a:ext cx="996639"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Nula</a:t>
            </a:r>
          </a:p>
        </p:txBody>
      </p:sp>
    </p:spTree>
    <p:extLst>
      <p:ext uri="{BB962C8B-B14F-4D97-AF65-F5344CB8AC3E}">
        <p14:creationId xmlns:p14="http://schemas.microsoft.com/office/powerpoint/2010/main" val="21571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9DD07B0-D7D4-4DC2-995E-C9A075156DCF}"/>
              </a:ext>
            </a:extLst>
          </p:cNvPr>
          <p:cNvGrpSpPr>
            <a:grpSpLocks noChangeAspect="1"/>
          </p:cNvGrpSpPr>
          <p:nvPr/>
        </p:nvGrpSpPr>
        <p:grpSpPr bwMode="auto">
          <a:xfrm>
            <a:off x="0" y="84352"/>
            <a:ext cx="12182475" cy="938149"/>
            <a:chOff x="3" y="588"/>
            <a:chExt cx="7674" cy="3111"/>
          </a:xfrm>
        </p:grpSpPr>
        <p:sp>
          <p:nvSpPr>
            <p:cNvPr id="3" name="AutoShape 3">
              <a:extLst>
                <a:ext uri="{FF2B5EF4-FFF2-40B4-BE49-F238E27FC236}">
                  <a16:creationId xmlns:a16="http://schemas.microsoft.com/office/drawing/2014/main" id="{B54C63EC-D4BF-496E-8F59-5CCF55D59D19}"/>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FCF809E0-BD39-411D-8D84-ADDB0E26DB52}"/>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13DA0208-7FE5-4FBA-B9E6-B817CF353632}"/>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8">
              <a:extLst>
                <a:ext uri="{FF2B5EF4-FFF2-40B4-BE49-F238E27FC236}">
                  <a16:creationId xmlns:a16="http://schemas.microsoft.com/office/drawing/2014/main" id="{9B9D610D-8EEC-45C8-9E5F-3CE8C172AF80}"/>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CuadroTexto 6"/>
          <p:cNvSpPr txBox="1"/>
          <p:nvPr/>
        </p:nvSpPr>
        <p:spPr>
          <a:xfrm>
            <a:off x="221673" y="347362"/>
            <a:ext cx="4959927" cy="646331"/>
          </a:xfrm>
          <a:prstGeom prst="rect">
            <a:avLst/>
          </a:prstGeom>
          <a:noFill/>
        </p:spPr>
        <p:txBody>
          <a:bodyPr wrap="square" rtlCol="0">
            <a:spAutoFit/>
          </a:bodyPr>
          <a:lstStyle/>
          <a:p>
            <a:r>
              <a:rPr lang="es-EC" sz="3600" dirty="0">
                <a:solidFill>
                  <a:schemeClr val="bg1"/>
                </a:solidFill>
                <a:latin typeface="Times New Roman" panose="02020603050405020304" pitchFamily="18" charset="0"/>
                <a:cs typeface="Times New Roman" panose="02020603050405020304" pitchFamily="18" charset="0"/>
              </a:rPr>
              <a:t>Hipotesis</a:t>
            </a:r>
            <a:r>
              <a:rPr lang="es-EC" sz="2400" dirty="0">
                <a:latin typeface="Times New Roman" panose="02020603050405020304" pitchFamily="18" charset="0"/>
                <a:cs typeface="Times New Roman" panose="02020603050405020304" pitchFamily="18" charset="0"/>
              </a:rPr>
              <a:t> </a:t>
            </a:r>
          </a:p>
        </p:txBody>
      </p:sp>
      <p:sp>
        <p:nvSpPr>
          <p:cNvPr id="8" name="Rectangle 3">
            <a:extLst>
              <a:ext uri="{FF2B5EF4-FFF2-40B4-BE49-F238E27FC236}">
                <a16:creationId xmlns:a16="http://schemas.microsoft.com/office/drawing/2014/main" id="{BBD7B7FC-A5EA-4320-B467-3174151D8267}"/>
              </a:ext>
            </a:extLst>
          </p:cNvPr>
          <p:cNvSpPr/>
          <p:nvPr/>
        </p:nvSpPr>
        <p:spPr>
          <a:xfrm>
            <a:off x="4608183" y="1842976"/>
            <a:ext cx="1520918" cy="1498040"/>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9" name="Rectangle 4">
            <a:extLst>
              <a:ext uri="{FF2B5EF4-FFF2-40B4-BE49-F238E27FC236}">
                <a16:creationId xmlns:a16="http://schemas.microsoft.com/office/drawing/2014/main" id="{F108BA24-EE90-4C59-A301-91FEB93FE227}"/>
              </a:ext>
            </a:extLst>
          </p:cNvPr>
          <p:cNvSpPr/>
          <p:nvPr/>
        </p:nvSpPr>
        <p:spPr>
          <a:xfrm>
            <a:off x="4608183" y="4090035"/>
            <a:ext cx="1555589" cy="1494492"/>
          </a:xfrm>
          <a:prstGeom prst="rect">
            <a:avLst/>
          </a:prstGeom>
          <a:solidFill>
            <a:schemeClr val="bg1"/>
          </a:solidFill>
          <a:ln w="57150">
            <a:solidFill>
              <a:srgbClr val="81DE1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sz="2700">
              <a:cs typeface="Arial" pitchFamily="34" charset="0"/>
            </a:endParaRPr>
          </a:p>
        </p:txBody>
      </p:sp>
      <p:sp>
        <p:nvSpPr>
          <p:cNvPr id="10" name="Freeform 4">
            <a:extLst>
              <a:ext uri="{FF2B5EF4-FFF2-40B4-BE49-F238E27FC236}">
                <a16:creationId xmlns:a16="http://schemas.microsoft.com/office/drawing/2014/main" id="{6EB65119-388F-48C3-ACD1-B11F43AF4E6F}"/>
              </a:ext>
            </a:extLst>
          </p:cNvPr>
          <p:cNvSpPr/>
          <p:nvPr/>
        </p:nvSpPr>
        <p:spPr>
          <a:xfrm>
            <a:off x="1972325" y="1768162"/>
            <a:ext cx="2570327" cy="1734618"/>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Freeform 59">
            <a:extLst>
              <a:ext uri="{FF2B5EF4-FFF2-40B4-BE49-F238E27FC236}">
                <a16:creationId xmlns:a16="http://schemas.microsoft.com/office/drawing/2014/main" id="{E09BDB2D-64E8-4472-BB35-8DE1B483A2AF}"/>
              </a:ext>
            </a:extLst>
          </p:cNvPr>
          <p:cNvSpPr/>
          <p:nvPr/>
        </p:nvSpPr>
        <p:spPr>
          <a:xfrm flipV="1">
            <a:off x="1956892" y="3934541"/>
            <a:ext cx="2558839" cy="173030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solidFill>
            <a:srgbClr val="81D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TextBox 14">
            <a:extLst>
              <a:ext uri="{FF2B5EF4-FFF2-40B4-BE49-F238E27FC236}">
                <a16:creationId xmlns:a16="http://schemas.microsoft.com/office/drawing/2014/main" id="{D93AC62C-32FC-4AE9-B937-4614F4D1FE80}"/>
              </a:ext>
            </a:extLst>
          </p:cNvPr>
          <p:cNvSpPr txBox="1"/>
          <p:nvPr/>
        </p:nvSpPr>
        <p:spPr>
          <a:xfrm>
            <a:off x="6294266" y="1839213"/>
            <a:ext cx="5700471" cy="1569660"/>
          </a:xfrm>
          <a:prstGeom prst="rect">
            <a:avLst/>
          </a:prstGeom>
          <a:noFill/>
        </p:spPr>
        <p:txBody>
          <a:bodyPr wrap="square" rtlCol="0">
            <a:spAutoFit/>
          </a:bodyPr>
          <a:lstStyle/>
          <a:p>
            <a:pPr lvl="0"/>
            <a:r>
              <a:rPr lang="es-EC" sz="2400" dirty="0">
                <a:latin typeface="Times New Roman" panose="02020603050405020304" pitchFamily="18" charset="0"/>
                <a:cs typeface="Times New Roman" panose="02020603050405020304" pitchFamily="18" charset="0"/>
              </a:rPr>
              <a:t>Los ingresos de los Bancos Privados y las Cooperativas de Ahorro y Crédito no se vieron mejorados por efecto del diferimiento y reprogramación de cartera</a:t>
            </a:r>
            <a:endParaRPr lang="es-ES" sz="2400" dirty="0">
              <a:latin typeface="Times New Roman" panose="02020603050405020304" pitchFamily="18" charset="0"/>
              <a:cs typeface="Times New Roman" panose="02020603050405020304" pitchFamily="18" charset="0"/>
            </a:endParaRPr>
          </a:p>
        </p:txBody>
      </p:sp>
      <p:sp>
        <p:nvSpPr>
          <p:cNvPr id="16" name="TextBox 17">
            <a:extLst>
              <a:ext uri="{FF2B5EF4-FFF2-40B4-BE49-F238E27FC236}">
                <a16:creationId xmlns:a16="http://schemas.microsoft.com/office/drawing/2014/main" id="{523C3397-444E-4CD4-B6F3-6C897FF80459}"/>
              </a:ext>
            </a:extLst>
          </p:cNvPr>
          <p:cNvSpPr txBox="1"/>
          <p:nvPr/>
        </p:nvSpPr>
        <p:spPr>
          <a:xfrm>
            <a:off x="6294266" y="4014867"/>
            <a:ext cx="5637846" cy="1569660"/>
          </a:xfrm>
          <a:prstGeom prst="rect">
            <a:avLst/>
          </a:prstGeom>
          <a:noFill/>
        </p:spPr>
        <p:txBody>
          <a:bodyPr wrap="square" rtlCol="0">
            <a:spAutoFit/>
          </a:bodyPr>
          <a:lstStyle/>
          <a:p>
            <a:pPr lvl="0"/>
            <a:r>
              <a:rPr lang="es-EC" sz="2400" dirty="0">
                <a:latin typeface="Times New Roman" panose="02020603050405020304" pitchFamily="18" charset="0"/>
                <a:cs typeface="Times New Roman" panose="02020603050405020304" pitchFamily="18" charset="0"/>
              </a:rPr>
              <a:t>Los ingresos de los Bancos Privados y las Cooperativas de Ahorro y Crédito se vieron mejorados por efecto del diferimiento y reprogramación de cartera</a:t>
            </a:r>
            <a:endParaRPr lang="es-ES" sz="2400" dirty="0">
              <a:latin typeface="Times New Roman" panose="02020603050405020304" pitchFamily="18" charset="0"/>
              <a:cs typeface="Times New Roman" panose="02020603050405020304" pitchFamily="18" charset="0"/>
            </a:endParaRPr>
          </a:p>
        </p:txBody>
      </p:sp>
      <p:sp>
        <p:nvSpPr>
          <p:cNvPr id="20" name="CuadroTexto 19"/>
          <p:cNvSpPr txBox="1"/>
          <p:nvPr/>
        </p:nvSpPr>
        <p:spPr>
          <a:xfrm>
            <a:off x="4207287" y="2321691"/>
            <a:ext cx="104994" cy="620639"/>
          </a:xfrm>
          <a:prstGeom prst="rect">
            <a:avLst/>
          </a:prstGeom>
          <a:noFill/>
        </p:spPr>
        <p:txBody>
          <a:bodyPr wrap="square" rtlCol="0">
            <a:spAutoFit/>
          </a:bodyPr>
          <a:lstStyle/>
          <a:p>
            <a:endParaRPr lang="es-EC" dirty="0"/>
          </a:p>
        </p:txBody>
      </p:sp>
      <p:sp>
        <p:nvSpPr>
          <p:cNvPr id="22" name="CuadroTexto 21"/>
          <p:cNvSpPr txBox="1"/>
          <p:nvPr/>
        </p:nvSpPr>
        <p:spPr>
          <a:xfrm>
            <a:off x="4542652" y="4568862"/>
            <a:ext cx="1723855"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Alternativa</a:t>
            </a:r>
          </a:p>
        </p:txBody>
      </p:sp>
      <p:sp>
        <p:nvSpPr>
          <p:cNvPr id="23" name="CuadroTexto 22"/>
          <p:cNvSpPr txBox="1"/>
          <p:nvPr/>
        </p:nvSpPr>
        <p:spPr>
          <a:xfrm>
            <a:off x="17984" y="3502780"/>
            <a:ext cx="1888810"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Hipotesis  2</a:t>
            </a:r>
          </a:p>
        </p:txBody>
      </p:sp>
      <p:sp>
        <p:nvSpPr>
          <p:cNvPr id="33" name="CuadroTexto 32"/>
          <p:cNvSpPr txBox="1"/>
          <p:nvPr/>
        </p:nvSpPr>
        <p:spPr>
          <a:xfrm>
            <a:off x="4969375" y="2444913"/>
            <a:ext cx="996639"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Nula</a:t>
            </a:r>
          </a:p>
        </p:txBody>
      </p:sp>
    </p:spTree>
    <p:extLst>
      <p:ext uri="{BB962C8B-B14F-4D97-AF65-F5344CB8AC3E}">
        <p14:creationId xmlns:p14="http://schemas.microsoft.com/office/powerpoint/2010/main" val="31048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2"/>
                                        </p:tgtEl>
                                        <p:attrNameLst>
                                          <p:attrName>style.opacity</p:attrName>
                                        </p:attrNameLst>
                                      </p:cBhvr>
                                      <p:to>
                                        <p:strVal val="0.5"/>
                                      </p:to>
                                    </p:set>
                                    <p:animEffect filter="image" prLst="opacity: 0.5">
                                      <p:cBhvr rctx="IE">
                                        <p:cTn id="15"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2"/>
          <a:stretch>
            <a:fillRect/>
          </a:stretch>
        </p:blipFill>
        <p:spPr>
          <a:xfrm>
            <a:off x="10087503" y="667931"/>
            <a:ext cx="2095500" cy="2095500"/>
          </a:xfrm>
          <a:prstGeom prst="rect">
            <a:avLst/>
          </a:prstGeom>
        </p:spPr>
      </p:pic>
      <p:sp>
        <p:nvSpPr>
          <p:cNvPr id="4" name="Título 2">
            <a:extLst>
              <a:ext uri="{FF2B5EF4-FFF2-40B4-BE49-F238E27FC236}">
                <a16:creationId xmlns:a16="http://schemas.microsoft.com/office/drawing/2014/main" id="{31D4E439-7AFE-41C2-9561-67F5879CAB86}"/>
              </a:ext>
            </a:extLst>
          </p:cNvPr>
          <p:cNvSpPr>
            <a:spLocks noGrp="1"/>
          </p:cNvSpPr>
          <p:nvPr>
            <p:ph type="title"/>
          </p:nvPr>
        </p:nvSpPr>
        <p:spPr>
          <a:xfrm>
            <a:off x="0" y="0"/>
            <a:ext cx="10972800" cy="1143000"/>
          </a:xfrm>
        </p:spPr>
        <p:txBody>
          <a:bodyPr rtlCol="0"/>
          <a:lstStyle/>
          <a:p>
            <a:pPr algn="l" rtl="0"/>
            <a:r>
              <a:rPr lang="es-ES" i="0" dirty="0">
                <a:solidFill>
                  <a:schemeClr val="tx1"/>
                </a:solidFill>
                <a:effectLst/>
                <a:latin typeface="Times New Roman" panose="02020603050405020304" pitchFamily="18" charset="0"/>
                <a:cs typeface="Times New Roman" panose="02020603050405020304" pitchFamily="18" charset="0"/>
              </a:rPr>
              <a:t> </a:t>
            </a:r>
            <a:br>
              <a:rPr lang="es-ES" i="0" dirty="0">
                <a:solidFill>
                  <a:schemeClr val="tx1"/>
                </a:solidFill>
                <a:effectLst/>
                <a:latin typeface="Times New Roman" panose="02020603050405020304" pitchFamily="18" charset="0"/>
                <a:cs typeface="Times New Roman" panose="02020603050405020304" pitchFamily="18" charset="0"/>
              </a:rPr>
            </a:br>
            <a:endParaRPr lang="es-ES" i="0" dirty="0">
              <a:solidFill>
                <a:schemeClr val="tx1"/>
              </a:solidFill>
              <a:effectLst/>
              <a:latin typeface="Times New Roman" panose="02020603050405020304" pitchFamily="18" charset="0"/>
              <a:cs typeface="Times New Roman" panose="02020603050405020304" pitchFamily="18" charset="0"/>
            </a:endParaRPr>
          </a:p>
        </p:txBody>
      </p:sp>
      <p:sp>
        <p:nvSpPr>
          <p:cNvPr id="5" name="Rectángulo 4"/>
          <p:cNvSpPr/>
          <p:nvPr/>
        </p:nvSpPr>
        <p:spPr>
          <a:xfrm>
            <a:off x="1642526" y="879586"/>
            <a:ext cx="2045753" cy="461665"/>
          </a:xfrm>
          <a:prstGeom prst="rect">
            <a:avLst/>
          </a:prstGeom>
        </p:spPr>
        <p:txBody>
          <a:bodyPr wrap="none">
            <a:spAutoFit/>
          </a:bodyPr>
          <a:lstStyle/>
          <a:p>
            <a:r>
              <a:rPr lang="es-EC" sz="2400" dirty="0">
                <a:latin typeface="Times New Roman" panose="02020603050405020304" pitchFamily="18" charset="0"/>
                <a:ea typeface="Calibri" panose="020F0502020204030204" pitchFamily="34" charset="0"/>
                <a:cs typeface="Times New Roman" panose="02020603050405020304" pitchFamily="18" charset="0"/>
              </a:rPr>
              <a:t>Banca Privada </a:t>
            </a:r>
            <a:endParaRPr lang="es-EC" sz="2400"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nvGraphicFramePr>
        <p:xfrm>
          <a:off x="125235" y="3912031"/>
          <a:ext cx="5374228" cy="1872107"/>
        </p:xfrm>
        <a:graphic>
          <a:graphicData uri="http://schemas.openxmlformats.org/drawingml/2006/table">
            <a:tbl>
              <a:tblPr firstRow="1" firstCol="1" bandRow="1">
                <a:tableStyleId>{69012ECD-51FC-41F1-AA8D-1B2483CD663E}</a:tableStyleId>
              </a:tblPr>
              <a:tblGrid>
                <a:gridCol w="1535117">
                  <a:extLst>
                    <a:ext uri="{9D8B030D-6E8A-4147-A177-3AD203B41FA5}">
                      <a16:colId xmlns:a16="http://schemas.microsoft.com/office/drawing/2014/main" val="638558500"/>
                    </a:ext>
                  </a:extLst>
                </a:gridCol>
                <a:gridCol w="3839111">
                  <a:extLst>
                    <a:ext uri="{9D8B030D-6E8A-4147-A177-3AD203B41FA5}">
                      <a16:colId xmlns:a16="http://schemas.microsoft.com/office/drawing/2014/main" val="433248920"/>
                    </a:ext>
                  </a:extLst>
                </a:gridCol>
              </a:tblGrid>
              <a:tr h="312420">
                <a:tc>
                  <a:txBody>
                    <a:bodyPr/>
                    <a:lstStyle/>
                    <a:p>
                      <a:pPr indent="459105" algn="just">
                        <a:lnSpc>
                          <a:spcPct val="200000"/>
                        </a:lnSpc>
                        <a:spcAft>
                          <a:spcPts val="0"/>
                        </a:spcAft>
                      </a:pPr>
                      <a:r>
                        <a:rPr lang="es-EC" sz="1200" dirty="0">
                          <a:effectLst/>
                          <a:latin typeface="Times New Roman" panose="02020603050405020304" pitchFamily="18" charset="0"/>
                          <a:cs typeface="Times New Roman" panose="02020603050405020304" pitchFamily="18" charset="0"/>
                        </a:rPr>
                        <a:t>Segmento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9105"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Activos (USD)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2909725"/>
                  </a:ext>
                </a:extLst>
              </a:tr>
              <a:tr h="312420">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Mayor a 80´000,000,00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159031"/>
                  </a:ext>
                </a:extLst>
              </a:tr>
              <a:tr h="312420">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Mayor a 20´000,000,00 hasta 80´000,000,00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0616360"/>
                  </a:ext>
                </a:extLst>
              </a:tr>
              <a:tr h="312420">
                <a:tc>
                  <a:txBody>
                    <a:bodyPr/>
                    <a:lstStyle/>
                    <a:p>
                      <a:pPr indent="459105"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Mayor a 5´000,000,00 hasta 20´000,000,00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2583016"/>
                  </a:ext>
                </a:extLst>
              </a:tr>
              <a:tr h="310007">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Mayor a 1´000,000,00 hasta 5´000,000,00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383418"/>
                  </a:ext>
                </a:extLst>
              </a:tr>
              <a:tr h="312420">
                <a:tc>
                  <a:txBody>
                    <a:bodyPr/>
                    <a:lstStyle/>
                    <a:p>
                      <a:pPr indent="459105" algn="ctr">
                        <a:lnSpc>
                          <a:spcPct val="200000"/>
                        </a:lnSpc>
                        <a:spcAft>
                          <a:spcPts val="0"/>
                        </a:spcAft>
                      </a:pPr>
                      <a:r>
                        <a:rPr lang="es-EC" sz="1200">
                          <a:effectLst/>
                          <a:latin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9105"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Hasta a 1´000,000,00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2124313"/>
                  </a:ext>
                </a:extLst>
              </a:tr>
            </a:tbl>
          </a:graphicData>
        </a:graphic>
      </p:graphicFrame>
      <p:graphicFrame>
        <p:nvGraphicFramePr>
          <p:cNvPr id="10" name="Tabla 9"/>
          <p:cNvGraphicFramePr>
            <a:graphicFrameLocks noGrp="1"/>
          </p:cNvGraphicFramePr>
          <p:nvPr/>
        </p:nvGraphicFramePr>
        <p:xfrm>
          <a:off x="125235" y="1354835"/>
          <a:ext cx="5400353" cy="1664400"/>
        </p:xfrm>
        <a:graphic>
          <a:graphicData uri="http://schemas.openxmlformats.org/drawingml/2006/table">
            <a:tbl>
              <a:tblPr firstRow="1" bandRow="1">
                <a:tableStyleId>{F2DE63D5-997A-4646-A377-4702673A728D}</a:tableStyleId>
              </a:tblPr>
              <a:tblGrid>
                <a:gridCol w="1655931">
                  <a:extLst>
                    <a:ext uri="{9D8B030D-6E8A-4147-A177-3AD203B41FA5}">
                      <a16:colId xmlns:a16="http://schemas.microsoft.com/office/drawing/2014/main" val="1317636998"/>
                    </a:ext>
                  </a:extLst>
                </a:gridCol>
                <a:gridCol w="3744422">
                  <a:extLst>
                    <a:ext uri="{9D8B030D-6E8A-4147-A177-3AD203B41FA5}">
                      <a16:colId xmlns:a16="http://schemas.microsoft.com/office/drawing/2014/main" val="1236433830"/>
                    </a:ext>
                  </a:extLst>
                </a:gridCol>
              </a:tblGrid>
              <a:tr h="255977">
                <a:tc>
                  <a:txBody>
                    <a:bodyPr/>
                    <a:lstStyle/>
                    <a:p>
                      <a:pPr algn="ctr"/>
                      <a:r>
                        <a:rPr lang="es-EC" sz="1400" dirty="0">
                          <a:solidFill>
                            <a:schemeClr val="bg1"/>
                          </a:solidFill>
                          <a:latin typeface="Times New Roman" panose="02020603050405020304" pitchFamily="18" charset="0"/>
                          <a:cs typeface="Times New Roman" panose="02020603050405020304" pitchFamily="18" charset="0"/>
                        </a:rPr>
                        <a:t>Tamaño</a:t>
                      </a:r>
                    </a:p>
                  </a:txBody>
                  <a:tcPr/>
                </a:tc>
                <a:tc>
                  <a:txBody>
                    <a:bodyPr/>
                    <a:lstStyle/>
                    <a:p>
                      <a:pPr algn="ctr"/>
                      <a:r>
                        <a:rPr lang="es-EC" sz="1400" dirty="0">
                          <a:solidFill>
                            <a:schemeClr val="bg1"/>
                          </a:solidFill>
                          <a:latin typeface="Times New Roman" panose="02020603050405020304" pitchFamily="18" charset="0"/>
                          <a:cs typeface="Times New Roman" panose="02020603050405020304" pitchFamily="18" charset="0"/>
                        </a:rPr>
                        <a:t>Monto de activos</a:t>
                      </a:r>
                    </a:p>
                  </a:txBody>
                  <a:tcPr/>
                </a:tc>
                <a:extLst>
                  <a:ext uri="{0D108BD9-81ED-4DB2-BD59-A6C34878D82A}">
                    <a16:rowId xmlns:a16="http://schemas.microsoft.com/office/drawing/2014/main" val="3167453885"/>
                  </a:ext>
                </a:extLst>
              </a:tr>
              <a:tr h="0">
                <a:tc>
                  <a:txBody>
                    <a:bodyPr/>
                    <a:lstStyle/>
                    <a:p>
                      <a:pPr marL="0" lvl="0" indent="0" algn="ctr">
                        <a:lnSpc>
                          <a:spcPct val="200000"/>
                        </a:lnSpc>
                        <a:buFont typeface="Symbol" panose="05050102010706020507" pitchFamily="18" charset="2"/>
                        <a:buNone/>
                      </a:pPr>
                      <a:r>
                        <a:rPr lang="es-EC" sz="1400" dirty="0">
                          <a:latin typeface="Times New Roman" panose="02020603050405020304" pitchFamily="18" charset="0"/>
                          <a:cs typeface="Times New Roman" panose="02020603050405020304" pitchFamily="18" charset="0"/>
                        </a:rPr>
                        <a:t>Bancos Grandes</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lvl="0" algn="ctr">
                        <a:lnSpc>
                          <a:spcPct val="200000"/>
                        </a:lnSpc>
                      </a:pPr>
                      <a:r>
                        <a:rPr lang="es-EC" sz="1400" dirty="0">
                          <a:latin typeface="Times New Roman" panose="02020603050405020304" pitchFamily="18" charset="0"/>
                          <a:cs typeface="Times New Roman" panose="02020603050405020304" pitchFamily="18" charset="0"/>
                        </a:rPr>
                        <a:t>+ de USD 1000 millones</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88857976"/>
                  </a:ext>
                </a:extLst>
              </a:tr>
              <a:tr h="147039">
                <a:tc>
                  <a:txBody>
                    <a:bodyPr/>
                    <a:lstStyle/>
                    <a:p>
                      <a:pPr marL="0" lvl="0" indent="0" algn="ctr">
                        <a:lnSpc>
                          <a:spcPct val="200000"/>
                        </a:lnSpc>
                        <a:buFont typeface="Symbol" panose="05050102010706020507" pitchFamily="18" charset="2"/>
                        <a:buNone/>
                      </a:pPr>
                      <a:r>
                        <a:rPr lang="es-EC" sz="1400" dirty="0">
                          <a:latin typeface="Times New Roman" panose="02020603050405020304" pitchFamily="18" charset="0"/>
                          <a:cs typeface="Times New Roman" panose="02020603050405020304" pitchFamily="18" charset="0"/>
                        </a:rPr>
                        <a:t>Bancos Medianos</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s-EC" sz="1400" dirty="0">
                          <a:latin typeface="Times New Roman" panose="02020603050405020304" pitchFamily="18" charset="0"/>
                          <a:cs typeface="Times New Roman" panose="02020603050405020304" pitchFamily="18" charset="0"/>
                        </a:rPr>
                        <a:t>entre USD 200 millones y USD 1000 millones </a:t>
                      </a:r>
                    </a:p>
                  </a:txBody>
                  <a:tcPr/>
                </a:tc>
                <a:extLst>
                  <a:ext uri="{0D108BD9-81ED-4DB2-BD59-A6C34878D82A}">
                    <a16:rowId xmlns:a16="http://schemas.microsoft.com/office/drawing/2014/main" val="1006651202"/>
                  </a:ext>
                </a:extLst>
              </a:tr>
              <a:tr h="0">
                <a:tc>
                  <a:txBody>
                    <a:bodyPr/>
                    <a:lstStyle/>
                    <a:p>
                      <a:pPr marL="0" lvl="0" indent="0" algn="ctr">
                        <a:lnSpc>
                          <a:spcPct val="200000"/>
                        </a:lnSpc>
                        <a:buFont typeface="Symbol" panose="05050102010706020507" pitchFamily="18" charset="2"/>
                        <a:buNone/>
                      </a:pPr>
                      <a:r>
                        <a:rPr lang="es-EC" sz="1400" dirty="0">
                          <a:latin typeface="Times New Roman" panose="02020603050405020304" pitchFamily="18" charset="0"/>
                          <a:cs typeface="Times New Roman" panose="02020603050405020304" pitchFamily="18" charset="0"/>
                        </a:rPr>
                        <a:t>Bancos Pequeños</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lvl="0" algn="ctr">
                        <a:lnSpc>
                          <a:spcPct val="200000"/>
                        </a:lnSpc>
                      </a:pPr>
                      <a:r>
                        <a:rPr lang="es-EC" sz="1400" dirty="0">
                          <a:latin typeface="Times New Roman" panose="02020603050405020304" pitchFamily="18" charset="0"/>
                          <a:cs typeface="Times New Roman" panose="02020603050405020304" pitchFamily="18" charset="0"/>
                        </a:rPr>
                        <a:t>activos menores a USD 200 millones</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13497549"/>
                  </a:ext>
                </a:extLst>
              </a:tr>
            </a:tbl>
          </a:graphicData>
        </a:graphic>
      </p:graphicFrame>
      <p:sp>
        <p:nvSpPr>
          <p:cNvPr id="11" name="Rectángulo 10"/>
          <p:cNvSpPr/>
          <p:nvPr/>
        </p:nvSpPr>
        <p:spPr>
          <a:xfrm>
            <a:off x="1002446" y="3405064"/>
            <a:ext cx="4214615" cy="461665"/>
          </a:xfrm>
          <a:prstGeom prst="rect">
            <a:avLst/>
          </a:prstGeom>
        </p:spPr>
        <p:txBody>
          <a:bodyPr wrap="none">
            <a:spAutoFit/>
          </a:bodyPr>
          <a:lstStyle/>
          <a:p>
            <a:r>
              <a:rPr lang="es-EC" sz="2400" dirty="0">
                <a:latin typeface="Times New Roman" panose="02020603050405020304" pitchFamily="18" charset="0"/>
                <a:ea typeface="Calibri" panose="020F0502020204030204" pitchFamily="34" charset="0"/>
                <a:cs typeface="Times New Roman" panose="02020603050405020304" pitchFamily="18" charset="0"/>
              </a:rPr>
              <a:t>Cooperativas de ahorro y crédito</a:t>
            </a:r>
            <a:endParaRPr lang="es-EC" sz="2400" dirty="0">
              <a:latin typeface="Times New Roman" panose="02020603050405020304" pitchFamily="18" charset="0"/>
              <a:cs typeface="Times New Roman" panose="02020603050405020304" pitchFamily="18" charset="0"/>
            </a:endParaRPr>
          </a:p>
        </p:txBody>
      </p:sp>
      <p:sp>
        <p:nvSpPr>
          <p:cNvPr id="12" name="Rectángulo 11"/>
          <p:cNvSpPr/>
          <p:nvPr/>
        </p:nvSpPr>
        <p:spPr>
          <a:xfrm>
            <a:off x="6290027" y="2450336"/>
            <a:ext cx="4078552" cy="457626"/>
          </a:xfrm>
          <a:prstGeom prst="rect">
            <a:avLst/>
          </a:prstGeom>
        </p:spPr>
        <p:txBody>
          <a:bodyPr wrap="none">
            <a:spAutoFit/>
          </a:bodyPr>
          <a:lstStyle/>
          <a:p>
            <a:pPr indent="459105"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Reprogramación de Obligaciones Crediticias</a:t>
            </a:r>
          </a:p>
        </p:txBody>
      </p:sp>
      <p:sp>
        <p:nvSpPr>
          <p:cNvPr id="13" name="Rectángulo 12"/>
          <p:cNvSpPr/>
          <p:nvPr/>
        </p:nvSpPr>
        <p:spPr>
          <a:xfrm>
            <a:off x="8229600" y="3003587"/>
            <a:ext cx="3616889"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Times New Roman" panose="02020603050405020304" pitchFamily="18" charset="0"/>
                <a:ea typeface="Calibri" panose="020F0502020204030204" pitchFamily="34" charset="0"/>
                <a:cs typeface="Times New Roman" panose="02020603050405020304" pitchFamily="18" charset="0"/>
              </a:rPr>
              <a:t>Renegociación de las cuotas de las obligaciones crediticias encaminada a atender la situación actual del sujeto de crédito </a:t>
            </a:r>
            <a:endParaRPr lang="es-EC"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6188556" y="4141698"/>
            <a:ext cx="3806107" cy="457626"/>
          </a:xfrm>
          <a:prstGeom prst="rect">
            <a:avLst/>
          </a:prstGeom>
        </p:spPr>
        <p:txBody>
          <a:bodyPr wrap="none">
            <a:spAutoFit/>
          </a:bodyPr>
          <a:lstStyle/>
          <a:p>
            <a:pPr indent="459105" algn="just">
              <a:lnSpc>
                <a:spcPct val="200000"/>
              </a:lnSpc>
              <a:spcAft>
                <a:spcPts val="0"/>
              </a:spcAft>
            </a:pPr>
            <a:r>
              <a:rPr lang="es-EC" sz="1400" b="1" dirty="0">
                <a:latin typeface="Times New Roman" panose="02020603050405020304" pitchFamily="18" charset="0"/>
                <a:cs typeface="Times New Roman" panose="02020603050405020304" pitchFamily="18" charset="0"/>
              </a:rPr>
              <a:t>Diferimiento de Obligaciones Crediticias </a:t>
            </a:r>
          </a:p>
        </p:txBody>
      </p:sp>
      <p:sp>
        <p:nvSpPr>
          <p:cNvPr id="16" name="Rectángulo 15"/>
          <p:cNvSpPr/>
          <p:nvPr/>
        </p:nvSpPr>
        <p:spPr>
          <a:xfrm>
            <a:off x="8229600" y="4671030"/>
            <a:ext cx="351741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a:latin typeface="Times New Roman" panose="02020603050405020304" pitchFamily="18" charset="0"/>
                <a:ea typeface="Calibri" panose="020F0502020204030204" pitchFamily="34" charset="0"/>
                <a:cs typeface="Times New Roman" panose="02020603050405020304" pitchFamily="18" charset="0"/>
              </a:rPr>
              <a:t>Refinancien, reestructuren o noven operaciones de crédito, las entidades podrán modificar las condiciones originalmente pactadas para los créditos</a:t>
            </a:r>
            <a:endParaRPr lang="es-EC" sz="1400" dirty="0">
              <a:latin typeface="Times New Roman" panose="02020603050405020304" pitchFamily="18" charset="0"/>
              <a:cs typeface="Times New Roman" panose="02020603050405020304" pitchFamily="18" charset="0"/>
            </a:endParaRPr>
          </a:p>
        </p:txBody>
      </p:sp>
      <p:sp>
        <p:nvSpPr>
          <p:cNvPr id="19" name="CuadroTexto 18"/>
          <p:cNvSpPr txBox="1"/>
          <p:nvPr/>
        </p:nvSpPr>
        <p:spPr>
          <a:xfrm>
            <a:off x="7921143" y="1189007"/>
            <a:ext cx="2472115" cy="1169551"/>
          </a:xfrm>
          <a:prstGeom prst="rect">
            <a:avLst/>
          </a:prstGeom>
          <a:noFill/>
        </p:spPr>
        <p:txBody>
          <a:bodyPr wrap="square" rtlCol="0">
            <a:spAutoFit/>
          </a:bodyPr>
          <a:lstStyle/>
          <a:p>
            <a:pPr marL="28575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Créditos Comerciales</a:t>
            </a:r>
          </a:p>
          <a:p>
            <a:pPr marL="28575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Créditos de Consumo</a:t>
            </a:r>
          </a:p>
          <a:p>
            <a:pPr marL="28575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Créditos Para Vivienda</a:t>
            </a:r>
          </a:p>
          <a:p>
            <a:pPr marL="28575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Microcrédito</a:t>
            </a:r>
          </a:p>
          <a:p>
            <a:pPr marL="28575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Crédito educativo</a:t>
            </a:r>
          </a:p>
        </p:txBody>
      </p:sp>
      <p:sp>
        <p:nvSpPr>
          <p:cNvPr id="20" name="Rectángulo 19"/>
          <p:cNvSpPr/>
          <p:nvPr/>
        </p:nvSpPr>
        <p:spPr>
          <a:xfrm>
            <a:off x="7438972" y="655633"/>
            <a:ext cx="2764972" cy="523220"/>
          </a:xfrm>
          <a:prstGeom prst="rect">
            <a:avLst/>
          </a:prstGeom>
        </p:spPr>
        <p:txBody>
          <a:bodyPr wrap="square">
            <a:spAutoFit/>
          </a:bodyPr>
          <a:lstStyle/>
          <a:p>
            <a:pPr indent="459105"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Clasificación de la Cartera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 name="Group 4">
            <a:extLst>
              <a:ext uri="{FF2B5EF4-FFF2-40B4-BE49-F238E27FC236}">
                <a16:creationId xmlns:a16="http://schemas.microsoft.com/office/drawing/2014/main" id="{20820080-6BB6-40B2-BF8B-2052D9C820A0}"/>
              </a:ext>
            </a:extLst>
          </p:cNvPr>
          <p:cNvGrpSpPr>
            <a:grpSpLocks noChangeAspect="1"/>
          </p:cNvGrpSpPr>
          <p:nvPr/>
        </p:nvGrpSpPr>
        <p:grpSpPr bwMode="auto">
          <a:xfrm>
            <a:off x="9525" y="0"/>
            <a:ext cx="12182475" cy="732250"/>
            <a:chOff x="3" y="588"/>
            <a:chExt cx="7674" cy="3111"/>
          </a:xfrm>
        </p:grpSpPr>
        <p:sp>
          <p:nvSpPr>
            <p:cNvPr id="24" name="AutoShape 3">
              <a:extLst>
                <a:ext uri="{FF2B5EF4-FFF2-40B4-BE49-F238E27FC236}">
                  <a16:creationId xmlns:a16="http://schemas.microsoft.com/office/drawing/2014/main" id="{DDE43EA1-AAE2-42C7-9988-C1AD65B204CA}"/>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CE37E426-46C5-4BAA-BE02-4325A16C6511}"/>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a:extLst>
                <a:ext uri="{FF2B5EF4-FFF2-40B4-BE49-F238E27FC236}">
                  <a16:creationId xmlns:a16="http://schemas.microsoft.com/office/drawing/2014/main" id="{93BE476A-0917-444D-921E-CE834DA69BA9}"/>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8">
              <a:extLst>
                <a:ext uri="{FF2B5EF4-FFF2-40B4-BE49-F238E27FC236}">
                  <a16:creationId xmlns:a16="http://schemas.microsoft.com/office/drawing/2014/main" id="{AE17BDA2-F62B-4349-9350-8478F08F2DEB}"/>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1" name="Imagen 20"/>
          <p:cNvPicPr>
            <a:picLocks noChangeAspect="1"/>
          </p:cNvPicPr>
          <p:nvPr/>
        </p:nvPicPr>
        <p:blipFill>
          <a:blip r:embed="rId3"/>
          <a:stretch>
            <a:fillRect/>
          </a:stretch>
        </p:blipFill>
        <p:spPr>
          <a:xfrm>
            <a:off x="5675615" y="866018"/>
            <a:ext cx="2095500" cy="1524000"/>
          </a:xfrm>
          <a:prstGeom prst="rect">
            <a:avLst/>
          </a:prstGeom>
        </p:spPr>
      </p:pic>
      <p:sp>
        <p:nvSpPr>
          <p:cNvPr id="28" name="CuadroTexto 27">
            <a:extLst>
              <a:ext uri="{FF2B5EF4-FFF2-40B4-BE49-F238E27FC236}">
                <a16:creationId xmlns:a16="http://schemas.microsoft.com/office/drawing/2014/main" id="{9150E46C-E020-45FC-82B0-D968BF9BC3DE}"/>
              </a:ext>
            </a:extLst>
          </p:cNvPr>
          <p:cNvSpPr txBox="1"/>
          <p:nvPr/>
        </p:nvSpPr>
        <p:spPr>
          <a:xfrm>
            <a:off x="228232" y="84978"/>
            <a:ext cx="5567731" cy="646331"/>
          </a:xfrm>
          <a:prstGeom prst="rect">
            <a:avLst/>
          </a:prstGeom>
          <a:noFill/>
        </p:spPr>
        <p:txBody>
          <a:bodyPr wrap="square" rtlCol="0">
            <a:spAutoFit/>
          </a:bodyPr>
          <a:lstStyle/>
          <a:p>
            <a:r>
              <a:rPr lang="es-EC" sz="3600" dirty="0">
                <a:solidFill>
                  <a:schemeClr val="bg1"/>
                </a:solidFill>
                <a:latin typeface="Times New Roman" panose="02020603050405020304" pitchFamily="18" charset="0"/>
                <a:cs typeface="Times New Roman" panose="02020603050405020304" pitchFamily="18" charset="0"/>
              </a:rPr>
              <a:t>Marco Teórico - Referencial</a:t>
            </a:r>
            <a:endParaRPr lang="es-EC" sz="2400" dirty="0">
              <a:latin typeface="Times New Roman" panose="02020603050405020304" pitchFamily="18" charset="0"/>
              <a:cs typeface="Times New Roman" panose="02020603050405020304" pitchFamily="18" charset="0"/>
            </a:endParaRPr>
          </a:p>
        </p:txBody>
      </p:sp>
      <p:grpSp>
        <p:nvGrpSpPr>
          <p:cNvPr id="35" name="Group 23">
            <a:extLst>
              <a:ext uri="{FF2B5EF4-FFF2-40B4-BE49-F238E27FC236}">
                <a16:creationId xmlns:a16="http://schemas.microsoft.com/office/drawing/2014/main" id="{4F0CD3A8-845F-44E4-88B5-0B00703DBF20}"/>
              </a:ext>
            </a:extLst>
          </p:cNvPr>
          <p:cNvGrpSpPr>
            <a:grpSpLocks noChangeAspect="1"/>
          </p:cNvGrpSpPr>
          <p:nvPr/>
        </p:nvGrpSpPr>
        <p:grpSpPr bwMode="auto">
          <a:xfrm rot="10800000">
            <a:off x="6863359" y="4686825"/>
            <a:ext cx="1368425" cy="727075"/>
            <a:chOff x="4541" y="1120"/>
            <a:chExt cx="862" cy="458"/>
          </a:xfrm>
        </p:grpSpPr>
        <p:sp>
          <p:nvSpPr>
            <p:cNvPr id="36" name="Rectangle 24">
              <a:extLst>
                <a:ext uri="{FF2B5EF4-FFF2-40B4-BE49-F238E27FC236}">
                  <a16:creationId xmlns:a16="http://schemas.microsoft.com/office/drawing/2014/main" id="{390BA8D7-342B-4AF9-B4F3-F38B0EF03AE5}"/>
                </a:ext>
              </a:extLst>
            </p:cNvPr>
            <p:cNvSpPr>
              <a:spLocks noChangeArrowheads="1"/>
            </p:cNvSpPr>
            <p:nvPr/>
          </p:nvSpPr>
          <p:spPr bwMode="auto">
            <a:xfrm>
              <a:off x="4541" y="1279"/>
              <a:ext cx="669" cy="1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1278F718-827A-401B-96AE-9625DF319C7E}"/>
                </a:ext>
              </a:extLst>
            </p:cNvPr>
            <p:cNvSpPr>
              <a:spLocks/>
            </p:cNvSpPr>
            <p:nvPr/>
          </p:nvSpPr>
          <p:spPr bwMode="auto">
            <a:xfrm>
              <a:off x="4541" y="1279"/>
              <a:ext cx="669" cy="10"/>
            </a:xfrm>
            <a:custGeom>
              <a:avLst/>
              <a:gdLst>
                <a:gd name="T0" fmla="*/ 0 w 669"/>
                <a:gd name="T1" fmla="*/ 10 h 10"/>
                <a:gd name="T2" fmla="*/ 669 w 669"/>
                <a:gd name="T3" fmla="*/ 10 h 10"/>
                <a:gd name="T4" fmla="*/ 669 w 669"/>
                <a:gd name="T5" fmla="*/ 0 h 10"/>
                <a:gd name="T6" fmla="*/ 0 w 669"/>
                <a:gd name="T7" fmla="*/ 0 h 10"/>
              </a:gdLst>
              <a:ahLst/>
              <a:cxnLst>
                <a:cxn ang="0">
                  <a:pos x="T0" y="T1"/>
                </a:cxn>
                <a:cxn ang="0">
                  <a:pos x="T2" y="T3"/>
                </a:cxn>
                <a:cxn ang="0">
                  <a:pos x="T4" y="T5"/>
                </a:cxn>
                <a:cxn ang="0">
                  <a:pos x="T6" y="T7"/>
                </a:cxn>
              </a:cxnLst>
              <a:rect l="0" t="0" r="r" b="b"/>
              <a:pathLst>
                <a:path w="669" h="10">
                  <a:moveTo>
                    <a:pt x="0" y="10"/>
                  </a:moveTo>
                  <a:lnTo>
                    <a:pt x="669" y="10"/>
                  </a:lnTo>
                  <a:lnTo>
                    <a:pt x="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26">
              <a:extLst>
                <a:ext uri="{FF2B5EF4-FFF2-40B4-BE49-F238E27FC236}">
                  <a16:creationId xmlns:a16="http://schemas.microsoft.com/office/drawing/2014/main" id="{F6DB85A9-B8FE-4805-991E-BC56888CA1F2}"/>
                </a:ext>
              </a:extLst>
            </p:cNvPr>
            <p:cNvSpPr>
              <a:spLocks noChangeArrowheads="1"/>
            </p:cNvSpPr>
            <p:nvPr/>
          </p:nvSpPr>
          <p:spPr bwMode="auto">
            <a:xfrm>
              <a:off x="5179" y="1511"/>
              <a:ext cx="160" cy="67"/>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a:extLst>
                <a:ext uri="{FF2B5EF4-FFF2-40B4-BE49-F238E27FC236}">
                  <a16:creationId xmlns:a16="http://schemas.microsoft.com/office/drawing/2014/main" id="{617347C7-429A-4F08-9ECD-5BD39D034F1F}"/>
                </a:ext>
              </a:extLst>
            </p:cNvPr>
            <p:cNvSpPr>
              <a:spLocks/>
            </p:cNvSpPr>
            <p:nvPr/>
          </p:nvSpPr>
          <p:spPr bwMode="auto">
            <a:xfrm>
              <a:off x="5210" y="1535"/>
              <a:ext cx="95" cy="21"/>
            </a:xfrm>
            <a:custGeom>
              <a:avLst/>
              <a:gdLst>
                <a:gd name="T0" fmla="*/ 20 w 40"/>
                <a:gd name="T1" fmla="*/ 9 h 9"/>
                <a:gd name="T2" fmla="*/ 0 w 40"/>
                <a:gd name="T3" fmla="*/ 4 h 9"/>
                <a:gd name="T4" fmla="*/ 20 w 40"/>
                <a:gd name="T5" fmla="*/ 0 h 9"/>
                <a:gd name="T6" fmla="*/ 40 w 40"/>
                <a:gd name="T7" fmla="*/ 4 h 9"/>
                <a:gd name="T8" fmla="*/ 20 w 40"/>
                <a:gd name="T9" fmla="*/ 9 h 9"/>
              </a:gdLst>
              <a:ahLst/>
              <a:cxnLst>
                <a:cxn ang="0">
                  <a:pos x="T0" y="T1"/>
                </a:cxn>
                <a:cxn ang="0">
                  <a:pos x="T2" y="T3"/>
                </a:cxn>
                <a:cxn ang="0">
                  <a:pos x="T4" y="T5"/>
                </a:cxn>
                <a:cxn ang="0">
                  <a:pos x="T6" y="T7"/>
                </a:cxn>
                <a:cxn ang="0">
                  <a:pos x="T8" y="T9"/>
                </a:cxn>
              </a:cxnLst>
              <a:rect l="0" t="0" r="r" b="b"/>
              <a:pathLst>
                <a:path w="40" h="9">
                  <a:moveTo>
                    <a:pt x="20" y="9"/>
                  </a:moveTo>
                  <a:cubicBezTo>
                    <a:pt x="9" y="9"/>
                    <a:pt x="2" y="6"/>
                    <a:pt x="0" y="4"/>
                  </a:cubicBezTo>
                  <a:cubicBezTo>
                    <a:pt x="2" y="3"/>
                    <a:pt x="9" y="0"/>
                    <a:pt x="20" y="0"/>
                  </a:cubicBezTo>
                  <a:cubicBezTo>
                    <a:pt x="31" y="0"/>
                    <a:pt x="38" y="3"/>
                    <a:pt x="40" y="4"/>
                  </a:cubicBezTo>
                  <a:cubicBezTo>
                    <a:pt x="38" y="6"/>
                    <a:pt x="31" y="9"/>
                    <a:pt x="20" y="9"/>
                  </a:cubicBez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a:extLst>
                <a:ext uri="{FF2B5EF4-FFF2-40B4-BE49-F238E27FC236}">
                  <a16:creationId xmlns:a16="http://schemas.microsoft.com/office/drawing/2014/main" id="{2511673E-EB51-4A66-963A-0A4E100E7686}"/>
                </a:ext>
              </a:extLst>
            </p:cNvPr>
            <p:cNvSpPr>
              <a:spLocks/>
            </p:cNvSpPr>
            <p:nvPr/>
          </p:nvSpPr>
          <p:spPr bwMode="auto">
            <a:xfrm>
              <a:off x="5117" y="1120"/>
              <a:ext cx="286" cy="376"/>
            </a:xfrm>
            <a:custGeom>
              <a:avLst/>
              <a:gdLst>
                <a:gd name="T0" fmla="*/ 60 w 120"/>
                <a:gd name="T1" fmla="*/ 156 h 156"/>
                <a:gd name="T2" fmla="*/ 15 w 120"/>
                <a:gd name="T3" fmla="*/ 90 h 156"/>
                <a:gd name="T4" fmla="*/ 22 w 120"/>
                <a:gd name="T5" fmla="*/ 21 h 156"/>
                <a:gd name="T6" fmla="*/ 98 w 120"/>
                <a:gd name="T7" fmla="*/ 21 h 156"/>
                <a:gd name="T8" fmla="*/ 105 w 120"/>
                <a:gd name="T9" fmla="*/ 90 h 156"/>
                <a:gd name="T10" fmla="*/ 60 w 120"/>
                <a:gd name="T11" fmla="*/ 156 h 156"/>
              </a:gdLst>
              <a:ahLst/>
              <a:cxnLst>
                <a:cxn ang="0">
                  <a:pos x="T0" y="T1"/>
                </a:cxn>
                <a:cxn ang="0">
                  <a:pos x="T2" y="T3"/>
                </a:cxn>
                <a:cxn ang="0">
                  <a:pos x="T4" y="T5"/>
                </a:cxn>
                <a:cxn ang="0">
                  <a:pos x="T6" y="T7"/>
                </a:cxn>
                <a:cxn ang="0">
                  <a:pos x="T8" y="T9"/>
                </a:cxn>
                <a:cxn ang="0">
                  <a:pos x="T10" y="T11"/>
                </a:cxn>
              </a:cxnLst>
              <a:rect l="0" t="0" r="r" b="b"/>
              <a:pathLst>
                <a:path w="120" h="156">
                  <a:moveTo>
                    <a:pt x="60" y="156"/>
                  </a:moveTo>
                  <a:cubicBezTo>
                    <a:pt x="15" y="90"/>
                    <a:pt x="15" y="90"/>
                    <a:pt x="15" y="90"/>
                  </a:cubicBezTo>
                  <a:cubicBezTo>
                    <a:pt x="0" y="68"/>
                    <a:pt x="3" y="39"/>
                    <a:pt x="22" y="21"/>
                  </a:cubicBezTo>
                  <a:cubicBezTo>
                    <a:pt x="43" y="0"/>
                    <a:pt x="77" y="0"/>
                    <a:pt x="98" y="21"/>
                  </a:cubicBezTo>
                  <a:cubicBezTo>
                    <a:pt x="117" y="39"/>
                    <a:pt x="120" y="68"/>
                    <a:pt x="105" y="90"/>
                  </a:cubicBezTo>
                  <a:lnTo>
                    <a:pt x="60" y="156"/>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9">
              <a:extLst>
                <a:ext uri="{FF2B5EF4-FFF2-40B4-BE49-F238E27FC236}">
                  <a16:creationId xmlns:a16="http://schemas.microsoft.com/office/drawing/2014/main" id="{691D5AA9-25E2-44C7-A02B-7E1B111B2E01}"/>
                </a:ext>
              </a:extLst>
            </p:cNvPr>
            <p:cNvSpPr>
              <a:spLocks noChangeArrowheads="1"/>
            </p:cNvSpPr>
            <p:nvPr/>
          </p:nvSpPr>
          <p:spPr bwMode="auto">
            <a:xfrm>
              <a:off x="5210" y="1207"/>
              <a:ext cx="105" cy="1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3">
            <a:extLst>
              <a:ext uri="{FF2B5EF4-FFF2-40B4-BE49-F238E27FC236}">
                <a16:creationId xmlns:a16="http://schemas.microsoft.com/office/drawing/2014/main" id="{8DB8D4D1-E83A-4391-A24F-8FBC9E27E963}"/>
              </a:ext>
            </a:extLst>
          </p:cNvPr>
          <p:cNvGrpSpPr>
            <a:grpSpLocks noChangeAspect="1"/>
          </p:cNvGrpSpPr>
          <p:nvPr/>
        </p:nvGrpSpPr>
        <p:grpSpPr bwMode="auto">
          <a:xfrm rot="10800000">
            <a:off x="6863358" y="2883463"/>
            <a:ext cx="1368425" cy="727075"/>
            <a:chOff x="4541" y="1120"/>
            <a:chExt cx="862" cy="458"/>
          </a:xfrm>
        </p:grpSpPr>
        <p:sp>
          <p:nvSpPr>
            <p:cNvPr id="43" name="Rectangle 24">
              <a:extLst>
                <a:ext uri="{FF2B5EF4-FFF2-40B4-BE49-F238E27FC236}">
                  <a16:creationId xmlns:a16="http://schemas.microsoft.com/office/drawing/2014/main" id="{4FC4DD92-A527-4D8A-8A93-EAF21552DBA3}"/>
                </a:ext>
              </a:extLst>
            </p:cNvPr>
            <p:cNvSpPr>
              <a:spLocks noChangeArrowheads="1"/>
            </p:cNvSpPr>
            <p:nvPr/>
          </p:nvSpPr>
          <p:spPr bwMode="auto">
            <a:xfrm>
              <a:off x="4541" y="1279"/>
              <a:ext cx="669" cy="1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B72725A1-4DE3-43E5-882E-E3FBB2139DE9}"/>
                </a:ext>
              </a:extLst>
            </p:cNvPr>
            <p:cNvSpPr>
              <a:spLocks/>
            </p:cNvSpPr>
            <p:nvPr/>
          </p:nvSpPr>
          <p:spPr bwMode="auto">
            <a:xfrm>
              <a:off x="4541" y="1279"/>
              <a:ext cx="669" cy="10"/>
            </a:xfrm>
            <a:custGeom>
              <a:avLst/>
              <a:gdLst>
                <a:gd name="T0" fmla="*/ 0 w 669"/>
                <a:gd name="T1" fmla="*/ 10 h 10"/>
                <a:gd name="T2" fmla="*/ 669 w 669"/>
                <a:gd name="T3" fmla="*/ 10 h 10"/>
                <a:gd name="T4" fmla="*/ 669 w 669"/>
                <a:gd name="T5" fmla="*/ 0 h 10"/>
                <a:gd name="T6" fmla="*/ 0 w 669"/>
                <a:gd name="T7" fmla="*/ 0 h 10"/>
              </a:gdLst>
              <a:ahLst/>
              <a:cxnLst>
                <a:cxn ang="0">
                  <a:pos x="T0" y="T1"/>
                </a:cxn>
                <a:cxn ang="0">
                  <a:pos x="T2" y="T3"/>
                </a:cxn>
                <a:cxn ang="0">
                  <a:pos x="T4" y="T5"/>
                </a:cxn>
                <a:cxn ang="0">
                  <a:pos x="T6" y="T7"/>
                </a:cxn>
              </a:cxnLst>
              <a:rect l="0" t="0" r="r" b="b"/>
              <a:pathLst>
                <a:path w="669" h="10">
                  <a:moveTo>
                    <a:pt x="0" y="10"/>
                  </a:moveTo>
                  <a:lnTo>
                    <a:pt x="669" y="10"/>
                  </a:lnTo>
                  <a:lnTo>
                    <a:pt x="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26">
              <a:extLst>
                <a:ext uri="{FF2B5EF4-FFF2-40B4-BE49-F238E27FC236}">
                  <a16:creationId xmlns:a16="http://schemas.microsoft.com/office/drawing/2014/main" id="{48295DDF-67A4-449B-BE5B-1753E0BBC19E}"/>
                </a:ext>
              </a:extLst>
            </p:cNvPr>
            <p:cNvSpPr>
              <a:spLocks noChangeArrowheads="1"/>
            </p:cNvSpPr>
            <p:nvPr/>
          </p:nvSpPr>
          <p:spPr bwMode="auto">
            <a:xfrm>
              <a:off x="5179" y="1511"/>
              <a:ext cx="160" cy="67"/>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7">
              <a:extLst>
                <a:ext uri="{FF2B5EF4-FFF2-40B4-BE49-F238E27FC236}">
                  <a16:creationId xmlns:a16="http://schemas.microsoft.com/office/drawing/2014/main" id="{7A8EFBEF-EC8B-4171-97E3-95D389140313}"/>
                </a:ext>
              </a:extLst>
            </p:cNvPr>
            <p:cNvSpPr>
              <a:spLocks/>
            </p:cNvSpPr>
            <p:nvPr/>
          </p:nvSpPr>
          <p:spPr bwMode="auto">
            <a:xfrm>
              <a:off x="5210" y="1535"/>
              <a:ext cx="95" cy="21"/>
            </a:xfrm>
            <a:custGeom>
              <a:avLst/>
              <a:gdLst>
                <a:gd name="T0" fmla="*/ 20 w 40"/>
                <a:gd name="T1" fmla="*/ 9 h 9"/>
                <a:gd name="T2" fmla="*/ 0 w 40"/>
                <a:gd name="T3" fmla="*/ 4 h 9"/>
                <a:gd name="T4" fmla="*/ 20 w 40"/>
                <a:gd name="T5" fmla="*/ 0 h 9"/>
                <a:gd name="T6" fmla="*/ 40 w 40"/>
                <a:gd name="T7" fmla="*/ 4 h 9"/>
                <a:gd name="T8" fmla="*/ 20 w 40"/>
                <a:gd name="T9" fmla="*/ 9 h 9"/>
              </a:gdLst>
              <a:ahLst/>
              <a:cxnLst>
                <a:cxn ang="0">
                  <a:pos x="T0" y="T1"/>
                </a:cxn>
                <a:cxn ang="0">
                  <a:pos x="T2" y="T3"/>
                </a:cxn>
                <a:cxn ang="0">
                  <a:pos x="T4" y="T5"/>
                </a:cxn>
                <a:cxn ang="0">
                  <a:pos x="T6" y="T7"/>
                </a:cxn>
                <a:cxn ang="0">
                  <a:pos x="T8" y="T9"/>
                </a:cxn>
              </a:cxnLst>
              <a:rect l="0" t="0" r="r" b="b"/>
              <a:pathLst>
                <a:path w="40" h="9">
                  <a:moveTo>
                    <a:pt x="20" y="9"/>
                  </a:moveTo>
                  <a:cubicBezTo>
                    <a:pt x="9" y="9"/>
                    <a:pt x="2" y="6"/>
                    <a:pt x="0" y="4"/>
                  </a:cubicBezTo>
                  <a:cubicBezTo>
                    <a:pt x="2" y="3"/>
                    <a:pt x="9" y="0"/>
                    <a:pt x="20" y="0"/>
                  </a:cubicBezTo>
                  <a:cubicBezTo>
                    <a:pt x="31" y="0"/>
                    <a:pt x="38" y="3"/>
                    <a:pt x="40" y="4"/>
                  </a:cubicBezTo>
                  <a:cubicBezTo>
                    <a:pt x="38" y="6"/>
                    <a:pt x="31" y="9"/>
                    <a:pt x="20" y="9"/>
                  </a:cubicBez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48F05C9E-CAF0-4695-BA38-40BD18688663}"/>
                </a:ext>
              </a:extLst>
            </p:cNvPr>
            <p:cNvSpPr>
              <a:spLocks/>
            </p:cNvSpPr>
            <p:nvPr/>
          </p:nvSpPr>
          <p:spPr bwMode="auto">
            <a:xfrm>
              <a:off x="5117" y="1120"/>
              <a:ext cx="286" cy="376"/>
            </a:xfrm>
            <a:custGeom>
              <a:avLst/>
              <a:gdLst>
                <a:gd name="T0" fmla="*/ 60 w 120"/>
                <a:gd name="T1" fmla="*/ 156 h 156"/>
                <a:gd name="T2" fmla="*/ 15 w 120"/>
                <a:gd name="T3" fmla="*/ 90 h 156"/>
                <a:gd name="T4" fmla="*/ 22 w 120"/>
                <a:gd name="T5" fmla="*/ 21 h 156"/>
                <a:gd name="T6" fmla="*/ 98 w 120"/>
                <a:gd name="T7" fmla="*/ 21 h 156"/>
                <a:gd name="T8" fmla="*/ 105 w 120"/>
                <a:gd name="T9" fmla="*/ 90 h 156"/>
                <a:gd name="T10" fmla="*/ 60 w 120"/>
                <a:gd name="T11" fmla="*/ 156 h 156"/>
              </a:gdLst>
              <a:ahLst/>
              <a:cxnLst>
                <a:cxn ang="0">
                  <a:pos x="T0" y="T1"/>
                </a:cxn>
                <a:cxn ang="0">
                  <a:pos x="T2" y="T3"/>
                </a:cxn>
                <a:cxn ang="0">
                  <a:pos x="T4" y="T5"/>
                </a:cxn>
                <a:cxn ang="0">
                  <a:pos x="T6" y="T7"/>
                </a:cxn>
                <a:cxn ang="0">
                  <a:pos x="T8" y="T9"/>
                </a:cxn>
                <a:cxn ang="0">
                  <a:pos x="T10" y="T11"/>
                </a:cxn>
              </a:cxnLst>
              <a:rect l="0" t="0" r="r" b="b"/>
              <a:pathLst>
                <a:path w="120" h="156">
                  <a:moveTo>
                    <a:pt x="60" y="156"/>
                  </a:moveTo>
                  <a:cubicBezTo>
                    <a:pt x="15" y="90"/>
                    <a:pt x="15" y="90"/>
                    <a:pt x="15" y="90"/>
                  </a:cubicBezTo>
                  <a:cubicBezTo>
                    <a:pt x="0" y="68"/>
                    <a:pt x="3" y="39"/>
                    <a:pt x="22" y="21"/>
                  </a:cubicBezTo>
                  <a:cubicBezTo>
                    <a:pt x="43" y="0"/>
                    <a:pt x="77" y="0"/>
                    <a:pt x="98" y="21"/>
                  </a:cubicBezTo>
                  <a:cubicBezTo>
                    <a:pt x="117" y="39"/>
                    <a:pt x="120" y="68"/>
                    <a:pt x="105" y="90"/>
                  </a:cubicBezTo>
                  <a:lnTo>
                    <a:pt x="60" y="156"/>
                  </a:lnTo>
                  <a:close/>
                </a:path>
              </a:pathLst>
            </a:custGeom>
            <a:solidFill>
              <a:srgbClr val="93C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29">
              <a:extLst>
                <a:ext uri="{FF2B5EF4-FFF2-40B4-BE49-F238E27FC236}">
                  <a16:creationId xmlns:a16="http://schemas.microsoft.com/office/drawing/2014/main" id="{682B4763-B0C3-4265-BFDF-68E74C501EE9}"/>
                </a:ext>
              </a:extLst>
            </p:cNvPr>
            <p:cNvSpPr>
              <a:spLocks noChangeArrowheads="1"/>
            </p:cNvSpPr>
            <p:nvPr/>
          </p:nvSpPr>
          <p:spPr bwMode="auto">
            <a:xfrm>
              <a:off x="5210" y="1207"/>
              <a:ext cx="105" cy="1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74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3"/>
                                        </p:tgtEl>
                                        <p:attrNameLst>
                                          <p:attrName>style.opacity</p:attrName>
                                        </p:attrNameLst>
                                      </p:cBhvr>
                                      <p:to>
                                        <p:strVal val="0.5"/>
                                      </p:to>
                                    </p:set>
                                    <p:animEffect filter="image" prLst="opacity: 0.5">
                                      <p:cBhvr rctx="IE">
                                        <p:cTn id="7" dur="indefinite"/>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ppt_x"/>
                                          </p:val>
                                        </p:tav>
                                        <p:tav tm="100000">
                                          <p:val>
                                            <p:strVal val="#ppt_x"/>
                                          </p:val>
                                        </p:tav>
                                      </p:tavLst>
                                    </p:anim>
                                    <p:anim calcmode="lin" valueType="num">
                                      <p:cBhvr additive="base">
                                        <p:cTn id="45" dur="500" fill="hold"/>
                                        <p:tgtEl>
                                          <p:spTgt spid="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animBg="1"/>
      <p:bldP spid="15" grpId="0"/>
      <p:bldP spid="16"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94A8B2C-CF6F-4960-9A7D-CABD8F93482B}"/>
              </a:ext>
            </a:extLst>
          </p:cNvPr>
          <p:cNvSpPr>
            <a:spLocks noGrp="1"/>
          </p:cNvSpPr>
          <p:nvPr>
            <p:ph type="body" sz="quarter" idx="24"/>
          </p:nvPr>
        </p:nvSpPr>
        <p:spPr>
          <a:xfrm>
            <a:off x="1074151" y="4490484"/>
            <a:ext cx="3135357" cy="1647985"/>
          </a:xfrm>
        </p:spPr>
        <p:txBody>
          <a:bodyPr/>
          <a:lstStyle/>
          <a:p>
            <a:pPr lvl="0" algn="l"/>
            <a:r>
              <a:rPr lang="es-EC" sz="1400" dirty="0">
                <a:latin typeface="Times New Roman" panose="02020603050405020304" pitchFamily="18" charset="0"/>
                <a:ea typeface="Calibri" panose="020F0502020204030204" pitchFamily="34" charset="0"/>
                <a:cs typeface="Times New Roman" panose="02020603050405020304" pitchFamily="18" charset="0"/>
              </a:rPr>
              <a:t>Objetivo provisionar los bienes y servicios </a:t>
            </a:r>
          </a:p>
          <a:p>
            <a:pPr lvl="0" algn="l"/>
            <a:r>
              <a:rPr lang="es-EC" sz="1400" dirty="0">
                <a:latin typeface="Times New Roman" panose="02020603050405020304" pitchFamily="18" charset="0"/>
                <a:ea typeface="Calibri" panose="020F0502020204030204" pitchFamily="34" charset="0"/>
                <a:cs typeface="Times New Roman" panose="02020603050405020304" pitchFamily="18" charset="0"/>
              </a:rPr>
              <a:t>Impuestos</a:t>
            </a:r>
            <a:endParaRPr lang="es-ES" sz="1400" dirty="0">
              <a:latin typeface="Times New Roman" panose="02020603050405020304" pitchFamily="18" charset="0"/>
              <a:cs typeface="Times New Roman" panose="02020603050405020304" pitchFamily="18" charset="0"/>
            </a:endParaRPr>
          </a:p>
          <a:p>
            <a:pPr lvl="0" algn="l"/>
            <a:r>
              <a:rPr lang="es-EC" sz="1400" dirty="0">
                <a:latin typeface="Times New Roman" panose="02020603050405020304" pitchFamily="18" charset="0"/>
                <a:ea typeface="Calibri" panose="020F0502020204030204" pitchFamily="34" charset="0"/>
                <a:cs typeface="Times New Roman" panose="02020603050405020304" pitchFamily="18" charset="0"/>
              </a:rPr>
              <a:t>Ingresos públicos para el desarrollo y sostenibilidad del país</a:t>
            </a:r>
            <a:endParaRPr lang="es-ES" sz="1400" dirty="0">
              <a:latin typeface="Times New Roman" panose="02020603050405020304" pitchFamily="18" charset="0"/>
              <a:cs typeface="Times New Roman" panose="02020603050405020304" pitchFamily="18" charset="0"/>
            </a:endParaRPr>
          </a:p>
          <a:p>
            <a:pPr marL="0" indent="0" algn="just">
              <a:buNone/>
            </a:pPr>
            <a:endParaRPr lang="en-US" dirty="0"/>
          </a:p>
        </p:txBody>
      </p:sp>
      <p:sp>
        <p:nvSpPr>
          <p:cNvPr id="9" name="Text Placeholder 8">
            <a:extLst>
              <a:ext uri="{FF2B5EF4-FFF2-40B4-BE49-F238E27FC236}">
                <a16:creationId xmlns:a16="http://schemas.microsoft.com/office/drawing/2014/main" id="{C4EB3FDA-F310-4FEF-A85E-09DC0CEDB186}"/>
              </a:ext>
            </a:extLst>
          </p:cNvPr>
          <p:cNvSpPr>
            <a:spLocks noGrp="1"/>
          </p:cNvSpPr>
          <p:nvPr>
            <p:ph type="body" sz="quarter" idx="26"/>
          </p:nvPr>
        </p:nvSpPr>
        <p:spPr>
          <a:xfrm>
            <a:off x="4536624" y="4524434"/>
            <a:ext cx="3135357" cy="917580"/>
          </a:xfrm>
        </p:spPr>
        <p:txBody>
          <a:bodyPr/>
          <a:lstStyle/>
          <a:p>
            <a:pPr algn="l"/>
            <a:r>
              <a:rPr lang="es-ES" sz="1400" dirty="0">
                <a:latin typeface="Times New Roman" panose="02020603050405020304" pitchFamily="18" charset="0"/>
                <a:cs typeface="Times New Roman" panose="02020603050405020304" pitchFamily="18" charset="0"/>
              </a:rPr>
              <a:t>Son unilaterales por parte del estado</a:t>
            </a:r>
          </a:p>
          <a:p>
            <a:pPr algn="l"/>
            <a:r>
              <a:rPr lang="es-ES" sz="1400" dirty="0">
                <a:latin typeface="Times New Roman" panose="02020603050405020304" pitchFamily="18" charset="0"/>
                <a:cs typeface="Times New Roman" panose="02020603050405020304" pitchFamily="18" charset="0"/>
              </a:rPr>
              <a:t>Prestaciones de carácter monetario </a:t>
            </a:r>
          </a:p>
          <a:p>
            <a:pPr algn="l"/>
            <a:r>
              <a:rPr lang="es-ES" sz="1400" dirty="0">
                <a:latin typeface="Times New Roman" panose="02020603050405020304" pitchFamily="18" charset="0"/>
                <a:cs typeface="Times New Roman" panose="02020603050405020304" pitchFamily="18" charset="0"/>
              </a:rPr>
              <a:t>Destinados para la financiación del gasto publico</a:t>
            </a:r>
          </a:p>
          <a:p>
            <a:pPr marL="0" indent="0">
              <a:buNone/>
            </a:pPr>
            <a:endParaRPr lang="en-US" sz="1400" dirty="0"/>
          </a:p>
        </p:txBody>
      </p:sp>
      <p:sp>
        <p:nvSpPr>
          <p:cNvPr id="11" name="Text Placeholder 10">
            <a:extLst>
              <a:ext uri="{FF2B5EF4-FFF2-40B4-BE49-F238E27FC236}">
                <a16:creationId xmlns:a16="http://schemas.microsoft.com/office/drawing/2014/main" id="{37858554-E8CD-4BC4-8BFB-54558ED532EA}"/>
              </a:ext>
            </a:extLst>
          </p:cNvPr>
          <p:cNvSpPr>
            <a:spLocks noGrp="1"/>
          </p:cNvSpPr>
          <p:nvPr>
            <p:ph type="body" sz="quarter" idx="28"/>
          </p:nvPr>
        </p:nvSpPr>
        <p:spPr/>
        <p:txBody>
          <a:bodyPr/>
          <a:lstStyle/>
          <a:p>
            <a:pPr algn="l"/>
            <a:r>
              <a:rPr lang="es-ES" sz="1400" dirty="0">
                <a:latin typeface="Times New Roman" panose="02020603050405020304" pitchFamily="18" charset="0"/>
                <a:cs typeface="Times New Roman" panose="02020603050405020304" pitchFamily="18" charset="0"/>
              </a:rPr>
              <a:t>Impuestos</a:t>
            </a:r>
          </a:p>
          <a:p>
            <a:pPr algn="l"/>
            <a:r>
              <a:rPr lang="es-ES" sz="1400" dirty="0">
                <a:latin typeface="Times New Roman" panose="02020603050405020304" pitchFamily="18" charset="0"/>
                <a:cs typeface="Times New Roman" panose="02020603050405020304" pitchFamily="18" charset="0"/>
              </a:rPr>
              <a:t>Tasas</a:t>
            </a:r>
          </a:p>
          <a:p>
            <a:pPr algn="l"/>
            <a:r>
              <a:rPr lang="es-ES" sz="1400" dirty="0">
                <a:latin typeface="Times New Roman" panose="02020603050405020304" pitchFamily="18" charset="0"/>
                <a:cs typeface="Times New Roman" panose="02020603050405020304" pitchFamily="18" charset="0"/>
              </a:rPr>
              <a:t>Contribuyente especiales</a:t>
            </a:r>
          </a:p>
        </p:txBody>
      </p:sp>
      <p:sp>
        <p:nvSpPr>
          <p:cNvPr id="12" name="Text Placeholder 11">
            <a:extLst>
              <a:ext uri="{FF2B5EF4-FFF2-40B4-BE49-F238E27FC236}">
                <a16:creationId xmlns:a16="http://schemas.microsoft.com/office/drawing/2014/main" id="{854617C8-0B2E-4D48-A446-ED93D6B530FF}"/>
              </a:ext>
            </a:extLst>
          </p:cNvPr>
          <p:cNvSpPr>
            <a:spLocks noGrp="1"/>
          </p:cNvSpPr>
          <p:nvPr>
            <p:ph type="body" sz="quarter" idx="29"/>
          </p:nvPr>
        </p:nvSpPr>
        <p:spPr>
          <a:xfrm>
            <a:off x="1709015" y="2511206"/>
            <a:ext cx="1865628" cy="1093822"/>
          </a:xfrm>
        </p:spPr>
        <p:txBody>
          <a:bodyPr/>
          <a:lstStyle/>
          <a:p>
            <a:pPr marL="0" indent="0">
              <a:buNone/>
            </a:pPr>
            <a:r>
              <a:rPr lang="es-ES" sz="2000" b="1" dirty="0">
                <a:solidFill>
                  <a:schemeClr val="tx1">
                    <a:lumMod val="95000"/>
                    <a:lumOff val="5000"/>
                  </a:schemeClr>
                </a:solidFill>
                <a:latin typeface="Times New Roman" panose="02020603050405020304" pitchFamily="18" charset="0"/>
                <a:cs typeface="Times New Roman" panose="02020603050405020304" pitchFamily="18" charset="0"/>
              </a:rPr>
              <a:t>Recaudación tributaria</a:t>
            </a:r>
          </a:p>
        </p:txBody>
      </p:sp>
      <p:sp>
        <p:nvSpPr>
          <p:cNvPr id="13" name="Text Placeholder 12">
            <a:extLst>
              <a:ext uri="{FF2B5EF4-FFF2-40B4-BE49-F238E27FC236}">
                <a16:creationId xmlns:a16="http://schemas.microsoft.com/office/drawing/2014/main" id="{A0061938-DB74-4858-A409-E3BA4E818CD3}"/>
              </a:ext>
            </a:extLst>
          </p:cNvPr>
          <p:cNvSpPr>
            <a:spLocks noGrp="1"/>
          </p:cNvSpPr>
          <p:nvPr>
            <p:ph type="body" sz="quarter" idx="30"/>
          </p:nvPr>
        </p:nvSpPr>
        <p:spPr/>
        <p:txBody>
          <a:bodyPr/>
          <a:lstStyle/>
          <a:p>
            <a:pPr marL="0" indent="0">
              <a:buNone/>
            </a:pPr>
            <a:r>
              <a:rPr lang="es-EC" sz="2000" b="1" dirty="0">
                <a:solidFill>
                  <a:schemeClr val="tx1">
                    <a:lumMod val="95000"/>
                    <a:lumOff val="5000"/>
                  </a:schemeClr>
                </a:solidFill>
                <a:latin typeface="Times New Roman" panose="02020603050405020304" pitchFamily="18" charset="0"/>
                <a:cs typeface="Times New Roman" panose="02020603050405020304" pitchFamily="18" charset="0"/>
              </a:rPr>
              <a:t>Tributos</a:t>
            </a:r>
            <a:endParaRPr 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5BAB627A-D043-4618-8DFA-FDC0E8C3889A}"/>
              </a:ext>
            </a:extLst>
          </p:cNvPr>
          <p:cNvSpPr>
            <a:spLocks noGrp="1"/>
          </p:cNvSpPr>
          <p:nvPr>
            <p:ph type="body" sz="quarter" idx="31"/>
          </p:nvPr>
        </p:nvSpPr>
        <p:spPr>
          <a:xfrm>
            <a:off x="8617357" y="2578064"/>
            <a:ext cx="1865628" cy="480053"/>
          </a:xfrm>
        </p:spPr>
        <p:txBody>
          <a:bodyPr/>
          <a:lstStyle/>
          <a:p>
            <a:pPr marL="0" indent="0">
              <a:buNone/>
            </a:pPr>
            <a:r>
              <a:rPr lang="es-ES" sz="2000" b="1" dirty="0">
                <a:solidFill>
                  <a:schemeClr val="tx1">
                    <a:lumMod val="95000"/>
                    <a:lumOff val="5000"/>
                  </a:schemeClr>
                </a:solidFill>
                <a:latin typeface="Times New Roman" panose="02020603050405020304" pitchFamily="18" charset="0"/>
                <a:cs typeface="Times New Roman" panose="02020603050405020304" pitchFamily="18" charset="0"/>
              </a:rPr>
              <a:t>Clasificación </a:t>
            </a:r>
          </a:p>
        </p:txBody>
      </p:sp>
      <p:grpSp>
        <p:nvGrpSpPr>
          <p:cNvPr id="16" name="Group 4">
            <a:extLst>
              <a:ext uri="{FF2B5EF4-FFF2-40B4-BE49-F238E27FC236}">
                <a16:creationId xmlns:a16="http://schemas.microsoft.com/office/drawing/2014/main" id="{76A29E2D-F4ED-4963-BBCB-0D6132CC2C98}"/>
              </a:ext>
            </a:extLst>
          </p:cNvPr>
          <p:cNvGrpSpPr>
            <a:grpSpLocks noChangeAspect="1"/>
          </p:cNvGrpSpPr>
          <p:nvPr/>
        </p:nvGrpSpPr>
        <p:grpSpPr bwMode="auto">
          <a:xfrm>
            <a:off x="9525" y="42993"/>
            <a:ext cx="12182475" cy="732250"/>
            <a:chOff x="3" y="588"/>
            <a:chExt cx="7674" cy="3111"/>
          </a:xfrm>
        </p:grpSpPr>
        <p:sp>
          <p:nvSpPr>
            <p:cNvPr id="19" name="AutoShape 3">
              <a:extLst>
                <a:ext uri="{FF2B5EF4-FFF2-40B4-BE49-F238E27FC236}">
                  <a16:creationId xmlns:a16="http://schemas.microsoft.com/office/drawing/2014/main" id="{82D644DB-6BE6-423D-BDBD-6643E813C636}"/>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981125B0-A4C4-44E3-8008-8CD3156703C8}"/>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4EAF3E98-24B1-4CCF-87C7-EBC078725BC8}"/>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8">
              <a:extLst>
                <a:ext uri="{FF2B5EF4-FFF2-40B4-BE49-F238E27FC236}">
                  <a16:creationId xmlns:a16="http://schemas.microsoft.com/office/drawing/2014/main" id="{D8FD4A56-4CC7-429A-97D9-54884A78CBF3}"/>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CuadroTexto 22">
            <a:extLst>
              <a:ext uri="{FF2B5EF4-FFF2-40B4-BE49-F238E27FC236}">
                <a16:creationId xmlns:a16="http://schemas.microsoft.com/office/drawing/2014/main" id="{D3FF3BBD-1F02-4ACB-9331-E68240F6F073}"/>
              </a:ext>
            </a:extLst>
          </p:cNvPr>
          <p:cNvSpPr txBox="1"/>
          <p:nvPr/>
        </p:nvSpPr>
        <p:spPr>
          <a:xfrm>
            <a:off x="228232" y="84978"/>
            <a:ext cx="5567731" cy="646331"/>
          </a:xfrm>
          <a:prstGeom prst="rect">
            <a:avLst/>
          </a:prstGeom>
          <a:noFill/>
        </p:spPr>
        <p:txBody>
          <a:bodyPr wrap="square" rtlCol="0">
            <a:spAutoFit/>
          </a:bodyPr>
          <a:lstStyle/>
          <a:p>
            <a:r>
              <a:rPr lang="es-EC" sz="3600" dirty="0">
                <a:solidFill>
                  <a:schemeClr val="bg1"/>
                </a:solidFill>
                <a:latin typeface="Times New Roman" panose="02020603050405020304" pitchFamily="18" charset="0"/>
                <a:cs typeface="Times New Roman" panose="02020603050405020304" pitchFamily="18" charset="0"/>
              </a:rPr>
              <a:t>Marco Teórico - Referencial</a:t>
            </a:r>
            <a:endParaRPr lang="es-EC" sz="2400" dirty="0">
              <a:latin typeface="Times New Roman" panose="02020603050405020304" pitchFamily="18" charset="0"/>
              <a:cs typeface="Times New Roman" panose="02020603050405020304" pitchFamily="18" charset="0"/>
            </a:endParaRPr>
          </a:p>
        </p:txBody>
      </p:sp>
      <p:pic>
        <p:nvPicPr>
          <p:cNvPr id="24" name="Imagen 23">
            <a:extLst>
              <a:ext uri="{FF2B5EF4-FFF2-40B4-BE49-F238E27FC236}">
                <a16:creationId xmlns:a16="http://schemas.microsoft.com/office/drawing/2014/main" id="{7CECAD3C-E6A3-4BCF-8DC0-195E2C7A2827}"/>
              </a:ext>
            </a:extLst>
          </p:cNvPr>
          <p:cNvPicPr>
            <a:picLocks noChangeAspect="1"/>
          </p:cNvPicPr>
          <p:nvPr/>
        </p:nvPicPr>
        <p:blipFill rotWithShape="1">
          <a:blip r:embed="rId3"/>
          <a:srcRect l="16400" t="14255" r="16905" b="16340"/>
          <a:stretch/>
        </p:blipFill>
        <p:spPr>
          <a:xfrm>
            <a:off x="9541156" y="5408579"/>
            <a:ext cx="2494336" cy="1459779"/>
          </a:xfrm>
          <a:prstGeom prst="rect">
            <a:avLst/>
          </a:prstGeom>
        </p:spPr>
      </p:pic>
    </p:spTree>
    <p:extLst>
      <p:ext uri="{BB962C8B-B14F-4D97-AF65-F5344CB8AC3E}">
        <p14:creationId xmlns:p14="http://schemas.microsoft.com/office/powerpoint/2010/main" val="38258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1033" y="967861"/>
            <a:ext cx="4258614" cy="5262979"/>
          </a:xfrm>
          <a:prstGeom prst="rect">
            <a:avLst/>
          </a:prstGeom>
        </p:spPr>
        <p:txBody>
          <a:bodyPr wrap="square">
            <a:spAutoFit/>
          </a:bodyPr>
          <a:lstStyle/>
          <a:p>
            <a:pPr marL="342900" indent="-342900">
              <a:buFont typeface="+mj-lt"/>
              <a:buAutoNum type="arabicPeriod"/>
            </a:pPr>
            <a:r>
              <a:rPr lang="es-ES" sz="1400" dirty="0"/>
              <a:t>Alojamiento y de servicio de comidas</a:t>
            </a:r>
          </a:p>
          <a:p>
            <a:pPr marL="342900" indent="-342900">
              <a:buFont typeface="+mj-lt"/>
              <a:buAutoNum type="arabicPeriod"/>
            </a:pPr>
            <a:r>
              <a:rPr lang="es-ES" sz="1400" dirty="0"/>
              <a:t>Atención de la salud humana</a:t>
            </a:r>
          </a:p>
          <a:p>
            <a:pPr marL="342900" indent="-342900">
              <a:buFont typeface="+mj-lt"/>
              <a:buAutoNum type="arabicPeriod"/>
            </a:pPr>
            <a:r>
              <a:rPr lang="es-ES" sz="1400" dirty="0"/>
              <a:t>Hogares como empleadores</a:t>
            </a:r>
          </a:p>
          <a:p>
            <a:pPr marL="342900" indent="-342900">
              <a:buFont typeface="+mj-lt"/>
              <a:buAutoNum type="arabicPeriod"/>
            </a:pPr>
            <a:r>
              <a:rPr lang="es-ES" sz="1400" dirty="0"/>
              <a:t>Organizaciones y órganos extraterritoriales</a:t>
            </a:r>
          </a:p>
          <a:p>
            <a:pPr marL="342900" indent="-342900">
              <a:buFont typeface="+mj-lt"/>
              <a:buAutoNum type="arabicPeriod"/>
            </a:pPr>
            <a:r>
              <a:rPr lang="es-ES" sz="1400" dirty="0"/>
              <a:t>Servicios administrativos y de apoyo</a:t>
            </a:r>
          </a:p>
          <a:p>
            <a:pPr marL="342900" indent="-342900">
              <a:buFont typeface="+mj-lt"/>
              <a:buAutoNum type="arabicPeriod"/>
            </a:pPr>
            <a:r>
              <a:rPr lang="es-ES" sz="1400" b="1" u="sng" dirty="0"/>
              <a:t>Financieras y de seguros</a:t>
            </a:r>
          </a:p>
          <a:p>
            <a:pPr marL="342900" indent="-342900">
              <a:buFont typeface="+mj-lt"/>
              <a:buAutoNum type="arabicPeriod"/>
            </a:pPr>
            <a:r>
              <a:rPr lang="es-ES" sz="1400" dirty="0"/>
              <a:t>Actividades inmobiliarias</a:t>
            </a:r>
          </a:p>
          <a:p>
            <a:pPr marL="342900" indent="-342900">
              <a:buFont typeface="+mj-lt"/>
              <a:buAutoNum type="arabicPeriod"/>
            </a:pPr>
            <a:r>
              <a:rPr lang="es-ES" sz="1400" dirty="0"/>
              <a:t>Profesionales, científicas y técnicas</a:t>
            </a:r>
          </a:p>
          <a:p>
            <a:pPr marL="342900" indent="-342900">
              <a:buFont typeface="+mj-lt"/>
              <a:buAutoNum type="arabicPeriod"/>
            </a:pPr>
            <a:r>
              <a:rPr lang="es-ES" sz="1400" dirty="0"/>
              <a:t>Administración pública y defensa</a:t>
            </a:r>
          </a:p>
          <a:p>
            <a:pPr marL="342900" indent="-342900">
              <a:buFont typeface="+mj-lt"/>
              <a:buAutoNum type="arabicPeriod"/>
            </a:pPr>
            <a:r>
              <a:rPr lang="es-ES" sz="1400" dirty="0"/>
              <a:t>Agricultura, ganadería,  silvicultura y pesca</a:t>
            </a:r>
          </a:p>
          <a:p>
            <a:pPr marL="342900" indent="-342900">
              <a:buFont typeface="+mj-lt"/>
              <a:buAutoNum type="arabicPeriod"/>
            </a:pPr>
            <a:r>
              <a:rPr lang="es-ES" sz="1400" dirty="0"/>
              <a:t>Artes, entretenimiento y recreación</a:t>
            </a:r>
          </a:p>
          <a:p>
            <a:pPr marL="342900" indent="-342900">
              <a:buFont typeface="+mj-lt"/>
              <a:buAutoNum type="arabicPeriod"/>
            </a:pPr>
            <a:r>
              <a:rPr lang="es-ES" sz="1400" dirty="0"/>
              <a:t>Bajo relación de dependencia sector privado</a:t>
            </a:r>
          </a:p>
          <a:p>
            <a:pPr marL="342900" indent="-342900">
              <a:buFont typeface="+mj-lt"/>
              <a:buAutoNum type="arabicPeriod"/>
            </a:pPr>
            <a:r>
              <a:rPr lang="es-ES" sz="1400" dirty="0"/>
              <a:t>Bajo relación de dependencia sector publico</a:t>
            </a:r>
          </a:p>
          <a:p>
            <a:pPr marL="342900" indent="-342900">
              <a:buFont typeface="+mj-lt"/>
              <a:buAutoNum type="arabicPeriod"/>
            </a:pPr>
            <a:r>
              <a:rPr lang="es-ES" sz="1400" b="1" u="sng" dirty="0"/>
              <a:t>Comercio al por mayor y al por menor</a:t>
            </a:r>
          </a:p>
          <a:p>
            <a:pPr marL="342900" indent="-342900">
              <a:buFont typeface="+mj-lt"/>
              <a:buAutoNum type="arabicPeriod"/>
            </a:pPr>
            <a:r>
              <a:rPr lang="es-ES" sz="1400" dirty="0"/>
              <a:t>Construcción</a:t>
            </a:r>
          </a:p>
          <a:p>
            <a:pPr marL="342900" indent="-342900">
              <a:buFont typeface="+mj-lt"/>
              <a:buAutoNum type="arabicPeriod"/>
            </a:pPr>
            <a:r>
              <a:rPr lang="es-ES" sz="1400" dirty="0"/>
              <a:t>Distribución de agua</a:t>
            </a:r>
          </a:p>
          <a:p>
            <a:pPr marL="342900" indent="-342900">
              <a:buFont typeface="+mj-lt"/>
              <a:buAutoNum type="arabicPeriod"/>
            </a:pPr>
            <a:r>
              <a:rPr lang="es-ES" sz="1400" dirty="0"/>
              <a:t>Enseñanza</a:t>
            </a:r>
          </a:p>
          <a:p>
            <a:pPr marL="342900" indent="-342900">
              <a:buFont typeface="+mj-lt"/>
              <a:buAutoNum type="arabicPeriod"/>
            </a:pPr>
            <a:r>
              <a:rPr lang="es-ES" sz="1400" dirty="0"/>
              <a:t>Explotación de minas y canteras</a:t>
            </a:r>
          </a:p>
          <a:p>
            <a:pPr marL="342900" indent="-342900">
              <a:buFont typeface="+mj-lt"/>
              <a:buAutoNum type="arabicPeriod"/>
            </a:pPr>
            <a:r>
              <a:rPr lang="es-ES" sz="1400" b="1" u="sng" dirty="0"/>
              <a:t>Industrias manufactureras</a:t>
            </a:r>
          </a:p>
          <a:p>
            <a:pPr marL="342900" indent="-342900">
              <a:buFont typeface="+mj-lt"/>
              <a:buAutoNum type="arabicPeriod"/>
            </a:pPr>
            <a:r>
              <a:rPr lang="es-ES" sz="1400" dirty="0"/>
              <a:t>Información y comunicación.</a:t>
            </a:r>
          </a:p>
          <a:p>
            <a:pPr marL="342900" indent="-342900">
              <a:buFont typeface="+mj-lt"/>
              <a:buAutoNum type="arabicPeriod"/>
            </a:pPr>
            <a:r>
              <a:rPr lang="es-ES" sz="1400" dirty="0"/>
              <a:t>Otras actividades de servicios</a:t>
            </a:r>
          </a:p>
          <a:p>
            <a:pPr marL="342900" indent="-342900">
              <a:buFont typeface="+mj-lt"/>
              <a:buAutoNum type="arabicPeriod"/>
            </a:pPr>
            <a:r>
              <a:rPr lang="es-ES" sz="1400" dirty="0"/>
              <a:t>Sin actividad económica - </a:t>
            </a:r>
            <a:r>
              <a:rPr lang="es-ES" sz="1400" dirty="0" err="1"/>
              <a:t>ciiu</a:t>
            </a:r>
            <a:endParaRPr lang="es-ES" sz="1400" dirty="0"/>
          </a:p>
          <a:p>
            <a:pPr marL="342900" indent="-342900">
              <a:buFont typeface="+mj-lt"/>
              <a:buAutoNum type="arabicPeriod"/>
            </a:pPr>
            <a:r>
              <a:rPr lang="es-ES" sz="1400" dirty="0"/>
              <a:t>Suministro de electricidad, gas, vapor y aire </a:t>
            </a:r>
          </a:p>
          <a:p>
            <a:pPr marL="342900" indent="-342900">
              <a:buFont typeface="+mj-lt"/>
              <a:buAutoNum type="arabicPeriod"/>
            </a:pPr>
            <a:r>
              <a:rPr lang="es-ES" sz="1400" dirty="0"/>
              <a:t>Transporte y almacenamiento</a:t>
            </a:r>
          </a:p>
        </p:txBody>
      </p:sp>
      <p:sp>
        <p:nvSpPr>
          <p:cNvPr id="7" name="CuadroTexto 6"/>
          <p:cNvSpPr txBox="1"/>
          <p:nvPr/>
        </p:nvSpPr>
        <p:spPr>
          <a:xfrm>
            <a:off x="4405719" y="4748864"/>
            <a:ext cx="266808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t>24 Actividades-Sección</a:t>
            </a:r>
          </a:p>
        </p:txBody>
      </p:sp>
      <p:sp>
        <p:nvSpPr>
          <p:cNvPr id="8" name="CuadroTexto 7"/>
          <p:cNvSpPr txBox="1"/>
          <p:nvPr/>
        </p:nvSpPr>
        <p:spPr>
          <a:xfrm>
            <a:off x="4405719" y="5530763"/>
            <a:ext cx="266808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t>91 Actividades - Grupo</a:t>
            </a:r>
          </a:p>
        </p:txBody>
      </p:sp>
      <p:sp>
        <p:nvSpPr>
          <p:cNvPr id="11" name="CuadroTexto 10"/>
          <p:cNvSpPr txBox="1"/>
          <p:nvPr/>
        </p:nvSpPr>
        <p:spPr>
          <a:xfrm>
            <a:off x="1142583" y="3012736"/>
            <a:ext cx="2011680" cy="369332"/>
          </a:xfrm>
          <a:prstGeom prst="rect">
            <a:avLst/>
          </a:prstGeom>
          <a:noFill/>
        </p:spPr>
        <p:txBody>
          <a:bodyPr wrap="square" rtlCol="0">
            <a:spAutoFit/>
          </a:bodyPr>
          <a:lstStyle/>
          <a:p>
            <a:r>
              <a:rPr lang="es-EC" dirty="0"/>
              <a:t>Diciembre 1997</a:t>
            </a:r>
          </a:p>
        </p:txBody>
      </p:sp>
      <p:pic>
        <p:nvPicPr>
          <p:cNvPr id="12" name="Imagen 11"/>
          <p:cNvPicPr>
            <a:picLocks noChangeAspect="1"/>
          </p:cNvPicPr>
          <p:nvPr/>
        </p:nvPicPr>
        <p:blipFill rotWithShape="1">
          <a:blip r:embed="rId2"/>
          <a:srcRect l="5387" r="3756" b="13039"/>
          <a:stretch/>
        </p:blipFill>
        <p:spPr>
          <a:xfrm>
            <a:off x="228232" y="769705"/>
            <a:ext cx="4220034" cy="2271973"/>
          </a:xfrm>
          <a:prstGeom prst="rect">
            <a:avLst/>
          </a:prstGeom>
        </p:spPr>
      </p:pic>
      <p:sp>
        <p:nvSpPr>
          <p:cNvPr id="13" name="Flecha abajo 12"/>
          <p:cNvSpPr/>
          <p:nvPr/>
        </p:nvSpPr>
        <p:spPr>
          <a:xfrm>
            <a:off x="1664241" y="2664737"/>
            <a:ext cx="568233"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Diagrama 13"/>
          <p:cNvGraphicFramePr/>
          <p:nvPr>
            <p:extLst>
              <p:ext uri="{D42A27DB-BD31-4B8C-83A1-F6EECF244321}">
                <p14:modId xmlns:p14="http://schemas.microsoft.com/office/powerpoint/2010/main" val="3126218261"/>
              </p:ext>
            </p:extLst>
          </p:nvPr>
        </p:nvGraphicFramePr>
        <p:xfrm>
          <a:off x="134747" y="3445052"/>
          <a:ext cx="4027353" cy="323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p:cNvSpPr txBox="1"/>
          <p:nvPr/>
        </p:nvSpPr>
        <p:spPr>
          <a:xfrm>
            <a:off x="4139111" y="3599351"/>
            <a:ext cx="321563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dirty="0"/>
              <a:t>Recaudación por actividad económica</a:t>
            </a:r>
          </a:p>
        </p:txBody>
      </p:sp>
      <p:sp>
        <p:nvSpPr>
          <p:cNvPr id="17" name="CuadroTexto 16"/>
          <p:cNvSpPr txBox="1"/>
          <p:nvPr/>
        </p:nvSpPr>
        <p:spPr>
          <a:xfrm>
            <a:off x="5360532" y="2049286"/>
            <a:ext cx="2413368" cy="646331"/>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Financiar el presupuesto del estado</a:t>
            </a:r>
          </a:p>
        </p:txBody>
      </p:sp>
      <p:sp>
        <p:nvSpPr>
          <p:cNvPr id="18" name="Flecha abajo 17"/>
          <p:cNvSpPr/>
          <p:nvPr/>
        </p:nvSpPr>
        <p:spPr>
          <a:xfrm>
            <a:off x="5584460" y="4387334"/>
            <a:ext cx="412026" cy="31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bajo 18"/>
          <p:cNvSpPr/>
          <p:nvPr/>
        </p:nvSpPr>
        <p:spPr>
          <a:xfrm>
            <a:off x="5584460" y="5220269"/>
            <a:ext cx="412026" cy="31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abajo 20"/>
          <p:cNvSpPr/>
          <p:nvPr/>
        </p:nvSpPr>
        <p:spPr>
          <a:xfrm>
            <a:off x="6307865" y="1752387"/>
            <a:ext cx="412026" cy="31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2" name="Group 17">
            <a:extLst>
              <a:ext uri="{FF2B5EF4-FFF2-40B4-BE49-F238E27FC236}">
                <a16:creationId xmlns:a16="http://schemas.microsoft.com/office/drawing/2014/main" id="{D15B00BC-BC29-46DF-9291-DC985E990B71}"/>
              </a:ext>
            </a:extLst>
          </p:cNvPr>
          <p:cNvGrpSpPr>
            <a:grpSpLocks noChangeAspect="1"/>
          </p:cNvGrpSpPr>
          <p:nvPr/>
        </p:nvGrpSpPr>
        <p:grpSpPr bwMode="auto">
          <a:xfrm rot="10800000">
            <a:off x="4552857" y="3041190"/>
            <a:ext cx="322263" cy="587375"/>
            <a:chOff x="750" y="444"/>
            <a:chExt cx="203" cy="370"/>
          </a:xfrm>
          <a:solidFill>
            <a:srgbClr val="93CB27"/>
          </a:solidFill>
        </p:grpSpPr>
        <p:sp>
          <p:nvSpPr>
            <p:cNvPr id="23" name="Line 18">
              <a:extLst>
                <a:ext uri="{FF2B5EF4-FFF2-40B4-BE49-F238E27FC236}">
                  <a16:creationId xmlns:a16="http://schemas.microsoft.com/office/drawing/2014/main" id="{F70FA0A9-11F4-4A52-9747-BC33B86D0D87}"/>
                </a:ext>
              </a:extLst>
            </p:cNvPr>
            <p:cNvSpPr>
              <a:spLocks noChangeShapeType="1"/>
            </p:cNvSpPr>
            <p:nvPr/>
          </p:nvSpPr>
          <p:spPr bwMode="auto">
            <a:xfrm flipV="1">
              <a:off x="850" y="444"/>
              <a:ext cx="0" cy="82"/>
            </a:xfrm>
            <a:prstGeom prst="line">
              <a:avLst/>
            </a:prstGeom>
            <a:grpFill/>
            <a:ln w="15875" cap="flat">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FA5A3E38-821D-4410-8813-FE2426FEBA0A}"/>
                </a:ext>
              </a:extLst>
            </p:cNvPr>
            <p:cNvSpPr>
              <a:spLocks/>
            </p:cNvSpPr>
            <p:nvPr/>
          </p:nvSpPr>
          <p:spPr bwMode="auto">
            <a:xfrm>
              <a:off x="750" y="550"/>
              <a:ext cx="203" cy="264"/>
            </a:xfrm>
            <a:custGeom>
              <a:avLst/>
              <a:gdLst>
                <a:gd name="T0" fmla="*/ 41 w 83"/>
                <a:gd name="T1" fmla="*/ 109 h 109"/>
                <a:gd name="T2" fmla="*/ 10 w 83"/>
                <a:gd name="T3" fmla="*/ 63 h 109"/>
                <a:gd name="T4" fmla="*/ 14 w 83"/>
                <a:gd name="T5" fmla="*/ 14 h 109"/>
                <a:gd name="T6" fmla="*/ 14 w 83"/>
                <a:gd name="T7" fmla="*/ 14 h 109"/>
                <a:gd name="T8" fmla="*/ 68 w 83"/>
                <a:gd name="T9" fmla="*/ 14 h 109"/>
                <a:gd name="T10" fmla="*/ 68 w 83"/>
                <a:gd name="T11" fmla="*/ 14 h 109"/>
                <a:gd name="T12" fmla="*/ 73 w 83"/>
                <a:gd name="T13" fmla="*/ 63 h 109"/>
                <a:gd name="T14" fmla="*/ 41 w 83"/>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9">
                  <a:moveTo>
                    <a:pt x="41" y="109"/>
                  </a:moveTo>
                  <a:cubicBezTo>
                    <a:pt x="10" y="63"/>
                    <a:pt x="10" y="63"/>
                    <a:pt x="10" y="63"/>
                  </a:cubicBezTo>
                  <a:cubicBezTo>
                    <a:pt x="0" y="48"/>
                    <a:pt x="2" y="27"/>
                    <a:pt x="14" y="14"/>
                  </a:cubicBezTo>
                  <a:cubicBezTo>
                    <a:pt x="14" y="14"/>
                    <a:pt x="14" y="14"/>
                    <a:pt x="14" y="14"/>
                  </a:cubicBezTo>
                  <a:cubicBezTo>
                    <a:pt x="29" y="0"/>
                    <a:pt x="53" y="0"/>
                    <a:pt x="68" y="14"/>
                  </a:cubicBezTo>
                  <a:cubicBezTo>
                    <a:pt x="68" y="14"/>
                    <a:pt x="68" y="14"/>
                    <a:pt x="68" y="14"/>
                  </a:cubicBezTo>
                  <a:cubicBezTo>
                    <a:pt x="81" y="27"/>
                    <a:pt x="83" y="48"/>
                    <a:pt x="73" y="63"/>
                  </a:cubicBezTo>
                  <a:lnTo>
                    <a:pt x="41" y="109"/>
                  </a:lnTo>
                  <a:close/>
                </a:path>
              </a:pathLst>
            </a:custGeom>
            <a:solidFill>
              <a:srgbClr val="273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20">
              <a:extLst>
                <a:ext uri="{FF2B5EF4-FFF2-40B4-BE49-F238E27FC236}">
                  <a16:creationId xmlns:a16="http://schemas.microsoft.com/office/drawing/2014/main" id="{E3875AE6-1A98-4AE6-BFA2-F08F12A593D2}"/>
                </a:ext>
              </a:extLst>
            </p:cNvPr>
            <p:cNvSpPr>
              <a:spLocks noChangeArrowheads="1"/>
            </p:cNvSpPr>
            <p:nvPr/>
          </p:nvSpPr>
          <p:spPr bwMode="auto">
            <a:xfrm>
              <a:off x="809" y="604"/>
              <a:ext cx="88" cy="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7">
            <a:extLst>
              <a:ext uri="{FF2B5EF4-FFF2-40B4-BE49-F238E27FC236}">
                <a16:creationId xmlns:a16="http://schemas.microsoft.com/office/drawing/2014/main" id="{76399C3F-B7C8-41F4-9F32-D604A03779E8}"/>
              </a:ext>
            </a:extLst>
          </p:cNvPr>
          <p:cNvGrpSpPr>
            <a:grpSpLocks noChangeAspect="1"/>
          </p:cNvGrpSpPr>
          <p:nvPr/>
        </p:nvGrpSpPr>
        <p:grpSpPr bwMode="auto">
          <a:xfrm rot="10800000">
            <a:off x="6679935" y="2987852"/>
            <a:ext cx="322263" cy="587375"/>
            <a:chOff x="750" y="444"/>
            <a:chExt cx="203" cy="370"/>
          </a:xfrm>
          <a:solidFill>
            <a:srgbClr val="93CB27"/>
          </a:solidFill>
        </p:grpSpPr>
        <p:sp>
          <p:nvSpPr>
            <p:cNvPr id="27" name="Line 18">
              <a:extLst>
                <a:ext uri="{FF2B5EF4-FFF2-40B4-BE49-F238E27FC236}">
                  <a16:creationId xmlns:a16="http://schemas.microsoft.com/office/drawing/2014/main" id="{C6F0993F-3CEF-4B2B-90FB-C9D0EC70E503}"/>
                </a:ext>
              </a:extLst>
            </p:cNvPr>
            <p:cNvSpPr>
              <a:spLocks noChangeShapeType="1"/>
            </p:cNvSpPr>
            <p:nvPr/>
          </p:nvSpPr>
          <p:spPr bwMode="auto">
            <a:xfrm flipV="1">
              <a:off x="850" y="444"/>
              <a:ext cx="0" cy="82"/>
            </a:xfrm>
            <a:prstGeom prst="line">
              <a:avLst/>
            </a:prstGeom>
            <a:grpFill/>
            <a:ln w="15875" cap="flat">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EBDEEB7D-118E-4404-ACFA-D17B2DF21D27}"/>
                </a:ext>
              </a:extLst>
            </p:cNvPr>
            <p:cNvSpPr>
              <a:spLocks/>
            </p:cNvSpPr>
            <p:nvPr/>
          </p:nvSpPr>
          <p:spPr bwMode="auto">
            <a:xfrm>
              <a:off x="750" y="550"/>
              <a:ext cx="203" cy="264"/>
            </a:xfrm>
            <a:custGeom>
              <a:avLst/>
              <a:gdLst>
                <a:gd name="T0" fmla="*/ 41 w 83"/>
                <a:gd name="T1" fmla="*/ 109 h 109"/>
                <a:gd name="T2" fmla="*/ 10 w 83"/>
                <a:gd name="T3" fmla="*/ 63 h 109"/>
                <a:gd name="T4" fmla="*/ 14 w 83"/>
                <a:gd name="T5" fmla="*/ 14 h 109"/>
                <a:gd name="T6" fmla="*/ 14 w 83"/>
                <a:gd name="T7" fmla="*/ 14 h 109"/>
                <a:gd name="T8" fmla="*/ 68 w 83"/>
                <a:gd name="T9" fmla="*/ 14 h 109"/>
                <a:gd name="T10" fmla="*/ 68 w 83"/>
                <a:gd name="T11" fmla="*/ 14 h 109"/>
                <a:gd name="T12" fmla="*/ 73 w 83"/>
                <a:gd name="T13" fmla="*/ 63 h 109"/>
                <a:gd name="T14" fmla="*/ 41 w 83"/>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9">
                  <a:moveTo>
                    <a:pt x="41" y="109"/>
                  </a:moveTo>
                  <a:cubicBezTo>
                    <a:pt x="10" y="63"/>
                    <a:pt x="10" y="63"/>
                    <a:pt x="10" y="63"/>
                  </a:cubicBezTo>
                  <a:cubicBezTo>
                    <a:pt x="0" y="48"/>
                    <a:pt x="2" y="27"/>
                    <a:pt x="14" y="14"/>
                  </a:cubicBezTo>
                  <a:cubicBezTo>
                    <a:pt x="14" y="14"/>
                    <a:pt x="14" y="14"/>
                    <a:pt x="14" y="14"/>
                  </a:cubicBezTo>
                  <a:cubicBezTo>
                    <a:pt x="29" y="0"/>
                    <a:pt x="53" y="0"/>
                    <a:pt x="68" y="14"/>
                  </a:cubicBezTo>
                  <a:cubicBezTo>
                    <a:pt x="68" y="14"/>
                    <a:pt x="68" y="14"/>
                    <a:pt x="68" y="14"/>
                  </a:cubicBezTo>
                  <a:cubicBezTo>
                    <a:pt x="81" y="27"/>
                    <a:pt x="83" y="48"/>
                    <a:pt x="73" y="63"/>
                  </a:cubicBezTo>
                  <a:lnTo>
                    <a:pt x="41"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20">
              <a:extLst>
                <a:ext uri="{FF2B5EF4-FFF2-40B4-BE49-F238E27FC236}">
                  <a16:creationId xmlns:a16="http://schemas.microsoft.com/office/drawing/2014/main" id="{E120BD82-8293-42AE-B073-ED471FA84CF7}"/>
                </a:ext>
              </a:extLst>
            </p:cNvPr>
            <p:cNvSpPr>
              <a:spLocks noChangeArrowheads="1"/>
            </p:cNvSpPr>
            <p:nvPr/>
          </p:nvSpPr>
          <p:spPr bwMode="auto">
            <a:xfrm>
              <a:off x="809" y="604"/>
              <a:ext cx="88" cy="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4">
            <a:extLst>
              <a:ext uri="{FF2B5EF4-FFF2-40B4-BE49-F238E27FC236}">
                <a16:creationId xmlns:a16="http://schemas.microsoft.com/office/drawing/2014/main" id="{403F7E45-E867-41BB-8664-9A42C41C00E6}"/>
              </a:ext>
            </a:extLst>
          </p:cNvPr>
          <p:cNvGrpSpPr>
            <a:grpSpLocks noChangeAspect="1"/>
          </p:cNvGrpSpPr>
          <p:nvPr/>
        </p:nvGrpSpPr>
        <p:grpSpPr bwMode="auto">
          <a:xfrm>
            <a:off x="9525" y="42993"/>
            <a:ext cx="12182475" cy="732250"/>
            <a:chOff x="3" y="588"/>
            <a:chExt cx="7674" cy="3111"/>
          </a:xfrm>
        </p:grpSpPr>
        <p:sp>
          <p:nvSpPr>
            <p:cNvPr id="31" name="AutoShape 3">
              <a:extLst>
                <a:ext uri="{FF2B5EF4-FFF2-40B4-BE49-F238E27FC236}">
                  <a16:creationId xmlns:a16="http://schemas.microsoft.com/office/drawing/2014/main" id="{2D08DEB3-71CF-4249-B1FB-F722C900CA63}"/>
                </a:ext>
              </a:extLst>
            </p:cNvPr>
            <p:cNvSpPr>
              <a:spLocks noChangeAspect="1" noChangeArrowheads="1" noTextEdit="1"/>
            </p:cNvSpPr>
            <p:nvPr/>
          </p:nvSpPr>
          <p:spPr bwMode="auto">
            <a:xfrm>
              <a:off x="3" y="588"/>
              <a:ext cx="7674"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9523FCF4-6496-4227-9108-0E46D2BFEAD3}"/>
                </a:ext>
              </a:extLst>
            </p:cNvPr>
            <p:cNvSpPr>
              <a:spLocks/>
            </p:cNvSpPr>
            <p:nvPr/>
          </p:nvSpPr>
          <p:spPr bwMode="auto">
            <a:xfrm>
              <a:off x="9" y="590"/>
              <a:ext cx="4454" cy="3105"/>
            </a:xfrm>
            <a:custGeom>
              <a:avLst/>
              <a:gdLst>
                <a:gd name="T0" fmla="*/ 4454 w 4454"/>
                <a:gd name="T1" fmla="*/ 0 h 3105"/>
                <a:gd name="T2" fmla="*/ 3639 w 4454"/>
                <a:gd name="T3" fmla="*/ 3105 h 3105"/>
                <a:gd name="T4" fmla="*/ 0 w 4454"/>
                <a:gd name="T5" fmla="*/ 3105 h 3105"/>
                <a:gd name="T6" fmla="*/ 0 w 4454"/>
                <a:gd name="T7" fmla="*/ 0 h 3105"/>
                <a:gd name="T8" fmla="*/ 4454 w 4454"/>
                <a:gd name="T9" fmla="*/ 0 h 3105"/>
              </a:gdLst>
              <a:ahLst/>
              <a:cxnLst>
                <a:cxn ang="0">
                  <a:pos x="T0" y="T1"/>
                </a:cxn>
                <a:cxn ang="0">
                  <a:pos x="T2" y="T3"/>
                </a:cxn>
                <a:cxn ang="0">
                  <a:pos x="T4" y="T5"/>
                </a:cxn>
                <a:cxn ang="0">
                  <a:pos x="T6" y="T7"/>
                </a:cxn>
                <a:cxn ang="0">
                  <a:pos x="T8" y="T9"/>
                </a:cxn>
              </a:cxnLst>
              <a:rect l="0" t="0" r="r" b="b"/>
              <a:pathLst>
                <a:path w="4454" h="3105">
                  <a:moveTo>
                    <a:pt x="4454" y="0"/>
                  </a:moveTo>
                  <a:lnTo>
                    <a:pt x="3639" y="3105"/>
                  </a:lnTo>
                  <a:lnTo>
                    <a:pt x="0" y="3105"/>
                  </a:lnTo>
                  <a:lnTo>
                    <a:pt x="0" y="0"/>
                  </a:lnTo>
                  <a:lnTo>
                    <a:pt x="4454" y="0"/>
                  </a:lnTo>
                  <a:close/>
                </a:path>
              </a:pathLst>
            </a:custGeom>
            <a:solidFill>
              <a:srgbClr val="27314A">
                <a:alpha val="6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
              <a:extLst>
                <a:ext uri="{FF2B5EF4-FFF2-40B4-BE49-F238E27FC236}">
                  <a16:creationId xmlns:a16="http://schemas.microsoft.com/office/drawing/2014/main" id="{9A0B8998-166C-40CC-934B-54B382033F02}"/>
                </a:ext>
              </a:extLst>
            </p:cNvPr>
            <p:cNvSpPr>
              <a:spLocks/>
            </p:cNvSpPr>
            <p:nvPr/>
          </p:nvSpPr>
          <p:spPr bwMode="auto">
            <a:xfrm>
              <a:off x="3648" y="590"/>
              <a:ext cx="4023" cy="3105"/>
            </a:xfrm>
            <a:custGeom>
              <a:avLst/>
              <a:gdLst>
                <a:gd name="T0" fmla="*/ 4023 w 4023"/>
                <a:gd name="T1" fmla="*/ 0 h 3105"/>
                <a:gd name="T2" fmla="*/ 4023 w 4023"/>
                <a:gd name="T3" fmla="*/ 3105 h 3105"/>
                <a:gd name="T4" fmla="*/ 0 w 4023"/>
                <a:gd name="T5" fmla="*/ 3105 h 3105"/>
                <a:gd name="T6" fmla="*/ 815 w 4023"/>
                <a:gd name="T7" fmla="*/ 0 h 3105"/>
                <a:gd name="T8" fmla="*/ 4023 w 4023"/>
                <a:gd name="T9" fmla="*/ 0 h 3105"/>
              </a:gdLst>
              <a:ahLst/>
              <a:cxnLst>
                <a:cxn ang="0">
                  <a:pos x="T0" y="T1"/>
                </a:cxn>
                <a:cxn ang="0">
                  <a:pos x="T2" y="T3"/>
                </a:cxn>
                <a:cxn ang="0">
                  <a:pos x="T4" y="T5"/>
                </a:cxn>
                <a:cxn ang="0">
                  <a:pos x="T6" y="T7"/>
                </a:cxn>
                <a:cxn ang="0">
                  <a:pos x="T8" y="T9"/>
                </a:cxn>
              </a:cxnLst>
              <a:rect l="0" t="0" r="r" b="b"/>
              <a:pathLst>
                <a:path w="4023" h="3105">
                  <a:moveTo>
                    <a:pt x="4023" y="0"/>
                  </a:moveTo>
                  <a:lnTo>
                    <a:pt x="4023" y="3105"/>
                  </a:lnTo>
                  <a:lnTo>
                    <a:pt x="0" y="3105"/>
                  </a:lnTo>
                  <a:lnTo>
                    <a:pt x="815" y="0"/>
                  </a:lnTo>
                  <a:lnTo>
                    <a:pt x="4023" y="0"/>
                  </a:lnTo>
                  <a:close/>
                </a:path>
              </a:pathLst>
            </a:custGeom>
            <a:solidFill>
              <a:srgbClr val="93CB27">
                <a:alpha val="8392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8">
              <a:extLst>
                <a:ext uri="{FF2B5EF4-FFF2-40B4-BE49-F238E27FC236}">
                  <a16:creationId xmlns:a16="http://schemas.microsoft.com/office/drawing/2014/main" id="{6236A085-863D-41B8-9FD2-990BFAEA8645}"/>
                </a:ext>
              </a:extLst>
            </p:cNvPr>
            <p:cNvSpPr>
              <a:spLocks noChangeShapeType="1"/>
            </p:cNvSpPr>
            <p:nvPr/>
          </p:nvSpPr>
          <p:spPr bwMode="auto">
            <a:xfrm flipH="1">
              <a:off x="3648" y="590"/>
              <a:ext cx="815" cy="3105"/>
            </a:xfrm>
            <a:prstGeom prst="line">
              <a:avLst/>
            </a:prstGeom>
            <a:noFill/>
            <a:ln w="12700" cap="flat">
              <a:solidFill>
                <a:srgbClr val="2731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CuadroTexto 34">
            <a:extLst>
              <a:ext uri="{FF2B5EF4-FFF2-40B4-BE49-F238E27FC236}">
                <a16:creationId xmlns:a16="http://schemas.microsoft.com/office/drawing/2014/main" id="{B8E762A3-308A-4DC0-932E-4C5003272DB3}"/>
              </a:ext>
            </a:extLst>
          </p:cNvPr>
          <p:cNvSpPr txBox="1"/>
          <p:nvPr/>
        </p:nvSpPr>
        <p:spPr>
          <a:xfrm>
            <a:off x="228232" y="84978"/>
            <a:ext cx="5567731" cy="646331"/>
          </a:xfrm>
          <a:prstGeom prst="rect">
            <a:avLst/>
          </a:prstGeom>
          <a:noFill/>
        </p:spPr>
        <p:txBody>
          <a:bodyPr wrap="square" rtlCol="0">
            <a:spAutoFit/>
          </a:bodyPr>
          <a:lstStyle/>
          <a:p>
            <a:r>
              <a:rPr lang="es-EC" sz="3600" dirty="0">
                <a:solidFill>
                  <a:schemeClr val="bg1"/>
                </a:solidFill>
                <a:latin typeface="Times New Roman" panose="02020603050405020304" pitchFamily="18" charset="0"/>
                <a:cs typeface="Times New Roman" panose="02020603050405020304" pitchFamily="18" charset="0"/>
              </a:rPr>
              <a:t>Marco Teórico - Referencial</a:t>
            </a:r>
            <a:endParaRPr lang="es-EC" sz="2400" dirty="0">
              <a:latin typeface="Times New Roman" panose="02020603050405020304" pitchFamily="18" charset="0"/>
              <a:cs typeface="Times New Roman" panose="02020603050405020304" pitchFamily="18" charset="0"/>
            </a:endParaRPr>
          </a:p>
        </p:txBody>
      </p:sp>
      <p:sp>
        <p:nvSpPr>
          <p:cNvPr id="36" name="CuadroTexto 35">
            <a:extLst>
              <a:ext uri="{FF2B5EF4-FFF2-40B4-BE49-F238E27FC236}">
                <a16:creationId xmlns:a16="http://schemas.microsoft.com/office/drawing/2014/main" id="{2EB9A4C6-D4D4-4025-8564-991284FF29A5}"/>
              </a:ext>
            </a:extLst>
          </p:cNvPr>
          <p:cNvSpPr txBox="1"/>
          <p:nvPr/>
        </p:nvSpPr>
        <p:spPr>
          <a:xfrm>
            <a:off x="5485681" y="965816"/>
            <a:ext cx="2017088" cy="651969"/>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Recaudación eficiente y eficaz </a:t>
            </a:r>
          </a:p>
        </p:txBody>
      </p:sp>
      <p:sp>
        <p:nvSpPr>
          <p:cNvPr id="37" name="Flecha abajo 19">
            <a:extLst>
              <a:ext uri="{FF2B5EF4-FFF2-40B4-BE49-F238E27FC236}">
                <a16:creationId xmlns:a16="http://schemas.microsoft.com/office/drawing/2014/main" id="{8EB56023-AA81-481C-8882-AFF0586C993D}"/>
              </a:ext>
            </a:extLst>
          </p:cNvPr>
          <p:cNvSpPr/>
          <p:nvPr/>
        </p:nvSpPr>
        <p:spPr>
          <a:xfrm rot="16200000">
            <a:off x="5109837" y="1125867"/>
            <a:ext cx="412026" cy="31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6811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0"/>
                                        </p:tgtEl>
                                        <p:attrNameLst>
                                          <p:attrName>style.opacity</p:attrName>
                                        </p:attrNameLst>
                                      </p:cBhvr>
                                      <p:to>
                                        <p:strVal val="0.5"/>
                                      </p:to>
                                    </p:set>
                                    <p:animEffect filter="image" prLst="opacity: 0.5">
                                      <p:cBhvr rctx="IE">
                                        <p:cTn id="7" dur="indefinite"/>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ppt_x"/>
                                          </p:val>
                                        </p:tav>
                                        <p:tav tm="100000">
                                          <p:val>
                                            <p:strVal val="#ppt_x"/>
                                          </p:val>
                                        </p:tav>
                                      </p:tavLst>
                                    </p:anim>
                                    <p:anim calcmode="lin" valueType="num">
                                      <p:cBhvr additive="base">
                                        <p:cTn id="7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1" grpId="0"/>
      <p:bldP spid="13" grpId="0" animBg="1"/>
      <p:bldGraphic spid="14" grpId="0">
        <p:bldAsOne/>
      </p:bldGraphic>
      <p:bldP spid="15" grpId="0" animBg="1"/>
      <p:bldP spid="17" grpId="0"/>
      <p:bldP spid="18" grpId="0" animBg="1"/>
      <p:bldP spid="19" grpId="0" animBg="1"/>
      <p:bldP spid="21" grpId="0" animBg="1"/>
      <p:bldP spid="36" grpId="0"/>
      <p:bldP spid="37" grpId="0" animBg="1"/>
    </p:bldLst>
  </p:timing>
</p:sld>
</file>

<file path=ppt/theme/theme1.xml><?xml version="1.0" encoding="utf-8"?>
<a:theme xmlns:a="http://schemas.openxmlformats.org/drawingml/2006/main" name="Office Them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6127</TotalTime>
  <Words>3328</Words>
  <Application>Microsoft Office PowerPoint</Application>
  <PresentationFormat>Panorámica</PresentationFormat>
  <Paragraphs>440</Paragraphs>
  <Slides>32</Slides>
  <Notes>18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32</vt:i4>
      </vt:variant>
    </vt:vector>
  </HeadingPairs>
  <TitlesOfParts>
    <vt:vector size="45" baseType="lpstr">
      <vt:lpstr>Arial</vt:lpstr>
      <vt:lpstr>Arial</vt:lpstr>
      <vt:lpstr>Calibri</vt:lpstr>
      <vt:lpstr>Calibri Light</vt:lpstr>
      <vt:lpstr>Cambria Math</vt:lpstr>
      <vt:lpstr>Lato Light</vt:lpstr>
      <vt:lpstr>Oswald</vt:lpstr>
      <vt:lpstr>Oswald Regular</vt:lpstr>
      <vt:lpstr>Route 159 Bold</vt:lpstr>
      <vt:lpstr>Route 159 SemiBold</vt:lpstr>
      <vt:lpstr>Symbol</vt:lpstr>
      <vt:lpstr>Times New Roman</vt:lpstr>
      <vt:lpstr>Office Theme</vt:lpstr>
      <vt:lpstr>Presentación de PowerPoint</vt:lpstr>
      <vt:lpstr>Presentación de PowerPoint</vt:lpstr>
      <vt:lpstr>Presentación de PowerPoint</vt:lpstr>
      <vt:lpstr>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Reprogramaciones</vt:lpstr>
      <vt:lpstr>Presentación de PowerPoint</vt:lpstr>
      <vt:lpstr>Diferimientos </vt:lpstr>
      <vt:lpstr>Rentabilidad </vt:lpstr>
      <vt:lpstr>´</vt:lpstr>
      <vt:lpstr>Presentación de PowerPoint</vt:lpstr>
      <vt:lpstr>Presentación de PowerPoint</vt:lpstr>
      <vt:lpstr>Presentación de PowerPoint</vt:lpstr>
      <vt:lpstr>Presentación de PowerPoint</vt:lpstr>
      <vt:lpstr>Presentación de PowerPoint</vt:lpstr>
      <vt:lpstr>Estrategias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lenovo</cp:lastModifiedBy>
  <cp:revision>256</cp:revision>
  <dcterms:created xsi:type="dcterms:W3CDTF">2020-04-22T15:34:04Z</dcterms:created>
  <dcterms:modified xsi:type="dcterms:W3CDTF">2021-09-03T22:30:49Z</dcterms:modified>
</cp:coreProperties>
</file>