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1"/>
  </p:notesMasterIdLst>
  <p:sldIdLst>
    <p:sldId id="288" r:id="rId2"/>
    <p:sldId id="392" r:id="rId3"/>
    <p:sldId id="329" r:id="rId4"/>
    <p:sldId id="327" r:id="rId5"/>
    <p:sldId id="332" r:id="rId6"/>
    <p:sldId id="334" r:id="rId7"/>
    <p:sldId id="340" r:id="rId8"/>
    <p:sldId id="343" r:id="rId9"/>
    <p:sldId id="344" r:id="rId10"/>
    <p:sldId id="359" r:id="rId11"/>
    <p:sldId id="348" r:id="rId12"/>
    <p:sldId id="347" r:id="rId13"/>
    <p:sldId id="383" r:id="rId14"/>
    <p:sldId id="384" r:id="rId15"/>
    <p:sldId id="385" r:id="rId16"/>
    <p:sldId id="357" r:id="rId17"/>
    <p:sldId id="356" r:id="rId18"/>
    <p:sldId id="360" r:id="rId19"/>
    <p:sldId id="361" r:id="rId20"/>
    <p:sldId id="386" r:id="rId21"/>
    <p:sldId id="387" r:id="rId22"/>
    <p:sldId id="389" r:id="rId23"/>
    <p:sldId id="390" r:id="rId24"/>
    <p:sldId id="375" r:id="rId25"/>
    <p:sldId id="376" r:id="rId26"/>
    <p:sldId id="391" r:id="rId27"/>
    <p:sldId id="378" r:id="rId28"/>
    <p:sldId id="379" r:id="rId29"/>
    <p:sldId id="382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Adolfo Naranjo Meneses" initials="GANM" lastIdx="1" clrIdx="0">
    <p:extLst/>
  </p:cmAuthor>
  <p:cmAuthor id="2" name="Andrés Lenin Mullo Hurtado" initials="ALMH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17" autoAdjust="0"/>
    <p:restoredTop sz="89319" autoAdjust="0"/>
  </p:normalViewPr>
  <p:slideViewPr>
    <p:cSldViewPr snapToGrid="0" snapToObjects="1">
      <p:cViewPr varScale="1">
        <p:scale>
          <a:sx n="70" d="100"/>
          <a:sy n="70" d="100"/>
        </p:scale>
        <p:origin x="-102" y="-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user\Desktop\AGADIR\TESIS%20BRUCELOSIS%20\CALCULOS%20TABLAS%20TESI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PREVALENCIA!$S$66</c:f>
              <c:strCache>
                <c:ptCount val="1"/>
                <c:pt idx="0">
                  <c:v>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PREVALENCIA!$Q$67:$Q$71</c:f>
              <c:strCache>
                <c:ptCount val="5"/>
                <c:pt idx="0">
                  <c:v>Suma</c:v>
                </c:pt>
                <c:pt idx="1">
                  <c:v>Cohete</c:v>
                </c:pt>
                <c:pt idx="2">
                  <c:v>El Camal</c:v>
                </c:pt>
                <c:pt idx="3">
                  <c:v>Boca pa arriba</c:v>
                </c:pt>
                <c:pt idx="4">
                  <c:v>Total</c:v>
                </c:pt>
              </c:strCache>
            </c:strRef>
          </c:cat>
          <c:val>
            <c:numRef>
              <c:f>PREVALENCIA!$S$67:$S$71</c:f>
              <c:numCache>
                <c:formatCode>General</c:formatCode>
                <c:ptCount val="5"/>
                <c:pt idx="0">
                  <c:v>88</c:v>
                </c:pt>
                <c:pt idx="1">
                  <c:v>23</c:v>
                </c:pt>
                <c:pt idx="2">
                  <c:v>6</c:v>
                </c:pt>
                <c:pt idx="3">
                  <c:v>8</c:v>
                </c:pt>
                <c:pt idx="4">
                  <c:v>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1-0E4A-857B-8EC53F7129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084352"/>
        <c:axId val="78094336"/>
      </c:barChart>
      <c:lineChart>
        <c:grouping val="standard"/>
        <c:varyColors val="0"/>
        <c:ser>
          <c:idx val="2"/>
          <c:order val="1"/>
          <c:tx>
            <c:strRef>
              <c:f>PREVALENCIA!$U$66</c:f>
              <c:strCache>
                <c:ptCount val="1"/>
                <c:pt idx="0">
                  <c:v>%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5154781966161884E-2"/>
                  <c:y val="-4.98552920705552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B1-0E4A-857B-8EC53F712985}"/>
                </c:ext>
              </c:extLst>
            </c:dLbl>
            <c:dLbl>
              <c:idx val="1"/>
              <c:layout>
                <c:manualLayout>
                  <c:x val="5.2078653816309654E-3"/>
                  <c:y val="-3.2405939845860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B1-0E4A-857B-8EC53F712985}"/>
                </c:ext>
              </c:extLst>
            </c:dLbl>
            <c:dLbl>
              <c:idx val="2"/>
              <c:layout>
                <c:manualLayout>
                  <c:x val="-1.4685967787430924E-2"/>
                  <c:y val="-8.4753996519943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B1-0E4A-857B-8EC53F712985}"/>
                </c:ext>
              </c:extLst>
            </c:dLbl>
            <c:dLbl>
              <c:idx val="3"/>
              <c:layout>
                <c:manualLayout>
                  <c:x val="-7.5788455378121011E-2"/>
                  <c:y val="-8.4753996519943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B1-0E4A-857B-8EC53F712985}"/>
                </c:ext>
              </c:extLst>
            </c:dLbl>
            <c:dLbl>
              <c:idx val="4"/>
              <c:layout>
                <c:manualLayout>
                  <c:x val="-0.10420821704820943"/>
                  <c:y val="-4.570015646590155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B1-0E4A-857B-8EC53F712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</c:errBars>
          <c:cat>
            <c:strRef>
              <c:f>PREVALENCIA!$Q$67:$Q$71</c:f>
              <c:strCache>
                <c:ptCount val="5"/>
                <c:pt idx="0">
                  <c:v>Suma</c:v>
                </c:pt>
                <c:pt idx="1">
                  <c:v>Cohete</c:v>
                </c:pt>
                <c:pt idx="2">
                  <c:v>El Camal</c:v>
                </c:pt>
                <c:pt idx="3">
                  <c:v>Boca pa arriba</c:v>
                </c:pt>
                <c:pt idx="4">
                  <c:v>Total</c:v>
                </c:pt>
              </c:strCache>
            </c:strRef>
          </c:cat>
          <c:val>
            <c:numRef>
              <c:f>PREVALENCIA!$U$67:$U$71</c:f>
              <c:numCache>
                <c:formatCode>0.0%</c:formatCode>
                <c:ptCount val="5"/>
                <c:pt idx="0">
                  <c:v>5.6818181818181816E-2</c:v>
                </c:pt>
                <c:pt idx="1">
                  <c:v>4.3478260869565216E-2</c:v>
                </c:pt>
                <c:pt idx="2">
                  <c:v>0</c:v>
                </c:pt>
                <c:pt idx="3">
                  <c:v>0</c:v>
                </c:pt>
                <c:pt idx="4">
                  <c:v>4.8000000000000001E-2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B1-0E4A-857B-8EC53F7129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8098432"/>
        <c:axId val="78096256"/>
      </c:lineChart>
      <c:catAx>
        <c:axId val="780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8094336"/>
        <c:crosses val="autoZero"/>
        <c:auto val="1"/>
        <c:lblAlgn val="ctr"/>
        <c:lblOffset val="100"/>
        <c:noMultiLvlLbl val="0"/>
      </c:catAx>
      <c:valAx>
        <c:axId val="7809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/>
                  <a:t>Número total de animales</a:t>
                </a:r>
              </a:p>
            </c:rich>
          </c:tx>
          <c:layout>
            <c:manualLayout>
              <c:xMode val="edge"/>
              <c:yMode val="edge"/>
              <c:x val="0"/>
              <c:y val="0.274864983429003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8084352"/>
        <c:crosses val="autoZero"/>
        <c:crossBetween val="between"/>
      </c:valAx>
      <c:valAx>
        <c:axId val="780962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_tradnl"/>
                  <a:t>Porcentaje de seroprevalencia</a:t>
                </a:r>
              </a:p>
            </c:rich>
          </c:tx>
          <c:layout>
            <c:manualLayout>
              <c:xMode val="edge"/>
              <c:yMode val="edge"/>
              <c:x val="0.97204336953513726"/>
              <c:y val="0.248728444701354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8098432"/>
        <c:crosses val="max"/>
        <c:crossBetween val="between"/>
      </c:valAx>
      <c:catAx>
        <c:axId val="78098432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8096256"/>
        <c:crosses val="max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9C34C-D6AE-43B4-87DC-9A9F9FD07A7F}" type="doc">
      <dgm:prSet loTypeId="urn:microsoft.com/office/officeart/2005/8/layout/radial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C562E7C-DC18-4C91-9075-FD068F636E2E}">
      <dgm:prSet phldrT="[Texto]" custT="1"/>
      <dgm:spPr/>
      <dgm:t>
        <a:bodyPr/>
        <a:lstStyle/>
        <a:p>
          <a:r>
            <a:rPr lang="es-EC" sz="4400" dirty="0"/>
            <a:t>Brucelosis</a:t>
          </a:r>
        </a:p>
      </dgm:t>
    </dgm:pt>
    <dgm:pt modelId="{61BC1CEB-3D4F-493C-B75B-F9514012AE82}" type="parTrans" cxnId="{0EE3EA00-F199-4B66-B291-784E22E1A64E}">
      <dgm:prSet/>
      <dgm:spPr/>
      <dgm:t>
        <a:bodyPr/>
        <a:lstStyle/>
        <a:p>
          <a:endParaRPr lang="es-EC" sz="2400"/>
        </a:p>
      </dgm:t>
    </dgm:pt>
    <dgm:pt modelId="{917C3742-8352-443A-82B1-C0DA66FA172D}" type="sibTrans" cxnId="{0EE3EA00-F199-4B66-B291-784E22E1A64E}">
      <dgm:prSet/>
      <dgm:spPr/>
      <dgm:t>
        <a:bodyPr/>
        <a:lstStyle/>
        <a:p>
          <a:endParaRPr lang="es-EC" sz="2400"/>
        </a:p>
      </dgm:t>
    </dgm:pt>
    <dgm:pt modelId="{2F2AD5C5-4872-4F29-A04A-D7CE5FE934C7}">
      <dgm:prSet phldrT="[Texto]" custT="1"/>
      <dgm:spPr/>
      <dgm:t>
        <a:bodyPr/>
        <a:lstStyle/>
        <a:p>
          <a:r>
            <a:rPr lang="es-EC" sz="1800" b="1" dirty="0"/>
            <a:t>ETIOLOGÍA</a:t>
          </a:r>
        </a:p>
      </dgm:t>
    </dgm:pt>
    <dgm:pt modelId="{C27B0F8E-83F3-4368-94F8-1262D0D8A7D3}" type="parTrans" cxnId="{94D1535C-08E7-4164-878B-5C446C5909B0}">
      <dgm:prSet/>
      <dgm:spPr/>
      <dgm:t>
        <a:bodyPr/>
        <a:lstStyle/>
        <a:p>
          <a:endParaRPr lang="es-EC" sz="2400"/>
        </a:p>
      </dgm:t>
    </dgm:pt>
    <dgm:pt modelId="{F3196385-A666-48C9-89FF-56199CEB1CB2}" type="sibTrans" cxnId="{94D1535C-08E7-4164-878B-5C446C5909B0}">
      <dgm:prSet/>
      <dgm:spPr/>
      <dgm:t>
        <a:bodyPr/>
        <a:lstStyle/>
        <a:p>
          <a:endParaRPr lang="es-EC" sz="2400"/>
        </a:p>
      </dgm:t>
    </dgm:pt>
    <dgm:pt modelId="{082B36A6-2962-46BE-AD42-3F7895D38638}">
      <dgm:prSet phldrT="[Texto]" custT="1"/>
      <dgm:spPr/>
      <dgm:t>
        <a:bodyPr/>
        <a:lstStyle/>
        <a:p>
          <a:r>
            <a:rPr lang="es-EC" sz="1700" b="1" dirty="0"/>
            <a:t>TRANSMISIÓN</a:t>
          </a:r>
        </a:p>
      </dgm:t>
    </dgm:pt>
    <dgm:pt modelId="{FED32F24-3530-49A7-90CA-B455E25E6C61}" type="parTrans" cxnId="{0536198A-5AC5-4AAF-8DC8-546BA015E8F3}">
      <dgm:prSet/>
      <dgm:spPr/>
      <dgm:t>
        <a:bodyPr/>
        <a:lstStyle/>
        <a:p>
          <a:endParaRPr lang="es-EC" sz="2400"/>
        </a:p>
      </dgm:t>
    </dgm:pt>
    <dgm:pt modelId="{51A56FE6-079F-4D15-911E-936766520B4D}" type="sibTrans" cxnId="{0536198A-5AC5-4AAF-8DC8-546BA015E8F3}">
      <dgm:prSet/>
      <dgm:spPr/>
      <dgm:t>
        <a:bodyPr/>
        <a:lstStyle/>
        <a:p>
          <a:endParaRPr lang="es-EC" sz="2400"/>
        </a:p>
      </dgm:t>
    </dgm:pt>
    <dgm:pt modelId="{A4CB0793-6EAA-4FE6-A4BC-AEF02AC5646F}">
      <dgm:prSet phldrT="[Texto]" custT="1"/>
      <dgm:spPr/>
      <dgm:t>
        <a:bodyPr/>
        <a:lstStyle/>
        <a:p>
          <a:r>
            <a:rPr lang="es-EC" sz="1700" b="1" dirty="0"/>
            <a:t>SIGNOS CLÍNICOS</a:t>
          </a:r>
        </a:p>
      </dgm:t>
    </dgm:pt>
    <dgm:pt modelId="{A8592B00-2DAC-465B-8F11-8C82E419A270}" type="parTrans" cxnId="{7B808384-5D34-4980-B5C0-031ED9571345}">
      <dgm:prSet/>
      <dgm:spPr/>
      <dgm:t>
        <a:bodyPr/>
        <a:lstStyle/>
        <a:p>
          <a:endParaRPr lang="es-EC" sz="2400"/>
        </a:p>
      </dgm:t>
    </dgm:pt>
    <dgm:pt modelId="{77974B16-BCD4-43FA-88D4-22C924AED00A}" type="sibTrans" cxnId="{7B808384-5D34-4980-B5C0-031ED9571345}">
      <dgm:prSet/>
      <dgm:spPr/>
      <dgm:t>
        <a:bodyPr/>
        <a:lstStyle/>
        <a:p>
          <a:endParaRPr lang="es-EC" sz="2400"/>
        </a:p>
      </dgm:t>
    </dgm:pt>
    <dgm:pt modelId="{D81412D3-0D7F-43E7-88C5-882A7D05DA47}">
      <dgm:prSet custT="1"/>
      <dgm:spPr/>
      <dgm:t>
        <a:bodyPr/>
        <a:lstStyle/>
        <a:p>
          <a:r>
            <a:rPr lang="es-EC" sz="1600" b="1" dirty="0"/>
            <a:t>DIAGNÓSTICO</a:t>
          </a:r>
        </a:p>
        <a:p>
          <a:r>
            <a:rPr lang="es-EC" sz="1600" b="1" dirty="0"/>
            <a:t>SEROLÓGICO</a:t>
          </a:r>
        </a:p>
      </dgm:t>
    </dgm:pt>
    <dgm:pt modelId="{C783B4DF-55E7-4B9A-9062-E17873E34C4C}" type="parTrans" cxnId="{ECA97918-9015-45F2-90A7-B6248B3E58D2}">
      <dgm:prSet/>
      <dgm:spPr/>
      <dgm:t>
        <a:bodyPr/>
        <a:lstStyle/>
        <a:p>
          <a:endParaRPr lang="es-EC"/>
        </a:p>
      </dgm:t>
    </dgm:pt>
    <dgm:pt modelId="{1166926A-D12C-41D7-B7A0-BBEFA9340F4D}" type="sibTrans" cxnId="{ECA97918-9015-45F2-90A7-B6248B3E58D2}">
      <dgm:prSet/>
      <dgm:spPr/>
      <dgm:t>
        <a:bodyPr/>
        <a:lstStyle/>
        <a:p>
          <a:endParaRPr lang="es-EC"/>
        </a:p>
      </dgm:t>
    </dgm:pt>
    <dgm:pt modelId="{4288EED2-C42B-4290-B6CF-791C7B6AD14E}">
      <dgm:prSet/>
      <dgm:spPr/>
      <dgm:t>
        <a:bodyPr/>
        <a:lstStyle/>
        <a:p>
          <a:endParaRPr lang="es-EC"/>
        </a:p>
      </dgm:t>
    </dgm:pt>
    <dgm:pt modelId="{3F4D31BE-34C0-4FA5-ADFC-831C9A859370}" type="parTrans" cxnId="{8E14A653-B694-4D93-B27C-FABF418B45E7}">
      <dgm:prSet/>
      <dgm:spPr/>
      <dgm:t>
        <a:bodyPr/>
        <a:lstStyle/>
        <a:p>
          <a:endParaRPr lang="es-EC"/>
        </a:p>
      </dgm:t>
    </dgm:pt>
    <dgm:pt modelId="{44806470-14C4-4B07-8B7A-D3ADD1BDBD38}" type="sibTrans" cxnId="{8E14A653-B694-4D93-B27C-FABF418B45E7}">
      <dgm:prSet/>
      <dgm:spPr/>
      <dgm:t>
        <a:bodyPr/>
        <a:lstStyle/>
        <a:p>
          <a:endParaRPr lang="es-EC"/>
        </a:p>
      </dgm:t>
    </dgm:pt>
    <dgm:pt modelId="{0F2E0EA4-9D2F-4724-81D2-79B86569B4BE}" type="pres">
      <dgm:prSet presAssocID="{4609C34C-D6AE-43B4-87DC-9A9F9FD07A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C8A7CCB-98F0-427F-A3A8-DE367636BF7F}" type="pres">
      <dgm:prSet presAssocID="{4609C34C-D6AE-43B4-87DC-9A9F9FD07A7F}" presName="radial" presStyleCnt="0">
        <dgm:presLayoutVars>
          <dgm:animLvl val="ctr"/>
        </dgm:presLayoutVars>
      </dgm:prSet>
      <dgm:spPr/>
    </dgm:pt>
    <dgm:pt modelId="{D92F68B0-752A-4F38-9D78-12702A9061AC}" type="pres">
      <dgm:prSet presAssocID="{FC562E7C-DC18-4C91-9075-FD068F636E2E}" presName="centerShape" presStyleLbl="vennNode1" presStyleIdx="0" presStyleCnt="5" custScaleX="108370" custScaleY="104805"/>
      <dgm:spPr/>
      <dgm:t>
        <a:bodyPr/>
        <a:lstStyle/>
        <a:p>
          <a:endParaRPr lang="es-EC"/>
        </a:p>
      </dgm:t>
    </dgm:pt>
    <dgm:pt modelId="{BE848EC0-946B-4299-858C-575D0224B570}" type="pres">
      <dgm:prSet presAssocID="{2F2AD5C5-4872-4F29-A04A-D7CE5FE934C7}" presName="node" presStyleLbl="vennNode1" presStyleIdx="1" presStyleCnt="5" custRadScaleRad="1007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2CBD57-BF6B-4553-9998-302FDD582935}" type="pres">
      <dgm:prSet presAssocID="{082B36A6-2962-46BE-AD42-3F7895D38638}" presName="node" presStyleLbl="vennNode1" presStyleIdx="2" presStyleCnt="5" custScaleX="118031" custScaleY="1174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73BDE8-F1F5-4280-8177-A720D663A380}" type="pres">
      <dgm:prSet presAssocID="{A4CB0793-6EAA-4FE6-A4BC-AEF02AC5646F}" presName="node" presStyleLbl="vennNode1" presStyleIdx="3" presStyleCnt="5" custScaleX="108734" custScaleY="103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4AE924-85F0-49FA-B3CD-2451F0A8155B}" type="pres">
      <dgm:prSet presAssocID="{D81412D3-0D7F-43E7-88C5-882A7D05DA47}" presName="node" presStyleLbl="vennNode1" presStyleIdx="4" presStyleCnt="5" custScaleX="109102" custScaleY="109859" custRadScaleRad="993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808384-5D34-4980-B5C0-031ED9571345}" srcId="{FC562E7C-DC18-4C91-9075-FD068F636E2E}" destId="{A4CB0793-6EAA-4FE6-A4BC-AEF02AC5646F}" srcOrd="2" destOrd="0" parTransId="{A8592B00-2DAC-465B-8F11-8C82E419A270}" sibTransId="{77974B16-BCD4-43FA-88D4-22C924AED00A}"/>
    <dgm:cxn modelId="{F0E3A259-F003-4414-BFE7-5743ECEA03F4}" type="presOf" srcId="{D81412D3-0D7F-43E7-88C5-882A7D05DA47}" destId="{2F4AE924-85F0-49FA-B3CD-2451F0A8155B}" srcOrd="0" destOrd="0" presId="urn:microsoft.com/office/officeart/2005/8/layout/radial3"/>
    <dgm:cxn modelId="{0536198A-5AC5-4AAF-8DC8-546BA015E8F3}" srcId="{FC562E7C-DC18-4C91-9075-FD068F636E2E}" destId="{082B36A6-2962-46BE-AD42-3F7895D38638}" srcOrd="1" destOrd="0" parTransId="{FED32F24-3530-49A7-90CA-B455E25E6C61}" sibTransId="{51A56FE6-079F-4D15-911E-936766520B4D}"/>
    <dgm:cxn modelId="{94D1535C-08E7-4164-878B-5C446C5909B0}" srcId="{FC562E7C-DC18-4C91-9075-FD068F636E2E}" destId="{2F2AD5C5-4872-4F29-A04A-D7CE5FE934C7}" srcOrd="0" destOrd="0" parTransId="{C27B0F8E-83F3-4368-94F8-1262D0D8A7D3}" sibTransId="{F3196385-A666-48C9-89FF-56199CEB1CB2}"/>
    <dgm:cxn modelId="{71ADB218-0AE6-4E16-AE2A-009E7225C1E6}" type="presOf" srcId="{082B36A6-2962-46BE-AD42-3F7895D38638}" destId="{A52CBD57-BF6B-4553-9998-302FDD582935}" srcOrd="0" destOrd="0" presId="urn:microsoft.com/office/officeart/2005/8/layout/radial3"/>
    <dgm:cxn modelId="{DB6DBA70-6E6E-4CFF-9348-152293DD7157}" type="presOf" srcId="{4609C34C-D6AE-43B4-87DC-9A9F9FD07A7F}" destId="{0F2E0EA4-9D2F-4724-81D2-79B86569B4BE}" srcOrd="0" destOrd="0" presId="urn:microsoft.com/office/officeart/2005/8/layout/radial3"/>
    <dgm:cxn modelId="{6ADC569C-D655-43F5-89A2-E3812831A7C6}" type="presOf" srcId="{FC562E7C-DC18-4C91-9075-FD068F636E2E}" destId="{D92F68B0-752A-4F38-9D78-12702A9061AC}" srcOrd="0" destOrd="0" presId="urn:microsoft.com/office/officeart/2005/8/layout/radial3"/>
    <dgm:cxn modelId="{34C05FC8-29CF-475D-91B0-0E120C401ACF}" type="presOf" srcId="{A4CB0793-6EAA-4FE6-A4BC-AEF02AC5646F}" destId="{E273BDE8-F1F5-4280-8177-A720D663A380}" srcOrd="0" destOrd="0" presId="urn:microsoft.com/office/officeart/2005/8/layout/radial3"/>
    <dgm:cxn modelId="{E904AB95-5E95-4948-9330-19CAFC756B83}" type="presOf" srcId="{2F2AD5C5-4872-4F29-A04A-D7CE5FE934C7}" destId="{BE848EC0-946B-4299-858C-575D0224B570}" srcOrd="0" destOrd="0" presId="urn:microsoft.com/office/officeart/2005/8/layout/radial3"/>
    <dgm:cxn modelId="{0EE3EA00-F199-4B66-B291-784E22E1A64E}" srcId="{4609C34C-D6AE-43B4-87DC-9A9F9FD07A7F}" destId="{FC562E7C-DC18-4C91-9075-FD068F636E2E}" srcOrd="0" destOrd="0" parTransId="{61BC1CEB-3D4F-493C-B75B-F9514012AE82}" sibTransId="{917C3742-8352-443A-82B1-C0DA66FA172D}"/>
    <dgm:cxn modelId="{8E14A653-B694-4D93-B27C-FABF418B45E7}" srcId="{4609C34C-D6AE-43B4-87DC-9A9F9FD07A7F}" destId="{4288EED2-C42B-4290-B6CF-791C7B6AD14E}" srcOrd="1" destOrd="0" parTransId="{3F4D31BE-34C0-4FA5-ADFC-831C9A859370}" sibTransId="{44806470-14C4-4B07-8B7A-D3ADD1BDBD38}"/>
    <dgm:cxn modelId="{ECA97918-9015-45F2-90A7-B6248B3E58D2}" srcId="{FC562E7C-DC18-4C91-9075-FD068F636E2E}" destId="{D81412D3-0D7F-43E7-88C5-882A7D05DA47}" srcOrd="3" destOrd="0" parTransId="{C783B4DF-55E7-4B9A-9062-E17873E34C4C}" sibTransId="{1166926A-D12C-41D7-B7A0-BBEFA9340F4D}"/>
    <dgm:cxn modelId="{2C3DE560-D3D8-432F-9BEF-F70BA7A60BE2}" type="presParOf" srcId="{0F2E0EA4-9D2F-4724-81D2-79B86569B4BE}" destId="{EC8A7CCB-98F0-427F-A3A8-DE367636BF7F}" srcOrd="0" destOrd="0" presId="urn:microsoft.com/office/officeart/2005/8/layout/radial3"/>
    <dgm:cxn modelId="{0E718909-DF75-4FEC-8120-42E4A2068000}" type="presParOf" srcId="{EC8A7CCB-98F0-427F-A3A8-DE367636BF7F}" destId="{D92F68B0-752A-4F38-9D78-12702A9061AC}" srcOrd="0" destOrd="0" presId="urn:microsoft.com/office/officeart/2005/8/layout/radial3"/>
    <dgm:cxn modelId="{980ED2F9-4F62-48BA-839F-0D8845EC8D9C}" type="presParOf" srcId="{EC8A7CCB-98F0-427F-A3A8-DE367636BF7F}" destId="{BE848EC0-946B-4299-858C-575D0224B570}" srcOrd="1" destOrd="0" presId="urn:microsoft.com/office/officeart/2005/8/layout/radial3"/>
    <dgm:cxn modelId="{0C5FEB69-F06C-44D2-9476-172C2873DC6D}" type="presParOf" srcId="{EC8A7CCB-98F0-427F-A3A8-DE367636BF7F}" destId="{A52CBD57-BF6B-4553-9998-302FDD582935}" srcOrd="2" destOrd="0" presId="urn:microsoft.com/office/officeart/2005/8/layout/radial3"/>
    <dgm:cxn modelId="{502E767B-B65C-43EB-A457-38C1CD70A8EA}" type="presParOf" srcId="{EC8A7CCB-98F0-427F-A3A8-DE367636BF7F}" destId="{E273BDE8-F1F5-4280-8177-A720D663A380}" srcOrd="3" destOrd="0" presId="urn:microsoft.com/office/officeart/2005/8/layout/radial3"/>
    <dgm:cxn modelId="{648D93D9-FB2B-451D-9435-88C62F24FF6A}" type="presParOf" srcId="{EC8A7CCB-98F0-427F-A3A8-DE367636BF7F}" destId="{2F4AE924-85F0-49FA-B3CD-2451F0A8155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3296E-1C1D-0C46-9CBB-E2CDF81477B6}" type="doc">
      <dgm:prSet loTypeId="urn:microsoft.com/office/officeart/2005/8/layout/hProcess10" loCatId="" qsTypeId="urn:microsoft.com/office/officeart/2005/8/quickstyle/simple1" qsCatId="simple" csTypeId="urn:microsoft.com/office/officeart/2005/8/colors/colorful5" csCatId="colorful" phldr="1"/>
      <dgm:spPr/>
    </dgm:pt>
    <dgm:pt modelId="{E75F825A-5DBE-A049-9AD6-902616071DF0}">
      <dgm:prSet phldrT="[Texto]"/>
      <dgm:spPr/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Sangre bovina</a:t>
          </a:r>
        </a:p>
      </dgm:t>
    </dgm:pt>
    <dgm:pt modelId="{74C7A6ED-F362-C542-A53A-9C48F4AACFCC}" type="parTrans" cxnId="{662C6153-7465-5047-9B54-8901DD0D4E36}">
      <dgm:prSet/>
      <dgm:spPr/>
      <dgm:t>
        <a:bodyPr/>
        <a:lstStyle/>
        <a:p>
          <a:endParaRPr lang="es-ES"/>
        </a:p>
      </dgm:t>
    </dgm:pt>
    <dgm:pt modelId="{992BA725-CA44-B142-B304-D14C2615742C}" type="sibTrans" cxnId="{662C6153-7465-5047-9B54-8901DD0D4E36}">
      <dgm:prSet/>
      <dgm:spPr/>
      <dgm:t>
        <a:bodyPr/>
        <a:lstStyle/>
        <a:p>
          <a:endParaRPr lang="es-ES"/>
        </a:p>
      </dgm:t>
    </dgm:pt>
    <dgm:pt modelId="{25068049-F365-9F41-8790-0E9B44CBC22D}">
      <dgm:prSet phldrT="[Texto]"/>
      <dgm:spPr/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Centrifugación</a:t>
          </a:r>
        </a:p>
      </dgm:t>
    </dgm:pt>
    <dgm:pt modelId="{9B9EBB40-37C1-6148-A833-49085BF71F2F}" type="parTrans" cxnId="{AB705C93-97C5-484B-84D2-512AACCFEFED}">
      <dgm:prSet/>
      <dgm:spPr/>
      <dgm:t>
        <a:bodyPr/>
        <a:lstStyle/>
        <a:p>
          <a:endParaRPr lang="es-ES"/>
        </a:p>
      </dgm:t>
    </dgm:pt>
    <dgm:pt modelId="{A9113EE7-DEA3-9241-BA4E-25648C3F69D3}" type="sibTrans" cxnId="{AB705C93-97C5-484B-84D2-512AACCFEFED}">
      <dgm:prSet/>
      <dgm:spPr/>
      <dgm:t>
        <a:bodyPr/>
        <a:lstStyle/>
        <a:p>
          <a:endParaRPr lang="es-ES"/>
        </a:p>
      </dgm:t>
    </dgm:pt>
    <dgm:pt modelId="{C6B9FFEE-E35F-1949-92FD-9666880B167B}">
      <dgm:prSet phldrT="[Texto]"/>
      <dgm:spPr/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Procesamiento</a:t>
          </a:r>
        </a:p>
      </dgm:t>
    </dgm:pt>
    <dgm:pt modelId="{8C0798CB-AC04-C844-AE7A-CD4FAC8C0139}" type="parTrans" cxnId="{32DDC2BC-8E5C-304E-A161-41B616078EC4}">
      <dgm:prSet/>
      <dgm:spPr/>
      <dgm:t>
        <a:bodyPr/>
        <a:lstStyle/>
        <a:p>
          <a:endParaRPr lang="es-ES"/>
        </a:p>
      </dgm:t>
    </dgm:pt>
    <dgm:pt modelId="{74F0C42A-A11E-F741-8B02-6134E43E869B}" type="sibTrans" cxnId="{32DDC2BC-8E5C-304E-A161-41B616078EC4}">
      <dgm:prSet/>
      <dgm:spPr/>
      <dgm:t>
        <a:bodyPr/>
        <a:lstStyle/>
        <a:p>
          <a:endParaRPr lang="es-ES"/>
        </a:p>
      </dgm:t>
    </dgm:pt>
    <dgm:pt modelId="{85E03078-DFD8-334E-B14B-5FC2A6F6036A}">
      <dgm:prSet/>
      <dgm:spPr/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Conservación</a:t>
          </a:r>
        </a:p>
      </dgm:t>
    </dgm:pt>
    <dgm:pt modelId="{B7891A4A-8EAD-C949-A6C9-462F2B4153DC}" type="parTrans" cxnId="{C0688ECA-3663-3947-88A4-E68D585B8EFB}">
      <dgm:prSet/>
      <dgm:spPr/>
      <dgm:t>
        <a:bodyPr/>
        <a:lstStyle/>
        <a:p>
          <a:endParaRPr lang="es-ES"/>
        </a:p>
      </dgm:t>
    </dgm:pt>
    <dgm:pt modelId="{6CE6786B-BFC6-9C44-8F5E-9372505EF701}" type="sibTrans" cxnId="{C0688ECA-3663-3947-88A4-E68D585B8EFB}">
      <dgm:prSet/>
      <dgm:spPr/>
      <dgm:t>
        <a:bodyPr/>
        <a:lstStyle/>
        <a:p>
          <a:endParaRPr lang="es-ES"/>
        </a:p>
      </dgm:t>
    </dgm:pt>
    <dgm:pt modelId="{70510A3A-6797-F342-B291-587EBA47DC10}">
      <dgm:prSet/>
      <dgm:spPr/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Extracción de suero sanguíneo</a:t>
          </a:r>
        </a:p>
      </dgm:t>
    </dgm:pt>
    <dgm:pt modelId="{5252BD81-48FE-0C4A-AE9D-4BE0A7C3DCF7}" type="parTrans" cxnId="{6FA462C8-C557-6147-B7ED-6D28A358B31D}">
      <dgm:prSet/>
      <dgm:spPr/>
      <dgm:t>
        <a:bodyPr/>
        <a:lstStyle/>
        <a:p>
          <a:endParaRPr lang="es-ES"/>
        </a:p>
      </dgm:t>
    </dgm:pt>
    <dgm:pt modelId="{25B5D900-D47A-5549-9A5A-84F109ECDC3B}" type="sibTrans" cxnId="{6FA462C8-C557-6147-B7ED-6D28A358B31D}">
      <dgm:prSet/>
      <dgm:spPr/>
      <dgm:t>
        <a:bodyPr/>
        <a:lstStyle/>
        <a:p>
          <a:endParaRPr lang="es-ES"/>
        </a:p>
      </dgm:t>
    </dgm:pt>
    <dgm:pt modelId="{2C544C1F-5864-1C4F-9B2A-57962F601727}" type="pres">
      <dgm:prSet presAssocID="{11D3296E-1C1D-0C46-9CBB-E2CDF81477B6}" presName="Name0" presStyleCnt="0">
        <dgm:presLayoutVars>
          <dgm:dir/>
          <dgm:resizeHandles val="exact"/>
        </dgm:presLayoutVars>
      </dgm:prSet>
      <dgm:spPr/>
    </dgm:pt>
    <dgm:pt modelId="{0CB36241-663A-4346-A59D-4CC74D6D243A}" type="pres">
      <dgm:prSet presAssocID="{E75F825A-5DBE-A049-9AD6-902616071DF0}" presName="composite" presStyleCnt="0"/>
      <dgm:spPr/>
    </dgm:pt>
    <dgm:pt modelId="{9D501C46-A347-8044-962D-30181FA165C5}" type="pres">
      <dgm:prSet presAssocID="{E75F825A-5DBE-A049-9AD6-902616071DF0}" presName="imagSh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6AC5538-6BB6-4645-9DB8-607E25C8CB1F}" type="pres">
      <dgm:prSet presAssocID="{E75F825A-5DBE-A049-9AD6-902616071DF0}" presName="txNode" presStyleLbl="node1" presStyleIdx="0" presStyleCnt="5" custLinFactNeighborX="-849" custLinFactNeighborY="405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C50E66-BBCF-B542-AF1E-B11146A2FB2E}" type="pres">
      <dgm:prSet presAssocID="{992BA725-CA44-B142-B304-D14C2615742C}" presName="sibTrans" presStyleLbl="sibTrans2D1" presStyleIdx="0" presStyleCnt="4"/>
      <dgm:spPr/>
      <dgm:t>
        <a:bodyPr/>
        <a:lstStyle/>
        <a:p>
          <a:endParaRPr lang="es-EC"/>
        </a:p>
      </dgm:t>
    </dgm:pt>
    <dgm:pt modelId="{0C1488C1-FDCC-E144-A34F-83A469E8A579}" type="pres">
      <dgm:prSet presAssocID="{992BA725-CA44-B142-B304-D14C2615742C}" presName="connTx" presStyleLbl="sibTrans2D1" presStyleIdx="0" presStyleCnt="4"/>
      <dgm:spPr/>
      <dgm:t>
        <a:bodyPr/>
        <a:lstStyle/>
        <a:p>
          <a:endParaRPr lang="es-EC"/>
        </a:p>
      </dgm:t>
    </dgm:pt>
    <dgm:pt modelId="{8CE21798-6FD0-7F42-AC23-FE25D8CCB1EB}" type="pres">
      <dgm:prSet presAssocID="{25068049-F365-9F41-8790-0E9B44CBC22D}" presName="composite" presStyleCnt="0"/>
      <dgm:spPr/>
    </dgm:pt>
    <dgm:pt modelId="{6D81CBBB-280D-5D44-A754-9F2955733B94}" type="pres">
      <dgm:prSet presAssocID="{25068049-F365-9F41-8790-0E9B44CBC22D}" presName="imagSh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D3532E3-EB1B-114A-9F0E-544C1435B4BC}" type="pres">
      <dgm:prSet presAssocID="{25068049-F365-9F41-8790-0E9B44CBC22D}" presName="txNode" presStyleLbl="node1" presStyleIdx="1" presStyleCnt="5" custLinFactNeighborY="399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5A5C54-5B46-8B4E-9BB1-F32200AB82A4}" type="pres">
      <dgm:prSet presAssocID="{A9113EE7-DEA3-9241-BA4E-25648C3F69D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0A88B77D-4E8B-9741-A5CC-5796E263E43F}" type="pres">
      <dgm:prSet presAssocID="{A9113EE7-DEA3-9241-BA4E-25648C3F69D3}" presName="connTx" presStyleLbl="sibTrans2D1" presStyleIdx="1" presStyleCnt="4"/>
      <dgm:spPr/>
      <dgm:t>
        <a:bodyPr/>
        <a:lstStyle/>
        <a:p>
          <a:endParaRPr lang="es-EC"/>
        </a:p>
      </dgm:t>
    </dgm:pt>
    <dgm:pt modelId="{29566A02-6C13-3846-A346-72FD7F308F01}" type="pres">
      <dgm:prSet presAssocID="{70510A3A-6797-F342-B291-587EBA47DC10}" presName="composite" presStyleCnt="0"/>
      <dgm:spPr/>
    </dgm:pt>
    <dgm:pt modelId="{574C1178-B9A2-A64C-AEAD-1165085C1D02}" type="pres">
      <dgm:prSet presAssocID="{70510A3A-6797-F342-B291-587EBA47DC10}" presName="imagSh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D8858E9-3A6C-D04C-B6C4-6C592A8B6826}" type="pres">
      <dgm:prSet presAssocID="{70510A3A-6797-F342-B291-587EBA47DC10}" presName="txNode" presStyleLbl="node1" presStyleIdx="2" presStyleCnt="5" custLinFactNeighborX="-5643" custLinFactNeighborY="356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E969DD-7369-9444-8545-B64858AB3BCA}" type="pres">
      <dgm:prSet presAssocID="{25B5D900-D47A-5549-9A5A-84F109ECDC3B}" presName="sibTrans" presStyleLbl="sibTrans2D1" presStyleIdx="2" presStyleCnt="4"/>
      <dgm:spPr/>
      <dgm:t>
        <a:bodyPr/>
        <a:lstStyle/>
        <a:p>
          <a:endParaRPr lang="es-EC"/>
        </a:p>
      </dgm:t>
    </dgm:pt>
    <dgm:pt modelId="{FE97CCD6-3DB4-2C48-81CE-5F17BDC7EA21}" type="pres">
      <dgm:prSet presAssocID="{25B5D900-D47A-5549-9A5A-84F109ECDC3B}" presName="connTx" presStyleLbl="sibTrans2D1" presStyleIdx="2" presStyleCnt="4"/>
      <dgm:spPr/>
      <dgm:t>
        <a:bodyPr/>
        <a:lstStyle/>
        <a:p>
          <a:endParaRPr lang="es-EC"/>
        </a:p>
      </dgm:t>
    </dgm:pt>
    <dgm:pt modelId="{B03A0674-9071-4142-A868-70BDFA609A5F}" type="pres">
      <dgm:prSet presAssocID="{85E03078-DFD8-334E-B14B-5FC2A6F6036A}" presName="composite" presStyleCnt="0"/>
      <dgm:spPr/>
    </dgm:pt>
    <dgm:pt modelId="{7FE778B8-D5D7-9F47-84D7-059617853DF8}" type="pres">
      <dgm:prSet presAssocID="{85E03078-DFD8-334E-B14B-5FC2A6F6036A}" presName="imagSh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29D487F-080E-6C4D-92ED-EB79E8FEEF8E}" type="pres">
      <dgm:prSet presAssocID="{85E03078-DFD8-334E-B14B-5FC2A6F6036A}" presName="txNode" presStyleLbl="node1" presStyleIdx="3" presStyleCnt="5" custLinFactNeighborY="365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1BEF7B-C5B4-4340-AB6C-B8489A00A9A6}" type="pres">
      <dgm:prSet presAssocID="{6CE6786B-BFC6-9C44-8F5E-9372505EF701}" presName="sibTrans" presStyleLbl="sibTrans2D1" presStyleIdx="3" presStyleCnt="4"/>
      <dgm:spPr/>
      <dgm:t>
        <a:bodyPr/>
        <a:lstStyle/>
        <a:p>
          <a:endParaRPr lang="es-EC"/>
        </a:p>
      </dgm:t>
    </dgm:pt>
    <dgm:pt modelId="{655B3042-5FDF-A848-8B8A-F5D688681612}" type="pres">
      <dgm:prSet presAssocID="{6CE6786B-BFC6-9C44-8F5E-9372505EF701}" presName="connTx" presStyleLbl="sibTrans2D1" presStyleIdx="3" presStyleCnt="4"/>
      <dgm:spPr/>
      <dgm:t>
        <a:bodyPr/>
        <a:lstStyle/>
        <a:p>
          <a:endParaRPr lang="es-EC"/>
        </a:p>
      </dgm:t>
    </dgm:pt>
    <dgm:pt modelId="{9E2B7517-9918-AE4D-B47B-8866A4347FB9}" type="pres">
      <dgm:prSet presAssocID="{C6B9FFEE-E35F-1949-92FD-9666880B167B}" presName="composite" presStyleCnt="0"/>
      <dgm:spPr/>
    </dgm:pt>
    <dgm:pt modelId="{F64BFAA6-F532-C442-8D03-7B6989183886}" type="pres">
      <dgm:prSet presAssocID="{C6B9FFEE-E35F-1949-92FD-9666880B167B}" presName="imagSh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840C4E4-4DE0-6E4B-9569-04E5181A0711}" type="pres">
      <dgm:prSet presAssocID="{C6B9FFEE-E35F-1949-92FD-9666880B167B}" presName="txNode" presStyleLbl="node1" presStyleIdx="4" presStyleCnt="5" custLinFactNeighborX="-448" custLinFactNeighborY="288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A462C8-C557-6147-B7ED-6D28A358B31D}" srcId="{11D3296E-1C1D-0C46-9CBB-E2CDF81477B6}" destId="{70510A3A-6797-F342-B291-587EBA47DC10}" srcOrd="2" destOrd="0" parTransId="{5252BD81-48FE-0C4A-AE9D-4BE0A7C3DCF7}" sibTransId="{25B5D900-D47A-5549-9A5A-84F109ECDC3B}"/>
    <dgm:cxn modelId="{CFE8026C-6B1D-8A45-B00D-533F4AF99034}" type="presOf" srcId="{992BA725-CA44-B142-B304-D14C2615742C}" destId="{0C1488C1-FDCC-E144-A34F-83A469E8A579}" srcOrd="1" destOrd="0" presId="urn:microsoft.com/office/officeart/2005/8/layout/hProcess10"/>
    <dgm:cxn modelId="{07328F74-6F44-6247-98F0-87A5463B3C9B}" type="presOf" srcId="{6CE6786B-BFC6-9C44-8F5E-9372505EF701}" destId="{655B3042-5FDF-A848-8B8A-F5D688681612}" srcOrd="1" destOrd="0" presId="urn:microsoft.com/office/officeart/2005/8/layout/hProcess10"/>
    <dgm:cxn modelId="{75A25CEA-2F53-CF4F-A7FE-B6BAFE9262AF}" type="presOf" srcId="{85E03078-DFD8-334E-B14B-5FC2A6F6036A}" destId="{A29D487F-080E-6C4D-92ED-EB79E8FEEF8E}" srcOrd="0" destOrd="0" presId="urn:microsoft.com/office/officeart/2005/8/layout/hProcess10"/>
    <dgm:cxn modelId="{ADEAAB39-450F-754D-AE15-8FC19E681E2E}" type="presOf" srcId="{C6B9FFEE-E35F-1949-92FD-9666880B167B}" destId="{F840C4E4-4DE0-6E4B-9569-04E5181A0711}" srcOrd="0" destOrd="0" presId="urn:microsoft.com/office/officeart/2005/8/layout/hProcess10"/>
    <dgm:cxn modelId="{76719383-98F4-D74F-AE8D-FD7AB74BDA93}" type="presOf" srcId="{992BA725-CA44-B142-B304-D14C2615742C}" destId="{A5C50E66-BBCF-B542-AF1E-B11146A2FB2E}" srcOrd="0" destOrd="0" presId="urn:microsoft.com/office/officeart/2005/8/layout/hProcess10"/>
    <dgm:cxn modelId="{959DF297-237F-7D42-A07C-8EE1B520EFC5}" type="presOf" srcId="{25B5D900-D47A-5549-9A5A-84F109ECDC3B}" destId="{FE97CCD6-3DB4-2C48-81CE-5F17BDC7EA21}" srcOrd="1" destOrd="0" presId="urn:microsoft.com/office/officeart/2005/8/layout/hProcess10"/>
    <dgm:cxn modelId="{AB705C93-97C5-484B-84D2-512AACCFEFED}" srcId="{11D3296E-1C1D-0C46-9CBB-E2CDF81477B6}" destId="{25068049-F365-9F41-8790-0E9B44CBC22D}" srcOrd="1" destOrd="0" parTransId="{9B9EBB40-37C1-6148-A833-49085BF71F2F}" sibTransId="{A9113EE7-DEA3-9241-BA4E-25648C3F69D3}"/>
    <dgm:cxn modelId="{662C6153-7465-5047-9B54-8901DD0D4E36}" srcId="{11D3296E-1C1D-0C46-9CBB-E2CDF81477B6}" destId="{E75F825A-5DBE-A049-9AD6-902616071DF0}" srcOrd="0" destOrd="0" parTransId="{74C7A6ED-F362-C542-A53A-9C48F4AACFCC}" sibTransId="{992BA725-CA44-B142-B304-D14C2615742C}"/>
    <dgm:cxn modelId="{E65C9A50-F457-F445-80F2-A27F59C710BA}" type="presOf" srcId="{25B5D900-D47A-5549-9A5A-84F109ECDC3B}" destId="{EEE969DD-7369-9444-8545-B64858AB3BCA}" srcOrd="0" destOrd="0" presId="urn:microsoft.com/office/officeart/2005/8/layout/hProcess10"/>
    <dgm:cxn modelId="{E1A8CD7C-E2EC-294D-8551-8776EC4226AC}" type="presOf" srcId="{70510A3A-6797-F342-B291-587EBA47DC10}" destId="{4D8858E9-3A6C-D04C-B6C4-6C592A8B6826}" srcOrd="0" destOrd="0" presId="urn:microsoft.com/office/officeart/2005/8/layout/hProcess10"/>
    <dgm:cxn modelId="{32DDC2BC-8E5C-304E-A161-41B616078EC4}" srcId="{11D3296E-1C1D-0C46-9CBB-E2CDF81477B6}" destId="{C6B9FFEE-E35F-1949-92FD-9666880B167B}" srcOrd="4" destOrd="0" parTransId="{8C0798CB-AC04-C844-AE7A-CD4FAC8C0139}" sibTransId="{74F0C42A-A11E-F741-8B02-6134E43E869B}"/>
    <dgm:cxn modelId="{C0688ECA-3663-3947-88A4-E68D585B8EFB}" srcId="{11D3296E-1C1D-0C46-9CBB-E2CDF81477B6}" destId="{85E03078-DFD8-334E-B14B-5FC2A6F6036A}" srcOrd="3" destOrd="0" parTransId="{B7891A4A-8EAD-C949-A6C9-462F2B4153DC}" sibTransId="{6CE6786B-BFC6-9C44-8F5E-9372505EF701}"/>
    <dgm:cxn modelId="{BCFC79DA-25A3-324F-9A6C-88CD856F27E5}" type="presOf" srcId="{11D3296E-1C1D-0C46-9CBB-E2CDF81477B6}" destId="{2C544C1F-5864-1C4F-9B2A-57962F601727}" srcOrd="0" destOrd="0" presId="urn:microsoft.com/office/officeart/2005/8/layout/hProcess10"/>
    <dgm:cxn modelId="{60285342-56A0-744E-A0D7-B323A7BA1239}" type="presOf" srcId="{6CE6786B-BFC6-9C44-8F5E-9372505EF701}" destId="{711BEF7B-C5B4-4340-AB6C-B8489A00A9A6}" srcOrd="0" destOrd="0" presId="urn:microsoft.com/office/officeart/2005/8/layout/hProcess10"/>
    <dgm:cxn modelId="{C202C450-06F0-9D45-BB33-498BC4825C66}" type="presOf" srcId="{25068049-F365-9F41-8790-0E9B44CBC22D}" destId="{1D3532E3-EB1B-114A-9F0E-544C1435B4BC}" srcOrd="0" destOrd="0" presId="urn:microsoft.com/office/officeart/2005/8/layout/hProcess10"/>
    <dgm:cxn modelId="{B287FC90-FDFE-7149-B298-4BECC6FC3A3D}" type="presOf" srcId="{A9113EE7-DEA3-9241-BA4E-25648C3F69D3}" destId="{285A5C54-5B46-8B4E-9BB1-F32200AB82A4}" srcOrd="0" destOrd="0" presId="urn:microsoft.com/office/officeart/2005/8/layout/hProcess10"/>
    <dgm:cxn modelId="{851D89E0-9930-164A-9B0C-C59FAEC46443}" type="presOf" srcId="{A9113EE7-DEA3-9241-BA4E-25648C3F69D3}" destId="{0A88B77D-4E8B-9741-A5CC-5796E263E43F}" srcOrd="1" destOrd="0" presId="urn:microsoft.com/office/officeart/2005/8/layout/hProcess10"/>
    <dgm:cxn modelId="{6FAACC1D-F3B7-524A-A05E-621AF0BCBE12}" type="presOf" srcId="{E75F825A-5DBE-A049-9AD6-902616071DF0}" destId="{06AC5538-6BB6-4645-9DB8-607E25C8CB1F}" srcOrd="0" destOrd="0" presId="urn:microsoft.com/office/officeart/2005/8/layout/hProcess10"/>
    <dgm:cxn modelId="{EC2592BF-4FDF-4642-AB73-A7BD14E06C24}" type="presParOf" srcId="{2C544C1F-5864-1C4F-9B2A-57962F601727}" destId="{0CB36241-663A-4346-A59D-4CC74D6D243A}" srcOrd="0" destOrd="0" presId="urn:microsoft.com/office/officeart/2005/8/layout/hProcess10"/>
    <dgm:cxn modelId="{2D73A564-A1E4-8045-A54C-DE9BFDE5E286}" type="presParOf" srcId="{0CB36241-663A-4346-A59D-4CC74D6D243A}" destId="{9D501C46-A347-8044-962D-30181FA165C5}" srcOrd="0" destOrd="0" presId="urn:microsoft.com/office/officeart/2005/8/layout/hProcess10"/>
    <dgm:cxn modelId="{0BDB2250-4CFD-4E4F-AD7E-0F1BBB1E859E}" type="presParOf" srcId="{0CB36241-663A-4346-A59D-4CC74D6D243A}" destId="{06AC5538-6BB6-4645-9DB8-607E25C8CB1F}" srcOrd="1" destOrd="0" presId="urn:microsoft.com/office/officeart/2005/8/layout/hProcess10"/>
    <dgm:cxn modelId="{5AAE665C-CDF3-8C44-A184-B54B87507D51}" type="presParOf" srcId="{2C544C1F-5864-1C4F-9B2A-57962F601727}" destId="{A5C50E66-BBCF-B542-AF1E-B11146A2FB2E}" srcOrd="1" destOrd="0" presId="urn:microsoft.com/office/officeart/2005/8/layout/hProcess10"/>
    <dgm:cxn modelId="{8AA69241-D7BA-4547-B30B-FA0865B44372}" type="presParOf" srcId="{A5C50E66-BBCF-B542-AF1E-B11146A2FB2E}" destId="{0C1488C1-FDCC-E144-A34F-83A469E8A579}" srcOrd="0" destOrd="0" presId="urn:microsoft.com/office/officeart/2005/8/layout/hProcess10"/>
    <dgm:cxn modelId="{907695C1-248A-064F-B2CE-79718969A210}" type="presParOf" srcId="{2C544C1F-5864-1C4F-9B2A-57962F601727}" destId="{8CE21798-6FD0-7F42-AC23-FE25D8CCB1EB}" srcOrd="2" destOrd="0" presId="urn:microsoft.com/office/officeart/2005/8/layout/hProcess10"/>
    <dgm:cxn modelId="{0A19C722-7199-5B45-A0D1-9BA5453A2456}" type="presParOf" srcId="{8CE21798-6FD0-7F42-AC23-FE25D8CCB1EB}" destId="{6D81CBBB-280D-5D44-A754-9F2955733B94}" srcOrd="0" destOrd="0" presId="urn:microsoft.com/office/officeart/2005/8/layout/hProcess10"/>
    <dgm:cxn modelId="{904ABD9F-582F-3841-BFDE-E12CF9FED873}" type="presParOf" srcId="{8CE21798-6FD0-7F42-AC23-FE25D8CCB1EB}" destId="{1D3532E3-EB1B-114A-9F0E-544C1435B4BC}" srcOrd="1" destOrd="0" presId="urn:microsoft.com/office/officeart/2005/8/layout/hProcess10"/>
    <dgm:cxn modelId="{20DBBAC7-EADE-9142-9D8B-1E39AFD12D97}" type="presParOf" srcId="{2C544C1F-5864-1C4F-9B2A-57962F601727}" destId="{285A5C54-5B46-8B4E-9BB1-F32200AB82A4}" srcOrd="3" destOrd="0" presId="urn:microsoft.com/office/officeart/2005/8/layout/hProcess10"/>
    <dgm:cxn modelId="{B2886B51-6135-A24B-8603-85C9B011723A}" type="presParOf" srcId="{285A5C54-5B46-8B4E-9BB1-F32200AB82A4}" destId="{0A88B77D-4E8B-9741-A5CC-5796E263E43F}" srcOrd="0" destOrd="0" presId="urn:microsoft.com/office/officeart/2005/8/layout/hProcess10"/>
    <dgm:cxn modelId="{FB127660-1FEB-3B43-818F-B751FC2D0560}" type="presParOf" srcId="{2C544C1F-5864-1C4F-9B2A-57962F601727}" destId="{29566A02-6C13-3846-A346-72FD7F308F01}" srcOrd="4" destOrd="0" presId="urn:microsoft.com/office/officeart/2005/8/layout/hProcess10"/>
    <dgm:cxn modelId="{499974C0-6DBF-B243-AA0B-3FF424681BC6}" type="presParOf" srcId="{29566A02-6C13-3846-A346-72FD7F308F01}" destId="{574C1178-B9A2-A64C-AEAD-1165085C1D02}" srcOrd="0" destOrd="0" presId="urn:microsoft.com/office/officeart/2005/8/layout/hProcess10"/>
    <dgm:cxn modelId="{C36C1426-62FD-3F4B-861C-6E4CB902E5D1}" type="presParOf" srcId="{29566A02-6C13-3846-A346-72FD7F308F01}" destId="{4D8858E9-3A6C-D04C-B6C4-6C592A8B6826}" srcOrd="1" destOrd="0" presId="urn:microsoft.com/office/officeart/2005/8/layout/hProcess10"/>
    <dgm:cxn modelId="{5B9FCF2E-F373-3444-8EDA-77E16D3C5244}" type="presParOf" srcId="{2C544C1F-5864-1C4F-9B2A-57962F601727}" destId="{EEE969DD-7369-9444-8545-B64858AB3BCA}" srcOrd="5" destOrd="0" presId="urn:microsoft.com/office/officeart/2005/8/layout/hProcess10"/>
    <dgm:cxn modelId="{77B90489-F206-8D4A-8DBF-8BA7DBFC5B55}" type="presParOf" srcId="{EEE969DD-7369-9444-8545-B64858AB3BCA}" destId="{FE97CCD6-3DB4-2C48-81CE-5F17BDC7EA21}" srcOrd="0" destOrd="0" presId="urn:microsoft.com/office/officeart/2005/8/layout/hProcess10"/>
    <dgm:cxn modelId="{705567DC-9C98-7F40-A02C-8255C01EE7D4}" type="presParOf" srcId="{2C544C1F-5864-1C4F-9B2A-57962F601727}" destId="{B03A0674-9071-4142-A868-70BDFA609A5F}" srcOrd="6" destOrd="0" presId="urn:microsoft.com/office/officeart/2005/8/layout/hProcess10"/>
    <dgm:cxn modelId="{C8339430-876C-D742-A481-C26A8F8A1416}" type="presParOf" srcId="{B03A0674-9071-4142-A868-70BDFA609A5F}" destId="{7FE778B8-D5D7-9F47-84D7-059617853DF8}" srcOrd="0" destOrd="0" presId="urn:microsoft.com/office/officeart/2005/8/layout/hProcess10"/>
    <dgm:cxn modelId="{50E91F42-2406-7C41-B2DD-7C38A6FC597D}" type="presParOf" srcId="{B03A0674-9071-4142-A868-70BDFA609A5F}" destId="{A29D487F-080E-6C4D-92ED-EB79E8FEEF8E}" srcOrd="1" destOrd="0" presId="urn:microsoft.com/office/officeart/2005/8/layout/hProcess10"/>
    <dgm:cxn modelId="{145DD877-8D0A-4046-9AD4-7CA92FE94455}" type="presParOf" srcId="{2C544C1F-5864-1C4F-9B2A-57962F601727}" destId="{711BEF7B-C5B4-4340-AB6C-B8489A00A9A6}" srcOrd="7" destOrd="0" presId="urn:microsoft.com/office/officeart/2005/8/layout/hProcess10"/>
    <dgm:cxn modelId="{F3E9D8C9-B554-1D4A-82BE-9767F189BE01}" type="presParOf" srcId="{711BEF7B-C5B4-4340-AB6C-B8489A00A9A6}" destId="{655B3042-5FDF-A848-8B8A-F5D688681612}" srcOrd="0" destOrd="0" presId="urn:microsoft.com/office/officeart/2005/8/layout/hProcess10"/>
    <dgm:cxn modelId="{03BFCDF7-B60E-C941-AB2B-6C87D0BC4633}" type="presParOf" srcId="{2C544C1F-5864-1C4F-9B2A-57962F601727}" destId="{9E2B7517-9918-AE4D-B47B-8866A4347FB9}" srcOrd="8" destOrd="0" presId="urn:microsoft.com/office/officeart/2005/8/layout/hProcess10"/>
    <dgm:cxn modelId="{195E14F4-F6B3-9D40-81A7-11BE67F4E5F8}" type="presParOf" srcId="{9E2B7517-9918-AE4D-B47B-8866A4347FB9}" destId="{F64BFAA6-F532-C442-8D03-7B6989183886}" srcOrd="0" destOrd="0" presId="urn:microsoft.com/office/officeart/2005/8/layout/hProcess10"/>
    <dgm:cxn modelId="{1C00832B-A9C8-B24A-9AAC-A9B68A10AFA5}" type="presParOf" srcId="{9E2B7517-9918-AE4D-B47B-8866A4347FB9}" destId="{F840C4E4-4DE0-6E4B-9569-04E5181A071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E147-6484-2247-8D0D-DF331DA55F1A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4DC33-4033-564A-A6F0-740E66252B1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08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738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495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986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22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120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458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829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298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015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4DC33-4033-564A-A6F0-740E66252B15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19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478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75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918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35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6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669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337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54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7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7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871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872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840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7467-5AB8-4EC5-A520-67DF423DD2B8}" type="datetimeFigureOut">
              <a:rPr lang="es-EC" smtClean="0"/>
              <a:t>10/11/2021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8ACA-CF1C-48EE-848B-EA50CACC94B4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4"/>
          <a:srcRect r="-45" b="-78"/>
          <a:stretch/>
        </p:blipFill>
        <p:spPr>
          <a:xfrm>
            <a:off x="0" y="-10886"/>
            <a:ext cx="12192000" cy="69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8692F239-1683-4D94-ACD9-087BA6E19290/GALAPAGOS%202017.pp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953489" y="4490008"/>
            <a:ext cx="9562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Ron Román, Jorge Washington Ph.D.</a:t>
            </a:r>
          </a:p>
          <a:p>
            <a:pPr algn="ctr"/>
            <a:endParaRPr lang="es-EC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de septiembre de 2021</a:t>
            </a:r>
          </a:p>
          <a:p>
            <a:pPr algn="ctr"/>
            <a:r>
              <a:rPr lang="es-EC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5 Rectángulo">
            <a:extLst>
              <a:ext uri="{FF2B5EF4-FFF2-40B4-BE49-F238E27FC236}">
                <a16:creationId xmlns:a16="http://schemas.microsoft.com/office/drawing/2014/main" xmlns="" id="{6A15C72B-ACC6-0D48-8070-ED701B56A48F}"/>
              </a:ext>
            </a:extLst>
          </p:cNvPr>
          <p:cNvSpPr/>
          <p:nvPr/>
        </p:nvSpPr>
        <p:spPr>
          <a:xfrm>
            <a:off x="1953488" y="1306163"/>
            <a:ext cx="9562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Estudio epidemiológico y económico de la brucelosis en bovinos de la parroquia San Pedro de Suma del cantón El Carmen de la Provincia de Manabí – Ecuador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 b="141"/>
          <a:stretch/>
        </p:blipFill>
        <p:spPr>
          <a:xfrm>
            <a:off x="257175" y="155997"/>
            <a:ext cx="4143375" cy="8250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119" y="39457"/>
            <a:ext cx="1299642" cy="12938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28861" y="2696686"/>
            <a:ext cx="8811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Vida y de la Agricultura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Agropecuaria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1BC93E8-1BF2-F84F-8ECD-CCDE6C0C3F35}"/>
              </a:ext>
            </a:extLst>
          </p:cNvPr>
          <p:cNvSpPr/>
          <p:nvPr/>
        </p:nvSpPr>
        <p:spPr>
          <a:xfrm>
            <a:off x="2499449" y="3824710"/>
            <a:ext cx="8811491" cy="458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Ingeniero Agropecuario</a:t>
            </a:r>
            <a:endParaRPr lang="es-EC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1B1190C-74FA-0847-8358-4FF0479D24E1}"/>
              </a:ext>
            </a:extLst>
          </p:cNvPr>
          <p:cNvSpPr/>
          <p:nvPr/>
        </p:nvSpPr>
        <p:spPr>
          <a:xfrm>
            <a:off x="4919807" y="2154703"/>
            <a:ext cx="308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Paredes Galarza, Agadir Julian</a:t>
            </a:r>
          </a:p>
        </p:txBody>
      </p:sp>
    </p:spTree>
    <p:extLst>
      <p:ext uri="{BB962C8B-B14F-4D97-AF65-F5344CB8AC3E}">
        <p14:creationId xmlns:p14="http://schemas.microsoft.com/office/powerpoint/2010/main" val="641438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6691086" y="42864"/>
            <a:ext cx="5486626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2078" y="954692"/>
            <a:ext cx="7228264" cy="495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ANÁLISIS ESTADÍSTICO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s-EC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Recopilación de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y datos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de campo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epidemiológica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Cálculo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de fincas ganaderas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Prueba </a:t>
            </a:r>
            <a:r>
              <a:rPr lang="es-EC" sz="16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Cuadrado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EC" sz="16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600" b="1" i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Odds Ratio (OR), 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análisis de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factores de riesgo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Cálculo de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pérdidas económicas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Mayo 2020 – Mayo 2021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EC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INFOSTAT</a:t>
            </a:r>
            <a:endParaRPr lang="es-EC" sz="16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C354EEE-6E6D-6D4F-BCE3-AC116708A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8" y="601064"/>
            <a:ext cx="3144982" cy="29516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E048664-CBE3-1647-95A8-D847C64A7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8" y="3552697"/>
            <a:ext cx="3144982" cy="23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9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0336" y="752066"/>
            <a:ext cx="401951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33400" indent="-533400"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BRUCELOSIS BOVINA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47360" y="2025304"/>
            <a:ext cx="4231181" cy="132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PREVALENCIA GENERAL DE LA INVESTIGACIÓN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4,8% (6/125) 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1934085" y="1301290"/>
            <a:ext cx="205611" cy="6191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90336" y="6438111"/>
            <a:ext cx="7176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MAG-SESA, (1999);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Parra &amp;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Tipanluisa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(2018): </a:t>
            </a:r>
            <a:r>
              <a:rPr lang="es-E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Paucar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al., (2021)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366827" y="1295999"/>
            <a:ext cx="4584107" cy="252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Prevalencia de la enfermedad</a:t>
            </a:r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Hato ganadero</a:t>
            </a:r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Sexo</a:t>
            </a:r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Edad</a:t>
            </a:r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Raza</a:t>
            </a:r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Tamaño de UPA</a:t>
            </a:r>
          </a:p>
        </p:txBody>
      </p:sp>
      <p:cxnSp>
        <p:nvCxnSpPr>
          <p:cNvPr id="42" name="Conector angular 41"/>
          <p:cNvCxnSpPr>
            <a:cxnSpLocks/>
          </p:cNvCxnSpPr>
          <p:nvPr/>
        </p:nvCxnSpPr>
        <p:spPr>
          <a:xfrm flipV="1">
            <a:off x="4183821" y="891118"/>
            <a:ext cx="5427700" cy="1089739"/>
          </a:xfrm>
          <a:prstGeom prst="bentConnector4">
            <a:avLst>
              <a:gd name="adj1" fmla="val 28886"/>
              <a:gd name="adj2" fmla="val 120978"/>
            </a:avLst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Flecha doblada hacia arriba 11">
            <a:extLst>
              <a:ext uri="{FF2B5EF4-FFF2-40B4-BE49-F238E27FC236}">
                <a16:creationId xmlns:a16="http://schemas.microsoft.com/office/drawing/2014/main" xmlns="" id="{6E979C28-706F-4840-A778-8EC61E3562B8}"/>
              </a:ext>
            </a:extLst>
          </p:cNvPr>
          <p:cNvSpPr/>
          <p:nvPr/>
        </p:nvSpPr>
        <p:spPr>
          <a:xfrm rot="5400000">
            <a:off x="1370448" y="3851396"/>
            <a:ext cx="1659289" cy="861762"/>
          </a:xfrm>
          <a:prstGeom prst="bentUpArrow">
            <a:avLst>
              <a:gd name="adj1" fmla="val 23383"/>
              <a:gd name="adj2" fmla="val 19340"/>
              <a:gd name="adj3" fmla="val 2534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4EDECF2-5694-934D-8254-13A144BE7CDB}"/>
              </a:ext>
            </a:extLst>
          </p:cNvPr>
          <p:cNvSpPr/>
          <p:nvPr/>
        </p:nvSpPr>
        <p:spPr>
          <a:xfrm>
            <a:off x="2139696" y="4304060"/>
            <a:ext cx="3682537" cy="1393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ESTUDIOS REPORTE PREVALENCIA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4,27 – 11%</a:t>
            </a:r>
            <a:endParaRPr lang="es-EC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E385FB0C-A325-F741-A7B6-A3B61CB206CE}"/>
              </a:ext>
            </a:extLst>
          </p:cNvPr>
          <p:cNvSpPr/>
          <p:nvPr/>
        </p:nvSpPr>
        <p:spPr>
          <a:xfrm>
            <a:off x="2866857" y="2340047"/>
            <a:ext cx="3682537" cy="1446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4000" b="1" dirty="0">
                <a:solidFill>
                  <a:srgbClr val="FF2F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RBT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endParaRPr lang="es-EC" sz="4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echa abajo 15">
            <a:extLst>
              <a:ext uri="{FF2B5EF4-FFF2-40B4-BE49-F238E27FC236}">
                <a16:creationId xmlns:a16="http://schemas.microsoft.com/office/drawing/2014/main" xmlns="" id="{76EE2CB3-8908-384D-9807-5F67D3E98A28}"/>
              </a:ext>
            </a:extLst>
          </p:cNvPr>
          <p:cNvSpPr/>
          <p:nvPr/>
        </p:nvSpPr>
        <p:spPr>
          <a:xfrm rot="16200000">
            <a:off x="3642349" y="2858270"/>
            <a:ext cx="266008" cy="37376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2C31051-4E9B-ED40-86B6-D329D8E59D50}"/>
              </a:ext>
            </a:extLst>
          </p:cNvPr>
          <p:cNvSpPr/>
          <p:nvPr/>
        </p:nvSpPr>
        <p:spPr>
          <a:xfrm>
            <a:off x="5317436" y="4282277"/>
            <a:ext cx="3682537" cy="1446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4000" b="1" dirty="0">
                <a:solidFill>
                  <a:srgbClr val="FF2F9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RBT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lang="es-EC" sz="4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 abajo 18">
            <a:extLst>
              <a:ext uri="{FF2B5EF4-FFF2-40B4-BE49-F238E27FC236}">
                <a16:creationId xmlns:a16="http://schemas.microsoft.com/office/drawing/2014/main" xmlns="" id="{7C0D2A13-8075-6045-9F6E-D89ED30262AF}"/>
              </a:ext>
            </a:extLst>
          </p:cNvPr>
          <p:cNvSpPr/>
          <p:nvPr/>
        </p:nvSpPr>
        <p:spPr>
          <a:xfrm rot="16200000">
            <a:off x="5906430" y="4925039"/>
            <a:ext cx="266008" cy="37376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648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4087" y="868109"/>
            <a:ext cx="595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BRUCELOSIS BOVINA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8870" y="5183167"/>
            <a:ext cx="5785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 </a:t>
            </a:r>
            <a:r>
              <a:rPr lang="es-EC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RB: Rosa de Bengala; SAT-R: Prueba de sero aglutinación lenta de rutina; SAT-T: Titulación de la prueba de sero aglutinación lenta; n=número de bovinos; %= porcentaje</a:t>
            </a:r>
            <a:endParaRPr lang="es-EC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7719" y="1620929"/>
            <a:ext cx="6419745" cy="84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EC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1.</a:t>
            </a:r>
            <a:r>
              <a:rPr lang="es-EC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Análisis general de brucelosis por tipo de prueba</a:t>
            </a:r>
            <a:endParaRPr lang="es-EC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52D2E1A9-97BE-AD4B-877D-23D22B026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71278"/>
              </p:ext>
            </p:extLst>
          </p:nvPr>
        </p:nvGraphicFramePr>
        <p:xfrm>
          <a:off x="638870" y="2731090"/>
          <a:ext cx="5313045" cy="2337450"/>
        </p:xfrm>
        <a:graphic>
          <a:graphicData uri="http://schemas.openxmlformats.org/drawingml/2006/table">
            <a:tbl>
              <a:tblPr firstRow="1" firstCol="1" bandRow="1"/>
              <a:tblGrid>
                <a:gridCol w="1062609">
                  <a:extLst>
                    <a:ext uri="{9D8B030D-6E8A-4147-A177-3AD203B41FA5}">
                      <a16:colId xmlns:a16="http://schemas.microsoft.com/office/drawing/2014/main" xmlns="" val="699173128"/>
                    </a:ext>
                  </a:extLst>
                </a:gridCol>
                <a:gridCol w="1062609">
                  <a:extLst>
                    <a:ext uri="{9D8B030D-6E8A-4147-A177-3AD203B41FA5}">
                      <a16:colId xmlns:a16="http://schemas.microsoft.com/office/drawing/2014/main" xmlns="" val="917169286"/>
                    </a:ext>
                  </a:extLst>
                </a:gridCol>
                <a:gridCol w="1062609">
                  <a:extLst>
                    <a:ext uri="{9D8B030D-6E8A-4147-A177-3AD203B41FA5}">
                      <a16:colId xmlns:a16="http://schemas.microsoft.com/office/drawing/2014/main" xmlns="" val="1679606027"/>
                    </a:ext>
                  </a:extLst>
                </a:gridCol>
                <a:gridCol w="1062609">
                  <a:extLst>
                    <a:ext uri="{9D8B030D-6E8A-4147-A177-3AD203B41FA5}">
                      <a16:colId xmlns:a16="http://schemas.microsoft.com/office/drawing/2014/main" xmlns="" val="2582027013"/>
                    </a:ext>
                  </a:extLst>
                </a:gridCol>
                <a:gridCol w="1062609">
                  <a:extLst>
                    <a:ext uri="{9D8B030D-6E8A-4147-A177-3AD203B41FA5}">
                      <a16:colId xmlns:a16="http://schemas.microsoft.com/office/drawing/2014/main" xmlns="" val="1145149307"/>
                    </a:ext>
                  </a:extLst>
                </a:gridCol>
              </a:tblGrid>
              <a:tr h="38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SAT-T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745047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225362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9566835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6942394"/>
                  </a:ext>
                </a:extLst>
              </a:tr>
              <a:tr h="389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660527"/>
                  </a:ext>
                </a:extLst>
              </a:tr>
              <a:tr h="3895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788366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DBF5879-4DC5-D14A-BD59-C22BA1E4C8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32" y="1952804"/>
            <a:ext cx="5629381" cy="36612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DBFC996-C761-804A-BFDA-84F404FC05EB}"/>
              </a:ext>
            </a:extLst>
          </p:cNvPr>
          <p:cNvSpPr/>
          <p:nvPr/>
        </p:nvSpPr>
        <p:spPr>
          <a:xfrm>
            <a:off x="8386156" y="742749"/>
            <a:ext cx="2370744" cy="1068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IgM</a:t>
            </a:r>
            <a:endParaRPr lang="es-EC" sz="2800" dirty="0">
              <a:solidFill>
                <a:srgbClr val="FF2F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</a:p>
        </p:txBody>
      </p:sp>
    </p:spTree>
    <p:extLst>
      <p:ext uri="{BB962C8B-B14F-4D97-AF65-F5344CB8AC3E}">
        <p14:creationId xmlns:p14="http://schemas.microsoft.com/office/powerpoint/2010/main" val="249442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95ECFD3-9220-FE47-901B-3F222E735A99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9D5009-1A47-C944-BA96-8C1FB25B61FF}"/>
              </a:ext>
            </a:extLst>
          </p:cNvPr>
          <p:cNvSpPr txBox="1"/>
          <p:nvPr/>
        </p:nvSpPr>
        <p:spPr>
          <a:xfrm>
            <a:off x="0" y="601064"/>
            <a:ext cx="595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BRUCELOSIS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EE0CAA9-EB2A-C847-B439-D6D1250A24F1}"/>
              </a:ext>
            </a:extLst>
          </p:cNvPr>
          <p:cNvSpPr/>
          <p:nvPr/>
        </p:nvSpPr>
        <p:spPr>
          <a:xfrm>
            <a:off x="318770" y="5164840"/>
            <a:ext cx="7622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RB: Rosa de Bengala; SAT-R: Prueba de </a:t>
            </a:r>
            <a:r>
              <a:rPr lang="es-EC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aglutinación lenta de rutina; SAT-T: Titulación de la prueba de </a:t>
            </a:r>
            <a:r>
              <a:rPr lang="es-EC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aglutinación lenta; n=número de bovinos; %= porcentaje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4B0C3DB-2BEC-9D45-9421-28A5D3B5E513}"/>
              </a:ext>
            </a:extLst>
          </p:cNvPr>
          <p:cNvSpPr/>
          <p:nvPr/>
        </p:nvSpPr>
        <p:spPr>
          <a:xfrm>
            <a:off x="341448" y="1269835"/>
            <a:ext cx="6188617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1.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Análisis general de brucelosis por tipo de prueba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40B54A0-F2DB-B84C-A62F-C3F0A95AB06A}"/>
              </a:ext>
            </a:extLst>
          </p:cNvPr>
          <p:cNvSpPr/>
          <p:nvPr/>
        </p:nvSpPr>
        <p:spPr>
          <a:xfrm>
            <a:off x="8235211" y="2119892"/>
            <a:ext cx="3506363" cy="51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 + SAT-R +SAT-T</a:t>
            </a: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xmlns="" id="{50F25AE1-CDAB-0A40-93DB-3F129E9F738A}"/>
              </a:ext>
            </a:extLst>
          </p:cNvPr>
          <p:cNvCxnSpPr>
            <a:cxnSpLocks/>
            <a:stCxn id="21" idx="6"/>
            <a:endCxn id="9" idx="1"/>
          </p:cNvCxnSpPr>
          <p:nvPr/>
        </p:nvCxnSpPr>
        <p:spPr>
          <a:xfrm flipV="1">
            <a:off x="6997919" y="2376597"/>
            <a:ext cx="1237292" cy="7832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E4815CF-8D8C-264A-9F12-D6D4F72CEBBA}"/>
              </a:ext>
            </a:extLst>
          </p:cNvPr>
          <p:cNvSpPr/>
          <p:nvPr/>
        </p:nvSpPr>
        <p:spPr>
          <a:xfrm>
            <a:off x="9486425" y="3368055"/>
            <a:ext cx="1017359" cy="107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endParaRPr lang="es-EC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A27C61F-193D-0A4F-97DF-87AC4AF0273C}"/>
              </a:ext>
            </a:extLst>
          </p:cNvPr>
          <p:cNvSpPr/>
          <p:nvPr/>
        </p:nvSpPr>
        <p:spPr>
          <a:xfrm>
            <a:off x="8131449" y="4638211"/>
            <a:ext cx="3727309" cy="107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Cut off </a:t>
            </a:r>
            <a:r>
              <a:rPr lang="es-EC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UI/ml</a:t>
            </a:r>
            <a:r>
              <a:rPr lang="es-EC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Flecha abajo 15">
            <a:extLst>
              <a:ext uri="{FF2B5EF4-FFF2-40B4-BE49-F238E27FC236}">
                <a16:creationId xmlns:a16="http://schemas.microsoft.com/office/drawing/2014/main" xmlns="" id="{52851808-6E81-C444-8701-E60D42448319}"/>
              </a:ext>
            </a:extLst>
          </p:cNvPr>
          <p:cNvSpPr/>
          <p:nvPr/>
        </p:nvSpPr>
        <p:spPr>
          <a:xfrm>
            <a:off x="9881930" y="2808130"/>
            <a:ext cx="212926" cy="416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xmlns="" id="{8543A4B9-B636-AF42-AD84-7535B941C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74194"/>
              </p:ext>
            </p:extLst>
          </p:nvPr>
        </p:nvGraphicFramePr>
        <p:xfrm>
          <a:off x="333242" y="1871729"/>
          <a:ext cx="7105825" cy="2983014"/>
        </p:xfrm>
        <a:graphic>
          <a:graphicData uri="http://schemas.openxmlformats.org/drawingml/2006/table">
            <a:tbl>
              <a:tblPr firstRow="1" firstCol="1" bandRow="1"/>
              <a:tblGrid>
                <a:gridCol w="1421165">
                  <a:extLst>
                    <a:ext uri="{9D8B030D-6E8A-4147-A177-3AD203B41FA5}">
                      <a16:colId xmlns:a16="http://schemas.microsoft.com/office/drawing/2014/main" xmlns="" val="699173128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917169286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1679606027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2582027013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1145149307"/>
                    </a:ext>
                  </a:extLst>
                </a:gridCol>
              </a:tblGrid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SAT-T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745047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225362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9566835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6942394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660527"/>
                  </a:ext>
                </a:extLst>
              </a:tr>
              <a:tr h="4971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7883663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96130CB5-690F-ED48-956A-13FFED340E33}"/>
              </a:ext>
            </a:extLst>
          </p:cNvPr>
          <p:cNvSpPr/>
          <p:nvPr/>
        </p:nvSpPr>
        <p:spPr>
          <a:xfrm>
            <a:off x="5001491" y="2881208"/>
            <a:ext cx="571768" cy="486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BE3B5AB1-FA3A-6E4A-A9C7-B6DAC15A46B0}"/>
              </a:ext>
            </a:extLst>
          </p:cNvPr>
          <p:cNvSpPr/>
          <p:nvPr/>
        </p:nvSpPr>
        <p:spPr>
          <a:xfrm>
            <a:off x="6426151" y="2894596"/>
            <a:ext cx="571768" cy="5304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5BF3A667-0089-1049-A41B-FD14FCAB476C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5573259" y="3124632"/>
            <a:ext cx="852892" cy="35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4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95ECFD3-9220-FE47-901B-3F222E735A99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9D5009-1A47-C944-BA96-8C1FB25B61FF}"/>
              </a:ext>
            </a:extLst>
          </p:cNvPr>
          <p:cNvSpPr txBox="1"/>
          <p:nvPr/>
        </p:nvSpPr>
        <p:spPr>
          <a:xfrm>
            <a:off x="0" y="601064"/>
            <a:ext cx="595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BRUCELOSIS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EE0CAA9-EB2A-C847-B439-D6D1250A24F1}"/>
              </a:ext>
            </a:extLst>
          </p:cNvPr>
          <p:cNvSpPr/>
          <p:nvPr/>
        </p:nvSpPr>
        <p:spPr>
          <a:xfrm>
            <a:off x="318770" y="5164840"/>
            <a:ext cx="7622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RB: Rosa de Bengala; SAT-R: Prueba de </a:t>
            </a:r>
            <a:r>
              <a:rPr lang="es-EC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aglutinación lenta de rutina; SAT-T: Titulación de la prueba de </a:t>
            </a:r>
            <a:r>
              <a:rPr lang="es-EC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aglutinación lenta; n=número de bovinos; %= porcentaje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4B0C3DB-2BEC-9D45-9421-28A5D3B5E513}"/>
              </a:ext>
            </a:extLst>
          </p:cNvPr>
          <p:cNvSpPr/>
          <p:nvPr/>
        </p:nvSpPr>
        <p:spPr>
          <a:xfrm>
            <a:off x="341448" y="1269835"/>
            <a:ext cx="6188617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1.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Análisis general de brucelosis por tipo de prueba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40B54A0-F2DB-B84C-A62F-C3F0A95AB06A}"/>
              </a:ext>
            </a:extLst>
          </p:cNvPr>
          <p:cNvSpPr/>
          <p:nvPr/>
        </p:nvSpPr>
        <p:spPr>
          <a:xfrm>
            <a:off x="8235211" y="2119892"/>
            <a:ext cx="3506363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Conector angular 12">
            <a:extLst>
              <a:ext uri="{FF2B5EF4-FFF2-40B4-BE49-F238E27FC236}">
                <a16:creationId xmlns:a16="http://schemas.microsoft.com/office/drawing/2014/main" xmlns="" id="{50F25AE1-CDAB-0A40-93DB-3F129E9F738A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6997919" y="2419139"/>
            <a:ext cx="2644845" cy="11657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E4815CF-8D8C-264A-9F12-D6D4F72CEBBA}"/>
              </a:ext>
            </a:extLst>
          </p:cNvPr>
          <p:cNvSpPr/>
          <p:nvPr/>
        </p:nvSpPr>
        <p:spPr>
          <a:xfrm>
            <a:off x="9486425" y="3368055"/>
            <a:ext cx="1017359" cy="107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endParaRPr lang="es-EC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echa abajo 15">
            <a:extLst>
              <a:ext uri="{FF2B5EF4-FFF2-40B4-BE49-F238E27FC236}">
                <a16:creationId xmlns:a16="http://schemas.microsoft.com/office/drawing/2014/main" xmlns="" id="{52851808-6E81-C444-8701-E60D42448319}"/>
              </a:ext>
            </a:extLst>
          </p:cNvPr>
          <p:cNvSpPr/>
          <p:nvPr/>
        </p:nvSpPr>
        <p:spPr>
          <a:xfrm>
            <a:off x="9881930" y="2808130"/>
            <a:ext cx="212926" cy="416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xmlns="" id="{8543A4B9-B636-AF42-AD84-7535B941CDBA}"/>
              </a:ext>
            </a:extLst>
          </p:cNvPr>
          <p:cNvGraphicFramePr>
            <a:graphicFrameLocks noGrp="1"/>
          </p:cNvGraphicFramePr>
          <p:nvPr/>
        </p:nvGraphicFramePr>
        <p:xfrm>
          <a:off x="333242" y="1871729"/>
          <a:ext cx="7105825" cy="2983014"/>
        </p:xfrm>
        <a:graphic>
          <a:graphicData uri="http://schemas.openxmlformats.org/drawingml/2006/table">
            <a:tbl>
              <a:tblPr firstRow="1" firstCol="1" bandRow="1"/>
              <a:tblGrid>
                <a:gridCol w="1421165">
                  <a:extLst>
                    <a:ext uri="{9D8B030D-6E8A-4147-A177-3AD203B41FA5}">
                      <a16:colId xmlns:a16="http://schemas.microsoft.com/office/drawing/2014/main" xmlns="" val="699173128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917169286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1679606027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2582027013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1145149307"/>
                    </a:ext>
                  </a:extLst>
                </a:gridCol>
              </a:tblGrid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SAT-T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745047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225362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9566835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6942394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660527"/>
                  </a:ext>
                </a:extLst>
              </a:tr>
              <a:tr h="4971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7883663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96130CB5-690F-ED48-956A-13FFED340E33}"/>
              </a:ext>
            </a:extLst>
          </p:cNvPr>
          <p:cNvSpPr/>
          <p:nvPr/>
        </p:nvSpPr>
        <p:spPr>
          <a:xfrm>
            <a:off x="5058239" y="3363236"/>
            <a:ext cx="571768" cy="486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BE3B5AB1-FA3A-6E4A-A9C7-B6DAC15A46B0}"/>
              </a:ext>
            </a:extLst>
          </p:cNvPr>
          <p:cNvSpPr/>
          <p:nvPr/>
        </p:nvSpPr>
        <p:spPr>
          <a:xfrm>
            <a:off x="6426151" y="3319674"/>
            <a:ext cx="571768" cy="5304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5BF3A667-0089-1049-A41B-FD14FCAB476C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5630007" y="3584879"/>
            <a:ext cx="796144" cy="2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1FED95A6-9459-5142-A941-01B50EE2EB11}"/>
              </a:ext>
            </a:extLst>
          </p:cNvPr>
          <p:cNvSpPr/>
          <p:nvPr/>
        </p:nvSpPr>
        <p:spPr>
          <a:xfrm>
            <a:off x="8436465" y="4950034"/>
            <a:ext cx="3103853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1/125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 Positivas</a:t>
            </a:r>
          </a:p>
        </p:txBody>
      </p:sp>
      <p:sp>
        <p:nvSpPr>
          <p:cNvPr id="29" name="Flecha abajo 28">
            <a:extLst>
              <a:ext uri="{FF2B5EF4-FFF2-40B4-BE49-F238E27FC236}">
                <a16:creationId xmlns:a16="http://schemas.microsoft.com/office/drawing/2014/main" xmlns="" id="{AAF225FB-473D-C44C-B78A-3C956C8BF2A4}"/>
              </a:ext>
            </a:extLst>
          </p:cNvPr>
          <p:cNvSpPr/>
          <p:nvPr/>
        </p:nvSpPr>
        <p:spPr>
          <a:xfrm>
            <a:off x="9881930" y="4137119"/>
            <a:ext cx="212926" cy="416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27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95ECFD3-9220-FE47-901B-3F222E735A99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D9D5009-1A47-C944-BA96-8C1FB25B61FF}"/>
              </a:ext>
            </a:extLst>
          </p:cNvPr>
          <p:cNvSpPr txBox="1"/>
          <p:nvPr/>
        </p:nvSpPr>
        <p:spPr>
          <a:xfrm>
            <a:off x="0" y="601064"/>
            <a:ext cx="595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BRUCELOSIS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EE0CAA9-EB2A-C847-B439-D6D1250A24F1}"/>
              </a:ext>
            </a:extLst>
          </p:cNvPr>
          <p:cNvSpPr/>
          <p:nvPr/>
        </p:nvSpPr>
        <p:spPr>
          <a:xfrm>
            <a:off x="318770" y="5164840"/>
            <a:ext cx="7622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RB: Rosa de Bengala; SAT-R: Prueba de </a:t>
            </a:r>
            <a:r>
              <a:rPr lang="es-EC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aglutinación lenta de rutina; SAT-T: Titulación de la prueba de </a:t>
            </a:r>
            <a:r>
              <a:rPr lang="es-EC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es-EC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aglutinación lenta; n=número de bovinos; %= porcentaje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4B0C3DB-2BEC-9D45-9421-28A5D3B5E513}"/>
              </a:ext>
            </a:extLst>
          </p:cNvPr>
          <p:cNvSpPr/>
          <p:nvPr/>
        </p:nvSpPr>
        <p:spPr>
          <a:xfrm>
            <a:off x="341448" y="1269835"/>
            <a:ext cx="6188617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1.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Análisis general de brucelosis por tipo de prueba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xmlns="" id="{8543A4B9-B636-AF42-AD84-7535B941CDBA}"/>
              </a:ext>
            </a:extLst>
          </p:cNvPr>
          <p:cNvGraphicFramePr>
            <a:graphicFrameLocks noGrp="1"/>
          </p:cNvGraphicFramePr>
          <p:nvPr/>
        </p:nvGraphicFramePr>
        <p:xfrm>
          <a:off x="333242" y="1871729"/>
          <a:ext cx="7105825" cy="2983014"/>
        </p:xfrm>
        <a:graphic>
          <a:graphicData uri="http://schemas.openxmlformats.org/drawingml/2006/table">
            <a:tbl>
              <a:tblPr firstRow="1" firstCol="1" bandRow="1"/>
              <a:tblGrid>
                <a:gridCol w="1421165">
                  <a:extLst>
                    <a:ext uri="{9D8B030D-6E8A-4147-A177-3AD203B41FA5}">
                      <a16:colId xmlns:a16="http://schemas.microsoft.com/office/drawing/2014/main" xmlns="" val="699173128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917169286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1679606027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2582027013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xmlns="" val="1145149307"/>
                    </a:ext>
                  </a:extLst>
                </a:gridCol>
              </a:tblGrid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SAT-T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745047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225362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9566835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6942394"/>
                  </a:ext>
                </a:extLst>
              </a:tr>
              <a:tr h="497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4660527"/>
                  </a:ext>
                </a:extLst>
              </a:tr>
              <a:tr h="4971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7883663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96130CB5-690F-ED48-956A-13FFED340E33}"/>
              </a:ext>
            </a:extLst>
          </p:cNvPr>
          <p:cNvSpPr/>
          <p:nvPr/>
        </p:nvSpPr>
        <p:spPr>
          <a:xfrm>
            <a:off x="5058239" y="3850083"/>
            <a:ext cx="571768" cy="486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BE3B5AB1-FA3A-6E4A-A9C7-B6DAC15A46B0}"/>
              </a:ext>
            </a:extLst>
          </p:cNvPr>
          <p:cNvSpPr/>
          <p:nvPr/>
        </p:nvSpPr>
        <p:spPr>
          <a:xfrm>
            <a:off x="6426151" y="3803994"/>
            <a:ext cx="571768" cy="5304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5BF3A667-0089-1049-A41B-FD14FCAB476C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5630007" y="4069199"/>
            <a:ext cx="796144" cy="24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746369DF-7E01-EC46-AE4F-947E20642BC2}"/>
              </a:ext>
            </a:extLst>
          </p:cNvPr>
          <p:cNvSpPr/>
          <p:nvPr/>
        </p:nvSpPr>
        <p:spPr>
          <a:xfrm>
            <a:off x="9465884" y="2224548"/>
            <a:ext cx="1017359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 abajo 17">
            <a:extLst>
              <a:ext uri="{FF2B5EF4-FFF2-40B4-BE49-F238E27FC236}">
                <a16:creationId xmlns:a16="http://schemas.microsoft.com/office/drawing/2014/main" xmlns="" id="{1C1A4C2A-EFED-F946-A491-D2BC7FC321FE}"/>
              </a:ext>
            </a:extLst>
          </p:cNvPr>
          <p:cNvSpPr/>
          <p:nvPr/>
        </p:nvSpPr>
        <p:spPr>
          <a:xfrm>
            <a:off x="9824663" y="1584222"/>
            <a:ext cx="279847" cy="65613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abajo 21">
            <a:extLst>
              <a:ext uri="{FF2B5EF4-FFF2-40B4-BE49-F238E27FC236}">
                <a16:creationId xmlns:a16="http://schemas.microsoft.com/office/drawing/2014/main" xmlns="" id="{67E4F099-D46A-C54B-A119-1270282121BF}"/>
              </a:ext>
            </a:extLst>
          </p:cNvPr>
          <p:cNvSpPr/>
          <p:nvPr/>
        </p:nvSpPr>
        <p:spPr>
          <a:xfrm>
            <a:off x="9831374" y="2759497"/>
            <a:ext cx="279847" cy="55805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abajo 22">
            <a:extLst>
              <a:ext uri="{FF2B5EF4-FFF2-40B4-BE49-F238E27FC236}">
                <a16:creationId xmlns:a16="http://schemas.microsoft.com/office/drawing/2014/main" xmlns="" id="{0AB5EDAA-3E51-3C45-9128-5961B91ACFE6}"/>
              </a:ext>
            </a:extLst>
          </p:cNvPr>
          <p:cNvSpPr/>
          <p:nvPr/>
        </p:nvSpPr>
        <p:spPr>
          <a:xfrm>
            <a:off x="9879319" y="3836576"/>
            <a:ext cx="299985" cy="607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D34109BC-A4DA-F849-B04D-B616322A30EE}"/>
              </a:ext>
            </a:extLst>
          </p:cNvPr>
          <p:cNvSpPr/>
          <p:nvPr/>
        </p:nvSpPr>
        <p:spPr>
          <a:xfrm>
            <a:off x="8636153" y="1016382"/>
            <a:ext cx="2656869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SAT-R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0D4A5B3A-D30A-854D-A4A5-142A89D39A25}"/>
              </a:ext>
            </a:extLst>
          </p:cNvPr>
          <p:cNvSpPr/>
          <p:nvPr/>
        </p:nvSpPr>
        <p:spPr>
          <a:xfrm>
            <a:off x="8145921" y="4367912"/>
            <a:ext cx="4031791" cy="162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Conviven con animales </a:t>
            </a:r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2800" dirty="0">
                <a:solidFill>
                  <a:srgbClr val="FF2F9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RB (+)</a:t>
            </a:r>
          </a:p>
          <a:p>
            <a:pPr marL="457200" indent="-4572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C" sz="28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UI/ml</a:t>
            </a:r>
            <a:endParaRPr lang="es-EC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9009A06C-3033-F245-AE22-DC4FB6C22394}"/>
              </a:ext>
            </a:extLst>
          </p:cNvPr>
          <p:cNvSpPr/>
          <p:nvPr/>
        </p:nvSpPr>
        <p:spPr>
          <a:xfrm>
            <a:off x="8419372" y="3298381"/>
            <a:ext cx="3103853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3/125</a:t>
            </a:r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 Positivas</a:t>
            </a:r>
          </a:p>
        </p:txBody>
      </p:sp>
      <p:cxnSp>
        <p:nvCxnSpPr>
          <p:cNvPr id="12" name="Conector angular 11">
            <a:extLst>
              <a:ext uri="{FF2B5EF4-FFF2-40B4-BE49-F238E27FC236}">
                <a16:creationId xmlns:a16="http://schemas.microsoft.com/office/drawing/2014/main" xmlns="" id="{0EC846D8-43F4-9045-8EA8-D419DF926D78}"/>
              </a:ext>
            </a:extLst>
          </p:cNvPr>
          <p:cNvCxnSpPr/>
          <p:nvPr/>
        </p:nvCxnSpPr>
        <p:spPr>
          <a:xfrm rot="5400000" flipH="1" flipV="1">
            <a:off x="6504335" y="2114513"/>
            <a:ext cx="2523648" cy="1536481"/>
          </a:xfrm>
          <a:prstGeom prst="bentConnector3">
            <a:avLst>
              <a:gd name="adj1" fmla="val 412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>
            <a:extLst>
              <a:ext uri="{FF2B5EF4-FFF2-40B4-BE49-F238E27FC236}">
                <a16:creationId xmlns:a16="http://schemas.microsoft.com/office/drawing/2014/main" xmlns="" id="{49966554-D288-5542-BA3E-2CB0E7BA5372}"/>
              </a:ext>
            </a:extLst>
          </p:cNvPr>
          <p:cNvCxnSpPr/>
          <p:nvPr/>
        </p:nvCxnSpPr>
        <p:spPr>
          <a:xfrm flipV="1">
            <a:off x="8582855" y="1269835"/>
            <a:ext cx="817245" cy="351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459CD42A-4FF3-D045-9573-C3D6B35223A9}"/>
              </a:ext>
            </a:extLst>
          </p:cNvPr>
          <p:cNvSpPr/>
          <p:nvPr/>
        </p:nvSpPr>
        <p:spPr>
          <a:xfrm>
            <a:off x="190336" y="6438111"/>
            <a:ext cx="537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Poester et al., (2010)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3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189927" y="686630"/>
            <a:ext cx="61061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Prevalencia de brucelosis bovina por sector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052AD14E-0DCF-A846-8CDF-A011A9B42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102711"/>
              </p:ext>
            </p:extLst>
          </p:nvPr>
        </p:nvGraphicFramePr>
        <p:xfrm>
          <a:off x="1483191" y="1050600"/>
          <a:ext cx="9362609" cy="509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99637AC-5EBA-9C4F-AA97-FB7262B3A36A}"/>
              </a:ext>
            </a:extLst>
          </p:cNvPr>
          <p:cNvSpPr/>
          <p:nvPr/>
        </p:nvSpPr>
        <p:spPr>
          <a:xfrm>
            <a:off x="129918" y="6410215"/>
            <a:ext cx="8785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Parra &amp;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Tipanluisa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(2018): </a:t>
            </a:r>
            <a:r>
              <a:rPr lang="es-E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Paucar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al., (2021)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24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34762" y="2840673"/>
            <a:ext cx="88560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Nota.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Se consideran como finca Grande: con más de 70 animales; Mediana: 21 a 70 animales y Pequeña: de 1 a 20 animales. UPA: Unidad de producción Agropecuaria; n: bovinos muestreados; %: porcentaje equivalente; n= número de bovinos; %= porcentaje equivalente; 95% CI intervalo de confianza. 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34762" y="5700894"/>
            <a:ext cx="95867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Nota.</a:t>
            </a:r>
            <a:r>
              <a:rPr lang="es-ES" sz="105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+:Positivo; %: porcentaje de prevalencia; CI 95%: intervalo de confianza al 95% de confiabilidad.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973306" y="3117081"/>
            <a:ext cx="2455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2 = (p= 0,2367) ; </a:t>
            </a:r>
            <a:b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3 = (p= 0,1238)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334762" y="613932"/>
            <a:ext cx="5459636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2.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brucelosis por tamaño de UPA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453393" y="3390062"/>
            <a:ext cx="5778184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3.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brucelosis por tipo de producción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80CDB1FF-E0E6-194F-BBE8-DF43F8B03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17474"/>
              </p:ext>
            </p:extLst>
          </p:nvPr>
        </p:nvGraphicFramePr>
        <p:xfrm>
          <a:off x="1204399" y="1026369"/>
          <a:ext cx="8856001" cy="1814305"/>
        </p:xfrm>
        <a:graphic>
          <a:graphicData uri="http://schemas.openxmlformats.org/drawingml/2006/table">
            <a:tbl>
              <a:tblPr firstRow="1" firstCol="1" bandRow="1"/>
              <a:tblGrid>
                <a:gridCol w="2954201">
                  <a:extLst>
                    <a:ext uri="{9D8B030D-6E8A-4147-A177-3AD203B41FA5}">
                      <a16:colId xmlns:a16="http://schemas.microsoft.com/office/drawing/2014/main" xmlns="" val="3881830612"/>
                    </a:ext>
                  </a:extLst>
                </a:gridCol>
                <a:gridCol w="1475450">
                  <a:extLst>
                    <a:ext uri="{9D8B030D-6E8A-4147-A177-3AD203B41FA5}">
                      <a16:colId xmlns:a16="http://schemas.microsoft.com/office/drawing/2014/main" xmlns="" val="2716612689"/>
                    </a:ext>
                  </a:extLst>
                </a:gridCol>
                <a:gridCol w="1475450">
                  <a:extLst>
                    <a:ext uri="{9D8B030D-6E8A-4147-A177-3AD203B41FA5}">
                      <a16:colId xmlns:a16="http://schemas.microsoft.com/office/drawing/2014/main" xmlns="" val="763797577"/>
                    </a:ext>
                  </a:extLst>
                </a:gridCol>
                <a:gridCol w="1475450">
                  <a:extLst>
                    <a:ext uri="{9D8B030D-6E8A-4147-A177-3AD203B41FA5}">
                      <a16:colId xmlns:a16="http://schemas.microsoft.com/office/drawing/2014/main" xmlns="" val="1279841197"/>
                    </a:ext>
                  </a:extLst>
                </a:gridCol>
                <a:gridCol w="1475450">
                  <a:extLst>
                    <a:ext uri="{9D8B030D-6E8A-4147-A177-3AD203B41FA5}">
                      <a16:colId xmlns:a16="http://schemas.microsoft.com/office/drawing/2014/main" xmlns="" val="3706927287"/>
                    </a:ext>
                  </a:extLst>
                </a:gridCol>
              </a:tblGrid>
              <a:tr h="3628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Tamaño de finca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0684287"/>
                  </a:ext>
                </a:extLst>
              </a:tr>
              <a:tr h="3628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Pequeñas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1724870"/>
                  </a:ext>
                </a:extLst>
              </a:tr>
              <a:tr h="3628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8,69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8,31 – 9,09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3027181"/>
                  </a:ext>
                </a:extLst>
              </a:tr>
              <a:tr h="3628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Grandes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3,93 – 4,32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350547"/>
                  </a:ext>
                </a:extLst>
              </a:tr>
              <a:tr h="36286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948501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CF29E9E8-A224-D547-A7B1-B08BCFE90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55442"/>
              </p:ext>
            </p:extLst>
          </p:nvPr>
        </p:nvGraphicFramePr>
        <p:xfrm>
          <a:off x="1334762" y="3799898"/>
          <a:ext cx="8856000" cy="1900996"/>
        </p:xfrm>
        <a:graphic>
          <a:graphicData uri="http://schemas.openxmlformats.org/drawingml/2006/table">
            <a:tbl>
              <a:tblPr firstRow="1" firstCol="1" bandRow="1"/>
              <a:tblGrid>
                <a:gridCol w="3242117">
                  <a:extLst>
                    <a:ext uri="{9D8B030D-6E8A-4147-A177-3AD203B41FA5}">
                      <a16:colId xmlns:a16="http://schemas.microsoft.com/office/drawing/2014/main" xmlns="" val="2694089542"/>
                    </a:ext>
                  </a:extLst>
                </a:gridCol>
                <a:gridCol w="1001647">
                  <a:extLst>
                    <a:ext uri="{9D8B030D-6E8A-4147-A177-3AD203B41FA5}">
                      <a16:colId xmlns:a16="http://schemas.microsoft.com/office/drawing/2014/main" xmlns="" val="1533667825"/>
                    </a:ext>
                  </a:extLst>
                </a:gridCol>
                <a:gridCol w="948707">
                  <a:extLst>
                    <a:ext uri="{9D8B030D-6E8A-4147-A177-3AD203B41FA5}">
                      <a16:colId xmlns:a16="http://schemas.microsoft.com/office/drawing/2014/main" xmlns="" val="1839667282"/>
                    </a:ext>
                  </a:extLst>
                </a:gridCol>
                <a:gridCol w="1686706">
                  <a:extLst>
                    <a:ext uri="{9D8B030D-6E8A-4147-A177-3AD203B41FA5}">
                      <a16:colId xmlns:a16="http://schemas.microsoft.com/office/drawing/2014/main" xmlns="" val="2409927241"/>
                    </a:ext>
                  </a:extLst>
                </a:gridCol>
                <a:gridCol w="1976823">
                  <a:extLst>
                    <a:ext uri="{9D8B030D-6E8A-4147-A177-3AD203B41FA5}">
                      <a16:colId xmlns:a16="http://schemas.microsoft.com/office/drawing/2014/main" xmlns="" val="2492178704"/>
                    </a:ext>
                  </a:extLst>
                </a:gridCol>
              </a:tblGrid>
              <a:tr h="475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producción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2281850"/>
                  </a:ext>
                </a:extLst>
              </a:tr>
              <a:tr h="475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Leche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 – 2,22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8019577"/>
                  </a:ext>
                </a:extLst>
              </a:tr>
              <a:tr h="475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Doble propósito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15,38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15,03 – 15,74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8618608"/>
                  </a:ext>
                </a:extLst>
              </a:tr>
              <a:tr h="475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472155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66028F1-5B4A-224D-9469-8B798311F286}"/>
              </a:ext>
            </a:extLst>
          </p:cNvPr>
          <p:cNvSpPr/>
          <p:nvPr/>
        </p:nvSpPr>
        <p:spPr>
          <a:xfrm>
            <a:off x="274527" y="6417063"/>
            <a:ext cx="537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Paucar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al., (2021)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3A4126F-7093-9443-ABD9-2A93B2546D9A}"/>
              </a:ext>
            </a:extLst>
          </p:cNvPr>
          <p:cNvSpPr/>
          <p:nvPr/>
        </p:nvSpPr>
        <p:spPr>
          <a:xfrm>
            <a:off x="2001238" y="4793753"/>
            <a:ext cx="7972068" cy="444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132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86491" y="2197128"/>
            <a:ext cx="4955031" cy="343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6007468" y="2368746"/>
            <a:ext cx="11907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7433062" y="2040445"/>
            <a:ext cx="3025833" cy="698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RB 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UI/ml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132320" y="2993711"/>
            <a:ext cx="4477518" cy="698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RB 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40 - 100 UI/ml </a:t>
            </a:r>
          </a:p>
        </p:txBody>
      </p:sp>
      <p:cxnSp>
        <p:nvCxnSpPr>
          <p:cNvPr id="25" name="Conector angular 24"/>
          <p:cNvCxnSpPr>
            <a:cxnSpLocks/>
          </p:cNvCxnSpPr>
          <p:nvPr/>
        </p:nvCxnSpPr>
        <p:spPr>
          <a:xfrm>
            <a:off x="5985627" y="2741774"/>
            <a:ext cx="1146693" cy="4683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cxnSpLocks/>
          </p:cNvCxnSpPr>
          <p:nvPr/>
        </p:nvCxnSpPr>
        <p:spPr>
          <a:xfrm>
            <a:off x="6025986" y="3342846"/>
            <a:ext cx="1484003" cy="10239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7656170" y="4017682"/>
            <a:ext cx="3025833" cy="698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UI/ml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xmlns="" id="{7BADD3F7-DF53-3D4C-8CB8-FA6DF39D9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194747"/>
              </p:ext>
            </p:extLst>
          </p:nvPr>
        </p:nvGraphicFramePr>
        <p:xfrm>
          <a:off x="234422" y="1328222"/>
          <a:ext cx="5791564" cy="3342776"/>
        </p:xfrm>
        <a:graphic>
          <a:graphicData uri="http://schemas.openxmlformats.org/drawingml/2006/table">
            <a:tbl>
              <a:tblPr firstRow="1" firstCol="1" bandRow="1"/>
              <a:tblGrid>
                <a:gridCol w="2075401">
                  <a:extLst>
                    <a:ext uri="{9D8B030D-6E8A-4147-A177-3AD203B41FA5}">
                      <a16:colId xmlns:a16="http://schemas.microsoft.com/office/drawing/2014/main" xmlns="" val="4004280688"/>
                    </a:ext>
                  </a:extLst>
                </a:gridCol>
                <a:gridCol w="641093">
                  <a:extLst>
                    <a:ext uri="{9D8B030D-6E8A-4147-A177-3AD203B41FA5}">
                      <a16:colId xmlns:a16="http://schemas.microsoft.com/office/drawing/2014/main" xmlns="" val="2722734538"/>
                    </a:ext>
                  </a:extLst>
                </a:gridCol>
                <a:gridCol w="607136">
                  <a:extLst>
                    <a:ext uri="{9D8B030D-6E8A-4147-A177-3AD203B41FA5}">
                      <a16:colId xmlns:a16="http://schemas.microsoft.com/office/drawing/2014/main" xmlns="" val="991045701"/>
                    </a:ext>
                  </a:extLst>
                </a:gridCol>
                <a:gridCol w="1079806">
                  <a:extLst>
                    <a:ext uri="{9D8B030D-6E8A-4147-A177-3AD203B41FA5}">
                      <a16:colId xmlns:a16="http://schemas.microsoft.com/office/drawing/2014/main" xmlns="" val="397043869"/>
                    </a:ext>
                  </a:extLst>
                </a:gridCol>
                <a:gridCol w="1265207">
                  <a:extLst>
                    <a:ext uri="{9D8B030D-6E8A-4147-A177-3AD203B41FA5}">
                      <a16:colId xmlns:a16="http://schemas.microsoft.com/office/drawing/2014/main" xmlns="" val="1696422290"/>
                    </a:ext>
                  </a:extLst>
                </a:gridCol>
                <a:gridCol w="122921">
                  <a:extLst>
                    <a:ext uri="{9D8B030D-6E8A-4147-A177-3AD203B41FA5}">
                      <a16:colId xmlns:a16="http://schemas.microsoft.com/office/drawing/2014/main" xmlns="" val="599578722"/>
                    </a:ext>
                  </a:extLst>
                </a:gridCol>
              </a:tblGrid>
              <a:tr h="4178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Finca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2891791"/>
                  </a:ext>
                </a:extLst>
              </a:tr>
              <a:tr h="4178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0773846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24,15 – 25,85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0761552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12,50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12,04 – 12,96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5762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19,22 – 20,78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3293119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FN11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7,14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6,64 – 7,65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597415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FN13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5,78 – 6,72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8972028"/>
                  </a:ext>
                </a:extLst>
              </a:tr>
              <a:tr h="417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575143"/>
                  </a:ext>
                </a:extLst>
              </a:tr>
            </a:tbl>
          </a:graphicData>
        </a:graphic>
      </p:graphicFrame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EF548714-7618-5D4C-8FF4-25F1B196477A}"/>
              </a:ext>
            </a:extLst>
          </p:cNvPr>
          <p:cNvSpPr/>
          <p:nvPr/>
        </p:nvSpPr>
        <p:spPr>
          <a:xfrm>
            <a:off x="986489" y="2598369"/>
            <a:ext cx="4955031" cy="343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3B11A080-18E4-B24A-B5C1-8C718CC77F78}"/>
              </a:ext>
            </a:extLst>
          </p:cNvPr>
          <p:cNvSpPr/>
          <p:nvPr/>
        </p:nvSpPr>
        <p:spPr>
          <a:xfrm>
            <a:off x="986490" y="2999610"/>
            <a:ext cx="4955031" cy="3432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C29798A-5B8F-3E40-BCC9-E2787258E2B4}"/>
              </a:ext>
            </a:extLst>
          </p:cNvPr>
          <p:cNvSpPr/>
          <p:nvPr/>
        </p:nvSpPr>
        <p:spPr>
          <a:xfrm>
            <a:off x="231985" y="4702049"/>
            <a:ext cx="609600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05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Nota. *</a:t>
            </a:r>
            <a:r>
              <a:rPr lang="es-ES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+: Positivo; %: porcentaje de prevalencia; CI 95%: intervalo de confianza al 95% de confiabilidad; UPA : unidad de producción agropecuaria.</a:t>
            </a:r>
            <a:endParaRPr lang="es-EC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FB64BDE-F9A8-0A46-9D22-29D41E159923}"/>
              </a:ext>
            </a:extLst>
          </p:cNvPr>
          <p:cNvSpPr/>
          <p:nvPr/>
        </p:nvSpPr>
        <p:spPr>
          <a:xfrm>
            <a:off x="692489" y="765818"/>
            <a:ext cx="4454553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4.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brucelosis por UPA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1AD815ED-8098-8545-8CB4-31B7312FB45C}"/>
              </a:ext>
            </a:extLst>
          </p:cNvPr>
          <p:cNvSpPr/>
          <p:nvPr/>
        </p:nvSpPr>
        <p:spPr>
          <a:xfrm>
            <a:off x="190336" y="6438111"/>
            <a:ext cx="537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Poester et al., (2010)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68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4527" y="4770460"/>
            <a:ext cx="71011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Nota.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* Edad en la que empieza la madurez sexual; ND: animales sin información; n: número de bovinos;  +: Positivo; %: porcentaje de prevalencia; CI 95%: intervalo de confianza al 95% de confiabilidad. 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76753" y="2863167"/>
            <a:ext cx="42407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de infección aumenta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todas las fincas ganaderas, donde  exista un gran </a:t>
            </a:r>
            <a:r>
              <a:rPr lang="es-E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hembras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dentro del mismo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hato ganadero.</a:t>
            </a:r>
          </a:p>
          <a:p>
            <a:pPr algn="ctr"/>
            <a:endParaRPr lang="es-ES" sz="11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A4CB54DE-E7BF-5241-BB48-15F10F31A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18290"/>
              </p:ext>
            </p:extLst>
          </p:nvPr>
        </p:nvGraphicFramePr>
        <p:xfrm>
          <a:off x="274527" y="2560392"/>
          <a:ext cx="6750576" cy="2066620"/>
        </p:xfrm>
        <a:graphic>
          <a:graphicData uri="http://schemas.openxmlformats.org/drawingml/2006/table">
            <a:tbl>
              <a:tblPr firstRow="1" firstCol="1" bandRow="1"/>
              <a:tblGrid>
                <a:gridCol w="2251828">
                  <a:extLst>
                    <a:ext uri="{9D8B030D-6E8A-4147-A177-3AD203B41FA5}">
                      <a16:colId xmlns:a16="http://schemas.microsoft.com/office/drawing/2014/main" xmlns="" val="1117339745"/>
                    </a:ext>
                  </a:extLst>
                </a:gridCol>
                <a:gridCol w="1124687">
                  <a:extLst>
                    <a:ext uri="{9D8B030D-6E8A-4147-A177-3AD203B41FA5}">
                      <a16:colId xmlns:a16="http://schemas.microsoft.com/office/drawing/2014/main" xmlns="" val="3614593418"/>
                    </a:ext>
                  </a:extLst>
                </a:gridCol>
                <a:gridCol w="1124687">
                  <a:extLst>
                    <a:ext uri="{9D8B030D-6E8A-4147-A177-3AD203B41FA5}">
                      <a16:colId xmlns:a16="http://schemas.microsoft.com/office/drawing/2014/main" xmlns="" val="2371273824"/>
                    </a:ext>
                  </a:extLst>
                </a:gridCol>
                <a:gridCol w="1124687">
                  <a:extLst>
                    <a:ext uri="{9D8B030D-6E8A-4147-A177-3AD203B41FA5}">
                      <a16:colId xmlns:a16="http://schemas.microsoft.com/office/drawing/2014/main" xmlns="" val="1366606929"/>
                    </a:ext>
                  </a:extLst>
                </a:gridCol>
                <a:gridCol w="1124687">
                  <a:extLst>
                    <a:ext uri="{9D8B030D-6E8A-4147-A177-3AD203B41FA5}">
                      <a16:colId xmlns:a16="http://schemas.microsoft.com/office/drawing/2014/main" xmlns="" val="2886580993"/>
                    </a:ext>
                  </a:extLst>
                </a:gridCol>
              </a:tblGrid>
              <a:tr h="5166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045840"/>
                  </a:ext>
                </a:extLst>
              </a:tr>
              <a:tr h="5166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Machos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962999"/>
                  </a:ext>
                </a:extLst>
              </a:tr>
              <a:tr h="5166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Hembras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4,92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4,75 – 5,09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410275"/>
                  </a:ext>
                </a:extLst>
              </a:tr>
              <a:tr h="5166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</a:t>
                      </a:r>
                      <a:endParaRPr lang="es-EC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C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2856254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BB5C30E-2169-1049-AD6B-46516E551DA9}"/>
              </a:ext>
            </a:extLst>
          </p:cNvPr>
          <p:cNvSpPr/>
          <p:nvPr/>
        </p:nvSpPr>
        <p:spPr>
          <a:xfrm>
            <a:off x="9064812" y="4770460"/>
            <a:ext cx="1756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5 = (p= 0,423) </a:t>
            </a:r>
            <a:endParaRPr lang="es-EC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882A6BC-FD19-6749-91DD-8C27C9870A53}"/>
              </a:ext>
            </a:extLst>
          </p:cNvPr>
          <p:cNvSpPr/>
          <p:nvPr/>
        </p:nvSpPr>
        <p:spPr>
          <a:xfrm>
            <a:off x="438034" y="1896486"/>
            <a:ext cx="4442755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5.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brucelosis por sexo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1FAF2E5-C710-7F4D-A375-FCD319316CF8}"/>
              </a:ext>
            </a:extLst>
          </p:cNvPr>
          <p:cNvSpPr/>
          <p:nvPr/>
        </p:nvSpPr>
        <p:spPr>
          <a:xfrm>
            <a:off x="274527" y="6417063"/>
            <a:ext cx="537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Alencar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al., (2016);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Matope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et al., (2010)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2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 b="141"/>
          <a:stretch/>
        </p:blipFill>
        <p:spPr>
          <a:xfrm>
            <a:off x="257175" y="155997"/>
            <a:ext cx="4143375" cy="82507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260ECEF-FCD9-0D42-9C96-18D45022DCC0}"/>
              </a:ext>
            </a:extLst>
          </p:cNvPr>
          <p:cNvSpPr txBox="1"/>
          <p:nvPr/>
        </p:nvSpPr>
        <p:spPr>
          <a:xfrm>
            <a:off x="2415575" y="1108586"/>
            <a:ext cx="48337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  <a:p>
            <a:pPr marL="1163638" lvl="2" indent="-249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  <a:p>
            <a:pPr marL="1163638" lvl="2" indent="-249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  <a:p>
            <a:pPr marL="1163638" lvl="2" indent="-249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C6AA641-5755-4F4E-9BC5-E39E08629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402" y="1108586"/>
            <a:ext cx="4761434" cy="3574250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2E148A8C-6491-6E43-B3A7-2DB80B390783}"/>
              </a:ext>
            </a:extLst>
          </p:cNvPr>
          <p:cNvSpPr txBox="1">
            <a:spLocks/>
          </p:cNvSpPr>
          <p:nvPr/>
        </p:nvSpPr>
        <p:spPr>
          <a:xfrm>
            <a:off x="6650146" y="289436"/>
            <a:ext cx="4816366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923036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936230" y="2475362"/>
            <a:ext cx="37795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del animal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está estrechamente ligado para contagio con </a:t>
            </a:r>
            <a:r>
              <a:rPr lang="es-ES" sz="16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manifiestan </a:t>
            </a: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distinto grado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vulnerabilidad a la </a:t>
            </a:r>
            <a:r>
              <a:rPr lang="es-E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infección.</a:t>
            </a:r>
          </a:p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D8BD675-4306-1B40-8A20-577FEB92978F}"/>
              </a:ext>
            </a:extLst>
          </p:cNvPr>
          <p:cNvSpPr/>
          <p:nvPr/>
        </p:nvSpPr>
        <p:spPr>
          <a:xfrm>
            <a:off x="0" y="5446870"/>
            <a:ext cx="6096000" cy="602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5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Nota.</a:t>
            </a:r>
            <a:r>
              <a:rPr lang="es-ES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Edad en la que empieza la madurez sexual; ND: animales sin información; n: número de bovinos;  +: Positivo; %: porcentaje de prevalencia; CI 95%: intervalo de confianza al 95% de confiabilidad. </a:t>
            </a:r>
            <a:endParaRPr lang="es-EC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84DCF641-1A98-E942-9094-FE1EB7962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18339"/>
              </p:ext>
            </p:extLst>
          </p:nvPr>
        </p:nvGraphicFramePr>
        <p:xfrm>
          <a:off x="271481" y="866698"/>
          <a:ext cx="6096001" cy="4562870"/>
        </p:xfrm>
        <a:graphic>
          <a:graphicData uri="http://schemas.openxmlformats.org/drawingml/2006/table">
            <a:tbl>
              <a:tblPr firstRow="1" firstCol="1" bandRow="1"/>
              <a:tblGrid>
                <a:gridCol w="2385958">
                  <a:extLst>
                    <a:ext uri="{9D8B030D-6E8A-4147-A177-3AD203B41FA5}">
                      <a16:colId xmlns:a16="http://schemas.microsoft.com/office/drawing/2014/main" xmlns="" val="1004708604"/>
                    </a:ext>
                  </a:extLst>
                </a:gridCol>
                <a:gridCol w="1192255">
                  <a:extLst>
                    <a:ext uri="{9D8B030D-6E8A-4147-A177-3AD203B41FA5}">
                      <a16:colId xmlns:a16="http://schemas.microsoft.com/office/drawing/2014/main" xmlns="" val="1904806580"/>
                    </a:ext>
                  </a:extLst>
                </a:gridCol>
                <a:gridCol w="1192255">
                  <a:extLst>
                    <a:ext uri="{9D8B030D-6E8A-4147-A177-3AD203B41FA5}">
                      <a16:colId xmlns:a16="http://schemas.microsoft.com/office/drawing/2014/main" xmlns="" val="489479039"/>
                    </a:ext>
                  </a:extLst>
                </a:gridCol>
                <a:gridCol w="1192255">
                  <a:extLst>
                    <a:ext uri="{9D8B030D-6E8A-4147-A177-3AD203B41FA5}">
                      <a16:colId xmlns:a16="http://schemas.microsoft.com/office/drawing/2014/main" xmlns="" val="3721320775"/>
                    </a:ext>
                  </a:extLst>
                </a:gridCol>
                <a:gridCol w="133278">
                  <a:extLst>
                    <a:ext uri="{9D8B030D-6E8A-4147-A177-3AD203B41FA5}">
                      <a16:colId xmlns:a16="http://schemas.microsoft.com/office/drawing/2014/main" xmlns="" val="742585381"/>
                    </a:ext>
                  </a:extLst>
                </a:gridCol>
              </a:tblGrid>
              <a:tr h="350990">
                <a:tc rowSpan="2">
                  <a:txBody>
                    <a:bodyPr/>
                    <a:lstStyle/>
                    <a:p>
                      <a:pPr algn="ctr"/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Edad (meses)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1348586"/>
                  </a:ext>
                </a:extLst>
              </a:tr>
              <a:tr h="3509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400893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0 - 18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9,6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571064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19-36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496868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37 - 54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7,2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9010817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55-72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32,8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5446124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73 - 90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17,6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3834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91-108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14,4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2058696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110-126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2,4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833681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129 - 144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9721494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145 en adelante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0,0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04504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ND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12,8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225145"/>
                  </a:ext>
                </a:extLst>
              </a:tr>
              <a:tr h="350990"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324459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04DDAC5-0FE3-4C43-BF87-86968E3B67F5}"/>
              </a:ext>
            </a:extLst>
          </p:cNvPr>
          <p:cNvSpPr/>
          <p:nvPr/>
        </p:nvSpPr>
        <p:spPr>
          <a:xfrm>
            <a:off x="8665416" y="4484722"/>
            <a:ext cx="2321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6 = (p= 0,0055)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E386D099-2084-3244-BBB0-E2ECB9D2A4BA}"/>
              </a:ext>
            </a:extLst>
          </p:cNvPr>
          <p:cNvSpPr/>
          <p:nvPr/>
        </p:nvSpPr>
        <p:spPr>
          <a:xfrm>
            <a:off x="539136" y="494435"/>
            <a:ext cx="4351384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6.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brucelosis por edad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1028496-D6E5-674F-9DEF-082C6BD4F6C5}"/>
              </a:ext>
            </a:extLst>
          </p:cNvPr>
          <p:cNvSpPr/>
          <p:nvPr/>
        </p:nvSpPr>
        <p:spPr>
          <a:xfrm>
            <a:off x="4303936" y="3006995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1BE6C636-B4A6-5B44-A736-26F4D7ABAF48}"/>
              </a:ext>
            </a:extLst>
          </p:cNvPr>
          <p:cNvSpPr/>
          <p:nvPr/>
        </p:nvSpPr>
        <p:spPr>
          <a:xfrm>
            <a:off x="274527" y="6417063"/>
            <a:ext cx="537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Acha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Szyfres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(2001)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E6693581-AF03-0D4E-86AE-98B655FEA5EC}"/>
              </a:ext>
            </a:extLst>
          </p:cNvPr>
          <p:cNvSpPr/>
          <p:nvPr/>
        </p:nvSpPr>
        <p:spPr>
          <a:xfrm>
            <a:off x="4295476" y="3326728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C60DB454-8A17-1848-BF32-A9F84F550D2B}"/>
              </a:ext>
            </a:extLst>
          </p:cNvPr>
          <p:cNvSpPr/>
          <p:nvPr/>
        </p:nvSpPr>
        <p:spPr>
          <a:xfrm>
            <a:off x="4295476" y="3662031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8E035597-5C33-3147-AFE6-74DF25E6D3AA}"/>
              </a:ext>
            </a:extLst>
          </p:cNvPr>
          <p:cNvSpPr/>
          <p:nvPr/>
        </p:nvSpPr>
        <p:spPr>
          <a:xfrm>
            <a:off x="4295476" y="5107203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A7E7600A-61A4-6E4E-8BCE-034B6298C222}"/>
              </a:ext>
            </a:extLst>
          </p:cNvPr>
          <p:cNvSpPr/>
          <p:nvPr/>
        </p:nvSpPr>
        <p:spPr>
          <a:xfrm>
            <a:off x="4295476" y="2651046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1DE23603-DDC0-6C45-8203-2B2C03A8EE21}"/>
              </a:ext>
            </a:extLst>
          </p:cNvPr>
          <p:cNvSpPr/>
          <p:nvPr/>
        </p:nvSpPr>
        <p:spPr>
          <a:xfrm>
            <a:off x="4295476" y="4768672"/>
            <a:ext cx="304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583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00A56D0-7E80-5B4B-B45A-1E904D1D1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8771"/>
              </p:ext>
            </p:extLst>
          </p:nvPr>
        </p:nvGraphicFramePr>
        <p:xfrm>
          <a:off x="596602" y="1793321"/>
          <a:ext cx="7632997" cy="2964728"/>
        </p:xfrm>
        <a:graphic>
          <a:graphicData uri="http://schemas.openxmlformats.org/drawingml/2006/table">
            <a:tbl>
              <a:tblPr firstRow="1" firstCol="1" bandRow="1"/>
              <a:tblGrid>
                <a:gridCol w="2545573">
                  <a:extLst>
                    <a:ext uri="{9D8B030D-6E8A-4147-A177-3AD203B41FA5}">
                      <a16:colId xmlns:a16="http://schemas.microsoft.com/office/drawing/2014/main" xmlns="" val="2983495115"/>
                    </a:ext>
                  </a:extLst>
                </a:gridCol>
                <a:gridCol w="1271856">
                  <a:extLst>
                    <a:ext uri="{9D8B030D-6E8A-4147-A177-3AD203B41FA5}">
                      <a16:colId xmlns:a16="http://schemas.microsoft.com/office/drawing/2014/main" xmlns="" val="2664316244"/>
                    </a:ext>
                  </a:extLst>
                </a:gridCol>
                <a:gridCol w="1271856">
                  <a:extLst>
                    <a:ext uri="{9D8B030D-6E8A-4147-A177-3AD203B41FA5}">
                      <a16:colId xmlns:a16="http://schemas.microsoft.com/office/drawing/2014/main" xmlns="" val="3983083998"/>
                    </a:ext>
                  </a:extLst>
                </a:gridCol>
                <a:gridCol w="1271856">
                  <a:extLst>
                    <a:ext uri="{9D8B030D-6E8A-4147-A177-3AD203B41FA5}">
                      <a16:colId xmlns:a16="http://schemas.microsoft.com/office/drawing/2014/main" xmlns="" val="160032649"/>
                    </a:ext>
                  </a:extLst>
                </a:gridCol>
                <a:gridCol w="1271856">
                  <a:extLst>
                    <a:ext uri="{9D8B030D-6E8A-4147-A177-3AD203B41FA5}">
                      <a16:colId xmlns:a16="http://schemas.microsoft.com/office/drawing/2014/main" xmlns="" val="1998527963"/>
                    </a:ext>
                  </a:extLst>
                </a:gridCol>
              </a:tblGrid>
              <a:tr h="7411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Raza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95% CI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7620105"/>
                  </a:ext>
                </a:extLst>
              </a:tr>
              <a:tr h="7411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Puros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4,44 – 4,86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4722432"/>
                  </a:ext>
                </a:extLst>
              </a:tr>
              <a:tr h="7411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Mestizos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4,82 – 5,43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6015811"/>
                  </a:ext>
                </a:extLst>
              </a:tr>
              <a:tr h="7411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</a:t>
                      </a:r>
                      <a:endParaRPr lang="es-EC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s-EC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1197204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EDAA8F3-949A-4A42-9715-5C351720225E}"/>
              </a:ext>
            </a:extLst>
          </p:cNvPr>
          <p:cNvSpPr/>
          <p:nvPr/>
        </p:nvSpPr>
        <p:spPr>
          <a:xfrm>
            <a:off x="721399" y="4760165"/>
            <a:ext cx="6670328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105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Nota.</a:t>
            </a:r>
            <a:r>
              <a:rPr lang="es-ES" sz="105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</a:t>
            </a:r>
            <a:r>
              <a:rPr lang="es-ES" sz="105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n: número de bovinos;  +: Positivo; %: porcentaje de prevalencia; CI 95%: intervalo de confianza al 95% de confiabilidad.</a:t>
            </a:r>
            <a:endParaRPr lang="es-EC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64C0B76-626B-7944-B8FC-0ACB98ACD3B9}"/>
              </a:ext>
            </a:extLst>
          </p:cNvPr>
          <p:cNvSpPr/>
          <p:nvPr/>
        </p:nvSpPr>
        <p:spPr>
          <a:xfrm>
            <a:off x="2953697" y="5584301"/>
            <a:ext cx="2205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7 = (p= 0,128)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853813E-DCE7-0144-855B-2C37CF0285D6}"/>
              </a:ext>
            </a:extLst>
          </p:cNvPr>
          <p:cNvSpPr/>
          <p:nvPr/>
        </p:nvSpPr>
        <p:spPr>
          <a:xfrm>
            <a:off x="443516" y="1273699"/>
            <a:ext cx="5075941" cy="394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7. </a:t>
            </a:r>
            <a:r>
              <a:rPr lang="es-EC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brucelosis por tipo de raza</a:t>
            </a:r>
          </a:p>
        </p:txBody>
      </p:sp>
    </p:spTree>
    <p:extLst>
      <p:ext uri="{BB962C8B-B14F-4D97-AF65-F5344CB8AC3E}">
        <p14:creationId xmlns:p14="http://schemas.microsoft.com/office/powerpoint/2010/main" val="3058306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05226" y="1044879"/>
            <a:ext cx="5990743" cy="425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EC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Pérdidas económicas ligadas a brucelosis bovina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EDAA8F3-949A-4A42-9715-5C351720225E}"/>
              </a:ext>
            </a:extLst>
          </p:cNvPr>
          <p:cNvSpPr/>
          <p:nvPr/>
        </p:nvSpPr>
        <p:spPr>
          <a:xfrm>
            <a:off x="2421043" y="5080749"/>
            <a:ext cx="66703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Nota.</a:t>
            </a:r>
            <a:r>
              <a:rPr lang="es-EC" sz="1050" dirty="0">
                <a:latin typeface="Arial" panose="020B0604020202020204" pitchFamily="34" charset="0"/>
                <a:cs typeface="Arial" panose="020B0604020202020204" pitchFamily="34" charset="0"/>
              </a:rPr>
              <a:t> Se considera el precio del litro de leche oficial en Ecuador a un valor de 0,42 centavos.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F69DCF66-CF4C-EF4D-839F-159FFA7E6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11586"/>
              </p:ext>
            </p:extLst>
          </p:nvPr>
        </p:nvGraphicFramePr>
        <p:xfrm>
          <a:off x="1070610" y="1789957"/>
          <a:ext cx="7459977" cy="3224368"/>
        </p:xfrm>
        <a:graphic>
          <a:graphicData uri="http://schemas.openxmlformats.org/drawingml/2006/table">
            <a:tbl>
              <a:tblPr firstRow="1" firstCol="1" bandRow="1"/>
              <a:tblGrid>
                <a:gridCol w="1388248">
                  <a:extLst>
                    <a:ext uri="{9D8B030D-6E8A-4147-A177-3AD203B41FA5}">
                      <a16:colId xmlns:a16="http://schemas.microsoft.com/office/drawing/2014/main" xmlns="" val="3877381401"/>
                    </a:ext>
                  </a:extLst>
                </a:gridCol>
                <a:gridCol w="1212861">
                  <a:extLst>
                    <a:ext uri="{9D8B030D-6E8A-4147-A177-3AD203B41FA5}">
                      <a16:colId xmlns:a16="http://schemas.microsoft.com/office/drawing/2014/main" xmlns="" val="3457562449"/>
                    </a:ext>
                  </a:extLst>
                </a:gridCol>
                <a:gridCol w="1212861">
                  <a:extLst>
                    <a:ext uri="{9D8B030D-6E8A-4147-A177-3AD203B41FA5}">
                      <a16:colId xmlns:a16="http://schemas.microsoft.com/office/drawing/2014/main" xmlns="" val="3384248950"/>
                    </a:ext>
                  </a:extLst>
                </a:gridCol>
                <a:gridCol w="1212861">
                  <a:extLst>
                    <a:ext uri="{9D8B030D-6E8A-4147-A177-3AD203B41FA5}">
                      <a16:colId xmlns:a16="http://schemas.microsoft.com/office/drawing/2014/main" xmlns="" val="1985370515"/>
                    </a:ext>
                  </a:extLst>
                </a:gridCol>
                <a:gridCol w="1216573">
                  <a:extLst>
                    <a:ext uri="{9D8B030D-6E8A-4147-A177-3AD203B41FA5}">
                      <a16:colId xmlns:a16="http://schemas.microsoft.com/office/drawing/2014/main" xmlns="" val="728583677"/>
                    </a:ext>
                  </a:extLst>
                </a:gridCol>
                <a:gridCol w="1216573">
                  <a:extLst>
                    <a:ext uri="{9D8B030D-6E8A-4147-A177-3AD203B41FA5}">
                      <a16:colId xmlns:a16="http://schemas.microsoft.com/office/drawing/2014/main" xmlns="" val="2796197154"/>
                    </a:ext>
                  </a:extLst>
                </a:gridCol>
              </a:tblGrid>
              <a:tr h="46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Producción litros leche/día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Pérdidas económicas anuales por número de abortos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555317"/>
                  </a:ext>
                </a:extLst>
              </a:tr>
              <a:tr h="4606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0634890"/>
                  </a:ext>
                </a:extLst>
              </a:tr>
              <a:tr h="46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   641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1.281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1.922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2.562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3.203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564148"/>
                  </a:ext>
                </a:extLst>
              </a:tr>
              <a:tr h="46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1.281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2.562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3.843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5.124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4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 </a:t>
                      </a:r>
                      <a:r>
                        <a:rPr lang="es-ES_tradnl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6.495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158567"/>
                  </a:ext>
                </a:extLst>
              </a:tr>
              <a:tr h="46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1.562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3.074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4.612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6.149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7.686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970530"/>
                  </a:ext>
                </a:extLst>
              </a:tr>
              <a:tr h="46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1.922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3.843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5.765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7.686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9.608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8036134"/>
                  </a:ext>
                </a:extLst>
              </a:tr>
              <a:tr h="460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2.562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5.124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  7.686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10.248 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 12.810 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725746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19375DA-8110-8D4B-A4D4-D9D0CCECB5C8}"/>
              </a:ext>
            </a:extLst>
          </p:cNvPr>
          <p:cNvSpPr/>
          <p:nvPr/>
        </p:nvSpPr>
        <p:spPr>
          <a:xfrm>
            <a:off x="177795" y="6399768"/>
            <a:ext cx="383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Torres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&amp; Sandoval, (2009)</a:t>
            </a:r>
            <a:r>
              <a:rPr lang="es-EC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9B806C7-469F-DF4A-AED7-7ED2E8A5F607}"/>
              </a:ext>
            </a:extLst>
          </p:cNvPr>
          <p:cNvSpPr/>
          <p:nvPr/>
        </p:nvSpPr>
        <p:spPr>
          <a:xfrm>
            <a:off x="8806180" y="3153872"/>
            <a:ext cx="32080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millones 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dólares en perdidas económicas !!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02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EDAA8F3-949A-4A42-9715-5C351720225E}"/>
              </a:ext>
            </a:extLst>
          </p:cNvPr>
          <p:cNvSpPr/>
          <p:nvPr/>
        </p:nvSpPr>
        <p:spPr>
          <a:xfrm>
            <a:off x="1887673" y="4540432"/>
            <a:ext cx="66703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Nota.</a:t>
            </a:r>
            <a:r>
              <a:rPr lang="es-EC" sz="1050" dirty="0">
                <a:latin typeface="Arial" panose="020B0604020202020204" pitchFamily="34" charset="0"/>
                <a:cs typeface="Arial" panose="020B0604020202020204" pitchFamily="34" charset="0"/>
              </a:rPr>
              <a:t> Se considera el precio del litro de leche oficial en Ecuador a un valor de 0,42 centavos.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F42BC652-05CF-B340-A148-BB3E23B78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095220"/>
              </p:ext>
            </p:extLst>
          </p:nvPr>
        </p:nvGraphicFramePr>
        <p:xfrm>
          <a:off x="1887673" y="2237758"/>
          <a:ext cx="8128480" cy="2237857"/>
        </p:xfrm>
        <a:graphic>
          <a:graphicData uri="http://schemas.openxmlformats.org/drawingml/2006/table">
            <a:tbl>
              <a:tblPr firstRow="1" firstCol="1" bandRow="1"/>
              <a:tblGrid>
                <a:gridCol w="975418">
                  <a:extLst>
                    <a:ext uri="{9D8B030D-6E8A-4147-A177-3AD203B41FA5}">
                      <a16:colId xmlns:a16="http://schemas.microsoft.com/office/drawing/2014/main" xmlns="" val="2355789576"/>
                    </a:ext>
                  </a:extLst>
                </a:gridCol>
                <a:gridCol w="980294">
                  <a:extLst>
                    <a:ext uri="{9D8B030D-6E8A-4147-A177-3AD203B41FA5}">
                      <a16:colId xmlns:a16="http://schemas.microsoft.com/office/drawing/2014/main" xmlns="" val="1411291964"/>
                    </a:ext>
                  </a:extLst>
                </a:gridCol>
                <a:gridCol w="1389971">
                  <a:extLst>
                    <a:ext uri="{9D8B030D-6E8A-4147-A177-3AD203B41FA5}">
                      <a16:colId xmlns:a16="http://schemas.microsoft.com/office/drawing/2014/main" xmlns="" val="2006307327"/>
                    </a:ext>
                  </a:extLst>
                </a:gridCol>
                <a:gridCol w="432435">
                  <a:extLst>
                    <a:ext uri="{9D8B030D-6E8A-4147-A177-3AD203B41FA5}">
                      <a16:colId xmlns:a16="http://schemas.microsoft.com/office/drawing/2014/main" xmlns="" val="735561217"/>
                    </a:ext>
                  </a:extLst>
                </a:gridCol>
                <a:gridCol w="3339179">
                  <a:extLst>
                    <a:ext uri="{9D8B030D-6E8A-4147-A177-3AD203B41FA5}">
                      <a16:colId xmlns:a16="http://schemas.microsoft.com/office/drawing/2014/main" xmlns="" val="633403755"/>
                    </a:ext>
                  </a:extLst>
                </a:gridCol>
                <a:gridCol w="434061">
                  <a:extLst>
                    <a:ext uri="{9D8B030D-6E8A-4147-A177-3AD203B41FA5}">
                      <a16:colId xmlns:a16="http://schemas.microsoft.com/office/drawing/2014/main" xmlns="" val="2599790200"/>
                    </a:ext>
                  </a:extLst>
                </a:gridCol>
                <a:gridCol w="434061">
                  <a:extLst>
                    <a:ext uri="{9D8B030D-6E8A-4147-A177-3AD203B41FA5}">
                      <a16:colId xmlns:a16="http://schemas.microsoft.com/office/drawing/2014/main" xmlns="" val="4193312923"/>
                    </a:ext>
                  </a:extLst>
                </a:gridCol>
                <a:gridCol w="143061">
                  <a:extLst>
                    <a:ext uri="{9D8B030D-6E8A-4147-A177-3AD203B41FA5}">
                      <a16:colId xmlns:a16="http://schemas.microsoft.com/office/drawing/2014/main" xmlns="" val="759184336"/>
                    </a:ext>
                  </a:extLst>
                </a:gridCol>
              </a:tblGrid>
              <a:tr h="353338"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UPA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Abortos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Producción litros leche/día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Pérdidas económicas por 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C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número de abortos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265824"/>
                  </a:ext>
                </a:extLst>
              </a:tr>
              <a:tr h="3161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003887"/>
                  </a:ext>
                </a:extLst>
              </a:tr>
              <a:tr h="297548"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$2.562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5491261"/>
                  </a:ext>
                </a:extLst>
              </a:tr>
              <a:tr h="297548"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$4.612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7017656"/>
                  </a:ext>
                </a:extLst>
              </a:tr>
              <a:tr h="297548"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FN7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$1.922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6901106"/>
                  </a:ext>
                </a:extLst>
              </a:tr>
              <a:tr h="297548"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FN11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4203646"/>
                  </a:ext>
                </a:extLst>
              </a:tr>
              <a:tr h="316145"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FN13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$3.843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3885249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D92AAE2-D29E-974D-824F-355281793AD0}"/>
              </a:ext>
            </a:extLst>
          </p:cNvPr>
          <p:cNvSpPr/>
          <p:nvPr/>
        </p:nvSpPr>
        <p:spPr>
          <a:xfrm>
            <a:off x="2397286" y="1314266"/>
            <a:ext cx="7109254" cy="425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s-EC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Pérdidas económicas ligadas a brucelosis bovina por UPA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84A4BD0-90C4-694C-B0B1-02E1F2198C51}"/>
              </a:ext>
            </a:extLst>
          </p:cNvPr>
          <p:cNvSpPr/>
          <p:nvPr/>
        </p:nvSpPr>
        <p:spPr>
          <a:xfrm>
            <a:off x="2031760" y="3283526"/>
            <a:ext cx="6003876" cy="233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02A3682-6B4C-204A-BF90-09AE1CDC0766}"/>
              </a:ext>
            </a:extLst>
          </p:cNvPr>
          <p:cNvSpPr/>
          <p:nvPr/>
        </p:nvSpPr>
        <p:spPr>
          <a:xfrm>
            <a:off x="2031760" y="4208328"/>
            <a:ext cx="6003876" cy="233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D3474509-85F0-B741-BA1E-0AFB3B553B0B}"/>
              </a:ext>
            </a:extLst>
          </p:cNvPr>
          <p:cNvSpPr/>
          <p:nvPr/>
        </p:nvSpPr>
        <p:spPr>
          <a:xfrm>
            <a:off x="8097922" y="3517085"/>
            <a:ext cx="3227676" cy="5814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Pérdida en </a:t>
            </a: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 días!!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F09F88D-7F8D-BF4A-AFE5-E1C5A763102E}"/>
              </a:ext>
            </a:extLst>
          </p:cNvPr>
          <p:cNvSpPr/>
          <p:nvPr/>
        </p:nvSpPr>
        <p:spPr>
          <a:xfrm>
            <a:off x="3518018" y="5024216"/>
            <a:ext cx="3409637" cy="5814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2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 2020 – Mayo 2021</a:t>
            </a:r>
          </a:p>
        </p:txBody>
      </p:sp>
    </p:spTree>
    <p:extLst>
      <p:ext uri="{BB962C8B-B14F-4D97-AF65-F5344CB8AC3E}">
        <p14:creationId xmlns:p14="http://schemas.microsoft.com/office/powerpoint/2010/main" val="323551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693924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FACTORES DE RIESGO PARA LA PRESENCIA BRUCELOSIS BOVINA</a:t>
            </a:r>
            <a:endParaRPr lang="es-EC" b="1" dirty="0"/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288175" y="6389246"/>
                <a:ext cx="8772698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7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Factores de riesgo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sz="17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7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s-EC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&lt;0.05;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𝑰𝑪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𝒅𝒆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17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𝑶𝑹</m:t>
                        </m:r>
                        <m:r>
                          <a:rPr lang="es-EC" sz="17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s-EC" sz="1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s-EC" sz="17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s-EC" sz="17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es-EC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actores protectantes </a:t>
                </a:r>
                <a14:m>
                  <m:oMath xmlns:m="http://schemas.openxmlformats.org/officeDocument/2006/math">
                    <m:r>
                      <a:rPr lang="es-EC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C" sz="17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s-EC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&lt;0.05;</m:t>
                    </m:r>
                    <m:r>
                      <a:rPr lang="es-EC" sz="17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𝑰𝑪</m:t>
                    </m:r>
                    <m:r>
                      <a:rPr lang="es-ES" sz="17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17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𝒅𝒆</m:t>
                    </m:r>
                    <m:r>
                      <a:rPr lang="es-EC" sz="17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7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𝑶𝑹</m:t>
                    </m:r>
                    <m:r>
                      <a:rPr lang="es-EC" sz="17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C" sz="1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s-EC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C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s-EC" sz="1700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75" y="6389246"/>
                <a:ext cx="8772698" cy="353943"/>
              </a:xfrm>
              <a:prstGeom prst="rect">
                <a:avLst/>
              </a:prstGeom>
              <a:blipFill>
                <a:blip r:embed="rId3"/>
                <a:stretch>
                  <a:fillRect l="-434" t="-7143" b="-25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A7C606B-7DC8-3943-A2EE-5C07A60E4A17}"/>
              </a:ext>
            </a:extLst>
          </p:cNvPr>
          <p:cNvSpPr/>
          <p:nvPr/>
        </p:nvSpPr>
        <p:spPr>
          <a:xfrm>
            <a:off x="3787295" y="1118517"/>
            <a:ext cx="5273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SEROPOSITIVIDAD DE ANIMALES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F84A79C-5E42-874F-898E-23F85143B329}"/>
              </a:ext>
            </a:extLst>
          </p:cNvPr>
          <p:cNvSpPr txBox="1"/>
          <p:nvPr/>
        </p:nvSpPr>
        <p:spPr>
          <a:xfrm>
            <a:off x="10806545" y="3491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20046D1C-84FE-8F4D-B382-08B3242C6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884220"/>
              </p:ext>
            </p:extLst>
          </p:nvPr>
        </p:nvGraphicFramePr>
        <p:xfrm>
          <a:off x="2425930" y="2072229"/>
          <a:ext cx="7340140" cy="2838232"/>
        </p:xfrm>
        <a:graphic>
          <a:graphicData uri="http://schemas.openxmlformats.org/drawingml/2006/table">
            <a:tbl>
              <a:tblPr/>
              <a:tblGrid>
                <a:gridCol w="2668646">
                  <a:extLst>
                    <a:ext uri="{9D8B030D-6E8A-4147-A177-3AD203B41FA5}">
                      <a16:colId xmlns:a16="http://schemas.microsoft.com/office/drawing/2014/main" xmlns="" val="2993909570"/>
                    </a:ext>
                  </a:extLst>
                </a:gridCol>
                <a:gridCol w="1266105">
                  <a:extLst>
                    <a:ext uri="{9D8B030D-6E8A-4147-A177-3AD203B41FA5}">
                      <a16:colId xmlns:a16="http://schemas.microsoft.com/office/drawing/2014/main" xmlns="" val="1006872647"/>
                    </a:ext>
                  </a:extLst>
                </a:gridCol>
                <a:gridCol w="933207">
                  <a:extLst>
                    <a:ext uri="{9D8B030D-6E8A-4147-A177-3AD203B41FA5}">
                      <a16:colId xmlns:a16="http://schemas.microsoft.com/office/drawing/2014/main" xmlns="" val="1074524964"/>
                    </a:ext>
                  </a:extLst>
                </a:gridCol>
                <a:gridCol w="1047812">
                  <a:extLst>
                    <a:ext uri="{9D8B030D-6E8A-4147-A177-3AD203B41FA5}">
                      <a16:colId xmlns:a16="http://schemas.microsoft.com/office/drawing/2014/main" xmlns="" val="1136381556"/>
                    </a:ext>
                  </a:extLst>
                </a:gridCol>
                <a:gridCol w="1424370">
                  <a:extLst>
                    <a:ext uri="{9D8B030D-6E8A-4147-A177-3AD203B41FA5}">
                      <a16:colId xmlns:a16="http://schemas.microsoft.com/office/drawing/2014/main" xmlns="" val="796696276"/>
                    </a:ext>
                  </a:extLst>
                </a:gridCol>
              </a:tblGrid>
              <a:tr h="354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- 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9619708"/>
                  </a:ext>
                </a:extLst>
              </a:tr>
              <a:tr h="3547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024841"/>
                  </a:ext>
                </a:extLst>
              </a:tr>
              <a:tr h="354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2447251"/>
                  </a:ext>
                </a:extLst>
              </a:tr>
              <a:tr h="354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3580308"/>
                  </a:ext>
                </a:extLst>
              </a:tr>
              <a:tr h="354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Vacunación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4319265"/>
                  </a:ext>
                </a:extLst>
              </a:tr>
              <a:tr h="354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Presencia de perros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1909176"/>
                  </a:ext>
                </a:extLst>
              </a:tr>
              <a:tr h="354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9836258"/>
                  </a:ext>
                </a:extLst>
              </a:tr>
              <a:tr h="354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 manejo de abortos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4022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381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26725" y="1432239"/>
            <a:ext cx="7338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SEROPOSITIVIDAD DE UPA</a:t>
            </a:r>
            <a:endParaRPr lang="es-EC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1" y="878102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FACTORES DE RIESGO PARA LA PRESENCIA BRUCELOSIS BOVINA</a:t>
            </a:r>
            <a:endParaRPr lang="es-EC" b="1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91193" y="6461193"/>
                <a:ext cx="8512232" cy="353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7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Factores de riesgo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sz="17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7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s-EC" sz="17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&lt;0.05;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𝑰𝑪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𝒅𝒆</m:t>
                        </m:r>
                        <m:r>
                          <a:rPr lang="es-EC" sz="17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17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𝑶𝑹</m:t>
                        </m:r>
                        <m:r>
                          <a:rPr lang="es-EC" sz="17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s-EC" sz="1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s-EC" sz="17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s-EC" sz="17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es-EC" sz="1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actores protectantes </a:t>
                </a:r>
                <a14:m>
                  <m:oMath xmlns:m="http://schemas.openxmlformats.org/officeDocument/2006/math">
                    <m:r>
                      <a:rPr lang="es-EC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C" sz="17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s-EC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&lt;0.05;</m:t>
                    </m:r>
                    <m:r>
                      <a:rPr lang="es-EC" sz="17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𝑰𝑪</m:t>
                    </m:r>
                    <m:r>
                      <a:rPr lang="es-EC" sz="17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7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𝑶𝑹</m:t>
                    </m:r>
                    <m:r>
                      <a:rPr lang="es-EC" sz="17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s-EC" sz="1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s-EC" sz="17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C" sz="17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s-EC" sz="17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3" y="6461193"/>
                <a:ext cx="8512232" cy="353943"/>
              </a:xfrm>
              <a:prstGeom prst="rect">
                <a:avLst/>
              </a:prstGeom>
              <a:blipFill>
                <a:blip r:embed="rId2"/>
                <a:stretch>
                  <a:fillRect l="-298" t="-6897" b="-206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F04777A5-BDD2-2940-A314-54D9C703D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00890"/>
              </p:ext>
            </p:extLst>
          </p:nvPr>
        </p:nvGraphicFramePr>
        <p:xfrm>
          <a:off x="2426725" y="2141952"/>
          <a:ext cx="7338551" cy="2833202"/>
        </p:xfrm>
        <a:graphic>
          <a:graphicData uri="http://schemas.openxmlformats.org/drawingml/2006/table">
            <a:tbl>
              <a:tblPr/>
              <a:tblGrid>
                <a:gridCol w="2668069">
                  <a:extLst>
                    <a:ext uri="{9D8B030D-6E8A-4147-A177-3AD203B41FA5}">
                      <a16:colId xmlns:a16="http://schemas.microsoft.com/office/drawing/2014/main" xmlns="" val="2524999512"/>
                    </a:ext>
                  </a:extLst>
                </a:gridCol>
                <a:gridCol w="1265831">
                  <a:extLst>
                    <a:ext uri="{9D8B030D-6E8A-4147-A177-3AD203B41FA5}">
                      <a16:colId xmlns:a16="http://schemas.microsoft.com/office/drawing/2014/main" xmlns="" val="3576167138"/>
                    </a:ext>
                  </a:extLst>
                </a:gridCol>
                <a:gridCol w="933004">
                  <a:extLst>
                    <a:ext uri="{9D8B030D-6E8A-4147-A177-3AD203B41FA5}">
                      <a16:colId xmlns:a16="http://schemas.microsoft.com/office/drawing/2014/main" xmlns="" val="3741871777"/>
                    </a:ext>
                  </a:extLst>
                </a:gridCol>
                <a:gridCol w="1047586">
                  <a:extLst>
                    <a:ext uri="{9D8B030D-6E8A-4147-A177-3AD203B41FA5}">
                      <a16:colId xmlns:a16="http://schemas.microsoft.com/office/drawing/2014/main" xmlns="" val="1664434379"/>
                    </a:ext>
                  </a:extLst>
                </a:gridCol>
                <a:gridCol w="1424061">
                  <a:extLst>
                    <a:ext uri="{9D8B030D-6E8A-4147-A177-3AD203B41FA5}">
                      <a16:colId xmlns:a16="http://schemas.microsoft.com/office/drawing/2014/main" xmlns="" val="2029329226"/>
                    </a:ext>
                  </a:extLst>
                </a:gridCol>
              </a:tblGrid>
              <a:tr h="3169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- valor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1794190"/>
                  </a:ext>
                </a:extLst>
              </a:tr>
              <a:tr h="3169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612376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Veterinario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3224808"/>
                  </a:ext>
                </a:extLst>
              </a:tr>
              <a:tr h="6143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Conocimiento de la Enfermedad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8169719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Signos clínicos de UPA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934594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Presencia de perros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397375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producción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3543403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 manejo de abortos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1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678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78BFA60C-2E4B-854C-8C62-E2F91199A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02547"/>
              </p:ext>
            </p:extLst>
          </p:nvPr>
        </p:nvGraphicFramePr>
        <p:xfrm>
          <a:off x="838555" y="2103476"/>
          <a:ext cx="7423370" cy="3501153"/>
        </p:xfrm>
        <a:graphic>
          <a:graphicData uri="http://schemas.openxmlformats.org/drawingml/2006/table">
            <a:tbl>
              <a:tblPr firstRow="1" firstCol="1" bandRow="1"/>
              <a:tblGrid>
                <a:gridCol w="921335">
                  <a:extLst>
                    <a:ext uri="{9D8B030D-6E8A-4147-A177-3AD203B41FA5}">
                      <a16:colId xmlns:a16="http://schemas.microsoft.com/office/drawing/2014/main" xmlns="" val="766367220"/>
                    </a:ext>
                  </a:extLst>
                </a:gridCol>
                <a:gridCol w="1254295">
                  <a:extLst>
                    <a:ext uri="{9D8B030D-6E8A-4147-A177-3AD203B41FA5}">
                      <a16:colId xmlns:a16="http://schemas.microsoft.com/office/drawing/2014/main" xmlns="" val="918990019"/>
                    </a:ext>
                  </a:extLst>
                </a:gridCol>
                <a:gridCol w="1139355">
                  <a:extLst>
                    <a:ext uri="{9D8B030D-6E8A-4147-A177-3AD203B41FA5}">
                      <a16:colId xmlns:a16="http://schemas.microsoft.com/office/drawing/2014/main" xmlns="" val="842365160"/>
                    </a:ext>
                  </a:extLst>
                </a:gridCol>
                <a:gridCol w="1232399">
                  <a:extLst>
                    <a:ext uri="{9D8B030D-6E8A-4147-A177-3AD203B41FA5}">
                      <a16:colId xmlns:a16="http://schemas.microsoft.com/office/drawing/2014/main" xmlns="" val="2822971315"/>
                    </a:ext>
                  </a:extLst>
                </a:gridCol>
                <a:gridCol w="1618267">
                  <a:extLst>
                    <a:ext uri="{9D8B030D-6E8A-4147-A177-3AD203B41FA5}">
                      <a16:colId xmlns:a16="http://schemas.microsoft.com/office/drawing/2014/main" xmlns="" val="3871695168"/>
                    </a:ext>
                  </a:extLst>
                </a:gridCol>
                <a:gridCol w="1092831">
                  <a:extLst>
                    <a:ext uri="{9D8B030D-6E8A-4147-A177-3AD203B41FA5}">
                      <a16:colId xmlns:a16="http://schemas.microsoft.com/office/drawing/2014/main" xmlns="" val="4104072156"/>
                    </a:ext>
                  </a:extLst>
                </a:gridCol>
                <a:gridCol w="164888">
                  <a:extLst>
                    <a:ext uri="{9D8B030D-6E8A-4147-A177-3AD203B41FA5}">
                      <a16:colId xmlns:a16="http://schemas.microsoft.com/office/drawing/2014/main" xmlns="" val="3583623253"/>
                    </a:ext>
                  </a:extLst>
                </a:gridCol>
              </a:tblGrid>
              <a:tr h="378121"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Vacunación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Cepa vacunal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 primo vacunación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 revacunación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Animales positívos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1260895"/>
                  </a:ext>
                </a:extLst>
              </a:tr>
              <a:tr h="4063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3322198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 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Antes del servicio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9452538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 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749148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 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3 - 8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Antes del servicio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7765161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 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1588754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FN7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Ninguna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4222389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RB 51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meses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0326562"/>
                  </a:ext>
                </a:extLst>
              </a:tr>
              <a:tr h="318692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FN11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Ninguna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9658518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FN13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Ninguna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0649025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CBB9449B-3F55-B44D-81A9-BFDB69F45F4C}"/>
              </a:ext>
            </a:extLst>
          </p:cNvPr>
          <p:cNvSpPr txBox="1">
            <a:spLocks/>
          </p:cNvSpPr>
          <p:nvPr/>
        </p:nvSpPr>
        <p:spPr>
          <a:xfrm>
            <a:off x="5951913" y="42864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CDB98B1-C258-8E42-93E0-BCD99ED4B31D}"/>
              </a:ext>
            </a:extLst>
          </p:cNvPr>
          <p:cNvSpPr/>
          <p:nvPr/>
        </p:nvSpPr>
        <p:spPr>
          <a:xfrm>
            <a:off x="838555" y="973028"/>
            <a:ext cx="7423370" cy="78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Protocolos de inmunización de animales contra brucelosis bovina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3F9D25B-AE1B-9F4C-BEEF-884F55D01FB4}"/>
              </a:ext>
            </a:extLst>
          </p:cNvPr>
          <p:cNvSpPr/>
          <p:nvPr/>
        </p:nvSpPr>
        <p:spPr>
          <a:xfrm>
            <a:off x="274527" y="6417063"/>
            <a:ext cx="5372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Casas, (2008)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77F055E-ACDA-DC42-99D8-4FDCF5DA2210}"/>
              </a:ext>
            </a:extLst>
          </p:cNvPr>
          <p:cNvSpPr txBox="1"/>
          <p:nvPr/>
        </p:nvSpPr>
        <p:spPr>
          <a:xfrm>
            <a:off x="9064812" y="2613392"/>
            <a:ext cx="29402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rgbClr val="FF2F92"/>
                </a:solidFill>
              </a:rPr>
              <a:t>Primovacunación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C" sz="2000" b="1" dirty="0">
                <a:solidFill>
                  <a:srgbClr val="00B050"/>
                </a:solidFill>
              </a:rPr>
              <a:t>3- 6 meses de edad</a:t>
            </a:r>
          </a:p>
          <a:p>
            <a:endParaRPr lang="es-EC" sz="2000" b="1" dirty="0">
              <a:solidFill>
                <a:srgbClr val="FF2F92"/>
              </a:solidFill>
            </a:endParaRPr>
          </a:p>
          <a:p>
            <a:r>
              <a:rPr lang="es-EC" sz="2000" b="1" dirty="0">
                <a:solidFill>
                  <a:srgbClr val="FF2F92"/>
                </a:solidFill>
              </a:rPr>
              <a:t>Revacunación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C" sz="2000" b="1" dirty="0">
                <a:solidFill>
                  <a:srgbClr val="00B050"/>
                </a:solidFill>
              </a:rPr>
              <a:t>14 – 15 meses de edad</a:t>
            </a:r>
          </a:p>
        </p:txBody>
      </p:sp>
    </p:spTree>
    <p:extLst>
      <p:ext uri="{BB962C8B-B14F-4D97-AF65-F5344CB8AC3E}">
        <p14:creationId xmlns:p14="http://schemas.microsoft.com/office/powerpoint/2010/main" val="712546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8160" y="712615"/>
            <a:ext cx="10850880" cy="4447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Se determinó que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seroprevalencia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 brucelosis bovina en los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muestras de suero sanguineo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4 sectores de la parroquia de San Pedro de Suma en la provincia de Manabí, es de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4,82% (6/125).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existió asociación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entre los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 y el contagio de brucelosis bovina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ya que todos los bovinos que se encontraron dentro del diseño muestral del estudio, conviven bajo similares condiciones de manejo, climáticas, y sanitarias.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existió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un adecuado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de biológicos y protocolos de inmunización contra brucelosis bovina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(5/15) 33,33%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de las fincas de San Pedro de Suma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vacunan contra brucelosis bovina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 de brucelosis bovina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tiene estrecha relación con la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 ganadera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provocando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aproximadas de </a:t>
            </a:r>
            <a:r>
              <a:rPr lang="es-EC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$1.922 – $3.843 mil dólares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para la parroquia de San Pedro de Suma. 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835534" y="59489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574343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835534" y="59489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" y="466394"/>
            <a:ext cx="11288684" cy="592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diagnósticas continuas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durante dos años con un intervalo de 4 meses cada muestreo, para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el estatus sanitario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sus animales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evitando propagación de la enfermedad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Se recomienda organizar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conferencias de carácter técnico – informativo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acerca de la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brucelosis bovina,  factores de riesgo asociados a la enfermedad y manejo de registros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mediante apoyo y gestión de entidades de control y regulación de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sanidad animal en el Ecuador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Realizar un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adecuado de prevención y control zoo sanitario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 todas las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fincas ganaderas de la parroquia San Pedro de Suma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mediante uso de extensionismo rural en propiedades de difícil acceso en Manabí.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Estandarizar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de diagnóstico (Elisa)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brucelosis bovina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que sean utilizados en la identificación de animales positivos a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 zoonóticas en el Ecuador.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epidemiológica y económica para brucelosis bovina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otras enfermedades que tengan relación con </a:t>
            </a: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productivos y reproductivos en los bovinos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estableciendo correlaciones e identificar los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que influyen en el contagio y </a:t>
            </a: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pérdidas económicas anuales por finca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276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B706967-CEFF-E440-822B-247620726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39"/>
          <a:stretch/>
        </p:blipFill>
        <p:spPr>
          <a:xfrm>
            <a:off x="5636695" y="617689"/>
            <a:ext cx="3771043" cy="2605423"/>
          </a:xfrm>
          <a:prstGeom prst="rect">
            <a:avLst/>
          </a:prstGeom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5835534" y="59489"/>
            <a:ext cx="6225799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433" y="804292"/>
            <a:ext cx="3092333" cy="17868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" b="141"/>
          <a:stretch/>
        </p:blipFill>
        <p:spPr>
          <a:xfrm>
            <a:off x="0" y="1044727"/>
            <a:ext cx="4413343" cy="13059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94" y="717050"/>
            <a:ext cx="1946606" cy="193795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45558" y="3110775"/>
            <a:ext cx="10900884" cy="14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Jorge Ron Román, Ph.D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Dra. María Augusta Chávez, Ph.D (c)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Armando Reyna Bello, Ph.D</a:t>
            </a:r>
            <a:endParaRPr lang="es-EC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55008" y="4787309"/>
            <a:ext cx="7481985" cy="883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Ganaderos de la parroquia de San Pedro de Suma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s-EC" sz="2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Técnicos del Laboratorio de Sanidad Animal – Biotecnología</a:t>
            </a:r>
          </a:p>
        </p:txBody>
      </p:sp>
    </p:spTree>
    <p:extLst>
      <p:ext uri="{BB962C8B-B14F-4D97-AF65-F5344CB8AC3E}">
        <p14:creationId xmlns:p14="http://schemas.microsoft.com/office/powerpoint/2010/main" val="226323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3912" y="4160607"/>
            <a:ext cx="496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Aporte anual promedio del </a:t>
            </a:r>
            <a:r>
              <a:rPr lang="es-EC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7,59 %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</a:p>
          <a:p>
            <a:pPr algn="ctr"/>
            <a:r>
              <a:rPr lang="es-EC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PIB TOTAL</a:t>
            </a:r>
          </a:p>
        </p:txBody>
      </p:sp>
      <p:cxnSp>
        <p:nvCxnSpPr>
          <p:cNvPr id="9" name="Conector angular 8"/>
          <p:cNvCxnSpPr>
            <a:cxnSpLocks/>
          </p:cNvCxnSpPr>
          <p:nvPr/>
        </p:nvCxnSpPr>
        <p:spPr>
          <a:xfrm rot="10800000" flipH="1" flipV="1">
            <a:off x="382819" y="1221139"/>
            <a:ext cx="153110" cy="1389516"/>
          </a:xfrm>
          <a:prstGeom prst="bentConnector3">
            <a:avLst>
              <a:gd name="adj1" fmla="val -14930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535929" y="2007998"/>
            <a:ext cx="521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Hato: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4,3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millones de bovinos.</a:t>
            </a:r>
          </a:p>
          <a:p>
            <a:pPr marL="533400" indent="-533400"/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Superficie: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1.9 millones hectáreas de    	      pastos.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ctor recto de flecha 22"/>
          <p:cNvCxnSpPr>
            <a:cxnSpLocks/>
          </p:cNvCxnSpPr>
          <p:nvPr/>
        </p:nvCxnSpPr>
        <p:spPr>
          <a:xfrm>
            <a:off x="2634961" y="2931192"/>
            <a:ext cx="0" cy="1216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7361346" y="42864"/>
            <a:ext cx="4816366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</p:txBody>
      </p:sp>
      <p:cxnSp>
        <p:nvCxnSpPr>
          <p:cNvPr id="50" name="Conector curvado 49"/>
          <p:cNvCxnSpPr>
            <a:cxnSpLocks/>
            <a:stCxn id="5" idx="3"/>
          </p:cNvCxnSpPr>
          <p:nvPr/>
        </p:nvCxnSpPr>
        <p:spPr>
          <a:xfrm flipV="1">
            <a:off x="5116009" y="2577076"/>
            <a:ext cx="2088637" cy="1906697"/>
          </a:xfrm>
          <a:prstGeom prst="curvedConnector3">
            <a:avLst>
              <a:gd name="adj1" fmla="val 50000"/>
            </a:avLst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6380788" y="594762"/>
            <a:ext cx="5344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MANABÍ:</a:t>
            </a:r>
          </a:p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Hato de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896.476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bovinos.</a:t>
            </a:r>
          </a:p>
          <a:p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-261938"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Superficie de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766.774 hectáreas de pastos.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14300" y="6481475"/>
            <a:ext cx="3442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BCE, (2019); INEC (2020)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7A0BB4E6-5E03-5A42-B272-771B0B696701}"/>
              </a:ext>
            </a:extLst>
          </p:cNvPr>
          <p:cNvSpPr txBox="1"/>
          <p:nvPr/>
        </p:nvSpPr>
        <p:spPr>
          <a:xfrm>
            <a:off x="-594724" y="990306"/>
            <a:ext cx="62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ECUADOR: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País Agropecuario</a:t>
            </a:r>
          </a:p>
        </p:txBody>
      </p:sp>
      <p:pic>
        <p:nvPicPr>
          <p:cNvPr id="29" name="Picture 6" descr="CANTON EL CARMEN">
            <a:extLst>
              <a:ext uri="{FF2B5EF4-FFF2-40B4-BE49-F238E27FC236}">
                <a16:creationId xmlns:a16="http://schemas.microsoft.com/office/drawing/2014/main" xmlns="" id="{4764E205-B92B-6E44-B080-62AF2935F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-210"/>
          <a:stretch/>
        </p:blipFill>
        <p:spPr bwMode="auto">
          <a:xfrm>
            <a:off x="7204646" y="1971858"/>
            <a:ext cx="2859354" cy="36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C25A1BD7-C61A-1E4D-8FAD-201742664356}"/>
              </a:ext>
            </a:extLst>
          </p:cNvPr>
          <p:cNvSpPr/>
          <p:nvPr/>
        </p:nvSpPr>
        <p:spPr>
          <a:xfrm>
            <a:off x="9275704" y="3801598"/>
            <a:ext cx="278794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Provincia </a:t>
            </a:r>
          </a:p>
          <a:p>
            <a:pPr lvl="0" algn="ctr"/>
            <a:endParaRPr lang="es-EC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AutoNum type="arabicPeriod"/>
            </a:pPr>
            <a:r>
              <a:rPr lang="es-EC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animales</a:t>
            </a:r>
          </a:p>
          <a:p>
            <a:pPr lvl="0"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Producción de leche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10615EE-E615-9649-B6E7-97B54A88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7" y="778239"/>
            <a:ext cx="4615853" cy="50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8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1346" y="42864"/>
            <a:ext cx="4816366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56380" y="1090849"/>
            <a:ext cx="557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PLAN NACIONAL DE CONTROL DE BRUCELOSIS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38108" y="1706781"/>
            <a:ext cx="52863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Zoonosis</a:t>
            </a:r>
          </a:p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Desconocimiento</a:t>
            </a:r>
          </a:p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AGROCALIDAD</a:t>
            </a:r>
          </a:p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Tesis de ivestigación</a:t>
            </a:r>
          </a:p>
          <a:p>
            <a:pPr marL="261938" indent="-261938">
              <a:buFont typeface="Wingdings" panose="05000000000000000000" pitchFamily="2" charset="2"/>
              <a:buChar char="ü"/>
            </a:pPr>
            <a:endParaRPr lang="es-EC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indent="-261938">
              <a:buFont typeface="Wingdings" panose="05000000000000000000" pitchFamily="2" charset="2"/>
              <a:buChar char="ü"/>
            </a:pPr>
            <a:endParaRPr lang="es-EC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65038" y="3840529"/>
            <a:ext cx="515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PROTOCOLO DE INMUNIZACIÓN CONTRA BRUCELOSIS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14299" y="531764"/>
            <a:ext cx="600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PROYECTO BRUTRYP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0" y="901096"/>
            <a:ext cx="6132774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>
              <a:lnSpc>
                <a:spcPct val="150000"/>
              </a:lnSpc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“Desarrollo de una plataforma para la sensibilizacion, diagnóstico y control de la brucelosis bovina y tripanosomiasis bovina en Ecuador”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FAC459B-EC75-074E-9568-E5D15E816D4C}"/>
              </a:ext>
            </a:extLst>
          </p:cNvPr>
          <p:cNvSpPr txBox="1"/>
          <p:nvPr/>
        </p:nvSpPr>
        <p:spPr>
          <a:xfrm>
            <a:off x="7038108" y="4342089"/>
            <a:ext cx="515389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Vacunas</a:t>
            </a:r>
          </a:p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sanitario</a:t>
            </a:r>
          </a:p>
          <a:p>
            <a:pPr marL="261938" indent="-2619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C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 económicas</a:t>
            </a:r>
          </a:p>
          <a:p>
            <a:endParaRPr lang="es-EC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indent="-261938">
              <a:buFont typeface="Wingdings" panose="05000000000000000000" pitchFamily="2" charset="2"/>
              <a:buChar char="ü"/>
            </a:pPr>
            <a:endParaRPr lang="es-EC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9B24234-BEDC-AC4C-9E27-8B4FB71B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5" y="2152979"/>
            <a:ext cx="6132774" cy="40214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93EA1872-A0CE-1C4D-B14E-B188D8655953}"/>
              </a:ext>
            </a:extLst>
          </p:cNvPr>
          <p:cNvSpPr/>
          <p:nvPr/>
        </p:nvSpPr>
        <p:spPr>
          <a:xfrm>
            <a:off x="249935" y="6457008"/>
            <a:ext cx="8309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 </a:t>
            </a:r>
            <a:r>
              <a:rPr lang="es-E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Torres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&amp; Sandoval, (2009);</a:t>
            </a:r>
            <a:r>
              <a:rPr lang="es-EC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Parra &amp;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Tipanluisa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(2018)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0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1346" y="42864"/>
            <a:ext cx="4816366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45029" y="2046284"/>
            <a:ext cx="10101942" cy="219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Determinar la importancia epidemiológica y económica de la brucelosis bovina en fincas ganaderas de la parroquia San Pedro de Suma del cantón El Carmen, provincia de Manabí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1086" y="42864"/>
            <a:ext cx="5486626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48343" y="1320730"/>
            <a:ext cx="114953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la prevalencia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brucelosis bovina utilizando las pruebas diagnósticas,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 de Bengala Test (RBT) y </a:t>
            </a:r>
            <a:r>
              <a:rPr lang="es-E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Aglutinación en tubo (SAT). </a:t>
            </a:r>
            <a:endParaRPr lang="es-EC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la existencia de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posibles factores de riesgo y pérdidas económicas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través de la aplicación de una </a:t>
            </a:r>
            <a:r>
              <a:rPr lang="es-ES" sz="20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epidemiológica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fincas.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 de biológicos y protocolos utilizados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20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inmunización de bovinos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contra la brucelosis, mediante la aplicación de la encuesta epidemiológica a los ganaderos. 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1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1970411"/>
              </p:ext>
            </p:extLst>
          </p:nvPr>
        </p:nvGraphicFramePr>
        <p:xfrm>
          <a:off x="1106201" y="208806"/>
          <a:ext cx="9041476" cy="601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05600" y="42863"/>
            <a:ext cx="5486400" cy="55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660890" y="2598739"/>
            <a:ext cx="353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266700" indent="-266700" algn="just">
              <a:buFont typeface="Wingdings" panose="05000000000000000000" pitchFamily="2" charset="2"/>
              <a:buChar char="ü"/>
            </a:lvl1pPr>
          </a:lstStyle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Vía Vertical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Infección uterina</a:t>
            </a:r>
          </a:p>
          <a:p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Vía Horizontal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Ingesta de calostro y leche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75147" y="4897701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Abortos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Retención placentaria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Epididimitis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Orquitis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97252" y="2189607"/>
            <a:ext cx="31591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>
              <a:buFont typeface="Wingdings" panose="05000000000000000000" pitchFamily="2" charset="2"/>
              <a:buChar char="ü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563"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Pruebas screenning</a:t>
            </a:r>
          </a:p>
          <a:p>
            <a:pPr marL="457200" lvl="2" indent="182563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RBT </a:t>
            </a:r>
          </a:p>
          <a:p>
            <a:pPr marL="457200" lvl="2" indent="182563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</a:p>
          <a:p>
            <a:pPr marL="457200" lvl="2" indent="182563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45221" y="5036200"/>
            <a:ext cx="2831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reproductivos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productivos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C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Pérdidas económicas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DAD601A-6AC5-8640-9511-68C64F3E3059}"/>
              </a:ext>
            </a:extLst>
          </p:cNvPr>
          <p:cNvSpPr txBox="1"/>
          <p:nvPr/>
        </p:nvSpPr>
        <p:spPr>
          <a:xfrm>
            <a:off x="6862098" y="703405"/>
            <a:ext cx="4489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ü"/>
            </a:pPr>
            <a:r>
              <a:rPr lang="es-ES" sz="1600" b="1" i="1" dirty="0" err="1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ES" sz="1600" b="1" i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i="1" dirty="0" err="1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abortus</a:t>
            </a:r>
            <a:r>
              <a:rPr lang="es-ES" sz="1600" b="1" dirty="0">
                <a:solidFill>
                  <a:srgbClr val="FF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afecta principalmente al ganado bovino </a:t>
            </a:r>
            <a:endParaRPr lang="es-EC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E7D76EDB-5D8B-9745-A6D6-45F56E3FB171}"/>
              </a:ext>
            </a:extLst>
          </p:cNvPr>
          <p:cNvSpPr/>
          <p:nvPr/>
        </p:nvSpPr>
        <p:spPr>
          <a:xfrm>
            <a:off x="114299" y="6481475"/>
            <a:ext cx="4913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Corbel &amp; Morgan (1982); </a:t>
            </a:r>
            <a:r>
              <a:rPr lang="es-ES" dirty="0" err="1"/>
              <a:t>Bowden</a:t>
            </a:r>
            <a:r>
              <a:rPr lang="es-ES" dirty="0"/>
              <a:t> (1996)</a:t>
            </a:r>
            <a:r>
              <a:rPr lang="es-EC" sz="1600" dirty="0"/>
              <a:t>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5E08365B-D27F-224C-A8F7-E79D3E970098}"/>
              </a:ext>
            </a:extLst>
          </p:cNvPr>
          <p:cNvSpPr txBox="1"/>
          <p:nvPr/>
        </p:nvSpPr>
        <p:spPr>
          <a:xfrm>
            <a:off x="265330" y="669041"/>
            <a:ext cx="448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Wingdings" panose="05000000000000000000" pitchFamily="2" charset="2"/>
              <a:buChar char="ü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Bacterias del género </a:t>
            </a:r>
            <a:r>
              <a:rPr lang="es-EC" sz="1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</a:p>
        </p:txBody>
      </p:sp>
    </p:spTree>
    <p:extLst>
      <p:ext uri="{BB962C8B-B14F-4D97-AF65-F5344CB8AC3E}">
        <p14:creationId xmlns:p14="http://schemas.microsoft.com/office/powerpoint/2010/main" val="361847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1086" y="42864"/>
            <a:ext cx="5486626" cy="55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0886" y="813482"/>
            <a:ext cx="6817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OBTENCIÓN Y PROCESAMIENTO DE MUESTRAS</a:t>
            </a:r>
            <a:endParaRPr lang="es-EC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xmlns="" id="{5D4DFEDA-5E4A-5943-AA41-91E44F280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493756"/>
              </p:ext>
            </p:extLst>
          </p:nvPr>
        </p:nvGraphicFramePr>
        <p:xfrm>
          <a:off x="160886" y="813482"/>
          <a:ext cx="120311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10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1E19C1D6-3DB8-BC4B-BBCB-8D456A5AE1E5}"/>
              </a:ext>
            </a:extLst>
          </p:cNvPr>
          <p:cNvSpPr txBox="1">
            <a:spLocks/>
          </p:cNvSpPr>
          <p:nvPr/>
        </p:nvSpPr>
        <p:spPr>
          <a:xfrm>
            <a:off x="6691086" y="33336"/>
            <a:ext cx="5510308" cy="567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Y MÉTODOS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7525" y="261208"/>
            <a:ext cx="5979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SEROPREVALENCIA DE BRUCELOSIS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29196" y="1578504"/>
            <a:ext cx="2178656" cy="7250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ROSA DE BENGALA (RB)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18127" y="4172989"/>
            <a:ext cx="3000795" cy="7668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 AGLUTINACIÓN EN TUBO (SAT 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29197" y="2944951"/>
            <a:ext cx="2178656" cy="57701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Aglutinación</a:t>
            </a:r>
          </a:p>
        </p:txBody>
      </p:sp>
      <p:cxnSp>
        <p:nvCxnSpPr>
          <p:cNvPr id="10" name="Conector recto de flecha 9"/>
          <p:cNvCxnSpPr>
            <a:stCxn id="6" idx="2"/>
            <a:endCxn id="8" idx="0"/>
          </p:cNvCxnSpPr>
          <p:nvPr/>
        </p:nvCxnSpPr>
        <p:spPr>
          <a:xfrm>
            <a:off x="1718524" y="2303520"/>
            <a:ext cx="1" cy="641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7" idx="0"/>
            <a:endCxn id="8" idx="2"/>
          </p:cNvCxnSpPr>
          <p:nvPr/>
        </p:nvCxnSpPr>
        <p:spPr>
          <a:xfrm flipV="1">
            <a:off x="1718525" y="3521970"/>
            <a:ext cx="0" cy="65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588488" y="1654874"/>
            <a:ext cx="1602932" cy="572275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pH  </a:t>
            </a:r>
          </a:p>
        </p:txBody>
      </p:sp>
      <p:cxnSp>
        <p:nvCxnSpPr>
          <p:cNvPr id="19" name="Conector recto de flecha 18"/>
          <p:cNvCxnSpPr>
            <a:stCxn id="6" idx="3"/>
            <a:endCxn id="16" idx="1"/>
          </p:cNvCxnSpPr>
          <p:nvPr/>
        </p:nvCxnSpPr>
        <p:spPr>
          <a:xfrm>
            <a:off x="2807852" y="1941012"/>
            <a:ext cx="7806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599892" y="1654874"/>
            <a:ext cx="841321" cy="571623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ector recto de flecha 24"/>
          <p:cNvCxnSpPr>
            <a:stCxn id="16" idx="3"/>
            <a:endCxn id="24" idx="1"/>
          </p:cNvCxnSpPr>
          <p:nvPr/>
        </p:nvCxnSpPr>
        <p:spPr>
          <a:xfrm flipV="1">
            <a:off x="5191420" y="1940686"/>
            <a:ext cx="408472" cy="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3635079" y="4271898"/>
            <a:ext cx="1712414" cy="572275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7,4 pH  </a:t>
            </a:r>
          </a:p>
        </p:txBody>
      </p:sp>
      <p:cxnSp>
        <p:nvCxnSpPr>
          <p:cNvPr id="35" name="Conector recto de flecha 34"/>
          <p:cNvCxnSpPr>
            <a:cxnSpLocks/>
            <a:stCxn id="7" idx="3"/>
          </p:cNvCxnSpPr>
          <p:nvPr/>
        </p:nvCxnSpPr>
        <p:spPr>
          <a:xfrm>
            <a:off x="3218922" y="4556404"/>
            <a:ext cx="7436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5619283" y="4270591"/>
            <a:ext cx="841321" cy="571623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ector recto de flecha 41"/>
          <p:cNvCxnSpPr>
            <a:stCxn id="33" idx="3"/>
            <a:endCxn id="41" idx="1"/>
          </p:cNvCxnSpPr>
          <p:nvPr/>
        </p:nvCxnSpPr>
        <p:spPr>
          <a:xfrm flipV="1">
            <a:off x="5347493" y="4556403"/>
            <a:ext cx="271790" cy="1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69"/>
          <p:cNvSpPr/>
          <p:nvPr/>
        </p:nvSpPr>
        <p:spPr>
          <a:xfrm>
            <a:off x="2132886" y="5255534"/>
            <a:ext cx="1642896" cy="7668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Rutina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Titulación</a:t>
            </a:r>
          </a:p>
        </p:txBody>
      </p:sp>
      <p:cxnSp>
        <p:nvCxnSpPr>
          <p:cNvPr id="72" name="Conector angular 71"/>
          <p:cNvCxnSpPr>
            <a:stCxn id="7" idx="2"/>
            <a:endCxn id="70" idx="1"/>
          </p:cNvCxnSpPr>
          <p:nvPr/>
        </p:nvCxnSpPr>
        <p:spPr>
          <a:xfrm rot="16200000" flipH="1">
            <a:off x="1576140" y="5082202"/>
            <a:ext cx="699131" cy="4143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6504A6B-0D23-5448-B9B9-E963F55EB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542" y="612663"/>
            <a:ext cx="3836633" cy="25461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3967868-5C5D-134A-A60F-D82834450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42" y="3170435"/>
            <a:ext cx="3836635" cy="2877476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D0998826-52B8-0F4D-819F-F0707FD72464}"/>
              </a:ext>
            </a:extLst>
          </p:cNvPr>
          <p:cNvSpPr/>
          <p:nvPr/>
        </p:nvSpPr>
        <p:spPr>
          <a:xfrm>
            <a:off x="3784149" y="2842809"/>
            <a:ext cx="3836628" cy="72501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Pruebas en serie y paralelo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D0B14BE5-0702-C340-A18A-F6098C3B9452}"/>
              </a:ext>
            </a:extLst>
          </p:cNvPr>
          <p:cNvSpPr/>
          <p:nvPr/>
        </p:nvSpPr>
        <p:spPr>
          <a:xfrm>
            <a:off x="4620806" y="5262412"/>
            <a:ext cx="3126687" cy="7668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C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 off = 30 UI/ml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xmlns="" id="{2566AAE0-A788-5345-844D-FC09D3DA2CA3}"/>
              </a:ext>
            </a:extLst>
          </p:cNvPr>
          <p:cNvCxnSpPr>
            <a:cxnSpLocks/>
          </p:cNvCxnSpPr>
          <p:nvPr/>
        </p:nvCxnSpPr>
        <p:spPr>
          <a:xfrm>
            <a:off x="3784149" y="5638948"/>
            <a:ext cx="7436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574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20059</TotalTime>
  <Words>2467</Words>
  <Application>Microsoft Office PowerPoint</Application>
  <PresentationFormat>Personalizado</PresentationFormat>
  <Paragraphs>724</Paragraphs>
  <Slides>29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CorelDRAW</vt:lpstr>
      <vt:lpstr>Presentación de PowerPoint</vt:lpstr>
      <vt:lpstr>Presentación de PowerPoint</vt:lpstr>
      <vt:lpstr>Presentación de PowerPoint</vt:lpstr>
      <vt:lpstr>JUSTIFICACIÓN</vt:lpstr>
      <vt:lpstr>OBJETIVO GENERAL</vt:lpstr>
      <vt:lpstr>OBJETIVOS ESPECÍFICOS</vt:lpstr>
      <vt:lpstr>MARCO TEÓRICO</vt:lpstr>
      <vt:lpstr>MATERIALES Y MÉTODOS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Adolfo Naranjo Meneses</dc:creator>
  <cp:lastModifiedBy>User</cp:lastModifiedBy>
  <cp:revision>377</cp:revision>
  <dcterms:created xsi:type="dcterms:W3CDTF">2019-01-07T02:01:02Z</dcterms:created>
  <dcterms:modified xsi:type="dcterms:W3CDTF">2021-11-11T02:58:35Z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2374520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