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9" r:id="rId2"/>
    <p:sldId id="262" r:id="rId3"/>
    <p:sldId id="270" r:id="rId4"/>
    <p:sldId id="264" r:id="rId5"/>
    <p:sldId id="320" r:id="rId6"/>
    <p:sldId id="319" r:id="rId7"/>
    <p:sldId id="321" r:id="rId8"/>
    <p:sldId id="315" r:id="rId9"/>
    <p:sldId id="316" r:id="rId10"/>
    <p:sldId id="318" r:id="rId11"/>
    <p:sldId id="284" r:id="rId12"/>
    <p:sldId id="285" r:id="rId13"/>
    <p:sldId id="286" r:id="rId14"/>
    <p:sldId id="290" r:id="rId15"/>
    <p:sldId id="291" r:id="rId16"/>
    <p:sldId id="292" r:id="rId17"/>
    <p:sldId id="293" r:id="rId18"/>
    <p:sldId id="294" r:id="rId19"/>
    <p:sldId id="295" r:id="rId20"/>
    <p:sldId id="298" r:id="rId21"/>
    <p:sldId id="299" r:id="rId22"/>
    <p:sldId id="300" r:id="rId23"/>
    <p:sldId id="301" r:id="rId24"/>
    <p:sldId id="313" r:id="rId25"/>
    <p:sldId id="304" r:id="rId26"/>
    <p:sldId id="303" r:id="rId27"/>
    <p:sldId id="307" r:id="rId28"/>
    <p:sldId id="309" r:id="rId29"/>
    <p:sldId id="308" r:id="rId30"/>
    <p:sldId id="261"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B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97" autoAdjust="0"/>
  </p:normalViewPr>
  <p:slideViewPr>
    <p:cSldViewPr>
      <p:cViewPr varScale="1">
        <p:scale>
          <a:sx n="60" d="100"/>
          <a:sy n="60" d="100"/>
        </p:scale>
        <p:origin x="76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B61C0-78CA-4111-B615-78944A6092AB}"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E17C2562-C1E0-4596-B90F-DD62E974F2A4}">
      <dgm:prSet phldrT="[Texto]" custT="1"/>
      <dgm:spPr/>
      <dgm:t>
        <a:bodyPr/>
        <a:lstStyle/>
        <a:p>
          <a:r>
            <a:rPr lang="es-EC" sz="1600" dirty="0" smtClean="0"/>
            <a:t>Periodo recesivo de la economía ecuatoriana</a:t>
          </a:r>
          <a:endParaRPr lang="es-EC" sz="1600" dirty="0"/>
        </a:p>
      </dgm:t>
    </dgm:pt>
    <dgm:pt modelId="{1CFF26ED-6970-4C6F-BD45-676EC4B3A84B}" type="parTrans" cxnId="{34551368-CFD2-4756-9FFB-014055D9340A}">
      <dgm:prSet/>
      <dgm:spPr/>
      <dgm:t>
        <a:bodyPr/>
        <a:lstStyle/>
        <a:p>
          <a:endParaRPr lang="es-EC"/>
        </a:p>
      </dgm:t>
    </dgm:pt>
    <dgm:pt modelId="{2CF52509-A222-47A5-BC9D-F69FD03DEEF1}" type="sibTrans" cxnId="{34551368-CFD2-4756-9FFB-014055D9340A}">
      <dgm:prSet/>
      <dgm:spPr/>
      <dgm:t>
        <a:bodyPr/>
        <a:lstStyle/>
        <a:p>
          <a:endParaRPr lang="es-EC"/>
        </a:p>
      </dgm:t>
    </dgm:pt>
    <dgm:pt modelId="{3A44377B-CCCF-40A2-9E26-3C909ABDFBD9}">
      <dgm:prSet phldrT="[Texto]" custT="1"/>
      <dgm:spPr/>
      <dgm:t>
        <a:bodyPr/>
        <a:lstStyle/>
        <a:p>
          <a:r>
            <a:rPr lang="es-EC" sz="1600" dirty="0" smtClean="0"/>
            <a:t>Paso de USD 91,40 en enero de 2014 a USD 44,20 en diciembre de 2016.</a:t>
          </a:r>
          <a:endParaRPr lang="es-EC" sz="1600" dirty="0"/>
        </a:p>
      </dgm:t>
    </dgm:pt>
    <dgm:pt modelId="{D93D10EC-06E3-43EC-B255-416DA48835B3}" type="parTrans" cxnId="{BC709AD4-CE1B-4B5E-AE59-72D230186D35}">
      <dgm:prSet/>
      <dgm:spPr/>
      <dgm:t>
        <a:bodyPr/>
        <a:lstStyle/>
        <a:p>
          <a:endParaRPr lang="es-EC"/>
        </a:p>
      </dgm:t>
    </dgm:pt>
    <dgm:pt modelId="{FDBE1CE6-7A7F-40F9-92F9-EC84447AD352}" type="sibTrans" cxnId="{BC709AD4-CE1B-4B5E-AE59-72D230186D35}">
      <dgm:prSet/>
      <dgm:spPr/>
      <dgm:t>
        <a:bodyPr/>
        <a:lstStyle/>
        <a:p>
          <a:endParaRPr lang="es-EC"/>
        </a:p>
      </dgm:t>
    </dgm:pt>
    <dgm:pt modelId="{6A6288F0-DEE9-4E26-B303-7B3276912536}">
      <dgm:prSet phldrT="[Texto]" custT="1"/>
      <dgm:spPr/>
      <dgm:t>
        <a:bodyPr/>
        <a:lstStyle/>
        <a:p>
          <a:r>
            <a:rPr lang="es-EC" sz="1600" dirty="0" smtClean="0"/>
            <a:t>Sin embargo para finales del 2017 se mostró una ligera mejora estabilizándose en USD 54,60</a:t>
          </a:r>
          <a:endParaRPr lang="es-EC" sz="1600" dirty="0"/>
        </a:p>
      </dgm:t>
    </dgm:pt>
    <dgm:pt modelId="{38B3448E-9AE0-4E62-8FD5-EEBAB2AE7109}" type="parTrans" cxnId="{2D7843B6-20D2-4E1D-96BA-DB6A95A64AB6}">
      <dgm:prSet/>
      <dgm:spPr/>
      <dgm:t>
        <a:bodyPr/>
        <a:lstStyle/>
        <a:p>
          <a:endParaRPr lang="es-EC"/>
        </a:p>
      </dgm:t>
    </dgm:pt>
    <dgm:pt modelId="{F1592448-C518-4A7D-89E0-FC268C3BC736}" type="sibTrans" cxnId="{2D7843B6-20D2-4E1D-96BA-DB6A95A64AB6}">
      <dgm:prSet/>
      <dgm:spPr/>
      <dgm:t>
        <a:bodyPr/>
        <a:lstStyle/>
        <a:p>
          <a:endParaRPr lang="es-EC"/>
        </a:p>
      </dgm:t>
    </dgm:pt>
    <dgm:pt modelId="{6247DD2E-8913-4B14-A9FF-568405F2618F}">
      <dgm:prSet phldrT="[Texto]" custT="1"/>
      <dgm:spPr/>
      <dgm:t>
        <a:bodyPr/>
        <a:lstStyle/>
        <a:p>
          <a:r>
            <a:rPr lang="es-EC" sz="1600" dirty="0" smtClean="0"/>
            <a:t>Depreciación  del dólar y la caída en los precios de los '</a:t>
          </a:r>
          <a:r>
            <a:rPr lang="es-EC" sz="1600" dirty="0" err="1" smtClean="0"/>
            <a:t>commodities</a:t>
          </a:r>
          <a:r>
            <a:rPr lang="es-EC" sz="1600" dirty="0" smtClean="0"/>
            <a:t>', incluyendo el barril de petróleo</a:t>
          </a:r>
          <a:endParaRPr lang="es-EC" sz="1600" dirty="0"/>
        </a:p>
      </dgm:t>
    </dgm:pt>
    <dgm:pt modelId="{9A0AE72B-FA3D-4BCA-98B4-D48F6357B18F}" type="parTrans" cxnId="{2AB05983-180C-4E43-8636-E5AEE708758D}">
      <dgm:prSet/>
      <dgm:spPr/>
      <dgm:t>
        <a:bodyPr/>
        <a:lstStyle/>
        <a:p>
          <a:endParaRPr lang="es-EC"/>
        </a:p>
      </dgm:t>
    </dgm:pt>
    <dgm:pt modelId="{F65DFCD3-0C53-4EDA-A931-F79FBF343972}" type="sibTrans" cxnId="{2AB05983-180C-4E43-8636-E5AEE708758D}">
      <dgm:prSet/>
      <dgm:spPr/>
      <dgm:t>
        <a:bodyPr/>
        <a:lstStyle/>
        <a:p>
          <a:endParaRPr lang="es-EC"/>
        </a:p>
      </dgm:t>
    </dgm:pt>
    <dgm:pt modelId="{5B9757A5-46C0-41B2-85B6-3B46AA31CB48}" type="pres">
      <dgm:prSet presAssocID="{224B61C0-78CA-4111-B615-78944A6092AB}" presName="rootnode" presStyleCnt="0">
        <dgm:presLayoutVars>
          <dgm:chMax/>
          <dgm:chPref/>
          <dgm:dir/>
          <dgm:animLvl val="lvl"/>
        </dgm:presLayoutVars>
      </dgm:prSet>
      <dgm:spPr/>
      <dgm:t>
        <a:bodyPr/>
        <a:lstStyle/>
        <a:p>
          <a:endParaRPr lang="es-EC"/>
        </a:p>
      </dgm:t>
    </dgm:pt>
    <dgm:pt modelId="{AEB23592-F347-45DC-828E-5FC98EBF93BB}" type="pres">
      <dgm:prSet presAssocID="{E17C2562-C1E0-4596-B90F-DD62E974F2A4}" presName="composite" presStyleCnt="0"/>
      <dgm:spPr/>
    </dgm:pt>
    <dgm:pt modelId="{2BD9D47D-2142-4B64-8657-7430042C276F}" type="pres">
      <dgm:prSet presAssocID="{E17C2562-C1E0-4596-B90F-DD62E974F2A4}" presName="LShape" presStyleLbl="alignNode1" presStyleIdx="0" presStyleCnt="7"/>
      <dgm:spPr/>
    </dgm:pt>
    <dgm:pt modelId="{43966545-AAA7-4617-B9D1-26C8557AA319}" type="pres">
      <dgm:prSet presAssocID="{E17C2562-C1E0-4596-B90F-DD62E974F2A4}" presName="ParentText" presStyleLbl="revTx" presStyleIdx="0" presStyleCnt="4">
        <dgm:presLayoutVars>
          <dgm:chMax val="0"/>
          <dgm:chPref val="0"/>
          <dgm:bulletEnabled val="1"/>
        </dgm:presLayoutVars>
      </dgm:prSet>
      <dgm:spPr/>
      <dgm:t>
        <a:bodyPr/>
        <a:lstStyle/>
        <a:p>
          <a:endParaRPr lang="es-EC"/>
        </a:p>
      </dgm:t>
    </dgm:pt>
    <dgm:pt modelId="{45364B9D-30CA-42CD-B1D9-F08F605A94A9}" type="pres">
      <dgm:prSet presAssocID="{E17C2562-C1E0-4596-B90F-DD62E974F2A4}" presName="Triangle" presStyleLbl="alignNode1" presStyleIdx="1" presStyleCnt="7"/>
      <dgm:spPr/>
    </dgm:pt>
    <dgm:pt modelId="{B81336FA-E752-4563-9558-1C2AD38193DB}" type="pres">
      <dgm:prSet presAssocID="{2CF52509-A222-47A5-BC9D-F69FD03DEEF1}" presName="sibTrans" presStyleCnt="0"/>
      <dgm:spPr/>
    </dgm:pt>
    <dgm:pt modelId="{0C6F64CE-B26A-4271-BEC5-DE768D486626}" type="pres">
      <dgm:prSet presAssocID="{2CF52509-A222-47A5-BC9D-F69FD03DEEF1}" presName="space" presStyleCnt="0"/>
      <dgm:spPr/>
    </dgm:pt>
    <dgm:pt modelId="{CE6B5A3D-3F0A-4B48-8FD4-97B333E4A461}" type="pres">
      <dgm:prSet presAssocID="{6247DD2E-8913-4B14-A9FF-568405F2618F}" presName="composite" presStyleCnt="0"/>
      <dgm:spPr/>
    </dgm:pt>
    <dgm:pt modelId="{503E2BC0-ABA2-4595-9364-9B770DFAD712}" type="pres">
      <dgm:prSet presAssocID="{6247DD2E-8913-4B14-A9FF-568405F2618F}" presName="LShape" presStyleLbl="alignNode1" presStyleIdx="2" presStyleCnt="7"/>
      <dgm:spPr/>
    </dgm:pt>
    <dgm:pt modelId="{820EC0E6-4FBE-4543-A19E-F7E33B00E223}" type="pres">
      <dgm:prSet presAssocID="{6247DD2E-8913-4B14-A9FF-568405F2618F}" presName="ParentText" presStyleLbl="revTx" presStyleIdx="1" presStyleCnt="4">
        <dgm:presLayoutVars>
          <dgm:chMax val="0"/>
          <dgm:chPref val="0"/>
          <dgm:bulletEnabled val="1"/>
        </dgm:presLayoutVars>
      </dgm:prSet>
      <dgm:spPr/>
      <dgm:t>
        <a:bodyPr/>
        <a:lstStyle/>
        <a:p>
          <a:endParaRPr lang="es-EC"/>
        </a:p>
      </dgm:t>
    </dgm:pt>
    <dgm:pt modelId="{EC6EFD4B-4D05-4E6B-B962-1EA93EBA9F89}" type="pres">
      <dgm:prSet presAssocID="{6247DD2E-8913-4B14-A9FF-568405F2618F}" presName="Triangle" presStyleLbl="alignNode1" presStyleIdx="3" presStyleCnt="7"/>
      <dgm:spPr/>
    </dgm:pt>
    <dgm:pt modelId="{85B4B0CE-6BBB-4223-946D-174F18B16892}" type="pres">
      <dgm:prSet presAssocID="{F65DFCD3-0C53-4EDA-A931-F79FBF343972}" presName="sibTrans" presStyleCnt="0"/>
      <dgm:spPr/>
    </dgm:pt>
    <dgm:pt modelId="{20CC3918-A455-4EE6-8678-C41C725A1414}" type="pres">
      <dgm:prSet presAssocID="{F65DFCD3-0C53-4EDA-A931-F79FBF343972}" presName="space" presStyleCnt="0"/>
      <dgm:spPr/>
    </dgm:pt>
    <dgm:pt modelId="{D917A8DC-7E2D-4EEF-9F0A-3553EECFFF22}" type="pres">
      <dgm:prSet presAssocID="{3A44377B-CCCF-40A2-9E26-3C909ABDFBD9}" presName="composite" presStyleCnt="0"/>
      <dgm:spPr/>
    </dgm:pt>
    <dgm:pt modelId="{ED9803E5-E478-4606-B478-C559DF8CDB43}" type="pres">
      <dgm:prSet presAssocID="{3A44377B-CCCF-40A2-9E26-3C909ABDFBD9}" presName="LShape" presStyleLbl="alignNode1" presStyleIdx="4" presStyleCnt="7"/>
      <dgm:spPr/>
    </dgm:pt>
    <dgm:pt modelId="{21035B9E-B313-426A-ADA2-76B04A10F82E}" type="pres">
      <dgm:prSet presAssocID="{3A44377B-CCCF-40A2-9E26-3C909ABDFBD9}" presName="ParentText" presStyleLbl="revTx" presStyleIdx="2" presStyleCnt="4">
        <dgm:presLayoutVars>
          <dgm:chMax val="0"/>
          <dgm:chPref val="0"/>
          <dgm:bulletEnabled val="1"/>
        </dgm:presLayoutVars>
      </dgm:prSet>
      <dgm:spPr/>
      <dgm:t>
        <a:bodyPr/>
        <a:lstStyle/>
        <a:p>
          <a:endParaRPr lang="es-EC"/>
        </a:p>
      </dgm:t>
    </dgm:pt>
    <dgm:pt modelId="{C404CA5C-7DA3-426F-9A2E-E45BD11673D4}" type="pres">
      <dgm:prSet presAssocID="{3A44377B-CCCF-40A2-9E26-3C909ABDFBD9}" presName="Triangle" presStyleLbl="alignNode1" presStyleIdx="5" presStyleCnt="7"/>
      <dgm:spPr/>
    </dgm:pt>
    <dgm:pt modelId="{7C82987D-B2BA-4F7A-9CFD-9F1BC560BE16}" type="pres">
      <dgm:prSet presAssocID="{FDBE1CE6-7A7F-40F9-92F9-EC84447AD352}" presName="sibTrans" presStyleCnt="0"/>
      <dgm:spPr/>
    </dgm:pt>
    <dgm:pt modelId="{4629D0B9-F972-4A7C-8256-065CBEC1A162}" type="pres">
      <dgm:prSet presAssocID="{FDBE1CE6-7A7F-40F9-92F9-EC84447AD352}" presName="space" presStyleCnt="0"/>
      <dgm:spPr/>
    </dgm:pt>
    <dgm:pt modelId="{2C6187F6-A5A5-4646-B1AE-69672F0E7155}" type="pres">
      <dgm:prSet presAssocID="{6A6288F0-DEE9-4E26-B303-7B3276912536}" presName="composite" presStyleCnt="0"/>
      <dgm:spPr/>
    </dgm:pt>
    <dgm:pt modelId="{19951716-94B5-443F-A848-EA47B85C1828}" type="pres">
      <dgm:prSet presAssocID="{6A6288F0-DEE9-4E26-B303-7B3276912536}" presName="LShape" presStyleLbl="alignNode1" presStyleIdx="6" presStyleCnt="7"/>
      <dgm:spPr/>
    </dgm:pt>
    <dgm:pt modelId="{F26B9A9C-D245-4C42-A6E0-B49D47494EEF}" type="pres">
      <dgm:prSet presAssocID="{6A6288F0-DEE9-4E26-B303-7B3276912536}" presName="ParentText" presStyleLbl="revTx" presStyleIdx="3" presStyleCnt="4">
        <dgm:presLayoutVars>
          <dgm:chMax val="0"/>
          <dgm:chPref val="0"/>
          <dgm:bulletEnabled val="1"/>
        </dgm:presLayoutVars>
      </dgm:prSet>
      <dgm:spPr/>
      <dgm:t>
        <a:bodyPr/>
        <a:lstStyle/>
        <a:p>
          <a:endParaRPr lang="es-EC"/>
        </a:p>
      </dgm:t>
    </dgm:pt>
  </dgm:ptLst>
  <dgm:cxnLst>
    <dgm:cxn modelId="{98305421-99F0-4DC7-8AFC-A232FC78DC4E}" type="presOf" srcId="{224B61C0-78CA-4111-B615-78944A6092AB}" destId="{5B9757A5-46C0-41B2-85B6-3B46AA31CB48}" srcOrd="0" destOrd="0" presId="urn:microsoft.com/office/officeart/2009/3/layout/StepUpProcess"/>
    <dgm:cxn modelId="{6015C3D9-AE57-4EBC-9367-432917954577}" type="presOf" srcId="{6247DD2E-8913-4B14-A9FF-568405F2618F}" destId="{820EC0E6-4FBE-4543-A19E-F7E33B00E223}" srcOrd="0" destOrd="0" presId="urn:microsoft.com/office/officeart/2009/3/layout/StepUpProcess"/>
    <dgm:cxn modelId="{DEF509DD-9BE8-4EF9-894D-5FC228339346}" type="presOf" srcId="{6A6288F0-DEE9-4E26-B303-7B3276912536}" destId="{F26B9A9C-D245-4C42-A6E0-B49D47494EEF}" srcOrd="0" destOrd="0" presId="urn:microsoft.com/office/officeart/2009/3/layout/StepUpProcess"/>
    <dgm:cxn modelId="{BC709AD4-CE1B-4B5E-AE59-72D230186D35}" srcId="{224B61C0-78CA-4111-B615-78944A6092AB}" destId="{3A44377B-CCCF-40A2-9E26-3C909ABDFBD9}" srcOrd="2" destOrd="0" parTransId="{D93D10EC-06E3-43EC-B255-416DA48835B3}" sibTransId="{FDBE1CE6-7A7F-40F9-92F9-EC84447AD352}"/>
    <dgm:cxn modelId="{2AB05983-180C-4E43-8636-E5AEE708758D}" srcId="{224B61C0-78CA-4111-B615-78944A6092AB}" destId="{6247DD2E-8913-4B14-A9FF-568405F2618F}" srcOrd="1" destOrd="0" parTransId="{9A0AE72B-FA3D-4BCA-98B4-D48F6357B18F}" sibTransId="{F65DFCD3-0C53-4EDA-A931-F79FBF343972}"/>
    <dgm:cxn modelId="{F6E79E61-725D-4DE7-B984-7A0E88E6690C}" type="presOf" srcId="{E17C2562-C1E0-4596-B90F-DD62E974F2A4}" destId="{43966545-AAA7-4617-B9D1-26C8557AA319}" srcOrd="0" destOrd="0" presId="urn:microsoft.com/office/officeart/2009/3/layout/StepUpProcess"/>
    <dgm:cxn modelId="{34551368-CFD2-4756-9FFB-014055D9340A}" srcId="{224B61C0-78CA-4111-B615-78944A6092AB}" destId="{E17C2562-C1E0-4596-B90F-DD62E974F2A4}" srcOrd="0" destOrd="0" parTransId="{1CFF26ED-6970-4C6F-BD45-676EC4B3A84B}" sibTransId="{2CF52509-A222-47A5-BC9D-F69FD03DEEF1}"/>
    <dgm:cxn modelId="{12835C0A-615E-48F8-9659-2A52F7979555}" type="presOf" srcId="{3A44377B-CCCF-40A2-9E26-3C909ABDFBD9}" destId="{21035B9E-B313-426A-ADA2-76B04A10F82E}" srcOrd="0" destOrd="0" presId="urn:microsoft.com/office/officeart/2009/3/layout/StepUpProcess"/>
    <dgm:cxn modelId="{2D7843B6-20D2-4E1D-96BA-DB6A95A64AB6}" srcId="{224B61C0-78CA-4111-B615-78944A6092AB}" destId="{6A6288F0-DEE9-4E26-B303-7B3276912536}" srcOrd="3" destOrd="0" parTransId="{38B3448E-9AE0-4E62-8FD5-EEBAB2AE7109}" sibTransId="{F1592448-C518-4A7D-89E0-FC268C3BC736}"/>
    <dgm:cxn modelId="{B207AE33-922D-45B8-ABFC-37C2232E5AA2}" type="presParOf" srcId="{5B9757A5-46C0-41B2-85B6-3B46AA31CB48}" destId="{AEB23592-F347-45DC-828E-5FC98EBF93BB}" srcOrd="0" destOrd="0" presId="urn:microsoft.com/office/officeart/2009/3/layout/StepUpProcess"/>
    <dgm:cxn modelId="{62853338-3A0A-4512-AF62-4CC40D065197}" type="presParOf" srcId="{AEB23592-F347-45DC-828E-5FC98EBF93BB}" destId="{2BD9D47D-2142-4B64-8657-7430042C276F}" srcOrd="0" destOrd="0" presId="urn:microsoft.com/office/officeart/2009/3/layout/StepUpProcess"/>
    <dgm:cxn modelId="{513BDC67-2FC6-449A-B53C-97E59A56BC71}" type="presParOf" srcId="{AEB23592-F347-45DC-828E-5FC98EBF93BB}" destId="{43966545-AAA7-4617-B9D1-26C8557AA319}" srcOrd="1" destOrd="0" presId="urn:microsoft.com/office/officeart/2009/3/layout/StepUpProcess"/>
    <dgm:cxn modelId="{96ED9BC7-EA51-4CF6-9CC4-924D8FFAFD83}" type="presParOf" srcId="{AEB23592-F347-45DC-828E-5FC98EBF93BB}" destId="{45364B9D-30CA-42CD-B1D9-F08F605A94A9}" srcOrd="2" destOrd="0" presId="urn:microsoft.com/office/officeart/2009/3/layout/StepUpProcess"/>
    <dgm:cxn modelId="{3E224127-1667-4800-A2D7-F61B2EDEC03F}" type="presParOf" srcId="{5B9757A5-46C0-41B2-85B6-3B46AA31CB48}" destId="{B81336FA-E752-4563-9558-1C2AD38193DB}" srcOrd="1" destOrd="0" presId="urn:microsoft.com/office/officeart/2009/3/layout/StepUpProcess"/>
    <dgm:cxn modelId="{6D76A676-AD2F-4122-ACEF-226FAAC255B6}" type="presParOf" srcId="{B81336FA-E752-4563-9558-1C2AD38193DB}" destId="{0C6F64CE-B26A-4271-BEC5-DE768D486626}" srcOrd="0" destOrd="0" presId="urn:microsoft.com/office/officeart/2009/3/layout/StepUpProcess"/>
    <dgm:cxn modelId="{9DA6EF87-03CF-4D1A-A1B7-6F1925810B30}" type="presParOf" srcId="{5B9757A5-46C0-41B2-85B6-3B46AA31CB48}" destId="{CE6B5A3D-3F0A-4B48-8FD4-97B333E4A461}" srcOrd="2" destOrd="0" presId="urn:microsoft.com/office/officeart/2009/3/layout/StepUpProcess"/>
    <dgm:cxn modelId="{E29B5CD0-A31A-41B0-B5C7-D73E531107C9}" type="presParOf" srcId="{CE6B5A3D-3F0A-4B48-8FD4-97B333E4A461}" destId="{503E2BC0-ABA2-4595-9364-9B770DFAD712}" srcOrd="0" destOrd="0" presId="urn:microsoft.com/office/officeart/2009/3/layout/StepUpProcess"/>
    <dgm:cxn modelId="{F92DAD94-DEE7-4D9B-9A22-F3F8260C9DF8}" type="presParOf" srcId="{CE6B5A3D-3F0A-4B48-8FD4-97B333E4A461}" destId="{820EC0E6-4FBE-4543-A19E-F7E33B00E223}" srcOrd="1" destOrd="0" presId="urn:microsoft.com/office/officeart/2009/3/layout/StepUpProcess"/>
    <dgm:cxn modelId="{CFDACA2A-9F28-4531-8D09-320A83A1249E}" type="presParOf" srcId="{CE6B5A3D-3F0A-4B48-8FD4-97B333E4A461}" destId="{EC6EFD4B-4D05-4E6B-B962-1EA93EBA9F89}" srcOrd="2" destOrd="0" presId="urn:microsoft.com/office/officeart/2009/3/layout/StepUpProcess"/>
    <dgm:cxn modelId="{1DEE4B25-A894-49BA-8129-34A18C1D704C}" type="presParOf" srcId="{5B9757A5-46C0-41B2-85B6-3B46AA31CB48}" destId="{85B4B0CE-6BBB-4223-946D-174F18B16892}" srcOrd="3" destOrd="0" presId="urn:microsoft.com/office/officeart/2009/3/layout/StepUpProcess"/>
    <dgm:cxn modelId="{63C67E1A-CEC6-438B-B0E5-76273EF57BE4}" type="presParOf" srcId="{85B4B0CE-6BBB-4223-946D-174F18B16892}" destId="{20CC3918-A455-4EE6-8678-C41C725A1414}" srcOrd="0" destOrd="0" presId="urn:microsoft.com/office/officeart/2009/3/layout/StepUpProcess"/>
    <dgm:cxn modelId="{207B8731-E5B5-4A5D-A519-1472850D8F82}" type="presParOf" srcId="{5B9757A5-46C0-41B2-85B6-3B46AA31CB48}" destId="{D917A8DC-7E2D-4EEF-9F0A-3553EECFFF22}" srcOrd="4" destOrd="0" presId="urn:microsoft.com/office/officeart/2009/3/layout/StepUpProcess"/>
    <dgm:cxn modelId="{0A2804E4-BC5F-4A3A-89AF-DAB2D34AD314}" type="presParOf" srcId="{D917A8DC-7E2D-4EEF-9F0A-3553EECFFF22}" destId="{ED9803E5-E478-4606-B478-C559DF8CDB43}" srcOrd="0" destOrd="0" presId="urn:microsoft.com/office/officeart/2009/3/layout/StepUpProcess"/>
    <dgm:cxn modelId="{2D098E9C-3090-4E8F-8D1A-8F46117EDF98}" type="presParOf" srcId="{D917A8DC-7E2D-4EEF-9F0A-3553EECFFF22}" destId="{21035B9E-B313-426A-ADA2-76B04A10F82E}" srcOrd="1" destOrd="0" presId="urn:microsoft.com/office/officeart/2009/3/layout/StepUpProcess"/>
    <dgm:cxn modelId="{8E471E96-E46B-4C8E-A696-DB6B5B2C0A02}" type="presParOf" srcId="{D917A8DC-7E2D-4EEF-9F0A-3553EECFFF22}" destId="{C404CA5C-7DA3-426F-9A2E-E45BD11673D4}" srcOrd="2" destOrd="0" presId="urn:microsoft.com/office/officeart/2009/3/layout/StepUpProcess"/>
    <dgm:cxn modelId="{656F6728-7D97-412B-9D84-E63A4D6C313E}" type="presParOf" srcId="{5B9757A5-46C0-41B2-85B6-3B46AA31CB48}" destId="{7C82987D-B2BA-4F7A-9CFD-9F1BC560BE16}" srcOrd="5" destOrd="0" presId="urn:microsoft.com/office/officeart/2009/3/layout/StepUpProcess"/>
    <dgm:cxn modelId="{340CB36A-E0D4-4517-9B85-5B54074E2138}" type="presParOf" srcId="{7C82987D-B2BA-4F7A-9CFD-9F1BC560BE16}" destId="{4629D0B9-F972-4A7C-8256-065CBEC1A162}" srcOrd="0" destOrd="0" presId="urn:microsoft.com/office/officeart/2009/3/layout/StepUpProcess"/>
    <dgm:cxn modelId="{742C03B0-FE30-493A-83FA-77F1ED3A2BD4}" type="presParOf" srcId="{5B9757A5-46C0-41B2-85B6-3B46AA31CB48}" destId="{2C6187F6-A5A5-4646-B1AE-69672F0E7155}" srcOrd="6" destOrd="0" presId="urn:microsoft.com/office/officeart/2009/3/layout/StepUpProcess"/>
    <dgm:cxn modelId="{EA5A8974-1773-4850-9DC9-AE77AC75DD92}" type="presParOf" srcId="{2C6187F6-A5A5-4646-B1AE-69672F0E7155}" destId="{19951716-94B5-443F-A848-EA47B85C1828}" srcOrd="0" destOrd="0" presId="urn:microsoft.com/office/officeart/2009/3/layout/StepUpProcess"/>
    <dgm:cxn modelId="{D5BCF8CA-B658-482F-83A5-AE235B3AA564}" type="presParOf" srcId="{2C6187F6-A5A5-4646-B1AE-69672F0E7155}" destId="{F26B9A9C-D245-4C42-A6E0-B49D47494EE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B61C0-78CA-4111-B615-78944A6092AB}"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E17C2562-C1E0-4596-B90F-DD62E974F2A4}">
      <dgm:prSet phldrT="[Texto]" custT="1"/>
      <dgm:spPr/>
      <dgm:t>
        <a:bodyPr/>
        <a:lstStyle/>
        <a:p>
          <a:pPr algn="just"/>
          <a:r>
            <a:rPr lang="es-EC" sz="1600" dirty="0" smtClean="0"/>
            <a:t>El 27 de Diciembre de 2016, la Asamblea Nacional aprobó la ley de plusvalía</a:t>
          </a:r>
          <a:endParaRPr lang="es-EC" sz="1600" dirty="0"/>
        </a:p>
      </dgm:t>
    </dgm:pt>
    <dgm:pt modelId="{1CFF26ED-6970-4C6F-BD45-676EC4B3A84B}" type="parTrans" cxnId="{34551368-CFD2-4756-9FFB-014055D9340A}">
      <dgm:prSet/>
      <dgm:spPr/>
      <dgm:t>
        <a:bodyPr/>
        <a:lstStyle/>
        <a:p>
          <a:pPr algn="just"/>
          <a:endParaRPr lang="es-EC"/>
        </a:p>
      </dgm:t>
    </dgm:pt>
    <dgm:pt modelId="{2CF52509-A222-47A5-BC9D-F69FD03DEEF1}" type="sibTrans" cxnId="{34551368-CFD2-4756-9FFB-014055D9340A}">
      <dgm:prSet/>
      <dgm:spPr/>
      <dgm:t>
        <a:bodyPr/>
        <a:lstStyle/>
        <a:p>
          <a:pPr algn="just"/>
          <a:endParaRPr lang="es-EC"/>
        </a:p>
      </dgm:t>
    </dgm:pt>
    <dgm:pt modelId="{596B02BB-DBC8-4660-953D-BE8360740673}">
      <dgm:prSet phldrT="[Texto]" custT="1"/>
      <dgm:spPr/>
      <dgm:t>
        <a:bodyPr/>
        <a:lstStyle/>
        <a:p>
          <a:pPr algn="just"/>
          <a:r>
            <a:rPr lang="es-EC" sz="1600" dirty="0" smtClean="0"/>
            <a:t>Misma que grava a la ganancia extraordinaria en la transferencia de bienes inmuebles</a:t>
          </a:r>
          <a:endParaRPr lang="es-EC" sz="1600" dirty="0"/>
        </a:p>
      </dgm:t>
    </dgm:pt>
    <dgm:pt modelId="{2DEC3BDD-CB1D-443D-AF9E-A89616BA3344}" type="parTrans" cxnId="{5D3D6F6D-B3CE-4351-A9A1-1A183FD44A65}">
      <dgm:prSet/>
      <dgm:spPr/>
      <dgm:t>
        <a:bodyPr/>
        <a:lstStyle/>
        <a:p>
          <a:pPr algn="just"/>
          <a:endParaRPr lang="es-EC"/>
        </a:p>
      </dgm:t>
    </dgm:pt>
    <dgm:pt modelId="{AE63E207-DA5B-42FB-9F3F-B6C6B65F41FC}" type="sibTrans" cxnId="{5D3D6F6D-B3CE-4351-A9A1-1A183FD44A65}">
      <dgm:prSet/>
      <dgm:spPr/>
      <dgm:t>
        <a:bodyPr/>
        <a:lstStyle/>
        <a:p>
          <a:pPr algn="just"/>
          <a:endParaRPr lang="es-EC"/>
        </a:p>
      </dgm:t>
    </dgm:pt>
    <dgm:pt modelId="{B480AEBF-8924-4CA7-AE11-F6473C51E5A9}">
      <dgm:prSet phldrT="[Texto]" custT="1"/>
      <dgm:spPr/>
      <dgm:t>
        <a:bodyPr/>
        <a:lstStyle/>
        <a:p>
          <a:pPr algn="just"/>
          <a:r>
            <a:rPr lang="es-EC" dirty="0" smtClean="0"/>
            <a:t>Lo que ocasionó que la situación económica de este sector se complicara aun más, las ventas cayeron en un 20%</a:t>
          </a:r>
          <a:endParaRPr lang="es-EC" sz="1100" dirty="0"/>
        </a:p>
      </dgm:t>
    </dgm:pt>
    <dgm:pt modelId="{782CC8E5-51BC-4308-A101-4E4CA584ADEA}" type="parTrans" cxnId="{749EBC0A-7D29-4CED-988F-273F3C65FABA}">
      <dgm:prSet/>
      <dgm:spPr/>
      <dgm:t>
        <a:bodyPr/>
        <a:lstStyle/>
        <a:p>
          <a:pPr algn="just"/>
          <a:endParaRPr lang="es-EC"/>
        </a:p>
      </dgm:t>
    </dgm:pt>
    <dgm:pt modelId="{DF68DE80-DD66-4D94-B2F6-8B856B14360B}" type="sibTrans" cxnId="{749EBC0A-7D29-4CED-988F-273F3C65FABA}">
      <dgm:prSet/>
      <dgm:spPr/>
      <dgm:t>
        <a:bodyPr/>
        <a:lstStyle/>
        <a:p>
          <a:pPr algn="just"/>
          <a:endParaRPr lang="es-EC"/>
        </a:p>
      </dgm:t>
    </dgm:pt>
    <dgm:pt modelId="{5B9757A5-46C0-41B2-85B6-3B46AA31CB48}" type="pres">
      <dgm:prSet presAssocID="{224B61C0-78CA-4111-B615-78944A6092AB}" presName="rootnode" presStyleCnt="0">
        <dgm:presLayoutVars>
          <dgm:chMax/>
          <dgm:chPref/>
          <dgm:dir/>
          <dgm:animLvl val="lvl"/>
        </dgm:presLayoutVars>
      </dgm:prSet>
      <dgm:spPr/>
      <dgm:t>
        <a:bodyPr/>
        <a:lstStyle/>
        <a:p>
          <a:endParaRPr lang="es-EC"/>
        </a:p>
      </dgm:t>
    </dgm:pt>
    <dgm:pt modelId="{AEB23592-F347-45DC-828E-5FC98EBF93BB}" type="pres">
      <dgm:prSet presAssocID="{E17C2562-C1E0-4596-B90F-DD62E974F2A4}" presName="composite" presStyleCnt="0"/>
      <dgm:spPr/>
    </dgm:pt>
    <dgm:pt modelId="{2BD9D47D-2142-4B64-8657-7430042C276F}" type="pres">
      <dgm:prSet presAssocID="{E17C2562-C1E0-4596-B90F-DD62E974F2A4}" presName="LShape" presStyleLbl="alignNode1" presStyleIdx="0" presStyleCnt="5"/>
      <dgm:spPr/>
    </dgm:pt>
    <dgm:pt modelId="{43966545-AAA7-4617-B9D1-26C8557AA319}" type="pres">
      <dgm:prSet presAssocID="{E17C2562-C1E0-4596-B90F-DD62E974F2A4}" presName="ParentText" presStyleLbl="revTx" presStyleIdx="0" presStyleCnt="3">
        <dgm:presLayoutVars>
          <dgm:chMax val="0"/>
          <dgm:chPref val="0"/>
          <dgm:bulletEnabled val="1"/>
        </dgm:presLayoutVars>
      </dgm:prSet>
      <dgm:spPr/>
      <dgm:t>
        <a:bodyPr/>
        <a:lstStyle/>
        <a:p>
          <a:endParaRPr lang="es-EC"/>
        </a:p>
      </dgm:t>
    </dgm:pt>
    <dgm:pt modelId="{45364B9D-30CA-42CD-B1D9-F08F605A94A9}" type="pres">
      <dgm:prSet presAssocID="{E17C2562-C1E0-4596-B90F-DD62E974F2A4}" presName="Triangle" presStyleLbl="alignNode1" presStyleIdx="1" presStyleCnt="5"/>
      <dgm:spPr/>
    </dgm:pt>
    <dgm:pt modelId="{B81336FA-E752-4563-9558-1C2AD38193DB}" type="pres">
      <dgm:prSet presAssocID="{2CF52509-A222-47A5-BC9D-F69FD03DEEF1}" presName="sibTrans" presStyleCnt="0"/>
      <dgm:spPr/>
    </dgm:pt>
    <dgm:pt modelId="{0C6F64CE-B26A-4271-BEC5-DE768D486626}" type="pres">
      <dgm:prSet presAssocID="{2CF52509-A222-47A5-BC9D-F69FD03DEEF1}" presName="space" presStyleCnt="0"/>
      <dgm:spPr/>
    </dgm:pt>
    <dgm:pt modelId="{A55AC61C-75EA-4B38-B629-B477381E1BCA}" type="pres">
      <dgm:prSet presAssocID="{596B02BB-DBC8-4660-953D-BE8360740673}" presName="composite" presStyleCnt="0"/>
      <dgm:spPr/>
    </dgm:pt>
    <dgm:pt modelId="{6011AE69-B0B3-4E50-9109-7369D101E77F}" type="pres">
      <dgm:prSet presAssocID="{596B02BB-DBC8-4660-953D-BE8360740673}" presName="LShape" presStyleLbl="alignNode1" presStyleIdx="2" presStyleCnt="5"/>
      <dgm:spPr/>
    </dgm:pt>
    <dgm:pt modelId="{F32FE540-293F-44B2-A892-5AA5CEEBEF1D}" type="pres">
      <dgm:prSet presAssocID="{596B02BB-DBC8-4660-953D-BE8360740673}" presName="ParentText" presStyleLbl="revTx" presStyleIdx="1" presStyleCnt="3">
        <dgm:presLayoutVars>
          <dgm:chMax val="0"/>
          <dgm:chPref val="0"/>
          <dgm:bulletEnabled val="1"/>
        </dgm:presLayoutVars>
      </dgm:prSet>
      <dgm:spPr/>
      <dgm:t>
        <a:bodyPr/>
        <a:lstStyle/>
        <a:p>
          <a:endParaRPr lang="es-EC"/>
        </a:p>
      </dgm:t>
    </dgm:pt>
    <dgm:pt modelId="{587F3D75-1F4C-4214-BDDC-ECB2A80FAA4C}" type="pres">
      <dgm:prSet presAssocID="{596B02BB-DBC8-4660-953D-BE8360740673}" presName="Triangle" presStyleLbl="alignNode1" presStyleIdx="3" presStyleCnt="5"/>
      <dgm:spPr/>
    </dgm:pt>
    <dgm:pt modelId="{DEE54A9A-9FEF-4EA1-BA44-BDCA4003E1DA}" type="pres">
      <dgm:prSet presAssocID="{AE63E207-DA5B-42FB-9F3F-B6C6B65F41FC}" presName="sibTrans" presStyleCnt="0"/>
      <dgm:spPr/>
    </dgm:pt>
    <dgm:pt modelId="{640DFA2A-D219-4C51-AFC9-61550F8B747A}" type="pres">
      <dgm:prSet presAssocID="{AE63E207-DA5B-42FB-9F3F-B6C6B65F41FC}" presName="space" presStyleCnt="0"/>
      <dgm:spPr/>
    </dgm:pt>
    <dgm:pt modelId="{3CCC0A60-214A-4514-97D6-602DAA899619}" type="pres">
      <dgm:prSet presAssocID="{B480AEBF-8924-4CA7-AE11-F6473C51E5A9}" presName="composite" presStyleCnt="0"/>
      <dgm:spPr/>
    </dgm:pt>
    <dgm:pt modelId="{80532B58-3E2B-4673-9B18-F9C2985717AB}" type="pres">
      <dgm:prSet presAssocID="{B480AEBF-8924-4CA7-AE11-F6473C51E5A9}" presName="LShape" presStyleLbl="alignNode1" presStyleIdx="4" presStyleCnt="5"/>
      <dgm:spPr/>
    </dgm:pt>
    <dgm:pt modelId="{C7EDBF9D-BC1A-4CBD-BAC9-55396969453E}" type="pres">
      <dgm:prSet presAssocID="{B480AEBF-8924-4CA7-AE11-F6473C51E5A9}" presName="ParentText" presStyleLbl="revTx" presStyleIdx="2" presStyleCnt="3">
        <dgm:presLayoutVars>
          <dgm:chMax val="0"/>
          <dgm:chPref val="0"/>
          <dgm:bulletEnabled val="1"/>
        </dgm:presLayoutVars>
      </dgm:prSet>
      <dgm:spPr/>
      <dgm:t>
        <a:bodyPr/>
        <a:lstStyle/>
        <a:p>
          <a:endParaRPr lang="es-EC"/>
        </a:p>
      </dgm:t>
    </dgm:pt>
  </dgm:ptLst>
  <dgm:cxnLst>
    <dgm:cxn modelId="{FDCCC2B1-4CE6-4C03-85EF-1391F8ACC64A}" type="presOf" srcId="{E17C2562-C1E0-4596-B90F-DD62E974F2A4}" destId="{43966545-AAA7-4617-B9D1-26C8557AA319}" srcOrd="0" destOrd="0" presId="urn:microsoft.com/office/officeart/2009/3/layout/StepUpProcess"/>
    <dgm:cxn modelId="{B83246B4-9CB0-4C50-8BAD-A63BDB7FE535}" type="presOf" srcId="{596B02BB-DBC8-4660-953D-BE8360740673}" destId="{F32FE540-293F-44B2-A892-5AA5CEEBEF1D}" srcOrd="0" destOrd="0" presId="urn:microsoft.com/office/officeart/2009/3/layout/StepUpProcess"/>
    <dgm:cxn modelId="{14FF5642-E373-4905-A81F-9DF3EF29B195}" type="presOf" srcId="{224B61C0-78CA-4111-B615-78944A6092AB}" destId="{5B9757A5-46C0-41B2-85B6-3B46AA31CB48}" srcOrd="0" destOrd="0" presId="urn:microsoft.com/office/officeart/2009/3/layout/StepUpProcess"/>
    <dgm:cxn modelId="{749EBC0A-7D29-4CED-988F-273F3C65FABA}" srcId="{224B61C0-78CA-4111-B615-78944A6092AB}" destId="{B480AEBF-8924-4CA7-AE11-F6473C51E5A9}" srcOrd="2" destOrd="0" parTransId="{782CC8E5-51BC-4308-A101-4E4CA584ADEA}" sibTransId="{DF68DE80-DD66-4D94-B2F6-8B856B14360B}"/>
    <dgm:cxn modelId="{A95F5D6F-C3DA-4D77-9D22-B2B37009003B}" type="presOf" srcId="{B480AEBF-8924-4CA7-AE11-F6473C51E5A9}" destId="{C7EDBF9D-BC1A-4CBD-BAC9-55396969453E}" srcOrd="0" destOrd="0" presId="urn:microsoft.com/office/officeart/2009/3/layout/StepUpProcess"/>
    <dgm:cxn modelId="{5D3D6F6D-B3CE-4351-A9A1-1A183FD44A65}" srcId="{224B61C0-78CA-4111-B615-78944A6092AB}" destId="{596B02BB-DBC8-4660-953D-BE8360740673}" srcOrd="1" destOrd="0" parTransId="{2DEC3BDD-CB1D-443D-AF9E-A89616BA3344}" sibTransId="{AE63E207-DA5B-42FB-9F3F-B6C6B65F41FC}"/>
    <dgm:cxn modelId="{34551368-CFD2-4756-9FFB-014055D9340A}" srcId="{224B61C0-78CA-4111-B615-78944A6092AB}" destId="{E17C2562-C1E0-4596-B90F-DD62E974F2A4}" srcOrd="0" destOrd="0" parTransId="{1CFF26ED-6970-4C6F-BD45-676EC4B3A84B}" sibTransId="{2CF52509-A222-47A5-BC9D-F69FD03DEEF1}"/>
    <dgm:cxn modelId="{6D990B6B-95BF-4868-B3B5-50DED7BD60D8}" type="presParOf" srcId="{5B9757A5-46C0-41B2-85B6-3B46AA31CB48}" destId="{AEB23592-F347-45DC-828E-5FC98EBF93BB}" srcOrd="0" destOrd="0" presId="urn:microsoft.com/office/officeart/2009/3/layout/StepUpProcess"/>
    <dgm:cxn modelId="{234A5B73-C2B5-490E-A139-6C5A9A4F3203}" type="presParOf" srcId="{AEB23592-F347-45DC-828E-5FC98EBF93BB}" destId="{2BD9D47D-2142-4B64-8657-7430042C276F}" srcOrd="0" destOrd="0" presId="urn:microsoft.com/office/officeart/2009/3/layout/StepUpProcess"/>
    <dgm:cxn modelId="{999061A8-9B3D-4CA6-9CD7-628F83F6183E}" type="presParOf" srcId="{AEB23592-F347-45DC-828E-5FC98EBF93BB}" destId="{43966545-AAA7-4617-B9D1-26C8557AA319}" srcOrd="1" destOrd="0" presId="urn:microsoft.com/office/officeart/2009/3/layout/StepUpProcess"/>
    <dgm:cxn modelId="{B88F0B5B-5769-4186-824D-D6A47C1B09E6}" type="presParOf" srcId="{AEB23592-F347-45DC-828E-5FC98EBF93BB}" destId="{45364B9D-30CA-42CD-B1D9-F08F605A94A9}" srcOrd="2" destOrd="0" presId="urn:microsoft.com/office/officeart/2009/3/layout/StepUpProcess"/>
    <dgm:cxn modelId="{5A53EDD3-7D3A-4495-8FCC-21AA0ADAE239}" type="presParOf" srcId="{5B9757A5-46C0-41B2-85B6-3B46AA31CB48}" destId="{B81336FA-E752-4563-9558-1C2AD38193DB}" srcOrd="1" destOrd="0" presId="urn:microsoft.com/office/officeart/2009/3/layout/StepUpProcess"/>
    <dgm:cxn modelId="{AE80F8BD-B193-4C2B-9AC3-64DD509989AF}" type="presParOf" srcId="{B81336FA-E752-4563-9558-1C2AD38193DB}" destId="{0C6F64CE-B26A-4271-BEC5-DE768D486626}" srcOrd="0" destOrd="0" presId="urn:microsoft.com/office/officeart/2009/3/layout/StepUpProcess"/>
    <dgm:cxn modelId="{3AB29D4A-4275-4F9A-B873-7EC2122C58B4}" type="presParOf" srcId="{5B9757A5-46C0-41B2-85B6-3B46AA31CB48}" destId="{A55AC61C-75EA-4B38-B629-B477381E1BCA}" srcOrd="2" destOrd="0" presId="urn:microsoft.com/office/officeart/2009/3/layout/StepUpProcess"/>
    <dgm:cxn modelId="{B3E019E9-8462-431D-B583-53F62E566B47}" type="presParOf" srcId="{A55AC61C-75EA-4B38-B629-B477381E1BCA}" destId="{6011AE69-B0B3-4E50-9109-7369D101E77F}" srcOrd="0" destOrd="0" presId="urn:microsoft.com/office/officeart/2009/3/layout/StepUpProcess"/>
    <dgm:cxn modelId="{53FD33CB-D4A6-4EB3-BB99-DF756430EC90}" type="presParOf" srcId="{A55AC61C-75EA-4B38-B629-B477381E1BCA}" destId="{F32FE540-293F-44B2-A892-5AA5CEEBEF1D}" srcOrd="1" destOrd="0" presId="urn:microsoft.com/office/officeart/2009/3/layout/StepUpProcess"/>
    <dgm:cxn modelId="{92ECA055-D7B2-45D6-B01A-FD1323320A4C}" type="presParOf" srcId="{A55AC61C-75EA-4B38-B629-B477381E1BCA}" destId="{587F3D75-1F4C-4214-BDDC-ECB2A80FAA4C}" srcOrd="2" destOrd="0" presId="urn:microsoft.com/office/officeart/2009/3/layout/StepUpProcess"/>
    <dgm:cxn modelId="{0A145D24-5B98-4475-A406-E4BE2EB0DEB3}" type="presParOf" srcId="{5B9757A5-46C0-41B2-85B6-3B46AA31CB48}" destId="{DEE54A9A-9FEF-4EA1-BA44-BDCA4003E1DA}" srcOrd="3" destOrd="0" presId="urn:microsoft.com/office/officeart/2009/3/layout/StepUpProcess"/>
    <dgm:cxn modelId="{C79A8A1C-A115-4924-B0E3-ED47DB76A790}" type="presParOf" srcId="{DEE54A9A-9FEF-4EA1-BA44-BDCA4003E1DA}" destId="{640DFA2A-D219-4C51-AFC9-61550F8B747A}" srcOrd="0" destOrd="0" presId="urn:microsoft.com/office/officeart/2009/3/layout/StepUpProcess"/>
    <dgm:cxn modelId="{398C77FB-CAAB-4BA5-8E57-C171D8CB10A5}" type="presParOf" srcId="{5B9757A5-46C0-41B2-85B6-3B46AA31CB48}" destId="{3CCC0A60-214A-4514-97D6-602DAA899619}" srcOrd="4" destOrd="0" presId="urn:microsoft.com/office/officeart/2009/3/layout/StepUpProcess"/>
    <dgm:cxn modelId="{9A15B99E-7EA0-4E4D-9314-3DC04350645F}" type="presParOf" srcId="{3CCC0A60-214A-4514-97D6-602DAA899619}" destId="{80532B58-3E2B-4673-9B18-F9C2985717AB}" srcOrd="0" destOrd="0" presId="urn:microsoft.com/office/officeart/2009/3/layout/StepUpProcess"/>
    <dgm:cxn modelId="{3452F32F-4613-4AA2-91F4-945B03A2F3FA}" type="presParOf" srcId="{3CCC0A60-214A-4514-97D6-602DAA899619}" destId="{C7EDBF9D-BC1A-4CBD-BAC9-55396969453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4B61C0-78CA-4111-B615-78944A6092AB}"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EC"/>
        </a:p>
      </dgm:t>
    </dgm:pt>
    <dgm:pt modelId="{005BAF8E-5F24-47F3-8E2A-432987F162AD}">
      <dgm:prSet/>
      <dgm:spPr/>
      <dgm:t>
        <a:bodyPr/>
        <a:lstStyle/>
        <a:p>
          <a:pPr algn="ctr"/>
          <a:r>
            <a:rPr lang="es-EC" dirty="0" err="1" smtClean="0"/>
            <a:t>Imhotep</a:t>
          </a:r>
          <a:r>
            <a:rPr lang="es-EC" dirty="0" smtClean="0"/>
            <a:t> </a:t>
          </a:r>
          <a:r>
            <a:rPr lang="es-EC" dirty="0" err="1" smtClean="0"/>
            <a:t>Contructores</a:t>
          </a:r>
          <a:endParaRPr lang="es-EC" dirty="0"/>
        </a:p>
      </dgm:t>
    </dgm:pt>
    <dgm:pt modelId="{797B2215-20BC-4D02-B84C-2BB00B5AD488}" type="parTrans" cxnId="{CC1D8C7A-1CE8-43D7-9717-A5F2638E832A}">
      <dgm:prSet/>
      <dgm:spPr/>
      <dgm:t>
        <a:bodyPr/>
        <a:lstStyle/>
        <a:p>
          <a:pPr algn="just"/>
          <a:endParaRPr lang="es-EC"/>
        </a:p>
      </dgm:t>
    </dgm:pt>
    <dgm:pt modelId="{CA753DC8-8C89-4350-9254-0F4647F1D52F}" type="sibTrans" cxnId="{CC1D8C7A-1CE8-43D7-9717-A5F2638E832A}">
      <dgm:prSet/>
      <dgm:spPr/>
      <dgm:t>
        <a:bodyPr/>
        <a:lstStyle/>
        <a:p>
          <a:pPr algn="just"/>
          <a:endParaRPr lang="es-EC"/>
        </a:p>
      </dgm:t>
    </dgm:pt>
    <dgm:pt modelId="{6686296D-DB3E-42EB-A5EE-4107D38E4254}">
      <dgm:prSet/>
      <dgm:spPr/>
      <dgm:t>
        <a:bodyPr/>
        <a:lstStyle/>
        <a:p>
          <a:pPr algn="just"/>
          <a:r>
            <a:rPr lang="es-EC" dirty="0" smtClean="0"/>
            <a:t>Es una empresa que presta servicios en las áreas de diseño y construcción arquitectónica, eléctrica, electromecánica, civil y de telecomunicaciones</a:t>
          </a:r>
          <a:endParaRPr lang="es-EC" dirty="0"/>
        </a:p>
      </dgm:t>
    </dgm:pt>
    <dgm:pt modelId="{F44F39FF-AACF-40AF-AC54-B1CCF4DB0D71}" type="parTrans" cxnId="{0283F44A-27E3-48C5-AA1A-21A7985B3B25}">
      <dgm:prSet/>
      <dgm:spPr/>
      <dgm:t>
        <a:bodyPr/>
        <a:lstStyle/>
        <a:p>
          <a:pPr algn="just"/>
          <a:endParaRPr lang="es-EC"/>
        </a:p>
      </dgm:t>
    </dgm:pt>
    <dgm:pt modelId="{EA8D4C79-8CA1-4B4F-8E72-B50F8F4F99F5}" type="sibTrans" cxnId="{0283F44A-27E3-48C5-AA1A-21A7985B3B25}">
      <dgm:prSet/>
      <dgm:spPr/>
      <dgm:t>
        <a:bodyPr/>
        <a:lstStyle/>
        <a:p>
          <a:pPr algn="just"/>
          <a:endParaRPr lang="es-EC"/>
        </a:p>
      </dgm:t>
    </dgm:pt>
    <dgm:pt modelId="{682E68AA-3B7E-4923-94E5-2CA9FB7CCA19}">
      <dgm:prSet/>
      <dgm:spPr/>
      <dgm:t>
        <a:bodyPr/>
        <a:lstStyle/>
        <a:p>
          <a:pPr algn="just"/>
          <a:r>
            <a:rPr lang="es-EC" dirty="0" smtClean="0"/>
            <a:t>Principal objetivo estratégico, contar con instalaciones propias y con infraestructura adecuada al giro del negocio, para continuar con este proyecto, que empezó a ejecutarse a mediados del 2016</a:t>
          </a:r>
          <a:endParaRPr lang="es-EC" dirty="0"/>
        </a:p>
      </dgm:t>
    </dgm:pt>
    <dgm:pt modelId="{C5844174-EA04-4ED9-9B29-C65B71F34144}" type="parTrans" cxnId="{7267E1F8-7DC1-4A44-A2F4-4F57BD61B987}">
      <dgm:prSet/>
      <dgm:spPr/>
      <dgm:t>
        <a:bodyPr/>
        <a:lstStyle/>
        <a:p>
          <a:pPr algn="just"/>
          <a:endParaRPr lang="es-EC"/>
        </a:p>
      </dgm:t>
    </dgm:pt>
    <dgm:pt modelId="{483B39B9-A13A-4D5E-8BA5-300CA8613327}" type="sibTrans" cxnId="{7267E1F8-7DC1-4A44-A2F4-4F57BD61B987}">
      <dgm:prSet/>
      <dgm:spPr/>
      <dgm:t>
        <a:bodyPr/>
        <a:lstStyle/>
        <a:p>
          <a:pPr algn="just"/>
          <a:endParaRPr lang="es-EC"/>
        </a:p>
      </dgm:t>
    </dgm:pt>
    <dgm:pt modelId="{30CCDA06-5CF7-431D-9EAE-A58809BE11A0}">
      <dgm:prSet/>
      <dgm:spPr/>
      <dgm:t>
        <a:bodyPr/>
        <a:lstStyle/>
        <a:p>
          <a:pPr algn="just"/>
          <a:r>
            <a:rPr lang="es-EC" dirty="0" smtClean="0"/>
            <a:t>Requieren recursos económicos que deberán ser obtenidos mediante financiamiento externo;</a:t>
          </a:r>
          <a:endParaRPr lang="es-EC" dirty="0"/>
        </a:p>
      </dgm:t>
    </dgm:pt>
    <dgm:pt modelId="{6AB43ADB-B94B-40C5-95AB-6250D3BEEA24}" type="parTrans" cxnId="{82DE18B4-62F2-49D5-8194-5A465709F7D8}">
      <dgm:prSet/>
      <dgm:spPr/>
      <dgm:t>
        <a:bodyPr/>
        <a:lstStyle/>
        <a:p>
          <a:pPr algn="just"/>
          <a:endParaRPr lang="es-EC"/>
        </a:p>
      </dgm:t>
    </dgm:pt>
    <dgm:pt modelId="{E130E8AF-12CA-4B68-836D-B1503709E49C}" type="sibTrans" cxnId="{82DE18B4-62F2-49D5-8194-5A465709F7D8}">
      <dgm:prSet/>
      <dgm:spPr/>
      <dgm:t>
        <a:bodyPr/>
        <a:lstStyle/>
        <a:p>
          <a:pPr algn="just"/>
          <a:endParaRPr lang="es-EC"/>
        </a:p>
      </dgm:t>
    </dgm:pt>
    <dgm:pt modelId="{A56F29E4-9B3C-48E5-A88A-34CB3E690B30}">
      <dgm:prSet/>
      <dgm:spPr/>
      <dgm:t>
        <a:bodyPr/>
        <a:lstStyle/>
        <a:p>
          <a:pPr algn="just"/>
          <a:r>
            <a:rPr lang="es-EC" dirty="0" smtClean="0"/>
            <a:t>Motivo por el cual requieren realizar una valoración de la empresa.</a:t>
          </a:r>
          <a:endParaRPr lang="es-EC" dirty="0"/>
        </a:p>
      </dgm:t>
    </dgm:pt>
    <dgm:pt modelId="{7773443A-C125-4423-88DA-E248F9E24A26}" type="parTrans" cxnId="{036CE3D9-F8DC-495D-B1A8-79EDDD78CA44}">
      <dgm:prSet/>
      <dgm:spPr/>
      <dgm:t>
        <a:bodyPr/>
        <a:lstStyle/>
        <a:p>
          <a:pPr algn="just"/>
          <a:endParaRPr lang="es-EC"/>
        </a:p>
      </dgm:t>
    </dgm:pt>
    <dgm:pt modelId="{7D23FE10-8DE1-471E-9BBB-1D7B29BE1CA0}" type="sibTrans" cxnId="{036CE3D9-F8DC-495D-B1A8-79EDDD78CA44}">
      <dgm:prSet/>
      <dgm:spPr/>
      <dgm:t>
        <a:bodyPr/>
        <a:lstStyle/>
        <a:p>
          <a:pPr algn="just"/>
          <a:endParaRPr lang="es-EC"/>
        </a:p>
      </dgm:t>
    </dgm:pt>
    <dgm:pt modelId="{A92AF95E-8B1A-4F19-B224-F1952A2A40D4}">
      <dgm:prSet/>
      <dgm:spPr/>
      <dgm:t>
        <a:bodyPr/>
        <a:lstStyle/>
        <a:p>
          <a:pPr algn="just"/>
          <a:r>
            <a:rPr lang="es-EC" dirty="0" smtClean="0"/>
            <a:t>Entre las opciones que resaltan viables es la venta de acciones, sea de manera directa o a través de la cotización en Bolsa de Valores</a:t>
          </a:r>
          <a:endParaRPr lang="es-EC" dirty="0"/>
        </a:p>
      </dgm:t>
    </dgm:pt>
    <dgm:pt modelId="{265EFB22-B767-47A7-8B8A-87AC854DD20F}" type="parTrans" cxnId="{04D51995-86A9-4677-A2ED-B77BC586233A}">
      <dgm:prSet/>
      <dgm:spPr/>
      <dgm:t>
        <a:bodyPr/>
        <a:lstStyle/>
        <a:p>
          <a:pPr algn="just"/>
          <a:endParaRPr lang="es-EC"/>
        </a:p>
      </dgm:t>
    </dgm:pt>
    <dgm:pt modelId="{34D7B031-9F68-4B92-9573-A2FBF49AEF09}" type="sibTrans" cxnId="{04D51995-86A9-4677-A2ED-B77BC586233A}">
      <dgm:prSet/>
      <dgm:spPr/>
      <dgm:t>
        <a:bodyPr/>
        <a:lstStyle/>
        <a:p>
          <a:pPr algn="just"/>
          <a:endParaRPr lang="es-EC"/>
        </a:p>
      </dgm:t>
    </dgm:pt>
    <dgm:pt modelId="{1143EBBC-07D7-413A-8867-AD56C5348D1E}" type="pres">
      <dgm:prSet presAssocID="{224B61C0-78CA-4111-B615-78944A6092AB}" presName="composite" presStyleCnt="0">
        <dgm:presLayoutVars>
          <dgm:chMax val="1"/>
          <dgm:dir/>
          <dgm:resizeHandles val="exact"/>
        </dgm:presLayoutVars>
      </dgm:prSet>
      <dgm:spPr/>
      <dgm:t>
        <a:bodyPr/>
        <a:lstStyle/>
        <a:p>
          <a:endParaRPr lang="es-EC"/>
        </a:p>
      </dgm:t>
    </dgm:pt>
    <dgm:pt modelId="{04C3361E-B94C-499F-9FEA-9D2CC0E3C4B3}" type="pres">
      <dgm:prSet presAssocID="{005BAF8E-5F24-47F3-8E2A-432987F162AD}" presName="roof" presStyleLbl="dkBgShp" presStyleIdx="0" presStyleCnt="2" custScaleY="61947"/>
      <dgm:spPr/>
      <dgm:t>
        <a:bodyPr/>
        <a:lstStyle/>
        <a:p>
          <a:endParaRPr lang="es-EC"/>
        </a:p>
      </dgm:t>
    </dgm:pt>
    <dgm:pt modelId="{57793CFF-AE64-441F-B9DA-9B321F0F1020}" type="pres">
      <dgm:prSet presAssocID="{005BAF8E-5F24-47F3-8E2A-432987F162AD}" presName="pillars" presStyleCnt="0"/>
      <dgm:spPr/>
      <dgm:t>
        <a:bodyPr/>
        <a:lstStyle/>
        <a:p>
          <a:endParaRPr lang="es-EC"/>
        </a:p>
      </dgm:t>
    </dgm:pt>
    <dgm:pt modelId="{1F150D34-A802-470A-B63C-D1DFD9B483EE}" type="pres">
      <dgm:prSet presAssocID="{005BAF8E-5F24-47F3-8E2A-432987F162AD}" presName="pillar1" presStyleLbl="node1" presStyleIdx="0" presStyleCnt="4" custScaleY="117260">
        <dgm:presLayoutVars>
          <dgm:bulletEnabled val="1"/>
        </dgm:presLayoutVars>
      </dgm:prSet>
      <dgm:spPr/>
      <dgm:t>
        <a:bodyPr/>
        <a:lstStyle/>
        <a:p>
          <a:endParaRPr lang="es-EC"/>
        </a:p>
      </dgm:t>
    </dgm:pt>
    <dgm:pt modelId="{CBCBCAB9-3790-4D14-884F-437F655ABE25}" type="pres">
      <dgm:prSet presAssocID="{682E68AA-3B7E-4923-94E5-2CA9FB7CCA19}" presName="pillarX" presStyleLbl="node1" presStyleIdx="1" presStyleCnt="4" custScaleY="117260">
        <dgm:presLayoutVars>
          <dgm:bulletEnabled val="1"/>
        </dgm:presLayoutVars>
      </dgm:prSet>
      <dgm:spPr/>
      <dgm:t>
        <a:bodyPr/>
        <a:lstStyle/>
        <a:p>
          <a:endParaRPr lang="es-EC"/>
        </a:p>
      </dgm:t>
    </dgm:pt>
    <dgm:pt modelId="{33FDB618-52FB-4718-A893-D3A8C583690E}" type="pres">
      <dgm:prSet presAssocID="{30CCDA06-5CF7-431D-9EAE-A58809BE11A0}" presName="pillarX" presStyleLbl="node1" presStyleIdx="2" presStyleCnt="4" custScaleY="117260">
        <dgm:presLayoutVars>
          <dgm:bulletEnabled val="1"/>
        </dgm:presLayoutVars>
      </dgm:prSet>
      <dgm:spPr/>
      <dgm:t>
        <a:bodyPr/>
        <a:lstStyle/>
        <a:p>
          <a:endParaRPr lang="es-EC"/>
        </a:p>
      </dgm:t>
    </dgm:pt>
    <dgm:pt modelId="{0B569A39-8064-4CE9-869D-96F5135F14CA}" type="pres">
      <dgm:prSet presAssocID="{A56F29E4-9B3C-48E5-A88A-34CB3E690B30}" presName="pillarX" presStyleLbl="node1" presStyleIdx="3" presStyleCnt="4" custScaleY="117260">
        <dgm:presLayoutVars>
          <dgm:bulletEnabled val="1"/>
        </dgm:presLayoutVars>
      </dgm:prSet>
      <dgm:spPr/>
      <dgm:t>
        <a:bodyPr/>
        <a:lstStyle/>
        <a:p>
          <a:endParaRPr lang="es-EC"/>
        </a:p>
      </dgm:t>
    </dgm:pt>
    <dgm:pt modelId="{46CCD736-A40A-4626-A215-CCAFB539420D}" type="pres">
      <dgm:prSet presAssocID="{005BAF8E-5F24-47F3-8E2A-432987F162AD}" presName="base" presStyleLbl="dkBgShp" presStyleIdx="1" presStyleCnt="2" custLinFactNeighborX="-300" custLinFactNeighborY="38393"/>
      <dgm:spPr/>
      <dgm:t>
        <a:bodyPr/>
        <a:lstStyle/>
        <a:p>
          <a:endParaRPr lang="es-EC"/>
        </a:p>
      </dgm:t>
    </dgm:pt>
  </dgm:ptLst>
  <dgm:cxnLst>
    <dgm:cxn modelId="{CC1D8C7A-1CE8-43D7-9717-A5F2638E832A}" srcId="{224B61C0-78CA-4111-B615-78944A6092AB}" destId="{005BAF8E-5F24-47F3-8E2A-432987F162AD}" srcOrd="0" destOrd="0" parTransId="{797B2215-20BC-4D02-B84C-2BB00B5AD488}" sibTransId="{CA753DC8-8C89-4350-9254-0F4647F1D52F}"/>
    <dgm:cxn modelId="{176F92D0-6346-411E-9EF0-7512B469D90F}" type="presOf" srcId="{224B61C0-78CA-4111-B615-78944A6092AB}" destId="{1143EBBC-07D7-413A-8867-AD56C5348D1E}" srcOrd="0" destOrd="0" presId="urn:microsoft.com/office/officeart/2005/8/layout/hList3"/>
    <dgm:cxn modelId="{0283F44A-27E3-48C5-AA1A-21A7985B3B25}" srcId="{005BAF8E-5F24-47F3-8E2A-432987F162AD}" destId="{6686296D-DB3E-42EB-A5EE-4107D38E4254}" srcOrd="0" destOrd="0" parTransId="{F44F39FF-AACF-40AF-AC54-B1CCF4DB0D71}" sibTransId="{EA8D4C79-8CA1-4B4F-8E72-B50F8F4F99F5}"/>
    <dgm:cxn modelId="{04D51995-86A9-4677-A2ED-B77BC586233A}" srcId="{30CCDA06-5CF7-431D-9EAE-A58809BE11A0}" destId="{A92AF95E-8B1A-4F19-B224-F1952A2A40D4}" srcOrd="0" destOrd="0" parTransId="{265EFB22-B767-47A7-8B8A-87AC854DD20F}" sibTransId="{34D7B031-9F68-4B92-9573-A2FBF49AEF09}"/>
    <dgm:cxn modelId="{D9C4E60C-CEDE-42F0-BCB4-D1FA00489AFE}" type="presOf" srcId="{682E68AA-3B7E-4923-94E5-2CA9FB7CCA19}" destId="{CBCBCAB9-3790-4D14-884F-437F655ABE25}" srcOrd="0" destOrd="0" presId="urn:microsoft.com/office/officeart/2005/8/layout/hList3"/>
    <dgm:cxn modelId="{D5FEC7F6-2738-435C-8DB6-54008F352977}" type="presOf" srcId="{6686296D-DB3E-42EB-A5EE-4107D38E4254}" destId="{1F150D34-A802-470A-B63C-D1DFD9B483EE}" srcOrd="0" destOrd="0" presId="urn:microsoft.com/office/officeart/2005/8/layout/hList3"/>
    <dgm:cxn modelId="{F2A4CA9C-228F-4A48-8AED-55F1BC3440AA}" type="presOf" srcId="{005BAF8E-5F24-47F3-8E2A-432987F162AD}" destId="{04C3361E-B94C-499F-9FEA-9D2CC0E3C4B3}" srcOrd="0" destOrd="0" presId="urn:microsoft.com/office/officeart/2005/8/layout/hList3"/>
    <dgm:cxn modelId="{82DE18B4-62F2-49D5-8194-5A465709F7D8}" srcId="{005BAF8E-5F24-47F3-8E2A-432987F162AD}" destId="{30CCDA06-5CF7-431D-9EAE-A58809BE11A0}" srcOrd="2" destOrd="0" parTransId="{6AB43ADB-B94B-40C5-95AB-6250D3BEEA24}" sibTransId="{E130E8AF-12CA-4B68-836D-B1503709E49C}"/>
    <dgm:cxn modelId="{7267E1F8-7DC1-4A44-A2F4-4F57BD61B987}" srcId="{005BAF8E-5F24-47F3-8E2A-432987F162AD}" destId="{682E68AA-3B7E-4923-94E5-2CA9FB7CCA19}" srcOrd="1" destOrd="0" parTransId="{C5844174-EA04-4ED9-9B29-C65B71F34144}" sibTransId="{483B39B9-A13A-4D5E-8BA5-300CA8613327}"/>
    <dgm:cxn modelId="{851910FE-5F17-4300-A9D2-6C713AD75B72}" type="presOf" srcId="{A92AF95E-8B1A-4F19-B224-F1952A2A40D4}" destId="{33FDB618-52FB-4718-A893-D3A8C583690E}" srcOrd="0" destOrd="1" presId="urn:microsoft.com/office/officeart/2005/8/layout/hList3"/>
    <dgm:cxn modelId="{309D10AC-7DED-4B6C-94AC-35C33771591B}" type="presOf" srcId="{A56F29E4-9B3C-48E5-A88A-34CB3E690B30}" destId="{0B569A39-8064-4CE9-869D-96F5135F14CA}" srcOrd="0" destOrd="0" presId="urn:microsoft.com/office/officeart/2005/8/layout/hList3"/>
    <dgm:cxn modelId="{261FEE33-D8C3-4A72-83DB-86B06C6497C3}" type="presOf" srcId="{30CCDA06-5CF7-431D-9EAE-A58809BE11A0}" destId="{33FDB618-52FB-4718-A893-D3A8C583690E}" srcOrd="0" destOrd="0" presId="urn:microsoft.com/office/officeart/2005/8/layout/hList3"/>
    <dgm:cxn modelId="{036CE3D9-F8DC-495D-B1A8-79EDDD78CA44}" srcId="{005BAF8E-5F24-47F3-8E2A-432987F162AD}" destId="{A56F29E4-9B3C-48E5-A88A-34CB3E690B30}" srcOrd="3" destOrd="0" parTransId="{7773443A-C125-4423-88DA-E248F9E24A26}" sibTransId="{7D23FE10-8DE1-471E-9BBB-1D7B29BE1CA0}"/>
    <dgm:cxn modelId="{3ED2EAE0-0C09-4991-B2DD-621E634882A9}" type="presParOf" srcId="{1143EBBC-07D7-413A-8867-AD56C5348D1E}" destId="{04C3361E-B94C-499F-9FEA-9D2CC0E3C4B3}" srcOrd="0" destOrd="0" presId="urn:microsoft.com/office/officeart/2005/8/layout/hList3"/>
    <dgm:cxn modelId="{072992E4-7D16-43A9-8CAF-265A1491A84F}" type="presParOf" srcId="{1143EBBC-07D7-413A-8867-AD56C5348D1E}" destId="{57793CFF-AE64-441F-B9DA-9B321F0F1020}" srcOrd="1" destOrd="0" presId="urn:microsoft.com/office/officeart/2005/8/layout/hList3"/>
    <dgm:cxn modelId="{417F520B-8D37-4E11-BBCD-9F09F4258B4B}" type="presParOf" srcId="{57793CFF-AE64-441F-B9DA-9B321F0F1020}" destId="{1F150D34-A802-470A-B63C-D1DFD9B483EE}" srcOrd="0" destOrd="0" presId="urn:microsoft.com/office/officeart/2005/8/layout/hList3"/>
    <dgm:cxn modelId="{661A3575-2C57-4531-806F-CCA1B4D475CE}" type="presParOf" srcId="{57793CFF-AE64-441F-B9DA-9B321F0F1020}" destId="{CBCBCAB9-3790-4D14-884F-437F655ABE25}" srcOrd="1" destOrd="0" presId="urn:microsoft.com/office/officeart/2005/8/layout/hList3"/>
    <dgm:cxn modelId="{AE3BD1CD-3941-4CAF-81A6-B286E38D5340}" type="presParOf" srcId="{57793CFF-AE64-441F-B9DA-9B321F0F1020}" destId="{33FDB618-52FB-4718-A893-D3A8C583690E}" srcOrd="2" destOrd="0" presId="urn:microsoft.com/office/officeart/2005/8/layout/hList3"/>
    <dgm:cxn modelId="{5B78EBB8-BB1E-4F1B-8768-B14299B59473}" type="presParOf" srcId="{57793CFF-AE64-441F-B9DA-9B321F0F1020}" destId="{0B569A39-8064-4CE9-869D-96F5135F14CA}" srcOrd="3" destOrd="0" presId="urn:microsoft.com/office/officeart/2005/8/layout/hList3"/>
    <dgm:cxn modelId="{10E92A02-D0EC-4734-AC00-54999DF161E3}" type="presParOf" srcId="{1143EBBC-07D7-413A-8867-AD56C5348D1E}" destId="{46CCD736-A40A-4626-A215-CCAFB539420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162A73-3BD2-4A79-B10A-C5D15E6CE81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2EFEF303-2950-45CC-B613-86BB62FBFD69}">
      <dgm:prSet phldrT="[Texto]" custT="1"/>
      <dgm:spPr/>
      <dgm:t>
        <a:bodyPr/>
        <a:lstStyle/>
        <a:p>
          <a:pPr algn="just"/>
          <a:r>
            <a:rPr lang="es-EC" sz="2000" dirty="0" smtClean="0"/>
            <a:t>A la Administración del GAD Municipal del Cantón Latacunga:</a:t>
          </a:r>
          <a:endParaRPr lang="es-EC" sz="2000" dirty="0"/>
        </a:p>
      </dgm:t>
    </dgm:pt>
    <dgm:pt modelId="{A4AB3A4F-0AE6-446D-AF47-E03836DD6B74}" type="parTrans" cxnId="{50017484-1868-4BFA-A15A-78201B8E3D8F}">
      <dgm:prSet/>
      <dgm:spPr/>
      <dgm:t>
        <a:bodyPr/>
        <a:lstStyle/>
        <a:p>
          <a:pPr algn="just"/>
          <a:endParaRPr lang="es-EC" sz="2000"/>
        </a:p>
      </dgm:t>
    </dgm:pt>
    <dgm:pt modelId="{A45D4DF1-AE3E-49DD-B428-352952FDDC24}" type="sibTrans" cxnId="{50017484-1868-4BFA-A15A-78201B8E3D8F}">
      <dgm:prSet/>
      <dgm:spPr/>
      <dgm:t>
        <a:bodyPr/>
        <a:lstStyle/>
        <a:p>
          <a:pPr algn="just"/>
          <a:endParaRPr lang="es-EC" sz="2000"/>
        </a:p>
      </dgm:t>
    </dgm:pt>
    <dgm:pt modelId="{BFBC9176-8931-4B3E-8C92-7DA88ED827B3}">
      <dgm:prSet custT="1"/>
      <dgm:spPr/>
      <dgm:t>
        <a:bodyPr/>
        <a:lstStyle/>
        <a:p>
          <a:pPr algn="just"/>
          <a:r>
            <a:rPr lang="es-EC" sz="2000" dirty="0" smtClean="0"/>
            <a:t>Al Señor Alcalde aplicar las observaciones expuestas en el presente Proyecto de Tesis, para mejorar el sistema de control interno y contable en su conjunto del  GADM del Cantón Latacunga; lo que permitirá optimizar el uso de los recursos públicos y se incrementará la eficiencia en las actividades que desarrolla la institución en miras del bienestar de la comunidad.</a:t>
          </a:r>
          <a:endParaRPr lang="es-EC" sz="2000" dirty="0"/>
        </a:p>
      </dgm:t>
    </dgm:pt>
    <dgm:pt modelId="{21AEFDA1-BD86-43FE-B8F0-F738DB7C5B13}" type="parTrans" cxnId="{DFF365EC-C7FB-46C1-8A7A-EFC69AC42B76}">
      <dgm:prSet/>
      <dgm:spPr/>
      <dgm:t>
        <a:bodyPr/>
        <a:lstStyle/>
        <a:p>
          <a:pPr algn="just"/>
          <a:endParaRPr lang="es-EC" sz="2000"/>
        </a:p>
      </dgm:t>
    </dgm:pt>
    <dgm:pt modelId="{298C9349-BD0D-4BAD-863A-61AC60B14DA3}" type="sibTrans" cxnId="{DFF365EC-C7FB-46C1-8A7A-EFC69AC42B76}">
      <dgm:prSet/>
      <dgm:spPr/>
      <dgm:t>
        <a:bodyPr/>
        <a:lstStyle/>
        <a:p>
          <a:pPr algn="just"/>
          <a:endParaRPr lang="es-EC" sz="2000"/>
        </a:p>
      </dgm:t>
    </dgm:pt>
    <dgm:pt modelId="{3CEB6A98-9015-4A47-9BEB-317CD15E28D4}">
      <dgm:prSet custT="1"/>
      <dgm:spPr/>
      <dgm:t>
        <a:bodyPr/>
        <a:lstStyle/>
        <a:p>
          <a:pPr algn="just"/>
          <a:r>
            <a:rPr lang="es-EC" sz="2000" dirty="0" smtClean="0"/>
            <a:t>A la administración del GADM del Cantón Latacunga la creación, implantación y difusión de manuales, políticas y normativas internas que sirvan como lineamientos para la aplicación de los procedimientos contables y financieros de manera oportuna y exacta. </a:t>
          </a:r>
          <a:endParaRPr lang="es-EC" sz="2000" dirty="0"/>
        </a:p>
      </dgm:t>
    </dgm:pt>
    <dgm:pt modelId="{418AC1CE-3124-4536-B216-6363680D9ACF}" type="parTrans" cxnId="{91A3B7BD-AF4F-4FB1-9175-12A87999E139}">
      <dgm:prSet/>
      <dgm:spPr/>
      <dgm:t>
        <a:bodyPr/>
        <a:lstStyle/>
        <a:p>
          <a:pPr algn="just"/>
          <a:endParaRPr lang="es-EC" sz="2000"/>
        </a:p>
      </dgm:t>
    </dgm:pt>
    <dgm:pt modelId="{311EE260-076F-485F-8AA2-8752DBB09151}" type="sibTrans" cxnId="{91A3B7BD-AF4F-4FB1-9175-12A87999E139}">
      <dgm:prSet/>
      <dgm:spPr/>
      <dgm:t>
        <a:bodyPr/>
        <a:lstStyle/>
        <a:p>
          <a:pPr algn="just"/>
          <a:endParaRPr lang="es-EC" sz="2000"/>
        </a:p>
      </dgm:t>
    </dgm:pt>
    <dgm:pt modelId="{9CF2B43B-0CFF-4F40-B0CD-77451B7EE2E6}" type="pres">
      <dgm:prSet presAssocID="{2A162A73-3BD2-4A79-B10A-C5D15E6CE81D}" presName="linear" presStyleCnt="0">
        <dgm:presLayoutVars>
          <dgm:animLvl val="lvl"/>
          <dgm:resizeHandles val="exact"/>
        </dgm:presLayoutVars>
      </dgm:prSet>
      <dgm:spPr/>
      <dgm:t>
        <a:bodyPr/>
        <a:lstStyle/>
        <a:p>
          <a:endParaRPr lang="es-EC"/>
        </a:p>
      </dgm:t>
    </dgm:pt>
    <dgm:pt modelId="{CFD44D4B-8124-4544-BF8F-A8D97033E2E2}" type="pres">
      <dgm:prSet presAssocID="{2EFEF303-2950-45CC-B613-86BB62FBFD69}" presName="parentText" presStyleLbl="node1" presStyleIdx="0" presStyleCnt="1" custScaleY="70764">
        <dgm:presLayoutVars>
          <dgm:chMax val="0"/>
          <dgm:bulletEnabled val="1"/>
        </dgm:presLayoutVars>
      </dgm:prSet>
      <dgm:spPr/>
      <dgm:t>
        <a:bodyPr/>
        <a:lstStyle/>
        <a:p>
          <a:endParaRPr lang="es-EC"/>
        </a:p>
      </dgm:t>
    </dgm:pt>
    <dgm:pt modelId="{E95CCC26-83F3-4E78-BAFA-6368E9A3118D}" type="pres">
      <dgm:prSet presAssocID="{2EFEF303-2950-45CC-B613-86BB62FBFD69}" presName="childText" presStyleLbl="revTx" presStyleIdx="0" presStyleCnt="1">
        <dgm:presLayoutVars>
          <dgm:bulletEnabled val="1"/>
        </dgm:presLayoutVars>
      </dgm:prSet>
      <dgm:spPr/>
      <dgm:t>
        <a:bodyPr/>
        <a:lstStyle/>
        <a:p>
          <a:endParaRPr lang="es-EC"/>
        </a:p>
      </dgm:t>
    </dgm:pt>
  </dgm:ptLst>
  <dgm:cxnLst>
    <dgm:cxn modelId="{787D6CDC-26C4-46B8-9DC7-5F15AF5000A7}" type="presOf" srcId="{BFBC9176-8931-4B3E-8C92-7DA88ED827B3}" destId="{E95CCC26-83F3-4E78-BAFA-6368E9A3118D}" srcOrd="0" destOrd="0" presId="urn:microsoft.com/office/officeart/2005/8/layout/vList2"/>
    <dgm:cxn modelId="{E0E1D333-5B13-4724-80BD-A61AC6A25730}" type="presOf" srcId="{2EFEF303-2950-45CC-B613-86BB62FBFD69}" destId="{CFD44D4B-8124-4544-BF8F-A8D97033E2E2}" srcOrd="0" destOrd="0" presId="urn:microsoft.com/office/officeart/2005/8/layout/vList2"/>
    <dgm:cxn modelId="{19E6EEF4-9391-4849-8632-F802B3F53025}" type="presOf" srcId="{3CEB6A98-9015-4A47-9BEB-317CD15E28D4}" destId="{E95CCC26-83F3-4E78-BAFA-6368E9A3118D}" srcOrd="0" destOrd="1" presId="urn:microsoft.com/office/officeart/2005/8/layout/vList2"/>
    <dgm:cxn modelId="{BCAC0748-2B62-45B9-95EC-409759326363}" type="presOf" srcId="{2A162A73-3BD2-4A79-B10A-C5D15E6CE81D}" destId="{9CF2B43B-0CFF-4F40-B0CD-77451B7EE2E6}" srcOrd="0" destOrd="0" presId="urn:microsoft.com/office/officeart/2005/8/layout/vList2"/>
    <dgm:cxn modelId="{DFF365EC-C7FB-46C1-8A7A-EFC69AC42B76}" srcId="{2EFEF303-2950-45CC-B613-86BB62FBFD69}" destId="{BFBC9176-8931-4B3E-8C92-7DA88ED827B3}" srcOrd="0" destOrd="0" parTransId="{21AEFDA1-BD86-43FE-B8F0-F738DB7C5B13}" sibTransId="{298C9349-BD0D-4BAD-863A-61AC60B14DA3}"/>
    <dgm:cxn modelId="{91A3B7BD-AF4F-4FB1-9175-12A87999E139}" srcId="{2EFEF303-2950-45CC-B613-86BB62FBFD69}" destId="{3CEB6A98-9015-4A47-9BEB-317CD15E28D4}" srcOrd="1" destOrd="0" parTransId="{418AC1CE-3124-4536-B216-6363680D9ACF}" sibTransId="{311EE260-076F-485F-8AA2-8752DBB09151}"/>
    <dgm:cxn modelId="{50017484-1868-4BFA-A15A-78201B8E3D8F}" srcId="{2A162A73-3BD2-4A79-B10A-C5D15E6CE81D}" destId="{2EFEF303-2950-45CC-B613-86BB62FBFD69}" srcOrd="0" destOrd="0" parTransId="{A4AB3A4F-0AE6-446D-AF47-E03836DD6B74}" sibTransId="{A45D4DF1-AE3E-49DD-B428-352952FDDC24}"/>
    <dgm:cxn modelId="{AB5B515F-F580-412B-B5FB-2FF20625BF8E}" type="presParOf" srcId="{9CF2B43B-0CFF-4F40-B0CD-77451B7EE2E6}" destId="{CFD44D4B-8124-4544-BF8F-A8D97033E2E2}" srcOrd="0" destOrd="0" presId="urn:microsoft.com/office/officeart/2005/8/layout/vList2"/>
    <dgm:cxn modelId="{8F478563-FAD8-4DC8-A77F-04B3680FD3C1}" type="presParOf" srcId="{9CF2B43B-0CFF-4F40-B0CD-77451B7EE2E6}" destId="{E95CCC26-83F3-4E78-BAFA-6368E9A3118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162A73-3BD2-4A79-B10A-C5D15E6CE81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2EFEF303-2950-45CC-B613-86BB62FBFD69}">
      <dgm:prSet phldrT="[Texto]" custT="1"/>
      <dgm:spPr/>
      <dgm:t>
        <a:bodyPr/>
        <a:lstStyle/>
        <a:p>
          <a:pPr algn="just"/>
          <a:r>
            <a:rPr lang="es-EC" sz="2000" dirty="0" smtClean="0"/>
            <a:t>A la Administración la creación de la dirección de Planificación Presupuestal y Estratégica y la Secretaria de Participación Ciudadana y control social, que cuente con consejos de planificación y presupuestos que vinculen sectores sociales en la elaboración de los mismos.</a:t>
          </a:r>
          <a:endParaRPr lang="es-EC" sz="2000" dirty="0"/>
        </a:p>
      </dgm:t>
    </dgm:pt>
    <dgm:pt modelId="{A4AB3A4F-0AE6-446D-AF47-E03836DD6B74}" type="parTrans" cxnId="{50017484-1868-4BFA-A15A-78201B8E3D8F}">
      <dgm:prSet/>
      <dgm:spPr/>
      <dgm:t>
        <a:bodyPr/>
        <a:lstStyle/>
        <a:p>
          <a:pPr algn="just"/>
          <a:endParaRPr lang="es-EC" sz="2000"/>
        </a:p>
      </dgm:t>
    </dgm:pt>
    <dgm:pt modelId="{A45D4DF1-AE3E-49DD-B428-352952FDDC24}" type="sibTrans" cxnId="{50017484-1868-4BFA-A15A-78201B8E3D8F}">
      <dgm:prSet/>
      <dgm:spPr/>
      <dgm:t>
        <a:bodyPr/>
        <a:lstStyle/>
        <a:p>
          <a:pPr algn="just"/>
          <a:endParaRPr lang="es-EC" sz="2000"/>
        </a:p>
      </dgm:t>
    </dgm:pt>
    <dgm:pt modelId="{905A148E-97F8-4C48-9CB0-7BEBBCF4A255}">
      <dgm:prSet custT="1"/>
      <dgm:spPr/>
      <dgm:t>
        <a:bodyPr/>
        <a:lstStyle/>
        <a:p>
          <a:pPr algn="just"/>
          <a:r>
            <a:rPr lang="es-EC" sz="2000" dirty="0" smtClean="0"/>
            <a:t>Mejorar el proceso de planificación de los presupuestos, evaluando las necesidades de cada dependencia para lograr mayor eficiencia en la ejecución del presupuesto, evitando el desperdicio de recursos, y optimizándolos de tal manera que permitan lograr más objetivos y obras planteadas  por la municipalidad.</a:t>
          </a:r>
          <a:endParaRPr lang="es-EC" sz="2000" dirty="0"/>
        </a:p>
      </dgm:t>
    </dgm:pt>
    <dgm:pt modelId="{C2B4319B-BBCA-470C-B18A-9F28F97DAC87}" type="parTrans" cxnId="{381508D1-63BB-4C34-ADED-A33C2253B063}">
      <dgm:prSet/>
      <dgm:spPr/>
      <dgm:t>
        <a:bodyPr/>
        <a:lstStyle/>
        <a:p>
          <a:pPr algn="just"/>
          <a:endParaRPr lang="es-EC" sz="2000"/>
        </a:p>
      </dgm:t>
    </dgm:pt>
    <dgm:pt modelId="{1C1C7D41-002E-484F-BB66-48D7C9B620AE}" type="sibTrans" cxnId="{381508D1-63BB-4C34-ADED-A33C2253B063}">
      <dgm:prSet/>
      <dgm:spPr/>
      <dgm:t>
        <a:bodyPr/>
        <a:lstStyle/>
        <a:p>
          <a:pPr algn="just"/>
          <a:endParaRPr lang="es-EC" sz="2000"/>
        </a:p>
      </dgm:t>
    </dgm:pt>
    <dgm:pt modelId="{B5507545-1684-4C2A-A88F-6F35CC88DF7E}">
      <dgm:prSet phldrT="[Texto]" custT="1"/>
      <dgm:spPr/>
      <dgm:t>
        <a:bodyPr/>
        <a:lstStyle/>
        <a:p>
          <a:pPr algn="just"/>
          <a:r>
            <a:rPr lang="es-EC" sz="2000" dirty="0" smtClean="0"/>
            <a:t>A la Administración del GAD Municipal del Cantón Latacunga:</a:t>
          </a:r>
          <a:endParaRPr lang="es-EC" sz="2000" dirty="0"/>
        </a:p>
      </dgm:t>
    </dgm:pt>
    <dgm:pt modelId="{7ACA1C91-B2CF-46BD-85CE-D7B9D4003D2D}" type="parTrans" cxnId="{D0B9CCC2-EF19-4FB9-AD1F-70E4512DFBA5}">
      <dgm:prSet/>
      <dgm:spPr/>
      <dgm:t>
        <a:bodyPr/>
        <a:lstStyle/>
        <a:p>
          <a:pPr algn="just"/>
          <a:endParaRPr lang="es-EC" sz="2000"/>
        </a:p>
      </dgm:t>
    </dgm:pt>
    <dgm:pt modelId="{7039BE53-1EF1-42FB-906A-D8FE14ECBCBB}" type="sibTrans" cxnId="{D0B9CCC2-EF19-4FB9-AD1F-70E4512DFBA5}">
      <dgm:prSet/>
      <dgm:spPr/>
      <dgm:t>
        <a:bodyPr/>
        <a:lstStyle/>
        <a:p>
          <a:pPr algn="just"/>
          <a:endParaRPr lang="es-EC" sz="2000"/>
        </a:p>
      </dgm:t>
    </dgm:pt>
    <dgm:pt modelId="{9CF2B43B-0CFF-4F40-B0CD-77451B7EE2E6}" type="pres">
      <dgm:prSet presAssocID="{2A162A73-3BD2-4A79-B10A-C5D15E6CE81D}" presName="linear" presStyleCnt="0">
        <dgm:presLayoutVars>
          <dgm:animLvl val="lvl"/>
          <dgm:resizeHandles val="exact"/>
        </dgm:presLayoutVars>
      </dgm:prSet>
      <dgm:spPr/>
      <dgm:t>
        <a:bodyPr/>
        <a:lstStyle/>
        <a:p>
          <a:endParaRPr lang="es-EC"/>
        </a:p>
      </dgm:t>
    </dgm:pt>
    <dgm:pt modelId="{4C49DFCD-5C06-4348-A430-D80AC462B986}" type="pres">
      <dgm:prSet presAssocID="{B5507545-1684-4C2A-A88F-6F35CC88DF7E}" presName="parentText" presStyleLbl="node1" presStyleIdx="0" presStyleCnt="1" custScaleY="59399" custLinFactNeighborX="126" custLinFactNeighborY="-20716">
        <dgm:presLayoutVars>
          <dgm:chMax val="0"/>
          <dgm:bulletEnabled val="1"/>
        </dgm:presLayoutVars>
      </dgm:prSet>
      <dgm:spPr/>
      <dgm:t>
        <a:bodyPr/>
        <a:lstStyle/>
        <a:p>
          <a:endParaRPr lang="es-EC"/>
        </a:p>
      </dgm:t>
    </dgm:pt>
    <dgm:pt modelId="{74FA1044-D317-40C2-A92B-AE73BA2BF100}" type="pres">
      <dgm:prSet presAssocID="{B5507545-1684-4C2A-A88F-6F35CC88DF7E}" presName="childText" presStyleLbl="revTx" presStyleIdx="0" presStyleCnt="1">
        <dgm:presLayoutVars>
          <dgm:bulletEnabled val="1"/>
        </dgm:presLayoutVars>
      </dgm:prSet>
      <dgm:spPr/>
      <dgm:t>
        <a:bodyPr/>
        <a:lstStyle/>
        <a:p>
          <a:endParaRPr lang="es-EC"/>
        </a:p>
      </dgm:t>
    </dgm:pt>
  </dgm:ptLst>
  <dgm:cxnLst>
    <dgm:cxn modelId="{837F9593-B66F-4942-889B-A5125E95FFC3}" type="presOf" srcId="{2A162A73-3BD2-4A79-B10A-C5D15E6CE81D}" destId="{9CF2B43B-0CFF-4F40-B0CD-77451B7EE2E6}" srcOrd="0" destOrd="0" presId="urn:microsoft.com/office/officeart/2005/8/layout/vList2"/>
    <dgm:cxn modelId="{877153AB-DB67-47F6-85D4-6DEC615C8896}" type="presOf" srcId="{2EFEF303-2950-45CC-B613-86BB62FBFD69}" destId="{74FA1044-D317-40C2-A92B-AE73BA2BF100}" srcOrd="0" destOrd="0" presId="urn:microsoft.com/office/officeart/2005/8/layout/vList2"/>
    <dgm:cxn modelId="{381508D1-63BB-4C34-ADED-A33C2253B063}" srcId="{B5507545-1684-4C2A-A88F-6F35CC88DF7E}" destId="{905A148E-97F8-4C48-9CB0-7BEBBCF4A255}" srcOrd="1" destOrd="0" parTransId="{C2B4319B-BBCA-470C-B18A-9F28F97DAC87}" sibTransId="{1C1C7D41-002E-484F-BB66-48D7C9B620AE}"/>
    <dgm:cxn modelId="{A64E1247-945C-4D21-8712-ECF78D72B1FB}" type="presOf" srcId="{B5507545-1684-4C2A-A88F-6F35CC88DF7E}" destId="{4C49DFCD-5C06-4348-A430-D80AC462B986}" srcOrd="0" destOrd="0" presId="urn:microsoft.com/office/officeart/2005/8/layout/vList2"/>
    <dgm:cxn modelId="{2D1F614E-AA4E-4FCF-ACC0-0C043B486797}" type="presOf" srcId="{905A148E-97F8-4C48-9CB0-7BEBBCF4A255}" destId="{74FA1044-D317-40C2-A92B-AE73BA2BF100}" srcOrd="0" destOrd="1" presId="urn:microsoft.com/office/officeart/2005/8/layout/vList2"/>
    <dgm:cxn modelId="{D0B9CCC2-EF19-4FB9-AD1F-70E4512DFBA5}" srcId="{2A162A73-3BD2-4A79-B10A-C5D15E6CE81D}" destId="{B5507545-1684-4C2A-A88F-6F35CC88DF7E}" srcOrd="0" destOrd="0" parTransId="{7ACA1C91-B2CF-46BD-85CE-D7B9D4003D2D}" sibTransId="{7039BE53-1EF1-42FB-906A-D8FE14ECBCBB}"/>
    <dgm:cxn modelId="{50017484-1868-4BFA-A15A-78201B8E3D8F}" srcId="{B5507545-1684-4C2A-A88F-6F35CC88DF7E}" destId="{2EFEF303-2950-45CC-B613-86BB62FBFD69}" srcOrd="0" destOrd="0" parTransId="{A4AB3A4F-0AE6-446D-AF47-E03836DD6B74}" sibTransId="{A45D4DF1-AE3E-49DD-B428-352952FDDC24}"/>
    <dgm:cxn modelId="{CAED8893-9182-4ED8-A88C-EA0D5A4DD22C}" type="presParOf" srcId="{9CF2B43B-0CFF-4F40-B0CD-77451B7EE2E6}" destId="{4C49DFCD-5C06-4348-A430-D80AC462B986}" srcOrd="0" destOrd="0" presId="urn:microsoft.com/office/officeart/2005/8/layout/vList2"/>
    <dgm:cxn modelId="{45EA35FF-7636-49AE-8A2B-54210146EEBA}" type="presParOf" srcId="{9CF2B43B-0CFF-4F40-B0CD-77451B7EE2E6}" destId="{74FA1044-D317-40C2-A92B-AE73BA2BF1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162A73-3BD2-4A79-B10A-C5D15E6CE81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CAB35376-CB0A-468C-AF68-C7F81270DABB}">
      <dgm:prSet/>
      <dgm:spPr/>
      <dgm:t>
        <a:bodyPr/>
        <a:lstStyle/>
        <a:p>
          <a:pPr algn="just"/>
          <a:r>
            <a:rPr lang="es-EC" dirty="0" smtClean="0"/>
            <a:t>A la Universidad de las Fuerzas Armadas:</a:t>
          </a:r>
          <a:endParaRPr lang="es-EC" dirty="0"/>
        </a:p>
      </dgm:t>
    </dgm:pt>
    <dgm:pt modelId="{74EDB833-8716-4A70-9794-1674351DFA19}" type="parTrans" cxnId="{42856589-1544-43CC-8D99-F0AE59E35131}">
      <dgm:prSet/>
      <dgm:spPr/>
      <dgm:t>
        <a:bodyPr/>
        <a:lstStyle/>
        <a:p>
          <a:pPr algn="just"/>
          <a:endParaRPr lang="es-EC"/>
        </a:p>
      </dgm:t>
    </dgm:pt>
    <dgm:pt modelId="{5472FB7F-92D1-4907-8A9C-013C17B38E39}" type="sibTrans" cxnId="{42856589-1544-43CC-8D99-F0AE59E35131}">
      <dgm:prSet/>
      <dgm:spPr/>
      <dgm:t>
        <a:bodyPr/>
        <a:lstStyle/>
        <a:p>
          <a:pPr algn="just"/>
          <a:endParaRPr lang="es-EC"/>
        </a:p>
      </dgm:t>
    </dgm:pt>
    <dgm:pt modelId="{DC6A171D-305A-45D3-BCF1-AA748B85FAB5}">
      <dgm:prSet/>
      <dgm:spPr/>
      <dgm:t>
        <a:bodyPr/>
        <a:lstStyle/>
        <a:p>
          <a:pPr algn="just"/>
          <a:r>
            <a:rPr lang="es-EC" dirty="0" smtClean="0"/>
            <a:t>Crear proyectos de vinculación y servicio a la comunidad para desarrollo de auditorías y exámenes especiales a instituciones locales que permitan poner en práctica los conocimientos adquiridos por los estudiantes politécnicos; así contribuir al manejo adecuado de recursos que conlleven al desarrollo de la comunidad.</a:t>
          </a:r>
          <a:endParaRPr lang="es-EC" dirty="0"/>
        </a:p>
      </dgm:t>
    </dgm:pt>
    <dgm:pt modelId="{7DD0A627-3966-49D5-B907-1C8E4D48E739}" type="parTrans" cxnId="{1BC0A786-1D32-492F-B134-9C2A2AB4A581}">
      <dgm:prSet/>
      <dgm:spPr/>
      <dgm:t>
        <a:bodyPr/>
        <a:lstStyle/>
        <a:p>
          <a:pPr algn="just"/>
          <a:endParaRPr lang="es-EC"/>
        </a:p>
      </dgm:t>
    </dgm:pt>
    <dgm:pt modelId="{3268E4AA-8BED-4E9D-9951-AB801F2C6C62}" type="sibTrans" cxnId="{1BC0A786-1D32-492F-B134-9C2A2AB4A581}">
      <dgm:prSet/>
      <dgm:spPr/>
      <dgm:t>
        <a:bodyPr/>
        <a:lstStyle/>
        <a:p>
          <a:pPr algn="just"/>
          <a:endParaRPr lang="es-EC"/>
        </a:p>
      </dgm:t>
    </dgm:pt>
    <dgm:pt modelId="{9CF2B43B-0CFF-4F40-B0CD-77451B7EE2E6}" type="pres">
      <dgm:prSet presAssocID="{2A162A73-3BD2-4A79-B10A-C5D15E6CE81D}" presName="linear" presStyleCnt="0">
        <dgm:presLayoutVars>
          <dgm:animLvl val="lvl"/>
          <dgm:resizeHandles val="exact"/>
        </dgm:presLayoutVars>
      </dgm:prSet>
      <dgm:spPr/>
      <dgm:t>
        <a:bodyPr/>
        <a:lstStyle/>
        <a:p>
          <a:endParaRPr lang="es-EC"/>
        </a:p>
      </dgm:t>
    </dgm:pt>
    <dgm:pt modelId="{B2017B78-4578-4F3F-B114-369EDD4ECDD9}" type="pres">
      <dgm:prSet presAssocID="{CAB35376-CB0A-468C-AF68-C7F81270DABB}" presName="parentText" presStyleLbl="node1" presStyleIdx="0" presStyleCnt="1">
        <dgm:presLayoutVars>
          <dgm:chMax val="0"/>
          <dgm:bulletEnabled val="1"/>
        </dgm:presLayoutVars>
      </dgm:prSet>
      <dgm:spPr/>
      <dgm:t>
        <a:bodyPr/>
        <a:lstStyle/>
        <a:p>
          <a:endParaRPr lang="es-EC"/>
        </a:p>
      </dgm:t>
    </dgm:pt>
    <dgm:pt modelId="{968A1CA3-FB56-42D5-99D0-A6CB65880239}" type="pres">
      <dgm:prSet presAssocID="{CAB35376-CB0A-468C-AF68-C7F81270DABB}" presName="childText" presStyleLbl="revTx" presStyleIdx="0" presStyleCnt="1">
        <dgm:presLayoutVars>
          <dgm:bulletEnabled val="1"/>
        </dgm:presLayoutVars>
      </dgm:prSet>
      <dgm:spPr/>
      <dgm:t>
        <a:bodyPr/>
        <a:lstStyle/>
        <a:p>
          <a:endParaRPr lang="es-EC"/>
        </a:p>
      </dgm:t>
    </dgm:pt>
  </dgm:ptLst>
  <dgm:cxnLst>
    <dgm:cxn modelId="{62AB331D-5830-47D3-B0E0-39FAD83AEC91}" type="presOf" srcId="{CAB35376-CB0A-468C-AF68-C7F81270DABB}" destId="{B2017B78-4578-4F3F-B114-369EDD4ECDD9}" srcOrd="0" destOrd="0" presId="urn:microsoft.com/office/officeart/2005/8/layout/vList2"/>
    <dgm:cxn modelId="{1BC0A786-1D32-492F-B134-9C2A2AB4A581}" srcId="{CAB35376-CB0A-468C-AF68-C7F81270DABB}" destId="{DC6A171D-305A-45D3-BCF1-AA748B85FAB5}" srcOrd="0" destOrd="0" parTransId="{7DD0A627-3966-49D5-B907-1C8E4D48E739}" sibTransId="{3268E4AA-8BED-4E9D-9951-AB801F2C6C62}"/>
    <dgm:cxn modelId="{4EED511E-E881-49E6-8E65-AE0D208511F4}" type="presOf" srcId="{DC6A171D-305A-45D3-BCF1-AA748B85FAB5}" destId="{968A1CA3-FB56-42D5-99D0-A6CB65880239}" srcOrd="0" destOrd="0" presId="urn:microsoft.com/office/officeart/2005/8/layout/vList2"/>
    <dgm:cxn modelId="{2A103A9F-8194-4108-B8EA-753C6381EBCF}" type="presOf" srcId="{2A162A73-3BD2-4A79-B10A-C5D15E6CE81D}" destId="{9CF2B43B-0CFF-4F40-B0CD-77451B7EE2E6}" srcOrd="0" destOrd="0" presId="urn:microsoft.com/office/officeart/2005/8/layout/vList2"/>
    <dgm:cxn modelId="{42856589-1544-43CC-8D99-F0AE59E35131}" srcId="{2A162A73-3BD2-4A79-B10A-C5D15E6CE81D}" destId="{CAB35376-CB0A-468C-AF68-C7F81270DABB}" srcOrd="0" destOrd="0" parTransId="{74EDB833-8716-4A70-9794-1674351DFA19}" sibTransId="{5472FB7F-92D1-4907-8A9C-013C17B38E39}"/>
    <dgm:cxn modelId="{C851D65D-E297-4859-9ACA-712351A12DB2}" type="presParOf" srcId="{9CF2B43B-0CFF-4F40-B0CD-77451B7EE2E6}" destId="{B2017B78-4578-4F3F-B114-369EDD4ECDD9}" srcOrd="0" destOrd="0" presId="urn:microsoft.com/office/officeart/2005/8/layout/vList2"/>
    <dgm:cxn modelId="{D7DCC9BD-FEE6-4B81-8A9A-63A0497506EF}" type="presParOf" srcId="{9CF2B43B-0CFF-4F40-B0CD-77451B7EE2E6}" destId="{968A1CA3-FB56-42D5-99D0-A6CB6588023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E47B2-C058-465A-A1A5-553CA365BC33}" type="datetimeFigureOut">
              <a:rPr lang="es-EC" smtClean="0"/>
              <a:t>09/02/2022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4B992-9623-4D9E-8479-0EFFE948882B}" type="slidenum">
              <a:rPr lang="es-EC" smtClean="0"/>
              <a:t>‹Nº›</a:t>
            </a:fld>
            <a:endParaRPr lang="es-EC"/>
          </a:p>
        </p:txBody>
      </p:sp>
    </p:spTree>
    <p:extLst>
      <p:ext uri="{BB962C8B-B14F-4D97-AF65-F5344CB8AC3E}">
        <p14:creationId xmlns:p14="http://schemas.microsoft.com/office/powerpoint/2010/main" val="333364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smtClean="0"/>
              <a:t>Según</a:t>
            </a:r>
            <a:r>
              <a:rPr lang="es-EC" sz="1200" i="1" dirty="0" smtClean="0"/>
              <a:t>, “Cifras del sector petrolero ecuatoriano” </a:t>
            </a:r>
            <a:r>
              <a:rPr lang="es-EC" sz="1200" dirty="0" smtClean="0"/>
              <a:t>publicado por el  Banco Central reduciendo su precio en más del 50% del valor referencial de la última década</a:t>
            </a:r>
            <a:endParaRPr lang="es-EC" dirty="0" smtClean="0"/>
          </a:p>
          <a:p>
            <a:pPr lvl="0"/>
            <a:endParaRPr lang="es-EC" dirty="0"/>
          </a:p>
        </p:txBody>
      </p:sp>
      <p:sp>
        <p:nvSpPr>
          <p:cNvPr id="4" name="3 Marcador de número de diapositiva"/>
          <p:cNvSpPr>
            <a:spLocks noGrp="1"/>
          </p:cNvSpPr>
          <p:nvPr>
            <p:ph type="sldNum" sz="quarter" idx="10"/>
          </p:nvPr>
        </p:nvSpPr>
        <p:spPr/>
        <p:txBody>
          <a:bodyPr/>
          <a:lstStyle/>
          <a:p>
            <a:fld id="{0C84B992-9623-4D9E-8479-0EFFE948882B}" type="slidenum">
              <a:rPr lang="es-EC" smtClean="0"/>
              <a:t>4</a:t>
            </a:fld>
            <a:endParaRPr lang="es-EC"/>
          </a:p>
        </p:txBody>
      </p:sp>
    </p:spTree>
    <p:extLst>
      <p:ext uri="{BB962C8B-B14F-4D97-AF65-F5344CB8AC3E}">
        <p14:creationId xmlns:p14="http://schemas.microsoft.com/office/powerpoint/2010/main" val="80464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es-EC" sz="1200" dirty="0" smtClean="0"/>
              <a:t>según información recabada y publicada por la Corporación Financiera Nacional en su “Ficha  sectorial de la construcción” presentada en Agosto del 2016.</a:t>
            </a:r>
            <a:endParaRPr lang="es-EC" sz="1100" dirty="0"/>
          </a:p>
        </p:txBody>
      </p:sp>
      <p:sp>
        <p:nvSpPr>
          <p:cNvPr id="4" name="3 Marcador de número de diapositiva"/>
          <p:cNvSpPr>
            <a:spLocks noGrp="1"/>
          </p:cNvSpPr>
          <p:nvPr>
            <p:ph type="sldNum" sz="quarter" idx="10"/>
          </p:nvPr>
        </p:nvSpPr>
        <p:spPr/>
        <p:txBody>
          <a:bodyPr/>
          <a:lstStyle/>
          <a:p>
            <a:fld id="{0C84B992-9623-4D9E-8479-0EFFE948882B}" type="slidenum">
              <a:rPr lang="es-EC" smtClean="0"/>
              <a:t>5</a:t>
            </a:fld>
            <a:endParaRPr lang="es-EC"/>
          </a:p>
        </p:txBody>
      </p:sp>
    </p:spTree>
    <p:extLst>
      <p:ext uri="{BB962C8B-B14F-4D97-AF65-F5344CB8AC3E}">
        <p14:creationId xmlns:p14="http://schemas.microsoft.com/office/powerpoint/2010/main" val="232720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es-EC" sz="1200" dirty="0" smtClean="0"/>
              <a:t>según información recabada y publicada por la Corporación Financiera Nacional en su “Ficha  sectorial de la construcción” presentada en Agosto del 2016.</a:t>
            </a:r>
            <a:endParaRPr lang="es-EC" sz="1100" dirty="0"/>
          </a:p>
        </p:txBody>
      </p:sp>
      <p:sp>
        <p:nvSpPr>
          <p:cNvPr id="4" name="3 Marcador de número de diapositiva"/>
          <p:cNvSpPr>
            <a:spLocks noGrp="1"/>
          </p:cNvSpPr>
          <p:nvPr>
            <p:ph type="sldNum" sz="quarter" idx="10"/>
          </p:nvPr>
        </p:nvSpPr>
        <p:spPr/>
        <p:txBody>
          <a:bodyPr/>
          <a:lstStyle/>
          <a:p>
            <a:fld id="{0C84B992-9623-4D9E-8479-0EFFE948882B}" type="slidenum">
              <a:rPr lang="es-EC" smtClean="0"/>
              <a:t>7</a:t>
            </a:fld>
            <a:endParaRPr lang="es-EC"/>
          </a:p>
        </p:txBody>
      </p:sp>
    </p:spTree>
    <p:extLst>
      <p:ext uri="{BB962C8B-B14F-4D97-AF65-F5344CB8AC3E}">
        <p14:creationId xmlns:p14="http://schemas.microsoft.com/office/powerpoint/2010/main" val="802885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48072" y="2060847"/>
            <a:ext cx="7772400" cy="2815953"/>
          </a:xfrm>
        </p:spPr>
        <p:txBody>
          <a:bodyPr anchor="b">
            <a:noAutofit/>
          </a:bodyPr>
          <a:lstStyle>
            <a:lvl1pPr>
              <a:lnSpc>
                <a:spcPct val="100000"/>
              </a:lnSpc>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69168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8" name="Slide Number Placeholder 7"/>
          <p:cNvSpPr>
            <a:spLocks noGrp="1"/>
          </p:cNvSpPr>
          <p:nvPr>
            <p:ph type="sldNum" sz="quarter" idx="11"/>
          </p:nvPr>
        </p:nvSpPr>
        <p:spPr/>
        <p:txBody>
          <a:bodyPr/>
          <a:lstStyle/>
          <a:p>
            <a:fld id="{AF9EF7F2-6CF4-4EF4-BDC4-0A6EE20882EB}" type="slidenum">
              <a:rPr lang="es-EC" smtClean="0"/>
              <a:t>‹Nº›</a:t>
            </a:fld>
            <a:endParaRPr lang="es-EC" dirty="0"/>
          </a:p>
        </p:txBody>
      </p:sp>
      <p:sp>
        <p:nvSpPr>
          <p:cNvPr id="9" name="Footer Placeholder 8"/>
          <p:cNvSpPr>
            <a:spLocks noGrp="1"/>
          </p:cNvSpPr>
          <p:nvPr>
            <p:ph type="ftr" sz="quarter" idx="12"/>
          </p:nvPr>
        </p:nvSpPr>
        <p:spPr/>
        <p:txBody>
          <a:bodyPr/>
          <a:lstStyle/>
          <a:p>
            <a:endParaRPr lang="es-EC" dirty="0"/>
          </a:p>
        </p:txBody>
      </p:sp>
      <p:grpSp>
        <p:nvGrpSpPr>
          <p:cNvPr id="10" name="9 Grupo"/>
          <p:cNvGrpSpPr/>
          <p:nvPr userDrawn="1"/>
        </p:nvGrpSpPr>
        <p:grpSpPr>
          <a:xfrm>
            <a:off x="0" y="116632"/>
            <a:ext cx="9144000" cy="6768751"/>
            <a:chOff x="0" y="116632"/>
            <a:chExt cx="9144000" cy="6768751"/>
          </a:xfrm>
        </p:grpSpPr>
        <p:sp>
          <p:nvSpPr>
            <p:cNvPr id="11" name="10 Rectángulo"/>
            <p:cNvSpPr/>
            <p:nvPr/>
          </p:nvSpPr>
          <p:spPr>
            <a:xfrm>
              <a:off x="0" y="260648"/>
              <a:ext cx="914400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Rectángulo"/>
            <p:cNvSpPr/>
            <p:nvPr/>
          </p:nvSpPr>
          <p:spPr>
            <a:xfrm>
              <a:off x="0" y="620688"/>
              <a:ext cx="9144000" cy="216024"/>
            </a:xfrm>
            <a:prstGeom prst="rect">
              <a:avLst/>
            </a:prstGeom>
            <a:solidFill>
              <a:srgbClr val="037B1A"/>
            </a:solidFill>
            <a:ln>
              <a:solidFill>
                <a:srgbClr val="03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3" name="Picture 2" descr="http://t1.gstatic.com/images?q=tbn:ANd9GcSI3HqvB5OJ-OcjX51nkZcP0PbRmTFcyAviLxB14YM5HLcLdV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74" y="116632"/>
              <a:ext cx="4210050" cy="864096"/>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rot="16200000">
              <a:off x="-3003761" y="3458697"/>
              <a:ext cx="6582576" cy="2160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14 Rectángulo"/>
            <p:cNvSpPr/>
            <p:nvPr/>
          </p:nvSpPr>
          <p:spPr>
            <a:xfrm rot="16200000">
              <a:off x="-2393575" y="3666911"/>
              <a:ext cx="6220921" cy="216024"/>
            </a:xfrm>
            <a:prstGeom prst="rect">
              <a:avLst/>
            </a:prstGeom>
            <a:solidFill>
              <a:srgbClr val="037B1A"/>
            </a:solidFill>
            <a:ln>
              <a:solidFill>
                <a:srgbClr val="03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AF9EF7F2-6CF4-4EF4-BDC4-0A6EE20882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AF9EF7F2-6CF4-4EF4-BDC4-0A6EE20882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8229600" cy="1008112"/>
          </a:xfrm>
        </p:spPr>
        <p:txBody>
          <a:bodyPr/>
          <a:lstStyle>
            <a:lvl1pPr>
              <a:defRPr sz="4000"/>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457200" y="2492896"/>
            <a:ext cx="8229600" cy="3744416"/>
          </a:xfrm>
        </p:spPr>
        <p:txBody>
          <a:bodyPr/>
          <a:lstStyle>
            <a:lvl5pPr>
              <a:defRPr/>
            </a:lvl5pPr>
            <a:lvl6pPr>
              <a:defRPr/>
            </a:lvl6pPr>
            <a:lvl7pPr>
              <a:defRPr/>
            </a:lvl7pPr>
            <a:lvl8pPr>
              <a:defRPr/>
            </a:lvl8pPr>
            <a:lvl9pPr>
              <a:buFont typeface="Arial" pitchFamily="34" charset="0"/>
              <a:buChar char="•"/>
              <a:defRPr/>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sp>
        <p:nvSpPr>
          <p:cNvPr id="4" name="Date Placeholder 3"/>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AF9EF7F2-6CF4-4EF4-BDC4-0A6EE20882EB}" type="slidenum">
              <a:rPr lang="es-EC" smtClean="0"/>
              <a:t>‹Nº›</a:t>
            </a:fld>
            <a:endParaRPr lang="es-EC" dirty="0"/>
          </a:p>
        </p:txBody>
      </p:sp>
      <p:grpSp>
        <p:nvGrpSpPr>
          <p:cNvPr id="7" name="6 Grupo"/>
          <p:cNvGrpSpPr/>
          <p:nvPr userDrawn="1"/>
        </p:nvGrpSpPr>
        <p:grpSpPr>
          <a:xfrm>
            <a:off x="0" y="116632"/>
            <a:ext cx="9144000" cy="864096"/>
            <a:chOff x="0" y="116632"/>
            <a:chExt cx="9144000" cy="864096"/>
          </a:xfrm>
        </p:grpSpPr>
        <p:sp>
          <p:nvSpPr>
            <p:cNvPr id="8" name="7 Rectángulo"/>
            <p:cNvSpPr/>
            <p:nvPr/>
          </p:nvSpPr>
          <p:spPr>
            <a:xfrm>
              <a:off x="0" y="260648"/>
              <a:ext cx="914400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8 Rectángulo"/>
            <p:cNvSpPr/>
            <p:nvPr/>
          </p:nvSpPr>
          <p:spPr>
            <a:xfrm>
              <a:off x="0" y="620688"/>
              <a:ext cx="9144000" cy="216024"/>
            </a:xfrm>
            <a:prstGeom prst="rect">
              <a:avLst/>
            </a:prstGeom>
            <a:solidFill>
              <a:srgbClr val="037B1A"/>
            </a:solidFill>
            <a:ln>
              <a:solidFill>
                <a:srgbClr val="03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Picture 2" descr="http://t1.gstatic.com/images?q=tbn:ANd9GcSI3HqvB5OJ-OcjX51nkZcP0PbRmTFcyAviLxB14YM5HLcLdV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74" y="116632"/>
              <a:ext cx="4210050" cy="8640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AF9EF7F2-6CF4-4EF4-BDC4-0A6EE20882EB}" type="slidenum">
              <a:rPr lang="es-EC" smtClean="0"/>
              <a:t>‹Nº›</a:t>
            </a:fld>
            <a:endParaRPr lang="es-EC"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9 Grupo"/>
          <p:cNvGrpSpPr/>
          <p:nvPr userDrawn="1"/>
        </p:nvGrpSpPr>
        <p:grpSpPr>
          <a:xfrm>
            <a:off x="0" y="116632"/>
            <a:ext cx="9144000" cy="864096"/>
            <a:chOff x="0" y="116632"/>
            <a:chExt cx="9144000" cy="864096"/>
          </a:xfrm>
        </p:grpSpPr>
        <p:sp>
          <p:nvSpPr>
            <p:cNvPr id="11" name="10 Rectángulo"/>
            <p:cNvSpPr/>
            <p:nvPr/>
          </p:nvSpPr>
          <p:spPr>
            <a:xfrm>
              <a:off x="0" y="260648"/>
              <a:ext cx="914400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Rectángulo"/>
            <p:cNvSpPr/>
            <p:nvPr/>
          </p:nvSpPr>
          <p:spPr>
            <a:xfrm>
              <a:off x="0" y="620688"/>
              <a:ext cx="9144000" cy="216024"/>
            </a:xfrm>
            <a:prstGeom prst="rect">
              <a:avLst/>
            </a:prstGeom>
            <a:solidFill>
              <a:srgbClr val="037B1A"/>
            </a:solidFill>
            <a:ln>
              <a:solidFill>
                <a:srgbClr val="03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3" name="Picture 2" descr="http://t1.gstatic.com/images?q=tbn:ANd9GcSI3HqvB5OJ-OcjX51nkZcP0PbRmTFcyAviLxB14YM5HLcLdV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74" y="116632"/>
              <a:ext cx="4210050" cy="8640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67544" y="820688"/>
            <a:ext cx="8229600" cy="1600200"/>
          </a:xfrm>
        </p:spPr>
        <p:txBody>
          <a:bodyPr/>
          <a:lstStyle>
            <a:lvl1pPr>
              <a:defRPr sz="4000"/>
            </a:lvl1p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2460029"/>
            <a:ext cx="4038600" cy="384929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sp>
        <p:nvSpPr>
          <p:cNvPr id="5" name="Date Placeholder 4"/>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AF9EF7F2-6CF4-4EF4-BDC4-0A6EE20882EB}" type="slidenum">
              <a:rPr lang="es-EC" smtClean="0"/>
              <a:t>‹Nº›</a:t>
            </a:fld>
            <a:endParaRPr lang="es-EC" dirty="0"/>
          </a:p>
        </p:txBody>
      </p:sp>
      <p:sp>
        <p:nvSpPr>
          <p:cNvPr id="9" name="Content Placeholder 8"/>
          <p:cNvSpPr>
            <a:spLocks noGrp="1"/>
          </p:cNvSpPr>
          <p:nvPr>
            <p:ph sz="quarter" idx="13"/>
          </p:nvPr>
        </p:nvSpPr>
        <p:spPr>
          <a:xfrm>
            <a:off x="365760" y="2459712"/>
            <a:ext cx="4041648" cy="3849608"/>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grpSp>
        <p:nvGrpSpPr>
          <p:cNvPr id="8" name="7 Grupo"/>
          <p:cNvGrpSpPr/>
          <p:nvPr userDrawn="1"/>
        </p:nvGrpSpPr>
        <p:grpSpPr>
          <a:xfrm>
            <a:off x="0" y="116632"/>
            <a:ext cx="9144000" cy="864096"/>
            <a:chOff x="0" y="116632"/>
            <a:chExt cx="9144000" cy="864096"/>
          </a:xfrm>
        </p:grpSpPr>
        <p:sp>
          <p:nvSpPr>
            <p:cNvPr id="10" name="9 Rectángulo"/>
            <p:cNvSpPr/>
            <p:nvPr/>
          </p:nvSpPr>
          <p:spPr>
            <a:xfrm>
              <a:off x="0" y="260648"/>
              <a:ext cx="914400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10 Rectángulo"/>
            <p:cNvSpPr/>
            <p:nvPr/>
          </p:nvSpPr>
          <p:spPr>
            <a:xfrm>
              <a:off x="0" y="620688"/>
              <a:ext cx="9144000" cy="216024"/>
            </a:xfrm>
            <a:prstGeom prst="rect">
              <a:avLst/>
            </a:prstGeom>
            <a:solidFill>
              <a:srgbClr val="037B1A"/>
            </a:solidFill>
            <a:ln>
              <a:solidFill>
                <a:srgbClr val="03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Picture 2" descr="http://t1.gstatic.com/images?q=tbn:ANd9GcSI3HqvB5OJ-OcjX51nkZcP0PbRmTFcyAviLxB14YM5HLcLdV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74" y="116632"/>
              <a:ext cx="4210050" cy="8640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946076"/>
            <a:ext cx="8229600" cy="1600200"/>
          </a:xfrm>
        </p:spPr>
        <p:txBody>
          <a:bodyPr/>
          <a:lstStyle>
            <a:lvl1pPr>
              <a:defRPr sz="4000"/>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72479" y="2636912"/>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5" name="Text Placeholder 4"/>
          <p:cNvSpPr>
            <a:spLocks noGrp="1"/>
          </p:cNvSpPr>
          <p:nvPr>
            <p:ph type="body" sz="quarter" idx="3"/>
          </p:nvPr>
        </p:nvSpPr>
        <p:spPr>
          <a:xfrm>
            <a:off x="4644008" y="2636912"/>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7" name="Date Placeholder 6"/>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AF9EF7F2-6CF4-4EF4-BDC4-0A6EE20882EB}" type="slidenum">
              <a:rPr lang="es-EC" smtClean="0"/>
              <a:t>‹Nº›</a:t>
            </a:fld>
            <a:endParaRPr lang="es-EC" dirty="0"/>
          </a:p>
        </p:txBody>
      </p:sp>
      <p:sp>
        <p:nvSpPr>
          <p:cNvPr id="11" name="Content Placeholder 10"/>
          <p:cNvSpPr>
            <a:spLocks noGrp="1"/>
          </p:cNvSpPr>
          <p:nvPr>
            <p:ph sz="quarter" idx="13"/>
          </p:nvPr>
        </p:nvSpPr>
        <p:spPr>
          <a:xfrm>
            <a:off x="457200" y="3284984"/>
            <a:ext cx="4041648" cy="3024336"/>
          </a:xfrm>
        </p:spPr>
        <p:txBody>
          <a:bodyPr>
            <a:normAutofit/>
          </a:bodyPr>
          <a:lstStyle>
            <a:lvl1pPr>
              <a:defRPr sz="2000"/>
            </a:lvl1pPr>
            <a:lvl2pPr>
              <a:defRPr sz="1400"/>
            </a:lvl2pPr>
            <a:lvl3pPr>
              <a:defRPr sz="1400"/>
            </a:lvl3pPr>
            <a:lvl4pPr>
              <a:defRPr sz="14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3" name="Content Placeholder 12"/>
          <p:cNvSpPr>
            <a:spLocks noGrp="1"/>
          </p:cNvSpPr>
          <p:nvPr>
            <p:ph sz="quarter" idx="14"/>
          </p:nvPr>
        </p:nvSpPr>
        <p:spPr>
          <a:xfrm>
            <a:off x="4672584" y="3284984"/>
            <a:ext cx="4041648" cy="3024336"/>
          </a:xfrm>
        </p:spPr>
        <p:txBody>
          <a:bodyPr>
            <a:normAutofit/>
          </a:bodyPr>
          <a:lstStyle>
            <a:lvl1pPr>
              <a:defRPr sz="2000"/>
            </a:lvl1pPr>
            <a:lvl2pPr>
              <a:defRPr sz="1400"/>
            </a:lvl2pPr>
            <a:lvl3pPr>
              <a:defRPr sz="1400"/>
            </a:lvl3pPr>
            <a:lvl4pPr>
              <a:defRPr sz="1400"/>
            </a:lvl4pPr>
            <a:lvl5pP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grpSp>
        <p:nvGrpSpPr>
          <p:cNvPr id="10" name="9 Grupo"/>
          <p:cNvGrpSpPr/>
          <p:nvPr userDrawn="1"/>
        </p:nvGrpSpPr>
        <p:grpSpPr>
          <a:xfrm>
            <a:off x="0" y="116632"/>
            <a:ext cx="9144000" cy="864096"/>
            <a:chOff x="0" y="116632"/>
            <a:chExt cx="9144000" cy="864096"/>
          </a:xfrm>
        </p:grpSpPr>
        <p:sp>
          <p:nvSpPr>
            <p:cNvPr id="12" name="11 Rectángulo"/>
            <p:cNvSpPr/>
            <p:nvPr/>
          </p:nvSpPr>
          <p:spPr>
            <a:xfrm>
              <a:off x="0" y="260648"/>
              <a:ext cx="914400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13 Rectángulo"/>
            <p:cNvSpPr/>
            <p:nvPr/>
          </p:nvSpPr>
          <p:spPr>
            <a:xfrm>
              <a:off x="0" y="620688"/>
              <a:ext cx="9144000" cy="216024"/>
            </a:xfrm>
            <a:prstGeom prst="rect">
              <a:avLst/>
            </a:prstGeom>
            <a:solidFill>
              <a:srgbClr val="037B1A"/>
            </a:solidFill>
            <a:ln>
              <a:solidFill>
                <a:srgbClr val="03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5" name="Picture 2" descr="http://t1.gstatic.com/images?q=tbn:ANd9GcSI3HqvB5OJ-OcjX51nkZcP0PbRmTFcyAviLxB14YM5HLcLdV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74" y="116632"/>
              <a:ext cx="4210050" cy="8640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752"/>
            <a:ext cx="8229600" cy="1600200"/>
          </a:xfrm>
        </p:spPr>
        <p:txBody>
          <a:bodyPr/>
          <a:lstStyle>
            <a:lvl1pPr>
              <a:defRPr sz="4000"/>
            </a:lvl1pPr>
          </a:lstStyle>
          <a:p>
            <a:r>
              <a:rPr lang="es-ES" dirty="0"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AF9EF7F2-6CF4-4EF4-BDC4-0A6EE20882EB}" type="slidenum">
              <a:rPr lang="es-EC" smtClean="0"/>
              <a:t>‹Nº›</a:t>
            </a:fld>
            <a:endParaRPr lang="es-EC" dirty="0"/>
          </a:p>
        </p:txBody>
      </p:sp>
      <p:grpSp>
        <p:nvGrpSpPr>
          <p:cNvPr id="6" name="5 Grupo"/>
          <p:cNvGrpSpPr/>
          <p:nvPr userDrawn="1"/>
        </p:nvGrpSpPr>
        <p:grpSpPr>
          <a:xfrm>
            <a:off x="0" y="116632"/>
            <a:ext cx="9144000" cy="864096"/>
            <a:chOff x="0" y="116632"/>
            <a:chExt cx="9144000" cy="864096"/>
          </a:xfrm>
        </p:grpSpPr>
        <p:sp>
          <p:nvSpPr>
            <p:cNvPr id="7" name="6 Rectángulo"/>
            <p:cNvSpPr/>
            <p:nvPr/>
          </p:nvSpPr>
          <p:spPr>
            <a:xfrm>
              <a:off x="0" y="260648"/>
              <a:ext cx="914400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Rectángulo"/>
            <p:cNvSpPr/>
            <p:nvPr/>
          </p:nvSpPr>
          <p:spPr>
            <a:xfrm>
              <a:off x="0" y="620688"/>
              <a:ext cx="9144000" cy="216024"/>
            </a:xfrm>
            <a:prstGeom prst="rect">
              <a:avLst/>
            </a:prstGeom>
            <a:solidFill>
              <a:srgbClr val="037B1A"/>
            </a:solidFill>
            <a:ln>
              <a:solidFill>
                <a:srgbClr val="03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Picture 2" descr="http://t1.gstatic.com/images?q=tbn:ANd9GcSI3HqvB5OJ-OcjX51nkZcP0PbRmTFcyAviLxB14YM5HLcLdV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74" y="116632"/>
              <a:ext cx="4210050" cy="8640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AF9EF7F2-6CF4-4EF4-BDC4-0A6EE20882EB}" type="slidenum">
              <a:rPr lang="es-EC" smtClean="0"/>
              <a:t>‹Nº›</a:t>
            </a:fld>
            <a:endParaRPr lang="es-EC" dirty="0"/>
          </a:p>
        </p:txBody>
      </p:sp>
      <p:grpSp>
        <p:nvGrpSpPr>
          <p:cNvPr id="15" name="14 Grupo"/>
          <p:cNvGrpSpPr/>
          <p:nvPr userDrawn="1"/>
        </p:nvGrpSpPr>
        <p:grpSpPr>
          <a:xfrm>
            <a:off x="0" y="116632"/>
            <a:ext cx="9144000" cy="864096"/>
            <a:chOff x="0" y="116632"/>
            <a:chExt cx="9144000" cy="864096"/>
          </a:xfrm>
        </p:grpSpPr>
        <p:sp>
          <p:nvSpPr>
            <p:cNvPr id="16" name="15 Rectángulo"/>
            <p:cNvSpPr/>
            <p:nvPr/>
          </p:nvSpPr>
          <p:spPr>
            <a:xfrm>
              <a:off x="0" y="260648"/>
              <a:ext cx="914400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16 Rectángulo"/>
            <p:cNvSpPr/>
            <p:nvPr/>
          </p:nvSpPr>
          <p:spPr>
            <a:xfrm>
              <a:off x="0" y="620688"/>
              <a:ext cx="9144000" cy="216024"/>
            </a:xfrm>
            <a:prstGeom prst="rect">
              <a:avLst/>
            </a:prstGeom>
            <a:solidFill>
              <a:srgbClr val="037B1A"/>
            </a:solidFill>
            <a:ln>
              <a:solidFill>
                <a:srgbClr val="03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8" name="Picture 2" descr="http://t1.gstatic.com/images?q=tbn:ANd9GcSI3HqvB5OJ-OcjX51nkZcP0PbRmTFcyAviLxB14YM5HLcLdV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74" y="116632"/>
              <a:ext cx="4210050" cy="86409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AF9EF7F2-6CF4-4EF4-BDC4-0A6EE20882EB}" type="slidenum">
              <a:rPr lang="es-EC" smtClean="0"/>
              <a:t>‹Nº›</a:t>
            </a:fld>
            <a:endParaRPr lang="es-EC" dirty="0"/>
          </a:p>
        </p:txBody>
      </p:sp>
      <p:grpSp>
        <p:nvGrpSpPr>
          <p:cNvPr id="8" name="7 Grupo"/>
          <p:cNvGrpSpPr/>
          <p:nvPr userDrawn="1"/>
        </p:nvGrpSpPr>
        <p:grpSpPr>
          <a:xfrm>
            <a:off x="0" y="116632"/>
            <a:ext cx="9144000" cy="864096"/>
            <a:chOff x="0" y="116632"/>
            <a:chExt cx="9144000" cy="864096"/>
          </a:xfrm>
        </p:grpSpPr>
        <p:sp>
          <p:nvSpPr>
            <p:cNvPr id="9" name="8 Rectángulo"/>
            <p:cNvSpPr/>
            <p:nvPr/>
          </p:nvSpPr>
          <p:spPr>
            <a:xfrm>
              <a:off x="0" y="260648"/>
              <a:ext cx="9144000" cy="21602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Rectángulo"/>
            <p:cNvSpPr/>
            <p:nvPr/>
          </p:nvSpPr>
          <p:spPr>
            <a:xfrm>
              <a:off x="0" y="620688"/>
              <a:ext cx="9144000" cy="216024"/>
            </a:xfrm>
            <a:prstGeom prst="rect">
              <a:avLst/>
            </a:prstGeom>
            <a:solidFill>
              <a:srgbClr val="037B1A"/>
            </a:solidFill>
            <a:ln>
              <a:solidFill>
                <a:srgbClr val="037B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Picture 2" descr="http://t1.gstatic.com/images?q=tbn:ANd9GcSI3HqvB5OJ-OcjX51nkZcP0PbRmTFcyAviLxB14YM5HLcLdV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74" y="116632"/>
              <a:ext cx="4210050" cy="864096"/>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2006" t="54294" r="15156" b="36748"/>
          <a:stretch/>
        </p:blipFill>
        <p:spPr bwMode="auto">
          <a:xfrm>
            <a:off x="2195736" y="1340768"/>
            <a:ext cx="5112568" cy="1252488"/>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8249" t="56512" r="38075" b="34925"/>
          <a:stretch/>
        </p:blipFill>
        <p:spPr bwMode="auto">
          <a:xfrm>
            <a:off x="1292830" y="1347953"/>
            <a:ext cx="902906" cy="1252158"/>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2"/>
          <p:cNvSpPr>
            <a:spLocks noGrp="1"/>
          </p:cNvSpPr>
          <p:nvPr>
            <p:ph idx="1"/>
          </p:nvPr>
        </p:nvSpPr>
        <p:spPr>
          <a:xfrm>
            <a:off x="518864" y="2780928"/>
            <a:ext cx="8229600" cy="3456384"/>
          </a:xfrm>
        </p:spPr>
        <p:txBody>
          <a:bodyPr/>
          <a:lstStyle>
            <a:lvl5pPr>
              <a:defRPr/>
            </a:lvl5pPr>
            <a:lvl6pPr>
              <a:defRPr/>
            </a:lvl6pPr>
            <a:lvl7pPr>
              <a:defRPr/>
            </a:lvl7pPr>
            <a:lvl8pPr>
              <a:defRPr/>
            </a:lvl8pPr>
            <a:lvl9pPr>
              <a:buFont typeface="Arial" pitchFamily="34" charset="0"/>
              <a:buChar char="•"/>
              <a:defRPr/>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3AD2BC-6493-40D9-9569-5E663FEA8372}" type="datetimeFigureOut">
              <a:rPr lang="es-EC" smtClean="0"/>
              <a:t>09/02/2022</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AF9EF7F2-6CF4-4EF4-BDC4-0A6EE20882EB}" type="slidenum">
              <a:rPr lang="es-EC" smtClean="0"/>
              <a:t>‹Nº›</a:t>
            </a:fld>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A3AD2BC-6493-40D9-9569-5E663FEA8372}" type="datetimeFigureOut">
              <a:rPr lang="es-EC" smtClean="0"/>
              <a:t>09/02/2022</a:t>
            </a:fld>
            <a:endParaRPr lang="es-EC"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F9EF7F2-6CF4-4EF4-BDC4-0A6EE20882EB}" type="slidenum">
              <a:rPr lang="es-EC" smtClean="0"/>
              <a:t>‹Nº›</a:t>
            </a:fld>
            <a:endParaRPr lang="es-EC"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43608" y="2612976"/>
            <a:ext cx="7772400" cy="527992"/>
          </a:xfrm>
        </p:spPr>
        <p:txBody>
          <a:bodyPr/>
          <a:lstStyle/>
          <a:p>
            <a:r>
              <a:rPr lang="es-EC" sz="3600" dirty="0" smtClean="0"/>
              <a:t>CENTRO DE POSGRADOS</a:t>
            </a:r>
            <a:endParaRPr lang="es-EC" sz="3600" dirty="0"/>
          </a:p>
        </p:txBody>
      </p:sp>
      <p:sp>
        <p:nvSpPr>
          <p:cNvPr id="6" name="3 Título"/>
          <p:cNvSpPr txBox="1">
            <a:spLocks/>
          </p:cNvSpPr>
          <p:nvPr/>
        </p:nvSpPr>
        <p:spPr>
          <a:xfrm>
            <a:off x="1043608" y="836712"/>
            <a:ext cx="7772400" cy="1519808"/>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66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4000" dirty="0" smtClean="0"/>
              <a:t>UNIVERSIDAD DE LAS FUERZAS ARMADAS ESPE</a:t>
            </a:r>
            <a:endParaRPr lang="es-EC" sz="4000" dirty="0"/>
          </a:p>
        </p:txBody>
      </p:sp>
      <p:sp>
        <p:nvSpPr>
          <p:cNvPr id="7" name="3 Título"/>
          <p:cNvSpPr txBox="1">
            <a:spLocks/>
          </p:cNvSpPr>
          <p:nvPr/>
        </p:nvSpPr>
        <p:spPr>
          <a:xfrm>
            <a:off x="1043608" y="3637384"/>
            <a:ext cx="7772400" cy="583704"/>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66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2800" dirty="0"/>
              <a:t>MAESTRÍA EN FINANZAS EMPRESARIALES</a:t>
            </a:r>
            <a:br>
              <a:rPr lang="es-EC" sz="2800" dirty="0"/>
            </a:br>
            <a:r>
              <a:rPr lang="es-EC" sz="2800" dirty="0"/>
              <a:t>PROMOCIÓN XII</a:t>
            </a:r>
          </a:p>
        </p:txBody>
      </p:sp>
      <p:sp>
        <p:nvSpPr>
          <p:cNvPr id="8" name="3 Título"/>
          <p:cNvSpPr txBox="1">
            <a:spLocks/>
          </p:cNvSpPr>
          <p:nvPr/>
        </p:nvSpPr>
        <p:spPr>
          <a:xfrm>
            <a:off x="1043608" y="4789512"/>
            <a:ext cx="7772400" cy="583704"/>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66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z="2000" b="1" dirty="0">
                <a:effectLst/>
              </a:rPr>
              <a:t>VALORACIÓN DE LA EMPRESA “IMHOTEP CONSTRUCTORES, MEDIANTE LA APLICACION DEL MÉTODO DE FLUJO DESCONTADO</a:t>
            </a:r>
            <a:endParaRPr lang="es-EC" sz="2000" dirty="0">
              <a:effectLst/>
            </a:endParaRPr>
          </a:p>
        </p:txBody>
      </p:sp>
      <p:sp>
        <p:nvSpPr>
          <p:cNvPr id="9" name="3 Título"/>
          <p:cNvSpPr txBox="1">
            <a:spLocks/>
          </p:cNvSpPr>
          <p:nvPr/>
        </p:nvSpPr>
        <p:spPr>
          <a:xfrm>
            <a:off x="827584" y="5653608"/>
            <a:ext cx="7988424" cy="36768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66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2000" dirty="0" smtClean="0">
                <a:effectLst/>
              </a:rPr>
              <a:t>AUTORA: MARÍA JOSÉ RIVADENEIRA ANDINO</a:t>
            </a:r>
            <a:endParaRPr lang="es-EC" sz="2000" dirty="0">
              <a:effectLst/>
            </a:endParaRPr>
          </a:p>
        </p:txBody>
      </p:sp>
      <p:sp>
        <p:nvSpPr>
          <p:cNvPr id="11" name="3 Título"/>
          <p:cNvSpPr txBox="1">
            <a:spLocks/>
          </p:cNvSpPr>
          <p:nvPr/>
        </p:nvSpPr>
        <p:spPr>
          <a:xfrm>
            <a:off x="827584" y="6301680"/>
            <a:ext cx="8313077" cy="36768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66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1600" dirty="0" smtClean="0">
                <a:effectLst/>
              </a:rPr>
              <a:t>SANGOLQUÍ, 10 DE SEPTIEMBRE DE 2020</a:t>
            </a:r>
            <a:endParaRPr lang="es-EC" sz="1600" dirty="0">
              <a:effectLst/>
            </a:endParaRPr>
          </a:p>
        </p:txBody>
      </p:sp>
      <p:pic>
        <p:nvPicPr>
          <p:cNvPr id="1026" name="Picture 2" descr="ESPE | Universidad de las Fuerzas Armadas | Sangolqu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8848"/>
            <a:ext cx="2097088" cy="104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895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ALCANCE DE LA REVISIÓN</a:t>
            </a:r>
            <a:endParaRPr lang="es-EC" dirty="0"/>
          </a:p>
        </p:txBody>
      </p:sp>
      <p:sp>
        <p:nvSpPr>
          <p:cNvPr id="5" name="4 Cinta hacia abajo"/>
          <p:cNvSpPr/>
          <p:nvPr/>
        </p:nvSpPr>
        <p:spPr>
          <a:xfrm>
            <a:off x="1043608" y="2564904"/>
            <a:ext cx="6696744" cy="3384376"/>
          </a:xfrm>
          <a:prstGeom prst="ribbon">
            <a:avLst>
              <a:gd name="adj1" fmla="val 16667"/>
              <a:gd name="adj2" fmla="val 68206"/>
            </a:avLst>
          </a:prstGeom>
          <a:gradFill>
            <a:gsLst>
              <a:gs pos="0">
                <a:schemeClr val="accent5">
                  <a:lumMod val="75000"/>
                </a:schemeClr>
              </a:gs>
              <a:gs pos="46000">
                <a:schemeClr val="accent5">
                  <a:lumMod val="60000"/>
                  <a:lumOff val="40000"/>
                </a:schemeClr>
              </a:gs>
              <a:gs pos="98000">
                <a:schemeClr val="accent4">
                  <a:lumMod val="60000"/>
                  <a:lumOff val="40000"/>
                </a:schemeClr>
              </a:gs>
            </a:gsLst>
            <a:lin ang="5400000" scaled="0"/>
          </a:gradFill>
          <a:ln w="5715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2000" dirty="0">
                <a:solidFill>
                  <a:schemeClr val="tx1"/>
                </a:solidFill>
              </a:rPr>
              <a:t>Se efectuará una auditoría a los componentes del ciclo de efectivo, presupuestario </a:t>
            </a:r>
            <a:r>
              <a:rPr lang="es-EC" sz="2000" dirty="0" smtClean="0">
                <a:solidFill>
                  <a:schemeClr val="tx1"/>
                </a:solidFill>
              </a:rPr>
              <a:t>, </a:t>
            </a:r>
            <a:r>
              <a:rPr lang="es-EC" sz="2000" dirty="0">
                <a:solidFill>
                  <a:schemeClr val="tx1"/>
                </a:solidFill>
              </a:rPr>
              <a:t>pasivo y patrimonio al presupuesto en el GAD del </a:t>
            </a:r>
            <a:r>
              <a:rPr lang="es-EC" sz="2000" dirty="0" smtClean="0">
                <a:solidFill>
                  <a:schemeClr val="tx1"/>
                </a:solidFill>
              </a:rPr>
              <a:t>Cantón </a:t>
            </a:r>
            <a:r>
              <a:rPr lang="es-EC" sz="2000" dirty="0">
                <a:solidFill>
                  <a:schemeClr val="tx1"/>
                </a:solidFill>
              </a:rPr>
              <a:t>Latacunga </a:t>
            </a:r>
            <a:r>
              <a:rPr lang="es-EC" sz="2000" dirty="0" smtClean="0">
                <a:solidFill>
                  <a:schemeClr val="tx1"/>
                </a:solidFill>
              </a:rPr>
              <a:t>por </a:t>
            </a:r>
            <a:r>
              <a:rPr lang="es-EC" sz="2000" dirty="0">
                <a:solidFill>
                  <a:schemeClr val="tx1"/>
                </a:solidFill>
              </a:rPr>
              <a:t>el periodo comprendido del 1 de enero al 31 de diciembre de 2012.</a:t>
            </a:r>
            <a:endParaRPr lang="es-EC" dirty="0">
              <a:solidFill>
                <a:schemeClr val="tx1"/>
              </a:solidFill>
            </a:endParaRPr>
          </a:p>
          <a:p>
            <a:pPr algn="ctr"/>
            <a:r>
              <a:rPr lang="es-EC" sz="2000" dirty="0">
                <a:solidFill>
                  <a:schemeClr val="tx1"/>
                </a:solidFill>
              </a:rPr>
              <a:t> </a:t>
            </a:r>
            <a:endParaRPr lang="es-EC" dirty="0">
              <a:solidFill>
                <a:schemeClr val="tx1"/>
              </a:solidFill>
            </a:endParaRPr>
          </a:p>
        </p:txBody>
      </p:sp>
    </p:spTree>
    <p:extLst>
      <p:ext uri="{BB962C8B-B14F-4D97-AF65-F5344CB8AC3E}">
        <p14:creationId xmlns:p14="http://schemas.microsoft.com/office/powerpoint/2010/main" val="8503677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67544" y="4205064"/>
            <a:ext cx="8229600" cy="1600200"/>
          </a:xfrm>
        </p:spPr>
        <p:txBody>
          <a:bodyPr/>
          <a:lstStyle/>
          <a:p>
            <a:r>
              <a:rPr lang="es-EC" dirty="0" smtClean="0"/>
              <a:t>RESULTADOS OBTENIDOS</a:t>
            </a:r>
            <a:endParaRPr lang="es-EC"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20" t="32276" r="27310" b="54105"/>
          <a:stretch/>
        </p:blipFill>
        <p:spPr bwMode="auto">
          <a:xfrm>
            <a:off x="899592" y="1678158"/>
            <a:ext cx="7416824" cy="211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9548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1600200"/>
          </a:xfrm>
        </p:spPr>
        <p:txBody>
          <a:bodyPr/>
          <a:lstStyle/>
          <a:p>
            <a:pPr lvl="0">
              <a:lnSpc>
                <a:spcPct val="100000"/>
              </a:lnSpc>
            </a:pPr>
            <a:r>
              <a:rPr lang="es-EC" sz="1600" b="1" dirty="0"/>
              <a:t>DESCONOCIMIENTO DE PLAN ESTRATÉGICO POR PARTE DE LOS SERVIDORES PÚBLICOS DEL GAD MUNICIPAL DEL CANTÓN </a:t>
            </a:r>
            <a:r>
              <a:rPr lang="es-EC" sz="1600" b="1" dirty="0" smtClean="0"/>
              <a:t>LATACUNGA</a:t>
            </a:r>
            <a:endParaRPr lang="es-EC" sz="1600" dirty="0"/>
          </a:p>
        </p:txBody>
      </p:sp>
      <p:grpSp>
        <p:nvGrpSpPr>
          <p:cNvPr id="16" name="15 Grupo"/>
          <p:cNvGrpSpPr/>
          <p:nvPr/>
        </p:nvGrpSpPr>
        <p:grpSpPr>
          <a:xfrm>
            <a:off x="582052" y="1702417"/>
            <a:ext cx="7997716" cy="4553458"/>
            <a:chOff x="582052" y="1702417"/>
            <a:chExt cx="7997716" cy="4553458"/>
          </a:xfrm>
        </p:grpSpPr>
        <p:sp>
          <p:nvSpPr>
            <p:cNvPr id="19" name="18 Rectángulo"/>
            <p:cNvSpPr/>
            <p:nvPr/>
          </p:nvSpPr>
          <p:spPr>
            <a:xfrm>
              <a:off x="582052" y="3380312"/>
              <a:ext cx="7968209" cy="1493747"/>
            </a:xfrm>
            <a:prstGeom prst="rect">
              <a:avLst/>
            </a:prstGeom>
          </p:spPr>
          <p:style>
            <a:lnRef idx="2">
              <a:schemeClr val="lt1">
                <a:hueOff val="0"/>
                <a:satOff val="0"/>
                <a:lumOff val="0"/>
                <a:alphaOff val="0"/>
              </a:schemeClr>
            </a:lnRef>
            <a:fillRef idx="1">
              <a:schemeClr val="accent4">
                <a:hueOff val="1030158"/>
                <a:satOff val="11228"/>
                <a:lumOff val="-2353"/>
                <a:alphaOff val="0"/>
              </a:schemeClr>
            </a:fillRef>
            <a:effectRef idx="0">
              <a:schemeClr val="accent4">
                <a:hueOff val="1030158"/>
                <a:satOff val="11228"/>
                <a:lumOff val="-2353"/>
                <a:alphaOff val="0"/>
              </a:schemeClr>
            </a:effectRef>
            <a:fontRef idx="minor">
              <a:schemeClr val="lt1"/>
            </a:fontRef>
          </p:style>
          <p:txBody>
            <a:bodyPr spcFirstLastPara="0" vert="horz" wrap="square" lIns="99569" tIns="99568" rIns="99568" bIns="1069010" numCol="1" spcCol="1270" anchor="ctr" anchorCtr="0">
              <a:noAutofit/>
            </a:bodyPr>
            <a:lstStyle/>
            <a:p>
              <a:pPr lvl="0" algn="ctr" defTabSz="622300">
                <a:lnSpc>
                  <a:spcPct val="90000"/>
                </a:lnSpc>
                <a:spcBef>
                  <a:spcPct val="0"/>
                </a:spcBef>
                <a:spcAft>
                  <a:spcPct val="35000"/>
                </a:spcAft>
              </a:pPr>
              <a:r>
                <a:rPr lang="es-EC" sz="1400" kern="1200" dirty="0" smtClean="0"/>
                <a:t>CAUSA</a:t>
              </a:r>
              <a:endParaRPr lang="es-EC" sz="1400" kern="1200" dirty="0"/>
            </a:p>
          </p:txBody>
        </p:sp>
        <p:sp>
          <p:nvSpPr>
            <p:cNvPr id="17" name="16 Forma libre"/>
            <p:cNvSpPr/>
            <p:nvPr/>
          </p:nvSpPr>
          <p:spPr>
            <a:xfrm>
              <a:off x="611560" y="5373216"/>
              <a:ext cx="7968208" cy="724017"/>
            </a:xfrm>
            <a:custGeom>
              <a:avLst/>
              <a:gdLst>
                <a:gd name="connsiteX0" fmla="*/ 0 w 7968208"/>
                <a:gd name="connsiteY0" fmla="*/ 0 h 724017"/>
                <a:gd name="connsiteX1" fmla="*/ 7968208 w 7968208"/>
                <a:gd name="connsiteY1" fmla="*/ 0 h 724017"/>
                <a:gd name="connsiteX2" fmla="*/ 7968208 w 7968208"/>
                <a:gd name="connsiteY2" fmla="*/ 724017 h 724017"/>
                <a:gd name="connsiteX3" fmla="*/ 0 w 7968208"/>
                <a:gd name="connsiteY3" fmla="*/ 724017 h 724017"/>
                <a:gd name="connsiteX4" fmla="*/ 0 w 7968208"/>
                <a:gd name="connsiteY4" fmla="*/ 0 h 72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208" h="724017">
                  <a:moveTo>
                    <a:pt x="0" y="0"/>
                  </a:moveTo>
                  <a:lnTo>
                    <a:pt x="7968208" y="0"/>
                  </a:lnTo>
                  <a:lnTo>
                    <a:pt x="7968208" y="724017"/>
                  </a:lnTo>
                  <a:lnTo>
                    <a:pt x="0" y="724017"/>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432616" numCol="1" spcCol="1270" anchor="ctr" anchorCtr="0">
              <a:noAutofit/>
            </a:bodyPr>
            <a:lstStyle/>
            <a:p>
              <a:pPr lvl="0" algn="ctr" defTabSz="622300">
                <a:lnSpc>
                  <a:spcPct val="90000"/>
                </a:lnSpc>
                <a:spcBef>
                  <a:spcPct val="0"/>
                </a:spcBef>
                <a:spcAft>
                  <a:spcPct val="35000"/>
                </a:spcAft>
              </a:pPr>
              <a:r>
                <a:rPr lang="es-EC" sz="1400" kern="1200" dirty="0" smtClean="0"/>
                <a:t>EFECTO</a:t>
              </a:r>
              <a:endParaRPr lang="es-EC" sz="1400" kern="1200" dirty="0"/>
            </a:p>
          </p:txBody>
        </p:sp>
        <p:sp>
          <p:nvSpPr>
            <p:cNvPr id="18" name="17 Forma libre"/>
            <p:cNvSpPr/>
            <p:nvPr/>
          </p:nvSpPr>
          <p:spPr>
            <a:xfrm>
              <a:off x="611560" y="5733256"/>
              <a:ext cx="7968208" cy="522619"/>
            </a:xfrm>
            <a:custGeom>
              <a:avLst/>
              <a:gdLst>
                <a:gd name="connsiteX0" fmla="*/ 0 w 7968208"/>
                <a:gd name="connsiteY0" fmla="*/ 0 h 522619"/>
                <a:gd name="connsiteX1" fmla="*/ 7968208 w 7968208"/>
                <a:gd name="connsiteY1" fmla="*/ 0 h 522619"/>
                <a:gd name="connsiteX2" fmla="*/ 7968208 w 7968208"/>
                <a:gd name="connsiteY2" fmla="*/ 522619 h 522619"/>
                <a:gd name="connsiteX3" fmla="*/ 0 w 7968208"/>
                <a:gd name="connsiteY3" fmla="*/ 522619 h 522619"/>
                <a:gd name="connsiteX4" fmla="*/ 0 w 7968208"/>
                <a:gd name="connsiteY4" fmla="*/ 0 h 52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208" h="522619">
                  <a:moveTo>
                    <a:pt x="0" y="0"/>
                  </a:moveTo>
                  <a:lnTo>
                    <a:pt x="7968208" y="0"/>
                  </a:lnTo>
                  <a:lnTo>
                    <a:pt x="7968208" y="522619"/>
                  </a:lnTo>
                  <a:lnTo>
                    <a:pt x="0" y="522619"/>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C" sz="1400" kern="1200" dirty="0" smtClean="0"/>
                <a:t>No se logran cumplir eficientemente de las metas institucionales, las funciones no se realizan de manera correcta.</a:t>
              </a:r>
              <a:endParaRPr lang="es-EC" sz="1400" kern="1200" dirty="0"/>
            </a:p>
          </p:txBody>
        </p:sp>
        <p:sp>
          <p:nvSpPr>
            <p:cNvPr id="20" name="19 Forma libre"/>
            <p:cNvSpPr/>
            <p:nvPr/>
          </p:nvSpPr>
          <p:spPr>
            <a:xfrm>
              <a:off x="611560" y="3779241"/>
              <a:ext cx="7938701" cy="729879"/>
            </a:xfrm>
            <a:custGeom>
              <a:avLst/>
              <a:gdLst>
                <a:gd name="connsiteX0" fmla="*/ 0 w 7960426"/>
                <a:gd name="connsiteY0" fmla="*/ 0 h 729879"/>
                <a:gd name="connsiteX1" fmla="*/ 7960426 w 7960426"/>
                <a:gd name="connsiteY1" fmla="*/ 0 h 729879"/>
                <a:gd name="connsiteX2" fmla="*/ 7960426 w 7960426"/>
                <a:gd name="connsiteY2" fmla="*/ 729879 h 729879"/>
                <a:gd name="connsiteX3" fmla="*/ 0 w 7960426"/>
                <a:gd name="connsiteY3" fmla="*/ 729879 h 729879"/>
                <a:gd name="connsiteX4" fmla="*/ 0 w 7960426"/>
                <a:gd name="connsiteY4" fmla="*/ 0 h 72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426" h="729879">
                  <a:moveTo>
                    <a:pt x="0" y="0"/>
                  </a:moveTo>
                  <a:lnTo>
                    <a:pt x="7960426" y="0"/>
                  </a:lnTo>
                  <a:lnTo>
                    <a:pt x="7960426" y="729879"/>
                  </a:lnTo>
                  <a:lnTo>
                    <a:pt x="0" y="729879"/>
                  </a:lnTo>
                  <a:lnTo>
                    <a:pt x="0" y="0"/>
                  </a:lnTo>
                  <a:close/>
                </a:path>
              </a:pathLst>
            </a:custGeom>
          </p:spPr>
          <p:style>
            <a:lnRef idx="2">
              <a:schemeClr val="accent4">
                <a:tint val="40000"/>
                <a:alpha val="90000"/>
                <a:hueOff val="992088"/>
                <a:satOff val="1109"/>
                <a:lumOff val="-96"/>
                <a:alphaOff val="0"/>
              </a:schemeClr>
            </a:lnRef>
            <a:fillRef idx="1">
              <a:schemeClr val="accent4">
                <a:tint val="40000"/>
                <a:alpha val="90000"/>
                <a:hueOff val="992088"/>
                <a:satOff val="1109"/>
                <a:lumOff val="-96"/>
                <a:alphaOff val="0"/>
              </a:schemeClr>
            </a:fillRef>
            <a:effectRef idx="0">
              <a:schemeClr val="accent4">
                <a:tint val="40000"/>
                <a:alpha val="90000"/>
                <a:hueOff val="992088"/>
                <a:satOff val="1109"/>
                <a:lumOff val="-96"/>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C" kern="1200" dirty="0" smtClean="0"/>
                <a:t>La administración, la alcaldía y directores departamentales no brindan la suficiente importancia  de la difusión del Plan Estratégico de la Municipalidad, para la consecución de los objetivos planteados.</a:t>
              </a:r>
              <a:endParaRPr lang="es-EC" kern="1200" dirty="0"/>
            </a:p>
          </p:txBody>
        </p:sp>
        <p:sp>
          <p:nvSpPr>
            <p:cNvPr id="24" name="23 Rectángulo"/>
            <p:cNvSpPr/>
            <p:nvPr/>
          </p:nvSpPr>
          <p:spPr>
            <a:xfrm>
              <a:off x="611559" y="1702417"/>
              <a:ext cx="7968209" cy="1113541"/>
            </a:xfrm>
            <a:prstGeom prst="rect">
              <a:avLst/>
            </a:pr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99569" tIns="99569" rIns="99568" bIns="822256" numCol="1" spcCol="1270" anchor="ctr" anchorCtr="0">
              <a:noAutofit/>
            </a:bodyPr>
            <a:lstStyle/>
            <a:p>
              <a:pPr lvl="0" algn="ctr" defTabSz="622300">
                <a:lnSpc>
                  <a:spcPct val="90000"/>
                </a:lnSpc>
                <a:spcBef>
                  <a:spcPct val="0"/>
                </a:spcBef>
                <a:spcAft>
                  <a:spcPct val="35000"/>
                </a:spcAft>
              </a:pPr>
              <a:r>
                <a:rPr lang="es-EC" sz="1400" kern="1200" dirty="0" smtClean="0"/>
                <a:t>CONDICIÓN</a:t>
              </a:r>
              <a:endParaRPr lang="es-EC" sz="1400" kern="1200" dirty="0"/>
            </a:p>
          </p:txBody>
        </p:sp>
        <p:sp>
          <p:nvSpPr>
            <p:cNvPr id="25" name="24 Forma libre"/>
            <p:cNvSpPr/>
            <p:nvPr/>
          </p:nvSpPr>
          <p:spPr>
            <a:xfrm>
              <a:off x="611559" y="2061361"/>
              <a:ext cx="7944542" cy="575551"/>
            </a:xfrm>
            <a:custGeom>
              <a:avLst/>
              <a:gdLst>
                <a:gd name="connsiteX0" fmla="*/ 0 w 7968208"/>
                <a:gd name="connsiteY0" fmla="*/ 0 h 395655"/>
                <a:gd name="connsiteX1" fmla="*/ 7968208 w 7968208"/>
                <a:gd name="connsiteY1" fmla="*/ 0 h 395655"/>
                <a:gd name="connsiteX2" fmla="*/ 7968208 w 7968208"/>
                <a:gd name="connsiteY2" fmla="*/ 395655 h 395655"/>
                <a:gd name="connsiteX3" fmla="*/ 0 w 7968208"/>
                <a:gd name="connsiteY3" fmla="*/ 395655 h 395655"/>
                <a:gd name="connsiteX4" fmla="*/ 0 w 7968208"/>
                <a:gd name="connsiteY4" fmla="*/ 0 h 39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208" h="395655">
                  <a:moveTo>
                    <a:pt x="0" y="0"/>
                  </a:moveTo>
                  <a:lnTo>
                    <a:pt x="7968208" y="0"/>
                  </a:lnTo>
                  <a:lnTo>
                    <a:pt x="7968208" y="395655"/>
                  </a:lnTo>
                  <a:lnTo>
                    <a:pt x="0" y="395655"/>
                  </a:lnTo>
                  <a:lnTo>
                    <a:pt x="0" y="0"/>
                  </a:lnTo>
                  <a:close/>
                </a:path>
              </a:pathLst>
            </a:custGeom>
          </p:spPr>
          <p:style>
            <a:lnRef idx="2">
              <a:schemeClr val="accent4">
                <a:tint val="40000"/>
                <a:alpha val="90000"/>
                <a:hueOff val="3968353"/>
                <a:satOff val="4435"/>
                <a:lumOff val="-385"/>
                <a:alphaOff val="0"/>
              </a:schemeClr>
            </a:lnRef>
            <a:fillRef idx="1">
              <a:schemeClr val="accent4">
                <a:tint val="40000"/>
                <a:alpha val="90000"/>
                <a:hueOff val="3968353"/>
                <a:satOff val="4435"/>
                <a:lumOff val="-385"/>
                <a:alphaOff val="0"/>
              </a:schemeClr>
            </a:fillRef>
            <a:effectRef idx="0">
              <a:schemeClr val="accent4">
                <a:tint val="40000"/>
                <a:alpha val="90000"/>
                <a:hueOff val="3968353"/>
                <a:satOff val="4435"/>
                <a:lumOff val="-385"/>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C" sz="1400" kern="1200" dirty="0" smtClean="0"/>
                <a:t>El personal de GAD de Latacunga, no tiene un conocimiento total del Plan Estratégico, afectando esto al desarrollo eficiente de sus funciones y los objetivos institucionales y departamentales.</a:t>
              </a:r>
              <a:endParaRPr lang="es-EC" sz="1400" kern="1200" dirty="0"/>
            </a:p>
          </p:txBody>
        </p:sp>
      </p:grpSp>
    </p:spTree>
    <p:extLst>
      <p:ext uri="{BB962C8B-B14F-4D97-AF65-F5344CB8AC3E}">
        <p14:creationId xmlns:p14="http://schemas.microsoft.com/office/powerpoint/2010/main" val="22627989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624"/>
            <a:ext cx="8229600" cy="1600200"/>
          </a:xfrm>
        </p:spPr>
        <p:txBody>
          <a:bodyPr/>
          <a:lstStyle/>
          <a:p>
            <a:pPr lvl="0">
              <a:lnSpc>
                <a:spcPct val="100000"/>
              </a:lnSpc>
            </a:pPr>
            <a:r>
              <a:rPr lang="es-EC" sz="1600" b="1" dirty="0"/>
              <a:t>DESCONOCIMIENTO DE PLAN ESTRATÉGICO POR PARTE DE LOS SERVIDORES PÚBLICOS DEL GAD MUNICIPAL DEL CANTÓN </a:t>
            </a:r>
            <a:r>
              <a:rPr lang="es-EC" sz="1600" b="1" dirty="0" smtClean="0"/>
              <a:t>LATACUNGA</a:t>
            </a:r>
            <a:endParaRPr lang="es-EC" sz="1600" dirty="0"/>
          </a:p>
        </p:txBody>
      </p:sp>
      <p:grpSp>
        <p:nvGrpSpPr>
          <p:cNvPr id="3" name="2 Grupo"/>
          <p:cNvGrpSpPr/>
          <p:nvPr/>
        </p:nvGrpSpPr>
        <p:grpSpPr>
          <a:xfrm>
            <a:off x="611558" y="1673640"/>
            <a:ext cx="7920002" cy="4491664"/>
            <a:chOff x="611558" y="1609493"/>
            <a:chExt cx="7920002" cy="3671559"/>
          </a:xfrm>
        </p:grpSpPr>
        <p:sp>
          <p:nvSpPr>
            <p:cNvPr id="4" name="3 Forma libre"/>
            <p:cNvSpPr/>
            <p:nvPr/>
          </p:nvSpPr>
          <p:spPr>
            <a:xfrm>
              <a:off x="611559" y="4282357"/>
              <a:ext cx="7906814" cy="994512"/>
            </a:xfrm>
            <a:custGeom>
              <a:avLst/>
              <a:gdLst>
                <a:gd name="connsiteX0" fmla="*/ 0 w 7920000"/>
                <a:gd name="connsiteY0" fmla="*/ 0 h 1114850"/>
                <a:gd name="connsiteX1" fmla="*/ 7920000 w 7920000"/>
                <a:gd name="connsiteY1" fmla="*/ 0 h 1114850"/>
                <a:gd name="connsiteX2" fmla="*/ 7920000 w 7920000"/>
                <a:gd name="connsiteY2" fmla="*/ 1114850 h 1114850"/>
                <a:gd name="connsiteX3" fmla="*/ 0 w 7920000"/>
                <a:gd name="connsiteY3" fmla="*/ 1114850 h 1114850"/>
                <a:gd name="connsiteX4" fmla="*/ 0 w 7920000"/>
                <a:gd name="connsiteY4" fmla="*/ 0 h 111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000" h="1114850">
                  <a:moveTo>
                    <a:pt x="0" y="0"/>
                  </a:moveTo>
                  <a:lnTo>
                    <a:pt x="7920000" y="0"/>
                  </a:lnTo>
                  <a:lnTo>
                    <a:pt x="7920000" y="1114850"/>
                  </a:lnTo>
                  <a:lnTo>
                    <a:pt x="0" y="111485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612399" numCol="1" spcCol="1270" anchor="ctr" anchorCtr="0">
              <a:noAutofit/>
            </a:bodyPr>
            <a:lstStyle/>
            <a:p>
              <a:pPr lvl="0" defTabSz="622300">
                <a:lnSpc>
                  <a:spcPct val="90000"/>
                </a:lnSpc>
                <a:spcBef>
                  <a:spcPct val="0"/>
                </a:spcBef>
                <a:spcAft>
                  <a:spcPct val="35000"/>
                </a:spcAft>
              </a:pPr>
              <a:r>
                <a:rPr lang="es-EC" sz="1600" b="1" kern="1200" dirty="0" smtClean="0"/>
                <a:t>Al Director de Recursos Humanos</a:t>
              </a:r>
              <a:endParaRPr lang="es-EC" sz="1600" kern="1200" dirty="0"/>
            </a:p>
          </p:txBody>
        </p:sp>
        <p:sp>
          <p:nvSpPr>
            <p:cNvPr id="6" name="5 Forma libre"/>
            <p:cNvSpPr/>
            <p:nvPr/>
          </p:nvSpPr>
          <p:spPr>
            <a:xfrm>
              <a:off x="629610" y="4713431"/>
              <a:ext cx="7865943" cy="567621"/>
            </a:xfrm>
            <a:custGeom>
              <a:avLst/>
              <a:gdLst>
                <a:gd name="connsiteX0" fmla="*/ 0 w 7836285"/>
                <a:gd name="connsiteY0" fmla="*/ 0 h 567621"/>
                <a:gd name="connsiteX1" fmla="*/ 7836285 w 7836285"/>
                <a:gd name="connsiteY1" fmla="*/ 0 h 567621"/>
                <a:gd name="connsiteX2" fmla="*/ 7836285 w 7836285"/>
                <a:gd name="connsiteY2" fmla="*/ 567621 h 567621"/>
                <a:gd name="connsiteX3" fmla="*/ 0 w 7836285"/>
                <a:gd name="connsiteY3" fmla="*/ 567621 h 567621"/>
                <a:gd name="connsiteX4" fmla="*/ 0 w 7836285"/>
                <a:gd name="connsiteY4" fmla="*/ 0 h 567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6285" h="567621">
                  <a:moveTo>
                    <a:pt x="0" y="0"/>
                  </a:moveTo>
                  <a:lnTo>
                    <a:pt x="7836285" y="0"/>
                  </a:lnTo>
                  <a:lnTo>
                    <a:pt x="7836285" y="567621"/>
                  </a:lnTo>
                  <a:lnTo>
                    <a:pt x="0" y="567621"/>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C" sz="1600" kern="1200" dirty="0" smtClean="0"/>
                <a:t>Realizar inducciones de difusión del Plan Estratégico y Orgánico Funcional  personal actual que labora en la institución; y crear plan de inducciones personal en proceso de contratación.  </a:t>
              </a:r>
              <a:endParaRPr lang="es-EC" sz="1600" kern="1200" dirty="0"/>
            </a:p>
          </p:txBody>
        </p:sp>
        <p:sp>
          <p:nvSpPr>
            <p:cNvPr id="10" name="9 Rectángulo"/>
            <p:cNvSpPr/>
            <p:nvPr/>
          </p:nvSpPr>
          <p:spPr>
            <a:xfrm>
              <a:off x="611558" y="1609493"/>
              <a:ext cx="7920000" cy="1284730"/>
            </a:xfrm>
            <a:prstGeom prst="rect">
              <a:avLst/>
            </a:pr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99569" tIns="99569" rIns="99568" bIns="934107" numCol="1" spcCol="1270" anchor="ctr" anchorCtr="0">
              <a:noAutofit/>
            </a:bodyPr>
            <a:lstStyle/>
            <a:p>
              <a:pPr lvl="0" algn="ctr" defTabSz="622300">
                <a:lnSpc>
                  <a:spcPct val="90000"/>
                </a:lnSpc>
                <a:spcBef>
                  <a:spcPct val="0"/>
                </a:spcBef>
                <a:spcAft>
                  <a:spcPct val="35000"/>
                </a:spcAft>
              </a:pPr>
              <a:r>
                <a:rPr lang="es-EC" sz="1600" b="1" kern="1200" dirty="0" smtClean="0"/>
                <a:t>CONCLUSIÓN</a:t>
              </a:r>
              <a:endParaRPr lang="es-EC" sz="1600" kern="1200" dirty="0"/>
            </a:p>
          </p:txBody>
        </p:sp>
        <p:sp>
          <p:nvSpPr>
            <p:cNvPr id="9" name="8 Rectángulo"/>
            <p:cNvSpPr/>
            <p:nvPr/>
          </p:nvSpPr>
          <p:spPr>
            <a:xfrm>
              <a:off x="611560" y="2437408"/>
              <a:ext cx="7920000" cy="913630"/>
            </a:xfrm>
            <a:prstGeom prst="rect">
              <a:avLst/>
            </a:prstGeom>
          </p:spPr>
          <p:style>
            <a:lnRef idx="2">
              <a:schemeClr val="lt1">
                <a:hueOff val="0"/>
                <a:satOff val="0"/>
                <a:lumOff val="0"/>
                <a:alphaOff val="0"/>
              </a:schemeClr>
            </a:lnRef>
            <a:fillRef idx="1">
              <a:schemeClr val="accent4">
                <a:hueOff val="2060315"/>
                <a:satOff val="22457"/>
                <a:lumOff val="-4706"/>
                <a:alphaOff val="0"/>
              </a:schemeClr>
            </a:fillRef>
            <a:effectRef idx="0">
              <a:schemeClr val="accent4">
                <a:hueOff val="2060315"/>
                <a:satOff val="22457"/>
                <a:lumOff val="-4706"/>
                <a:alphaOff val="0"/>
              </a:schemeClr>
            </a:effectRef>
            <a:fontRef idx="minor">
              <a:schemeClr val="lt1"/>
            </a:fontRef>
          </p:style>
          <p:txBody>
            <a:bodyPr spcFirstLastPara="0" vert="horz" wrap="square" lIns="99567" tIns="99569" rIns="99568" bIns="419549" numCol="1" spcCol="1270" anchor="ctr" anchorCtr="0">
              <a:noAutofit/>
            </a:bodyPr>
            <a:lstStyle/>
            <a:p>
              <a:pPr lvl="0" algn="ctr" defTabSz="622300">
                <a:spcBef>
                  <a:spcPct val="0"/>
                </a:spcBef>
                <a:spcAft>
                  <a:spcPct val="35000"/>
                </a:spcAft>
              </a:pPr>
              <a:r>
                <a:rPr lang="es-EC" sz="1600" b="1" kern="1200" dirty="0" smtClean="0"/>
                <a:t>RECOMENDACIÓN</a:t>
              </a:r>
              <a:endParaRPr lang="es-EC" sz="1600" kern="1200" dirty="0"/>
            </a:p>
          </p:txBody>
        </p:sp>
        <p:sp>
          <p:nvSpPr>
            <p:cNvPr id="7" name="6 Rectángulo"/>
            <p:cNvSpPr/>
            <p:nvPr/>
          </p:nvSpPr>
          <p:spPr>
            <a:xfrm>
              <a:off x="629611" y="2894223"/>
              <a:ext cx="7865942" cy="1398868"/>
            </a:xfrm>
            <a:prstGeom prst="rect">
              <a:avLst/>
            </a:prstGeom>
            <a:ln>
              <a:noFill/>
            </a:ln>
          </p:spPr>
          <p:style>
            <a:lnRef idx="2">
              <a:schemeClr val="lt1">
                <a:hueOff val="0"/>
                <a:satOff val="0"/>
                <a:lumOff val="0"/>
                <a:alphaOff val="0"/>
              </a:schemeClr>
            </a:lnRef>
            <a:fillRef idx="1">
              <a:schemeClr val="accent4">
                <a:hueOff val="1030158"/>
                <a:satOff val="11228"/>
                <a:lumOff val="-2353"/>
                <a:alphaOff val="0"/>
              </a:schemeClr>
            </a:fillRef>
            <a:effectRef idx="0">
              <a:schemeClr val="accent4">
                <a:hueOff val="1030158"/>
                <a:satOff val="11228"/>
                <a:lumOff val="-2353"/>
                <a:alphaOff val="0"/>
              </a:schemeClr>
            </a:effectRef>
            <a:fontRef idx="minor">
              <a:schemeClr val="lt1"/>
            </a:fontRef>
          </p:style>
          <p:txBody>
            <a:bodyPr spcFirstLastPara="0" vert="horz" wrap="square" lIns="99569" tIns="99568" rIns="99568" bIns="1007434" numCol="1" spcCol="1270" anchor="ctr" anchorCtr="0">
              <a:noAutofit/>
            </a:bodyPr>
            <a:lstStyle/>
            <a:p>
              <a:pPr lvl="0" defTabSz="622300">
                <a:lnSpc>
                  <a:spcPct val="90000"/>
                </a:lnSpc>
                <a:spcBef>
                  <a:spcPct val="0"/>
                </a:spcBef>
                <a:spcAft>
                  <a:spcPct val="35000"/>
                </a:spcAft>
              </a:pPr>
              <a:r>
                <a:rPr lang="es-EC" sz="1600" b="1" kern="1200" dirty="0" smtClean="0"/>
                <a:t>Al Señor Alcalde </a:t>
              </a:r>
              <a:endParaRPr lang="es-EC" sz="1600" kern="1200" dirty="0"/>
            </a:p>
          </p:txBody>
        </p:sp>
        <p:sp>
          <p:nvSpPr>
            <p:cNvPr id="11" name="10 Forma libre"/>
            <p:cNvSpPr/>
            <p:nvPr/>
          </p:nvSpPr>
          <p:spPr>
            <a:xfrm>
              <a:off x="647563" y="2047213"/>
              <a:ext cx="7847990" cy="506226"/>
            </a:xfrm>
            <a:custGeom>
              <a:avLst/>
              <a:gdLst>
                <a:gd name="connsiteX0" fmla="*/ 0 w 7868520"/>
                <a:gd name="connsiteY0" fmla="*/ 0 h 506226"/>
                <a:gd name="connsiteX1" fmla="*/ 7868520 w 7868520"/>
                <a:gd name="connsiteY1" fmla="*/ 0 h 506226"/>
                <a:gd name="connsiteX2" fmla="*/ 7868520 w 7868520"/>
                <a:gd name="connsiteY2" fmla="*/ 506226 h 506226"/>
                <a:gd name="connsiteX3" fmla="*/ 0 w 7868520"/>
                <a:gd name="connsiteY3" fmla="*/ 506226 h 506226"/>
                <a:gd name="connsiteX4" fmla="*/ 0 w 7868520"/>
                <a:gd name="connsiteY4" fmla="*/ 0 h 506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20" h="506226">
                  <a:moveTo>
                    <a:pt x="0" y="0"/>
                  </a:moveTo>
                  <a:lnTo>
                    <a:pt x="7868520" y="0"/>
                  </a:lnTo>
                  <a:lnTo>
                    <a:pt x="7868520" y="506226"/>
                  </a:lnTo>
                  <a:lnTo>
                    <a:pt x="0" y="506226"/>
                  </a:lnTo>
                  <a:lnTo>
                    <a:pt x="0" y="0"/>
                  </a:lnTo>
                  <a:close/>
                </a:path>
              </a:pathLst>
            </a:custGeom>
          </p:spPr>
          <p:style>
            <a:lnRef idx="2">
              <a:schemeClr val="accent4">
                <a:tint val="40000"/>
                <a:alpha val="90000"/>
                <a:hueOff val="3968353"/>
                <a:satOff val="4435"/>
                <a:lumOff val="-385"/>
                <a:alphaOff val="0"/>
              </a:schemeClr>
            </a:lnRef>
            <a:fillRef idx="1">
              <a:schemeClr val="accent4">
                <a:tint val="40000"/>
                <a:alpha val="90000"/>
                <a:hueOff val="3968353"/>
                <a:satOff val="4435"/>
                <a:lumOff val="-385"/>
                <a:alphaOff val="0"/>
              </a:schemeClr>
            </a:fillRef>
            <a:effectRef idx="0">
              <a:schemeClr val="accent4">
                <a:tint val="40000"/>
                <a:alpha val="90000"/>
                <a:hueOff val="3968353"/>
                <a:satOff val="4435"/>
                <a:lumOff val="-385"/>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600" kern="1200" dirty="0" smtClean="0"/>
                <a:t>Los funcionarios de la entidad conocen parcialmente el Plan Estratégico de la Institución, por lo tanto no pueden cumplir a cabalidad con lo establecido por la Institución.</a:t>
              </a:r>
              <a:endParaRPr lang="es-EC" sz="1600" kern="1200" dirty="0"/>
            </a:p>
          </p:txBody>
        </p:sp>
        <p:sp>
          <p:nvSpPr>
            <p:cNvPr id="8" name="7 Forma libre"/>
            <p:cNvSpPr/>
            <p:nvPr/>
          </p:nvSpPr>
          <p:spPr>
            <a:xfrm>
              <a:off x="649246" y="3364427"/>
              <a:ext cx="7847991" cy="1003387"/>
            </a:xfrm>
            <a:custGeom>
              <a:avLst/>
              <a:gdLst>
                <a:gd name="connsiteX0" fmla="*/ 0 w 7868510"/>
                <a:gd name="connsiteY0" fmla="*/ 0 h 1003387"/>
                <a:gd name="connsiteX1" fmla="*/ 7868510 w 7868510"/>
                <a:gd name="connsiteY1" fmla="*/ 0 h 1003387"/>
                <a:gd name="connsiteX2" fmla="*/ 7868510 w 7868510"/>
                <a:gd name="connsiteY2" fmla="*/ 1003387 h 1003387"/>
                <a:gd name="connsiteX3" fmla="*/ 0 w 7868510"/>
                <a:gd name="connsiteY3" fmla="*/ 1003387 h 1003387"/>
                <a:gd name="connsiteX4" fmla="*/ 0 w 7868510"/>
                <a:gd name="connsiteY4" fmla="*/ 0 h 100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10" h="1003387">
                  <a:moveTo>
                    <a:pt x="0" y="0"/>
                  </a:moveTo>
                  <a:lnTo>
                    <a:pt x="7868510" y="0"/>
                  </a:lnTo>
                  <a:lnTo>
                    <a:pt x="7868510" y="1003387"/>
                  </a:lnTo>
                  <a:lnTo>
                    <a:pt x="0" y="1003387"/>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600" kern="1200" dirty="0" smtClean="0"/>
                <a:t>Realizar mecanismos para informar a los funcionarios que tienen desconocimiento del Plan Estratégico, mismo que servirá para que el Departamento pueda desarrollar mejor sus actividades y así pueda dar cumplimiento con el </a:t>
              </a:r>
              <a:r>
                <a:rPr lang="es-EC" sz="1600" b="1" kern="1200" dirty="0" smtClean="0"/>
                <a:t>COOTAD</a:t>
              </a:r>
              <a:r>
                <a:rPr lang="es-EC" sz="1600" kern="1200" dirty="0" smtClean="0"/>
                <a:t> </a:t>
              </a:r>
              <a:r>
                <a:rPr lang="es-EC" sz="1600" b="1" kern="1200" dirty="0" smtClean="0"/>
                <a:t>art. 60 literal i</a:t>
              </a:r>
              <a:r>
                <a:rPr lang="es-EC" sz="1600" kern="1200" dirty="0" smtClean="0"/>
                <a:t> </a:t>
              </a:r>
              <a:r>
                <a:rPr lang="es-EC" sz="1600" b="1" kern="1200" dirty="0" smtClean="0"/>
                <a:t>y NCI 500 INFORMACIÓN Y COMUNICACIÓN. </a:t>
              </a:r>
              <a:endParaRPr lang="es-EC" sz="1600" kern="1200" dirty="0"/>
            </a:p>
          </p:txBody>
        </p:sp>
      </p:grpSp>
    </p:spTree>
    <p:extLst>
      <p:ext uri="{BB962C8B-B14F-4D97-AF65-F5344CB8AC3E}">
        <p14:creationId xmlns:p14="http://schemas.microsoft.com/office/powerpoint/2010/main" val="26776853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68152"/>
          </a:xfrm>
        </p:spPr>
        <p:txBody>
          <a:bodyPr/>
          <a:lstStyle/>
          <a:p>
            <a:r>
              <a:rPr lang="es-EC" sz="1600" b="1" dirty="0">
                <a:effectLst/>
              </a:rPr>
              <a:t>LIMITACIÓN AL ACCESO DE </a:t>
            </a:r>
            <a:r>
              <a:rPr lang="es-EC" sz="1600" b="1" dirty="0" smtClean="0">
                <a:effectLst/>
              </a:rPr>
              <a:t>INFORMACIÓN</a:t>
            </a:r>
            <a:endParaRPr lang="es-EC" sz="1600" dirty="0">
              <a:effectLst/>
            </a:endParaRPr>
          </a:p>
        </p:txBody>
      </p:sp>
      <p:grpSp>
        <p:nvGrpSpPr>
          <p:cNvPr id="16" name="15 Grupo"/>
          <p:cNvGrpSpPr/>
          <p:nvPr/>
        </p:nvGrpSpPr>
        <p:grpSpPr>
          <a:xfrm>
            <a:off x="611560" y="1556791"/>
            <a:ext cx="7968208" cy="1944219"/>
            <a:chOff x="611560" y="2144857"/>
            <a:chExt cx="7968208" cy="1620183"/>
          </a:xfrm>
        </p:grpSpPr>
        <p:sp>
          <p:nvSpPr>
            <p:cNvPr id="24" name="23 Rectángulo"/>
            <p:cNvSpPr/>
            <p:nvPr/>
          </p:nvSpPr>
          <p:spPr>
            <a:xfrm>
              <a:off x="611560" y="2144857"/>
              <a:ext cx="7968208" cy="1220896"/>
            </a:xfrm>
            <a:prstGeom prst="rect">
              <a:avLst/>
            </a:pr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99569" tIns="99569" rIns="99568" bIns="822256" numCol="1" spcCol="1270" anchor="ctr" anchorCtr="0">
              <a:noAutofit/>
            </a:bodyPr>
            <a:lstStyle/>
            <a:p>
              <a:pPr lvl="0" algn="ctr" defTabSz="622300">
                <a:lnSpc>
                  <a:spcPct val="90000"/>
                </a:lnSpc>
                <a:spcBef>
                  <a:spcPct val="0"/>
                </a:spcBef>
                <a:spcAft>
                  <a:spcPct val="35000"/>
                </a:spcAft>
              </a:pPr>
              <a:r>
                <a:rPr lang="es-EC" sz="1400" kern="1200" dirty="0" smtClean="0"/>
                <a:t>CONDICIÓN</a:t>
              </a:r>
              <a:endParaRPr lang="es-EC" sz="1400" kern="1200" dirty="0"/>
            </a:p>
          </p:txBody>
        </p:sp>
        <p:sp>
          <p:nvSpPr>
            <p:cNvPr id="25" name="24 Forma libre"/>
            <p:cNvSpPr/>
            <p:nvPr/>
          </p:nvSpPr>
          <p:spPr>
            <a:xfrm>
              <a:off x="636238" y="2624912"/>
              <a:ext cx="7943530" cy="1140128"/>
            </a:xfrm>
            <a:custGeom>
              <a:avLst/>
              <a:gdLst>
                <a:gd name="connsiteX0" fmla="*/ 0 w 7968208"/>
                <a:gd name="connsiteY0" fmla="*/ 0 h 395655"/>
                <a:gd name="connsiteX1" fmla="*/ 7968208 w 7968208"/>
                <a:gd name="connsiteY1" fmla="*/ 0 h 395655"/>
                <a:gd name="connsiteX2" fmla="*/ 7968208 w 7968208"/>
                <a:gd name="connsiteY2" fmla="*/ 395655 h 395655"/>
                <a:gd name="connsiteX3" fmla="*/ 0 w 7968208"/>
                <a:gd name="connsiteY3" fmla="*/ 395655 h 395655"/>
                <a:gd name="connsiteX4" fmla="*/ 0 w 7968208"/>
                <a:gd name="connsiteY4" fmla="*/ 0 h 39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208" h="395655">
                  <a:moveTo>
                    <a:pt x="0" y="0"/>
                  </a:moveTo>
                  <a:lnTo>
                    <a:pt x="7968208" y="0"/>
                  </a:lnTo>
                  <a:lnTo>
                    <a:pt x="7968208" y="395655"/>
                  </a:lnTo>
                  <a:lnTo>
                    <a:pt x="0" y="395655"/>
                  </a:lnTo>
                  <a:lnTo>
                    <a:pt x="0" y="0"/>
                  </a:lnTo>
                  <a:close/>
                </a:path>
              </a:pathLst>
            </a:custGeom>
          </p:spPr>
          <p:style>
            <a:lnRef idx="2">
              <a:schemeClr val="accent4">
                <a:tint val="40000"/>
                <a:alpha val="90000"/>
                <a:hueOff val="3968353"/>
                <a:satOff val="4435"/>
                <a:lumOff val="-385"/>
                <a:alphaOff val="0"/>
              </a:schemeClr>
            </a:lnRef>
            <a:fillRef idx="1">
              <a:schemeClr val="accent4">
                <a:tint val="40000"/>
                <a:alpha val="90000"/>
                <a:hueOff val="3968353"/>
                <a:satOff val="4435"/>
                <a:lumOff val="-385"/>
                <a:alphaOff val="0"/>
              </a:schemeClr>
            </a:fillRef>
            <a:effectRef idx="0">
              <a:schemeClr val="accent4">
                <a:tint val="40000"/>
                <a:alpha val="90000"/>
                <a:hueOff val="3968353"/>
                <a:satOff val="4435"/>
                <a:lumOff val="-385"/>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dirty="0"/>
                <a:t>Se limitó el acceso de cierta información como lo son las reformas al presupuesto, planillas de pago al IESS, declaraciones al SRI, roles de pago del personal y entre otras situaciones no se pudo ejecutar el arqueo sorpresivo de la ventanilla de recaudación correspondiente al día 21/01/2013 debido a la negación por parte del Señor Tesorero de la Institución, quien dio la apertura solamente  para constatar los valores del día anterior, siendo que los mismos ya estaban cuadrados.</a:t>
              </a:r>
              <a:endParaRPr lang="es-EC" sz="1400" kern="1200" dirty="0"/>
            </a:p>
          </p:txBody>
        </p:sp>
      </p:grpSp>
      <p:sp>
        <p:nvSpPr>
          <p:cNvPr id="26" name="25 Rectángulo"/>
          <p:cNvSpPr/>
          <p:nvPr/>
        </p:nvSpPr>
        <p:spPr>
          <a:xfrm>
            <a:off x="631140" y="3933056"/>
            <a:ext cx="7968209" cy="1497802"/>
          </a:xfrm>
          <a:prstGeom prst="rect">
            <a:avLst/>
          </a:prstGeom>
          <a:ln>
            <a:noFill/>
          </a:ln>
        </p:spPr>
        <p:style>
          <a:lnRef idx="2">
            <a:schemeClr val="lt1">
              <a:hueOff val="0"/>
              <a:satOff val="0"/>
              <a:lumOff val="0"/>
              <a:alphaOff val="0"/>
            </a:schemeClr>
          </a:lnRef>
          <a:fillRef idx="1">
            <a:schemeClr val="accent4">
              <a:hueOff val="1030158"/>
              <a:satOff val="11228"/>
              <a:lumOff val="-2353"/>
              <a:alphaOff val="0"/>
            </a:schemeClr>
          </a:fillRef>
          <a:effectRef idx="0">
            <a:schemeClr val="accent4">
              <a:hueOff val="1030158"/>
              <a:satOff val="11228"/>
              <a:lumOff val="-2353"/>
              <a:alphaOff val="0"/>
            </a:schemeClr>
          </a:effectRef>
          <a:fontRef idx="minor">
            <a:schemeClr val="lt1"/>
          </a:fontRef>
        </p:style>
        <p:txBody>
          <a:bodyPr spcFirstLastPara="0" vert="horz" wrap="square" lIns="99569" tIns="99568" rIns="99568" bIns="1069010" numCol="1" spcCol="1270" anchor="ctr" anchorCtr="0">
            <a:noAutofit/>
          </a:bodyPr>
          <a:lstStyle/>
          <a:p>
            <a:pPr lvl="0" algn="ctr" defTabSz="622300">
              <a:lnSpc>
                <a:spcPct val="90000"/>
              </a:lnSpc>
              <a:spcBef>
                <a:spcPct val="0"/>
              </a:spcBef>
              <a:spcAft>
                <a:spcPct val="35000"/>
              </a:spcAft>
            </a:pPr>
            <a:r>
              <a:rPr lang="es-EC" sz="1400" kern="1200" dirty="0" smtClean="0"/>
              <a:t>CAUSA</a:t>
            </a:r>
            <a:endParaRPr lang="es-EC" sz="1400" kern="1200" dirty="0"/>
          </a:p>
        </p:txBody>
      </p:sp>
      <p:sp>
        <p:nvSpPr>
          <p:cNvPr id="27" name="26 Forma libre"/>
          <p:cNvSpPr/>
          <p:nvPr/>
        </p:nvSpPr>
        <p:spPr>
          <a:xfrm>
            <a:off x="636239" y="4369671"/>
            <a:ext cx="7943529" cy="1075553"/>
          </a:xfrm>
          <a:custGeom>
            <a:avLst/>
            <a:gdLst>
              <a:gd name="connsiteX0" fmla="*/ 0 w 7960426"/>
              <a:gd name="connsiteY0" fmla="*/ 0 h 729879"/>
              <a:gd name="connsiteX1" fmla="*/ 7960426 w 7960426"/>
              <a:gd name="connsiteY1" fmla="*/ 0 h 729879"/>
              <a:gd name="connsiteX2" fmla="*/ 7960426 w 7960426"/>
              <a:gd name="connsiteY2" fmla="*/ 729879 h 729879"/>
              <a:gd name="connsiteX3" fmla="*/ 0 w 7960426"/>
              <a:gd name="connsiteY3" fmla="*/ 729879 h 729879"/>
              <a:gd name="connsiteX4" fmla="*/ 0 w 7960426"/>
              <a:gd name="connsiteY4" fmla="*/ 0 h 72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426" h="729879">
                <a:moveTo>
                  <a:pt x="0" y="0"/>
                </a:moveTo>
                <a:lnTo>
                  <a:pt x="7960426" y="0"/>
                </a:lnTo>
                <a:lnTo>
                  <a:pt x="7960426" y="729879"/>
                </a:lnTo>
                <a:lnTo>
                  <a:pt x="0" y="729879"/>
                </a:lnTo>
                <a:lnTo>
                  <a:pt x="0" y="0"/>
                </a:lnTo>
                <a:close/>
              </a:path>
            </a:pathLst>
          </a:custGeom>
        </p:spPr>
        <p:style>
          <a:lnRef idx="2">
            <a:schemeClr val="accent4">
              <a:tint val="40000"/>
              <a:alpha val="90000"/>
              <a:hueOff val="992088"/>
              <a:satOff val="1109"/>
              <a:lumOff val="-96"/>
              <a:alphaOff val="0"/>
            </a:schemeClr>
          </a:lnRef>
          <a:fillRef idx="1">
            <a:schemeClr val="accent4">
              <a:tint val="40000"/>
              <a:alpha val="90000"/>
              <a:hueOff val="992088"/>
              <a:satOff val="1109"/>
              <a:lumOff val="-96"/>
              <a:alphaOff val="0"/>
            </a:schemeClr>
          </a:fillRef>
          <a:effectRef idx="0">
            <a:schemeClr val="accent4">
              <a:tint val="40000"/>
              <a:alpha val="90000"/>
              <a:hueOff val="992088"/>
              <a:satOff val="1109"/>
              <a:lumOff val="-96"/>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r>
              <a:rPr lang="es-EC" sz="1400" dirty="0"/>
              <a:t>Lo que causa esta acción es porque el Presente Proyecto de Tesis es de carácter académico, por lo que los funcionarios del GAD Municipal de Latacunga, únicamente están en la Obligación moral de colaborar con la información necesaria.</a:t>
            </a:r>
          </a:p>
        </p:txBody>
      </p:sp>
    </p:spTree>
    <p:extLst>
      <p:ext uri="{BB962C8B-B14F-4D97-AF65-F5344CB8AC3E}">
        <p14:creationId xmlns:p14="http://schemas.microsoft.com/office/powerpoint/2010/main" val="10544280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590390" y="1567292"/>
            <a:ext cx="7884001" cy="4742031"/>
            <a:chOff x="590390" y="1567292"/>
            <a:chExt cx="7884001" cy="4742031"/>
          </a:xfrm>
        </p:grpSpPr>
        <p:grpSp>
          <p:nvGrpSpPr>
            <p:cNvPr id="16" name="15 Grupo"/>
            <p:cNvGrpSpPr/>
            <p:nvPr/>
          </p:nvGrpSpPr>
          <p:grpSpPr>
            <a:xfrm>
              <a:off x="590390" y="1567292"/>
              <a:ext cx="7884001" cy="4742031"/>
              <a:chOff x="590390" y="1567292"/>
              <a:chExt cx="7884001" cy="4742031"/>
            </a:xfrm>
          </p:grpSpPr>
          <p:grpSp>
            <p:nvGrpSpPr>
              <p:cNvPr id="3" name="2 Grupo"/>
              <p:cNvGrpSpPr/>
              <p:nvPr/>
            </p:nvGrpSpPr>
            <p:grpSpPr>
              <a:xfrm>
                <a:off x="590390" y="1567292"/>
                <a:ext cx="7870042" cy="4742031"/>
                <a:chOff x="590112" y="1552066"/>
                <a:chExt cx="7963062" cy="4366191"/>
              </a:xfrm>
            </p:grpSpPr>
            <p:sp>
              <p:nvSpPr>
                <p:cNvPr id="10" name="9 Rectángulo"/>
                <p:cNvSpPr/>
                <p:nvPr/>
              </p:nvSpPr>
              <p:spPr>
                <a:xfrm>
                  <a:off x="595859" y="1552066"/>
                  <a:ext cx="7949990" cy="1060813"/>
                </a:xfrm>
                <a:prstGeom prst="rect">
                  <a:avLst/>
                </a:pr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99569" tIns="99569" rIns="99568" bIns="934107" numCol="1" spcCol="1270" anchor="ctr" anchorCtr="0">
                  <a:noAutofit/>
                </a:bodyPr>
                <a:lstStyle/>
                <a:p>
                  <a:pPr lvl="0" algn="ctr" defTabSz="622300">
                    <a:lnSpc>
                      <a:spcPct val="90000"/>
                    </a:lnSpc>
                    <a:spcBef>
                      <a:spcPct val="0"/>
                    </a:spcBef>
                    <a:spcAft>
                      <a:spcPct val="35000"/>
                    </a:spcAft>
                  </a:pPr>
                  <a:r>
                    <a:rPr lang="es-EC" sz="1400" b="1" dirty="0" smtClean="0"/>
                    <a:t>EFECTO</a:t>
                  </a:r>
                  <a:endParaRPr lang="es-EC" sz="1400" kern="1200" dirty="0"/>
                </a:p>
              </p:txBody>
            </p:sp>
            <p:sp>
              <p:nvSpPr>
                <p:cNvPr id="7" name="6 Rectángulo"/>
                <p:cNvSpPr/>
                <p:nvPr/>
              </p:nvSpPr>
              <p:spPr>
                <a:xfrm>
                  <a:off x="590112" y="3929229"/>
                  <a:ext cx="7955738" cy="1326017"/>
                </a:xfrm>
                <a:prstGeom prst="rect">
                  <a:avLst/>
                </a:prstGeom>
              </p:spPr>
              <p:style>
                <a:lnRef idx="2">
                  <a:schemeClr val="lt1">
                    <a:hueOff val="0"/>
                    <a:satOff val="0"/>
                    <a:lumOff val="0"/>
                    <a:alphaOff val="0"/>
                  </a:schemeClr>
                </a:lnRef>
                <a:fillRef idx="1">
                  <a:schemeClr val="accent4">
                    <a:hueOff val="1030158"/>
                    <a:satOff val="11228"/>
                    <a:lumOff val="-2353"/>
                    <a:alphaOff val="0"/>
                  </a:schemeClr>
                </a:fillRef>
                <a:effectRef idx="0">
                  <a:schemeClr val="accent4">
                    <a:hueOff val="1030158"/>
                    <a:satOff val="11228"/>
                    <a:lumOff val="-2353"/>
                    <a:alphaOff val="0"/>
                  </a:schemeClr>
                </a:effectRef>
                <a:fontRef idx="minor">
                  <a:schemeClr val="lt1"/>
                </a:fontRef>
              </p:style>
              <p:txBody>
                <a:bodyPr spcFirstLastPara="0" vert="horz" wrap="square" lIns="99569" tIns="99568" rIns="99568" bIns="1007434" numCol="1" spcCol="1270" anchor="ctr" anchorCtr="0">
                  <a:noAutofit/>
                </a:bodyPr>
                <a:lstStyle/>
                <a:p>
                  <a:pPr lvl="0" algn="ctr" defTabSz="622300">
                    <a:lnSpc>
                      <a:spcPct val="90000"/>
                    </a:lnSpc>
                    <a:spcBef>
                      <a:spcPct val="0"/>
                    </a:spcBef>
                    <a:spcAft>
                      <a:spcPct val="35000"/>
                    </a:spcAft>
                  </a:pPr>
                  <a:r>
                    <a:rPr lang="es-EC" sz="1400" b="1" kern="1200" dirty="0" smtClean="0"/>
                    <a:t>RECOMENDACIÓN</a:t>
                  </a:r>
                </a:p>
                <a:p>
                  <a:pPr lvl="0" defTabSz="622300">
                    <a:lnSpc>
                      <a:spcPct val="90000"/>
                    </a:lnSpc>
                    <a:spcBef>
                      <a:spcPct val="0"/>
                    </a:spcBef>
                    <a:spcAft>
                      <a:spcPct val="35000"/>
                    </a:spcAft>
                  </a:pPr>
                  <a:r>
                    <a:rPr lang="es-EC" sz="1400" b="1" kern="1200" dirty="0" smtClean="0"/>
                    <a:t>Al Señor Alcalde</a:t>
                  </a:r>
                </a:p>
              </p:txBody>
            </p:sp>
            <p:sp>
              <p:nvSpPr>
                <p:cNvPr id="11" name="10 Forma libre"/>
                <p:cNvSpPr/>
                <p:nvPr/>
              </p:nvSpPr>
              <p:spPr>
                <a:xfrm>
                  <a:off x="611559" y="1895660"/>
                  <a:ext cx="7934290" cy="574948"/>
                </a:xfrm>
                <a:custGeom>
                  <a:avLst/>
                  <a:gdLst>
                    <a:gd name="connsiteX0" fmla="*/ 0 w 7868520"/>
                    <a:gd name="connsiteY0" fmla="*/ 0 h 506226"/>
                    <a:gd name="connsiteX1" fmla="*/ 7868520 w 7868520"/>
                    <a:gd name="connsiteY1" fmla="*/ 0 h 506226"/>
                    <a:gd name="connsiteX2" fmla="*/ 7868520 w 7868520"/>
                    <a:gd name="connsiteY2" fmla="*/ 506226 h 506226"/>
                    <a:gd name="connsiteX3" fmla="*/ 0 w 7868520"/>
                    <a:gd name="connsiteY3" fmla="*/ 506226 h 506226"/>
                    <a:gd name="connsiteX4" fmla="*/ 0 w 7868520"/>
                    <a:gd name="connsiteY4" fmla="*/ 0 h 506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20" h="506226">
                      <a:moveTo>
                        <a:pt x="0" y="0"/>
                      </a:moveTo>
                      <a:lnTo>
                        <a:pt x="7868520" y="0"/>
                      </a:lnTo>
                      <a:lnTo>
                        <a:pt x="7868520" y="506226"/>
                      </a:lnTo>
                      <a:lnTo>
                        <a:pt x="0" y="506226"/>
                      </a:lnTo>
                      <a:lnTo>
                        <a:pt x="0" y="0"/>
                      </a:lnTo>
                      <a:close/>
                    </a:path>
                  </a:pathLst>
                </a:custGeom>
              </p:spPr>
              <p:style>
                <a:lnRef idx="2">
                  <a:schemeClr val="accent4">
                    <a:tint val="40000"/>
                    <a:alpha val="90000"/>
                    <a:hueOff val="3968353"/>
                    <a:satOff val="4435"/>
                    <a:lumOff val="-385"/>
                    <a:alphaOff val="0"/>
                  </a:schemeClr>
                </a:lnRef>
                <a:fillRef idx="1">
                  <a:schemeClr val="accent4">
                    <a:tint val="40000"/>
                    <a:alpha val="90000"/>
                    <a:hueOff val="3968353"/>
                    <a:satOff val="4435"/>
                    <a:lumOff val="-385"/>
                    <a:alphaOff val="0"/>
                  </a:schemeClr>
                </a:fillRef>
                <a:effectRef idx="0">
                  <a:schemeClr val="accent4">
                    <a:tint val="40000"/>
                    <a:alpha val="90000"/>
                    <a:hueOff val="3968353"/>
                    <a:satOff val="4435"/>
                    <a:lumOff val="-385"/>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dirty="0"/>
                    <a:t>La falta de colaboración por parte de los funcionarios  se evidencia la existencia de un mal manejo en ciertas actividades, al mismo tiempo que obstaculiza la aplicación de procedimientos de control </a:t>
                  </a:r>
                  <a:r>
                    <a:rPr lang="es-EC" sz="1400" dirty="0" smtClean="0"/>
                    <a:t>interno</a:t>
                  </a:r>
                  <a:endParaRPr lang="es-EC" sz="1400" kern="1200" dirty="0"/>
                </a:p>
              </p:txBody>
            </p:sp>
            <p:sp>
              <p:nvSpPr>
                <p:cNvPr id="8" name="7 Forma libre"/>
                <p:cNvSpPr/>
                <p:nvPr/>
              </p:nvSpPr>
              <p:spPr>
                <a:xfrm>
                  <a:off x="633174" y="4393335"/>
                  <a:ext cx="7920000" cy="1524922"/>
                </a:xfrm>
                <a:custGeom>
                  <a:avLst/>
                  <a:gdLst>
                    <a:gd name="connsiteX0" fmla="*/ 0 w 7868510"/>
                    <a:gd name="connsiteY0" fmla="*/ 0 h 1003387"/>
                    <a:gd name="connsiteX1" fmla="*/ 7868510 w 7868510"/>
                    <a:gd name="connsiteY1" fmla="*/ 0 h 1003387"/>
                    <a:gd name="connsiteX2" fmla="*/ 7868510 w 7868510"/>
                    <a:gd name="connsiteY2" fmla="*/ 1003387 h 1003387"/>
                    <a:gd name="connsiteX3" fmla="*/ 0 w 7868510"/>
                    <a:gd name="connsiteY3" fmla="*/ 1003387 h 1003387"/>
                    <a:gd name="connsiteX4" fmla="*/ 0 w 7868510"/>
                    <a:gd name="connsiteY4" fmla="*/ 0 h 100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10" h="1003387">
                      <a:moveTo>
                        <a:pt x="0" y="0"/>
                      </a:moveTo>
                      <a:lnTo>
                        <a:pt x="7868510" y="0"/>
                      </a:lnTo>
                      <a:lnTo>
                        <a:pt x="7868510" y="1003387"/>
                      </a:lnTo>
                      <a:lnTo>
                        <a:pt x="0" y="1003387"/>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285750" lvl="0" indent="-285750" algn="just" defTabSz="622300">
                    <a:lnSpc>
                      <a:spcPct val="90000"/>
                    </a:lnSpc>
                    <a:spcBef>
                      <a:spcPct val="0"/>
                    </a:spcBef>
                    <a:spcAft>
                      <a:spcPct val="35000"/>
                    </a:spcAft>
                    <a:buFont typeface="Arial" pitchFamily="34" charset="0"/>
                    <a:buChar char="•"/>
                  </a:pPr>
                  <a:r>
                    <a:rPr lang="es-EC" sz="1400" dirty="0" smtClean="0"/>
                    <a:t>Supervisar </a:t>
                  </a:r>
                  <a:r>
                    <a:rPr lang="es-EC" sz="1400" dirty="0"/>
                    <a:t>y sancionar a los funcionarios que limiten el acceso de la información, cuando se realicen verificaciones en el control interno por parte de los entes reguladores. </a:t>
                  </a:r>
                </a:p>
                <a:p>
                  <a:pPr marL="285750" lvl="0" indent="-285750" algn="just" defTabSz="622300">
                    <a:lnSpc>
                      <a:spcPct val="90000"/>
                    </a:lnSpc>
                    <a:spcBef>
                      <a:spcPct val="0"/>
                    </a:spcBef>
                    <a:spcAft>
                      <a:spcPct val="35000"/>
                    </a:spcAft>
                    <a:buFont typeface="Arial" pitchFamily="34" charset="0"/>
                    <a:buChar char="•"/>
                  </a:pPr>
                  <a:r>
                    <a:rPr lang="es-EC" sz="1400" dirty="0" smtClean="0"/>
                    <a:t>Cumplir </a:t>
                  </a:r>
                  <a:r>
                    <a:rPr lang="es-EC" sz="1400" dirty="0"/>
                    <a:t>con los requerimientos de información para el personal de Auditoría Interna y/o Externa.</a:t>
                  </a:r>
                </a:p>
                <a:p>
                  <a:pPr marL="285750" lvl="0" indent="-285750" algn="just" defTabSz="622300">
                    <a:lnSpc>
                      <a:spcPct val="90000"/>
                    </a:lnSpc>
                    <a:spcBef>
                      <a:spcPct val="0"/>
                    </a:spcBef>
                    <a:spcAft>
                      <a:spcPct val="35000"/>
                    </a:spcAft>
                    <a:buFont typeface="Arial" pitchFamily="34" charset="0"/>
                    <a:buChar char="•"/>
                  </a:pPr>
                  <a:r>
                    <a:rPr lang="es-EC" sz="1400" dirty="0" smtClean="0"/>
                    <a:t>Exigir </a:t>
                  </a:r>
                  <a:r>
                    <a:rPr lang="es-EC" sz="1400" dirty="0"/>
                    <a:t>y controlar que la unidad encargada del manejo de los recursos electrónicos y virtuales del a institución publiquen la información financiera de la institución en el portal web según lo establece la normativa legal.</a:t>
                  </a:r>
                </a:p>
              </p:txBody>
            </p:sp>
          </p:grpSp>
          <p:sp>
            <p:nvSpPr>
              <p:cNvPr id="12" name="11 Rectángulo"/>
              <p:cNvSpPr/>
              <p:nvPr/>
            </p:nvSpPr>
            <p:spPr>
              <a:xfrm>
                <a:off x="590391" y="2564904"/>
                <a:ext cx="7884000" cy="720080"/>
              </a:xfrm>
              <a:prstGeom prst="rect">
                <a:avLst/>
              </a:prstGeom>
              <a:ln>
                <a:noFill/>
              </a:ln>
            </p:spPr>
            <p:style>
              <a:lnRef idx="2">
                <a:schemeClr val="lt1">
                  <a:hueOff val="0"/>
                  <a:satOff val="0"/>
                  <a:lumOff val="0"/>
                  <a:alphaOff val="0"/>
                </a:schemeClr>
              </a:lnRef>
              <a:fillRef idx="1">
                <a:schemeClr val="accent4">
                  <a:hueOff val="2060315"/>
                  <a:satOff val="22457"/>
                  <a:lumOff val="-4706"/>
                  <a:alphaOff val="0"/>
                </a:schemeClr>
              </a:fillRef>
              <a:effectRef idx="0">
                <a:schemeClr val="accent4">
                  <a:hueOff val="2060315"/>
                  <a:satOff val="22457"/>
                  <a:lumOff val="-4706"/>
                  <a:alphaOff val="0"/>
                </a:schemeClr>
              </a:effectRef>
              <a:fontRef idx="minor">
                <a:schemeClr val="lt1"/>
              </a:fontRef>
            </p:style>
            <p:txBody>
              <a:bodyPr spcFirstLastPara="0" vert="horz" wrap="square" lIns="99567" tIns="99569" rIns="99568" bIns="419549" numCol="1" spcCol="1270" anchor="ctr" anchorCtr="0">
                <a:noAutofit/>
              </a:bodyPr>
              <a:lstStyle/>
              <a:p>
                <a:pPr lvl="0" algn="ctr" defTabSz="622300">
                  <a:spcBef>
                    <a:spcPct val="0"/>
                  </a:spcBef>
                  <a:spcAft>
                    <a:spcPct val="35000"/>
                  </a:spcAft>
                </a:pPr>
                <a:r>
                  <a:rPr lang="es-EC" sz="1400" b="1" kern="1200" dirty="0" smtClean="0"/>
                  <a:t>CONCLUSIÓN</a:t>
                </a:r>
                <a:endParaRPr lang="es-EC" sz="1400" kern="1200" dirty="0"/>
              </a:p>
            </p:txBody>
          </p:sp>
        </p:grpSp>
        <p:sp>
          <p:nvSpPr>
            <p:cNvPr id="13" name="12 Forma libre"/>
            <p:cNvSpPr/>
            <p:nvPr/>
          </p:nvSpPr>
          <p:spPr>
            <a:xfrm>
              <a:off x="611588" y="2924944"/>
              <a:ext cx="7841605" cy="1224136"/>
            </a:xfrm>
            <a:custGeom>
              <a:avLst/>
              <a:gdLst>
                <a:gd name="connsiteX0" fmla="*/ 0 w 7868510"/>
                <a:gd name="connsiteY0" fmla="*/ 0 h 1003387"/>
                <a:gd name="connsiteX1" fmla="*/ 7868510 w 7868510"/>
                <a:gd name="connsiteY1" fmla="*/ 0 h 1003387"/>
                <a:gd name="connsiteX2" fmla="*/ 7868510 w 7868510"/>
                <a:gd name="connsiteY2" fmla="*/ 1003387 h 1003387"/>
                <a:gd name="connsiteX3" fmla="*/ 0 w 7868510"/>
                <a:gd name="connsiteY3" fmla="*/ 1003387 h 1003387"/>
                <a:gd name="connsiteX4" fmla="*/ 0 w 7868510"/>
                <a:gd name="connsiteY4" fmla="*/ 0 h 100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10" h="1003387">
                  <a:moveTo>
                    <a:pt x="0" y="0"/>
                  </a:moveTo>
                  <a:lnTo>
                    <a:pt x="7868510" y="0"/>
                  </a:lnTo>
                  <a:lnTo>
                    <a:pt x="7868510" y="1003387"/>
                  </a:lnTo>
                  <a:lnTo>
                    <a:pt x="0" y="1003387"/>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algn="just"/>
              <a:r>
                <a:rPr lang="es-EC" sz="1400" dirty="0"/>
                <a:t>Al momento de proceder a la planificación de las actividades que el GADM del Cantón Latacunga va a ejecutar, es preciso que se tome en cuenta los contratiempos que pueden ocurrir para que al momento de ejecutar el Presupuesto, de esta manera poder mantener  un nivel de eficiencia más del 90%, que permita cumplir con las metas y objetivos planeados.</a:t>
              </a:r>
            </a:p>
          </p:txBody>
        </p:sp>
      </p:grpSp>
      <p:sp>
        <p:nvSpPr>
          <p:cNvPr id="14" name="1 Título"/>
          <p:cNvSpPr txBox="1">
            <a:spLocks/>
          </p:cNvSpPr>
          <p:nvPr/>
        </p:nvSpPr>
        <p:spPr>
          <a:xfrm>
            <a:off x="467544" y="476672"/>
            <a:ext cx="8229600" cy="116815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1600" b="1" dirty="0" smtClean="0">
                <a:effectLst/>
              </a:rPr>
              <a:t>LIMITACIÓN AL ACCESO DE INFORMACIÓN</a:t>
            </a:r>
            <a:endParaRPr lang="es-EC" sz="1600" dirty="0">
              <a:effectLst/>
            </a:endParaRPr>
          </a:p>
        </p:txBody>
      </p:sp>
    </p:spTree>
    <p:extLst>
      <p:ext uri="{BB962C8B-B14F-4D97-AF65-F5344CB8AC3E}">
        <p14:creationId xmlns:p14="http://schemas.microsoft.com/office/powerpoint/2010/main" val="25701580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68152"/>
          </a:xfrm>
        </p:spPr>
        <p:txBody>
          <a:bodyPr/>
          <a:lstStyle/>
          <a:p>
            <a:r>
              <a:rPr lang="es-EC" sz="1600" b="1" dirty="0">
                <a:effectLst/>
              </a:rPr>
              <a:t>VARIACIÓN EN LA EJECUCIÓN PRESUPUESTARIA </a:t>
            </a:r>
            <a:endParaRPr lang="es-EC" sz="1600" dirty="0">
              <a:effectLst/>
            </a:endParaRPr>
          </a:p>
        </p:txBody>
      </p:sp>
      <p:grpSp>
        <p:nvGrpSpPr>
          <p:cNvPr id="16" name="15 Grupo"/>
          <p:cNvGrpSpPr/>
          <p:nvPr/>
        </p:nvGrpSpPr>
        <p:grpSpPr>
          <a:xfrm>
            <a:off x="611560" y="1556790"/>
            <a:ext cx="7968208" cy="1465072"/>
            <a:chOff x="611560" y="2144857"/>
            <a:chExt cx="7968208" cy="1220896"/>
          </a:xfrm>
        </p:grpSpPr>
        <p:sp>
          <p:nvSpPr>
            <p:cNvPr id="24" name="23 Rectángulo"/>
            <p:cNvSpPr/>
            <p:nvPr/>
          </p:nvSpPr>
          <p:spPr>
            <a:xfrm>
              <a:off x="611560" y="2144857"/>
              <a:ext cx="7968208" cy="1220896"/>
            </a:xfrm>
            <a:prstGeom prst="rect">
              <a:avLst/>
            </a:pr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99569" tIns="99569" rIns="99568" bIns="822256" numCol="1" spcCol="1270" anchor="ctr" anchorCtr="0">
              <a:noAutofit/>
            </a:bodyPr>
            <a:lstStyle/>
            <a:p>
              <a:pPr lvl="0" algn="ctr" defTabSz="622300">
                <a:lnSpc>
                  <a:spcPct val="90000"/>
                </a:lnSpc>
                <a:spcBef>
                  <a:spcPct val="0"/>
                </a:spcBef>
                <a:spcAft>
                  <a:spcPct val="35000"/>
                </a:spcAft>
              </a:pPr>
              <a:r>
                <a:rPr lang="es-EC" sz="1400" kern="1200" dirty="0" smtClean="0"/>
                <a:t>CONDICIÓN</a:t>
              </a:r>
              <a:endParaRPr lang="es-EC" sz="1400" kern="1200" dirty="0"/>
            </a:p>
          </p:txBody>
        </p:sp>
        <p:sp>
          <p:nvSpPr>
            <p:cNvPr id="25" name="24 Forma libre"/>
            <p:cNvSpPr/>
            <p:nvPr/>
          </p:nvSpPr>
          <p:spPr>
            <a:xfrm>
              <a:off x="636238" y="2624912"/>
              <a:ext cx="7943530" cy="740841"/>
            </a:xfrm>
            <a:custGeom>
              <a:avLst/>
              <a:gdLst>
                <a:gd name="connsiteX0" fmla="*/ 0 w 7968208"/>
                <a:gd name="connsiteY0" fmla="*/ 0 h 395655"/>
                <a:gd name="connsiteX1" fmla="*/ 7968208 w 7968208"/>
                <a:gd name="connsiteY1" fmla="*/ 0 h 395655"/>
                <a:gd name="connsiteX2" fmla="*/ 7968208 w 7968208"/>
                <a:gd name="connsiteY2" fmla="*/ 395655 h 395655"/>
                <a:gd name="connsiteX3" fmla="*/ 0 w 7968208"/>
                <a:gd name="connsiteY3" fmla="*/ 395655 h 395655"/>
                <a:gd name="connsiteX4" fmla="*/ 0 w 7968208"/>
                <a:gd name="connsiteY4" fmla="*/ 0 h 39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208" h="395655">
                  <a:moveTo>
                    <a:pt x="0" y="0"/>
                  </a:moveTo>
                  <a:lnTo>
                    <a:pt x="7968208" y="0"/>
                  </a:lnTo>
                  <a:lnTo>
                    <a:pt x="7968208" y="395655"/>
                  </a:lnTo>
                  <a:lnTo>
                    <a:pt x="0" y="395655"/>
                  </a:lnTo>
                  <a:lnTo>
                    <a:pt x="0" y="0"/>
                  </a:lnTo>
                  <a:close/>
                </a:path>
              </a:pathLst>
            </a:custGeom>
          </p:spPr>
          <p:style>
            <a:lnRef idx="2">
              <a:schemeClr val="accent4">
                <a:tint val="40000"/>
                <a:alpha val="90000"/>
                <a:hueOff val="3968353"/>
                <a:satOff val="4435"/>
                <a:lumOff val="-385"/>
                <a:alphaOff val="0"/>
              </a:schemeClr>
            </a:lnRef>
            <a:fillRef idx="1">
              <a:schemeClr val="accent4">
                <a:tint val="40000"/>
                <a:alpha val="90000"/>
                <a:hueOff val="3968353"/>
                <a:satOff val="4435"/>
                <a:lumOff val="-385"/>
                <a:alphaOff val="0"/>
              </a:schemeClr>
            </a:fillRef>
            <a:effectRef idx="0">
              <a:schemeClr val="accent4">
                <a:tint val="40000"/>
                <a:alpha val="90000"/>
                <a:hueOff val="3968353"/>
                <a:satOff val="4435"/>
                <a:lumOff val="-385"/>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dirty="0"/>
                <a:t>Al analizar la ejecución presupuestaria del año 2012, el equipo de auditoría pudo observar que el presupuesto no se ejecutó en su totalidad, ya que existen rubros que se presupuestaron  en menores cantidades que las que se ejecutaron realmente, como se muestra a continuación</a:t>
              </a:r>
              <a:r>
                <a:rPr lang="es-EC" sz="1400" dirty="0" smtClean="0"/>
                <a:t>:</a:t>
              </a:r>
              <a:endParaRPr lang="es-EC" sz="1400" dirty="0"/>
            </a:p>
          </p:txBody>
        </p:sp>
      </p:grpSp>
      <p:graphicFrame>
        <p:nvGraphicFramePr>
          <p:cNvPr id="4" name="3 Tabla"/>
          <p:cNvGraphicFramePr>
            <a:graphicFrameLocks noGrp="1"/>
          </p:cNvGraphicFramePr>
          <p:nvPr>
            <p:extLst>
              <p:ext uri="{D42A27DB-BD31-4B8C-83A1-F6EECF244321}">
                <p14:modId xmlns:p14="http://schemas.microsoft.com/office/powerpoint/2010/main" val="2443202363"/>
              </p:ext>
            </p:extLst>
          </p:nvPr>
        </p:nvGraphicFramePr>
        <p:xfrm>
          <a:off x="1115616" y="3429000"/>
          <a:ext cx="7164001" cy="2194560"/>
        </p:xfrm>
        <a:graphic>
          <a:graphicData uri="http://schemas.openxmlformats.org/drawingml/2006/table">
            <a:tbl>
              <a:tblPr firstRow="1" firstCol="1" bandRow="1">
                <a:tableStyleId>{35758FB7-9AC5-4552-8A53-C91805E547FA}</a:tableStyleId>
              </a:tblPr>
              <a:tblGrid>
                <a:gridCol w="1790084"/>
                <a:gridCol w="1803826"/>
                <a:gridCol w="1938495"/>
                <a:gridCol w="1631596"/>
              </a:tblGrid>
              <a:tr h="246174">
                <a:tc gridSpan="4">
                  <a:txBody>
                    <a:bodyPr/>
                    <a:lstStyle/>
                    <a:p>
                      <a:pPr algn="ctr">
                        <a:lnSpc>
                          <a:spcPct val="150000"/>
                        </a:lnSpc>
                        <a:spcAft>
                          <a:spcPts val="0"/>
                        </a:spcAft>
                      </a:pPr>
                      <a:r>
                        <a:rPr lang="es-EC" sz="1200" dirty="0">
                          <a:effectLst/>
                        </a:rPr>
                        <a:t>INGRESOS</a:t>
                      </a:r>
                      <a:endParaRPr lang="es-EC" sz="1100" dirty="0">
                        <a:effectLst/>
                        <a:latin typeface="Calibri"/>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515652">
                <a:tc>
                  <a:txBody>
                    <a:bodyPr/>
                    <a:lstStyle/>
                    <a:p>
                      <a:pPr algn="ctr">
                        <a:lnSpc>
                          <a:spcPct val="150000"/>
                        </a:lnSpc>
                        <a:spcBef>
                          <a:spcPts val="1200"/>
                        </a:spcBef>
                        <a:spcAft>
                          <a:spcPts val="0"/>
                        </a:spcAft>
                      </a:pPr>
                      <a:r>
                        <a:rPr lang="es-EC" sz="1200" dirty="0">
                          <a:effectLst/>
                        </a:rPr>
                        <a:t>PRESUPUESTO INICIAL</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Bef>
                          <a:spcPts val="1200"/>
                        </a:spcBef>
                        <a:spcAft>
                          <a:spcPts val="0"/>
                        </a:spcAft>
                      </a:pPr>
                      <a:r>
                        <a:rPr lang="es-EC" sz="1200" dirty="0">
                          <a:effectLst/>
                        </a:rPr>
                        <a:t>EJECUCIÓN</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Bef>
                          <a:spcPts val="1200"/>
                        </a:spcBef>
                        <a:spcAft>
                          <a:spcPts val="0"/>
                        </a:spcAft>
                      </a:pPr>
                      <a:r>
                        <a:rPr lang="es-EC" sz="1200" dirty="0">
                          <a:effectLst/>
                        </a:rPr>
                        <a:t>VARIACIÓN</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Bef>
                          <a:spcPts val="1200"/>
                        </a:spcBef>
                        <a:spcAft>
                          <a:spcPts val="0"/>
                        </a:spcAft>
                      </a:pPr>
                      <a:r>
                        <a:rPr lang="es-EC" sz="1200" dirty="0">
                          <a:effectLst/>
                        </a:rPr>
                        <a:t>PORCENTAJE</a:t>
                      </a:r>
                      <a:endParaRPr lang="es-EC" sz="1100" dirty="0">
                        <a:effectLst/>
                        <a:latin typeface="Calibri"/>
                        <a:ea typeface="Times New Roman"/>
                        <a:cs typeface="Times New Roman"/>
                      </a:endParaRPr>
                    </a:p>
                  </a:txBody>
                  <a:tcPr marL="44450" marR="44450" marT="0" marB="0" anchor="ctr"/>
                </a:tc>
              </a:tr>
              <a:tr h="246174">
                <a:tc>
                  <a:txBody>
                    <a:bodyPr/>
                    <a:lstStyle/>
                    <a:p>
                      <a:pPr algn="ctr">
                        <a:lnSpc>
                          <a:spcPct val="150000"/>
                        </a:lnSpc>
                        <a:spcAft>
                          <a:spcPts val="0"/>
                        </a:spcAft>
                      </a:pPr>
                      <a:r>
                        <a:rPr lang="es-EC" sz="1200" dirty="0">
                          <a:effectLst/>
                        </a:rPr>
                        <a:t>$ 46.012.234,65</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C" sz="1200" dirty="0">
                          <a:effectLst/>
                        </a:rPr>
                        <a:t>$ 49.420.626,16</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C" sz="1200" dirty="0">
                          <a:effectLst/>
                        </a:rPr>
                        <a:t>($ 3.408.391,51)</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C" sz="1200" dirty="0">
                          <a:effectLst/>
                        </a:rPr>
                        <a:t>7%</a:t>
                      </a:r>
                      <a:endParaRPr lang="es-EC" sz="1100" dirty="0">
                        <a:effectLst/>
                        <a:latin typeface="Calibri"/>
                        <a:ea typeface="Times New Roman"/>
                        <a:cs typeface="Times New Roman"/>
                      </a:endParaRPr>
                    </a:p>
                  </a:txBody>
                  <a:tcPr marL="44450" marR="44450" marT="0" marB="0" anchor="ctr"/>
                </a:tc>
              </a:tr>
              <a:tr h="246174">
                <a:tc gridSpan="4">
                  <a:txBody>
                    <a:bodyPr/>
                    <a:lstStyle/>
                    <a:p>
                      <a:pPr algn="ctr">
                        <a:lnSpc>
                          <a:spcPct val="150000"/>
                        </a:lnSpc>
                        <a:spcAft>
                          <a:spcPts val="0"/>
                        </a:spcAft>
                      </a:pPr>
                      <a:r>
                        <a:rPr lang="es-EC" sz="1200" dirty="0">
                          <a:effectLst/>
                        </a:rPr>
                        <a:t>GASTOS</a:t>
                      </a:r>
                      <a:endParaRPr lang="es-EC" sz="1100" dirty="0">
                        <a:effectLst/>
                        <a:latin typeface="Calibri"/>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515652">
                <a:tc>
                  <a:txBody>
                    <a:bodyPr/>
                    <a:lstStyle/>
                    <a:p>
                      <a:pPr algn="ctr">
                        <a:lnSpc>
                          <a:spcPct val="150000"/>
                        </a:lnSpc>
                        <a:spcBef>
                          <a:spcPts val="1200"/>
                        </a:spcBef>
                        <a:spcAft>
                          <a:spcPts val="0"/>
                        </a:spcAft>
                      </a:pPr>
                      <a:r>
                        <a:rPr lang="es-EC" sz="1200" dirty="0">
                          <a:effectLst/>
                        </a:rPr>
                        <a:t>PRESUPUESTO INICIAL</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Bef>
                          <a:spcPts val="1200"/>
                        </a:spcBef>
                        <a:spcAft>
                          <a:spcPts val="0"/>
                        </a:spcAft>
                      </a:pPr>
                      <a:r>
                        <a:rPr lang="es-EC" sz="1200" dirty="0">
                          <a:effectLst/>
                        </a:rPr>
                        <a:t>EJECUCIÓN</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Bef>
                          <a:spcPts val="1200"/>
                        </a:spcBef>
                        <a:spcAft>
                          <a:spcPts val="0"/>
                        </a:spcAft>
                      </a:pPr>
                      <a:r>
                        <a:rPr lang="es-EC" sz="1200" dirty="0">
                          <a:effectLst/>
                        </a:rPr>
                        <a:t>VARIACIÓN</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Bef>
                          <a:spcPts val="1200"/>
                        </a:spcBef>
                        <a:spcAft>
                          <a:spcPts val="0"/>
                        </a:spcAft>
                      </a:pPr>
                      <a:r>
                        <a:rPr lang="es-EC" sz="1200" dirty="0">
                          <a:effectLst/>
                        </a:rPr>
                        <a:t>PORCENTAJE</a:t>
                      </a:r>
                      <a:endParaRPr lang="es-EC" sz="1100" dirty="0">
                        <a:effectLst/>
                        <a:latin typeface="Calibri"/>
                        <a:ea typeface="Times New Roman"/>
                        <a:cs typeface="Times New Roman"/>
                      </a:endParaRPr>
                    </a:p>
                  </a:txBody>
                  <a:tcPr marL="44450" marR="44450" marT="0" marB="0" anchor="ctr"/>
                </a:tc>
              </a:tr>
              <a:tr h="246174">
                <a:tc>
                  <a:txBody>
                    <a:bodyPr/>
                    <a:lstStyle/>
                    <a:p>
                      <a:pPr algn="ctr">
                        <a:lnSpc>
                          <a:spcPct val="150000"/>
                        </a:lnSpc>
                        <a:spcAft>
                          <a:spcPts val="0"/>
                        </a:spcAft>
                      </a:pPr>
                      <a:r>
                        <a:rPr lang="es-EC" sz="1200" dirty="0">
                          <a:effectLst/>
                        </a:rPr>
                        <a:t>$ 46.012.234,65</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C" sz="1200" dirty="0">
                          <a:effectLst/>
                        </a:rPr>
                        <a:t>$ 31.883.338,87</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C" sz="1200" dirty="0">
                          <a:effectLst/>
                        </a:rPr>
                        <a:t>$ 14.128.895,78</a:t>
                      </a:r>
                      <a:endParaRPr lang="es-EC" sz="1100" dirty="0">
                        <a:effectLst/>
                        <a:latin typeface="Calibri"/>
                        <a:ea typeface="Times New Roman"/>
                        <a:cs typeface="Times New Roman"/>
                      </a:endParaRPr>
                    </a:p>
                  </a:txBody>
                  <a:tcPr marL="44450" marR="44450" marT="0" marB="0" anchor="ctr"/>
                </a:tc>
                <a:tc>
                  <a:txBody>
                    <a:bodyPr/>
                    <a:lstStyle/>
                    <a:p>
                      <a:pPr algn="ctr">
                        <a:lnSpc>
                          <a:spcPct val="150000"/>
                        </a:lnSpc>
                        <a:spcAft>
                          <a:spcPts val="0"/>
                        </a:spcAft>
                      </a:pPr>
                      <a:r>
                        <a:rPr lang="es-EC" sz="1200" dirty="0">
                          <a:effectLst/>
                        </a:rPr>
                        <a:t>31%</a:t>
                      </a:r>
                      <a:endParaRPr lang="es-EC" sz="1100" dirty="0">
                        <a:effectLst/>
                        <a:latin typeface="Calibri"/>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4267224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636239" y="2636912"/>
            <a:ext cx="7968209" cy="1497802"/>
          </a:xfrm>
          <a:prstGeom prst="rect">
            <a:avLst/>
          </a:prstGeom>
          <a:ln>
            <a:noFill/>
          </a:ln>
        </p:spPr>
        <p:style>
          <a:lnRef idx="2">
            <a:schemeClr val="lt1">
              <a:hueOff val="0"/>
              <a:satOff val="0"/>
              <a:lumOff val="0"/>
              <a:alphaOff val="0"/>
            </a:schemeClr>
          </a:lnRef>
          <a:fillRef idx="1">
            <a:schemeClr val="accent4">
              <a:hueOff val="1030158"/>
              <a:satOff val="11228"/>
              <a:lumOff val="-2353"/>
              <a:alphaOff val="0"/>
            </a:schemeClr>
          </a:fillRef>
          <a:effectRef idx="0">
            <a:schemeClr val="accent4">
              <a:hueOff val="1030158"/>
              <a:satOff val="11228"/>
              <a:lumOff val="-2353"/>
              <a:alphaOff val="0"/>
            </a:schemeClr>
          </a:effectRef>
          <a:fontRef idx="minor">
            <a:schemeClr val="lt1"/>
          </a:fontRef>
        </p:style>
        <p:txBody>
          <a:bodyPr spcFirstLastPara="0" vert="horz" wrap="square" lIns="99569" tIns="99568" rIns="99568" bIns="1069010" numCol="1" spcCol="1270" anchor="ctr" anchorCtr="0">
            <a:noAutofit/>
          </a:bodyPr>
          <a:lstStyle/>
          <a:p>
            <a:pPr lvl="0" algn="ctr" defTabSz="622300">
              <a:lnSpc>
                <a:spcPct val="90000"/>
              </a:lnSpc>
              <a:spcBef>
                <a:spcPct val="0"/>
              </a:spcBef>
              <a:spcAft>
                <a:spcPct val="35000"/>
              </a:spcAft>
            </a:pPr>
            <a:r>
              <a:rPr lang="es-EC" sz="1600" kern="1200" dirty="0" smtClean="0"/>
              <a:t>CAUSA</a:t>
            </a:r>
            <a:endParaRPr lang="es-EC" sz="1600" kern="1200" dirty="0"/>
          </a:p>
        </p:txBody>
      </p:sp>
      <p:sp>
        <p:nvSpPr>
          <p:cNvPr id="27" name="26 Forma libre"/>
          <p:cNvSpPr/>
          <p:nvPr/>
        </p:nvSpPr>
        <p:spPr>
          <a:xfrm>
            <a:off x="636239" y="3501008"/>
            <a:ext cx="7968209" cy="1728192"/>
          </a:xfrm>
          <a:custGeom>
            <a:avLst/>
            <a:gdLst>
              <a:gd name="connsiteX0" fmla="*/ 0 w 7960426"/>
              <a:gd name="connsiteY0" fmla="*/ 0 h 729879"/>
              <a:gd name="connsiteX1" fmla="*/ 7960426 w 7960426"/>
              <a:gd name="connsiteY1" fmla="*/ 0 h 729879"/>
              <a:gd name="connsiteX2" fmla="*/ 7960426 w 7960426"/>
              <a:gd name="connsiteY2" fmla="*/ 729879 h 729879"/>
              <a:gd name="connsiteX3" fmla="*/ 0 w 7960426"/>
              <a:gd name="connsiteY3" fmla="*/ 729879 h 729879"/>
              <a:gd name="connsiteX4" fmla="*/ 0 w 7960426"/>
              <a:gd name="connsiteY4" fmla="*/ 0 h 72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426" h="729879">
                <a:moveTo>
                  <a:pt x="0" y="0"/>
                </a:moveTo>
                <a:lnTo>
                  <a:pt x="7960426" y="0"/>
                </a:lnTo>
                <a:lnTo>
                  <a:pt x="7960426" y="729879"/>
                </a:lnTo>
                <a:lnTo>
                  <a:pt x="0" y="729879"/>
                </a:lnTo>
                <a:lnTo>
                  <a:pt x="0" y="0"/>
                </a:lnTo>
                <a:close/>
              </a:path>
            </a:pathLst>
          </a:custGeom>
        </p:spPr>
        <p:style>
          <a:lnRef idx="2">
            <a:schemeClr val="accent4">
              <a:tint val="40000"/>
              <a:alpha val="90000"/>
              <a:hueOff val="992088"/>
              <a:satOff val="1109"/>
              <a:lumOff val="-96"/>
              <a:alphaOff val="0"/>
            </a:schemeClr>
          </a:lnRef>
          <a:fillRef idx="1">
            <a:schemeClr val="accent4">
              <a:tint val="40000"/>
              <a:alpha val="90000"/>
              <a:hueOff val="992088"/>
              <a:satOff val="1109"/>
              <a:lumOff val="-96"/>
              <a:alphaOff val="0"/>
            </a:schemeClr>
          </a:fillRef>
          <a:effectRef idx="0">
            <a:schemeClr val="accent4">
              <a:tint val="40000"/>
              <a:alpha val="90000"/>
              <a:hueOff val="992088"/>
              <a:satOff val="1109"/>
              <a:lumOff val="-96"/>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algn="just"/>
            <a:r>
              <a:rPr lang="es-EC" sz="2000" dirty="0"/>
              <a:t>La administración de la institución  no planificó correctamente las actividades a realizarse en el presupuesto, por lo que existieron desviaciones por más de 10% respecto de lo planeado, diferencias que manifiestan que fueron necesarias y debían ejecutarse y para próximos periodos se está tomando en cuenta esto tipo de inconvenientes para que la ejecución presupuestaria sea eficiente.</a:t>
            </a:r>
          </a:p>
        </p:txBody>
      </p:sp>
      <p:sp>
        <p:nvSpPr>
          <p:cNvPr id="13" name="1 Título"/>
          <p:cNvSpPr txBox="1">
            <a:spLocks/>
          </p:cNvSpPr>
          <p:nvPr/>
        </p:nvSpPr>
        <p:spPr>
          <a:xfrm>
            <a:off x="467544" y="604664"/>
            <a:ext cx="8229600" cy="116815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1600" b="1" dirty="0" smtClean="0">
                <a:effectLst/>
              </a:rPr>
              <a:t>VARIACIÓN EN LA EJECUCIÓN PRESUPUESTARIA </a:t>
            </a:r>
            <a:endParaRPr lang="es-EC" sz="1600" dirty="0">
              <a:effectLst/>
            </a:endParaRPr>
          </a:p>
        </p:txBody>
      </p:sp>
    </p:spTree>
    <p:extLst>
      <p:ext uri="{BB962C8B-B14F-4D97-AF65-F5344CB8AC3E}">
        <p14:creationId xmlns:p14="http://schemas.microsoft.com/office/powerpoint/2010/main" val="7716756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590391" y="1783317"/>
            <a:ext cx="7884000" cy="3733915"/>
            <a:chOff x="590391" y="1567293"/>
            <a:chExt cx="7884000" cy="2509778"/>
          </a:xfrm>
        </p:grpSpPr>
        <p:grpSp>
          <p:nvGrpSpPr>
            <p:cNvPr id="16" name="15 Grupo"/>
            <p:cNvGrpSpPr/>
            <p:nvPr/>
          </p:nvGrpSpPr>
          <p:grpSpPr>
            <a:xfrm>
              <a:off x="590391" y="1567293"/>
              <a:ext cx="7884000" cy="1645683"/>
              <a:chOff x="590391" y="1567293"/>
              <a:chExt cx="7884000" cy="1645683"/>
            </a:xfrm>
          </p:grpSpPr>
          <p:grpSp>
            <p:nvGrpSpPr>
              <p:cNvPr id="3" name="2 Grupo"/>
              <p:cNvGrpSpPr/>
              <p:nvPr/>
            </p:nvGrpSpPr>
            <p:grpSpPr>
              <a:xfrm>
                <a:off x="596071" y="1567293"/>
                <a:ext cx="7857122" cy="1152128"/>
                <a:chOff x="595859" y="1552066"/>
                <a:chExt cx="7949990" cy="1060813"/>
              </a:xfrm>
            </p:grpSpPr>
            <p:sp>
              <p:nvSpPr>
                <p:cNvPr id="10" name="9 Rectángulo"/>
                <p:cNvSpPr/>
                <p:nvPr/>
              </p:nvSpPr>
              <p:spPr>
                <a:xfrm>
                  <a:off x="595859" y="1552066"/>
                  <a:ext cx="7949990" cy="1060813"/>
                </a:xfrm>
                <a:prstGeom prst="rect">
                  <a:avLst/>
                </a:pr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99569" tIns="99569" rIns="99568" bIns="934107" numCol="1" spcCol="1270" anchor="ctr" anchorCtr="0">
                  <a:noAutofit/>
                </a:bodyPr>
                <a:lstStyle/>
                <a:p>
                  <a:pPr lvl="0" algn="ctr" defTabSz="622300">
                    <a:lnSpc>
                      <a:spcPct val="90000"/>
                    </a:lnSpc>
                    <a:spcBef>
                      <a:spcPct val="0"/>
                    </a:spcBef>
                    <a:spcAft>
                      <a:spcPct val="35000"/>
                    </a:spcAft>
                  </a:pPr>
                  <a:r>
                    <a:rPr lang="es-EC" b="1" dirty="0" smtClean="0"/>
                    <a:t>EFECTO</a:t>
                  </a:r>
                  <a:endParaRPr lang="es-EC" kern="1200" dirty="0"/>
                </a:p>
              </p:txBody>
            </p:sp>
            <p:sp>
              <p:nvSpPr>
                <p:cNvPr id="11" name="10 Forma libre"/>
                <p:cNvSpPr/>
                <p:nvPr/>
              </p:nvSpPr>
              <p:spPr>
                <a:xfrm>
                  <a:off x="611559" y="1895660"/>
                  <a:ext cx="7934290" cy="506226"/>
                </a:xfrm>
                <a:custGeom>
                  <a:avLst/>
                  <a:gdLst>
                    <a:gd name="connsiteX0" fmla="*/ 0 w 7868520"/>
                    <a:gd name="connsiteY0" fmla="*/ 0 h 506226"/>
                    <a:gd name="connsiteX1" fmla="*/ 7868520 w 7868520"/>
                    <a:gd name="connsiteY1" fmla="*/ 0 h 506226"/>
                    <a:gd name="connsiteX2" fmla="*/ 7868520 w 7868520"/>
                    <a:gd name="connsiteY2" fmla="*/ 506226 h 506226"/>
                    <a:gd name="connsiteX3" fmla="*/ 0 w 7868520"/>
                    <a:gd name="connsiteY3" fmla="*/ 506226 h 506226"/>
                    <a:gd name="connsiteX4" fmla="*/ 0 w 7868520"/>
                    <a:gd name="connsiteY4" fmla="*/ 0 h 506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20" h="506226">
                      <a:moveTo>
                        <a:pt x="0" y="0"/>
                      </a:moveTo>
                      <a:lnTo>
                        <a:pt x="7868520" y="0"/>
                      </a:lnTo>
                      <a:lnTo>
                        <a:pt x="7868520" y="506226"/>
                      </a:lnTo>
                      <a:lnTo>
                        <a:pt x="0" y="506226"/>
                      </a:lnTo>
                      <a:lnTo>
                        <a:pt x="0" y="0"/>
                      </a:lnTo>
                      <a:close/>
                    </a:path>
                  </a:pathLst>
                </a:custGeom>
              </p:spPr>
              <p:style>
                <a:lnRef idx="2">
                  <a:schemeClr val="accent4">
                    <a:tint val="40000"/>
                    <a:alpha val="90000"/>
                    <a:hueOff val="3968353"/>
                    <a:satOff val="4435"/>
                    <a:lumOff val="-385"/>
                    <a:alphaOff val="0"/>
                  </a:schemeClr>
                </a:lnRef>
                <a:fillRef idx="1">
                  <a:schemeClr val="accent4">
                    <a:tint val="40000"/>
                    <a:alpha val="90000"/>
                    <a:hueOff val="3968353"/>
                    <a:satOff val="4435"/>
                    <a:lumOff val="-385"/>
                    <a:alphaOff val="0"/>
                  </a:schemeClr>
                </a:fillRef>
                <a:effectRef idx="0">
                  <a:schemeClr val="accent4">
                    <a:tint val="40000"/>
                    <a:alpha val="90000"/>
                    <a:hueOff val="3968353"/>
                    <a:satOff val="4435"/>
                    <a:lumOff val="-385"/>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dirty="0"/>
                    <a:t>Ineficiencia en el manejo de los recursos y el cumplimiento de los objetivos y metas.</a:t>
                  </a:r>
                  <a:endParaRPr lang="es-EC" kern="1200" dirty="0"/>
                </a:p>
              </p:txBody>
            </p:sp>
          </p:grpSp>
          <p:sp>
            <p:nvSpPr>
              <p:cNvPr id="12" name="11 Rectángulo"/>
              <p:cNvSpPr/>
              <p:nvPr/>
            </p:nvSpPr>
            <p:spPr>
              <a:xfrm>
                <a:off x="590391" y="2492896"/>
                <a:ext cx="7884000" cy="720080"/>
              </a:xfrm>
              <a:prstGeom prst="rect">
                <a:avLst/>
              </a:prstGeom>
            </p:spPr>
            <p:style>
              <a:lnRef idx="2">
                <a:schemeClr val="lt1">
                  <a:hueOff val="0"/>
                  <a:satOff val="0"/>
                  <a:lumOff val="0"/>
                  <a:alphaOff val="0"/>
                </a:schemeClr>
              </a:lnRef>
              <a:fillRef idx="1">
                <a:schemeClr val="accent4">
                  <a:hueOff val="2060315"/>
                  <a:satOff val="22457"/>
                  <a:lumOff val="-4706"/>
                  <a:alphaOff val="0"/>
                </a:schemeClr>
              </a:fillRef>
              <a:effectRef idx="0">
                <a:schemeClr val="accent4">
                  <a:hueOff val="2060315"/>
                  <a:satOff val="22457"/>
                  <a:lumOff val="-4706"/>
                  <a:alphaOff val="0"/>
                </a:schemeClr>
              </a:effectRef>
              <a:fontRef idx="minor">
                <a:schemeClr val="lt1"/>
              </a:fontRef>
            </p:style>
            <p:txBody>
              <a:bodyPr spcFirstLastPara="0" vert="horz" wrap="square" lIns="99567" tIns="99569" rIns="99568" bIns="419549" numCol="1" spcCol="1270" anchor="ctr" anchorCtr="0">
                <a:noAutofit/>
              </a:bodyPr>
              <a:lstStyle/>
              <a:p>
                <a:pPr lvl="0" algn="ctr" defTabSz="622300">
                  <a:spcBef>
                    <a:spcPct val="0"/>
                  </a:spcBef>
                  <a:spcAft>
                    <a:spcPct val="35000"/>
                  </a:spcAft>
                </a:pPr>
                <a:r>
                  <a:rPr lang="es-EC" b="1" kern="1200" dirty="0" smtClean="0"/>
                  <a:t>CONCLUSIÓN</a:t>
                </a:r>
                <a:endParaRPr lang="es-EC" kern="1200" dirty="0"/>
              </a:p>
            </p:txBody>
          </p:sp>
        </p:grpSp>
        <p:sp>
          <p:nvSpPr>
            <p:cNvPr id="13" name="12 Forma libre"/>
            <p:cNvSpPr/>
            <p:nvPr/>
          </p:nvSpPr>
          <p:spPr>
            <a:xfrm>
              <a:off x="611588" y="2852935"/>
              <a:ext cx="7841605" cy="1224136"/>
            </a:xfrm>
            <a:custGeom>
              <a:avLst/>
              <a:gdLst>
                <a:gd name="connsiteX0" fmla="*/ 0 w 7868510"/>
                <a:gd name="connsiteY0" fmla="*/ 0 h 1003387"/>
                <a:gd name="connsiteX1" fmla="*/ 7868510 w 7868510"/>
                <a:gd name="connsiteY1" fmla="*/ 0 h 1003387"/>
                <a:gd name="connsiteX2" fmla="*/ 7868510 w 7868510"/>
                <a:gd name="connsiteY2" fmla="*/ 1003387 h 1003387"/>
                <a:gd name="connsiteX3" fmla="*/ 0 w 7868510"/>
                <a:gd name="connsiteY3" fmla="*/ 1003387 h 1003387"/>
                <a:gd name="connsiteX4" fmla="*/ 0 w 7868510"/>
                <a:gd name="connsiteY4" fmla="*/ 0 h 100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10" h="1003387">
                  <a:moveTo>
                    <a:pt x="0" y="0"/>
                  </a:moveTo>
                  <a:lnTo>
                    <a:pt x="7868510" y="0"/>
                  </a:lnTo>
                  <a:lnTo>
                    <a:pt x="7868510" y="1003387"/>
                  </a:lnTo>
                  <a:lnTo>
                    <a:pt x="0" y="1003387"/>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r>
                <a:rPr lang="es-EC" dirty="0"/>
                <a:t>Al momento de proceder a la planificación de las actividades que el GADM del Cantón Latacunga va a ejecutar, es preciso que se tome en cuenta los contratiempos que pueden ocurrir para que al momento de ejecutar el Presupuesto, de esta manera poder mantener  un nivel de eficiencia más del 90%, que permita cumplir con las metas y objetivos planeados.</a:t>
              </a:r>
            </a:p>
          </p:txBody>
        </p:sp>
      </p:grpSp>
      <p:sp>
        <p:nvSpPr>
          <p:cNvPr id="14" name="1 Título"/>
          <p:cNvSpPr txBox="1">
            <a:spLocks/>
          </p:cNvSpPr>
          <p:nvPr/>
        </p:nvSpPr>
        <p:spPr>
          <a:xfrm>
            <a:off x="467544" y="332656"/>
            <a:ext cx="8229600" cy="116815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1600" b="1" dirty="0">
                <a:effectLst/>
              </a:rPr>
              <a:t>VARIACIÓN EN LA EJECUCIÓN PRESUPUESTARIA </a:t>
            </a:r>
            <a:endParaRPr lang="es-EC" sz="1600" dirty="0">
              <a:effectLst/>
            </a:endParaRPr>
          </a:p>
        </p:txBody>
      </p:sp>
    </p:spTree>
    <p:extLst>
      <p:ext uri="{BB962C8B-B14F-4D97-AF65-F5344CB8AC3E}">
        <p14:creationId xmlns:p14="http://schemas.microsoft.com/office/powerpoint/2010/main" val="6804024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650942" y="1916832"/>
            <a:ext cx="7862803" cy="4048471"/>
            <a:chOff x="651379" y="1873901"/>
            <a:chExt cx="7955738" cy="3727598"/>
          </a:xfrm>
        </p:grpSpPr>
        <p:sp>
          <p:nvSpPr>
            <p:cNvPr id="7" name="6 Rectángulo"/>
            <p:cNvSpPr/>
            <p:nvPr/>
          </p:nvSpPr>
          <p:spPr>
            <a:xfrm>
              <a:off x="651379" y="1873901"/>
              <a:ext cx="7955738" cy="3727598"/>
            </a:xfrm>
            <a:prstGeom prst="rect">
              <a:avLst/>
            </a:prstGeom>
          </p:spPr>
          <p:style>
            <a:lnRef idx="2">
              <a:schemeClr val="lt1">
                <a:hueOff val="0"/>
                <a:satOff val="0"/>
                <a:lumOff val="0"/>
                <a:alphaOff val="0"/>
              </a:schemeClr>
            </a:lnRef>
            <a:fillRef idx="1">
              <a:schemeClr val="accent4">
                <a:hueOff val="1030158"/>
                <a:satOff val="11228"/>
                <a:lumOff val="-2353"/>
                <a:alphaOff val="0"/>
              </a:schemeClr>
            </a:fillRef>
            <a:effectRef idx="0">
              <a:schemeClr val="accent4">
                <a:hueOff val="1030158"/>
                <a:satOff val="11228"/>
                <a:lumOff val="-2353"/>
                <a:alphaOff val="0"/>
              </a:schemeClr>
            </a:effectRef>
            <a:fontRef idx="minor">
              <a:schemeClr val="lt1"/>
            </a:fontRef>
          </p:style>
          <p:txBody>
            <a:bodyPr spcFirstLastPara="0" vert="horz" wrap="square" lIns="99569" tIns="99568" rIns="99568" bIns="1007434" numCol="1" spcCol="1270" anchor="ctr" anchorCtr="0">
              <a:noAutofit/>
            </a:bodyPr>
            <a:lstStyle/>
            <a:p>
              <a:pPr lvl="0" algn="ctr" defTabSz="622300">
                <a:lnSpc>
                  <a:spcPct val="90000"/>
                </a:lnSpc>
                <a:spcBef>
                  <a:spcPct val="0"/>
                </a:spcBef>
                <a:spcAft>
                  <a:spcPct val="35000"/>
                </a:spcAft>
              </a:pPr>
              <a:r>
                <a:rPr lang="es-EC" sz="1400" b="1" kern="1200" dirty="0" smtClean="0"/>
                <a:t>RECOMENDACIÓN</a:t>
              </a:r>
            </a:p>
            <a:p>
              <a:pPr lvl="0" defTabSz="622300">
                <a:lnSpc>
                  <a:spcPct val="90000"/>
                </a:lnSpc>
                <a:spcBef>
                  <a:spcPct val="0"/>
                </a:spcBef>
                <a:spcAft>
                  <a:spcPct val="35000"/>
                </a:spcAft>
              </a:pPr>
              <a:r>
                <a:rPr lang="es-EC" sz="1400" b="1" kern="1200" dirty="0" smtClean="0"/>
                <a:t>Al Señor Alcalde</a:t>
              </a:r>
            </a:p>
            <a:p>
              <a:pPr lvl="0" defTabSz="622300">
                <a:lnSpc>
                  <a:spcPct val="90000"/>
                </a:lnSpc>
                <a:spcBef>
                  <a:spcPct val="0"/>
                </a:spcBef>
                <a:spcAft>
                  <a:spcPct val="35000"/>
                </a:spcAft>
              </a:pPr>
              <a:endParaRPr lang="es-EC" sz="1400" b="1" dirty="0"/>
            </a:p>
            <a:p>
              <a:pPr lvl="0" defTabSz="622300">
                <a:lnSpc>
                  <a:spcPct val="90000"/>
                </a:lnSpc>
                <a:spcBef>
                  <a:spcPct val="0"/>
                </a:spcBef>
                <a:spcAft>
                  <a:spcPct val="35000"/>
                </a:spcAft>
              </a:pPr>
              <a:endParaRPr lang="es-EC" sz="1400" b="1" kern="1200" dirty="0" smtClean="0"/>
            </a:p>
            <a:p>
              <a:pPr lvl="0" defTabSz="622300">
                <a:lnSpc>
                  <a:spcPct val="90000"/>
                </a:lnSpc>
                <a:spcBef>
                  <a:spcPct val="0"/>
                </a:spcBef>
                <a:spcAft>
                  <a:spcPct val="35000"/>
                </a:spcAft>
              </a:pPr>
              <a:endParaRPr lang="es-EC" sz="1400" b="1" dirty="0"/>
            </a:p>
            <a:p>
              <a:pPr lvl="0" defTabSz="622300">
                <a:lnSpc>
                  <a:spcPct val="90000"/>
                </a:lnSpc>
                <a:spcBef>
                  <a:spcPct val="0"/>
                </a:spcBef>
                <a:spcAft>
                  <a:spcPct val="35000"/>
                </a:spcAft>
              </a:pPr>
              <a:endParaRPr lang="es-EC" sz="1400" b="1" kern="1200" dirty="0" smtClean="0"/>
            </a:p>
            <a:p>
              <a:pPr lvl="0" defTabSz="622300">
                <a:lnSpc>
                  <a:spcPct val="90000"/>
                </a:lnSpc>
                <a:spcBef>
                  <a:spcPct val="0"/>
                </a:spcBef>
                <a:spcAft>
                  <a:spcPct val="35000"/>
                </a:spcAft>
              </a:pPr>
              <a:endParaRPr lang="es-EC" sz="1400" b="1" kern="1200" dirty="0" smtClean="0"/>
            </a:p>
            <a:p>
              <a:pPr lvl="0" defTabSz="622300">
                <a:lnSpc>
                  <a:spcPct val="90000"/>
                </a:lnSpc>
                <a:spcBef>
                  <a:spcPct val="0"/>
                </a:spcBef>
                <a:spcAft>
                  <a:spcPct val="35000"/>
                </a:spcAft>
              </a:pPr>
              <a:r>
                <a:rPr lang="es-EC" sz="1400" b="1" dirty="0" smtClean="0"/>
                <a:t>A la Señora Directora Financiera</a:t>
              </a:r>
              <a:endParaRPr lang="es-EC" sz="1400" kern="1200" dirty="0"/>
            </a:p>
          </p:txBody>
        </p:sp>
        <p:sp>
          <p:nvSpPr>
            <p:cNvPr id="8" name="7 Forma libre"/>
            <p:cNvSpPr/>
            <p:nvPr/>
          </p:nvSpPr>
          <p:spPr>
            <a:xfrm>
              <a:off x="664051" y="2934714"/>
              <a:ext cx="7920000" cy="994512"/>
            </a:xfrm>
            <a:custGeom>
              <a:avLst/>
              <a:gdLst>
                <a:gd name="connsiteX0" fmla="*/ 0 w 7868510"/>
                <a:gd name="connsiteY0" fmla="*/ 0 h 1003387"/>
                <a:gd name="connsiteX1" fmla="*/ 7868510 w 7868510"/>
                <a:gd name="connsiteY1" fmla="*/ 0 h 1003387"/>
                <a:gd name="connsiteX2" fmla="*/ 7868510 w 7868510"/>
                <a:gd name="connsiteY2" fmla="*/ 1003387 h 1003387"/>
                <a:gd name="connsiteX3" fmla="*/ 0 w 7868510"/>
                <a:gd name="connsiteY3" fmla="*/ 1003387 h 1003387"/>
                <a:gd name="connsiteX4" fmla="*/ 0 w 7868510"/>
                <a:gd name="connsiteY4" fmla="*/ 0 h 100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10" h="1003387">
                  <a:moveTo>
                    <a:pt x="0" y="0"/>
                  </a:moveTo>
                  <a:lnTo>
                    <a:pt x="7868510" y="0"/>
                  </a:lnTo>
                  <a:lnTo>
                    <a:pt x="7868510" y="1003387"/>
                  </a:lnTo>
                  <a:lnTo>
                    <a:pt x="0" y="1003387"/>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285750" lvl="0" indent="-285750" algn="just" defTabSz="622300">
                <a:lnSpc>
                  <a:spcPct val="90000"/>
                </a:lnSpc>
                <a:spcBef>
                  <a:spcPct val="0"/>
                </a:spcBef>
                <a:spcAft>
                  <a:spcPct val="35000"/>
                </a:spcAft>
                <a:buFont typeface="Arial" pitchFamily="34" charset="0"/>
                <a:buChar char="•"/>
              </a:pPr>
              <a:r>
                <a:rPr lang="es-EC" sz="1400" dirty="0" smtClean="0"/>
                <a:t>Disponer </a:t>
              </a:r>
              <a:r>
                <a:rPr lang="es-EC" sz="1400" dirty="0"/>
                <a:t>la creación de la dirección de Planificación Presupuestal y Estratégica que se encargue de la elaboración adecuada bajo la normativa legal vigente y adicionalmente la Secretaria de Participación Ciudadana y control social, que cuente con consejos de planificación y presupuestos que vinculen sectores sociales en la elaboración de los mismos.</a:t>
              </a:r>
            </a:p>
          </p:txBody>
        </p:sp>
      </p:grpSp>
      <p:sp>
        <p:nvSpPr>
          <p:cNvPr id="14" name="1 Título"/>
          <p:cNvSpPr txBox="1">
            <a:spLocks/>
          </p:cNvSpPr>
          <p:nvPr/>
        </p:nvSpPr>
        <p:spPr>
          <a:xfrm>
            <a:off x="467544" y="332656"/>
            <a:ext cx="8229600" cy="116815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1600" b="1" dirty="0">
                <a:effectLst/>
              </a:rPr>
              <a:t>VARIACIÓN EN LA EJECUCIÓN PRESUPUESTARIA </a:t>
            </a:r>
            <a:endParaRPr lang="es-EC" sz="1600" dirty="0">
              <a:effectLst/>
            </a:endParaRPr>
          </a:p>
        </p:txBody>
      </p:sp>
      <p:sp>
        <p:nvSpPr>
          <p:cNvPr id="15" name="14 Forma libre"/>
          <p:cNvSpPr/>
          <p:nvPr/>
        </p:nvSpPr>
        <p:spPr>
          <a:xfrm>
            <a:off x="650942" y="4737611"/>
            <a:ext cx="7827482" cy="1080120"/>
          </a:xfrm>
          <a:custGeom>
            <a:avLst/>
            <a:gdLst>
              <a:gd name="connsiteX0" fmla="*/ 0 w 7868510"/>
              <a:gd name="connsiteY0" fmla="*/ 0 h 1003387"/>
              <a:gd name="connsiteX1" fmla="*/ 7868510 w 7868510"/>
              <a:gd name="connsiteY1" fmla="*/ 0 h 1003387"/>
              <a:gd name="connsiteX2" fmla="*/ 7868510 w 7868510"/>
              <a:gd name="connsiteY2" fmla="*/ 1003387 h 1003387"/>
              <a:gd name="connsiteX3" fmla="*/ 0 w 7868510"/>
              <a:gd name="connsiteY3" fmla="*/ 1003387 h 1003387"/>
              <a:gd name="connsiteX4" fmla="*/ 0 w 7868510"/>
              <a:gd name="connsiteY4" fmla="*/ 0 h 100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10" h="1003387">
                <a:moveTo>
                  <a:pt x="0" y="0"/>
                </a:moveTo>
                <a:lnTo>
                  <a:pt x="7868510" y="0"/>
                </a:lnTo>
                <a:lnTo>
                  <a:pt x="7868510" y="1003387"/>
                </a:lnTo>
                <a:lnTo>
                  <a:pt x="0" y="1003387"/>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285750" lvl="0" indent="-285750">
              <a:buFont typeface="Arial" pitchFamily="34" charset="0"/>
              <a:buChar char="•"/>
            </a:pPr>
            <a:r>
              <a:rPr lang="es-EC" sz="1400" dirty="0"/>
              <a:t>Monitorear mensualmente el presupuesto para que este se ejecute de acorde a lo planificado inicialmente y así evitar numerosas reformas presupuestarias</a:t>
            </a:r>
            <a:r>
              <a:rPr lang="es-EC" sz="1400" dirty="0" smtClean="0"/>
              <a:t>.</a:t>
            </a:r>
            <a:endParaRPr lang="es-EC" sz="1400" dirty="0"/>
          </a:p>
        </p:txBody>
      </p:sp>
    </p:spTree>
    <p:extLst>
      <p:ext uri="{BB962C8B-B14F-4D97-AF65-F5344CB8AC3E}">
        <p14:creationId xmlns:p14="http://schemas.microsoft.com/office/powerpoint/2010/main" val="2140704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971600" y="3284984"/>
            <a:ext cx="7772400" cy="1944216"/>
          </a:xfrm>
        </p:spPr>
        <p:txBody>
          <a:bodyPr/>
          <a:lstStyle/>
          <a:p>
            <a:pPr algn="r"/>
            <a:r>
              <a:rPr lang="es-EC" sz="3600" i="1" dirty="0" smtClean="0">
                <a:effectLst/>
                <a:latin typeface="Monotype Corsiva" pitchFamily="66" charset="0"/>
                <a:cs typeface="Sakkal Majalla" pitchFamily="2" charset="-78"/>
              </a:rPr>
              <a:t>«La </a:t>
            </a:r>
            <a:r>
              <a:rPr lang="es-EC" sz="3600" i="1" dirty="0">
                <a:effectLst/>
                <a:latin typeface="Monotype Corsiva" pitchFamily="66" charset="0"/>
                <a:cs typeface="Sakkal Majalla" pitchFamily="2" charset="-78"/>
              </a:rPr>
              <a:t>educación es la adquisición de la técnica para la utilización de los conocimientos</a:t>
            </a:r>
            <a:r>
              <a:rPr lang="es-EC" sz="3600" i="1" dirty="0" smtClean="0">
                <a:effectLst/>
                <a:latin typeface="Monotype Corsiva" pitchFamily="66" charset="0"/>
                <a:cs typeface="Sakkal Majalla" pitchFamily="2" charset="-78"/>
              </a:rPr>
              <a:t>.»</a:t>
            </a:r>
            <a:r>
              <a:rPr lang="es-EC" sz="3600" i="1" dirty="0">
                <a:effectLst/>
                <a:latin typeface="Monotype Corsiva" pitchFamily="66" charset="0"/>
                <a:cs typeface="Sakkal Majalla" pitchFamily="2" charset="-78"/>
              </a:rPr>
              <a:t/>
            </a:r>
            <a:br>
              <a:rPr lang="es-EC" sz="3600" i="1" dirty="0">
                <a:effectLst/>
                <a:latin typeface="Monotype Corsiva" pitchFamily="66" charset="0"/>
                <a:cs typeface="Sakkal Majalla" pitchFamily="2" charset="-78"/>
              </a:rPr>
            </a:br>
            <a:r>
              <a:rPr lang="es-EC" sz="3600" b="1" i="1" dirty="0" smtClean="0">
                <a:effectLst/>
                <a:latin typeface="Monotype Corsiva" pitchFamily="66" charset="0"/>
                <a:cs typeface="Sakkal Majalla" pitchFamily="2" charset="-78"/>
              </a:rPr>
              <a:t>Alfred </a:t>
            </a:r>
            <a:r>
              <a:rPr lang="es-EC" sz="3600" b="1" i="1" dirty="0">
                <a:effectLst/>
                <a:latin typeface="Monotype Corsiva" pitchFamily="66" charset="0"/>
                <a:cs typeface="Sakkal Majalla" pitchFamily="2" charset="-78"/>
              </a:rPr>
              <a:t>North Whitehead</a:t>
            </a:r>
            <a:br>
              <a:rPr lang="es-EC" sz="3600" b="1" i="1" dirty="0">
                <a:effectLst/>
                <a:latin typeface="Monotype Corsiva" pitchFamily="66" charset="0"/>
                <a:cs typeface="Sakkal Majalla" pitchFamily="2" charset="-78"/>
              </a:rPr>
            </a:br>
            <a:endParaRPr lang="es-EC" sz="3600" i="1" dirty="0">
              <a:latin typeface="Monotype Corsiva" pitchFamily="66" charset="0"/>
              <a:cs typeface="Sakkal Majalla" pitchFamily="2" charset="-78"/>
            </a:endParaRPr>
          </a:p>
        </p:txBody>
      </p:sp>
    </p:spTree>
    <p:extLst>
      <p:ext uri="{BB962C8B-B14F-4D97-AF65-F5344CB8AC3E}">
        <p14:creationId xmlns:p14="http://schemas.microsoft.com/office/powerpoint/2010/main" val="9445619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68152"/>
          </a:xfrm>
        </p:spPr>
        <p:txBody>
          <a:bodyPr/>
          <a:lstStyle/>
          <a:p>
            <a:r>
              <a:rPr lang="es-EC" sz="1600" b="1" dirty="0">
                <a:effectLst/>
              </a:rPr>
              <a:t>CONCILIACIONES BANCARIAS REALIZADAS INOPORTUNAMENTE </a:t>
            </a:r>
            <a:endParaRPr lang="es-EC" sz="1600" dirty="0">
              <a:effectLst/>
            </a:endParaRPr>
          </a:p>
        </p:txBody>
      </p:sp>
      <p:grpSp>
        <p:nvGrpSpPr>
          <p:cNvPr id="16" name="15 Grupo"/>
          <p:cNvGrpSpPr/>
          <p:nvPr/>
        </p:nvGrpSpPr>
        <p:grpSpPr>
          <a:xfrm>
            <a:off x="611560" y="1556791"/>
            <a:ext cx="7992889" cy="2952331"/>
            <a:chOff x="611560" y="2144857"/>
            <a:chExt cx="7992889" cy="2460276"/>
          </a:xfrm>
        </p:grpSpPr>
        <p:sp>
          <p:nvSpPr>
            <p:cNvPr id="21" name="20 Rectángulo"/>
            <p:cNvSpPr/>
            <p:nvPr/>
          </p:nvSpPr>
          <p:spPr>
            <a:xfrm>
              <a:off x="611561" y="3585018"/>
              <a:ext cx="7992888" cy="1020115"/>
            </a:xfrm>
            <a:prstGeom prst="rect">
              <a:avLst/>
            </a:prstGeom>
          </p:spPr>
          <p:style>
            <a:lnRef idx="2">
              <a:schemeClr val="lt1">
                <a:hueOff val="0"/>
                <a:satOff val="0"/>
                <a:lumOff val="0"/>
                <a:alphaOff val="0"/>
              </a:schemeClr>
            </a:lnRef>
            <a:fillRef idx="1">
              <a:schemeClr val="accent4">
                <a:hueOff val="2060315"/>
                <a:satOff val="22457"/>
                <a:lumOff val="-4706"/>
                <a:alphaOff val="0"/>
              </a:schemeClr>
            </a:fillRef>
            <a:effectRef idx="0">
              <a:schemeClr val="accent4">
                <a:hueOff val="2060315"/>
                <a:satOff val="22457"/>
                <a:lumOff val="-4706"/>
                <a:alphaOff val="0"/>
              </a:schemeClr>
            </a:effectRef>
            <a:fontRef idx="minor">
              <a:schemeClr val="lt1"/>
            </a:fontRef>
          </p:style>
          <p:txBody>
            <a:bodyPr spcFirstLastPara="0" vert="horz" wrap="square" lIns="99569" tIns="99569" rIns="99568" bIns="989601" numCol="1" spcCol="1270" anchor="ctr" anchorCtr="0">
              <a:noAutofit/>
            </a:bodyPr>
            <a:lstStyle/>
            <a:p>
              <a:pPr lvl="0" algn="ctr" defTabSz="622300">
                <a:lnSpc>
                  <a:spcPct val="90000"/>
                </a:lnSpc>
                <a:spcBef>
                  <a:spcPct val="0"/>
                </a:spcBef>
                <a:spcAft>
                  <a:spcPct val="35000"/>
                </a:spcAft>
              </a:pPr>
              <a:r>
                <a:rPr lang="es-EC" sz="1400" b="1" kern="1200" dirty="0" smtClean="0"/>
                <a:t>CRITERIO</a:t>
              </a:r>
              <a:endParaRPr lang="es-EC" sz="1400" b="1" kern="1200" dirty="0"/>
            </a:p>
          </p:txBody>
        </p:sp>
        <p:sp>
          <p:nvSpPr>
            <p:cNvPr id="22" name="21 Forma libre"/>
            <p:cNvSpPr/>
            <p:nvPr/>
          </p:nvSpPr>
          <p:spPr>
            <a:xfrm>
              <a:off x="636238" y="3885051"/>
              <a:ext cx="7943530" cy="504000"/>
            </a:xfrm>
            <a:custGeom>
              <a:avLst/>
              <a:gdLst>
                <a:gd name="connsiteX0" fmla="*/ 0 w 3984104"/>
                <a:gd name="connsiteY0" fmla="*/ 0 h 504000"/>
                <a:gd name="connsiteX1" fmla="*/ 3984104 w 3984104"/>
                <a:gd name="connsiteY1" fmla="*/ 0 h 504000"/>
                <a:gd name="connsiteX2" fmla="*/ 3984104 w 3984104"/>
                <a:gd name="connsiteY2" fmla="*/ 504000 h 504000"/>
                <a:gd name="connsiteX3" fmla="*/ 0 w 3984104"/>
                <a:gd name="connsiteY3" fmla="*/ 504000 h 504000"/>
                <a:gd name="connsiteX4" fmla="*/ 0 w 3984104"/>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04" h="504000">
                  <a:moveTo>
                    <a:pt x="0" y="0"/>
                  </a:moveTo>
                  <a:lnTo>
                    <a:pt x="3984104" y="0"/>
                  </a:lnTo>
                  <a:lnTo>
                    <a:pt x="3984104" y="504000"/>
                  </a:lnTo>
                  <a:lnTo>
                    <a:pt x="0" y="504000"/>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C" sz="1400" b="1" dirty="0"/>
                <a:t>La Norma Técnica de Control No. 403-07 CONCILIACIONES BANCARIAS </a:t>
              </a:r>
            </a:p>
          </p:txBody>
        </p:sp>
        <p:sp>
          <p:nvSpPr>
            <p:cNvPr id="24" name="23 Rectángulo"/>
            <p:cNvSpPr/>
            <p:nvPr/>
          </p:nvSpPr>
          <p:spPr>
            <a:xfrm>
              <a:off x="611560" y="2144857"/>
              <a:ext cx="7968208" cy="1220896"/>
            </a:xfrm>
            <a:prstGeom prst="rect">
              <a:avLst/>
            </a:pr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99569" tIns="99569" rIns="99568" bIns="822256" numCol="1" spcCol="1270" anchor="ctr" anchorCtr="0">
              <a:noAutofit/>
            </a:bodyPr>
            <a:lstStyle/>
            <a:p>
              <a:pPr lvl="0" algn="ctr" defTabSz="622300">
                <a:lnSpc>
                  <a:spcPct val="90000"/>
                </a:lnSpc>
                <a:spcBef>
                  <a:spcPct val="0"/>
                </a:spcBef>
                <a:spcAft>
                  <a:spcPct val="35000"/>
                </a:spcAft>
              </a:pPr>
              <a:r>
                <a:rPr lang="es-EC" sz="1400" b="1" kern="1200" dirty="0" smtClean="0"/>
                <a:t>CONDICIÓN</a:t>
              </a:r>
              <a:endParaRPr lang="es-EC" sz="1400" b="1" kern="1200" dirty="0"/>
            </a:p>
          </p:txBody>
        </p:sp>
        <p:sp>
          <p:nvSpPr>
            <p:cNvPr id="25" name="24 Forma libre"/>
            <p:cNvSpPr/>
            <p:nvPr/>
          </p:nvSpPr>
          <p:spPr>
            <a:xfrm>
              <a:off x="636238" y="2624912"/>
              <a:ext cx="7943530" cy="960106"/>
            </a:xfrm>
            <a:custGeom>
              <a:avLst/>
              <a:gdLst>
                <a:gd name="connsiteX0" fmla="*/ 0 w 7968208"/>
                <a:gd name="connsiteY0" fmla="*/ 0 h 395655"/>
                <a:gd name="connsiteX1" fmla="*/ 7968208 w 7968208"/>
                <a:gd name="connsiteY1" fmla="*/ 0 h 395655"/>
                <a:gd name="connsiteX2" fmla="*/ 7968208 w 7968208"/>
                <a:gd name="connsiteY2" fmla="*/ 395655 h 395655"/>
                <a:gd name="connsiteX3" fmla="*/ 0 w 7968208"/>
                <a:gd name="connsiteY3" fmla="*/ 395655 h 395655"/>
                <a:gd name="connsiteX4" fmla="*/ 0 w 7968208"/>
                <a:gd name="connsiteY4" fmla="*/ 0 h 39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208" h="395655">
                  <a:moveTo>
                    <a:pt x="0" y="0"/>
                  </a:moveTo>
                  <a:lnTo>
                    <a:pt x="7968208" y="0"/>
                  </a:lnTo>
                  <a:lnTo>
                    <a:pt x="7968208" y="395655"/>
                  </a:lnTo>
                  <a:lnTo>
                    <a:pt x="0" y="395655"/>
                  </a:lnTo>
                  <a:lnTo>
                    <a:pt x="0" y="0"/>
                  </a:lnTo>
                  <a:close/>
                </a:path>
              </a:pathLst>
            </a:custGeom>
          </p:spPr>
          <p:style>
            <a:lnRef idx="2">
              <a:schemeClr val="accent4">
                <a:tint val="40000"/>
                <a:alpha val="90000"/>
                <a:hueOff val="3968353"/>
                <a:satOff val="4435"/>
                <a:lumOff val="-385"/>
                <a:alphaOff val="0"/>
              </a:schemeClr>
            </a:lnRef>
            <a:fillRef idx="1">
              <a:schemeClr val="accent4">
                <a:tint val="40000"/>
                <a:alpha val="90000"/>
                <a:hueOff val="3968353"/>
                <a:satOff val="4435"/>
                <a:lumOff val="-385"/>
                <a:alphaOff val="0"/>
              </a:schemeClr>
            </a:fillRef>
            <a:effectRef idx="0">
              <a:schemeClr val="accent4">
                <a:tint val="40000"/>
                <a:alpha val="90000"/>
                <a:hueOff val="3968353"/>
                <a:satOff val="4435"/>
                <a:lumOff val="-385"/>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dirty="0"/>
                <a:t>Las conciliaciones bancarias en el GAD Municipal del Cantón Latacunga se presentan al corte de cada mes sin embargo, su realización es inoportuna por cuanto la persona encargada de las mismas no lo hace de forma mensual sino que se acumulan hasta por seis meses según lo detectado por el equipo de auditoría al solicitar en el mes de febrero las conciliaciones del mes de diciembre de 2012 y constatar que la entidad no contaba con ésta, sino que la última realizada es la del mes de Junio.</a:t>
              </a:r>
              <a:endParaRPr lang="es-EC" sz="1400" kern="1200" dirty="0"/>
            </a:p>
          </p:txBody>
        </p:sp>
      </p:grpSp>
      <p:sp>
        <p:nvSpPr>
          <p:cNvPr id="26" name="25 Rectángulo"/>
          <p:cNvSpPr/>
          <p:nvPr/>
        </p:nvSpPr>
        <p:spPr>
          <a:xfrm>
            <a:off x="636240" y="4276359"/>
            <a:ext cx="7968209" cy="1497802"/>
          </a:xfrm>
          <a:prstGeom prst="rect">
            <a:avLst/>
          </a:prstGeom>
          <a:ln>
            <a:noFill/>
          </a:ln>
        </p:spPr>
        <p:style>
          <a:lnRef idx="2">
            <a:schemeClr val="lt1">
              <a:hueOff val="0"/>
              <a:satOff val="0"/>
              <a:lumOff val="0"/>
              <a:alphaOff val="0"/>
            </a:schemeClr>
          </a:lnRef>
          <a:fillRef idx="1">
            <a:schemeClr val="accent4">
              <a:hueOff val="1030158"/>
              <a:satOff val="11228"/>
              <a:lumOff val="-2353"/>
              <a:alphaOff val="0"/>
            </a:schemeClr>
          </a:fillRef>
          <a:effectRef idx="0">
            <a:schemeClr val="accent4">
              <a:hueOff val="1030158"/>
              <a:satOff val="11228"/>
              <a:lumOff val="-2353"/>
              <a:alphaOff val="0"/>
            </a:schemeClr>
          </a:effectRef>
          <a:fontRef idx="minor">
            <a:schemeClr val="lt1"/>
          </a:fontRef>
        </p:style>
        <p:txBody>
          <a:bodyPr spcFirstLastPara="0" vert="horz" wrap="square" lIns="99569" tIns="99568" rIns="99568" bIns="1069010" numCol="1" spcCol="1270" anchor="ctr" anchorCtr="0">
            <a:noAutofit/>
          </a:bodyPr>
          <a:lstStyle/>
          <a:p>
            <a:pPr lvl="0" algn="ctr" defTabSz="622300">
              <a:lnSpc>
                <a:spcPct val="90000"/>
              </a:lnSpc>
              <a:spcBef>
                <a:spcPct val="0"/>
              </a:spcBef>
              <a:spcAft>
                <a:spcPct val="35000"/>
              </a:spcAft>
            </a:pPr>
            <a:r>
              <a:rPr lang="es-EC" sz="1400" b="1" kern="1200" dirty="0" smtClean="0"/>
              <a:t>CAUSA</a:t>
            </a:r>
            <a:endParaRPr lang="es-EC" sz="1400" b="1" kern="1200" dirty="0"/>
          </a:p>
        </p:txBody>
      </p:sp>
      <p:sp>
        <p:nvSpPr>
          <p:cNvPr id="27" name="26 Forma libre"/>
          <p:cNvSpPr/>
          <p:nvPr/>
        </p:nvSpPr>
        <p:spPr>
          <a:xfrm>
            <a:off x="636239" y="4725144"/>
            <a:ext cx="7943529" cy="1075553"/>
          </a:xfrm>
          <a:custGeom>
            <a:avLst/>
            <a:gdLst>
              <a:gd name="connsiteX0" fmla="*/ 0 w 7960426"/>
              <a:gd name="connsiteY0" fmla="*/ 0 h 729879"/>
              <a:gd name="connsiteX1" fmla="*/ 7960426 w 7960426"/>
              <a:gd name="connsiteY1" fmla="*/ 0 h 729879"/>
              <a:gd name="connsiteX2" fmla="*/ 7960426 w 7960426"/>
              <a:gd name="connsiteY2" fmla="*/ 729879 h 729879"/>
              <a:gd name="connsiteX3" fmla="*/ 0 w 7960426"/>
              <a:gd name="connsiteY3" fmla="*/ 729879 h 729879"/>
              <a:gd name="connsiteX4" fmla="*/ 0 w 7960426"/>
              <a:gd name="connsiteY4" fmla="*/ 0 h 72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426" h="729879">
                <a:moveTo>
                  <a:pt x="0" y="0"/>
                </a:moveTo>
                <a:lnTo>
                  <a:pt x="7960426" y="0"/>
                </a:lnTo>
                <a:lnTo>
                  <a:pt x="7960426" y="729879"/>
                </a:lnTo>
                <a:lnTo>
                  <a:pt x="0" y="729879"/>
                </a:lnTo>
                <a:lnTo>
                  <a:pt x="0" y="0"/>
                </a:lnTo>
                <a:close/>
              </a:path>
            </a:pathLst>
          </a:custGeom>
        </p:spPr>
        <p:style>
          <a:lnRef idx="2">
            <a:schemeClr val="accent4">
              <a:tint val="40000"/>
              <a:alpha val="90000"/>
              <a:hueOff val="992088"/>
              <a:satOff val="1109"/>
              <a:lumOff val="-96"/>
              <a:alphaOff val="0"/>
            </a:schemeClr>
          </a:lnRef>
          <a:fillRef idx="1">
            <a:schemeClr val="accent4">
              <a:tint val="40000"/>
              <a:alpha val="90000"/>
              <a:hueOff val="992088"/>
              <a:satOff val="1109"/>
              <a:lumOff val="-96"/>
              <a:alphaOff val="0"/>
            </a:schemeClr>
          </a:fillRef>
          <a:effectRef idx="0">
            <a:schemeClr val="accent4">
              <a:tint val="40000"/>
              <a:alpha val="90000"/>
              <a:hueOff val="992088"/>
              <a:satOff val="1109"/>
              <a:lumOff val="-96"/>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r>
              <a:rPr lang="es-EC" sz="1400" dirty="0"/>
              <a:t>El responsable supo manifestar que debido a la falta de tiempo para realizar todas las actividades diarias en contabilidad, considerando la gran cantidad de información a confrontar en el caso de conciliaciones del sector público. </a:t>
            </a:r>
          </a:p>
        </p:txBody>
      </p:sp>
    </p:spTree>
    <p:extLst>
      <p:ext uri="{BB962C8B-B14F-4D97-AF65-F5344CB8AC3E}">
        <p14:creationId xmlns:p14="http://schemas.microsoft.com/office/powerpoint/2010/main" val="33952751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720447" y="1927332"/>
            <a:ext cx="7884001" cy="4093956"/>
            <a:chOff x="590390" y="1567292"/>
            <a:chExt cx="7884001" cy="4093956"/>
          </a:xfrm>
        </p:grpSpPr>
        <p:grpSp>
          <p:nvGrpSpPr>
            <p:cNvPr id="16" name="15 Grupo"/>
            <p:cNvGrpSpPr/>
            <p:nvPr/>
          </p:nvGrpSpPr>
          <p:grpSpPr>
            <a:xfrm>
              <a:off x="590390" y="1567292"/>
              <a:ext cx="7884001" cy="4093956"/>
              <a:chOff x="590390" y="1567292"/>
              <a:chExt cx="7884001" cy="4093956"/>
            </a:xfrm>
          </p:grpSpPr>
          <p:grpSp>
            <p:nvGrpSpPr>
              <p:cNvPr id="3" name="2 Grupo"/>
              <p:cNvGrpSpPr/>
              <p:nvPr/>
            </p:nvGrpSpPr>
            <p:grpSpPr>
              <a:xfrm>
                <a:off x="590390" y="1567292"/>
                <a:ext cx="7862804" cy="4093956"/>
                <a:chOff x="590112" y="1552066"/>
                <a:chExt cx="7955738" cy="3769483"/>
              </a:xfrm>
            </p:grpSpPr>
            <p:sp>
              <p:nvSpPr>
                <p:cNvPr id="10" name="9 Rectángulo"/>
                <p:cNvSpPr/>
                <p:nvPr/>
              </p:nvSpPr>
              <p:spPr>
                <a:xfrm>
                  <a:off x="595859" y="1552066"/>
                  <a:ext cx="7949990" cy="1060813"/>
                </a:xfrm>
                <a:prstGeom prst="rect">
                  <a:avLst/>
                </a:pr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99569" tIns="99569" rIns="99568" bIns="934107" numCol="1" spcCol="1270" anchor="ctr" anchorCtr="0">
                  <a:noAutofit/>
                </a:bodyPr>
                <a:lstStyle/>
                <a:p>
                  <a:pPr lvl="0" algn="ctr" defTabSz="622300">
                    <a:lnSpc>
                      <a:spcPct val="90000"/>
                    </a:lnSpc>
                    <a:spcBef>
                      <a:spcPct val="0"/>
                    </a:spcBef>
                    <a:spcAft>
                      <a:spcPct val="35000"/>
                    </a:spcAft>
                  </a:pPr>
                  <a:r>
                    <a:rPr lang="es-EC" sz="1400" b="1" dirty="0" smtClean="0"/>
                    <a:t>EFECTO</a:t>
                  </a:r>
                  <a:endParaRPr lang="es-EC" sz="1400" kern="1200" dirty="0"/>
                </a:p>
              </p:txBody>
            </p:sp>
            <p:sp>
              <p:nvSpPr>
                <p:cNvPr id="7" name="6 Rectángulo"/>
                <p:cNvSpPr/>
                <p:nvPr/>
              </p:nvSpPr>
              <p:spPr>
                <a:xfrm>
                  <a:off x="590112" y="3929230"/>
                  <a:ext cx="7955738" cy="1392318"/>
                </a:xfrm>
                <a:prstGeom prst="rect">
                  <a:avLst/>
                </a:prstGeom>
              </p:spPr>
              <p:style>
                <a:lnRef idx="2">
                  <a:schemeClr val="lt1">
                    <a:hueOff val="0"/>
                    <a:satOff val="0"/>
                    <a:lumOff val="0"/>
                    <a:alphaOff val="0"/>
                  </a:schemeClr>
                </a:lnRef>
                <a:fillRef idx="1">
                  <a:schemeClr val="accent4">
                    <a:hueOff val="1030158"/>
                    <a:satOff val="11228"/>
                    <a:lumOff val="-2353"/>
                    <a:alphaOff val="0"/>
                  </a:schemeClr>
                </a:fillRef>
                <a:effectRef idx="0">
                  <a:schemeClr val="accent4">
                    <a:hueOff val="1030158"/>
                    <a:satOff val="11228"/>
                    <a:lumOff val="-2353"/>
                    <a:alphaOff val="0"/>
                  </a:schemeClr>
                </a:effectRef>
                <a:fontRef idx="minor">
                  <a:schemeClr val="lt1"/>
                </a:fontRef>
              </p:style>
              <p:txBody>
                <a:bodyPr spcFirstLastPara="0" vert="horz" wrap="square" lIns="99569" tIns="99568" rIns="99568" bIns="1007434" numCol="1" spcCol="1270" anchor="ctr" anchorCtr="0">
                  <a:noAutofit/>
                </a:bodyPr>
                <a:lstStyle/>
                <a:p>
                  <a:pPr lvl="0" algn="ctr" defTabSz="622300">
                    <a:lnSpc>
                      <a:spcPct val="90000"/>
                    </a:lnSpc>
                    <a:spcBef>
                      <a:spcPct val="0"/>
                    </a:spcBef>
                    <a:spcAft>
                      <a:spcPct val="35000"/>
                    </a:spcAft>
                  </a:pPr>
                  <a:r>
                    <a:rPr lang="es-EC" sz="1400" b="1" kern="1200" dirty="0" smtClean="0"/>
                    <a:t>RECOMENDACIÓN</a:t>
                  </a:r>
                </a:p>
                <a:p>
                  <a:pPr lvl="0" defTabSz="622300">
                    <a:lnSpc>
                      <a:spcPct val="90000"/>
                    </a:lnSpc>
                    <a:spcBef>
                      <a:spcPct val="0"/>
                    </a:spcBef>
                    <a:spcAft>
                      <a:spcPct val="35000"/>
                    </a:spcAft>
                  </a:pPr>
                  <a:r>
                    <a:rPr lang="es-EC" sz="1400" b="1" kern="1200" dirty="0" smtClean="0"/>
                    <a:t>A la Señora Contadores</a:t>
                  </a:r>
                </a:p>
              </p:txBody>
            </p:sp>
            <p:sp>
              <p:nvSpPr>
                <p:cNvPr id="11" name="10 Forma libre"/>
                <p:cNvSpPr/>
                <p:nvPr/>
              </p:nvSpPr>
              <p:spPr>
                <a:xfrm>
                  <a:off x="611559" y="1895660"/>
                  <a:ext cx="7934290" cy="707552"/>
                </a:xfrm>
                <a:custGeom>
                  <a:avLst/>
                  <a:gdLst>
                    <a:gd name="connsiteX0" fmla="*/ 0 w 7868520"/>
                    <a:gd name="connsiteY0" fmla="*/ 0 h 506226"/>
                    <a:gd name="connsiteX1" fmla="*/ 7868520 w 7868520"/>
                    <a:gd name="connsiteY1" fmla="*/ 0 h 506226"/>
                    <a:gd name="connsiteX2" fmla="*/ 7868520 w 7868520"/>
                    <a:gd name="connsiteY2" fmla="*/ 506226 h 506226"/>
                    <a:gd name="connsiteX3" fmla="*/ 0 w 7868520"/>
                    <a:gd name="connsiteY3" fmla="*/ 506226 h 506226"/>
                    <a:gd name="connsiteX4" fmla="*/ 0 w 7868520"/>
                    <a:gd name="connsiteY4" fmla="*/ 0 h 506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20" h="506226">
                      <a:moveTo>
                        <a:pt x="0" y="0"/>
                      </a:moveTo>
                      <a:lnTo>
                        <a:pt x="7868520" y="0"/>
                      </a:lnTo>
                      <a:lnTo>
                        <a:pt x="7868520" y="506226"/>
                      </a:lnTo>
                      <a:lnTo>
                        <a:pt x="0" y="506226"/>
                      </a:lnTo>
                      <a:lnTo>
                        <a:pt x="0" y="0"/>
                      </a:lnTo>
                      <a:close/>
                    </a:path>
                  </a:pathLst>
                </a:custGeom>
              </p:spPr>
              <p:style>
                <a:lnRef idx="2">
                  <a:schemeClr val="accent4">
                    <a:tint val="40000"/>
                    <a:alpha val="90000"/>
                    <a:hueOff val="3968353"/>
                    <a:satOff val="4435"/>
                    <a:lumOff val="-385"/>
                    <a:alphaOff val="0"/>
                  </a:schemeClr>
                </a:lnRef>
                <a:fillRef idx="1">
                  <a:schemeClr val="accent4">
                    <a:tint val="40000"/>
                    <a:alpha val="90000"/>
                    <a:hueOff val="3968353"/>
                    <a:satOff val="4435"/>
                    <a:lumOff val="-385"/>
                    <a:alphaOff val="0"/>
                  </a:schemeClr>
                </a:fillRef>
                <a:effectRef idx="0">
                  <a:schemeClr val="accent4">
                    <a:tint val="40000"/>
                    <a:alpha val="90000"/>
                    <a:hueOff val="3968353"/>
                    <a:satOff val="4435"/>
                    <a:lumOff val="-385"/>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dirty="0"/>
                    <a:t>El no comparar y verificar la exactitud de los saldos de las cuentas bancarias con los registros contables ocasiona que no se detecten a tiempo las diferencias existentes dando cabida al riesgo de que los valores pagados en más no puedan recuperarse y así mismo los registros contables no reflejen los recursos realmente disponibles. </a:t>
                  </a:r>
                </a:p>
              </p:txBody>
            </p:sp>
            <p:sp>
              <p:nvSpPr>
                <p:cNvPr id="8" name="7 Forma libre"/>
                <p:cNvSpPr/>
                <p:nvPr/>
              </p:nvSpPr>
              <p:spPr>
                <a:xfrm>
                  <a:off x="605896" y="4559088"/>
                  <a:ext cx="7919999" cy="762461"/>
                </a:xfrm>
                <a:custGeom>
                  <a:avLst/>
                  <a:gdLst>
                    <a:gd name="connsiteX0" fmla="*/ 0 w 7868510"/>
                    <a:gd name="connsiteY0" fmla="*/ 0 h 1003387"/>
                    <a:gd name="connsiteX1" fmla="*/ 7868510 w 7868510"/>
                    <a:gd name="connsiteY1" fmla="*/ 0 h 1003387"/>
                    <a:gd name="connsiteX2" fmla="*/ 7868510 w 7868510"/>
                    <a:gd name="connsiteY2" fmla="*/ 1003387 h 1003387"/>
                    <a:gd name="connsiteX3" fmla="*/ 0 w 7868510"/>
                    <a:gd name="connsiteY3" fmla="*/ 1003387 h 1003387"/>
                    <a:gd name="connsiteX4" fmla="*/ 0 w 7868510"/>
                    <a:gd name="connsiteY4" fmla="*/ 0 h 100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10" h="1003387">
                      <a:moveTo>
                        <a:pt x="0" y="0"/>
                      </a:moveTo>
                      <a:lnTo>
                        <a:pt x="7868510" y="0"/>
                      </a:lnTo>
                      <a:lnTo>
                        <a:pt x="7868510" y="1003387"/>
                      </a:lnTo>
                      <a:lnTo>
                        <a:pt x="0" y="1003387"/>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285750" lvl="0" indent="-285750" algn="just" defTabSz="622300">
                    <a:lnSpc>
                      <a:spcPct val="90000"/>
                    </a:lnSpc>
                    <a:spcBef>
                      <a:spcPct val="0"/>
                    </a:spcBef>
                    <a:spcAft>
                      <a:spcPct val="35000"/>
                    </a:spcAft>
                    <a:buFont typeface="Arial" pitchFamily="34" charset="0"/>
                    <a:buChar char="•"/>
                  </a:pPr>
                  <a:r>
                    <a:rPr lang="es-EC" sz="1400" dirty="0" smtClean="0"/>
                    <a:t>Coordinar</a:t>
                  </a:r>
                  <a:r>
                    <a:rPr lang="es-EC" sz="1400" dirty="0"/>
                    <a:t>, supervisar y controlar al personal encargado de la oportuna realización de las conciliaciones bancarias,  deben hacerse obligatoriamente cada vez al mes.</a:t>
                  </a:r>
                </a:p>
              </p:txBody>
            </p:sp>
          </p:grpSp>
          <p:sp>
            <p:nvSpPr>
              <p:cNvPr id="12" name="11 Rectángulo"/>
              <p:cNvSpPr/>
              <p:nvPr/>
            </p:nvSpPr>
            <p:spPr>
              <a:xfrm>
                <a:off x="590391" y="2708920"/>
                <a:ext cx="7884000" cy="720080"/>
              </a:xfrm>
              <a:prstGeom prst="rect">
                <a:avLst/>
              </a:prstGeom>
              <a:ln>
                <a:noFill/>
              </a:ln>
            </p:spPr>
            <p:style>
              <a:lnRef idx="2">
                <a:schemeClr val="lt1">
                  <a:hueOff val="0"/>
                  <a:satOff val="0"/>
                  <a:lumOff val="0"/>
                  <a:alphaOff val="0"/>
                </a:schemeClr>
              </a:lnRef>
              <a:fillRef idx="1">
                <a:schemeClr val="accent4">
                  <a:hueOff val="2060315"/>
                  <a:satOff val="22457"/>
                  <a:lumOff val="-4706"/>
                  <a:alphaOff val="0"/>
                </a:schemeClr>
              </a:fillRef>
              <a:effectRef idx="0">
                <a:schemeClr val="accent4">
                  <a:hueOff val="2060315"/>
                  <a:satOff val="22457"/>
                  <a:lumOff val="-4706"/>
                  <a:alphaOff val="0"/>
                </a:schemeClr>
              </a:effectRef>
              <a:fontRef idx="minor">
                <a:schemeClr val="lt1"/>
              </a:fontRef>
            </p:style>
            <p:txBody>
              <a:bodyPr spcFirstLastPara="0" vert="horz" wrap="square" lIns="99567" tIns="99569" rIns="99568" bIns="419549" numCol="1" spcCol="1270" anchor="ctr" anchorCtr="0">
                <a:noAutofit/>
              </a:bodyPr>
              <a:lstStyle/>
              <a:p>
                <a:pPr lvl="0" algn="ctr" defTabSz="622300">
                  <a:spcBef>
                    <a:spcPct val="0"/>
                  </a:spcBef>
                  <a:spcAft>
                    <a:spcPct val="35000"/>
                  </a:spcAft>
                </a:pPr>
                <a:r>
                  <a:rPr lang="es-EC" sz="1400" b="1" kern="1200" dirty="0" smtClean="0"/>
                  <a:t>CONCLUSIÓN</a:t>
                </a:r>
                <a:endParaRPr lang="es-EC" sz="1400" kern="1200" dirty="0"/>
              </a:p>
            </p:txBody>
          </p:sp>
        </p:grpSp>
        <p:sp>
          <p:nvSpPr>
            <p:cNvPr id="13" name="12 Forma libre"/>
            <p:cNvSpPr/>
            <p:nvPr/>
          </p:nvSpPr>
          <p:spPr>
            <a:xfrm>
              <a:off x="611588" y="3068960"/>
              <a:ext cx="7841605" cy="1080120"/>
            </a:xfrm>
            <a:custGeom>
              <a:avLst/>
              <a:gdLst>
                <a:gd name="connsiteX0" fmla="*/ 0 w 7868510"/>
                <a:gd name="connsiteY0" fmla="*/ 0 h 1003387"/>
                <a:gd name="connsiteX1" fmla="*/ 7868510 w 7868510"/>
                <a:gd name="connsiteY1" fmla="*/ 0 h 1003387"/>
                <a:gd name="connsiteX2" fmla="*/ 7868510 w 7868510"/>
                <a:gd name="connsiteY2" fmla="*/ 1003387 h 1003387"/>
                <a:gd name="connsiteX3" fmla="*/ 0 w 7868510"/>
                <a:gd name="connsiteY3" fmla="*/ 1003387 h 1003387"/>
                <a:gd name="connsiteX4" fmla="*/ 0 w 7868510"/>
                <a:gd name="connsiteY4" fmla="*/ 0 h 100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10" h="1003387">
                  <a:moveTo>
                    <a:pt x="0" y="0"/>
                  </a:moveTo>
                  <a:lnTo>
                    <a:pt x="7868510" y="0"/>
                  </a:lnTo>
                  <a:lnTo>
                    <a:pt x="7868510" y="1003387"/>
                  </a:lnTo>
                  <a:lnTo>
                    <a:pt x="0" y="1003387"/>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algn="just"/>
              <a:r>
                <a:rPr lang="es-EC" sz="1400" dirty="0"/>
                <a:t>Considerando que la conciliación bancaria permite una verificación efectiva del manejo de los fondos, su realización descuidada y/o inexistencia propicia el desvió de fondos en las instituciones ya que estas son instrumentos que permiten fortalecer de gran manera el sistema de control interno en las entidades por lo que su realización oportuna es de vital importancia para la supervisión y el control interno.</a:t>
              </a:r>
            </a:p>
          </p:txBody>
        </p:sp>
      </p:grpSp>
      <p:sp>
        <p:nvSpPr>
          <p:cNvPr id="14" name="1 Título"/>
          <p:cNvSpPr txBox="1">
            <a:spLocks/>
          </p:cNvSpPr>
          <p:nvPr/>
        </p:nvSpPr>
        <p:spPr>
          <a:xfrm>
            <a:off x="467544" y="748680"/>
            <a:ext cx="8229600" cy="116815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1600" b="1" dirty="0" smtClean="0">
                <a:effectLst/>
              </a:rPr>
              <a:t>CONCILIACIONES BANCARIAS REALIZADAS INOPORTUNAMENTE </a:t>
            </a:r>
            <a:endParaRPr lang="es-EC" sz="1600" dirty="0">
              <a:effectLst/>
            </a:endParaRPr>
          </a:p>
        </p:txBody>
      </p:sp>
    </p:spTree>
    <p:extLst>
      <p:ext uri="{BB962C8B-B14F-4D97-AF65-F5344CB8AC3E}">
        <p14:creationId xmlns:p14="http://schemas.microsoft.com/office/powerpoint/2010/main" val="32673904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68152"/>
          </a:xfrm>
        </p:spPr>
        <p:txBody>
          <a:bodyPr/>
          <a:lstStyle/>
          <a:p>
            <a:r>
              <a:rPr lang="es-EC" sz="1600" b="1" dirty="0">
                <a:effectLst/>
              </a:rPr>
              <a:t>CONTABILIZACIÓN ERRÓNEA DE VALORES DE LOS PRESTAMOS 11258 Y 11467</a:t>
            </a:r>
            <a:endParaRPr lang="es-EC" sz="1600" dirty="0">
              <a:effectLst/>
            </a:endParaRPr>
          </a:p>
        </p:txBody>
      </p:sp>
      <p:grpSp>
        <p:nvGrpSpPr>
          <p:cNvPr id="16" name="15 Grupo"/>
          <p:cNvGrpSpPr/>
          <p:nvPr/>
        </p:nvGrpSpPr>
        <p:grpSpPr>
          <a:xfrm>
            <a:off x="611560" y="1556791"/>
            <a:ext cx="7992889" cy="2880322"/>
            <a:chOff x="611560" y="2144857"/>
            <a:chExt cx="7992889" cy="2400267"/>
          </a:xfrm>
        </p:grpSpPr>
        <p:sp>
          <p:nvSpPr>
            <p:cNvPr id="21" name="20 Rectángulo"/>
            <p:cNvSpPr/>
            <p:nvPr/>
          </p:nvSpPr>
          <p:spPr>
            <a:xfrm>
              <a:off x="611561" y="3404995"/>
              <a:ext cx="7992888" cy="1020115"/>
            </a:xfrm>
            <a:prstGeom prst="rect">
              <a:avLst/>
            </a:prstGeom>
          </p:spPr>
          <p:style>
            <a:lnRef idx="2">
              <a:schemeClr val="lt1">
                <a:hueOff val="0"/>
                <a:satOff val="0"/>
                <a:lumOff val="0"/>
                <a:alphaOff val="0"/>
              </a:schemeClr>
            </a:lnRef>
            <a:fillRef idx="1">
              <a:schemeClr val="accent4">
                <a:hueOff val="2060315"/>
                <a:satOff val="22457"/>
                <a:lumOff val="-4706"/>
                <a:alphaOff val="0"/>
              </a:schemeClr>
            </a:fillRef>
            <a:effectRef idx="0">
              <a:schemeClr val="accent4">
                <a:hueOff val="2060315"/>
                <a:satOff val="22457"/>
                <a:lumOff val="-4706"/>
                <a:alphaOff val="0"/>
              </a:schemeClr>
            </a:effectRef>
            <a:fontRef idx="minor">
              <a:schemeClr val="lt1"/>
            </a:fontRef>
          </p:style>
          <p:txBody>
            <a:bodyPr spcFirstLastPara="0" vert="horz" wrap="square" lIns="99569" tIns="99569" rIns="99568" bIns="989601" numCol="1" spcCol="1270" anchor="ctr" anchorCtr="0">
              <a:noAutofit/>
            </a:bodyPr>
            <a:lstStyle/>
            <a:p>
              <a:pPr lvl="0" algn="ctr" defTabSz="622300">
                <a:lnSpc>
                  <a:spcPct val="90000"/>
                </a:lnSpc>
                <a:spcBef>
                  <a:spcPct val="0"/>
                </a:spcBef>
                <a:spcAft>
                  <a:spcPct val="35000"/>
                </a:spcAft>
              </a:pPr>
              <a:r>
                <a:rPr lang="es-EC" sz="1400" b="1" kern="1200" dirty="0" smtClean="0"/>
                <a:t>CRITERIO</a:t>
              </a:r>
              <a:endParaRPr lang="es-EC" sz="1400" b="1" kern="1200" dirty="0"/>
            </a:p>
          </p:txBody>
        </p:sp>
        <p:sp>
          <p:nvSpPr>
            <p:cNvPr id="22" name="21 Forma libre"/>
            <p:cNvSpPr/>
            <p:nvPr/>
          </p:nvSpPr>
          <p:spPr>
            <a:xfrm>
              <a:off x="636238" y="3681084"/>
              <a:ext cx="3959426" cy="864040"/>
            </a:xfrm>
            <a:custGeom>
              <a:avLst/>
              <a:gdLst>
                <a:gd name="connsiteX0" fmla="*/ 0 w 3984104"/>
                <a:gd name="connsiteY0" fmla="*/ 0 h 504000"/>
                <a:gd name="connsiteX1" fmla="*/ 3984104 w 3984104"/>
                <a:gd name="connsiteY1" fmla="*/ 0 h 504000"/>
                <a:gd name="connsiteX2" fmla="*/ 3984104 w 3984104"/>
                <a:gd name="connsiteY2" fmla="*/ 504000 h 504000"/>
                <a:gd name="connsiteX3" fmla="*/ 0 w 3984104"/>
                <a:gd name="connsiteY3" fmla="*/ 504000 h 504000"/>
                <a:gd name="connsiteX4" fmla="*/ 0 w 3984104"/>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04" h="504000">
                  <a:moveTo>
                    <a:pt x="0" y="0"/>
                  </a:moveTo>
                  <a:lnTo>
                    <a:pt x="3984104" y="0"/>
                  </a:lnTo>
                  <a:lnTo>
                    <a:pt x="3984104" y="504000"/>
                  </a:lnTo>
                  <a:lnTo>
                    <a:pt x="0" y="504000"/>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C" sz="1400" b="1" dirty="0"/>
                <a:t>El Principio de Contabilidad Generalmente Aceptado No. 5 Verosimilitud </a:t>
              </a:r>
            </a:p>
          </p:txBody>
        </p:sp>
        <p:sp>
          <p:nvSpPr>
            <p:cNvPr id="24" name="23 Rectángulo"/>
            <p:cNvSpPr/>
            <p:nvPr/>
          </p:nvSpPr>
          <p:spPr>
            <a:xfrm>
              <a:off x="611560" y="2144857"/>
              <a:ext cx="7968208" cy="1220896"/>
            </a:xfrm>
            <a:prstGeom prst="rect">
              <a:avLst/>
            </a:pr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99569" tIns="99569" rIns="99568" bIns="822256" numCol="1" spcCol="1270" anchor="ctr" anchorCtr="0">
              <a:noAutofit/>
            </a:bodyPr>
            <a:lstStyle/>
            <a:p>
              <a:pPr lvl="0" algn="ctr" defTabSz="622300">
                <a:lnSpc>
                  <a:spcPct val="90000"/>
                </a:lnSpc>
                <a:spcBef>
                  <a:spcPct val="0"/>
                </a:spcBef>
                <a:spcAft>
                  <a:spcPct val="35000"/>
                </a:spcAft>
              </a:pPr>
              <a:r>
                <a:rPr lang="es-EC" sz="1400" b="1" kern="1200" dirty="0" smtClean="0"/>
                <a:t>CONDICIÓN</a:t>
              </a:r>
              <a:endParaRPr lang="es-EC" sz="1400" b="1" kern="1200" dirty="0"/>
            </a:p>
          </p:txBody>
        </p:sp>
        <p:sp>
          <p:nvSpPr>
            <p:cNvPr id="25" name="24 Forma libre"/>
            <p:cNvSpPr/>
            <p:nvPr/>
          </p:nvSpPr>
          <p:spPr>
            <a:xfrm>
              <a:off x="636238" y="2564905"/>
              <a:ext cx="7943530" cy="829713"/>
            </a:xfrm>
            <a:custGeom>
              <a:avLst/>
              <a:gdLst>
                <a:gd name="connsiteX0" fmla="*/ 0 w 7968208"/>
                <a:gd name="connsiteY0" fmla="*/ 0 h 395655"/>
                <a:gd name="connsiteX1" fmla="*/ 7968208 w 7968208"/>
                <a:gd name="connsiteY1" fmla="*/ 0 h 395655"/>
                <a:gd name="connsiteX2" fmla="*/ 7968208 w 7968208"/>
                <a:gd name="connsiteY2" fmla="*/ 395655 h 395655"/>
                <a:gd name="connsiteX3" fmla="*/ 0 w 7968208"/>
                <a:gd name="connsiteY3" fmla="*/ 395655 h 395655"/>
                <a:gd name="connsiteX4" fmla="*/ 0 w 7968208"/>
                <a:gd name="connsiteY4" fmla="*/ 0 h 39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208" h="395655">
                  <a:moveTo>
                    <a:pt x="0" y="0"/>
                  </a:moveTo>
                  <a:lnTo>
                    <a:pt x="7968208" y="0"/>
                  </a:lnTo>
                  <a:lnTo>
                    <a:pt x="7968208" y="395655"/>
                  </a:lnTo>
                  <a:lnTo>
                    <a:pt x="0" y="395655"/>
                  </a:lnTo>
                  <a:lnTo>
                    <a:pt x="0" y="0"/>
                  </a:lnTo>
                  <a:close/>
                </a:path>
              </a:pathLst>
            </a:custGeom>
          </p:spPr>
          <p:style>
            <a:lnRef idx="2">
              <a:schemeClr val="accent4">
                <a:tint val="40000"/>
                <a:alpha val="90000"/>
                <a:hueOff val="3968353"/>
                <a:satOff val="4435"/>
                <a:lumOff val="-385"/>
                <a:alphaOff val="0"/>
              </a:schemeClr>
            </a:lnRef>
            <a:fillRef idx="1">
              <a:schemeClr val="accent4">
                <a:tint val="40000"/>
                <a:alpha val="90000"/>
                <a:hueOff val="3968353"/>
                <a:satOff val="4435"/>
                <a:lumOff val="-385"/>
                <a:alphaOff val="0"/>
              </a:schemeClr>
            </a:fillRef>
            <a:effectRef idx="0">
              <a:schemeClr val="accent4">
                <a:tint val="40000"/>
                <a:alpha val="90000"/>
                <a:hueOff val="3968353"/>
                <a:satOff val="4435"/>
                <a:lumOff val="-385"/>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dirty="0"/>
                <a:t>Errores en los registros, se contabilizo el pago de las cuotas del mes de AGOSTO del PRÉSTAMO N° 11467 en los registros del PRÉSTAMO N° 11258; y la cuota del mes de Diciembre del PRÉSTAMO N° 11258 en los registros del PRÉSTAMO N° 11467.</a:t>
              </a:r>
              <a:endParaRPr lang="es-EC" sz="1400" kern="1200" dirty="0"/>
            </a:p>
          </p:txBody>
        </p:sp>
      </p:grpSp>
      <p:sp>
        <p:nvSpPr>
          <p:cNvPr id="26" name="25 Rectángulo"/>
          <p:cNvSpPr/>
          <p:nvPr/>
        </p:nvSpPr>
        <p:spPr>
          <a:xfrm>
            <a:off x="636240" y="4451478"/>
            <a:ext cx="7968209" cy="1281778"/>
          </a:xfrm>
          <a:prstGeom prst="rect">
            <a:avLst/>
          </a:prstGeom>
          <a:ln>
            <a:noFill/>
          </a:ln>
        </p:spPr>
        <p:style>
          <a:lnRef idx="2">
            <a:schemeClr val="lt1">
              <a:hueOff val="0"/>
              <a:satOff val="0"/>
              <a:lumOff val="0"/>
              <a:alphaOff val="0"/>
            </a:schemeClr>
          </a:lnRef>
          <a:fillRef idx="1">
            <a:schemeClr val="accent4">
              <a:hueOff val="1030158"/>
              <a:satOff val="11228"/>
              <a:lumOff val="-2353"/>
              <a:alphaOff val="0"/>
            </a:schemeClr>
          </a:fillRef>
          <a:effectRef idx="0">
            <a:schemeClr val="accent4">
              <a:hueOff val="1030158"/>
              <a:satOff val="11228"/>
              <a:lumOff val="-2353"/>
              <a:alphaOff val="0"/>
            </a:schemeClr>
          </a:effectRef>
          <a:fontRef idx="minor">
            <a:schemeClr val="lt1"/>
          </a:fontRef>
        </p:style>
        <p:txBody>
          <a:bodyPr spcFirstLastPara="0" vert="horz" wrap="square" lIns="99569" tIns="99568" rIns="99568" bIns="1069010" numCol="1" spcCol="1270" anchor="ctr" anchorCtr="0">
            <a:noAutofit/>
          </a:bodyPr>
          <a:lstStyle/>
          <a:p>
            <a:pPr lvl="0" algn="ctr" defTabSz="622300">
              <a:lnSpc>
                <a:spcPct val="90000"/>
              </a:lnSpc>
              <a:spcBef>
                <a:spcPct val="0"/>
              </a:spcBef>
              <a:spcAft>
                <a:spcPct val="35000"/>
              </a:spcAft>
            </a:pPr>
            <a:r>
              <a:rPr lang="es-EC" sz="1400" b="1" kern="1200" dirty="0" smtClean="0"/>
              <a:t>CAUSA</a:t>
            </a:r>
            <a:endParaRPr lang="es-EC" sz="1400" b="1" kern="1200" dirty="0"/>
          </a:p>
        </p:txBody>
      </p:sp>
      <p:sp>
        <p:nvSpPr>
          <p:cNvPr id="27" name="26 Forma libre"/>
          <p:cNvSpPr/>
          <p:nvPr/>
        </p:nvSpPr>
        <p:spPr>
          <a:xfrm>
            <a:off x="660919" y="4873727"/>
            <a:ext cx="7943529" cy="859529"/>
          </a:xfrm>
          <a:custGeom>
            <a:avLst/>
            <a:gdLst>
              <a:gd name="connsiteX0" fmla="*/ 0 w 7960426"/>
              <a:gd name="connsiteY0" fmla="*/ 0 h 729879"/>
              <a:gd name="connsiteX1" fmla="*/ 7960426 w 7960426"/>
              <a:gd name="connsiteY1" fmla="*/ 0 h 729879"/>
              <a:gd name="connsiteX2" fmla="*/ 7960426 w 7960426"/>
              <a:gd name="connsiteY2" fmla="*/ 729879 h 729879"/>
              <a:gd name="connsiteX3" fmla="*/ 0 w 7960426"/>
              <a:gd name="connsiteY3" fmla="*/ 729879 h 729879"/>
              <a:gd name="connsiteX4" fmla="*/ 0 w 7960426"/>
              <a:gd name="connsiteY4" fmla="*/ 0 h 72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426" h="729879">
                <a:moveTo>
                  <a:pt x="0" y="0"/>
                </a:moveTo>
                <a:lnTo>
                  <a:pt x="7960426" y="0"/>
                </a:lnTo>
                <a:lnTo>
                  <a:pt x="7960426" y="729879"/>
                </a:lnTo>
                <a:lnTo>
                  <a:pt x="0" y="729879"/>
                </a:lnTo>
                <a:lnTo>
                  <a:pt x="0" y="0"/>
                </a:lnTo>
                <a:close/>
              </a:path>
            </a:pathLst>
          </a:custGeom>
        </p:spPr>
        <p:style>
          <a:lnRef idx="2">
            <a:schemeClr val="accent4">
              <a:tint val="40000"/>
              <a:alpha val="90000"/>
              <a:hueOff val="992088"/>
              <a:satOff val="1109"/>
              <a:lumOff val="-96"/>
              <a:alphaOff val="0"/>
            </a:schemeClr>
          </a:lnRef>
          <a:fillRef idx="1">
            <a:schemeClr val="accent4">
              <a:tint val="40000"/>
              <a:alpha val="90000"/>
              <a:hueOff val="992088"/>
              <a:satOff val="1109"/>
              <a:lumOff val="-96"/>
              <a:alphaOff val="0"/>
            </a:schemeClr>
          </a:fillRef>
          <a:effectRef idx="0">
            <a:schemeClr val="accent4">
              <a:tint val="40000"/>
              <a:alpha val="90000"/>
              <a:hueOff val="992088"/>
              <a:satOff val="1109"/>
              <a:lumOff val="-96"/>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r>
              <a:rPr lang="es-EC" sz="1400" dirty="0"/>
              <a:t>La falta de supervisión y cuidado en el registro del pago del capital de los préstamos a causado se realicen cuatro reclasificaciones, no obstante es importante destacar que el error fue corregido. </a:t>
            </a:r>
          </a:p>
          <a:p>
            <a:endParaRPr lang="es-EC" sz="1400" dirty="0"/>
          </a:p>
        </p:txBody>
      </p:sp>
      <p:sp>
        <p:nvSpPr>
          <p:cNvPr id="12" name="11 Forma libre"/>
          <p:cNvSpPr/>
          <p:nvPr/>
        </p:nvSpPr>
        <p:spPr>
          <a:xfrm>
            <a:off x="4645022" y="3400263"/>
            <a:ext cx="3959426" cy="1036849"/>
          </a:xfrm>
          <a:custGeom>
            <a:avLst/>
            <a:gdLst>
              <a:gd name="connsiteX0" fmla="*/ 0 w 3984104"/>
              <a:gd name="connsiteY0" fmla="*/ 0 h 504000"/>
              <a:gd name="connsiteX1" fmla="*/ 3984104 w 3984104"/>
              <a:gd name="connsiteY1" fmla="*/ 0 h 504000"/>
              <a:gd name="connsiteX2" fmla="*/ 3984104 w 3984104"/>
              <a:gd name="connsiteY2" fmla="*/ 504000 h 504000"/>
              <a:gd name="connsiteX3" fmla="*/ 0 w 3984104"/>
              <a:gd name="connsiteY3" fmla="*/ 504000 h 504000"/>
              <a:gd name="connsiteX4" fmla="*/ 0 w 3984104"/>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04" h="504000">
                <a:moveTo>
                  <a:pt x="0" y="0"/>
                </a:moveTo>
                <a:lnTo>
                  <a:pt x="3984104" y="0"/>
                </a:lnTo>
                <a:lnTo>
                  <a:pt x="3984104" y="504000"/>
                </a:lnTo>
                <a:lnTo>
                  <a:pt x="0" y="504000"/>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s-EC" sz="1400" dirty="0"/>
              <a:t>La Norma de Control Interno </a:t>
            </a:r>
            <a:r>
              <a:rPr lang="es-EC" sz="1400" b="1" dirty="0"/>
              <a:t>405-05</a:t>
            </a:r>
            <a:r>
              <a:rPr lang="es-EC" sz="1400" dirty="0"/>
              <a:t> </a:t>
            </a:r>
            <a:r>
              <a:rPr lang="es-EC" sz="1400" b="1" dirty="0"/>
              <a:t>OPORTUNIDAD EN EL REGISTRO DE LOS HECHOS ECONÓMICOS Y PRESENTACIÓN DE INFORMACIÓN FINANCIERA </a:t>
            </a:r>
          </a:p>
        </p:txBody>
      </p:sp>
    </p:spTree>
    <p:extLst>
      <p:ext uri="{BB962C8B-B14F-4D97-AF65-F5344CB8AC3E}">
        <p14:creationId xmlns:p14="http://schemas.microsoft.com/office/powerpoint/2010/main" val="1458969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a:spLocks noGrp="1"/>
          </p:cNvSpPr>
          <p:nvPr>
            <p:ph type="title"/>
          </p:nvPr>
        </p:nvSpPr>
        <p:spPr>
          <a:xfrm>
            <a:off x="467544" y="532656"/>
            <a:ext cx="8229600" cy="1168152"/>
          </a:xfrm>
        </p:spPr>
        <p:txBody>
          <a:bodyPr/>
          <a:lstStyle/>
          <a:p>
            <a:r>
              <a:rPr lang="es-EC" sz="1600" b="1" dirty="0">
                <a:effectLst/>
              </a:rPr>
              <a:t>CONTABILIZACIÓN ERRÓNEA DE VALORES DE LOS PRESTAMOS 11258 Y 11467</a:t>
            </a:r>
            <a:endParaRPr lang="es-EC" sz="1600" dirty="0">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1677056467"/>
              </p:ext>
            </p:extLst>
          </p:nvPr>
        </p:nvGraphicFramePr>
        <p:xfrm>
          <a:off x="395535" y="1988837"/>
          <a:ext cx="8424936" cy="3816426"/>
        </p:xfrm>
        <a:graphic>
          <a:graphicData uri="http://schemas.openxmlformats.org/drawingml/2006/table">
            <a:tbl>
              <a:tblPr firstRow="1" firstCol="1" bandRow="1"/>
              <a:tblGrid>
                <a:gridCol w="1294148"/>
                <a:gridCol w="133782"/>
                <a:gridCol w="3330857"/>
                <a:gridCol w="729406"/>
                <a:gridCol w="1042639"/>
                <a:gridCol w="955875"/>
                <a:gridCol w="938229"/>
              </a:tblGrid>
              <a:tr h="636071">
                <a:tc>
                  <a:txBody>
                    <a:bodyPr/>
                    <a:lstStyle/>
                    <a:p>
                      <a:pPr algn="ctr">
                        <a:lnSpc>
                          <a:spcPct val="150000"/>
                        </a:lnSpc>
                        <a:spcAft>
                          <a:spcPts val="0"/>
                        </a:spcAft>
                      </a:pPr>
                      <a:r>
                        <a:rPr lang="es-EC" sz="1600" b="1">
                          <a:solidFill>
                            <a:srgbClr val="000000"/>
                          </a:solidFill>
                          <a:effectLst/>
                          <a:latin typeface="Arial"/>
                          <a:ea typeface="Calibri"/>
                          <a:cs typeface="Times New Roman"/>
                        </a:rPr>
                        <a:t>CÓDIGO</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C" sz="1600" b="1">
                          <a:solidFill>
                            <a:srgbClr val="000000"/>
                          </a:solidFill>
                          <a:effectLst/>
                          <a:latin typeface="Arial"/>
                          <a:ea typeface="Calibri"/>
                          <a:cs typeface="Times New Roman"/>
                        </a:rPr>
                        <a:t>DETALLE</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solidFill>
                            <a:srgbClr val="000000"/>
                          </a:solidFill>
                          <a:effectLst/>
                          <a:latin typeface="Arial"/>
                          <a:ea typeface="Calibri"/>
                          <a:cs typeface="Times New Roman"/>
                        </a:rPr>
                        <a:t>REF.</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solidFill>
                            <a:srgbClr val="000000"/>
                          </a:solidFill>
                          <a:effectLst/>
                          <a:latin typeface="Arial"/>
                          <a:ea typeface="Calibri"/>
                          <a:cs typeface="Times New Roman"/>
                        </a:rPr>
                        <a:t>PARCIAL</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solidFill>
                            <a:srgbClr val="000000"/>
                          </a:solidFill>
                          <a:effectLst/>
                          <a:latin typeface="Arial"/>
                          <a:ea typeface="Calibri"/>
                          <a:cs typeface="Times New Roman"/>
                        </a:rPr>
                        <a:t>DEBE</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b="1">
                          <a:solidFill>
                            <a:srgbClr val="000000"/>
                          </a:solidFill>
                          <a:effectLst/>
                          <a:latin typeface="Arial"/>
                          <a:ea typeface="Calibri"/>
                          <a:cs typeface="Times New Roman"/>
                        </a:rPr>
                        <a:t>HABER</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071">
                <a:tc gridSpan="7">
                  <a:txBody>
                    <a:bodyPr/>
                    <a:lstStyle/>
                    <a:p>
                      <a:pPr algn="ctr">
                        <a:lnSpc>
                          <a:spcPct val="150000"/>
                        </a:lnSpc>
                        <a:spcAft>
                          <a:spcPts val="0"/>
                        </a:spcAft>
                      </a:pPr>
                      <a:r>
                        <a:rPr lang="es-EC" sz="1600">
                          <a:solidFill>
                            <a:srgbClr val="FF0000"/>
                          </a:solidFill>
                          <a:effectLst/>
                          <a:latin typeface="Arial"/>
                          <a:ea typeface="Calibri"/>
                          <a:cs typeface="Times New Roman"/>
                        </a:rPr>
                        <a:t>-</a:t>
                      </a:r>
                      <a:r>
                        <a:rPr lang="es-EC" sz="1600">
                          <a:solidFill>
                            <a:srgbClr val="FF0000"/>
                          </a:solidFill>
                          <a:effectLst/>
                          <a:latin typeface="Arial"/>
                          <a:ea typeface="Calibri"/>
                          <a:cs typeface="Arial"/>
                          <a:sym typeface="Wingdings 2"/>
                        </a:rPr>
                        <a:t></a:t>
                      </a:r>
                      <a:r>
                        <a:rPr lang="es-EC" sz="1600">
                          <a:solidFill>
                            <a:srgbClr val="FF0000"/>
                          </a:solidFill>
                          <a:effectLst/>
                          <a:latin typeface="Arial"/>
                          <a:ea typeface="Calibri"/>
                          <a:cs typeface="Times New Roman"/>
                        </a:rPr>
                        <a:t>-</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36071">
                <a:tc gridSpan="2">
                  <a:txBody>
                    <a:bodyPr/>
                    <a:lstStyle/>
                    <a:p>
                      <a:pPr>
                        <a:lnSpc>
                          <a:spcPct val="150000"/>
                        </a:lnSpc>
                        <a:spcAft>
                          <a:spcPts val="0"/>
                        </a:spcAft>
                      </a:pPr>
                      <a:r>
                        <a:rPr lang="es-EC" sz="1200" dirty="0">
                          <a:solidFill>
                            <a:srgbClr val="000000"/>
                          </a:solidFill>
                          <a:effectLst/>
                          <a:latin typeface="Arial"/>
                          <a:ea typeface="Calibri"/>
                          <a:cs typeface="Times New Roman"/>
                        </a:rPr>
                        <a:t>2.2.3.01</a:t>
                      </a:r>
                      <a:endParaRPr lang="es-EC"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50000"/>
                        </a:lnSpc>
                        <a:spcAft>
                          <a:spcPts val="0"/>
                        </a:spcAft>
                      </a:pPr>
                      <a:r>
                        <a:rPr lang="es-EC" sz="1600">
                          <a:solidFill>
                            <a:srgbClr val="000000"/>
                          </a:solidFill>
                          <a:effectLst/>
                          <a:latin typeface="Arial"/>
                          <a:ea typeface="Calibri"/>
                          <a:cs typeface="Times New Roman"/>
                        </a:rPr>
                        <a:t>Créditos Internos</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PT 84</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 </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$ 116,57</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 </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071">
                <a:tc gridSpan="2">
                  <a:txBody>
                    <a:bodyPr/>
                    <a:lstStyle/>
                    <a:p>
                      <a:pPr>
                        <a:lnSpc>
                          <a:spcPct val="150000"/>
                        </a:lnSpc>
                        <a:spcAft>
                          <a:spcPts val="0"/>
                        </a:spcAft>
                      </a:pPr>
                      <a:r>
                        <a:rPr lang="es-EC" sz="1200" dirty="0">
                          <a:solidFill>
                            <a:srgbClr val="000000"/>
                          </a:solidFill>
                          <a:effectLst/>
                          <a:latin typeface="Arial"/>
                          <a:ea typeface="Calibri"/>
                          <a:cs typeface="Times New Roman"/>
                        </a:rPr>
                        <a:t>2.2.3.01.01.021</a:t>
                      </a:r>
                      <a:endParaRPr lang="es-EC"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50000"/>
                        </a:lnSpc>
                        <a:spcAft>
                          <a:spcPts val="0"/>
                        </a:spcAft>
                      </a:pPr>
                      <a:r>
                        <a:rPr lang="es-EC" sz="1600">
                          <a:solidFill>
                            <a:srgbClr val="000000"/>
                          </a:solidFill>
                          <a:effectLst/>
                          <a:latin typeface="Arial"/>
                          <a:ea typeface="Calibri"/>
                          <a:cs typeface="Times New Roman"/>
                        </a:rPr>
                        <a:t>Remodelación Mercado Cerrado</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PT 84</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$ 116,57</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 </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 </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071">
                <a:tc gridSpan="2">
                  <a:txBody>
                    <a:bodyPr/>
                    <a:lstStyle/>
                    <a:p>
                      <a:pPr>
                        <a:lnSpc>
                          <a:spcPct val="150000"/>
                        </a:lnSpc>
                        <a:spcAft>
                          <a:spcPts val="0"/>
                        </a:spcAft>
                      </a:pPr>
                      <a:r>
                        <a:rPr lang="es-EC" sz="1200" dirty="0">
                          <a:solidFill>
                            <a:srgbClr val="000000"/>
                          </a:solidFill>
                          <a:effectLst/>
                          <a:latin typeface="Arial"/>
                          <a:ea typeface="Calibri"/>
                          <a:cs typeface="Times New Roman"/>
                        </a:rPr>
                        <a:t>6.1.8.01</a:t>
                      </a:r>
                      <a:endParaRPr lang="es-EC"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50000"/>
                        </a:lnSpc>
                        <a:spcAft>
                          <a:spcPts val="0"/>
                        </a:spcAft>
                      </a:pPr>
                      <a:r>
                        <a:rPr lang="es-EC" sz="1600">
                          <a:solidFill>
                            <a:srgbClr val="000000"/>
                          </a:solidFill>
                          <a:effectLst/>
                          <a:latin typeface="Arial"/>
                          <a:ea typeface="Calibri"/>
                          <a:cs typeface="Times New Roman"/>
                        </a:rPr>
                        <a:t>Resultados Ejercicios Anteriores</a:t>
                      </a:r>
                      <a:endParaRPr lang="es-EC" sz="14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 </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 </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 </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C" sz="1600">
                          <a:solidFill>
                            <a:srgbClr val="000000"/>
                          </a:solidFill>
                          <a:effectLst/>
                          <a:latin typeface="Arial"/>
                          <a:ea typeface="Calibri"/>
                          <a:cs typeface="Times New Roman"/>
                        </a:rPr>
                        <a:t>$ 116,57</a:t>
                      </a:r>
                      <a:endParaRPr lang="es-EC" sz="14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071">
                <a:tc gridSpan="7">
                  <a:txBody>
                    <a:bodyPr/>
                    <a:lstStyle/>
                    <a:p>
                      <a:pPr>
                        <a:lnSpc>
                          <a:spcPct val="150000"/>
                        </a:lnSpc>
                        <a:spcAft>
                          <a:spcPts val="0"/>
                        </a:spcAft>
                      </a:pPr>
                      <a:r>
                        <a:rPr lang="es-EC" sz="1600" dirty="0">
                          <a:solidFill>
                            <a:srgbClr val="000000"/>
                          </a:solidFill>
                          <a:effectLst/>
                          <a:latin typeface="Arial"/>
                          <a:ea typeface="Calibri"/>
                          <a:cs typeface="Times New Roman"/>
                        </a:rPr>
                        <a:t>P/R Ajuste de faltante de pago de Cuota de Capital del préstamo 11258</a:t>
                      </a:r>
                      <a:endParaRPr lang="es-EC" sz="14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20339122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720447" y="1927332"/>
            <a:ext cx="7884001" cy="4093955"/>
            <a:chOff x="590390" y="1567292"/>
            <a:chExt cx="7884001" cy="4093955"/>
          </a:xfrm>
        </p:grpSpPr>
        <p:grpSp>
          <p:nvGrpSpPr>
            <p:cNvPr id="16" name="15 Grupo"/>
            <p:cNvGrpSpPr/>
            <p:nvPr/>
          </p:nvGrpSpPr>
          <p:grpSpPr>
            <a:xfrm>
              <a:off x="590390" y="1567292"/>
              <a:ext cx="7884001" cy="4093955"/>
              <a:chOff x="590390" y="1567292"/>
              <a:chExt cx="7884001" cy="4093955"/>
            </a:xfrm>
          </p:grpSpPr>
          <p:grpSp>
            <p:nvGrpSpPr>
              <p:cNvPr id="3" name="2 Grupo"/>
              <p:cNvGrpSpPr/>
              <p:nvPr/>
            </p:nvGrpSpPr>
            <p:grpSpPr>
              <a:xfrm>
                <a:off x="590390" y="1567292"/>
                <a:ext cx="7862804" cy="4093955"/>
                <a:chOff x="590112" y="1552066"/>
                <a:chExt cx="7955738" cy="3769482"/>
              </a:xfrm>
            </p:grpSpPr>
            <p:sp>
              <p:nvSpPr>
                <p:cNvPr id="10" name="9 Rectángulo"/>
                <p:cNvSpPr/>
                <p:nvPr/>
              </p:nvSpPr>
              <p:spPr>
                <a:xfrm>
                  <a:off x="595859" y="1552066"/>
                  <a:ext cx="7949990" cy="1060813"/>
                </a:xfrm>
                <a:prstGeom prst="rect">
                  <a:avLst/>
                </a:pr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99569" tIns="99569" rIns="99568" bIns="934107" numCol="1" spcCol="1270" anchor="ctr" anchorCtr="0">
                  <a:noAutofit/>
                </a:bodyPr>
                <a:lstStyle/>
                <a:p>
                  <a:pPr lvl="0" algn="ctr" defTabSz="622300">
                    <a:lnSpc>
                      <a:spcPct val="90000"/>
                    </a:lnSpc>
                    <a:spcBef>
                      <a:spcPct val="0"/>
                    </a:spcBef>
                    <a:spcAft>
                      <a:spcPct val="35000"/>
                    </a:spcAft>
                  </a:pPr>
                  <a:r>
                    <a:rPr lang="es-EC" sz="1400" b="1" dirty="0" smtClean="0"/>
                    <a:t>EFECTO</a:t>
                  </a:r>
                  <a:endParaRPr lang="es-EC" sz="1400" kern="1200" dirty="0"/>
                </a:p>
              </p:txBody>
            </p:sp>
            <p:sp>
              <p:nvSpPr>
                <p:cNvPr id="7" name="6 Rectángulo"/>
                <p:cNvSpPr/>
                <p:nvPr/>
              </p:nvSpPr>
              <p:spPr>
                <a:xfrm>
                  <a:off x="590112" y="3929230"/>
                  <a:ext cx="7955738" cy="1392318"/>
                </a:xfrm>
                <a:prstGeom prst="rect">
                  <a:avLst/>
                </a:prstGeom>
              </p:spPr>
              <p:style>
                <a:lnRef idx="2">
                  <a:schemeClr val="lt1">
                    <a:hueOff val="0"/>
                    <a:satOff val="0"/>
                    <a:lumOff val="0"/>
                    <a:alphaOff val="0"/>
                  </a:schemeClr>
                </a:lnRef>
                <a:fillRef idx="1">
                  <a:schemeClr val="accent4">
                    <a:hueOff val="1030158"/>
                    <a:satOff val="11228"/>
                    <a:lumOff val="-2353"/>
                    <a:alphaOff val="0"/>
                  </a:schemeClr>
                </a:fillRef>
                <a:effectRef idx="0">
                  <a:schemeClr val="accent4">
                    <a:hueOff val="1030158"/>
                    <a:satOff val="11228"/>
                    <a:lumOff val="-2353"/>
                    <a:alphaOff val="0"/>
                  </a:schemeClr>
                </a:effectRef>
                <a:fontRef idx="minor">
                  <a:schemeClr val="lt1"/>
                </a:fontRef>
              </p:style>
              <p:txBody>
                <a:bodyPr spcFirstLastPara="0" vert="horz" wrap="square" lIns="99569" tIns="99568" rIns="99568" bIns="1007434" numCol="1" spcCol="1270" anchor="ctr" anchorCtr="0">
                  <a:noAutofit/>
                </a:bodyPr>
                <a:lstStyle/>
                <a:p>
                  <a:pPr lvl="0" algn="ctr" defTabSz="622300">
                    <a:lnSpc>
                      <a:spcPct val="90000"/>
                    </a:lnSpc>
                    <a:spcBef>
                      <a:spcPct val="0"/>
                    </a:spcBef>
                    <a:spcAft>
                      <a:spcPct val="35000"/>
                    </a:spcAft>
                  </a:pPr>
                  <a:r>
                    <a:rPr lang="es-EC" sz="1400" b="1" kern="1200" dirty="0" smtClean="0"/>
                    <a:t>RECOMENDACIÓN</a:t>
                  </a:r>
                </a:p>
                <a:p>
                  <a:pPr lvl="0" defTabSz="622300">
                    <a:lnSpc>
                      <a:spcPct val="90000"/>
                    </a:lnSpc>
                    <a:spcBef>
                      <a:spcPct val="0"/>
                    </a:spcBef>
                    <a:spcAft>
                      <a:spcPct val="35000"/>
                    </a:spcAft>
                  </a:pPr>
                  <a:r>
                    <a:rPr lang="es-EC" sz="1400" b="1" kern="1200" dirty="0" smtClean="0"/>
                    <a:t>A la Señora Contadores</a:t>
                  </a:r>
                </a:p>
              </p:txBody>
            </p:sp>
            <p:sp>
              <p:nvSpPr>
                <p:cNvPr id="11" name="10 Forma libre"/>
                <p:cNvSpPr/>
                <p:nvPr/>
              </p:nvSpPr>
              <p:spPr>
                <a:xfrm>
                  <a:off x="611559" y="1895660"/>
                  <a:ext cx="7934290" cy="707552"/>
                </a:xfrm>
                <a:custGeom>
                  <a:avLst/>
                  <a:gdLst>
                    <a:gd name="connsiteX0" fmla="*/ 0 w 7868520"/>
                    <a:gd name="connsiteY0" fmla="*/ 0 h 506226"/>
                    <a:gd name="connsiteX1" fmla="*/ 7868520 w 7868520"/>
                    <a:gd name="connsiteY1" fmla="*/ 0 h 506226"/>
                    <a:gd name="connsiteX2" fmla="*/ 7868520 w 7868520"/>
                    <a:gd name="connsiteY2" fmla="*/ 506226 h 506226"/>
                    <a:gd name="connsiteX3" fmla="*/ 0 w 7868520"/>
                    <a:gd name="connsiteY3" fmla="*/ 506226 h 506226"/>
                    <a:gd name="connsiteX4" fmla="*/ 0 w 7868520"/>
                    <a:gd name="connsiteY4" fmla="*/ 0 h 506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20" h="506226">
                      <a:moveTo>
                        <a:pt x="0" y="0"/>
                      </a:moveTo>
                      <a:lnTo>
                        <a:pt x="7868520" y="0"/>
                      </a:lnTo>
                      <a:lnTo>
                        <a:pt x="7868520" y="506226"/>
                      </a:lnTo>
                      <a:lnTo>
                        <a:pt x="0" y="506226"/>
                      </a:lnTo>
                      <a:lnTo>
                        <a:pt x="0" y="0"/>
                      </a:lnTo>
                      <a:close/>
                    </a:path>
                  </a:pathLst>
                </a:custGeom>
              </p:spPr>
              <p:style>
                <a:lnRef idx="2">
                  <a:schemeClr val="accent4">
                    <a:tint val="40000"/>
                    <a:alpha val="90000"/>
                    <a:hueOff val="3968353"/>
                    <a:satOff val="4435"/>
                    <a:lumOff val="-385"/>
                    <a:alphaOff val="0"/>
                  </a:schemeClr>
                </a:lnRef>
                <a:fillRef idx="1">
                  <a:schemeClr val="accent4">
                    <a:tint val="40000"/>
                    <a:alpha val="90000"/>
                    <a:hueOff val="3968353"/>
                    <a:satOff val="4435"/>
                    <a:lumOff val="-385"/>
                    <a:alphaOff val="0"/>
                  </a:schemeClr>
                </a:fillRef>
                <a:effectRef idx="0">
                  <a:schemeClr val="accent4">
                    <a:tint val="40000"/>
                    <a:alpha val="90000"/>
                    <a:hueOff val="3968353"/>
                    <a:satOff val="4435"/>
                    <a:lumOff val="-385"/>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dirty="0"/>
                    <a:t>La reclasificación realizada al final de año si bien rectificó el error en el registro del rubro, se hizo al final de periodo 2012 por lo que se evidencia que durante todo el periodo los saldos presentados en las cuentas involucradas no fueron reales afectando a las decisiones tomadas en base a esta </a:t>
                  </a:r>
                  <a:r>
                    <a:rPr lang="es-EC" sz="1400" dirty="0" smtClean="0"/>
                    <a:t>información</a:t>
                  </a:r>
                  <a:endParaRPr lang="es-EC" sz="1400" dirty="0"/>
                </a:p>
              </p:txBody>
            </p:sp>
            <p:sp>
              <p:nvSpPr>
                <p:cNvPr id="8" name="7 Forma libre"/>
                <p:cNvSpPr/>
                <p:nvPr/>
              </p:nvSpPr>
              <p:spPr>
                <a:xfrm>
                  <a:off x="605896" y="4459637"/>
                  <a:ext cx="7919999" cy="530407"/>
                </a:xfrm>
                <a:custGeom>
                  <a:avLst/>
                  <a:gdLst>
                    <a:gd name="connsiteX0" fmla="*/ 0 w 7868510"/>
                    <a:gd name="connsiteY0" fmla="*/ 0 h 1003387"/>
                    <a:gd name="connsiteX1" fmla="*/ 7868510 w 7868510"/>
                    <a:gd name="connsiteY1" fmla="*/ 0 h 1003387"/>
                    <a:gd name="connsiteX2" fmla="*/ 7868510 w 7868510"/>
                    <a:gd name="connsiteY2" fmla="*/ 1003387 h 1003387"/>
                    <a:gd name="connsiteX3" fmla="*/ 0 w 7868510"/>
                    <a:gd name="connsiteY3" fmla="*/ 1003387 h 1003387"/>
                    <a:gd name="connsiteX4" fmla="*/ 0 w 7868510"/>
                    <a:gd name="connsiteY4" fmla="*/ 0 h 100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10" h="1003387">
                      <a:moveTo>
                        <a:pt x="0" y="0"/>
                      </a:moveTo>
                      <a:lnTo>
                        <a:pt x="7868510" y="0"/>
                      </a:lnTo>
                      <a:lnTo>
                        <a:pt x="7868510" y="1003387"/>
                      </a:lnTo>
                      <a:lnTo>
                        <a:pt x="0" y="1003387"/>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marL="285750" lvl="0" indent="-285750" algn="just" defTabSz="622300">
                    <a:lnSpc>
                      <a:spcPct val="90000"/>
                    </a:lnSpc>
                    <a:spcBef>
                      <a:spcPct val="0"/>
                    </a:spcBef>
                    <a:spcAft>
                      <a:spcPct val="35000"/>
                    </a:spcAft>
                    <a:buFont typeface="Arial" pitchFamily="34" charset="0"/>
                    <a:buChar char="•"/>
                  </a:pPr>
                  <a:r>
                    <a:rPr lang="es-EC" sz="1400" dirty="0"/>
                    <a:t>Registrar las transacciones de manera oportuna y revisando la naturaleza de la cuenta a la que correspondan.</a:t>
                  </a:r>
                </a:p>
              </p:txBody>
            </p:sp>
          </p:grpSp>
          <p:sp>
            <p:nvSpPr>
              <p:cNvPr id="12" name="11 Rectángulo"/>
              <p:cNvSpPr/>
              <p:nvPr/>
            </p:nvSpPr>
            <p:spPr>
              <a:xfrm>
                <a:off x="590391" y="2708920"/>
                <a:ext cx="7884000" cy="720080"/>
              </a:xfrm>
              <a:prstGeom prst="rect">
                <a:avLst/>
              </a:prstGeom>
              <a:ln>
                <a:noFill/>
              </a:ln>
            </p:spPr>
            <p:style>
              <a:lnRef idx="2">
                <a:schemeClr val="lt1">
                  <a:hueOff val="0"/>
                  <a:satOff val="0"/>
                  <a:lumOff val="0"/>
                  <a:alphaOff val="0"/>
                </a:schemeClr>
              </a:lnRef>
              <a:fillRef idx="1">
                <a:schemeClr val="accent4">
                  <a:hueOff val="2060315"/>
                  <a:satOff val="22457"/>
                  <a:lumOff val="-4706"/>
                  <a:alphaOff val="0"/>
                </a:schemeClr>
              </a:fillRef>
              <a:effectRef idx="0">
                <a:schemeClr val="accent4">
                  <a:hueOff val="2060315"/>
                  <a:satOff val="22457"/>
                  <a:lumOff val="-4706"/>
                  <a:alphaOff val="0"/>
                </a:schemeClr>
              </a:effectRef>
              <a:fontRef idx="minor">
                <a:schemeClr val="lt1"/>
              </a:fontRef>
            </p:style>
            <p:txBody>
              <a:bodyPr spcFirstLastPara="0" vert="horz" wrap="square" lIns="99567" tIns="99569" rIns="99568" bIns="419549" numCol="1" spcCol="1270" anchor="ctr" anchorCtr="0">
                <a:noAutofit/>
              </a:bodyPr>
              <a:lstStyle/>
              <a:p>
                <a:pPr lvl="0" algn="ctr" defTabSz="622300">
                  <a:spcBef>
                    <a:spcPct val="0"/>
                  </a:spcBef>
                  <a:spcAft>
                    <a:spcPct val="35000"/>
                  </a:spcAft>
                </a:pPr>
                <a:r>
                  <a:rPr lang="es-EC" sz="1400" b="1" kern="1200" dirty="0" smtClean="0"/>
                  <a:t>CONCLUSIÓN</a:t>
                </a:r>
                <a:endParaRPr lang="es-EC" sz="1400" kern="1200" dirty="0"/>
              </a:p>
            </p:txBody>
          </p:sp>
        </p:grpSp>
        <p:sp>
          <p:nvSpPr>
            <p:cNvPr id="13" name="12 Forma libre"/>
            <p:cNvSpPr/>
            <p:nvPr/>
          </p:nvSpPr>
          <p:spPr>
            <a:xfrm>
              <a:off x="611588" y="3068960"/>
              <a:ext cx="7841605" cy="1080120"/>
            </a:xfrm>
            <a:custGeom>
              <a:avLst/>
              <a:gdLst>
                <a:gd name="connsiteX0" fmla="*/ 0 w 7868510"/>
                <a:gd name="connsiteY0" fmla="*/ 0 h 1003387"/>
                <a:gd name="connsiteX1" fmla="*/ 7868510 w 7868510"/>
                <a:gd name="connsiteY1" fmla="*/ 0 h 1003387"/>
                <a:gd name="connsiteX2" fmla="*/ 7868510 w 7868510"/>
                <a:gd name="connsiteY2" fmla="*/ 1003387 h 1003387"/>
                <a:gd name="connsiteX3" fmla="*/ 0 w 7868510"/>
                <a:gd name="connsiteY3" fmla="*/ 1003387 h 1003387"/>
                <a:gd name="connsiteX4" fmla="*/ 0 w 7868510"/>
                <a:gd name="connsiteY4" fmla="*/ 0 h 1003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8510" h="1003387">
                  <a:moveTo>
                    <a:pt x="0" y="0"/>
                  </a:moveTo>
                  <a:lnTo>
                    <a:pt x="7868510" y="0"/>
                  </a:lnTo>
                  <a:lnTo>
                    <a:pt x="7868510" y="1003387"/>
                  </a:lnTo>
                  <a:lnTo>
                    <a:pt x="0" y="1003387"/>
                  </a:lnTo>
                  <a:lnTo>
                    <a:pt x="0" y="0"/>
                  </a:lnTo>
                  <a:close/>
                </a:path>
              </a:pathLst>
            </a:custGeom>
          </p:spPr>
          <p:style>
            <a:lnRef idx="2">
              <a:schemeClr val="accent4">
                <a:tint val="40000"/>
                <a:alpha val="90000"/>
                <a:hueOff val="1984176"/>
                <a:satOff val="2217"/>
                <a:lumOff val="-192"/>
                <a:alphaOff val="0"/>
              </a:schemeClr>
            </a:lnRef>
            <a:fillRef idx="1">
              <a:schemeClr val="accent4">
                <a:tint val="40000"/>
                <a:alpha val="90000"/>
                <a:hueOff val="1984176"/>
                <a:satOff val="2217"/>
                <a:lumOff val="-192"/>
                <a:alphaOff val="0"/>
              </a:schemeClr>
            </a:fillRef>
            <a:effectRef idx="0">
              <a:schemeClr val="accent4">
                <a:tint val="40000"/>
                <a:alpha val="90000"/>
                <a:hueOff val="1984176"/>
                <a:satOff val="2217"/>
                <a:lumOff val="-192"/>
                <a:alphaOff val="0"/>
              </a:schemeClr>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algn="just"/>
              <a:r>
                <a:rPr lang="es-EC" sz="1400" dirty="0"/>
                <a:t>El contar con saldos reales en la información financiera es primordial pues es lo que se requiere para la correcta toma de decisiones, si bien en el GADMC Latacunga, se enmendó el error, la fidelidad de la información financiera no se encuentra en que se ajusten los valores al final de periodo sino más bien a que durante todo el año estas reflejen cifras reales.</a:t>
              </a:r>
            </a:p>
          </p:txBody>
        </p:sp>
      </p:grpSp>
      <p:sp>
        <p:nvSpPr>
          <p:cNvPr id="15" name="1 Título"/>
          <p:cNvSpPr>
            <a:spLocks noGrp="1"/>
          </p:cNvSpPr>
          <p:nvPr>
            <p:ph type="title"/>
          </p:nvPr>
        </p:nvSpPr>
        <p:spPr>
          <a:xfrm>
            <a:off x="467544" y="532656"/>
            <a:ext cx="8229600" cy="1168152"/>
          </a:xfrm>
        </p:spPr>
        <p:txBody>
          <a:bodyPr/>
          <a:lstStyle/>
          <a:p>
            <a:r>
              <a:rPr lang="es-EC" sz="1600" b="1" dirty="0">
                <a:effectLst/>
              </a:rPr>
              <a:t>CONTABILIZACIÓN ERRÓNEA DE VALORES DE LOS PRESTAMOS 11258 Y 11467</a:t>
            </a:r>
            <a:endParaRPr lang="es-EC" sz="1600" dirty="0">
              <a:effectLst/>
            </a:endParaRPr>
          </a:p>
        </p:txBody>
      </p:sp>
    </p:spTree>
    <p:extLst>
      <p:ext uri="{BB962C8B-B14F-4D97-AF65-F5344CB8AC3E}">
        <p14:creationId xmlns:p14="http://schemas.microsoft.com/office/powerpoint/2010/main" val="27766764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08112"/>
          </a:xfrm>
        </p:spPr>
        <p:txBody>
          <a:bodyPr/>
          <a:lstStyle/>
          <a:p>
            <a:r>
              <a:rPr lang="es-EC" dirty="0" smtClean="0"/>
              <a:t>CONCLUSIONES</a:t>
            </a:r>
            <a:endParaRPr lang="es-EC" dirty="0"/>
          </a:p>
        </p:txBody>
      </p:sp>
      <p:grpSp>
        <p:nvGrpSpPr>
          <p:cNvPr id="3" name="2 Grupo"/>
          <p:cNvGrpSpPr/>
          <p:nvPr/>
        </p:nvGrpSpPr>
        <p:grpSpPr>
          <a:xfrm>
            <a:off x="457200" y="2060848"/>
            <a:ext cx="8229600" cy="4104456"/>
            <a:chOff x="457200" y="2851196"/>
            <a:chExt cx="8229600" cy="2882059"/>
          </a:xfrm>
        </p:grpSpPr>
        <p:sp>
          <p:nvSpPr>
            <p:cNvPr id="5" name="4 Rectángulo redondeado"/>
            <p:cNvSpPr/>
            <p:nvPr/>
          </p:nvSpPr>
          <p:spPr>
            <a:xfrm>
              <a:off x="457200" y="2851196"/>
              <a:ext cx="8229600" cy="731725"/>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30" tIns="71230" rIns="71230" bIns="71230" numCol="1" spcCol="1270" anchor="ctr" anchorCtr="0">
              <a:noAutofit/>
            </a:bodyPr>
            <a:lstStyle/>
            <a:p>
              <a:pPr lvl="0" algn="just" defTabSz="711200">
                <a:lnSpc>
                  <a:spcPct val="90000"/>
                </a:lnSpc>
                <a:spcBef>
                  <a:spcPct val="0"/>
                </a:spcBef>
                <a:spcAft>
                  <a:spcPct val="35000"/>
                </a:spcAft>
              </a:pPr>
              <a:r>
                <a:rPr lang="es-EC" sz="1600" kern="1200" dirty="0" smtClean="0"/>
                <a:t>En el GAD Municipal del Cantón Latacunga no se cumplen con las fases establecidas para la elaboración de presupuestos públicos,  por lo que se imposibilitó cumplir con la auditoría a las fases del ciclo presupuestario planteada inicialmente para el presente proyecto de tesis.</a:t>
              </a:r>
              <a:endParaRPr lang="es-EC" sz="1600" kern="1200" dirty="0"/>
            </a:p>
          </p:txBody>
        </p:sp>
        <p:sp>
          <p:nvSpPr>
            <p:cNvPr id="6" name="5 Forma libre"/>
            <p:cNvSpPr/>
            <p:nvPr/>
          </p:nvSpPr>
          <p:spPr>
            <a:xfrm>
              <a:off x="457200" y="3660195"/>
              <a:ext cx="8229600" cy="1225823"/>
            </a:xfrm>
            <a:custGeom>
              <a:avLst/>
              <a:gdLst>
                <a:gd name="connsiteX0" fmla="*/ 0 w 8229600"/>
                <a:gd name="connsiteY0" fmla="*/ 204308 h 1225823"/>
                <a:gd name="connsiteX1" fmla="*/ 204308 w 8229600"/>
                <a:gd name="connsiteY1" fmla="*/ 0 h 1225823"/>
                <a:gd name="connsiteX2" fmla="*/ 8025292 w 8229600"/>
                <a:gd name="connsiteY2" fmla="*/ 0 h 1225823"/>
                <a:gd name="connsiteX3" fmla="*/ 8229600 w 8229600"/>
                <a:gd name="connsiteY3" fmla="*/ 204308 h 1225823"/>
                <a:gd name="connsiteX4" fmla="*/ 8229600 w 8229600"/>
                <a:gd name="connsiteY4" fmla="*/ 1021515 h 1225823"/>
                <a:gd name="connsiteX5" fmla="*/ 8025292 w 8229600"/>
                <a:gd name="connsiteY5" fmla="*/ 1225823 h 1225823"/>
                <a:gd name="connsiteX6" fmla="*/ 204308 w 8229600"/>
                <a:gd name="connsiteY6" fmla="*/ 1225823 h 1225823"/>
                <a:gd name="connsiteX7" fmla="*/ 0 w 8229600"/>
                <a:gd name="connsiteY7" fmla="*/ 1021515 h 1225823"/>
                <a:gd name="connsiteX8" fmla="*/ 0 w 8229600"/>
                <a:gd name="connsiteY8" fmla="*/ 204308 h 12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225823">
                  <a:moveTo>
                    <a:pt x="0" y="204308"/>
                  </a:moveTo>
                  <a:cubicBezTo>
                    <a:pt x="0" y="91472"/>
                    <a:pt x="91472" y="0"/>
                    <a:pt x="204308" y="0"/>
                  </a:cubicBezTo>
                  <a:lnTo>
                    <a:pt x="8025292" y="0"/>
                  </a:lnTo>
                  <a:cubicBezTo>
                    <a:pt x="8138128" y="0"/>
                    <a:pt x="8229600" y="91472"/>
                    <a:pt x="8229600" y="204308"/>
                  </a:cubicBezTo>
                  <a:lnTo>
                    <a:pt x="8229600" y="1021515"/>
                  </a:lnTo>
                  <a:cubicBezTo>
                    <a:pt x="8229600" y="1134351"/>
                    <a:pt x="8138128" y="1225823"/>
                    <a:pt x="8025292" y="1225823"/>
                  </a:cubicBezTo>
                  <a:lnTo>
                    <a:pt x="204308" y="1225823"/>
                  </a:lnTo>
                  <a:cubicBezTo>
                    <a:pt x="91472" y="1225823"/>
                    <a:pt x="0" y="1134351"/>
                    <a:pt x="0" y="1021515"/>
                  </a:cubicBezTo>
                  <a:lnTo>
                    <a:pt x="0" y="204308"/>
                  </a:lnTo>
                  <a:close/>
                </a:path>
              </a:pathLst>
            </a:custGeom>
          </p:spPr>
          <p:style>
            <a:lnRef idx="2">
              <a:schemeClr val="lt1">
                <a:hueOff val="0"/>
                <a:satOff val="0"/>
                <a:lumOff val="0"/>
                <a:alphaOff val="0"/>
              </a:schemeClr>
            </a:lnRef>
            <a:fillRef idx="1">
              <a:schemeClr val="accent4">
                <a:hueOff val="1545236"/>
                <a:satOff val="16843"/>
                <a:lumOff val="-3530"/>
                <a:alphaOff val="0"/>
              </a:schemeClr>
            </a:fillRef>
            <a:effectRef idx="0">
              <a:schemeClr val="accent4">
                <a:hueOff val="1545236"/>
                <a:satOff val="16843"/>
                <a:lumOff val="-3530"/>
                <a:alphaOff val="0"/>
              </a:schemeClr>
            </a:effectRef>
            <a:fontRef idx="minor">
              <a:schemeClr val="lt1"/>
            </a:fontRef>
          </p:style>
          <p:txBody>
            <a:bodyPr spcFirstLastPara="0" vert="horz" wrap="square" lIns="120800" tIns="120800" rIns="120800" bIns="120800" numCol="1" spcCol="1270" anchor="ctr" anchorCtr="0">
              <a:noAutofit/>
            </a:bodyPr>
            <a:lstStyle/>
            <a:p>
              <a:pPr lvl="0" algn="just" defTabSz="711200">
                <a:lnSpc>
                  <a:spcPct val="90000"/>
                </a:lnSpc>
                <a:spcBef>
                  <a:spcPct val="0"/>
                </a:spcBef>
                <a:spcAft>
                  <a:spcPct val="35000"/>
                </a:spcAft>
              </a:pPr>
              <a:r>
                <a:rPr lang="es-EC" sz="1600" kern="1200" dirty="0" smtClean="0"/>
                <a:t>La auditoría al ciclo presupuestario en el Gobierno Autónomo Descentralizado Municipal del Cantón Latacunga en el periodo comprendido del 1 de enero al 31 de Diciembre de 2012, permitió evaluar la ejecución presupuestaria y el sistema de control interno; así de esta manera se han expuesto las falencias que la administración posee y se han plantado recomendaciones que pueden ayudar a mejorar los procesos administrativos, financieros y contables de la institución.  </a:t>
              </a:r>
              <a:endParaRPr lang="es-EC" sz="1600" kern="1200" dirty="0"/>
            </a:p>
          </p:txBody>
        </p:sp>
        <p:sp>
          <p:nvSpPr>
            <p:cNvPr id="7" name="6 Forma libre"/>
            <p:cNvSpPr/>
            <p:nvPr/>
          </p:nvSpPr>
          <p:spPr>
            <a:xfrm>
              <a:off x="457200" y="5001531"/>
              <a:ext cx="8229600" cy="731724"/>
            </a:xfrm>
            <a:custGeom>
              <a:avLst/>
              <a:gdLst>
                <a:gd name="connsiteX0" fmla="*/ 0 w 8229600"/>
                <a:gd name="connsiteY0" fmla="*/ 186165 h 1116968"/>
                <a:gd name="connsiteX1" fmla="*/ 186165 w 8229600"/>
                <a:gd name="connsiteY1" fmla="*/ 0 h 1116968"/>
                <a:gd name="connsiteX2" fmla="*/ 8043435 w 8229600"/>
                <a:gd name="connsiteY2" fmla="*/ 0 h 1116968"/>
                <a:gd name="connsiteX3" fmla="*/ 8229600 w 8229600"/>
                <a:gd name="connsiteY3" fmla="*/ 186165 h 1116968"/>
                <a:gd name="connsiteX4" fmla="*/ 8229600 w 8229600"/>
                <a:gd name="connsiteY4" fmla="*/ 930803 h 1116968"/>
                <a:gd name="connsiteX5" fmla="*/ 8043435 w 8229600"/>
                <a:gd name="connsiteY5" fmla="*/ 1116968 h 1116968"/>
                <a:gd name="connsiteX6" fmla="*/ 186165 w 8229600"/>
                <a:gd name="connsiteY6" fmla="*/ 1116968 h 1116968"/>
                <a:gd name="connsiteX7" fmla="*/ 0 w 8229600"/>
                <a:gd name="connsiteY7" fmla="*/ 930803 h 1116968"/>
                <a:gd name="connsiteX8" fmla="*/ 0 w 8229600"/>
                <a:gd name="connsiteY8" fmla="*/ 186165 h 11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116968">
                  <a:moveTo>
                    <a:pt x="0" y="186165"/>
                  </a:moveTo>
                  <a:cubicBezTo>
                    <a:pt x="0" y="83349"/>
                    <a:pt x="83349" y="0"/>
                    <a:pt x="186165" y="0"/>
                  </a:cubicBezTo>
                  <a:lnTo>
                    <a:pt x="8043435" y="0"/>
                  </a:lnTo>
                  <a:cubicBezTo>
                    <a:pt x="8146251" y="0"/>
                    <a:pt x="8229600" y="83349"/>
                    <a:pt x="8229600" y="186165"/>
                  </a:cubicBezTo>
                  <a:lnTo>
                    <a:pt x="8229600" y="930803"/>
                  </a:lnTo>
                  <a:cubicBezTo>
                    <a:pt x="8229600" y="1033619"/>
                    <a:pt x="8146251" y="1116968"/>
                    <a:pt x="8043435" y="1116968"/>
                  </a:cubicBezTo>
                  <a:lnTo>
                    <a:pt x="186165" y="1116968"/>
                  </a:lnTo>
                  <a:cubicBezTo>
                    <a:pt x="83349" y="1116968"/>
                    <a:pt x="0" y="1033619"/>
                    <a:pt x="0" y="930803"/>
                  </a:cubicBezTo>
                  <a:lnTo>
                    <a:pt x="0" y="186165"/>
                  </a:lnTo>
                  <a:close/>
                </a:path>
              </a:pathLst>
            </a:cu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115486" tIns="115486" rIns="115486" bIns="115486" numCol="1" spcCol="1270" anchor="ctr" anchorCtr="0">
              <a:noAutofit/>
            </a:bodyPr>
            <a:lstStyle/>
            <a:p>
              <a:pPr lvl="0" algn="just" defTabSz="711200">
                <a:lnSpc>
                  <a:spcPct val="90000"/>
                </a:lnSpc>
                <a:spcBef>
                  <a:spcPct val="0"/>
                </a:spcBef>
                <a:spcAft>
                  <a:spcPct val="35000"/>
                </a:spcAft>
              </a:pPr>
              <a:r>
                <a:rPr lang="es-EC" sz="1600" kern="1200" dirty="0" smtClean="0"/>
                <a:t>La administración municipal no cuenta con presupuesto participativo, que consienta la interacción activa de los sectores sociales y permitan detectar adecuadamente las necesidades de la ciudadanía y así  distribuir eficientemente el uso de los recursos financieros.</a:t>
              </a:r>
              <a:endParaRPr lang="es-EC" sz="1600" kern="1200" dirty="0"/>
            </a:p>
          </p:txBody>
        </p:sp>
      </p:grpSp>
    </p:spTree>
    <p:extLst>
      <p:ext uri="{BB962C8B-B14F-4D97-AF65-F5344CB8AC3E}">
        <p14:creationId xmlns:p14="http://schemas.microsoft.com/office/powerpoint/2010/main" val="9913296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8229600" cy="1008112"/>
          </a:xfrm>
        </p:spPr>
        <p:txBody>
          <a:bodyPr/>
          <a:lstStyle/>
          <a:p>
            <a:r>
              <a:rPr lang="es-EC" dirty="0" smtClean="0"/>
              <a:t>CONCLUSIONES</a:t>
            </a:r>
            <a:endParaRPr lang="es-EC" dirty="0"/>
          </a:p>
        </p:txBody>
      </p:sp>
      <p:grpSp>
        <p:nvGrpSpPr>
          <p:cNvPr id="3" name="2 Grupo"/>
          <p:cNvGrpSpPr/>
          <p:nvPr/>
        </p:nvGrpSpPr>
        <p:grpSpPr>
          <a:xfrm>
            <a:off x="457200" y="1844824"/>
            <a:ext cx="8229600" cy="4104456"/>
            <a:chOff x="457200" y="2658906"/>
            <a:chExt cx="8229600" cy="2764300"/>
          </a:xfrm>
        </p:grpSpPr>
        <p:sp>
          <p:nvSpPr>
            <p:cNvPr id="5" name="4 Forma libre"/>
            <p:cNvSpPr/>
            <p:nvPr/>
          </p:nvSpPr>
          <p:spPr>
            <a:xfrm>
              <a:off x="457200" y="2658906"/>
              <a:ext cx="8229600" cy="714937"/>
            </a:xfrm>
            <a:custGeom>
              <a:avLst/>
              <a:gdLst>
                <a:gd name="connsiteX0" fmla="*/ 0 w 8229600"/>
                <a:gd name="connsiteY0" fmla="*/ 99972 h 599823"/>
                <a:gd name="connsiteX1" fmla="*/ 99972 w 8229600"/>
                <a:gd name="connsiteY1" fmla="*/ 0 h 599823"/>
                <a:gd name="connsiteX2" fmla="*/ 8129628 w 8229600"/>
                <a:gd name="connsiteY2" fmla="*/ 0 h 599823"/>
                <a:gd name="connsiteX3" fmla="*/ 8229600 w 8229600"/>
                <a:gd name="connsiteY3" fmla="*/ 99972 h 599823"/>
                <a:gd name="connsiteX4" fmla="*/ 8229600 w 8229600"/>
                <a:gd name="connsiteY4" fmla="*/ 499851 h 599823"/>
                <a:gd name="connsiteX5" fmla="*/ 8129628 w 8229600"/>
                <a:gd name="connsiteY5" fmla="*/ 599823 h 599823"/>
                <a:gd name="connsiteX6" fmla="*/ 99972 w 8229600"/>
                <a:gd name="connsiteY6" fmla="*/ 599823 h 599823"/>
                <a:gd name="connsiteX7" fmla="*/ 0 w 8229600"/>
                <a:gd name="connsiteY7" fmla="*/ 499851 h 599823"/>
                <a:gd name="connsiteX8" fmla="*/ 0 w 8229600"/>
                <a:gd name="connsiteY8" fmla="*/ 99972 h 59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99823">
                  <a:moveTo>
                    <a:pt x="0" y="99972"/>
                  </a:moveTo>
                  <a:cubicBezTo>
                    <a:pt x="0" y="44759"/>
                    <a:pt x="44759" y="0"/>
                    <a:pt x="99972" y="0"/>
                  </a:cubicBezTo>
                  <a:lnTo>
                    <a:pt x="8129628" y="0"/>
                  </a:lnTo>
                  <a:cubicBezTo>
                    <a:pt x="8184841" y="0"/>
                    <a:pt x="8229600" y="44759"/>
                    <a:pt x="8229600" y="99972"/>
                  </a:cubicBezTo>
                  <a:lnTo>
                    <a:pt x="8229600" y="499851"/>
                  </a:lnTo>
                  <a:cubicBezTo>
                    <a:pt x="8229600" y="555064"/>
                    <a:pt x="8184841" y="599823"/>
                    <a:pt x="8129628" y="599823"/>
                  </a:cubicBezTo>
                  <a:lnTo>
                    <a:pt x="99972" y="599823"/>
                  </a:lnTo>
                  <a:cubicBezTo>
                    <a:pt x="44759" y="599823"/>
                    <a:pt x="0" y="555064"/>
                    <a:pt x="0" y="499851"/>
                  </a:cubicBezTo>
                  <a:lnTo>
                    <a:pt x="0" y="9997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0241" tIns="90241" rIns="90241" bIns="90241" numCol="1" spcCol="1270" anchor="ctr" anchorCtr="0">
              <a:noAutofit/>
            </a:bodyPr>
            <a:lstStyle/>
            <a:p>
              <a:pPr lvl="0" algn="just" defTabSz="711200">
                <a:lnSpc>
                  <a:spcPct val="90000"/>
                </a:lnSpc>
                <a:spcBef>
                  <a:spcPct val="0"/>
                </a:spcBef>
                <a:spcAft>
                  <a:spcPct val="35000"/>
                </a:spcAft>
              </a:pPr>
              <a:r>
                <a:rPr lang="es-EC" sz="1600" kern="1200" dirty="0" smtClean="0"/>
                <a:t>No se han realizado estudios y evaluación financiera para la planificación y ejecución de obras públicas, como es el caso de la construcción del Mercado Cerrado, por lo que se ha incurrido en un endeudamiento externo innecesario.</a:t>
              </a:r>
              <a:endParaRPr lang="es-EC" sz="1600" kern="1200" dirty="0"/>
            </a:p>
          </p:txBody>
        </p:sp>
        <p:sp>
          <p:nvSpPr>
            <p:cNvPr id="6" name="5 Forma libre"/>
            <p:cNvSpPr/>
            <p:nvPr/>
          </p:nvSpPr>
          <p:spPr>
            <a:xfrm>
              <a:off x="457200" y="3386353"/>
              <a:ext cx="8229600" cy="1006231"/>
            </a:xfrm>
            <a:custGeom>
              <a:avLst/>
              <a:gdLst>
                <a:gd name="connsiteX0" fmla="*/ 0 w 8229600"/>
                <a:gd name="connsiteY0" fmla="*/ 189608 h 1137626"/>
                <a:gd name="connsiteX1" fmla="*/ 189608 w 8229600"/>
                <a:gd name="connsiteY1" fmla="*/ 0 h 1137626"/>
                <a:gd name="connsiteX2" fmla="*/ 8039992 w 8229600"/>
                <a:gd name="connsiteY2" fmla="*/ 0 h 1137626"/>
                <a:gd name="connsiteX3" fmla="*/ 8229600 w 8229600"/>
                <a:gd name="connsiteY3" fmla="*/ 189608 h 1137626"/>
                <a:gd name="connsiteX4" fmla="*/ 8229600 w 8229600"/>
                <a:gd name="connsiteY4" fmla="*/ 948018 h 1137626"/>
                <a:gd name="connsiteX5" fmla="*/ 8039992 w 8229600"/>
                <a:gd name="connsiteY5" fmla="*/ 1137626 h 1137626"/>
                <a:gd name="connsiteX6" fmla="*/ 189608 w 8229600"/>
                <a:gd name="connsiteY6" fmla="*/ 1137626 h 1137626"/>
                <a:gd name="connsiteX7" fmla="*/ 0 w 8229600"/>
                <a:gd name="connsiteY7" fmla="*/ 948018 h 1137626"/>
                <a:gd name="connsiteX8" fmla="*/ 0 w 8229600"/>
                <a:gd name="connsiteY8" fmla="*/ 189608 h 113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137626">
                  <a:moveTo>
                    <a:pt x="0" y="189608"/>
                  </a:moveTo>
                  <a:cubicBezTo>
                    <a:pt x="0" y="84890"/>
                    <a:pt x="84890" y="0"/>
                    <a:pt x="189608" y="0"/>
                  </a:cubicBezTo>
                  <a:lnTo>
                    <a:pt x="8039992" y="0"/>
                  </a:lnTo>
                  <a:cubicBezTo>
                    <a:pt x="8144710" y="0"/>
                    <a:pt x="8229600" y="84890"/>
                    <a:pt x="8229600" y="189608"/>
                  </a:cubicBezTo>
                  <a:lnTo>
                    <a:pt x="8229600" y="948018"/>
                  </a:lnTo>
                  <a:cubicBezTo>
                    <a:pt x="8229600" y="1052736"/>
                    <a:pt x="8144710" y="1137626"/>
                    <a:pt x="8039992" y="1137626"/>
                  </a:cubicBezTo>
                  <a:lnTo>
                    <a:pt x="189608" y="1137626"/>
                  </a:lnTo>
                  <a:cubicBezTo>
                    <a:pt x="84890" y="1137626"/>
                    <a:pt x="0" y="1052736"/>
                    <a:pt x="0" y="948018"/>
                  </a:cubicBezTo>
                  <a:lnTo>
                    <a:pt x="0" y="189608"/>
                  </a:lnTo>
                  <a:close/>
                </a:path>
              </a:pathLst>
            </a:custGeom>
          </p:spPr>
          <p:style>
            <a:lnRef idx="2">
              <a:schemeClr val="lt1">
                <a:hueOff val="0"/>
                <a:satOff val="0"/>
                <a:lumOff val="0"/>
                <a:alphaOff val="0"/>
              </a:schemeClr>
            </a:lnRef>
            <a:fillRef idx="1">
              <a:schemeClr val="accent4">
                <a:hueOff val="1545236"/>
                <a:satOff val="16843"/>
                <a:lumOff val="-3530"/>
                <a:alphaOff val="0"/>
              </a:schemeClr>
            </a:fillRef>
            <a:effectRef idx="0">
              <a:schemeClr val="accent4">
                <a:hueOff val="1545236"/>
                <a:satOff val="16843"/>
                <a:lumOff val="-3530"/>
                <a:alphaOff val="0"/>
              </a:schemeClr>
            </a:effectRef>
            <a:fontRef idx="minor">
              <a:schemeClr val="lt1"/>
            </a:fontRef>
          </p:style>
          <p:txBody>
            <a:bodyPr spcFirstLastPara="0" vert="horz" wrap="square" lIns="116494" tIns="116494" rIns="116494" bIns="116494" numCol="1" spcCol="1270" anchor="ctr" anchorCtr="0">
              <a:noAutofit/>
            </a:bodyPr>
            <a:lstStyle/>
            <a:p>
              <a:pPr lvl="0" algn="just" defTabSz="711200">
                <a:lnSpc>
                  <a:spcPct val="90000"/>
                </a:lnSpc>
                <a:spcBef>
                  <a:spcPct val="0"/>
                </a:spcBef>
                <a:spcAft>
                  <a:spcPct val="35000"/>
                </a:spcAft>
              </a:pPr>
              <a:r>
                <a:rPr lang="es-EC" sz="1600" kern="1200" dirty="0" smtClean="0"/>
                <a:t>El GAD Municipal del Cantón Latacunga dentro del periodo 2012 refleja Ingresos Propios de la Gestión por Cobrar, por un valor de  $ 9.931.857,72, recurso económico que podría ser recuperados a través de mecanismos administrativos y legales a través del juzgado de coactivas de la institución, establecidos dentro del COOTAD los cuales podrían haber sido considerados en los presupuestos de Obra, en la presente administración.</a:t>
              </a:r>
              <a:endParaRPr lang="es-EC" sz="1600" kern="1200" dirty="0"/>
            </a:p>
          </p:txBody>
        </p:sp>
        <p:sp>
          <p:nvSpPr>
            <p:cNvPr id="7" name="6 Forma libre"/>
            <p:cNvSpPr/>
            <p:nvPr/>
          </p:nvSpPr>
          <p:spPr>
            <a:xfrm>
              <a:off x="457200" y="4417956"/>
              <a:ext cx="8229600" cy="1005250"/>
            </a:xfrm>
            <a:custGeom>
              <a:avLst/>
              <a:gdLst>
                <a:gd name="connsiteX0" fmla="*/ 0 w 8229600"/>
                <a:gd name="connsiteY0" fmla="*/ 167545 h 1005250"/>
                <a:gd name="connsiteX1" fmla="*/ 167545 w 8229600"/>
                <a:gd name="connsiteY1" fmla="*/ 0 h 1005250"/>
                <a:gd name="connsiteX2" fmla="*/ 8062055 w 8229600"/>
                <a:gd name="connsiteY2" fmla="*/ 0 h 1005250"/>
                <a:gd name="connsiteX3" fmla="*/ 8229600 w 8229600"/>
                <a:gd name="connsiteY3" fmla="*/ 167545 h 1005250"/>
                <a:gd name="connsiteX4" fmla="*/ 8229600 w 8229600"/>
                <a:gd name="connsiteY4" fmla="*/ 837705 h 1005250"/>
                <a:gd name="connsiteX5" fmla="*/ 8062055 w 8229600"/>
                <a:gd name="connsiteY5" fmla="*/ 1005250 h 1005250"/>
                <a:gd name="connsiteX6" fmla="*/ 167545 w 8229600"/>
                <a:gd name="connsiteY6" fmla="*/ 1005250 h 1005250"/>
                <a:gd name="connsiteX7" fmla="*/ 0 w 8229600"/>
                <a:gd name="connsiteY7" fmla="*/ 837705 h 1005250"/>
                <a:gd name="connsiteX8" fmla="*/ 0 w 8229600"/>
                <a:gd name="connsiteY8" fmla="*/ 167545 h 100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005250">
                  <a:moveTo>
                    <a:pt x="0" y="167545"/>
                  </a:moveTo>
                  <a:cubicBezTo>
                    <a:pt x="0" y="75012"/>
                    <a:pt x="75012" y="0"/>
                    <a:pt x="167545" y="0"/>
                  </a:cubicBezTo>
                  <a:lnTo>
                    <a:pt x="8062055" y="0"/>
                  </a:lnTo>
                  <a:cubicBezTo>
                    <a:pt x="8154588" y="0"/>
                    <a:pt x="8229600" y="75012"/>
                    <a:pt x="8229600" y="167545"/>
                  </a:cubicBezTo>
                  <a:lnTo>
                    <a:pt x="8229600" y="837705"/>
                  </a:lnTo>
                  <a:cubicBezTo>
                    <a:pt x="8229600" y="930238"/>
                    <a:pt x="8154588" y="1005250"/>
                    <a:pt x="8062055" y="1005250"/>
                  </a:cubicBezTo>
                  <a:lnTo>
                    <a:pt x="167545" y="1005250"/>
                  </a:lnTo>
                  <a:cubicBezTo>
                    <a:pt x="75012" y="1005250"/>
                    <a:pt x="0" y="930238"/>
                    <a:pt x="0" y="837705"/>
                  </a:cubicBezTo>
                  <a:lnTo>
                    <a:pt x="0" y="167545"/>
                  </a:lnTo>
                  <a:close/>
                </a:path>
              </a:pathLst>
            </a:custGeom>
          </p:spPr>
          <p:style>
            <a:lnRef idx="2">
              <a:schemeClr val="lt1">
                <a:hueOff val="0"/>
                <a:satOff val="0"/>
                <a:lumOff val="0"/>
                <a:alphaOff val="0"/>
              </a:schemeClr>
            </a:lnRef>
            <a:fillRef idx="1">
              <a:schemeClr val="accent4">
                <a:hueOff val="3090473"/>
                <a:satOff val="33685"/>
                <a:lumOff val="-7059"/>
                <a:alphaOff val="0"/>
              </a:schemeClr>
            </a:fillRef>
            <a:effectRef idx="0">
              <a:schemeClr val="accent4">
                <a:hueOff val="3090473"/>
                <a:satOff val="33685"/>
                <a:lumOff val="-7059"/>
                <a:alphaOff val="0"/>
              </a:schemeClr>
            </a:effectRef>
            <a:fontRef idx="minor">
              <a:schemeClr val="lt1"/>
            </a:fontRef>
          </p:style>
          <p:txBody>
            <a:bodyPr spcFirstLastPara="0" vert="horz" wrap="square" lIns="110032" tIns="110032" rIns="110032" bIns="110032" numCol="1" spcCol="1270" anchor="ctr" anchorCtr="0">
              <a:noAutofit/>
            </a:bodyPr>
            <a:lstStyle/>
            <a:p>
              <a:pPr lvl="0" algn="just" defTabSz="711200">
                <a:lnSpc>
                  <a:spcPct val="90000"/>
                </a:lnSpc>
                <a:spcBef>
                  <a:spcPct val="0"/>
                </a:spcBef>
                <a:spcAft>
                  <a:spcPct val="35000"/>
                </a:spcAft>
              </a:pPr>
              <a:r>
                <a:rPr lang="es-EC" sz="1600" kern="1200" dirty="0" smtClean="0"/>
                <a:t>El GAD Municipal del Cantón Latacunga, no cuenta con Planes Operativos Anuales propiamente dichos y vinculados con los presupuestos, de tal manera que los objetivos y metas planteados, se puedan cumplir y evaluar anualmente, ya que solo se realizan presupuestos de gastos departamentales y no se exponen ni discuten los criterios e ideas de sus directores, como aporte a actividades que permitan el desarrollo cantonal.</a:t>
              </a:r>
              <a:endParaRPr lang="es-EC" sz="1600" kern="1200" dirty="0"/>
            </a:p>
          </p:txBody>
        </p:sp>
      </p:grpSp>
    </p:spTree>
    <p:extLst>
      <p:ext uri="{BB962C8B-B14F-4D97-AF65-F5344CB8AC3E}">
        <p14:creationId xmlns:p14="http://schemas.microsoft.com/office/powerpoint/2010/main" val="39447468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008112"/>
          </a:xfrm>
        </p:spPr>
        <p:txBody>
          <a:bodyPr/>
          <a:lstStyle/>
          <a:p>
            <a:r>
              <a:rPr lang="es-EC" dirty="0" smtClean="0"/>
              <a:t>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87306886"/>
              </p:ext>
            </p:extLst>
          </p:nvPr>
        </p:nvGraphicFramePr>
        <p:xfrm>
          <a:off x="457200" y="1772816"/>
          <a:ext cx="8229600" cy="4176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128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008112"/>
          </a:xfrm>
        </p:spPr>
        <p:txBody>
          <a:bodyPr/>
          <a:lstStyle/>
          <a:p>
            <a:r>
              <a:rPr lang="es-EC" dirty="0" smtClean="0"/>
              <a:t>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07452410"/>
              </p:ext>
            </p:extLst>
          </p:nvPr>
        </p:nvGraphicFramePr>
        <p:xfrm>
          <a:off x="457200" y="1700808"/>
          <a:ext cx="8229600" cy="4392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772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008112"/>
          </a:xfrm>
        </p:spPr>
        <p:txBody>
          <a:bodyPr/>
          <a:lstStyle/>
          <a:p>
            <a:r>
              <a:rPr lang="es-EC" dirty="0" smtClean="0"/>
              <a:t>RECOMENDACIONES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57019791"/>
              </p:ext>
            </p:extLst>
          </p:nvPr>
        </p:nvGraphicFramePr>
        <p:xfrm>
          <a:off x="457200" y="1700808"/>
          <a:ext cx="8229600" cy="4392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17851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3573016"/>
            <a:ext cx="7772400" cy="2815953"/>
          </a:xfrm>
        </p:spPr>
        <p:txBody>
          <a:bodyPr/>
          <a:lstStyle/>
          <a:p>
            <a:r>
              <a:rPr lang="es-EC" b="1" i="1" dirty="0" smtClean="0"/>
              <a:t>ASPECTOS GENERALES</a:t>
            </a:r>
            <a:endParaRPr lang="es-EC" b="1" i="1" dirty="0"/>
          </a:p>
        </p:txBody>
      </p:sp>
      <p:sp>
        <p:nvSpPr>
          <p:cNvPr id="3" name="2 Subtítulo"/>
          <p:cNvSpPr>
            <a:spLocks noGrp="1"/>
          </p:cNvSpPr>
          <p:nvPr>
            <p:ph type="subTitle" idx="1"/>
          </p:nvPr>
        </p:nvSpPr>
        <p:spPr/>
        <p:txBody>
          <a:bodyPr/>
          <a:lstStyle/>
          <a:p>
            <a:endParaRPr lang="es-EC" dirty="0"/>
          </a:p>
        </p:txBody>
      </p:sp>
    </p:spTree>
    <p:extLst>
      <p:ext uri="{BB962C8B-B14F-4D97-AF65-F5344CB8AC3E}">
        <p14:creationId xmlns:p14="http://schemas.microsoft.com/office/powerpoint/2010/main" val="40779174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5589240"/>
            <a:ext cx="8229600" cy="1152128"/>
          </a:xfrm>
        </p:spPr>
        <p:txBody>
          <a:bodyPr/>
          <a:lstStyle/>
          <a:p>
            <a:pPr algn="r">
              <a:lnSpc>
                <a:spcPct val="100000"/>
              </a:lnSpc>
            </a:pPr>
            <a:r>
              <a:rPr lang="es-EC" sz="2400" i="1" dirty="0" smtClean="0">
                <a:effectLst/>
                <a:latin typeface="Gabriola" pitchFamily="82" charset="0"/>
              </a:rPr>
              <a:t>«Incluso </a:t>
            </a:r>
            <a:r>
              <a:rPr lang="es-EC" sz="2400" i="1" dirty="0">
                <a:effectLst/>
                <a:latin typeface="Gabriola" pitchFamily="82" charset="0"/>
              </a:rPr>
              <a:t>un camino sinuoso, difícil, nos puede conducir a la meta si no lo abandonamos hasta el final</a:t>
            </a:r>
            <a:r>
              <a:rPr lang="es-EC" sz="2400" i="1" dirty="0" smtClean="0">
                <a:effectLst/>
                <a:latin typeface="Gabriola" pitchFamily="82" charset="0"/>
              </a:rPr>
              <a:t>.»</a:t>
            </a:r>
            <a:r>
              <a:rPr lang="es-EC" sz="2400" i="1" dirty="0">
                <a:effectLst/>
                <a:latin typeface="Gabriola" pitchFamily="82" charset="0"/>
              </a:rPr>
              <a:t/>
            </a:r>
            <a:br>
              <a:rPr lang="es-EC" sz="2400" i="1" dirty="0">
                <a:effectLst/>
                <a:latin typeface="Gabriola" pitchFamily="82" charset="0"/>
              </a:rPr>
            </a:br>
            <a:r>
              <a:rPr lang="es-EC" sz="2400" i="1" dirty="0" smtClean="0">
                <a:effectLst/>
                <a:latin typeface="Gabriola" pitchFamily="82" charset="0"/>
              </a:rPr>
              <a:t>PAULO COELHO</a:t>
            </a:r>
            <a:endParaRPr lang="es-EC" sz="2400" i="1" dirty="0">
              <a:latin typeface="Gabriola" pitchFamily="82" charset="0"/>
            </a:endParaRPr>
          </a:p>
        </p:txBody>
      </p:sp>
      <p:pic>
        <p:nvPicPr>
          <p:cNvPr id="1028" name="Picture 4" descr="http://4.bp.blogspot.com/_RQsibnAOXYo/Swqb4qmhZnI/AAAAAAAAAGM/Q8ckWBDWUXM/s1600/gracia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6984776" cy="36828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f grati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2903" y="908720"/>
            <a:ext cx="521970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847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242949598"/>
              </p:ext>
            </p:extLst>
          </p:nvPr>
        </p:nvGraphicFramePr>
        <p:xfrm>
          <a:off x="457200" y="1412776"/>
          <a:ext cx="8229600"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467544" y="5661248"/>
            <a:ext cx="8229600" cy="322595"/>
          </a:xfrm>
          <a:prstGeom prst="rect">
            <a:avLst/>
          </a:prstGeom>
        </p:spPr>
        <p:style>
          <a:lnRef idx="0">
            <a:schemeClr val="dk1">
              <a:hueOff val="0"/>
              <a:satOff val="0"/>
              <a:lumOff val="0"/>
              <a:alphaOff val="0"/>
            </a:schemeClr>
          </a:lnRef>
          <a:fillRef idx="1">
            <a:schemeClr val="accent4">
              <a:shade val="90000"/>
              <a:hueOff val="0"/>
              <a:satOff val="0"/>
              <a:lumOff val="0"/>
              <a:alphaOff val="0"/>
            </a:schemeClr>
          </a:fillRef>
          <a:effectRef idx="0">
            <a:schemeClr val="accent4">
              <a:shade val="90000"/>
              <a:hueOff val="0"/>
              <a:satOff val="0"/>
              <a:lumOff val="0"/>
              <a:alphaOff val="0"/>
            </a:schemeClr>
          </a:effectRef>
          <a:fontRef idx="minor">
            <a:schemeClr val="lt1">
              <a:hueOff val="0"/>
              <a:satOff val="0"/>
              <a:lumOff val="0"/>
              <a:alphaOff val="0"/>
            </a:schemeClr>
          </a:fontRef>
        </p:style>
      </p:sp>
      <p:sp>
        <p:nvSpPr>
          <p:cNvPr id="7" name="1 Título"/>
          <p:cNvSpPr txBox="1">
            <a:spLocks/>
          </p:cNvSpPr>
          <p:nvPr/>
        </p:nvSpPr>
        <p:spPr>
          <a:xfrm>
            <a:off x="0" y="1052736"/>
            <a:ext cx="9144000" cy="727721"/>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2800" b="1" i="1" dirty="0" smtClean="0"/>
              <a:t>DESCRIPCION DEL PROBLEMA</a:t>
            </a:r>
            <a:endParaRPr lang="es-EC" sz="2800" b="1" i="1" dirty="0"/>
          </a:p>
        </p:txBody>
      </p:sp>
    </p:spTree>
    <p:extLst>
      <p:ext uri="{BB962C8B-B14F-4D97-AF65-F5344CB8AC3E}">
        <p14:creationId xmlns:p14="http://schemas.microsoft.com/office/powerpoint/2010/main" val="9441413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832337818"/>
              </p:ext>
            </p:extLst>
          </p:nvPr>
        </p:nvGraphicFramePr>
        <p:xfrm>
          <a:off x="457200" y="1412776"/>
          <a:ext cx="8229600"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467544" y="5661248"/>
            <a:ext cx="8229600" cy="322595"/>
          </a:xfrm>
          <a:prstGeom prst="rect">
            <a:avLst/>
          </a:prstGeom>
        </p:spPr>
        <p:style>
          <a:lnRef idx="0">
            <a:schemeClr val="dk1">
              <a:hueOff val="0"/>
              <a:satOff val="0"/>
              <a:lumOff val="0"/>
              <a:alphaOff val="0"/>
            </a:schemeClr>
          </a:lnRef>
          <a:fillRef idx="1">
            <a:schemeClr val="accent4">
              <a:shade val="90000"/>
              <a:hueOff val="0"/>
              <a:satOff val="0"/>
              <a:lumOff val="0"/>
              <a:alphaOff val="0"/>
            </a:schemeClr>
          </a:fillRef>
          <a:effectRef idx="0">
            <a:schemeClr val="accent4">
              <a:shade val="90000"/>
              <a:hueOff val="0"/>
              <a:satOff val="0"/>
              <a:lumOff val="0"/>
              <a:alphaOff val="0"/>
            </a:schemeClr>
          </a:effectRef>
          <a:fontRef idx="minor">
            <a:schemeClr val="lt1">
              <a:hueOff val="0"/>
              <a:satOff val="0"/>
              <a:lumOff val="0"/>
              <a:alphaOff val="0"/>
            </a:schemeClr>
          </a:fontRef>
        </p:style>
      </p:sp>
      <p:sp>
        <p:nvSpPr>
          <p:cNvPr id="7" name="1 Título"/>
          <p:cNvSpPr txBox="1">
            <a:spLocks/>
          </p:cNvSpPr>
          <p:nvPr/>
        </p:nvSpPr>
        <p:spPr>
          <a:xfrm>
            <a:off x="0" y="1052736"/>
            <a:ext cx="9144000" cy="727721"/>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2800" b="1" i="1" dirty="0" smtClean="0"/>
              <a:t>DESCRIPCION DEL PROBLEMA</a:t>
            </a:r>
            <a:endParaRPr lang="es-EC" sz="2800" b="1" i="1" dirty="0"/>
          </a:p>
        </p:txBody>
      </p:sp>
    </p:spTree>
    <p:extLst>
      <p:ext uri="{BB962C8B-B14F-4D97-AF65-F5344CB8AC3E}">
        <p14:creationId xmlns:p14="http://schemas.microsoft.com/office/powerpoint/2010/main" val="8147815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0125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9293474"/>
              </p:ext>
            </p:extLst>
          </p:nvPr>
        </p:nvGraphicFramePr>
        <p:xfrm>
          <a:off x="470854" y="1780457"/>
          <a:ext cx="8229600" cy="4608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txBox="1">
            <a:spLocks/>
          </p:cNvSpPr>
          <p:nvPr/>
        </p:nvSpPr>
        <p:spPr>
          <a:xfrm>
            <a:off x="0" y="1052736"/>
            <a:ext cx="9144000" cy="727721"/>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C" sz="2800" b="1" i="1" dirty="0" smtClean="0"/>
              <a:t>JUSTIFICACION E IMPORTANCIA</a:t>
            </a:r>
            <a:endParaRPr lang="es-EC" sz="2800" b="1" i="1" dirty="0"/>
          </a:p>
        </p:txBody>
      </p:sp>
    </p:spTree>
    <p:extLst>
      <p:ext uri="{BB962C8B-B14F-4D97-AF65-F5344CB8AC3E}">
        <p14:creationId xmlns:p14="http://schemas.microsoft.com/office/powerpoint/2010/main" val="389216084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67544" y="4205064"/>
            <a:ext cx="8229600" cy="1600200"/>
          </a:xfrm>
        </p:spPr>
        <p:txBody>
          <a:bodyPr/>
          <a:lstStyle/>
          <a:p>
            <a:r>
              <a:rPr lang="es-EC" dirty="0" smtClean="0"/>
              <a:t>INFORMACIÓN DE LA AUDITORIA</a:t>
            </a:r>
            <a:endParaRPr lang="es-EC"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20" t="32276" r="27310" b="54105"/>
          <a:stretch/>
        </p:blipFill>
        <p:spPr bwMode="auto">
          <a:xfrm>
            <a:off x="899592" y="1678158"/>
            <a:ext cx="7416824" cy="211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1632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OBJETIVO GENERAL</a:t>
            </a:r>
            <a:endParaRPr lang="es-EC" dirty="0"/>
          </a:p>
        </p:txBody>
      </p:sp>
      <p:sp>
        <p:nvSpPr>
          <p:cNvPr id="4" name="3 Marcador de contenido"/>
          <p:cNvSpPr>
            <a:spLocks noGrp="1"/>
          </p:cNvSpPr>
          <p:nvPr>
            <p:ph idx="1"/>
          </p:nvPr>
        </p:nvSpPr>
        <p:spPr>
          <a:xfrm>
            <a:off x="899592" y="2132856"/>
            <a:ext cx="7344816" cy="3888432"/>
          </a:xfrm>
          <a:prstGeom prst="horizontalScroll">
            <a:avLst>
              <a:gd name="adj" fmla="val 18790"/>
            </a:avLst>
          </a:prstGeom>
          <a:gradFill>
            <a:gsLst>
              <a:gs pos="0">
                <a:schemeClr val="accent5">
                  <a:lumMod val="75000"/>
                </a:schemeClr>
              </a:gs>
              <a:gs pos="46000">
                <a:schemeClr val="accent5">
                  <a:lumMod val="60000"/>
                  <a:lumOff val="40000"/>
                </a:schemeClr>
              </a:gs>
              <a:gs pos="98000">
                <a:schemeClr val="accent4">
                  <a:lumMod val="60000"/>
                  <a:lumOff val="40000"/>
                </a:schemeClr>
              </a:gs>
            </a:gsLst>
            <a:lin ang="5400000" scaled="0"/>
          </a:gradFill>
          <a:ln w="38100">
            <a:solidFill>
              <a:schemeClr val="tx1"/>
            </a:solidFill>
          </a:ln>
        </p:spPr>
        <p:txBody>
          <a:bodyPr>
            <a:normAutofit fontScale="92500" lnSpcReduction="20000"/>
          </a:bodyPr>
          <a:lstStyle/>
          <a:p>
            <a:pPr marL="360363" indent="-180975" algn="just">
              <a:buNone/>
            </a:pPr>
            <a:r>
              <a:rPr lang="es-EC" dirty="0" smtClean="0">
                <a:solidFill>
                  <a:schemeClr val="tx1"/>
                </a:solidFill>
              </a:rPr>
              <a:t>  </a:t>
            </a:r>
          </a:p>
          <a:p>
            <a:pPr marL="360363" indent="-180975" algn="just">
              <a:buNone/>
            </a:pPr>
            <a:r>
              <a:rPr lang="es-EC" dirty="0" smtClean="0">
                <a:solidFill>
                  <a:schemeClr val="tx1"/>
                </a:solidFill>
              </a:rPr>
              <a:t>Opinar </a:t>
            </a:r>
            <a:r>
              <a:rPr lang="es-EC" dirty="0">
                <a:solidFill>
                  <a:schemeClr val="tx1"/>
                </a:solidFill>
              </a:rPr>
              <a:t>sobre la razonabilidad de los  </a:t>
            </a:r>
            <a:r>
              <a:rPr lang="es-EC" dirty="0" smtClean="0">
                <a:solidFill>
                  <a:schemeClr val="tx1"/>
                </a:solidFill>
              </a:rPr>
              <a:t>Estados </a:t>
            </a:r>
            <a:r>
              <a:rPr lang="es-EC" dirty="0">
                <a:solidFill>
                  <a:schemeClr val="tx1"/>
                </a:solidFill>
              </a:rPr>
              <a:t>Financieros del </a:t>
            </a:r>
            <a:r>
              <a:rPr lang="es-EC" dirty="0" smtClean="0">
                <a:solidFill>
                  <a:schemeClr val="tx1"/>
                </a:solidFill>
              </a:rPr>
              <a:t>GAD Municipal del Cantón Latacunga</a:t>
            </a:r>
            <a:r>
              <a:rPr lang="es-EC" dirty="0">
                <a:solidFill>
                  <a:schemeClr val="tx1"/>
                </a:solidFill>
              </a:rPr>
              <a:t>; con la finalidad de verificar la </a:t>
            </a:r>
            <a:r>
              <a:rPr lang="es-EC" dirty="0" smtClean="0">
                <a:solidFill>
                  <a:schemeClr val="tx1"/>
                </a:solidFill>
              </a:rPr>
              <a:t>confiabilidad </a:t>
            </a:r>
            <a:r>
              <a:rPr lang="es-EC" dirty="0">
                <a:solidFill>
                  <a:schemeClr val="tx1"/>
                </a:solidFill>
              </a:rPr>
              <a:t>de la información financiera  </a:t>
            </a:r>
            <a:r>
              <a:rPr lang="es-EC" dirty="0" smtClean="0">
                <a:solidFill>
                  <a:schemeClr val="tx1"/>
                </a:solidFill>
              </a:rPr>
              <a:t>aplicando </a:t>
            </a:r>
            <a:r>
              <a:rPr lang="es-EC" dirty="0">
                <a:solidFill>
                  <a:schemeClr val="tx1"/>
                </a:solidFill>
              </a:rPr>
              <a:t>los Principios de Contabilidad </a:t>
            </a:r>
            <a:r>
              <a:rPr lang="es-EC" dirty="0" smtClean="0">
                <a:solidFill>
                  <a:schemeClr val="tx1"/>
                </a:solidFill>
              </a:rPr>
              <a:t>Generalmente </a:t>
            </a:r>
            <a:r>
              <a:rPr lang="es-EC" dirty="0">
                <a:solidFill>
                  <a:schemeClr val="tx1"/>
                </a:solidFill>
              </a:rPr>
              <a:t>Aceptados</a:t>
            </a:r>
            <a:r>
              <a:rPr lang="es-EC" dirty="0" smtClean="0">
                <a:solidFill>
                  <a:schemeClr val="tx1"/>
                </a:solidFill>
              </a:rPr>
              <a:t>.</a:t>
            </a:r>
            <a:endParaRPr lang="es-EC" dirty="0">
              <a:solidFill>
                <a:schemeClr val="tx1"/>
              </a:solidFill>
            </a:endParaRPr>
          </a:p>
        </p:txBody>
      </p:sp>
    </p:spTree>
    <p:extLst>
      <p:ext uri="{BB962C8B-B14F-4D97-AF65-F5344CB8AC3E}">
        <p14:creationId xmlns:p14="http://schemas.microsoft.com/office/powerpoint/2010/main" val="16577366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1245</TotalTime>
  <Words>2598</Words>
  <Application>Microsoft Office PowerPoint</Application>
  <PresentationFormat>Presentación en pantalla (4:3)</PresentationFormat>
  <Paragraphs>186</Paragraphs>
  <Slides>30</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30</vt:i4>
      </vt:variant>
    </vt:vector>
  </HeadingPairs>
  <TitlesOfParts>
    <vt:vector size="41" baseType="lpstr">
      <vt:lpstr>Arial</vt:lpstr>
      <vt:lpstr>Calibri</vt:lpstr>
      <vt:lpstr>Century Gothic</vt:lpstr>
      <vt:lpstr>Courier New</vt:lpstr>
      <vt:lpstr>Gabriola</vt:lpstr>
      <vt:lpstr>Monotype Corsiva</vt:lpstr>
      <vt:lpstr>Palatino Linotype</vt:lpstr>
      <vt:lpstr>Sakkal Majalla</vt:lpstr>
      <vt:lpstr>Times New Roman</vt:lpstr>
      <vt:lpstr>Wingdings 2</vt:lpstr>
      <vt:lpstr>Ejecutivo</vt:lpstr>
      <vt:lpstr>CENTRO DE POSGRADOS</vt:lpstr>
      <vt:lpstr>«La educación es la adquisición de la técnica para la utilización de los conocimientos.» Alfred North Whitehead </vt:lpstr>
      <vt:lpstr>ASPECTOS GENERALES</vt:lpstr>
      <vt:lpstr>Presentación de PowerPoint</vt:lpstr>
      <vt:lpstr>Presentación de PowerPoint</vt:lpstr>
      <vt:lpstr>Presentación de PowerPoint</vt:lpstr>
      <vt:lpstr>Presentación de PowerPoint</vt:lpstr>
      <vt:lpstr>INFORMACIÓN DE LA AUDITORIA</vt:lpstr>
      <vt:lpstr>OBJETIVO GENERAL</vt:lpstr>
      <vt:lpstr>ALCANCE DE LA REVISIÓN</vt:lpstr>
      <vt:lpstr>RESULTADOS OBTENIDOS</vt:lpstr>
      <vt:lpstr>DESCONOCIMIENTO DE PLAN ESTRATÉGICO POR PARTE DE LOS SERVIDORES PÚBLICOS DEL GAD MUNICIPAL DEL CANTÓN LATACUNGA</vt:lpstr>
      <vt:lpstr>DESCONOCIMIENTO DE PLAN ESTRATÉGICO POR PARTE DE LOS SERVIDORES PÚBLICOS DEL GAD MUNICIPAL DEL CANTÓN LATACUNGA</vt:lpstr>
      <vt:lpstr>LIMITACIÓN AL ACCESO DE INFORMACIÓN</vt:lpstr>
      <vt:lpstr>Presentación de PowerPoint</vt:lpstr>
      <vt:lpstr>VARIACIÓN EN LA EJECUCIÓN PRESUPUESTARIA </vt:lpstr>
      <vt:lpstr>Presentación de PowerPoint</vt:lpstr>
      <vt:lpstr>Presentación de PowerPoint</vt:lpstr>
      <vt:lpstr>Presentación de PowerPoint</vt:lpstr>
      <vt:lpstr>CONCILIACIONES BANCARIAS REALIZADAS INOPORTUNAMENTE </vt:lpstr>
      <vt:lpstr>Presentación de PowerPoint</vt:lpstr>
      <vt:lpstr>CONTABILIZACIÓN ERRÓNEA DE VALORES DE LOS PRESTAMOS 11258 Y 11467</vt:lpstr>
      <vt:lpstr>CONTABILIZACIÓN ERRÓNEA DE VALORES DE LOS PRESTAMOS 11258 Y 11467</vt:lpstr>
      <vt:lpstr>CONTABILIZACIÓN ERRÓNEA DE VALORES DE LOS PRESTAMOS 11258 Y 11467</vt:lpstr>
      <vt:lpstr>CONCLUSIONES</vt:lpstr>
      <vt:lpstr>CONCLUSIONES</vt:lpstr>
      <vt:lpstr>RECOMENDACIONES</vt:lpstr>
      <vt:lpstr>RECOMENDACIONES</vt:lpstr>
      <vt:lpstr>RECOMENDACIONES</vt:lpstr>
      <vt:lpstr>«Incluso un camino sinuoso, difícil, nos puede conducir a la meta si no lo abandonamos hasta el final.» PAULO COELHO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dc:creator>
  <cp:lastModifiedBy>MariaJose</cp:lastModifiedBy>
  <cp:revision>47</cp:revision>
  <dcterms:created xsi:type="dcterms:W3CDTF">2014-05-09T15:05:32Z</dcterms:created>
  <dcterms:modified xsi:type="dcterms:W3CDTF">2022-02-09T18:28:20Z</dcterms:modified>
</cp:coreProperties>
</file>