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1" r:id="rId2"/>
  </p:sldMasterIdLst>
  <p:notesMasterIdLst>
    <p:notesMasterId r:id="rId22"/>
  </p:notesMasterIdLst>
  <p:handoutMasterIdLst>
    <p:handoutMasterId r:id="rId23"/>
  </p:handoutMasterIdLst>
  <p:sldIdLst>
    <p:sldId id="272" r:id="rId3"/>
    <p:sldId id="398" r:id="rId4"/>
    <p:sldId id="475" r:id="rId5"/>
    <p:sldId id="474" r:id="rId6"/>
    <p:sldId id="400" r:id="rId7"/>
    <p:sldId id="466" r:id="rId8"/>
    <p:sldId id="465" r:id="rId9"/>
    <p:sldId id="467" r:id="rId10"/>
    <p:sldId id="392" r:id="rId11"/>
    <p:sldId id="476" r:id="rId12"/>
    <p:sldId id="469" r:id="rId13"/>
    <p:sldId id="470" r:id="rId14"/>
    <p:sldId id="471" r:id="rId15"/>
    <p:sldId id="472" r:id="rId16"/>
    <p:sldId id="473" r:id="rId17"/>
    <p:sldId id="453" r:id="rId18"/>
    <p:sldId id="456" r:id="rId19"/>
    <p:sldId id="364"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222A35"/>
    <a:srgbClr val="31859C"/>
    <a:srgbClr val="50719A"/>
    <a:srgbClr val="385D8B"/>
    <a:srgbClr val="CBCBCB"/>
    <a:srgbClr val="FFFFFF"/>
    <a:srgbClr val="9BBB59"/>
    <a:srgbClr val="8064A2"/>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90" d="100"/>
          <a:sy n="90" d="100"/>
        </p:scale>
        <p:origin x="570"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LOJA</c:v>
                </c:pt>
                <c:pt idx="1">
                  <c:v>GUAYAS</c:v>
                </c:pt>
                <c:pt idx="2">
                  <c:v>EL ORO</c:v>
                </c:pt>
                <c:pt idx="3">
                  <c:v>MANABI</c:v>
                </c:pt>
                <c:pt idx="4">
                  <c:v>LOS RIOS</c:v>
                </c:pt>
              </c:strCache>
            </c:strRef>
          </c:cat>
          <c:val>
            <c:numRef>
              <c:f>Hoja1!$B$2:$B$6</c:f>
              <c:numCache>
                <c:formatCode>General</c:formatCode>
                <c:ptCount val="5"/>
                <c:pt idx="0">
                  <c:v>8.9600000000000009</c:v>
                </c:pt>
                <c:pt idx="1">
                  <c:v>5.15</c:v>
                </c:pt>
                <c:pt idx="2">
                  <c:v>5.13</c:v>
                </c:pt>
                <c:pt idx="3">
                  <c:v>4.76</c:v>
                </c:pt>
                <c:pt idx="4">
                  <c:v>4.5</c:v>
                </c:pt>
              </c:numCache>
            </c:numRef>
          </c:val>
          <c:extLst>
            <c:ext xmlns:c16="http://schemas.microsoft.com/office/drawing/2014/chart" uri="{C3380CC4-5D6E-409C-BE32-E72D297353CC}">
              <c16:uniqueId val="{00000000-2421-4315-809C-4F27D37F352C}"/>
            </c:ext>
          </c:extLst>
        </c:ser>
        <c:dLbls>
          <c:dLblPos val="outEnd"/>
          <c:showLegendKey val="0"/>
          <c:showVal val="1"/>
          <c:showCatName val="0"/>
          <c:showSerName val="0"/>
          <c:showPercent val="0"/>
          <c:showBubbleSize val="0"/>
        </c:dLbls>
        <c:gapWidth val="100"/>
        <c:overlap val="-24"/>
        <c:axId val="1971487344"/>
        <c:axId val="1971461552"/>
      </c:barChart>
      <c:catAx>
        <c:axId val="197148734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es-MX"/>
                  <a:t>PROVINCIA</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s-MX"/>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s-MX"/>
          </a:p>
        </c:txPr>
        <c:crossAx val="1971461552"/>
        <c:crosses val="autoZero"/>
        <c:auto val="1"/>
        <c:lblAlgn val="ctr"/>
        <c:lblOffset val="100"/>
        <c:noMultiLvlLbl val="0"/>
      </c:catAx>
      <c:valAx>
        <c:axId val="1971461552"/>
        <c:scaling>
          <c:orientation val="minMax"/>
        </c:scaling>
        <c:delete val="1"/>
        <c:axPos val="l"/>
        <c:title>
          <c:tx>
            <c:rich>
              <a:bodyPr rot="-5400000" spcFirstLastPara="1" vertOverflow="ellipsis" vert="horz" wrap="square" anchor="ctr" anchorCtr="1"/>
              <a:lstStyle/>
              <a:p>
                <a:pPr>
                  <a:defRPr sz="1197" b="0" i="0" u="none" strike="noStrike" kern="1200" cap="none"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es-MX" cap="none" dirty="0"/>
                  <a:t>t/ha</a:t>
                </a:r>
              </a:p>
            </c:rich>
          </c:tx>
          <c:overlay val="0"/>
          <c:spPr>
            <a:noFill/>
            <a:ln>
              <a:noFill/>
            </a:ln>
            <a:effectLst/>
          </c:spPr>
          <c:txPr>
            <a:bodyPr rot="-5400000" spcFirstLastPara="1" vertOverflow="ellipsis" vert="horz" wrap="square" anchor="ctr" anchorCtr="1"/>
            <a:lstStyle/>
            <a:p>
              <a:pPr>
                <a:defRPr sz="1197" b="0" i="0" u="none" strike="noStrike" kern="1200" cap="none"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s-MX"/>
            </a:p>
          </c:txPr>
        </c:title>
        <c:numFmt formatCode="General" sourceLinked="1"/>
        <c:majorTickMark val="out"/>
        <c:minorTickMark val="none"/>
        <c:tickLblPos val="nextTo"/>
        <c:crossAx val="1971487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g"/></Relationships>
</file>

<file path=ppt/diagrams/_rels/data3.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A5FDD-D4DB-495E-A4A3-49C4C39D9F56}" type="doc">
      <dgm:prSet loTypeId="urn:microsoft.com/office/officeart/2005/8/layout/chevron1" loCatId="process" qsTypeId="urn:microsoft.com/office/officeart/2005/8/quickstyle/simple1" qsCatId="simple" csTypeId="urn:microsoft.com/office/officeart/2005/8/colors/accent3_1" csCatId="accent3" phldr="1"/>
      <dgm:spPr/>
    </dgm:pt>
    <dgm:pt modelId="{F1B6EC69-EDFF-45B4-83B5-B6E6BD25B246}">
      <dgm:prSet phldrT="[Texto]" custT="1"/>
      <dgm:spPr/>
      <dgm:t>
        <a:bodyPr/>
        <a:lstStyle/>
        <a:p>
          <a:r>
            <a:rPr lang="es-EC" sz="1100" dirty="0">
              <a:latin typeface="Calibri" panose="020F0502020204030204" pitchFamily="34" charset="0"/>
              <a:cs typeface="Calibri" panose="020F0502020204030204" pitchFamily="34" charset="0"/>
            </a:rPr>
            <a:t>Familia: </a:t>
          </a:r>
          <a:r>
            <a:rPr lang="es-EC" sz="1100" i="1" dirty="0" err="1">
              <a:latin typeface="Calibri" panose="020F0502020204030204" pitchFamily="34" charset="0"/>
              <a:cs typeface="Calibri" panose="020F0502020204030204" pitchFamily="34" charset="0"/>
            </a:rPr>
            <a:t>Poaceae</a:t>
          </a:r>
          <a:r>
            <a:rPr lang="es-EC" sz="1100" dirty="0">
              <a:latin typeface="Calibri" panose="020F0502020204030204" pitchFamily="34" charset="0"/>
              <a:cs typeface="Calibri" panose="020F0502020204030204" pitchFamily="34" charset="0"/>
            </a:rPr>
            <a:t> </a:t>
          </a:r>
          <a:endParaRPr lang="es-MX" sz="1100" dirty="0">
            <a:latin typeface="Calibri" panose="020F0502020204030204" pitchFamily="34" charset="0"/>
            <a:cs typeface="Calibri" panose="020F0502020204030204" pitchFamily="34" charset="0"/>
          </a:endParaRPr>
        </a:p>
      </dgm:t>
    </dgm:pt>
    <dgm:pt modelId="{7ADA676A-CB3C-4E62-B15A-D8251A85B8A3}" type="parTrans" cxnId="{3B412E4F-2A91-482A-9DDB-8C8B84ED9BA0}">
      <dgm:prSet/>
      <dgm:spPr/>
      <dgm:t>
        <a:bodyPr/>
        <a:lstStyle/>
        <a:p>
          <a:endParaRPr lang="es-MX" sz="1100">
            <a:latin typeface="Calibri" panose="020F0502020204030204" pitchFamily="34" charset="0"/>
            <a:cs typeface="Calibri" panose="020F0502020204030204" pitchFamily="34" charset="0"/>
          </a:endParaRPr>
        </a:p>
      </dgm:t>
    </dgm:pt>
    <dgm:pt modelId="{C68BEB5D-58D2-4101-A80B-CB94DAF72EE7}" type="sibTrans" cxnId="{3B412E4F-2A91-482A-9DDB-8C8B84ED9BA0}">
      <dgm:prSet/>
      <dgm:spPr/>
      <dgm:t>
        <a:bodyPr/>
        <a:lstStyle/>
        <a:p>
          <a:endParaRPr lang="es-MX" sz="1100">
            <a:latin typeface="Calibri" panose="020F0502020204030204" pitchFamily="34" charset="0"/>
            <a:cs typeface="Calibri" panose="020F0502020204030204" pitchFamily="34" charset="0"/>
          </a:endParaRPr>
        </a:p>
      </dgm:t>
    </dgm:pt>
    <dgm:pt modelId="{7AEB1AD5-11C4-4E85-8640-B8CAB2F9D484}">
      <dgm:prSet phldrT="[Texto]" custT="1"/>
      <dgm:spPr/>
      <dgm:t>
        <a:bodyPr/>
        <a:lstStyle/>
        <a:p>
          <a:r>
            <a:rPr lang="es-MX" sz="1100" dirty="0">
              <a:latin typeface="Calibri" panose="020F0502020204030204" pitchFamily="34" charset="0"/>
              <a:cs typeface="Calibri" panose="020F0502020204030204" pitchFamily="34" charset="0"/>
            </a:rPr>
            <a:t>Raíces: seminales y adventicias.  </a:t>
          </a:r>
        </a:p>
      </dgm:t>
    </dgm:pt>
    <dgm:pt modelId="{25B157F1-C27B-4546-A933-64EB814B1538}" type="parTrans" cxnId="{7D40F01A-9A04-4F9A-A0DC-1E9030678C00}">
      <dgm:prSet/>
      <dgm:spPr/>
      <dgm:t>
        <a:bodyPr/>
        <a:lstStyle/>
        <a:p>
          <a:endParaRPr lang="es-MX" sz="1100">
            <a:latin typeface="Calibri" panose="020F0502020204030204" pitchFamily="34" charset="0"/>
            <a:cs typeface="Calibri" panose="020F0502020204030204" pitchFamily="34" charset="0"/>
          </a:endParaRPr>
        </a:p>
      </dgm:t>
    </dgm:pt>
    <dgm:pt modelId="{DB608B30-4403-44DB-8C32-BDD6694A646B}" type="sibTrans" cxnId="{7D40F01A-9A04-4F9A-A0DC-1E9030678C00}">
      <dgm:prSet/>
      <dgm:spPr/>
      <dgm:t>
        <a:bodyPr/>
        <a:lstStyle/>
        <a:p>
          <a:endParaRPr lang="es-MX" sz="1100">
            <a:latin typeface="Calibri" panose="020F0502020204030204" pitchFamily="34" charset="0"/>
            <a:cs typeface="Calibri" panose="020F0502020204030204" pitchFamily="34" charset="0"/>
          </a:endParaRPr>
        </a:p>
      </dgm:t>
    </dgm:pt>
    <dgm:pt modelId="{A7779CD4-CFD1-471E-B4DB-AF457EF94EFA}">
      <dgm:prSet phldrT="[Texto]" custT="1"/>
      <dgm:spPr/>
      <dgm:t>
        <a:bodyPr/>
        <a:lstStyle/>
        <a:p>
          <a:r>
            <a:rPr lang="es-MX" sz="1100" b="0" i="0" dirty="0">
              <a:latin typeface="Calibri" panose="020F0502020204030204" pitchFamily="34" charset="0"/>
              <a:cs typeface="Calibri" panose="020F0502020204030204" pitchFamily="34" charset="0"/>
            </a:rPr>
            <a:t>Piricularia, pudrición de la vaina, virus de la hoja blanca, RSNV.</a:t>
          </a:r>
          <a:endParaRPr lang="es-MX" sz="1100" dirty="0">
            <a:latin typeface="Calibri" panose="020F0502020204030204" pitchFamily="34" charset="0"/>
            <a:cs typeface="Calibri" panose="020F0502020204030204" pitchFamily="34" charset="0"/>
          </a:endParaRPr>
        </a:p>
      </dgm:t>
    </dgm:pt>
    <dgm:pt modelId="{CD71E7E1-BD44-4EFC-87B4-796031490BBE}" type="parTrans" cxnId="{2B29A1D3-CAC4-4A24-86AB-5B465390376C}">
      <dgm:prSet/>
      <dgm:spPr/>
      <dgm:t>
        <a:bodyPr/>
        <a:lstStyle/>
        <a:p>
          <a:endParaRPr lang="es-MX" sz="1100">
            <a:latin typeface="Calibri" panose="020F0502020204030204" pitchFamily="34" charset="0"/>
            <a:cs typeface="Calibri" panose="020F0502020204030204" pitchFamily="34" charset="0"/>
          </a:endParaRPr>
        </a:p>
      </dgm:t>
    </dgm:pt>
    <dgm:pt modelId="{F742606C-01A0-4FC1-86F8-29948A6C4B62}" type="sibTrans" cxnId="{2B29A1D3-CAC4-4A24-86AB-5B465390376C}">
      <dgm:prSet/>
      <dgm:spPr/>
      <dgm:t>
        <a:bodyPr/>
        <a:lstStyle/>
        <a:p>
          <a:endParaRPr lang="es-MX" sz="1100">
            <a:latin typeface="Calibri" panose="020F0502020204030204" pitchFamily="34" charset="0"/>
            <a:cs typeface="Calibri" panose="020F0502020204030204" pitchFamily="34" charset="0"/>
          </a:endParaRPr>
        </a:p>
      </dgm:t>
    </dgm:pt>
    <dgm:pt modelId="{50754A01-4D96-41FA-B833-D3C3AA9CBF88}" type="pres">
      <dgm:prSet presAssocID="{E11A5FDD-D4DB-495E-A4A3-49C4C39D9F56}" presName="Name0" presStyleCnt="0">
        <dgm:presLayoutVars>
          <dgm:dir/>
          <dgm:animLvl val="lvl"/>
          <dgm:resizeHandles val="exact"/>
        </dgm:presLayoutVars>
      </dgm:prSet>
      <dgm:spPr/>
    </dgm:pt>
    <dgm:pt modelId="{AFBD4E9C-94F0-417B-99B0-B8E8E67536D9}" type="pres">
      <dgm:prSet presAssocID="{F1B6EC69-EDFF-45B4-83B5-B6E6BD25B246}" presName="parTxOnly" presStyleLbl="node1" presStyleIdx="0" presStyleCnt="3">
        <dgm:presLayoutVars>
          <dgm:chMax val="0"/>
          <dgm:chPref val="0"/>
          <dgm:bulletEnabled val="1"/>
        </dgm:presLayoutVars>
      </dgm:prSet>
      <dgm:spPr/>
    </dgm:pt>
    <dgm:pt modelId="{F0800B33-1761-4616-9FEB-BB3CB3D2A11F}" type="pres">
      <dgm:prSet presAssocID="{C68BEB5D-58D2-4101-A80B-CB94DAF72EE7}" presName="parTxOnlySpace" presStyleCnt="0"/>
      <dgm:spPr/>
    </dgm:pt>
    <dgm:pt modelId="{E5BD6C6A-8703-4CFB-AB3A-DD06A71E9DD8}" type="pres">
      <dgm:prSet presAssocID="{7AEB1AD5-11C4-4E85-8640-B8CAB2F9D484}" presName="parTxOnly" presStyleLbl="node1" presStyleIdx="1" presStyleCnt="3">
        <dgm:presLayoutVars>
          <dgm:chMax val="0"/>
          <dgm:chPref val="0"/>
          <dgm:bulletEnabled val="1"/>
        </dgm:presLayoutVars>
      </dgm:prSet>
      <dgm:spPr/>
    </dgm:pt>
    <dgm:pt modelId="{B5668D24-7111-40DF-ACBD-1DF341895374}" type="pres">
      <dgm:prSet presAssocID="{DB608B30-4403-44DB-8C32-BDD6694A646B}" presName="parTxOnlySpace" presStyleCnt="0"/>
      <dgm:spPr/>
    </dgm:pt>
    <dgm:pt modelId="{69D29A13-56DF-4720-85F1-9AB805DF716E}" type="pres">
      <dgm:prSet presAssocID="{A7779CD4-CFD1-471E-B4DB-AF457EF94EFA}" presName="parTxOnly" presStyleLbl="node1" presStyleIdx="2" presStyleCnt="3" custScaleY="107643">
        <dgm:presLayoutVars>
          <dgm:chMax val="0"/>
          <dgm:chPref val="0"/>
          <dgm:bulletEnabled val="1"/>
        </dgm:presLayoutVars>
      </dgm:prSet>
      <dgm:spPr/>
    </dgm:pt>
  </dgm:ptLst>
  <dgm:cxnLst>
    <dgm:cxn modelId="{7D40F01A-9A04-4F9A-A0DC-1E9030678C00}" srcId="{E11A5FDD-D4DB-495E-A4A3-49C4C39D9F56}" destId="{7AEB1AD5-11C4-4E85-8640-B8CAB2F9D484}" srcOrd="1" destOrd="0" parTransId="{25B157F1-C27B-4546-A933-64EB814B1538}" sibTransId="{DB608B30-4403-44DB-8C32-BDD6694A646B}"/>
    <dgm:cxn modelId="{76BFB86B-9295-42BA-AC87-EABE80F9ED82}" type="presOf" srcId="{7AEB1AD5-11C4-4E85-8640-B8CAB2F9D484}" destId="{E5BD6C6A-8703-4CFB-AB3A-DD06A71E9DD8}" srcOrd="0" destOrd="0" presId="urn:microsoft.com/office/officeart/2005/8/layout/chevron1"/>
    <dgm:cxn modelId="{3B412E4F-2A91-482A-9DDB-8C8B84ED9BA0}" srcId="{E11A5FDD-D4DB-495E-A4A3-49C4C39D9F56}" destId="{F1B6EC69-EDFF-45B4-83B5-B6E6BD25B246}" srcOrd="0" destOrd="0" parTransId="{7ADA676A-CB3C-4E62-B15A-D8251A85B8A3}" sibTransId="{C68BEB5D-58D2-4101-A80B-CB94DAF72EE7}"/>
    <dgm:cxn modelId="{F76D9F52-C39C-4199-89F4-55454A42ED85}" type="presOf" srcId="{F1B6EC69-EDFF-45B4-83B5-B6E6BD25B246}" destId="{AFBD4E9C-94F0-417B-99B0-B8E8E67536D9}" srcOrd="0" destOrd="0" presId="urn:microsoft.com/office/officeart/2005/8/layout/chevron1"/>
    <dgm:cxn modelId="{86FB57A5-0C24-4DD5-A390-957F0001CCBC}" type="presOf" srcId="{E11A5FDD-D4DB-495E-A4A3-49C4C39D9F56}" destId="{50754A01-4D96-41FA-B833-D3C3AA9CBF88}" srcOrd="0" destOrd="0" presId="urn:microsoft.com/office/officeart/2005/8/layout/chevron1"/>
    <dgm:cxn modelId="{711F6BB0-F12C-4844-A8CF-35214AF48DD3}" type="presOf" srcId="{A7779CD4-CFD1-471E-B4DB-AF457EF94EFA}" destId="{69D29A13-56DF-4720-85F1-9AB805DF716E}" srcOrd="0" destOrd="0" presId="urn:microsoft.com/office/officeart/2005/8/layout/chevron1"/>
    <dgm:cxn modelId="{2B29A1D3-CAC4-4A24-86AB-5B465390376C}" srcId="{E11A5FDD-D4DB-495E-A4A3-49C4C39D9F56}" destId="{A7779CD4-CFD1-471E-B4DB-AF457EF94EFA}" srcOrd="2" destOrd="0" parTransId="{CD71E7E1-BD44-4EFC-87B4-796031490BBE}" sibTransId="{F742606C-01A0-4FC1-86F8-29948A6C4B62}"/>
    <dgm:cxn modelId="{C1947729-E413-488D-8E0F-4B1C6696F070}" type="presParOf" srcId="{50754A01-4D96-41FA-B833-D3C3AA9CBF88}" destId="{AFBD4E9C-94F0-417B-99B0-B8E8E67536D9}" srcOrd="0" destOrd="0" presId="urn:microsoft.com/office/officeart/2005/8/layout/chevron1"/>
    <dgm:cxn modelId="{140E424D-CE30-4173-A7D4-8BA13DC54E68}" type="presParOf" srcId="{50754A01-4D96-41FA-B833-D3C3AA9CBF88}" destId="{F0800B33-1761-4616-9FEB-BB3CB3D2A11F}" srcOrd="1" destOrd="0" presId="urn:microsoft.com/office/officeart/2005/8/layout/chevron1"/>
    <dgm:cxn modelId="{7494445D-4848-4F40-9E7B-D05DC547E048}" type="presParOf" srcId="{50754A01-4D96-41FA-B833-D3C3AA9CBF88}" destId="{E5BD6C6A-8703-4CFB-AB3A-DD06A71E9DD8}" srcOrd="2" destOrd="0" presId="urn:microsoft.com/office/officeart/2005/8/layout/chevron1"/>
    <dgm:cxn modelId="{0C8DA5A7-31EC-4BFA-B479-B8A6FEF74CAF}" type="presParOf" srcId="{50754A01-4D96-41FA-B833-D3C3AA9CBF88}" destId="{B5668D24-7111-40DF-ACBD-1DF341895374}" srcOrd="3" destOrd="0" presId="urn:microsoft.com/office/officeart/2005/8/layout/chevron1"/>
    <dgm:cxn modelId="{93C38CCF-2727-4F33-92EE-B1CDAAF781EF}" type="presParOf" srcId="{50754A01-4D96-41FA-B833-D3C3AA9CBF88}" destId="{69D29A13-56DF-4720-85F1-9AB805DF716E}"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C3B47-AD01-4E00-B264-133D161F282B}" type="doc">
      <dgm:prSet loTypeId="urn:microsoft.com/office/officeart/2018/2/layout/IconVerticalSolidList" loCatId="icon" qsTypeId="urn:microsoft.com/office/officeart/2005/8/quickstyle/3d1" qsCatId="3D" csTypeId="urn:microsoft.com/office/officeart/2005/8/colors/colorful5" csCatId="colorful" phldr="1"/>
      <dgm:spPr/>
      <dgm:t>
        <a:bodyPr/>
        <a:lstStyle/>
        <a:p>
          <a:endParaRPr lang="es-EC"/>
        </a:p>
      </dgm:t>
    </dgm:pt>
    <dgm:pt modelId="{82147029-008E-4111-90F0-FDF9E8FF5F71}">
      <dgm:prSet phldrT="[Text]" custT="1"/>
      <dgm:spPr/>
      <dgm:t>
        <a:bodyPr/>
        <a:lstStyle/>
        <a:p>
          <a:pPr>
            <a:lnSpc>
              <a:spcPct val="100000"/>
            </a:lnSpc>
          </a:pPr>
          <a:r>
            <a:rPr lang="es-EC" sz="1600" dirty="0">
              <a:latin typeface="Calibri" panose="020F0502020204030204" pitchFamily="34" charset="0"/>
              <a:cs typeface="Calibri" panose="020F0502020204030204" pitchFamily="34" charset="0"/>
            </a:rPr>
            <a:t>Detectar </a:t>
          </a:r>
          <a:r>
            <a:rPr lang="es-EC" sz="1600" i="1" dirty="0" err="1">
              <a:latin typeface="Calibri" panose="020F0502020204030204" pitchFamily="34" charset="0"/>
              <a:cs typeface="Calibri" panose="020F0502020204030204" pitchFamily="34" charset="0"/>
            </a:rPr>
            <a:t>Polymyxa</a:t>
          </a:r>
          <a:r>
            <a:rPr lang="es-EC" sz="1600" i="1" dirty="0">
              <a:latin typeface="Calibri" panose="020F0502020204030204" pitchFamily="34" charset="0"/>
              <a:cs typeface="Calibri" panose="020F0502020204030204" pitchFamily="34" charset="0"/>
            </a:rPr>
            <a:t> graminis</a:t>
          </a:r>
          <a:r>
            <a:rPr lang="es-EC" sz="1600" dirty="0">
              <a:latin typeface="Calibri" panose="020F0502020204030204" pitchFamily="34" charset="0"/>
              <a:cs typeface="Calibri" panose="020F0502020204030204" pitchFamily="34" charset="0"/>
            </a:rPr>
            <a:t> L. mediante la reacción en cadena de la polimerasa (PCR) de las raíces de </a:t>
          </a:r>
          <a:r>
            <a:rPr lang="es-EC" sz="1600" i="1" dirty="0" err="1">
              <a:latin typeface="Calibri" panose="020F0502020204030204" pitchFamily="34" charset="0"/>
              <a:cs typeface="Calibri" panose="020F0502020204030204" pitchFamily="34" charset="0"/>
            </a:rPr>
            <a:t>Oryza</a:t>
          </a:r>
          <a:r>
            <a:rPr lang="es-EC" sz="1600" i="1" dirty="0">
              <a:latin typeface="Calibri" panose="020F0502020204030204" pitchFamily="34" charset="0"/>
              <a:cs typeface="Calibri" panose="020F0502020204030204" pitchFamily="34" charset="0"/>
            </a:rPr>
            <a:t> sativa </a:t>
          </a:r>
          <a:r>
            <a:rPr lang="es-EC" sz="1600" dirty="0">
              <a:latin typeface="Calibri" panose="020F0502020204030204" pitchFamily="34" charset="0"/>
              <a:cs typeface="Calibri" panose="020F0502020204030204" pitchFamily="34" charset="0"/>
            </a:rPr>
            <a:t>L</a:t>
          </a:r>
          <a:r>
            <a:rPr lang="es-EC" sz="1600" i="1" dirty="0">
              <a:latin typeface="Calibri" panose="020F0502020204030204" pitchFamily="34" charset="0"/>
              <a:cs typeface="Calibri" panose="020F0502020204030204" pitchFamily="34" charset="0"/>
            </a:rPr>
            <a:t>.</a:t>
          </a:r>
          <a:r>
            <a:rPr lang="es-EC" sz="1600" dirty="0">
              <a:latin typeface="Calibri" panose="020F0502020204030204" pitchFamily="34" charset="0"/>
              <a:cs typeface="Calibri" panose="020F0502020204030204" pitchFamily="34" charset="0"/>
            </a:rPr>
            <a:t> y de los suelos dedicados al cultivo de arroz.</a:t>
          </a:r>
          <a:endParaRPr lang="es-EC" sz="1600" b="0" dirty="0">
            <a:latin typeface="Calibri" panose="020F0502020204030204" pitchFamily="34" charset="0"/>
            <a:cs typeface="Calibri" panose="020F0502020204030204" pitchFamily="34" charset="0"/>
          </a:endParaRPr>
        </a:p>
      </dgm:t>
    </dgm:pt>
    <dgm:pt modelId="{3F07DA3D-FC05-4BCB-86CD-3B5A2C2688CA}" type="par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BE654D08-BA09-4DAA-84C9-7A684A77EBD5}" type="sib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B578FF69-BD09-45FF-970F-EEF7A6BD08FB}">
      <dgm:prSet phldrT="[Text]" custT="1"/>
      <dgm:spPr/>
      <dgm:t>
        <a:bodyPr/>
        <a:lstStyle/>
        <a:p>
          <a:pPr>
            <a:lnSpc>
              <a:spcPct val="100000"/>
            </a:lnSpc>
          </a:pPr>
          <a:r>
            <a:rPr lang="es-EC" sz="1600" dirty="0">
              <a:latin typeface="Calibri" panose="020F0502020204030204" pitchFamily="34" charset="0"/>
              <a:cs typeface="Calibri" panose="020F0502020204030204" pitchFamily="34" charset="0"/>
            </a:rPr>
            <a:t>Realizar la secuenciación de los fragmentos amplificados de </a:t>
          </a:r>
          <a:r>
            <a:rPr lang="es-EC" sz="1600" i="1" dirty="0" err="1">
              <a:latin typeface="Calibri" panose="020F0502020204030204" pitchFamily="34" charset="0"/>
              <a:cs typeface="Calibri" panose="020F0502020204030204" pitchFamily="34" charset="0"/>
            </a:rPr>
            <a:t>Polymyxa</a:t>
          </a:r>
          <a:r>
            <a:rPr lang="es-EC" sz="1600" i="1" dirty="0">
              <a:latin typeface="Calibri" panose="020F0502020204030204" pitchFamily="34" charset="0"/>
              <a:cs typeface="Calibri" panose="020F0502020204030204" pitchFamily="34" charset="0"/>
            </a:rPr>
            <a:t> graminis</a:t>
          </a:r>
          <a:r>
            <a:rPr lang="es-EC" sz="1600" dirty="0">
              <a:latin typeface="Calibri" panose="020F0502020204030204" pitchFamily="34" charset="0"/>
              <a:cs typeface="Calibri" panose="020F0502020204030204" pitchFamily="34" charset="0"/>
            </a:rPr>
            <a:t> L. mediante </a:t>
          </a:r>
          <a:r>
            <a:rPr lang="es-EC" sz="1600" dirty="0" err="1">
              <a:latin typeface="Calibri" panose="020F0502020204030204" pitchFamily="34" charset="0"/>
              <a:cs typeface="Calibri" panose="020F0502020204030204" pitchFamily="34" charset="0"/>
            </a:rPr>
            <a:t>Sanger</a:t>
          </a:r>
          <a:r>
            <a:rPr lang="es-EC" sz="1600" dirty="0">
              <a:latin typeface="Calibri" panose="020F0502020204030204" pitchFamily="34" charset="0"/>
              <a:cs typeface="Calibri" panose="020F0502020204030204" pitchFamily="34" charset="0"/>
            </a:rPr>
            <a:t>.</a:t>
          </a:r>
        </a:p>
      </dgm:t>
    </dgm:pt>
    <dgm:pt modelId="{532B3412-4F28-4609-853D-ECDC6D1A3EF7}" type="parTrans" cxnId="{730DB42D-93A8-4032-9DD1-3E3131C702AC}">
      <dgm:prSet/>
      <dgm:spPr/>
      <dgm:t>
        <a:bodyPr/>
        <a:lstStyle/>
        <a:p>
          <a:endParaRPr lang="es-EC">
            <a:latin typeface="Calibri" panose="020F0502020204030204" pitchFamily="34" charset="0"/>
            <a:cs typeface="Calibri" panose="020F0502020204030204" pitchFamily="34" charset="0"/>
          </a:endParaRPr>
        </a:p>
      </dgm:t>
    </dgm:pt>
    <dgm:pt modelId="{FC54403D-BC08-4A90-BCAB-26723A55BF19}" type="sibTrans" cxnId="{730DB42D-93A8-4032-9DD1-3E3131C702AC}">
      <dgm:prSet/>
      <dgm:spPr/>
      <dgm:t>
        <a:bodyPr/>
        <a:lstStyle/>
        <a:p>
          <a:endParaRPr lang="es-EC">
            <a:latin typeface="Calibri" panose="020F0502020204030204" pitchFamily="34" charset="0"/>
            <a:cs typeface="Calibri" panose="020F0502020204030204" pitchFamily="34" charset="0"/>
          </a:endParaRPr>
        </a:p>
      </dgm:t>
    </dgm:pt>
    <dgm:pt modelId="{BA3256B6-551B-4954-AA56-C653C264EEA4}">
      <dgm:prSet phldrT="[Text]" custT="1"/>
      <dgm:spPr/>
      <dgm:t>
        <a:bodyPr/>
        <a:lstStyle/>
        <a:p>
          <a:pPr>
            <a:lnSpc>
              <a:spcPct val="100000"/>
            </a:lnSpc>
          </a:pPr>
          <a:r>
            <a:rPr lang="es-EC" sz="1600" dirty="0">
              <a:latin typeface="Calibri" panose="020F0502020204030204" pitchFamily="34" charset="0"/>
              <a:cs typeface="Calibri" panose="020F0502020204030204" pitchFamily="34" charset="0"/>
            </a:rPr>
            <a:t>Elaborar el análisis filogenético de las secuencias de los </a:t>
          </a:r>
          <a:r>
            <a:rPr lang="es-EC" sz="1600" dirty="0" err="1">
              <a:latin typeface="Calibri" panose="020F0502020204030204" pitchFamily="34" charset="0"/>
              <a:cs typeface="Calibri" panose="020F0502020204030204" pitchFamily="34" charset="0"/>
            </a:rPr>
            <a:t>amplicones</a:t>
          </a:r>
          <a:r>
            <a:rPr lang="es-EC" sz="1600" dirty="0">
              <a:latin typeface="Calibri" panose="020F0502020204030204" pitchFamily="34" charset="0"/>
              <a:cs typeface="Calibri" panose="020F0502020204030204" pitchFamily="34" charset="0"/>
            </a:rPr>
            <a:t> de </a:t>
          </a:r>
          <a:r>
            <a:rPr lang="es-EC" sz="1600" i="1" dirty="0" err="1">
              <a:latin typeface="Calibri" panose="020F0502020204030204" pitchFamily="34" charset="0"/>
              <a:cs typeface="Calibri" panose="020F0502020204030204" pitchFamily="34" charset="0"/>
            </a:rPr>
            <a:t>Polymyxa</a:t>
          </a:r>
          <a:r>
            <a:rPr lang="es-EC" sz="1600" i="1" dirty="0">
              <a:latin typeface="Calibri" panose="020F0502020204030204" pitchFamily="34" charset="0"/>
              <a:cs typeface="Calibri" panose="020F0502020204030204" pitchFamily="34" charset="0"/>
            </a:rPr>
            <a:t> graminis</a:t>
          </a:r>
          <a:r>
            <a:rPr lang="es-EC" sz="1600" dirty="0">
              <a:latin typeface="Calibri" panose="020F0502020204030204" pitchFamily="34" charset="0"/>
              <a:cs typeface="Calibri" panose="020F0502020204030204" pitchFamily="34" charset="0"/>
            </a:rPr>
            <a:t> L. mediante programas bioinformáticos.</a:t>
          </a:r>
          <a:endParaRPr lang="es-EC" sz="1600" i="1" dirty="0">
            <a:latin typeface="Calibri" panose="020F0502020204030204" pitchFamily="34" charset="0"/>
            <a:cs typeface="Calibri" panose="020F0502020204030204" pitchFamily="34" charset="0"/>
          </a:endParaRPr>
        </a:p>
      </dgm:t>
    </dgm:pt>
    <dgm:pt modelId="{E435FDF6-1502-4011-9BB6-C7AB6EDA0560}" type="parTrans" cxnId="{F1D8CA17-1367-4F61-B0AF-F888450B4699}">
      <dgm:prSet/>
      <dgm:spPr/>
      <dgm:t>
        <a:bodyPr/>
        <a:lstStyle/>
        <a:p>
          <a:endParaRPr lang="es-EC">
            <a:latin typeface="Calibri" panose="020F0502020204030204" pitchFamily="34" charset="0"/>
            <a:cs typeface="Calibri" panose="020F0502020204030204" pitchFamily="34" charset="0"/>
          </a:endParaRPr>
        </a:p>
      </dgm:t>
    </dgm:pt>
    <dgm:pt modelId="{9FBEC880-B506-442C-9491-30DC56106341}" type="sibTrans" cxnId="{F1D8CA17-1367-4F61-B0AF-F888450B4699}">
      <dgm:prSet/>
      <dgm:spPr/>
      <dgm:t>
        <a:bodyPr/>
        <a:lstStyle/>
        <a:p>
          <a:endParaRPr lang="es-EC">
            <a:latin typeface="Calibri" panose="020F0502020204030204" pitchFamily="34" charset="0"/>
            <a:cs typeface="Calibri" panose="020F0502020204030204" pitchFamily="34" charset="0"/>
          </a:endParaRPr>
        </a:p>
      </dgm:t>
    </dgm:pt>
    <dgm:pt modelId="{879214DE-BD89-4559-AB32-7D59C264AC9A}" type="pres">
      <dgm:prSet presAssocID="{693C3B47-AD01-4E00-B264-133D161F282B}" presName="root" presStyleCnt="0">
        <dgm:presLayoutVars>
          <dgm:dir/>
          <dgm:resizeHandles val="exact"/>
        </dgm:presLayoutVars>
      </dgm:prSet>
      <dgm:spPr/>
    </dgm:pt>
    <dgm:pt modelId="{1357D1FB-2DB0-4F7B-9071-FDFDE7070BD4}" type="pres">
      <dgm:prSet presAssocID="{82147029-008E-4111-90F0-FDF9E8FF5F71}" presName="compNode" presStyleCnt="0"/>
      <dgm:spPr/>
    </dgm:pt>
    <dgm:pt modelId="{773C8502-7D61-4E9E-9F73-A5BFFA2870AA}" type="pres">
      <dgm:prSet presAssocID="{82147029-008E-4111-90F0-FDF9E8FF5F71}" presName="bgRect" presStyleLbl="bgShp" presStyleIdx="0" presStyleCnt="3"/>
      <dgm:spPr/>
    </dgm:pt>
    <dgm:pt modelId="{A4103A4B-645C-4FE6-AE6B-8518A939C680}" type="pres">
      <dgm:prSet presAssocID="{82147029-008E-4111-90F0-FDF9E8FF5F71}" presName="iconRect" presStyleLbl="node1" presStyleIdx="0" presStyleCnt="3" custScaleX="125487" custScaleY="145279"/>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45E1A788-41F5-4A37-A2B9-C13840C9349C}" type="pres">
      <dgm:prSet presAssocID="{82147029-008E-4111-90F0-FDF9E8FF5F71}" presName="spaceRect" presStyleCnt="0"/>
      <dgm:spPr/>
    </dgm:pt>
    <dgm:pt modelId="{FBDBC47B-8842-4ECA-B368-1277874C9346}" type="pres">
      <dgm:prSet presAssocID="{82147029-008E-4111-90F0-FDF9E8FF5F71}" presName="parTx" presStyleLbl="revTx" presStyleIdx="0" presStyleCnt="3">
        <dgm:presLayoutVars>
          <dgm:chMax val="0"/>
          <dgm:chPref val="0"/>
        </dgm:presLayoutVars>
      </dgm:prSet>
      <dgm:spPr/>
    </dgm:pt>
    <dgm:pt modelId="{F6EC8BDF-7306-4739-B786-33A56BADC672}" type="pres">
      <dgm:prSet presAssocID="{BE654D08-BA09-4DAA-84C9-7A684A77EBD5}" presName="sibTrans" presStyleCnt="0"/>
      <dgm:spPr/>
    </dgm:pt>
    <dgm:pt modelId="{4AF3D03F-5C5D-4084-B504-8B21E68BF2F0}" type="pres">
      <dgm:prSet presAssocID="{B578FF69-BD09-45FF-970F-EEF7A6BD08FB}" presName="compNode" presStyleCnt="0"/>
      <dgm:spPr/>
    </dgm:pt>
    <dgm:pt modelId="{3BB5FA4D-E241-47C2-8925-A5F3175E3553}" type="pres">
      <dgm:prSet presAssocID="{B578FF69-BD09-45FF-970F-EEF7A6BD08FB}" presName="bgRect" presStyleLbl="bgShp" presStyleIdx="1" presStyleCnt="3"/>
      <dgm:spPr/>
    </dgm:pt>
    <dgm:pt modelId="{58555327-B7A6-4A9B-BA41-B0E5766CC207}" type="pres">
      <dgm:prSet presAssocID="{B578FF69-BD09-45FF-970F-EEF7A6BD08FB}" presName="iconRect" presStyleLbl="node1" presStyleIdx="1" presStyleCnt="3" custScaleX="125487" custScaleY="117916"/>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B2799271-8F51-4F1D-B837-DBE4ED3A99F8}" type="pres">
      <dgm:prSet presAssocID="{B578FF69-BD09-45FF-970F-EEF7A6BD08FB}" presName="spaceRect" presStyleCnt="0"/>
      <dgm:spPr/>
    </dgm:pt>
    <dgm:pt modelId="{DD7224E1-E468-4237-A7C9-A044D01737A7}" type="pres">
      <dgm:prSet presAssocID="{B578FF69-BD09-45FF-970F-EEF7A6BD08FB}" presName="parTx" presStyleLbl="revTx" presStyleIdx="1" presStyleCnt="3">
        <dgm:presLayoutVars>
          <dgm:chMax val="0"/>
          <dgm:chPref val="0"/>
        </dgm:presLayoutVars>
      </dgm:prSet>
      <dgm:spPr/>
    </dgm:pt>
    <dgm:pt modelId="{402FFACE-DF06-41CC-8B7B-38DF4EC5DB46}" type="pres">
      <dgm:prSet presAssocID="{FC54403D-BC08-4A90-BCAB-26723A55BF19}" presName="sibTrans" presStyleCnt="0"/>
      <dgm:spPr/>
    </dgm:pt>
    <dgm:pt modelId="{F7A26377-B45A-49C1-BF9F-4B9F992022E0}" type="pres">
      <dgm:prSet presAssocID="{BA3256B6-551B-4954-AA56-C653C264EEA4}" presName="compNode" presStyleCnt="0"/>
      <dgm:spPr/>
    </dgm:pt>
    <dgm:pt modelId="{5113693C-7D44-4056-A821-834F7FCC66BB}" type="pres">
      <dgm:prSet presAssocID="{BA3256B6-551B-4954-AA56-C653C264EEA4}" presName="bgRect" presStyleLbl="bgShp" presStyleIdx="2" presStyleCnt="3"/>
      <dgm:spPr/>
    </dgm:pt>
    <dgm:pt modelId="{56F2EA7B-67A0-48B6-9327-79367A8AB9AE}" type="pres">
      <dgm:prSet presAssocID="{BA3256B6-551B-4954-AA56-C653C264EEA4}" presName="iconRect" presStyleLbl="node1" presStyleIdx="2" presStyleCnt="3" custScaleX="116583" custScaleY="140819" custLinFactNeighborY="2113"/>
      <dgm:spPr>
        <a:blipFill>
          <a:blip xmlns:r="http://schemas.openxmlformats.org/officeDocument/2006/relationships" r:embed="rId3">
            <a:extLst>
              <a:ext uri="{28A0092B-C50C-407E-A947-70E740481C1C}">
                <a14:useLocalDpi xmlns:a14="http://schemas.microsoft.com/office/drawing/2010/main" val="0"/>
              </a:ext>
            </a:extLst>
          </a:blip>
          <a:srcRect/>
          <a:stretch>
            <a:fillRect l="-77000" r="-77000"/>
          </a:stretch>
        </a:blipFill>
      </dgm:spPr>
    </dgm:pt>
    <dgm:pt modelId="{7EF6577A-ECEF-4FAA-BF20-D5856E9A0532}" type="pres">
      <dgm:prSet presAssocID="{BA3256B6-551B-4954-AA56-C653C264EEA4}" presName="spaceRect" presStyleCnt="0"/>
      <dgm:spPr/>
    </dgm:pt>
    <dgm:pt modelId="{C8894596-4335-4F51-9722-C86AFFCC6CE6}" type="pres">
      <dgm:prSet presAssocID="{BA3256B6-551B-4954-AA56-C653C264EEA4}" presName="parTx" presStyleLbl="revTx" presStyleIdx="2" presStyleCnt="3">
        <dgm:presLayoutVars>
          <dgm:chMax val="0"/>
          <dgm:chPref val="0"/>
        </dgm:presLayoutVars>
      </dgm:prSet>
      <dgm:spPr/>
    </dgm:pt>
  </dgm:ptLst>
  <dgm:cxnLst>
    <dgm:cxn modelId="{F1D8CA17-1367-4F61-B0AF-F888450B4699}" srcId="{693C3B47-AD01-4E00-B264-133D161F282B}" destId="{BA3256B6-551B-4954-AA56-C653C264EEA4}" srcOrd="2" destOrd="0" parTransId="{E435FDF6-1502-4011-9BB6-C7AB6EDA0560}" sibTransId="{9FBEC880-B506-442C-9491-30DC56106341}"/>
    <dgm:cxn modelId="{544C9F23-A50C-4AAF-B801-58B6162FE2DE}" srcId="{693C3B47-AD01-4E00-B264-133D161F282B}" destId="{82147029-008E-4111-90F0-FDF9E8FF5F71}" srcOrd="0" destOrd="0" parTransId="{3F07DA3D-FC05-4BCB-86CD-3B5A2C2688CA}" sibTransId="{BE654D08-BA09-4DAA-84C9-7A684A77EBD5}"/>
    <dgm:cxn modelId="{730DB42D-93A8-4032-9DD1-3E3131C702AC}" srcId="{693C3B47-AD01-4E00-B264-133D161F282B}" destId="{B578FF69-BD09-45FF-970F-EEF7A6BD08FB}" srcOrd="1" destOrd="0" parTransId="{532B3412-4F28-4609-853D-ECDC6D1A3EF7}" sibTransId="{FC54403D-BC08-4A90-BCAB-26723A55BF19}"/>
    <dgm:cxn modelId="{13825174-3F77-4A3A-9D92-3D04980D6F77}" type="presOf" srcId="{B578FF69-BD09-45FF-970F-EEF7A6BD08FB}" destId="{DD7224E1-E468-4237-A7C9-A044D01737A7}" srcOrd="0" destOrd="0" presId="urn:microsoft.com/office/officeart/2018/2/layout/IconVerticalSolidList"/>
    <dgm:cxn modelId="{7666DC93-C807-4B83-8E76-63044059772C}" type="presOf" srcId="{82147029-008E-4111-90F0-FDF9E8FF5F71}" destId="{FBDBC47B-8842-4ECA-B368-1277874C9346}" srcOrd="0" destOrd="0" presId="urn:microsoft.com/office/officeart/2018/2/layout/IconVerticalSolidList"/>
    <dgm:cxn modelId="{40375EB7-3518-492E-BF8F-2FD22179CD65}" type="presOf" srcId="{693C3B47-AD01-4E00-B264-133D161F282B}" destId="{879214DE-BD89-4559-AB32-7D59C264AC9A}" srcOrd="0" destOrd="0" presId="urn:microsoft.com/office/officeart/2018/2/layout/IconVerticalSolidList"/>
    <dgm:cxn modelId="{CB2304DB-6986-4A66-B816-EA66A2C1B09E}" type="presOf" srcId="{BA3256B6-551B-4954-AA56-C653C264EEA4}" destId="{C8894596-4335-4F51-9722-C86AFFCC6CE6}" srcOrd="0" destOrd="0" presId="urn:microsoft.com/office/officeart/2018/2/layout/IconVerticalSolidList"/>
    <dgm:cxn modelId="{8CD91BD1-3194-4546-973C-B1DDCED75773}" type="presParOf" srcId="{879214DE-BD89-4559-AB32-7D59C264AC9A}" destId="{1357D1FB-2DB0-4F7B-9071-FDFDE7070BD4}" srcOrd="0" destOrd="0" presId="urn:microsoft.com/office/officeart/2018/2/layout/IconVerticalSolidList"/>
    <dgm:cxn modelId="{428F370C-B52D-4D3B-B690-A340CA103409}" type="presParOf" srcId="{1357D1FB-2DB0-4F7B-9071-FDFDE7070BD4}" destId="{773C8502-7D61-4E9E-9F73-A5BFFA2870AA}" srcOrd="0" destOrd="0" presId="urn:microsoft.com/office/officeart/2018/2/layout/IconVerticalSolidList"/>
    <dgm:cxn modelId="{F6737709-4B3D-456F-AA84-9716DFC4A9A2}" type="presParOf" srcId="{1357D1FB-2DB0-4F7B-9071-FDFDE7070BD4}" destId="{A4103A4B-645C-4FE6-AE6B-8518A939C680}" srcOrd="1" destOrd="0" presId="urn:microsoft.com/office/officeart/2018/2/layout/IconVerticalSolidList"/>
    <dgm:cxn modelId="{4BC185EE-F2F0-44BE-818B-982139ECBA67}" type="presParOf" srcId="{1357D1FB-2DB0-4F7B-9071-FDFDE7070BD4}" destId="{45E1A788-41F5-4A37-A2B9-C13840C9349C}" srcOrd="2" destOrd="0" presId="urn:microsoft.com/office/officeart/2018/2/layout/IconVerticalSolidList"/>
    <dgm:cxn modelId="{F64AB472-1A2E-4FAA-B430-B6BE7F1ECAB8}" type="presParOf" srcId="{1357D1FB-2DB0-4F7B-9071-FDFDE7070BD4}" destId="{FBDBC47B-8842-4ECA-B368-1277874C9346}" srcOrd="3" destOrd="0" presId="urn:microsoft.com/office/officeart/2018/2/layout/IconVerticalSolidList"/>
    <dgm:cxn modelId="{89F30B9C-97FF-4B4E-BD2C-E7E024E5204D}" type="presParOf" srcId="{879214DE-BD89-4559-AB32-7D59C264AC9A}" destId="{F6EC8BDF-7306-4739-B786-33A56BADC672}" srcOrd="1" destOrd="0" presId="urn:microsoft.com/office/officeart/2018/2/layout/IconVerticalSolidList"/>
    <dgm:cxn modelId="{99E9E94F-0DCB-4C03-BC8A-BFE92B1B7EC1}" type="presParOf" srcId="{879214DE-BD89-4559-AB32-7D59C264AC9A}" destId="{4AF3D03F-5C5D-4084-B504-8B21E68BF2F0}" srcOrd="2" destOrd="0" presId="urn:microsoft.com/office/officeart/2018/2/layout/IconVerticalSolidList"/>
    <dgm:cxn modelId="{7D625705-EFBA-44BF-9295-BE36A966B1D8}" type="presParOf" srcId="{4AF3D03F-5C5D-4084-B504-8B21E68BF2F0}" destId="{3BB5FA4D-E241-47C2-8925-A5F3175E3553}" srcOrd="0" destOrd="0" presId="urn:microsoft.com/office/officeart/2018/2/layout/IconVerticalSolidList"/>
    <dgm:cxn modelId="{91BE6FD6-530D-4340-BA6B-AE8BF65C3117}" type="presParOf" srcId="{4AF3D03F-5C5D-4084-B504-8B21E68BF2F0}" destId="{58555327-B7A6-4A9B-BA41-B0E5766CC207}" srcOrd="1" destOrd="0" presId="urn:microsoft.com/office/officeart/2018/2/layout/IconVerticalSolidList"/>
    <dgm:cxn modelId="{205EEFEF-9C54-46C4-B5EF-FB673D5EAAB7}" type="presParOf" srcId="{4AF3D03F-5C5D-4084-B504-8B21E68BF2F0}" destId="{B2799271-8F51-4F1D-B837-DBE4ED3A99F8}" srcOrd="2" destOrd="0" presId="urn:microsoft.com/office/officeart/2018/2/layout/IconVerticalSolidList"/>
    <dgm:cxn modelId="{02984B85-D925-410F-A259-CCBE9F4D4B1E}" type="presParOf" srcId="{4AF3D03F-5C5D-4084-B504-8B21E68BF2F0}" destId="{DD7224E1-E468-4237-A7C9-A044D01737A7}" srcOrd="3" destOrd="0" presId="urn:microsoft.com/office/officeart/2018/2/layout/IconVerticalSolidList"/>
    <dgm:cxn modelId="{4BCC05E3-D691-4485-980C-F68069F2DD4E}" type="presParOf" srcId="{879214DE-BD89-4559-AB32-7D59C264AC9A}" destId="{402FFACE-DF06-41CC-8B7B-38DF4EC5DB46}" srcOrd="3" destOrd="0" presId="urn:microsoft.com/office/officeart/2018/2/layout/IconVerticalSolidList"/>
    <dgm:cxn modelId="{6B8913C3-0F25-42A4-A099-FA5B2A8F03FA}" type="presParOf" srcId="{879214DE-BD89-4559-AB32-7D59C264AC9A}" destId="{F7A26377-B45A-49C1-BF9F-4B9F992022E0}" srcOrd="4" destOrd="0" presId="urn:microsoft.com/office/officeart/2018/2/layout/IconVerticalSolidList"/>
    <dgm:cxn modelId="{B243892D-1074-47ED-9574-6A799FE9D6B5}" type="presParOf" srcId="{F7A26377-B45A-49C1-BF9F-4B9F992022E0}" destId="{5113693C-7D44-4056-A821-834F7FCC66BB}" srcOrd="0" destOrd="0" presId="urn:microsoft.com/office/officeart/2018/2/layout/IconVerticalSolidList"/>
    <dgm:cxn modelId="{EF2642AA-0FAF-49A6-8BAA-A46363D569B3}" type="presParOf" srcId="{F7A26377-B45A-49C1-BF9F-4B9F992022E0}" destId="{56F2EA7B-67A0-48B6-9327-79367A8AB9AE}" srcOrd="1" destOrd="0" presId="urn:microsoft.com/office/officeart/2018/2/layout/IconVerticalSolidList"/>
    <dgm:cxn modelId="{5C7C69C0-8F4D-437F-9D30-992B7929D914}" type="presParOf" srcId="{F7A26377-B45A-49C1-BF9F-4B9F992022E0}" destId="{7EF6577A-ECEF-4FAA-BF20-D5856E9A0532}" srcOrd="2" destOrd="0" presId="urn:microsoft.com/office/officeart/2018/2/layout/IconVerticalSolidList"/>
    <dgm:cxn modelId="{5F16991F-9CCE-4A23-A159-35C3B18D0A9B}" type="presParOf" srcId="{F7A26377-B45A-49C1-BF9F-4B9F992022E0}" destId="{C8894596-4335-4F51-9722-C86AFFCC6C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C3B47-AD01-4E00-B264-133D161F282B}" type="doc">
      <dgm:prSet loTypeId="urn:microsoft.com/office/officeart/2018/2/layout/IconVerticalSolidList" loCatId="icon" qsTypeId="urn:microsoft.com/office/officeart/2005/8/quickstyle/3d1" qsCatId="3D" csTypeId="urn:microsoft.com/office/officeart/2005/8/colors/colorful5" csCatId="colorful" phldr="1"/>
      <dgm:spPr/>
      <dgm:t>
        <a:bodyPr/>
        <a:lstStyle/>
        <a:p>
          <a:endParaRPr lang="es-EC"/>
        </a:p>
      </dgm:t>
    </dgm:pt>
    <dgm:pt modelId="{82147029-008E-4111-90F0-FDF9E8FF5F71}">
      <dgm:prSet phldrT="[Text]" custT="1"/>
      <dgm:spPr/>
      <dgm:t>
        <a:bodyPr/>
        <a:lstStyle/>
        <a:p>
          <a:pPr>
            <a:lnSpc>
              <a:spcPct val="100000"/>
            </a:lnSpc>
          </a:pPr>
          <a:r>
            <a:rPr lang="es-EC" sz="1600" dirty="0">
              <a:latin typeface="Calibri" panose="020F0502020204030204" pitchFamily="34" charset="0"/>
              <a:cs typeface="Calibri" panose="020F0502020204030204" pitchFamily="34" charset="0"/>
            </a:rPr>
            <a:t>Caracterizar molecularmente a </a:t>
          </a:r>
          <a:r>
            <a:rPr lang="es-EC" sz="1600" i="1" dirty="0" err="1">
              <a:latin typeface="Calibri" panose="020F0502020204030204" pitchFamily="34" charset="0"/>
              <a:cs typeface="Calibri" panose="020F0502020204030204" pitchFamily="34" charset="0"/>
            </a:rPr>
            <a:t>Polymyxa</a:t>
          </a:r>
          <a:r>
            <a:rPr lang="es-EC" sz="1600" i="1" dirty="0">
              <a:latin typeface="Calibri" panose="020F0502020204030204" pitchFamily="34" charset="0"/>
              <a:cs typeface="Calibri" panose="020F0502020204030204" pitchFamily="34" charset="0"/>
            </a:rPr>
            <a:t> graminis </a:t>
          </a:r>
          <a:r>
            <a:rPr lang="es-EC" sz="1600" dirty="0">
              <a:latin typeface="Calibri" panose="020F0502020204030204" pitchFamily="34" charset="0"/>
              <a:cs typeface="Calibri" panose="020F0502020204030204" pitchFamily="34" charset="0"/>
            </a:rPr>
            <a:t>L</a:t>
          </a:r>
          <a:r>
            <a:rPr lang="es-EC" sz="1600" i="1" dirty="0">
              <a:latin typeface="Calibri" panose="020F0502020204030204" pitchFamily="34" charset="0"/>
              <a:cs typeface="Calibri" panose="020F0502020204030204" pitchFamily="34" charset="0"/>
            </a:rPr>
            <a:t>. </a:t>
          </a:r>
          <a:r>
            <a:rPr lang="es-EC" sz="1600" dirty="0">
              <a:latin typeface="Calibri" panose="020F0502020204030204" pitchFamily="34" charset="0"/>
              <a:cs typeface="Calibri" panose="020F0502020204030204" pitchFamily="34" charset="0"/>
            </a:rPr>
            <a:t>en suelos dedicados al cultivo de arroz y raíces de </a:t>
          </a:r>
          <a:r>
            <a:rPr lang="es-EC" sz="1600" i="1" dirty="0" err="1">
              <a:latin typeface="Calibri" panose="020F0502020204030204" pitchFamily="34" charset="0"/>
              <a:cs typeface="Calibri" panose="020F0502020204030204" pitchFamily="34" charset="0"/>
            </a:rPr>
            <a:t>Oryza</a:t>
          </a:r>
          <a:r>
            <a:rPr lang="es-EC" sz="1600" i="1" dirty="0">
              <a:latin typeface="Calibri" panose="020F0502020204030204" pitchFamily="34" charset="0"/>
              <a:cs typeface="Calibri" panose="020F0502020204030204" pitchFamily="34" charset="0"/>
            </a:rPr>
            <a:t> sativa </a:t>
          </a:r>
          <a:r>
            <a:rPr lang="es-EC" sz="1600" dirty="0">
              <a:latin typeface="Calibri" panose="020F0502020204030204" pitchFamily="34" charset="0"/>
              <a:cs typeface="Calibri" panose="020F0502020204030204" pitchFamily="34" charset="0"/>
            </a:rPr>
            <a:t>L</a:t>
          </a:r>
          <a:r>
            <a:rPr lang="es-EC" sz="1600" i="1" dirty="0">
              <a:latin typeface="Calibri" panose="020F0502020204030204" pitchFamily="34" charset="0"/>
              <a:cs typeface="Calibri" panose="020F0502020204030204" pitchFamily="34" charset="0"/>
            </a:rPr>
            <a:t>.</a:t>
          </a:r>
          <a:r>
            <a:rPr lang="es-EC" sz="1600" dirty="0">
              <a:latin typeface="Calibri" panose="020F0502020204030204" pitchFamily="34" charset="0"/>
              <a:cs typeface="Calibri" panose="020F0502020204030204" pitchFamily="34" charset="0"/>
            </a:rPr>
            <a:t> en invernadero.</a:t>
          </a:r>
          <a:endParaRPr lang="es-EC" sz="1600" b="0" dirty="0">
            <a:latin typeface="Calibri" panose="020F0502020204030204" pitchFamily="34" charset="0"/>
            <a:cs typeface="Calibri" panose="020F0502020204030204" pitchFamily="34" charset="0"/>
          </a:endParaRPr>
        </a:p>
      </dgm:t>
    </dgm:pt>
    <dgm:pt modelId="{3F07DA3D-FC05-4BCB-86CD-3B5A2C2688CA}" type="par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BE654D08-BA09-4DAA-84C9-7A684A77EBD5}" type="sibTrans" cxnId="{544C9F23-A50C-4AAF-B801-58B6162FE2DE}">
      <dgm:prSet/>
      <dgm:spPr/>
      <dgm:t>
        <a:bodyPr/>
        <a:lstStyle/>
        <a:p>
          <a:endParaRPr lang="es-EC">
            <a:latin typeface="Calibri" panose="020F0502020204030204" pitchFamily="34" charset="0"/>
            <a:cs typeface="Calibri" panose="020F0502020204030204" pitchFamily="34" charset="0"/>
          </a:endParaRPr>
        </a:p>
      </dgm:t>
    </dgm:pt>
    <dgm:pt modelId="{879214DE-BD89-4559-AB32-7D59C264AC9A}" type="pres">
      <dgm:prSet presAssocID="{693C3B47-AD01-4E00-B264-133D161F282B}" presName="root" presStyleCnt="0">
        <dgm:presLayoutVars>
          <dgm:dir/>
          <dgm:resizeHandles val="exact"/>
        </dgm:presLayoutVars>
      </dgm:prSet>
      <dgm:spPr/>
    </dgm:pt>
    <dgm:pt modelId="{1357D1FB-2DB0-4F7B-9071-FDFDE7070BD4}" type="pres">
      <dgm:prSet presAssocID="{82147029-008E-4111-90F0-FDF9E8FF5F71}" presName="compNode" presStyleCnt="0"/>
      <dgm:spPr/>
    </dgm:pt>
    <dgm:pt modelId="{773C8502-7D61-4E9E-9F73-A5BFFA2870AA}" type="pres">
      <dgm:prSet presAssocID="{82147029-008E-4111-90F0-FDF9E8FF5F71}" presName="bgRect" presStyleLbl="bgShp" presStyleIdx="0" presStyleCnt="1"/>
      <dgm:spPr/>
    </dgm:pt>
    <dgm:pt modelId="{A4103A4B-645C-4FE6-AE6B-8518A939C680}" type="pres">
      <dgm:prSet presAssocID="{82147029-008E-4111-90F0-FDF9E8FF5F71}" presName="iconRect" presStyleLbl="node1" presStyleIdx="0" presStyleCnt="1" custScaleX="146685" custScaleY="145966"/>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45E1A788-41F5-4A37-A2B9-C13840C9349C}" type="pres">
      <dgm:prSet presAssocID="{82147029-008E-4111-90F0-FDF9E8FF5F71}" presName="spaceRect" presStyleCnt="0"/>
      <dgm:spPr/>
    </dgm:pt>
    <dgm:pt modelId="{FBDBC47B-8842-4ECA-B368-1277874C9346}" type="pres">
      <dgm:prSet presAssocID="{82147029-008E-4111-90F0-FDF9E8FF5F71}" presName="parTx" presStyleLbl="revTx" presStyleIdx="0" presStyleCnt="1">
        <dgm:presLayoutVars>
          <dgm:chMax val="0"/>
          <dgm:chPref val="0"/>
        </dgm:presLayoutVars>
      </dgm:prSet>
      <dgm:spPr/>
    </dgm:pt>
  </dgm:ptLst>
  <dgm:cxnLst>
    <dgm:cxn modelId="{544C9F23-A50C-4AAF-B801-58B6162FE2DE}" srcId="{693C3B47-AD01-4E00-B264-133D161F282B}" destId="{82147029-008E-4111-90F0-FDF9E8FF5F71}" srcOrd="0" destOrd="0" parTransId="{3F07DA3D-FC05-4BCB-86CD-3B5A2C2688CA}" sibTransId="{BE654D08-BA09-4DAA-84C9-7A684A77EBD5}"/>
    <dgm:cxn modelId="{7666DC93-C807-4B83-8E76-63044059772C}" type="presOf" srcId="{82147029-008E-4111-90F0-FDF9E8FF5F71}" destId="{FBDBC47B-8842-4ECA-B368-1277874C9346}" srcOrd="0" destOrd="0" presId="urn:microsoft.com/office/officeart/2018/2/layout/IconVerticalSolidList"/>
    <dgm:cxn modelId="{40375EB7-3518-492E-BF8F-2FD22179CD65}" type="presOf" srcId="{693C3B47-AD01-4E00-B264-133D161F282B}" destId="{879214DE-BD89-4559-AB32-7D59C264AC9A}" srcOrd="0" destOrd="0" presId="urn:microsoft.com/office/officeart/2018/2/layout/IconVerticalSolidList"/>
    <dgm:cxn modelId="{8CD91BD1-3194-4546-973C-B1DDCED75773}" type="presParOf" srcId="{879214DE-BD89-4559-AB32-7D59C264AC9A}" destId="{1357D1FB-2DB0-4F7B-9071-FDFDE7070BD4}" srcOrd="0" destOrd="0" presId="urn:microsoft.com/office/officeart/2018/2/layout/IconVerticalSolidList"/>
    <dgm:cxn modelId="{428F370C-B52D-4D3B-B690-A340CA103409}" type="presParOf" srcId="{1357D1FB-2DB0-4F7B-9071-FDFDE7070BD4}" destId="{773C8502-7D61-4E9E-9F73-A5BFFA2870AA}" srcOrd="0" destOrd="0" presId="urn:microsoft.com/office/officeart/2018/2/layout/IconVerticalSolidList"/>
    <dgm:cxn modelId="{F6737709-4B3D-456F-AA84-9716DFC4A9A2}" type="presParOf" srcId="{1357D1FB-2DB0-4F7B-9071-FDFDE7070BD4}" destId="{A4103A4B-645C-4FE6-AE6B-8518A939C680}" srcOrd="1" destOrd="0" presId="urn:microsoft.com/office/officeart/2018/2/layout/IconVerticalSolidList"/>
    <dgm:cxn modelId="{4BC185EE-F2F0-44BE-818B-982139ECBA67}" type="presParOf" srcId="{1357D1FB-2DB0-4F7B-9071-FDFDE7070BD4}" destId="{45E1A788-41F5-4A37-A2B9-C13840C9349C}" srcOrd="2" destOrd="0" presId="urn:microsoft.com/office/officeart/2018/2/layout/IconVerticalSolidList"/>
    <dgm:cxn modelId="{F64AB472-1A2E-4FAA-B430-B6BE7F1ECAB8}" type="presParOf" srcId="{1357D1FB-2DB0-4F7B-9071-FDFDE7070BD4}" destId="{FBDBC47B-8842-4ECA-B368-1277874C9346}"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779579-640C-4547-AF82-152B23E6EA4D}" type="doc">
      <dgm:prSet loTypeId="urn:microsoft.com/office/officeart/2005/8/layout/process1" loCatId="process" qsTypeId="urn:microsoft.com/office/officeart/2005/8/quickstyle/simple1" qsCatId="simple" csTypeId="urn:microsoft.com/office/officeart/2005/8/colors/accent3_1" csCatId="accent3" phldr="1"/>
      <dgm:spPr/>
    </dgm:pt>
    <dgm:pt modelId="{CA46C9F6-7AAD-4D37-9416-6EF3B729E1FC}">
      <dgm:prSet phldrT="[Texto]" custT="1"/>
      <dgm:spPr/>
      <dgm:t>
        <a:bodyPr/>
        <a:lstStyle/>
        <a:p>
          <a:r>
            <a:rPr lang="es-MX" sz="1200" dirty="0" err="1">
              <a:latin typeface="Calibri" panose="020F0502020204030204" pitchFamily="34" charset="0"/>
              <a:cs typeface="Calibri" panose="020F0502020204030204" pitchFamily="34" charset="0"/>
            </a:rPr>
            <a:t>EcuGQ</a:t>
          </a:r>
          <a:endParaRPr lang="es-MX" sz="1200" dirty="0">
            <a:latin typeface="Calibri" panose="020F0502020204030204" pitchFamily="34" charset="0"/>
            <a:cs typeface="Calibri" panose="020F0502020204030204" pitchFamily="34" charset="0"/>
          </a:endParaRPr>
        </a:p>
        <a:p>
          <a:r>
            <a:rPr lang="es-MX" sz="1200" dirty="0">
              <a:latin typeface="Calibri" panose="020F0502020204030204" pitchFamily="34" charset="0"/>
              <a:cs typeface="Calibri" panose="020F0502020204030204" pitchFamily="34" charset="0"/>
            </a:rPr>
            <a:t>Psp1-Psp2rev</a:t>
          </a:r>
        </a:p>
      </dgm:t>
    </dgm:pt>
    <dgm:pt modelId="{69660B2A-38F3-4756-B6CB-6C5667FA3AF3}" type="parTrans" cxnId="{53C02152-BAF2-416D-9DF1-EEE7D05E5C39}">
      <dgm:prSet/>
      <dgm:spPr/>
      <dgm:t>
        <a:bodyPr/>
        <a:lstStyle/>
        <a:p>
          <a:endParaRPr lang="es-MX" sz="1200">
            <a:latin typeface="Calibri" panose="020F0502020204030204" pitchFamily="34" charset="0"/>
            <a:cs typeface="Calibri" panose="020F0502020204030204" pitchFamily="34" charset="0"/>
          </a:endParaRPr>
        </a:p>
      </dgm:t>
    </dgm:pt>
    <dgm:pt modelId="{34D9F113-A295-4E51-9E4C-E6EDDA18EDE7}" type="sibTrans" cxnId="{53C02152-BAF2-416D-9DF1-EEE7D05E5C39}">
      <dgm:prSet custT="1"/>
      <dgm:spPr/>
      <dgm:t>
        <a:bodyPr/>
        <a:lstStyle/>
        <a:p>
          <a:endParaRPr lang="es-MX" sz="1200">
            <a:latin typeface="Calibri" panose="020F0502020204030204" pitchFamily="34" charset="0"/>
            <a:cs typeface="Calibri" panose="020F0502020204030204" pitchFamily="34" charset="0"/>
          </a:endParaRPr>
        </a:p>
      </dgm:t>
    </dgm:pt>
    <dgm:pt modelId="{DCDE762B-46E0-4A37-84B4-C409295E332B}">
      <dgm:prSet phldrT="[Texto]" custT="1"/>
      <dgm:spPr/>
      <dgm:t>
        <a:bodyPr/>
        <a:lstStyle/>
        <a:p>
          <a:r>
            <a:rPr lang="es-MX" sz="1200" dirty="0">
              <a:latin typeface="Calibri" panose="020F0502020204030204" pitchFamily="34" charset="0"/>
              <a:cs typeface="Calibri" panose="020F0502020204030204" pitchFamily="34" charset="0"/>
            </a:rPr>
            <a:t>EcuGQITS5</a:t>
          </a:r>
        </a:p>
        <a:p>
          <a:r>
            <a:rPr lang="es-MX" sz="1200" dirty="0">
              <a:latin typeface="Calibri" panose="020F0502020204030204" pitchFamily="34" charset="0"/>
              <a:cs typeface="Calibri" panose="020F0502020204030204" pitchFamily="34" charset="0"/>
            </a:rPr>
            <a:t>ITS5-Pxrev7</a:t>
          </a:r>
        </a:p>
      </dgm:t>
    </dgm:pt>
    <dgm:pt modelId="{E7B5820B-B145-4888-BD81-5CDF074FDA4C}" type="parTrans" cxnId="{EC0671BE-DB04-4B7E-BA93-DE4074F94F9B}">
      <dgm:prSet/>
      <dgm:spPr/>
      <dgm:t>
        <a:bodyPr/>
        <a:lstStyle/>
        <a:p>
          <a:endParaRPr lang="es-MX" sz="1200">
            <a:latin typeface="Calibri" panose="020F0502020204030204" pitchFamily="34" charset="0"/>
            <a:cs typeface="Calibri" panose="020F0502020204030204" pitchFamily="34" charset="0"/>
          </a:endParaRPr>
        </a:p>
      </dgm:t>
    </dgm:pt>
    <dgm:pt modelId="{DD3A4C11-EFCC-4A88-90A0-77AC33820C61}" type="sibTrans" cxnId="{EC0671BE-DB04-4B7E-BA93-DE4074F94F9B}">
      <dgm:prSet custT="1"/>
      <dgm:spPr/>
      <dgm:t>
        <a:bodyPr/>
        <a:lstStyle/>
        <a:p>
          <a:endParaRPr lang="es-MX" sz="1200">
            <a:latin typeface="Calibri" panose="020F0502020204030204" pitchFamily="34" charset="0"/>
            <a:cs typeface="Calibri" panose="020F0502020204030204" pitchFamily="34" charset="0"/>
          </a:endParaRPr>
        </a:p>
      </dgm:t>
    </dgm:pt>
    <dgm:pt modelId="{4CC67E1E-A137-4BA5-8B2F-45BCF6B7E67B}" type="pres">
      <dgm:prSet presAssocID="{60779579-640C-4547-AF82-152B23E6EA4D}" presName="Name0" presStyleCnt="0">
        <dgm:presLayoutVars>
          <dgm:dir/>
          <dgm:resizeHandles val="exact"/>
        </dgm:presLayoutVars>
      </dgm:prSet>
      <dgm:spPr/>
    </dgm:pt>
    <dgm:pt modelId="{633C8F47-21BA-4696-877E-20862699FE2A}" type="pres">
      <dgm:prSet presAssocID="{CA46C9F6-7AAD-4D37-9416-6EF3B729E1FC}" presName="node" presStyleLbl="node1" presStyleIdx="0" presStyleCnt="2">
        <dgm:presLayoutVars>
          <dgm:bulletEnabled val="1"/>
        </dgm:presLayoutVars>
      </dgm:prSet>
      <dgm:spPr/>
    </dgm:pt>
    <dgm:pt modelId="{0BE3DAE4-39C1-4AA8-9B00-6EC7575270EB}" type="pres">
      <dgm:prSet presAssocID="{34D9F113-A295-4E51-9E4C-E6EDDA18EDE7}" presName="sibTrans" presStyleLbl="sibTrans2D1" presStyleIdx="0" presStyleCnt="1"/>
      <dgm:spPr/>
    </dgm:pt>
    <dgm:pt modelId="{6C0D22A9-0075-4156-AAA5-FFA23FEE4FF5}" type="pres">
      <dgm:prSet presAssocID="{34D9F113-A295-4E51-9E4C-E6EDDA18EDE7}" presName="connectorText" presStyleLbl="sibTrans2D1" presStyleIdx="0" presStyleCnt="1"/>
      <dgm:spPr/>
    </dgm:pt>
    <dgm:pt modelId="{78180079-FC3D-4D33-A01B-F6199E6BEDE3}" type="pres">
      <dgm:prSet presAssocID="{DCDE762B-46E0-4A37-84B4-C409295E332B}" presName="node" presStyleLbl="node1" presStyleIdx="1" presStyleCnt="2">
        <dgm:presLayoutVars>
          <dgm:bulletEnabled val="1"/>
        </dgm:presLayoutVars>
      </dgm:prSet>
      <dgm:spPr/>
    </dgm:pt>
  </dgm:ptLst>
  <dgm:cxnLst>
    <dgm:cxn modelId="{E8AE2003-AF58-489C-93A3-37A4A23D1584}" type="presOf" srcId="{CA46C9F6-7AAD-4D37-9416-6EF3B729E1FC}" destId="{633C8F47-21BA-4696-877E-20862699FE2A}" srcOrd="0" destOrd="0" presId="urn:microsoft.com/office/officeart/2005/8/layout/process1"/>
    <dgm:cxn modelId="{382D7662-5318-4846-A5F8-3F5B2862F2BD}" type="presOf" srcId="{34D9F113-A295-4E51-9E4C-E6EDDA18EDE7}" destId="{6C0D22A9-0075-4156-AAA5-FFA23FEE4FF5}" srcOrd="1" destOrd="0" presId="urn:microsoft.com/office/officeart/2005/8/layout/process1"/>
    <dgm:cxn modelId="{53C02152-BAF2-416D-9DF1-EEE7D05E5C39}" srcId="{60779579-640C-4547-AF82-152B23E6EA4D}" destId="{CA46C9F6-7AAD-4D37-9416-6EF3B729E1FC}" srcOrd="0" destOrd="0" parTransId="{69660B2A-38F3-4756-B6CB-6C5667FA3AF3}" sibTransId="{34D9F113-A295-4E51-9E4C-E6EDDA18EDE7}"/>
    <dgm:cxn modelId="{4D4DFFB1-D060-4BB8-BC8E-D8C048E8B71E}" type="presOf" srcId="{34D9F113-A295-4E51-9E4C-E6EDDA18EDE7}" destId="{0BE3DAE4-39C1-4AA8-9B00-6EC7575270EB}" srcOrd="0" destOrd="0" presId="urn:microsoft.com/office/officeart/2005/8/layout/process1"/>
    <dgm:cxn modelId="{EC0671BE-DB04-4B7E-BA93-DE4074F94F9B}" srcId="{60779579-640C-4547-AF82-152B23E6EA4D}" destId="{DCDE762B-46E0-4A37-84B4-C409295E332B}" srcOrd="1" destOrd="0" parTransId="{E7B5820B-B145-4888-BD81-5CDF074FDA4C}" sibTransId="{DD3A4C11-EFCC-4A88-90A0-77AC33820C61}"/>
    <dgm:cxn modelId="{2B819AE6-DDA1-48FB-B9A2-C3086B9D65BB}" type="presOf" srcId="{DCDE762B-46E0-4A37-84B4-C409295E332B}" destId="{78180079-FC3D-4D33-A01B-F6199E6BEDE3}" srcOrd="0" destOrd="0" presId="urn:microsoft.com/office/officeart/2005/8/layout/process1"/>
    <dgm:cxn modelId="{CA39CCE7-96BE-419C-9B0F-C7BE37B5A6E0}" type="presOf" srcId="{60779579-640C-4547-AF82-152B23E6EA4D}" destId="{4CC67E1E-A137-4BA5-8B2F-45BCF6B7E67B}" srcOrd="0" destOrd="0" presId="urn:microsoft.com/office/officeart/2005/8/layout/process1"/>
    <dgm:cxn modelId="{7D115646-ED3E-42B5-8A29-5F013811EC30}" type="presParOf" srcId="{4CC67E1E-A137-4BA5-8B2F-45BCF6B7E67B}" destId="{633C8F47-21BA-4696-877E-20862699FE2A}" srcOrd="0" destOrd="0" presId="urn:microsoft.com/office/officeart/2005/8/layout/process1"/>
    <dgm:cxn modelId="{68D49F92-50BF-4260-B0DF-0ECCC7C26193}" type="presParOf" srcId="{4CC67E1E-A137-4BA5-8B2F-45BCF6B7E67B}" destId="{0BE3DAE4-39C1-4AA8-9B00-6EC7575270EB}" srcOrd="1" destOrd="0" presId="urn:microsoft.com/office/officeart/2005/8/layout/process1"/>
    <dgm:cxn modelId="{A24E44CE-9A63-41CE-A093-BA687CDF723E}" type="presParOf" srcId="{0BE3DAE4-39C1-4AA8-9B00-6EC7575270EB}" destId="{6C0D22A9-0075-4156-AAA5-FFA23FEE4FF5}" srcOrd="0" destOrd="0" presId="urn:microsoft.com/office/officeart/2005/8/layout/process1"/>
    <dgm:cxn modelId="{9CF5916C-14D2-4E76-B175-08DD20F01B82}" type="presParOf" srcId="{4CC67E1E-A137-4BA5-8B2F-45BCF6B7E67B}" destId="{78180079-FC3D-4D33-A01B-F6199E6BEDE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4E9C-94F0-417B-99B0-B8E8E67536D9}">
      <dsp:nvSpPr>
        <dsp:cNvPr id="0" name=""/>
        <dsp:cNvSpPr/>
      </dsp:nvSpPr>
      <dsp:spPr>
        <a:xfrm>
          <a:off x="1447" y="499754"/>
          <a:ext cx="1763623" cy="705449"/>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EC" sz="1100" kern="1200" dirty="0">
              <a:latin typeface="Calibri" panose="020F0502020204030204" pitchFamily="34" charset="0"/>
              <a:cs typeface="Calibri" panose="020F0502020204030204" pitchFamily="34" charset="0"/>
            </a:rPr>
            <a:t>Familia: </a:t>
          </a:r>
          <a:r>
            <a:rPr lang="es-EC" sz="1100" i="1" kern="1200" dirty="0" err="1">
              <a:latin typeface="Calibri" panose="020F0502020204030204" pitchFamily="34" charset="0"/>
              <a:cs typeface="Calibri" panose="020F0502020204030204" pitchFamily="34" charset="0"/>
            </a:rPr>
            <a:t>Poaceae</a:t>
          </a:r>
          <a:r>
            <a:rPr lang="es-EC" sz="1100" kern="1200" dirty="0">
              <a:latin typeface="Calibri" panose="020F0502020204030204" pitchFamily="34" charset="0"/>
              <a:cs typeface="Calibri" panose="020F0502020204030204" pitchFamily="34" charset="0"/>
            </a:rPr>
            <a:t> </a:t>
          </a:r>
          <a:endParaRPr lang="es-MX" sz="1100" kern="1200" dirty="0">
            <a:latin typeface="Calibri" panose="020F0502020204030204" pitchFamily="34" charset="0"/>
            <a:cs typeface="Calibri" panose="020F0502020204030204" pitchFamily="34" charset="0"/>
          </a:endParaRPr>
        </a:p>
      </dsp:txBody>
      <dsp:txXfrm>
        <a:off x="354172" y="499754"/>
        <a:ext cx="1058174" cy="705449"/>
      </dsp:txXfrm>
    </dsp:sp>
    <dsp:sp modelId="{E5BD6C6A-8703-4CFB-AB3A-DD06A71E9DD8}">
      <dsp:nvSpPr>
        <dsp:cNvPr id="0" name=""/>
        <dsp:cNvSpPr/>
      </dsp:nvSpPr>
      <dsp:spPr>
        <a:xfrm>
          <a:off x="1588708" y="499754"/>
          <a:ext cx="1763623" cy="705449"/>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MX" sz="1100" kern="1200" dirty="0">
              <a:latin typeface="Calibri" panose="020F0502020204030204" pitchFamily="34" charset="0"/>
              <a:cs typeface="Calibri" panose="020F0502020204030204" pitchFamily="34" charset="0"/>
            </a:rPr>
            <a:t>Raíces: seminales y adventicias.  </a:t>
          </a:r>
        </a:p>
      </dsp:txBody>
      <dsp:txXfrm>
        <a:off x="1941433" y="499754"/>
        <a:ext cx="1058174" cy="705449"/>
      </dsp:txXfrm>
    </dsp:sp>
    <dsp:sp modelId="{69D29A13-56DF-4720-85F1-9AB805DF716E}">
      <dsp:nvSpPr>
        <dsp:cNvPr id="0" name=""/>
        <dsp:cNvSpPr/>
      </dsp:nvSpPr>
      <dsp:spPr>
        <a:xfrm>
          <a:off x="3175969" y="472796"/>
          <a:ext cx="1763623" cy="759366"/>
        </a:xfrm>
        <a:prstGeom prst="chevron">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s-MX" sz="1100" b="0" i="0" kern="1200" dirty="0">
              <a:latin typeface="Calibri" panose="020F0502020204030204" pitchFamily="34" charset="0"/>
              <a:cs typeface="Calibri" panose="020F0502020204030204" pitchFamily="34" charset="0"/>
            </a:rPr>
            <a:t>Piricularia, pudrición de la vaina, virus de la hoja blanca, RSNV.</a:t>
          </a:r>
          <a:endParaRPr lang="es-MX" sz="1100" kern="1200" dirty="0">
            <a:latin typeface="Calibri" panose="020F0502020204030204" pitchFamily="34" charset="0"/>
            <a:cs typeface="Calibri" panose="020F0502020204030204" pitchFamily="34" charset="0"/>
          </a:endParaRPr>
        </a:p>
      </dsp:txBody>
      <dsp:txXfrm>
        <a:off x="3555652" y="472796"/>
        <a:ext cx="1004257" cy="7593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C8502-7D61-4E9E-9F73-A5BFFA2870AA}">
      <dsp:nvSpPr>
        <dsp:cNvPr id="0" name=""/>
        <dsp:cNvSpPr/>
      </dsp:nvSpPr>
      <dsp:spPr>
        <a:xfrm>
          <a:off x="0" y="348"/>
          <a:ext cx="10555771" cy="81458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4103A4B-645C-4FE6-AE6B-8518A939C680}">
      <dsp:nvSpPr>
        <dsp:cNvPr id="0" name=""/>
        <dsp:cNvSpPr/>
      </dsp:nvSpPr>
      <dsp:spPr>
        <a:xfrm>
          <a:off x="189317" y="82199"/>
          <a:ext cx="562205" cy="65087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BC47B-8842-4ECA-B368-1277874C9346}">
      <dsp:nvSpPr>
        <dsp:cNvPr id="0" name=""/>
        <dsp:cNvSpPr/>
      </dsp:nvSpPr>
      <dsp:spPr>
        <a:xfrm>
          <a:off x="940840" y="348"/>
          <a:ext cx="9614930" cy="81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10" tIns="86210" rIns="86210" bIns="86210" numCol="1" spcCol="1270" anchor="ctr" anchorCtr="0">
          <a:noAutofit/>
        </a:bodyPr>
        <a:lstStyle/>
        <a:p>
          <a:pPr marL="0" lvl="0" indent="0" algn="l" defTabSz="711200">
            <a:lnSpc>
              <a:spcPct val="100000"/>
            </a:lnSpc>
            <a:spcBef>
              <a:spcPct val="0"/>
            </a:spcBef>
            <a:spcAft>
              <a:spcPct val="35000"/>
            </a:spcAft>
            <a:buNone/>
          </a:pPr>
          <a:r>
            <a:rPr lang="es-EC" sz="1600" kern="1200" dirty="0">
              <a:latin typeface="Calibri" panose="020F0502020204030204" pitchFamily="34" charset="0"/>
              <a:cs typeface="Calibri" panose="020F0502020204030204" pitchFamily="34" charset="0"/>
            </a:rPr>
            <a:t>Detectar </a:t>
          </a:r>
          <a:r>
            <a:rPr lang="es-EC" sz="1600" i="1" kern="1200" dirty="0" err="1">
              <a:latin typeface="Calibri" panose="020F0502020204030204" pitchFamily="34" charset="0"/>
              <a:cs typeface="Calibri" panose="020F0502020204030204" pitchFamily="34" charset="0"/>
            </a:rPr>
            <a:t>Polymyxa</a:t>
          </a:r>
          <a:r>
            <a:rPr lang="es-EC" sz="1600" i="1" kern="1200" dirty="0">
              <a:latin typeface="Calibri" panose="020F0502020204030204" pitchFamily="34" charset="0"/>
              <a:cs typeface="Calibri" panose="020F0502020204030204" pitchFamily="34" charset="0"/>
            </a:rPr>
            <a:t> graminis</a:t>
          </a:r>
          <a:r>
            <a:rPr lang="es-EC" sz="1600" kern="1200" dirty="0">
              <a:latin typeface="Calibri" panose="020F0502020204030204" pitchFamily="34" charset="0"/>
              <a:cs typeface="Calibri" panose="020F0502020204030204" pitchFamily="34" charset="0"/>
            </a:rPr>
            <a:t> L. mediante la reacción en cadena de la polimerasa (PCR) de las raíces de </a:t>
          </a:r>
          <a:r>
            <a:rPr lang="es-EC" sz="1600" i="1" kern="1200" dirty="0" err="1">
              <a:latin typeface="Calibri" panose="020F0502020204030204" pitchFamily="34" charset="0"/>
              <a:cs typeface="Calibri" panose="020F0502020204030204" pitchFamily="34" charset="0"/>
            </a:rPr>
            <a:t>Oryza</a:t>
          </a:r>
          <a:r>
            <a:rPr lang="es-EC" sz="1600" i="1" kern="1200" dirty="0">
              <a:latin typeface="Calibri" panose="020F0502020204030204" pitchFamily="34" charset="0"/>
              <a:cs typeface="Calibri" panose="020F0502020204030204" pitchFamily="34" charset="0"/>
            </a:rPr>
            <a:t> sativa </a:t>
          </a:r>
          <a:r>
            <a:rPr lang="es-EC" sz="1600" kern="1200" dirty="0">
              <a:latin typeface="Calibri" panose="020F0502020204030204" pitchFamily="34" charset="0"/>
              <a:cs typeface="Calibri" panose="020F0502020204030204" pitchFamily="34" charset="0"/>
            </a:rPr>
            <a:t>L</a:t>
          </a:r>
          <a:r>
            <a:rPr lang="es-EC" sz="1600" i="1" kern="1200" dirty="0">
              <a:latin typeface="Calibri" panose="020F0502020204030204" pitchFamily="34" charset="0"/>
              <a:cs typeface="Calibri" panose="020F0502020204030204" pitchFamily="34" charset="0"/>
            </a:rPr>
            <a:t>.</a:t>
          </a:r>
          <a:r>
            <a:rPr lang="es-EC" sz="1600" kern="1200" dirty="0">
              <a:latin typeface="Calibri" panose="020F0502020204030204" pitchFamily="34" charset="0"/>
              <a:cs typeface="Calibri" panose="020F0502020204030204" pitchFamily="34" charset="0"/>
            </a:rPr>
            <a:t> y de los suelos dedicados al cultivo de arroz.</a:t>
          </a:r>
          <a:endParaRPr lang="es-EC" sz="1600" b="0" kern="1200" dirty="0">
            <a:latin typeface="Calibri" panose="020F0502020204030204" pitchFamily="34" charset="0"/>
            <a:cs typeface="Calibri" panose="020F0502020204030204" pitchFamily="34" charset="0"/>
          </a:endParaRPr>
        </a:p>
      </dsp:txBody>
      <dsp:txXfrm>
        <a:off x="940840" y="348"/>
        <a:ext cx="9614930" cy="814580"/>
      </dsp:txXfrm>
    </dsp:sp>
    <dsp:sp modelId="{3BB5FA4D-E241-47C2-8925-A5F3175E3553}">
      <dsp:nvSpPr>
        <dsp:cNvPr id="0" name=""/>
        <dsp:cNvSpPr/>
      </dsp:nvSpPr>
      <dsp:spPr>
        <a:xfrm>
          <a:off x="0" y="1018573"/>
          <a:ext cx="10555771" cy="81458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8555327-B7A6-4A9B-BA41-B0E5766CC207}">
      <dsp:nvSpPr>
        <dsp:cNvPr id="0" name=""/>
        <dsp:cNvSpPr/>
      </dsp:nvSpPr>
      <dsp:spPr>
        <a:xfrm>
          <a:off x="189317" y="1161720"/>
          <a:ext cx="562205" cy="52828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D7224E1-E468-4237-A7C9-A044D01737A7}">
      <dsp:nvSpPr>
        <dsp:cNvPr id="0" name=""/>
        <dsp:cNvSpPr/>
      </dsp:nvSpPr>
      <dsp:spPr>
        <a:xfrm>
          <a:off x="940840" y="1018573"/>
          <a:ext cx="9614930" cy="81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10" tIns="86210" rIns="86210" bIns="86210" numCol="1" spcCol="1270" anchor="ctr" anchorCtr="0">
          <a:noAutofit/>
        </a:bodyPr>
        <a:lstStyle/>
        <a:p>
          <a:pPr marL="0" lvl="0" indent="0" algn="l" defTabSz="711200">
            <a:lnSpc>
              <a:spcPct val="100000"/>
            </a:lnSpc>
            <a:spcBef>
              <a:spcPct val="0"/>
            </a:spcBef>
            <a:spcAft>
              <a:spcPct val="35000"/>
            </a:spcAft>
            <a:buNone/>
          </a:pPr>
          <a:r>
            <a:rPr lang="es-EC" sz="1600" kern="1200" dirty="0">
              <a:latin typeface="Calibri" panose="020F0502020204030204" pitchFamily="34" charset="0"/>
              <a:cs typeface="Calibri" panose="020F0502020204030204" pitchFamily="34" charset="0"/>
            </a:rPr>
            <a:t>Realizar la secuenciación de los fragmentos amplificados de </a:t>
          </a:r>
          <a:r>
            <a:rPr lang="es-EC" sz="1600" i="1" kern="1200" dirty="0" err="1">
              <a:latin typeface="Calibri" panose="020F0502020204030204" pitchFamily="34" charset="0"/>
              <a:cs typeface="Calibri" panose="020F0502020204030204" pitchFamily="34" charset="0"/>
            </a:rPr>
            <a:t>Polymyxa</a:t>
          </a:r>
          <a:r>
            <a:rPr lang="es-EC" sz="1600" i="1" kern="1200" dirty="0">
              <a:latin typeface="Calibri" panose="020F0502020204030204" pitchFamily="34" charset="0"/>
              <a:cs typeface="Calibri" panose="020F0502020204030204" pitchFamily="34" charset="0"/>
            </a:rPr>
            <a:t> graminis</a:t>
          </a:r>
          <a:r>
            <a:rPr lang="es-EC" sz="1600" kern="1200" dirty="0">
              <a:latin typeface="Calibri" panose="020F0502020204030204" pitchFamily="34" charset="0"/>
              <a:cs typeface="Calibri" panose="020F0502020204030204" pitchFamily="34" charset="0"/>
            </a:rPr>
            <a:t> L. mediante </a:t>
          </a:r>
          <a:r>
            <a:rPr lang="es-EC" sz="1600" kern="1200" dirty="0" err="1">
              <a:latin typeface="Calibri" panose="020F0502020204030204" pitchFamily="34" charset="0"/>
              <a:cs typeface="Calibri" panose="020F0502020204030204" pitchFamily="34" charset="0"/>
            </a:rPr>
            <a:t>Sanger</a:t>
          </a:r>
          <a:r>
            <a:rPr lang="es-EC" sz="1600" kern="1200" dirty="0">
              <a:latin typeface="Calibri" panose="020F0502020204030204" pitchFamily="34" charset="0"/>
              <a:cs typeface="Calibri" panose="020F0502020204030204" pitchFamily="34" charset="0"/>
            </a:rPr>
            <a:t>.</a:t>
          </a:r>
        </a:p>
      </dsp:txBody>
      <dsp:txXfrm>
        <a:off x="940840" y="1018573"/>
        <a:ext cx="9614930" cy="814580"/>
      </dsp:txXfrm>
    </dsp:sp>
    <dsp:sp modelId="{5113693C-7D44-4056-A821-834F7FCC66BB}">
      <dsp:nvSpPr>
        <dsp:cNvPr id="0" name=""/>
        <dsp:cNvSpPr/>
      </dsp:nvSpPr>
      <dsp:spPr>
        <a:xfrm>
          <a:off x="0" y="2036799"/>
          <a:ext cx="10555771" cy="81458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F2EA7B-67A0-48B6-9327-79367A8AB9AE}">
      <dsp:nvSpPr>
        <dsp:cNvPr id="0" name=""/>
        <dsp:cNvSpPr/>
      </dsp:nvSpPr>
      <dsp:spPr>
        <a:xfrm>
          <a:off x="209263" y="2138108"/>
          <a:ext cx="522314" cy="63089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7000" r="-77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8894596-4335-4F51-9722-C86AFFCC6CE6}">
      <dsp:nvSpPr>
        <dsp:cNvPr id="0" name=""/>
        <dsp:cNvSpPr/>
      </dsp:nvSpPr>
      <dsp:spPr>
        <a:xfrm>
          <a:off x="940840" y="2036799"/>
          <a:ext cx="9614930" cy="814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10" tIns="86210" rIns="86210" bIns="86210" numCol="1" spcCol="1270" anchor="ctr" anchorCtr="0">
          <a:noAutofit/>
        </a:bodyPr>
        <a:lstStyle/>
        <a:p>
          <a:pPr marL="0" lvl="0" indent="0" algn="l" defTabSz="711200">
            <a:lnSpc>
              <a:spcPct val="100000"/>
            </a:lnSpc>
            <a:spcBef>
              <a:spcPct val="0"/>
            </a:spcBef>
            <a:spcAft>
              <a:spcPct val="35000"/>
            </a:spcAft>
            <a:buNone/>
          </a:pPr>
          <a:r>
            <a:rPr lang="es-EC" sz="1600" kern="1200" dirty="0">
              <a:latin typeface="Calibri" panose="020F0502020204030204" pitchFamily="34" charset="0"/>
              <a:cs typeface="Calibri" panose="020F0502020204030204" pitchFamily="34" charset="0"/>
            </a:rPr>
            <a:t>Elaborar el análisis filogenético de las secuencias de los </a:t>
          </a:r>
          <a:r>
            <a:rPr lang="es-EC" sz="1600" kern="1200" dirty="0" err="1">
              <a:latin typeface="Calibri" panose="020F0502020204030204" pitchFamily="34" charset="0"/>
              <a:cs typeface="Calibri" panose="020F0502020204030204" pitchFamily="34" charset="0"/>
            </a:rPr>
            <a:t>amplicones</a:t>
          </a:r>
          <a:r>
            <a:rPr lang="es-EC" sz="1600" kern="1200" dirty="0">
              <a:latin typeface="Calibri" panose="020F0502020204030204" pitchFamily="34" charset="0"/>
              <a:cs typeface="Calibri" panose="020F0502020204030204" pitchFamily="34" charset="0"/>
            </a:rPr>
            <a:t> de </a:t>
          </a:r>
          <a:r>
            <a:rPr lang="es-EC" sz="1600" i="1" kern="1200" dirty="0" err="1">
              <a:latin typeface="Calibri" panose="020F0502020204030204" pitchFamily="34" charset="0"/>
              <a:cs typeface="Calibri" panose="020F0502020204030204" pitchFamily="34" charset="0"/>
            </a:rPr>
            <a:t>Polymyxa</a:t>
          </a:r>
          <a:r>
            <a:rPr lang="es-EC" sz="1600" i="1" kern="1200" dirty="0">
              <a:latin typeface="Calibri" panose="020F0502020204030204" pitchFamily="34" charset="0"/>
              <a:cs typeface="Calibri" panose="020F0502020204030204" pitchFamily="34" charset="0"/>
            </a:rPr>
            <a:t> graminis</a:t>
          </a:r>
          <a:r>
            <a:rPr lang="es-EC" sz="1600" kern="1200" dirty="0">
              <a:latin typeface="Calibri" panose="020F0502020204030204" pitchFamily="34" charset="0"/>
              <a:cs typeface="Calibri" panose="020F0502020204030204" pitchFamily="34" charset="0"/>
            </a:rPr>
            <a:t> L. mediante programas bioinformáticos.</a:t>
          </a:r>
          <a:endParaRPr lang="es-EC" sz="1600" i="1" kern="1200" dirty="0">
            <a:latin typeface="Calibri" panose="020F0502020204030204" pitchFamily="34" charset="0"/>
            <a:cs typeface="Calibri" panose="020F0502020204030204" pitchFamily="34" charset="0"/>
          </a:endParaRPr>
        </a:p>
      </dsp:txBody>
      <dsp:txXfrm>
        <a:off x="940840" y="2036799"/>
        <a:ext cx="9614930" cy="814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C8502-7D61-4E9E-9F73-A5BFFA2870AA}">
      <dsp:nvSpPr>
        <dsp:cNvPr id="0" name=""/>
        <dsp:cNvSpPr/>
      </dsp:nvSpPr>
      <dsp:spPr>
        <a:xfrm>
          <a:off x="0" y="961186"/>
          <a:ext cx="10555771" cy="823874"/>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4103A4B-645C-4FE6-AE6B-8518A939C680}">
      <dsp:nvSpPr>
        <dsp:cNvPr id="0" name=""/>
        <dsp:cNvSpPr/>
      </dsp:nvSpPr>
      <dsp:spPr>
        <a:xfrm>
          <a:off x="143449" y="1042415"/>
          <a:ext cx="664675" cy="6614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BC47B-8842-4ECA-B368-1277874C9346}">
      <dsp:nvSpPr>
        <dsp:cNvPr id="0" name=""/>
        <dsp:cNvSpPr/>
      </dsp:nvSpPr>
      <dsp:spPr>
        <a:xfrm>
          <a:off x="951574" y="961186"/>
          <a:ext cx="9604196" cy="823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193" tIns="87193" rIns="87193" bIns="87193" numCol="1" spcCol="1270" anchor="ctr" anchorCtr="0">
          <a:noAutofit/>
        </a:bodyPr>
        <a:lstStyle/>
        <a:p>
          <a:pPr marL="0" lvl="0" indent="0" algn="l" defTabSz="711200">
            <a:lnSpc>
              <a:spcPct val="100000"/>
            </a:lnSpc>
            <a:spcBef>
              <a:spcPct val="0"/>
            </a:spcBef>
            <a:spcAft>
              <a:spcPct val="35000"/>
            </a:spcAft>
            <a:buNone/>
          </a:pPr>
          <a:r>
            <a:rPr lang="es-EC" sz="1600" kern="1200" dirty="0">
              <a:latin typeface="Calibri" panose="020F0502020204030204" pitchFamily="34" charset="0"/>
              <a:cs typeface="Calibri" panose="020F0502020204030204" pitchFamily="34" charset="0"/>
            </a:rPr>
            <a:t>Caracterizar molecularmente a </a:t>
          </a:r>
          <a:r>
            <a:rPr lang="es-EC" sz="1600" i="1" kern="1200" dirty="0" err="1">
              <a:latin typeface="Calibri" panose="020F0502020204030204" pitchFamily="34" charset="0"/>
              <a:cs typeface="Calibri" panose="020F0502020204030204" pitchFamily="34" charset="0"/>
            </a:rPr>
            <a:t>Polymyxa</a:t>
          </a:r>
          <a:r>
            <a:rPr lang="es-EC" sz="1600" i="1" kern="1200" dirty="0">
              <a:latin typeface="Calibri" panose="020F0502020204030204" pitchFamily="34" charset="0"/>
              <a:cs typeface="Calibri" panose="020F0502020204030204" pitchFamily="34" charset="0"/>
            </a:rPr>
            <a:t> graminis </a:t>
          </a:r>
          <a:r>
            <a:rPr lang="es-EC" sz="1600" kern="1200" dirty="0">
              <a:latin typeface="Calibri" panose="020F0502020204030204" pitchFamily="34" charset="0"/>
              <a:cs typeface="Calibri" panose="020F0502020204030204" pitchFamily="34" charset="0"/>
            </a:rPr>
            <a:t>L</a:t>
          </a:r>
          <a:r>
            <a:rPr lang="es-EC" sz="1600" i="1" kern="1200" dirty="0">
              <a:latin typeface="Calibri" panose="020F0502020204030204" pitchFamily="34" charset="0"/>
              <a:cs typeface="Calibri" panose="020F0502020204030204" pitchFamily="34" charset="0"/>
            </a:rPr>
            <a:t>. </a:t>
          </a:r>
          <a:r>
            <a:rPr lang="es-EC" sz="1600" kern="1200" dirty="0">
              <a:latin typeface="Calibri" panose="020F0502020204030204" pitchFamily="34" charset="0"/>
              <a:cs typeface="Calibri" panose="020F0502020204030204" pitchFamily="34" charset="0"/>
            </a:rPr>
            <a:t>en suelos dedicados al cultivo de arroz y raíces de </a:t>
          </a:r>
          <a:r>
            <a:rPr lang="es-EC" sz="1600" i="1" kern="1200" dirty="0" err="1">
              <a:latin typeface="Calibri" panose="020F0502020204030204" pitchFamily="34" charset="0"/>
              <a:cs typeface="Calibri" panose="020F0502020204030204" pitchFamily="34" charset="0"/>
            </a:rPr>
            <a:t>Oryza</a:t>
          </a:r>
          <a:r>
            <a:rPr lang="es-EC" sz="1600" i="1" kern="1200" dirty="0">
              <a:latin typeface="Calibri" panose="020F0502020204030204" pitchFamily="34" charset="0"/>
              <a:cs typeface="Calibri" panose="020F0502020204030204" pitchFamily="34" charset="0"/>
            </a:rPr>
            <a:t> sativa </a:t>
          </a:r>
          <a:r>
            <a:rPr lang="es-EC" sz="1600" kern="1200" dirty="0">
              <a:latin typeface="Calibri" panose="020F0502020204030204" pitchFamily="34" charset="0"/>
              <a:cs typeface="Calibri" panose="020F0502020204030204" pitchFamily="34" charset="0"/>
            </a:rPr>
            <a:t>L</a:t>
          </a:r>
          <a:r>
            <a:rPr lang="es-EC" sz="1600" i="1" kern="1200" dirty="0">
              <a:latin typeface="Calibri" panose="020F0502020204030204" pitchFamily="34" charset="0"/>
              <a:cs typeface="Calibri" panose="020F0502020204030204" pitchFamily="34" charset="0"/>
            </a:rPr>
            <a:t>.</a:t>
          </a:r>
          <a:r>
            <a:rPr lang="es-EC" sz="1600" kern="1200" dirty="0">
              <a:latin typeface="Calibri" panose="020F0502020204030204" pitchFamily="34" charset="0"/>
              <a:cs typeface="Calibri" panose="020F0502020204030204" pitchFamily="34" charset="0"/>
            </a:rPr>
            <a:t> en invernadero.</a:t>
          </a:r>
          <a:endParaRPr lang="es-EC" sz="1600" b="0" kern="1200" dirty="0">
            <a:latin typeface="Calibri" panose="020F0502020204030204" pitchFamily="34" charset="0"/>
            <a:cs typeface="Calibri" panose="020F0502020204030204" pitchFamily="34" charset="0"/>
          </a:endParaRPr>
        </a:p>
      </dsp:txBody>
      <dsp:txXfrm>
        <a:off x="951574" y="961186"/>
        <a:ext cx="9604196" cy="823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C8F47-21BA-4696-877E-20862699FE2A}">
      <dsp:nvSpPr>
        <dsp:cNvPr id="0" name=""/>
        <dsp:cNvSpPr/>
      </dsp:nvSpPr>
      <dsp:spPr>
        <a:xfrm>
          <a:off x="2433" y="0"/>
          <a:ext cx="1481607" cy="4969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err="1">
              <a:latin typeface="Calibri" panose="020F0502020204030204" pitchFamily="34" charset="0"/>
              <a:cs typeface="Calibri" panose="020F0502020204030204" pitchFamily="34" charset="0"/>
            </a:rPr>
            <a:t>EcuGQ</a:t>
          </a:r>
          <a:endParaRPr lang="es-MX" sz="1200" kern="1200" dirty="0">
            <a:latin typeface="Calibri" panose="020F0502020204030204" pitchFamily="34" charset="0"/>
            <a:cs typeface="Calibri" panose="020F0502020204030204" pitchFamily="34" charset="0"/>
          </a:endParaRPr>
        </a:p>
        <a:p>
          <a:pPr marL="0" lvl="0" indent="0" algn="ctr" defTabSz="533400">
            <a:lnSpc>
              <a:spcPct val="90000"/>
            </a:lnSpc>
            <a:spcBef>
              <a:spcPct val="0"/>
            </a:spcBef>
            <a:spcAft>
              <a:spcPct val="35000"/>
            </a:spcAft>
            <a:buNone/>
          </a:pPr>
          <a:r>
            <a:rPr lang="es-MX" sz="1200" kern="1200" dirty="0">
              <a:latin typeface="Calibri" panose="020F0502020204030204" pitchFamily="34" charset="0"/>
              <a:cs typeface="Calibri" panose="020F0502020204030204" pitchFamily="34" charset="0"/>
            </a:rPr>
            <a:t>Psp1-Psp2rev</a:t>
          </a:r>
        </a:p>
      </dsp:txBody>
      <dsp:txXfrm>
        <a:off x="16988" y="14555"/>
        <a:ext cx="1452497" cy="467841"/>
      </dsp:txXfrm>
    </dsp:sp>
    <dsp:sp modelId="{0BE3DAE4-39C1-4AA8-9B00-6EC7575270EB}">
      <dsp:nvSpPr>
        <dsp:cNvPr id="0" name=""/>
        <dsp:cNvSpPr/>
      </dsp:nvSpPr>
      <dsp:spPr>
        <a:xfrm>
          <a:off x="1632202" y="64756"/>
          <a:ext cx="314100" cy="367438"/>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MX" sz="1200" kern="1200">
            <a:latin typeface="Calibri" panose="020F0502020204030204" pitchFamily="34" charset="0"/>
            <a:cs typeface="Calibri" panose="020F0502020204030204" pitchFamily="34" charset="0"/>
          </a:endParaRPr>
        </a:p>
      </dsp:txBody>
      <dsp:txXfrm>
        <a:off x="1632202" y="138244"/>
        <a:ext cx="219870" cy="220462"/>
      </dsp:txXfrm>
    </dsp:sp>
    <dsp:sp modelId="{78180079-FC3D-4D33-A01B-F6199E6BEDE3}">
      <dsp:nvSpPr>
        <dsp:cNvPr id="0" name=""/>
        <dsp:cNvSpPr/>
      </dsp:nvSpPr>
      <dsp:spPr>
        <a:xfrm>
          <a:off x="2076684" y="0"/>
          <a:ext cx="1481607" cy="496951"/>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Calibri" panose="020F0502020204030204" pitchFamily="34" charset="0"/>
              <a:cs typeface="Calibri" panose="020F0502020204030204" pitchFamily="34" charset="0"/>
            </a:rPr>
            <a:t>EcuGQITS5</a:t>
          </a:r>
        </a:p>
        <a:p>
          <a:pPr marL="0" lvl="0" indent="0" algn="ctr" defTabSz="533400">
            <a:lnSpc>
              <a:spcPct val="90000"/>
            </a:lnSpc>
            <a:spcBef>
              <a:spcPct val="0"/>
            </a:spcBef>
            <a:spcAft>
              <a:spcPct val="35000"/>
            </a:spcAft>
            <a:buNone/>
          </a:pPr>
          <a:r>
            <a:rPr lang="es-MX" sz="1200" kern="1200" dirty="0">
              <a:latin typeface="Calibri" panose="020F0502020204030204" pitchFamily="34" charset="0"/>
              <a:cs typeface="Calibri" panose="020F0502020204030204" pitchFamily="34" charset="0"/>
            </a:rPr>
            <a:t>ITS5-Pxrev7</a:t>
          </a:r>
        </a:p>
      </dsp:txBody>
      <dsp:txXfrm>
        <a:off x="2091239" y="14555"/>
        <a:ext cx="1452497" cy="4678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ED75AE-5EBD-4A94-8EF7-565E87E015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DF9E7402-D08F-4424-AA56-233E9819EF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4AB75D-2987-44AA-89C6-8EDEDC84B0B9}" type="datetimeFigureOut">
              <a:rPr lang="es-MX" smtClean="0"/>
              <a:t>08/02/2022</a:t>
            </a:fld>
            <a:endParaRPr lang="es-MX"/>
          </a:p>
        </p:txBody>
      </p:sp>
      <p:sp>
        <p:nvSpPr>
          <p:cNvPr id="4" name="Marcador de pie de página 3">
            <a:extLst>
              <a:ext uri="{FF2B5EF4-FFF2-40B4-BE49-F238E27FC236}">
                <a16:creationId xmlns:a16="http://schemas.microsoft.com/office/drawing/2014/main" id="{CBB674B1-ED5A-4610-BF32-6F86F47665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5261EA94-D18D-48E4-BF7C-8D1EC6607B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6DFF59-1729-4688-A692-CD093DBEDBF7}" type="slidenum">
              <a:rPr lang="es-MX" smtClean="0"/>
              <a:t>‹Nº›</a:t>
            </a:fld>
            <a:endParaRPr lang="es-MX"/>
          </a:p>
        </p:txBody>
      </p:sp>
    </p:spTree>
    <p:extLst>
      <p:ext uri="{BB962C8B-B14F-4D97-AF65-F5344CB8AC3E}">
        <p14:creationId xmlns:p14="http://schemas.microsoft.com/office/powerpoint/2010/main" val="855167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11C58-AB78-44D3-BE6B-2BAA8BC095E1}" type="datetimeFigureOut">
              <a:rPr lang="en-US" smtClean="0"/>
              <a:t>2/8/2022</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38BFB-F751-4A7D-92A0-772F3A415EAB}" type="slidenum">
              <a:rPr lang="en-US" smtClean="0"/>
              <a:t>‹Nº›</a:t>
            </a:fld>
            <a:endParaRPr lang="en-US"/>
          </a:p>
        </p:txBody>
      </p:sp>
    </p:spTree>
    <p:extLst>
      <p:ext uri="{BB962C8B-B14F-4D97-AF65-F5344CB8AC3E}">
        <p14:creationId xmlns:p14="http://schemas.microsoft.com/office/powerpoint/2010/main" val="95920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D3E9291C-D5C8-42BB-B052-19FE4D8C5DF8}" type="slidenum">
              <a:rPr lang="es-EC" smtClean="0"/>
              <a:t>1</a:t>
            </a:fld>
            <a:endParaRPr lang="es-EC"/>
          </a:p>
        </p:txBody>
      </p:sp>
    </p:spTree>
    <p:extLst>
      <p:ext uri="{BB962C8B-B14F-4D97-AF65-F5344CB8AC3E}">
        <p14:creationId xmlns:p14="http://schemas.microsoft.com/office/powerpoint/2010/main" val="1718729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7E5B8-44AA-4ED4-8B96-D552288C07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8E7EFF8C-7C29-46EA-A750-38694C6D9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8FEFE2C5-C83B-49B9-9B92-543FE30EBAFD}"/>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4E0ADA0D-52EC-4AAC-8788-0E34B96B092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B86EF0A3-A5ED-4FA9-9F85-B6EA85F70EC0}"/>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51624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45D651-27DB-4998-BCC2-5A064A69B588}"/>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3786D71-B20B-43D1-8DDE-F3D21AA7EA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C7A0694-4569-4853-95EC-A264774634DD}"/>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D41F35B6-5AFB-43DB-B029-68C92C5C3416}"/>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D8A421A-51C5-437C-85F5-ADACA5D15D9F}"/>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124283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269714-59D9-4607-A0BF-BDB16AB2858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2AF2FDB-3F23-49EC-933E-231B7C03EB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9BAB84B8-8909-482B-832F-D17DB2B4E8AA}"/>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FC244B00-B7B4-4B4B-97D9-7E8977D590B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3D95191-BD56-4DC1-8EB0-0B3F6C32229B}"/>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881170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7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91997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10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80137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37913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51285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9620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7462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3204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111619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812B9-CED3-4D21-813B-BEC6DDEB57B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88067D68-2D04-441F-8928-B3A83367A1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8070A14-89A8-4B3C-8D61-B293A9F0F284}"/>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703B1AA9-016B-4663-B7A2-5E5F7B82D10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0BA7CA8-71DA-4FB2-97F1-751055F40456}"/>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368543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675117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162625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76914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350337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86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0BAAB1-EF5B-4DFB-A7BC-916888AE88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2EB9E55-5E17-4F0A-893D-9485603964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B6F9DCC-E3BD-4E30-8D48-119D03CF9732}"/>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386304A4-A296-4DFC-80AC-0C2378893E7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C2DDDDBE-486C-4C95-BC93-7F4ED8A25610}"/>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290865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D6F1E-2F97-401E-9CCE-7830403C008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8F4DC1A-B260-4886-B3F8-83A4304E992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CF3C0D6F-B725-42DE-B83E-C0F078EF196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732E4D76-358E-4D23-A243-91BB9E3112F7}"/>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6" name="Marcador de pie de página 5">
            <a:extLst>
              <a:ext uri="{FF2B5EF4-FFF2-40B4-BE49-F238E27FC236}">
                <a16:creationId xmlns:a16="http://schemas.microsoft.com/office/drawing/2014/main" id="{BC4F4288-6538-4FB0-8873-28D47538EE9E}"/>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817341C-8200-488B-AB2D-D93C61996AF6}"/>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260171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4D3DE-6831-4812-9A7A-2A8993CCB96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09B6BE67-D1BE-41BD-AC3B-19BB7578B4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5B2FFD-41FE-4B0F-9682-043C592740D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DE445DDB-4A1E-479C-90A5-06A9AE42A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AF636A-14BD-4220-8E48-3FF1C474334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BB9CC7A-D88A-4C43-A9C8-BB2AAF21C4B3}"/>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8" name="Marcador de pie de página 7">
            <a:extLst>
              <a:ext uri="{FF2B5EF4-FFF2-40B4-BE49-F238E27FC236}">
                <a16:creationId xmlns:a16="http://schemas.microsoft.com/office/drawing/2014/main" id="{BB040A3F-E863-4A61-B760-4BBB39A47CC2}"/>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D12C4978-9BF7-4C87-9814-2ACF4497B2FD}"/>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363741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2A728-B6FC-466C-9640-3549A22D0F1B}"/>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F8BC1C7B-0735-4ABB-B7DD-A64E91FCA01C}"/>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4" name="Marcador de pie de página 3">
            <a:extLst>
              <a:ext uri="{FF2B5EF4-FFF2-40B4-BE49-F238E27FC236}">
                <a16:creationId xmlns:a16="http://schemas.microsoft.com/office/drawing/2014/main" id="{E17E7539-F83D-42F7-9104-36749932C70D}"/>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54B6DAA5-199D-4B93-9E31-C27B677E7EEB}"/>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404661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8BA01AA-0316-481B-BC4D-B777E6EA0DCE}"/>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3" name="Marcador de pie de página 2">
            <a:extLst>
              <a:ext uri="{FF2B5EF4-FFF2-40B4-BE49-F238E27FC236}">
                <a16:creationId xmlns:a16="http://schemas.microsoft.com/office/drawing/2014/main" id="{0359DACB-F5A8-4AF1-8EED-02439A858C64}"/>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35D572AC-C227-4CEC-A420-1E9FB47B937A}"/>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235031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D6030-3B5E-4452-9BB9-22A4F139771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27813A9C-5146-4224-912A-7734C5214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596018E2-AE91-4F40-B7EC-20CAE224C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667F9D-28E8-4349-933E-C86000748A3F}"/>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6" name="Marcador de pie de página 5">
            <a:extLst>
              <a:ext uri="{FF2B5EF4-FFF2-40B4-BE49-F238E27FC236}">
                <a16:creationId xmlns:a16="http://schemas.microsoft.com/office/drawing/2014/main" id="{1A001679-C503-4FF1-8279-709ADDA5F3D5}"/>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8C77339-3903-4010-B7DC-C07A59C3EACE}"/>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2412660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DA7FB-50E9-43F8-8F8F-A996688468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3D1A8DFE-ABC6-473B-B3ED-3E727C56F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CB58CB77-DDBB-44A7-B65B-A8EDF5060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2515EAF-0C73-4863-9D47-060E9E49B9F4}"/>
              </a:ext>
            </a:extLst>
          </p:cNvPr>
          <p:cNvSpPr>
            <a:spLocks noGrp="1"/>
          </p:cNvSpPr>
          <p:nvPr>
            <p:ph type="dt" sz="half" idx="10"/>
          </p:nvPr>
        </p:nvSpPr>
        <p:spPr/>
        <p:txBody>
          <a:bodyPr/>
          <a:lstStyle/>
          <a:p>
            <a:fld id="{659D2ED4-10C6-49A2-B123-CFFC4F2791B2}" type="datetimeFigureOut">
              <a:rPr lang="en-US" smtClean="0"/>
              <a:t>2/8/2022</a:t>
            </a:fld>
            <a:endParaRPr lang="en-US"/>
          </a:p>
        </p:txBody>
      </p:sp>
      <p:sp>
        <p:nvSpPr>
          <p:cNvPr id="6" name="Marcador de pie de página 5">
            <a:extLst>
              <a:ext uri="{FF2B5EF4-FFF2-40B4-BE49-F238E27FC236}">
                <a16:creationId xmlns:a16="http://schemas.microsoft.com/office/drawing/2014/main" id="{19F9C5F9-D23D-42A1-8675-BF522F87365A}"/>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919633C1-F643-4AE4-992A-C66A661F4FA9}"/>
              </a:ext>
            </a:extLst>
          </p:cNvPr>
          <p:cNvSpPr>
            <a:spLocks noGrp="1"/>
          </p:cNvSpPr>
          <p:nvPr>
            <p:ph type="sldNum" sz="quarter" idx="12"/>
          </p:nvPr>
        </p:nvSpPr>
        <p:spPr/>
        <p:txBody>
          <a:bodyPr/>
          <a:lstStyle/>
          <a:p>
            <a:fld id="{250E5466-0E3F-444A-811D-FFB930348491}" type="slidenum">
              <a:rPr lang="en-US" smtClean="0"/>
              <a:t>‹Nº›</a:t>
            </a:fld>
            <a:endParaRPr lang="en-US"/>
          </a:p>
        </p:txBody>
      </p:sp>
    </p:spTree>
    <p:extLst>
      <p:ext uri="{BB962C8B-B14F-4D97-AF65-F5344CB8AC3E}">
        <p14:creationId xmlns:p14="http://schemas.microsoft.com/office/powerpoint/2010/main" val="195158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BFAC7A-5EF4-4194-8E70-8ABAA06CCA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0D2AB99-1AD1-47D0-9928-6D0DA0FFA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FD65F703-35FE-477A-93FB-04345D3CB9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D2ED4-10C6-49A2-B123-CFFC4F2791B2}" type="datetimeFigureOut">
              <a:rPr lang="en-US" smtClean="0"/>
              <a:t>2/8/2022</a:t>
            </a:fld>
            <a:endParaRPr lang="en-US"/>
          </a:p>
        </p:txBody>
      </p:sp>
      <p:sp>
        <p:nvSpPr>
          <p:cNvPr id="5" name="Marcador de pie de página 4">
            <a:extLst>
              <a:ext uri="{FF2B5EF4-FFF2-40B4-BE49-F238E27FC236}">
                <a16:creationId xmlns:a16="http://schemas.microsoft.com/office/drawing/2014/main" id="{C277AB8A-9447-4C10-8FA7-37E1C92B9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ACD2FB57-FD96-44A2-9941-698BBC9991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E5466-0E3F-444A-811D-FFB930348491}" type="slidenum">
              <a:rPr lang="en-US" smtClean="0"/>
              <a:t>‹Nº›</a:t>
            </a:fld>
            <a:endParaRPr lang="en-US"/>
          </a:p>
        </p:txBody>
      </p:sp>
    </p:spTree>
    <p:extLst>
      <p:ext uri="{BB962C8B-B14F-4D97-AF65-F5344CB8AC3E}">
        <p14:creationId xmlns:p14="http://schemas.microsoft.com/office/powerpoint/2010/main" val="87932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41982573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png"/><Relationship Id="rId7" Type="http://schemas.openxmlformats.org/officeDocument/2006/relationships/diagramColors" Target="../diagrams/colors4.xml"/><Relationship Id="rId2"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hart" Target="../charts/chart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fbcdn-sphotos-a-a.akamaihd.net/hphotos-ak-prn2/v/t1.0-9/561555_539585476057504_1273806807_n.jpg?oh=699fc7aaa479ad9f93dd10d95817a090&amp;oe=56B437F6&amp;__gda__=1455616928_5795031d282348af18ad7296bfb775ba">
            <a:extLst>
              <a:ext uri="{FF2B5EF4-FFF2-40B4-BE49-F238E27FC236}">
                <a16:creationId xmlns:a16="http://schemas.microsoft.com/office/drawing/2014/main" id="{809189FB-F5AF-4B79-8229-AE877AD237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4476" y="155957"/>
            <a:ext cx="946654" cy="1008000"/>
          </a:xfrm>
          <a:prstGeom prst="rect">
            <a:avLst/>
          </a:prstGeom>
          <a:noFill/>
          <a:ln>
            <a:noFill/>
          </a:ln>
        </p:spPr>
      </p:pic>
      <p:sp>
        <p:nvSpPr>
          <p:cNvPr id="6" name="2 Subtítulo">
            <a:extLst>
              <a:ext uri="{FF2B5EF4-FFF2-40B4-BE49-F238E27FC236}">
                <a16:creationId xmlns:a16="http://schemas.microsoft.com/office/drawing/2014/main" id="{70341EEB-1B22-456C-9F4A-BD0F033330A8}"/>
              </a:ext>
            </a:extLst>
          </p:cNvPr>
          <p:cNvSpPr txBox="1">
            <a:spLocks/>
          </p:cNvSpPr>
          <p:nvPr/>
        </p:nvSpPr>
        <p:spPr>
          <a:xfrm>
            <a:off x="1724312" y="1041991"/>
            <a:ext cx="9836288" cy="33673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800" b="1" dirty="0">
                <a:solidFill>
                  <a:sysClr val="windowText" lastClr="000000"/>
                </a:solidFill>
                <a:latin typeface="+mj-lt"/>
                <a:cs typeface="Arial" panose="020B0604020202020204" pitchFamily="34" charset="0"/>
              </a:rPr>
              <a:t>UNIVERSIDAD DE LAS FUERZAS ARMADAS – ESPE</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600" b="1" dirty="0">
                <a:solidFill>
                  <a:sysClr val="windowText" lastClr="000000"/>
                </a:solidFill>
                <a:latin typeface="+mj-lt"/>
                <a:cs typeface="Arial" panose="020B0604020202020204" pitchFamily="34" charset="0"/>
              </a:rPr>
              <a:t>D</a:t>
            </a:r>
            <a:r>
              <a:rPr kumimoji="0" lang="es-EC" sz="1600" b="1" i="0" u="none" strike="noStrike" kern="1200" cap="none" spc="0" normalizeH="0" baseline="0" noProof="0" dirty="0">
                <a:ln>
                  <a:noFill/>
                </a:ln>
                <a:solidFill>
                  <a:sysClr val="windowText" lastClr="000000"/>
                </a:solidFill>
                <a:effectLst/>
                <a:uLnTx/>
                <a:uFillTx/>
                <a:latin typeface="+mj-lt"/>
                <a:cs typeface="Arial" panose="020B0604020202020204" pitchFamily="34" charset="0"/>
              </a:rPr>
              <a:t>EPARTAMENTO DE CIENCIAS DE LA VIDA Y</a:t>
            </a:r>
            <a:r>
              <a:rPr kumimoji="0" lang="es-EC" sz="1600" b="1" i="0" u="none" strike="noStrike" kern="1200" cap="none" spc="0" normalizeH="0" noProof="0" dirty="0">
                <a:ln>
                  <a:noFill/>
                </a:ln>
                <a:solidFill>
                  <a:sysClr val="windowText" lastClr="000000"/>
                </a:solidFill>
                <a:effectLst/>
                <a:uLnTx/>
                <a:uFillTx/>
                <a:latin typeface="+mj-lt"/>
                <a:cs typeface="Arial" panose="020B0604020202020204" pitchFamily="34" charset="0"/>
              </a:rPr>
              <a:t> DE LA AGRICULTURA</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600" b="1" dirty="0">
                <a:solidFill>
                  <a:sysClr val="windowText" lastClr="000000"/>
                </a:solidFill>
                <a:latin typeface="+mj-lt"/>
                <a:cs typeface="Arial" panose="020B0604020202020204" pitchFamily="34" charset="0"/>
              </a:rPr>
              <a:t>CARRERA DE I</a:t>
            </a:r>
            <a:r>
              <a:rPr kumimoji="0" lang="es-EC" sz="1600" b="1" i="0" u="none" strike="noStrike" kern="1200" cap="none" spc="0" normalizeH="0" baseline="0" noProof="0" dirty="0">
                <a:ln>
                  <a:noFill/>
                </a:ln>
                <a:solidFill>
                  <a:sysClr val="windowText" lastClr="000000"/>
                </a:solidFill>
                <a:effectLst/>
                <a:uLnTx/>
                <a:uFillTx/>
                <a:latin typeface="+mj-lt"/>
                <a:cs typeface="Arial" panose="020B0604020202020204" pitchFamily="34" charset="0"/>
              </a:rPr>
              <a:t>NGENIERÍA EN BIOTECNOLOGÍA</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s-EC" sz="1800" b="1" dirty="0">
                <a:solidFill>
                  <a:sysClr val="windowText" lastClr="000000"/>
                </a:solidFill>
                <a:latin typeface="+mj-lt"/>
                <a:cs typeface="Arial" panose="020B0604020202020204" pitchFamily="34" charset="0"/>
              </a:rPr>
              <a:t>	                           </a:t>
            </a:r>
          </a:p>
          <a:p>
            <a:pPr>
              <a:lnSpc>
                <a:spcPct val="120000"/>
              </a:lnSpc>
              <a:spcBef>
                <a:spcPts val="0"/>
              </a:spcBef>
              <a:defRPr/>
            </a:pPr>
            <a:endParaRPr lang="es-ES" altLang="es-ES" sz="2000" b="1" dirty="0">
              <a:latin typeface="+mj-lt"/>
              <a:ea typeface="Calibri" panose="020F0502020204030204" pitchFamily="34" charset="0"/>
              <a:cs typeface="Arial" panose="020B0604020202020204" pitchFamily="34" charset="0"/>
            </a:endParaRPr>
          </a:p>
          <a:p>
            <a:pPr>
              <a:lnSpc>
                <a:spcPct val="120000"/>
              </a:lnSpc>
              <a:spcBef>
                <a:spcPts val="0"/>
              </a:spcBef>
              <a:defRPr/>
            </a:pPr>
            <a:endParaRPr lang="es-ES" altLang="es-ES" sz="1800" b="1" dirty="0">
              <a:latin typeface="+mj-lt"/>
              <a:ea typeface="Calibri" panose="020F0502020204030204" pitchFamily="34" charset="0"/>
              <a:cs typeface="Arial" panose="020B0604020202020204" pitchFamily="34" charset="0"/>
            </a:endParaRPr>
          </a:p>
          <a:p>
            <a:pPr>
              <a:lnSpc>
                <a:spcPct val="120000"/>
              </a:lnSpc>
              <a:spcBef>
                <a:spcPts val="0"/>
              </a:spcBef>
              <a:defRPr/>
            </a:pPr>
            <a:r>
              <a:rPr lang="es-ES" altLang="es-ES" sz="1800" b="1" dirty="0">
                <a:latin typeface="+mj-lt"/>
                <a:ea typeface="Calibri" panose="020F0502020204030204" pitchFamily="34" charset="0"/>
                <a:cs typeface="Arial" panose="020B0604020202020204" pitchFamily="34" charset="0"/>
              </a:rPr>
              <a:t>“</a:t>
            </a:r>
            <a:r>
              <a:rPr lang="es-EC" sz="1800" b="1" dirty="0">
                <a:latin typeface="+mj-lt"/>
                <a:cs typeface="Arial" panose="020B0604020202020204" pitchFamily="34" charset="0"/>
              </a:rPr>
              <a:t>Caracterización molecular de </a:t>
            </a:r>
            <a:r>
              <a:rPr lang="es-EC" sz="1800" b="1" i="1" dirty="0" err="1">
                <a:latin typeface="+mj-lt"/>
                <a:cs typeface="Arial" panose="020B0604020202020204" pitchFamily="34" charset="0"/>
              </a:rPr>
              <a:t>Polymyxa</a:t>
            </a:r>
            <a:r>
              <a:rPr lang="es-EC" sz="1800" b="1" i="1" dirty="0">
                <a:latin typeface="+mj-lt"/>
                <a:cs typeface="Arial" panose="020B0604020202020204" pitchFamily="34" charset="0"/>
              </a:rPr>
              <a:t> graminis </a:t>
            </a:r>
            <a:r>
              <a:rPr lang="es-EC" sz="1800" b="1" dirty="0">
                <a:latin typeface="+mj-lt"/>
                <a:cs typeface="Arial" panose="020B0604020202020204" pitchFamily="34" charset="0"/>
              </a:rPr>
              <a:t>L. en suelos dedicados al cultivo de arroz y raíces de </a:t>
            </a:r>
            <a:r>
              <a:rPr lang="es-EC" sz="1800" b="1" i="1" dirty="0" err="1">
                <a:latin typeface="+mj-lt"/>
                <a:cs typeface="Arial" panose="020B0604020202020204" pitchFamily="34" charset="0"/>
              </a:rPr>
              <a:t>Oryza</a:t>
            </a:r>
            <a:r>
              <a:rPr lang="es-EC" sz="1800" b="1" i="1" dirty="0">
                <a:latin typeface="+mj-lt"/>
                <a:cs typeface="Arial" panose="020B0604020202020204" pitchFamily="34" charset="0"/>
              </a:rPr>
              <a:t> sativa </a:t>
            </a:r>
            <a:r>
              <a:rPr lang="es-EC" sz="1800" b="1" dirty="0">
                <a:latin typeface="+mj-lt"/>
                <a:cs typeface="Arial" panose="020B0604020202020204" pitchFamily="34" charset="0"/>
              </a:rPr>
              <a:t>L. en invernadero.</a:t>
            </a:r>
            <a:r>
              <a:rPr lang="es-ES" altLang="es-ES" sz="1800" b="1" dirty="0">
                <a:latin typeface="+mj-lt"/>
                <a:ea typeface="Calibri" panose="020F0502020204030204" pitchFamily="34" charset="0"/>
                <a:cs typeface="Arial" panose="020B0604020202020204" pitchFamily="34" charset="0"/>
              </a:rPr>
              <a:t>”</a:t>
            </a:r>
          </a:p>
        </p:txBody>
      </p:sp>
      <p:sp>
        <p:nvSpPr>
          <p:cNvPr id="7" name="Rectángulo 6">
            <a:extLst>
              <a:ext uri="{FF2B5EF4-FFF2-40B4-BE49-F238E27FC236}">
                <a16:creationId xmlns:a16="http://schemas.microsoft.com/office/drawing/2014/main" id="{ED9A291B-CFD3-46C1-9471-AA904E3009F5}"/>
              </a:ext>
            </a:extLst>
          </p:cNvPr>
          <p:cNvSpPr/>
          <p:nvPr/>
        </p:nvSpPr>
        <p:spPr>
          <a:xfrm>
            <a:off x="5096288" y="4256103"/>
            <a:ext cx="3304366" cy="584775"/>
          </a:xfrm>
          <a:prstGeom prst="rect">
            <a:avLst/>
          </a:prstGeom>
        </p:spPr>
        <p:txBody>
          <a:bodyPr wrap="none">
            <a:spAutoFit/>
          </a:bodyPr>
          <a:lstStyle/>
          <a:p>
            <a:pPr algn="ctr"/>
            <a:r>
              <a:rPr lang="es-EC" sz="1600" b="1" dirty="0">
                <a:latin typeface="+mj-lt"/>
                <a:cs typeface="Arial" panose="020B0604020202020204" pitchFamily="34" charset="0"/>
              </a:rPr>
              <a:t>Autor: </a:t>
            </a:r>
            <a:r>
              <a:rPr lang="es-EC" sz="1600" dirty="0">
                <a:latin typeface="+mj-lt"/>
                <a:cs typeface="Arial" panose="020B0604020202020204" pitchFamily="34" charset="0"/>
              </a:rPr>
              <a:t>Quinde Tarco, Gisell </a:t>
            </a:r>
            <a:r>
              <a:rPr lang="es-EC" sz="1600" dirty="0" err="1">
                <a:latin typeface="+mj-lt"/>
                <a:cs typeface="Arial" panose="020B0604020202020204" pitchFamily="34" charset="0"/>
              </a:rPr>
              <a:t>Estafanía</a:t>
            </a:r>
            <a:endParaRPr lang="es-EC" sz="1600" dirty="0">
              <a:latin typeface="+mj-lt"/>
              <a:cs typeface="Arial" panose="020B0604020202020204" pitchFamily="34" charset="0"/>
            </a:endParaRPr>
          </a:p>
          <a:p>
            <a:pPr algn="ctr"/>
            <a:r>
              <a:rPr lang="es-EC" sz="1600" b="1" dirty="0">
                <a:latin typeface="+mj-lt"/>
                <a:cs typeface="Calibri" panose="020F0502020204030204" pitchFamily="34" charset="0"/>
              </a:rPr>
              <a:t>Director: </a:t>
            </a:r>
            <a:r>
              <a:rPr lang="es-EC" sz="1600" dirty="0">
                <a:latin typeface="+mj-lt"/>
                <a:cs typeface="Calibri" panose="020F0502020204030204" pitchFamily="34" charset="0"/>
              </a:rPr>
              <a:t>Koch </a:t>
            </a:r>
            <a:r>
              <a:rPr lang="es-EC" sz="1600" dirty="0" err="1">
                <a:latin typeface="+mj-lt"/>
                <a:cs typeface="Calibri" panose="020F0502020204030204" pitchFamily="34" charset="0"/>
              </a:rPr>
              <a:t>Kaiser</a:t>
            </a:r>
            <a:r>
              <a:rPr lang="es-EC" sz="1600" dirty="0">
                <a:latin typeface="+mj-lt"/>
                <a:cs typeface="Calibri" panose="020F0502020204030204" pitchFamily="34" charset="0"/>
              </a:rPr>
              <a:t>, Alma </a:t>
            </a:r>
            <a:r>
              <a:rPr lang="es-EC" sz="1600" dirty="0" err="1">
                <a:latin typeface="+mj-lt"/>
                <a:cs typeface="Calibri" panose="020F0502020204030204" pitchFamily="34" charset="0"/>
              </a:rPr>
              <a:t>Rosel</a:t>
            </a:r>
            <a:r>
              <a:rPr lang="es-EC" sz="1600" dirty="0">
                <a:latin typeface="+mj-lt"/>
                <a:cs typeface="Calibri" panose="020F0502020204030204" pitchFamily="34" charset="0"/>
              </a:rPr>
              <a:t> </a:t>
            </a:r>
            <a:r>
              <a:rPr lang="es-EC" sz="1600" dirty="0" err="1">
                <a:latin typeface="+mj-lt"/>
                <a:cs typeface="Calibri" panose="020F0502020204030204" pitchFamily="34" charset="0"/>
              </a:rPr>
              <a:t>Mgs</a:t>
            </a:r>
            <a:r>
              <a:rPr lang="es-EC" sz="1600" dirty="0">
                <a:latin typeface="+mj-lt"/>
              </a:rPr>
              <a:t>.</a:t>
            </a:r>
          </a:p>
        </p:txBody>
      </p:sp>
      <p:sp>
        <p:nvSpPr>
          <p:cNvPr id="9" name="Rectángulo 8">
            <a:extLst>
              <a:ext uri="{FF2B5EF4-FFF2-40B4-BE49-F238E27FC236}">
                <a16:creationId xmlns:a16="http://schemas.microsoft.com/office/drawing/2014/main" id="{69F1A650-7674-4A2C-891F-8E188A2D8375}"/>
              </a:ext>
            </a:extLst>
          </p:cNvPr>
          <p:cNvSpPr/>
          <p:nvPr/>
        </p:nvSpPr>
        <p:spPr>
          <a:xfrm>
            <a:off x="5968162" y="4840878"/>
            <a:ext cx="1560619" cy="338554"/>
          </a:xfrm>
          <a:prstGeom prst="rect">
            <a:avLst/>
          </a:prstGeom>
        </p:spPr>
        <p:txBody>
          <a:bodyPr wrap="none">
            <a:spAutoFit/>
          </a:bodyPr>
          <a:lstStyle/>
          <a:p>
            <a:pPr algn="ctr"/>
            <a:r>
              <a:rPr lang="es-EC" sz="1600" dirty="0">
                <a:latin typeface="+mj-lt"/>
                <a:cs typeface="Arial" panose="020B0604020202020204" pitchFamily="34" charset="0"/>
              </a:rPr>
              <a:t>Sangolquí - 2022</a:t>
            </a:r>
            <a:endParaRPr lang="es-EC" sz="1400" dirty="0">
              <a:latin typeface="+mj-lt"/>
            </a:endParaRPr>
          </a:p>
        </p:txBody>
      </p:sp>
      <p:sp>
        <p:nvSpPr>
          <p:cNvPr id="8" name="CuadroTexto 7"/>
          <p:cNvSpPr txBox="1"/>
          <p:nvPr/>
        </p:nvSpPr>
        <p:spPr>
          <a:xfrm>
            <a:off x="2088905" y="2161266"/>
            <a:ext cx="9471695" cy="369332"/>
          </a:xfrm>
          <a:prstGeom prst="rect">
            <a:avLst/>
          </a:prstGeom>
          <a:noFill/>
        </p:spPr>
        <p:txBody>
          <a:bodyPr wrap="none" rtlCol="0">
            <a:spAutoFit/>
          </a:bodyPr>
          <a:lstStyle/>
          <a:p>
            <a:r>
              <a:rPr lang="es-EC" dirty="0">
                <a:latin typeface="Calibri" panose="020F0502020204030204" pitchFamily="34" charset="0"/>
                <a:cs typeface="Calibri" panose="020F0502020204030204" pitchFamily="34" charset="0"/>
              </a:rPr>
              <a:t>TRABAJO DE TITULACIÓN PREVIO A LA OBTENCIÓN DEL TÍTULO DE INGENIERA EN BIOTECNOLOGÍA </a:t>
            </a:r>
          </a:p>
        </p:txBody>
      </p:sp>
      <p:sp>
        <p:nvSpPr>
          <p:cNvPr id="10" name="Rectángulo 9">
            <a:extLst>
              <a:ext uri="{FF2B5EF4-FFF2-40B4-BE49-F238E27FC236}">
                <a16:creationId xmlns:a16="http://schemas.microsoft.com/office/drawing/2014/main" id="{D535E7D1-C719-47FC-BE93-281BC91D8C1F}"/>
              </a:ext>
            </a:extLst>
          </p:cNvPr>
          <p:cNvSpPr/>
          <p:nvPr/>
        </p:nvSpPr>
        <p:spPr>
          <a:xfrm>
            <a:off x="1190847" y="155957"/>
            <a:ext cx="2743200" cy="7690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BE5392FB-4CD1-45EA-89B4-27CA8ADB0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847" y="153119"/>
            <a:ext cx="3459830" cy="891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pic>
        <p:nvPicPr>
          <p:cNvPr id="3" name="Imagen 2"/>
          <p:cNvPicPr/>
          <p:nvPr/>
        </p:nvPicPr>
        <p:blipFill>
          <a:blip r:embed="rId2"/>
          <a:stretch>
            <a:fillRect/>
          </a:stretch>
        </p:blipFill>
        <p:spPr>
          <a:xfrm>
            <a:off x="821635" y="1189383"/>
            <a:ext cx="3982293" cy="1864679"/>
          </a:xfrm>
          <a:prstGeom prst="rect">
            <a:avLst/>
          </a:prstGeom>
        </p:spPr>
      </p:pic>
      <p:pic>
        <p:nvPicPr>
          <p:cNvPr id="4" name="Imagen 3"/>
          <p:cNvPicPr>
            <a:picLocks noChangeAspect="1"/>
          </p:cNvPicPr>
          <p:nvPr/>
        </p:nvPicPr>
        <p:blipFill>
          <a:blip r:embed="rId3"/>
          <a:stretch>
            <a:fillRect/>
          </a:stretch>
        </p:blipFill>
        <p:spPr>
          <a:xfrm>
            <a:off x="5946492" y="1129748"/>
            <a:ext cx="5609403" cy="1230174"/>
          </a:xfrm>
          <a:prstGeom prst="rect">
            <a:avLst/>
          </a:prstGeom>
        </p:spPr>
      </p:pic>
      <p:pic>
        <p:nvPicPr>
          <p:cNvPr id="5" name="Imagen 4"/>
          <p:cNvPicPr>
            <a:picLocks noChangeAspect="1"/>
          </p:cNvPicPr>
          <p:nvPr/>
        </p:nvPicPr>
        <p:blipFill>
          <a:blip r:embed="rId4"/>
          <a:stretch>
            <a:fillRect/>
          </a:stretch>
        </p:blipFill>
        <p:spPr>
          <a:xfrm>
            <a:off x="2499153" y="3314218"/>
            <a:ext cx="6894678" cy="2531462"/>
          </a:xfrm>
          <a:prstGeom prst="rect">
            <a:avLst/>
          </a:prstGeom>
        </p:spPr>
      </p:pic>
      <p:sp>
        <p:nvSpPr>
          <p:cNvPr id="6" name="CuadroTexto 5"/>
          <p:cNvSpPr txBox="1"/>
          <p:nvPr/>
        </p:nvSpPr>
        <p:spPr>
          <a:xfrm>
            <a:off x="689112" y="612903"/>
            <a:ext cx="5605669" cy="369332"/>
          </a:xfrm>
          <a:prstGeom prst="rect">
            <a:avLst/>
          </a:prstGeom>
          <a:noFill/>
        </p:spPr>
        <p:txBody>
          <a:bodyPr wrap="square" rtlCol="0">
            <a:spAutoFit/>
          </a:bodyPr>
          <a:lstStyle/>
          <a:p>
            <a:r>
              <a:rPr lang="es-EC" b="1" dirty="0">
                <a:latin typeface="Calibri" panose="020F0502020204030204" pitchFamily="34" charset="0"/>
                <a:cs typeface="Calibri" panose="020F0502020204030204" pitchFamily="34" charset="0"/>
              </a:rPr>
              <a:t>Secuenciación </a:t>
            </a:r>
            <a:r>
              <a:rPr lang="es-EC" b="1" dirty="0" err="1">
                <a:latin typeface="Calibri" panose="020F0502020204030204" pitchFamily="34" charset="0"/>
                <a:cs typeface="Calibri" panose="020F0502020204030204" pitchFamily="34" charset="0"/>
              </a:rPr>
              <a:t>Sanger</a:t>
            </a:r>
            <a:r>
              <a:rPr lang="es-EC" b="1" dirty="0">
                <a:latin typeface="Calibri" panose="020F0502020204030204" pitchFamily="34" charset="0"/>
                <a:cs typeface="Calibri" panose="020F0502020204030204" pitchFamily="34" charset="0"/>
              </a:rPr>
              <a:t> y Análisis Bioinformático</a:t>
            </a:r>
          </a:p>
        </p:txBody>
      </p:sp>
      <p:sp>
        <p:nvSpPr>
          <p:cNvPr id="7" name="Flecha: a la derecha 6"/>
          <p:cNvSpPr/>
          <p:nvPr/>
        </p:nvSpPr>
        <p:spPr>
          <a:xfrm>
            <a:off x="4903304" y="1744835"/>
            <a:ext cx="768626" cy="159896"/>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a:extLst>
              <a:ext uri="{FF2B5EF4-FFF2-40B4-BE49-F238E27FC236}">
                <a16:creationId xmlns:a16="http://schemas.microsoft.com/office/drawing/2014/main" id="{116FD5C7-CB6D-404C-8087-EECB5F751D70}"/>
              </a:ext>
            </a:extLst>
          </p:cNvPr>
          <p:cNvPicPr>
            <a:picLocks noChangeAspect="1"/>
          </p:cNvPicPr>
          <p:nvPr/>
        </p:nvPicPr>
        <p:blipFill>
          <a:blip r:embed="rId5"/>
          <a:stretch>
            <a:fillRect/>
          </a:stretch>
        </p:blipFill>
        <p:spPr>
          <a:xfrm>
            <a:off x="8876886" y="5974500"/>
            <a:ext cx="3076575" cy="714375"/>
          </a:xfrm>
          <a:prstGeom prst="rect">
            <a:avLst/>
          </a:prstGeom>
        </p:spPr>
      </p:pic>
      <p:sp>
        <p:nvSpPr>
          <p:cNvPr id="10" name="CuadroTexto 9">
            <a:extLst>
              <a:ext uri="{FF2B5EF4-FFF2-40B4-BE49-F238E27FC236}">
                <a16:creationId xmlns:a16="http://schemas.microsoft.com/office/drawing/2014/main" id="{FE2413EC-EBE1-4DBA-85F2-A26696D02A6C}"/>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11</a:t>
            </a:r>
          </a:p>
        </p:txBody>
      </p:sp>
    </p:spTree>
    <p:extLst>
      <p:ext uri="{BB962C8B-B14F-4D97-AF65-F5344CB8AC3E}">
        <p14:creationId xmlns:p14="http://schemas.microsoft.com/office/powerpoint/2010/main" val="419416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78561-51B3-4FFF-8D01-872AE9E75CD2}"/>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3" name="CuadroTexto 2">
            <a:extLst>
              <a:ext uri="{FF2B5EF4-FFF2-40B4-BE49-F238E27FC236}">
                <a16:creationId xmlns:a16="http://schemas.microsoft.com/office/drawing/2014/main" id="{3DE62214-48DF-4272-B406-6D65721B870B}"/>
              </a:ext>
            </a:extLst>
          </p:cNvPr>
          <p:cNvSpPr txBox="1"/>
          <p:nvPr/>
        </p:nvSpPr>
        <p:spPr>
          <a:xfrm>
            <a:off x="616687" y="964012"/>
            <a:ext cx="4880345" cy="584775"/>
          </a:xfrm>
          <a:prstGeom prst="rect">
            <a:avLst/>
          </a:prstGeom>
          <a:noFill/>
        </p:spPr>
        <p:txBody>
          <a:bodyPr wrap="square" rtlCol="0">
            <a:spAutoFit/>
          </a:bodyPr>
          <a:lstStyle/>
          <a:p>
            <a:pPr algn="ctr"/>
            <a:r>
              <a:rPr lang="es-MX" sz="1600" b="1" dirty="0">
                <a:latin typeface="Calibri" panose="020F0502020204030204" pitchFamily="34" charset="0"/>
                <a:cs typeface="Calibri" panose="020F0502020204030204" pitchFamily="34" charset="0"/>
              </a:rPr>
              <a:t>Detección de síntomas relacionados al </a:t>
            </a:r>
            <a:r>
              <a:rPr lang="es-MX" sz="1600" b="1" dirty="0" err="1">
                <a:latin typeface="Calibri" panose="020F0502020204030204" pitchFamily="34" charset="0"/>
                <a:cs typeface="Calibri" panose="020F0502020204030204" pitchFamily="34" charset="0"/>
              </a:rPr>
              <a:t>entorchamiento</a:t>
            </a:r>
            <a:r>
              <a:rPr lang="es-MX" sz="1600" b="1" dirty="0">
                <a:latin typeface="Calibri" panose="020F0502020204030204" pitchFamily="34" charset="0"/>
                <a:cs typeface="Calibri" panose="020F0502020204030204" pitchFamily="34" charset="0"/>
              </a:rPr>
              <a:t> de las plantas de arroz (</a:t>
            </a:r>
            <a:r>
              <a:rPr lang="es-MX" sz="1600" b="1" i="1" dirty="0" err="1">
                <a:latin typeface="Calibri" panose="020F0502020204030204" pitchFamily="34" charset="0"/>
                <a:cs typeface="Calibri" panose="020F0502020204030204" pitchFamily="34" charset="0"/>
              </a:rPr>
              <a:t>Oryza</a:t>
            </a:r>
            <a:r>
              <a:rPr lang="es-MX" sz="1600" b="1" i="1" dirty="0">
                <a:latin typeface="Calibri" panose="020F0502020204030204" pitchFamily="34" charset="0"/>
                <a:cs typeface="Calibri" panose="020F0502020204030204" pitchFamily="34" charset="0"/>
              </a:rPr>
              <a:t> sativa </a:t>
            </a:r>
            <a:r>
              <a:rPr lang="es-MX" sz="1600" b="1" dirty="0">
                <a:latin typeface="Calibri" panose="020F0502020204030204" pitchFamily="34" charset="0"/>
                <a:cs typeface="Calibri" panose="020F0502020204030204" pitchFamily="34" charset="0"/>
              </a:rPr>
              <a:t>L.) </a:t>
            </a:r>
          </a:p>
        </p:txBody>
      </p:sp>
      <p:pic>
        <p:nvPicPr>
          <p:cNvPr id="4" name="Imagen 3">
            <a:extLst>
              <a:ext uri="{FF2B5EF4-FFF2-40B4-BE49-F238E27FC236}">
                <a16:creationId xmlns:a16="http://schemas.microsoft.com/office/drawing/2014/main" id="{65009C1A-0E62-4429-BF25-425521CAA719}"/>
              </a:ext>
            </a:extLst>
          </p:cNvPr>
          <p:cNvPicPr/>
          <p:nvPr/>
        </p:nvPicPr>
        <p:blipFill>
          <a:blip r:embed="rId2"/>
          <a:stretch>
            <a:fillRect/>
          </a:stretch>
        </p:blipFill>
        <p:spPr>
          <a:xfrm>
            <a:off x="1172240" y="1776663"/>
            <a:ext cx="3463556" cy="2810873"/>
          </a:xfrm>
          <a:prstGeom prst="rect">
            <a:avLst/>
          </a:prstGeom>
        </p:spPr>
      </p:pic>
      <p:sp>
        <p:nvSpPr>
          <p:cNvPr id="6" name="CuadroTexto 5">
            <a:extLst>
              <a:ext uri="{FF2B5EF4-FFF2-40B4-BE49-F238E27FC236}">
                <a16:creationId xmlns:a16="http://schemas.microsoft.com/office/drawing/2014/main" id="{4F24DCC8-036F-4E2C-904D-144CFC8C2E17}"/>
              </a:ext>
            </a:extLst>
          </p:cNvPr>
          <p:cNvSpPr txBox="1"/>
          <p:nvPr/>
        </p:nvSpPr>
        <p:spPr>
          <a:xfrm>
            <a:off x="1172240" y="4587536"/>
            <a:ext cx="3463556"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 </a:t>
            </a:r>
            <a:r>
              <a:rPr lang="es-EC" sz="1200" dirty="0">
                <a:effectLst/>
                <a:latin typeface="Calibri" panose="020F0502020204030204" pitchFamily="34" charset="0"/>
                <a:ea typeface="Calibri" panose="020F0502020204030204" pitchFamily="34" charset="0"/>
                <a:cs typeface="Times New Roman" panose="02020603050405020304" pitchFamily="18" charset="0"/>
              </a:rPr>
              <a:t>C: planta control; 1,2,3,4 y 5 son las plantas que presentan necrosis en la raíz, tallo o limbo,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entorchamiento</a:t>
            </a:r>
            <a:r>
              <a:rPr lang="es-EC" sz="1200" dirty="0">
                <a:latin typeface="Calibri" panose="020F0502020204030204" pitchFamily="34" charset="0"/>
                <a:ea typeface="Calibri" panose="020F0502020204030204" pitchFamily="34" charset="0"/>
                <a:cs typeface="Times New Roman" panose="02020603050405020304" pitchFamily="18" charset="0"/>
              </a:rPr>
              <a:t> de las hojas u otros síntomas.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07FCF19D-0E67-4EF8-B74F-F39A760BEFC0}"/>
              </a:ext>
            </a:extLst>
          </p:cNvPr>
          <p:cNvPicPr/>
          <p:nvPr/>
        </p:nvPicPr>
        <p:blipFill rotWithShape="1">
          <a:blip r:embed="rId3"/>
          <a:srcRect b="14264"/>
          <a:stretch/>
        </p:blipFill>
        <p:spPr bwMode="auto">
          <a:xfrm>
            <a:off x="6467060" y="3754672"/>
            <a:ext cx="4174435" cy="1090833"/>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D8B2C8B1-5DE7-407D-9B71-07DCFE99FFD4}"/>
              </a:ext>
            </a:extLst>
          </p:cNvPr>
          <p:cNvSpPr txBox="1"/>
          <p:nvPr/>
        </p:nvSpPr>
        <p:spPr>
          <a:xfrm>
            <a:off x="6497731" y="4866505"/>
            <a:ext cx="4113091"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 </a:t>
            </a:r>
            <a:r>
              <a:rPr lang="es-EC" sz="1200" dirty="0">
                <a:latin typeface="Calibri" panose="020F0502020204030204" pitchFamily="34" charset="0"/>
                <a:ea typeface="Calibri" panose="020F0502020204030204" pitchFamily="34" charset="0"/>
                <a:cs typeface="Times New Roman" panose="02020603050405020304" pitchFamily="18" charset="0"/>
              </a:rPr>
              <a:t>Integridad de ADN de </a:t>
            </a:r>
            <a:r>
              <a:rPr lang="es-EC" sz="1200" dirty="0">
                <a:effectLst/>
                <a:latin typeface="Calibri" panose="020F0502020204030204" pitchFamily="34" charset="0"/>
                <a:ea typeface="Calibri" panose="020F0502020204030204" pitchFamily="34" charset="0"/>
                <a:cs typeface="Times New Roman" panose="02020603050405020304" pitchFamily="18" charset="0"/>
              </a:rPr>
              <a:t>suelo S: 1°21’50.4’’S 79°36’31.8’’W, suelo R: 1°20’46.0’’S 79°35’19.1’’W y C suelo control C: 2°15'15"S 79°30'40"W.</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p:nvPr/>
        </p:nvPicPr>
        <p:blipFill rotWithShape="1">
          <a:blip r:embed="rId4"/>
          <a:srcRect l="3907" r="9722" b="22706"/>
          <a:stretch/>
        </p:blipFill>
        <p:spPr>
          <a:xfrm>
            <a:off x="6467061" y="1325976"/>
            <a:ext cx="4174435" cy="1661651"/>
          </a:xfrm>
          <a:prstGeom prst="rect">
            <a:avLst/>
          </a:prstGeom>
        </p:spPr>
      </p:pic>
      <p:sp>
        <p:nvSpPr>
          <p:cNvPr id="13" name="CuadroTexto 12"/>
          <p:cNvSpPr txBox="1"/>
          <p:nvPr/>
        </p:nvSpPr>
        <p:spPr>
          <a:xfrm>
            <a:off x="6467060" y="2987627"/>
            <a:ext cx="4174435" cy="646331"/>
          </a:xfrm>
          <a:prstGeom prst="rect">
            <a:avLst/>
          </a:prstGeom>
          <a:noFill/>
        </p:spPr>
        <p:txBody>
          <a:bodyPr wrap="square">
            <a:spAutoFit/>
          </a:bodyPr>
          <a:lstStyle/>
          <a:p>
            <a:pPr algn="just">
              <a:spcAft>
                <a:spcPts val="800"/>
              </a:spcAft>
            </a:pPr>
            <a:r>
              <a:rPr lang="es-MX" sz="1200" i="1" dirty="0">
                <a:latin typeface="Calibri" panose="020F0502020204030204" pitchFamily="34" charset="0"/>
                <a:ea typeface="Calibri" panose="020F0502020204030204" pitchFamily="34" charset="0"/>
                <a:cs typeface="Times New Roman" panose="02020603050405020304" pitchFamily="18" charset="0"/>
              </a:rPr>
              <a:t>Nota</a:t>
            </a:r>
            <a:r>
              <a:rPr lang="es-MX" sz="1200" dirty="0">
                <a:latin typeface="Calibri" panose="020F0502020204030204" pitchFamily="34" charset="0"/>
                <a:ea typeface="Calibri" panose="020F0502020204030204" pitchFamily="34" charset="0"/>
                <a:cs typeface="Times New Roman" panose="02020603050405020304" pitchFamily="18" charset="0"/>
              </a:rPr>
              <a:t>: Integridad de ADN extraído de muestras de raíz. C: plantas control; 1 al 5: plantas enfermas; A: primera repetición, B: segunda repetición y C: tercera repetición.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3">
            <a:extLst>
              <a:ext uri="{FF2B5EF4-FFF2-40B4-BE49-F238E27FC236}">
                <a16:creationId xmlns:a16="http://schemas.microsoft.com/office/drawing/2014/main" id="{66F503FC-F05E-4EB7-A2EC-A110BDC38C63}"/>
              </a:ext>
            </a:extLst>
          </p:cNvPr>
          <p:cNvPicPr>
            <a:picLocks noChangeAspect="1"/>
          </p:cNvPicPr>
          <p:nvPr/>
        </p:nvPicPr>
        <p:blipFill>
          <a:blip r:embed="rId5"/>
          <a:stretch>
            <a:fillRect/>
          </a:stretch>
        </p:blipFill>
        <p:spPr>
          <a:xfrm>
            <a:off x="8876886" y="5974501"/>
            <a:ext cx="3076575" cy="714375"/>
          </a:xfrm>
          <a:prstGeom prst="rect">
            <a:avLst/>
          </a:prstGeom>
        </p:spPr>
      </p:pic>
      <p:sp>
        <p:nvSpPr>
          <p:cNvPr id="15" name="CuadroTexto 14">
            <a:extLst>
              <a:ext uri="{FF2B5EF4-FFF2-40B4-BE49-F238E27FC236}">
                <a16:creationId xmlns:a16="http://schemas.microsoft.com/office/drawing/2014/main" id="{780BF4FA-C707-48B6-A03C-0641B89FA13A}"/>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289489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E1FCAD4-1F6A-411E-899E-14912F229835}"/>
              </a:ext>
            </a:extLst>
          </p:cNvPr>
          <p:cNvSpPr txBox="1"/>
          <p:nvPr/>
        </p:nvSpPr>
        <p:spPr>
          <a:xfrm>
            <a:off x="473100" y="280701"/>
            <a:ext cx="5337545" cy="33855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Amplificación de los fragmentos de </a:t>
            </a:r>
            <a:r>
              <a:rPr lang="es-MX" sz="1600" b="1" i="1" dirty="0" err="1">
                <a:latin typeface="Calibri" panose="020F0502020204030204" pitchFamily="34" charset="0"/>
                <a:cs typeface="Calibri" panose="020F0502020204030204" pitchFamily="34" charset="0"/>
              </a:rPr>
              <a:t>Polymyxa</a:t>
            </a:r>
            <a:r>
              <a:rPr lang="es-MX" sz="1600" b="1" i="1" dirty="0">
                <a:latin typeface="Calibri" panose="020F0502020204030204" pitchFamily="34" charset="0"/>
                <a:cs typeface="Calibri" panose="020F0502020204030204" pitchFamily="34" charset="0"/>
              </a:rPr>
              <a:t> </a:t>
            </a:r>
            <a:r>
              <a:rPr lang="es-MX" sz="1600" b="1" i="1" dirty="0" err="1">
                <a:latin typeface="Calibri" panose="020F0502020204030204" pitchFamily="34" charset="0"/>
                <a:cs typeface="Calibri" panose="020F0502020204030204" pitchFamily="34" charset="0"/>
              </a:rPr>
              <a:t>graminis</a:t>
            </a:r>
            <a:r>
              <a:rPr lang="es-MX" sz="1600" b="1" i="1" dirty="0">
                <a:latin typeface="Calibri" panose="020F0502020204030204" pitchFamily="34" charset="0"/>
                <a:cs typeface="Calibri" panose="020F0502020204030204" pitchFamily="34" charset="0"/>
              </a:rPr>
              <a:t> </a:t>
            </a:r>
            <a:r>
              <a:rPr lang="es-MX" sz="1600" b="1" dirty="0">
                <a:latin typeface="Calibri" panose="020F0502020204030204" pitchFamily="34" charset="0"/>
                <a:cs typeface="Calibri" panose="020F0502020204030204" pitchFamily="34" charset="0"/>
              </a:rPr>
              <a:t>L.</a:t>
            </a:r>
            <a:r>
              <a:rPr lang="es-MX" sz="1600" b="1" i="1" dirty="0">
                <a:latin typeface="Calibri" panose="020F0502020204030204" pitchFamily="34" charset="0"/>
                <a:cs typeface="Calibri" panose="020F0502020204030204" pitchFamily="34" charset="0"/>
              </a:rPr>
              <a:t> </a:t>
            </a:r>
            <a:endParaRPr lang="es-MX" sz="1600" b="1"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F75FFCF4-B97F-44F2-8FCF-0EF5DE916881}"/>
              </a:ext>
            </a:extLst>
          </p:cNvPr>
          <p:cNvSpPr txBox="1"/>
          <p:nvPr/>
        </p:nvSpPr>
        <p:spPr>
          <a:xfrm>
            <a:off x="882284" y="2634414"/>
            <a:ext cx="4370200"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a:t>
            </a:r>
            <a:r>
              <a:rPr lang="es-EC" sz="1200" dirty="0">
                <a:latin typeface="Calibri" panose="020F0502020204030204" pitchFamily="34" charset="0"/>
                <a:ea typeface="Calibri" panose="020F0502020204030204" pitchFamily="34" charset="0"/>
                <a:cs typeface="Times New Roman" panose="02020603050405020304" pitchFamily="18" charset="0"/>
              </a:rPr>
              <a:t>Par de cebador: Psp1-Psp2rev</a:t>
            </a:r>
            <a:r>
              <a:rPr lang="es-EC" sz="1200" dirty="0">
                <a:effectLst/>
                <a:latin typeface="Calibri" panose="020F0502020204030204" pitchFamily="34" charset="0"/>
                <a:ea typeface="Calibri" panose="020F0502020204030204" pitchFamily="34" charset="0"/>
                <a:cs typeface="Times New Roman" panose="02020603050405020304" pitchFamily="18" charset="0"/>
              </a:rPr>
              <a:t> M*: Marcador molecular 100 pb ;1-6: Muestras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Tamaño de los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amplicones</a:t>
            </a:r>
            <a:r>
              <a:rPr lang="es-EC" sz="1200" dirty="0">
                <a:effectLst/>
                <a:latin typeface="Calibri" panose="020F0502020204030204" pitchFamily="34" charset="0"/>
                <a:ea typeface="Calibri" panose="020F0502020204030204" pitchFamily="34" charset="0"/>
                <a:cs typeface="Times New Roman" panose="02020603050405020304" pitchFamily="18" charset="0"/>
              </a:rPr>
              <a:t>: 500 pb aproximadamente.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2DA2CA29-8B3F-4653-ACE6-BFFC579B55E2}"/>
              </a:ext>
            </a:extLst>
          </p:cNvPr>
          <p:cNvPicPr/>
          <p:nvPr/>
        </p:nvPicPr>
        <p:blipFill rotWithShape="1">
          <a:blip r:embed="rId2"/>
          <a:srcRect l="5271" t="3810" r="8637" b="14710"/>
          <a:stretch/>
        </p:blipFill>
        <p:spPr bwMode="auto">
          <a:xfrm>
            <a:off x="1044158" y="3577256"/>
            <a:ext cx="3038446" cy="1571489"/>
          </a:xfrm>
          <a:prstGeom prst="rect">
            <a:avLst/>
          </a:prstGeom>
          <a:ln>
            <a:noFill/>
          </a:ln>
          <a:extLst>
            <a:ext uri="{53640926-AAD7-44D8-BBD7-CCE9431645EC}">
              <a14:shadowObscured xmlns:a14="http://schemas.microsoft.com/office/drawing/2010/main"/>
            </a:ext>
          </a:extLst>
        </p:spPr>
      </p:pic>
      <p:sp>
        <p:nvSpPr>
          <p:cNvPr id="9" name="CuadroTexto 8">
            <a:extLst>
              <a:ext uri="{FF2B5EF4-FFF2-40B4-BE49-F238E27FC236}">
                <a16:creationId xmlns:a16="http://schemas.microsoft.com/office/drawing/2014/main" id="{A54AEF64-6AE3-4597-850B-D1E5D3045575}"/>
              </a:ext>
            </a:extLst>
          </p:cNvPr>
          <p:cNvSpPr txBox="1"/>
          <p:nvPr/>
        </p:nvSpPr>
        <p:spPr>
          <a:xfrm>
            <a:off x="1430031" y="754956"/>
            <a:ext cx="2434855" cy="276999"/>
          </a:xfrm>
          <a:prstGeom prst="rect">
            <a:avLst/>
          </a:prstGeom>
          <a:solidFill>
            <a:schemeClr val="accent6">
              <a:lumMod val="20000"/>
              <a:lumOff val="80000"/>
            </a:schemeClr>
          </a:solidFill>
        </p:spPr>
        <p:txBody>
          <a:bodyPr wrap="square" rtlCol="0">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S</a:t>
            </a:r>
            <a:r>
              <a:rPr lang="es-EC" sz="1200" dirty="0">
                <a:effectLst/>
                <a:latin typeface="Calibri" panose="020F0502020204030204" pitchFamily="34" charset="0"/>
                <a:ea typeface="Calibri" panose="020F0502020204030204" pitchFamily="34" charset="0"/>
                <a:cs typeface="Times New Roman" panose="02020603050405020304" pitchFamily="18" charset="0"/>
              </a:rPr>
              <a:t>uelo S: 1°21’50.4’’S 79°36’31.8’’W</a:t>
            </a:r>
            <a:endParaRPr lang="es-MX" sz="1200" dirty="0"/>
          </a:p>
        </p:txBody>
      </p:sp>
      <p:sp>
        <p:nvSpPr>
          <p:cNvPr id="11" name="CuadroTexto 10">
            <a:extLst>
              <a:ext uri="{FF2B5EF4-FFF2-40B4-BE49-F238E27FC236}">
                <a16:creationId xmlns:a16="http://schemas.microsoft.com/office/drawing/2014/main" id="{22995D5A-FED0-43C4-8E8E-5F44302FB871}"/>
              </a:ext>
            </a:extLst>
          </p:cNvPr>
          <p:cNvSpPr txBox="1"/>
          <p:nvPr/>
        </p:nvSpPr>
        <p:spPr>
          <a:xfrm>
            <a:off x="882285" y="5171396"/>
            <a:ext cx="4370199"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Par de cebador: ITS5-Pxrev7. M*: Marcador molecular 1 kb ;1-5: Muestras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Tamaño de los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amplicones</a:t>
            </a:r>
            <a:r>
              <a:rPr lang="es-EC" sz="1200" dirty="0">
                <a:effectLst/>
                <a:latin typeface="Calibri" panose="020F0502020204030204" pitchFamily="34" charset="0"/>
                <a:ea typeface="Calibri" panose="020F0502020204030204" pitchFamily="34" charset="0"/>
                <a:cs typeface="Times New Roman" panose="02020603050405020304" pitchFamily="18" charset="0"/>
              </a:rPr>
              <a:t> 350 pb aproximadamente.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55ECBE83-131B-4241-A631-4E90D92AB981}"/>
              </a:ext>
            </a:extLst>
          </p:cNvPr>
          <p:cNvSpPr txBox="1">
            <a:spLocks/>
          </p:cNvSpPr>
          <p:nvPr/>
        </p:nvSpPr>
        <p:spPr>
          <a:xfrm>
            <a:off x="1023192" y="0"/>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14" name="CuadroTexto 13">
            <a:extLst>
              <a:ext uri="{FF2B5EF4-FFF2-40B4-BE49-F238E27FC236}">
                <a16:creationId xmlns:a16="http://schemas.microsoft.com/office/drawing/2014/main" id="{22D87753-71C0-4452-8D00-272F7A46F3FF}"/>
              </a:ext>
            </a:extLst>
          </p:cNvPr>
          <p:cNvSpPr txBox="1"/>
          <p:nvPr/>
        </p:nvSpPr>
        <p:spPr>
          <a:xfrm>
            <a:off x="7592560" y="761823"/>
            <a:ext cx="2540538" cy="276999"/>
          </a:xfrm>
          <a:prstGeom prst="rect">
            <a:avLst/>
          </a:prstGeom>
          <a:solidFill>
            <a:schemeClr val="accent6">
              <a:lumMod val="20000"/>
              <a:lumOff val="80000"/>
            </a:schemeClr>
          </a:solidFill>
        </p:spPr>
        <p:txBody>
          <a:bodyPr wrap="square">
            <a:spAutoFit/>
          </a:bodyPr>
          <a:lstStyle/>
          <a:p>
            <a:pPr algn="ctr"/>
            <a:r>
              <a:rPr lang="es-EC" sz="1200" dirty="0">
                <a:latin typeface="Calibri" panose="020F0502020204030204" pitchFamily="34" charset="0"/>
                <a:ea typeface="Calibri" panose="020F0502020204030204" pitchFamily="34" charset="0"/>
                <a:cs typeface="Times New Roman" panose="02020603050405020304" pitchFamily="18" charset="0"/>
              </a:rPr>
              <a:t>S</a:t>
            </a:r>
            <a:r>
              <a:rPr lang="es-EC" sz="1200" dirty="0">
                <a:effectLst/>
                <a:latin typeface="Calibri" panose="020F0502020204030204" pitchFamily="34" charset="0"/>
                <a:ea typeface="Calibri" panose="020F0502020204030204" pitchFamily="34" charset="0"/>
                <a:cs typeface="Times New Roman" panose="02020603050405020304" pitchFamily="18" charset="0"/>
              </a:rPr>
              <a:t>uelo R: 1°20’46.0’’S 79°35’19.1’’W</a:t>
            </a:r>
            <a:endParaRPr lang="es-MX" sz="1200" dirty="0"/>
          </a:p>
        </p:txBody>
      </p:sp>
      <p:pic>
        <p:nvPicPr>
          <p:cNvPr id="15" name="Imagen 14">
            <a:extLst>
              <a:ext uri="{FF2B5EF4-FFF2-40B4-BE49-F238E27FC236}">
                <a16:creationId xmlns:a16="http://schemas.microsoft.com/office/drawing/2014/main" id="{34AFED53-3601-455F-9121-97FF0786B08D}"/>
              </a:ext>
            </a:extLst>
          </p:cNvPr>
          <p:cNvPicPr/>
          <p:nvPr/>
        </p:nvPicPr>
        <p:blipFill>
          <a:blip r:embed="rId3"/>
          <a:stretch>
            <a:fillRect/>
          </a:stretch>
        </p:blipFill>
        <p:spPr>
          <a:xfrm>
            <a:off x="6714942" y="1278054"/>
            <a:ext cx="3686175" cy="1356360"/>
          </a:xfrm>
          <a:prstGeom prst="rect">
            <a:avLst/>
          </a:prstGeom>
        </p:spPr>
      </p:pic>
      <p:pic>
        <p:nvPicPr>
          <p:cNvPr id="16" name="Imagen 15">
            <a:extLst>
              <a:ext uri="{FF2B5EF4-FFF2-40B4-BE49-F238E27FC236}">
                <a16:creationId xmlns:a16="http://schemas.microsoft.com/office/drawing/2014/main" id="{42DD0EA5-62AA-46E1-9A83-9FA9DA699E39}"/>
              </a:ext>
            </a:extLst>
          </p:cNvPr>
          <p:cNvPicPr/>
          <p:nvPr/>
        </p:nvPicPr>
        <p:blipFill>
          <a:blip r:embed="rId4"/>
          <a:stretch>
            <a:fillRect/>
          </a:stretch>
        </p:blipFill>
        <p:spPr>
          <a:xfrm>
            <a:off x="7269660" y="3363345"/>
            <a:ext cx="2850063" cy="1880850"/>
          </a:xfrm>
          <a:prstGeom prst="rect">
            <a:avLst/>
          </a:prstGeom>
        </p:spPr>
      </p:pic>
      <p:sp>
        <p:nvSpPr>
          <p:cNvPr id="19" name="CuadroTexto 18">
            <a:extLst>
              <a:ext uri="{FF2B5EF4-FFF2-40B4-BE49-F238E27FC236}">
                <a16:creationId xmlns:a16="http://schemas.microsoft.com/office/drawing/2014/main" id="{40CC4F01-9561-4009-BC3E-3BBFB058CDDD}"/>
              </a:ext>
            </a:extLst>
          </p:cNvPr>
          <p:cNvSpPr txBox="1"/>
          <p:nvPr/>
        </p:nvSpPr>
        <p:spPr>
          <a:xfrm>
            <a:off x="6509592" y="2647720"/>
            <a:ext cx="4370200"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a:t>
            </a:r>
            <a:r>
              <a:rPr lang="es-EC" sz="1200" dirty="0">
                <a:latin typeface="Calibri" panose="020F0502020204030204" pitchFamily="34" charset="0"/>
                <a:ea typeface="Calibri" panose="020F0502020204030204" pitchFamily="34" charset="0"/>
                <a:cs typeface="Times New Roman" panose="02020603050405020304" pitchFamily="18" charset="0"/>
              </a:rPr>
              <a:t>Par de cebador: Psp1-Psp2rev</a:t>
            </a:r>
            <a:r>
              <a:rPr lang="es-EC" sz="1200" dirty="0">
                <a:effectLst/>
                <a:latin typeface="Calibri" panose="020F0502020204030204" pitchFamily="34" charset="0"/>
                <a:ea typeface="Calibri" panose="020F0502020204030204" pitchFamily="34" charset="0"/>
                <a:cs typeface="Times New Roman" panose="02020603050405020304" pitchFamily="18" charset="0"/>
              </a:rPr>
              <a:t> M*: Marcador molecular 100 pb ;1-6: Muestras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Tamaño de los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amplicones</a:t>
            </a:r>
            <a:r>
              <a:rPr lang="es-EC" sz="1200" dirty="0">
                <a:effectLst/>
                <a:latin typeface="Calibri" panose="020F0502020204030204" pitchFamily="34" charset="0"/>
                <a:ea typeface="Calibri" panose="020F0502020204030204" pitchFamily="34" charset="0"/>
                <a:cs typeface="Times New Roman" panose="02020603050405020304" pitchFamily="18" charset="0"/>
              </a:rPr>
              <a:t>: 500 pb aproximadamente.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a:extLst>
              <a:ext uri="{FF2B5EF4-FFF2-40B4-BE49-F238E27FC236}">
                <a16:creationId xmlns:a16="http://schemas.microsoft.com/office/drawing/2014/main" id="{692A64BC-3D9F-44B8-BCED-E5C2E453B975}"/>
              </a:ext>
            </a:extLst>
          </p:cNvPr>
          <p:cNvSpPr txBox="1"/>
          <p:nvPr/>
        </p:nvSpPr>
        <p:spPr>
          <a:xfrm>
            <a:off x="6653832" y="5228579"/>
            <a:ext cx="4655883" cy="646331"/>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Par de cebador: ITS5-Pxrev7. M*: Marcador molecular 1 kb ;1-5: Muestras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Tamaño de los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amplicones</a:t>
            </a:r>
            <a:r>
              <a:rPr lang="es-EC" sz="1200" dirty="0">
                <a:effectLst/>
                <a:latin typeface="Calibri" panose="020F0502020204030204" pitchFamily="34" charset="0"/>
                <a:ea typeface="Calibri" panose="020F0502020204030204" pitchFamily="34" charset="0"/>
                <a:cs typeface="Times New Roman" panose="02020603050405020304" pitchFamily="18" charset="0"/>
              </a:rPr>
              <a:t> 350 pb aproximadamente.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8DC32914-5085-49E8-90CC-CDCC78996D0C}"/>
              </a:ext>
            </a:extLst>
          </p:cNvPr>
          <p:cNvPicPr>
            <a:picLocks noChangeAspect="1"/>
          </p:cNvPicPr>
          <p:nvPr/>
        </p:nvPicPr>
        <p:blipFill>
          <a:blip r:embed="rId5"/>
          <a:stretch>
            <a:fillRect/>
          </a:stretch>
        </p:blipFill>
        <p:spPr>
          <a:xfrm>
            <a:off x="8862829" y="5928671"/>
            <a:ext cx="3076575" cy="714375"/>
          </a:xfrm>
          <a:prstGeom prst="rect">
            <a:avLst/>
          </a:prstGeom>
        </p:spPr>
      </p:pic>
      <p:sp>
        <p:nvSpPr>
          <p:cNvPr id="21" name="CuadroTexto 20">
            <a:extLst>
              <a:ext uri="{FF2B5EF4-FFF2-40B4-BE49-F238E27FC236}">
                <a16:creationId xmlns:a16="http://schemas.microsoft.com/office/drawing/2014/main" id="{4FA135AD-7081-4443-85A8-1FEC2CC23EF6}"/>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13</a:t>
            </a:r>
          </a:p>
        </p:txBody>
      </p:sp>
      <p:pic>
        <p:nvPicPr>
          <p:cNvPr id="13" name="Imagen 12">
            <a:extLst>
              <a:ext uri="{FF2B5EF4-FFF2-40B4-BE49-F238E27FC236}">
                <a16:creationId xmlns:a16="http://schemas.microsoft.com/office/drawing/2014/main" id="{9C58B7A4-D457-4654-98B5-6E85CE2024BC}"/>
              </a:ext>
            </a:extLst>
          </p:cNvPr>
          <p:cNvPicPr>
            <a:picLocks noChangeAspect="1"/>
          </p:cNvPicPr>
          <p:nvPr/>
        </p:nvPicPr>
        <p:blipFill>
          <a:blip r:embed="rId6"/>
          <a:stretch>
            <a:fillRect/>
          </a:stretch>
        </p:blipFill>
        <p:spPr>
          <a:xfrm>
            <a:off x="1065977" y="1143000"/>
            <a:ext cx="3162962" cy="1468763"/>
          </a:xfrm>
          <a:prstGeom prst="rect">
            <a:avLst/>
          </a:prstGeom>
        </p:spPr>
      </p:pic>
    </p:spTree>
    <p:extLst>
      <p:ext uri="{BB962C8B-B14F-4D97-AF65-F5344CB8AC3E}">
        <p14:creationId xmlns:p14="http://schemas.microsoft.com/office/powerpoint/2010/main" val="313185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68C89C2-21F1-411D-9BD5-590D09649FC8}"/>
              </a:ext>
            </a:extLst>
          </p:cNvPr>
          <p:cNvPicPr/>
          <p:nvPr/>
        </p:nvPicPr>
        <p:blipFill rotWithShape="1">
          <a:blip r:embed="rId2"/>
          <a:srcRect t="3715"/>
          <a:stretch/>
        </p:blipFill>
        <p:spPr bwMode="auto">
          <a:xfrm>
            <a:off x="1917887" y="2081117"/>
            <a:ext cx="2441748" cy="2436410"/>
          </a:xfrm>
          <a:prstGeom prst="rect">
            <a:avLst/>
          </a:prstGeom>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E58C11F2-ADF5-478B-B70D-61F98B708A69}"/>
              </a:ext>
            </a:extLst>
          </p:cNvPr>
          <p:cNvPicPr/>
          <p:nvPr/>
        </p:nvPicPr>
        <p:blipFill rotWithShape="1">
          <a:blip r:embed="rId3"/>
          <a:srcRect l="6111" t="2364" b="3663"/>
          <a:stretch/>
        </p:blipFill>
        <p:spPr bwMode="auto">
          <a:xfrm>
            <a:off x="6750096" y="2081117"/>
            <a:ext cx="2223783" cy="2342027"/>
          </a:xfrm>
          <a:prstGeom prst="rect">
            <a:avLst/>
          </a:prstGeom>
          <a:ln>
            <a:noFill/>
          </a:ln>
          <a:extLst>
            <a:ext uri="{53640926-AAD7-44D8-BBD7-CCE9431645EC}">
              <a14:shadowObscured xmlns:a14="http://schemas.microsoft.com/office/drawing/2010/main"/>
            </a:ext>
          </a:extLst>
        </p:spPr>
      </p:pic>
      <p:sp>
        <p:nvSpPr>
          <p:cNvPr id="5" name="Título 1">
            <a:extLst>
              <a:ext uri="{FF2B5EF4-FFF2-40B4-BE49-F238E27FC236}">
                <a16:creationId xmlns:a16="http://schemas.microsoft.com/office/drawing/2014/main" id="{860621CC-BD56-4626-87A5-E0EBFE32A285}"/>
              </a:ext>
            </a:extLst>
          </p:cNvPr>
          <p:cNvSpPr txBox="1">
            <a:spLocks/>
          </p:cNvSpPr>
          <p:nvPr/>
        </p:nvSpPr>
        <p:spPr>
          <a:xfrm>
            <a:off x="1023192" y="0"/>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9" name="CuadroTexto 8">
            <a:extLst>
              <a:ext uri="{FF2B5EF4-FFF2-40B4-BE49-F238E27FC236}">
                <a16:creationId xmlns:a16="http://schemas.microsoft.com/office/drawing/2014/main" id="{95FA179A-9077-413D-BA1B-0BBFE8087C52}"/>
              </a:ext>
            </a:extLst>
          </p:cNvPr>
          <p:cNvSpPr txBox="1"/>
          <p:nvPr/>
        </p:nvSpPr>
        <p:spPr>
          <a:xfrm>
            <a:off x="6509593" y="4526849"/>
            <a:ext cx="3117806" cy="830997"/>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Par de cebador: ITS5-Pxrev7. M*: Marcador molecular 100 pb;</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SC: suelo control; SS: suelo S; SR: suelo R. </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826FD24D-5A50-4C7B-A89C-B3FA79052B45}"/>
              </a:ext>
            </a:extLst>
          </p:cNvPr>
          <p:cNvSpPr txBox="1"/>
          <p:nvPr/>
        </p:nvSpPr>
        <p:spPr>
          <a:xfrm>
            <a:off x="1893852" y="4530869"/>
            <a:ext cx="2763781" cy="830997"/>
          </a:xfrm>
          <a:prstGeom prst="rect">
            <a:avLst/>
          </a:prstGeom>
          <a:noFill/>
        </p:spPr>
        <p:txBody>
          <a:bodyPr wrap="square">
            <a:spAutoFit/>
          </a:bodyPr>
          <a:lstStyle/>
          <a:p>
            <a:pPr algn="just">
              <a:spcAft>
                <a:spcPts val="800"/>
              </a:spcAft>
            </a:pPr>
            <a:r>
              <a:rPr lang="es-EC" sz="1200" i="1" dirty="0">
                <a:effectLst/>
                <a:latin typeface="Calibri" panose="020F0502020204030204" pitchFamily="34" charset="0"/>
                <a:ea typeface="Calibri" panose="020F0502020204030204" pitchFamily="34" charset="0"/>
                <a:cs typeface="Times New Roman" panose="02020603050405020304" pitchFamily="18" charset="0"/>
              </a:rPr>
              <a:t>Nota:</a:t>
            </a:r>
            <a:r>
              <a:rPr lang="es-EC" sz="1200" dirty="0">
                <a:effectLst/>
                <a:latin typeface="Calibri" panose="020F0502020204030204" pitchFamily="34" charset="0"/>
                <a:ea typeface="Calibri" panose="020F0502020204030204" pitchFamily="34" charset="0"/>
                <a:cs typeface="Times New Roman" panose="02020603050405020304" pitchFamily="18" charset="0"/>
              </a:rPr>
              <a:t> PCR en gel de agarosa 2%. Par de cebador ITS5-Pxrev7 M*: Marcador molecular 100 pb ; 1-3: Muestras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a:effectLst/>
                <a:latin typeface="Calibri" panose="020F0502020204030204" pitchFamily="34" charset="0"/>
                <a:ea typeface="Calibri" panose="020F0502020204030204" pitchFamily="34" charset="0"/>
                <a:cs typeface="Times New Roman" panose="02020603050405020304" pitchFamily="18" charset="0"/>
              </a:rPr>
              <a:t>C</a:t>
            </a:r>
            <a:r>
              <a:rPr lang="es-EC" sz="1200" i="1" dirty="0">
                <a:effectLst/>
                <a:latin typeface="Calibri" panose="020F0502020204030204" pitchFamily="34" charset="0"/>
                <a:ea typeface="Calibri" panose="020F0502020204030204" pitchFamily="34" charset="0"/>
                <a:cs typeface="Times New Roman" panose="02020603050405020304" pitchFamily="18" charset="0"/>
              </a:rPr>
              <a:t>:</a:t>
            </a:r>
            <a:r>
              <a:rPr lang="es-EC" sz="1200" dirty="0">
                <a:effectLst/>
                <a:latin typeface="Calibri" panose="020F0502020204030204" pitchFamily="34" charset="0"/>
                <a:ea typeface="Calibri" panose="020F0502020204030204" pitchFamily="34" charset="0"/>
                <a:cs typeface="Times New Roman" panose="02020603050405020304" pitchFamily="18" charset="0"/>
              </a:rPr>
              <a:t> Control negativo. </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0176C05F-CEF4-462E-BD36-03FAEC629881}"/>
              </a:ext>
            </a:extLst>
          </p:cNvPr>
          <p:cNvSpPr txBox="1"/>
          <p:nvPr/>
        </p:nvSpPr>
        <p:spPr>
          <a:xfrm>
            <a:off x="1744996" y="1473559"/>
            <a:ext cx="2614639" cy="276999"/>
          </a:xfrm>
          <a:prstGeom prst="rect">
            <a:avLst/>
          </a:prstGeom>
          <a:solidFill>
            <a:schemeClr val="accent6">
              <a:lumMod val="20000"/>
              <a:lumOff val="80000"/>
            </a:schemeClr>
          </a:solidFill>
        </p:spPr>
        <p:txBody>
          <a:bodyPr wrap="square">
            <a:spAutoFit/>
          </a:bodyPr>
          <a:lstStyle/>
          <a:p>
            <a:r>
              <a:rPr lang="es-EC" sz="1200" dirty="0">
                <a:effectLst/>
                <a:latin typeface="Calibri" panose="020F0502020204030204" pitchFamily="34" charset="0"/>
                <a:ea typeface="Calibri" panose="020F0502020204030204" pitchFamily="34" charset="0"/>
                <a:cs typeface="Times New Roman" panose="02020603050405020304" pitchFamily="18" charset="0"/>
              </a:rPr>
              <a:t>Suelo control C: 2°15'15"S 79°30'40"W.</a:t>
            </a:r>
            <a:endParaRPr lang="es-MX" sz="1200" dirty="0"/>
          </a:p>
        </p:txBody>
      </p:sp>
      <p:sp>
        <p:nvSpPr>
          <p:cNvPr id="14" name="CuadroTexto 13">
            <a:extLst>
              <a:ext uri="{FF2B5EF4-FFF2-40B4-BE49-F238E27FC236}">
                <a16:creationId xmlns:a16="http://schemas.microsoft.com/office/drawing/2014/main" id="{5E281D6E-6431-48BC-97C2-7B1E308F39EF}"/>
              </a:ext>
            </a:extLst>
          </p:cNvPr>
          <p:cNvSpPr txBox="1"/>
          <p:nvPr/>
        </p:nvSpPr>
        <p:spPr>
          <a:xfrm>
            <a:off x="1090615" y="598986"/>
            <a:ext cx="5337545" cy="33855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Amplificación de los fragmentos de </a:t>
            </a:r>
            <a:r>
              <a:rPr lang="es-MX" sz="1600" b="1" i="1" dirty="0" err="1">
                <a:latin typeface="Calibri" panose="020F0502020204030204" pitchFamily="34" charset="0"/>
                <a:cs typeface="Calibri" panose="020F0502020204030204" pitchFamily="34" charset="0"/>
              </a:rPr>
              <a:t>Polymyxa</a:t>
            </a:r>
            <a:r>
              <a:rPr lang="es-MX" sz="1600" b="1" i="1" dirty="0">
                <a:latin typeface="Calibri" panose="020F0502020204030204" pitchFamily="34" charset="0"/>
                <a:cs typeface="Calibri" panose="020F0502020204030204" pitchFamily="34" charset="0"/>
              </a:rPr>
              <a:t> </a:t>
            </a:r>
            <a:r>
              <a:rPr lang="es-MX" sz="1600" b="1" i="1" dirty="0" err="1">
                <a:latin typeface="Calibri" panose="020F0502020204030204" pitchFamily="34" charset="0"/>
                <a:cs typeface="Calibri" panose="020F0502020204030204" pitchFamily="34" charset="0"/>
              </a:rPr>
              <a:t>graminis</a:t>
            </a:r>
            <a:r>
              <a:rPr lang="es-MX" sz="1600" b="1" i="1" dirty="0">
                <a:latin typeface="Calibri" panose="020F0502020204030204" pitchFamily="34" charset="0"/>
                <a:cs typeface="Calibri" panose="020F0502020204030204" pitchFamily="34" charset="0"/>
              </a:rPr>
              <a:t> </a:t>
            </a:r>
            <a:r>
              <a:rPr lang="es-MX" sz="1600" b="1" dirty="0">
                <a:latin typeface="Calibri" panose="020F0502020204030204" pitchFamily="34" charset="0"/>
                <a:cs typeface="Calibri" panose="020F0502020204030204" pitchFamily="34" charset="0"/>
              </a:rPr>
              <a:t>L.</a:t>
            </a:r>
            <a:r>
              <a:rPr lang="es-MX" sz="1600" b="1" i="1" dirty="0">
                <a:latin typeface="Calibri" panose="020F0502020204030204" pitchFamily="34" charset="0"/>
                <a:cs typeface="Calibri" panose="020F0502020204030204" pitchFamily="34" charset="0"/>
              </a:rPr>
              <a:t> </a:t>
            </a:r>
            <a:endParaRPr lang="es-MX" sz="1600" b="1"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0910A98E-280F-4F9E-9A84-6FCC78766DAE}"/>
              </a:ext>
            </a:extLst>
          </p:cNvPr>
          <p:cNvPicPr>
            <a:picLocks noChangeAspect="1"/>
          </p:cNvPicPr>
          <p:nvPr/>
        </p:nvPicPr>
        <p:blipFill>
          <a:blip r:embed="rId4"/>
          <a:stretch>
            <a:fillRect/>
          </a:stretch>
        </p:blipFill>
        <p:spPr>
          <a:xfrm>
            <a:off x="8878187" y="5974500"/>
            <a:ext cx="3117806" cy="714375"/>
          </a:xfrm>
          <a:prstGeom prst="rect">
            <a:avLst/>
          </a:prstGeom>
        </p:spPr>
      </p:pic>
      <p:sp>
        <p:nvSpPr>
          <p:cNvPr id="15" name="CuadroTexto 14">
            <a:extLst>
              <a:ext uri="{FF2B5EF4-FFF2-40B4-BE49-F238E27FC236}">
                <a16:creationId xmlns:a16="http://schemas.microsoft.com/office/drawing/2014/main" id="{A6B3D54E-EDC4-45AB-9CD8-776ACB5381C6}"/>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14</a:t>
            </a:r>
          </a:p>
        </p:txBody>
      </p:sp>
    </p:spTree>
    <p:extLst>
      <p:ext uri="{BB962C8B-B14F-4D97-AF65-F5344CB8AC3E}">
        <p14:creationId xmlns:p14="http://schemas.microsoft.com/office/powerpoint/2010/main" val="127922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1EC5861-42A5-4587-94FB-4762B0FC6A43}"/>
              </a:ext>
            </a:extLst>
          </p:cNvPr>
          <p:cNvPicPr/>
          <p:nvPr/>
        </p:nvPicPr>
        <p:blipFill>
          <a:blip r:embed="rId2"/>
          <a:stretch>
            <a:fillRect/>
          </a:stretch>
        </p:blipFill>
        <p:spPr>
          <a:xfrm>
            <a:off x="1274467" y="1751330"/>
            <a:ext cx="4029075" cy="3355340"/>
          </a:xfrm>
          <a:prstGeom prst="rect">
            <a:avLst/>
          </a:prstGeom>
        </p:spPr>
      </p:pic>
      <p:sp>
        <p:nvSpPr>
          <p:cNvPr id="4" name="CuadroTexto 3">
            <a:extLst>
              <a:ext uri="{FF2B5EF4-FFF2-40B4-BE49-F238E27FC236}">
                <a16:creationId xmlns:a16="http://schemas.microsoft.com/office/drawing/2014/main" id="{3B449825-F129-46DD-AE62-140FEC697801}"/>
              </a:ext>
            </a:extLst>
          </p:cNvPr>
          <p:cNvSpPr txBox="1"/>
          <p:nvPr/>
        </p:nvSpPr>
        <p:spPr>
          <a:xfrm>
            <a:off x="933008" y="5047303"/>
            <a:ext cx="6097772" cy="409984"/>
          </a:xfrm>
          <a:prstGeom prst="rect">
            <a:avLst/>
          </a:prstGeom>
          <a:noFill/>
        </p:spPr>
        <p:txBody>
          <a:bodyPr wrap="square">
            <a:spAutoFit/>
          </a:bodyPr>
          <a:lstStyle/>
          <a:p>
            <a:pPr>
              <a:lnSpc>
                <a:spcPct val="200000"/>
              </a:lnSpc>
              <a:spcAft>
                <a:spcPts val="1000"/>
              </a:spcAft>
            </a:pPr>
            <a:r>
              <a:rPr lang="es-EC" sz="1200" b="0" i="1" dirty="0">
                <a:effectLst/>
                <a:latin typeface="Calibri" panose="020F0502020204030204" pitchFamily="34" charset="0"/>
                <a:ea typeface="Calibri" panose="020F0502020204030204" pitchFamily="34" charset="0"/>
                <a:cs typeface="Times New Roman" panose="02020603050405020304" pitchFamily="18" charset="0"/>
              </a:rPr>
              <a:t>Nota: </a:t>
            </a:r>
            <a:r>
              <a:rPr lang="es-EC" sz="1200" b="0" dirty="0">
                <a:effectLst/>
                <a:latin typeface="Calibri" panose="020F0502020204030204" pitchFamily="34" charset="0"/>
                <a:ea typeface="Calibri" panose="020F0502020204030204" pitchFamily="34" charset="0"/>
                <a:cs typeface="Times New Roman" panose="02020603050405020304" pitchFamily="18" charset="0"/>
              </a:rPr>
              <a:t>Alineamiento de la secuencia consenso </a:t>
            </a:r>
            <a:r>
              <a:rPr lang="es-EC" sz="1200" b="0" dirty="0" err="1">
                <a:effectLst/>
                <a:latin typeface="Calibri" panose="020F0502020204030204" pitchFamily="34" charset="0"/>
                <a:ea typeface="Calibri" panose="020F0502020204030204" pitchFamily="34" charset="0"/>
                <a:cs typeface="Times New Roman" panose="02020603050405020304" pitchFamily="18" charset="0"/>
              </a:rPr>
              <a:t>EcuGQ</a:t>
            </a:r>
            <a:r>
              <a:rPr lang="es-EC" sz="1200" b="0" dirty="0">
                <a:effectLst/>
                <a:latin typeface="Calibri" panose="020F0502020204030204" pitchFamily="34" charset="0"/>
                <a:ea typeface="Calibri" panose="020F0502020204030204" pitchFamily="34" charset="0"/>
                <a:cs typeface="Times New Roman" panose="02020603050405020304" pitchFamily="18" charset="0"/>
              </a:rPr>
              <a:t> con AJ010424 (Meta).</a:t>
            </a:r>
            <a:endParaRPr lang="es-MX" sz="1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E13F84F-DCA8-40B3-9484-5C45C2F2B0CD}"/>
              </a:ext>
            </a:extLst>
          </p:cNvPr>
          <p:cNvPicPr/>
          <p:nvPr/>
        </p:nvPicPr>
        <p:blipFill>
          <a:blip r:embed="rId3"/>
          <a:stretch>
            <a:fillRect/>
          </a:stretch>
        </p:blipFill>
        <p:spPr>
          <a:xfrm>
            <a:off x="6747852" y="1810697"/>
            <a:ext cx="4173220" cy="3409950"/>
          </a:xfrm>
          <a:prstGeom prst="rect">
            <a:avLst/>
          </a:prstGeom>
        </p:spPr>
      </p:pic>
      <p:sp>
        <p:nvSpPr>
          <p:cNvPr id="7" name="CuadroTexto 6">
            <a:extLst>
              <a:ext uri="{FF2B5EF4-FFF2-40B4-BE49-F238E27FC236}">
                <a16:creationId xmlns:a16="http://schemas.microsoft.com/office/drawing/2014/main" id="{218D9648-6480-4335-AB63-206BE235F942}"/>
              </a:ext>
            </a:extLst>
          </p:cNvPr>
          <p:cNvSpPr txBox="1"/>
          <p:nvPr/>
        </p:nvSpPr>
        <p:spPr>
          <a:xfrm>
            <a:off x="6508012" y="5047303"/>
            <a:ext cx="6097772" cy="409984"/>
          </a:xfrm>
          <a:prstGeom prst="rect">
            <a:avLst/>
          </a:prstGeom>
          <a:noFill/>
        </p:spPr>
        <p:txBody>
          <a:bodyPr wrap="square">
            <a:spAutoFit/>
          </a:bodyPr>
          <a:lstStyle/>
          <a:p>
            <a:pPr>
              <a:lnSpc>
                <a:spcPct val="200000"/>
              </a:lnSpc>
              <a:spcAft>
                <a:spcPts val="1000"/>
              </a:spcAft>
            </a:pPr>
            <a:r>
              <a:rPr lang="es-EC" sz="1200" b="0" i="1" dirty="0">
                <a:effectLst/>
                <a:latin typeface="Calibri" panose="020F0502020204030204" pitchFamily="34" charset="0"/>
                <a:ea typeface="Calibri" panose="020F0502020204030204" pitchFamily="34" charset="0"/>
                <a:cs typeface="Times New Roman" panose="02020603050405020304" pitchFamily="18" charset="0"/>
              </a:rPr>
              <a:t>Nota: </a:t>
            </a:r>
            <a:r>
              <a:rPr lang="es-EC" sz="1200" b="0" dirty="0">
                <a:effectLst/>
                <a:latin typeface="Calibri" panose="020F0502020204030204" pitchFamily="34" charset="0"/>
                <a:ea typeface="Calibri" panose="020F0502020204030204" pitchFamily="34" charset="0"/>
                <a:cs typeface="Times New Roman" panose="02020603050405020304" pitchFamily="18" charset="0"/>
              </a:rPr>
              <a:t>Alineamiento de la secuencia consenso </a:t>
            </a:r>
            <a:r>
              <a:rPr lang="es-EC" sz="1200" b="0" dirty="0" err="1">
                <a:effectLst/>
                <a:latin typeface="Calibri" panose="020F0502020204030204" pitchFamily="34" charset="0"/>
                <a:ea typeface="Calibri" panose="020F0502020204030204" pitchFamily="34" charset="0"/>
                <a:cs typeface="Times New Roman" panose="02020603050405020304" pitchFamily="18" charset="0"/>
              </a:rPr>
              <a:t>EcuGQ</a:t>
            </a:r>
            <a:r>
              <a:rPr lang="es-EC" sz="1200" b="0" dirty="0">
                <a:effectLst/>
                <a:latin typeface="Calibri" panose="020F0502020204030204" pitchFamily="34" charset="0"/>
                <a:ea typeface="Calibri" panose="020F0502020204030204" pitchFamily="34" charset="0"/>
                <a:cs typeface="Times New Roman" panose="02020603050405020304" pitchFamily="18" charset="0"/>
              </a:rPr>
              <a:t> con </a:t>
            </a:r>
            <a:r>
              <a:rPr lang="es-EC" sz="1200" dirty="0">
                <a:effectLst/>
                <a:latin typeface="Calibri" panose="020F0502020204030204" pitchFamily="34" charset="0"/>
                <a:ea typeface="Calibri" panose="020F0502020204030204" pitchFamily="34" charset="0"/>
                <a:cs typeface="Times New Roman" panose="02020603050405020304" pitchFamily="18" charset="0"/>
              </a:rPr>
              <a:t>AM075820 (Afr2).</a:t>
            </a:r>
            <a:endParaRPr lang="es-MX"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FD8457AB-AC02-493F-97D2-8D377390493D}"/>
              </a:ext>
            </a:extLst>
          </p:cNvPr>
          <p:cNvSpPr txBox="1">
            <a:spLocks/>
          </p:cNvSpPr>
          <p:nvPr/>
        </p:nvSpPr>
        <p:spPr>
          <a:xfrm>
            <a:off x="1023192" y="0"/>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sp>
        <p:nvSpPr>
          <p:cNvPr id="10" name="CuadroTexto 9">
            <a:extLst>
              <a:ext uri="{FF2B5EF4-FFF2-40B4-BE49-F238E27FC236}">
                <a16:creationId xmlns:a16="http://schemas.microsoft.com/office/drawing/2014/main" id="{0599BF18-3242-4C92-8FD0-3A4C16CDD3AB}"/>
              </a:ext>
            </a:extLst>
          </p:cNvPr>
          <p:cNvSpPr txBox="1"/>
          <p:nvPr/>
        </p:nvSpPr>
        <p:spPr>
          <a:xfrm>
            <a:off x="1023192" y="278595"/>
            <a:ext cx="5337545" cy="33855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Análisis bioinformático</a:t>
            </a:r>
          </a:p>
        </p:txBody>
      </p:sp>
      <p:graphicFrame>
        <p:nvGraphicFramePr>
          <p:cNvPr id="11" name="Diagrama 10">
            <a:extLst>
              <a:ext uri="{FF2B5EF4-FFF2-40B4-BE49-F238E27FC236}">
                <a16:creationId xmlns:a16="http://schemas.microsoft.com/office/drawing/2014/main" id="{3B73429E-CAD9-486D-8AB8-6A4C0DFF256F}"/>
              </a:ext>
            </a:extLst>
          </p:cNvPr>
          <p:cNvGraphicFramePr/>
          <p:nvPr>
            <p:extLst>
              <p:ext uri="{D42A27DB-BD31-4B8C-83A1-F6EECF244321}">
                <p14:modId xmlns:p14="http://schemas.microsoft.com/office/powerpoint/2010/main" val="3303964916"/>
              </p:ext>
            </p:extLst>
          </p:nvPr>
        </p:nvGraphicFramePr>
        <p:xfrm>
          <a:off x="4198958" y="848072"/>
          <a:ext cx="3560726" cy="496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11">
            <a:extLst>
              <a:ext uri="{FF2B5EF4-FFF2-40B4-BE49-F238E27FC236}">
                <a16:creationId xmlns:a16="http://schemas.microsoft.com/office/drawing/2014/main" id="{437A8455-70D7-4728-AAF5-43BD75E67EAD}"/>
              </a:ext>
            </a:extLst>
          </p:cNvPr>
          <p:cNvPicPr>
            <a:picLocks noChangeAspect="1"/>
          </p:cNvPicPr>
          <p:nvPr/>
        </p:nvPicPr>
        <p:blipFill>
          <a:blip r:embed="rId9"/>
          <a:stretch>
            <a:fillRect/>
          </a:stretch>
        </p:blipFill>
        <p:spPr>
          <a:xfrm>
            <a:off x="8888511" y="5974500"/>
            <a:ext cx="3076575" cy="714375"/>
          </a:xfrm>
          <a:prstGeom prst="rect">
            <a:avLst/>
          </a:prstGeom>
        </p:spPr>
      </p:pic>
      <p:sp>
        <p:nvSpPr>
          <p:cNvPr id="13" name="CuadroTexto 12">
            <a:extLst>
              <a:ext uri="{FF2B5EF4-FFF2-40B4-BE49-F238E27FC236}">
                <a16:creationId xmlns:a16="http://schemas.microsoft.com/office/drawing/2014/main" id="{62FB0388-540A-4EDF-8075-E5348B1381E3}"/>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15</a:t>
            </a:r>
          </a:p>
        </p:txBody>
      </p:sp>
    </p:spTree>
    <p:extLst>
      <p:ext uri="{BB962C8B-B14F-4D97-AF65-F5344CB8AC3E}">
        <p14:creationId xmlns:p14="http://schemas.microsoft.com/office/powerpoint/2010/main" val="3052830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3B3EE3B-55BA-4B5F-BC6F-F1FEE6EC0F64}"/>
              </a:ext>
            </a:extLst>
          </p:cNvPr>
          <p:cNvSpPr txBox="1"/>
          <p:nvPr/>
        </p:nvSpPr>
        <p:spPr>
          <a:xfrm>
            <a:off x="1140150" y="406186"/>
            <a:ext cx="5337545" cy="338554"/>
          </a:xfrm>
          <a:prstGeom prst="rect">
            <a:avLst/>
          </a:prstGeom>
          <a:noFill/>
        </p:spPr>
        <p:txBody>
          <a:bodyPr wrap="square" rtlCol="0">
            <a:spAutoFit/>
          </a:bodyPr>
          <a:lstStyle/>
          <a:p>
            <a:r>
              <a:rPr lang="es-MX" sz="1600" b="1" dirty="0">
                <a:latin typeface="Calibri" panose="020F0502020204030204" pitchFamily="34" charset="0"/>
                <a:cs typeface="Calibri" panose="020F0502020204030204" pitchFamily="34" charset="0"/>
              </a:rPr>
              <a:t>Análisis filogenético</a:t>
            </a:r>
          </a:p>
        </p:txBody>
      </p:sp>
      <p:pic>
        <p:nvPicPr>
          <p:cNvPr id="3" name="Imagen 2">
            <a:extLst>
              <a:ext uri="{FF2B5EF4-FFF2-40B4-BE49-F238E27FC236}">
                <a16:creationId xmlns:a16="http://schemas.microsoft.com/office/drawing/2014/main" id="{66ACC2E4-AD58-4D3A-9352-899903E9DF38}"/>
              </a:ext>
            </a:extLst>
          </p:cNvPr>
          <p:cNvPicPr/>
          <p:nvPr/>
        </p:nvPicPr>
        <p:blipFill>
          <a:blip r:embed="rId2"/>
          <a:stretch>
            <a:fillRect/>
          </a:stretch>
        </p:blipFill>
        <p:spPr>
          <a:xfrm>
            <a:off x="4212959" y="819168"/>
            <a:ext cx="4191000" cy="4914900"/>
          </a:xfrm>
          <a:prstGeom prst="rect">
            <a:avLst/>
          </a:prstGeom>
        </p:spPr>
      </p:pic>
      <p:sp>
        <p:nvSpPr>
          <p:cNvPr id="4" name="Título 1">
            <a:extLst>
              <a:ext uri="{FF2B5EF4-FFF2-40B4-BE49-F238E27FC236}">
                <a16:creationId xmlns:a16="http://schemas.microsoft.com/office/drawing/2014/main" id="{F02D7A78-2133-4F90-A487-D0C5D5BB98FD}"/>
              </a:ext>
            </a:extLst>
          </p:cNvPr>
          <p:cNvSpPr txBox="1">
            <a:spLocks/>
          </p:cNvSpPr>
          <p:nvPr/>
        </p:nvSpPr>
        <p:spPr>
          <a:xfrm>
            <a:off x="1023192" y="0"/>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RESULTADOS Y DISCUSIÓN</a:t>
            </a:r>
          </a:p>
        </p:txBody>
      </p:sp>
      <p:graphicFrame>
        <p:nvGraphicFramePr>
          <p:cNvPr id="5" name="Tabla 4">
            <a:extLst>
              <a:ext uri="{FF2B5EF4-FFF2-40B4-BE49-F238E27FC236}">
                <a16:creationId xmlns:a16="http://schemas.microsoft.com/office/drawing/2014/main" id="{AE167992-2355-4F2D-B7A4-66128A826818}"/>
              </a:ext>
            </a:extLst>
          </p:cNvPr>
          <p:cNvGraphicFramePr>
            <a:graphicFrameLocks noGrp="1"/>
          </p:cNvGraphicFramePr>
          <p:nvPr>
            <p:extLst>
              <p:ext uri="{D42A27DB-BD31-4B8C-83A1-F6EECF244321}">
                <p14:modId xmlns:p14="http://schemas.microsoft.com/office/powerpoint/2010/main" val="3963097897"/>
              </p:ext>
            </p:extLst>
          </p:nvPr>
        </p:nvGraphicFramePr>
        <p:xfrm>
          <a:off x="587641" y="949900"/>
          <a:ext cx="3505894" cy="4784168"/>
        </p:xfrm>
        <a:graphic>
          <a:graphicData uri="http://schemas.openxmlformats.org/drawingml/2006/table">
            <a:tbl>
              <a:tblPr firstRow="1" firstCol="1" bandRow="1">
                <a:tableStyleId>{5FD0F851-EC5A-4D38-B0AD-8093EC10F338}</a:tableStyleId>
              </a:tblPr>
              <a:tblGrid>
                <a:gridCol w="790486">
                  <a:extLst>
                    <a:ext uri="{9D8B030D-6E8A-4147-A177-3AD203B41FA5}">
                      <a16:colId xmlns:a16="http://schemas.microsoft.com/office/drawing/2014/main" val="648430392"/>
                    </a:ext>
                  </a:extLst>
                </a:gridCol>
                <a:gridCol w="790486">
                  <a:extLst>
                    <a:ext uri="{9D8B030D-6E8A-4147-A177-3AD203B41FA5}">
                      <a16:colId xmlns:a16="http://schemas.microsoft.com/office/drawing/2014/main" val="1106769014"/>
                    </a:ext>
                  </a:extLst>
                </a:gridCol>
                <a:gridCol w="819136">
                  <a:extLst>
                    <a:ext uri="{9D8B030D-6E8A-4147-A177-3AD203B41FA5}">
                      <a16:colId xmlns:a16="http://schemas.microsoft.com/office/drawing/2014/main" val="3263474062"/>
                    </a:ext>
                  </a:extLst>
                </a:gridCol>
                <a:gridCol w="1105786">
                  <a:extLst>
                    <a:ext uri="{9D8B030D-6E8A-4147-A177-3AD203B41FA5}">
                      <a16:colId xmlns:a16="http://schemas.microsoft.com/office/drawing/2014/main" val="3426690875"/>
                    </a:ext>
                  </a:extLst>
                </a:gridCol>
              </a:tblGrid>
              <a:tr h="491099">
                <a:tc>
                  <a:txBody>
                    <a:bodyPr/>
                    <a:lstStyle/>
                    <a:p>
                      <a:pPr algn="ctr">
                        <a:lnSpc>
                          <a:spcPct val="100000"/>
                        </a:lnSpc>
                        <a:spcAft>
                          <a:spcPts val="800"/>
                        </a:spcAft>
                      </a:pPr>
                      <a:r>
                        <a:rPr lang="es-EC" sz="1100">
                          <a:effectLst/>
                          <a:latin typeface="Calibri" panose="020F0502020204030204" pitchFamily="34" charset="0"/>
                          <a:cs typeface="Calibri" panose="020F0502020204030204" pitchFamily="34" charset="0"/>
                        </a:rPr>
                        <a:t>Número de accesión</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gn="ctr">
                        <a:lnSpc>
                          <a:spcPct val="100000"/>
                        </a:lnSpc>
                        <a:spcAft>
                          <a:spcPts val="800"/>
                        </a:spcAft>
                      </a:pPr>
                      <a:r>
                        <a:rPr lang="es-EC" sz="1100">
                          <a:effectLst/>
                          <a:latin typeface="Calibri" panose="020F0502020204030204" pitchFamily="34" charset="0"/>
                          <a:cs typeface="Calibri" panose="020F0502020204030204" pitchFamily="34" charset="0"/>
                        </a:rPr>
                        <a:t>Nombre del aislado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gn="ctr">
                        <a:lnSpc>
                          <a:spcPct val="100000"/>
                        </a:lnSpc>
                        <a:spcAft>
                          <a:spcPts val="800"/>
                        </a:spcAft>
                      </a:pPr>
                      <a:r>
                        <a:rPr lang="es-EC" sz="1100">
                          <a:effectLst/>
                          <a:latin typeface="Calibri" panose="020F0502020204030204" pitchFamily="34" charset="0"/>
                          <a:cs typeface="Calibri" panose="020F0502020204030204" pitchFamily="34" charset="0"/>
                        </a:rPr>
                        <a:t>Localización geográfica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gn="ctr">
                        <a:lnSpc>
                          <a:spcPct val="100000"/>
                        </a:lnSpc>
                        <a:spcAft>
                          <a:spcPts val="800"/>
                        </a:spcAft>
                      </a:pPr>
                      <a:r>
                        <a:rPr lang="es-EC" sz="1100">
                          <a:effectLst/>
                          <a:latin typeface="Calibri" panose="020F0502020204030204" pitchFamily="34" charset="0"/>
                          <a:cs typeface="Calibri" panose="020F0502020204030204" pitchFamily="34" charset="0"/>
                        </a:rPr>
                        <a:t>Fuente del aislado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87166918"/>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AJ311579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P1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Pakistan</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dirty="0">
                          <a:effectLst/>
                          <a:latin typeface="Calibri" panose="020F0502020204030204" pitchFamily="34" charset="0"/>
                          <a:cs typeface="Calibri" panose="020F0502020204030204" pitchFamily="34" charset="0"/>
                        </a:rPr>
                        <a:t>Sorgo </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3470819047"/>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AJ010424</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Meta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Colombia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Arroz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4287321356"/>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AM075820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Afr2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dirty="0">
                          <a:effectLst/>
                          <a:latin typeface="Calibri" panose="020F0502020204030204" pitchFamily="34" charset="0"/>
                          <a:cs typeface="Calibri" panose="020F0502020204030204" pitchFamily="34" charset="0"/>
                        </a:rPr>
                        <a:t>Costa de Marfil</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Arroz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353330646"/>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AM075823</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Garden</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dirty="0">
                          <a:effectLst/>
                          <a:latin typeface="Calibri" panose="020F0502020204030204" pitchFamily="34" charset="0"/>
                          <a:cs typeface="Calibri" panose="020F0502020204030204" pitchFamily="34" charset="0"/>
                        </a:rPr>
                        <a:t>UK</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Trigo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1993129651"/>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AJ311577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19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India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Sorgo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944190558"/>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EU244488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Ag</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Suiza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Desconocido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2651830906"/>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FN393969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CoWill</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UK</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Arabidopsis</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3979613784"/>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HE565475</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Se-141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Senegal</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Desconocido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168063778"/>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HE565476</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BF-207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Burkina Faso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Sorgo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1414084410"/>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HE860051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3Gerl</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Germania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Centeno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670914928"/>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HE565477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BF-209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Burkina Faso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Sorgo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3772628435"/>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KF535917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NorP5B</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Australia</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Centeno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711309885"/>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KF535919</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NorP38</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Australia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dirty="0">
                          <a:effectLst/>
                          <a:latin typeface="Calibri" panose="020F0502020204030204" pitchFamily="34" charset="0"/>
                          <a:cs typeface="Calibri" panose="020F0502020204030204" pitchFamily="34" charset="0"/>
                        </a:rPr>
                        <a:t>Cebada</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2914521110"/>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KF535920</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SP2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Australia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Trigo</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3342840939"/>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KF535921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SP1</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Australia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Trigo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2501377600"/>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KF535922</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QldB</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Australia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Cebada </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139226448"/>
                  </a:ext>
                </a:extLst>
              </a:tr>
              <a:tr h="227073">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Y12827</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F67 P. betae</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a:effectLst/>
                          <a:latin typeface="Calibri" panose="020F0502020204030204" pitchFamily="34" charset="0"/>
                          <a:cs typeface="Calibri" panose="020F0502020204030204" pitchFamily="34" charset="0"/>
                        </a:rPr>
                        <a:t>Países bajos</a:t>
                      </a:r>
                      <a:endParaRPr lang="es-MX" sz="110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tc>
                  <a:txBody>
                    <a:bodyPr/>
                    <a:lstStyle/>
                    <a:p>
                      <a:pPr>
                        <a:lnSpc>
                          <a:spcPct val="100000"/>
                        </a:lnSpc>
                        <a:spcAft>
                          <a:spcPts val="800"/>
                        </a:spcAft>
                      </a:pPr>
                      <a:r>
                        <a:rPr lang="es-EC" sz="1100" dirty="0">
                          <a:effectLst/>
                          <a:latin typeface="Calibri" panose="020F0502020204030204" pitchFamily="34" charset="0"/>
                          <a:cs typeface="Calibri" panose="020F0502020204030204" pitchFamily="34" charset="0"/>
                        </a:rPr>
                        <a:t>Remolacha azucarera</a:t>
                      </a:r>
                      <a:endParaRPr lang="es-MX" sz="1100" dirty="0">
                        <a:effectLst/>
                        <a:latin typeface="Calibri" panose="020F0502020204030204" pitchFamily="34" charset="0"/>
                        <a:ea typeface="Calibri" panose="020F0502020204030204" pitchFamily="34" charset="0"/>
                        <a:cs typeface="Calibri" panose="020F0502020204030204" pitchFamily="34" charset="0"/>
                      </a:endParaRPr>
                    </a:p>
                  </a:txBody>
                  <a:tcPr marL="54005" marR="54005" marT="0" marB="0"/>
                </a:tc>
                <a:extLst>
                  <a:ext uri="{0D108BD9-81ED-4DB2-BD59-A6C34878D82A}">
                    <a16:rowId xmlns:a16="http://schemas.microsoft.com/office/drawing/2014/main" val="178054487"/>
                  </a:ext>
                </a:extLst>
              </a:tr>
            </a:tbl>
          </a:graphicData>
        </a:graphic>
      </p:graphicFrame>
      <p:pic>
        <p:nvPicPr>
          <p:cNvPr id="6" name="Imagen 5">
            <a:extLst>
              <a:ext uri="{FF2B5EF4-FFF2-40B4-BE49-F238E27FC236}">
                <a16:creationId xmlns:a16="http://schemas.microsoft.com/office/drawing/2014/main" id="{55B7341E-7C7F-4CDE-A91F-B24D10D3EA7E}"/>
              </a:ext>
            </a:extLst>
          </p:cNvPr>
          <p:cNvPicPr/>
          <p:nvPr/>
        </p:nvPicPr>
        <p:blipFill rotWithShape="1">
          <a:blip r:embed="rId3"/>
          <a:srcRect r="1373" b="557"/>
          <a:stretch/>
        </p:blipFill>
        <p:spPr bwMode="auto">
          <a:xfrm>
            <a:off x="8973341" y="943868"/>
            <a:ext cx="2850063" cy="4790200"/>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189F56A5-8486-46C2-83B1-4A5EC33F1AE2}"/>
              </a:ext>
            </a:extLst>
          </p:cNvPr>
          <p:cNvPicPr>
            <a:picLocks noChangeAspect="1"/>
          </p:cNvPicPr>
          <p:nvPr/>
        </p:nvPicPr>
        <p:blipFill>
          <a:blip r:embed="rId4"/>
          <a:stretch>
            <a:fillRect/>
          </a:stretch>
        </p:blipFill>
        <p:spPr>
          <a:xfrm>
            <a:off x="8860084" y="5963561"/>
            <a:ext cx="3076575" cy="714375"/>
          </a:xfrm>
          <a:prstGeom prst="rect">
            <a:avLst/>
          </a:prstGeom>
        </p:spPr>
      </p:pic>
      <p:sp>
        <p:nvSpPr>
          <p:cNvPr id="11" name="CuadroTexto 10">
            <a:extLst>
              <a:ext uri="{FF2B5EF4-FFF2-40B4-BE49-F238E27FC236}">
                <a16:creationId xmlns:a16="http://schemas.microsoft.com/office/drawing/2014/main" id="{13F17116-A756-4B0E-A3FC-51A19FA6EF28}"/>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16</a:t>
            </a:r>
          </a:p>
        </p:txBody>
      </p:sp>
    </p:spTree>
    <p:extLst>
      <p:ext uri="{BB962C8B-B14F-4D97-AF65-F5344CB8AC3E}">
        <p14:creationId xmlns:p14="http://schemas.microsoft.com/office/powerpoint/2010/main" val="75949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696EE6C-A987-479F-A06F-427569F398B2}"/>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CONCLUSIONES</a:t>
            </a:r>
          </a:p>
        </p:txBody>
      </p:sp>
      <p:sp>
        <p:nvSpPr>
          <p:cNvPr id="2" name="CuadroTexto 1">
            <a:extLst>
              <a:ext uri="{FF2B5EF4-FFF2-40B4-BE49-F238E27FC236}">
                <a16:creationId xmlns:a16="http://schemas.microsoft.com/office/drawing/2014/main" id="{55C18EE3-7747-4254-99FC-A7D517DA65D4}"/>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17</a:t>
            </a:r>
          </a:p>
        </p:txBody>
      </p:sp>
      <p:sp>
        <p:nvSpPr>
          <p:cNvPr id="31" name="CuadroTexto 30">
            <a:extLst>
              <a:ext uri="{FF2B5EF4-FFF2-40B4-BE49-F238E27FC236}">
                <a16:creationId xmlns:a16="http://schemas.microsoft.com/office/drawing/2014/main" id="{90F00C6B-296A-43B5-BDB0-CCDE9BE5655C}"/>
              </a:ext>
            </a:extLst>
          </p:cNvPr>
          <p:cNvSpPr txBox="1"/>
          <p:nvPr/>
        </p:nvSpPr>
        <p:spPr>
          <a:xfrm>
            <a:off x="828442" y="1129748"/>
            <a:ext cx="10382897" cy="3675622"/>
          </a:xfrm>
          <a:prstGeom prst="rect">
            <a:avLst/>
          </a:prstGeom>
          <a:noFill/>
        </p:spPr>
        <p:txBody>
          <a:bodyPr wrap="square">
            <a:spAutoFit/>
          </a:bodyPr>
          <a:lstStyle/>
          <a:p>
            <a:pPr marL="285750" indent="-285750" algn="just">
              <a:lnSpc>
                <a:spcPct val="200000"/>
              </a:lnSpc>
              <a:spcAft>
                <a:spcPts val="800"/>
              </a:spcAft>
              <a:buFont typeface="Arial" panose="020B0604020202020204" pitchFamily="34" charset="0"/>
              <a:buChar char="•"/>
            </a:pPr>
            <a:r>
              <a:rPr lang="es-EC" sz="1600" dirty="0">
                <a:effectLst/>
                <a:latin typeface="Calibri" panose="020F0502020204030204" pitchFamily="34" charset="0"/>
                <a:ea typeface="Calibri" panose="020F0502020204030204" pitchFamily="34" charset="0"/>
                <a:cs typeface="Calibri" panose="020F0502020204030204" pitchFamily="34" charset="0"/>
              </a:rPr>
              <a:t>Los productos amplificados de la PCR para Psp1-Psp2rev tienen un tamaño de banda entre 490 a 500 pb, mientras que para el cebador ITS5-Pxrev7 entre 307 a 361 pb.</a:t>
            </a:r>
            <a:endParaRPr lang="es-MX"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200000"/>
              </a:lnSpc>
              <a:spcAft>
                <a:spcPts val="800"/>
              </a:spcAft>
              <a:buFont typeface="Arial" panose="020B0604020202020204" pitchFamily="34" charset="0"/>
              <a:buChar char="•"/>
            </a:pPr>
            <a:r>
              <a:rPr lang="es-EC" sz="1600" dirty="0">
                <a:effectLst/>
                <a:latin typeface="Calibri" panose="020F0502020204030204" pitchFamily="34" charset="0"/>
                <a:ea typeface="Calibri" panose="020F0502020204030204" pitchFamily="34" charset="0"/>
                <a:cs typeface="Calibri" panose="020F0502020204030204" pitchFamily="34" charset="0"/>
              </a:rPr>
              <a:t>Las secuencias de nucleótidos analizadas por bioinformática de los </a:t>
            </a:r>
            <a:r>
              <a:rPr lang="es-EC" sz="1600" dirty="0" err="1">
                <a:effectLst/>
                <a:latin typeface="Calibri" panose="020F0502020204030204" pitchFamily="34" charset="0"/>
                <a:ea typeface="Calibri" panose="020F0502020204030204" pitchFamily="34" charset="0"/>
                <a:cs typeface="Calibri" panose="020F0502020204030204" pitchFamily="34" charset="0"/>
              </a:rPr>
              <a:t>amplicones</a:t>
            </a:r>
            <a:r>
              <a:rPr lang="es-EC" sz="1600" dirty="0">
                <a:effectLst/>
                <a:latin typeface="Calibri" panose="020F0502020204030204" pitchFamily="34" charset="0"/>
                <a:ea typeface="Calibri" panose="020F0502020204030204" pitchFamily="34" charset="0"/>
                <a:cs typeface="Calibri" panose="020F0502020204030204" pitchFamily="34" charset="0"/>
              </a:rPr>
              <a:t> correspondieron a </a:t>
            </a:r>
            <a:r>
              <a:rPr lang="es-EC" sz="1600" i="1" dirty="0" err="1">
                <a:effectLst/>
                <a:latin typeface="Calibri" panose="020F0502020204030204" pitchFamily="34" charset="0"/>
                <a:ea typeface="Calibri" panose="020F0502020204030204" pitchFamily="34" charset="0"/>
                <a:cs typeface="Calibri" panose="020F0502020204030204" pitchFamily="34" charset="0"/>
              </a:rPr>
              <a:t>Polymyxa</a:t>
            </a:r>
            <a:r>
              <a:rPr lang="es-EC" sz="1600" i="1" dirty="0">
                <a:effectLst/>
                <a:latin typeface="Calibri" panose="020F0502020204030204" pitchFamily="34" charset="0"/>
                <a:ea typeface="Calibri" panose="020F0502020204030204" pitchFamily="34" charset="0"/>
                <a:cs typeface="Calibri" panose="020F0502020204030204" pitchFamily="34" charset="0"/>
              </a:rPr>
              <a:t> </a:t>
            </a:r>
            <a:r>
              <a:rPr lang="es-EC" sz="1600" i="1" dirty="0" err="1">
                <a:effectLst/>
                <a:latin typeface="Calibri" panose="020F0502020204030204" pitchFamily="34" charset="0"/>
                <a:ea typeface="Calibri" panose="020F0502020204030204" pitchFamily="34" charset="0"/>
                <a:cs typeface="Calibri" panose="020F0502020204030204" pitchFamily="34" charset="0"/>
              </a:rPr>
              <a:t>graminis</a:t>
            </a:r>
            <a:r>
              <a:rPr lang="es-EC" sz="1600" i="1" dirty="0">
                <a:effectLst/>
                <a:latin typeface="Calibri" panose="020F0502020204030204" pitchFamily="34" charset="0"/>
                <a:ea typeface="Calibri" panose="020F0502020204030204" pitchFamily="34" charset="0"/>
                <a:cs typeface="Calibri" panose="020F0502020204030204" pitchFamily="34" charset="0"/>
              </a:rPr>
              <a:t> </a:t>
            </a:r>
            <a:r>
              <a:rPr lang="es-EC" sz="1600" dirty="0">
                <a:effectLst/>
                <a:latin typeface="Calibri" panose="020F0502020204030204" pitchFamily="34" charset="0"/>
                <a:ea typeface="Calibri" panose="020F0502020204030204" pitchFamily="34" charset="0"/>
                <a:cs typeface="Calibri" panose="020F0502020204030204" pitchFamily="34" charset="0"/>
              </a:rPr>
              <a:t>L. </a:t>
            </a:r>
            <a:endParaRPr lang="es-MX"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200000"/>
              </a:lnSpc>
              <a:spcAft>
                <a:spcPts val="800"/>
              </a:spcAft>
              <a:buFont typeface="Arial" panose="020B0604020202020204" pitchFamily="34" charset="0"/>
              <a:buChar char="•"/>
            </a:pPr>
            <a:r>
              <a:rPr lang="es-EC" sz="1600" dirty="0">
                <a:effectLst/>
                <a:latin typeface="Calibri" panose="020F0502020204030204" pitchFamily="34" charset="0"/>
                <a:ea typeface="Calibri" panose="020F0502020204030204" pitchFamily="34" charset="0"/>
                <a:cs typeface="Calibri" panose="020F0502020204030204" pitchFamily="34" charset="0"/>
              </a:rPr>
              <a:t>El análisis filogenético permitió determinar que las secuencias obtenidas difieren en nucleótidos con las secuencias reportadas de aislados de arroz en otras partes del mundo, por lo que se puede aseverar la diversidad genética de </a:t>
            </a:r>
            <a:r>
              <a:rPr lang="es-EC" sz="1600" i="1" dirty="0" err="1">
                <a:effectLst/>
                <a:latin typeface="Calibri" panose="020F0502020204030204" pitchFamily="34" charset="0"/>
                <a:ea typeface="Calibri" panose="020F0502020204030204" pitchFamily="34" charset="0"/>
                <a:cs typeface="Calibri" panose="020F0502020204030204" pitchFamily="34" charset="0"/>
              </a:rPr>
              <a:t>Polymyxa</a:t>
            </a:r>
            <a:r>
              <a:rPr lang="es-EC" sz="1600" i="1" dirty="0">
                <a:effectLst/>
                <a:latin typeface="Calibri" panose="020F0502020204030204" pitchFamily="34" charset="0"/>
                <a:ea typeface="Calibri" panose="020F0502020204030204" pitchFamily="34" charset="0"/>
                <a:cs typeface="Calibri" panose="020F0502020204030204" pitchFamily="34" charset="0"/>
              </a:rPr>
              <a:t> </a:t>
            </a:r>
            <a:r>
              <a:rPr lang="es-EC" sz="1600" i="1" dirty="0" err="1">
                <a:effectLst/>
                <a:latin typeface="Calibri" panose="020F0502020204030204" pitchFamily="34" charset="0"/>
                <a:ea typeface="Calibri" panose="020F0502020204030204" pitchFamily="34" charset="0"/>
                <a:cs typeface="Calibri" panose="020F0502020204030204" pitchFamily="34" charset="0"/>
              </a:rPr>
              <a:t>graminis</a:t>
            </a:r>
            <a:r>
              <a:rPr lang="es-EC" sz="1600" i="1" dirty="0">
                <a:effectLst/>
                <a:latin typeface="Calibri" panose="020F0502020204030204" pitchFamily="34" charset="0"/>
                <a:ea typeface="Calibri" panose="020F0502020204030204" pitchFamily="34" charset="0"/>
                <a:cs typeface="Calibri" panose="020F0502020204030204" pitchFamily="34" charset="0"/>
              </a:rPr>
              <a:t> </a:t>
            </a:r>
            <a:r>
              <a:rPr lang="es-EC" sz="1600" dirty="0">
                <a:effectLst/>
                <a:latin typeface="Calibri" panose="020F0502020204030204" pitchFamily="34" charset="0"/>
                <a:ea typeface="Calibri" panose="020F0502020204030204" pitchFamily="34" charset="0"/>
                <a:cs typeface="Calibri" panose="020F0502020204030204" pitchFamily="34" charset="0"/>
              </a:rPr>
              <a:t>L.</a:t>
            </a:r>
            <a:r>
              <a:rPr lang="es-EC" sz="1600" i="1" dirty="0">
                <a:effectLst/>
                <a:latin typeface="Calibri" panose="020F0502020204030204" pitchFamily="34" charset="0"/>
                <a:ea typeface="Calibri" panose="020F0502020204030204" pitchFamily="34" charset="0"/>
                <a:cs typeface="Calibri" panose="020F0502020204030204" pitchFamily="34" charset="0"/>
              </a:rPr>
              <a:t> </a:t>
            </a:r>
            <a:r>
              <a:rPr lang="es-EC" sz="1600" dirty="0">
                <a:effectLst/>
                <a:latin typeface="Calibri" panose="020F0502020204030204" pitchFamily="34" charset="0"/>
                <a:ea typeface="Calibri" panose="020F0502020204030204" pitchFamily="34" charset="0"/>
                <a:cs typeface="Calibri" panose="020F0502020204030204" pitchFamily="34" charset="0"/>
              </a:rPr>
              <a:t>dentro de un mismo </a:t>
            </a:r>
            <a:r>
              <a:rPr lang="es-EC" sz="1600" dirty="0" err="1">
                <a:effectLst/>
                <a:latin typeface="Calibri" panose="020F0502020204030204" pitchFamily="34" charset="0"/>
                <a:ea typeface="Calibri" panose="020F0502020204030204" pitchFamily="34" charset="0"/>
                <a:cs typeface="Calibri" panose="020F0502020204030204" pitchFamily="34" charset="0"/>
              </a:rPr>
              <a:t>ribotipo</a:t>
            </a:r>
            <a:r>
              <a:rPr lang="es-EC" sz="1600" dirty="0">
                <a:effectLst/>
                <a:latin typeface="Calibri" panose="020F0502020204030204" pitchFamily="34" charset="0"/>
                <a:ea typeface="Calibri" panose="020F0502020204030204" pitchFamily="34" charset="0"/>
                <a:cs typeface="Calibri" panose="020F0502020204030204" pitchFamily="34" charset="0"/>
              </a:rPr>
              <a:t>. La secuencia obtenida en el estudio se denominó </a:t>
            </a:r>
            <a:r>
              <a:rPr lang="es-EC" sz="1600" dirty="0" err="1">
                <a:effectLst/>
                <a:latin typeface="Calibri" panose="020F0502020204030204" pitchFamily="34" charset="0"/>
                <a:ea typeface="Calibri" panose="020F0502020204030204" pitchFamily="34" charset="0"/>
                <a:cs typeface="Calibri" panose="020F0502020204030204" pitchFamily="34" charset="0"/>
              </a:rPr>
              <a:t>EcuGQ</a:t>
            </a:r>
            <a:r>
              <a:rPr lang="es-EC" sz="1600" dirty="0">
                <a:effectLst/>
                <a:latin typeface="Calibri" panose="020F0502020204030204" pitchFamily="34" charset="0"/>
                <a:ea typeface="Calibri" panose="020F0502020204030204" pitchFamily="34" charset="0"/>
                <a:cs typeface="Calibri" panose="020F0502020204030204" pitchFamily="34" charset="0"/>
              </a:rPr>
              <a:t> que pertenece a la forma especial </a:t>
            </a:r>
            <a:r>
              <a:rPr lang="es-EC" sz="1600" i="1" dirty="0">
                <a:effectLst/>
                <a:latin typeface="Calibri" panose="020F0502020204030204" pitchFamily="34" charset="0"/>
                <a:ea typeface="Calibri" panose="020F0502020204030204" pitchFamily="34" charset="0"/>
                <a:cs typeface="Calibri" panose="020F0502020204030204" pitchFamily="34" charset="0"/>
              </a:rPr>
              <a:t>colombiana </a:t>
            </a:r>
            <a:r>
              <a:rPr lang="es-EC" sz="1600" dirty="0">
                <a:effectLst/>
                <a:latin typeface="Calibri" panose="020F0502020204030204" pitchFamily="34" charset="0"/>
                <a:ea typeface="Calibri" panose="020F0502020204030204" pitchFamily="34" charset="0"/>
                <a:cs typeface="Calibri" panose="020F0502020204030204" pitchFamily="34" charset="0"/>
              </a:rPr>
              <a:t>(</a:t>
            </a:r>
            <a:r>
              <a:rPr lang="es-EC" sz="1600" dirty="0" err="1">
                <a:effectLst/>
                <a:latin typeface="Calibri" panose="020F0502020204030204" pitchFamily="34" charset="0"/>
                <a:ea typeface="Calibri" panose="020F0502020204030204" pitchFamily="34" charset="0"/>
                <a:cs typeface="Calibri" panose="020F0502020204030204" pitchFamily="34" charset="0"/>
              </a:rPr>
              <a:t>ribotipo</a:t>
            </a:r>
            <a:r>
              <a:rPr lang="es-EC" sz="1600" dirty="0">
                <a:effectLst/>
                <a:latin typeface="Calibri" panose="020F0502020204030204" pitchFamily="34" charset="0"/>
                <a:ea typeface="Calibri" panose="020F0502020204030204" pitchFamily="34" charset="0"/>
                <a:cs typeface="Calibri" panose="020F0502020204030204" pitchFamily="34" charset="0"/>
              </a:rPr>
              <a:t> V).  </a:t>
            </a:r>
            <a:endParaRPr lang="es-MX" sz="16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544E48DE-3197-4E4F-91EC-A48F74A3B3FD}"/>
              </a:ext>
            </a:extLst>
          </p:cNvPr>
          <p:cNvPicPr>
            <a:picLocks noChangeAspect="1"/>
          </p:cNvPicPr>
          <p:nvPr/>
        </p:nvPicPr>
        <p:blipFill>
          <a:blip r:embed="rId2"/>
          <a:stretch>
            <a:fillRect/>
          </a:stretch>
        </p:blipFill>
        <p:spPr>
          <a:xfrm>
            <a:off x="8876886" y="5948370"/>
            <a:ext cx="3076575" cy="714375"/>
          </a:xfrm>
          <a:prstGeom prst="rect">
            <a:avLst/>
          </a:prstGeom>
        </p:spPr>
      </p:pic>
    </p:spTree>
    <p:extLst>
      <p:ext uri="{BB962C8B-B14F-4D97-AF65-F5344CB8AC3E}">
        <p14:creationId xmlns:p14="http://schemas.microsoft.com/office/powerpoint/2010/main" val="38582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DB371766-32B8-4D50-AF68-1892B9D5D43E}"/>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RECOMENDACIONES</a:t>
            </a:r>
          </a:p>
        </p:txBody>
      </p:sp>
      <p:sp>
        <p:nvSpPr>
          <p:cNvPr id="2" name="CuadroTexto 1">
            <a:extLst>
              <a:ext uri="{FF2B5EF4-FFF2-40B4-BE49-F238E27FC236}">
                <a16:creationId xmlns:a16="http://schemas.microsoft.com/office/drawing/2014/main" id="{6844A8A5-1FCE-499A-9729-ED2D9D361CA0}"/>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18</a:t>
            </a:r>
          </a:p>
        </p:txBody>
      </p:sp>
      <p:pic>
        <p:nvPicPr>
          <p:cNvPr id="4" name="Imagen 3">
            <a:extLst>
              <a:ext uri="{FF2B5EF4-FFF2-40B4-BE49-F238E27FC236}">
                <a16:creationId xmlns:a16="http://schemas.microsoft.com/office/drawing/2014/main" id="{340240C0-941C-4BFB-9108-5ACCD166148E}"/>
              </a:ext>
            </a:extLst>
          </p:cNvPr>
          <p:cNvPicPr>
            <a:picLocks noChangeAspect="1"/>
          </p:cNvPicPr>
          <p:nvPr/>
        </p:nvPicPr>
        <p:blipFill>
          <a:blip r:embed="rId2"/>
          <a:stretch>
            <a:fillRect/>
          </a:stretch>
        </p:blipFill>
        <p:spPr>
          <a:xfrm>
            <a:off x="8876886" y="5953236"/>
            <a:ext cx="3076575" cy="714375"/>
          </a:xfrm>
          <a:prstGeom prst="rect">
            <a:avLst/>
          </a:prstGeom>
        </p:spPr>
      </p:pic>
      <p:sp>
        <p:nvSpPr>
          <p:cNvPr id="8" name="CuadroTexto 7">
            <a:extLst>
              <a:ext uri="{FF2B5EF4-FFF2-40B4-BE49-F238E27FC236}">
                <a16:creationId xmlns:a16="http://schemas.microsoft.com/office/drawing/2014/main" id="{038FE55A-5252-478A-BB81-5B516592FDB7}"/>
              </a:ext>
            </a:extLst>
          </p:cNvPr>
          <p:cNvSpPr txBox="1"/>
          <p:nvPr/>
        </p:nvSpPr>
        <p:spPr>
          <a:xfrm>
            <a:off x="1722475" y="1743175"/>
            <a:ext cx="8516678" cy="2782941"/>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s-EC" sz="1800" dirty="0">
                <a:latin typeface="Calibri" panose="020F0502020204030204" pitchFamily="34" charset="0"/>
                <a:ea typeface="Calibri" panose="020F0502020204030204" pitchFamily="34" charset="0"/>
                <a:cs typeface="Times New Roman" panose="02020603050405020304" pitchFamily="18" charset="0"/>
              </a:rPr>
              <a:t>Utilizar una combinación de cebadores para determinar la diversidad genética de </a:t>
            </a:r>
            <a:r>
              <a:rPr lang="es-EC" sz="1800" i="1" dirty="0" err="1">
                <a:latin typeface="Calibri" panose="020F0502020204030204" pitchFamily="34" charset="0"/>
                <a:ea typeface="Calibri" panose="020F0502020204030204" pitchFamily="34" charset="0"/>
                <a:cs typeface="Times New Roman" panose="02020603050405020304" pitchFamily="18" charset="0"/>
              </a:rPr>
              <a:t>Polymyxa</a:t>
            </a:r>
            <a:r>
              <a:rPr lang="es-EC" sz="1800" i="1" dirty="0">
                <a:latin typeface="Calibri" panose="020F0502020204030204" pitchFamily="34" charset="0"/>
                <a:ea typeface="Calibri" panose="020F0502020204030204" pitchFamily="34" charset="0"/>
                <a:cs typeface="Times New Roman" panose="02020603050405020304" pitchFamily="18" charset="0"/>
              </a:rPr>
              <a:t> </a:t>
            </a:r>
            <a:r>
              <a:rPr lang="es-EC" sz="1800" i="1" dirty="0" err="1">
                <a:latin typeface="Calibri" panose="020F0502020204030204" pitchFamily="34" charset="0"/>
                <a:ea typeface="Calibri" panose="020F0502020204030204" pitchFamily="34" charset="0"/>
                <a:cs typeface="Times New Roman" panose="02020603050405020304" pitchFamily="18" charset="0"/>
              </a:rPr>
              <a:t>graminis</a:t>
            </a:r>
            <a:r>
              <a:rPr lang="es-EC" sz="1800" i="1" dirty="0">
                <a:latin typeface="Calibri" panose="020F0502020204030204" pitchFamily="34" charset="0"/>
                <a:ea typeface="Calibri" panose="020F0502020204030204" pitchFamily="34" charset="0"/>
                <a:cs typeface="Times New Roman" panose="02020603050405020304" pitchFamily="18" charset="0"/>
              </a:rPr>
              <a:t> </a:t>
            </a:r>
            <a:r>
              <a:rPr lang="es-EC" sz="1800" dirty="0">
                <a:latin typeface="Calibri" panose="020F0502020204030204" pitchFamily="34" charset="0"/>
                <a:ea typeface="Calibri" panose="020F0502020204030204" pitchFamily="34" charset="0"/>
                <a:cs typeface="Times New Roman" panose="02020603050405020304" pitchFamily="18" charset="0"/>
              </a:rPr>
              <a:t>L.</a:t>
            </a:r>
            <a:r>
              <a:rPr lang="es-EC" sz="1800" i="1" dirty="0">
                <a:latin typeface="Calibri" panose="020F0502020204030204" pitchFamily="34" charset="0"/>
                <a:ea typeface="Calibri" panose="020F0502020204030204" pitchFamily="34" charset="0"/>
                <a:cs typeface="Times New Roman" panose="02020603050405020304" pitchFamily="18" charset="0"/>
              </a:rPr>
              <a:t> </a:t>
            </a:r>
            <a:r>
              <a:rPr lang="es-EC" sz="1800" dirty="0">
                <a:latin typeface="Calibri" panose="020F0502020204030204" pitchFamily="34" charset="0"/>
                <a:ea typeface="Calibri" panose="020F0502020204030204" pitchFamily="34" charset="0"/>
                <a:cs typeface="Times New Roman" panose="02020603050405020304" pitchFamily="18" charset="0"/>
              </a:rPr>
              <a:t>dentro de un mismo lugar geográfico.</a:t>
            </a:r>
          </a:p>
          <a:p>
            <a:pPr marL="285750" indent="-285750" algn="just">
              <a:lnSpc>
                <a:spcPct val="200000"/>
              </a:lnSpc>
              <a:buFont typeface="Arial" panose="020B0604020202020204" pitchFamily="34" charset="0"/>
              <a:buChar char="•"/>
            </a:pPr>
            <a:r>
              <a:rPr lang="es-EC" dirty="0">
                <a:latin typeface="Calibri" panose="020F0502020204030204" pitchFamily="34" charset="0"/>
                <a:cs typeface="Times New Roman" panose="02020603050405020304" pitchFamily="18" charset="0"/>
              </a:rPr>
              <a:t> Los análisis deben abarcar la distribución geográfica requerida para estudiar la diversidad genética de </a:t>
            </a:r>
            <a:r>
              <a:rPr lang="es-EC" i="1" dirty="0" err="1">
                <a:latin typeface="Calibri" panose="020F0502020204030204" pitchFamily="34" charset="0"/>
                <a:cs typeface="Times New Roman" panose="02020603050405020304" pitchFamily="18" charset="0"/>
              </a:rPr>
              <a:t>Polymyxa</a:t>
            </a:r>
            <a:r>
              <a:rPr lang="es-EC" i="1" dirty="0">
                <a:latin typeface="Calibri" panose="020F0502020204030204" pitchFamily="34" charset="0"/>
                <a:cs typeface="Times New Roman" panose="02020603050405020304" pitchFamily="18" charset="0"/>
              </a:rPr>
              <a:t> </a:t>
            </a:r>
            <a:r>
              <a:rPr lang="es-EC" i="1" dirty="0" err="1">
                <a:latin typeface="Calibri" panose="020F0502020204030204" pitchFamily="34" charset="0"/>
                <a:cs typeface="Times New Roman" panose="02020603050405020304" pitchFamily="18" charset="0"/>
              </a:rPr>
              <a:t>graminis</a:t>
            </a:r>
            <a:r>
              <a:rPr lang="es-EC" i="1" dirty="0">
                <a:latin typeface="Calibri" panose="020F0502020204030204" pitchFamily="34" charset="0"/>
                <a:cs typeface="Times New Roman" panose="02020603050405020304" pitchFamily="18" charset="0"/>
              </a:rPr>
              <a:t> </a:t>
            </a:r>
            <a:r>
              <a:rPr lang="es-EC" dirty="0">
                <a:latin typeface="Calibri" panose="020F0502020204030204" pitchFamily="34" charset="0"/>
                <a:cs typeface="Times New Roman" panose="02020603050405020304" pitchFamily="18" charset="0"/>
              </a:rPr>
              <a:t>L. dentro del país, debido a que solamente se estudió una provincia. </a:t>
            </a:r>
            <a:endParaRPr lang="es-MX" dirty="0"/>
          </a:p>
        </p:txBody>
      </p:sp>
    </p:spTree>
    <p:extLst>
      <p:ext uri="{BB962C8B-B14F-4D97-AF65-F5344CB8AC3E}">
        <p14:creationId xmlns:p14="http://schemas.microsoft.com/office/powerpoint/2010/main" val="513337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3ECF378-14B1-4C65-8249-67A6EC9EC1E5}"/>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AGRADECIMIENTOS</a:t>
            </a:r>
          </a:p>
        </p:txBody>
      </p:sp>
      <p:pic>
        <p:nvPicPr>
          <p:cNvPr id="10" name="Imagen 9">
            <a:extLst>
              <a:ext uri="{FF2B5EF4-FFF2-40B4-BE49-F238E27FC236}">
                <a16:creationId xmlns:a16="http://schemas.microsoft.com/office/drawing/2014/main" id="{148722F2-0153-4C14-B2A5-B1FC57831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033" y="2289303"/>
            <a:ext cx="1611384" cy="1633062"/>
          </a:xfrm>
          <a:prstGeom prst="rect">
            <a:avLst/>
          </a:prstGeom>
        </p:spPr>
      </p:pic>
      <p:sp>
        <p:nvSpPr>
          <p:cNvPr id="9" name="CuadroTexto 8">
            <a:extLst>
              <a:ext uri="{FF2B5EF4-FFF2-40B4-BE49-F238E27FC236}">
                <a16:creationId xmlns:a16="http://schemas.microsoft.com/office/drawing/2014/main" id="{C8934B26-25E7-4006-BCA6-9994B5A5A7B9}"/>
              </a:ext>
            </a:extLst>
          </p:cNvPr>
          <p:cNvSpPr txBox="1"/>
          <p:nvPr/>
        </p:nvSpPr>
        <p:spPr>
          <a:xfrm>
            <a:off x="7056435" y="1988046"/>
            <a:ext cx="4027550" cy="646331"/>
          </a:xfrm>
          <a:prstGeom prst="rect">
            <a:avLst/>
          </a:prstGeom>
          <a:noFill/>
        </p:spPr>
        <p:txBody>
          <a:bodyPr wrap="square">
            <a:spAutoFit/>
          </a:bodyPr>
          <a:lstStyle/>
          <a:p>
            <a:pPr algn="ctr"/>
            <a:r>
              <a:rPr lang="es-EC" dirty="0">
                <a:latin typeface="Arial" panose="020B0604020202020204" pitchFamily="34" charset="0"/>
                <a:ea typeface="Calibri" panose="020F0502020204030204" pitchFamily="34" charset="0"/>
                <a:cs typeface="Arial" panose="020B0604020202020204" pitchFamily="34" charset="0"/>
              </a:rPr>
              <a:t>Lenin Paz, Ph.D.</a:t>
            </a:r>
            <a:endParaRPr lang="es-EC" dirty="0">
              <a:effectLst/>
              <a:latin typeface="Arial" panose="020B0604020202020204" pitchFamily="34" charset="0"/>
              <a:ea typeface="Calibri" panose="020F050202020403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Director externo del proyecto</a:t>
            </a:r>
          </a:p>
        </p:txBody>
      </p:sp>
      <p:sp>
        <p:nvSpPr>
          <p:cNvPr id="2" name="CuadroTexto 1">
            <a:extLst>
              <a:ext uri="{FF2B5EF4-FFF2-40B4-BE49-F238E27FC236}">
                <a16:creationId xmlns:a16="http://schemas.microsoft.com/office/drawing/2014/main" id="{A0B74522-61C8-4927-BACE-4264BC763515}"/>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19</a:t>
            </a:r>
          </a:p>
        </p:txBody>
      </p:sp>
      <p:sp>
        <p:nvSpPr>
          <p:cNvPr id="3" name="CuadroTexto 2">
            <a:extLst>
              <a:ext uri="{FF2B5EF4-FFF2-40B4-BE49-F238E27FC236}">
                <a16:creationId xmlns:a16="http://schemas.microsoft.com/office/drawing/2014/main" id="{8228AC45-9529-447D-B7FA-B63EEE4E5A4D}"/>
              </a:ext>
            </a:extLst>
          </p:cNvPr>
          <p:cNvSpPr txBox="1"/>
          <p:nvPr/>
        </p:nvSpPr>
        <p:spPr>
          <a:xfrm>
            <a:off x="7251406" y="3105834"/>
            <a:ext cx="3744106" cy="646331"/>
          </a:xfrm>
          <a:prstGeom prst="rect">
            <a:avLst/>
          </a:prstGeom>
          <a:noFill/>
        </p:spPr>
        <p:txBody>
          <a:bodyPr wrap="square">
            <a:spAutoFit/>
          </a:bodyPr>
          <a:lstStyle/>
          <a:p>
            <a:pPr algn="ctr"/>
            <a:r>
              <a:rPr lang="es-EC" dirty="0" err="1">
                <a:latin typeface="Arial" panose="020B0604020202020204" pitchFamily="34" charset="0"/>
                <a:ea typeface="Calibri" panose="020F0502020204030204" pitchFamily="34" charset="0"/>
                <a:cs typeface="Arial" panose="020B0604020202020204" pitchFamily="34" charset="0"/>
              </a:rPr>
              <a:t>M.Sc</a:t>
            </a:r>
            <a:r>
              <a:rPr lang="es-EC" dirty="0">
                <a:latin typeface="Arial" panose="020B0604020202020204" pitchFamily="34" charset="0"/>
                <a:ea typeface="Calibri" panose="020F0502020204030204" pitchFamily="34" charset="0"/>
                <a:cs typeface="Arial" panose="020B0604020202020204" pitchFamily="34" charset="0"/>
              </a:rPr>
              <a:t>. Alma Koch</a:t>
            </a:r>
          </a:p>
          <a:p>
            <a:pPr algn="ctr"/>
            <a:r>
              <a:rPr lang="es-EC" b="1" dirty="0">
                <a:latin typeface="Arial" panose="020B0604020202020204" pitchFamily="34" charset="0"/>
                <a:ea typeface="Calibri" panose="020F0502020204030204" pitchFamily="34" charset="0"/>
                <a:cs typeface="Arial" panose="020B0604020202020204" pitchFamily="34" charset="0"/>
              </a:rPr>
              <a:t>Director académico del Proyecto</a:t>
            </a:r>
          </a:p>
        </p:txBody>
      </p:sp>
      <p:sp>
        <p:nvSpPr>
          <p:cNvPr id="18" name="TextBox 17">
            <a:extLst>
              <a:ext uri="{FF2B5EF4-FFF2-40B4-BE49-F238E27FC236}">
                <a16:creationId xmlns:a16="http://schemas.microsoft.com/office/drawing/2014/main" id="{7D31BA14-7590-4BED-90B5-B28347EBF051}"/>
              </a:ext>
            </a:extLst>
          </p:cNvPr>
          <p:cNvSpPr txBox="1"/>
          <p:nvPr/>
        </p:nvSpPr>
        <p:spPr>
          <a:xfrm>
            <a:off x="6378346" y="4997941"/>
            <a:ext cx="6093724" cy="461665"/>
          </a:xfrm>
          <a:prstGeom prst="rect">
            <a:avLst/>
          </a:prstGeom>
          <a:noFill/>
        </p:spPr>
        <p:txBody>
          <a:bodyPr wrap="square">
            <a:spAutoFit/>
          </a:bodyPr>
          <a:lstStyle/>
          <a:p>
            <a:pPr algn="ctr"/>
            <a:r>
              <a:rPr lang="es-EC" sz="2400" b="1" dirty="0">
                <a:latin typeface="Arial" panose="020B0604020202020204" pitchFamily="34" charset="0"/>
                <a:cs typeface="Arial" panose="020B0604020202020204" pitchFamily="34" charset="0"/>
              </a:rPr>
              <a:t>FAMILIA Y AMIGOS</a:t>
            </a:r>
          </a:p>
        </p:txBody>
      </p:sp>
      <p:pic>
        <p:nvPicPr>
          <p:cNvPr id="3074" name="Picture 2" descr="logo Iniap 1-02 – Congreso Internacional">
            <a:extLst>
              <a:ext uri="{FF2B5EF4-FFF2-40B4-BE49-F238E27FC236}">
                <a16:creationId xmlns:a16="http://schemas.microsoft.com/office/drawing/2014/main" id="{8E372A52-C11C-4B53-8CD8-C430D454A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422" y="4151502"/>
            <a:ext cx="3744107" cy="1771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751572D-8609-400A-9470-DA2001A8DF6F}"/>
              </a:ext>
            </a:extLst>
          </p:cNvPr>
          <p:cNvSpPr/>
          <p:nvPr/>
        </p:nvSpPr>
        <p:spPr>
          <a:xfrm>
            <a:off x="7666074" y="4106325"/>
            <a:ext cx="3200400" cy="53745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MX" dirty="0"/>
              <a:t>Sebastián Ger</a:t>
            </a:r>
          </a:p>
        </p:txBody>
      </p:sp>
      <p:pic>
        <p:nvPicPr>
          <p:cNvPr id="8" name="Imagen 7">
            <a:extLst>
              <a:ext uri="{FF2B5EF4-FFF2-40B4-BE49-F238E27FC236}">
                <a16:creationId xmlns:a16="http://schemas.microsoft.com/office/drawing/2014/main" id="{F1C13B64-7E42-4FAD-A07D-E3CCA7372201}"/>
              </a:ext>
            </a:extLst>
          </p:cNvPr>
          <p:cNvPicPr>
            <a:picLocks noChangeAspect="1"/>
          </p:cNvPicPr>
          <p:nvPr/>
        </p:nvPicPr>
        <p:blipFill>
          <a:blip r:embed="rId4"/>
          <a:stretch>
            <a:fillRect/>
          </a:stretch>
        </p:blipFill>
        <p:spPr>
          <a:xfrm>
            <a:off x="8876886" y="5923128"/>
            <a:ext cx="3076575" cy="714375"/>
          </a:xfrm>
          <a:prstGeom prst="rect">
            <a:avLst/>
          </a:prstGeom>
        </p:spPr>
      </p:pic>
      <p:pic>
        <p:nvPicPr>
          <p:cNvPr id="13" name="Imagen 12">
            <a:extLst>
              <a:ext uri="{FF2B5EF4-FFF2-40B4-BE49-F238E27FC236}">
                <a16:creationId xmlns:a16="http://schemas.microsoft.com/office/drawing/2014/main" id="{0C5ABF44-818B-4A40-860C-18E11FAFE4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0870" y="881939"/>
            <a:ext cx="5253199" cy="1353917"/>
          </a:xfrm>
          <a:prstGeom prst="rect">
            <a:avLst/>
          </a:prstGeom>
        </p:spPr>
      </p:pic>
    </p:spTree>
    <p:extLst>
      <p:ext uri="{BB962C8B-B14F-4D97-AF65-F5344CB8AC3E}">
        <p14:creationId xmlns:p14="http://schemas.microsoft.com/office/powerpoint/2010/main" val="3873139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E81FB3-F477-4B8B-A4DA-98A7A23E3A97}"/>
              </a:ext>
            </a:extLst>
          </p:cNvPr>
          <p:cNvPicPr>
            <a:picLocks noChangeAspect="1"/>
          </p:cNvPicPr>
          <p:nvPr/>
        </p:nvPicPr>
        <p:blipFill>
          <a:blip r:embed="rId2"/>
          <a:stretch>
            <a:fillRect/>
          </a:stretch>
        </p:blipFill>
        <p:spPr>
          <a:xfrm>
            <a:off x="8876886" y="5923128"/>
            <a:ext cx="3076575" cy="714375"/>
          </a:xfrm>
          <a:prstGeom prst="rect">
            <a:avLst/>
          </a:prstGeom>
        </p:spPr>
      </p:pic>
      <p:sp>
        <p:nvSpPr>
          <p:cNvPr id="4" name="Rectángulo 3">
            <a:extLst>
              <a:ext uri="{FF2B5EF4-FFF2-40B4-BE49-F238E27FC236}">
                <a16:creationId xmlns:a16="http://schemas.microsoft.com/office/drawing/2014/main" id="{5ADBE967-1413-4AAB-9B27-97F5F13C4CB8}"/>
              </a:ext>
            </a:extLst>
          </p:cNvPr>
          <p:cNvSpPr/>
          <p:nvPr/>
        </p:nvSpPr>
        <p:spPr>
          <a:xfrm>
            <a:off x="1617947" y="2274838"/>
            <a:ext cx="8956105"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7200" b="1" dirty="0">
                <a:ln/>
                <a:solidFill>
                  <a:schemeClr val="accent3"/>
                </a:solidFill>
              </a:rPr>
              <a:t>GRACIAS</a:t>
            </a:r>
          </a:p>
          <a:p>
            <a:pPr algn="ctr"/>
            <a:r>
              <a:rPr lang="es-ES" sz="7200" b="1" dirty="0">
                <a:ln/>
                <a:solidFill>
                  <a:schemeClr val="accent3"/>
                </a:solidFill>
              </a:rPr>
              <a:t> POR SU ATENCIÓN</a:t>
            </a:r>
            <a:endParaRPr lang="es-ES" sz="7200" b="1" cap="none" spc="0" dirty="0">
              <a:ln/>
              <a:solidFill>
                <a:schemeClr val="accent3"/>
              </a:solidFill>
              <a:effectLst/>
            </a:endParaRPr>
          </a:p>
        </p:txBody>
      </p:sp>
      <p:sp>
        <p:nvSpPr>
          <p:cNvPr id="5" name="CuadroTexto 4">
            <a:extLst>
              <a:ext uri="{FF2B5EF4-FFF2-40B4-BE49-F238E27FC236}">
                <a16:creationId xmlns:a16="http://schemas.microsoft.com/office/drawing/2014/main" id="{30E839C9-7843-489A-AC5C-D632B3E58494}"/>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157355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80661" y="-13252"/>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INTRODUCCIÓN</a:t>
            </a:r>
          </a:p>
        </p:txBody>
      </p:sp>
      <p:pic>
        <p:nvPicPr>
          <p:cNvPr id="4" name="Imagen 3">
            <a:extLst>
              <a:ext uri="{FF2B5EF4-FFF2-40B4-BE49-F238E27FC236}">
                <a16:creationId xmlns:a16="http://schemas.microsoft.com/office/drawing/2014/main" id="{B12A9343-B60B-400D-B09A-9119FFF04C02}"/>
              </a:ext>
            </a:extLst>
          </p:cNvPr>
          <p:cNvPicPr>
            <a:picLocks noChangeAspect="1"/>
          </p:cNvPicPr>
          <p:nvPr/>
        </p:nvPicPr>
        <p:blipFill>
          <a:blip r:embed="rId2"/>
          <a:stretch>
            <a:fillRect/>
          </a:stretch>
        </p:blipFill>
        <p:spPr>
          <a:xfrm>
            <a:off x="426223" y="1129748"/>
            <a:ext cx="2933700" cy="3679148"/>
          </a:xfrm>
          <a:prstGeom prst="rect">
            <a:avLst/>
          </a:prstGeom>
        </p:spPr>
      </p:pic>
      <p:sp>
        <p:nvSpPr>
          <p:cNvPr id="6" name="CuadroTexto 5">
            <a:extLst>
              <a:ext uri="{FF2B5EF4-FFF2-40B4-BE49-F238E27FC236}">
                <a16:creationId xmlns:a16="http://schemas.microsoft.com/office/drawing/2014/main" id="{4D7720E0-7D70-4BF1-922B-136BC74A6FE2}"/>
              </a:ext>
            </a:extLst>
          </p:cNvPr>
          <p:cNvSpPr txBox="1"/>
          <p:nvPr/>
        </p:nvSpPr>
        <p:spPr>
          <a:xfrm>
            <a:off x="1391979" y="4808896"/>
            <a:ext cx="2679405" cy="276999"/>
          </a:xfrm>
          <a:prstGeom prst="rect">
            <a:avLst/>
          </a:prstGeom>
          <a:noFill/>
        </p:spPr>
        <p:txBody>
          <a:bodyPr wrap="square" rtlCol="0">
            <a:spAutoFit/>
          </a:bodyPr>
          <a:lstStyle/>
          <a:p>
            <a:pPr algn="just"/>
            <a:r>
              <a:rPr lang="es-EC" sz="1200" dirty="0">
                <a:latin typeface="Calibri" panose="020F0502020204030204" pitchFamily="34" charset="0"/>
                <a:cs typeface="Times New Roman" panose="02020603050405020304" pitchFamily="18" charset="0"/>
              </a:rPr>
              <a:t>SIPA (2020).</a:t>
            </a:r>
            <a:endParaRPr lang="es-MX" sz="1200" dirty="0">
              <a:latin typeface="Calibri" panose="020F0502020204030204" pitchFamily="34" charset="0"/>
              <a:cs typeface="Calibri" panose="020F0502020204030204" pitchFamily="34" charset="0"/>
            </a:endParaRPr>
          </a:p>
        </p:txBody>
      </p:sp>
      <p:graphicFrame>
        <p:nvGraphicFramePr>
          <p:cNvPr id="7" name="Diagrama 6">
            <a:extLst>
              <a:ext uri="{FF2B5EF4-FFF2-40B4-BE49-F238E27FC236}">
                <a16:creationId xmlns:a16="http://schemas.microsoft.com/office/drawing/2014/main" id="{6C8A2B24-5AF3-4397-8D71-D28D2E8637EB}"/>
              </a:ext>
            </a:extLst>
          </p:cNvPr>
          <p:cNvGraphicFramePr/>
          <p:nvPr>
            <p:extLst>
              <p:ext uri="{D42A27DB-BD31-4B8C-83A1-F6EECF244321}">
                <p14:modId xmlns:p14="http://schemas.microsoft.com/office/powerpoint/2010/main" val="955765994"/>
              </p:ext>
            </p:extLst>
          </p:nvPr>
        </p:nvGraphicFramePr>
        <p:xfrm>
          <a:off x="7012421" y="3728213"/>
          <a:ext cx="4941040" cy="170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A7BF640-3E2F-4478-9A31-2ABE5C5E8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7894" y="1267970"/>
            <a:ext cx="3346186" cy="1921796"/>
          </a:xfrm>
          <a:prstGeom prst="rect">
            <a:avLst/>
          </a:prstGeom>
        </p:spPr>
      </p:pic>
      <p:sp>
        <p:nvSpPr>
          <p:cNvPr id="11" name="CuadroTexto 10">
            <a:extLst>
              <a:ext uri="{FF2B5EF4-FFF2-40B4-BE49-F238E27FC236}">
                <a16:creationId xmlns:a16="http://schemas.microsoft.com/office/drawing/2014/main" id="{7A93AE00-07E4-4723-8058-F6313A79854F}"/>
              </a:ext>
            </a:extLst>
          </p:cNvPr>
          <p:cNvSpPr txBox="1"/>
          <p:nvPr/>
        </p:nvSpPr>
        <p:spPr>
          <a:xfrm>
            <a:off x="7537183" y="3269954"/>
            <a:ext cx="2679405" cy="276999"/>
          </a:xfrm>
          <a:prstGeom prst="rect">
            <a:avLst/>
          </a:prstGeom>
          <a:noFill/>
        </p:spPr>
        <p:txBody>
          <a:bodyPr wrap="square" rtlCol="0">
            <a:spAutoFit/>
          </a:bodyPr>
          <a:lstStyle/>
          <a:p>
            <a:pPr algn="just"/>
            <a:r>
              <a:rPr lang="es-EC" sz="1200" dirty="0">
                <a:latin typeface="Calibri" panose="020F0502020204030204" pitchFamily="34" charset="0"/>
                <a:cs typeface="Times New Roman" panose="02020603050405020304" pitchFamily="18" charset="0"/>
              </a:rPr>
              <a:t>INIAP (2021).</a:t>
            </a:r>
            <a:endParaRPr lang="es-MX" sz="1200" dirty="0">
              <a:latin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794CFEBD-289A-4256-BC8E-E80B5CA2EB2C}"/>
              </a:ext>
            </a:extLst>
          </p:cNvPr>
          <p:cNvPicPr>
            <a:picLocks noChangeAspect="1"/>
          </p:cNvPicPr>
          <p:nvPr/>
        </p:nvPicPr>
        <p:blipFill>
          <a:blip r:embed="rId9"/>
          <a:stretch>
            <a:fillRect/>
          </a:stretch>
        </p:blipFill>
        <p:spPr>
          <a:xfrm>
            <a:off x="8876886" y="5981683"/>
            <a:ext cx="3076575" cy="714375"/>
          </a:xfrm>
          <a:prstGeom prst="rect">
            <a:avLst/>
          </a:prstGeom>
        </p:spPr>
      </p:pic>
      <p:sp>
        <p:nvSpPr>
          <p:cNvPr id="12" name="CuadroTexto 11">
            <a:extLst>
              <a:ext uri="{FF2B5EF4-FFF2-40B4-BE49-F238E27FC236}">
                <a16:creationId xmlns:a16="http://schemas.microsoft.com/office/drawing/2014/main" id="{941FBF30-8078-4FE6-90A6-C6B0F9A443D2}"/>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3</a:t>
            </a:r>
          </a:p>
        </p:txBody>
      </p:sp>
      <p:sp>
        <p:nvSpPr>
          <p:cNvPr id="3" name="CuadroTexto 2">
            <a:extLst>
              <a:ext uri="{FF2B5EF4-FFF2-40B4-BE49-F238E27FC236}">
                <a16:creationId xmlns:a16="http://schemas.microsoft.com/office/drawing/2014/main" id="{2CC5CA84-5115-4888-A23A-8463B996BE53}"/>
              </a:ext>
            </a:extLst>
          </p:cNvPr>
          <p:cNvSpPr txBox="1"/>
          <p:nvPr/>
        </p:nvSpPr>
        <p:spPr>
          <a:xfrm>
            <a:off x="3510311" y="3919537"/>
            <a:ext cx="2422791" cy="461665"/>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a:t>
            </a:r>
            <a:r>
              <a:rPr lang="es-MX" sz="1200" dirty="0">
                <a:latin typeface="Calibri" panose="020F0502020204030204" pitchFamily="34" charset="0"/>
                <a:cs typeface="Calibri" panose="020F0502020204030204" pitchFamily="34" charset="0"/>
              </a:rPr>
              <a:t> Ranking de Rendimiento a Nivel Nacional 2020 de Arroz (t/ha).</a:t>
            </a:r>
          </a:p>
        </p:txBody>
      </p:sp>
      <p:graphicFrame>
        <p:nvGraphicFramePr>
          <p:cNvPr id="16" name="Gráfico 15">
            <a:extLst>
              <a:ext uri="{FF2B5EF4-FFF2-40B4-BE49-F238E27FC236}">
                <a16:creationId xmlns:a16="http://schemas.microsoft.com/office/drawing/2014/main" id="{B2EECC5F-43F7-4EFB-9840-C35889CEC8CF}"/>
              </a:ext>
            </a:extLst>
          </p:cNvPr>
          <p:cNvGraphicFramePr/>
          <p:nvPr>
            <p:extLst>
              <p:ext uri="{D42A27DB-BD31-4B8C-83A1-F6EECF244321}">
                <p14:modId xmlns:p14="http://schemas.microsoft.com/office/powerpoint/2010/main" val="1394536398"/>
              </p:ext>
            </p:extLst>
          </p:nvPr>
        </p:nvGraphicFramePr>
        <p:xfrm>
          <a:off x="3460909" y="1161593"/>
          <a:ext cx="2422791" cy="279191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8161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D12FA-290A-4129-B3D9-C4D2A519440A}"/>
              </a:ext>
            </a:extLst>
          </p:cNvPr>
          <p:cNvSpPr txBox="1">
            <a:spLocks/>
          </p:cNvSpPr>
          <p:nvPr/>
        </p:nvSpPr>
        <p:spPr>
          <a:xfrm>
            <a:off x="980661" y="-13252"/>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INTRODUCCIÓN</a:t>
            </a:r>
          </a:p>
        </p:txBody>
      </p:sp>
      <p:sp>
        <p:nvSpPr>
          <p:cNvPr id="3" name="CuadroTexto 2">
            <a:extLst>
              <a:ext uri="{FF2B5EF4-FFF2-40B4-BE49-F238E27FC236}">
                <a16:creationId xmlns:a16="http://schemas.microsoft.com/office/drawing/2014/main" id="{047C7677-00E9-42EE-B0DB-53609F8BFE35}"/>
              </a:ext>
            </a:extLst>
          </p:cNvPr>
          <p:cNvSpPr txBox="1"/>
          <p:nvPr/>
        </p:nvSpPr>
        <p:spPr>
          <a:xfrm>
            <a:off x="550233" y="760416"/>
            <a:ext cx="4412513" cy="369332"/>
          </a:xfrm>
          <a:prstGeom prst="rect">
            <a:avLst/>
          </a:prstGeom>
          <a:noFill/>
        </p:spPr>
        <p:txBody>
          <a:bodyPr wrap="square" rtlCol="0">
            <a:spAutoFit/>
          </a:bodyPr>
          <a:lstStyle/>
          <a:p>
            <a:r>
              <a:rPr lang="es-MX" b="1" i="1" dirty="0" err="1">
                <a:latin typeface="Calibri" panose="020F0502020204030204" pitchFamily="34" charset="0"/>
                <a:cs typeface="Calibri" panose="020F0502020204030204" pitchFamily="34" charset="0"/>
              </a:rPr>
              <a:t>Polymyxa</a:t>
            </a:r>
            <a:r>
              <a:rPr lang="es-MX" b="1" i="1" dirty="0">
                <a:latin typeface="Calibri" panose="020F0502020204030204" pitchFamily="34" charset="0"/>
                <a:cs typeface="Calibri" panose="020F0502020204030204" pitchFamily="34" charset="0"/>
              </a:rPr>
              <a:t> </a:t>
            </a:r>
            <a:r>
              <a:rPr lang="es-MX" b="1" i="1" dirty="0" err="1">
                <a:latin typeface="Calibri" panose="020F0502020204030204" pitchFamily="34" charset="0"/>
                <a:cs typeface="Calibri" panose="020F0502020204030204" pitchFamily="34" charset="0"/>
              </a:rPr>
              <a:t>graminis</a:t>
            </a:r>
            <a:r>
              <a:rPr lang="es-MX" b="1" dirty="0">
                <a:latin typeface="Calibri" panose="020F0502020204030204" pitchFamily="34" charset="0"/>
                <a:cs typeface="Calibri" panose="020F0502020204030204" pitchFamily="34" charset="0"/>
              </a:rPr>
              <a:t> L.</a:t>
            </a:r>
          </a:p>
        </p:txBody>
      </p:sp>
      <p:pic>
        <p:nvPicPr>
          <p:cNvPr id="4" name="Imagen 3">
            <a:extLst>
              <a:ext uri="{FF2B5EF4-FFF2-40B4-BE49-F238E27FC236}">
                <a16:creationId xmlns:a16="http://schemas.microsoft.com/office/drawing/2014/main" id="{C95FD568-FCA3-4F18-8D67-496C5805D7E3}"/>
              </a:ext>
            </a:extLst>
          </p:cNvPr>
          <p:cNvPicPr/>
          <p:nvPr/>
        </p:nvPicPr>
        <p:blipFill>
          <a:blip r:embed="rId2"/>
          <a:stretch>
            <a:fillRect/>
          </a:stretch>
        </p:blipFill>
        <p:spPr>
          <a:xfrm>
            <a:off x="980661" y="1200306"/>
            <a:ext cx="3276600" cy="2040890"/>
          </a:xfrm>
          <a:prstGeom prst="rect">
            <a:avLst/>
          </a:prstGeom>
        </p:spPr>
      </p:pic>
      <p:graphicFrame>
        <p:nvGraphicFramePr>
          <p:cNvPr id="8" name="Tabla 8">
            <a:extLst>
              <a:ext uri="{FF2B5EF4-FFF2-40B4-BE49-F238E27FC236}">
                <a16:creationId xmlns:a16="http://schemas.microsoft.com/office/drawing/2014/main" id="{772CB0DF-A26D-4700-8041-384F6A1DEE90}"/>
              </a:ext>
            </a:extLst>
          </p:cNvPr>
          <p:cNvGraphicFramePr>
            <a:graphicFrameLocks noGrp="1"/>
          </p:cNvGraphicFramePr>
          <p:nvPr>
            <p:extLst>
              <p:ext uri="{D42A27DB-BD31-4B8C-83A1-F6EECF244321}">
                <p14:modId xmlns:p14="http://schemas.microsoft.com/office/powerpoint/2010/main" val="766036812"/>
              </p:ext>
            </p:extLst>
          </p:nvPr>
        </p:nvGraphicFramePr>
        <p:xfrm>
          <a:off x="1174021" y="4118828"/>
          <a:ext cx="3027405" cy="726920"/>
        </p:xfrm>
        <a:graphic>
          <a:graphicData uri="http://schemas.openxmlformats.org/drawingml/2006/table">
            <a:tbl>
              <a:tblPr firstRow="1" bandRow="1">
                <a:tableStyleId>{5FD0F851-EC5A-4D38-B0AD-8093EC10F338}</a:tableStyleId>
              </a:tblPr>
              <a:tblGrid>
                <a:gridCol w="1185487">
                  <a:extLst>
                    <a:ext uri="{9D8B030D-6E8A-4147-A177-3AD203B41FA5}">
                      <a16:colId xmlns:a16="http://schemas.microsoft.com/office/drawing/2014/main" val="1016217202"/>
                    </a:ext>
                  </a:extLst>
                </a:gridCol>
                <a:gridCol w="1841918">
                  <a:extLst>
                    <a:ext uri="{9D8B030D-6E8A-4147-A177-3AD203B41FA5}">
                      <a16:colId xmlns:a16="http://schemas.microsoft.com/office/drawing/2014/main" val="545677581"/>
                    </a:ext>
                  </a:extLst>
                </a:gridCol>
              </a:tblGrid>
              <a:tr h="356080">
                <a:tc>
                  <a:txBody>
                    <a:bodyPr/>
                    <a:lstStyle/>
                    <a:p>
                      <a:r>
                        <a:rPr lang="es-MX" sz="1200" b="0" dirty="0">
                          <a:latin typeface="Calibri" panose="020F0502020204030204" pitchFamily="34" charset="0"/>
                          <a:cs typeface="Calibri" panose="020F0502020204030204" pitchFamily="34" charset="0"/>
                        </a:rPr>
                        <a:t>Orden </a:t>
                      </a:r>
                    </a:p>
                  </a:txBody>
                  <a:tcPr/>
                </a:tc>
                <a:tc>
                  <a:txBody>
                    <a:bodyPr/>
                    <a:lstStyle/>
                    <a:p>
                      <a:r>
                        <a:rPr lang="es-EC" sz="1200" b="0" kern="1200" dirty="0" err="1">
                          <a:solidFill>
                            <a:schemeClr val="tx1"/>
                          </a:solidFill>
                          <a:effectLst/>
                          <a:latin typeface="Calibri" panose="020F0502020204030204" pitchFamily="34" charset="0"/>
                          <a:ea typeface="+mn-ea"/>
                          <a:cs typeface="Calibri" panose="020F0502020204030204" pitchFamily="34" charset="0"/>
                        </a:rPr>
                        <a:t>Plasmodiophorale</a:t>
                      </a:r>
                      <a:r>
                        <a:rPr lang="es-EC" sz="1200" b="0" i="1" kern="1200" dirty="0" err="1">
                          <a:solidFill>
                            <a:schemeClr val="tx1"/>
                          </a:solidFill>
                          <a:effectLst/>
                          <a:latin typeface="Calibri" panose="020F0502020204030204" pitchFamily="34" charset="0"/>
                          <a:ea typeface="+mn-ea"/>
                          <a:cs typeface="Calibri" panose="020F0502020204030204" pitchFamily="34" charset="0"/>
                        </a:rPr>
                        <a:t>s</a:t>
                      </a:r>
                      <a:endParaRPr lang="es-MX" sz="12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105738"/>
                  </a:ext>
                </a:extLst>
              </a:tr>
              <a:tr h="370840">
                <a:tc>
                  <a:txBody>
                    <a:bodyPr/>
                    <a:lstStyle/>
                    <a:p>
                      <a:r>
                        <a:rPr lang="es-MX" sz="1200" dirty="0">
                          <a:latin typeface="Calibri" panose="020F0502020204030204" pitchFamily="34" charset="0"/>
                          <a:cs typeface="Calibri" panose="020F0502020204030204" pitchFamily="34" charset="0"/>
                        </a:rPr>
                        <a:t>Familia </a:t>
                      </a:r>
                    </a:p>
                  </a:txBody>
                  <a:tcPr/>
                </a:tc>
                <a:tc>
                  <a:txBody>
                    <a:bodyPr/>
                    <a:lstStyle/>
                    <a:p>
                      <a:r>
                        <a:rPr lang="es-EC" sz="1200" kern="1200" dirty="0" err="1">
                          <a:solidFill>
                            <a:schemeClr val="tx1"/>
                          </a:solidFill>
                          <a:effectLst/>
                          <a:latin typeface="Calibri" panose="020F0502020204030204" pitchFamily="34" charset="0"/>
                          <a:ea typeface="+mn-ea"/>
                          <a:cs typeface="Calibri" panose="020F0502020204030204" pitchFamily="34" charset="0"/>
                        </a:rPr>
                        <a:t>Plasmodiophoraceae</a:t>
                      </a:r>
                      <a:endParaRPr lang="es-MX"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90212572"/>
                  </a:ext>
                </a:extLst>
              </a:tr>
            </a:tbl>
          </a:graphicData>
        </a:graphic>
      </p:graphicFrame>
      <p:pic>
        <p:nvPicPr>
          <p:cNvPr id="10" name="Imagen 9">
            <a:extLst>
              <a:ext uri="{FF2B5EF4-FFF2-40B4-BE49-F238E27FC236}">
                <a16:creationId xmlns:a16="http://schemas.microsoft.com/office/drawing/2014/main" id="{AE628D3A-E919-42BC-8C34-C255F273E052}"/>
              </a:ext>
            </a:extLst>
          </p:cNvPr>
          <p:cNvPicPr>
            <a:picLocks noChangeAspect="1"/>
          </p:cNvPicPr>
          <p:nvPr/>
        </p:nvPicPr>
        <p:blipFill>
          <a:blip r:embed="rId3"/>
          <a:stretch>
            <a:fillRect/>
          </a:stretch>
        </p:blipFill>
        <p:spPr>
          <a:xfrm>
            <a:off x="6096000" y="1200306"/>
            <a:ext cx="5302949" cy="2008822"/>
          </a:xfrm>
          <a:prstGeom prst="rect">
            <a:avLst/>
          </a:prstGeom>
        </p:spPr>
      </p:pic>
      <p:sp>
        <p:nvSpPr>
          <p:cNvPr id="11" name="CuadroTexto 10">
            <a:extLst>
              <a:ext uri="{FF2B5EF4-FFF2-40B4-BE49-F238E27FC236}">
                <a16:creationId xmlns:a16="http://schemas.microsoft.com/office/drawing/2014/main" id="{8C588BB9-0F70-4DC7-A95F-50381E16C71A}"/>
              </a:ext>
            </a:extLst>
          </p:cNvPr>
          <p:cNvSpPr txBox="1"/>
          <p:nvPr/>
        </p:nvSpPr>
        <p:spPr>
          <a:xfrm>
            <a:off x="5617559" y="3019016"/>
            <a:ext cx="6098058" cy="409984"/>
          </a:xfrm>
          <a:prstGeom prst="rect">
            <a:avLst/>
          </a:prstGeom>
          <a:noFill/>
        </p:spPr>
        <p:txBody>
          <a:bodyPr wrap="square">
            <a:spAutoFit/>
          </a:bodyPr>
          <a:lstStyle/>
          <a:p>
            <a:pPr indent="449580">
              <a:lnSpc>
                <a:spcPct val="200000"/>
              </a:lnSpc>
              <a:spcAft>
                <a:spcPts val="800"/>
              </a:spcAft>
            </a:pPr>
            <a:r>
              <a:rPr lang="es-MX" sz="1200" dirty="0">
                <a:effectLst/>
                <a:latin typeface="Calibri" panose="020F0502020204030204" pitchFamily="34" charset="0"/>
                <a:ea typeface="Calibri" panose="020F0502020204030204" pitchFamily="34" charset="0"/>
                <a:cs typeface="Times New Roman" panose="02020603050405020304" pitchFamily="18" charset="0"/>
              </a:rPr>
              <a:t>a. Ward &amp; Adams (1998); b.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Legréve</a:t>
            </a:r>
            <a:r>
              <a:rPr lang="es-MX" sz="1200" dirty="0">
                <a:effectLst/>
                <a:latin typeface="Calibri" panose="020F0502020204030204" pitchFamily="34" charset="0"/>
                <a:ea typeface="Calibri" panose="020F0502020204030204" pitchFamily="34" charset="0"/>
                <a:cs typeface="Times New Roman" panose="02020603050405020304" pitchFamily="18" charset="0"/>
              </a:rPr>
              <a:t> et al. (2003).</a:t>
            </a:r>
          </a:p>
        </p:txBody>
      </p:sp>
      <p:sp>
        <p:nvSpPr>
          <p:cNvPr id="12" name="CuadroTexto 11">
            <a:extLst>
              <a:ext uri="{FF2B5EF4-FFF2-40B4-BE49-F238E27FC236}">
                <a16:creationId xmlns:a16="http://schemas.microsoft.com/office/drawing/2014/main" id="{E90E81D7-D236-400A-875D-D2056F914DB6}"/>
              </a:ext>
            </a:extLst>
          </p:cNvPr>
          <p:cNvSpPr txBox="1"/>
          <p:nvPr/>
        </p:nvSpPr>
        <p:spPr>
          <a:xfrm>
            <a:off x="6096000" y="859591"/>
            <a:ext cx="3089189" cy="307777"/>
          </a:xfrm>
          <a:prstGeom prst="rect">
            <a:avLst/>
          </a:prstGeom>
          <a:noFill/>
        </p:spPr>
        <p:txBody>
          <a:bodyPr wrap="square" rtlCol="0">
            <a:spAutoFit/>
          </a:bodyPr>
          <a:lstStyle/>
          <a:p>
            <a:r>
              <a:rPr lang="es-MX" sz="1400" b="1" dirty="0">
                <a:latin typeface="Calibri" panose="020F0502020204030204" pitchFamily="34" charset="0"/>
                <a:cs typeface="Calibri" panose="020F0502020204030204" pitchFamily="34" charset="0"/>
              </a:rPr>
              <a:t>Diversidad genética</a:t>
            </a:r>
          </a:p>
        </p:txBody>
      </p:sp>
      <p:sp>
        <p:nvSpPr>
          <p:cNvPr id="13" name="CuadroTexto 12">
            <a:extLst>
              <a:ext uri="{FF2B5EF4-FFF2-40B4-BE49-F238E27FC236}">
                <a16:creationId xmlns:a16="http://schemas.microsoft.com/office/drawing/2014/main" id="{C64D4F16-FA27-462B-80A3-A240A089288A}"/>
              </a:ext>
            </a:extLst>
          </p:cNvPr>
          <p:cNvSpPr txBox="1"/>
          <p:nvPr/>
        </p:nvSpPr>
        <p:spPr>
          <a:xfrm>
            <a:off x="990728" y="5196029"/>
            <a:ext cx="3393989" cy="461665"/>
          </a:xfrm>
          <a:prstGeom prst="rect">
            <a:avLst/>
          </a:prstGeom>
          <a:noFill/>
          <a:ln>
            <a:solidFill>
              <a:schemeClr val="accent1">
                <a:lumMod val="60000"/>
                <a:lumOff val="40000"/>
              </a:schemeClr>
            </a:solidFill>
          </a:ln>
        </p:spPr>
        <p:txBody>
          <a:bodyPr wrap="square" rtlCol="0">
            <a:spAutoFit/>
          </a:bodyPr>
          <a:lstStyle/>
          <a:p>
            <a:r>
              <a:rPr lang="es-EC" sz="1200" dirty="0">
                <a:latin typeface="Calibri" panose="020F0502020204030204" pitchFamily="34" charset="0"/>
                <a:ea typeface="Calibri" panose="020F0502020204030204" pitchFamily="34" charset="0"/>
                <a:cs typeface="Times New Roman" panose="02020603050405020304" pitchFamily="18" charset="0"/>
              </a:rPr>
              <a:t>L</a:t>
            </a:r>
            <a:r>
              <a:rPr lang="es-EC" sz="1200" dirty="0">
                <a:effectLst/>
                <a:latin typeface="Calibri" panose="020F0502020204030204" pitchFamily="34" charset="0"/>
                <a:ea typeface="Calibri" panose="020F0502020204030204" pitchFamily="34" charset="0"/>
                <a:cs typeface="Times New Roman" panose="02020603050405020304" pitchFamily="18" charset="0"/>
              </a:rPr>
              <a:t>os principales géneros de virus reportados son: </a:t>
            </a:r>
            <a:r>
              <a:rPr lang="es-EC" sz="1200" i="1" dirty="0" err="1">
                <a:effectLst/>
                <a:latin typeface="Calibri" panose="020F0502020204030204" pitchFamily="34" charset="0"/>
                <a:ea typeface="Calibri" panose="020F0502020204030204" pitchFamily="34" charset="0"/>
                <a:cs typeface="Times New Roman" panose="02020603050405020304" pitchFamily="18" charset="0"/>
              </a:rPr>
              <a:t>Furovirus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i="1" dirty="0" err="1">
                <a:effectLst/>
                <a:latin typeface="Calibri" panose="020F0502020204030204" pitchFamily="34" charset="0"/>
                <a:ea typeface="Calibri" panose="020F0502020204030204" pitchFamily="34" charset="0"/>
                <a:cs typeface="Times New Roman" panose="02020603050405020304" pitchFamily="18" charset="0"/>
              </a:rPr>
              <a:t>Bymovirus</a:t>
            </a:r>
            <a:r>
              <a:rPr lang="es-EC" sz="1200" i="1" dirty="0">
                <a:effectLst/>
                <a:latin typeface="Calibri" panose="020F0502020204030204" pitchFamily="34" charset="0"/>
                <a:ea typeface="Calibri" panose="020F0502020204030204" pitchFamily="34" charset="0"/>
                <a:cs typeface="Times New Roman" panose="02020603050405020304" pitchFamily="18" charset="0"/>
              </a:rPr>
              <a:t>, </a:t>
            </a:r>
            <a:r>
              <a:rPr lang="es-EC" sz="1200" i="1" dirty="0" err="1">
                <a:effectLst/>
                <a:latin typeface="Calibri" panose="020F0502020204030204" pitchFamily="34" charset="0"/>
                <a:ea typeface="Calibri" panose="020F0502020204030204" pitchFamily="34" charset="0"/>
                <a:cs typeface="Times New Roman" panose="02020603050405020304" pitchFamily="18" charset="0"/>
              </a:rPr>
              <a:t>Benyvirus</a:t>
            </a:r>
            <a:r>
              <a:rPr lang="es-EC" sz="1200" dirty="0">
                <a:effectLst/>
                <a:latin typeface="Calibri" panose="020F0502020204030204" pitchFamily="34" charset="0"/>
                <a:ea typeface="Calibri" panose="020F0502020204030204" pitchFamily="34" charset="0"/>
                <a:cs typeface="Times New Roman" panose="02020603050405020304" pitchFamily="18" charset="0"/>
              </a:rPr>
              <a:t>, </a:t>
            </a:r>
            <a:r>
              <a:rPr lang="es-EC" sz="1200" dirty="0" err="1">
                <a:effectLst/>
                <a:latin typeface="Calibri" panose="020F0502020204030204" pitchFamily="34" charset="0"/>
                <a:ea typeface="Calibri" panose="020F0502020204030204" pitchFamily="34" charset="0"/>
                <a:cs typeface="Times New Roman" panose="02020603050405020304" pitchFamily="18" charset="0"/>
              </a:rPr>
              <a:t>BaYMV</a:t>
            </a:r>
            <a:r>
              <a:rPr lang="es-EC" sz="1200" dirty="0">
                <a:effectLst/>
                <a:latin typeface="Calibri" panose="020F0502020204030204" pitchFamily="34" charset="0"/>
                <a:ea typeface="Calibri" panose="020F0502020204030204" pitchFamily="34" charset="0"/>
                <a:cs typeface="Times New Roman" panose="02020603050405020304" pitchFamily="18" charset="0"/>
              </a:rPr>
              <a:t> , RSNV.</a:t>
            </a:r>
            <a:endParaRPr lang="es-MX" sz="1200" dirty="0"/>
          </a:p>
        </p:txBody>
      </p:sp>
      <p:pic>
        <p:nvPicPr>
          <p:cNvPr id="7" name="Imagen 6">
            <a:extLst>
              <a:ext uri="{FF2B5EF4-FFF2-40B4-BE49-F238E27FC236}">
                <a16:creationId xmlns:a16="http://schemas.microsoft.com/office/drawing/2014/main" id="{918B9F3E-A5C9-4362-AFEA-CA214E10C6F8}"/>
              </a:ext>
            </a:extLst>
          </p:cNvPr>
          <p:cNvPicPr>
            <a:picLocks noChangeAspect="1"/>
          </p:cNvPicPr>
          <p:nvPr/>
        </p:nvPicPr>
        <p:blipFill>
          <a:blip r:embed="rId4"/>
          <a:stretch>
            <a:fillRect/>
          </a:stretch>
        </p:blipFill>
        <p:spPr>
          <a:xfrm>
            <a:off x="8876886" y="5944078"/>
            <a:ext cx="3076575" cy="714375"/>
          </a:xfrm>
          <a:prstGeom prst="rect">
            <a:avLst/>
          </a:prstGeom>
        </p:spPr>
      </p:pic>
      <p:sp>
        <p:nvSpPr>
          <p:cNvPr id="14" name="CuadroTexto 13">
            <a:extLst>
              <a:ext uri="{FF2B5EF4-FFF2-40B4-BE49-F238E27FC236}">
                <a16:creationId xmlns:a16="http://schemas.microsoft.com/office/drawing/2014/main" id="{40AA48BC-9FE2-48C0-8982-0DC658021D17}"/>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4</a:t>
            </a:r>
          </a:p>
        </p:txBody>
      </p:sp>
      <p:sp>
        <p:nvSpPr>
          <p:cNvPr id="9" name="CuadroTexto 8">
            <a:extLst>
              <a:ext uri="{FF2B5EF4-FFF2-40B4-BE49-F238E27FC236}">
                <a16:creationId xmlns:a16="http://schemas.microsoft.com/office/drawing/2014/main" id="{EB3208AC-14A5-4961-A7E3-946E19E8ECEE}"/>
              </a:ext>
            </a:extLst>
          </p:cNvPr>
          <p:cNvSpPr txBox="1"/>
          <p:nvPr/>
        </p:nvSpPr>
        <p:spPr>
          <a:xfrm>
            <a:off x="980661" y="3253337"/>
            <a:ext cx="3414127" cy="646331"/>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 </a:t>
            </a:r>
            <a:r>
              <a:rPr lang="es-EC" sz="1200" dirty="0">
                <a:latin typeface="Calibri" panose="020F0502020204030204" pitchFamily="34" charset="0"/>
                <a:cs typeface="Calibri" panose="020F0502020204030204" pitchFamily="34" charset="0"/>
              </a:rPr>
              <a:t>Fotografía de </a:t>
            </a:r>
            <a:r>
              <a:rPr lang="es-EC" sz="1200" dirty="0" err="1">
                <a:latin typeface="Calibri" panose="020F0502020204030204" pitchFamily="34" charset="0"/>
                <a:cs typeface="Calibri" panose="020F0502020204030204" pitchFamily="34" charset="0"/>
              </a:rPr>
              <a:t>cistosoros</a:t>
            </a:r>
            <a:r>
              <a:rPr lang="es-EC" sz="1200" dirty="0">
                <a:latin typeface="Calibri" panose="020F0502020204030204" pitchFamily="34" charset="0"/>
                <a:cs typeface="Calibri" panose="020F0502020204030204" pitchFamily="34" charset="0"/>
              </a:rPr>
              <a:t> de </a:t>
            </a:r>
            <a:r>
              <a:rPr lang="es-EC" sz="1200" i="1" dirty="0" err="1">
                <a:latin typeface="Calibri" panose="020F0502020204030204" pitchFamily="34" charset="0"/>
                <a:cs typeface="Calibri" panose="020F0502020204030204" pitchFamily="34" charset="0"/>
              </a:rPr>
              <a:t>Polymyxa</a:t>
            </a:r>
            <a:r>
              <a:rPr lang="es-EC" sz="1200" i="1" dirty="0">
                <a:latin typeface="Calibri" panose="020F0502020204030204" pitchFamily="34" charset="0"/>
                <a:cs typeface="Calibri" panose="020F0502020204030204" pitchFamily="34" charset="0"/>
              </a:rPr>
              <a:t> </a:t>
            </a:r>
            <a:r>
              <a:rPr lang="es-EC" sz="1200" i="1" dirty="0" err="1">
                <a:latin typeface="Calibri" panose="020F0502020204030204" pitchFamily="34" charset="0"/>
                <a:cs typeface="Calibri" panose="020F0502020204030204" pitchFamily="34" charset="0"/>
              </a:rPr>
              <a:t>graminis</a:t>
            </a:r>
            <a:r>
              <a:rPr lang="es-EC" sz="1200" i="1" dirty="0">
                <a:latin typeface="Calibri" panose="020F0502020204030204" pitchFamily="34" charset="0"/>
                <a:cs typeface="Calibri" panose="020F0502020204030204" pitchFamily="34" charset="0"/>
              </a:rPr>
              <a:t> </a:t>
            </a:r>
            <a:r>
              <a:rPr lang="es-EC" sz="1200" dirty="0">
                <a:latin typeface="Calibri" panose="020F0502020204030204" pitchFamily="34" charset="0"/>
                <a:cs typeface="Calibri" panose="020F0502020204030204" pitchFamily="34" charset="0"/>
              </a:rPr>
              <a:t>L. mediante microscopía de campo claro con lente objetivo 100x. </a:t>
            </a:r>
            <a:r>
              <a:rPr lang="es-EC" sz="1200" dirty="0" err="1">
                <a:latin typeface="Calibri" panose="020F0502020204030204" pitchFamily="34" charset="0"/>
                <a:cs typeface="Calibri" panose="020F0502020204030204" pitchFamily="34" charset="0"/>
              </a:rPr>
              <a:t>Ketta</a:t>
            </a:r>
            <a:r>
              <a:rPr lang="es-EC" sz="1200" dirty="0">
                <a:latin typeface="Calibri" panose="020F0502020204030204" pitchFamily="34" charset="0"/>
                <a:cs typeface="Calibri" panose="020F0502020204030204" pitchFamily="34" charset="0"/>
              </a:rPr>
              <a:t> et al. ( 2012).</a:t>
            </a:r>
            <a:endParaRPr lang="es-MX" sz="1200" dirty="0">
              <a:latin typeface="Calibri" panose="020F0502020204030204" pitchFamily="34" charset="0"/>
              <a:cs typeface="Calibri" panose="020F0502020204030204" pitchFamily="34" charset="0"/>
            </a:endParaRPr>
          </a:p>
        </p:txBody>
      </p:sp>
      <p:pic>
        <p:nvPicPr>
          <p:cNvPr id="6" name="Imagen 5">
            <a:extLst>
              <a:ext uri="{FF2B5EF4-FFF2-40B4-BE49-F238E27FC236}">
                <a16:creationId xmlns:a16="http://schemas.microsoft.com/office/drawing/2014/main" id="{1100BA4E-BECE-4FB8-A5D5-CA0FCACE75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0245" y="3899667"/>
            <a:ext cx="1996355" cy="1492275"/>
          </a:xfrm>
          <a:prstGeom prst="rect">
            <a:avLst/>
          </a:prstGeom>
        </p:spPr>
      </p:pic>
      <p:pic>
        <p:nvPicPr>
          <p:cNvPr id="16" name="Imagen 15">
            <a:extLst>
              <a:ext uri="{FF2B5EF4-FFF2-40B4-BE49-F238E27FC236}">
                <a16:creationId xmlns:a16="http://schemas.microsoft.com/office/drawing/2014/main" id="{F43A72E9-A939-41EF-BCA5-B19B0D56D31F}"/>
              </a:ext>
            </a:extLst>
          </p:cNvPr>
          <p:cNvPicPr>
            <a:picLocks noChangeAspect="1"/>
          </p:cNvPicPr>
          <p:nvPr/>
        </p:nvPicPr>
        <p:blipFill rotWithShape="1">
          <a:blip r:embed="rId6">
            <a:extLst>
              <a:ext uri="{28A0092B-C50C-407E-A947-70E740481C1C}">
                <a14:useLocalDpi xmlns:a14="http://schemas.microsoft.com/office/drawing/2010/main" val="0"/>
              </a:ext>
            </a:extLst>
          </a:blip>
          <a:srcRect b="24936"/>
          <a:stretch/>
        </p:blipFill>
        <p:spPr>
          <a:xfrm>
            <a:off x="6095999" y="3899668"/>
            <a:ext cx="1538177" cy="1544625"/>
          </a:xfrm>
          <a:prstGeom prst="rect">
            <a:avLst/>
          </a:prstGeom>
        </p:spPr>
      </p:pic>
      <p:pic>
        <p:nvPicPr>
          <p:cNvPr id="18" name="Imagen 17">
            <a:extLst>
              <a:ext uri="{FF2B5EF4-FFF2-40B4-BE49-F238E27FC236}">
                <a16:creationId xmlns:a16="http://schemas.microsoft.com/office/drawing/2014/main" id="{7D9BDC2C-6A88-41A8-8E34-7302BF9A6E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5740" y="3908525"/>
            <a:ext cx="1984506" cy="1483418"/>
          </a:xfrm>
          <a:prstGeom prst="rect">
            <a:avLst/>
          </a:prstGeom>
        </p:spPr>
      </p:pic>
      <p:sp>
        <p:nvSpPr>
          <p:cNvPr id="25" name="CuadroTexto 24">
            <a:extLst>
              <a:ext uri="{FF2B5EF4-FFF2-40B4-BE49-F238E27FC236}">
                <a16:creationId xmlns:a16="http://schemas.microsoft.com/office/drawing/2014/main" id="{21C5919F-878E-4DF6-BA50-E68E4F68BD5E}"/>
              </a:ext>
            </a:extLst>
          </p:cNvPr>
          <p:cNvSpPr txBox="1"/>
          <p:nvPr/>
        </p:nvSpPr>
        <p:spPr>
          <a:xfrm>
            <a:off x="6007395" y="5426861"/>
            <a:ext cx="1832921" cy="646331"/>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 </a:t>
            </a:r>
            <a:r>
              <a:rPr lang="es-MX" sz="1200" dirty="0">
                <a:latin typeface="Calibri" panose="020F0502020204030204" pitchFamily="34" charset="0"/>
                <a:cs typeface="Calibri" panose="020F0502020204030204" pitchFamily="34" charset="0"/>
              </a:rPr>
              <a:t>Distorsión de la planta de arroz infectada por RSNV. Quinde (2021).</a:t>
            </a:r>
          </a:p>
        </p:txBody>
      </p:sp>
      <p:sp>
        <p:nvSpPr>
          <p:cNvPr id="26" name="CuadroTexto 25">
            <a:extLst>
              <a:ext uri="{FF2B5EF4-FFF2-40B4-BE49-F238E27FC236}">
                <a16:creationId xmlns:a16="http://schemas.microsoft.com/office/drawing/2014/main" id="{FF1073E9-10A0-4F76-ABB3-292D1E87CA9B}"/>
              </a:ext>
            </a:extLst>
          </p:cNvPr>
          <p:cNvSpPr txBox="1"/>
          <p:nvPr/>
        </p:nvSpPr>
        <p:spPr>
          <a:xfrm>
            <a:off x="7967493" y="5358123"/>
            <a:ext cx="2679405" cy="276999"/>
          </a:xfrm>
          <a:prstGeom prst="rect">
            <a:avLst/>
          </a:prstGeom>
          <a:noFill/>
        </p:spPr>
        <p:txBody>
          <a:bodyPr wrap="square" rtlCol="0">
            <a:spAutoFit/>
          </a:bodyPr>
          <a:lstStyle/>
          <a:p>
            <a:pPr algn="just"/>
            <a:r>
              <a:rPr lang="es-EC" sz="1200" i="1" dirty="0">
                <a:latin typeface="Calibri" panose="020F0502020204030204" pitchFamily="34" charset="0"/>
                <a:cs typeface="Times New Roman" panose="02020603050405020304" pitchFamily="18" charset="0"/>
              </a:rPr>
              <a:t>Nota:</a:t>
            </a:r>
            <a:r>
              <a:rPr lang="es-EC" sz="1200" dirty="0">
                <a:latin typeface="Calibri" panose="020F0502020204030204" pitchFamily="34" charset="0"/>
                <a:cs typeface="Times New Roman" panose="02020603050405020304" pitchFamily="18" charset="0"/>
              </a:rPr>
              <a:t> Cultivos de arroz. Quinde (2021).</a:t>
            </a:r>
            <a:endParaRPr lang="es-MX"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116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254F379-1FF8-4535-A6AC-59B97B334EA6}"/>
              </a:ext>
            </a:extLst>
          </p:cNvPr>
          <p:cNvPicPr>
            <a:picLocks noChangeAspect="1"/>
          </p:cNvPicPr>
          <p:nvPr/>
        </p:nvPicPr>
        <p:blipFill>
          <a:blip r:embed="rId2"/>
          <a:stretch>
            <a:fillRect/>
          </a:stretch>
        </p:blipFill>
        <p:spPr>
          <a:xfrm>
            <a:off x="2501310" y="810954"/>
            <a:ext cx="6934200" cy="4895850"/>
          </a:xfrm>
          <a:prstGeom prst="rect">
            <a:avLst/>
          </a:prstGeom>
        </p:spPr>
      </p:pic>
      <p:sp>
        <p:nvSpPr>
          <p:cNvPr id="6" name="Título 1">
            <a:extLst>
              <a:ext uri="{FF2B5EF4-FFF2-40B4-BE49-F238E27FC236}">
                <a16:creationId xmlns:a16="http://schemas.microsoft.com/office/drawing/2014/main" id="{512C0FB1-5FB2-4557-8F8B-5FC8C6FEE801}"/>
              </a:ext>
            </a:extLst>
          </p:cNvPr>
          <p:cNvSpPr txBox="1">
            <a:spLocks/>
          </p:cNvSpPr>
          <p:nvPr/>
        </p:nvSpPr>
        <p:spPr>
          <a:xfrm>
            <a:off x="980661" y="-13252"/>
            <a:ext cx="109728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INTRODUCCIÓN</a:t>
            </a:r>
          </a:p>
        </p:txBody>
      </p:sp>
      <p:sp>
        <p:nvSpPr>
          <p:cNvPr id="7" name="CuadroTexto 6">
            <a:extLst>
              <a:ext uri="{FF2B5EF4-FFF2-40B4-BE49-F238E27FC236}">
                <a16:creationId xmlns:a16="http://schemas.microsoft.com/office/drawing/2014/main" id="{C474BCC2-61BA-4F6D-AB47-F0212A4FA969}"/>
              </a:ext>
            </a:extLst>
          </p:cNvPr>
          <p:cNvSpPr txBox="1"/>
          <p:nvPr/>
        </p:nvSpPr>
        <p:spPr>
          <a:xfrm>
            <a:off x="550233" y="760416"/>
            <a:ext cx="4412513" cy="369332"/>
          </a:xfrm>
          <a:prstGeom prst="rect">
            <a:avLst/>
          </a:prstGeom>
          <a:noFill/>
        </p:spPr>
        <p:txBody>
          <a:bodyPr wrap="square" rtlCol="0">
            <a:spAutoFit/>
          </a:bodyPr>
          <a:lstStyle/>
          <a:p>
            <a:r>
              <a:rPr lang="es-MX" b="1" dirty="0">
                <a:latin typeface="Calibri" panose="020F0502020204030204" pitchFamily="34" charset="0"/>
                <a:cs typeface="Calibri" panose="020F0502020204030204" pitchFamily="34" charset="0"/>
              </a:rPr>
              <a:t>Ciclo de vida de </a:t>
            </a:r>
            <a:r>
              <a:rPr lang="es-MX" b="1" i="1" dirty="0" err="1">
                <a:latin typeface="Calibri" panose="020F0502020204030204" pitchFamily="34" charset="0"/>
                <a:cs typeface="Calibri" panose="020F0502020204030204" pitchFamily="34" charset="0"/>
              </a:rPr>
              <a:t>Polymyxa</a:t>
            </a:r>
            <a:r>
              <a:rPr lang="es-MX" b="1" i="1" dirty="0">
                <a:latin typeface="Calibri" panose="020F0502020204030204" pitchFamily="34" charset="0"/>
                <a:cs typeface="Calibri" panose="020F0502020204030204" pitchFamily="34" charset="0"/>
              </a:rPr>
              <a:t> </a:t>
            </a:r>
            <a:r>
              <a:rPr lang="es-MX" b="1" i="1" dirty="0" err="1">
                <a:latin typeface="Calibri" panose="020F0502020204030204" pitchFamily="34" charset="0"/>
                <a:cs typeface="Calibri" panose="020F0502020204030204" pitchFamily="34" charset="0"/>
              </a:rPr>
              <a:t>graminis</a:t>
            </a:r>
            <a:r>
              <a:rPr lang="es-MX" b="1" dirty="0">
                <a:latin typeface="Calibri" panose="020F0502020204030204" pitchFamily="34" charset="0"/>
                <a:cs typeface="Calibri" panose="020F0502020204030204" pitchFamily="34" charset="0"/>
              </a:rPr>
              <a:t> L.</a:t>
            </a:r>
          </a:p>
        </p:txBody>
      </p:sp>
      <p:pic>
        <p:nvPicPr>
          <p:cNvPr id="3" name="Imagen 2">
            <a:extLst>
              <a:ext uri="{FF2B5EF4-FFF2-40B4-BE49-F238E27FC236}">
                <a16:creationId xmlns:a16="http://schemas.microsoft.com/office/drawing/2014/main" id="{B4CA15A8-CF8B-456A-B571-93B6591F662D}"/>
              </a:ext>
            </a:extLst>
          </p:cNvPr>
          <p:cNvPicPr>
            <a:picLocks noChangeAspect="1"/>
          </p:cNvPicPr>
          <p:nvPr/>
        </p:nvPicPr>
        <p:blipFill>
          <a:blip r:embed="rId3"/>
          <a:stretch>
            <a:fillRect/>
          </a:stretch>
        </p:blipFill>
        <p:spPr>
          <a:xfrm>
            <a:off x="8876886" y="5816635"/>
            <a:ext cx="3076575" cy="714375"/>
          </a:xfrm>
          <a:prstGeom prst="rect">
            <a:avLst/>
          </a:prstGeom>
        </p:spPr>
      </p:pic>
      <p:sp>
        <p:nvSpPr>
          <p:cNvPr id="8" name="CuadroTexto 7">
            <a:extLst>
              <a:ext uri="{FF2B5EF4-FFF2-40B4-BE49-F238E27FC236}">
                <a16:creationId xmlns:a16="http://schemas.microsoft.com/office/drawing/2014/main" id="{9F24660D-7408-4603-B792-FA2DE2C31E6E}"/>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5</a:t>
            </a:r>
          </a:p>
        </p:txBody>
      </p:sp>
      <p:sp>
        <p:nvSpPr>
          <p:cNvPr id="9" name="CuadroTexto 8">
            <a:extLst>
              <a:ext uri="{FF2B5EF4-FFF2-40B4-BE49-F238E27FC236}">
                <a16:creationId xmlns:a16="http://schemas.microsoft.com/office/drawing/2014/main" id="{A05B4179-7A9C-469C-A408-0CE7CEAF4295}"/>
              </a:ext>
            </a:extLst>
          </p:cNvPr>
          <p:cNvSpPr txBox="1"/>
          <p:nvPr/>
        </p:nvSpPr>
        <p:spPr>
          <a:xfrm>
            <a:off x="4838110" y="5757342"/>
            <a:ext cx="6098058" cy="409984"/>
          </a:xfrm>
          <a:prstGeom prst="rect">
            <a:avLst/>
          </a:prstGeom>
          <a:noFill/>
        </p:spPr>
        <p:txBody>
          <a:bodyPr wrap="square">
            <a:spAutoFit/>
          </a:bodyPr>
          <a:lstStyle/>
          <a:p>
            <a:pPr indent="449580">
              <a:lnSpc>
                <a:spcPct val="200000"/>
              </a:lnSpc>
              <a:spcAft>
                <a:spcPts val="800"/>
              </a:spcAft>
            </a:pPr>
            <a:r>
              <a:rPr lang="es-EC" sz="1200" dirty="0" err="1">
                <a:latin typeface="Calibri" panose="020F0502020204030204" pitchFamily="34" charset="0"/>
                <a:ea typeface="Calibri" panose="020F0502020204030204" pitchFamily="34" charset="0"/>
                <a:cs typeface="Times New Roman" panose="02020603050405020304" pitchFamily="18" charset="0"/>
              </a:rPr>
              <a:t>Tyagi</a:t>
            </a:r>
            <a:r>
              <a:rPr lang="es-EC" sz="1200" dirty="0">
                <a:effectLst/>
                <a:latin typeface="Calibri" panose="020F0502020204030204" pitchFamily="34" charset="0"/>
                <a:ea typeface="Calibri" panose="020F0502020204030204" pitchFamily="34" charset="0"/>
                <a:cs typeface="Times New Roman" panose="02020603050405020304" pitchFamily="18" charset="0"/>
              </a:rPr>
              <a:t> et al. ( 2016).</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256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CD99782-F2D5-4513-988E-FD8D183DA911}"/>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OBJETIVOS</a:t>
            </a:r>
          </a:p>
        </p:txBody>
      </p:sp>
      <p:sp>
        <p:nvSpPr>
          <p:cNvPr id="2" name="CuadroTexto 1">
            <a:extLst>
              <a:ext uri="{FF2B5EF4-FFF2-40B4-BE49-F238E27FC236}">
                <a16:creationId xmlns:a16="http://schemas.microsoft.com/office/drawing/2014/main" id="{B9787744-5265-4422-9A18-CCA327113D7C}"/>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6</a:t>
            </a:r>
          </a:p>
        </p:txBody>
      </p:sp>
      <p:graphicFrame>
        <p:nvGraphicFramePr>
          <p:cNvPr id="11" name="Diagram 10">
            <a:extLst>
              <a:ext uri="{FF2B5EF4-FFF2-40B4-BE49-F238E27FC236}">
                <a16:creationId xmlns:a16="http://schemas.microsoft.com/office/drawing/2014/main" id="{E3CBF88A-B692-4247-9C49-2B1016133AF8}"/>
              </a:ext>
            </a:extLst>
          </p:cNvPr>
          <p:cNvGraphicFramePr/>
          <p:nvPr>
            <p:extLst>
              <p:ext uri="{D42A27DB-BD31-4B8C-83A1-F6EECF244321}">
                <p14:modId xmlns:p14="http://schemas.microsoft.com/office/powerpoint/2010/main" val="2060128723"/>
              </p:ext>
            </p:extLst>
          </p:nvPr>
        </p:nvGraphicFramePr>
        <p:xfrm>
          <a:off x="662608" y="2913891"/>
          <a:ext cx="10555771" cy="285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C02DFFD8-1AF9-4C9D-847F-4EDB9E25D7FB}"/>
              </a:ext>
            </a:extLst>
          </p:cNvPr>
          <p:cNvSpPr txBox="1"/>
          <p:nvPr/>
        </p:nvSpPr>
        <p:spPr>
          <a:xfrm>
            <a:off x="583095" y="2337216"/>
            <a:ext cx="6096000" cy="369332"/>
          </a:xfrm>
          <a:prstGeom prst="rect">
            <a:avLst/>
          </a:prstGeom>
          <a:noFill/>
        </p:spPr>
        <p:txBody>
          <a:bodyPr wrap="square">
            <a:spAutoFit/>
          </a:bodyPr>
          <a:lstStyle/>
          <a:p>
            <a:pPr marL="0" indent="0">
              <a:buNone/>
            </a:pPr>
            <a:r>
              <a:rPr lang="es-MX" sz="1800" b="1" dirty="0">
                <a:solidFill>
                  <a:schemeClr val="tx1"/>
                </a:solidFill>
                <a:latin typeface="Calibri" panose="020F0502020204030204" pitchFamily="34" charset="0"/>
                <a:cs typeface="Calibri" panose="020F0502020204030204" pitchFamily="34" charset="0"/>
              </a:rPr>
              <a:t>Objetivos Específicos</a:t>
            </a:r>
          </a:p>
        </p:txBody>
      </p:sp>
      <p:graphicFrame>
        <p:nvGraphicFramePr>
          <p:cNvPr id="14" name="Diagram 13">
            <a:extLst>
              <a:ext uri="{FF2B5EF4-FFF2-40B4-BE49-F238E27FC236}">
                <a16:creationId xmlns:a16="http://schemas.microsoft.com/office/drawing/2014/main" id="{45BD6539-B10E-4DA8-A422-B4ECE58B4C87}"/>
              </a:ext>
            </a:extLst>
          </p:cNvPr>
          <p:cNvGraphicFramePr/>
          <p:nvPr>
            <p:extLst>
              <p:ext uri="{D42A27DB-BD31-4B8C-83A1-F6EECF244321}">
                <p14:modId xmlns:p14="http://schemas.microsoft.com/office/powerpoint/2010/main" val="2185582624"/>
              </p:ext>
            </p:extLst>
          </p:nvPr>
        </p:nvGraphicFramePr>
        <p:xfrm>
          <a:off x="662607" y="335415"/>
          <a:ext cx="10555771" cy="2746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a:extLst>
              <a:ext uri="{FF2B5EF4-FFF2-40B4-BE49-F238E27FC236}">
                <a16:creationId xmlns:a16="http://schemas.microsoft.com/office/drawing/2014/main" id="{C8837521-B9F7-4419-A438-CCD095EF1E38}"/>
              </a:ext>
            </a:extLst>
          </p:cNvPr>
          <p:cNvSpPr txBox="1"/>
          <p:nvPr/>
        </p:nvSpPr>
        <p:spPr>
          <a:xfrm>
            <a:off x="583095" y="747966"/>
            <a:ext cx="6096000" cy="369332"/>
          </a:xfrm>
          <a:prstGeom prst="rect">
            <a:avLst/>
          </a:prstGeom>
          <a:noFill/>
        </p:spPr>
        <p:txBody>
          <a:bodyPr wrap="square">
            <a:spAutoFit/>
          </a:bodyPr>
          <a:lstStyle/>
          <a:p>
            <a:pPr marL="0" indent="0">
              <a:buNone/>
            </a:pPr>
            <a:r>
              <a:rPr lang="es-MX" sz="1800" b="1" dirty="0">
                <a:solidFill>
                  <a:schemeClr val="tx1"/>
                </a:solidFill>
                <a:latin typeface="Calibri" panose="020F0502020204030204" pitchFamily="34" charset="0"/>
                <a:cs typeface="Calibri" panose="020F0502020204030204" pitchFamily="34" charset="0"/>
              </a:rPr>
              <a:t>Objetivo General</a:t>
            </a:r>
          </a:p>
        </p:txBody>
      </p:sp>
      <p:pic>
        <p:nvPicPr>
          <p:cNvPr id="4" name="Imagen 3">
            <a:extLst>
              <a:ext uri="{FF2B5EF4-FFF2-40B4-BE49-F238E27FC236}">
                <a16:creationId xmlns:a16="http://schemas.microsoft.com/office/drawing/2014/main" id="{05D21B30-589D-42E1-8BC5-FFA22F614E41}"/>
              </a:ext>
            </a:extLst>
          </p:cNvPr>
          <p:cNvPicPr>
            <a:picLocks noChangeAspect="1"/>
          </p:cNvPicPr>
          <p:nvPr/>
        </p:nvPicPr>
        <p:blipFill>
          <a:blip r:embed="rId12"/>
          <a:stretch>
            <a:fillRect/>
          </a:stretch>
        </p:blipFill>
        <p:spPr>
          <a:xfrm>
            <a:off x="8876886" y="5972962"/>
            <a:ext cx="3076575" cy="714375"/>
          </a:xfrm>
          <a:prstGeom prst="rect">
            <a:avLst/>
          </a:prstGeom>
        </p:spPr>
      </p:pic>
    </p:spTree>
    <p:extLst>
      <p:ext uri="{BB962C8B-B14F-4D97-AF65-F5344CB8AC3E}">
        <p14:creationId xmlns:p14="http://schemas.microsoft.com/office/powerpoint/2010/main" val="2119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vincia de Los Ríos - Wikipedia, la enciclopedia libre">
            <a:extLst>
              <a:ext uri="{FF2B5EF4-FFF2-40B4-BE49-F238E27FC236}">
                <a16:creationId xmlns:a16="http://schemas.microsoft.com/office/drawing/2014/main" id="{032983E5-5036-4031-B4B2-174E9B1F4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380" y="1027909"/>
            <a:ext cx="2857500" cy="3091378"/>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64B98423-0453-4A3F-90A5-7AF3744F96E1}"/>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2" name="CuadroTexto 1">
            <a:extLst>
              <a:ext uri="{FF2B5EF4-FFF2-40B4-BE49-F238E27FC236}">
                <a16:creationId xmlns:a16="http://schemas.microsoft.com/office/drawing/2014/main" id="{079999FF-846B-4B11-BB66-784582AA3229}"/>
              </a:ext>
            </a:extLst>
          </p:cNvPr>
          <p:cNvSpPr txBox="1"/>
          <p:nvPr/>
        </p:nvSpPr>
        <p:spPr>
          <a:xfrm>
            <a:off x="1509380" y="4119287"/>
            <a:ext cx="2679405" cy="830997"/>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a:t>
            </a:r>
            <a:r>
              <a:rPr lang="es-MX" sz="1200" dirty="0">
                <a:latin typeface="Calibri" panose="020F0502020204030204" pitchFamily="34" charset="0"/>
                <a:cs typeface="Calibri" panose="020F0502020204030204" pitchFamily="34" charset="0"/>
              </a:rPr>
              <a:t>. Muestras de suelo recolectadas en la provincia Los Ríos, cantón Vinces. </a:t>
            </a:r>
            <a:r>
              <a:rPr lang="es-EC" sz="1200" dirty="0">
                <a:latin typeface="Calibri" panose="020F0502020204030204" pitchFamily="34" charset="0"/>
                <a:cs typeface="Times New Roman" panose="02020603050405020304" pitchFamily="18" charset="0"/>
              </a:rPr>
              <a:t>S</a:t>
            </a:r>
            <a:r>
              <a:rPr lang="es-EC" sz="1200" dirty="0">
                <a:effectLst/>
                <a:latin typeface="Calibri" panose="020F0502020204030204" pitchFamily="34" charset="0"/>
                <a:ea typeface="Calibri" panose="020F0502020204030204" pitchFamily="34" charset="0"/>
                <a:cs typeface="Times New Roman" panose="02020603050405020304" pitchFamily="18" charset="0"/>
              </a:rPr>
              <a:t>uelo S: 1°21’50.4’’S 79°36’31.8’’W, Suelo R: 1°20’46.0’’S 79°35’19.1’’W.</a:t>
            </a:r>
            <a:endParaRPr lang="es-MX" sz="1200" dirty="0">
              <a:latin typeface="Calibri" panose="020F0502020204030204" pitchFamily="34" charset="0"/>
              <a:cs typeface="Calibri" panose="020F0502020204030204" pitchFamily="34" charset="0"/>
            </a:endParaRPr>
          </a:p>
        </p:txBody>
      </p:sp>
      <p:pic>
        <p:nvPicPr>
          <p:cNvPr id="4100" name="Picture 4" descr="Pregon Agropecuario :: ARROZ UNICAMENTE FISCALIZADO - Semillas - Normativas  y Regalías">
            <a:extLst>
              <a:ext uri="{FF2B5EF4-FFF2-40B4-BE49-F238E27FC236}">
                <a16:creationId xmlns:a16="http://schemas.microsoft.com/office/drawing/2014/main" id="{DE34A5F8-9C23-4FEB-88B9-F5FDE1C01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7181" y="900324"/>
            <a:ext cx="2110756" cy="172419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2FDE147-5169-472C-8FE5-E71182E726FB}"/>
              </a:ext>
            </a:extLst>
          </p:cNvPr>
          <p:cNvSpPr txBox="1"/>
          <p:nvPr/>
        </p:nvSpPr>
        <p:spPr>
          <a:xfrm>
            <a:off x="9016410" y="1389721"/>
            <a:ext cx="2381693" cy="461665"/>
          </a:xfrm>
          <a:prstGeom prst="rect">
            <a:avLst/>
          </a:prstGeom>
          <a:noFill/>
        </p:spPr>
        <p:txBody>
          <a:bodyPr wrap="square" rtlCol="0">
            <a:spAutoFit/>
          </a:bodyPr>
          <a:lstStyle/>
          <a:p>
            <a:r>
              <a:rPr lang="es-MX" sz="1200" i="1" dirty="0">
                <a:latin typeface="Calibri" panose="020F0502020204030204" pitchFamily="34" charset="0"/>
                <a:cs typeface="Calibri" panose="020F0502020204030204" pitchFamily="34" charset="0"/>
              </a:rPr>
              <a:t>Nota</a:t>
            </a:r>
            <a:r>
              <a:rPr lang="es-MX" sz="1200" dirty="0">
                <a:latin typeface="Calibri" panose="020F0502020204030204" pitchFamily="34" charset="0"/>
                <a:cs typeface="Calibri" panose="020F0502020204030204" pitchFamily="34" charset="0"/>
              </a:rPr>
              <a:t>. Semillas arroz variedad ELITE proporcionadas por el INIAP. </a:t>
            </a:r>
          </a:p>
        </p:txBody>
      </p:sp>
      <p:sp>
        <p:nvSpPr>
          <p:cNvPr id="11" name="CuadroTexto 10">
            <a:extLst>
              <a:ext uri="{FF2B5EF4-FFF2-40B4-BE49-F238E27FC236}">
                <a16:creationId xmlns:a16="http://schemas.microsoft.com/office/drawing/2014/main" id="{08B5547C-6E4D-4672-8E95-F914D91AAB7A}"/>
              </a:ext>
            </a:extLst>
          </p:cNvPr>
          <p:cNvSpPr txBox="1"/>
          <p:nvPr/>
        </p:nvSpPr>
        <p:spPr>
          <a:xfrm>
            <a:off x="6103532" y="5123250"/>
            <a:ext cx="2381693" cy="646331"/>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a:t>
            </a:r>
            <a:r>
              <a:rPr lang="es-MX" sz="1200" dirty="0">
                <a:latin typeface="Calibri" panose="020F0502020204030204" pitchFamily="34" charset="0"/>
                <a:cs typeface="Calibri" panose="020F0502020204030204" pitchFamily="34" charset="0"/>
              </a:rPr>
              <a:t>. Plantas de arroz sembradas en las muestras de suelo recolectadas.</a:t>
            </a:r>
          </a:p>
        </p:txBody>
      </p:sp>
      <p:sp>
        <p:nvSpPr>
          <p:cNvPr id="12" name="CuadroTexto 11">
            <a:extLst>
              <a:ext uri="{FF2B5EF4-FFF2-40B4-BE49-F238E27FC236}">
                <a16:creationId xmlns:a16="http://schemas.microsoft.com/office/drawing/2014/main" id="{FB679A44-A6D3-4741-A15B-2AD3B9BD8456}"/>
              </a:ext>
            </a:extLst>
          </p:cNvPr>
          <p:cNvSpPr txBox="1"/>
          <p:nvPr/>
        </p:nvSpPr>
        <p:spPr>
          <a:xfrm>
            <a:off x="9016409" y="5109769"/>
            <a:ext cx="2381693" cy="830997"/>
          </a:xfrm>
          <a:prstGeom prst="rect">
            <a:avLst/>
          </a:prstGeom>
          <a:noFill/>
        </p:spPr>
        <p:txBody>
          <a:bodyPr wrap="square" rtlCol="0">
            <a:spAutoFit/>
          </a:bodyPr>
          <a:lstStyle/>
          <a:p>
            <a:pPr algn="just"/>
            <a:r>
              <a:rPr lang="es-MX" sz="1200" i="1" dirty="0">
                <a:latin typeface="Calibri" panose="020F0502020204030204" pitchFamily="34" charset="0"/>
                <a:cs typeface="Calibri" panose="020F0502020204030204" pitchFamily="34" charset="0"/>
              </a:rPr>
              <a:t>Nota</a:t>
            </a:r>
            <a:r>
              <a:rPr lang="es-MX" sz="1200" dirty="0">
                <a:latin typeface="Calibri" panose="020F0502020204030204" pitchFamily="34" charset="0"/>
                <a:cs typeface="Calibri" panose="020F0502020204030204" pitchFamily="34" charset="0"/>
              </a:rPr>
              <a:t>. Plantas de arroz sembradas en suelo control proporcionado por el INIAP. </a:t>
            </a:r>
            <a:r>
              <a:rPr lang="es-EC" sz="1200" dirty="0">
                <a:latin typeface="Calibri" panose="020F0502020204030204" pitchFamily="34" charset="0"/>
                <a:cs typeface="Times New Roman" panose="02020603050405020304" pitchFamily="18" charset="0"/>
              </a:rPr>
              <a:t>S</a:t>
            </a:r>
            <a:r>
              <a:rPr lang="es-EC" sz="1200" dirty="0">
                <a:effectLst/>
                <a:latin typeface="Calibri" panose="020F0502020204030204" pitchFamily="34" charset="0"/>
                <a:ea typeface="Calibri" panose="020F0502020204030204" pitchFamily="34" charset="0"/>
                <a:cs typeface="Times New Roman" panose="02020603050405020304" pitchFamily="18" charset="0"/>
              </a:rPr>
              <a:t>uelo control C: 2°15'15"S 79°30'40"W.</a:t>
            </a:r>
            <a:endParaRPr lang="es-MX" sz="1200" dirty="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681" y="3104876"/>
            <a:ext cx="2613394" cy="195351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179" y="3104876"/>
            <a:ext cx="2613394" cy="1953512"/>
          </a:xfrm>
          <a:prstGeom prst="rect">
            <a:avLst/>
          </a:prstGeom>
        </p:spPr>
      </p:pic>
      <p:pic>
        <p:nvPicPr>
          <p:cNvPr id="8" name="Imagen 7">
            <a:extLst>
              <a:ext uri="{FF2B5EF4-FFF2-40B4-BE49-F238E27FC236}">
                <a16:creationId xmlns:a16="http://schemas.microsoft.com/office/drawing/2014/main" id="{F9852860-C1FB-42FD-ADE4-E5931472296A}"/>
              </a:ext>
            </a:extLst>
          </p:cNvPr>
          <p:cNvPicPr>
            <a:picLocks noChangeAspect="1"/>
          </p:cNvPicPr>
          <p:nvPr/>
        </p:nvPicPr>
        <p:blipFill>
          <a:blip r:embed="rId6"/>
          <a:stretch>
            <a:fillRect/>
          </a:stretch>
        </p:blipFill>
        <p:spPr>
          <a:xfrm>
            <a:off x="8915179" y="5977980"/>
            <a:ext cx="3076575" cy="714375"/>
          </a:xfrm>
          <a:prstGeom prst="rect">
            <a:avLst/>
          </a:prstGeom>
        </p:spPr>
      </p:pic>
      <p:sp>
        <p:nvSpPr>
          <p:cNvPr id="16" name="CuadroTexto 15">
            <a:extLst>
              <a:ext uri="{FF2B5EF4-FFF2-40B4-BE49-F238E27FC236}">
                <a16:creationId xmlns:a16="http://schemas.microsoft.com/office/drawing/2014/main" id="{D5EA321B-5B97-448E-AE59-7F711EDF8D34}"/>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7</a:t>
            </a:r>
          </a:p>
        </p:txBody>
      </p:sp>
    </p:spTree>
    <p:extLst>
      <p:ext uri="{BB962C8B-B14F-4D97-AF65-F5344CB8AC3E}">
        <p14:creationId xmlns:p14="http://schemas.microsoft.com/office/powerpoint/2010/main" val="3099838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E4AE9F7-40F8-4B21-8039-A1F9FABB9492}"/>
              </a:ext>
            </a:extLst>
          </p:cNvPr>
          <p:cNvPicPr>
            <a:picLocks noChangeAspect="1"/>
          </p:cNvPicPr>
          <p:nvPr/>
        </p:nvPicPr>
        <p:blipFill>
          <a:blip r:embed="rId2"/>
          <a:stretch>
            <a:fillRect/>
          </a:stretch>
        </p:blipFill>
        <p:spPr>
          <a:xfrm>
            <a:off x="2184870" y="702495"/>
            <a:ext cx="8811079" cy="5108659"/>
          </a:xfrm>
          <a:prstGeom prst="rect">
            <a:avLst/>
          </a:prstGeom>
        </p:spPr>
      </p:pic>
      <p:sp>
        <p:nvSpPr>
          <p:cNvPr id="6" name="Título 1">
            <a:extLst>
              <a:ext uri="{FF2B5EF4-FFF2-40B4-BE49-F238E27FC236}">
                <a16:creationId xmlns:a16="http://schemas.microsoft.com/office/drawing/2014/main" id="{055F60FD-0E96-4CA7-8272-4DC788B3704D}"/>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3" name="CuadroTexto 2">
            <a:extLst>
              <a:ext uri="{FF2B5EF4-FFF2-40B4-BE49-F238E27FC236}">
                <a16:creationId xmlns:a16="http://schemas.microsoft.com/office/drawing/2014/main" id="{524FEC98-01E4-4F2D-A853-39196D81A194}"/>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8</a:t>
            </a:r>
          </a:p>
        </p:txBody>
      </p:sp>
      <p:sp>
        <p:nvSpPr>
          <p:cNvPr id="8" name="CuadroTexto 7">
            <a:extLst>
              <a:ext uri="{FF2B5EF4-FFF2-40B4-BE49-F238E27FC236}">
                <a16:creationId xmlns:a16="http://schemas.microsoft.com/office/drawing/2014/main" id="{47F3FA91-B6F3-48ED-9FF9-72B30908CFD1}"/>
              </a:ext>
            </a:extLst>
          </p:cNvPr>
          <p:cNvSpPr txBox="1"/>
          <p:nvPr/>
        </p:nvSpPr>
        <p:spPr>
          <a:xfrm>
            <a:off x="550887" y="1608429"/>
            <a:ext cx="1633983" cy="276999"/>
          </a:xfrm>
          <a:prstGeom prst="rect">
            <a:avLst/>
          </a:prstGeom>
          <a:solidFill>
            <a:schemeClr val="accent6">
              <a:lumMod val="20000"/>
              <a:lumOff val="80000"/>
            </a:schemeClr>
          </a:solidFill>
          <a:ln>
            <a:solidFill>
              <a:schemeClr val="accent6"/>
            </a:solidFill>
          </a:ln>
        </p:spPr>
        <p:txBody>
          <a:bodyPr wrap="square" rtlCol="0">
            <a:spAutoFit/>
          </a:bodyPr>
          <a:lstStyle/>
          <a:p>
            <a:pPr algn="ctr"/>
            <a:r>
              <a:rPr lang="es-MX" sz="1200" dirty="0">
                <a:latin typeface="Calibri" panose="020F0502020204030204" pitchFamily="34" charset="0"/>
                <a:cs typeface="Calibri" panose="020F0502020204030204" pitchFamily="34" charset="0"/>
              </a:rPr>
              <a:t>Doyle &amp; Doyle (1990). </a:t>
            </a:r>
          </a:p>
        </p:txBody>
      </p:sp>
      <p:sp>
        <p:nvSpPr>
          <p:cNvPr id="9" name="Rectángulo 8">
            <a:extLst>
              <a:ext uri="{FF2B5EF4-FFF2-40B4-BE49-F238E27FC236}">
                <a16:creationId xmlns:a16="http://schemas.microsoft.com/office/drawing/2014/main" id="{15069B1B-5A33-44ED-8623-196ABFA9C2B4}"/>
              </a:ext>
            </a:extLst>
          </p:cNvPr>
          <p:cNvSpPr/>
          <p:nvPr/>
        </p:nvSpPr>
        <p:spPr>
          <a:xfrm>
            <a:off x="2184870" y="2770049"/>
            <a:ext cx="2496186" cy="17906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100" dirty="0">
                <a:latin typeface="Calibri" panose="020F0502020204030204" pitchFamily="34" charset="0"/>
                <a:cs typeface="Calibri" panose="020F0502020204030204" pitchFamily="34" charset="0"/>
              </a:rPr>
              <a:t>CTAB 2%, PVP 1%+ </a:t>
            </a:r>
            <a:r>
              <a:rPr lang="es-MX" sz="1100" dirty="0" err="1">
                <a:latin typeface="Calibri" panose="020F0502020204030204" pitchFamily="34" charset="0"/>
                <a:cs typeface="Calibri" panose="020F0502020204030204" pitchFamily="34" charset="0"/>
              </a:rPr>
              <a:t>mercaptoetanol</a:t>
            </a:r>
            <a:endParaRPr lang="es-MX" sz="1100" dirty="0">
              <a:latin typeface="Calibri" panose="020F0502020204030204" pitchFamily="34" charset="0"/>
              <a:cs typeface="Calibri" panose="020F0502020204030204" pitchFamily="34" charset="0"/>
            </a:endParaRPr>
          </a:p>
        </p:txBody>
      </p:sp>
      <p:sp>
        <p:nvSpPr>
          <p:cNvPr id="11" name="Rectángulo 10">
            <a:extLst>
              <a:ext uri="{FF2B5EF4-FFF2-40B4-BE49-F238E27FC236}">
                <a16:creationId xmlns:a16="http://schemas.microsoft.com/office/drawing/2014/main" id="{8A25FED6-F70B-4E38-A726-3E38B47B2E77}"/>
              </a:ext>
            </a:extLst>
          </p:cNvPr>
          <p:cNvSpPr/>
          <p:nvPr/>
        </p:nvSpPr>
        <p:spPr>
          <a:xfrm>
            <a:off x="2184870" y="3048893"/>
            <a:ext cx="2496186" cy="1971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100" dirty="0">
                <a:latin typeface="Calibri" panose="020F0502020204030204" pitchFamily="34" charset="0"/>
                <a:cs typeface="Calibri" panose="020F0502020204030204" pitchFamily="34" charset="0"/>
              </a:rPr>
              <a:t>Cloroformo: alcohol isoamílico (24:1)</a:t>
            </a:r>
          </a:p>
        </p:txBody>
      </p:sp>
      <p:sp>
        <p:nvSpPr>
          <p:cNvPr id="12" name="Rectángulo 11">
            <a:extLst>
              <a:ext uri="{FF2B5EF4-FFF2-40B4-BE49-F238E27FC236}">
                <a16:creationId xmlns:a16="http://schemas.microsoft.com/office/drawing/2014/main" id="{A8EB935F-36DF-412B-9ECF-F985259DFAA4}"/>
              </a:ext>
            </a:extLst>
          </p:cNvPr>
          <p:cNvSpPr/>
          <p:nvPr/>
        </p:nvSpPr>
        <p:spPr>
          <a:xfrm>
            <a:off x="2170598" y="3318815"/>
            <a:ext cx="2496186" cy="1971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100" dirty="0">
                <a:latin typeface="Calibri" panose="020F0502020204030204" pitchFamily="34" charset="0"/>
                <a:cs typeface="Calibri" panose="020F0502020204030204" pitchFamily="34" charset="0"/>
              </a:rPr>
              <a:t>Isopropanol/ Etanol 70%</a:t>
            </a:r>
          </a:p>
        </p:txBody>
      </p:sp>
      <p:sp>
        <p:nvSpPr>
          <p:cNvPr id="13" name="Rectángulo 12">
            <a:extLst>
              <a:ext uri="{FF2B5EF4-FFF2-40B4-BE49-F238E27FC236}">
                <a16:creationId xmlns:a16="http://schemas.microsoft.com/office/drawing/2014/main" id="{14418192-F3CF-42B5-9C6F-1FF7447789B0}"/>
              </a:ext>
            </a:extLst>
          </p:cNvPr>
          <p:cNvSpPr/>
          <p:nvPr/>
        </p:nvSpPr>
        <p:spPr>
          <a:xfrm>
            <a:off x="2170598" y="3588736"/>
            <a:ext cx="2496186" cy="1971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sz="1100" dirty="0">
                <a:latin typeface="Calibri" panose="020F0502020204030204" pitchFamily="34" charset="0"/>
                <a:cs typeface="Calibri" panose="020F0502020204030204" pitchFamily="34" charset="0"/>
              </a:rPr>
              <a:t>Buffer TE 0.1M</a:t>
            </a:r>
          </a:p>
        </p:txBody>
      </p:sp>
      <p:sp>
        <p:nvSpPr>
          <p:cNvPr id="16" name="Rectángulo 15">
            <a:extLst>
              <a:ext uri="{FF2B5EF4-FFF2-40B4-BE49-F238E27FC236}">
                <a16:creationId xmlns:a16="http://schemas.microsoft.com/office/drawing/2014/main" id="{BCD3F842-B87C-4FBD-B9CD-F9FE5A20E1BD}"/>
              </a:ext>
            </a:extLst>
          </p:cNvPr>
          <p:cNvSpPr/>
          <p:nvPr/>
        </p:nvSpPr>
        <p:spPr>
          <a:xfrm>
            <a:off x="2184870" y="3863205"/>
            <a:ext cx="2496186" cy="1971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100" dirty="0" err="1">
                <a:effectLst/>
                <a:latin typeface="Calibri" panose="020F0502020204030204" pitchFamily="34" charset="0"/>
                <a:ea typeface="Calibri" panose="020F0502020204030204" pitchFamily="34" charset="0"/>
                <a:cs typeface="Calibri" panose="020F0502020204030204" pitchFamily="34" charset="0"/>
              </a:rPr>
              <a:t>PowerSoil</a:t>
            </a:r>
            <a:r>
              <a:rPr lang="es-EC" sz="1100" dirty="0">
                <a:effectLst/>
                <a:latin typeface="Calibri" panose="020F0502020204030204" pitchFamily="34" charset="0"/>
                <a:ea typeface="Calibri" panose="020F0502020204030204" pitchFamily="34" charset="0"/>
                <a:cs typeface="Calibri" panose="020F0502020204030204" pitchFamily="34" charset="0"/>
              </a:rPr>
              <a:t> DNA </a:t>
            </a:r>
            <a:r>
              <a:rPr lang="es-EC" sz="1100" dirty="0" err="1">
                <a:effectLst/>
                <a:latin typeface="Calibri" panose="020F0502020204030204" pitchFamily="34" charset="0"/>
                <a:ea typeface="Calibri" panose="020F0502020204030204" pitchFamily="34" charset="0"/>
                <a:cs typeface="Calibri" panose="020F0502020204030204" pitchFamily="34" charset="0"/>
              </a:rPr>
              <a:t>Isolation</a:t>
            </a:r>
            <a:r>
              <a:rPr lang="es-MX" sz="1100" dirty="0">
                <a:effectLst/>
                <a:latin typeface="Calibri" panose="020F0502020204030204" pitchFamily="34" charset="0"/>
                <a:ea typeface="Calibri" panose="020F0502020204030204" pitchFamily="34" charset="0"/>
                <a:cs typeface="Calibri" panose="020F0502020204030204" pitchFamily="34" charset="0"/>
              </a:rPr>
              <a:t> </a:t>
            </a:r>
            <a:r>
              <a:rPr lang="es-MX" sz="1100" dirty="0">
                <a:latin typeface="Calibri" panose="020F0502020204030204" pitchFamily="34" charset="0"/>
                <a:ea typeface="Calibri" panose="020F0502020204030204" pitchFamily="34" charset="0"/>
                <a:cs typeface="Calibri" panose="020F0502020204030204" pitchFamily="34" charset="0"/>
              </a:rPr>
              <a:t>KIT</a:t>
            </a:r>
            <a:endParaRPr lang="es-MX" sz="1100" dirty="0">
              <a:latin typeface="Calibri" panose="020F0502020204030204" pitchFamily="34" charset="0"/>
              <a:cs typeface="Calibri" panose="020F0502020204030204" pitchFamily="34" charset="0"/>
            </a:endParaRPr>
          </a:p>
        </p:txBody>
      </p:sp>
      <p:pic>
        <p:nvPicPr>
          <p:cNvPr id="5122" name="Picture 2" descr="BLAST: Basic Local Alignment Search Tool">
            <a:extLst>
              <a:ext uri="{FF2B5EF4-FFF2-40B4-BE49-F238E27FC236}">
                <a16:creationId xmlns:a16="http://schemas.microsoft.com/office/drawing/2014/main" id="{68BB2C56-EC45-44F9-954B-6B308C93D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408" y="4450449"/>
            <a:ext cx="1633982" cy="8484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2CAEACFB-E8E2-4E39-B401-2CCA003D36E1}"/>
              </a:ext>
            </a:extLst>
          </p:cNvPr>
          <p:cNvPicPr>
            <a:picLocks noChangeAspect="1"/>
          </p:cNvPicPr>
          <p:nvPr/>
        </p:nvPicPr>
        <p:blipFill>
          <a:blip r:embed="rId4"/>
          <a:stretch>
            <a:fillRect/>
          </a:stretch>
        </p:blipFill>
        <p:spPr>
          <a:xfrm>
            <a:off x="8876886" y="5902142"/>
            <a:ext cx="3076575" cy="714375"/>
          </a:xfrm>
          <a:prstGeom prst="rect">
            <a:avLst/>
          </a:prstGeom>
        </p:spPr>
      </p:pic>
    </p:spTree>
    <p:extLst>
      <p:ext uri="{BB962C8B-B14F-4D97-AF65-F5344CB8AC3E}">
        <p14:creationId xmlns:p14="http://schemas.microsoft.com/office/powerpoint/2010/main" val="2813318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093D540B-2364-4E4C-A2AB-93D33CC0E71A}"/>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sp>
        <p:nvSpPr>
          <p:cNvPr id="8" name="CuadroTexto 7">
            <a:extLst>
              <a:ext uri="{FF2B5EF4-FFF2-40B4-BE49-F238E27FC236}">
                <a16:creationId xmlns:a16="http://schemas.microsoft.com/office/drawing/2014/main" id="{BE73BB49-78F8-4A29-8312-AF858CFBE221}"/>
              </a:ext>
            </a:extLst>
          </p:cNvPr>
          <p:cNvSpPr txBox="1"/>
          <p:nvPr/>
        </p:nvSpPr>
        <p:spPr>
          <a:xfrm>
            <a:off x="2099501" y="927800"/>
            <a:ext cx="2452620" cy="307777"/>
          </a:xfrm>
          <a:prstGeom prst="rect">
            <a:avLst/>
          </a:prstGeom>
          <a:noFill/>
        </p:spPr>
        <p:txBody>
          <a:bodyPr wrap="square" rtlCol="0">
            <a:spAutoFit/>
          </a:bodyPr>
          <a:lstStyle/>
          <a:p>
            <a:r>
              <a:rPr lang="es-EC" sz="1400" b="1" dirty="0">
                <a:latin typeface="Calibri" panose="020F0502020204030204" pitchFamily="34" charset="0"/>
                <a:cs typeface="Calibri" panose="020F0502020204030204" pitchFamily="34" charset="0"/>
              </a:rPr>
              <a:t>Cebadores: </a:t>
            </a:r>
            <a:r>
              <a:rPr lang="es-EC" sz="1400" dirty="0">
                <a:latin typeface="Calibri" panose="020F0502020204030204" pitchFamily="34" charset="0"/>
                <a:cs typeface="Calibri" panose="020F0502020204030204" pitchFamily="34" charset="0"/>
              </a:rPr>
              <a:t>Psp1-Psp2rev</a:t>
            </a:r>
          </a:p>
        </p:txBody>
      </p:sp>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DFE84349-DE06-4887-9E33-60651591409A}"/>
                  </a:ext>
                </a:extLst>
              </p:cNvPr>
              <p:cNvGraphicFramePr>
                <a:graphicFrameLocks noGrp="1"/>
              </p:cNvGraphicFramePr>
              <p:nvPr>
                <p:extLst>
                  <p:ext uri="{D42A27DB-BD31-4B8C-83A1-F6EECF244321}">
                    <p14:modId xmlns:p14="http://schemas.microsoft.com/office/powerpoint/2010/main" val="252516489"/>
                  </p:ext>
                </p:extLst>
              </p:nvPr>
            </p:nvGraphicFramePr>
            <p:xfrm>
              <a:off x="980661" y="1341407"/>
              <a:ext cx="4480203" cy="2318932"/>
            </p:xfrm>
            <a:graphic>
              <a:graphicData uri="http://schemas.openxmlformats.org/drawingml/2006/table">
                <a:tbl>
                  <a:tblPr>
                    <a:tableStyleId>{5FD0F851-EC5A-4D38-B0AD-8093EC10F338}</a:tableStyleId>
                  </a:tblPr>
                  <a:tblGrid>
                    <a:gridCol w="1512544">
                      <a:extLst>
                        <a:ext uri="{9D8B030D-6E8A-4147-A177-3AD203B41FA5}">
                          <a16:colId xmlns:a16="http://schemas.microsoft.com/office/drawing/2014/main" val="243795591"/>
                        </a:ext>
                      </a:extLst>
                    </a:gridCol>
                    <a:gridCol w="1046230">
                      <a:extLst>
                        <a:ext uri="{9D8B030D-6E8A-4147-A177-3AD203B41FA5}">
                          <a16:colId xmlns:a16="http://schemas.microsoft.com/office/drawing/2014/main" val="578888264"/>
                        </a:ext>
                      </a:extLst>
                    </a:gridCol>
                    <a:gridCol w="979402">
                      <a:extLst>
                        <a:ext uri="{9D8B030D-6E8A-4147-A177-3AD203B41FA5}">
                          <a16:colId xmlns:a16="http://schemas.microsoft.com/office/drawing/2014/main" val="3249062034"/>
                        </a:ext>
                      </a:extLst>
                    </a:gridCol>
                    <a:gridCol w="942027">
                      <a:extLst>
                        <a:ext uri="{9D8B030D-6E8A-4147-A177-3AD203B41FA5}">
                          <a16:colId xmlns:a16="http://schemas.microsoft.com/office/drawing/2014/main" val="3075400413"/>
                        </a:ext>
                      </a:extLst>
                    </a:gridCol>
                  </a:tblGrid>
                  <a:tr h="596812">
                    <a:tc>
                      <a:txBody>
                        <a:bodyPr/>
                        <a:lstStyle/>
                        <a:p>
                          <a:pPr algn="ctr" fontAlgn="ctr"/>
                          <a:r>
                            <a:rPr lang="es-EC" sz="1200" b="1" u="none" strike="noStrike" dirty="0">
                              <a:effectLst/>
                              <a:latin typeface="Calibri" panose="020F0502020204030204" pitchFamily="34" charset="0"/>
                              <a:cs typeface="Calibri" panose="020F0502020204030204" pitchFamily="34" charset="0"/>
                            </a:rPr>
                            <a:t>Componente</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inicial </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final</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S" sz="1200" b="1" u="none" strike="noStrike" dirty="0">
                              <a:effectLst/>
                              <a:latin typeface="Calibri" panose="020F0502020204030204" pitchFamily="34" charset="0"/>
                              <a:cs typeface="Calibri" panose="020F0502020204030204" pitchFamily="34" charset="0"/>
                            </a:rPr>
                            <a:t>Volumen final (25 µL) 1X</a:t>
                          </a:r>
                          <a:endParaRPr lang="es-E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29427766"/>
                      </a:ext>
                    </a:extLst>
                  </a:tr>
                  <a:tr h="158798">
                    <a:tc>
                      <a:txBody>
                        <a:bodyPr/>
                        <a:lstStyle/>
                        <a:p>
                          <a:pPr algn="ctr" fontAlgn="ctr"/>
                          <a:r>
                            <a:rPr lang="es-EC" sz="1200" u="none" strike="noStrike" dirty="0">
                              <a:effectLst/>
                              <a:latin typeface="Calibri" panose="020F0502020204030204" pitchFamily="34" charset="0"/>
                              <a:cs typeface="Calibri" panose="020F0502020204030204" pitchFamily="34" charset="0"/>
                            </a:rPr>
                            <a:t>Agua libre de nucleasas</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13,55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05779310"/>
                      </a:ext>
                    </a:extLst>
                  </a:tr>
                  <a:tr h="158798">
                    <a:tc>
                      <a:txBody>
                        <a:bodyPr/>
                        <a:lstStyle/>
                        <a:p>
                          <a:pPr algn="ctr" fontAlgn="ctr"/>
                          <a:r>
                            <a:rPr lang="en-US" sz="1200" b="0" u="none" strike="noStrike" dirty="0">
                              <a:effectLst/>
                              <a:latin typeface="Calibri" panose="020F0502020204030204" pitchFamily="34" charset="0"/>
                              <a:cs typeface="Calibri" panose="020F0502020204030204" pitchFamily="34" charset="0"/>
                            </a:rPr>
                            <a:t>5x Green o Go Taq Buffer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5x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58245559"/>
                      </a:ext>
                    </a:extLst>
                  </a:tr>
                  <a:tr h="158798">
                    <a:tc>
                      <a:txBody>
                        <a:bodyPr/>
                        <a:lstStyle/>
                        <a:p>
                          <a:pPr algn="ctr" fontAlgn="ctr"/>
                          <a14:m>
                            <m:oMathPara xmlns:m="http://schemas.openxmlformats.org/officeDocument/2006/math">
                              <m:oMathParaPr>
                                <m:jc m:val="centerGroup"/>
                              </m:oMathParaPr>
                              <m:oMath xmlns:m="http://schemas.openxmlformats.org/officeDocument/2006/math">
                                <m:sSub>
                                  <m:sSubPr>
                                    <m:ctrlPr>
                                      <a:rPr lang="es-EC" sz="1200" b="0" i="1" u="none" strike="noStrike" smtClean="0">
                                        <a:effectLst/>
                                        <a:latin typeface="Cambria Math" panose="02040503050406030204" pitchFamily="18" charset="0"/>
                                      </a:rPr>
                                    </m:ctrlPr>
                                  </m:sSubPr>
                                  <m:e>
                                    <m:r>
                                      <m:rPr>
                                        <m:sty m:val="p"/>
                                      </m:rPr>
                                      <a:rPr lang="es-MX" sz="1200" b="0" i="0" u="none" strike="noStrike" smtClean="0">
                                        <a:effectLst/>
                                        <a:latin typeface="Cambria Math" panose="02040503050406030204" pitchFamily="18" charset="0"/>
                                      </a:rPr>
                                      <m:t>MgCl</m:t>
                                    </m:r>
                                  </m:e>
                                  <m:sub>
                                    <m:r>
                                      <a:rPr lang="es-MX" sz="1200" b="0" i="0" u="none" strike="noStrike" smtClean="0">
                                        <a:effectLst/>
                                        <a:latin typeface="Cambria Math" panose="02040503050406030204" pitchFamily="18" charset="0"/>
                                      </a:rPr>
                                      <m:t>2</m:t>
                                    </m:r>
                                  </m:sub>
                                </m:sSub>
                              </m:oMath>
                            </m:oMathPara>
                          </a14:m>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25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591187914"/>
                      </a:ext>
                    </a:extLst>
                  </a:tr>
                  <a:tr h="158798">
                    <a:tc>
                      <a:txBody>
                        <a:bodyPr/>
                        <a:lstStyle/>
                        <a:p>
                          <a:pPr algn="ctr" fontAlgn="ctr"/>
                          <a:r>
                            <a:rPr lang="es-EC" sz="1200" b="0" u="none" strike="noStrike" dirty="0" err="1">
                              <a:effectLst/>
                              <a:latin typeface="Calibri" panose="020F0502020204030204" pitchFamily="34" charset="0"/>
                              <a:cs typeface="Calibri" panose="020F0502020204030204" pitchFamily="34" charset="0"/>
                            </a:rPr>
                            <a:t>dNTPs</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10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0,3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0,75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1093851"/>
                      </a:ext>
                    </a:extLst>
                  </a:tr>
                  <a:tr h="158798">
                    <a:tc>
                      <a:txBody>
                        <a:bodyPr/>
                        <a:lstStyle/>
                        <a:p>
                          <a:pPr algn="ctr" fontAlgn="ctr"/>
                          <a:r>
                            <a:rPr lang="es-EC" sz="1200" b="0" u="none" strike="noStrike">
                              <a:effectLst/>
                              <a:latin typeface="Calibri" panose="020F0502020204030204" pitchFamily="34" charset="0"/>
                              <a:cs typeface="Calibri" panose="020F0502020204030204" pitchFamily="34" charset="0"/>
                            </a:rPr>
                            <a:t>Primer F</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04442356"/>
                      </a:ext>
                    </a:extLst>
                  </a:tr>
                  <a:tr h="158798">
                    <a:tc>
                      <a:txBody>
                        <a:bodyPr/>
                        <a:lstStyle/>
                        <a:p>
                          <a:pPr algn="ctr" fontAlgn="ctr"/>
                          <a:r>
                            <a:rPr lang="es-EC" sz="1200" b="0" u="none" strike="noStrike" dirty="0">
                              <a:effectLst/>
                              <a:latin typeface="Calibri" panose="020F0502020204030204" pitchFamily="34" charset="0"/>
                              <a:cs typeface="Calibri" panose="020F0502020204030204" pitchFamily="34" charset="0"/>
                            </a:rPr>
                            <a:t>Primer R</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53436887"/>
                      </a:ext>
                    </a:extLst>
                  </a:tr>
                  <a:tr h="158798">
                    <a:tc>
                      <a:txBody>
                        <a:bodyPr/>
                        <a:lstStyle/>
                        <a:p>
                          <a:pPr algn="ctr" fontAlgn="ctr"/>
                          <a:r>
                            <a:rPr lang="es-EC" sz="1200" b="0" u="none" strike="noStrike">
                              <a:effectLst/>
                              <a:latin typeface="Calibri" panose="020F0502020204030204" pitchFamily="34" charset="0"/>
                              <a:cs typeface="Calibri" panose="020F0502020204030204" pitchFamily="34" charset="0"/>
                            </a:rPr>
                            <a:t>Polimerasa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5U/</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2U</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23454760"/>
                      </a:ext>
                    </a:extLst>
                  </a:tr>
                  <a:tr h="158798">
                    <a:tc>
                      <a:txBody>
                        <a:bodyPr/>
                        <a:lstStyle/>
                        <a:p>
                          <a:pPr algn="ctr" fontAlgn="ctr"/>
                          <a:r>
                            <a:rPr lang="es-EC" sz="1200" b="0" u="none" strike="noStrike">
                              <a:effectLst/>
                              <a:latin typeface="Calibri" panose="020F0502020204030204" pitchFamily="34" charset="0"/>
                              <a:cs typeface="Calibri" panose="020F0502020204030204" pitchFamily="34" charset="0"/>
                            </a:rPr>
                            <a:t>DNA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28586029"/>
                      </a:ext>
                    </a:extLst>
                  </a:tr>
                </a:tbl>
              </a:graphicData>
            </a:graphic>
          </p:graphicFrame>
        </mc:Choice>
        <mc:Fallback xmlns="">
          <p:graphicFrame>
            <p:nvGraphicFramePr>
              <p:cNvPr id="9" name="Tabla 8">
                <a:extLst>
                  <a:ext uri="{FF2B5EF4-FFF2-40B4-BE49-F238E27FC236}">
                    <a16:creationId xmlns:a16="http://schemas.microsoft.com/office/drawing/2014/main" id="{DFE84349-DE06-4887-9E33-60651591409A}"/>
                  </a:ext>
                </a:extLst>
              </p:cNvPr>
              <p:cNvGraphicFramePr>
                <a:graphicFrameLocks noGrp="1"/>
              </p:cNvGraphicFramePr>
              <p:nvPr>
                <p:extLst>
                  <p:ext uri="{D42A27DB-BD31-4B8C-83A1-F6EECF244321}">
                    <p14:modId xmlns:p14="http://schemas.microsoft.com/office/powerpoint/2010/main" val="252516489"/>
                  </p:ext>
                </p:extLst>
              </p:nvPr>
            </p:nvGraphicFramePr>
            <p:xfrm>
              <a:off x="980661" y="1341407"/>
              <a:ext cx="4480203" cy="2318932"/>
            </p:xfrm>
            <a:graphic>
              <a:graphicData uri="http://schemas.openxmlformats.org/drawingml/2006/table">
                <a:tbl>
                  <a:tblPr>
                    <a:tableStyleId>{5FD0F851-EC5A-4D38-B0AD-8093EC10F338}</a:tableStyleId>
                  </a:tblPr>
                  <a:tblGrid>
                    <a:gridCol w="1512544">
                      <a:extLst>
                        <a:ext uri="{9D8B030D-6E8A-4147-A177-3AD203B41FA5}">
                          <a16:colId xmlns:a16="http://schemas.microsoft.com/office/drawing/2014/main" val="243795591"/>
                        </a:ext>
                      </a:extLst>
                    </a:gridCol>
                    <a:gridCol w="1046230">
                      <a:extLst>
                        <a:ext uri="{9D8B030D-6E8A-4147-A177-3AD203B41FA5}">
                          <a16:colId xmlns:a16="http://schemas.microsoft.com/office/drawing/2014/main" val="578888264"/>
                        </a:ext>
                      </a:extLst>
                    </a:gridCol>
                    <a:gridCol w="979402">
                      <a:extLst>
                        <a:ext uri="{9D8B030D-6E8A-4147-A177-3AD203B41FA5}">
                          <a16:colId xmlns:a16="http://schemas.microsoft.com/office/drawing/2014/main" val="3249062034"/>
                        </a:ext>
                      </a:extLst>
                    </a:gridCol>
                    <a:gridCol w="942027">
                      <a:extLst>
                        <a:ext uri="{9D8B030D-6E8A-4147-A177-3AD203B41FA5}">
                          <a16:colId xmlns:a16="http://schemas.microsoft.com/office/drawing/2014/main" val="3075400413"/>
                        </a:ext>
                      </a:extLst>
                    </a:gridCol>
                  </a:tblGrid>
                  <a:tr h="596812">
                    <a:tc>
                      <a:txBody>
                        <a:bodyPr/>
                        <a:lstStyle/>
                        <a:p>
                          <a:pPr algn="ctr" fontAlgn="ctr"/>
                          <a:r>
                            <a:rPr lang="es-EC" sz="1200" b="1" u="none" strike="noStrike" dirty="0">
                              <a:effectLst/>
                              <a:latin typeface="Calibri" panose="020F0502020204030204" pitchFamily="34" charset="0"/>
                              <a:cs typeface="Calibri" panose="020F0502020204030204" pitchFamily="34" charset="0"/>
                            </a:rPr>
                            <a:t>Componente</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inicial </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final</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S" sz="1200" b="1" u="none" strike="noStrike" dirty="0">
                              <a:effectLst/>
                              <a:latin typeface="Calibri" panose="020F0502020204030204" pitchFamily="34" charset="0"/>
                              <a:cs typeface="Calibri" panose="020F0502020204030204" pitchFamily="34" charset="0"/>
                            </a:rPr>
                            <a:t>Volumen final (25 µL) 1X</a:t>
                          </a:r>
                          <a:endParaRPr lang="es-E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29427766"/>
                      </a:ext>
                    </a:extLst>
                  </a:tr>
                  <a:tr h="192405">
                    <a:tc>
                      <a:txBody>
                        <a:bodyPr/>
                        <a:lstStyle/>
                        <a:p>
                          <a:pPr algn="ctr" fontAlgn="ctr"/>
                          <a:r>
                            <a:rPr lang="es-EC" sz="1200" u="none" strike="noStrike" dirty="0">
                              <a:effectLst/>
                              <a:latin typeface="Calibri" panose="020F0502020204030204" pitchFamily="34" charset="0"/>
                              <a:cs typeface="Calibri" panose="020F0502020204030204" pitchFamily="34" charset="0"/>
                            </a:rPr>
                            <a:t>Agua libre de nucleasas</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13,55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05779310"/>
                      </a:ext>
                    </a:extLst>
                  </a:tr>
                  <a:tr h="375285">
                    <a:tc>
                      <a:txBody>
                        <a:bodyPr/>
                        <a:lstStyle/>
                        <a:p>
                          <a:pPr algn="ctr" fontAlgn="ctr"/>
                          <a:r>
                            <a:rPr lang="en-US" sz="1200" b="0" u="none" strike="noStrike" dirty="0">
                              <a:effectLst/>
                              <a:latin typeface="Calibri" panose="020F0502020204030204" pitchFamily="34" charset="0"/>
                              <a:cs typeface="Calibri" panose="020F0502020204030204" pitchFamily="34" charset="0"/>
                            </a:rPr>
                            <a:t>5x Green o Go Taq Buffer</a:t>
                          </a:r>
                          <a:endParaRPr lang="en-US"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5x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858245559"/>
                      </a:ext>
                    </a:extLst>
                  </a:tr>
                  <a:tr h="192405">
                    <a:tc>
                      <a:txBody>
                        <a:bodyPr/>
                        <a:lstStyle/>
                        <a:p>
                          <a:endParaRPr lang="es-MX"/>
                        </a:p>
                      </a:txBody>
                      <a:tcPr marL="9525" marR="9525" marT="9525" marB="0" anchor="ctr">
                        <a:blipFill>
                          <a:blip r:embed="rId2"/>
                          <a:stretch>
                            <a:fillRect t="-600000" r="-197177" b="-540625"/>
                          </a:stretch>
                        </a:blipFill>
                      </a:tcPr>
                    </a:tc>
                    <a:tc>
                      <a:txBody>
                        <a:bodyPr/>
                        <a:lstStyle/>
                        <a:p>
                          <a:pPr algn="ctr" fontAlgn="ctr"/>
                          <a:r>
                            <a:rPr lang="es-EC" sz="1200" b="0" u="none" strike="noStrike">
                              <a:effectLst/>
                              <a:latin typeface="Calibri" panose="020F0502020204030204" pitchFamily="34" charset="0"/>
                              <a:cs typeface="Calibri" panose="020F0502020204030204" pitchFamily="34" charset="0"/>
                            </a:rPr>
                            <a:t>25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591187914"/>
                      </a:ext>
                    </a:extLst>
                  </a:tr>
                  <a:tr h="192405">
                    <a:tc>
                      <a:txBody>
                        <a:bodyPr/>
                        <a:lstStyle/>
                        <a:p>
                          <a:pPr algn="ctr" fontAlgn="ctr"/>
                          <a:r>
                            <a:rPr lang="es-EC" sz="1200" b="0" u="none" strike="noStrike" dirty="0" err="1">
                              <a:effectLst/>
                              <a:latin typeface="Calibri" panose="020F0502020204030204" pitchFamily="34" charset="0"/>
                              <a:cs typeface="Calibri" panose="020F0502020204030204" pitchFamily="34" charset="0"/>
                            </a:rPr>
                            <a:t>dNTPs</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10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0,3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0,75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1093851"/>
                      </a:ext>
                    </a:extLst>
                  </a:tr>
                  <a:tr h="192405">
                    <a:tc>
                      <a:txBody>
                        <a:bodyPr/>
                        <a:lstStyle/>
                        <a:p>
                          <a:pPr algn="ctr" fontAlgn="ctr"/>
                          <a:r>
                            <a:rPr lang="es-EC" sz="1200" b="0" u="none" strike="noStrike">
                              <a:effectLst/>
                              <a:latin typeface="Calibri" panose="020F0502020204030204" pitchFamily="34" charset="0"/>
                              <a:cs typeface="Calibri" panose="020F0502020204030204" pitchFamily="34" charset="0"/>
                            </a:rPr>
                            <a:t>Primer F</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04442356"/>
                      </a:ext>
                    </a:extLst>
                  </a:tr>
                  <a:tr h="192405">
                    <a:tc>
                      <a:txBody>
                        <a:bodyPr/>
                        <a:lstStyle/>
                        <a:p>
                          <a:pPr algn="ctr" fontAlgn="ctr"/>
                          <a:r>
                            <a:rPr lang="es-EC" sz="1200" b="0" u="none" strike="noStrike" dirty="0">
                              <a:effectLst/>
                              <a:latin typeface="Calibri" panose="020F0502020204030204" pitchFamily="34" charset="0"/>
                              <a:cs typeface="Calibri" panose="020F0502020204030204" pitchFamily="34" charset="0"/>
                            </a:rPr>
                            <a:t>Primer R</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953436887"/>
                      </a:ext>
                    </a:extLst>
                  </a:tr>
                  <a:tr h="192405">
                    <a:tc>
                      <a:txBody>
                        <a:bodyPr/>
                        <a:lstStyle/>
                        <a:p>
                          <a:pPr algn="ctr" fontAlgn="ctr"/>
                          <a:r>
                            <a:rPr lang="es-EC" sz="1200" b="0" u="none" strike="noStrike">
                              <a:effectLst/>
                              <a:latin typeface="Calibri" panose="020F0502020204030204" pitchFamily="34" charset="0"/>
                              <a:cs typeface="Calibri" panose="020F0502020204030204" pitchFamily="34" charset="0"/>
                            </a:rPr>
                            <a:t>Polimerasa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5U/</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2U</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023454760"/>
                      </a:ext>
                    </a:extLst>
                  </a:tr>
                  <a:tr h="192405">
                    <a:tc>
                      <a:txBody>
                        <a:bodyPr/>
                        <a:lstStyle/>
                        <a:p>
                          <a:pPr algn="ctr" fontAlgn="ctr"/>
                          <a:r>
                            <a:rPr lang="es-EC" sz="1200" b="0" u="none" strike="noStrike">
                              <a:effectLst/>
                              <a:latin typeface="Calibri" panose="020F0502020204030204" pitchFamily="34" charset="0"/>
                              <a:cs typeface="Calibri" panose="020F0502020204030204" pitchFamily="34" charset="0"/>
                            </a:rPr>
                            <a:t>DNA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28586029"/>
                      </a:ext>
                    </a:extLst>
                  </a:tr>
                </a:tbl>
              </a:graphicData>
            </a:graphic>
          </p:graphicFrame>
        </mc:Fallback>
      </mc:AlternateContent>
      <p:graphicFrame>
        <p:nvGraphicFramePr>
          <p:cNvPr id="10" name="Tabla 9">
            <a:extLst>
              <a:ext uri="{FF2B5EF4-FFF2-40B4-BE49-F238E27FC236}">
                <a16:creationId xmlns:a16="http://schemas.microsoft.com/office/drawing/2014/main" id="{A23E9425-8FE8-44CA-A770-AEE637B8A164}"/>
              </a:ext>
            </a:extLst>
          </p:cNvPr>
          <p:cNvGraphicFramePr>
            <a:graphicFrameLocks noGrp="1"/>
          </p:cNvGraphicFramePr>
          <p:nvPr>
            <p:extLst>
              <p:ext uri="{D42A27DB-BD31-4B8C-83A1-F6EECF244321}">
                <p14:modId xmlns:p14="http://schemas.microsoft.com/office/powerpoint/2010/main" val="977934868"/>
              </p:ext>
            </p:extLst>
          </p:nvPr>
        </p:nvGraphicFramePr>
        <p:xfrm>
          <a:off x="980661" y="3894560"/>
          <a:ext cx="4473841" cy="1622033"/>
        </p:xfrm>
        <a:graphic>
          <a:graphicData uri="http://schemas.openxmlformats.org/drawingml/2006/table">
            <a:tbl>
              <a:tblPr>
                <a:tableStyleId>{5FD0F851-EC5A-4D38-B0AD-8093EC10F338}</a:tableStyleId>
              </a:tblPr>
              <a:tblGrid>
                <a:gridCol w="1513223">
                  <a:extLst>
                    <a:ext uri="{9D8B030D-6E8A-4147-A177-3AD203B41FA5}">
                      <a16:colId xmlns:a16="http://schemas.microsoft.com/office/drawing/2014/main" val="3049157188"/>
                    </a:ext>
                  </a:extLst>
                </a:gridCol>
                <a:gridCol w="934250">
                  <a:extLst>
                    <a:ext uri="{9D8B030D-6E8A-4147-A177-3AD203B41FA5}">
                      <a16:colId xmlns:a16="http://schemas.microsoft.com/office/drawing/2014/main" val="2182421794"/>
                    </a:ext>
                  </a:extLst>
                </a:gridCol>
                <a:gridCol w="986884">
                  <a:extLst>
                    <a:ext uri="{9D8B030D-6E8A-4147-A177-3AD203B41FA5}">
                      <a16:colId xmlns:a16="http://schemas.microsoft.com/office/drawing/2014/main" val="1132250906"/>
                    </a:ext>
                  </a:extLst>
                </a:gridCol>
                <a:gridCol w="1039484">
                  <a:extLst>
                    <a:ext uri="{9D8B030D-6E8A-4147-A177-3AD203B41FA5}">
                      <a16:colId xmlns:a16="http://schemas.microsoft.com/office/drawing/2014/main" val="1497881090"/>
                    </a:ext>
                  </a:extLst>
                </a:gridCol>
              </a:tblGrid>
              <a:tr h="336158">
                <a:tc>
                  <a:txBody>
                    <a:bodyPr/>
                    <a:lstStyle/>
                    <a:p>
                      <a:pPr algn="ctr" fontAlgn="ctr"/>
                      <a:r>
                        <a:rPr lang="es-EC" sz="1200" b="1" u="none" strike="noStrike" dirty="0">
                          <a:effectLst/>
                          <a:latin typeface="Calibri" panose="020F0502020204030204" pitchFamily="34" charset="0"/>
                          <a:cs typeface="Calibri" panose="020F0502020204030204" pitchFamily="34" charset="0"/>
                        </a:rPr>
                        <a:t>CONDICIONES</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N° CICLOS</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err="1">
                          <a:effectLst/>
                          <a:latin typeface="Calibri" panose="020F0502020204030204" pitchFamily="34" charset="0"/>
                          <a:cs typeface="Calibri" panose="020F0502020204030204" pitchFamily="34" charset="0"/>
                        </a:rPr>
                        <a:t>°T</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t</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930636379"/>
                  </a:ext>
                </a:extLst>
              </a:tr>
              <a:tr h="161925">
                <a:tc>
                  <a:txBody>
                    <a:bodyPr/>
                    <a:lstStyle/>
                    <a:p>
                      <a:pPr algn="ctr" fontAlgn="ctr"/>
                      <a:r>
                        <a:rPr lang="es-EC" sz="1200" u="none" strike="noStrike">
                          <a:effectLst/>
                          <a:latin typeface="Calibri" panose="020F0502020204030204" pitchFamily="34" charset="0"/>
                          <a:cs typeface="Calibri" panose="020F0502020204030204" pitchFamily="34" charset="0"/>
                        </a:rPr>
                        <a:t>Desnaturalización inicial</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94°C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2 min</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471375763"/>
                  </a:ext>
                </a:extLst>
              </a:tr>
              <a:tr h="323850">
                <a:tc>
                  <a:txBody>
                    <a:bodyPr/>
                    <a:lstStyle/>
                    <a:p>
                      <a:pPr algn="ctr" fontAlgn="ctr"/>
                      <a:r>
                        <a:rPr lang="es-EC" sz="1200" u="none" strike="noStrike">
                          <a:effectLst/>
                          <a:latin typeface="Calibri" panose="020F0502020204030204" pitchFamily="34" charset="0"/>
                          <a:cs typeface="Calibri" panose="020F0502020204030204" pitchFamily="34" charset="0"/>
                        </a:rPr>
                        <a:t>Desnaturalización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35</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94°C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30 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359307116"/>
                  </a:ext>
                </a:extLst>
              </a:tr>
              <a:tr h="161925">
                <a:tc>
                  <a:txBody>
                    <a:bodyPr/>
                    <a:lstStyle/>
                    <a:p>
                      <a:pPr algn="ctr" fontAlgn="ctr"/>
                      <a:r>
                        <a:rPr lang="es-EC" sz="1200" u="none" strike="noStrike">
                          <a:effectLst/>
                          <a:latin typeface="Calibri" panose="020F0502020204030204" pitchFamily="34" charset="0"/>
                          <a:cs typeface="Calibri" panose="020F0502020204030204" pitchFamily="34" charset="0"/>
                        </a:rPr>
                        <a:t>Anillamiento</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60°C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 min</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16995038"/>
                  </a:ext>
                </a:extLst>
              </a:tr>
              <a:tr h="161925">
                <a:tc>
                  <a:txBody>
                    <a:bodyPr/>
                    <a:lstStyle/>
                    <a:p>
                      <a:pPr algn="ctr" fontAlgn="ctr"/>
                      <a:r>
                        <a:rPr lang="es-EC" sz="1200" u="none" strike="noStrike">
                          <a:effectLst/>
                          <a:latin typeface="Calibri" panose="020F0502020204030204" pitchFamily="34" charset="0"/>
                          <a:cs typeface="Calibri" panose="020F0502020204030204" pitchFamily="34" charset="0"/>
                        </a:rPr>
                        <a:t>Extensión</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72°C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 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4597666"/>
                  </a:ext>
                </a:extLst>
              </a:tr>
              <a:tr h="161925">
                <a:tc>
                  <a:txBody>
                    <a:bodyPr/>
                    <a:lstStyle/>
                    <a:p>
                      <a:pPr algn="ctr" fontAlgn="ctr"/>
                      <a:r>
                        <a:rPr lang="es-EC" sz="1200" u="none" strike="noStrike">
                          <a:effectLst/>
                          <a:latin typeface="Calibri" panose="020F0502020204030204" pitchFamily="34" charset="0"/>
                          <a:cs typeface="Calibri" panose="020F0502020204030204" pitchFamily="34" charset="0"/>
                        </a:rPr>
                        <a:t>Extensión final</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72°C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7 min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663385298"/>
                  </a:ext>
                </a:extLst>
              </a:tr>
              <a:tr h="127616">
                <a:tc>
                  <a:txBody>
                    <a:bodyPr/>
                    <a:lstStyle/>
                    <a:p>
                      <a:pPr algn="ctr" fontAlgn="ctr"/>
                      <a:r>
                        <a:rPr lang="es-EC" sz="1200" u="none" strike="noStrike">
                          <a:effectLst/>
                          <a:latin typeface="Calibri" panose="020F0502020204030204" pitchFamily="34" charset="0"/>
                          <a:cs typeface="Calibri" panose="020F0502020204030204" pitchFamily="34" charset="0"/>
                        </a:rPr>
                        <a:t>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4°C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93298608"/>
                  </a:ext>
                </a:extLst>
              </a:tr>
            </a:tbl>
          </a:graphicData>
        </a:graphic>
      </p:graphicFrame>
      <p:graphicFrame>
        <p:nvGraphicFramePr>
          <p:cNvPr id="11" name="Tabla 11">
            <a:extLst>
              <a:ext uri="{FF2B5EF4-FFF2-40B4-BE49-F238E27FC236}">
                <a16:creationId xmlns:a16="http://schemas.microsoft.com/office/drawing/2014/main" id="{1B389D4C-2E68-47C2-9570-AA4C40E80FF7}"/>
              </a:ext>
            </a:extLst>
          </p:cNvPr>
          <p:cNvGraphicFramePr>
            <a:graphicFrameLocks noGrp="1"/>
          </p:cNvGraphicFramePr>
          <p:nvPr>
            <p:extLst>
              <p:ext uri="{D42A27DB-BD31-4B8C-83A1-F6EECF244321}">
                <p14:modId xmlns:p14="http://schemas.microsoft.com/office/powerpoint/2010/main" val="3955367118"/>
              </p:ext>
            </p:extLst>
          </p:nvPr>
        </p:nvGraphicFramePr>
        <p:xfrm>
          <a:off x="6484878" y="3649015"/>
          <a:ext cx="5098902" cy="1198880"/>
        </p:xfrm>
        <a:graphic>
          <a:graphicData uri="http://schemas.openxmlformats.org/drawingml/2006/table">
            <a:tbl>
              <a:tblPr firstRow="1" bandRow="1">
                <a:tableStyleId>{5FD0F851-EC5A-4D38-B0AD-8093EC10F338}</a:tableStyleId>
              </a:tblPr>
              <a:tblGrid>
                <a:gridCol w="1167116">
                  <a:extLst>
                    <a:ext uri="{9D8B030D-6E8A-4147-A177-3AD203B41FA5}">
                      <a16:colId xmlns:a16="http://schemas.microsoft.com/office/drawing/2014/main" val="4151275335"/>
                    </a:ext>
                  </a:extLst>
                </a:gridCol>
                <a:gridCol w="2456121">
                  <a:extLst>
                    <a:ext uri="{9D8B030D-6E8A-4147-A177-3AD203B41FA5}">
                      <a16:colId xmlns:a16="http://schemas.microsoft.com/office/drawing/2014/main" val="3784672924"/>
                    </a:ext>
                  </a:extLst>
                </a:gridCol>
                <a:gridCol w="1475665">
                  <a:extLst>
                    <a:ext uri="{9D8B030D-6E8A-4147-A177-3AD203B41FA5}">
                      <a16:colId xmlns:a16="http://schemas.microsoft.com/office/drawing/2014/main" val="1108649954"/>
                    </a:ext>
                  </a:extLst>
                </a:gridCol>
              </a:tblGrid>
              <a:tr h="370840">
                <a:tc>
                  <a:txBody>
                    <a:bodyPr/>
                    <a:lstStyle/>
                    <a:p>
                      <a:pPr algn="ctr"/>
                      <a:r>
                        <a:rPr lang="es-MX" sz="1200" dirty="0">
                          <a:latin typeface="Calibri" panose="020F0502020204030204" pitchFamily="34" charset="0"/>
                          <a:cs typeface="Calibri" panose="020F0502020204030204" pitchFamily="34" charset="0"/>
                        </a:rPr>
                        <a:t>CEBADOR </a:t>
                      </a:r>
                    </a:p>
                  </a:txBody>
                  <a:tcPr/>
                </a:tc>
                <a:tc>
                  <a:txBody>
                    <a:bodyPr/>
                    <a:lstStyle/>
                    <a:p>
                      <a:pPr algn="ctr"/>
                      <a:r>
                        <a:rPr lang="es-MX" sz="1200" dirty="0">
                          <a:latin typeface="Calibri" panose="020F0502020204030204" pitchFamily="34" charset="0"/>
                          <a:cs typeface="Calibri" panose="020F0502020204030204" pitchFamily="34" charset="0"/>
                        </a:rPr>
                        <a:t>SECUENCIA 5’-3’</a:t>
                      </a:r>
                    </a:p>
                  </a:txBody>
                  <a:tcPr/>
                </a:tc>
                <a:tc>
                  <a:txBody>
                    <a:bodyPr/>
                    <a:lstStyle/>
                    <a:p>
                      <a:pPr algn="ctr"/>
                      <a:r>
                        <a:rPr lang="es-MX" sz="1200" dirty="0">
                          <a:latin typeface="Calibri" panose="020F0502020204030204" pitchFamily="34" charset="0"/>
                          <a:cs typeface="Calibri" panose="020F0502020204030204" pitchFamily="34" charset="0"/>
                        </a:rPr>
                        <a:t>TAMAÑO DE FRAGMENTO (pb)</a:t>
                      </a:r>
                    </a:p>
                  </a:txBody>
                  <a:tcPr/>
                </a:tc>
                <a:extLst>
                  <a:ext uri="{0D108BD9-81ED-4DB2-BD59-A6C34878D82A}">
                    <a16:rowId xmlns:a16="http://schemas.microsoft.com/office/drawing/2014/main" val="2225525987"/>
                  </a:ext>
                </a:extLst>
              </a:tr>
              <a:tr h="370840">
                <a:tc>
                  <a:txBody>
                    <a:bodyPr/>
                    <a:lstStyle/>
                    <a:p>
                      <a:pPr algn="ctr"/>
                      <a:r>
                        <a:rPr lang="es-MX" sz="1200" dirty="0">
                          <a:latin typeface="Calibri" panose="020F0502020204030204" pitchFamily="34" charset="0"/>
                          <a:cs typeface="Calibri" panose="020F0502020204030204" pitchFamily="34" charset="0"/>
                        </a:rPr>
                        <a:t>Psp1 </a:t>
                      </a:r>
                    </a:p>
                  </a:txBody>
                  <a:tcPr/>
                </a:tc>
                <a:tc>
                  <a:txBody>
                    <a:bodyPr/>
                    <a:lstStyle/>
                    <a:p>
                      <a:pPr algn="ctr"/>
                      <a:r>
                        <a:rPr lang="es-MX" sz="1200" dirty="0">
                          <a:latin typeface="Calibri" panose="020F0502020204030204" pitchFamily="34" charset="0"/>
                          <a:cs typeface="Calibri" panose="020F0502020204030204" pitchFamily="34" charset="0"/>
                        </a:rPr>
                        <a:t>TAGACGCAGGTCATCAACCT</a:t>
                      </a:r>
                    </a:p>
                  </a:txBody>
                  <a:tcPr/>
                </a:tc>
                <a:tc rowSpan="2">
                  <a:txBody>
                    <a:bodyPr/>
                    <a:lstStyle/>
                    <a:p>
                      <a:pPr algn="ctr"/>
                      <a:r>
                        <a:rPr lang="es-MX" sz="1200" dirty="0">
                          <a:latin typeface="Calibri" panose="020F0502020204030204" pitchFamily="34" charset="0"/>
                          <a:cs typeface="Calibri" panose="020F0502020204030204" pitchFamily="34" charset="0"/>
                        </a:rPr>
                        <a:t>499 pb</a:t>
                      </a:r>
                    </a:p>
                  </a:txBody>
                  <a:tcPr anchor="ctr"/>
                </a:tc>
                <a:extLst>
                  <a:ext uri="{0D108BD9-81ED-4DB2-BD59-A6C34878D82A}">
                    <a16:rowId xmlns:a16="http://schemas.microsoft.com/office/drawing/2014/main" val="2689187597"/>
                  </a:ext>
                </a:extLst>
              </a:tr>
              <a:tr h="370840">
                <a:tc>
                  <a:txBody>
                    <a:bodyPr/>
                    <a:lstStyle/>
                    <a:p>
                      <a:pPr algn="ctr"/>
                      <a:r>
                        <a:rPr lang="es-MX" sz="1200" dirty="0">
                          <a:latin typeface="Calibri" panose="020F0502020204030204" pitchFamily="34" charset="0"/>
                          <a:cs typeface="Calibri" panose="020F0502020204030204" pitchFamily="34" charset="0"/>
                        </a:rPr>
                        <a:t>Psp2rev</a:t>
                      </a:r>
                    </a:p>
                  </a:txBody>
                  <a:tcPr/>
                </a:tc>
                <a:tc>
                  <a:txBody>
                    <a:bodyPr/>
                    <a:lstStyle/>
                    <a:p>
                      <a:pPr algn="ctr"/>
                      <a:r>
                        <a:rPr lang="es-MX" sz="1200" dirty="0">
                          <a:latin typeface="Calibri" panose="020F0502020204030204" pitchFamily="34" charset="0"/>
                          <a:cs typeface="Calibri" panose="020F0502020204030204" pitchFamily="34" charset="0"/>
                        </a:rPr>
                        <a:t>AGGGCTCTCGAAAGCGCAA</a:t>
                      </a:r>
                    </a:p>
                  </a:txBody>
                  <a:tcPr/>
                </a:tc>
                <a:tc vMerge="1">
                  <a:txBody>
                    <a:bodyPr/>
                    <a:lstStyle/>
                    <a:p>
                      <a:pPr algn="ctr"/>
                      <a:endParaRPr lang="es-MX"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0869459"/>
                  </a:ext>
                </a:extLst>
              </a:tr>
            </a:tbl>
          </a:graphicData>
        </a:graphic>
      </p:graphicFrame>
      <p:sp>
        <p:nvSpPr>
          <p:cNvPr id="12" name="CuadroTexto 11">
            <a:extLst>
              <a:ext uri="{FF2B5EF4-FFF2-40B4-BE49-F238E27FC236}">
                <a16:creationId xmlns:a16="http://schemas.microsoft.com/office/drawing/2014/main" id="{74407F35-986D-44A3-8295-F296ACFB8319}"/>
              </a:ext>
            </a:extLst>
          </p:cNvPr>
          <p:cNvSpPr txBox="1"/>
          <p:nvPr/>
        </p:nvSpPr>
        <p:spPr>
          <a:xfrm>
            <a:off x="6484878" y="4847895"/>
            <a:ext cx="4302815" cy="276999"/>
          </a:xfrm>
          <a:prstGeom prst="rect">
            <a:avLst/>
          </a:prstGeom>
          <a:noFill/>
        </p:spPr>
        <p:txBody>
          <a:bodyPr wrap="square" rtlCol="0">
            <a:spAutoFit/>
          </a:bodyPr>
          <a:lstStyle/>
          <a:p>
            <a:r>
              <a:rPr lang="es-MX" sz="1200" dirty="0" err="1">
                <a:latin typeface="Calibri" panose="020F0502020204030204" pitchFamily="34" charset="0"/>
                <a:cs typeface="Calibri" panose="020F0502020204030204" pitchFamily="34" charset="0"/>
              </a:rPr>
              <a:t>Legréve</a:t>
            </a:r>
            <a:r>
              <a:rPr lang="es-MX" sz="1200" dirty="0">
                <a:latin typeface="Calibri" panose="020F0502020204030204" pitchFamily="34" charset="0"/>
                <a:cs typeface="Calibri" panose="020F0502020204030204" pitchFamily="34" charset="0"/>
              </a:rPr>
              <a:t> et al. (2003).</a:t>
            </a:r>
          </a:p>
        </p:txBody>
      </p:sp>
      <p:pic>
        <p:nvPicPr>
          <p:cNvPr id="3" name="Imagen 2">
            <a:extLst>
              <a:ext uri="{FF2B5EF4-FFF2-40B4-BE49-F238E27FC236}">
                <a16:creationId xmlns:a16="http://schemas.microsoft.com/office/drawing/2014/main" id="{FABABA5C-5D9E-4850-A357-9DE95688B23D}"/>
              </a:ext>
            </a:extLst>
          </p:cNvPr>
          <p:cNvPicPr>
            <a:picLocks noChangeAspect="1"/>
          </p:cNvPicPr>
          <p:nvPr/>
        </p:nvPicPr>
        <p:blipFill>
          <a:blip r:embed="rId3"/>
          <a:stretch>
            <a:fillRect/>
          </a:stretch>
        </p:blipFill>
        <p:spPr>
          <a:xfrm>
            <a:off x="8876886" y="5927922"/>
            <a:ext cx="3076575" cy="714375"/>
          </a:xfrm>
          <a:prstGeom prst="rect">
            <a:avLst/>
          </a:prstGeom>
        </p:spPr>
      </p:pic>
      <p:sp>
        <p:nvSpPr>
          <p:cNvPr id="13" name="CuadroTexto 12">
            <a:extLst>
              <a:ext uri="{FF2B5EF4-FFF2-40B4-BE49-F238E27FC236}">
                <a16:creationId xmlns:a16="http://schemas.microsoft.com/office/drawing/2014/main" id="{66801847-8AA3-4CE2-9EDE-66D8D9AA2233}"/>
              </a:ext>
            </a:extLst>
          </p:cNvPr>
          <p:cNvSpPr txBox="1"/>
          <p:nvPr/>
        </p:nvSpPr>
        <p:spPr>
          <a:xfrm>
            <a:off x="122643" y="108938"/>
            <a:ext cx="301686"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9</a:t>
            </a:r>
          </a:p>
        </p:txBody>
      </p:sp>
      <p:pic>
        <p:nvPicPr>
          <p:cNvPr id="14" name="Imagen 13">
            <a:extLst>
              <a:ext uri="{FF2B5EF4-FFF2-40B4-BE49-F238E27FC236}">
                <a16:creationId xmlns:a16="http://schemas.microsoft.com/office/drawing/2014/main" id="{08ED526F-0D35-4A53-BFFD-5C0412FD1250}"/>
              </a:ext>
            </a:extLst>
          </p:cNvPr>
          <p:cNvPicPr>
            <a:picLocks noChangeAspect="1"/>
          </p:cNvPicPr>
          <p:nvPr/>
        </p:nvPicPr>
        <p:blipFill>
          <a:blip r:embed="rId4"/>
          <a:stretch>
            <a:fillRect/>
          </a:stretch>
        </p:blipFill>
        <p:spPr>
          <a:xfrm>
            <a:off x="6986332" y="1717033"/>
            <a:ext cx="3801361" cy="1679956"/>
          </a:xfrm>
          <a:prstGeom prst="rect">
            <a:avLst/>
          </a:prstGeom>
        </p:spPr>
      </p:pic>
    </p:spTree>
    <p:extLst>
      <p:ext uri="{BB962C8B-B14F-4D97-AF65-F5344CB8AC3E}">
        <p14:creationId xmlns:p14="http://schemas.microsoft.com/office/powerpoint/2010/main" val="352407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124347" y="1069207"/>
            <a:ext cx="2452620" cy="307777"/>
          </a:xfrm>
          <a:prstGeom prst="rect">
            <a:avLst/>
          </a:prstGeom>
          <a:noFill/>
        </p:spPr>
        <p:txBody>
          <a:bodyPr wrap="square" rtlCol="0">
            <a:spAutoFit/>
          </a:bodyPr>
          <a:lstStyle/>
          <a:p>
            <a:r>
              <a:rPr lang="es-EC" sz="1400" b="1" dirty="0">
                <a:latin typeface="Calibri" panose="020F0502020204030204" pitchFamily="34" charset="0"/>
                <a:cs typeface="Calibri" panose="020F0502020204030204" pitchFamily="34" charset="0"/>
              </a:rPr>
              <a:t>Cebadores</a:t>
            </a:r>
            <a:r>
              <a:rPr lang="es-EC" sz="1400" dirty="0">
                <a:latin typeface="Calibri" panose="020F0502020204030204" pitchFamily="34" charset="0"/>
                <a:cs typeface="Calibri" panose="020F0502020204030204" pitchFamily="34" charset="0"/>
              </a:rPr>
              <a:t>: ITS5-Pxrev7</a:t>
            </a:r>
          </a:p>
        </p:txBody>
      </p:sp>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3924500869"/>
                  </p:ext>
                </p:extLst>
              </p:nvPr>
            </p:nvGraphicFramePr>
            <p:xfrm>
              <a:off x="763380" y="1554025"/>
              <a:ext cx="4855542" cy="1914525"/>
            </p:xfrm>
            <a:graphic>
              <a:graphicData uri="http://schemas.openxmlformats.org/drawingml/2006/table">
                <a:tbl>
                  <a:tblPr>
                    <a:tableStyleId>{5FD0F851-EC5A-4D38-B0AD-8093EC10F338}</a:tableStyleId>
                  </a:tblPr>
                  <a:tblGrid>
                    <a:gridCol w="1816100">
                      <a:extLst>
                        <a:ext uri="{9D8B030D-6E8A-4147-A177-3AD203B41FA5}">
                          <a16:colId xmlns:a16="http://schemas.microsoft.com/office/drawing/2014/main" val="3933101915"/>
                        </a:ext>
                      </a:extLst>
                    </a:gridCol>
                    <a:gridCol w="932346">
                      <a:extLst>
                        <a:ext uri="{9D8B030D-6E8A-4147-A177-3AD203B41FA5}">
                          <a16:colId xmlns:a16="http://schemas.microsoft.com/office/drawing/2014/main" val="1249835581"/>
                        </a:ext>
                      </a:extLst>
                    </a:gridCol>
                    <a:gridCol w="967409">
                      <a:extLst>
                        <a:ext uri="{9D8B030D-6E8A-4147-A177-3AD203B41FA5}">
                          <a16:colId xmlns:a16="http://schemas.microsoft.com/office/drawing/2014/main" val="566678746"/>
                        </a:ext>
                      </a:extLst>
                    </a:gridCol>
                    <a:gridCol w="1139687">
                      <a:extLst>
                        <a:ext uri="{9D8B030D-6E8A-4147-A177-3AD203B41FA5}">
                          <a16:colId xmlns:a16="http://schemas.microsoft.com/office/drawing/2014/main" val="3898886854"/>
                        </a:ext>
                      </a:extLst>
                    </a:gridCol>
                  </a:tblGrid>
                  <a:tr h="323850">
                    <a:tc>
                      <a:txBody>
                        <a:bodyPr/>
                        <a:lstStyle/>
                        <a:p>
                          <a:pPr algn="ctr" fontAlgn="ctr"/>
                          <a:r>
                            <a:rPr lang="es-EC" sz="1200" b="1" u="none" strike="noStrike" dirty="0">
                              <a:effectLst/>
                              <a:latin typeface="Calibri" panose="020F0502020204030204" pitchFamily="34" charset="0"/>
                              <a:cs typeface="Calibri" panose="020F0502020204030204" pitchFamily="34" charset="0"/>
                            </a:rPr>
                            <a:t>Componente</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inicial </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final</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S" sz="1200" b="1" u="none" strike="noStrike" dirty="0">
                              <a:effectLst/>
                              <a:latin typeface="Calibri" panose="020F0502020204030204" pitchFamily="34" charset="0"/>
                              <a:cs typeface="Calibri" panose="020F0502020204030204" pitchFamily="34" charset="0"/>
                            </a:rPr>
                            <a:t>Volumen final</a:t>
                          </a:r>
                        </a:p>
                        <a:p>
                          <a:pPr algn="ctr" fontAlgn="ctr"/>
                          <a:r>
                            <a:rPr lang="es-ES" sz="1200" b="1" u="none" strike="noStrike" dirty="0">
                              <a:effectLst/>
                              <a:latin typeface="Calibri" panose="020F0502020204030204" pitchFamily="34" charset="0"/>
                              <a:cs typeface="Calibri" panose="020F0502020204030204" pitchFamily="34" charset="0"/>
                            </a:rPr>
                            <a:t> (25 µL) 1X</a:t>
                          </a:r>
                          <a:endParaRPr lang="es-E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36398"/>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Agua libre de nucleasas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14,125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39175896"/>
                      </a:ext>
                    </a:extLst>
                  </a:tr>
                  <a:tr h="171450">
                    <a:tc>
                      <a:txBody>
                        <a:bodyPr/>
                        <a:lstStyle/>
                        <a:p>
                          <a:pPr algn="ctr" fontAlgn="ctr"/>
                          <a:r>
                            <a:rPr lang="en-US" sz="1200" u="none" strike="noStrike">
                              <a:effectLst/>
                              <a:latin typeface="Calibri" panose="020F0502020204030204" pitchFamily="34" charset="0"/>
                              <a:cs typeface="Calibri" panose="020F0502020204030204" pitchFamily="34" charset="0"/>
                            </a:rPr>
                            <a:t>5x Green o Go Taq Buffer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5x</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96387824"/>
                      </a:ext>
                    </a:extLst>
                  </a:tr>
                  <a:tr h="180975">
                    <a:tc>
                      <a:txBody>
                        <a:bodyPr/>
                        <a:lstStyle/>
                        <a:p>
                          <a:pPr algn="ctr" fontAlgn="ctr"/>
                          <a14:m>
                            <m:oMathPara xmlns:m="http://schemas.openxmlformats.org/officeDocument/2006/math">
                              <m:oMathParaPr>
                                <m:jc m:val="centerGroup"/>
                              </m:oMathParaPr>
                              <m:oMath xmlns:m="http://schemas.openxmlformats.org/officeDocument/2006/math">
                                <m:sSub>
                                  <m:sSubPr>
                                    <m:ctrlPr>
                                      <a:rPr lang="es-EC" sz="1200" i="1" u="none" strike="noStrike" smtClean="0">
                                        <a:effectLst/>
                                        <a:latin typeface="Cambria Math" panose="02040503050406030204" pitchFamily="18" charset="0"/>
                                        <a:cs typeface="Calibri" panose="020F0502020204030204" pitchFamily="34" charset="0"/>
                                      </a:rPr>
                                    </m:ctrlPr>
                                  </m:sSubPr>
                                  <m:e>
                                    <m:r>
                                      <m:rPr>
                                        <m:sty m:val="p"/>
                                      </m:rPr>
                                      <a:rPr lang="es-MX" sz="1200" b="0" i="0" u="none" strike="noStrike" smtClean="0">
                                        <a:effectLst/>
                                        <a:latin typeface="Cambria Math" panose="02040503050406030204" pitchFamily="18" charset="0"/>
                                        <a:cs typeface="Calibri" panose="020F0502020204030204" pitchFamily="34" charset="0"/>
                                      </a:rPr>
                                      <m:t>MgCl</m:t>
                                    </m:r>
                                  </m:e>
                                  <m:sub>
                                    <m:r>
                                      <a:rPr lang="es-MX" sz="1200" b="0" i="1" u="none" strike="noStrike" smtClean="0">
                                        <a:effectLst/>
                                        <a:latin typeface="Cambria Math" panose="02040503050406030204" pitchFamily="18" charset="0"/>
                                        <a:cs typeface="Calibri" panose="020F0502020204030204" pitchFamily="34" charset="0"/>
                                      </a:rPr>
                                      <m:t>2</m:t>
                                    </m:r>
                                  </m:sub>
                                </m:sSub>
                              </m:oMath>
                            </m:oMathPara>
                          </a14:m>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25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0018798"/>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dNTPs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10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0,3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0,75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66493920"/>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Primer F</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48799142"/>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Primer R</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49307493"/>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Polimerasa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5U/</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1,25 U</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0,125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33397769"/>
                      </a:ext>
                    </a:extLst>
                  </a:tr>
                  <a:tr h="180975">
                    <a:tc>
                      <a:txBody>
                        <a:bodyPr/>
                        <a:lstStyle/>
                        <a:p>
                          <a:pPr algn="ctr" fontAlgn="ctr"/>
                          <a:r>
                            <a:rPr lang="es-EC" sz="1200" u="none" strike="noStrike" dirty="0">
                              <a:effectLst/>
                              <a:latin typeface="Calibri" panose="020F0502020204030204" pitchFamily="34" charset="0"/>
                              <a:cs typeface="Calibri" panose="020F0502020204030204" pitchFamily="34" charset="0"/>
                            </a:rPr>
                            <a:t>DNA</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2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490664986"/>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3924500869"/>
                  </p:ext>
                </p:extLst>
              </p:nvPr>
            </p:nvGraphicFramePr>
            <p:xfrm>
              <a:off x="763380" y="1554025"/>
              <a:ext cx="4855542" cy="1914525"/>
            </p:xfrm>
            <a:graphic>
              <a:graphicData uri="http://schemas.openxmlformats.org/drawingml/2006/table">
                <a:tbl>
                  <a:tblPr>
                    <a:tableStyleId>{5FD0F851-EC5A-4D38-B0AD-8093EC10F338}</a:tableStyleId>
                  </a:tblPr>
                  <a:tblGrid>
                    <a:gridCol w="1816100">
                      <a:extLst>
                        <a:ext uri="{9D8B030D-6E8A-4147-A177-3AD203B41FA5}">
                          <a16:colId xmlns:a16="http://schemas.microsoft.com/office/drawing/2014/main" val="3933101915"/>
                        </a:ext>
                      </a:extLst>
                    </a:gridCol>
                    <a:gridCol w="932346">
                      <a:extLst>
                        <a:ext uri="{9D8B030D-6E8A-4147-A177-3AD203B41FA5}">
                          <a16:colId xmlns:a16="http://schemas.microsoft.com/office/drawing/2014/main" val="1249835581"/>
                        </a:ext>
                      </a:extLst>
                    </a:gridCol>
                    <a:gridCol w="967409">
                      <a:extLst>
                        <a:ext uri="{9D8B030D-6E8A-4147-A177-3AD203B41FA5}">
                          <a16:colId xmlns:a16="http://schemas.microsoft.com/office/drawing/2014/main" val="566678746"/>
                        </a:ext>
                      </a:extLst>
                    </a:gridCol>
                    <a:gridCol w="1139687">
                      <a:extLst>
                        <a:ext uri="{9D8B030D-6E8A-4147-A177-3AD203B41FA5}">
                          <a16:colId xmlns:a16="http://schemas.microsoft.com/office/drawing/2014/main" val="3898886854"/>
                        </a:ext>
                      </a:extLst>
                    </a:gridCol>
                  </a:tblGrid>
                  <a:tr h="375285">
                    <a:tc>
                      <a:txBody>
                        <a:bodyPr/>
                        <a:lstStyle/>
                        <a:p>
                          <a:pPr algn="ctr" fontAlgn="ctr"/>
                          <a:r>
                            <a:rPr lang="es-EC" sz="1200" b="1" u="none" strike="noStrike" dirty="0">
                              <a:effectLst/>
                              <a:latin typeface="Calibri" panose="020F0502020204030204" pitchFamily="34" charset="0"/>
                              <a:cs typeface="Calibri" panose="020F0502020204030204" pitchFamily="34" charset="0"/>
                            </a:rPr>
                            <a:t>Componente</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inicial </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Concentración final</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S" sz="1200" b="1" u="none" strike="noStrike" dirty="0">
                              <a:effectLst/>
                              <a:latin typeface="Calibri" panose="020F0502020204030204" pitchFamily="34" charset="0"/>
                              <a:cs typeface="Calibri" panose="020F0502020204030204" pitchFamily="34" charset="0"/>
                            </a:rPr>
                            <a:t>Volumen final</a:t>
                          </a:r>
                        </a:p>
                        <a:p>
                          <a:pPr algn="ctr" fontAlgn="ctr"/>
                          <a:r>
                            <a:rPr lang="es-ES" sz="1200" b="1" u="none" strike="noStrike" dirty="0">
                              <a:effectLst/>
                              <a:latin typeface="Calibri" panose="020F0502020204030204" pitchFamily="34" charset="0"/>
                              <a:cs typeface="Calibri" panose="020F0502020204030204" pitchFamily="34" charset="0"/>
                            </a:rPr>
                            <a:t> (25 µL) 1X</a:t>
                          </a:r>
                          <a:endParaRPr lang="es-ES"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36398"/>
                      </a:ext>
                    </a:extLst>
                  </a:tr>
                  <a:tr h="192405">
                    <a:tc>
                      <a:txBody>
                        <a:bodyPr/>
                        <a:lstStyle/>
                        <a:p>
                          <a:pPr algn="ctr" fontAlgn="ctr"/>
                          <a:r>
                            <a:rPr lang="es-EC" sz="1200" u="none" strike="noStrike">
                              <a:effectLst/>
                              <a:latin typeface="Calibri" panose="020F0502020204030204" pitchFamily="34" charset="0"/>
                              <a:cs typeface="Calibri" panose="020F0502020204030204" pitchFamily="34" charset="0"/>
                            </a:rPr>
                            <a:t>Agua libre de nucleasas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14,125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839175896"/>
                      </a:ext>
                    </a:extLst>
                  </a:tr>
                  <a:tr h="192405">
                    <a:tc>
                      <a:txBody>
                        <a:bodyPr/>
                        <a:lstStyle/>
                        <a:p>
                          <a:pPr algn="ctr" fontAlgn="ctr"/>
                          <a:r>
                            <a:rPr lang="en-US" sz="1200" u="none" strike="noStrike">
                              <a:effectLst/>
                              <a:latin typeface="Calibri" panose="020F0502020204030204" pitchFamily="34" charset="0"/>
                              <a:cs typeface="Calibri" panose="020F0502020204030204" pitchFamily="34" charset="0"/>
                            </a:rPr>
                            <a:t>5x Green o Go Taq Buffer</a:t>
                          </a:r>
                          <a:endParaRPr lang="en-US"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5x</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1x</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96387824"/>
                      </a:ext>
                    </a:extLst>
                  </a:tr>
                  <a:tr h="192405">
                    <a:tc>
                      <a:txBody>
                        <a:bodyPr/>
                        <a:lstStyle/>
                        <a:p>
                          <a:endParaRPr lang="es-MX"/>
                        </a:p>
                      </a:txBody>
                      <a:tcPr marL="9525" marR="9525" marT="9525" marB="0" anchor="ctr">
                        <a:blipFill>
                          <a:blip r:embed="rId2"/>
                          <a:stretch>
                            <a:fillRect t="-409375" r="-167785" b="-540625"/>
                          </a:stretch>
                        </a:blipFill>
                      </a:tcPr>
                    </a:tc>
                    <a:tc>
                      <a:txBody>
                        <a:bodyPr/>
                        <a:lstStyle/>
                        <a:p>
                          <a:pPr algn="ctr" fontAlgn="ctr"/>
                          <a:r>
                            <a:rPr lang="es-EC" sz="1200" b="0" u="none" strike="noStrike">
                              <a:effectLst/>
                              <a:latin typeface="Calibri" panose="020F0502020204030204" pitchFamily="34" charset="0"/>
                              <a:cs typeface="Calibri" panose="020F0502020204030204" pitchFamily="34" charset="0"/>
                            </a:rPr>
                            <a:t>25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0018798"/>
                      </a:ext>
                    </a:extLst>
                  </a:tr>
                  <a:tr h="192405">
                    <a:tc>
                      <a:txBody>
                        <a:bodyPr/>
                        <a:lstStyle/>
                        <a:p>
                          <a:pPr algn="ctr" fontAlgn="ctr"/>
                          <a:r>
                            <a:rPr lang="es-EC" sz="1200" u="none" strike="noStrike">
                              <a:effectLst/>
                              <a:latin typeface="Calibri" panose="020F0502020204030204" pitchFamily="34" charset="0"/>
                              <a:cs typeface="Calibri" panose="020F0502020204030204" pitchFamily="34" charset="0"/>
                            </a:rPr>
                            <a:t>dNTPs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a:effectLst/>
                              <a:latin typeface="Calibri" panose="020F0502020204030204" pitchFamily="34" charset="0"/>
                              <a:cs typeface="Calibri" panose="020F0502020204030204" pitchFamily="34" charset="0"/>
                            </a:rPr>
                            <a:t>10 mM</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0,3 </a:t>
                          </a:r>
                          <a:r>
                            <a:rPr lang="es-EC" sz="1200" b="0" u="none" strike="noStrike" dirty="0" err="1">
                              <a:effectLst/>
                              <a:latin typeface="Calibri" panose="020F0502020204030204" pitchFamily="34" charset="0"/>
                              <a:cs typeface="Calibri" panose="020F0502020204030204" pitchFamily="34" charset="0"/>
                            </a:rPr>
                            <a:t>mM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0,75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66493920"/>
                      </a:ext>
                    </a:extLst>
                  </a:tr>
                  <a:tr h="192405">
                    <a:tc>
                      <a:txBody>
                        <a:bodyPr/>
                        <a:lstStyle/>
                        <a:p>
                          <a:pPr algn="ctr" fontAlgn="ctr"/>
                          <a:r>
                            <a:rPr lang="es-EC" sz="1200" u="none" strike="noStrike">
                              <a:effectLst/>
                              <a:latin typeface="Calibri" panose="020F0502020204030204" pitchFamily="34" charset="0"/>
                              <a:cs typeface="Calibri" panose="020F0502020204030204" pitchFamily="34" charset="0"/>
                            </a:rPr>
                            <a:t>Primer F</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448799142"/>
                      </a:ext>
                    </a:extLst>
                  </a:tr>
                  <a:tr h="192405">
                    <a:tc>
                      <a:txBody>
                        <a:bodyPr/>
                        <a:lstStyle/>
                        <a:p>
                          <a:pPr algn="ctr" fontAlgn="ctr"/>
                          <a:r>
                            <a:rPr lang="es-EC" sz="1200" u="none" strike="noStrike">
                              <a:effectLst/>
                              <a:latin typeface="Calibri" panose="020F0502020204030204" pitchFamily="34" charset="0"/>
                              <a:cs typeface="Calibri" panose="020F0502020204030204" pitchFamily="34" charset="0"/>
                            </a:rPr>
                            <a:t>Primer R</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40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0,4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M</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49307493"/>
                      </a:ext>
                    </a:extLst>
                  </a:tr>
                  <a:tr h="192405">
                    <a:tc>
                      <a:txBody>
                        <a:bodyPr/>
                        <a:lstStyle/>
                        <a:p>
                          <a:pPr algn="ctr" fontAlgn="ctr"/>
                          <a:r>
                            <a:rPr lang="es-EC" sz="1200" u="none" strike="noStrike">
                              <a:effectLst/>
                              <a:latin typeface="Calibri" panose="020F0502020204030204" pitchFamily="34" charset="0"/>
                              <a:cs typeface="Calibri" panose="020F0502020204030204" pitchFamily="34" charset="0"/>
                            </a:rPr>
                            <a:t>Polimerasa</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5U/</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1,25 U</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0" u="none" strike="noStrike" dirty="0">
                              <a:effectLst/>
                              <a:latin typeface="Calibri" panose="020F0502020204030204" pitchFamily="34" charset="0"/>
                              <a:cs typeface="Calibri" panose="020F0502020204030204" pitchFamily="34" charset="0"/>
                            </a:rPr>
                            <a:t>0,125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33397769"/>
                      </a:ext>
                    </a:extLst>
                  </a:tr>
                  <a:tr h="192405">
                    <a:tc>
                      <a:txBody>
                        <a:bodyPr/>
                        <a:lstStyle/>
                        <a:p>
                          <a:pPr algn="ctr" fontAlgn="ctr"/>
                          <a:r>
                            <a:rPr lang="es-EC" sz="1200" u="none" strike="noStrike" dirty="0">
                              <a:effectLst/>
                              <a:latin typeface="Calibri" panose="020F0502020204030204" pitchFamily="34" charset="0"/>
                              <a:cs typeface="Calibri" panose="020F0502020204030204" pitchFamily="34" charset="0"/>
                            </a:rPr>
                            <a:t>DNA</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2 </a:t>
                          </a:r>
                          <a:r>
                            <a:rPr lang="es-ES" sz="1200" b="0" u="none" strike="noStrike" dirty="0">
                              <a:effectLst/>
                              <a:latin typeface="Calibri" panose="020F0502020204030204" pitchFamily="34" charset="0"/>
                              <a:cs typeface="Calibri" panose="020F0502020204030204" pitchFamily="34" charset="0"/>
                            </a:rPr>
                            <a:t>µ</a:t>
                          </a:r>
                          <a:r>
                            <a:rPr lang="es-EC" sz="1200" b="0" u="none" strike="noStrike" dirty="0">
                              <a:effectLst/>
                              <a:latin typeface="Calibri" panose="020F0502020204030204" pitchFamily="34" charset="0"/>
                              <a:cs typeface="Calibri" panose="020F0502020204030204" pitchFamily="34" charset="0"/>
                            </a:rPr>
                            <a:t>L</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490664986"/>
                      </a:ext>
                    </a:extLst>
                  </a:tr>
                </a:tbl>
              </a:graphicData>
            </a:graphic>
          </p:graphicFrame>
        </mc:Fallback>
      </mc:AlternateContent>
      <p:graphicFrame>
        <p:nvGraphicFramePr>
          <p:cNvPr id="6" name="Tabla 5"/>
          <p:cNvGraphicFramePr>
            <a:graphicFrameLocks noGrp="1"/>
          </p:cNvGraphicFramePr>
          <p:nvPr>
            <p:extLst>
              <p:ext uri="{D42A27DB-BD31-4B8C-83A1-F6EECF244321}">
                <p14:modId xmlns:p14="http://schemas.microsoft.com/office/powerpoint/2010/main" val="3326169774"/>
              </p:ext>
            </p:extLst>
          </p:nvPr>
        </p:nvGraphicFramePr>
        <p:xfrm>
          <a:off x="763380" y="3892827"/>
          <a:ext cx="4808080" cy="1383236"/>
        </p:xfrm>
        <a:graphic>
          <a:graphicData uri="http://schemas.openxmlformats.org/drawingml/2006/table">
            <a:tbl>
              <a:tblPr>
                <a:tableStyleId>{5FD0F851-EC5A-4D38-B0AD-8093EC10F338}</a:tableStyleId>
              </a:tblPr>
              <a:tblGrid>
                <a:gridCol w="1727200">
                  <a:extLst>
                    <a:ext uri="{9D8B030D-6E8A-4147-A177-3AD203B41FA5}">
                      <a16:colId xmlns:a16="http://schemas.microsoft.com/office/drawing/2014/main" val="826609887"/>
                    </a:ext>
                  </a:extLst>
                </a:gridCol>
                <a:gridCol w="1039429">
                  <a:extLst>
                    <a:ext uri="{9D8B030D-6E8A-4147-A177-3AD203B41FA5}">
                      <a16:colId xmlns:a16="http://schemas.microsoft.com/office/drawing/2014/main" val="3864604741"/>
                    </a:ext>
                  </a:extLst>
                </a:gridCol>
                <a:gridCol w="967563">
                  <a:extLst>
                    <a:ext uri="{9D8B030D-6E8A-4147-A177-3AD203B41FA5}">
                      <a16:colId xmlns:a16="http://schemas.microsoft.com/office/drawing/2014/main" val="2765919757"/>
                    </a:ext>
                  </a:extLst>
                </a:gridCol>
                <a:gridCol w="1073888">
                  <a:extLst>
                    <a:ext uri="{9D8B030D-6E8A-4147-A177-3AD203B41FA5}">
                      <a16:colId xmlns:a16="http://schemas.microsoft.com/office/drawing/2014/main" val="798766554"/>
                    </a:ext>
                  </a:extLst>
                </a:gridCol>
              </a:tblGrid>
              <a:tr h="228806">
                <a:tc>
                  <a:txBody>
                    <a:bodyPr/>
                    <a:lstStyle/>
                    <a:p>
                      <a:pPr algn="ctr" fontAlgn="ctr"/>
                      <a:r>
                        <a:rPr lang="es-EC" sz="1200" b="1" u="none" strike="noStrike" dirty="0">
                          <a:effectLst/>
                          <a:latin typeface="Calibri" panose="020F0502020204030204" pitchFamily="34" charset="0"/>
                          <a:cs typeface="Calibri" panose="020F0502020204030204" pitchFamily="34" charset="0"/>
                        </a:rPr>
                        <a:t>CONDICIONES</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N° CICLOS</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err="1">
                          <a:effectLst/>
                          <a:latin typeface="Calibri" panose="020F0502020204030204" pitchFamily="34" charset="0"/>
                          <a:cs typeface="Calibri" panose="020F0502020204030204" pitchFamily="34" charset="0"/>
                        </a:rPr>
                        <a:t>°T</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b="1" u="none" strike="noStrike" dirty="0">
                          <a:effectLst/>
                          <a:latin typeface="Calibri" panose="020F0502020204030204" pitchFamily="34" charset="0"/>
                          <a:cs typeface="Calibri" panose="020F0502020204030204" pitchFamily="34" charset="0"/>
                        </a:rPr>
                        <a:t>t</a:t>
                      </a:r>
                      <a:endParaRPr lang="es-EC"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85113282"/>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Desnaturalización inicial</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1</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94°C</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2 min</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34085191"/>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Desnaturalización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94°C</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30 s</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253473019"/>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Anillamiento</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52°C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1 min</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18357590"/>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Extensión</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35</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72°C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30 s</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666120415"/>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Extensión final</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1</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72°C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7 min </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352950432"/>
                  </a:ext>
                </a:extLst>
              </a:tr>
              <a:tr h="180975">
                <a:tc>
                  <a:txBody>
                    <a:bodyPr/>
                    <a:lstStyle/>
                    <a:p>
                      <a:pPr algn="ctr" fontAlgn="ctr"/>
                      <a:r>
                        <a:rPr lang="es-EC" sz="1200" u="none" strike="noStrike">
                          <a:effectLst/>
                          <a:latin typeface="Calibri" panose="020F0502020204030204" pitchFamily="34" charset="0"/>
                          <a:cs typeface="Calibri" panose="020F0502020204030204" pitchFamily="34" charset="0"/>
                        </a:rPr>
                        <a:t>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 </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a:effectLst/>
                          <a:latin typeface="Calibri" panose="020F0502020204030204" pitchFamily="34" charset="0"/>
                          <a:cs typeface="Calibri" panose="020F0502020204030204" pitchFamily="34" charset="0"/>
                        </a:rPr>
                        <a:t>4°C</a:t>
                      </a:r>
                      <a:endParaRPr lang="es-EC" sz="12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s-EC" sz="1200" u="none" strike="noStrike" dirty="0">
                          <a:effectLst/>
                          <a:latin typeface="Calibri" panose="020F0502020204030204" pitchFamily="34" charset="0"/>
                          <a:cs typeface="Calibri" panose="020F0502020204030204" pitchFamily="34" charset="0"/>
                        </a:rPr>
                        <a:t>a</a:t>
                      </a:r>
                      <a:endParaRPr lang="es-EC" sz="12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624136233"/>
                  </a:ext>
                </a:extLst>
              </a:tr>
            </a:tbl>
          </a:graphicData>
        </a:graphic>
      </p:graphicFrame>
      <p:sp>
        <p:nvSpPr>
          <p:cNvPr id="8" name="Título 1">
            <a:extLst>
              <a:ext uri="{FF2B5EF4-FFF2-40B4-BE49-F238E27FC236}">
                <a16:creationId xmlns:a16="http://schemas.microsoft.com/office/drawing/2014/main" id="{809252D3-B9CE-4907-B110-8485B53CD32E}"/>
              </a:ext>
            </a:extLst>
          </p:cNvPr>
          <p:cNvSpPr txBox="1">
            <a:spLocks/>
          </p:cNvSpPr>
          <p:nvPr/>
        </p:nvSpPr>
        <p:spPr>
          <a:xfrm>
            <a:off x="980661" y="-13252"/>
            <a:ext cx="10972800" cy="114300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Berlin Sans FB Demi" pitchFamily="34"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600" i="0" kern="0" dirty="0">
                <a:solidFill>
                  <a:schemeClr val="tx1"/>
                </a:solidFill>
                <a:latin typeface="Calibri" panose="020F0502020204030204" pitchFamily="34" charset="0"/>
                <a:cs typeface="Calibri" panose="020F0502020204030204" pitchFamily="34" charset="0"/>
              </a:rPr>
              <a:t>MATERIALES Y MÉTODOS</a:t>
            </a:r>
          </a:p>
        </p:txBody>
      </p:sp>
      <p:graphicFrame>
        <p:nvGraphicFramePr>
          <p:cNvPr id="10" name="Tabla 11">
            <a:extLst>
              <a:ext uri="{FF2B5EF4-FFF2-40B4-BE49-F238E27FC236}">
                <a16:creationId xmlns:a16="http://schemas.microsoft.com/office/drawing/2014/main" id="{4DC56FB5-7BFB-4041-875F-436602967AB6}"/>
              </a:ext>
            </a:extLst>
          </p:cNvPr>
          <p:cNvGraphicFramePr>
            <a:graphicFrameLocks noGrp="1"/>
          </p:cNvGraphicFramePr>
          <p:nvPr>
            <p:extLst>
              <p:ext uri="{D42A27DB-BD31-4B8C-83A1-F6EECF244321}">
                <p14:modId xmlns:p14="http://schemas.microsoft.com/office/powerpoint/2010/main" val="3707474978"/>
              </p:ext>
            </p:extLst>
          </p:nvPr>
        </p:nvGraphicFramePr>
        <p:xfrm>
          <a:off x="6467061" y="3786008"/>
          <a:ext cx="5098902" cy="1198880"/>
        </p:xfrm>
        <a:graphic>
          <a:graphicData uri="http://schemas.openxmlformats.org/drawingml/2006/table">
            <a:tbl>
              <a:tblPr firstRow="1" bandRow="1">
                <a:tableStyleId>{5FD0F851-EC5A-4D38-B0AD-8093EC10F338}</a:tableStyleId>
              </a:tblPr>
              <a:tblGrid>
                <a:gridCol w="1167116">
                  <a:extLst>
                    <a:ext uri="{9D8B030D-6E8A-4147-A177-3AD203B41FA5}">
                      <a16:colId xmlns:a16="http://schemas.microsoft.com/office/drawing/2014/main" val="4151275335"/>
                    </a:ext>
                  </a:extLst>
                </a:gridCol>
                <a:gridCol w="2456121">
                  <a:extLst>
                    <a:ext uri="{9D8B030D-6E8A-4147-A177-3AD203B41FA5}">
                      <a16:colId xmlns:a16="http://schemas.microsoft.com/office/drawing/2014/main" val="3784672924"/>
                    </a:ext>
                  </a:extLst>
                </a:gridCol>
                <a:gridCol w="1475665">
                  <a:extLst>
                    <a:ext uri="{9D8B030D-6E8A-4147-A177-3AD203B41FA5}">
                      <a16:colId xmlns:a16="http://schemas.microsoft.com/office/drawing/2014/main" val="1108649954"/>
                    </a:ext>
                  </a:extLst>
                </a:gridCol>
              </a:tblGrid>
              <a:tr h="370840">
                <a:tc>
                  <a:txBody>
                    <a:bodyPr/>
                    <a:lstStyle/>
                    <a:p>
                      <a:pPr algn="ctr"/>
                      <a:r>
                        <a:rPr lang="es-MX" sz="1200" dirty="0">
                          <a:latin typeface="Calibri" panose="020F0502020204030204" pitchFamily="34" charset="0"/>
                          <a:cs typeface="Calibri" panose="020F0502020204030204" pitchFamily="34" charset="0"/>
                        </a:rPr>
                        <a:t>CEBADOR c</a:t>
                      </a:r>
                    </a:p>
                  </a:txBody>
                  <a:tcPr/>
                </a:tc>
                <a:tc>
                  <a:txBody>
                    <a:bodyPr/>
                    <a:lstStyle/>
                    <a:p>
                      <a:pPr algn="ctr"/>
                      <a:r>
                        <a:rPr lang="es-MX" sz="1200" dirty="0">
                          <a:latin typeface="Calibri" panose="020F0502020204030204" pitchFamily="34" charset="0"/>
                          <a:cs typeface="Calibri" panose="020F0502020204030204" pitchFamily="34" charset="0"/>
                        </a:rPr>
                        <a:t>SECUENCIA 5’-3’</a:t>
                      </a:r>
                    </a:p>
                  </a:txBody>
                  <a:tcPr/>
                </a:tc>
                <a:tc>
                  <a:txBody>
                    <a:bodyPr/>
                    <a:lstStyle/>
                    <a:p>
                      <a:pPr algn="ctr"/>
                      <a:r>
                        <a:rPr lang="es-MX" sz="1200" dirty="0">
                          <a:latin typeface="Calibri" panose="020F0502020204030204" pitchFamily="34" charset="0"/>
                          <a:cs typeface="Calibri" panose="020F0502020204030204" pitchFamily="34" charset="0"/>
                        </a:rPr>
                        <a:t>TAMAÑO DE FRAGMENTO (pb)</a:t>
                      </a:r>
                    </a:p>
                  </a:txBody>
                  <a:tcPr/>
                </a:tc>
                <a:extLst>
                  <a:ext uri="{0D108BD9-81ED-4DB2-BD59-A6C34878D82A}">
                    <a16:rowId xmlns:a16="http://schemas.microsoft.com/office/drawing/2014/main" val="2225525987"/>
                  </a:ext>
                </a:extLst>
              </a:tr>
              <a:tr h="370840">
                <a:tc>
                  <a:txBody>
                    <a:bodyPr/>
                    <a:lstStyle/>
                    <a:p>
                      <a:pPr algn="ctr"/>
                      <a:r>
                        <a:rPr lang="es-MX" sz="1200" dirty="0">
                          <a:latin typeface="Calibri" panose="020F0502020204030204" pitchFamily="34" charset="0"/>
                          <a:cs typeface="Calibri" panose="020F0502020204030204" pitchFamily="34" charset="0"/>
                        </a:rPr>
                        <a:t>ITS5 </a:t>
                      </a:r>
                    </a:p>
                  </a:txBody>
                  <a:tcPr/>
                </a:tc>
                <a:tc>
                  <a:txBody>
                    <a:bodyPr/>
                    <a:lstStyle/>
                    <a:p>
                      <a:pPr algn="ctr"/>
                      <a:r>
                        <a:rPr lang="es-MX" sz="1200" dirty="0">
                          <a:latin typeface="Calibri" panose="020F0502020204030204" pitchFamily="34" charset="0"/>
                          <a:cs typeface="Calibri" panose="020F0502020204030204" pitchFamily="34" charset="0"/>
                        </a:rPr>
                        <a:t>GAAGTAAAAGTCGTAACAAGG</a:t>
                      </a:r>
                    </a:p>
                  </a:txBody>
                  <a:tcPr/>
                </a:tc>
                <a:tc rowSpan="2">
                  <a:txBody>
                    <a:bodyPr/>
                    <a:lstStyle/>
                    <a:p>
                      <a:pPr algn="ctr"/>
                      <a:r>
                        <a:rPr lang="es-MX" sz="1200" dirty="0">
                          <a:latin typeface="Calibri" panose="020F0502020204030204" pitchFamily="34" charset="0"/>
                          <a:cs typeface="Calibri" panose="020F0502020204030204" pitchFamily="34" charset="0"/>
                        </a:rPr>
                        <a:t>352 pb</a:t>
                      </a:r>
                    </a:p>
                  </a:txBody>
                  <a:tcPr anchor="ctr"/>
                </a:tc>
                <a:extLst>
                  <a:ext uri="{0D108BD9-81ED-4DB2-BD59-A6C34878D82A}">
                    <a16:rowId xmlns:a16="http://schemas.microsoft.com/office/drawing/2014/main" val="2689187597"/>
                  </a:ext>
                </a:extLst>
              </a:tr>
              <a:tr h="370840">
                <a:tc>
                  <a:txBody>
                    <a:bodyPr/>
                    <a:lstStyle/>
                    <a:p>
                      <a:pPr algn="ctr"/>
                      <a:r>
                        <a:rPr lang="es-MX" sz="1200" dirty="0">
                          <a:latin typeface="Calibri" panose="020F0502020204030204" pitchFamily="34" charset="0"/>
                          <a:cs typeface="Calibri" panose="020F0502020204030204" pitchFamily="34" charset="0"/>
                        </a:rPr>
                        <a:t>Pxrev7</a:t>
                      </a:r>
                    </a:p>
                  </a:txBody>
                  <a:tcPr/>
                </a:tc>
                <a:tc>
                  <a:txBody>
                    <a:bodyPr/>
                    <a:lstStyle/>
                    <a:p>
                      <a:pPr algn="ctr"/>
                      <a:r>
                        <a:rPr lang="es-MX" sz="1200" dirty="0">
                          <a:latin typeface="Calibri" panose="020F0502020204030204" pitchFamily="34" charset="0"/>
                          <a:cs typeface="Calibri" panose="020F0502020204030204" pitchFamily="34" charset="0"/>
                        </a:rPr>
                        <a:t>GAGGCATGCTTCCGAGGGCTCT </a:t>
                      </a:r>
                    </a:p>
                  </a:txBody>
                  <a:tcPr/>
                </a:tc>
                <a:tc vMerge="1">
                  <a:txBody>
                    <a:bodyPr/>
                    <a:lstStyle/>
                    <a:p>
                      <a:pPr algn="ctr"/>
                      <a:endParaRPr lang="es-MX" sz="1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0869459"/>
                  </a:ext>
                </a:extLst>
              </a:tr>
            </a:tbl>
          </a:graphicData>
        </a:graphic>
      </p:graphicFrame>
      <p:sp>
        <p:nvSpPr>
          <p:cNvPr id="11" name="CuadroTexto 10">
            <a:extLst>
              <a:ext uri="{FF2B5EF4-FFF2-40B4-BE49-F238E27FC236}">
                <a16:creationId xmlns:a16="http://schemas.microsoft.com/office/drawing/2014/main" id="{58F411F7-088F-47B7-9008-1F1401A0AEE0}"/>
              </a:ext>
            </a:extLst>
          </p:cNvPr>
          <p:cNvSpPr txBox="1"/>
          <p:nvPr/>
        </p:nvSpPr>
        <p:spPr>
          <a:xfrm>
            <a:off x="6467061" y="4984888"/>
            <a:ext cx="5273364" cy="276999"/>
          </a:xfrm>
          <a:prstGeom prst="rect">
            <a:avLst/>
          </a:prstGeom>
          <a:noFill/>
        </p:spPr>
        <p:txBody>
          <a:bodyPr wrap="square">
            <a:spAutoFit/>
          </a:bodyPr>
          <a:lstStyle/>
          <a:p>
            <a:r>
              <a:rPr lang="es-MX" sz="1200" dirty="0">
                <a:latin typeface="Calibri" panose="020F0502020204030204" pitchFamily="34" charset="0"/>
                <a:cs typeface="Calibri" panose="020F0502020204030204" pitchFamily="34" charset="0"/>
              </a:rPr>
              <a:t>Ward &amp; Adams (1998).</a:t>
            </a:r>
          </a:p>
        </p:txBody>
      </p:sp>
      <p:pic>
        <p:nvPicPr>
          <p:cNvPr id="4" name="Imagen 3">
            <a:extLst>
              <a:ext uri="{FF2B5EF4-FFF2-40B4-BE49-F238E27FC236}">
                <a16:creationId xmlns:a16="http://schemas.microsoft.com/office/drawing/2014/main" id="{30722892-B976-4018-8791-21A2882E02A6}"/>
              </a:ext>
            </a:extLst>
          </p:cNvPr>
          <p:cNvPicPr>
            <a:picLocks noChangeAspect="1"/>
          </p:cNvPicPr>
          <p:nvPr/>
        </p:nvPicPr>
        <p:blipFill>
          <a:blip r:embed="rId3"/>
          <a:stretch>
            <a:fillRect/>
          </a:stretch>
        </p:blipFill>
        <p:spPr>
          <a:xfrm>
            <a:off x="8887013" y="5985503"/>
            <a:ext cx="3076575" cy="714375"/>
          </a:xfrm>
          <a:prstGeom prst="rect">
            <a:avLst/>
          </a:prstGeom>
        </p:spPr>
      </p:pic>
      <p:sp>
        <p:nvSpPr>
          <p:cNvPr id="12" name="CuadroTexto 11">
            <a:extLst>
              <a:ext uri="{FF2B5EF4-FFF2-40B4-BE49-F238E27FC236}">
                <a16:creationId xmlns:a16="http://schemas.microsoft.com/office/drawing/2014/main" id="{BCD60761-80F6-4A70-A110-29E4A4FEBD72}"/>
              </a:ext>
            </a:extLst>
          </p:cNvPr>
          <p:cNvSpPr txBox="1"/>
          <p:nvPr/>
        </p:nvSpPr>
        <p:spPr>
          <a:xfrm>
            <a:off x="122643" y="108938"/>
            <a:ext cx="418704" cy="369332"/>
          </a:xfrm>
          <a:prstGeom prst="rect">
            <a:avLst/>
          </a:prstGeom>
          <a:noFill/>
        </p:spPr>
        <p:txBody>
          <a:bodyPr wrap="none" rtlCol="0">
            <a:spAutoFit/>
          </a:bodyPr>
          <a:lstStyle/>
          <a:p>
            <a:r>
              <a:rPr lang="es-EC" dirty="0">
                <a:solidFill>
                  <a:schemeClr val="bg1">
                    <a:lumMod val="65000"/>
                  </a:schemeClr>
                </a:solidFill>
                <a:latin typeface="Calibri" panose="020F0502020204030204" pitchFamily="34" charset="0"/>
                <a:cs typeface="Calibri" panose="020F0502020204030204" pitchFamily="34" charset="0"/>
              </a:rPr>
              <a:t>10</a:t>
            </a:r>
          </a:p>
        </p:txBody>
      </p:sp>
      <p:pic>
        <p:nvPicPr>
          <p:cNvPr id="13" name="Imagen 12">
            <a:extLst>
              <a:ext uri="{FF2B5EF4-FFF2-40B4-BE49-F238E27FC236}">
                <a16:creationId xmlns:a16="http://schemas.microsoft.com/office/drawing/2014/main" id="{40BBEACF-3335-46B0-8E91-8B36A4BBE826}"/>
              </a:ext>
            </a:extLst>
          </p:cNvPr>
          <p:cNvPicPr>
            <a:picLocks noChangeAspect="1"/>
          </p:cNvPicPr>
          <p:nvPr/>
        </p:nvPicPr>
        <p:blipFill>
          <a:blip r:embed="rId4"/>
          <a:stretch>
            <a:fillRect/>
          </a:stretch>
        </p:blipFill>
        <p:spPr>
          <a:xfrm>
            <a:off x="6986332" y="1717033"/>
            <a:ext cx="3801361" cy="1679956"/>
          </a:xfrm>
          <a:prstGeom prst="rect">
            <a:avLst/>
          </a:prstGeom>
        </p:spPr>
      </p:pic>
    </p:spTree>
    <p:extLst>
      <p:ext uri="{BB962C8B-B14F-4D97-AF65-F5344CB8AC3E}">
        <p14:creationId xmlns:p14="http://schemas.microsoft.com/office/powerpoint/2010/main" val="19931105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1" id="{44169C19-67BB-412C-9EF6-8585E83DF6EE}" vid="{44811045-0D41-432A-97B0-455E800DBF5B}"/>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17113</TotalTime>
  <Words>1564</Words>
  <Application>Microsoft Office PowerPoint</Application>
  <PresentationFormat>Panorámica</PresentationFormat>
  <Paragraphs>342</Paragraphs>
  <Slides>19</Slides>
  <Notes>1</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19</vt:i4>
      </vt:variant>
    </vt:vector>
  </HeadingPairs>
  <TitlesOfParts>
    <vt:vector size="28" baseType="lpstr">
      <vt:lpstr>Albertus</vt:lpstr>
      <vt:lpstr>Arial</vt:lpstr>
      <vt:lpstr>Calibri</vt:lpstr>
      <vt:lpstr>Calibri Light</vt:lpstr>
      <vt:lpstr>Cambria Math</vt:lpstr>
      <vt:lpstr>Wingdings</vt:lpstr>
      <vt:lpstr>Tema de Office</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MichuMarcelita</dc:creator>
  <cp:lastModifiedBy>USER</cp:lastModifiedBy>
  <cp:revision>423</cp:revision>
  <dcterms:created xsi:type="dcterms:W3CDTF">2021-01-27T21:10:29Z</dcterms:created>
  <dcterms:modified xsi:type="dcterms:W3CDTF">2022-02-08T19:26:43Z</dcterms:modified>
</cp:coreProperties>
</file>