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417" r:id="rId2"/>
    <p:sldId id="293" r:id="rId3"/>
    <p:sldId id="419" r:id="rId4"/>
    <p:sldId id="421" r:id="rId5"/>
    <p:sldId id="446" r:id="rId6"/>
    <p:sldId id="420" r:id="rId7"/>
    <p:sldId id="422" r:id="rId8"/>
    <p:sldId id="423" r:id="rId9"/>
    <p:sldId id="424" r:id="rId10"/>
    <p:sldId id="426" r:id="rId11"/>
    <p:sldId id="425" r:id="rId12"/>
    <p:sldId id="427" r:id="rId13"/>
    <p:sldId id="428" r:id="rId14"/>
    <p:sldId id="447" r:id="rId15"/>
    <p:sldId id="429" r:id="rId16"/>
    <p:sldId id="430" r:id="rId17"/>
    <p:sldId id="431" r:id="rId18"/>
    <p:sldId id="432" r:id="rId19"/>
    <p:sldId id="433" r:id="rId20"/>
    <p:sldId id="434" r:id="rId21"/>
    <p:sldId id="435" r:id="rId22"/>
    <p:sldId id="439" r:id="rId23"/>
    <p:sldId id="438" r:id="rId24"/>
    <p:sldId id="437" r:id="rId25"/>
    <p:sldId id="436" r:id="rId26"/>
    <p:sldId id="440" r:id="rId27"/>
    <p:sldId id="442" r:id="rId28"/>
    <p:sldId id="445" r:id="rId29"/>
    <p:sldId id="444" r:id="rId3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CCFF"/>
    <a:srgbClr val="FFFFCC"/>
    <a:srgbClr val="00CC00"/>
    <a:srgbClr val="FF7C80"/>
    <a:srgbClr val="A9BF94"/>
    <a:srgbClr val="607848"/>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4660"/>
  </p:normalViewPr>
  <p:slideViewPr>
    <p:cSldViewPr snapToGrid="0">
      <p:cViewPr varScale="1">
        <p:scale>
          <a:sx n="85" d="100"/>
          <a:sy n="85" d="100"/>
        </p:scale>
        <p:origin x="614"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73AB1-8093-47ED-A42A-44978B095E0D}" type="doc">
      <dgm:prSet loTypeId="urn:microsoft.com/office/officeart/2008/layout/VerticalCurvedList" loCatId="list" qsTypeId="urn:microsoft.com/office/officeart/2005/8/quickstyle/3d4" qsCatId="3D" csTypeId="urn:microsoft.com/office/officeart/2005/8/colors/accent4_1" csCatId="accent4" phldr="1"/>
      <dgm:spPr/>
      <dgm:t>
        <a:bodyPr/>
        <a:lstStyle/>
        <a:p>
          <a:endParaRPr lang="es-EC"/>
        </a:p>
      </dgm:t>
    </dgm:pt>
    <dgm:pt modelId="{8E80FA87-D72F-4546-AA5B-A9B287DA9B07}">
      <dgm:prSet custT="1"/>
      <dgm:spPr/>
      <dgm:t>
        <a:bodyPr/>
        <a:lstStyle/>
        <a:p>
          <a:r>
            <a:rPr lang="es-ES" sz="2000" dirty="0">
              <a:latin typeface="Arial" panose="020B0604020202020204" pitchFamily="34" charset="0"/>
              <a:cs typeface="Arial" panose="020B0604020202020204" pitchFamily="34" charset="0"/>
            </a:rPr>
            <a:t>Introducción</a:t>
          </a:r>
          <a:endParaRPr lang="es-EC" sz="2000" dirty="0">
            <a:latin typeface="Arial" panose="020B0604020202020204" pitchFamily="34" charset="0"/>
            <a:cs typeface="Arial" panose="020B0604020202020204" pitchFamily="34" charset="0"/>
          </a:endParaRPr>
        </a:p>
      </dgm:t>
    </dgm:pt>
    <dgm:pt modelId="{8DA30EF7-08F5-4570-B602-09B20F0635A5}" type="parTrans" cxnId="{7B828020-216D-4E47-B0B5-9D6D0ED097AA}">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BA9D495C-F972-448C-A72B-1285FB189AE3}" type="sibTrans" cxnId="{7B828020-216D-4E47-B0B5-9D6D0ED097AA}">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BC6638A0-7FFF-44CD-9AEE-DFAA8E4DCA6C}">
      <dgm:prSet custT="1"/>
      <dgm:spPr/>
      <dgm:t>
        <a:bodyPr/>
        <a:lstStyle/>
        <a:p>
          <a:r>
            <a:rPr lang="es-EC" sz="2000" dirty="0">
              <a:latin typeface="Arial" panose="020B0604020202020204" pitchFamily="34" charset="0"/>
              <a:cs typeface="Arial" panose="020B0604020202020204" pitchFamily="34" charset="0"/>
            </a:rPr>
            <a:t>Pruebas y Resultados</a:t>
          </a:r>
        </a:p>
      </dgm:t>
    </dgm:pt>
    <dgm:pt modelId="{65447D41-A425-4739-A472-3AAB268FDCB4}" type="parTrans" cxnId="{A860B7FE-251F-47EE-B264-63011640F057}">
      <dgm:prSet/>
      <dgm:spPr/>
      <dgm:t>
        <a:bodyPr/>
        <a:lstStyle/>
        <a:p>
          <a:endParaRPr lang="es-ES" sz="2000">
            <a:solidFill>
              <a:schemeClr val="tx1"/>
            </a:solidFill>
            <a:latin typeface="Arial" panose="020B0604020202020204" pitchFamily="34" charset="0"/>
            <a:cs typeface="Arial" panose="020B0604020202020204" pitchFamily="34" charset="0"/>
          </a:endParaRPr>
        </a:p>
      </dgm:t>
    </dgm:pt>
    <dgm:pt modelId="{3A6A695C-27A7-439D-BA14-F78843966D96}" type="sibTrans" cxnId="{A860B7FE-251F-47EE-B264-63011640F057}">
      <dgm:prSet/>
      <dgm:spPr/>
      <dgm:t>
        <a:bodyPr/>
        <a:lstStyle/>
        <a:p>
          <a:endParaRPr lang="es-ES" sz="2000">
            <a:solidFill>
              <a:schemeClr val="tx1"/>
            </a:solidFill>
            <a:latin typeface="Arial" panose="020B0604020202020204" pitchFamily="34" charset="0"/>
            <a:cs typeface="Arial" panose="020B0604020202020204" pitchFamily="34" charset="0"/>
          </a:endParaRPr>
        </a:p>
      </dgm:t>
    </dgm:pt>
    <dgm:pt modelId="{4FCEE6EE-B6A6-4191-8805-321FF5023EA8}">
      <dgm:prSet custT="1"/>
      <dgm:spPr/>
      <dgm:t>
        <a:bodyPr/>
        <a:lstStyle/>
        <a:p>
          <a:r>
            <a:rPr lang="es-ES" sz="2000" dirty="0">
              <a:latin typeface="Arial" panose="020B0604020202020204" pitchFamily="34" charset="0"/>
              <a:cs typeface="Arial" panose="020B0604020202020204" pitchFamily="34" charset="0"/>
            </a:rPr>
            <a:t>Diseño</a:t>
          </a:r>
          <a:endParaRPr lang="es-EC" sz="2000" dirty="0">
            <a:latin typeface="Arial" panose="020B0604020202020204" pitchFamily="34" charset="0"/>
            <a:cs typeface="Arial" panose="020B0604020202020204" pitchFamily="34" charset="0"/>
          </a:endParaRPr>
        </a:p>
      </dgm:t>
    </dgm:pt>
    <dgm:pt modelId="{B245B162-1C63-4BD5-95D9-D88BAC76833A}" type="parTrans" cxnId="{2D864999-B34E-4F1C-8EB5-B75FAE2789A3}">
      <dgm:prSet/>
      <dgm:spPr/>
      <dgm:t>
        <a:bodyPr/>
        <a:lstStyle/>
        <a:p>
          <a:endParaRPr lang="es-ES"/>
        </a:p>
      </dgm:t>
    </dgm:pt>
    <dgm:pt modelId="{0F69EC1E-7572-4FE6-8F88-ABA9F944BB63}" type="sibTrans" cxnId="{2D864999-B34E-4F1C-8EB5-B75FAE2789A3}">
      <dgm:prSet/>
      <dgm:spPr/>
      <dgm:t>
        <a:bodyPr/>
        <a:lstStyle/>
        <a:p>
          <a:endParaRPr lang="es-ES"/>
        </a:p>
      </dgm:t>
    </dgm:pt>
    <dgm:pt modelId="{1F51ABF6-054B-42FB-9D00-B16337282D60}">
      <dgm:prSet custT="1"/>
      <dgm:spPr/>
      <dgm:t>
        <a:bodyPr/>
        <a:lstStyle/>
        <a:p>
          <a:r>
            <a:rPr lang="es-EC" sz="2000" dirty="0">
              <a:latin typeface="Arial" panose="020B0604020202020204" pitchFamily="34" charset="0"/>
              <a:cs typeface="Arial" panose="020B0604020202020204" pitchFamily="34" charset="0"/>
            </a:rPr>
            <a:t>Implementación </a:t>
          </a:r>
        </a:p>
      </dgm:t>
    </dgm:pt>
    <dgm:pt modelId="{6D945E75-7AEE-4476-AE0D-9C3268C3EA90}" type="parTrans" cxnId="{33BAE3B9-8D7D-4208-8989-88215E4D64CF}">
      <dgm:prSet/>
      <dgm:spPr/>
      <dgm:t>
        <a:bodyPr/>
        <a:lstStyle/>
        <a:p>
          <a:endParaRPr lang="es-ES"/>
        </a:p>
      </dgm:t>
    </dgm:pt>
    <dgm:pt modelId="{BF49D09A-048F-4180-8144-B00B308F6AA6}" type="sibTrans" cxnId="{33BAE3B9-8D7D-4208-8989-88215E4D64CF}">
      <dgm:prSet/>
      <dgm:spPr/>
      <dgm:t>
        <a:bodyPr/>
        <a:lstStyle/>
        <a:p>
          <a:endParaRPr lang="es-ES"/>
        </a:p>
      </dgm:t>
    </dgm:pt>
    <dgm:pt modelId="{8860DA74-9F23-4BC4-BD0C-03F3525B7009}">
      <dgm:prSet custT="1"/>
      <dgm:spPr/>
      <dgm:t>
        <a:bodyPr/>
        <a:lstStyle/>
        <a:p>
          <a:r>
            <a:rPr lang="es-EC" sz="2000" dirty="0">
              <a:latin typeface="Arial" panose="020B0604020202020204" pitchFamily="34" charset="0"/>
              <a:cs typeface="Arial" panose="020B0604020202020204" pitchFamily="34" charset="0"/>
            </a:rPr>
            <a:t>Objetivos</a:t>
          </a:r>
        </a:p>
      </dgm:t>
    </dgm:pt>
    <dgm:pt modelId="{6E2C8AE5-98F1-464F-957C-B8519BC5E6DF}" type="parTrans" cxnId="{EA21273A-E1BF-4265-88A9-224D498A74EA}">
      <dgm:prSet/>
      <dgm:spPr/>
      <dgm:t>
        <a:bodyPr/>
        <a:lstStyle/>
        <a:p>
          <a:endParaRPr lang="es-ES"/>
        </a:p>
      </dgm:t>
    </dgm:pt>
    <dgm:pt modelId="{22A4A2E2-FEB0-41D4-A796-420084752E29}" type="sibTrans" cxnId="{EA21273A-E1BF-4265-88A9-224D498A74EA}">
      <dgm:prSet/>
      <dgm:spPr/>
      <dgm:t>
        <a:bodyPr/>
        <a:lstStyle/>
        <a:p>
          <a:endParaRPr lang="es-ES"/>
        </a:p>
      </dgm:t>
    </dgm:pt>
    <dgm:pt modelId="{7D230E32-DEBD-4EBB-B7C5-0C470B2CD73F}">
      <dgm:prSet custT="1"/>
      <dgm:spPr/>
      <dgm:t>
        <a:bodyPr/>
        <a:lstStyle/>
        <a:p>
          <a:r>
            <a:rPr lang="es-EC" sz="2000" dirty="0">
              <a:latin typeface="Arial" panose="020B0604020202020204" pitchFamily="34" charset="0"/>
              <a:cs typeface="Arial" panose="020B0604020202020204" pitchFamily="34" charset="0"/>
            </a:rPr>
            <a:t>Conclusiones y Trabajos Futuros</a:t>
          </a:r>
          <a:endParaRPr lang="es-EC" sz="2000" dirty="0"/>
        </a:p>
      </dgm:t>
    </dgm:pt>
    <dgm:pt modelId="{9967903C-2107-49C6-BE1F-F8C47D97CF0A}" type="parTrans" cxnId="{21A11CC4-04C4-4E50-9486-35CB122E9954}">
      <dgm:prSet/>
      <dgm:spPr/>
      <dgm:t>
        <a:bodyPr/>
        <a:lstStyle/>
        <a:p>
          <a:endParaRPr lang="es-EC"/>
        </a:p>
      </dgm:t>
    </dgm:pt>
    <dgm:pt modelId="{533BC4D2-A2A8-440B-AC9E-5D275E26DDCE}" type="sibTrans" cxnId="{21A11CC4-04C4-4E50-9486-35CB122E9954}">
      <dgm:prSet/>
      <dgm:spPr/>
      <dgm:t>
        <a:bodyPr/>
        <a:lstStyle/>
        <a:p>
          <a:endParaRPr lang="es-EC"/>
        </a:p>
      </dgm:t>
    </dgm:pt>
    <dgm:pt modelId="{66B3AFB2-510A-460F-B9FD-0D0358FC7EC8}" type="pres">
      <dgm:prSet presAssocID="{5C873AB1-8093-47ED-A42A-44978B095E0D}" presName="Name0" presStyleCnt="0">
        <dgm:presLayoutVars>
          <dgm:chMax val="7"/>
          <dgm:chPref val="7"/>
          <dgm:dir/>
        </dgm:presLayoutVars>
      </dgm:prSet>
      <dgm:spPr/>
    </dgm:pt>
    <dgm:pt modelId="{83AF9E91-B4AE-4D20-9127-F15E9552901F}" type="pres">
      <dgm:prSet presAssocID="{5C873AB1-8093-47ED-A42A-44978B095E0D}" presName="Name1" presStyleCnt="0"/>
      <dgm:spPr/>
    </dgm:pt>
    <dgm:pt modelId="{46DD46EA-90D9-4F5C-A737-267B47DB92D0}" type="pres">
      <dgm:prSet presAssocID="{5C873AB1-8093-47ED-A42A-44978B095E0D}" presName="cycle" presStyleCnt="0"/>
      <dgm:spPr/>
    </dgm:pt>
    <dgm:pt modelId="{A3978C56-AFDA-4F43-880E-27EA8CA864E3}" type="pres">
      <dgm:prSet presAssocID="{5C873AB1-8093-47ED-A42A-44978B095E0D}" presName="srcNode" presStyleLbl="node1" presStyleIdx="0" presStyleCnt="6"/>
      <dgm:spPr/>
    </dgm:pt>
    <dgm:pt modelId="{2A3757D7-8131-49ED-827C-938CC960CB0D}" type="pres">
      <dgm:prSet presAssocID="{5C873AB1-8093-47ED-A42A-44978B095E0D}" presName="conn" presStyleLbl="parChTrans1D2" presStyleIdx="0" presStyleCnt="1"/>
      <dgm:spPr/>
    </dgm:pt>
    <dgm:pt modelId="{4F4019F6-969D-4A83-84A5-B83A3B7CE8F2}" type="pres">
      <dgm:prSet presAssocID="{5C873AB1-8093-47ED-A42A-44978B095E0D}" presName="extraNode" presStyleLbl="node1" presStyleIdx="0" presStyleCnt="6"/>
      <dgm:spPr/>
    </dgm:pt>
    <dgm:pt modelId="{CDB58383-C5E8-4924-A66F-BD47CC833D27}" type="pres">
      <dgm:prSet presAssocID="{5C873AB1-8093-47ED-A42A-44978B095E0D}" presName="dstNode" presStyleLbl="node1" presStyleIdx="0" presStyleCnt="6"/>
      <dgm:spPr/>
    </dgm:pt>
    <dgm:pt modelId="{E80DDA8B-1ADF-4A7D-AA04-6D0339956812}" type="pres">
      <dgm:prSet presAssocID="{8E80FA87-D72F-4546-AA5B-A9B287DA9B07}" presName="text_1" presStyleLbl="node1" presStyleIdx="0" presStyleCnt="6">
        <dgm:presLayoutVars>
          <dgm:bulletEnabled val="1"/>
        </dgm:presLayoutVars>
      </dgm:prSet>
      <dgm:spPr/>
    </dgm:pt>
    <dgm:pt modelId="{D6F3FEF6-1164-4AB5-A4DF-8800075D7675}" type="pres">
      <dgm:prSet presAssocID="{8E80FA87-D72F-4546-AA5B-A9B287DA9B07}" presName="accent_1" presStyleCnt="0"/>
      <dgm:spPr/>
    </dgm:pt>
    <dgm:pt modelId="{BE3F36AB-BB4B-4F2A-A989-CD674746F7EA}" type="pres">
      <dgm:prSet presAssocID="{8E80FA87-D72F-4546-AA5B-A9B287DA9B07}" presName="accentRepeatNode" presStyleLbl="solidFgAcc1" presStyleIdx="0" presStyleCnt="6"/>
      <dgm:spPr/>
    </dgm:pt>
    <dgm:pt modelId="{0A862978-EB9F-40ED-B656-1E2C4A8296E1}" type="pres">
      <dgm:prSet presAssocID="{8860DA74-9F23-4BC4-BD0C-03F3525B7009}" presName="text_2" presStyleLbl="node1" presStyleIdx="1" presStyleCnt="6">
        <dgm:presLayoutVars>
          <dgm:bulletEnabled val="1"/>
        </dgm:presLayoutVars>
      </dgm:prSet>
      <dgm:spPr/>
    </dgm:pt>
    <dgm:pt modelId="{AAC2FC1C-0E81-4299-9329-6C38BD790733}" type="pres">
      <dgm:prSet presAssocID="{8860DA74-9F23-4BC4-BD0C-03F3525B7009}" presName="accent_2" presStyleCnt="0"/>
      <dgm:spPr/>
    </dgm:pt>
    <dgm:pt modelId="{9C6505FA-546A-433C-8101-9AC292301278}" type="pres">
      <dgm:prSet presAssocID="{8860DA74-9F23-4BC4-BD0C-03F3525B7009}" presName="accentRepeatNode" presStyleLbl="solidFgAcc1" presStyleIdx="1" presStyleCnt="6"/>
      <dgm:spPr/>
    </dgm:pt>
    <dgm:pt modelId="{3E9670A1-B948-4263-8E49-6479F979BBFE}" type="pres">
      <dgm:prSet presAssocID="{4FCEE6EE-B6A6-4191-8805-321FF5023EA8}" presName="text_3" presStyleLbl="node1" presStyleIdx="2" presStyleCnt="6">
        <dgm:presLayoutVars>
          <dgm:bulletEnabled val="1"/>
        </dgm:presLayoutVars>
      </dgm:prSet>
      <dgm:spPr/>
    </dgm:pt>
    <dgm:pt modelId="{CE7F6401-2D95-462E-B8A9-8BFB1C4131DB}" type="pres">
      <dgm:prSet presAssocID="{4FCEE6EE-B6A6-4191-8805-321FF5023EA8}" presName="accent_3" presStyleCnt="0"/>
      <dgm:spPr/>
    </dgm:pt>
    <dgm:pt modelId="{DF37806B-62C5-42BA-9976-0FE6611832DB}" type="pres">
      <dgm:prSet presAssocID="{4FCEE6EE-B6A6-4191-8805-321FF5023EA8}" presName="accentRepeatNode" presStyleLbl="solidFgAcc1" presStyleIdx="2" presStyleCnt="6"/>
      <dgm:spPr/>
    </dgm:pt>
    <dgm:pt modelId="{ED762B19-64A3-46BE-A1FF-8A476DBEE8C0}" type="pres">
      <dgm:prSet presAssocID="{1F51ABF6-054B-42FB-9D00-B16337282D60}" presName="text_4" presStyleLbl="node1" presStyleIdx="3" presStyleCnt="6">
        <dgm:presLayoutVars>
          <dgm:bulletEnabled val="1"/>
        </dgm:presLayoutVars>
      </dgm:prSet>
      <dgm:spPr/>
    </dgm:pt>
    <dgm:pt modelId="{7F592BAF-8F54-4CDE-ACFF-218117C77258}" type="pres">
      <dgm:prSet presAssocID="{1F51ABF6-054B-42FB-9D00-B16337282D60}" presName="accent_4" presStyleCnt="0"/>
      <dgm:spPr/>
    </dgm:pt>
    <dgm:pt modelId="{76CC00D1-9308-4880-8977-C2C5A31564B6}" type="pres">
      <dgm:prSet presAssocID="{1F51ABF6-054B-42FB-9D00-B16337282D60}" presName="accentRepeatNode" presStyleLbl="solidFgAcc1" presStyleIdx="3" presStyleCnt="6"/>
      <dgm:spPr/>
    </dgm:pt>
    <dgm:pt modelId="{44FA6EC9-5E58-49FF-AC5E-0AE7428B39DC}" type="pres">
      <dgm:prSet presAssocID="{BC6638A0-7FFF-44CD-9AEE-DFAA8E4DCA6C}" presName="text_5" presStyleLbl="node1" presStyleIdx="4" presStyleCnt="6">
        <dgm:presLayoutVars>
          <dgm:bulletEnabled val="1"/>
        </dgm:presLayoutVars>
      </dgm:prSet>
      <dgm:spPr/>
    </dgm:pt>
    <dgm:pt modelId="{47ACB393-7E85-4497-A2A5-C7B7D58B6B81}" type="pres">
      <dgm:prSet presAssocID="{BC6638A0-7FFF-44CD-9AEE-DFAA8E4DCA6C}" presName="accent_5" presStyleCnt="0"/>
      <dgm:spPr/>
    </dgm:pt>
    <dgm:pt modelId="{FB38E14E-2C2C-4CB9-9A98-715BEDEB95F4}" type="pres">
      <dgm:prSet presAssocID="{BC6638A0-7FFF-44CD-9AEE-DFAA8E4DCA6C}" presName="accentRepeatNode" presStyleLbl="solidFgAcc1" presStyleIdx="4" presStyleCnt="6"/>
      <dgm:spPr/>
    </dgm:pt>
    <dgm:pt modelId="{E0141CCD-06C6-403F-8443-88C7F7DB4D02}" type="pres">
      <dgm:prSet presAssocID="{7D230E32-DEBD-4EBB-B7C5-0C470B2CD73F}" presName="text_6" presStyleLbl="node1" presStyleIdx="5" presStyleCnt="6">
        <dgm:presLayoutVars>
          <dgm:bulletEnabled val="1"/>
        </dgm:presLayoutVars>
      </dgm:prSet>
      <dgm:spPr/>
    </dgm:pt>
    <dgm:pt modelId="{7977128D-F1CB-4AE6-95DB-F82D9D6A0D13}" type="pres">
      <dgm:prSet presAssocID="{7D230E32-DEBD-4EBB-B7C5-0C470B2CD73F}" presName="accent_6" presStyleCnt="0"/>
      <dgm:spPr/>
    </dgm:pt>
    <dgm:pt modelId="{4E432FE9-C530-4D7C-B0AB-DB11268FE349}" type="pres">
      <dgm:prSet presAssocID="{7D230E32-DEBD-4EBB-B7C5-0C470B2CD73F}" presName="accentRepeatNode" presStyleLbl="solidFgAcc1" presStyleIdx="5" presStyleCnt="6"/>
      <dgm:spPr/>
    </dgm:pt>
  </dgm:ptLst>
  <dgm:cxnLst>
    <dgm:cxn modelId="{86ED7612-0DB8-4C1E-B153-9098ACCAA234}" type="presOf" srcId="{1F51ABF6-054B-42FB-9D00-B16337282D60}" destId="{ED762B19-64A3-46BE-A1FF-8A476DBEE8C0}" srcOrd="0" destOrd="0" presId="urn:microsoft.com/office/officeart/2008/layout/VerticalCurvedList"/>
    <dgm:cxn modelId="{7B828020-216D-4E47-B0B5-9D6D0ED097AA}" srcId="{5C873AB1-8093-47ED-A42A-44978B095E0D}" destId="{8E80FA87-D72F-4546-AA5B-A9B287DA9B07}" srcOrd="0" destOrd="0" parTransId="{8DA30EF7-08F5-4570-B602-09B20F0635A5}" sibTransId="{BA9D495C-F972-448C-A72B-1285FB189AE3}"/>
    <dgm:cxn modelId="{ED86CC37-3E5D-41AD-9309-FE3B77FF57BA}" type="presOf" srcId="{8E80FA87-D72F-4546-AA5B-A9B287DA9B07}" destId="{E80DDA8B-1ADF-4A7D-AA04-6D0339956812}" srcOrd="0" destOrd="0" presId="urn:microsoft.com/office/officeart/2008/layout/VerticalCurvedList"/>
    <dgm:cxn modelId="{EA21273A-E1BF-4265-88A9-224D498A74EA}" srcId="{5C873AB1-8093-47ED-A42A-44978B095E0D}" destId="{8860DA74-9F23-4BC4-BD0C-03F3525B7009}" srcOrd="1" destOrd="0" parTransId="{6E2C8AE5-98F1-464F-957C-B8519BC5E6DF}" sibTransId="{22A4A2E2-FEB0-41D4-A796-420084752E29}"/>
    <dgm:cxn modelId="{BBD7B174-2296-4AC7-8863-39BD76A6C342}" type="presOf" srcId="{4FCEE6EE-B6A6-4191-8805-321FF5023EA8}" destId="{3E9670A1-B948-4263-8E49-6479F979BBFE}" srcOrd="0" destOrd="0" presId="urn:microsoft.com/office/officeart/2008/layout/VerticalCurvedList"/>
    <dgm:cxn modelId="{2D864999-B34E-4F1C-8EB5-B75FAE2789A3}" srcId="{5C873AB1-8093-47ED-A42A-44978B095E0D}" destId="{4FCEE6EE-B6A6-4191-8805-321FF5023EA8}" srcOrd="2" destOrd="0" parTransId="{B245B162-1C63-4BD5-95D9-D88BAC76833A}" sibTransId="{0F69EC1E-7572-4FE6-8F88-ABA9F944BB63}"/>
    <dgm:cxn modelId="{D732549F-C37A-44A7-BCE6-43FD389DE42A}" type="presOf" srcId="{BC6638A0-7FFF-44CD-9AEE-DFAA8E4DCA6C}" destId="{44FA6EC9-5E58-49FF-AC5E-0AE7428B39DC}" srcOrd="0" destOrd="0" presId="urn:microsoft.com/office/officeart/2008/layout/VerticalCurvedList"/>
    <dgm:cxn modelId="{9A7522A4-FE84-4F55-97FA-5B31F850B40E}" type="presOf" srcId="{5C873AB1-8093-47ED-A42A-44978B095E0D}" destId="{66B3AFB2-510A-460F-B9FD-0D0358FC7EC8}" srcOrd="0" destOrd="0" presId="urn:microsoft.com/office/officeart/2008/layout/VerticalCurvedList"/>
    <dgm:cxn modelId="{33BAE3B9-8D7D-4208-8989-88215E4D64CF}" srcId="{5C873AB1-8093-47ED-A42A-44978B095E0D}" destId="{1F51ABF6-054B-42FB-9D00-B16337282D60}" srcOrd="3" destOrd="0" parTransId="{6D945E75-7AEE-4476-AE0D-9C3268C3EA90}" sibTransId="{BF49D09A-048F-4180-8144-B00B308F6AA6}"/>
    <dgm:cxn modelId="{305A9FC1-2E7E-4990-9F15-43CBE21123A3}" type="presOf" srcId="{7D230E32-DEBD-4EBB-B7C5-0C470B2CD73F}" destId="{E0141CCD-06C6-403F-8443-88C7F7DB4D02}" srcOrd="0" destOrd="0" presId="urn:microsoft.com/office/officeart/2008/layout/VerticalCurvedList"/>
    <dgm:cxn modelId="{21A11CC4-04C4-4E50-9486-35CB122E9954}" srcId="{5C873AB1-8093-47ED-A42A-44978B095E0D}" destId="{7D230E32-DEBD-4EBB-B7C5-0C470B2CD73F}" srcOrd="5" destOrd="0" parTransId="{9967903C-2107-49C6-BE1F-F8C47D97CF0A}" sibTransId="{533BC4D2-A2A8-440B-AC9E-5D275E26DDCE}"/>
    <dgm:cxn modelId="{9E761ADB-E7EC-4C7E-A681-974DBC1F33E3}" type="presOf" srcId="{8860DA74-9F23-4BC4-BD0C-03F3525B7009}" destId="{0A862978-EB9F-40ED-B656-1E2C4A8296E1}" srcOrd="0" destOrd="0" presId="urn:microsoft.com/office/officeart/2008/layout/VerticalCurvedList"/>
    <dgm:cxn modelId="{A860B7FE-251F-47EE-B264-63011640F057}" srcId="{5C873AB1-8093-47ED-A42A-44978B095E0D}" destId="{BC6638A0-7FFF-44CD-9AEE-DFAA8E4DCA6C}" srcOrd="4" destOrd="0" parTransId="{65447D41-A425-4739-A472-3AAB268FDCB4}" sibTransId="{3A6A695C-27A7-439D-BA14-F78843966D96}"/>
    <dgm:cxn modelId="{9F11F0FE-3687-4033-896B-32872E6805EC}" type="presOf" srcId="{BA9D495C-F972-448C-A72B-1285FB189AE3}" destId="{2A3757D7-8131-49ED-827C-938CC960CB0D}" srcOrd="0" destOrd="0" presId="urn:microsoft.com/office/officeart/2008/layout/VerticalCurvedList"/>
    <dgm:cxn modelId="{95FFFA78-9F04-45C3-8EA6-54E65E5BE058}" type="presParOf" srcId="{66B3AFB2-510A-460F-B9FD-0D0358FC7EC8}" destId="{83AF9E91-B4AE-4D20-9127-F15E9552901F}" srcOrd="0" destOrd="0" presId="urn:microsoft.com/office/officeart/2008/layout/VerticalCurvedList"/>
    <dgm:cxn modelId="{8BF93D01-819F-4A37-AF76-1D7A420FADD9}" type="presParOf" srcId="{83AF9E91-B4AE-4D20-9127-F15E9552901F}" destId="{46DD46EA-90D9-4F5C-A737-267B47DB92D0}" srcOrd="0" destOrd="0" presId="urn:microsoft.com/office/officeart/2008/layout/VerticalCurvedList"/>
    <dgm:cxn modelId="{5A080650-9F8F-4A4E-9608-268A10A37BD4}" type="presParOf" srcId="{46DD46EA-90D9-4F5C-A737-267B47DB92D0}" destId="{A3978C56-AFDA-4F43-880E-27EA8CA864E3}" srcOrd="0" destOrd="0" presId="urn:microsoft.com/office/officeart/2008/layout/VerticalCurvedList"/>
    <dgm:cxn modelId="{F06296C5-CD73-471C-A4E3-76CA363604E9}" type="presParOf" srcId="{46DD46EA-90D9-4F5C-A737-267B47DB92D0}" destId="{2A3757D7-8131-49ED-827C-938CC960CB0D}" srcOrd="1" destOrd="0" presId="urn:microsoft.com/office/officeart/2008/layout/VerticalCurvedList"/>
    <dgm:cxn modelId="{466E8200-5101-4BDD-8FEE-16AA639822A7}" type="presParOf" srcId="{46DD46EA-90D9-4F5C-A737-267B47DB92D0}" destId="{4F4019F6-969D-4A83-84A5-B83A3B7CE8F2}" srcOrd="2" destOrd="0" presId="urn:microsoft.com/office/officeart/2008/layout/VerticalCurvedList"/>
    <dgm:cxn modelId="{F223A450-4089-420C-A7B9-C67D02412ACC}" type="presParOf" srcId="{46DD46EA-90D9-4F5C-A737-267B47DB92D0}" destId="{CDB58383-C5E8-4924-A66F-BD47CC833D27}" srcOrd="3" destOrd="0" presId="urn:microsoft.com/office/officeart/2008/layout/VerticalCurvedList"/>
    <dgm:cxn modelId="{D14C72BE-34CF-438E-8E40-DF3DAE2AD083}" type="presParOf" srcId="{83AF9E91-B4AE-4D20-9127-F15E9552901F}" destId="{E80DDA8B-1ADF-4A7D-AA04-6D0339956812}" srcOrd="1" destOrd="0" presId="urn:microsoft.com/office/officeart/2008/layout/VerticalCurvedList"/>
    <dgm:cxn modelId="{8672F094-D874-4A06-BCB1-068BAA411158}" type="presParOf" srcId="{83AF9E91-B4AE-4D20-9127-F15E9552901F}" destId="{D6F3FEF6-1164-4AB5-A4DF-8800075D7675}" srcOrd="2" destOrd="0" presId="urn:microsoft.com/office/officeart/2008/layout/VerticalCurvedList"/>
    <dgm:cxn modelId="{C556DA03-AF36-4F81-BAAE-77C857ED54A0}" type="presParOf" srcId="{D6F3FEF6-1164-4AB5-A4DF-8800075D7675}" destId="{BE3F36AB-BB4B-4F2A-A989-CD674746F7EA}" srcOrd="0" destOrd="0" presId="urn:microsoft.com/office/officeart/2008/layout/VerticalCurvedList"/>
    <dgm:cxn modelId="{36546B85-58D7-472C-95DE-91E0EEDFA9DA}" type="presParOf" srcId="{83AF9E91-B4AE-4D20-9127-F15E9552901F}" destId="{0A862978-EB9F-40ED-B656-1E2C4A8296E1}" srcOrd="3" destOrd="0" presId="urn:microsoft.com/office/officeart/2008/layout/VerticalCurvedList"/>
    <dgm:cxn modelId="{B34A8380-CA1F-4901-ABF2-A407AE56CA68}" type="presParOf" srcId="{83AF9E91-B4AE-4D20-9127-F15E9552901F}" destId="{AAC2FC1C-0E81-4299-9329-6C38BD790733}" srcOrd="4" destOrd="0" presId="urn:microsoft.com/office/officeart/2008/layout/VerticalCurvedList"/>
    <dgm:cxn modelId="{2C36BC32-76BE-4017-AA6E-1CC6829DFCAD}" type="presParOf" srcId="{AAC2FC1C-0E81-4299-9329-6C38BD790733}" destId="{9C6505FA-546A-433C-8101-9AC292301278}" srcOrd="0" destOrd="0" presId="urn:microsoft.com/office/officeart/2008/layout/VerticalCurvedList"/>
    <dgm:cxn modelId="{5C833520-78D6-49F2-9E88-BA28F2A9074E}" type="presParOf" srcId="{83AF9E91-B4AE-4D20-9127-F15E9552901F}" destId="{3E9670A1-B948-4263-8E49-6479F979BBFE}" srcOrd="5" destOrd="0" presId="urn:microsoft.com/office/officeart/2008/layout/VerticalCurvedList"/>
    <dgm:cxn modelId="{C70C2EFF-E9B2-45C3-AD4A-2907A9DC4B60}" type="presParOf" srcId="{83AF9E91-B4AE-4D20-9127-F15E9552901F}" destId="{CE7F6401-2D95-462E-B8A9-8BFB1C4131DB}" srcOrd="6" destOrd="0" presId="urn:microsoft.com/office/officeart/2008/layout/VerticalCurvedList"/>
    <dgm:cxn modelId="{29F2D9F1-9CF8-48D4-9FC5-AD3AA483C691}" type="presParOf" srcId="{CE7F6401-2D95-462E-B8A9-8BFB1C4131DB}" destId="{DF37806B-62C5-42BA-9976-0FE6611832DB}" srcOrd="0" destOrd="0" presId="urn:microsoft.com/office/officeart/2008/layout/VerticalCurvedList"/>
    <dgm:cxn modelId="{86B4E3D2-1DC7-4622-82E4-4F116C82D185}" type="presParOf" srcId="{83AF9E91-B4AE-4D20-9127-F15E9552901F}" destId="{ED762B19-64A3-46BE-A1FF-8A476DBEE8C0}" srcOrd="7" destOrd="0" presId="urn:microsoft.com/office/officeart/2008/layout/VerticalCurvedList"/>
    <dgm:cxn modelId="{68E44155-1AA4-4702-A7B5-133A49857B74}" type="presParOf" srcId="{83AF9E91-B4AE-4D20-9127-F15E9552901F}" destId="{7F592BAF-8F54-4CDE-ACFF-218117C77258}" srcOrd="8" destOrd="0" presId="urn:microsoft.com/office/officeart/2008/layout/VerticalCurvedList"/>
    <dgm:cxn modelId="{CB0F860D-2FE0-4ABE-A213-417CBF6DF7AD}" type="presParOf" srcId="{7F592BAF-8F54-4CDE-ACFF-218117C77258}" destId="{76CC00D1-9308-4880-8977-C2C5A31564B6}" srcOrd="0" destOrd="0" presId="urn:microsoft.com/office/officeart/2008/layout/VerticalCurvedList"/>
    <dgm:cxn modelId="{7ED880B3-75AA-4B00-B69F-6CDC6AED3A28}" type="presParOf" srcId="{83AF9E91-B4AE-4D20-9127-F15E9552901F}" destId="{44FA6EC9-5E58-49FF-AC5E-0AE7428B39DC}" srcOrd="9" destOrd="0" presId="urn:microsoft.com/office/officeart/2008/layout/VerticalCurvedList"/>
    <dgm:cxn modelId="{C2AD0906-3352-4DFA-9F66-C2951B6FF1D6}" type="presParOf" srcId="{83AF9E91-B4AE-4D20-9127-F15E9552901F}" destId="{47ACB393-7E85-4497-A2A5-C7B7D58B6B81}" srcOrd="10" destOrd="0" presId="urn:microsoft.com/office/officeart/2008/layout/VerticalCurvedList"/>
    <dgm:cxn modelId="{3A19E3CB-5C51-4DBB-9FD4-FCC9531B5267}" type="presParOf" srcId="{47ACB393-7E85-4497-A2A5-C7B7D58B6B81}" destId="{FB38E14E-2C2C-4CB9-9A98-715BEDEB95F4}" srcOrd="0" destOrd="0" presId="urn:microsoft.com/office/officeart/2008/layout/VerticalCurvedList"/>
    <dgm:cxn modelId="{22FBCDFD-C958-41ED-B165-59F4FD4BAB5F}" type="presParOf" srcId="{83AF9E91-B4AE-4D20-9127-F15E9552901F}" destId="{E0141CCD-06C6-403F-8443-88C7F7DB4D02}" srcOrd="11" destOrd="0" presId="urn:microsoft.com/office/officeart/2008/layout/VerticalCurvedList"/>
    <dgm:cxn modelId="{487686D1-6841-4919-98A3-242D4A517C14}" type="presParOf" srcId="{83AF9E91-B4AE-4D20-9127-F15E9552901F}" destId="{7977128D-F1CB-4AE6-95DB-F82D9D6A0D13}" srcOrd="12" destOrd="0" presId="urn:microsoft.com/office/officeart/2008/layout/VerticalCurvedList"/>
    <dgm:cxn modelId="{98448A98-0A56-4A32-B441-8AB56AFCDF70}" type="presParOf" srcId="{7977128D-F1CB-4AE6-95DB-F82D9D6A0D13}" destId="{4E432FE9-C530-4D7C-B0AB-DB11268FE3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A45FE4-2ECE-4309-8F4D-10764BAA520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C"/>
        </a:p>
      </dgm:t>
    </dgm:pt>
    <dgm:pt modelId="{93EEF775-2F49-4C02-9883-D15D508E4201}">
      <dgm:prSet phldrT="[Texto]" custT="1"/>
      <dgm:spPr>
        <a:solidFill>
          <a:srgbClr val="0070C0"/>
        </a:solidFill>
        <a:ln>
          <a:solidFill>
            <a:srgbClr val="0070C0"/>
          </a:solidFill>
        </a:ln>
      </dgm:spPr>
      <dgm:t>
        <a:bodyPr anchor="ctr"/>
        <a:lstStyle/>
        <a:p>
          <a:pPr>
            <a:buNone/>
          </a:pPr>
          <a:endParaRPr lang="es-ES" sz="1400" b="1" dirty="0"/>
        </a:p>
        <a:p>
          <a:pPr>
            <a:buNone/>
          </a:pPr>
          <a:r>
            <a:rPr lang="es-ES" sz="1400" b="1" dirty="0"/>
            <a:t>Objetivos Específicos</a:t>
          </a:r>
        </a:p>
        <a:p>
          <a:pPr>
            <a:buFont typeface="Arial" panose="020B0604020202020204" pitchFamily="34" charset="0"/>
            <a:buChar char="•"/>
          </a:pPr>
          <a:endParaRPr lang="es-ES" sz="1400" b="1" dirty="0"/>
        </a:p>
      </dgm:t>
    </dgm:pt>
    <dgm:pt modelId="{A61B82DA-AC4B-4353-8A43-52173FD2CBF5}" type="parTrans" cxnId="{3E7534FF-EAD9-4C68-A324-7BE8765C3CCC}">
      <dgm:prSet/>
      <dgm:spPr/>
      <dgm:t>
        <a:bodyPr/>
        <a:lstStyle/>
        <a:p>
          <a:endParaRPr lang="es-EC"/>
        </a:p>
      </dgm:t>
    </dgm:pt>
    <dgm:pt modelId="{C96B0F4C-1C96-4F80-80F8-4265A14D71E7}" type="sibTrans" cxnId="{3E7534FF-EAD9-4C68-A324-7BE8765C3CCC}">
      <dgm:prSet/>
      <dgm:spPr/>
      <dgm:t>
        <a:bodyPr/>
        <a:lstStyle/>
        <a:p>
          <a:endParaRPr lang="es-EC"/>
        </a:p>
      </dgm:t>
    </dgm:pt>
    <dgm:pt modelId="{8DFAFE8C-AA90-4196-93BD-69E81E596D41}" type="pres">
      <dgm:prSet presAssocID="{5EA45FE4-2ECE-4309-8F4D-10764BAA520F}" presName="diagram" presStyleCnt="0">
        <dgm:presLayoutVars>
          <dgm:chPref val="1"/>
          <dgm:dir/>
          <dgm:animOne val="branch"/>
          <dgm:animLvl val="lvl"/>
          <dgm:resizeHandles/>
        </dgm:presLayoutVars>
      </dgm:prSet>
      <dgm:spPr/>
    </dgm:pt>
    <dgm:pt modelId="{C55B3A66-5EED-4621-ADC8-4B7089E8D193}" type="pres">
      <dgm:prSet presAssocID="{93EEF775-2F49-4C02-9883-D15D508E4201}" presName="root" presStyleCnt="0"/>
      <dgm:spPr/>
    </dgm:pt>
    <dgm:pt modelId="{42481C87-53A7-4810-8F8A-650B3D6BA957}" type="pres">
      <dgm:prSet presAssocID="{93EEF775-2F49-4C02-9883-D15D508E4201}" presName="rootComposite" presStyleCnt="0"/>
      <dgm:spPr/>
    </dgm:pt>
    <dgm:pt modelId="{1E3E1B3D-7F92-4C58-85FE-E127EB288214}" type="pres">
      <dgm:prSet presAssocID="{93EEF775-2F49-4C02-9883-D15D508E4201}" presName="rootText" presStyleLbl="node1" presStyleIdx="0" presStyleCnt="1" custScaleX="19529" custScaleY="10146" custLinFactNeighborX="-40284" custLinFactNeighborY="-14880"/>
      <dgm:spPr/>
    </dgm:pt>
    <dgm:pt modelId="{B06224F8-DC25-4430-BAB7-4041ABEDE62C}" type="pres">
      <dgm:prSet presAssocID="{93EEF775-2F49-4C02-9883-D15D508E4201}" presName="rootConnector" presStyleLbl="node1" presStyleIdx="0" presStyleCnt="1"/>
      <dgm:spPr/>
    </dgm:pt>
    <dgm:pt modelId="{7880BF9D-BBF4-45B0-B8DE-7C45B912EE1B}" type="pres">
      <dgm:prSet presAssocID="{93EEF775-2F49-4C02-9883-D15D508E4201}" presName="childShape" presStyleCnt="0"/>
      <dgm:spPr/>
    </dgm:pt>
  </dgm:ptLst>
  <dgm:cxnLst>
    <dgm:cxn modelId="{E1628629-1FEA-4067-AF52-D7BFE2AD2493}" type="presOf" srcId="{93EEF775-2F49-4C02-9883-D15D508E4201}" destId="{1E3E1B3D-7F92-4C58-85FE-E127EB288214}" srcOrd="0" destOrd="0" presId="urn:microsoft.com/office/officeart/2005/8/layout/hierarchy3"/>
    <dgm:cxn modelId="{8E98FB3E-9E13-46D9-9339-10F8CED5D00D}" type="presOf" srcId="{5EA45FE4-2ECE-4309-8F4D-10764BAA520F}" destId="{8DFAFE8C-AA90-4196-93BD-69E81E596D41}" srcOrd="0" destOrd="0" presId="urn:microsoft.com/office/officeart/2005/8/layout/hierarchy3"/>
    <dgm:cxn modelId="{C1428789-0365-4913-8AF2-741AB315C903}" type="presOf" srcId="{93EEF775-2F49-4C02-9883-D15D508E4201}" destId="{B06224F8-DC25-4430-BAB7-4041ABEDE62C}" srcOrd="1" destOrd="0" presId="urn:microsoft.com/office/officeart/2005/8/layout/hierarchy3"/>
    <dgm:cxn modelId="{3E7534FF-EAD9-4C68-A324-7BE8765C3CCC}" srcId="{5EA45FE4-2ECE-4309-8F4D-10764BAA520F}" destId="{93EEF775-2F49-4C02-9883-D15D508E4201}" srcOrd="0" destOrd="0" parTransId="{A61B82DA-AC4B-4353-8A43-52173FD2CBF5}" sibTransId="{C96B0F4C-1C96-4F80-80F8-4265A14D71E7}"/>
    <dgm:cxn modelId="{BED943AE-A73D-4AC0-B9E9-B1B4B7FA0E1A}" type="presParOf" srcId="{8DFAFE8C-AA90-4196-93BD-69E81E596D41}" destId="{C55B3A66-5EED-4621-ADC8-4B7089E8D193}" srcOrd="0" destOrd="0" presId="urn:microsoft.com/office/officeart/2005/8/layout/hierarchy3"/>
    <dgm:cxn modelId="{2824FCB4-98FC-4CC0-A6C2-484AC9010133}" type="presParOf" srcId="{C55B3A66-5EED-4621-ADC8-4B7089E8D193}" destId="{42481C87-53A7-4810-8F8A-650B3D6BA957}" srcOrd="0" destOrd="0" presId="urn:microsoft.com/office/officeart/2005/8/layout/hierarchy3"/>
    <dgm:cxn modelId="{03426D4B-9305-4DA2-8E58-E59D03CE1FE3}" type="presParOf" srcId="{42481C87-53A7-4810-8F8A-650B3D6BA957}" destId="{1E3E1B3D-7F92-4C58-85FE-E127EB288214}" srcOrd="0" destOrd="0" presId="urn:microsoft.com/office/officeart/2005/8/layout/hierarchy3"/>
    <dgm:cxn modelId="{C24D17DC-FF5F-4E66-B802-5F8597999EA8}" type="presParOf" srcId="{42481C87-53A7-4810-8F8A-650B3D6BA957}" destId="{B06224F8-DC25-4430-BAB7-4041ABEDE62C}" srcOrd="1" destOrd="0" presId="urn:microsoft.com/office/officeart/2005/8/layout/hierarchy3"/>
    <dgm:cxn modelId="{80D8DA9A-87AB-4E7A-8E6E-F412BA1AAB8E}" type="presParOf" srcId="{C55B3A66-5EED-4621-ADC8-4B7089E8D193}" destId="{7880BF9D-BBF4-45B0-B8DE-7C45B912EE1B}"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757D7-8131-49ED-827C-938CC960CB0D}">
      <dsp:nvSpPr>
        <dsp:cNvPr id="0" name=""/>
        <dsp:cNvSpPr/>
      </dsp:nvSpPr>
      <dsp:spPr>
        <a:xfrm>
          <a:off x="-5699197" y="-872376"/>
          <a:ext cx="6785312" cy="6785312"/>
        </a:xfrm>
        <a:prstGeom prst="blockArc">
          <a:avLst>
            <a:gd name="adj1" fmla="val 18900000"/>
            <a:gd name="adj2" fmla="val 2700000"/>
            <a:gd name="adj3" fmla="val 318"/>
          </a:avLst>
        </a:prstGeom>
        <a:noFill/>
        <a:ln w="25400" cap="flat" cmpd="sng" algn="ctr">
          <a:solidFill>
            <a:schemeClr val="accent4">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E80DDA8B-1ADF-4A7D-AA04-6D0339956812}">
      <dsp:nvSpPr>
        <dsp:cNvPr id="0" name=""/>
        <dsp:cNvSpPr/>
      </dsp:nvSpPr>
      <dsp:spPr>
        <a:xfrm>
          <a:off x="404714" y="265435"/>
          <a:ext cx="7652675" cy="530670"/>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marL="0" lvl="0" indent="0" algn="l"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Introducción</a:t>
          </a:r>
          <a:endParaRPr lang="es-EC" sz="2000" kern="1200" dirty="0">
            <a:latin typeface="Arial" panose="020B0604020202020204" pitchFamily="34" charset="0"/>
            <a:cs typeface="Arial" panose="020B0604020202020204" pitchFamily="34" charset="0"/>
          </a:endParaRPr>
        </a:p>
      </dsp:txBody>
      <dsp:txXfrm>
        <a:off x="404714" y="265435"/>
        <a:ext cx="7652675" cy="530670"/>
      </dsp:txXfrm>
    </dsp:sp>
    <dsp:sp modelId="{BE3F36AB-BB4B-4F2A-A989-CD674746F7EA}">
      <dsp:nvSpPr>
        <dsp:cNvPr id="0" name=""/>
        <dsp:cNvSpPr/>
      </dsp:nvSpPr>
      <dsp:spPr>
        <a:xfrm>
          <a:off x="73045" y="199102"/>
          <a:ext cx="663337" cy="66333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A862978-EB9F-40ED-B656-1E2C4A8296E1}">
      <dsp:nvSpPr>
        <dsp:cNvPr id="0" name=""/>
        <dsp:cNvSpPr/>
      </dsp:nvSpPr>
      <dsp:spPr>
        <a:xfrm>
          <a:off x="841227" y="1061340"/>
          <a:ext cx="7216162" cy="530670"/>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Arial" panose="020B0604020202020204" pitchFamily="34" charset="0"/>
              <a:cs typeface="Arial" panose="020B0604020202020204" pitchFamily="34" charset="0"/>
            </a:rPr>
            <a:t>Objetivos</a:t>
          </a:r>
        </a:p>
      </dsp:txBody>
      <dsp:txXfrm>
        <a:off x="841227" y="1061340"/>
        <a:ext cx="7216162" cy="530670"/>
      </dsp:txXfrm>
    </dsp:sp>
    <dsp:sp modelId="{9C6505FA-546A-433C-8101-9AC292301278}">
      <dsp:nvSpPr>
        <dsp:cNvPr id="0" name=""/>
        <dsp:cNvSpPr/>
      </dsp:nvSpPr>
      <dsp:spPr>
        <a:xfrm>
          <a:off x="509558" y="995006"/>
          <a:ext cx="663337" cy="66333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3E9670A1-B948-4263-8E49-6479F979BBFE}">
      <dsp:nvSpPr>
        <dsp:cNvPr id="0" name=""/>
        <dsp:cNvSpPr/>
      </dsp:nvSpPr>
      <dsp:spPr>
        <a:xfrm>
          <a:off x="1040833" y="1857244"/>
          <a:ext cx="7016556" cy="530670"/>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marL="0" lvl="0" indent="0" algn="l"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Diseño</a:t>
          </a:r>
          <a:endParaRPr lang="es-EC" sz="2000" kern="1200" dirty="0">
            <a:latin typeface="Arial" panose="020B0604020202020204" pitchFamily="34" charset="0"/>
            <a:cs typeface="Arial" panose="020B0604020202020204" pitchFamily="34" charset="0"/>
          </a:endParaRPr>
        </a:p>
      </dsp:txBody>
      <dsp:txXfrm>
        <a:off x="1040833" y="1857244"/>
        <a:ext cx="7016556" cy="530670"/>
      </dsp:txXfrm>
    </dsp:sp>
    <dsp:sp modelId="{DF37806B-62C5-42BA-9976-0FE6611832DB}">
      <dsp:nvSpPr>
        <dsp:cNvPr id="0" name=""/>
        <dsp:cNvSpPr/>
      </dsp:nvSpPr>
      <dsp:spPr>
        <a:xfrm>
          <a:off x="709164" y="1790910"/>
          <a:ext cx="663337" cy="66333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ED762B19-64A3-46BE-A1FF-8A476DBEE8C0}">
      <dsp:nvSpPr>
        <dsp:cNvPr id="0" name=""/>
        <dsp:cNvSpPr/>
      </dsp:nvSpPr>
      <dsp:spPr>
        <a:xfrm>
          <a:off x="1040833" y="2652645"/>
          <a:ext cx="7016556" cy="530670"/>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Arial" panose="020B0604020202020204" pitchFamily="34" charset="0"/>
              <a:cs typeface="Arial" panose="020B0604020202020204" pitchFamily="34" charset="0"/>
            </a:rPr>
            <a:t>Implementación </a:t>
          </a:r>
        </a:p>
      </dsp:txBody>
      <dsp:txXfrm>
        <a:off x="1040833" y="2652645"/>
        <a:ext cx="7016556" cy="530670"/>
      </dsp:txXfrm>
    </dsp:sp>
    <dsp:sp modelId="{76CC00D1-9308-4880-8977-C2C5A31564B6}">
      <dsp:nvSpPr>
        <dsp:cNvPr id="0" name=""/>
        <dsp:cNvSpPr/>
      </dsp:nvSpPr>
      <dsp:spPr>
        <a:xfrm>
          <a:off x="709164" y="2586311"/>
          <a:ext cx="663337" cy="66333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4FA6EC9-5E58-49FF-AC5E-0AE7428B39DC}">
      <dsp:nvSpPr>
        <dsp:cNvPr id="0" name=""/>
        <dsp:cNvSpPr/>
      </dsp:nvSpPr>
      <dsp:spPr>
        <a:xfrm>
          <a:off x="841227" y="3448549"/>
          <a:ext cx="7216162" cy="530670"/>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Arial" panose="020B0604020202020204" pitchFamily="34" charset="0"/>
              <a:cs typeface="Arial" panose="020B0604020202020204" pitchFamily="34" charset="0"/>
            </a:rPr>
            <a:t>Pruebas y Resultados</a:t>
          </a:r>
        </a:p>
      </dsp:txBody>
      <dsp:txXfrm>
        <a:off x="841227" y="3448549"/>
        <a:ext cx="7216162" cy="530670"/>
      </dsp:txXfrm>
    </dsp:sp>
    <dsp:sp modelId="{FB38E14E-2C2C-4CB9-9A98-715BEDEB95F4}">
      <dsp:nvSpPr>
        <dsp:cNvPr id="0" name=""/>
        <dsp:cNvSpPr/>
      </dsp:nvSpPr>
      <dsp:spPr>
        <a:xfrm>
          <a:off x="509558" y="3382215"/>
          <a:ext cx="663337" cy="66333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E0141CCD-06C6-403F-8443-88C7F7DB4D02}">
      <dsp:nvSpPr>
        <dsp:cNvPr id="0" name=""/>
        <dsp:cNvSpPr/>
      </dsp:nvSpPr>
      <dsp:spPr>
        <a:xfrm>
          <a:off x="404714" y="4244453"/>
          <a:ext cx="7652675" cy="530670"/>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Arial" panose="020B0604020202020204" pitchFamily="34" charset="0"/>
              <a:cs typeface="Arial" panose="020B0604020202020204" pitchFamily="34" charset="0"/>
            </a:rPr>
            <a:t>Conclusiones y Trabajos Futuros</a:t>
          </a:r>
          <a:endParaRPr lang="es-EC" sz="2000" kern="1200" dirty="0"/>
        </a:p>
      </dsp:txBody>
      <dsp:txXfrm>
        <a:off x="404714" y="4244453"/>
        <a:ext cx="7652675" cy="530670"/>
      </dsp:txXfrm>
    </dsp:sp>
    <dsp:sp modelId="{4E432FE9-C530-4D7C-B0AB-DB11268FE349}">
      <dsp:nvSpPr>
        <dsp:cNvPr id="0" name=""/>
        <dsp:cNvSpPr/>
      </dsp:nvSpPr>
      <dsp:spPr>
        <a:xfrm>
          <a:off x="73045" y="4178120"/>
          <a:ext cx="663337" cy="663337"/>
        </a:xfrm>
        <a:prstGeom prst="ellipse">
          <a:avLst/>
        </a:prstGeom>
        <a:solidFill>
          <a:schemeClr val="lt1">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E1B3D-7F92-4C58-85FE-E127EB288214}">
      <dsp:nvSpPr>
        <dsp:cNvPr id="0" name=""/>
        <dsp:cNvSpPr/>
      </dsp:nvSpPr>
      <dsp:spPr>
        <a:xfrm>
          <a:off x="39" y="0"/>
          <a:ext cx="2036719" cy="529073"/>
        </a:xfrm>
        <a:prstGeom prst="roundRect">
          <a:avLst>
            <a:gd name="adj" fmla="val 10000"/>
          </a:avLst>
        </a:prstGeom>
        <a:solidFill>
          <a:srgbClr val="0070C0"/>
        </a:solidFill>
        <a:ln w="254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endParaRPr lang="es-ES" sz="1400" b="1" kern="1200" dirty="0"/>
        </a:p>
        <a:p>
          <a:pPr marL="0" lvl="0" indent="0" algn="ctr" defTabSz="622300">
            <a:lnSpc>
              <a:spcPct val="90000"/>
            </a:lnSpc>
            <a:spcBef>
              <a:spcPct val="0"/>
            </a:spcBef>
            <a:spcAft>
              <a:spcPct val="35000"/>
            </a:spcAft>
            <a:buNone/>
          </a:pPr>
          <a:r>
            <a:rPr lang="es-ES" sz="1400" b="1" kern="1200" dirty="0"/>
            <a:t>Objetivos Específicos</a:t>
          </a:r>
        </a:p>
        <a:p>
          <a:pPr marL="0" lvl="0" indent="0" algn="ctr" defTabSz="622300">
            <a:lnSpc>
              <a:spcPct val="90000"/>
            </a:lnSpc>
            <a:spcBef>
              <a:spcPct val="0"/>
            </a:spcBef>
            <a:spcAft>
              <a:spcPct val="35000"/>
            </a:spcAft>
            <a:buFont typeface="Arial" panose="020B0604020202020204" pitchFamily="34" charset="0"/>
            <a:buNone/>
          </a:pPr>
          <a:endParaRPr lang="es-ES" sz="1400" b="1" kern="1200" dirty="0"/>
        </a:p>
      </dsp:txBody>
      <dsp:txXfrm>
        <a:off x="15535" y="15496"/>
        <a:ext cx="2005727" cy="49808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7FF4C-D052-451A-BF5D-B6CA7EEE3741}" type="datetimeFigureOut">
              <a:rPr lang="es-EC" smtClean="0"/>
              <a:t>23/2/2022</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2FCF1-FCB9-4CBB-A6AB-05924CF18BB4}" type="slidenum">
              <a:rPr lang="es-EC" smtClean="0"/>
              <a:t>‹Nº›</a:t>
            </a:fld>
            <a:endParaRPr lang="es-EC"/>
          </a:p>
        </p:txBody>
      </p:sp>
    </p:spTree>
    <p:extLst>
      <p:ext uri="{BB962C8B-B14F-4D97-AF65-F5344CB8AC3E}">
        <p14:creationId xmlns:p14="http://schemas.microsoft.com/office/powerpoint/2010/main" val="2353969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5" name="4 Marcador de pie de página"/>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CÓDIGO: SGC.DI.269       VERSIÓN: 1.0        DICIEMBRE 13 2011</a:t>
            </a:r>
          </a:p>
        </p:txBody>
      </p:sp>
    </p:spTree>
    <p:extLst>
      <p:ext uri="{BB962C8B-B14F-4D97-AF65-F5344CB8AC3E}">
        <p14:creationId xmlns:p14="http://schemas.microsoft.com/office/powerpoint/2010/main" val="2776237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378205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627176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810205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551558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591555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466661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4969016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0468135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552471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281020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888038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376509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891530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4601315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054070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9486589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9476516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9655828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270381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24935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544832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4051538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217548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903042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925655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490423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552826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9902694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jpe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091"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pic>
        <p:nvPicPr>
          <p:cNvPr id="8" name="12 Imagen" descr="pie de pagina espe.jpg"/>
          <p:cNvPicPr>
            <a:picLocks noChangeAspect="1"/>
          </p:cNvPicPr>
          <p:nvPr userDrawn="1"/>
        </p:nvPicPr>
        <p:blipFill>
          <a:blip r:embed="rId5"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endParaRPr lang="es-EC" dirty="0">
              <a:solidFill>
                <a:srgbClr val="000000"/>
              </a:solidFill>
            </a:endParaRPr>
          </a:p>
        </p:txBody>
      </p:sp>
      <p:pic>
        <p:nvPicPr>
          <p:cNvPr id="9" name="8 Image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1444123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42193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421069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C" dirty="0">
              <a:solidFill>
                <a:srgbClr val="000000"/>
              </a:solidFill>
            </a:endParaRPr>
          </a:p>
        </p:txBody>
      </p:sp>
      <p:sp>
        <p:nvSpPr>
          <p:cNvPr id="3" name="2 Marcador de número de diapositiva"/>
          <p:cNvSpPr>
            <a:spLocks noGrp="1"/>
          </p:cNvSpPr>
          <p:nvPr>
            <p:ph type="sldNum" sz="quarter" idx="11"/>
          </p:nvPr>
        </p:nvSpPr>
        <p:spPr/>
        <p:txBody>
          <a:bodyPr/>
          <a:lstStyle/>
          <a:p>
            <a:r>
              <a:rPr lang="es-EC" b="1">
                <a:solidFill>
                  <a:srgbClr val="000000"/>
                </a:solidFill>
              </a:rPr>
              <a:t>VERSIÓN: </a:t>
            </a:r>
            <a:r>
              <a:rPr lang="es-EC">
                <a:solidFill>
                  <a:srgbClr val="000000"/>
                </a:solidFill>
              </a:rPr>
              <a:t>1.0</a:t>
            </a:r>
            <a:endParaRPr lang="es-EC" dirty="0">
              <a:solidFill>
                <a:srgbClr val="000000"/>
              </a:solidFill>
            </a:endParaRPr>
          </a:p>
        </p:txBody>
      </p:sp>
      <p:sp>
        <p:nvSpPr>
          <p:cNvPr id="4" name="3 Marcador de pie de página"/>
          <p:cNvSpPr>
            <a:spLocks noGrp="1"/>
          </p:cNvSpPr>
          <p:nvPr>
            <p:ph type="ftr" sz="quarter" idx="12"/>
          </p:nvPr>
        </p:nvSpPr>
        <p:spPr/>
        <p:txBody>
          <a:bodyPr/>
          <a:lstStyle/>
          <a:p>
            <a:endParaRPr lang="es-EC" dirty="0">
              <a:solidFill>
                <a:srgbClr val="000000"/>
              </a:solidFill>
            </a:endParaRPr>
          </a:p>
        </p:txBody>
      </p:sp>
    </p:spTree>
    <p:extLst>
      <p:ext uri="{BB962C8B-B14F-4D97-AF65-F5344CB8AC3E}">
        <p14:creationId xmlns:p14="http://schemas.microsoft.com/office/powerpoint/2010/main" val="1754753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2837445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194062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30921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248369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5485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370131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697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687710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846533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mn-ea"/>
              <a:cs typeface="+mn-cs"/>
            </a:endParaRPr>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endParaRPr lang="es-EC" dirty="0">
              <a:solidFill>
                <a:srgbClr val="000000"/>
              </a:solidFill>
            </a:endParaRPr>
          </a:p>
        </p:txBody>
      </p:sp>
      <p:pic>
        <p:nvPicPr>
          <p:cNvPr id="11" name="10 Imagen"/>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3738292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43.pn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64.emf"/><Relationship Id="rId4" Type="http://schemas.openxmlformats.org/officeDocument/2006/relationships/package" Target="../embeddings/Microsoft_Word_Document.docx"/></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CuadroTexto"/>
          <p:cNvSpPr txBox="1"/>
          <p:nvPr/>
        </p:nvSpPr>
        <p:spPr>
          <a:xfrm>
            <a:off x="1667435" y="981931"/>
            <a:ext cx="9728413" cy="46782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UNIVERSIDAD DE LAS FUERZAS ARMADAS - “ESPE”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DEPARTAMENTO DE ELÉCTRICA, ELECTRÓNICA Y TELECOMUNICACIONES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CARRERA DE INGENIERÍA EN ELECTRÓNICA, AUTOMATIZACIÓN Y CONTROL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“DISEÑO E IMPLEMENTACIÓN DE UN SISTEMA DOMÓTICO BASADO EN LA WEB OF THINGS (WOT) PARA LA ORQUESTACIÓN Y DESCUBRIMIENTO DE COMPONENTES CYBER FÍSICOS.”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AUTOR: </a:t>
            </a:r>
            <a:r>
              <a:rPr kumimoji="0" lang="es-ES" sz="16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LEANDRO JOSUÉ GARCÍA SILVA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algn="ctr"/>
            <a:r>
              <a:rPr lang="es-EC"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DIRECTOR: </a:t>
            </a:r>
            <a:r>
              <a:rPr lang="es-EC"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ING. DARWIN OMAR ALULEMA FLORES, PhD.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2" name="Marcador de número de diapositiva 1"/>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500" b="1" i="0" u="none" strike="noStrike" kern="1200" cap="none" spc="0" normalizeH="0" baseline="0" noProof="0">
                <a:ln>
                  <a:noFill/>
                </a:ln>
                <a:solidFill>
                  <a:srgbClr val="000000"/>
                </a:solidFill>
                <a:effectLst/>
                <a:uLnTx/>
                <a:uFillTx/>
                <a:latin typeface="Arial"/>
                <a:ea typeface="+mn-ea"/>
                <a:cs typeface="+mn-cs"/>
              </a:rPr>
              <a:t>VERSIÓN: </a:t>
            </a:r>
            <a:r>
              <a:rPr kumimoji="0" lang="es-EC" sz="500" b="0" i="0" u="none" strike="noStrike" kern="1200" cap="none" spc="0" normalizeH="0" baseline="0" noProof="0">
                <a:ln>
                  <a:noFill/>
                </a:ln>
                <a:solidFill>
                  <a:srgbClr val="000000"/>
                </a:solidFill>
                <a:effectLst/>
                <a:uLnTx/>
                <a:uFillTx/>
                <a:latin typeface="Arial"/>
                <a:ea typeface="+mn-ea"/>
                <a:cs typeface="+mn-cs"/>
              </a:rPr>
              <a:t>1.1</a:t>
            </a:r>
            <a:endParaRPr kumimoji="0" lang="es-EC" sz="5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89769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9</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Diseño</a:t>
            </a:r>
            <a:endParaRPr kumimoji="0" lang="es-EC" sz="20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latin typeface="Arial"/>
                <a:cs typeface="Times New Roman" panose="02020603050405020304" pitchFamily="18" charset="0"/>
              </a:rPr>
              <a:t>Backend</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13" name="TextBox 3">
            <a:extLst>
              <a:ext uri="{FF2B5EF4-FFF2-40B4-BE49-F238E27FC236}">
                <a16:creationId xmlns:a16="http://schemas.microsoft.com/office/drawing/2014/main" id="{CDE5B75D-5C2D-4B63-A50D-A4524CC80A0C}"/>
              </a:ext>
            </a:extLst>
          </p:cNvPr>
          <p:cNvSpPr txBox="1"/>
          <p:nvPr/>
        </p:nvSpPr>
        <p:spPr>
          <a:xfrm>
            <a:off x="2149903" y="1002017"/>
            <a:ext cx="20468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Estructura general</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sp>
        <p:nvSpPr>
          <p:cNvPr id="14" name="TextBox 3">
            <a:extLst>
              <a:ext uri="{FF2B5EF4-FFF2-40B4-BE49-F238E27FC236}">
                <a16:creationId xmlns:a16="http://schemas.microsoft.com/office/drawing/2014/main" id="{B3DC3EEC-4A97-4C0A-BBD5-4A1B3B891280}"/>
              </a:ext>
            </a:extLst>
          </p:cNvPr>
          <p:cNvSpPr txBox="1"/>
          <p:nvPr/>
        </p:nvSpPr>
        <p:spPr>
          <a:xfrm>
            <a:off x="7063540" y="957115"/>
            <a:ext cx="42179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Funcionamiento del agente de orquestación y descubrimiento</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sp>
        <p:nvSpPr>
          <p:cNvPr id="15" name="TextBox 3">
            <a:extLst>
              <a:ext uri="{FF2B5EF4-FFF2-40B4-BE49-F238E27FC236}">
                <a16:creationId xmlns:a16="http://schemas.microsoft.com/office/drawing/2014/main" id="{3F683C4C-0AB3-45A0-BD6E-36E28E2EE493}"/>
              </a:ext>
            </a:extLst>
          </p:cNvPr>
          <p:cNvSpPr txBox="1"/>
          <p:nvPr/>
        </p:nvSpPr>
        <p:spPr>
          <a:xfrm>
            <a:off x="1125038" y="3780005"/>
            <a:ext cx="40965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Diagrama de flujo del funcionamiento general</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sp>
        <p:nvSpPr>
          <p:cNvPr id="17" name="TextBox 3">
            <a:extLst>
              <a:ext uri="{FF2B5EF4-FFF2-40B4-BE49-F238E27FC236}">
                <a16:creationId xmlns:a16="http://schemas.microsoft.com/office/drawing/2014/main" id="{0480D99E-4023-4584-AA35-AB073A6685FF}"/>
              </a:ext>
            </a:extLst>
          </p:cNvPr>
          <p:cNvSpPr txBox="1"/>
          <p:nvPr/>
        </p:nvSpPr>
        <p:spPr>
          <a:xfrm>
            <a:off x="7618872" y="3737322"/>
            <a:ext cx="33105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Funcionamiento de un microservicio</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cxnSp>
        <p:nvCxnSpPr>
          <p:cNvPr id="19" name="Conector recto 18">
            <a:extLst>
              <a:ext uri="{FF2B5EF4-FFF2-40B4-BE49-F238E27FC236}">
                <a16:creationId xmlns:a16="http://schemas.microsoft.com/office/drawing/2014/main" id="{B9330E01-266F-4661-8786-E77EECA358A7}"/>
              </a:ext>
            </a:extLst>
          </p:cNvPr>
          <p:cNvCxnSpPr>
            <a:cxnSpLocks/>
          </p:cNvCxnSpPr>
          <p:nvPr/>
        </p:nvCxnSpPr>
        <p:spPr>
          <a:xfrm>
            <a:off x="6096000" y="1050080"/>
            <a:ext cx="0" cy="4851448"/>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E7FB7011-BB3F-4F6A-B3D0-AE26A42515B9}"/>
              </a:ext>
            </a:extLst>
          </p:cNvPr>
          <p:cNvCxnSpPr>
            <a:cxnSpLocks/>
          </p:cNvCxnSpPr>
          <p:nvPr/>
        </p:nvCxnSpPr>
        <p:spPr>
          <a:xfrm>
            <a:off x="473917" y="3627904"/>
            <a:ext cx="11538789" cy="0"/>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pic>
        <p:nvPicPr>
          <p:cNvPr id="23" name="Imagen 22">
            <a:extLst>
              <a:ext uri="{FF2B5EF4-FFF2-40B4-BE49-F238E27FC236}">
                <a16:creationId xmlns:a16="http://schemas.microsoft.com/office/drawing/2014/main" id="{3D876EBD-B08B-4B09-8EE4-859EFBBB95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57526" y="1364503"/>
            <a:ext cx="2903916" cy="2111301"/>
          </a:xfrm>
          <a:prstGeom prst="rect">
            <a:avLst/>
          </a:prstGeom>
          <a:noFill/>
          <a:ln>
            <a:noFill/>
          </a:ln>
        </p:spPr>
      </p:pic>
      <p:pic>
        <p:nvPicPr>
          <p:cNvPr id="24" name="Imagen 23">
            <a:extLst>
              <a:ext uri="{FF2B5EF4-FFF2-40B4-BE49-F238E27FC236}">
                <a16:creationId xmlns:a16="http://schemas.microsoft.com/office/drawing/2014/main" id="{40295E26-D664-48E3-A5A8-FEEDF59A92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81883" y="4070399"/>
            <a:ext cx="4299654" cy="1797576"/>
          </a:xfrm>
          <a:prstGeom prst="rect">
            <a:avLst/>
          </a:prstGeom>
          <a:noFill/>
          <a:ln>
            <a:noFill/>
          </a:ln>
        </p:spPr>
      </p:pic>
      <p:pic>
        <p:nvPicPr>
          <p:cNvPr id="25" name="Imagen 24">
            <a:extLst>
              <a:ext uri="{FF2B5EF4-FFF2-40B4-BE49-F238E27FC236}">
                <a16:creationId xmlns:a16="http://schemas.microsoft.com/office/drawing/2014/main" id="{232A1613-29F9-4DA6-9767-BE496D0F7AE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82447" y="1409700"/>
            <a:ext cx="2738120" cy="2019300"/>
          </a:xfrm>
          <a:prstGeom prst="rect">
            <a:avLst/>
          </a:prstGeom>
          <a:noFill/>
          <a:ln>
            <a:noFill/>
          </a:ln>
        </p:spPr>
      </p:pic>
      <p:pic>
        <p:nvPicPr>
          <p:cNvPr id="26" name="Imagen 25">
            <a:extLst>
              <a:ext uri="{FF2B5EF4-FFF2-40B4-BE49-F238E27FC236}">
                <a16:creationId xmlns:a16="http://schemas.microsoft.com/office/drawing/2014/main" id="{0C31BFB8-D3F3-4386-926E-35795025167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36580" y="1625665"/>
            <a:ext cx="2764584" cy="1803335"/>
          </a:xfrm>
          <a:prstGeom prst="rect">
            <a:avLst/>
          </a:prstGeom>
          <a:noFill/>
          <a:ln>
            <a:noFill/>
          </a:ln>
        </p:spPr>
      </p:pic>
      <p:pic>
        <p:nvPicPr>
          <p:cNvPr id="16" name="Imagen 15">
            <a:extLst>
              <a:ext uri="{FF2B5EF4-FFF2-40B4-BE49-F238E27FC236}">
                <a16:creationId xmlns:a16="http://schemas.microsoft.com/office/drawing/2014/main" id="{4735626E-0002-4A20-A05F-46D118CF69F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9493" y="4125856"/>
            <a:ext cx="5487670" cy="1809115"/>
          </a:xfrm>
          <a:prstGeom prst="rect">
            <a:avLst/>
          </a:prstGeom>
          <a:noFill/>
          <a:ln>
            <a:noFill/>
          </a:ln>
        </p:spPr>
      </p:pic>
    </p:spTree>
    <p:extLst>
      <p:ext uri="{BB962C8B-B14F-4D97-AF65-F5344CB8AC3E}">
        <p14:creationId xmlns:p14="http://schemas.microsoft.com/office/powerpoint/2010/main" val="19619961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Diseño</a:t>
            </a:r>
            <a:endParaRPr kumimoji="0" lang="es-EC" sz="20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latin typeface="Arial"/>
                <a:cs typeface="Times New Roman" panose="02020603050405020304" pitchFamily="18" charset="0"/>
              </a:rPr>
              <a:t>Frontend</a:t>
            </a: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 – Aplicación de Verificación</a:t>
            </a:r>
          </a:p>
        </p:txBody>
      </p:sp>
      <p:sp>
        <p:nvSpPr>
          <p:cNvPr id="18" name="Rectángulo 17">
            <a:extLst>
              <a:ext uri="{FF2B5EF4-FFF2-40B4-BE49-F238E27FC236}">
                <a16:creationId xmlns:a16="http://schemas.microsoft.com/office/drawing/2014/main" id="{C8243FAE-F448-4D5B-8676-F04E454BAAB5}"/>
              </a:ext>
            </a:extLst>
          </p:cNvPr>
          <p:cNvSpPr/>
          <p:nvPr/>
        </p:nvSpPr>
        <p:spPr>
          <a:xfrm>
            <a:off x="786463" y="3518052"/>
            <a:ext cx="3699673" cy="1860771"/>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200000"/>
              </a:lnSpc>
            </a:pPr>
            <a:r>
              <a:rPr lang="es-ES" sz="1400" b="1" dirty="0">
                <a:solidFill>
                  <a:srgbClr val="0070C0"/>
                </a:solidFill>
              </a:rPr>
              <a:t>Estructura</a:t>
            </a:r>
          </a:p>
          <a:p>
            <a:pPr marL="285750" indent="-285750">
              <a:lnSpc>
                <a:spcPct val="200000"/>
              </a:lnSpc>
              <a:buFont typeface="Arial" panose="020B0604020202020204" pitchFamily="34" charset="0"/>
              <a:buChar char="•"/>
            </a:pPr>
            <a:r>
              <a:rPr lang="es-EC" sz="1200" dirty="0">
                <a:solidFill>
                  <a:schemeClr val="tx1"/>
                </a:solidFill>
              </a:rPr>
              <a:t>Diseño de los componentes (HTML).</a:t>
            </a:r>
          </a:p>
          <a:p>
            <a:pPr marL="285750" indent="-285750">
              <a:lnSpc>
                <a:spcPct val="200000"/>
              </a:lnSpc>
              <a:buFont typeface="Arial" panose="020B0604020202020204" pitchFamily="34" charset="0"/>
              <a:buChar char="•"/>
            </a:pPr>
            <a:r>
              <a:rPr lang="es-EC" sz="1200" dirty="0">
                <a:solidFill>
                  <a:schemeClr val="tx1"/>
                </a:solidFill>
              </a:rPr>
              <a:t>Estilo de los componentes (CSS).</a:t>
            </a:r>
          </a:p>
          <a:p>
            <a:pPr marL="285750" indent="-285750">
              <a:lnSpc>
                <a:spcPct val="200000"/>
              </a:lnSpc>
              <a:buFont typeface="Arial" panose="020B0604020202020204" pitchFamily="34" charset="0"/>
              <a:buChar char="•"/>
            </a:pPr>
            <a:r>
              <a:rPr lang="es-EC" sz="1200" dirty="0">
                <a:solidFill>
                  <a:schemeClr val="tx1"/>
                </a:solidFill>
              </a:rPr>
              <a:t>Funcionalidad de los componentes (JS)</a:t>
            </a:r>
            <a:endParaRPr lang="es-ES" sz="1200" dirty="0">
              <a:solidFill>
                <a:schemeClr val="tx1"/>
              </a:solidFill>
            </a:endParaRPr>
          </a:p>
        </p:txBody>
      </p:sp>
      <p:pic>
        <p:nvPicPr>
          <p:cNvPr id="4" name="Imagen 3">
            <a:extLst>
              <a:ext uri="{FF2B5EF4-FFF2-40B4-BE49-F238E27FC236}">
                <a16:creationId xmlns:a16="http://schemas.microsoft.com/office/drawing/2014/main" id="{6EECEFE2-8D77-4D35-98D3-1D6427D6273A}"/>
              </a:ext>
            </a:extLst>
          </p:cNvPr>
          <p:cNvPicPr>
            <a:picLocks noChangeAspect="1"/>
          </p:cNvPicPr>
          <p:nvPr/>
        </p:nvPicPr>
        <p:blipFill rotWithShape="1">
          <a:blip r:embed="rId3"/>
          <a:srcRect r="1335"/>
          <a:stretch/>
        </p:blipFill>
        <p:spPr>
          <a:xfrm>
            <a:off x="1740949" y="1795035"/>
            <a:ext cx="1766791" cy="1123950"/>
          </a:xfrm>
          <a:prstGeom prst="rect">
            <a:avLst/>
          </a:prstGeom>
        </p:spPr>
      </p:pic>
      <p:pic>
        <p:nvPicPr>
          <p:cNvPr id="10" name="Imagen 9">
            <a:extLst>
              <a:ext uri="{FF2B5EF4-FFF2-40B4-BE49-F238E27FC236}">
                <a16:creationId xmlns:a16="http://schemas.microsoft.com/office/drawing/2014/main" id="{4BF909CA-389E-45A9-A29D-E22C69A5A4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5932" y="2000291"/>
            <a:ext cx="6991350" cy="2747353"/>
          </a:xfrm>
          <a:prstGeom prst="rect">
            <a:avLst/>
          </a:prstGeom>
          <a:noFill/>
          <a:ln>
            <a:noFill/>
          </a:ln>
        </p:spPr>
      </p:pic>
    </p:spTree>
    <p:extLst>
      <p:ext uri="{BB962C8B-B14F-4D97-AF65-F5344CB8AC3E}">
        <p14:creationId xmlns:p14="http://schemas.microsoft.com/office/powerpoint/2010/main" val="22040619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11</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rPr>
              <a:t>Implementación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latin typeface="Arial"/>
                <a:cs typeface="Times New Roman" panose="02020603050405020304" pitchFamily="18" charset="0"/>
              </a:rPr>
              <a:t>Casa domótica – Key Studio</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cxnSp>
        <p:nvCxnSpPr>
          <p:cNvPr id="16" name="Conector recto 15">
            <a:extLst>
              <a:ext uri="{FF2B5EF4-FFF2-40B4-BE49-F238E27FC236}">
                <a16:creationId xmlns:a16="http://schemas.microsoft.com/office/drawing/2014/main" id="{061A98DA-028A-40B6-AA76-3A76AB1A411C}"/>
              </a:ext>
            </a:extLst>
          </p:cNvPr>
          <p:cNvCxnSpPr>
            <a:cxnSpLocks/>
          </p:cNvCxnSpPr>
          <p:nvPr/>
        </p:nvCxnSpPr>
        <p:spPr>
          <a:xfrm>
            <a:off x="5836584" y="1104904"/>
            <a:ext cx="0" cy="4851448"/>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TextBox 3">
            <a:extLst>
              <a:ext uri="{FF2B5EF4-FFF2-40B4-BE49-F238E27FC236}">
                <a16:creationId xmlns:a16="http://schemas.microsoft.com/office/drawing/2014/main" id="{BEB20BB5-7CF8-4A83-85BA-E02DBB5C8496}"/>
              </a:ext>
            </a:extLst>
          </p:cNvPr>
          <p:cNvSpPr txBox="1"/>
          <p:nvPr/>
        </p:nvSpPr>
        <p:spPr>
          <a:xfrm>
            <a:off x="8531257" y="1104904"/>
            <a:ext cx="13250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Actuadores</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pic>
        <p:nvPicPr>
          <p:cNvPr id="5122" name="Picture 2">
            <a:extLst>
              <a:ext uri="{FF2B5EF4-FFF2-40B4-BE49-F238E27FC236}">
                <a16:creationId xmlns:a16="http://schemas.microsoft.com/office/drawing/2014/main" id="{5719731B-A14D-4930-AB4C-E85E7CF18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5229" y="567071"/>
            <a:ext cx="1026677" cy="6059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C2E40C34-9691-4F0B-82DB-C11B7430E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7139" y="654909"/>
            <a:ext cx="818090" cy="50062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3">
            <a:extLst>
              <a:ext uri="{FF2B5EF4-FFF2-40B4-BE49-F238E27FC236}">
                <a16:creationId xmlns:a16="http://schemas.microsoft.com/office/drawing/2014/main" id="{ACB7E294-EDA9-435D-BBC9-5559DC51C9D2}"/>
              </a:ext>
            </a:extLst>
          </p:cNvPr>
          <p:cNvSpPr txBox="1"/>
          <p:nvPr/>
        </p:nvSpPr>
        <p:spPr>
          <a:xfrm>
            <a:off x="2188543" y="1104904"/>
            <a:ext cx="13250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Sensores</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pic>
        <p:nvPicPr>
          <p:cNvPr id="7" name="Imagen 6">
            <a:extLst>
              <a:ext uri="{FF2B5EF4-FFF2-40B4-BE49-F238E27FC236}">
                <a16:creationId xmlns:a16="http://schemas.microsoft.com/office/drawing/2014/main" id="{D4A745F6-58C4-4FBF-AB8F-A600D59587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1622697"/>
            <a:ext cx="5235388" cy="3926541"/>
          </a:xfrm>
          <a:prstGeom prst="rect">
            <a:avLst/>
          </a:prstGeom>
        </p:spPr>
      </p:pic>
      <p:pic>
        <p:nvPicPr>
          <p:cNvPr id="11" name="Imagen 10">
            <a:extLst>
              <a:ext uri="{FF2B5EF4-FFF2-40B4-BE49-F238E27FC236}">
                <a16:creationId xmlns:a16="http://schemas.microsoft.com/office/drawing/2014/main" id="{6D7946EE-04BC-4154-B0EA-1AC448796B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438" y="1634726"/>
            <a:ext cx="5245474" cy="3934106"/>
          </a:xfrm>
          <a:prstGeom prst="rect">
            <a:avLst/>
          </a:prstGeom>
        </p:spPr>
      </p:pic>
    </p:spTree>
    <p:extLst>
      <p:ext uri="{BB962C8B-B14F-4D97-AF65-F5344CB8AC3E}">
        <p14:creationId xmlns:p14="http://schemas.microsoft.com/office/powerpoint/2010/main" val="1595762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12</a:t>
            </a: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Casa domótica - Hardware</a:t>
            </a:r>
          </a:p>
        </p:txBody>
      </p:sp>
      <p:sp>
        <p:nvSpPr>
          <p:cNvPr id="19" name="TextBox 3">
            <a:extLst>
              <a:ext uri="{FF2B5EF4-FFF2-40B4-BE49-F238E27FC236}">
                <a16:creationId xmlns:a16="http://schemas.microsoft.com/office/drawing/2014/main" id="{BEB20BB5-7CF8-4A83-85BA-E02DBB5C8496}"/>
              </a:ext>
            </a:extLst>
          </p:cNvPr>
          <p:cNvSpPr txBox="1"/>
          <p:nvPr/>
        </p:nvSpPr>
        <p:spPr>
          <a:xfrm>
            <a:off x="4629571" y="998890"/>
            <a:ext cx="34289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Conexiones</a:t>
            </a:r>
            <a:r>
              <a:rPr lang="es-ES" sz="1400" b="1" dirty="0">
                <a:solidFill>
                  <a:srgbClr val="607848"/>
                </a:solidFill>
                <a:cs typeface="Times New Roman" panose="02020603050405020304" pitchFamily="18" charset="0"/>
              </a:rPr>
              <a:t> </a:t>
            </a:r>
            <a:r>
              <a:rPr lang="es-ES" sz="1400" b="1" dirty="0">
                <a:solidFill>
                  <a:srgbClr val="0070C0"/>
                </a:solidFill>
                <a:cs typeface="Times New Roman" panose="02020603050405020304" pitchFamily="18" charset="0"/>
              </a:rPr>
              <a:t>eléctricas</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pic>
        <p:nvPicPr>
          <p:cNvPr id="3" name="Imagen 2">
            <a:extLst>
              <a:ext uri="{FF2B5EF4-FFF2-40B4-BE49-F238E27FC236}">
                <a16:creationId xmlns:a16="http://schemas.microsoft.com/office/drawing/2014/main" id="{E7BB510B-ABBE-4835-8CC6-45617D738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217" y="1533681"/>
            <a:ext cx="5959687" cy="3925826"/>
          </a:xfrm>
          <a:prstGeom prst="rect">
            <a:avLst/>
          </a:prstGeom>
        </p:spPr>
      </p:pic>
      <p:graphicFrame>
        <p:nvGraphicFramePr>
          <p:cNvPr id="4" name="Tabla 3">
            <a:extLst>
              <a:ext uri="{FF2B5EF4-FFF2-40B4-BE49-F238E27FC236}">
                <a16:creationId xmlns:a16="http://schemas.microsoft.com/office/drawing/2014/main" id="{1290DE13-9287-41BB-A2CF-483F061DB3B8}"/>
              </a:ext>
            </a:extLst>
          </p:cNvPr>
          <p:cNvGraphicFramePr>
            <a:graphicFrameLocks noGrp="1"/>
          </p:cNvGraphicFramePr>
          <p:nvPr>
            <p:extLst>
              <p:ext uri="{D42A27DB-BD31-4B8C-83A1-F6EECF244321}">
                <p14:modId xmlns:p14="http://schemas.microsoft.com/office/powerpoint/2010/main" val="44354777"/>
              </p:ext>
            </p:extLst>
          </p:nvPr>
        </p:nvGraphicFramePr>
        <p:xfrm>
          <a:off x="6548716" y="1894406"/>
          <a:ext cx="5235387" cy="3263378"/>
        </p:xfrm>
        <a:graphic>
          <a:graphicData uri="http://schemas.openxmlformats.org/drawingml/2006/table">
            <a:tbl>
              <a:tblPr firstRow="1" firstCol="1" bandRow="1">
                <a:tableStyleId>{5C22544A-7EE6-4342-B048-85BDC9FD1C3A}</a:tableStyleId>
              </a:tblPr>
              <a:tblGrid>
                <a:gridCol w="1674027">
                  <a:extLst>
                    <a:ext uri="{9D8B030D-6E8A-4147-A177-3AD203B41FA5}">
                      <a16:colId xmlns:a16="http://schemas.microsoft.com/office/drawing/2014/main" val="3959395331"/>
                    </a:ext>
                  </a:extLst>
                </a:gridCol>
                <a:gridCol w="933428">
                  <a:extLst>
                    <a:ext uri="{9D8B030D-6E8A-4147-A177-3AD203B41FA5}">
                      <a16:colId xmlns:a16="http://schemas.microsoft.com/office/drawing/2014/main" val="1235341215"/>
                    </a:ext>
                  </a:extLst>
                </a:gridCol>
                <a:gridCol w="1313966">
                  <a:extLst>
                    <a:ext uri="{9D8B030D-6E8A-4147-A177-3AD203B41FA5}">
                      <a16:colId xmlns:a16="http://schemas.microsoft.com/office/drawing/2014/main" val="760490038"/>
                    </a:ext>
                  </a:extLst>
                </a:gridCol>
                <a:gridCol w="1313966">
                  <a:extLst>
                    <a:ext uri="{9D8B030D-6E8A-4147-A177-3AD203B41FA5}">
                      <a16:colId xmlns:a16="http://schemas.microsoft.com/office/drawing/2014/main" val="1021646613"/>
                    </a:ext>
                  </a:extLst>
                </a:gridCol>
              </a:tblGrid>
              <a:tr h="370912">
                <a:tc>
                  <a:txBody>
                    <a:bodyPr/>
                    <a:lstStyle/>
                    <a:p>
                      <a:pPr algn="ctr">
                        <a:spcBef>
                          <a:spcPts val="600"/>
                        </a:spcBef>
                        <a:spcAft>
                          <a:spcPts val="600"/>
                        </a:spcAft>
                      </a:pPr>
                      <a:r>
                        <a:rPr lang="es-ES" sz="1100" dirty="0">
                          <a:solidFill>
                            <a:schemeClr val="tx1"/>
                          </a:solidFill>
                          <a:effectLst/>
                        </a:rPr>
                        <a:t>Componente electrónico</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Pines </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GPIO</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Tipo de comunicación</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2016820"/>
                  </a:ext>
                </a:extLst>
              </a:tr>
              <a:tr h="185456">
                <a:tc>
                  <a:txBody>
                    <a:bodyPr/>
                    <a:lstStyle/>
                    <a:p>
                      <a:pPr algn="ctr">
                        <a:spcBef>
                          <a:spcPts val="600"/>
                        </a:spcBef>
                        <a:spcAft>
                          <a:spcPts val="600"/>
                        </a:spcAft>
                      </a:pPr>
                      <a:r>
                        <a:rPr lang="es-ES" sz="1100" dirty="0">
                          <a:solidFill>
                            <a:schemeClr val="tx1"/>
                          </a:solidFill>
                          <a:effectLst/>
                        </a:rPr>
                        <a:t>Led Blanco</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D0 </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16 - OUTPUT</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HIGH - LOW</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75903942"/>
                  </a:ext>
                </a:extLst>
              </a:tr>
              <a:tr h="185456">
                <a:tc>
                  <a:txBody>
                    <a:bodyPr/>
                    <a:lstStyle/>
                    <a:p>
                      <a:pPr algn="ctr">
                        <a:spcBef>
                          <a:spcPts val="600"/>
                        </a:spcBef>
                        <a:spcAft>
                          <a:spcPts val="600"/>
                        </a:spcAft>
                      </a:pPr>
                      <a:r>
                        <a:rPr lang="es-ES" sz="1100" dirty="0">
                          <a:solidFill>
                            <a:schemeClr val="tx1"/>
                          </a:solidFill>
                          <a:effectLst/>
                        </a:rPr>
                        <a:t>Led Amarillo</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D4 </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2 - OUTPUT</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HIGH - LOW</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60420527"/>
                  </a:ext>
                </a:extLst>
              </a:tr>
              <a:tr h="185456">
                <a:tc>
                  <a:txBody>
                    <a:bodyPr/>
                    <a:lstStyle/>
                    <a:p>
                      <a:pPr algn="ctr">
                        <a:spcBef>
                          <a:spcPts val="600"/>
                        </a:spcBef>
                        <a:spcAft>
                          <a:spcPts val="600"/>
                        </a:spcAft>
                      </a:pPr>
                      <a:r>
                        <a:rPr lang="es-ES" sz="1100" dirty="0">
                          <a:solidFill>
                            <a:schemeClr val="tx1"/>
                          </a:solidFill>
                          <a:effectLst/>
                        </a:rPr>
                        <a:t>Pulsado Encendido</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D6</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12 - INPUT</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HIGH - LOW</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5820065"/>
                  </a:ext>
                </a:extLst>
              </a:tr>
              <a:tr h="185456">
                <a:tc>
                  <a:txBody>
                    <a:bodyPr/>
                    <a:lstStyle/>
                    <a:p>
                      <a:pPr algn="ctr">
                        <a:spcBef>
                          <a:spcPts val="600"/>
                        </a:spcBef>
                        <a:spcAft>
                          <a:spcPts val="600"/>
                        </a:spcAft>
                      </a:pPr>
                      <a:r>
                        <a:rPr lang="es-ES" sz="1100">
                          <a:solidFill>
                            <a:schemeClr val="tx1"/>
                          </a:solidFill>
                          <a:effectLst/>
                        </a:rPr>
                        <a:t>Pulsado Apagado</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D9</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3 - INPUT</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HIGH - LOW</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70824189"/>
                  </a:ext>
                </a:extLst>
              </a:tr>
              <a:tr h="185456">
                <a:tc>
                  <a:txBody>
                    <a:bodyPr/>
                    <a:lstStyle/>
                    <a:p>
                      <a:pPr algn="ctr">
                        <a:spcBef>
                          <a:spcPts val="600"/>
                        </a:spcBef>
                        <a:spcAft>
                          <a:spcPts val="600"/>
                        </a:spcAft>
                      </a:pPr>
                      <a:r>
                        <a:rPr lang="es-ES" sz="1100">
                          <a:solidFill>
                            <a:schemeClr val="tx1"/>
                          </a:solidFill>
                          <a:effectLst/>
                        </a:rPr>
                        <a:t>Servomotor Puerta</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TX</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1 - OUTPUT</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PWM</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7441722"/>
                  </a:ext>
                </a:extLst>
              </a:tr>
              <a:tr h="185456">
                <a:tc>
                  <a:txBody>
                    <a:bodyPr/>
                    <a:lstStyle/>
                    <a:p>
                      <a:pPr algn="ctr">
                        <a:spcBef>
                          <a:spcPts val="600"/>
                        </a:spcBef>
                        <a:spcAft>
                          <a:spcPts val="600"/>
                        </a:spcAft>
                      </a:pPr>
                      <a:r>
                        <a:rPr lang="es-ES" sz="1100">
                          <a:solidFill>
                            <a:schemeClr val="tx1"/>
                          </a:solidFill>
                          <a:effectLst/>
                        </a:rPr>
                        <a:t>Sensor PIR</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D7</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13 - INPUT</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HIGH - LOW</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0186920"/>
                  </a:ext>
                </a:extLst>
              </a:tr>
              <a:tr h="180934">
                <a:tc>
                  <a:txBody>
                    <a:bodyPr/>
                    <a:lstStyle/>
                    <a:p>
                      <a:pPr algn="ctr">
                        <a:spcBef>
                          <a:spcPts val="600"/>
                        </a:spcBef>
                        <a:spcAft>
                          <a:spcPts val="600"/>
                        </a:spcAft>
                      </a:pPr>
                      <a:r>
                        <a:rPr lang="es-ES" sz="1100">
                          <a:solidFill>
                            <a:schemeClr val="tx1"/>
                          </a:solidFill>
                          <a:effectLst/>
                        </a:rPr>
                        <a:t>Servomotor Ventana</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D3</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0 - OUTPUT</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PWM</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494205"/>
                  </a:ext>
                </a:extLst>
              </a:tr>
              <a:tr h="185456">
                <a:tc>
                  <a:txBody>
                    <a:bodyPr/>
                    <a:lstStyle/>
                    <a:p>
                      <a:pPr algn="ctr">
                        <a:spcBef>
                          <a:spcPts val="600"/>
                        </a:spcBef>
                        <a:spcAft>
                          <a:spcPts val="600"/>
                        </a:spcAft>
                      </a:pPr>
                      <a:r>
                        <a:rPr lang="es-ES" sz="1100">
                          <a:solidFill>
                            <a:schemeClr val="tx1"/>
                          </a:solidFill>
                          <a:effectLst/>
                        </a:rPr>
                        <a:t>Sensor Gas</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D5</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14 - INPUT</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HIGH - LOW</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7939053"/>
                  </a:ext>
                </a:extLst>
              </a:tr>
              <a:tr h="539508">
                <a:tc>
                  <a:txBody>
                    <a:bodyPr/>
                    <a:lstStyle/>
                    <a:p>
                      <a:pPr algn="ctr">
                        <a:spcBef>
                          <a:spcPts val="600"/>
                        </a:spcBef>
                        <a:spcAft>
                          <a:spcPts val="600"/>
                        </a:spcAft>
                      </a:pPr>
                      <a:r>
                        <a:rPr lang="es-ES" sz="1100">
                          <a:solidFill>
                            <a:schemeClr val="tx1"/>
                          </a:solidFill>
                          <a:effectLst/>
                        </a:rPr>
                        <a:t>Ventilador</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D1</a:t>
                      </a:r>
                      <a:endParaRPr lang="en-US" sz="1100" dirty="0">
                        <a:solidFill>
                          <a:schemeClr val="tx1"/>
                        </a:solidFill>
                        <a:effectLst/>
                      </a:endParaRPr>
                    </a:p>
                    <a:p>
                      <a:pPr algn="ctr">
                        <a:spcBef>
                          <a:spcPts val="600"/>
                        </a:spcBef>
                        <a:spcAft>
                          <a:spcPts val="600"/>
                        </a:spcAft>
                      </a:pPr>
                      <a:r>
                        <a:rPr lang="es-ES" sz="1100" dirty="0">
                          <a:solidFill>
                            <a:schemeClr val="tx1"/>
                          </a:solidFill>
                          <a:effectLst/>
                        </a:rPr>
                        <a:t>D2</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4 - OUTPUT</a:t>
                      </a:r>
                      <a:endParaRPr lang="en-US" sz="1100" dirty="0">
                        <a:solidFill>
                          <a:schemeClr val="tx1"/>
                        </a:solidFill>
                        <a:effectLst/>
                      </a:endParaRPr>
                    </a:p>
                    <a:p>
                      <a:pPr algn="ctr">
                        <a:spcBef>
                          <a:spcPts val="600"/>
                        </a:spcBef>
                        <a:spcAft>
                          <a:spcPts val="600"/>
                        </a:spcAft>
                      </a:pPr>
                      <a:r>
                        <a:rPr lang="es-ES" sz="1100" dirty="0">
                          <a:solidFill>
                            <a:schemeClr val="tx1"/>
                          </a:solidFill>
                          <a:effectLst/>
                        </a:rPr>
                        <a:t>5 - OUTPUT</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HIGH – LOW</a:t>
                      </a:r>
                      <a:endParaRPr lang="en-US" sz="1100" dirty="0">
                        <a:solidFill>
                          <a:schemeClr val="tx1"/>
                        </a:solidFill>
                        <a:effectLst/>
                      </a:endParaRPr>
                    </a:p>
                    <a:p>
                      <a:pPr algn="ctr">
                        <a:spcBef>
                          <a:spcPts val="600"/>
                        </a:spcBef>
                        <a:spcAft>
                          <a:spcPts val="600"/>
                        </a:spcAft>
                      </a:pPr>
                      <a:r>
                        <a:rPr lang="es-ES" sz="1100" dirty="0">
                          <a:solidFill>
                            <a:schemeClr val="tx1"/>
                          </a:solidFill>
                          <a:effectLst/>
                        </a:rPr>
                        <a:t>PWM</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0157103"/>
                  </a:ext>
                </a:extLst>
              </a:tr>
              <a:tr h="185456">
                <a:tc>
                  <a:txBody>
                    <a:bodyPr/>
                    <a:lstStyle/>
                    <a:p>
                      <a:pPr algn="ctr">
                        <a:spcBef>
                          <a:spcPts val="600"/>
                        </a:spcBef>
                        <a:spcAft>
                          <a:spcPts val="600"/>
                        </a:spcAft>
                      </a:pPr>
                      <a:r>
                        <a:rPr lang="es-ES" sz="1100">
                          <a:solidFill>
                            <a:schemeClr val="tx1"/>
                          </a:solidFill>
                          <a:effectLst/>
                        </a:rPr>
                        <a:t>Buzzer</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D8</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15 - OUTPUT</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HIGH - LOW</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2244395"/>
                  </a:ext>
                </a:extLst>
              </a:tr>
              <a:tr h="185456">
                <a:tc>
                  <a:txBody>
                    <a:bodyPr/>
                    <a:lstStyle/>
                    <a:p>
                      <a:pPr algn="ctr">
                        <a:spcBef>
                          <a:spcPts val="600"/>
                        </a:spcBef>
                        <a:spcAft>
                          <a:spcPts val="600"/>
                        </a:spcAft>
                      </a:pPr>
                      <a:r>
                        <a:rPr lang="es-ES" sz="1100">
                          <a:solidFill>
                            <a:schemeClr val="tx1"/>
                          </a:solidFill>
                          <a:effectLst/>
                        </a:rPr>
                        <a:t>Fotocelda</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a:solidFill>
                            <a:schemeClr val="tx1"/>
                          </a:solidFill>
                          <a:effectLst/>
                        </a:rPr>
                        <a:t>A0</a:t>
                      </a:r>
                      <a:endParaRPr lang="en-US" sz="11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ANALOG INPUT</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Analógica</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7813348"/>
                  </a:ext>
                </a:extLst>
              </a:tr>
              <a:tr h="370912">
                <a:tc>
                  <a:txBody>
                    <a:bodyPr/>
                    <a:lstStyle/>
                    <a:p>
                      <a:pPr algn="ctr">
                        <a:spcBef>
                          <a:spcPts val="600"/>
                        </a:spcBef>
                        <a:spcAft>
                          <a:spcPts val="600"/>
                        </a:spcAft>
                      </a:pPr>
                      <a:r>
                        <a:rPr lang="es-ES" sz="1100" dirty="0">
                          <a:solidFill>
                            <a:schemeClr val="tx1"/>
                          </a:solidFill>
                          <a:effectLst/>
                        </a:rPr>
                        <a:t>LCD</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Pines I2C del Arduino UNO</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OUTPUTS</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Bef>
                          <a:spcPts val="600"/>
                        </a:spcBef>
                        <a:spcAft>
                          <a:spcPts val="600"/>
                        </a:spcAft>
                      </a:pPr>
                      <a:r>
                        <a:rPr lang="es-ES" sz="1100" dirty="0">
                          <a:solidFill>
                            <a:schemeClr val="tx1"/>
                          </a:solidFill>
                          <a:effectLst/>
                        </a:rPr>
                        <a:t>I2C</a:t>
                      </a:r>
                      <a:endParaRPr lang="en-US" sz="11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4069591"/>
                  </a:ext>
                </a:extLst>
              </a:tr>
            </a:tbl>
          </a:graphicData>
        </a:graphic>
      </p:graphicFrame>
      <p:sp>
        <p:nvSpPr>
          <p:cNvPr id="9" name="TextBox 3">
            <a:extLst>
              <a:ext uri="{FF2B5EF4-FFF2-40B4-BE49-F238E27FC236}">
                <a16:creationId xmlns:a16="http://schemas.microsoft.com/office/drawing/2014/main" id="{C1E9AB82-5EEF-44CA-91A0-2E53E6B7E3C6}"/>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rPr>
              <a:t>Implementación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3642313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12</a:t>
            </a: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Casa domótica - Hardware</a:t>
            </a:r>
          </a:p>
        </p:txBody>
      </p:sp>
      <p:sp>
        <p:nvSpPr>
          <p:cNvPr id="19" name="TextBox 3">
            <a:extLst>
              <a:ext uri="{FF2B5EF4-FFF2-40B4-BE49-F238E27FC236}">
                <a16:creationId xmlns:a16="http://schemas.microsoft.com/office/drawing/2014/main" id="{BEB20BB5-7CF8-4A83-85BA-E02DBB5C8496}"/>
              </a:ext>
            </a:extLst>
          </p:cNvPr>
          <p:cNvSpPr txBox="1"/>
          <p:nvPr/>
        </p:nvSpPr>
        <p:spPr>
          <a:xfrm>
            <a:off x="4629571" y="998890"/>
            <a:ext cx="34289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Conexiones</a:t>
            </a:r>
            <a:r>
              <a:rPr lang="es-ES" sz="1400" b="1" dirty="0">
                <a:solidFill>
                  <a:srgbClr val="607848"/>
                </a:solidFill>
                <a:cs typeface="Times New Roman" panose="02020603050405020304" pitchFamily="18" charset="0"/>
              </a:rPr>
              <a:t> </a:t>
            </a:r>
            <a:r>
              <a:rPr lang="es-ES" sz="1400" b="1" dirty="0">
                <a:solidFill>
                  <a:srgbClr val="0070C0"/>
                </a:solidFill>
                <a:cs typeface="Times New Roman" panose="02020603050405020304" pitchFamily="18" charset="0"/>
              </a:rPr>
              <a:t>eléctricas</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sp>
        <p:nvSpPr>
          <p:cNvPr id="9" name="TextBox 3">
            <a:extLst>
              <a:ext uri="{FF2B5EF4-FFF2-40B4-BE49-F238E27FC236}">
                <a16:creationId xmlns:a16="http://schemas.microsoft.com/office/drawing/2014/main" id="{C1E9AB82-5EEF-44CA-91A0-2E53E6B7E3C6}"/>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rPr>
              <a:t>Implementación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pic>
        <p:nvPicPr>
          <p:cNvPr id="8" name="Imagen 7">
            <a:extLst>
              <a:ext uri="{FF2B5EF4-FFF2-40B4-BE49-F238E27FC236}">
                <a16:creationId xmlns:a16="http://schemas.microsoft.com/office/drawing/2014/main" id="{FAC71B4C-B272-41E7-8FFB-DB3761EDC1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746"/>
          <a:stretch/>
        </p:blipFill>
        <p:spPr bwMode="auto">
          <a:xfrm>
            <a:off x="2213648" y="1321291"/>
            <a:ext cx="7208258" cy="481440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05099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13</a:t>
            </a: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Casa domótica - </a:t>
            </a:r>
            <a:r>
              <a:rPr lang="es-ES" dirty="0">
                <a:solidFill>
                  <a:srgbClr val="000000"/>
                </a:solidFill>
                <a:latin typeface="Arial"/>
                <a:cs typeface="Times New Roman" panose="02020603050405020304" pitchFamily="18" charset="0"/>
              </a:rPr>
              <a:t>Software</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cxnSp>
        <p:nvCxnSpPr>
          <p:cNvPr id="16" name="Conector recto 15">
            <a:extLst>
              <a:ext uri="{FF2B5EF4-FFF2-40B4-BE49-F238E27FC236}">
                <a16:creationId xmlns:a16="http://schemas.microsoft.com/office/drawing/2014/main" id="{061A98DA-028A-40B6-AA76-3A76AB1A411C}"/>
              </a:ext>
            </a:extLst>
          </p:cNvPr>
          <p:cNvCxnSpPr>
            <a:cxnSpLocks/>
          </p:cNvCxnSpPr>
          <p:nvPr/>
        </p:nvCxnSpPr>
        <p:spPr>
          <a:xfrm>
            <a:off x="5944160" y="1003276"/>
            <a:ext cx="0" cy="5126119"/>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TextBox 3">
            <a:extLst>
              <a:ext uri="{FF2B5EF4-FFF2-40B4-BE49-F238E27FC236}">
                <a16:creationId xmlns:a16="http://schemas.microsoft.com/office/drawing/2014/main" id="{BEB20BB5-7CF8-4A83-85BA-E02DBB5C8496}"/>
              </a:ext>
            </a:extLst>
          </p:cNvPr>
          <p:cNvSpPr txBox="1"/>
          <p:nvPr/>
        </p:nvSpPr>
        <p:spPr>
          <a:xfrm>
            <a:off x="7243864" y="2194576"/>
            <a:ext cx="38195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Funcionamiento del programa de Arduino</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sp>
        <p:nvSpPr>
          <p:cNvPr id="12" name="Rectángulo 11">
            <a:extLst>
              <a:ext uri="{FF2B5EF4-FFF2-40B4-BE49-F238E27FC236}">
                <a16:creationId xmlns:a16="http://schemas.microsoft.com/office/drawing/2014/main" id="{1CBF41F3-78FC-4A59-8BEB-D22BE16B5EEA}"/>
              </a:ext>
            </a:extLst>
          </p:cNvPr>
          <p:cNvSpPr/>
          <p:nvPr/>
        </p:nvSpPr>
        <p:spPr>
          <a:xfrm>
            <a:off x="609876" y="1615064"/>
            <a:ext cx="4975135" cy="60248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s-ES" sz="1000" b="1" dirty="0">
                <a:solidFill>
                  <a:srgbClr val="0070C0"/>
                </a:solidFill>
              </a:rPr>
              <a:t>Librerías</a:t>
            </a:r>
          </a:p>
          <a:p>
            <a:endParaRPr lang="es-ES" sz="900" b="1" dirty="0">
              <a:solidFill>
                <a:srgbClr val="0070C0"/>
              </a:solidFill>
            </a:endParaRPr>
          </a:p>
          <a:p>
            <a:r>
              <a:rPr lang="es-ES" sz="9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&lt;ESP8266WiFi.h&gt;</a:t>
            </a:r>
            <a:r>
              <a:rPr lang="en-US" sz="900" dirty="0">
                <a:latin typeface="Arial" panose="020B0604020202020204" pitchFamily="34" charset="0"/>
                <a:ea typeface="Times New Roman" panose="02020603050405020304" pitchFamily="18" charset="0"/>
                <a:cs typeface="Times New Roman" panose="02020603050405020304" pitchFamily="18" charset="0"/>
              </a:rPr>
              <a:t>, </a:t>
            </a:r>
            <a:r>
              <a:rPr lang="es-ES" sz="9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&lt;</a:t>
            </a:r>
            <a:r>
              <a:rPr lang="es-ES" sz="9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PubSubClient.h</a:t>
            </a:r>
            <a:r>
              <a:rPr lang="es-ES" sz="9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&gt;</a:t>
            </a:r>
            <a:r>
              <a:rPr lang="en-US" sz="900" dirty="0">
                <a:latin typeface="Arial" panose="020B0604020202020204" pitchFamily="34" charset="0"/>
                <a:ea typeface="Times New Roman" panose="02020603050405020304" pitchFamily="18" charset="0"/>
                <a:cs typeface="Times New Roman" panose="02020603050405020304" pitchFamily="18" charset="0"/>
              </a:rPr>
              <a:t> </a:t>
            </a:r>
            <a:r>
              <a:rPr lang="es-ES" sz="9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&lt;</a:t>
            </a:r>
            <a:r>
              <a:rPr lang="es-ES" sz="9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ArduinoJson.h</a:t>
            </a:r>
            <a:r>
              <a:rPr lang="es-ES" sz="9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&gt;</a:t>
            </a:r>
            <a:r>
              <a:rPr lang="en-US" sz="900" dirty="0">
                <a:latin typeface="Arial" panose="020B0604020202020204" pitchFamily="34" charset="0"/>
                <a:ea typeface="Times New Roman" panose="02020603050405020304" pitchFamily="18" charset="0"/>
                <a:cs typeface="Times New Roman" panose="02020603050405020304" pitchFamily="18" charset="0"/>
              </a:rPr>
              <a:t> </a:t>
            </a:r>
            <a:r>
              <a:rPr lang="es-ES" sz="9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&lt;</a:t>
            </a:r>
            <a:r>
              <a:rPr lang="es-ES" sz="9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Servo.h</a:t>
            </a:r>
            <a:r>
              <a:rPr lang="es-ES" sz="9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&gt;</a:t>
            </a:r>
            <a:endParaRPr lang="en-US" sz="9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5" name="TextBox 3">
            <a:extLst>
              <a:ext uri="{FF2B5EF4-FFF2-40B4-BE49-F238E27FC236}">
                <a16:creationId xmlns:a16="http://schemas.microsoft.com/office/drawing/2014/main" id="{6854E9B5-03F3-4CFF-92D3-D63484D2B76D}"/>
              </a:ext>
            </a:extLst>
          </p:cNvPr>
          <p:cNvSpPr txBox="1"/>
          <p:nvPr/>
        </p:nvSpPr>
        <p:spPr>
          <a:xfrm>
            <a:off x="1685735" y="1242302"/>
            <a:ext cx="34289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Programa de Arduino</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pic>
        <p:nvPicPr>
          <p:cNvPr id="17" name="Picture 4">
            <a:extLst>
              <a:ext uri="{FF2B5EF4-FFF2-40B4-BE49-F238E27FC236}">
                <a16:creationId xmlns:a16="http://schemas.microsoft.com/office/drawing/2014/main" id="{D4313979-EB99-437F-BFEA-735E594AA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215" y="728604"/>
            <a:ext cx="818090" cy="500622"/>
          </a:xfrm>
          <a:prstGeom prst="rect">
            <a:avLst/>
          </a:prstGeom>
          <a:noFill/>
          <a:extLst>
            <a:ext uri="{909E8E84-426E-40DD-AFC4-6F175D3DCCD1}">
              <a14:hiddenFill xmlns:a14="http://schemas.microsoft.com/office/drawing/2010/main">
                <a:solidFill>
                  <a:srgbClr val="FFFFFF"/>
                </a:solidFill>
              </a14:hiddenFill>
            </a:ext>
          </a:extLst>
        </p:spPr>
      </p:pic>
      <p:sp>
        <p:nvSpPr>
          <p:cNvPr id="18" name="Rectángulo 17">
            <a:extLst>
              <a:ext uri="{FF2B5EF4-FFF2-40B4-BE49-F238E27FC236}">
                <a16:creationId xmlns:a16="http://schemas.microsoft.com/office/drawing/2014/main" id="{A80FE53C-BBA5-4C25-90B9-76A69271582B}"/>
              </a:ext>
            </a:extLst>
          </p:cNvPr>
          <p:cNvSpPr/>
          <p:nvPr/>
        </p:nvSpPr>
        <p:spPr>
          <a:xfrm>
            <a:off x="609875" y="2305627"/>
            <a:ext cx="4975134" cy="904087"/>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s-ES" sz="1000" b="1" dirty="0">
                <a:solidFill>
                  <a:srgbClr val="0070C0"/>
                </a:solidFill>
              </a:rPr>
              <a:t>Conexión a </a:t>
            </a:r>
            <a:r>
              <a:rPr lang="es-ES" sz="1000" b="1" dirty="0" err="1">
                <a:solidFill>
                  <a:srgbClr val="0070C0"/>
                </a:solidFill>
              </a:rPr>
              <a:t>WiFi</a:t>
            </a:r>
            <a:endParaRPr lang="es-ES" sz="1000" b="1" dirty="0">
              <a:solidFill>
                <a:srgbClr val="0070C0"/>
              </a:solidFill>
            </a:endParaRPr>
          </a:p>
          <a:p>
            <a:endParaRPr lang="es-ES" sz="1000" b="1" dirty="0">
              <a:solidFill>
                <a:srgbClr val="0070C0"/>
              </a:solidFill>
            </a:endParaRPr>
          </a:p>
          <a:p>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const</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char</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ssid</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 </a:t>
            </a:r>
          </a:p>
          <a:p>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const</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char</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password</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a:t>
            </a:r>
          </a:p>
        </p:txBody>
      </p:sp>
      <p:sp>
        <p:nvSpPr>
          <p:cNvPr id="21" name="Rectángulo 20">
            <a:extLst>
              <a:ext uri="{FF2B5EF4-FFF2-40B4-BE49-F238E27FC236}">
                <a16:creationId xmlns:a16="http://schemas.microsoft.com/office/drawing/2014/main" id="{916FADF2-84B0-467C-B619-E8E3CD67525F}"/>
              </a:ext>
            </a:extLst>
          </p:cNvPr>
          <p:cNvSpPr/>
          <p:nvPr/>
        </p:nvSpPr>
        <p:spPr>
          <a:xfrm>
            <a:off x="609874" y="3297794"/>
            <a:ext cx="4975129" cy="1046233"/>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s-ES" sz="1000" b="1" dirty="0">
                <a:solidFill>
                  <a:srgbClr val="0070C0"/>
                </a:solidFill>
              </a:rPr>
              <a:t>Conexión a Broker</a:t>
            </a:r>
          </a:p>
          <a:p>
            <a:endParaRPr lang="es-ES" sz="1000" b="1" dirty="0">
              <a:solidFill>
                <a:srgbClr val="0070C0"/>
              </a:solidFill>
            </a:endParaRPr>
          </a:p>
          <a:p>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const</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char</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mqtt_broker</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 </a:t>
            </a:r>
          </a:p>
          <a:p>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const</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int</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mqtt_port</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          </a:t>
            </a:r>
          </a:p>
          <a:p>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const</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char</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S" sz="1000" dirty="0" err="1">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topic</a:t>
            </a:r>
            <a:r>
              <a:rPr lang="es-ES" sz="1000" dirty="0">
                <a:solidFill>
                  <a:srgbClr val="000000"/>
                </a:solidFill>
                <a:effectLst/>
                <a:latin typeface="Courier New" panose="02070309020205020404" pitchFamily="49" charset="0"/>
                <a:ea typeface="Times New Roman" panose="02020603050405020304" pitchFamily="18" charset="0"/>
                <a:cs typeface="Times New Roman" panose="02020603050405020304" pitchFamily="18" charset="0"/>
              </a:rPr>
              <a:t> = "...";</a:t>
            </a:r>
          </a:p>
        </p:txBody>
      </p:sp>
      <p:sp>
        <p:nvSpPr>
          <p:cNvPr id="22" name="Rectángulo 21">
            <a:extLst>
              <a:ext uri="{FF2B5EF4-FFF2-40B4-BE49-F238E27FC236}">
                <a16:creationId xmlns:a16="http://schemas.microsoft.com/office/drawing/2014/main" id="{920D5C33-C8D3-433C-A630-5003C805633A}"/>
              </a:ext>
            </a:extLst>
          </p:cNvPr>
          <p:cNvSpPr/>
          <p:nvPr/>
        </p:nvSpPr>
        <p:spPr>
          <a:xfrm>
            <a:off x="609874" y="4432106"/>
            <a:ext cx="4975129" cy="169728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s-ES" sz="1000" b="1" dirty="0">
                <a:solidFill>
                  <a:srgbClr val="0070C0"/>
                </a:solidFill>
              </a:rPr>
              <a:t>Mensaje JSON y publicación a Broker</a:t>
            </a:r>
          </a:p>
          <a:p>
            <a:r>
              <a:rPr lang="es-ES" sz="1000" dirty="0" err="1">
                <a:solidFill>
                  <a:schemeClr val="tx1"/>
                </a:solidFill>
                <a:latin typeface="Courier New" panose="02070309020205020404" pitchFamily="49" charset="0"/>
                <a:cs typeface="Courier New" panose="02070309020205020404" pitchFamily="49" charset="0"/>
              </a:rPr>
              <a:t>void</a:t>
            </a:r>
            <a:r>
              <a:rPr lang="es-ES" sz="1000" dirty="0">
                <a:solidFill>
                  <a:schemeClr val="tx1"/>
                </a:solidFill>
                <a:latin typeface="Courier New" panose="02070309020205020404" pitchFamily="49" charset="0"/>
                <a:cs typeface="Courier New" panose="02070309020205020404" pitchFamily="49" charset="0"/>
              </a:rPr>
              <a:t> </a:t>
            </a:r>
            <a:r>
              <a:rPr lang="es-ES" sz="1000" dirty="0" err="1">
                <a:solidFill>
                  <a:schemeClr val="tx1"/>
                </a:solidFill>
                <a:latin typeface="Courier New" panose="02070309020205020404" pitchFamily="49" charset="0"/>
                <a:cs typeface="Courier New" panose="02070309020205020404" pitchFamily="49" charset="0"/>
              </a:rPr>
              <a:t>json</a:t>
            </a:r>
            <a:r>
              <a:rPr lang="es-ES" sz="1000" dirty="0">
                <a:solidFill>
                  <a:schemeClr val="tx1"/>
                </a:solidFill>
                <a:latin typeface="Courier New" panose="02070309020205020404" pitchFamily="49" charset="0"/>
                <a:cs typeface="Courier New" panose="02070309020205020404" pitchFamily="49" charset="0"/>
              </a:rPr>
              <a:t> () {</a:t>
            </a:r>
          </a:p>
          <a:p>
            <a:r>
              <a:rPr lang="es-ES" sz="1000" dirty="0">
                <a:solidFill>
                  <a:schemeClr val="tx1"/>
                </a:solidFill>
                <a:latin typeface="Courier New" panose="02070309020205020404" pitchFamily="49" charset="0"/>
                <a:cs typeface="Courier New" panose="02070309020205020404" pitchFamily="49" charset="0"/>
              </a:rPr>
              <a:t>  </a:t>
            </a:r>
            <a:r>
              <a:rPr lang="es-ES" sz="1000" dirty="0" err="1">
                <a:solidFill>
                  <a:schemeClr val="tx1"/>
                </a:solidFill>
                <a:latin typeface="Courier New" panose="02070309020205020404" pitchFamily="49" charset="0"/>
                <a:cs typeface="Courier New" panose="02070309020205020404" pitchFamily="49" charset="0"/>
              </a:rPr>
              <a:t>StaticJsonDocument</a:t>
            </a:r>
            <a:r>
              <a:rPr lang="es-ES" sz="1000" dirty="0">
                <a:solidFill>
                  <a:schemeClr val="tx1"/>
                </a:solidFill>
                <a:latin typeface="Courier New" panose="02070309020205020404" pitchFamily="49" charset="0"/>
                <a:cs typeface="Courier New" panose="02070309020205020404" pitchFamily="49" charset="0"/>
              </a:rPr>
              <a:t>&lt;256&gt; </a:t>
            </a:r>
            <a:r>
              <a:rPr lang="es-ES" sz="1000" dirty="0" err="1">
                <a:solidFill>
                  <a:schemeClr val="tx1"/>
                </a:solidFill>
                <a:latin typeface="Courier New" panose="02070309020205020404" pitchFamily="49" charset="0"/>
                <a:cs typeface="Courier New" panose="02070309020205020404" pitchFamily="49" charset="0"/>
              </a:rPr>
              <a:t>doc</a:t>
            </a:r>
            <a:r>
              <a:rPr lang="es-ES" sz="1000" dirty="0">
                <a:solidFill>
                  <a:schemeClr val="tx1"/>
                </a:solidFill>
                <a:latin typeface="Courier New" panose="02070309020205020404" pitchFamily="49" charset="0"/>
                <a:cs typeface="Courier New" panose="02070309020205020404" pitchFamily="49" charset="0"/>
              </a:rPr>
              <a:t>;</a:t>
            </a:r>
          </a:p>
          <a:p>
            <a:r>
              <a:rPr lang="es-ES" sz="1000" dirty="0">
                <a:solidFill>
                  <a:schemeClr val="tx1"/>
                </a:solidFill>
                <a:latin typeface="Courier New" panose="02070309020205020404" pitchFamily="49" charset="0"/>
                <a:cs typeface="Courier New" panose="02070309020205020404" pitchFamily="49" charset="0"/>
              </a:rPr>
              <a:t>  </a:t>
            </a:r>
            <a:r>
              <a:rPr lang="es-ES" sz="1000" dirty="0" err="1">
                <a:solidFill>
                  <a:schemeClr val="tx1"/>
                </a:solidFill>
                <a:latin typeface="Courier New" panose="02070309020205020404" pitchFamily="49" charset="0"/>
                <a:cs typeface="Courier New" panose="02070309020205020404" pitchFamily="49" charset="0"/>
              </a:rPr>
              <a:t>doc</a:t>
            </a:r>
            <a:r>
              <a:rPr lang="es-ES" sz="1000" dirty="0">
                <a:solidFill>
                  <a:schemeClr val="tx1"/>
                </a:solidFill>
                <a:latin typeface="Courier New" panose="02070309020205020404" pitchFamily="49" charset="0"/>
                <a:cs typeface="Courier New" panose="02070309020205020404" pitchFamily="49" charset="0"/>
              </a:rPr>
              <a:t>["..."] = "...";</a:t>
            </a:r>
          </a:p>
          <a:p>
            <a:r>
              <a:rPr lang="es-ES" sz="1000" dirty="0">
                <a:solidFill>
                  <a:schemeClr val="tx1"/>
                </a:solidFill>
                <a:latin typeface="Courier New" panose="02070309020205020404" pitchFamily="49" charset="0"/>
                <a:cs typeface="Courier New" panose="02070309020205020404" pitchFamily="49" charset="0"/>
              </a:rPr>
              <a:t>  </a:t>
            </a:r>
            <a:r>
              <a:rPr lang="es-ES" sz="1000" dirty="0" err="1">
                <a:solidFill>
                  <a:schemeClr val="tx1"/>
                </a:solidFill>
                <a:latin typeface="Courier New" panose="02070309020205020404" pitchFamily="49" charset="0"/>
                <a:cs typeface="Courier New" panose="02070309020205020404" pitchFamily="49" charset="0"/>
              </a:rPr>
              <a:t>doc</a:t>
            </a:r>
            <a:r>
              <a:rPr lang="es-ES" sz="1000" dirty="0">
                <a:solidFill>
                  <a:schemeClr val="tx1"/>
                </a:solidFill>
                <a:latin typeface="Courier New" panose="02070309020205020404" pitchFamily="49" charset="0"/>
                <a:cs typeface="Courier New" panose="02070309020205020404" pitchFamily="49" charset="0"/>
              </a:rPr>
              <a:t>["..."] = "...";</a:t>
            </a:r>
          </a:p>
          <a:p>
            <a:r>
              <a:rPr lang="es-ES" sz="1000" dirty="0">
                <a:solidFill>
                  <a:schemeClr val="tx1"/>
                </a:solidFill>
                <a:latin typeface="Courier New" panose="02070309020205020404" pitchFamily="49" charset="0"/>
                <a:cs typeface="Courier New" panose="02070309020205020404" pitchFamily="49" charset="0"/>
              </a:rPr>
              <a:t>  </a:t>
            </a:r>
            <a:r>
              <a:rPr lang="es-ES" sz="1000" dirty="0" err="1">
                <a:solidFill>
                  <a:schemeClr val="tx1"/>
                </a:solidFill>
                <a:latin typeface="Courier New" panose="02070309020205020404" pitchFamily="49" charset="0"/>
                <a:cs typeface="Courier New" panose="02070309020205020404" pitchFamily="49" charset="0"/>
              </a:rPr>
              <a:t>doc</a:t>
            </a:r>
            <a:r>
              <a:rPr lang="es-ES" sz="1000" dirty="0">
                <a:solidFill>
                  <a:schemeClr val="tx1"/>
                </a:solidFill>
                <a:latin typeface="Courier New" panose="02070309020205020404" pitchFamily="49" charset="0"/>
                <a:cs typeface="Courier New" panose="02070309020205020404" pitchFamily="49" charset="0"/>
              </a:rPr>
              <a:t>["..."] = "...";</a:t>
            </a:r>
          </a:p>
          <a:p>
            <a:r>
              <a:rPr lang="es-ES" sz="1000" dirty="0">
                <a:solidFill>
                  <a:schemeClr val="tx1"/>
                </a:solidFill>
                <a:latin typeface="Courier New" panose="02070309020205020404" pitchFamily="49" charset="0"/>
                <a:cs typeface="Courier New" panose="02070309020205020404" pitchFamily="49" charset="0"/>
              </a:rPr>
              <a:t>  </a:t>
            </a:r>
            <a:r>
              <a:rPr lang="es-ES" sz="1000" dirty="0" err="1">
                <a:solidFill>
                  <a:schemeClr val="tx1"/>
                </a:solidFill>
                <a:latin typeface="Courier New" panose="02070309020205020404" pitchFamily="49" charset="0"/>
                <a:cs typeface="Courier New" panose="02070309020205020404" pitchFamily="49" charset="0"/>
              </a:rPr>
              <a:t>char</a:t>
            </a:r>
            <a:r>
              <a:rPr lang="es-ES" sz="1000" dirty="0">
                <a:solidFill>
                  <a:schemeClr val="tx1"/>
                </a:solidFill>
                <a:latin typeface="Courier New" panose="02070309020205020404" pitchFamily="49" charset="0"/>
                <a:cs typeface="Courier New" panose="02070309020205020404" pitchFamily="49" charset="0"/>
              </a:rPr>
              <a:t> </a:t>
            </a:r>
            <a:r>
              <a:rPr lang="es-ES" sz="1000" dirty="0" err="1">
                <a:solidFill>
                  <a:schemeClr val="tx1"/>
                </a:solidFill>
                <a:latin typeface="Courier New" panose="02070309020205020404" pitchFamily="49" charset="0"/>
                <a:cs typeface="Courier New" panose="02070309020205020404" pitchFamily="49" charset="0"/>
              </a:rPr>
              <a:t>out</a:t>
            </a:r>
            <a:r>
              <a:rPr lang="es-ES" sz="1000" dirty="0">
                <a:solidFill>
                  <a:schemeClr val="tx1"/>
                </a:solidFill>
                <a:latin typeface="Courier New" panose="02070309020205020404" pitchFamily="49" charset="0"/>
                <a:cs typeface="Courier New" panose="02070309020205020404" pitchFamily="49" charset="0"/>
              </a:rPr>
              <a:t>[128];</a:t>
            </a:r>
          </a:p>
          <a:p>
            <a:r>
              <a:rPr lang="es-ES" sz="1000" dirty="0">
                <a:solidFill>
                  <a:schemeClr val="tx1"/>
                </a:solidFill>
                <a:latin typeface="Courier New" panose="02070309020205020404" pitchFamily="49" charset="0"/>
                <a:cs typeface="Courier New" panose="02070309020205020404" pitchFamily="49" charset="0"/>
              </a:rPr>
              <a:t>  </a:t>
            </a:r>
            <a:r>
              <a:rPr lang="es-ES" sz="1000" dirty="0" err="1">
                <a:solidFill>
                  <a:schemeClr val="tx1"/>
                </a:solidFill>
                <a:latin typeface="Courier New" panose="02070309020205020404" pitchFamily="49" charset="0"/>
                <a:cs typeface="Courier New" panose="02070309020205020404" pitchFamily="49" charset="0"/>
              </a:rPr>
              <a:t>serializeJson</a:t>
            </a:r>
            <a:r>
              <a:rPr lang="es-ES" sz="1000" dirty="0">
                <a:solidFill>
                  <a:schemeClr val="tx1"/>
                </a:solidFill>
                <a:latin typeface="Courier New" panose="02070309020205020404" pitchFamily="49" charset="0"/>
                <a:cs typeface="Courier New" panose="02070309020205020404" pitchFamily="49" charset="0"/>
              </a:rPr>
              <a:t>(</a:t>
            </a:r>
            <a:r>
              <a:rPr lang="es-ES" sz="1000" dirty="0" err="1">
                <a:solidFill>
                  <a:schemeClr val="tx1"/>
                </a:solidFill>
                <a:latin typeface="Courier New" panose="02070309020205020404" pitchFamily="49" charset="0"/>
                <a:cs typeface="Courier New" panose="02070309020205020404" pitchFamily="49" charset="0"/>
              </a:rPr>
              <a:t>doc</a:t>
            </a:r>
            <a:r>
              <a:rPr lang="es-ES" sz="1000" dirty="0">
                <a:solidFill>
                  <a:schemeClr val="tx1"/>
                </a:solidFill>
                <a:latin typeface="Courier New" panose="02070309020205020404" pitchFamily="49" charset="0"/>
                <a:cs typeface="Courier New" panose="02070309020205020404" pitchFamily="49" charset="0"/>
              </a:rPr>
              <a:t>, </a:t>
            </a:r>
            <a:r>
              <a:rPr lang="es-ES" sz="1000" dirty="0" err="1">
                <a:solidFill>
                  <a:schemeClr val="tx1"/>
                </a:solidFill>
                <a:latin typeface="Courier New" panose="02070309020205020404" pitchFamily="49" charset="0"/>
                <a:cs typeface="Courier New" panose="02070309020205020404" pitchFamily="49" charset="0"/>
              </a:rPr>
              <a:t>out</a:t>
            </a:r>
            <a:r>
              <a:rPr lang="es-ES" sz="1000" dirty="0">
                <a:solidFill>
                  <a:schemeClr val="tx1"/>
                </a:solidFill>
                <a:latin typeface="Courier New" panose="02070309020205020404" pitchFamily="49" charset="0"/>
                <a:cs typeface="Courier New" panose="02070309020205020404" pitchFamily="49" charset="0"/>
              </a:rPr>
              <a:t>);</a:t>
            </a:r>
          </a:p>
          <a:p>
            <a:r>
              <a:rPr lang="es-ES" sz="1000" dirty="0">
                <a:solidFill>
                  <a:schemeClr val="tx1"/>
                </a:solidFill>
                <a:latin typeface="Courier New" panose="02070309020205020404" pitchFamily="49" charset="0"/>
                <a:cs typeface="Courier New" panose="02070309020205020404" pitchFamily="49" charset="0"/>
              </a:rPr>
              <a:t>  </a:t>
            </a:r>
            <a:r>
              <a:rPr lang="es-ES" sz="1000" dirty="0" err="1">
                <a:solidFill>
                  <a:schemeClr val="tx1"/>
                </a:solidFill>
                <a:latin typeface="Courier New" panose="02070309020205020404" pitchFamily="49" charset="0"/>
                <a:cs typeface="Courier New" panose="02070309020205020404" pitchFamily="49" charset="0"/>
              </a:rPr>
              <a:t>client.publish</a:t>
            </a:r>
            <a:r>
              <a:rPr lang="es-ES" sz="1000" dirty="0">
                <a:solidFill>
                  <a:schemeClr val="tx1"/>
                </a:solidFill>
                <a:latin typeface="Courier New" panose="02070309020205020404" pitchFamily="49" charset="0"/>
                <a:cs typeface="Courier New" panose="02070309020205020404" pitchFamily="49" charset="0"/>
              </a:rPr>
              <a:t>(</a:t>
            </a:r>
            <a:r>
              <a:rPr lang="es-ES" sz="1000" dirty="0" err="1">
                <a:solidFill>
                  <a:schemeClr val="tx1"/>
                </a:solidFill>
                <a:latin typeface="Courier New" panose="02070309020205020404" pitchFamily="49" charset="0"/>
                <a:cs typeface="Courier New" panose="02070309020205020404" pitchFamily="49" charset="0"/>
              </a:rPr>
              <a:t>topic</a:t>
            </a:r>
            <a:r>
              <a:rPr lang="es-ES" sz="1000" dirty="0">
                <a:solidFill>
                  <a:schemeClr val="tx1"/>
                </a:solidFill>
                <a:latin typeface="Courier New" panose="02070309020205020404" pitchFamily="49" charset="0"/>
                <a:cs typeface="Courier New" panose="02070309020205020404" pitchFamily="49" charset="0"/>
              </a:rPr>
              <a:t>, </a:t>
            </a:r>
            <a:r>
              <a:rPr lang="es-ES" sz="1000" dirty="0" err="1">
                <a:solidFill>
                  <a:schemeClr val="tx1"/>
                </a:solidFill>
                <a:latin typeface="Courier New" panose="02070309020205020404" pitchFamily="49" charset="0"/>
                <a:cs typeface="Courier New" panose="02070309020205020404" pitchFamily="49" charset="0"/>
              </a:rPr>
              <a:t>out</a:t>
            </a:r>
            <a:r>
              <a:rPr lang="es-ES" sz="1000" dirty="0">
                <a:solidFill>
                  <a:schemeClr val="tx1"/>
                </a:solidFill>
                <a:latin typeface="Courier New" panose="02070309020205020404" pitchFamily="49" charset="0"/>
                <a:cs typeface="Courier New" panose="02070309020205020404" pitchFamily="49" charset="0"/>
              </a:rPr>
              <a:t>);</a:t>
            </a:r>
          </a:p>
          <a:p>
            <a:r>
              <a:rPr lang="es-ES" sz="1000" dirty="0">
                <a:solidFill>
                  <a:schemeClr val="tx1"/>
                </a:solidFill>
                <a:latin typeface="Courier New" panose="02070309020205020404" pitchFamily="49" charset="0"/>
                <a:cs typeface="Courier New" panose="02070309020205020404" pitchFamily="49" charset="0"/>
              </a:rPr>
              <a:t>}</a:t>
            </a:r>
          </a:p>
          <a:p>
            <a:endParaRPr lang="es-ES" sz="1000" b="1" dirty="0">
              <a:solidFill>
                <a:srgbClr val="0070C0"/>
              </a:solidFill>
            </a:endParaRPr>
          </a:p>
        </p:txBody>
      </p:sp>
      <p:pic>
        <p:nvPicPr>
          <p:cNvPr id="23" name="Imagen 22">
            <a:extLst>
              <a:ext uri="{FF2B5EF4-FFF2-40B4-BE49-F238E27FC236}">
                <a16:creationId xmlns:a16="http://schemas.microsoft.com/office/drawing/2014/main" id="{67AF7296-6BA8-4A26-8027-F5E77512D45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815129"/>
            <a:ext cx="5987864" cy="851322"/>
          </a:xfrm>
          <a:prstGeom prst="rect">
            <a:avLst/>
          </a:prstGeom>
          <a:noFill/>
          <a:ln>
            <a:noFill/>
          </a:ln>
        </p:spPr>
      </p:pic>
      <p:sp>
        <p:nvSpPr>
          <p:cNvPr id="15" name="TextBox 3">
            <a:extLst>
              <a:ext uri="{FF2B5EF4-FFF2-40B4-BE49-F238E27FC236}">
                <a16:creationId xmlns:a16="http://schemas.microsoft.com/office/drawing/2014/main" id="{16911348-A3F4-4A42-BB2A-19BBCC832AB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rPr>
              <a:t>Implementación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33703018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14</a:t>
            </a: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Backend</a:t>
            </a:r>
          </a:p>
        </p:txBody>
      </p:sp>
      <p:cxnSp>
        <p:nvCxnSpPr>
          <p:cNvPr id="16" name="Conector recto 15">
            <a:extLst>
              <a:ext uri="{FF2B5EF4-FFF2-40B4-BE49-F238E27FC236}">
                <a16:creationId xmlns:a16="http://schemas.microsoft.com/office/drawing/2014/main" id="{061A98DA-028A-40B6-AA76-3A76AB1A411C}"/>
              </a:ext>
            </a:extLst>
          </p:cNvPr>
          <p:cNvCxnSpPr>
            <a:cxnSpLocks/>
          </p:cNvCxnSpPr>
          <p:nvPr/>
        </p:nvCxnSpPr>
        <p:spPr>
          <a:xfrm>
            <a:off x="5800725" y="1441391"/>
            <a:ext cx="0" cy="4799611"/>
          </a:xfrm>
          <a:prstGeom prst="line">
            <a:avLst/>
          </a:prstGeom>
          <a:ln w="44450">
            <a:solidFill>
              <a:srgbClr val="607848"/>
            </a:solidFill>
          </a:ln>
        </p:spPr>
        <p:style>
          <a:lnRef idx="1">
            <a:schemeClr val="accent1"/>
          </a:lnRef>
          <a:fillRef idx="0">
            <a:schemeClr val="accent1"/>
          </a:fillRef>
          <a:effectRef idx="0">
            <a:schemeClr val="accent1"/>
          </a:effectRef>
          <a:fontRef idx="minor">
            <a:schemeClr val="tx1"/>
          </a:fontRef>
        </p:style>
      </p:cxnSp>
      <p:sp>
        <p:nvSpPr>
          <p:cNvPr id="19" name="TextBox 3">
            <a:extLst>
              <a:ext uri="{FF2B5EF4-FFF2-40B4-BE49-F238E27FC236}">
                <a16:creationId xmlns:a16="http://schemas.microsoft.com/office/drawing/2014/main" id="{BEB20BB5-7CF8-4A83-85BA-E02DBB5C8496}"/>
              </a:ext>
            </a:extLst>
          </p:cNvPr>
          <p:cNvSpPr txBox="1"/>
          <p:nvPr/>
        </p:nvSpPr>
        <p:spPr>
          <a:xfrm>
            <a:off x="7046462" y="1223657"/>
            <a:ext cx="41058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Funcionamiento del Agente de Orquestación</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sp>
        <p:nvSpPr>
          <p:cNvPr id="12" name="Rectángulo 11">
            <a:extLst>
              <a:ext uri="{FF2B5EF4-FFF2-40B4-BE49-F238E27FC236}">
                <a16:creationId xmlns:a16="http://schemas.microsoft.com/office/drawing/2014/main" id="{1CBF41F3-78FC-4A59-8BEB-D22BE16B5EEA}"/>
              </a:ext>
            </a:extLst>
          </p:cNvPr>
          <p:cNvSpPr/>
          <p:nvPr/>
        </p:nvSpPr>
        <p:spPr>
          <a:xfrm>
            <a:off x="492921" y="1593715"/>
            <a:ext cx="3428998" cy="339660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400" b="1" dirty="0">
                <a:solidFill>
                  <a:srgbClr val="0070C0"/>
                </a:solidFill>
              </a:rPr>
              <a:t>Estructura general</a:t>
            </a:r>
          </a:p>
          <a:p>
            <a:pPr>
              <a:lnSpc>
                <a:spcPct val="150000"/>
              </a:lnSpc>
            </a:pPr>
            <a:endParaRPr lang="es-EC" sz="1200" dirty="0">
              <a:solidFill>
                <a:srgbClr val="0070C0"/>
              </a:solidFill>
              <a:effectLst/>
              <a:latin typeface="Courier New" panose="02070309020205020404" pitchFamily="49" charset="0"/>
              <a:ea typeface="Calibri" panose="020F0502020204030204" pitchFamily="34" charset="0"/>
              <a:cs typeface="Courier New" panose="02070309020205020404" pitchFamily="49" charset="0"/>
            </a:endParaRPr>
          </a:p>
        </p:txBody>
      </p:sp>
      <p:sp>
        <p:nvSpPr>
          <p:cNvPr id="15" name="Rectángulo 14">
            <a:extLst>
              <a:ext uri="{FF2B5EF4-FFF2-40B4-BE49-F238E27FC236}">
                <a16:creationId xmlns:a16="http://schemas.microsoft.com/office/drawing/2014/main" id="{331D2D50-B314-4AD5-AC25-63289BC32B92}"/>
              </a:ext>
            </a:extLst>
          </p:cNvPr>
          <p:cNvSpPr/>
          <p:nvPr/>
        </p:nvSpPr>
        <p:spPr>
          <a:xfrm>
            <a:off x="492921" y="5068502"/>
            <a:ext cx="3428996" cy="104821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s-ES" sz="1200" b="1" dirty="0">
                <a:solidFill>
                  <a:srgbClr val="0070C0"/>
                </a:solidFill>
              </a:rPr>
              <a:t>Características</a:t>
            </a:r>
            <a:r>
              <a:rPr lang="es-ES" sz="1200" b="1" dirty="0">
                <a:solidFill>
                  <a:srgbClr val="607848"/>
                </a:solidFill>
              </a:rPr>
              <a:t> </a:t>
            </a:r>
            <a:r>
              <a:rPr lang="es-ES" sz="1200" b="1" dirty="0">
                <a:solidFill>
                  <a:srgbClr val="0070C0"/>
                </a:solidFill>
              </a:rPr>
              <a:t>principales</a:t>
            </a:r>
            <a:endParaRPr lang="es-ES" sz="800" b="1" dirty="0">
              <a:solidFill>
                <a:srgbClr val="0070C0"/>
              </a:solidFill>
            </a:endParaRPr>
          </a:p>
          <a:p>
            <a:pPr marL="285750" indent="-285750">
              <a:buFont typeface="Arial" panose="020B0604020202020204" pitchFamily="34" charset="0"/>
              <a:buChar char="•"/>
            </a:pPr>
            <a:r>
              <a:rPr lang="es-EC" sz="1050" dirty="0">
                <a:solidFill>
                  <a:schemeClr val="tx1"/>
                </a:solidFill>
              </a:rPr>
              <a:t>Anotaciones  o Anotaciones Spring</a:t>
            </a:r>
          </a:p>
          <a:p>
            <a:endParaRPr lang="es-EC" sz="800" dirty="0">
              <a:solidFill>
                <a:schemeClr val="tx1"/>
              </a:solidFill>
            </a:endParaRPr>
          </a:p>
          <a:p>
            <a:r>
              <a:rPr lang="en-US" sz="1200" dirty="0">
                <a:solidFill>
                  <a:srgbClr val="646464"/>
                </a:solidFill>
                <a:effectLst/>
                <a:latin typeface="Courier New" panose="02070309020205020404" pitchFamily="49" charset="0"/>
                <a:ea typeface="Calibri" panose="020F0502020204030204" pitchFamily="34" charset="0"/>
                <a:cs typeface="Times New Roman" panose="02020603050405020304" pitchFamily="18" charset="0"/>
              </a:rPr>
              <a:t>@Service</a:t>
            </a:r>
            <a:r>
              <a:rPr lang="en-US" sz="12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200" dirty="0">
                <a:solidFill>
                  <a:srgbClr val="2A00FF"/>
                </a:solidFill>
                <a:effectLst/>
                <a:latin typeface="Courier New" panose="02070309020205020404" pitchFamily="49" charset="0"/>
                <a:ea typeface="Calibri" panose="020F0502020204030204" pitchFamily="34" charset="0"/>
                <a:cs typeface="Times New Roman" panose="02020603050405020304" pitchFamily="18" charset="0"/>
              </a:rPr>
              <a:t>"serviceRestTemplate"</a:t>
            </a:r>
            <a:r>
              <a:rPr lang="en-US" sz="12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r>
              <a:rPr lang="en-US" sz="1200" b="1" dirty="0">
                <a:solidFill>
                  <a:srgbClr val="7F0055"/>
                </a:solidFill>
                <a:effectLst/>
                <a:latin typeface="Courier New" panose="02070309020205020404" pitchFamily="49" charset="0"/>
                <a:ea typeface="Calibri" panose="020F0502020204030204" pitchFamily="34" charset="0"/>
              </a:rPr>
              <a:t>public</a:t>
            </a:r>
            <a:r>
              <a:rPr lang="en-US" sz="1200" dirty="0">
                <a:solidFill>
                  <a:srgbClr val="000000"/>
                </a:solidFill>
                <a:effectLst/>
                <a:latin typeface="Courier New" panose="02070309020205020404" pitchFamily="49" charset="0"/>
                <a:ea typeface="Calibri" panose="020F0502020204030204" pitchFamily="34" charset="0"/>
              </a:rPr>
              <a:t> </a:t>
            </a:r>
            <a:r>
              <a:rPr lang="en-US" sz="1200" b="1" dirty="0">
                <a:solidFill>
                  <a:srgbClr val="7F0055"/>
                </a:solidFill>
                <a:effectLst/>
                <a:latin typeface="Courier New" panose="02070309020205020404" pitchFamily="49" charset="0"/>
                <a:ea typeface="Calibri" panose="020F0502020204030204" pitchFamily="34" charset="0"/>
              </a:rPr>
              <a:t>class</a:t>
            </a:r>
            <a:r>
              <a:rPr lang="en-US" sz="1200" dirty="0">
                <a:solidFill>
                  <a:srgbClr val="000000"/>
                </a:solidFill>
                <a:effectLst/>
                <a:latin typeface="Courier New" panose="02070309020205020404" pitchFamily="49" charset="0"/>
                <a:ea typeface="Calibri" panose="020F0502020204030204" pitchFamily="34" charset="0"/>
              </a:rPr>
              <a:t> </a:t>
            </a:r>
            <a:r>
              <a:rPr lang="en-US" sz="1200" dirty="0" err="1">
                <a:solidFill>
                  <a:srgbClr val="000000"/>
                </a:solidFill>
                <a:effectLst/>
                <a:latin typeface="Courier New" panose="02070309020205020404" pitchFamily="49" charset="0"/>
                <a:ea typeface="Calibri" panose="020F0502020204030204" pitchFamily="34" charset="0"/>
              </a:rPr>
              <a:t>LucesLedServiceImpl</a:t>
            </a:r>
            <a:endParaRPr lang="es-EC" sz="1000" dirty="0">
              <a:solidFill>
                <a:schemeClr val="tx1"/>
              </a:solidFill>
            </a:endParaRPr>
          </a:p>
        </p:txBody>
      </p:sp>
      <p:sp>
        <p:nvSpPr>
          <p:cNvPr id="25" name="TextBox 3">
            <a:extLst>
              <a:ext uri="{FF2B5EF4-FFF2-40B4-BE49-F238E27FC236}">
                <a16:creationId xmlns:a16="http://schemas.microsoft.com/office/drawing/2014/main" id="{6854E9B5-03F3-4CFF-92D3-D63484D2B76D}"/>
              </a:ext>
            </a:extLst>
          </p:cNvPr>
          <p:cNvSpPr txBox="1"/>
          <p:nvPr/>
        </p:nvSpPr>
        <p:spPr>
          <a:xfrm>
            <a:off x="1610018" y="1176519"/>
            <a:ext cx="34289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Estructura de un microservicio</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pic>
        <p:nvPicPr>
          <p:cNvPr id="1026" name="Picture 2" descr="Spring | Tools">
            <a:extLst>
              <a:ext uri="{FF2B5EF4-FFF2-40B4-BE49-F238E27FC236}">
                <a16:creationId xmlns:a16="http://schemas.microsoft.com/office/drawing/2014/main" id="{B1839B9B-E73A-402E-8629-6A1C7D75A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1729" y="684795"/>
            <a:ext cx="1891804" cy="320819"/>
          </a:xfrm>
          <a:prstGeom prst="rect">
            <a:avLst/>
          </a:prstGeom>
          <a:noFill/>
          <a:extLst>
            <a:ext uri="{909E8E84-426E-40DD-AFC4-6F175D3DCCD1}">
              <a14:hiddenFill xmlns:a14="http://schemas.microsoft.com/office/drawing/2010/main">
                <a:solidFill>
                  <a:srgbClr val="FFFFFF"/>
                </a:solidFill>
              </a14:hiddenFill>
            </a:ext>
          </a:extLst>
        </p:spPr>
      </p:pic>
      <p:sp>
        <p:nvSpPr>
          <p:cNvPr id="21" name="Rectángulo 20">
            <a:extLst>
              <a:ext uri="{FF2B5EF4-FFF2-40B4-BE49-F238E27FC236}">
                <a16:creationId xmlns:a16="http://schemas.microsoft.com/office/drawing/2014/main" id="{6BEB601C-F636-4FCE-A2D9-285DD1E55E6C}"/>
              </a:ext>
            </a:extLst>
          </p:cNvPr>
          <p:cNvSpPr/>
          <p:nvPr/>
        </p:nvSpPr>
        <p:spPr>
          <a:xfrm>
            <a:off x="4021667" y="1593714"/>
            <a:ext cx="1588558" cy="452299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200" b="1" dirty="0">
                <a:solidFill>
                  <a:srgbClr val="0070C0"/>
                </a:solidFill>
              </a:rPr>
              <a:t>Anotaciones</a:t>
            </a:r>
            <a:r>
              <a:rPr lang="es-ES" sz="1200" b="1" dirty="0">
                <a:solidFill>
                  <a:srgbClr val="607848"/>
                </a:solidFill>
              </a:rPr>
              <a:t> </a:t>
            </a:r>
            <a:r>
              <a:rPr lang="es-ES" sz="1200" b="1" dirty="0">
                <a:solidFill>
                  <a:srgbClr val="0070C0"/>
                </a:solidFill>
              </a:rPr>
              <a:t>utilizadas</a:t>
            </a:r>
          </a:p>
          <a:p>
            <a:endParaRPr lang="es-ES" sz="1200" b="1" dirty="0">
              <a:solidFill>
                <a:srgbClr val="607848"/>
              </a:solidFill>
            </a:endParaRPr>
          </a:p>
          <a:p>
            <a:r>
              <a:rPr lang="es-EC" sz="1000" dirty="0">
                <a:solidFill>
                  <a:schemeClr val="tx1"/>
                </a:solidFill>
              </a:rPr>
              <a:t>@Autowired</a:t>
            </a:r>
          </a:p>
          <a:p>
            <a:r>
              <a:rPr lang="es-EC" sz="1000" dirty="0">
                <a:solidFill>
                  <a:schemeClr val="tx1"/>
                </a:solidFill>
              </a:rPr>
              <a:t>@Bean</a:t>
            </a:r>
          </a:p>
          <a:p>
            <a:r>
              <a:rPr lang="es-EC" sz="1000" dirty="0">
                <a:solidFill>
                  <a:schemeClr val="tx1"/>
                </a:solidFill>
              </a:rPr>
              <a:t>@Configuration</a:t>
            </a:r>
          </a:p>
          <a:p>
            <a:r>
              <a:rPr lang="es-EC" sz="1000" dirty="0">
                <a:solidFill>
                  <a:schemeClr val="tx1"/>
                </a:solidFill>
              </a:rPr>
              <a:t>@Component</a:t>
            </a:r>
          </a:p>
          <a:p>
            <a:r>
              <a:rPr lang="es-EC" sz="1000" dirty="0">
                <a:solidFill>
                  <a:schemeClr val="tx1"/>
                </a:solidFill>
              </a:rPr>
              <a:t>@EnableZuulProxy</a:t>
            </a:r>
          </a:p>
          <a:p>
            <a:r>
              <a:rPr lang="es-EC" sz="1000" dirty="0">
                <a:solidFill>
                  <a:schemeClr val="tx1"/>
                </a:solidFill>
              </a:rPr>
              <a:t>@Entity</a:t>
            </a:r>
          </a:p>
          <a:p>
            <a:r>
              <a:rPr lang="es-EC" sz="1000" dirty="0">
                <a:solidFill>
                  <a:schemeClr val="tx1"/>
                </a:solidFill>
              </a:rPr>
              <a:t>@GeneratedValue</a:t>
            </a:r>
          </a:p>
          <a:p>
            <a:r>
              <a:rPr lang="es-EC" sz="1000" dirty="0">
                <a:solidFill>
                  <a:schemeClr val="tx1"/>
                </a:solidFill>
              </a:rPr>
              <a:t>@GetMapping</a:t>
            </a:r>
          </a:p>
          <a:p>
            <a:r>
              <a:rPr lang="es-EC" sz="1000" dirty="0">
                <a:solidFill>
                  <a:schemeClr val="tx1"/>
                </a:solidFill>
              </a:rPr>
              <a:t>@Id</a:t>
            </a:r>
          </a:p>
          <a:p>
            <a:r>
              <a:rPr lang="es-EC" sz="1000" dirty="0">
                <a:solidFill>
                  <a:schemeClr val="tx1"/>
                </a:solidFill>
              </a:rPr>
              <a:t>@LoadBalanced</a:t>
            </a:r>
          </a:p>
          <a:p>
            <a:r>
              <a:rPr lang="es-EC" sz="1000" dirty="0">
                <a:solidFill>
                  <a:schemeClr val="tx1"/>
                </a:solidFill>
              </a:rPr>
              <a:t>@Qualifier</a:t>
            </a:r>
          </a:p>
          <a:p>
            <a:r>
              <a:rPr lang="es-EC" sz="1000" dirty="0">
                <a:solidFill>
                  <a:schemeClr val="tx1"/>
                </a:solidFill>
              </a:rPr>
              <a:t>@PostMapping</a:t>
            </a:r>
          </a:p>
          <a:p>
            <a:r>
              <a:rPr lang="es-EC" sz="1000" dirty="0">
                <a:solidFill>
                  <a:schemeClr val="tx1"/>
                </a:solidFill>
              </a:rPr>
              <a:t>@RefreshScopre</a:t>
            </a:r>
          </a:p>
          <a:p>
            <a:r>
              <a:rPr lang="es-EC" sz="1000" dirty="0">
                <a:solidFill>
                  <a:schemeClr val="tx1"/>
                </a:solidFill>
              </a:rPr>
              <a:t>@RequestBody</a:t>
            </a:r>
          </a:p>
          <a:p>
            <a:r>
              <a:rPr lang="es-EC" sz="1000" dirty="0">
                <a:solidFill>
                  <a:schemeClr val="tx1"/>
                </a:solidFill>
              </a:rPr>
              <a:t>@ResponseStatus</a:t>
            </a:r>
          </a:p>
          <a:p>
            <a:r>
              <a:rPr lang="es-EC" sz="1000" dirty="0">
                <a:solidFill>
                  <a:schemeClr val="tx1"/>
                </a:solidFill>
              </a:rPr>
              <a:t>@RestController</a:t>
            </a:r>
          </a:p>
          <a:p>
            <a:r>
              <a:rPr lang="es-EC" sz="1000" dirty="0">
                <a:solidFill>
                  <a:schemeClr val="tx1"/>
                </a:solidFill>
              </a:rPr>
              <a:t>@Service</a:t>
            </a:r>
          </a:p>
          <a:p>
            <a:r>
              <a:rPr lang="es-EC" sz="1000" dirty="0">
                <a:solidFill>
                  <a:schemeClr val="tx1"/>
                </a:solidFill>
              </a:rPr>
              <a:t>@SpringBootApplication</a:t>
            </a:r>
          </a:p>
          <a:p>
            <a:r>
              <a:rPr lang="es-EC" sz="1000" dirty="0">
                <a:solidFill>
                  <a:schemeClr val="tx1"/>
                </a:solidFill>
              </a:rPr>
              <a:t>@Table</a:t>
            </a:r>
          </a:p>
          <a:p>
            <a:r>
              <a:rPr lang="es-EC" sz="1000" dirty="0">
                <a:solidFill>
                  <a:schemeClr val="tx1"/>
                </a:solidFill>
              </a:rPr>
              <a:t>@Transactional</a:t>
            </a:r>
          </a:p>
          <a:p>
            <a:endParaRPr lang="es-EC" sz="900" dirty="0">
              <a:solidFill>
                <a:schemeClr val="tx1"/>
              </a:solidFill>
            </a:endParaRPr>
          </a:p>
        </p:txBody>
      </p:sp>
      <p:pic>
        <p:nvPicPr>
          <p:cNvPr id="7170" name="Picture 2">
            <a:extLst>
              <a:ext uri="{FF2B5EF4-FFF2-40B4-BE49-F238E27FC236}">
                <a16:creationId xmlns:a16="http://schemas.microsoft.com/office/drawing/2014/main" id="{38C52B58-85C8-4023-8EE2-4EBB0DA45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533" y="473630"/>
            <a:ext cx="1381125" cy="714375"/>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a:extLst>
              <a:ext uri="{FF2B5EF4-FFF2-40B4-BE49-F238E27FC236}">
                <a16:creationId xmlns:a16="http://schemas.microsoft.com/office/drawing/2014/main" id="{EDBB6C5C-C497-4C60-B7EE-DDD8C0CD647D}"/>
              </a:ext>
            </a:extLst>
          </p:cNvPr>
          <p:cNvPicPr>
            <a:picLocks noChangeAspect="1"/>
          </p:cNvPicPr>
          <p:nvPr/>
        </p:nvPicPr>
        <p:blipFill>
          <a:blip r:embed="rId5"/>
          <a:stretch>
            <a:fillRect/>
          </a:stretch>
        </p:blipFill>
        <p:spPr>
          <a:xfrm>
            <a:off x="588855" y="1890005"/>
            <a:ext cx="3113569" cy="3023721"/>
          </a:xfrm>
          <a:prstGeom prst="rect">
            <a:avLst/>
          </a:prstGeom>
          <a:ln>
            <a:solidFill>
              <a:schemeClr val="tx1"/>
            </a:solidFill>
          </a:ln>
        </p:spPr>
      </p:pic>
      <p:pic>
        <p:nvPicPr>
          <p:cNvPr id="24" name="Imagen 23">
            <a:extLst>
              <a:ext uri="{FF2B5EF4-FFF2-40B4-BE49-F238E27FC236}">
                <a16:creationId xmlns:a16="http://schemas.microsoft.com/office/drawing/2014/main" id="{CD66EEDD-53B0-4EB2-BC8F-FD9F0394F3FA}"/>
              </a:ext>
            </a:extLst>
          </p:cNvPr>
          <p:cNvPicPr>
            <a:picLocks noChangeAspect="1"/>
          </p:cNvPicPr>
          <p:nvPr/>
        </p:nvPicPr>
        <p:blipFill>
          <a:blip r:embed="rId6"/>
          <a:stretch>
            <a:fillRect/>
          </a:stretch>
        </p:blipFill>
        <p:spPr>
          <a:xfrm>
            <a:off x="5991226" y="1608357"/>
            <a:ext cx="5575766" cy="4102576"/>
          </a:xfrm>
          <a:prstGeom prst="rect">
            <a:avLst/>
          </a:prstGeom>
        </p:spPr>
      </p:pic>
      <p:pic>
        <p:nvPicPr>
          <p:cNvPr id="26" name="Imagen 25">
            <a:extLst>
              <a:ext uri="{FF2B5EF4-FFF2-40B4-BE49-F238E27FC236}">
                <a16:creationId xmlns:a16="http://schemas.microsoft.com/office/drawing/2014/main" id="{E07FE831-CB9C-4A32-8CF9-47C162DBAB83}"/>
              </a:ext>
            </a:extLst>
          </p:cNvPr>
          <p:cNvPicPr>
            <a:picLocks noChangeAspect="1"/>
          </p:cNvPicPr>
          <p:nvPr/>
        </p:nvPicPr>
        <p:blipFill rotWithShape="1">
          <a:blip r:embed="rId7"/>
          <a:srcRect l="26163" t="35586"/>
          <a:stretch/>
        </p:blipFill>
        <p:spPr>
          <a:xfrm>
            <a:off x="8362397" y="4136387"/>
            <a:ext cx="3607947" cy="1322818"/>
          </a:xfrm>
          <a:prstGeom prst="rect">
            <a:avLst/>
          </a:prstGeom>
        </p:spPr>
      </p:pic>
      <p:sp>
        <p:nvSpPr>
          <p:cNvPr id="18" name="TextBox 3">
            <a:extLst>
              <a:ext uri="{FF2B5EF4-FFF2-40B4-BE49-F238E27FC236}">
                <a16:creationId xmlns:a16="http://schemas.microsoft.com/office/drawing/2014/main" id="{61ECED9B-EDB8-4924-BE47-F98916F1A21B}"/>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rPr>
              <a:t>Implementación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Tree>
    <p:extLst>
      <p:ext uri="{BB962C8B-B14F-4D97-AF65-F5344CB8AC3E}">
        <p14:creationId xmlns:p14="http://schemas.microsoft.com/office/powerpoint/2010/main" val="1811004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I</a:t>
            </a:r>
            <a:r>
              <a:rPr lang="es-EC" sz="2400" b="1" dirty="0">
                <a:solidFill>
                  <a:srgbClr val="000000"/>
                </a:solidFill>
                <a:latin typeface="Arial"/>
                <a:cs typeface="Times New Roman" panose="02020603050405020304" pitchFamily="18" charset="0"/>
              </a:rPr>
              <a:t>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Frontend – Aplicación de verificación</a:t>
            </a:r>
          </a:p>
        </p:txBody>
      </p:sp>
      <p:pic>
        <p:nvPicPr>
          <p:cNvPr id="2050" name="Picture 2" descr="Cómo integramos los lenguajes HTML, CSS, y JavaScript?">
            <a:extLst>
              <a:ext uri="{FF2B5EF4-FFF2-40B4-BE49-F238E27FC236}">
                <a16:creationId xmlns:a16="http://schemas.microsoft.com/office/drawing/2014/main" id="{FABB3642-5832-45AC-812D-752DDE74F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414" y="614934"/>
            <a:ext cx="1270848" cy="64101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a16="http://schemas.microsoft.com/office/drawing/2014/main" id="{F0B26D35-9EE8-48DD-8137-CEE40E03EA24}"/>
              </a:ext>
            </a:extLst>
          </p:cNvPr>
          <p:cNvPicPr>
            <a:picLocks noChangeAspect="1"/>
          </p:cNvPicPr>
          <p:nvPr/>
        </p:nvPicPr>
        <p:blipFill>
          <a:blip r:embed="rId4"/>
          <a:stretch>
            <a:fillRect/>
          </a:stretch>
        </p:blipFill>
        <p:spPr>
          <a:xfrm>
            <a:off x="2050937" y="1303170"/>
            <a:ext cx="8090125" cy="4501087"/>
          </a:xfrm>
          <a:prstGeom prst="rect">
            <a:avLst/>
          </a:prstGeom>
        </p:spPr>
      </p:pic>
    </p:spTree>
    <p:extLst>
      <p:ext uri="{BB962C8B-B14F-4D97-AF65-F5344CB8AC3E}">
        <p14:creationId xmlns:p14="http://schemas.microsoft.com/office/powerpoint/2010/main" val="8305241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I</a:t>
            </a:r>
            <a:r>
              <a:rPr lang="es-EC" sz="2400" b="1" dirty="0">
                <a:solidFill>
                  <a:srgbClr val="000000"/>
                </a:solidFill>
                <a:latin typeface="Arial"/>
                <a:cs typeface="Times New Roman" panose="02020603050405020304" pitchFamily="18" charset="0"/>
              </a:rPr>
              <a:t>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Frontend – Aplicación de </a:t>
            </a:r>
            <a:r>
              <a:rPr lang="es-ES" dirty="0">
                <a:solidFill>
                  <a:srgbClr val="000000"/>
                </a:solidFill>
                <a:latin typeface="Arial"/>
                <a:cs typeface="Times New Roman" panose="02020603050405020304" pitchFamily="18" charset="0"/>
              </a:rPr>
              <a:t>verificación</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76210B25-4C51-4228-8E55-320A2F216DD1}"/>
              </a:ext>
            </a:extLst>
          </p:cNvPr>
          <p:cNvSpPr txBox="1"/>
          <p:nvPr/>
        </p:nvSpPr>
        <p:spPr>
          <a:xfrm>
            <a:off x="606642" y="1025741"/>
            <a:ext cx="458074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Código de un control</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cxnSp>
        <p:nvCxnSpPr>
          <p:cNvPr id="8" name="Conector recto 7">
            <a:extLst>
              <a:ext uri="{FF2B5EF4-FFF2-40B4-BE49-F238E27FC236}">
                <a16:creationId xmlns:a16="http://schemas.microsoft.com/office/drawing/2014/main" id="{978DD6EE-B22F-44C4-9563-DF0561F64025}"/>
              </a:ext>
            </a:extLst>
          </p:cNvPr>
          <p:cNvCxnSpPr>
            <a:cxnSpLocks/>
          </p:cNvCxnSpPr>
          <p:nvPr/>
        </p:nvCxnSpPr>
        <p:spPr>
          <a:xfrm>
            <a:off x="5998346" y="1130672"/>
            <a:ext cx="0" cy="4799611"/>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TextBox 3">
            <a:extLst>
              <a:ext uri="{FF2B5EF4-FFF2-40B4-BE49-F238E27FC236}">
                <a16:creationId xmlns:a16="http://schemas.microsoft.com/office/drawing/2014/main" id="{7EB4DEC9-13A0-4CA1-85AE-7D828AC8C389}"/>
              </a:ext>
            </a:extLst>
          </p:cNvPr>
          <p:cNvSpPr txBox="1"/>
          <p:nvPr/>
        </p:nvSpPr>
        <p:spPr>
          <a:xfrm>
            <a:off x="7752521" y="1130672"/>
            <a:ext cx="276192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Funcionalidad de un control</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sp>
        <p:nvSpPr>
          <p:cNvPr id="16" name="CuadroTexto 15">
            <a:extLst>
              <a:ext uri="{FF2B5EF4-FFF2-40B4-BE49-F238E27FC236}">
                <a16:creationId xmlns:a16="http://schemas.microsoft.com/office/drawing/2014/main" id="{35D46951-DB5D-4B82-B21C-5A1D18B6E552}"/>
              </a:ext>
            </a:extLst>
          </p:cNvPr>
          <p:cNvSpPr txBox="1"/>
          <p:nvPr/>
        </p:nvSpPr>
        <p:spPr>
          <a:xfrm>
            <a:off x="125506" y="1499750"/>
            <a:ext cx="7118510" cy="4662815"/>
          </a:xfrm>
          <a:prstGeom prst="rect">
            <a:avLst/>
          </a:prstGeom>
          <a:noFill/>
          <a:ln>
            <a:noFill/>
          </a:ln>
        </p:spPr>
        <p:txBody>
          <a:bodyPr wrap="square">
            <a:spAutoFit/>
          </a:bodyPr>
          <a:lstStyle/>
          <a:p>
            <a:pPr indent="457200"/>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let</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url</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 "http://localhost:8090/api";</a:t>
            </a:r>
          </a:p>
          <a:p>
            <a:pPr indent="457200"/>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var</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xmlhttp</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 new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XMLHttpRequest</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a:t>
            </a:r>
          </a:p>
          <a:p>
            <a:pPr indent="457200"/>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function</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do_actual_ledblanco</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document.getElementById</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boton_actual_ledblanco</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xmlhttp.timeout</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 1000;</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xmlhttp.onerror</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function</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 {</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swal</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title</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"Atención!",</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text</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"No se estableció conexión.",</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icon</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warning</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xmlhttp.open</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("GET",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url</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 api);</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xmlhttp.send</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xmlhttp.onreadystatechange</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function</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 {</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if</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this.readyState</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 4 &amp;&amp;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this.status</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 200) {</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respuesta =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JSON.parse</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xmlhttp.responseText</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json</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respuesta.estadoActuador</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if</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json</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 "Encendido") {</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swal</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title</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"Encendido",</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text</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"Led Blanco Encendido.",</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icon</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success</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else</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swal</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title</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"Apagado",</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text</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"Led Blanco Apagado.",</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900" dirty="0" err="1">
                <a:effectLst/>
                <a:latin typeface="Courier New" panose="02070309020205020404" pitchFamily="49" charset="0"/>
                <a:ea typeface="Times New Roman" panose="02020603050405020304" pitchFamily="18" charset="0"/>
                <a:cs typeface="Times New Roman" panose="02020603050405020304" pitchFamily="18" charset="0"/>
              </a:rPr>
              <a:t>icon</a:t>
            </a:r>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"error",</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p>
          <a:p>
            <a:pPr indent="457200"/>
            <a:r>
              <a:rPr lang="es-EC" sz="900" dirty="0">
                <a:effectLst/>
                <a:latin typeface="Courier New" panose="02070309020205020404" pitchFamily="49" charset="0"/>
                <a:ea typeface="Times New Roman" panose="02020603050405020304" pitchFamily="18" charset="0"/>
                <a:cs typeface="Times New Roman" panose="02020603050405020304" pitchFamily="18" charset="0"/>
              </a:rPr>
              <a:t>  };</a:t>
            </a:r>
          </a:p>
        </p:txBody>
      </p:sp>
      <p:pic>
        <p:nvPicPr>
          <p:cNvPr id="10" name="Imagen 9">
            <a:extLst>
              <a:ext uri="{FF2B5EF4-FFF2-40B4-BE49-F238E27FC236}">
                <a16:creationId xmlns:a16="http://schemas.microsoft.com/office/drawing/2014/main" id="{957101BA-EF77-4795-A20D-F1E237CB57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9308" y="1953933"/>
            <a:ext cx="4156075" cy="3085465"/>
          </a:xfrm>
          <a:prstGeom prst="rect">
            <a:avLst/>
          </a:prstGeom>
          <a:noFill/>
          <a:ln>
            <a:noFill/>
          </a:ln>
        </p:spPr>
      </p:pic>
    </p:spTree>
    <p:extLst>
      <p:ext uri="{BB962C8B-B14F-4D97-AF65-F5344CB8AC3E}">
        <p14:creationId xmlns:p14="http://schemas.microsoft.com/office/powerpoint/2010/main" val="3709831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I</a:t>
            </a:r>
            <a:r>
              <a:rPr lang="es-EC" sz="2400" b="1" dirty="0">
                <a:solidFill>
                  <a:srgbClr val="000000"/>
                </a:solidFill>
                <a:latin typeface="Arial"/>
                <a:cs typeface="Times New Roman" panose="02020603050405020304" pitchFamily="18" charset="0"/>
              </a:rPr>
              <a:t>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Frontend – Aplicación de verificación</a:t>
            </a:r>
          </a:p>
        </p:txBody>
      </p:sp>
      <p:sp>
        <p:nvSpPr>
          <p:cNvPr id="7" name="TextBox 3">
            <a:extLst>
              <a:ext uri="{FF2B5EF4-FFF2-40B4-BE49-F238E27FC236}">
                <a16:creationId xmlns:a16="http://schemas.microsoft.com/office/drawing/2014/main" id="{9CF2F12A-1370-4723-B998-7FEFF24CE4D7}"/>
              </a:ext>
            </a:extLst>
          </p:cNvPr>
          <p:cNvSpPr txBox="1"/>
          <p:nvPr/>
        </p:nvSpPr>
        <p:spPr>
          <a:xfrm>
            <a:off x="5271484" y="796014"/>
            <a:ext cx="15247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Notificaciones</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cxnSp>
        <p:nvCxnSpPr>
          <p:cNvPr id="8" name="Conector recto 7">
            <a:extLst>
              <a:ext uri="{FF2B5EF4-FFF2-40B4-BE49-F238E27FC236}">
                <a16:creationId xmlns:a16="http://schemas.microsoft.com/office/drawing/2014/main" id="{864B5408-9196-46A1-8103-4241D301F9EE}"/>
              </a:ext>
            </a:extLst>
          </p:cNvPr>
          <p:cNvCxnSpPr>
            <a:cxnSpLocks/>
          </p:cNvCxnSpPr>
          <p:nvPr/>
        </p:nvCxnSpPr>
        <p:spPr>
          <a:xfrm>
            <a:off x="5902893" y="1193438"/>
            <a:ext cx="0" cy="4799611"/>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CC0211A9-5565-47C0-99E3-90CBCAFB78F4}"/>
              </a:ext>
            </a:extLst>
          </p:cNvPr>
          <p:cNvCxnSpPr>
            <a:cxnSpLocks/>
          </p:cNvCxnSpPr>
          <p:nvPr/>
        </p:nvCxnSpPr>
        <p:spPr>
          <a:xfrm>
            <a:off x="609876" y="3429000"/>
            <a:ext cx="10479742" cy="0"/>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pic>
        <p:nvPicPr>
          <p:cNvPr id="21" name="Imagen 20">
            <a:extLst>
              <a:ext uri="{FF2B5EF4-FFF2-40B4-BE49-F238E27FC236}">
                <a16:creationId xmlns:a16="http://schemas.microsoft.com/office/drawing/2014/main" id="{023FEA71-C809-4ABF-8125-2123027CD0D6}"/>
              </a:ext>
            </a:extLst>
          </p:cNvPr>
          <p:cNvPicPr>
            <a:picLocks noChangeAspect="1"/>
          </p:cNvPicPr>
          <p:nvPr/>
        </p:nvPicPr>
        <p:blipFill>
          <a:blip r:embed="rId3"/>
          <a:stretch>
            <a:fillRect/>
          </a:stretch>
        </p:blipFill>
        <p:spPr>
          <a:xfrm>
            <a:off x="1535921" y="1162622"/>
            <a:ext cx="3279564" cy="2146853"/>
          </a:xfrm>
          <a:prstGeom prst="rect">
            <a:avLst/>
          </a:prstGeom>
        </p:spPr>
      </p:pic>
      <p:pic>
        <p:nvPicPr>
          <p:cNvPr id="22" name="Imagen 21">
            <a:extLst>
              <a:ext uri="{FF2B5EF4-FFF2-40B4-BE49-F238E27FC236}">
                <a16:creationId xmlns:a16="http://schemas.microsoft.com/office/drawing/2014/main" id="{CC9705B3-DC67-4757-BB71-F7078B04A6FC}"/>
              </a:ext>
            </a:extLst>
          </p:cNvPr>
          <p:cNvPicPr>
            <a:picLocks noChangeAspect="1"/>
          </p:cNvPicPr>
          <p:nvPr/>
        </p:nvPicPr>
        <p:blipFill>
          <a:blip r:embed="rId4"/>
          <a:stretch>
            <a:fillRect/>
          </a:stretch>
        </p:blipFill>
        <p:spPr>
          <a:xfrm>
            <a:off x="6655668" y="1162622"/>
            <a:ext cx="3433246" cy="2148422"/>
          </a:xfrm>
          <a:prstGeom prst="rect">
            <a:avLst/>
          </a:prstGeom>
        </p:spPr>
      </p:pic>
      <p:pic>
        <p:nvPicPr>
          <p:cNvPr id="23" name="Imagen 22">
            <a:extLst>
              <a:ext uri="{FF2B5EF4-FFF2-40B4-BE49-F238E27FC236}">
                <a16:creationId xmlns:a16="http://schemas.microsoft.com/office/drawing/2014/main" id="{054F2466-C7AD-4F4F-9968-B0DF88835AA4}"/>
              </a:ext>
            </a:extLst>
          </p:cNvPr>
          <p:cNvPicPr>
            <a:picLocks noChangeAspect="1"/>
          </p:cNvPicPr>
          <p:nvPr/>
        </p:nvPicPr>
        <p:blipFill>
          <a:blip r:embed="rId5"/>
          <a:stretch>
            <a:fillRect/>
          </a:stretch>
        </p:blipFill>
        <p:spPr>
          <a:xfrm>
            <a:off x="1535921" y="3712771"/>
            <a:ext cx="3313042" cy="1951792"/>
          </a:xfrm>
          <a:prstGeom prst="rect">
            <a:avLst/>
          </a:prstGeom>
        </p:spPr>
      </p:pic>
      <p:pic>
        <p:nvPicPr>
          <p:cNvPr id="24" name="Imagen 23">
            <a:extLst>
              <a:ext uri="{FF2B5EF4-FFF2-40B4-BE49-F238E27FC236}">
                <a16:creationId xmlns:a16="http://schemas.microsoft.com/office/drawing/2014/main" id="{4C807088-0228-42D4-B719-B1D1C74CBD7D}"/>
              </a:ext>
            </a:extLst>
          </p:cNvPr>
          <p:cNvPicPr>
            <a:picLocks noChangeAspect="1"/>
          </p:cNvPicPr>
          <p:nvPr/>
        </p:nvPicPr>
        <p:blipFill>
          <a:blip r:embed="rId6"/>
          <a:stretch>
            <a:fillRect/>
          </a:stretch>
        </p:blipFill>
        <p:spPr>
          <a:xfrm>
            <a:off x="6655668" y="3625516"/>
            <a:ext cx="3433246" cy="2194285"/>
          </a:xfrm>
          <a:prstGeom prst="rect">
            <a:avLst/>
          </a:prstGeom>
        </p:spPr>
      </p:pic>
    </p:spTree>
    <p:extLst>
      <p:ext uri="{BB962C8B-B14F-4D97-AF65-F5344CB8AC3E}">
        <p14:creationId xmlns:p14="http://schemas.microsoft.com/office/powerpoint/2010/main" val="2708545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A69A8B-43C8-4758-A40B-C26F85D60DE3}"/>
              </a:ext>
            </a:extLst>
          </p:cNvPr>
          <p:cNvSpPr txBox="1"/>
          <p:nvPr/>
        </p:nvSpPr>
        <p:spPr>
          <a:xfrm>
            <a:off x="450079" y="239818"/>
            <a:ext cx="77525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000000"/>
                </a:solidFill>
                <a:effectLst/>
                <a:uLnTx/>
                <a:uFillTx/>
                <a:ea typeface="+mn-ea"/>
                <a:cs typeface="Times New Roman" panose="02020603050405020304" pitchFamily="18" charset="0"/>
              </a:rPr>
              <a:t>Agenda</a:t>
            </a:r>
            <a:endParaRPr kumimoji="0" lang="es-ES" sz="2400" b="1" i="0" u="none" strike="noStrike" kern="1200" cap="none" spc="0" normalizeH="0" baseline="0" noProof="0" dirty="0">
              <a:ln>
                <a:noFill/>
              </a:ln>
              <a:solidFill>
                <a:srgbClr val="000000"/>
              </a:solidFill>
              <a:effectLst/>
              <a:uLnTx/>
              <a:uFillTx/>
              <a:ea typeface="+mn-ea"/>
              <a:cs typeface="Times New Roman" panose="02020603050405020304" pitchFamily="18" charset="0"/>
            </a:endParaRPr>
          </a:p>
        </p:txBody>
      </p:sp>
      <p:graphicFrame>
        <p:nvGraphicFramePr>
          <p:cNvPr id="19" name="5 Diagrama">
            <a:extLst>
              <a:ext uri="{FF2B5EF4-FFF2-40B4-BE49-F238E27FC236}">
                <a16:creationId xmlns:a16="http://schemas.microsoft.com/office/drawing/2014/main" id="{CB7A2F70-7982-48EB-AB28-71226D68DDF0}"/>
              </a:ext>
            </a:extLst>
          </p:cNvPr>
          <p:cNvGraphicFramePr/>
          <p:nvPr>
            <p:extLst>
              <p:ext uri="{D42A27DB-BD31-4B8C-83A1-F6EECF244321}">
                <p14:modId xmlns:p14="http://schemas.microsoft.com/office/powerpoint/2010/main" val="4289911851"/>
              </p:ext>
            </p:extLst>
          </p:nvPr>
        </p:nvGraphicFramePr>
        <p:xfrm>
          <a:off x="1842245" y="960121"/>
          <a:ext cx="8128000"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80793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18</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I</a:t>
            </a:r>
            <a:r>
              <a:rPr lang="es-EC" sz="2400" b="1" dirty="0">
                <a:solidFill>
                  <a:srgbClr val="000000"/>
                </a:solidFill>
                <a:latin typeface="Arial"/>
                <a:cs typeface="Times New Roman" panose="02020603050405020304" pitchFamily="18" charset="0"/>
              </a:rPr>
              <a:t>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latin typeface="Arial"/>
                <a:cs typeface="Times New Roman" panose="02020603050405020304" pitchFamily="18" charset="0"/>
              </a:rPr>
              <a:t>Despliegue</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16" name="TextBox 3">
            <a:extLst>
              <a:ext uri="{FF2B5EF4-FFF2-40B4-BE49-F238E27FC236}">
                <a16:creationId xmlns:a16="http://schemas.microsoft.com/office/drawing/2014/main" id="{88025E88-642D-45F2-87CD-B390E1CABD8A}"/>
              </a:ext>
            </a:extLst>
          </p:cNvPr>
          <p:cNvSpPr txBox="1"/>
          <p:nvPr/>
        </p:nvSpPr>
        <p:spPr>
          <a:xfrm>
            <a:off x="1929476" y="920110"/>
            <a:ext cx="260722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Agente de Orquestación</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cxnSp>
        <p:nvCxnSpPr>
          <p:cNvPr id="17" name="Conector recto 16">
            <a:extLst>
              <a:ext uri="{FF2B5EF4-FFF2-40B4-BE49-F238E27FC236}">
                <a16:creationId xmlns:a16="http://schemas.microsoft.com/office/drawing/2014/main" id="{51476C96-473A-45FF-90BE-85AF2E465A75}"/>
              </a:ext>
            </a:extLst>
          </p:cNvPr>
          <p:cNvCxnSpPr>
            <a:cxnSpLocks/>
          </p:cNvCxnSpPr>
          <p:nvPr/>
        </p:nvCxnSpPr>
        <p:spPr>
          <a:xfrm>
            <a:off x="6062491" y="984266"/>
            <a:ext cx="0" cy="4799611"/>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TextBox 3">
            <a:extLst>
              <a:ext uri="{FF2B5EF4-FFF2-40B4-BE49-F238E27FC236}">
                <a16:creationId xmlns:a16="http://schemas.microsoft.com/office/drawing/2014/main" id="{A725C9A7-6025-408A-A18D-67275E13EED9}"/>
              </a:ext>
            </a:extLst>
          </p:cNvPr>
          <p:cNvSpPr txBox="1"/>
          <p:nvPr/>
        </p:nvSpPr>
        <p:spPr>
          <a:xfrm>
            <a:off x="8664612" y="921851"/>
            <a:ext cx="101738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rPr>
              <a:t>Broker</a:t>
            </a:r>
          </a:p>
        </p:txBody>
      </p:sp>
      <p:sp>
        <p:nvSpPr>
          <p:cNvPr id="22" name="CuadroTexto 21">
            <a:extLst>
              <a:ext uri="{FF2B5EF4-FFF2-40B4-BE49-F238E27FC236}">
                <a16:creationId xmlns:a16="http://schemas.microsoft.com/office/drawing/2014/main" id="{F0E4D4A2-D79A-4734-A6C3-FF12E5448D70}"/>
              </a:ext>
            </a:extLst>
          </p:cNvPr>
          <p:cNvSpPr txBox="1"/>
          <p:nvPr/>
        </p:nvSpPr>
        <p:spPr>
          <a:xfrm>
            <a:off x="5668044" y="1146169"/>
            <a:ext cx="6734271" cy="414857"/>
          </a:xfrm>
          <a:prstGeom prst="rect">
            <a:avLst/>
          </a:prstGeom>
          <a:noFill/>
        </p:spPr>
        <p:txBody>
          <a:bodyPr wrap="square">
            <a:spAutoFit/>
          </a:bodyPr>
          <a:lstStyle/>
          <a:p>
            <a:pPr indent="457200">
              <a:lnSpc>
                <a:spcPct val="200000"/>
              </a:lnSpc>
            </a:pPr>
            <a:r>
              <a:rPr lang="es-EC" sz="1200" dirty="0" err="1">
                <a:effectLst/>
                <a:latin typeface="Courier New" panose="02070309020205020404" pitchFamily="49" charset="0"/>
                <a:ea typeface="Calibri" panose="020F0502020204030204" pitchFamily="34" charset="0"/>
                <a:cs typeface="Times New Roman" panose="02020603050405020304" pitchFamily="18" charset="0"/>
              </a:rPr>
              <a:t>mosquitto</a:t>
            </a:r>
            <a:r>
              <a:rPr lang="es-EC" sz="1200" dirty="0">
                <a:effectLst/>
                <a:latin typeface="Courier New" panose="02070309020205020404" pitchFamily="49" charset="0"/>
                <a:ea typeface="Calibri" panose="020F0502020204030204" pitchFamily="34" charset="0"/>
                <a:cs typeface="Times New Roman" panose="02020603050405020304" pitchFamily="18" charset="0"/>
              </a:rPr>
              <a:t> -c </a:t>
            </a:r>
            <a:r>
              <a:rPr lang="es-EC" sz="1200" dirty="0" err="1">
                <a:effectLst/>
                <a:latin typeface="Courier New" panose="02070309020205020404" pitchFamily="49" charset="0"/>
                <a:ea typeface="Calibri" panose="020F0502020204030204" pitchFamily="34" charset="0"/>
                <a:cs typeface="Times New Roman" panose="02020603050405020304" pitchFamily="18" charset="0"/>
              </a:rPr>
              <a:t>mosquitto.conf</a:t>
            </a:r>
            <a:r>
              <a:rPr lang="es-EC" sz="1200" dirty="0">
                <a:effectLst/>
                <a:latin typeface="Courier New" panose="02070309020205020404" pitchFamily="49" charset="0"/>
                <a:ea typeface="Calibri" panose="020F0502020204030204" pitchFamily="34" charset="0"/>
                <a:cs typeface="Times New Roman" panose="02020603050405020304" pitchFamily="18" charset="0"/>
              </a:rPr>
              <a:t> -v</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4" name="Imagen 13">
            <a:extLst>
              <a:ext uri="{FF2B5EF4-FFF2-40B4-BE49-F238E27FC236}">
                <a16:creationId xmlns:a16="http://schemas.microsoft.com/office/drawing/2014/main" id="{C9E64C71-4E6D-47DE-871A-A3F64394A1A4}"/>
              </a:ext>
            </a:extLst>
          </p:cNvPr>
          <p:cNvPicPr>
            <a:picLocks noChangeAspect="1"/>
          </p:cNvPicPr>
          <p:nvPr/>
        </p:nvPicPr>
        <p:blipFill>
          <a:blip r:embed="rId3"/>
          <a:stretch>
            <a:fillRect/>
          </a:stretch>
        </p:blipFill>
        <p:spPr>
          <a:xfrm>
            <a:off x="6600225" y="1723209"/>
            <a:ext cx="4627245" cy="4178935"/>
          </a:xfrm>
          <a:prstGeom prst="rect">
            <a:avLst/>
          </a:prstGeom>
        </p:spPr>
      </p:pic>
      <p:pic>
        <p:nvPicPr>
          <p:cNvPr id="9218" name="Picture 2">
            <a:extLst>
              <a:ext uri="{FF2B5EF4-FFF2-40B4-BE49-F238E27FC236}">
                <a16:creationId xmlns:a16="http://schemas.microsoft.com/office/drawing/2014/main" id="{B2B0C85D-DFC0-4E7D-A605-44D31D001D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212" y="746875"/>
            <a:ext cx="990600" cy="962025"/>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A7383C57-65CF-4740-AD8F-78AAACDF71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5876" y="690544"/>
            <a:ext cx="1381125" cy="714375"/>
          </a:xfrm>
          <a:prstGeom prst="rect">
            <a:avLst/>
          </a:prstGeom>
          <a:noFill/>
          <a:extLst>
            <a:ext uri="{909E8E84-426E-40DD-AFC4-6F175D3DCCD1}">
              <a14:hiddenFill xmlns:a14="http://schemas.microsoft.com/office/drawing/2010/main">
                <a:solidFill>
                  <a:srgbClr val="FFFFFF"/>
                </a:solidFill>
              </a14:hiddenFill>
            </a:ext>
          </a:extLst>
        </p:spPr>
      </p:pic>
      <p:sp>
        <p:nvSpPr>
          <p:cNvPr id="23" name="CuadroTexto 22">
            <a:extLst>
              <a:ext uri="{FF2B5EF4-FFF2-40B4-BE49-F238E27FC236}">
                <a16:creationId xmlns:a16="http://schemas.microsoft.com/office/drawing/2014/main" id="{6B1B84D1-4478-417E-A423-399D907BF6AC}"/>
              </a:ext>
            </a:extLst>
          </p:cNvPr>
          <p:cNvSpPr txBox="1"/>
          <p:nvPr/>
        </p:nvSpPr>
        <p:spPr>
          <a:xfrm>
            <a:off x="-134046" y="1178042"/>
            <a:ext cx="6734271" cy="414857"/>
          </a:xfrm>
          <a:prstGeom prst="rect">
            <a:avLst/>
          </a:prstGeom>
          <a:noFill/>
        </p:spPr>
        <p:txBody>
          <a:bodyPr wrap="square">
            <a:spAutoFit/>
          </a:bodyPr>
          <a:lstStyle/>
          <a:p>
            <a:pPr indent="457200">
              <a:lnSpc>
                <a:spcPct val="200000"/>
              </a:lnSpc>
            </a:pPr>
            <a:r>
              <a:rPr lang="es-EC" sz="1200" dirty="0" err="1">
                <a:effectLst/>
                <a:latin typeface="Courier New" panose="02070309020205020404" pitchFamily="49" charset="0"/>
                <a:ea typeface="Calibri" panose="020F0502020204030204" pitchFamily="34" charset="0"/>
                <a:cs typeface="Times New Roman" panose="02020603050405020304" pitchFamily="18" charset="0"/>
              </a:rPr>
              <a:t>consul</a:t>
            </a:r>
            <a:r>
              <a:rPr lang="es-EC" sz="1200" dirty="0">
                <a:effectLst/>
                <a:latin typeface="Courier New" panose="02070309020205020404" pitchFamily="49" charset="0"/>
                <a:ea typeface="Calibri" panose="020F0502020204030204" pitchFamily="34" charset="0"/>
                <a:cs typeface="Times New Roman" panose="02020603050405020304" pitchFamily="18" charset="0"/>
              </a:rPr>
              <a:t> </a:t>
            </a:r>
            <a:r>
              <a:rPr lang="es-EC" sz="1200" dirty="0" err="1">
                <a:effectLst/>
                <a:latin typeface="Courier New" panose="02070309020205020404" pitchFamily="49" charset="0"/>
                <a:ea typeface="Calibri" panose="020F0502020204030204" pitchFamily="34" charset="0"/>
                <a:cs typeface="Times New Roman" panose="02020603050405020304" pitchFamily="18" charset="0"/>
              </a:rPr>
              <a:t>agent</a:t>
            </a:r>
            <a:r>
              <a:rPr lang="es-EC" sz="1200" dirty="0">
                <a:effectLst/>
                <a:latin typeface="Courier New" panose="02070309020205020404" pitchFamily="49" charset="0"/>
                <a:ea typeface="Calibri" panose="020F0502020204030204" pitchFamily="34" charset="0"/>
                <a:cs typeface="Times New Roman" panose="02020603050405020304" pitchFamily="18" charset="0"/>
              </a:rPr>
              <a:t> -</a:t>
            </a:r>
            <a:r>
              <a:rPr lang="es-EC" sz="1200" dirty="0" err="1">
                <a:effectLst/>
                <a:latin typeface="Courier New" panose="02070309020205020404" pitchFamily="49" charset="0"/>
                <a:ea typeface="Calibri" panose="020F0502020204030204" pitchFamily="34" charset="0"/>
                <a:cs typeface="Times New Roman" panose="02020603050405020304" pitchFamily="18" charset="0"/>
              </a:rPr>
              <a:t>dev</a:t>
            </a:r>
            <a:r>
              <a:rPr lang="es-EC" sz="1200" dirty="0">
                <a:effectLst/>
                <a:latin typeface="Courier New" panose="02070309020205020404" pitchFamily="49" charset="0"/>
                <a:ea typeface="Calibri" panose="020F0502020204030204" pitchFamily="34" charset="0"/>
                <a:cs typeface="Times New Roman" panose="02020603050405020304" pitchFamily="18" charset="0"/>
              </a:rPr>
              <a:t> -</a:t>
            </a:r>
            <a:r>
              <a:rPr lang="es-EC" sz="1200" dirty="0" err="1">
                <a:effectLst/>
                <a:latin typeface="Courier New" panose="02070309020205020404" pitchFamily="49" charset="0"/>
                <a:ea typeface="Calibri" panose="020F0502020204030204" pitchFamily="34" charset="0"/>
                <a:cs typeface="Times New Roman" panose="02020603050405020304" pitchFamily="18" charset="0"/>
              </a:rPr>
              <a:t>bind</a:t>
            </a:r>
            <a:r>
              <a:rPr lang="es-EC" sz="1200" dirty="0">
                <a:effectLst/>
                <a:latin typeface="Courier New" panose="02070309020205020404" pitchFamily="49" charset="0"/>
                <a:ea typeface="Calibri" panose="020F0502020204030204" pitchFamily="34" charset="0"/>
                <a:cs typeface="Times New Roman" panose="02020603050405020304" pitchFamily="18" charset="0"/>
              </a:rPr>
              <a:t>=192.168.1.110 -data-</a:t>
            </a:r>
            <a:r>
              <a:rPr lang="es-EC" sz="1200" dirty="0" err="1">
                <a:effectLst/>
                <a:latin typeface="Courier New" panose="02070309020205020404" pitchFamily="49" charset="0"/>
                <a:ea typeface="Calibri" panose="020F0502020204030204" pitchFamily="34" charset="0"/>
                <a:cs typeface="Times New Roman" panose="02020603050405020304" pitchFamily="18" charset="0"/>
              </a:rPr>
              <a:t>dir</a:t>
            </a:r>
            <a:r>
              <a:rPr lang="es-EC" sz="1200" dirty="0">
                <a:effectLst/>
                <a:latin typeface="Courier New" panose="02070309020205020404" pitchFamily="49" charset="0"/>
                <a:ea typeface="Calibri" panose="020F0502020204030204" pitchFamily="34" charset="0"/>
                <a:cs typeface="Times New Roman" panose="02020603050405020304" pitchFamily="18" charset="0"/>
              </a:rPr>
              <a:t>=. </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4" name="Imagen 23">
            <a:extLst>
              <a:ext uri="{FF2B5EF4-FFF2-40B4-BE49-F238E27FC236}">
                <a16:creationId xmlns:a16="http://schemas.microsoft.com/office/drawing/2014/main" id="{3133D8A8-E208-4F33-9ADE-A50F9B89FEB3}"/>
              </a:ext>
            </a:extLst>
          </p:cNvPr>
          <p:cNvPicPr>
            <a:picLocks noChangeAspect="1"/>
          </p:cNvPicPr>
          <p:nvPr/>
        </p:nvPicPr>
        <p:blipFill>
          <a:blip r:embed="rId6"/>
          <a:stretch>
            <a:fillRect/>
          </a:stretch>
        </p:blipFill>
        <p:spPr>
          <a:xfrm>
            <a:off x="262692" y="1720591"/>
            <a:ext cx="5602576" cy="3233576"/>
          </a:xfrm>
          <a:prstGeom prst="rect">
            <a:avLst/>
          </a:prstGeom>
        </p:spPr>
      </p:pic>
    </p:spTree>
    <p:extLst>
      <p:ext uri="{BB962C8B-B14F-4D97-AF65-F5344CB8AC3E}">
        <p14:creationId xmlns:p14="http://schemas.microsoft.com/office/powerpoint/2010/main" val="937410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19</a:t>
            </a:r>
          </a:p>
        </p:txBody>
      </p:sp>
      <p:sp>
        <p:nvSpPr>
          <p:cNvPr id="5" name="TextBox 3">
            <a:extLst>
              <a:ext uri="{FF2B5EF4-FFF2-40B4-BE49-F238E27FC236}">
                <a16:creationId xmlns:a16="http://schemas.microsoft.com/office/drawing/2014/main" id="{48A2C2C1-CBE1-46E1-B347-60CB5755E0FC}"/>
              </a:ext>
            </a:extLst>
          </p:cNvPr>
          <p:cNvSpPr txBox="1"/>
          <p:nvPr/>
        </p:nvSpPr>
        <p:spPr>
          <a:xfrm>
            <a:off x="71021" y="13403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I</a:t>
            </a:r>
            <a:r>
              <a:rPr lang="es-EC" sz="2400" b="1" dirty="0">
                <a:solidFill>
                  <a:srgbClr val="000000"/>
                </a:solidFill>
                <a:latin typeface="Arial"/>
                <a:cs typeface="Times New Roman" panose="02020603050405020304" pitchFamily="18" charset="0"/>
              </a:rPr>
              <a:t>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pic>
        <p:nvPicPr>
          <p:cNvPr id="3" name="Imagen 2">
            <a:extLst>
              <a:ext uri="{FF2B5EF4-FFF2-40B4-BE49-F238E27FC236}">
                <a16:creationId xmlns:a16="http://schemas.microsoft.com/office/drawing/2014/main" id="{CA35F723-173C-4FB6-89DC-8C52685E2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087" y="634015"/>
            <a:ext cx="11905826" cy="5722518"/>
          </a:xfrm>
          <a:prstGeom prst="rect">
            <a:avLst/>
          </a:prstGeom>
        </p:spPr>
      </p:pic>
    </p:spTree>
    <p:extLst>
      <p:ext uri="{BB962C8B-B14F-4D97-AF65-F5344CB8AC3E}">
        <p14:creationId xmlns:p14="http://schemas.microsoft.com/office/powerpoint/2010/main" val="2587599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21</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3">
            <a:extLst>
              <a:ext uri="{FF2B5EF4-FFF2-40B4-BE49-F238E27FC236}">
                <a16:creationId xmlns:a16="http://schemas.microsoft.com/office/drawing/2014/main" id="{E4D4E730-D7A2-4282-9CD4-ACE8E3C5F6E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Pruebas y Resultados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98139DBD-6528-48BE-A6D2-A3BF7E001943}"/>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Pruebas de Funcionamiento</a:t>
            </a:r>
          </a:p>
        </p:txBody>
      </p:sp>
      <p:sp>
        <p:nvSpPr>
          <p:cNvPr id="2" name="CuadroTexto 1">
            <a:extLst>
              <a:ext uri="{FF2B5EF4-FFF2-40B4-BE49-F238E27FC236}">
                <a16:creationId xmlns:a16="http://schemas.microsoft.com/office/drawing/2014/main" id="{81A49BCB-33B2-46AE-9783-AB18BD9AB166}"/>
              </a:ext>
            </a:extLst>
          </p:cNvPr>
          <p:cNvSpPr txBox="1"/>
          <p:nvPr/>
        </p:nvSpPr>
        <p:spPr>
          <a:xfrm>
            <a:off x="896645" y="1278384"/>
            <a:ext cx="10875145" cy="369332"/>
          </a:xfrm>
          <a:prstGeom prst="rect">
            <a:avLst/>
          </a:prstGeom>
          <a:noFill/>
        </p:spPr>
        <p:txBody>
          <a:bodyPr wrap="square" rtlCol="0">
            <a:spAutoFit/>
          </a:bodyPr>
          <a:lstStyle/>
          <a:p>
            <a:r>
              <a:rPr lang="es-ES" dirty="0"/>
              <a:t>VIDEO</a:t>
            </a:r>
            <a:endParaRPr lang="es-EC" dirty="0"/>
          </a:p>
        </p:txBody>
      </p:sp>
    </p:spTree>
    <p:extLst>
      <p:ext uri="{BB962C8B-B14F-4D97-AF65-F5344CB8AC3E}">
        <p14:creationId xmlns:p14="http://schemas.microsoft.com/office/powerpoint/2010/main" val="196581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21</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3">
            <a:extLst>
              <a:ext uri="{FF2B5EF4-FFF2-40B4-BE49-F238E27FC236}">
                <a16:creationId xmlns:a16="http://schemas.microsoft.com/office/drawing/2014/main" id="{E4D4E730-D7A2-4282-9CD4-ACE8E3C5F6E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Pruebas y Resultados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98139DBD-6528-48BE-A6D2-A3BF7E001943}"/>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Pruebas de Carga</a:t>
            </a:r>
          </a:p>
        </p:txBody>
      </p:sp>
      <p:pic>
        <p:nvPicPr>
          <p:cNvPr id="9" name="Picture 5" descr="Gatling | Digital.ai">
            <a:extLst>
              <a:ext uri="{FF2B5EF4-FFF2-40B4-BE49-F238E27FC236}">
                <a16:creationId xmlns:a16="http://schemas.microsoft.com/office/drawing/2014/main" id="{38D21A68-3A7C-49F9-BA22-9DEE017DDB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187" b="37146"/>
          <a:stretch/>
        </p:blipFill>
        <p:spPr bwMode="auto">
          <a:xfrm>
            <a:off x="1468096" y="973387"/>
            <a:ext cx="2766466" cy="7377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w to install Apache Maven on CentOS 8 - Unixcop">
            <a:extLst>
              <a:ext uri="{FF2B5EF4-FFF2-40B4-BE49-F238E27FC236}">
                <a16:creationId xmlns:a16="http://schemas.microsoft.com/office/drawing/2014/main" id="{F47C3B1C-F624-4F6B-92B8-2AAE9A3BB9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6905" y="962430"/>
            <a:ext cx="1597980" cy="737725"/>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A78AB505-46A5-4342-939A-042E8A98250B}"/>
              </a:ext>
            </a:extLst>
          </p:cNvPr>
          <p:cNvPicPr>
            <a:picLocks noChangeAspect="1"/>
          </p:cNvPicPr>
          <p:nvPr/>
        </p:nvPicPr>
        <p:blipFill>
          <a:blip r:embed="rId5"/>
          <a:stretch>
            <a:fillRect/>
          </a:stretch>
        </p:blipFill>
        <p:spPr>
          <a:xfrm>
            <a:off x="211316" y="1985996"/>
            <a:ext cx="5511537" cy="2370852"/>
          </a:xfrm>
          <a:prstGeom prst="rect">
            <a:avLst/>
          </a:prstGeom>
        </p:spPr>
      </p:pic>
      <p:pic>
        <p:nvPicPr>
          <p:cNvPr id="12" name="Imagen 11">
            <a:extLst>
              <a:ext uri="{FF2B5EF4-FFF2-40B4-BE49-F238E27FC236}">
                <a16:creationId xmlns:a16="http://schemas.microsoft.com/office/drawing/2014/main" id="{1021E977-0BF1-4ED8-8FC1-4CEC73EA7244}"/>
              </a:ext>
            </a:extLst>
          </p:cNvPr>
          <p:cNvPicPr>
            <a:picLocks noChangeAspect="1"/>
          </p:cNvPicPr>
          <p:nvPr/>
        </p:nvPicPr>
        <p:blipFill>
          <a:blip r:embed="rId6"/>
          <a:stretch>
            <a:fillRect/>
          </a:stretch>
        </p:blipFill>
        <p:spPr>
          <a:xfrm>
            <a:off x="6096000" y="1728067"/>
            <a:ext cx="5862320" cy="2886710"/>
          </a:xfrm>
          <a:prstGeom prst="rect">
            <a:avLst/>
          </a:prstGeom>
        </p:spPr>
      </p:pic>
    </p:spTree>
    <p:extLst>
      <p:ext uri="{BB962C8B-B14F-4D97-AF65-F5344CB8AC3E}">
        <p14:creationId xmlns:p14="http://schemas.microsoft.com/office/powerpoint/2010/main" val="1668356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21</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3">
            <a:extLst>
              <a:ext uri="{FF2B5EF4-FFF2-40B4-BE49-F238E27FC236}">
                <a16:creationId xmlns:a16="http://schemas.microsoft.com/office/drawing/2014/main" id="{E4D4E730-D7A2-4282-9CD4-ACE8E3C5F6E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Pruebas y Resultados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98139DBD-6528-48BE-A6D2-A3BF7E001943}"/>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Pruebas de Carga</a:t>
            </a:r>
          </a:p>
        </p:txBody>
      </p:sp>
      <p:pic>
        <p:nvPicPr>
          <p:cNvPr id="5" name="Picture 5" descr="Gatling | Digital.ai">
            <a:extLst>
              <a:ext uri="{FF2B5EF4-FFF2-40B4-BE49-F238E27FC236}">
                <a16:creationId xmlns:a16="http://schemas.microsoft.com/office/drawing/2014/main" id="{333F4A44-1139-4250-B556-97F1EFF625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187" b="37146"/>
          <a:stretch/>
        </p:blipFill>
        <p:spPr bwMode="auto">
          <a:xfrm>
            <a:off x="2551258" y="681560"/>
            <a:ext cx="2766466" cy="7377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ow to install Apache Maven on CentOS 8 - Unixcop">
            <a:extLst>
              <a:ext uri="{FF2B5EF4-FFF2-40B4-BE49-F238E27FC236}">
                <a16:creationId xmlns:a16="http://schemas.microsoft.com/office/drawing/2014/main" id="{6A786026-C96F-4D84-8CA3-AA107E819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7828" y="633697"/>
            <a:ext cx="1597980" cy="7377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3">
            <a:extLst>
              <a:ext uri="{FF2B5EF4-FFF2-40B4-BE49-F238E27FC236}">
                <a16:creationId xmlns:a16="http://schemas.microsoft.com/office/drawing/2014/main" id="{3C401DC0-929A-4142-99F5-8C710B3E5876}"/>
              </a:ext>
            </a:extLst>
          </p:cNvPr>
          <p:cNvSpPr txBox="1"/>
          <p:nvPr/>
        </p:nvSpPr>
        <p:spPr>
          <a:xfrm>
            <a:off x="1192511" y="1512473"/>
            <a:ext cx="13587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100 Usuarios</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sp>
        <p:nvSpPr>
          <p:cNvPr id="11" name="TextBox 3">
            <a:extLst>
              <a:ext uri="{FF2B5EF4-FFF2-40B4-BE49-F238E27FC236}">
                <a16:creationId xmlns:a16="http://schemas.microsoft.com/office/drawing/2014/main" id="{3F3B1937-CCE2-4091-8DD8-0D1AF54CFA20}"/>
              </a:ext>
            </a:extLst>
          </p:cNvPr>
          <p:cNvSpPr txBox="1"/>
          <p:nvPr/>
        </p:nvSpPr>
        <p:spPr>
          <a:xfrm>
            <a:off x="1192511" y="3716187"/>
            <a:ext cx="14974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5000 Usuarios</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pic>
        <p:nvPicPr>
          <p:cNvPr id="13" name="Imagen 12">
            <a:extLst>
              <a:ext uri="{FF2B5EF4-FFF2-40B4-BE49-F238E27FC236}">
                <a16:creationId xmlns:a16="http://schemas.microsoft.com/office/drawing/2014/main" id="{75C40622-B3D5-4F38-B65E-DE207EA98217}"/>
              </a:ext>
            </a:extLst>
          </p:cNvPr>
          <p:cNvPicPr>
            <a:picLocks noChangeAspect="1"/>
          </p:cNvPicPr>
          <p:nvPr/>
        </p:nvPicPr>
        <p:blipFill>
          <a:blip r:embed="rId5"/>
          <a:stretch>
            <a:fillRect/>
          </a:stretch>
        </p:blipFill>
        <p:spPr>
          <a:xfrm>
            <a:off x="177554" y="1914880"/>
            <a:ext cx="3817398" cy="1616718"/>
          </a:xfrm>
          <a:prstGeom prst="rect">
            <a:avLst/>
          </a:prstGeom>
        </p:spPr>
      </p:pic>
      <p:pic>
        <p:nvPicPr>
          <p:cNvPr id="14" name="Imagen 13">
            <a:extLst>
              <a:ext uri="{FF2B5EF4-FFF2-40B4-BE49-F238E27FC236}">
                <a16:creationId xmlns:a16="http://schemas.microsoft.com/office/drawing/2014/main" id="{03C82DBE-5E09-4071-9D26-35D69AD8A385}"/>
              </a:ext>
            </a:extLst>
          </p:cNvPr>
          <p:cNvPicPr>
            <a:picLocks noChangeAspect="1"/>
          </p:cNvPicPr>
          <p:nvPr/>
        </p:nvPicPr>
        <p:blipFill>
          <a:blip r:embed="rId6"/>
          <a:stretch>
            <a:fillRect/>
          </a:stretch>
        </p:blipFill>
        <p:spPr>
          <a:xfrm>
            <a:off x="177554" y="4166803"/>
            <a:ext cx="3817398" cy="1633480"/>
          </a:xfrm>
          <a:prstGeom prst="rect">
            <a:avLst/>
          </a:prstGeom>
        </p:spPr>
      </p:pic>
      <p:graphicFrame>
        <p:nvGraphicFramePr>
          <p:cNvPr id="8" name="Tabla 7">
            <a:extLst>
              <a:ext uri="{FF2B5EF4-FFF2-40B4-BE49-F238E27FC236}">
                <a16:creationId xmlns:a16="http://schemas.microsoft.com/office/drawing/2014/main" id="{00657BDB-707C-4CA2-83EB-A44186F33C9C}"/>
              </a:ext>
            </a:extLst>
          </p:cNvPr>
          <p:cNvGraphicFramePr>
            <a:graphicFrameLocks noGrp="1"/>
          </p:cNvGraphicFramePr>
          <p:nvPr>
            <p:extLst>
              <p:ext uri="{D42A27DB-BD31-4B8C-83A1-F6EECF244321}">
                <p14:modId xmlns:p14="http://schemas.microsoft.com/office/powerpoint/2010/main" val="4263192708"/>
              </p:ext>
            </p:extLst>
          </p:nvPr>
        </p:nvGraphicFramePr>
        <p:xfrm>
          <a:off x="4986918" y="2189609"/>
          <a:ext cx="6362400" cy="2611920"/>
        </p:xfrm>
        <a:graphic>
          <a:graphicData uri="http://schemas.openxmlformats.org/drawingml/2006/table">
            <a:tbl>
              <a:tblPr firstRow="1" firstCol="1" bandRow="1">
                <a:tableStyleId>{5C22544A-7EE6-4342-B048-85BDC9FD1C3A}</a:tableStyleId>
              </a:tblPr>
              <a:tblGrid>
                <a:gridCol w="892955">
                  <a:extLst>
                    <a:ext uri="{9D8B030D-6E8A-4147-A177-3AD203B41FA5}">
                      <a16:colId xmlns:a16="http://schemas.microsoft.com/office/drawing/2014/main" val="1624462902"/>
                    </a:ext>
                  </a:extLst>
                </a:gridCol>
                <a:gridCol w="919901">
                  <a:extLst>
                    <a:ext uri="{9D8B030D-6E8A-4147-A177-3AD203B41FA5}">
                      <a16:colId xmlns:a16="http://schemas.microsoft.com/office/drawing/2014/main" val="2141788970"/>
                    </a:ext>
                  </a:extLst>
                </a:gridCol>
                <a:gridCol w="891458">
                  <a:extLst>
                    <a:ext uri="{9D8B030D-6E8A-4147-A177-3AD203B41FA5}">
                      <a16:colId xmlns:a16="http://schemas.microsoft.com/office/drawing/2014/main" val="3886782073"/>
                    </a:ext>
                  </a:extLst>
                </a:gridCol>
                <a:gridCol w="830081">
                  <a:extLst>
                    <a:ext uri="{9D8B030D-6E8A-4147-A177-3AD203B41FA5}">
                      <a16:colId xmlns:a16="http://schemas.microsoft.com/office/drawing/2014/main" val="1071619377"/>
                    </a:ext>
                  </a:extLst>
                </a:gridCol>
                <a:gridCol w="821848">
                  <a:extLst>
                    <a:ext uri="{9D8B030D-6E8A-4147-A177-3AD203B41FA5}">
                      <a16:colId xmlns:a16="http://schemas.microsoft.com/office/drawing/2014/main" val="127997180"/>
                    </a:ext>
                  </a:extLst>
                </a:gridCol>
                <a:gridCol w="966251">
                  <a:extLst>
                    <a:ext uri="{9D8B030D-6E8A-4147-A177-3AD203B41FA5}">
                      <a16:colId xmlns:a16="http://schemas.microsoft.com/office/drawing/2014/main" val="3323458504"/>
                    </a:ext>
                  </a:extLst>
                </a:gridCol>
                <a:gridCol w="1039906">
                  <a:extLst>
                    <a:ext uri="{9D8B030D-6E8A-4147-A177-3AD203B41FA5}">
                      <a16:colId xmlns:a16="http://schemas.microsoft.com/office/drawing/2014/main" val="634003838"/>
                    </a:ext>
                  </a:extLst>
                </a:gridCol>
              </a:tblGrid>
              <a:tr h="410364">
                <a:tc>
                  <a:txBody>
                    <a:bodyPr/>
                    <a:lstStyle/>
                    <a:p>
                      <a:pPr algn="ctr">
                        <a:spcBef>
                          <a:spcPts val="600"/>
                        </a:spcBef>
                        <a:spcAft>
                          <a:spcPts val="600"/>
                        </a:spcAft>
                      </a:pPr>
                      <a:r>
                        <a:rPr lang="es-ES" sz="1100" b="1" dirty="0">
                          <a:solidFill>
                            <a:schemeClr val="tx1"/>
                          </a:solidFill>
                          <a:effectLst/>
                        </a:rPr>
                        <a:t>Usuarios</a:t>
                      </a:r>
                      <a:endParaRPr lang="en-US" sz="14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spcBef>
                          <a:spcPts val="600"/>
                        </a:spcBef>
                        <a:spcAft>
                          <a:spcPts val="600"/>
                        </a:spcAft>
                      </a:pPr>
                      <a:r>
                        <a:rPr lang="es-ES" sz="1100" b="1" dirty="0">
                          <a:solidFill>
                            <a:schemeClr val="tx1"/>
                          </a:solidFill>
                          <a:effectLst/>
                        </a:rPr>
                        <a:t>Peticiones Totales</a:t>
                      </a:r>
                      <a:endParaRPr lang="en-US" sz="14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spcBef>
                          <a:spcPts val="600"/>
                        </a:spcBef>
                        <a:spcAft>
                          <a:spcPts val="600"/>
                        </a:spcAft>
                      </a:pPr>
                      <a:r>
                        <a:rPr lang="es-ES" sz="1100" b="1" dirty="0">
                          <a:solidFill>
                            <a:schemeClr val="tx1"/>
                          </a:solidFill>
                          <a:effectLst/>
                        </a:rPr>
                        <a:t>Máximas Pet/s</a:t>
                      </a:r>
                      <a:endParaRPr lang="en-US" sz="14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lgn="ctr">
                        <a:spcBef>
                          <a:spcPts val="600"/>
                        </a:spcBef>
                        <a:spcAft>
                          <a:spcPts val="600"/>
                        </a:spcAft>
                      </a:pPr>
                      <a:r>
                        <a:rPr lang="es-ES" sz="1100" b="1" dirty="0">
                          <a:solidFill>
                            <a:schemeClr val="tx1"/>
                          </a:solidFill>
                          <a:effectLst/>
                        </a:rPr>
                        <a:t>% Éxito</a:t>
                      </a:r>
                      <a:endParaRPr lang="en-US" sz="14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spcBef>
                          <a:spcPts val="600"/>
                        </a:spcBef>
                        <a:spcAft>
                          <a:spcPts val="600"/>
                        </a:spcAft>
                      </a:pPr>
                      <a:r>
                        <a:rPr lang="es-ES" sz="1100" b="1" dirty="0">
                          <a:solidFill>
                            <a:schemeClr val="tx1"/>
                          </a:solidFill>
                          <a:effectLst/>
                        </a:rPr>
                        <a:t>% Fallo</a:t>
                      </a:r>
                      <a:endParaRPr lang="en-US" sz="14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spcBef>
                          <a:spcPts val="600"/>
                        </a:spcBef>
                        <a:spcAft>
                          <a:spcPts val="600"/>
                        </a:spcAft>
                      </a:pPr>
                      <a:r>
                        <a:rPr lang="es-ES" sz="1100" b="1" dirty="0">
                          <a:solidFill>
                            <a:schemeClr val="tx1"/>
                          </a:solidFill>
                          <a:effectLst/>
                        </a:rPr>
                        <a:t>%Respuesta t &lt; 800ms</a:t>
                      </a:r>
                      <a:endParaRPr lang="en-US" sz="14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pPr>
                        <a:spcBef>
                          <a:spcPts val="600"/>
                        </a:spcBef>
                        <a:spcAft>
                          <a:spcPts val="600"/>
                        </a:spcAft>
                      </a:pPr>
                      <a:r>
                        <a:rPr lang="es-ES" sz="1100" b="1" dirty="0">
                          <a:solidFill>
                            <a:schemeClr val="tx1"/>
                          </a:solidFill>
                          <a:effectLst/>
                        </a:rPr>
                        <a:t>%Respuesta t &gt; 1200ms</a:t>
                      </a:r>
                      <a:endParaRPr lang="en-US" sz="14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600807996"/>
                  </a:ext>
                </a:extLst>
              </a:tr>
              <a:tr h="366926">
                <a:tc>
                  <a:txBody>
                    <a:bodyPr/>
                    <a:lstStyle/>
                    <a:p>
                      <a:pPr algn="ctr">
                        <a:spcBef>
                          <a:spcPts val="600"/>
                        </a:spcBef>
                        <a:spcAft>
                          <a:spcPts val="600"/>
                        </a:spcAft>
                      </a:pPr>
                      <a:r>
                        <a:rPr lang="es-ES" sz="1100" dirty="0">
                          <a:solidFill>
                            <a:schemeClr val="tx1"/>
                          </a:solidFill>
                          <a:effectLst/>
                        </a:rPr>
                        <a:t>100</a:t>
                      </a:r>
                      <a:endParaRPr lang="en-US" sz="14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T w="12700" cap="flat" cmpd="sng" algn="ctr">
                      <a:solidFill>
                        <a:srgbClr val="0070C0"/>
                      </a:solidFill>
                      <a:prstDash val="solid"/>
                      <a:round/>
                      <a:headEnd type="none" w="med" len="med"/>
                      <a:tailEnd type="none" w="med" len="med"/>
                    </a:lnT>
                    <a:solidFill>
                      <a:srgbClr val="00CC00">
                        <a:alpha val="25098"/>
                      </a:srgbClr>
                    </a:solidFill>
                  </a:tcPr>
                </a:tc>
                <a:tc>
                  <a:txBody>
                    <a:bodyPr/>
                    <a:lstStyle/>
                    <a:p>
                      <a:pPr algn="ctr">
                        <a:spcBef>
                          <a:spcPts val="600"/>
                        </a:spcBef>
                        <a:spcAft>
                          <a:spcPts val="600"/>
                        </a:spcAft>
                      </a:pPr>
                      <a:r>
                        <a:rPr lang="es-ES" sz="1100" dirty="0">
                          <a:effectLst/>
                        </a:rPr>
                        <a:t>1000</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lnT w="12700" cap="flat" cmpd="sng" algn="ctr">
                      <a:solidFill>
                        <a:srgbClr val="0070C0"/>
                      </a:solidFill>
                      <a:prstDash val="solid"/>
                      <a:round/>
                      <a:headEnd type="none" w="med" len="med"/>
                      <a:tailEnd type="none" w="med" len="med"/>
                    </a:lnT>
                    <a:solidFill>
                      <a:srgbClr val="00CC00">
                        <a:alpha val="25098"/>
                      </a:srgbClr>
                    </a:solidFill>
                  </a:tcPr>
                </a:tc>
                <a:tc>
                  <a:txBody>
                    <a:bodyPr/>
                    <a:lstStyle/>
                    <a:p>
                      <a:pPr algn="ctr">
                        <a:spcBef>
                          <a:spcPts val="600"/>
                        </a:spcBef>
                        <a:spcAft>
                          <a:spcPts val="600"/>
                        </a:spcAft>
                      </a:pPr>
                      <a:r>
                        <a:rPr lang="es-ES" sz="1100" dirty="0">
                          <a:effectLst/>
                        </a:rPr>
                        <a:t>18</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lnT w="12700" cap="flat" cmpd="sng" algn="ctr">
                      <a:solidFill>
                        <a:srgbClr val="0070C0"/>
                      </a:solidFill>
                      <a:prstDash val="solid"/>
                      <a:round/>
                      <a:headEnd type="none" w="med" len="med"/>
                      <a:tailEnd type="none" w="med" len="med"/>
                    </a:lnT>
                    <a:solidFill>
                      <a:srgbClr val="00CC00">
                        <a:alpha val="25098"/>
                      </a:srgbClr>
                    </a:solidFill>
                  </a:tcPr>
                </a:tc>
                <a:tc>
                  <a:txBody>
                    <a:bodyPr/>
                    <a:lstStyle/>
                    <a:p>
                      <a:pPr algn="ctr">
                        <a:spcBef>
                          <a:spcPts val="600"/>
                        </a:spcBef>
                        <a:spcAft>
                          <a:spcPts val="600"/>
                        </a:spcAft>
                      </a:pPr>
                      <a:r>
                        <a:rPr lang="es-ES" sz="1100" dirty="0">
                          <a:effectLst/>
                        </a:rPr>
                        <a:t>100%</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lnT w="12700" cap="flat" cmpd="sng" algn="ctr">
                      <a:solidFill>
                        <a:srgbClr val="0070C0"/>
                      </a:solidFill>
                      <a:prstDash val="solid"/>
                      <a:round/>
                      <a:headEnd type="none" w="med" len="med"/>
                      <a:tailEnd type="none" w="med" len="med"/>
                    </a:lnT>
                    <a:solidFill>
                      <a:srgbClr val="00CC00">
                        <a:alpha val="25098"/>
                      </a:srgbClr>
                    </a:solidFill>
                  </a:tcPr>
                </a:tc>
                <a:tc>
                  <a:txBody>
                    <a:bodyPr/>
                    <a:lstStyle/>
                    <a:p>
                      <a:pPr algn="ctr">
                        <a:spcBef>
                          <a:spcPts val="600"/>
                        </a:spcBef>
                        <a:spcAft>
                          <a:spcPts val="600"/>
                        </a:spcAft>
                      </a:pPr>
                      <a:r>
                        <a:rPr lang="es-ES" sz="1100" dirty="0">
                          <a:effectLst/>
                        </a:rPr>
                        <a:t>0%</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lnT w="12700" cap="flat" cmpd="sng" algn="ctr">
                      <a:solidFill>
                        <a:srgbClr val="0070C0"/>
                      </a:solidFill>
                      <a:prstDash val="solid"/>
                      <a:round/>
                      <a:headEnd type="none" w="med" len="med"/>
                      <a:tailEnd type="none" w="med" len="med"/>
                    </a:lnT>
                    <a:solidFill>
                      <a:srgbClr val="00CC00">
                        <a:alpha val="25098"/>
                      </a:srgbClr>
                    </a:solidFill>
                  </a:tcPr>
                </a:tc>
                <a:tc>
                  <a:txBody>
                    <a:bodyPr/>
                    <a:lstStyle/>
                    <a:p>
                      <a:pPr algn="ctr">
                        <a:spcBef>
                          <a:spcPts val="600"/>
                        </a:spcBef>
                        <a:spcAft>
                          <a:spcPts val="600"/>
                        </a:spcAft>
                      </a:pPr>
                      <a:r>
                        <a:rPr lang="es-ES" sz="1100">
                          <a:effectLst/>
                        </a:rPr>
                        <a:t>100%</a:t>
                      </a:r>
                      <a:endParaRPr lang="en-US" sz="1400" b="1">
                        <a:effectLst/>
                        <a:latin typeface="Arial" panose="020B0604020202020204" pitchFamily="34" charset="0"/>
                        <a:ea typeface="Times New Roman" panose="02020603050405020304" pitchFamily="18" charset="0"/>
                        <a:cs typeface="FreeSans"/>
                      </a:endParaRPr>
                    </a:p>
                  </a:txBody>
                  <a:tcPr marL="68580" marR="68580" marT="0" marB="0">
                    <a:lnT w="12700" cap="flat" cmpd="sng" algn="ctr">
                      <a:solidFill>
                        <a:srgbClr val="0070C0"/>
                      </a:solidFill>
                      <a:prstDash val="solid"/>
                      <a:round/>
                      <a:headEnd type="none" w="med" len="med"/>
                      <a:tailEnd type="none" w="med" len="med"/>
                    </a:lnT>
                    <a:solidFill>
                      <a:srgbClr val="00CC00">
                        <a:alpha val="25098"/>
                      </a:srgbClr>
                    </a:solidFill>
                  </a:tcPr>
                </a:tc>
                <a:tc>
                  <a:txBody>
                    <a:bodyPr/>
                    <a:lstStyle/>
                    <a:p>
                      <a:pPr algn="ctr">
                        <a:spcBef>
                          <a:spcPts val="600"/>
                        </a:spcBef>
                        <a:spcAft>
                          <a:spcPts val="600"/>
                        </a:spcAft>
                      </a:pPr>
                      <a:r>
                        <a:rPr lang="es-ES" sz="1100" dirty="0">
                          <a:effectLst/>
                        </a:rPr>
                        <a:t>0%</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lnT w="12700" cap="flat" cmpd="sng" algn="ctr">
                      <a:solidFill>
                        <a:srgbClr val="0070C0"/>
                      </a:solidFill>
                      <a:prstDash val="solid"/>
                      <a:round/>
                      <a:headEnd type="none" w="med" len="med"/>
                      <a:tailEnd type="none" w="med" len="med"/>
                    </a:lnT>
                    <a:solidFill>
                      <a:srgbClr val="00CC00">
                        <a:alpha val="25098"/>
                      </a:srgbClr>
                    </a:solidFill>
                  </a:tcPr>
                </a:tc>
                <a:extLst>
                  <a:ext uri="{0D108BD9-81ED-4DB2-BD59-A6C34878D82A}">
                    <a16:rowId xmlns:a16="http://schemas.microsoft.com/office/drawing/2014/main" val="4106497498"/>
                  </a:ext>
                </a:extLst>
              </a:tr>
              <a:tr h="366926">
                <a:tc>
                  <a:txBody>
                    <a:bodyPr/>
                    <a:lstStyle/>
                    <a:p>
                      <a:pPr algn="ctr">
                        <a:spcBef>
                          <a:spcPts val="600"/>
                        </a:spcBef>
                        <a:spcAft>
                          <a:spcPts val="600"/>
                        </a:spcAft>
                      </a:pPr>
                      <a:r>
                        <a:rPr lang="es-ES" sz="1100" dirty="0">
                          <a:solidFill>
                            <a:schemeClr val="tx1"/>
                          </a:solidFill>
                          <a:effectLst/>
                        </a:rPr>
                        <a:t>200</a:t>
                      </a:r>
                      <a:endParaRPr lang="en-US" sz="14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solidFill>
                      <a:srgbClr val="00CC00">
                        <a:alpha val="25098"/>
                      </a:srgbClr>
                    </a:solidFill>
                  </a:tcPr>
                </a:tc>
                <a:tc>
                  <a:txBody>
                    <a:bodyPr/>
                    <a:lstStyle/>
                    <a:p>
                      <a:pPr algn="ctr">
                        <a:spcBef>
                          <a:spcPts val="600"/>
                        </a:spcBef>
                        <a:spcAft>
                          <a:spcPts val="600"/>
                        </a:spcAft>
                      </a:pPr>
                      <a:r>
                        <a:rPr lang="es-ES" sz="1100">
                          <a:effectLst/>
                        </a:rPr>
                        <a:t>2000</a:t>
                      </a:r>
                      <a:endParaRPr lang="en-US" sz="1400" b="1">
                        <a:effectLst/>
                        <a:latin typeface="Arial" panose="020B0604020202020204" pitchFamily="34" charset="0"/>
                        <a:ea typeface="Times New Roman" panose="02020603050405020304" pitchFamily="18" charset="0"/>
                        <a:cs typeface="FreeSans"/>
                      </a:endParaRPr>
                    </a:p>
                  </a:txBody>
                  <a:tcPr marL="68580" marR="68580" marT="0" marB="0">
                    <a:solidFill>
                      <a:srgbClr val="00CC00">
                        <a:alpha val="25098"/>
                      </a:srgbClr>
                    </a:solidFill>
                  </a:tcPr>
                </a:tc>
                <a:tc>
                  <a:txBody>
                    <a:bodyPr/>
                    <a:lstStyle/>
                    <a:p>
                      <a:pPr algn="ctr">
                        <a:spcBef>
                          <a:spcPts val="600"/>
                        </a:spcBef>
                        <a:spcAft>
                          <a:spcPts val="600"/>
                        </a:spcAft>
                      </a:pPr>
                      <a:r>
                        <a:rPr lang="es-ES" sz="1100" dirty="0">
                          <a:effectLst/>
                        </a:rPr>
                        <a:t>34</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00CC00">
                        <a:alpha val="25098"/>
                      </a:srgbClr>
                    </a:solidFill>
                  </a:tcPr>
                </a:tc>
                <a:tc>
                  <a:txBody>
                    <a:bodyPr/>
                    <a:lstStyle/>
                    <a:p>
                      <a:pPr algn="ctr">
                        <a:spcBef>
                          <a:spcPts val="600"/>
                        </a:spcBef>
                        <a:spcAft>
                          <a:spcPts val="600"/>
                        </a:spcAft>
                      </a:pPr>
                      <a:r>
                        <a:rPr lang="es-ES" sz="1100" dirty="0">
                          <a:effectLst/>
                        </a:rPr>
                        <a:t>100%</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00CC00">
                        <a:alpha val="25098"/>
                      </a:srgbClr>
                    </a:solidFill>
                  </a:tcPr>
                </a:tc>
                <a:tc>
                  <a:txBody>
                    <a:bodyPr/>
                    <a:lstStyle/>
                    <a:p>
                      <a:pPr algn="ctr">
                        <a:spcBef>
                          <a:spcPts val="600"/>
                        </a:spcBef>
                        <a:spcAft>
                          <a:spcPts val="600"/>
                        </a:spcAft>
                      </a:pPr>
                      <a:r>
                        <a:rPr lang="es-ES" sz="1100" dirty="0">
                          <a:effectLst/>
                        </a:rPr>
                        <a:t>0%</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00CC00">
                        <a:alpha val="25098"/>
                      </a:srgbClr>
                    </a:solidFill>
                  </a:tcPr>
                </a:tc>
                <a:tc>
                  <a:txBody>
                    <a:bodyPr/>
                    <a:lstStyle/>
                    <a:p>
                      <a:pPr algn="ctr">
                        <a:spcBef>
                          <a:spcPts val="600"/>
                        </a:spcBef>
                        <a:spcAft>
                          <a:spcPts val="600"/>
                        </a:spcAft>
                      </a:pPr>
                      <a:r>
                        <a:rPr lang="es-ES" sz="1100" dirty="0">
                          <a:effectLst/>
                        </a:rPr>
                        <a:t>100%</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00CC00">
                        <a:alpha val="25098"/>
                      </a:srgbClr>
                    </a:solidFill>
                  </a:tcPr>
                </a:tc>
                <a:tc>
                  <a:txBody>
                    <a:bodyPr/>
                    <a:lstStyle/>
                    <a:p>
                      <a:pPr algn="ctr">
                        <a:spcBef>
                          <a:spcPts val="600"/>
                        </a:spcBef>
                        <a:spcAft>
                          <a:spcPts val="600"/>
                        </a:spcAft>
                      </a:pPr>
                      <a:r>
                        <a:rPr lang="es-ES" sz="1100" dirty="0">
                          <a:effectLst/>
                        </a:rPr>
                        <a:t>0%</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00CC00">
                        <a:alpha val="25098"/>
                      </a:srgbClr>
                    </a:solidFill>
                  </a:tcPr>
                </a:tc>
                <a:extLst>
                  <a:ext uri="{0D108BD9-81ED-4DB2-BD59-A6C34878D82A}">
                    <a16:rowId xmlns:a16="http://schemas.microsoft.com/office/drawing/2014/main" val="4279513895"/>
                  </a:ext>
                </a:extLst>
              </a:tr>
              <a:tr h="366926">
                <a:tc>
                  <a:txBody>
                    <a:bodyPr/>
                    <a:lstStyle/>
                    <a:p>
                      <a:pPr algn="ctr">
                        <a:spcBef>
                          <a:spcPts val="600"/>
                        </a:spcBef>
                        <a:spcAft>
                          <a:spcPts val="600"/>
                        </a:spcAft>
                      </a:pPr>
                      <a:r>
                        <a:rPr lang="es-ES" sz="1100" dirty="0">
                          <a:solidFill>
                            <a:schemeClr val="tx1"/>
                          </a:solidFill>
                          <a:effectLst/>
                        </a:rPr>
                        <a:t>400</a:t>
                      </a:r>
                      <a:endParaRPr lang="en-US" sz="14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solidFill>
                      <a:srgbClr val="FFFFCC"/>
                    </a:solidFill>
                  </a:tcPr>
                </a:tc>
                <a:tc>
                  <a:txBody>
                    <a:bodyPr/>
                    <a:lstStyle/>
                    <a:p>
                      <a:pPr algn="ctr">
                        <a:spcBef>
                          <a:spcPts val="600"/>
                        </a:spcBef>
                        <a:spcAft>
                          <a:spcPts val="600"/>
                        </a:spcAft>
                      </a:pPr>
                      <a:r>
                        <a:rPr lang="es-ES" sz="1100" dirty="0">
                          <a:effectLst/>
                        </a:rPr>
                        <a:t>4000</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FFFFCC"/>
                    </a:solidFill>
                  </a:tcPr>
                </a:tc>
                <a:tc>
                  <a:txBody>
                    <a:bodyPr/>
                    <a:lstStyle/>
                    <a:p>
                      <a:pPr algn="ctr">
                        <a:spcBef>
                          <a:spcPts val="600"/>
                        </a:spcBef>
                        <a:spcAft>
                          <a:spcPts val="600"/>
                        </a:spcAft>
                      </a:pPr>
                      <a:r>
                        <a:rPr lang="es-ES" sz="1100" dirty="0">
                          <a:effectLst/>
                        </a:rPr>
                        <a:t>183</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FFFFCC"/>
                    </a:solidFill>
                  </a:tcPr>
                </a:tc>
                <a:tc>
                  <a:txBody>
                    <a:bodyPr/>
                    <a:lstStyle/>
                    <a:p>
                      <a:pPr algn="ctr">
                        <a:spcBef>
                          <a:spcPts val="600"/>
                        </a:spcBef>
                        <a:spcAft>
                          <a:spcPts val="600"/>
                        </a:spcAft>
                      </a:pPr>
                      <a:r>
                        <a:rPr lang="es-ES" sz="1100" dirty="0">
                          <a:effectLst/>
                        </a:rPr>
                        <a:t>100%</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FFFFCC"/>
                    </a:solidFill>
                  </a:tcPr>
                </a:tc>
                <a:tc>
                  <a:txBody>
                    <a:bodyPr/>
                    <a:lstStyle/>
                    <a:p>
                      <a:pPr algn="ctr">
                        <a:spcBef>
                          <a:spcPts val="600"/>
                        </a:spcBef>
                        <a:spcAft>
                          <a:spcPts val="600"/>
                        </a:spcAft>
                      </a:pPr>
                      <a:r>
                        <a:rPr lang="es-ES" sz="1100" dirty="0">
                          <a:effectLst/>
                        </a:rPr>
                        <a:t>0%</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FFFFCC"/>
                    </a:solidFill>
                  </a:tcPr>
                </a:tc>
                <a:tc>
                  <a:txBody>
                    <a:bodyPr/>
                    <a:lstStyle/>
                    <a:p>
                      <a:pPr algn="ctr">
                        <a:spcBef>
                          <a:spcPts val="600"/>
                        </a:spcBef>
                        <a:spcAft>
                          <a:spcPts val="600"/>
                        </a:spcAft>
                      </a:pPr>
                      <a:r>
                        <a:rPr lang="es-ES" sz="1100">
                          <a:effectLst/>
                        </a:rPr>
                        <a:t>32%</a:t>
                      </a:r>
                      <a:endParaRPr lang="en-US" sz="1400" b="1">
                        <a:effectLst/>
                        <a:latin typeface="Arial" panose="020B0604020202020204" pitchFamily="34" charset="0"/>
                        <a:ea typeface="Times New Roman" panose="02020603050405020304" pitchFamily="18" charset="0"/>
                        <a:cs typeface="FreeSans"/>
                      </a:endParaRPr>
                    </a:p>
                  </a:txBody>
                  <a:tcPr marL="68580" marR="68580" marT="0" marB="0">
                    <a:solidFill>
                      <a:srgbClr val="FFFFCC"/>
                    </a:solidFill>
                  </a:tcPr>
                </a:tc>
                <a:tc>
                  <a:txBody>
                    <a:bodyPr/>
                    <a:lstStyle/>
                    <a:p>
                      <a:pPr algn="ctr">
                        <a:spcBef>
                          <a:spcPts val="600"/>
                        </a:spcBef>
                        <a:spcAft>
                          <a:spcPts val="600"/>
                        </a:spcAft>
                      </a:pPr>
                      <a:r>
                        <a:rPr lang="es-ES" sz="1100">
                          <a:effectLst/>
                        </a:rPr>
                        <a:t>68%</a:t>
                      </a:r>
                      <a:endParaRPr lang="en-US" sz="1400" b="1">
                        <a:effectLst/>
                        <a:latin typeface="Arial" panose="020B0604020202020204" pitchFamily="34" charset="0"/>
                        <a:ea typeface="Times New Roman" panose="02020603050405020304" pitchFamily="18" charset="0"/>
                        <a:cs typeface="FreeSans"/>
                      </a:endParaRPr>
                    </a:p>
                  </a:txBody>
                  <a:tcPr marL="68580" marR="68580" marT="0" marB="0">
                    <a:solidFill>
                      <a:srgbClr val="FFFFCC"/>
                    </a:solidFill>
                  </a:tcPr>
                </a:tc>
                <a:extLst>
                  <a:ext uri="{0D108BD9-81ED-4DB2-BD59-A6C34878D82A}">
                    <a16:rowId xmlns:a16="http://schemas.microsoft.com/office/drawing/2014/main" val="4061483115"/>
                  </a:ext>
                </a:extLst>
              </a:tr>
              <a:tr h="366926">
                <a:tc>
                  <a:txBody>
                    <a:bodyPr/>
                    <a:lstStyle/>
                    <a:p>
                      <a:pPr algn="ctr">
                        <a:spcBef>
                          <a:spcPts val="600"/>
                        </a:spcBef>
                        <a:spcAft>
                          <a:spcPts val="600"/>
                        </a:spcAft>
                      </a:pPr>
                      <a:r>
                        <a:rPr lang="es-ES" sz="1100" dirty="0">
                          <a:solidFill>
                            <a:schemeClr val="tx1"/>
                          </a:solidFill>
                          <a:effectLst/>
                        </a:rPr>
                        <a:t>800</a:t>
                      </a:r>
                      <a:endParaRPr lang="en-US" sz="14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solidFill>
                      <a:srgbClr val="FFFFCC"/>
                    </a:solidFill>
                  </a:tcPr>
                </a:tc>
                <a:tc>
                  <a:txBody>
                    <a:bodyPr/>
                    <a:lstStyle/>
                    <a:p>
                      <a:pPr algn="ctr">
                        <a:spcBef>
                          <a:spcPts val="600"/>
                        </a:spcBef>
                        <a:spcAft>
                          <a:spcPts val="600"/>
                        </a:spcAft>
                      </a:pPr>
                      <a:r>
                        <a:rPr lang="es-ES" sz="1100">
                          <a:effectLst/>
                        </a:rPr>
                        <a:t>8000</a:t>
                      </a:r>
                      <a:endParaRPr lang="en-US" sz="1400" b="1">
                        <a:effectLst/>
                        <a:latin typeface="Arial" panose="020B0604020202020204" pitchFamily="34" charset="0"/>
                        <a:ea typeface="Times New Roman" panose="02020603050405020304" pitchFamily="18" charset="0"/>
                        <a:cs typeface="FreeSans"/>
                      </a:endParaRPr>
                    </a:p>
                  </a:txBody>
                  <a:tcPr marL="68580" marR="68580" marT="0" marB="0">
                    <a:solidFill>
                      <a:srgbClr val="FFFFCC"/>
                    </a:solidFill>
                  </a:tcPr>
                </a:tc>
                <a:tc>
                  <a:txBody>
                    <a:bodyPr/>
                    <a:lstStyle/>
                    <a:p>
                      <a:pPr algn="ctr">
                        <a:spcBef>
                          <a:spcPts val="600"/>
                        </a:spcBef>
                        <a:spcAft>
                          <a:spcPts val="600"/>
                        </a:spcAft>
                      </a:pPr>
                      <a:r>
                        <a:rPr lang="es-ES" sz="1100">
                          <a:effectLst/>
                        </a:rPr>
                        <a:t>199</a:t>
                      </a:r>
                      <a:endParaRPr lang="en-US" sz="1400" b="1">
                        <a:effectLst/>
                        <a:latin typeface="Arial" panose="020B0604020202020204" pitchFamily="34" charset="0"/>
                        <a:ea typeface="Times New Roman" panose="02020603050405020304" pitchFamily="18" charset="0"/>
                        <a:cs typeface="FreeSans"/>
                      </a:endParaRPr>
                    </a:p>
                  </a:txBody>
                  <a:tcPr marL="68580" marR="68580" marT="0" marB="0">
                    <a:solidFill>
                      <a:srgbClr val="FFFFCC"/>
                    </a:solidFill>
                  </a:tcPr>
                </a:tc>
                <a:tc>
                  <a:txBody>
                    <a:bodyPr/>
                    <a:lstStyle/>
                    <a:p>
                      <a:pPr algn="ctr">
                        <a:spcBef>
                          <a:spcPts val="600"/>
                        </a:spcBef>
                        <a:spcAft>
                          <a:spcPts val="600"/>
                        </a:spcAft>
                      </a:pPr>
                      <a:r>
                        <a:rPr lang="es-ES" sz="1100">
                          <a:effectLst/>
                        </a:rPr>
                        <a:t>100%</a:t>
                      </a:r>
                      <a:endParaRPr lang="en-US" sz="1400" b="1">
                        <a:effectLst/>
                        <a:latin typeface="Arial" panose="020B0604020202020204" pitchFamily="34" charset="0"/>
                        <a:ea typeface="Times New Roman" panose="02020603050405020304" pitchFamily="18" charset="0"/>
                        <a:cs typeface="FreeSans"/>
                      </a:endParaRPr>
                    </a:p>
                  </a:txBody>
                  <a:tcPr marL="68580" marR="68580" marT="0" marB="0">
                    <a:solidFill>
                      <a:srgbClr val="FFFFCC"/>
                    </a:solidFill>
                  </a:tcPr>
                </a:tc>
                <a:tc>
                  <a:txBody>
                    <a:bodyPr/>
                    <a:lstStyle/>
                    <a:p>
                      <a:pPr algn="ctr">
                        <a:spcBef>
                          <a:spcPts val="600"/>
                        </a:spcBef>
                        <a:spcAft>
                          <a:spcPts val="600"/>
                        </a:spcAft>
                      </a:pPr>
                      <a:r>
                        <a:rPr lang="es-ES" sz="1100" dirty="0">
                          <a:effectLst/>
                        </a:rPr>
                        <a:t>0%</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FFFFCC"/>
                    </a:solidFill>
                  </a:tcPr>
                </a:tc>
                <a:tc>
                  <a:txBody>
                    <a:bodyPr/>
                    <a:lstStyle/>
                    <a:p>
                      <a:pPr algn="ctr">
                        <a:spcBef>
                          <a:spcPts val="600"/>
                        </a:spcBef>
                        <a:spcAft>
                          <a:spcPts val="600"/>
                        </a:spcAft>
                      </a:pPr>
                      <a:r>
                        <a:rPr lang="es-ES" sz="1100" dirty="0">
                          <a:effectLst/>
                        </a:rPr>
                        <a:t>7%</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FFFFCC"/>
                    </a:solidFill>
                  </a:tcPr>
                </a:tc>
                <a:tc>
                  <a:txBody>
                    <a:bodyPr/>
                    <a:lstStyle/>
                    <a:p>
                      <a:pPr algn="ctr">
                        <a:spcBef>
                          <a:spcPts val="600"/>
                        </a:spcBef>
                        <a:spcAft>
                          <a:spcPts val="600"/>
                        </a:spcAft>
                      </a:pPr>
                      <a:r>
                        <a:rPr lang="es-ES" sz="1100" dirty="0">
                          <a:effectLst/>
                        </a:rPr>
                        <a:t>92%</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FFFFCC"/>
                    </a:solidFill>
                  </a:tcPr>
                </a:tc>
                <a:extLst>
                  <a:ext uri="{0D108BD9-81ED-4DB2-BD59-A6C34878D82A}">
                    <a16:rowId xmlns:a16="http://schemas.microsoft.com/office/drawing/2014/main" val="17866025"/>
                  </a:ext>
                </a:extLst>
              </a:tr>
              <a:tr h="366926">
                <a:tc>
                  <a:txBody>
                    <a:bodyPr/>
                    <a:lstStyle/>
                    <a:p>
                      <a:pPr algn="ctr">
                        <a:spcBef>
                          <a:spcPts val="600"/>
                        </a:spcBef>
                        <a:spcAft>
                          <a:spcPts val="600"/>
                        </a:spcAft>
                      </a:pPr>
                      <a:r>
                        <a:rPr lang="es-ES" sz="1100" dirty="0">
                          <a:solidFill>
                            <a:schemeClr val="tx1"/>
                          </a:solidFill>
                          <a:effectLst/>
                        </a:rPr>
                        <a:t>1000</a:t>
                      </a:r>
                      <a:endParaRPr lang="en-US" sz="14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solidFill>
                      <a:srgbClr val="FF3300">
                        <a:alpha val="32941"/>
                      </a:srgbClr>
                    </a:solidFill>
                  </a:tcPr>
                </a:tc>
                <a:tc>
                  <a:txBody>
                    <a:bodyPr/>
                    <a:lstStyle/>
                    <a:p>
                      <a:pPr algn="ctr">
                        <a:spcBef>
                          <a:spcPts val="600"/>
                        </a:spcBef>
                        <a:spcAft>
                          <a:spcPts val="600"/>
                        </a:spcAft>
                      </a:pPr>
                      <a:r>
                        <a:rPr lang="es-ES" sz="1100" dirty="0">
                          <a:effectLst/>
                        </a:rPr>
                        <a:t>10000</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FF3300">
                        <a:alpha val="32941"/>
                      </a:srgbClr>
                    </a:solidFill>
                  </a:tcPr>
                </a:tc>
                <a:tc>
                  <a:txBody>
                    <a:bodyPr/>
                    <a:lstStyle/>
                    <a:p>
                      <a:pPr algn="ctr">
                        <a:spcBef>
                          <a:spcPts val="600"/>
                        </a:spcBef>
                        <a:spcAft>
                          <a:spcPts val="600"/>
                        </a:spcAft>
                      </a:pPr>
                      <a:r>
                        <a:rPr lang="es-ES" sz="1100" dirty="0">
                          <a:effectLst/>
                        </a:rPr>
                        <a:t>198</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FF3300">
                        <a:alpha val="32941"/>
                      </a:srgbClr>
                    </a:solidFill>
                  </a:tcPr>
                </a:tc>
                <a:tc>
                  <a:txBody>
                    <a:bodyPr/>
                    <a:lstStyle/>
                    <a:p>
                      <a:pPr algn="ctr">
                        <a:spcBef>
                          <a:spcPts val="600"/>
                        </a:spcBef>
                        <a:spcAft>
                          <a:spcPts val="600"/>
                        </a:spcAft>
                      </a:pPr>
                      <a:r>
                        <a:rPr lang="es-ES" sz="1100" dirty="0">
                          <a:effectLst/>
                        </a:rPr>
                        <a:t>99%</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FF3300">
                        <a:alpha val="32941"/>
                      </a:srgbClr>
                    </a:solidFill>
                  </a:tcPr>
                </a:tc>
                <a:tc>
                  <a:txBody>
                    <a:bodyPr/>
                    <a:lstStyle/>
                    <a:p>
                      <a:pPr algn="ctr">
                        <a:spcBef>
                          <a:spcPts val="600"/>
                        </a:spcBef>
                        <a:spcAft>
                          <a:spcPts val="600"/>
                        </a:spcAft>
                      </a:pPr>
                      <a:r>
                        <a:rPr lang="es-ES" sz="1100" dirty="0">
                          <a:effectLst/>
                        </a:rPr>
                        <a:t>1%</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FF3300">
                        <a:alpha val="32941"/>
                      </a:srgbClr>
                    </a:solidFill>
                  </a:tcPr>
                </a:tc>
                <a:tc>
                  <a:txBody>
                    <a:bodyPr/>
                    <a:lstStyle/>
                    <a:p>
                      <a:pPr algn="ctr">
                        <a:spcBef>
                          <a:spcPts val="600"/>
                        </a:spcBef>
                        <a:spcAft>
                          <a:spcPts val="600"/>
                        </a:spcAft>
                      </a:pPr>
                      <a:r>
                        <a:rPr lang="es-ES" sz="1100" dirty="0">
                          <a:effectLst/>
                        </a:rPr>
                        <a:t>5%</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solidFill>
                      <a:srgbClr val="FF3300">
                        <a:alpha val="32941"/>
                      </a:srgbClr>
                    </a:solidFill>
                  </a:tcPr>
                </a:tc>
                <a:tc>
                  <a:txBody>
                    <a:bodyPr/>
                    <a:lstStyle/>
                    <a:p>
                      <a:pPr algn="ctr">
                        <a:spcBef>
                          <a:spcPts val="600"/>
                        </a:spcBef>
                        <a:spcAft>
                          <a:spcPts val="600"/>
                        </a:spcAft>
                      </a:pPr>
                      <a:r>
                        <a:rPr lang="es-ES" sz="1100">
                          <a:effectLst/>
                        </a:rPr>
                        <a:t>95%</a:t>
                      </a:r>
                      <a:endParaRPr lang="en-US" sz="1400" b="1">
                        <a:effectLst/>
                        <a:latin typeface="Arial" panose="020B0604020202020204" pitchFamily="34" charset="0"/>
                        <a:ea typeface="Times New Roman" panose="02020603050405020304" pitchFamily="18" charset="0"/>
                        <a:cs typeface="FreeSans"/>
                      </a:endParaRPr>
                    </a:p>
                  </a:txBody>
                  <a:tcPr marL="68580" marR="68580" marT="0" marB="0">
                    <a:solidFill>
                      <a:srgbClr val="FF3300">
                        <a:alpha val="32941"/>
                      </a:srgbClr>
                    </a:solidFill>
                  </a:tcPr>
                </a:tc>
                <a:extLst>
                  <a:ext uri="{0D108BD9-81ED-4DB2-BD59-A6C34878D82A}">
                    <a16:rowId xmlns:a16="http://schemas.microsoft.com/office/drawing/2014/main" val="2515006707"/>
                  </a:ext>
                </a:extLst>
              </a:tr>
              <a:tr h="366926">
                <a:tc>
                  <a:txBody>
                    <a:bodyPr/>
                    <a:lstStyle/>
                    <a:p>
                      <a:pPr algn="ctr">
                        <a:spcBef>
                          <a:spcPts val="600"/>
                        </a:spcBef>
                        <a:spcAft>
                          <a:spcPts val="600"/>
                        </a:spcAft>
                      </a:pPr>
                      <a:r>
                        <a:rPr lang="es-ES" sz="1100" dirty="0">
                          <a:solidFill>
                            <a:schemeClr val="tx1"/>
                          </a:solidFill>
                          <a:effectLst/>
                        </a:rPr>
                        <a:t>5000</a:t>
                      </a:r>
                      <a:endParaRPr lang="en-US" sz="14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B w="12700" cap="flat" cmpd="sng" algn="ctr">
                      <a:solidFill>
                        <a:srgbClr val="0070C0"/>
                      </a:solidFill>
                      <a:prstDash val="solid"/>
                      <a:round/>
                      <a:headEnd type="none" w="med" len="med"/>
                      <a:tailEnd type="none" w="med" len="med"/>
                    </a:lnB>
                    <a:solidFill>
                      <a:srgbClr val="FF3300">
                        <a:alpha val="32941"/>
                      </a:srgbClr>
                    </a:solidFill>
                  </a:tcPr>
                </a:tc>
                <a:tc>
                  <a:txBody>
                    <a:bodyPr/>
                    <a:lstStyle/>
                    <a:p>
                      <a:pPr algn="ctr">
                        <a:spcBef>
                          <a:spcPts val="600"/>
                        </a:spcBef>
                        <a:spcAft>
                          <a:spcPts val="600"/>
                        </a:spcAft>
                      </a:pPr>
                      <a:r>
                        <a:rPr lang="es-ES" sz="1100">
                          <a:effectLst/>
                        </a:rPr>
                        <a:t>50000</a:t>
                      </a:r>
                      <a:endParaRPr lang="en-US" sz="1400" b="1">
                        <a:effectLst/>
                        <a:latin typeface="Arial" panose="020B0604020202020204" pitchFamily="34" charset="0"/>
                        <a:ea typeface="Times New Roman" panose="02020603050405020304" pitchFamily="18" charset="0"/>
                        <a:cs typeface="FreeSans"/>
                      </a:endParaRPr>
                    </a:p>
                  </a:txBody>
                  <a:tcPr marL="68580" marR="68580" marT="0" marB="0">
                    <a:lnB w="12700" cap="flat" cmpd="sng" algn="ctr">
                      <a:solidFill>
                        <a:srgbClr val="0070C0"/>
                      </a:solidFill>
                      <a:prstDash val="solid"/>
                      <a:round/>
                      <a:headEnd type="none" w="med" len="med"/>
                      <a:tailEnd type="none" w="med" len="med"/>
                    </a:lnB>
                    <a:solidFill>
                      <a:srgbClr val="FF3300">
                        <a:alpha val="32941"/>
                      </a:srgbClr>
                    </a:solidFill>
                  </a:tcPr>
                </a:tc>
                <a:tc>
                  <a:txBody>
                    <a:bodyPr/>
                    <a:lstStyle/>
                    <a:p>
                      <a:pPr algn="ctr">
                        <a:spcBef>
                          <a:spcPts val="600"/>
                        </a:spcBef>
                        <a:spcAft>
                          <a:spcPts val="600"/>
                        </a:spcAft>
                      </a:pPr>
                      <a:r>
                        <a:rPr lang="es-ES" sz="1100" dirty="0">
                          <a:effectLst/>
                        </a:rPr>
                        <a:t>478</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lnB w="12700" cap="flat" cmpd="sng" algn="ctr">
                      <a:solidFill>
                        <a:srgbClr val="0070C0"/>
                      </a:solidFill>
                      <a:prstDash val="solid"/>
                      <a:round/>
                      <a:headEnd type="none" w="med" len="med"/>
                      <a:tailEnd type="none" w="med" len="med"/>
                    </a:lnB>
                    <a:solidFill>
                      <a:srgbClr val="FF3300">
                        <a:alpha val="32941"/>
                      </a:srgbClr>
                    </a:solidFill>
                  </a:tcPr>
                </a:tc>
                <a:tc>
                  <a:txBody>
                    <a:bodyPr/>
                    <a:lstStyle/>
                    <a:p>
                      <a:pPr algn="ctr">
                        <a:spcBef>
                          <a:spcPts val="600"/>
                        </a:spcBef>
                        <a:spcAft>
                          <a:spcPts val="600"/>
                        </a:spcAft>
                      </a:pPr>
                      <a:r>
                        <a:rPr lang="es-ES" sz="1100" dirty="0">
                          <a:effectLst/>
                        </a:rPr>
                        <a:t>1.28%</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lnB w="12700" cap="flat" cmpd="sng" algn="ctr">
                      <a:solidFill>
                        <a:srgbClr val="0070C0"/>
                      </a:solidFill>
                      <a:prstDash val="solid"/>
                      <a:round/>
                      <a:headEnd type="none" w="med" len="med"/>
                      <a:tailEnd type="none" w="med" len="med"/>
                    </a:lnB>
                    <a:solidFill>
                      <a:srgbClr val="FF3300">
                        <a:alpha val="32941"/>
                      </a:srgbClr>
                    </a:solidFill>
                  </a:tcPr>
                </a:tc>
                <a:tc>
                  <a:txBody>
                    <a:bodyPr/>
                    <a:lstStyle/>
                    <a:p>
                      <a:pPr algn="ctr">
                        <a:spcBef>
                          <a:spcPts val="600"/>
                        </a:spcBef>
                        <a:spcAft>
                          <a:spcPts val="600"/>
                        </a:spcAft>
                      </a:pPr>
                      <a:r>
                        <a:rPr lang="es-ES" sz="1100" dirty="0">
                          <a:effectLst/>
                        </a:rPr>
                        <a:t>98.72%</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lnB w="12700" cap="flat" cmpd="sng" algn="ctr">
                      <a:solidFill>
                        <a:srgbClr val="0070C0"/>
                      </a:solidFill>
                      <a:prstDash val="solid"/>
                      <a:round/>
                      <a:headEnd type="none" w="med" len="med"/>
                      <a:tailEnd type="none" w="med" len="med"/>
                    </a:lnB>
                    <a:solidFill>
                      <a:srgbClr val="FF3300">
                        <a:alpha val="32941"/>
                      </a:srgbClr>
                    </a:solidFill>
                  </a:tcPr>
                </a:tc>
                <a:tc>
                  <a:txBody>
                    <a:bodyPr/>
                    <a:lstStyle/>
                    <a:p>
                      <a:pPr algn="ctr">
                        <a:spcBef>
                          <a:spcPts val="600"/>
                        </a:spcBef>
                        <a:spcAft>
                          <a:spcPts val="600"/>
                        </a:spcAft>
                      </a:pPr>
                      <a:r>
                        <a:rPr lang="es-ES" sz="1100" dirty="0">
                          <a:effectLst/>
                        </a:rPr>
                        <a:t>1.28%</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lnB w="12700" cap="flat" cmpd="sng" algn="ctr">
                      <a:solidFill>
                        <a:srgbClr val="0070C0"/>
                      </a:solidFill>
                      <a:prstDash val="solid"/>
                      <a:round/>
                      <a:headEnd type="none" w="med" len="med"/>
                      <a:tailEnd type="none" w="med" len="med"/>
                    </a:lnB>
                    <a:solidFill>
                      <a:srgbClr val="FF3300">
                        <a:alpha val="32941"/>
                      </a:srgbClr>
                    </a:solidFill>
                  </a:tcPr>
                </a:tc>
                <a:tc>
                  <a:txBody>
                    <a:bodyPr/>
                    <a:lstStyle/>
                    <a:p>
                      <a:pPr algn="ctr">
                        <a:spcBef>
                          <a:spcPts val="600"/>
                        </a:spcBef>
                        <a:spcAft>
                          <a:spcPts val="600"/>
                        </a:spcAft>
                      </a:pPr>
                      <a:r>
                        <a:rPr lang="es-ES" sz="1100" dirty="0">
                          <a:effectLst/>
                        </a:rPr>
                        <a:t>98.72%</a:t>
                      </a:r>
                      <a:endParaRPr lang="en-US" sz="1400" b="1" dirty="0">
                        <a:effectLst/>
                        <a:latin typeface="Arial" panose="020B0604020202020204" pitchFamily="34" charset="0"/>
                        <a:ea typeface="Times New Roman" panose="02020603050405020304" pitchFamily="18" charset="0"/>
                        <a:cs typeface="FreeSans"/>
                      </a:endParaRPr>
                    </a:p>
                  </a:txBody>
                  <a:tcPr marL="68580" marR="68580" marT="0" marB="0">
                    <a:lnB w="12700" cap="flat" cmpd="sng" algn="ctr">
                      <a:solidFill>
                        <a:srgbClr val="0070C0"/>
                      </a:solidFill>
                      <a:prstDash val="solid"/>
                      <a:round/>
                      <a:headEnd type="none" w="med" len="med"/>
                      <a:tailEnd type="none" w="med" len="med"/>
                    </a:lnB>
                    <a:solidFill>
                      <a:srgbClr val="FF3300">
                        <a:alpha val="32941"/>
                      </a:srgbClr>
                    </a:solidFill>
                  </a:tcPr>
                </a:tc>
                <a:extLst>
                  <a:ext uri="{0D108BD9-81ED-4DB2-BD59-A6C34878D82A}">
                    <a16:rowId xmlns:a16="http://schemas.microsoft.com/office/drawing/2014/main" val="2388147870"/>
                  </a:ext>
                </a:extLst>
              </a:tr>
            </a:tbl>
          </a:graphicData>
        </a:graphic>
      </p:graphicFrame>
    </p:spTree>
    <p:extLst>
      <p:ext uri="{BB962C8B-B14F-4D97-AF65-F5344CB8AC3E}">
        <p14:creationId xmlns:p14="http://schemas.microsoft.com/office/powerpoint/2010/main" val="70206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20</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3">
            <a:extLst>
              <a:ext uri="{FF2B5EF4-FFF2-40B4-BE49-F238E27FC236}">
                <a16:creationId xmlns:a16="http://schemas.microsoft.com/office/drawing/2014/main" id="{E4D4E730-D7A2-4282-9CD4-ACE8E3C5F6E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Pruebas y Resultados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98139DBD-6528-48BE-A6D2-A3BF7E001943}"/>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Pruebas de </a:t>
            </a:r>
            <a:r>
              <a:rPr lang="es-ES" dirty="0">
                <a:solidFill>
                  <a:srgbClr val="000000"/>
                </a:solidFill>
                <a:latin typeface="Arial"/>
                <a:cs typeface="Times New Roman" panose="02020603050405020304" pitchFamily="18" charset="0"/>
              </a:rPr>
              <a:t>Usabilidad</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graphicFrame>
        <p:nvGraphicFramePr>
          <p:cNvPr id="8" name="Tabla 7">
            <a:extLst>
              <a:ext uri="{FF2B5EF4-FFF2-40B4-BE49-F238E27FC236}">
                <a16:creationId xmlns:a16="http://schemas.microsoft.com/office/drawing/2014/main" id="{72CD79D2-5AD4-4E1B-96D5-97CAF3657D71}"/>
              </a:ext>
            </a:extLst>
          </p:cNvPr>
          <p:cNvGraphicFramePr>
            <a:graphicFrameLocks noGrp="1"/>
          </p:cNvGraphicFramePr>
          <p:nvPr>
            <p:extLst>
              <p:ext uri="{D42A27DB-BD31-4B8C-83A1-F6EECF244321}">
                <p14:modId xmlns:p14="http://schemas.microsoft.com/office/powerpoint/2010/main" val="4225857611"/>
              </p:ext>
            </p:extLst>
          </p:nvPr>
        </p:nvGraphicFramePr>
        <p:xfrm>
          <a:off x="349016" y="1577349"/>
          <a:ext cx="5545757" cy="4224415"/>
        </p:xfrm>
        <a:graphic>
          <a:graphicData uri="http://schemas.openxmlformats.org/drawingml/2006/table">
            <a:tbl>
              <a:tblPr firstRow="1" firstCol="1" bandRow="1">
                <a:tableStyleId>{93296810-A885-4BE3-A3E7-6D5BEEA58F35}</a:tableStyleId>
              </a:tblPr>
              <a:tblGrid>
                <a:gridCol w="1195699">
                  <a:extLst>
                    <a:ext uri="{9D8B030D-6E8A-4147-A177-3AD203B41FA5}">
                      <a16:colId xmlns:a16="http://schemas.microsoft.com/office/drawing/2014/main" val="3959153666"/>
                    </a:ext>
                  </a:extLst>
                </a:gridCol>
                <a:gridCol w="4350058">
                  <a:extLst>
                    <a:ext uri="{9D8B030D-6E8A-4147-A177-3AD203B41FA5}">
                      <a16:colId xmlns:a16="http://schemas.microsoft.com/office/drawing/2014/main" val="2291688911"/>
                    </a:ext>
                  </a:extLst>
                </a:gridCol>
              </a:tblGrid>
              <a:tr h="334718">
                <a:tc gridSpan="2">
                  <a:txBody>
                    <a:bodyPr/>
                    <a:lstStyle/>
                    <a:p>
                      <a:pPr algn="ctr">
                        <a:lnSpc>
                          <a:spcPct val="150000"/>
                        </a:lnSpc>
                        <a:spcAft>
                          <a:spcPts val="0"/>
                        </a:spcAft>
                      </a:pPr>
                      <a:r>
                        <a:rPr lang="es-MX" sz="1200" dirty="0">
                          <a:solidFill>
                            <a:schemeClr val="tx1"/>
                          </a:solidFill>
                          <a:effectLst/>
                        </a:rPr>
                        <a:t>Preguntas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extLst>
                  <a:ext uri="{0D108BD9-81ED-4DB2-BD59-A6C34878D82A}">
                    <a16:rowId xmlns:a16="http://schemas.microsoft.com/office/drawing/2014/main" val="2299446881"/>
                  </a:ext>
                </a:extLst>
              </a:tr>
              <a:tr h="334718">
                <a:tc>
                  <a:txBody>
                    <a:bodyPr/>
                    <a:lstStyle/>
                    <a:p>
                      <a:pPr algn="just">
                        <a:lnSpc>
                          <a:spcPct val="150000"/>
                        </a:lnSpc>
                        <a:spcAft>
                          <a:spcPts val="0"/>
                        </a:spcAft>
                      </a:pPr>
                      <a:r>
                        <a:rPr lang="es-MX" sz="1200" dirty="0">
                          <a:solidFill>
                            <a:schemeClr val="tx1"/>
                          </a:solidFill>
                          <a:effectLst/>
                        </a:rPr>
                        <a:t>Pregunta 1</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Creo que usaría esta aplicación frecuentemente</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0121660"/>
                  </a:ext>
                </a:extLst>
              </a:tr>
              <a:tr h="334718">
                <a:tc>
                  <a:txBody>
                    <a:bodyPr/>
                    <a:lstStyle/>
                    <a:p>
                      <a:pPr algn="just">
                        <a:lnSpc>
                          <a:spcPct val="150000"/>
                        </a:lnSpc>
                        <a:spcAft>
                          <a:spcPts val="0"/>
                        </a:spcAft>
                      </a:pPr>
                      <a:r>
                        <a:rPr lang="es-MX" sz="1200" dirty="0">
                          <a:solidFill>
                            <a:schemeClr val="tx1"/>
                          </a:solidFill>
                          <a:effectLst/>
                        </a:rPr>
                        <a:t>Pregunta 2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Encuentro esta aplicación innecesariamente complejo</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2784524"/>
                  </a:ext>
                </a:extLst>
              </a:tr>
              <a:tr h="334718">
                <a:tc>
                  <a:txBody>
                    <a:bodyPr/>
                    <a:lstStyle/>
                    <a:p>
                      <a:pPr algn="just">
                        <a:lnSpc>
                          <a:spcPct val="150000"/>
                        </a:lnSpc>
                        <a:spcAft>
                          <a:spcPts val="0"/>
                        </a:spcAft>
                      </a:pPr>
                      <a:r>
                        <a:rPr lang="es-MX" sz="1200" dirty="0">
                          <a:solidFill>
                            <a:schemeClr val="tx1"/>
                          </a:solidFill>
                          <a:effectLst/>
                        </a:rPr>
                        <a:t>Pregunta 3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tabLst>
                          <a:tab pos="638175" algn="l"/>
                        </a:tabLst>
                      </a:pPr>
                      <a:r>
                        <a:rPr lang="es-MX" sz="1200" dirty="0">
                          <a:solidFill>
                            <a:schemeClr val="tx1"/>
                          </a:solidFill>
                          <a:effectLst/>
                        </a:rPr>
                        <a:t>Creo que la aplicación fue fácil de usar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8476749"/>
                  </a:ext>
                </a:extLst>
              </a:tr>
              <a:tr h="425220">
                <a:tc>
                  <a:txBody>
                    <a:bodyPr/>
                    <a:lstStyle/>
                    <a:p>
                      <a:pPr algn="just">
                        <a:lnSpc>
                          <a:spcPct val="150000"/>
                        </a:lnSpc>
                        <a:spcAft>
                          <a:spcPts val="0"/>
                        </a:spcAft>
                      </a:pPr>
                      <a:r>
                        <a:rPr lang="es-MX" sz="1200" dirty="0">
                          <a:solidFill>
                            <a:schemeClr val="tx1"/>
                          </a:solidFill>
                          <a:effectLst/>
                        </a:rPr>
                        <a:t>Pregunta 4</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Creo que necesitaría ayuda de una persona con conocimientos técnicos para usar esta aplicación</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283692"/>
                  </a:ext>
                </a:extLst>
              </a:tr>
              <a:tr h="334718">
                <a:tc>
                  <a:txBody>
                    <a:bodyPr/>
                    <a:lstStyle/>
                    <a:p>
                      <a:pPr algn="just">
                        <a:lnSpc>
                          <a:spcPct val="150000"/>
                        </a:lnSpc>
                        <a:spcAft>
                          <a:spcPts val="0"/>
                        </a:spcAft>
                      </a:pPr>
                      <a:r>
                        <a:rPr lang="es-MX" sz="1200" dirty="0">
                          <a:solidFill>
                            <a:schemeClr val="tx1"/>
                          </a:solidFill>
                          <a:effectLst/>
                        </a:rPr>
                        <a:t>Pregunta 5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Las funciones de esta aplicación están bien integradas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809764"/>
                  </a:ext>
                </a:extLst>
              </a:tr>
              <a:tr h="334718">
                <a:tc>
                  <a:txBody>
                    <a:bodyPr/>
                    <a:lstStyle/>
                    <a:p>
                      <a:pPr algn="just">
                        <a:lnSpc>
                          <a:spcPct val="150000"/>
                        </a:lnSpc>
                        <a:spcAft>
                          <a:spcPts val="0"/>
                        </a:spcAft>
                      </a:pPr>
                      <a:r>
                        <a:rPr lang="es-MX" sz="1200" dirty="0">
                          <a:solidFill>
                            <a:schemeClr val="tx1"/>
                          </a:solidFill>
                          <a:effectLst/>
                        </a:rPr>
                        <a:t>Pregunta 6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a:solidFill>
                            <a:schemeClr val="tx1"/>
                          </a:solidFill>
                          <a:effectLst/>
                        </a:rPr>
                        <a:t>Creo que la aplicación es muy inconsistente</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9667617"/>
                  </a:ext>
                </a:extLst>
              </a:tr>
              <a:tr h="387007">
                <a:tc>
                  <a:txBody>
                    <a:bodyPr/>
                    <a:lstStyle/>
                    <a:p>
                      <a:pPr algn="just">
                        <a:lnSpc>
                          <a:spcPct val="150000"/>
                        </a:lnSpc>
                        <a:spcAft>
                          <a:spcPts val="0"/>
                        </a:spcAft>
                      </a:pPr>
                      <a:r>
                        <a:rPr lang="es-MX" sz="1200" dirty="0">
                          <a:solidFill>
                            <a:schemeClr val="tx1"/>
                          </a:solidFill>
                          <a:effectLst/>
                        </a:rPr>
                        <a:t>Pregunta 7</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Imagino que la mayoría de la gente aprendería a usar esta aplicación en forma muy rápida</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9030206"/>
                  </a:ext>
                </a:extLst>
              </a:tr>
              <a:tr h="334718">
                <a:tc>
                  <a:txBody>
                    <a:bodyPr/>
                    <a:lstStyle/>
                    <a:p>
                      <a:pPr algn="just">
                        <a:lnSpc>
                          <a:spcPct val="150000"/>
                        </a:lnSpc>
                        <a:spcAft>
                          <a:spcPts val="0"/>
                        </a:spcAft>
                      </a:pPr>
                      <a:r>
                        <a:rPr lang="es-MX" sz="1200" dirty="0">
                          <a:solidFill>
                            <a:schemeClr val="tx1"/>
                          </a:solidFill>
                          <a:effectLst/>
                        </a:rPr>
                        <a:t>Pregunta 8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Encuentro que la aplicación es muy difícil de usar</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7596094"/>
                  </a:ext>
                </a:extLst>
              </a:tr>
              <a:tr h="334718">
                <a:tc>
                  <a:txBody>
                    <a:bodyPr/>
                    <a:lstStyle/>
                    <a:p>
                      <a:pPr algn="just">
                        <a:lnSpc>
                          <a:spcPct val="150000"/>
                        </a:lnSpc>
                        <a:spcAft>
                          <a:spcPts val="0"/>
                        </a:spcAft>
                      </a:pPr>
                      <a:r>
                        <a:rPr lang="es-MX" sz="1200" dirty="0">
                          <a:solidFill>
                            <a:schemeClr val="tx1"/>
                          </a:solidFill>
                          <a:effectLst/>
                        </a:rPr>
                        <a:t>Pregunta 9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Me siento confiado al usar esta aplicación</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412568"/>
                  </a:ext>
                </a:extLst>
              </a:tr>
              <a:tr h="334718">
                <a:tc>
                  <a:txBody>
                    <a:bodyPr/>
                    <a:lstStyle/>
                    <a:p>
                      <a:pPr algn="just">
                        <a:lnSpc>
                          <a:spcPct val="150000"/>
                        </a:lnSpc>
                        <a:spcAft>
                          <a:spcPts val="0"/>
                        </a:spcAft>
                      </a:pPr>
                      <a:r>
                        <a:rPr lang="es-MX" sz="1200" dirty="0">
                          <a:solidFill>
                            <a:schemeClr val="tx1"/>
                          </a:solidFill>
                          <a:effectLst/>
                        </a:rPr>
                        <a:t>Pregunta 10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Necesité aprender muchas cosas antes de ser capaz de usar esta aplicación</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7764629"/>
                  </a:ext>
                </a:extLst>
              </a:tr>
            </a:tbl>
          </a:graphicData>
        </a:graphic>
      </p:graphicFrame>
      <p:sp>
        <p:nvSpPr>
          <p:cNvPr id="9" name="TextBox 3">
            <a:extLst>
              <a:ext uri="{FF2B5EF4-FFF2-40B4-BE49-F238E27FC236}">
                <a16:creationId xmlns:a16="http://schemas.microsoft.com/office/drawing/2014/main" id="{7A50F138-0F9B-4375-A6FF-B7485820D994}"/>
              </a:ext>
            </a:extLst>
          </p:cNvPr>
          <p:cNvSpPr txBox="1"/>
          <p:nvPr/>
        </p:nvSpPr>
        <p:spPr>
          <a:xfrm>
            <a:off x="4415115" y="1028436"/>
            <a:ext cx="37967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0070C0"/>
                </a:solidFill>
                <a:cs typeface="Times New Roman" panose="02020603050405020304" pitchFamily="18" charset="0"/>
              </a:rPr>
              <a:t>Sistema de Escalas de Usabilidad (SUS)</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graphicFrame>
        <p:nvGraphicFramePr>
          <p:cNvPr id="4" name="Objeto 3">
            <a:extLst>
              <a:ext uri="{FF2B5EF4-FFF2-40B4-BE49-F238E27FC236}">
                <a16:creationId xmlns:a16="http://schemas.microsoft.com/office/drawing/2014/main" id="{13BC8A0B-AE68-4A7C-B49A-BF6AA602A664}"/>
              </a:ext>
            </a:extLst>
          </p:cNvPr>
          <p:cNvGraphicFramePr>
            <a:graphicFrameLocks noChangeAspect="1"/>
          </p:cNvGraphicFramePr>
          <p:nvPr>
            <p:extLst>
              <p:ext uri="{D42A27DB-BD31-4B8C-83A1-F6EECF244321}">
                <p14:modId xmlns:p14="http://schemas.microsoft.com/office/powerpoint/2010/main" val="4058565748"/>
              </p:ext>
            </p:extLst>
          </p:nvPr>
        </p:nvGraphicFramePr>
        <p:xfrm>
          <a:off x="6187842" y="2556682"/>
          <a:ext cx="5843861" cy="2598023"/>
        </p:xfrm>
        <a:graphic>
          <a:graphicData uri="http://schemas.openxmlformats.org/presentationml/2006/ole">
            <mc:AlternateContent xmlns:mc="http://schemas.openxmlformats.org/markup-compatibility/2006">
              <mc:Choice xmlns:v="urn:schemas-microsoft-com:vml" Requires="v">
                <p:oleObj spid="_x0000_s2115" name="Document" r:id="rId4" imgW="5485299" imgH="2438531" progId="Word.Document.12">
                  <p:embed/>
                </p:oleObj>
              </mc:Choice>
              <mc:Fallback>
                <p:oleObj name="Document" r:id="rId4" imgW="5485299" imgH="2438531" progId="Word.Document.12">
                  <p:embed/>
                  <p:pic>
                    <p:nvPicPr>
                      <p:cNvPr id="0" name=""/>
                      <p:cNvPicPr/>
                      <p:nvPr/>
                    </p:nvPicPr>
                    <p:blipFill>
                      <a:blip r:embed="rId5"/>
                      <a:stretch>
                        <a:fillRect/>
                      </a:stretch>
                    </p:blipFill>
                    <p:spPr>
                      <a:xfrm>
                        <a:off x="6187842" y="2556682"/>
                        <a:ext cx="5843861" cy="2598023"/>
                      </a:xfrm>
                      <a:prstGeom prst="rect">
                        <a:avLst/>
                      </a:prstGeom>
                    </p:spPr>
                  </p:pic>
                </p:oleObj>
              </mc:Fallback>
            </mc:AlternateContent>
          </a:graphicData>
        </a:graphic>
      </p:graphicFrame>
    </p:spTree>
    <p:extLst>
      <p:ext uri="{BB962C8B-B14F-4D97-AF65-F5344CB8AC3E}">
        <p14:creationId xmlns:p14="http://schemas.microsoft.com/office/powerpoint/2010/main" val="2136568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21</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3">
            <a:extLst>
              <a:ext uri="{FF2B5EF4-FFF2-40B4-BE49-F238E27FC236}">
                <a16:creationId xmlns:a16="http://schemas.microsoft.com/office/drawing/2014/main" id="{E4D4E730-D7A2-4282-9CD4-ACE8E3C5F6E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rPr>
              <a:t>Conclusiones y Trabajos </a:t>
            </a:r>
            <a:r>
              <a:rPr lang="es-ES" sz="2400" b="1" dirty="0">
                <a:solidFill>
                  <a:srgbClr val="000000"/>
                </a:solidFill>
                <a:latin typeface="Arial"/>
                <a:cs typeface="Times New Roman" panose="02020603050405020304" pitchFamily="18" charset="0"/>
              </a:rPr>
              <a:t>Futuros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98139DBD-6528-48BE-A6D2-A3BF7E001943}"/>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latin typeface="Arial"/>
                <a:cs typeface="Times New Roman" panose="02020603050405020304" pitchFamily="18" charset="0"/>
              </a:rPr>
              <a:t>Conclusiones</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3" name="CuadroTexto 2">
            <a:extLst>
              <a:ext uri="{FF2B5EF4-FFF2-40B4-BE49-F238E27FC236}">
                <a16:creationId xmlns:a16="http://schemas.microsoft.com/office/drawing/2014/main" id="{331C24BE-B079-4EEA-86BB-E3A8F1D99CE0}"/>
              </a:ext>
            </a:extLst>
          </p:cNvPr>
          <p:cNvSpPr txBox="1"/>
          <p:nvPr/>
        </p:nvSpPr>
        <p:spPr>
          <a:xfrm>
            <a:off x="547123" y="1032129"/>
            <a:ext cx="10972248" cy="4308872"/>
          </a:xfrm>
          <a:prstGeom prst="rect">
            <a:avLst/>
          </a:prstGeom>
          <a:noFill/>
        </p:spPr>
        <p:txBody>
          <a:bodyPr wrap="square" rtlCol="0">
            <a:spAutoFit/>
          </a:bodyPr>
          <a:lstStyle/>
          <a:p>
            <a:pPr indent="457200">
              <a:lnSpc>
                <a:spcPct val="200000"/>
              </a:lnSpc>
            </a:pPr>
            <a:r>
              <a:rPr lang="es-ES" sz="1200" dirty="0">
                <a:effectLst/>
                <a:latin typeface="Arial" panose="020B0604020202020204" pitchFamily="34" charset="0"/>
                <a:ea typeface="Calibri" panose="020F0502020204030204" pitchFamily="34" charset="0"/>
                <a:cs typeface="Times New Roman" panose="02020603050405020304" pitchFamily="18" charset="0"/>
              </a:rPr>
              <a:t>Para la comunicación entre en backend y la casa domótica se logró utilizar un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broker</a:t>
            </a:r>
            <a:r>
              <a:rPr lang="es-ES" sz="1200" dirty="0">
                <a:effectLst/>
                <a:latin typeface="Arial" panose="020B0604020202020204" pitchFamily="34" charset="0"/>
                <a:ea typeface="Calibri" panose="020F0502020204030204" pitchFamily="34" charset="0"/>
                <a:cs typeface="Times New Roman" panose="02020603050405020304" pitchFamily="18" charset="0"/>
              </a:rPr>
              <a:t> de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mensajeria</a:t>
            </a:r>
            <a:r>
              <a:rPr lang="es-ES" sz="1200" dirty="0">
                <a:effectLst/>
                <a:latin typeface="Arial" panose="020B0604020202020204" pitchFamily="34" charset="0"/>
                <a:ea typeface="Calibri" panose="020F0502020204030204" pitchFamily="34" charset="0"/>
                <a:cs typeface="Times New Roman" panose="02020603050405020304" pitchFamily="18" charset="0"/>
              </a:rPr>
              <a:t> con el cual mediante el protocolo MQTT se tiene la ventaja de que el tiempo de respuesta sea menor, esto debido a que en este protocolo de comunicación, todas y cada conexión que se establece, se mantiene abierta y se puede reutilizar siempre que se requiera una comunicación. Además, el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broker</a:t>
            </a:r>
            <a:r>
              <a:rPr lang="es-ES" sz="1200" dirty="0">
                <a:effectLst/>
                <a:latin typeface="Arial" panose="020B0604020202020204" pitchFamily="34" charset="0"/>
                <a:ea typeface="Calibri" panose="020F0502020204030204" pitchFamily="34" charset="0"/>
                <a:cs typeface="Times New Roman" panose="02020603050405020304" pitchFamily="18" charset="0"/>
              </a:rPr>
              <a:t> puede tener la cantidad de tópicos que se desee para suscribirse y publicar en ellos, lo que facilita la gestión, manejo de los datos y además se ahorra el uso de recursos computacionales por su ligereza. Una de las desventajas es que depende de que las conexiones de sus suscriptores se encuentren siempre activas, caso contrario pueden darse errores al enviar o recibir los datos, esto debido a que un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broker</a:t>
            </a:r>
            <a:r>
              <a:rPr lang="es-ES" sz="1200" dirty="0">
                <a:effectLst/>
                <a:latin typeface="Arial" panose="020B0604020202020204" pitchFamily="34" charset="0"/>
                <a:ea typeface="Calibri" panose="020F0502020204030204" pitchFamily="34" charset="0"/>
                <a:cs typeface="Times New Roman" panose="02020603050405020304" pitchFamily="18" charset="0"/>
              </a:rPr>
              <a:t> no tiene la capacidad de resetear la conexión de un componente externo.</a:t>
            </a:r>
          </a:p>
          <a:p>
            <a:pPr indent="457200">
              <a:lnSpc>
                <a:spcPct val="200000"/>
              </a:lnSpc>
            </a:pP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r>
              <a:rPr lang="es-ES" sz="1200" dirty="0">
                <a:effectLst/>
                <a:latin typeface="Arial" panose="020B0604020202020204" pitchFamily="34" charset="0"/>
                <a:ea typeface="Calibri" panose="020F0502020204030204" pitchFamily="34" charset="0"/>
                <a:cs typeface="Times New Roman" panose="02020603050405020304" pitchFamily="18" charset="0"/>
              </a:rPr>
              <a:t>La utilización del microservicio Zuul, gracias a las librerías open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source</a:t>
            </a:r>
            <a:r>
              <a:rPr lang="es-ES" sz="1200" dirty="0">
                <a:effectLst/>
                <a:latin typeface="Arial" panose="020B0604020202020204" pitchFamily="34" charset="0"/>
                <a:ea typeface="Calibri" panose="020F0502020204030204" pitchFamily="34" charset="0"/>
                <a:cs typeface="Times New Roman" panose="02020603050405020304" pitchFamily="18" charset="0"/>
              </a:rPr>
              <a:t> ofrecidas por Netflix, permite que se pueda acceder a cualquier microservicio de los componentes ciberfísicos sin necesidad de conocer su dirección local o su puerto, si no únicamente la dirección del Gateway, ya que es el que se encarga de redireccionar cualquier tipo de petición hacia donde corresponda, sin embargo, una desventaja es el alto consumo de los recursos computacionales que esto requiere. </a:t>
            </a:r>
          </a:p>
          <a:p>
            <a:endParaRPr lang="es-EC" sz="1000" dirty="0"/>
          </a:p>
        </p:txBody>
      </p:sp>
    </p:spTree>
    <p:extLst>
      <p:ext uri="{BB962C8B-B14F-4D97-AF65-F5344CB8AC3E}">
        <p14:creationId xmlns:p14="http://schemas.microsoft.com/office/powerpoint/2010/main" val="1004023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21</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3">
            <a:extLst>
              <a:ext uri="{FF2B5EF4-FFF2-40B4-BE49-F238E27FC236}">
                <a16:creationId xmlns:a16="http://schemas.microsoft.com/office/drawing/2014/main" id="{E4D4E730-D7A2-4282-9CD4-ACE8E3C5F6E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rPr>
              <a:t>Conclusiones y Trabajos </a:t>
            </a:r>
            <a:r>
              <a:rPr lang="es-ES" sz="2400" b="1" dirty="0">
                <a:solidFill>
                  <a:srgbClr val="000000"/>
                </a:solidFill>
                <a:latin typeface="Arial"/>
                <a:cs typeface="Times New Roman" panose="02020603050405020304" pitchFamily="18" charset="0"/>
              </a:rPr>
              <a:t>Futuros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98139DBD-6528-48BE-A6D2-A3BF7E001943}"/>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latin typeface="Arial"/>
                <a:cs typeface="Times New Roman" panose="02020603050405020304" pitchFamily="18" charset="0"/>
              </a:rPr>
              <a:t>Conclusiones</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3" name="CuadroTexto 2">
            <a:extLst>
              <a:ext uri="{FF2B5EF4-FFF2-40B4-BE49-F238E27FC236}">
                <a16:creationId xmlns:a16="http://schemas.microsoft.com/office/drawing/2014/main" id="{331C24BE-B079-4EEA-86BB-E3A8F1D99CE0}"/>
              </a:ext>
            </a:extLst>
          </p:cNvPr>
          <p:cNvSpPr txBox="1"/>
          <p:nvPr/>
        </p:nvSpPr>
        <p:spPr>
          <a:xfrm>
            <a:off x="529195" y="1178035"/>
            <a:ext cx="10972248" cy="5416868"/>
          </a:xfrm>
          <a:prstGeom prst="rect">
            <a:avLst/>
          </a:prstGeom>
          <a:noFill/>
        </p:spPr>
        <p:txBody>
          <a:bodyPr wrap="square" rtlCol="0">
            <a:spAutoFit/>
          </a:bodyPr>
          <a:lstStyle/>
          <a:p>
            <a:pPr indent="457200">
              <a:lnSpc>
                <a:spcPct val="200000"/>
              </a:lnSpc>
            </a:pPr>
            <a:r>
              <a:rPr lang="es-ES" sz="1200" dirty="0">
                <a:effectLst/>
                <a:latin typeface="Arial" panose="020B0604020202020204" pitchFamily="34" charset="0"/>
                <a:ea typeface="Calibri" panose="020F0502020204030204" pitchFamily="34" charset="0"/>
                <a:cs typeface="Times New Roman" panose="02020603050405020304" pitchFamily="18" charset="0"/>
              </a:rPr>
              <a:t>Dentro del sistema se logró implementar la orquestación y descubrimiento de los componentes ciberfísicos gracias al agente open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source</a:t>
            </a:r>
            <a:r>
              <a:rPr lang="es-ES" sz="1200" dirty="0">
                <a:effectLst/>
                <a:latin typeface="Arial" panose="020B0604020202020204" pitchFamily="34" charset="0"/>
                <a:ea typeface="Calibri" panose="020F0502020204030204" pitchFamily="34" charset="0"/>
                <a:cs typeface="Times New Roman" panose="02020603050405020304" pitchFamily="18" charset="0"/>
              </a:rPr>
              <a:t>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Consul</a:t>
            </a:r>
            <a:r>
              <a:rPr lang="es-ES" sz="1200" dirty="0">
                <a:effectLst/>
                <a:latin typeface="Arial" panose="020B0604020202020204" pitchFamily="34" charset="0"/>
                <a:ea typeface="Calibri" panose="020F0502020204030204" pitchFamily="34" charset="0"/>
                <a:cs typeface="Times New Roman" panose="02020603050405020304" pitchFamily="18" charset="0"/>
              </a:rPr>
              <a:t> de Hashicorp. Esta tecnología permite configurar cada microservicio relacionado a los componentes ciberfísicos para que puedan ser descubiertos y orquestados. El descubrimiento brinda gran fiabilidad en el sistema, además se logra identificar a los componentes independientemente de su ubicación física, ya que, gracias a que se configuran identificadores propios de cada microservicio, se puede gestionarlos sin problema, además estos identificadores permiten orquestarlos de la manera que el sistema necesite. Las mayores ventajas de utilizar este tipo de tecnología son la facilidad que se tiene para escalar sistemas y su fácil operación, verificación y manejo.</a:t>
            </a:r>
          </a:p>
          <a:p>
            <a:pPr indent="457200">
              <a:lnSpc>
                <a:spcPct val="200000"/>
              </a:lnSpc>
            </a:pP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r>
              <a:rPr lang="es-ES" sz="1200" dirty="0">
                <a:effectLst/>
                <a:latin typeface="Arial" panose="020B0604020202020204" pitchFamily="34" charset="0"/>
                <a:ea typeface="Calibri" panose="020F0502020204030204" pitchFamily="34" charset="0"/>
                <a:cs typeface="Times New Roman" panose="02020603050405020304" pitchFamily="18" charset="0"/>
              </a:rPr>
              <a:t>La utilización de una arquitectura RESTful para la comunicación entre el frontend y el backend, permite que el usuario siempre obtenga una respuesta de acuerdo a su requerimiento, esto gracias a que al basarse en el protocolo HTTP, siempre se espera una respuesta de confirmación o error, lo que permite hacer las validaciones necesarias para notificar al usuario que es lo que ha ocurrido. La aplicación de verificación en el Frontend es muy importante para poder comprobar la aplicabilidad práctica del presente proyecto, esto gracias a su interfaz visual e intuitiva, que dependiendo de los datos que se reciba a través de las peticiones HTTP de tipo GET muestran al usuario alertas y notificaciones claras que permiten verificar cualquier requerimiento.</a:t>
            </a:r>
          </a:p>
          <a:p>
            <a:pPr indent="457200">
              <a:lnSpc>
                <a:spcPct val="200000"/>
              </a:lnSpc>
            </a:pP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s-EC" sz="1000" dirty="0"/>
          </a:p>
        </p:txBody>
      </p:sp>
    </p:spTree>
    <p:extLst>
      <p:ext uri="{BB962C8B-B14F-4D97-AF65-F5344CB8AC3E}">
        <p14:creationId xmlns:p14="http://schemas.microsoft.com/office/powerpoint/2010/main" val="16198980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21</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3">
            <a:extLst>
              <a:ext uri="{FF2B5EF4-FFF2-40B4-BE49-F238E27FC236}">
                <a16:creationId xmlns:a16="http://schemas.microsoft.com/office/drawing/2014/main" id="{E4D4E730-D7A2-4282-9CD4-ACE8E3C5F6E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rPr>
              <a:t>Conclusiones y Trabajos </a:t>
            </a:r>
            <a:r>
              <a:rPr lang="es-ES" sz="2400" b="1" dirty="0">
                <a:solidFill>
                  <a:srgbClr val="000000"/>
                </a:solidFill>
                <a:latin typeface="Arial"/>
                <a:cs typeface="Times New Roman" panose="02020603050405020304" pitchFamily="18" charset="0"/>
              </a:rPr>
              <a:t>Futuros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98139DBD-6528-48BE-A6D2-A3BF7E001943}"/>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latin typeface="Arial"/>
                <a:cs typeface="Times New Roman" panose="02020603050405020304" pitchFamily="18" charset="0"/>
              </a:rPr>
              <a:t>Conclusiones</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3" name="CuadroTexto 2">
            <a:extLst>
              <a:ext uri="{FF2B5EF4-FFF2-40B4-BE49-F238E27FC236}">
                <a16:creationId xmlns:a16="http://schemas.microsoft.com/office/drawing/2014/main" id="{331C24BE-B079-4EEA-86BB-E3A8F1D99CE0}"/>
              </a:ext>
            </a:extLst>
          </p:cNvPr>
          <p:cNvSpPr txBox="1"/>
          <p:nvPr/>
        </p:nvSpPr>
        <p:spPr>
          <a:xfrm>
            <a:off x="529195" y="1178035"/>
            <a:ext cx="10972248" cy="5786199"/>
          </a:xfrm>
          <a:prstGeom prst="rect">
            <a:avLst/>
          </a:prstGeom>
          <a:noFill/>
        </p:spPr>
        <p:txBody>
          <a:bodyPr wrap="square" rtlCol="0">
            <a:spAutoFit/>
          </a:bodyPr>
          <a:lstStyle/>
          <a:p>
            <a:pPr indent="457200">
              <a:lnSpc>
                <a:spcPct val="200000"/>
              </a:lnSpc>
            </a:pPr>
            <a:r>
              <a:rPr lang="es-ES" sz="1200" dirty="0">
                <a:effectLst/>
                <a:latin typeface="Arial" panose="020B0604020202020204" pitchFamily="34" charset="0"/>
                <a:ea typeface="Calibri" panose="020F0502020204030204" pitchFamily="34" charset="0"/>
                <a:cs typeface="Times New Roman" panose="02020603050405020304" pitchFamily="18" charset="0"/>
              </a:rPr>
              <a:t>Gracias a la prueba de usabilidad, y al obtener un puntaje de 87.5/100, se puede concluir que el sistema es amigable con el usuario, siempre y cuando se haga una explicación sencilla del funcionamiento de cada uno de los elementos que lo conforman, además esto es independiente de los conocimientos técnicos que los usuarios tengan.</a:t>
            </a:r>
          </a:p>
          <a:p>
            <a:pPr indent="457200">
              <a:lnSpc>
                <a:spcPct val="200000"/>
              </a:lnSpc>
            </a:pP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r>
              <a:rPr lang="es-ES" sz="1200" dirty="0">
                <a:effectLst/>
                <a:latin typeface="Arial" panose="020B0604020202020204" pitchFamily="34" charset="0"/>
                <a:ea typeface="Calibri" panose="020F0502020204030204" pitchFamily="34" charset="0"/>
                <a:cs typeface="Times New Roman" panose="02020603050405020304" pitchFamily="18" charset="0"/>
              </a:rPr>
              <a:t>Con los resultados obtenidos de las pruebas de carga, se concluye que en robustez, el sistema cumple con lo esperado, esto debido a que el backend funciona bajo un motor de compilación Apache Maven, que según sus especificaciones técnicas se sabe que si se sobrepasa las 160 peticiones por segundo, la eficiencia del sistema comienza a fallar, que es lo que se pudo evidenciar, a pesar de que en algunos casos las peticiones logran completarse, los tiempos de respuesta van aumentando, lo que es bastante malo en ámbitos de QoS.</a:t>
            </a:r>
          </a:p>
          <a:p>
            <a:pPr indent="457200">
              <a:lnSpc>
                <a:spcPct val="200000"/>
              </a:lnSpc>
            </a:pPr>
            <a:r>
              <a:rPr lang="es-ES" sz="1200" dirty="0">
                <a:effectLst/>
                <a:latin typeface="Arial" panose="020B0604020202020204" pitchFamily="34" charset="0"/>
                <a:ea typeface="Calibri" panose="020F0502020204030204" pitchFamily="34" charset="0"/>
                <a:cs typeface="Times New Roman" panose="02020603050405020304" pitchFamily="18" charset="0"/>
              </a:rPr>
              <a:t> </a:t>
            </a:r>
          </a:p>
          <a:p>
            <a:pPr indent="457200">
              <a:lnSpc>
                <a:spcPct val="200000"/>
              </a:lnSpc>
            </a:pPr>
            <a:r>
              <a:rPr lang="es-ES" sz="1200" dirty="0">
                <a:effectLst/>
                <a:latin typeface="Arial" panose="020B0604020202020204" pitchFamily="34" charset="0"/>
                <a:ea typeface="Calibri" panose="020F0502020204030204" pitchFamily="34" charset="0"/>
                <a:cs typeface="Times New Roman" panose="02020603050405020304" pitchFamily="18" charset="0"/>
              </a:rPr>
              <a:t>La utilización de un módulo ESP8266, permite qué se pueda establecer una conexión a la red y al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broker</a:t>
            </a:r>
            <a:r>
              <a:rPr lang="es-ES" sz="1200" dirty="0">
                <a:effectLst/>
                <a:latin typeface="Arial" panose="020B0604020202020204" pitchFamily="34" charset="0"/>
                <a:ea typeface="Calibri" panose="020F0502020204030204" pitchFamily="34" charset="0"/>
                <a:cs typeface="Times New Roman" panose="02020603050405020304" pitchFamily="18" charset="0"/>
              </a:rPr>
              <a:t>, sin embargo, solo puede utilizarse para el control de los componentes electrónicos, más no para alimentar los mismos, por lo que es importante contar con una fuente de alimentación externa tanto para los elementos como para el propio módulo, además dicha fuente tiene que suministrar una cantidad de corriente suficiente para que el sistema no falle repentinamente.</a:t>
            </a:r>
          </a:p>
          <a:p>
            <a:pPr indent="457200">
              <a:lnSpc>
                <a:spcPct val="200000"/>
              </a:lnSpc>
            </a:pPr>
            <a:endParaRPr lang="es-ES" sz="12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s-EC" sz="1000" dirty="0"/>
          </a:p>
        </p:txBody>
      </p:sp>
    </p:spTree>
    <p:extLst>
      <p:ext uri="{BB962C8B-B14F-4D97-AF65-F5344CB8AC3E}">
        <p14:creationId xmlns:p14="http://schemas.microsoft.com/office/powerpoint/2010/main" val="2631242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21</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3">
            <a:extLst>
              <a:ext uri="{FF2B5EF4-FFF2-40B4-BE49-F238E27FC236}">
                <a16:creationId xmlns:a16="http://schemas.microsoft.com/office/drawing/2014/main" id="{E4D4E730-D7A2-4282-9CD4-ACE8E3C5F6E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rPr>
              <a:t>Conclusiones y Trabajos </a:t>
            </a:r>
            <a:r>
              <a:rPr lang="es-ES" sz="2400" b="1" dirty="0">
                <a:solidFill>
                  <a:srgbClr val="000000"/>
                </a:solidFill>
                <a:latin typeface="Arial"/>
                <a:cs typeface="Times New Roman" panose="02020603050405020304" pitchFamily="18" charset="0"/>
              </a:rPr>
              <a:t>Futuros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98139DBD-6528-48BE-A6D2-A3BF7E001943}"/>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Trabajos Futuros</a:t>
            </a:r>
          </a:p>
        </p:txBody>
      </p:sp>
      <p:sp>
        <p:nvSpPr>
          <p:cNvPr id="3" name="CuadroTexto 2">
            <a:extLst>
              <a:ext uri="{FF2B5EF4-FFF2-40B4-BE49-F238E27FC236}">
                <a16:creationId xmlns:a16="http://schemas.microsoft.com/office/drawing/2014/main" id="{331C24BE-B079-4EEA-86BB-E3A8F1D99CE0}"/>
              </a:ext>
            </a:extLst>
          </p:cNvPr>
          <p:cNvSpPr txBox="1"/>
          <p:nvPr/>
        </p:nvSpPr>
        <p:spPr>
          <a:xfrm>
            <a:off x="609876" y="1140325"/>
            <a:ext cx="10972248" cy="4555093"/>
          </a:xfrm>
          <a:prstGeom prst="rect">
            <a:avLst/>
          </a:prstGeom>
          <a:noFill/>
        </p:spPr>
        <p:txBody>
          <a:bodyPr wrap="square" rtlCol="0">
            <a:spAutoFit/>
          </a:bodyPr>
          <a:lstStyle/>
          <a:p>
            <a:pPr indent="457200">
              <a:lnSpc>
                <a:spcPct val="200000"/>
              </a:lnSpc>
            </a:pPr>
            <a:r>
              <a:rPr lang="es-ES" sz="1400" dirty="0">
                <a:effectLst/>
                <a:latin typeface="Arial" panose="020B0604020202020204" pitchFamily="34" charset="0"/>
                <a:ea typeface="Calibri" panose="020F0502020204030204" pitchFamily="34" charset="0"/>
                <a:cs typeface="Times New Roman" panose="02020603050405020304" pitchFamily="18" charset="0"/>
              </a:rPr>
              <a:t>Se puede ampliar la seguridad del sistema implementando interfaces de autenticación tanto en la aplicación de verificación como en la casa domótica, esto se lograría utilizando librerías especializadas como OAuth, esto brindaría mayor confiabilidad y seguridad para los usuarios y permitiría tener mayor personalización para cada usuario.</a:t>
            </a:r>
          </a:p>
          <a:p>
            <a:pPr indent="457200">
              <a:lnSpc>
                <a:spcPct val="200000"/>
              </a:lnSpc>
            </a:pP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r>
              <a:rPr lang="es-ES" sz="1400" dirty="0">
                <a:effectLst/>
                <a:latin typeface="Arial" panose="020B0604020202020204" pitchFamily="34" charset="0"/>
                <a:ea typeface="Calibri" panose="020F0502020204030204" pitchFamily="34" charset="0"/>
                <a:cs typeface="Times New Roman" panose="02020603050405020304" pitchFamily="18" charset="0"/>
              </a:rPr>
              <a:t>Se puede utilizar herramientas y tecnologías diferentes, con el fin de medir el rendimiento de las mismas y tratar de tener un sistema lo más optimizado posible. Por ejemplo, en el caso del backend podría utilizarse un servicio en la nube como Amazon Web Services, en el caso del Frontend, frameworks específicos para el desarrollo de </a:t>
            </a:r>
            <a:r>
              <a:rPr lang="es-ES" sz="1400" dirty="0" err="1">
                <a:effectLst/>
                <a:latin typeface="Arial" panose="020B0604020202020204" pitchFamily="34" charset="0"/>
                <a:ea typeface="Calibri" panose="020F0502020204030204" pitchFamily="34" charset="0"/>
                <a:cs typeface="Times New Roman" panose="02020603050405020304" pitchFamily="18" charset="0"/>
              </a:rPr>
              <a:t>UIs</a:t>
            </a:r>
            <a:r>
              <a:rPr lang="es-ES" sz="1400" dirty="0">
                <a:effectLst/>
                <a:latin typeface="Arial" panose="020B0604020202020204" pitchFamily="34" charset="0"/>
                <a:ea typeface="Calibri" panose="020F0502020204030204" pitchFamily="34" charset="0"/>
                <a:cs typeface="Times New Roman" panose="02020603050405020304" pitchFamily="18" charset="0"/>
              </a:rPr>
              <a:t> como </a:t>
            </a:r>
            <a:r>
              <a:rPr lang="es-ES" sz="1400" dirty="0" err="1">
                <a:effectLst/>
                <a:latin typeface="Arial" panose="020B0604020202020204" pitchFamily="34" charset="0"/>
                <a:ea typeface="Calibri" panose="020F0502020204030204" pitchFamily="34" charset="0"/>
                <a:cs typeface="Times New Roman" panose="02020603050405020304" pitchFamily="18" charset="0"/>
              </a:rPr>
              <a:t>React</a:t>
            </a:r>
            <a:r>
              <a:rPr lang="es-ES" sz="1400" dirty="0">
                <a:effectLst/>
                <a:latin typeface="Arial" panose="020B0604020202020204" pitchFamily="34" charset="0"/>
                <a:ea typeface="Calibri" panose="020F0502020204030204" pitchFamily="34" charset="0"/>
                <a:cs typeface="Times New Roman" panose="02020603050405020304" pitchFamily="18" charset="0"/>
              </a:rPr>
              <a:t>, Angular, </a:t>
            </a:r>
            <a:r>
              <a:rPr lang="es-ES" sz="1400" dirty="0" err="1">
                <a:effectLst/>
                <a:latin typeface="Arial" panose="020B0604020202020204" pitchFamily="34" charset="0"/>
                <a:ea typeface="Calibri" panose="020F0502020204030204" pitchFamily="34" charset="0"/>
                <a:cs typeface="Times New Roman" panose="02020603050405020304" pitchFamily="18" charset="0"/>
              </a:rPr>
              <a:t>Vue</a:t>
            </a:r>
            <a:r>
              <a:rPr lang="es-ES" sz="1400" dirty="0">
                <a:effectLst/>
                <a:latin typeface="Arial" panose="020B0604020202020204" pitchFamily="34" charset="0"/>
                <a:ea typeface="Calibri" panose="020F0502020204030204" pitchFamily="34" charset="0"/>
                <a:cs typeface="Times New Roman" panose="02020603050405020304" pitchFamily="18" charset="0"/>
              </a:rPr>
              <a:t>, y para el caso de la casa domótica, puede utilizarse un microcontrolador más potente y robusto como es el caso de una Raspberry Pi.</a:t>
            </a:r>
          </a:p>
          <a:p>
            <a:pPr indent="457200">
              <a:lnSpc>
                <a:spcPct val="200000"/>
              </a:lnSpc>
            </a:pP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p>
            <a:endParaRPr lang="es-EC" sz="1000" dirty="0"/>
          </a:p>
        </p:txBody>
      </p:sp>
    </p:spTree>
    <p:extLst>
      <p:ext uri="{BB962C8B-B14F-4D97-AF65-F5344CB8AC3E}">
        <p14:creationId xmlns:p14="http://schemas.microsoft.com/office/powerpoint/2010/main" val="1022590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SMART Industry 4.0 – Vasos Comunicantes">
            <a:extLst>
              <a:ext uri="{FF2B5EF4-FFF2-40B4-BE49-F238E27FC236}">
                <a16:creationId xmlns:a16="http://schemas.microsoft.com/office/drawing/2014/main" id="{E84C7F0E-D216-495C-911C-61244DE75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4251" y="887767"/>
            <a:ext cx="2241387" cy="198445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3</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dirty="0">
                <a:ln>
                  <a:noFill/>
                </a:ln>
                <a:solidFill>
                  <a:srgbClr val="000000"/>
                </a:solidFill>
                <a:effectLst/>
                <a:uLnTx/>
                <a:uFillTx/>
                <a:ea typeface="+mn-ea"/>
                <a:cs typeface="Times New Roman" panose="02020603050405020304" pitchFamily="18" charset="0"/>
              </a:rPr>
              <a:t>I</a:t>
            </a:r>
            <a:r>
              <a:rPr lang="es-EC" sz="2400" b="1" dirty="0">
                <a:solidFill>
                  <a:srgbClr val="000000"/>
                </a:solidFill>
                <a:cs typeface="Times New Roman" panose="02020603050405020304" pitchFamily="18" charset="0"/>
              </a:rPr>
              <a:t>ntroducción</a:t>
            </a:r>
            <a:endParaRPr kumimoji="0" lang="es-EC" sz="2000" b="1" i="0" u="none" strike="noStrike" kern="1200" cap="none" spc="0" normalizeH="0" baseline="0" dirty="0">
              <a:ln>
                <a:noFill/>
              </a:ln>
              <a:solidFill>
                <a:srgbClr val="000000"/>
              </a:solidFill>
              <a:effectLst/>
              <a:uLnTx/>
              <a:uFillTx/>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7" y="567071"/>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i="0" u="none" strike="noStrike" kern="1200" cap="none" spc="0" normalizeH="0" baseline="0" noProof="0" dirty="0">
                <a:ln>
                  <a:noFill/>
                </a:ln>
                <a:solidFill>
                  <a:srgbClr val="000000"/>
                </a:solidFill>
                <a:effectLst/>
                <a:uLnTx/>
                <a:uFillTx/>
                <a:ea typeface="+mn-ea"/>
                <a:cs typeface="Times New Roman" panose="02020603050405020304" pitchFamily="18" charset="0"/>
              </a:rPr>
              <a:t>Antecedentes</a:t>
            </a:r>
          </a:p>
        </p:txBody>
      </p:sp>
      <p:pic>
        <p:nvPicPr>
          <p:cNvPr id="1026" name="Picture 2" descr="Web of Things (WoT) Thing Description › Chair of Technical Information  Systems">
            <a:extLst>
              <a:ext uri="{FF2B5EF4-FFF2-40B4-BE49-F238E27FC236}">
                <a16:creationId xmlns:a16="http://schemas.microsoft.com/office/drawing/2014/main" id="{180BA417-C191-4C99-83FB-3679B9AC1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4336" y="2063323"/>
            <a:ext cx="2175222" cy="241449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Elipse 1">
            <a:extLst>
              <a:ext uri="{FF2B5EF4-FFF2-40B4-BE49-F238E27FC236}">
                <a16:creationId xmlns:a16="http://schemas.microsoft.com/office/drawing/2014/main" id="{C2C6A137-8155-44FC-99AA-FF759CF40FDF}"/>
              </a:ext>
            </a:extLst>
          </p:cNvPr>
          <p:cNvSpPr/>
          <p:nvPr/>
        </p:nvSpPr>
        <p:spPr>
          <a:xfrm>
            <a:off x="785996" y="2608684"/>
            <a:ext cx="2512381" cy="248031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30" name="Picture 6" descr="La nube en Organizaciones y Empresas | Mind Map">
            <a:extLst>
              <a:ext uri="{FF2B5EF4-FFF2-40B4-BE49-F238E27FC236}">
                <a16:creationId xmlns:a16="http://schemas.microsoft.com/office/drawing/2014/main" id="{FBB1256A-7279-49BA-9DB0-9875D437C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8945" y="3075130"/>
            <a:ext cx="1750482" cy="191719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2" name="Elipse 11">
            <a:extLst>
              <a:ext uri="{FF2B5EF4-FFF2-40B4-BE49-F238E27FC236}">
                <a16:creationId xmlns:a16="http://schemas.microsoft.com/office/drawing/2014/main" id="{E8B0BE61-8D8A-43F0-8E8F-D76106F6E20E}"/>
              </a:ext>
            </a:extLst>
          </p:cNvPr>
          <p:cNvSpPr/>
          <p:nvPr/>
        </p:nvSpPr>
        <p:spPr>
          <a:xfrm>
            <a:off x="4055756" y="1872918"/>
            <a:ext cx="2512381" cy="259185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Elipse 13">
            <a:extLst>
              <a:ext uri="{FF2B5EF4-FFF2-40B4-BE49-F238E27FC236}">
                <a16:creationId xmlns:a16="http://schemas.microsoft.com/office/drawing/2014/main" id="{B0CE6424-8012-48A7-9ED6-4D45546DE6DD}"/>
              </a:ext>
            </a:extLst>
          </p:cNvPr>
          <p:cNvSpPr/>
          <p:nvPr/>
        </p:nvSpPr>
        <p:spPr>
          <a:xfrm>
            <a:off x="7298755" y="680899"/>
            <a:ext cx="2512381" cy="2439254"/>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Flecha: a la derecha 2">
            <a:extLst>
              <a:ext uri="{FF2B5EF4-FFF2-40B4-BE49-F238E27FC236}">
                <a16:creationId xmlns:a16="http://schemas.microsoft.com/office/drawing/2014/main" id="{37A16D23-F94D-4105-AC0C-89B335B4AEBD}"/>
              </a:ext>
            </a:extLst>
          </p:cNvPr>
          <p:cNvSpPr/>
          <p:nvPr/>
        </p:nvSpPr>
        <p:spPr>
          <a:xfrm rot="20552781">
            <a:off x="3345164" y="3191832"/>
            <a:ext cx="652094" cy="369332"/>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607848"/>
              </a:solidFill>
            </a:endParaRPr>
          </a:p>
        </p:txBody>
      </p:sp>
      <p:sp>
        <p:nvSpPr>
          <p:cNvPr id="17" name="Flecha: a la derecha 16">
            <a:extLst>
              <a:ext uri="{FF2B5EF4-FFF2-40B4-BE49-F238E27FC236}">
                <a16:creationId xmlns:a16="http://schemas.microsoft.com/office/drawing/2014/main" id="{CBED8EBD-05B3-4DFF-B78C-5CA24345404B}"/>
              </a:ext>
            </a:extLst>
          </p:cNvPr>
          <p:cNvSpPr/>
          <p:nvPr/>
        </p:nvSpPr>
        <p:spPr>
          <a:xfrm rot="9280656">
            <a:off x="6571306" y="2327287"/>
            <a:ext cx="652094" cy="369332"/>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a:extLst>
              <a:ext uri="{FF2B5EF4-FFF2-40B4-BE49-F238E27FC236}">
                <a16:creationId xmlns:a16="http://schemas.microsoft.com/office/drawing/2014/main" id="{DAA11F8D-6202-4886-804B-5AEFA09D992B}"/>
              </a:ext>
            </a:extLst>
          </p:cNvPr>
          <p:cNvSpPr txBox="1"/>
          <p:nvPr/>
        </p:nvSpPr>
        <p:spPr>
          <a:xfrm>
            <a:off x="1475290" y="2782256"/>
            <a:ext cx="1147852" cy="246221"/>
          </a:xfrm>
          <a:prstGeom prst="rect">
            <a:avLst/>
          </a:prstGeom>
          <a:solidFill>
            <a:schemeClr val="bg1"/>
          </a:solidFill>
          <a:ln>
            <a:noFill/>
          </a:ln>
        </p:spPr>
        <p:txBody>
          <a:bodyPr wrap="square" rtlCol="0">
            <a:spAutoFit/>
          </a:bodyPr>
          <a:lstStyle/>
          <a:p>
            <a:r>
              <a:rPr lang="es-ES" sz="1000" b="1" dirty="0">
                <a:solidFill>
                  <a:srgbClr val="0070C0"/>
                </a:solidFill>
              </a:rPr>
              <a:t>Entorno Virtual</a:t>
            </a:r>
            <a:endParaRPr lang="es-EC" sz="1000" b="1" dirty="0">
              <a:solidFill>
                <a:srgbClr val="0070C0"/>
              </a:solidFill>
            </a:endParaRPr>
          </a:p>
        </p:txBody>
      </p:sp>
      <p:sp>
        <p:nvSpPr>
          <p:cNvPr id="21" name="CuadroTexto 20">
            <a:extLst>
              <a:ext uri="{FF2B5EF4-FFF2-40B4-BE49-F238E27FC236}">
                <a16:creationId xmlns:a16="http://schemas.microsoft.com/office/drawing/2014/main" id="{693BD4CE-7BE2-4B53-8B93-64EDEFC61D1D}"/>
              </a:ext>
            </a:extLst>
          </p:cNvPr>
          <p:cNvSpPr txBox="1"/>
          <p:nvPr/>
        </p:nvSpPr>
        <p:spPr>
          <a:xfrm>
            <a:off x="7981018" y="862634"/>
            <a:ext cx="1147852" cy="246221"/>
          </a:xfrm>
          <a:prstGeom prst="rect">
            <a:avLst/>
          </a:prstGeom>
          <a:solidFill>
            <a:schemeClr val="bg1"/>
          </a:solidFill>
          <a:ln>
            <a:noFill/>
          </a:ln>
        </p:spPr>
        <p:txBody>
          <a:bodyPr wrap="square" rtlCol="0">
            <a:spAutoFit/>
          </a:bodyPr>
          <a:lstStyle/>
          <a:p>
            <a:r>
              <a:rPr lang="es-ES" sz="1000" b="1" dirty="0">
                <a:solidFill>
                  <a:srgbClr val="0070C0"/>
                </a:solidFill>
              </a:rPr>
              <a:t>Entorno Físico</a:t>
            </a:r>
            <a:endParaRPr lang="es-EC" sz="1000" b="1" dirty="0">
              <a:solidFill>
                <a:srgbClr val="0070C0"/>
              </a:solidFill>
            </a:endParaRPr>
          </a:p>
        </p:txBody>
      </p:sp>
      <p:sp>
        <p:nvSpPr>
          <p:cNvPr id="22" name="CuadroTexto 21">
            <a:extLst>
              <a:ext uri="{FF2B5EF4-FFF2-40B4-BE49-F238E27FC236}">
                <a16:creationId xmlns:a16="http://schemas.microsoft.com/office/drawing/2014/main" id="{9F15E4F0-3D38-4F8F-A460-EC6C770DF98C}"/>
              </a:ext>
            </a:extLst>
          </p:cNvPr>
          <p:cNvSpPr txBox="1"/>
          <p:nvPr/>
        </p:nvSpPr>
        <p:spPr>
          <a:xfrm>
            <a:off x="5064557" y="1940212"/>
            <a:ext cx="564901" cy="246221"/>
          </a:xfrm>
          <a:prstGeom prst="rect">
            <a:avLst/>
          </a:prstGeom>
          <a:solidFill>
            <a:schemeClr val="bg1"/>
          </a:solidFill>
          <a:ln>
            <a:noFill/>
          </a:ln>
        </p:spPr>
        <p:txBody>
          <a:bodyPr wrap="square" rtlCol="0">
            <a:spAutoFit/>
          </a:bodyPr>
          <a:lstStyle/>
          <a:p>
            <a:r>
              <a:rPr lang="es-ES" sz="1000" b="1" dirty="0">
                <a:ln>
                  <a:solidFill>
                    <a:srgbClr val="0070C0"/>
                  </a:solidFill>
                </a:ln>
                <a:solidFill>
                  <a:srgbClr val="607848"/>
                </a:solidFill>
              </a:rPr>
              <a:t>WoT</a:t>
            </a:r>
            <a:endParaRPr lang="es-EC" sz="1000" b="1" dirty="0">
              <a:ln>
                <a:solidFill>
                  <a:srgbClr val="0070C0"/>
                </a:solidFill>
              </a:ln>
              <a:solidFill>
                <a:srgbClr val="607848"/>
              </a:solidFill>
            </a:endParaRPr>
          </a:p>
        </p:txBody>
      </p:sp>
      <p:sp>
        <p:nvSpPr>
          <p:cNvPr id="23" name="Flecha: a la derecha 22">
            <a:extLst>
              <a:ext uri="{FF2B5EF4-FFF2-40B4-BE49-F238E27FC236}">
                <a16:creationId xmlns:a16="http://schemas.microsoft.com/office/drawing/2014/main" id="{034985E4-D08A-4712-A3F6-48B75B99D4D8}"/>
              </a:ext>
            </a:extLst>
          </p:cNvPr>
          <p:cNvSpPr/>
          <p:nvPr/>
        </p:nvSpPr>
        <p:spPr>
          <a:xfrm rot="13143722">
            <a:off x="9222265" y="3008250"/>
            <a:ext cx="652094" cy="369332"/>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Elipse 24">
            <a:extLst>
              <a:ext uri="{FF2B5EF4-FFF2-40B4-BE49-F238E27FC236}">
                <a16:creationId xmlns:a16="http://schemas.microsoft.com/office/drawing/2014/main" id="{08EA1E5F-8F40-43F5-9B63-9AA5A4C0E4E3}"/>
              </a:ext>
            </a:extLst>
          </p:cNvPr>
          <p:cNvSpPr/>
          <p:nvPr/>
        </p:nvSpPr>
        <p:spPr>
          <a:xfrm>
            <a:off x="9404612" y="3224615"/>
            <a:ext cx="2512381" cy="248031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CuadroTexto 25">
            <a:extLst>
              <a:ext uri="{FF2B5EF4-FFF2-40B4-BE49-F238E27FC236}">
                <a16:creationId xmlns:a16="http://schemas.microsoft.com/office/drawing/2014/main" id="{23C1E3DC-4756-4169-A575-1D5307DB205B}"/>
              </a:ext>
            </a:extLst>
          </p:cNvPr>
          <p:cNvSpPr txBox="1"/>
          <p:nvPr/>
        </p:nvSpPr>
        <p:spPr>
          <a:xfrm>
            <a:off x="9983124" y="3510118"/>
            <a:ext cx="1499057" cy="246221"/>
          </a:xfrm>
          <a:prstGeom prst="rect">
            <a:avLst/>
          </a:prstGeom>
          <a:noFill/>
          <a:ln>
            <a:noFill/>
          </a:ln>
        </p:spPr>
        <p:txBody>
          <a:bodyPr wrap="square" rtlCol="0">
            <a:spAutoFit/>
          </a:bodyPr>
          <a:lstStyle/>
          <a:p>
            <a:r>
              <a:rPr lang="es-ES" sz="1000" b="1" dirty="0">
                <a:solidFill>
                  <a:srgbClr val="0070C0"/>
                </a:solidFill>
              </a:rPr>
              <a:t>Sistemas domóticos</a:t>
            </a:r>
            <a:endParaRPr lang="es-EC" sz="1000" b="1" dirty="0">
              <a:solidFill>
                <a:srgbClr val="0070C0"/>
              </a:solidFill>
            </a:endParaRPr>
          </a:p>
        </p:txBody>
      </p:sp>
      <p:pic>
        <p:nvPicPr>
          <p:cNvPr id="3074" name="Picture 2" descr="Sistemas domóticos existentes, tipos y estándares">
            <a:extLst>
              <a:ext uri="{FF2B5EF4-FFF2-40B4-BE49-F238E27FC236}">
                <a16:creationId xmlns:a16="http://schemas.microsoft.com/office/drawing/2014/main" id="{6ACFE39D-5AB8-4F19-8489-ED88DE2726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8464" y="3906536"/>
            <a:ext cx="1861529" cy="1261703"/>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861F105D-D89C-432A-9104-97DF7D779464}"/>
              </a:ext>
            </a:extLst>
          </p:cNvPr>
          <p:cNvSpPr/>
          <p:nvPr/>
        </p:nvSpPr>
        <p:spPr>
          <a:xfrm>
            <a:off x="11125200" y="4887775"/>
            <a:ext cx="264626" cy="986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2460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4</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dirty="0">
                <a:ln>
                  <a:noFill/>
                </a:ln>
                <a:solidFill>
                  <a:srgbClr val="000000"/>
                </a:solidFill>
                <a:effectLst/>
                <a:uLnTx/>
                <a:uFillTx/>
                <a:ea typeface="+mn-ea"/>
                <a:cs typeface="Times New Roman" panose="02020603050405020304" pitchFamily="18" charset="0"/>
              </a:rPr>
              <a:t>I</a:t>
            </a:r>
            <a:r>
              <a:rPr lang="es-EC" sz="2400" b="1" dirty="0">
                <a:solidFill>
                  <a:srgbClr val="000000"/>
                </a:solidFill>
                <a:cs typeface="Times New Roman" panose="02020603050405020304" pitchFamily="18" charset="0"/>
              </a:rPr>
              <a:t>ntroducción</a:t>
            </a:r>
            <a:endParaRPr kumimoji="0" lang="es-EC" sz="2000" b="1" i="0" u="none" strike="noStrike" kern="1200" cap="none" spc="0" normalizeH="0" baseline="0" dirty="0">
              <a:ln>
                <a:noFill/>
              </a:ln>
              <a:solidFill>
                <a:srgbClr val="000000"/>
              </a:solidFill>
              <a:effectLst/>
              <a:uLnTx/>
              <a:uFillTx/>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i="0" u="none" strike="noStrike" kern="1200" cap="none" spc="0" normalizeH="0" baseline="0" noProof="0" dirty="0">
                <a:ln>
                  <a:noFill/>
                </a:ln>
                <a:solidFill>
                  <a:srgbClr val="000000"/>
                </a:solidFill>
                <a:effectLst/>
                <a:uLnTx/>
                <a:uFillTx/>
                <a:ea typeface="+mn-ea"/>
                <a:cs typeface="Times New Roman" panose="02020603050405020304" pitchFamily="18" charset="0"/>
              </a:rPr>
              <a:t>Antecedentes</a:t>
            </a:r>
          </a:p>
        </p:txBody>
      </p:sp>
      <p:pic>
        <p:nvPicPr>
          <p:cNvPr id="1026" name="Picture 2" descr="Web of Things (WoT) Thing Description › Chair of Technical Information  Systems">
            <a:extLst>
              <a:ext uri="{FF2B5EF4-FFF2-40B4-BE49-F238E27FC236}">
                <a16:creationId xmlns:a16="http://schemas.microsoft.com/office/drawing/2014/main" id="{180BA417-C191-4C99-83FB-3679B9AC1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765" y="1233749"/>
            <a:ext cx="2175222" cy="2414496"/>
          </a:xfrm>
          <a:prstGeom prst="rect">
            <a:avLst/>
          </a:prstGeom>
          <a:noFill/>
          <a:extLst>
            <a:ext uri="{909E8E84-426E-40DD-AFC4-6F175D3DCCD1}">
              <a14:hiddenFill xmlns:a14="http://schemas.microsoft.com/office/drawing/2010/main">
                <a:solidFill>
                  <a:srgbClr val="FFFFFF"/>
                </a:solidFill>
              </a14:hiddenFill>
            </a:ext>
          </a:extLst>
        </p:spPr>
      </p:pic>
      <p:sp>
        <p:nvSpPr>
          <p:cNvPr id="2" name="Elipse 1">
            <a:extLst>
              <a:ext uri="{FF2B5EF4-FFF2-40B4-BE49-F238E27FC236}">
                <a16:creationId xmlns:a16="http://schemas.microsoft.com/office/drawing/2014/main" id="{C2C6A137-8155-44FC-99AA-FF759CF40FDF}"/>
              </a:ext>
            </a:extLst>
          </p:cNvPr>
          <p:cNvSpPr/>
          <p:nvPr/>
        </p:nvSpPr>
        <p:spPr>
          <a:xfrm>
            <a:off x="2456987" y="1950193"/>
            <a:ext cx="2048135" cy="122461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rPr>
              <a:t>Microservicios</a:t>
            </a:r>
            <a:endParaRPr lang="es-EC" sz="1400" b="1" dirty="0">
              <a:solidFill>
                <a:srgbClr val="0070C0"/>
              </a:solidFill>
            </a:endParaRPr>
          </a:p>
        </p:txBody>
      </p:sp>
      <p:sp>
        <p:nvSpPr>
          <p:cNvPr id="12" name="Elipse 11">
            <a:extLst>
              <a:ext uri="{FF2B5EF4-FFF2-40B4-BE49-F238E27FC236}">
                <a16:creationId xmlns:a16="http://schemas.microsoft.com/office/drawing/2014/main" id="{E8B0BE61-8D8A-43F0-8E8F-D76106F6E20E}"/>
              </a:ext>
            </a:extLst>
          </p:cNvPr>
          <p:cNvSpPr/>
          <p:nvPr/>
        </p:nvSpPr>
        <p:spPr>
          <a:xfrm>
            <a:off x="5358185" y="1050894"/>
            <a:ext cx="2512381" cy="2584306"/>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Elipse 13">
            <a:extLst>
              <a:ext uri="{FF2B5EF4-FFF2-40B4-BE49-F238E27FC236}">
                <a16:creationId xmlns:a16="http://schemas.microsoft.com/office/drawing/2014/main" id="{B0CE6424-8012-48A7-9ED6-4D45546DE6DD}"/>
              </a:ext>
            </a:extLst>
          </p:cNvPr>
          <p:cNvSpPr/>
          <p:nvPr/>
        </p:nvSpPr>
        <p:spPr>
          <a:xfrm>
            <a:off x="8704540" y="1989000"/>
            <a:ext cx="1877720" cy="93178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rPr>
              <a:t>Sistema  Domótico</a:t>
            </a:r>
            <a:endParaRPr lang="es-EC" sz="1400" b="1" dirty="0">
              <a:solidFill>
                <a:srgbClr val="0070C0"/>
              </a:solidFill>
            </a:endParaRPr>
          </a:p>
        </p:txBody>
      </p:sp>
      <p:sp>
        <p:nvSpPr>
          <p:cNvPr id="3" name="Flecha: a la derecha 2">
            <a:extLst>
              <a:ext uri="{FF2B5EF4-FFF2-40B4-BE49-F238E27FC236}">
                <a16:creationId xmlns:a16="http://schemas.microsoft.com/office/drawing/2014/main" id="{37A16D23-F94D-4105-AC0C-89B335B4AEBD}"/>
              </a:ext>
            </a:extLst>
          </p:cNvPr>
          <p:cNvSpPr/>
          <p:nvPr/>
        </p:nvSpPr>
        <p:spPr>
          <a:xfrm>
            <a:off x="4794488" y="2385258"/>
            <a:ext cx="532081" cy="369332"/>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607848"/>
              </a:solidFill>
            </a:endParaRPr>
          </a:p>
        </p:txBody>
      </p:sp>
      <p:sp>
        <p:nvSpPr>
          <p:cNvPr id="17" name="Flecha: a la derecha 16">
            <a:extLst>
              <a:ext uri="{FF2B5EF4-FFF2-40B4-BE49-F238E27FC236}">
                <a16:creationId xmlns:a16="http://schemas.microsoft.com/office/drawing/2014/main" id="{CBED8EBD-05B3-4DFF-B78C-5CA24345404B}"/>
              </a:ext>
            </a:extLst>
          </p:cNvPr>
          <p:cNvSpPr/>
          <p:nvPr/>
        </p:nvSpPr>
        <p:spPr>
          <a:xfrm rot="10800000">
            <a:off x="7902182" y="2385258"/>
            <a:ext cx="548732" cy="369332"/>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Flecha: a la derecha 17">
            <a:extLst>
              <a:ext uri="{FF2B5EF4-FFF2-40B4-BE49-F238E27FC236}">
                <a16:creationId xmlns:a16="http://schemas.microsoft.com/office/drawing/2014/main" id="{F71C0637-66BE-4520-BC8F-D476103129B0}"/>
              </a:ext>
            </a:extLst>
          </p:cNvPr>
          <p:cNvSpPr/>
          <p:nvPr/>
        </p:nvSpPr>
        <p:spPr>
          <a:xfrm rot="16200000">
            <a:off x="9138334" y="3491545"/>
            <a:ext cx="747844" cy="369332"/>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a:extLst>
              <a:ext uri="{FF2B5EF4-FFF2-40B4-BE49-F238E27FC236}">
                <a16:creationId xmlns:a16="http://schemas.microsoft.com/office/drawing/2014/main" id="{DAA11F8D-6202-4886-804B-5AEFA09D992B}"/>
              </a:ext>
            </a:extLst>
          </p:cNvPr>
          <p:cNvSpPr txBox="1"/>
          <p:nvPr/>
        </p:nvSpPr>
        <p:spPr>
          <a:xfrm>
            <a:off x="2992323" y="1389884"/>
            <a:ext cx="1683596" cy="338554"/>
          </a:xfrm>
          <a:prstGeom prst="rect">
            <a:avLst/>
          </a:prstGeom>
          <a:solidFill>
            <a:schemeClr val="bg1"/>
          </a:solidFill>
        </p:spPr>
        <p:txBody>
          <a:bodyPr wrap="square" rtlCol="0">
            <a:spAutoFit/>
          </a:bodyPr>
          <a:lstStyle/>
          <a:p>
            <a:r>
              <a:rPr lang="es-ES" sz="1600" b="1" dirty="0">
                <a:solidFill>
                  <a:srgbClr val="0070C0"/>
                </a:solidFill>
              </a:rPr>
              <a:t>Entorno Virtual</a:t>
            </a:r>
            <a:endParaRPr lang="es-EC" sz="1600" b="1" dirty="0">
              <a:solidFill>
                <a:srgbClr val="0070C0"/>
              </a:solidFill>
            </a:endParaRPr>
          </a:p>
        </p:txBody>
      </p:sp>
      <p:sp>
        <p:nvSpPr>
          <p:cNvPr id="21" name="CuadroTexto 20">
            <a:extLst>
              <a:ext uri="{FF2B5EF4-FFF2-40B4-BE49-F238E27FC236}">
                <a16:creationId xmlns:a16="http://schemas.microsoft.com/office/drawing/2014/main" id="{693BD4CE-7BE2-4B53-8B93-64EDEFC61D1D}"/>
              </a:ext>
            </a:extLst>
          </p:cNvPr>
          <p:cNvSpPr txBox="1"/>
          <p:nvPr/>
        </p:nvSpPr>
        <p:spPr>
          <a:xfrm>
            <a:off x="8514146" y="1389884"/>
            <a:ext cx="1685924" cy="338554"/>
          </a:xfrm>
          <a:prstGeom prst="rect">
            <a:avLst/>
          </a:prstGeom>
          <a:solidFill>
            <a:schemeClr val="bg1"/>
          </a:solidFill>
        </p:spPr>
        <p:txBody>
          <a:bodyPr wrap="square" rtlCol="0">
            <a:spAutoFit/>
          </a:bodyPr>
          <a:lstStyle/>
          <a:p>
            <a:r>
              <a:rPr lang="es-ES" sz="1600" b="1" dirty="0">
                <a:solidFill>
                  <a:srgbClr val="0070C0"/>
                </a:solidFill>
              </a:rPr>
              <a:t>Entorno Físico</a:t>
            </a:r>
            <a:endParaRPr lang="es-EC" sz="1600" b="1" dirty="0">
              <a:solidFill>
                <a:srgbClr val="0070C0"/>
              </a:solidFill>
            </a:endParaRPr>
          </a:p>
        </p:txBody>
      </p:sp>
      <p:sp>
        <p:nvSpPr>
          <p:cNvPr id="4" name="Rectángulo 3">
            <a:extLst>
              <a:ext uri="{FF2B5EF4-FFF2-40B4-BE49-F238E27FC236}">
                <a16:creationId xmlns:a16="http://schemas.microsoft.com/office/drawing/2014/main" id="{F203763D-61AE-4C18-B5A1-5270E1B3803E}"/>
              </a:ext>
            </a:extLst>
          </p:cNvPr>
          <p:cNvSpPr/>
          <p:nvPr/>
        </p:nvSpPr>
        <p:spPr>
          <a:xfrm>
            <a:off x="276225" y="1401460"/>
            <a:ext cx="4438380" cy="3967236"/>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0070C0"/>
              </a:solidFill>
            </a:endParaRPr>
          </a:p>
        </p:txBody>
      </p:sp>
      <p:sp>
        <p:nvSpPr>
          <p:cNvPr id="24" name="Rectángulo 23">
            <a:extLst>
              <a:ext uri="{FF2B5EF4-FFF2-40B4-BE49-F238E27FC236}">
                <a16:creationId xmlns:a16="http://schemas.microsoft.com/office/drawing/2014/main" id="{E94C504F-6863-40FB-852A-ACAEA2EB6FD5}"/>
              </a:ext>
            </a:extLst>
          </p:cNvPr>
          <p:cNvSpPr/>
          <p:nvPr/>
        </p:nvSpPr>
        <p:spPr>
          <a:xfrm>
            <a:off x="8514146" y="1401461"/>
            <a:ext cx="2239579" cy="1779889"/>
          </a:xfrm>
          <a:prstGeom prst="rect">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Flecha: a la derecha 24">
            <a:extLst>
              <a:ext uri="{FF2B5EF4-FFF2-40B4-BE49-F238E27FC236}">
                <a16:creationId xmlns:a16="http://schemas.microsoft.com/office/drawing/2014/main" id="{53230DAC-0419-40A2-A68F-5077D70B6460}"/>
              </a:ext>
            </a:extLst>
          </p:cNvPr>
          <p:cNvSpPr/>
          <p:nvPr/>
        </p:nvSpPr>
        <p:spPr>
          <a:xfrm rot="18220481">
            <a:off x="1939567" y="3284265"/>
            <a:ext cx="912167" cy="369332"/>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607848"/>
              </a:solidFill>
            </a:endParaRPr>
          </a:p>
        </p:txBody>
      </p:sp>
      <p:sp>
        <p:nvSpPr>
          <p:cNvPr id="26" name="Elipse 25">
            <a:extLst>
              <a:ext uri="{FF2B5EF4-FFF2-40B4-BE49-F238E27FC236}">
                <a16:creationId xmlns:a16="http://schemas.microsoft.com/office/drawing/2014/main" id="{D81863B7-B982-4A0E-86D5-8608F65C01F9}"/>
              </a:ext>
            </a:extLst>
          </p:cNvPr>
          <p:cNvSpPr/>
          <p:nvPr/>
        </p:nvSpPr>
        <p:spPr>
          <a:xfrm>
            <a:off x="547604" y="3887696"/>
            <a:ext cx="2254614" cy="122461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0070C0"/>
                </a:solidFill>
              </a:rPr>
              <a:t>Orquestación y Descubrimiento</a:t>
            </a:r>
            <a:endParaRPr lang="es-EC" sz="1400" b="1" dirty="0">
              <a:solidFill>
                <a:srgbClr val="0070C0"/>
              </a:solidFill>
            </a:endParaRPr>
          </a:p>
        </p:txBody>
      </p:sp>
      <p:sp>
        <p:nvSpPr>
          <p:cNvPr id="27" name="Elipse 26">
            <a:extLst>
              <a:ext uri="{FF2B5EF4-FFF2-40B4-BE49-F238E27FC236}">
                <a16:creationId xmlns:a16="http://schemas.microsoft.com/office/drawing/2014/main" id="{FDE8D247-C3B8-42AF-9592-9570932644B8}"/>
              </a:ext>
            </a:extLst>
          </p:cNvPr>
          <p:cNvSpPr/>
          <p:nvPr/>
        </p:nvSpPr>
        <p:spPr>
          <a:xfrm>
            <a:off x="7201194" y="4009147"/>
            <a:ext cx="1419227" cy="93178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i="0" dirty="0">
                <a:solidFill>
                  <a:srgbClr val="0070C0"/>
                </a:solidFill>
                <a:effectLst/>
                <a:latin typeface="arial" panose="020B0604020202020204" pitchFamily="34" charset="0"/>
              </a:rPr>
              <a:t>Sensores</a:t>
            </a:r>
            <a:endParaRPr lang="es-EC" sz="1200" b="1" dirty="0">
              <a:solidFill>
                <a:srgbClr val="0070C0"/>
              </a:solidFill>
            </a:endParaRPr>
          </a:p>
        </p:txBody>
      </p:sp>
      <p:sp>
        <p:nvSpPr>
          <p:cNvPr id="30" name="CuadroTexto 29">
            <a:extLst>
              <a:ext uri="{FF2B5EF4-FFF2-40B4-BE49-F238E27FC236}">
                <a16:creationId xmlns:a16="http://schemas.microsoft.com/office/drawing/2014/main" id="{B9812726-B216-4F21-B125-BAF96D6EBCDD}"/>
              </a:ext>
            </a:extLst>
          </p:cNvPr>
          <p:cNvSpPr txBox="1"/>
          <p:nvPr/>
        </p:nvSpPr>
        <p:spPr>
          <a:xfrm>
            <a:off x="6405086" y="1106833"/>
            <a:ext cx="564901" cy="253916"/>
          </a:xfrm>
          <a:prstGeom prst="rect">
            <a:avLst/>
          </a:prstGeom>
          <a:noFill/>
        </p:spPr>
        <p:txBody>
          <a:bodyPr wrap="square" rtlCol="0">
            <a:spAutoFit/>
          </a:bodyPr>
          <a:lstStyle/>
          <a:p>
            <a:r>
              <a:rPr lang="es-ES" sz="1050" b="1" dirty="0">
                <a:solidFill>
                  <a:srgbClr val="0070C0"/>
                </a:solidFill>
              </a:rPr>
              <a:t>WoT</a:t>
            </a:r>
            <a:endParaRPr lang="es-EC" sz="1000" b="1" dirty="0">
              <a:solidFill>
                <a:srgbClr val="0070C0"/>
              </a:solidFill>
            </a:endParaRPr>
          </a:p>
        </p:txBody>
      </p:sp>
      <p:sp>
        <p:nvSpPr>
          <p:cNvPr id="31" name="Elipse 30">
            <a:extLst>
              <a:ext uri="{FF2B5EF4-FFF2-40B4-BE49-F238E27FC236}">
                <a16:creationId xmlns:a16="http://schemas.microsoft.com/office/drawing/2014/main" id="{DE7BFB7C-24DC-40C5-988A-C2D380F2456B}"/>
              </a:ext>
            </a:extLst>
          </p:cNvPr>
          <p:cNvSpPr/>
          <p:nvPr/>
        </p:nvSpPr>
        <p:spPr>
          <a:xfrm>
            <a:off x="8763183" y="4095850"/>
            <a:ext cx="1543468" cy="93178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i="0" dirty="0">
                <a:solidFill>
                  <a:srgbClr val="0070C0"/>
                </a:solidFill>
                <a:effectLst/>
                <a:latin typeface="arial" panose="020B0604020202020204" pitchFamily="34" charset="0"/>
              </a:rPr>
              <a:t>Actuadores</a:t>
            </a:r>
            <a:endParaRPr lang="es-EC" sz="1200" b="1" dirty="0">
              <a:solidFill>
                <a:srgbClr val="0070C0"/>
              </a:solidFill>
            </a:endParaRPr>
          </a:p>
        </p:txBody>
      </p:sp>
      <p:sp>
        <p:nvSpPr>
          <p:cNvPr id="32" name="Elipse 31">
            <a:extLst>
              <a:ext uri="{FF2B5EF4-FFF2-40B4-BE49-F238E27FC236}">
                <a16:creationId xmlns:a16="http://schemas.microsoft.com/office/drawing/2014/main" id="{CF68F388-6FE6-4320-9A7E-B11FB78F24C3}"/>
              </a:ext>
            </a:extLst>
          </p:cNvPr>
          <p:cNvSpPr/>
          <p:nvPr/>
        </p:nvSpPr>
        <p:spPr>
          <a:xfrm>
            <a:off x="10432399" y="3930565"/>
            <a:ext cx="1520916" cy="931788"/>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b="1" i="0" dirty="0">
                <a:solidFill>
                  <a:srgbClr val="0070C0"/>
                </a:solidFill>
                <a:effectLst/>
                <a:latin typeface="arial" panose="020B0604020202020204" pitchFamily="34" charset="0"/>
              </a:rPr>
              <a:t>Controlador</a:t>
            </a:r>
            <a:endParaRPr lang="es-EC" sz="1200" b="1" dirty="0">
              <a:solidFill>
                <a:srgbClr val="0070C0"/>
              </a:solidFill>
            </a:endParaRPr>
          </a:p>
        </p:txBody>
      </p:sp>
      <p:sp>
        <p:nvSpPr>
          <p:cNvPr id="33" name="Flecha: a la derecha 32">
            <a:extLst>
              <a:ext uri="{FF2B5EF4-FFF2-40B4-BE49-F238E27FC236}">
                <a16:creationId xmlns:a16="http://schemas.microsoft.com/office/drawing/2014/main" id="{59571209-11B3-40CB-A361-9CD489CD3191}"/>
              </a:ext>
            </a:extLst>
          </p:cNvPr>
          <p:cNvSpPr/>
          <p:nvPr/>
        </p:nvSpPr>
        <p:spPr>
          <a:xfrm rot="18111535">
            <a:off x="8140224" y="3496121"/>
            <a:ext cx="747844" cy="369332"/>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Flecha: a la derecha 33">
            <a:extLst>
              <a:ext uri="{FF2B5EF4-FFF2-40B4-BE49-F238E27FC236}">
                <a16:creationId xmlns:a16="http://schemas.microsoft.com/office/drawing/2014/main" id="{7701ECDD-8FD6-4286-9FA3-2442F9D2DA1E}"/>
              </a:ext>
            </a:extLst>
          </p:cNvPr>
          <p:cNvSpPr/>
          <p:nvPr/>
        </p:nvSpPr>
        <p:spPr>
          <a:xfrm rot="14191100">
            <a:off x="10208337" y="3485376"/>
            <a:ext cx="747844" cy="369332"/>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002685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4</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dirty="0">
                <a:ln>
                  <a:noFill/>
                </a:ln>
                <a:solidFill>
                  <a:srgbClr val="000000"/>
                </a:solidFill>
                <a:effectLst/>
                <a:uLnTx/>
                <a:uFillTx/>
                <a:ea typeface="+mn-ea"/>
                <a:cs typeface="Times New Roman" panose="02020603050405020304" pitchFamily="18" charset="0"/>
              </a:rPr>
              <a:t>I</a:t>
            </a:r>
            <a:r>
              <a:rPr lang="es-EC" sz="2400" b="1" dirty="0">
                <a:solidFill>
                  <a:srgbClr val="000000"/>
                </a:solidFill>
                <a:cs typeface="Times New Roman" panose="02020603050405020304" pitchFamily="18" charset="0"/>
              </a:rPr>
              <a:t>ntroducción</a:t>
            </a:r>
            <a:endParaRPr kumimoji="0" lang="es-EC" sz="2000" b="1" i="0" u="none" strike="noStrike" kern="1200" cap="none" spc="0" normalizeH="0" baseline="0" dirty="0">
              <a:ln>
                <a:noFill/>
              </a:ln>
              <a:solidFill>
                <a:srgbClr val="000000"/>
              </a:solidFill>
              <a:effectLst/>
              <a:uLnTx/>
              <a:uFillTx/>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i="0" u="none" strike="noStrike" kern="1200" cap="none" spc="0" normalizeH="0" baseline="0" noProof="0" dirty="0">
                <a:ln>
                  <a:noFill/>
                </a:ln>
                <a:solidFill>
                  <a:srgbClr val="000000"/>
                </a:solidFill>
                <a:effectLst/>
                <a:uLnTx/>
                <a:uFillTx/>
                <a:ea typeface="+mn-ea"/>
                <a:cs typeface="Times New Roman" panose="02020603050405020304" pitchFamily="18" charset="0"/>
              </a:rPr>
              <a:t>Antecedentes</a:t>
            </a:r>
          </a:p>
        </p:txBody>
      </p:sp>
      <p:pic>
        <p:nvPicPr>
          <p:cNvPr id="28" name="Imagen 27">
            <a:extLst>
              <a:ext uri="{FF2B5EF4-FFF2-40B4-BE49-F238E27FC236}">
                <a16:creationId xmlns:a16="http://schemas.microsoft.com/office/drawing/2014/main" id="{9B5E3A75-96C6-4301-81BC-BB6C63FB81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87" t="5712" r="16287" b="5620"/>
          <a:stretch/>
        </p:blipFill>
        <p:spPr bwMode="auto">
          <a:xfrm>
            <a:off x="0" y="1565166"/>
            <a:ext cx="6119329" cy="4589497"/>
          </a:xfrm>
          <a:prstGeom prst="rect">
            <a:avLst/>
          </a:prstGeom>
          <a:noFill/>
          <a:ln>
            <a:noFill/>
          </a:ln>
          <a:extLst>
            <a:ext uri="{53640926-AAD7-44D8-BBD7-CCE9431645EC}">
              <a14:shadowObscured xmlns:a14="http://schemas.microsoft.com/office/drawing/2010/main"/>
            </a:ext>
          </a:extLst>
        </p:spPr>
      </p:pic>
      <p:pic>
        <p:nvPicPr>
          <p:cNvPr id="29" name="Imagen 28">
            <a:extLst>
              <a:ext uri="{FF2B5EF4-FFF2-40B4-BE49-F238E27FC236}">
                <a16:creationId xmlns:a16="http://schemas.microsoft.com/office/drawing/2014/main" id="{8AFA8CFF-A83C-4600-830E-88629F638D9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902" t="7053"/>
          <a:stretch/>
        </p:blipFill>
        <p:spPr bwMode="auto">
          <a:xfrm>
            <a:off x="6096000" y="1565166"/>
            <a:ext cx="6159814" cy="3837646"/>
          </a:xfrm>
          <a:prstGeom prst="rect">
            <a:avLst/>
          </a:prstGeom>
          <a:noFill/>
          <a:ln>
            <a:noFill/>
          </a:ln>
          <a:extLst>
            <a:ext uri="{53640926-AAD7-44D8-BBD7-CCE9431645EC}">
              <a14:shadowObscured xmlns:a14="http://schemas.microsoft.com/office/drawing/2010/main"/>
            </a:ext>
          </a:extLst>
        </p:spPr>
      </p:pic>
      <p:sp>
        <p:nvSpPr>
          <p:cNvPr id="35" name="TextBox 3">
            <a:extLst>
              <a:ext uri="{FF2B5EF4-FFF2-40B4-BE49-F238E27FC236}">
                <a16:creationId xmlns:a16="http://schemas.microsoft.com/office/drawing/2014/main" id="{9B4A5F6E-0143-4933-9C63-9FB0845FBBAF}"/>
              </a:ext>
            </a:extLst>
          </p:cNvPr>
          <p:cNvSpPr txBox="1"/>
          <p:nvPr/>
        </p:nvSpPr>
        <p:spPr>
          <a:xfrm>
            <a:off x="2254792" y="1220553"/>
            <a:ext cx="14655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rPr>
              <a:t>Palabras </a:t>
            </a:r>
            <a:r>
              <a:rPr lang="es-ES" sz="1400" b="1" dirty="0">
                <a:solidFill>
                  <a:srgbClr val="0070C0"/>
                </a:solidFill>
                <a:cs typeface="Times New Roman" panose="02020603050405020304" pitchFamily="18" charset="0"/>
              </a:rPr>
              <a:t>c</a:t>
            </a:r>
            <a:r>
              <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rPr>
              <a:t>la</a:t>
            </a:r>
            <a:r>
              <a:rPr lang="es-ES" sz="1400" b="1" dirty="0">
                <a:solidFill>
                  <a:srgbClr val="0070C0"/>
                </a:solidFill>
                <a:cs typeface="Times New Roman" panose="02020603050405020304" pitchFamily="18" charset="0"/>
              </a:rPr>
              <a:t>ve</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sp>
        <p:nvSpPr>
          <p:cNvPr id="36" name="TextBox 3">
            <a:extLst>
              <a:ext uri="{FF2B5EF4-FFF2-40B4-BE49-F238E27FC236}">
                <a16:creationId xmlns:a16="http://schemas.microsoft.com/office/drawing/2014/main" id="{03E5390C-9EF1-45D0-ADD7-4CDB8E4A1C45}"/>
              </a:ext>
            </a:extLst>
          </p:cNvPr>
          <p:cNvSpPr txBox="1"/>
          <p:nvPr/>
        </p:nvSpPr>
        <p:spPr>
          <a:xfrm>
            <a:off x="8713697" y="1220553"/>
            <a:ext cx="7888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err="1">
                <a:ln>
                  <a:noFill/>
                </a:ln>
                <a:solidFill>
                  <a:srgbClr val="0070C0"/>
                </a:solidFill>
                <a:effectLst/>
                <a:uLnTx/>
                <a:uFillTx/>
                <a:ea typeface="+mn-ea"/>
                <a:cs typeface="Times New Roman" panose="02020603050405020304" pitchFamily="18" charset="0"/>
              </a:rPr>
              <a:t>Paises</a:t>
            </a:r>
            <a:endParaRPr kumimoji="0" lang="es-ES" sz="14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1037737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5</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dirty="0">
                <a:ln>
                  <a:noFill/>
                </a:ln>
                <a:solidFill>
                  <a:srgbClr val="000000"/>
                </a:solidFill>
                <a:effectLst/>
                <a:uLnTx/>
                <a:uFillTx/>
                <a:ea typeface="+mn-ea"/>
                <a:cs typeface="Times New Roman" panose="02020603050405020304" pitchFamily="18" charset="0"/>
              </a:rPr>
              <a:t>I</a:t>
            </a:r>
            <a:r>
              <a:rPr lang="es-EC" sz="2400" b="1" dirty="0">
                <a:solidFill>
                  <a:srgbClr val="000000"/>
                </a:solidFill>
                <a:cs typeface="Times New Roman" panose="02020603050405020304" pitchFamily="18" charset="0"/>
              </a:rPr>
              <a:t>ntroducción</a:t>
            </a:r>
            <a:endParaRPr kumimoji="0" lang="es-EC" sz="2000" b="1" i="0" u="none" strike="noStrike" kern="1200" cap="none" spc="0" normalizeH="0" baseline="0" dirty="0">
              <a:ln>
                <a:noFill/>
              </a:ln>
              <a:solidFill>
                <a:srgbClr val="000000"/>
              </a:solidFill>
              <a:effectLst/>
              <a:uLnTx/>
              <a:uFillTx/>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cs typeface="Times New Roman" panose="02020603050405020304" pitchFamily="18" charset="0"/>
              </a:rPr>
              <a:t>Estudios realizados</a:t>
            </a:r>
            <a:endParaRPr kumimoji="0" lang="es-ES" i="0" u="none" strike="noStrike" kern="1200" cap="none" spc="0" normalizeH="0" baseline="0" noProof="0" dirty="0">
              <a:ln>
                <a:noFill/>
              </a:ln>
              <a:solidFill>
                <a:srgbClr val="000000"/>
              </a:solidFill>
              <a:effectLst/>
              <a:uLnTx/>
              <a:uFillTx/>
              <a:ea typeface="+mn-ea"/>
              <a:cs typeface="Times New Roman" panose="02020603050405020304" pitchFamily="18" charset="0"/>
            </a:endParaRPr>
          </a:p>
        </p:txBody>
      </p:sp>
      <p:pic>
        <p:nvPicPr>
          <p:cNvPr id="2050" name="Picture 2" descr="Inicio - IEEE Xplore - Biblioguías at Universidad Autónoma de Madrid">
            <a:extLst>
              <a:ext uri="{FF2B5EF4-FFF2-40B4-BE49-F238E27FC236}">
                <a16:creationId xmlns:a16="http://schemas.microsoft.com/office/drawing/2014/main" id="{090CA0E1-6947-43C9-B2CB-45D26498B1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5777" y="706334"/>
            <a:ext cx="1684005" cy="403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icio - SpringerLink - Biblioguías at Universidad Autónoma de Madrid">
            <a:extLst>
              <a:ext uri="{FF2B5EF4-FFF2-40B4-BE49-F238E27FC236}">
                <a16:creationId xmlns:a16="http://schemas.microsoft.com/office/drawing/2014/main" id="{CD10CF4E-BB3C-4570-9ECE-1A2E9C940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7326" y="623435"/>
            <a:ext cx="2101217" cy="6020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viso sobre acceso a la base de datos ScienceDirect">
            <a:extLst>
              <a:ext uri="{FF2B5EF4-FFF2-40B4-BE49-F238E27FC236}">
                <a16:creationId xmlns:a16="http://schemas.microsoft.com/office/drawing/2014/main" id="{C97054EE-171F-4955-BBC8-AE1B74C12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9815" y="622491"/>
            <a:ext cx="2032709" cy="5349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letín del Investigador Nº 4 (2018) Las revistas depredadoras | Biblioteca  Universidad de Sevilla">
            <a:extLst>
              <a:ext uri="{FF2B5EF4-FFF2-40B4-BE49-F238E27FC236}">
                <a16:creationId xmlns:a16="http://schemas.microsoft.com/office/drawing/2014/main" id="{3B91FCA5-5C2F-4BCF-96B8-16607713AE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33796" y="622491"/>
            <a:ext cx="1049804" cy="6030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4">
            <a:extLst>
              <a:ext uri="{FF2B5EF4-FFF2-40B4-BE49-F238E27FC236}">
                <a16:creationId xmlns:a16="http://schemas.microsoft.com/office/drawing/2014/main" id="{313939D1-863B-40CE-B1D6-15281C6372DA}"/>
              </a:ext>
            </a:extLst>
          </p:cNvPr>
          <p:cNvGraphicFramePr>
            <a:graphicFrameLocks noGrp="1"/>
          </p:cNvGraphicFramePr>
          <p:nvPr>
            <p:extLst>
              <p:ext uri="{D42A27DB-BD31-4B8C-83A1-F6EECF244321}">
                <p14:modId xmlns:p14="http://schemas.microsoft.com/office/powerpoint/2010/main" val="1253552601"/>
              </p:ext>
            </p:extLst>
          </p:nvPr>
        </p:nvGraphicFramePr>
        <p:xfrm>
          <a:off x="1378679" y="2175550"/>
          <a:ext cx="3690606" cy="1610413"/>
        </p:xfrm>
        <a:graphic>
          <a:graphicData uri="http://schemas.openxmlformats.org/drawingml/2006/table">
            <a:tbl>
              <a:tblPr firstRow="1" bandRow="1">
                <a:tableStyleId>{69012ECD-51FC-41F1-AA8D-1B2483CD663E}</a:tableStyleId>
              </a:tblPr>
              <a:tblGrid>
                <a:gridCol w="1750608">
                  <a:extLst>
                    <a:ext uri="{9D8B030D-6E8A-4147-A177-3AD203B41FA5}">
                      <a16:colId xmlns:a16="http://schemas.microsoft.com/office/drawing/2014/main" val="2560941436"/>
                    </a:ext>
                  </a:extLst>
                </a:gridCol>
                <a:gridCol w="1939998">
                  <a:extLst>
                    <a:ext uri="{9D8B030D-6E8A-4147-A177-3AD203B41FA5}">
                      <a16:colId xmlns:a16="http://schemas.microsoft.com/office/drawing/2014/main" val="2120330148"/>
                    </a:ext>
                  </a:extLst>
                </a:gridCol>
              </a:tblGrid>
              <a:tr h="248807">
                <a:tc>
                  <a:txBody>
                    <a:bodyPr/>
                    <a:lstStyle/>
                    <a:p>
                      <a:pPr algn="ctr"/>
                      <a:r>
                        <a:rPr lang="es-ES" sz="1100" dirty="0"/>
                        <a:t>Termino principal</a:t>
                      </a:r>
                      <a:endParaRPr lang="es-EC" sz="11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s-ES" sz="1100" dirty="0"/>
                        <a:t>Términos alternativos</a:t>
                      </a:r>
                      <a:endParaRPr lang="es-EC" sz="11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638052729"/>
                  </a:ext>
                </a:extLst>
              </a:tr>
              <a:tr h="248807">
                <a:tc>
                  <a:txBody>
                    <a:bodyPr/>
                    <a:lstStyle/>
                    <a:p>
                      <a:pPr algn="l"/>
                      <a:r>
                        <a:rPr lang="es-ES" sz="1000" dirty="0" err="1"/>
                        <a:t>Domotics</a:t>
                      </a:r>
                      <a:r>
                        <a:rPr lang="es-ES" sz="1000" dirty="0"/>
                        <a:t>.</a:t>
                      </a:r>
                      <a:endParaRPr lang="es-EC" sz="10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rPr>
                        <a:t>“Home automation” OR “Smart homes”.</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8849075"/>
                  </a:ext>
                </a:extLst>
              </a:tr>
              <a:tr h="238199">
                <a:tc>
                  <a:txBody>
                    <a:bodyPr/>
                    <a:lstStyle/>
                    <a:p>
                      <a:pPr algn="l"/>
                      <a:r>
                        <a:rPr lang="es-ES" sz="1000" dirty="0" err="1"/>
                        <a:t>Orchestration</a:t>
                      </a:r>
                      <a:r>
                        <a:rPr lang="es-ES" sz="1000" dirty="0"/>
                        <a:t> and Discovery</a:t>
                      </a:r>
                      <a:endParaRPr lang="es-EC" sz="10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rPr>
                        <a:t>“Service Orchestration” AND “Service Discovery</a:t>
                      </a:r>
                      <a:endParaRPr lang="es-EC" sz="10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5915293"/>
                  </a:ext>
                </a:extLst>
              </a:tr>
              <a:tr h="3150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000" dirty="0">
                          <a:effectLst/>
                        </a:rPr>
                        <a:t>Cyber-physical system.</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s-ES" sz="1000" dirty="0"/>
                        <a:t>CPS</a:t>
                      </a:r>
                      <a:endParaRPr lang="es-EC" sz="10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3311740"/>
                  </a:ext>
                </a:extLst>
              </a:tr>
              <a:tr h="171343">
                <a:tc>
                  <a:txBody>
                    <a:bodyPr/>
                    <a:lstStyle/>
                    <a:p>
                      <a:pPr algn="l"/>
                      <a:r>
                        <a:rPr lang="es-ES" sz="1000" dirty="0"/>
                        <a:t>WoT</a:t>
                      </a:r>
                      <a:endParaRPr lang="es-EC" sz="10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effectLst/>
                        </a:rPr>
                        <a:t>“Web of Things” OR IoT</a:t>
                      </a:r>
                      <a:endParaRPr lang="es-EC" sz="10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985819"/>
                  </a:ext>
                </a:extLst>
              </a:tr>
            </a:tbl>
          </a:graphicData>
        </a:graphic>
      </p:graphicFrame>
      <p:graphicFrame>
        <p:nvGraphicFramePr>
          <p:cNvPr id="29" name="Tabla 14">
            <a:extLst>
              <a:ext uri="{FF2B5EF4-FFF2-40B4-BE49-F238E27FC236}">
                <a16:creationId xmlns:a16="http://schemas.microsoft.com/office/drawing/2014/main" id="{F817B493-2FEB-4CDE-9172-5CE5118B1A03}"/>
              </a:ext>
            </a:extLst>
          </p:cNvPr>
          <p:cNvGraphicFramePr>
            <a:graphicFrameLocks noGrp="1"/>
          </p:cNvGraphicFramePr>
          <p:nvPr>
            <p:extLst>
              <p:ext uri="{D42A27DB-BD31-4B8C-83A1-F6EECF244321}">
                <p14:modId xmlns:p14="http://schemas.microsoft.com/office/powerpoint/2010/main" val="1837854675"/>
              </p:ext>
            </p:extLst>
          </p:nvPr>
        </p:nvGraphicFramePr>
        <p:xfrm>
          <a:off x="6670866" y="2175352"/>
          <a:ext cx="3690606" cy="1571297"/>
        </p:xfrm>
        <a:graphic>
          <a:graphicData uri="http://schemas.openxmlformats.org/drawingml/2006/table">
            <a:tbl>
              <a:tblPr firstRow="1" bandRow="1">
                <a:tableStyleId>{69012ECD-51FC-41F1-AA8D-1B2483CD663E}</a:tableStyleId>
              </a:tblPr>
              <a:tblGrid>
                <a:gridCol w="1845303">
                  <a:extLst>
                    <a:ext uri="{9D8B030D-6E8A-4147-A177-3AD203B41FA5}">
                      <a16:colId xmlns:a16="http://schemas.microsoft.com/office/drawing/2014/main" val="2560941436"/>
                    </a:ext>
                  </a:extLst>
                </a:gridCol>
                <a:gridCol w="1845303">
                  <a:extLst>
                    <a:ext uri="{9D8B030D-6E8A-4147-A177-3AD203B41FA5}">
                      <a16:colId xmlns:a16="http://schemas.microsoft.com/office/drawing/2014/main" val="2120330148"/>
                    </a:ext>
                  </a:extLst>
                </a:gridCol>
              </a:tblGrid>
              <a:tr h="248807">
                <a:tc>
                  <a:txBody>
                    <a:bodyPr/>
                    <a:lstStyle/>
                    <a:p>
                      <a:pPr algn="ctr"/>
                      <a:r>
                        <a:rPr lang="es-ES" sz="1100" dirty="0"/>
                        <a:t>Termino principal</a:t>
                      </a:r>
                      <a:endParaRPr lang="es-EC" sz="11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algn="ctr"/>
                      <a:r>
                        <a:rPr lang="es-ES" sz="1100" dirty="0"/>
                        <a:t>Términos alternativos</a:t>
                      </a:r>
                      <a:endParaRPr lang="es-EC" sz="11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638052729"/>
                  </a:ext>
                </a:extLst>
              </a:tr>
              <a:tr h="248807">
                <a:tc>
                  <a:txBody>
                    <a:bodyPr/>
                    <a:lstStyle/>
                    <a:p>
                      <a:pPr algn="l"/>
                      <a:r>
                        <a:rPr lang="es-ES" sz="1000" dirty="0" err="1"/>
                        <a:t>Orchestration</a:t>
                      </a:r>
                      <a:r>
                        <a:rPr lang="es-ES" sz="1000" dirty="0"/>
                        <a:t> &amp; Discovery</a:t>
                      </a:r>
                      <a:endParaRPr lang="es-EC" sz="10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rPr>
                        <a:t>Orchestration OR Discovery</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8849075"/>
                  </a:ext>
                </a:extLst>
              </a:tr>
              <a:tr h="341153">
                <a:tc>
                  <a:txBody>
                    <a:bodyPr/>
                    <a:lstStyle/>
                    <a:p>
                      <a:pPr algn="l"/>
                      <a:r>
                        <a:rPr lang="es-ES" sz="1000" dirty="0" err="1"/>
                        <a:t>Microservices</a:t>
                      </a:r>
                      <a:endParaRPr lang="es-ES" sz="10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rPr>
                        <a:t>“Service oriented architecture” OR SOA OR “Microservice architecture”.</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5915293"/>
                  </a:ext>
                </a:extLst>
              </a:tr>
              <a:tr h="270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000" dirty="0">
                          <a:effectLst/>
                        </a:rPr>
                        <a:t>Control.</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t>“Remote control.”</a:t>
                      </a:r>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3311740"/>
                  </a:ext>
                </a:extLst>
              </a:tr>
              <a:tr h="171343">
                <a:tc>
                  <a:txBody>
                    <a:bodyPr/>
                    <a:lstStyle/>
                    <a:p>
                      <a:pPr algn="l"/>
                      <a:r>
                        <a:rPr lang="es-EC" sz="1000" dirty="0">
                          <a:effectLst/>
                        </a:rPr>
                        <a:t>QoS.</a:t>
                      </a:r>
                      <a:endParaRPr lang="es-EC" sz="10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s-ES" sz="1000" dirty="0" err="1"/>
                        <a:t>Quality</a:t>
                      </a:r>
                      <a:r>
                        <a:rPr lang="es-ES" sz="1000" dirty="0"/>
                        <a:t> of Service.</a:t>
                      </a:r>
                      <a:endParaRPr lang="es-EC" sz="1000" dirty="0"/>
                    </a:p>
                  </a:txBody>
                  <a:tcPr>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solidFill>
                        <a:srgbClr val="0070C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985819"/>
                  </a:ext>
                </a:extLst>
              </a:tr>
            </a:tbl>
          </a:graphicData>
        </a:graphic>
      </p:graphicFrame>
      <p:cxnSp>
        <p:nvCxnSpPr>
          <p:cNvPr id="16" name="Conector recto 15">
            <a:extLst>
              <a:ext uri="{FF2B5EF4-FFF2-40B4-BE49-F238E27FC236}">
                <a16:creationId xmlns:a16="http://schemas.microsoft.com/office/drawing/2014/main" id="{69247951-948E-4A33-A85E-7CEDD137A0EC}"/>
              </a:ext>
            </a:extLst>
          </p:cNvPr>
          <p:cNvCxnSpPr>
            <a:cxnSpLocks/>
          </p:cNvCxnSpPr>
          <p:nvPr/>
        </p:nvCxnSpPr>
        <p:spPr>
          <a:xfrm>
            <a:off x="5895975" y="1225502"/>
            <a:ext cx="0" cy="4851448"/>
          </a:xfrm>
          <a:prstGeom prst="line">
            <a:avLst/>
          </a:prstGeom>
          <a:ln w="44450">
            <a:solidFill>
              <a:srgbClr val="607848"/>
            </a:solidFill>
          </a:ln>
        </p:spPr>
        <p:style>
          <a:lnRef idx="1">
            <a:schemeClr val="accent1"/>
          </a:lnRef>
          <a:fillRef idx="0">
            <a:schemeClr val="accent1"/>
          </a:fillRef>
          <a:effectRef idx="0">
            <a:schemeClr val="accent1"/>
          </a:effectRef>
          <a:fontRef idx="minor">
            <a:schemeClr val="tx1"/>
          </a:fontRef>
        </p:style>
      </p:cxnSp>
      <p:sp>
        <p:nvSpPr>
          <p:cNvPr id="32" name="TextBox 3">
            <a:extLst>
              <a:ext uri="{FF2B5EF4-FFF2-40B4-BE49-F238E27FC236}">
                <a16:creationId xmlns:a16="http://schemas.microsoft.com/office/drawing/2014/main" id="{AAB993D9-A46B-41D0-AECA-E9481D46F2F5}"/>
              </a:ext>
            </a:extLst>
          </p:cNvPr>
          <p:cNvSpPr txBox="1"/>
          <p:nvPr/>
        </p:nvSpPr>
        <p:spPr>
          <a:xfrm>
            <a:off x="1107310" y="1575199"/>
            <a:ext cx="42333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solidFill>
                  <a:srgbClr val="0070C0"/>
                </a:solidFill>
                <a:cs typeface="Times New Roman" panose="02020603050405020304" pitchFamily="18" charset="0"/>
              </a:rPr>
              <a:t>Mapeo Sistemático de la Literatura (SMS)</a:t>
            </a:r>
            <a:endParaRPr kumimoji="0" lang="es-ES" sz="16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sp>
        <p:nvSpPr>
          <p:cNvPr id="33" name="TextBox 3">
            <a:extLst>
              <a:ext uri="{FF2B5EF4-FFF2-40B4-BE49-F238E27FC236}">
                <a16:creationId xmlns:a16="http://schemas.microsoft.com/office/drawing/2014/main" id="{E47BD582-EC9D-4AF9-9EBF-8C81A9F18437}"/>
              </a:ext>
            </a:extLst>
          </p:cNvPr>
          <p:cNvSpPr txBox="1"/>
          <p:nvPr/>
        </p:nvSpPr>
        <p:spPr>
          <a:xfrm>
            <a:off x="6450255" y="1552694"/>
            <a:ext cx="46344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solidFill>
                  <a:srgbClr val="0070C0"/>
                </a:solidFill>
                <a:cs typeface="Times New Roman" panose="02020603050405020304" pitchFamily="18" charset="0"/>
              </a:rPr>
              <a:t>Revisión Sistemática de la Literatura (SLR)</a:t>
            </a:r>
            <a:endParaRPr kumimoji="0" lang="es-ES" sz="16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pic>
        <p:nvPicPr>
          <p:cNvPr id="17" name="Imagen 16">
            <a:extLst>
              <a:ext uri="{FF2B5EF4-FFF2-40B4-BE49-F238E27FC236}">
                <a16:creationId xmlns:a16="http://schemas.microsoft.com/office/drawing/2014/main" id="{BBD61D12-DB1E-471E-9738-D63D2206856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450255" y="4345186"/>
            <a:ext cx="4297680" cy="960120"/>
          </a:xfrm>
          <a:prstGeom prst="rect">
            <a:avLst/>
          </a:prstGeom>
          <a:noFill/>
          <a:ln>
            <a:noFill/>
          </a:ln>
        </p:spPr>
      </p:pic>
      <p:pic>
        <p:nvPicPr>
          <p:cNvPr id="18" name="Imagen 17">
            <a:extLst>
              <a:ext uri="{FF2B5EF4-FFF2-40B4-BE49-F238E27FC236}">
                <a16:creationId xmlns:a16="http://schemas.microsoft.com/office/drawing/2014/main" id="{5F03797B-D43F-428D-840E-20E3F5B7BBA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156937" y="4345186"/>
            <a:ext cx="4297680" cy="960120"/>
          </a:xfrm>
          <a:prstGeom prst="rect">
            <a:avLst/>
          </a:prstGeom>
          <a:noFill/>
          <a:ln>
            <a:noFill/>
          </a:ln>
        </p:spPr>
      </p:pic>
    </p:spTree>
    <p:extLst>
      <p:ext uri="{BB962C8B-B14F-4D97-AF65-F5344CB8AC3E}">
        <p14:creationId xmlns:p14="http://schemas.microsoft.com/office/powerpoint/2010/main" val="1071410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6</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dirty="0">
                <a:ln>
                  <a:noFill/>
                </a:ln>
                <a:solidFill>
                  <a:srgbClr val="000000"/>
                </a:solidFill>
                <a:effectLst/>
                <a:uLnTx/>
                <a:uFillTx/>
                <a:ea typeface="+mn-ea"/>
                <a:cs typeface="Times New Roman" panose="02020603050405020304" pitchFamily="18" charset="0"/>
              </a:rPr>
              <a:t>I</a:t>
            </a:r>
            <a:r>
              <a:rPr lang="es-EC" sz="2400" b="1" dirty="0">
                <a:solidFill>
                  <a:srgbClr val="000000"/>
                </a:solidFill>
                <a:cs typeface="Times New Roman" panose="02020603050405020304" pitchFamily="18" charset="0"/>
              </a:rPr>
              <a:t>ntroducción</a:t>
            </a:r>
            <a:endParaRPr kumimoji="0" lang="es-EC" sz="2000" b="1" i="0" u="none" strike="noStrike" kern="1200" cap="none" spc="0" normalizeH="0" baseline="0" dirty="0">
              <a:ln>
                <a:noFill/>
              </a:ln>
              <a:solidFill>
                <a:srgbClr val="000000"/>
              </a:solidFill>
              <a:effectLst/>
              <a:uLnTx/>
              <a:uFillTx/>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cs typeface="Times New Roman" panose="02020603050405020304" pitchFamily="18" charset="0"/>
              </a:rPr>
              <a:t>Alcance</a:t>
            </a:r>
            <a:endParaRPr kumimoji="0" lang="es-ES" i="0" u="none" strike="noStrike" kern="1200" cap="none" spc="0" normalizeH="0" baseline="0" noProof="0" dirty="0">
              <a:ln>
                <a:noFill/>
              </a:ln>
              <a:solidFill>
                <a:srgbClr val="000000"/>
              </a:solidFill>
              <a:effectLst/>
              <a:uLnTx/>
              <a:uFillTx/>
              <a:ea typeface="+mn-ea"/>
              <a:cs typeface="Times New Roman" panose="02020603050405020304" pitchFamily="18" charset="0"/>
            </a:endParaRPr>
          </a:p>
        </p:txBody>
      </p:sp>
      <p:pic>
        <p:nvPicPr>
          <p:cNvPr id="8" name="Imagen 7">
            <a:extLst>
              <a:ext uri="{FF2B5EF4-FFF2-40B4-BE49-F238E27FC236}">
                <a16:creationId xmlns:a16="http://schemas.microsoft.com/office/drawing/2014/main" id="{BE955840-2250-4AE9-B77C-F76D5930A7F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8795" y="1335759"/>
            <a:ext cx="10124660" cy="3603794"/>
          </a:xfrm>
          <a:prstGeom prst="rect">
            <a:avLst/>
          </a:prstGeom>
          <a:noFill/>
          <a:ln>
            <a:noFill/>
          </a:ln>
        </p:spPr>
      </p:pic>
    </p:spTree>
    <p:extLst>
      <p:ext uri="{BB962C8B-B14F-4D97-AF65-F5344CB8AC3E}">
        <p14:creationId xmlns:p14="http://schemas.microsoft.com/office/powerpoint/2010/main" val="473909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2FF6A9B8-3382-4727-A407-B97CF919E878}"/>
              </a:ext>
            </a:extLst>
          </p:cNvPr>
          <p:cNvSpPr/>
          <p:nvPr/>
        </p:nvSpPr>
        <p:spPr>
          <a:xfrm>
            <a:off x="921784" y="2047875"/>
            <a:ext cx="10393916" cy="3736485"/>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s-ES" sz="700" dirty="0">
              <a:solidFill>
                <a:schemeClr val="tx1"/>
              </a:solidFill>
            </a:endParaRPr>
          </a:p>
          <a:p>
            <a:pPr marL="342900" lvl="0" indent="-342900">
              <a:lnSpc>
                <a:spcPct val="150000"/>
              </a:lnSpc>
              <a:buFont typeface="Symbol" panose="05050102010706020507" pitchFamily="18" charset="2"/>
              <a:buChar char=""/>
            </a:pPr>
            <a:r>
              <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Diseñar una arquitectura orientada a servicios aplicado al dominio de la domótica.</a:t>
            </a:r>
          </a:p>
          <a:p>
            <a:pPr marL="342900" lvl="0" indent="-342900">
              <a:lnSpc>
                <a:spcPct val="150000"/>
              </a:lnSpc>
              <a:buFont typeface="Symbol" panose="05050102010706020507" pitchFamily="18" charset="2"/>
              <a:buChar char=""/>
            </a:pPr>
            <a:r>
              <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Implementar un set de componentes ciber-físicos para el dominio de la domótica.</a:t>
            </a:r>
          </a:p>
          <a:p>
            <a:pPr marL="342900" lvl="0" indent="-342900">
              <a:lnSpc>
                <a:spcPct val="150000"/>
              </a:lnSpc>
              <a:buFont typeface="Symbol" panose="05050102010706020507" pitchFamily="18" charset="2"/>
              <a:buChar char=""/>
            </a:pPr>
            <a:r>
              <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Implementar los microservicios de los componentes ciber-físicos y los servicios de orquestación y descubrimiento para la lógica de negocio del sistema. </a:t>
            </a:r>
          </a:p>
          <a:p>
            <a:pPr marL="342900" lvl="0" indent="-342900">
              <a:lnSpc>
                <a:spcPct val="150000"/>
              </a:lnSpc>
              <a:buFont typeface="Symbol" panose="05050102010706020507" pitchFamily="18" charset="2"/>
              <a:buChar char=""/>
            </a:pPr>
            <a:r>
              <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Implementar un HMI basado en web para interactuar con los servicios de la lógica de negocio del sistema.</a:t>
            </a:r>
          </a:p>
          <a:p>
            <a:pPr marL="342900" lvl="0" indent="-342900">
              <a:lnSpc>
                <a:spcPct val="150000"/>
              </a:lnSpc>
              <a:buFont typeface="Symbol" panose="05050102010706020507" pitchFamily="18" charset="2"/>
              <a:buChar char=""/>
            </a:pPr>
            <a:r>
              <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Implementar una maqueta con los sensores y actuadores previstos para realizar pruebas de validación del sistema.</a:t>
            </a:r>
          </a:p>
          <a:p>
            <a:pPr marL="342900" lvl="0" indent="-342900">
              <a:lnSpc>
                <a:spcPct val="150000"/>
              </a:lnSpc>
              <a:buFont typeface="Symbol" panose="05050102010706020507" pitchFamily="18" charset="2"/>
              <a:buChar char=""/>
            </a:pPr>
            <a:r>
              <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Analizar el funcionamiento del sistema a través de pruebas en la maqueta.</a:t>
            </a:r>
          </a:p>
          <a:p>
            <a:pPr marL="342900" lvl="0" indent="-342900">
              <a:lnSpc>
                <a:spcPct val="150000"/>
              </a:lnSpc>
              <a:buFont typeface="Symbol" panose="05050102010706020507" pitchFamily="18" charset="2"/>
              <a:buChar char=""/>
            </a:pPr>
            <a:r>
              <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Ejecutar pruebas de usabilidad con diferentes usuarios para verificar la facilidad de uso del sistema, con escala SUS (Escala de Usabilidad de Sistemas).</a:t>
            </a:r>
          </a:p>
          <a:p>
            <a:pPr marL="342900" lvl="0" indent="-342900">
              <a:lnSpc>
                <a:spcPct val="150000"/>
              </a:lnSpc>
              <a:buFont typeface="Symbol" panose="05050102010706020507" pitchFamily="18" charset="2"/>
              <a:buChar char=""/>
            </a:pPr>
            <a:r>
              <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Analizar el comportamiento de los servicios web del sistema por pruebas de carga por medio del framework gatling.</a:t>
            </a:r>
          </a:p>
          <a:p>
            <a:pPr marL="342900" lvl="0" indent="-342900">
              <a:lnSpc>
                <a:spcPct val="150000"/>
              </a:lnSpc>
              <a:buFont typeface="Symbol" panose="05050102010706020507" pitchFamily="18" charset="2"/>
              <a:buChar char=""/>
            </a:pP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endParaRPr lang="es-ES"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50000"/>
              </a:lnSpc>
              <a:buFont typeface="Symbol" panose="05050102010706020507" pitchFamily="18" charset="2"/>
              <a:buChar char=""/>
            </a:pPr>
            <a:endPar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7</a:t>
            </a:r>
          </a:p>
        </p:txBody>
      </p:sp>
      <p:sp>
        <p:nvSpPr>
          <p:cNvPr id="5" name="TextBox 3">
            <a:extLst>
              <a:ext uri="{FF2B5EF4-FFF2-40B4-BE49-F238E27FC236}">
                <a16:creationId xmlns:a16="http://schemas.microsoft.com/office/drawing/2014/main" id="{48A2C2C1-CBE1-46E1-B347-60CB5755E0FC}"/>
              </a:ext>
            </a:extLst>
          </p:cNvPr>
          <p:cNvSpPr txBox="1"/>
          <p:nvPr/>
        </p:nvSpPr>
        <p:spPr>
          <a:xfrm>
            <a:off x="619402" y="182032"/>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dirty="0">
                <a:ln>
                  <a:noFill/>
                </a:ln>
                <a:solidFill>
                  <a:srgbClr val="000000"/>
                </a:solidFill>
                <a:effectLst/>
                <a:uLnTx/>
                <a:uFillTx/>
                <a:ea typeface="+mn-ea"/>
                <a:cs typeface="Times New Roman" panose="02020603050405020304" pitchFamily="18" charset="0"/>
              </a:rPr>
              <a:t>Objetivos</a:t>
            </a:r>
            <a:endParaRPr kumimoji="0" lang="es-EC" sz="2000" b="1" i="0" u="none" strike="noStrike" kern="1200" cap="none" spc="0" normalizeH="0" baseline="0" dirty="0">
              <a:ln>
                <a:noFill/>
              </a:ln>
              <a:solidFill>
                <a:srgbClr val="000000"/>
              </a:solidFill>
              <a:effectLst/>
              <a:uLnTx/>
              <a:uFillTx/>
              <a:ea typeface="+mn-ea"/>
              <a:cs typeface="Times New Roman" panose="02020603050405020304" pitchFamily="18" charset="0"/>
            </a:endParaRPr>
          </a:p>
        </p:txBody>
      </p:sp>
      <p:graphicFrame>
        <p:nvGraphicFramePr>
          <p:cNvPr id="2" name="Diagrama 1">
            <a:extLst>
              <a:ext uri="{FF2B5EF4-FFF2-40B4-BE49-F238E27FC236}">
                <a16:creationId xmlns:a16="http://schemas.microsoft.com/office/drawing/2014/main" id="{9142D6A7-2EE0-4461-A2AC-9CD73BF1874B}"/>
              </a:ext>
            </a:extLst>
          </p:cNvPr>
          <p:cNvGraphicFramePr/>
          <p:nvPr>
            <p:extLst>
              <p:ext uri="{D42A27DB-BD31-4B8C-83A1-F6EECF244321}">
                <p14:modId xmlns:p14="http://schemas.microsoft.com/office/powerpoint/2010/main" val="2134769206"/>
              </p:ext>
            </p:extLst>
          </p:nvPr>
        </p:nvGraphicFramePr>
        <p:xfrm>
          <a:off x="921784" y="1866899"/>
          <a:ext cx="10439399" cy="619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esquinas redondeadas 7">
            <a:extLst>
              <a:ext uri="{FF2B5EF4-FFF2-40B4-BE49-F238E27FC236}">
                <a16:creationId xmlns:a16="http://schemas.microsoft.com/office/drawing/2014/main" id="{FEEF4C50-B524-47AD-BAB3-A95A744FFBA5}"/>
              </a:ext>
            </a:extLst>
          </p:cNvPr>
          <p:cNvSpPr/>
          <p:nvPr/>
        </p:nvSpPr>
        <p:spPr>
          <a:xfrm>
            <a:off x="876300" y="741571"/>
            <a:ext cx="10439400" cy="1027454"/>
          </a:xfrm>
          <a:prstGeom prst="roundRect">
            <a:avLst>
              <a:gd name="adj" fmla="val 10000"/>
            </a:avLst>
          </a:prstGeom>
          <a:solidFill>
            <a:srgbClr val="0070C0"/>
          </a:solidFill>
          <a:ln>
            <a:solidFill>
              <a:srgbClr val="0070C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lvl="0" indent="0" algn="l" defTabSz="800100">
              <a:lnSpc>
                <a:spcPct val="90000"/>
              </a:lnSpc>
              <a:spcBef>
                <a:spcPct val="0"/>
              </a:spcBef>
              <a:spcAft>
                <a:spcPct val="35000"/>
              </a:spcAft>
              <a:buNone/>
            </a:pPr>
            <a:r>
              <a:rPr lang="es-ES" sz="1600" b="1" kern="1200" dirty="0"/>
              <a:t>Objetivo General</a:t>
            </a:r>
          </a:p>
          <a:p>
            <a:pPr marL="0" lvl="0" indent="0" algn="l" defTabSz="800100">
              <a:lnSpc>
                <a:spcPct val="90000"/>
              </a:lnSpc>
              <a:spcBef>
                <a:spcPct val="0"/>
              </a:spcBef>
              <a:spcAft>
                <a:spcPct val="35000"/>
              </a:spcAft>
              <a:buNone/>
            </a:pPr>
            <a:r>
              <a:rPr lang="es-ES" sz="1600" kern="1200" dirty="0"/>
              <a:t>Diseñar e implementar un sistema domótico basado en la WoT para la orquestación y descubrimiento de componentes cyber físicos empleando esquemas de orquestación y descubrimiento.</a:t>
            </a:r>
            <a:endParaRPr lang="es-EC" sz="1600" dirty="0"/>
          </a:p>
        </p:txBody>
      </p:sp>
    </p:spTree>
    <p:extLst>
      <p:ext uri="{BB962C8B-B14F-4D97-AF65-F5344CB8AC3E}">
        <p14:creationId xmlns:p14="http://schemas.microsoft.com/office/powerpoint/2010/main" val="2482874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8</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Diseño</a:t>
            </a:r>
            <a:endParaRPr kumimoji="0" lang="es-EC" sz="20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Casa domótica</a:t>
            </a:r>
          </a:p>
        </p:txBody>
      </p:sp>
      <p:cxnSp>
        <p:nvCxnSpPr>
          <p:cNvPr id="7" name="Conector recto 6">
            <a:extLst>
              <a:ext uri="{FF2B5EF4-FFF2-40B4-BE49-F238E27FC236}">
                <a16:creationId xmlns:a16="http://schemas.microsoft.com/office/drawing/2014/main" id="{CB5E291A-ED2F-49E1-BBD6-7A491BA56C88}"/>
              </a:ext>
            </a:extLst>
          </p:cNvPr>
          <p:cNvCxnSpPr>
            <a:cxnSpLocks/>
          </p:cNvCxnSpPr>
          <p:nvPr/>
        </p:nvCxnSpPr>
        <p:spPr>
          <a:xfrm>
            <a:off x="5934075" y="1032129"/>
            <a:ext cx="95250" cy="4841923"/>
          </a:xfrm>
          <a:prstGeom prst="line">
            <a:avLst/>
          </a:prstGeom>
          <a:ln w="4445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TextBox 3">
            <a:extLst>
              <a:ext uri="{FF2B5EF4-FFF2-40B4-BE49-F238E27FC236}">
                <a16:creationId xmlns:a16="http://schemas.microsoft.com/office/drawing/2014/main" id="{9F69C9C1-4161-4B7C-8E2C-8E0B5D5A610F}"/>
              </a:ext>
            </a:extLst>
          </p:cNvPr>
          <p:cNvSpPr txBox="1"/>
          <p:nvPr/>
        </p:nvSpPr>
        <p:spPr>
          <a:xfrm>
            <a:off x="2611845" y="1087867"/>
            <a:ext cx="1264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70C0"/>
                </a:solidFill>
                <a:effectLst/>
                <a:uLnTx/>
                <a:uFillTx/>
                <a:ea typeface="+mn-ea"/>
                <a:cs typeface="Times New Roman" panose="02020603050405020304" pitchFamily="18" charset="0"/>
              </a:rPr>
              <a:t>Hardware</a:t>
            </a:r>
          </a:p>
        </p:txBody>
      </p:sp>
      <p:sp>
        <p:nvSpPr>
          <p:cNvPr id="4" name="Rectángulo 3">
            <a:extLst>
              <a:ext uri="{FF2B5EF4-FFF2-40B4-BE49-F238E27FC236}">
                <a16:creationId xmlns:a16="http://schemas.microsoft.com/office/drawing/2014/main" id="{B115996B-9614-4D01-B1FE-B6D668013724}"/>
              </a:ext>
            </a:extLst>
          </p:cNvPr>
          <p:cNvSpPr/>
          <p:nvPr/>
        </p:nvSpPr>
        <p:spPr>
          <a:xfrm>
            <a:off x="862802" y="1530022"/>
            <a:ext cx="4762500" cy="118110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400" b="1" dirty="0">
                <a:solidFill>
                  <a:srgbClr val="0070C0"/>
                </a:solidFill>
              </a:rPr>
              <a:t>Microcontrolador</a:t>
            </a:r>
          </a:p>
          <a:p>
            <a:endParaRPr lang="es-ES" sz="1400" b="1" dirty="0">
              <a:solidFill>
                <a:srgbClr val="607848"/>
              </a:solidFill>
            </a:endParaRPr>
          </a:p>
          <a:p>
            <a:pPr marL="285750" indent="-285750">
              <a:buFont typeface="Arial" panose="020B0604020202020204" pitchFamily="34" charset="0"/>
              <a:buChar char="•"/>
            </a:pPr>
            <a:r>
              <a:rPr lang="es-EC" sz="1200" dirty="0">
                <a:solidFill>
                  <a:schemeClr val="tx1"/>
                </a:solidFill>
              </a:rPr>
              <a:t>ESP8266 (Arduino).</a:t>
            </a:r>
            <a:endParaRPr lang="es-ES" sz="1200" dirty="0">
              <a:solidFill>
                <a:schemeClr val="tx1"/>
              </a:solidFill>
            </a:endParaRPr>
          </a:p>
        </p:txBody>
      </p:sp>
      <p:sp>
        <p:nvSpPr>
          <p:cNvPr id="16" name="Rectángulo 15">
            <a:extLst>
              <a:ext uri="{FF2B5EF4-FFF2-40B4-BE49-F238E27FC236}">
                <a16:creationId xmlns:a16="http://schemas.microsoft.com/office/drawing/2014/main" id="{5233AB1C-D79B-4E6D-B407-139A879C1799}"/>
              </a:ext>
            </a:extLst>
          </p:cNvPr>
          <p:cNvSpPr/>
          <p:nvPr/>
        </p:nvSpPr>
        <p:spPr>
          <a:xfrm>
            <a:off x="880990" y="2902623"/>
            <a:ext cx="4762500" cy="1304386"/>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400" b="1" dirty="0">
                <a:solidFill>
                  <a:srgbClr val="0070C0"/>
                </a:solidFill>
              </a:rPr>
              <a:t>Sensores</a:t>
            </a:r>
          </a:p>
          <a:p>
            <a:endParaRPr lang="es-ES" sz="1400" b="1" dirty="0">
              <a:solidFill>
                <a:srgbClr val="607848"/>
              </a:solidFill>
            </a:endParaRPr>
          </a:p>
          <a:p>
            <a:pPr marL="285750" indent="-285750">
              <a:buFont typeface="Arial" panose="020B0604020202020204" pitchFamily="34" charset="0"/>
              <a:buChar char="•"/>
            </a:pPr>
            <a:r>
              <a:rPr lang="es-EC" sz="1200" dirty="0">
                <a:solidFill>
                  <a:schemeClr val="tx1"/>
                </a:solidFill>
              </a:rPr>
              <a:t>Sensor de movimiento PIR.</a:t>
            </a:r>
          </a:p>
          <a:p>
            <a:pPr marL="285750" indent="-285750">
              <a:buFont typeface="Arial" panose="020B0604020202020204" pitchFamily="34" charset="0"/>
              <a:buChar char="•"/>
            </a:pPr>
            <a:r>
              <a:rPr lang="es-EC" sz="1200" dirty="0">
                <a:solidFill>
                  <a:schemeClr val="tx1"/>
                </a:solidFill>
              </a:rPr>
              <a:t>Sensor de Gas MQ2.</a:t>
            </a:r>
          </a:p>
          <a:p>
            <a:pPr marL="285750" indent="-285750">
              <a:buFont typeface="Arial" panose="020B0604020202020204" pitchFamily="34" charset="0"/>
              <a:buChar char="•"/>
            </a:pPr>
            <a:r>
              <a:rPr lang="es-EC" sz="1200" dirty="0">
                <a:solidFill>
                  <a:schemeClr val="tx1"/>
                </a:solidFill>
              </a:rPr>
              <a:t>Pulsadores.</a:t>
            </a:r>
          </a:p>
          <a:p>
            <a:pPr marL="285750" indent="-285750">
              <a:buFont typeface="Arial" panose="020B0604020202020204" pitchFamily="34" charset="0"/>
              <a:buChar char="•"/>
            </a:pPr>
            <a:r>
              <a:rPr lang="es-EC" sz="1200" dirty="0">
                <a:solidFill>
                  <a:schemeClr val="tx1"/>
                </a:solidFill>
              </a:rPr>
              <a:t>Fotocelda</a:t>
            </a:r>
            <a:endParaRPr lang="es-ES" sz="1200" dirty="0">
              <a:solidFill>
                <a:schemeClr val="tx1"/>
              </a:solidFill>
            </a:endParaRPr>
          </a:p>
        </p:txBody>
      </p:sp>
      <p:sp>
        <p:nvSpPr>
          <p:cNvPr id="17" name="Rectángulo 16">
            <a:extLst>
              <a:ext uri="{FF2B5EF4-FFF2-40B4-BE49-F238E27FC236}">
                <a16:creationId xmlns:a16="http://schemas.microsoft.com/office/drawing/2014/main" id="{97300A0C-88F8-4375-A8FD-D6F2DA0906D0}"/>
              </a:ext>
            </a:extLst>
          </p:cNvPr>
          <p:cNvSpPr/>
          <p:nvPr/>
        </p:nvSpPr>
        <p:spPr>
          <a:xfrm>
            <a:off x="862802" y="4339708"/>
            <a:ext cx="4762500" cy="153434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400" b="1" dirty="0">
                <a:solidFill>
                  <a:srgbClr val="0070C0"/>
                </a:solidFill>
              </a:rPr>
              <a:t>Actuadores</a:t>
            </a:r>
          </a:p>
          <a:p>
            <a:endParaRPr lang="es-EC" sz="1200" dirty="0">
              <a:solidFill>
                <a:schemeClr val="tx1"/>
              </a:solidFill>
            </a:endParaRPr>
          </a:p>
          <a:p>
            <a:pPr marL="285750" indent="-285750">
              <a:buFont typeface="Arial" panose="020B0604020202020204" pitchFamily="34" charset="0"/>
              <a:buChar char="•"/>
            </a:pPr>
            <a:r>
              <a:rPr lang="es-EC" sz="1200" dirty="0">
                <a:solidFill>
                  <a:schemeClr val="tx1"/>
                </a:solidFill>
              </a:rPr>
              <a:t>Servomotores.</a:t>
            </a:r>
          </a:p>
          <a:p>
            <a:pPr marL="285750" indent="-285750">
              <a:buFont typeface="Arial" panose="020B0604020202020204" pitchFamily="34" charset="0"/>
              <a:buChar char="•"/>
            </a:pPr>
            <a:r>
              <a:rPr lang="es-EC" sz="1200" dirty="0">
                <a:solidFill>
                  <a:schemeClr val="tx1"/>
                </a:solidFill>
              </a:rPr>
              <a:t>Luces LED.</a:t>
            </a:r>
          </a:p>
          <a:p>
            <a:pPr marL="285750" indent="-285750">
              <a:buFont typeface="Arial" panose="020B0604020202020204" pitchFamily="34" charset="0"/>
              <a:buChar char="•"/>
            </a:pPr>
            <a:r>
              <a:rPr lang="es-EC" sz="1200" dirty="0">
                <a:solidFill>
                  <a:schemeClr val="tx1"/>
                </a:solidFill>
              </a:rPr>
              <a:t>Ventilador</a:t>
            </a:r>
          </a:p>
          <a:p>
            <a:pPr marL="285750" indent="-285750">
              <a:buFont typeface="Arial" panose="020B0604020202020204" pitchFamily="34" charset="0"/>
              <a:buChar char="•"/>
            </a:pPr>
            <a:r>
              <a:rPr lang="es-EC" sz="1200" dirty="0">
                <a:solidFill>
                  <a:schemeClr val="tx1"/>
                </a:solidFill>
              </a:rPr>
              <a:t>Buzzer</a:t>
            </a:r>
          </a:p>
          <a:p>
            <a:pPr marL="285750" indent="-285750">
              <a:buFont typeface="Arial" panose="020B0604020202020204" pitchFamily="34" charset="0"/>
              <a:buChar char="•"/>
            </a:pPr>
            <a:r>
              <a:rPr lang="es-EC" sz="1200" dirty="0">
                <a:solidFill>
                  <a:schemeClr val="tx1"/>
                </a:solidFill>
              </a:rPr>
              <a:t>LCD</a:t>
            </a:r>
            <a:endParaRPr lang="es-ES" sz="1200" dirty="0">
              <a:solidFill>
                <a:schemeClr val="tx1"/>
              </a:solidFill>
            </a:endParaRPr>
          </a:p>
        </p:txBody>
      </p:sp>
      <p:pic>
        <p:nvPicPr>
          <p:cNvPr id="3078" name="Picture 6" descr="Cómo funcionan los servomotores?">
            <a:extLst>
              <a:ext uri="{FF2B5EF4-FFF2-40B4-BE49-F238E27FC236}">
                <a16:creationId xmlns:a16="http://schemas.microsoft.com/office/drawing/2014/main" id="{503A7E5A-0498-4346-9557-E843F3ABA0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9355" y="4477810"/>
            <a:ext cx="945771" cy="76984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GB 8-Bit Strip Driver Module Board WS2812b 5050 – Esnaha Store">
            <a:extLst>
              <a:ext uri="{FF2B5EF4-FFF2-40B4-BE49-F238E27FC236}">
                <a16:creationId xmlns:a16="http://schemas.microsoft.com/office/drawing/2014/main" id="{94F015E3-AB8E-4109-B920-7FF3C63413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45" t="14525" r="16726" b="11839"/>
          <a:stretch/>
        </p:blipFill>
        <p:spPr bwMode="auto">
          <a:xfrm>
            <a:off x="3793545" y="4477810"/>
            <a:ext cx="692591" cy="72931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3">
            <a:extLst>
              <a:ext uri="{FF2B5EF4-FFF2-40B4-BE49-F238E27FC236}">
                <a16:creationId xmlns:a16="http://schemas.microsoft.com/office/drawing/2014/main" id="{ECB45993-7421-477A-8608-627E86FDAFEE}"/>
              </a:ext>
            </a:extLst>
          </p:cNvPr>
          <p:cNvSpPr txBox="1"/>
          <p:nvPr/>
        </p:nvSpPr>
        <p:spPr>
          <a:xfrm>
            <a:off x="8745945" y="1087867"/>
            <a:ext cx="1264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solidFill>
                  <a:srgbClr val="0070C0"/>
                </a:solidFill>
                <a:cs typeface="Times New Roman" panose="02020603050405020304" pitchFamily="18" charset="0"/>
              </a:rPr>
              <a:t>Software</a:t>
            </a:r>
            <a:endParaRPr kumimoji="0" lang="es-ES" sz="1600" b="1" i="0" u="none" strike="noStrike" kern="1200" cap="none" spc="0" normalizeH="0" baseline="0" noProof="0" dirty="0">
              <a:ln>
                <a:noFill/>
              </a:ln>
              <a:solidFill>
                <a:srgbClr val="0070C0"/>
              </a:solidFill>
              <a:effectLst/>
              <a:uLnTx/>
              <a:uFillTx/>
              <a:ea typeface="+mn-ea"/>
              <a:cs typeface="Times New Roman" panose="02020603050405020304" pitchFamily="18" charset="0"/>
            </a:endParaRPr>
          </a:p>
        </p:txBody>
      </p:sp>
      <p:pic>
        <p:nvPicPr>
          <p:cNvPr id="4098" name="Picture 2">
            <a:extLst>
              <a:ext uri="{FF2B5EF4-FFF2-40B4-BE49-F238E27FC236}">
                <a16:creationId xmlns:a16="http://schemas.microsoft.com/office/drawing/2014/main" id="{7F3B6E41-FBBB-4F08-8408-9D4396DC69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6073" y="5247652"/>
            <a:ext cx="595957" cy="61401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C58BF8BE-7B0E-4549-BAF7-0CA8960B07BA}"/>
              </a:ext>
            </a:extLst>
          </p:cNvPr>
          <p:cNvPicPr>
            <a:picLocks noChangeAspect="1"/>
          </p:cNvPicPr>
          <p:nvPr/>
        </p:nvPicPr>
        <p:blipFill>
          <a:blip r:embed="rId6"/>
          <a:stretch>
            <a:fillRect/>
          </a:stretch>
        </p:blipFill>
        <p:spPr>
          <a:xfrm>
            <a:off x="4563921" y="4409925"/>
            <a:ext cx="837727" cy="837727"/>
          </a:xfrm>
          <a:prstGeom prst="rect">
            <a:avLst/>
          </a:prstGeom>
        </p:spPr>
      </p:pic>
      <p:pic>
        <p:nvPicPr>
          <p:cNvPr id="9" name="Imagen 8">
            <a:extLst>
              <a:ext uri="{FF2B5EF4-FFF2-40B4-BE49-F238E27FC236}">
                <a16:creationId xmlns:a16="http://schemas.microsoft.com/office/drawing/2014/main" id="{AB77218E-DB8E-4900-863E-ED8EBF4B1080}"/>
              </a:ext>
            </a:extLst>
          </p:cNvPr>
          <p:cNvPicPr>
            <a:picLocks noChangeAspect="1"/>
          </p:cNvPicPr>
          <p:nvPr/>
        </p:nvPicPr>
        <p:blipFill>
          <a:blip r:embed="rId7"/>
          <a:stretch>
            <a:fillRect/>
          </a:stretch>
        </p:blipFill>
        <p:spPr>
          <a:xfrm>
            <a:off x="3930231" y="5160805"/>
            <a:ext cx="1228648" cy="649097"/>
          </a:xfrm>
          <a:prstGeom prst="rect">
            <a:avLst/>
          </a:prstGeom>
        </p:spPr>
      </p:pic>
      <p:pic>
        <p:nvPicPr>
          <p:cNvPr id="4100" name="Picture 4">
            <a:extLst>
              <a:ext uri="{FF2B5EF4-FFF2-40B4-BE49-F238E27FC236}">
                <a16:creationId xmlns:a16="http://schemas.microsoft.com/office/drawing/2014/main" id="{1EBAA376-E32B-49CD-969B-91146479295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5400000">
            <a:off x="3856524" y="1197943"/>
            <a:ext cx="1070223" cy="182294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B351BDD0-1787-42B4-B93C-9B8DE90F057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82744" y="2904240"/>
            <a:ext cx="987031" cy="73466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84FACE98-F0DB-4600-91D2-74973AABA93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4686" y="2938416"/>
            <a:ext cx="820964" cy="71656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348E248B-6657-4A12-BE39-F6B18900EE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73359" y="3554816"/>
            <a:ext cx="713743" cy="633972"/>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A41064EB-7C2D-49F9-BA3B-54844093CF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4797" y="3554816"/>
            <a:ext cx="713743" cy="536944"/>
          </a:xfrm>
          <a:prstGeom prst="rect">
            <a:avLst/>
          </a:prstGeom>
          <a:noFill/>
          <a:extLst>
            <a:ext uri="{909E8E84-426E-40DD-AFC4-6F175D3DCCD1}">
              <a14:hiddenFill xmlns:a14="http://schemas.microsoft.com/office/drawing/2010/main">
                <a:solidFill>
                  <a:srgbClr val="FFFFFF"/>
                </a:solidFill>
              </a14:hiddenFill>
            </a:ext>
          </a:extLst>
        </p:spPr>
      </p:pic>
      <p:pic>
        <p:nvPicPr>
          <p:cNvPr id="23" name="Imagen 22">
            <a:extLst>
              <a:ext uri="{FF2B5EF4-FFF2-40B4-BE49-F238E27FC236}">
                <a16:creationId xmlns:a16="http://schemas.microsoft.com/office/drawing/2014/main" id="{0D60EF4F-65C0-49A1-8449-739C4BF56A63}"/>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162677" y="1987558"/>
            <a:ext cx="5487670" cy="2515870"/>
          </a:xfrm>
          <a:prstGeom prst="rect">
            <a:avLst/>
          </a:prstGeom>
          <a:noFill/>
          <a:ln>
            <a:noFill/>
          </a:ln>
        </p:spPr>
      </p:pic>
    </p:spTree>
    <p:extLst>
      <p:ext uri="{BB962C8B-B14F-4D97-AF65-F5344CB8AC3E}">
        <p14:creationId xmlns:p14="http://schemas.microsoft.com/office/powerpoint/2010/main" val="865186188"/>
      </p:ext>
    </p:extLst>
  </p:cSld>
  <p:clrMapOvr>
    <a:masterClrMapping/>
  </p:clrMapOvr>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4175</TotalTime>
  <Words>2241</Words>
  <Application>Microsoft Office PowerPoint</Application>
  <PresentationFormat>Panorámica</PresentationFormat>
  <Paragraphs>425</Paragraphs>
  <Slides>29</Slides>
  <Notes>29</Notes>
  <HiddenSlides>0</HiddenSlides>
  <MMClips>0</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2</vt:i4>
      </vt:variant>
      <vt:variant>
        <vt:lpstr>Títulos de diapositiva</vt:lpstr>
      </vt:variant>
      <vt:variant>
        <vt:i4>29</vt:i4>
      </vt:variant>
    </vt:vector>
  </HeadingPairs>
  <TitlesOfParts>
    <vt:vector size="38" baseType="lpstr">
      <vt:lpstr>Arial</vt:lpstr>
      <vt:lpstr>Arial</vt:lpstr>
      <vt:lpstr>Calibri</vt:lpstr>
      <vt:lpstr>Courier New</vt:lpstr>
      <vt:lpstr>Symbol</vt:lpstr>
      <vt:lpstr>Times New Roman</vt:lpstr>
      <vt:lpstr>Diseño predeterminado</vt:lpstr>
      <vt:lpstr>CorelDRAW</vt:lpstr>
      <vt:lpstr>Microsoft Word 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Nikolás Cobo</dc:creator>
  <cp:lastModifiedBy>Nikolás Cobo</cp:lastModifiedBy>
  <cp:revision>146</cp:revision>
  <dcterms:created xsi:type="dcterms:W3CDTF">2021-08-04T17:49:01Z</dcterms:created>
  <dcterms:modified xsi:type="dcterms:W3CDTF">2022-02-23T14:52:42Z</dcterms:modified>
</cp:coreProperties>
</file>