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sldIdLst>
    <p:sldId id="256" r:id="rId2"/>
    <p:sldId id="288" r:id="rId3"/>
    <p:sldId id="278" r:id="rId4"/>
    <p:sldId id="279" r:id="rId5"/>
    <p:sldId id="289" r:id="rId6"/>
    <p:sldId id="309" r:id="rId7"/>
    <p:sldId id="280" r:id="rId8"/>
    <p:sldId id="290" r:id="rId9"/>
    <p:sldId id="282" r:id="rId10"/>
    <p:sldId id="281" r:id="rId11"/>
    <p:sldId id="285" r:id="rId12"/>
    <p:sldId id="301" r:id="rId13"/>
    <p:sldId id="305" r:id="rId14"/>
    <p:sldId id="302" r:id="rId15"/>
    <p:sldId id="306" r:id="rId16"/>
    <p:sldId id="303" r:id="rId17"/>
    <p:sldId id="307" r:id="rId18"/>
    <p:sldId id="304" r:id="rId19"/>
    <p:sldId id="308" r:id="rId20"/>
    <p:sldId id="298" r:id="rId21"/>
    <p:sldId id="299" r:id="rId22"/>
    <p:sldId id="30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799A"/>
    <a:srgbClr val="695362"/>
    <a:srgbClr val="7A7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4405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6E9DEC-419B-4CC5-A080-3B06BD5A8291}"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1099539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6E9DEC-419B-4CC5-A080-3B06BD5A8291}"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64081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6E9DEC-419B-4CC5-A080-3B06BD5A8291}"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9782511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6E9DEC-419B-4CC5-A080-3B06BD5A8291}"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78764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6E9DEC-419B-4CC5-A080-3B06BD5A8291}"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9833437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6249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70798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5368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75833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6493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1191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7264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444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13416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5709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12/15/2021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23496744"/>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1828799" y="772732"/>
            <a:ext cx="1928733" cy="461665"/>
          </a:xfrm>
          <a:prstGeom prst="rect">
            <a:avLst/>
          </a:prstGeom>
          <a:noFill/>
        </p:spPr>
        <p:txBody>
          <a:bodyPr wrap="none" rtlCol="0">
            <a:spAutoFit/>
          </a:bodyPr>
          <a:lstStyle/>
          <a:p>
            <a:r>
              <a:rPr lang="es-EC" sz="2400" b="1" dirty="0" smtClean="0">
                <a:latin typeface="Calibri" panose="020F0502020204030204" pitchFamily="34" charset="0"/>
                <a:cs typeface="Calibri" panose="020F0502020204030204" pitchFamily="34" charset="0"/>
              </a:rPr>
              <a:t>Antecedentes</a:t>
            </a:r>
            <a:endParaRPr lang="es-EC" sz="2400" b="1" dirty="0">
              <a:latin typeface="Calibri" panose="020F0502020204030204" pitchFamily="34" charset="0"/>
              <a:cs typeface="Calibri" panose="020F0502020204030204" pitchFamily="34" charset="0"/>
            </a:endParaRPr>
          </a:p>
        </p:txBody>
      </p:sp>
      <p:sp>
        <p:nvSpPr>
          <p:cNvPr id="10" name="CuadroTexto 9"/>
          <p:cNvSpPr txBox="1"/>
          <p:nvPr/>
        </p:nvSpPr>
        <p:spPr>
          <a:xfrm>
            <a:off x="1828799" y="1464052"/>
            <a:ext cx="9438605" cy="4632037"/>
          </a:xfrm>
          <a:prstGeom prst="rect">
            <a:avLst/>
          </a:prstGeom>
          <a:noFill/>
        </p:spPr>
        <p:txBody>
          <a:bodyPr wrap="square" rtlCol="0">
            <a:spAutoFit/>
          </a:bodyPr>
          <a:lstStyle/>
          <a:p>
            <a:pPr algn="ctr"/>
            <a:r>
              <a:rPr lang="es-EC" b="1" dirty="0"/>
              <a:t>PACIFIC AIR CARGO S. A.</a:t>
            </a:r>
            <a:r>
              <a:rPr lang="es-EC" dirty="0"/>
              <a:t> </a:t>
            </a:r>
            <a:endParaRPr lang="es-EC" dirty="0" smtClean="0"/>
          </a:p>
          <a:p>
            <a:pPr algn="ctr"/>
            <a:endParaRPr lang="es-EC" dirty="0"/>
          </a:p>
          <a:p>
            <a:pPr algn="ctr"/>
            <a:endParaRPr lang="es-EC" sz="1200" dirty="0" smtClean="0"/>
          </a:p>
          <a:p>
            <a:pPr algn="ctr"/>
            <a:endParaRPr lang="es-EC" sz="300" dirty="0" smtClean="0"/>
          </a:p>
          <a:p>
            <a:pPr algn="just">
              <a:lnSpc>
                <a:spcPct val="150000"/>
              </a:lnSpc>
            </a:pPr>
            <a:r>
              <a:rPr lang="es-EC" sz="1600" dirty="0" smtClean="0"/>
              <a:t>Es líder en el mercado ecuatoriano, con una basta experiencia, ofreciendo servicios de soluciones </a:t>
            </a:r>
            <a:r>
              <a:rPr lang="es-EC" sz="1600" dirty="0"/>
              <a:t>logísticas </a:t>
            </a:r>
            <a:r>
              <a:rPr lang="es-EC" sz="1600" dirty="0" smtClean="0"/>
              <a:t>integrales. </a:t>
            </a:r>
          </a:p>
          <a:p>
            <a:pPr algn="just"/>
            <a:endParaRPr lang="es-EC" dirty="0"/>
          </a:p>
          <a:p>
            <a:pPr algn="just">
              <a:lnSpc>
                <a:spcPct val="150000"/>
              </a:lnSpc>
            </a:pPr>
            <a:r>
              <a:rPr lang="es-EC" sz="1600" dirty="0" smtClean="0"/>
              <a:t>Siendo su </a:t>
            </a:r>
            <a:r>
              <a:rPr lang="es-EC" sz="1600" dirty="0"/>
              <a:t>compromiso, </a:t>
            </a:r>
            <a:r>
              <a:rPr lang="es-EC" sz="1600" dirty="0" smtClean="0"/>
              <a:t>la satisfacción </a:t>
            </a:r>
            <a:r>
              <a:rPr lang="es-EC" sz="1600" dirty="0"/>
              <a:t>del cliente, </a:t>
            </a:r>
            <a:r>
              <a:rPr lang="es-EC" sz="1600" dirty="0" smtClean="0"/>
              <a:t>contando </a:t>
            </a:r>
            <a:r>
              <a:rPr lang="es-EC" sz="1600" dirty="0"/>
              <a:t>con personal calificado, tecnología de punta </a:t>
            </a:r>
            <a:r>
              <a:rPr lang="es-EC" sz="1600" dirty="0" smtClean="0"/>
              <a:t>con </a:t>
            </a:r>
            <a:r>
              <a:rPr lang="es-EC" sz="1600" dirty="0"/>
              <a:t>infraestructura </a:t>
            </a:r>
            <a:r>
              <a:rPr lang="es-EC" sz="1600" dirty="0" smtClean="0"/>
              <a:t>ubicada en </a:t>
            </a:r>
            <a:r>
              <a:rPr lang="es-EC" sz="1600" dirty="0"/>
              <a:t>Quito y Guayaquil.</a:t>
            </a:r>
          </a:p>
          <a:p>
            <a:r>
              <a:rPr lang="es-EC" sz="1600" dirty="0"/>
              <a:t> </a:t>
            </a:r>
          </a:p>
          <a:p>
            <a:pPr algn="just">
              <a:lnSpc>
                <a:spcPct val="150000"/>
              </a:lnSpc>
            </a:pPr>
            <a:r>
              <a:rPr lang="es-EC" sz="1600" dirty="0" smtClean="0"/>
              <a:t>Cuenta </a:t>
            </a:r>
            <a:r>
              <a:rPr lang="es-EC" sz="1600" dirty="0"/>
              <a:t>con la certificación BASC, </a:t>
            </a:r>
            <a:r>
              <a:rPr lang="es-EC" sz="1600" dirty="0" smtClean="0"/>
              <a:t>quien avala </a:t>
            </a:r>
            <a:r>
              <a:rPr lang="es-EC" sz="1600" dirty="0"/>
              <a:t>el proceso de seguridad en </a:t>
            </a:r>
            <a:r>
              <a:rPr lang="es-EC" sz="1600" dirty="0" smtClean="0"/>
              <a:t>la </a:t>
            </a:r>
            <a:r>
              <a:rPr lang="es-EC" sz="1600" dirty="0"/>
              <a:t>cadena </a:t>
            </a:r>
            <a:r>
              <a:rPr lang="es-EC" sz="1600" dirty="0" smtClean="0"/>
              <a:t>logística.</a:t>
            </a:r>
          </a:p>
          <a:p>
            <a:pPr algn="just"/>
            <a:endParaRPr lang="es-EC" dirty="0"/>
          </a:p>
          <a:p>
            <a:pPr algn="just">
              <a:lnSpc>
                <a:spcPct val="150000"/>
              </a:lnSpc>
            </a:pPr>
            <a:r>
              <a:rPr lang="es-EC" sz="1600" dirty="0" smtClean="0"/>
              <a:t>Además </a:t>
            </a:r>
            <a:r>
              <a:rPr lang="es-EC" sz="1600" dirty="0"/>
              <a:t>es miembro del CASS/IATA, organización que regula el proceso de transporte aéreo internacional.</a:t>
            </a:r>
          </a:p>
        </p:txBody>
      </p:sp>
    </p:spTree>
    <p:extLst>
      <p:ext uri="{BB962C8B-B14F-4D97-AF65-F5344CB8AC3E}">
        <p14:creationId xmlns:p14="http://schemas.microsoft.com/office/powerpoint/2010/main" val="1123990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49943" y="700395"/>
            <a:ext cx="1956961" cy="677108"/>
          </a:xfrm>
          <a:prstGeom prst="rect">
            <a:avLst/>
          </a:prstGeom>
          <a:noFill/>
        </p:spPr>
        <p:txBody>
          <a:bodyPr wrap="square" rtlCol="0">
            <a:spAutoFit/>
          </a:bodyPr>
          <a:lstStyle/>
          <a:p>
            <a:pPr algn="ctr"/>
            <a:r>
              <a:rPr lang="es-ES" sz="2000" b="1" dirty="0"/>
              <a:t>ALCANCE</a:t>
            </a:r>
          </a:p>
          <a:p>
            <a:endParaRPr lang="es-EC" dirty="0"/>
          </a:p>
        </p:txBody>
      </p:sp>
      <p:sp>
        <p:nvSpPr>
          <p:cNvPr id="5" name="CuadroTexto 4"/>
          <p:cNvSpPr txBox="1"/>
          <p:nvPr/>
        </p:nvSpPr>
        <p:spPr>
          <a:xfrm>
            <a:off x="1567250" y="1952581"/>
            <a:ext cx="6739623" cy="2446824"/>
          </a:xfrm>
          <a:prstGeom prst="rect">
            <a:avLst/>
          </a:prstGeom>
          <a:noFill/>
        </p:spPr>
        <p:txBody>
          <a:bodyPr wrap="square" rtlCol="0">
            <a:spAutoFit/>
          </a:bodyPr>
          <a:lstStyle/>
          <a:p>
            <a:pPr algn="just" fontAlgn="base">
              <a:lnSpc>
                <a:spcPct val="150000"/>
              </a:lnSpc>
            </a:pPr>
            <a:r>
              <a:rPr lang="es-EC" dirty="0" smtClean="0"/>
              <a:t>Con las directrices definidas se puede evitar la improvisación, y el fracaso, haciendo que Pacific Air Cargo S. A. sea competitivo, al focalizar </a:t>
            </a:r>
            <a:r>
              <a:rPr lang="es-EC" dirty="0"/>
              <a:t>los </a:t>
            </a:r>
            <a:r>
              <a:rPr lang="es-EC" dirty="0" smtClean="0"/>
              <a:t>recursos, lo que le permitirá alcanzar sus objetivos, que será favorable para la empresa.</a:t>
            </a:r>
            <a:endParaRPr lang="es-EC" dirty="0"/>
          </a:p>
          <a:p>
            <a:endParaRPr lang="es-EC" dirty="0"/>
          </a:p>
        </p:txBody>
      </p:sp>
      <p:pic>
        <p:nvPicPr>
          <p:cNvPr id="6"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1" y="1952581"/>
            <a:ext cx="2134333" cy="2420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8678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6595805" y="4610636"/>
            <a:ext cx="4930787" cy="2169825"/>
          </a:xfrm>
          <a:prstGeom prst="rect">
            <a:avLst/>
          </a:prstGeom>
        </p:spPr>
        <p:txBody>
          <a:bodyPr wrap="square">
            <a:spAutoFit/>
          </a:bodyPr>
          <a:lstStyle/>
          <a:p>
            <a:pPr marL="285750" indent="-285750">
              <a:lnSpc>
                <a:spcPct val="150000"/>
              </a:lnSpc>
              <a:buFont typeface="Arial" panose="020B0604020202020204" pitchFamily="34" charset="0"/>
              <a:buChar char="•"/>
            </a:pPr>
            <a:r>
              <a:rPr lang="es-EC" dirty="0" smtClean="0"/>
              <a:t>Sobre </a:t>
            </a:r>
            <a:r>
              <a:rPr lang="es-EC" dirty="0"/>
              <a:t>la Inversión</a:t>
            </a:r>
          </a:p>
          <a:p>
            <a:pPr marL="285750" indent="-285750">
              <a:lnSpc>
                <a:spcPct val="150000"/>
              </a:lnSpc>
              <a:buFont typeface="Arial" panose="020B0604020202020204" pitchFamily="34" charset="0"/>
              <a:buChar char="•"/>
            </a:pPr>
            <a:r>
              <a:rPr lang="es-EC" dirty="0"/>
              <a:t>Crecimiento</a:t>
            </a:r>
          </a:p>
          <a:p>
            <a:pPr marL="285750" indent="-285750">
              <a:lnSpc>
                <a:spcPct val="150000"/>
              </a:lnSpc>
              <a:buFont typeface="Arial" panose="020B0604020202020204" pitchFamily="34" charset="0"/>
              <a:buChar char="•"/>
            </a:pPr>
            <a:r>
              <a:rPr lang="es-EC" dirty="0" smtClean="0"/>
              <a:t>Desinversión</a:t>
            </a:r>
            <a:endParaRPr lang="es-EC" dirty="0"/>
          </a:p>
          <a:p>
            <a:pPr marL="285750" indent="-285750">
              <a:lnSpc>
                <a:spcPct val="150000"/>
              </a:lnSpc>
              <a:buFont typeface="Arial" panose="020B0604020202020204" pitchFamily="34" charset="0"/>
              <a:buChar char="•"/>
            </a:pPr>
            <a:r>
              <a:rPr lang="es-EC" dirty="0"/>
              <a:t>Sobre la estructura financiera</a:t>
            </a:r>
          </a:p>
          <a:p>
            <a:pPr marL="285750" indent="-285750">
              <a:lnSpc>
                <a:spcPct val="150000"/>
              </a:lnSpc>
              <a:buFont typeface="Arial" panose="020B0604020202020204" pitchFamily="34" charset="0"/>
              <a:buChar char="•"/>
            </a:pPr>
            <a:r>
              <a:rPr lang="es-EC" dirty="0"/>
              <a:t>Sobre las rentas o reparto de utilidades</a:t>
            </a:r>
          </a:p>
        </p:txBody>
      </p:sp>
      <p:sp>
        <p:nvSpPr>
          <p:cNvPr id="8" name="Rectángulo 7"/>
          <p:cNvSpPr/>
          <p:nvPr/>
        </p:nvSpPr>
        <p:spPr>
          <a:xfrm>
            <a:off x="1743234" y="1717049"/>
            <a:ext cx="6096000" cy="2169825"/>
          </a:xfrm>
          <a:prstGeom prst="rect">
            <a:avLst/>
          </a:prstGeom>
        </p:spPr>
        <p:txBody>
          <a:bodyPr>
            <a:spAutoFit/>
          </a:bodyPr>
          <a:lstStyle/>
          <a:p>
            <a:pPr marL="285750" indent="-285750">
              <a:lnSpc>
                <a:spcPct val="150000"/>
              </a:lnSpc>
              <a:buFont typeface="Arial" panose="020B0604020202020204" pitchFamily="34" charset="0"/>
              <a:buChar char="•"/>
            </a:pPr>
            <a:r>
              <a:rPr lang="es-EC" dirty="0" smtClean="0"/>
              <a:t>Sobre </a:t>
            </a:r>
            <a:r>
              <a:rPr lang="es-EC" dirty="0"/>
              <a:t>el capital de trabajo </a:t>
            </a:r>
          </a:p>
          <a:p>
            <a:pPr marL="285750" indent="-285750">
              <a:lnSpc>
                <a:spcPct val="150000"/>
              </a:lnSpc>
              <a:buFont typeface="Arial" panose="020B0604020202020204" pitchFamily="34" charset="0"/>
              <a:buChar char="•"/>
            </a:pPr>
            <a:r>
              <a:rPr lang="es-EC" dirty="0"/>
              <a:t>Estrategia </a:t>
            </a:r>
            <a:r>
              <a:rPr lang="es-EC" dirty="0" smtClean="0"/>
              <a:t>agresiva</a:t>
            </a:r>
            <a:endParaRPr lang="es-EC" dirty="0"/>
          </a:p>
          <a:p>
            <a:pPr marL="285750" indent="-285750">
              <a:lnSpc>
                <a:spcPct val="150000"/>
              </a:lnSpc>
              <a:buFont typeface="Arial" panose="020B0604020202020204" pitchFamily="34" charset="0"/>
              <a:buChar char="•"/>
            </a:pPr>
            <a:r>
              <a:rPr lang="es-EC" dirty="0"/>
              <a:t>Estrategia </a:t>
            </a:r>
            <a:r>
              <a:rPr lang="es-EC" dirty="0" smtClean="0"/>
              <a:t>conservadora </a:t>
            </a:r>
            <a:endParaRPr lang="es-EC" dirty="0"/>
          </a:p>
          <a:p>
            <a:pPr marL="285750" indent="-285750">
              <a:lnSpc>
                <a:spcPct val="150000"/>
              </a:lnSpc>
              <a:buFont typeface="Arial" panose="020B0604020202020204" pitchFamily="34" charset="0"/>
              <a:buChar char="•"/>
            </a:pPr>
            <a:r>
              <a:rPr lang="es-EC" dirty="0"/>
              <a:t>Estrategia </a:t>
            </a:r>
            <a:r>
              <a:rPr lang="es-EC" dirty="0" smtClean="0"/>
              <a:t>intermedia </a:t>
            </a:r>
            <a:endParaRPr lang="es-EC" dirty="0"/>
          </a:p>
          <a:p>
            <a:pPr marL="285750" indent="-285750">
              <a:lnSpc>
                <a:spcPct val="150000"/>
              </a:lnSpc>
              <a:buFont typeface="Arial" panose="020B0604020202020204" pitchFamily="34" charset="0"/>
              <a:buChar char="•"/>
            </a:pPr>
            <a:r>
              <a:rPr lang="es-EC" dirty="0"/>
              <a:t>Sobre el financiamiento corriente</a:t>
            </a:r>
          </a:p>
        </p:txBody>
      </p:sp>
      <p:sp>
        <p:nvSpPr>
          <p:cNvPr id="2" name="Rectángulo 1"/>
          <p:cNvSpPr/>
          <p:nvPr/>
        </p:nvSpPr>
        <p:spPr>
          <a:xfrm>
            <a:off x="6573402" y="4210526"/>
            <a:ext cx="4826962" cy="400110"/>
          </a:xfrm>
          <a:prstGeom prst="rect">
            <a:avLst/>
          </a:prstGeom>
        </p:spPr>
        <p:txBody>
          <a:bodyPr wrap="none">
            <a:spAutoFit/>
          </a:bodyPr>
          <a:lstStyle/>
          <a:p>
            <a:r>
              <a:rPr lang="es-EC" sz="2000" b="1" dirty="0"/>
              <a:t>Estrategias de liquidez de largo plazo</a:t>
            </a:r>
          </a:p>
        </p:txBody>
      </p:sp>
      <p:sp>
        <p:nvSpPr>
          <p:cNvPr id="3" name="Rectángulo 2"/>
          <p:cNvSpPr/>
          <p:nvPr/>
        </p:nvSpPr>
        <p:spPr>
          <a:xfrm>
            <a:off x="1765637" y="1357189"/>
            <a:ext cx="4830168" cy="400110"/>
          </a:xfrm>
          <a:prstGeom prst="rect">
            <a:avLst/>
          </a:prstGeom>
        </p:spPr>
        <p:txBody>
          <a:bodyPr wrap="none">
            <a:spAutoFit/>
          </a:bodyPr>
          <a:lstStyle/>
          <a:p>
            <a:r>
              <a:rPr lang="es-EC" sz="2000" b="1" dirty="0"/>
              <a:t>Estrategias de liquidez de corto plazo</a:t>
            </a:r>
          </a:p>
        </p:txBody>
      </p:sp>
      <p:pic>
        <p:nvPicPr>
          <p:cNvPr id="9" name="Imagen 8"/>
          <p:cNvPicPr>
            <a:picLocks noChangeAspect="1"/>
          </p:cNvPicPr>
          <p:nvPr/>
        </p:nvPicPr>
        <p:blipFill>
          <a:blip r:embed="rId2"/>
          <a:stretch>
            <a:fillRect/>
          </a:stretch>
        </p:blipFill>
        <p:spPr>
          <a:xfrm>
            <a:off x="8293994" y="1717049"/>
            <a:ext cx="2699622" cy="2077193"/>
          </a:xfrm>
          <a:prstGeom prst="rect">
            <a:avLst/>
          </a:prstGeom>
        </p:spPr>
      </p:pic>
      <p:pic>
        <p:nvPicPr>
          <p:cNvPr id="10" name="Imagen 9"/>
          <p:cNvPicPr>
            <a:picLocks noChangeAspect="1"/>
          </p:cNvPicPr>
          <p:nvPr/>
        </p:nvPicPr>
        <p:blipFill>
          <a:blip r:embed="rId3"/>
          <a:stretch>
            <a:fillRect/>
          </a:stretch>
        </p:blipFill>
        <p:spPr>
          <a:xfrm>
            <a:off x="2142772" y="4932608"/>
            <a:ext cx="2648462" cy="1728693"/>
          </a:xfrm>
          <a:prstGeom prst="rect">
            <a:avLst/>
          </a:prstGeom>
        </p:spPr>
      </p:pic>
      <p:pic>
        <p:nvPicPr>
          <p:cNvPr id="4" name="Imagen 3"/>
          <p:cNvPicPr>
            <a:picLocks noChangeAspect="1"/>
          </p:cNvPicPr>
          <p:nvPr/>
        </p:nvPicPr>
        <p:blipFill>
          <a:blip r:embed="rId4"/>
          <a:stretch>
            <a:fillRect/>
          </a:stretch>
        </p:blipFill>
        <p:spPr>
          <a:xfrm>
            <a:off x="2730342" y="427386"/>
            <a:ext cx="6913463" cy="749873"/>
          </a:xfrm>
          <a:prstGeom prst="rect">
            <a:avLst/>
          </a:prstGeom>
        </p:spPr>
      </p:pic>
    </p:spTree>
    <p:extLst>
      <p:ext uri="{BB962C8B-B14F-4D97-AF65-F5344CB8AC3E}">
        <p14:creationId xmlns:p14="http://schemas.microsoft.com/office/powerpoint/2010/main" val="2047478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41668" y="3289812"/>
            <a:ext cx="12050331" cy="3568187"/>
          </a:xfrm>
          <a:prstGeom prst="rect">
            <a:avLst/>
          </a:prstGeom>
        </p:spPr>
      </p:pic>
      <p:sp>
        <p:nvSpPr>
          <p:cNvPr id="6" name="Rectángulo 5"/>
          <p:cNvSpPr/>
          <p:nvPr/>
        </p:nvSpPr>
        <p:spPr>
          <a:xfrm>
            <a:off x="1638940" y="1673985"/>
            <a:ext cx="9315719" cy="1615827"/>
          </a:xfrm>
          <a:prstGeom prst="rect">
            <a:avLst/>
          </a:prstGeom>
        </p:spPr>
        <p:txBody>
          <a:bodyPr wrap="square">
            <a:spAutoFit/>
          </a:bodyPr>
          <a:lstStyle/>
          <a:p>
            <a:pPr>
              <a:lnSpc>
                <a:spcPct val="150000"/>
              </a:lnSpc>
            </a:pPr>
            <a:r>
              <a:rPr lang="es-EC" dirty="0" smtClean="0"/>
              <a:t>Esta estrategia ayuda a optimizar </a:t>
            </a:r>
            <a:r>
              <a:rPr lang="es-EC" dirty="0"/>
              <a:t>el proceso del ciclo de caja, </a:t>
            </a:r>
            <a:r>
              <a:rPr lang="es-EC" dirty="0" smtClean="0"/>
              <a:t>además se debe optimizar </a:t>
            </a:r>
            <a:r>
              <a:rPr lang="es-EC" dirty="0"/>
              <a:t>el número de </a:t>
            </a:r>
            <a:r>
              <a:rPr lang="es-EC" dirty="0" smtClean="0"/>
              <a:t>cuentas bancarias, y utilizar potencialmente la </a:t>
            </a:r>
            <a:r>
              <a:rPr lang="es-EC" dirty="0"/>
              <a:t>tecnologia que dispone la </a:t>
            </a:r>
            <a:r>
              <a:rPr lang="es-EC" dirty="0" smtClean="0"/>
              <a:t>empresa.</a:t>
            </a:r>
            <a:endParaRPr lang="es-EC" dirty="0"/>
          </a:p>
          <a:p>
            <a:endParaRPr lang="es-EC" dirty="0"/>
          </a:p>
        </p:txBody>
      </p:sp>
      <p:sp>
        <p:nvSpPr>
          <p:cNvPr id="7" name="Rectángulo 6"/>
          <p:cNvSpPr/>
          <p:nvPr/>
        </p:nvSpPr>
        <p:spPr>
          <a:xfrm>
            <a:off x="1638940" y="1170598"/>
            <a:ext cx="4442242" cy="400110"/>
          </a:xfrm>
          <a:prstGeom prst="rect">
            <a:avLst/>
          </a:prstGeom>
        </p:spPr>
        <p:txBody>
          <a:bodyPr wrap="none">
            <a:spAutoFit/>
          </a:bodyPr>
          <a:lstStyle/>
          <a:p>
            <a:r>
              <a:rPr lang="es-EC" sz="2000" b="1" dirty="0" smtClean="0"/>
              <a:t>1.- Mejorar </a:t>
            </a:r>
            <a:r>
              <a:rPr lang="es-EC" sz="2000" b="1" dirty="0"/>
              <a:t>la Gestión de Tesorería</a:t>
            </a:r>
          </a:p>
        </p:txBody>
      </p:sp>
      <p:pic>
        <p:nvPicPr>
          <p:cNvPr id="2" name="Imagen 1"/>
          <p:cNvPicPr>
            <a:picLocks noChangeAspect="1"/>
          </p:cNvPicPr>
          <p:nvPr/>
        </p:nvPicPr>
        <p:blipFill>
          <a:blip r:embed="rId3"/>
          <a:stretch>
            <a:fillRect/>
          </a:stretch>
        </p:blipFill>
        <p:spPr>
          <a:xfrm>
            <a:off x="3209522" y="421089"/>
            <a:ext cx="5438103" cy="646232"/>
          </a:xfrm>
          <a:prstGeom prst="rect">
            <a:avLst/>
          </a:prstGeom>
        </p:spPr>
      </p:pic>
    </p:spTree>
    <p:extLst>
      <p:ext uri="{BB962C8B-B14F-4D97-AF65-F5344CB8AC3E}">
        <p14:creationId xmlns:p14="http://schemas.microsoft.com/office/powerpoint/2010/main" val="1428409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73552" y="3335628"/>
            <a:ext cx="12018448" cy="3522372"/>
          </a:xfrm>
          <a:prstGeom prst="rect">
            <a:avLst/>
          </a:prstGeom>
        </p:spPr>
      </p:pic>
      <p:sp>
        <p:nvSpPr>
          <p:cNvPr id="5" name="Rectángulo 4"/>
          <p:cNvSpPr/>
          <p:nvPr/>
        </p:nvSpPr>
        <p:spPr>
          <a:xfrm>
            <a:off x="1451017" y="1077964"/>
            <a:ext cx="4395755" cy="400110"/>
          </a:xfrm>
          <a:prstGeom prst="rect">
            <a:avLst/>
          </a:prstGeom>
        </p:spPr>
        <p:txBody>
          <a:bodyPr wrap="none">
            <a:spAutoFit/>
          </a:bodyPr>
          <a:lstStyle/>
          <a:p>
            <a:r>
              <a:rPr lang="es-EC" sz="2000" b="1" dirty="0" smtClean="0"/>
              <a:t>2.- Operaciones </a:t>
            </a:r>
            <a:r>
              <a:rPr lang="es-EC" sz="2000" b="1" dirty="0"/>
              <a:t>de Cobro y Pago</a:t>
            </a:r>
          </a:p>
        </p:txBody>
      </p:sp>
      <p:sp>
        <p:nvSpPr>
          <p:cNvPr id="6" name="Rectángulo 5"/>
          <p:cNvSpPr/>
          <p:nvPr/>
        </p:nvSpPr>
        <p:spPr>
          <a:xfrm>
            <a:off x="1451017" y="1801900"/>
            <a:ext cx="10217240" cy="1338828"/>
          </a:xfrm>
          <a:prstGeom prst="rect">
            <a:avLst/>
          </a:prstGeom>
        </p:spPr>
        <p:txBody>
          <a:bodyPr wrap="square">
            <a:spAutoFit/>
          </a:bodyPr>
          <a:lstStyle/>
          <a:p>
            <a:pPr>
              <a:lnSpc>
                <a:spcPct val="150000"/>
              </a:lnSpc>
            </a:pPr>
            <a:r>
              <a:rPr lang="es-EC" dirty="0" smtClean="0"/>
              <a:t>Se debe analizar </a:t>
            </a:r>
            <a:r>
              <a:rPr lang="es-EC" dirty="0"/>
              <a:t>los procesos de cobro que ayuden a recuperar la cartera, a través de </a:t>
            </a:r>
            <a:r>
              <a:rPr lang="es-EC" dirty="0" smtClean="0"/>
              <a:t>sistemas </a:t>
            </a:r>
            <a:r>
              <a:rPr lang="es-EC" dirty="0"/>
              <a:t>de cobro, </a:t>
            </a:r>
            <a:r>
              <a:rPr lang="es-EC" dirty="0" smtClean="0"/>
              <a:t>mismo que </a:t>
            </a:r>
            <a:r>
              <a:rPr lang="es-EC" dirty="0"/>
              <a:t>debe ser oportuno, </a:t>
            </a:r>
            <a:r>
              <a:rPr lang="es-EC" dirty="0" smtClean="0"/>
              <a:t>eficiente, confiable</a:t>
            </a:r>
            <a:r>
              <a:rPr lang="es-EC" dirty="0"/>
              <a:t>, </a:t>
            </a:r>
            <a:r>
              <a:rPr lang="es-EC" dirty="0" smtClean="0"/>
              <a:t>y </a:t>
            </a:r>
            <a:r>
              <a:rPr lang="es-EC" dirty="0"/>
              <a:t>mantener la buena imagen de la </a:t>
            </a:r>
            <a:r>
              <a:rPr lang="es-EC" dirty="0" smtClean="0"/>
              <a:t>empresa.</a:t>
            </a:r>
            <a:endParaRPr lang="es-EC" dirty="0"/>
          </a:p>
        </p:txBody>
      </p:sp>
    </p:spTree>
    <p:extLst>
      <p:ext uri="{BB962C8B-B14F-4D97-AF65-F5344CB8AC3E}">
        <p14:creationId xmlns:p14="http://schemas.microsoft.com/office/powerpoint/2010/main" val="820783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40370" y="3464416"/>
            <a:ext cx="12051629" cy="3393583"/>
          </a:xfrm>
          <a:prstGeom prst="rect">
            <a:avLst/>
          </a:prstGeom>
        </p:spPr>
      </p:pic>
      <p:sp>
        <p:nvSpPr>
          <p:cNvPr id="6" name="Rectángulo 5"/>
          <p:cNvSpPr/>
          <p:nvPr/>
        </p:nvSpPr>
        <p:spPr>
          <a:xfrm>
            <a:off x="1458223" y="1068731"/>
            <a:ext cx="2896947" cy="400110"/>
          </a:xfrm>
          <a:prstGeom prst="rect">
            <a:avLst/>
          </a:prstGeom>
        </p:spPr>
        <p:txBody>
          <a:bodyPr wrap="none">
            <a:spAutoFit/>
          </a:bodyPr>
          <a:lstStyle/>
          <a:p>
            <a:r>
              <a:rPr lang="es-EC" sz="2000" b="1" dirty="0" smtClean="0">
                <a:ea typeface="Times New Roman" panose="02020603050405020304" pitchFamily="18" charset="0"/>
              </a:rPr>
              <a:t>3.- Políticas </a:t>
            </a:r>
            <a:r>
              <a:rPr lang="es-EC" sz="2000" b="1" dirty="0">
                <a:ea typeface="Times New Roman" panose="02020603050405020304" pitchFamily="18" charset="0"/>
              </a:rPr>
              <a:t>Bancarias</a:t>
            </a:r>
            <a:endParaRPr lang="es-EC" sz="2000" dirty="0"/>
          </a:p>
        </p:txBody>
      </p:sp>
      <p:sp>
        <p:nvSpPr>
          <p:cNvPr id="7" name="Rectángulo 6"/>
          <p:cNvSpPr/>
          <p:nvPr/>
        </p:nvSpPr>
        <p:spPr>
          <a:xfrm>
            <a:off x="1300766" y="1838674"/>
            <a:ext cx="10573555" cy="1286186"/>
          </a:xfrm>
          <a:prstGeom prst="rect">
            <a:avLst/>
          </a:prstGeom>
        </p:spPr>
        <p:txBody>
          <a:bodyPr wrap="square">
            <a:spAutoFit/>
          </a:bodyPr>
          <a:lstStyle/>
          <a:p>
            <a:pPr algn="just">
              <a:lnSpc>
                <a:spcPct val="150000"/>
              </a:lnSpc>
            </a:pPr>
            <a:r>
              <a:rPr lang="es-EC" dirty="0" smtClean="0"/>
              <a:t>Se relaciona </a:t>
            </a:r>
            <a:r>
              <a:rPr lang="es-EC" dirty="0"/>
              <a:t>con las cuentas bancarias, </a:t>
            </a:r>
            <a:r>
              <a:rPr lang="es-EC" dirty="0" smtClean="0"/>
              <a:t>se debe analizar si es oportuno </a:t>
            </a:r>
            <a:r>
              <a:rPr lang="es-EC" dirty="0"/>
              <a:t>tener más de </a:t>
            </a:r>
            <a:r>
              <a:rPr lang="es-EC" dirty="0" smtClean="0"/>
              <a:t>una cuenta, ya que se debe buscar los mejores servicios que ofrece los bancos, lo que es favorable para la empresa.</a:t>
            </a:r>
            <a:endParaRPr lang="es-EC" dirty="0"/>
          </a:p>
        </p:txBody>
      </p:sp>
    </p:spTree>
    <p:extLst>
      <p:ext uri="{BB962C8B-B14F-4D97-AF65-F5344CB8AC3E}">
        <p14:creationId xmlns:p14="http://schemas.microsoft.com/office/powerpoint/2010/main" val="925669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65592" y="3425780"/>
            <a:ext cx="12026408" cy="3432220"/>
          </a:xfrm>
          <a:prstGeom prst="rect">
            <a:avLst/>
          </a:prstGeom>
        </p:spPr>
      </p:pic>
      <p:sp>
        <p:nvSpPr>
          <p:cNvPr id="5" name="Rectángulo 4"/>
          <p:cNvSpPr/>
          <p:nvPr/>
        </p:nvSpPr>
        <p:spPr>
          <a:xfrm>
            <a:off x="1512196" y="1067805"/>
            <a:ext cx="2178802" cy="400110"/>
          </a:xfrm>
          <a:prstGeom prst="rect">
            <a:avLst/>
          </a:prstGeom>
        </p:spPr>
        <p:txBody>
          <a:bodyPr wrap="none">
            <a:spAutoFit/>
          </a:bodyPr>
          <a:lstStyle/>
          <a:p>
            <a:r>
              <a:rPr lang="es-EC" sz="2000" b="1" dirty="0" smtClean="0"/>
              <a:t>4.- Financiación</a:t>
            </a:r>
            <a:endParaRPr lang="es-EC" sz="2000" b="1" dirty="0"/>
          </a:p>
        </p:txBody>
      </p:sp>
      <p:sp>
        <p:nvSpPr>
          <p:cNvPr id="6" name="Rectángulo 5"/>
          <p:cNvSpPr/>
          <p:nvPr/>
        </p:nvSpPr>
        <p:spPr>
          <a:xfrm>
            <a:off x="1512196" y="1713602"/>
            <a:ext cx="10271972" cy="1286186"/>
          </a:xfrm>
          <a:prstGeom prst="rect">
            <a:avLst/>
          </a:prstGeom>
        </p:spPr>
        <p:txBody>
          <a:bodyPr wrap="square">
            <a:spAutoFit/>
          </a:bodyPr>
          <a:lstStyle/>
          <a:p>
            <a:pPr algn="just">
              <a:lnSpc>
                <a:spcPct val="150000"/>
              </a:lnSpc>
            </a:pPr>
            <a:r>
              <a:rPr lang="es-EC" dirty="0" smtClean="0"/>
              <a:t>Ayuda a comparar </a:t>
            </a:r>
            <a:r>
              <a:rPr lang="es-EC" dirty="0"/>
              <a:t>costos de financiación, </a:t>
            </a:r>
            <a:r>
              <a:rPr lang="es-EC" dirty="0" smtClean="0"/>
              <a:t>cuando el tiempo pasa se </a:t>
            </a:r>
            <a:r>
              <a:rPr lang="es-EC" dirty="0"/>
              <a:t>debe realizar aportaciones y realizar mejoras a las </a:t>
            </a:r>
            <a:r>
              <a:rPr lang="es-EC" dirty="0" smtClean="0"/>
              <a:t>finanzas, </a:t>
            </a:r>
            <a:r>
              <a:rPr lang="es-EC" dirty="0"/>
              <a:t>las que pueden ser con financiación de créditos </a:t>
            </a:r>
            <a:r>
              <a:rPr lang="es-EC" dirty="0" smtClean="0"/>
              <a:t>de </a:t>
            </a:r>
            <a:r>
              <a:rPr lang="es-EC" dirty="0"/>
              <a:t>la </a:t>
            </a:r>
            <a:r>
              <a:rPr lang="es-EC" dirty="0" smtClean="0"/>
              <a:t>banca.</a:t>
            </a:r>
            <a:endParaRPr lang="es-EC" dirty="0"/>
          </a:p>
        </p:txBody>
      </p:sp>
    </p:spTree>
    <p:extLst>
      <p:ext uri="{BB962C8B-B14F-4D97-AF65-F5344CB8AC3E}">
        <p14:creationId xmlns:p14="http://schemas.microsoft.com/office/powerpoint/2010/main" val="764096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82338" y="3438659"/>
            <a:ext cx="12009662" cy="3419341"/>
          </a:xfrm>
          <a:prstGeom prst="rect">
            <a:avLst/>
          </a:prstGeom>
        </p:spPr>
      </p:pic>
      <p:sp>
        <p:nvSpPr>
          <p:cNvPr id="6" name="Rectángulo 5"/>
          <p:cNvSpPr/>
          <p:nvPr/>
        </p:nvSpPr>
        <p:spPr>
          <a:xfrm>
            <a:off x="1399504" y="1285271"/>
            <a:ext cx="4019049" cy="400110"/>
          </a:xfrm>
          <a:prstGeom prst="rect">
            <a:avLst/>
          </a:prstGeom>
        </p:spPr>
        <p:txBody>
          <a:bodyPr wrap="none">
            <a:spAutoFit/>
          </a:bodyPr>
          <a:lstStyle/>
          <a:p>
            <a:r>
              <a:rPr lang="es-EC" sz="2000" b="1" dirty="0" smtClean="0">
                <a:ea typeface="Times New Roman" panose="02020603050405020304" pitchFamily="18" charset="0"/>
              </a:rPr>
              <a:t>1.- Reducir </a:t>
            </a:r>
            <a:r>
              <a:rPr lang="es-EC" sz="2000" b="1" dirty="0">
                <a:ea typeface="Times New Roman" panose="02020603050405020304" pitchFamily="18" charset="0"/>
              </a:rPr>
              <a:t>costos innecesarios</a:t>
            </a:r>
            <a:endParaRPr lang="es-EC" sz="2000" dirty="0"/>
          </a:p>
        </p:txBody>
      </p:sp>
      <p:sp>
        <p:nvSpPr>
          <p:cNvPr id="7" name="Rectángulo 6"/>
          <p:cNvSpPr/>
          <p:nvPr/>
        </p:nvSpPr>
        <p:spPr>
          <a:xfrm>
            <a:off x="1399504" y="1920644"/>
            <a:ext cx="10191481" cy="1286186"/>
          </a:xfrm>
          <a:prstGeom prst="rect">
            <a:avLst/>
          </a:prstGeom>
        </p:spPr>
        <p:txBody>
          <a:bodyPr wrap="square">
            <a:spAutoFit/>
          </a:bodyPr>
          <a:lstStyle/>
          <a:p>
            <a:pPr algn="just">
              <a:lnSpc>
                <a:spcPct val="150000"/>
              </a:lnSpc>
            </a:pPr>
            <a:r>
              <a:rPr lang="es-EC" dirty="0" smtClean="0"/>
              <a:t>Para </a:t>
            </a:r>
            <a:r>
              <a:rPr lang="es-EC" dirty="0"/>
              <a:t>reducir costos se </a:t>
            </a:r>
            <a:r>
              <a:rPr lang="es-EC" dirty="0" smtClean="0"/>
              <a:t>debe </a:t>
            </a:r>
            <a:r>
              <a:rPr lang="es-EC" dirty="0"/>
              <a:t>reducir documentos, se </a:t>
            </a:r>
            <a:r>
              <a:rPr lang="es-EC" dirty="0" smtClean="0"/>
              <a:t>pude </a:t>
            </a:r>
            <a:r>
              <a:rPr lang="es-EC" dirty="0"/>
              <a:t>escanear y evitar archivos </a:t>
            </a:r>
            <a:r>
              <a:rPr lang="es-EC" dirty="0" smtClean="0"/>
              <a:t>físicos, </a:t>
            </a:r>
            <a:r>
              <a:rPr lang="es-EC" dirty="0"/>
              <a:t>además se debe reutilizar los recurso o suministros, </a:t>
            </a:r>
            <a:r>
              <a:rPr lang="es-EC" dirty="0" smtClean="0"/>
              <a:t>el </a:t>
            </a:r>
            <a:r>
              <a:rPr lang="es-EC" dirty="0"/>
              <a:t>cual significa un ahorro para la empresa. </a:t>
            </a:r>
          </a:p>
        </p:txBody>
      </p:sp>
      <p:pic>
        <p:nvPicPr>
          <p:cNvPr id="2" name="Imagen 1"/>
          <p:cNvPicPr>
            <a:picLocks noChangeAspect="1"/>
          </p:cNvPicPr>
          <p:nvPr/>
        </p:nvPicPr>
        <p:blipFill>
          <a:blip r:embed="rId3"/>
          <a:stretch>
            <a:fillRect/>
          </a:stretch>
        </p:blipFill>
        <p:spPr>
          <a:xfrm>
            <a:off x="2777636" y="372998"/>
            <a:ext cx="6108721" cy="646232"/>
          </a:xfrm>
          <a:prstGeom prst="rect">
            <a:avLst/>
          </a:prstGeom>
        </p:spPr>
      </p:pic>
    </p:spTree>
    <p:extLst>
      <p:ext uri="{BB962C8B-B14F-4D97-AF65-F5344CB8AC3E}">
        <p14:creationId xmlns:p14="http://schemas.microsoft.com/office/powerpoint/2010/main" val="2446872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52712" y="3206839"/>
            <a:ext cx="12039287" cy="3651162"/>
          </a:xfrm>
          <a:prstGeom prst="rect">
            <a:avLst/>
          </a:prstGeom>
        </p:spPr>
      </p:pic>
      <p:sp>
        <p:nvSpPr>
          <p:cNvPr id="5" name="Rectángulo 4"/>
          <p:cNvSpPr/>
          <p:nvPr/>
        </p:nvSpPr>
        <p:spPr>
          <a:xfrm>
            <a:off x="1579807" y="890888"/>
            <a:ext cx="4870244" cy="400110"/>
          </a:xfrm>
          <a:prstGeom prst="rect">
            <a:avLst/>
          </a:prstGeom>
        </p:spPr>
        <p:txBody>
          <a:bodyPr wrap="none">
            <a:spAutoFit/>
          </a:bodyPr>
          <a:lstStyle/>
          <a:p>
            <a:r>
              <a:rPr lang="es-EC" sz="2000" b="1" dirty="0" smtClean="0">
                <a:latin typeface="Century Gothic" panose="020B0502020202020204" pitchFamily="34" charset="0"/>
                <a:ea typeface="Times New Roman" panose="02020603050405020304" pitchFamily="18" charset="0"/>
              </a:rPr>
              <a:t>2.- Optimice </a:t>
            </a:r>
            <a:r>
              <a:rPr lang="es-EC" sz="2000" b="1" dirty="0">
                <a:latin typeface="Century Gothic" panose="020B0502020202020204" pitchFamily="34" charset="0"/>
                <a:ea typeface="Times New Roman" panose="02020603050405020304" pitchFamily="18" charset="0"/>
              </a:rPr>
              <a:t>y Automatice el proceso</a:t>
            </a:r>
            <a:endParaRPr lang="es-EC" sz="2000" dirty="0">
              <a:latin typeface="Century Gothic" panose="020B0502020202020204" pitchFamily="34" charset="0"/>
            </a:endParaRPr>
          </a:p>
        </p:txBody>
      </p:sp>
      <p:sp>
        <p:nvSpPr>
          <p:cNvPr id="6" name="Rectángulo 5"/>
          <p:cNvSpPr/>
          <p:nvPr/>
        </p:nvSpPr>
        <p:spPr>
          <a:xfrm>
            <a:off x="1328553" y="1505798"/>
            <a:ext cx="10242997" cy="1286186"/>
          </a:xfrm>
          <a:prstGeom prst="rect">
            <a:avLst/>
          </a:prstGeom>
        </p:spPr>
        <p:txBody>
          <a:bodyPr wrap="square">
            <a:spAutoFit/>
          </a:bodyPr>
          <a:lstStyle/>
          <a:p>
            <a:pPr>
              <a:lnSpc>
                <a:spcPct val="150000"/>
              </a:lnSpc>
            </a:pPr>
            <a:r>
              <a:rPr lang="es-EC" dirty="0" smtClean="0"/>
              <a:t>El </a:t>
            </a:r>
            <a:r>
              <a:rPr lang="es-EC" dirty="0"/>
              <a:t>tiempo es importante, por este motivo los procesos deben ser óptimos, </a:t>
            </a:r>
            <a:r>
              <a:rPr lang="es-EC" dirty="0" smtClean="0"/>
              <a:t>lo que sirve </a:t>
            </a:r>
            <a:r>
              <a:rPr lang="es-EC" dirty="0"/>
              <a:t>para hacer que el trabajo sea más eficiente </a:t>
            </a:r>
            <a:r>
              <a:rPr lang="es-EC" dirty="0" smtClean="0"/>
              <a:t>y competitivo en </a:t>
            </a:r>
            <a:r>
              <a:rPr lang="es-EC" dirty="0"/>
              <a:t>el </a:t>
            </a:r>
            <a:r>
              <a:rPr lang="es-EC" dirty="0" smtClean="0"/>
              <a:t>mercado </a:t>
            </a:r>
            <a:r>
              <a:rPr lang="es-EC" dirty="0"/>
              <a:t>lo que incrementa la rentabilidad.</a:t>
            </a:r>
          </a:p>
        </p:txBody>
      </p:sp>
    </p:spTree>
    <p:extLst>
      <p:ext uri="{BB962C8B-B14F-4D97-AF65-F5344CB8AC3E}">
        <p14:creationId xmlns:p14="http://schemas.microsoft.com/office/powerpoint/2010/main" val="141777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32866" y="2756079"/>
            <a:ext cx="12059133" cy="4101921"/>
          </a:xfrm>
          <a:prstGeom prst="rect">
            <a:avLst/>
          </a:prstGeom>
        </p:spPr>
      </p:pic>
      <p:sp>
        <p:nvSpPr>
          <p:cNvPr id="6" name="Rectángulo 5"/>
          <p:cNvSpPr/>
          <p:nvPr/>
        </p:nvSpPr>
        <p:spPr>
          <a:xfrm>
            <a:off x="1587712" y="772451"/>
            <a:ext cx="3345788" cy="400110"/>
          </a:xfrm>
          <a:prstGeom prst="rect">
            <a:avLst/>
          </a:prstGeom>
        </p:spPr>
        <p:txBody>
          <a:bodyPr wrap="none">
            <a:spAutoFit/>
          </a:bodyPr>
          <a:lstStyle/>
          <a:p>
            <a:r>
              <a:rPr lang="es-EC" sz="2000" b="1" dirty="0" smtClean="0"/>
              <a:t>3.- Lealtad </a:t>
            </a:r>
            <a:r>
              <a:rPr lang="es-EC" sz="2000" b="1" dirty="0"/>
              <a:t>de los clientes</a:t>
            </a:r>
          </a:p>
        </p:txBody>
      </p:sp>
      <p:sp>
        <p:nvSpPr>
          <p:cNvPr id="7" name="Rectángulo 6"/>
          <p:cNvSpPr/>
          <p:nvPr/>
        </p:nvSpPr>
        <p:spPr>
          <a:xfrm>
            <a:off x="1395211" y="1321227"/>
            <a:ext cx="10796788" cy="1286186"/>
          </a:xfrm>
          <a:prstGeom prst="rect">
            <a:avLst/>
          </a:prstGeom>
        </p:spPr>
        <p:txBody>
          <a:bodyPr wrap="square">
            <a:spAutoFit/>
          </a:bodyPr>
          <a:lstStyle/>
          <a:p>
            <a:pPr algn="just">
              <a:lnSpc>
                <a:spcPct val="150000"/>
              </a:lnSpc>
            </a:pPr>
            <a:r>
              <a:rPr lang="es-EC" dirty="0" smtClean="0">
                <a:latin typeface="Century Gothic" panose="020B0502020202020204" pitchFamily="34" charset="0"/>
                <a:ea typeface="Times New Roman" panose="02020603050405020304" pitchFamily="18" charset="0"/>
              </a:rPr>
              <a:t>La </a:t>
            </a:r>
            <a:r>
              <a:rPr lang="es-EC" dirty="0">
                <a:latin typeface="Century Gothic" panose="020B0502020202020204" pitchFamily="34" charset="0"/>
                <a:ea typeface="Times New Roman" panose="02020603050405020304" pitchFamily="18" charset="0"/>
              </a:rPr>
              <a:t>leales </a:t>
            </a:r>
            <a:r>
              <a:rPr lang="es-EC" dirty="0" smtClean="0">
                <a:latin typeface="Century Gothic" panose="020B0502020202020204" pitchFamily="34" charset="0"/>
                <a:ea typeface="Times New Roman" panose="02020603050405020304" pitchFamily="18" charset="0"/>
              </a:rPr>
              <a:t>de los clientes se logra por </a:t>
            </a:r>
            <a:r>
              <a:rPr lang="es-EC" dirty="0">
                <a:latin typeface="Century Gothic" panose="020B0502020202020204" pitchFamily="34" charset="0"/>
                <a:ea typeface="Times New Roman" panose="02020603050405020304" pitchFamily="18" charset="0"/>
              </a:rPr>
              <a:t>el tipo de servico que se oferta, </a:t>
            </a:r>
            <a:r>
              <a:rPr lang="es-EC" dirty="0" smtClean="0">
                <a:latin typeface="Century Gothic" panose="020B0502020202020204" pitchFamily="34" charset="0"/>
                <a:ea typeface="Times New Roman" panose="02020603050405020304" pitchFamily="18" charset="0"/>
              </a:rPr>
              <a:t>se gana </a:t>
            </a:r>
            <a:r>
              <a:rPr lang="es-EC" dirty="0">
                <a:latin typeface="Century Gothic" panose="020B0502020202020204" pitchFamily="34" charset="0"/>
                <a:ea typeface="Times New Roman" panose="02020603050405020304" pitchFamily="18" charset="0"/>
              </a:rPr>
              <a:t>su lealtad </a:t>
            </a:r>
            <a:r>
              <a:rPr lang="es-EC" dirty="0" smtClean="0">
                <a:latin typeface="Century Gothic" panose="020B0502020202020204" pitchFamily="34" charset="0"/>
                <a:ea typeface="Times New Roman" panose="02020603050405020304" pitchFamily="18" charset="0"/>
              </a:rPr>
              <a:t>dando </a:t>
            </a:r>
            <a:r>
              <a:rPr lang="es-EC" dirty="0">
                <a:latin typeface="Century Gothic" panose="020B0502020202020204" pitchFamily="34" charset="0"/>
                <a:ea typeface="Times New Roman" panose="02020603050405020304" pitchFamily="18" charset="0"/>
              </a:rPr>
              <a:t>a conocer nuevos servicios, </a:t>
            </a:r>
            <a:r>
              <a:rPr lang="es-EC" dirty="0" smtClean="0">
                <a:latin typeface="Century Gothic" panose="020B0502020202020204" pitchFamily="34" charset="0"/>
                <a:ea typeface="Times New Roman" panose="02020603050405020304" pitchFamily="18" charset="0"/>
              </a:rPr>
              <a:t>fortalezcan </a:t>
            </a:r>
            <a:r>
              <a:rPr lang="es-EC" dirty="0">
                <a:latin typeface="Century Gothic" panose="020B0502020202020204" pitchFamily="34" charset="0"/>
                <a:ea typeface="Times New Roman" panose="02020603050405020304" pitchFamily="18" charset="0"/>
              </a:rPr>
              <a:t>las relaciones comerciales para que conozcan las oportunidades que se les puede </a:t>
            </a:r>
            <a:r>
              <a:rPr lang="es-EC" dirty="0" smtClean="0">
                <a:latin typeface="Century Gothic" panose="020B0502020202020204" pitchFamily="34" charset="0"/>
                <a:ea typeface="Times New Roman" panose="02020603050405020304" pitchFamily="18" charset="0"/>
              </a:rPr>
              <a:t>brindar.</a:t>
            </a:r>
            <a:endParaRPr lang="es-EC" dirty="0">
              <a:latin typeface="Century Gothic" panose="020B0502020202020204" pitchFamily="34" charset="0"/>
            </a:endParaRPr>
          </a:p>
        </p:txBody>
      </p:sp>
    </p:spTree>
    <p:extLst>
      <p:ext uri="{BB962C8B-B14F-4D97-AF65-F5344CB8AC3E}">
        <p14:creationId xmlns:p14="http://schemas.microsoft.com/office/powerpoint/2010/main" val="1309183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stretch>
            <a:fillRect/>
          </a:stretch>
        </p:blipFill>
        <p:spPr>
          <a:xfrm>
            <a:off x="179816" y="3129565"/>
            <a:ext cx="12012184" cy="3728435"/>
          </a:xfrm>
          <a:prstGeom prst="rect">
            <a:avLst/>
          </a:prstGeom>
        </p:spPr>
      </p:pic>
      <p:sp>
        <p:nvSpPr>
          <p:cNvPr id="5" name="Rectángulo 4"/>
          <p:cNvSpPr/>
          <p:nvPr/>
        </p:nvSpPr>
        <p:spPr>
          <a:xfrm>
            <a:off x="1578375" y="823106"/>
            <a:ext cx="4884671" cy="400110"/>
          </a:xfrm>
          <a:prstGeom prst="rect">
            <a:avLst/>
          </a:prstGeom>
        </p:spPr>
        <p:txBody>
          <a:bodyPr wrap="none">
            <a:spAutoFit/>
          </a:bodyPr>
          <a:lstStyle/>
          <a:p>
            <a:r>
              <a:rPr lang="es-EC" sz="2000" b="1" dirty="0" smtClean="0">
                <a:latin typeface="Century Gothic" panose="020B0502020202020204" pitchFamily="34" charset="0"/>
                <a:ea typeface="Times New Roman" panose="02020603050405020304" pitchFamily="18" charset="0"/>
              </a:rPr>
              <a:t>4.- Mejorar </a:t>
            </a:r>
            <a:r>
              <a:rPr lang="es-EC" sz="2000" b="1" dirty="0">
                <a:latin typeface="Century Gothic" panose="020B0502020202020204" pitchFamily="34" charset="0"/>
                <a:ea typeface="Times New Roman" panose="02020603050405020304" pitchFamily="18" charset="0"/>
              </a:rPr>
              <a:t>los precios de los servicios</a:t>
            </a:r>
            <a:endParaRPr lang="es-EC" sz="2000" dirty="0">
              <a:latin typeface="Century Gothic" panose="020B0502020202020204" pitchFamily="34" charset="0"/>
            </a:endParaRPr>
          </a:p>
        </p:txBody>
      </p:sp>
      <p:sp>
        <p:nvSpPr>
          <p:cNvPr id="6" name="Rectángulo 5"/>
          <p:cNvSpPr/>
          <p:nvPr/>
        </p:nvSpPr>
        <p:spPr>
          <a:xfrm>
            <a:off x="1373745" y="1643199"/>
            <a:ext cx="10178603" cy="1286186"/>
          </a:xfrm>
          <a:prstGeom prst="rect">
            <a:avLst/>
          </a:prstGeom>
        </p:spPr>
        <p:txBody>
          <a:bodyPr wrap="square">
            <a:spAutoFit/>
          </a:bodyPr>
          <a:lstStyle/>
          <a:p>
            <a:pPr algn="just">
              <a:lnSpc>
                <a:spcPct val="150000"/>
              </a:lnSpc>
            </a:pPr>
            <a:r>
              <a:rPr lang="es-EC" dirty="0" smtClean="0"/>
              <a:t>Como </a:t>
            </a:r>
            <a:r>
              <a:rPr lang="es-EC" dirty="0"/>
              <a:t>en todo negocio, el precio es importante, </a:t>
            </a:r>
            <a:r>
              <a:rPr lang="es-EC" dirty="0" smtClean="0"/>
              <a:t>debe </a:t>
            </a:r>
            <a:r>
              <a:rPr lang="es-EC" dirty="0"/>
              <a:t>existir ofertas que favorezcan </a:t>
            </a:r>
            <a:r>
              <a:rPr lang="es-EC" dirty="0" smtClean="0"/>
              <a:t>al cliente, al ser un </a:t>
            </a:r>
            <a:r>
              <a:rPr lang="es-EC" dirty="0"/>
              <a:t>precio justo, </a:t>
            </a:r>
            <a:r>
              <a:rPr lang="es-EC" dirty="0" smtClean="0"/>
              <a:t>y no afectar </a:t>
            </a:r>
            <a:r>
              <a:rPr lang="es-EC" dirty="0"/>
              <a:t>a la rentabilidad, haciendo que sus flujos de caja sean </a:t>
            </a:r>
            <a:r>
              <a:rPr lang="es-EC" dirty="0" smtClean="0"/>
              <a:t>favorables.</a:t>
            </a:r>
            <a:endParaRPr lang="es-EC" dirty="0"/>
          </a:p>
        </p:txBody>
      </p:sp>
    </p:spTree>
    <p:extLst>
      <p:ext uri="{BB962C8B-B14F-4D97-AF65-F5344CB8AC3E}">
        <p14:creationId xmlns:p14="http://schemas.microsoft.com/office/powerpoint/2010/main" val="416778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1311671"/>
            <a:ext cx="10225826" cy="4805794"/>
          </a:xfrm>
        </p:spPr>
        <p:txBody>
          <a:bodyPr>
            <a:normAutofit/>
          </a:bodyPr>
          <a:lstStyle/>
          <a:p>
            <a:pPr>
              <a:lnSpc>
                <a:spcPct val="150000"/>
              </a:lnSpc>
            </a:pPr>
            <a:r>
              <a:rPr lang="es-EC" sz="1800" dirty="0" smtClean="0"/>
              <a:t>Son modernas y </a:t>
            </a:r>
            <a:r>
              <a:rPr lang="es-EC" sz="1800" dirty="0"/>
              <a:t>de última generación en cuartos de almacenamiento para cargas del tipo perecedero, refrigerado y cargas que no tengan la necesidad de temperaturas reguladas</a:t>
            </a:r>
            <a:r>
              <a:rPr lang="es-EC" sz="1800" dirty="0" smtClean="0"/>
              <a:t>, con una gran capacidad de almacenamiento.</a:t>
            </a:r>
            <a:br>
              <a:rPr lang="es-EC" sz="1800" dirty="0" smtClean="0"/>
            </a:br>
            <a:r>
              <a:rPr lang="es-EC" sz="1800" dirty="0"/>
              <a:t/>
            </a:r>
            <a:br>
              <a:rPr lang="es-EC" sz="1800" dirty="0"/>
            </a:br>
            <a:r>
              <a:rPr lang="es-EC" sz="1800" dirty="0" smtClean="0"/>
              <a:t>Para </a:t>
            </a:r>
            <a:r>
              <a:rPr lang="es-EC" sz="1800" dirty="0"/>
              <a:t>ello se utilizó un aislante de </a:t>
            </a:r>
            <a:r>
              <a:rPr lang="es-EC" sz="1800" dirty="0" smtClean="0"/>
              <a:t>alta </a:t>
            </a:r>
            <a:r>
              <a:rPr lang="es-EC" sz="1800" dirty="0"/>
              <a:t>densidad, </a:t>
            </a:r>
            <a:r>
              <a:rPr lang="es-EC" sz="1800" dirty="0" smtClean="0"/>
              <a:t>los </a:t>
            </a:r>
            <a:r>
              <a:rPr lang="es-EC" sz="1800" dirty="0"/>
              <a:t>paneles </a:t>
            </a:r>
            <a:r>
              <a:rPr lang="es-EC" sz="1800" dirty="0" smtClean="0"/>
              <a:t>de la </a:t>
            </a:r>
            <a:r>
              <a:rPr lang="es-EC" sz="1800" dirty="0"/>
              <a:t>estructura </a:t>
            </a:r>
            <a:r>
              <a:rPr lang="es-EC" sz="1800" dirty="0" smtClean="0"/>
              <a:t>proporcionan la temperatura idónea, al igual que los </a:t>
            </a:r>
            <a:r>
              <a:rPr lang="es-EC" sz="1800" dirty="0"/>
              <a:t>equipos </a:t>
            </a:r>
            <a:r>
              <a:rPr lang="es-EC" sz="1800" dirty="0" smtClean="0"/>
              <a:t>que cumplen </a:t>
            </a:r>
            <a:r>
              <a:rPr lang="es-EC" sz="1800" dirty="0"/>
              <a:t>con </a:t>
            </a:r>
            <a:r>
              <a:rPr lang="es-EC" sz="1800" dirty="0" smtClean="0"/>
              <a:t>la demanda que el cliente exige.</a:t>
            </a:r>
            <a:br>
              <a:rPr lang="es-EC" sz="1800" dirty="0" smtClean="0"/>
            </a:br>
            <a:r>
              <a:rPr lang="es-EC" sz="1800" dirty="0"/>
              <a:t/>
            </a:r>
            <a:br>
              <a:rPr lang="es-EC" sz="1800" dirty="0"/>
            </a:br>
            <a:r>
              <a:rPr lang="es-EC" sz="1600" dirty="0"/>
              <a:t> </a:t>
            </a:r>
            <a:br>
              <a:rPr lang="es-EC" sz="1600" dirty="0"/>
            </a:br>
            <a:endParaRPr lang="es-EC" sz="1600" dirty="0"/>
          </a:p>
        </p:txBody>
      </p:sp>
      <p:sp>
        <p:nvSpPr>
          <p:cNvPr id="4" name="CuadroTexto 3"/>
          <p:cNvSpPr txBox="1"/>
          <p:nvPr/>
        </p:nvSpPr>
        <p:spPr>
          <a:xfrm>
            <a:off x="1596980" y="412124"/>
            <a:ext cx="1848519" cy="461665"/>
          </a:xfrm>
          <a:prstGeom prst="rect">
            <a:avLst/>
          </a:prstGeom>
          <a:noFill/>
        </p:spPr>
        <p:txBody>
          <a:bodyPr wrap="none" rtlCol="0">
            <a:spAutoFit/>
          </a:bodyPr>
          <a:lstStyle/>
          <a:p>
            <a:r>
              <a:rPr lang="es-EC" sz="2400" b="1" dirty="0" smtClean="0">
                <a:latin typeface="Calibri" panose="020F0502020204030204" pitchFamily="34" charset="0"/>
                <a:cs typeface="Calibri" panose="020F0502020204030204" pitchFamily="34" charset="0"/>
              </a:rPr>
              <a:t>Instalaciones</a:t>
            </a:r>
            <a:endParaRPr lang="es-EC" sz="2400" b="1" dirty="0">
              <a:latin typeface="Calibri" panose="020F0502020204030204" pitchFamily="34" charset="0"/>
              <a:cs typeface="Calibri" panose="020F0502020204030204" pitchFamily="34" charset="0"/>
            </a:endParaRPr>
          </a:p>
        </p:txBody>
      </p:sp>
      <p:pic>
        <p:nvPicPr>
          <p:cNvPr id="6" name="Imagen 5"/>
          <p:cNvPicPr>
            <a:picLocks noChangeAspect="1"/>
          </p:cNvPicPr>
          <p:nvPr/>
        </p:nvPicPr>
        <p:blipFill>
          <a:blip r:embed="rId2"/>
          <a:stretch>
            <a:fillRect/>
          </a:stretch>
        </p:blipFill>
        <p:spPr>
          <a:xfrm>
            <a:off x="2846231" y="4584879"/>
            <a:ext cx="6800045" cy="1970468"/>
          </a:xfrm>
          <a:prstGeom prst="rect">
            <a:avLst/>
          </a:prstGeom>
        </p:spPr>
      </p:pic>
    </p:spTree>
    <p:extLst>
      <p:ext uri="{BB962C8B-B14F-4D97-AF65-F5344CB8AC3E}">
        <p14:creationId xmlns:p14="http://schemas.microsoft.com/office/powerpoint/2010/main" val="2455606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3921" y="508200"/>
            <a:ext cx="1894867" cy="462471"/>
          </a:xfrm>
        </p:spPr>
        <p:txBody>
          <a:bodyPr/>
          <a:lstStyle/>
          <a:p>
            <a:r>
              <a:rPr lang="es-EC" sz="2000" b="1" dirty="0" smtClean="0"/>
              <a:t>Conclusiones </a:t>
            </a:r>
            <a:endParaRPr lang="es-EC" sz="2000" b="1" dirty="0"/>
          </a:p>
        </p:txBody>
      </p:sp>
      <p:sp>
        <p:nvSpPr>
          <p:cNvPr id="20" name="Rectángulo 19"/>
          <p:cNvSpPr/>
          <p:nvPr/>
        </p:nvSpPr>
        <p:spPr>
          <a:xfrm>
            <a:off x="1318027" y="1367142"/>
            <a:ext cx="10303075" cy="4983416"/>
          </a:xfrm>
          <a:prstGeom prst="rect">
            <a:avLst/>
          </a:prstGeom>
        </p:spPr>
        <p:txBody>
          <a:bodyPr wrap="square">
            <a:spAutoFit/>
          </a:bodyPr>
          <a:lstStyle/>
          <a:p>
            <a:pPr marL="342900" indent="-342900" algn="just">
              <a:lnSpc>
                <a:spcPct val="150000"/>
              </a:lnSpc>
              <a:spcBef>
                <a:spcPts val="490"/>
              </a:spcBef>
              <a:buFont typeface="Symbol" panose="05050102010706020507" pitchFamily="18" charset="2"/>
              <a:buChar char=""/>
            </a:pPr>
            <a:r>
              <a:rPr lang="es-EC" dirty="0" smtClean="0"/>
              <a:t>Se debe </a:t>
            </a:r>
            <a:r>
              <a:rPr lang="es-EC" dirty="0"/>
              <a:t>desarrollar estrategias que ayuden a mejorar la liquidez y la rentabilidad</a:t>
            </a:r>
            <a:r>
              <a:rPr lang="es-EC" dirty="0" smtClean="0"/>
              <a:t>, y ser </a:t>
            </a:r>
            <a:r>
              <a:rPr lang="es-EC" dirty="0"/>
              <a:t>eficientemente en el mercado.</a:t>
            </a:r>
          </a:p>
          <a:p>
            <a:pPr algn="just">
              <a:lnSpc>
                <a:spcPct val="150000"/>
              </a:lnSpc>
              <a:spcBef>
                <a:spcPts val="5"/>
              </a:spcBef>
              <a:spcAft>
                <a:spcPts val="0"/>
              </a:spcAft>
            </a:pPr>
            <a:r>
              <a:rPr lang="es-EC" dirty="0">
                <a:latin typeface="Century Gothic" panose="020B0502020202020204" pitchFamily="34" charset="0"/>
                <a:ea typeface="Times New Roman" panose="02020603050405020304" pitchFamily="18" charset="0"/>
                <a:cs typeface="Calibri" panose="020F0502020204030204" pitchFamily="34" charset="0"/>
              </a:rPr>
              <a:t> </a:t>
            </a:r>
          </a:p>
          <a:p>
            <a:pPr marL="342900" lvl="0" indent="-342900" algn="just">
              <a:lnSpc>
                <a:spcPct val="150000"/>
              </a:lnSpc>
              <a:spcBef>
                <a:spcPts val="490"/>
              </a:spcBef>
              <a:spcAft>
                <a:spcPts val="0"/>
              </a:spcAft>
              <a:buFont typeface="Symbol" panose="05050102010706020507" pitchFamily="18" charset="2"/>
              <a:buChar char=""/>
            </a:pPr>
            <a:r>
              <a:rPr lang="es-EC" dirty="0"/>
              <a:t>Esta herramienta administrativa, ofrecen bondades mismas que ayudan a potenciar a la empresa en el mercado nacional e internacional.</a:t>
            </a:r>
            <a:r>
              <a:rPr lang="es-EC" dirty="0">
                <a:latin typeface="Century Gothic" panose="020B0502020202020204" pitchFamily="34" charset="0"/>
                <a:ea typeface="Times New Roman" panose="02020603050405020304" pitchFamily="18" charset="0"/>
                <a:cs typeface="Calibri" panose="020F0502020204030204" pitchFamily="34" charset="0"/>
              </a:rPr>
              <a:t> </a:t>
            </a:r>
            <a:endParaRPr lang="es-EC" dirty="0" smtClean="0">
              <a:latin typeface="Century Gothic" panose="020B0502020202020204" pitchFamily="34" charset="0"/>
              <a:ea typeface="Times New Roman" panose="02020603050405020304" pitchFamily="18" charset="0"/>
              <a:cs typeface="Calibri" panose="020F0502020204030204" pitchFamily="34" charset="0"/>
            </a:endParaRPr>
          </a:p>
          <a:p>
            <a:pPr lvl="0" algn="just">
              <a:lnSpc>
                <a:spcPct val="150000"/>
              </a:lnSpc>
              <a:spcBef>
                <a:spcPts val="490"/>
              </a:spcBef>
              <a:spcAft>
                <a:spcPts val="0"/>
              </a:spcAft>
            </a:pPr>
            <a:endParaRPr lang="es-EC" dirty="0">
              <a:latin typeface="Century Gothic" panose="020B0502020202020204" pitchFamily="34" charset="0"/>
              <a:ea typeface="Times New Roman" panose="02020603050405020304" pitchFamily="18" charset="0"/>
              <a:cs typeface="Calibri" panose="020F0502020204030204" pitchFamily="34" charset="0"/>
            </a:endParaRPr>
          </a:p>
          <a:p>
            <a:pPr marL="342900" lvl="0" indent="-342900" algn="just">
              <a:lnSpc>
                <a:spcPct val="150000"/>
              </a:lnSpc>
              <a:spcBef>
                <a:spcPts val="490"/>
              </a:spcBef>
              <a:spcAft>
                <a:spcPts val="0"/>
              </a:spcAft>
              <a:buFont typeface="Symbol" panose="05050102010706020507" pitchFamily="18" charset="2"/>
              <a:buChar char=""/>
            </a:pPr>
            <a:r>
              <a:rPr lang="es-EC" dirty="0"/>
              <a:t>Es importante dar a conocer la implementación de estas mejoras, para que la tarea sea de todos y no solo de unos </a:t>
            </a:r>
            <a:r>
              <a:rPr lang="es-EC" dirty="0" smtClean="0"/>
              <a:t>pocos</a:t>
            </a:r>
          </a:p>
          <a:p>
            <a:pPr lvl="0" algn="just">
              <a:lnSpc>
                <a:spcPct val="150000"/>
              </a:lnSpc>
              <a:spcBef>
                <a:spcPts val="490"/>
              </a:spcBef>
              <a:spcAft>
                <a:spcPts val="0"/>
              </a:spcAft>
            </a:pPr>
            <a:r>
              <a:rPr lang="es-EC" dirty="0">
                <a:latin typeface="Century Gothic" panose="020B0502020202020204" pitchFamily="34" charset="0"/>
                <a:ea typeface="Times New Roman" panose="02020603050405020304" pitchFamily="18" charset="0"/>
                <a:cs typeface="Calibri" panose="020F0502020204030204" pitchFamily="34" charset="0"/>
              </a:rPr>
              <a:t> </a:t>
            </a:r>
          </a:p>
          <a:p>
            <a:pPr marL="342900" lvl="0" indent="-342900" algn="just">
              <a:lnSpc>
                <a:spcPct val="150000"/>
              </a:lnSpc>
              <a:spcBef>
                <a:spcPts val="490"/>
              </a:spcBef>
              <a:spcAft>
                <a:spcPts val="0"/>
              </a:spcAft>
              <a:buFont typeface="Symbol" panose="05050102010706020507" pitchFamily="18" charset="2"/>
              <a:buChar char=""/>
            </a:pPr>
            <a:r>
              <a:rPr lang="es-EC" dirty="0"/>
              <a:t>Las inversiones de largo</a:t>
            </a:r>
            <a:r>
              <a:rPr lang="es-EC" dirty="0" smtClean="0">
                <a:latin typeface="Century Gothic" panose="020B0502020202020204" pitchFamily="34" charset="0"/>
                <a:ea typeface="Times New Roman" panose="02020603050405020304" pitchFamily="18" charset="0"/>
                <a:cs typeface="Calibri" panose="020F0502020204030204" pitchFamily="34" charset="0"/>
              </a:rPr>
              <a:t> </a:t>
            </a:r>
            <a:r>
              <a:rPr lang="es-EC" dirty="0"/>
              <a:t>plazo aseguran que el futuro de la empresa sea próspero y goce de confort económico.</a:t>
            </a:r>
            <a:endParaRPr lang="es-EC" dirty="0">
              <a:effectLst/>
              <a:latin typeface="Century Gothic" panose="020B05020202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87922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593921" y="508200"/>
            <a:ext cx="2738928" cy="46247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1800" b="1" dirty="0" smtClean="0"/>
              <a:t>Recomendaciones </a:t>
            </a:r>
            <a:endParaRPr lang="es-EC" sz="1800" b="1" dirty="0"/>
          </a:p>
        </p:txBody>
      </p:sp>
      <p:sp>
        <p:nvSpPr>
          <p:cNvPr id="6" name="Rectángulo 5"/>
          <p:cNvSpPr/>
          <p:nvPr/>
        </p:nvSpPr>
        <p:spPr>
          <a:xfrm>
            <a:off x="1316838" y="1336431"/>
            <a:ext cx="10303075" cy="4855175"/>
          </a:xfrm>
          <a:prstGeom prst="rect">
            <a:avLst/>
          </a:prstGeom>
        </p:spPr>
        <p:txBody>
          <a:bodyPr wrap="square">
            <a:spAutoFit/>
          </a:bodyPr>
          <a:lstStyle/>
          <a:p>
            <a:pPr marL="342900" lvl="0" indent="-342900">
              <a:lnSpc>
                <a:spcPct val="150000"/>
              </a:lnSpc>
              <a:spcBef>
                <a:spcPts val="490"/>
              </a:spcBef>
              <a:spcAft>
                <a:spcPts val="0"/>
              </a:spcAft>
              <a:buFont typeface="Symbol" panose="05050102010706020507" pitchFamily="18" charset="2"/>
              <a:buChar char=""/>
            </a:pPr>
            <a:r>
              <a:rPr lang="es-EC" dirty="0"/>
              <a:t>Es importante que se realicen reuniones frecuentes para monitorear que las estrategias se hayan ejecutado satisfactoriamente.</a:t>
            </a:r>
            <a:br>
              <a:rPr lang="es-EC" dirty="0"/>
            </a:br>
            <a:r>
              <a:rPr lang="es-EC" dirty="0">
                <a:latin typeface="Century Gothic" panose="020B0502020202020204" pitchFamily="34" charset="0"/>
                <a:ea typeface="Times New Roman" panose="02020603050405020304" pitchFamily="18" charset="0"/>
                <a:cs typeface="Calibri" panose="020F0502020204030204" pitchFamily="34" charset="0"/>
              </a:rPr>
              <a:t> </a:t>
            </a:r>
          </a:p>
          <a:p>
            <a:pPr marL="342900" indent="-342900">
              <a:lnSpc>
                <a:spcPct val="150000"/>
              </a:lnSpc>
              <a:spcBef>
                <a:spcPts val="490"/>
              </a:spcBef>
              <a:buFont typeface="Symbol" panose="05050102010706020507" pitchFamily="18" charset="2"/>
              <a:buChar char=""/>
            </a:pPr>
            <a:r>
              <a:rPr lang="es-EC" dirty="0"/>
              <a:t>Es importante seleccionar los antecedentes con los servicios provistos por terceros con el fin de evitar problemas financieros</a:t>
            </a:r>
            <a:r>
              <a:rPr lang="es-EC" dirty="0" smtClean="0"/>
              <a:t>.</a:t>
            </a:r>
            <a:r>
              <a:rPr lang="es-EC" dirty="0"/>
              <a:t/>
            </a:r>
            <a:br>
              <a:rPr lang="es-EC" dirty="0"/>
            </a:br>
            <a:r>
              <a:rPr lang="es-EC" dirty="0">
                <a:latin typeface="Century Gothic" panose="020B0502020202020204" pitchFamily="34" charset="0"/>
                <a:ea typeface="Times New Roman" panose="02020603050405020304" pitchFamily="18" charset="0"/>
                <a:cs typeface="Calibri" panose="020F0502020204030204" pitchFamily="34" charset="0"/>
              </a:rPr>
              <a:t> </a:t>
            </a:r>
          </a:p>
          <a:p>
            <a:pPr marL="342900" lvl="0" indent="-342900">
              <a:lnSpc>
                <a:spcPct val="150000"/>
              </a:lnSpc>
              <a:spcBef>
                <a:spcPts val="490"/>
              </a:spcBef>
              <a:spcAft>
                <a:spcPts val="0"/>
              </a:spcAft>
              <a:buFont typeface="Symbol" panose="05050102010706020507" pitchFamily="18" charset="2"/>
              <a:buChar char=""/>
            </a:pPr>
            <a:r>
              <a:rPr lang="es-EC" dirty="0"/>
              <a:t>Para mejorar la liquidez y rentabilidad, se debe diseñar estrategias financieras, y asi mejorar el flujo de caja y realizar inversiones.</a:t>
            </a:r>
            <a:br>
              <a:rPr lang="es-EC" dirty="0"/>
            </a:br>
            <a:r>
              <a:rPr lang="es-EC" dirty="0">
                <a:latin typeface="Century Gothic" panose="020B0502020202020204" pitchFamily="34" charset="0"/>
                <a:ea typeface="Times New Roman" panose="02020603050405020304" pitchFamily="18" charset="0"/>
                <a:cs typeface="Calibri" panose="020F0502020204030204" pitchFamily="34" charset="0"/>
              </a:rPr>
              <a:t> </a:t>
            </a:r>
          </a:p>
          <a:p>
            <a:pPr marL="342900" lvl="0" indent="-342900" algn="just">
              <a:lnSpc>
                <a:spcPct val="150000"/>
              </a:lnSpc>
              <a:spcBef>
                <a:spcPts val="490"/>
              </a:spcBef>
              <a:spcAft>
                <a:spcPts val="0"/>
              </a:spcAft>
              <a:buFont typeface="Symbol" panose="05050102010706020507" pitchFamily="18" charset="2"/>
              <a:buChar char=""/>
            </a:pPr>
            <a:r>
              <a:rPr lang="es-EC" dirty="0"/>
              <a:t>Debe realice inversiones, tomando en cuenta que toda inversión tienen </a:t>
            </a:r>
            <a:r>
              <a:rPr lang="es-EC" dirty="0" smtClean="0"/>
              <a:t>un riego</a:t>
            </a:r>
            <a:r>
              <a:rPr lang="es-EC" dirty="0"/>
              <a:t>, en el cual puede poner en </a:t>
            </a:r>
            <a:r>
              <a:rPr lang="es-EC" dirty="0" smtClean="0"/>
              <a:t>peligro </a:t>
            </a:r>
            <a:r>
              <a:rPr lang="es-EC" dirty="0"/>
              <a:t>el capital de la empresa.</a:t>
            </a:r>
            <a:endParaRPr lang="es-EC" dirty="0">
              <a:effectLst/>
              <a:latin typeface="Century Gothic" panose="020B05020202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20735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11" name="Rectángulo 10"/>
          <p:cNvSpPr/>
          <p:nvPr/>
        </p:nvSpPr>
        <p:spPr>
          <a:xfrm rot="20523636">
            <a:off x="3734489" y="1647432"/>
            <a:ext cx="5660283" cy="2800767"/>
          </a:xfrm>
          <a:prstGeom prst="rect">
            <a:avLst/>
          </a:prstGeom>
        </p:spPr>
        <p:txBody>
          <a:bodyPr wrap="square">
            <a:spAutoFit/>
          </a:bodyPr>
          <a:lstStyle/>
          <a:p>
            <a:r>
              <a:rPr lang="es-EC" sz="8800" dirty="0" smtClean="0">
                <a:latin typeface="Times New Roman" panose="02020603050405020304" pitchFamily="18" charset="0"/>
                <a:cs typeface="Times New Roman" panose="02020603050405020304" pitchFamily="18" charset="0"/>
              </a:rPr>
              <a:t>MUCHAS GRACIAS</a:t>
            </a:r>
            <a:r>
              <a:rPr lang="es-EC" sz="8800" dirty="0">
                <a:latin typeface="Times New Roman" panose="02020603050405020304" pitchFamily="18" charset="0"/>
                <a:cs typeface="Times New Roman" panose="02020603050405020304" pitchFamily="18" charset="0"/>
              </a:rPr>
              <a:t>!</a:t>
            </a:r>
            <a:endParaRPr lang="es-EC" sz="8800" dirty="0"/>
          </a:p>
        </p:txBody>
      </p:sp>
    </p:spTree>
    <p:extLst>
      <p:ext uri="{BB962C8B-B14F-4D97-AF65-F5344CB8AC3E}">
        <p14:creationId xmlns:p14="http://schemas.microsoft.com/office/powerpoint/2010/main" val="133422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983347" y="450761"/>
            <a:ext cx="4043966" cy="369332"/>
          </a:xfrm>
          <a:prstGeom prst="rect">
            <a:avLst/>
          </a:prstGeom>
          <a:noFill/>
        </p:spPr>
        <p:txBody>
          <a:bodyPr wrap="square" rtlCol="0">
            <a:spAutoFit/>
          </a:bodyPr>
          <a:lstStyle/>
          <a:p>
            <a:r>
              <a:rPr lang="es-ES" b="1" dirty="0" smtClean="0"/>
              <a:t>Justificación</a:t>
            </a:r>
            <a:endParaRPr lang="es-ES" b="1" dirty="0"/>
          </a:p>
        </p:txBody>
      </p:sp>
      <p:sp>
        <p:nvSpPr>
          <p:cNvPr id="6" name="CuadroTexto 5"/>
          <p:cNvSpPr txBox="1"/>
          <p:nvPr/>
        </p:nvSpPr>
        <p:spPr>
          <a:xfrm>
            <a:off x="1751528" y="1454239"/>
            <a:ext cx="6400800" cy="3939540"/>
          </a:xfrm>
          <a:prstGeom prst="rect">
            <a:avLst/>
          </a:prstGeom>
          <a:noFill/>
        </p:spPr>
        <p:txBody>
          <a:bodyPr wrap="square" rtlCol="0">
            <a:spAutoFit/>
          </a:bodyPr>
          <a:lstStyle/>
          <a:p>
            <a:pPr algn="just">
              <a:lnSpc>
                <a:spcPct val="150000"/>
              </a:lnSpc>
            </a:pPr>
            <a:r>
              <a:rPr lang="es-EC" dirty="0"/>
              <a:t>Es importante para la empresa, establecer directrices claras en cuanto a objetivos y políticas, </a:t>
            </a:r>
            <a:r>
              <a:rPr lang="es-EC" dirty="0" smtClean="0"/>
              <a:t>que </a:t>
            </a:r>
            <a:r>
              <a:rPr lang="es-EC" dirty="0"/>
              <a:t>permita una valoración transparente y </a:t>
            </a:r>
            <a:r>
              <a:rPr lang="es-EC" dirty="0" smtClean="0"/>
              <a:t>objetiva. </a:t>
            </a:r>
          </a:p>
          <a:p>
            <a:pPr algn="just">
              <a:lnSpc>
                <a:spcPct val="150000"/>
              </a:lnSpc>
            </a:pPr>
            <a:endParaRPr lang="es-EC" dirty="0"/>
          </a:p>
          <a:p>
            <a:pPr algn="just">
              <a:lnSpc>
                <a:spcPct val="150000"/>
              </a:lnSpc>
            </a:pPr>
            <a:r>
              <a:rPr lang="es-EC" dirty="0" smtClean="0"/>
              <a:t>En </a:t>
            </a:r>
            <a:r>
              <a:rPr lang="es-EC" dirty="0"/>
              <a:t>base a una </a:t>
            </a:r>
            <a:r>
              <a:rPr lang="es-EC" dirty="0" smtClean="0"/>
              <a:t>Gestión Financiera </a:t>
            </a:r>
            <a:r>
              <a:rPr lang="es-EC" dirty="0" smtClean="0"/>
              <a:t>para </a:t>
            </a:r>
            <a:r>
              <a:rPr lang="es-EC" dirty="0"/>
              <a:t>crear estrategias </a:t>
            </a:r>
            <a:r>
              <a:rPr lang="es-EC" dirty="0" smtClean="0"/>
              <a:t>de liquidez </a:t>
            </a:r>
            <a:r>
              <a:rPr lang="es-EC" dirty="0"/>
              <a:t>y rentabilidad, analizando el funcionamiento actual </a:t>
            </a:r>
            <a:r>
              <a:rPr lang="es-EC" dirty="0" smtClean="0"/>
              <a:t>que </a:t>
            </a:r>
            <a:r>
              <a:rPr lang="es-EC" dirty="0" smtClean="0"/>
              <a:t>faciliten alcanzar </a:t>
            </a:r>
            <a:r>
              <a:rPr lang="es-EC" dirty="0"/>
              <a:t>los objetivos de tesorería.  </a:t>
            </a:r>
          </a:p>
          <a:p>
            <a:pPr algn="just"/>
            <a:endParaRPr lang="es-EC" dirty="0" smtClean="0"/>
          </a:p>
          <a:p>
            <a:pPr algn="just"/>
            <a:endParaRPr lang="es-EC" sz="1600" dirty="0" smtClean="0"/>
          </a:p>
        </p:txBody>
      </p:sp>
      <p:pic>
        <p:nvPicPr>
          <p:cNvPr id="4" name="Imagen 3"/>
          <p:cNvPicPr>
            <a:picLocks noChangeAspect="1"/>
          </p:cNvPicPr>
          <p:nvPr/>
        </p:nvPicPr>
        <p:blipFill>
          <a:blip r:embed="rId2"/>
          <a:stretch>
            <a:fillRect/>
          </a:stretch>
        </p:blipFill>
        <p:spPr>
          <a:xfrm>
            <a:off x="8703972" y="1867438"/>
            <a:ext cx="2771104" cy="2641556"/>
          </a:xfrm>
          <a:prstGeom prst="rect">
            <a:avLst/>
          </a:prstGeom>
        </p:spPr>
      </p:pic>
    </p:spTree>
    <p:extLst>
      <p:ext uri="{BB962C8B-B14F-4D97-AF65-F5344CB8AC3E}">
        <p14:creationId xmlns:p14="http://schemas.microsoft.com/office/powerpoint/2010/main" val="1512973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757613" y="540912"/>
            <a:ext cx="3191899" cy="646331"/>
          </a:xfrm>
          <a:prstGeom prst="rect">
            <a:avLst/>
          </a:prstGeom>
          <a:noFill/>
        </p:spPr>
        <p:txBody>
          <a:bodyPr wrap="none" rtlCol="0">
            <a:spAutoFit/>
          </a:bodyPr>
          <a:lstStyle/>
          <a:p>
            <a:r>
              <a:rPr lang="es-ES" b="1" dirty="0"/>
              <a:t>DEFINICIÓN DEL PROBLEMA</a:t>
            </a:r>
          </a:p>
          <a:p>
            <a:endParaRPr lang="es-EC" dirty="0"/>
          </a:p>
        </p:txBody>
      </p:sp>
      <p:sp>
        <p:nvSpPr>
          <p:cNvPr id="5" name="CuadroTexto 4"/>
          <p:cNvSpPr txBox="1"/>
          <p:nvPr/>
        </p:nvSpPr>
        <p:spPr>
          <a:xfrm>
            <a:off x="1757613" y="1468155"/>
            <a:ext cx="6215667" cy="4401205"/>
          </a:xfrm>
          <a:prstGeom prst="rect">
            <a:avLst/>
          </a:prstGeom>
          <a:noFill/>
        </p:spPr>
        <p:txBody>
          <a:bodyPr wrap="square" rtlCol="0">
            <a:spAutoFit/>
          </a:bodyPr>
          <a:lstStyle/>
          <a:p>
            <a:pPr algn="just">
              <a:lnSpc>
                <a:spcPct val="200000"/>
              </a:lnSpc>
            </a:pPr>
            <a:r>
              <a:rPr lang="es-EC" sz="1600" dirty="0"/>
              <a:t>Una débil liquidez y rentabilidad, </a:t>
            </a:r>
            <a:r>
              <a:rPr lang="es-EC" sz="1600" dirty="0" smtClean="0"/>
              <a:t>por </a:t>
            </a:r>
            <a:r>
              <a:rPr lang="es-EC" sz="1600" dirty="0"/>
              <a:t>lo cual es preciso analizar las estrategias que </a:t>
            </a:r>
            <a:r>
              <a:rPr lang="es-EC" sz="1600" dirty="0" smtClean="0"/>
              <a:t>sean, </a:t>
            </a:r>
            <a:r>
              <a:rPr lang="es-EC" sz="1600" dirty="0"/>
              <a:t>útiles y adecuadas, iniciando desde el proceso del </a:t>
            </a:r>
            <a:r>
              <a:rPr lang="es-EC" sz="1600" dirty="0" smtClean="0"/>
              <a:t>crédito, </a:t>
            </a:r>
            <a:r>
              <a:rPr lang="es-EC" sz="1600" dirty="0" smtClean="0"/>
              <a:t>y el  </a:t>
            </a:r>
            <a:r>
              <a:rPr lang="es-EC" sz="1600" dirty="0"/>
              <a:t>manejo de </a:t>
            </a:r>
            <a:r>
              <a:rPr lang="es-EC" sz="1600" dirty="0" smtClean="0"/>
              <a:t>cartera.</a:t>
            </a:r>
          </a:p>
          <a:p>
            <a:pPr algn="just">
              <a:lnSpc>
                <a:spcPct val="200000"/>
              </a:lnSpc>
            </a:pPr>
            <a:endParaRPr lang="es-EC" sz="1600" dirty="0" smtClean="0"/>
          </a:p>
          <a:p>
            <a:pPr algn="just">
              <a:lnSpc>
                <a:spcPct val="200000"/>
              </a:lnSpc>
            </a:pPr>
            <a:r>
              <a:rPr lang="es-EC" sz="1600" dirty="0" smtClean="0"/>
              <a:t>La </a:t>
            </a:r>
            <a:r>
              <a:rPr lang="es-EC" sz="1600" dirty="0"/>
              <a:t>liquidez de la empresa </a:t>
            </a:r>
            <a:r>
              <a:rPr lang="es-EC" sz="1600" dirty="0" smtClean="0"/>
              <a:t>se basa en una </a:t>
            </a:r>
            <a:r>
              <a:rPr lang="es-EC" sz="1600" dirty="0"/>
              <a:t>cartera saludable, </a:t>
            </a:r>
            <a:r>
              <a:rPr lang="es-EC" sz="1600" dirty="0" smtClean="0"/>
              <a:t>la que se puede convertirla en la más </a:t>
            </a:r>
            <a:r>
              <a:rPr lang="es-EC" sz="1600" dirty="0"/>
              <a:t>óptima del activo corriente  </a:t>
            </a:r>
          </a:p>
          <a:p>
            <a:pPr algn="just">
              <a:lnSpc>
                <a:spcPct val="150000"/>
              </a:lnSpc>
            </a:pPr>
            <a:r>
              <a:rPr lang="es-EC" sz="1600" dirty="0"/>
              <a:t> </a:t>
            </a:r>
          </a:p>
        </p:txBody>
      </p:sp>
      <p:pic>
        <p:nvPicPr>
          <p:cNvPr id="6" name="Picture 1"/>
          <p:cNvPicPr>
            <a:picLocks noChangeAspect="1" noChangeArrowheads="1"/>
          </p:cNvPicPr>
          <p:nvPr/>
        </p:nvPicPr>
        <p:blipFill>
          <a:blip r:embed="rId2" cstate="print"/>
          <a:srcRect/>
          <a:stretch>
            <a:fillRect/>
          </a:stretch>
        </p:blipFill>
        <p:spPr bwMode="auto">
          <a:xfrm>
            <a:off x="8899279" y="1842276"/>
            <a:ext cx="2545354"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7625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8343" y="2088765"/>
            <a:ext cx="10148553" cy="5265072"/>
          </a:xfrm>
        </p:spPr>
        <p:txBody>
          <a:bodyPr>
            <a:normAutofit/>
          </a:bodyPr>
          <a:lstStyle/>
          <a:p>
            <a:pPr>
              <a:lnSpc>
                <a:spcPct val="150000"/>
              </a:lnSpc>
            </a:pPr>
            <a:r>
              <a:rPr lang="es-EC" altLang="es-EC" sz="1600" dirty="0" smtClean="0">
                <a:solidFill>
                  <a:schemeClr val="tx1"/>
                </a:solidFill>
              </a:rPr>
              <a:t/>
            </a:r>
            <a:br>
              <a:rPr lang="es-EC" altLang="es-EC" sz="1600" dirty="0" smtClean="0">
                <a:solidFill>
                  <a:schemeClr val="tx1"/>
                </a:solidFill>
              </a:rPr>
            </a:br>
            <a:r>
              <a:rPr lang="es-EC" altLang="es-EC" sz="1600" dirty="0" smtClean="0">
                <a:solidFill>
                  <a:schemeClr val="tx1"/>
                </a:solidFill>
              </a:rPr>
              <a:t>Su </a:t>
            </a:r>
            <a:r>
              <a:rPr lang="es-ES" sz="1800" dirty="0" smtClean="0"/>
              <a:t>servicios  son a  crédito,  </a:t>
            </a:r>
            <a:r>
              <a:rPr lang="es-ES" sz="1800" dirty="0" smtClean="0"/>
              <a:t>al no contar con políticas de </a:t>
            </a:r>
            <a:r>
              <a:rPr lang="es-ES" sz="1800" dirty="0" smtClean="0"/>
              <a:t>crédito  y  cobranzas,  </a:t>
            </a:r>
            <a:r>
              <a:rPr lang="es-ES" sz="1800" dirty="0" smtClean="0"/>
              <a:t>hace  </a:t>
            </a:r>
            <a:r>
              <a:rPr lang="es-ES" sz="1800" dirty="0" smtClean="0"/>
              <a:t>que  la recaudación sea </a:t>
            </a:r>
            <a:r>
              <a:rPr lang="es-ES" sz="1800" dirty="0"/>
              <a:t>deficiente y no permita resolver la falta de liquidez a corto </a:t>
            </a:r>
            <a:r>
              <a:rPr lang="es-ES" sz="1800" dirty="0" smtClean="0"/>
              <a:t>y </a:t>
            </a:r>
            <a:r>
              <a:rPr lang="es-ES" sz="1800" dirty="0"/>
              <a:t>mediano </a:t>
            </a:r>
            <a:r>
              <a:rPr lang="es-ES" sz="1800" dirty="0" smtClean="0"/>
              <a:t>plazo, lo que no </a:t>
            </a:r>
            <a:r>
              <a:rPr lang="es-EC" sz="1800" dirty="0" smtClean="0"/>
              <a:t>permite </a:t>
            </a:r>
            <a:r>
              <a:rPr lang="es-EC" sz="1800" dirty="0"/>
              <a:t>un </a:t>
            </a:r>
            <a:r>
              <a:rPr lang="es-EC" sz="1800" dirty="0" smtClean="0"/>
              <a:t>control adecuado </a:t>
            </a:r>
            <a:r>
              <a:rPr lang="es-EC" sz="1800" dirty="0"/>
              <a:t>de los costos y </a:t>
            </a:r>
            <a:r>
              <a:rPr lang="es-EC" sz="1800" dirty="0" smtClean="0"/>
              <a:t>gasto.</a:t>
            </a:r>
            <a:r>
              <a:rPr lang="es-EC" sz="1800" dirty="0"/>
              <a:t/>
            </a:r>
            <a:br>
              <a:rPr lang="es-EC" sz="1800" dirty="0"/>
            </a:br>
            <a:r>
              <a:rPr lang="es-EC" sz="1800" dirty="0"/>
              <a:t/>
            </a:r>
            <a:br>
              <a:rPr lang="es-EC" sz="1800" dirty="0"/>
            </a:br>
            <a:r>
              <a:rPr lang="es-ES" sz="1800" dirty="0"/>
              <a:t> </a:t>
            </a:r>
            <a:r>
              <a:rPr lang="es-EC" sz="1800" dirty="0" smtClean="0"/>
              <a:t>Esto hace que sus problemas se incremente y no pueda contar con un flujo de efectivo adecuado que ayuden a mitigar y dar solución a sus problemas de rentabilidad.  </a:t>
            </a:r>
            <a:endParaRPr lang="es-EC" sz="1800" dirty="0"/>
          </a:p>
        </p:txBody>
      </p:sp>
      <p:sp>
        <p:nvSpPr>
          <p:cNvPr id="4" name="CuadroTexto 3"/>
          <p:cNvSpPr txBox="1"/>
          <p:nvPr/>
        </p:nvSpPr>
        <p:spPr>
          <a:xfrm>
            <a:off x="1558343" y="1159099"/>
            <a:ext cx="3716082" cy="677108"/>
          </a:xfrm>
          <a:prstGeom prst="rect">
            <a:avLst/>
          </a:prstGeom>
          <a:noFill/>
        </p:spPr>
        <p:txBody>
          <a:bodyPr wrap="none" rtlCol="0">
            <a:spAutoFit/>
          </a:bodyPr>
          <a:lstStyle/>
          <a:p>
            <a:r>
              <a:rPr lang="es-ES" sz="2000" b="1" dirty="0" smtClean="0"/>
              <a:t>Planteamiento del Problema</a:t>
            </a:r>
            <a:endParaRPr lang="es-ES" sz="2000" b="1" dirty="0"/>
          </a:p>
          <a:p>
            <a:endParaRPr lang="es-EC" dirty="0"/>
          </a:p>
        </p:txBody>
      </p:sp>
    </p:spTree>
    <p:extLst>
      <p:ext uri="{BB962C8B-B14F-4D97-AF65-F5344CB8AC3E}">
        <p14:creationId xmlns:p14="http://schemas.microsoft.com/office/powerpoint/2010/main" val="1746842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25273" y="2215244"/>
            <a:ext cx="6096000" cy="2238113"/>
          </a:xfrm>
          <a:prstGeom prst="rect">
            <a:avLst/>
          </a:prstGeom>
        </p:spPr>
        <p:txBody>
          <a:bodyPr>
            <a:spAutoFit/>
          </a:bodyPr>
          <a:lstStyle/>
          <a:p>
            <a:pPr algn="just">
              <a:lnSpc>
                <a:spcPct val="150000"/>
              </a:lnSpc>
            </a:pPr>
            <a:r>
              <a:rPr lang="es-EC" sz="2400" dirty="0"/>
              <a:t>DISEÑO DE ESTRATEGIAS FINANCIERAS PARA MEJORAR EL NIVEL DE LIQUIDEZ Y RENTABILIDAD EN LA EMPRESA PACIFIC AIR CARGO S. A.</a:t>
            </a:r>
          </a:p>
        </p:txBody>
      </p:sp>
      <p:pic>
        <p:nvPicPr>
          <p:cNvPr id="5" name="Imagen 4"/>
          <p:cNvPicPr>
            <a:picLocks noChangeAspect="1"/>
          </p:cNvPicPr>
          <p:nvPr/>
        </p:nvPicPr>
        <p:blipFill>
          <a:blip r:embed="rId2"/>
          <a:stretch>
            <a:fillRect/>
          </a:stretch>
        </p:blipFill>
        <p:spPr>
          <a:xfrm>
            <a:off x="1633259" y="4891238"/>
            <a:ext cx="2048161" cy="1686160"/>
          </a:xfrm>
          <a:prstGeom prst="rect">
            <a:avLst/>
          </a:prstGeom>
        </p:spPr>
      </p:pic>
      <p:pic>
        <p:nvPicPr>
          <p:cNvPr id="6" name="Imagen 5"/>
          <p:cNvPicPr>
            <a:picLocks noChangeAspect="1"/>
          </p:cNvPicPr>
          <p:nvPr/>
        </p:nvPicPr>
        <p:blipFill>
          <a:blip r:embed="rId3"/>
          <a:stretch>
            <a:fillRect/>
          </a:stretch>
        </p:blipFill>
        <p:spPr>
          <a:xfrm>
            <a:off x="9221273" y="409392"/>
            <a:ext cx="2229161" cy="1611270"/>
          </a:xfrm>
          <a:prstGeom prst="rect">
            <a:avLst/>
          </a:prstGeom>
        </p:spPr>
      </p:pic>
    </p:spTree>
    <p:extLst>
      <p:ext uri="{BB962C8B-B14F-4D97-AF65-F5344CB8AC3E}">
        <p14:creationId xmlns:p14="http://schemas.microsoft.com/office/powerpoint/2010/main" val="1666595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811636" y="776067"/>
            <a:ext cx="1931831" cy="738664"/>
          </a:xfrm>
          <a:prstGeom prst="rect">
            <a:avLst/>
          </a:prstGeom>
          <a:noFill/>
        </p:spPr>
        <p:txBody>
          <a:bodyPr wrap="square" rtlCol="0">
            <a:spAutoFit/>
          </a:bodyPr>
          <a:lstStyle/>
          <a:p>
            <a:r>
              <a:rPr lang="es-ES" sz="2400" b="1" dirty="0" smtClean="0"/>
              <a:t>OBJETIVOS</a:t>
            </a:r>
          </a:p>
          <a:p>
            <a:endParaRPr lang="es-ES" b="1" dirty="0"/>
          </a:p>
        </p:txBody>
      </p:sp>
      <p:sp>
        <p:nvSpPr>
          <p:cNvPr id="5" name="CuadroTexto 4"/>
          <p:cNvSpPr txBox="1"/>
          <p:nvPr/>
        </p:nvSpPr>
        <p:spPr>
          <a:xfrm>
            <a:off x="524208" y="1563661"/>
            <a:ext cx="2871989" cy="523220"/>
          </a:xfrm>
          <a:prstGeom prst="rect">
            <a:avLst/>
          </a:prstGeom>
          <a:noFill/>
        </p:spPr>
        <p:txBody>
          <a:bodyPr wrap="square" rtlCol="0">
            <a:spAutoFit/>
          </a:bodyPr>
          <a:lstStyle/>
          <a:p>
            <a:pPr lvl="3"/>
            <a:r>
              <a:rPr lang="es-EC" sz="2000" b="1" dirty="0"/>
              <a:t>Generales</a:t>
            </a:r>
          </a:p>
          <a:p>
            <a:r>
              <a:rPr lang="es-EC" sz="800" b="1" dirty="0"/>
              <a:t> </a:t>
            </a:r>
            <a:endParaRPr lang="es-EC" sz="3600" dirty="0"/>
          </a:p>
        </p:txBody>
      </p:sp>
      <p:sp>
        <p:nvSpPr>
          <p:cNvPr id="6" name="CuadroTexto 5"/>
          <p:cNvSpPr txBox="1"/>
          <p:nvPr/>
        </p:nvSpPr>
        <p:spPr>
          <a:xfrm>
            <a:off x="1543763" y="2597478"/>
            <a:ext cx="7149476" cy="3062377"/>
          </a:xfrm>
          <a:prstGeom prst="rect">
            <a:avLst/>
          </a:prstGeom>
          <a:noFill/>
        </p:spPr>
        <p:txBody>
          <a:bodyPr wrap="square" rtlCol="0">
            <a:spAutoFit/>
          </a:bodyPr>
          <a:lstStyle/>
          <a:p>
            <a:pPr algn="just">
              <a:lnSpc>
                <a:spcPct val="150000"/>
              </a:lnSpc>
            </a:pPr>
            <a:r>
              <a:rPr lang="es-EC" dirty="0"/>
              <a:t>Diseño de estrategias financieras, para alcanzar un mejor nivel de liquidez y rentabilidad, lo que garantizara una </a:t>
            </a:r>
            <a:r>
              <a:rPr lang="es-EC" dirty="0" smtClean="0"/>
              <a:t>favorable </a:t>
            </a:r>
            <a:r>
              <a:rPr lang="es-EC" dirty="0"/>
              <a:t>administración, de manera </a:t>
            </a:r>
            <a:r>
              <a:rPr lang="es-EC" dirty="0" smtClean="0"/>
              <a:t>eficiente, </a:t>
            </a:r>
            <a:r>
              <a:rPr lang="es-EC" dirty="0"/>
              <a:t>y que el desembolso de valores sea el resultado de las actividades </a:t>
            </a:r>
            <a:r>
              <a:rPr lang="es-EC" dirty="0" smtClean="0"/>
              <a:t>que </a:t>
            </a:r>
            <a:r>
              <a:rPr lang="es-EC" dirty="0"/>
              <a:t>la empresa </a:t>
            </a:r>
            <a:r>
              <a:rPr lang="es-EC" dirty="0" smtClean="0"/>
              <a:t>desarrolle</a:t>
            </a:r>
            <a:r>
              <a:rPr lang="es-EC" dirty="0"/>
              <a:t>. </a:t>
            </a:r>
          </a:p>
          <a:p>
            <a:r>
              <a:rPr lang="es-EC" sz="1600" dirty="0"/>
              <a:t> </a:t>
            </a:r>
          </a:p>
          <a:p>
            <a:pPr algn="just">
              <a:lnSpc>
                <a:spcPct val="150000"/>
              </a:lnSpc>
            </a:pPr>
            <a:endParaRPr lang="es-EC" sz="1600" dirty="0"/>
          </a:p>
          <a:p>
            <a:endParaRPr lang="es-EC" dirty="0"/>
          </a:p>
        </p:txBody>
      </p:sp>
      <p:pic>
        <p:nvPicPr>
          <p:cNvPr id="9"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4456" y="2485621"/>
            <a:ext cx="1855456" cy="22022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01405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08620" y="1047028"/>
            <a:ext cx="3094755" cy="523220"/>
          </a:xfrm>
          <a:prstGeom prst="rect">
            <a:avLst/>
          </a:prstGeom>
          <a:noFill/>
        </p:spPr>
        <p:txBody>
          <a:bodyPr wrap="square" rtlCol="0">
            <a:spAutoFit/>
          </a:bodyPr>
          <a:lstStyle/>
          <a:p>
            <a:pPr lvl="3"/>
            <a:r>
              <a:rPr lang="es-EC" sz="2000" b="1" dirty="0" smtClean="0"/>
              <a:t>Específicos</a:t>
            </a:r>
            <a:endParaRPr lang="es-EC" sz="2000" b="1" dirty="0"/>
          </a:p>
          <a:p>
            <a:r>
              <a:rPr lang="es-EC" sz="800" b="1" dirty="0"/>
              <a:t> </a:t>
            </a:r>
            <a:endParaRPr lang="es-EC" sz="3600" dirty="0"/>
          </a:p>
        </p:txBody>
      </p:sp>
      <p:pic>
        <p:nvPicPr>
          <p:cNvPr id="6"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7392" y="1871994"/>
            <a:ext cx="2014653" cy="3588648"/>
          </a:xfrm>
          <a:prstGeom prst="rect">
            <a:avLst/>
          </a:prstGeom>
        </p:spPr>
      </p:pic>
      <p:sp>
        <p:nvSpPr>
          <p:cNvPr id="7" name="Rectángulo 6"/>
          <p:cNvSpPr/>
          <p:nvPr/>
        </p:nvSpPr>
        <p:spPr>
          <a:xfrm>
            <a:off x="4550612" y="374443"/>
            <a:ext cx="1778051" cy="461665"/>
          </a:xfrm>
          <a:prstGeom prst="rect">
            <a:avLst/>
          </a:prstGeom>
        </p:spPr>
        <p:txBody>
          <a:bodyPr wrap="none">
            <a:spAutoFit/>
          </a:bodyPr>
          <a:lstStyle/>
          <a:p>
            <a:r>
              <a:rPr lang="es-ES" sz="2400" b="1" dirty="0"/>
              <a:t>OBJETIVOS</a:t>
            </a:r>
          </a:p>
        </p:txBody>
      </p:sp>
      <p:sp>
        <p:nvSpPr>
          <p:cNvPr id="9" name="Rectángulo 8"/>
          <p:cNvSpPr/>
          <p:nvPr/>
        </p:nvSpPr>
        <p:spPr>
          <a:xfrm>
            <a:off x="916581" y="1750553"/>
            <a:ext cx="8330450" cy="4726935"/>
          </a:xfrm>
          <a:prstGeom prst="rect">
            <a:avLst/>
          </a:prstGeom>
        </p:spPr>
        <p:txBody>
          <a:bodyPr wrap="square">
            <a:spAutoFit/>
          </a:bodyPr>
          <a:lstStyle/>
          <a:p>
            <a:pPr marL="285750" indent="-285750">
              <a:lnSpc>
                <a:spcPct val="150000"/>
              </a:lnSpc>
              <a:buFont typeface="Arial" panose="020B0604020202020204" pitchFamily="34" charset="0"/>
              <a:buChar char="•"/>
            </a:pPr>
            <a:r>
              <a:rPr lang="es-EC" dirty="0"/>
              <a:t>Identificar debilidades que mantiene en la gestión de liquidez y rentabilidad.</a:t>
            </a:r>
          </a:p>
          <a:p>
            <a:endParaRPr lang="es-EC" dirty="0" smtClean="0"/>
          </a:p>
          <a:p>
            <a:pPr marL="285750" indent="-285750">
              <a:lnSpc>
                <a:spcPct val="150000"/>
              </a:lnSpc>
              <a:buFont typeface="Arial" panose="020B0604020202020204" pitchFamily="34" charset="0"/>
              <a:buChar char="•"/>
            </a:pPr>
            <a:r>
              <a:rPr lang="es-EC" dirty="0" smtClean="0"/>
              <a:t>El </a:t>
            </a:r>
            <a:r>
              <a:rPr lang="es-EC" dirty="0"/>
              <a:t>resultado de inversiones, no son aprovechadas en el momento oportuno y se corre el riesgo de que se pierdan. </a:t>
            </a:r>
          </a:p>
          <a:p>
            <a:r>
              <a:rPr lang="es-EC" dirty="0"/>
              <a:t> </a:t>
            </a:r>
          </a:p>
          <a:p>
            <a:pPr marL="285750" indent="-285750">
              <a:lnSpc>
                <a:spcPct val="150000"/>
              </a:lnSpc>
              <a:buFont typeface="Arial" panose="020B0604020202020204" pitchFamily="34" charset="0"/>
              <a:buChar char="•"/>
            </a:pPr>
            <a:r>
              <a:rPr lang="es-EC" dirty="0"/>
              <a:t>Una gestión débil de liquidez, ya que no existen normas que pueda controlar sus acreedores.</a:t>
            </a:r>
          </a:p>
          <a:p>
            <a:endParaRPr lang="es-EC" dirty="0" smtClean="0"/>
          </a:p>
          <a:p>
            <a:pPr marL="285750" indent="-285750">
              <a:lnSpc>
                <a:spcPct val="150000"/>
              </a:lnSpc>
              <a:buFont typeface="Arial" panose="020B0604020202020204" pitchFamily="34" charset="0"/>
              <a:buChar char="•"/>
            </a:pPr>
            <a:r>
              <a:rPr lang="es-EC" dirty="0" smtClean="0"/>
              <a:t>Las </a:t>
            </a:r>
            <a:r>
              <a:rPr lang="es-EC" dirty="0"/>
              <a:t>normas y reglas de crédito no permiten fortalecer el flujo de efectivo que maneja la empresa.</a:t>
            </a:r>
          </a:p>
          <a:p>
            <a:pPr>
              <a:lnSpc>
                <a:spcPct val="150000"/>
              </a:lnSpc>
              <a:spcBef>
                <a:spcPts val="490"/>
              </a:spcBef>
            </a:pPr>
            <a:endParaRPr lang="es-EC" dirty="0">
              <a:effectLst/>
              <a:latin typeface="Century Gothic" panose="020B05020202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651222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638300" y="711200"/>
            <a:ext cx="1923925" cy="369332"/>
          </a:xfrm>
          <a:prstGeom prst="rect">
            <a:avLst/>
          </a:prstGeom>
          <a:noFill/>
        </p:spPr>
        <p:txBody>
          <a:bodyPr wrap="none" rtlCol="0">
            <a:spAutoFit/>
          </a:bodyPr>
          <a:lstStyle/>
          <a:p>
            <a:r>
              <a:rPr lang="es-ES" b="1" dirty="0" smtClean="0"/>
              <a:t>DIAGNÓSTICO </a:t>
            </a:r>
            <a:endParaRPr lang="es-EC" dirty="0"/>
          </a:p>
        </p:txBody>
      </p:sp>
      <p:sp>
        <p:nvSpPr>
          <p:cNvPr id="5" name="CuadroTexto 4"/>
          <p:cNvSpPr txBox="1"/>
          <p:nvPr/>
        </p:nvSpPr>
        <p:spPr>
          <a:xfrm>
            <a:off x="1372540" y="1543081"/>
            <a:ext cx="7565397" cy="4108817"/>
          </a:xfrm>
          <a:prstGeom prst="rect">
            <a:avLst/>
          </a:prstGeom>
          <a:noFill/>
        </p:spPr>
        <p:txBody>
          <a:bodyPr wrap="square" rtlCol="0">
            <a:spAutoFit/>
          </a:bodyPr>
          <a:lstStyle/>
          <a:p>
            <a:pPr algn="just">
              <a:lnSpc>
                <a:spcPct val="150000"/>
              </a:lnSpc>
            </a:pPr>
            <a:r>
              <a:rPr lang="es-EC" dirty="0" smtClean="0"/>
              <a:t>Con una débil gestión ha hecho que su liquidez y rentabilidad no sean favorable, razón por la cual se diseñan estrategias financieras con las cuales se espera que mejore la situación financiera de la empresa.</a:t>
            </a:r>
          </a:p>
          <a:p>
            <a:pPr algn="just">
              <a:lnSpc>
                <a:spcPct val="150000"/>
              </a:lnSpc>
            </a:pPr>
            <a:endParaRPr lang="es-EC" dirty="0" smtClean="0"/>
          </a:p>
          <a:p>
            <a:pPr algn="just">
              <a:lnSpc>
                <a:spcPct val="150000"/>
              </a:lnSpc>
            </a:pPr>
            <a:r>
              <a:rPr lang="es-EC" dirty="0" smtClean="0"/>
              <a:t>Los </a:t>
            </a:r>
            <a:r>
              <a:rPr lang="es-EC" dirty="0" smtClean="0"/>
              <a:t>flujos de liquidez </a:t>
            </a:r>
            <a:r>
              <a:rPr lang="es-EC" dirty="0" smtClean="0"/>
              <a:t>serán los </a:t>
            </a:r>
            <a:r>
              <a:rPr lang="es-EC" dirty="0"/>
              <a:t>más </a:t>
            </a:r>
            <a:r>
              <a:rPr lang="es-EC" dirty="0" smtClean="0"/>
              <a:t>óptimos, </a:t>
            </a:r>
            <a:r>
              <a:rPr lang="es-EC" dirty="0"/>
              <a:t>al </a:t>
            </a:r>
            <a:r>
              <a:rPr lang="es-EC" dirty="0" smtClean="0"/>
              <a:t>convertir </a:t>
            </a:r>
            <a:r>
              <a:rPr lang="es-EC" dirty="0"/>
              <a:t>sus activos en dinero, y </a:t>
            </a:r>
            <a:r>
              <a:rPr lang="es-EC" dirty="0" smtClean="0"/>
              <a:t>al realizar </a:t>
            </a:r>
            <a:r>
              <a:rPr lang="es-EC" dirty="0"/>
              <a:t>un análisis financiero </a:t>
            </a:r>
            <a:r>
              <a:rPr lang="es-EC" dirty="0" smtClean="0"/>
              <a:t>se identifica como esta </a:t>
            </a:r>
            <a:r>
              <a:rPr lang="es-EC" dirty="0"/>
              <a:t>la gestión administrativa de la empresa </a:t>
            </a:r>
          </a:p>
          <a:p>
            <a:pPr algn="just">
              <a:lnSpc>
                <a:spcPct val="150000"/>
              </a:lnSpc>
            </a:pPr>
            <a:r>
              <a:rPr lang="es-EC" dirty="0" smtClean="0"/>
              <a:t>.</a:t>
            </a:r>
            <a:endParaRPr lang="es-EC" dirty="0"/>
          </a:p>
          <a:p>
            <a:pPr algn="just"/>
            <a:endParaRPr lang="es-EC" dirty="0"/>
          </a:p>
        </p:txBody>
      </p:sp>
      <p:pic>
        <p:nvPicPr>
          <p:cNvPr id="3" name="Imagen 2"/>
          <p:cNvPicPr>
            <a:picLocks noChangeAspect="1"/>
          </p:cNvPicPr>
          <p:nvPr/>
        </p:nvPicPr>
        <p:blipFill>
          <a:blip r:embed="rId2"/>
          <a:stretch>
            <a:fillRect/>
          </a:stretch>
        </p:blipFill>
        <p:spPr>
          <a:xfrm>
            <a:off x="9557284" y="2150771"/>
            <a:ext cx="2265521" cy="3155324"/>
          </a:xfrm>
          <a:prstGeom prst="rect">
            <a:avLst/>
          </a:prstGeom>
        </p:spPr>
      </p:pic>
    </p:spTree>
    <p:extLst>
      <p:ext uri="{BB962C8B-B14F-4D97-AF65-F5344CB8AC3E}">
        <p14:creationId xmlns:p14="http://schemas.microsoft.com/office/powerpoint/2010/main" val="2158647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30405</TotalTime>
  <Words>854</Words>
  <Application>Microsoft Office PowerPoint</Application>
  <PresentationFormat>Panorámica</PresentationFormat>
  <Paragraphs>90</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Century Gothic</vt:lpstr>
      <vt:lpstr>Symbol</vt:lpstr>
      <vt:lpstr>Times New Roman</vt:lpstr>
      <vt:lpstr>Wingdings 3</vt:lpstr>
      <vt:lpstr>Espiral</vt:lpstr>
      <vt:lpstr>Presentación de PowerPoint</vt:lpstr>
      <vt:lpstr>Son modernas y de última generación en cuartos de almacenamiento para cargas del tipo perecedero, refrigerado y cargas que no tengan la necesidad de temperaturas reguladas, con una gran capacidad de almacenamiento.  Para ello se utilizó un aislante de alta densidad, los paneles de la estructura proporcionan la temperatura idónea, al igual que los equipos que cumplen con la demanda que el cliente exige.    </vt:lpstr>
      <vt:lpstr>Presentación de PowerPoint</vt:lpstr>
      <vt:lpstr>Presentación de PowerPoint</vt:lpstr>
      <vt:lpstr> Su servicios  son a  crédito,  al no contar con políticas de crédito  y  cobranzas,  hace  que  la recaudación sea deficiente y no permita resolver la falta de liquidez a corto y mediano plazo, lo que no permite un control adecuado de los costos y gasto.   Esto hace que sus problemas se incremente y no pueda contar con un flujo de efectivo adecuado que ayuden a mitigar y dar solución a sus problemas de rentabilidad.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Ejemplo</dc:title>
  <dc:creator>Bryan W Ayala Albán</dc:creator>
  <cp:lastModifiedBy>usuario</cp:lastModifiedBy>
  <cp:revision>264</cp:revision>
  <dcterms:created xsi:type="dcterms:W3CDTF">2015-11-13T01:07:53Z</dcterms:created>
  <dcterms:modified xsi:type="dcterms:W3CDTF">2021-12-15T14:39:47Z</dcterms:modified>
</cp:coreProperties>
</file>