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44" r:id="rId6"/>
  </p:sldMasterIdLst>
  <p:notesMasterIdLst>
    <p:notesMasterId r:id="rId51"/>
  </p:notesMasterIdLst>
  <p:sldIdLst>
    <p:sldId id="267" r:id="rId7"/>
    <p:sldId id="263" r:id="rId8"/>
    <p:sldId id="264" r:id="rId9"/>
    <p:sldId id="328" r:id="rId10"/>
    <p:sldId id="270" r:id="rId11"/>
    <p:sldId id="265" r:id="rId12"/>
    <p:sldId id="291" r:id="rId13"/>
    <p:sldId id="262" r:id="rId14"/>
    <p:sldId id="329" r:id="rId15"/>
    <p:sldId id="272" r:id="rId16"/>
    <p:sldId id="274" r:id="rId17"/>
    <p:sldId id="330" r:id="rId18"/>
    <p:sldId id="285" r:id="rId19"/>
    <p:sldId id="289" r:id="rId20"/>
    <p:sldId id="331" r:id="rId21"/>
    <p:sldId id="332" r:id="rId22"/>
    <p:sldId id="334" r:id="rId23"/>
    <p:sldId id="293" r:id="rId24"/>
    <p:sldId id="260" r:id="rId25"/>
    <p:sldId id="336" r:id="rId26"/>
    <p:sldId id="337" r:id="rId27"/>
    <p:sldId id="338" r:id="rId28"/>
    <p:sldId id="339" r:id="rId29"/>
    <p:sldId id="340" r:id="rId30"/>
    <p:sldId id="333" r:id="rId31"/>
    <p:sldId id="341" r:id="rId32"/>
    <p:sldId id="342" r:id="rId33"/>
    <p:sldId id="343"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27"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E4BAD9"/>
    <a:srgbClr val="DAC9C4"/>
    <a:srgbClr val="E6B8E4"/>
    <a:srgbClr val="B30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9" autoAdjust="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Acer%20peque&#241;a\Tesis%202018\Cristina%20Rosero%20ESPE\Analisis%20financiero_10_1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cer\Desktop\Acer%20peque&#241;a\Tesis%202018\Cristina%20Rosero%20ESPE\Analisis%20financiero_10_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ACTIVO CORRIENTE</a:t>
            </a:r>
          </a:p>
        </c:rich>
      </c:tx>
      <c:overlay val="0"/>
    </c:title>
    <c:autoTitleDeleted val="0"/>
    <c:plotArea>
      <c:layout/>
      <c:barChart>
        <c:barDir val="col"/>
        <c:grouping val="clustered"/>
        <c:varyColors val="0"/>
        <c:ser>
          <c:idx val="0"/>
          <c:order val="0"/>
          <c:tx>
            <c:strRef>
              <c:f>'Análisis Vertical Balance Gener'!$D$121</c:f>
              <c:strCache>
                <c:ptCount val="1"/>
                <c:pt idx="0">
                  <c:v>CUENTAS Y DOCUMENTOS POR COBRAR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2014</c:v>
              </c:pt>
              <c:pt idx="1">
                <c:v>2015</c:v>
              </c:pt>
              <c:pt idx="2">
                <c:v>2016</c:v>
              </c:pt>
              <c:pt idx="3">
                <c:v>2017</c:v>
              </c:pt>
            </c:numLit>
          </c:cat>
          <c:val>
            <c:numRef>
              <c:f>'Análisis Vertical Balance Gener'!$E$121:$H$121</c:f>
              <c:numCache>
                <c:formatCode>0.00%</c:formatCode>
                <c:ptCount val="4"/>
                <c:pt idx="0">
                  <c:v>0.34831284066365942</c:v>
                </c:pt>
                <c:pt idx="1">
                  <c:v>0.22974912171393691</c:v>
                </c:pt>
                <c:pt idx="2">
                  <c:v>0.30236062748371551</c:v>
                </c:pt>
                <c:pt idx="3">
                  <c:v>0.20948852634896256</c:v>
                </c:pt>
              </c:numCache>
            </c:numRef>
          </c:val>
          <c:extLst>
            <c:ext xmlns:c16="http://schemas.microsoft.com/office/drawing/2014/chart" uri="{C3380CC4-5D6E-409C-BE32-E72D297353CC}">
              <c16:uniqueId val="{00000000-AD57-4D5A-B352-4E083D584639}"/>
            </c:ext>
          </c:extLst>
        </c:ser>
        <c:ser>
          <c:idx val="1"/>
          <c:order val="1"/>
          <c:tx>
            <c:strRef>
              <c:f>'Análisis Vertical Balance Gener'!$D$122</c:f>
              <c:strCache>
                <c:ptCount val="1"/>
                <c:pt idx="0">
                  <c:v>INVENTARIOS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2014</c:v>
              </c:pt>
              <c:pt idx="1">
                <c:v>2015</c:v>
              </c:pt>
              <c:pt idx="2">
                <c:v>2016</c:v>
              </c:pt>
              <c:pt idx="3">
                <c:v>2017</c:v>
              </c:pt>
            </c:numLit>
          </c:cat>
          <c:val>
            <c:numRef>
              <c:f>'Análisis Vertical Balance Gener'!$E$122:$H$122</c:f>
              <c:numCache>
                <c:formatCode>0.00%</c:formatCode>
                <c:ptCount val="4"/>
                <c:pt idx="0">
                  <c:v>0.48665114103819213</c:v>
                </c:pt>
                <c:pt idx="1">
                  <c:v>0.59586841198639207</c:v>
                </c:pt>
                <c:pt idx="2">
                  <c:v>0.43545493046247202</c:v>
                </c:pt>
                <c:pt idx="3">
                  <c:v>0.54543898950831049</c:v>
                </c:pt>
              </c:numCache>
            </c:numRef>
          </c:val>
          <c:extLst>
            <c:ext xmlns:c16="http://schemas.microsoft.com/office/drawing/2014/chart" uri="{C3380CC4-5D6E-409C-BE32-E72D297353CC}">
              <c16:uniqueId val="{00000001-AD57-4D5A-B352-4E083D584639}"/>
            </c:ext>
          </c:extLst>
        </c:ser>
        <c:dLbls>
          <c:showLegendKey val="0"/>
          <c:showVal val="1"/>
          <c:showCatName val="0"/>
          <c:showSerName val="0"/>
          <c:showPercent val="0"/>
          <c:showBubbleSize val="0"/>
        </c:dLbls>
        <c:gapWidth val="150"/>
        <c:overlap val="-25"/>
        <c:axId val="214857184"/>
        <c:axId val="214855008"/>
      </c:barChart>
      <c:catAx>
        <c:axId val="214857184"/>
        <c:scaling>
          <c:orientation val="minMax"/>
        </c:scaling>
        <c:delete val="0"/>
        <c:axPos val="b"/>
        <c:numFmt formatCode="General" sourceLinked="1"/>
        <c:majorTickMark val="none"/>
        <c:minorTickMark val="none"/>
        <c:tickLblPos val="nextTo"/>
        <c:crossAx val="214855008"/>
        <c:crosses val="autoZero"/>
        <c:auto val="1"/>
        <c:lblAlgn val="ctr"/>
        <c:lblOffset val="100"/>
        <c:noMultiLvlLbl val="0"/>
      </c:catAx>
      <c:valAx>
        <c:axId val="214855008"/>
        <c:scaling>
          <c:orientation val="minMax"/>
        </c:scaling>
        <c:delete val="1"/>
        <c:axPos val="l"/>
        <c:numFmt formatCode="0.00%" sourceLinked="1"/>
        <c:majorTickMark val="none"/>
        <c:minorTickMark val="none"/>
        <c:tickLblPos val="nextTo"/>
        <c:crossAx val="214857184"/>
        <c:crosses val="autoZero"/>
        <c:crossBetween val="between"/>
      </c:valAx>
    </c:plotArea>
    <c:legend>
      <c:legendPos val="t"/>
      <c:overlay val="0"/>
    </c:legend>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s-EC" sz="2000"/>
              <a:t>Pasivo Corriente</a:t>
            </a:r>
          </a:p>
        </c:rich>
      </c:tx>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Hoja2!$D$3</c:f>
              <c:strCache>
                <c:ptCount val="1"/>
                <c:pt idx="0">
                  <c:v>Otras Cuentas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Hoja2!$E$2:$H$2</c:f>
              <c:numCache>
                <c:formatCode>General</c:formatCode>
                <c:ptCount val="4"/>
                <c:pt idx="0">
                  <c:v>2014</c:v>
                </c:pt>
                <c:pt idx="1">
                  <c:v>2015</c:v>
                </c:pt>
                <c:pt idx="2">
                  <c:v>2016</c:v>
                </c:pt>
                <c:pt idx="3">
                  <c:v>2017</c:v>
                </c:pt>
              </c:numCache>
            </c:numRef>
          </c:cat>
          <c:val>
            <c:numRef>
              <c:f>Hoja2!$E$3:$H$3</c:f>
              <c:numCache>
                <c:formatCode>0%</c:formatCode>
                <c:ptCount val="4"/>
                <c:pt idx="0">
                  <c:v>0.43999999999999995</c:v>
                </c:pt>
                <c:pt idx="1">
                  <c:v>0.41000000000000003</c:v>
                </c:pt>
                <c:pt idx="2">
                  <c:v>0.31000000000000005</c:v>
                </c:pt>
                <c:pt idx="3">
                  <c:v>0.18999999999999995</c:v>
                </c:pt>
              </c:numCache>
            </c:numRef>
          </c:val>
          <c:extLst>
            <c:ext xmlns:c16="http://schemas.microsoft.com/office/drawing/2014/chart" uri="{C3380CC4-5D6E-409C-BE32-E72D297353CC}">
              <c16:uniqueId val="{00000000-AF80-47E0-A321-EB1847F63353}"/>
            </c:ext>
          </c:extLst>
        </c:ser>
        <c:ser>
          <c:idx val="1"/>
          <c:order val="1"/>
          <c:tx>
            <c:strRef>
              <c:f>Hoja2!$D$4</c:f>
              <c:strCache>
                <c:ptCount val="1"/>
                <c:pt idx="0">
                  <c:v>Cuentas y Documentos por Pagar</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Hoja2!$E$2:$H$2</c:f>
              <c:numCache>
                <c:formatCode>General</c:formatCode>
                <c:ptCount val="4"/>
                <c:pt idx="0">
                  <c:v>2014</c:v>
                </c:pt>
                <c:pt idx="1">
                  <c:v>2015</c:v>
                </c:pt>
                <c:pt idx="2">
                  <c:v>2016</c:v>
                </c:pt>
                <c:pt idx="3">
                  <c:v>2017</c:v>
                </c:pt>
              </c:numCache>
            </c:numRef>
          </c:cat>
          <c:val>
            <c:numRef>
              <c:f>Hoja2!$E$4:$H$4</c:f>
              <c:numCache>
                <c:formatCode>0%</c:formatCode>
                <c:ptCount val="4"/>
                <c:pt idx="0">
                  <c:v>0.56000000000000005</c:v>
                </c:pt>
                <c:pt idx="1">
                  <c:v>0.59</c:v>
                </c:pt>
                <c:pt idx="2">
                  <c:v>0.69</c:v>
                </c:pt>
                <c:pt idx="3">
                  <c:v>0.81</c:v>
                </c:pt>
              </c:numCache>
            </c:numRef>
          </c:val>
          <c:extLst>
            <c:ext xmlns:c16="http://schemas.microsoft.com/office/drawing/2014/chart" uri="{C3380CC4-5D6E-409C-BE32-E72D297353CC}">
              <c16:uniqueId val="{00000001-AF80-47E0-A321-EB1847F63353}"/>
            </c:ext>
          </c:extLst>
        </c:ser>
        <c:dLbls>
          <c:dLblPos val="outEnd"/>
          <c:showLegendKey val="0"/>
          <c:showVal val="1"/>
          <c:showCatName val="0"/>
          <c:showSerName val="0"/>
          <c:showPercent val="0"/>
          <c:showBubbleSize val="0"/>
        </c:dLbls>
        <c:gapWidth val="444"/>
        <c:overlap val="-90"/>
        <c:axId val="533555464"/>
        <c:axId val="533553496"/>
      </c:barChart>
      <c:catAx>
        <c:axId val="533555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533553496"/>
        <c:crosses val="autoZero"/>
        <c:auto val="1"/>
        <c:lblAlgn val="ctr"/>
        <c:lblOffset val="100"/>
        <c:noMultiLvlLbl val="0"/>
      </c:catAx>
      <c:valAx>
        <c:axId val="533553496"/>
        <c:scaling>
          <c:orientation val="minMax"/>
        </c:scaling>
        <c:delete val="1"/>
        <c:axPos val="l"/>
        <c:numFmt formatCode="0%" sourceLinked="1"/>
        <c:majorTickMark val="none"/>
        <c:minorTickMark val="none"/>
        <c:tickLblPos val="nextTo"/>
        <c:crossAx val="533555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a:t>TOTAL PASIVO + PATRIMONIO</a:t>
            </a:r>
          </a:p>
        </c:rich>
      </c:tx>
      <c:overlay val="0"/>
    </c:title>
    <c:autoTitleDeleted val="0"/>
    <c:plotArea>
      <c:layout/>
      <c:barChart>
        <c:barDir val="col"/>
        <c:grouping val="clustered"/>
        <c:varyColors val="0"/>
        <c:ser>
          <c:idx val="0"/>
          <c:order val="0"/>
          <c:tx>
            <c:strRef>
              <c:f>'Análisis Vertical Balance Gener'!$D$168</c:f>
              <c:strCache>
                <c:ptCount val="1"/>
                <c:pt idx="0">
                  <c:v>PASIVOS</c:v>
                </c:pt>
              </c:strCache>
            </c:strRef>
          </c:tx>
          <c:invertIfNegative val="0"/>
          <c:dLbls>
            <c:dLbl>
              <c:idx val="2"/>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89-427D-BD38-880E292BAA74}"/>
                </c:ext>
              </c:extLst>
            </c:dLbl>
            <c:dLbl>
              <c:idx val="3"/>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589-427D-BD38-880E292BAA74}"/>
                </c:ext>
              </c:extLst>
            </c:dLbl>
            <c:spPr>
              <a:noFill/>
              <a:ln>
                <a:noFill/>
              </a:ln>
              <a:effectLst/>
            </c:spPr>
            <c:txPr>
              <a:bodyPr wrap="square" lIns="38100" tIns="19050" rIns="38100" bIns="19050" anchor="ctr">
                <a:spAutoFit/>
              </a:bodyPr>
              <a:lstStyle/>
              <a:p>
                <a:pPr>
                  <a:defRPr sz="15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'Análisis Vertical Balance Gener'!$E$167:$H$167</c:f>
              <c:numCache>
                <c:formatCode>General</c:formatCode>
                <c:ptCount val="4"/>
                <c:pt idx="0">
                  <c:v>2014</c:v>
                </c:pt>
                <c:pt idx="1">
                  <c:v>2015</c:v>
                </c:pt>
                <c:pt idx="2">
                  <c:v>2016</c:v>
                </c:pt>
                <c:pt idx="3">
                  <c:v>2017</c:v>
                </c:pt>
              </c:numCache>
            </c:numRef>
          </c:cat>
          <c:val>
            <c:numRef>
              <c:f>'Análisis Vertical Balance Gener'!$E$168:$H$168</c:f>
              <c:numCache>
                <c:formatCode>0%</c:formatCode>
                <c:ptCount val="4"/>
                <c:pt idx="0">
                  <c:v>0.74196549268377909</c:v>
                </c:pt>
                <c:pt idx="1">
                  <c:v>0.66473040380179627</c:v>
                </c:pt>
                <c:pt idx="2">
                  <c:v>0.66413906028885661</c:v>
                </c:pt>
                <c:pt idx="3">
                  <c:v>0.73688270790765809</c:v>
                </c:pt>
              </c:numCache>
            </c:numRef>
          </c:val>
          <c:extLst>
            <c:ext xmlns:c16="http://schemas.microsoft.com/office/drawing/2014/chart" uri="{C3380CC4-5D6E-409C-BE32-E72D297353CC}">
              <c16:uniqueId val="{00000002-F589-427D-BD38-880E292BAA74}"/>
            </c:ext>
          </c:extLst>
        </c:ser>
        <c:ser>
          <c:idx val="1"/>
          <c:order val="1"/>
          <c:tx>
            <c:strRef>
              <c:f>'Análisis Vertical Balance Gener'!$D$169</c:f>
              <c:strCache>
                <c:ptCount val="1"/>
                <c:pt idx="0">
                  <c:v>PATRIMONIO</c:v>
                </c:pt>
              </c:strCache>
            </c:strRef>
          </c:tx>
          <c:invertIfNegative val="0"/>
          <c:dLbls>
            <c:dLbl>
              <c:idx val="2"/>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589-427D-BD38-880E292BAA74}"/>
                </c:ext>
              </c:extLst>
            </c:dLbl>
            <c:dLbl>
              <c:idx val="3"/>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589-427D-BD38-880E292BAA74}"/>
                </c:ext>
              </c:extLst>
            </c:dLbl>
            <c:spPr>
              <a:noFill/>
              <a:ln>
                <a:noFill/>
              </a:ln>
              <a:effectLst/>
            </c:spPr>
            <c:txPr>
              <a:bodyPr wrap="square" lIns="38100" tIns="19050" rIns="38100" bIns="19050" anchor="ctr">
                <a:spAutoFit/>
              </a:bodyPr>
              <a:lstStyle/>
              <a:p>
                <a:pPr>
                  <a:defRPr sz="15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'Análisis Vertical Balance Gener'!$E$167:$H$167</c:f>
              <c:numCache>
                <c:formatCode>General</c:formatCode>
                <c:ptCount val="4"/>
                <c:pt idx="0">
                  <c:v>2014</c:v>
                </c:pt>
                <c:pt idx="1">
                  <c:v>2015</c:v>
                </c:pt>
                <c:pt idx="2">
                  <c:v>2016</c:v>
                </c:pt>
                <c:pt idx="3">
                  <c:v>2017</c:v>
                </c:pt>
              </c:numCache>
            </c:numRef>
          </c:cat>
          <c:val>
            <c:numRef>
              <c:f>'Análisis Vertical Balance Gener'!$E$169:$H$169</c:f>
              <c:numCache>
                <c:formatCode>0%</c:formatCode>
                <c:ptCount val="4"/>
                <c:pt idx="0">
                  <c:v>0.25803450731622096</c:v>
                </c:pt>
                <c:pt idx="1">
                  <c:v>0.33526959619820368</c:v>
                </c:pt>
                <c:pt idx="2">
                  <c:v>0.33586093971114339</c:v>
                </c:pt>
                <c:pt idx="3">
                  <c:v>0.26311729209234197</c:v>
                </c:pt>
              </c:numCache>
            </c:numRef>
          </c:val>
          <c:extLst>
            <c:ext xmlns:c16="http://schemas.microsoft.com/office/drawing/2014/chart" uri="{C3380CC4-5D6E-409C-BE32-E72D297353CC}">
              <c16:uniqueId val="{00000005-F589-427D-BD38-880E292BAA74}"/>
            </c:ext>
          </c:extLst>
        </c:ser>
        <c:dLbls>
          <c:showLegendKey val="0"/>
          <c:showVal val="1"/>
          <c:showCatName val="0"/>
          <c:showSerName val="0"/>
          <c:showPercent val="0"/>
          <c:showBubbleSize val="0"/>
        </c:dLbls>
        <c:gapWidth val="150"/>
        <c:overlap val="-25"/>
        <c:axId val="214856096"/>
        <c:axId val="214856640"/>
      </c:barChart>
      <c:catAx>
        <c:axId val="214856096"/>
        <c:scaling>
          <c:orientation val="minMax"/>
        </c:scaling>
        <c:delete val="0"/>
        <c:axPos val="b"/>
        <c:numFmt formatCode="General" sourceLinked="1"/>
        <c:majorTickMark val="none"/>
        <c:minorTickMark val="none"/>
        <c:tickLblPos val="nextTo"/>
        <c:txPr>
          <a:bodyPr/>
          <a:lstStyle/>
          <a:p>
            <a:pPr>
              <a:defRPr sz="1500"/>
            </a:pPr>
            <a:endParaRPr lang="es-EC"/>
          </a:p>
        </c:txPr>
        <c:crossAx val="214856640"/>
        <c:crosses val="autoZero"/>
        <c:auto val="1"/>
        <c:lblAlgn val="ctr"/>
        <c:lblOffset val="100"/>
        <c:noMultiLvlLbl val="0"/>
      </c:catAx>
      <c:valAx>
        <c:axId val="214856640"/>
        <c:scaling>
          <c:orientation val="minMax"/>
        </c:scaling>
        <c:delete val="1"/>
        <c:axPos val="l"/>
        <c:numFmt formatCode="0%" sourceLinked="1"/>
        <c:majorTickMark val="none"/>
        <c:minorTickMark val="none"/>
        <c:tickLblPos val="nextTo"/>
        <c:crossAx val="214856096"/>
        <c:crosses val="autoZero"/>
        <c:crossBetween val="between"/>
      </c:valAx>
    </c:plotArea>
    <c:legend>
      <c:legendPos val="t"/>
      <c:overlay val="0"/>
      <c:txPr>
        <a:bodyPr/>
        <a:lstStyle/>
        <a:p>
          <a:pPr>
            <a:defRPr sz="1500"/>
          </a:pPr>
          <a:endParaRPr lang="es-EC"/>
        </a:p>
      </c:txPr>
    </c:legend>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116F4-6BA3-451E-B0BC-C8C8F73140D6}" type="doc">
      <dgm:prSet loTypeId="urn:microsoft.com/office/officeart/2005/8/layout/hList7" loCatId="list" qsTypeId="urn:microsoft.com/office/officeart/2005/8/quickstyle/simple1" qsCatId="simple" csTypeId="urn:microsoft.com/office/officeart/2005/8/colors/accent1_2" csCatId="accent1" phldr="1"/>
      <dgm:spPr/>
    </dgm:pt>
    <dgm:pt modelId="{E4839032-3F5B-4515-89CE-377444F2BBE7}">
      <dgm:prSet phldrT="[Texto]" custT="1"/>
      <dgm:spPr>
        <a:xfrm>
          <a:off x="1964" y="0"/>
          <a:ext cx="2058926" cy="5505475"/>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EC" sz="1800" b="1" dirty="0">
              <a:solidFill>
                <a:schemeClr val="tx1"/>
              </a:solidFill>
              <a:latin typeface="Candara" panose="020E0502030303020204" pitchFamily="34" charset="0"/>
            </a:rPr>
            <a:t>Determinar el accionar de la empresa </a:t>
          </a:r>
          <a:r>
            <a:rPr lang="es-EC" sz="1800" b="1" dirty="0" err="1">
              <a:solidFill>
                <a:schemeClr val="tx1"/>
              </a:solidFill>
              <a:latin typeface="Candara" panose="020E0502030303020204" pitchFamily="34" charset="0"/>
            </a:rPr>
            <a:t>Degso</a:t>
          </a:r>
          <a:r>
            <a:rPr lang="es-EC" sz="1800" b="1" dirty="0">
              <a:solidFill>
                <a:schemeClr val="tx1"/>
              </a:solidFill>
              <a:latin typeface="Candara" panose="020E0502030303020204" pitchFamily="34" charset="0"/>
            </a:rPr>
            <a:t> Cía. Ltda. en el mercado ecuatoriano</a:t>
          </a:r>
          <a:endParaRPr lang="es-EC" sz="1800" b="1" dirty="0">
            <a:solidFill>
              <a:schemeClr val="tx1"/>
            </a:solidFill>
            <a:latin typeface="Candara" panose="020E0502030303020204" pitchFamily="34" charset="0"/>
            <a:ea typeface="+mn-ea"/>
            <a:cs typeface="+mn-cs"/>
          </a:endParaRPr>
        </a:p>
      </dgm:t>
    </dgm:pt>
    <dgm:pt modelId="{76E2AF67-E0A6-4525-AAD7-5F8C2B5520EB}" type="parTrans" cxnId="{64BAF17A-24B8-45D6-8ECB-739ED357B309}">
      <dgm:prSet/>
      <dgm:spPr/>
      <dgm:t>
        <a:bodyPr/>
        <a:lstStyle/>
        <a:p>
          <a:endParaRPr lang="es-EC"/>
        </a:p>
      </dgm:t>
    </dgm:pt>
    <dgm:pt modelId="{B0B1A3B4-F994-4D4B-9236-ACB30F52DF07}" type="sibTrans" cxnId="{64BAF17A-24B8-45D6-8ECB-739ED357B309}">
      <dgm:prSet/>
      <dgm:spPr/>
      <dgm:t>
        <a:bodyPr/>
        <a:lstStyle/>
        <a:p>
          <a:endParaRPr lang="es-EC"/>
        </a:p>
      </dgm:t>
    </dgm:pt>
    <dgm:pt modelId="{1A57C13E-C3FE-4FCF-85E9-7EE2C391384B}">
      <dgm:prSet phldrT="[Texto]" custT="1"/>
      <dgm:spPr>
        <a:xfrm>
          <a:off x="2122658" y="0"/>
          <a:ext cx="2058926" cy="5505475"/>
        </a:xfrm>
        <a:prstGeom prst="roundRect">
          <a:avLst>
            <a:gd name="adj" fmla="val 10000"/>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ES" sz="1800" b="1" dirty="0">
              <a:solidFill>
                <a:schemeClr val="tx1"/>
              </a:solidFill>
              <a:latin typeface="Candara" panose="020E0502030303020204" pitchFamily="34" charset="0"/>
            </a:rPr>
            <a:t>Elaborar el marco teórico referencial y conceptual de soporte del tema de investigación</a:t>
          </a:r>
          <a:r>
            <a:rPr lang="es-ES" sz="1600" dirty="0"/>
            <a:t>.</a:t>
          </a:r>
          <a:endParaRPr lang="es-EC" sz="1600" b="1" dirty="0">
            <a:solidFill>
              <a:sysClr val="windowText" lastClr="000000"/>
            </a:solidFill>
            <a:latin typeface="Calibri"/>
            <a:ea typeface="+mn-ea"/>
            <a:cs typeface="+mn-cs"/>
          </a:endParaRPr>
        </a:p>
      </dgm:t>
    </dgm:pt>
    <dgm:pt modelId="{A095A427-B005-4657-9939-24A84073BEF2}" type="parTrans" cxnId="{2B6B555F-2B93-4765-9887-2F9D08184C54}">
      <dgm:prSet/>
      <dgm:spPr/>
      <dgm:t>
        <a:bodyPr/>
        <a:lstStyle/>
        <a:p>
          <a:endParaRPr lang="es-EC"/>
        </a:p>
      </dgm:t>
    </dgm:pt>
    <dgm:pt modelId="{9097BCD9-5E43-447C-8E3B-72CE3F0DB595}" type="sibTrans" cxnId="{2B6B555F-2B93-4765-9887-2F9D08184C54}">
      <dgm:prSet/>
      <dgm:spPr/>
      <dgm:t>
        <a:bodyPr/>
        <a:lstStyle/>
        <a:p>
          <a:endParaRPr lang="es-EC"/>
        </a:p>
      </dgm:t>
    </dgm:pt>
    <dgm:pt modelId="{245BD18E-B82F-4226-A46C-AEAF9B0BA176}">
      <dgm:prSet phldrT="[Texto]" custT="1"/>
      <dgm:spPr>
        <a:xfrm>
          <a:off x="4243351" y="0"/>
          <a:ext cx="2058926" cy="5505475"/>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EC" sz="1800" b="1" dirty="0">
              <a:solidFill>
                <a:schemeClr val="tx1"/>
              </a:solidFill>
              <a:latin typeface="Candara" panose="020E0502030303020204" pitchFamily="34" charset="0"/>
            </a:rPr>
            <a:t>Evaluar los estados financieros de la empresa para determinar puntos de mejora</a:t>
          </a:r>
          <a:endParaRPr lang="es-EC" sz="1800" b="1" dirty="0">
            <a:solidFill>
              <a:schemeClr val="tx1"/>
            </a:solidFill>
            <a:latin typeface="Candara" panose="020E0502030303020204" pitchFamily="34" charset="0"/>
            <a:ea typeface="+mn-ea"/>
            <a:cs typeface="+mn-cs"/>
          </a:endParaRPr>
        </a:p>
      </dgm:t>
    </dgm:pt>
    <dgm:pt modelId="{0B585D96-5210-443E-94C0-B65BFB64E509}" type="parTrans" cxnId="{16684219-86DA-488B-82C3-067908149F82}">
      <dgm:prSet/>
      <dgm:spPr/>
      <dgm:t>
        <a:bodyPr/>
        <a:lstStyle/>
        <a:p>
          <a:endParaRPr lang="es-EC"/>
        </a:p>
      </dgm:t>
    </dgm:pt>
    <dgm:pt modelId="{A8A1D46E-1F7A-4426-BD19-6457905F5C3D}" type="sibTrans" cxnId="{16684219-86DA-488B-82C3-067908149F82}">
      <dgm:prSet/>
      <dgm:spPr/>
      <dgm:t>
        <a:bodyPr/>
        <a:lstStyle/>
        <a:p>
          <a:endParaRPr lang="es-EC"/>
        </a:p>
      </dgm:t>
    </dgm:pt>
    <dgm:pt modelId="{3D4CAA13-875B-4804-BFDB-A1B1B33C906D}">
      <dgm:prSet phldrT="[Texto]" custT="1"/>
      <dgm:spPr>
        <a:xfrm>
          <a:off x="6364045" y="0"/>
          <a:ext cx="2058926" cy="5505475"/>
        </a:xfrm>
        <a:prstGeom prst="roundRect">
          <a:avLst>
            <a:gd name="adj" fmla="val 10000"/>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es-ES" sz="1800" dirty="0">
              <a:latin typeface="Candara" panose="020E0502030303020204" pitchFamily="34" charset="0"/>
            </a:rPr>
            <a:t>Proponer estrategias financieras que aporten al crecimiento de la empresa.</a:t>
          </a:r>
          <a:endParaRPr lang="es-EC" sz="1800" b="1" dirty="0">
            <a:solidFill>
              <a:sysClr val="window" lastClr="FFFFFF"/>
            </a:solidFill>
            <a:latin typeface="Candara" panose="020E0502030303020204" pitchFamily="34" charset="0"/>
            <a:ea typeface="+mn-ea"/>
            <a:cs typeface="+mn-cs"/>
          </a:endParaRPr>
        </a:p>
      </dgm:t>
    </dgm:pt>
    <dgm:pt modelId="{4BEDAA90-DA95-4174-9586-591E4DFD64AD}" type="parTrans" cxnId="{CF8F8EAA-8A25-4856-B4E1-5AAE509F2325}">
      <dgm:prSet/>
      <dgm:spPr/>
      <dgm:t>
        <a:bodyPr/>
        <a:lstStyle/>
        <a:p>
          <a:endParaRPr lang="es-EC"/>
        </a:p>
      </dgm:t>
    </dgm:pt>
    <dgm:pt modelId="{2F3DC28B-FF23-4A00-93D9-1809ECB1B07E}" type="sibTrans" cxnId="{CF8F8EAA-8A25-4856-B4E1-5AAE509F2325}">
      <dgm:prSet/>
      <dgm:spPr/>
      <dgm:t>
        <a:bodyPr/>
        <a:lstStyle/>
        <a:p>
          <a:endParaRPr lang="es-EC"/>
        </a:p>
      </dgm:t>
    </dgm:pt>
    <dgm:pt modelId="{5B4C7C56-A180-4C01-B1AF-D7BB01ECED85}" type="pres">
      <dgm:prSet presAssocID="{F86116F4-6BA3-451E-B0BC-C8C8F73140D6}" presName="Name0" presStyleCnt="0">
        <dgm:presLayoutVars>
          <dgm:dir/>
          <dgm:resizeHandles val="exact"/>
        </dgm:presLayoutVars>
      </dgm:prSet>
      <dgm:spPr/>
    </dgm:pt>
    <dgm:pt modelId="{17CCF765-2F22-4969-88A4-E00F48D2E44B}" type="pres">
      <dgm:prSet presAssocID="{F86116F4-6BA3-451E-B0BC-C8C8F73140D6}" presName="fgShape" presStyleLbl="fgShp" presStyleIdx="0" presStyleCnt="1" custLinFactNeighborY="33333"/>
      <dgm:spPr>
        <a:xfrm>
          <a:off x="336997" y="4679650"/>
          <a:ext cx="7750941" cy="825821"/>
        </a:xfrm>
        <a:prstGeom prst="leftRightArrow">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gm:spPr>
    </dgm:pt>
    <dgm:pt modelId="{39F11990-969F-465D-B06B-E25758717C30}" type="pres">
      <dgm:prSet presAssocID="{F86116F4-6BA3-451E-B0BC-C8C8F73140D6}" presName="linComp" presStyleCnt="0"/>
      <dgm:spPr/>
    </dgm:pt>
    <dgm:pt modelId="{72AC0933-FD0A-46F9-91B8-C99B7D513E00}" type="pres">
      <dgm:prSet presAssocID="{E4839032-3F5B-4515-89CE-377444F2BBE7}" presName="compNode" presStyleCnt="0"/>
      <dgm:spPr/>
    </dgm:pt>
    <dgm:pt modelId="{378F33D1-85DC-4529-BCF6-06DB8E28B412}" type="pres">
      <dgm:prSet presAssocID="{E4839032-3F5B-4515-89CE-377444F2BBE7}" presName="bkgdShape" presStyleLbl="node1" presStyleIdx="0" presStyleCnt="4"/>
      <dgm:spPr/>
    </dgm:pt>
    <dgm:pt modelId="{1FADD08F-05F3-4296-BF54-BD36C67134A3}" type="pres">
      <dgm:prSet presAssocID="{E4839032-3F5B-4515-89CE-377444F2BBE7}" presName="nodeTx" presStyleLbl="node1" presStyleIdx="0" presStyleCnt="4">
        <dgm:presLayoutVars>
          <dgm:bulletEnabled val="1"/>
        </dgm:presLayoutVars>
      </dgm:prSet>
      <dgm:spPr/>
    </dgm:pt>
    <dgm:pt modelId="{7E977F8E-4298-4D05-A23C-EF4C8F8847F6}" type="pres">
      <dgm:prSet presAssocID="{E4839032-3F5B-4515-89CE-377444F2BBE7}" presName="invisiNode" presStyleLbl="node1" presStyleIdx="0" presStyleCnt="4"/>
      <dgm:spPr/>
    </dgm:pt>
    <dgm:pt modelId="{D729398F-BB04-49AE-B768-5AA4D560A12F}" type="pres">
      <dgm:prSet presAssocID="{E4839032-3F5B-4515-89CE-377444F2BBE7}" presName="imagNode" presStyleLbl="fgImgPlace1" presStyleIdx="0" presStyleCnt="4" custLinFactNeighborY="-16225"/>
      <dgm:spPr>
        <a:xfrm>
          <a:off x="114765" y="32871"/>
          <a:ext cx="1833323" cy="1833323"/>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61A4D6E8-A995-4FD2-9B86-27770B81C882}" type="pres">
      <dgm:prSet presAssocID="{B0B1A3B4-F994-4D4B-9236-ACB30F52DF07}" presName="sibTrans" presStyleLbl="sibTrans2D1" presStyleIdx="0" presStyleCnt="0"/>
      <dgm:spPr/>
    </dgm:pt>
    <dgm:pt modelId="{0BB9030D-C8A7-442D-9DF6-D0BA7830665B}" type="pres">
      <dgm:prSet presAssocID="{1A57C13E-C3FE-4FCF-85E9-7EE2C391384B}" presName="compNode" presStyleCnt="0"/>
      <dgm:spPr/>
    </dgm:pt>
    <dgm:pt modelId="{99553483-1263-4FBD-AD72-A10418E235B6}" type="pres">
      <dgm:prSet presAssocID="{1A57C13E-C3FE-4FCF-85E9-7EE2C391384B}" presName="bkgdShape" presStyleLbl="node1" presStyleIdx="1" presStyleCnt="4"/>
      <dgm:spPr/>
    </dgm:pt>
    <dgm:pt modelId="{84B83CE8-802F-41DA-B32F-96C22EC1D2FC}" type="pres">
      <dgm:prSet presAssocID="{1A57C13E-C3FE-4FCF-85E9-7EE2C391384B}" presName="nodeTx" presStyleLbl="node1" presStyleIdx="1" presStyleCnt="4">
        <dgm:presLayoutVars>
          <dgm:bulletEnabled val="1"/>
        </dgm:presLayoutVars>
      </dgm:prSet>
      <dgm:spPr/>
    </dgm:pt>
    <dgm:pt modelId="{DBD596AE-1DF1-4D3B-9C89-1E7027DEC9CE}" type="pres">
      <dgm:prSet presAssocID="{1A57C13E-C3FE-4FCF-85E9-7EE2C391384B}" presName="invisiNode" presStyleLbl="node1" presStyleIdx="1" presStyleCnt="4"/>
      <dgm:spPr/>
    </dgm:pt>
    <dgm:pt modelId="{344CC64D-25CE-41E9-AEC4-5B3D05F0EB5D}" type="pres">
      <dgm:prSet presAssocID="{1A57C13E-C3FE-4FCF-85E9-7EE2C391384B}" presName="imagNode" presStyleLbl="fgImgPlace1" presStyleIdx="1" presStyleCnt="4" custLinFactNeighborY="-16225"/>
      <dgm:spPr>
        <a:xfrm>
          <a:off x="2235459" y="32871"/>
          <a:ext cx="1833323" cy="1833323"/>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E17096C4-0AF2-4B12-9D2C-91107A21794C}" type="pres">
      <dgm:prSet presAssocID="{9097BCD9-5E43-447C-8E3B-72CE3F0DB595}" presName="sibTrans" presStyleLbl="sibTrans2D1" presStyleIdx="0" presStyleCnt="0"/>
      <dgm:spPr/>
    </dgm:pt>
    <dgm:pt modelId="{57C954FE-0859-42F5-9D81-252B7F68948A}" type="pres">
      <dgm:prSet presAssocID="{245BD18E-B82F-4226-A46C-AEAF9B0BA176}" presName="compNode" presStyleCnt="0"/>
      <dgm:spPr/>
    </dgm:pt>
    <dgm:pt modelId="{7F963B64-4541-4FB7-A99C-241195BBD885}" type="pres">
      <dgm:prSet presAssocID="{245BD18E-B82F-4226-A46C-AEAF9B0BA176}" presName="bkgdShape" presStyleLbl="node1" presStyleIdx="2" presStyleCnt="4"/>
      <dgm:spPr/>
    </dgm:pt>
    <dgm:pt modelId="{22CA6B46-1A80-4BAF-B3D2-B9BC945B9050}" type="pres">
      <dgm:prSet presAssocID="{245BD18E-B82F-4226-A46C-AEAF9B0BA176}" presName="nodeTx" presStyleLbl="node1" presStyleIdx="2" presStyleCnt="4">
        <dgm:presLayoutVars>
          <dgm:bulletEnabled val="1"/>
        </dgm:presLayoutVars>
      </dgm:prSet>
      <dgm:spPr/>
    </dgm:pt>
    <dgm:pt modelId="{977E4866-9126-4A5E-8CD0-EA5BCEB77EC3}" type="pres">
      <dgm:prSet presAssocID="{245BD18E-B82F-4226-A46C-AEAF9B0BA176}" presName="invisiNode" presStyleLbl="node1" presStyleIdx="2" presStyleCnt="4"/>
      <dgm:spPr/>
    </dgm:pt>
    <dgm:pt modelId="{21773459-0451-42D6-ACC5-210F4E0BF0F3}" type="pres">
      <dgm:prSet presAssocID="{245BD18E-B82F-4226-A46C-AEAF9B0BA176}" presName="imagNode" presStyleLbl="fgImgPlace1" presStyleIdx="2" presStyleCnt="4" custLinFactNeighborX="-1946" custLinFactNeighborY="-25873"/>
      <dgm:spPr>
        <a:xfrm>
          <a:off x="4356153" y="32871"/>
          <a:ext cx="1833323" cy="1833323"/>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B8F4FD6E-3A93-41AE-8E92-9503A97CE618}" type="pres">
      <dgm:prSet presAssocID="{A8A1D46E-1F7A-4426-BD19-6457905F5C3D}" presName="sibTrans" presStyleLbl="sibTrans2D1" presStyleIdx="0" presStyleCnt="0"/>
      <dgm:spPr/>
    </dgm:pt>
    <dgm:pt modelId="{68758F81-06E7-4D63-84A8-B3E9648AE285}" type="pres">
      <dgm:prSet presAssocID="{3D4CAA13-875B-4804-BFDB-A1B1B33C906D}" presName="compNode" presStyleCnt="0"/>
      <dgm:spPr/>
    </dgm:pt>
    <dgm:pt modelId="{1BEA3F49-DF10-4F56-B5E3-1EB7F23DCFC1}" type="pres">
      <dgm:prSet presAssocID="{3D4CAA13-875B-4804-BFDB-A1B1B33C906D}" presName="bkgdShape" presStyleLbl="node1" presStyleIdx="3" presStyleCnt="4"/>
      <dgm:spPr/>
    </dgm:pt>
    <dgm:pt modelId="{E3134263-2137-436B-A8E9-9833EC79F0F6}" type="pres">
      <dgm:prSet presAssocID="{3D4CAA13-875B-4804-BFDB-A1B1B33C906D}" presName="nodeTx" presStyleLbl="node1" presStyleIdx="3" presStyleCnt="4">
        <dgm:presLayoutVars>
          <dgm:bulletEnabled val="1"/>
        </dgm:presLayoutVars>
      </dgm:prSet>
      <dgm:spPr/>
    </dgm:pt>
    <dgm:pt modelId="{8A09B799-C0F1-47BF-8089-AEB91A153349}" type="pres">
      <dgm:prSet presAssocID="{3D4CAA13-875B-4804-BFDB-A1B1B33C906D}" presName="invisiNode" presStyleLbl="node1" presStyleIdx="3" presStyleCnt="4"/>
      <dgm:spPr/>
    </dgm:pt>
    <dgm:pt modelId="{C8284387-42DD-4797-801C-E7FD3ECC679B}" type="pres">
      <dgm:prSet presAssocID="{3D4CAA13-875B-4804-BFDB-A1B1B33C906D}" presName="imagNode" presStyleLbl="fgImgPlace1" presStyleIdx="3" presStyleCnt="4" custLinFactNeighborY="-16225"/>
      <dgm:spPr>
        <a:xfrm>
          <a:off x="6476847" y="32871"/>
          <a:ext cx="1833323" cy="1833323"/>
        </a:xfrm>
        <a:prstGeom prst="ellipse">
          <a:avLst/>
        </a:prstGeom>
        <a:blipFill rotWithShape="1">
          <a:blip xmlns:r="http://schemas.openxmlformats.org/officeDocument/2006/relationships" r:embed="rId4"/>
          <a:srcRect/>
          <a:stretch>
            <a:fillRect l="-38000" r="-38000"/>
          </a:stretch>
        </a:blipFill>
        <a:ln w="25400" cap="flat" cmpd="sng" algn="ctr">
          <a:solidFill>
            <a:sysClr val="window" lastClr="FFFFFF">
              <a:hueOff val="0"/>
              <a:satOff val="0"/>
              <a:lumOff val="0"/>
              <a:alphaOff val="0"/>
            </a:sysClr>
          </a:solidFill>
          <a:prstDash val="solid"/>
        </a:ln>
        <a:effectLst/>
      </dgm:spPr>
    </dgm:pt>
  </dgm:ptLst>
  <dgm:cxnLst>
    <dgm:cxn modelId="{3C687D03-62AB-44BF-B8EE-D3E5F3438D5C}" type="presOf" srcId="{E4839032-3F5B-4515-89CE-377444F2BBE7}" destId="{378F33D1-85DC-4529-BCF6-06DB8E28B412}" srcOrd="0" destOrd="0" presId="urn:microsoft.com/office/officeart/2005/8/layout/hList7"/>
    <dgm:cxn modelId="{E325EB18-3FD8-4108-BBB8-134A253CA096}" type="presOf" srcId="{9097BCD9-5E43-447C-8E3B-72CE3F0DB595}" destId="{E17096C4-0AF2-4B12-9D2C-91107A21794C}" srcOrd="0" destOrd="0" presId="urn:microsoft.com/office/officeart/2005/8/layout/hList7"/>
    <dgm:cxn modelId="{16684219-86DA-488B-82C3-067908149F82}" srcId="{F86116F4-6BA3-451E-B0BC-C8C8F73140D6}" destId="{245BD18E-B82F-4226-A46C-AEAF9B0BA176}" srcOrd="2" destOrd="0" parTransId="{0B585D96-5210-443E-94C0-B65BFB64E509}" sibTransId="{A8A1D46E-1F7A-4426-BD19-6457905F5C3D}"/>
    <dgm:cxn modelId="{25398C2F-583C-45D3-92BE-58A448A3A1A9}" type="presOf" srcId="{3D4CAA13-875B-4804-BFDB-A1B1B33C906D}" destId="{1BEA3F49-DF10-4F56-B5E3-1EB7F23DCFC1}" srcOrd="0" destOrd="0" presId="urn:microsoft.com/office/officeart/2005/8/layout/hList7"/>
    <dgm:cxn modelId="{561B8832-C3DA-4CA4-A6CA-56FB2FCA4277}" type="presOf" srcId="{F86116F4-6BA3-451E-B0BC-C8C8F73140D6}" destId="{5B4C7C56-A180-4C01-B1AF-D7BB01ECED85}" srcOrd="0" destOrd="0" presId="urn:microsoft.com/office/officeart/2005/8/layout/hList7"/>
    <dgm:cxn modelId="{A1127737-0C45-4A7A-86FC-92102A20F19D}" type="presOf" srcId="{1A57C13E-C3FE-4FCF-85E9-7EE2C391384B}" destId="{99553483-1263-4FBD-AD72-A10418E235B6}" srcOrd="0" destOrd="0" presId="urn:microsoft.com/office/officeart/2005/8/layout/hList7"/>
    <dgm:cxn modelId="{2B6B555F-2B93-4765-9887-2F9D08184C54}" srcId="{F86116F4-6BA3-451E-B0BC-C8C8F73140D6}" destId="{1A57C13E-C3FE-4FCF-85E9-7EE2C391384B}" srcOrd="1" destOrd="0" parTransId="{A095A427-B005-4657-9939-24A84073BEF2}" sibTransId="{9097BCD9-5E43-447C-8E3B-72CE3F0DB595}"/>
    <dgm:cxn modelId="{87863F74-1D74-4EFB-BD5D-509AA91CFDD1}" type="presOf" srcId="{E4839032-3F5B-4515-89CE-377444F2BBE7}" destId="{1FADD08F-05F3-4296-BF54-BD36C67134A3}" srcOrd="1" destOrd="0" presId="urn:microsoft.com/office/officeart/2005/8/layout/hList7"/>
    <dgm:cxn modelId="{64BAF17A-24B8-45D6-8ECB-739ED357B309}" srcId="{F86116F4-6BA3-451E-B0BC-C8C8F73140D6}" destId="{E4839032-3F5B-4515-89CE-377444F2BBE7}" srcOrd="0" destOrd="0" parTransId="{76E2AF67-E0A6-4525-AAD7-5F8C2B5520EB}" sibTransId="{B0B1A3B4-F994-4D4B-9236-ACB30F52DF07}"/>
    <dgm:cxn modelId="{36F5C78B-EBAD-4A8F-AE8F-0BDE9DCCD5BA}" type="presOf" srcId="{1A57C13E-C3FE-4FCF-85E9-7EE2C391384B}" destId="{84B83CE8-802F-41DA-B32F-96C22EC1D2FC}" srcOrd="1" destOrd="0" presId="urn:microsoft.com/office/officeart/2005/8/layout/hList7"/>
    <dgm:cxn modelId="{FAFA8499-99E8-4155-8783-790B67ECD336}" type="presOf" srcId="{A8A1D46E-1F7A-4426-BD19-6457905F5C3D}" destId="{B8F4FD6E-3A93-41AE-8E92-9503A97CE618}" srcOrd="0" destOrd="0" presId="urn:microsoft.com/office/officeart/2005/8/layout/hList7"/>
    <dgm:cxn modelId="{CF8F8EAA-8A25-4856-B4E1-5AAE509F2325}" srcId="{F86116F4-6BA3-451E-B0BC-C8C8F73140D6}" destId="{3D4CAA13-875B-4804-BFDB-A1B1B33C906D}" srcOrd="3" destOrd="0" parTransId="{4BEDAA90-DA95-4174-9586-591E4DFD64AD}" sibTransId="{2F3DC28B-FF23-4A00-93D9-1809ECB1B07E}"/>
    <dgm:cxn modelId="{B67C01B1-16B1-4964-848A-4E83708637FA}" type="presOf" srcId="{245BD18E-B82F-4226-A46C-AEAF9B0BA176}" destId="{22CA6B46-1A80-4BAF-B3D2-B9BC945B9050}" srcOrd="1" destOrd="0" presId="urn:microsoft.com/office/officeart/2005/8/layout/hList7"/>
    <dgm:cxn modelId="{D341B5B8-C9DC-4F0F-AE7F-4A6399CDA995}" type="presOf" srcId="{245BD18E-B82F-4226-A46C-AEAF9B0BA176}" destId="{7F963B64-4541-4FB7-A99C-241195BBD885}" srcOrd="0" destOrd="0" presId="urn:microsoft.com/office/officeart/2005/8/layout/hList7"/>
    <dgm:cxn modelId="{75EFA8CA-CB0F-45D9-B9CE-2B5859FDDF9F}" type="presOf" srcId="{B0B1A3B4-F994-4D4B-9236-ACB30F52DF07}" destId="{61A4D6E8-A995-4FD2-9B86-27770B81C882}" srcOrd="0" destOrd="0" presId="urn:microsoft.com/office/officeart/2005/8/layout/hList7"/>
    <dgm:cxn modelId="{94FDF4E9-6ADA-4B1D-B1F0-8A8592D728B6}" type="presOf" srcId="{3D4CAA13-875B-4804-BFDB-A1B1B33C906D}" destId="{E3134263-2137-436B-A8E9-9833EC79F0F6}" srcOrd="1" destOrd="0" presId="urn:microsoft.com/office/officeart/2005/8/layout/hList7"/>
    <dgm:cxn modelId="{9D59929C-0069-45E5-A09B-58E9DA0CDE16}" type="presParOf" srcId="{5B4C7C56-A180-4C01-B1AF-D7BB01ECED85}" destId="{17CCF765-2F22-4969-88A4-E00F48D2E44B}" srcOrd="0" destOrd="0" presId="urn:microsoft.com/office/officeart/2005/8/layout/hList7"/>
    <dgm:cxn modelId="{08DFBD7E-B8B2-4791-B1DB-6B17EB62ADCF}" type="presParOf" srcId="{5B4C7C56-A180-4C01-B1AF-D7BB01ECED85}" destId="{39F11990-969F-465D-B06B-E25758717C30}" srcOrd="1" destOrd="0" presId="urn:microsoft.com/office/officeart/2005/8/layout/hList7"/>
    <dgm:cxn modelId="{3005814A-CC7C-4399-BC5F-5546AC7ADCDE}" type="presParOf" srcId="{39F11990-969F-465D-B06B-E25758717C30}" destId="{72AC0933-FD0A-46F9-91B8-C99B7D513E00}" srcOrd="0" destOrd="0" presId="urn:microsoft.com/office/officeart/2005/8/layout/hList7"/>
    <dgm:cxn modelId="{CCA6B5D6-3D54-4EA3-996D-8708444B6314}" type="presParOf" srcId="{72AC0933-FD0A-46F9-91B8-C99B7D513E00}" destId="{378F33D1-85DC-4529-BCF6-06DB8E28B412}" srcOrd="0" destOrd="0" presId="urn:microsoft.com/office/officeart/2005/8/layout/hList7"/>
    <dgm:cxn modelId="{62F81624-4ACC-45B4-B3D0-9AA3A63AA328}" type="presParOf" srcId="{72AC0933-FD0A-46F9-91B8-C99B7D513E00}" destId="{1FADD08F-05F3-4296-BF54-BD36C67134A3}" srcOrd="1" destOrd="0" presId="urn:microsoft.com/office/officeart/2005/8/layout/hList7"/>
    <dgm:cxn modelId="{3C39DA16-8E99-4010-98FD-1F0DA27736AD}" type="presParOf" srcId="{72AC0933-FD0A-46F9-91B8-C99B7D513E00}" destId="{7E977F8E-4298-4D05-A23C-EF4C8F8847F6}" srcOrd="2" destOrd="0" presId="urn:microsoft.com/office/officeart/2005/8/layout/hList7"/>
    <dgm:cxn modelId="{012F16D0-70A9-4012-9194-7D592A2786D7}" type="presParOf" srcId="{72AC0933-FD0A-46F9-91B8-C99B7D513E00}" destId="{D729398F-BB04-49AE-B768-5AA4D560A12F}" srcOrd="3" destOrd="0" presId="urn:microsoft.com/office/officeart/2005/8/layout/hList7"/>
    <dgm:cxn modelId="{C66C82F6-8A9E-4547-93A4-DD2666C1D541}" type="presParOf" srcId="{39F11990-969F-465D-B06B-E25758717C30}" destId="{61A4D6E8-A995-4FD2-9B86-27770B81C882}" srcOrd="1" destOrd="0" presId="urn:microsoft.com/office/officeart/2005/8/layout/hList7"/>
    <dgm:cxn modelId="{03FD811C-8DF4-4594-B23E-AB4670C3A7F8}" type="presParOf" srcId="{39F11990-969F-465D-B06B-E25758717C30}" destId="{0BB9030D-C8A7-442D-9DF6-D0BA7830665B}" srcOrd="2" destOrd="0" presId="urn:microsoft.com/office/officeart/2005/8/layout/hList7"/>
    <dgm:cxn modelId="{7B91DA70-61B0-49C5-91F7-24EAA6DC1532}" type="presParOf" srcId="{0BB9030D-C8A7-442D-9DF6-D0BA7830665B}" destId="{99553483-1263-4FBD-AD72-A10418E235B6}" srcOrd="0" destOrd="0" presId="urn:microsoft.com/office/officeart/2005/8/layout/hList7"/>
    <dgm:cxn modelId="{9A498A39-FA94-4788-AFCB-3BC03EEA9FAF}" type="presParOf" srcId="{0BB9030D-C8A7-442D-9DF6-D0BA7830665B}" destId="{84B83CE8-802F-41DA-B32F-96C22EC1D2FC}" srcOrd="1" destOrd="0" presId="urn:microsoft.com/office/officeart/2005/8/layout/hList7"/>
    <dgm:cxn modelId="{FBF32F2F-F229-4537-8FFD-CF7433F33C24}" type="presParOf" srcId="{0BB9030D-C8A7-442D-9DF6-D0BA7830665B}" destId="{DBD596AE-1DF1-4D3B-9C89-1E7027DEC9CE}" srcOrd="2" destOrd="0" presId="urn:microsoft.com/office/officeart/2005/8/layout/hList7"/>
    <dgm:cxn modelId="{0C0CE509-3352-4D3F-9F04-AB0A2A1373AF}" type="presParOf" srcId="{0BB9030D-C8A7-442D-9DF6-D0BA7830665B}" destId="{344CC64D-25CE-41E9-AEC4-5B3D05F0EB5D}" srcOrd="3" destOrd="0" presId="urn:microsoft.com/office/officeart/2005/8/layout/hList7"/>
    <dgm:cxn modelId="{1FD73810-FB98-445D-99B9-1B0217D56A1D}" type="presParOf" srcId="{39F11990-969F-465D-B06B-E25758717C30}" destId="{E17096C4-0AF2-4B12-9D2C-91107A21794C}" srcOrd="3" destOrd="0" presId="urn:microsoft.com/office/officeart/2005/8/layout/hList7"/>
    <dgm:cxn modelId="{E3CEF06E-95B9-4D2A-BB29-8A8A86209110}" type="presParOf" srcId="{39F11990-969F-465D-B06B-E25758717C30}" destId="{57C954FE-0859-42F5-9D81-252B7F68948A}" srcOrd="4" destOrd="0" presId="urn:microsoft.com/office/officeart/2005/8/layout/hList7"/>
    <dgm:cxn modelId="{A5E4CE18-DB88-4B46-826E-7742AB0AA9D3}" type="presParOf" srcId="{57C954FE-0859-42F5-9D81-252B7F68948A}" destId="{7F963B64-4541-4FB7-A99C-241195BBD885}" srcOrd="0" destOrd="0" presId="urn:microsoft.com/office/officeart/2005/8/layout/hList7"/>
    <dgm:cxn modelId="{508C663E-7A9E-4159-8A51-E77542082DB9}" type="presParOf" srcId="{57C954FE-0859-42F5-9D81-252B7F68948A}" destId="{22CA6B46-1A80-4BAF-B3D2-B9BC945B9050}" srcOrd="1" destOrd="0" presId="urn:microsoft.com/office/officeart/2005/8/layout/hList7"/>
    <dgm:cxn modelId="{DA2005E4-6BB0-4296-84D2-5E05F594AE64}" type="presParOf" srcId="{57C954FE-0859-42F5-9D81-252B7F68948A}" destId="{977E4866-9126-4A5E-8CD0-EA5BCEB77EC3}" srcOrd="2" destOrd="0" presId="urn:microsoft.com/office/officeart/2005/8/layout/hList7"/>
    <dgm:cxn modelId="{B411D632-63B9-4168-8ACD-9B6DB5FD754F}" type="presParOf" srcId="{57C954FE-0859-42F5-9D81-252B7F68948A}" destId="{21773459-0451-42D6-ACC5-210F4E0BF0F3}" srcOrd="3" destOrd="0" presId="urn:microsoft.com/office/officeart/2005/8/layout/hList7"/>
    <dgm:cxn modelId="{46ED6D1C-CD5C-47F3-97A5-CCD93FD85794}" type="presParOf" srcId="{39F11990-969F-465D-B06B-E25758717C30}" destId="{B8F4FD6E-3A93-41AE-8E92-9503A97CE618}" srcOrd="5" destOrd="0" presId="urn:microsoft.com/office/officeart/2005/8/layout/hList7"/>
    <dgm:cxn modelId="{1EF9E69C-BAC5-4500-8AF3-50F9A07B8B13}" type="presParOf" srcId="{39F11990-969F-465D-B06B-E25758717C30}" destId="{68758F81-06E7-4D63-84A8-B3E9648AE285}" srcOrd="6" destOrd="0" presId="urn:microsoft.com/office/officeart/2005/8/layout/hList7"/>
    <dgm:cxn modelId="{A01651A7-53C8-42F7-A924-F451B6CA1986}" type="presParOf" srcId="{68758F81-06E7-4D63-84A8-B3E9648AE285}" destId="{1BEA3F49-DF10-4F56-B5E3-1EB7F23DCFC1}" srcOrd="0" destOrd="0" presId="urn:microsoft.com/office/officeart/2005/8/layout/hList7"/>
    <dgm:cxn modelId="{5B4842C8-FC45-4780-92A1-399231F2F12F}" type="presParOf" srcId="{68758F81-06E7-4D63-84A8-B3E9648AE285}" destId="{E3134263-2137-436B-A8E9-9833EC79F0F6}" srcOrd="1" destOrd="0" presId="urn:microsoft.com/office/officeart/2005/8/layout/hList7"/>
    <dgm:cxn modelId="{7FD90899-CD32-4EFD-A4FF-EE5FA529FA65}" type="presParOf" srcId="{68758F81-06E7-4D63-84A8-B3E9648AE285}" destId="{8A09B799-C0F1-47BF-8089-AEB91A153349}" srcOrd="2" destOrd="0" presId="urn:microsoft.com/office/officeart/2005/8/layout/hList7"/>
    <dgm:cxn modelId="{DC153F98-E598-43AA-9D97-92CB55CEB2E0}" type="presParOf" srcId="{68758F81-06E7-4D63-84A8-B3E9648AE285}" destId="{C8284387-42DD-4797-801C-E7FD3ECC679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3A51B-44BA-4DBA-8495-70556AD765B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EB8E45E5-BEAE-4D54-8C40-8AA6C0DE2FAB}">
      <dgm:prSet phldrT="[Texto]" custT="1"/>
      <dgm:spPr>
        <a:xfrm>
          <a:off x="0" y="0"/>
          <a:ext cx="6696744" cy="1268402"/>
        </a:xfr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lnSpc>
              <a:spcPct val="100000"/>
            </a:lnSpc>
            <a:spcAft>
              <a:spcPts val="0"/>
            </a:spcAft>
          </a:pPr>
          <a:r>
            <a:rPr lang="es-ES" sz="1600" b="1" i="0" dirty="0" err="1">
              <a:solidFill>
                <a:sysClr val="windowText" lastClr="000000"/>
              </a:solidFill>
              <a:latin typeface="Candara" panose="020E0502030303020204" pitchFamily="34" charset="0"/>
              <a:ea typeface="+mn-ea"/>
              <a:cs typeface="+mn-cs"/>
            </a:rPr>
            <a:t>Degso</a:t>
          </a:r>
          <a:r>
            <a:rPr lang="es-ES" sz="1600" b="1" i="0" dirty="0">
              <a:solidFill>
                <a:sysClr val="windowText" lastClr="000000"/>
              </a:solidFill>
              <a:latin typeface="Candara" panose="020E0502030303020204" pitchFamily="34" charset="0"/>
              <a:ea typeface="+mn-ea"/>
              <a:cs typeface="+mn-cs"/>
            </a:rPr>
            <a:t>, proviene de las primeras letras de </a:t>
          </a:r>
          <a:r>
            <a:rPr lang="es-ES" sz="1600" b="1" i="0" dirty="0">
              <a:solidFill>
                <a:srgbClr val="FFFF00"/>
              </a:solidFill>
              <a:latin typeface="Candara" panose="020E0502030303020204" pitchFamily="34" charset="0"/>
              <a:ea typeface="+mn-ea"/>
              <a:cs typeface="+mn-cs"/>
            </a:rPr>
            <a:t>D</a:t>
          </a:r>
          <a:r>
            <a:rPr lang="es-ES" sz="1600" b="1" i="0" dirty="0">
              <a:solidFill>
                <a:sysClr val="windowText" lastClr="000000"/>
              </a:solidFill>
              <a:latin typeface="Candara" panose="020E0502030303020204" pitchFamily="34" charset="0"/>
              <a:ea typeface="+mn-ea"/>
              <a:cs typeface="+mn-cs"/>
            </a:rPr>
            <a:t>etección de </a:t>
          </a:r>
          <a:r>
            <a:rPr lang="es-ES" sz="1600" b="1" i="0" dirty="0">
              <a:solidFill>
                <a:srgbClr val="FFFF00"/>
              </a:solidFill>
              <a:latin typeface="Candara" panose="020E0502030303020204" pitchFamily="34" charset="0"/>
              <a:ea typeface="+mn-ea"/>
              <a:cs typeface="+mn-cs"/>
            </a:rPr>
            <a:t>G</a:t>
          </a:r>
          <a:r>
            <a:rPr lang="es-ES" sz="1600" b="1" i="0" dirty="0">
              <a:solidFill>
                <a:sysClr val="windowText" lastClr="000000"/>
              </a:solidFill>
              <a:latin typeface="Candara" panose="020E0502030303020204" pitchFamily="34" charset="0"/>
              <a:ea typeface="+mn-ea"/>
              <a:cs typeface="+mn-cs"/>
            </a:rPr>
            <a:t>ases y </a:t>
          </a:r>
          <a:r>
            <a:rPr lang="es-ES" sz="1600" b="1" i="0" dirty="0">
              <a:solidFill>
                <a:srgbClr val="FFFF00"/>
              </a:solidFill>
              <a:latin typeface="Candara" panose="020E0502030303020204" pitchFamily="34" charset="0"/>
              <a:ea typeface="+mn-ea"/>
              <a:cs typeface="+mn-cs"/>
            </a:rPr>
            <a:t>S</a:t>
          </a:r>
          <a:r>
            <a:rPr lang="es-ES" sz="1600" b="1" i="0" dirty="0">
              <a:solidFill>
                <a:sysClr val="windowText" lastClr="000000"/>
              </a:solidFill>
              <a:latin typeface="Candara" panose="020E0502030303020204" pitchFamily="34" charset="0"/>
              <a:ea typeface="+mn-ea"/>
              <a:cs typeface="+mn-cs"/>
            </a:rPr>
            <a:t>eguridad </a:t>
          </a:r>
          <a:r>
            <a:rPr lang="es-ES" sz="1600" b="1" i="0" dirty="0">
              <a:solidFill>
                <a:srgbClr val="FFFF00"/>
              </a:solidFill>
              <a:latin typeface="Candara" panose="020E0502030303020204" pitchFamily="34" charset="0"/>
              <a:ea typeface="+mn-ea"/>
              <a:cs typeface="+mn-cs"/>
            </a:rPr>
            <a:t>O</a:t>
          </a:r>
          <a:r>
            <a:rPr lang="es-ES" sz="1600" b="1" i="0" dirty="0">
              <a:solidFill>
                <a:sysClr val="windowText" lastClr="000000"/>
              </a:solidFill>
              <a:latin typeface="Candara" panose="020E0502030303020204" pitchFamily="34" charset="0"/>
              <a:ea typeface="+mn-ea"/>
              <a:cs typeface="+mn-cs"/>
            </a:rPr>
            <a:t>cupacional, es una compañía limitada dedicada a la comercialización de materiales y equipos de seguridad industrial que cumplen normas nacionales e internacionales.</a:t>
          </a:r>
          <a:endParaRPr lang="es-EC" sz="1600" b="1" i="0" dirty="0">
            <a:solidFill>
              <a:sysClr val="windowText" lastClr="000000"/>
            </a:solidFill>
            <a:latin typeface="Candara" panose="020E0502030303020204" pitchFamily="34" charset="0"/>
            <a:ea typeface="+mn-ea"/>
            <a:cs typeface="+mn-cs"/>
          </a:endParaRPr>
        </a:p>
      </dgm:t>
    </dgm:pt>
    <dgm:pt modelId="{D9752722-D313-4E2B-94A7-F6AB562BDB06}" type="parTrans" cxnId="{DEA9ADAB-9018-4C39-9896-F7424352DA58}">
      <dgm:prSet/>
      <dgm:spPr/>
      <dgm:t>
        <a:bodyPr/>
        <a:lstStyle/>
        <a:p>
          <a:endParaRPr lang="es-EC"/>
        </a:p>
      </dgm:t>
    </dgm:pt>
    <dgm:pt modelId="{52D602DA-AD44-4041-AF2F-6E4E6714275A}" type="sibTrans" cxnId="{DEA9ADAB-9018-4C39-9896-F7424352DA58}">
      <dgm:prSet/>
      <dgm:spPr/>
      <dgm:t>
        <a:bodyPr/>
        <a:lstStyle/>
        <a:p>
          <a:endParaRPr lang="es-EC"/>
        </a:p>
      </dgm:t>
    </dgm:pt>
    <dgm:pt modelId="{D6136DC7-EDAB-4C34-9F05-1CBD8C9A7D48}">
      <dgm:prSet phldrT="[Texto]" custT="1"/>
      <dgm:spPr>
        <a:xfrm>
          <a:off x="0" y="1395893"/>
          <a:ext cx="6696744" cy="1268402"/>
        </a:xfr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r>
            <a:rPr lang="es-ES" sz="1600" b="1" i="0" dirty="0">
              <a:solidFill>
                <a:sysClr val="windowText" lastClr="000000"/>
              </a:solidFill>
              <a:latin typeface="Candara" panose="020E0502030303020204" pitchFamily="34" charset="0"/>
              <a:ea typeface="+mn-ea"/>
              <a:cs typeface="+mn-cs"/>
            </a:rPr>
            <a:t>Constituida legalmente el 19 de octubre de 1.999, como una sociedad de responsabilidad limitada, ubicada en la Provincia de Pichincha, Cantón Quito, Sector Ponciano Alto, Dirección Mariano Pozo N73-77 y calle N73A.</a:t>
          </a:r>
          <a:endParaRPr lang="es-EC" sz="1600" b="1" i="0" dirty="0">
            <a:solidFill>
              <a:sysClr val="windowText" lastClr="000000"/>
            </a:solidFill>
            <a:latin typeface="Candara" panose="020E0502030303020204" pitchFamily="34" charset="0"/>
            <a:ea typeface="+mn-ea"/>
            <a:cs typeface="+mn-cs"/>
          </a:endParaRPr>
        </a:p>
      </dgm:t>
    </dgm:pt>
    <dgm:pt modelId="{FDDFC35A-1178-4000-B6D9-84A58293CB70}" type="parTrans" cxnId="{3E4D33CC-C015-4EDE-A035-097FC2B5A6B3}">
      <dgm:prSet/>
      <dgm:spPr/>
      <dgm:t>
        <a:bodyPr/>
        <a:lstStyle/>
        <a:p>
          <a:endParaRPr lang="es-EC"/>
        </a:p>
      </dgm:t>
    </dgm:pt>
    <dgm:pt modelId="{FFBBBFC8-1BA5-4584-A2E5-D42F472889C4}" type="sibTrans" cxnId="{3E4D33CC-C015-4EDE-A035-097FC2B5A6B3}">
      <dgm:prSet/>
      <dgm:spPr/>
      <dgm:t>
        <a:bodyPr/>
        <a:lstStyle/>
        <a:p>
          <a:endParaRPr lang="es-EC"/>
        </a:p>
      </dgm:t>
    </dgm:pt>
    <dgm:pt modelId="{A8DC27FC-F3D2-45E0-8E6B-30F914BFA73A}" type="pres">
      <dgm:prSet presAssocID="{2223A51B-44BA-4DBA-8495-70556AD765B8}" presName="linear" presStyleCnt="0">
        <dgm:presLayoutVars>
          <dgm:dir/>
          <dgm:resizeHandles val="exact"/>
        </dgm:presLayoutVars>
      </dgm:prSet>
      <dgm:spPr/>
    </dgm:pt>
    <dgm:pt modelId="{0A540F6B-BD33-49C5-BA95-3317DF0577CE}" type="pres">
      <dgm:prSet presAssocID="{EB8E45E5-BEAE-4D54-8C40-8AA6C0DE2FAB}" presName="comp" presStyleCnt="0"/>
      <dgm:spPr/>
    </dgm:pt>
    <dgm:pt modelId="{C65B1818-ED54-46FD-92F3-7B9D003B8174}" type="pres">
      <dgm:prSet presAssocID="{EB8E45E5-BEAE-4D54-8C40-8AA6C0DE2FAB}" presName="box" presStyleLbl="node1" presStyleIdx="0" presStyleCnt="2"/>
      <dgm:spPr>
        <a:prstGeom prst="roundRect">
          <a:avLst>
            <a:gd name="adj" fmla="val 10000"/>
          </a:avLst>
        </a:prstGeom>
      </dgm:spPr>
    </dgm:pt>
    <dgm:pt modelId="{09D341B2-6623-4C67-B9E6-60311B51C92D}" type="pres">
      <dgm:prSet presAssocID="{EB8E45E5-BEAE-4D54-8C40-8AA6C0DE2FAB}" presName="img" presStyleLbl="fgImgPlace1" presStyleIdx="0" presStyleCnt="2" custScaleX="85361"/>
      <dgm:spPr>
        <a:xfrm>
          <a:off x="224873" y="126840"/>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gm:spPr>
    </dgm:pt>
    <dgm:pt modelId="{5F8FD00F-FC28-4778-9530-C7B2C53198A0}" type="pres">
      <dgm:prSet presAssocID="{EB8E45E5-BEAE-4D54-8C40-8AA6C0DE2FAB}" presName="text" presStyleLbl="node1" presStyleIdx="0" presStyleCnt="2">
        <dgm:presLayoutVars>
          <dgm:bulletEnabled val="1"/>
        </dgm:presLayoutVars>
      </dgm:prSet>
      <dgm:spPr/>
    </dgm:pt>
    <dgm:pt modelId="{2CC09479-8F99-44BF-8E62-DB7DCB412871}" type="pres">
      <dgm:prSet presAssocID="{52D602DA-AD44-4041-AF2F-6E4E6714275A}" presName="spacer" presStyleCnt="0"/>
      <dgm:spPr/>
    </dgm:pt>
    <dgm:pt modelId="{C2C3F14F-770C-4E06-B6CA-930F1FA1BB52}" type="pres">
      <dgm:prSet presAssocID="{D6136DC7-EDAB-4C34-9F05-1CBD8C9A7D48}" presName="comp" presStyleCnt="0"/>
      <dgm:spPr/>
    </dgm:pt>
    <dgm:pt modelId="{B804C6C0-66E7-4DC8-AC6E-0AAE4FF36CDD}" type="pres">
      <dgm:prSet presAssocID="{D6136DC7-EDAB-4C34-9F05-1CBD8C9A7D48}" presName="box" presStyleLbl="node1" presStyleIdx="1" presStyleCnt="2" custLinFactNeighborX="-2151" custLinFactNeighborY="220"/>
      <dgm:spPr>
        <a:prstGeom prst="roundRect">
          <a:avLst>
            <a:gd name="adj" fmla="val 10000"/>
          </a:avLst>
        </a:prstGeom>
      </dgm:spPr>
    </dgm:pt>
    <dgm:pt modelId="{BBA9EA19-DDF5-499A-81CF-933FBB44C690}" type="pres">
      <dgm:prSet presAssocID="{D6136DC7-EDAB-4C34-9F05-1CBD8C9A7D48}" presName="img" presStyleLbl="fgImgPlace1" presStyleIdx="1" presStyleCnt="2" custScaleX="85361"/>
      <dgm:spPr>
        <a:xfrm>
          <a:off x="224873" y="1522083"/>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gm:spPr>
    </dgm:pt>
    <dgm:pt modelId="{80F2591B-A975-43E9-A34C-1A8B61F9C1AD}" type="pres">
      <dgm:prSet presAssocID="{D6136DC7-EDAB-4C34-9F05-1CBD8C9A7D48}" presName="text" presStyleLbl="node1" presStyleIdx="1" presStyleCnt="2">
        <dgm:presLayoutVars>
          <dgm:bulletEnabled val="1"/>
        </dgm:presLayoutVars>
      </dgm:prSet>
      <dgm:spPr/>
    </dgm:pt>
  </dgm:ptLst>
  <dgm:cxnLst>
    <dgm:cxn modelId="{29CFB207-420E-4F70-8082-926BF6FA9CC1}" type="presOf" srcId="{EB8E45E5-BEAE-4D54-8C40-8AA6C0DE2FAB}" destId="{C65B1818-ED54-46FD-92F3-7B9D003B8174}" srcOrd="0" destOrd="0" presId="urn:microsoft.com/office/officeart/2005/8/layout/vList4"/>
    <dgm:cxn modelId="{1DCED907-C8BE-4F14-9FFB-B62293B783DE}" type="presOf" srcId="{D6136DC7-EDAB-4C34-9F05-1CBD8C9A7D48}" destId="{80F2591B-A975-43E9-A34C-1A8B61F9C1AD}" srcOrd="1" destOrd="0" presId="urn:microsoft.com/office/officeart/2005/8/layout/vList4"/>
    <dgm:cxn modelId="{32B1810C-417C-42BA-BD1B-B8DD1B7054B9}" type="presOf" srcId="{EB8E45E5-BEAE-4D54-8C40-8AA6C0DE2FAB}" destId="{5F8FD00F-FC28-4778-9530-C7B2C53198A0}" srcOrd="1" destOrd="0" presId="urn:microsoft.com/office/officeart/2005/8/layout/vList4"/>
    <dgm:cxn modelId="{DEA9ADAB-9018-4C39-9896-F7424352DA58}" srcId="{2223A51B-44BA-4DBA-8495-70556AD765B8}" destId="{EB8E45E5-BEAE-4D54-8C40-8AA6C0DE2FAB}" srcOrd="0" destOrd="0" parTransId="{D9752722-D313-4E2B-94A7-F6AB562BDB06}" sibTransId="{52D602DA-AD44-4041-AF2F-6E4E6714275A}"/>
    <dgm:cxn modelId="{588D2EBC-A480-40B0-9D34-4A2B6FBBD56A}" type="presOf" srcId="{2223A51B-44BA-4DBA-8495-70556AD765B8}" destId="{A8DC27FC-F3D2-45E0-8E6B-30F914BFA73A}" srcOrd="0" destOrd="0" presId="urn:microsoft.com/office/officeart/2005/8/layout/vList4"/>
    <dgm:cxn modelId="{E65195CB-625E-46DF-854C-F40D958D4189}" type="presOf" srcId="{D6136DC7-EDAB-4C34-9F05-1CBD8C9A7D48}" destId="{B804C6C0-66E7-4DC8-AC6E-0AAE4FF36CDD}" srcOrd="0" destOrd="0" presId="urn:microsoft.com/office/officeart/2005/8/layout/vList4"/>
    <dgm:cxn modelId="{3E4D33CC-C015-4EDE-A035-097FC2B5A6B3}" srcId="{2223A51B-44BA-4DBA-8495-70556AD765B8}" destId="{D6136DC7-EDAB-4C34-9F05-1CBD8C9A7D48}" srcOrd="1" destOrd="0" parTransId="{FDDFC35A-1178-4000-B6D9-84A58293CB70}" sibTransId="{FFBBBFC8-1BA5-4584-A2E5-D42F472889C4}"/>
    <dgm:cxn modelId="{433E26C3-E7CE-42EC-8696-B0D6E8531CE3}" type="presParOf" srcId="{A8DC27FC-F3D2-45E0-8E6B-30F914BFA73A}" destId="{0A540F6B-BD33-49C5-BA95-3317DF0577CE}" srcOrd="0" destOrd="0" presId="urn:microsoft.com/office/officeart/2005/8/layout/vList4"/>
    <dgm:cxn modelId="{0D693D2E-C4BF-4ADC-9156-7D44FD062D49}" type="presParOf" srcId="{0A540F6B-BD33-49C5-BA95-3317DF0577CE}" destId="{C65B1818-ED54-46FD-92F3-7B9D003B8174}" srcOrd="0" destOrd="0" presId="urn:microsoft.com/office/officeart/2005/8/layout/vList4"/>
    <dgm:cxn modelId="{840A3754-E852-4C06-B909-2BB7DC0FA180}" type="presParOf" srcId="{0A540F6B-BD33-49C5-BA95-3317DF0577CE}" destId="{09D341B2-6623-4C67-B9E6-60311B51C92D}" srcOrd="1" destOrd="0" presId="urn:microsoft.com/office/officeart/2005/8/layout/vList4"/>
    <dgm:cxn modelId="{6C8603CC-587E-4CA0-B526-B6F979348509}" type="presParOf" srcId="{0A540F6B-BD33-49C5-BA95-3317DF0577CE}" destId="{5F8FD00F-FC28-4778-9530-C7B2C53198A0}" srcOrd="2" destOrd="0" presId="urn:microsoft.com/office/officeart/2005/8/layout/vList4"/>
    <dgm:cxn modelId="{833D5D18-0006-4743-A566-3760E312002E}" type="presParOf" srcId="{A8DC27FC-F3D2-45E0-8E6B-30F914BFA73A}" destId="{2CC09479-8F99-44BF-8E62-DB7DCB412871}" srcOrd="1" destOrd="0" presId="urn:microsoft.com/office/officeart/2005/8/layout/vList4"/>
    <dgm:cxn modelId="{36D5984C-1D45-4FB4-9A50-276D885F0A66}" type="presParOf" srcId="{A8DC27FC-F3D2-45E0-8E6B-30F914BFA73A}" destId="{C2C3F14F-770C-4E06-B6CA-930F1FA1BB52}" srcOrd="2" destOrd="0" presId="urn:microsoft.com/office/officeart/2005/8/layout/vList4"/>
    <dgm:cxn modelId="{B5D2CC1E-A16B-44FF-A69A-7559CFC4233E}" type="presParOf" srcId="{C2C3F14F-770C-4E06-B6CA-930F1FA1BB52}" destId="{B804C6C0-66E7-4DC8-AC6E-0AAE4FF36CDD}" srcOrd="0" destOrd="0" presId="urn:microsoft.com/office/officeart/2005/8/layout/vList4"/>
    <dgm:cxn modelId="{0A4ADAE8-9D87-4312-B7E4-96FAA2EE4DCF}" type="presParOf" srcId="{C2C3F14F-770C-4E06-B6CA-930F1FA1BB52}" destId="{BBA9EA19-DDF5-499A-81CF-933FBB44C690}" srcOrd="1" destOrd="0" presId="urn:microsoft.com/office/officeart/2005/8/layout/vList4"/>
    <dgm:cxn modelId="{B9C3F026-4663-4E09-816F-310A36CD0169}" type="presParOf" srcId="{C2C3F14F-770C-4E06-B6CA-930F1FA1BB52}" destId="{80F2591B-A975-43E9-A34C-1A8B61F9C1A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0318B-7C92-422C-8C7A-F662A206CB4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DF6FE093-F6AB-4F1C-A4A1-11DCC9AB2C22}">
      <dgm:prSet phldrT="[Texto]"/>
      <dgm:spPr>
        <a:xfrm>
          <a:off x="486411" y="3139268"/>
          <a:ext cx="1927404" cy="766465"/>
        </a:xfrm>
        <a:prstGeom prst="roundRect">
          <a:avLst>
            <a:gd name="adj" fmla="val 10000"/>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ndara" panose="020E0502030303020204" pitchFamily="34" charset="0"/>
              <a:ea typeface="+mn-ea"/>
              <a:cs typeface="+mn-cs"/>
            </a:rPr>
            <a:t>Valores</a:t>
          </a:r>
        </a:p>
      </dgm:t>
    </dgm:pt>
    <dgm:pt modelId="{CC7CE5D2-F29F-45B9-9C27-A0530CAA832B}" type="parTrans" cxnId="{7AD5E83D-7B13-4FE2-8D53-CD10E65FBD2B}">
      <dgm:prSet/>
      <dgm:spPr/>
      <dgm:t>
        <a:bodyPr/>
        <a:lstStyle/>
        <a:p>
          <a:endParaRPr lang="es-EC"/>
        </a:p>
      </dgm:t>
    </dgm:pt>
    <dgm:pt modelId="{1660D95B-7254-42DE-AECC-F6D73494CA55}" type="sibTrans" cxnId="{7AD5E83D-7B13-4FE2-8D53-CD10E65FBD2B}">
      <dgm:prSet/>
      <dgm:spPr>
        <a:xfrm>
          <a:off x="1250087" y="2256937"/>
          <a:ext cx="2248102" cy="2248102"/>
        </a:xfrm>
        <a:prstGeom prst="leftCircularArrow">
          <a:avLst>
            <a:gd name="adj1" fmla="val 2522"/>
            <a:gd name="adj2" fmla="val 305807"/>
            <a:gd name="adj3" fmla="val 2081318"/>
            <a:gd name="adj4" fmla="val 9024489"/>
            <a:gd name="adj5" fmla="val 2942"/>
          </a:avLst>
        </a:prstGeom>
        <a:solidFill>
          <a:sysClr val="windowText" lastClr="000000"/>
        </a:solidFill>
        <a:ln>
          <a:solidFill>
            <a:srgbClr val="8064A2">
              <a:lumMod val="50000"/>
            </a:srgbClr>
          </a:solidFill>
        </a:ln>
        <a:effectLst/>
      </dgm:spPr>
      <dgm:t>
        <a:bodyPr/>
        <a:lstStyle/>
        <a:p>
          <a:endParaRPr lang="es-EC"/>
        </a:p>
      </dgm:t>
    </dgm:pt>
    <dgm:pt modelId="{7E23CF11-BDBD-4815-AA0D-3C92F2472E96}">
      <dgm:prSet phldrT="[Texto]" custT="1"/>
      <dgm:spPr>
        <a:xfrm>
          <a:off x="4559" y="1734082"/>
          <a:ext cx="2168330" cy="1788419"/>
        </a:xfrm>
        <a:prstGeom prst="roundRect">
          <a:avLst>
            <a:gd name="adj" fmla="val 1000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dgm:spPr>
      <dgm:t>
        <a:bodyPr/>
        <a:lstStyle/>
        <a:p>
          <a:r>
            <a:rPr lang="es-EC" sz="1200" dirty="0">
              <a:solidFill>
                <a:sysClr val="windowText" lastClr="000000">
                  <a:hueOff val="0"/>
                  <a:satOff val="0"/>
                  <a:lumOff val="0"/>
                  <a:alphaOff val="0"/>
                </a:sysClr>
              </a:solidFill>
              <a:latin typeface="Candara" panose="020E0502030303020204" pitchFamily="34" charset="0"/>
              <a:ea typeface="+mn-ea"/>
              <a:cs typeface="+mn-cs"/>
            </a:rPr>
            <a:t>Liderazgo</a:t>
          </a:r>
        </a:p>
      </dgm:t>
    </dgm:pt>
    <dgm:pt modelId="{CBEF30E4-F0FA-4EF4-A28D-43A06476EF91}" type="parTrans" cxnId="{9C94D1DE-6BE3-4768-84D4-3AA9897FBB1E}">
      <dgm:prSet/>
      <dgm:spPr/>
      <dgm:t>
        <a:bodyPr/>
        <a:lstStyle/>
        <a:p>
          <a:endParaRPr lang="es-EC"/>
        </a:p>
      </dgm:t>
    </dgm:pt>
    <dgm:pt modelId="{33749435-D80E-45BB-8A34-0D9B2238917E}" type="sibTrans" cxnId="{9C94D1DE-6BE3-4768-84D4-3AA9897FBB1E}">
      <dgm:prSet/>
      <dgm:spPr/>
      <dgm:t>
        <a:bodyPr/>
        <a:lstStyle/>
        <a:p>
          <a:endParaRPr lang="es-EC"/>
        </a:p>
      </dgm:t>
    </dgm:pt>
    <dgm:pt modelId="{623105FF-EA74-42D4-8990-4A1094965EDD}">
      <dgm:prSet phldrT="[Texto]"/>
      <dgm:spPr>
        <a:xfrm>
          <a:off x="3165655" y="1350849"/>
          <a:ext cx="1927404" cy="766465"/>
        </a:xfrm>
        <a:prstGeom prst="roundRect">
          <a:avLst>
            <a:gd name="adj" fmla="val 10000"/>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 lastClr="FFFFFF"/>
              </a:solidFill>
              <a:latin typeface="Candara" panose="020E0502030303020204" pitchFamily="34" charset="0"/>
              <a:ea typeface="+mn-ea"/>
              <a:cs typeface="+mn-cs"/>
            </a:rPr>
            <a:t>Principios</a:t>
          </a:r>
        </a:p>
      </dgm:t>
    </dgm:pt>
    <dgm:pt modelId="{67A97E32-1949-493A-A935-A863BC079C9B}" type="parTrans" cxnId="{A3C7233E-542A-4689-BA01-84EB2DD49B76}">
      <dgm:prSet/>
      <dgm:spPr/>
      <dgm:t>
        <a:bodyPr/>
        <a:lstStyle/>
        <a:p>
          <a:endParaRPr lang="es-EC"/>
        </a:p>
      </dgm:t>
    </dgm:pt>
    <dgm:pt modelId="{AE3CCD6F-1880-4A5F-A6CF-C88076F2C83F}" type="sibTrans" cxnId="{A3C7233E-542A-4689-BA01-84EB2DD49B76}">
      <dgm:prSet/>
      <dgm:spPr>
        <a:xfrm>
          <a:off x="3911262" y="681421"/>
          <a:ext cx="2525167" cy="2525167"/>
        </a:xfrm>
        <a:prstGeom prst="circularArrow">
          <a:avLst>
            <a:gd name="adj1" fmla="val 2245"/>
            <a:gd name="adj2" fmla="val 270518"/>
            <a:gd name="adj3" fmla="val 19553971"/>
            <a:gd name="adj4" fmla="val 12575511"/>
            <a:gd name="adj5" fmla="val 2620"/>
          </a:avLst>
        </a:prstGeom>
        <a:solidFill>
          <a:sysClr val="windowText" lastClr="000000"/>
        </a:solidFill>
        <a:ln>
          <a:noFill/>
        </a:ln>
        <a:effectLst/>
      </dgm:spPr>
      <dgm:t>
        <a:bodyPr/>
        <a:lstStyle/>
        <a:p>
          <a:endParaRPr lang="es-EC"/>
        </a:p>
      </dgm:t>
    </dgm:pt>
    <dgm:pt modelId="{958CC62F-B03C-4627-8F91-D1FE0D97F595}">
      <dgm:prSet phldrT="[Texto]" custT="1"/>
      <dgm:spPr>
        <a:xfrm>
          <a:off x="2683803" y="1734082"/>
          <a:ext cx="2168330" cy="1788419"/>
        </a:xfrm>
        <a:prstGeom prst="roundRect">
          <a:avLst>
            <a:gd name="adj" fmla="val 10000"/>
          </a:avLst>
        </a:prstGeom>
        <a:solidFill>
          <a:sysClr val="window" lastClr="FFFFFF">
            <a:alpha val="90000"/>
          </a:sysClr>
        </a:solidFill>
        <a:ln w="25400" cap="flat" cmpd="sng" algn="ctr">
          <a:solidFill>
            <a:srgbClr val="C0504D">
              <a:lumMod val="75000"/>
            </a:srgbClr>
          </a:solidFill>
          <a:prstDash val="solid"/>
        </a:ln>
        <a:effectLst/>
      </dgm:spPr>
      <dgm:t>
        <a:bodyPr/>
        <a:lstStyle/>
        <a:p>
          <a:r>
            <a:rPr lang="es-EC" sz="1400" dirty="0">
              <a:solidFill>
                <a:sysClr val="windowText" lastClr="000000">
                  <a:hueOff val="0"/>
                  <a:satOff val="0"/>
                  <a:lumOff val="0"/>
                  <a:alphaOff val="0"/>
                </a:sysClr>
              </a:solidFill>
              <a:latin typeface="Candara" panose="020E0502030303020204" pitchFamily="34" charset="0"/>
              <a:ea typeface="+mn-ea"/>
              <a:cs typeface="+mn-cs"/>
            </a:rPr>
            <a:t>Integridad</a:t>
          </a:r>
        </a:p>
      </dgm:t>
    </dgm:pt>
    <dgm:pt modelId="{7FF1D1D7-E7BC-49CA-8AA1-3EC9D8CC3381}" type="parTrans" cxnId="{61140C4F-A9D1-487A-AF9A-FE5FE60D0B9B}">
      <dgm:prSet/>
      <dgm:spPr/>
      <dgm:t>
        <a:bodyPr/>
        <a:lstStyle/>
        <a:p>
          <a:endParaRPr lang="es-EC"/>
        </a:p>
      </dgm:t>
    </dgm:pt>
    <dgm:pt modelId="{84D8F8EA-5676-49D3-BE2E-6CB7396FF2F9}" type="sibTrans" cxnId="{61140C4F-A9D1-487A-AF9A-FE5FE60D0B9B}">
      <dgm:prSet/>
      <dgm:spPr/>
      <dgm:t>
        <a:bodyPr/>
        <a:lstStyle/>
        <a:p>
          <a:endParaRPr lang="es-EC"/>
        </a:p>
      </dgm:t>
    </dgm:pt>
    <dgm:pt modelId="{6C75B66A-CEC2-4F49-BB88-09EF954FFD2C}">
      <dgm:prSet phldrT="[Texto]"/>
      <dgm:spPr>
        <a:xfrm>
          <a:off x="5844899" y="3139268"/>
          <a:ext cx="1927404" cy="766465"/>
        </a:xfrm>
        <a:prstGeom prst="roundRect">
          <a:avLst>
            <a:gd name="adj" fmla="val 10000"/>
          </a:avLst>
        </a:prstGeom>
        <a:solidFill>
          <a:srgbClr val="8064A2">
            <a:lumMod val="20000"/>
            <a:lumOff val="80000"/>
          </a:srgbClr>
        </a:solidFill>
        <a:ln w="25400" cap="flat" cmpd="sng" algn="ctr">
          <a:solidFill>
            <a:srgbClr val="8064A2">
              <a:lumMod val="50000"/>
            </a:srgbClr>
          </a:solidFill>
          <a:prstDash val="solid"/>
        </a:ln>
        <a:effectLst/>
      </dgm:spPr>
      <dgm:t>
        <a:bodyPr/>
        <a:lstStyle/>
        <a:p>
          <a:endParaRPr lang="es-EC" b="1" dirty="0">
            <a:solidFill>
              <a:sysClr val="windowText" lastClr="000000"/>
            </a:solidFill>
            <a:latin typeface="Calibri"/>
            <a:ea typeface="+mn-ea"/>
            <a:cs typeface="+mn-cs"/>
          </a:endParaRPr>
        </a:p>
        <a:p>
          <a:r>
            <a:rPr lang="es-EC" b="1" dirty="0">
              <a:solidFill>
                <a:sysClr val="windowText" lastClr="000000"/>
              </a:solidFill>
              <a:latin typeface="Candara" panose="020E0502030303020204" pitchFamily="34" charset="0"/>
              <a:ea typeface="+mn-ea"/>
              <a:cs typeface="+mn-cs"/>
            </a:rPr>
            <a:t>Política de Calidad</a:t>
          </a:r>
        </a:p>
        <a:p>
          <a:endParaRPr lang="es-EC" dirty="0">
            <a:solidFill>
              <a:sysClr val="windowText" lastClr="000000"/>
            </a:solidFill>
            <a:latin typeface="Calibri"/>
            <a:ea typeface="+mn-ea"/>
            <a:cs typeface="+mn-cs"/>
          </a:endParaRPr>
        </a:p>
      </dgm:t>
    </dgm:pt>
    <dgm:pt modelId="{84C10970-9D45-407A-BF4C-89F7E7895675}" type="parTrans" cxnId="{B434EC97-DDAE-4A2C-957F-078F9A9BE6AF}">
      <dgm:prSet/>
      <dgm:spPr/>
      <dgm:t>
        <a:bodyPr/>
        <a:lstStyle/>
        <a:p>
          <a:endParaRPr lang="es-EC"/>
        </a:p>
      </dgm:t>
    </dgm:pt>
    <dgm:pt modelId="{22AC1406-B206-4504-8C3E-991BD152BE38}" type="sibTrans" cxnId="{B434EC97-DDAE-4A2C-957F-078F9A9BE6AF}">
      <dgm:prSet/>
      <dgm:spPr/>
      <dgm:t>
        <a:bodyPr/>
        <a:lstStyle/>
        <a:p>
          <a:endParaRPr lang="es-EC"/>
        </a:p>
      </dgm:t>
    </dgm:pt>
    <dgm:pt modelId="{8CF5B90D-ECC3-45B1-B43D-7A0E7D30490A}">
      <dgm:prSet phldrT="[Texto]" custT="1"/>
      <dgm:spPr>
        <a:xfrm>
          <a:off x="5363047" y="1734082"/>
          <a:ext cx="2168330" cy="1788419"/>
        </a:xfrm>
        <a:prstGeom prst="roundRect">
          <a:avLst>
            <a:gd name="adj" fmla="val 10000"/>
          </a:avLst>
        </a:prstGeom>
        <a:solidFill>
          <a:sysClr val="window" lastClr="FFFFFF">
            <a:alpha val="90000"/>
            <a:hueOff val="0"/>
            <a:satOff val="0"/>
            <a:lumOff val="0"/>
            <a:alphaOff val="0"/>
          </a:sysClr>
        </a:solidFill>
        <a:ln w="25400" cap="flat" cmpd="sng" algn="ctr">
          <a:solidFill>
            <a:srgbClr val="8064A2">
              <a:lumMod val="50000"/>
            </a:srgbClr>
          </a:solidFill>
          <a:prstDash val="solid"/>
        </a:ln>
        <a:effectLst/>
      </dgm:spPr>
      <dgm:t>
        <a:bodyPr/>
        <a:lstStyle/>
        <a:p>
          <a:r>
            <a:rPr lang="es-EC" sz="1400" dirty="0">
              <a:solidFill>
                <a:sysClr val="windowText" lastClr="000000">
                  <a:hueOff val="0"/>
                  <a:satOff val="0"/>
                  <a:lumOff val="0"/>
                  <a:alphaOff val="0"/>
                </a:sysClr>
              </a:solidFill>
              <a:latin typeface="Candara" panose="020E0502030303020204" pitchFamily="34" charset="0"/>
              <a:ea typeface="+mn-ea"/>
              <a:cs typeface="+mn-cs"/>
            </a:rPr>
            <a:t>“</a:t>
          </a:r>
          <a:r>
            <a:rPr lang="es-ES" sz="1200" dirty="0">
              <a:solidFill>
                <a:sysClr val="windowText" lastClr="000000">
                  <a:hueOff val="0"/>
                  <a:satOff val="0"/>
                  <a:lumOff val="0"/>
                  <a:alphaOff val="0"/>
                </a:sysClr>
              </a:solidFill>
              <a:latin typeface="Candara" panose="020E0502030303020204" pitchFamily="34" charset="0"/>
              <a:ea typeface="+mn-ea"/>
              <a:cs typeface="+mn-cs"/>
            </a:rPr>
            <a:t>Satisfacer las expectativas de nuestros clientes comercializando equipos de Seguridad Ocupacional que cumplan normas, proporcionando soluciones innovadoras, capacitación y servicio técnico. Comprometidos con el cumplimento de los requisitos de nuestro Sistema de Gestión de Calidad y con el mejoramiento continuo</a:t>
          </a:r>
          <a:r>
            <a:rPr lang="es-EC" sz="1200" dirty="0">
              <a:solidFill>
                <a:sysClr val="windowText" lastClr="000000">
                  <a:hueOff val="0"/>
                  <a:satOff val="0"/>
                  <a:lumOff val="0"/>
                  <a:alphaOff val="0"/>
                </a:sysClr>
              </a:solidFill>
              <a:latin typeface="Candara" panose="020E0502030303020204" pitchFamily="34" charset="0"/>
              <a:ea typeface="+mn-ea"/>
              <a:cs typeface="+mn-cs"/>
            </a:rPr>
            <a:t>“</a:t>
          </a:r>
        </a:p>
      </dgm:t>
    </dgm:pt>
    <dgm:pt modelId="{A9942375-77CA-473C-A3AB-B7B2E7B076C2}" type="parTrans" cxnId="{3FE87F65-0170-40A4-91BD-2CAB2A28D050}">
      <dgm:prSet/>
      <dgm:spPr/>
      <dgm:t>
        <a:bodyPr/>
        <a:lstStyle/>
        <a:p>
          <a:endParaRPr lang="es-EC"/>
        </a:p>
      </dgm:t>
    </dgm:pt>
    <dgm:pt modelId="{1A205214-5BB9-4934-8872-C9D0DF0006B8}" type="sibTrans" cxnId="{3FE87F65-0170-40A4-91BD-2CAB2A28D050}">
      <dgm:prSet/>
      <dgm:spPr/>
      <dgm:t>
        <a:bodyPr/>
        <a:lstStyle/>
        <a:p>
          <a:endParaRPr lang="es-EC"/>
        </a:p>
      </dgm:t>
    </dgm:pt>
    <dgm:pt modelId="{4DC82333-97CE-4CE7-8FAB-C1841C548D62}">
      <dgm:prSet custT="1"/>
      <dgm:spPr>
        <a:xfrm>
          <a:off x="4559" y="1734082"/>
          <a:ext cx="2168330" cy="1788419"/>
        </a:xfrm>
        <a:prstGeom prst="roundRect">
          <a:avLst>
            <a:gd name="adj" fmla="val 1000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dgm:spPr>
      <dgm:t>
        <a:bodyPr/>
        <a:lstStyle/>
        <a:p>
          <a:endParaRPr lang="es-EC" sz="1200" dirty="0">
            <a:solidFill>
              <a:sysClr val="windowText" lastClr="000000">
                <a:hueOff val="0"/>
                <a:satOff val="0"/>
                <a:lumOff val="0"/>
                <a:alphaOff val="0"/>
              </a:sysClr>
            </a:solidFill>
            <a:latin typeface="Calibri"/>
            <a:ea typeface="+mn-ea"/>
            <a:cs typeface="+mn-cs"/>
          </a:endParaRPr>
        </a:p>
      </dgm:t>
    </dgm:pt>
    <dgm:pt modelId="{4484ED1A-2697-47F3-A1E0-CD16652496EB}" type="parTrans" cxnId="{25542A12-E6FE-4AF4-859A-37D8C45D4A0E}">
      <dgm:prSet/>
      <dgm:spPr/>
      <dgm:t>
        <a:bodyPr/>
        <a:lstStyle/>
        <a:p>
          <a:endParaRPr lang="es-EC"/>
        </a:p>
      </dgm:t>
    </dgm:pt>
    <dgm:pt modelId="{8D408207-AE42-4A9C-82ED-F69F8CBC1F64}" type="sibTrans" cxnId="{25542A12-E6FE-4AF4-859A-37D8C45D4A0E}">
      <dgm:prSet/>
      <dgm:spPr/>
      <dgm:t>
        <a:bodyPr/>
        <a:lstStyle/>
        <a:p>
          <a:endParaRPr lang="es-EC"/>
        </a:p>
      </dgm:t>
    </dgm:pt>
    <dgm:pt modelId="{5BE76C52-E7A8-47AB-AA3C-2ACFC0535032}">
      <dgm:prSet custT="1"/>
      <dgm:spPr>
        <a:xfrm>
          <a:off x="2683803" y="1734082"/>
          <a:ext cx="2168330" cy="1788419"/>
        </a:xfrm>
        <a:prstGeom prst="roundRect">
          <a:avLst>
            <a:gd name="adj" fmla="val 10000"/>
          </a:avLst>
        </a:prstGeom>
        <a:solidFill>
          <a:sysClr val="window" lastClr="FFFFFF">
            <a:alpha val="90000"/>
          </a:sysClr>
        </a:solidFill>
        <a:ln w="25400" cap="flat" cmpd="sng" algn="ctr">
          <a:solidFill>
            <a:srgbClr val="C0504D">
              <a:lumMod val="75000"/>
            </a:srgbClr>
          </a:solidFill>
          <a:prstDash val="solid"/>
        </a:ln>
        <a:effectLst/>
      </dgm:spPr>
      <dgm:t>
        <a:bodyPr/>
        <a:lstStyle/>
        <a:p>
          <a:r>
            <a:rPr lang="es-EC" sz="1400" dirty="0">
              <a:solidFill>
                <a:sysClr val="windowText" lastClr="000000">
                  <a:hueOff val="0"/>
                  <a:satOff val="0"/>
                  <a:lumOff val="0"/>
                  <a:alphaOff val="0"/>
                </a:sysClr>
              </a:solidFill>
              <a:latin typeface="Candara" panose="020E0502030303020204" pitchFamily="34" charset="0"/>
              <a:ea typeface="+mn-ea"/>
              <a:cs typeface="+mn-cs"/>
            </a:rPr>
            <a:t>Calidad</a:t>
          </a:r>
        </a:p>
      </dgm:t>
    </dgm:pt>
    <dgm:pt modelId="{FE9B315A-5254-4BA8-9973-9154E0020609}" type="parTrans" cxnId="{84407A3A-B659-4EC3-980C-D74ACA5FCFC2}">
      <dgm:prSet/>
      <dgm:spPr/>
      <dgm:t>
        <a:bodyPr/>
        <a:lstStyle/>
        <a:p>
          <a:endParaRPr lang="es-EC"/>
        </a:p>
      </dgm:t>
    </dgm:pt>
    <dgm:pt modelId="{F093888D-6F3F-41EF-B8C4-533FFD2CF7D3}" type="sibTrans" cxnId="{84407A3A-B659-4EC3-980C-D74ACA5FCFC2}">
      <dgm:prSet/>
      <dgm:spPr/>
      <dgm:t>
        <a:bodyPr/>
        <a:lstStyle/>
        <a:p>
          <a:endParaRPr lang="es-EC"/>
        </a:p>
      </dgm:t>
    </dgm:pt>
    <dgm:pt modelId="{300C3A03-F246-4F72-815A-19F6A6A3696B}">
      <dgm:prSet custT="1"/>
      <dgm:spPr>
        <a:xfrm>
          <a:off x="2683803" y="1734082"/>
          <a:ext cx="2168330" cy="1788419"/>
        </a:xfrm>
        <a:prstGeom prst="roundRect">
          <a:avLst>
            <a:gd name="adj" fmla="val 10000"/>
          </a:avLst>
        </a:prstGeom>
        <a:solidFill>
          <a:sysClr val="window" lastClr="FFFFFF">
            <a:alpha val="90000"/>
          </a:sysClr>
        </a:solidFill>
        <a:ln w="25400" cap="flat" cmpd="sng" algn="ctr">
          <a:solidFill>
            <a:srgbClr val="C0504D">
              <a:lumMod val="75000"/>
            </a:srgbClr>
          </a:solidFill>
          <a:prstDash val="solid"/>
        </a:ln>
        <a:effectLst/>
      </dgm:spPr>
      <dgm:t>
        <a:bodyPr/>
        <a:lstStyle/>
        <a:p>
          <a:r>
            <a:rPr lang="es-EC" sz="1400" dirty="0">
              <a:solidFill>
                <a:sysClr val="windowText" lastClr="000000">
                  <a:hueOff val="0"/>
                  <a:satOff val="0"/>
                  <a:lumOff val="0"/>
                  <a:alphaOff val="0"/>
                </a:sysClr>
              </a:solidFill>
              <a:latin typeface="Candara" panose="020E0502030303020204" pitchFamily="34" charset="0"/>
              <a:ea typeface="+mn-ea"/>
              <a:cs typeface="+mn-cs"/>
            </a:rPr>
            <a:t>Trabajo en Equipo</a:t>
          </a:r>
        </a:p>
      </dgm:t>
    </dgm:pt>
    <dgm:pt modelId="{DA415EB2-7EDE-4A31-B316-25BB1A7303EB}" type="parTrans" cxnId="{687368FC-AD5B-436B-956E-C4E0016E4C41}">
      <dgm:prSet/>
      <dgm:spPr/>
      <dgm:t>
        <a:bodyPr/>
        <a:lstStyle/>
        <a:p>
          <a:endParaRPr lang="es-EC"/>
        </a:p>
      </dgm:t>
    </dgm:pt>
    <dgm:pt modelId="{57803C61-9BF1-4471-8B8A-5553806E32BF}" type="sibTrans" cxnId="{687368FC-AD5B-436B-956E-C4E0016E4C41}">
      <dgm:prSet/>
      <dgm:spPr/>
      <dgm:t>
        <a:bodyPr/>
        <a:lstStyle/>
        <a:p>
          <a:endParaRPr lang="es-EC"/>
        </a:p>
      </dgm:t>
    </dgm:pt>
    <dgm:pt modelId="{7342495A-CD94-4D1C-934B-983F2346811B}">
      <dgm:prSet custT="1"/>
      <dgm:spPr/>
      <dgm:t>
        <a:bodyPr/>
        <a:lstStyle/>
        <a:p>
          <a:r>
            <a:rPr lang="es-EC" sz="1200" dirty="0">
              <a:solidFill>
                <a:sysClr val="windowText" lastClr="000000">
                  <a:hueOff val="0"/>
                  <a:satOff val="0"/>
                  <a:lumOff val="0"/>
                  <a:alphaOff val="0"/>
                </a:sysClr>
              </a:solidFill>
              <a:latin typeface="Candara" panose="020E0502030303020204" pitchFamily="34" charset="0"/>
              <a:ea typeface="+mn-ea"/>
              <a:cs typeface="+mn-cs"/>
            </a:rPr>
            <a:t>Trabajo en Equipo</a:t>
          </a:r>
        </a:p>
      </dgm:t>
    </dgm:pt>
    <dgm:pt modelId="{B98C804E-5F18-410B-B437-9830402C266A}" type="parTrans" cxnId="{EAC35E95-EA3B-4037-985A-F56BF74795BD}">
      <dgm:prSet/>
      <dgm:spPr/>
      <dgm:t>
        <a:bodyPr/>
        <a:lstStyle/>
        <a:p>
          <a:endParaRPr lang="es-EC"/>
        </a:p>
      </dgm:t>
    </dgm:pt>
    <dgm:pt modelId="{D7CF73ED-FA6A-4262-A51A-A434AB92DAC6}" type="sibTrans" cxnId="{EAC35E95-EA3B-4037-985A-F56BF74795BD}">
      <dgm:prSet/>
      <dgm:spPr/>
      <dgm:t>
        <a:bodyPr/>
        <a:lstStyle/>
        <a:p>
          <a:endParaRPr lang="es-EC"/>
        </a:p>
      </dgm:t>
    </dgm:pt>
    <dgm:pt modelId="{03C3EB59-BAEE-4606-8536-1B020830E029}">
      <dgm:prSet custT="1"/>
      <dgm:spPr/>
      <dgm:t>
        <a:bodyPr/>
        <a:lstStyle/>
        <a:p>
          <a:r>
            <a:rPr lang="es-EC" sz="1200" dirty="0">
              <a:solidFill>
                <a:sysClr val="windowText" lastClr="000000">
                  <a:hueOff val="0"/>
                  <a:satOff val="0"/>
                  <a:lumOff val="0"/>
                  <a:alphaOff val="0"/>
                </a:sysClr>
              </a:solidFill>
              <a:latin typeface="Candara" panose="020E0502030303020204" pitchFamily="34" charset="0"/>
              <a:ea typeface="+mn-ea"/>
              <a:cs typeface="+mn-cs"/>
            </a:rPr>
            <a:t>Innovación, </a:t>
          </a:r>
        </a:p>
      </dgm:t>
    </dgm:pt>
    <dgm:pt modelId="{C695C7D1-5C55-42DC-B986-DF1090B3FA0E}" type="parTrans" cxnId="{ABB80B10-12C0-4F4D-B662-2F2B9798564B}">
      <dgm:prSet/>
      <dgm:spPr/>
      <dgm:t>
        <a:bodyPr/>
        <a:lstStyle/>
        <a:p>
          <a:endParaRPr lang="es-EC"/>
        </a:p>
      </dgm:t>
    </dgm:pt>
    <dgm:pt modelId="{F0D687A4-C6E0-4BD4-B52D-66494AD52BF7}" type="sibTrans" cxnId="{ABB80B10-12C0-4F4D-B662-2F2B9798564B}">
      <dgm:prSet/>
      <dgm:spPr/>
      <dgm:t>
        <a:bodyPr/>
        <a:lstStyle/>
        <a:p>
          <a:endParaRPr lang="es-EC"/>
        </a:p>
      </dgm:t>
    </dgm:pt>
    <dgm:pt modelId="{FD19F570-6D3A-4136-BCE4-51A1ADEFE587}">
      <dgm:prSet custT="1"/>
      <dgm:spPr/>
      <dgm:t>
        <a:bodyPr/>
        <a:lstStyle/>
        <a:p>
          <a:r>
            <a:rPr lang="es-EC" sz="1200" dirty="0">
              <a:solidFill>
                <a:sysClr val="windowText" lastClr="000000">
                  <a:hueOff val="0"/>
                  <a:satOff val="0"/>
                  <a:lumOff val="0"/>
                  <a:alphaOff val="0"/>
                </a:sysClr>
              </a:solidFill>
              <a:latin typeface="Candara" panose="020E0502030303020204" pitchFamily="34" charset="0"/>
              <a:ea typeface="+mn-ea"/>
              <a:cs typeface="+mn-cs"/>
            </a:rPr>
            <a:t>Perseverancia</a:t>
          </a:r>
        </a:p>
      </dgm:t>
    </dgm:pt>
    <dgm:pt modelId="{217D37D5-EE37-4FF9-8E8A-3A1ECE125997}" type="parTrans" cxnId="{34F6E634-397E-48B4-A0AD-37A7909BF351}">
      <dgm:prSet/>
      <dgm:spPr/>
      <dgm:t>
        <a:bodyPr/>
        <a:lstStyle/>
        <a:p>
          <a:endParaRPr lang="es-EC"/>
        </a:p>
      </dgm:t>
    </dgm:pt>
    <dgm:pt modelId="{D1C324CF-750C-410D-93DE-CCD443A6FD34}" type="sibTrans" cxnId="{34F6E634-397E-48B4-A0AD-37A7909BF351}">
      <dgm:prSet/>
      <dgm:spPr/>
      <dgm:t>
        <a:bodyPr/>
        <a:lstStyle/>
        <a:p>
          <a:endParaRPr lang="es-EC"/>
        </a:p>
      </dgm:t>
    </dgm:pt>
    <dgm:pt modelId="{9A73E892-D2DD-4945-9473-261E1666A4D7}">
      <dgm:prSet custT="1"/>
      <dgm:spPr/>
      <dgm:t>
        <a:bodyPr/>
        <a:lstStyle/>
        <a:p>
          <a:endParaRPr lang="es-EC" sz="1200" dirty="0">
            <a:solidFill>
              <a:sysClr val="windowText" lastClr="000000">
                <a:hueOff val="0"/>
                <a:satOff val="0"/>
                <a:lumOff val="0"/>
                <a:alphaOff val="0"/>
              </a:sysClr>
            </a:solidFill>
            <a:latin typeface="Calibri"/>
            <a:ea typeface="+mn-ea"/>
            <a:cs typeface="+mn-cs"/>
          </a:endParaRPr>
        </a:p>
      </dgm:t>
    </dgm:pt>
    <dgm:pt modelId="{2DFAC6E0-FF75-4E84-B94F-2756AFEEF72B}" type="parTrans" cxnId="{6CE229AE-6219-4D75-913F-0F6DC952E1BC}">
      <dgm:prSet/>
      <dgm:spPr/>
      <dgm:t>
        <a:bodyPr/>
        <a:lstStyle/>
        <a:p>
          <a:endParaRPr lang="es-EC"/>
        </a:p>
      </dgm:t>
    </dgm:pt>
    <dgm:pt modelId="{634DEF74-3E5B-41E3-8168-4EDB5877C8CB}" type="sibTrans" cxnId="{6CE229AE-6219-4D75-913F-0F6DC952E1BC}">
      <dgm:prSet/>
      <dgm:spPr/>
      <dgm:t>
        <a:bodyPr/>
        <a:lstStyle/>
        <a:p>
          <a:endParaRPr lang="es-EC"/>
        </a:p>
      </dgm:t>
    </dgm:pt>
    <dgm:pt modelId="{4C179126-FD40-4FBF-B324-181CE503E519}">
      <dgm:prSet custT="1"/>
      <dgm:spPr/>
      <dgm:t>
        <a:bodyPr/>
        <a:lstStyle/>
        <a:p>
          <a:r>
            <a:rPr lang="es-EC" sz="1200" dirty="0">
              <a:solidFill>
                <a:sysClr val="windowText" lastClr="000000">
                  <a:hueOff val="0"/>
                  <a:satOff val="0"/>
                  <a:lumOff val="0"/>
                  <a:alphaOff val="0"/>
                </a:sysClr>
              </a:solidFill>
              <a:latin typeface="Candara" panose="020E0502030303020204" pitchFamily="34" charset="0"/>
              <a:ea typeface="+mn-ea"/>
              <a:cs typeface="+mn-cs"/>
            </a:rPr>
            <a:t>Excelencia </a:t>
          </a:r>
        </a:p>
      </dgm:t>
    </dgm:pt>
    <dgm:pt modelId="{852E8FAF-3A03-4C1F-8D1D-72B74F264023}" type="parTrans" cxnId="{8790A44C-3869-44D2-9838-7A308C0B1BD2}">
      <dgm:prSet/>
      <dgm:spPr/>
      <dgm:t>
        <a:bodyPr/>
        <a:lstStyle/>
        <a:p>
          <a:endParaRPr lang="es-EC"/>
        </a:p>
      </dgm:t>
    </dgm:pt>
    <dgm:pt modelId="{D28040CC-97B2-431C-BB02-5F453BF6E1C6}" type="sibTrans" cxnId="{8790A44C-3869-44D2-9838-7A308C0B1BD2}">
      <dgm:prSet/>
      <dgm:spPr/>
      <dgm:t>
        <a:bodyPr/>
        <a:lstStyle/>
        <a:p>
          <a:endParaRPr lang="es-EC"/>
        </a:p>
      </dgm:t>
    </dgm:pt>
    <dgm:pt modelId="{800D4F18-9B3B-460E-B440-500C3C10492A}">
      <dgm:prSet custT="1"/>
      <dgm:spPr/>
      <dgm:t>
        <a:bodyPr/>
        <a:lstStyle/>
        <a:p>
          <a:r>
            <a:rPr lang="es-EC" sz="1200" dirty="0">
              <a:solidFill>
                <a:sysClr val="windowText" lastClr="000000">
                  <a:hueOff val="0"/>
                  <a:satOff val="0"/>
                  <a:lumOff val="0"/>
                  <a:alphaOff val="0"/>
                </a:sysClr>
              </a:solidFill>
              <a:latin typeface="Candara" panose="020E0502030303020204" pitchFamily="34" charset="0"/>
              <a:ea typeface="+mn-ea"/>
              <a:cs typeface="+mn-cs"/>
            </a:rPr>
            <a:t>Honestidad</a:t>
          </a:r>
        </a:p>
      </dgm:t>
    </dgm:pt>
    <dgm:pt modelId="{FC904387-A786-40F2-8EEA-746B6BDF621F}" type="parTrans" cxnId="{E77AA05D-F7C6-4BD2-AD7C-889DCF3519F0}">
      <dgm:prSet/>
      <dgm:spPr/>
      <dgm:t>
        <a:bodyPr/>
        <a:lstStyle/>
        <a:p>
          <a:endParaRPr lang="es-EC"/>
        </a:p>
      </dgm:t>
    </dgm:pt>
    <dgm:pt modelId="{E82A46CD-7887-4EF6-AD63-F6BD780B82ED}" type="sibTrans" cxnId="{E77AA05D-F7C6-4BD2-AD7C-889DCF3519F0}">
      <dgm:prSet/>
      <dgm:spPr/>
      <dgm:t>
        <a:bodyPr/>
        <a:lstStyle/>
        <a:p>
          <a:endParaRPr lang="es-EC"/>
        </a:p>
      </dgm:t>
    </dgm:pt>
    <dgm:pt modelId="{2E0923B2-D206-4C62-B2D7-A5FD5237FD6B}" type="pres">
      <dgm:prSet presAssocID="{CDF0318B-7C92-422C-8C7A-F662A206CB43}" presName="Name0" presStyleCnt="0">
        <dgm:presLayoutVars>
          <dgm:dir/>
          <dgm:animLvl val="lvl"/>
          <dgm:resizeHandles val="exact"/>
        </dgm:presLayoutVars>
      </dgm:prSet>
      <dgm:spPr/>
    </dgm:pt>
    <dgm:pt modelId="{FF6A1709-BCF6-47D7-ADE1-BA1FBBABCC4B}" type="pres">
      <dgm:prSet presAssocID="{CDF0318B-7C92-422C-8C7A-F662A206CB43}" presName="tSp" presStyleCnt="0"/>
      <dgm:spPr/>
    </dgm:pt>
    <dgm:pt modelId="{C923DD14-8518-421E-9417-44EA08CB1A32}" type="pres">
      <dgm:prSet presAssocID="{CDF0318B-7C92-422C-8C7A-F662A206CB43}" presName="bSp" presStyleCnt="0"/>
      <dgm:spPr/>
    </dgm:pt>
    <dgm:pt modelId="{8BD86B62-1362-472A-A9C6-62255B3FDDD8}" type="pres">
      <dgm:prSet presAssocID="{CDF0318B-7C92-422C-8C7A-F662A206CB43}" presName="process" presStyleCnt="0"/>
      <dgm:spPr/>
    </dgm:pt>
    <dgm:pt modelId="{7FC094DA-8875-4165-AC00-68052291A08F}" type="pres">
      <dgm:prSet presAssocID="{DF6FE093-F6AB-4F1C-A4A1-11DCC9AB2C22}" presName="composite1" presStyleCnt="0"/>
      <dgm:spPr/>
    </dgm:pt>
    <dgm:pt modelId="{88F87DEB-E178-4007-B3A9-71B9052AA0EA}" type="pres">
      <dgm:prSet presAssocID="{DF6FE093-F6AB-4F1C-A4A1-11DCC9AB2C22}" presName="dummyNode1" presStyleLbl="node1" presStyleIdx="0" presStyleCnt="3"/>
      <dgm:spPr/>
    </dgm:pt>
    <dgm:pt modelId="{E8546A05-E5F4-41EB-A4E8-25BB0D018EAA}" type="pres">
      <dgm:prSet presAssocID="{DF6FE093-F6AB-4F1C-A4A1-11DCC9AB2C22}" presName="childNode1" presStyleLbl="bgAcc1" presStyleIdx="0" presStyleCnt="3">
        <dgm:presLayoutVars>
          <dgm:bulletEnabled val="1"/>
        </dgm:presLayoutVars>
      </dgm:prSet>
      <dgm:spPr/>
    </dgm:pt>
    <dgm:pt modelId="{1DA2ED5E-AE68-46F6-8B46-CC0209826594}" type="pres">
      <dgm:prSet presAssocID="{DF6FE093-F6AB-4F1C-A4A1-11DCC9AB2C22}" presName="childNode1tx" presStyleLbl="bgAcc1" presStyleIdx="0" presStyleCnt="3">
        <dgm:presLayoutVars>
          <dgm:bulletEnabled val="1"/>
        </dgm:presLayoutVars>
      </dgm:prSet>
      <dgm:spPr/>
    </dgm:pt>
    <dgm:pt modelId="{21CB025B-2294-43D4-BB51-D3645C65D3C7}" type="pres">
      <dgm:prSet presAssocID="{DF6FE093-F6AB-4F1C-A4A1-11DCC9AB2C22}" presName="parentNode1" presStyleLbl="node1" presStyleIdx="0" presStyleCnt="3">
        <dgm:presLayoutVars>
          <dgm:chMax val="1"/>
          <dgm:bulletEnabled val="1"/>
        </dgm:presLayoutVars>
      </dgm:prSet>
      <dgm:spPr/>
    </dgm:pt>
    <dgm:pt modelId="{4E1927B9-AE92-4954-924C-B8EF52731A63}" type="pres">
      <dgm:prSet presAssocID="{DF6FE093-F6AB-4F1C-A4A1-11DCC9AB2C22}" presName="connSite1" presStyleCnt="0"/>
      <dgm:spPr/>
    </dgm:pt>
    <dgm:pt modelId="{0F8CA2DC-EA29-460A-ABF2-D6F2F4BBD102}" type="pres">
      <dgm:prSet presAssocID="{1660D95B-7254-42DE-AECC-F6D73494CA55}" presName="Name9" presStyleLbl="sibTrans2D1" presStyleIdx="0" presStyleCnt="2"/>
      <dgm:spPr/>
    </dgm:pt>
    <dgm:pt modelId="{42F16BB6-1E8E-4D7F-A014-C06D4FA61FF2}" type="pres">
      <dgm:prSet presAssocID="{623105FF-EA74-42D4-8990-4A1094965EDD}" presName="composite2" presStyleCnt="0"/>
      <dgm:spPr/>
    </dgm:pt>
    <dgm:pt modelId="{1CA67126-8D58-4702-B38A-13661379487C}" type="pres">
      <dgm:prSet presAssocID="{623105FF-EA74-42D4-8990-4A1094965EDD}" presName="dummyNode2" presStyleLbl="node1" presStyleIdx="0" presStyleCnt="3"/>
      <dgm:spPr/>
    </dgm:pt>
    <dgm:pt modelId="{0D92A795-3E83-4234-8D40-96CBBD4FB271}" type="pres">
      <dgm:prSet presAssocID="{623105FF-EA74-42D4-8990-4A1094965EDD}" presName="childNode2" presStyleLbl="bgAcc1" presStyleIdx="1" presStyleCnt="3">
        <dgm:presLayoutVars>
          <dgm:bulletEnabled val="1"/>
        </dgm:presLayoutVars>
      </dgm:prSet>
      <dgm:spPr/>
    </dgm:pt>
    <dgm:pt modelId="{1E77E362-8F9E-466D-A793-252B2AF5B00E}" type="pres">
      <dgm:prSet presAssocID="{623105FF-EA74-42D4-8990-4A1094965EDD}" presName="childNode2tx" presStyleLbl="bgAcc1" presStyleIdx="1" presStyleCnt="3">
        <dgm:presLayoutVars>
          <dgm:bulletEnabled val="1"/>
        </dgm:presLayoutVars>
      </dgm:prSet>
      <dgm:spPr/>
    </dgm:pt>
    <dgm:pt modelId="{51ED8935-82AC-45F1-A217-365CEA579031}" type="pres">
      <dgm:prSet presAssocID="{623105FF-EA74-42D4-8990-4A1094965EDD}" presName="parentNode2" presStyleLbl="node1" presStyleIdx="1" presStyleCnt="3">
        <dgm:presLayoutVars>
          <dgm:chMax val="0"/>
          <dgm:bulletEnabled val="1"/>
        </dgm:presLayoutVars>
      </dgm:prSet>
      <dgm:spPr/>
    </dgm:pt>
    <dgm:pt modelId="{8F2C45CF-2D99-4D70-920F-2745456B7DF9}" type="pres">
      <dgm:prSet presAssocID="{623105FF-EA74-42D4-8990-4A1094965EDD}" presName="connSite2" presStyleCnt="0"/>
      <dgm:spPr/>
    </dgm:pt>
    <dgm:pt modelId="{ED35FD63-C1A3-48F4-ABA7-A75ECAA2AAEC}" type="pres">
      <dgm:prSet presAssocID="{AE3CCD6F-1880-4A5F-A6CF-C88076F2C83F}" presName="Name18" presStyleLbl="sibTrans2D1" presStyleIdx="1" presStyleCnt="2"/>
      <dgm:spPr/>
    </dgm:pt>
    <dgm:pt modelId="{5662E85B-4CEE-4837-BD60-1FECAFC9BF85}" type="pres">
      <dgm:prSet presAssocID="{6C75B66A-CEC2-4F49-BB88-09EF954FFD2C}" presName="composite1" presStyleCnt="0"/>
      <dgm:spPr/>
    </dgm:pt>
    <dgm:pt modelId="{7DF95EED-B9E6-4C5C-8DEE-AE817D6F8F20}" type="pres">
      <dgm:prSet presAssocID="{6C75B66A-CEC2-4F49-BB88-09EF954FFD2C}" presName="dummyNode1" presStyleLbl="node1" presStyleIdx="1" presStyleCnt="3"/>
      <dgm:spPr/>
    </dgm:pt>
    <dgm:pt modelId="{1CB0F671-8E4D-4341-8809-7F851236DC35}" type="pres">
      <dgm:prSet presAssocID="{6C75B66A-CEC2-4F49-BB88-09EF954FFD2C}" presName="childNode1" presStyleLbl="bgAcc1" presStyleIdx="2" presStyleCnt="3" custScaleX="109156" custScaleY="131485">
        <dgm:presLayoutVars>
          <dgm:bulletEnabled val="1"/>
        </dgm:presLayoutVars>
      </dgm:prSet>
      <dgm:spPr/>
    </dgm:pt>
    <dgm:pt modelId="{12B44214-7FA1-4602-9540-C7E624C1D46C}" type="pres">
      <dgm:prSet presAssocID="{6C75B66A-CEC2-4F49-BB88-09EF954FFD2C}" presName="childNode1tx" presStyleLbl="bgAcc1" presStyleIdx="2" presStyleCnt="3">
        <dgm:presLayoutVars>
          <dgm:bulletEnabled val="1"/>
        </dgm:presLayoutVars>
      </dgm:prSet>
      <dgm:spPr/>
    </dgm:pt>
    <dgm:pt modelId="{AEBFACE9-42A8-4A86-80E9-53212E37B064}" type="pres">
      <dgm:prSet presAssocID="{6C75B66A-CEC2-4F49-BB88-09EF954FFD2C}" presName="parentNode1" presStyleLbl="node1" presStyleIdx="2" presStyleCnt="3" custLinFactNeighborX="-22474" custLinFactNeighborY="40889">
        <dgm:presLayoutVars>
          <dgm:chMax val="1"/>
          <dgm:bulletEnabled val="1"/>
        </dgm:presLayoutVars>
      </dgm:prSet>
      <dgm:spPr/>
    </dgm:pt>
    <dgm:pt modelId="{894539F6-C5DA-459F-A9EF-5D40D4FAD255}" type="pres">
      <dgm:prSet presAssocID="{6C75B66A-CEC2-4F49-BB88-09EF954FFD2C}" presName="connSite1" presStyleCnt="0"/>
      <dgm:spPr/>
    </dgm:pt>
  </dgm:ptLst>
  <dgm:cxnLst>
    <dgm:cxn modelId="{C82AB203-90F3-45F9-9B22-CFEA92CA1FBF}" type="presOf" srcId="{9A73E892-D2DD-4945-9473-261E1666A4D7}" destId="{1DA2ED5E-AE68-46F6-8B46-CC0209826594}" srcOrd="1" destOrd="6" presId="urn:microsoft.com/office/officeart/2005/8/layout/hProcess4"/>
    <dgm:cxn modelId="{B4923608-EF83-474A-B88B-EF29FF06618C}" type="presOf" srcId="{800D4F18-9B3B-460E-B440-500C3C10492A}" destId="{1DA2ED5E-AE68-46F6-8B46-CC0209826594}" srcOrd="1" destOrd="5" presId="urn:microsoft.com/office/officeart/2005/8/layout/hProcess4"/>
    <dgm:cxn modelId="{48F5AE0E-3D47-4B50-804C-FCCA83BC8A93}" type="presOf" srcId="{5BE76C52-E7A8-47AB-AA3C-2ACFC0535032}" destId="{0D92A795-3E83-4234-8D40-96CBBD4FB271}" srcOrd="0" destOrd="1" presId="urn:microsoft.com/office/officeart/2005/8/layout/hProcess4"/>
    <dgm:cxn modelId="{ABB80B10-12C0-4F4D-B662-2F2B9798564B}" srcId="{DF6FE093-F6AB-4F1C-A4A1-11DCC9AB2C22}" destId="{03C3EB59-BAEE-4606-8536-1B020830E029}" srcOrd="2" destOrd="0" parTransId="{C695C7D1-5C55-42DC-B986-DF1090B3FA0E}" sibTransId="{F0D687A4-C6E0-4BD4-B52D-66494AD52BF7}"/>
    <dgm:cxn modelId="{2EFA1D10-855B-42C5-BF7D-68FC7926F42E}" type="presOf" srcId="{7E23CF11-BDBD-4815-AA0D-3C92F2472E96}" destId="{1DA2ED5E-AE68-46F6-8B46-CC0209826594}" srcOrd="1" destOrd="0" presId="urn:microsoft.com/office/officeart/2005/8/layout/hProcess4"/>
    <dgm:cxn modelId="{25542A12-E6FE-4AF4-859A-37D8C45D4A0E}" srcId="{DF6FE093-F6AB-4F1C-A4A1-11DCC9AB2C22}" destId="{4DC82333-97CE-4CE7-8FAB-C1841C548D62}" srcOrd="7" destOrd="0" parTransId="{4484ED1A-2697-47F3-A1E0-CD16652496EB}" sibTransId="{8D408207-AE42-4A9C-82ED-F69F8CBC1F64}"/>
    <dgm:cxn modelId="{1EC24616-D722-4FD2-9BD9-AAC63EF149C1}" type="presOf" srcId="{4DC82333-97CE-4CE7-8FAB-C1841C548D62}" destId="{1DA2ED5E-AE68-46F6-8B46-CC0209826594}" srcOrd="1" destOrd="7" presId="urn:microsoft.com/office/officeart/2005/8/layout/hProcess4"/>
    <dgm:cxn modelId="{0B70B317-5717-496A-8CEC-E6BCC7D29D3B}" type="presOf" srcId="{FD19F570-6D3A-4136-BCE4-51A1ADEFE587}" destId="{E8546A05-E5F4-41EB-A4E8-25BB0D018EAA}" srcOrd="0" destOrd="4" presId="urn:microsoft.com/office/officeart/2005/8/layout/hProcess4"/>
    <dgm:cxn modelId="{EA92861B-98AB-43F2-A928-0D9F02856476}" type="presOf" srcId="{CDF0318B-7C92-422C-8C7A-F662A206CB43}" destId="{2E0923B2-D206-4C62-B2D7-A5FD5237FD6B}" srcOrd="0" destOrd="0" presId="urn:microsoft.com/office/officeart/2005/8/layout/hProcess4"/>
    <dgm:cxn modelId="{3D12A72A-1FD6-47D8-A6FE-6B742B50E463}" type="presOf" srcId="{DF6FE093-F6AB-4F1C-A4A1-11DCC9AB2C22}" destId="{21CB025B-2294-43D4-BB51-D3645C65D3C7}" srcOrd="0" destOrd="0" presId="urn:microsoft.com/office/officeart/2005/8/layout/hProcess4"/>
    <dgm:cxn modelId="{34F6E634-397E-48B4-A0AD-37A7909BF351}" srcId="{DF6FE093-F6AB-4F1C-A4A1-11DCC9AB2C22}" destId="{FD19F570-6D3A-4136-BCE4-51A1ADEFE587}" srcOrd="4" destOrd="0" parTransId="{217D37D5-EE37-4FF9-8E8A-3A1ECE125997}" sibTransId="{D1C324CF-750C-410D-93DE-CCD443A6FD34}"/>
    <dgm:cxn modelId="{84407A3A-B659-4EC3-980C-D74ACA5FCFC2}" srcId="{623105FF-EA74-42D4-8990-4A1094965EDD}" destId="{5BE76C52-E7A8-47AB-AA3C-2ACFC0535032}" srcOrd="1" destOrd="0" parTransId="{FE9B315A-5254-4BA8-9973-9154E0020609}" sibTransId="{F093888D-6F3F-41EF-B8C4-533FFD2CF7D3}"/>
    <dgm:cxn modelId="{7AD5E83D-7B13-4FE2-8D53-CD10E65FBD2B}" srcId="{CDF0318B-7C92-422C-8C7A-F662A206CB43}" destId="{DF6FE093-F6AB-4F1C-A4A1-11DCC9AB2C22}" srcOrd="0" destOrd="0" parTransId="{CC7CE5D2-F29F-45B9-9C27-A0530CAA832B}" sibTransId="{1660D95B-7254-42DE-AECC-F6D73494CA55}"/>
    <dgm:cxn modelId="{B3A4163E-7F79-4563-8382-11FD0EF28946}" type="presOf" srcId="{AE3CCD6F-1880-4A5F-A6CF-C88076F2C83F}" destId="{ED35FD63-C1A3-48F4-ABA7-A75ECAA2AAEC}" srcOrd="0" destOrd="0" presId="urn:microsoft.com/office/officeart/2005/8/layout/hProcess4"/>
    <dgm:cxn modelId="{A3C7233E-542A-4689-BA01-84EB2DD49B76}" srcId="{CDF0318B-7C92-422C-8C7A-F662A206CB43}" destId="{623105FF-EA74-42D4-8990-4A1094965EDD}" srcOrd="1" destOrd="0" parTransId="{67A97E32-1949-493A-A935-A863BC079C9B}" sibTransId="{AE3CCD6F-1880-4A5F-A6CF-C88076F2C83F}"/>
    <dgm:cxn modelId="{E77AA05D-F7C6-4BD2-AD7C-889DCF3519F0}" srcId="{DF6FE093-F6AB-4F1C-A4A1-11DCC9AB2C22}" destId="{800D4F18-9B3B-460E-B440-500C3C10492A}" srcOrd="5" destOrd="0" parTransId="{FC904387-A786-40F2-8EEA-746B6BDF621F}" sibTransId="{E82A46CD-7887-4EF6-AD63-F6BD780B82ED}"/>
    <dgm:cxn modelId="{69F16844-37BA-42EF-9C91-D2D55F25B615}" type="presOf" srcId="{7342495A-CD94-4D1C-934B-983F2346811B}" destId="{E8546A05-E5F4-41EB-A4E8-25BB0D018EAA}" srcOrd="0" destOrd="1" presId="urn:microsoft.com/office/officeart/2005/8/layout/hProcess4"/>
    <dgm:cxn modelId="{3FE87F65-0170-40A4-91BD-2CAB2A28D050}" srcId="{6C75B66A-CEC2-4F49-BB88-09EF954FFD2C}" destId="{8CF5B90D-ECC3-45B1-B43D-7A0E7D30490A}" srcOrd="0" destOrd="0" parTransId="{A9942375-77CA-473C-A3AB-B7B2E7B076C2}" sibTransId="{1A205214-5BB9-4934-8872-C9D0DF0006B8}"/>
    <dgm:cxn modelId="{1A86C367-2944-41B8-BD50-41A19686C39C}" type="presOf" srcId="{300C3A03-F246-4F72-815A-19F6A6A3696B}" destId="{1E77E362-8F9E-466D-A793-252B2AF5B00E}" srcOrd="1" destOrd="2" presId="urn:microsoft.com/office/officeart/2005/8/layout/hProcess4"/>
    <dgm:cxn modelId="{8790A44C-3869-44D2-9838-7A308C0B1BD2}" srcId="{DF6FE093-F6AB-4F1C-A4A1-11DCC9AB2C22}" destId="{4C179126-FD40-4FBF-B324-181CE503E519}" srcOrd="3" destOrd="0" parTransId="{852E8FAF-3A03-4C1F-8D1D-72B74F264023}" sibTransId="{D28040CC-97B2-431C-BB02-5F453BF6E1C6}"/>
    <dgm:cxn modelId="{61140C4F-A9D1-487A-AF9A-FE5FE60D0B9B}" srcId="{623105FF-EA74-42D4-8990-4A1094965EDD}" destId="{958CC62F-B03C-4627-8F91-D1FE0D97F595}" srcOrd="0" destOrd="0" parTransId="{7FF1D1D7-E7BC-49CA-8AA1-3EC9D8CC3381}" sibTransId="{84D8F8EA-5676-49D3-BE2E-6CB7396FF2F9}"/>
    <dgm:cxn modelId="{DF06BB6F-FBC5-43BB-81E9-B50A85B56143}" type="presOf" srcId="{03C3EB59-BAEE-4606-8536-1B020830E029}" destId="{E8546A05-E5F4-41EB-A4E8-25BB0D018EAA}" srcOrd="0" destOrd="2" presId="urn:microsoft.com/office/officeart/2005/8/layout/hProcess4"/>
    <dgm:cxn modelId="{533D6877-5DE3-4B37-B40B-AE0FC31DB219}" type="presOf" srcId="{4DC82333-97CE-4CE7-8FAB-C1841C548D62}" destId="{E8546A05-E5F4-41EB-A4E8-25BB0D018EAA}" srcOrd="0" destOrd="7" presId="urn:microsoft.com/office/officeart/2005/8/layout/hProcess4"/>
    <dgm:cxn modelId="{5B898457-F3F1-4423-BBDB-91105EECF9F2}" type="presOf" srcId="{1660D95B-7254-42DE-AECC-F6D73494CA55}" destId="{0F8CA2DC-EA29-460A-ABF2-D6F2F4BBD102}" srcOrd="0" destOrd="0" presId="urn:microsoft.com/office/officeart/2005/8/layout/hProcess4"/>
    <dgm:cxn modelId="{9A41AB80-35FB-4778-80C4-600598DC905E}" type="presOf" srcId="{8CF5B90D-ECC3-45B1-B43D-7A0E7D30490A}" destId="{1CB0F671-8E4D-4341-8809-7F851236DC35}" srcOrd="0" destOrd="0" presId="urn:microsoft.com/office/officeart/2005/8/layout/hProcess4"/>
    <dgm:cxn modelId="{5B506A8A-0D51-480D-87D5-F9165C14B0F9}" type="presOf" srcId="{8CF5B90D-ECC3-45B1-B43D-7A0E7D30490A}" destId="{12B44214-7FA1-4602-9540-C7E624C1D46C}" srcOrd="1" destOrd="0" presId="urn:microsoft.com/office/officeart/2005/8/layout/hProcess4"/>
    <dgm:cxn modelId="{322F7093-2F21-447D-A765-DD4713929801}" type="presOf" srcId="{623105FF-EA74-42D4-8990-4A1094965EDD}" destId="{51ED8935-82AC-45F1-A217-365CEA579031}" srcOrd="0" destOrd="0" presId="urn:microsoft.com/office/officeart/2005/8/layout/hProcess4"/>
    <dgm:cxn modelId="{EAC35E95-EA3B-4037-985A-F56BF74795BD}" srcId="{DF6FE093-F6AB-4F1C-A4A1-11DCC9AB2C22}" destId="{7342495A-CD94-4D1C-934B-983F2346811B}" srcOrd="1" destOrd="0" parTransId="{B98C804E-5F18-410B-B437-9830402C266A}" sibTransId="{D7CF73ED-FA6A-4262-A51A-A434AB92DAC6}"/>
    <dgm:cxn modelId="{B434EC97-DDAE-4A2C-957F-078F9A9BE6AF}" srcId="{CDF0318B-7C92-422C-8C7A-F662A206CB43}" destId="{6C75B66A-CEC2-4F49-BB88-09EF954FFD2C}" srcOrd="2" destOrd="0" parTransId="{84C10970-9D45-407A-BF4C-89F7E7895675}" sibTransId="{22AC1406-B206-4504-8C3E-991BD152BE38}"/>
    <dgm:cxn modelId="{7FF6D49A-EFE8-4009-B609-9AF166E7D6BB}" type="presOf" srcId="{4C179126-FD40-4FBF-B324-181CE503E519}" destId="{1DA2ED5E-AE68-46F6-8B46-CC0209826594}" srcOrd="1" destOrd="3" presId="urn:microsoft.com/office/officeart/2005/8/layout/hProcess4"/>
    <dgm:cxn modelId="{16118C9E-C2C2-4FAF-95A7-B2321318A087}" type="presOf" srcId="{7E23CF11-BDBD-4815-AA0D-3C92F2472E96}" destId="{E8546A05-E5F4-41EB-A4E8-25BB0D018EAA}" srcOrd="0" destOrd="0" presId="urn:microsoft.com/office/officeart/2005/8/layout/hProcess4"/>
    <dgm:cxn modelId="{B094F1AA-1437-4AB1-9BA2-5D034A81D34F}" type="presOf" srcId="{4C179126-FD40-4FBF-B324-181CE503E519}" destId="{E8546A05-E5F4-41EB-A4E8-25BB0D018EAA}" srcOrd="0" destOrd="3" presId="urn:microsoft.com/office/officeart/2005/8/layout/hProcess4"/>
    <dgm:cxn modelId="{373DFAAC-0AEB-44A8-AE28-CA38EA84609D}" type="presOf" srcId="{958CC62F-B03C-4627-8F91-D1FE0D97F595}" destId="{0D92A795-3E83-4234-8D40-96CBBD4FB271}" srcOrd="0" destOrd="0" presId="urn:microsoft.com/office/officeart/2005/8/layout/hProcess4"/>
    <dgm:cxn modelId="{6CE229AE-6219-4D75-913F-0F6DC952E1BC}" srcId="{DF6FE093-F6AB-4F1C-A4A1-11DCC9AB2C22}" destId="{9A73E892-D2DD-4945-9473-261E1666A4D7}" srcOrd="6" destOrd="0" parTransId="{2DFAC6E0-FF75-4E84-B94F-2756AFEEF72B}" sibTransId="{634DEF74-3E5B-41E3-8168-4EDB5877C8CB}"/>
    <dgm:cxn modelId="{684638B8-28B1-4542-A8B1-818AC7D153BA}" type="presOf" srcId="{7342495A-CD94-4D1C-934B-983F2346811B}" destId="{1DA2ED5E-AE68-46F6-8B46-CC0209826594}" srcOrd="1" destOrd="1" presId="urn:microsoft.com/office/officeart/2005/8/layout/hProcess4"/>
    <dgm:cxn modelId="{B7C85EC5-7F35-4DC5-89B6-FC3F4289A198}" type="presOf" srcId="{6C75B66A-CEC2-4F49-BB88-09EF954FFD2C}" destId="{AEBFACE9-42A8-4A86-80E9-53212E37B064}" srcOrd="0" destOrd="0" presId="urn:microsoft.com/office/officeart/2005/8/layout/hProcess4"/>
    <dgm:cxn modelId="{F18242D5-7508-4FB2-93AB-AF3A89C3E275}" type="presOf" srcId="{800D4F18-9B3B-460E-B440-500C3C10492A}" destId="{E8546A05-E5F4-41EB-A4E8-25BB0D018EAA}" srcOrd="0" destOrd="5" presId="urn:microsoft.com/office/officeart/2005/8/layout/hProcess4"/>
    <dgm:cxn modelId="{988F7ED6-E65B-475B-8FB1-74AD33F69B8A}" type="presOf" srcId="{5BE76C52-E7A8-47AB-AA3C-2ACFC0535032}" destId="{1E77E362-8F9E-466D-A793-252B2AF5B00E}" srcOrd="1" destOrd="1" presId="urn:microsoft.com/office/officeart/2005/8/layout/hProcess4"/>
    <dgm:cxn modelId="{F97F60DA-F536-4E81-B744-950DAB4C03D3}" type="presOf" srcId="{FD19F570-6D3A-4136-BCE4-51A1ADEFE587}" destId="{1DA2ED5E-AE68-46F6-8B46-CC0209826594}" srcOrd="1" destOrd="4" presId="urn:microsoft.com/office/officeart/2005/8/layout/hProcess4"/>
    <dgm:cxn modelId="{26AE15DC-67E2-4B27-ABA2-E8277328AA67}" type="presOf" srcId="{03C3EB59-BAEE-4606-8536-1B020830E029}" destId="{1DA2ED5E-AE68-46F6-8B46-CC0209826594}" srcOrd="1" destOrd="2" presId="urn:microsoft.com/office/officeart/2005/8/layout/hProcess4"/>
    <dgm:cxn modelId="{9C94D1DE-6BE3-4768-84D4-3AA9897FBB1E}" srcId="{DF6FE093-F6AB-4F1C-A4A1-11DCC9AB2C22}" destId="{7E23CF11-BDBD-4815-AA0D-3C92F2472E96}" srcOrd="0" destOrd="0" parTransId="{CBEF30E4-F0FA-4EF4-A28D-43A06476EF91}" sibTransId="{33749435-D80E-45BB-8A34-0D9B2238917E}"/>
    <dgm:cxn modelId="{EDAB35E3-8903-4DE4-8EED-2189F73F1CA0}" type="presOf" srcId="{958CC62F-B03C-4627-8F91-D1FE0D97F595}" destId="{1E77E362-8F9E-466D-A793-252B2AF5B00E}" srcOrd="1" destOrd="0" presId="urn:microsoft.com/office/officeart/2005/8/layout/hProcess4"/>
    <dgm:cxn modelId="{0FA957E9-538B-4D11-B056-652F54F1A3EC}" type="presOf" srcId="{9A73E892-D2DD-4945-9473-261E1666A4D7}" destId="{E8546A05-E5F4-41EB-A4E8-25BB0D018EAA}" srcOrd="0" destOrd="6" presId="urn:microsoft.com/office/officeart/2005/8/layout/hProcess4"/>
    <dgm:cxn modelId="{11DC88EF-2378-447D-B7C9-3BA690D11304}" type="presOf" srcId="{300C3A03-F246-4F72-815A-19F6A6A3696B}" destId="{0D92A795-3E83-4234-8D40-96CBBD4FB271}" srcOrd="0" destOrd="2" presId="urn:microsoft.com/office/officeart/2005/8/layout/hProcess4"/>
    <dgm:cxn modelId="{687368FC-AD5B-436B-956E-C4E0016E4C41}" srcId="{623105FF-EA74-42D4-8990-4A1094965EDD}" destId="{300C3A03-F246-4F72-815A-19F6A6A3696B}" srcOrd="2" destOrd="0" parTransId="{DA415EB2-7EDE-4A31-B316-25BB1A7303EB}" sibTransId="{57803C61-9BF1-4471-8B8A-5553806E32BF}"/>
    <dgm:cxn modelId="{B7480A09-89FF-48D0-B8AF-CEB8EB57A48D}" type="presParOf" srcId="{2E0923B2-D206-4C62-B2D7-A5FD5237FD6B}" destId="{FF6A1709-BCF6-47D7-ADE1-BA1FBBABCC4B}" srcOrd="0" destOrd="0" presId="urn:microsoft.com/office/officeart/2005/8/layout/hProcess4"/>
    <dgm:cxn modelId="{D36B20C6-3EE7-4F75-87C5-39EA3B597039}" type="presParOf" srcId="{2E0923B2-D206-4C62-B2D7-A5FD5237FD6B}" destId="{C923DD14-8518-421E-9417-44EA08CB1A32}" srcOrd="1" destOrd="0" presId="urn:microsoft.com/office/officeart/2005/8/layout/hProcess4"/>
    <dgm:cxn modelId="{09759F07-B784-4ADB-90E5-6114DCD6412A}" type="presParOf" srcId="{2E0923B2-D206-4C62-B2D7-A5FD5237FD6B}" destId="{8BD86B62-1362-472A-A9C6-62255B3FDDD8}" srcOrd="2" destOrd="0" presId="urn:microsoft.com/office/officeart/2005/8/layout/hProcess4"/>
    <dgm:cxn modelId="{62FA38E1-C48F-4E99-8F4E-08D7A3981A94}" type="presParOf" srcId="{8BD86B62-1362-472A-A9C6-62255B3FDDD8}" destId="{7FC094DA-8875-4165-AC00-68052291A08F}" srcOrd="0" destOrd="0" presId="urn:microsoft.com/office/officeart/2005/8/layout/hProcess4"/>
    <dgm:cxn modelId="{1AD5DF10-EDAD-4A15-A08C-AF3F6441E118}" type="presParOf" srcId="{7FC094DA-8875-4165-AC00-68052291A08F}" destId="{88F87DEB-E178-4007-B3A9-71B9052AA0EA}" srcOrd="0" destOrd="0" presId="urn:microsoft.com/office/officeart/2005/8/layout/hProcess4"/>
    <dgm:cxn modelId="{072207DD-E4D8-4D2F-8AAD-FE92673E98BF}" type="presParOf" srcId="{7FC094DA-8875-4165-AC00-68052291A08F}" destId="{E8546A05-E5F4-41EB-A4E8-25BB0D018EAA}" srcOrd="1" destOrd="0" presId="urn:microsoft.com/office/officeart/2005/8/layout/hProcess4"/>
    <dgm:cxn modelId="{088073D4-2DF9-4DD0-9F5A-7307D130558A}" type="presParOf" srcId="{7FC094DA-8875-4165-AC00-68052291A08F}" destId="{1DA2ED5E-AE68-46F6-8B46-CC0209826594}" srcOrd="2" destOrd="0" presId="urn:microsoft.com/office/officeart/2005/8/layout/hProcess4"/>
    <dgm:cxn modelId="{776574AF-1C33-4B8F-8C46-46C8CC42B065}" type="presParOf" srcId="{7FC094DA-8875-4165-AC00-68052291A08F}" destId="{21CB025B-2294-43D4-BB51-D3645C65D3C7}" srcOrd="3" destOrd="0" presId="urn:microsoft.com/office/officeart/2005/8/layout/hProcess4"/>
    <dgm:cxn modelId="{B54B1C12-AAB8-4D95-B3F8-47A08229C1F8}" type="presParOf" srcId="{7FC094DA-8875-4165-AC00-68052291A08F}" destId="{4E1927B9-AE92-4954-924C-B8EF52731A63}" srcOrd="4" destOrd="0" presId="urn:microsoft.com/office/officeart/2005/8/layout/hProcess4"/>
    <dgm:cxn modelId="{3C805060-797A-40B7-8293-641138CE209A}" type="presParOf" srcId="{8BD86B62-1362-472A-A9C6-62255B3FDDD8}" destId="{0F8CA2DC-EA29-460A-ABF2-D6F2F4BBD102}" srcOrd="1" destOrd="0" presId="urn:microsoft.com/office/officeart/2005/8/layout/hProcess4"/>
    <dgm:cxn modelId="{9242FE38-C939-4CD6-88D1-C506BAF31E83}" type="presParOf" srcId="{8BD86B62-1362-472A-A9C6-62255B3FDDD8}" destId="{42F16BB6-1E8E-4D7F-A014-C06D4FA61FF2}" srcOrd="2" destOrd="0" presId="urn:microsoft.com/office/officeart/2005/8/layout/hProcess4"/>
    <dgm:cxn modelId="{596B7620-D208-4C22-9E39-D69CEFAB3999}" type="presParOf" srcId="{42F16BB6-1E8E-4D7F-A014-C06D4FA61FF2}" destId="{1CA67126-8D58-4702-B38A-13661379487C}" srcOrd="0" destOrd="0" presId="urn:microsoft.com/office/officeart/2005/8/layout/hProcess4"/>
    <dgm:cxn modelId="{46D95C86-54FD-49E6-84AD-84709394E40E}" type="presParOf" srcId="{42F16BB6-1E8E-4D7F-A014-C06D4FA61FF2}" destId="{0D92A795-3E83-4234-8D40-96CBBD4FB271}" srcOrd="1" destOrd="0" presId="urn:microsoft.com/office/officeart/2005/8/layout/hProcess4"/>
    <dgm:cxn modelId="{658F73DF-ED57-46B0-A938-DA28163B7CFB}" type="presParOf" srcId="{42F16BB6-1E8E-4D7F-A014-C06D4FA61FF2}" destId="{1E77E362-8F9E-466D-A793-252B2AF5B00E}" srcOrd="2" destOrd="0" presId="urn:microsoft.com/office/officeart/2005/8/layout/hProcess4"/>
    <dgm:cxn modelId="{CDA1EFF9-541C-478C-98DC-E73C42CFAA6E}" type="presParOf" srcId="{42F16BB6-1E8E-4D7F-A014-C06D4FA61FF2}" destId="{51ED8935-82AC-45F1-A217-365CEA579031}" srcOrd="3" destOrd="0" presId="urn:microsoft.com/office/officeart/2005/8/layout/hProcess4"/>
    <dgm:cxn modelId="{2FF9BDF7-99B1-42EE-B3A8-935AB81F385E}" type="presParOf" srcId="{42F16BB6-1E8E-4D7F-A014-C06D4FA61FF2}" destId="{8F2C45CF-2D99-4D70-920F-2745456B7DF9}" srcOrd="4" destOrd="0" presId="urn:microsoft.com/office/officeart/2005/8/layout/hProcess4"/>
    <dgm:cxn modelId="{91FD4A2C-E395-433C-9E03-86FE24676275}" type="presParOf" srcId="{8BD86B62-1362-472A-A9C6-62255B3FDDD8}" destId="{ED35FD63-C1A3-48F4-ABA7-A75ECAA2AAEC}" srcOrd="3" destOrd="0" presId="urn:microsoft.com/office/officeart/2005/8/layout/hProcess4"/>
    <dgm:cxn modelId="{40037F2C-EFAE-4861-99BF-1D37EA9AA93F}" type="presParOf" srcId="{8BD86B62-1362-472A-A9C6-62255B3FDDD8}" destId="{5662E85B-4CEE-4837-BD60-1FECAFC9BF85}" srcOrd="4" destOrd="0" presId="urn:microsoft.com/office/officeart/2005/8/layout/hProcess4"/>
    <dgm:cxn modelId="{74348EA9-C9F4-492D-8638-B2DFE460485A}" type="presParOf" srcId="{5662E85B-4CEE-4837-BD60-1FECAFC9BF85}" destId="{7DF95EED-B9E6-4C5C-8DEE-AE817D6F8F20}" srcOrd="0" destOrd="0" presId="urn:microsoft.com/office/officeart/2005/8/layout/hProcess4"/>
    <dgm:cxn modelId="{CA865ABD-53A5-4A43-A743-6BCFA0FEA924}" type="presParOf" srcId="{5662E85B-4CEE-4837-BD60-1FECAFC9BF85}" destId="{1CB0F671-8E4D-4341-8809-7F851236DC35}" srcOrd="1" destOrd="0" presId="urn:microsoft.com/office/officeart/2005/8/layout/hProcess4"/>
    <dgm:cxn modelId="{3E3489E9-FC14-416A-9967-ACC342A9DE4A}" type="presParOf" srcId="{5662E85B-4CEE-4837-BD60-1FECAFC9BF85}" destId="{12B44214-7FA1-4602-9540-C7E624C1D46C}" srcOrd="2" destOrd="0" presId="urn:microsoft.com/office/officeart/2005/8/layout/hProcess4"/>
    <dgm:cxn modelId="{52F3DBD6-9DA0-4F40-B102-F9A59C253EA6}" type="presParOf" srcId="{5662E85B-4CEE-4837-BD60-1FECAFC9BF85}" destId="{AEBFACE9-42A8-4A86-80E9-53212E37B064}" srcOrd="3" destOrd="0" presId="urn:microsoft.com/office/officeart/2005/8/layout/hProcess4"/>
    <dgm:cxn modelId="{5CBB6E61-2B6D-4E71-9960-E73C910E7656}" type="presParOf" srcId="{5662E85B-4CEE-4837-BD60-1FECAFC9BF85}" destId="{894539F6-C5DA-459F-A9EF-5D40D4FAD25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881010-BA2C-4BD9-9FA7-77A5EE55483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A3B78686-BF96-4CF5-B9A8-F8E7EA123DE2}">
      <dgm:prSet phldrT="[Texto]"/>
      <dgm:spPr>
        <a:solidFill>
          <a:schemeClr val="accent6">
            <a:lumMod val="40000"/>
            <a:lumOff val="60000"/>
          </a:schemeClr>
        </a:solidFill>
      </dgm:spPr>
      <dgm:t>
        <a:bodyPr/>
        <a:lstStyle/>
        <a:p>
          <a:r>
            <a:rPr lang="es-EC" b="1" dirty="0">
              <a:solidFill>
                <a:schemeClr val="tx1"/>
              </a:solidFill>
              <a:latin typeface="Candara" panose="020E0502030303020204" pitchFamily="34" charset="0"/>
            </a:rPr>
            <a:t>La planeación financiera requiere actividades como el análisis de los flujos financieros de una compañía, hacer proyecciones de las diversas decisiones de inversión, financiamiento y dividendos, así como balancear los efectos de las distintas alternativas, siempre orientadas a la creación de valor en la empresa.</a:t>
          </a:r>
        </a:p>
      </dgm:t>
    </dgm:pt>
    <dgm:pt modelId="{EA736DEB-E542-4522-BE1D-908A73D00AC4}" type="parTrans" cxnId="{697B1A1B-1F26-46E3-A158-F4E6878AB65C}">
      <dgm:prSet/>
      <dgm:spPr/>
      <dgm:t>
        <a:bodyPr/>
        <a:lstStyle/>
        <a:p>
          <a:endParaRPr lang="es-EC"/>
        </a:p>
      </dgm:t>
    </dgm:pt>
    <dgm:pt modelId="{222F3D9F-A3BF-4A3F-9BA0-3B75E40893FE}" type="sibTrans" cxnId="{697B1A1B-1F26-46E3-A158-F4E6878AB65C}">
      <dgm:prSet/>
      <dgm:spPr/>
      <dgm:t>
        <a:bodyPr/>
        <a:lstStyle/>
        <a:p>
          <a:endParaRPr lang="es-EC"/>
        </a:p>
      </dgm:t>
    </dgm:pt>
    <dgm:pt modelId="{A93C006D-B4B4-4B9F-B191-251C91802A3C}">
      <dgm:prSet phldrT="[Texto]"/>
      <dgm:spPr>
        <a:solidFill>
          <a:schemeClr val="accent3">
            <a:lumMod val="75000"/>
          </a:schemeClr>
        </a:solidFill>
      </dgm:spPr>
      <dgm:t>
        <a:bodyPr/>
        <a:lstStyle/>
        <a:p>
          <a:r>
            <a:rPr lang="es-EC" b="1" dirty="0">
              <a:solidFill>
                <a:schemeClr val="tx1"/>
              </a:solidFill>
              <a:latin typeface="Candara" panose="020E0502030303020204" pitchFamily="34" charset="0"/>
            </a:rPr>
            <a:t>La idea es conocer el desempeño financiero de la empresa, como se encuentra actualmente y el rumbo al que se desea orientar. Si el escenario resulta desfavorable prever necesidades de financiamiento e inversión.</a:t>
          </a:r>
        </a:p>
      </dgm:t>
    </dgm:pt>
    <dgm:pt modelId="{9785573D-7938-42F0-9068-2C1A836A111F}" type="parTrans" cxnId="{FDE7486F-135A-4FCD-A825-5C8528E0E926}">
      <dgm:prSet/>
      <dgm:spPr/>
      <dgm:t>
        <a:bodyPr/>
        <a:lstStyle/>
        <a:p>
          <a:endParaRPr lang="es-EC"/>
        </a:p>
      </dgm:t>
    </dgm:pt>
    <dgm:pt modelId="{8F19F92B-65FB-4168-916F-752B857FC466}" type="sibTrans" cxnId="{FDE7486F-135A-4FCD-A825-5C8528E0E926}">
      <dgm:prSet/>
      <dgm:spPr/>
      <dgm:t>
        <a:bodyPr/>
        <a:lstStyle/>
        <a:p>
          <a:endParaRPr lang="es-EC"/>
        </a:p>
      </dgm:t>
    </dgm:pt>
    <dgm:pt modelId="{94B5FD39-EC9A-468E-A355-758DFB45EA30}">
      <dgm:prSet phldrT="[Texto]"/>
      <dgm:spPr/>
      <dgm:t>
        <a:bodyPr/>
        <a:lstStyle/>
        <a:p>
          <a:r>
            <a:rPr lang="es-ES" b="1" dirty="0">
              <a:solidFill>
                <a:schemeClr val="tx1"/>
              </a:solidFill>
              <a:latin typeface="Candara" panose="020E0502030303020204" pitchFamily="34" charset="0"/>
            </a:rPr>
            <a:t>Para realizar una planeación financiera es necesario apoyarse de los presupuestos para lograr el funcionamiento del flujo de efectivo, de tal manera que se pueda buscar fuentes de financiamiento e inversión para que la empresa pueda desarrollar sus operaciones.</a:t>
          </a:r>
          <a:endParaRPr lang="es-EC" b="1" dirty="0">
            <a:solidFill>
              <a:schemeClr val="tx1"/>
            </a:solidFill>
            <a:latin typeface="Candara" panose="020E0502030303020204" pitchFamily="34" charset="0"/>
          </a:endParaRPr>
        </a:p>
      </dgm:t>
    </dgm:pt>
    <dgm:pt modelId="{5368F927-9287-40E6-BABB-0AFF349AC29E}" type="parTrans" cxnId="{FE1E05AB-22BD-4564-AC60-63AC13D5CFF0}">
      <dgm:prSet/>
      <dgm:spPr/>
      <dgm:t>
        <a:bodyPr/>
        <a:lstStyle/>
        <a:p>
          <a:endParaRPr lang="es-EC"/>
        </a:p>
      </dgm:t>
    </dgm:pt>
    <dgm:pt modelId="{42944276-FBEB-448E-ABC6-FD4B54C1A40D}" type="sibTrans" cxnId="{FE1E05AB-22BD-4564-AC60-63AC13D5CFF0}">
      <dgm:prSet/>
      <dgm:spPr/>
      <dgm:t>
        <a:bodyPr/>
        <a:lstStyle/>
        <a:p>
          <a:endParaRPr lang="es-EC"/>
        </a:p>
      </dgm:t>
    </dgm:pt>
    <dgm:pt modelId="{EFD36808-1977-4952-A76B-BB9A6A4C319C}" type="pres">
      <dgm:prSet presAssocID="{86881010-BA2C-4BD9-9FA7-77A5EE554833}" presName="linearFlow" presStyleCnt="0">
        <dgm:presLayoutVars>
          <dgm:dir/>
          <dgm:resizeHandles val="exact"/>
        </dgm:presLayoutVars>
      </dgm:prSet>
      <dgm:spPr/>
    </dgm:pt>
    <dgm:pt modelId="{1C8231D5-8E9A-4983-9247-F1B47706CB71}" type="pres">
      <dgm:prSet presAssocID="{A3B78686-BF96-4CF5-B9A8-F8E7EA123DE2}" presName="composite" presStyleCnt="0"/>
      <dgm:spPr/>
    </dgm:pt>
    <dgm:pt modelId="{175A7BA6-EAA4-422D-9B44-E9E82B2F74FD}" type="pres">
      <dgm:prSet presAssocID="{A3B78686-BF96-4CF5-B9A8-F8E7EA123DE2}" presName="imgShp" presStyleLbl="fgImgPlace1" presStyleIdx="0" presStyleCnt="3"/>
      <dgm:spPr>
        <a:blipFill rotWithShape="1">
          <a:blip xmlns:r="http://schemas.openxmlformats.org/officeDocument/2006/relationships" r:embed="rId1"/>
          <a:srcRect/>
          <a:stretch>
            <a:fillRect l="-39000" r="-39000"/>
          </a:stretch>
        </a:blipFill>
      </dgm:spPr>
    </dgm:pt>
    <dgm:pt modelId="{9BDC28E0-E322-45E4-8576-D80BAB786C19}" type="pres">
      <dgm:prSet presAssocID="{A3B78686-BF96-4CF5-B9A8-F8E7EA123DE2}" presName="txShp" presStyleLbl="node1" presStyleIdx="0" presStyleCnt="3">
        <dgm:presLayoutVars>
          <dgm:bulletEnabled val="1"/>
        </dgm:presLayoutVars>
      </dgm:prSet>
      <dgm:spPr/>
    </dgm:pt>
    <dgm:pt modelId="{04C8BBE7-CE05-4900-BFF6-5EB7DA43455D}" type="pres">
      <dgm:prSet presAssocID="{222F3D9F-A3BF-4A3F-9BA0-3B75E40893FE}" presName="spacing" presStyleCnt="0"/>
      <dgm:spPr/>
    </dgm:pt>
    <dgm:pt modelId="{2174BD0B-18D9-4E1B-8304-D658A8921F9E}" type="pres">
      <dgm:prSet presAssocID="{A93C006D-B4B4-4B9F-B191-251C91802A3C}" presName="composite" presStyleCnt="0"/>
      <dgm:spPr/>
    </dgm:pt>
    <dgm:pt modelId="{85008FA0-2B03-4731-9D48-1143D4DB1BD6}" type="pres">
      <dgm:prSet presAssocID="{A93C006D-B4B4-4B9F-B191-251C91802A3C}" presName="imgShp" presStyleLbl="fgImgPlace1" presStyleIdx="1" presStyleCnt="3"/>
      <dgm:spPr>
        <a:blipFill rotWithShape="1">
          <a:blip xmlns:r="http://schemas.openxmlformats.org/officeDocument/2006/relationships" r:embed="rId2"/>
          <a:srcRect/>
          <a:stretch>
            <a:fillRect l="-28000" r="-28000"/>
          </a:stretch>
        </a:blipFill>
      </dgm:spPr>
    </dgm:pt>
    <dgm:pt modelId="{00CEE9AE-CB82-4EEC-A01F-9A3730E67C5F}" type="pres">
      <dgm:prSet presAssocID="{A93C006D-B4B4-4B9F-B191-251C91802A3C}" presName="txShp" presStyleLbl="node1" presStyleIdx="1" presStyleCnt="3">
        <dgm:presLayoutVars>
          <dgm:bulletEnabled val="1"/>
        </dgm:presLayoutVars>
      </dgm:prSet>
      <dgm:spPr/>
    </dgm:pt>
    <dgm:pt modelId="{71E193DB-4C62-432F-9C71-FCA53818C347}" type="pres">
      <dgm:prSet presAssocID="{8F19F92B-65FB-4168-916F-752B857FC466}" presName="spacing" presStyleCnt="0"/>
      <dgm:spPr/>
    </dgm:pt>
    <dgm:pt modelId="{D18C0325-B3B3-493F-8EA7-B54929FC2A9A}" type="pres">
      <dgm:prSet presAssocID="{94B5FD39-EC9A-468E-A355-758DFB45EA30}" presName="composite" presStyleCnt="0"/>
      <dgm:spPr/>
    </dgm:pt>
    <dgm:pt modelId="{5665D023-9406-4D8E-AE36-9A30BC96A8FE}" type="pres">
      <dgm:prSet presAssocID="{94B5FD39-EC9A-468E-A355-758DFB45EA30}" presName="imgShp" presStyleLbl="fgImgPlace1" presStyleIdx="2" presStyleCnt="3"/>
      <dgm:spPr>
        <a:blipFill rotWithShape="1">
          <a:blip xmlns:r="http://schemas.openxmlformats.org/officeDocument/2006/relationships" r:embed="rId3"/>
          <a:srcRect/>
          <a:stretch>
            <a:fillRect l="-30000" r="-30000"/>
          </a:stretch>
        </a:blipFill>
      </dgm:spPr>
    </dgm:pt>
    <dgm:pt modelId="{889CB72F-FEEB-4539-936E-665F18D64597}" type="pres">
      <dgm:prSet presAssocID="{94B5FD39-EC9A-468E-A355-758DFB45EA30}" presName="txShp" presStyleLbl="node1" presStyleIdx="2" presStyleCnt="3">
        <dgm:presLayoutVars>
          <dgm:bulletEnabled val="1"/>
        </dgm:presLayoutVars>
      </dgm:prSet>
      <dgm:spPr/>
    </dgm:pt>
  </dgm:ptLst>
  <dgm:cxnLst>
    <dgm:cxn modelId="{697B1A1B-1F26-46E3-A158-F4E6878AB65C}" srcId="{86881010-BA2C-4BD9-9FA7-77A5EE554833}" destId="{A3B78686-BF96-4CF5-B9A8-F8E7EA123DE2}" srcOrd="0" destOrd="0" parTransId="{EA736DEB-E542-4522-BE1D-908A73D00AC4}" sibTransId="{222F3D9F-A3BF-4A3F-9BA0-3B75E40893FE}"/>
    <dgm:cxn modelId="{B05BD626-7E55-4334-B0CE-131F7D031932}" type="presOf" srcId="{A3B78686-BF96-4CF5-B9A8-F8E7EA123DE2}" destId="{9BDC28E0-E322-45E4-8576-D80BAB786C19}" srcOrd="0" destOrd="0" presId="urn:microsoft.com/office/officeart/2005/8/layout/vList3"/>
    <dgm:cxn modelId="{C158413E-F3DC-464C-91B2-B3F53D9DA446}" type="presOf" srcId="{86881010-BA2C-4BD9-9FA7-77A5EE554833}" destId="{EFD36808-1977-4952-A76B-BB9A6A4C319C}" srcOrd="0" destOrd="0" presId="urn:microsoft.com/office/officeart/2005/8/layout/vList3"/>
    <dgm:cxn modelId="{FDE7486F-135A-4FCD-A825-5C8528E0E926}" srcId="{86881010-BA2C-4BD9-9FA7-77A5EE554833}" destId="{A93C006D-B4B4-4B9F-B191-251C91802A3C}" srcOrd="1" destOrd="0" parTransId="{9785573D-7938-42F0-9068-2C1A836A111F}" sibTransId="{8F19F92B-65FB-4168-916F-752B857FC466}"/>
    <dgm:cxn modelId="{BF907D57-8164-4B00-8795-852A1C1AC612}" type="presOf" srcId="{A93C006D-B4B4-4B9F-B191-251C91802A3C}" destId="{00CEE9AE-CB82-4EEC-A01F-9A3730E67C5F}" srcOrd="0" destOrd="0" presId="urn:microsoft.com/office/officeart/2005/8/layout/vList3"/>
    <dgm:cxn modelId="{FE1E05AB-22BD-4564-AC60-63AC13D5CFF0}" srcId="{86881010-BA2C-4BD9-9FA7-77A5EE554833}" destId="{94B5FD39-EC9A-468E-A355-758DFB45EA30}" srcOrd="2" destOrd="0" parTransId="{5368F927-9287-40E6-BABB-0AFF349AC29E}" sibTransId="{42944276-FBEB-448E-ABC6-FD4B54C1A40D}"/>
    <dgm:cxn modelId="{C80FBFAD-EFFF-4601-804C-19844B903EDB}" type="presOf" srcId="{94B5FD39-EC9A-468E-A355-758DFB45EA30}" destId="{889CB72F-FEEB-4539-936E-665F18D64597}" srcOrd="0" destOrd="0" presId="urn:microsoft.com/office/officeart/2005/8/layout/vList3"/>
    <dgm:cxn modelId="{C12672E1-71A5-4877-949C-748B4B8B1EAE}" type="presParOf" srcId="{EFD36808-1977-4952-A76B-BB9A6A4C319C}" destId="{1C8231D5-8E9A-4983-9247-F1B47706CB71}" srcOrd="0" destOrd="0" presId="urn:microsoft.com/office/officeart/2005/8/layout/vList3"/>
    <dgm:cxn modelId="{312E4F50-90CB-48F9-BEC4-46E81C777F63}" type="presParOf" srcId="{1C8231D5-8E9A-4983-9247-F1B47706CB71}" destId="{175A7BA6-EAA4-422D-9B44-E9E82B2F74FD}" srcOrd="0" destOrd="0" presId="urn:microsoft.com/office/officeart/2005/8/layout/vList3"/>
    <dgm:cxn modelId="{27CE8107-5982-4C11-B4C9-DDFDBF04C04C}" type="presParOf" srcId="{1C8231D5-8E9A-4983-9247-F1B47706CB71}" destId="{9BDC28E0-E322-45E4-8576-D80BAB786C19}" srcOrd="1" destOrd="0" presId="urn:microsoft.com/office/officeart/2005/8/layout/vList3"/>
    <dgm:cxn modelId="{6B58B734-B96E-4895-B292-07B5BCADED56}" type="presParOf" srcId="{EFD36808-1977-4952-A76B-BB9A6A4C319C}" destId="{04C8BBE7-CE05-4900-BFF6-5EB7DA43455D}" srcOrd="1" destOrd="0" presId="urn:microsoft.com/office/officeart/2005/8/layout/vList3"/>
    <dgm:cxn modelId="{A3D173D2-06E9-4E61-8464-381892B68FF9}" type="presParOf" srcId="{EFD36808-1977-4952-A76B-BB9A6A4C319C}" destId="{2174BD0B-18D9-4E1B-8304-D658A8921F9E}" srcOrd="2" destOrd="0" presId="urn:microsoft.com/office/officeart/2005/8/layout/vList3"/>
    <dgm:cxn modelId="{0209CAA4-3135-4AC2-9BFC-EEC5FDC527DF}" type="presParOf" srcId="{2174BD0B-18D9-4E1B-8304-D658A8921F9E}" destId="{85008FA0-2B03-4731-9D48-1143D4DB1BD6}" srcOrd="0" destOrd="0" presId="urn:microsoft.com/office/officeart/2005/8/layout/vList3"/>
    <dgm:cxn modelId="{4EBE500E-4340-4A65-88D6-5932A48408DA}" type="presParOf" srcId="{2174BD0B-18D9-4E1B-8304-D658A8921F9E}" destId="{00CEE9AE-CB82-4EEC-A01F-9A3730E67C5F}" srcOrd="1" destOrd="0" presId="urn:microsoft.com/office/officeart/2005/8/layout/vList3"/>
    <dgm:cxn modelId="{74EA2D07-F3AD-46B5-B08E-C0946B50D0A7}" type="presParOf" srcId="{EFD36808-1977-4952-A76B-BB9A6A4C319C}" destId="{71E193DB-4C62-432F-9C71-FCA53818C347}" srcOrd="3" destOrd="0" presId="urn:microsoft.com/office/officeart/2005/8/layout/vList3"/>
    <dgm:cxn modelId="{AF826CC4-9511-474A-8193-A9EE77EA0207}" type="presParOf" srcId="{EFD36808-1977-4952-A76B-BB9A6A4C319C}" destId="{D18C0325-B3B3-493F-8EA7-B54929FC2A9A}" srcOrd="4" destOrd="0" presId="urn:microsoft.com/office/officeart/2005/8/layout/vList3"/>
    <dgm:cxn modelId="{5E57DBAE-25E1-4CB9-8E76-12C9D6C89CF1}" type="presParOf" srcId="{D18C0325-B3B3-493F-8EA7-B54929FC2A9A}" destId="{5665D023-9406-4D8E-AE36-9A30BC96A8FE}" srcOrd="0" destOrd="0" presId="urn:microsoft.com/office/officeart/2005/8/layout/vList3"/>
    <dgm:cxn modelId="{669BBB8A-7180-40D5-B1C9-E5A417927E63}" type="presParOf" srcId="{D18C0325-B3B3-493F-8EA7-B54929FC2A9A}" destId="{889CB72F-FEEB-4539-936E-665F18D6459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F33D1-85DC-4529-BCF6-06DB8E28B412}">
      <dsp:nvSpPr>
        <dsp:cNvPr id="0" name=""/>
        <dsp:cNvSpPr/>
      </dsp:nvSpPr>
      <dsp:spPr>
        <a:xfrm>
          <a:off x="1964" y="0"/>
          <a:ext cx="2058926" cy="5505475"/>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latin typeface="Candara" panose="020E0502030303020204" pitchFamily="34" charset="0"/>
            </a:rPr>
            <a:t>Determinar el accionar de la empresa </a:t>
          </a:r>
          <a:r>
            <a:rPr lang="es-EC" sz="1800" b="1" kern="1200" dirty="0" err="1">
              <a:solidFill>
                <a:schemeClr val="tx1"/>
              </a:solidFill>
              <a:latin typeface="Candara" panose="020E0502030303020204" pitchFamily="34" charset="0"/>
            </a:rPr>
            <a:t>Degso</a:t>
          </a:r>
          <a:r>
            <a:rPr lang="es-EC" sz="1800" b="1" kern="1200" dirty="0">
              <a:solidFill>
                <a:schemeClr val="tx1"/>
              </a:solidFill>
              <a:latin typeface="Candara" panose="020E0502030303020204" pitchFamily="34" charset="0"/>
            </a:rPr>
            <a:t> Cía. Ltda. en el mercado ecuatoriano</a:t>
          </a:r>
          <a:endParaRPr lang="es-EC" sz="1800" b="1" kern="1200" dirty="0">
            <a:solidFill>
              <a:schemeClr val="tx1"/>
            </a:solidFill>
            <a:latin typeface="Candara" panose="020E0502030303020204" pitchFamily="34" charset="0"/>
            <a:ea typeface="+mn-ea"/>
            <a:cs typeface="+mn-cs"/>
          </a:endParaRPr>
        </a:p>
      </dsp:txBody>
      <dsp:txXfrm>
        <a:off x="62268" y="2262494"/>
        <a:ext cx="1938318" cy="2081582"/>
      </dsp:txXfrm>
    </dsp:sp>
    <dsp:sp modelId="{D729398F-BB04-49AE-B768-5AA4D560A12F}">
      <dsp:nvSpPr>
        <dsp:cNvPr id="0" name=""/>
        <dsp:cNvSpPr/>
      </dsp:nvSpPr>
      <dsp:spPr>
        <a:xfrm>
          <a:off x="114765" y="32871"/>
          <a:ext cx="1833323" cy="1833323"/>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99553483-1263-4FBD-AD72-A10418E235B6}">
      <dsp:nvSpPr>
        <dsp:cNvPr id="0" name=""/>
        <dsp:cNvSpPr/>
      </dsp:nvSpPr>
      <dsp:spPr>
        <a:xfrm>
          <a:off x="2122658" y="0"/>
          <a:ext cx="2058926" cy="5505475"/>
        </a:xfrm>
        <a:prstGeom prst="roundRect">
          <a:avLst>
            <a:gd name="adj" fmla="val 10000"/>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Candara" panose="020E0502030303020204" pitchFamily="34" charset="0"/>
            </a:rPr>
            <a:t>Elaborar el marco teórico referencial y conceptual de soporte del tema de investigación</a:t>
          </a:r>
          <a:r>
            <a:rPr lang="es-ES" sz="1600" kern="1200" dirty="0"/>
            <a:t>.</a:t>
          </a:r>
          <a:endParaRPr lang="es-EC" sz="1600" b="1" kern="1200" dirty="0">
            <a:solidFill>
              <a:sysClr val="windowText" lastClr="000000"/>
            </a:solidFill>
            <a:latin typeface="Calibri"/>
            <a:ea typeface="+mn-ea"/>
            <a:cs typeface="+mn-cs"/>
          </a:endParaRPr>
        </a:p>
      </dsp:txBody>
      <dsp:txXfrm>
        <a:off x="2182962" y="2262494"/>
        <a:ext cx="1938318" cy="2081582"/>
      </dsp:txXfrm>
    </dsp:sp>
    <dsp:sp modelId="{344CC64D-25CE-41E9-AEC4-5B3D05F0EB5D}">
      <dsp:nvSpPr>
        <dsp:cNvPr id="0" name=""/>
        <dsp:cNvSpPr/>
      </dsp:nvSpPr>
      <dsp:spPr>
        <a:xfrm>
          <a:off x="2235459" y="32871"/>
          <a:ext cx="1833323" cy="1833323"/>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F963B64-4541-4FB7-A99C-241195BBD885}">
      <dsp:nvSpPr>
        <dsp:cNvPr id="0" name=""/>
        <dsp:cNvSpPr/>
      </dsp:nvSpPr>
      <dsp:spPr>
        <a:xfrm>
          <a:off x="4243351" y="0"/>
          <a:ext cx="2058926" cy="5505475"/>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latin typeface="Candara" panose="020E0502030303020204" pitchFamily="34" charset="0"/>
            </a:rPr>
            <a:t>Evaluar los estados financieros de la empresa para determinar puntos de mejora</a:t>
          </a:r>
          <a:endParaRPr lang="es-EC" sz="1800" b="1" kern="1200" dirty="0">
            <a:solidFill>
              <a:schemeClr val="tx1"/>
            </a:solidFill>
            <a:latin typeface="Candara" panose="020E0502030303020204" pitchFamily="34" charset="0"/>
            <a:ea typeface="+mn-ea"/>
            <a:cs typeface="+mn-cs"/>
          </a:endParaRPr>
        </a:p>
      </dsp:txBody>
      <dsp:txXfrm>
        <a:off x="4303655" y="2262494"/>
        <a:ext cx="1938318" cy="2081582"/>
      </dsp:txXfrm>
    </dsp:sp>
    <dsp:sp modelId="{21773459-0451-42D6-ACC5-210F4E0BF0F3}">
      <dsp:nvSpPr>
        <dsp:cNvPr id="0" name=""/>
        <dsp:cNvSpPr/>
      </dsp:nvSpPr>
      <dsp:spPr>
        <a:xfrm>
          <a:off x="4320476" y="0"/>
          <a:ext cx="1833323" cy="1833323"/>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BEA3F49-DF10-4F56-B5E3-1EB7F23DCFC1}">
      <dsp:nvSpPr>
        <dsp:cNvPr id="0" name=""/>
        <dsp:cNvSpPr/>
      </dsp:nvSpPr>
      <dsp:spPr>
        <a:xfrm>
          <a:off x="6364045" y="0"/>
          <a:ext cx="2058926" cy="5505475"/>
        </a:xfrm>
        <a:prstGeom prst="roundRect">
          <a:avLst>
            <a:gd name="adj" fmla="val 10000"/>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Candara" panose="020E0502030303020204" pitchFamily="34" charset="0"/>
            </a:rPr>
            <a:t>Proponer estrategias financieras que aporten al crecimiento de la empresa.</a:t>
          </a:r>
          <a:endParaRPr lang="es-EC" sz="1800" b="1" kern="1200" dirty="0">
            <a:solidFill>
              <a:sysClr val="window" lastClr="FFFFFF"/>
            </a:solidFill>
            <a:latin typeface="Candara" panose="020E0502030303020204" pitchFamily="34" charset="0"/>
            <a:ea typeface="+mn-ea"/>
            <a:cs typeface="+mn-cs"/>
          </a:endParaRPr>
        </a:p>
      </dsp:txBody>
      <dsp:txXfrm>
        <a:off x="6424349" y="2262494"/>
        <a:ext cx="1938318" cy="2081582"/>
      </dsp:txXfrm>
    </dsp:sp>
    <dsp:sp modelId="{C8284387-42DD-4797-801C-E7FD3ECC679B}">
      <dsp:nvSpPr>
        <dsp:cNvPr id="0" name=""/>
        <dsp:cNvSpPr/>
      </dsp:nvSpPr>
      <dsp:spPr>
        <a:xfrm>
          <a:off x="6476847" y="32871"/>
          <a:ext cx="1833323" cy="1833323"/>
        </a:xfrm>
        <a:prstGeom prst="ellipse">
          <a:avLst/>
        </a:prstGeom>
        <a:blipFill rotWithShape="1">
          <a:blip xmlns:r="http://schemas.openxmlformats.org/officeDocument/2006/relationships" r:embed="rId4"/>
          <a:srcRect/>
          <a:stretch>
            <a:fillRect l="-38000" r="-3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7CCF765-2F22-4969-88A4-E00F48D2E44B}">
      <dsp:nvSpPr>
        <dsp:cNvPr id="0" name=""/>
        <dsp:cNvSpPr/>
      </dsp:nvSpPr>
      <dsp:spPr>
        <a:xfrm>
          <a:off x="336997" y="4679650"/>
          <a:ext cx="7750941" cy="825821"/>
        </a:xfrm>
        <a:prstGeom prst="leftRightArrow">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B1818-ED54-46FD-92F3-7B9D003B8174}">
      <dsp:nvSpPr>
        <dsp:cNvPr id="0" name=""/>
        <dsp:cNvSpPr/>
      </dsp:nvSpPr>
      <dsp:spPr>
        <a:xfrm>
          <a:off x="0" y="0"/>
          <a:ext cx="6696744" cy="1268402"/>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lang="es-ES" sz="1600" b="1" i="0" kern="1200" dirty="0" err="1">
              <a:solidFill>
                <a:sysClr val="windowText" lastClr="000000"/>
              </a:solidFill>
              <a:latin typeface="Candara" panose="020E0502030303020204" pitchFamily="34" charset="0"/>
              <a:ea typeface="+mn-ea"/>
              <a:cs typeface="+mn-cs"/>
            </a:rPr>
            <a:t>Degso</a:t>
          </a:r>
          <a:r>
            <a:rPr lang="es-ES" sz="1600" b="1" i="0" kern="1200" dirty="0">
              <a:solidFill>
                <a:sysClr val="windowText" lastClr="000000"/>
              </a:solidFill>
              <a:latin typeface="Candara" panose="020E0502030303020204" pitchFamily="34" charset="0"/>
              <a:ea typeface="+mn-ea"/>
              <a:cs typeface="+mn-cs"/>
            </a:rPr>
            <a:t>, proviene de las primeras letras de </a:t>
          </a:r>
          <a:r>
            <a:rPr lang="es-ES" sz="1600" b="1" i="0" kern="1200" dirty="0">
              <a:solidFill>
                <a:srgbClr val="FFFF00"/>
              </a:solidFill>
              <a:latin typeface="Candara" panose="020E0502030303020204" pitchFamily="34" charset="0"/>
              <a:ea typeface="+mn-ea"/>
              <a:cs typeface="+mn-cs"/>
            </a:rPr>
            <a:t>D</a:t>
          </a:r>
          <a:r>
            <a:rPr lang="es-ES" sz="1600" b="1" i="0" kern="1200" dirty="0">
              <a:solidFill>
                <a:sysClr val="windowText" lastClr="000000"/>
              </a:solidFill>
              <a:latin typeface="Candara" panose="020E0502030303020204" pitchFamily="34" charset="0"/>
              <a:ea typeface="+mn-ea"/>
              <a:cs typeface="+mn-cs"/>
            </a:rPr>
            <a:t>etección de </a:t>
          </a:r>
          <a:r>
            <a:rPr lang="es-ES" sz="1600" b="1" i="0" kern="1200" dirty="0">
              <a:solidFill>
                <a:srgbClr val="FFFF00"/>
              </a:solidFill>
              <a:latin typeface="Candara" panose="020E0502030303020204" pitchFamily="34" charset="0"/>
              <a:ea typeface="+mn-ea"/>
              <a:cs typeface="+mn-cs"/>
            </a:rPr>
            <a:t>G</a:t>
          </a:r>
          <a:r>
            <a:rPr lang="es-ES" sz="1600" b="1" i="0" kern="1200" dirty="0">
              <a:solidFill>
                <a:sysClr val="windowText" lastClr="000000"/>
              </a:solidFill>
              <a:latin typeface="Candara" panose="020E0502030303020204" pitchFamily="34" charset="0"/>
              <a:ea typeface="+mn-ea"/>
              <a:cs typeface="+mn-cs"/>
            </a:rPr>
            <a:t>ases y </a:t>
          </a:r>
          <a:r>
            <a:rPr lang="es-ES" sz="1600" b="1" i="0" kern="1200" dirty="0">
              <a:solidFill>
                <a:srgbClr val="FFFF00"/>
              </a:solidFill>
              <a:latin typeface="Candara" panose="020E0502030303020204" pitchFamily="34" charset="0"/>
              <a:ea typeface="+mn-ea"/>
              <a:cs typeface="+mn-cs"/>
            </a:rPr>
            <a:t>S</a:t>
          </a:r>
          <a:r>
            <a:rPr lang="es-ES" sz="1600" b="1" i="0" kern="1200" dirty="0">
              <a:solidFill>
                <a:sysClr val="windowText" lastClr="000000"/>
              </a:solidFill>
              <a:latin typeface="Candara" panose="020E0502030303020204" pitchFamily="34" charset="0"/>
              <a:ea typeface="+mn-ea"/>
              <a:cs typeface="+mn-cs"/>
            </a:rPr>
            <a:t>eguridad </a:t>
          </a:r>
          <a:r>
            <a:rPr lang="es-ES" sz="1600" b="1" i="0" kern="1200" dirty="0">
              <a:solidFill>
                <a:srgbClr val="FFFF00"/>
              </a:solidFill>
              <a:latin typeface="Candara" panose="020E0502030303020204" pitchFamily="34" charset="0"/>
              <a:ea typeface="+mn-ea"/>
              <a:cs typeface="+mn-cs"/>
            </a:rPr>
            <a:t>O</a:t>
          </a:r>
          <a:r>
            <a:rPr lang="es-ES" sz="1600" b="1" i="0" kern="1200" dirty="0">
              <a:solidFill>
                <a:sysClr val="windowText" lastClr="000000"/>
              </a:solidFill>
              <a:latin typeface="Candara" panose="020E0502030303020204" pitchFamily="34" charset="0"/>
              <a:ea typeface="+mn-ea"/>
              <a:cs typeface="+mn-cs"/>
            </a:rPr>
            <a:t>cupacional, es una compañía limitada dedicada a la comercialización de materiales y equipos de seguridad industrial que cumplen normas nacionales e internacionales.</a:t>
          </a:r>
          <a:endParaRPr lang="es-EC" sz="1600" b="1" i="0" kern="1200" dirty="0">
            <a:solidFill>
              <a:sysClr val="windowText" lastClr="000000"/>
            </a:solidFill>
            <a:latin typeface="Candara" panose="020E0502030303020204" pitchFamily="34" charset="0"/>
            <a:ea typeface="+mn-ea"/>
            <a:cs typeface="+mn-cs"/>
          </a:endParaRPr>
        </a:p>
      </dsp:txBody>
      <dsp:txXfrm>
        <a:off x="1466189" y="0"/>
        <a:ext cx="5230554" cy="1268402"/>
      </dsp:txXfrm>
    </dsp:sp>
    <dsp:sp modelId="{09D341B2-6623-4C67-B9E6-60311B51C92D}">
      <dsp:nvSpPr>
        <dsp:cNvPr id="0" name=""/>
        <dsp:cNvSpPr/>
      </dsp:nvSpPr>
      <dsp:spPr>
        <a:xfrm>
          <a:off x="224873" y="126840"/>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804C6C0-66E7-4DC8-AC6E-0AAE4FF36CDD}">
      <dsp:nvSpPr>
        <dsp:cNvPr id="0" name=""/>
        <dsp:cNvSpPr/>
      </dsp:nvSpPr>
      <dsp:spPr>
        <a:xfrm>
          <a:off x="0" y="1395893"/>
          <a:ext cx="6696744" cy="126840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b="1" i="0" kern="1200" dirty="0">
              <a:solidFill>
                <a:sysClr val="windowText" lastClr="000000"/>
              </a:solidFill>
              <a:latin typeface="Candara" panose="020E0502030303020204" pitchFamily="34" charset="0"/>
              <a:ea typeface="+mn-ea"/>
              <a:cs typeface="+mn-cs"/>
            </a:rPr>
            <a:t>Constituida legalmente el 19 de octubre de 1.999, como una sociedad de responsabilidad limitada, ubicada en la Provincia de Pichincha, Cantón Quito, Sector Ponciano Alto, Dirección Mariano Pozo N73-77 y calle N73A.</a:t>
          </a:r>
          <a:endParaRPr lang="es-EC" sz="1600" b="1" i="0" kern="1200" dirty="0">
            <a:solidFill>
              <a:sysClr val="windowText" lastClr="000000"/>
            </a:solidFill>
            <a:latin typeface="Candara" panose="020E0502030303020204" pitchFamily="34" charset="0"/>
            <a:ea typeface="+mn-ea"/>
            <a:cs typeface="+mn-cs"/>
          </a:endParaRPr>
        </a:p>
      </dsp:txBody>
      <dsp:txXfrm>
        <a:off x="1466189" y="1395893"/>
        <a:ext cx="5230554" cy="1268402"/>
      </dsp:txXfrm>
    </dsp:sp>
    <dsp:sp modelId="{BBA9EA19-DDF5-499A-81CF-933FBB44C690}">
      <dsp:nvSpPr>
        <dsp:cNvPr id="0" name=""/>
        <dsp:cNvSpPr/>
      </dsp:nvSpPr>
      <dsp:spPr>
        <a:xfrm>
          <a:off x="224873" y="1522083"/>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46A05-E5F4-41EB-A4E8-25BB0D018EAA}">
      <dsp:nvSpPr>
        <dsp:cNvPr id="0" name=""/>
        <dsp:cNvSpPr/>
      </dsp:nvSpPr>
      <dsp:spPr>
        <a:xfrm>
          <a:off x="1982" y="1939396"/>
          <a:ext cx="2456213" cy="2025862"/>
        </a:xfrm>
        <a:prstGeom prst="roundRect">
          <a:avLst>
            <a:gd name="adj" fmla="val 10000"/>
          </a:avLst>
        </a:prstGeom>
        <a:solidFill>
          <a:sysClr val="window" lastClr="FFFFFF">
            <a:alpha val="90000"/>
            <a:hueOff val="0"/>
            <a:satOff val="0"/>
            <a:lumOff val="0"/>
            <a:alphaOff val="0"/>
          </a:sysClr>
        </a:solidFill>
        <a:ln w="25400" cap="flat" cmpd="sng" algn="ctr">
          <a:solidFill>
            <a:srgbClr val="F79646">
              <a:lumMod val="75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kern="1200" dirty="0">
              <a:solidFill>
                <a:sysClr val="windowText" lastClr="000000">
                  <a:hueOff val="0"/>
                  <a:satOff val="0"/>
                  <a:lumOff val="0"/>
                  <a:alphaOff val="0"/>
                </a:sysClr>
              </a:solidFill>
              <a:latin typeface="Candara" panose="020E0502030303020204" pitchFamily="34" charset="0"/>
              <a:ea typeface="+mn-ea"/>
              <a:cs typeface="+mn-cs"/>
            </a:rPr>
            <a:t>Liderazgo</a:t>
          </a:r>
        </a:p>
        <a:p>
          <a:pPr marL="114300" lvl="1" indent="-114300" algn="l" defTabSz="533400">
            <a:lnSpc>
              <a:spcPct val="90000"/>
            </a:lnSpc>
            <a:spcBef>
              <a:spcPct val="0"/>
            </a:spcBef>
            <a:spcAft>
              <a:spcPct val="15000"/>
            </a:spcAft>
            <a:buChar char="•"/>
          </a:pPr>
          <a:r>
            <a:rPr lang="es-EC" sz="1200" kern="1200" dirty="0">
              <a:solidFill>
                <a:sysClr val="windowText" lastClr="000000">
                  <a:hueOff val="0"/>
                  <a:satOff val="0"/>
                  <a:lumOff val="0"/>
                  <a:alphaOff val="0"/>
                </a:sysClr>
              </a:solidFill>
              <a:latin typeface="Candara" panose="020E0502030303020204" pitchFamily="34" charset="0"/>
              <a:ea typeface="+mn-ea"/>
              <a:cs typeface="+mn-cs"/>
            </a:rPr>
            <a:t>Trabajo en Equipo</a:t>
          </a:r>
        </a:p>
        <a:p>
          <a:pPr marL="114300" lvl="1" indent="-114300" algn="l" defTabSz="533400">
            <a:lnSpc>
              <a:spcPct val="90000"/>
            </a:lnSpc>
            <a:spcBef>
              <a:spcPct val="0"/>
            </a:spcBef>
            <a:spcAft>
              <a:spcPct val="15000"/>
            </a:spcAft>
            <a:buChar char="•"/>
          </a:pPr>
          <a:r>
            <a:rPr lang="es-EC" sz="1200" kern="1200" dirty="0">
              <a:solidFill>
                <a:sysClr val="windowText" lastClr="000000">
                  <a:hueOff val="0"/>
                  <a:satOff val="0"/>
                  <a:lumOff val="0"/>
                  <a:alphaOff val="0"/>
                </a:sysClr>
              </a:solidFill>
              <a:latin typeface="Candara" panose="020E0502030303020204" pitchFamily="34" charset="0"/>
              <a:ea typeface="+mn-ea"/>
              <a:cs typeface="+mn-cs"/>
            </a:rPr>
            <a:t>Innovación, </a:t>
          </a:r>
        </a:p>
        <a:p>
          <a:pPr marL="114300" lvl="1" indent="-114300" algn="l" defTabSz="533400">
            <a:lnSpc>
              <a:spcPct val="90000"/>
            </a:lnSpc>
            <a:spcBef>
              <a:spcPct val="0"/>
            </a:spcBef>
            <a:spcAft>
              <a:spcPct val="15000"/>
            </a:spcAft>
            <a:buChar char="•"/>
          </a:pPr>
          <a:r>
            <a:rPr lang="es-EC" sz="1200" kern="1200" dirty="0">
              <a:solidFill>
                <a:sysClr val="windowText" lastClr="000000">
                  <a:hueOff val="0"/>
                  <a:satOff val="0"/>
                  <a:lumOff val="0"/>
                  <a:alphaOff val="0"/>
                </a:sysClr>
              </a:solidFill>
              <a:latin typeface="Candara" panose="020E0502030303020204" pitchFamily="34" charset="0"/>
              <a:ea typeface="+mn-ea"/>
              <a:cs typeface="+mn-cs"/>
            </a:rPr>
            <a:t>Excelencia </a:t>
          </a:r>
        </a:p>
        <a:p>
          <a:pPr marL="114300" lvl="1" indent="-114300" algn="l" defTabSz="533400">
            <a:lnSpc>
              <a:spcPct val="90000"/>
            </a:lnSpc>
            <a:spcBef>
              <a:spcPct val="0"/>
            </a:spcBef>
            <a:spcAft>
              <a:spcPct val="15000"/>
            </a:spcAft>
            <a:buChar char="•"/>
          </a:pPr>
          <a:r>
            <a:rPr lang="es-EC" sz="1200" kern="1200" dirty="0">
              <a:solidFill>
                <a:sysClr val="windowText" lastClr="000000">
                  <a:hueOff val="0"/>
                  <a:satOff val="0"/>
                  <a:lumOff val="0"/>
                  <a:alphaOff val="0"/>
                </a:sysClr>
              </a:solidFill>
              <a:latin typeface="Candara" panose="020E0502030303020204" pitchFamily="34" charset="0"/>
              <a:ea typeface="+mn-ea"/>
              <a:cs typeface="+mn-cs"/>
            </a:rPr>
            <a:t>Perseverancia</a:t>
          </a:r>
        </a:p>
        <a:p>
          <a:pPr marL="114300" lvl="1" indent="-114300" algn="l" defTabSz="533400">
            <a:lnSpc>
              <a:spcPct val="90000"/>
            </a:lnSpc>
            <a:spcBef>
              <a:spcPct val="0"/>
            </a:spcBef>
            <a:spcAft>
              <a:spcPct val="15000"/>
            </a:spcAft>
            <a:buChar char="•"/>
          </a:pPr>
          <a:r>
            <a:rPr lang="es-EC" sz="1200" kern="1200" dirty="0">
              <a:solidFill>
                <a:sysClr val="windowText" lastClr="000000">
                  <a:hueOff val="0"/>
                  <a:satOff val="0"/>
                  <a:lumOff val="0"/>
                  <a:alphaOff val="0"/>
                </a:sysClr>
              </a:solidFill>
              <a:latin typeface="Candara" panose="020E0502030303020204" pitchFamily="34" charset="0"/>
              <a:ea typeface="+mn-ea"/>
              <a:cs typeface="+mn-cs"/>
            </a:rPr>
            <a:t>Honestidad</a:t>
          </a:r>
        </a:p>
        <a:p>
          <a:pPr marL="114300" lvl="1" indent="-114300" algn="l" defTabSz="533400">
            <a:lnSpc>
              <a:spcPct val="90000"/>
            </a:lnSpc>
            <a:spcBef>
              <a:spcPct val="0"/>
            </a:spcBef>
            <a:spcAft>
              <a:spcPct val="15000"/>
            </a:spcAft>
            <a:buChar char="•"/>
          </a:pPr>
          <a:endParaRPr lang="es-EC" sz="1200" kern="1200" dirty="0">
            <a:solidFill>
              <a:sysClr val="windowText" lastClr="000000">
                <a:hueOff val="0"/>
                <a:satOff val="0"/>
                <a:lumOff val="0"/>
                <a:alphaOff val="0"/>
              </a:sysClr>
            </a:solidFill>
            <a:latin typeface="Calibri"/>
            <a:ea typeface="+mn-ea"/>
            <a:cs typeface="+mn-cs"/>
          </a:endParaRPr>
        </a:p>
        <a:p>
          <a:pPr marL="114300" lvl="1" indent="-114300" algn="l" defTabSz="533400">
            <a:lnSpc>
              <a:spcPct val="90000"/>
            </a:lnSpc>
            <a:spcBef>
              <a:spcPct val="0"/>
            </a:spcBef>
            <a:spcAft>
              <a:spcPct val="15000"/>
            </a:spcAft>
            <a:buChar char="•"/>
          </a:pPr>
          <a:endParaRPr lang="es-EC" sz="1200" kern="1200" dirty="0">
            <a:solidFill>
              <a:sysClr val="windowText" lastClr="000000">
                <a:hueOff val="0"/>
                <a:satOff val="0"/>
                <a:lumOff val="0"/>
                <a:alphaOff val="0"/>
              </a:sysClr>
            </a:solidFill>
            <a:latin typeface="Calibri"/>
            <a:ea typeface="+mn-ea"/>
            <a:cs typeface="+mn-cs"/>
          </a:endParaRPr>
        </a:p>
      </dsp:txBody>
      <dsp:txXfrm>
        <a:off x="48603" y="1986017"/>
        <a:ext cx="2362971" cy="1498506"/>
      </dsp:txXfrm>
    </dsp:sp>
    <dsp:sp modelId="{0F8CA2DC-EA29-460A-ABF2-D6F2F4BBD102}">
      <dsp:nvSpPr>
        <dsp:cNvPr id="0" name=""/>
        <dsp:cNvSpPr/>
      </dsp:nvSpPr>
      <dsp:spPr>
        <a:xfrm>
          <a:off x="1410827" y="2524316"/>
          <a:ext cx="2557439" cy="2557439"/>
        </a:xfrm>
        <a:prstGeom prst="leftCircularArrow">
          <a:avLst>
            <a:gd name="adj1" fmla="val 2522"/>
            <a:gd name="adj2" fmla="val 305807"/>
            <a:gd name="adj3" fmla="val 2081318"/>
            <a:gd name="adj4" fmla="val 9024489"/>
            <a:gd name="adj5" fmla="val 2942"/>
          </a:avLst>
        </a:prstGeom>
        <a:solidFill>
          <a:sysClr val="windowText" lastClr="000000"/>
        </a:solidFill>
        <a:ln>
          <a:solidFill>
            <a:srgbClr val="8064A2">
              <a:lumMod val="50000"/>
            </a:srgbClr>
          </a:solidFill>
        </a:ln>
        <a:effectLst/>
      </dsp:spPr>
      <dsp:style>
        <a:lnRef idx="0">
          <a:scrgbClr r="0" g="0" b="0"/>
        </a:lnRef>
        <a:fillRef idx="1">
          <a:scrgbClr r="0" g="0" b="0"/>
        </a:fillRef>
        <a:effectRef idx="0">
          <a:scrgbClr r="0" g="0" b="0"/>
        </a:effectRef>
        <a:fontRef idx="minor">
          <a:schemeClr val="lt1"/>
        </a:fontRef>
      </dsp:style>
    </dsp:sp>
    <dsp:sp modelId="{21CB025B-2294-43D4-BB51-D3645C65D3C7}">
      <dsp:nvSpPr>
        <dsp:cNvPr id="0" name=""/>
        <dsp:cNvSpPr/>
      </dsp:nvSpPr>
      <dsp:spPr>
        <a:xfrm>
          <a:off x="547808" y="3531145"/>
          <a:ext cx="2183300" cy="868226"/>
        </a:xfrm>
        <a:prstGeom prst="roundRect">
          <a:avLst>
            <a:gd name="adj" fmla="val 10000"/>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ysClr val="window" lastClr="FFFFFF"/>
              </a:solidFill>
              <a:latin typeface="Candara" panose="020E0502030303020204" pitchFamily="34" charset="0"/>
              <a:ea typeface="+mn-ea"/>
              <a:cs typeface="+mn-cs"/>
            </a:rPr>
            <a:t>Valores</a:t>
          </a:r>
        </a:p>
      </dsp:txBody>
      <dsp:txXfrm>
        <a:off x="573237" y="3556574"/>
        <a:ext cx="2132442" cy="817368"/>
      </dsp:txXfrm>
    </dsp:sp>
    <dsp:sp modelId="{0D92A795-3E83-4234-8D40-96CBBD4FB271}">
      <dsp:nvSpPr>
        <dsp:cNvPr id="0" name=""/>
        <dsp:cNvSpPr/>
      </dsp:nvSpPr>
      <dsp:spPr>
        <a:xfrm>
          <a:off x="3043710" y="1939396"/>
          <a:ext cx="2456213" cy="2025862"/>
        </a:xfrm>
        <a:prstGeom prst="roundRect">
          <a:avLst>
            <a:gd name="adj" fmla="val 10000"/>
          </a:avLst>
        </a:prstGeom>
        <a:solidFill>
          <a:sysClr val="window" lastClr="FFFFFF">
            <a:alpha val="90000"/>
          </a:sysClr>
        </a:solidFill>
        <a:ln w="25400" cap="flat" cmpd="sng" algn="ctr">
          <a:solidFill>
            <a:srgbClr val="C0504D">
              <a:lumMod val="75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ysClr val="windowText" lastClr="000000">
                  <a:hueOff val="0"/>
                  <a:satOff val="0"/>
                  <a:lumOff val="0"/>
                  <a:alphaOff val="0"/>
                </a:sysClr>
              </a:solidFill>
              <a:latin typeface="Candara" panose="020E0502030303020204" pitchFamily="34" charset="0"/>
              <a:ea typeface="+mn-ea"/>
              <a:cs typeface="+mn-cs"/>
            </a:rPr>
            <a:t>Integridad</a:t>
          </a:r>
        </a:p>
        <a:p>
          <a:pPr marL="114300" lvl="1" indent="-114300" algn="l" defTabSz="622300">
            <a:lnSpc>
              <a:spcPct val="90000"/>
            </a:lnSpc>
            <a:spcBef>
              <a:spcPct val="0"/>
            </a:spcBef>
            <a:spcAft>
              <a:spcPct val="15000"/>
            </a:spcAft>
            <a:buChar char="•"/>
          </a:pPr>
          <a:r>
            <a:rPr lang="es-EC" sz="1400" kern="1200" dirty="0">
              <a:solidFill>
                <a:sysClr val="windowText" lastClr="000000">
                  <a:hueOff val="0"/>
                  <a:satOff val="0"/>
                  <a:lumOff val="0"/>
                  <a:alphaOff val="0"/>
                </a:sysClr>
              </a:solidFill>
              <a:latin typeface="Candara" panose="020E0502030303020204" pitchFamily="34" charset="0"/>
              <a:ea typeface="+mn-ea"/>
              <a:cs typeface="+mn-cs"/>
            </a:rPr>
            <a:t>Calidad</a:t>
          </a:r>
        </a:p>
        <a:p>
          <a:pPr marL="114300" lvl="1" indent="-114300" algn="l" defTabSz="622300">
            <a:lnSpc>
              <a:spcPct val="90000"/>
            </a:lnSpc>
            <a:spcBef>
              <a:spcPct val="0"/>
            </a:spcBef>
            <a:spcAft>
              <a:spcPct val="15000"/>
            </a:spcAft>
            <a:buChar char="•"/>
          </a:pPr>
          <a:r>
            <a:rPr lang="es-EC" sz="1400" kern="1200" dirty="0">
              <a:solidFill>
                <a:sysClr val="windowText" lastClr="000000">
                  <a:hueOff val="0"/>
                  <a:satOff val="0"/>
                  <a:lumOff val="0"/>
                  <a:alphaOff val="0"/>
                </a:sysClr>
              </a:solidFill>
              <a:latin typeface="Candara" panose="020E0502030303020204" pitchFamily="34" charset="0"/>
              <a:ea typeface="+mn-ea"/>
              <a:cs typeface="+mn-cs"/>
            </a:rPr>
            <a:t>Trabajo en Equipo</a:t>
          </a:r>
        </a:p>
      </dsp:txBody>
      <dsp:txXfrm>
        <a:off x="3090331" y="2420131"/>
        <a:ext cx="2362971" cy="1498506"/>
      </dsp:txXfrm>
    </dsp:sp>
    <dsp:sp modelId="{ED35FD63-C1A3-48F4-ABA7-A75ECAA2AAEC}">
      <dsp:nvSpPr>
        <dsp:cNvPr id="0" name=""/>
        <dsp:cNvSpPr/>
      </dsp:nvSpPr>
      <dsp:spPr>
        <a:xfrm>
          <a:off x="4424299" y="709600"/>
          <a:ext cx="3000602" cy="3000602"/>
        </a:xfrm>
        <a:prstGeom prst="circularArrow">
          <a:avLst>
            <a:gd name="adj1" fmla="val 2245"/>
            <a:gd name="adj2" fmla="val 270518"/>
            <a:gd name="adj3" fmla="val 19553971"/>
            <a:gd name="adj4" fmla="val 12575511"/>
            <a:gd name="adj5" fmla="val 262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sp>
    <dsp:sp modelId="{51ED8935-82AC-45F1-A217-365CEA579031}">
      <dsp:nvSpPr>
        <dsp:cNvPr id="0" name=""/>
        <dsp:cNvSpPr/>
      </dsp:nvSpPr>
      <dsp:spPr>
        <a:xfrm>
          <a:off x="3589535" y="1505283"/>
          <a:ext cx="2183300" cy="868226"/>
        </a:xfrm>
        <a:prstGeom prst="roundRect">
          <a:avLst>
            <a:gd name="adj" fmla="val 10000"/>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ysClr val="window" lastClr="FFFFFF"/>
              </a:solidFill>
              <a:latin typeface="Candara" panose="020E0502030303020204" pitchFamily="34" charset="0"/>
              <a:ea typeface="+mn-ea"/>
              <a:cs typeface="+mn-cs"/>
            </a:rPr>
            <a:t>Principios</a:t>
          </a:r>
        </a:p>
      </dsp:txBody>
      <dsp:txXfrm>
        <a:off x="3614964" y="1530712"/>
        <a:ext cx="2132442" cy="817368"/>
      </dsp:txXfrm>
    </dsp:sp>
    <dsp:sp modelId="{1CB0F671-8E4D-4341-8809-7F851236DC35}">
      <dsp:nvSpPr>
        <dsp:cNvPr id="0" name=""/>
        <dsp:cNvSpPr/>
      </dsp:nvSpPr>
      <dsp:spPr>
        <a:xfrm>
          <a:off x="6085438" y="1622753"/>
          <a:ext cx="2681103" cy="2663704"/>
        </a:xfrm>
        <a:prstGeom prst="roundRect">
          <a:avLst>
            <a:gd name="adj" fmla="val 10000"/>
          </a:avLst>
        </a:prstGeom>
        <a:solidFill>
          <a:sysClr val="window" lastClr="FFFFFF">
            <a:alpha val="90000"/>
            <a:hueOff val="0"/>
            <a:satOff val="0"/>
            <a:lumOff val="0"/>
            <a:alphaOff val="0"/>
          </a:sysClr>
        </a:solidFill>
        <a:ln w="25400" cap="flat" cmpd="sng" algn="ctr">
          <a:solidFill>
            <a:srgbClr val="8064A2">
              <a:lumMod val="5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ysClr val="windowText" lastClr="000000">
                  <a:hueOff val="0"/>
                  <a:satOff val="0"/>
                  <a:lumOff val="0"/>
                  <a:alphaOff val="0"/>
                </a:sysClr>
              </a:solidFill>
              <a:latin typeface="Candara" panose="020E0502030303020204" pitchFamily="34" charset="0"/>
              <a:ea typeface="+mn-ea"/>
              <a:cs typeface="+mn-cs"/>
            </a:rPr>
            <a:t>“</a:t>
          </a:r>
          <a:r>
            <a:rPr lang="es-ES" sz="1200" kern="1200" dirty="0">
              <a:solidFill>
                <a:sysClr val="windowText" lastClr="000000">
                  <a:hueOff val="0"/>
                  <a:satOff val="0"/>
                  <a:lumOff val="0"/>
                  <a:alphaOff val="0"/>
                </a:sysClr>
              </a:solidFill>
              <a:latin typeface="Candara" panose="020E0502030303020204" pitchFamily="34" charset="0"/>
              <a:ea typeface="+mn-ea"/>
              <a:cs typeface="+mn-cs"/>
            </a:rPr>
            <a:t>Satisfacer las expectativas de nuestros clientes comercializando equipos de Seguridad Ocupacional que cumplan normas, proporcionando soluciones innovadoras, capacitación y servicio técnico. Comprometidos con el cumplimento de los requisitos de nuestro Sistema de Gestión de Calidad y con el mejoramiento continuo</a:t>
          </a:r>
          <a:r>
            <a:rPr lang="es-EC" sz="1200" kern="1200" dirty="0">
              <a:solidFill>
                <a:sysClr val="windowText" lastClr="000000">
                  <a:hueOff val="0"/>
                  <a:satOff val="0"/>
                  <a:lumOff val="0"/>
                  <a:alphaOff val="0"/>
                </a:sysClr>
              </a:solidFill>
              <a:latin typeface="Candara" panose="020E0502030303020204" pitchFamily="34" charset="0"/>
              <a:ea typeface="+mn-ea"/>
              <a:cs typeface="+mn-cs"/>
            </a:rPr>
            <a:t>“</a:t>
          </a:r>
        </a:p>
      </dsp:txBody>
      <dsp:txXfrm>
        <a:off x="6146737" y="1684052"/>
        <a:ext cx="2558505" cy="1970312"/>
      </dsp:txXfrm>
    </dsp:sp>
    <dsp:sp modelId="{AEBFACE9-42A8-4A86-80E9-53212E37B064}">
      <dsp:nvSpPr>
        <dsp:cNvPr id="0" name=""/>
        <dsp:cNvSpPr/>
      </dsp:nvSpPr>
      <dsp:spPr>
        <a:xfrm>
          <a:off x="6253033" y="3888432"/>
          <a:ext cx="2183300" cy="868226"/>
        </a:xfrm>
        <a:prstGeom prst="roundRect">
          <a:avLst>
            <a:gd name="adj" fmla="val 10000"/>
          </a:avLst>
        </a:prstGeom>
        <a:solidFill>
          <a:srgbClr val="8064A2">
            <a:lumMod val="20000"/>
            <a:lumOff val="80000"/>
          </a:srgbClr>
        </a:solidFill>
        <a:ln w="25400" cap="flat" cmpd="sng" algn="ctr">
          <a:solidFill>
            <a:srgbClr val="8064A2">
              <a:lumMod val="5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ysClr val="windowText" lastClr="000000"/>
            </a:solidFill>
            <a:latin typeface="Calibri"/>
            <a:ea typeface="+mn-ea"/>
            <a:cs typeface="+mn-cs"/>
          </a:endParaRPr>
        </a:p>
        <a:p>
          <a:pPr marL="0" lvl="0" indent="0" algn="ctr" defTabSz="622300">
            <a:lnSpc>
              <a:spcPct val="90000"/>
            </a:lnSpc>
            <a:spcBef>
              <a:spcPct val="0"/>
            </a:spcBef>
            <a:spcAft>
              <a:spcPct val="35000"/>
            </a:spcAft>
            <a:buNone/>
          </a:pPr>
          <a:r>
            <a:rPr lang="es-EC" sz="1400" b="1" kern="1200" dirty="0">
              <a:solidFill>
                <a:sysClr val="windowText" lastClr="000000"/>
              </a:solidFill>
              <a:latin typeface="Candara" panose="020E0502030303020204" pitchFamily="34" charset="0"/>
              <a:ea typeface="+mn-ea"/>
              <a:cs typeface="+mn-cs"/>
            </a:rPr>
            <a:t>Política de Calidad</a:t>
          </a:r>
        </a:p>
        <a:p>
          <a:pPr marL="0" lvl="0" indent="0" algn="ctr" defTabSz="622300">
            <a:lnSpc>
              <a:spcPct val="90000"/>
            </a:lnSpc>
            <a:spcBef>
              <a:spcPct val="0"/>
            </a:spcBef>
            <a:spcAft>
              <a:spcPct val="35000"/>
            </a:spcAft>
            <a:buNone/>
          </a:pPr>
          <a:endParaRPr lang="es-EC" sz="1400" kern="1200" dirty="0">
            <a:solidFill>
              <a:sysClr val="windowText" lastClr="000000"/>
            </a:solidFill>
            <a:latin typeface="Calibri"/>
            <a:ea typeface="+mn-ea"/>
            <a:cs typeface="+mn-cs"/>
          </a:endParaRPr>
        </a:p>
      </dsp:txBody>
      <dsp:txXfrm>
        <a:off x="6278462" y="3913861"/>
        <a:ext cx="2132442" cy="817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C28E0-E322-45E4-8576-D80BAB786C19}">
      <dsp:nvSpPr>
        <dsp:cNvPr id="0" name=""/>
        <dsp:cNvSpPr/>
      </dsp:nvSpPr>
      <dsp:spPr>
        <a:xfrm rot="10800000">
          <a:off x="1849806" y="2488"/>
          <a:ext cx="5974390" cy="1379915"/>
        </a:xfrm>
        <a:prstGeom prst="homePlat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504" tIns="57150" rIns="106680" bIns="57150" numCol="1" spcCol="1270" anchor="ctr" anchorCtr="0">
          <a:noAutofit/>
        </a:bodyPr>
        <a:lstStyle/>
        <a:p>
          <a:pPr marL="0" lvl="0" indent="0" algn="ctr" defTabSz="666750">
            <a:lnSpc>
              <a:spcPct val="90000"/>
            </a:lnSpc>
            <a:spcBef>
              <a:spcPct val="0"/>
            </a:spcBef>
            <a:spcAft>
              <a:spcPct val="35000"/>
            </a:spcAft>
            <a:buNone/>
          </a:pPr>
          <a:r>
            <a:rPr lang="es-EC" sz="1500" b="1" kern="1200" dirty="0">
              <a:solidFill>
                <a:schemeClr val="tx1"/>
              </a:solidFill>
              <a:latin typeface="Candara" panose="020E0502030303020204" pitchFamily="34" charset="0"/>
            </a:rPr>
            <a:t>La planeación financiera requiere actividades como el análisis de los flujos financieros de una compañía, hacer proyecciones de las diversas decisiones de inversión, financiamiento y dividendos, así como balancear los efectos de las distintas alternativas, siempre orientadas a la creación de valor en la empresa.</a:t>
          </a:r>
        </a:p>
      </dsp:txBody>
      <dsp:txXfrm rot="10800000">
        <a:off x="2194785" y="2488"/>
        <a:ext cx="5629411" cy="1379915"/>
      </dsp:txXfrm>
    </dsp:sp>
    <dsp:sp modelId="{175A7BA6-EAA4-422D-9B44-E9E82B2F74FD}">
      <dsp:nvSpPr>
        <dsp:cNvPr id="0" name=""/>
        <dsp:cNvSpPr/>
      </dsp:nvSpPr>
      <dsp:spPr>
        <a:xfrm>
          <a:off x="1159848" y="2488"/>
          <a:ext cx="1379915" cy="1379915"/>
        </a:xfrm>
        <a:prstGeom prst="ellipse">
          <a:avLst/>
        </a:prstGeom>
        <a:blipFill rotWithShape="1">
          <a:blip xmlns:r="http://schemas.openxmlformats.org/officeDocument/2006/relationships" r:embed="rId1"/>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CEE9AE-CB82-4EEC-A01F-9A3730E67C5F}">
      <dsp:nvSpPr>
        <dsp:cNvPr id="0" name=""/>
        <dsp:cNvSpPr/>
      </dsp:nvSpPr>
      <dsp:spPr>
        <a:xfrm rot="10800000">
          <a:off x="1849806" y="1794318"/>
          <a:ext cx="5974390" cy="137991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504" tIns="57150" rIns="106680" bIns="57150" numCol="1" spcCol="1270" anchor="ctr" anchorCtr="0">
          <a:noAutofit/>
        </a:bodyPr>
        <a:lstStyle/>
        <a:p>
          <a:pPr marL="0" lvl="0" indent="0" algn="ctr" defTabSz="666750">
            <a:lnSpc>
              <a:spcPct val="90000"/>
            </a:lnSpc>
            <a:spcBef>
              <a:spcPct val="0"/>
            </a:spcBef>
            <a:spcAft>
              <a:spcPct val="35000"/>
            </a:spcAft>
            <a:buNone/>
          </a:pPr>
          <a:r>
            <a:rPr lang="es-EC" sz="1500" b="1" kern="1200" dirty="0">
              <a:solidFill>
                <a:schemeClr val="tx1"/>
              </a:solidFill>
              <a:latin typeface="Candara" panose="020E0502030303020204" pitchFamily="34" charset="0"/>
            </a:rPr>
            <a:t>La idea es conocer el desempeño financiero de la empresa, como se encuentra actualmente y el rumbo al que se desea orientar. Si el escenario resulta desfavorable prever necesidades de financiamiento e inversión.</a:t>
          </a:r>
        </a:p>
      </dsp:txBody>
      <dsp:txXfrm rot="10800000">
        <a:off x="2194785" y="1794318"/>
        <a:ext cx="5629411" cy="1379915"/>
      </dsp:txXfrm>
    </dsp:sp>
    <dsp:sp modelId="{85008FA0-2B03-4731-9D48-1143D4DB1BD6}">
      <dsp:nvSpPr>
        <dsp:cNvPr id="0" name=""/>
        <dsp:cNvSpPr/>
      </dsp:nvSpPr>
      <dsp:spPr>
        <a:xfrm>
          <a:off x="1159848" y="1794318"/>
          <a:ext cx="1379915" cy="1379915"/>
        </a:xfrm>
        <a:prstGeom prst="ellipse">
          <a:avLst/>
        </a:prstGeom>
        <a:blipFill rotWithShape="1">
          <a:blip xmlns:r="http://schemas.openxmlformats.org/officeDocument/2006/relationships" r:embed="rId2"/>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CB72F-FEEB-4539-936E-665F18D64597}">
      <dsp:nvSpPr>
        <dsp:cNvPr id="0" name=""/>
        <dsp:cNvSpPr/>
      </dsp:nvSpPr>
      <dsp:spPr>
        <a:xfrm rot="10800000">
          <a:off x="1849806" y="3586148"/>
          <a:ext cx="5974390" cy="13799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504" tIns="57150" rIns="10668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latin typeface="Candara" panose="020E0502030303020204" pitchFamily="34" charset="0"/>
            </a:rPr>
            <a:t>Para realizar una planeación financiera es necesario apoyarse de los presupuestos para lograr el funcionamiento del flujo de efectivo, de tal manera que se pueda buscar fuentes de financiamiento e inversión para que la empresa pueda desarrollar sus operaciones.</a:t>
          </a:r>
          <a:endParaRPr lang="es-EC" sz="1500" b="1" kern="1200" dirty="0">
            <a:solidFill>
              <a:schemeClr val="tx1"/>
            </a:solidFill>
            <a:latin typeface="Candara" panose="020E0502030303020204" pitchFamily="34" charset="0"/>
          </a:endParaRPr>
        </a:p>
      </dsp:txBody>
      <dsp:txXfrm rot="10800000">
        <a:off x="2194785" y="3586148"/>
        <a:ext cx="5629411" cy="1379915"/>
      </dsp:txXfrm>
    </dsp:sp>
    <dsp:sp modelId="{5665D023-9406-4D8E-AE36-9A30BC96A8FE}">
      <dsp:nvSpPr>
        <dsp:cNvPr id="0" name=""/>
        <dsp:cNvSpPr/>
      </dsp:nvSpPr>
      <dsp:spPr>
        <a:xfrm>
          <a:off x="1159848" y="3586148"/>
          <a:ext cx="1379915" cy="1379915"/>
        </a:xfrm>
        <a:prstGeom prst="ellipse">
          <a:avLst/>
        </a:prstGeom>
        <a:blipFill rotWithShape="1">
          <a:blip xmlns:r="http://schemas.openxmlformats.org/officeDocument/2006/relationships" r:embed="rId3"/>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EAAC-6C18-411D-B08A-F61E4E281377}" type="datetimeFigureOut">
              <a:rPr lang="es-EC" smtClean="0"/>
              <a:t>10/9/2020</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F7984-15EF-4B96-93BE-D204F6C914DA}" type="slidenum">
              <a:rPr lang="es-EC" smtClean="0"/>
              <a:t>‹Nº›</a:t>
            </a:fld>
            <a:endParaRPr lang="es-EC"/>
          </a:p>
        </p:txBody>
      </p:sp>
    </p:spTree>
    <p:extLst>
      <p:ext uri="{BB962C8B-B14F-4D97-AF65-F5344CB8AC3E}">
        <p14:creationId xmlns:p14="http://schemas.microsoft.com/office/powerpoint/2010/main" val="111886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B5F7984-15EF-4B96-93BE-D204F6C914DA}" type="slidenum">
              <a:rPr lang="es-EC" smtClean="0"/>
              <a:t>11</a:t>
            </a:fld>
            <a:endParaRPr lang="es-EC"/>
          </a:p>
        </p:txBody>
      </p:sp>
    </p:spTree>
    <p:extLst>
      <p:ext uri="{BB962C8B-B14F-4D97-AF65-F5344CB8AC3E}">
        <p14:creationId xmlns:p14="http://schemas.microsoft.com/office/powerpoint/2010/main" val="251440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B5F7984-15EF-4B96-93BE-D204F6C914DA}" type="slidenum">
              <a:rPr lang="es-EC" smtClean="0"/>
              <a:t>12</a:t>
            </a:fld>
            <a:endParaRPr lang="es-EC"/>
          </a:p>
        </p:txBody>
      </p:sp>
    </p:spTree>
    <p:extLst>
      <p:ext uri="{BB962C8B-B14F-4D97-AF65-F5344CB8AC3E}">
        <p14:creationId xmlns:p14="http://schemas.microsoft.com/office/powerpoint/2010/main" val="8993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B5F7984-15EF-4B96-93BE-D204F6C914DA}" type="slidenum">
              <a:rPr lang="es-EC" smtClean="0"/>
              <a:t>17</a:t>
            </a:fld>
            <a:endParaRPr lang="es-EC"/>
          </a:p>
        </p:txBody>
      </p:sp>
    </p:spTree>
    <p:extLst>
      <p:ext uri="{BB962C8B-B14F-4D97-AF65-F5344CB8AC3E}">
        <p14:creationId xmlns:p14="http://schemas.microsoft.com/office/powerpoint/2010/main" val="162195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EC7F1AE-CEEA-4843-BC8C-A261447308D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9223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3F7AFB1-AB46-47A5-B43D-EED1D140F89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68119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B169BF1-D836-4D4B-8F27-3953AB98680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01304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8C6132C-B541-4155-82B6-9E4A6C929C9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77996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1F75F9B-73D7-4C1E-B38E-1BA7343CFC60}"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70928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629A417-9838-4FB6-BEA5-BD388C38C2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397468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69B88DA-1F81-463F-A7B3-CF47622559B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78286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3E006806-EC33-44E7-8F75-F55D40DAE43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98560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49474C24-A0D7-403D-BE94-4D34B7E9076F}"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925299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1A05190-1C17-4778-A6CD-A8ED2CA7BAB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339569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6A3390C-3FCA-4277-85D5-286C4199900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1542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5176E27-167D-4B46-9D4C-77A482C94C6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275830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F5BE0A9-9D3D-46F4-B9C8-B638F8EDDD6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96732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4C37C10-6371-4FDA-9E9F-447B1EB3794D}"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37002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BFABEE-0091-4856-AC38-46014D2B07A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53079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6F62BB-E4EB-40F0-BF59-E217F282B5D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65536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A6865FD-59C0-4B34-B697-06B76D51E39B}"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3763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70CD59-6305-4DEE-B206-2FE51D741B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216582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16B9143-4BF9-4C11-9EFA-DF7E49314E09}"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4208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62FA324-6D33-4428-A804-C1BBA6E0010D}"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933663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C8B4CEF-A898-4870-AAD6-817B8B5523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825619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F8F82BE7-F3A0-41AB-BFDF-DA2CA7D9BE4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11383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3BAFD03-C563-4078-976C-B6BC4C0DFAA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079243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F171A5A-C301-4B5A-AAB0-A019550828D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643840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0656D2E-BCBC-4C8F-AFF0-F00B1D1AC955}"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782099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62DEF8B-AACF-47C8-9858-3C4BF56DA3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09454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39D7B4-3D55-48F5-BF34-BD25788B3EE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41324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6F62BB-E4EB-40F0-BF59-E217F282B5D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9563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A6865FD-59C0-4B34-B697-06B76D51E39B}"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789781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70CD59-6305-4DEE-B206-2FE51D741B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10684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16B9143-4BF9-4C11-9EFA-DF7E49314E09}"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073645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62FA324-6D33-4428-A804-C1BBA6E0010D}"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7594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C8B4CEF-A898-4870-AAD6-817B8B5523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9590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1EFBE3B-E6BD-4AC1-8CEF-4F6B259FAF1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6969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F8F82BE7-F3A0-41AB-BFDF-DA2CA7D9BE4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7069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F171A5A-C301-4B5A-AAB0-A019550828D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263500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0656D2E-BCBC-4C8F-AFF0-F00B1D1AC955}"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42751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62DEF8B-AACF-47C8-9858-3C4BF56DA3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956321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39D7B4-3D55-48F5-BF34-BD25788B3EE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09365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529949F-3EEB-4D7A-A939-6DBEE9AC5B1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222026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F7859E-8DD1-458F-B94B-9A515AF5A02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71532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5F1623B-4C46-49ED-8066-D1700122B67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684575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4D00EFA-7595-4999-9E44-79D2E8A480BB}"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932269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C39CB49-321B-40C7-9A02-99106F97DA3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0033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EF12AAB3-17C1-4423-AFAA-ECE0145C0CB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9293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8EC8FE7-1005-437E-8BA0-02EEAE310FD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458221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968A75C-A84D-44B2-BED8-C966C30E535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3766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6F469F0-568A-40AE-9D9E-6B626A4AC2C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74912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1CE7327-417B-4DDB-8BA9-A139DB51F3E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332143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A32419-AC15-4566-AAC8-973EEC17F1C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456180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C443A5D-FF07-48BD-95D5-369275EC68B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863820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FC0E24-7A02-47A2-9C31-B2155BBA1D65}"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967728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63DE69-6310-4E24-85F1-F1E4CE1150A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197875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F1C58ED-2740-449A-B154-E183F1ED182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229656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9D32B84-5290-4381-9F5B-F8E0F416A97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24761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ECD26CF-E00C-4D1D-9C51-F05D8C43842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68070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6E68EED-F7FD-4F9B-8655-E415492051D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222077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9C46266-DF35-4492-B9D7-1A943525F244}"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211015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4AA783F-D0B1-484C-AE6E-1B8A51323604}"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581949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0B6064A-38EE-4C70-B78A-E144ADF7DD9F}"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154368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A138C36-2F49-4FB2-9756-A6C5A85D5E54}"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26315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7B9ED93-2EFA-49B9-ACFF-BBC5640E9EFF}"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488428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B7754FE-4809-44B5-A904-6C9DCB824F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83181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C4A2E05B-C8E2-40B1-AE57-CC18B2F59C2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02442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6E2E89A-4DD6-4243-8BC7-BA7FF0B45B9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60668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06DAA21-2D5C-4162-B221-30153FEA639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9185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8716F47-3B56-4A30-B14B-1564583A14C9}"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86667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CADF3C-7820-4461-8EE8-2CCC504A19D8}"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3022741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8BCF89-CAF0-456C-8DEE-892E00156C41}"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31499130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8BCF89-CAF0-456C-8DEE-892E00156C41}"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21189636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5619F74-B24C-479F-A2FA-1FE6C3129AEB}"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15101159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637C72-68A9-48A7-805B-3895C0B8357B}" type="slidenum">
              <a:rPr lang="es-ES" altLang="es-EC" smtClean="0">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18794434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png"/><Relationship Id="rId4" Type="http://schemas.openxmlformats.org/officeDocument/2006/relationships/diagramLayout" Target="../diagrams/layout3.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5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5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99791" y="186599"/>
            <a:ext cx="4104457" cy="1082161"/>
          </a:xfrm>
          <a:prstGeom prst="rect">
            <a:avLst/>
          </a:prstGeom>
          <a:noFill/>
          <a:ln>
            <a:solidFill>
              <a:schemeClr val="tx1"/>
            </a:solidFill>
          </a:ln>
        </p:spPr>
      </p:pic>
      <p:sp>
        <p:nvSpPr>
          <p:cNvPr id="2" name="1 Rectángulo"/>
          <p:cNvSpPr/>
          <p:nvPr/>
        </p:nvSpPr>
        <p:spPr>
          <a:xfrm>
            <a:off x="2195736" y="1556792"/>
            <a:ext cx="46085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1"/>
              </a:solidFill>
              <a:latin typeface="Calibri" panose="020F0502020204030204" pitchFamily="34" charset="0"/>
            </a:endParaRPr>
          </a:p>
          <a:p>
            <a:pPr algn="ctr"/>
            <a:endParaRPr lang="es-EC" b="1" dirty="0">
              <a:solidFill>
                <a:schemeClr val="tx1"/>
              </a:solidFill>
              <a:latin typeface="Calibri" panose="020F0502020204030204" pitchFamily="34" charset="0"/>
            </a:endParaRPr>
          </a:p>
          <a:p>
            <a:pPr algn="ctr"/>
            <a:r>
              <a:rPr lang="es-EC" b="1" dirty="0">
                <a:solidFill>
                  <a:schemeClr val="tx1"/>
                </a:solidFill>
                <a:latin typeface="Calibri" panose="020F0502020204030204" pitchFamily="34" charset="0"/>
              </a:rPr>
              <a:t>1er PROYECTO DE TITULARIZACION PREVIO A LA OBTENCION DEL TITULO DE</a:t>
            </a:r>
            <a:r>
              <a:rPr lang="en-US" b="1" dirty="0">
                <a:solidFill>
                  <a:schemeClr val="tx1"/>
                </a:solidFill>
                <a:latin typeface="Calibri" panose="020F0502020204030204" pitchFamily="34" charset="0"/>
              </a:rPr>
              <a:t>:</a:t>
            </a:r>
          </a:p>
          <a:p>
            <a:pPr algn="ctr"/>
            <a:endParaRPr lang="en-US" b="1" dirty="0">
              <a:solidFill>
                <a:schemeClr val="tx1"/>
              </a:solidFill>
              <a:latin typeface="Calibri" panose="020F0502020204030204" pitchFamily="34" charset="0"/>
            </a:endParaRPr>
          </a:p>
          <a:p>
            <a:pPr algn="ctr"/>
            <a:r>
              <a:rPr lang="es-EC" b="1" dirty="0">
                <a:solidFill>
                  <a:schemeClr val="tx1"/>
                </a:solidFill>
                <a:latin typeface="Calibri" panose="020F0502020204030204" pitchFamily="34" charset="0"/>
              </a:rPr>
              <a:t>MAGISTER EN FINANZAS EMPRESARIALES</a:t>
            </a:r>
            <a:endParaRPr lang="es-EC" b="1" dirty="0">
              <a:solidFill>
                <a:schemeClr val="tx1"/>
              </a:solidFill>
            </a:endParaRPr>
          </a:p>
          <a:p>
            <a:pPr algn="ctr"/>
            <a:endParaRPr lang="es-EC" dirty="0">
              <a:solidFill>
                <a:schemeClr val="tx1"/>
              </a:solidFill>
            </a:endParaRPr>
          </a:p>
        </p:txBody>
      </p:sp>
      <p:sp>
        <p:nvSpPr>
          <p:cNvPr id="6" name="5 Rectángulo"/>
          <p:cNvSpPr/>
          <p:nvPr/>
        </p:nvSpPr>
        <p:spPr>
          <a:xfrm>
            <a:off x="2348136" y="3042778"/>
            <a:ext cx="4608512" cy="67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Berlin Sans FB Demi" panose="020E0802020502020306" pitchFamily="34" charset="0"/>
              </a:rPr>
              <a:t>DIAGNÓSTICO Y PLANEACIÓN FINANCIERA DE LA EMPRESA DEGSO </a:t>
            </a:r>
            <a:endParaRPr lang="es-EC" sz="2000" dirty="0">
              <a:solidFill>
                <a:schemeClr val="tx1"/>
              </a:solidFill>
              <a:latin typeface="Berlin Sans FB Demi" panose="020E0802020502020306" pitchFamily="34" charset="0"/>
            </a:endParaRPr>
          </a:p>
        </p:txBody>
      </p:sp>
      <p:sp>
        <p:nvSpPr>
          <p:cNvPr id="3" name="2 Rectángulo"/>
          <p:cNvSpPr/>
          <p:nvPr/>
        </p:nvSpPr>
        <p:spPr>
          <a:xfrm>
            <a:off x="2339752" y="3897921"/>
            <a:ext cx="4572000" cy="707886"/>
          </a:xfrm>
          <a:prstGeom prst="rect">
            <a:avLst/>
          </a:prstGeom>
        </p:spPr>
        <p:txBody>
          <a:bodyPr>
            <a:spAutoFit/>
          </a:bodyPr>
          <a:lstStyle/>
          <a:p>
            <a:r>
              <a:rPr lang="es-EC" sz="2000" b="1" dirty="0">
                <a:latin typeface="Calibri" panose="020F0502020204030204" pitchFamily="34" charset="0"/>
              </a:rPr>
              <a:t>AUTORA:</a:t>
            </a:r>
            <a:endParaRPr lang="es-EC" sz="2000" dirty="0">
              <a:latin typeface="Calibri" panose="020F0502020204030204" pitchFamily="34" charset="0"/>
            </a:endParaRPr>
          </a:p>
          <a:p>
            <a:r>
              <a:rPr lang="es-EC" sz="2000" b="1" dirty="0">
                <a:latin typeface="Calibri" panose="020F0502020204030204" pitchFamily="34" charset="0"/>
              </a:rPr>
              <a:t>MARIBEL CRISTINA ROSERO</a:t>
            </a:r>
            <a:endParaRPr lang="es-EC" sz="2000" dirty="0">
              <a:latin typeface="Calibri" panose="020F0502020204030204" pitchFamily="34" charset="0"/>
            </a:endParaRPr>
          </a:p>
        </p:txBody>
      </p:sp>
      <p:sp>
        <p:nvSpPr>
          <p:cNvPr id="5" name="4 Rectángulo"/>
          <p:cNvSpPr/>
          <p:nvPr/>
        </p:nvSpPr>
        <p:spPr>
          <a:xfrm>
            <a:off x="2339752" y="4797152"/>
            <a:ext cx="4572000" cy="369332"/>
          </a:xfrm>
          <a:prstGeom prst="rect">
            <a:avLst/>
          </a:prstGeom>
        </p:spPr>
        <p:txBody>
          <a:bodyPr>
            <a:spAutoFit/>
          </a:bodyPr>
          <a:lstStyle/>
          <a:p>
            <a:r>
              <a:rPr lang="es-EC" b="1" dirty="0">
                <a:latin typeface="Calibri" panose="020F0502020204030204" pitchFamily="34" charset="0"/>
              </a:rPr>
              <a:t>DIRECTOR: ECON. OSCAR PEÑAHERRERA </a:t>
            </a:r>
            <a:endParaRPr lang="es-EC" dirty="0">
              <a:latin typeface="Calibri" panose="020F0502020204030204" pitchFamily="34" charset="0"/>
            </a:endParaRPr>
          </a:p>
        </p:txBody>
      </p:sp>
    </p:spTree>
    <p:extLst>
      <p:ext uri="{BB962C8B-B14F-4D97-AF65-F5344CB8AC3E}">
        <p14:creationId xmlns:p14="http://schemas.microsoft.com/office/powerpoint/2010/main" val="74592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87624" y="260648"/>
            <a:ext cx="6480720" cy="523220"/>
          </a:xfrm>
          <a:prstGeom prst="rect">
            <a:avLst/>
          </a:prstGeom>
        </p:spPr>
        <p:txBody>
          <a:bodyPr wrap="square">
            <a:spAutoFit/>
          </a:bodyPr>
          <a:lstStyle/>
          <a:p>
            <a:r>
              <a:rPr lang="es-EC" sz="2800" b="1" dirty="0">
                <a:solidFill>
                  <a:schemeClr val="bg1"/>
                </a:solidFill>
                <a:latin typeface="Aharoni" panose="02010803020104030203" pitchFamily="2" charset="-79"/>
                <a:cs typeface="Aharoni" panose="02010803020104030203" pitchFamily="2" charset="-79"/>
              </a:rPr>
              <a:t>Direccionamiento Estratégico actual</a:t>
            </a:r>
          </a:p>
        </p:txBody>
      </p:sp>
      <p:sp>
        <p:nvSpPr>
          <p:cNvPr id="7" name="6 Rectángulo"/>
          <p:cNvSpPr/>
          <p:nvPr/>
        </p:nvSpPr>
        <p:spPr>
          <a:xfrm>
            <a:off x="179512" y="1055907"/>
            <a:ext cx="4163319" cy="461665"/>
          </a:xfrm>
          <a:prstGeom prst="rect">
            <a:avLst/>
          </a:prstGeom>
        </p:spPr>
        <p:txBody>
          <a:bodyPr wrap="none">
            <a:spAutoFit/>
          </a:bodyPr>
          <a:lstStyle/>
          <a:p>
            <a:r>
              <a:rPr lang="es-EC" sz="2400" dirty="0">
                <a:latin typeface="Aharoni" panose="02010803020104030203" pitchFamily="2" charset="-79"/>
                <a:cs typeface="Aharoni" panose="02010803020104030203" pitchFamily="2" charset="-79"/>
              </a:rPr>
              <a:t>Misión de DEGSO CÍA. LTDA</a:t>
            </a:r>
          </a:p>
        </p:txBody>
      </p:sp>
      <p:sp>
        <p:nvSpPr>
          <p:cNvPr id="9" name="8 Rectángulo"/>
          <p:cNvSpPr/>
          <p:nvPr/>
        </p:nvSpPr>
        <p:spPr>
          <a:xfrm>
            <a:off x="179512" y="1628800"/>
            <a:ext cx="5433012"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600" i="1" dirty="0"/>
              <a:t>“</a:t>
            </a:r>
            <a:r>
              <a:rPr lang="es-ES" sz="1600" i="1" dirty="0"/>
              <a:t>Brindamos productos y servicios en Seguridad Ocupacional, respaldados por capacitación, asesoría y servicio técnico, con el fin de salvaguardar vidas y bienes en las empresas.</a:t>
            </a:r>
            <a:r>
              <a:rPr lang="es-EC" sz="1600" i="1" dirty="0"/>
              <a:t>.”</a:t>
            </a:r>
          </a:p>
        </p:txBody>
      </p:sp>
      <p:sp>
        <p:nvSpPr>
          <p:cNvPr id="10" name="9 Rectángulo"/>
          <p:cNvSpPr/>
          <p:nvPr/>
        </p:nvSpPr>
        <p:spPr>
          <a:xfrm>
            <a:off x="286979" y="3429000"/>
            <a:ext cx="3711272" cy="461665"/>
          </a:xfrm>
          <a:prstGeom prst="rect">
            <a:avLst/>
          </a:prstGeom>
        </p:spPr>
        <p:txBody>
          <a:bodyPr wrap="none">
            <a:spAutoFit/>
          </a:bodyPr>
          <a:lstStyle/>
          <a:p>
            <a:r>
              <a:rPr lang="es-EC" sz="2400" dirty="0">
                <a:latin typeface="Aharoni" panose="02010803020104030203" pitchFamily="2" charset="-79"/>
                <a:cs typeface="Aharoni" panose="02010803020104030203" pitchFamily="2" charset="-79"/>
              </a:rPr>
              <a:t>Visión DEGSO CÍA. LTDA.</a:t>
            </a:r>
          </a:p>
        </p:txBody>
      </p:sp>
      <p:sp>
        <p:nvSpPr>
          <p:cNvPr id="11" name="10 Rectángulo"/>
          <p:cNvSpPr/>
          <p:nvPr/>
        </p:nvSpPr>
        <p:spPr>
          <a:xfrm>
            <a:off x="179512" y="4022356"/>
            <a:ext cx="543301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600" i="1" dirty="0"/>
              <a:t>“</a:t>
            </a:r>
            <a:r>
              <a:rPr lang="es-ES" sz="1600" i="1" dirty="0"/>
              <a:t>Consolidarnos como una empresa líder en Seguridad Ocupacional y Ambiental en el territorio nacional y constituirnos en socios estratégicos de nuestros clientes, aportando al desarrollo de una cultura empresarial de seguridad.</a:t>
            </a:r>
            <a:r>
              <a:rPr lang="es-EC" sz="1600" i="1"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282" y="1529264"/>
            <a:ext cx="272415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282" y="4212963"/>
            <a:ext cx="2708825" cy="16808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sp>
        <p:nvSpPr>
          <p:cNvPr id="2" name="Rectángulo: esquinas redondeadas 1">
            <a:extLst>
              <a:ext uri="{FF2B5EF4-FFF2-40B4-BE49-F238E27FC236}">
                <a16:creationId xmlns:a16="http://schemas.microsoft.com/office/drawing/2014/main" id="{15F87310-330A-4DEF-A021-0DF26FBBF8CC}"/>
              </a:ext>
            </a:extLst>
          </p:cNvPr>
          <p:cNvSpPr/>
          <p:nvPr/>
        </p:nvSpPr>
        <p:spPr>
          <a:xfrm>
            <a:off x="7344307" y="170143"/>
            <a:ext cx="1224137" cy="1088865"/>
          </a:xfrm>
          <a:prstGeom prst="roundRect">
            <a:avLst>
              <a:gd name="adj" fmla="val 10000"/>
            </a:avLst>
          </a:prstGeom>
          <a:blipFill rotWithShape="1">
            <a:blip r:embed="rId5"/>
            <a:srcRect/>
            <a:stretch>
              <a:fillRect t="-12000" b="-12000"/>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311600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33904424"/>
              </p:ext>
            </p:extLst>
          </p:nvPr>
        </p:nvGraphicFramePr>
        <p:xfrm>
          <a:off x="107504" y="260648"/>
          <a:ext cx="892899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451296"/>
            <a:ext cx="1368153" cy="434088"/>
          </a:xfrm>
          <a:prstGeom prst="rect">
            <a:avLst/>
          </a:prstGeom>
          <a:noFill/>
          <a:ln>
            <a:solidFill>
              <a:schemeClr val="tx1"/>
            </a:solidFill>
          </a:ln>
        </p:spPr>
      </p:pic>
      <p:sp>
        <p:nvSpPr>
          <p:cNvPr id="7" name="Rectangle 110"/>
          <p:cNvSpPr txBox="1">
            <a:spLocks noChangeArrowheads="1"/>
          </p:cNvSpPr>
          <p:nvPr/>
        </p:nvSpPr>
        <p:spPr bwMode="auto">
          <a:xfrm>
            <a:off x="1979712" y="188640"/>
            <a:ext cx="482441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UY" altLang="es-EC" sz="4000" b="1" kern="0" dirty="0">
                <a:solidFill>
                  <a:schemeClr val="bg1"/>
                </a:solidFill>
                <a:latin typeface="Aharoni" panose="02010803020104030203" pitchFamily="2" charset="-79"/>
                <a:cs typeface="Aharoni" panose="02010803020104030203" pitchFamily="2" charset="-79"/>
              </a:rPr>
              <a:t>LA EMPRESA </a:t>
            </a:r>
            <a:endParaRPr lang="es-ES" altLang="es-EC" sz="4000" b="1" kern="0" dirty="0">
              <a:solidFill>
                <a:schemeClr val="bg1"/>
              </a:solidFill>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4" y="4329113"/>
            <a:ext cx="16192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esquinas redondeadas 1">
            <a:extLst>
              <a:ext uri="{FF2B5EF4-FFF2-40B4-BE49-F238E27FC236}">
                <a16:creationId xmlns:a16="http://schemas.microsoft.com/office/drawing/2014/main" id="{78D3C360-8D54-47A5-B129-D6E7CD13E426}"/>
              </a:ext>
            </a:extLst>
          </p:cNvPr>
          <p:cNvSpPr/>
          <p:nvPr/>
        </p:nvSpPr>
        <p:spPr>
          <a:xfrm>
            <a:off x="7452195" y="460896"/>
            <a:ext cx="1368277" cy="1167904"/>
          </a:xfrm>
          <a:prstGeom prst="roundRect">
            <a:avLst>
              <a:gd name="adj" fmla="val 10000"/>
            </a:avLst>
          </a:prstGeom>
          <a:blipFill rotWithShape="1">
            <a:blip r:embed="rId10"/>
            <a:srcRect/>
            <a:stretch>
              <a:fillRect t="-12000" b="-12000"/>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374381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a:extLst>
              <a:ext uri="{FF2B5EF4-FFF2-40B4-BE49-F238E27FC236}">
                <a16:creationId xmlns:a16="http://schemas.microsoft.com/office/drawing/2014/main" id="{E3FCE406-5A5A-4675-B0A6-0B8407C4AFE9}"/>
              </a:ext>
            </a:extLst>
          </p:cNvPr>
          <p:cNvSpPr/>
          <p:nvPr/>
        </p:nvSpPr>
        <p:spPr>
          <a:xfrm>
            <a:off x="1691680" y="44624"/>
            <a:ext cx="5107488" cy="830997"/>
          </a:xfrm>
          <a:prstGeom prst="rect">
            <a:avLst/>
          </a:prstGeom>
        </p:spPr>
        <p:txBody>
          <a:bodyPr wrap="none">
            <a:spAutoFit/>
          </a:bodyPr>
          <a:lstStyle/>
          <a:p>
            <a:pPr lvl="2"/>
            <a:r>
              <a:rPr lang="es-EC" sz="4800" b="1" dirty="0">
                <a:solidFill>
                  <a:schemeClr val="bg1"/>
                </a:solidFill>
                <a:latin typeface="Aharoni" panose="02010803020104030203" pitchFamily="2" charset="-79"/>
                <a:cs typeface="Aharoni" panose="02010803020104030203" pitchFamily="2" charset="-79"/>
              </a:rPr>
              <a:t>Análisis FODA</a:t>
            </a:r>
          </a:p>
        </p:txBody>
      </p:sp>
      <p:sp>
        <p:nvSpPr>
          <p:cNvPr id="7" name="CuadroTexto 6">
            <a:extLst>
              <a:ext uri="{FF2B5EF4-FFF2-40B4-BE49-F238E27FC236}">
                <a16:creationId xmlns:a16="http://schemas.microsoft.com/office/drawing/2014/main" id="{8FD5F236-5A0E-45DB-9436-2B5B7086C034}"/>
              </a:ext>
            </a:extLst>
          </p:cNvPr>
          <p:cNvSpPr txBox="1"/>
          <p:nvPr/>
        </p:nvSpPr>
        <p:spPr>
          <a:xfrm rot="16200000">
            <a:off x="-911568" y="2183218"/>
            <a:ext cx="2461374" cy="369332"/>
          </a:xfrm>
          <a:prstGeom prst="rect">
            <a:avLst/>
          </a:prstGeom>
          <a:noFill/>
        </p:spPr>
        <p:txBody>
          <a:bodyPr wrap="square">
            <a:spAutoFit/>
          </a:bodyPr>
          <a:lstStyle/>
          <a:p>
            <a:pPr algn="ctr" fontAlgn="ctr"/>
            <a:r>
              <a:rPr lang="es-ES" sz="1800" b="1" u="none" strike="noStrike" dirty="0">
                <a:effectLst/>
                <a:latin typeface="Candara" panose="020E0502030303020204" pitchFamily="34" charset="0"/>
              </a:rPr>
              <a:t>FORTALEZAS</a:t>
            </a:r>
            <a:endParaRPr lang="es-EC" sz="1800" b="1" i="0" u="none" strike="noStrike" dirty="0">
              <a:solidFill>
                <a:srgbClr val="000000"/>
              </a:solidFill>
              <a:effectLst/>
              <a:latin typeface="Candara" panose="020E0502030303020204" pitchFamily="34" charset="0"/>
            </a:endParaRPr>
          </a:p>
        </p:txBody>
      </p:sp>
      <p:sp>
        <p:nvSpPr>
          <p:cNvPr id="9" name="CuadroTexto 8">
            <a:extLst>
              <a:ext uri="{FF2B5EF4-FFF2-40B4-BE49-F238E27FC236}">
                <a16:creationId xmlns:a16="http://schemas.microsoft.com/office/drawing/2014/main" id="{56A8DE82-3EC0-417F-9846-F0BC0676D35A}"/>
              </a:ext>
            </a:extLst>
          </p:cNvPr>
          <p:cNvSpPr txBox="1"/>
          <p:nvPr/>
        </p:nvSpPr>
        <p:spPr>
          <a:xfrm>
            <a:off x="494331" y="1020773"/>
            <a:ext cx="4572000" cy="2800767"/>
          </a:xfrm>
          <a:prstGeom prst="rect">
            <a:avLst/>
          </a:prstGeom>
          <a:noFill/>
        </p:spPr>
        <p:txBody>
          <a:bodyPr wrap="square">
            <a:spAutoFit/>
          </a:bodyPr>
          <a:lstStyle/>
          <a:p>
            <a:r>
              <a:rPr lang="es-ES" sz="1100" dirty="0">
                <a:latin typeface="Candara" panose="020E0502030303020204" pitchFamily="34" charset="0"/>
              </a:rPr>
              <a:t>-Conocimiento técnico de </a:t>
            </a:r>
            <a:r>
              <a:rPr lang="es-ES" sz="1100" dirty="0" err="1">
                <a:latin typeface="Candara" panose="020E0502030303020204" pitchFamily="34" charset="0"/>
              </a:rPr>
              <a:t>EPIs</a:t>
            </a:r>
            <a:r>
              <a:rPr lang="es-ES" sz="1100" dirty="0">
                <a:latin typeface="Candara" panose="020E0502030303020204" pitchFamily="34" charset="0"/>
              </a:rPr>
              <a:t> y </a:t>
            </a:r>
            <a:r>
              <a:rPr lang="es-ES" sz="1100" dirty="0" err="1">
                <a:latin typeface="Candara" panose="020E0502030303020204" pitchFamily="34" charset="0"/>
              </a:rPr>
              <a:t>EMRs</a:t>
            </a:r>
            <a:r>
              <a:rPr lang="es-ES" sz="1100" dirty="0">
                <a:latin typeface="Candara" panose="020E0502030303020204" pitchFamily="34" charset="0"/>
              </a:rPr>
              <a:t>.</a:t>
            </a:r>
          </a:p>
          <a:p>
            <a:r>
              <a:rPr lang="es-ES" sz="1100" dirty="0">
                <a:latin typeface="Candara" panose="020E0502030303020204" pitchFamily="34" charset="0"/>
              </a:rPr>
              <a:t>-Innovación constante en Productos y Servicios.</a:t>
            </a:r>
          </a:p>
          <a:p>
            <a:r>
              <a:rPr lang="es-ES" sz="1100" dirty="0">
                <a:latin typeface="Candara" panose="020E0502030303020204" pitchFamily="34" charset="0"/>
              </a:rPr>
              <a:t>-Tener un SGC.</a:t>
            </a:r>
          </a:p>
          <a:p>
            <a:r>
              <a:rPr lang="es-ES" sz="1100" dirty="0">
                <a:latin typeface="Candara" panose="020E0502030303020204" pitchFamily="34" charset="0"/>
              </a:rPr>
              <a:t>-Compromiso con la seguridad y salud ocupacional en la sociedad.</a:t>
            </a:r>
          </a:p>
          <a:p>
            <a:r>
              <a:rPr lang="es-ES" sz="1100" dirty="0">
                <a:latin typeface="Candara" panose="020E0502030303020204" pitchFamily="34" charset="0"/>
              </a:rPr>
              <a:t>-Se cuenta con perfiles laborales adecuados.</a:t>
            </a:r>
          </a:p>
          <a:p>
            <a:r>
              <a:rPr lang="es-ES" sz="1100" dirty="0">
                <a:latin typeface="Candara" panose="020E0502030303020204" pitchFamily="34" charset="0"/>
              </a:rPr>
              <a:t>-Contar con planificación estratégica del negocio.</a:t>
            </a:r>
          </a:p>
          <a:p>
            <a:r>
              <a:rPr lang="es-ES" sz="1100" dirty="0">
                <a:latin typeface="Candara" panose="020E0502030303020204" pitchFamily="34" charset="0"/>
              </a:rPr>
              <a:t>-Capacitación constante al personal.</a:t>
            </a:r>
          </a:p>
          <a:p>
            <a:r>
              <a:rPr lang="es-ES" sz="1100" dirty="0">
                <a:latin typeface="Candara" panose="020E0502030303020204" pitchFamily="34" charset="0"/>
              </a:rPr>
              <a:t>-Buen manejo financiero.</a:t>
            </a:r>
          </a:p>
          <a:p>
            <a:r>
              <a:rPr lang="es-ES" sz="1100" dirty="0">
                <a:latin typeface="Candara" panose="020E0502030303020204" pitchFamily="34" charset="0"/>
              </a:rPr>
              <a:t>-Predisposición del personal y trabajo en equipo.</a:t>
            </a:r>
          </a:p>
          <a:p>
            <a:r>
              <a:rPr lang="es-ES" sz="1100" dirty="0">
                <a:latin typeface="Candara" panose="020E0502030303020204" pitchFamily="34" charset="0"/>
              </a:rPr>
              <a:t>-18 años en el mercado.</a:t>
            </a:r>
          </a:p>
          <a:p>
            <a:r>
              <a:rPr lang="es-ES" sz="1100" dirty="0">
                <a:latin typeface="Candara" panose="020E0502030303020204" pitchFamily="34" charset="0"/>
              </a:rPr>
              <a:t>-Se cuenta con infraestructura propia.</a:t>
            </a:r>
          </a:p>
          <a:p>
            <a:r>
              <a:rPr lang="es-ES" sz="1100" dirty="0">
                <a:latin typeface="Candara" panose="020E0502030303020204" pitchFamily="34" charset="0"/>
              </a:rPr>
              <a:t>-Buena relación con proveedores fabricantes y representantes de marca.</a:t>
            </a:r>
          </a:p>
          <a:p>
            <a:r>
              <a:rPr lang="es-ES" sz="1100" dirty="0">
                <a:latin typeface="Candara" panose="020E0502030303020204" pitchFamily="34" charset="0"/>
              </a:rPr>
              <a:t>-Vender productos con norma.</a:t>
            </a:r>
          </a:p>
          <a:p>
            <a:r>
              <a:rPr lang="es-ES" sz="1100" dirty="0">
                <a:latin typeface="Candara" panose="020E0502030303020204" pitchFamily="34" charset="0"/>
              </a:rPr>
              <a:t>-Gerencia puertas abiertas.</a:t>
            </a:r>
          </a:p>
          <a:p>
            <a:r>
              <a:rPr lang="es-ES" sz="1100" dirty="0">
                <a:latin typeface="Candara" panose="020E0502030303020204" pitchFamily="34" charset="0"/>
              </a:rPr>
              <a:t>-Buen clima laboral.</a:t>
            </a:r>
          </a:p>
          <a:p>
            <a:r>
              <a:rPr lang="es-ES" sz="1100" dirty="0">
                <a:latin typeface="Candara" panose="020E0502030303020204" pitchFamily="34" charset="0"/>
              </a:rPr>
              <a:t>-Baja rotación de personal.</a:t>
            </a:r>
          </a:p>
        </p:txBody>
      </p:sp>
      <p:sp>
        <p:nvSpPr>
          <p:cNvPr id="11" name="CuadroTexto 10">
            <a:extLst>
              <a:ext uri="{FF2B5EF4-FFF2-40B4-BE49-F238E27FC236}">
                <a16:creationId xmlns:a16="http://schemas.microsoft.com/office/drawing/2014/main" id="{7354DC12-71E3-46DE-BFDF-EAA46A4EBA44}"/>
              </a:ext>
            </a:extLst>
          </p:cNvPr>
          <p:cNvSpPr txBox="1"/>
          <p:nvPr/>
        </p:nvSpPr>
        <p:spPr>
          <a:xfrm rot="16200000">
            <a:off x="3961205" y="2259667"/>
            <a:ext cx="2461374" cy="369332"/>
          </a:xfrm>
          <a:prstGeom prst="rect">
            <a:avLst/>
          </a:prstGeom>
          <a:noFill/>
        </p:spPr>
        <p:txBody>
          <a:bodyPr wrap="square">
            <a:spAutoFit/>
          </a:bodyPr>
          <a:lstStyle/>
          <a:p>
            <a:pPr algn="ctr" fontAlgn="ctr"/>
            <a:r>
              <a:rPr lang="es-ES" sz="1800" b="1" u="none" strike="noStrike" dirty="0">
                <a:effectLst/>
                <a:latin typeface="Candara" panose="020E0502030303020204" pitchFamily="34" charset="0"/>
              </a:rPr>
              <a:t>OPORTUNIDADES</a:t>
            </a:r>
            <a:endParaRPr lang="es-EC" sz="1800" b="1" i="0" u="none" strike="noStrike" dirty="0">
              <a:solidFill>
                <a:srgbClr val="000000"/>
              </a:solidFill>
              <a:effectLst/>
              <a:latin typeface="Candara" panose="020E0502030303020204" pitchFamily="34" charset="0"/>
            </a:endParaRPr>
          </a:p>
        </p:txBody>
      </p:sp>
      <p:sp>
        <p:nvSpPr>
          <p:cNvPr id="15" name="CuadroTexto 14">
            <a:extLst>
              <a:ext uri="{FF2B5EF4-FFF2-40B4-BE49-F238E27FC236}">
                <a16:creationId xmlns:a16="http://schemas.microsoft.com/office/drawing/2014/main" id="{0407DE38-1612-4CF6-B125-AF9D398F02BE}"/>
              </a:ext>
            </a:extLst>
          </p:cNvPr>
          <p:cNvSpPr txBox="1"/>
          <p:nvPr/>
        </p:nvSpPr>
        <p:spPr>
          <a:xfrm>
            <a:off x="5356218" y="1020773"/>
            <a:ext cx="3338962" cy="2462213"/>
          </a:xfrm>
          <a:prstGeom prst="rect">
            <a:avLst/>
          </a:prstGeom>
          <a:noFill/>
        </p:spPr>
        <p:txBody>
          <a:bodyPr wrap="square">
            <a:spAutoFit/>
          </a:bodyPr>
          <a:lstStyle/>
          <a:p>
            <a:r>
              <a:rPr lang="es-ES" sz="1100" dirty="0">
                <a:latin typeface="Candara" panose="020E0502030303020204" pitchFamily="34" charset="0"/>
              </a:rPr>
              <a:t>-Incorporar proveedores alternativos complementarios y suplementarios.</a:t>
            </a:r>
          </a:p>
          <a:p>
            <a:r>
              <a:rPr lang="es-ES" sz="1100" dirty="0">
                <a:latin typeface="Candara" panose="020E0502030303020204" pitchFamily="34" charset="0"/>
              </a:rPr>
              <a:t>-Incrementar los servicios de calibración.</a:t>
            </a:r>
          </a:p>
          <a:p>
            <a:r>
              <a:rPr lang="es-ES" sz="1100" dirty="0">
                <a:latin typeface="Candara" panose="020E0502030303020204" pitchFamily="34" charset="0"/>
              </a:rPr>
              <a:t>-Implementar la norma ISO 17025.</a:t>
            </a:r>
          </a:p>
          <a:p>
            <a:r>
              <a:rPr lang="es-ES" sz="1100" dirty="0">
                <a:latin typeface="Candara" panose="020E0502030303020204" pitchFamily="34" charset="0"/>
              </a:rPr>
              <a:t>-Ofrecer servicios de ingeniería de proyectos (diseño e instalación).</a:t>
            </a:r>
          </a:p>
          <a:p>
            <a:r>
              <a:rPr lang="es-ES" sz="1100" dirty="0">
                <a:latin typeface="Candara" panose="020E0502030303020204" pitchFamily="34" charset="0"/>
              </a:rPr>
              <a:t>-Cubrir el territorio Nacional.</a:t>
            </a:r>
          </a:p>
          <a:p>
            <a:r>
              <a:rPr lang="es-ES" sz="1100" dirty="0">
                <a:latin typeface="Candara" panose="020E0502030303020204" pitchFamily="34" charset="0"/>
              </a:rPr>
              <a:t>-Crecimiento empresas exportadoras promocionadas por el estado.</a:t>
            </a:r>
          </a:p>
          <a:p>
            <a:r>
              <a:rPr lang="es-ES" sz="1100" dirty="0">
                <a:latin typeface="Candara" panose="020E0502030303020204" pitchFamily="34" charset="0"/>
              </a:rPr>
              <a:t>-Comprar y/o crear con productos nacionales para reemplazar los de importación (trajes </a:t>
            </a:r>
            <a:r>
              <a:rPr lang="es-ES" sz="1100" dirty="0" err="1">
                <a:latin typeface="Candara" panose="020E0502030303020204" pitchFamily="34" charset="0"/>
              </a:rPr>
              <a:t>antiflama</a:t>
            </a:r>
            <a:r>
              <a:rPr lang="es-ES" sz="1100" dirty="0">
                <a:latin typeface="Candara" panose="020E0502030303020204" pitchFamily="34" charset="0"/>
              </a:rPr>
              <a:t>, ropa de trabajo con diseño especial).</a:t>
            </a:r>
          </a:p>
          <a:p>
            <a:r>
              <a:rPr lang="es-ES" sz="1100" dirty="0">
                <a:latin typeface="Candara" panose="020E0502030303020204" pitchFamily="34" charset="0"/>
              </a:rPr>
              <a:t>-Mejorar la participación de ventas a instituciones públicas.</a:t>
            </a:r>
          </a:p>
        </p:txBody>
      </p:sp>
      <p:sp>
        <p:nvSpPr>
          <p:cNvPr id="17" name="CuadroTexto 16">
            <a:extLst>
              <a:ext uri="{FF2B5EF4-FFF2-40B4-BE49-F238E27FC236}">
                <a16:creationId xmlns:a16="http://schemas.microsoft.com/office/drawing/2014/main" id="{4BE209BC-E258-4956-B21B-3E692F4F4A4C}"/>
              </a:ext>
            </a:extLst>
          </p:cNvPr>
          <p:cNvSpPr txBox="1"/>
          <p:nvPr/>
        </p:nvSpPr>
        <p:spPr>
          <a:xfrm rot="16200000">
            <a:off x="-911568" y="4784906"/>
            <a:ext cx="2461374" cy="369332"/>
          </a:xfrm>
          <a:prstGeom prst="rect">
            <a:avLst/>
          </a:prstGeom>
          <a:noFill/>
        </p:spPr>
        <p:txBody>
          <a:bodyPr wrap="square">
            <a:spAutoFit/>
          </a:bodyPr>
          <a:lstStyle/>
          <a:p>
            <a:pPr algn="ctr" fontAlgn="ctr"/>
            <a:r>
              <a:rPr lang="es-ES" sz="1800" b="1" u="none" strike="noStrike" dirty="0">
                <a:effectLst/>
                <a:latin typeface="Candara" panose="020E0502030303020204" pitchFamily="34" charset="0"/>
              </a:rPr>
              <a:t>DEBILIDADES</a:t>
            </a:r>
            <a:endParaRPr lang="es-EC" sz="1800" b="1" i="0" u="none" strike="noStrike" dirty="0">
              <a:solidFill>
                <a:srgbClr val="000000"/>
              </a:solidFill>
              <a:effectLst/>
              <a:latin typeface="Candara" panose="020E0502030303020204" pitchFamily="34" charset="0"/>
            </a:endParaRPr>
          </a:p>
        </p:txBody>
      </p:sp>
      <p:sp>
        <p:nvSpPr>
          <p:cNvPr id="19" name="CuadroTexto 18">
            <a:extLst>
              <a:ext uri="{FF2B5EF4-FFF2-40B4-BE49-F238E27FC236}">
                <a16:creationId xmlns:a16="http://schemas.microsoft.com/office/drawing/2014/main" id="{1A7E1D01-ED94-42E3-88D2-8EFC85D6682F}"/>
              </a:ext>
            </a:extLst>
          </p:cNvPr>
          <p:cNvSpPr txBox="1"/>
          <p:nvPr/>
        </p:nvSpPr>
        <p:spPr>
          <a:xfrm rot="16200000">
            <a:off x="3961205" y="4743741"/>
            <a:ext cx="2461374" cy="369332"/>
          </a:xfrm>
          <a:prstGeom prst="rect">
            <a:avLst/>
          </a:prstGeom>
          <a:noFill/>
        </p:spPr>
        <p:txBody>
          <a:bodyPr wrap="square">
            <a:spAutoFit/>
          </a:bodyPr>
          <a:lstStyle/>
          <a:p>
            <a:pPr algn="ctr" fontAlgn="ctr"/>
            <a:r>
              <a:rPr lang="es-ES" sz="1800" b="1" u="none" strike="noStrike" dirty="0">
                <a:effectLst/>
                <a:latin typeface="Candara" panose="020E0502030303020204" pitchFamily="34" charset="0"/>
              </a:rPr>
              <a:t>AMENAZAS</a:t>
            </a:r>
            <a:endParaRPr lang="es-EC" sz="1800" b="1" i="0" u="none" strike="noStrike" dirty="0">
              <a:solidFill>
                <a:srgbClr val="000000"/>
              </a:solidFill>
              <a:effectLst/>
              <a:latin typeface="Candara" panose="020E0502030303020204" pitchFamily="34" charset="0"/>
            </a:endParaRPr>
          </a:p>
        </p:txBody>
      </p:sp>
      <p:sp>
        <p:nvSpPr>
          <p:cNvPr id="21" name="CuadroTexto 20">
            <a:extLst>
              <a:ext uri="{FF2B5EF4-FFF2-40B4-BE49-F238E27FC236}">
                <a16:creationId xmlns:a16="http://schemas.microsoft.com/office/drawing/2014/main" id="{A83B41FF-680C-4597-B358-6E3149666E66}"/>
              </a:ext>
            </a:extLst>
          </p:cNvPr>
          <p:cNvSpPr txBox="1"/>
          <p:nvPr/>
        </p:nvSpPr>
        <p:spPr>
          <a:xfrm>
            <a:off x="460947" y="3943948"/>
            <a:ext cx="4572000" cy="1954381"/>
          </a:xfrm>
          <a:prstGeom prst="rect">
            <a:avLst/>
          </a:prstGeom>
          <a:noFill/>
        </p:spPr>
        <p:txBody>
          <a:bodyPr wrap="square">
            <a:spAutoFit/>
          </a:bodyPr>
          <a:lstStyle/>
          <a:p>
            <a:r>
              <a:rPr lang="es-ES" sz="1100" dirty="0">
                <a:latin typeface="Candara" panose="020E0502030303020204" pitchFamily="34" charset="0"/>
              </a:rPr>
              <a:t>-Falta de comunicación y aplicación de funciones del personal.</a:t>
            </a:r>
          </a:p>
          <a:p>
            <a:r>
              <a:rPr lang="es-ES" sz="1100" dirty="0">
                <a:latin typeface="Candara" panose="020E0502030303020204" pitchFamily="34" charset="0"/>
              </a:rPr>
              <a:t>-Falta de profesionalización de los vendedores.</a:t>
            </a:r>
          </a:p>
          <a:p>
            <a:r>
              <a:rPr lang="es-ES" sz="1100" dirty="0">
                <a:latin typeface="Candara" panose="020E0502030303020204" pitchFamily="34" charset="0"/>
              </a:rPr>
              <a:t>-Baja autogestión y preparación en EMR.</a:t>
            </a:r>
          </a:p>
          <a:p>
            <a:r>
              <a:rPr lang="es-ES" sz="1100" dirty="0">
                <a:latin typeface="Candara" panose="020E0502030303020204" pitchFamily="34" charset="0"/>
              </a:rPr>
              <a:t>-Bajo inventario en productos de rotación.</a:t>
            </a:r>
          </a:p>
          <a:p>
            <a:r>
              <a:rPr lang="es-ES" sz="1100" dirty="0">
                <a:latin typeface="Candara" panose="020E0502030303020204" pitchFamily="34" charset="0"/>
              </a:rPr>
              <a:t>-Falta de seguimiento en la eficacia de las acciones de mejora.</a:t>
            </a:r>
          </a:p>
          <a:p>
            <a:r>
              <a:rPr lang="es-ES" sz="1100" dirty="0">
                <a:latin typeface="Candara" panose="020E0502030303020204" pitchFamily="34" charset="0"/>
              </a:rPr>
              <a:t>-Falta de definición de precios competitivos en base a costos.</a:t>
            </a:r>
          </a:p>
          <a:p>
            <a:r>
              <a:rPr lang="es-ES" sz="1100" dirty="0">
                <a:latin typeface="Candara" panose="020E0502030303020204" pitchFamily="34" charset="0"/>
              </a:rPr>
              <a:t>-Se requiere incrementar vendedores bien seleccionados y capacitados.</a:t>
            </a:r>
          </a:p>
          <a:p>
            <a:r>
              <a:rPr lang="es-ES" sz="1100" dirty="0">
                <a:latin typeface="Candara" panose="020E0502030303020204" pitchFamily="34" charset="0"/>
              </a:rPr>
              <a:t>-Falta de promoción planificada de todas las líneas, en especial de las nuevas.</a:t>
            </a:r>
          </a:p>
          <a:p>
            <a:r>
              <a:rPr lang="es-ES" sz="1100" dirty="0">
                <a:latin typeface="Candara" panose="020E0502030303020204" pitchFamily="34" charset="0"/>
              </a:rPr>
              <a:t>-Falta de un mayor conocimiento de la competencia y el mercado.</a:t>
            </a:r>
          </a:p>
          <a:p>
            <a:r>
              <a:rPr lang="es-ES" sz="1100" dirty="0">
                <a:latin typeface="Candara" panose="020E0502030303020204" pitchFamily="34" charset="0"/>
              </a:rPr>
              <a:t>-Falta de estrategias para no perder fidelidad de clientes.</a:t>
            </a:r>
          </a:p>
        </p:txBody>
      </p:sp>
      <p:sp>
        <p:nvSpPr>
          <p:cNvPr id="23" name="CuadroTexto 22">
            <a:extLst>
              <a:ext uri="{FF2B5EF4-FFF2-40B4-BE49-F238E27FC236}">
                <a16:creationId xmlns:a16="http://schemas.microsoft.com/office/drawing/2014/main" id="{103A85F3-D24B-4519-8C0F-53E221E78C71}"/>
              </a:ext>
            </a:extLst>
          </p:cNvPr>
          <p:cNvSpPr txBox="1"/>
          <p:nvPr/>
        </p:nvSpPr>
        <p:spPr>
          <a:xfrm>
            <a:off x="5380773" y="3789438"/>
            <a:ext cx="3501443" cy="2631490"/>
          </a:xfrm>
          <a:prstGeom prst="rect">
            <a:avLst/>
          </a:prstGeom>
          <a:noFill/>
        </p:spPr>
        <p:txBody>
          <a:bodyPr wrap="square">
            <a:spAutoFit/>
          </a:bodyPr>
          <a:lstStyle/>
          <a:p>
            <a:r>
              <a:rPr lang="es-ES" sz="1100" dirty="0">
                <a:latin typeface="Candara" panose="020E0502030303020204" pitchFamily="34" charset="0"/>
              </a:rPr>
              <a:t>-Pérdida de clientes fieles.</a:t>
            </a:r>
          </a:p>
          <a:p>
            <a:r>
              <a:rPr lang="es-ES" sz="1100" dirty="0">
                <a:latin typeface="Candara" panose="020E0502030303020204" pitchFamily="34" charset="0"/>
              </a:rPr>
              <a:t>-Cambios constantes de legislaciones de comercio exterior y funcionarios públicos.</a:t>
            </a:r>
          </a:p>
          <a:p>
            <a:r>
              <a:rPr lang="es-ES" sz="1100" dirty="0">
                <a:latin typeface="Candara" panose="020E0502030303020204" pitchFamily="34" charset="0"/>
              </a:rPr>
              <a:t>-Balanza comercial basada en moneda externa restringe las importaciones.</a:t>
            </a:r>
          </a:p>
          <a:p>
            <a:r>
              <a:rPr lang="es-ES" sz="1100" dirty="0">
                <a:latin typeface="Candara" panose="020E0502030303020204" pitchFamily="34" charset="0"/>
              </a:rPr>
              <a:t>-Salida de personal capacitado a la competencia.</a:t>
            </a:r>
          </a:p>
          <a:p>
            <a:r>
              <a:rPr lang="es-ES" sz="1100" dirty="0">
                <a:latin typeface="Candara" panose="020E0502030303020204" pitchFamily="34" charset="0"/>
              </a:rPr>
              <a:t>-Aumento de competencia por ingreso de marcas europeas y asiáticas con norma europea.</a:t>
            </a:r>
          </a:p>
          <a:p>
            <a:r>
              <a:rPr lang="es-ES" sz="1100" dirty="0">
                <a:latin typeface="Candara" panose="020E0502030303020204" pitchFamily="34" charset="0"/>
              </a:rPr>
              <a:t>-Operación administrativa de clientes multinacionales fuera de Ecuador (Gerencias. Compras).</a:t>
            </a:r>
          </a:p>
          <a:p>
            <a:r>
              <a:rPr lang="es-ES" sz="1100" dirty="0">
                <a:latin typeface="Candara" panose="020E0502030303020204" pitchFamily="34" charset="0"/>
              </a:rPr>
              <a:t>-Salida de empresas fabricantes multinacionales del país.</a:t>
            </a:r>
          </a:p>
          <a:p>
            <a:r>
              <a:rPr lang="es-ES" sz="1100" dirty="0">
                <a:latin typeface="Candara" panose="020E0502030303020204" pitchFamily="34" charset="0"/>
              </a:rPr>
              <a:t>-Compra de la empresa proveedoras por parte de empresas más grandes.</a:t>
            </a:r>
          </a:p>
          <a:p>
            <a:r>
              <a:rPr lang="es-ES" sz="1100" dirty="0">
                <a:latin typeface="Candara" panose="020E0502030303020204" pitchFamily="34" charset="0"/>
              </a:rPr>
              <a:t>-Competencia de precios bajos.</a:t>
            </a:r>
          </a:p>
          <a:p>
            <a:r>
              <a:rPr lang="es-ES" sz="1100" dirty="0">
                <a:latin typeface="Candara" panose="020E0502030303020204" pitchFamily="34" charset="0"/>
              </a:rPr>
              <a:t>-Políticas de distribución inadecuadas de los fabricantes.</a:t>
            </a:r>
          </a:p>
        </p:txBody>
      </p:sp>
      <p:sp>
        <p:nvSpPr>
          <p:cNvPr id="25" name="10 Abrir llave">
            <a:extLst>
              <a:ext uri="{FF2B5EF4-FFF2-40B4-BE49-F238E27FC236}">
                <a16:creationId xmlns:a16="http://schemas.microsoft.com/office/drawing/2014/main" id="{972D5FCA-E665-4E5D-83D1-9D7B8768A360}"/>
              </a:ext>
            </a:extLst>
          </p:cNvPr>
          <p:cNvSpPr/>
          <p:nvPr/>
        </p:nvSpPr>
        <p:spPr>
          <a:xfrm>
            <a:off x="436950" y="1052736"/>
            <a:ext cx="66835" cy="2676968"/>
          </a:xfrm>
          <a:prstGeom prst="leftBrace">
            <a:avLst>
              <a:gd name="adj1" fmla="val 8333"/>
              <a:gd name="adj2" fmla="val 499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10 Abrir llave">
            <a:extLst>
              <a:ext uri="{FF2B5EF4-FFF2-40B4-BE49-F238E27FC236}">
                <a16:creationId xmlns:a16="http://schemas.microsoft.com/office/drawing/2014/main" id="{F8F47858-BAAB-49E4-A8A7-78E5D3608FBB}"/>
              </a:ext>
            </a:extLst>
          </p:cNvPr>
          <p:cNvSpPr/>
          <p:nvPr/>
        </p:nvSpPr>
        <p:spPr>
          <a:xfrm>
            <a:off x="474141" y="3943948"/>
            <a:ext cx="65411" cy="1861316"/>
          </a:xfrm>
          <a:prstGeom prst="leftBrace">
            <a:avLst>
              <a:gd name="adj1" fmla="val 8333"/>
              <a:gd name="adj2" fmla="val 499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9" name="10 Abrir llave">
            <a:extLst>
              <a:ext uri="{FF2B5EF4-FFF2-40B4-BE49-F238E27FC236}">
                <a16:creationId xmlns:a16="http://schemas.microsoft.com/office/drawing/2014/main" id="{64438B95-334C-4F4D-824F-1209D77ED3BD}"/>
              </a:ext>
            </a:extLst>
          </p:cNvPr>
          <p:cNvSpPr/>
          <p:nvPr/>
        </p:nvSpPr>
        <p:spPr>
          <a:xfrm>
            <a:off x="5364523" y="1066611"/>
            <a:ext cx="61685" cy="2369274"/>
          </a:xfrm>
          <a:prstGeom prst="leftBrace">
            <a:avLst>
              <a:gd name="adj1" fmla="val 8333"/>
              <a:gd name="adj2" fmla="val 499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1" name="10 Abrir llave">
            <a:extLst>
              <a:ext uri="{FF2B5EF4-FFF2-40B4-BE49-F238E27FC236}">
                <a16:creationId xmlns:a16="http://schemas.microsoft.com/office/drawing/2014/main" id="{FDEA3E82-6979-4927-8EE6-B41CA3BC0AC3}"/>
              </a:ext>
            </a:extLst>
          </p:cNvPr>
          <p:cNvSpPr/>
          <p:nvPr/>
        </p:nvSpPr>
        <p:spPr>
          <a:xfrm>
            <a:off x="5354855" y="3830984"/>
            <a:ext cx="71353" cy="2461373"/>
          </a:xfrm>
          <a:prstGeom prst="leftBrace">
            <a:avLst>
              <a:gd name="adj1" fmla="val 8333"/>
              <a:gd name="adj2" fmla="val 499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3" name="Rectángulo: esquinas redondeadas 32">
            <a:extLst>
              <a:ext uri="{FF2B5EF4-FFF2-40B4-BE49-F238E27FC236}">
                <a16:creationId xmlns:a16="http://schemas.microsoft.com/office/drawing/2014/main" id="{F0C7248C-22A0-4859-B2D0-BD923FEDF6E3}"/>
              </a:ext>
            </a:extLst>
          </p:cNvPr>
          <p:cNvSpPr/>
          <p:nvPr/>
        </p:nvSpPr>
        <p:spPr>
          <a:xfrm>
            <a:off x="7749515" y="88823"/>
            <a:ext cx="1070957" cy="786798"/>
          </a:xfrm>
          <a:prstGeom prst="roundRect">
            <a:avLst>
              <a:gd name="adj" fmla="val 10000"/>
            </a:avLst>
          </a:prstGeom>
          <a:blipFill rotWithShape="1">
            <a:blip r:embed="rId3"/>
            <a:srcRect/>
            <a:stretch>
              <a:fillRect t="-12000" b="-12000"/>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pic>
        <p:nvPicPr>
          <p:cNvPr id="35" name="4 Imagen">
            <a:extLst>
              <a:ext uri="{FF2B5EF4-FFF2-40B4-BE49-F238E27FC236}">
                <a16:creationId xmlns:a16="http://schemas.microsoft.com/office/drawing/2014/main" id="{1868412E-FE2E-4129-95A1-C42E35D58C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6451296"/>
            <a:ext cx="1368153" cy="434088"/>
          </a:xfrm>
          <a:prstGeom prst="rect">
            <a:avLst/>
          </a:prstGeom>
          <a:noFill/>
          <a:ln>
            <a:solidFill>
              <a:schemeClr val="tx1"/>
            </a:solidFill>
          </a:ln>
        </p:spPr>
      </p:pic>
    </p:spTree>
    <p:extLst>
      <p:ext uri="{BB962C8B-B14F-4D97-AF65-F5344CB8AC3E}">
        <p14:creationId xmlns:p14="http://schemas.microsoft.com/office/powerpoint/2010/main" val="294221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79712" y="188640"/>
            <a:ext cx="5747086" cy="584775"/>
          </a:xfrm>
          <a:prstGeom prst="rect">
            <a:avLst/>
          </a:prstGeom>
        </p:spPr>
        <p:txBody>
          <a:bodyPr wrap="none">
            <a:spAutoFit/>
          </a:bodyPr>
          <a:lstStyle/>
          <a:p>
            <a:pPr lvl="1"/>
            <a:r>
              <a:rPr lang="es-EC" sz="3200" b="1" dirty="0">
                <a:solidFill>
                  <a:schemeClr val="bg1"/>
                </a:solidFill>
                <a:latin typeface="Aharoni" panose="02010803020104030203" pitchFamily="2" charset="-79"/>
                <a:cs typeface="Aharoni" panose="02010803020104030203" pitchFamily="2" charset="-79"/>
              </a:rPr>
              <a:t>Estructura Organizacional</a:t>
            </a: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6453336"/>
            <a:ext cx="1368153" cy="434088"/>
          </a:xfrm>
          <a:prstGeom prst="rect">
            <a:avLst/>
          </a:prstGeom>
          <a:noFill/>
          <a:ln>
            <a:solidFill>
              <a:schemeClr val="tx1"/>
            </a:solidFill>
          </a:ln>
        </p:spPr>
      </p:pic>
      <p:sp>
        <p:nvSpPr>
          <p:cNvPr id="5" name="4 Rectángulo"/>
          <p:cNvSpPr/>
          <p:nvPr/>
        </p:nvSpPr>
        <p:spPr>
          <a:xfrm>
            <a:off x="-478825" y="1156102"/>
            <a:ext cx="4102405" cy="400110"/>
          </a:xfrm>
          <a:prstGeom prst="rect">
            <a:avLst/>
          </a:prstGeom>
        </p:spPr>
        <p:txBody>
          <a:bodyPr wrap="none">
            <a:spAutoFit/>
          </a:bodyPr>
          <a:lstStyle/>
          <a:p>
            <a:pPr lvl="2"/>
            <a:r>
              <a:rPr lang="es-EC" sz="2000" b="1" dirty="0">
                <a:latin typeface="Aharoni" panose="02010803020104030203" pitchFamily="2" charset="-79"/>
                <a:cs typeface="Aharoni" panose="02010803020104030203" pitchFamily="2" charset="-79"/>
              </a:rPr>
              <a:t>Organigrama Estructural</a:t>
            </a:r>
          </a:p>
        </p:txBody>
      </p:sp>
      <p:sp>
        <p:nvSpPr>
          <p:cNvPr id="2" name="Rectángulo: esquinas redondeadas 1">
            <a:extLst>
              <a:ext uri="{FF2B5EF4-FFF2-40B4-BE49-F238E27FC236}">
                <a16:creationId xmlns:a16="http://schemas.microsoft.com/office/drawing/2014/main" id="{1CC38ADF-2F77-4BE6-9EB6-F0BEA0D0AB3B}"/>
              </a:ext>
            </a:extLst>
          </p:cNvPr>
          <p:cNvSpPr/>
          <p:nvPr/>
        </p:nvSpPr>
        <p:spPr>
          <a:xfrm>
            <a:off x="467544" y="57117"/>
            <a:ext cx="1224137" cy="1088865"/>
          </a:xfrm>
          <a:prstGeom prst="roundRect">
            <a:avLst>
              <a:gd name="adj" fmla="val 10000"/>
            </a:avLst>
          </a:prstGeom>
          <a:blipFill rotWithShape="1">
            <a:blip r:embed="rId3"/>
            <a:srcRect/>
            <a:stretch>
              <a:fillRect t="-12000" b="-12000"/>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pic>
        <p:nvPicPr>
          <p:cNvPr id="3" name="Imagen 2">
            <a:extLst>
              <a:ext uri="{FF2B5EF4-FFF2-40B4-BE49-F238E27FC236}">
                <a16:creationId xmlns:a16="http://schemas.microsoft.com/office/drawing/2014/main" id="{84B6E5EF-CD3C-4020-9D85-6D52DE09B071}"/>
              </a:ext>
            </a:extLst>
          </p:cNvPr>
          <p:cNvPicPr>
            <a:picLocks noChangeAspect="1"/>
          </p:cNvPicPr>
          <p:nvPr/>
        </p:nvPicPr>
        <p:blipFill>
          <a:blip r:embed="rId4"/>
          <a:stretch>
            <a:fillRect/>
          </a:stretch>
        </p:blipFill>
        <p:spPr>
          <a:xfrm>
            <a:off x="459160" y="1566332"/>
            <a:ext cx="7929264" cy="4149150"/>
          </a:xfrm>
          <a:prstGeom prst="rect">
            <a:avLst/>
          </a:prstGeom>
        </p:spPr>
      </p:pic>
    </p:spTree>
    <p:extLst>
      <p:ext uri="{BB962C8B-B14F-4D97-AF65-F5344CB8AC3E}">
        <p14:creationId xmlns:p14="http://schemas.microsoft.com/office/powerpoint/2010/main" val="50754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79388" y="3644900"/>
            <a:ext cx="4427537" cy="544513"/>
          </a:xfrm>
          <a:noFill/>
          <a:ln/>
        </p:spPr>
        <p:txBody>
          <a:bodyPr/>
          <a:lstStyle/>
          <a:p>
            <a:pPr algn="l"/>
            <a:r>
              <a:rPr lang="es-UY" altLang="es-EC" sz="4000" b="1" dirty="0">
                <a:solidFill>
                  <a:schemeClr val="tx1"/>
                </a:solidFill>
              </a:rPr>
              <a:t>CAPITULO II</a:t>
            </a:r>
            <a:endParaRPr lang="es-ES" altLang="es-EC" sz="4000" b="1" dirty="0">
              <a:solidFill>
                <a:schemeClr val="tx1"/>
              </a:solidFill>
            </a:endParaRPr>
          </a:p>
        </p:txBody>
      </p:sp>
      <p:sp>
        <p:nvSpPr>
          <p:cNvPr id="2170" name="Rectangle 122"/>
          <p:cNvSpPr>
            <a:spLocks noChangeArrowheads="1"/>
          </p:cNvSpPr>
          <p:nvPr/>
        </p:nvSpPr>
        <p:spPr bwMode="auto">
          <a:xfrm>
            <a:off x="179388" y="4292600"/>
            <a:ext cx="39608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fontAlgn="base">
              <a:spcBef>
                <a:spcPct val="0"/>
              </a:spcBef>
              <a:spcAft>
                <a:spcPct val="0"/>
              </a:spcAft>
            </a:pPr>
            <a:r>
              <a:rPr lang="es-UY" altLang="es-EC" sz="2000" b="1" dirty="0">
                <a:solidFill>
                  <a:srgbClr val="000000"/>
                </a:solidFill>
              </a:rPr>
              <a:t>MARCO TEÓRICO </a:t>
            </a:r>
            <a:endParaRPr lang="es-ES" altLang="es-EC" sz="2000" b="1" dirty="0">
              <a:solidFill>
                <a:srgbClr val="000000"/>
              </a:solidFill>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4696"/>
            <a:ext cx="1979712" cy="620688"/>
          </a:xfrm>
          <a:prstGeom prst="rect">
            <a:avLst/>
          </a:prstGeom>
          <a:noFill/>
          <a:ln>
            <a:solidFill>
              <a:schemeClr val="tx1"/>
            </a:solidFill>
          </a:ln>
        </p:spPr>
      </p:pic>
      <p:sp>
        <p:nvSpPr>
          <p:cNvPr id="2" name="AutoShape 2" descr="data:image/jpeg;base64,/9j/4AAQSkZJRgABAQAAAQABAAD/2wCEAAkGBxQSEhQUEhQUFRQUFxgUFxQVFRQUFBQVFBUXFxQUFBQYHCggGBolHBcUITEhJSkrLi4uFx8zODMsNygtLisBCgoKDg0OGhAQGi0kHyQsLCwsLCwsLCwsLCwsLCwsLCwsLCwsLCwsLCwsLCwsLCwsLCwsLCwsLCwsLCwsLCwsLP/AABEIALcApwMBEQACEQEDEQH/xAAbAAABBQEBAAAAAAAAAAAAAAAAAgMEBQYBB//EAEoQAAEDAgMBCwgHBAgHAAAAAAEAAgMEEQUSITEGExQiQVFhcXKRoTI0UoGSscHRFSRCU5Oy4RYz0vAjNWJjc4Oi4kNUZIKjwtP/xAAaAQEAAwEBAQAAAAAAAAAAAAAAAQIDBAUG/8QANxEAAgECBAIHBwMDBQAAAAAAAAECAxEEEiExQVETMjRhcZGhBRQiUoGx0RUzciPh8CQ1QmLB/9oADAMBAAIRAxEAPwD1cNWJmGVAGVAGVAGVAGVAGVAGVAGVAGVAGVAGVAGVAGVAGVAGVAGVAGVAGVAGVAGVAOBqkk4UA26UBLATv4SwsG/JYHRKEsLCg9LAUCgOoDtkB3KgOFqWBwMQix3KlhY5lQWDKlgcyoAyoAyoLBlQWO5UFh0iwUliur6wMBJNgFWc4045pPQlK5m34vLIf6Noa3ndyry/fa9V/wBKNlzZpkS3OtnqfSZ3K3SYvnHyItEcbJU+kzu/RWU8VzXkLRHmSVHOzu/RXUsTzXkLRJMT5+Ut7v0WilX4tFdCZE6TlI7lonU4kaEuMu5VomwSGlWuQKCkELF8TbTta54cQ45eLa97E8pHMufE4mNCKlJPXTQmMcxU/tfF6En+j+Jcf6tS+V+n5L9Ew/a+L0JP9H8Sfq1L5X6fkdEw/a+L0JO5n8Sfq1L5X6fkdEy6wysE8YkaCAbixtfQkcnUu+hWVaCnHZmclZ2JWRakBlQBlQBlQBlQHKjQKxYxeOvMkzY/stGYjrXj469WvGlwSuzSOiuSqSmvyLoWiILBlKrXFhxtKrJkWHG06m4sOtgVkRYdbGrAcDVYDgapIFgKwMHV0NdKAJGvcAbgEs22tfQr56pRxtVWmm/I2TitjSYVufi3mPfYW75lGa+2/TYr1KGCpKnHPBXtr4mbk76M7W0FFDbfWRszXtfNra1/eFNWjg6Vs8Yq4Tk9ik3QcD3k7xve+Zh5Oa9uXavPxnunRPorZtNi8c19S83HD6ozrf8AnK9D2b2aP1+7KVOsXWVd1igZUAZUAZUsDuVLEjFYNFYkxdaPrbuyF49btj/ii66pb0YV7gmhWAsKyAsK6IFtVrkWHArICmqyAsKxApSgV2PYvwZjXZM+Z2W2bLbQm97HmXNi8V7vBSte7ty/JaMblH+3H9wPxf8AYuD9Z/6ev9i3Rd4f1pr+53nT73Nvns2tk6dqf7jr1cv1vfy5DqEHGtzPB4jJvuexAy5Mu3pzFc+J9n9BTz5r/S3/AKWjO7sabcZ5ozrf+dy9X2b2aP1+7M59Yuyu9uxQ4Cs1Uu7FsugrKtCp3KpAWQEWs2ISYmu87d2W/BeNX7W/4o0XVLekKm4JYKsmQLBV0BYKsmBuKTNMxo5Lk9dirQd5pGijaDZdPiBXY4JmAw+EjpWbg0TcQCouAc5TcHneK0NRG1pmcXAmwvIX62PIfWvm8RRr04p1HdeLZtFp7FrhuLUzYmNe0FwbYnewdeu2q7aGLw8acYyWqWun9ijjK5Oh3R0zL5Rlvtyx2vbnsF0R9oYaO2n0IySIW6HHYpoSxhJOZp1aRsOuq58bjaVWk4xeunAmMWmP7mMcijijhJOcuItY2u95tr6wrYLG04Uo03vf7sSg27mpbJdeg5Niw40omB8LrWqMwUgEBErNiAxGIedu7IXiYjtb/ijRdUtaQpcEoFWTA4CrpkBLLlF/5urotGN3Yj4Ac05PX/PirYbWZtV0hY069E5AQCHxgqrimCpFdG6R8THh0kflsF7t6+8LC6u0mRmTdiFiVKyUAPBIBuLEjXZyLnrUoVVaaLp2K36Dh9E+075rn9xocvVk52Jfg0A+yfacqvBUFw9WFKTG/oiH0T7Tlm8JR5erLXZKpMHhDmuDTdpDhxnbQbhXhhKSaaW3eybmiicu1AktViCQzYumm9DNnVoQCAiVqAw+I+dO7LV4eJf+rfgjRdUs6Q6KtySU0qyYFgq6ZBU1uLtMzqcA5mNbI46ZbOJDR16LTZXNaS1uWW5IXc49HvK2wi+ItiNjTrvOQEAFAecU1c2DEMSlcCWsaCQ21zxmDS/WvNUlGrUk+4wTtKTJ+Ebpo6tzmsY9pa3Nd+XUXtyEq0K0al7IvCopE2SSyicrGyVyO5yxbLiQ5AS6ZysgWkBWqJJjSrgfiK2pMzkLW5UEBErUBhsT86d2WrwsX2p+CNF1SxpSs7kj7pLKyZKRBqq0haRLWMzg0uaerf0xx37LHOI8Quipojansb7ce3R56vitsItzLEcDRLtOYFAAqQeb4dQNkxiqeSQYTnba1iS0Ms642Wcdll5sYJ4iT5GCjeo+4Ruh/rWl/wAP/wCyrV/fj4fkmX7iLubalTc6UN2VCQyoSSacKyBaQLRFiY0rQDsJV4OzKSHl1GYICJWoDC4r507stXg4ztT8Eax6pPpTosWyQnerosU9dN/PQtoklLuXN4pn/eTyH1NysHuW9U3grHpm5Nto3HnI8B+q6cKtGc+I3ReLrOcEBwlAeXuqHw4nWzhx3uHjysG2RhDWhovp5RaeTYvLu415yvotznu1NsKOqFfXxzRhzGwR8YPtmNy8cXKSPtjuURkqtVSXBEp553RqJ4tQtKq1R0xGt6KysWFCFTYkfhjUpEk+Jq0RJJYrIDse1WRWWxIXWndGQKQRK1AYXFvOndlq8DG9qfgjWPVJdOdFztlkNVD1pEsUeISWuebXuF10U90SQtyYtRxX2uu4/wDe8lbVdzaB6pubZaEdJPwC7cMvh+py1+sWi6DEEA29yhkEaSVUuBtxuoDGJotiwrLYtAjzSRsNnvY07bOc1ptz2JWDcVuy+ZLdjYq4fvYvxGfNRnhzXmM8eaHG1kP3sX4jPmpzw5rzGePNEumka4XY5rhsu0hwvzXHqV009i6aexJCsBQKkhokhdVN6GLOq4IlagMJjHnTuy1fP4/tL8Eax6o/C7Rc1y6QxUPWkSxmMfnyxSnmY7xC66O4J+BxZaenbzMZ+W/xWlTrG8dEeoYK20Lem58V6FBfAjiq9cnLYzBARpyqsgrppdVm2QcjmRMC66bLE54tdrXOF9l2tJF+5Y4h2hcmLsm+4wlRWGrni3wBtyyPiXGhft1J14xXjym6s1fuXqc7l0klc0f7HQ+nL3s/hXX7nDm/T8HT7tHmxqr3JRNje5rpS5rXFouw3cASBYNubnmVZYSKi2m/8+hWWHik2rkLc9UVEJbGIHZHyAuc6OS4DsrXG+gAAF9VnQlUh8Kjo3yZWk5x0tx5G2XonYCAlRnRdFJmMtxS2KkStQGCxrzl3Zavnsf2l+CNY9UcjK5LmqItW9awBkN1sn1eTps3vIC7sPuDW0sVjG30QB3AD4K0usdC2PSMObaJg/shenRVoI4Kj+JkhaFAQEWdUZBUVG1ZSIEMKIDmKO+rydh/5CssT+0yVs/BmCww/wBNF/iM/OF4sOsvFfc5afXXij0bf162Y9Q4agAXJAA1JOwAbSVGYjYRHicRIAkjJOgGdtyTsA1RVY80RnjzRMDlcsdugJNOdFtSepjNajq6ShErUBgsb85d2W+5fO+0e0vwRtDYGO0XEmaEKqet4EmS3QcbemenNG3xBK9DD7Nko3MAvJ3+N1L6xtwPR4m2aBzADwXqxVkkec9xSsQCAYmaqsgrZ4Vm0QNthUWAV0eaNzTscC0222Isbd6yrq8LF4K+hi66gMMjDEHvAs+5GbjBx0OUdAXjzhkksuphOk4SWVNksYvU/df+OT5rTpqny+jNOmq/L6MTNidS5rmmE2cC02jkvYix5VDq1GrZfRkOrVaay+jFYBhAdZ8m+Ncx4IFsoOXK4Egi+2/cpo0b6u6syaNC/wAUrp3NlE5d6OseCuB+nVoOzRnMfXYZEStQGBxzzl3ZavnPaXaX4I2p7DbXLhNCBWPW8GSZ6ZgfVUrdtpC/2Bdenh1aDLLc2dK6zidtraXF+7lUbM14GspN0zCbSDKf55CuyGLT6yOWWHfAuYKhr/JcD69e5dUZxlszFxa3HVYqJc1QQMPiVbATvKWBBxEWaVz1+qaU9yke7VcBuSadXiSSiFcg4wKECRFINg1PQpzrZE5XxLCCM7SLLaFOctXoZTkuA+AuiNJLcyuLWxBErUB5/j/nLuy33L5v2n2h+CN6ewwCuBM0K+rcuimCjw678RiA+zE482p02r16StTJjubWaK+roXjpYQ4LOUTVPvIjw0bJHt6Hsdb5Kli1xUE0jf3b43dl4ae66lNrYOzLWm3VzxfvGOI6RfxC2jiZx3MpUIsvcP3XU8uhdkdzFdcMVCW+hhKhJbal7HI1wu0gjnBuuhNPYxatuKIUkFfiEd2nqXNWXwstDrIoJY157R0io3WVkBL8QGxup8O/lVXUS2LqD4jtOC/yr25hoFCvLcOy2L6jjAGgsuqlG2xzTbe5LdIBtIHWQF2JpLUzs3sNNq2E2Dgeo3Venhe1y3Ry5D62RQiVqA8/x/zl3Zb7l817T7Q/BG9PYjgLz7mpW1wK6qTIKTc676/M6xOWIDTrC9dL+mi0esap1QfRd6tPcsrNGtxH0i8cknep+IaCHYiTtjcetrT8FGoOMxBo/wCE9vZDm/lKkA+sjd5TJD1szfC/ilkBymrGxm8Uk0Z6Gvt3G6tHTZkNX3ReUG7J7bB7o5R64n+OhW8cTKO+pjKjF7aGjgxuGYEBwa4g8VxAOzk51s6sZxZl0cosp63EGDybOPPfTw2riZ0KPMqZqjNq4ud0eS3xWbg3uXVlsN/SQb5IYOtzfmmSwHI8Zd6bR1PYFbUiy5D7cUc77QP+bfwBTXn6kqKXAW2pP9jwJ8Sq5CSRFWSD7VuzlUq62ZDSZd4XWtsTI5+n2nE5R8AuvDz+ZnPVh8qLCtXccxgMe85d2Wr5j2r2h+CNqexyFlwvLzGoiakBV41GgYw4fXwTSvgaOOdoyG7doFnL3qWLouCuyylzOuq8X5u5sXzWnvNB/wDL7kZmNGfFz6XqEQ+KdPQ+b7jM+Y044sfvfVvfzVuno8yMz5jZZiv9/wCos+anpqXNE37xp0GKf9R3t+anpKXNEZu8adR4lbUVHt2+KlVKfMjNoMOhrWEF8dQ4Dku91+ccXVWvFk57HJm1gdmY2oAJuM0byW9FyORE49wd76Mksr8QcOKyUAaWaw7eU6jwS0SVJrcVwjEORtR+Hf8A9VNok51zFtrcQH2Z/wAIfJRaIzodbidf6M/rp7/BMsSVJcxRxauB/cuPXSk+4dSjJEZu8cjxqs/5dvrpZB7lHRRJz24k2mx+rG2nYP8AJnHucodKJOfvLx+6Csni3l1O7kI3uKdp025i64IVrPLlRWyTzXPU61egcJ5/j/nDuy1fMe1v334I2hsKp147NCgxfHnxVcUYtvRA3zQaF7srDfk1su6hhozoylx4fTczlO0rHKrH3itjibbetGv0Bu9wc4a8lgB3q8MOnQc3vw8A6jzWLXEMcjhliicCTKbXHks5Glx6ToFlToSnByXAs52dhOK462B4ZvbpCWOk4paNG7fKI51pSpOcczduBWU7Cpd0UTY4nta55mtkY0DOdLnboLDlV40pZmnpbcOY47HWsidJLG+OzsrWcVznk2y5Q0naTZSqbcrJ3IzaXFYfjzZJd6fG+J5GZodlIeBts5pIuOZXdNqOZO6CmnoO45jXBm5zG57QCSWlumwAWJ5b8itTjndrkylYaqN0gjjY90L7veGNZdl+NsN72A9a0jC73K5iRUboGxwiWRjmknK2PRz3OJs1rcpsSetTGOtkM2hA3N4wS98VRnErs0ozhmXJoMseQnRumhN9Vq+aIjIfwzdbHLIxhiewSF4Y9xYWuLL3GhuNitZ8wpk5u6SENqHOu1tM/I4m3GOVruLbnzgdatZ6d4zDmHY8X3L4JIWBufPIY7WGtiA4kG2uxTfvIzXIsO7VnEc6GVkMjgxszg0N4xsxxbfMATykK6YuanPorJklbilRZvrCpWk1H6hI01PJdeqUOVg0QHn+6NhE9/SaLeravm/a0H01+aXoaw2GaaVeI0aGaxXC3SyVDreUxjYzpqWZjfvsvSoV404QXe7mM4ttsjQYVLkje4Xl35sr9RoLgEA9DQtJV4ZnFbWsv88SuV7himGTzPmfxRms1lwS4CO5YWkGwJcbq1KtTgox8/ruGm3c7jmGzVDonWykREHXTPcHK621pU0asIJrv9OfiHdk+pppPq8rIxmiBBiuBo8AENOzSwVITj8UW9+IaejsScYY+eJjmx5HxyNkDHkHNkOty0m1xdKTjCVm7plpaoKSKSWpjlcze2xNcALhznOfa500AFvFXzRjBpO9yFqyz3WUzpaaRjBdxGgvt1HyVaEssk2XnsV+6Whc+KENZnyyNc5umrRtGui2pSSbM5LRCKyhc6CExRCN0UgkERLQDYm4u24BNyfWrRkr6sNaC4aeSWoEzmb22ONzGtuC5xfbMTbQDiiyvdJWI32K3czg0sE7XvZmDs4NzrES4kFutrOFtmqu5XRCvcmVGCyvZWN8kyTb5GTsOVkdr22C7SFOZXXgTYuWSvqIJIpITEXRuaX5mubdwLTlsb9OoQngU5pKiWGOmdEGZSwPlzAtLWEWLG7bm3LaysmuBU3oms0KyNCoxGbMWtGpc4LLESvlgt20SjZ0S9ozJUzbhAZvHcKEreYjVp5ly4vCrEQts1sy0ZWMfNTvjNntI6QLtPUV8xWwtSnK0oteqNVJM4Jug9xXP0UuRNxQn6D3KejlyJO7+OY9xVskuXoRoG/jmPcVbK+Q0O8JHMe4qUny9CDoqRzHuVteT8gKbVgch7irX7n5MCuGjmd3FWUu5+QA1g5j3FWz+PkyLHRWt5ndxVukXJ+TFhTa9o5HeyVbpVyfkxYV9IN5j7JVlWjyfkyLChiTeZ3slWVePJ+TFjrcSYOR3cVPvEe/yYsd+kmczu4q6xMO/wAiLCX4gXaMa5x6invPCEW34CxY4Phjs2+SeVyDkb+q7sJhZKXS1etwXIiUuCNdSMsvRKEpAMyw3QEJ9GgE8EQBwVAHBUAcFQBwVAHBUAcFQBwVAHBUAcFQBwVAHBUAcFQBwVAcNIgAUSAlQ0tkBJYyyAWgBACALIAsgCyALIAsgCyALIAsgCyALIAsgCyALIAsgCyALIAQA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QSEhQUEhQUFRQUFxgUFxQVFRQUFBQVFBUXFxQUFBQYHCggGBolHBcUITEhJSkrLi4uFx8zODMsNygtLisBCgoKDg0OGhAQGi0kHyQsLCwsLCwsLCwsLCwsLCwsLCwsLCwsLCwsLCwsLCwsLCwsLCwsLCwsLCwsLCwsLCwsLP/AABEIALcApwMBEQACEQEDEQH/xAAbAAABBQEBAAAAAAAAAAAAAAAAAgMEBQYBB//EAEoQAAEDAgMBCwgHBAgHAAAAAAEAAgMEEQUSITEGExQiQVFhcXKRoTI0UoGSscHRFSRCU5Oy4RYz0vAjNWJjc4Oi4kNUZIKjwtP/xAAaAQEAAwEBAQAAAAAAAAAAAAAAAQIDBAUG/8QANxEAAgECBAIHBwMDBQAAAAAAAAECAxEEEiExQVETMjRhcZGhBRQiUoGx0RUzciPh8CQ1QmLB/9oADAMBAAIRAxEAPwD1cNWJmGVAGVAGVAGVAGVAGVAGVAGVAGVAGVAGVAGVAGVAGVAGVAGVAGVAGVAGVAGVAOBqkk4UA26UBLATv4SwsG/JYHRKEsLCg9LAUCgOoDtkB3KgOFqWBwMQix3KlhY5lQWDKlgcyoAyoAyoLBlQWO5UFh0iwUliur6wMBJNgFWc4045pPQlK5m34vLIf6Noa3ndyry/fa9V/wBKNlzZpkS3OtnqfSZ3K3SYvnHyItEcbJU+kzu/RWU8VzXkLRHmSVHOzu/RXUsTzXkLRJMT5+Ut7v0WilX4tFdCZE6TlI7lonU4kaEuMu5VomwSGlWuQKCkELF8TbTta54cQ45eLa97E8pHMufE4mNCKlJPXTQmMcxU/tfF6En+j+Jcf6tS+V+n5L9Ew/a+L0JP9H8Sfq1L5X6fkdEw/a+L0JO5n8Sfq1L5X6fkdEy6wysE8YkaCAbixtfQkcnUu+hWVaCnHZmclZ2JWRakBlQBlQBlQBlQHKjQKxYxeOvMkzY/stGYjrXj469WvGlwSuzSOiuSqSmvyLoWiILBlKrXFhxtKrJkWHG06m4sOtgVkRYdbGrAcDVYDgapIFgKwMHV0NdKAJGvcAbgEs22tfQr56pRxtVWmm/I2TitjSYVufi3mPfYW75lGa+2/TYr1KGCpKnHPBXtr4mbk76M7W0FFDbfWRszXtfNra1/eFNWjg6Vs8Yq4Tk9ik3QcD3k7xve+Zh5Oa9uXavPxnunRPorZtNi8c19S83HD6ozrf8AnK9D2b2aP1+7KVOsXWVd1igZUAZUAZUsDuVLEjFYNFYkxdaPrbuyF49btj/ii66pb0YV7gmhWAsKyAsK6IFtVrkWHArICmqyAsKxApSgV2PYvwZjXZM+Z2W2bLbQm97HmXNi8V7vBSte7ty/JaMblH+3H9wPxf8AYuD9Z/6ev9i3Rd4f1pr+53nT73Nvns2tk6dqf7jr1cv1vfy5DqEHGtzPB4jJvuexAy5Mu3pzFc+J9n9BTz5r/S3/AKWjO7sabcZ5ozrf+dy9X2b2aP1+7M59Yuyu9uxQ4Cs1Uu7FsugrKtCp3KpAWQEWs2ISYmu87d2W/BeNX7W/4o0XVLekKm4JYKsmQLBV0BYKsmBuKTNMxo5Lk9dirQd5pGijaDZdPiBXY4JmAw+EjpWbg0TcQCouAc5TcHneK0NRG1pmcXAmwvIX62PIfWvm8RRr04p1HdeLZtFp7FrhuLUzYmNe0FwbYnewdeu2q7aGLw8acYyWqWun9ijjK5Oh3R0zL5Rlvtyx2vbnsF0R9oYaO2n0IySIW6HHYpoSxhJOZp1aRsOuq58bjaVWk4xeunAmMWmP7mMcijijhJOcuItY2u95tr6wrYLG04Uo03vf7sSg27mpbJdeg5Niw40omB8LrWqMwUgEBErNiAxGIedu7IXiYjtb/ijRdUtaQpcEoFWTA4CrpkBLLlF/5urotGN3Yj4Ac05PX/PirYbWZtV0hY069E5AQCHxgqrimCpFdG6R8THh0kflsF7t6+8LC6u0mRmTdiFiVKyUAPBIBuLEjXZyLnrUoVVaaLp2K36Dh9E+075rn9xocvVk52Jfg0A+yfacqvBUFw9WFKTG/oiH0T7Tlm8JR5erLXZKpMHhDmuDTdpDhxnbQbhXhhKSaaW3eybmiicu1AktViCQzYumm9DNnVoQCAiVqAw+I+dO7LV4eJf+rfgjRdUs6Q6KtySU0qyYFgq6ZBU1uLtMzqcA5mNbI46ZbOJDR16LTZXNaS1uWW5IXc49HvK2wi+ItiNjTrvOQEAFAecU1c2DEMSlcCWsaCQ21zxmDS/WvNUlGrUk+4wTtKTJ+Ebpo6tzmsY9pa3Nd+XUXtyEq0K0al7IvCopE2SSyicrGyVyO5yxbLiQ5AS6ZysgWkBWqJJjSrgfiK2pMzkLW5UEBErUBhsT86d2WrwsX2p+CNF1SxpSs7kj7pLKyZKRBqq0haRLWMzg0uaerf0xx37LHOI8Quipojansb7ce3R56vitsItzLEcDRLtOYFAAqQeb4dQNkxiqeSQYTnba1iS0Ms642Wcdll5sYJ4iT5GCjeo+4Ruh/rWl/wAP/wCyrV/fj4fkmX7iLubalTc6UN2VCQyoSSacKyBaQLRFiY0rQDsJV4OzKSHl1GYICJWoDC4r507stXg4ztT8Eax6pPpTosWyQnerosU9dN/PQtoklLuXN4pn/eTyH1NysHuW9U3grHpm5Nto3HnI8B+q6cKtGc+I3ReLrOcEBwlAeXuqHw4nWzhx3uHjysG2RhDWhovp5RaeTYvLu415yvotznu1NsKOqFfXxzRhzGwR8YPtmNy8cXKSPtjuURkqtVSXBEp553RqJ4tQtKq1R0xGt6KysWFCFTYkfhjUpEk+Jq0RJJYrIDse1WRWWxIXWndGQKQRK1AYXFvOndlq8DG9qfgjWPVJdOdFztlkNVD1pEsUeISWuebXuF10U90SQtyYtRxX2uu4/wDe8lbVdzaB6pubZaEdJPwC7cMvh+py1+sWi6DEEA29yhkEaSVUuBtxuoDGJotiwrLYtAjzSRsNnvY07bOc1ptz2JWDcVuy+ZLdjYq4fvYvxGfNRnhzXmM8eaHG1kP3sX4jPmpzw5rzGePNEumka4XY5rhsu0hwvzXHqV009i6aexJCsBQKkhokhdVN6GLOq4IlagMJjHnTuy1fP4/tL8Eax6o/C7Rc1y6QxUPWkSxmMfnyxSnmY7xC66O4J+BxZaenbzMZ+W/xWlTrG8dEeoYK20Lem58V6FBfAjiq9cnLYzBARpyqsgrppdVm2QcjmRMC66bLE54tdrXOF9l2tJF+5Y4h2hcmLsm+4wlRWGrni3wBtyyPiXGhft1J14xXjym6s1fuXqc7l0klc0f7HQ+nL3s/hXX7nDm/T8HT7tHmxqr3JRNje5rpS5rXFouw3cASBYNubnmVZYSKi2m/8+hWWHik2rkLc9UVEJbGIHZHyAuc6OS4DsrXG+gAAF9VnQlUh8Kjo3yZWk5x0tx5G2XonYCAlRnRdFJmMtxS2KkStQGCxrzl3Zavnsf2l+CNY9UcjK5LmqItW9awBkN1sn1eTps3vIC7sPuDW0sVjG30QB3AD4K0usdC2PSMObaJg/shenRVoI4Kj+JkhaFAQEWdUZBUVG1ZSIEMKIDmKO+rydh/5CssT+0yVs/BmCww/wBNF/iM/OF4sOsvFfc5afXXij0bf162Y9Q4agAXJAA1JOwAbSVGYjYRHicRIAkjJOgGdtyTsA1RVY80RnjzRMDlcsdugJNOdFtSepjNajq6ShErUBgsb85d2W+5fO+0e0vwRtDYGO0XEmaEKqet4EmS3QcbemenNG3xBK9DD7Nko3MAvJ3+N1L6xtwPR4m2aBzADwXqxVkkec9xSsQCAYmaqsgrZ4Vm0QNthUWAV0eaNzTscC0222Isbd6yrq8LF4K+hi66gMMjDEHvAs+5GbjBx0OUdAXjzhkksuphOk4SWVNksYvU/df+OT5rTpqny+jNOmq/L6MTNidS5rmmE2cC02jkvYix5VDq1GrZfRkOrVaay+jFYBhAdZ8m+Ncx4IFsoOXK4Egi+2/cpo0b6u6syaNC/wAUrp3NlE5d6OseCuB+nVoOzRnMfXYZEStQGBxzzl3ZavnPaXaX4I2p7DbXLhNCBWPW8GSZ6ZgfVUrdtpC/2Bdenh1aDLLc2dK6zidtraXF+7lUbM14GspN0zCbSDKf55CuyGLT6yOWWHfAuYKhr/JcD69e5dUZxlszFxa3HVYqJc1QQMPiVbATvKWBBxEWaVz1+qaU9yke7VcBuSadXiSSiFcg4wKECRFINg1PQpzrZE5XxLCCM7SLLaFOctXoZTkuA+AuiNJLcyuLWxBErUB5/j/nLuy33L5v2n2h+CN6ewwCuBM0K+rcuimCjw678RiA+zE482p02r16StTJjubWaK+roXjpYQ4LOUTVPvIjw0bJHt6Hsdb5Kli1xUE0jf3b43dl4ae66lNrYOzLWm3VzxfvGOI6RfxC2jiZx3MpUIsvcP3XU8uhdkdzFdcMVCW+hhKhJbal7HI1wu0gjnBuuhNPYxatuKIUkFfiEd2nqXNWXwstDrIoJY157R0io3WVkBL8QGxup8O/lVXUS2LqD4jtOC/yr25hoFCvLcOy2L6jjAGgsuqlG2xzTbe5LdIBtIHWQF2JpLUzs3sNNq2E2Dgeo3Venhe1y3Ry5D62RQiVqA8/x/zl3Zb7l817T7Q/BG9PYjgLz7mpW1wK6qTIKTc676/M6xOWIDTrC9dL+mi0esap1QfRd6tPcsrNGtxH0i8cknep+IaCHYiTtjcetrT8FGoOMxBo/wCE9vZDm/lKkA+sjd5TJD1szfC/ilkBymrGxm8Uk0Z6Gvt3G6tHTZkNX3ReUG7J7bB7o5R64n+OhW8cTKO+pjKjF7aGjgxuGYEBwa4g8VxAOzk51s6sZxZl0cosp63EGDybOPPfTw2riZ0KPMqZqjNq4ud0eS3xWbg3uXVlsN/SQb5IYOtzfmmSwHI8Zd6bR1PYFbUiy5D7cUc77QP+bfwBTXn6kqKXAW2pP9jwJ8Sq5CSRFWSD7VuzlUq62ZDSZd4XWtsTI5+n2nE5R8AuvDz+ZnPVh8qLCtXccxgMe85d2Wr5j2r2h+CNqexyFlwvLzGoiakBV41GgYw4fXwTSvgaOOdoyG7doFnL3qWLouCuyylzOuq8X5u5sXzWnvNB/wDL7kZmNGfFz6XqEQ+KdPQ+b7jM+Y044sfvfVvfzVuno8yMz5jZZiv9/wCos+anpqXNE37xp0GKf9R3t+anpKXNEZu8adR4lbUVHt2+KlVKfMjNoMOhrWEF8dQ4Dku91+ccXVWvFk57HJm1gdmY2oAJuM0byW9FyORE49wd76Mksr8QcOKyUAaWaw7eU6jwS0SVJrcVwjEORtR+Hf8A9VNok51zFtrcQH2Z/wAIfJRaIzodbidf6M/rp7/BMsSVJcxRxauB/cuPXSk+4dSjJEZu8cjxqs/5dvrpZB7lHRRJz24k2mx+rG2nYP8AJnHucodKJOfvLx+6Csni3l1O7kI3uKdp025i64IVrPLlRWyTzXPU61egcJ5/j/nDuy1fMe1v334I2hsKp147NCgxfHnxVcUYtvRA3zQaF7srDfk1su6hhozoylx4fTczlO0rHKrH3itjibbetGv0Bu9wc4a8lgB3q8MOnQc3vw8A6jzWLXEMcjhliicCTKbXHks5Glx6ToFlToSnByXAs52dhOK462B4ZvbpCWOk4paNG7fKI51pSpOcczduBWU7Cpd0UTY4nta55mtkY0DOdLnboLDlV40pZmnpbcOY47HWsidJLG+OzsrWcVznk2y5Q0naTZSqbcrJ3IzaXFYfjzZJd6fG+J5GZodlIeBts5pIuOZXdNqOZO6CmnoO45jXBm5zG57QCSWlumwAWJ5b8itTjndrkylYaqN0gjjY90L7veGNZdl+NsN72A9a0jC73K5iRUboGxwiWRjmknK2PRz3OJs1rcpsSetTGOtkM2hA3N4wS98VRnErs0ozhmXJoMseQnRumhN9Vq+aIjIfwzdbHLIxhiewSF4Y9xYWuLL3GhuNitZ8wpk5u6SENqHOu1tM/I4m3GOVruLbnzgdatZ6d4zDmHY8X3L4JIWBufPIY7WGtiA4kG2uxTfvIzXIsO7VnEc6GVkMjgxszg0N4xsxxbfMATykK6YuanPorJklbilRZvrCpWk1H6hI01PJdeqUOVg0QHn+6NhE9/SaLeravm/a0H01+aXoaw2GaaVeI0aGaxXC3SyVDreUxjYzpqWZjfvsvSoV404QXe7mM4ttsjQYVLkje4Xl35sr9RoLgEA9DQtJV4ZnFbWsv88SuV7himGTzPmfxRms1lwS4CO5YWkGwJcbq1KtTgox8/ruGm3c7jmGzVDonWykREHXTPcHK621pU0asIJrv9OfiHdk+pppPq8rIxmiBBiuBo8AENOzSwVITj8UW9+IaejsScYY+eJjmx5HxyNkDHkHNkOty0m1xdKTjCVm7plpaoKSKSWpjlcze2xNcALhznOfa500AFvFXzRjBpO9yFqyz3WUzpaaRjBdxGgvt1HyVaEssk2XnsV+6Whc+KENZnyyNc5umrRtGui2pSSbM5LRCKyhc6CExRCN0UgkERLQDYm4u24BNyfWrRkr6sNaC4aeSWoEzmb22ONzGtuC5xfbMTbQDiiyvdJWI32K3czg0sE7XvZmDs4NzrES4kFutrOFtmqu5XRCvcmVGCyvZWN8kyTb5GTsOVkdr22C7SFOZXXgTYuWSvqIJIpITEXRuaX5mubdwLTlsb9OoQngU5pKiWGOmdEGZSwPlzAtLWEWLG7bm3LaysmuBU3oms0KyNCoxGbMWtGpc4LLESvlgt20SjZ0S9ozJUzbhAZvHcKEreYjVp5ly4vCrEQts1sy0ZWMfNTvjNntI6QLtPUV8xWwtSnK0oteqNVJM4Jug9xXP0UuRNxQn6D3KejlyJO7+OY9xVskuXoRoG/jmPcVbK+Q0O8JHMe4qUny9CDoqRzHuVteT8gKbVgch7irX7n5MCuGjmd3FWUu5+QA1g5j3FWz+PkyLHRWt5ndxVukXJ+TFhTa9o5HeyVbpVyfkxYV9IN5j7JVlWjyfkyLChiTeZ3slWVePJ+TFjrcSYOR3cVPvEe/yYsd+kmczu4q6xMO/wAiLCX4gXaMa5x6invPCEW34CxY4Phjs2+SeVyDkb+q7sJhZKXS1etwXIiUuCNdSMsvRKEpAMyw3QEJ9GgE8EQBwVAHBUAcFQBwVAHBUAcFQBwVAHBUAcFQBwVAHBUAcFQBwVAcNIgAUSAlQ0tkBJYyyAWgBACALIAsgCyALIAsgCyALIAsgCyALIAsgCyALIAsgCyALIAQA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12738"/>
            <a:ext cx="2527449" cy="276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61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id="{FFE5D930-D133-4F29-B931-490B7803F25F}"/>
              </a:ext>
            </a:extLst>
          </p:cNvPr>
          <p:cNvSpPr/>
          <p:nvPr/>
        </p:nvSpPr>
        <p:spPr>
          <a:xfrm>
            <a:off x="2699792" y="116632"/>
            <a:ext cx="3990195"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Planeación Estratégica</a:t>
            </a:r>
          </a:p>
        </p:txBody>
      </p:sp>
      <p:sp>
        <p:nvSpPr>
          <p:cNvPr id="11" name="12 Rectángulo">
            <a:extLst>
              <a:ext uri="{FF2B5EF4-FFF2-40B4-BE49-F238E27FC236}">
                <a16:creationId xmlns:a16="http://schemas.microsoft.com/office/drawing/2014/main" id="{F0126E9C-5265-476B-832E-272FA1EBA3CA}"/>
              </a:ext>
            </a:extLst>
          </p:cNvPr>
          <p:cNvSpPr/>
          <p:nvPr/>
        </p:nvSpPr>
        <p:spPr>
          <a:xfrm>
            <a:off x="323528" y="2192107"/>
            <a:ext cx="4104456" cy="2016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 dirty="0">
                <a:latin typeface="Candara" panose="020E0502030303020204" pitchFamily="34" charset="0"/>
              </a:rPr>
              <a:t>La empresa consigue sus objetivos a través de la planeación estratégica, entre éstos se encuentra la obtención de utilidades para los accionistas y la creación de valor para los inversionistas</a:t>
            </a:r>
            <a:endParaRPr lang="es-EC" dirty="0">
              <a:latin typeface="Candara" panose="020E0502030303020204" pitchFamily="34" charset="0"/>
            </a:endParaRPr>
          </a:p>
        </p:txBody>
      </p:sp>
      <p:sp>
        <p:nvSpPr>
          <p:cNvPr id="13" name="12 Rectángulo">
            <a:extLst>
              <a:ext uri="{FF2B5EF4-FFF2-40B4-BE49-F238E27FC236}">
                <a16:creationId xmlns:a16="http://schemas.microsoft.com/office/drawing/2014/main" id="{04B31999-EE76-4EF0-B5F3-F1FB3E04C469}"/>
              </a:ext>
            </a:extLst>
          </p:cNvPr>
          <p:cNvSpPr/>
          <p:nvPr/>
        </p:nvSpPr>
        <p:spPr>
          <a:xfrm>
            <a:off x="4637759" y="2204864"/>
            <a:ext cx="4104456" cy="2016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S" dirty="0">
                <a:latin typeface="Candara" panose="020E0502030303020204" pitchFamily="34" charset="0"/>
              </a:rPr>
              <a:t>La administración financiera transforma los planes estratégicos de las empresas en </a:t>
            </a:r>
            <a:r>
              <a:rPr lang="es-ES" b="1" dirty="0">
                <a:latin typeface="Candara" panose="020E0502030303020204" pitchFamily="34" charset="0"/>
              </a:rPr>
              <a:t>PLANES FINANCIEROS</a:t>
            </a:r>
            <a:endParaRPr lang="es-EC" b="1" dirty="0">
              <a:latin typeface="Candara" panose="020E0502030303020204" pitchFamily="34" charset="0"/>
            </a:endParaRPr>
          </a:p>
        </p:txBody>
      </p:sp>
      <p:sp>
        <p:nvSpPr>
          <p:cNvPr id="16" name="Flecha: a la derecha con muesca 15">
            <a:extLst>
              <a:ext uri="{FF2B5EF4-FFF2-40B4-BE49-F238E27FC236}">
                <a16:creationId xmlns:a16="http://schemas.microsoft.com/office/drawing/2014/main" id="{A699FE81-7A00-4D93-B48D-BDA7ABB042C0}"/>
              </a:ext>
            </a:extLst>
          </p:cNvPr>
          <p:cNvSpPr/>
          <p:nvPr/>
        </p:nvSpPr>
        <p:spPr>
          <a:xfrm>
            <a:off x="683568" y="4179238"/>
            <a:ext cx="7272808" cy="880433"/>
          </a:xfrm>
          <a:prstGeom prst="notchedRightArrow">
            <a:avLst/>
          </a:prstGeom>
          <a:ln>
            <a:solidFill>
              <a:schemeClr val="accent2">
                <a:lumMod val="40000"/>
                <a:lumOff val="60000"/>
              </a:schemeClr>
            </a:solidFill>
          </a:ln>
        </p:spPr>
        <p:style>
          <a:lnRef idx="0">
            <a:scrgbClr r="0" g="0" b="0"/>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8" name="13 Rectángulo">
            <a:extLst>
              <a:ext uri="{FF2B5EF4-FFF2-40B4-BE49-F238E27FC236}">
                <a16:creationId xmlns:a16="http://schemas.microsoft.com/office/drawing/2014/main" id="{FB9B0F41-8F6A-47A1-A855-18F92B79D36F}"/>
              </a:ext>
            </a:extLst>
          </p:cNvPr>
          <p:cNvSpPr/>
          <p:nvPr/>
        </p:nvSpPr>
        <p:spPr>
          <a:xfrm>
            <a:off x="557554" y="5121348"/>
            <a:ext cx="752483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Candara" panose="020E0502030303020204" pitchFamily="34" charset="0"/>
              </a:rPr>
              <a:t>que contienen las acciones necesarias para dotar a la empresa de activos mediante el uso de las fuentes de financiamiento más convenientes. </a:t>
            </a:r>
            <a:endParaRPr lang="es-EC" dirty="0">
              <a:latin typeface="Candara" panose="020E0502030303020204" pitchFamily="34" charset="0"/>
            </a:endParaRPr>
          </a:p>
        </p:txBody>
      </p:sp>
      <p:pic>
        <p:nvPicPr>
          <p:cNvPr id="19" name="Imagen 18">
            <a:extLst>
              <a:ext uri="{FF2B5EF4-FFF2-40B4-BE49-F238E27FC236}">
                <a16:creationId xmlns:a16="http://schemas.microsoft.com/office/drawing/2014/main" id="{91A4481B-0891-4BBB-94E6-EE766C81ADDA}"/>
              </a:ext>
            </a:extLst>
          </p:cNvPr>
          <p:cNvPicPr>
            <a:picLocks noChangeAspect="1"/>
          </p:cNvPicPr>
          <p:nvPr/>
        </p:nvPicPr>
        <p:blipFill rotWithShape="1">
          <a:blip r:embed="rId2"/>
          <a:srcRect l="5882" r="5882"/>
          <a:stretch/>
        </p:blipFill>
        <p:spPr>
          <a:xfrm>
            <a:off x="1115616" y="692696"/>
            <a:ext cx="2160240" cy="1371032"/>
          </a:xfrm>
          <a:prstGeom prst="rect">
            <a:avLst/>
          </a:prstGeom>
          <a:ln>
            <a:solidFill>
              <a:schemeClr val="tx1"/>
            </a:solidFill>
          </a:ln>
        </p:spPr>
      </p:pic>
      <p:pic>
        <p:nvPicPr>
          <p:cNvPr id="20" name="Imagen 19">
            <a:extLst>
              <a:ext uri="{FF2B5EF4-FFF2-40B4-BE49-F238E27FC236}">
                <a16:creationId xmlns:a16="http://schemas.microsoft.com/office/drawing/2014/main" id="{3F0DB01F-296A-4F62-A8E5-30CA66A00305}"/>
              </a:ext>
            </a:extLst>
          </p:cNvPr>
          <p:cNvPicPr>
            <a:picLocks noChangeAspect="1"/>
          </p:cNvPicPr>
          <p:nvPr/>
        </p:nvPicPr>
        <p:blipFill>
          <a:blip r:embed="rId3"/>
          <a:stretch>
            <a:fillRect/>
          </a:stretch>
        </p:blipFill>
        <p:spPr>
          <a:xfrm>
            <a:off x="5269505" y="620688"/>
            <a:ext cx="2304256" cy="1440160"/>
          </a:xfrm>
          <a:prstGeom prst="rect">
            <a:avLst/>
          </a:prstGeom>
          <a:ln>
            <a:solidFill>
              <a:schemeClr val="tx1"/>
            </a:solidFill>
          </a:ln>
        </p:spPr>
      </p:pic>
      <p:pic>
        <p:nvPicPr>
          <p:cNvPr id="22" name="3 Imagen">
            <a:extLst>
              <a:ext uri="{FF2B5EF4-FFF2-40B4-BE49-F238E27FC236}">
                <a16:creationId xmlns:a16="http://schemas.microsoft.com/office/drawing/2014/main" id="{B3D39F6C-995C-4BB2-A0D5-F1B89E156E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64696"/>
            <a:ext cx="1979712" cy="620688"/>
          </a:xfrm>
          <a:prstGeom prst="rect">
            <a:avLst/>
          </a:prstGeom>
          <a:noFill/>
          <a:ln>
            <a:solidFill>
              <a:schemeClr val="tx1"/>
            </a:solidFill>
          </a:ln>
        </p:spPr>
      </p:pic>
    </p:spTree>
    <p:extLst>
      <p:ext uri="{BB962C8B-B14F-4D97-AF65-F5344CB8AC3E}">
        <p14:creationId xmlns:p14="http://schemas.microsoft.com/office/powerpoint/2010/main" val="153094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8C755E33-D9A3-4268-9D5A-3034149173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64696"/>
            <a:ext cx="1979712" cy="620688"/>
          </a:xfrm>
          <a:prstGeom prst="rect">
            <a:avLst/>
          </a:prstGeom>
          <a:noFill/>
          <a:ln>
            <a:solidFill>
              <a:schemeClr val="tx1"/>
            </a:solidFill>
          </a:ln>
        </p:spPr>
      </p:pic>
      <p:sp>
        <p:nvSpPr>
          <p:cNvPr id="7" name="4 Rectángulo">
            <a:extLst>
              <a:ext uri="{FF2B5EF4-FFF2-40B4-BE49-F238E27FC236}">
                <a16:creationId xmlns:a16="http://schemas.microsoft.com/office/drawing/2014/main" id="{3B141221-0257-4332-B0F0-E74A8180023A}"/>
              </a:ext>
            </a:extLst>
          </p:cNvPr>
          <p:cNvSpPr/>
          <p:nvPr/>
        </p:nvSpPr>
        <p:spPr>
          <a:xfrm>
            <a:off x="1403648" y="-46548"/>
            <a:ext cx="6797054"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Metodología de Planeación Estratégica</a:t>
            </a:r>
          </a:p>
        </p:txBody>
      </p:sp>
      <p:grpSp>
        <p:nvGrpSpPr>
          <p:cNvPr id="33" name="Grupo 32">
            <a:extLst>
              <a:ext uri="{FF2B5EF4-FFF2-40B4-BE49-F238E27FC236}">
                <a16:creationId xmlns:a16="http://schemas.microsoft.com/office/drawing/2014/main" id="{9BFE3EFA-1D1B-4501-907E-FD0EF8230244}"/>
              </a:ext>
            </a:extLst>
          </p:cNvPr>
          <p:cNvGrpSpPr/>
          <p:nvPr/>
        </p:nvGrpSpPr>
        <p:grpSpPr>
          <a:xfrm>
            <a:off x="39011" y="4189753"/>
            <a:ext cx="3198422" cy="2033226"/>
            <a:chOff x="391048" y="1636099"/>
            <a:chExt cx="1888952" cy="2033226"/>
          </a:xfrm>
        </p:grpSpPr>
        <p:sp>
          <p:nvSpPr>
            <p:cNvPr id="31" name="Rectángulo: esquinas redondeadas 30">
              <a:extLst>
                <a:ext uri="{FF2B5EF4-FFF2-40B4-BE49-F238E27FC236}">
                  <a16:creationId xmlns:a16="http://schemas.microsoft.com/office/drawing/2014/main" id="{E2B88499-2483-412C-93D2-76BA8B56CA03}"/>
                </a:ext>
              </a:extLst>
            </p:cNvPr>
            <p:cNvSpPr/>
            <p:nvPr/>
          </p:nvSpPr>
          <p:spPr>
            <a:xfrm>
              <a:off x="391048" y="1636099"/>
              <a:ext cx="1888952" cy="2033226"/>
            </a:xfrm>
            <a:prstGeom prst="roundRect">
              <a:avLst>
                <a:gd name="adj" fmla="val 10000"/>
              </a:avLst>
            </a:prstGeom>
            <a:ln/>
          </p:spPr>
          <p:style>
            <a:lnRef idx="2">
              <a:schemeClr val="accent2"/>
            </a:lnRef>
            <a:fillRef idx="1">
              <a:schemeClr val="lt1"/>
            </a:fillRef>
            <a:effectRef idx="0">
              <a:schemeClr val="accent2"/>
            </a:effectRef>
            <a:fontRef idx="minor">
              <a:schemeClr val="dk1"/>
            </a:fontRef>
          </p:style>
        </p:sp>
        <p:sp>
          <p:nvSpPr>
            <p:cNvPr id="32" name="Rectángulo: esquinas redondeadas 6">
              <a:extLst>
                <a:ext uri="{FF2B5EF4-FFF2-40B4-BE49-F238E27FC236}">
                  <a16:creationId xmlns:a16="http://schemas.microsoft.com/office/drawing/2014/main" id="{3BAA6C97-9CCC-4349-94CA-02564CA42D9C}"/>
                </a:ext>
              </a:extLst>
            </p:cNvPr>
            <p:cNvSpPr txBox="1"/>
            <p:nvPr/>
          </p:nvSpPr>
          <p:spPr>
            <a:xfrm>
              <a:off x="391048" y="1658974"/>
              <a:ext cx="1867797" cy="20103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171450" lvl="1" indent="-171450" algn="ctr" defTabSz="755650">
                <a:lnSpc>
                  <a:spcPct val="90000"/>
                </a:lnSpc>
                <a:spcBef>
                  <a:spcPct val="0"/>
                </a:spcBef>
                <a:spcAft>
                  <a:spcPct val="15000"/>
                </a:spcAft>
                <a:buChar char="•"/>
              </a:pPr>
              <a:r>
                <a:rPr lang="es-ES" sz="1700" kern="1200" dirty="0">
                  <a:latin typeface="Candara" panose="020E0502030303020204" pitchFamily="34" charset="0"/>
                </a:rPr>
                <a:t>Después de que la alta dirección esté comprometida con la implementación del Cuadro de Mando Integral, se debe incluir en forma vital la comunicación a toda la organización. </a:t>
              </a:r>
              <a:endParaRPr lang="es-EC" sz="1700" kern="1200" dirty="0">
                <a:latin typeface="Candara" panose="020E0502030303020204" pitchFamily="34" charset="0"/>
              </a:endParaRPr>
            </a:p>
          </p:txBody>
        </p:sp>
      </p:grpSp>
      <p:grpSp>
        <p:nvGrpSpPr>
          <p:cNvPr id="41" name="Grupo 40">
            <a:extLst>
              <a:ext uri="{FF2B5EF4-FFF2-40B4-BE49-F238E27FC236}">
                <a16:creationId xmlns:a16="http://schemas.microsoft.com/office/drawing/2014/main" id="{798C3271-D302-49E9-A8E9-4D967CA033E2}"/>
              </a:ext>
            </a:extLst>
          </p:cNvPr>
          <p:cNvGrpSpPr/>
          <p:nvPr/>
        </p:nvGrpSpPr>
        <p:grpSpPr>
          <a:xfrm>
            <a:off x="3674238" y="4189753"/>
            <a:ext cx="3198422" cy="2261254"/>
            <a:chOff x="2667335" y="1912843"/>
            <a:chExt cx="2333582" cy="2261254"/>
          </a:xfrm>
        </p:grpSpPr>
        <p:sp>
          <p:nvSpPr>
            <p:cNvPr id="39" name="Rectángulo: esquinas redondeadas 38">
              <a:extLst>
                <a:ext uri="{FF2B5EF4-FFF2-40B4-BE49-F238E27FC236}">
                  <a16:creationId xmlns:a16="http://schemas.microsoft.com/office/drawing/2014/main" id="{A998CF2C-EEE1-4CED-9C2F-7761C7C605F6}"/>
                </a:ext>
              </a:extLst>
            </p:cNvPr>
            <p:cNvSpPr/>
            <p:nvPr/>
          </p:nvSpPr>
          <p:spPr>
            <a:xfrm>
              <a:off x="2667335" y="1919167"/>
              <a:ext cx="2333582" cy="2033226"/>
            </a:xfrm>
            <a:prstGeom prst="roundRect">
              <a:avLst>
                <a:gd name="adj" fmla="val 10000"/>
              </a:avLst>
            </a:prstGeom>
            <a:ln/>
          </p:spPr>
          <p:style>
            <a:lnRef idx="2">
              <a:schemeClr val="accent2"/>
            </a:lnRef>
            <a:fillRef idx="1">
              <a:schemeClr val="lt1"/>
            </a:fillRef>
            <a:effectRef idx="0">
              <a:schemeClr val="accent2"/>
            </a:effectRef>
            <a:fontRef idx="minor">
              <a:schemeClr val="dk1"/>
            </a:fontRef>
          </p:style>
        </p:sp>
        <p:sp>
          <p:nvSpPr>
            <p:cNvPr id="40" name="Rectángulo: esquinas redondeadas 10">
              <a:extLst>
                <a:ext uri="{FF2B5EF4-FFF2-40B4-BE49-F238E27FC236}">
                  <a16:creationId xmlns:a16="http://schemas.microsoft.com/office/drawing/2014/main" id="{BE89F500-3D6E-46BB-9B91-61D027263747}"/>
                </a:ext>
              </a:extLst>
            </p:cNvPr>
            <p:cNvSpPr txBox="1"/>
            <p:nvPr/>
          </p:nvSpPr>
          <p:spPr>
            <a:xfrm>
              <a:off x="2822460" y="1912843"/>
              <a:ext cx="1833627" cy="22612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171450" lvl="1" indent="-171450" algn="ctr" defTabSz="755650">
                <a:lnSpc>
                  <a:spcPct val="90000"/>
                </a:lnSpc>
                <a:spcBef>
                  <a:spcPct val="0"/>
                </a:spcBef>
                <a:spcAft>
                  <a:spcPct val="15000"/>
                </a:spcAft>
                <a:buChar char="•"/>
              </a:pPr>
              <a:endParaRPr lang="es-ES" sz="1700" dirty="0">
                <a:effectLst/>
                <a:latin typeface="Candara" panose="020E0502030303020204" pitchFamily="34" charset="0"/>
                <a:ea typeface="Calibri" panose="020F0502020204030204" pitchFamily="34" charset="0"/>
                <a:cs typeface="Times New Roman" panose="02020603050405020304" pitchFamily="18" charset="0"/>
              </a:endParaRPr>
            </a:p>
            <a:p>
              <a:pPr marL="171450" lvl="1" indent="-171450" algn="ctr" defTabSz="755650">
                <a:lnSpc>
                  <a:spcPct val="90000"/>
                </a:lnSpc>
                <a:spcBef>
                  <a:spcPct val="0"/>
                </a:spcBef>
                <a:spcAft>
                  <a:spcPct val="15000"/>
                </a:spcAft>
                <a:buChar char="•"/>
              </a:pPr>
              <a:r>
                <a:rPr lang="es-ES" sz="1700" dirty="0">
                  <a:effectLst/>
                  <a:latin typeface="Candara" panose="020E0502030303020204" pitchFamily="34" charset="0"/>
                  <a:ea typeface="Calibri" panose="020F0502020204030204" pitchFamily="34" charset="0"/>
                  <a:cs typeface="Times New Roman" panose="02020603050405020304" pitchFamily="18" charset="0"/>
                </a:rPr>
                <a:t>es conveniente para la implementación de la estrategia , que la misma este expresada en indicadores de desempeño.</a:t>
              </a:r>
              <a:endParaRPr lang="es-EC" sz="1700" kern="1200" dirty="0">
                <a:latin typeface="Candara" panose="020E0502030303020204" pitchFamily="34" charset="0"/>
              </a:endParaRPr>
            </a:p>
          </p:txBody>
        </p:sp>
      </p:grpSp>
      <p:sp>
        <p:nvSpPr>
          <p:cNvPr id="51" name="CuadroTexto 50">
            <a:extLst>
              <a:ext uri="{FF2B5EF4-FFF2-40B4-BE49-F238E27FC236}">
                <a16:creationId xmlns:a16="http://schemas.microsoft.com/office/drawing/2014/main" id="{4B79D230-E8D5-4DA8-93B7-E001E51BA57F}"/>
              </a:ext>
            </a:extLst>
          </p:cNvPr>
          <p:cNvSpPr txBox="1"/>
          <p:nvPr/>
        </p:nvSpPr>
        <p:spPr>
          <a:xfrm>
            <a:off x="2546904" y="387469"/>
            <a:ext cx="5350821" cy="400110"/>
          </a:xfrm>
          <a:prstGeom prst="rect">
            <a:avLst/>
          </a:prstGeom>
          <a:noFill/>
        </p:spPr>
        <p:txBody>
          <a:bodyPr wrap="square">
            <a:spAutoFit/>
          </a:bodyPr>
          <a:lstStyle/>
          <a:p>
            <a:r>
              <a:rPr lang="es-ES" sz="2000" b="1" dirty="0">
                <a:latin typeface="Candara" panose="020E0502030303020204" pitchFamily="34" charset="0"/>
              </a:rPr>
              <a:t>Modelo Cuadro de Mando Integral</a:t>
            </a:r>
            <a:endParaRPr lang="es-EC" sz="2000" b="1" dirty="0">
              <a:latin typeface="Candara" panose="020E0502030303020204" pitchFamily="34" charset="0"/>
            </a:endParaRPr>
          </a:p>
        </p:txBody>
      </p:sp>
      <p:sp>
        <p:nvSpPr>
          <p:cNvPr id="53" name="8 Elipse">
            <a:extLst>
              <a:ext uri="{FF2B5EF4-FFF2-40B4-BE49-F238E27FC236}">
                <a16:creationId xmlns:a16="http://schemas.microsoft.com/office/drawing/2014/main" id="{101C7B95-A9FC-481F-BAF4-391B5C9663E0}"/>
              </a:ext>
            </a:extLst>
          </p:cNvPr>
          <p:cNvSpPr/>
          <p:nvPr/>
        </p:nvSpPr>
        <p:spPr>
          <a:xfrm>
            <a:off x="968152" y="764704"/>
            <a:ext cx="4254163" cy="3574916"/>
          </a:xfrm>
          <a:prstGeom prst="ellipse">
            <a:avLst/>
          </a:prstGeom>
          <a:solidFill>
            <a:srgbClr val="DAC9C4"/>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a:solidFill>
                    <a:schemeClr val="accent4">
                      <a:lumMod val="65000"/>
                      <a:lumOff val="35000"/>
                    </a:schemeClr>
                  </a:solidFill>
                </a:ln>
                <a:solidFill>
                  <a:schemeClr val="accent2">
                    <a:lumMod val="60000"/>
                    <a:lumOff val="40000"/>
                  </a:schemeClr>
                </a:solidFill>
                <a:latin typeface="Candara" panose="020E0502030303020204" pitchFamily="34" charset="0"/>
              </a:rPr>
              <a:t>El Cuadro de Mando Integral permite articular y comunicar la estrategia empresarial, coordinando las iniciativas individuales de las empresas con la finalidad de obtener objetivos comunes, permitiendo un equilibrio entre los objetivos a corto y largo plazo</a:t>
            </a:r>
            <a:endParaRPr lang="es-EC" dirty="0">
              <a:ln>
                <a:solidFill>
                  <a:schemeClr val="accent4">
                    <a:lumMod val="65000"/>
                    <a:lumOff val="35000"/>
                  </a:schemeClr>
                </a:solidFill>
              </a:ln>
              <a:solidFill>
                <a:schemeClr val="accent2">
                  <a:lumMod val="60000"/>
                  <a:lumOff val="40000"/>
                </a:schemeClr>
              </a:solidFill>
              <a:latin typeface="Candara" panose="020E0502030303020204" pitchFamily="34" charset="0"/>
            </a:endParaRPr>
          </a:p>
        </p:txBody>
      </p:sp>
      <p:pic>
        <p:nvPicPr>
          <p:cNvPr id="56" name="Imagen 55">
            <a:extLst>
              <a:ext uri="{FF2B5EF4-FFF2-40B4-BE49-F238E27FC236}">
                <a16:creationId xmlns:a16="http://schemas.microsoft.com/office/drawing/2014/main" id="{AEEF137A-7098-4C46-8950-3A0624AAF2E6}"/>
              </a:ext>
            </a:extLst>
          </p:cNvPr>
          <p:cNvPicPr/>
          <p:nvPr/>
        </p:nvPicPr>
        <p:blipFill rotWithShape="1">
          <a:blip r:embed="rId3"/>
          <a:srcRect l="13759" t="38973" r="54622" b="22511"/>
          <a:stretch/>
        </p:blipFill>
        <p:spPr bwMode="auto">
          <a:xfrm>
            <a:off x="5364088" y="1262253"/>
            <a:ext cx="3667851" cy="2674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634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03BED89B-393F-4B46-A8D2-B5B70BF5D4C2}"/>
              </a:ext>
            </a:extLst>
          </p:cNvPr>
          <p:cNvSpPr/>
          <p:nvPr/>
        </p:nvSpPr>
        <p:spPr>
          <a:xfrm>
            <a:off x="2195736" y="188640"/>
            <a:ext cx="3887603"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Planeación Financiera</a:t>
            </a:r>
          </a:p>
        </p:txBody>
      </p:sp>
      <p:graphicFrame>
        <p:nvGraphicFramePr>
          <p:cNvPr id="6" name="Diagrama 5">
            <a:extLst>
              <a:ext uri="{FF2B5EF4-FFF2-40B4-BE49-F238E27FC236}">
                <a16:creationId xmlns:a16="http://schemas.microsoft.com/office/drawing/2014/main" id="{CD2F48C4-657E-4BDC-AA05-32AF8B2CD439}"/>
              </a:ext>
            </a:extLst>
          </p:cNvPr>
          <p:cNvGraphicFramePr/>
          <p:nvPr>
            <p:extLst>
              <p:ext uri="{D42A27DB-BD31-4B8C-83A1-F6EECF244321}">
                <p14:modId xmlns:p14="http://schemas.microsoft.com/office/powerpoint/2010/main" val="3841702044"/>
              </p:ext>
            </p:extLst>
          </p:nvPr>
        </p:nvGraphicFramePr>
        <p:xfrm>
          <a:off x="-19558" y="1124744"/>
          <a:ext cx="898404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3 Imagen">
            <a:extLst>
              <a:ext uri="{FF2B5EF4-FFF2-40B4-BE49-F238E27FC236}">
                <a16:creationId xmlns:a16="http://schemas.microsoft.com/office/drawing/2014/main" id="{D4FB181B-F2E6-4172-A106-84628575D62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264696"/>
            <a:ext cx="1979712" cy="620688"/>
          </a:xfrm>
          <a:prstGeom prst="rect">
            <a:avLst/>
          </a:prstGeom>
          <a:noFill/>
          <a:ln>
            <a:solidFill>
              <a:schemeClr val="tx1"/>
            </a:solidFill>
          </a:ln>
        </p:spPr>
      </p:pic>
    </p:spTree>
    <p:extLst>
      <p:ext uri="{BB962C8B-B14F-4D97-AF65-F5344CB8AC3E}">
        <p14:creationId xmlns:p14="http://schemas.microsoft.com/office/powerpoint/2010/main" val="70116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87624" y="84867"/>
            <a:ext cx="6979796" cy="523220"/>
          </a:xfrm>
          <a:prstGeom prst="rect">
            <a:avLst/>
          </a:prstGeom>
        </p:spPr>
        <p:txBody>
          <a:bodyPr wrap="none">
            <a:spAutoFit/>
          </a:bodyPr>
          <a:lstStyle/>
          <a:p>
            <a:r>
              <a:rPr lang="es-EC" sz="2800" b="1" dirty="0">
                <a:latin typeface="Aharoni" panose="02010803020104030203" pitchFamily="2" charset="-79"/>
                <a:cs typeface="Aharoni" panose="02010803020104030203" pitchFamily="2" charset="-79"/>
              </a:rPr>
              <a:t>Importancia de la Planeación Financiera</a:t>
            </a:r>
          </a:p>
        </p:txBody>
      </p:sp>
      <p:sp>
        <p:nvSpPr>
          <p:cNvPr id="6" name="5 Rectángulo"/>
          <p:cNvSpPr/>
          <p:nvPr/>
        </p:nvSpPr>
        <p:spPr>
          <a:xfrm>
            <a:off x="792114" y="2280757"/>
            <a:ext cx="184731" cy="2308324"/>
          </a:xfrm>
          <a:prstGeom prst="rect">
            <a:avLst/>
          </a:prstGeom>
        </p:spPr>
        <p:txBody>
          <a:bodyPr wrap="none">
            <a:spAutoFit/>
          </a:bodyPr>
          <a:lstStyle/>
          <a:p>
            <a:endParaRPr lang="es-EC" dirty="0"/>
          </a:p>
          <a:p>
            <a:endParaRPr lang="es-EC" dirty="0"/>
          </a:p>
          <a:p>
            <a:endParaRPr lang="es-EC" dirty="0"/>
          </a:p>
          <a:p>
            <a:endParaRPr lang="es-EC" dirty="0"/>
          </a:p>
          <a:p>
            <a:endParaRPr lang="es-EC" dirty="0"/>
          </a:p>
          <a:p>
            <a:endParaRPr lang="es-EC" dirty="0"/>
          </a:p>
          <a:p>
            <a:endParaRPr lang="es-EC" dirty="0"/>
          </a:p>
          <a:p>
            <a:endParaRPr lang="es-EC" dirty="0"/>
          </a:p>
        </p:txBody>
      </p:sp>
      <p:sp>
        <p:nvSpPr>
          <p:cNvPr id="15" name="14 Rectángulo"/>
          <p:cNvSpPr/>
          <p:nvPr/>
        </p:nvSpPr>
        <p:spPr>
          <a:xfrm>
            <a:off x="222747" y="1593782"/>
            <a:ext cx="5233673"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0" cap="none" spc="0" normalizeH="0" baseline="0" noProof="0" dirty="0">
                <a:ln>
                  <a:noFill/>
                </a:ln>
                <a:solidFill>
                  <a:prstClr val="black"/>
                </a:solidFill>
                <a:effectLst/>
                <a:uLnTx/>
                <a:uFillTx/>
                <a:latin typeface="Calibri"/>
              </a:rPr>
              <a:t>permite a la organización pronosticar sus futuros réditos de operación y gastos, y los requisitos de capital y equipo.</a:t>
            </a:r>
            <a:endParaRPr kumimoji="0" lang="es-EC" sz="1800" b="1" i="0" u="none" strike="noStrike" kern="0" cap="none" spc="0" normalizeH="0" baseline="0" noProof="0" dirty="0">
              <a:ln>
                <a:noFill/>
              </a:ln>
              <a:solidFill>
                <a:prstClr val="black"/>
              </a:solidFill>
              <a:effectLst/>
              <a:uLnTx/>
              <a:uFillTx/>
              <a:latin typeface="Calibri"/>
            </a:endParaRPr>
          </a:p>
        </p:txBody>
      </p:sp>
      <p:sp>
        <p:nvSpPr>
          <p:cNvPr id="18" name="17 Rectángulo"/>
          <p:cNvSpPr/>
          <p:nvPr/>
        </p:nvSpPr>
        <p:spPr>
          <a:xfrm>
            <a:off x="2411773" y="2878674"/>
            <a:ext cx="5510455"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0" cap="none" spc="0" normalizeH="0" baseline="0" noProof="0" dirty="0">
                <a:ln>
                  <a:noFill/>
                </a:ln>
                <a:solidFill>
                  <a:prstClr val="black"/>
                </a:solidFill>
                <a:effectLst/>
                <a:uLnTx/>
                <a:uFillTx/>
                <a:latin typeface="Calibri"/>
              </a:rPr>
              <a:t>proporciona una guía para dirigir, coordinar y controlar las acciones de la empresa para alcanzar sus objetivos.</a:t>
            </a:r>
            <a:endParaRPr kumimoji="0" lang="es-EC" sz="1800" b="1" i="0" u="none" strike="noStrike" kern="0" cap="none" spc="0" normalizeH="0" baseline="0" noProof="0" dirty="0">
              <a:ln>
                <a:noFill/>
              </a:ln>
              <a:solidFill>
                <a:prstClr val="black"/>
              </a:solidFill>
              <a:effectLst/>
              <a:uLnTx/>
              <a:uFillTx/>
              <a:latin typeface="Calibri"/>
            </a:endParaRPr>
          </a:p>
        </p:txBody>
      </p:sp>
      <p:sp>
        <p:nvSpPr>
          <p:cNvPr id="20" name="19 Rectángulo"/>
          <p:cNvSpPr/>
          <p:nvPr/>
        </p:nvSpPr>
        <p:spPr>
          <a:xfrm>
            <a:off x="3779912" y="4293096"/>
            <a:ext cx="4572000" cy="1200329"/>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0" cap="none" spc="0" normalizeH="0" baseline="0" noProof="0" dirty="0">
                <a:ln>
                  <a:noFill/>
                </a:ln>
                <a:solidFill>
                  <a:prstClr val="black"/>
                </a:solidFill>
                <a:effectLst/>
                <a:uLnTx/>
                <a:uFillTx/>
                <a:latin typeface="Calibri"/>
              </a:rPr>
              <a:t>ayuda a que los ejecutivos puedan a llegar a tener éxito en la dirección de la empresa cuando actúan con certidumbre y se enfrentan a situaciones de inestabilidad.</a:t>
            </a:r>
            <a:endParaRPr kumimoji="0" lang="es-EC" sz="1800" b="1" i="0" u="none" strike="noStrike" kern="0" cap="none" spc="0" normalizeH="0" baseline="0" noProof="0" dirty="0">
              <a:ln>
                <a:noFill/>
              </a:ln>
              <a:solidFill>
                <a:prstClr val="black"/>
              </a:solidFill>
              <a:effectLst/>
              <a:uLnTx/>
              <a:uFillTx/>
              <a:latin typeface="Calibri"/>
            </a:endParaRPr>
          </a:p>
        </p:txBody>
      </p:sp>
      <p:sp>
        <p:nvSpPr>
          <p:cNvPr id="24" name="23 Flecha doblada hacia arriba"/>
          <p:cNvSpPr/>
          <p:nvPr/>
        </p:nvSpPr>
        <p:spPr>
          <a:xfrm rot="5400000">
            <a:off x="1533886" y="2674693"/>
            <a:ext cx="720080" cy="836513"/>
          </a:xfrm>
          <a:prstGeom prst="bentUpArrow">
            <a:avLst/>
          </a:prstGeom>
          <a:solidFill>
            <a:srgbClr val="E4BAD9"/>
          </a:solidFill>
          <a:ln>
            <a:solidFill>
              <a:srgbClr val="E4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Flecha doblada hacia arriba"/>
          <p:cNvSpPr/>
          <p:nvPr/>
        </p:nvSpPr>
        <p:spPr>
          <a:xfrm rot="5400000">
            <a:off x="2897801" y="4530865"/>
            <a:ext cx="720080" cy="836513"/>
          </a:xfrm>
          <a:prstGeom prst="bentUpArrow">
            <a:avLst/>
          </a:prstGeom>
          <a:solidFill>
            <a:srgbClr val="E4BAD9"/>
          </a:solidFill>
          <a:ln>
            <a:solidFill>
              <a:srgbClr val="E4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410" name="Picture 2" descr="https://encrypted-tbn1.gstatic.com/images?q=tbn:ANd9GcT0F_YNpsoPJVsvohVCdEIUqqoucM82a2i4jeavxHe-VugnGozl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7" y="375034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3" name="22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pic>
        <p:nvPicPr>
          <p:cNvPr id="4098" name="Picture 2" descr="Las 7 etapas del proceso de toma de decisiones en la empresa - EUNCET">
            <a:extLst>
              <a:ext uri="{FF2B5EF4-FFF2-40B4-BE49-F238E27FC236}">
                <a16:creationId xmlns:a16="http://schemas.microsoft.com/office/drawing/2014/main" id="{97BF9763-8457-4007-A1E9-7B2785483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736" y="690028"/>
            <a:ext cx="23431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0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499992" y="2592797"/>
            <a:ext cx="4283075" cy="544513"/>
          </a:xfrm>
          <a:noFill/>
          <a:ln/>
        </p:spPr>
        <p:txBody>
          <a:bodyPr/>
          <a:lstStyle/>
          <a:p>
            <a:pPr algn="l"/>
            <a:r>
              <a:rPr lang="es-UY" altLang="es-EC" sz="3600" dirty="0">
                <a:solidFill>
                  <a:schemeClr val="bg1"/>
                </a:solidFill>
                <a:latin typeface="Aharoni" panose="02010803020104030203" pitchFamily="2" charset="-79"/>
                <a:cs typeface="Aharoni" panose="02010803020104030203" pitchFamily="2" charset="-79"/>
              </a:rPr>
              <a:t>CAPITULO III</a:t>
            </a:r>
            <a:endParaRPr lang="es-ES" altLang="es-EC" sz="3600" dirty="0">
              <a:solidFill>
                <a:schemeClr val="bg1"/>
              </a:solidFill>
              <a:latin typeface="Aharoni" panose="02010803020104030203" pitchFamily="2" charset="-79"/>
              <a:cs typeface="Aharoni" panose="02010803020104030203" pitchFamily="2" charset="-79"/>
            </a:endParaRPr>
          </a:p>
        </p:txBody>
      </p:sp>
      <p:sp>
        <p:nvSpPr>
          <p:cNvPr id="2173" name="Rectangle 125"/>
          <p:cNvSpPr>
            <a:spLocks noChangeArrowheads="1"/>
          </p:cNvSpPr>
          <p:nvPr/>
        </p:nvSpPr>
        <p:spPr bwMode="auto">
          <a:xfrm>
            <a:off x="4860925" y="3213100"/>
            <a:ext cx="403155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fontAlgn="base">
              <a:spcBef>
                <a:spcPct val="0"/>
              </a:spcBef>
              <a:spcAft>
                <a:spcPct val="0"/>
              </a:spcAft>
            </a:pPr>
            <a:r>
              <a:rPr lang="es-UY" altLang="es-EC" sz="3200" b="1" dirty="0">
                <a:solidFill>
                  <a:srgbClr val="FFFFFF"/>
                </a:solidFill>
                <a:latin typeface="Aharoni" panose="02010803020104030203" pitchFamily="2" charset="-79"/>
                <a:cs typeface="Aharoni" panose="02010803020104030203" pitchFamily="2" charset="-79"/>
              </a:rPr>
              <a:t>Análisis Financiero </a:t>
            </a:r>
            <a:endParaRPr lang="es-ES" altLang="es-EC" sz="3200" b="1" dirty="0">
              <a:solidFill>
                <a:srgbClr val="FFFFFF"/>
              </a:solidFill>
              <a:latin typeface="Aharoni" panose="02010803020104030203" pitchFamily="2" charset="-79"/>
              <a:cs typeface="Aharoni" panose="02010803020104030203" pitchFamily="2" charset="-79"/>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spTree>
    <p:extLst>
      <p:ext uri="{BB962C8B-B14F-4D97-AF65-F5344CB8AC3E}">
        <p14:creationId xmlns:p14="http://schemas.microsoft.com/office/powerpoint/2010/main" val="414211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203848" y="4005064"/>
            <a:ext cx="4537075" cy="544513"/>
          </a:xfrm>
          <a:noFill/>
          <a:ln/>
        </p:spPr>
        <p:txBody>
          <a:bodyPr/>
          <a:lstStyle/>
          <a:p>
            <a:pPr algn="l"/>
            <a:r>
              <a:rPr lang="es-EC" sz="3600" dirty="0">
                <a:solidFill>
                  <a:schemeClr val="tx2"/>
                </a:solidFill>
                <a:latin typeface="+mj-lt"/>
                <a:ea typeface="+mj-ea"/>
                <a:cs typeface="+mj-cs"/>
              </a:rPr>
              <a:t>Aspectos Generales </a:t>
            </a:r>
            <a:endParaRPr lang="es-ES" altLang="es-EC" sz="3600" b="1" dirty="0">
              <a:solidFill>
                <a:schemeClr val="tx1"/>
              </a:solidFill>
            </a:endParaRPr>
          </a:p>
        </p:txBody>
      </p:sp>
      <p:sp>
        <p:nvSpPr>
          <p:cNvPr id="2163" name="Rectangle 115"/>
          <p:cNvSpPr>
            <a:spLocks noGrp="1" noChangeArrowheads="1"/>
          </p:cNvSpPr>
          <p:nvPr>
            <p:ph type="subTitle" idx="1"/>
          </p:nvPr>
        </p:nvSpPr>
        <p:spPr>
          <a:xfrm>
            <a:off x="3492500" y="4652963"/>
            <a:ext cx="3992563" cy="479425"/>
          </a:xfrm>
        </p:spPr>
        <p:txBody>
          <a:bodyPr/>
          <a:lstStyle/>
          <a:p>
            <a:pPr algn="l"/>
            <a:r>
              <a:rPr lang="es-ES" altLang="es-EC" sz="1800" dirty="0">
                <a:latin typeface="Aharoni" panose="02010803020104030203" pitchFamily="2" charset="-79"/>
                <a:cs typeface="Aharoni" panose="02010803020104030203" pitchFamily="2" charset="-79"/>
              </a:rPr>
              <a:t>Planteamiento del Problema</a:t>
            </a:r>
          </a:p>
        </p:txBody>
      </p:sp>
      <p:sp>
        <p:nvSpPr>
          <p:cNvPr id="3" name="2 Rectángulo"/>
          <p:cNvSpPr/>
          <p:nvPr/>
        </p:nvSpPr>
        <p:spPr>
          <a:xfrm>
            <a:off x="4525769" y="5454516"/>
            <a:ext cx="2499402" cy="369332"/>
          </a:xfrm>
          <a:prstGeom prst="rect">
            <a:avLst/>
          </a:prstGeom>
        </p:spPr>
        <p:txBody>
          <a:bodyPr wrap="none">
            <a:spAutoFit/>
          </a:bodyPr>
          <a:lstStyle/>
          <a:p>
            <a:r>
              <a:rPr lang="es-EC" b="1" dirty="0">
                <a:latin typeface="Aharoni" panose="02010803020104030203" pitchFamily="2" charset="-79"/>
                <a:cs typeface="Aharoni" panose="02010803020104030203" pitchFamily="2" charset="-79"/>
              </a:rPr>
              <a:t>Objetivos Específicos </a:t>
            </a:r>
          </a:p>
        </p:txBody>
      </p:sp>
      <p:sp>
        <p:nvSpPr>
          <p:cNvPr id="5" name="4 Rectángulo"/>
          <p:cNvSpPr/>
          <p:nvPr/>
        </p:nvSpPr>
        <p:spPr>
          <a:xfrm>
            <a:off x="3598101" y="5085184"/>
            <a:ext cx="2066591" cy="369332"/>
          </a:xfrm>
          <a:prstGeom prst="rect">
            <a:avLst/>
          </a:prstGeom>
        </p:spPr>
        <p:txBody>
          <a:bodyPr wrap="none">
            <a:spAutoFit/>
          </a:bodyPr>
          <a:lstStyle/>
          <a:p>
            <a:r>
              <a:rPr lang="es-EC" dirty="0">
                <a:latin typeface="Aharoni" panose="02010803020104030203" pitchFamily="2" charset="-79"/>
                <a:cs typeface="Aharoni" panose="02010803020104030203" pitchFamily="2" charset="-79"/>
              </a:rPr>
              <a:t>Objetivo General</a:t>
            </a: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4957" y="6433418"/>
            <a:ext cx="1224137" cy="434088"/>
          </a:xfrm>
          <a:prstGeom prst="rect">
            <a:avLst/>
          </a:prstGeom>
          <a:noFill/>
          <a:ln>
            <a:solidFill>
              <a:schemeClr val="tx1"/>
            </a:solidFill>
          </a:ln>
        </p:spPr>
      </p:pic>
    </p:spTree>
    <p:extLst>
      <p:ext uri="{BB962C8B-B14F-4D97-AF65-F5344CB8AC3E}">
        <p14:creationId xmlns:p14="http://schemas.microsoft.com/office/powerpoint/2010/main" val="135985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8CD8E95A-3D32-45C8-92AD-EDCACA1442EC}"/>
              </a:ext>
            </a:extLst>
          </p:cNvPr>
          <p:cNvSpPr/>
          <p:nvPr/>
        </p:nvSpPr>
        <p:spPr>
          <a:xfrm>
            <a:off x="2267744" y="-36095"/>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11" name="CuadroTexto 10">
            <a:extLst>
              <a:ext uri="{FF2B5EF4-FFF2-40B4-BE49-F238E27FC236}">
                <a16:creationId xmlns:a16="http://schemas.microsoft.com/office/drawing/2014/main" id="{93A31B6E-DEC4-4F87-91B2-071B27F3087C}"/>
              </a:ext>
            </a:extLst>
          </p:cNvPr>
          <p:cNvSpPr txBox="1"/>
          <p:nvPr/>
        </p:nvSpPr>
        <p:spPr>
          <a:xfrm>
            <a:off x="144916" y="800596"/>
            <a:ext cx="8964488" cy="1908215"/>
          </a:xfrm>
          <a:prstGeom prst="rect">
            <a:avLst/>
          </a:prstGeom>
          <a:noFill/>
        </p:spPr>
        <p:txBody>
          <a:bodyPr wrap="square">
            <a:spAutoFit/>
          </a:bodyPr>
          <a:lstStyle/>
          <a:p>
            <a:r>
              <a:rPr lang="es-ES" sz="2000" b="1" dirty="0">
                <a:solidFill>
                  <a:schemeClr val="accent4"/>
                </a:solidFill>
                <a:latin typeface="Candara" panose="020E0502030303020204" pitchFamily="34" charset="0"/>
              </a:rPr>
              <a:t>Balance General </a:t>
            </a:r>
          </a:p>
          <a:p>
            <a:endParaRPr lang="es-ES" sz="2000" b="1" dirty="0">
              <a:solidFill>
                <a:schemeClr val="accent4"/>
              </a:solidFill>
              <a:latin typeface="Candara" panose="020E0502030303020204" pitchFamily="34" charset="0"/>
            </a:endParaRPr>
          </a:p>
          <a:p>
            <a:pPr algn="just"/>
            <a:r>
              <a:rPr lang="es-ES" sz="2000" dirty="0">
                <a:solidFill>
                  <a:schemeClr val="accent4"/>
                </a:solidFill>
                <a:latin typeface="Candara" panose="020E0502030303020204" pitchFamily="34" charset="0"/>
              </a:rPr>
              <a:t>-La composición del Activo del periodo 2014 al 2017, se encuentra constituida en su mayor porcentaje por los activos corrientes siendo 84%; 84%; 84% y 88% respectivamente.</a:t>
            </a:r>
          </a:p>
          <a:p>
            <a:pPr algn="just"/>
            <a:endParaRPr lang="es-ES" dirty="0">
              <a:solidFill>
                <a:schemeClr val="accent4"/>
              </a:solidFill>
            </a:endParaRPr>
          </a:p>
        </p:txBody>
      </p:sp>
      <p:pic>
        <p:nvPicPr>
          <p:cNvPr id="18" name="3 Imagen">
            <a:extLst>
              <a:ext uri="{FF2B5EF4-FFF2-40B4-BE49-F238E27FC236}">
                <a16:creationId xmlns:a16="http://schemas.microsoft.com/office/drawing/2014/main" id="{E00772C8-CC8E-4E1A-B7F2-58C9A72651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pic>
        <p:nvPicPr>
          <p:cNvPr id="23" name="Imagen 22">
            <a:extLst>
              <a:ext uri="{FF2B5EF4-FFF2-40B4-BE49-F238E27FC236}">
                <a16:creationId xmlns:a16="http://schemas.microsoft.com/office/drawing/2014/main" id="{B18E0C36-318F-4DC6-AF0F-674A15386DDA}"/>
              </a:ext>
            </a:extLst>
          </p:cNvPr>
          <p:cNvPicPr>
            <a:picLocks noChangeAspect="1"/>
          </p:cNvPicPr>
          <p:nvPr/>
        </p:nvPicPr>
        <p:blipFill>
          <a:blip r:embed="rId3"/>
          <a:stretch>
            <a:fillRect/>
          </a:stretch>
        </p:blipFill>
        <p:spPr>
          <a:xfrm>
            <a:off x="539552" y="2598567"/>
            <a:ext cx="3230096" cy="1660865"/>
          </a:xfrm>
          <a:prstGeom prst="rect">
            <a:avLst/>
          </a:prstGeom>
        </p:spPr>
      </p:pic>
      <p:pic>
        <p:nvPicPr>
          <p:cNvPr id="25" name="Imagen 24">
            <a:extLst>
              <a:ext uri="{FF2B5EF4-FFF2-40B4-BE49-F238E27FC236}">
                <a16:creationId xmlns:a16="http://schemas.microsoft.com/office/drawing/2014/main" id="{6A6B293F-461E-4724-BC74-04536CF08723}"/>
              </a:ext>
            </a:extLst>
          </p:cNvPr>
          <p:cNvPicPr>
            <a:picLocks noChangeAspect="1"/>
          </p:cNvPicPr>
          <p:nvPr/>
        </p:nvPicPr>
        <p:blipFill>
          <a:blip r:embed="rId4"/>
          <a:stretch>
            <a:fillRect/>
          </a:stretch>
        </p:blipFill>
        <p:spPr>
          <a:xfrm>
            <a:off x="4683589" y="2645984"/>
            <a:ext cx="3082888" cy="1676275"/>
          </a:xfrm>
          <a:prstGeom prst="rect">
            <a:avLst/>
          </a:prstGeom>
        </p:spPr>
      </p:pic>
      <p:pic>
        <p:nvPicPr>
          <p:cNvPr id="27" name="Imagen 26">
            <a:extLst>
              <a:ext uri="{FF2B5EF4-FFF2-40B4-BE49-F238E27FC236}">
                <a16:creationId xmlns:a16="http://schemas.microsoft.com/office/drawing/2014/main" id="{08221669-F6E8-4546-A943-C69A209AF029}"/>
              </a:ext>
            </a:extLst>
          </p:cNvPr>
          <p:cNvPicPr>
            <a:picLocks noChangeAspect="1"/>
          </p:cNvPicPr>
          <p:nvPr/>
        </p:nvPicPr>
        <p:blipFill>
          <a:blip r:embed="rId5"/>
          <a:stretch>
            <a:fillRect/>
          </a:stretch>
        </p:blipFill>
        <p:spPr>
          <a:xfrm>
            <a:off x="546477" y="4637081"/>
            <a:ext cx="3229356" cy="1698718"/>
          </a:xfrm>
          <a:prstGeom prst="rect">
            <a:avLst/>
          </a:prstGeom>
        </p:spPr>
      </p:pic>
      <p:pic>
        <p:nvPicPr>
          <p:cNvPr id="29" name="Imagen 28">
            <a:extLst>
              <a:ext uri="{FF2B5EF4-FFF2-40B4-BE49-F238E27FC236}">
                <a16:creationId xmlns:a16="http://schemas.microsoft.com/office/drawing/2014/main" id="{34C7B8CA-C48A-4516-B55D-40C0DABA56D1}"/>
              </a:ext>
            </a:extLst>
          </p:cNvPr>
          <p:cNvPicPr>
            <a:picLocks noChangeAspect="1"/>
          </p:cNvPicPr>
          <p:nvPr/>
        </p:nvPicPr>
        <p:blipFill>
          <a:blip r:embed="rId6"/>
          <a:stretch>
            <a:fillRect/>
          </a:stretch>
        </p:blipFill>
        <p:spPr>
          <a:xfrm>
            <a:off x="4683589" y="4651481"/>
            <a:ext cx="3140246" cy="1667554"/>
          </a:xfrm>
          <a:prstGeom prst="rect">
            <a:avLst/>
          </a:prstGeom>
        </p:spPr>
      </p:pic>
    </p:spTree>
    <p:extLst>
      <p:ext uri="{BB962C8B-B14F-4D97-AF65-F5344CB8AC3E}">
        <p14:creationId xmlns:p14="http://schemas.microsoft.com/office/powerpoint/2010/main" val="190694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C6BD5A41-2017-432A-82A7-44A1B1F7FE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564E7E2F-A08C-4727-9E4E-5197D45D5628}"/>
              </a:ext>
            </a:extLst>
          </p:cNvPr>
          <p:cNvSpPr/>
          <p:nvPr/>
        </p:nvSpPr>
        <p:spPr>
          <a:xfrm>
            <a:off x="2267744" y="-36095"/>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graphicFrame>
        <p:nvGraphicFramePr>
          <p:cNvPr id="9" name="Gráfico 8">
            <a:extLst>
              <a:ext uri="{FF2B5EF4-FFF2-40B4-BE49-F238E27FC236}">
                <a16:creationId xmlns:a16="http://schemas.microsoft.com/office/drawing/2014/main" id="{591C83C3-BCC0-4373-8712-7DB29678A960}"/>
              </a:ext>
            </a:extLst>
          </p:cNvPr>
          <p:cNvGraphicFramePr/>
          <p:nvPr/>
        </p:nvGraphicFramePr>
        <p:xfrm>
          <a:off x="1547664" y="1268760"/>
          <a:ext cx="4943475"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932039C8-5DC5-47C6-BFEB-896D769B0702}"/>
              </a:ext>
            </a:extLst>
          </p:cNvPr>
          <p:cNvSpPr txBox="1"/>
          <p:nvPr/>
        </p:nvSpPr>
        <p:spPr>
          <a:xfrm>
            <a:off x="231996" y="4569332"/>
            <a:ext cx="8680008"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b="1" dirty="0">
                <a:latin typeface="Candara" panose="020E0502030303020204" pitchFamily="34" charset="0"/>
              </a:rPr>
              <a:t>Esto indica el esfuerzo de la empresa por invertir en la adquisición de mercadería para la comercialización, al analizar la rotación del inventario se encuentra en promedio de 3 a 4 veces rota la mercadería, además se resalta que los proveedores son nacionales y del exterior, estos últimos al requerir de mercadería es preferible abastecerse en su mayoría para evitar incumplir con el cliente y evitar tiempos de espera por llegada del producto, pero en el caso de proveedores nacionales se puede disminuir el inventario con una adecuada negociación.</a:t>
            </a:r>
            <a:endParaRPr lang="es-EC" b="1" dirty="0">
              <a:latin typeface="Candara" panose="020E0502030303020204" pitchFamily="34" charset="0"/>
            </a:endParaRPr>
          </a:p>
        </p:txBody>
      </p:sp>
      <p:sp>
        <p:nvSpPr>
          <p:cNvPr id="13" name="CuadroTexto 12">
            <a:extLst>
              <a:ext uri="{FF2B5EF4-FFF2-40B4-BE49-F238E27FC236}">
                <a16:creationId xmlns:a16="http://schemas.microsoft.com/office/drawing/2014/main" id="{675905E6-C30A-4EA3-983B-178159E001DE}"/>
              </a:ext>
            </a:extLst>
          </p:cNvPr>
          <p:cNvSpPr txBox="1"/>
          <p:nvPr/>
        </p:nvSpPr>
        <p:spPr>
          <a:xfrm>
            <a:off x="47952" y="637485"/>
            <a:ext cx="9048096" cy="646331"/>
          </a:xfrm>
          <a:prstGeom prst="rect">
            <a:avLst/>
          </a:prstGeom>
          <a:noFill/>
        </p:spPr>
        <p:txBody>
          <a:bodyPr wrap="square">
            <a:spAutoFit/>
          </a:bodyPr>
          <a:lstStyle/>
          <a:p>
            <a:pPr algn="just"/>
            <a:r>
              <a:rPr lang="es-ES" b="1" dirty="0">
                <a:solidFill>
                  <a:schemeClr val="bg1"/>
                </a:solidFill>
                <a:latin typeface="Candara" panose="020E0502030303020204" pitchFamily="34" charset="0"/>
              </a:rPr>
              <a:t>Dentro de los Activos Corrientes de mayor participación en la cuenta son cuentas y documentos por cobrar e inventarios.</a:t>
            </a:r>
          </a:p>
        </p:txBody>
      </p:sp>
    </p:spTree>
    <p:extLst>
      <p:ext uri="{BB962C8B-B14F-4D97-AF65-F5344CB8AC3E}">
        <p14:creationId xmlns:p14="http://schemas.microsoft.com/office/powerpoint/2010/main" val="91699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E76B2389-1437-4062-BCD5-B89360BAC7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CuadroTexto 6">
            <a:extLst>
              <a:ext uri="{FF2B5EF4-FFF2-40B4-BE49-F238E27FC236}">
                <a16:creationId xmlns:a16="http://schemas.microsoft.com/office/drawing/2014/main" id="{6CD31377-85CC-45A3-97F9-A839A353F703}"/>
              </a:ext>
            </a:extLst>
          </p:cNvPr>
          <p:cNvSpPr txBox="1"/>
          <p:nvPr/>
        </p:nvSpPr>
        <p:spPr>
          <a:xfrm>
            <a:off x="467544" y="660865"/>
            <a:ext cx="8352928" cy="646331"/>
          </a:xfrm>
          <a:prstGeom prst="rect">
            <a:avLst/>
          </a:prstGeom>
          <a:noFill/>
        </p:spPr>
        <p:txBody>
          <a:bodyPr wrap="square">
            <a:spAutoFit/>
          </a:bodyPr>
          <a:lstStyle/>
          <a:p>
            <a:r>
              <a:rPr lang="es-ES" b="1" dirty="0">
                <a:solidFill>
                  <a:schemeClr val="bg1"/>
                </a:solidFill>
                <a:latin typeface="Candara" panose="020E0502030303020204" pitchFamily="34" charset="0"/>
              </a:rPr>
              <a:t>-El Pasivo de la empresa </a:t>
            </a:r>
            <a:r>
              <a:rPr lang="es-ES" b="1" dirty="0" err="1">
                <a:solidFill>
                  <a:schemeClr val="bg1"/>
                </a:solidFill>
                <a:latin typeface="Candara" panose="020E0502030303020204" pitchFamily="34" charset="0"/>
              </a:rPr>
              <a:t>Degso</a:t>
            </a:r>
            <a:r>
              <a:rPr lang="es-ES" b="1" dirty="0">
                <a:solidFill>
                  <a:schemeClr val="bg1"/>
                </a:solidFill>
                <a:latin typeface="Candara" panose="020E0502030303020204" pitchFamily="34" charset="0"/>
              </a:rPr>
              <a:t> Cía. Ltda. se encuentra compuesto por el pasivo corriente y pasivo no corriente en forma casi equitativa.</a:t>
            </a:r>
            <a:endParaRPr lang="es-EC" b="1" dirty="0">
              <a:solidFill>
                <a:schemeClr val="bg1"/>
              </a:solidFill>
              <a:latin typeface="Candara" panose="020E0502030303020204" pitchFamily="34" charset="0"/>
            </a:endParaRPr>
          </a:p>
        </p:txBody>
      </p:sp>
      <p:pic>
        <p:nvPicPr>
          <p:cNvPr id="9" name="Imagen 8">
            <a:extLst>
              <a:ext uri="{FF2B5EF4-FFF2-40B4-BE49-F238E27FC236}">
                <a16:creationId xmlns:a16="http://schemas.microsoft.com/office/drawing/2014/main" id="{74E4890E-ABC3-4A77-A827-66C2D3FB2442}"/>
              </a:ext>
            </a:extLst>
          </p:cNvPr>
          <p:cNvPicPr>
            <a:picLocks noChangeAspect="1"/>
          </p:cNvPicPr>
          <p:nvPr/>
        </p:nvPicPr>
        <p:blipFill>
          <a:blip r:embed="rId3"/>
          <a:stretch>
            <a:fillRect/>
          </a:stretch>
        </p:blipFill>
        <p:spPr>
          <a:xfrm>
            <a:off x="251520" y="1668977"/>
            <a:ext cx="3529029" cy="1728192"/>
          </a:xfrm>
          <a:prstGeom prst="rect">
            <a:avLst/>
          </a:prstGeom>
        </p:spPr>
      </p:pic>
      <p:pic>
        <p:nvPicPr>
          <p:cNvPr id="11" name="Imagen 10">
            <a:extLst>
              <a:ext uri="{FF2B5EF4-FFF2-40B4-BE49-F238E27FC236}">
                <a16:creationId xmlns:a16="http://schemas.microsoft.com/office/drawing/2014/main" id="{D12820B6-015D-4363-974B-B7A58198D4D1}"/>
              </a:ext>
            </a:extLst>
          </p:cNvPr>
          <p:cNvPicPr>
            <a:picLocks noChangeAspect="1"/>
          </p:cNvPicPr>
          <p:nvPr/>
        </p:nvPicPr>
        <p:blipFill>
          <a:blip r:embed="rId4"/>
          <a:stretch>
            <a:fillRect/>
          </a:stretch>
        </p:blipFill>
        <p:spPr>
          <a:xfrm>
            <a:off x="4541730" y="1662832"/>
            <a:ext cx="3529029" cy="1728192"/>
          </a:xfrm>
          <a:prstGeom prst="rect">
            <a:avLst/>
          </a:prstGeom>
        </p:spPr>
      </p:pic>
      <p:pic>
        <p:nvPicPr>
          <p:cNvPr id="13" name="Imagen 12">
            <a:extLst>
              <a:ext uri="{FF2B5EF4-FFF2-40B4-BE49-F238E27FC236}">
                <a16:creationId xmlns:a16="http://schemas.microsoft.com/office/drawing/2014/main" id="{9F6B51A2-4237-4559-BD8F-8FA9AB5F8F4C}"/>
              </a:ext>
            </a:extLst>
          </p:cNvPr>
          <p:cNvPicPr>
            <a:picLocks noChangeAspect="1"/>
          </p:cNvPicPr>
          <p:nvPr/>
        </p:nvPicPr>
        <p:blipFill>
          <a:blip r:embed="rId5"/>
          <a:stretch>
            <a:fillRect/>
          </a:stretch>
        </p:blipFill>
        <p:spPr>
          <a:xfrm>
            <a:off x="281572" y="3995225"/>
            <a:ext cx="3524267" cy="1728192"/>
          </a:xfrm>
          <a:prstGeom prst="rect">
            <a:avLst/>
          </a:prstGeom>
        </p:spPr>
      </p:pic>
      <p:pic>
        <p:nvPicPr>
          <p:cNvPr id="15" name="Imagen 14">
            <a:extLst>
              <a:ext uri="{FF2B5EF4-FFF2-40B4-BE49-F238E27FC236}">
                <a16:creationId xmlns:a16="http://schemas.microsoft.com/office/drawing/2014/main" id="{AE00329C-0CF0-432E-A019-20E12A58664F}"/>
              </a:ext>
            </a:extLst>
          </p:cNvPr>
          <p:cNvPicPr>
            <a:picLocks noChangeAspect="1"/>
          </p:cNvPicPr>
          <p:nvPr/>
        </p:nvPicPr>
        <p:blipFill>
          <a:blip r:embed="rId6"/>
          <a:stretch>
            <a:fillRect/>
          </a:stretch>
        </p:blipFill>
        <p:spPr>
          <a:xfrm>
            <a:off x="4541730" y="4005064"/>
            <a:ext cx="3524268" cy="1728192"/>
          </a:xfrm>
          <a:prstGeom prst="rect">
            <a:avLst/>
          </a:prstGeom>
        </p:spPr>
      </p:pic>
      <p:sp>
        <p:nvSpPr>
          <p:cNvPr id="19" name="4 Rectángulo">
            <a:extLst>
              <a:ext uri="{FF2B5EF4-FFF2-40B4-BE49-F238E27FC236}">
                <a16:creationId xmlns:a16="http://schemas.microsoft.com/office/drawing/2014/main" id="{D2D3BABC-449A-4CE9-87DF-A1E94BAD490D}"/>
              </a:ext>
            </a:extLst>
          </p:cNvPr>
          <p:cNvSpPr/>
          <p:nvPr/>
        </p:nvSpPr>
        <p:spPr>
          <a:xfrm>
            <a:off x="2267744" y="17060"/>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Tree>
    <p:extLst>
      <p:ext uri="{BB962C8B-B14F-4D97-AF65-F5344CB8AC3E}">
        <p14:creationId xmlns:p14="http://schemas.microsoft.com/office/powerpoint/2010/main" val="308108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0E2B1A01-7B66-45C9-B5B6-5AD2137118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D73DD5AD-DDF6-4FC3-8206-57499FC1A791}"/>
              </a:ext>
            </a:extLst>
          </p:cNvPr>
          <p:cNvSpPr/>
          <p:nvPr/>
        </p:nvSpPr>
        <p:spPr>
          <a:xfrm>
            <a:off x="2267744" y="0"/>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9" name="CuadroTexto 8">
            <a:extLst>
              <a:ext uri="{FF2B5EF4-FFF2-40B4-BE49-F238E27FC236}">
                <a16:creationId xmlns:a16="http://schemas.microsoft.com/office/drawing/2014/main" id="{0DE25A44-1089-4395-8936-D3FF407A8AD2}"/>
              </a:ext>
            </a:extLst>
          </p:cNvPr>
          <p:cNvSpPr txBox="1"/>
          <p:nvPr/>
        </p:nvSpPr>
        <p:spPr>
          <a:xfrm>
            <a:off x="125759" y="474258"/>
            <a:ext cx="8892480" cy="1200329"/>
          </a:xfrm>
          <a:prstGeom prst="rect">
            <a:avLst/>
          </a:prstGeom>
          <a:noFill/>
        </p:spPr>
        <p:txBody>
          <a:bodyPr wrap="square">
            <a:spAutoFit/>
          </a:bodyPr>
          <a:lstStyle/>
          <a:p>
            <a:pPr algn="just"/>
            <a:r>
              <a:rPr lang="es-ES" b="1" dirty="0">
                <a:latin typeface="Candara" panose="020E0502030303020204" pitchFamily="34" charset="0"/>
              </a:rPr>
              <a:t>Dentro de la composición del Pasivo Corriente, la mayor participación corresponde a las cuentas y documentos por pagar, constituido por proveedores nacionales y del exterior, al evaluar la liquidez de la empresa, los índices obtenidos evidencian que puede cubrir con sus obligaciones corrientes</a:t>
            </a:r>
            <a:endParaRPr lang="es-EC" b="1" dirty="0">
              <a:latin typeface="Candara" panose="020E0502030303020204" pitchFamily="34" charset="0"/>
            </a:endParaRPr>
          </a:p>
        </p:txBody>
      </p:sp>
      <p:graphicFrame>
        <p:nvGraphicFramePr>
          <p:cNvPr id="12" name="Gráfico 11">
            <a:extLst>
              <a:ext uri="{FF2B5EF4-FFF2-40B4-BE49-F238E27FC236}">
                <a16:creationId xmlns:a16="http://schemas.microsoft.com/office/drawing/2014/main" id="{D933BF7D-A84D-4FA3-AB82-27849A8DCA5B}"/>
              </a:ext>
            </a:extLst>
          </p:cNvPr>
          <p:cNvGraphicFramePr>
            <a:graphicFrameLocks/>
          </p:cNvGraphicFramePr>
          <p:nvPr/>
        </p:nvGraphicFramePr>
        <p:xfrm>
          <a:off x="838828" y="1550171"/>
          <a:ext cx="7131708" cy="375765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a:extLst>
              <a:ext uri="{FF2B5EF4-FFF2-40B4-BE49-F238E27FC236}">
                <a16:creationId xmlns:a16="http://schemas.microsoft.com/office/drawing/2014/main" id="{A4F7A696-8992-4F96-B276-8C40E75A3601}"/>
              </a:ext>
            </a:extLst>
          </p:cNvPr>
          <p:cNvPicPr>
            <a:picLocks noChangeAspect="1"/>
          </p:cNvPicPr>
          <p:nvPr/>
        </p:nvPicPr>
        <p:blipFill>
          <a:blip r:embed="rId4"/>
          <a:stretch>
            <a:fillRect/>
          </a:stretch>
        </p:blipFill>
        <p:spPr>
          <a:xfrm>
            <a:off x="1176336" y="5531230"/>
            <a:ext cx="6791325" cy="1057275"/>
          </a:xfrm>
          <a:prstGeom prst="rect">
            <a:avLst/>
          </a:prstGeom>
        </p:spPr>
      </p:pic>
    </p:spTree>
    <p:extLst>
      <p:ext uri="{BB962C8B-B14F-4D97-AF65-F5344CB8AC3E}">
        <p14:creationId xmlns:p14="http://schemas.microsoft.com/office/powerpoint/2010/main" val="1041829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B2EFAC27-19D0-4A94-BA44-F2D28BDF3F3E}"/>
              </a:ext>
            </a:extLst>
          </p:cNvPr>
          <p:cNvSpPr/>
          <p:nvPr/>
        </p:nvSpPr>
        <p:spPr>
          <a:xfrm>
            <a:off x="2267744" y="-99392"/>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pic>
        <p:nvPicPr>
          <p:cNvPr id="7" name="3 Imagen">
            <a:extLst>
              <a:ext uri="{FF2B5EF4-FFF2-40B4-BE49-F238E27FC236}">
                <a16:creationId xmlns:a16="http://schemas.microsoft.com/office/drawing/2014/main" id="{53482A9F-0C6B-4DD7-8122-F727C98A67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13" name="CuadroTexto 12">
            <a:extLst>
              <a:ext uri="{FF2B5EF4-FFF2-40B4-BE49-F238E27FC236}">
                <a16:creationId xmlns:a16="http://schemas.microsoft.com/office/drawing/2014/main" id="{971A1533-B983-47E0-8A57-61BFD0DDC71F}"/>
              </a:ext>
            </a:extLst>
          </p:cNvPr>
          <p:cNvSpPr txBox="1"/>
          <p:nvPr/>
        </p:nvSpPr>
        <p:spPr>
          <a:xfrm>
            <a:off x="179512" y="404664"/>
            <a:ext cx="8964488" cy="923330"/>
          </a:xfrm>
          <a:prstGeom prst="rect">
            <a:avLst/>
          </a:prstGeom>
          <a:noFill/>
        </p:spPr>
        <p:txBody>
          <a:bodyPr wrap="square">
            <a:spAutoFit/>
          </a:bodyPr>
          <a:lstStyle/>
          <a:p>
            <a:pPr algn="just"/>
            <a:r>
              <a:rPr lang="es-ES" dirty="0">
                <a:latin typeface="Candara" panose="020E0502030303020204" pitchFamily="34" charset="0"/>
              </a:rPr>
              <a:t>La estructura de financiamiento de la empresa en los periodos 2014 al 2017,  se encuentra constituida en su mayoría por financiamiento de terceros, teniendo que afrontar gastos financieros representativos, una estructura adecuada es 60% Pasivo y 40% Patrimonio</a:t>
            </a:r>
            <a:endParaRPr lang="es-EC" dirty="0">
              <a:latin typeface="Candara" panose="020E0502030303020204" pitchFamily="34" charset="0"/>
            </a:endParaRPr>
          </a:p>
        </p:txBody>
      </p:sp>
      <p:graphicFrame>
        <p:nvGraphicFramePr>
          <p:cNvPr id="16" name="Gráfico 15">
            <a:extLst>
              <a:ext uri="{FF2B5EF4-FFF2-40B4-BE49-F238E27FC236}">
                <a16:creationId xmlns:a16="http://schemas.microsoft.com/office/drawing/2014/main" id="{B20B86DB-6CC0-4E29-A119-D7459AC50459}"/>
              </a:ext>
            </a:extLst>
          </p:cNvPr>
          <p:cNvGraphicFramePr/>
          <p:nvPr/>
        </p:nvGraphicFramePr>
        <p:xfrm>
          <a:off x="1115616" y="1519857"/>
          <a:ext cx="7272808" cy="4285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59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34A0D3E3-4F84-4357-92A9-4DCFD94816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52673670-3F4C-4B3C-9C84-ED63C50F3EDD}"/>
              </a:ext>
            </a:extLst>
          </p:cNvPr>
          <p:cNvSpPr/>
          <p:nvPr/>
        </p:nvSpPr>
        <p:spPr>
          <a:xfrm>
            <a:off x="2267744" y="-99392"/>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11" name="CuadroTexto 10">
            <a:extLst>
              <a:ext uri="{FF2B5EF4-FFF2-40B4-BE49-F238E27FC236}">
                <a16:creationId xmlns:a16="http://schemas.microsoft.com/office/drawing/2014/main" id="{E571809C-BDF5-4172-B926-7354716F459E}"/>
              </a:ext>
            </a:extLst>
          </p:cNvPr>
          <p:cNvSpPr txBox="1"/>
          <p:nvPr/>
        </p:nvSpPr>
        <p:spPr>
          <a:xfrm>
            <a:off x="215516" y="489446"/>
            <a:ext cx="8712968" cy="923330"/>
          </a:xfrm>
          <a:prstGeom prst="rect">
            <a:avLst/>
          </a:prstGeom>
          <a:noFill/>
        </p:spPr>
        <p:txBody>
          <a:bodyPr wrap="square">
            <a:spAutoFit/>
          </a:bodyPr>
          <a:lstStyle/>
          <a:p>
            <a:pPr algn="just"/>
            <a:r>
              <a:rPr lang="es-ES" b="1" dirty="0">
                <a:latin typeface="Candara" panose="020E0502030303020204" pitchFamily="34" charset="0"/>
              </a:rPr>
              <a:t>En la composición del patrimonio se aprecia que el Capital Social y las Reservas Legales tienen una baja participación, en el análisis horizontal al balance se verifica que no existe un incremento en estas cuentas año tras año.</a:t>
            </a:r>
            <a:endParaRPr lang="es-EC" b="1" dirty="0">
              <a:latin typeface="Candara" panose="020E0502030303020204" pitchFamily="34" charset="0"/>
            </a:endParaRPr>
          </a:p>
        </p:txBody>
      </p:sp>
      <p:sp>
        <p:nvSpPr>
          <p:cNvPr id="15" name="CuadroTexto 14">
            <a:extLst>
              <a:ext uri="{FF2B5EF4-FFF2-40B4-BE49-F238E27FC236}">
                <a16:creationId xmlns:a16="http://schemas.microsoft.com/office/drawing/2014/main" id="{6F06E212-634F-4407-8B86-178C5FA41A9F}"/>
              </a:ext>
            </a:extLst>
          </p:cNvPr>
          <p:cNvSpPr txBox="1"/>
          <p:nvPr/>
        </p:nvSpPr>
        <p:spPr>
          <a:xfrm>
            <a:off x="215516" y="1540584"/>
            <a:ext cx="8820980" cy="923330"/>
          </a:xfrm>
          <a:prstGeom prst="rect">
            <a:avLst/>
          </a:prstGeom>
          <a:noFill/>
        </p:spPr>
        <p:txBody>
          <a:bodyPr wrap="square">
            <a:spAutoFit/>
          </a:bodyPr>
          <a:lstStyle/>
          <a:p>
            <a:pPr algn="just"/>
            <a:r>
              <a:rPr lang="es-ES" b="1" dirty="0">
                <a:latin typeface="Candara" panose="020E0502030303020204" pitchFamily="34" charset="0"/>
              </a:rPr>
              <a:t>El capital social apenas es de 50.000 dólares sin embargo se tiene un préstamo de accionistas a largo plazo de 600.000 dólares, lo que indica el limitado crecimiento de la empresa por falta de capitalización de sus propietarios.</a:t>
            </a:r>
            <a:endParaRPr lang="es-EC" b="1" dirty="0">
              <a:latin typeface="Candara" panose="020E0502030303020204" pitchFamily="34" charset="0"/>
            </a:endParaRPr>
          </a:p>
        </p:txBody>
      </p:sp>
      <p:pic>
        <p:nvPicPr>
          <p:cNvPr id="17" name="Imagen 16">
            <a:extLst>
              <a:ext uri="{FF2B5EF4-FFF2-40B4-BE49-F238E27FC236}">
                <a16:creationId xmlns:a16="http://schemas.microsoft.com/office/drawing/2014/main" id="{1D72D968-EAE9-4C22-AB4B-568D96090481}"/>
              </a:ext>
            </a:extLst>
          </p:cNvPr>
          <p:cNvPicPr>
            <a:picLocks noChangeAspect="1"/>
          </p:cNvPicPr>
          <p:nvPr/>
        </p:nvPicPr>
        <p:blipFill>
          <a:blip r:embed="rId3"/>
          <a:stretch>
            <a:fillRect/>
          </a:stretch>
        </p:blipFill>
        <p:spPr>
          <a:xfrm>
            <a:off x="768238" y="2708920"/>
            <a:ext cx="3392078" cy="1685167"/>
          </a:xfrm>
          <a:prstGeom prst="rect">
            <a:avLst/>
          </a:prstGeom>
        </p:spPr>
      </p:pic>
      <p:pic>
        <p:nvPicPr>
          <p:cNvPr id="22" name="Imagen 21">
            <a:extLst>
              <a:ext uri="{FF2B5EF4-FFF2-40B4-BE49-F238E27FC236}">
                <a16:creationId xmlns:a16="http://schemas.microsoft.com/office/drawing/2014/main" id="{EA363B2F-CF9D-40B6-AEDA-032820308599}"/>
              </a:ext>
            </a:extLst>
          </p:cNvPr>
          <p:cNvPicPr>
            <a:picLocks noChangeAspect="1"/>
          </p:cNvPicPr>
          <p:nvPr/>
        </p:nvPicPr>
        <p:blipFill>
          <a:blip r:embed="rId4"/>
          <a:stretch>
            <a:fillRect/>
          </a:stretch>
        </p:blipFill>
        <p:spPr>
          <a:xfrm>
            <a:off x="4824688" y="2728743"/>
            <a:ext cx="3405652" cy="1693877"/>
          </a:xfrm>
          <a:prstGeom prst="rect">
            <a:avLst/>
          </a:prstGeom>
        </p:spPr>
      </p:pic>
      <p:pic>
        <p:nvPicPr>
          <p:cNvPr id="30" name="Imagen 29">
            <a:extLst>
              <a:ext uri="{FF2B5EF4-FFF2-40B4-BE49-F238E27FC236}">
                <a16:creationId xmlns:a16="http://schemas.microsoft.com/office/drawing/2014/main" id="{6CED5ACB-51C7-445B-A578-9CE953C6DF31}"/>
              </a:ext>
            </a:extLst>
          </p:cNvPr>
          <p:cNvPicPr>
            <a:picLocks noChangeAspect="1"/>
          </p:cNvPicPr>
          <p:nvPr/>
        </p:nvPicPr>
        <p:blipFill>
          <a:blip r:embed="rId5"/>
          <a:stretch>
            <a:fillRect/>
          </a:stretch>
        </p:blipFill>
        <p:spPr>
          <a:xfrm>
            <a:off x="757974" y="4586667"/>
            <a:ext cx="3402342" cy="1783290"/>
          </a:xfrm>
          <a:prstGeom prst="rect">
            <a:avLst/>
          </a:prstGeom>
        </p:spPr>
      </p:pic>
      <p:pic>
        <p:nvPicPr>
          <p:cNvPr id="32" name="Imagen 31">
            <a:extLst>
              <a:ext uri="{FF2B5EF4-FFF2-40B4-BE49-F238E27FC236}">
                <a16:creationId xmlns:a16="http://schemas.microsoft.com/office/drawing/2014/main" id="{25690DC1-3F00-4D7A-8939-B6230805C172}"/>
              </a:ext>
            </a:extLst>
          </p:cNvPr>
          <p:cNvPicPr>
            <a:picLocks noChangeAspect="1"/>
          </p:cNvPicPr>
          <p:nvPr/>
        </p:nvPicPr>
        <p:blipFill>
          <a:blip r:embed="rId6"/>
          <a:stretch>
            <a:fillRect/>
          </a:stretch>
        </p:blipFill>
        <p:spPr>
          <a:xfrm>
            <a:off x="4842066" y="4586667"/>
            <a:ext cx="3402342" cy="1794661"/>
          </a:xfrm>
          <a:prstGeom prst="rect">
            <a:avLst/>
          </a:prstGeom>
        </p:spPr>
      </p:pic>
    </p:spTree>
    <p:extLst>
      <p:ext uri="{BB962C8B-B14F-4D97-AF65-F5344CB8AC3E}">
        <p14:creationId xmlns:p14="http://schemas.microsoft.com/office/powerpoint/2010/main" val="231605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2698F722-3B20-4A47-8E00-5426F2A487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E8D56398-ECE8-411F-8A15-29D468EE8C1F}"/>
              </a:ext>
            </a:extLst>
          </p:cNvPr>
          <p:cNvSpPr/>
          <p:nvPr/>
        </p:nvSpPr>
        <p:spPr>
          <a:xfrm>
            <a:off x="2267744" y="-99392"/>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9" name="CuadroTexto 8">
            <a:extLst>
              <a:ext uri="{FF2B5EF4-FFF2-40B4-BE49-F238E27FC236}">
                <a16:creationId xmlns:a16="http://schemas.microsoft.com/office/drawing/2014/main" id="{DA43C439-13D7-42E7-AD66-4A2546703382}"/>
              </a:ext>
            </a:extLst>
          </p:cNvPr>
          <p:cNvSpPr txBox="1"/>
          <p:nvPr/>
        </p:nvSpPr>
        <p:spPr>
          <a:xfrm>
            <a:off x="251520" y="319702"/>
            <a:ext cx="8640960" cy="2031325"/>
          </a:xfrm>
          <a:prstGeom prst="rect">
            <a:avLst/>
          </a:prstGeom>
          <a:noFill/>
        </p:spPr>
        <p:txBody>
          <a:bodyPr wrap="square">
            <a:spAutoFit/>
          </a:bodyPr>
          <a:lstStyle/>
          <a:p>
            <a:r>
              <a:rPr lang="es-ES" sz="1800" b="1" dirty="0">
                <a:solidFill>
                  <a:schemeClr val="accent4"/>
                </a:solidFill>
                <a:latin typeface="Candara" panose="020E0502030303020204" pitchFamily="34" charset="0"/>
              </a:rPr>
              <a:t>Estado de Resultados</a:t>
            </a:r>
          </a:p>
          <a:p>
            <a:pPr algn="just"/>
            <a:r>
              <a:rPr lang="es-ES" dirty="0">
                <a:solidFill>
                  <a:schemeClr val="accent4"/>
                </a:solidFill>
                <a:latin typeface="Candara" panose="020E0502030303020204" pitchFamily="34" charset="0"/>
              </a:rPr>
              <a:t>Se puede evidenciar que los costos en función a los ingresos representa en los periodos 2014 al 2017 el 75%,79%,83%,85% se debe considerar buscar proveedores nacionales con precios más económicos pero de la misma calidad, para aumentar el margen de contribución, acompañado de una mejora en el proceso de ventas y la gestión de cuentas por cobrar.</a:t>
            </a:r>
            <a:endParaRPr lang="es-ES" sz="1800" dirty="0">
              <a:solidFill>
                <a:schemeClr val="accent4"/>
              </a:solidFill>
              <a:latin typeface="Candara" panose="020E0502030303020204" pitchFamily="34" charset="0"/>
            </a:endParaRPr>
          </a:p>
          <a:p>
            <a:endParaRPr lang="es-ES" sz="1800" b="1" dirty="0">
              <a:solidFill>
                <a:schemeClr val="accent4"/>
              </a:solidFill>
              <a:latin typeface="Candara" panose="020E0502030303020204" pitchFamily="34" charset="0"/>
            </a:endParaRPr>
          </a:p>
        </p:txBody>
      </p:sp>
      <p:pic>
        <p:nvPicPr>
          <p:cNvPr id="14" name="Imagen 13">
            <a:extLst>
              <a:ext uri="{FF2B5EF4-FFF2-40B4-BE49-F238E27FC236}">
                <a16:creationId xmlns:a16="http://schemas.microsoft.com/office/drawing/2014/main" id="{9D452AAE-8BD2-431A-942B-84E212DB88F9}"/>
              </a:ext>
            </a:extLst>
          </p:cNvPr>
          <p:cNvPicPr>
            <a:picLocks noChangeAspect="1"/>
          </p:cNvPicPr>
          <p:nvPr/>
        </p:nvPicPr>
        <p:blipFill>
          <a:blip r:embed="rId3"/>
          <a:stretch>
            <a:fillRect/>
          </a:stretch>
        </p:blipFill>
        <p:spPr>
          <a:xfrm>
            <a:off x="479861" y="2125656"/>
            <a:ext cx="7352761" cy="4494008"/>
          </a:xfrm>
          <a:prstGeom prst="rect">
            <a:avLst/>
          </a:prstGeom>
        </p:spPr>
      </p:pic>
    </p:spTree>
    <p:extLst>
      <p:ext uri="{BB962C8B-B14F-4D97-AF65-F5344CB8AC3E}">
        <p14:creationId xmlns:p14="http://schemas.microsoft.com/office/powerpoint/2010/main" val="108209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3558B66B-927B-4D1B-9655-5037F530BB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644"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CC7B7DF8-99F0-4D59-9948-9EFE252A943F}"/>
              </a:ext>
            </a:extLst>
          </p:cNvPr>
          <p:cNvSpPr/>
          <p:nvPr/>
        </p:nvSpPr>
        <p:spPr>
          <a:xfrm>
            <a:off x="3059832" y="0"/>
            <a:ext cx="2122697"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Hallazgos</a:t>
            </a:r>
          </a:p>
        </p:txBody>
      </p:sp>
      <p:sp>
        <p:nvSpPr>
          <p:cNvPr id="11" name="CuadroTexto 10">
            <a:extLst>
              <a:ext uri="{FF2B5EF4-FFF2-40B4-BE49-F238E27FC236}">
                <a16:creationId xmlns:a16="http://schemas.microsoft.com/office/drawing/2014/main" id="{52FE13B6-CA61-4C5C-8B45-178EF4AEA9B2}"/>
              </a:ext>
            </a:extLst>
          </p:cNvPr>
          <p:cNvSpPr txBox="1"/>
          <p:nvPr/>
        </p:nvSpPr>
        <p:spPr>
          <a:xfrm>
            <a:off x="251520" y="2551734"/>
            <a:ext cx="8496944" cy="1015663"/>
          </a:xfrm>
          <a:prstGeom prst="rect">
            <a:avLst/>
          </a:prstGeom>
          <a:noFill/>
        </p:spPr>
        <p:txBody>
          <a:bodyPr wrap="square">
            <a:spAutoFit/>
          </a:bodyPr>
          <a:lstStyle/>
          <a:p>
            <a:pPr algn="just"/>
            <a:r>
              <a:rPr lang="es-ES" sz="2000" b="1" dirty="0">
                <a:latin typeface="Candara" panose="020E0502030303020204" pitchFamily="34" charset="0"/>
              </a:rPr>
              <a:t>-Se cuenta con proveedores en su mayoría internacionales lo que ocasiona un costo mas alto para la empresa, ya que la misma debe destinar una alta inversión en el inventario de mercadería para evitar el desabastecimiento.</a:t>
            </a:r>
            <a:endParaRPr lang="es-EC" sz="2000" b="1" dirty="0">
              <a:latin typeface="Candara" panose="020E0502030303020204" pitchFamily="34" charset="0"/>
            </a:endParaRPr>
          </a:p>
        </p:txBody>
      </p:sp>
      <p:sp>
        <p:nvSpPr>
          <p:cNvPr id="19" name="CuadroTexto 18">
            <a:extLst>
              <a:ext uri="{FF2B5EF4-FFF2-40B4-BE49-F238E27FC236}">
                <a16:creationId xmlns:a16="http://schemas.microsoft.com/office/drawing/2014/main" id="{5550F4D4-E80D-4A3C-A4E1-D5C8A0FF345B}"/>
              </a:ext>
            </a:extLst>
          </p:cNvPr>
          <p:cNvSpPr txBox="1"/>
          <p:nvPr/>
        </p:nvSpPr>
        <p:spPr>
          <a:xfrm>
            <a:off x="251520" y="3717032"/>
            <a:ext cx="8352928" cy="1323439"/>
          </a:xfrm>
          <a:prstGeom prst="rect">
            <a:avLst/>
          </a:prstGeom>
          <a:noFill/>
        </p:spPr>
        <p:txBody>
          <a:bodyPr wrap="square">
            <a:spAutoFit/>
          </a:bodyPr>
          <a:lstStyle/>
          <a:p>
            <a:pPr algn="just"/>
            <a:r>
              <a:rPr lang="es-ES" sz="2000" b="1" dirty="0">
                <a:latin typeface="Candara" panose="020E0502030303020204" pitchFamily="34" charset="0"/>
              </a:rPr>
              <a:t>-Baja participación del Capital Social y las Reservas Legales, esto ocasiona un limitado crecimiento de la empresa por falta de capitalización de sus propietarios, la deuda con sus inversionistas ocasiona un alto gasto financiero.</a:t>
            </a:r>
            <a:endParaRPr lang="es-EC" sz="2000" b="1" dirty="0">
              <a:latin typeface="Candara" panose="020E0502030303020204" pitchFamily="34" charset="0"/>
            </a:endParaRPr>
          </a:p>
        </p:txBody>
      </p:sp>
      <p:sp>
        <p:nvSpPr>
          <p:cNvPr id="23" name="CuadroTexto 22">
            <a:extLst>
              <a:ext uri="{FF2B5EF4-FFF2-40B4-BE49-F238E27FC236}">
                <a16:creationId xmlns:a16="http://schemas.microsoft.com/office/drawing/2014/main" id="{E9F36396-2918-43B8-9CCD-F399496F3BFD}"/>
              </a:ext>
            </a:extLst>
          </p:cNvPr>
          <p:cNvSpPr txBox="1"/>
          <p:nvPr/>
        </p:nvSpPr>
        <p:spPr>
          <a:xfrm>
            <a:off x="251520" y="1536071"/>
            <a:ext cx="8693768" cy="1015663"/>
          </a:xfrm>
          <a:prstGeom prst="rect">
            <a:avLst/>
          </a:prstGeom>
          <a:noFill/>
        </p:spPr>
        <p:txBody>
          <a:bodyPr wrap="square">
            <a:spAutoFit/>
          </a:bodyPr>
          <a:lstStyle/>
          <a:p>
            <a:pPr algn="just"/>
            <a:r>
              <a:rPr lang="es-ES" sz="2000" b="1" dirty="0">
                <a:latin typeface="Candara" panose="020E0502030303020204" pitchFamily="34" charset="0"/>
              </a:rPr>
              <a:t>-La empresa genera un bajo margen de ganancia respecto a la venta de productos, dado principalmente por un alto pago del costo de mercadería y distribución de la misma (85%)</a:t>
            </a:r>
            <a:endParaRPr lang="es-EC" sz="2000" b="1" dirty="0">
              <a:latin typeface="Candara" panose="020E0502030303020204" pitchFamily="34" charset="0"/>
            </a:endParaRPr>
          </a:p>
        </p:txBody>
      </p:sp>
    </p:spTree>
    <p:extLst>
      <p:ext uri="{BB962C8B-B14F-4D97-AF65-F5344CB8AC3E}">
        <p14:creationId xmlns:p14="http://schemas.microsoft.com/office/powerpoint/2010/main" val="201075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499992" y="2592797"/>
            <a:ext cx="4283075" cy="544513"/>
          </a:xfrm>
          <a:noFill/>
          <a:ln/>
        </p:spPr>
        <p:txBody>
          <a:bodyPr/>
          <a:lstStyle/>
          <a:p>
            <a:pPr algn="l"/>
            <a:r>
              <a:rPr lang="es-UY" altLang="es-EC" sz="3600" dirty="0">
                <a:solidFill>
                  <a:schemeClr val="bg1"/>
                </a:solidFill>
                <a:latin typeface="Aharoni" panose="02010803020104030203" pitchFamily="2" charset="-79"/>
                <a:cs typeface="Aharoni" panose="02010803020104030203" pitchFamily="2" charset="-79"/>
              </a:rPr>
              <a:t>CAPITULO IV</a:t>
            </a:r>
            <a:endParaRPr lang="es-ES" altLang="es-EC" sz="3600" dirty="0">
              <a:solidFill>
                <a:schemeClr val="bg1"/>
              </a:solidFill>
              <a:latin typeface="Aharoni" panose="02010803020104030203" pitchFamily="2" charset="-79"/>
              <a:cs typeface="Aharoni" panose="02010803020104030203" pitchFamily="2" charset="-79"/>
            </a:endParaRPr>
          </a:p>
        </p:txBody>
      </p:sp>
      <p:sp>
        <p:nvSpPr>
          <p:cNvPr id="2173" name="Rectangle 125"/>
          <p:cNvSpPr>
            <a:spLocks noChangeArrowheads="1"/>
          </p:cNvSpPr>
          <p:nvPr/>
        </p:nvSpPr>
        <p:spPr bwMode="auto">
          <a:xfrm>
            <a:off x="4860925" y="3213100"/>
            <a:ext cx="403155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altLang="es-EC" sz="3200" b="1"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rPr>
              <a:t>Planeación Financiera</a:t>
            </a:r>
            <a:endParaRPr kumimoji="0" lang="es-ES" altLang="es-EC" sz="3200" b="1" i="0" u="none" strike="noStrike" kern="1200" cap="none" spc="0" normalizeH="0" baseline="0" noProof="0" dirty="0">
              <a:ln>
                <a:noFill/>
              </a:ln>
              <a:solidFill>
                <a:srgbClr val="FFFFFF"/>
              </a:solidFill>
              <a:effectLst/>
              <a:uLnTx/>
              <a:uFillTx/>
              <a:latin typeface="Aharoni" panose="02010803020104030203" pitchFamily="2" charset="-79"/>
              <a:ea typeface="+mn-ea"/>
              <a:cs typeface="Aharoni" panose="02010803020104030203" pitchFamily="2" charset="-79"/>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spTree>
    <p:extLst>
      <p:ext uri="{BB962C8B-B14F-4D97-AF65-F5344CB8AC3E}">
        <p14:creationId xmlns:p14="http://schemas.microsoft.com/office/powerpoint/2010/main" val="13341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89E8D00D-5A83-4D90-8458-7F763B3DFD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9" name="4 Rectángulo">
            <a:extLst>
              <a:ext uri="{FF2B5EF4-FFF2-40B4-BE49-F238E27FC236}">
                <a16:creationId xmlns:a16="http://schemas.microsoft.com/office/drawing/2014/main" id="{30FF1608-0504-4461-A8D4-6CA2D86852C5}"/>
              </a:ext>
            </a:extLst>
          </p:cNvPr>
          <p:cNvSpPr/>
          <p:nvPr/>
        </p:nvSpPr>
        <p:spPr>
          <a:xfrm>
            <a:off x="1979712" y="260648"/>
            <a:ext cx="4838184"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Planificación Estratégica</a:t>
            </a:r>
          </a:p>
        </p:txBody>
      </p:sp>
      <p:sp>
        <p:nvSpPr>
          <p:cNvPr id="11" name="CuadroTexto 10">
            <a:extLst>
              <a:ext uri="{FF2B5EF4-FFF2-40B4-BE49-F238E27FC236}">
                <a16:creationId xmlns:a16="http://schemas.microsoft.com/office/drawing/2014/main" id="{CFDD26EE-1A26-4137-B8BB-1A4C6572B2A2}"/>
              </a:ext>
            </a:extLst>
          </p:cNvPr>
          <p:cNvSpPr txBox="1"/>
          <p:nvPr/>
        </p:nvSpPr>
        <p:spPr>
          <a:xfrm>
            <a:off x="251520" y="878389"/>
            <a:ext cx="8136904" cy="369332"/>
          </a:xfrm>
          <a:prstGeom prst="rect">
            <a:avLst/>
          </a:prstGeom>
          <a:noFill/>
        </p:spPr>
        <p:txBody>
          <a:bodyPr wrap="square">
            <a:spAutoFit/>
          </a:bodyPr>
          <a:lstStyle/>
          <a:p>
            <a:r>
              <a:rPr lang="es-ES" b="1" dirty="0">
                <a:latin typeface="Candara" panose="020E0502030303020204" pitchFamily="34" charset="0"/>
              </a:rPr>
              <a:t>DEGSO ha establecido como uno de sus objetivos estratégicos</a:t>
            </a:r>
            <a:endParaRPr lang="es-EC" b="1" dirty="0">
              <a:latin typeface="Candara" panose="020E0502030303020204" pitchFamily="34" charset="0"/>
            </a:endParaRPr>
          </a:p>
        </p:txBody>
      </p:sp>
      <p:pic>
        <p:nvPicPr>
          <p:cNvPr id="12" name="Imagen 11">
            <a:extLst>
              <a:ext uri="{FF2B5EF4-FFF2-40B4-BE49-F238E27FC236}">
                <a16:creationId xmlns:a16="http://schemas.microsoft.com/office/drawing/2014/main" id="{03E056D3-7662-4A77-934E-01A7CACC2C2D}"/>
              </a:ext>
            </a:extLst>
          </p:cNvPr>
          <p:cNvPicPr>
            <a:picLocks noChangeAspect="1"/>
          </p:cNvPicPr>
          <p:nvPr/>
        </p:nvPicPr>
        <p:blipFill>
          <a:blip r:embed="rId3"/>
          <a:stretch>
            <a:fillRect/>
          </a:stretch>
        </p:blipFill>
        <p:spPr>
          <a:xfrm>
            <a:off x="444545" y="1452295"/>
            <a:ext cx="8254910" cy="5134151"/>
          </a:xfrm>
          <a:prstGeom prst="rect">
            <a:avLst/>
          </a:prstGeom>
          <a:ln>
            <a:solidFill>
              <a:schemeClr val="accent4"/>
            </a:solidFill>
          </a:ln>
        </p:spPr>
      </p:pic>
    </p:spTree>
    <p:extLst>
      <p:ext uri="{BB962C8B-B14F-4D97-AF65-F5344CB8AC3E}">
        <p14:creationId xmlns:p14="http://schemas.microsoft.com/office/powerpoint/2010/main" val="60140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75656" y="-46548"/>
            <a:ext cx="5892960" cy="523220"/>
          </a:xfrm>
          <a:prstGeom prst="rect">
            <a:avLst/>
          </a:prstGeom>
        </p:spPr>
        <p:txBody>
          <a:bodyPr wrap="none">
            <a:spAutoFit/>
          </a:bodyPr>
          <a:lstStyle/>
          <a:p>
            <a:pPr lvl="1"/>
            <a:r>
              <a:rPr lang="es-EC"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ndara" panose="020E0502030303020204" pitchFamily="34" charset="0"/>
              </a:rPr>
              <a:t>PLANTEAMIENTO DEL PROBLEMA</a:t>
            </a:r>
          </a:p>
        </p:txBody>
      </p:sp>
      <p:pic>
        <p:nvPicPr>
          <p:cNvPr id="21" name="2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sp>
        <p:nvSpPr>
          <p:cNvPr id="38" name="10 Rectángulo redondeado">
            <a:extLst>
              <a:ext uri="{FF2B5EF4-FFF2-40B4-BE49-F238E27FC236}">
                <a16:creationId xmlns:a16="http://schemas.microsoft.com/office/drawing/2014/main" id="{124B1692-CD2F-4894-B03B-6B8E0E4B4D3B}"/>
              </a:ext>
            </a:extLst>
          </p:cNvPr>
          <p:cNvSpPr/>
          <p:nvPr/>
        </p:nvSpPr>
        <p:spPr>
          <a:xfrm>
            <a:off x="251520" y="784066"/>
            <a:ext cx="2304256" cy="178878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effectLst/>
                <a:latin typeface="Candara" panose="020E0502030303020204" pitchFamily="34" charset="0"/>
                <a:ea typeface="Calibri" panose="020F0502020204030204" pitchFamily="34" charset="0"/>
                <a:cs typeface="Times New Roman" panose="02020603050405020304" pitchFamily="18" charset="0"/>
              </a:rPr>
              <a:t>La globalización ha dado hincapié a que las empresas sean más competitivas.</a:t>
            </a:r>
            <a:endParaRPr kumimoji="0" lang="es-EC" sz="1800" b="1" i="0" u="none" strike="noStrike" kern="0" cap="none" spc="0" normalizeH="0" baseline="0" noProof="0" dirty="0">
              <a:ln>
                <a:noFill/>
              </a:ln>
              <a:solidFill>
                <a:prstClr val="black"/>
              </a:solidFill>
              <a:effectLst/>
              <a:uLnTx/>
              <a:uFillTx/>
              <a:latin typeface="Candara" panose="020E0502030303020204" pitchFamily="34" charset="0"/>
            </a:endParaRPr>
          </a:p>
        </p:txBody>
      </p:sp>
      <p:sp>
        <p:nvSpPr>
          <p:cNvPr id="40" name="7 Flecha derecha">
            <a:extLst>
              <a:ext uri="{FF2B5EF4-FFF2-40B4-BE49-F238E27FC236}">
                <a16:creationId xmlns:a16="http://schemas.microsoft.com/office/drawing/2014/main" id="{B474A441-43CB-4931-B4A5-4BE56787D970}"/>
              </a:ext>
            </a:extLst>
          </p:cNvPr>
          <p:cNvSpPr/>
          <p:nvPr/>
        </p:nvSpPr>
        <p:spPr>
          <a:xfrm>
            <a:off x="2763794" y="975593"/>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2" name="12 Rectángulo redondeado">
            <a:extLst>
              <a:ext uri="{FF2B5EF4-FFF2-40B4-BE49-F238E27FC236}">
                <a16:creationId xmlns:a16="http://schemas.microsoft.com/office/drawing/2014/main" id="{FD242829-38CF-4D22-8DB7-42E0062736F0}"/>
              </a:ext>
            </a:extLst>
          </p:cNvPr>
          <p:cNvSpPr/>
          <p:nvPr/>
        </p:nvSpPr>
        <p:spPr>
          <a:xfrm>
            <a:off x="3419872" y="476672"/>
            <a:ext cx="5112568" cy="1201787"/>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lnSpc>
                <a:spcPct val="107000"/>
              </a:lnSpc>
              <a:spcAft>
                <a:spcPts val="800"/>
              </a:spcAft>
            </a:pPr>
            <a:r>
              <a:rPr lang="es-ES" dirty="0">
                <a:latin typeface="Candara" panose="020E0502030303020204" pitchFamily="34" charset="0"/>
                <a:ea typeface="Calibri" panose="020F0502020204030204" pitchFamily="34" charset="0"/>
                <a:cs typeface="Times New Roman" panose="02020603050405020304" pitchFamily="18" charset="0"/>
              </a:rPr>
              <a:t>U</a:t>
            </a:r>
            <a:r>
              <a:rPr lang="es-ES" sz="1800" dirty="0">
                <a:effectLst/>
                <a:latin typeface="Candara" panose="020E0502030303020204" pitchFamily="34" charset="0"/>
                <a:ea typeface="Calibri" panose="020F0502020204030204" pitchFamily="34" charset="0"/>
                <a:cs typeface="Times New Roman" panose="02020603050405020304" pitchFamily="18" charset="0"/>
              </a:rPr>
              <a:t>na planificación estratégica que considere las demandas de los consumidores</a:t>
            </a:r>
            <a:endParaRPr lang="es-EC" sz="1800"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44" name="12 Rectángulo redondeado">
            <a:extLst>
              <a:ext uri="{FF2B5EF4-FFF2-40B4-BE49-F238E27FC236}">
                <a16:creationId xmlns:a16="http://schemas.microsoft.com/office/drawing/2014/main" id="{1F113D19-B364-4AE5-9380-4F4DFD3866C6}"/>
              </a:ext>
            </a:extLst>
          </p:cNvPr>
          <p:cNvSpPr/>
          <p:nvPr/>
        </p:nvSpPr>
        <p:spPr>
          <a:xfrm>
            <a:off x="3419872" y="1844824"/>
            <a:ext cx="5213641" cy="1201787"/>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algn="just">
              <a:lnSpc>
                <a:spcPct val="107000"/>
              </a:lnSpc>
              <a:spcAft>
                <a:spcPts val="800"/>
              </a:spcAft>
            </a:pPr>
            <a:r>
              <a:rPr lang="es-ES" dirty="0">
                <a:latin typeface="Candara" panose="020E0502030303020204" pitchFamily="34" charset="0"/>
                <a:ea typeface="Calibri" panose="020F0502020204030204" pitchFamily="34" charset="0"/>
                <a:cs typeface="Times New Roman" panose="02020603050405020304" pitchFamily="18" charset="0"/>
              </a:rPr>
              <a:t>P</a:t>
            </a:r>
            <a:r>
              <a:rPr lang="es-ES" sz="1800" dirty="0">
                <a:effectLst/>
                <a:latin typeface="Candara" panose="020E0502030303020204" pitchFamily="34" charset="0"/>
                <a:ea typeface="Calibri" panose="020F0502020204030204" pitchFamily="34" charset="0"/>
                <a:cs typeface="Times New Roman" panose="02020603050405020304" pitchFamily="18" charset="0"/>
              </a:rPr>
              <a:t>ero también haga necesario el desarrollo de </a:t>
            </a:r>
            <a:r>
              <a:rPr lang="es-ES" sz="1800" u="sng" dirty="0">
                <a:effectLst/>
                <a:latin typeface="Candara" panose="020E0502030303020204" pitchFamily="34" charset="0"/>
                <a:ea typeface="Calibri" panose="020F0502020204030204" pitchFamily="34" charset="0"/>
                <a:cs typeface="Times New Roman" panose="02020603050405020304" pitchFamily="18" charset="0"/>
              </a:rPr>
              <a:t>PLANES FINANCIEROS, que</a:t>
            </a:r>
            <a:r>
              <a:rPr lang="es-ES" sz="1800" dirty="0">
                <a:effectLst/>
                <a:latin typeface="Candara" panose="020E0502030303020204" pitchFamily="34" charset="0"/>
                <a:ea typeface="Calibri" panose="020F0502020204030204" pitchFamily="34" charset="0"/>
                <a:cs typeface="Times New Roman" panose="02020603050405020304" pitchFamily="18" charset="0"/>
              </a:rPr>
              <a:t> les permita sobrevivir en un entorno cambiante.</a:t>
            </a:r>
            <a:endParaRPr lang="es-EC" sz="1800"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46" name="7 Flecha derecha">
            <a:extLst>
              <a:ext uri="{FF2B5EF4-FFF2-40B4-BE49-F238E27FC236}">
                <a16:creationId xmlns:a16="http://schemas.microsoft.com/office/drawing/2014/main" id="{71DA65DC-3099-498E-BF59-3CEE3CBD65B9}"/>
              </a:ext>
            </a:extLst>
          </p:cNvPr>
          <p:cNvSpPr/>
          <p:nvPr/>
        </p:nvSpPr>
        <p:spPr>
          <a:xfrm>
            <a:off x="2763794" y="2304182"/>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8" name="25 Rectángulo redondeado">
            <a:extLst>
              <a:ext uri="{FF2B5EF4-FFF2-40B4-BE49-F238E27FC236}">
                <a16:creationId xmlns:a16="http://schemas.microsoft.com/office/drawing/2014/main" id="{A9500340-BAFD-4F6B-BEFA-B07715EE3C71}"/>
              </a:ext>
            </a:extLst>
          </p:cNvPr>
          <p:cNvSpPr/>
          <p:nvPr/>
        </p:nvSpPr>
        <p:spPr>
          <a:xfrm>
            <a:off x="389765" y="4941168"/>
            <a:ext cx="2302382" cy="648072"/>
          </a:xfrm>
          <a:prstGeom prst="roundRect">
            <a:avLst/>
          </a:prstGeom>
          <a:solidFill>
            <a:srgbClr val="C0504D"/>
          </a:solidFill>
          <a:ln w="25400" cap="flat" cmpd="sng" algn="ctr">
            <a:solidFill>
              <a:srgbClr val="C0504D">
                <a:shade val="50000"/>
              </a:srgbClr>
            </a:solidFill>
            <a:prstDash val="solid"/>
          </a:ln>
          <a:effectLst/>
        </p:spPr>
        <p:txBody>
          <a:bodyPr rtlCol="0" anchor="ctr"/>
          <a:lstStyle/>
          <a:p>
            <a:pPr lvl="0" algn="ctr"/>
            <a:r>
              <a:rPr lang="es-EC" b="1" kern="0" dirty="0">
                <a:solidFill>
                  <a:prstClr val="white"/>
                </a:solidFill>
                <a:latin typeface="Candara" panose="020E0502030303020204" pitchFamily="34" charset="0"/>
              </a:rPr>
              <a:t>DEGSO Cía. Ltda.</a:t>
            </a:r>
            <a:endParaRPr kumimoji="0" lang="es-EC" sz="1800" b="1" i="0" u="none" strike="noStrike" kern="0" cap="none" spc="0" normalizeH="0" baseline="0" noProof="0" dirty="0">
              <a:ln>
                <a:noFill/>
              </a:ln>
              <a:solidFill>
                <a:prstClr val="white"/>
              </a:solidFill>
              <a:effectLst/>
              <a:uLnTx/>
              <a:uFillTx/>
              <a:latin typeface="Candara" panose="020E0502030303020204" pitchFamily="34" charset="0"/>
            </a:endParaRPr>
          </a:p>
        </p:txBody>
      </p:sp>
      <p:sp>
        <p:nvSpPr>
          <p:cNvPr id="50" name="27 Rectángulo redondeado">
            <a:extLst>
              <a:ext uri="{FF2B5EF4-FFF2-40B4-BE49-F238E27FC236}">
                <a16:creationId xmlns:a16="http://schemas.microsoft.com/office/drawing/2014/main" id="{6B37022B-D77A-45E4-B81F-F87024567AF7}"/>
              </a:ext>
            </a:extLst>
          </p:cNvPr>
          <p:cNvSpPr/>
          <p:nvPr/>
        </p:nvSpPr>
        <p:spPr>
          <a:xfrm>
            <a:off x="3531574" y="4407590"/>
            <a:ext cx="4352794" cy="1587364"/>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endParaRPr lang="es-EC" b="1" kern="0" dirty="0">
              <a:solidFill>
                <a:prstClr val="black"/>
              </a:solidFill>
              <a:latin typeface="Calibri"/>
            </a:endParaRPr>
          </a:p>
          <a:p>
            <a:r>
              <a:rPr lang="es-EC" b="1" kern="0" dirty="0">
                <a:solidFill>
                  <a:prstClr val="black"/>
                </a:solidFill>
                <a:latin typeface="Candara" panose="020E0502030303020204" pitchFamily="34" charset="0"/>
              </a:rPr>
              <a:t>-Alcanzar sus metas propuestas</a:t>
            </a:r>
          </a:p>
          <a:p>
            <a:r>
              <a:rPr lang="en-US" b="1" kern="0" dirty="0">
                <a:solidFill>
                  <a:prstClr val="black"/>
                </a:solidFill>
                <a:latin typeface="Candara" panose="020E0502030303020204" pitchFamily="34" charset="0"/>
              </a:rPr>
              <a:t>-</a:t>
            </a:r>
            <a:r>
              <a:rPr lang="es-ES" b="1" kern="0" dirty="0">
                <a:solidFill>
                  <a:prstClr val="black"/>
                </a:solidFill>
                <a:latin typeface="Candara" panose="020E0502030303020204" pitchFamily="34" charset="0"/>
              </a:rPr>
              <a:t>Tomar acciones de prevención ante riesgos</a:t>
            </a:r>
          </a:p>
          <a:p>
            <a:r>
              <a:rPr lang="es-ES" b="1" kern="0" dirty="0">
                <a:solidFill>
                  <a:prstClr val="black"/>
                </a:solidFill>
                <a:latin typeface="Candara" panose="020E0502030303020204" pitchFamily="34" charset="0"/>
              </a:rPr>
              <a:t>-Buscar financiamiento cuando sea necesario</a:t>
            </a:r>
            <a:endParaRPr lang="es-EC" b="1" kern="0" dirty="0">
              <a:solidFill>
                <a:prstClr val="black"/>
              </a:solidFill>
              <a:latin typeface="Calibri"/>
            </a:endParaRPr>
          </a:p>
        </p:txBody>
      </p:sp>
      <p:sp>
        <p:nvSpPr>
          <p:cNvPr id="52" name="28 Abrir llave">
            <a:extLst>
              <a:ext uri="{FF2B5EF4-FFF2-40B4-BE49-F238E27FC236}">
                <a16:creationId xmlns:a16="http://schemas.microsoft.com/office/drawing/2014/main" id="{A49B1246-FAB1-4F74-AFD1-46FF74A5DEFA}"/>
              </a:ext>
            </a:extLst>
          </p:cNvPr>
          <p:cNvSpPr/>
          <p:nvPr/>
        </p:nvSpPr>
        <p:spPr>
          <a:xfrm>
            <a:off x="3367740" y="4640988"/>
            <a:ext cx="268156" cy="135951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54" name="21 Rectángulo redondeado">
            <a:extLst>
              <a:ext uri="{FF2B5EF4-FFF2-40B4-BE49-F238E27FC236}">
                <a16:creationId xmlns:a16="http://schemas.microsoft.com/office/drawing/2014/main" id="{A24D556A-980B-46A6-8AAB-991B0FC1E226}"/>
              </a:ext>
            </a:extLst>
          </p:cNvPr>
          <p:cNvSpPr/>
          <p:nvPr/>
        </p:nvSpPr>
        <p:spPr>
          <a:xfrm>
            <a:off x="359990" y="3475005"/>
            <a:ext cx="2302382" cy="52656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1" i="0" u="none" strike="noStrike" kern="0" cap="none" spc="0" normalizeH="0" baseline="0" noProof="0" dirty="0">
                <a:ln>
                  <a:noFill/>
                </a:ln>
                <a:solidFill>
                  <a:prstClr val="black"/>
                </a:solidFill>
                <a:effectLst/>
                <a:uLnTx/>
                <a:uFillTx/>
                <a:latin typeface="Calibri"/>
                <a:ea typeface="+mn-ea"/>
                <a:cs typeface="+mn-cs"/>
              </a:rPr>
              <a:t>La gestión financiera </a:t>
            </a:r>
          </a:p>
        </p:txBody>
      </p:sp>
      <p:sp>
        <p:nvSpPr>
          <p:cNvPr id="56" name="22 Flecha derecha">
            <a:extLst>
              <a:ext uri="{FF2B5EF4-FFF2-40B4-BE49-F238E27FC236}">
                <a16:creationId xmlns:a16="http://schemas.microsoft.com/office/drawing/2014/main" id="{3B874947-42F7-4C1B-83FE-582669566D3D}"/>
              </a:ext>
            </a:extLst>
          </p:cNvPr>
          <p:cNvSpPr/>
          <p:nvPr/>
        </p:nvSpPr>
        <p:spPr>
          <a:xfrm>
            <a:off x="2731252" y="3641525"/>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8" name="8 Abrir llave">
            <a:extLst>
              <a:ext uri="{FF2B5EF4-FFF2-40B4-BE49-F238E27FC236}">
                <a16:creationId xmlns:a16="http://schemas.microsoft.com/office/drawing/2014/main" id="{97E574D2-10EE-4885-B100-DE6FA6497C00}"/>
              </a:ext>
            </a:extLst>
          </p:cNvPr>
          <p:cNvSpPr/>
          <p:nvPr/>
        </p:nvSpPr>
        <p:spPr>
          <a:xfrm>
            <a:off x="3332735" y="3231982"/>
            <a:ext cx="284284" cy="11071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60" name="22 Flecha derecha">
            <a:extLst>
              <a:ext uri="{FF2B5EF4-FFF2-40B4-BE49-F238E27FC236}">
                <a16:creationId xmlns:a16="http://schemas.microsoft.com/office/drawing/2014/main" id="{590CBDF5-017F-4F88-9161-4E1D9E17958B}"/>
              </a:ext>
            </a:extLst>
          </p:cNvPr>
          <p:cNvSpPr/>
          <p:nvPr/>
        </p:nvSpPr>
        <p:spPr>
          <a:xfrm>
            <a:off x="2744437" y="5157192"/>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2" name="CuadroTexto 61">
            <a:extLst>
              <a:ext uri="{FF2B5EF4-FFF2-40B4-BE49-F238E27FC236}">
                <a16:creationId xmlns:a16="http://schemas.microsoft.com/office/drawing/2014/main" id="{7F784D2D-C680-4F22-86EA-558DFF0E3656}"/>
              </a:ext>
            </a:extLst>
          </p:cNvPr>
          <p:cNvSpPr txBox="1"/>
          <p:nvPr/>
        </p:nvSpPr>
        <p:spPr>
          <a:xfrm>
            <a:off x="3522387" y="3140968"/>
            <a:ext cx="5104874" cy="1200329"/>
          </a:xfrm>
          <a:prstGeom prst="rect">
            <a:avLst/>
          </a:prstGeom>
          <a:noFill/>
        </p:spPr>
        <p:txBody>
          <a:bodyPr wrap="square">
            <a:spAutoFit/>
          </a:bodyPr>
          <a:lstStyle/>
          <a:p>
            <a:r>
              <a:rPr lang="es-EC" b="1" kern="0" dirty="0">
                <a:solidFill>
                  <a:prstClr val="black"/>
                </a:solidFill>
                <a:latin typeface="Candara" panose="020E0502030303020204" pitchFamily="34" charset="0"/>
              </a:rPr>
              <a:t>-Maximizar la rentabilidad</a:t>
            </a:r>
          </a:p>
          <a:p>
            <a:r>
              <a:rPr lang="es-EC" b="1" kern="0" dirty="0">
                <a:solidFill>
                  <a:prstClr val="black"/>
                </a:solidFill>
                <a:latin typeface="Candara" panose="020E0502030303020204" pitchFamily="34" charset="0"/>
              </a:rPr>
              <a:t>-Crear valor para el accionista </a:t>
            </a:r>
          </a:p>
          <a:p>
            <a:r>
              <a:rPr lang="es-ES" b="1" kern="0" dirty="0">
                <a:solidFill>
                  <a:prstClr val="black"/>
                </a:solidFill>
                <a:latin typeface="Candara" panose="020E0502030303020204" pitchFamily="34" charset="0"/>
              </a:rPr>
              <a:t>-Administración eficiente y técnica de los activos y pasivos de una empresa.</a:t>
            </a:r>
            <a:r>
              <a:rPr lang="es-EC" b="1" kern="0" dirty="0">
                <a:solidFill>
                  <a:prstClr val="black"/>
                </a:solidFill>
                <a:latin typeface="Candara" panose="020E0502030303020204" pitchFamily="34" charset="0"/>
              </a:rPr>
              <a:t> </a:t>
            </a:r>
          </a:p>
        </p:txBody>
      </p:sp>
    </p:spTree>
    <p:extLst>
      <p:ext uri="{BB962C8B-B14F-4D97-AF65-F5344CB8AC3E}">
        <p14:creationId xmlns:p14="http://schemas.microsoft.com/office/powerpoint/2010/main" val="215460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3783522B-DA86-4B9E-9E23-A353932655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pic>
        <p:nvPicPr>
          <p:cNvPr id="6" name="Imagen 5">
            <a:extLst>
              <a:ext uri="{FF2B5EF4-FFF2-40B4-BE49-F238E27FC236}">
                <a16:creationId xmlns:a16="http://schemas.microsoft.com/office/drawing/2014/main" id="{8FCB0823-B187-45F1-A0CB-2C8CF7C78381}"/>
              </a:ext>
            </a:extLst>
          </p:cNvPr>
          <p:cNvPicPr>
            <a:picLocks noChangeAspect="1"/>
          </p:cNvPicPr>
          <p:nvPr/>
        </p:nvPicPr>
        <p:blipFill>
          <a:blip r:embed="rId3"/>
          <a:stretch>
            <a:fillRect/>
          </a:stretch>
        </p:blipFill>
        <p:spPr>
          <a:xfrm>
            <a:off x="623887" y="1484784"/>
            <a:ext cx="7896225" cy="4733925"/>
          </a:xfrm>
          <a:prstGeom prst="rect">
            <a:avLst/>
          </a:prstGeom>
        </p:spPr>
      </p:pic>
      <p:sp>
        <p:nvSpPr>
          <p:cNvPr id="10" name="4 Rectángulo">
            <a:extLst>
              <a:ext uri="{FF2B5EF4-FFF2-40B4-BE49-F238E27FC236}">
                <a16:creationId xmlns:a16="http://schemas.microsoft.com/office/drawing/2014/main" id="{0584ABF2-D1B9-4740-BC3F-5A4BBB535E78}"/>
              </a:ext>
            </a:extLst>
          </p:cNvPr>
          <p:cNvSpPr/>
          <p:nvPr/>
        </p:nvSpPr>
        <p:spPr>
          <a:xfrm>
            <a:off x="1979712" y="260648"/>
            <a:ext cx="5338321"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Cuadro de Mando Integral</a:t>
            </a:r>
          </a:p>
        </p:txBody>
      </p:sp>
      <p:pic>
        <p:nvPicPr>
          <p:cNvPr id="11" name="Imagen 10">
            <a:extLst>
              <a:ext uri="{FF2B5EF4-FFF2-40B4-BE49-F238E27FC236}">
                <a16:creationId xmlns:a16="http://schemas.microsoft.com/office/drawing/2014/main" id="{E6EB0911-46AD-497C-9655-EDA242DECD2A}"/>
              </a:ext>
            </a:extLst>
          </p:cNvPr>
          <p:cNvPicPr>
            <a:picLocks noChangeAspect="1"/>
          </p:cNvPicPr>
          <p:nvPr/>
        </p:nvPicPr>
        <p:blipFill>
          <a:blip r:embed="rId4"/>
          <a:stretch>
            <a:fillRect/>
          </a:stretch>
        </p:blipFill>
        <p:spPr>
          <a:xfrm>
            <a:off x="708293" y="3876364"/>
            <a:ext cx="619125" cy="304800"/>
          </a:xfrm>
          <a:prstGeom prst="rect">
            <a:avLst/>
          </a:prstGeom>
        </p:spPr>
      </p:pic>
      <p:pic>
        <p:nvPicPr>
          <p:cNvPr id="12" name="Imagen 11">
            <a:extLst>
              <a:ext uri="{FF2B5EF4-FFF2-40B4-BE49-F238E27FC236}">
                <a16:creationId xmlns:a16="http://schemas.microsoft.com/office/drawing/2014/main" id="{BB2B592D-EC5F-4D36-877E-C1E72ACA8CDA}"/>
              </a:ext>
            </a:extLst>
          </p:cNvPr>
          <p:cNvPicPr>
            <a:picLocks noChangeAspect="1"/>
          </p:cNvPicPr>
          <p:nvPr/>
        </p:nvPicPr>
        <p:blipFill>
          <a:blip r:embed="rId5"/>
          <a:stretch>
            <a:fillRect/>
          </a:stretch>
        </p:blipFill>
        <p:spPr>
          <a:xfrm>
            <a:off x="1411824" y="3790639"/>
            <a:ext cx="581025" cy="476250"/>
          </a:xfrm>
          <a:prstGeom prst="rect">
            <a:avLst/>
          </a:prstGeom>
        </p:spPr>
      </p:pic>
    </p:spTree>
    <p:extLst>
      <p:ext uri="{BB962C8B-B14F-4D97-AF65-F5344CB8AC3E}">
        <p14:creationId xmlns:p14="http://schemas.microsoft.com/office/powerpoint/2010/main" val="382823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45AA1230-03CD-4499-8DA7-520F6D9A78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C8EDB411-0C69-4B0B-80DF-6AB950E213A0}"/>
              </a:ext>
            </a:extLst>
          </p:cNvPr>
          <p:cNvSpPr/>
          <p:nvPr/>
        </p:nvSpPr>
        <p:spPr>
          <a:xfrm>
            <a:off x="1979712" y="260648"/>
            <a:ext cx="5338321"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Cuadro de Mando Integral</a:t>
            </a:r>
          </a:p>
        </p:txBody>
      </p:sp>
      <p:pic>
        <p:nvPicPr>
          <p:cNvPr id="8" name="Imagen 7">
            <a:extLst>
              <a:ext uri="{FF2B5EF4-FFF2-40B4-BE49-F238E27FC236}">
                <a16:creationId xmlns:a16="http://schemas.microsoft.com/office/drawing/2014/main" id="{A0C3138F-B17F-4BD1-A8ED-BE4A9DFC0F67}"/>
              </a:ext>
            </a:extLst>
          </p:cNvPr>
          <p:cNvPicPr>
            <a:picLocks noChangeAspect="1"/>
          </p:cNvPicPr>
          <p:nvPr/>
        </p:nvPicPr>
        <p:blipFill>
          <a:blip r:embed="rId3"/>
          <a:stretch>
            <a:fillRect/>
          </a:stretch>
        </p:blipFill>
        <p:spPr>
          <a:xfrm>
            <a:off x="581025" y="1949152"/>
            <a:ext cx="7981950" cy="4648200"/>
          </a:xfrm>
          <a:prstGeom prst="rect">
            <a:avLst/>
          </a:prstGeom>
        </p:spPr>
      </p:pic>
      <p:pic>
        <p:nvPicPr>
          <p:cNvPr id="9" name="Imagen 8">
            <a:extLst>
              <a:ext uri="{FF2B5EF4-FFF2-40B4-BE49-F238E27FC236}">
                <a16:creationId xmlns:a16="http://schemas.microsoft.com/office/drawing/2014/main" id="{F5E934F5-AF91-4E67-9FE6-3DA2E9006B53}"/>
              </a:ext>
            </a:extLst>
          </p:cNvPr>
          <p:cNvPicPr>
            <a:picLocks noChangeAspect="1"/>
          </p:cNvPicPr>
          <p:nvPr/>
        </p:nvPicPr>
        <p:blipFill>
          <a:blip r:embed="rId4"/>
          <a:stretch>
            <a:fillRect/>
          </a:stretch>
        </p:blipFill>
        <p:spPr>
          <a:xfrm>
            <a:off x="581025" y="1388466"/>
            <a:ext cx="7981950" cy="600075"/>
          </a:xfrm>
          <a:prstGeom prst="rect">
            <a:avLst/>
          </a:prstGeom>
        </p:spPr>
      </p:pic>
    </p:spTree>
    <p:extLst>
      <p:ext uri="{BB962C8B-B14F-4D97-AF65-F5344CB8AC3E}">
        <p14:creationId xmlns:p14="http://schemas.microsoft.com/office/powerpoint/2010/main" val="287697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F2627AD9-D7CE-412F-A09D-23F0E28F20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9" name="4 Rectángulo">
            <a:extLst>
              <a:ext uri="{FF2B5EF4-FFF2-40B4-BE49-F238E27FC236}">
                <a16:creationId xmlns:a16="http://schemas.microsoft.com/office/drawing/2014/main" id="{1FFE3957-460A-424C-BECD-EBF93990BFF3}"/>
              </a:ext>
            </a:extLst>
          </p:cNvPr>
          <p:cNvSpPr/>
          <p:nvPr/>
        </p:nvSpPr>
        <p:spPr>
          <a:xfrm>
            <a:off x="1332767" y="260648"/>
            <a:ext cx="743344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Proyección de los Estados Financieros</a:t>
            </a:r>
          </a:p>
        </p:txBody>
      </p:sp>
      <p:sp>
        <p:nvSpPr>
          <p:cNvPr id="14" name="CuadroTexto 13">
            <a:extLst>
              <a:ext uri="{FF2B5EF4-FFF2-40B4-BE49-F238E27FC236}">
                <a16:creationId xmlns:a16="http://schemas.microsoft.com/office/drawing/2014/main" id="{55006EB5-E6BC-4AA2-B92F-359C54FDBFEA}"/>
              </a:ext>
            </a:extLst>
          </p:cNvPr>
          <p:cNvSpPr txBox="1"/>
          <p:nvPr/>
        </p:nvSpPr>
        <p:spPr>
          <a:xfrm>
            <a:off x="633482" y="1340768"/>
            <a:ext cx="8676456" cy="3724096"/>
          </a:xfrm>
          <a:prstGeom prst="rect">
            <a:avLst/>
          </a:prstGeom>
          <a:noFill/>
        </p:spPr>
        <p:txBody>
          <a:bodyPr wrap="square">
            <a:spAutoFit/>
          </a:bodyPr>
          <a:lstStyle/>
          <a:p>
            <a:r>
              <a:rPr lang="es-ES" sz="2800" b="1" dirty="0">
                <a:latin typeface="Candara" panose="020E0502030303020204" pitchFamily="34" charset="0"/>
              </a:rPr>
              <a:t>Ventas</a:t>
            </a:r>
          </a:p>
          <a:p>
            <a:endParaRPr lang="es-ES" sz="2800" b="1" dirty="0">
              <a:latin typeface="Candara" panose="020E0502030303020204" pitchFamily="34" charset="0"/>
            </a:endParaRPr>
          </a:p>
          <a:p>
            <a:r>
              <a:rPr lang="es-ES" dirty="0">
                <a:latin typeface="Candara" panose="020E0502030303020204" pitchFamily="34" charset="0"/>
              </a:rPr>
              <a:t>Alcanzar un crecimiento en las ventas del 3,27%, esta meta se ha establecido tomando en consideración:</a:t>
            </a:r>
          </a:p>
          <a:p>
            <a:r>
              <a:rPr lang="es-ES" dirty="0">
                <a:latin typeface="Candara" panose="020E0502030303020204" pitchFamily="34" charset="0"/>
              </a:rPr>
              <a:t>-Mercado de la seguridad ocupacional</a:t>
            </a:r>
          </a:p>
          <a:p>
            <a:r>
              <a:rPr lang="es-ES" dirty="0">
                <a:latin typeface="Candara" panose="020E0502030303020204" pitchFamily="34" charset="0"/>
              </a:rPr>
              <a:t>-Situación de la industria</a:t>
            </a:r>
          </a:p>
          <a:p>
            <a:r>
              <a:rPr lang="es-ES" dirty="0">
                <a:latin typeface="Candara" panose="020E0502030303020204" pitchFamily="34" charset="0"/>
              </a:rPr>
              <a:t>-Competencia</a:t>
            </a:r>
          </a:p>
          <a:p>
            <a:r>
              <a:rPr lang="es-ES" dirty="0">
                <a:latin typeface="Candara" panose="020E0502030303020204" pitchFamily="34" charset="0"/>
              </a:rPr>
              <a:t>-Situación actual del país</a:t>
            </a:r>
          </a:p>
          <a:p>
            <a:r>
              <a:rPr lang="es-ES" dirty="0">
                <a:latin typeface="Candara" panose="020E0502030303020204" pitchFamily="34" charset="0"/>
              </a:rPr>
              <a:t>A pesar que </a:t>
            </a:r>
            <a:r>
              <a:rPr lang="es-ES" dirty="0" err="1">
                <a:latin typeface="Candara" panose="020E0502030303020204" pitchFamily="34" charset="0"/>
              </a:rPr>
              <a:t>Degso</a:t>
            </a:r>
            <a:r>
              <a:rPr lang="es-ES" dirty="0">
                <a:latin typeface="Candara" panose="020E0502030303020204" pitchFamily="34" charset="0"/>
              </a:rPr>
              <a:t> en el último periodo 2016-2017 tuvo un crecimiento en ventas del 6%, para el año 2018 se propone un crecimiento del 3,27%  ya que el mercado de la seguridad ocupacional se encuentra en una situación de decrecimiento y existe mucha competencia.</a:t>
            </a:r>
          </a:p>
        </p:txBody>
      </p:sp>
    </p:spTree>
    <p:extLst>
      <p:ext uri="{BB962C8B-B14F-4D97-AF65-F5344CB8AC3E}">
        <p14:creationId xmlns:p14="http://schemas.microsoft.com/office/powerpoint/2010/main" val="2410843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FEB6BE1A-46E7-4627-A425-254DBF95124D}"/>
              </a:ext>
            </a:extLst>
          </p:cNvPr>
          <p:cNvSpPr/>
          <p:nvPr/>
        </p:nvSpPr>
        <p:spPr>
          <a:xfrm>
            <a:off x="551827" y="188640"/>
            <a:ext cx="743344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Proyección de los Estados Financieros</a:t>
            </a:r>
          </a:p>
        </p:txBody>
      </p:sp>
      <p:pic>
        <p:nvPicPr>
          <p:cNvPr id="9" name="3 Imagen">
            <a:extLst>
              <a:ext uri="{FF2B5EF4-FFF2-40B4-BE49-F238E27FC236}">
                <a16:creationId xmlns:a16="http://schemas.microsoft.com/office/drawing/2014/main" id="{43077C33-8252-42D7-A50A-6DE0582ED5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13" name="CuadroTexto 12">
            <a:extLst>
              <a:ext uri="{FF2B5EF4-FFF2-40B4-BE49-F238E27FC236}">
                <a16:creationId xmlns:a16="http://schemas.microsoft.com/office/drawing/2014/main" id="{E08562BA-2DCD-4ADE-9287-E5C31E91D114}"/>
              </a:ext>
            </a:extLst>
          </p:cNvPr>
          <p:cNvSpPr txBox="1"/>
          <p:nvPr/>
        </p:nvSpPr>
        <p:spPr>
          <a:xfrm>
            <a:off x="557300" y="773415"/>
            <a:ext cx="8208912" cy="2739211"/>
          </a:xfrm>
          <a:prstGeom prst="rect">
            <a:avLst/>
          </a:prstGeom>
          <a:noFill/>
        </p:spPr>
        <p:txBody>
          <a:bodyPr wrap="square">
            <a:spAutoFit/>
          </a:bodyPr>
          <a:lstStyle/>
          <a:p>
            <a:r>
              <a:rPr lang="es-ES" sz="2800" b="1" dirty="0">
                <a:latin typeface="Candara" panose="020E0502030303020204" pitchFamily="34" charset="0"/>
              </a:rPr>
              <a:t>Costos</a:t>
            </a:r>
          </a:p>
          <a:p>
            <a:pPr algn="just"/>
            <a:r>
              <a:rPr lang="es-ES" dirty="0">
                <a:latin typeface="Candara" panose="020E0502030303020204" pitchFamily="34" charset="0"/>
              </a:rPr>
              <a:t>Para la proyección de los costos se considera:</a:t>
            </a:r>
          </a:p>
          <a:p>
            <a:pPr algn="just"/>
            <a:r>
              <a:rPr lang="es-ES" dirty="0">
                <a:latin typeface="Candara" panose="020E0502030303020204" pitchFamily="34" charset="0"/>
              </a:rPr>
              <a:t>-Costo de Mercadería Facturada: hasta el 71% de las ventas generadas</a:t>
            </a:r>
          </a:p>
          <a:p>
            <a:pPr algn="just"/>
            <a:r>
              <a:rPr lang="es-ES" dirty="0">
                <a:latin typeface="Candara" panose="020E0502030303020204" pitchFamily="34" charset="0"/>
              </a:rPr>
              <a:t>-Costo de Distribución y Venta: hasta el 13% de las ventas generadas</a:t>
            </a:r>
          </a:p>
          <a:p>
            <a:pPr algn="just"/>
            <a:r>
              <a:rPr lang="es-ES" dirty="0">
                <a:latin typeface="Candara" panose="020E0502030303020204" pitchFamily="34" charset="0"/>
              </a:rPr>
              <a:t>De acuerdo al análisis realizado al estado de resultados los costos de venta y distribución en promedio se encuentra en un 84% en relación a las ventas, de donde los costos de mercadería facturada corresponden a un 71 % y los costos de distribución a un 13%  en relación a las ventas, por lo que se propone lograr mantener estos porcentajes.</a:t>
            </a:r>
            <a:endParaRPr lang="es-EC" dirty="0">
              <a:latin typeface="Candara" panose="020E0502030303020204" pitchFamily="34" charset="0"/>
            </a:endParaRPr>
          </a:p>
        </p:txBody>
      </p:sp>
      <p:sp>
        <p:nvSpPr>
          <p:cNvPr id="17" name="CuadroTexto 16">
            <a:extLst>
              <a:ext uri="{FF2B5EF4-FFF2-40B4-BE49-F238E27FC236}">
                <a16:creationId xmlns:a16="http://schemas.microsoft.com/office/drawing/2014/main" id="{21889C57-FAF3-44E3-BC3A-BA9BD0E258CE}"/>
              </a:ext>
            </a:extLst>
          </p:cNvPr>
          <p:cNvSpPr txBox="1"/>
          <p:nvPr/>
        </p:nvSpPr>
        <p:spPr>
          <a:xfrm>
            <a:off x="551827" y="3675330"/>
            <a:ext cx="8340653" cy="1631216"/>
          </a:xfrm>
          <a:prstGeom prst="rect">
            <a:avLst/>
          </a:prstGeom>
          <a:noFill/>
        </p:spPr>
        <p:txBody>
          <a:bodyPr wrap="square">
            <a:spAutoFit/>
          </a:bodyPr>
          <a:lstStyle/>
          <a:p>
            <a:pPr algn="just"/>
            <a:r>
              <a:rPr lang="es-ES" sz="2800" b="1" dirty="0">
                <a:latin typeface="Candara" panose="020E0502030303020204" pitchFamily="34" charset="0"/>
              </a:rPr>
              <a:t>Gastos Administrativos</a:t>
            </a:r>
          </a:p>
          <a:p>
            <a:pPr algn="just"/>
            <a:r>
              <a:rPr lang="es-ES" dirty="0">
                <a:latin typeface="Candara" panose="020E0502030303020204" pitchFamily="34" charset="0"/>
              </a:rPr>
              <a:t>Se  establece como máximo un 10% de las ventas generadas, para ello se  debe programar un presupuesto de gastos, se considera un crecimiento en el rubro de propaganda ya que,  dar a conocer los productos se encuentra como una iniciativa dentro del plan estratégico.</a:t>
            </a:r>
          </a:p>
        </p:txBody>
      </p:sp>
    </p:spTree>
    <p:extLst>
      <p:ext uri="{BB962C8B-B14F-4D97-AF65-F5344CB8AC3E}">
        <p14:creationId xmlns:p14="http://schemas.microsoft.com/office/powerpoint/2010/main" val="323073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A1382F98-4D71-40BA-8737-DF934ABA0B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408712"/>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874818E2-C9B4-4749-B2FF-CC2CD0415FA2}"/>
              </a:ext>
            </a:extLst>
          </p:cNvPr>
          <p:cNvSpPr/>
          <p:nvPr/>
        </p:nvSpPr>
        <p:spPr>
          <a:xfrm>
            <a:off x="810963" y="188640"/>
            <a:ext cx="743344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Proyección de los Estados Financieros</a:t>
            </a:r>
          </a:p>
        </p:txBody>
      </p:sp>
      <p:sp>
        <p:nvSpPr>
          <p:cNvPr id="11" name="CuadroTexto 10">
            <a:extLst>
              <a:ext uri="{FF2B5EF4-FFF2-40B4-BE49-F238E27FC236}">
                <a16:creationId xmlns:a16="http://schemas.microsoft.com/office/drawing/2014/main" id="{F7E89203-8AD2-4100-94AF-1C56C73578ED}"/>
              </a:ext>
            </a:extLst>
          </p:cNvPr>
          <p:cNvSpPr txBox="1"/>
          <p:nvPr/>
        </p:nvSpPr>
        <p:spPr>
          <a:xfrm>
            <a:off x="414918" y="980728"/>
            <a:ext cx="8225533" cy="2616101"/>
          </a:xfrm>
          <a:prstGeom prst="rect">
            <a:avLst/>
          </a:prstGeom>
          <a:noFill/>
        </p:spPr>
        <p:txBody>
          <a:bodyPr wrap="square">
            <a:spAutoFit/>
          </a:bodyPr>
          <a:lstStyle/>
          <a:p>
            <a:r>
              <a:rPr lang="es-ES" sz="2800" b="1" dirty="0">
                <a:latin typeface="Candara" panose="020E0502030303020204" pitchFamily="34" charset="0"/>
              </a:rPr>
              <a:t>Gastos Financieros</a:t>
            </a:r>
          </a:p>
          <a:p>
            <a:r>
              <a:rPr lang="es-ES" dirty="0">
                <a:latin typeface="Candara" panose="020E0502030303020204" pitchFamily="34" charset="0"/>
              </a:rPr>
              <a:t>Considerando que en la actualidad se tiene una deuda con los socios a los que se paga un interés de crédito  del 10%, se propone como estrategia la capitalización de los accionistas, invirtiendo así en la empresa un 15% anual de la deuda en capital, esto permitirá reducir el gasto financiero.</a:t>
            </a:r>
          </a:p>
          <a:p>
            <a:r>
              <a:rPr lang="es-ES" sz="2800" b="1" dirty="0">
                <a:latin typeface="Candara" panose="020E0502030303020204" pitchFamily="34" charset="0"/>
              </a:rPr>
              <a:t>Cuentas por Cobrar</a:t>
            </a:r>
          </a:p>
          <a:p>
            <a:r>
              <a:rPr lang="es-ES" dirty="0">
                <a:latin typeface="Candara" panose="020E0502030303020204" pitchFamily="34" charset="0"/>
              </a:rPr>
              <a:t>Para la proyección de las cuentas por cobrar se considera una política de cobro de 53 días como máximo.</a:t>
            </a:r>
          </a:p>
        </p:txBody>
      </p:sp>
      <p:pic>
        <p:nvPicPr>
          <p:cNvPr id="12" name="Imagen 11">
            <a:extLst>
              <a:ext uri="{FF2B5EF4-FFF2-40B4-BE49-F238E27FC236}">
                <a16:creationId xmlns:a16="http://schemas.microsoft.com/office/drawing/2014/main" id="{F5363F46-4BB4-4E02-A671-DA01BCF9AEC2}"/>
              </a:ext>
            </a:extLst>
          </p:cNvPr>
          <p:cNvPicPr>
            <a:picLocks noChangeAspect="1"/>
          </p:cNvPicPr>
          <p:nvPr/>
        </p:nvPicPr>
        <p:blipFill>
          <a:blip r:embed="rId3"/>
          <a:stretch>
            <a:fillRect/>
          </a:stretch>
        </p:blipFill>
        <p:spPr>
          <a:xfrm>
            <a:off x="2222634" y="3596829"/>
            <a:ext cx="4610100" cy="542925"/>
          </a:xfrm>
          <a:prstGeom prst="rect">
            <a:avLst/>
          </a:prstGeom>
        </p:spPr>
      </p:pic>
      <p:sp>
        <p:nvSpPr>
          <p:cNvPr id="16" name="CuadroTexto 15">
            <a:extLst>
              <a:ext uri="{FF2B5EF4-FFF2-40B4-BE49-F238E27FC236}">
                <a16:creationId xmlns:a16="http://schemas.microsoft.com/office/drawing/2014/main" id="{E73C4439-0EBE-4095-B57B-BF46C710ED98}"/>
              </a:ext>
            </a:extLst>
          </p:cNvPr>
          <p:cNvSpPr txBox="1"/>
          <p:nvPr/>
        </p:nvSpPr>
        <p:spPr>
          <a:xfrm>
            <a:off x="416123" y="4139754"/>
            <a:ext cx="8727877" cy="1077218"/>
          </a:xfrm>
          <a:prstGeom prst="rect">
            <a:avLst/>
          </a:prstGeom>
          <a:noFill/>
        </p:spPr>
        <p:txBody>
          <a:bodyPr wrap="square">
            <a:spAutoFit/>
          </a:bodyPr>
          <a:lstStyle/>
          <a:p>
            <a:r>
              <a:rPr lang="es-ES" sz="2800" b="1" dirty="0">
                <a:latin typeface="Candara" panose="020E0502030303020204" pitchFamily="34" charset="0"/>
              </a:rPr>
              <a:t>Inventarios</a:t>
            </a:r>
          </a:p>
          <a:p>
            <a:r>
              <a:rPr lang="es-ES" dirty="0">
                <a:latin typeface="Candara" panose="020E0502030303020204" pitchFamily="34" charset="0"/>
              </a:rPr>
              <a:t>Para la proyección de inventarios se considera una rotación de inventario de 3 veces según  comportamiento histórico de la empresa.</a:t>
            </a:r>
          </a:p>
        </p:txBody>
      </p:sp>
      <p:pic>
        <p:nvPicPr>
          <p:cNvPr id="17" name="Imagen 16">
            <a:extLst>
              <a:ext uri="{FF2B5EF4-FFF2-40B4-BE49-F238E27FC236}">
                <a16:creationId xmlns:a16="http://schemas.microsoft.com/office/drawing/2014/main" id="{82BA2989-6813-49A4-A091-171DE3301061}"/>
              </a:ext>
            </a:extLst>
          </p:cNvPr>
          <p:cNvPicPr>
            <a:picLocks noChangeAspect="1"/>
          </p:cNvPicPr>
          <p:nvPr/>
        </p:nvPicPr>
        <p:blipFill>
          <a:blip r:embed="rId4"/>
          <a:stretch>
            <a:fillRect/>
          </a:stretch>
        </p:blipFill>
        <p:spPr>
          <a:xfrm>
            <a:off x="2627784" y="5443884"/>
            <a:ext cx="2914650" cy="866775"/>
          </a:xfrm>
          <a:prstGeom prst="rect">
            <a:avLst/>
          </a:prstGeom>
        </p:spPr>
      </p:pic>
    </p:spTree>
    <p:extLst>
      <p:ext uri="{BB962C8B-B14F-4D97-AF65-F5344CB8AC3E}">
        <p14:creationId xmlns:p14="http://schemas.microsoft.com/office/powerpoint/2010/main" val="416629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D8719AFD-32D4-4B23-8811-C3A7F159E5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408712"/>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DAB34B65-27A1-4205-AFA3-DA75363640AD}"/>
              </a:ext>
            </a:extLst>
          </p:cNvPr>
          <p:cNvSpPr/>
          <p:nvPr/>
        </p:nvSpPr>
        <p:spPr>
          <a:xfrm>
            <a:off x="810963" y="188640"/>
            <a:ext cx="743344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Proyección de los Estados Financieros</a:t>
            </a:r>
          </a:p>
        </p:txBody>
      </p:sp>
      <p:sp>
        <p:nvSpPr>
          <p:cNvPr id="9" name="CuadroTexto 8">
            <a:extLst>
              <a:ext uri="{FF2B5EF4-FFF2-40B4-BE49-F238E27FC236}">
                <a16:creationId xmlns:a16="http://schemas.microsoft.com/office/drawing/2014/main" id="{0ED7DAD9-665E-4534-BFF4-3D3E86BE5F7F}"/>
              </a:ext>
            </a:extLst>
          </p:cNvPr>
          <p:cNvSpPr txBox="1"/>
          <p:nvPr/>
        </p:nvSpPr>
        <p:spPr>
          <a:xfrm>
            <a:off x="179512" y="908720"/>
            <a:ext cx="8064896" cy="2893100"/>
          </a:xfrm>
          <a:prstGeom prst="rect">
            <a:avLst/>
          </a:prstGeom>
          <a:noFill/>
        </p:spPr>
        <p:txBody>
          <a:bodyPr wrap="square">
            <a:spAutoFit/>
          </a:bodyPr>
          <a:lstStyle/>
          <a:p>
            <a:r>
              <a:rPr lang="es-ES" sz="2800" b="1" dirty="0">
                <a:latin typeface="Candara" panose="020E0502030303020204" pitchFamily="34" charset="0"/>
              </a:rPr>
              <a:t>Activos Fijos</a:t>
            </a:r>
          </a:p>
          <a:p>
            <a:endParaRPr lang="es-ES" dirty="0">
              <a:latin typeface="Candara" panose="020E0502030303020204" pitchFamily="34" charset="0"/>
            </a:endParaRPr>
          </a:p>
          <a:p>
            <a:r>
              <a:rPr lang="es-ES" dirty="0">
                <a:latin typeface="Candara" panose="020E0502030303020204" pitchFamily="34" charset="0"/>
              </a:rPr>
              <a:t>No se requiere la adquisición de más activos fijos como parte de la planificación financiera.</a:t>
            </a:r>
          </a:p>
          <a:p>
            <a:endParaRPr lang="es-ES" dirty="0">
              <a:latin typeface="Candara" panose="020E0502030303020204" pitchFamily="34" charset="0"/>
            </a:endParaRPr>
          </a:p>
          <a:p>
            <a:r>
              <a:rPr lang="es-ES" sz="2800" b="1" dirty="0">
                <a:latin typeface="Candara" panose="020E0502030303020204" pitchFamily="34" charset="0"/>
              </a:rPr>
              <a:t>Cuentas por Pagar</a:t>
            </a:r>
          </a:p>
          <a:p>
            <a:endParaRPr lang="es-ES" dirty="0">
              <a:latin typeface="Candara" panose="020E0502030303020204" pitchFamily="34" charset="0"/>
            </a:endParaRPr>
          </a:p>
          <a:p>
            <a:r>
              <a:rPr lang="es-ES" dirty="0">
                <a:latin typeface="Candara" panose="020E0502030303020204" pitchFamily="34" charset="0"/>
              </a:rPr>
              <a:t>Para la proyección de las cuentas por pagar se establece como meta un periodo de pago de 55 días.</a:t>
            </a:r>
          </a:p>
        </p:txBody>
      </p:sp>
      <p:pic>
        <p:nvPicPr>
          <p:cNvPr id="10" name="Imagen 9">
            <a:extLst>
              <a:ext uri="{FF2B5EF4-FFF2-40B4-BE49-F238E27FC236}">
                <a16:creationId xmlns:a16="http://schemas.microsoft.com/office/drawing/2014/main" id="{4A94666E-A283-4FDF-A902-EDED8F4D69BC}"/>
              </a:ext>
            </a:extLst>
          </p:cNvPr>
          <p:cNvPicPr>
            <a:picLocks noChangeAspect="1"/>
          </p:cNvPicPr>
          <p:nvPr/>
        </p:nvPicPr>
        <p:blipFill>
          <a:blip r:embed="rId3"/>
          <a:stretch>
            <a:fillRect/>
          </a:stretch>
        </p:blipFill>
        <p:spPr>
          <a:xfrm>
            <a:off x="1331640" y="3853036"/>
            <a:ext cx="4019550" cy="800100"/>
          </a:xfrm>
          <a:prstGeom prst="rect">
            <a:avLst/>
          </a:prstGeom>
        </p:spPr>
      </p:pic>
    </p:spTree>
    <p:extLst>
      <p:ext uri="{BB962C8B-B14F-4D97-AF65-F5344CB8AC3E}">
        <p14:creationId xmlns:p14="http://schemas.microsoft.com/office/powerpoint/2010/main" val="1718012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84D3AFD6-076C-4C5F-9852-9EBEB858AF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09320"/>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BAA3882A-68C5-4A77-BA90-F1FA652A414A}"/>
              </a:ext>
            </a:extLst>
          </p:cNvPr>
          <p:cNvSpPr/>
          <p:nvPr/>
        </p:nvSpPr>
        <p:spPr>
          <a:xfrm>
            <a:off x="810963" y="188640"/>
            <a:ext cx="743344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Proyección de los Estados Financieros</a:t>
            </a:r>
          </a:p>
        </p:txBody>
      </p:sp>
      <p:sp>
        <p:nvSpPr>
          <p:cNvPr id="11" name="CuadroTexto 10">
            <a:extLst>
              <a:ext uri="{FF2B5EF4-FFF2-40B4-BE49-F238E27FC236}">
                <a16:creationId xmlns:a16="http://schemas.microsoft.com/office/drawing/2014/main" id="{3EB4A993-EE14-4323-899E-BDA3C4232249}"/>
              </a:ext>
            </a:extLst>
          </p:cNvPr>
          <p:cNvSpPr txBox="1"/>
          <p:nvPr/>
        </p:nvSpPr>
        <p:spPr>
          <a:xfrm>
            <a:off x="539552" y="1484784"/>
            <a:ext cx="8064896" cy="2616101"/>
          </a:xfrm>
          <a:prstGeom prst="rect">
            <a:avLst/>
          </a:prstGeom>
          <a:noFill/>
        </p:spPr>
        <p:txBody>
          <a:bodyPr wrap="square">
            <a:spAutoFit/>
          </a:bodyPr>
          <a:lstStyle/>
          <a:p>
            <a:r>
              <a:rPr lang="es-ES" sz="2800" b="1" dirty="0">
                <a:latin typeface="Candara" panose="020E0502030303020204" pitchFamily="34" charset="0"/>
              </a:rPr>
              <a:t>Préstamos de Accionistas Largo Plazo</a:t>
            </a:r>
          </a:p>
          <a:p>
            <a:endParaRPr lang="es-ES" dirty="0">
              <a:latin typeface="Candara" panose="020E0502030303020204" pitchFamily="34" charset="0"/>
            </a:endParaRPr>
          </a:p>
          <a:p>
            <a:r>
              <a:rPr lang="es-ES" dirty="0">
                <a:latin typeface="Candara" panose="020E0502030303020204" pitchFamily="34" charset="0"/>
              </a:rPr>
              <a:t>Como estrategia se considera reducir anualmente un 15% la deuda mantenida con los accionistas y realizar una capitalización.</a:t>
            </a:r>
          </a:p>
          <a:p>
            <a:endParaRPr lang="es-ES" dirty="0">
              <a:latin typeface="Candara" panose="020E0502030303020204" pitchFamily="34" charset="0"/>
            </a:endParaRPr>
          </a:p>
          <a:p>
            <a:r>
              <a:rPr lang="es-ES" sz="2800" b="1" dirty="0">
                <a:latin typeface="Candara" panose="020E0502030303020204" pitchFamily="34" charset="0"/>
              </a:rPr>
              <a:t>Reservas</a:t>
            </a:r>
          </a:p>
          <a:p>
            <a:r>
              <a:rPr lang="es-ES" dirty="0">
                <a:latin typeface="Candara" panose="020E0502030303020204" pitchFamily="34" charset="0"/>
              </a:rPr>
              <a:t>Para la capitalización anual del 15% del préstamo mantenido con los accionistas, se crea una reserva para futuras capitalizaciones. </a:t>
            </a:r>
          </a:p>
        </p:txBody>
      </p:sp>
    </p:spTree>
    <p:extLst>
      <p:ext uri="{BB962C8B-B14F-4D97-AF65-F5344CB8AC3E}">
        <p14:creationId xmlns:p14="http://schemas.microsoft.com/office/powerpoint/2010/main" val="172438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08929711-A18F-4E27-9153-44AB59C2DC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565"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5DCC3201-6F03-4728-B94C-D23B6358FCE2}"/>
              </a:ext>
            </a:extLst>
          </p:cNvPr>
          <p:cNvSpPr/>
          <p:nvPr/>
        </p:nvSpPr>
        <p:spPr>
          <a:xfrm>
            <a:off x="971600" y="260648"/>
            <a:ext cx="646683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Estados Financieros Proyectados</a:t>
            </a:r>
          </a:p>
        </p:txBody>
      </p:sp>
      <p:sp>
        <p:nvSpPr>
          <p:cNvPr id="9" name="CuadroTexto 8">
            <a:extLst>
              <a:ext uri="{FF2B5EF4-FFF2-40B4-BE49-F238E27FC236}">
                <a16:creationId xmlns:a16="http://schemas.microsoft.com/office/drawing/2014/main" id="{F957D3D4-C0C0-4F31-90F7-407941A19F68}"/>
              </a:ext>
            </a:extLst>
          </p:cNvPr>
          <p:cNvSpPr txBox="1"/>
          <p:nvPr/>
        </p:nvSpPr>
        <p:spPr>
          <a:xfrm>
            <a:off x="323528" y="845423"/>
            <a:ext cx="8280920" cy="2185214"/>
          </a:xfrm>
          <a:prstGeom prst="rect">
            <a:avLst/>
          </a:prstGeom>
          <a:noFill/>
        </p:spPr>
        <p:txBody>
          <a:bodyPr wrap="square">
            <a:spAutoFit/>
          </a:bodyPr>
          <a:lstStyle/>
          <a:p>
            <a:pPr algn="just"/>
            <a:r>
              <a:rPr lang="es-ES" sz="2800" b="1" dirty="0">
                <a:latin typeface="Candara" panose="020E0502030303020204" pitchFamily="34" charset="0"/>
              </a:rPr>
              <a:t>Endeudamiento</a:t>
            </a:r>
          </a:p>
          <a:p>
            <a:pPr algn="just"/>
            <a:r>
              <a:rPr lang="es-ES" dirty="0">
                <a:latin typeface="Candara" panose="020E0502030303020204" pitchFamily="34" charset="0"/>
              </a:rPr>
              <a:t>A continuación se detalla el indicador de endeudamiento proyectado de la empresa </a:t>
            </a:r>
            <a:r>
              <a:rPr lang="es-ES" dirty="0" err="1">
                <a:latin typeface="Candara" panose="020E0502030303020204" pitchFamily="34" charset="0"/>
              </a:rPr>
              <a:t>Degso</a:t>
            </a:r>
            <a:r>
              <a:rPr lang="es-ES" dirty="0">
                <a:latin typeface="Candara" panose="020E0502030303020204" pitchFamily="34" charset="0"/>
              </a:rPr>
              <a:t>, se puede verificar que mediante la aplicación de las iniciativas descritas anteriormente, se logra una mejor estructura de financiamiento, siendo en el primer año proyectado 2018, el 68%, durante los próximos años se alcanza un adecuada distribución ya que la capitalización que realizan los accionistas anualmente reduce el pasivo a largo plazo y aumenta la participación en su patrimonio</a:t>
            </a:r>
          </a:p>
        </p:txBody>
      </p:sp>
      <p:pic>
        <p:nvPicPr>
          <p:cNvPr id="10" name="Imagen 9">
            <a:extLst>
              <a:ext uri="{FF2B5EF4-FFF2-40B4-BE49-F238E27FC236}">
                <a16:creationId xmlns:a16="http://schemas.microsoft.com/office/drawing/2014/main" id="{5B7A214D-EEA4-45F9-AB31-6AB7C4C6BB0D}"/>
              </a:ext>
            </a:extLst>
          </p:cNvPr>
          <p:cNvPicPr>
            <a:picLocks noChangeAspect="1"/>
          </p:cNvPicPr>
          <p:nvPr/>
        </p:nvPicPr>
        <p:blipFill>
          <a:blip r:embed="rId3"/>
          <a:stretch>
            <a:fillRect/>
          </a:stretch>
        </p:blipFill>
        <p:spPr>
          <a:xfrm>
            <a:off x="1580309" y="3250730"/>
            <a:ext cx="5105400" cy="1171575"/>
          </a:xfrm>
          <a:prstGeom prst="rect">
            <a:avLst/>
          </a:prstGeom>
        </p:spPr>
      </p:pic>
      <p:pic>
        <p:nvPicPr>
          <p:cNvPr id="11" name="Imagen 10">
            <a:extLst>
              <a:ext uri="{FF2B5EF4-FFF2-40B4-BE49-F238E27FC236}">
                <a16:creationId xmlns:a16="http://schemas.microsoft.com/office/drawing/2014/main" id="{3D687415-09D6-4F84-BD9A-81C77906BBDB}"/>
              </a:ext>
            </a:extLst>
          </p:cNvPr>
          <p:cNvPicPr>
            <a:picLocks noChangeAspect="1"/>
          </p:cNvPicPr>
          <p:nvPr/>
        </p:nvPicPr>
        <p:blipFill>
          <a:blip r:embed="rId4"/>
          <a:stretch>
            <a:fillRect/>
          </a:stretch>
        </p:blipFill>
        <p:spPr>
          <a:xfrm>
            <a:off x="1580309" y="4642398"/>
            <a:ext cx="5029200" cy="1895475"/>
          </a:xfrm>
          <a:prstGeom prst="rect">
            <a:avLst/>
          </a:prstGeom>
        </p:spPr>
      </p:pic>
    </p:spTree>
    <p:extLst>
      <p:ext uri="{BB962C8B-B14F-4D97-AF65-F5344CB8AC3E}">
        <p14:creationId xmlns:p14="http://schemas.microsoft.com/office/powerpoint/2010/main" val="51289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6924334C-4B56-4867-B619-14E05B004E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565"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E6324526-906A-430A-8FD5-D7E610A48F31}"/>
              </a:ext>
            </a:extLst>
          </p:cNvPr>
          <p:cNvSpPr/>
          <p:nvPr/>
        </p:nvSpPr>
        <p:spPr>
          <a:xfrm>
            <a:off x="971600" y="260648"/>
            <a:ext cx="646683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Estados Financieros Proyectados</a:t>
            </a:r>
          </a:p>
        </p:txBody>
      </p:sp>
      <p:sp>
        <p:nvSpPr>
          <p:cNvPr id="9" name="CuadroTexto 8">
            <a:extLst>
              <a:ext uri="{FF2B5EF4-FFF2-40B4-BE49-F238E27FC236}">
                <a16:creationId xmlns:a16="http://schemas.microsoft.com/office/drawing/2014/main" id="{CE975822-BE6B-498C-AA39-CCF4E38CB5C3}"/>
              </a:ext>
            </a:extLst>
          </p:cNvPr>
          <p:cNvSpPr txBox="1"/>
          <p:nvPr/>
        </p:nvSpPr>
        <p:spPr>
          <a:xfrm>
            <a:off x="467544" y="1340768"/>
            <a:ext cx="7992888" cy="1354217"/>
          </a:xfrm>
          <a:prstGeom prst="rect">
            <a:avLst/>
          </a:prstGeom>
          <a:noFill/>
        </p:spPr>
        <p:txBody>
          <a:bodyPr wrap="square">
            <a:spAutoFit/>
          </a:bodyPr>
          <a:lstStyle/>
          <a:p>
            <a:r>
              <a:rPr lang="es-ES" sz="2800" b="1" dirty="0">
                <a:latin typeface="Candara" panose="020E0502030303020204" pitchFamily="34" charset="0"/>
              </a:rPr>
              <a:t>Rentabilidad     </a:t>
            </a:r>
          </a:p>
          <a:p>
            <a:r>
              <a:rPr lang="es-ES" dirty="0">
                <a:latin typeface="Candara" panose="020E0502030303020204" pitchFamily="34" charset="0"/>
              </a:rPr>
              <a:t>En la tabla 27, se evidencia que en el año 2018 proyectado la participación de la rentabilidad alcanzada sobre las ventas generadas es del 3%, y este porcentaje se mantiene durante los siguientes 3 años</a:t>
            </a:r>
            <a:r>
              <a:rPr lang="es-ES" dirty="0"/>
              <a:t>.                                                                                                                                              </a:t>
            </a:r>
          </a:p>
        </p:txBody>
      </p:sp>
      <p:pic>
        <p:nvPicPr>
          <p:cNvPr id="10" name="Imagen 9">
            <a:extLst>
              <a:ext uri="{FF2B5EF4-FFF2-40B4-BE49-F238E27FC236}">
                <a16:creationId xmlns:a16="http://schemas.microsoft.com/office/drawing/2014/main" id="{5F9D055B-C3B2-4FF2-AFB1-A058204E22C4}"/>
              </a:ext>
            </a:extLst>
          </p:cNvPr>
          <p:cNvPicPr>
            <a:picLocks noChangeAspect="1"/>
          </p:cNvPicPr>
          <p:nvPr/>
        </p:nvPicPr>
        <p:blipFill>
          <a:blip r:embed="rId3"/>
          <a:stretch>
            <a:fillRect/>
          </a:stretch>
        </p:blipFill>
        <p:spPr>
          <a:xfrm>
            <a:off x="971600" y="3224803"/>
            <a:ext cx="5800725" cy="1876425"/>
          </a:xfrm>
          <a:prstGeom prst="rect">
            <a:avLst/>
          </a:prstGeom>
        </p:spPr>
      </p:pic>
    </p:spTree>
    <p:extLst>
      <p:ext uri="{BB962C8B-B14F-4D97-AF65-F5344CB8AC3E}">
        <p14:creationId xmlns:p14="http://schemas.microsoft.com/office/powerpoint/2010/main" val="3367162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1620CADA-AB23-42A4-AA79-569A05F0AE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565"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AAC25D12-1AAB-47D5-BA94-E72959A1CC47}"/>
              </a:ext>
            </a:extLst>
          </p:cNvPr>
          <p:cNvSpPr/>
          <p:nvPr/>
        </p:nvSpPr>
        <p:spPr>
          <a:xfrm>
            <a:off x="1338582" y="34854"/>
            <a:ext cx="646683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Estados Financieros Proyectados</a:t>
            </a:r>
          </a:p>
        </p:txBody>
      </p:sp>
      <p:sp>
        <p:nvSpPr>
          <p:cNvPr id="11" name="CuadroTexto 10">
            <a:extLst>
              <a:ext uri="{FF2B5EF4-FFF2-40B4-BE49-F238E27FC236}">
                <a16:creationId xmlns:a16="http://schemas.microsoft.com/office/drawing/2014/main" id="{66C4F355-F6D4-43AC-BC63-647F53C6D350}"/>
              </a:ext>
            </a:extLst>
          </p:cNvPr>
          <p:cNvSpPr txBox="1"/>
          <p:nvPr/>
        </p:nvSpPr>
        <p:spPr>
          <a:xfrm>
            <a:off x="539552" y="764704"/>
            <a:ext cx="8064896" cy="1631216"/>
          </a:xfrm>
          <a:prstGeom prst="rect">
            <a:avLst/>
          </a:prstGeom>
          <a:noFill/>
        </p:spPr>
        <p:txBody>
          <a:bodyPr wrap="square">
            <a:spAutoFit/>
          </a:bodyPr>
          <a:lstStyle/>
          <a:p>
            <a:r>
              <a:rPr lang="es-ES" sz="2800" b="1" dirty="0">
                <a:latin typeface="Candara" panose="020E0502030303020204" pitchFamily="34" charset="0"/>
              </a:rPr>
              <a:t>Costos</a:t>
            </a:r>
          </a:p>
          <a:p>
            <a:pPr algn="just"/>
            <a:endParaRPr lang="es-ES" dirty="0">
              <a:latin typeface="Candara" panose="020E0502030303020204" pitchFamily="34" charset="0"/>
            </a:endParaRPr>
          </a:p>
          <a:p>
            <a:pPr algn="just"/>
            <a:r>
              <a:rPr lang="es-ES" dirty="0">
                <a:latin typeface="Candara" panose="020E0502030303020204" pitchFamily="34" charset="0"/>
              </a:rPr>
              <a:t>Para medir la eficiencia en la estructura de los costos, se ha considerado el indicador de la utilidad bruta en relación con las ventas generadas, en la tabla 28 muestra en los 4 años proyectados un porcentaje del 16%. </a:t>
            </a:r>
          </a:p>
        </p:txBody>
      </p:sp>
      <p:pic>
        <p:nvPicPr>
          <p:cNvPr id="12" name="Imagen 11">
            <a:extLst>
              <a:ext uri="{FF2B5EF4-FFF2-40B4-BE49-F238E27FC236}">
                <a16:creationId xmlns:a16="http://schemas.microsoft.com/office/drawing/2014/main" id="{32786A41-AC33-4EA0-AB96-E9B28C1833A6}"/>
              </a:ext>
            </a:extLst>
          </p:cNvPr>
          <p:cNvPicPr>
            <a:picLocks noChangeAspect="1"/>
          </p:cNvPicPr>
          <p:nvPr/>
        </p:nvPicPr>
        <p:blipFill>
          <a:blip r:embed="rId3"/>
          <a:stretch>
            <a:fillRect/>
          </a:stretch>
        </p:blipFill>
        <p:spPr>
          <a:xfrm>
            <a:off x="1547664" y="2708920"/>
            <a:ext cx="5762625" cy="1933575"/>
          </a:xfrm>
          <a:prstGeom prst="rect">
            <a:avLst/>
          </a:prstGeom>
        </p:spPr>
      </p:pic>
    </p:spTree>
    <p:extLst>
      <p:ext uri="{BB962C8B-B14F-4D97-AF65-F5344CB8AC3E}">
        <p14:creationId xmlns:p14="http://schemas.microsoft.com/office/powerpoint/2010/main" val="167707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4 Rectángulo">
            <a:extLst>
              <a:ext uri="{FF2B5EF4-FFF2-40B4-BE49-F238E27FC236}">
                <a16:creationId xmlns:a16="http://schemas.microsoft.com/office/drawing/2014/main" id="{CA89E00B-9BD7-4631-A67D-B8BC74577768}"/>
              </a:ext>
            </a:extLst>
          </p:cNvPr>
          <p:cNvSpPr/>
          <p:nvPr/>
        </p:nvSpPr>
        <p:spPr>
          <a:xfrm>
            <a:off x="2627784" y="175171"/>
            <a:ext cx="3672408" cy="707886"/>
          </a:xfrm>
          <a:prstGeom prst="rect">
            <a:avLst/>
          </a:prstGeom>
        </p:spPr>
        <p:txBody>
          <a:bodyPr wrap="square">
            <a:spAutoFit/>
          </a:bodyPr>
          <a:lstStyle/>
          <a:p>
            <a:r>
              <a:rPr lang="es-EC"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ndara" panose="020E0502030303020204" pitchFamily="34" charset="0"/>
                <a:cs typeface="Aharoni" panose="02010803020104030203" pitchFamily="2" charset="-79"/>
              </a:rPr>
              <a:t>Objetivos</a:t>
            </a:r>
          </a:p>
        </p:txBody>
      </p:sp>
      <p:sp>
        <p:nvSpPr>
          <p:cNvPr id="23" name="5 Rectángulo">
            <a:extLst>
              <a:ext uri="{FF2B5EF4-FFF2-40B4-BE49-F238E27FC236}">
                <a16:creationId xmlns:a16="http://schemas.microsoft.com/office/drawing/2014/main" id="{4DADA984-6776-4D1A-80D8-0977B6FDCDA4}"/>
              </a:ext>
            </a:extLst>
          </p:cNvPr>
          <p:cNvSpPr/>
          <p:nvPr/>
        </p:nvSpPr>
        <p:spPr>
          <a:xfrm>
            <a:off x="683568" y="1268760"/>
            <a:ext cx="3534942" cy="584775"/>
          </a:xfrm>
          <a:prstGeom prst="rect">
            <a:avLst/>
          </a:prstGeom>
        </p:spPr>
        <p:txBody>
          <a:bodyPr wrap="none">
            <a:spAutoFit/>
          </a:bodyPr>
          <a:lstStyle/>
          <a:p>
            <a:r>
              <a:rPr lang="es-EC" sz="3200" dirty="0">
                <a:latin typeface="Aharoni" panose="02010803020104030203" pitchFamily="2" charset="-79"/>
                <a:cs typeface="Aharoni" panose="02010803020104030203" pitchFamily="2" charset="-79"/>
              </a:rPr>
              <a:t>Objetivo General</a:t>
            </a:r>
          </a:p>
        </p:txBody>
      </p:sp>
      <p:sp>
        <p:nvSpPr>
          <p:cNvPr id="24" name="Flecha: pentágono 23">
            <a:extLst>
              <a:ext uri="{FF2B5EF4-FFF2-40B4-BE49-F238E27FC236}">
                <a16:creationId xmlns:a16="http://schemas.microsoft.com/office/drawing/2014/main" id="{A980E34A-B9ED-4739-A502-ED1D68A7B3E2}"/>
              </a:ext>
            </a:extLst>
          </p:cNvPr>
          <p:cNvSpPr/>
          <p:nvPr/>
        </p:nvSpPr>
        <p:spPr>
          <a:xfrm>
            <a:off x="503040" y="2239238"/>
            <a:ext cx="8640960" cy="241389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latin typeface="Candara" panose="020E0502030303020204" pitchFamily="34" charset="0"/>
              </a:rPr>
              <a:t>Realizar un diagnóstico de la empresa DEGSO que permita establecer una planeación estratégica financiera efectiva a corto y mediano plazo para el periodo 2018 a 2021, mediante un análisis adecuado a los estados financieros de la compañía y demás información con que cuenta la misma. </a:t>
            </a:r>
            <a:endParaRPr lang="es-EC" sz="20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1628160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99A3F0EC-864A-463A-8EEE-5F79FC0BDA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565"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916E1001-EBD4-4526-9624-71A47A0E31AA}"/>
              </a:ext>
            </a:extLst>
          </p:cNvPr>
          <p:cNvSpPr/>
          <p:nvPr/>
        </p:nvSpPr>
        <p:spPr>
          <a:xfrm>
            <a:off x="1338582" y="260648"/>
            <a:ext cx="646683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Estados Financieros Proyectados</a:t>
            </a:r>
          </a:p>
        </p:txBody>
      </p:sp>
      <p:sp>
        <p:nvSpPr>
          <p:cNvPr id="11" name="CuadroTexto 10">
            <a:extLst>
              <a:ext uri="{FF2B5EF4-FFF2-40B4-BE49-F238E27FC236}">
                <a16:creationId xmlns:a16="http://schemas.microsoft.com/office/drawing/2014/main" id="{0463E9ED-CCE7-46AE-8676-7EE3D808CF1E}"/>
              </a:ext>
            </a:extLst>
          </p:cNvPr>
          <p:cNvSpPr txBox="1"/>
          <p:nvPr/>
        </p:nvSpPr>
        <p:spPr>
          <a:xfrm>
            <a:off x="611560" y="1340768"/>
            <a:ext cx="7920880" cy="2185214"/>
          </a:xfrm>
          <a:prstGeom prst="rect">
            <a:avLst/>
          </a:prstGeom>
          <a:noFill/>
        </p:spPr>
        <p:txBody>
          <a:bodyPr wrap="square">
            <a:spAutoFit/>
          </a:bodyPr>
          <a:lstStyle/>
          <a:p>
            <a:r>
              <a:rPr lang="es-ES" sz="2800" b="1" dirty="0">
                <a:latin typeface="Candara" panose="020E0502030303020204" pitchFamily="34" charset="0"/>
              </a:rPr>
              <a:t>Gastos</a:t>
            </a:r>
          </a:p>
          <a:p>
            <a:pPr algn="just"/>
            <a:r>
              <a:rPr lang="es-ES" dirty="0">
                <a:latin typeface="Candara" panose="020E0502030303020204" pitchFamily="34" charset="0"/>
              </a:rPr>
              <a:t>La tabla 29 muestra los resultados proyectados para medir los gastos administrativos y gastos financieros, se consideró el indicador de la utilidad operacional como la utilidad antes de impuestos sobre las ventas generadas, se puede observar que en el año 2018 proyectado esta relación alcanzó un 6.37% y 4.62% respectivamente, y para los siguientes años se mantiene en ese porcentaje.</a:t>
            </a:r>
          </a:p>
        </p:txBody>
      </p:sp>
      <p:pic>
        <p:nvPicPr>
          <p:cNvPr id="12" name="Imagen 11">
            <a:extLst>
              <a:ext uri="{FF2B5EF4-FFF2-40B4-BE49-F238E27FC236}">
                <a16:creationId xmlns:a16="http://schemas.microsoft.com/office/drawing/2014/main" id="{35B4302D-173F-44A8-92DB-6384D1D40832}"/>
              </a:ext>
            </a:extLst>
          </p:cNvPr>
          <p:cNvPicPr>
            <a:picLocks noChangeAspect="1"/>
          </p:cNvPicPr>
          <p:nvPr/>
        </p:nvPicPr>
        <p:blipFill>
          <a:blip r:embed="rId3"/>
          <a:stretch>
            <a:fillRect/>
          </a:stretch>
        </p:blipFill>
        <p:spPr>
          <a:xfrm>
            <a:off x="1747836" y="3525982"/>
            <a:ext cx="5648325" cy="2914650"/>
          </a:xfrm>
          <a:prstGeom prst="rect">
            <a:avLst/>
          </a:prstGeom>
        </p:spPr>
      </p:pic>
    </p:spTree>
    <p:extLst>
      <p:ext uri="{BB962C8B-B14F-4D97-AF65-F5344CB8AC3E}">
        <p14:creationId xmlns:p14="http://schemas.microsoft.com/office/powerpoint/2010/main" val="1526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905050CC-456D-4ADC-A688-DFA67EE458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362" y="640906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D68529E9-38DC-482F-83FA-D3F0202C2464}"/>
              </a:ext>
            </a:extLst>
          </p:cNvPr>
          <p:cNvSpPr/>
          <p:nvPr/>
        </p:nvSpPr>
        <p:spPr>
          <a:xfrm>
            <a:off x="1338582" y="260648"/>
            <a:ext cx="6466835"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Estados Financieros Proyectados</a:t>
            </a:r>
          </a:p>
        </p:txBody>
      </p:sp>
      <p:sp>
        <p:nvSpPr>
          <p:cNvPr id="9" name="CuadroTexto 8">
            <a:extLst>
              <a:ext uri="{FF2B5EF4-FFF2-40B4-BE49-F238E27FC236}">
                <a16:creationId xmlns:a16="http://schemas.microsoft.com/office/drawing/2014/main" id="{159E463C-E6B5-4EA4-800C-17044CA695D2}"/>
              </a:ext>
            </a:extLst>
          </p:cNvPr>
          <p:cNvSpPr txBox="1"/>
          <p:nvPr/>
        </p:nvSpPr>
        <p:spPr>
          <a:xfrm>
            <a:off x="467544" y="1484784"/>
            <a:ext cx="8568952" cy="1077218"/>
          </a:xfrm>
          <a:prstGeom prst="rect">
            <a:avLst/>
          </a:prstGeom>
          <a:noFill/>
        </p:spPr>
        <p:txBody>
          <a:bodyPr wrap="square">
            <a:spAutoFit/>
          </a:bodyPr>
          <a:lstStyle/>
          <a:p>
            <a:r>
              <a:rPr lang="es-ES" sz="2800" b="1" dirty="0">
                <a:latin typeface="Candara" panose="020E0502030303020204" pitchFamily="34" charset="0"/>
              </a:rPr>
              <a:t>Cartera</a:t>
            </a:r>
          </a:p>
          <a:p>
            <a:r>
              <a:rPr lang="es-ES" dirty="0">
                <a:latin typeface="Candara" panose="020E0502030303020204" pitchFamily="34" charset="0"/>
              </a:rPr>
              <a:t>La tabla 30, refleja que en los periodos proyectados 2018 a 2021 se alcanza un promedio de cobro de 53 días de acuerdo a lo que se estimaba llegar.</a:t>
            </a:r>
          </a:p>
        </p:txBody>
      </p:sp>
      <p:pic>
        <p:nvPicPr>
          <p:cNvPr id="10" name="Imagen 9">
            <a:extLst>
              <a:ext uri="{FF2B5EF4-FFF2-40B4-BE49-F238E27FC236}">
                <a16:creationId xmlns:a16="http://schemas.microsoft.com/office/drawing/2014/main" id="{F8546D1C-4E71-4923-A27A-F435A749E25A}"/>
              </a:ext>
            </a:extLst>
          </p:cNvPr>
          <p:cNvPicPr>
            <a:picLocks noChangeAspect="1"/>
          </p:cNvPicPr>
          <p:nvPr/>
        </p:nvPicPr>
        <p:blipFill>
          <a:blip r:embed="rId3"/>
          <a:stretch>
            <a:fillRect/>
          </a:stretch>
        </p:blipFill>
        <p:spPr>
          <a:xfrm>
            <a:off x="611560" y="2686050"/>
            <a:ext cx="5181600" cy="1485900"/>
          </a:xfrm>
          <a:prstGeom prst="rect">
            <a:avLst/>
          </a:prstGeom>
        </p:spPr>
      </p:pic>
    </p:spTree>
    <p:extLst>
      <p:ext uri="{BB962C8B-B14F-4D97-AF65-F5344CB8AC3E}">
        <p14:creationId xmlns:p14="http://schemas.microsoft.com/office/powerpoint/2010/main" val="1125742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02E21B39-BB51-4E26-8371-0C0878A0CF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362" y="640906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D1E7A0B2-E6FD-414F-A6F4-17605AE8C0A0}"/>
              </a:ext>
            </a:extLst>
          </p:cNvPr>
          <p:cNvSpPr/>
          <p:nvPr/>
        </p:nvSpPr>
        <p:spPr>
          <a:xfrm>
            <a:off x="1338582" y="260648"/>
            <a:ext cx="266130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Conclusiones</a:t>
            </a:r>
          </a:p>
        </p:txBody>
      </p:sp>
      <p:sp>
        <p:nvSpPr>
          <p:cNvPr id="13" name="CuadroTexto 12">
            <a:extLst>
              <a:ext uri="{FF2B5EF4-FFF2-40B4-BE49-F238E27FC236}">
                <a16:creationId xmlns:a16="http://schemas.microsoft.com/office/drawing/2014/main" id="{1525FABC-14C7-4F6C-B775-A0476BE719DA}"/>
              </a:ext>
            </a:extLst>
          </p:cNvPr>
          <p:cNvSpPr txBox="1"/>
          <p:nvPr/>
        </p:nvSpPr>
        <p:spPr>
          <a:xfrm>
            <a:off x="251520" y="1484784"/>
            <a:ext cx="8883450" cy="4524315"/>
          </a:xfrm>
          <a:prstGeom prst="rect">
            <a:avLst/>
          </a:prstGeom>
          <a:noFill/>
        </p:spPr>
        <p:txBody>
          <a:bodyPr wrap="square">
            <a:spAutoFit/>
          </a:bodyPr>
          <a:lstStyle/>
          <a:p>
            <a:pPr algn="just"/>
            <a:r>
              <a:rPr lang="es-ES" b="1" dirty="0"/>
              <a:t>-</a:t>
            </a:r>
            <a:r>
              <a:rPr lang="es-ES" b="1" dirty="0">
                <a:latin typeface="Candara" panose="020E0502030303020204" pitchFamily="34" charset="0"/>
              </a:rPr>
              <a:t>Con el análisis del entorno interno de la empresa </a:t>
            </a:r>
            <a:r>
              <a:rPr lang="es-ES" b="1" dirty="0" err="1">
                <a:latin typeface="Candara" panose="020E0502030303020204" pitchFamily="34" charset="0"/>
              </a:rPr>
              <a:t>Degso</a:t>
            </a:r>
            <a:r>
              <a:rPr lang="es-ES" b="1" dirty="0">
                <a:latin typeface="Candara" panose="020E0502030303020204" pitchFamily="34" charset="0"/>
              </a:rPr>
              <a:t> Cía. Ltda. y su participación en el mercado ecuatoriano, se pudo determinar la actividad comercial que tiene la empresa y como se encuentra su organización interna.</a:t>
            </a:r>
          </a:p>
          <a:p>
            <a:pPr algn="just"/>
            <a:endParaRPr lang="es-ES" b="1" dirty="0">
              <a:latin typeface="Candara" panose="020E0502030303020204" pitchFamily="34" charset="0"/>
            </a:endParaRPr>
          </a:p>
          <a:p>
            <a:pPr algn="just"/>
            <a:r>
              <a:rPr lang="es-ES" b="1" dirty="0">
                <a:latin typeface="Candara" panose="020E0502030303020204" pitchFamily="34" charset="0"/>
              </a:rPr>
              <a:t>-El proyecto se fundamenta con la elaboración del marco teórico referencial y conceptual de esta manera se tiene el soporte para el desarrollo del proyecto, considerando la importancia de conocer la metodología para realizar el análisis vertical y horizontal.</a:t>
            </a:r>
          </a:p>
          <a:p>
            <a:pPr algn="just"/>
            <a:endParaRPr lang="es-ES" b="1" dirty="0">
              <a:latin typeface="Candara" panose="020E0502030303020204" pitchFamily="34" charset="0"/>
            </a:endParaRPr>
          </a:p>
          <a:p>
            <a:pPr algn="just"/>
            <a:r>
              <a:rPr lang="es-ES" b="1" dirty="0">
                <a:latin typeface="Candara" panose="020E0502030303020204" pitchFamily="34" charset="0"/>
              </a:rPr>
              <a:t>-Se define la metodología con la cual se procede a realizar el diagnóstico y el análisis respecto para la elaboración de la planeación estratégica.</a:t>
            </a:r>
          </a:p>
          <a:p>
            <a:pPr algn="just"/>
            <a:endParaRPr lang="es-ES" b="1" dirty="0">
              <a:latin typeface="Candara" panose="020E0502030303020204" pitchFamily="34" charset="0"/>
            </a:endParaRPr>
          </a:p>
          <a:p>
            <a:pPr algn="just"/>
            <a:r>
              <a:rPr lang="es-ES" b="1" dirty="0">
                <a:latin typeface="Candara" panose="020E0502030303020204" pitchFamily="34" charset="0"/>
              </a:rPr>
              <a:t>-Al evaluar los estados financieros de la empresa para determinar puntos de mejora, se encuentra que la empresa tuvo grandes problemas de solvencia y rentabilidad financiera en los años 2015 y 2016, mejorando su escenario económico en el 2017, por lo tanto, se considera los valores alcanzados para que puedan proponerse las proyecciones para los siguientes años.</a:t>
            </a:r>
          </a:p>
        </p:txBody>
      </p:sp>
    </p:spTree>
    <p:extLst>
      <p:ext uri="{BB962C8B-B14F-4D97-AF65-F5344CB8AC3E}">
        <p14:creationId xmlns:p14="http://schemas.microsoft.com/office/powerpoint/2010/main" val="37511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1B302AE5-EBE7-47C5-8F2A-5AA26C39B1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362" y="640906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B5A3BFCF-1A07-41FF-8C5B-DABE6BCFC016}"/>
              </a:ext>
            </a:extLst>
          </p:cNvPr>
          <p:cNvSpPr/>
          <p:nvPr/>
        </p:nvSpPr>
        <p:spPr>
          <a:xfrm>
            <a:off x="1338582" y="260648"/>
            <a:ext cx="3656770"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Recomendaciones</a:t>
            </a:r>
          </a:p>
        </p:txBody>
      </p:sp>
      <p:sp>
        <p:nvSpPr>
          <p:cNvPr id="9" name="CuadroTexto 8">
            <a:extLst>
              <a:ext uri="{FF2B5EF4-FFF2-40B4-BE49-F238E27FC236}">
                <a16:creationId xmlns:a16="http://schemas.microsoft.com/office/drawing/2014/main" id="{38C5AF0C-4C23-4371-9248-9DDA24FECC96}"/>
              </a:ext>
            </a:extLst>
          </p:cNvPr>
          <p:cNvSpPr txBox="1"/>
          <p:nvPr/>
        </p:nvSpPr>
        <p:spPr>
          <a:xfrm>
            <a:off x="292088" y="889843"/>
            <a:ext cx="8559824" cy="5078313"/>
          </a:xfrm>
          <a:prstGeom prst="rect">
            <a:avLst/>
          </a:prstGeom>
          <a:noFill/>
        </p:spPr>
        <p:txBody>
          <a:bodyPr wrap="square">
            <a:spAutoFit/>
          </a:bodyPr>
          <a:lstStyle/>
          <a:p>
            <a:endParaRPr lang="es-ES" b="1" dirty="0"/>
          </a:p>
          <a:p>
            <a:endParaRPr lang="es-ES" b="1" dirty="0"/>
          </a:p>
          <a:p>
            <a:pPr algn="just"/>
            <a:r>
              <a:rPr lang="es-ES" b="1" dirty="0">
                <a:latin typeface="Candara" panose="020E0502030303020204" pitchFamily="34" charset="0"/>
              </a:rPr>
              <a:t>-Se recomienda implementar las iniciativas financieras generadas en la planeación estratégica, considerando que el cumplimiento de los mismas permitirá mejorar la eficiencia y rentabilidad de la Empresa </a:t>
            </a:r>
            <a:r>
              <a:rPr lang="es-ES" b="1" dirty="0" err="1">
                <a:latin typeface="Candara" panose="020E0502030303020204" pitchFamily="34" charset="0"/>
              </a:rPr>
              <a:t>Degso</a:t>
            </a:r>
            <a:r>
              <a:rPr lang="es-ES" b="1" dirty="0">
                <a:latin typeface="Candara" panose="020E0502030303020204" pitchFamily="34" charset="0"/>
              </a:rPr>
              <a:t>.</a:t>
            </a:r>
          </a:p>
          <a:p>
            <a:pPr algn="just"/>
            <a:endParaRPr lang="es-ES" b="1" dirty="0">
              <a:latin typeface="Candara" panose="020E0502030303020204" pitchFamily="34" charset="0"/>
            </a:endParaRPr>
          </a:p>
          <a:p>
            <a:pPr algn="just"/>
            <a:r>
              <a:rPr lang="es-ES" b="1" dirty="0">
                <a:latin typeface="Candara" panose="020E0502030303020204" pitchFamily="34" charset="0"/>
              </a:rPr>
              <a:t>-Realizar una adecuada gestión respecto a los ingresos como producto de la comercialización de los instrumentos, herramientas y servicios que oferta la Empresa </a:t>
            </a:r>
            <a:r>
              <a:rPr lang="es-ES" b="1" dirty="0" err="1">
                <a:latin typeface="Candara" panose="020E0502030303020204" pitchFamily="34" charset="0"/>
              </a:rPr>
              <a:t>Degso</a:t>
            </a:r>
            <a:r>
              <a:rPr lang="es-ES" b="1" dirty="0">
                <a:latin typeface="Candara" panose="020E0502030303020204" pitchFamily="34" charset="0"/>
              </a:rPr>
              <a:t>, considerando la compra a proveedores internacionales, siendo recomendable la concepción de nuevas inversiones que generen un incremento progresivo de las utilidades.</a:t>
            </a:r>
          </a:p>
          <a:p>
            <a:pPr algn="just"/>
            <a:endParaRPr lang="es-ES" b="1" dirty="0">
              <a:latin typeface="Candara" panose="020E0502030303020204" pitchFamily="34" charset="0"/>
            </a:endParaRPr>
          </a:p>
          <a:p>
            <a:pPr algn="just"/>
            <a:r>
              <a:rPr lang="es-ES" b="1" dirty="0">
                <a:latin typeface="Candara" panose="020E0502030303020204" pitchFamily="34" charset="0"/>
              </a:rPr>
              <a:t>-Es importante desarrollar un plan de marketing que le permita a la empresa incrementar las ventas con nuevos nichos de mercado.</a:t>
            </a:r>
          </a:p>
          <a:p>
            <a:pPr algn="just"/>
            <a:endParaRPr lang="es-ES" b="1" dirty="0">
              <a:latin typeface="Candara" panose="020E0502030303020204" pitchFamily="34" charset="0"/>
            </a:endParaRPr>
          </a:p>
          <a:p>
            <a:pPr algn="just"/>
            <a:r>
              <a:rPr lang="es-ES" b="1" dirty="0">
                <a:latin typeface="Candara" panose="020E0502030303020204" pitchFamily="34" charset="0"/>
              </a:rPr>
              <a:t>-Se recomienda realizar una valoración de la empresa para establecer cuál es su situación actual en el mercado y contar con una herramienta que permita al inversionista evaluar el desempeño de la administración. </a:t>
            </a:r>
          </a:p>
        </p:txBody>
      </p:sp>
    </p:spTree>
    <p:extLst>
      <p:ext uri="{BB962C8B-B14F-4D97-AF65-F5344CB8AC3E}">
        <p14:creationId xmlns:p14="http://schemas.microsoft.com/office/powerpoint/2010/main" val="2941829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2105208"/>
            <a:ext cx="5616624" cy="144655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a:t>
            </a:r>
            <a:endParaRPr lang="en-US"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a:off x="214313" y="0"/>
            <a:ext cx="8715375" cy="285750"/>
          </a:xfrm>
          <a:prstGeom prst="rect">
            <a:avLst/>
          </a:prstGeom>
          <a:noFill/>
          <a:ln w="9525">
            <a:noFill/>
            <a:miter lim="800000"/>
            <a:headEnd/>
            <a:tailEnd/>
          </a:ln>
        </p:spPr>
      </p:pic>
      <p:pic>
        <p:nvPicPr>
          <p:cNvPr id="6"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rot="-5400000">
            <a:off x="-3089275" y="3340101"/>
            <a:ext cx="6535737" cy="214312"/>
          </a:xfrm>
          <a:prstGeom prst="rect">
            <a:avLst/>
          </a:prstGeom>
          <a:noFill/>
          <a:ln w="9525">
            <a:noFill/>
            <a:miter lim="800000"/>
            <a:headEnd/>
            <a:tailEnd/>
          </a:ln>
        </p:spPr>
      </p:pic>
      <p:pic>
        <p:nvPicPr>
          <p:cNvPr id="7"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rot="-5400000">
            <a:off x="5768123" y="3363270"/>
            <a:ext cx="6535737" cy="214312"/>
          </a:xfrm>
          <a:prstGeom prst="rect">
            <a:avLst/>
          </a:prstGeom>
          <a:noFill/>
          <a:ln w="9525">
            <a:noFill/>
            <a:miter lim="800000"/>
            <a:headEnd/>
            <a:tailEnd/>
          </a:ln>
        </p:spPr>
      </p:pic>
      <p:pic>
        <p:nvPicPr>
          <p:cNvPr id="8"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a:off x="201726" y="6571397"/>
            <a:ext cx="8715375" cy="285750"/>
          </a:xfrm>
          <a:prstGeom prst="rect">
            <a:avLst/>
          </a:prstGeom>
          <a:noFill/>
          <a:ln w="9525">
            <a:noFill/>
            <a:miter lim="800000"/>
            <a:headEnd/>
            <a:tailEnd/>
          </a:ln>
        </p:spPr>
      </p:pic>
    </p:spTree>
    <p:extLst>
      <p:ext uri="{BB962C8B-B14F-4D97-AF65-F5344CB8AC3E}">
        <p14:creationId xmlns:p14="http://schemas.microsoft.com/office/powerpoint/2010/main" val="307298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1701082558"/>
              </p:ext>
            </p:extLst>
          </p:nvPr>
        </p:nvGraphicFramePr>
        <p:xfrm>
          <a:off x="323528" y="980728"/>
          <a:ext cx="8424936"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260404" y="188640"/>
            <a:ext cx="3685625" cy="523220"/>
          </a:xfrm>
          <a:prstGeom prst="rect">
            <a:avLst/>
          </a:prstGeom>
        </p:spPr>
        <p:txBody>
          <a:bodyPr wrap="none">
            <a:spAutoFit/>
          </a:bodyPr>
          <a:lstStyle/>
          <a:p>
            <a:pPr algn="ctr"/>
            <a:r>
              <a:rPr lang="es-EC" sz="2800" dirty="0">
                <a:latin typeface="Aharoni" panose="02010803020104030203" pitchFamily="2" charset="-79"/>
                <a:cs typeface="Aharoni" panose="02010803020104030203" pitchFamily="2" charset="-79"/>
              </a:rPr>
              <a:t>Objetivos Específicos</a:t>
            </a:r>
          </a:p>
        </p:txBody>
      </p:sp>
      <p:pic>
        <p:nvPicPr>
          <p:cNvPr id="6" name="5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spTree>
    <p:extLst>
      <p:ext uri="{BB962C8B-B14F-4D97-AF65-F5344CB8AC3E}">
        <p14:creationId xmlns:p14="http://schemas.microsoft.com/office/powerpoint/2010/main" val="186301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52413" y="5157788"/>
            <a:ext cx="4824412" cy="544512"/>
          </a:xfrm>
          <a:noFill/>
          <a:ln/>
        </p:spPr>
        <p:txBody>
          <a:bodyPr/>
          <a:lstStyle/>
          <a:p>
            <a:pPr algn="l"/>
            <a:r>
              <a:rPr lang="es-UY" altLang="es-EC" sz="4000" b="1" dirty="0">
                <a:solidFill>
                  <a:srgbClr val="025198"/>
                </a:solidFill>
              </a:rPr>
              <a:t>LA EMPRESA </a:t>
            </a:r>
            <a:endParaRPr lang="es-ES" altLang="es-EC" sz="4000" b="1" dirty="0">
              <a:solidFill>
                <a:srgbClr val="025198"/>
              </a:solidFill>
            </a:endParaRPr>
          </a:p>
        </p:txBody>
      </p:sp>
      <p:sp>
        <p:nvSpPr>
          <p:cNvPr id="2170" name="Rectangle 122"/>
          <p:cNvSpPr>
            <a:spLocks noChangeArrowheads="1"/>
          </p:cNvSpPr>
          <p:nvPr/>
        </p:nvSpPr>
        <p:spPr bwMode="auto">
          <a:xfrm>
            <a:off x="323850" y="5805488"/>
            <a:ext cx="38893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fontAlgn="base">
              <a:spcBef>
                <a:spcPct val="0"/>
              </a:spcBef>
              <a:spcAft>
                <a:spcPct val="0"/>
              </a:spcAft>
            </a:pPr>
            <a:r>
              <a:rPr lang="es-UY" altLang="es-EC" sz="2000" b="1" dirty="0">
                <a:solidFill>
                  <a:srgbClr val="025198"/>
                </a:solidFill>
              </a:rPr>
              <a:t>Antecedentes</a:t>
            </a:r>
            <a:endParaRPr lang="es-ES" altLang="es-EC" sz="2000" b="1" dirty="0">
              <a:solidFill>
                <a:srgbClr val="025198"/>
              </a:solidFill>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308725"/>
            <a:ext cx="1584177" cy="576659"/>
          </a:xfrm>
          <a:prstGeom prst="rect">
            <a:avLst/>
          </a:prstGeom>
          <a:noFill/>
          <a:ln>
            <a:solidFill>
              <a:schemeClr val="tx1"/>
            </a:solidFill>
          </a:ln>
        </p:spPr>
      </p:pic>
      <p:sp>
        <p:nvSpPr>
          <p:cNvPr id="5" name="Rectangle 110"/>
          <p:cNvSpPr txBox="1">
            <a:spLocks noChangeArrowheads="1"/>
          </p:cNvSpPr>
          <p:nvPr/>
        </p:nvSpPr>
        <p:spPr bwMode="auto">
          <a:xfrm>
            <a:off x="2880767" y="260648"/>
            <a:ext cx="4427537"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UY" altLang="es-EC" sz="4000" kern="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CAPITULO I</a:t>
            </a:r>
            <a:endParaRPr lang="es-ES" altLang="es-EC" sz="4000" kern="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7074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55776" y="260648"/>
            <a:ext cx="4301177"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Descripción del Negocio </a:t>
            </a:r>
          </a:p>
        </p:txBody>
      </p:sp>
      <p:graphicFrame>
        <p:nvGraphicFramePr>
          <p:cNvPr id="5" name="4 Diagrama"/>
          <p:cNvGraphicFramePr/>
          <p:nvPr>
            <p:extLst>
              <p:ext uri="{D42A27DB-BD31-4B8C-83A1-F6EECF244321}">
                <p14:modId xmlns:p14="http://schemas.microsoft.com/office/powerpoint/2010/main" val="497353818"/>
              </p:ext>
            </p:extLst>
          </p:nvPr>
        </p:nvGraphicFramePr>
        <p:xfrm>
          <a:off x="1187624" y="1044730"/>
          <a:ext cx="669674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812270" y="3791444"/>
            <a:ext cx="5519460"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Constitución de Capital Suscrito </a:t>
            </a:r>
          </a:p>
        </p:txBody>
      </p:sp>
      <p:pic>
        <p:nvPicPr>
          <p:cNvPr id="12" name="11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graphicFrame>
        <p:nvGraphicFramePr>
          <p:cNvPr id="2" name="Tabla 1">
            <a:extLst>
              <a:ext uri="{FF2B5EF4-FFF2-40B4-BE49-F238E27FC236}">
                <a16:creationId xmlns:a16="http://schemas.microsoft.com/office/drawing/2014/main" id="{628D1C3D-D1A5-43C5-A2AD-C6CA5528D197}"/>
              </a:ext>
            </a:extLst>
          </p:cNvPr>
          <p:cNvGraphicFramePr>
            <a:graphicFrameLocks noGrp="1"/>
          </p:cNvGraphicFramePr>
          <p:nvPr>
            <p:extLst>
              <p:ext uri="{D42A27DB-BD31-4B8C-83A1-F6EECF244321}">
                <p14:modId xmlns:p14="http://schemas.microsoft.com/office/powerpoint/2010/main" val="1814409433"/>
              </p:ext>
            </p:extLst>
          </p:nvPr>
        </p:nvGraphicFramePr>
        <p:xfrm>
          <a:off x="1979712" y="4290943"/>
          <a:ext cx="5352017" cy="2181225"/>
        </p:xfrm>
        <a:graphic>
          <a:graphicData uri="http://schemas.openxmlformats.org/drawingml/2006/table">
            <a:tbl>
              <a:tblPr>
                <a:tableStyleId>{284E427A-3D55-4303-BF80-6455036E1DE7}</a:tableStyleId>
              </a:tblPr>
              <a:tblGrid>
                <a:gridCol w="2202828">
                  <a:extLst>
                    <a:ext uri="{9D8B030D-6E8A-4147-A177-3AD203B41FA5}">
                      <a16:colId xmlns:a16="http://schemas.microsoft.com/office/drawing/2014/main" val="2078762116"/>
                    </a:ext>
                  </a:extLst>
                </a:gridCol>
                <a:gridCol w="1625388">
                  <a:extLst>
                    <a:ext uri="{9D8B030D-6E8A-4147-A177-3AD203B41FA5}">
                      <a16:colId xmlns:a16="http://schemas.microsoft.com/office/drawing/2014/main" val="2150639391"/>
                    </a:ext>
                  </a:extLst>
                </a:gridCol>
                <a:gridCol w="1523801">
                  <a:extLst>
                    <a:ext uri="{9D8B030D-6E8A-4147-A177-3AD203B41FA5}">
                      <a16:colId xmlns:a16="http://schemas.microsoft.com/office/drawing/2014/main" val="3762898278"/>
                    </a:ext>
                  </a:extLst>
                </a:gridCol>
              </a:tblGrid>
              <a:tr h="571500">
                <a:tc>
                  <a:txBody>
                    <a:bodyPr/>
                    <a:lstStyle/>
                    <a:p>
                      <a:pPr algn="ctr" fontAlgn="ctr"/>
                      <a:r>
                        <a:rPr lang="es-EC" sz="1400" b="1" u="none" strike="noStrike" dirty="0">
                          <a:solidFill>
                            <a:schemeClr val="bg1"/>
                          </a:solidFill>
                          <a:effectLst/>
                          <a:latin typeface="Candara" panose="020E0502030303020204" pitchFamily="34" charset="0"/>
                        </a:rPr>
                        <a:t>Nombres y Apellidos</a:t>
                      </a:r>
                      <a:endParaRPr lang="es-EC" sz="1400" b="1" i="0" u="none" strike="noStrike" dirty="0">
                        <a:solidFill>
                          <a:schemeClr val="bg1"/>
                        </a:solidFill>
                        <a:effectLst/>
                        <a:latin typeface="Candara" panose="020E0502030303020204" pitchFamily="34" charset="0"/>
                      </a:endParaRPr>
                    </a:p>
                  </a:txBody>
                  <a:tcPr marL="9525" marR="9525" marT="9525" marB="0" anchor="ctr">
                    <a:solidFill>
                      <a:schemeClr val="accent6">
                        <a:lumMod val="60000"/>
                        <a:lumOff val="40000"/>
                      </a:schemeClr>
                    </a:solidFill>
                  </a:tcPr>
                </a:tc>
                <a:tc>
                  <a:txBody>
                    <a:bodyPr/>
                    <a:lstStyle/>
                    <a:p>
                      <a:pPr algn="ctr" fontAlgn="ctr"/>
                      <a:r>
                        <a:rPr lang="es-EC" sz="1400" b="1" u="none" strike="noStrike" dirty="0">
                          <a:solidFill>
                            <a:schemeClr val="bg1"/>
                          </a:solidFill>
                          <a:effectLst/>
                          <a:latin typeface="Candara" panose="020E0502030303020204" pitchFamily="34" charset="0"/>
                        </a:rPr>
                        <a:t>Número de </a:t>
                      </a:r>
                      <a:br>
                        <a:rPr lang="es-EC" sz="1400" b="1" u="none" strike="noStrike" dirty="0">
                          <a:solidFill>
                            <a:schemeClr val="bg1"/>
                          </a:solidFill>
                          <a:effectLst/>
                          <a:latin typeface="Candara" panose="020E0502030303020204" pitchFamily="34" charset="0"/>
                        </a:rPr>
                      </a:br>
                      <a:r>
                        <a:rPr lang="es-EC" sz="1400" b="1" u="none" strike="noStrike" dirty="0">
                          <a:solidFill>
                            <a:schemeClr val="bg1"/>
                          </a:solidFill>
                          <a:effectLst/>
                          <a:latin typeface="Candara" panose="020E0502030303020204" pitchFamily="34" charset="0"/>
                        </a:rPr>
                        <a:t>Participaciones</a:t>
                      </a:r>
                      <a:endParaRPr lang="es-EC" sz="1400" b="1" i="0" u="none" strike="noStrike" dirty="0">
                        <a:solidFill>
                          <a:schemeClr val="bg1"/>
                        </a:solidFill>
                        <a:effectLst/>
                        <a:latin typeface="Candara" panose="020E0502030303020204" pitchFamily="34" charset="0"/>
                      </a:endParaRPr>
                    </a:p>
                  </a:txBody>
                  <a:tcPr marL="9525" marR="9525" marT="9525" marB="0" anchor="ctr">
                    <a:solidFill>
                      <a:schemeClr val="accent6">
                        <a:lumMod val="60000"/>
                        <a:lumOff val="40000"/>
                      </a:schemeClr>
                    </a:solidFill>
                  </a:tcPr>
                </a:tc>
                <a:tc>
                  <a:txBody>
                    <a:bodyPr/>
                    <a:lstStyle/>
                    <a:p>
                      <a:pPr algn="ctr" fontAlgn="ctr"/>
                      <a:r>
                        <a:rPr lang="es-EC" sz="1400" b="1" u="none" strike="noStrike" dirty="0">
                          <a:solidFill>
                            <a:schemeClr val="bg1"/>
                          </a:solidFill>
                          <a:effectLst/>
                          <a:latin typeface="Candara" panose="020E0502030303020204" pitchFamily="34" charset="0"/>
                        </a:rPr>
                        <a:t>Porcentaje de</a:t>
                      </a:r>
                      <a:br>
                        <a:rPr lang="es-EC" sz="1400" b="1" u="none" strike="noStrike" dirty="0">
                          <a:solidFill>
                            <a:schemeClr val="bg1"/>
                          </a:solidFill>
                          <a:effectLst/>
                          <a:latin typeface="Candara" panose="020E0502030303020204" pitchFamily="34" charset="0"/>
                        </a:rPr>
                      </a:br>
                      <a:r>
                        <a:rPr lang="es-EC" sz="1400" b="1" u="none" strike="noStrike" dirty="0">
                          <a:solidFill>
                            <a:schemeClr val="bg1"/>
                          </a:solidFill>
                          <a:effectLst/>
                          <a:latin typeface="Candara" panose="020E0502030303020204" pitchFamily="34" charset="0"/>
                        </a:rPr>
                        <a:t> Participación</a:t>
                      </a:r>
                      <a:br>
                        <a:rPr lang="es-EC" sz="1400" b="1" u="none" strike="noStrike" dirty="0">
                          <a:solidFill>
                            <a:schemeClr val="bg1"/>
                          </a:solidFill>
                          <a:effectLst/>
                          <a:latin typeface="Candara" panose="020E0502030303020204" pitchFamily="34" charset="0"/>
                        </a:rPr>
                      </a:br>
                      <a:endParaRPr lang="es-EC" sz="1400" b="1" i="0" u="none" strike="noStrike" dirty="0">
                        <a:solidFill>
                          <a:schemeClr val="bg1"/>
                        </a:solidFill>
                        <a:effectLst/>
                        <a:latin typeface="Candara" panose="020E0502030303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652492967"/>
                  </a:ext>
                </a:extLst>
              </a:tr>
              <a:tr h="294749">
                <a:tc>
                  <a:txBody>
                    <a:bodyPr/>
                    <a:lstStyle/>
                    <a:p>
                      <a:pPr algn="ctr" fontAlgn="b"/>
                      <a:r>
                        <a:rPr lang="es-EC" sz="1400" u="none" strike="noStrike" dirty="0" err="1">
                          <a:effectLst/>
                          <a:latin typeface="Candara" panose="020E0502030303020204" pitchFamily="34" charset="0"/>
                        </a:rPr>
                        <a:t>Arthos</a:t>
                      </a:r>
                      <a:r>
                        <a:rPr lang="es-EC" sz="1400" u="none" strike="noStrike" dirty="0">
                          <a:effectLst/>
                          <a:latin typeface="Candara" panose="020E0502030303020204" pitchFamily="34" charset="0"/>
                        </a:rPr>
                        <a:t> </a:t>
                      </a:r>
                      <a:r>
                        <a:rPr lang="es-EC" sz="1400" u="none" strike="noStrike" dirty="0" err="1">
                          <a:effectLst/>
                          <a:latin typeface="Candara" panose="020E0502030303020204" pitchFamily="34" charset="0"/>
                        </a:rPr>
                        <a:t>Yanez</a:t>
                      </a:r>
                      <a:r>
                        <a:rPr lang="es-EC" sz="1400" u="none" strike="noStrike" dirty="0">
                          <a:effectLst/>
                          <a:latin typeface="Candara" panose="020E0502030303020204" pitchFamily="34" charset="0"/>
                        </a:rPr>
                        <a:t> Gladys Mercedes</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500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a:effectLst/>
                          <a:latin typeface="Candara" panose="020E0502030303020204" pitchFamily="34" charset="0"/>
                        </a:rPr>
                        <a:t>1,0%</a:t>
                      </a:r>
                      <a:endParaRPr lang="es-EC" sz="1400" b="0" i="0" u="none" strike="noStrike">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3120282888"/>
                  </a:ext>
                </a:extLst>
              </a:tr>
              <a:tr h="190500">
                <a:tc>
                  <a:txBody>
                    <a:bodyPr/>
                    <a:lstStyle/>
                    <a:p>
                      <a:pPr algn="ctr" fontAlgn="b"/>
                      <a:r>
                        <a:rPr lang="es-EC" sz="1400" u="none" strike="noStrike" dirty="0">
                          <a:effectLst/>
                          <a:latin typeface="Candara" panose="020E0502030303020204" pitchFamily="34" charset="0"/>
                        </a:rPr>
                        <a:t>Guerrero Cevallos Edison Manuel</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24750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49,5%</a:t>
                      </a:r>
                      <a:endParaRPr lang="es-EC"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905059729"/>
                  </a:ext>
                </a:extLst>
              </a:tr>
              <a:tr h="190500">
                <a:tc>
                  <a:txBody>
                    <a:bodyPr/>
                    <a:lstStyle/>
                    <a:p>
                      <a:pPr algn="ctr" fontAlgn="b"/>
                      <a:r>
                        <a:rPr lang="es-EC" sz="1400" u="none" strike="noStrike" dirty="0">
                          <a:effectLst/>
                          <a:latin typeface="Candara" panose="020E0502030303020204" pitchFamily="34" charset="0"/>
                        </a:rPr>
                        <a:t>Zurita </a:t>
                      </a:r>
                      <a:r>
                        <a:rPr lang="es-EC" sz="1400" u="none" strike="noStrike" dirty="0" err="1">
                          <a:effectLst/>
                          <a:latin typeface="Candara" panose="020E0502030303020204" pitchFamily="34" charset="0"/>
                        </a:rPr>
                        <a:t>Perez</a:t>
                      </a:r>
                      <a:r>
                        <a:rPr lang="es-EC" sz="1400" u="none" strike="noStrike" dirty="0">
                          <a:effectLst/>
                          <a:latin typeface="Candara" panose="020E0502030303020204" pitchFamily="34" charset="0"/>
                        </a:rPr>
                        <a:t> Eduardo Homero</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24750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49,5%</a:t>
                      </a:r>
                      <a:endParaRPr lang="es-EC"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405784021"/>
                  </a:ext>
                </a:extLst>
              </a:tr>
              <a:tr h="190500">
                <a:tc>
                  <a:txBody>
                    <a:bodyPr/>
                    <a:lstStyle/>
                    <a:p>
                      <a:pPr algn="ctr" fontAlgn="b"/>
                      <a:r>
                        <a:rPr lang="es-EC" sz="1400" u="none" strike="noStrike" dirty="0">
                          <a:effectLst/>
                          <a:latin typeface="Candara" panose="020E0502030303020204" pitchFamily="34" charset="0"/>
                        </a:rPr>
                        <a:t>Total</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50000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100%</a:t>
                      </a:r>
                      <a:endParaRPr lang="es-EC"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3001036233"/>
                  </a:ext>
                </a:extLst>
              </a:tr>
            </a:tbl>
          </a:graphicData>
        </a:graphic>
      </p:graphicFrame>
    </p:spTree>
    <p:extLst>
      <p:ext uri="{BB962C8B-B14F-4D97-AF65-F5344CB8AC3E}">
        <p14:creationId xmlns:p14="http://schemas.microsoft.com/office/powerpoint/2010/main" val="328591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5616" y="116632"/>
            <a:ext cx="7319632" cy="646331"/>
          </a:xfrm>
          <a:prstGeom prst="rect">
            <a:avLst/>
          </a:prstGeom>
        </p:spPr>
        <p:txBody>
          <a:bodyPr wrap="none">
            <a:spAutoFit/>
          </a:bodyPr>
          <a:lstStyle/>
          <a:p>
            <a:r>
              <a:rPr lang="es-EC" sz="3600" dirty="0">
                <a:latin typeface="Aharoni" panose="02010803020104030203" pitchFamily="2" charset="-79"/>
                <a:cs typeface="Aharoni" panose="02010803020104030203" pitchFamily="2" charset="-79"/>
              </a:rPr>
              <a:t> </a:t>
            </a:r>
            <a:r>
              <a:rPr lang="es-EC" sz="3600" dirty="0">
                <a:solidFill>
                  <a:schemeClr val="bg1"/>
                </a:solidFill>
                <a:latin typeface="Aharoni" panose="02010803020104030203" pitchFamily="2" charset="-79"/>
                <a:cs typeface="Aharoni" panose="02010803020104030203" pitchFamily="2" charset="-79"/>
              </a:rPr>
              <a:t>Descripción Servicios que Ofrece</a:t>
            </a:r>
          </a:p>
        </p:txBody>
      </p:sp>
      <p:sp>
        <p:nvSpPr>
          <p:cNvPr id="8" name="7 Rectángulo"/>
          <p:cNvSpPr/>
          <p:nvPr/>
        </p:nvSpPr>
        <p:spPr>
          <a:xfrm>
            <a:off x="716619" y="3337537"/>
            <a:ext cx="2411760" cy="830997"/>
          </a:xfrm>
          <a:prstGeom prst="rect">
            <a:avLst/>
          </a:prstGeom>
        </p:spPr>
        <p:txBody>
          <a:bodyPr wrap="square">
            <a:spAutoFit/>
          </a:bodyPr>
          <a:lstStyle/>
          <a:p>
            <a:pPr algn="ctr"/>
            <a:r>
              <a:rPr lang="es-EC" sz="2400" b="1" dirty="0">
                <a:latin typeface="Aharoni" panose="02010803020104030203" pitchFamily="2" charset="-79"/>
                <a:cs typeface="Aharoni" panose="02010803020104030203" pitchFamily="2" charset="-79"/>
              </a:rPr>
              <a:t>Productos y Servicios</a:t>
            </a:r>
          </a:p>
        </p:txBody>
      </p:sp>
      <p:sp>
        <p:nvSpPr>
          <p:cNvPr id="9" name="8 Rectángulo"/>
          <p:cNvSpPr/>
          <p:nvPr/>
        </p:nvSpPr>
        <p:spPr>
          <a:xfrm>
            <a:off x="3617271" y="2866907"/>
            <a:ext cx="2044149" cy="523220"/>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C"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anose="02010803020104030203" pitchFamily="2" charset="-79"/>
                <a:cs typeface="Aharoni" panose="02010803020104030203" pitchFamily="2" charset="-79"/>
              </a:rPr>
              <a:t>-Protección</a:t>
            </a:r>
          </a:p>
        </p:txBody>
      </p:sp>
      <p:sp>
        <p:nvSpPr>
          <p:cNvPr id="10" name="9 Rectángulo"/>
          <p:cNvSpPr/>
          <p:nvPr/>
        </p:nvSpPr>
        <p:spPr>
          <a:xfrm>
            <a:off x="3635896" y="3983369"/>
            <a:ext cx="1790875" cy="523220"/>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C"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anose="02010803020104030203" pitchFamily="2" charset="-79"/>
                <a:cs typeface="Aharoni" panose="02010803020104030203" pitchFamily="2" charset="-79"/>
              </a:rPr>
              <a:t>-Servicios</a:t>
            </a:r>
          </a:p>
        </p:txBody>
      </p:sp>
      <p:sp>
        <p:nvSpPr>
          <p:cNvPr id="11" name="10 Abrir llave"/>
          <p:cNvSpPr/>
          <p:nvPr/>
        </p:nvSpPr>
        <p:spPr>
          <a:xfrm>
            <a:off x="3148779" y="2276872"/>
            <a:ext cx="703141" cy="295232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2" name="1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pic>
        <p:nvPicPr>
          <p:cNvPr id="2" name="Imagen 1">
            <a:extLst>
              <a:ext uri="{FF2B5EF4-FFF2-40B4-BE49-F238E27FC236}">
                <a16:creationId xmlns:a16="http://schemas.microsoft.com/office/drawing/2014/main" id="{B2A43625-5F03-4FF0-96FA-09EEFB3FD5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8100" y="1066070"/>
            <a:ext cx="1800199" cy="1481125"/>
          </a:xfrm>
          <a:prstGeom prst="rect">
            <a:avLst/>
          </a:prstGeom>
          <a:noFill/>
          <a:ln>
            <a:noFill/>
          </a:ln>
        </p:spPr>
      </p:pic>
      <p:sp>
        <p:nvSpPr>
          <p:cNvPr id="3" name="8 Rectángulo">
            <a:extLst>
              <a:ext uri="{FF2B5EF4-FFF2-40B4-BE49-F238E27FC236}">
                <a16:creationId xmlns:a16="http://schemas.microsoft.com/office/drawing/2014/main" id="{DB007807-0FCF-4DFA-BC3D-A559716C71FA}"/>
              </a:ext>
            </a:extLst>
          </p:cNvPr>
          <p:cNvSpPr/>
          <p:nvPr/>
        </p:nvSpPr>
        <p:spPr>
          <a:xfrm>
            <a:off x="3634886" y="3425138"/>
            <a:ext cx="1832553" cy="523220"/>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C"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anose="02010803020104030203" pitchFamily="2" charset="-79"/>
                <a:cs typeface="Aharoni" panose="02010803020104030203" pitchFamily="2" charset="-79"/>
              </a:rPr>
              <a:t>-Medición</a:t>
            </a:r>
          </a:p>
        </p:txBody>
      </p:sp>
      <p:pic>
        <p:nvPicPr>
          <p:cNvPr id="4" name="Imagen 3">
            <a:extLst>
              <a:ext uri="{FF2B5EF4-FFF2-40B4-BE49-F238E27FC236}">
                <a16:creationId xmlns:a16="http://schemas.microsoft.com/office/drawing/2014/main" id="{A986012D-2EA9-4DEF-9DEF-441A36142195}"/>
              </a:ext>
            </a:extLst>
          </p:cNvPr>
          <p:cNvPicPr>
            <a:picLocks noChangeAspect="1"/>
          </p:cNvPicPr>
          <p:nvPr/>
        </p:nvPicPr>
        <p:blipFill>
          <a:blip r:embed="rId4"/>
          <a:stretch>
            <a:fillRect/>
          </a:stretch>
        </p:blipFill>
        <p:spPr>
          <a:xfrm>
            <a:off x="435701" y="1066070"/>
            <a:ext cx="1327987" cy="1327987"/>
          </a:xfrm>
          <a:prstGeom prst="rect">
            <a:avLst/>
          </a:prstGeom>
        </p:spPr>
      </p:pic>
      <p:pic>
        <p:nvPicPr>
          <p:cNvPr id="2052" name="Picture 4" descr="Detectores de Gases">
            <a:extLst>
              <a:ext uri="{FF2B5EF4-FFF2-40B4-BE49-F238E27FC236}">
                <a16:creationId xmlns:a16="http://schemas.microsoft.com/office/drawing/2014/main" id="{98C84A39-23B6-4BF5-BDD5-5E2262C699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3790" y="1116544"/>
            <a:ext cx="1327987" cy="132798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BFC440F-C9BF-4046-9D0C-D16828614563}"/>
              </a:ext>
            </a:extLst>
          </p:cNvPr>
          <p:cNvPicPr>
            <a:picLocks noChangeAspect="1"/>
          </p:cNvPicPr>
          <p:nvPr/>
        </p:nvPicPr>
        <p:blipFill>
          <a:blip r:embed="rId6"/>
          <a:stretch>
            <a:fillRect/>
          </a:stretch>
        </p:blipFill>
        <p:spPr>
          <a:xfrm>
            <a:off x="4410635" y="4764105"/>
            <a:ext cx="4259387" cy="1459931"/>
          </a:xfrm>
          <a:prstGeom prst="rect">
            <a:avLst/>
          </a:prstGeom>
        </p:spPr>
      </p:pic>
    </p:spTree>
    <p:extLst>
      <p:ext uri="{BB962C8B-B14F-4D97-AF65-F5344CB8AC3E}">
        <p14:creationId xmlns:p14="http://schemas.microsoft.com/office/powerpoint/2010/main" val="32606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F8EC6BE2-4F52-4F95-8BE6-31902A02B0AC}"/>
              </a:ext>
            </a:extLst>
          </p:cNvPr>
          <p:cNvSpPr/>
          <p:nvPr/>
        </p:nvSpPr>
        <p:spPr>
          <a:xfrm>
            <a:off x="899592" y="118373"/>
            <a:ext cx="7776864" cy="646331"/>
          </a:xfrm>
          <a:prstGeom prst="rect">
            <a:avLst/>
          </a:prstGeom>
        </p:spPr>
        <p:txBody>
          <a:bodyPr wrap="square">
            <a:spAutoFit/>
          </a:bodyPr>
          <a:lstStyle/>
          <a:p>
            <a:r>
              <a:rPr lang="es-EC" sz="3600" dirty="0">
                <a:solidFill>
                  <a:srgbClr val="FFFFFF"/>
                </a:solidFill>
                <a:latin typeface="Aharoni" panose="02010803020104030203" pitchFamily="2" charset="-79"/>
                <a:cs typeface="Aharoni" panose="02010803020104030203" pitchFamily="2" charset="-79"/>
              </a:rPr>
              <a:t>Descripción Servicios que Ofrece</a:t>
            </a:r>
            <a:endParaRPr lang="es-EC" dirty="0"/>
          </a:p>
        </p:txBody>
      </p:sp>
      <p:sp>
        <p:nvSpPr>
          <p:cNvPr id="11" name="CuadroTexto 10">
            <a:extLst>
              <a:ext uri="{FF2B5EF4-FFF2-40B4-BE49-F238E27FC236}">
                <a16:creationId xmlns:a16="http://schemas.microsoft.com/office/drawing/2014/main" id="{2139DA7B-FA53-48F8-B75D-7DC26A7D4C5A}"/>
              </a:ext>
            </a:extLst>
          </p:cNvPr>
          <p:cNvSpPr txBox="1"/>
          <p:nvPr/>
        </p:nvSpPr>
        <p:spPr>
          <a:xfrm>
            <a:off x="132823" y="1691516"/>
            <a:ext cx="137335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C" b="1" dirty="0">
                <a:latin typeface="Candara" panose="020E0502030303020204" pitchFamily="34" charset="0"/>
              </a:rPr>
              <a:t>Protección</a:t>
            </a:r>
          </a:p>
        </p:txBody>
      </p:sp>
      <p:sp>
        <p:nvSpPr>
          <p:cNvPr id="15" name="CuadroTexto 14">
            <a:extLst>
              <a:ext uri="{FF2B5EF4-FFF2-40B4-BE49-F238E27FC236}">
                <a16:creationId xmlns:a16="http://schemas.microsoft.com/office/drawing/2014/main" id="{2AC4F4F4-35E8-41E6-A6B3-11744FE941DA}"/>
              </a:ext>
            </a:extLst>
          </p:cNvPr>
          <p:cNvSpPr txBox="1"/>
          <p:nvPr/>
        </p:nvSpPr>
        <p:spPr>
          <a:xfrm>
            <a:off x="1800200" y="923821"/>
            <a:ext cx="4572000" cy="2031325"/>
          </a:xfrm>
          <a:prstGeom prst="rect">
            <a:avLst/>
          </a:prstGeom>
          <a:noFill/>
        </p:spPr>
        <p:txBody>
          <a:bodyPr wrap="square">
            <a:spAutoFit/>
          </a:bodyPr>
          <a:lstStyle/>
          <a:p>
            <a:r>
              <a:rPr lang="es-EC" dirty="0">
                <a:latin typeface="Candara" panose="020E0502030303020204" pitchFamily="34" charset="0"/>
              </a:rPr>
              <a:t>-Equipos para protección</a:t>
            </a:r>
          </a:p>
          <a:p>
            <a:r>
              <a:rPr lang="es-EC" dirty="0">
                <a:latin typeface="Candara" panose="020E0502030303020204" pitchFamily="34" charset="0"/>
              </a:rPr>
              <a:t>-Calzado</a:t>
            </a:r>
          </a:p>
          <a:p>
            <a:r>
              <a:rPr lang="es-EC" dirty="0">
                <a:latin typeface="Candara" panose="020E0502030303020204" pitchFamily="34" charset="0"/>
              </a:rPr>
              <a:t>-Lavado de emergencia</a:t>
            </a:r>
          </a:p>
          <a:p>
            <a:r>
              <a:rPr lang="es-EC" dirty="0">
                <a:latin typeface="Candara" panose="020E0502030303020204" pitchFamily="34" charset="0"/>
              </a:rPr>
              <a:t>-Linternas de seguridad</a:t>
            </a:r>
          </a:p>
          <a:p>
            <a:r>
              <a:rPr lang="es-EC" dirty="0">
                <a:latin typeface="Candara" panose="020E0502030303020204" pitchFamily="34" charset="0"/>
              </a:rPr>
              <a:t>-Varios elementos como: Absorbentes, reflectivos</a:t>
            </a:r>
          </a:p>
          <a:p>
            <a:pPr marL="342900" indent="-342900">
              <a:buAutoNum type="alphaLcPeriod" startAt="2"/>
            </a:pPr>
            <a:endParaRPr lang="es-EC" b="1" dirty="0"/>
          </a:p>
        </p:txBody>
      </p:sp>
      <p:sp>
        <p:nvSpPr>
          <p:cNvPr id="17" name="CuadroTexto 16">
            <a:extLst>
              <a:ext uri="{FF2B5EF4-FFF2-40B4-BE49-F238E27FC236}">
                <a16:creationId xmlns:a16="http://schemas.microsoft.com/office/drawing/2014/main" id="{0FB1A779-93E2-452F-ACF8-7EB76A122E99}"/>
              </a:ext>
            </a:extLst>
          </p:cNvPr>
          <p:cNvSpPr txBox="1"/>
          <p:nvPr/>
        </p:nvSpPr>
        <p:spPr>
          <a:xfrm>
            <a:off x="132823" y="3660677"/>
            <a:ext cx="137335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s-EC" b="1" dirty="0">
                <a:latin typeface="Candara" panose="020E0502030303020204" pitchFamily="34" charset="0"/>
              </a:rPr>
              <a:t>Medición</a:t>
            </a:r>
          </a:p>
        </p:txBody>
      </p:sp>
      <p:sp>
        <p:nvSpPr>
          <p:cNvPr id="19" name="CuadroTexto 18">
            <a:extLst>
              <a:ext uri="{FF2B5EF4-FFF2-40B4-BE49-F238E27FC236}">
                <a16:creationId xmlns:a16="http://schemas.microsoft.com/office/drawing/2014/main" id="{F00803CB-9CEA-42EF-89D3-5355E6C4C07F}"/>
              </a:ext>
            </a:extLst>
          </p:cNvPr>
          <p:cNvSpPr txBox="1"/>
          <p:nvPr/>
        </p:nvSpPr>
        <p:spPr>
          <a:xfrm>
            <a:off x="1872208" y="2924944"/>
            <a:ext cx="4572000" cy="2031325"/>
          </a:xfrm>
          <a:prstGeom prst="rect">
            <a:avLst/>
          </a:prstGeom>
          <a:noFill/>
        </p:spPr>
        <p:txBody>
          <a:bodyPr wrap="square">
            <a:spAutoFit/>
          </a:bodyPr>
          <a:lstStyle/>
          <a:p>
            <a:r>
              <a:rPr lang="es-EC" dirty="0">
                <a:latin typeface="Candara" panose="020E0502030303020204" pitchFamily="34" charset="0"/>
              </a:rPr>
              <a:t>-Detectores de gases</a:t>
            </a:r>
          </a:p>
          <a:p>
            <a:r>
              <a:rPr lang="es-EC" dirty="0">
                <a:latin typeface="Candara" panose="020E0502030303020204" pitchFamily="34" charset="0"/>
              </a:rPr>
              <a:t>-Medidores de ruido</a:t>
            </a:r>
          </a:p>
          <a:p>
            <a:r>
              <a:rPr lang="es-EC" dirty="0">
                <a:latin typeface="Candara" panose="020E0502030303020204" pitchFamily="34" charset="0"/>
              </a:rPr>
              <a:t>-Riesgos laborales</a:t>
            </a:r>
          </a:p>
          <a:p>
            <a:r>
              <a:rPr lang="es-EC" dirty="0">
                <a:latin typeface="Candara" panose="020E0502030303020204" pitchFamily="34" charset="0"/>
              </a:rPr>
              <a:t>-Calidad ambiental</a:t>
            </a:r>
          </a:p>
          <a:p>
            <a:r>
              <a:rPr lang="es-EC" dirty="0">
                <a:latin typeface="Candara" panose="020E0502030303020204" pitchFamily="34" charset="0"/>
              </a:rPr>
              <a:t>-</a:t>
            </a:r>
            <a:r>
              <a:rPr lang="es-ES" dirty="0">
                <a:latin typeface="Candara" panose="020E0502030303020204" pitchFamily="34" charset="0"/>
              </a:rPr>
              <a:t>Varios elementos: Para la calidad del agua, equipos de laboratorio</a:t>
            </a:r>
            <a:endParaRPr lang="es-EC" dirty="0">
              <a:latin typeface="Candara" panose="020E0502030303020204" pitchFamily="34" charset="0"/>
            </a:endParaRPr>
          </a:p>
          <a:p>
            <a:pPr marL="342900" indent="-342900">
              <a:buAutoNum type="alphaLcPeriod" startAt="2"/>
            </a:pPr>
            <a:endParaRPr lang="es-EC" b="1" dirty="0"/>
          </a:p>
        </p:txBody>
      </p:sp>
      <p:sp>
        <p:nvSpPr>
          <p:cNvPr id="21" name="CuadroTexto 20">
            <a:extLst>
              <a:ext uri="{FF2B5EF4-FFF2-40B4-BE49-F238E27FC236}">
                <a16:creationId xmlns:a16="http://schemas.microsoft.com/office/drawing/2014/main" id="{7A825978-0C1F-45EA-A05B-0C13EBED0DA4}"/>
              </a:ext>
            </a:extLst>
          </p:cNvPr>
          <p:cNvSpPr txBox="1"/>
          <p:nvPr/>
        </p:nvSpPr>
        <p:spPr>
          <a:xfrm>
            <a:off x="207206" y="5516578"/>
            <a:ext cx="1373354"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EC" b="1" dirty="0">
                <a:latin typeface="Candara" panose="020E0502030303020204" pitchFamily="34" charset="0"/>
              </a:rPr>
              <a:t>Servicios</a:t>
            </a:r>
          </a:p>
        </p:txBody>
      </p:sp>
      <p:sp>
        <p:nvSpPr>
          <p:cNvPr id="23" name="CuadroTexto 22">
            <a:extLst>
              <a:ext uri="{FF2B5EF4-FFF2-40B4-BE49-F238E27FC236}">
                <a16:creationId xmlns:a16="http://schemas.microsoft.com/office/drawing/2014/main" id="{BC1D2181-8752-4264-8FDF-CE0B07F854CE}"/>
              </a:ext>
            </a:extLst>
          </p:cNvPr>
          <p:cNvSpPr txBox="1"/>
          <p:nvPr/>
        </p:nvSpPr>
        <p:spPr>
          <a:xfrm>
            <a:off x="1872208" y="4941168"/>
            <a:ext cx="4572000" cy="1477328"/>
          </a:xfrm>
          <a:prstGeom prst="rect">
            <a:avLst/>
          </a:prstGeom>
          <a:noFill/>
        </p:spPr>
        <p:txBody>
          <a:bodyPr wrap="square">
            <a:spAutoFit/>
          </a:bodyPr>
          <a:lstStyle/>
          <a:p>
            <a:r>
              <a:rPr lang="es-EC" dirty="0">
                <a:latin typeface="Candara" panose="020E0502030303020204" pitchFamily="34" charset="0"/>
              </a:rPr>
              <a:t>-Servicios en laboratorio: </a:t>
            </a:r>
            <a:r>
              <a:rPr lang="es-ES" dirty="0">
                <a:latin typeface="Candara" panose="020E0502030303020204" pitchFamily="34" charset="0"/>
              </a:rPr>
              <a:t>revisión, mantenimiento y calibración de equipos.</a:t>
            </a:r>
          </a:p>
          <a:p>
            <a:r>
              <a:rPr lang="es-ES" dirty="0">
                <a:latin typeface="Candara" panose="020E0502030303020204" pitchFamily="34" charset="0"/>
              </a:rPr>
              <a:t>-Servicios en planta: revisión, mantenimiento y calibración de equipos portátiles y fijos, de detección de gases.</a:t>
            </a:r>
            <a:endParaRPr lang="es-EC" dirty="0">
              <a:latin typeface="Candara" panose="020E0502030303020204" pitchFamily="34" charset="0"/>
            </a:endParaRPr>
          </a:p>
        </p:txBody>
      </p:sp>
      <p:sp>
        <p:nvSpPr>
          <p:cNvPr id="25" name="10 Abrir llave">
            <a:extLst>
              <a:ext uri="{FF2B5EF4-FFF2-40B4-BE49-F238E27FC236}">
                <a16:creationId xmlns:a16="http://schemas.microsoft.com/office/drawing/2014/main" id="{B63B84E5-6402-419C-8BD2-B8602D3004C9}"/>
              </a:ext>
            </a:extLst>
          </p:cNvPr>
          <p:cNvSpPr/>
          <p:nvPr/>
        </p:nvSpPr>
        <p:spPr>
          <a:xfrm>
            <a:off x="1554935" y="908720"/>
            <a:ext cx="424777" cy="1778022"/>
          </a:xfrm>
          <a:prstGeom prst="leftBrace">
            <a:avLst>
              <a:gd name="adj1" fmla="val 8333"/>
              <a:gd name="adj2" fmla="val 536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10 Abrir llave">
            <a:extLst>
              <a:ext uri="{FF2B5EF4-FFF2-40B4-BE49-F238E27FC236}">
                <a16:creationId xmlns:a16="http://schemas.microsoft.com/office/drawing/2014/main" id="{CEB4358C-50E7-4E6C-BCF5-138986793558}"/>
              </a:ext>
            </a:extLst>
          </p:cNvPr>
          <p:cNvSpPr/>
          <p:nvPr/>
        </p:nvSpPr>
        <p:spPr>
          <a:xfrm>
            <a:off x="1662440" y="4924809"/>
            <a:ext cx="317272" cy="1477328"/>
          </a:xfrm>
          <a:prstGeom prst="leftBrace">
            <a:avLst>
              <a:gd name="adj1" fmla="val 8333"/>
              <a:gd name="adj2" fmla="val 536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9" name="10 Abrir llave">
            <a:extLst>
              <a:ext uri="{FF2B5EF4-FFF2-40B4-BE49-F238E27FC236}">
                <a16:creationId xmlns:a16="http://schemas.microsoft.com/office/drawing/2014/main" id="{8F24827D-05C9-4226-94C5-8D35788E61F1}"/>
              </a:ext>
            </a:extLst>
          </p:cNvPr>
          <p:cNvSpPr/>
          <p:nvPr/>
        </p:nvSpPr>
        <p:spPr>
          <a:xfrm>
            <a:off x="1554935" y="2992011"/>
            <a:ext cx="424777" cy="1716291"/>
          </a:xfrm>
          <a:prstGeom prst="leftBrace">
            <a:avLst>
              <a:gd name="adj1" fmla="val 8333"/>
              <a:gd name="adj2" fmla="val 536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30" name="Imagen 29">
            <a:extLst>
              <a:ext uri="{FF2B5EF4-FFF2-40B4-BE49-F238E27FC236}">
                <a16:creationId xmlns:a16="http://schemas.microsoft.com/office/drawing/2014/main" id="{7033529B-51F6-4CDB-8BC5-76D793485FC5}"/>
              </a:ext>
            </a:extLst>
          </p:cNvPr>
          <p:cNvPicPr>
            <a:picLocks noChangeAspect="1"/>
          </p:cNvPicPr>
          <p:nvPr/>
        </p:nvPicPr>
        <p:blipFill>
          <a:blip r:embed="rId2"/>
          <a:stretch>
            <a:fillRect/>
          </a:stretch>
        </p:blipFill>
        <p:spPr>
          <a:xfrm>
            <a:off x="5724128" y="1040621"/>
            <a:ext cx="1562892" cy="1650606"/>
          </a:xfrm>
          <a:prstGeom prst="rect">
            <a:avLst/>
          </a:prstGeom>
        </p:spPr>
      </p:pic>
      <p:pic>
        <p:nvPicPr>
          <p:cNvPr id="31" name="Imagen 30">
            <a:extLst>
              <a:ext uri="{FF2B5EF4-FFF2-40B4-BE49-F238E27FC236}">
                <a16:creationId xmlns:a16="http://schemas.microsoft.com/office/drawing/2014/main" id="{0600206A-D859-483E-9109-815008044279}"/>
              </a:ext>
            </a:extLst>
          </p:cNvPr>
          <p:cNvPicPr>
            <a:picLocks noChangeAspect="1"/>
          </p:cNvPicPr>
          <p:nvPr/>
        </p:nvPicPr>
        <p:blipFill>
          <a:blip r:embed="rId3"/>
          <a:stretch>
            <a:fillRect/>
          </a:stretch>
        </p:blipFill>
        <p:spPr>
          <a:xfrm>
            <a:off x="6228184" y="2703415"/>
            <a:ext cx="1809750" cy="1914525"/>
          </a:xfrm>
          <a:prstGeom prst="rect">
            <a:avLst/>
          </a:prstGeom>
        </p:spPr>
      </p:pic>
      <p:pic>
        <p:nvPicPr>
          <p:cNvPr id="32" name="Imagen 31">
            <a:extLst>
              <a:ext uri="{FF2B5EF4-FFF2-40B4-BE49-F238E27FC236}">
                <a16:creationId xmlns:a16="http://schemas.microsoft.com/office/drawing/2014/main" id="{63AC9D21-D1E8-479F-9BF8-69760083F7CA}"/>
              </a:ext>
            </a:extLst>
          </p:cNvPr>
          <p:cNvPicPr>
            <a:picLocks noChangeAspect="1"/>
          </p:cNvPicPr>
          <p:nvPr/>
        </p:nvPicPr>
        <p:blipFill>
          <a:blip r:embed="rId4"/>
          <a:stretch>
            <a:fillRect/>
          </a:stretch>
        </p:blipFill>
        <p:spPr>
          <a:xfrm>
            <a:off x="7463626" y="1023583"/>
            <a:ext cx="1640082" cy="1640082"/>
          </a:xfrm>
          <a:prstGeom prst="rect">
            <a:avLst/>
          </a:prstGeom>
        </p:spPr>
      </p:pic>
      <p:pic>
        <p:nvPicPr>
          <p:cNvPr id="33" name="Imagen 32">
            <a:extLst>
              <a:ext uri="{FF2B5EF4-FFF2-40B4-BE49-F238E27FC236}">
                <a16:creationId xmlns:a16="http://schemas.microsoft.com/office/drawing/2014/main" id="{B942BE67-4B68-4592-B0EB-D231AF519265}"/>
              </a:ext>
            </a:extLst>
          </p:cNvPr>
          <p:cNvPicPr>
            <a:picLocks noChangeAspect="1"/>
          </p:cNvPicPr>
          <p:nvPr/>
        </p:nvPicPr>
        <p:blipFill>
          <a:blip r:embed="rId5"/>
          <a:stretch>
            <a:fillRect/>
          </a:stretch>
        </p:blipFill>
        <p:spPr>
          <a:xfrm>
            <a:off x="6374270" y="4769567"/>
            <a:ext cx="1525172" cy="1449259"/>
          </a:xfrm>
          <a:prstGeom prst="rect">
            <a:avLst/>
          </a:prstGeom>
        </p:spPr>
      </p:pic>
    </p:spTree>
    <p:extLst>
      <p:ext uri="{BB962C8B-B14F-4D97-AF65-F5344CB8AC3E}">
        <p14:creationId xmlns:p14="http://schemas.microsoft.com/office/powerpoint/2010/main" val="132996699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3051</Words>
  <Application>Microsoft Office PowerPoint</Application>
  <PresentationFormat>Presentación en pantalla (4:3)</PresentationFormat>
  <Paragraphs>289</Paragraphs>
  <Slides>44</Slides>
  <Notes>3</Notes>
  <HiddenSlides>0</HiddenSlides>
  <MMClips>0</MMClips>
  <ScaleCrop>false</ScaleCrop>
  <HeadingPairs>
    <vt:vector size="6" baseType="variant">
      <vt:variant>
        <vt:lpstr>Fuentes usadas</vt:lpstr>
      </vt:variant>
      <vt:variant>
        <vt:i4>6</vt:i4>
      </vt:variant>
      <vt:variant>
        <vt:lpstr>Tema</vt:lpstr>
      </vt:variant>
      <vt:variant>
        <vt:i4>6</vt:i4>
      </vt:variant>
      <vt:variant>
        <vt:lpstr>Títulos de diapositiva</vt:lpstr>
      </vt:variant>
      <vt:variant>
        <vt:i4>44</vt:i4>
      </vt:variant>
    </vt:vector>
  </HeadingPairs>
  <TitlesOfParts>
    <vt:vector size="56" baseType="lpstr">
      <vt:lpstr>Aharoni</vt:lpstr>
      <vt:lpstr>Arial</vt:lpstr>
      <vt:lpstr>Berlin Sans FB Demi</vt:lpstr>
      <vt:lpstr>Calibri</vt:lpstr>
      <vt:lpstr>Candara</vt:lpstr>
      <vt:lpstr>Times New Roman</vt:lpstr>
      <vt:lpstr>Diseño predeterminado</vt:lpstr>
      <vt:lpstr>2_Diseño predeterminado</vt:lpstr>
      <vt:lpstr>3_Diseño predeterminado</vt:lpstr>
      <vt:lpstr>4_Diseño predeterminado</vt:lpstr>
      <vt:lpstr>5_Diseño predeterminado</vt:lpstr>
      <vt:lpstr>7_Diseño predeterminado</vt:lpstr>
      <vt:lpstr>Presentación de PowerPoint</vt:lpstr>
      <vt:lpstr>Aspectos Generales </vt:lpstr>
      <vt:lpstr>Presentación de PowerPoint</vt:lpstr>
      <vt:lpstr>Presentación de PowerPoint</vt:lpstr>
      <vt:lpstr>Presentación de PowerPoint</vt:lpstr>
      <vt:lpstr>LA EMPRESA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vt:lpstr>
      <vt:lpstr>Presentación de PowerPoint</vt:lpstr>
      <vt:lpstr>Presentación de PowerPoint</vt:lpstr>
      <vt:lpstr>Presentación de PowerPoint</vt:lpstr>
      <vt:lpstr>Presentación de PowerPoint</vt:lpstr>
      <vt:lpstr>CAPITULO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Rosero Rosero Maribel Cristina</cp:lastModifiedBy>
  <cp:revision>99</cp:revision>
  <dcterms:created xsi:type="dcterms:W3CDTF">2014-11-08T16:06:09Z</dcterms:created>
  <dcterms:modified xsi:type="dcterms:W3CDTF">2020-09-10T15:42:54Z</dcterms:modified>
</cp:coreProperties>
</file>