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44" r:id="rId6"/>
  </p:sldMasterIdLst>
  <p:notesMasterIdLst>
    <p:notesMasterId r:id="rId48"/>
  </p:notesMasterIdLst>
  <p:sldIdLst>
    <p:sldId id="267" r:id="rId7"/>
    <p:sldId id="263" r:id="rId8"/>
    <p:sldId id="264" r:id="rId9"/>
    <p:sldId id="328" r:id="rId10"/>
    <p:sldId id="270" r:id="rId11"/>
    <p:sldId id="265" r:id="rId12"/>
    <p:sldId id="291" r:id="rId13"/>
    <p:sldId id="262" r:id="rId14"/>
    <p:sldId id="329" r:id="rId15"/>
    <p:sldId id="289" r:id="rId16"/>
    <p:sldId id="360" r:id="rId17"/>
    <p:sldId id="361" r:id="rId18"/>
    <p:sldId id="362" r:id="rId19"/>
    <p:sldId id="364" r:id="rId20"/>
    <p:sldId id="365" r:id="rId21"/>
    <p:sldId id="363" r:id="rId22"/>
    <p:sldId id="366" r:id="rId23"/>
    <p:sldId id="260" r:id="rId24"/>
    <p:sldId id="336" r:id="rId25"/>
    <p:sldId id="337" r:id="rId26"/>
    <p:sldId id="338" r:id="rId27"/>
    <p:sldId id="339" r:id="rId28"/>
    <p:sldId id="340" r:id="rId29"/>
    <p:sldId id="333" r:id="rId30"/>
    <p:sldId id="341" r:id="rId31"/>
    <p:sldId id="342" r:id="rId32"/>
    <p:sldId id="343" r:id="rId33"/>
    <p:sldId id="367" r:id="rId34"/>
    <p:sldId id="369" r:id="rId35"/>
    <p:sldId id="370" r:id="rId36"/>
    <p:sldId id="371" r:id="rId37"/>
    <p:sldId id="372" r:id="rId38"/>
    <p:sldId id="373" r:id="rId39"/>
    <p:sldId id="374" r:id="rId40"/>
    <p:sldId id="368" r:id="rId41"/>
    <p:sldId id="375" r:id="rId42"/>
    <p:sldId id="376" r:id="rId43"/>
    <p:sldId id="358" r:id="rId44"/>
    <p:sldId id="377" r:id="rId45"/>
    <p:sldId id="359" r:id="rId46"/>
    <p:sldId id="327"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E4BAD9"/>
    <a:srgbClr val="DAC9C4"/>
    <a:srgbClr val="E6B8E4"/>
    <a:srgbClr val="B30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94" autoAdjust="0"/>
  </p:normalViewPr>
  <p:slideViewPr>
    <p:cSldViewPr>
      <p:cViewPr varScale="1">
        <p:scale>
          <a:sx n="60" d="100"/>
          <a:sy n="60" d="100"/>
        </p:scale>
        <p:origin x="146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Acer%20peque&#241;a\Tesis%202018\Cristina%20Rosero%20ESPE\Analisis%20financiero_10_1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cer\Desktop\Acer%20peque&#241;a\Tesis%202018\Cristina%20Rosero%20ESPE\Analisis%20financiero_10_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ACTIVO CORRIENTE</a:t>
            </a:r>
          </a:p>
        </c:rich>
      </c:tx>
      <c:overlay val="0"/>
    </c:title>
    <c:autoTitleDeleted val="0"/>
    <c:plotArea>
      <c:layout/>
      <c:barChart>
        <c:barDir val="col"/>
        <c:grouping val="clustered"/>
        <c:varyColors val="0"/>
        <c:ser>
          <c:idx val="0"/>
          <c:order val="0"/>
          <c:tx>
            <c:strRef>
              <c:f>'Análisis Vertical Balance Gener'!$D$121</c:f>
              <c:strCache>
                <c:ptCount val="1"/>
                <c:pt idx="0">
                  <c:v>CUENTAS Y DOCUMENTOS POR COBRAR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2014</c:v>
              </c:pt>
              <c:pt idx="1">
                <c:v>2015</c:v>
              </c:pt>
              <c:pt idx="2">
                <c:v>2016</c:v>
              </c:pt>
              <c:pt idx="3">
                <c:v>2017</c:v>
              </c:pt>
            </c:numLit>
          </c:cat>
          <c:val>
            <c:numRef>
              <c:f>'Análisis Vertical Balance Gener'!$E$121:$H$121</c:f>
              <c:numCache>
                <c:formatCode>0.00%</c:formatCode>
                <c:ptCount val="4"/>
                <c:pt idx="0">
                  <c:v>0.34831284066365942</c:v>
                </c:pt>
                <c:pt idx="1">
                  <c:v>0.22974912171393691</c:v>
                </c:pt>
                <c:pt idx="2">
                  <c:v>0.30236062748371551</c:v>
                </c:pt>
                <c:pt idx="3">
                  <c:v>0.20948852634896256</c:v>
                </c:pt>
              </c:numCache>
            </c:numRef>
          </c:val>
          <c:extLst>
            <c:ext xmlns:c16="http://schemas.microsoft.com/office/drawing/2014/chart" uri="{C3380CC4-5D6E-409C-BE32-E72D297353CC}">
              <c16:uniqueId val="{00000000-AD57-4D5A-B352-4E083D584639}"/>
            </c:ext>
          </c:extLst>
        </c:ser>
        <c:ser>
          <c:idx val="1"/>
          <c:order val="1"/>
          <c:tx>
            <c:strRef>
              <c:f>'Análisis Vertical Balance Gener'!$D$122</c:f>
              <c:strCache>
                <c:ptCount val="1"/>
                <c:pt idx="0">
                  <c:v>INVENTARIOS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2014</c:v>
              </c:pt>
              <c:pt idx="1">
                <c:v>2015</c:v>
              </c:pt>
              <c:pt idx="2">
                <c:v>2016</c:v>
              </c:pt>
              <c:pt idx="3">
                <c:v>2017</c:v>
              </c:pt>
            </c:numLit>
          </c:cat>
          <c:val>
            <c:numRef>
              <c:f>'Análisis Vertical Balance Gener'!$E$122:$H$122</c:f>
              <c:numCache>
                <c:formatCode>0.00%</c:formatCode>
                <c:ptCount val="4"/>
                <c:pt idx="0">
                  <c:v>0.48665114103819213</c:v>
                </c:pt>
                <c:pt idx="1">
                  <c:v>0.59586841198639207</c:v>
                </c:pt>
                <c:pt idx="2">
                  <c:v>0.43545493046247202</c:v>
                </c:pt>
                <c:pt idx="3">
                  <c:v>0.54543898950831049</c:v>
                </c:pt>
              </c:numCache>
            </c:numRef>
          </c:val>
          <c:extLst>
            <c:ext xmlns:c16="http://schemas.microsoft.com/office/drawing/2014/chart" uri="{C3380CC4-5D6E-409C-BE32-E72D297353CC}">
              <c16:uniqueId val="{00000001-AD57-4D5A-B352-4E083D584639}"/>
            </c:ext>
          </c:extLst>
        </c:ser>
        <c:dLbls>
          <c:showLegendKey val="0"/>
          <c:showVal val="1"/>
          <c:showCatName val="0"/>
          <c:showSerName val="0"/>
          <c:showPercent val="0"/>
          <c:showBubbleSize val="0"/>
        </c:dLbls>
        <c:gapWidth val="150"/>
        <c:overlap val="-25"/>
        <c:axId val="214857184"/>
        <c:axId val="214855008"/>
      </c:barChart>
      <c:catAx>
        <c:axId val="214857184"/>
        <c:scaling>
          <c:orientation val="minMax"/>
        </c:scaling>
        <c:delete val="0"/>
        <c:axPos val="b"/>
        <c:numFmt formatCode="General" sourceLinked="1"/>
        <c:majorTickMark val="none"/>
        <c:minorTickMark val="none"/>
        <c:tickLblPos val="nextTo"/>
        <c:crossAx val="214855008"/>
        <c:crosses val="autoZero"/>
        <c:auto val="1"/>
        <c:lblAlgn val="ctr"/>
        <c:lblOffset val="100"/>
        <c:noMultiLvlLbl val="0"/>
      </c:catAx>
      <c:valAx>
        <c:axId val="214855008"/>
        <c:scaling>
          <c:orientation val="minMax"/>
        </c:scaling>
        <c:delete val="1"/>
        <c:axPos val="l"/>
        <c:numFmt formatCode="0.00%" sourceLinked="1"/>
        <c:majorTickMark val="none"/>
        <c:minorTickMark val="none"/>
        <c:tickLblPos val="nextTo"/>
        <c:crossAx val="214857184"/>
        <c:crosses val="autoZero"/>
        <c:crossBetween val="between"/>
      </c:valAx>
    </c:plotArea>
    <c:legend>
      <c:legendPos val="t"/>
      <c:overlay val="0"/>
    </c:legend>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s-EC" sz="2000"/>
              <a:t>Pasivo Corriente</a:t>
            </a:r>
          </a:p>
        </c:rich>
      </c:tx>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Hoja2!$D$3</c:f>
              <c:strCache>
                <c:ptCount val="1"/>
                <c:pt idx="0">
                  <c:v>Otras Cuentas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Hoja2!$E$2:$H$2</c:f>
              <c:numCache>
                <c:formatCode>General</c:formatCode>
                <c:ptCount val="4"/>
                <c:pt idx="0">
                  <c:v>2014</c:v>
                </c:pt>
                <c:pt idx="1">
                  <c:v>2015</c:v>
                </c:pt>
                <c:pt idx="2">
                  <c:v>2016</c:v>
                </c:pt>
                <c:pt idx="3">
                  <c:v>2017</c:v>
                </c:pt>
              </c:numCache>
            </c:numRef>
          </c:cat>
          <c:val>
            <c:numRef>
              <c:f>Hoja2!$E$3:$H$3</c:f>
              <c:numCache>
                <c:formatCode>0%</c:formatCode>
                <c:ptCount val="4"/>
                <c:pt idx="0">
                  <c:v>0.43999999999999995</c:v>
                </c:pt>
                <c:pt idx="1">
                  <c:v>0.41000000000000003</c:v>
                </c:pt>
                <c:pt idx="2">
                  <c:v>0.31000000000000005</c:v>
                </c:pt>
                <c:pt idx="3">
                  <c:v>0.18999999999999995</c:v>
                </c:pt>
              </c:numCache>
            </c:numRef>
          </c:val>
          <c:extLst>
            <c:ext xmlns:c16="http://schemas.microsoft.com/office/drawing/2014/chart" uri="{C3380CC4-5D6E-409C-BE32-E72D297353CC}">
              <c16:uniqueId val="{00000000-AF80-47E0-A321-EB1847F63353}"/>
            </c:ext>
          </c:extLst>
        </c:ser>
        <c:ser>
          <c:idx val="1"/>
          <c:order val="1"/>
          <c:tx>
            <c:strRef>
              <c:f>Hoja2!$D$4</c:f>
              <c:strCache>
                <c:ptCount val="1"/>
                <c:pt idx="0">
                  <c:v>Cuentas y Documentos por Pagar</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Hoja2!$E$2:$H$2</c:f>
              <c:numCache>
                <c:formatCode>General</c:formatCode>
                <c:ptCount val="4"/>
                <c:pt idx="0">
                  <c:v>2014</c:v>
                </c:pt>
                <c:pt idx="1">
                  <c:v>2015</c:v>
                </c:pt>
                <c:pt idx="2">
                  <c:v>2016</c:v>
                </c:pt>
                <c:pt idx="3">
                  <c:v>2017</c:v>
                </c:pt>
              </c:numCache>
            </c:numRef>
          </c:cat>
          <c:val>
            <c:numRef>
              <c:f>Hoja2!$E$4:$H$4</c:f>
              <c:numCache>
                <c:formatCode>0%</c:formatCode>
                <c:ptCount val="4"/>
                <c:pt idx="0">
                  <c:v>0.56000000000000005</c:v>
                </c:pt>
                <c:pt idx="1">
                  <c:v>0.59</c:v>
                </c:pt>
                <c:pt idx="2">
                  <c:v>0.69</c:v>
                </c:pt>
                <c:pt idx="3">
                  <c:v>0.81</c:v>
                </c:pt>
              </c:numCache>
            </c:numRef>
          </c:val>
          <c:extLst>
            <c:ext xmlns:c16="http://schemas.microsoft.com/office/drawing/2014/chart" uri="{C3380CC4-5D6E-409C-BE32-E72D297353CC}">
              <c16:uniqueId val="{00000001-AF80-47E0-A321-EB1847F63353}"/>
            </c:ext>
          </c:extLst>
        </c:ser>
        <c:dLbls>
          <c:dLblPos val="outEnd"/>
          <c:showLegendKey val="0"/>
          <c:showVal val="1"/>
          <c:showCatName val="0"/>
          <c:showSerName val="0"/>
          <c:showPercent val="0"/>
          <c:showBubbleSize val="0"/>
        </c:dLbls>
        <c:gapWidth val="444"/>
        <c:overlap val="-90"/>
        <c:axId val="533555464"/>
        <c:axId val="533553496"/>
      </c:barChart>
      <c:catAx>
        <c:axId val="533555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s-EC"/>
          </a:p>
        </c:txPr>
        <c:crossAx val="533553496"/>
        <c:crosses val="autoZero"/>
        <c:auto val="1"/>
        <c:lblAlgn val="ctr"/>
        <c:lblOffset val="100"/>
        <c:noMultiLvlLbl val="0"/>
      </c:catAx>
      <c:valAx>
        <c:axId val="533553496"/>
        <c:scaling>
          <c:orientation val="minMax"/>
        </c:scaling>
        <c:delete val="1"/>
        <c:axPos val="l"/>
        <c:numFmt formatCode="0%" sourceLinked="1"/>
        <c:majorTickMark val="none"/>
        <c:minorTickMark val="none"/>
        <c:tickLblPos val="nextTo"/>
        <c:crossAx val="533555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a:t>TOTAL PASIVO + PATRIMONIO</a:t>
            </a:r>
          </a:p>
        </c:rich>
      </c:tx>
      <c:overlay val="0"/>
    </c:title>
    <c:autoTitleDeleted val="0"/>
    <c:plotArea>
      <c:layout/>
      <c:barChart>
        <c:barDir val="col"/>
        <c:grouping val="clustered"/>
        <c:varyColors val="0"/>
        <c:ser>
          <c:idx val="0"/>
          <c:order val="0"/>
          <c:tx>
            <c:strRef>
              <c:f>'Análisis Vertical Balance Gener'!$D$168</c:f>
              <c:strCache>
                <c:ptCount val="1"/>
                <c:pt idx="0">
                  <c:v>PASIVOS</c:v>
                </c:pt>
              </c:strCache>
            </c:strRef>
          </c:tx>
          <c:invertIfNegative val="0"/>
          <c:dLbls>
            <c:dLbl>
              <c:idx val="2"/>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89-427D-BD38-880E292BAA74}"/>
                </c:ext>
              </c:extLst>
            </c:dLbl>
            <c:dLbl>
              <c:idx val="3"/>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589-427D-BD38-880E292BAA74}"/>
                </c:ext>
              </c:extLst>
            </c:dLbl>
            <c:spPr>
              <a:noFill/>
              <a:ln>
                <a:noFill/>
              </a:ln>
              <a:effectLst/>
            </c:spPr>
            <c:txPr>
              <a:bodyPr wrap="square" lIns="38100" tIns="19050" rIns="38100" bIns="19050" anchor="ctr">
                <a:spAutoFit/>
              </a:bodyPr>
              <a:lstStyle/>
              <a:p>
                <a:pPr>
                  <a:defRPr sz="15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'Análisis Vertical Balance Gener'!$E$167:$H$167</c:f>
              <c:numCache>
                <c:formatCode>General</c:formatCode>
                <c:ptCount val="4"/>
                <c:pt idx="0">
                  <c:v>2014</c:v>
                </c:pt>
                <c:pt idx="1">
                  <c:v>2015</c:v>
                </c:pt>
                <c:pt idx="2">
                  <c:v>2016</c:v>
                </c:pt>
                <c:pt idx="3">
                  <c:v>2017</c:v>
                </c:pt>
              </c:numCache>
            </c:numRef>
          </c:cat>
          <c:val>
            <c:numRef>
              <c:f>'Análisis Vertical Balance Gener'!$E$168:$H$168</c:f>
              <c:numCache>
                <c:formatCode>0%</c:formatCode>
                <c:ptCount val="4"/>
                <c:pt idx="0">
                  <c:v>0.74196549268377909</c:v>
                </c:pt>
                <c:pt idx="1">
                  <c:v>0.66473040380179627</c:v>
                </c:pt>
                <c:pt idx="2">
                  <c:v>0.66413906028885661</c:v>
                </c:pt>
                <c:pt idx="3">
                  <c:v>0.73688270790765809</c:v>
                </c:pt>
              </c:numCache>
            </c:numRef>
          </c:val>
          <c:extLst>
            <c:ext xmlns:c16="http://schemas.microsoft.com/office/drawing/2014/chart" uri="{C3380CC4-5D6E-409C-BE32-E72D297353CC}">
              <c16:uniqueId val="{00000002-F589-427D-BD38-880E292BAA74}"/>
            </c:ext>
          </c:extLst>
        </c:ser>
        <c:ser>
          <c:idx val="1"/>
          <c:order val="1"/>
          <c:tx>
            <c:strRef>
              <c:f>'Análisis Vertical Balance Gener'!$D$169</c:f>
              <c:strCache>
                <c:ptCount val="1"/>
                <c:pt idx="0">
                  <c:v>PATRIMONIO</c:v>
                </c:pt>
              </c:strCache>
            </c:strRef>
          </c:tx>
          <c:invertIfNegative val="0"/>
          <c:dLbls>
            <c:dLbl>
              <c:idx val="2"/>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589-427D-BD38-880E292BAA74}"/>
                </c:ext>
              </c:extLst>
            </c:dLbl>
            <c:dLbl>
              <c:idx val="3"/>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589-427D-BD38-880E292BAA74}"/>
                </c:ext>
              </c:extLst>
            </c:dLbl>
            <c:spPr>
              <a:noFill/>
              <a:ln>
                <a:noFill/>
              </a:ln>
              <a:effectLst/>
            </c:spPr>
            <c:txPr>
              <a:bodyPr wrap="square" lIns="38100" tIns="19050" rIns="38100" bIns="19050" anchor="ctr">
                <a:spAutoFit/>
              </a:bodyPr>
              <a:lstStyle/>
              <a:p>
                <a:pPr>
                  <a:defRPr sz="15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'Análisis Vertical Balance Gener'!$E$167:$H$167</c:f>
              <c:numCache>
                <c:formatCode>General</c:formatCode>
                <c:ptCount val="4"/>
                <c:pt idx="0">
                  <c:v>2014</c:v>
                </c:pt>
                <c:pt idx="1">
                  <c:v>2015</c:v>
                </c:pt>
                <c:pt idx="2">
                  <c:v>2016</c:v>
                </c:pt>
                <c:pt idx="3">
                  <c:v>2017</c:v>
                </c:pt>
              </c:numCache>
            </c:numRef>
          </c:cat>
          <c:val>
            <c:numRef>
              <c:f>'Análisis Vertical Balance Gener'!$E$169:$H$169</c:f>
              <c:numCache>
                <c:formatCode>0%</c:formatCode>
                <c:ptCount val="4"/>
                <c:pt idx="0">
                  <c:v>0.25803450731622096</c:v>
                </c:pt>
                <c:pt idx="1">
                  <c:v>0.33526959619820368</c:v>
                </c:pt>
                <c:pt idx="2">
                  <c:v>0.33586093971114339</c:v>
                </c:pt>
                <c:pt idx="3">
                  <c:v>0.26311729209234197</c:v>
                </c:pt>
              </c:numCache>
            </c:numRef>
          </c:val>
          <c:extLst>
            <c:ext xmlns:c16="http://schemas.microsoft.com/office/drawing/2014/chart" uri="{C3380CC4-5D6E-409C-BE32-E72D297353CC}">
              <c16:uniqueId val="{00000005-F589-427D-BD38-880E292BAA74}"/>
            </c:ext>
          </c:extLst>
        </c:ser>
        <c:dLbls>
          <c:showLegendKey val="0"/>
          <c:showVal val="1"/>
          <c:showCatName val="0"/>
          <c:showSerName val="0"/>
          <c:showPercent val="0"/>
          <c:showBubbleSize val="0"/>
        </c:dLbls>
        <c:gapWidth val="150"/>
        <c:overlap val="-25"/>
        <c:axId val="214856096"/>
        <c:axId val="214856640"/>
      </c:barChart>
      <c:catAx>
        <c:axId val="214856096"/>
        <c:scaling>
          <c:orientation val="minMax"/>
        </c:scaling>
        <c:delete val="0"/>
        <c:axPos val="b"/>
        <c:numFmt formatCode="General" sourceLinked="1"/>
        <c:majorTickMark val="none"/>
        <c:minorTickMark val="none"/>
        <c:tickLblPos val="nextTo"/>
        <c:txPr>
          <a:bodyPr/>
          <a:lstStyle/>
          <a:p>
            <a:pPr>
              <a:defRPr sz="1500"/>
            </a:pPr>
            <a:endParaRPr lang="es-EC"/>
          </a:p>
        </c:txPr>
        <c:crossAx val="214856640"/>
        <c:crosses val="autoZero"/>
        <c:auto val="1"/>
        <c:lblAlgn val="ctr"/>
        <c:lblOffset val="100"/>
        <c:noMultiLvlLbl val="0"/>
      </c:catAx>
      <c:valAx>
        <c:axId val="214856640"/>
        <c:scaling>
          <c:orientation val="minMax"/>
        </c:scaling>
        <c:delete val="1"/>
        <c:axPos val="l"/>
        <c:numFmt formatCode="0%" sourceLinked="1"/>
        <c:majorTickMark val="none"/>
        <c:minorTickMark val="none"/>
        <c:tickLblPos val="nextTo"/>
        <c:crossAx val="214856096"/>
        <c:crosses val="autoZero"/>
        <c:crossBetween val="between"/>
      </c:valAx>
    </c:plotArea>
    <c:legend>
      <c:legendPos val="t"/>
      <c:overlay val="0"/>
      <c:txPr>
        <a:bodyPr/>
        <a:lstStyle/>
        <a:p>
          <a:pPr>
            <a:defRPr sz="1500"/>
          </a:pPr>
          <a:endParaRPr lang="es-EC"/>
        </a:p>
      </c:txPr>
    </c:legend>
    <c:plotVisOnly val="1"/>
    <c:dispBlanksAs val="gap"/>
    <c:showDLblsOverMax val="0"/>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2.png"/></Relationships>
</file>

<file path=ppt/diagrams/_rels/data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116F4-6BA3-451E-B0BC-C8C8F73140D6}" type="doc">
      <dgm:prSet loTypeId="urn:microsoft.com/office/officeart/2005/8/layout/hList7" loCatId="list" qsTypeId="urn:microsoft.com/office/officeart/2005/8/quickstyle/simple1" qsCatId="simple" csTypeId="urn:microsoft.com/office/officeart/2005/8/colors/accent1_2" csCatId="accent1" phldr="1"/>
      <dgm:spPr/>
    </dgm:pt>
    <dgm:pt modelId="{1A57C13E-C3FE-4FCF-85E9-7EE2C391384B}">
      <dgm:prSet phldrT="[Texto]" custT="1"/>
      <dgm:spPr>
        <a:xfrm>
          <a:off x="2122658" y="0"/>
          <a:ext cx="2058926" cy="5505475"/>
        </a:xfrm>
        <a:prstGeom prst="roundRect">
          <a:avLst>
            <a:gd name="adj" fmla="val 10000"/>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ES" sz="1800" b="1" dirty="0">
              <a:solidFill>
                <a:schemeClr val="tx1"/>
              </a:solidFill>
              <a:latin typeface="Candara" panose="020E0502030303020204" pitchFamily="34" charset="0"/>
            </a:rPr>
            <a:t>Elaborar el marco teórico referencial y conceptual de soporte del tema de investigación</a:t>
          </a:r>
          <a:r>
            <a:rPr lang="es-ES" sz="1600" dirty="0"/>
            <a:t>.</a:t>
          </a:r>
          <a:endParaRPr lang="es-EC" sz="1600" b="1" dirty="0">
            <a:solidFill>
              <a:sysClr val="windowText" lastClr="000000"/>
            </a:solidFill>
            <a:latin typeface="Calibri"/>
            <a:ea typeface="+mn-ea"/>
            <a:cs typeface="+mn-cs"/>
          </a:endParaRPr>
        </a:p>
      </dgm:t>
    </dgm:pt>
    <dgm:pt modelId="{A095A427-B005-4657-9939-24A84073BEF2}" type="parTrans" cxnId="{2B6B555F-2B93-4765-9887-2F9D08184C54}">
      <dgm:prSet/>
      <dgm:spPr/>
      <dgm:t>
        <a:bodyPr/>
        <a:lstStyle/>
        <a:p>
          <a:endParaRPr lang="es-EC"/>
        </a:p>
      </dgm:t>
    </dgm:pt>
    <dgm:pt modelId="{9097BCD9-5E43-447C-8E3B-72CE3F0DB595}" type="sibTrans" cxnId="{2B6B555F-2B93-4765-9887-2F9D08184C54}">
      <dgm:prSet/>
      <dgm:spPr/>
      <dgm:t>
        <a:bodyPr/>
        <a:lstStyle/>
        <a:p>
          <a:endParaRPr lang="es-EC"/>
        </a:p>
      </dgm:t>
    </dgm:pt>
    <dgm:pt modelId="{245BD18E-B82F-4226-A46C-AEAF9B0BA176}">
      <dgm:prSet phldrT="[Texto]" custT="1"/>
      <dgm:spPr>
        <a:xfrm>
          <a:off x="4243351" y="0"/>
          <a:ext cx="2058926" cy="5505475"/>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EC" sz="1800" b="1" dirty="0">
              <a:solidFill>
                <a:schemeClr val="tx1"/>
              </a:solidFill>
              <a:latin typeface="Candara" panose="020E0502030303020204" pitchFamily="34" charset="0"/>
            </a:rPr>
            <a:t>Evaluar los estados financieros de la empresa para determinar puntos de mejora</a:t>
          </a:r>
          <a:endParaRPr lang="es-EC" sz="1800" b="1" dirty="0">
            <a:solidFill>
              <a:schemeClr val="tx1"/>
            </a:solidFill>
            <a:latin typeface="Candara" panose="020E0502030303020204" pitchFamily="34" charset="0"/>
            <a:ea typeface="+mn-ea"/>
            <a:cs typeface="+mn-cs"/>
          </a:endParaRPr>
        </a:p>
      </dgm:t>
    </dgm:pt>
    <dgm:pt modelId="{0B585D96-5210-443E-94C0-B65BFB64E509}" type="parTrans" cxnId="{16684219-86DA-488B-82C3-067908149F82}">
      <dgm:prSet/>
      <dgm:spPr/>
      <dgm:t>
        <a:bodyPr/>
        <a:lstStyle/>
        <a:p>
          <a:endParaRPr lang="es-EC"/>
        </a:p>
      </dgm:t>
    </dgm:pt>
    <dgm:pt modelId="{A8A1D46E-1F7A-4426-BD19-6457905F5C3D}" type="sibTrans" cxnId="{16684219-86DA-488B-82C3-067908149F82}">
      <dgm:prSet/>
      <dgm:spPr/>
      <dgm:t>
        <a:bodyPr/>
        <a:lstStyle/>
        <a:p>
          <a:endParaRPr lang="es-EC"/>
        </a:p>
      </dgm:t>
    </dgm:pt>
    <dgm:pt modelId="{3D4CAA13-875B-4804-BFDB-A1B1B33C906D}">
      <dgm:prSet phldrT="[Texto]" custT="1"/>
      <dgm:spPr>
        <a:xfrm>
          <a:off x="6364045" y="0"/>
          <a:ext cx="2058926" cy="5505475"/>
        </a:xfrm>
        <a:prstGeom prst="roundRect">
          <a:avLst>
            <a:gd name="adj" fmla="val 10000"/>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es-ES" sz="1800" dirty="0">
              <a:latin typeface="Candara" panose="020E0502030303020204" pitchFamily="34" charset="0"/>
            </a:rPr>
            <a:t>Aplicar los modelos de valoración para la empresa mediante la utilización de distintos métodos para establecer el rango de valores en el que se encuentra la empresa en la actualidad.</a:t>
          </a:r>
          <a:endParaRPr lang="es-EC" sz="1800" b="1" dirty="0">
            <a:solidFill>
              <a:sysClr val="window" lastClr="FFFFFF"/>
            </a:solidFill>
            <a:latin typeface="Candara" panose="020E0502030303020204" pitchFamily="34" charset="0"/>
            <a:ea typeface="+mn-ea"/>
            <a:cs typeface="+mn-cs"/>
          </a:endParaRPr>
        </a:p>
      </dgm:t>
    </dgm:pt>
    <dgm:pt modelId="{4BEDAA90-DA95-4174-9586-591E4DFD64AD}" type="parTrans" cxnId="{CF8F8EAA-8A25-4856-B4E1-5AAE509F2325}">
      <dgm:prSet/>
      <dgm:spPr/>
      <dgm:t>
        <a:bodyPr/>
        <a:lstStyle/>
        <a:p>
          <a:endParaRPr lang="es-EC"/>
        </a:p>
      </dgm:t>
    </dgm:pt>
    <dgm:pt modelId="{2F3DC28B-FF23-4A00-93D9-1809ECB1B07E}" type="sibTrans" cxnId="{CF8F8EAA-8A25-4856-B4E1-5AAE509F2325}">
      <dgm:prSet/>
      <dgm:spPr/>
      <dgm:t>
        <a:bodyPr/>
        <a:lstStyle/>
        <a:p>
          <a:endParaRPr lang="es-EC"/>
        </a:p>
      </dgm:t>
    </dgm:pt>
    <dgm:pt modelId="{5B4C7C56-A180-4C01-B1AF-D7BB01ECED85}" type="pres">
      <dgm:prSet presAssocID="{F86116F4-6BA3-451E-B0BC-C8C8F73140D6}" presName="Name0" presStyleCnt="0">
        <dgm:presLayoutVars>
          <dgm:dir/>
          <dgm:resizeHandles val="exact"/>
        </dgm:presLayoutVars>
      </dgm:prSet>
      <dgm:spPr/>
    </dgm:pt>
    <dgm:pt modelId="{17CCF765-2F22-4969-88A4-E00F48D2E44B}" type="pres">
      <dgm:prSet presAssocID="{F86116F4-6BA3-451E-B0BC-C8C8F73140D6}" presName="fgShape" presStyleLbl="fgShp" presStyleIdx="0" presStyleCnt="1" custLinFactNeighborY="33333"/>
      <dgm:spPr>
        <a:xfrm>
          <a:off x="336997" y="4679650"/>
          <a:ext cx="7750941" cy="825821"/>
        </a:xfrm>
        <a:prstGeom prst="leftRightArrow">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gm:spPr>
    </dgm:pt>
    <dgm:pt modelId="{39F11990-969F-465D-B06B-E25758717C30}" type="pres">
      <dgm:prSet presAssocID="{F86116F4-6BA3-451E-B0BC-C8C8F73140D6}" presName="linComp" presStyleCnt="0"/>
      <dgm:spPr/>
    </dgm:pt>
    <dgm:pt modelId="{0BB9030D-C8A7-442D-9DF6-D0BA7830665B}" type="pres">
      <dgm:prSet presAssocID="{1A57C13E-C3FE-4FCF-85E9-7EE2C391384B}" presName="compNode" presStyleCnt="0"/>
      <dgm:spPr/>
    </dgm:pt>
    <dgm:pt modelId="{99553483-1263-4FBD-AD72-A10418E235B6}" type="pres">
      <dgm:prSet presAssocID="{1A57C13E-C3FE-4FCF-85E9-7EE2C391384B}" presName="bkgdShape" presStyleLbl="node1" presStyleIdx="0" presStyleCnt="3" custScaleX="83353" custScaleY="100000"/>
      <dgm:spPr/>
    </dgm:pt>
    <dgm:pt modelId="{84B83CE8-802F-41DA-B32F-96C22EC1D2FC}" type="pres">
      <dgm:prSet presAssocID="{1A57C13E-C3FE-4FCF-85E9-7EE2C391384B}" presName="nodeTx" presStyleLbl="node1" presStyleIdx="0" presStyleCnt="3">
        <dgm:presLayoutVars>
          <dgm:bulletEnabled val="1"/>
        </dgm:presLayoutVars>
      </dgm:prSet>
      <dgm:spPr/>
    </dgm:pt>
    <dgm:pt modelId="{DBD596AE-1DF1-4D3B-9C89-1E7027DEC9CE}" type="pres">
      <dgm:prSet presAssocID="{1A57C13E-C3FE-4FCF-85E9-7EE2C391384B}" presName="invisiNode" presStyleLbl="node1" presStyleIdx="0" presStyleCnt="3"/>
      <dgm:spPr/>
    </dgm:pt>
    <dgm:pt modelId="{344CC64D-25CE-41E9-AEC4-5B3D05F0EB5D}" type="pres">
      <dgm:prSet presAssocID="{1A57C13E-C3FE-4FCF-85E9-7EE2C391384B}" presName="imagNode" presStyleLbl="fgImgPlace1" presStyleIdx="0" presStyleCnt="3" custScaleX="81299" custScaleY="89153" custLinFactNeighborY="-16225"/>
      <dgm:spPr>
        <a:xfrm>
          <a:off x="2235459" y="32871"/>
          <a:ext cx="1833323" cy="1833323"/>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E17096C4-0AF2-4B12-9D2C-91107A21794C}" type="pres">
      <dgm:prSet presAssocID="{9097BCD9-5E43-447C-8E3B-72CE3F0DB595}" presName="sibTrans" presStyleLbl="sibTrans2D1" presStyleIdx="0" presStyleCnt="0"/>
      <dgm:spPr/>
    </dgm:pt>
    <dgm:pt modelId="{57C954FE-0859-42F5-9D81-252B7F68948A}" type="pres">
      <dgm:prSet presAssocID="{245BD18E-B82F-4226-A46C-AEAF9B0BA176}" presName="compNode" presStyleCnt="0"/>
      <dgm:spPr/>
    </dgm:pt>
    <dgm:pt modelId="{7F963B64-4541-4FB7-A99C-241195BBD885}" type="pres">
      <dgm:prSet presAssocID="{245BD18E-B82F-4226-A46C-AEAF9B0BA176}" presName="bkgdShape" presStyleLbl="node1" presStyleIdx="1" presStyleCnt="3" custScaleX="63060" custScaleY="100000"/>
      <dgm:spPr/>
    </dgm:pt>
    <dgm:pt modelId="{22CA6B46-1A80-4BAF-B3D2-B9BC945B9050}" type="pres">
      <dgm:prSet presAssocID="{245BD18E-B82F-4226-A46C-AEAF9B0BA176}" presName="nodeTx" presStyleLbl="node1" presStyleIdx="1" presStyleCnt="3">
        <dgm:presLayoutVars>
          <dgm:bulletEnabled val="1"/>
        </dgm:presLayoutVars>
      </dgm:prSet>
      <dgm:spPr/>
    </dgm:pt>
    <dgm:pt modelId="{977E4866-9126-4A5E-8CD0-EA5BCEB77EC3}" type="pres">
      <dgm:prSet presAssocID="{245BD18E-B82F-4226-A46C-AEAF9B0BA176}" presName="invisiNode" presStyleLbl="node1" presStyleIdx="1" presStyleCnt="3"/>
      <dgm:spPr/>
    </dgm:pt>
    <dgm:pt modelId="{21773459-0451-42D6-ACC5-210F4E0BF0F3}" type="pres">
      <dgm:prSet presAssocID="{245BD18E-B82F-4226-A46C-AEAF9B0BA176}" presName="imagNode" presStyleLbl="fgImgPlace1" presStyleIdx="1" presStyleCnt="3" custScaleX="81299" custScaleY="89153" custLinFactNeighborX="-1946" custLinFactNeighborY="-25873"/>
      <dgm:spPr>
        <a:xfrm>
          <a:off x="4356153" y="32871"/>
          <a:ext cx="1833323" cy="1833323"/>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B8F4FD6E-3A93-41AE-8E92-9503A97CE618}" type="pres">
      <dgm:prSet presAssocID="{A8A1D46E-1F7A-4426-BD19-6457905F5C3D}" presName="sibTrans" presStyleLbl="sibTrans2D1" presStyleIdx="0" presStyleCnt="0"/>
      <dgm:spPr/>
    </dgm:pt>
    <dgm:pt modelId="{68758F81-06E7-4D63-84A8-B3E9648AE285}" type="pres">
      <dgm:prSet presAssocID="{3D4CAA13-875B-4804-BFDB-A1B1B33C906D}" presName="compNode" presStyleCnt="0"/>
      <dgm:spPr/>
    </dgm:pt>
    <dgm:pt modelId="{1BEA3F49-DF10-4F56-B5E3-1EB7F23DCFC1}" type="pres">
      <dgm:prSet presAssocID="{3D4CAA13-875B-4804-BFDB-A1B1B33C906D}" presName="bkgdShape" presStyleLbl="node1" presStyleIdx="2" presStyleCnt="3" custScaleX="80526"/>
      <dgm:spPr/>
    </dgm:pt>
    <dgm:pt modelId="{E3134263-2137-436B-A8E9-9833EC79F0F6}" type="pres">
      <dgm:prSet presAssocID="{3D4CAA13-875B-4804-BFDB-A1B1B33C906D}" presName="nodeTx" presStyleLbl="node1" presStyleIdx="2" presStyleCnt="3">
        <dgm:presLayoutVars>
          <dgm:bulletEnabled val="1"/>
        </dgm:presLayoutVars>
      </dgm:prSet>
      <dgm:spPr/>
    </dgm:pt>
    <dgm:pt modelId="{8A09B799-C0F1-47BF-8089-AEB91A153349}" type="pres">
      <dgm:prSet presAssocID="{3D4CAA13-875B-4804-BFDB-A1B1B33C906D}" presName="invisiNode" presStyleLbl="node1" presStyleIdx="2" presStyleCnt="3"/>
      <dgm:spPr/>
    </dgm:pt>
    <dgm:pt modelId="{C8284387-42DD-4797-801C-E7FD3ECC679B}" type="pres">
      <dgm:prSet presAssocID="{3D4CAA13-875B-4804-BFDB-A1B1B33C906D}" presName="imagNode" presStyleLbl="fgImgPlace1" presStyleIdx="2" presStyleCnt="3" custScaleX="81299" custScaleY="89153" custLinFactNeighborY="-16225"/>
      <dgm:spPr>
        <a:xfrm>
          <a:off x="6476847" y="32871"/>
          <a:ext cx="1833323" cy="1833323"/>
        </a:xfrm>
        <a:prstGeom prst="ellipse">
          <a:avLst/>
        </a:prstGeom>
        <a:blipFill rotWithShape="1">
          <a:blip xmlns:r="http://schemas.openxmlformats.org/officeDocument/2006/relationships" r:embed="rId3"/>
          <a:srcRect/>
          <a:stretch>
            <a:fillRect l="-38000" r="-38000"/>
          </a:stretch>
        </a:blipFill>
        <a:ln w="25400" cap="flat" cmpd="sng" algn="ctr">
          <a:solidFill>
            <a:sysClr val="window" lastClr="FFFFFF">
              <a:hueOff val="0"/>
              <a:satOff val="0"/>
              <a:lumOff val="0"/>
              <a:alphaOff val="0"/>
            </a:sysClr>
          </a:solidFill>
          <a:prstDash val="solid"/>
        </a:ln>
        <a:effectLst/>
      </dgm:spPr>
    </dgm:pt>
  </dgm:ptLst>
  <dgm:cxnLst>
    <dgm:cxn modelId="{E325EB18-3FD8-4108-BBB8-134A253CA096}" type="presOf" srcId="{9097BCD9-5E43-447C-8E3B-72CE3F0DB595}" destId="{E17096C4-0AF2-4B12-9D2C-91107A21794C}" srcOrd="0" destOrd="0" presId="urn:microsoft.com/office/officeart/2005/8/layout/hList7"/>
    <dgm:cxn modelId="{16684219-86DA-488B-82C3-067908149F82}" srcId="{F86116F4-6BA3-451E-B0BC-C8C8F73140D6}" destId="{245BD18E-B82F-4226-A46C-AEAF9B0BA176}" srcOrd="1" destOrd="0" parTransId="{0B585D96-5210-443E-94C0-B65BFB64E509}" sibTransId="{A8A1D46E-1F7A-4426-BD19-6457905F5C3D}"/>
    <dgm:cxn modelId="{25398C2F-583C-45D3-92BE-58A448A3A1A9}" type="presOf" srcId="{3D4CAA13-875B-4804-BFDB-A1B1B33C906D}" destId="{1BEA3F49-DF10-4F56-B5E3-1EB7F23DCFC1}" srcOrd="0" destOrd="0" presId="urn:microsoft.com/office/officeart/2005/8/layout/hList7"/>
    <dgm:cxn modelId="{561B8832-C3DA-4CA4-A6CA-56FB2FCA4277}" type="presOf" srcId="{F86116F4-6BA3-451E-B0BC-C8C8F73140D6}" destId="{5B4C7C56-A180-4C01-B1AF-D7BB01ECED85}" srcOrd="0" destOrd="0" presId="urn:microsoft.com/office/officeart/2005/8/layout/hList7"/>
    <dgm:cxn modelId="{A1127737-0C45-4A7A-86FC-92102A20F19D}" type="presOf" srcId="{1A57C13E-C3FE-4FCF-85E9-7EE2C391384B}" destId="{99553483-1263-4FBD-AD72-A10418E235B6}" srcOrd="0" destOrd="0" presId="urn:microsoft.com/office/officeart/2005/8/layout/hList7"/>
    <dgm:cxn modelId="{2B6B555F-2B93-4765-9887-2F9D08184C54}" srcId="{F86116F4-6BA3-451E-B0BC-C8C8F73140D6}" destId="{1A57C13E-C3FE-4FCF-85E9-7EE2C391384B}" srcOrd="0" destOrd="0" parTransId="{A095A427-B005-4657-9939-24A84073BEF2}" sibTransId="{9097BCD9-5E43-447C-8E3B-72CE3F0DB595}"/>
    <dgm:cxn modelId="{36F5C78B-EBAD-4A8F-AE8F-0BDE9DCCD5BA}" type="presOf" srcId="{1A57C13E-C3FE-4FCF-85E9-7EE2C391384B}" destId="{84B83CE8-802F-41DA-B32F-96C22EC1D2FC}" srcOrd="1" destOrd="0" presId="urn:microsoft.com/office/officeart/2005/8/layout/hList7"/>
    <dgm:cxn modelId="{FAFA8499-99E8-4155-8783-790B67ECD336}" type="presOf" srcId="{A8A1D46E-1F7A-4426-BD19-6457905F5C3D}" destId="{B8F4FD6E-3A93-41AE-8E92-9503A97CE618}" srcOrd="0" destOrd="0" presId="urn:microsoft.com/office/officeart/2005/8/layout/hList7"/>
    <dgm:cxn modelId="{CF8F8EAA-8A25-4856-B4E1-5AAE509F2325}" srcId="{F86116F4-6BA3-451E-B0BC-C8C8F73140D6}" destId="{3D4CAA13-875B-4804-BFDB-A1B1B33C906D}" srcOrd="2" destOrd="0" parTransId="{4BEDAA90-DA95-4174-9586-591E4DFD64AD}" sibTransId="{2F3DC28B-FF23-4A00-93D9-1809ECB1B07E}"/>
    <dgm:cxn modelId="{B67C01B1-16B1-4964-848A-4E83708637FA}" type="presOf" srcId="{245BD18E-B82F-4226-A46C-AEAF9B0BA176}" destId="{22CA6B46-1A80-4BAF-B3D2-B9BC945B9050}" srcOrd="1" destOrd="0" presId="urn:microsoft.com/office/officeart/2005/8/layout/hList7"/>
    <dgm:cxn modelId="{D341B5B8-C9DC-4F0F-AE7F-4A6399CDA995}" type="presOf" srcId="{245BD18E-B82F-4226-A46C-AEAF9B0BA176}" destId="{7F963B64-4541-4FB7-A99C-241195BBD885}" srcOrd="0" destOrd="0" presId="urn:microsoft.com/office/officeart/2005/8/layout/hList7"/>
    <dgm:cxn modelId="{94FDF4E9-6ADA-4B1D-B1F0-8A8592D728B6}" type="presOf" srcId="{3D4CAA13-875B-4804-BFDB-A1B1B33C906D}" destId="{E3134263-2137-436B-A8E9-9833EC79F0F6}" srcOrd="1" destOrd="0" presId="urn:microsoft.com/office/officeart/2005/8/layout/hList7"/>
    <dgm:cxn modelId="{9D59929C-0069-45E5-A09B-58E9DA0CDE16}" type="presParOf" srcId="{5B4C7C56-A180-4C01-B1AF-D7BB01ECED85}" destId="{17CCF765-2F22-4969-88A4-E00F48D2E44B}" srcOrd="0" destOrd="0" presId="urn:microsoft.com/office/officeart/2005/8/layout/hList7"/>
    <dgm:cxn modelId="{08DFBD7E-B8B2-4791-B1DB-6B17EB62ADCF}" type="presParOf" srcId="{5B4C7C56-A180-4C01-B1AF-D7BB01ECED85}" destId="{39F11990-969F-465D-B06B-E25758717C30}" srcOrd="1" destOrd="0" presId="urn:microsoft.com/office/officeart/2005/8/layout/hList7"/>
    <dgm:cxn modelId="{03FD811C-8DF4-4594-B23E-AB4670C3A7F8}" type="presParOf" srcId="{39F11990-969F-465D-B06B-E25758717C30}" destId="{0BB9030D-C8A7-442D-9DF6-D0BA7830665B}" srcOrd="0" destOrd="0" presId="urn:microsoft.com/office/officeart/2005/8/layout/hList7"/>
    <dgm:cxn modelId="{7B91DA70-61B0-49C5-91F7-24EAA6DC1532}" type="presParOf" srcId="{0BB9030D-C8A7-442D-9DF6-D0BA7830665B}" destId="{99553483-1263-4FBD-AD72-A10418E235B6}" srcOrd="0" destOrd="0" presId="urn:microsoft.com/office/officeart/2005/8/layout/hList7"/>
    <dgm:cxn modelId="{9A498A39-FA94-4788-AFCB-3BC03EEA9FAF}" type="presParOf" srcId="{0BB9030D-C8A7-442D-9DF6-D0BA7830665B}" destId="{84B83CE8-802F-41DA-B32F-96C22EC1D2FC}" srcOrd="1" destOrd="0" presId="urn:microsoft.com/office/officeart/2005/8/layout/hList7"/>
    <dgm:cxn modelId="{FBF32F2F-F229-4537-8FFD-CF7433F33C24}" type="presParOf" srcId="{0BB9030D-C8A7-442D-9DF6-D0BA7830665B}" destId="{DBD596AE-1DF1-4D3B-9C89-1E7027DEC9CE}" srcOrd="2" destOrd="0" presId="urn:microsoft.com/office/officeart/2005/8/layout/hList7"/>
    <dgm:cxn modelId="{0C0CE509-3352-4D3F-9F04-AB0A2A1373AF}" type="presParOf" srcId="{0BB9030D-C8A7-442D-9DF6-D0BA7830665B}" destId="{344CC64D-25CE-41E9-AEC4-5B3D05F0EB5D}" srcOrd="3" destOrd="0" presId="urn:microsoft.com/office/officeart/2005/8/layout/hList7"/>
    <dgm:cxn modelId="{1FD73810-FB98-445D-99B9-1B0217D56A1D}" type="presParOf" srcId="{39F11990-969F-465D-B06B-E25758717C30}" destId="{E17096C4-0AF2-4B12-9D2C-91107A21794C}" srcOrd="1" destOrd="0" presId="urn:microsoft.com/office/officeart/2005/8/layout/hList7"/>
    <dgm:cxn modelId="{E3CEF06E-95B9-4D2A-BB29-8A8A86209110}" type="presParOf" srcId="{39F11990-969F-465D-B06B-E25758717C30}" destId="{57C954FE-0859-42F5-9D81-252B7F68948A}" srcOrd="2" destOrd="0" presId="urn:microsoft.com/office/officeart/2005/8/layout/hList7"/>
    <dgm:cxn modelId="{A5E4CE18-DB88-4B46-826E-7742AB0AA9D3}" type="presParOf" srcId="{57C954FE-0859-42F5-9D81-252B7F68948A}" destId="{7F963B64-4541-4FB7-A99C-241195BBD885}" srcOrd="0" destOrd="0" presId="urn:microsoft.com/office/officeart/2005/8/layout/hList7"/>
    <dgm:cxn modelId="{508C663E-7A9E-4159-8A51-E77542082DB9}" type="presParOf" srcId="{57C954FE-0859-42F5-9D81-252B7F68948A}" destId="{22CA6B46-1A80-4BAF-B3D2-B9BC945B9050}" srcOrd="1" destOrd="0" presId="urn:microsoft.com/office/officeart/2005/8/layout/hList7"/>
    <dgm:cxn modelId="{DA2005E4-6BB0-4296-84D2-5E05F594AE64}" type="presParOf" srcId="{57C954FE-0859-42F5-9D81-252B7F68948A}" destId="{977E4866-9126-4A5E-8CD0-EA5BCEB77EC3}" srcOrd="2" destOrd="0" presId="urn:microsoft.com/office/officeart/2005/8/layout/hList7"/>
    <dgm:cxn modelId="{B411D632-63B9-4168-8ACD-9B6DB5FD754F}" type="presParOf" srcId="{57C954FE-0859-42F5-9D81-252B7F68948A}" destId="{21773459-0451-42D6-ACC5-210F4E0BF0F3}" srcOrd="3" destOrd="0" presId="urn:microsoft.com/office/officeart/2005/8/layout/hList7"/>
    <dgm:cxn modelId="{46ED6D1C-CD5C-47F3-97A5-CCD93FD85794}" type="presParOf" srcId="{39F11990-969F-465D-B06B-E25758717C30}" destId="{B8F4FD6E-3A93-41AE-8E92-9503A97CE618}" srcOrd="3" destOrd="0" presId="urn:microsoft.com/office/officeart/2005/8/layout/hList7"/>
    <dgm:cxn modelId="{1EF9E69C-BAC5-4500-8AF3-50F9A07B8B13}" type="presParOf" srcId="{39F11990-969F-465D-B06B-E25758717C30}" destId="{68758F81-06E7-4D63-84A8-B3E9648AE285}" srcOrd="4" destOrd="0" presId="urn:microsoft.com/office/officeart/2005/8/layout/hList7"/>
    <dgm:cxn modelId="{A01651A7-53C8-42F7-A924-F451B6CA1986}" type="presParOf" srcId="{68758F81-06E7-4D63-84A8-B3E9648AE285}" destId="{1BEA3F49-DF10-4F56-B5E3-1EB7F23DCFC1}" srcOrd="0" destOrd="0" presId="urn:microsoft.com/office/officeart/2005/8/layout/hList7"/>
    <dgm:cxn modelId="{5B4842C8-FC45-4780-92A1-399231F2F12F}" type="presParOf" srcId="{68758F81-06E7-4D63-84A8-B3E9648AE285}" destId="{E3134263-2137-436B-A8E9-9833EC79F0F6}" srcOrd="1" destOrd="0" presId="urn:microsoft.com/office/officeart/2005/8/layout/hList7"/>
    <dgm:cxn modelId="{7FD90899-CD32-4EFD-A4FF-EE5FA529FA65}" type="presParOf" srcId="{68758F81-06E7-4D63-84A8-B3E9648AE285}" destId="{8A09B799-C0F1-47BF-8089-AEB91A153349}" srcOrd="2" destOrd="0" presId="urn:microsoft.com/office/officeart/2005/8/layout/hList7"/>
    <dgm:cxn modelId="{DC153F98-E598-43AA-9D97-92CB55CEB2E0}" type="presParOf" srcId="{68758F81-06E7-4D63-84A8-B3E9648AE285}" destId="{C8284387-42DD-4797-801C-E7FD3ECC679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EFA877-6F01-4C7B-8C4A-D6D959E87592}" type="doc">
      <dgm:prSet loTypeId="urn:microsoft.com/office/officeart/2005/8/layout/process1" loCatId="process" qsTypeId="urn:microsoft.com/office/officeart/2005/8/quickstyle/3d3" qsCatId="3D" csTypeId="urn:microsoft.com/office/officeart/2005/8/colors/accent1_2" csCatId="accent1" phldr="1"/>
      <dgm:spPr/>
    </dgm:pt>
    <dgm:pt modelId="{67F54C7C-899F-4EBD-99AC-D4D5707C8E70}">
      <dgm:prSet phldrT="[Texto]" custT="1"/>
      <dgm:spPr>
        <a:solidFill>
          <a:schemeClr val="accent3">
            <a:lumMod val="40000"/>
            <a:lumOff val="60000"/>
          </a:schemeClr>
        </a:solidFill>
      </dgm:spPr>
      <dgm:t>
        <a:bodyPr/>
        <a:lstStyle/>
        <a:p>
          <a:r>
            <a:rPr lang="es-EC" sz="1400" b="1" dirty="0">
              <a:solidFill>
                <a:schemeClr val="tx1"/>
              </a:solidFill>
            </a:rPr>
            <a:t>Para calcular el valor de la empresa mediante este método</a:t>
          </a:r>
        </a:p>
      </dgm:t>
    </dgm:pt>
    <dgm:pt modelId="{A4E4A966-D40D-4DEC-AF86-47D594543430}" type="parTrans" cxnId="{4AA6CE40-176E-4652-A12D-81892976C9F5}">
      <dgm:prSet/>
      <dgm:spPr/>
      <dgm:t>
        <a:bodyPr/>
        <a:lstStyle/>
        <a:p>
          <a:endParaRPr lang="es-EC" sz="1600"/>
        </a:p>
      </dgm:t>
    </dgm:pt>
    <dgm:pt modelId="{26F6B721-CBB3-4758-8181-C8BF45970E44}" type="sibTrans" cxnId="{4AA6CE40-176E-4652-A12D-81892976C9F5}">
      <dgm:prSet custT="1"/>
      <dgm:spPr/>
      <dgm:t>
        <a:bodyPr/>
        <a:lstStyle/>
        <a:p>
          <a:endParaRPr lang="es-EC" sz="1100"/>
        </a:p>
      </dgm:t>
    </dgm:pt>
    <dgm:pt modelId="{4C1FCF55-2F8C-4CE8-8340-4B488F8D1274}">
      <dgm:prSet phldrT="[Texto]" custT="1"/>
      <dgm:spPr>
        <a:solidFill>
          <a:schemeClr val="accent3">
            <a:lumMod val="40000"/>
            <a:lumOff val="60000"/>
          </a:schemeClr>
        </a:solidFill>
      </dgm:spPr>
      <dgm:t>
        <a:bodyPr/>
        <a:lstStyle/>
        <a:p>
          <a:r>
            <a:rPr lang="es-EC" sz="1400" b="1" dirty="0">
              <a:solidFill>
                <a:schemeClr val="tx1"/>
              </a:solidFill>
            </a:rPr>
            <a:t>Se realiza el descuento (la actualización) de los free cash </a:t>
          </a:r>
          <a:r>
            <a:rPr lang="es-EC" sz="1400" b="1" dirty="0" err="1">
              <a:solidFill>
                <a:schemeClr val="tx1"/>
              </a:solidFill>
            </a:rPr>
            <a:t>flows</a:t>
          </a:r>
          <a:r>
            <a:rPr lang="es-EC" sz="1400" b="1" dirty="0">
              <a:solidFill>
                <a:schemeClr val="tx1"/>
              </a:solidFill>
            </a:rPr>
            <a:t> </a:t>
          </a:r>
        </a:p>
      </dgm:t>
    </dgm:pt>
    <dgm:pt modelId="{F5D0EA1C-0EB7-4B66-9437-F02677C3EBAC}" type="parTrans" cxnId="{F0EC5BE9-D368-4AFA-8B1E-68A1782E019E}">
      <dgm:prSet/>
      <dgm:spPr/>
      <dgm:t>
        <a:bodyPr/>
        <a:lstStyle/>
        <a:p>
          <a:endParaRPr lang="es-EC" sz="1600"/>
        </a:p>
      </dgm:t>
    </dgm:pt>
    <dgm:pt modelId="{BDCD7BA1-AEF2-48FF-8E84-40A8DC088B91}" type="sibTrans" cxnId="{F0EC5BE9-D368-4AFA-8B1E-68A1782E019E}">
      <dgm:prSet custT="1"/>
      <dgm:spPr/>
      <dgm:t>
        <a:bodyPr/>
        <a:lstStyle/>
        <a:p>
          <a:endParaRPr lang="es-EC" sz="1100"/>
        </a:p>
      </dgm:t>
    </dgm:pt>
    <dgm:pt modelId="{E49732FF-CB9B-44D7-8B8D-78E3A9D30488}">
      <dgm:prSet phldrT="[Texto]" custT="1"/>
      <dgm:spPr>
        <a:solidFill>
          <a:schemeClr val="accent3">
            <a:lumMod val="60000"/>
            <a:lumOff val="40000"/>
          </a:schemeClr>
        </a:solidFill>
      </dgm:spPr>
      <dgm:t>
        <a:bodyPr/>
        <a:lstStyle/>
        <a:p>
          <a:r>
            <a:rPr lang="es-EC" sz="1400" b="1" dirty="0">
              <a:solidFill>
                <a:schemeClr val="tx1"/>
              </a:solidFill>
            </a:rPr>
            <a:t>utilizando el coste promedio ponderado de deuda y acciones o coste promedio ponderado de los recursos (WACC) </a:t>
          </a:r>
        </a:p>
      </dgm:t>
    </dgm:pt>
    <dgm:pt modelId="{99435F48-A35D-4A9C-BBB9-4BE691FFB17B}" type="parTrans" cxnId="{115A86DD-FEA0-4845-A5C5-E0D23364163A}">
      <dgm:prSet/>
      <dgm:spPr/>
      <dgm:t>
        <a:bodyPr/>
        <a:lstStyle/>
        <a:p>
          <a:endParaRPr lang="es-EC" sz="1600"/>
        </a:p>
      </dgm:t>
    </dgm:pt>
    <dgm:pt modelId="{485D614E-AE3A-48B2-B392-7305133BD79D}" type="sibTrans" cxnId="{115A86DD-FEA0-4845-A5C5-E0D23364163A}">
      <dgm:prSet/>
      <dgm:spPr/>
      <dgm:t>
        <a:bodyPr/>
        <a:lstStyle/>
        <a:p>
          <a:endParaRPr lang="es-EC" sz="1600"/>
        </a:p>
      </dgm:t>
    </dgm:pt>
    <dgm:pt modelId="{1509AA9E-E41F-4F60-89FD-CDB30F57B3E4}" type="pres">
      <dgm:prSet presAssocID="{02EFA877-6F01-4C7B-8C4A-D6D959E87592}" presName="Name0" presStyleCnt="0">
        <dgm:presLayoutVars>
          <dgm:dir/>
          <dgm:resizeHandles val="exact"/>
        </dgm:presLayoutVars>
      </dgm:prSet>
      <dgm:spPr/>
    </dgm:pt>
    <dgm:pt modelId="{27A05415-346A-428D-B5C3-7729455AEE7C}" type="pres">
      <dgm:prSet presAssocID="{67F54C7C-899F-4EBD-99AC-D4D5707C8E70}" presName="node" presStyleLbl="node1" presStyleIdx="0" presStyleCnt="3">
        <dgm:presLayoutVars>
          <dgm:bulletEnabled val="1"/>
        </dgm:presLayoutVars>
      </dgm:prSet>
      <dgm:spPr/>
    </dgm:pt>
    <dgm:pt modelId="{EF7FE889-94BB-45C0-8C04-14858D60BD55}" type="pres">
      <dgm:prSet presAssocID="{26F6B721-CBB3-4758-8181-C8BF45970E44}" presName="sibTrans" presStyleLbl="sibTrans2D1" presStyleIdx="0" presStyleCnt="2"/>
      <dgm:spPr/>
    </dgm:pt>
    <dgm:pt modelId="{906934D8-68BD-4493-B563-9762EFD54366}" type="pres">
      <dgm:prSet presAssocID="{26F6B721-CBB3-4758-8181-C8BF45970E44}" presName="connectorText" presStyleLbl="sibTrans2D1" presStyleIdx="0" presStyleCnt="2"/>
      <dgm:spPr/>
    </dgm:pt>
    <dgm:pt modelId="{0F0CA90E-C0E8-409D-A8D0-518D13C55FCC}" type="pres">
      <dgm:prSet presAssocID="{4C1FCF55-2F8C-4CE8-8340-4B488F8D1274}" presName="node" presStyleLbl="node1" presStyleIdx="1" presStyleCnt="3">
        <dgm:presLayoutVars>
          <dgm:bulletEnabled val="1"/>
        </dgm:presLayoutVars>
      </dgm:prSet>
      <dgm:spPr/>
    </dgm:pt>
    <dgm:pt modelId="{B7F6A432-2849-4B71-94EC-5AEB9ADEE351}" type="pres">
      <dgm:prSet presAssocID="{BDCD7BA1-AEF2-48FF-8E84-40A8DC088B91}" presName="sibTrans" presStyleLbl="sibTrans2D1" presStyleIdx="1" presStyleCnt="2"/>
      <dgm:spPr/>
    </dgm:pt>
    <dgm:pt modelId="{43377631-9C7E-403C-A0D7-9079BEEF0662}" type="pres">
      <dgm:prSet presAssocID="{BDCD7BA1-AEF2-48FF-8E84-40A8DC088B91}" presName="connectorText" presStyleLbl="sibTrans2D1" presStyleIdx="1" presStyleCnt="2"/>
      <dgm:spPr/>
    </dgm:pt>
    <dgm:pt modelId="{2587A271-5EA5-4B82-AE3C-FECD23940B3A}" type="pres">
      <dgm:prSet presAssocID="{E49732FF-CB9B-44D7-8B8D-78E3A9D30488}" presName="node" presStyleLbl="node1" presStyleIdx="2" presStyleCnt="3">
        <dgm:presLayoutVars>
          <dgm:bulletEnabled val="1"/>
        </dgm:presLayoutVars>
      </dgm:prSet>
      <dgm:spPr/>
    </dgm:pt>
  </dgm:ptLst>
  <dgm:cxnLst>
    <dgm:cxn modelId="{F961401D-2AD7-4D24-A707-5E8E4C0ED349}" type="presOf" srcId="{26F6B721-CBB3-4758-8181-C8BF45970E44}" destId="{EF7FE889-94BB-45C0-8C04-14858D60BD55}" srcOrd="0" destOrd="0" presId="urn:microsoft.com/office/officeart/2005/8/layout/process1"/>
    <dgm:cxn modelId="{D9B70834-8CFA-48FE-B650-2214830AC4BC}" type="presOf" srcId="{BDCD7BA1-AEF2-48FF-8E84-40A8DC088B91}" destId="{B7F6A432-2849-4B71-94EC-5AEB9ADEE351}" srcOrd="0" destOrd="0" presId="urn:microsoft.com/office/officeart/2005/8/layout/process1"/>
    <dgm:cxn modelId="{4AA6CE40-176E-4652-A12D-81892976C9F5}" srcId="{02EFA877-6F01-4C7B-8C4A-D6D959E87592}" destId="{67F54C7C-899F-4EBD-99AC-D4D5707C8E70}" srcOrd="0" destOrd="0" parTransId="{A4E4A966-D40D-4DEC-AF86-47D594543430}" sibTransId="{26F6B721-CBB3-4758-8181-C8BF45970E44}"/>
    <dgm:cxn modelId="{BA3FF06E-FEA7-42AF-A0E6-2E126DA2FF09}" type="presOf" srcId="{26F6B721-CBB3-4758-8181-C8BF45970E44}" destId="{906934D8-68BD-4493-B563-9762EFD54366}" srcOrd="1" destOrd="0" presId="urn:microsoft.com/office/officeart/2005/8/layout/process1"/>
    <dgm:cxn modelId="{F355D36F-979F-4845-8635-4A23A1E788EC}" type="presOf" srcId="{BDCD7BA1-AEF2-48FF-8E84-40A8DC088B91}" destId="{43377631-9C7E-403C-A0D7-9079BEEF0662}" srcOrd="1" destOrd="0" presId="urn:microsoft.com/office/officeart/2005/8/layout/process1"/>
    <dgm:cxn modelId="{1B288955-131A-41E9-A193-FB4CF6F78BD6}" type="presOf" srcId="{E49732FF-CB9B-44D7-8B8D-78E3A9D30488}" destId="{2587A271-5EA5-4B82-AE3C-FECD23940B3A}" srcOrd="0" destOrd="0" presId="urn:microsoft.com/office/officeart/2005/8/layout/process1"/>
    <dgm:cxn modelId="{BE87EC55-200E-4A6A-9067-38B06B462B6A}" type="presOf" srcId="{67F54C7C-899F-4EBD-99AC-D4D5707C8E70}" destId="{27A05415-346A-428D-B5C3-7729455AEE7C}" srcOrd="0" destOrd="0" presId="urn:microsoft.com/office/officeart/2005/8/layout/process1"/>
    <dgm:cxn modelId="{4C4C66DD-FFD2-49B2-840B-E32A2E16D464}" type="presOf" srcId="{4C1FCF55-2F8C-4CE8-8340-4B488F8D1274}" destId="{0F0CA90E-C0E8-409D-A8D0-518D13C55FCC}" srcOrd="0" destOrd="0" presId="urn:microsoft.com/office/officeart/2005/8/layout/process1"/>
    <dgm:cxn modelId="{115A86DD-FEA0-4845-A5C5-E0D23364163A}" srcId="{02EFA877-6F01-4C7B-8C4A-D6D959E87592}" destId="{E49732FF-CB9B-44D7-8B8D-78E3A9D30488}" srcOrd="2" destOrd="0" parTransId="{99435F48-A35D-4A9C-BBB9-4BE691FFB17B}" sibTransId="{485D614E-AE3A-48B2-B392-7305133BD79D}"/>
    <dgm:cxn modelId="{1F9D93E4-3915-4EEF-8249-048BBF1794B1}" type="presOf" srcId="{02EFA877-6F01-4C7B-8C4A-D6D959E87592}" destId="{1509AA9E-E41F-4F60-89FD-CDB30F57B3E4}" srcOrd="0" destOrd="0" presId="urn:microsoft.com/office/officeart/2005/8/layout/process1"/>
    <dgm:cxn modelId="{F0EC5BE9-D368-4AFA-8B1E-68A1782E019E}" srcId="{02EFA877-6F01-4C7B-8C4A-D6D959E87592}" destId="{4C1FCF55-2F8C-4CE8-8340-4B488F8D1274}" srcOrd="1" destOrd="0" parTransId="{F5D0EA1C-0EB7-4B66-9437-F02677C3EBAC}" sibTransId="{BDCD7BA1-AEF2-48FF-8E84-40A8DC088B91}"/>
    <dgm:cxn modelId="{04F1907D-678F-4660-8954-85174F364389}" type="presParOf" srcId="{1509AA9E-E41F-4F60-89FD-CDB30F57B3E4}" destId="{27A05415-346A-428D-B5C3-7729455AEE7C}" srcOrd="0" destOrd="0" presId="urn:microsoft.com/office/officeart/2005/8/layout/process1"/>
    <dgm:cxn modelId="{DD0A6253-F92D-45B0-8B70-0040EBC4A3E6}" type="presParOf" srcId="{1509AA9E-E41F-4F60-89FD-CDB30F57B3E4}" destId="{EF7FE889-94BB-45C0-8C04-14858D60BD55}" srcOrd="1" destOrd="0" presId="urn:microsoft.com/office/officeart/2005/8/layout/process1"/>
    <dgm:cxn modelId="{21C227AB-9E57-4347-9F90-F6539943A7BA}" type="presParOf" srcId="{EF7FE889-94BB-45C0-8C04-14858D60BD55}" destId="{906934D8-68BD-4493-B563-9762EFD54366}" srcOrd="0" destOrd="0" presId="urn:microsoft.com/office/officeart/2005/8/layout/process1"/>
    <dgm:cxn modelId="{275B5E77-7BA8-4D7B-8E2E-947143D597FF}" type="presParOf" srcId="{1509AA9E-E41F-4F60-89FD-CDB30F57B3E4}" destId="{0F0CA90E-C0E8-409D-A8D0-518D13C55FCC}" srcOrd="2" destOrd="0" presId="urn:microsoft.com/office/officeart/2005/8/layout/process1"/>
    <dgm:cxn modelId="{AD78D36F-ED15-4DBC-8D4B-2D38803F4C32}" type="presParOf" srcId="{1509AA9E-E41F-4F60-89FD-CDB30F57B3E4}" destId="{B7F6A432-2849-4B71-94EC-5AEB9ADEE351}" srcOrd="3" destOrd="0" presId="urn:microsoft.com/office/officeart/2005/8/layout/process1"/>
    <dgm:cxn modelId="{F1AFD0D8-320E-43B0-B419-124F903E5C29}" type="presParOf" srcId="{B7F6A432-2849-4B71-94EC-5AEB9ADEE351}" destId="{43377631-9C7E-403C-A0D7-9079BEEF0662}" srcOrd="0" destOrd="0" presId="urn:microsoft.com/office/officeart/2005/8/layout/process1"/>
    <dgm:cxn modelId="{06FBFBF3-D8FA-4C3B-A08F-DD6A9BD57525}" type="presParOf" srcId="{1509AA9E-E41F-4F60-89FD-CDB30F57B3E4}" destId="{2587A271-5EA5-4B82-AE3C-FECD23940B3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080AC3-51CE-45D3-8563-4D0DF98B4EAA}"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7ED271CB-406D-4264-99EE-5B9EA0A99B4D}">
      <dgm:prSet phldrT="[Texto]"/>
      <dgm:spPr/>
      <dgm:t>
        <a:bodyPr/>
        <a:lstStyle/>
        <a:p>
          <a:r>
            <a:rPr lang="es-EC" b="1" dirty="0"/>
            <a:t>Es importante considerar que cuando se evalúa un  proyecto</a:t>
          </a:r>
        </a:p>
      </dgm:t>
    </dgm:pt>
    <dgm:pt modelId="{00BA4780-85C7-47C6-BFC9-D33159632333}" type="parTrans" cxnId="{A4D46BFB-8CD4-4374-BB9F-16639D0567C7}">
      <dgm:prSet/>
      <dgm:spPr/>
      <dgm:t>
        <a:bodyPr/>
        <a:lstStyle/>
        <a:p>
          <a:endParaRPr lang="es-EC" b="1"/>
        </a:p>
      </dgm:t>
    </dgm:pt>
    <dgm:pt modelId="{266B0081-C8CB-437C-A3AA-5608AE9E8F42}" type="sibTrans" cxnId="{A4D46BFB-8CD4-4374-BB9F-16639D0567C7}">
      <dgm:prSet/>
      <dgm:spPr/>
      <dgm:t>
        <a:bodyPr/>
        <a:lstStyle/>
        <a:p>
          <a:endParaRPr lang="es-EC" b="1"/>
        </a:p>
      </dgm:t>
    </dgm:pt>
    <dgm:pt modelId="{C7B07CF0-4F63-45A7-9C08-73665FDC8E32}">
      <dgm:prSet phldrT="[Texto]"/>
      <dgm:spPr/>
      <dgm:t>
        <a:bodyPr/>
        <a:lstStyle/>
        <a:p>
          <a:r>
            <a:rPr lang="es-EC" b="1" dirty="0"/>
            <a:t>es complicado tratar de determinar que puede ocurrir en el futuro</a:t>
          </a:r>
        </a:p>
      </dgm:t>
    </dgm:pt>
    <dgm:pt modelId="{696C2227-B39C-477E-91F0-57E9A00E2A31}" type="parTrans" cxnId="{C0E85C9B-558E-4B8F-B0FF-A648B27F7BA9}">
      <dgm:prSet/>
      <dgm:spPr/>
      <dgm:t>
        <a:bodyPr/>
        <a:lstStyle/>
        <a:p>
          <a:endParaRPr lang="es-EC" b="1"/>
        </a:p>
      </dgm:t>
    </dgm:pt>
    <dgm:pt modelId="{DEDB2D31-C71C-4EF1-B154-12D92C1691E8}" type="sibTrans" cxnId="{C0E85C9B-558E-4B8F-B0FF-A648B27F7BA9}">
      <dgm:prSet/>
      <dgm:spPr/>
      <dgm:t>
        <a:bodyPr/>
        <a:lstStyle/>
        <a:p>
          <a:endParaRPr lang="es-EC" b="1"/>
        </a:p>
      </dgm:t>
    </dgm:pt>
    <dgm:pt modelId="{D130FEA5-23CD-43A5-8ED6-A1A02900F5C2}">
      <dgm:prSet phldrT="[Texto]"/>
      <dgm:spPr/>
      <dgm:t>
        <a:bodyPr/>
        <a:lstStyle/>
        <a:p>
          <a:r>
            <a:rPr lang="es-EC" b="1" dirty="0"/>
            <a:t>y cómo se van a comportar las distintas variables que forman parte de éste</a:t>
          </a:r>
        </a:p>
      </dgm:t>
    </dgm:pt>
    <dgm:pt modelId="{4324BBF9-D7CE-4476-AC17-9CF6AEAC655D}" type="parTrans" cxnId="{70964B23-3ADB-4ECA-9AE4-E65BCBA75F0C}">
      <dgm:prSet/>
      <dgm:spPr/>
      <dgm:t>
        <a:bodyPr/>
        <a:lstStyle/>
        <a:p>
          <a:endParaRPr lang="es-EC" b="1"/>
        </a:p>
      </dgm:t>
    </dgm:pt>
    <dgm:pt modelId="{B9859826-D307-48D3-874C-543062653340}" type="sibTrans" cxnId="{70964B23-3ADB-4ECA-9AE4-E65BCBA75F0C}">
      <dgm:prSet/>
      <dgm:spPr/>
      <dgm:t>
        <a:bodyPr/>
        <a:lstStyle/>
        <a:p>
          <a:endParaRPr lang="es-EC" b="1"/>
        </a:p>
      </dgm:t>
    </dgm:pt>
    <dgm:pt modelId="{12E2EF38-CC81-4DE6-ACE7-2969DBCA88DC}" type="pres">
      <dgm:prSet presAssocID="{AB080AC3-51CE-45D3-8563-4D0DF98B4EAA}" presName="Name0" presStyleCnt="0">
        <dgm:presLayoutVars>
          <dgm:dir/>
          <dgm:resizeHandles val="exact"/>
        </dgm:presLayoutVars>
      </dgm:prSet>
      <dgm:spPr/>
    </dgm:pt>
    <dgm:pt modelId="{AC349C6F-94D5-482E-A249-6D025B9D0362}" type="pres">
      <dgm:prSet presAssocID="{7ED271CB-406D-4264-99EE-5B9EA0A99B4D}" presName="composite" presStyleCnt="0"/>
      <dgm:spPr/>
    </dgm:pt>
    <dgm:pt modelId="{99865005-6E12-4DBA-9360-299696BAC995}" type="pres">
      <dgm:prSet presAssocID="{7ED271CB-406D-4264-99EE-5B9EA0A99B4D}" presName="bgChev" presStyleLbl="node1" presStyleIdx="0" presStyleCnt="3"/>
      <dgm:spPr>
        <a:solidFill>
          <a:schemeClr val="accent5">
            <a:lumMod val="20000"/>
            <a:lumOff val="80000"/>
          </a:schemeClr>
        </a:solidFill>
      </dgm:spPr>
    </dgm:pt>
    <dgm:pt modelId="{7C43F53A-609D-439D-A971-A1CD076736D8}" type="pres">
      <dgm:prSet presAssocID="{7ED271CB-406D-4264-99EE-5B9EA0A99B4D}" presName="txNode" presStyleLbl="fgAcc1" presStyleIdx="0" presStyleCnt="3">
        <dgm:presLayoutVars>
          <dgm:bulletEnabled val="1"/>
        </dgm:presLayoutVars>
      </dgm:prSet>
      <dgm:spPr/>
    </dgm:pt>
    <dgm:pt modelId="{350A89D7-68D9-461E-9076-302C9E73F168}" type="pres">
      <dgm:prSet presAssocID="{266B0081-C8CB-437C-A3AA-5608AE9E8F42}" presName="compositeSpace" presStyleCnt="0"/>
      <dgm:spPr/>
    </dgm:pt>
    <dgm:pt modelId="{0F5EB896-502E-44B8-978F-C8B1CEDE809A}" type="pres">
      <dgm:prSet presAssocID="{C7B07CF0-4F63-45A7-9C08-73665FDC8E32}" presName="composite" presStyleCnt="0"/>
      <dgm:spPr/>
    </dgm:pt>
    <dgm:pt modelId="{B42A28AF-E761-4905-B219-F8D8DE3E76A5}" type="pres">
      <dgm:prSet presAssocID="{C7B07CF0-4F63-45A7-9C08-73665FDC8E32}" presName="bgChev" presStyleLbl="node1" presStyleIdx="1" presStyleCnt="3"/>
      <dgm:spPr>
        <a:solidFill>
          <a:schemeClr val="accent4">
            <a:lumMod val="60000"/>
            <a:lumOff val="40000"/>
          </a:schemeClr>
        </a:solidFill>
      </dgm:spPr>
    </dgm:pt>
    <dgm:pt modelId="{735B2315-AFD8-42A1-B263-7E3FF4FDD5D3}" type="pres">
      <dgm:prSet presAssocID="{C7B07CF0-4F63-45A7-9C08-73665FDC8E32}" presName="txNode" presStyleLbl="fgAcc1" presStyleIdx="1" presStyleCnt="3">
        <dgm:presLayoutVars>
          <dgm:bulletEnabled val="1"/>
        </dgm:presLayoutVars>
      </dgm:prSet>
      <dgm:spPr/>
    </dgm:pt>
    <dgm:pt modelId="{5A326C15-DCD4-403A-B64B-136D365F8170}" type="pres">
      <dgm:prSet presAssocID="{DEDB2D31-C71C-4EF1-B154-12D92C1691E8}" presName="compositeSpace" presStyleCnt="0"/>
      <dgm:spPr/>
    </dgm:pt>
    <dgm:pt modelId="{22E6C629-BD24-4F1B-BB2A-B8865217CBAB}" type="pres">
      <dgm:prSet presAssocID="{D130FEA5-23CD-43A5-8ED6-A1A02900F5C2}" presName="composite" presStyleCnt="0"/>
      <dgm:spPr/>
    </dgm:pt>
    <dgm:pt modelId="{33DF9FDB-DEDA-4C62-B246-B34AC4F5902A}" type="pres">
      <dgm:prSet presAssocID="{D130FEA5-23CD-43A5-8ED6-A1A02900F5C2}" presName="bgChev" presStyleLbl="node1" presStyleIdx="2" presStyleCnt="3"/>
      <dgm:spPr>
        <a:solidFill>
          <a:schemeClr val="accent2">
            <a:lumMod val="20000"/>
            <a:lumOff val="80000"/>
          </a:schemeClr>
        </a:solidFill>
      </dgm:spPr>
    </dgm:pt>
    <dgm:pt modelId="{E1FB6574-A8D4-4F78-A458-207E9ADF6AAC}" type="pres">
      <dgm:prSet presAssocID="{D130FEA5-23CD-43A5-8ED6-A1A02900F5C2}" presName="txNode" presStyleLbl="fgAcc1" presStyleIdx="2" presStyleCnt="3">
        <dgm:presLayoutVars>
          <dgm:bulletEnabled val="1"/>
        </dgm:presLayoutVars>
      </dgm:prSet>
      <dgm:spPr/>
    </dgm:pt>
  </dgm:ptLst>
  <dgm:cxnLst>
    <dgm:cxn modelId="{272EF511-32E3-452C-A4BA-2185111BD28F}" type="presOf" srcId="{AB080AC3-51CE-45D3-8563-4D0DF98B4EAA}" destId="{12E2EF38-CC81-4DE6-ACE7-2969DBCA88DC}" srcOrd="0" destOrd="0" presId="urn:microsoft.com/office/officeart/2005/8/layout/chevronAccent+Icon"/>
    <dgm:cxn modelId="{40C19012-F90E-413E-A2DA-807C86FCD29F}" type="presOf" srcId="{7ED271CB-406D-4264-99EE-5B9EA0A99B4D}" destId="{7C43F53A-609D-439D-A971-A1CD076736D8}" srcOrd="0" destOrd="0" presId="urn:microsoft.com/office/officeart/2005/8/layout/chevronAccent+Icon"/>
    <dgm:cxn modelId="{70964B23-3ADB-4ECA-9AE4-E65BCBA75F0C}" srcId="{AB080AC3-51CE-45D3-8563-4D0DF98B4EAA}" destId="{D130FEA5-23CD-43A5-8ED6-A1A02900F5C2}" srcOrd="2" destOrd="0" parTransId="{4324BBF9-D7CE-4476-AC17-9CF6AEAC655D}" sibTransId="{B9859826-D307-48D3-874C-543062653340}"/>
    <dgm:cxn modelId="{637F315F-5D5F-460B-9C30-909E7EE4118B}" type="presOf" srcId="{D130FEA5-23CD-43A5-8ED6-A1A02900F5C2}" destId="{E1FB6574-A8D4-4F78-A458-207E9ADF6AAC}" srcOrd="0" destOrd="0" presId="urn:microsoft.com/office/officeart/2005/8/layout/chevronAccent+Icon"/>
    <dgm:cxn modelId="{85FA1264-BD86-4E12-9267-71FBD031458E}" type="presOf" srcId="{C7B07CF0-4F63-45A7-9C08-73665FDC8E32}" destId="{735B2315-AFD8-42A1-B263-7E3FF4FDD5D3}" srcOrd="0" destOrd="0" presId="urn:microsoft.com/office/officeart/2005/8/layout/chevronAccent+Icon"/>
    <dgm:cxn modelId="{C0E85C9B-558E-4B8F-B0FF-A648B27F7BA9}" srcId="{AB080AC3-51CE-45D3-8563-4D0DF98B4EAA}" destId="{C7B07CF0-4F63-45A7-9C08-73665FDC8E32}" srcOrd="1" destOrd="0" parTransId="{696C2227-B39C-477E-91F0-57E9A00E2A31}" sibTransId="{DEDB2D31-C71C-4EF1-B154-12D92C1691E8}"/>
    <dgm:cxn modelId="{A4D46BFB-8CD4-4374-BB9F-16639D0567C7}" srcId="{AB080AC3-51CE-45D3-8563-4D0DF98B4EAA}" destId="{7ED271CB-406D-4264-99EE-5B9EA0A99B4D}" srcOrd="0" destOrd="0" parTransId="{00BA4780-85C7-47C6-BFC9-D33159632333}" sibTransId="{266B0081-C8CB-437C-A3AA-5608AE9E8F42}"/>
    <dgm:cxn modelId="{83F964BA-D3BB-4493-90EE-354A3017952F}" type="presParOf" srcId="{12E2EF38-CC81-4DE6-ACE7-2969DBCA88DC}" destId="{AC349C6F-94D5-482E-A249-6D025B9D0362}" srcOrd="0" destOrd="0" presId="urn:microsoft.com/office/officeart/2005/8/layout/chevronAccent+Icon"/>
    <dgm:cxn modelId="{33F6F4FE-918F-4D84-9DD2-C315158F450E}" type="presParOf" srcId="{AC349C6F-94D5-482E-A249-6D025B9D0362}" destId="{99865005-6E12-4DBA-9360-299696BAC995}" srcOrd="0" destOrd="0" presId="urn:microsoft.com/office/officeart/2005/8/layout/chevronAccent+Icon"/>
    <dgm:cxn modelId="{937A7507-B7BB-47B3-80B8-3C604D21C876}" type="presParOf" srcId="{AC349C6F-94D5-482E-A249-6D025B9D0362}" destId="{7C43F53A-609D-439D-A971-A1CD076736D8}" srcOrd="1" destOrd="0" presId="urn:microsoft.com/office/officeart/2005/8/layout/chevronAccent+Icon"/>
    <dgm:cxn modelId="{990B7A14-7001-4612-B1F8-B07A3E12F4BD}" type="presParOf" srcId="{12E2EF38-CC81-4DE6-ACE7-2969DBCA88DC}" destId="{350A89D7-68D9-461E-9076-302C9E73F168}" srcOrd="1" destOrd="0" presId="urn:microsoft.com/office/officeart/2005/8/layout/chevronAccent+Icon"/>
    <dgm:cxn modelId="{0E673740-1734-41BD-B0EF-5DBBD26A2116}" type="presParOf" srcId="{12E2EF38-CC81-4DE6-ACE7-2969DBCA88DC}" destId="{0F5EB896-502E-44B8-978F-C8B1CEDE809A}" srcOrd="2" destOrd="0" presId="urn:microsoft.com/office/officeart/2005/8/layout/chevronAccent+Icon"/>
    <dgm:cxn modelId="{34BE8EDF-6C9E-40A1-B587-77B08B57834A}" type="presParOf" srcId="{0F5EB896-502E-44B8-978F-C8B1CEDE809A}" destId="{B42A28AF-E761-4905-B219-F8D8DE3E76A5}" srcOrd="0" destOrd="0" presId="urn:microsoft.com/office/officeart/2005/8/layout/chevronAccent+Icon"/>
    <dgm:cxn modelId="{90F0D847-B7BD-4F91-95A3-4D3F652194F0}" type="presParOf" srcId="{0F5EB896-502E-44B8-978F-C8B1CEDE809A}" destId="{735B2315-AFD8-42A1-B263-7E3FF4FDD5D3}" srcOrd="1" destOrd="0" presId="urn:microsoft.com/office/officeart/2005/8/layout/chevronAccent+Icon"/>
    <dgm:cxn modelId="{1325DE3E-C2BE-4D66-B5B7-B2268F1E69B1}" type="presParOf" srcId="{12E2EF38-CC81-4DE6-ACE7-2969DBCA88DC}" destId="{5A326C15-DCD4-403A-B64B-136D365F8170}" srcOrd="3" destOrd="0" presId="urn:microsoft.com/office/officeart/2005/8/layout/chevronAccent+Icon"/>
    <dgm:cxn modelId="{5903FC45-1ECE-4C14-A91A-593D2F23C26B}" type="presParOf" srcId="{12E2EF38-CC81-4DE6-ACE7-2969DBCA88DC}" destId="{22E6C629-BD24-4F1B-BB2A-B8865217CBAB}" srcOrd="4" destOrd="0" presId="urn:microsoft.com/office/officeart/2005/8/layout/chevronAccent+Icon"/>
    <dgm:cxn modelId="{70CC2175-AF80-4C79-9AC6-62A9B3A1AD55}" type="presParOf" srcId="{22E6C629-BD24-4F1B-BB2A-B8865217CBAB}" destId="{33DF9FDB-DEDA-4C62-B246-B34AC4F5902A}" srcOrd="0" destOrd="0" presId="urn:microsoft.com/office/officeart/2005/8/layout/chevronAccent+Icon"/>
    <dgm:cxn modelId="{F5F9751C-681B-4F1C-B124-7EA9B1950377}" type="presParOf" srcId="{22E6C629-BD24-4F1B-BB2A-B8865217CBAB}" destId="{E1FB6574-A8D4-4F78-A458-207E9ADF6AAC}"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C25FAB-6A51-40B9-8DAE-E976A3618E4A}" type="doc">
      <dgm:prSet loTypeId="urn:microsoft.com/office/officeart/2005/8/layout/hList7" loCatId="list" qsTypeId="urn:microsoft.com/office/officeart/2005/8/quickstyle/simple1" qsCatId="simple" csTypeId="urn:microsoft.com/office/officeart/2005/8/colors/accent1_2" csCatId="accent1" phldr="1"/>
      <dgm:spPr/>
    </dgm:pt>
    <dgm:pt modelId="{EEE20A24-D788-4F6B-A32C-AE9A6A0C8268}">
      <dgm:prSet phldrT="[Texto]" custT="1"/>
      <dgm:spPr>
        <a:solidFill>
          <a:schemeClr val="accent2">
            <a:lumMod val="20000"/>
            <a:lumOff val="80000"/>
          </a:schemeClr>
        </a:solidFill>
      </dgm:spPr>
      <dgm:t>
        <a:bodyPr/>
        <a:lstStyle/>
        <a:p>
          <a:r>
            <a:rPr lang="es-EC" sz="1400" b="1" dirty="0">
              <a:solidFill>
                <a:schemeClr val="tx1"/>
              </a:solidFill>
            </a:rPr>
            <a:t>Pesimista</a:t>
          </a:r>
        </a:p>
        <a:p>
          <a:r>
            <a:rPr lang="es-EC" sz="1400" dirty="0">
              <a:solidFill>
                <a:schemeClr val="tx1"/>
              </a:solidFill>
            </a:rPr>
            <a:t>Es el peor panorama de la inversión, es decir, es el resultado en caso del fracaso total del proyecto</a:t>
          </a:r>
        </a:p>
      </dgm:t>
    </dgm:pt>
    <dgm:pt modelId="{289E0F7C-3C8E-4F3F-ADF3-A7A7D453D97D}" type="parTrans" cxnId="{66336B7F-489D-420B-B05B-8423814143C1}">
      <dgm:prSet/>
      <dgm:spPr/>
      <dgm:t>
        <a:bodyPr/>
        <a:lstStyle/>
        <a:p>
          <a:endParaRPr lang="es-EC"/>
        </a:p>
      </dgm:t>
    </dgm:pt>
    <dgm:pt modelId="{543DB584-BCD9-4E85-8C0E-3965BC8B9D08}" type="sibTrans" cxnId="{66336B7F-489D-420B-B05B-8423814143C1}">
      <dgm:prSet/>
      <dgm:spPr/>
      <dgm:t>
        <a:bodyPr/>
        <a:lstStyle/>
        <a:p>
          <a:endParaRPr lang="es-EC"/>
        </a:p>
      </dgm:t>
    </dgm:pt>
    <dgm:pt modelId="{A199DAC9-6709-4C14-B088-4823B5FC8B44}">
      <dgm:prSet phldrT="[Texto]" custT="1"/>
      <dgm:spPr>
        <a:solidFill>
          <a:schemeClr val="accent4">
            <a:lumMod val="40000"/>
            <a:lumOff val="60000"/>
          </a:schemeClr>
        </a:solidFill>
      </dgm:spPr>
      <dgm:t>
        <a:bodyPr/>
        <a:lstStyle/>
        <a:p>
          <a:r>
            <a:rPr lang="es-EC" sz="1400" b="1" dirty="0">
              <a:solidFill>
                <a:schemeClr val="tx1"/>
              </a:solidFill>
            </a:rPr>
            <a:t>Probable</a:t>
          </a:r>
        </a:p>
        <a:p>
          <a:r>
            <a:rPr lang="es-EC" sz="1400" dirty="0">
              <a:solidFill>
                <a:schemeClr val="tx1"/>
              </a:solidFill>
            </a:rPr>
            <a:t>Éste sería el resultado más probable que supondríamos en el análisis de la inversión, debe ser objetivo y basado en la mayor información posible</a:t>
          </a:r>
        </a:p>
      </dgm:t>
    </dgm:pt>
    <dgm:pt modelId="{55AA0B25-B071-4DCB-B584-ED39A6CB785D}" type="parTrans" cxnId="{E0D2B2E9-9EE7-4B1C-B015-5E6910CD849F}">
      <dgm:prSet/>
      <dgm:spPr/>
      <dgm:t>
        <a:bodyPr/>
        <a:lstStyle/>
        <a:p>
          <a:endParaRPr lang="es-EC"/>
        </a:p>
      </dgm:t>
    </dgm:pt>
    <dgm:pt modelId="{68146ACF-9A43-4D1B-8FDB-BA4A89522AB0}" type="sibTrans" cxnId="{E0D2B2E9-9EE7-4B1C-B015-5E6910CD849F}">
      <dgm:prSet/>
      <dgm:spPr/>
      <dgm:t>
        <a:bodyPr/>
        <a:lstStyle/>
        <a:p>
          <a:endParaRPr lang="es-EC"/>
        </a:p>
      </dgm:t>
    </dgm:pt>
    <dgm:pt modelId="{59957A58-B328-431C-A4EE-CDD3C3FB9028}">
      <dgm:prSet phldrT="[Texto]" custT="1"/>
      <dgm:spPr>
        <a:solidFill>
          <a:schemeClr val="accent3">
            <a:lumMod val="20000"/>
            <a:lumOff val="80000"/>
          </a:schemeClr>
        </a:solidFill>
      </dgm:spPr>
      <dgm:t>
        <a:bodyPr/>
        <a:lstStyle/>
        <a:p>
          <a:r>
            <a:rPr lang="es-EC" sz="1400" b="1" dirty="0">
              <a:solidFill>
                <a:schemeClr val="tx1"/>
              </a:solidFill>
            </a:rPr>
            <a:t>Optimista</a:t>
          </a:r>
        </a:p>
        <a:p>
          <a:r>
            <a:rPr lang="es-EC" sz="1400" dirty="0">
              <a:solidFill>
                <a:schemeClr val="tx1"/>
              </a:solidFill>
            </a:rPr>
            <a:t>Siempre existe la posibilidad de lograr más de lo que proyectamos, el escenario optimista normalmente es el que se presenta para motivar a los inversionistas a correr el riesgo.</a:t>
          </a:r>
        </a:p>
      </dgm:t>
    </dgm:pt>
    <dgm:pt modelId="{26916BED-EECA-4780-BA73-64CBA0682F39}" type="parTrans" cxnId="{7B93D291-B04E-4622-8FA4-C560B57BA743}">
      <dgm:prSet/>
      <dgm:spPr/>
      <dgm:t>
        <a:bodyPr/>
        <a:lstStyle/>
        <a:p>
          <a:endParaRPr lang="es-EC"/>
        </a:p>
      </dgm:t>
    </dgm:pt>
    <dgm:pt modelId="{221AECA9-32E4-405F-8D1B-AEFA69281166}" type="sibTrans" cxnId="{7B93D291-B04E-4622-8FA4-C560B57BA743}">
      <dgm:prSet/>
      <dgm:spPr/>
      <dgm:t>
        <a:bodyPr/>
        <a:lstStyle/>
        <a:p>
          <a:endParaRPr lang="es-EC"/>
        </a:p>
      </dgm:t>
    </dgm:pt>
    <dgm:pt modelId="{9D9152FB-DAAC-46CA-B9F6-645C5BF4A5C1}" type="pres">
      <dgm:prSet presAssocID="{1FC25FAB-6A51-40B9-8DAE-E976A3618E4A}" presName="Name0" presStyleCnt="0">
        <dgm:presLayoutVars>
          <dgm:dir/>
          <dgm:resizeHandles val="exact"/>
        </dgm:presLayoutVars>
      </dgm:prSet>
      <dgm:spPr/>
    </dgm:pt>
    <dgm:pt modelId="{EDD7EBFA-E4FF-4445-BA8B-8845656503D9}" type="pres">
      <dgm:prSet presAssocID="{1FC25FAB-6A51-40B9-8DAE-E976A3618E4A}" presName="fgShape" presStyleLbl="fgShp" presStyleIdx="0" presStyleCnt="1" custLinFactNeighborX="181" custLinFactNeighborY="27487"/>
      <dgm:spPr>
        <a:solidFill>
          <a:schemeClr val="accent4">
            <a:lumMod val="75000"/>
          </a:schemeClr>
        </a:solidFill>
      </dgm:spPr>
    </dgm:pt>
    <dgm:pt modelId="{BA548B31-8D65-41AE-81C8-BCD3E8EB3DAE}" type="pres">
      <dgm:prSet presAssocID="{1FC25FAB-6A51-40B9-8DAE-E976A3618E4A}" presName="linComp" presStyleCnt="0"/>
      <dgm:spPr/>
    </dgm:pt>
    <dgm:pt modelId="{F55CFDC7-3634-46A8-8F06-17614479B7BA}" type="pres">
      <dgm:prSet presAssocID="{EEE20A24-D788-4F6B-A32C-AE9A6A0C8268}" presName="compNode" presStyleCnt="0"/>
      <dgm:spPr/>
    </dgm:pt>
    <dgm:pt modelId="{1F4685A8-87F4-4044-B95E-793AB1AF0E55}" type="pres">
      <dgm:prSet presAssocID="{EEE20A24-D788-4F6B-A32C-AE9A6A0C8268}" presName="bkgdShape" presStyleLbl="node1" presStyleIdx="0" presStyleCnt="3"/>
      <dgm:spPr/>
    </dgm:pt>
    <dgm:pt modelId="{203D47D0-235D-4980-996B-55F66E159C2A}" type="pres">
      <dgm:prSet presAssocID="{EEE20A24-D788-4F6B-A32C-AE9A6A0C8268}" presName="nodeTx" presStyleLbl="node1" presStyleIdx="0" presStyleCnt="3">
        <dgm:presLayoutVars>
          <dgm:bulletEnabled val="1"/>
        </dgm:presLayoutVars>
      </dgm:prSet>
      <dgm:spPr/>
    </dgm:pt>
    <dgm:pt modelId="{AD7F3D86-D21C-4F59-8305-2180B0881E64}" type="pres">
      <dgm:prSet presAssocID="{EEE20A24-D788-4F6B-A32C-AE9A6A0C8268}" presName="invisiNode" presStyleLbl="node1" presStyleIdx="0" presStyleCnt="3"/>
      <dgm:spPr/>
    </dgm:pt>
    <dgm:pt modelId="{F4BD6A56-9458-48A7-AD9A-377D757AFD8D}" type="pres">
      <dgm:prSet presAssocID="{EEE20A24-D788-4F6B-A32C-AE9A6A0C8268}" presName="imagNode" presStyleLbl="fgImgPlace1" presStyleIdx="0" presStyleCnt="3" custLinFactNeighborY="-18018"/>
      <dgm:spPr>
        <a:blipFill rotWithShape="1">
          <a:blip xmlns:r="http://schemas.openxmlformats.org/officeDocument/2006/relationships" r:embed="rId1"/>
          <a:stretch>
            <a:fillRect/>
          </a:stretch>
        </a:blipFill>
      </dgm:spPr>
    </dgm:pt>
    <dgm:pt modelId="{293BF21E-5778-4829-959A-3F934D783693}" type="pres">
      <dgm:prSet presAssocID="{543DB584-BCD9-4E85-8C0E-3965BC8B9D08}" presName="sibTrans" presStyleLbl="sibTrans2D1" presStyleIdx="0" presStyleCnt="0"/>
      <dgm:spPr/>
    </dgm:pt>
    <dgm:pt modelId="{932F037C-4ABF-4D29-8900-CAEF738F7EF9}" type="pres">
      <dgm:prSet presAssocID="{A199DAC9-6709-4C14-B088-4823B5FC8B44}" presName="compNode" presStyleCnt="0"/>
      <dgm:spPr/>
    </dgm:pt>
    <dgm:pt modelId="{06CB6B3D-27B6-4A49-BFBB-BF07AC6BF12A}" type="pres">
      <dgm:prSet presAssocID="{A199DAC9-6709-4C14-B088-4823B5FC8B44}" presName="bkgdShape" presStyleLbl="node1" presStyleIdx="1" presStyleCnt="3"/>
      <dgm:spPr/>
    </dgm:pt>
    <dgm:pt modelId="{6CD67DEB-16F9-452D-8215-AA4A1207FCD2}" type="pres">
      <dgm:prSet presAssocID="{A199DAC9-6709-4C14-B088-4823B5FC8B44}" presName="nodeTx" presStyleLbl="node1" presStyleIdx="1" presStyleCnt="3">
        <dgm:presLayoutVars>
          <dgm:bulletEnabled val="1"/>
        </dgm:presLayoutVars>
      </dgm:prSet>
      <dgm:spPr/>
    </dgm:pt>
    <dgm:pt modelId="{1ADF9467-21A2-45E2-8089-249FF25A165B}" type="pres">
      <dgm:prSet presAssocID="{A199DAC9-6709-4C14-B088-4823B5FC8B44}" presName="invisiNode" presStyleLbl="node1" presStyleIdx="1" presStyleCnt="3"/>
      <dgm:spPr/>
    </dgm:pt>
    <dgm:pt modelId="{2B7090DE-BD7F-45A1-B9D3-90E041268BEF}" type="pres">
      <dgm:prSet presAssocID="{A199DAC9-6709-4C14-B088-4823B5FC8B44}" presName="imagNode" presStyleLbl="fgImgPlace1" presStyleIdx="1" presStyleCnt="3" custLinFactNeighborY="-19590"/>
      <dgm:spPr>
        <a:blipFill rotWithShape="1">
          <a:blip xmlns:r="http://schemas.openxmlformats.org/officeDocument/2006/relationships" r:embed="rId2"/>
          <a:stretch>
            <a:fillRect/>
          </a:stretch>
        </a:blipFill>
      </dgm:spPr>
    </dgm:pt>
    <dgm:pt modelId="{66C2F211-5B9C-4345-9C3A-6D51053F5F0F}" type="pres">
      <dgm:prSet presAssocID="{68146ACF-9A43-4D1B-8FDB-BA4A89522AB0}" presName="sibTrans" presStyleLbl="sibTrans2D1" presStyleIdx="0" presStyleCnt="0"/>
      <dgm:spPr/>
    </dgm:pt>
    <dgm:pt modelId="{651200B2-D9C2-4F62-82CD-36800923D334}" type="pres">
      <dgm:prSet presAssocID="{59957A58-B328-431C-A4EE-CDD3C3FB9028}" presName="compNode" presStyleCnt="0"/>
      <dgm:spPr/>
    </dgm:pt>
    <dgm:pt modelId="{0ECFBACD-B000-42AA-8CEA-BB940AF80059}" type="pres">
      <dgm:prSet presAssocID="{59957A58-B328-431C-A4EE-CDD3C3FB9028}" presName="bkgdShape" presStyleLbl="node1" presStyleIdx="2" presStyleCnt="3"/>
      <dgm:spPr/>
    </dgm:pt>
    <dgm:pt modelId="{47BF2B2D-D680-4267-A19A-346A748A4B6C}" type="pres">
      <dgm:prSet presAssocID="{59957A58-B328-431C-A4EE-CDD3C3FB9028}" presName="nodeTx" presStyleLbl="node1" presStyleIdx="2" presStyleCnt="3">
        <dgm:presLayoutVars>
          <dgm:bulletEnabled val="1"/>
        </dgm:presLayoutVars>
      </dgm:prSet>
      <dgm:spPr/>
    </dgm:pt>
    <dgm:pt modelId="{1AF0F256-4424-4B20-8B1D-7BF8599784D5}" type="pres">
      <dgm:prSet presAssocID="{59957A58-B328-431C-A4EE-CDD3C3FB9028}" presName="invisiNode" presStyleLbl="node1" presStyleIdx="2" presStyleCnt="3"/>
      <dgm:spPr/>
    </dgm:pt>
    <dgm:pt modelId="{A5335D47-37A7-43D0-9727-E3B843847004}" type="pres">
      <dgm:prSet presAssocID="{59957A58-B328-431C-A4EE-CDD3C3FB9028}" presName="imagNode" presStyleLbl="fgImgPlace1" presStyleIdx="2" presStyleCnt="3" custLinFactNeighborY="-18018"/>
      <dgm:spPr>
        <a:blipFill rotWithShape="1">
          <a:blip xmlns:r="http://schemas.openxmlformats.org/officeDocument/2006/relationships" r:embed="rId3"/>
          <a:stretch>
            <a:fillRect/>
          </a:stretch>
        </a:blipFill>
      </dgm:spPr>
    </dgm:pt>
  </dgm:ptLst>
  <dgm:cxnLst>
    <dgm:cxn modelId="{95CE5201-5DBB-4DD2-89F3-64DF0A0E4015}" type="presOf" srcId="{A199DAC9-6709-4C14-B088-4823B5FC8B44}" destId="{6CD67DEB-16F9-452D-8215-AA4A1207FCD2}" srcOrd="1" destOrd="0" presId="urn:microsoft.com/office/officeart/2005/8/layout/hList7"/>
    <dgm:cxn modelId="{ABAD8C01-2BB7-4C06-96B8-A9C9B26FFE2F}" type="presOf" srcId="{1FC25FAB-6A51-40B9-8DAE-E976A3618E4A}" destId="{9D9152FB-DAAC-46CA-B9F6-645C5BF4A5C1}" srcOrd="0" destOrd="0" presId="urn:microsoft.com/office/officeart/2005/8/layout/hList7"/>
    <dgm:cxn modelId="{7BADD670-9BAA-4026-B07D-1F00BDB64DBB}" type="presOf" srcId="{A199DAC9-6709-4C14-B088-4823B5FC8B44}" destId="{06CB6B3D-27B6-4A49-BFBB-BF07AC6BF12A}" srcOrd="0" destOrd="0" presId="urn:microsoft.com/office/officeart/2005/8/layout/hList7"/>
    <dgm:cxn modelId="{66336B7F-489D-420B-B05B-8423814143C1}" srcId="{1FC25FAB-6A51-40B9-8DAE-E976A3618E4A}" destId="{EEE20A24-D788-4F6B-A32C-AE9A6A0C8268}" srcOrd="0" destOrd="0" parTransId="{289E0F7C-3C8E-4F3F-ADF3-A7A7D453D97D}" sibTransId="{543DB584-BCD9-4E85-8C0E-3965BC8B9D08}"/>
    <dgm:cxn modelId="{7B93D291-B04E-4622-8FA4-C560B57BA743}" srcId="{1FC25FAB-6A51-40B9-8DAE-E976A3618E4A}" destId="{59957A58-B328-431C-A4EE-CDD3C3FB9028}" srcOrd="2" destOrd="0" parTransId="{26916BED-EECA-4780-BA73-64CBA0682F39}" sibTransId="{221AECA9-32E4-405F-8D1B-AEFA69281166}"/>
    <dgm:cxn modelId="{7F77D0AB-D500-4FB4-8F55-A16B8F01DE40}" type="presOf" srcId="{EEE20A24-D788-4F6B-A32C-AE9A6A0C8268}" destId="{203D47D0-235D-4980-996B-55F66E159C2A}" srcOrd="1" destOrd="0" presId="urn:microsoft.com/office/officeart/2005/8/layout/hList7"/>
    <dgm:cxn modelId="{950A39CA-8D20-4F5F-8F27-FCB7728A6585}" type="presOf" srcId="{68146ACF-9A43-4D1B-8FDB-BA4A89522AB0}" destId="{66C2F211-5B9C-4345-9C3A-6D51053F5F0F}" srcOrd="0" destOrd="0" presId="urn:microsoft.com/office/officeart/2005/8/layout/hList7"/>
    <dgm:cxn modelId="{C49ED5D9-AB6E-4A93-B82B-0F1CB67B01AE}" type="presOf" srcId="{59957A58-B328-431C-A4EE-CDD3C3FB9028}" destId="{0ECFBACD-B000-42AA-8CEA-BB940AF80059}" srcOrd="0" destOrd="0" presId="urn:microsoft.com/office/officeart/2005/8/layout/hList7"/>
    <dgm:cxn modelId="{940C00DA-BA2B-4D46-A9E5-DCCFFBBC9A67}" type="presOf" srcId="{59957A58-B328-431C-A4EE-CDD3C3FB9028}" destId="{47BF2B2D-D680-4267-A19A-346A748A4B6C}" srcOrd="1" destOrd="0" presId="urn:microsoft.com/office/officeart/2005/8/layout/hList7"/>
    <dgm:cxn modelId="{E0D2B2E9-9EE7-4B1C-B015-5E6910CD849F}" srcId="{1FC25FAB-6A51-40B9-8DAE-E976A3618E4A}" destId="{A199DAC9-6709-4C14-B088-4823B5FC8B44}" srcOrd="1" destOrd="0" parTransId="{55AA0B25-B071-4DCB-B584-ED39A6CB785D}" sibTransId="{68146ACF-9A43-4D1B-8FDB-BA4A89522AB0}"/>
    <dgm:cxn modelId="{B19A9AF0-2C9F-4AE1-9E61-B4903449B2F2}" type="presOf" srcId="{EEE20A24-D788-4F6B-A32C-AE9A6A0C8268}" destId="{1F4685A8-87F4-4044-B95E-793AB1AF0E55}" srcOrd="0" destOrd="0" presId="urn:microsoft.com/office/officeart/2005/8/layout/hList7"/>
    <dgm:cxn modelId="{84996CF6-0144-483C-97E8-92DF54BC7623}" type="presOf" srcId="{543DB584-BCD9-4E85-8C0E-3965BC8B9D08}" destId="{293BF21E-5778-4829-959A-3F934D783693}" srcOrd="0" destOrd="0" presId="urn:microsoft.com/office/officeart/2005/8/layout/hList7"/>
    <dgm:cxn modelId="{723D2418-5439-4DA3-B3EA-313A4A42CA44}" type="presParOf" srcId="{9D9152FB-DAAC-46CA-B9F6-645C5BF4A5C1}" destId="{EDD7EBFA-E4FF-4445-BA8B-8845656503D9}" srcOrd="0" destOrd="0" presId="urn:microsoft.com/office/officeart/2005/8/layout/hList7"/>
    <dgm:cxn modelId="{7D24D5D7-B058-42EB-8505-407CD3A00E34}" type="presParOf" srcId="{9D9152FB-DAAC-46CA-B9F6-645C5BF4A5C1}" destId="{BA548B31-8D65-41AE-81C8-BCD3E8EB3DAE}" srcOrd="1" destOrd="0" presId="urn:microsoft.com/office/officeart/2005/8/layout/hList7"/>
    <dgm:cxn modelId="{44AA9249-77E8-43BA-AB57-B51413602457}" type="presParOf" srcId="{BA548B31-8D65-41AE-81C8-BCD3E8EB3DAE}" destId="{F55CFDC7-3634-46A8-8F06-17614479B7BA}" srcOrd="0" destOrd="0" presId="urn:microsoft.com/office/officeart/2005/8/layout/hList7"/>
    <dgm:cxn modelId="{3E6199AE-5060-4065-B940-08AA42BDBFFA}" type="presParOf" srcId="{F55CFDC7-3634-46A8-8F06-17614479B7BA}" destId="{1F4685A8-87F4-4044-B95E-793AB1AF0E55}" srcOrd="0" destOrd="0" presId="urn:microsoft.com/office/officeart/2005/8/layout/hList7"/>
    <dgm:cxn modelId="{6D60D478-1B70-44F5-BB1E-47910B759738}" type="presParOf" srcId="{F55CFDC7-3634-46A8-8F06-17614479B7BA}" destId="{203D47D0-235D-4980-996B-55F66E159C2A}" srcOrd="1" destOrd="0" presId="urn:microsoft.com/office/officeart/2005/8/layout/hList7"/>
    <dgm:cxn modelId="{052FEF75-D5A3-41B5-9953-FDA425F32719}" type="presParOf" srcId="{F55CFDC7-3634-46A8-8F06-17614479B7BA}" destId="{AD7F3D86-D21C-4F59-8305-2180B0881E64}" srcOrd="2" destOrd="0" presId="urn:microsoft.com/office/officeart/2005/8/layout/hList7"/>
    <dgm:cxn modelId="{936BBA15-0229-4E1C-901D-E87D9BD64174}" type="presParOf" srcId="{F55CFDC7-3634-46A8-8F06-17614479B7BA}" destId="{F4BD6A56-9458-48A7-AD9A-377D757AFD8D}" srcOrd="3" destOrd="0" presId="urn:microsoft.com/office/officeart/2005/8/layout/hList7"/>
    <dgm:cxn modelId="{DAC3341B-1F19-4631-BF26-576F262FF100}" type="presParOf" srcId="{BA548B31-8D65-41AE-81C8-BCD3E8EB3DAE}" destId="{293BF21E-5778-4829-959A-3F934D783693}" srcOrd="1" destOrd="0" presId="urn:microsoft.com/office/officeart/2005/8/layout/hList7"/>
    <dgm:cxn modelId="{52F696A2-85EB-4507-8581-E5688AECE011}" type="presParOf" srcId="{BA548B31-8D65-41AE-81C8-BCD3E8EB3DAE}" destId="{932F037C-4ABF-4D29-8900-CAEF738F7EF9}" srcOrd="2" destOrd="0" presId="urn:microsoft.com/office/officeart/2005/8/layout/hList7"/>
    <dgm:cxn modelId="{76C7DBE8-9B5F-4A2F-B6AE-024E8FCDAF45}" type="presParOf" srcId="{932F037C-4ABF-4D29-8900-CAEF738F7EF9}" destId="{06CB6B3D-27B6-4A49-BFBB-BF07AC6BF12A}" srcOrd="0" destOrd="0" presId="urn:microsoft.com/office/officeart/2005/8/layout/hList7"/>
    <dgm:cxn modelId="{680D5BC3-E765-4AE1-8916-EB9A3F75002C}" type="presParOf" srcId="{932F037C-4ABF-4D29-8900-CAEF738F7EF9}" destId="{6CD67DEB-16F9-452D-8215-AA4A1207FCD2}" srcOrd="1" destOrd="0" presId="urn:microsoft.com/office/officeart/2005/8/layout/hList7"/>
    <dgm:cxn modelId="{D0E76981-F311-45CC-90FB-516E8A877645}" type="presParOf" srcId="{932F037C-4ABF-4D29-8900-CAEF738F7EF9}" destId="{1ADF9467-21A2-45E2-8089-249FF25A165B}" srcOrd="2" destOrd="0" presId="urn:microsoft.com/office/officeart/2005/8/layout/hList7"/>
    <dgm:cxn modelId="{3D7B43FC-EB1C-4967-9787-B2C4BAA4B75A}" type="presParOf" srcId="{932F037C-4ABF-4D29-8900-CAEF738F7EF9}" destId="{2B7090DE-BD7F-45A1-B9D3-90E041268BEF}" srcOrd="3" destOrd="0" presId="urn:microsoft.com/office/officeart/2005/8/layout/hList7"/>
    <dgm:cxn modelId="{53D4A3F3-24E9-4EEB-89E1-0147426EA274}" type="presParOf" srcId="{BA548B31-8D65-41AE-81C8-BCD3E8EB3DAE}" destId="{66C2F211-5B9C-4345-9C3A-6D51053F5F0F}" srcOrd="3" destOrd="0" presId="urn:microsoft.com/office/officeart/2005/8/layout/hList7"/>
    <dgm:cxn modelId="{D93E1875-91BD-433B-AE6A-B48D469C480B}" type="presParOf" srcId="{BA548B31-8D65-41AE-81C8-BCD3E8EB3DAE}" destId="{651200B2-D9C2-4F62-82CD-36800923D334}" srcOrd="4" destOrd="0" presId="urn:microsoft.com/office/officeart/2005/8/layout/hList7"/>
    <dgm:cxn modelId="{C5FDE874-065C-47A9-B058-42E171A66D81}" type="presParOf" srcId="{651200B2-D9C2-4F62-82CD-36800923D334}" destId="{0ECFBACD-B000-42AA-8CEA-BB940AF80059}" srcOrd="0" destOrd="0" presId="urn:microsoft.com/office/officeart/2005/8/layout/hList7"/>
    <dgm:cxn modelId="{F029785F-ADE1-4F7E-A1B2-24C5686EAA2D}" type="presParOf" srcId="{651200B2-D9C2-4F62-82CD-36800923D334}" destId="{47BF2B2D-D680-4267-A19A-346A748A4B6C}" srcOrd="1" destOrd="0" presId="urn:microsoft.com/office/officeart/2005/8/layout/hList7"/>
    <dgm:cxn modelId="{50B35F55-E94B-4207-8746-B107784A56BD}" type="presParOf" srcId="{651200B2-D9C2-4F62-82CD-36800923D334}" destId="{1AF0F256-4424-4B20-8B1D-7BF8599784D5}" srcOrd="2" destOrd="0" presId="urn:microsoft.com/office/officeart/2005/8/layout/hList7"/>
    <dgm:cxn modelId="{E000B075-B43B-4C67-B1A7-E1FE1BC8D07E}" type="presParOf" srcId="{651200B2-D9C2-4F62-82CD-36800923D334}" destId="{A5335D47-37A7-43D0-9727-E3B843847004}"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3A51B-44BA-4DBA-8495-70556AD765B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EB8E45E5-BEAE-4D54-8C40-8AA6C0DE2FAB}">
      <dgm:prSet phldrT="[Texto]" custT="1"/>
      <dgm:spPr>
        <a:xfrm>
          <a:off x="0" y="0"/>
          <a:ext cx="6696744" cy="1268402"/>
        </a:xfr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lnSpc>
              <a:spcPct val="100000"/>
            </a:lnSpc>
            <a:spcAft>
              <a:spcPts val="0"/>
            </a:spcAft>
          </a:pPr>
          <a:r>
            <a:rPr lang="es-ES" sz="1600" b="1" i="0" dirty="0" err="1">
              <a:solidFill>
                <a:sysClr val="windowText" lastClr="000000"/>
              </a:solidFill>
              <a:latin typeface="Candara" panose="020E0502030303020204" pitchFamily="34" charset="0"/>
              <a:ea typeface="+mn-ea"/>
              <a:cs typeface="+mn-cs"/>
            </a:rPr>
            <a:t>Degso</a:t>
          </a:r>
          <a:r>
            <a:rPr lang="es-ES" sz="1600" b="1" i="0" dirty="0">
              <a:solidFill>
                <a:sysClr val="windowText" lastClr="000000"/>
              </a:solidFill>
              <a:latin typeface="Candara" panose="020E0502030303020204" pitchFamily="34" charset="0"/>
              <a:ea typeface="+mn-ea"/>
              <a:cs typeface="+mn-cs"/>
            </a:rPr>
            <a:t>, proviene de las primeras letras de </a:t>
          </a:r>
          <a:r>
            <a:rPr lang="es-ES" sz="1600" b="1" i="0" dirty="0">
              <a:solidFill>
                <a:srgbClr val="FFFF00"/>
              </a:solidFill>
              <a:latin typeface="Candara" panose="020E0502030303020204" pitchFamily="34" charset="0"/>
              <a:ea typeface="+mn-ea"/>
              <a:cs typeface="+mn-cs"/>
            </a:rPr>
            <a:t>D</a:t>
          </a:r>
          <a:r>
            <a:rPr lang="es-ES" sz="1600" b="1" i="0" dirty="0">
              <a:solidFill>
                <a:sysClr val="windowText" lastClr="000000"/>
              </a:solidFill>
              <a:latin typeface="Candara" panose="020E0502030303020204" pitchFamily="34" charset="0"/>
              <a:ea typeface="+mn-ea"/>
              <a:cs typeface="+mn-cs"/>
            </a:rPr>
            <a:t>etección de </a:t>
          </a:r>
          <a:r>
            <a:rPr lang="es-ES" sz="1600" b="1" i="0" dirty="0">
              <a:solidFill>
                <a:srgbClr val="FFFF00"/>
              </a:solidFill>
              <a:latin typeface="Candara" panose="020E0502030303020204" pitchFamily="34" charset="0"/>
              <a:ea typeface="+mn-ea"/>
              <a:cs typeface="+mn-cs"/>
            </a:rPr>
            <a:t>G</a:t>
          </a:r>
          <a:r>
            <a:rPr lang="es-ES" sz="1600" b="1" i="0" dirty="0">
              <a:solidFill>
                <a:sysClr val="windowText" lastClr="000000"/>
              </a:solidFill>
              <a:latin typeface="Candara" panose="020E0502030303020204" pitchFamily="34" charset="0"/>
              <a:ea typeface="+mn-ea"/>
              <a:cs typeface="+mn-cs"/>
            </a:rPr>
            <a:t>ases y </a:t>
          </a:r>
          <a:r>
            <a:rPr lang="es-ES" sz="1600" b="1" i="0" dirty="0">
              <a:solidFill>
                <a:srgbClr val="FFFF00"/>
              </a:solidFill>
              <a:latin typeface="Candara" panose="020E0502030303020204" pitchFamily="34" charset="0"/>
              <a:ea typeface="+mn-ea"/>
              <a:cs typeface="+mn-cs"/>
            </a:rPr>
            <a:t>S</a:t>
          </a:r>
          <a:r>
            <a:rPr lang="es-ES" sz="1600" b="1" i="0" dirty="0">
              <a:solidFill>
                <a:sysClr val="windowText" lastClr="000000"/>
              </a:solidFill>
              <a:latin typeface="Candara" panose="020E0502030303020204" pitchFamily="34" charset="0"/>
              <a:ea typeface="+mn-ea"/>
              <a:cs typeface="+mn-cs"/>
            </a:rPr>
            <a:t>eguridad </a:t>
          </a:r>
          <a:r>
            <a:rPr lang="es-ES" sz="1600" b="1" i="0" dirty="0">
              <a:solidFill>
                <a:srgbClr val="FFFF00"/>
              </a:solidFill>
              <a:latin typeface="Candara" panose="020E0502030303020204" pitchFamily="34" charset="0"/>
              <a:ea typeface="+mn-ea"/>
              <a:cs typeface="+mn-cs"/>
            </a:rPr>
            <a:t>O</a:t>
          </a:r>
          <a:r>
            <a:rPr lang="es-ES" sz="1600" b="1" i="0" dirty="0">
              <a:solidFill>
                <a:sysClr val="windowText" lastClr="000000"/>
              </a:solidFill>
              <a:latin typeface="Candara" panose="020E0502030303020204" pitchFamily="34" charset="0"/>
              <a:ea typeface="+mn-ea"/>
              <a:cs typeface="+mn-cs"/>
            </a:rPr>
            <a:t>cupacional, es una compañía limitada dedicada a la comercialización de materiales y equipos de seguridad industrial que cumplen normas nacionales e internacionales.</a:t>
          </a:r>
          <a:endParaRPr lang="es-EC" sz="1600" b="1" i="0" dirty="0">
            <a:solidFill>
              <a:sysClr val="windowText" lastClr="000000"/>
            </a:solidFill>
            <a:latin typeface="Candara" panose="020E0502030303020204" pitchFamily="34" charset="0"/>
            <a:ea typeface="+mn-ea"/>
            <a:cs typeface="+mn-cs"/>
          </a:endParaRPr>
        </a:p>
      </dgm:t>
    </dgm:pt>
    <dgm:pt modelId="{D9752722-D313-4E2B-94A7-F6AB562BDB06}" type="parTrans" cxnId="{DEA9ADAB-9018-4C39-9896-F7424352DA58}">
      <dgm:prSet/>
      <dgm:spPr/>
      <dgm:t>
        <a:bodyPr/>
        <a:lstStyle/>
        <a:p>
          <a:endParaRPr lang="es-EC"/>
        </a:p>
      </dgm:t>
    </dgm:pt>
    <dgm:pt modelId="{52D602DA-AD44-4041-AF2F-6E4E6714275A}" type="sibTrans" cxnId="{DEA9ADAB-9018-4C39-9896-F7424352DA58}">
      <dgm:prSet/>
      <dgm:spPr/>
      <dgm:t>
        <a:bodyPr/>
        <a:lstStyle/>
        <a:p>
          <a:endParaRPr lang="es-EC"/>
        </a:p>
      </dgm:t>
    </dgm:pt>
    <dgm:pt modelId="{D6136DC7-EDAB-4C34-9F05-1CBD8C9A7D48}">
      <dgm:prSet phldrT="[Texto]" custT="1"/>
      <dgm:spPr>
        <a:xfrm>
          <a:off x="0" y="1395893"/>
          <a:ext cx="6696744" cy="1268402"/>
        </a:xfr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r>
            <a:rPr lang="es-ES" sz="1600" b="1" i="0" dirty="0">
              <a:solidFill>
                <a:sysClr val="windowText" lastClr="000000"/>
              </a:solidFill>
              <a:latin typeface="Candara" panose="020E0502030303020204" pitchFamily="34" charset="0"/>
              <a:ea typeface="+mn-ea"/>
              <a:cs typeface="+mn-cs"/>
            </a:rPr>
            <a:t>Constituida legalmente el 19 de octubre de 1.999, como una sociedad de responsabilidad limitada, ubicada en la Provincia de Pichincha, Cantón Quito, Sector Ponciano Alto, Dirección Mariano Pozo N73-77 y calle N73A.</a:t>
          </a:r>
          <a:endParaRPr lang="es-EC" sz="1600" b="1" i="0" dirty="0">
            <a:solidFill>
              <a:sysClr val="windowText" lastClr="000000"/>
            </a:solidFill>
            <a:latin typeface="Candara" panose="020E0502030303020204" pitchFamily="34" charset="0"/>
            <a:ea typeface="+mn-ea"/>
            <a:cs typeface="+mn-cs"/>
          </a:endParaRPr>
        </a:p>
      </dgm:t>
    </dgm:pt>
    <dgm:pt modelId="{FDDFC35A-1178-4000-B6D9-84A58293CB70}" type="parTrans" cxnId="{3E4D33CC-C015-4EDE-A035-097FC2B5A6B3}">
      <dgm:prSet/>
      <dgm:spPr/>
      <dgm:t>
        <a:bodyPr/>
        <a:lstStyle/>
        <a:p>
          <a:endParaRPr lang="es-EC"/>
        </a:p>
      </dgm:t>
    </dgm:pt>
    <dgm:pt modelId="{FFBBBFC8-1BA5-4584-A2E5-D42F472889C4}" type="sibTrans" cxnId="{3E4D33CC-C015-4EDE-A035-097FC2B5A6B3}">
      <dgm:prSet/>
      <dgm:spPr/>
      <dgm:t>
        <a:bodyPr/>
        <a:lstStyle/>
        <a:p>
          <a:endParaRPr lang="es-EC"/>
        </a:p>
      </dgm:t>
    </dgm:pt>
    <dgm:pt modelId="{A8DC27FC-F3D2-45E0-8E6B-30F914BFA73A}" type="pres">
      <dgm:prSet presAssocID="{2223A51B-44BA-4DBA-8495-70556AD765B8}" presName="linear" presStyleCnt="0">
        <dgm:presLayoutVars>
          <dgm:dir/>
          <dgm:resizeHandles val="exact"/>
        </dgm:presLayoutVars>
      </dgm:prSet>
      <dgm:spPr/>
    </dgm:pt>
    <dgm:pt modelId="{0A540F6B-BD33-49C5-BA95-3317DF0577CE}" type="pres">
      <dgm:prSet presAssocID="{EB8E45E5-BEAE-4D54-8C40-8AA6C0DE2FAB}" presName="comp" presStyleCnt="0"/>
      <dgm:spPr/>
    </dgm:pt>
    <dgm:pt modelId="{C65B1818-ED54-46FD-92F3-7B9D003B8174}" type="pres">
      <dgm:prSet presAssocID="{EB8E45E5-BEAE-4D54-8C40-8AA6C0DE2FAB}" presName="box" presStyleLbl="node1" presStyleIdx="0" presStyleCnt="2"/>
      <dgm:spPr>
        <a:prstGeom prst="roundRect">
          <a:avLst>
            <a:gd name="adj" fmla="val 10000"/>
          </a:avLst>
        </a:prstGeom>
      </dgm:spPr>
    </dgm:pt>
    <dgm:pt modelId="{09D341B2-6623-4C67-B9E6-60311B51C92D}" type="pres">
      <dgm:prSet presAssocID="{EB8E45E5-BEAE-4D54-8C40-8AA6C0DE2FAB}" presName="img" presStyleLbl="fgImgPlace1" presStyleIdx="0" presStyleCnt="2" custScaleX="85361"/>
      <dgm:spPr>
        <a:xfrm>
          <a:off x="224873" y="126840"/>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gm:spPr>
    </dgm:pt>
    <dgm:pt modelId="{5F8FD00F-FC28-4778-9530-C7B2C53198A0}" type="pres">
      <dgm:prSet presAssocID="{EB8E45E5-BEAE-4D54-8C40-8AA6C0DE2FAB}" presName="text" presStyleLbl="node1" presStyleIdx="0" presStyleCnt="2">
        <dgm:presLayoutVars>
          <dgm:bulletEnabled val="1"/>
        </dgm:presLayoutVars>
      </dgm:prSet>
      <dgm:spPr/>
    </dgm:pt>
    <dgm:pt modelId="{2CC09479-8F99-44BF-8E62-DB7DCB412871}" type="pres">
      <dgm:prSet presAssocID="{52D602DA-AD44-4041-AF2F-6E4E6714275A}" presName="spacer" presStyleCnt="0"/>
      <dgm:spPr/>
    </dgm:pt>
    <dgm:pt modelId="{C2C3F14F-770C-4E06-B6CA-930F1FA1BB52}" type="pres">
      <dgm:prSet presAssocID="{D6136DC7-EDAB-4C34-9F05-1CBD8C9A7D48}" presName="comp" presStyleCnt="0"/>
      <dgm:spPr/>
    </dgm:pt>
    <dgm:pt modelId="{B804C6C0-66E7-4DC8-AC6E-0AAE4FF36CDD}" type="pres">
      <dgm:prSet presAssocID="{D6136DC7-EDAB-4C34-9F05-1CBD8C9A7D48}" presName="box" presStyleLbl="node1" presStyleIdx="1" presStyleCnt="2" custLinFactNeighborX="-2151" custLinFactNeighborY="220"/>
      <dgm:spPr>
        <a:prstGeom prst="roundRect">
          <a:avLst>
            <a:gd name="adj" fmla="val 10000"/>
          </a:avLst>
        </a:prstGeom>
      </dgm:spPr>
    </dgm:pt>
    <dgm:pt modelId="{BBA9EA19-DDF5-499A-81CF-933FBB44C690}" type="pres">
      <dgm:prSet presAssocID="{D6136DC7-EDAB-4C34-9F05-1CBD8C9A7D48}" presName="img" presStyleLbl="fgImgPlace1" presStyleIdx="1" presStyleCnt="2" custScaleX="85361"/>
      <dgm:spPr>
        <a:xfrm>
          <a:off x="224873" y="1522083"/>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gm:spPr>
    </dgm:pt>
    <dgm:pt modelId="{80F2591B-A975-43E9-A34C-1A8B61F9C1AD}" type="pres">
      <dgm:prSet presAssocID="{D6136DC7-EDAB-4C34-9F05-1CBD8C9A7D48}" presName="text" presStyleLbl="node1" presStyleIdx="1" presStyleCnt="2">
        <dgm:presLayoutVars>
          <dgm:bulletEnabled val="1"/>
        </dgm:presLayoutVars>
      </dgm:prSet>
      <dgm:spPr/>
    </dgm:pt>
  </dgm:ptLst>
  <dgm:cxnLst>
    <dgm:cxn modelId="{29CFB207-420E-4F70-8082-926BF6FA9CC1}" type="presOf" srcId="{EB8E45E5-BEAE-4D54-8C40-8AA6C0DE2FAB}" destId="{C65B1818-ED54-46FD-92F3-7B9D003B8174}" srcOrd="0" destOrd="0" presId="urn:microsoft.com/office/officeart/2005/8/layout/vList4"/>
    <dgm:cxn modelId="{1DCED907-C8BE-4F14-9FFB-B62293B783DE}" type="presOf" srcId="{D6136DC7-EDAB-4C34-9F05-1CBD8C9A7D48}" destId="{80F2591B-A975-43E9-A34C-1A8B61F9C1AD}" srcOrd="1" destOrd="0" presId="urn:microsoft.com/office/officeart/2005/8/layout/vList4"/>
    <dgm:cxn modelId="{32B1810C-417C-42BA-BD1B-B8DD1B7054B9}" type="presOf" srcId="{EB8E45E5-BEAE-4D54-8C40-8AA6C0DE2FAB}" destId="{5F8FD00F-FC28-4778-9530-C7B2C53198A0}" srcOrd="1" destOrd="0" presId="urn:microsoft.com/office/officeart/2005/8/layout/vList4"/>
    <dgm:cxn modelId="{DEA9ADAB-9018-4C39-9896-F7424352DA58}" srcId="{2223A51B-44BA-4DBA-8495-70556AD765B8}" destId="{EB8E45E5-BEAE-4D54-8C40-8AA6C0DE2FAB}" srcOrd="0" destOrd="0" parTransId="{D9752722-D313-4E2B-94A7-F6AB562BDB06}" sibTransId="{52D602DA-AD44-4041-AF2F-6E4E6714275A}"/>
    <dgm:cxn modelId="{588D2EBC-A480-40B0-9D34-4A2B6FBBD56A}" type="presOf" srcId="{2223A51B-44BA-4DBA-8495-70556AD765B8}" destId="{A8DC27FC-F3D2-45E0-8E6B-30F914BFA73A}" srcOrd="0" destOrd="0" presId="urn:microsoft.com/office/officeart/2005/8/layout/vList4"/>
    <dgm:cxn modelId="{E65195CB-625E-46DF-854C-F40D958D4189}" type="presOf" srcId="{D6136DC7-EDAB-4C34-9F05-1CBD8C9A7D48}" destId="{B804C6C0-66E7-4DC8-AC6E-0AAE4FF36CDD}" srcOrd="0" destOrd="0" presId="urn:microsoft.com/office/officeart/2005/8/layout/vList4"/>
    <dgm:cxn modelId="{3E4D33CC-C015-4EDE-A035-097FC2B5A6B3}" srcId="{2223A51B-44BA-4DBA-8495-70556AD765B8}" destId="{D6136DC7-EDAB-4C34-9F05-1CBD8C9A7D48}" srcOrd="1" destOrd="0" parTransId="{FDDFC35A-1178-4000-B6D9-84A58293CB70}" sibTransId="{FFBBBFC8-1BA5-4584-A2E5-D42F472889C4}"/>
    <dgm:cxn modelId="{433E26C3-E7CE-42EC-8696-B0D6E8531CE3}" type="presParOf" srcId="{A8DC27FC-F3D2-45E0-8E6B-30F914BFA73A}" destId="{0A540F6B-BD33-49C5-BA95-3317DF0577CE}" srcOrd="0" destOrd="0" presId="urn:microsoft.com/office/officeart/2005/8/layout/vList4"/>
    <dgm:cxn modelId="{0D693D2E-C4BF-4ADC-9156-7D44FD062D49}" type="presParOf" srcId="{0A540F6B-BD33-49C5-BA95-3317DF0577CE}" destId="{C65B1818-ED54-46FD-92F3-7B9D003B8174}" srcOrd="0" destOrd="0" presId="urn:microsoft.com/office/officeart/2005/8/layout/vList4"/>
    <dgm:cxn modelId="{840A3754-E852-4C06-B909-2BB7DC0FA180}" type="presParOf" srcId="{0A540F6B-BD33-49C5-BA95-3317DF0577CE}" destId="{09D341B2-6623-4C67-B9E6-60311B51C92D}" srcOrd="1" destOrd="0" presId="urn:microsoft.com/office/officeart/2005/8/layout/vList4"/>
    <dgm:cxn modelId="{6C8603CC-587E-4CA0-B526-B6F979348509}" type="presParOf" srcId="{0A540F6B-BD33-49C5-BA95-3317DF0577CE}" destId="{5F8FD00F-FC28-4778-9530-C7B2C53198A0}" srcOrd="2" destOrd="0" presId="urn:microsoft.com/office/officeart/2005/8/layout/vList4"/>
    <dgm:cxn modelId="{833D5D18-0006-4743-A566-3760E312002E}" type="presParOf" srcId="{A8DC27FC-F3D2-45E0-8E6B-30F914BFA73A}" destId="{2CC09479-8F99-44BF-8E62-DB7DCB412871}" srcOrd="1" destOrd="0" presId="urn:microsoft.com/office/officeart/2005/8/layout/vList4"/>
    <dgm:cxn modelId="{36D5984C-1D45-4FB4-9A50-276D885F0A66}" type="presParOf" srcId="{A8DC27FC-F3D2-45E0-8E6B-30F914BFA73A}" destId="{C2C3F14F-770C-4E06-B6CA-930F1FA1BB52}" srcOrd="2" destOrd="0" presId="urn:microsoft.com/office/officeart/2005/8/layout/vList4"/>
    <dgm:cxn modelId="{B5D2CC1E-A16B-44FF-A69A-7559CFC4233E}" type="presParOf" srcId="{C2C3F14F-770C-4E06-B6CA-930F1FA1BB52}" destId="{B804C6C0-66E7-4DC8-AC6E-0AAE4FF36CDD}" srcOrd="0" destOrd="0" presId="urn:microsoft.com/office/officeart/2005/8/layout/vList4"/>
    <dgm:cxn modelId="{0A4ADAE8-9D87-4312-B7E4-96FAA2EE4DCF}" type="presParOf" srcId="{C2C3F14F-770C-4E06-B6CA-930F1FA1BB52}" destId="{BBA9EA19-DDF5-499A-81CF-933FBB44C690}" srcOrd="1" destOrd="0" presId="urn:microsoft.com/office/officeart/2005/8/layout/vList4"/>
    <dgm:cxn modelId="{B9C3F026-4663-4E09-816F-310A36CD0169}" type="presParOf" srcId="{C2C3F14F-770C-4E06-B6CA-930F1FA1BB52}" destId="{80F2591B-A975-43E9-A34C-1A8B61F9C1A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6DC5F-7170-415C-A9AD-D8150251D53C}" type="doc">
      <dgm:prSet loTypeId="urn:microsoft.com/office/officeart/2005/8/layout/hProcess11" loCatId="process" qsTypeId="urn:microsoft.com/office/officeart/2005/8/quickstyle/simple1" qsCatId="simple" csTypeId="urn:microsoft.com/office/officeart/2005/8/colors/colorful3" csCatId="colorful" phldr="1"/>
      <dgm:spPr/>
    </dgm:pt>
    <dgm:pt modelId="{B8C2A6BC-48F7-4217-B2CD-0D3D77DC53AD}">
      <dgm:prSet phldrT="[Texto]" custT="1"/>
      <dgm:spPr/>
      <dgm:t>
        <a:bodyPr/>
        <a:lstStyle/>
        <a:p>
          <a:endParaRPr lang="es-EC" sz="1600" dirty="0">
            <a:latin typeface="Georgia" panose="02040502050405020303" pitchFamily="18" charset="0"/>
          </a:endParaRPr>
        </a:p>
      </dgm:t>
    </dgm:pt>
    <dgm:pt modelId="{E860DF22-76B2-407E-939B-31FA60FACE65}" type="parTrans" cxnId="{C9211A41-C88F-4A02-AA56-C917BF4C7FD0}">
      <dgm:prSet/>
      <dgm:spPr/>
      <dgm:t>
        <a:bodyPr/>
        <a:lstStyle/>
        <a:p>
          <a:endParaRPr lang="es-EC" sz="1800">
            <a:latin typeface="Georgia" panose="02040502050405020303" pitchFamily="18" charset="0"/>
          </a:endParaRPr>
        </a:p>
      </dgm:t>
    </dgm:pt>
    <dgm:pt modelId="{EF690440-5203-476A-9B9F-49C57158D69D}" type="sibTrans" cxnId="{C9211A41-C88F-4A02-AA56-C917BF4C7FD0}">
      <dgm:prSet/>
      <dgm:spPr/>
      <dgm:t>
        <a:bodyPr/>
        <a:lstStyle/>
        <a:p>
          <a:endParaRPr lang="es-EC" sz="1800">
            <a:latin typeface="Georgia" panose="02040502050405020303" pitchFamily="18" charset="0"/>
          </a:endParaRPr>
        </a:p>
      </dgm:t>
    </dgm:pt>
    <dgm:pt modelId="{460F088D-D5D9-4245-8EFB-C5AA154D5BF8}" type="pres">
      <dgm:prSet presAssocID="{1626DC5F-7170-415C-A9AD-D8150251D53C}" presName="Name0" presStyleCnt="0">
        <dgm:presLayoutVars>
          <dgm:dir/>
          <dgm:resizeHandles val="exact"/>
        </dgm:presLayoutVars>
      </dgm:prSet>
      <dgm:spPr/>
    </dgm:pt>
    <dgm:pt modelId="{F27C2C57-8400-4372-A001-D02BD7A4BA1C}" type="pres">
      <dgm:prSet presAssocID="{1626DC5F-7170-415C-A9AD-D8150251D53C}" presName="arrow" presStyleLbl="bgShp" presStyleIdx="0" presStyleCnt="1"/>
      <dgm:spPr>
        <a:ln>
          <a:solidFill>
            <a:schemeClr val="accent2">
              <a:lumMod val="40000"/>
              <a:lumOff val="60000"/>
            </a:schemeClr>
          </a:solidFill>
        </a:ln>
      </dgm:spPr>
    </dgm:pt>
    <dgm:pt modelId="{B8517062-1219-49FE-B834-E3412B61B39E}" type="pres">
      <dgm:prSet presAssocID="{1626DC5F-7170-415C-A9AD-D8150251D53C}" presName="points" presStyleCnt="0"/>
      <dgm:spPr/>
    </dgm:pt>
    <dgm:pt modelId="{EF15B1B0-8976-4AF1-9B5E-BC473BA52DCD}" type="pres">
      <dgm:prSet presAssocID="{B8C2A6BC-48F7-4217-B2CD-0D3D77DC53AD}" presName="compositeA" presStyleCnt="0"/>
      <dgm:spPr/>
    </dgm:pt>
    <dgm:pt modelId="{F6921245-119E-48CD-A75A-250676FB7FB9}" type="pres">
      <dgm:prSet presAssocID="{B8C2A6BC-48F7-4217-B2CD-0D3D77DC53AD}" presName="textA" presStyleLbl="revTx" presStyleIdx="0" presStyleCnt="1" custLinFactNeighborY="-3540">
        <dgm:presLayoutVars>
          <dgm:bulletEnabled val="1"/>
        </dgm:presLayoutVars>
      </dgm:prSet>
      <dgm:spPr/>
    </dgm:pt>
    <dgm:pt modelId="{CB5DB8C9-6CB9-45A7-9413-83840DD7C5CA}" type="pres">
      <dgm:prSet presAssocID="{B8C2A6BC-48F7-4217-B2CD-0D3D77DC53AD}" presName="circleA" presStyleLbl="node1" presStyleIdx="0" presStyleCnt="1"/>
      <dgm:spPr/>
    </dgm:pt>
    <dgm:pt modelId="{981AB4A9-C999-4D3D-B22D-7F76837971E1}" type="pres">
      <dgm:prSet presAssocID="{B8C2A6BC-48F7-4217-B2CD-0D3D77DC53AD}" presName="spaceA" presStyleCnt="0"/>
      <dgm:spPr/>
    </dgm:pt>
  </dgm:ptLst>
  <dgm:cxnLst>
    <dgm:cxn modelId="{A833721D-B6DF-4B35-9721-9FCF064D1C19}" type="presOf" srcId="{1626DC5F-7170-415C-A9AD-D8150251D53C}" destId="{460F088D-D5D9-4245-8EFB-C5AA154D5BF8}" srcOrd="0" destOrd="0" presId="urn:microsoft.com/office/officeart/2005/8/layout/hProcess11"/>
    <dgm:cxn modelId="{C9211A41-C88F-4A02-AA56-C917BF4C7FD0}" srcId="{1626DC5F-7170-415C-A9AD-D8150251D53C}" destId="{B8C2A6BC-48F7-4217-B2CD-0D3D77DC53AD}" srcOrd="0" destOrd="0" parTransId="{E860DF22-76B2-407E-939B-31FA60FACE65}" sibTransId="{EF690440-5203-476A-9B9F-49C57158D69D}"/>
    <dgm:cxn modelId="{C73EE5A9-6249-4FF6-8F90-AE0B338214FC}" type="presOf" srcId="{B8C2A6BC-48F7-4217-B2CD-0D3D77DC53AD}" destId="{F6921245-119E-48CD-A75A-250676FB7FB9}" srcOrd="0" destOrd="0" presId="urn:microsoft.com/office/officeart/2005/8/layout/hProcess11"/>
    <dgm:cxn modelId="{FAC81C5A-56B7-4D49-AF81-7F7FD2F85F6B}" type="presParOf" srcId="{460F088D-D5D9-4245-8EFB-C5AA154D5BF8}" destId="{F27C2C57-8400-4372-A001-D02BD7A4BA1C}" srcOrd="0" destOrd="0" presId="urn:microsoft.com/office/officeart/2005/8/layout/hProcess11"/>
    <dgm:cxn modelId="{539AAFA2-CC90-4DDD-9F92-C31CED61980F}" type="presParOf" srcId="{460F088D-D5D9-4245-8EFB-C5AA154D5BF8}" destId="{B8517062-1219-49FE-B834-E3412B61B39E}" srcOrd="1" destOrd="0" presId="urn:microsoft.com/office/officeart/2005/8/layout/hProcess11"/>
    <dgm:cxn modelId="{19D50D69-FB2F-426D-B58D-98A263FC369D}" type="presParOf" srcId="{B8517062-1219-49FE-B834-E3412B61B39E}" destId="{EF15B1B0-8976-4AF1-9B5E-BC473BA52DCD}" srcOrd="0" destOrd="0" presId="urn:microsoft.com/office/officeart/2005/8/layout/hProcess11"/>
    <dgm:cxn modelId="{83EC4999-AA8A-489C-B557-50BFFA2FA34C}" type="presParOf" srcId="{EF15B1B0-8976-4AF1-9B5E-BC473BA52DCD}" destId="{F6921245-119E-48CD-A75A-250676FB7FB9}" srcOrd="0" destOrd="0" presId="urn:microsoft.com/office/officeart/2005/8/layout/hProcess11"/>
    <dgm:cxn modelId="{4EA53295-12D8-42CA-8355-6E64BD443996}" type="presParOf" srcId="{EF15B1B0-8976-4AF1-9B5E-BC473BA52DCD}" destId="{CB5DB8C9-6CB9-45A7-9413-83840DD7C5CA}" srcOrd="1" destOrd="0" presId="urn:microsoft.com/office/officeart/2005/8/layout/hProcess11"/>
    <dgm:cxn modelId="{15DC3CDE-9830-4C72-81B0-3E97593651B6}" type="presParOf" srcId="{EF15B1B0-8976-4AF1-9B5E-BC473BA52DCD}" destId="{981AB4A9-C999-4D3D-B22D-7F76837971E1}"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C8D6E-8656-4966-A186-C9028C6C6DA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C"/>
        </a:p>
      </dgm:t>
    </dgm:pt>
    <dgm:pt modelId="{B02EBE21-D439-490C-BEE4-4409E548A53F}">
      <dgm:prSet phldrT="[Texto]" custT="1"/>
      <dgm:spPr>
        <a:solidFill>
          <a:schemeClr val="accent6">
            <a:lumMod val="40000"/>
            <a:lumOff val="60000"/>
          </a:schemeClr>
        </a:solidFill>
      </dgm:spPr>
      <dgm:t>
        <a:bodyPr/>
        <a:lstStyle/>
        <a:p>
          <a:pPr algn="ctr"/>
          <a:r>
            <a:rPr lang="es-ES" sz="1800" b="1" dirty="0">
              <a:latin typeface="Calibri" panose="020F0502020204030204" pitchFamily="34" charset="0"/>
            </a:rPr>
            <a:t>Subjetivo</a:t>
          </a:r>
          <a:endParaRPr lang="es-EC" sz="1800" b="1" dirty="0">
            <a:latin typeface="Calibri" panose="020F0502020204030204" pitchFamily="34" charset="0"/>
          </a:endParaRPr>
        </a:p>
      </dgm:t>
    </dgm:pt>
    <dgm:pt modelId="{EF64883B-BEF6-416B-9543-F35490BF94B9}" type="parTrans" cxnId="{96009E9A-14F9-44D5-AED9-25C599A926AE}">
      <dgm:prSet/>
      <dgm:spPr/>
      <dgm:t>
        <a:bodyPr/>
        <a:lstStyle/>
        <a:p>
          <a:endParaRPr lang="es-EC">
            <a:latin typeface="Calibri" panose="020F0502020204030204" pitchFamily="34" charset="0"/>
          </a:endParaRPr>
        </a:p>
      </dgm:t>
    </dgm:pt>
    <dgm:pt modelId="{B11FCD7D-5DF3-495B-BC9F-04A7EBD249E6}" type="sibTrans" cxnId="{96009E9A-14F9-44D5-AED9-25C599A926AE}">
      <dgm:prSet/>
      <dgm:spPr>
        <a:noFill/>
        <a:ln w="25400" cmpd="dbl">
          <a:solidFill>
            <a:schemeClr val="tx1"/>
          </a:solidFill>
        </a:ln>
      </dgm:spPr>
      <dgm:t>
        <a:bodyPr/>
        <a:lstStyle/>
        <a:p>
          <a:endParaRPr lang="es-EC">
            <a:latin typeface="Calibri" panose="020F0502020204030204" pitchFamily="34" charset="0"/>
          </a:endParaRPr>
        </a:p>
      </dgm:t>
    </dgm:pt>
    <dgm:pt modelId="{9EC3BA4A-DF58-4E05-9D83-C39DDE063616}">
      <dgm:prSet phldrT="[Texto]"/>
      <dgm:spPr>
        <a:ln>
          <a:solidFill>
            <a:schemeClr val="accent6">
              <a:lumMod val="60000"/>
              <a:lumOff val="40000"/>
            </a:schemeClr>
          </a:solidFill>
        </a:ln>
      </dgm:spPr>
      <dgm:t>
        <a:bodyPr/>
        <a:lstStyle/>
        <a:p>
          <a:pPr algn="ctr"/>
          <a:r>
            <a:rPr lang="es-ES" dirty="0">
              <a:latin typeface="Calibri" panose="020F0502020204030204" pitchFamily="34" charset="0"/>
            </a:rPr>
            <a:t>La valoración es un proceso absolutamente subjetivo</a:t>
          </a:r>
          <a:endParaRPr lang="es-EC" dirty="0">
            <a:latin typeface="Calibri" panose="020F0502020204030204" pitchFamily="34" charset="0"/>
          </a:endParaRPr>
        </a:p>
      </dgm:t>
    </dgm:pt>
    <dgm:pt modelId="{DBEDB8B6-7819-4FD7-8C59-2B61981C4E26}" type="parTrans" cxnId="{D43F3406-2CD6-4283-9230-85B2562A8F35}">
      <dgm:prSet/>
      <dgm:spPr/>
      <dgm:t>
        <a:bodyPr/>
        <a:lstStyle/>
        <a:p>
          <a:endParaRPr lang="es-EC">
            <a:latin typeface="Calibri" panose="020F0502020204030204" pitchFamily="34" charset="0"/>
          </a:endParaRPr>
        </a:p>
      </dgm:t>
    </dgm:pt>
    <dgm:pt modelId="{9E270961-A4D1-4C59-B4AC-5CA09B13C897}" type="sibTrans" cxnId="{D43F3406-2CD6-4283-9230-85B2562A8F35}">
      <dgm:prSet/>
      <dgm:spPr/>
      <dgm:t>
        <a:bodyPr/>
        <a:lstStyle/>
        <a:p>
          <a:endParaRPr lang="es-EC">
            <a:latin typeface="Calibri" panose="020F0502020204030204" pitchFamily="34" charset="0"/>
          </a:endParaRPr>
        </a:p>
      </dgm:t>
    </dgm:pt>
    <dgm:pt modelId="{EE8D2DD6-318F-430F-948D-11AC09EC9D4E}">
      <dgm:prSet phldrT="[Texto]" custT="1"/>
      <dgm:spPr>
        <a:solidFill>
          <a:schemeClr val="accent3">
            <a:lumMod val="65000"/>
          </a:schemeClr>
        </a:solidFill>
      </dgm:spPr>
      <dgm:t>
        <a:bodyPr/>
        <a:lstStyle/>
        <a:p>
          <a:r>
            <a:rPr lang="es-ES" sz="1800" dirty="0">
              <a:latin typeface="Calibri" panose="020F0502020204030204" pitchFamily="34" charset="0"/>
            </a:rPr>
            <a:t>Previsiones</a:t>
          </a:r>
          <a:endParaRPr lang="es-EC" sz="1800" dirty="0">
            <a:latin typeface="Calibri" panose="020F0502020204030204" pitchFamily="34" charset="0"/>
          </a:endParaRPr>
        </a:p>
      </dgm:t>
    </dgm:pt>
    <dgm:pt modelId="{6A3D434E-9B8A-4579-857C-98DFE3D2CA25}" type="parTrans" cxnId="{307A9081-79EA-45A0-B093-643153AD04DA}">
      <dgm:prSet/>
      <dgm:spPr/>
      <dgm:t>
        <a:bodyPr/>
        <a:lstStyle/>
        <a:p>
          <a:endParaRPr lang="es-EC">
            <a:latin typeface="Calibri" panose="020F0502020204030204" pitchFamily="34" charset="0"/>
          </a:endParaRPr>
        </a:p>
      </dgm:t>
    </dgm:pt>
    <dgm:pt modelId="{9F878C2A-B666-45C7-B79E-90C1C63BF0DD}" type="sibTrans" cxnId="{307A9081-79EA-45A0-B093-643153AD04DA}">
      <dgm:prSet/>
      <dgm:spPr>
        <a:noFill/>
        <a:ln w="25400" cmpd="thickThin">
          <a:solidFill>
            <a:schemeClr val="tx1"/>
          </a:solidFill>
        </a:ln>
      </dgm:spPr>
      <dgm:t>
        <a:bodyPr/>
        <a:lstStyle/>
        <a:p>
          <a:endParaRPr lang="es-EC">
            <a:latin typeface="Calibri" panose="020F0502020204030204" pitchFamily="34" charset="0"/>
          </a:endParaRPr>
        </a:p>
      </dgm:t>
    </dgm:pt>
    <dgm:pt modelId="{452AE36B-71AF-4CD6-B690-FDC46D9DEF2B}">
      <dgm:prSet phldrT="[Texto]" custT="1"/>
      <dgm:spPr>
        <a:solidFill>
          <a:srgbClr val="E6B8E4"/>
        </a:solidFill>
      </dgm:spPr>
      <dgm:t>
        <a:bodyPr/>
        <a:lstStyle/>
        <a:p>
          <a:r>
            <a:rPr lang="es-ES" sz="1800" b="1" dirty="0">
              <a:solidFill>
                <a:schemeClr val="tx1"/>
              </a:solidFill>
              <a:latin typeface="Calibri" panose="020F0502020204030204" pitchFamily="34" charset="0"/>
            </a:rPr>
            <a:t>Análisis riguroso </a:t>
          </a:r>
          <a:endParaRPr lang="es-EC" sz="1800" b="1" dirty="0">
            <a:solidFill>
              <a:schemeClr val="tx1"/>
            </a:solidFill>
            <a:latin typeface="Calibri" panose="020F0502020204030204" pitchFamily="34" charset="0"/>
          </a:endParaRPr>
        </a:p>
      </dgm:t>
    </dgm:pt>
    <dgm:pt modelId="{F965CA8A-5FB2-4848-8F73-FED6EFD84094}" type="parTrans" cxnId="{A029BCB8-BEE3-42B3-A31D-3C3281D2993D}">
      <dgm:prSet/>
      <dgm:spPr/>
      <dgm:t>
        <a:bodyPr/>
        <a:lstStyle/>
        <a:p>
          <a:endParaRPr lang="es-EC">
            <a:latin typeface="Calibri" panose="020F0502020204030204" pitchFamily="34" charset="0"/>
          </a:endParaRPr>
        </a:p>
      </dgm:t>
    </dgm:pt>
    <dgm:pt modelId="{F0DEA5B6-8C89-49C0-8264-57D7C9C91DA1}" type="sibTrans" cxnId="{A029BCB8-BEE3-42B3-A31D-3C3281D2993D}">
      <dgm:prSet/>
      <dgm:spPr/>
      <dgm:t>
        <a:bodyPr/>
        <a:lstStyle/>
        <a:p>
          <a:endParaRPr lang="es-EC">
            <a:latin typeface="Calibri" panose="020F0502020204030204" pitchFamily="34" charset="0"/>
          </a:endParaRPr>
        </a:p>
      </dgm:t>
    </dgm:pt>
    <dgm:pt modelId="{E392A183-281B-434B-8476-22049ED4DDBD}">
      <dgm:prSet phldrT="[Texto]"/>
      <dgm:spPr>
        <a:ln>
          <a:solidFill>
            <a:srgbClr val="E6B8E4"/>
          </a:solidFill>
        </a:ln>
      </dgm:spPr>
      <dgm:t>
        <a:bodyPr/>
        <a:lstStyle/>
        <a:p>
          <a:pPr algn="ctr"/>
          <a:r>
            <a:rPr lang="es-ES" dirty="0">
              <a:latin typeface="Calibri" panose="020F0502020204030204" pitchFamily="34" charset="0"/>
            </a:rPr>
            <a:t>puede y deber ser minorada mediante el análisis riguroso de los datos empleados</a:t>
          </a:r>
          <a:endParaRPr lang="es-EC" dirty="0">
            <a:latin typeface="Calibri" panose="020F0502020204030204" pitchFamily="34" charset="0"/>
          </a:endParaRPr>
        </a:p>
      </dgm:t>
    </dgm:pt>
    <dgm:pt modelId="{6DDBFDB9-F4F6-4B26-90B2-EAE9A8D774F9}" type="parTrans" cxnId="{569F0F6F-A2BB-4CEA-A390-1D71B5872AF8}">
      <dgm:prSet/>
      <dgm:spPr/>
      <dgm:t>
        <a:bodyPr/>
        <a:lstStyle/>
        <a:p>
          <a:endParaRPr lang="es-EC">
            <a:latin typeface="Calibri" panose="020F0502020204030204" pitchFamily="34" charset="0"/>
          </a:endParaRPr>
        </a:p>
      </dgm:t>
    </dgm:pt>
    <dgm:pt modelId="{4F0CC088-42C1-4105-95EB-E359972881D2}" type="sibTrans" cxnId="{569F0F6F-A2BB-4CEA-A390-1D71B5872AF8}">
      <dgm:prSet/>
      <dgm:spPr/>
      <dgm:t>
        <a:bodyPr/>
        <a:lstStyle/>
        <a:p>
          <a:endParaRPr lang="es-EC">
            <a:latin typeface="Calibri" panose="020F0502020204030204" pitchFamily="34" charset="0"/>
          </a:endParaRPr>
        </a:p>
      </dgm:t>
    </dgm:pt>
    <dgm:pt modelId="{946381A4-B815-4D27-8F18-99B1E8D4305E}">
      <dgm:prSet phldrT="[Texto]"/>
      <dgm:spPr>
        <a:ln>
          <a:solidFill>
            <a:schemeClr val="tx2">
              <a:lumMod val="65000"/>
              <a:lumOff val="35000"/>
            </a:schemeClr>
          </a:solidFill>
        </a:ln>
      </dgm:spPr>
      <dgm:t>
        <a:bodyPr/>
        <a:lstStyle/>
        <a:p>
          <a:pPr algn="ctr"/>
          <a:r>
            <a:rPr lang="es-ES" dirty="0">
              <a:latin typeface="Calibri" panose="020F0502020204030204" pitchFamily="34" charset="0"/>
            </a:rPr>
            <a:t>Se fundamenta en previsiones sobre la evolución futura del negocio</a:t>
          </a:r>
          <a:endParaRPr lang="es-EC" dirty="0">
            <a:latin typeface="Calibri" panose="020F0502020204030204" pitchFamily="34" charset="0"/>
          </a:endParaRPr>
        </a:p>
      </dgm:t>
    </dgm:pt>
    <dgm:pt modelId="{E9BEC359-FFB2-45E9-841E-A46BC9EE6972}" type="sibTrans" cxnId="{65803AB2-08CC-4A69-B2C8-C98E56B7900F}">
      <dgm:prSet/>
      <dgm:spPr/>
      <dgm:t>
        <a:bodyPr/>
        <a:lstStyle/>
        <a:p>
          <a:endParaRPr lang="es-EC">
            <a:latin typeface="Calibri" panose="020F0502020204030204" pitchFamily="34" charset="0"/>
          </a:endParaRPr>
        </a:p>
      </dgm:t>
    </dgm:pt>
    <dgm:pt modelId="{D972D718-A286-4CD2-88FA-0471E63F4642}" type="parTrans" cxnId="{65803AB2-08CC-4A69-B2C8-C98E56B7900F}">
      <dgm:prSet/>
      <dgm:spPr/>
      <dgm:t>
        <a:bodyPr/>
        <a:lstStyle/>
        <a:p>
          <a:endParaRPr lang="es-EC">
            <a:latin typeface="Calibri" panose="020F0502020204030204" pitchFamily="34" charset="0"/>
          </a:endParaRPr>
        </a:p>
      </dgm:t>
    </dgm:pt>
    <dgm:pt modelId="{50730881-5001-4422-AB37-7DBECC02467D}" type="pres">
      <dgm:prSet presAssocID="{00AC8D6E-8656-4966-A186-C9028C6C6DA9}" presName="linearFlow" presStyleCnt="0">
        <dgm:presLayoutVars>
          <dgm:dir/>
          <dgm:animLvl val="lvl"/>
          <dgm:resizeHandles val="exact"/>
        </dgm:presLayoutVars>
      </dgm:prSet>
      <dgm:spPr/>
    </dgm:pt>
    <dgm:pt modelId="{BCE6BAD6-C2F6-4325-BCD4-D95B806F5B5E}" type="pres">
      <dgm:prSet presAssocID="{B02EBE21-D439-490C-BEE4-4409E548A53F}" presName="composite" presStyleCnt="0"/>
      <dgm:spPr/>
    </dgm:pt>
    <dgm:pt modelId="{0419F3D2-B393-47DC-A1F6-A87990FFF910}" type="pres">
      <dgm:prSet presAssocID="{B02EBE21-D439-490C-BEE4-4409E548A53F}" presName="parTx" presStyleLbl="node1" presStyleIdx="0" presStyleCnt="3">
        <dgm:presLayoutVars>
          <dgm:chMax val="0"/>
          <dgm:chPref val="0"/>
          <dgm:bulletEnabled val="1"/>
        </dgm:presLayoutVars>
      </dgm:prSet>
      <dgm:spPr/>
    </dgm:pt>
    <dgm:pt modelId="{E26E0610-89E6-47D3-B4AD-0B9F8B36BAF6}" type="pres">
      <dgm:prSet presAssocID="{B02EBE21-D439-490C-BEE4-4409E548A53F}" presName="parSh" presStyleLbl="node1" presStyleIdx="0" presStyleCnt="3"/>
      <dgm:spPr/>
    </dgm:pt>
    <dgm:pt modelId="{0CCEC926-6B47-4119-8E5D-E209C96C0797}" type="pres">
      <dgm:prSet presAssocID="{B02EBE21-D439-490C-BEE4-4409E548A53F}" presName="desTx" presStyleLbl="fgAcc1" presStyleIdx="0" presStyleCnt="3">
        <dgm:presLayoutVars>
          <dgm:bulletEnabled val="1"/>
        </dgm:presLayoutVars>
      </dgm:prSet>
      <dgm:spPr/>
    </dgm:pt>
    <dgm:pt modelId="{5D137F01-DE82-416E-AAA4-83F5156604A6}" type="pres">
      <dgm:prSet presAssocID="{B11FCD7D-5DF3-495B-BC9F-04A7EBD249E6}" presName="sibTrans" presStyleLbl="sibTrans2D1" presStyleIdx="0" presStyleCnt="2"/>
      <dgm:spPr/>
    </dgm:pt>
    <dgm:pt modelId="{8BFD0E0C-7016-480C-AD7D-689D2C06D372}" type="pres">
      <dgm:prSet presAssocID="{B11FCD7D-5DF3-495B-BC9F-04A7EBD249E6}" presName="connTx" presStyleLbl="sibTrans2D1" presStyleIdx="0" presStyleCnt="2"/>
      <dgm:spPr/>
    </dgm:pt>
    <dgm:pt modelId="{9266BEF8-60BA-453D-8E1F-289E9143A7C8}" type="pres">
      <dgm:prSet presAssocID="{EE8D2DD6-318F-430F-948D-11AC09EC9D4E}" presName="composite" presStyleCnt="0"/>
      <dgm:spPr/>
    </dgm:pt>
    <dgm:pt modelId="{75E55303-A155-4296-8D89-66617521D568}" type="pres">
      <dgm:prSet presAssocID="{EE8D2DD6-318F-430F-948D-11AC09EC9D4E}" presName="parTx" presStyleLbl="node1" presStyleIdx="0" presStyleCnt="3">
        <dgm:presLayoutVars>
          <dgm:chMax val="0"/>
          <dgm:chPref val="0"/>
          <dgm:bulletEnabled val="1"/>
        </dgm:presLayoutVars>
      </dgm:prSet>
      <dgm:spPr/>
    </dgm:pt>
    <dgm:pt modelId="{C0BB93C9-ABA6-4578-A485-1100FB367CD4}" type="pres">
      <dgm:prSet presAssocID="{EE8D2DD6-318F-430F-948D-11AC09EC9D4E}" presName="parSh" presStyleLbl="node1" presStyleIdx="1" presStyleCnt="3"/>
      <dgm:spPr/>
    </dgm:pt>
    <dgm:pt modelId="{49AC778A-884C-41C2-B088-D23C7B3EC0D8}" type="pres">
      <dgm:prSet presAssocID="{EE8D2DD6-318F-430F-948D-11AC09EC9D4E}" presName="desTx" presStyleLbl="fgAcc1" presStyleIdx="1" presStyleCnt="3">
        <dgm:presLayoutVars>
          <dgm:bulletEnabled val="1"/>
        </dgm:presLayoutVars>
      </dgm:prSet>
      <dgm:spPr/>
    </dgm:pt>
    <dgm:pt modelId="{7C13709A-6321-49A3-B27E-E21744BDED50}" type="pres">
      <dgm:prSet presAssocID="{9F878C2A-B666-45C7-B79E-90C1C63BF0DD}" presName="sibTrans" presStyleLbl="sibTrans2D1" presStyleIdx="1" presStyleCnt="2"/>
      <dgm:spPr/>
    </dgm:pt>
    <dgm:pt modelId="{FBB6D296-1C9C-4B9D-8122-1A504BE500AF}" type="pres">
      <dgm:prSet presAssocID="{9F878C2A-B666-45C7-B79E-90C1C63BF0DD}" presName="connTx" presStyleLbl="sibTrans2D1" presStyleIdx="1" presStyleCnt="2"/>
      <dgm:spPr/>
    </dgm:pt>
    <dgm:pt modelId="{812DA130-2CA9-4DBF-A6A8-14747C8157C6}" type="pres">
      <dgm:prSet presAssocID="{452AE36B-71AF-4CD6-B690-FDC46D9DEF2B}" presName="composite" presStyleCnt="0"/>
      <dgm:spPr/>
    </dgm:pt>
    <dgm:pt modelId="{C1138251-D4C8-4C54-84AE-56487B3147C1}" type="pres">
      <dgm:prSet presAssocID="{452AE36B-71AF-4CD6-B690-FDC46D9DEF2B}" presName="parTx" presStyleLbl="node1" presStyleIdx="1" presStyleCnt="3">
        <dgm:presLayoutVars>
          <dgm:chMax val="0"/>
          <dgm:chPref val="0"/>
          <dgm:bulletEnabled val="1"/>
        </dgm:presLayoutVars>
      </dgm:prSet>
      <dgm:spPr/>
    </dgm:pt>
    <dgm:pt modelId="{B5A52064-704E-4EF6-9402-7811B1466CB7}" type="pres">
      <dgm:prSet presAssocID="{452AE36B-71AF-4CD6-B690-FDC46D9DEF2B}" presName="parSh" presStyleLbl="node1" presStyleIdx="2" presStyleCnt="3"/>
      <dgm:spPr/>
    </dgm:pt>
    <dgm:pt modelId="{860B6F08-6602-469B-9371-29B5B000379B}" type="pres">
      <dgm:prSet presAssocID="{452AE36B-71AF-4CD6-B690-FDC46D9DEF2B}" presName="desTx" presStyleLbl="fgAcc1" presStyleIdx="2" presStyleCnt="3">
        <dgm:presLayoutVars>
          <dgm:bulletEnabled val="1"/>
        </dgm:presLayoutVars>
      </dgm:prSet>
      <dgm:spPr/>
    </dgm:pt>
  </dgm:ptLst>
  <dgm:cxnLst>
    <dgm:cxn modelId="{B670D404-808D-40E1-93D5-9EF177E884A0}" type="presOf" srcId="{00AC8D6E-8656-4966-A186-C9028C6C6DA9}" destId="{50730881-5001-4422-AB37-7DBECC02467D}" srcOrd="0" destOrd="0" presId="urn:microsoft.com/office/officeart/2005/8/layout/process3"/>
    <dgm:cxn modelId="{D43F3406-2CD6-4283-9230-85B2562A8F35}" srcId="{B02EBE21-D439-490C-BEE4-4409E548A53F}" destId="{9EC3BA4A-DF58-4E05-9D83-C39DDE063616}" srcOrd="0" destOrd="0" parTransId="{DBEDB8B6-7819-4FD7-8C59-2B61981C4E26}" sibTransId="{9E270961-A4D1-4C59-B4AC-5CA09B13C897}"/>
    <dgm:cxn modelId="{ADC0280B-90E4-4CB2-88D0-996319E0CDDD}" type="presOf" srcId="{452AE36B-71AF-4CD6-B690-FDC46D9DEF2B}" destId="{C1138251-D4C8-4C54-84AE-56487B3147C1}" srcOrd="0" destOrd="0" presId="urn:microsoft.com/office/officeart/2005/8/layout/process3"/>
    <dgm:cxn modelId="{CA98A163-9E80-4246-B489-B168DA07DF0F}" type="presOf" srcId="{E392A183-281B-434B-8476-22049ED4DDBD}" destId="{860B6F08-6602-469B-9371-29B5B000379B}" srcOrd="0" destOrd="0" presId="urn:microsoft.com/office/officeart/2005/8/layout/process3"/>
    <dgm:cxn modelId="{A862416B-7164-470F-9BC5-B6AEEA324075}" type="presOf" srcId="{B02EBE21-D439-490C-BEE4-4409E548A53F}" destId="{0419F3D2-B393-47DC-A1F6-A87990FFF910}" srcOrd="0" destOrd="0" presId="urn:microsoft.com/office/officeart/2005/8/layout/process3"/>
    <dgm:cxn modelId="{569F0F6F-A2BB-4CEA-A390-1D71B5872AF8}" srcId="{452AE36B-71AF-4CD6-B690-FDC46D9DEF2B}" destId="{E392A183-281B-434B-8476-22049ED4DDBD}" srcOrd="0" destOrd="0" parTransId="{6DDBFDB9-F4F6-4B26-90B2-EAE9A8D774F9}" sibTransId="{4F0CC088-42C1-4105-95EB-E359972881D2}"/>
    <dgm:cxn modelId="{275C255A-AC63-4EF0-B13E-A8D6E5D6AFE2}" type="presOf" srcId="{B11FCD7D-5DF3-495B-BC9F-04A7EBD249E6}" destId="{5D137F01-DE82-416E-AAA4-83F5156604A6}" srcOrd="0" destOrd="0" presId="urn:microsoft.com/office/officeart/2005/8/layout/process3"/>
    <dgm:cxn modelId="{307A9081-79EA-45A0-B093-643153AD04DA}" srcId="{00AC8D6E-8656-4966-A186-C9028C6C6DA9}" destId="{EE8D2DD6-318F-430F-948D-11AC09EC9D4E}" srcOrd="1" destOrd="0" parTransId="{6A3D434E-9B8A-4579-857C-98DFE3D2CA25}" sibTransId="{9F878C2A-B666-45C7-B79E-90C1C63BF0DD}"/>
    <dgm:cxn modelId="{2D951691-775F-414F-BFA5-34C6DC203809}" type="presOf" srcId="{B11FCD7D-5DF3-495B-BC9F-04A7EBD249E6}" destId="{8BFD0E0C-7016-480C-AD7D-689D2C06D372}" srcOrd="1" destOrd="0" presId="urn:microsoft.com/office/officeart/2005/8/layout/process3"/>
    <dgm:cxn modelId="{99FDDE97-9866-44B8-B779-D11401D50358}" type="presOf" srcId="{EE8D2DD6-318F-430F-948D-11AC09EC9D4E}" destId="{75E55303-A155-4296-8D89-66617521D568}" srcOrd="0" destOrd="0" presId="urn:microsoft.com/office/officeart/2005/8/layout/process3"/>
    <dgm:cxn modelId="{96009E9A-14F9-44D5-AED9-25C599A926AE}" srcId="{00AC8D6E-8656-4966-A186-C9028C6C6DA9}" destId="{B02EBE21-D439-490C-BEE4-4409E548A53F}" srcOrd="0" destOrd="0" parTransId="{EF64883B-BEF6-416B-9543-F35490BF94B9}" sibTransId="{B11FCD7D-5DF3-495B-BC9F-04A7EBD249E6}"/>
    <dgm:cxn modelId="{66920EAA-C8F4-41B4-9FB1-ACDC4A333186}" type="presOf" srcId="{452AE36B-71AF-4CD6-B690-FDC46D9DEF2B}" destId="{B5A52064-704E-4EF6-9402-7811B1466CB7}" srcOrd="1" destOrd="0" presId="urn:microsoft.com/office/officeart/2005/8/layout/process3"/>
    <dgm:cxn modelId="{65803AB2-08CC-4A69-B2C8-C98E56B7900F}" srcId="{EE8D2DD6-318F-430F-948D-11AC09EC9D4E}" destId="{946381A4-B815-4D27-8F18-99B1E8D4305E}" srcOrd="0" destOrd="0" parTransId="{D972D718-A286-4CD2-88FA-0471E63F4642}" sibTransId="{E9BEC359-FFB2-45E9-841E-A46BC9EE6972}"/>
    <dgm:cxn modelId="{BCB535B4-DC73-4C8B-B8A6-83A58162D30C}" type="presOf" srcId="{9F878C2A-B666-45C7-B79E-90C1C63BF0DD}" destId="{FBB6D296-1C9C-4B9D-8122-1A504BE500AF}" srcOrd="1" destOrd="0" presId="urn:microsoft.com/office/officeart/2005/8/layout/process3"/>
    <dgm:cxn modelId="{A029BCB8-BEE3-42B3-A31D-3C3281D2993D}" srcId="{00AC8D6E-8656-4966-A186-C9028C6C6DA9}" destId="{452AE36B-71AF-4CD6-B690-FDC46D9DEF2B}" srcOrd="2" destOrd="0" parTransId="{F965CA8A-5FB2-4848-8F73-FED6EFD84094}" sibTransId="{F0DEA5B6-8C89-49C0-8264-57D7C9C91DA1}"/>
    <dgm:cxn modelId="{8F2AB9CE-7086-4AAF-B61B-F97BF0574347}" type="presOf" srcId="{9F878C2A-B666-45C7-B79E-90C1C63BF0DD}" destId="{7C13709A-6321-49A3-B27E-E21744BDED50}" srcOrd="0" destOrd="0" presId="urn:microsoft.com/office/officeart/2005/8/layout/process3"/>
    <dgm:cxn modelId="{A9B13AD9-2DCD-4129-AC22-B9212CDBACC3}" type="presOf" srcId="{946381A4-B815-4D27-8F18-99B1E8D4305E}" destId="{49AC778A-884C-41C2-B088-D23C7B3EC0D8}" srcOrd="0" destOrd="0" presId="urn:microsoft.com/office/officeart/2005/8/layout/process3"/>
    <dgm:cxn modelId="{99E30FDA-C088-4B45-A50D-21ACDA4EB5D1}" type="presOf" srcId="{EE8D2DD6-318F-430F-948D-11AC09EC9D4E}" destId="{C0BB93C9-ABA6-4578-A485-1100FB367CD4}" srcOrd="1" destOrd="0" presId="urn:microsoft.com/office/officeart/2005/8/layout/process3"/>
    <dgm:cxn modelId="{45D8B6EC-A594-4887-8FD8-A552F59C09AE}" type="presOf" srcId="{B02EBE21-D439-490C-BEE4-4409E548A53F}" destId="{E26E0610-89E6-47D3-B4AD-0B9F8B36BAF6}" srcOrd="1" destOrd="0" presId="urn:microsoft.com/office/officeart/2005/8/layout/process3"/>
    <dgm:cxn modelId="{A016B8F5-4FAE-4BE1-B12F-B94876A0E92C}" type="presOf" srcId="{9EC3BA4A-DF58-4E05-9D83-C39DDE063616}" destId="{0CCEC926-6B47-4119-8E5D-E209C96C0797}" srcOrd="0" destOrd="0" presId="urn:microsoft.com/office/officeart/2005/8/layout/process3"/>
    <dgm:cxn modelId="{8D59F33D-B296-448D-BD3A-EAFEE581FBCA}" type="presParOf" srcId="{50730881-5001-4422-AB37-7DBECC02467D}" destId="{BCE6BAD6-C2F6-4325-BCD4-D95B806F5B5E}" srcOrd="0" destOrd="0" presId="urn:microsoft.com/office/officeart/2005/8/layout/process3"/>
    <dgm:cxn modelId="{37290AB9-F5A9-499D-9F56-97543AA26556}" type="presParOf" srcId="{BCE6BAD6-C2F6-4325-BCD4-D95B806F5B5E}" destId="{0419F3D2-B393-47DC-A1F6-A87990FFF910}" srcOrd="0" destOrd="0" presId="urn:microsoft.com/office/officeart/2005/8/layout/process3"/>
    <dgm:cxn modelId="{BE95059C-EA18-4E46-9FB4-1AB7BE09D6AD}" type="presParOf" srcId="{BCE6BAD6-C2F6-4325-BCD4-D95B806F5B5E}" destId="{E26E0610-89E6-47D3-B4AD-0B9F8B36BAF6}" srcOrd="1" destOrd="0" presId="urn:microsoft.com/office/officeart/2005/8/layout/process3"/>
    <dgm:cxn modelId="{1B330AC7-C888-428C-A19C-4285C15BF156}" type="presParOf" srcId="{BCE6BAD6-C2F6-4325-BCD4-D95B806F5B5E}" destId="{0CCEC926-6B47-4119-8E5D-E209C96C0797}" srcOrd="2" destOrd="0" presId="urn:microsoft.com/office/officeart/2005/8/layout/process3"/>
    <dgm:cxn modelId="{E826B58B-E4EA-4840-BE0E-19667578CE73}" type="presParOf" srcId="{50730881-5001-4422-AB37-7DBECC02467D}" destId="{5D137F01-DE82-416E-AAA4-83F5156604A6}" srcOrd="1" destOrd="0" presId="urn:microsoft.com/office/officeart/2005/8/layout/process3"/>
    <dgm:cxn modelId="{22B6DC57-30FE-4D28-8213-DAF05FB7A419}" type="presParOf" srcId="{5D137F01-DE82-416E-AAA4-83F5156604A6}" destId="{8BFD0E0C-7016-480C-AD7D-689D2C06D372}" srcOrd="0" destOrd="0" presId="urn:microsoft.com/office/officeart/2005/8/layout/process3"/>
    <dgm:cxn modelId="{ECF41B5C-519E-47EE-A899-FE736D378F4B}" type="presParOf" srcId="{50730881-5001-4422-AB37-7DBECC02467D}" destId="{9266BEF8-60BA-453D-8E1F-289E9143A7C8}" srcOrd="2" destOrd="0" presId="urn:microsoft.com/office/officeart/2005/8/layout/process3"/>
    <dgm:cxn modelId="{7CF6A17F-DCE3-42A2-A5AA-B8B6F401D97C}" type="presParOf" srcId="{9266BEF8-60BA-453D-8E1F-289E9143A7C8}" destId="{75E55303-A155-4296-8D89-66617521D568}" srcOrd="0" destOrd="0" presId="urn:microsoft.com/office/officeart/2005/8/layout/process3"/>
    <dgm:cxn modelId="{1CA1B28C-A376-430D-B374-71946BE21E8E}" type="presParOf" srcId="{9266BEF8-60BA-453D-8E1F-289E9143A7C8}" destId="{C0BB93C9-ABA6-4578-A485-1100FB367CD4}" srcOrd="1" destOrd="0" presId="urn:microsoft.com/office/officeart/2005/8/layout/process3"/>
    <dgm:cxn modelId="{ED33CE5E-3E65-4A93-B81C-325C6F78A42F}" type="presParOf" srcId="{9266BEF8-60BA-453D-8E1F-289E9143A7C8}" destId="{49AC778A-884C-41C2-B088-D23C7B3EC0D8}" srcOrd="2" destOrd="0" presId="urn:microsoft.com/office/officeart/2005/8/layout/process3"/>
    <dgm:cxn modelId="{5F78C272-93F5-4C63-BCB9-E2A14305B133}" type="presParOf" srcId="{50730881-5001-4422-AB37-7DBECC02467D}" destId="{7C13709A-6321-49A3-B27E-E21744BDED50}" srcOrd="3" destOrd="0" presId="urn:microsoft.com/office/officeart/2005/8/layout/process3"/>
    <dgm:cxn modelId="{50D2AEBA-8B4D-4852-9E0A-8FAE0551EFE4}" type="presParOf" srcId="{7C13709A-6321-49A3-B27E-E21744BDED50}" destId="{FBB6D296-1C9C-4B9D-8122-1A504BE500AF}" srcOrd="0" destOrd="0" presId="urn:microsoft.com/office/officeart/2005/8/layout/process3"/>
    <dgm:cxn modelId="{34A46F1A-37B0-457C-A926-7C2655DD7F15}" type="presParOf" srcId="{50730881-5001-4422-AB37-7DBECC02467D}" destId="{812DA130-2CA9-4DBF-A6A8-14747C8157C6}" srcOrd="4" destOrd="0" presId="urn:microsoft.com/office/officeart/2005/8/layout/process3"/>
    <dgm:cxn modelId="{DEE4B882-B878-454E-942C-18956AB48A96}" type="presParOf" srcId="{812DA130-2CA9-4DBF-A6A8-14747C8157C6}" destId="{C1138251-D4C8-4C54-84AE-56487B3147C1}" srcOrd="0" destOrd="0" presId="urn:microsoft.com/office/officeart/2005/8/layout/process3"/>
    <dgm:cxn modelId="{68B9A931-2925-46B5-9589-89D615B03A8C}" type="presParOf" srcId="{812DA130-2CA9-4DBF-A6A8-14747C8157C6}" destId="{B5A52064-704E-4EF6-9402-7811B1466CB7}" srcOrd="1" destOrd="0" presId="urn:microsoft.com/office/officeart/2005/8/layout/process3"/>
    <dgm:cxn modelId="{F72C28C3-6ABF-4664-909D-C8EBA4924882}" type="presParOf" srcId="{812DA130-2CA9-4DBF-A6A8-14747C8157C6}" destId="{860B6F08-6602-469B-9371-29B5B000379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4C77DA-F9F4-4667-9283-2CB6D410FD3E}" type="doc">
      <dgm:prSet loTypeId="urn:microsoft.com/office/officeart/2005/8/layout/vList3" loCatId="list" qsTypeId="urn:microsoft.com/office/officeart/2005/8/quickstyle/simple1" qsCatId="simple" csTypeId="urn:microsoft.com/office/officeart/2005/8/colors/accent1_2" csCatId="accent1" phldr="1"/>
      <dgm:spPr/>
    </dgm:pt>
    <dgm:pt modelId="{7DA108C7-815B-451A-BBAA-3A1765CDBDB3}">
      <dgm:prSet phldrT="[Texto]"/>
      <dgm:spPr>
        <a:xfrm rot="10800000">
          <a:off x="1542585" y="108"/>
          <a:ext cx="4932187" cy="1201069"/>
        </a:xfrm>
        <a:prstGeom prst="homePlate">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r>
            <a:rPr lang="es-EC" b="1" dirty="0">
              <a:solidFill>
                <a:sysClr val="window" lastClr="FFFFFF"/>
              </a:solidFill>
              <a:latin typeface="Calibri"/>
              <a:ea typeface="+mn-ea"/>
              <a:cs typeface="+mn-cs"/>
            </a:rPr>
            <a:t>Estos métodos tratan de determinar el valor de la empresa a través de la estimación del valor de su patrimonio</a:t>
          </a:r>
        </a:p>
      </dgm:t>
    </dgm:pt>
    <dgm:pt modelId="{B41B4D51-618F-480D-BE26-78BBF9B04F41}" type="parTrans" cxnId="{9EC4AD55-B814-4A07-8946-903BF13132A1}">
      <dgm:prSet/>
      <dgm:spPr/>
      <dgm:t>
        <a:bodyPr/>
        <a:lstStyle/>
        <a:p>
          <a:endParaRPr lang="es-EC"/>
        </a:p>
      </dgm:t>
    </dgm:pt>
    <dgm:pt modelId="{5EF9A926-FEA6-47A2-8EF3-8947E01DA5BF}" type="sibTrans" cxnId="{9EC4AD55-B814-4A07-8946-903BF13132A1}">
      <dgm:prSet/>
      <dgm:spPr/>
      <dgm:t>
        <a:bodyPr/>
        <a:lstStyle/>
        <a:p>
          <a:endParaRPr lang="es-EC"/>
        </a:p>
      </dgm:t>
    </dgm:pt>
    <dgm:pt modelId="{5E015E17-506C-4EC3-921A-CAD869450B75}">
      <dgm:prSet phldrT="[Texto]"/>
      <dgm:spPr>
        <a:xfrm rot="10800000">
          <a:off x="1542585" y="1559705"/>
          <a:ext cx="4932187" cy="1201069"/>
        </a:xfrm>
        <a:prstGeom prst="homePlate">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Text" lastClr="000000"/>
              </a:solidFill>
              <a:latin typeface="Calibri"/>
              <a:ea typeface="+mn-ea"/>
              <a:cs typeface="+mn-cs"/>
            </a:rPr>
            <a:t>Proporcionan el valor desde una perspectiva estática</a:t>
          </a:r>
        </a:p>
      </dgm:t>
    </dgm:pt>
    <dgm:pt modelId="{2C2E2628-6263-47AF-90DB-B70F9FAF7602}" type="parTrans" cxnId="{E96500A4-E092-4333-8693-B7EB9DE3084C}">
      <dgm:prSet/>
      <dgm:spPr/>
      <dgm:t>
        <a:bodyPr/>
        <a:lstStyle/>
        <a:p>
          <a:endParaRPr lang="es-EC"/>
        </a:p>
      </dgm:t>
    </dgm:pt>
    <dgm:pt modelId="{103FE409-F251-4F5A-9D9C-234D7BA655C7}" type="sibTrans" cxnId="{E96500A4-E092-4333-8693-B7EB9DE3084C}">
      <dgm:prSet/>
      <dgm:spPr/>
      <dgm:t>
        <a:bodyPr/>
        <a:lstStyle/>
        <a:p>
          <a:endParaRPr lang="es-EC"/>
        </a:p>
      </dgm:t>
    </dgm:pt>
    <dgm:pt modelId="{94D6417B-5E41-4C32-B4D5-FBCB1D898365}">
      <dgm:prSet phldrT="[Texto]"/>
      <dgm:spPr>
        <a:xfrm rot="10800000">
          <a:off x="1542585" y="3119302"/>
          <a:ext cx="4932187" cy="1201069"/>
        </a:xfrm>
        <a:prstGeom prst="homePlate">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s-EC" b="1" dirty="0">
              <a:solidFill>
                <a:sysClr val="windowText" lastClr="000000"/>
              </a:solidFill>
              <a:latin typeface="Calibri"/>
              <a:ea typeface="+mn-ea"/>
              <a:cs typeface="+mn-cs"/>
            </a:rPr>
            <a:t>No tiene en cuenta la posible evolución futura de la empresa, el valor temporal del dinero ni otros factores</a:t>
          </a:r>
        </a:p>
      </dgm:t>
    </dgm:pt>
    <dgm:pt modelId="{92AFC791-F862-4833-BFC3-C07CC17D0D6F}" type="parTrans" cxnId="{9D9CD213-73B8-4E65-960B-266786CC9251}">
      <dgm:prSet/>
      <dgm:spPr/>
      <dgm:t>
        <a:bodyPr/>
        <a:lstStyle/>
        <a:p>
          <a:endParaRPr lang="es-EC"/>
        </a:p>
      </dgm:t>
    </dgm:pt>
    <dgm:pt modelId="{75569A39-24D3-427B-9CC0-7AD139C18A7B}" type="sibTrans" cxnId="{9D9CD213-73B8-4E65-960B-266786CC9251}">
      <dgm:prSet/>
      <dgm:spPr/>
      <dgm:t>
        <a:bodyPr/>
        <a:lstStyle/>
        <a:p>
          <a:endParaRPr lang="es-EC"/>
        </a:p>
      </dgm:t>
    </dgm:pt>
    <dgm:pt modelId="{9A38F538-A1BD-41D2-9370-F2DE5C9AE149}" type="pres">
      <dgm:prSet presAssocID="{084C77DA-F9F4-4667-9283-2CB6D410FD3E}" presName="linearFlow" presStyleCnt="0">
        <dgm:presLayoutVars>
          <dgm:dir/>
          <dgm:resizeHandles val="exact"/>
        </dgm:presLayoutVars>
      </dgm:prSet>
      <dgm:spPr/>
    </dgm:pt>
    <dgm:pt modelId="{D12D6DCA-2F3C-48FF-99DB-C86FA077D297}" type="pres">
      <dgm:prSet presAssocID="{7DA108C7-815B-451A-BBAA-3A1765CDBDB3}" presName="composite" presStyleCnt="0"/>
      <dgm:spPr/>
    </dgm:pt>
    <dgm:pt modelId="{576EDFF4-40F7-4614-9996-780403A6CF7B}" type="pres">
      <dgm:prSet presAssocID="{7DA108C7-815B-451A-BBAA-3A1765CDBDB3}" presName="imgShp" presStyleLbl="fgImgPlace1" presStyleIdx="0" presStyleCnt="3"/>
      <dgm:spPr>
        <a:xfrm>
          <a:off x="942050" y="108"/>
          <a:ext cx="1201069" cy="1201069"/>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9B1447E2-C298-40E8-AF3F-E7F6E78D69E6}" type="pres">
      <dgm:prSet presAssocID="{7DA108C7-815B-451A-BBAA-3A1765CDBDB3}" presName="txShp" presStyleLbl="node1" presStyleIdx="0" presStyleCnt="3">
        <dgm:presLayoutVars>
          <dgm:bulletEnabled val="1"/>
        </dgm:presLayoutVars>
      </dgm:prSet>
      <dgm:spPr/>
    </dgm:pt>
    <dgm:pt modelId="{2B31C2BB-7437-4651-9970-52B6898671F7}" type="pres">
      <dgm:prSet presAssocID="{5EF9A926-FEA6-47A2-8EF3-8947E01DA5BF}" presName="spacing" presStyleCnt="0"/>
      <dgm:spPr/>
    </dgm:pt>
    <dgm:pt modelId="{BFF9A653-9ECF-47AD-B7AB-86951F1EE665}" type="pres">
      <dgm:prSet presAssocID="{5E015E17-506C-4EC3-921A-CAD869450B75}" presName="composite" presStyleCnt="0"/>
      <dgm:spPr/>
    </dgm:pt>
    <dgm:pt modelId="{94B49A63-04AA-4581-B089-FD7B5C6E6752}" type="pres">
      <dgm:prSet presAssocID="{5E015E17-506C-4EC3-921A-CAD869450B75}" presName="imgShp" presStyleLbl="fgImgPlace1" presStyleIdx="1" presStyleCnt="3"/>
      <dgm:spPr>
        <a:xfrm>
          <a:off x="942050" y="1559705"/>
          <a:ext cx="1201069" cy="1201069"/>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139A36B3-1920-421B-8AC7-412E22594315}" type="pres">
      <dgm:prSet presAssocID="{5E015E17-506C-4EC3-921A-CAD869450B75}" presName="txShp" presStyleLbl="node1" presStyleIdx="1" presStyleCnt="3">
        <dgm:presLayoutVars>
          <dgm:bulletEnabled val="1"/>
        </dgm:presLayoutVars>
      </dgm:prSet>
      <dgm:spPr/>
    </dgm:pt>
    <dgm:pt modelId="{10AC431C-38D4-416E-8257-4E0A7F4C8879}" type="pres">
      <dgm:prSet presAssocID="{103FE409-F251-4F5A-9D9C-234D7BA655C7}" presName="spacing" presStyleCnt="0"/>
      <dgm:spPr/>
    </dgm:pt>
    <dgm:pt modelId="{3589FDC7-C738-4819-A184-BD9166FFB0B0}" type="pres">
      <dgm:prSet presAssocID="{94D6417B-5E41-4C32-B4D5-FBCB1D898365}" presName="composite" presStyleCnt="0"/>
      <dgm:spPr/>
    </dgm:pt>
    <dgm:pt modelId="{90D87806-9132-4E65-9B02-6E7ADEA7C05B}" type="pres">
      <dgm:prSet presAssocID="{94D6417B-5E41-4C32-B4D5-FBCB1D898365}" presName="imgShp" presStyleLbl="fgImgPlace1" presStyleIdx="2" presStyleCnt="3"/>
      <dgm:spPr>
        <a:xfrm>
          <a:off x="942050" y="3119302"/>
          <a:ext cx="1201069" cy="1201069"/>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4DC70082-F933-4736-8107-2BEAEB72633F}" type="pres">
      <dgm:prSet presAssocID="{94D6417B-5E41-4C32-B4D5-FBCB1D898365}" presName="txShp" presStyleLbl="node1" presStyleIdx="2" presStyleCnt="3">
        <dgm:presLayoutVars>
          <dgm:bulletEnabled val="1"/>
        </dgm:presLayoutVars>
      </dgm:prSet>
      <dgm:spPr/>
    </dgm:pt>
  </dgm:ptLst>
  <dgm:cxnLst>
    <dgm:cxn modelId="{9D9CD213-73B8-4E65-960B-266786CC9251}" srcId="{084C77DA-F9F4-4667-9283-2CB6D410FD3E}" destId="{94D6417B-5E41-4C32-B4D5-FBCB1D898365}" srcOrd="2" destOrd="0" parTransId="{92AFC791-F862-4833-BFC3-C07CC17D0D6F}" sibTransId="{75569A39-24D3-427B-9CC0-7AD139C18A7B}"/>
    <dgm:cxn modelId="{9EC4AD55-B814-4A07-8946-903BF13132A1}" srcId="{084C77DA-F9F4-4667-9283-2CB6D410FD3E}" destId="{7DA108C7-815B-451A-BBAA-3A1765CDBDB3}" srcOrd="0" destOrd="0" parTransId="{B41B4D51-618F-480D-BE26-78BBF9B04F41}" sibTransId="{5EF9A926-FEA6-47A2-8EF3-8947E01DA5BF}"/>
    <dgm:cxn modelId="{68F1D291-DECB-4523-BD80-90F903D7DE65}" type="presOf" srcId="{94D6417B-5E41-4C32-B4D5-FBCB1D898365}" destId="{4DC70082-F933-4736-8107-2BEAEB72633F}" srcOrd="0" destOrd="0" presId="urn:microsoft.com/office/officeart/2005/8/layout/vList3"/>
    <dgm:cxn modelId="{E96500A4-E092-4333-8693-B7EB9DE3084C}" srcId="{084C77DA-F9F4-4667-9283-2CB6D410FD3E}" destId="{5E015E17-506C-4EC3-921A-CAD869450B75}" srcOrd="1" destOrd="0" parTransId="{2C2E2628-6263-47AF-90DB-B70F9FAF7602}" sibTransId="{103FE409-F251-4F5A-9D9C-234D7BA655C7}"/>
    <dgm:cxn modelId="{FBC054CE-FB86-44AE-9051-46C0DAE24E19}" type="presOf" srcId="{7DA108C7-815B-451A-BBAA-3A1765CDBDB3}" destId="{9B1447E2-C298-40E8-AF3F-E7F6E78D69E6}" srcOrd="0" destOrd="0" presId="urn:microsoft.com/office/officeart/2005/8/layout/vList3"/>
    <dgm:cxn modelId="{F020FFD1-603B-4F68-BDEC-7B60FAA237D9}" type="presOf" srcId="{084C77DA-F9F4-4667-9283-2CB6D410FD3E}" destId="{9A38F538-A1BD-41D2-9370-F2DE5C9AE149}" srcOrd="0" destOrd="0" presId="urn:microsoft.com/office/officeart/2005/8/layout/vList3"/>
    <dgm:cxn modelId="{D3851AFB-F4EC-49EC-AB50-6F2CA4E3C02C}" type="presOf" srcId="{5E015E17-506C-4EC3-921A-CAD869450B75}" destId="{139A36B3-1920-421B-8AC7-412E22594315}" srcOrd="0" destOrd="0" presId="urn:microsoft.com/office/officeart/2005/8/layout/vList3"/>
    <dgm:cxn modelId="{9E25139C-F819-4119-A052-7BDBA8A65D0A}" type="presParOf" srcId="{9A38F538-A1BD-41D2-9370-F2DE5C9AE149}" destId="{D12D6DCA-2F3C-48FF-99DB-C86FA077D297}" srcOrd="0" destOrd="0" presId="urn:microsoft.com/office/officeart/2005/8/layout/vList3"/>
    <dgm:cxn modelId="{9E758E2B-40C4-4900-A28C-BAC51A92B6B1}" type="presParOf" srcId="{D12D6DCA-2F3C-48FF-99DB-C86FA077D297}" destId="{576EDFF4-40F7-4614-9996-780403A6CF7B}" srcOrd="0" destOrd="0" presId="urn:microsoft.com/office/officeart/2005/8/layout/vList3"/>
    <dgm:cxn modelId="{91502EED-FE3A-4EDC-B2C2-69125AAB0A62}" type="presParOf" srcId="{D12D6DCA-2F3C-48FF-99DB-C86FA077D297}" destId="{9B1447E2-C298-40E8-AF3F-E7F6E78D69E6}" srcOrd="1" destOrd="0" presId="urn:microsoft.com/office/officeart/2005/8/layout/vList3"/>
    <dgm:cxn modelId="{EFBA27E5-5CCC-4A79-907C-0FE1725843CF}" type="presParOf" srcId="{9A38F538-A1BD-41D2-9370-F2DE5C9AE149}" destId="{2B31C2BB-7437-4651-9970-52B6898671F7}" srcOrd="1" destOrd="0" presId="urn:microsoft.com/office/officeart/2005/8/layout/vList3"/>
    <dgm:cxn modelId="{03445DA5-88A3-4CB1-A9F9-104018CD530E}" type="presParOf" srcId="{9A38F538-A1BD-41D2-9370-F2DE5C9AE149}" destId="{BFF9A653-9ECF-47AD-B7AB-86951F1EE665}" srcOrd="2" destOrd="0" presId="urn:microsoft.com/office/officeart/2005/8/layout/vList3"/>
    <dgm:cxn modelId="{E40D1219-A752-4B53-A3C3-7ACFEC4F06B2}" type="presParOf" srcId="{BFF9A653-9ECF-47AD-B7AB-86951F1EE665}" destId="{94B49A63-04AA-4581-B089-FD7B5C6E6752}" srcOrd="0" destOrd="0" presId="urn:microsoft.com/office/officeart/2005/8/layout/vList3"/>
    <dgm:cxn modelId="{01001FB7-0C38-40F4-A0DD-8437F590D3AB}" type="presParOf" srcId="{BFF9A653-9ECF-47AD-B7AB-86951F1EE665}" destId="{139A36B3-1920-421B-8AC7-412E22594315}" srcOrd="1" destOrd="0" presId="urn:microsoft.com/office/officeart/2005/8/layout/vList3"/>
    <dgm:cxn modelId="{6E1423CD-E53E-4E47-8B3C-0F79E9EAF8C8}" type="presParOf" srcId="{9A38F538-A1BD-41D2-9370-F2DE5C9AE149}" destId="{10AC431C-38D4-416E-8257-4E0A7F4C8879}" srcOrd="3" destOrd="0" presId="urn:microsoft.com/office/officeart/2005/8/layout/vList3"/>
    <dgm:cxn modelId="{785B39DA-7F93-4A5E-9255-6B5120B5275B}" type="presParOf" srcId="{9A38F538-A1BD-41D2-9370-F2DE5C9AE149}" destId="{3589FDC7-C738-4819-A184-BD9166FFB0B0}" srcOrd="4" destOrd="0" presId="urn:microsoft.com/office/officeart/2005/8/layout/vList3"/>
    <dgm:cxn modelId="{9AA197B2-EA3F-4FCC-9E28-12BC0AD482FE}" type="presParOf" srcId="{3589FDC7-C738-4819-A184-BD9166FFB0B0}" destId="{90D87806-9132-4E65-9B02-6E7ADEA7C05B}" srcOrd="0" destOrd="0" presId="urn:microsoft.com/office/officeart/2005/8/layout/vList3"/>
    <dgm:cxn modelId="{284D92F0-3FBB-4126-829B-D4B3C3B4CD3D}" type="presParOf" srcId="{3589FDC7-C738-4819-A184-BD9166FFB0B0}" destId="{4DC70082-F933-4736-8107-2BEAEB7263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996B7-98DC-423D-B7FD-CF74B6D73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9F2A383C-9001-4E3D-B3AE-6D4825C616C7}">
      <dgm:prSet phldrT="[Texto]"/>
      <dgm:spPr>
        <a:xfrm>
          <a:off x="0" y="0"/>
          <a:ext cx="8712968" cy="1146010"/>
        </a:xfrm>
        <a:prstGeom prst="roundRect">
          <a:avLst>
            <a:gd name="adj" fmla="val 10000"/>
          </a:avLst>
        </a:prstGeom>
        <a:solidFill>
          <a:srgbClr val="8064A2">
            <a:lumMod val="20000"/>
            <a:lumOff val="80000"/>
          </a:srgbClr>
        </a:solidFill>
        <a:ln w="25400" cap="flat" cmpd="sng" algn="ctr">
          <a:solidFill>
            <a:sysClr val="window" lastClr="FFFFFF">
              <a:hueOff val="0"/>
              <a:satOff val="0"/>
              <a:lumOff val="0"/>
              <a:alphaOff val="0"/>
            </a:sysClr>
          </a:solidFill>
          <a:prstDash val="solid"/>
        </a:ln>
        <a:effectLst/>
      </dgm:spPr>
      <dgm:t>
        <a:bodyPr/>
        <a:lstStyle/>
        <a:p>
          <a:pPr algn="just"/>
          <a:r>
            <a:rPr lang="es-EC" sz="2000" b="1" dirty="0">
              <a:solidFill>
                <a:sysClr val="windowText" lastClr="000000"/>
              </a:solidFill>
              <a:latin typeface="Calibri"/>
              <a:ea typeface="+mn-ea"/>
              <a:cs typeface="+mn-cs"/>
            </a:rPr>
            <a:t>Valor Contable</a:t>
          </a:r>
        </a:p>
      </dgm:t>
    </dgm:pt>
    <dgm:pt modelId="{C2F21472-9FF5-4C85-84E6-E51202BEC00D}" type="parTrans" cxnId="{14AACCA4-0AD3-4A2D-B344-2C290C5D6D6C}">
      <dgm:prSet/>
      <dgm:spPr/>
      <dgm:t>
        <a:bodyPr/>
        <a:lstStyle/>
        <a:p>
          <a:endParaRPr lang="es-EC"/>
        </a:p>
      </dgm:t>
    </dgm:pt>
    <dgm:pt modelId="{C93C674D-73C3-433C-875E-7DD14D1721FB}" type="sibTrans" cxnId="{14AACCA4-0AD3-4A2D-B344-2C290C5D6D6C}">
      <dgm:prSet/>
      <dgm:spPr/>
      <dgm:t>
        <a:bodyPr/>
        <a:lstStyle/>
        <a:p>
          <a:endParaRPr lang="es-EC"/>
        </a:p>
      </dgm:t>
    </dgm:pt>
    <dgm:pt modelId="{5D06344D-F49F-4314-A148-2D6C946FCB83}">
      <dgm:prSet phldrT="[Texto]" custT="1"/>
      <dgm:spPr>
        <a:xfrm>
          <a:off x="0" y="0"/>
          <a:ext cx="8712968" cy="1146010"/>
        </a:xfrm>
        <a:prstGeom prst="roundRect">
          <a:avLst>
            <a:gd name="adj" fmla="val 10000"/>
          </a:avLst>
        </a:prstGeom>
        <a:solidFill>
          <a:srgbClr val="8064A2">
            <a:lumMod val="20000"/>
            <a:lumOff val="80000"/>
          </a:srgbClr>
        </a:solidFill>
        <a:ln w="25400" cap="flat" cmpd="sng" algn="ctr">
          <a:solidFill>
            <a:sysClr val="window" lastClr="FFFFFF">
              <a:hueOff val="0"/>
              <a:satOff val="0"/>
              <a:lumOff val="0"/>
              <a:alphaOff val="0"/>
            </a:sysClr>
          </a:solidFill>
          <a:prstDash val="solid"/>
        </a:ln>
        <a:effectLst/>
      </dgm:spPr>
      <dgm:t>
        <a:bodyPr/>
        <a:lstStyle/>
        <a:p>
          <a:pPr algn="just"/>
          <a:r>
            <a:rPr lang="es-EC" sz="1800" b="1" dirty="0">
              <a:solidFill>
                <a:sysClr val="windowText" lastClr="000000"/>
              </a:solidFill>
              <a:latin typeface="Calibri"/>
              <a:ea typeface="+mn-ea"/>
              <a:cs typeface="+mn-cs"/>
            </a:rPr>
            <a:t>Es el valor de los recursos propios que figuran en el balance (capital y reservas)</a:t>
          </a:r>
        </a:p>
      </dgm:t>
    </dgm:pt>
    <dgm:pt modelId="{4F83B870-826A-4512-9A1A-A7357BC9BBFA}" type="parTrans" cxnId="{2ED40262-8386-4CE8-BC07-6C33388CC79E}">
      <dgm:prSet/>
      <dgm:spPr/>
      <dgm:t>
        <a:bodyPr/>
        <a:lstStyle/>
        <a:p>
          <a:endParaRPr lang="es-EC"/>
        </a:p>
      </dgm:t>
    </dgm:pt>
    <dgm:pt modelId="{EA2D9D27-A227-46E9-AAEF-E765006F4C29}" type="sibTrans" cxnId="{2ED40262-8386-4CE8-BC07-6C33388CC79E}">
      <dgm:prSet/>
      <dgm:spPr/>
      <dgm:t>
        <a:bodyPr/>
        <a:lstStyle/>
        <a:p>
          <a:endParaRPr lang="es-EC"/>
        </a:p>
      </dgm:t>
    </dgm:pt>
    <dgm:pt modelId="{543E2CD0-EA81-404C-8E11-2B10918DC1B2}">
      <dgm:prSet phldrT="[Texto]"/>
      <dgm:spPr>
        <a:xfrm>
          <a:off x="0" y="1260611"/>
          <a:ext cx="8712968" cy="1146010"/>
        </a:xfrm>
        <a:prstGeom prst="roundRect">
          <a:avLst>
            <a:gd name="adj" fmla="val 10000"/>
          </a:avLst>
        </a:prstGeom>
        <a:solidFill>
          <a:srgbClr val="9BBB59">
            <a:lumMod val="20000"/>
            <a:lumOff val="80000"/>
          </a:srgbClr>
        </a:solidFill>
        <a:ln w="25400" cap="flat" cmpd="sng" algn="ctr">
          <a:solidFill>
            <a:sysClr val="window" lastClr="FFFFFF">
              <a:hueOff val="0"/>
              <a:satOff val="0"/>
              <a:lumOff val="0"/>
              <a:alphaOff val="0"/>
            </a:sysClr>
          </a:solidFill>
          <a:prstDash val="solid"/>
        </a:ln>
        <a:effectLst/>
      </dgm:spPr>
      <dgm:t>
        <a:bodyPr/>
        <a:lstStyle/>
        <a:p>
          <a:pPr algn="just"/>
          <a:r>
            <a:rPr lang="es-EC" sz="2000" b="1" dirty="0">
              <a:solidFill>
                <a:sysClr val="windowText" lastClr="000000"/>
              </a:solidFill>
              <a:latin typeface="Calibri"/>
              <a:ea typeface="+mn-ea"/>
              <a:cs typeface="+mn-cs"/>
            </a:rPr>
            <a:t>Valor Contable Ajustado</a:t>
          </a:r>
        </a:p>
      </dgm:t>
    </dgm:pt>
    <dgm:pt modelId="{7C3297E6-6A45-4C1C-BD3A-135753248C78}" type="parTrans" cxnId="{93D8B50C-B191-4814-A95D-7AE0D8CA682D}">
      <dgm:prSet/>
      <dgm:spPr/>
      <dgm:t>
        <a:bodyPr/>
        <a:lstStyle/>
        <a:p>
          <a:endParaRPr lang="es-EC"/>
        </a:p>
      </dgm:t>
    </dgm:pt>
    <dgm:pt modelId="{FA23552B-2F27-4546-8BD7-904DA6FFF9BC}" type="sibTrans" cxnId="{93D8B50C-B191-4814-A95D-7AE0D8CA682D}">
      <dgm:prSet/>
      <dgm:spPr/>
      <dgm:t>
        <a:bodyPr/>
        <a:lstStyle/>
        <a:p>
          <a:endParaRPr lang="es-EC"/>
        </a:p>
      </dgm:t>
    </dgm:pt>
    <dgm:pt modelId="{A0601A1B-D644-4B85-8744-AE9A5C62986C}">
      <dgm:prSet phldrT="[Texto]" custT="1"/>
      <dgm:spPr>
        <a:xfrm>
          <a:off x="0" y="1260611"/>
          <a:ext cx="8712968" cy="1146010"/>
        </a:xfrm>
        <a:prstGeom prst="roundRect">
          <a:avLst>
            <a:gd name="adj" fmla="val 10000"/>
          </a:avLst>
        </a:prstGeom>
        <a:solidFill>
          <a:srgbClr val="9BBB59">
            <a:lumMod val="20000"/>
            <a:lumOff val="80000"/>
          </a:srgbClr>
        </a:solidFill>
        <a:ln w="25400" cap="flat" cmpd="sng" algn="ctr">
          <a:solidFill>
            <a:sysClr val="window" lastClr="FFFFFF">
              <a:hueOff val="0"/>
              <a:satOff val="0"/>
              <a:lumOff val="0"/>
              <a:alphaOff val="0"/>
            </a:sysClr>
          </a:solidFill>
          <a:prstDash val="solid"/>
        </a:ln>
        <a:effectLst/>
      </dgm:spPr>
      <dgm:t>
        <a:bodyPr/>
        <a:lstStyle/>
        <a:p>
          <a:pPr algn="just"/>
          <a:r>
            <a:rPr lang="es-EC" sz="1800" b="1" dirty="0">
              <a:solidFill>
                <a:sysClr val="windowText" lastClr="000000"/>
              </a:solidFill>
              <a:latin typeface="Calibri"/>
              <a:ea typeface="+mn-ea"/>
              <a:cs typeface="+mn-cs"/>
            </a:rPr>
            <a:t>Cuando los valores de los activos y pasivos se ajustan a su valor de mercado, se obtiene el patrimonio neto ajustado</a:t>
          </a:r>
        </a:p>
      </dgm:t>
    </dgm:pt>
    <dgm:pt modelId="{1F03262C-8242-474B-AB81-5930B0DFD415}" type="parTrans" cxnId="{D2C8DC2E-9698-445A-AC86-1E7F21F1925A}">
      <dgm:prSet/>
      <dgm:spPr/>
      <dgm:t>
        <a:bodyPr/>
        <a:lstStyle/>
        <a:p>
          <a:endParaRPr lang="es-EC"/>
        </a:p>
      </dgm:t>
    </dgm:pt>
    <dgm:pt modelId="{CDDB75CA-E17D-4D41-9693-82045ECE1AA7}" type="sibTrans" cxnId="{D2C8DC2E-9698-445A-AC86-1E7F21F1925A}">
      <dgm:prSet/>
      <dgm:spPr/>
      <dgm:t>
        <a:bodyPr/>
        <a:lstStyle/>
        <a:p>
          <a:endParaRPr lang="es-EC"/>
        </a:p>
      </dgm:t>
    </dgm:pt>
    <dgm:pt modelId="{11A1A477-E08B-4968-904E-F54C975C1CF0}">
      <dgm:prSet phldrT="[Texto]"/>
      <dgm:spPr>
        <a:xfrm>
          <a:off x="0" y="2521222"/>
          <a:ext cx="8712968" cy="1146010"/>
        </a:xfrm>
        <a:prstGeom prst="roundRect">
          <a:avLst>
            <a:gd name="adj" fmla="val 10000"/>
          </a:avLst>
        </a:prstGeom>
        <a:solidFill>
          <a:srgbClr val="C0504D">
            <a:lumMod val="20000"/>
            <a:lumOff val="80000"/>
          </a:srgbClr>
        </a:solidFill>
        <a:ln w="25400" cap="flat" cmpd="sng" algn="ctr">
          <a:solidFill>
            <a:sysClr val="window" lastClr="FFFFFF">
              <a:hueOff val="0"/>
              <a:satOff val="0"/>
              <a:lumOff val="0"/>
              <a:alphaOff val="0"/>
            </a:sysClr>
          </a:solidFill>
          <a:prstDash val="solid"/>
        </a:ln>
        <a:effectLst/>
      </dgm:spPr>
      <dgm:t>
        <a:bodyPr/>
        <a:lstStyle/>
        <a:p>
          <a:pPr algn="just"/>
          <a:r>
            <a:rPr lang="es-EC" sz="2000" b="1" dirty="0">
              <a:solidFill>
                <a:sysClr val="windowText" lastClr="000000"/>
              </a:solidFill>
              <a:latin typeface="Calibri"/>
              <a:ea typeface="+mn-ea"/>
              <a:cs typeface="+mn-cs"/>
            </a:rPr>
            <a:t>Valor de Liquidación </a:t>
          </a:r>
        </a:p>
      </dgm:t>
    </dgm:pt>
    <dgm:pt modelId="{99850498-889D-4249-9F8C-176B04C750BC}" type="parTrans" cxnId="{F3845F62-F41F-484A-8E8E-232F06B70F65}">
      <dgm:prSet/>
      <dgm:spPr/>
      <dgm:t>
        <a:bodyPr/>
        <a:lstStyle/>
        <a:p>
          <a:endParaRPr lang="es-EC"/>
        </a:p>
      </dgm:t>
    </dgm:pt>
    <dgm:pt modelId="{9BF2FDA7-6F4F-41A9-8A03-EB85BDC6760F}" type="sibTrans" cxnId="{F3845F62-F41F-484A-8E8E-232F06B70F65}">
      <dgm:prSet/>
      <dgm:spPr/>
      <dgm:t>
        <a:bodyPr/>
        <a:lstStyle/>
        <a:p>
          <a:endParaRPr lang="es-EC"/>
        </a:p>
      </dgm:t>
    </dgm:pt>
    <dgm:pt modelId="{70260302-B4F8-4D83-A937-77491436729E}">
      <dgm:prSet phldrT="[Texto]" custT="1"/>
      <dgm:spPr>
        <a:xfrm>
          <a:off x="0" y="2521222"/>
          <a:ext cx="8712968" cy="1146010"/>
        </a:xfrm>
        <a:prstGeom prst="roundRect">
          <a:avLst>
            <a:gd name="adj" fmla="val 10000"/>
          </a:avLst>
        </a:prstGeom>
        <a:solidFill>
          <a:srgbClr val="C0504D">
            <a:lumMod val="20000"/>
            <a:lumOff val="80000"/>
          </a:srgbClr>
        </a:solidFill>
        <a:ln w="25400" cap="flat" cmpd="sng" algn="ctr">
          <a:solidFill>
            <a:sysClr val="window" lastClr="FFFFFF">
              <a:hueOff val="0"/>
              <a:satOff val="0"/>
              <a:lumOff val="0"/>
              <a:alphaOff val="0"/>
            </a:sysClr>
          </a:solidFill>
          <a:prstDash val="solid"/>
        </a:ln>
        <a:effectLst/>
      </dgm:spPr>
      <dgm:t>
        <a:bodyPr/>
        <a:lstStyle/>
        <a:p>
          <a:pPr algn="just"/>
          <a:r>
            <a:rPr lang="es-EC" sz="1800" b="1" dirty="0">
              <a:solidFill>
                <a:sysClr val="windowText" lastClr="000000"/>
              </a:solidFill>
              <a:latin typeface="Calibri"/>
              <a:ea typeface="+mn-ea"/>
              <a:cs typeface="+mn-cs"/>
            </a:rPr>
            <a:t>Es el valor de una empresa en el caso de que se proceda a su liquidación, es decir, que se vendan sus activos y se cancelen sus deudas</a:t>
          </a:r>
        </a:p>
      </dgm:t>
    </dgm:pt>
    <dgm:pt modelId="{EC7DE34A-56AB-4FAE-A6DE-A5C233E5F49D}" type="parTrans" cxnId="{41534E84-D3F1-4F59-BCC2-42A0ECA1CA46}">
      <dgm:prSet/>
      <dgm:spPr/>
      <dgm:t>
        <a:bodyPr/>
        <a:lstStyle/>
        <a:p>
          <a:endParaRPr lang="es-EC"/>
        </a:p>
      </dgm:t>
    </dgm:pt>
    <dgm:pt modelId="{E1C27EE1-FEDA-4663-8EC4-84AF27ED2FC6}" type="sibTrans" cxnId="{41534E84-D3F1-4F59-BCC2-42A0ECA1CA46}">
      <dgm:prSet/>
      <dgm:spPr/>
      <dgm:t>
        <a:bodyPr/>
        <a:lstStyle/>
        <a:p>
          <a:endParaRPr lang="es-EC"/>
        </a:p>
      </dgm:t>
    </dgm:pt>
    <dgm:pt modelId="{70531F16-2363-40B9-962C-AF13B10A57B3}">
      <dgm:prSet phldrT="[Texto]"/>
      <dgm:spPr>
        <a:xfrm>
          <a:off x="0" y="3781833"/>
          <a:ext cx="8712968" cy="1146010"/>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r>
            <a:rPr lang="es-EC" sz="2000" b="1" dirty="0">
              <a:solidFill>
                <a:sysClr val="window" lastClr="FFFFFF"/>
              </a:solidFill>
              <a:latin typeface="Calibri"/>
              <a:ea typeface="+mn-ea"/>
              <a:cs typeface="+mn-cs"/>
            </a:rPr>
            <a:t>Valor Sustancial</a:t>
          </a:r>
        </a:p>
      </dgm:t>
    </dgm:pt>
    <dgm:pt modelId="{1063AA20-3551-4CC4-B53C-7E5FD9342978}" type="parTrans" cxnId="{A61AA79E-68C2-4B43-8752-A258AEBC7D18}">
      <dgm:prSet/>
      <dgm:spPr/>
      <dgm:t>
        <a:bodyPr/>
        <a:lstStyle/>
        <a:p>
          <a:endParaRPr lang="es-EC"/>
        </a:p>
      </dgm:t>
    </dgm:pt>
    <dgm:pt modelId="{3AD932A8-BFF7-459A-AA08-65C443B03348}" type="sibTrans" cxnId="{A61AA79E-68C2-4B43-8752-A258AEBC7D18}">
      <dgm:prSet/>
      <dgm:spPr/>
      <dgm:t>
        <a:bodyPr/>
        <a:lstStyle/>
        <a:p>
          <a:endParaRPr lang="es-EC"/>
        </a:p>
      </dgm:t>
    </dgm:pt>
    <dgm:pt modelId="{1F0D94B6-D6AF-4FF2-8A7F-104AABB28901}">
      <dgm:prSet phldrT="[Texto]" custT="1"/>
      <dgm:spPr>
        <a:xfrm>
          <a:off x="0" y="3781833"/>
          <a:ext cx="8712968" cy="1146010"/>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lgn="just"/>
          <a:r>
            <a:rPr lang="es-EC" sz="1800" b="1" dirty="0">
              <a:solidFill>
                <a:sysClr val="window" lastClr="FFFFFF"/>
              </a:solidFill>
              <a:latin typeface="Calibri"/>
              <a:ea typeface="+mn-ea"/>
              <a:cs typeface="+mn-cs"/>
            </a:rPr>
            <a:t>El valor sustancial representa la inversión que debería efectuarse para constituir una empresa en idénticas condiciones a la que se está valorando</a:t>
          </a:r>
        </a:p>
      </dgm:t>
    </dgm:pt>
    <dgm:pt modelId="{383E5375-70D3-4819-AEB4-16CAACFEA53A}" type="parTrans" cxnId="{67B9B416-EB58-4E93-80AE-494C2E22F09C}">
      <dgm:prSet/>
      <dgm:spPr/>
      <dgm:t>
        <a:bodyPr/>
        <a:lstStyle/>
        <a:p>
          <a:endParaRPr lang="es-EC"/>
        </a:p>
      </dgm:t>
    </dgm:pt>
    <dgm:pt modelId="{AAE24D62-0F01-451B-A53B-902C4B1771A8}" type="sibTrans" cxnId="{67B9B416-EB58-4E93-80AE-494C2E22F09C}">
      <dgm:prSet/>
      <dgm:spPr/>
      <dgm:t>
        <a:bodyPr/>
        <a:lstStyle/>
        <a:p>
          <a:endParaRPr lang="es-EC"/>
        </a:p>
      </dgm:t>
    </dgm:pt>
    <dgm:pt modelId="{D9491FCF-CAF1-4E99-B847-1C355616A91B}" type="pres">
      <dgm:prSet presAssocID="{76A996B7-98DC-423D-B7FD-CF74B6D737AB}" presName="linear" presStyleCnt="0">
        <dgm:presLayoutVars>
          <dgm:dir/>
          <dgm:resizeHandles val="exact"/>
        </dgm:presLayoutVars>
      </dgm:prSet>
      <dgm:spPr/>
    </dgm:pt>
    <dgm:pt modelId="{861379FC-3668-440E-B3C7-0EC055C64B5A}" type="pres">
      <dgm:prSet presAssocID="{9F2A383C-9001-4E3D-B3AE-6D4825C616C7}" presName="comp" presStyleCnt="0"/>
      <dgm:spPr/>
    </dgm:pt>
    <dgm:pt modelId="{935B6D75-AC1C-4DB7-9A96-26AC0559B4CB}" type="pres">
      <dgm:prSet presAssocID="{9F2A383C-9001-4E3D-B3AE-6D4825C616C7}" presName="box" presStyleLbl="node1" presStyleIdx="0" presStyleCnt="4" custLinFactNeighborY="-6283"/>
      <dgm:spPr/>
    </dgm:pt>
    <dgm:pt modelId="{40316C96-FEC1-4DCE-A079-2186F436691A}" type="pres">
      <dgm:prSet presAssocID="{9F2A383C-9001-4E3D-B3AE-6D4825C616C7}" presName="img" presStyleLbl="fgImgPlace1" presStyleIdx="0" presStyleCnt="4"/>
      <dgm:spPr>
        <a:xfrm>
          <a:off x="114601" y="114601"/>
          <a:ext cx="1742593" cy="916808"/>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7E0C58D4-14E4-4E6F-A7DD-C30B412DF498}" type="pres">
      <dgm:prSet presAssocID="{9F2A383C-9001-4E3D-B3AE-6D4825C616C7}" presName="text" presStyleLbl="node1" presStyleIdx="0" presStyleCnt="4">
        <dgm:presLayoutVars>
          <dgm:bulletEnabled val="1"/>
        </dgm:presLayoutVars>
      </dgm:prSet>
      <dgm:spPr/>
    </dgm:pt>
    <dgm:pt modelId="{A695F11B-7AD9-41CD-BFD0-C52261BF426B}" type="pres">
      <dgm:prSet presAssocID="{C93C674D-73C3-433C-875E-7DD14D1721FB}" presName="spacer" presStyleCnt="0"/>
      <dgm:spPr/>
    </dgm:pt>
    <dgm:pt modelId="{E7574554-DCC5-4849-9FB5-77FA4804B112}" type="pres">
      <dgm:prSet presAssocID="{543E2CD0-EA81-404C-8E11-2B10918DC1B2}" presName="comp" presStyleCnt="0"/>
      <dgm:spPr/>
    </dgm:pt>
    <dgm:pt modelId="{04FDD246-72C0-4AB3-A482-BEE360DA292B}" type="pres">
      <dgm:prSet presAssocID="{543E2CD0-EA81-404C-8E11-2B10918DC1B2}" presName="box" presStyleLbl="node1" presStyleIdx="1" presStyleCnt="4"/>
      <dgm:spPr/>
    </dgm:pt>
    <dgm:pt modelId="{8ED178EF-8A22-47B5-8440-85D5CC67ADA8}" type="pres">
      <dgm:prSet presAssocID="{543E2CD0-EA81-404C-8E11-2B10918DC1B2}" presName="img" presStyleLbl="fgImgPlace1" presStyleIdx="1" presStyleCnt="4"/>
      <dgm:spPr>
        <a:xfrm>
          <a:off x="114601" y="1375212"/>
          <a:ext cx="1742593" cy="916808"/>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26D2F8A2-2288-40B3-B890-16C3F4968C55}" type="pres">
      <dgm:prSet presAssocID="{543E2CD0-EA81-404C-8E11-2B10918DC1B2}" presName="text" presStyleLbl="node1" presStyleIdx="1" presStyleCnt="4">
        <dgm:presLayoutVars>
          <dgm:bulletEnabled val="1"/>
        </dgm:presLayoutVars>
      </dgm:prSet>
      <dgm:spPr/>
    </dgm:pt>
    <dgm:pt modelId="{3AD646B3-E13E-4033-B857-BA4AEA970F3F}" type="pres">
      <dgm:prSet presAssocID="{FA23552B-2F27-4546-8BD7-904DA6FFF9BC}" presName="spacer" presStyleCnt="0"/>
      <dgm:spPr/>
    </dgm:pt>
    <dgm:pt modelId="{F7BB917E-9F92-45A6-9FFB-9036A48528F5}" type="pres">
      <dgm:prSet presAssocID="{11A1A477-E08B-4968-904E-F54C975C1CF0}" presName="comp" presStyleCnt="0"/>
      <dgm:spPr/>
    </dgm:pt>
    <dgm:pt modelId="{798B9F46-F6C0-4E82-A400-CC91EB26AC39}" type="pres">
      <dgm:prSet presAssocID="{11A1A477-E08B-4968-904E-F54C975C1CF0}" presName="box" presStyleLbl="node1" presStyleIdx="2" presStyleCnt="4"/>
      <dgm:spPr/>
    </dgm:pt>
    <dgm:pt modelId="{7E44A0DE-49C8-404C-9390-A487418F36AE}" type="pres">
      <dgm:prSet presAssocID="{11A1A477-E08B-4968-904E-F54C975C1CF0}" presName="img" presStyleLbl="fgImgPlace1" presStyleIdx="2" presStyleCnt="4"/>
      <dgm:spPr>
        <a:xfrm>
          <a:off x="114601" y="2635823"/>
          <a:ext cx="1742593" cy="916808"/>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13889585-070E-47E7-BAD8-93B9956B1B4C}" type="pres">
      <dgm:prSet presAssocID="{11A1A477-E08B-4968-904E-F54C975C1CF0}" presName="text" presStyleLbl="node1" presStyleIdx="2" presStyleCnt="4">
        <dgm:presLayoutVars>
          <dgm:bulletEnabled val="1"/>
        </dgm:presLayoutVars>
      </dgm:prSet>
      <dgm:spPr/>
    </dgm:pt>
    <dgm:pt modelId="{DC10457F-BD7B-473E-A54C-2EC1F5711D02}" type="pres">
      <dgm:prSet presAssocID="{9BF2FDA7-6F4F-41A9-8A03-EB85BDC6760F}" presName="spacer" presStyleCnt="0"/>
      <dgm:spPr/>
    </dgm:pt>
    <dgm:pt modelId="{DC71628E-C5AD-466B-9878-A9469416A45D}" type="pres">
      <dgm:prSet presAssocID="{70531F16-2363-40B9-962C-AF13B10A57B3}" presName="comp" presStyleCnt="0"/>
      <dgm:spPr/>
    </dgm:pt>
    <dgm:pt modelId="{880305DF-7466-4DE7-85CD-25580DE55476}" type="pres">
      <dgm:prSet presAssocID="{70531F16-2363-40B9-962C-AF13B10A57B3}" presName="box" presStyleLbl="node1" presStyleIdx="3" presStyleCnt="4"/>
      <dgm:spPr/>
    </dgm:pt>
    <dgm:pt modelId="{75D682A4-E3B1-422B-840B-CE2DC3797C7F}" type="pres">
      <dgm:prSet presAssocID="{70531F16-2363-40B9-962C-AF13B10A57B3}" presName="img" presStyleLbl="fgImgPlace1" presStyleIdx="3" presStyleCnt="4"/>
      <dgm:spPr>
        <a:xfrm>
          <a:off x="114601" y="3896434"/>
          <a:ext cx="1742593" cy="916808"/>
        </a:xfrm>
        <a:prstGeom prst="roundRect">
          <a:avLst>
            <a:gd name="adj" fmla="val 10000"/>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pt>
    <dgm:pt modelId="{A28F600A-F0A3-4DCB-8C8D-EA46C8F60ECD}" type="pres">
      <dgm:prSet presAssocID="{70531F16-2363-40B9-962C-AF13B10A57B3}" presName="text" presStyleLbl="node1" presStyleIdx="3" presStyleCnt="4">
        <dgm:presLayoutVars>
          <dgm:bulletEnabled val="1"/>
        </dgm:presLayoutVars>
      </dgm:prSet>
      <dgm:spPr/>
    </dgm:pt>
  </dgm:ptLst>
  <dgm:cxnLst>
    <dgm:cxn modelId="{ABCFDD01-22A6-45B0-A159-48A3DF7D567C}" type="presOf" srcId="{543E2CD0-EA81-404C-8E11-2B10918DC1B2}" destId="{26D2F8A2-2288-40B3-B890-16C3F4968C55}" srcOrd="1" destOrd="0" presId="urn:microsoft.com/office/officeart/2005/8/layout/vList4"/>
    <dgm:cxn modelId="{087E210C-0985-43DE-8896-F1D1CF14A02F}" type="presOf" srcId="{1F0D94B6-D6AF-4FF2-8A7F-104AABB28901}" destId="{A28F600A-F0A3-4DCB-8C8D-EA46C8F60ECD}" srcOrd="1" destOrd="1" presId="urn:microsoft.com/office/officeart/2005/8/layout/vList4"/>
    <dgm:cxn modelId="{93D8B50C-B191-4814-A95D-7AE0D8CA682D}" srcId="{76A996B7-98DC-423D-B7FD-CF74B6D737AB}" destId="{543E2CD0-EA81-404C-8E11-2B10918DC1B2}" srcOrd="1" destOrd="0" parTransId="{7C3297E6-6A45-4C1C-BD3A-135753248C78}" sibTransId="{FA23552B-2F27-4546-8BD7-904DA6FFF9BC}"/>
    <dgm:cxn modelId="{67B9B416-EB58-4E93-80AE-494C2E22F09C}" srcId="{70531F16-2363-40B9-962C-AF13B10A57B3}" destId="{1F0D94B6-D6AF-4FF2-8A7F-104AABB28901}" srcOrd="0" destOrd="0" parTransId="{383E5375-70D3-4819-AEB4-16CAACFEA53A}" sibTransId="{AAE24D62-0F01-451B-A53B-902C4B1771A8}"/>
    <dgm:cxn modelId="{A8462F28-B913-4AB1-B4CE-9811283E1E82}" type="presOf" srcId="{A0601A1B-D644-4B85-8744-AE9A5C62986C}" destId="{26D2F8A2-2288-40B3-B890-16C3F4968C55}" srcOrd="1" destOrd="1" presId="urn:microsoft.com/office/officeart/2005/8/layout/vList4"/>
    <dgm:cxn modelId="{D2C8DC2E-9698-445A-AC86-1E7F21F1925A}" srcId="{543E2CD0-EA81-404C-8E11-2B10918DC1B2}" destId="{A0601A1B-D644-4B85-8744-AE9A5C62986C}" srcOrd="0" destOrd="0" parTransId="{1F03262C-8242-474B-AB81-5930B0DFD415}" sibTransId="{CDDB75CA-E17D-4D41-9693-82045ECE1AA7}"/>
    <dgm:cxn modelId="{D21FDF30-7721-4ACD-8A0F-547ECFDDAFF9}" type="presOf" srcId="{76A996B7-98DC-423D-B7FD-CF74B6D737AB}" destId="{D9491FCF-CAF1-4E99-B847-1C355616A91B}" srcOrd="0" destOrd="0" presId="urn:microsoft.com/office/officeart/2005/8/layout/vList4"/>
    <dgm:cxn modelId="{E1E16435-EAB8-4B48-811E-88AAD0FA087C}" type="presOf" srcId="{9F2A383C-9001-4E3D-B3AE-6D4825C616C7}" destId="{7E0C58D4-14E4-4E6F-A7DD-C30B412DF498}" srcOrd="1" destOrd="0" presId="urn:microsoft.com/office/officeart/2005/8/layout/vList4"/>
    <dgm:cxn modelId="{BCDF8760-0276-4813-97D2-B749089D8DBF}" type="presOf" srcId="{543E2CD0-EA81-404C-8E11-2B10918DC1B2}" destId="{04FDD246-72C0-4AB3-A482-BEE360DA292B}" srcOrd="0" destOrd="0" presId="urn:microsoft.com/office/officeart/2005/8/layout/vList4"/>
    <dgm:cxn modelId="{2ED40262-8386-4CE8-BC07-6C33388CC79E}" srcId="{9F2A383C-9001-4E3D-B3AE-6D4825C616C7}" destId="{5D06344D-F49F-4314-A148-2D6C946FCB83}" srcOrd="0" destOrd="0" parTransId="{4F83B870-826A-4512-9A1A-A7357BC9BBFA}" sibTransId="{EA2D9D27-A227-46E9-AAEF-E765006F4C29}"/>
    <dgm:cxn modelId="{F3845F62-F41F-484A-8E8E-232F06B70F65}" srcId="{76A996B7-98DC-423D-B7FD-CF74B6D737AB}" destId="{11A1A477-E08B-4968-904E-F54C975C1CF0}" srcOrd="2" destOrd="0" parTransId="{99850498-889D-4249-9F8C-176B04C750BC}" sibTransId="{9BF2FDA7-6F4F-41A9-8A03-EB85BDC6760F}"/>
    <dgm:cxn modelId="{60AF986B-0264-4F2F-82BD-C1F3D8719E24}" type="presOf" srcId="{11A1A477-E08B-4968-904E-F54C975C1CF0}" destId="{798B9F46-F6C0-4E82-A400-CC91EB26AC39}" srcOrd="0" destOrd="0" presId="urn:microsoft.com/office/officeart/2005/8/layout/vList4"/>
    <dgm:cxn modelId="{06323A6C-200A-4F8C-88CB-E94D1637E7D7}" type="presOf" srcId="{1F0D94B6-D6AF-4FF2-8A7F-104AABB28901}" destId="{880305DF-7466-4DE7-85CD-25580DE55476}" srcOrd="0" destOrd="1" presId="urn:microsoft.com/office/officeart/2005/8/layout/vList4"/>
    <dgm:cxn modelId="{4C3BB94D-BDC1-4F00-B527-2C7C2888F90D}" type="presOf" srcId="{70531F16-2363-40B9-962C-AF13B10A57B3}" destId="{880305DF-7466-4DE7-85CD-25580DE55476}" srcOrd="0" destOrd="0" presId="urn:microsoft.com/office/officeart/2005/8/layout/vList4"/>
    <dgm:cxn modelId="{9642BF7F-60B1-4A11-AD87-1CDAC5B54003}" type="presOf" srcId="{70260302-B4F8-4D83-A937-77491436729E}" destId="{13889585-070E-47E7-BAD8-93B9956B1B4C}" srcOrd="1" destOrd="1" presId="urn:microsoft.com/office/officeart/2005/8/layout/vList4"/>
    <dgm:cxn modelId="{41534E84-D3F1-4F59-BCC2-42A0ECA1CA46}" srcId="{11A1A477-E08B-4968-904E-F54C975C1CF0}" destId="{70260302-B4F8-4D83-A937-77491436729E}" srcOrd="0" destOrd="0" parTransId="{EC7DE34A-56AB-4FAE-A6DE-A5C233E5F49D}" sibTransId="{E1C27EE1-FEDA-4663-8EC4-84AF27ED2FC6}"/>
    <dgm:cxn modelId="{E2ADBA9D-6DE0-4264-985B-AD9AE60C0F5B}" type="presOf" srcId="{A0601A1B-D644-4B85-8744-AE9A5C62986C}" destId="{04FDD246-72C0-4AB3-A482-BEE360DA292B}" srcOrd="0" destOrd="1" presId="urn:microsoft.com/office/officeart/2005/8/layout/vList4"/>
    <dgm:cxn modelId="{A61AA79E-68C2-4B43-8752-A258AEBC7D18}" srcId="{76A996B7-98DC-423D-B7FD-CF74B6D737AB}" destId="{70531F16-2363-40B9-962C-AF13B10A57B3}" srcOrd="3" destOrd="0" parTransId="{1063AA20-3551-4CC4-B53C-7E5FD9342978}" sibTransId="{3AD932A8-BFF7-459A-AA08-65C443B03348}"/>
    <dgm:cxn modelId="{14AACCA4-0AD3-4A2D-B344-2C290C5D6D6C}" srcId="{76A996B7-98DC-423D-B7FD-CF74B6D737AB}" destId="{9F2A383C-9001-4E3D-B3AE-6D4825C616C7}" srcOrd="0" destOrd="0" parTransId="{C2F21472-9FF5-4C85-84E6-E51202BEC00D}" sibTransId="{C93C674D-73C3-433C-875E-7DD14D1721FB}"/>
    <dgm:cxn modelId="{E0D93CAB-EE77-4063-9183-57E95AAC4B25}" type="presOf" srcId="{70260302-B4F8-4D83-A937-77491436729E}" destId="{798B9F46-F6C0-4E82-A400-CC91EB26AC39}" srcOrd="0" destOrd="1" presId="urn:microsoft.com/office/officeart/2005/8/layout/vList4"/>
    <dgm:cxn modelId="{655C2FB2-2829-4C50-94CE-8C5CE1859391}" type="presOf" srcId="{70531F16-2363-40B9-962C-AF13B10A57B3}" destId="{A28F600A-F0A3-4DCB-8C8D-EA46C8F60ECD}" srcOrd="1" destOrd="0" presId="urn:microsoft.com/office/officeart/2005/8/layout/vList4"/>
    <dgm:cxn modelId="{9CEA78B6-8EF0-4DFE-AB8F-81FCAB992B72}" type="presOf" srcId="{9F2A383C-9001-4E3D-B3AE-6D4825C616C7}" destId="{935B6D75-AC1C-4DB7-9A96-26AC0559B4CB}" srcOrd="0" destOrd="0" presId="urn:microsoft.com/office/officeart/2005/8/layout/vList4"/>
    <dgm:cxn modelId="{CA36A7B9-66B5-46F5-888B-ADD0E6AE06B1}" type="presOf" srcId="{5D06344D-F49F-4314-A148-2D6C946FCB83}" destId="{7E0C58D4-14E4-4E6F-A7DD-C30B412DF498}" srcOrd="1" destOrd="1" presId="urn:microsoft.com/office/officeart/2005/8/layout/vList4"/>
    <dgm:cxn modelId="{0EAC4FEC-B5C8-4B8F-883F-8D472D3E9CB5}" type="presOf" srcId="{11A1A477-E08B-4968-904E-F54C975C1CF0}" destId="{13889585-070E-47E7-BAD8-93B9956B1B4C}" srcOrd="1" destOrd="0" presId="urn:microsoft.com/office/officeart/2005/8/layout/vList4"/>
    <dgm:cxn modelId="{B89CF9F8-5C68-444A-921C-182F641B6F4A}" type="presOf" srcId="{5D06344D-F49F-4314-A148-2D6C946FCB83}" destId="{935B6D75-AC1C-4DB7-9A96-26AC0559B4CB}" srcOrd="0" destOrd="1" presId="urn:microsoft.com/office/officeart/2005/8/layout/vList4"/>
    <dgm:cxn modelId="{1F1EA9DC-7244-421F-9A4D-B19DD8BD24FD}" type="presParOf" srcId="{D9491FCF-CAF1-4E99-B847-1C355616A91B}" destId="{861379FC-3668-440E-B3C7-0EC055C64B5A}" srcOrd="0" destOrd="0" presId="urn:microsoft.com/office/officeart/2005/8/layout/vList4"/>
    <dgm:cxn modelId="{A95A6866-0BDC-43E9-88A6-3ED84BF29F44}" type="presParOf" srcId="{861379FC-3668-440E-B3C7-0EC055C64B5A}" destId="{935B6D75-AC1C-4DB7-9A96-26AC0559B4CB}" srcOrd="0" destOrd="0" presId="urn:microsoft.com/office/officeart/2005/8/layout/vList4"/>
    <dgm:cxn modelId="{D0B4CDCB-9063-4100-81B0-22BC56F93513}" type="presParOf" srcId="{861379FC-3668-440E-B3C7-0EC055C64B5A}" destId="{40316C96-FEC1-4DCE-A079-2186F436691A}" srcOrd="1" destOrd="0" presId="urn:microsoft.com/office/officeart/2005/8/layout/vList4"/>
    <dgm:cxn modelId="{426365C9-F0BC-4FF7-B6BB-E486B9D4090D}" type="presParOf" srcId="{861379FC-3668-440E-B3C7-0EC055C64B5A}" destId="{7E0C58D4-14E4-4E6F-A7DD-C30B412DF498}" srcOrd="2" destOrd="0" presId="urn:microsoft.com/office/officeart/2005/8/layout/vList4"/>
    <dgm:cxn modelId="{C19CC23B-67AD-4D57-91CA-78456AE8C21D}" type="presParOf" srcId="{D9491FCF-CAF1-4E99-B847-1C355616A91B}" destId="{A695F11B-7AD9-41CD-BFD0-C52261BF426B}" srcOrd="1" destOrd="0" presId="urn:microsoft.com/office/officeart/2005/8/layout/vList4"/>
    <dgm:cxn modelId="{8F5D264F-6C45-4079-905F-A6465E46CBC4}" type="presParOf" srcId="{D9491FCF-CAF1-4E99-B847-1C355616A91B}" destId="{E7574554-DCC5-4849-9FB5-77FA4804B112}" srcOrd="2" destOrd="0" presId="urn:microsoft.com/office/officeart/2005/8/layout/vList4"/>
    <dgm:cxn modelId="{BEC531D4-FEAC-4B0B-9873-162D282559F2}" type="presParOf" srcId="{E7574554-DCC5-4849-9FB5-77FA4804B112}" destId="{04FDD246-72C0-4AB3-A482-BEE360DA292B}" srcOrd="0" destOrd="0" presId="urn:microsoft.com/office/officeart/2005/8/layout/vList4"/>
    <dgm:cxn modelId="{5CCE3183-1CC4-4446-9747-26CD763D8978}" type="presParOf" srcId="{E7574554-DCC5-4849-9FB5-77FA4804B112}" destId="{8ED178EF-8A22-47B5-8440-85D5CC67ADA8}" srcOrd="1" destOrd="0" presId="urn:microsoft.com/office/officeart/2005/8/layout/vList4"/>
    <dgm:cxn modelId="{8931F2BE-AC62-4948-85AD-88960DEC280C}" type="presParOf" srcId="{E7574554-DCC5-4849-9FB5-77FA4804B112}" destId="{26D2F8A2-2288-40B3-B890-16C3F4968C55}" srcOrd="2" destOrd="0" presId="urn:microsoft.com/office/officeart/2005/8/layout/vList4"/>
    <dgm:cxn modelId="{3518EEE0-E217-4F0E-816A-0267BD123CE5}" type="presParOf" srcId="{D9491FCF-CAF1-4E99-B847-1C355616A91B}" destId="{3AD646B3-E13E-4033-B857-BA4AEA970F3F}" srcOrd="3" destOrd="0" presId="urn:microsoft.com/office/officeart/2005/8/layout/vList4"/>
    <dgm:cxn modelId="{F91A6876-0D4A-43A1-8F29-FBE2611FEDBB}" type="presParOf" srcId="{D9491FCF-CAF1-4E99-B847-1C355616A91B}" destId="{F7BB917E-9F92-45A6-9FFB-9036A48528F5}" srcOrd="4" destOrd="0" presId="urn:microsoft.com/office/officeart/2005/8/layout/vList4"/>
    <dgm:cxn modelId="{83BCEEA6-B38D-44A3-A4A3-586A0FDAB3F2}" type="presParOf" srcId="{F7BB917E-9F92-45A6-9FFB-9036A48528F5}" destId="{798B9F46-F6C0-4E82-A400-CC91EB26AC39}" srcOrd="0" destOrd="0" presId="urn:microsoft.com/office/officeart/2005/8/layout/vList4"/>
    <dgm:cxn modelId="{F2D4818D-3B97-4CFF-B421-F220E08C896C}" type="presParOf" srcId="{F7BB917E-9F92-45A6-9FFB-9036A48528F5}" destId="{7E44A0DE-49C8-404C-9390-A487418F36AE}" srcOrd="1" destOrd="0" presId="urn:microsoft.com/office/officeart/2005/8/layout/vList4"/>
    <dgm:cxn modelId="{1717EFBC-6C2D-4003-AC7C-830E347A1908}" type="presParOf" srcId="{F7BB917E-9F92-45A6-9FFB-9036A48528F5}" destId="{13889585-070E-47E7-BAD8-93B9956B1B4C}" srcOrd="2" destOrd="0" presId="urn:microsoft.com/office/officeart/2005/8/layout/vList4"/>
    <dgm:cxn modelId="{AD5BCFF4-618F-4509-9236-524223D2DBB5}" type="presParOf" srcId="{D9491FCF-CAF1-4E99-B847-1C355616A91B}" destId="{DC10457F-BD7B-473E-A54C-2EC1F5711D02}" srcOrd="5" destOrd="0" presId="urn:microsoft.com/office/officeart/2005/8/layout/vList4"/>
    <dgm:cxn modelId="{CFEAE083-2250-4A0F-864A-E816C46B16C2}" type="presParOf" srcId="{D9491FCF-CAF1-4E99-B847-1C355616A91B}" destId="{DC71628E-C5AD-466B-9878-A9469416A45D}" srcOrd="6" destOrd="0" presId="urn:microsoft.com/office/officeart/2005/8/layout/vList4"/>
    <dgm:cxn modelId="{B1CB926D-33B8-4F65-954B-031868EB33F0}" type="presParOf" srcId="{DC71628E-C5AD-466B-9878-A9469416A45D}" destId="{880305DF-7466-4DE7-85CD-25580DE55476}" srcOrd="0" destOrd="0" presId="urn:microsoft.com/office/officeart/2005/8/layout/vList4"/>
    <dgm:cxn modelId="{D6E19F23-4AA6-44FD-9EB0-A1C07DA696DC}" type="presParOf" srcId="{DC71628E-C5AD-466B-9878-A9469416A45D}" destId="{75D682A4-E3B1-422B-840B-CE2DC3797C7F}" srcOrd="1" destOrd="0" presId="urn:microsoft.com/office/officeart/2005/8/layout/vList4"/>
    <dgm:cxn modelId="{31D0A525-BBD9-4F15-BFE5-255B3988131A}" type="presParOf" srcId="{DC71628E-C5AD-466B-9878-A9469416A45D}" destId="{A28F600A-F0A3-4DCB-8C8D-EA46C8F60EC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059E8B-6B31-41B3-BCD1-B93BFDFF40A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7D3BA0D8-3E30-49DD-83F3-00AB2AD19CC3}">
      <dgm:prSet phldrT="[Texto]" custT="1"/>
      <dgm:spPr/>
      <dgm:t>
        <a:bodyPr/>
        <a:lstStyle/>
        <a:p>
          <a:pPr algn="ctr"/>
          <a:r>
            <a:rPr lang="es-EC" sz="1800" b="1" dirty="0">
              <a:latin typeface="Calibri" panose="020F0502020204030204" pitchFamily="34" charset="0"/>
            </a:rPr>
            <a:t>El valor de la empresa a través de la estimación de los flujos de dinero cash </a:t>
          </a:r>
          <a:r>
            <a:rPr lang="es-EC" sz="1800" b="1" dirty="0" err="1">
              <a:latin typeface="Calibri" panose="020F0502020204030204" pitchFamily="34" charset="0"/>
            </a:rPr>
            <a:t>flows</a:t>
          </a:r>
          <a:r>
            <a:rPr lang="es-EC" sz="1800" b="1" dirty="0">
              <a:latin typeface="Calibri" panose="020F0502020204030204" pitchFamily="34" charset="0"/>
            </a:rPr>
            <a:t> que generará en el futuro</a:t>
          </a:r>
        </a:p>
      </dgm:t>
    </dgm:pt>
    <dgm:pt modelId="{5490C80C-0F54-449C-A873-87646C9E9BEE}" type="parTrans" cxnId="{4CE92C85-7EEF-4C18-A45C-01832A86B5A0}">
      <dgm:prSet/>
      <dgm:spPr/>
      <dgm:t>
        <a:bodyPr/>
        <a:lstStyle/>
        <a:p>
          <a:endParaRPr lang="es-EC"/>
        </a:p>
      </dgm:t>
    </dgm:pt>
    <dgm:pt modelId="{97B48B9D-02A1-48DD-9D40-29213C8EAFAD}" type="sibTrans" cxnId="{4CE92C85-7EEF-4C18-A45C-01832A86B5A0}">
      <dgm:prSet/>
      <dgm:spPr/>
      <dgm:t>
        <a:bodyPr/>
        <a:lstStyle/>
        <a:p>
          <a:endParaRPr lang="es-EC"/>
        </a:p>
      </dgm:t>
    </dgm:pt>
    <dgm:pt modelId="{5F9576D9-965F-46BD-98C9-35917B9426F6}">
      <dgm:prSet phldrT="[Texto]" custT="1"/>
      <dgm:spPr/>
      <dgm:t>
        <a:bodyPr/>
        <a:lstStyle/>
        <a:p>
          <a:pPr algn="ctr"/>
          <a:r>
            <a:rPr lang="es-EC" sz="1800" b="1" dirty="0">
              <a:latin typeface="Calibri" panose="020F0502020204030204" pitchFamily="34" charset="0"/>
            </a:rPr>
            <a:t>Para luego descontarlos a una tasa apropiada según el riesgo de dichos flujos </a:t>
          </a:r>
        </a:p>
      </dgm:t>
    </dgm:pt>
    <dgm:pt modelId="{FE27910E-651B-4FE6-99EA-090C84E93ED3}" type="parTrans" cxnId="{94862BB2-42FA-4548-B1B8-D47787B086F7}">
      <dgm:prSet/>
      <dgm:spPr/>
      <dgm:t>
        <a:bodyPr/>
        <a:lstStyle/>
        <a:p>
          <a:endParaRPr lang="es-EC"/>
        </a:p>
      </dgm:t>
    </dgm:pt>
    <dgm:pt modelId="{E82CB175-0AB7-4CF9-B205-FB1CCB243B7E}" type="sibTrans" cxnId="{94862BB2-42FA-4548-B1B8-D47787B086F7}">
      <dgm:prSet/>
      <dgm:spPr/>
      <dgm:t>
        <a:bodyPr/>
        <a:lstStyle/>
        <a:p>
          <a:endParaRPr lang="es-EC"/>
        </a:p>
      </dgm:t>
    </dgm:pt>
    <dgm:pt modelId="{E6D53295-C76A-4F6A-809E-F957699E637A}">
      <dgm:prSet phldrT="[Texto]" custT="1"/>
      <dgm:spPr/>
      <dgm:t>
        <a:bodyPr/>
        <a:lstStyle/>
        <a:p>
          <a:pPr algn="ctr"/>
          <a:r>
            <a:rPr lang="es-EC" sz="1800" b="1" dirty="0">
              <a:latin typeface="Calibri" panose="020F0502020204030204" pitchFamily="34" charset="0"/>
            </a:rPr>
            <a:t>Se realiza teniendo en cuenta el riesgo, las volatilidades históricas</a:t>
          </a:r>
        </a:p>
      </dgm:t>
    </dgm:pt>
    <dgm:pt modelId="{C8C8735B-9E06-4BA1-A655-05F467BF79B7}" type="parTrans" cxnId="{91E95E77-6ED7-49E7-9EC8-B24ECC7F9126}">
      <dgm:prSet/>
      <dgm:spPr/>
      <dgm:t>
        <a:bodyPr/>
        <a:lstStyle/>
        <a:p>
          <a:endParaRPr lang="es-EC"/>
        </a:p>
      </dgm:t>
    </dgm:pt>
    <dgm:pt modelId="{76BA21D4-CBC6-4DCB-9560-825DA6EB032E}" type="sibTrans" cxnId="{91E95E77-6ED7-49E7-9EC8-B24ECC7F9126}">
      <dgm:prSet/>
      <dgm:spPr/>
      <dgm:t>
        <a:bodyPr/>
        <a:lstStyle/>
        <a:p>
          <a:endParaRPr lang="es-EC"/>
        </a:p>
      </dgm:t>
    </dgm:pt>
    <dgm:pt modelId="{8ED1672F-7145-4ADA-A0DA-1301BCF817F9}" type="pres">
      <dgm:prSet presAssocID="{44059E8B-6B31-41B3-BCD1-B93BFDFF40A6}" presName="rootnode" presStyleCnt="0">
        <dgm:presLayoutVars>
          <dgm:chMax/>
          <dgm:chPref/>
          <dgm:dir/>
          <dgm:animLvl val="lvl"/>
        </dgm:presLayoutVars>
      </dgm:prSet>
      <dgm:spPr/>
    </dgm:pt>
    <dgm:pt modelId="{28E520D3-10CD-46E0-A08C-52E78E6B7B88}" type="pres">
      <dgm:prSet presAssocID="{7D3BA0D8-3E30-49DD-83F3-00AB2AD19CC3}" presName="composite" presStyleCnt="0"/>
      <dgm:spPr/>
    </dgm:pt>
    <dgm:pt modelId="{2E32398A-6807-4141-9D24-34FD06BCD43A}" type="pres">
      <dgm:prSet presAssocID="{7D3BA0D8-3E30-49DD-83F3-00AB2AD19CC3}" presName="LShape" presStyleLbl="alignNode1" presStyleIdx="0" presStyleCnt="5"/>
      <dgm:spPr/>
    </dgm:pt>
    <dgm:pt modelId="{05B57118-6113-4C21-92F9-402D4C128E1E}" type="pres">
      <dgm:prSet presAssocID="{7D3BA0D8-3E30-49DD-83F3-00AB2AD19CC3}" presName="ParentText" presStyleLbl="revTx" presStyleIdx="0" presStyleCnt="3">
        <dgm:presLayoutVars>
          <dgm:chMax val="0"/>
          <dgm:chPref val="0"/>
          <dgm:bulletEnabled val="1"/>
        </dgm:presLayoutVars>
      </dgm:prSet>
      <dgm:spPr/>
    </dgm:pt>
    <dgm:pt modelId="{32EBDE4F-F6EA-49CD-B60E-DE91F7F531D2}" type="pres">
      <dgm:prSet presAssocID="{7D3BA0D8-3E30-49DD-83F3-00AB2AD19CC3}" presName="Triangle" presStyleLbl="alignNode1" presStyleIdx="1" presStyleCnt="5"/>
      <dgm:spPr/>
    </dgm:pt>
    <dgm:pt modelId="{6B2A36CD-3E52-4464-A051-4DC2EC93C317}" type="pres">
      <dgm:prSet presAssocID="{97B48B9D-02A1-48DD-9D40-29213C8EAFAD}" presName="sibTrans" presStyleCnt="0"/>
      <dgm:spPr/>
    </dgm:pt>
    <dgm:pt modelId="{F79F9EFA-3EB4-48E2-9D76-577D9D56068B}" type="pres">
      <dgm:prSet presAssocID="{97B48B9D-02A1-48DD-9D40-29213C8EAFAD}" presName="space" presStyleCnt="0"/>
      <dgm:spPr/>
    </dgm:pt>
    <dgm:pt modelId="{79476940-3767-491A-B7BE-7DBE517F3458}" type="pres">
      <dgm:prSet presAssocID="{5F9576D9-965F-46BD-98C9-35917B9426F6}" presName="composite" presStyleCnt="0"/>
      <dgm:spPr/>
    </dgm:pt>
    <dgm:pt modelId="{11DE1B6D-D97C-4978-A2FF-C9854E3997EE}" type="pres">
      <dgm:prSet presAssocID="{5F9576D9-965F-46BD-98C9-35917B9426F6}" presName="LShape" presStyleLbl="alignNode1" presStyleIdx="2" presStyleCnt="5"/>
      <dgm:spPr/>
    </dgm:pt>
    <dgm:pt modelId="{84386CDC-D43C-4DF8-A6A5-816DBFAADB5A}" type="pres">
      <dgm:prSet presAssocID="{5F9576D9-965F-46BD-98C9-35917B9426F6}" presName="ParentText" presStyleLbl="revTx" presStyleIdx="1" presStyleCnt="3">
        <dgm:presLayoutVars>
          <dgm:chMax val="0"/>
          <dgm:chPref val="0"/>
          <dgm:bulletEnabled val="1"/>
        </dgm:presLayoutVars>
      </dgm:prSet>
      <dgm:spPr/>
    </dgm:pt>
    <dgm:pt modelId="{866B42DF-5CC7-48A0-9C64-633013E81718}" type="pres">
      <dgm:prSet presAssocID="{5F9576D9-965F-46BD-98C9-35917B9426F6}" presName="Triangle" presStyleLbl="alignNode1" presStyleIdx="3" presStyleCnt="5"/>
      <dgm:spPr/>
    </dgm:pt>
    <dgm:pt modelId="{65731E19-4EC5-4A0C-8667-42E0806C86DD}" type="pres">
      <dgm:prSet presAssocID="{E82CB175-0AB7-4CF9-B205-FB1CCB243B7E}" presName="sibTrans" presStyleCnt="0"/>
      <dgm:spPr/>
    </dgm:pt>
    <dgm:pt modelId="{12A6217F-7147-4E64-B922-AFA845CFBC96}" type="pres">
      <dgm:prSet presAssocID="{E82CB175-0AB7-4CF9-B205-FB1CCB243B7E}" presName="space" presStyleCnt="0"/>
      <dgm:spPr/>
    </dgm:pt>
    <dgm:pt modelId="{BA8F3125-E7FE-4E6A-87F3-331B6CAB49F0}" type="pres">
      <dgm:prSet presAssocID="{E6D53295-C76A-4F6A-809E-F957699E637A}" presName="composite" presStyleCnt="0"/>
      <dgm:spPr/>
    </dgm:pt>
    <dgm:pt modelId="{ACD0326E-5367-4A74-BC3E-8C9CF3E3D516}" type="pres">
      <dgm:prSet presAssocID="{E6D53295-C76A-4F6A-809E-F957699E637A}" presName="LShape" presStyleLbl="alignNode1" presStyleIdx="4" presStyleCnt="5"/>
      <dgm:spPr/>
    </dgm:pt>
    <dgm:pt modelId="{0F420500-16A0-416D-8D45-D32D53593295}" type="pres">
      <dgm:prSet presAssocID="{E6D53295-C76A-4F6A-809E-F957699E637A}" presName="ParentText" presStyleLbl="revTx" presStyleIdx="2" presStyleCnt="3">
        <dgm:presLayoutVars>
          <dgm:chMax val="0"/>
          <dgm:chPref val="0"/>
          <dgm:bulletEnabled val="1"/>
        </dgm:presLayoutVars>
      </dgm:prSet>
      <dgm:spPr/>
    </dgm:pt>
  </dgm:ptLst>
  <dgm:cxnLst>
    <dgm:cxn modelId="{071F020D-8E2E-41B1-8B15-C96127DB7EAA}" type="presOf" srcId="{5F9576D9-965F-46BD-98C9-35917B9426F6}" destId="{84386CDC-D43C-4DF8-A6A5-816DBFAADB5A}" srcOrd="0" destOrd="0" presId="urn:microsoft.com/office/officeart/2009/3/layout/StepUpProcess"/>
    <dgm:cxn modelId="{D22A7710-23FB-4FEF-89BF-50755A346388}" type="presOf" srcId="{44059E8B-6B31-41B3-BCD1-B93BFDFF40A6}" destId="{8ED1672F-7145-4ADA-A0DA-1301BCF817F9}" srcOrd="0" destOrd="0" presId="urn:microsoft.com/office/officeart/2009/3/layout/StepUpProcess"/>
    <dgm:cxn modelId="{74207A45-DCE6-41CE-ACAB-D2C099838638}" type="presOf" srcId="{7D3BA0D8-3E30-49DD-83F3-00AB2AD19CC3}" destId="{05B57118-6113-4C21-92F9-402D4C128E1E}" srcOrd="0" destOrd="0" presId="urn:microsoft.com/office/officeart/2009/3/layout/StepUpProcess"/>
    <dgm:cxn modelId="{91E95E77-6ED7-49E7-9EC8-B24ECC7F9126}" srcId="{44059E8B-6B31-41B3-BCD1-B93BFDFF40A6}" destId="{E6D53295-C76A-4F6A-809E-F957699E637A}" srcOrd="2" destOrd="0" parTransId="{C8C8735B-9E06-4BA1-A655-05F467BF79B7}" sibTransId="{76BA21D4-CBC6-4DCB-9560-825DA6EB032E}"/>
    <dgm:cxn modelId="{4CE92C85-7EEF-4C18-A45C-01832A86B5A0}" srcId="{44059E8B-6B31-41B3-BCD1-B93BFDFF40A6}" destId="{7D3BA0D8-3E30-49DD-83F3-00AB2AD19CC3}" srcOrd="0" destOrd="0" parTransId="{5490C80C-0F54-449C-A873-87646C9E9BEE}" sibTransId="{97B48B9D-02A1-48DD-9D40-29213C8EAFAD}"/>
    <dgm:cxn modelId="{86BC41A2-B2B3-4846-BF76-B0E89695ADB0}" type="presOf" srcId="{E6D53295-C76A-4F6A-809E-F957699E637A}" destId="{0F420500-16A0-416D-8D45-D32D53593295}" srcOrd="0" destOrd="0" presId="urn:microsoft.com/office/officeart/2009/3/layout/StepUpProcess"/>
    <dgm:cxn modelId="{94862BB2-42FA-4548-B1B8-D47787B086F7}" srcId="{44059E8B-6B31-41B3-BCD1-B93BFDFF40A6}" destId="{5F9576D9-965F-46BD-98C9-35917B9426F6}" srcOrd="1" destOrd="0" parTransId="{FE27910E-651B-4FE6-99EA-090C84E93ED3}" sibTransId="{E82CB175-0AB7-4CF9-B205-FB1CCB243B7E}"/>
    <dgm:cxn modelId="{58F0783E-5A2C-4DCF-A0F0-4545B5066879}" type="presParOf" srcId="{8ED1672F-7145-4ADA-A0DA-1301BCF817F9}" destId="{28E520D3-10CD-46E0-A08C-52E78E6B7B88}" srcOrd="0" destOrd="0" presId="urn:microsoft.com/office/officeart/2009/3/layout/StepUpProcess"/>
    <dgm:cxn modelId="{1D3AB533-2DE7-4D40-932A-339189789FAA}" type="presParOf" srcId="{28E520D3-10CD-46E0-A08C-52E78E6B7B88}" destId="{2E32398A-6807-4141-9D24-34FD06BCD43A}" srcOrd="0" destOrd="0" presId="urn:microsoft.com/office/officeart/2009/3/layout/StepUpProcess"/>
    <dgm:cxn modelId="{31BC4FD3-0BE1-423A-85D5-4DB9CC16B274}" type="presParOf" srcId="{28E520D3-10CD-46E0-A08C-52E78E6B7B88}" destId="{05B57118-6113-4C21-92F9-402D4C128E1E}" srcOrd="1" destOrd="0" presId="urn:microsoft.com/office/officeart/2009/3/layout/StepUpProcess"/>
    <dgm:cxn modelId="{B884EBC4-A153-4779-B69F-4D155778CA19}" type="presParOf" srcId="{28E520D3-10CD-46E0-A08C-52E78E6B7B88}" destId="{32EBDE4F-F6EA-49CD-B60E-DE91F7F531D2}" srcOrd="2" destOrd="0" presId="urn:microsoft.com/office/officeart/2009/3/layout/StepUpProcess"/>
    <dgm:cxn modelId="{E2F04114-15BA-4558-97C4-C8952B90E977}" type="presParOf" srcId="{8ED1672F-7145-4ADA-A0DA-1301BCF817F9}" destId="{6B2A36CD-3E52-4464-A051-4DC2EC93C317}" srcOrd="1" destOrd="0" presId="urn:microsoft.com/office/officeart/2009/3/layout/StepUpProcess"/>
    <dgm:cxn modelId="{746B3D4A-786D-4BC9-8D79-1286D7099B2C}" type="presParOf" srcId="{6B2A36CD-3E52-4464-A051-4DC2EC93C317}" destId="{F79F9EFA-3EB4-48E2-9D76-577D9D56068B}" srcOrd="0" destOrd="0" presId="urn:microsoft.com/office/officeart/2009/3/layout/StepUpProcess"/>
    <dgm:cxn modelId="{956A33DA-E8CE-4641-A456-246F848512FA}" type="presParOf" srcId="{8ED1672F-7145-4ADA-A0DA-1301BCF817F9}" destId="{79476940-3767-491A-B7BE-7DBE517F3458}" srcOrd="2" destOrd="0" presId="urn:microsoft.com/office/officeart/2009/3/layout/StepUpProcess"/>
    <dgm:cxn modelId="{F6516451-B84F-4C18-99E2-F717AA726AED}" type="presParOf" srcId="{79476940-3767-491A-B7BE-7DBE517F3458}" destId="{11DE1B6D-D97C-4978-A2FF-C9854E3997EE}" srcOrd="0" destOrd="0" presId="urn:microsoft.com/office/officeart/2009/3/layout/StepUpProcess"/>
    <dgm:cxn modelId="{80858257-CE16-4CBD-8AEB-CC1241B6E589}" type="presParOf" srcId="{79476940-3767-491A-B7BE-7DBE517F3458}" destId="{84386CDC-D43C-4DF8-A6A5-816DBFAADB5A}" srcOrd="1" destOrd="0" presId="urn:microsoft.com/office/officeart/2009/3/layout/StepUpProcess"/>
    <dgm:cxn modelId="{4FA0A8B0-3EB5-4B12-9B3E-B21AC57228AB}" type="presParOf" srcId="{79476940-3767-491A-B7BE-7DBE517F3458}" destId="{866B42DF-5CC7-48A0-9C64-633013E81718}" srcOrd="2" destOrd="0" presId="urn:microsoft.com/office/officeart/2009/3/layout/StepUpProcess"/>
    <dgm:cxn modelId="{2281AA0F-2F56-4BA6-A584-96ABCE6ADFCB}" type="presParOf" srcId="{8ED1672F-7145-4ADA-A0DA-1301BCF817F9}" destId="{65731E19-4EC5-4A0C-8667-42E0806C86DD}" srcOrd="3" destOrd="0" presId="urn:microsoft.com/office/officeart/2009/3/layout/StepUpProcess"/>
    <dgm:cxn modelId="{EAF34584-438A-47F1-8DB4-9E29A50CFF36}" type="presParOf" srcId="{65731E19-4EC5-4A0C-8667-42E0806C86DD}" destId="{12A6217F-7147-4E64-B922-AFA845CFBC96}" srcOrd="0" destOrd="0" presId="urn:microsoft.com/office/officeart/2009/3/layout/StepUpProcess"/>
    <dgm:cxn modelId="{F993170F-17A6-4FCA-8290-29A70E2A4C1F}" type="presParOf" srcId="{8ED1672F-7145-4ADA-A0DA-1301BCF817F9}" destId="{BA8F3125-E7FE-4E6A-87F3-331B6CAB49F0}" srcOrd="4" destOrd="0" presId="urn:microsoft.com/office/officeart/2009/3/layout/StepUpProcess"/>
    <dgm:cxn modelId="{DA9D7C89-7C94-40E3-910D-AC76F8F497B0}" type="presParOf" srcId="{BA8F3125-E7FE-4E6A-87F3-331B6CAB49F0}" destId="{ACD0326E-5367-4A74-BC3E-8C9CF3E3D516}" srcOrd="0" destOrd="0" presId="urn:microsoft.com/office/officeart/2009/3/layout/StepUpProcess"/>
    <dgm:cxn modelId="{C8A89A30-2A1A-411C-BAA8-E854FE40C652}" type="presParOf" srcId="{BA8F3125-E7FE-4E6A-87F3-331B6CAB49F0}" destId="{0F420500-16A0-416D-8D45-D32D5359329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8BF53D-DE1C-4810-ACA9-E5DE4DC8960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F708307-6687-45D3-8286-9AC6B1B2555E}">
      <dgm:prSet phldrT="[Texto]" custT="1"/>
      <dgm:spPr>
        <a:ln w="25400">
          <a:solidFill>
            <a:schemeClr val="accent3">
              <a:lumMod val="75000"/>
            </a:schemeClr>
          </a:solidFill>
        </a:ln>
      </dgm:spPr>
      <dgm:t>
        <a:bodyPr/>
        <a:lstStyle/>
        <a:p>
          <a:pPr algn="ctr"/>
          <a:r>
            <a:rPr lang="es-EC" sz="2200" b="1" dirty="0"/>
            <a:t>Valor en Libros</a:t>
          </a:r>
        </a:p>
        <a:p>
          <a:pPr algn="ctr"/>
          <a:r>
            <a:rPr lang="es-EC" sz="2000" dirty="0"/>
            <a:t>Es un método tradicional </a:t>
          </a:r>
        </a:p>
      </dgm:t>
    </dgm:pt>
    <dgm:pt modelId="{58778B15-4197-4061-9C82-017516FF7772}" type="parTrans" cxnId="{9D26B21D-3C3C-4FBA-8302-36F02CFFDBA1}">
      <dgm:prSet/>
      <dgm:spPr/>
      <dgm:t>
        <a:bodyPr/>
        <a:lstStyle/>
        <a:p>
          <a:endParaRPr lang="es-EC"/>
        </a:p>
      </dgm:t>
    </dgm:pt>
    <dgm:pt modelId="{53F85531-2CBA-44B8-B115-6F3A0DF34D11}" type="sibTrans" cxnId="{9D26B21D-3C3C-4FBA-8302-36F02CFFDBA1}">
      <dgm:prSet/>
      <dgm:spPr/>
      <dgm:t>
        <a:bodyPr/>
        <a:lstStyle/>
        <a:p>
          <a:endParaRPr lang="es-EC"/>
        </a:p>
      </dgm:t>
    </dgm:pt>
    <dgm:pt modelId="{C65EAB63-B7A6-4A99-A2F9-4AB475204994}">
      <dgm:prSet phldrT="[Texto]" custT="1"/>
      <dgm:spPr>
        <a:ln w="25400">
          <a:solidFill>
            <a:schemeClr val="accent3">
              <a:lumMod val="75000"/>
            </a:schemeClr>
          </a:solidFill>
        </a:ln>
      </dgm:spPr>
      <dgm:t>
        <a:bodyPr/>
        <a:lstStyle/>
        <a:p>
          <a:pPr algn="ctr"/>
          <a:r>
            <a:rPr lang="es-EC" sz="2200" b="1" dirty="0"/>
            <a:t>Descuento de flujo de Fondos </a:t>
          </a:r>
        </a:p>
        <a:p>
          <a:pPr algn="ctr"/>
          <a:r>
            <a:rPr lang="es-EC" sz="2000" dirty="0"/>
            <a:t>Es el único método de valoración conceptualmente correcto</a:t>
          </a:r>
        </a:p>
      </dgm:t>
    </dgm:pt>
    <dgm:pt modelId="{B0C4F5F3-8E24-4552-8F70-AA4ED68AA0C4}" type="parTrans" cxnId="{4D5C0C74-432C-4751-913B-0985D6F736B0}">
      <dgm:prSet/>
      <dgm:spPr/>
      <dgm:t>
        <a:bodyPr/>
        <a:lstStyle/>
        <a:p>
          <a:endParaRPr lang="es-EC"/>
        </a:p>
      </dgm:t>
    </dgm:pt>
    <dgm:pt modelId="{4F5410A1-9BE1-495C-988F-B94EAE540F20}" type="sibTrans" cxnId="{4D5C0C74-432C-4751-913B-0985D6F736B0}">
      <dgm:prSet/>
      <dgm:spPr/>
      <dgm:t>
        <a:bodyPr/>
        <a:lstStyle/>
        <a:p>
          <a:endParaRPr lang="es-EC"/>
        </a:p>
      </dgm:t>
    </dgm:pt>
    <dgm:pt modelId="{5848C63E-3D12-40E9-AA34-D67BDB78939F}" type="pres">
      <dgm:prSet presAssocID="{4C8BF53D-DE1C-4810-ACA9-E5DE4DC89607}" presName="Name0" presStyleCnt="0">
        <dgm:presLayoutVars>
          <dgm:dir/>
          <dgm:resizeHandles val="exact"/>
        </dgm:presLayoutVars>
      </dgm:prSet>
      <dgm:spPr/>
    </dgm:pt>
    <dgm:pt modelId="{1823BBB1-8725-4D9B-9850-3AC9F19BD3BB}" type="pres">
      <dgm:prSet presAssocID="{BF708307-6687-45D3-8286-9AC6B1B2555E}" presName="composite" presStyleCnt="0"/>
      <dgm:spPr/>
    </dgm:pt>
    <dgm:pt modelId="{510282FA-8AD5-4383-B081-85DD03F697FF}" type="pres">
      <dgm:prSet presAssocID="{BF708307-6687-45D3-8286-9AC6B1B2555E}" presName="rect1" presStyleLbl="trAlignAcc1" presStyleIdx="0" presStyleCnt="2" custLinFactNeighborX="174" custLinFactNeighborY="-12380">
        <dgm:presLayoutVars>
          <dgm:bulletEnabled val="1"/>
        </dgm:presLayoutVars>
      </dgm:prSet>
      <dgm:spPr/>
    </dgm:pt>
    <dgm:pt modelId="{61C3D4E7-ACC2-4775-B7FA-09A75FB0F462}" type="pres">
      <dgm:prSet presAssocID="{BF708307-6687-45D3-8286-9AC6B1B2555E}" presName="rect2" presStyleLbl="fgImgPlace1" presStyleIdx="0" presStyleCnt="2"/>
      <dgm:spPr>
        <a:blipFill rotWithShape="1">
          <a:blip xmlns:r="http://schemas.openxmlformats.org/officeDocument/2006/relationships" r:embed="rId1"/>
          <a:stretch>
            <a:fillRect/>
          </a:stretch>
        </a:blipFill>
      </dgm:spPr>
    </dgm:pt>
    <dgm:pt modelId="{A821ABA7-4039-4D9B-B948-27FB2B247541}" type="pres">
      <dgm:prSet presAssocID="{53F85531-2CBA-44B8-B115-6F3A0DF34D11}" presName="sibTrans" presStyleCnt="0"/>
      <dgm:spPr/>
    </dgm:pt>
    <dgm:pt modelId="{D318DF60-28F8-4C66-B6E5-D6DDD0334059}" type="pres">
      <dgm:prSet presAssocID="{C65EAB63-B7A6-4A99-A2F9-4AB475204994}" presName="composite" presStyleCnt="0"/>
      <dgm:spPr/>
    </dgm:pt>
    <dgm:pt modelId="{BB77759F-2BD1-49E1-9C25-2DB2D138055E}" type="pres">
      <dgm:prSet presAssocID="{C65EAB63-B7A6-4A99-A2F9-4AB475204994}" presName="rect1" presStyleLbl="trAlignAcc1" presStyleIdx="1" presStyleCnt="2" custLinFactNeighborX="1838" custLinFactNeighborY="-12700">
        <dgm:presLayoutVars>
          <dgm:bulletEnabled val="1"/>
        </dgm:presLayoutVars>
      </dgm:prSet>
      <dgm:spPr/>
    </dgm:pt>
    <dgm:pt modelId="{F3F4800E-E084-4B5E-841D-6BFC757BAACD}" type="pres">
      <dgm:prSet presAssocID="{C65EAB63-B7A6-4A99-A2F9-4AB475204994}" presName="rect2" presStyleLbl="fgImgPlace1" presStyleIdx="1" presStyleCnt="2"/>
      <dgm:spPr>
        <a:blipFill rotWithShape="1">
          <a:blip xmlns:r="http://schemas.openxmlformats.org/officeDocument/2006/relationships" r:embed="rId2"/>
          <a:stretch>
            <a:fillRect/>
          </a:stretch>
        </a:blipFill>
      </dgm:spPr>
    </dgm:pt>
  </dgm:ptLst>
  <dgm:cxnLst>
    <dgm:cxn modelId="{9D26B21D-3C3C-4FBA-8302-36F02CFFDBA1}" srcId="{4C8BF53D-DE1C-4810-ACA9-E5DE4DC89607}" destId="{BF708307-6687-45D3-8286-9AC6B1B2555E}" srcOrd="0" destOrd="0" parTransId="{58778B15-4197-4061-9C82-017516FF7772}" sibTransId="{53F85531-2CBA-44B8-B115-6F3A0DF34D11}"/>
    <dgm:cxn modelId="{CB2CDF27-BA92-48FF-9F13-F0790B99C7C6}" type="presOf" srcId="{BF708307-6687-45D3-8286-9AC6B1B2555E}" destId="{510282FA-8AD5-4383-B081-85DD03F697FF}" srcOrd="0" destOrd="0" presId="urn:microsoft.com/office/officeart/2008/layout/PictureStrips"/>
    <dgm:cxn modelId="{E4AD6842-DD5E-40CE-A72C-223C35DCC5DC}" type="presOf" srcId="{4C8BF53D-DE1C-4810-ACA9-E5DE4DC89607}" destId="{5848C63E-3D12-40E9-AA34-D67BDB78939F}" srcOrd="0" destOrd="0" presId="urn:microsoft.com/office/officeart/2008/layout/PictureStrips"/>
    <dgm:cxn modelId="{4D5C0C74-432C-4751-913B-0985D6F736B0}" srcId="{4C8BF53D-DE1C-4810-ACA9-E5DE4DC89607}" destId="{C65EAB63-B7A6-4A99-A2F9-4AB475204994}" srcOrd="1" destOrd="0" parTransId="{B0C4F5F3-8E24-4552-8F70-AA4ED68AA0C4}" sibTransId="{4F5410A1-9BE1-495C-988F-B94EAE540F20}"/>
    <dgm:cxn modelId="{7F8A07E5-00A7-40BE-88D0-0E2B20DAC02A}" type="presOf" srcId="{C65EAB63-B7A6-4A99-A2F9-4AB475204994}" destId="{BB77759F-2BD1-49E1-9C25-2DB2D138055E}" srcOrd="0" destOrd="0" presId="urn:microsoft.com/office/officeart/2008/layout/PictureStrips"/>
    <dgm:cxn modelId="{192BAFAC-20AA-41BF-B7CD-424F77FA933D}" type="presParOf" srcId="{5848C63E-3D12-40E9-AA34-D67BDB78939F}" destId="{1823BBB1-8725-4D9B-9850-3AC9F19BD3BB}" srcOrd="0" destOrd="0" presId="urn:microsoft.com/office/officeart/2008/layout/PictureStrips"/>
    <dgm:cxn modelId="{45F062E1-88FD-45AB-917E-70CD0CE87E6C}" type="presParOf" srcId="{1823BBB1-8725-4D9B-9850-3AC9F19BD3BB}" destId="{510282FA-8AD5-4383-B081-85DD03F697FF}" srcOrd="0" destOrd="0" presId="urn:microsoft.com/office/officeart/2008/layout/PictureStrips"/>
    <dgm:cxn modelId="{71EC6F3B-48B6-4B6C-BA58-B6480ECFDF9B}" type="presParOf" srcId="{1823BBB1-8725-4D9B-9850-3AC9F19BD3BB}" destId="{61C3D4E7-ACC2-4775-B7FA-09A75FB0F462}" srcOrd="1" destOrd="0" presId="urn:microsoft.com/office/officeart/2008/layout/PictureStrips"/>
    <dgm:cxn modelId="{95B512A2-7324-4F44-A8E5-C294A4281EBA}" type="presParOf" srcId="{5848C63E-3D12-40E9-AA34-D67BDB78939F}" destId="{A821ABA7-4039-4D9B-B948-27FB2B247541}" srcOrd="1" destOrd="0" presId="urn:microsoft.com/office/officeart/2008/layout/PictureStrips"/>
    <dgm:cxn modelId="{6A5E845E-469C-4B91-903E-B46A0B187E21}" type="presParOf" srcId="{5848C63E-3D12-40E9-AA34-D67BDB78939F}" destId="{D318DF60-28F8-4C66-B6E5-D6DDD0334059}" srcOrd="2" destOrd="0" presId="urn:microsoft.com/office/officeart/2008/layout/PictureStrips"/>
    <dgm:cxn modelId="{F15BA540-66BE-4B46-8902-81B30F822894}" type="presParOf" srcId="{D318DF60-28F8-4C66-B6E5-D6DDD0334059}" destId="{BB77759F-2BD1-49E1-9C25-2DB2D138055E}" srcOrd="0" destOrd="0" presId="urn:microsoft.com/office/officeart/2008/layout/PictureStrips"/>
    <dgm:cxn modelId="{1436A830-A25F-4857-8390-D02D54F00162}" type="presParOf" srcId="{D318DF60-28F8-4C66-B6E5-D6DDD0334059}" destId="{F3F4800E-E084-4B5E-841D-6BFC757BAAC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EFA877-6F01-4C7B-8C4A-D6D959E87592}" type="doc">
      <dgm:prSet loTypeId="urn:microsoft.com/office/officeart/2005/8/layout/process1" loCatId="process" qsTypeId="urn:microsoft.com/office/officeart/2005/8/quickstyle/3d3" qsCatId="3D" csTypeId="urn:microsoft.com/office/officeart/2005/8/colors/accent1_2" csCatId="accent1" phldr="1"/>
      <dgm:spPr/>
    </dgm:pt>
    <dgm:pt modelId="{67F54C7C-899F-4EBD-99AC-D4D5707C8E70}">
      <dgm:prSet phldrT="[Texto]"/>
      <dgm:spPr>
        <a:solidFill>
          <a:schemeClr val="accent3">
            <a:lumMod val="40000"/>
            <a:lumOff val="60000"/>
          </a:schemeClr>
        </a:solidFill>
      </dgm:spPr>
      <dgm:t>
        <a:bodyPr/>
        <a:lstStyle/>
        <a:p>
          <a:r>
            <a:rPr lang="es-EC" b="1">
              <a:solidFill>
                <a:schemeClr val="tx1"/>
              </a:solidFill>
            </a:rPr>
            <a:t>El “free cash flow” también llamado flujo de fondos libre</a:t>
          </a:r>
          <a:endParaRPr lang="es-EC" b="1" dirty="0">
            <a:solidFill>
              <a:schemeClr val="tx1"/>
            </a:solidFill>
          </a:endParaRPr>
        </a:p>
      </dgm:t>
    </dgm:pt>
    <dgm:pt modelId="{A4E4A966-D40D-4DEC-AF86-47D594543430}" type="parTrans" cxnId="{4AA6CE40-176E-4652-A12D-81892976C9F5}">
      <dgm:prSet/>
      <dgm:spPr/>
      <dgm:t>
        <a:bodyPr/>
        <a:lstStyle/>
        <a:p>
          <a:endParaRPr lang="es-EC"/>
        </a:p>
      </dgm:t>
    </dgm:pt>
    <dgm:pt modelId="{26F6B721-CBB3-4758-8181-C8BF45970E44}" type="sibTrans" cxnId="{4AA6CE40-176E-4652-A12D-81892976C9F5}">
      <dgm:prSet/>
      <dgm:spPr/>
      <dgm:t>
        <a:bodyPr/>
        <a:lstStyle/>
        <a:p>
          <a:endParaRPr lang="es-EC"/>
        </a:p>
      </dgm:t>
    </dgm:pt>
    <dgm:pt modelId="{4C1FCF55-2F8C-4CE8-8340-4B488F8D1274}">
      <dgm:prSet phldrT="[Texto]"/>
      <dgm:spPr>
        <a:solidFill>
          <a:schemeClr val="accent3">
            <a:lumMod val="40000"/>
            <a:lumOff val="60000"/>
          </a:schemeClr>
        </a:solidFill>
      </dgm:spPr>
      <dgm:t>
        <a:bodyPr/>
        <a:lstStyle/>
        <a:p>
          <a:r>
            <a:rPr lang="es-EC" b="1">
              <a:solidFill>
                <a:schemeClr val="tx1"/>
              </a:solidFill>
            </a:rPr>
            <a:t>es el flujo de fondos operativo, esto es, el flujo de fondos generado por las operaciones</a:t>
          </a:r>
          <a:endParaRPr lang="es-EC" b="1" dirty="0">
            <a:solidFill>
              <a:schemeClr val="tx1"/>
            </a:solidFill>
          </a:endParaRPr>
        </a:p>
      </dgm:t>
    </dgm:pt>
    <dgm:pt modelId="{F5D0EA1C-0EB7-4B66-9437-F02677C3EBAC}" type="parTrans" cxnId="{F0EC5BE9-D368-4AFA-8B1E-68A1782E019E}">
      <dgm:prSet/>
      <dgm:spPr/>
      <dgm:t>
        <a:bodyPr/>
        <a:lstStyle/>
        <a:p>
          <a:endParaRPr lang="es-EC"/>
        </a:p>
      </dgm:t>
    </dgm:pt>
    <dgm:pt modelId="{BDCD7BA1-AEF2-48FF-8E84-40A8DC088B91}" type="sibTrans" cxnId="{F0EC5BE9-D368-4AFA-8B1E-68A1782E019E}">
      <dgm:prSet/>
      <dgm:spPr/>
      <dgm:t>
        <a:bodyPr/>
        <a:lstStyle/>
        <a:p>
          <a:endParaRPr lang="es-EC"/>
        </a:p>
      </dgm:t>
    </dgm:pt>
    <dgm:pt modelId="{E49732FF-CB9B-44D7-8B8D-78E3A9D30488}">
      <dgm:prSet phldrT="[Texto]"/>
      <dgm:spPr>
        <a:solidFill>
          <a:schemeClr val="accent3">
            <a:lumMod val="60000"/>
            <a:lumOff val="40000"/>
          </a:schemeClr>
        </a:solidFill>
      </dgm:spPr>
      <dgm:t>
        <a:bodyPr/>
        <a:lstStyle/>
        <a:p>
          <a:r>
            <a:rPr lang="es-EC" b="1">
              <a:solidFill>
                <a:schemeClr val="tx1"/>
              </a:solidFill>
            </a:rPr>
            <a:t>sin tener en cuenta el endeudamiento (deuda financiera), después de impuestos</a:t>
          </a:r>
          <a:endParaRPr lang="es-EC" b="1" dirty="0">
            <a:solidFill>
              <a:schemeClr val="tx1"/>
            </a:solidFill>
          </a:endParaRPr>
        </a:p>
      </dgm:t>
    </dgm:pt>
    <dgm:pt modelId="{99435F48-A35D-4A9C-BBB9-4BE691FFB17B}" type="parTrans" cxnId="{115A86DD-FEA0-4845-A5C5-E0D23364163A}">
      <dgm:prSet/>
      <dgm:spPr/>
      <dgm:t>
        <a:bodyPr/>
        <a:lstStyle/>
        <a:p>
          <a:endParaRPr lang="es-EC"/>
        </a:p>
      </dgm:t>
    </dgm:pt>
    <dgm:pt modelId="{485D614E-AE3A-48B2-B392-7305133BD79D}" type="sibTrans" cxnId="{115A86DD-FEA0-4845-A5C5-E0D23364163A}">
      <dgm:prSet/>
      <dgm:spPr/>
      <dgm:t>
        <a:bodyPr/>
        <a:lstStyle/>
        <a:p>
          <a:endParaRPr lang="es-EC"/>
        </a:p>
      </dgm:t>
    </dgm:pt>
    <dgm:pt modelId="{1509AA9E-E41F-4F60-89FD-CDB30F57B3E4}" type="pres">
      <dgm:prSet presAssocID="{02EFA877-6F01-4C7B-8C4A-D6D959E87592}" presName="Name0" presStyleCnt="0">
        <dgm:presLayoutVars>
          <dgm:dir/>
          <dgm:resizeHandles val="exact"/>
        </dgm:presLayoutVars>
      </dgm:prSet>
      <dgm:spPr/>
    </dgm:pt>
    <dgm:pt modelId="{27A05415-346A-428D-B5C3-7729455AEE7C}" type="pres">
      <dgm:prSet presAssocID="{67F54C7C-899F-4EBD-99AC-D4D5707C8E70}" presName="node" presStyleLbl="node1" presStyleIdx="0" presStyleCnt="3">
        <dgm:presLayoutVars>
          <dgm:bulletEnabled val="1"/>
        </dgm:presLayoutVars>
      </dgm:prSet>
      <dgm:spPr/>
    </dgm:pt>
    <dgm:pt modelId="{EF7FE889-94BB-45C0-8C04-14858D60BD55}" type="pres">
      <dgm:prSet presAssocID="{26F6B721-CBB3-4758-8181-C8BF45970E44}" presName="sibTrans" presStyleLbl="sibTrans2D1" presStyleIdx="0" presStyleCnt="2"/>
      <dgm:spPr/>
    </dgm:pt>
    <dgm:pt modelId="{906934D8-68BD-4493-B563-9762EFD54366}" type="pres">
      <dgm:prSet presAssocID="{26F6B721-CBB3-4758-8181-C8BF45970E44}" presName="connectorText" presStyleLbl="sibTrans2D1" presStyleIdx="0" presStyleCnt="2"/>
      <dgm:spPr/>
    </dgm:pt>
    <dgm:pt modelId="{0F0CA90E-C0E8-409D-A8D0-518D13C55FCC}" type="pres">
      <dgm:prSet presAssocID="{4C1FCF55-2F8C-4CE8-8340-4B488F8D1274}" presName="node" presStyleLbl="node1" presStyleIdx="1" presStyleCnt="3">
        <dgm:presLayoutVars>
          <dgm:bulletEnabled val="1"/>
        </dgm:presLayoutVars>
      </dgm:prSet>
      <dgm:spPr/>
    </dgm:pt>
    <dgm:pt modelId="{B7F6A432-2849-4B71-94EC-5AEB9ADEE351}" type="pres">
      <dgm:prSet presAssocID="{BDCD7BA1-AEF2-48FF-8E84-40A8DC088B91}" presName="sibTrans" presStyleLbl="sibTrans2D1" presStyleIdx="1" presStyleCnt="2"/>
      <dgm:spPr/>
    </dgm:pt>
    <dgm:pt modelId="{43377631-9C7E-403C-A0D7-9079BEEF0662}" type="pres">
      <dgm:prSet presAssocID="{BDCD7BA1-AEF2-48FF-8E84-40A8DC088B91}" presName="connectorText" presStyleLbl="sibTrans2D1" presStyleIdx="1" presStyleCnt="2"/>
      <dgm:spPr/>
    </dgm:pt>
    <dgm:pt modelId="{2587A271-5EA5-4B82-AE3C-FECD23940B3A}" type="pres">
      <dgm:prSet presAssocID="{E49732FF-CB9B-44D7-8B8D-78E3A9D30488}" presName="node" presStyleLbl="node1" presStyleIdx="2" presStyleCnt="3">
        <dgm:presLayoutVars>
          <dgm:bulletEnabled val="1"/>
        </dgm:presLayoutVars>
      </dgm:prSet>
      <dgm:spPr/>
    </dgm:pt>
  </dgm:ptLst>
  <dgm:cxnLst>
    <dgm:cxn modelId="{C9DFB000-01BD-4C25-B76D-DAB6E5DF5009}" type="presOf" srcId="{26F6B721-CBB3-4758-8181-C8BF45970E44}" destId="{EF7FE889-94BB-45C0-8C04-14858D60BD55}" srcOrd="0" destOrd="0" presId="urn:microsoft.com/office/officeart/2005/8/layout/process1"/>
    <dgm:cxn modelId="{ED60D627-474A-4FBE-8958-07320170F67D}" type="presOf" srcId="{02EFA877-6F01-4C7B-8C4A-D6D959E87592}" destId="{1509AA9E-E41F-4F60-89FD-CDB30F57B3E4}" srcOrd="0" destOrd="0" presId="urn:microsoft.com/office/officeart/2005/8/layout/process1"/>
    <dgm:cxn modelId="{8A668533-EE85-47D2-8EC3-FB746DE23EDE}" type="presOf" srcId="{E49732FF-CB9B-44D7-8B8D-78E3A9D30488}" destId="{2587A271-5EA5-4B82-AE3C-FECD23940B3A}" srcOrd="0" destOrd="0" presId="urn:microsoft.com/office/officeart/2005/8/layout/process1"/>
    <dgm:cxn modelId="{4AA6CE40-176E-4652-A12D-81892976C9F5}" srcId="{02EFA877-6F01-4C7B-8C4A-D6D959E87592}" destId="{67F54C7C-899F-4EBD-99AC-D4D5707C8E70}" srcOrd="0" destOrd="0" parTransId="{A4E4A966-D40D-4DEC-AF86-47D594543430}" sibTransId="{26F6B721-CBB3-4758-8181-C8BF45970E44}"/>
    <dgm:cxn modelId="{D752566A-2DD2-44C5-BB6B-F07E35A3F9A6}" type="presOf" srcId="{26F6B721-CBB3-4758-8181-C8BF45970E44}" destId="{906934D8-68BD-4493-B563-9762EFD54366}" srcOrd="1" destOrd="0" presId="urn:microsoft.com/office/officeart/2005/8/layout/process1"/>
    <dgm:cxn modelId="{EB52D081-23DD-4A9F-AF33-E9397DE5D94D}" type="presOf" srcId="{BDCD7BA1-AEF2-48FF-8E84-40A8DC088B91}" destId="{B7F6A432-2849-4B71-94EC-5AEB9ADEE351}" srcOrd="0" destOrd="0" presId="urn:microsoft.com/office/officeart/2005/8/layout/process1"/>
    <dgm:cxn modelId="{AFFA96A1-0378-40CA-BB4C-7A979A570D96}" type="presOf" srcId="{4C1FCF55-2F8C-4CE8-8340-4B488F8D1274}" destId="{0F0CA90E-C0E8-409D-A8D0-518D13C55FCC}" srcOrd="0" destOrd="0" presId="urn:microsoft.com/office/officeart/2005/8/layout/process1"/>
    <dgm:cxn modelId="{91FA64BB-A7BD-4F15-8230-7C390E3744A1}" type="presOf" srcId="{67F54C7C-899F-4EBD-99AC-D4D5707C8E70}" destId="{27A05415-346A-428D-B5C3-7729455AEE7C}" srcOrd="0" destOrd="0" presId="urn:microsoft.com/office/officeart/2005/8/layout/process1"/>
    <dgm:cxn modelId="{FB8BE1CA-511B-4AC4-9E16-EBD7B1862468}" type="presOf" srcId="{BDCD7BA1-AEF2-48FF-8E84-40A8DC088B91}" destId="{43377631-9C7E-403C-A0D7-9079BEEF0662}" srcOrd="1" destOrd="0" presId="urn:microsoft.com/office/officeart/2005/8/layout/process1"/>
    <dgm:cxn modelId="{115A86DD-FEA0-4845-A5C5-E0D23364163A}" srcId="{02EFA877-6F01-4C7B-8C4A-D6D959E87592}" destId="{E49732FF-CB9B-44D7-8B8D-78E3A9D30488}" srcOrd="2" destOrd="0" parTransId="{99435F48-A35D-4A9C-BBB9-4BE691FFB17B}" sibTransId="{485D614E-AE3A-48B2-B392-7305133BD79D}"/>
    <dgm:cxn modelId="{F0EC5BE9-D368-4AFA-8B1E-68A1782E019E}" srcId="{02EFA877-6F01-4C7B-8C4A-D6D959E87592}" destId="{4C1FCF55-2F8C-4CE8-8340-4B488F8D1274}" srcOrd="1" destOrd="0" parTransId="{F5D0EA1C-0EB7-4B66-9437-F02677C3EBAC}" sibTransId="{BDCD7BA1-AEF2-48FF-8E84-40A8DC088B91}"/>
    <dgm:cxn modelId="{FE9D672E-8153-4011-8AAE-5528F01090F9}" type="presParOf" srcId="{1509AA9E-E41F-4F60-89FD-CDB30F57B3E4}" destId="{27A05415-346A-428D-B5C3-7729455AEE7C}" srcOrd="0" destOrd="0" presId="urn:microsoft.com/office/officeart/2005/8/layout/process1"/>
    <dgm:cxn modelId="{7D4A46EC-E280-4149-BF67-B2CB258DC084}" type="presParOf" srcId="{1509AA9E-E41F-4F60-89FD-CDB30F57B3E4}" destId="{EF7FE889-94BB-45C0-8C04-14858D60BD55}" srcOrd="1" destOrd="0" presId="urn:microsoft.com/office/officeart/2005/8/layout/process1"/>
    <dgm:cxn modelId="{C9E9C112-D1D6-4AA1-94FE-C1C40D56BB50}" type="presParOf" srcId="{EF7FE889-94BB-45C0-8C04-14858D60BD55}" destId="{906934D8-68BD-4493-B563-9762EFD54366}" srcOrd="0" destOrd="0" presId="urn:microsoft.com/office/officeart/2005/8/layout/process1"/>
    <dgm:cxn modelId="{98DCA553-25EB-4A45-9029-8B2E42930F4F}" type="presParOf" srcId="{1509AA9E-E41F-4F60-89FD-CDB30F57B3E4}" destId="{0F0CA90E-C0E8-409D-A8D0-518D13C55FCC}" srcOrd="2" destOrd="0" presId="urn:microsoft.com/office/officeart/2005/8/layout/process1"/>
    <dgm:cxn modelId="{813362BB-44CB-4E5B-BF10-1D50C9F35D79}" type="presParOf" srcId="{1509AA9E-E41F-4F60-89FD-CDB30F57B3E4}" destId="{B7F6A432-2849-4B71-94EC-5AEB9ADEE351}" srcOrd="3" destOrd="0" presId="urn:microsoft.com/office/officeart/2005/8/layout/process1"/>
    <dgm:cxn modelId="{E7C444A7-06D4-48C7-BA20-C1DA3C2DAF89}" type="presParOf" srcId="{B7F6A432-2849-4B71-94EC-5AEB9ADEE351}" destId="{43377631-9C7E-403C-A0D7-9079BEEF0662}" srcOrd="0" destOrd="0" presId="urn:microsoft.com/office/officeart/2005/8/layout/process1"/>
    <dgm:cxn modelId="{35634002-88D2-415E-A638-60C021D51D9F}" type="presParOf" srcId="{1509AA9E-E41F-4F60-89FD-CDB30F57B3E4}" destId="{2587A271-5EA5-4B82-AE3C-FECD23940B3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53483-1263-4FBD-AD72-A10418E235B6}">
      <dsp:nvSpPr>
        <dsp:cNvPr id="0" name=""/>
        <dsp:cNvSpPr/>
      </dsp:nvSpPr>
      <dsp:spPr>
        <a:xfrm>
          <a:off x="284430" y="0"/>
          <a:ext cx="2605019" cy="5361459"/>
        </a:xfrm>
        <a:prstGeom prst="roundRect">
          <a:avLst>
            <a:gd name="adj" fmla="val 10000"/>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Candara" panose="020E0502030303020204" pitchFamily="34" charset="0"/>
            </a:rPr>
            <a:t>Elaborar el marco teórico referencial y conceptual de soporte del tema de investigación</a:t>
          </a:r>
          <a:r>
            <a:rPr lang="es-ES" sz="1600" kern="1200" dirty="0"/>
            <a:t>.</a:t>
          </a:r>
          <a:endParaRPr lang="es-EC" sz="1600" b="1" kern="1200" dirty="0">
            <a:solidFill>
              <a:sysClr val="windowText" lastClr="000000"/>
            </a:solidFill>
            <a:latin typeface="Calibri"/>
            <a:ea typeface="+mn-ea"/>
            <a:cs typeface="+mn-cs"/>
          </a:endParaRPr>
        </a:p>
      </dsp:txBody>
      <dsp:txXfrm>
        <a:off x="347243" y="2207396"/>
        <a:ext cx="2479393" cy="2018957"/>
      </dsp:txXfrm>
    </dsp:sp>
    <dsp:sp modelId="{344CC64D-25CE-41E9-AEC4-5B3D05F0EB5D}">
      <dsp:nvSpPr>
        <dsp:cNvPr id="0" name=""/>
        <dsp:cNvSpPr/>
      </dsp:nvSpPr>
      <dsp:spPr>
        <a:xfrm>
          <a:off x="861198" y="128841"/>
          <a:ext cx="1451484" cy="1591707"/>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F963B64-4541-4FB7-A99C-241195BBD885}">
      <dsp:nvSpPr>
        <dsp:cNvPr id="0" name=""/>
        <dsp:cNvSpPr/>
      </dsp:nvSpPr>
      <dsp:spPr>
        <a:xfrm>
          <a:off x="2983209" y="0"/>
          <a:ext cx="1970805" cy="5361459"/>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latin typeface="Candara" panose="020E0502030303020204" pitchFamily="34" charset="0"/>
            </a:rPr>
            <a:t>Evaluar los estados financieros de la empresa para determinar puntos de mejora</a:t>
          </a:r>
          <a:endParaRPr lang="es-EC" sz="1800" b="1" kern="1200" dirty="0">
            <a:solidFill>
              <a:schemeClr val="tx1"/>
            </a:solidFill>
            <a:latin typeface="Candara" panose="020E0502030303020204" pitchFamily="34" charset="0"/>
            <a:ea typeface="+mn-ea"/>
            <a:cs typeface="+mn-cs"/>
          </a:endParaRPr>
        </a:p>
      </dsp:txBody>
      <dsp:txXfrm>
        <a:off x="3040932" y="2202306"/>
        <a:ext cx="1855359" cy="2029137"/>
      </dsp:txXfrm>
    </dsp:sp>
    <dsp:sp modelId="{21773459-0451-42D6-ACC5-210F4E0BF0F3}">
      <dsp:nvSpPr>
        <dsp:cNvPr id="0" name=""/>
        <dsp:cNvSpPr/>
      </dsp:nvSpPr>
      <dsp:spPr>
        <a:xfrm>
          <a:off x="3208126" y="0"/>
          <a:ext cx="1451484" cy="1591707"/>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BEA3F49-DF10-4F56-B5E3-1EB7F23DCFC1}">
      <dsp:nvSpPr>
        <dsp:cNvPr id="0" name=""/>
        <dsp:cNvSpPr/>
      </dsp:nvSpPr>
      <dsp:spPr>
        <a:xfrm>
          <a:off x="5047773" y="0"/>
          <a:ext cx="2516668" cy="5361459"/>
        </a:xfrm>
        <a:prstGeom prst="roundRect">
          <a:avLst>
            <a:gd name="adj" fmla="val 10000"/>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Candara" panose="020E0502030303020204" pitchFamily="34" charset="0"/>
            </a:rPr>
            <a:t>Aplicar los modelos de valoración para la empresa mediante la utilización de distintos métodos para establecer el rango de valores en el que se encuentra la empresa en la actualidad.</a:t>
          </a:r>
          <a:endParaRPr lang="es-EC" sz="1800" b="1" kern="1200" dirty="0">
            <a:solidFill>
              <a:sysClr val="window" lastClr="FFFFFF"/>
            </a:solidFill>
            <a:latin typeface="Candara" panose="020E0502030303020204" pitchFamily="34" charset="0"/>
            <a:ea typeface="+mn-ea"/>
            <a:cs typeface="+mn-cs"/>
          </a:endParaRPr>
        </a:p>
      </dsp:txBody>
      <dsp:txXfrm>
        <a:off x="5110586" y="2207396"/>
        <a:ext cx="2391042" cy="2018957"/>
      </dsp:txXfrm>
    </dsp:sp>
    <dsp:sp modelId="{C8284387-42DD-4797-801C-E7FD3ECC679B}">
      <dsp:nvSpPr>
        <dsp:cNvPr id="0" name=""/>
        <dsp:cNvSpPr/>
      </dsp:nvSpPr>
      <dsp:spPr>
        <a:xfrm>
          <a:off x="5580365" y="128841"/>
          <a:ext cx="1451484" cy="1591707"/>
        </a:xfrm>
        <a:prstGeom prst="ellipse">
          <a:avLst/>
        </a:prstGeom>
        <a:blipFill rotWithShape="1">
          <a:blip xmlns:r="http://schemas.openxmlformats.org/officeDocument/2006/relationships" r:embed="rId3"/>
          <a:srcRect/>
          <a:stretch>
            <a:fillRect l="-38000" r="-3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7CCF765-2F22-4969-88A4-E00F48D2E44B}">
      <dsp:nvSpPr>
        <dsp:cNvPr id="0" name=""/>
        <dsp:cNvSpPr/>
      </dsp:nvSpPr>
      <dsp:spPr>
        <a:xfrm>
          <a:off x="572981" y="4557237"/>
          <a:ext cx="6702908" cy="804218"/>
        </a:xfrm>
        <a:prstGeom prst="leftRightArrow">
          <a:avLst/>
        </a:prstGeom>
        <a:solidFill>
          <a:srgbClr val="4F81BD">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05415-346A-428D-B5C3-7729455AEE7C}">
      <dsp:nvSpPr>
        <dsp:cNvPr id="0" name=""/>
        <dsp:cNvSpPr/>
      </dsp:nvSpPr>
      <dsp:spPr>
        <a:xfrm>
          <a:off x="8706" y="0"/>
          <a:ext cx="1672293" cy="1623449"/>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Para calcular el valor de la empresa mediante este método</a:t>
          </a:r>
        </a:p>
      </dsp:txBody>
      <dsp:txXfrm>
        <a:off x="56255" y="47549"/>
        <a:ext cx="1577195" cy="1528351"/>
      </dsp:txXfrm>
    </dsp:sp>
    <dsp:sp modelId="{EF7FE889-94BB-45C0-8C04-14858D60BD55}">
      <dsp:nvSpPr>
        <dsp:cNvPr id="0" name=""/>
        <dsp:cNvSpPr/>
      </dsp:nvSpPr>
      <dsp:spPr>
        <a:xfrm>
          <a:off x="1848229" y="604360"/>
          <a:ext cx="354526" cy="41472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848229" y="687306"/>
        <a:ext cx="248168" cy="248836"/>
      </dsp:txXfrm>
    </dsp:sp>
    <dsp:sp modelId="{0F0CA90E-C0E8-409D-A8D0-518D13C55FCC}">
      <dsp:nvSpPr>
        <dsp:cNvPr id="0" name=""/>
        <dsp:cNvSpPr/>
      </dsp:nvSpPr>
      <dsp:spPr>
        <a:xfrm>
          <a:off x="2349917" y="0"/>
          <a:ext cx="1672293" cy="1623449"/>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Se realiza el descuento (la actualización) de los free cash </a:t>
          </a:r>
          <a:r>
            <a:rPr lang="es-EC" sz="1400" b="1" kern="1200" dirty="0" err="1">
              <a:solidFill>
                <a:schemeClr val="tx1"/>
              </a:solidFill>
            </a:rPr>
            <a:t>flows</a:t>
          </a:r>
          <a:r>
            <a:rPr lang="es-EC" sz="1400" b="1" kern="1200" dirty="0">
              <a:solidFill>
                <a:schemeClr val="tx1"/>
              </a:solidFill>
            </a:rPr>
            <a:t> </a:t>
          </a:r>
        </a:p>
      </dsp:txBody>
      <dsp:txXfrm>
        <a:off x="2397466" y="47549"/>
        <a:ext cx="1577195" cy="1528351"/>
      </dsp:txXfrm>
    </dsp:sp>
    <dsp:sp modelId="{B7F6A432-2849-4B71-94EC-5AEB9ADEE351}">
      <dsp:nvSpPr>
        <dsp:cNvPr id="0" name=""/>
        <dsp:cNvSpPr/>
      </dsp:nvSpPr>
      <dsp:spPr>
        <a:xfrm>
          <a:off x="4189440" y="604360"/>
          <a:ext cx="354526" cy="41472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4189440" y="687306"/>
        <a:ext cx="248168" cy="248836"/>
      </dsp:txXfrm>
    </dsp:sp>
    <dsp:sp modelId="{2587A271-5EA5-4B82-AE3C-FECD23940B3A}">
      <dsp:nvSpPr>
        <dsp:cNvPr id="0" name=""/>
        <dsp:cNvSpPr/>
      </dsp:nvSpPr>
      <dsp:spPr>
        <a:xfrm>
          <a:off x="4691128" y="0"/>
          <a:ext cx="1672293" cy="1623449"/>
        </a:xfrm>
        <a:prstGeom prst="roundRect">
          <a:avLst>
            <a:gd name="adj" fmla="val 100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utilizando el coste promedio ponderado de deuda y acciones o coste promedio ponderado de los recursos (WACC) </a:t>
          </a:r>
        </a:p>
      </dsp:txBody>
      <dsp:txXfrm>
        <a:off x="4738677" y="47549"/>
        <a:ext cx="1577195" cy="15283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65005-6E12-4DBA-9360-299696BAC995}">
      <dsp:nvSpPr>
        <dsp:cNvPr id="0" name=""/>
        <dsp:cNvSpPr/>
      </dsp:nvSpPr>
      <dsp:spPr>
        <a:xfrm>
          <a:off x="919" y="90550"/>
          <a:ext cx="2310971" cy="892035"/>
        </a:xfrm>
        <a:prstGeom prst="chevron">
          <a:avLst>
            <a:gd name="adj" fmla="val 4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3F53A-609D-439D-A971-A1CD076736D8}">
      <dsp:nvSpPr>
        <dsp:cNvPr id="0" name=""/>
        <dsp:cNvSpPr/>
      </dsp:nvSpPr>
      <dsp:spPr>
        <a:xfrm>
          <a:off x="617178" y="313558"/>
          <a:ext cx="1951487" cy="892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1" kern="1200" dirty="0"/>
            <a:t>Es importante considerar que cuando se evalúa un  proyecto</a:t>
          </a:r>
        </a:p>
      </dsp:txBody>
      <dsp:txXfrm>
        <a:off x="643305" y="339685"/>
        <a:ext cx="1899233" cy="839781"/>
      </dsp:txXfrm>
    </dsp:sp>
    <dsp:sp modelId="{B42A28AF-E761-4905-B219-F8D8DE3E76A5}">
      <dsp:nvSpPr>
        <dsp:cNvPr id="0" name=""/>
        <dsp:cNvSpPr/>
      </dsp:nvSpPr>
      <dsp:spPr>
        <a:xfrm>
          <a:off x="2640562" y="90550"/>
          <a:ext cx="2310971" cy="892035"/>
        </a:xfrm>
        <a:prstGeom prst="chevron">
          <a:avLst>
            <a:gd name="adj" fmla="val 4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B2315-AFD8-42A1-B263-7E3FF4FDD5D3}">
      <dsp:nvSpPr>
        <dsp:cNvPr id="0" name=""/>
        <dsp:cNvSpPr/>
      </dsp:nvSpPr>
      <dsp:spPr>
        <a:xfrm>
          <a:off x="3256821" y="313558"/>
          <a:ext cx="1951487" cy="892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1" kern="1200" dirty="0"/>
            <a:t>es complicado tratar de determinar que puede ocurrir en el futuro</a:t>
          </a:r>
        </a:p>
      </dsp:txBody>
      <dsp:txXfrm>
        <a:off x="3282948" y="339685"/>
        <a:ext cx="1899233" cy="839781"/>
      </dsp:txXfrm>
    </dsp:sp>
    <dsp:sp modelId="{33DF9FDB-DEDA-4C62-B246-B34AC4F5902A}">
      <dsp:nvSpPr>
        <dsp:cNvPr id="0" name=""/>
        <dsp:cNvSpPr/>
      </dsp:nvSpPr>
      <dsp:spPr>
        <a:xfrm>
          <a:off x="5280205" y="90550"/>
          <a:ext cx="2310971" cy="892035"/>
        </a:xfrm>
        <a:prstGeom prst="chevron">
          <a:avLst>
            <a:gd name="adj" fmla="val 4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B6574-A8D4-4F78-A458-207E9ADF6AAC}">
      <dsp:nvSpPr>
        <dsp:cNvPr id="0" name=""/>
        <dsp:cNvSpPr/>
      </dsp:nvSpPr>
      <dsp:spPr>
        <a:xfrm>
          <a:off x="5896465" y="313558"/>
          <a:ext cx="1951487" cy="892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b="1" kern="1200" dirty="0"/>
            <a:t>y cómo se van a comportar las distintas variables que forman parte de éste</a:t>
          </a:r>
        </a:p>
      </dsp:txBody>
      <dsp:txXfrm>
        <a:off x="5922592" y="339685"/>
        <a:ext cx="1899233" cy="8397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685A8-87F4-4044-B95E-793AB1AF0E55}">
      <dsp:nvSpPr>
        <dsp:cNvPr id="0" name=""/>
        <dsp:cNvSpPr/>
      </dsp:nvSpPr>
      <dsp:spPr>
        <a:xfrm>
          <a:off x="1451" y="0"/>
          <a:ext cx="2258125" cy="3438381"/>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Pesimista</a:t>
          </a:r>
        </a:p>
        <a:p>
          <a:pPr marL="0" lvl="0" indent="0" algn="ctr" defTabSz="622300">
            <a:lnSpc>
              <a:spcPct val="90000"/>
            </a:lnSpc>
            <a:spcBef>
              <a:spcPct val="0"/>
            </a:spcBef>
            <a:spcAft>
              <a:spcPct val="35000"/>
            </a:spcAft>
            <a:buNone/>
          </a:pPr>
          <a:r>
            <a:rPr lang="es-EC" sz="1400" kern="1200" dirty="0">
              <a:solidFill>
                <a:schemeClr val="tx1"/>
              </a:solidFill>
            </a:rPr>
            <a:t>Es el peor panorama de la inversión, es decir, es el resultado en caso del fracaso total del proyecto</a:t>
          </a:r>
        </a:p>
      </dsp:txBody>
      <dsp:txXfrm>
        <a:off x="1451" y="1375352"/>
        <a:ext cx="2258125" cy="1375352"/>
      </dsp:txXfrm>
    </dsp:sp>
    <dsp:sp modelId="{F4BD6A56-9458-48A7-AD9A-377D757AFD8D}">
      <dsp:nvSpPr>
        <dsp:cNvPr id="0" name=""/>
        <dsp:cNvSpPr/>
      </dsp:nvSpPr>
      <dsp:spPr>
        <a:xfrm>
          <a:off x="558023" y="0"/>
          <a:ext cx="1144980" cy="114498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B6B3D-27B6-4A49-BFBB-BF07AC6BF12A}">
      <dsp:nvSpPr>
        <dsp:cNvPr id="0" name=""/>
        <dsp:cNvSpPr/>
      </dsp:nvSpPr>
      <dsp:spPr>
        <a:xfrm>
          <a:off x="2327321" y="0"/>
          <a:ext cx="2258125" cy="3438381"/>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Probable</a:t>
          </a:r>
        </a:p>
        <a:p>
          <a:pPr marL="0" lvl="0" indent="0" algn="ctr" defTabSz="622300">
            <a:lnSpc>
              <a:spcPct val="90000"/>
            </a:lnSpc>
            <a:spcBef>
              <a:spcPct val="0"/>
            </a:spcBef>
            <a:spcAft>
              <a:spcPct val="35000"/>
            </a:spcAft>
            <a:buNone/>
          </a:pPr>
          <a:r>
            <a:rPr lang="es-EC" sz="1400" kern="1200" dirty="0">
              <a:solidFill>
                <a:schemeClr val="tx1"/>
              </a:solidFill>
            </a:rPr>
            <a:t>Éste sería el resultado más probable que supondríamos en el análisis de la inversión, debe ser objetivo y basado en la mayor información posible</a:t>
          </a:r>
        </a:p>
      </dsp:txBody>
      <dsp:txXfrm>
        <a:off x="2327321" y="1375352"/>
        <a:ext cx="2258125" cy="1375352"/>
      </dsp:txXfrm>
    </dsp:sp>
    <dsp:sp modelId="{2B7090DE-BD7F-45A1-B9D3-90E041268BEF}">
      <dsp:nvSpPr>
        <dsp:cNvPr id="0" name=""/>
        <dsp:cNvSpPr/>
      </dsp:nvSpPr>
      <dsp:spPr>
        <a:xfrm>
          <a:off x="2883893" y="0"/>
          <a:ext cx="1144980" cy="114498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FBACD-B000-42AA-8CEA-BB940AF80059}">
      <dsp:nvSpPr>
        <dsp:cNvPr id="0" name=""/>
        <dsp:cNvSpPr/>
      </dsp:nvSpPr>
      <dsp:spPr>
        <a:xfrm>
          <a:off x="4653190" y="0"/>
          <a:ext cx="2258125" cy="3438381"/>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Optimista</a:t>
          </a:r>
        </a:p>
        <a:p>
          <a:pPr marL="0" lvl="0" indent="0" algn="ctr" defTabSz="622300">
            <a:lnSpc>
              <a:spcPct val="90000"/>
            </a:lnSpc>
            <a:spcBef>
              <a:spcPct val="0"/>
            </a:spcBef>
            <a:spcAft>
              <a:spcPct val="35000"/>
            </a:spcAft>
            <a:buNone/>
          </a:pPr>
          <a:r>
            <a:rPr lang="es-EC" sz="1400" kern="1200" dirty="0">
              <a:solidFill>
                <a:schemeClr val="tx1"/>
              </a:solidFill>
            </a:rPr>
            <a:t>Siempre existe la posibilidad de lograr más de lo que proyectamos, el escenario optimista normalmente es el que se presenta para motivar a los inversionistas a correr el riesgo.</a:t>
          </a:r>
        </a:p>
      </dsp:txBody>
      <dsp:txXfrm>
        <a:off x="4653190" y="1375352"/>
        <a:ext cx="2258125" cy="1375352"/>
      </dsp:txXfrm>
    </dsp:sp>
    <dsp:sp modelId="{A5335D47-37A7-43D0-9727-E3B843847004}">
      <dsp:nvSpPr>
        <dsp:cNvPr id="0" name=""/>
        <dsp:cNvSpPr/>
      </dsp:nvSpPr>
      <dsp:spPr>
        <a:xfrm>
          <a:off x="5209763" y="0"/>
          <a:ext cx="1144980" cy="1144980"/>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D7EBFA-E4FF-4445-BA8B-8845656503D9}">
      <dsp:nvSpPr>
        <dsp:cNvPr id="0" name=""/>
        <dsp:cNvSpPr/>
      </dsp:nvSpPr>
      <dsp:spPr>
        <a:xfrm>
          <a:off x="288021" y="2892470"/>
          <a:ext cx="6359746" cy="515757"/>
        </a:xfrm>
        <a:prstGeom prst="leftRightArrow">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B1818-ED54-46FD-92F3-7B9D003B8174}">
      <dsp:nvSpPr>
        <dsp:cNvPr id="0" name=""/>
        <dsp:cNvSpPr/>
      </dsp:nvSpPr>
      <dsp:spPr>
        <a:xfrm>
          <a:off x="0" y="0"/>
          <a:ext cx="6696744" cy="1268402"/>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lang="es-ES" sz="1600" b="1" i="0" kern="1200" dirty="0" err="1">
              <a:solidFill>
                <a:sysClr val="windowText" lastClr="000000"/>
              </a:solidFill>
              <a:latin typeface="Candara" panose="020E0502030303020204" pitchFamily="34" charset="0"/>
              <a:ea typeface="+mn-ea"/>
              <a:cs typeface="+mn-cs"/>
            </a:rPr>
            <a:t>Degso</a:t>
          </a:r>
          <a:r>
            <a:rPr lang="es-ES" sz="1600" b="1" i="0" kern="1200" dirty="0">
              <a:solidFill>
                <a:sysClr val="windowText" lastClr="000000"/>
              </a:solidFill>
              <a:latin typeface="Candara" panose="020E0502030303020204" pitchFamily="34" charset="0"/>
              <a:ea typeface="+mn-ea"/>
              <a:cs typeface="+mn-cs"/>
            </a:rPr>
            <a:t>, proviene de las primeras letras de </a:t>
          </a:r>
          <a:r>
            <a:rPr lang="es-ES" sz="1600" b="1" i="0" kern="1200" dirty="0">
              <a:solidFill>
                <a:srgbClr val="FFFF00"/>
              </a:solidFill>
              <a:latin typeface="Candara" panose="020E0502030303020204" pitchFamily="34" charset="0"/>
              <a:ea typeface="+mn-ea"/>
              <a:cs typeface="+mn-cs"/>
            </a:rPr>
            <a:t>D</a:t>
          </a:r>
          <a:r>
            <a:rPr lang="es-ES" sz="1600" b="1" i="0" kern="1200" dirty="0">
              <a:solidFill>
                <a:sysClr val="windowText" lastClr="000000"/>
              </a:solidFill>
              <a:latin typeface="Candara" panose="020E0502030303020204" pitchFamily="34" charset="0"/>
              <a:ea typeface="+mn-ea"/>
              <a:cs typeface="+mn-cs"/>
            </a:rPr>
            <a:t>etección de </a:t>
          </a:r>
          <a:r>
            <a:rPr lang="es-ES" sz="1600" b="1" i="0" kern="1200" dirty="0">
              <a:solidFill>
                <a:srgbClr val="FFFF00"/>
              </a:solidFill>
              <a:latin typeface="Candara" panose="020E0502030303020204" pitchFamily="34" charset="0"/>
              <a:ea typeface="+mn-ea"/>
              <a:cs typeface="+mn-cs"/>
            </a:rPr>
            <a:t>G</a:t>
          </a:r>
          <a:r>
            <a:rPr lang="es-ES" sz="1600" b="1" i="0" kern="1200" dirty="0">
              <a:solidFill>
                <a:sysClr val="windowText" lastClr="000000"/>
              </a:solidFill>
              <a:latin typeface="Candara" panose="020E0502030303020204" pitchFamily="34" charset="0"/>
              <a:ea typeface="+mn-ea"/>
              <a:cs typeface="+mn-cs"/>
            </a:rPr>
            <a:t>ases y </a:t>
          </a:r>
          <a:r>
            <a:rPr lang="es-ES" sz="1600" b="1" i="0" kern="1200" dirty="0">
              <a:solidFill>
                <a:srgbClr val="FFFF00"/>
              </a:solidFill>
              <a:latin typeface="Candara" panose="020E0502030303020204" pitchFamily="34" charset="0"/>
              <a:ea typeface="+mn-ea"/>
              <a:cs typeface="+mn-cs"/>
            </a:rPr>
            <a:t>S</a:t>
          </a:r>
          <a:r>
            <a:rPr lang="es-ES" sz="1600" b="1" i="0" kern="1200" dirty="0">
              <a:solidFill>
                <a:sysClr val="windowText" lastClr="000000"/>
              </a:solidFill>
              <a:latin typeface="Candara" panose="020E0502030303020204" pitchFamily="34" charset="0"/>
              <a:ea typeface="+mn-ea"/>
              <a:cs typeface="+mn-cs"/>
            </a:rPr>
            <a:t>eguridad </a:t>
          </a:r>
          <a:r>
            <a:rPr lang="es-ES" sz="1600" b="1" i="0" kern="1200" dirty="0">
              <a:solidFill>
                <a:srgbClr val="FFFF00"/>
              </a:solidFill>
              <a:latin typeface="Candara" panose="020E0502030303020204" pitchFamily="34" charset="0"/>
              <a:ea typeface="+mn-ea"/>
              <a:cs typeface="+mn-cs"/>
            </a:rPr>
            <a:t>O</a:t>
          </a:r>
          <a:r>
            <a:rPr lang="es-ES" sz="1600" b="1" i="0" kern="1200" dirty="0">
              <a:solidFill>
                <a:sysClr val="windowText" lastClr="000000"/>
              </a:solidFill>
              <a:latin typeface="Candara" panose="020E0502030303020204" pitchFamily="34" charset="0"/>
              <a:ea typeface="+mn-ea"/>
              <a:cs typeface="+mn-cs"/>
            </a:rPr>
            <a:t>cupacional, es una compañía limitada dedicada a la comercialización de materiales y equipos de seguridad industrial que cumplen normas nacionales e internacionales.</a:t>
          </a:r>
          <a:endParaRPr lang="es-EC" sz="1600" b="1" i="0" kern="1200" dirty="0">
            <a:solidFill>
              <a:sysClr val="windowText" lastClr="000000"/>
            </a:solidFill>
            <a:latin typeface="Candara" panose="020E0502030303020204" pitchFamily="34" charset="0"/>
            <a:ea typeface="+mn-ea"/>
            <a:cs typeface="+mn-cs"/>
          </a:endParaRPr>
        </a:p>
      </dsp:txBody>
      <dsp:txXfrm>
        <a:off x="1466189" y="0"/>
        <a:ext cx="5230554" cy="1268402"/>
      </dsp:txXfrm>
    </dsp:sp>
    <dsp:sp modelId="{09D341B2-6623-4C67-B9E6-60311B51C92D}">
      <dsp:nvSpPr>
        <dsp:cNvPr id="0" name=""/>
        <dsp:cNvSpPr/>
      </dsp:nvSpPr>
      <dsp:spPr>
        <a:xfrm>
          <a:off x="224873" y="126840"/>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804C6C0-66E7-4DC8-AC6E-0AAE4FF36CDD}">
      <dsp:nvSpPr>
        <dsp:cNvPr id="0" name=""/>
        <dsp:cNvSpPr/>
      </dsp:nvSpPr>
      <dsp:spPr>
        <a:xfrm>
          <a:off x="0" y="1395893"/>
          <a:ext cx="6696744" cy="126840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b="1" i="0" kern="1200" dirty="0">
              <a:solidFill>
                <a:sysClr val="windowText" lastClr="000000"/>
              </a:solidFill>
              <a:latin typeface="Candara" panose="020E0502030303020204" pitchFamily="34" charset="0"/>
              <a:ea typeface="+mn-ea"/>
              <a:cs typeface="+mn-cs"/>
            </a:rPr>
            <a:t>Constituida legalmente el 19 de octubre de 1.999, como una sociedad de responsabilidad limitada, ubicada en la Provincia de Pichincha, Cantón Quito, Sector Ponciano Alto, Dirección Mariano Pozo N73-77 y calle N73A.</a:t>
          </a:r>
          <a:endParaRPr lang="es-EC" sz="1600" b="1" i="0" kern="1200" dirty="0">
            <a:solidFill>
              <a:sysClr val="windowText" lastClr="000000"/>
            </a:solidFill>
            <a:latin typeface="Candara" panose="020E0502030303020204" pitchFamily="34" charset="0"/>
            <a:ea typeface="+mn-ea"/>
            <a:cs typeface="+mn-cs"/>
          </a:endParaRPr>
        </a:p>
      </dsp:txBody>
      <dsp:txXfrm>
        <a:off x="1466189" y="1395893"/>
        <a:ext cx="5230554" cy="1268402"/>
      </dsp:txXfrm>
    </dsp:sp>
    <dsp:sp modelId="{BBA9EA19-DDF5-499A-81CF-933FBB44C690}">
      <dsp:nvSpPr>
        <dsp:cNvPr id="0" name=""/>
        <dsp:cNvSpPr/>
      </dsp:nvSpPr>
      <dsp:spPr>
        <a:xfrm>
          <a:off x="224873" y="1522083"/>
          <a:ext cx="1143281" cy="1014722"/>
        </a:xfrm>
        <a:prstGeom prst="roundRect">
          <a:avLst>
            <a:gd name="adj" fmla="val 10000"/>
          </a:avLst>
        </a:prstGeom>
        <a:blipFill rotWithShape="1">
          <a:blip xmlns:r="http://schemas.openxmlformats.org/officeDocument/2006/relationships" r:embed="rId1"/>
          <a:srcRect/>
          <a:stretch>
            <a:fillRect t="-12000" b="-12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C2C57-8400-4372-A001-D02BD7A4BA1C}">
      <dsp:nvSpPr>
        <dsp:cNvPr id="0" name=""/>
        <dsp:cNvSpPr/>
      </dsp:nvSpPr>
      <dsp:spPr>
        <a:xfrm>
          <a:off x="0" y="660325"/>
          <a:ext cx="7272808" cy="880433"/>
        </a:xfrm>
        <a:prstGeom prst="notchedRightArrow">
          <a:avLst/>
        </a:prstGeom>
        <a:solidFill>
          <a:schemeClr val="accent3">
            <a:tint val="40000"/>
            <a:hueOff val="0"/>
            <a:satOff val="0"/>
            <a:lumOff val="0"/>
            <a:alphaOff val="0"/>
          </a:schemeClr>
        </a:solidFill>
        <a:ln>
          <a:solidFill>
            <a:schemeClr val="accent2">
              <a:lumMod val="40000"/>
              <a:lumOff val="60000"/>
            </a:schemeClr>
          </a:solidFill>
        </a:ln>
        <a:effectLst/>
      </dsp:spPr>
      <dsp:style>
        <a:lnRef idx="0">
          <a:scrgbClr r="0" g="0" b="0"/>
        </a:lnRef>
        <a:fillRef idx="1">
          <a:scrgbClr r="0" g="0" b="0"/>
        </a:fillRef>
        <a:effectRef idx="0">
          <a:scrgbClr r="0" g="0" b="0"/>
        </a:effectRef>
        <a:fontRef idx="minor"/>
      </dsp:style>
    </dsp:sp>
    <dsp:sp modelId="{F6921245-119E-48CD-A75A-250676FB7FB9}">
      <dsp:nvSpPr>
        <dsp:cNvPr id="0" name=""/>
        <dsp:cNvSpPr/>
      </dsp:nvSpPr>
      <dsp:spPr>
        <a:xfrm>
          <a:off x="0" y="0"/>
          <a:ext cx="6545527" cy="880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endParaRPr lang="es-EC" sz="1600" kern="1200" dirty="0">
            <a:latin typeface="Georgia" panose="02040502050405020303" pitchFamily="18" charset="0"/>
          </a:endParaRPr>
        </a:p>
      </dsp:txBody>
      <dsp:txXfrm>
        <a:off x="0" y="0"/>
        <a:ext cx="6545527" cy="880433"/>
      </dsp:txXfrm>
    </dsp:sp>
    <dsp:sp modelId="{CB5DB8C9-6CB9-45A7-9413-83840DD7C5CA}">
      <dsp:nvSpPr>
        <dsp:cNvPr id="0" name=""/>
        <dsp:cNvSpPr/>
      </dsp:nvSpPr>
      <dsp:spPr>
        <a:xfrm>
          <a:off x="3162709" y="990487"/>
          <a:ext cx="220108" cy="2201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E0610-89E6-47D3-B4AD-0B9F8B36BAF6}">
      <dsp:nvSpPr>
        <dsp:cNvPr id="0" name=""/>
        <dsp:cNvSpPr/>
      </dsp:nvSpPr>
      <dsp:spPr>
        <a:xfrm>
          <a:off x="4154" y="1146499"/>
          <a:ext cx="1888952" cy="734399"/>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s-ES" sz="1800" b="1" kern="1200" dirty="0">
              <a:latin typeface="Calibri" panose="020F0502020204030204" pitchFamily="34" charset="0"/>
            </a:rPr>
            <a:t>Subjetivo</a:t>
          </a:r>
          <a:endParaRPr lang="es-EC" sz="1800" b="1" kern="1200" dirty="0">
            <a:latin typeface="Calibri" panose="020F0502020204030204" pitchFamily="34" charset="0"/>
          </a:endParaRPr>
        </a:p>
      </dsp:txBody>
      <dsp:txXfrm>
        <a:off x="4154" y="1146499"/>
        <a:ext cx="1888952" cy="489600"/>
      </dsp:txXfrm>
    </dsp:sp>
    <dsp:sp modelId="{0CCEC926-6B47-4119-8E5D-E209C96C0797}">
      <dsp:nvSpPr>
        <dsp:cNvPr id="0" name=""/>
        <dsp:cNvSpPr/>
      </dsp:nvSpPr>
      <dsp:spPr>
        <a:xfrm>
          <a:off x="391048" y="1636099"/>
          <a:ext cx="1888952" cy="2033226"/>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ctr" defTabSz="755650">
            <a:lnSpc>
              <a:spcPct val="90000"/>
            </a:lnSpc>
            <a:spcBef>
              <a:spcPct val="0"/>
            </a:spcBef>
            <a:spcAft>
              <a:spcPct val="15000"/>
            </a:spcAft>
            <a:buChar char="•"/>
          </a:pPr>
          <a:r>
            <a:rPr lang="es-ES" sz="1700" kern="1200" dirty="0">
              <a:latin typeface="Calibri" panose="020F0502020204030204" pitchFamily="34" charset="0"/>
            </a:rPr>
            <a:t>La valoración es un proceso absolutamente subjetivo</a:t>
          </a:r>
          <a:endParaRPr lang="es-EC" sz="1700" kern="1200" dirty="0">
            <a:latin typeface="Calibri" panose="020F0502020204030204" pitchFamily="34" charset="0"/>
          </a:endParaRPr>
        </a:p>
      </dsp:txBody>
      <dsp:txXfrm>
        <a:off x="446374" y="1691425"/>
        <a:ext cx="1778300" cy="1922574"/>
      </dsp:txXfrm>
    </dsp:sp>
    <dsp:sp modelId="{5D137F01-DE82-416E-AAA4-83F5156604A6}">
      <dsp:nvSpPr>
        <dsp:cNvPr id="0" name=""/>
        <dsp:cNvSpPr/>
      </dsp:nvSpPr>
      <dsp:spPr>
        <a:xfrm>
          <a:off x="2179465" y="1156151"/>
          <a:ext cx="607079" cy="470294"/>
        </a:xfrm>
        <a:prstGeom prst="rightArrow">
          <a:avLst>
            <a:gd name="adj1" fmla="val 60000"/>
            <a:gd name="adj2" fmla="val 50000"/>
          </a:avLst>
        </a:prstGeom>
        <a:noFill/>
        <a:ln w="25400" cmpd="dbl">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endParaRPr>
        </a:p>
      </dsp:txBody>
      <dsp:txXfrm>
        <a:off x="2179465" y="1250210"/>
        <a:ext cx="465991" cy="282176"/>
      </dsp:txXfrm>
    </dsp:sp>
    <dsp:sp modelId="{C0BB93C9-ABA6-4578-A485-1100FB367CD4}">
      <dsp:nvSpPr>
        <dsp:cNvPr id="0" name=""/>
        <dsp:cNvSpPr/>
      </dsp:nvSpPr>
      <dsp:spPr>
        <a:xfrm>
          <a:off x="3038540" y="1146499"/>
          <a:ext cx="1888952" cy="734399"/>
        </a:xfrm>
        <a:prstGeom prst="roundRect">
          <a:avLst>
            <a:gd name="adj" fmla="val 10000"/>
          </a:avLst>
        </a:prstGeom>
        <a:solidFill>
          <a:schemeClr val="accent3">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s-ES" sz="1800" kern="1200" dirty="0">
              <a:latin typeface="Calibri" panose="020F0502020204030204" pitchFamily="34" charset="0"/>
            </a:rPr>
            <a:t>Previsiones</a:t>
          </a:r>
          <a:endParaRPr lang="es-EC" sz="1800" kern="1200" dirty="0">
            <a:latin typeface="Calibri" panose="020F0502020204030204" pitchFamily="34" charset="0"/>
          </a:endParaRPr>
        </a:p>
      </dsp:txBody>
      <dsp:txXfrm>
        <a:off x="3038540" y="1146499"/>
        <a:ext cx="1888952" cy="489600"/>
      </dsp:txXfrm>
    </dsp:sp>
    <dsp:sp modelId="{49AC778A-884C-41C2-B088-D23C7B3EC0D8}">
      <dsp:nvSpPr>
        <dsp:cNvPr id="0" name=""/>
        <dsp:cNvSpPr/>
      </dsp:nvSpPr>
      <dsp:spPr>
        <a:xfrm>
          <a:off x="3425434" y="1636099"/>
          <a:ext cx="1888952" cy="2033226"/>
        </a:xfrm>
        <a:prstGeom prst="roundRect">
          <a:avLst>
            <a:gd name="adj" fmla="val 10000"/>
          </a:avLst>
        </a:prstGeom>
        <a:solidFill>
          <a:schemeClr val="lt1">
            <a:alpha val="90000"/>
            <a:hueOff val="0"/>
            <a:satOff val="0"/>
            <a:lumOff val="0"/>
            <a:alphaOff val="0"/>
          </a:schemeClr>
        </a:solidFill>
        <a:ln w="25400" cap="flat" cmpd="sng" algn="ctr">
          <a:solidFill>
            <a:schemeClr val="tx2">
              <a:lumMod val="65000"/>
              <a:lum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ctr" defTabSz="755650">
            <a:lnSpc>
              <a:spcPct val="90000"/>
            </a:lnSpc>
            <a:spcBef>
              <a:spcPct val="0"/>
            </a:spcBef>
            <a:spcAft>
              <a:spcPct val="15000"/>
            </a:spcAft>
            <a:buChar char="•"/>
          </a:pPr>
          <a:r>
            <a:rPr lang="es-ES" sz="1700" kern="1200" dirty="0">
              <a:latin typeface="Calibri" panose="020F0502020204030204" pitchFamily="34" charset="0"/>
            </a:rPr>
            <a:t>Se fundamenta en previsiones sobre la evolución futura del negocio</a:t>
          </a:r>
          <a:endParaRPr lang="es-EC" sz="1700" kern="1200" dirty="0">
            <a:latin typeface="Calibri" panose="020F0502020204030204" pitchFamily="34" charset="0"/>
          </a:endParaRPr>
        </a:p>
      </dsp:txBody>
      <dsp:txXfrm>
        <a:off x="3480760" y="1691425"/>
        <a:ext cx="1778300" cy="1922574"/>
      </dsp:txXfrm>
    </dsp:sp>
    <dsp:sp modelId="{7C13709A-6321-49A3-B27E-E21744BDED50}">
      <dsp:nvSpPr>
        <dsp:cNvPr id="0" name=""/>
        <dsp:cNvSpPr/>
      </dsp:nvSpPr>
      <dsp:spPr>
        <a:xfrm>
          <a:off x="5213851" y="1156151"/>
          <a:ext cx="607079" cy="470294"/>
        </a:xfrm>
        <a:prstGeom prst="rightArrow">
          <a:avLst>
            <a:gd name="adj1" fmla="val 60000"/>
            <a:gd name="adj2" fmla="val 50000"/>
          </a:avLst>
        </a:prstGeom>
        <a:noFill/>
        <a:ln w="25400" cmpd="thickThi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endParaRPr>
        </a:p>
      </dsp:txBody>
      <dsp:txXfrm>
        <a:off x="5213851" y="1250210"/>
        <a:ext cx="465991" cy="282176"/>
      </dsp:txXfrm>
    </dsp:sp>
    <dsp:sp modelId="{B5A52064-704E-4EF6-9402-7811B1466CB7}">
      <dsp:nvSpPr>
        <dsp:cNvPr id="0" name=""/>
        <dsp:cNvSpPr/>
      </dsp:nvSpPr>
      <dsp:spPr>
        <a:xfrm>
          <a:off x="6072926" y="1146499"/>
          <a:ext cx="1888952" cy="734399"/>
        </a:xfrm>
        <a:prstGeom prst="roundRect">
          <a:avLst>
            <a:gd name="adj" fmla="val 10000"/>
          </a:avLst>
        </a:prstGeom>
        <a:solidFill>
          <a:srgbClr val="E6B8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chemeClr val="tx1"/>
              </a:solidFill>
              <a:latin typeface="Calibri" panose="020F0502020204030204" pitchFamily="34" charset="0"/>
            </a:rPr>
            <a:t>Análisis riguroso </a:t>
          </a:r>
          <a:endParaRPr lang="es-EC" sz="1800" b="1" kern="1200" dirty="0">
            <a:solidFill>
              <a:schemeClr val="tx1"/>
            </a:solidFill>
            <a:latin typeface="Calibri" panose="020F0502020204030204" pitchFamily="34" charset="0"/>
          </a:endParaRPr>
        </a:p>
      </dsp:txBody>
      <dsp:txXfrm>
        <a:off x="6072926" y="1146499"/>
        <a:ext cx="1888952" cy="489600"/>
      </dsp:txXfrm>
    </dsp:sp>
    <dsp:sp modelId="{860B6F08-6602-469B-9371-29B5B000379B}">
      <dsp:nvSpPr>
        <dsp:cNvPr id="0" name=""/>
        <dsp:cNvSpPr/>
      </dsp:nvSpPr>
      <dsp:spPr>
        <a:xfrm>
          <a:off x="6459820" y="1636099"/>
          <a:ext cx="1888952" cy="2033226"/>
        </a:xfrm>
        <a:prstGeom prst="roundRect">
          <a:avLst>
            <a:gd name="adj" fmla="val 10000"/>
          </a:avLst>
        </a:prstGeom>
        <a:solidFill>
          <a:schemeClr val="lt1">
            <a:alpha val="90000"/>
            <a:hueOff val="0"/>
            <a:satOff val="0"/>
            <a:lumOff val="0"/>
            <a:alphaOff val="0"/>
          </a:schemeClr>
        </a:solidFill>
        <a:ln w="25400" cap="flat" cmpd="sng" algn="ctr">
          <a:solidFill>
            <a:srgbClr val="E6B8E4"/>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ctr" defTabSz="755650">
            <a:lnSpc>
              <a:spcPct val="90000"/>
            </a:lnSpc>
            <a:spcBef>
              <a:spcPct val="0"/>
            </a:spcBef>
            <a:spcAft>
              <a:spcPct val="15000"/>
            </a:spcAft>
            <a:buChar char="•"/>
          </a:pPr>
          <a:r>
            <a:rPr lang="es-ES" sz="1700" kern="1200" dirty="0">
              <a:latin typeface="Calibri" panose="020F0502020204030204" pitchFamily="34" charset="0"/>
            </a:rPr>
            <a:t>puede y deber ser minorada mediante el análisis riguroso de los datos empleados</a:t>
          </a:r>
          <a:endParaRPr lang="es-EC" sz="1700" kern="1200" dirty="0">
            <a:latin typeface="Calibri" panose="020F0502020204030204" pitchFamily="34" charset="0"/>
          </a:endParaRPr>
        </a:p>
      </dsp:txBody>
      <dsp:txXfrm>
        <a:off x="6515146" y="1691425"/>
        <a:ext cx="1778300" cy="1922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47E2-C298-40E8-AF3F-E7F6E78D69E6}">
      <dsp:nvSpPr>
        <dsp:cNvPr id="0" name=""/>
        <dsp:cNvSpPr/>
      </dsp:nvSpPr>
      <dsp:spPr>
        <a:xfrm rot="10800000">
          <a:off x="1542585" y="108"/>
          <a:ext cx="4932187" cy="1201069"/>
        </a:xfrm>
        <a:prstGeom prst="homePlate">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638" tIns="72390" rIns="135128" bIns="72390" numCol="1" spcCol="1270" anchor="ctr" anchorCtr="0">
          <a:noAutofit/>
        </a:bodyPr>
        <a:lstStyle/>
        <a:p>
          <a:pPr marL="0" lvl="0" indent="0" algn="just" defTabSz="844550">
            <a:lnSpc>
              <a:spcPct val="90000"/>
            </a:lnSpc>
            <a:spcBef>
              <a:spcPct val="0"/>
            </a:spcBef>
            <a:spcAft>
              <a:spcPct val="35000"/>
            </a:spcAft>
            <a:buNone/>
          </a:pPr>
          <a:r>
            <a:rPr lang="es-EC" sz="1900" b="1" kern="1200" dirty="0">
              <a:solidFill>
                <a:sysClr val="window" lastClr="FFFFFF"/>
              </a:solidFill>
              <a:latin typeface="Calibri"/>
              <a:ea typeface="+mn-ea"/>
              <a:cs typeface="+mn-cs"/>
            </a:rPr>
            <a:t>Estos métodos tratan de determinar el valor de la empresa a través de la estimación del valor de su patrimonio</a:t>
          </a:r>
        </a:p>
      </dsp:txBody>
      <dsp:txXfrm rot="10800000">
        <a:off x="1842852" y="108"/>
        <a:ext cx="4631920" cy="1201069"/>
      </dsp:txXfrm>
    </dsp:sp>
    <dsp:sp modelId="{576EDFF4-40F7-4614-9996-780403A6CF7B}">
      <dsp:nvSpPr>
        <dsp:cNvPr id="0" name=""/>
        <dsp:cNvSpPr/>
      </dsp:nvSpPr>
      <dsp:spPr>
        <a:xfrm>
          <a:off x="942050" y="108"/>
          <a:ext cx="1201069" cy="1201069"/>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39A36B3-1920-421B-8AC7-412E22594315}">
      <dsp:nvSpPr>
        <dsp:cNvPr id="0" name=""/>
        <dsp:cNvSpPr/>
      </dsp:nvSpPr>
      <dsp:spPr>
        <a:xfrm rot="10800000">
          <a:off x="1542585" y="1559705"/>
          <a:ext cx="4932187" cy="1201069"/>
        </a:xfrm>
        <a:prstGeom prst="homePlate">
          <a:avLst/>
        </a:prstGeom>
        <a:solidFill>
          <a:srgbClr val="9BBB59">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638"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ysClr val="windowText" lastClr="000000"/>
              </a:solidFill>
              <a:latin typeface="Calibri"/>
              <a:ea typeface="+mn-ea"/>
              <a:cs typeface="+mn-cs"/>
            </a:rPr>
            <a:t>Proporcionan el valor desde una perspectiva estática</a:t>
          </a:r>
        </a:p>
      </dsp:txBody>
      <dsp:txXfrm rot="10800000">
        <a:off x="1842852" y="1559705"/>
        <a:ext cx="4631920" cy="1201069"/>
      </dsp:txXfrm>
    </dsp:sp>
    <dsp:sp modelId="{94B49A63-04AA-4581-B089-FD7B5C6E6752}">
      <dsp:nvSpPr>
        <dsp:cNvPr id="0" name=""/>
        <dsp:cNvSpPr/>
      </dsp:nvSpPr>
      <dsp:spPr>
        <a:xfrm>
          <a:off x="942050" y="1559705"/>
          <a:ext cx="1201069" cy="1201069"/>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4DC70082-F933-4736-8107-2BEAEB72633F}">
      <dsp:nvSpPr>
        <dsp:cNvPr id="0" name=""/>
        <dsp:cNvSpPr/>
      </dsp:nvSpPr>
      <dsp:spPr>
        <a:xfrm rot="10800000">
          <a:off x="1542585" y="3119302"/>
          <a:ext cx="4932187" cy="1201069"/>
        </a:xfrm>
        <a:prstGeom prst="homePlate">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638"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b="1" kern="1200" dirty="0">
              <a:solidFill>
                <a:sysClr val="windowText" lastClr="000000"/>
              </a:solidFill>
              <a:latin typeface="Calibri"/>
              <a:ea typeface="+mn-ea"/>
              <a:cs typeface="+mn-cs"/>
            </a:rPr>
            <a:t>No tiene en cuenta la posible evolución futura de la empresa, el valor temporal del dinero ni otros factores</a:t>
          </a:r>
        </a:p>
      </dsp:txBody>
      <dsp:txXfrm rot="10800000">
        <a:off x="1842852" y="3119302"/>
        <a:ext cx="4631920" cy="1201069"/>
      </dsp:txXfrm>
    </dsp:sp>
    <dsp:sp modelId="{90D87806-9132-4E65-9B02-6E7ADEA7C05B}">
      <dsp:nvSpPr>
        <dsp:cNvPr id="0" name=""/>
        <dsp:cNvSpPr/>
      </dsp:nvSpPr>
      <dsp:spPr>
        <a:xfrm>
          <a:off x="942050" y="3119302"/>
          <a:ext cx="1201069" cy="1201069"/>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B6D75-AC1C-4DB7-9A96-26AC0559B4CB}">
      <dsp:nvSpPr>
        <dsp:cNvPr id="0" name=""/>
        <dsp:cNvSpPr/>
      </dsp:nvSpPr>
      <dsp:spPr>
        <a:xfrm>
          <a:off x="0" y="0"/>
          <a:ext cx="8208912" cy="1305426"/>
        </a:xfrm>
        <a:prstGeom prst="roundRect">
          <a:avLst>
            <a:gd name="adj" fmla="val 10000"/>
          </a:avLst>
        </a:prstGeom>
        <a:solidFill>
          <a:srgbClr val="8064A2">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89000">
            <a:lnSpc>
              <a:spcPct val="90000"/>
            </a:lnSpc>
            <a:spcBef>
              <a:spcPct val="0"/>
            </a:spcBef>
            <a:spcAft>
              <a:spcPct val="35000"/>
            </a:spcAft>
            <a:buNone/>
          </a:pPr>
          <a:r>
            <a:rPr lang="es-EC" sz="2000" b="1" kern="1200" dirty="0">
              <a:solidFill>
                <a:sysClr val="windowText" lastClr="000000"/>
              </a:solidFill>
              <a:latin typeface="Calibri"/>
              <a:ea typeface="+mn-ea"/>
              <a:cs typeface="+mn-cs"/>
            </a:rPr>
            <a:t>Valor Contable</a:t>
          </a:r>
        </a:p>
        <a:p>
          <a:pPr marL="171450" lvl="1" indent="-171450" algn="just" defTabSz="800100">
            <a:lnSpc>
              <a:spcPct val="90000"/>
            </a:lnSpc>
            <a:spcBef>
              <a:spcPct val="0"/>
            </a:spcBef>
            <a:spcAft>
              <a:spcPct val="15000"/>
            </a:spcAft>
            <a:buChar char="•"/>
          </a:pPr>
          <a:r>
            <a:rPr lang="es-EC" sz="1800" b="1" kern="1200" dirty="0">
              <a:solidFill>
                <a:sysClr val="windowText" lastClr="000000"/>
              </a:solidFill>
              <a:latin typeface="Calibri"/>
              <a:ea typeface="+mn-ea"/>
              <a:cs typeface="+mn-cs"/>
            </a:rPr>
            <a:t>Es el valor de los recursos propios que figuran en el balance (capital y reservas)</a:t>
          </a:r>
        </a:p>
      </dsp:txBody>
      <dsp:txXfrm>
        <a:off x="1810560" y="38235"/>
        <a:ext cx="6360116" cy="1228956"/>
      </dsp:txXfrm>
    </dsp:sp>
    <dsp:sp modelId="{40316C96-FEC1-4DCE-A079-2186F436691A}">
      <dsp:nvSpPr>
        <dsp:cNvPr id="0" name=""/>
        <dsp:cNvSpPr/>
      </dsp:nvSpPr>
      <dsp:spPr>
        <a:xfrm>
          <a:off x="130542" y="130542"/>
          <a:ext cx="1641782" cy="1044341"/>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4FDD246-72C0-4AB3-A482-BEE360DA292B}">
      <dsp:nvSpPr>
        <dsp:cNvPr id="0" name=""/>
        <dsp:cNvSpPr/>
      </dsp:nvSpPr>
      <dsp:spPr>
        <a:xfrm>
          <a:off x="0" y="1435968"/>
          <a:ext cx="8208912" cy="1305426"/>
        </a:xfrm>
        <a:prstGeom prst="roundRect">
          <a:avLst>
            <a:gd name="adj" fmla="val 10000"/>
          </a:avLst>
        </a:prstGeom>
        <a:solidFill>
          <a:srgbClr val="9BBB59">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89000">
            <a:lnSpc>
              <a:spcPct val="90000"/>
            </a:lnSpc>
            <a:spcBef>
              <a:spcPct val="0"/>
            </a:spcBef>
            <a:spcAft>
              <a:spcPct val="35000"/>
            </a:spcAft>
            <a:buNone/>
          </a:pPr>
          <a:r>
            <a:rPr lang="es-EC" sz="2000" b="1" kern="1200" dirty="0">
              <a:solidFill>
                <a:sysClr val="windowText" lastClr="000000"/>
              </a:solidFill>
              <a:latin typeface="Calibri"/>
              <a:ea typeface="+mn-ea"/>
              <a:cs typeface="+mn-cs"/>
            </a:rPr>
            <a:t>Valor Contable Ajustado</a:t>
          </a:r>
        </a:p>
        <a:p>
          <a:pPr marL="171450" lvl="1" indent="-171450" algn="just" defTabSz="800100">
            <a:lnSpc>
              <a:spcPct val="90000"/>
            </a:lnSpc>
            <a:spcBef>
              <a:spcPct val="0"/>
            </a:spcBef>
            <a:spcAft>
              <a:spcPct val="15000"/>
            </a:spcAft>
            <a:buChar char="•"/>
          </a:pPr>
          <a:r>
            <a:rPr lang="es-EC" sz="1800" b="1" kern="1200" dirty="0">
              <a:solidFill>
                <a:sysClr val="windowText" lastClr="000000"/>
              </a:solidFill>
              <a:latin typeface="Calibri"/>
              <a:ea typeface="+mn-ea"/>
              <a:cs typeface="+mn-cs"/>
            </a:rPr>
            <a:t>Cuando los valores de los activos y pasivos se ajustan a su valor de mercado, se obtiene el patrimonio neto ajustado</a:t>
          </a:r>
        </a:p>
      </dsp:txBody>
      <dsp:txXfrm>
        <a:off x="1810560" y="1474203"/>
        <a:ext cx="6360116" cy="1228956"/>
      </dsp:txXfrm>
    </dsp:sp>
    <dsp:sp modelId="{8ED178EF-8A22-47B5-8440-85D5CC67ADA8}">
      <dsp:nvSpPr>
        <dsp:cNvPr id="0" name=""/>
        <dsp:cNvSpPr/>
      </dsp:nvSpPr>
      <dsp:spPr>
        <a:xfrm>
          <a:off x="130542" y="1566511"/>
          <a:ext cx="1641782" cy="1044341"/>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98B9F46-F6C0-4E82-A400-CC91EB26AC39}">
      <dsp:nvSpPr>
        <dsp:cNvPr id="0" name=""/>
        <dsp:cNvSpPr/>
      </dsp:nvSpPr>
      <dsp:spPr>
        <a:xfrm>
          <a:off x="0" y="2871937"/>
          <a:ext cx="8208912" cy="1305426"/>
        </a:xfrm>
        <a:prstGeom prst="roundRect">
          <a:avLst>
            <a:gd name="adj" fmla="val 10000"/>
          </a:avLst>
        </a:prstGeom>
        <a:solidFill>
          <a:srgbClr val="C0504D">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89000">
            <a:lnSpc>
              <a:spcPct val="90000"/>
            </a:lnSpc>
            <a:spcBef>
              <a:spcPct val="0"/>
            </a:spcBef>
            <a:spcAft>
              <a:spcPct val="35000"/>
            </a:spcAft>
            <a:buNone/>
          </a:pPr>
          <a:r>
            <a:rPr lang="es-EC" sz="2000" b="1" kern="1200" dirty="0">
              <a:solidFill>
                <a:sysClr val="windowText" lastClr="000000"/>
              </a:solidFill>
              <a:latin typeface="Calibri"/>
              <a:ea typeface="+mn-ea"/>
              <a:cs typeface="+mn-cs"/>
            </a:rPr>
            <a:t>Valor de Liquidación </a:t>
          </a:r>
        </a:p>
        <a:p>
          <a:pPr marL="171450" lvl="1" indent="-171450" algn="just" defTabSz="800100">
            <a:lnSpc>
              <a:spcPct val="90000"/>
            </a:lnSpc>
            <a:spcBef>
              <a:spcPct val="0"/>
            </a:spcBef>
            <a:spcAft>
              <a:spcPct val="15000"/>
            </a:spcAft>
            <a:buChar char="•"/>
          </a:pPr>
          <a:r>
            <a:rPr lang="es-EC" sz="1800" b="1" kern="1200" dirty="0">
              <a:solidFill>
                <a:sysClr val="windowText" lastClr="000000"/>
              </a:solidFill>
              <a:latin typeface="Calibri"/>
              <a:ea typeface="+mn-ea"/>
              <a:cs typeface="+mn-cs"/>
            </a:rPr>
            <a:t>Es el valor de una empresa en el caso de que se proceda a su liquidación, es decir, que se vendan sus activos y se cancelen sus deudas</a:t>
          </a:r>
        </a:p>
      </dsp:txBody>
      <dsp:txXfrm>
        <a:off x="1810560" y="2910172"/>
        <a:ext cx="6360116" cy="1228956"/>
      </dsp:txXfrm>
    </dsp:sp>
    <dsp:sp modelId="{7E44A0DE-49C8-404C-9390-A487418F36AE}">
      <dsp:nvSpPr>
        <dsp:cNvPr id="0" name=""/>
        <dsp:cNvSpPr/>
      </dsp:nvSpPr>
      <dsp:spPr>
        <a:xfrm>
          <a:off x="130542" y="3002480"/>
          <a:ext cx="1641782" cy="1044341"/>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80305DF-7466-4DE7-85CD-25580DE55476}">
      <dsp:nvSpPr>
        <dsp:cNvPr id="0" name=""/>
        <dsp:cNvSpPr/>
      </dsp:nvSpPr>
      <dsp:spPr>
        <a:xfrm>
          <a:off x="0" y="4307906"/>
          <a:ext cx="8208912" cy="1305426"/>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89000">
            <a:lnSpc>
              <a:spcPct val="90000"/>
            </a:lnSpc>
            <a:spcBef>
              <a:spcPct val="0"/>
            </a:spcBef>
            <a:spcAft>
              <a:spcPct val="35000"/>
            </a:spcAft>
            <a:buNone/>
          </a:pPr>
          <a:r>
            <a:rPr lang="es-EC" sz="2000" b="1" kern="1200" dirty="0">
              <a:solidFill>
                <a:sysClr val="window" lastClr="FFFFFF"/>
              </a:solidFill>
              <a:latin typeface="Calibri"/>
              <a:ea typeface="+mn-ea"/>
              <a:cs typeface="+mn-cs"/>
            </a:rPr>
            <a:t>Valor Sustancial</a:t>
          </a:r>
        </a:p>
        <a:p>
          <a:pPr marL="171450" lvl="1" indent="-171450" algn="just" defTabSz="800100">
            <a:lnSpc>
              <a:spcPct val="90000"/>
            </a:lnSpc>
            <a:spcBef>
              <a:spcPct val="0"/>
            </a:spcBef>
            <a:spcAft>
              <a:spcPct val="15000"/>
            </a:spcAft>
            <a:buChar char="•"/>
          </a:pPr>
          <a:r>
            <a:rPr lang="es-EC" sz="1800" b="1" kern="1200" dirty="0">
              <a:solidFill>
                <a:sysClr val="window" lastClr="FFFFFF"/>
              </a:solidFill>
              <a:latin typeface="Calibri"/>
              <a:ea typeface="+mn-ea"/>
              <a:cs typeface="+mn-cs"/>
            </a:rPr>
            <a:t>El valor sustancial representa la inversión que debería efectuarse para constituir una empresa en idénticas condiciones a la que se está valorando</a:t>
          </a:r>
        </a:p>
      </dsp:txBody>
      <dsp:txXfrm>
        <a:off x="1810560" y="4346141"/>
        <a:ext cx="6360116" cy="1228956"/>
      </dsp:txXfrm>
    </dsp:sp>
    <dsp:sp modelId="{75D682A4-E3B1-422B-840B-CE2DC3797C7F}">
      <dsp:nvSpPr>
        <dsp:cNvPr id="0" name=""/>
        <dsp:cNvSpPr/>
      </dsp:nvSpPr>
      <dsp:spPr>
        <a:xfrm>
          <a:off x="130542" y="4438449"/>
          <a:ext cx="1641782" cy="1044341"/>
        </a:xfrm>
        <a:prstGeom prst="roundRect">
          <a:avLst>
            <a:gd name="adj" fmla="val 10000"/>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2398A-6807-4141-9D24-34FD06BCD43A}">
      <dsp:nvSpPr>
        <dsp:cNvPr id="0" name=""/>
        <dsp:cNvSpPr/>
      </dsp:nvSpPr>
      <dsp:spPr>
        <a:xfrm rot="5400000">
          <a:off x="494388" y="1176452"/>
          <a:ext cx="1488350" cy="24765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57118-6113-4C21-92F9-402D4C128E1E}">
      <dsp:nvSpPr>
        <dsp:cNvPr id="0" name=""/>
        <dsp:cNvSpPr/>
      </dsp:nvSpPr>
      <dsp:spPr>
        <a:xfrm>
          <a:off x="245945" y="1916417"/>
          <a:ext cx="2235871" cy="195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El valor de la empresa a través de la estimación de los flujos de dinero cash </a:t>
          </a:r>
          <a:r>
            <a:rPr lang="es-EC" sz="1800" b="1" kern="1200" dirty="0" err="1">
              <a:latin typeface="Calibri" panose="020F0502020204030204" pitchFamily="34" charset="0"/>
            </a:rPr>
            <a:t>flows</a:t>
          </a:r>
          <a:r>
            <a:rPr lang="es-EC" sz="1800" b="1" kern="1200" dirty="0">
              <a:latin typeface="Calibri" panose="020F0502020204030204" pitchFamily="34" charset="0"/>
            </a:rPr>
            <a:t> que generará en el futuro</a:t>
          </a:r>
        </a:p>
      </dsp:txBody>
      <dsp:txXfrm>
        <a:off x="245945" y="1916417"/>
        <a:ext cx="2235871" cy="1959872"/>
      </dsp:txXfrm>
    </dsp:sp>
    <dsp:sp modelId="{32EBDE4F-F6EA-49CD-B60E-DE91F7F531D2}">
      <dsp:nvSpPr>
        <dsp:cNvPr id="0" name=""/>
        <dsp:cNvSpPr/>
      </dsp:nvSpPr>
      <dsp:spPr>
        <a:xfrm>
          <a:off x="2059954" y="994124"/>
          <a:ext cx="421862" cy="42186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E1B6D-D97C-4978-A2FF-C9854E3997EE}">
      <dsp:nvSpPr>
        <dsp:cNvPr id="0" name=""/>
        <dsp:cNvSpPr/>
      </dsp:nvSpPr>
      <dsp:spPr>
        <a:xfrm rot="5400000">
          <a:off x="3231531" y="499144"/>
          <a:ext cx="1488350" cy="24765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86CDC-D43C-4DF8-A6A5-816DBFAADB5A}">
      <dsp:nvSpPr>
        <dsp:cNvPr id="0" name=""/>
        <dsp:cNvSpPr/>
      </dsp:nvSpPr>
      <dsp:spPr>
        <a:xfrm>
          <a:off x="2983088" y="1239108"/>
          <a:ext cx="2235871" cy="195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Para luego descontarlos a una tasa apropiada según el riesgo de dichos flujos </a:t>
          </a:r>
        </a:p>
      </dsp:txBody>
      <dsp:txXfrm>
        <a:off x="2983088" y="1239108"/>
        <a:ext cx="2235871" cy="1959872"/>
      </dsp:txXfrm>
    </dsp:sp>
    <dsp:sp modelId="{866B42DF-5CC7-48A0-9C64-633013E81718}">
      <dsp:nvSpPr>
        <dsp:cNvPr id="0" name=""/>
        <dsp:cNvSpPr/>
      </dsp:nvSpPr>
      <dsp:spPr>
        <a:xfrm>
          <a:off x="4797097" y="316815"/>
          <a:ext cx="421862" cy="42186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0326E-5367-4A74-BC3E-8C9CF3E3D516}">
      <dsp:nvSpPr>
        <dsp:cNvPr id="0" name=""/>
        <dsp:cNvSpPr/>
      </dsp:nvSpPr>
      <dsp:spPr>
        <a:xfrm rot="5400000">
          <a:off x="5968674" y="-178164"/>
          <a:ext cx="1488350" cy="247658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20500-16A0-416D-8D45-D32D53593295}">
      <dsp:nvSpPr>
        <dsp:cNvPr id="0" name=""/>
        <dsp:cNvSpPr/>
      </dsp:nvSpPr>
      <dsp:spPr>
        <a:xfrm>
          <a:off x="5720231" y="561799"/>
          <a:ext cx="2235871" cy="195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Se realiza teniendo en cuenta el riesgo, las volatilidades históricas</a:t>
          </a:r>
        </a:p>
      </dsp:txBody>
      <dsp:txXfrm>
        <a:off x="5720231" y="561799"/>
        <a:ext cx="2235871" cy="1959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282FA-8AD5-4383-B081-85DD03F697FF}">
      <dsp:nvSpPr>
        <dsp:cNvPr id="0" name=""/>
        <dsp:cNvSpPr/>
      </dsp:nvSpPr>
      <dsp:spPr>
        <a:xfrm>
          <a:off x="207383" y="876763"/>
          <a:ext cx="4977192" cy="1555372"/>
        </a:xfrm>
        <a:prstGeom prst="rect">
          <a:avLst/>
        </a:prstGeom>
        <a:solidFill>
          <a:schemeClr val="lt1">
            <a:alpha val="40000"/>
            <a:hueOff val="0"/>
            <a:satOff val="0"/>
            <a:lumOff val="0"/>
            <a:alphaOff val="0"/>
          </a:schemeClr>
        </a:solidFill>
        <a:ln w="25400"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3506"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b="1" kern="1200" dirty="0"/>
            <a:t>Valor en Libros</a:t>
          </a:r>
        </a:p>
        <a:p>
          <a:pPr marL="0" lvl="0" indent="0" algn="ctr" defTabSz="977900">
            <a:lnSpc>
              <a:spcPct val="90000"/>
            </a:lnSpc>
            <a:spcBef>
              <a:spcPct val="0"/>
            </a:spcBef>
            <a:spcAft>
              <a:spcPct val="35000"/>
            </a:spcAft>
            <a:buNone/>
          </a:pPr>
          <a:r>
            <a:rPr lang="es-EC" sz="2000" kern="1200" dirty="0"/>
            <a:t>Es un método tradicional </a:t>
          </a:r>
        </a:p>
      </dsp:txBody>
      <dsp:txXfrm>
        <a:off x="207383" y="876763"/>
        <a:ext cx="4977192" cy="1555372"/>
      </dsp:txXfrm>
    </dsp:sp>
    <dsp:sp modelId="{61C3D4E7-ACC2-4775-B7FA-09A75FB0F462}">
      <dsp:nvSpPr>
        <dsp:cNvPr id="0" name=""/>
        <dsp:cNvSpPr/>
      </dsp:nvSpPr>
      <dsp:spPr>
        <a:xfrm>
          <a:off x="0" y="844653"/>
          <a:ext cx="1088760" cy="163314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7759F-2BD1-49E1-9C25-2DB2D138055E}">
      <dsp:nvSpPr>
        <dsp:cNvPr id="0" name=""/>
        <dsp:cNvSpPr/>
      </dsp:nvSpPr>
      <dsp:spPr>
        <a:xfrm>
          <a:off x="207383" y="3235089"/>
          <a:ext cx="4977192" cy="1555372"/>
        </a:xfrm>
        <a:prstGeom prst="rect">
          <a:avLst/>
        </a:prstGeom>
        <a:solidFill>
          <a:schemeClr val="lt1">
            <a:alpha val="40000"/>
            <a:hueOff val="0"/>
            <a:satOff val="0"/>
            <a:lumOff val="0"/>
            <a:alphaOff val="0"/>
          </a:schemeClr>
        </a:solidFill>
        <a:ln w="25400"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3506"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b="1" kern="1200" dirty="0"/>
            <a:t>Descuento de flujo de Fondos </a:t>
          </a:r>
        </a:p>
        <a:p>
          <a:pPr marL="0" lvl="0" indent="0" algn="ctr" defTabSz="977900">
            <a:lnSpc>
              <a:spcPct val="90000"/>
            </a:lnSpc>
            <a:spcBef>
              <a:spcPct val="0"/>
            </a:spcBef>
            <a:spcAft>
              <a:spcPct val="35000"/>
            </a:spcAft>
            <a:buNone/>
          </a:pPr>
          <a:r>
            <a:rPr lang="es-EC" sz="2000" kern="1200" dirty="0"/>
            <a:t>Es el único método de valoración conceptualmente correcto</a:t>
          </a:r>
        </a:p>
      </dsp:txBody>
      <dsp:txXfrm>
        <a:off x="207383" y="3235089"/>
        <a:ext cx="4977192" cy="1555372"/>
      </dsp:txXfrm>
    </dsp:sp>
    <dsp:sp modelId="{F3F4800E-E084-4B5E-841D-6BFC757BAACD}">
      <dsp:nvSpPr>
        <dsp:cNvPr id="0" name=""/>
        <dsp:cNvSpPr/>
      </dsp:nvSpPr>
      <dsp:spPr>
        <a:xfrm>
          <a:off x="0" y="3207956"/>
          <a:ext cx="1088760" cy="163314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05415-346A-428D-B5C3-7729455AEE7C}">
      <dsp:nvSpPr>
        <dsp:cNvPr id="0" name=""/>
        <dsp:cNvSpPr/>
      </dsp:nvSpPr>
      <dsp:spPr>
        <a:xfrm>
          <a:off x="5357" y="113444"/>
          <a:ext cx="1601390" cy="1501303"/>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tx1"/>
              </a:solidFill>
            </a:rPr>
            <a:t>El “free cash flow” también llamado flujo de fondos libre</a:t>
          </a:r>
          <a:endParaRPr lang="es-EC" sz="1400" b="1" kern="1200" dirty="0">
            <a:solidFill>
              <a:schemeClr val="tx1"/>
            </a:solidFill>
          </a:endParaRPr>
        </a:p>
      </dsp:txBody>
      <dsp:txXfrm>
        <a:off x="49329" y="157416"/>
        <a:ext cx="1513446" cy="1413359"/>
      </dsp:txXfrm>
    </dsp:sp>
    <dsp:sp modelId="{EF7FE889-94BB-45C0-8C04-14858D60BD55}">
      <dsp:nvSpPr>
        <dsp:cNvPr id="0" name=""/>
        <dsp:cNvSpPr/>
      </dsp:nvSpPr>
      <dsp:spPr>
        <a:xfrm>
          <a:off x="1766887" y="665523"/>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766887" y="744952"/>
        <a:ext cx="237646" cy="238286"/>
      </dsp:txXfrm>
    </dsp:sp>
    <dsp:sp modelId="{0F0CA90E-C0E8-409D-A8D0-518D13C55FCC}">
      <dsp:nvSpPr>
        <dsp:cNvPr id="0" name=""/>
        <dsp:cNvSpPr/>
      </dsp:nvSpPr>
      <dsp:spPr>
        <a:xfrm>
          <a:off x="2247304" y="113444"/>
          <a:ext cx="1601390" cy="1501303"/>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tx1"/>
              </a:solidFill>
            </a:rPr>
            <a:t>es el flujo de fondos operativo, esto es, el flujo de fondos generado por las operaciones</a:t>
          </a:r>
          <a:endParaRPr lang="es-EC" sz="1400" b="1" kern="1200" dirty="0">
            <a:solidFill>
              <a:schemeClr val="tx1"/>
            </a:solidFill>
          </a:endParaRPr>
        </a:p>
      </dsp:txBody>
      <dsp:txXfrm>
        <a:off x="2291276" y="157416"/>
        <a:ext cx="1513446" cy="1413359"/>
      </dsp:txXfrm>
    </dsp:sp>
    <dsp:sp modelId="{B7F6A432-2849-4B71-94EC-5AEB9ADEE351}">
      <dsp:nvSpPr>
        <dsp:cNvPr id="0" name=""/>
        <dsp:cNvSpPr/>
      </dsp:nvSpPr>
      <dsp:spPr>
        <a:xfrm>
          <a:off x="4008834" y="665523"/>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4008834" y="744952"/>
        <a:ext cx="237646" cy="238286"/>
      </dsp:txXfrm>
    </dsp:sp>
    <dsp:sp modelId="{2587A271-5EA5-4B82-AE3C-FECD23940B3A}">
      <dsp:nvSpPr>
        <dsp:cNvPr id="0" name=""/>
        <dsp:cNvSpPr/>
      </dsp:nvSpPr>
      <dsp:spPr>
        <a:xfrm>
          <a:off x="4489251" y="113444"/>
          <a:ext cx="1601390" cy="1501303"/>
        </a:xfrm>
        <a:prstGeom prst="roundRect">
          <a:avLst>
            <a:gd name="adj" fmla="val 100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tx1"/>
              </a:solidFill>
            </a:rPr>
            <a:t>sin tener en cuenta el endeudamiento (deuda financiera), después de impuestos</a:t>
          </a:r>
          <a:endParaRPr lang="es-EC" sz="1400" b="1" kern="1200" dirty="0">
            <a:solidFill>
              <a:schemeClr val="tx1"/>
            </a:solidFill>
          </a:endParaRPr>
        </a:p>
      </dsp:txBody>
      <dsp:txXfrm>
        <a:off x="4533223" y="157416"/>
        <a:ext cx="1513446" cy="141335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Proceso cheurón destacado"/>
  <dgm:desc val="Se usa para mostrar pasos secuenciales en una tarea, un proceso o un flujo de trabajo, o bien para realzar el movimiento o la dirección. Funciona mejor con una cantidad mínima de texto de nivel 1 y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EAAC-6C18-411D-B08A-F61E4E281377}" type="datetimeFigureOut">
              <a:rPr lang="es-EC" smtClean="0"/>
              <a:t>12/12/2021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F7984-15EF-4B96-93BE-D204F6C914DA}" type="slidenum">
              <a:rPr lang="es-EC" smtClean="0"/>
              <a:t>‹Nº›</a:t>
            </a:fld>
            <a:endParaRPr lang="es-EC"/>
          </a:p>
        </p:txBody>
      </p:sp>
    </p:spTree>
    <p:extLst>
      <p:ext uri="{BB962C8B-B14F-4D97-AF65-F5344CB8AC3E}">
        <p14:creationId xmlns:p14="http://schemas.microsoft.com/office/powerpoint/2010/main" val="111886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B5F7984-15EF-4B96-93BE-D204F6C914DA}" type="slidenum">
              <a:rPr lang="es-EC" smtClean="0"/>
              <a:t>5</a:t>
            </a:fld>
            <a:endParaRPr lang="es-EC"/>
          </a:p>
        </p:txBody>
      </p:sp>
    </p:spTree>
    <p:extLst>
      <p:ext uri="{BB962C8B-B14F-4D97-AF65-F5344CB8AC3E}">
        <p14:creationId xmlns:p14="http://schemas.microsoft.com/office/powerpoint/2010/main" val="64933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B5F7984-15EF-4B96-93BE-D204F6C914DA}" type="slidenum">
              <a:rPr lang="es-EC" smtClean="0"/>
              <a:t>32</a:t>
            </a:fld>
            <a:endParaRPr lang="es-EC"/>
          </a:p>
        </p:txBody>
      </p:sp>
    </p:spTree>
    <p:extLst>
      <p:ext uri="{BB962C8B-B14F-4D97-AF65-F5344CB8AC3E}">
        <p14:creationId xmlns:p14="http://schemas.microsoft.com/office/powerpoint/2010/main" val="35845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EC7F1AE-CEEA-4843-BC8C-A261447308D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9223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3F7AFB1-AB46-47A5-B43D-EED1D140F89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68119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B169BF1-D836-4D4B-8F27-3953AB98680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01304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8C6132C-B541-4155-82B6-9E4A6C929C9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77996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1F75F9B-73D7-4C1E-B38E-1BA7343CFC60}"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70928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629A417-9838-4FB6-BEA5-BD388C38C2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397468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69B88DA-1F81-463F-A7B3-CF47622559B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78286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3E006806-EC33-44E7-8F75-F55D40DAE43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98560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49474C24-A0D7-403D-BE94-4D34B7E9076F}"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925299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1A05190-1C17-4778-A6CD-A8ED2CA7BAB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339569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6A3390C-3FCA-4277-85D5-286C4199900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1542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5176E27-167D-4B46-9D4C-77A482C94C6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275830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F5BE0A9-9D3D-46F4-B9C8-B638F8EDDD6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96732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4C37C10-6371-4FDA-9E9F-447B1EB3794D}"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37002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BFABEE-0091-4856-AC38-46014D2B07A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53079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6F62BB-E4EB-40F0-BF59-E217F282B5D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65536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A6865FD-59C0-4B34-B697-06B76D51E39B}"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3763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70CD59-6305-4DEE-B206-2FE51D741B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216582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16B9143-4BF9-4C11-9EFA-DF7E49314E09}"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4208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62FA324-6D33-4428-A804-C1BBA6E0010D}"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933663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C8B4CEF-A898-4870-AAD6-817B8B5523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825619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F8F82BE7-F3A0-41AB-BFDF-DA2CA7D9BE4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11383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3BAFD03-C563-4078-976C-B6BC4C0DFAA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079243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F171A5A-C301-4B5A-AAB0-A019550828D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643840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0656D2E-BCBC-4C8F-AFF0-F00B1D1AC955}"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782099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62DEF8B-AACF-47C8-9858-3C4BF56DA3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09454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39D7B4-3D55-48F5-BF34-BD25788B3EE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41324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6F62BB-E4EB-40F0-BF59-E217F282B5D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9563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A6865FD-59C0-4B34-B697-06B76D51E39B}"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789781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70CD59-6305-4DEE-B206-2FE51D741B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10684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16B9143-4BF9-4C11-9EFA-DF7E49314E09}"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073645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62FA324-6D33-4428-A804-C1BBA6E0010D}"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7594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C8B4CEF-A898-4870-AAD6-817B8B5523A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9590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1EFBE3B-E6BD-4AC1-8CEF-4F6B259FAF1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6969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F8F82BE7-F3A0-41AB-BFDF-DA2CA7D9BE4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7069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F171A5A-C301-4B5A-AAB0-A019550828D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263500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0656D2E-BCBC-4C8F-AFF0-F00B1D1AC955}"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42751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62DEF8B-AACF-47C8-9858-3C4BF56DA3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956321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39D7B4-3D55-48F5-BF34-BD25788B3EE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509365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529949F-3EEB-4D7A-A939-6DBEE9AC5B17}"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222026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F7859E-8DD1-458F-B94B-9A515AF5A02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71532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5F1623B-4C46-49ED-8066-D1700122B67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684575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4D00EFA-7595-4999-9E44-79D2E8A480BB}"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932269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C39CB49-321B-40C7-9A02-99106F97DA3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0033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EF12AAB3-17C1-4423-AFAA-ECE0145C0CB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9293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8EC8FE7-1005-437E-8BA0-02EEAE310FD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458221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968A75C-A84D-44B2-BED8-C966C30E535E}"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73766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6F469F0-568A-40AE-9D9E-6B626A4AC2C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74912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1CE7327-417B-4DDB-8BA9-A139DB51F3E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332143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A32419-AC15-4566-AAC8-973EEC17F1C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456180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C443A5D-FF07-48BD-95D5-369275EC68B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863820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FC0E24-7A02-47A2-9C31-B2155BBA1D65}"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967728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63DE69-6310-4E24-85F1-F1E4CE1150A3}"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1197875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F1C58ED-2740-449A-B154-E183F1ED182A}"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229656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9D32B84-5290-4381-9F5B-F8E0F416A97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24761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ECD26CF-E00C-4D1D-9C51-F05D8C43842C}"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668070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6E68EED-F7FD-4F9B-8655-E415492051D1}"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222077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9C46266-DF35-4492-B9D7-1A943525F244}"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211015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4AA783F-D0B1-484C-AE6E-1B8A51323604}"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581949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0B6064A-38EE-4C70-B78A-E144ADF7DD9F}"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4154368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A138C36-2F49-4FB2-9756-A6C5A85D5E54}"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126315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7B9ED93-2EFA-49B9-ACFF-BBC5640E9EFF}"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488428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B7754FE-4809-44B5-A904-6C9DCB824F5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83181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C4A2E05B-C8E2-40B1-AE57-CC18B2F59C2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302442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6E2E89A-4DD6-4243-8BC7-BA7FF0B45B98}"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260668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EC">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ltLang="es-EC">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06DAA21-2D5C-4162-B221-30153FEA6392}" type="slidenum">
              <a:rPr lang="es-ES" altLang="es-EC">
                <a:solidFill>
                  <a:srgbClr val="000000"/>
                </a:solidFill>
              </a:rPr>
              <a:pPr/>
              <a:t>‹Nº›</a:t>
            </a:fld>
            <a:endParaRPr lang="es-ES" altLang="es-EC">
              <a:solidFill>
                <a:srgbClr val="000000"/>
              </a:solidFill>
            </a:endParaRPr>
          </a:p>
        </p:txBody>
      </p:sp>
    </p:spTree>
    <p:extLst>
      <p:ext uri="{BB962C8B-B14F-4D97-AF65-F5344CB8AC3E}">
        <p14:creationId xmlns:p14="http://schemas.microsoft.com/office/powerpoint/2010/main" val="9185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8716F47-3B56-4A30-B14B-1564583A14C9}"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86667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CADF3C-7820-4461-8EE8-2CCC504A19D8}"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3022741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8BCF89-CAF0-456C-8DEE-892E00156C41}"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31499130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8BCF89-CAF0-456C-8DEE-892E00156C41}"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21189636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5619F74-B24C-479F-A2FA-1FE6C3129AEB}" type="slidenum">
              <a:rPr lang="es-ES" altLang="es-EC">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15101159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a:t>Haga clic para modificar el estilo de texto del patrón</a:t>
            </a:r>
          </a:p>
          <a:p>
            <a:pPr lvl="1"/>
            <a:r>
              <a:rPr lang="es-ES" altLang="es-EC"/>
              <a:t>Segundo nivel</a:t>
            </a:r>
          </a:p>
          <a:p>
            <a:pPr lvl="2"/>
            <a:r>
              <a:rPr lang="es-ES" altLang="es-EC"/>
              <a:t>Tercer nivel</a:t>
            </a:r>
          </a:p>
          <a:p>
            <a:pPr lvl="3"/>
            <a:r>
              <a:rPr lang="es-ES" altLang="es-EC"/>
              <a:t>Cuarto nivel</a:t>
            </a:r>
          </a:p>
          <a:p>
            <a:pPr lvl="4"/>
            <a:r>
              <a:rPr lang="es-ES" altLang="es-EC"/>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s-EC">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s-EC">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637C72-68A9-48A7-805B-3895C0B8357B}" type="slidenum">
              <a:rPr lang="es-ES" altLang="es-EC" smtClean="0">
                <a:solidFill>
                  <a:srgbClr val="000000"/>
                </a:solidFill>
              </a:rPr>
              <a:pPr fontAlgn="base">
                <a:spcBef>
                  <a:spcPct val="0"/>
                </a:spcBef>
                <a:spcAft>
                  <a:spcPct val="0"/>
                </a:spcAft>
              </a:pPr>
              <a:t>‹Nº›</a:t>
            </a:fld>
            <a:endParaRPr lang="es-ES" altLang="es-EC">
              <a:solidFill>
                <a:srgbClr val="000000"/>
              </a:solidFill>
            </a:endParaRPr>
          </a:p>
        </p:txBody>
      </p:sp>
    </p:spTree>
    <p:extLst>
      <p:ext uri="{BB962C8B-B14F-4D97-AF65-F5344CB8AC3E}">
        <p14:creationId xmlns:p14="http://schemas.microsoft.com/office/powerpoint/2010/main" val="18794434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5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png"/><Relationship Id="rId7" Type="http://schemas.openxmlformats.org/officeDocument/2006/relationships/diagramQuickStyle" Target="../diagrams/quickStyle3.xml"/><Relationship Id="rId2" Type="http://schemas.openxmlformats.org/officeDocument/2006/relationships/image" Target="../media/image8.png"/><Relationship Id="rId1" Type="http://schemas.openxmlformats.org/officeDocument/2006/relationships/slideLayout" Target="../slideLayouts/slideLayout5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5.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5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7.xml"/><Relationship Id="rId7"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5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9.xml"/><Relationship Id="rId7" Type="http://schemas.openxmlformats.org/officeDocument/2006/relationships/image" Target="../media/image5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59.png"/><Relationship Id="rId5" Type="http://schemas.openxmlformats.org/officeDocument/2006/relationships/diagramQuickStyle" Target="../diagrams/quickStyle10.xml"/><Relationship Id="rId10" Type="http://schemas.openxmlformats.org/officeDocument/2006/relationships/image" Target="../media/image58.png"/><Relationship Id="rId4" Type="http://schemas.openxmlformats.org/officeDocument/2006/relationships/diagramLayout" Target="../diagrams/layout10.xml"/><Relationship Id="rId9" Type="http://schemas.openxmlformats.org/officeDocument/2006/relationships/image" Target="../media/image57.png"/><Relationship Id="rId1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8.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99791" y="186599"/>
            <a:ext cx="4104457" cy="1082161"/>
          </a:xfrm>
          <a:prstGeom prst="rect">
            <a:avLst/>
          </a:prstGeom>
          <a:noFill/>
          <a:ln>
            <a:solidFill>
              <a:schemeClr val="tx1"/>
            </a:solidFill>
          </a:ln>
        </p:spPr>
      </p:pic>
      <p:sp>
        <p:nvSpPr>
          <p:cNvPr id="2" name="1 Rectángulo"/>
          <p:cNvSpPr/>
          <p:nvPr/>
        </p:nvSpPr>
        <p:spPr>
          <a:xfrm>
            <a:off x="2195736" y="1556792"/>
            <a:ext cx="46085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1"/>
              </a:solidFill>
              <a:latin typeface="Calibri" panose="020F0502020204030204" pitchFamily="34" charset="0"/>
            </a:endParaRPr>
          </a:p>
          <a:p>
            <a:pPr algn="ctr"/>
            <a:endParaRPr lang="es-EC" b="1" dirty="0">
              <a:solidFill>
                <a:schemeClr val="tx1"/>
              </a:solidFill>
              <a:latin typeface="Calibri" panose="020F0502020204030204" pitchFamily="34" charset="0"/>
            </a:endParaRPr>
          </a:p>
          <a:p>
            <a:pPr algn="ctr"/>
            <a:r>
              <a:rPr lang="es-EC" b="1" dirty="0">
                <a:solidFill>
                  <a:schemeClr val="tx1"/>
                </a:solidFill>
                <a:latin typeface="Calibri" panose="020F0502020204030204" pitchFamily="34" charset="0"/>
              </a:rPr>
              <a:t>2ndo PROYECTO DE TITULARIZACION PREVIO A LA OBTENCION DEL TITULO DE</a:t>
            </a:r>
            <a:r>
              <a:rPr lang="en-US" b="1" dirty="0">
                <a:solidFill>
                  <a:schemeClr val="tx1"/>
                </a:solidFill>
                <a:latin typeface="Calibri" panose="020F0502020204030204" pitchFamily="34" charset="0"/>
              </a:rPr>
              <a:t>:</a:t>
            </a:r>
          </a:p>
          <a:p>
            <a:pPr algn="ctr"/>
            <a:endParaRPr lang="en-US" b="1" dirty="0">
              <a:solidFill>
                <a:schemeClr val="tx1"/>
              </a:solidFill>
              <a:latin typeface="Calibri" panose="020F0502020204030204" pitchFamily="34" charset="0"/>
            </a:endParaRPr>
          </a:p>
          <a:p>
            <a:pPr algn="ctr"/>
            <a:r>
              <a:rPr lang="es-EC" b="1" dirty="0">
                <a:solidFill>
                  <a:schemeClr val="tx1"/>
                </a:solidFill>
                <a:latin typeface="Calibri" panose="020F0502020204030204" pitchFamily="34" charset="0"/>
              </a:rPr>
              <a:t>MAGISTER EN FINANZAS EMPRESARIALES</a:t>
            </a:r>
            <a:endParaRPr lang="es-EC" b="1" dirty="0">
              <a:solidFill>
                <a:schemeClr val="tx1"/>
              </a:solidFill>
            </a:endParaRPr>
          </a:p>
          <a:p>
            <a:pPr algn="ctr"/>
            <a:endParaRPr lang="es-EC" dirty="0">
              <a:solidFill>
                <a:schemeClr val="tx1"/>
              </a:solidFill>
            </a:endParaRPr>
          </a:p>
        </p:txBody>
      </p:sp>
      <p:sp>
        <p:nvSpPr>
          <p:cNvPr id="6" name="5 Rectángulo"/>
          <p:cNvSpPr/>
          <p:nvPr/>
        </p:nvSpPr>
        <p:spPr>
          <a:xfrm>
            <a:off x="2348136" y="3042778"/>
            <a:ext cx="4608512" cy="67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Berlin Sans FB Demi" panose="020E0802020502020306" pitchFamily="34" charset="0"/>
              </a:rPr>
              <a:t>VALORACIÓN DE LA EMPRESA DEGSO</a:t>
            </a:r>
            <a:endParaRPr lang="es-EC" sz="2000" dirty="0">
              <a:solidFill>
                <a:schemeClr val="tx1"/>
              </a:solidFill>
              <a:latin typeface="Berlin Sans FB Demi" panose="020E0802020502020306" pitchFamily="34" charset="0"/>
            </a:endParaRPr>
          </a:p>
        </p:txBody>
      </p:sp>
      <p:sp>
        <p:nvSpPr>
          <p:cNvPr id="3" name="2 Rectángulo"/>
          <p:cNvSpPr/>
          <p:nvPr/>
        </p:nvSpPr>
        <p:spPr>
          <a:xfrm>
            <a:off x="2339752" y="3897921"/>
            <a:ext cx="4572000" cy="707886"/>
          </a:xfrm>
          <a:prstGeom prst="rect">
            <a:avLst/>
          </a:prstGeom>
        </p:spPr>
        <p:txBody>
          <a:bodyPr>
            <a:spAutoFit/>
          </a:bodyPr>
          <a:lstStyle/>
          <a:p>
            <a:r>
              <a:rPr lang="es-EC" sz="2000" b="1" dirty="0">
                <a:latin typeface="Calibri" panose="020F0502020204030204" pitchFamily="34" charset="0"/>
              </a:rPr>
              <a:t>AUTORA:</a:t>
            </a:r>
            <a:endParaRPr lang="es-EC" sz="2000" dirty="0">
              <a:latin typeface="Calibri" panose="020F0502020204030204" pitchFamily="34" charset="0"/>
            </a:endParaRPr>
          </a:p>
          <a:p>
            <a:r>
              <a:rPr lang="es-EC" sz="2000" b="1" dirty="0">
                <a:latin typeface="Calibri" panose="020F0502020204030204" pitchFamily="34" charset="0"/>
              </a:rPr>
              <a:t>MARIBEL CRISTINA ROSERO</a:t>
            </a:r>
            <a:endParaRPr lang="es-EC" sz="2000" dirty="0">
              <a:latin typeface="Calibri" panose="020F0502020204030204" pitchFamily="34" charset="0"/>
            </a:endParaRPr>
          </a:p>
        </p:txBody>
      </p:sp>
      <p:sp>
        <p:nvSpPr>
          <p:cNvPr id="5" name="4 Rectángulo"/>
          <p:cNvSpPr/>
          <p:nvPr/>
        </p:nvSpPr>
        <p:spPr>
          <a:xfrm>
            <a:off x="2339752" y="4797152"/>
            <a:ext cx="4572000" cy="369332"/>
          </a:xfrm>
          <a:prstGeom prst="rect">
            <a:avLst/>
          </a:prstGeom>
        </p:spPr>
        <p:txBody>
          <a:bodyPr>
            <a:spAutoFit/>
          </a:bodyPr>
          <a:lstStyle/>
          <a:p>
            <a:r>
              <a:rPr lang="es-EC" b="1" dirty="0">
                <a:latin typeface="Calibri" panose="020F0502020204030204" pitchFamily="34" charset="0"/>
              </a:rPr>
              <a:t>DIRECTOR: ECON. OSCAR PEÑAHERRERA </a:t>
            </a:r>
            <a:endParaRPr lang="es-EC" dirty="0">
              <a:latin typeface="Calibri" panose="020F0502020204030204" pitchFamily="34" charset="0"/>
            </a:endParaRPr>
          </a:p>
        </p:txBody>
      </p:sp>
    </p:spTree>
    <p:extLst>
      <p:ext uri="{BB962C8B-B14F-4D97-AF65-F5344CB8AC3E}">
        <p14:creationId xmlns:p14="http://schemas.microsoft.com/office/powerpoint/2010/main" val="74592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79388" y="3644900"/>
            <a:ext cx="4427537" cy="544513"/>
          </a:xfrm>
          <a:noFill/>
          <a:ln/>
        </p:spPr>
        <p:txBody>
          <a:bodyPr/>
          <a:lstStyle/>
          <a:p>
            <a:pPr algn="l"/>
            <a:r>
              <a:rPr lang="es-UY" altLang="es-EC" sz="4000" b="1" dirty="0">
                <a:solidFill>
                  <a:schemeClr val="tx1"/>
                </a:solidFill>
              </a:rPr>
              <a:t>CAPITULO II</a:t>
            </a:r>
            <a:endParaRPr lang="es-ES" altLang="es-EC" sz="4000" b="1" dirty="0">
              <a:solidFill>
                <a:schemeClr val="tx1"/>
              </a:solidFill>
            </a:endParaRPr>
          </a:p>
        </p:txBody>
      </p:sp>
      <p:sp>
        <p:nvSpPr>
          <p:cNvPr id="2170" name="Rectangle 122"/>
          <p:cNvSpPr>
            <a:spLocks noChangeArrowheads="1"/>
          </p:cNvSpPr>
          <p:nvPr/>
        </p:nvSpPr>
        <p:spPr bwMode="auto">
          <a:xfrm>
            <a:off x="179388" y="4292600"/>
            <a:ext cx="39608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fontAlgn="base">
              <a:spcBef>
                <a:spcPct val="0"/>
              </a:spcBef>
              <a:spcAft>
                <a:spcPct val="0"/>
              </a:spcAft>
            </a:pPr>
            <a:r>
              <a:rPr lang="es-UY" altLang="es-EC" sz="2000" b="1" dirty="0">
                <a:solidFill>
                  <a:srgbClr val="000000"/>
                </a:solidFill>
              </a:rPr>
              <a:t>MARCO TEÓRICO </a:t>
            </a:r>
            <a:endParaRPr lang="es-ES" altLang="es-EC" sz="2000" b="1" dirty="0">
              <a:solidFill>
                <a:srgbClr val="000000"/>
              </a:solidFill>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4696"/>
            <a:ext cx="1979712" cy="620688"/>
          </a:xfrm>
          <a:prstGeom prst="rect">
            <a:avLst/>
          </a:prstGeom>
          <a:noFill/>
          <a:ln>
            <a:solidFill>
              <a:schemeClr val="tx1"/>
            </a:solidFill>
          </a:ln>
        </p:spPr>
      </p:pic>
      <p:sp>
        <p:nvSpPr>
          <p:cNvPr id="2" name="AutoShape 2" descr="data:image/jpeg;base64,/9j/4AAQSkZJRgABAQAAAQABAAD/2wCEAAkGBxQSEhQUEhQUFRQUFxgUFxQVFRQUFBQVFBUXFxQUFBQYHCggGBolHBcUITEhJSkrLi4uFx8zODMsNygtLisBCgoKDg0OGhAQGi0kHyQsLCwsLCwsLCwsLCwsLCwsLCwsLCwsLCwsLCwsLCwsLCwsLCwsLCwsLCwsLCwsLCwsLP/AABEIALcApwMBEQACEQEDEQH/xAAbAAABBQEBAAAAAAAAAAAAAAAAAgMEBQYBB//EAEoQAAEDAgMBCwgHBAgHAAAAAAEAAgMEEQUSITEGExQiQVFhcXKRoTI0UoGSscHRFSRCU5Oy4RYz0vAjNWJjc4Oi4kNUZIKjwtP/xAAaAQEAAwEBAQAAAAAAAAAAAAAAAQIDBAUG/8QANxEAAgECBAIHBwMDBQAAAAAAAAECAxEEEiExQVETMjRhcZGhBRQiUoGx0RUzciPh8CQ1QmLB/9oADAMBAAIRAxEAPwD1cNWJmGVAGVAGVAGVAGVAGVAGVAGVAGVAGVAGVAGVAGVAGVAGVAGVAGVAGVAGVAGVAOBqkk4UA26UBLATv4SwsG/JYHRKEsLCg9LAUCgOoDtkB3KgOFqWBwMQix3KlhY5lQWDKlgcyoAyoAyoLBlQWO5UFh0iwUliur6wMBJNgFWc4045pPQlK5m34vLIf6Noa3ndyry/fa9V/wBKNlzZpkS3OtnqfSZ3K3SYvnHyItEcbJU+kzu/RWU8VzXkLRHmSVHOzu/RXUsTzXkLRJMT5+Ut7v0WilX4tFdCZE6TlI7lonU4kaEuMu5VomwSGlWuQKCkELF8TbTta54cQ45eLa97E8pHMufE4mNCKlJPXTQmMcxU/tfF6En+j+Jcf6tS+V+n5L9Ew/a+L0JP9H8Sfq1L5X6fkdEw/a+L0JO5n8Sfq1L5X6fkdEy6wysE8YkaCAbixtfQkcnUu+hWVaCnHZmclZ2JWRakBlQBlQBlQBlQHKjQKxYxeOvMkzY/stGYjrXj469WvGlwSuzSOiuSqSmvyLoWiILBlKrXFhxtKrJkWHG06m4sOtgVkRYdbGrAcDVYDgapIFgKwMHV0NdKAJGvcAbgEs22tfQr56pRxtVWmm/I2TitjSYVufi3mPfYW75lGa+2/TYr1KGCpKnHPBXtr4mbk76M7W0FFDbfWRszXtfNra1/eFNWjg6Vs8Yq4Tk9ik3QcD3k7xve+Zh5Oa9uXavPxnunRPorZtNi8c19S83HD6ozrf8AnK9D2b2aP1+7KVOsXWVd1igZUAZUAZUsDuVLEjFYNFYkxdaPrbuyF49btj/ii66pb0YV7gmhWAsKyAsK6IFtVrkWHArICmqyAsKxApSgV2PYvwZjXZM+Z2W2bLbQm97HmXNi8V7vBSte7ty/JaMblH+3H9wPxf8AYuD9Z/6ev9i3Rd4f1pr+53nT73Nvns2tk6dqf7jr1cv1vfy5DqEHGtzPB4jJvuexAy5Mu3pzFc+J9n9BTz5r/S3/AKWjO7sabcZ5ozrf+dy9X2b2aP1+7M59Yuyu9uxQ4Cs1Uu7FsugrKtCp3KpAWQEWs2ISYmu87d2W/BeNX7W/4o0XVLekKm4JYKsmQLBV0BYKsmBuKTNMxo5Lk9dirQd5pGijaDZdPiBXY4JmAw+EjpWbg0TcQCouAc5TcHneK0NRG1pmcXAmwvIX62PIfWvm8RRr04p1HdeLZtFp7FrhuLUzYmNe0FwbYnewdeu2q7aGLw8acYyWqWun9ijjK5Oh3R0zL5Rlvtyx2vbnsF0R9oYaO2n0IySIW6HHYpoSxhJOZp1aRsOuq58bjaVWk4xeunAmMWmP7mMcijijhJOcuItY2u95tr6wrYLG04Uo03vf7sSg27mpbJdeg5Niw40omB8LrWqMwUgEBErNiAxGIedu7IXiYjtb/ijRdUtaQpcEoFWTA4CrpkBLLlF/5urotGN3Yj4Ac05PX/PirYbWZtV0hY069E5AQCHxgqrimCpFdG6R8THh0kflsF7t6+8LC6u0mRmTdiFiVKyUAPBIBuLEjXZyLnrUoVVaaLp2K36Dh9E+075rn9xocvVk52Jfg0A+yfacqvBUFw9WFKTG/oiH0T7Tlm8JR5erLXZKpMHhDmuDTdpDhxnbQbhXhhKSaaW3eybmiicu1AktViCQzYumm9DNnVoQCAiVqAw+I+dO7LV4eJf+rfgjRdUs6Q6KtySU0qyYFgq6ZBU1uLtMzqcA5mNbI46ZbOJDR16LTZXNaS1uWW5IXc49HvK2wi+ItiNjTrvOQEAFAecU1c2DEMSlcCWsaCQ21zxmDS/WvNUlGrUk+4wTtKTJ+Ebpo6tzmsY9pa3Nd+XUXtyEq0K0al7IvCopE2SSyicrGyVyO5yxbLiQ5AS6ZysgWkBWqJJjSrgfiK2pMzkLW5UEBErUBhsT86d2WrwsX2p+CNF1SxpSs7kj7pLKyZKRBqq0haRLWMzg0uaerf0xx37LHOI8Quipojansb7ce3R56vitsItzLEcDRLtOYFAAqQeb4dQNkxiqeSQYTnba1iS0Ms642Wcdll5sYJ4iT5GCjeo+4Ruh/rWl/wAP/wCyrV/fj4fkmX7iLubalTc6UN2VCQyoSSacKyBaQLRFiY0rQDsJV4OzKSHl1GYICJWoDC4r507stXg4ztT8Eax6pPpTosWyQnerosU9dN/PQtoklLuXN4pn/eTyH1NysHuW9U3grHpm5Nto3HnI8B+q6cKtGc+I3ReLrOcEBwlAeXuqHw4nWzhx3uHjysG2RhDWhovp5RaeTYvLu415yvotznu1NsKOqFfXxzRhzGwR8YPtmNy8cXKSPtjuURkqtVSXBEp553RqJ4tQtKq1R0xGt6KysWFCFTYkfhjUpEk+Jq0RJJYrIDse1WRWWxIXWndGQKQRK1AYXFvOndlq8DG9qfgjWPVJdOdFztlkNVD1pEsUeISWuebXuF10U90SQtyYtRxX2uu4/wDe8lbVdzaB6pubZaEdJPwC7cMvh+py1+sWi6DEEA29yhkEaSVUuBtxuoDGJotiwrLYtAjzSRsNnvY07bOc1ptz2JWDcVuy+ZLdjYq4fvYvxGfNRnhzXmM8eaHG1kP3sX4jPmpzw5rzGePNEumka4XY5rhsu0hwvzXHqV009i6aexJCsBQKkhokhdVN6GLOq4IlagMJjHnTuy1fP4/tL8Eax6o/C7Rc1y6QxUPWkSxmMfnyxSnmY7xC66O4J+BxZaenbzMZ+W/xWlTrG8dEeoYK20Lem58V6FBfAjiq9cnLYzBARpyqsgrppdVm2QcjmRMC66bLE54tdrXOF9l2tJF+5Y4h2hcmLsm+4wlRWGrni3wBtyyPiXGhft1J14xXjym6s1fuXqc7l0klc0f7HQ+nL3s/hXX7nDm/T8HT7tHmxqr3JRNje5rpS5rXFouw3cASBYNubnmVZYSKi2m/8+hWWHik2rkLc9UVEJbGIHZHyAuc6OS4DsrXG+gAAF9VnQlUh8Kjo3yZWk5x0tx5G2XonYCAlRnRdFJmMtxS2KkStQGCxrzl3Zavnsf2l+CNY9UcjK5LmqItW9awBkN1sn1eTps3vIC7sPuDW0sVjG30QB3AD4K0usdC2PSMObaJg/shenRVoI4Kj+JkhaFAQEWdUZBUVG1ZSIEMKIDmKO+rydh/5CssT+0yVs/BmCww/wBNF/iM/OF4sOsvFfc5afXXij0bf162Y9Q4agAXJAA1JOwAbSVGYjYRHicRIAkjJOgGdtyTsA1RVY80RnjzRMDlcsdugJNOdFtSepjNajq6ShErUBgsb85d2W+5fO+0e0vwRtDYGO0XEmaEKqet4EmS3QcbemenNG3xBK9DD7Nko3MAvJ3+N1L6xtwPR4m2aBzADwXqxVkkec9xSsQCAYmaqsgrZ4Vm0QNthUWAV0eaNzTscC0222Isbd6yrq8LF4K+hi66gMMjDEHvAs+5GbjBx0OUdAXjzhkksuphOk4SWVNksYvU/df+OT5rTpqny+jNOmq/L6MTNidS5rmmE2cC02jkvYix5VDq1GrZfRkOrVaay+jFYBhAdZ8m+Ncx4IFsoOXK4Egi+2/cpo0b6u6syaNC/wAUrp3NlE5d6OseCuB+nVoOzRnMfXYZEStQGBxzzl3ZavnPaXaX4I2p7DbXLhNCBWPW8GSZ6ZgfVUrdtpC/2Bdenh1aDLLc2dK6zidtraXF+7lUbM14GspN0zCbSDKf55CuyGLT6yOWWHfAuYKhr/JcD69e5dUZxlszFxa3HVYqJc1QQMPiVbATvKWBBxEWaVz1+qaU9yke7VcBuSadXiSSiFcg4wKECRFINg1PQpzrZE5XxLCCM7SLLaFOctXoZTkuA+AuiNJLcyuLWxBErUB5/j/nLuy33L5v2n2h+CN6ewwCuBM0K+rcuimCjw678RiA+zE482p02r16StTJjubWaK+roXjpYQ4LOUTVPvIjw0bJHt6Hsdb5Kli1xUE0jf3b43dl4ae66lNrYOzLWm3VzxfvGOI6RfxC2jiZx3MpUIsvcP3XU8uhdkdzFdcMVCW+hhKhJbal7HI1wu0gjnBuuhNPYxatuKIUkFfiEd2nqXNWXwstDrIoJY157R0io3WVkBL8QGxup8O/lVXUS2LqD4jtOC/yr25hoFCvLcOy2L6jjAGgsuqlG2xzTbe5LdIBtIHWQF2JpLUzs3sNNq2E2Dgeo3Venhe1y3Ry5D62RQiVqA8/x/zl3Zb7l817T7Q/BG9PYjgLz7mpW1wK6qTIKTc676/M6xOWIDTrC9dL+mi0esap1QfRd6tPcsrNGtxH0i8cknep+IaCHYiTtjcetrT8FGoOMxBo/wCE9vZDm/lKkA+sjd5TJD1szfC/ilkBymrGxm8Uk0Z6Gvt3G6tHTZkNX3ReUG7J7bB7o5R64n+OhW8cTKO+pjKjF7aGjgxuGYEBwa4g8VxAOzk51s6sZxZl0cosp63EGDybOPPfTw2riZ0KPMqZqjNq4ud0eS3xWbg3uXVlsN/SQb5IYOtzfmmSwHI8Zd6bR1PYFbUiy5D7cUc77QP+bfwBTXn6kqKXAW2pP9jwJ8Sq5CSRFWSD7VuzlUq62ZDSZd4XWtsTI5+n2nE5R8AuvDz+ZnPVh8qLCtXccxgMe85d2Wr5j2r2h+CNqexyFlwvLzGoiakBV41GgYw4fXwTSvgaOOdoyG7doFnL3qWLouCuyylzOuq8X5u5sXzWnvNB/wDL7kZmNGfFz6XqEQ+KdPQ+b7jM+Y044sfvfVvfzVuno8yMz5jZZiv9/wCos+anpqXNE37xp0GKf9R3t+anpKXNEZu8adR4lbUVHt2+KlVKfMjNoMOhrWEF8dQ4Dku91+ccXVWvFk57HJm1gdmY2oAJuM0byW9FyORE49wd76Mksr8QcOKyUAaWaw7eU6jwS0SVJrcVwjEORtR+Hf8A9VNok51zFtrcQH2Z/wAIfJRaIzodbidf6M/rp7/BMsSVJcxRxauB/cuPXSk+4dSjJEZu8cjxqs/5dvrpZB7lHRRJz24k2mx+rG2nYP8AJnHucodKJOfvLx+6Csni3l1O7kI3uKdp025i64IVrPLlRWyTzXPU61egcJ5/j/nDuy1fMe1v334I2hsKp147NCgxfHnxVcUYtvRA3zQaF7srDfk1su6hhozoylx4fTczlO0rHKrH3itjibbetGv0Bu9wc4a8lgB3q8MOnQc3vw8A6jzWLXEMcjhliicCTKbXHks5Glx6ToFlToSnByXAs52dhOK462B4ZvbpCWOk4paNG7fKI51pSpOcczduBWU7Cpd0UTY4nta55mtkY0DOdLnboLDlV40pZmnpbcOY47HWsidJLG+OzsrWcVznk2y5Q0naTZSqbcrJ3IzaXFYfjzZJd6fG+J5GZodlIeBts5pIuOZXdNqOZO6CmnoO45jXBm5zG57QCSWlumwAWJ5b8itTjndrkylYaqN0gjjY90L7veGNZdl+NsN72A9a0jC73K5iRUboGxwiWRjmknK2PRz3OJs1rcpsSetTGOtkM2hA3N4wS98VRnErs0ozhmXJoMseQnRumhN9Vq+aIjIfwzdbHLIxhiewSF4Y9xYWuLL3GhuNitZ8wpk5u6SENqHOu1tM/I4m3GOVruLbnzgdatZ6d4zDmHY8X3L4JIWBufPIY7WGtiA4kG2uxTfvIzXIsO7VnEc6GVkMjgxszg0N4xsxxbfMATykK6YuanPorJklbilRZvrCpWk1H6hI01PJdeqUOVg0QHn+6NhE9/SaLeravm/a0H01+aXoaw2GaaVeI0aGaxXC3SyVDreUxjYzpqWZjfvsvSoV404QXe7mM4ttsjQYVLkje4Xl35sr9RoLgEA9DQtJV4ZnFbWsv88SuV7himGTzPmfxRms1lwS4CO5YWkGwJcbq1KtTgox8/ruGm3c7jmGzVDonWykREHXTPcHK621pU0asIJrv9OfiHdk+pppPq8rIxmiBBiuBo8AENOzSwVITj8UW9+IaejsScYY+eJjmx5HxyNkDHkHNkOty0m1xdKTjCVm7plpaoKSKSWpjlcze2xNcALhznOfa500AFvFXzRjBpO9yFqyz3WUzpaaRjBdxGgvt1HyVaEssk2XnsV+6Whc+KENZnyyNc5umrRtGui2pSSbM5LRCKyhc6CExRCN0UgkERLQDYm4u24BNyfWrRkr6sNaC4aeSWoEzmb22ONzGtuC5xfbMTbQDiiyvdJWI32K3czg0sE7XvZmDs4NzrES4kFutrOFtmqu5XRCvcmVGCyvZWN8kyTb5GTsOVkdr22C7SFOZXXgTYuWSvqIJIpITEXRuaX5mubdwLTlsb9OoQngU5pKiWGOmdEGZSwPlzAtLWEWLG7bm3LaysmuBU3oms0KyNCoxGbMWtGpc4LLESvlgt20SjZ0S9ozJUzbhAZvHcKEreYjVp5ly4vCrEQts1sy0ZWMfNTvjNntI6QLtPUV8xWwtSnK0oteqNVJM4Jug9xXP0UuRNxQn6D3KejlyJO7+OY9xVskuXoRoG/jmPcVbK+Q0O8JHMe4qUny9CDoqRzHuVteT8gKbVgch7irX7n5MCuGjmd3FWUu5+QA1g5j3FWz+PkyLHRWt5ndxVukXJ+TFhTa9o5HeyVbpVyfkxYV9IN5j7JVlWjyfkyLChiTeZ3slWVePJ+TFjrcSYOR3cVPvEe/yYsd+kmczu4q6xMO/wAiLCX4gXaMa5x6invPCEW34CxY4Phjs2+SeVyDkb+q7sJhZKXS1etwXIiUuCNdSMsvRKEpAMyw3QEJ9GgE8EQBwVAHBUAcFQBwVAHBUAcFQBwVAHBUAcFQBwVAHBUAcFQBwVAcNIgAUSAlQ0tkBJYyyAWgBACALIAsgCyALIAsgCyALIAsgCyALIAsgCyALIAsgCyALIAQA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QSEhQUEhQUFRQUFxgUFxQVFRQUFBQVFBUXFxQUFBQYHCggGBolHBcUITEhJSkrLi4uFx8zODMsNygtLisBCgoKDg0OGhAQGi0kHyQsLCwsLCwsLCwsLCwsLCwsLCwsLCwsLCwsLCwsLCwsLCwsLCwsLCwsLCwsLCwsLCwsLP/AABEIALcApwMBEQACEQEDEQH/xAAbAAABBQEBAAAAAAAAAAAAAAAAAgMEBQYBB//EAEoQAAEDAgMBCwgHBAgHAAAAAAEAAgMEEQUSITEGExQiQVFhcXKRoTI0UoGSscHRFSRCU5Oy4RYz0vAjNWJjc4Oi4kNUZIKjwtP/xAAaAQEAAwEBAQAAAAAAAAAAAAAAAQIDBAUG/8QANxEAAgECBAIHBwMDBQAAAAAAAAECAxEEEiExQVETMjRhcZGhBRQiUoGx0RUzciPh8CQ1QmLB/9oADAMBAAIRAxEAPwD1cNWJmGVAGVAGVAGVAGVAGVAGVAGVAGVAGVAGVAGVAGVAGVAGVAGVAGVAGVAGVAGVAOBqkk4UA26UBLATv4SwsG/JYHRKEsLCg9LAUCgOoDtkB3KgOFqWBwMQix3KlhY5lQWDKlgcyoAyoAyoLBlQWO5UFh0iwUliur6wMBJNgFWc4045pPQlK5m34vLIf6Noa3ndyry/fa9V/wBKNlzZpkS3OtnqfSZ3K3SYvnHyItEcbJU+kzu/RWU8VzXkLRHmSVHOzu/RXUsTzXkLRJMT5+Ut7v0WilX4tFdCZE6TlI7lonU4kaEuMu5VomwSGlWuQKCkELF8TbTta54cQ45eLa97E8pHMufE4mNCKlJPXTQmMcxU/tfF6En+j+Jcf6tS+V+n5L9Ew/a+L0JP9H8Sfq1L5X6fkdEw/a+L0JO5n8Sfq1L5X6fkdEy6wysE8YkaCAbixtfQkcnUu+hWVaCnHZmclZ2JWRakBlQBlQBlQBlQHKjQKxYxeOvMkzY/stGYjrXj469WvGlwSuzSOiuSqSmvyLoWiILBlKrXFhxtKrJkWHG06m4sOtgVkRYdbGrAcDVYDgapIFgKwMHV0NdKAJGvcAbgEs22tfQr56pRxtVWmm/I2TitjSYVufi3mPfYW75lGa+2/TYr1KGCpKnHPBXtr4mbk76M7W0FFDbfWRszXtfNra1/eFNWjg6Vs8Yq4Tk9ik3QcD3k7xve+Zh5Oa9uXavPxnunRPorZtNi8c19S83HD6ozrf8AnK9D2b2aP1+7KVOsXWVd1igZUAZUAZUsDuVLEjFYNFYkxdaPrbuyF49btj/ii66pb0YV7gmhWAsKyAsK6IFtVrkWHArICmqyAsKxApSgV2PYvwZjXZM+Z2W2bLbQm97HmXNi8V7vBSte7ty/JaMblH+3H9wPxf8AYuD9Z/6ev9i3Rd4f1pr+53nT73Nvns2tk6dqf7jr1cv1vfy5DqEHGtzPB4jJvuexAy5Mu3pzFc+J9n9BTz5r/S3/AKWjO7sabcZ5ozrf+dy9X2b2aP1+7M59Yuyu9uxQ4Cs1Uu7FsugrKtCp3KpAWQEWs2ISYmu87d2W/BeNX7W/4o0XVLekKm4JYKsmQLBV0BYKsmBuKTNMxo5Lk9dirQd5pGijaDZdPiBXY4JmAw+EjpWbg0TcQCouAc5TcHneK0NRG1pmcXAmwvIX62PIfWvm8RRr04p1HdeLZtFp7FrhuLUzYmNe0FwbYnewdeu2q7aGLw8acYyWqWun9ijjK5Oh3R0zL5Rlvtyx2vbnsF0R9oYaO2n0IySIW6HHYpoSxhJOZp1aRsOuq58bjaVWk4xeunAmMWmP7mMcijijhJOcuItY2u95tr6wrYLG04Uo03vf7sSg27mpbJdeg5Niw40omB8LrWqMwUgEBErNiAxGIedu7IXiYjtb/ijRdUtaQpcEoFWTA4CrpkBLLlF/5urotGN3Yj4Ac05PX/PirYbWZtV0hY069E5AQCHxgqrimCpFdG6R8THh0kflsF7t6+8LC6u0mRmTdiFiVKyUAPBIBuLEjXZyLnrUoVVaaLp2K36Dh9E+075rn9xocvVk52Jfg0A+yfacqvBUFw9WFKTG/oiH0T7Tlm8JR5erLXZKpMHhDmuDTdpDhxnbQbhXhhKSaaW3eybmiicu1AktViCQzYumm9DNnVoQCAiVqAw+I+dO7LV4eJf+rfgjRdUs6Q6KtySU0qyYFgq6ZBU1uLtMzqcA5mNbI46ZbOJDR16LTZXNaS1uWW5IXc49HvK2wi+ItiNjTrvOQEAFAecU1c2DEMSlcCWsaCQ21zxmDS/WvNUlGrUk+4wTtKTJ+Ebpo6tzmsY9pa3Nd+XUXtyEq0K0al7IvCopE2SSyicrGyVyO5yxbLiQ5AS6ZysgWkBWqJJjSrgfiK2pMzkLW5UEBErUBhsT86d2WrwsX2p+CNF1SxpSs7kj7pLKyZKRBqq0haRLWMzg0uaerf0xx37LHOI8Quipojansb7ce3R56vitsItzLEcDRLtOYFAAqQeb4dQNkxiqeSQYTnba1iS0Ms642Wcdll5sYJ4iT5GCjeo+4Ruh/rWl/wAP/wCyrV/fj4fkmX7iLubalTc6UN2VCQyoSSacKyBaQLRFiY0rQDsJV4OzKSHl1GYICJWoDC4r507stXg4ztT8Eax6pPpTosWyQnerosU9dN/PQtoklLuXN4pn/eTyH1NysHuW9U3grHpm5Nto3HnI8B+q6cKtGc+I3ReLrOcEBwlAeXuqHw4nWzhx3uHjysG2RhDWhovp5RaeTYvLu415yvotznu1NsKOqFfXxzRhzGwR8YPtmNy8cXKSPtjuURkqtVSXBEp553RqJ4tQtKq1R0xGt6KysWFCFTYkfhjUpEk+Jq0RJJYrIDse1WRWWxIXWndGQKQRK1AYXFvOndlq8DG9qfgjWPVJdOdFztlkNVD1pEsUeISWuebXuF10U90SQtyYtRxX2uu4/wDe8lbVdzaB6pubZaEdJPwC7cMvh+py1+sWi6DEEA29yhkEaSVUuBtxuoDGJotiwrLYtAjzSRsNnvY07bOc1ptz2JWDcVuy+ZLdjYq4fvYvxGfNRnhzXmM8eaHG1kP3sX4jPmpzw5rzGePNEumka4XY5rhsu0hwvzXHqV009i6aexJCsBQKkhokhdVN6GLOq4IlagMJjHnTuy1fP4/tL8Eax6o/C7Rc1y6QxUPWkSxmMfnyxSnmY7xC66O4J+BxZaenbzMZ+W/xWlTrG8dEeoYK20Lem58V6FBfAjiq9cnLYzBARpyqsgrppdVm2QcjmRMC66bLE54tdrXOF9l2tJF+5Y4h2hcmLsm+4wlRWGrni3wBtyyPiXGhft1J14xXjym6s1fuXqc7l0klc0f7HQ+nL3s/hXX7nDm/T8HT7tHmxqr3JRNje5rpS5rXFouw3cASBYNubnmVZYSKi2m/8+hWWHik2rkLc9UVEJbGIHZHyAuc6OS4DsrXG+gAAF9VnQlUh8Kjo3yZWk5x0tx5G2XonYCAlRnRdFJmMtxS2KkStQGCxrzl3Zavnsf2l+CNY9UcjK5LmqItW9awBkN1sn1eTps3vIC7sPuDW0sVjG30QB3AD4K0usdC2PSMObaJg/shenRVoI4Kj+JkhaFAQEWdUZBUVG1ZSIEMKIDmKO+rydh/5CssT+0yVs/BmCww/wBNF/iM/OF4sOsvFfc5afXXij0bf162Y9Q4agAXJAA1JOwAbSVGYjYRHicRIAkjJOgGdtyTsA1RVY80RnjzRMDlcsdugJNOdFtSepjNajq6ShErUBgsb85d2W+5fO+0e0vwRtDYGO0XEmaEKqet4EmS3QcbemenNG3xBK9DD7Nko3MAvJ3+N1L6xtwPR4m2aBzADwXqxVkkec9xSsQCAYmaqsgrZ4Vm0QNthUWAV0eaNzTscC0222Isbd6yrq8LF4K+hi66gMMjDEHvAs+5GbjBx0OUdAXjzhkksuphOk4SWVNksYvU/df+OT5rTpqny+jNOmq/L6MTNidS5rmmE2cC02jkvYix5VDq1GrZfRkOrVaay+jFYBhAdZ8m+Ncx4IFsoOXK4Egi+2/cpo0b6u6syaNC/wAUrp3NlE5d6OseCuB+nVoOzRnMfXYZEStQGBxzzl3ZavnPaXaX4I2p7DbXLhNCBWPW8GSZ6ZgfVUrdtpC/2Bdenh1aDLLc2dK6zidtraXF+7lUbM14GspN0zCbSDKf55CuyGLT6yOWWHfAuYKhr/JcD69e5dUZxlszFxa3HVYqJc1QQMPiVbATvKWBBxEWaVz1+qaU9yke7VcBuSadXiSSiFcg4wKECRFINg1PQpzrZE5XxLCCM7SLLaFOctXoZTkuA+AuiNJLcyuLWxBErUB5/j/nLuy33L5v2n2h+CN6ewwCuBM0K+rcuimCjw678RiA+zE482p02r16StTJjubWaK+roXjpYQ4LOUTVPvIjw0bJHt6Hsdb5Kli1xUE0jf3b43dl4ae66lNrYOzLWm3VzxfvGOI6RfxC2jiZx3MpUIsvcP3XU8uhdkdzFdcMVCW+hhKhJbal7HI1wu0gjnBuuhNPYxatuKIUkFfiEd2nqXNWXwstDrIoJY157R0io3WVkBL8QGxup8O/lVXUS2LqD4jtOC/yr25hoFCvLcOy2L6jjAGgsuqlG2xzTbe5LdIBtIHWQF2JpLUzs3sNNq2E2Dgeo3Venhe1y3Ry5D62RQiVqA8/x/zl3Zb7l817T7Q/BG9PYjgLz7mpW1wK6qTIKTc676/M6xOWIDTrC9dL+mi0esap1QfRd6tPcsrNGtxH0i8cknep+IaCHYiTtjcetrT8FGoOMxBo/wCE9vZDm/lKkA+sjd5TJD1szfC/ilkBymrGxm8Uk0Z6Gvt3G6tHTZkNX3ReUG7J7bB7o5R64n+OhW8cTKO+pjKjF7aGjgxuGYEBwa4g8VxAOzk51s6sZxZl0cosp63EGDybOPPfTw2riZ0KPMqZqjNq4ud0eS3xWbg3uXVlsN/SQb5IYOtzfmmSwHI8Zd6bR1PYFbUiy5D7cUc77QP+bfwBTXn6kqKXAW2pP9jwJ8Sq5CSRFWSD7VuzlUq62ZDSZd4XWtsTI5+n2nE5R8AuvDz+ZnPVh8qLCtXccxgMe85d2Wr5j2r2h+CNqexyFlwvLzGoiakBV41GgYw4fXwTSvgaOOdoyG7doFnL3qWLouCuyylzOuq8X5u5sXzWnvNB/wDL7kZmNGfFz6XqEQ+KdPQ+b7jM+Y044sfvfVvfzVuno8yMz5jZZiv9/wCos+anpqXNE37xp0GKf9R3t+anpKXNEZu8adR4lbUVHt2+KlVKfMjNoMOhrWEF8dQ4Dku91+ccXVWvFk57HJm1gdmY2oAJuM0byW9FyORE49wd76Mksr8QcOKyUAaWaw7eU6jwS0SVJrcVwjEORtR+Hf8A9VNok51zFtrcQH2Z/wAIfJRaIzodbidf6M/rp7/BMsSVJcxRxauB/cuPXSk+4dSjJEZu8cjxqs/5dvrpZB7lHRRJz24k2mx+rG2nYP8AJnHucodKJOfvLx+6Csni3l1O7kI3uKdp025i64IVrPLlRWyTzXPU61egcJ5/j/nDuy1fMe1v334I2hsKp147NCgxfHnxVcUYtvRA3zQaF7srDfk1su6hhozoylx4fTczlO0rHKrH3itjibbetGv0Bu9wc4a8lgB3q8MOnQc3vw8A6jzWLXEMcjhliicCTKbXHks5Glx6ToFlToSnByXAs52dhOK462B4ZvbpCWOk4paNG7fKI51pSpOcczduBWU7Cpd0UTY4nta55mtkY0DOdLnboLDlV40pZmnpbcOY47HWsidJLG+OzsrWcVznk2y5Q0naTZSqbcrJ3IzaXFYfjzZJd6fG+J5GZodlIeBts5pIuOZXdNqOZO6CmnoO45jXBm5zG57QCSWlumwAWJ5b8itTjndrkylYaqN0gjjY90L7veGNZdl+NsN72A9a0jC73K5iRUboGxwiWRjmknK2PRz3OJs1rcpsSetTGOtkM2hA3N4wS98VRnErs0ozhmXJoMseQnRumhN9Vq+aIjIfwzdbHLIxhiewSF4Y9xYWuLL3GhuNitZ8wpk5u6SENqHOu1tM/I4m3GOVruLbnzgdatZ6d4zDmHY8X3L4JIWBufPIY7WGtiA4kG2uxTfvIzXIsO7VnEc6GVkMjgxszg0N4xsxxbfMATykK6YuanPorJklbilRZvrCpWk1H6hI01PJdeqUOVg0QHn+6NhE9/SaLeravm/a0H01+aXoaw2GaaVeI0aGaxXC3SyVDreUxjYzpqWZjfvsvSoV404QXe7mM4ttsjQYVLkje4Xl35sr9RoLgEA9DQtJV4ZnFbWsv88SuV7himGTzPmfxRms1lwS4CO5YWkGwJcbq1KtTgox8/ruGm3c7jmGzVDonWykREHXTPcHK621pU0asIJrv9OfiHdk+pppPq8rIxmiBBiuBo8AENOzSwVITj8UW9+IaejsScYY+eJjmx5HxyNkDHkHNkOty0m1xdKTjCVm7plpaoKSKSWpjlcze2xNcALhznOfa500AFvFXzRjBpO9yFqyz3WUzpaaRjBdxGgvt1HyVaEssk2XnsV+6Whc+KENZnyyNc5umrRtGui2pSSbM5LRCKyhc6CExRCN0UgkERLQDYm4u24BNyfWrRkr6sNaC4aeSWoEzmb22ONzGtuC5xfbMTbQDiiyvdJWI32K3czg0sE7XvZmDs4NzrES4kFutrOFtmqu5XRCvcmVGCyvZWN8kyTb5GTsOVkdr22C7SFOZXXgTYuWSvqIJIpITEXRuaX5mubdwLTlsb9OoQngU5pKiWGOmdEGZSwPlzAtLWEWLG7bm3LaysmuBU3oms0KyNCoxGbMWtGpc4LLESvlgt20SjZ0S9ozJUzbhAZvHcKEreYjVp5ly4vCrEQts1sy0ZWMfNTvjNntI6QLtPUV8xWwtSnK0oteqNVJM4Jug9xXP0UuRNxQn6D3KejlyJO7+OY9xVskuXoRoG/jmPcVbK+Q0O8JHMe4qUny9CDoqRzHuVteT8gKbVgch7irX7n5MCuGjmd3FWUu5+QA1g5j3FWz+PkyLHRWt5ndxVukXJ+TFhTa9o5HeyVbpVyfkxYV9IN5j7JVlWjyfkyLChiTeZ3slWVePJ+TFjrcSYOR3cVPvEe/yYsd+kmczu4q6xMO/wAiLCX4gXaMa5x6invPCEW34CxY4Phjs2+SeVyDkb+q7sJhZKXS1etwXIiUuCNdSMsvRKEpAMyw3QEJ9GgE8EQBwVAHBUAcFQBwVAHBUAcFQBwVAHBUAcFQBwVAHBUAcFQBwVAcNIgAUSAlQ0tkBJYyyAWgBACALIAsgCyALIAsgCyALIAsgCyALIAsgCyALIAsgCyALIAQA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12738"/>
            <a:ext cx="2527449" cy="276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61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extLst>
              <a:ext uri="{FF2B5EF4-FFF2-40B4-BE49-F238E27FC236}">
                <a16:creationId xmlns:a16="http://schemas.microsoft.com/office/drawing/2014/main" id="{FF64380F-D8B9-4719-AEB8-EF265DC869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sp>
        <p:nvSpPr>
          <p:cNvPr id="5" name="6 Rectángulo">
            <a:extLst>
              <a:ext uri="{FF2B5EF4-FFF2-40B4-BE49-F238E27FC236}">
                <a16:creationId xmlns:a16="http://schemas.microsoft.com/office/drawing/2014/main" id="{A360E9F6-5315-4F3C-8782-8FCEAD9A292F}"/>
              </a:ext>
            </a:extLst>
          </p:cNvPr>
          <p:cNvSpPr/>
          <p:nvPr/>
        </p:nvSpPr>
        <p:spPr>
          <a:xfrm>
            <a:off x="2923742" y="1412776"/>
            <a:ext cx="2584362"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Valor y Precio</a:t>
            </a:r>
          </a:p>
        </p:txBody>
      </p:sp>
      <p:pic>
        <p:nvPicPr>
          <p:cNvPr id="6" name="Picture 3">
            <a:extLst>
              <a:ext uri="{FF2B5EF4-FFF2-40B4-BE49-F238E27FC236}">
                <a16:creationId xmlns:a16="http://schemas.microsoft.com/office/drawing/2014/main" id="{D5DA1074-5664-40F1-A862-A96853ADC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66" y="692696"/>
            <a:ext cx="2190750" cy="2085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297F9BA3-0E09-4696-BE02-1F7EAA121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654930"/>
            <a:ext cx="2592288" cy="17659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8" name="11 Diagrama">
            <a:extLst>
              <a:ext uri="{FF2B5EF4-FFF2-40B4-BE49-F238E27FC236}">
                <a16:creationId xmlns:a16="http://schemas.microsoft.com/office/drawing/2014/main" id="{CC1F8CD1-2C14-4364-AE47-DCFBFF526811}"/>
              </a:ext>
            </a:extLst>
          </p:cNvPr>
          <p:cNvGraphicFramePr/>
          <p:nvPr>
            <p:extLst>
              <p:ext uri="{D42A27DB-BD31-4B8C-83A1-F6EECF244321}">
                <p14:modId xmlns:p14="http://schemas.microsoft.com/office/powerpoint/2010/main" val="1902628724"/>
              </p:ext>
            </p:extLst>
          </p:nvPr>
        </p:nvGraphicFramePr>
        <p:xfrm>
          <a:off x="899592" y="3676188"/>
          <a:ext cx="7272808" cy="22010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10 Rectángulo">
            <a:extLst>
              <a:ext uri="{FF2B5EF4-FFF2-40B4-BE49-F238E27FC236}">
                <a16:creationId xmlns:a16="http://schemas.microsoft.com/office/drawing/2014/main" id="{F158D5FD-9238-41F0-8487-2BA4618B39C7}"/>
              </a:ext>
            </a:extLst>
          </p:cNvPr>
          <p:cNvSpPr/>
          <p:nvPr/>
        </p:nvSpPr>
        <p:spPr>
          <a:xfrm>
            <a:off x="5229200" y="2887776"/>
            <a:ext cx="360952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dirty="0"/>
              <a:t>El precio es la </a:t>
            </a:r>
            <a:r>
              <a:rPr lang="es-EC" b="1" dirty="0"/>
              <a:t>CANTIDAD</a:t>
            </a:r>
            <a:r>
              <a:rPr lang="es-EC" dirty="0"/>
              <a:t> a la que el vendedor  y comprador acuerdan realizar una operación de compra venta  de una empresa</a:t>
            </a:r>
          </a:p>
        </p:txBody>
      </p:sp>
      <p:sp>
        <p:nvSpPr>
          <p:cNvPr id="10" name="12 Rectángulo">
            <a:extLst>
              <a:ext uri="{FF2B5EF4-FFF2-40B4-BE49-F238E27FC236}">
                <a16:creationId xmlns:a16="http://schemas.microsoft.com/office/drawing/2014/main" id="{A114A813-6D50-4E25-8258-24B0AD2FF801}"/>
              </a:ext>
            </a:extLst>
          </p:cNvPr>
          <p:cNvSpPr/>
          <p:nvPr/>
        </p:nvSpPr>
        <p:spPr>
          <a:xfrm>
            <a:off x="611560" y="2887776"/>
            <a:ext cx="3609528" cy="1477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dirty="0"/>
              <a:t>Una empresa tiene </a:t>
            </a:r>
            <a:r>
              <a:rPr lang="es-EC" b="1" i="1" u="sng" dirty="0"/>
              <a:t>DISTINTO</a:t>
            </a:r>
            <a:r>
              <a:rPr lang="es-EC" dirty="0"/>
              <a:t> valor para diferentes compradores y para el vendedor</a:t>
            </a:r>
            <a:endParaRPr lang="es-EC" dirty="0">
              <a:latin typeface="Georgia" panose="02040502050405020303" pitchFamily="18" charset="0"/>
            </a:endParaRPr>
          </a:p>
        </p:txBody>
      </p:sp>
      <p:sp>
        <p:nvSpPr>
          <p:cNvPr id="11" name="13 Rectángulo">
            <a:extLst>
              <a:ext uri="{FF2B5EF4-FFF2-40B4-BE49-F238E27FC236}">
                <a16:creationId xmlns:a16="http://schemas.microsoft.com/office/drawing/2014/main" id="{565A0C10-B1C6-4CA1-A715-DD1E5D23E9B1}"/>
              </a:ext>
            </a:extLst>
          </p:cNvPr>
          <p:cNvSpPr/>
          <p:nvPr/>
        </p:nvSpPr>
        <p:spPr>
          <a:xfrm>
            <a:off x="2352444" y="5085227"/>
            <a:ext cx="491179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El precio es el resultado de una transacción concreta sobre un bien o derecho, en unas circunstancias también concretas</a:t>
            </a:r>
          </a:p>
        </p:txBody>
      </p:sp>
      <p:sp>
        <p:nvSpPr>
          <p:cNvPr id="12" name="4 Rectángulo">
            <a:extLst>
              <a:ext uri="{FF2B5EF4-FFF2-40B4-BE49-F238E27FC236}">
                <a16:creationId xmlns:a16="http://schemas.microsoft.com/office/drawing/2014/main" id="{DCCFABD3-9973-4866-9562-8835FB6DA3E2}"/>
              </a:ext>
            </a:extLst>
          </p:cNvPr>
          <p:cNvSpPr/>
          <p:nvPr/>
        </p:nvSpPr>
        <p:spPr>
          <a:xfrm>
            <a:off x="1043608" y="44624"/>
            <a:ext cx="6242415" cy="523220"/>
          </a:xfrm>
          <a:prstGeom prst="rect">
            <a:avLst/>
          </a:prstGeom>
        </p:spPr>
        <p:txBody>
          <a:bodyPr wrap="none">
            <a:spAutoFit/>
          </a:bodyPr>
          <a:lstStyle/>
          <a:p>
            <a:pPr lvl="2"/>
            <a:r>
              <a:rPr lang="es-ES" sz="2800" b="1" dirty="0">
                <a:latin typeface="Aharoni" panose="02010803020104030203" pitchFamily="2" charset="-79"/>
                <a:cs typeface="Aharoni" panose="02010803020104030203" pitchFamily="2" charset="-79"/>
              </a:rPr>
              <a:t>Conceptos Generales de Valor</a:t>
            </a:r>
            <a:endParaRPr lang="es-EC"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4414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F9B80B0C-5310-4DF8-B842-1A8D255BB14E}"/>
              </a:ext>
            </a:extLst>
          </p:cNvPr>
          <p:cNvSpPr/>
          <p:nvPr/>
        </p:nvSpPr>
        <p:spPr>
          <a:xfrm>
            <a:off x="1513000" y="116632"/>
            <a:ext cx="5867312" cy="584775"/>
          </a:xfrm>
          <a:prstGeom prst="rect">
            <a:avLst/>
          </a:prstGeom>
        </p:spPr>
        <p:txBody>
          <a:bodyPr wrap="none">
            <a:spAutoFit/>
          </a:bodyPr>
          <a:lstStyle/>
          <a:p>
            <a:r>
              <a:rPr lang="es-EC" sz="3200" dirty="0">
                <a:latin typeface="Aharoni" panose="02010803020104030203" pitchFamily="2" charset="-79"/>
                <a:cs typeface="Aharoni" panose="02010803020104030203" pitchFamily="2" charset="-79"/>
              </a:rPr>
              <a:t>Subjetividad en la Valoración</a:t>
            </a:r>
          </a:p>
        </p:txBody>
      </p:sp>
      <p:sp>
        <p:nvSpPr>
          <p:cNvPr id="5" name="8 Elipse">
            <a:extLst>
              <a:ext uri="{FF2B5EF4-FFF2-40B4-BE49-F238E27FC236}">
                <a16:creationId xmlns:a16="http://schemas.microsoft.com/office/drawing/2014/main" id="{A10114DD-488D-4F47-852B-A82A8823E398}"/>
              </a:ext>
            </a:extLst>
          </p:cNvPr>
          <p:cNvSpPr/>
          <p:nvPr/>
        </p:nvSpPr>
        <p:spPr>
          <a:xfrm>
            <a:off x="66146" y="3441500"/>
            <a:ext cx="2489630" cy="2291756"/>
          </a:xfrm>
          <a:prstGeom prst="ellipse">
            <a:avLst/>
          </a:prstGeom>
          <a:solidFill>
            <a:srgbClr val="DAC9C4"/>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n>
                  <a:solidFill>
                    <a:schemeClr val="accent4">
                      <a:lumMod val="65000"/>
                      <a:lumOff val="35000"/>
                    </a:schemeClr>
                  </a:solidFill>
                </a:ln>
                <a:solidFill>
                  <a:schemeClr val="accent2">
                    <a:lumMod val="60000"/>
                    <a:lumOff val="40000"/>
                  </a:schemeClr>
                </a:solidFill>
              </a:rPr>
              <a:t>La valoración es un instrumento de evaluación de los resultados de la empresa</a:t>
            </a:r>
          </a:p>
        </p:txBody>
      </p:sp>
      <p:sp>
        <p:nvSpPr>
          <p:cNvPr id="6" name="11 Elipse">
            <a:extLst>
              <a:ext uri="{FF2B5EF4-FFF2-40B4-BE49-F238E27FC236}">
                <a16:creationId xmlns:a16="http://schemas.microsoft.com/office/drawing/2014/main" id="{89BEBA7E-A3DA-4033-9E7F-D1D57348C358}"/>
              </a:ext>
            </a:extLst>
          </p:cNvPr>
          <p:cNvSpPr/>
          <p:nvPr/>
        </p:nvSpPr>
        <p:spPr>
          <a:xfrm>
            <a:off x="2771800" y="3526342"/>
            <a:ext cx="2489630" cy="2291756"/>
          </a:xfrm>
          <a:prstGeom prst="ellipse">
            <a:avLst/>
          </a:prstGeom>
          <a:solidFill>
            <a:srgbClr val="DAC9C4"/>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n>
                  <a:solidFill>
                    <a:schemeClr val="accent4">
                      <a:lumMod val="65000"/>
                      <a:lumOff val="35000"/>
                    </a:schemeClr>
                  </a:solidFill>
                </a:ln>
                <a:solidFill>
                  <a:schemeClr val="accent2">
                    <a:lumMod val="60000"/>
                    <a:lumOff val="40000"/>
                  </a:schemeClr>
                </a:solidFill>
              </a:rPr>
              <a:t>La valoración es un modelo usado para calcular un rango de valores</a:t>
            </a:r>
          </a:p>
        </p:txBody>
      </p:sp>
      <p:sp>
        <p:nvSpPr>
          <p:cNvPr id="7" name="12 Elipse">
            <a:extLst>
              <a:ext uri="{FF2B5EF4-FFF2-40B4-BE49-F238E27FC236}">
                <a16:creationId xmlns:a16="http://schemas.microsoft.com/office/drawing/2014/main" id="{56D9F55E-47C8-4C43-A995-786ED087C8F1}"/>
              </a:ext>
            </a:extLst>
          </p:cNvPr>
          <p:cNvSpPr/>
          <p:nvPr/>
        </p:nvSpPr>
        <p:spPr>
          <a:xfrm>
            <a:off x="5508104" y="3501008"/>
            <a:ext cx="2489630" cy="2291756"/>
          </a:xfrm>
          <a:prstGeom prst="ellipse">
            <a:avLst/>
          </a:prstGeom>
          <a:solidFill>
            <a:srgbClr val="DAC9C4"/>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a:solidFill>
                    <a:schemeClr val="accent4">
                      <a:lumMod val="65000"/>
                      <a:lumOff val="35000"/>
                    </a:schemeClr>
                  </a:solidFill>
                </a:ln>
                <a:solidFill>
                  <a:schemeClr val="accent2">
                    <a:lumMod val="60000"/>
                    <a:lumOff val="40000"/>
                  </a:schemeClr>
                </a:solidFill>
              </a:rPr>
              <a:t>Valorar también se fundamenta en formar un juicio, profesional e independiente</a:t>
            </a:r>
            <a:endParaRPr lang="es-EC" dirty="0">
              <a:ln>
                <a:solidFill>
                  <a:schemeClr val="accent4">
                    <a:lumMod val="65000"/>
                    <a:lumOff val="35000"/>
                  </a:schemeClr>
                </a:solidFill>
              </a:ln>
              <a:solidFill>
                <a:schemeClr val="accent2">
                  <a:lumMod val="60000"/>
                  <a:lumOff val="40000"/>
                </a:schemeClr>
              </a:solidFill>
            </a:endParaRPr>
          </a:p>
        </p:txBody>
      </p:sp>
      <p:pic>
        <p:nvPicPr>
          <p:cNvPr id="8" name="13 Imagen">
            <a:extLst>
              <a:ext uri="{FF2B5EF4-FFF2-40B4-BE49-F238E27FC236}">
                <a16:creationId xmlns:a16="http://schemas.microsoft.com/office/drawing/2014/main" id="{3CDB02D3-7B59-4EF0-BFB5-1C1363D498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graphicFrame>
        <p:nvGraphicFramePr>
          <p:cNvPr id="9" name="5 Diagrama">
            <a:extLst>
              <a:ext uri="{FF2B5EF4-FFF2-40B4-BE49-F238E27FC236}">
                <a16:creationId xmlns:a16="http://schemas.microsoft.com/office/drawing/2014/main" id="{7E1BD1B0-8845-4822-9914-E86E2D12708C}"/>
              </a:ext>
            </a:extLst>
          </p:cNvPr>
          <p:cNvGraphicFramePr/>
          <p:nvPr>
            <p:extLst>
              <p:ext uri="{D42A27DB-BD31-4B8C-83A1-F6EECF244321}">
                <p14:modId xmlns:p14="http://schemas.microsoft.com/office/powerpoint/2010/main" val="3568588069"/>
              </p:ext>
            </p:extLst>
          </p:nvPr>
        </p:nvGraphicFramePr>
        <p:xfrm>
          <a:off x="395536" y="-378713"/>
          <a:ext cx="8352928" cy="481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75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4 Rectángulo">
            <a:extLst>
              <a:ext uri="{FF2B5EF4-FFF2-40B4-BE49-F238E27FC236}">
                <a16:creationId xmlns:a16="http://schemas.microsoft.com/office/drawing/2014/main" id="{A050A3B3-88BA-457F-980D-A38308F6EEE2}"/>
              </a:ext>
            </a:extLst>
          </p:cNvPr>
          <p:cNvSpPr/>
          <p:nvPr/>
        </p:nvSpPr>
        <p:spPr>
          <a:xfrm>
            <a:off x="2051720" y="238688"/>
            <a:ext cx="4943982" cy="523220"/>
          </a:xfrm>
          <a:prstGeom prst="rect">
            <a:avLst/>
          </a:prstGeom>
        </p:spPr>
        <p:txBody>
          <a:bodyPr wrap="none">
            <a:spAutoFit/>
          </a:bodyPr>
          <a:lstStyle/>
          <a:p>
            <a:r>
              <a:rPr lang="es-EC" sz="2800" b="1" dirty="0">
                <a:latin typeface="Aharoni" panose="02010803020104030203" pitchFamily="2" charset="-79"/>
                <a:cs typeface="Aharoni" panose="02010803020104030203" pitchFamily="2" charset="-79"/>
              </a:rPr>
              <a:t>Utilidad de las Valoraciones</a:t>
            </a:r>
          </a:p>
        </p:txBody>
      </p:sp>
      <p:sp>
        <p:nvSpPr>
          <p:cNvPr id="20" name="5 Rectángulo">
            <a:extLst>
              <a:ext uri="{FF2B5EF4-FFF2-40B4-BE49-F238E27FC236}">
                <a16:creationId xmlns:a16="http://schemas.microsoft.com/office/drawing/2014/main" id="{572DBA90-051A-4FDF-88F7-69CB4CDE4D62}"/>
              </a:ext>
            </a:extLst>
          </p:cNvPr>
          <p:cNvSpPr/>
          <p:nvPr/>
        </p:nvSpPr>
        <p:spPr>
          <a:xfrm>
            <a:off x="792101" y="1340768"/>
            <a:ext cx="184731" cy="2308324"/>
          </a:xfrm>
          <a:prstGeom prst="rect">
            <a:avLst/>
          </a:prstGeom>
        </p:spPr>
        <p:txBody>
          <a:bodyPr wrap="none">
            <a:spAutoFit/>
          </a:bodyPr>
          <a:lstStyle/>
          <a:p>
            <a:endParaRPr lang="es-EC" dirty="0"/>
          </a:p>
          <a:p>
            <a:endParaRPr lang="es-EC" dirty="0"/>
          </a:p>
          <a:p>
            <a:endParaRPr lang="es-EC" dirty="0"/>
          </a:p>
          <a:p>
            <a:endParaRPr lang="es-EC" dirty="0"/>
          </a:p>
          <a:p>
            <a:endParaRPr lang="es-EC" dirty="0"/>
          </a:p>
          <a:p>
            <a:endParaRPr lang="es-EC" dirty="0"/>
          </a:p>
          <a:p>
            <a:endParaRPr lang="es-EC" dirty="0"/>
          </a:p>
          <a:p>
            <a:endParaRPr lang="es-EC" dirty="0"/>
          </a:p>
        </p:txBody>
      </p:sp>
      <p:sp>
        <p:nvSpPr>
          <p:cNvPr id="21" name="14 Rectángulo">
            <a:extLst>
              <a:ext uri="{FF2B5EF4-FFF2-40B4-BE49-F238E27FC236}">
                <a16:creationId xmlns:a16="http://schemas.microsoft.com/office/drawing/2014/main" id="{7A7F12ED-D4FE-4803-B01D-7C3C16497222}"/>
              </a:ext>
            </a:extLst>
          </p:cNvPr>
          <p:cNvSpPr/>
          <p:nvPr/>
        </p:nvSpPr>
        <p:spPr>
          <a:xfrm>
            <a:off x="4329" y="994893"/>
            <a:ext cx="3281668" cy="369332"/>
          </a:xfrm>
          <a:prstGeom prst="rect">
            <a:avLst/>
          </a:prstGeom>
          <a:ln w="28575">
            <a:solidFill>
              <a:srgbClr val="F79646">
                <a:lumMod val="60000"/>
                <a:lumOff val="40000"/>
              </a:srgbClr>
            </a:solidFill>
          </a:ln>
        </p:spPr>
        <p:txBody>
          <a:bodyPr wrap="non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Operaciones de compraventa</a:t>
            </a:r>
          </a:p>
        </p:txBody>
      </p:sp>
      <p:sp>
        <p:nvSpPr>
          <p:cNvPr id="22" name="15 Rectángulo">
            <a:extLst>
              <a:ext uri="{FF2B5EF4-FFF2-40B4-BE49-F238E27FC236}">
                <a16:creationId xmlns:a16="http://schemas.microsoft.com/office/drawing/2014/main" id="{9EC9FAC1-4683-4EEC-B391-23FE1A95853F}"/>
              </a:ext>
            </a:extLst>
          </p:cNvPr>
          <p:cNvSpPr/>
          <p:nvPr/>
        </p:nvSpPr>
        <p:spPr>
          <a:xfrm>
            <a:off x="3775675" y="4931876"/>
            <a:ext cx="4764446" cy="369332"/>
          </a:xfrm>
          <a:prstGeom prst="rect">
            <a:avLst/>
          </a:prstGeom>
          <a:ln w="28575">
            <a:solidFill>
              <a:srgbClr val="F79646">
                <a:lumMod val="60000"/>
                <a:lumOff val="40000"/>
              </a:srgbClr>
            </a:solidFill>
          </a:ln>
        </p:spPr>
        <p:txBody>
          <a:bodyPr wrap="non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Valoraciones de empresas cotizadas en bolsa</a:t>
            </a:r>
          </a:p>
        </p:txBody>
      </p:sp>
      <p:sp>
        <p:nvSpPr>
          <p:cNvPr id="23" name="16 Rectángulo">
            <a:extLst>
              <a:ext uri="{FF2B5EF4-FFF2-40B4-BE49-F238E27FC236}">
                <a16:creationId xmlns:a16="http://schemas.microsoft.com/office/drawing/2014/main" id="{0ECB85E6-20AE-473A-8999-613B8DE16168}"/>
              </a:ext>
            </a:extLst>
          </p:cNvPr>
          <p:cNvSpPr/>
          <p:nvPr/>
        </p:nvSpPr>
        <p:spPr>
          <a:xfrm>
            <a:off x="2047483" y="1484784"/>
            <a:ext cx="1989647" cy="369332"/>
          </a:xfrm>
          <a:prstGeom prst="rect">
            <a:avLst/>
          </a:prstGeom>
          <a:ln w="28575">
            <a:solidFill>
              <a:srgbClr val="F79646">
                <a:lumMod val="60000"/>
                <a:lumOff val="40000"/>
              </a:srgbClr>
            </a:solidFill>
          </a:ln>
        </p:spPr>
        <p:txBody>
          <a:bodyPr wrap="non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Salidas de bolsa</a:t>
            </a:r>
          </a:p>
        </p:txBody>
      </p:sp>
      <p:sp>
        <p:nvSpPr>
          <p:cNvPr id="24" name="17 Rectángulo">
            <a:extLst>
              <a:ext uri="{FF2B5EF4-FFF2-40B4-BE49-F238E27FC236}">
                <a16:creationId xmlns:a16="http://schemas.microsoft.com/office/drawing/2014/main" id="{86006590-498F-47D5-A56B-4F2630D046D5}"/>
              </a:ext>
            </a:extLst>
          </p:cNvPr>
          <p:cNvSpPr/>
          <p:nvPr/>
        </p:nvSpPr>
        <p:spPr>
          <a:xfrm>
            <a:off x="2584471" y="2051556"/>
            <a:ext cx="2829621" cy="369332"/>
          </a:xfrm>
          <a:prstGeom prst="rect">
            <a:avLst/>
          </a:prstGeom>
          <a:ln w="28575">
            <a:solidFill>
              <a:srgbClr val="F79646">
                <a:lumMod val="60000"/>
                <a:lumOff val="40000"/>
              </a:srgbClr>
            </a:solidFill>
          </a:ln>
        </p:spPr>
        <p:txBody>
          <a:bodyPr wrap="non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Herencias y testamentos</a:t>
            </a:r>
          </a:p>
        </p:txBody>
      </p:sp>
      <p:sp>
        <p:nvSpPr>
          <p:cNvPr id="25" name="18 Rectángulo">
            <a:extLst>
              <a:ext uri="{FF2B5EF4-FFF2-40B4-BE49-F238E27FC236}">
                <a16:creationId xmlns:a16="http://schemas.microsoft.com/office/drawing/2014/main" id="{091D84AF-8F8B-4CFF-A0A6-D3B717CCF9EF}"/>
              </a:ext>
            </a:extLst>
          </p:cNvPr>
          <p:cNvSpPr/>
          <p:nvPr/>
        </p:nvSpPr>
        <p:spPr>
          <a:xfrm>
            <a:off x="2911579" y="2564904"/>
            <a:ext cx="4572000" cy="646331"/>
          </a:xfrm>
          <a:prstGeom prst="rect">
            <a:avLst/>
          </a:prstGeom>
          <a:ln w="28575">
            <a:solidFill>
              <a:srgbClr val="F79646">
                <a:lumMod val="60000"/>
                <a:lumOff val="40000"/>
              </a:srgbClr>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Sistemas de remuneración basados en creación de valor</a:t>
            </a:r>
          </a:p>
        </p:txBody>
      </p:sp>
      <p:sp>
        <p:nvSpPr>
          <p:cNvPr id="26" name="19 Rectángulo">
            <a:extLst>
              <a:ext uri="{FF2B5EF4-FFF2-40B4-BE49-F238E27FC236}">
                <a16:creationId xmlns:a16="http://schemas.microsoft.com/office/drawing/2014/main" id="{DA48211F-3DCA-4149-9FE0-9BF671EF4FF0}"/>
              </a:ext>
            </a:extLst>
          </p:cNvPr>
          <p:cNvSpPr/>
          <p:nvPr/>
        </p:nvSpPr>
        <p:spPr>
          <a:xfrm>
            <a:off x="3751058" y="3358733"/>
            <a:ext cx="4572000" cy="646331"/>
          </a:xfrm>
          <a:prstGeom prst="rect">
            <a:avLst/>
          </a:prstGeom>
          <a:ln w="28575">
            <a:solidFill>
              <a:srgbClr val="F79646">
                <a:lumMod val="60000"/>
                <a:lumOff val="40000"/>
              </a:srgbClr>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Identificación y jerarquización de los impulsores de valor</a:t>
            </a:r>
          </a:p>
        </p:txBody>
      </p:sp>
      <p:sp>
        <p:nvSpPr>
          <p:cNvPr id="27" name="20 Rectángulo">
            <a:extLst>
              <a:ext uri="{FF2B5EF4-FFF2-40B4-BE49-F238E27FC236}">
                <a16:creationId xmlns:a16="http://schemas.microsoft.com/office/drawing/2014/main" id="{E6E67453-6244-4511-9B46-E6BAC8080D23}"/>
              </a:ext>
            </a:extLst>
          </p:cNvPr>
          <p:cNvSpPr/>
          <p:nvPr/>
        </p:nvSpPr>
        <p:spPr>
          <a:xfrm>
            <a:off x="3775675" y="4078813"/>
            <a:ext cx="4572000" cy="646331"/>
          </a:xfrm>
          <a:prstGeom prst="rect">
            <a:avLst/>
          </a:prstGeom>
          <a:ln w="28575">
            <a:solidFill>
              <a:srgbClr val="F79646">
                <a:lumMod val="60000"/>
                <a:lumOff val="40000"/>
              </a:srgbClr>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Decisiones estratégicas sobre la continuidad de la empresa</a:t>
            </a:r>
          </a:p>
        </p:txBody>
      </p:sp>
      <p:sp>
        <p:nvSpPr>
          <p:cNvPr id="28" name="21 Rectángulo">
            <a:extLst>
              <a:ext uri="{FF2B5EF4-FFF2-40B4-BE49-F238E27FC236}">
                <a16:creationId xmlns:a16="http://schemas.microsoft.com/office/drawing/2014/main" id="{4E89546F-9295-4A91-98D2-C3E15EA5887E}"/>
              </a:ext>
            </a:extLst>
          </p:cNvPr>
          <p:cNvSpPr/>
          <p:nvPr/>
        </p:nvSpPr>
        <p:spPr>
          <a:xfrm>
            <a:off x="3775675" y="5517232"/>
            <a:ext cx="4572000" cy="646331"/>
          </a:xfrm>
          <a:prstGeom prst="rect">
            <a:avLst/>
          </a:prstGeom>
          <a:ln w="28575">
            <a:solidFill>
              <a:srgbClr val="F79646">
                <a:lumMod val="60000"/>
                <a:lumOff val="40000"/>
              </a:srgbClr>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Planificación estratégica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800" b="1" i="0" u="none" strike="noStrike" kern="0" cap="none" spc="0" normalizeH="0" baseline="0" noProof="0" dirty="0">
                <a:ln>
                  <a:noFill/>
                </a:ln>
                <a:solidFill>
                  <a:prstClr val="black"/>
                </a:solidFill>
                <a:effectLst/>
                <a:uLnTx/>
                <a:uFillTx/>
                <a:latin typeface="Calibri"/>
              </a:rPr>
              <a:t>Procesos de arbitraje y pleitos</a:t>
            </a:r>
          </a:p>
        </p:txBody>
      </p:sp>
      <p:sp>
        <p:nvSpPr>
          <p:cNvPr id="29" name="23 Flecha doblada hacia arriba">
            <a:extLst>
              <a:ext uri="{FF2B5EF4-FFF2-40B4-BE49-F238E27FC236}">
                <a16:creationId xmlns:a16="http://schemas.microsoft.com/office/drawing/2014/main" id="{35A8A739-8C00-4058-8A9C-F39C5C27BC2B}"/>
              </a:ext>
            </a:extLst>
          </p:cNvPr>
          <p:cNvSpPr/>
          <p:nvPr/>
        </p:nvSpPr>
        <p:spPr>
          <a:xfrm rot="5400000">
            <a:off x="1533873" y="1734704"/>
            <a:ext cx="720080" cy="836513"/>
          </a:xfrm>
          <a:prstGeom prst="bentUpArrow">
            <a:avLst/>
          </a:prstGeom>
          <a:solidFill>
            <a:srgbClr val="E4BAD9"/>
          </a:solidFill>
          <a:ln>
            <a:solidFill>
              <a:srgbClr val="E4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5 Flecha doblada hacia arriba">
            <a:extLst>
              <a:ext uri="{FF2B5EF4-FFF2-40B4-BE49-F238E27FC236}">
                <a16:creationId xmlns:a16="http://schemas.microsoft.com/office/drawing/2014/main" id="{09EF1F5F-31CF-48FD-AC5B-0DF42564E8D4}"/>
              </a:ext>
            </a:extLst>
          </p:cNvPr>
          <p:cNvSpPr/>
          <p:nvPr/>
        </p:nvSpPr>
        <p:spPr>
          <a:xfrm rot="5400000">
            <a:off x="2897788" y="3590876"/>
            <a:ext cx="720080" cy="836513"/>
          </a:xfrm>
          <a:prstGeom prst="bentUpArrow">
            <a:avLst/>
          </a:prstGeom>
          <a:solidFill>
            <a:srgbClr val="E4BAD9"/>
          </a:solidFill>
          <a:ln>
            <a:solidFill>
              <a:srgbClr val="E4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 name="Picture 2" descr="https://encrypted-tbn1.gstatic.com/images?q=tbn:ANd9GcT0F_YNpsoPJVsvohVCdEIUqqoucM82a2i4jeavxHe-VugnGozlKQ">
            <a:extLst>
              <a:ext uri="{FF2B5EF4-FFF2-40B4-BE49-F238E27FC236}">
                <a16:creationId xmlns:a16="http://schemas.microsoft.com/office/drawing/2014/main" id="{764E1F21-5405-4469-92A4-559C1E4F6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1036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a:extLst>
              <a:ext uri="{FF2B5EF4-FFF2-40B4-BE49-F238E27FC236}">
                <a16:creationId xmlns:a16="http://schemas.microsoft.com/office/drawing/2014/main" id="{AB878051-8CAB-426B-856D-5A2FC0500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711453"/>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22 Imagen">
            <a:extLst>
              <a:ext uri="{FF2B5EF4-FFF2-40B4-BE49-F238E27FC236}">
                <a16:creationId xmlns:a16="http://schemas.microsoft.com/office/drawing/2014/main" id="{FCBE90BD-ADD5-40D2-9951-D3C4B1B37B2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spTree>
    <p:extLst>
      <p:ext uri="{BB962C8B-B14F-4D97-AF65-F5344CB8AC3E}">
        <p14:creationId xmlns:p14="http://schemas.microsoft.com/office/powerpoint/2010/main" val="166559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E3D57AAC-8729-442D-8D49-5B9DB42B79E1}"/>
              </a:ext>
            </a:extLst>
          </p:cNvPr>
          <p:cNvSpPr/>
          <p:nvPr/>
        </p:nvSpPr>
        <p:spPr>
          <a:xfrm>
            <a:off x="1259632" y="260648"/>
            <a:ext cx="6830716" cy="553998"/>
          </a:xfrm>
          <a:prstGeom prst="rect">
            <a:avLst/>
          </a:prstGeom>
        </p:spPr>
        <p:txBody>
          <a:bodyPr wrap="none">
            <a:spAutoFit/>
          </a:bodyPr>
          <a:lstStyle/>
          <a:p>
            <a:r>
              <a:rPr lang="es-EC" sz="3000" dirty="0">
                <a:latin typeface="Aharoni" panose="02010803020104030203" pitchFamily="2" charset="-79"/>
                <a:cs typeface="Aharoni" panose="02010803020104030203" pitchFamily="2" charset="-79"/>
              </a:rPr>
              <a:t>Métodos de Valoración de Empresas </a:t>
            </a:r>
          </a:p>
        </p:txBody>
      </p:sp>
      <p:graphicFrame>
        <p:nvGraphicFramePr>
          <p:cNvPr id="5" name="4 Tabla">
            <a:extLst>
              <a:ext uri="{FF2B5EF4-FFF2-40B4-BE49-F238E27FC236}">
                <a16:creationId xmlns:a16="http://schemas.microsoft.com/office/drawing/2014/main" id="{5E13CDF0-B182-46E5-B805-3688BE6A502F}"/>
              </a:ext>
            </a:extLst>
          </p:cNvPr>
          <p:cNvGraphicFramePr>
            <a:graphicFrameLocks noGrp="1"/>
          </p:cNvGraphicFramePr>
          <p:nvPr>
            <p:extLst>
              <p:ext uri="{D42A27DB-BD31-4B8C-83A1-F6EECF244321}">
                <p14:modId xmlns:p14="http://schemas.microsoft.com/office/powerpoint/2010/main" val="1242334093"/>
              </p:ext>
            </p:extLst>
          </p:nvPr>
        </p:nvGraphicFramePr>
        <p:xfrm>
          <a:off x="2095970" y="1556792"/>
          <a:ext cx="5158039" cy="3934993"/>
        </p:xfrm>
        <a:graphic>
          <a:graphicData uri="http://schemas.openxmlformats.org/drawingml/2006/table">
            <a:tbl>
              <a:tblPr firstRow="1" firstCol="1" bandRow="1">
                <a:tableStyleId>{5940675A-B579-460E-94D1-54222C63F5DA}</a:tableStyleId>
              </a:tblPr>
              <a:tblGrid>
                <a:gridCol w="2621266">
                  <a:extLst>
                    <a:ext uri="{9D8B030D-6E8A-4147-A177-3AD203B41FA5}">
                      <a16:colId xmlns:a16="http://schemas.microsoft.com/office/drawing/2014/main" val="20000"/>
                    </a:ext>
                  </a:extLst>
                </a:gridCol>
                <a:gridCol w="2536773">
                  <a:extLst>
                    <a:ext uri="{9D8B030D-6E8A-4147-A177-3AD203B41FA5}">
                      <a16:colId xmlns:a16="http://schemas.microsoft.com/office/drawing/2014/main" val="20002"/>
                    </a:ext>
                  </a:extLst>
                </a:gridCol>
              </a:tblGrid>
              <a:tr h="769987">
                <a:tc>
                  <a:txBody>
                    <a:bodyPr/>
                    <a:lstStyle/>
                    <a:p>
                      <a:pPr marL="457200" algn="l">
                        <a:lnSpc>
                          <a:spcPct val="115000"/>
                        </a:lnSpc>
                        <a:spcAft>
                          <a:spcPts val="0"/>
                        </a:spcAft>
                      </a:pPr>
                      <a:r>
                        <a:rPr lang="es-EC" sz="2400" b="1" dirty="0">
                          <a:effectLst/>
                          <a:latin typeface="Calibri" panose="020F0502020204030204" pitchFamily="34" charset="0"/>
                        </a:rPr>
                        <a:t>Balance</a:t>
                      </a:r>
                      <a:endParaRPr lang="es-EC" sz="20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solidFill>
                      <a:schemeClr val="accent1">
                        <a:lumMod val="90000"/>
                      </a:schemeClr>
                    </a:solidFill>
                  </a:tcPr>
                </a:tc>
                <a:tc>
                  <a:txBody>
                    <a:bodyPr/>
                    <a:lstStyle/>
                    <a:p>
                      <a:pPr marL="457200" algn="l">
                        <a:lnSpc>
                          <a:spcPct val="115000"/>
                        </a:lnSpc>
                        <a:spcAft>
                          <a:spcPts val="0"/>
                        </a:spcAft>
                      </a:pPr>
                      <a:r>
                        <a:rPr lang="es-EC" sz="2400" b="1" dirty="0">
                          <a:effectLst/>
                          <a:latin typeface="Calibri" panose="020F0502020204030204" pitchFamily="34" charset="0"/>
                        </a:rPr>
                        <a:t>Descuento de Flujos </a:t>
                      </a:r>
                      <a:endParaRPr lang="es-EC" sz="20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solidFill>
                      <a:schemeClr val="accent1">
                        <a:lumMod val="90000"/>
                      </a:schemeClr>
                    </a:solidFill>
                  </a:tcPr>
                </a:tc>
                <a:extLst>
                  <a:ext uri="{0D108BD9-81ED-4DB2-BD59-A6C34878D82A}">
                    <a16:rowId xmlns:a16="http://schemas.microsoft.com/office/drawing/2014/main" val="10000"/>
                  </a:ext>
                </a:extLst>
              </a:tr>
              <a:tr h="346494">
                <a:tc>
                  <a:txBody>
                    <a:bodyPr/>
                    <a:lstStyle/>
                    <a:p>
                      <a:pPr marL="457200" algn="l">
                        <a:lnSpc>
                          <a:spcPct val="115000"/>
                        </a:lnSpc>
                        <a:spcAft>
                          <a:spcPts val="0"/>
                        </a:spcAft>
                      </a:pPr>
                      <a:r>
                        <a:rPr lang="es-EC" sz="2000" b="1" dirty="0">
                          <a:effectLst/>
                          <a:latin typeface="Calibri" panose="020F0502020204030204" pitchFamily="34" charset="0"/>
                        </a:rPr>
                        <a:t>Valor Contable</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tc>
                  <a:txBody>
                    <a:bodyPr/>
                    <a:lstStyle/>
                    <a:p>
                      <a:pPr marL="457200" algn="l">
                        <a:lnSpc>
                          <a:spcPct val="115000"/>
                        </a:lnSpc>
                        <a:spcAft>
                          <a:spcPts val="0"/>
                        </a:spcAft>
                      </a:pPr>
                      <a:r>
                        <a:rPr lang="es-EC" sz="2000" b="1" dirty="0">
                          <a:effectLst/>
                          <a:latin typeface="Calibri" panose="020F0502020204030204" pitchFamily="34" charset="0"/>
                        </a:rPr>
                        <a:t>Free cash </a:t>
                      </a:r>
                      <a:r>
                        <a:rPr lang="es-EC" sz="2000" b="1" dirty="0" err="1">
                          <a:effectLst/>
                          <a:latin typeface="Calibri" panose="020F0502020204030204" pitchFamily="34" charset="0"/>
                        </a:rPr>
                        <a:t>flow</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extLst>
                  <a:ext uri="{0D108BD9-81ED-4DB2-BD59-A6C34878D82A}">
                    <a16:rowId xmlns:a16="http://schemas.microsoft.com/office/drawing/2014/main" val="10001"/>
                  </a:ext>
                </a:extLst>
              </a:tr>
              <a:tr h="692988">
                <a:tc>
                  <a:txBody>
                    <a:bodyPr/>
                    <a:lstStyle/>
                    <a:p>
                      <a:pPr marL="457200" algn="l">
                        <a:lnSpc>
                          <a:spcPct val="115000"/>
                        </a:lnSpc>
                        <a:spcAft>
                          <a:spcPts val="0"/>
                        </a:spcAft>
                      </a:pPr>
                      <a:r>
                        <a:rPr lang="es-EC" sz="2000" b="1" dirty="0">
                          <a:effectLst/>
                          <a:latin typeface="Calibri" panose="020F0502020204030204" pitchFamily="34" charset="0"/>
                        </a:rPr>
                        <a:t>Valor Contable Ajustado</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tc>
                  <a:txBody>
                    <a:bodyPr/>
                    <a:lstStyle/>
                    <a:p>
                      <a:pPr marL="457200" algn="l">
                        <a:lnSpc>
                          <a:spcPct val="115000"/>
                        </a:lnSpc>
                        <a:spcAft>
                          <a:spcPts val="0"/>
                        </a:spcAft>
                      </a:pPr>
                      <a:r>
                        <a:rPr lang="es-EC" sz="2000" b="1">
                          <a:effectLst/>
                          <a:latin typeface="Calibri" panose="020F0502020204030204" pitchFamily="34" charset="0"/>
                        </a:rPr>
                        <a:t>Cash flow acciones</a:t>
                      </a:r>
                      <a:endParaRPr lang="es-EC" sz="1800" b="1">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extLst>
                  <a:ext uri="{0D108BD9-81ED-4DB2-BD59-A6C34878D82A}">
                    <a16:rowId xmlns:a16="http://schemas.microsoft.com/office/drawing/2014/main" val="10002"/>
                  </a:ext>
                </a:extLst>
              </a:tr>
              <a:tr h="692988">
                <a:tc>
                  <a:txBody>
                    <a:bodyPr/>
                    <a:lstStyle/>
                    <a:p>
                      <a:pPr marL="457200" algn="l">
                        <a:lnSpc>
                          <a:spcPct val="115000"/>
                        </a:lnSpc>
                        <a:spcAft>
                          <a:spcPts val="0"/>
                        </a:spcAft>
                      </a:pPr>
                      <a:r>
                        <a:rPr lang="es-EC" sz="2000" b="1" dirty="0">
                          <a:effectLst/>
                          <a:latin typeface="Calibri" panose="020F0502020204030204" pitchFamily="34" charset="0"/>
                        </a:rPr>
                        <a:t>Valor de Liquidación </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tc>
                  <a:txBody>
                    <a:bodyPr/>
                    <a:lstStyle/>
                    <a:p>
                      <a:pPr marL="457200" algn="l">
                        <a:lnSpc>
                          <a:spcPct val="115000"/>
                        </a:lnSpc>
                        <a:spcAft>
                          <a:spcPts val="0"/>
                        </a:spcAft>
                      </a:pPr>
                      <a:r>
                        <a:rPr lang="es-EC" sz="2000" b="1" dirty="0">
                          <a:effectLst/>
                          <a:latin typeface="Calibri" panose="020F0502020204030204" pitchFamily="34" charset="0"/>
                        </a:rPr>
                        <a:t>Dividendos</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extLst>
                  <a:ext uri="{0D108BD9-81ED-4DB2-BD59-A6C34878D82A}">
                    <a16:rowId xmlns:a16="http://schemas.microsoft.com/office/drawing/2014/main" val="10003"/>
                  </a:ext>
                </a:extLst>
              </a:tr>
              <a:tr h="692988">
                <a:tc>
                  <a:txBody>
                    <a:bodyPr/>
                    <a:lstStyle/>
                    <a:p>
                      <a:pPr marL="457200" algn="l">
                        <a:lnSpc>
                          <a:spcPct val="115000"/>
                        </a:lnSpc>
                        <a:spcAft>
                          <a:spcPts val="0"/>
                        </a:spcAft>
                      </a:pPr>
                      <a:r>
                        <a:rPr lang="es-EC" sz="2000" b="1" dirty="0">
                          <a:effectLst/>
                          <a:latin typeface="Calibri" panose="020F0502020204030204" pitchFamily="34" charset="0"/>
                        </a:rPr>
                        <a:t>Valor Sustancial</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tc>
                  <a:txBody>
                    <a:bodyPr/>
                    <a:lstStyle/>
                    <a:p>
                      <a:pPr marL="457200" algn="l">
                        <a:lnSpc>
                          <a:spcPct val="115000"/>
                        </a:lnSpc>
                        <a:spcAft>
                          <a:spcPts val="0"/>
                        </a:spcAft>
                      </a:pPr>
                      <a:r>
                        <a:rPr lang="es-EC" sz="2000" b="1" dirty="0">
                          <a:effectLst/>
                          <a:latin typeface="Calibri" panose="020F0502020204030204" pitchFamily="34" charset="0"/>
                        </a:rPr>
                        <a:t>Capital cash </a:t>
                      </a:r>
                      <a:r>
                        <a:rPr lang="es-EC" sz="2000" b="1" dirty="0" err="1">
                          <a:effectLst/>
                          <a:latin typeface="Calibri" panose="020F0502020204030204" pitchFamily="34" charset="0"/>
                        </a:rPr>
                        <a:t>flow</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extLst>
                  <a:ext uri="{0D108BD9-81ED-4DB2-BD59-A6C34878D82A}">
                    <a16:rowId xmlns:a16="http://schemas.microsoft.com/office/drawing/2014/main" val="10004"/>
                  </a:ext>
                </a:extLst>
              </a:tr>
              <a:tr h="692988">
                <a:tc>
                  <a:txBody>
                    <a:bodyPr/>
                    <a:lstStyle/>
                    <a:p>
                      <a:pPr marL="457200" algn="l">
                        <a:lnSpc>
                          <a:spcPct val="115000"/>
                        </a:lnSpc>
                        <a:spcAft>
                          <a:spcPts val="0"/>
                        </a:spcAft>
                      </a:pPr>
                      <a:r>
                        <a:rPr lang="es-EC" sz="2000" b="1" dirty="0">
                          <a:effectLst/>
                          <a:latin typeface="Calibri" panose="020F0502020204030204" pitchFamily="34" charset="0"/>
                        </a:rPr>
                        <a:t>Activo Neto Real </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tc>
                  <a:txBody>
                    <a:bodyPr/>
                    <a:lstStyle/>
                    <a:p>
                      <a:pPr marL="457200" algn="l">
                        <a:lnSpc>
                          <a:spcPct val="115000"/>
                        </a:lnSpc>
                        <a:spcAft>
                          <a:spcPts val="0"/>
                        </a:spcAft>
                      </a:pPr>
                      <a:r>
                        <a:rPr lang="es-EC" sz="2000" b="1" dirty="0">
                          <a:effectLst/>
                          <a:latin typeface="Calibri" panose="020F0502020204030204" pitchFamily="34" charset="0"/>
                        </a:rPr>
                        <a:t>APV</a:t>
                      </a:r>
                      <a:endParaRPr lang="es-EC" sz="1800" b="1" dirty="0">
                        <a:solidFill>
                          <a:schemeClr val="tx1"/>
                        </a:solidFill>
                        <a:effectLst/>
                        <a:latin typeface="Calibri" panose="020F0502020204030204" pitchFamily="34" charset="0"/>
                        <a:ea typeface="Calibri"/>
                        <a:cs typeface="Aharoni" panose="02010803020104030203" pitchFamily="2" charset="-79"/>
                      </a:endParaRPr>
                    </a:p>
                  </a:txBody>
                  <a:tcPr marL="68580" marR="68580" marT="0" marB="0"/>
                </a:tc>
                <a:extLst>
                  <a:ext uri="{0D108BD9-81ED-4DB2-BD59-A6C34878D82A}">
                    <a16:rowId xmlns:a16="http://schemas.microsoft.com/office/drawing/2014/main" val="10005"/>
                  </a:ext>
                </a:extLst>
              </a:tr>
            </a:tbl>
          </a:graphicData>
        </a:graphic>
      </p:graphicFrame>
      <p:pic>
        <p:nvPicPr>
          <p:cNvPr id="6" name="5 Imagen">
            <a:extLst>
              <a:ext uri="{FF2B5EF4-FFF2-40B4-BE49-F238E27FC236}">
                <a16:creationId xmlns:a16="http://schemas.microsoft.com/office/drawing/2014/main" id="{83672EE4-6D69-4CD8-925A-4E07259E8F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spTree>
    <p:extLst>
      <p:ext uri="{BB962C8B-B14F-4D97-AF65-F5344CB8AC3E}">
        <p14:creationId xmlns:p14="http://schemas.microsoft.com/office/powerpoint/2010/main" val="41519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0A2F4C38-656B-4F23-8064-B230D4CD4069}"/>
              </a:ext>
            </a:extLst>
          </p:cNvPr>
          <p:cNvSpPr/>
          <p:nvPr/>
        </p:nvSpPr>
        <p:spPr>
          <a:xfrm>
            <a:off x="2123728" y="116632"/>
            <a:ext cx="5501827" cy="461665"/>
          </a:xfrm>
          <a:prstGeom prst="rect">
            <a:avLst/>
          </a:prstGeom>
        </p:spPr>
        <p:txBody>
          <a:bodyPr wrap="none">
            <a:spAutoFit/>
          </a:bodyPr>
          <a:lstStyle/>
          <a:p>
            <a:r>
              <a:rPr lang="es-EC" sz="2400" dirty="0">
                <a:latin typeface="Aharoni" panose="02010803020104030203" pitchFamily="2" charset="-79"/>
                <a:cs typeface="Aharoni" panose="02010803020104030203" pitchFamily="2" charset="-79"/>
              </a:rPr>
              <a:t>Métodos de Valoración de Empresas </a:t>
            </a:r>
          </a:p>
        </p:txBody>
      </p:sp>
      <p:sp>
        <p:nvSpPr>
          <p:cNvPr id="5" name="5 Rectángulo">
            <a:extLst>
              <a:ext uri="{FF2B5EF4-FFF2-40B4-BE49-F238E27FC236}">
                <a16:creationId xmlns:a16="http://schemas.microsoft.com/office/drawing/2014/main" id="{59F957D7-13AA-467C-9098-CF2A8A9195C8}"/>
              </a:ext>
            </a:extLst>
          </p:cNvPr>
          <p:cNvSpPr/>
          <p:nvPr/>
        </p:nvSpPr>
        <p:spPr>
          <a:xfrm>
            <a:off x="3531407" y="692696"/>
            <a:ext cx="1904689" cy="646331"/>
          </a:xfrm>
          <a:prstGeom prst="rect">
            <a:avLst/>
          </a:prstGeom>
        </p:spPr>
        <p:txBody>
          <a:bodyPr wrap="none">
            <a:spAutoFit/>
          </a:bodyPr>
          <a:lstStyle/>
          <a:p>
            <a:r>
              <a:rPr lang="es-EC" sz="3600" b="1" dirty="0">
                <a:latin typeface="Aharoni" panose="02010803020104030203" pitchFamily="2" charset="-79"/>
                <a:cs typeface="Aharoni" panose="02010803020104030203" pitchFamily="2" charset="-79"/>
              </a:rPr>
              <a:t>Balance</a:t>
            </a:r>
          </a:p>
        </p:txBody>
      </p:sp>
      <p:graphicFrame>
        <p:nvGraphicFramePr>
          <p:cNvPr id="6" name="6 Diagrama">
            <a:extLst>
              <a:ext uri="{FF2B5EF4-FFF2-40B4-BE49-F238E27FC236}">
                <a16:creationId xmlns:a16="http://schemas.microsoft.com/office/drawing/2014/main" id="{6462BC31-8F0E-4B89-9549-8AB713764B29}"/>
              </a:ext>
            </a:extLst>
          </p:cNvPr>
          <p:cNvGraphicFramePr/>
          <p:nvPr>
            <p:extLst>
              <p:ext uri="{D42A27DB-BD31-4B8C-83A1-F6EECF244321}">
                <p14:modId xmlns:p14="http://schemas.microsoft.com/office/powerpoint/2010/main" val="1160583661"/>
              </p:ext>
            </p:extLst>
          </p:nvPr>
        </p:nvGraphicFramePr>
        <p:xfrm>
          <a:off x="611560" y="1556792"/>
          <a:ext cx="741682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66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id="{D99CD04C-6E0F-4461-A645-246D9152BB29}"/>
              </a:ext>
            </a:extLst>
          </p:cNvPr>
          <p:cNvGraphicFramePr/>
          <p:nvPr>
            <p:extLst>
              <p:ext uri="{D42A27DB-BD31-4B8C-83A1-F6EECF244321}">
                <p14:modId xmlns:p14="http://schemas.microsoft.com/office/powerpoint/2010/main" val="947467229"/>
              </p:ext>
            </p:extLst>
          </p:nvPr>
        </p:nvGraphicFramePr>
        <p:xfrm>
          <a:off x="179512" y="260648"/>
          <a:ext cx="820891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a:extLst>
              <a:ext uri="{FF2B5EF4-FFF2-40B4-BE49-F238E27FC236}">
                <a16:creationId xmlns:a16="http://schemas.microsoft.com/office/drawing/2014/main" id="{C7528443-6DD5-4402-90D0-C1D68C145B9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spTree>
    <p:extLst>
      <p:ext uri="{BB962C8B-B14F-4D97-AF65-F5344CB8AC3E}">
        <p14:creationId xmlns:p14="http://schemas.microsoft.com/office/powerpoint/2010/main" val="399160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63936303-4209-4019-9170-DF2081489B40}"/>
              </a:ext>
            </a:extLst>
          </p:cNvPr>
          <p:cNvSpPr/>
          <p:nvPr/>
        </p:nvSpPr>
        <p:spPr>
          <a:xfrm>
            <a:off x="2680290" y="188640"/>
            <a:ext cx="3619902" cy="523220"/>
          </a:xfrm>
          <a:prstGeom prst="rect">
            <a:avLst/>
          </a:prstGeom>
        </p:spPr>
        <p:txBody>
          <a:bodyPr wrap="none">
            <a:spAutoFit/>
          </a:bodyPr>
          <a:lstStyle/>
          <a:p>
            <a:r>
              <a:rPr lang="es-EC" sz="2800" b="1" dirty="0">
                <a:latin typeface="Aharoni" panose="02010803020104030203" pitchFamily="2" charset="-79"/>
                <a:cs typeface="Aharoni" panose="02010803020104030203" pitchFamily="2" charset="-79"/>
              </a:rPr>
              <a:t>Descuento de Flujos </a:t>
            </a:r>
          </a:p>
        </p:txBody>
      </p:sp>
      <p:graphicFrame>
        <p:nvGraphicFramePr>
          <p:cNvPr id="5" name="5 Diagrama">
            <a:extLst>
              <a:ext uri="{FF2B5EF4-FFF2-40B4-BE49-F238E27FC236}">
                <a16:creationId xmlns:a16="http://schemas.microsoft.com/office/drawing/2014/main" id="{7F9BB246-1A2E-4E76-B6B7-F81D55C9DE9A}"/>
              </a:ext>
            </a:extLst>
          </p:cNvPr>
          <p:cNvGraphicFramePr/>
          <p:nvPr>
            <p:extLst>
              <p:ext uri="{D42A27DB-BD31-4B8C-83A1-F6EECF244321}">
                <p14:modId xmlns:p14="http://schemas.microsoft.com/office/powerpoint/2010/main" val="4147543769"/>
              </p:ext>
            </p:extLst>
          </p:nvPr>
        </p:nvGraphicFramePr>
        <p:xfrm>
          <a:off x="576064" y="460896"/>
          <a:ext cx="7956376"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a:extLst>
              <a:ext uri="{FF2B5EF4-FFF2-40B4-BE49-F238E27FC236}">
                <a16:creationId xmlns:a16="http://schemas.microsoft.com/office/drawing/2014/main" id="{6AB6542F-00D4-4C8C-BF7C-C9534C1396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3449435"/>
            <a:ext cx="3600400" cy="206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7 Imagen">
            <a:extLst>
              <a:ext uri="{FF2B5EF4-FFF2-40B4-BE49-F238E27FC236}">
                <a16:creationId xmlns:a16="http://schemas.microsoft.com/office/drawing/2014/main" id="{EE5C8398-11BE-4312-ABD0-51D41B9B1CF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237312"/>
            <a:ext cx="1979712" cy="620688"/>
          </a:xfrm>
          <a:prstGeom prst="rect">
            <a:avLst/>
          </a:prstGeom>
          <a:noFill/>
          <a:ln>
            <a:solidFill>
              <a:schemeClr val="tx1"/>
            </a:solidFill>
          </a:ln>
        </p:spPr>
      </p:pic>
    </p:spTree>
    <p:extLst>
      <p:ext uri="{BB962C8B-B14F-4D97-AF65-F5344CB8AC3E}">
        <p14:creationId xmlns:p14="http://schemas.microsoft.com/office/powerpoint/2010/main" val="191057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499992" y="2592797"/>
            <a:ext cx="4283075" cy="544513"/>
          </a:xfrm>
          <a:noFill/>
          <a:ln/>
        </p:spPr>
        <p:txBody>
          <a:bodyPr/>
          <a:lstStyle/>
          <a:p>
            <a:pPr algn="l"/>
            <a:r>
              <a:rPr lang="es-UY" altLang="es-EC" sz="3600" dirty="0">
                <a:solidFill>
                  <a:schemeClr val="bg1"/>
                </a:solidFill>
                <a:latin typeface="Aharoni" panose="02010803020104030203" pitchFamily="2" charset="-79"/>
                <a:cs typeface="Aharoni" panose="02010803020104030203" pitchFamily="2" charset="-79"/>
              </a:rPr>
              <a:t>CAPITULO III</a:t>
            </a:r>
            <a:endParaRPr lang="es-ES" altLang="es-EC" sz="3600" dirty="0">
              <a:solidFill>
                <a:schemeClr val="bg1"/>
              </a:solidFill>
              <a:latin typeface="Aharoni" panose="02010803020104030203" pitchFamily="2" charset="-79"/>
              <a:cs typeface="Aharoni" panose="02010803020104030203" pitchFamily="2" charset="-79"/>
            </a:endParaRPr>
          </a:p>
        </p:txBody>
      </p:sp>
      <p:sp>
        <p:nvSpPr>
          <p:cNvPr id="2173" name="Rectangle 125"/>
          <p:cNvSpPr>
            <a:spLocks noChangeArrowheads="1"/>
          </p:cNvSpPr>
          <p:nvPr/>
        </p:nvSpPr>
        <p:spPr bwMode="auto">
          <a:xfrm>
            <a:off x="4860925" y="3213100"/>
            <a:ext cx="403155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fontAlgn="base">
              <a:spcBef>
                <a:spcPct val="0"/>
              </a:spcBef>
              <a:spcAft>
                <a:spcPct val="0"/>
              </a:spcAft>
            </a:pPr>
            <a:r>
              <a:rPr lang="es-UY" altLang="es-EC" sz="3200" b="1" dirty="0">
                <a:solidFill>
                  <a:srgbClr val="FFFFFF"/>
                </a:solidFill>
                <a:latin typeface="Aharoni" panose="02010803020104030203" pitchFamily="2" charset="-79"/>
                <a:cs typeface="Aharoni" panose="02010803020104030203" pitchFamily="2" charset="-79"/>
              </a:rPr>
              <a:t>Análisis Financiero </a:t>
            </a:r>
            <a:endParaRPr lang="es-ES" altLang="es-EC" sz="3200" b="1" dirty="0">
              <a:solidFill>
                <a:srgbClr val="FFFFFF"/>
              </a:solidFill>
              <a:latin typeface="Aharoni" panose="02010803020104030203" pitchFamily="2" charset="-79"/>
              <a:cs typeface="Aharoni" panose="02010803020104030203" pitchFamily="2" charset="-79"/>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spTree>
    <p:extLst>
      <p:ext uri="{BB962C8B-B14F-4D97-AF65-F5344CB8AC3E}">
        <p14:creationId xmlns:p14="http://schemas.microsoft.com/office/powerpoint/2010/main" val="414211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8CD8E95A-3D32-45C8-92AD-EDCACA1442EC}"/>
              </a:ext>
            </a:extLst>
          </p:cNvPr>
          <p:cNvSpPr/>
          <p:nvPr/>
        </p:nvSpPr>
        <p:spPr>
          <a:xfrm>
            <a:off x="2267744" y="-36095"/>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11" name="CuadroTexto 10">
            <a:extLst>
              <a:ext uri="{FF2B5EF4-FFF2-40B4-BE49-F238E27FC236}">
                <a16:creationId xmlns:a16="http://schemas.microsoft.com/office/drawing/2014/main" id="{93A31B6E-DEC4-4F87-91B2-071B27F3087C}"/>
              </a:ext>
            </a:extLst>
          </p:cNvPr>
          <p:cNvSpPr txBox="1"/>
          <p:nvPr/>
        </p:nvSpPr>
        <p:spPr>
          <a:xfrm>
            <a:off x="144916" y="800596"/>
            <a:ext cx="8964488" cy="1908215"/>
          </a:xfrm>
          <a:prstGeom prst="rect">
            <a:avLst/>
          </a:prstGeom>
          <a:noFill/>
        </p:spPr>
        <p:txBody>
          <a:bodyPr wrap="square">
            <a:spAutoFit/>
          </a:bodyPr>
          <a:lstStyle/>
          <a:p>
            <a:r>
              <a:rPr lang="es-ES" sz="2000" b="1" dirty="0">
                <a:solidFill>
                  <a:schemeClr val="accent4"/>
                </a:solidFill>
                <a:latin typeface="Candara" panose="020E0502030303020204" pitchFamily="34" charset="0"/>
              </a:rPr>
              <a:t>Balance General </a:t>
            </a:r>
          </a:p>
          <a:p>
            <a:endParaRPr lang="es-ES" sz="2000" b="1" dirty="0">
              <a:solidFill>
                <a:schemeClr val="accent4"/>
              </a:solidFill>
              <a:latin typeface="Candara" panose="020E0502030303020204" pitchFamily="34" charset="0"/>
            </a:endParaRPr>
          </a:p>
          <a:p>
            <a:pPr algn="just"/>
            <a:r>
              <a:rPr lang="es-ES" sz="2000" dirty="0">
                <a:solidFill>
                  <a:schemeClr val="accent4"/>
                </a:solidFill>
                <a:latin typeface="Candara" panose="020E0502030303020204" pitchFamily="34" charset="0"/>
              </a:rPr>
              <a:t>-La composición del Activo del periodo 2014 al 2017, se encuentra constituida en su mayor porcentaje por los activos corrientes siendo 84%; 84%; 84% y 88% respectivamente.</a:t>
            </a:r>
          </a:p>
          <a:p>
            <a:pPr algn="just"/>
            <a:endParaRPr lang="es-ES" dirty="0">
              <a:solidFill>
                <a:schemeClr val="accent4"/>
              </a:solidFill>
            </a:endParaRPr>
          </a:p>
        </p:txBody>
      </p:sp>
      <p:pic>
        <p:nvPicPr>
          <p:cNvPr id="18" name="3 Imagen">
            <a:extLst>
              <a:ext uri="{FF2B5EF4-FFF2-40B4-BE49-F238E27FC236}">
                <a16:creationId xmlns:a16="http://schemas.microsoft.com/office/drawing/2014/main" id="{E00772C8-CC8E-4E1A-B7F2-58C9A72651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pic>
        <p:nvPicPr>
          <p:cNvPr id="23" name="Imagen 22">
            <a:extLst>
              <a:ext uri="{FF2B5EF4-FFF2-40B4-BE49-F238E27FC236}">
                <a16:creationId xmlns:a16="http://schemas.microsoft.com/office/drawing/2014/main" id="{B18E0C36-318F-4DC6-AF0F-674A15386DDA}"/>
              </a:ext>
            </a:extLst>
          </p:cNvPr>
          <p:cNvPicPr>
            <a:picLocks noChangeAspect="1"/>
          </p:cNvPicPr>
          <p:nvPr/>
        </p:nvPicPr>
        <p:blipFill>
          <a:blip r:embed="rId3"/>
          <a:stretch>
            <a:fillRect/>
          </a:stretch>
        </p:blipFill>
        <p:spPr>
          <a:xfrm>
            <a:off x="539552" y="2598567"/>
            <a:ext cx="3230096" cy="1660865"/>
          </a:xfrm>
          <a:prstGeom prst="rect">
            <a:avLst/>
          </a:prstGeom>
        </p:spPr>
      </p:pic>
      <p:pic>
        <p:nvPicPr>
          <p:cNvPr id="25" name="Imagen 24">
            <a:extLst>
              <a:ext uri="{FF2B5EF4-FFF2-40B4-BE49-F238E27FC236}">
                <a16:creationId xmlns:a16="http://schemas.microsoft.com/office/drawing/2014/main" id="{6A6B293F-461E-4724-BC74-04536CF08723}"/>
              </a:ext>
            </a:extLst>
          </p:cNvPr>
          <p:cNvPicPr>
            <a:picLocks noChangeAspect="1"/>
          </p:cNvPicPr>
          <p:nvPr/>
        </p:nvPicPr>
        <p:blipFill>
          <a:blip r:embed="rId4"/>
          <a:stretch>
            <a:fillRect/>
          </a:stretch>
        </p:blipFill>
        <p:spPr>
          <a:xfrm>
            <a:off x="4683589" y="2645984"/>
            <a:ext cx="3082888" cy="1676275"/>
          </a:xfrm>
          <a:prstGeom prst="rect">
            <a:avLst/>
          </a:prstGeom>
        </p:spPr>
      </p:pic>
      <p:pic>
        <p:nvPicPr>
          <p:cNvPr id="27" name="Imagen 26">
            <a:extLst>
              <a:ext uri="{FF2B5EF4-FFF2-40B4-BE49-F238E27FC236}">
                <a16:creationId xmlns:a16="http://schemas.microsoft.com/office/drawing/2014/main" id="{08221669-F6E8-4546-A943-C69A209AF029}"/>
              </a:ext>
            </a:extLst>
          </p:cNvPr>
          <p:cNvPicPr>
            <a:picLocks noChangeAspect="1"/>
          </p:cNvPicPr>
          <p:nvPr/>
        </p:nvPicPr>
        <p:blipFill>
          <a:blip r:embed="rId5"/>
          <a:stretch>
            <a:fillRect/>
          </a:stretch>
        </p:blipFill>
        <p:spPr>
          <a:xfrm>
            <a:off x="546477" y="4637081"/>
            <a:ext cx="3229356" cy="1698718"/>
          </a:xfrm>
          <a:prstGeom prst="rect">
            <a:avLst/>
          </a:prstGeom>
        </p:spPr>
      </p:pic>
      <p:pic>
        <p:nvPicPr>
          <p:cNvPr id="29" name="Imagen 28">
            <a:extLst>
              <a:ext uri="{FF2B5EF4-FFF2-40B4-BE49-F238E27FC236}">
                <a16:creationId xmlns:a16="http://schemas.microsoft.com/office/drawing/2014/main" id="{34C7B8CA-C48A-4516-B55D-40C0DABA56D1}"/>
              </a:ext>
            </a:extLst>
          </p:cNvPr>
          <p:cNvPicPr>
            <a:picLocks noChangeAspect="1"/>
          </p:cNvPicPr>
          <p:nvPr/>
        </p:nvPicPr>
        <p:blipFill>
          <a:blip r:embed="rId6"/>
          <a:stretch>
            <a:fillRect/>
          </a:stretch>
        </p:blipFill>
        <p:spPr>
          <a:xfrm>
            <a:off x="4683589" y="4651481"/>
            <a:ext cx="3140246" cy="1667554"/>
          </a:xfrm>
          <a:prstGeom prst="rect">
            <a:avLst/>
          </a:prstGeom>
        </p:spPr>
      </p:pic>
    </p:spTree>
    <p:extLst>
      <p:ext uri="{BB962C8B-B14F-4D97-AF65-F5344CB8AC3E}">
        <p14:creationId xmlns:p14="http://schemas.microsoft.com/office/powerpoint/2010/main" val="190694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203848" y="4005064"/>
            <a:ext cx="4537075" cy="544513"/>
          </a:xfrm>
          <a:noFill/>
          <a:ln/>
        </p:spPr>
        <p:txBody>
          <a:bodyPr/>
          <a:lstStyle/>
          <a:p>
            <a:pPr algn="l"/>
            <a:r>
              <a:rPr lang="es-EC" sz="3600" dirty="0">
                <a:solidFill>
                  <a:schemeClr val="tx2"/>
                </a:solidFill>
                <a:latin typeface="+mj-lt"/>
                <a:ea typeface="+mj-ea"/>
                <a:cs typeface="+mj-cs"/>
              </a:rPr>
              <a:t>Aspectos Generales </a:t>
            </a:r>
            <a:endParaRPr lang="es-ES" altLang="es-EC" sz="3600" b="1" dirty="0">
              <a:solidFill>
                <a:schemeClr val="tx1"/>
              </a:solidFill>
            </a:endParaRPr>
          </a:p>
        </p:txBody>
      </p:sp>
      <p:sp>
        <p:nvSpPr>
          <p:cNvPr id="2163" name="Rectangle 115"/>
          <p:cNvSpPr>
            <a:spLocks noGrp="1" noChangeArrowheads="1"/>
          </p:cNvSpPr>
          <p:nvPr>
            <p:ph type="subTitle" idx="1"/>
          </p:nvPr>
        </p:nvSpPr>
        <p:spPr>
          <a:xfrm>
            <a:off x="3492500" y="4652963"/>
            <a:ext cx="3992563" cy="479425"/>
          </a:xfrm>
        </p:spPr>
        <p:txBody>
          <a:bodyPr/>
          <a:lstStyle/>
          <a:p>
            <a:pPr algn="l"/>
            <a:r>
              <a:rPr lang="es-ES" altLang="es-EC" sz="1800" dirty="0">
                <a:latin typeface="Aharoni" panose="02010803020104030203" pitchFamily="2" charset="-79"/>
                <a:cs typeface="Aharoni" panose="02010803020104030203" pitchFamily="2" charset="-79"/>
              </a:rPr>
              <a:t>Planteamiento del Problema</a:t>
            </a:r>
          </a:p>
        </p:txBody>
      </p:sp>
      <p:sp>
        <p:nvSpPr>
          <p:cNvPr id="3" name="2 Rectángulo"/>
          <p:cNvSpPr/>
          <p:nvPr/>
        </p:nvSpPr>
        <p:spPr>
          <a:xfrm>
            <a:off x="4525769" y="5454516"/>
            <a:ext cx="2499402" cy="369332"/>
          </a:xfrm>
          <a:prstGeom prst="rect">
            <a:avLst/>
          </a:prstGeom>
        </p:spPr>
        <p:txBody>
          <a:bodyPr wrap="none">
            <a:spAutoFit/>
          </a:bodyPr>
          <a:lstStyle/>
          <a:p>
            <a:r>
              <a:rPr lang="es-EC" b="1" dirty="0">
                <a:latin typeface="Aharoni" panose="02010803020104030203" pitchFamily="2" charset="-79"/>
                <a:cs typeface="Aharoni" panose="02010803020104030203" pitchFamily="2" charset="-79"/>
              </a:rPr>
              <a:t>Objetivos Específicos </a:t>
            </a:r>
          </a:p>
        </p:txBody>
      </p:sp>
      <p:sp>
        <p:nvSpPr>
          <p:cNvPr id="5" name="4 Rectángulo"/>
          <p:cNvSpPr/>
          <p:nvPr/>
        </p:nvSpPr>
        <p:spPr>
          <a:xfrm>
            <a:off x="3598101" y="5085184"/>
            <a:ext cx="2066591" cy="369332"/>
          </a:xfrm>
          <a:prstGeom prst="rect">
            <a:avLst/>
          </a:prstGeom>
        </p:spPr>
        <p:txBody>
          <a:bodyPr wrap="none">
            <a:spAutoFit/>
          </a:bodyPr>
          <a:lstStyle/>
          <a:p>
            <a:r>
              <a:rPr lang="es-EC" dirty="0">
                <a:latin typeface="Aharoni" panose="02010803020104030203" pitchFamily="2" charset="-79"/>
                <a:cs typeface="Aharoni" panose="02010803020104030203" pitchFamily="2" charset="-79"/>
              </a:rPr>
              <a:t>Objetivo General</a:t>
            </a: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4957" y="6433418"/>
            <a:ext cx="1224137" cy="434088"/>
          </a:xfrm>
          <a:prstGeom prst="rect">
            <a:avLst/>
          </a:prstGeom>
          <a:noFill/>
          <a:ln>
            <a:solidFill>
              <a:schemeClr val="tx1"/>
            </a:solidFill>
          </a:ln>
        </p:spPr>
      </p:pic>
    </p:spTree>
    <p:extLst>
      <p:ext uri="{BB962C8B-B14F-4D97-AF65-F5344CB8AC3E}">
        <p14:creationId xmlns:p14="http://schemas.microsoft.com/office/powerpoint/2010/main" val="135985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C6BD5A41-2017-432A-82A7-44A1B1F7FE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564E7E2F-A08C-4727-9E4E-5197D45D5628}"/>
              </a:ext>
            </a:extLst>
          </p:cNvPr>
          <p:cNvSpPr/>
          <p:nvPr/>
        </p:nvSpPr>
        <p:spPr>
          <a:xfrm>
            <a:off x="2267744" y="-36095"/>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graphicFrame>
        <p:nvGraphicFramePr>
          <p:cNvPr id="9" name="Gráfico 8">
            <a:extLst>
              <a:ext uri="{FF2B5EF4-FFF2-40B4-BE49-F238E27FC236}">
                <a16:creationId xmlns:a16="http://schemas.microsoft.com/office/drawing/2014/main" id="{591C83C3-BCC0-4373-8712-7DB29678A960}"/>
              </a:ext>
            </a:extLst>
          </p:cNvPr>
          <p:cNvGraphicFramePr/>
          <p:nvPr/>
        </p:nvGraphicFramePr>
        <p:xfrm>
          <a:off x="1547664" y="1268760"/>
          <a:ext cx="4943475"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932039C8-5DC5-47C6-BFEB-896D769B0702}"/>
              </a:ext>
            </a:extLst>
          </p:cNvPr>
          <p:cNvSpPr txBox="1"/>
          <p:nvPr/>
        </p:nvSpPr>
        <p:spPr>
          <a:xfrm>
            <a:off x="231996" y="4569332"/>
            <a:ext cx="8680008"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b="1" dirty="0">
                <a:latin typeface="Candara" panose="020E0502030303020204" pitchFamily="34" charset="0"/>
              </a:rPr>
              <a:t>Esto indica el esfuerzo de la empresa por invertir en la adquisición de mercadería para la comercialización, al analizar la rotación del inventario se encuentra en promedio de 3 a 4 veces rota la mercadería, además se resalta que los proveedores son nacionales y del exterior, estos últimos al requerir de mercadería es preferible abastecerse en su mayoría para evitar incumplir con el cliente y evitar tiempos de espera por llegada del producto, pero en el caso de proveedores nacionales se puede disminuir el inventario con una adecuada negociación.</a:t>
            </a:r>
            <a:endParaRPr lang="es-EC" b="1" dirty="0">
              <a:latin typeface="Candara" panose="020E0502030303020204" pitchFamily="34" charset="0"/>
            </a:endParaRPr>
          </a:p>
        </p:txBody>
      </p:sp>
      <p:sp>
        <p:nvSpPr>
          <p:cNvPr id="13" name="CuadroTexto 12">
            <a:extLst>
              <a:ext uri="{FF2B5EF4-FFF2-40B4-BE49-F238E27FC236}">
                <a16:creationId xmlns:a16="http://schemas.microsoft.com/office/drawing/2014/main" id="{675905E6-C30A-4EA3-983B-178159E001DE}"/>
              </a:ext>
            </a:extLst>
          </p:cNvPr>
          <p:cNvSpPr txBox="1"/>
          <p:nvPr/>
        </p:nvSpPr>
        <p:spPr>
          <a:xfrm>
            <a:off x="47952" y="637485"/>
            <a:ext cx="9048096" cy="646331"/>
          </a:xfrm>
          <a:prstGeom prst="rect">
            <a:avLst/>
          </a:prstGeom>
          <a:noFill/>
        </p:spPr>
        <p:txBody>
          <a:bodyPr wrap="square">
            <a:spAutoFit/>
          </a:bodyPr>
          <a:lstStyle/>
          <a:p>
            <a:pPr algn="just"/>
            <a:r>
              <a:rPr lang="es-ES" b="1" dirty="0">
                <a:solidFill>
                  <a:schemeClr val="bg1"/>
                </a:solidFill>
                <a:latin typeface="Candara" panose="020E0502030303020204" pitchFamily="34" charset="0"/>
              </a:rPr>
              <a:t>Dentro de los Activos Corrientes de mayor participación en la cuenta son cuentas y documentos por cobrar e inventarios.</a:t>
            </a:r>
          </a:p>
        </p:txBody>
      </p:sp>
    </p:spTree>
    <p:extLst>
      <p:ext uri="{BB962C8B-B14F-4D97-AF65-F5344CB8AC3E}">
        <p14:creationId xmlns:p14="http://schemas.microsoft.com/office/powerpoint/2010/main" val="916998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E76B2389-1437-4062-BCD5-B89360BAC7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CuadroTexto 6">
            <a:extLst>
              <a:ext uri="{FF2B5EF4-FFF2-40B4-BE49-F238E27FC236}">
                <a16:creationId xmlns:a16="http://schemas.microsoft.com/office/drawing/2014/main" id="{6CD31377-85CC-45A3-97F9-A839A353F703}"/>
              </a:ext>
            </a:extLst>
          </p:cNvPr>
          <p:cNvSpPr txBox="1"/>
          <p:nvPr/>
        </p:nvSpPr>
        <p:spPr>
          <a:xfrm>
            <a:off x="467544" y="660865"/>
            <a:ext cx="8352928" cy="646331"/>
          </a:xfrm>
          <a:prstGeom prst="rect">
            <a:avLst/>
          </a:prstGeom>
          <a:noFill/>
        </p:spPr>
        <p:txBody>
          <a:bodyPr wrap="square">
            <a:spAutoFit/>
          </a:bodyPr>
          <a:lstStyle/>
          <a:p>
            <a:r>
              <a:rPr lang="es-ES" b="1" dirty="0">
                <a:solidFill>
                  <a:schemeClr val="bg1"/>
                </a:solidFill>
                <a:latin typeface="Candara" panose="020E0502030303020204" pitchFamily="34" charset="0"/>
              </a:rPr>
              <a:t>-El Pasivo de la empresa </a:t>
            </a:r>
            <a:r>
              <a:rPr lang="es-ES" b="1" dirty="0" err="1">
                <a:solidFill>
                  <a:schemeClr val="bg1"/>
                </a:solidFill>
                <a:latin typeface="Candara" panose="020E0502030303020204" pitchFamily="34" charset="0"/>
              </a:rPr>
              <a:t>Degso</a:t>
            </a:r>
            <a:r>
              <a:rPr lang="es-ES" b="1" dirty="0">
                <a:solidFill>
                  <a:schemeClr val="bg1"/>
                </a:solidFill>
                <a:latin typeface="Candara" panose="020E0502030303020204" pitchFamily="34" charset="0"/>
              </a:rPr>
              <a:t> Cía. Ltda. se encuentra compuesto por el pasivo corriente y pasivo no corriente en forma casi equitativa.</a:t>
            </a:r>
            <a:endParaRPr lang="es-EC" b="1" dirty="0">
              <a:solidFill>
                <a:schemeClr val="bg1"/>
              </a:solidFill>
              <a:latin typeface="Candara" panose="020E0502030303020204" pitchFamily="34" charset="0"/>
            </a:endParaRPr>
          </a:p>
        </p:txBody>
      </p:sp>
      <p:pic>
        <p:nvPicPr>
          <p:cNvPr id="9" name="Imagen 8">
            <a:extLst>
              <a:ext uri="{FF2B5EF4-FFF2-40B4-BE49-F238E27FC236}">
                <a16:creationId xmlns:a16="http://schemas.microsoft.com/office/drawing/2014/main" id="{74E4890E-ABC3-4A77-A827-66C2D3FB2442}"/>
              </a:ext>
            </a:extLst>
          </p:cNvPr>
          <p:cNvPicPr>
            <a:picLocks noChangeAspect="1"/>
          </p:cNvPicPr>
          <p:nvPr/>
        </p:nvPicPr>
        <p:blipFill>
          <a:blip r:embed="rId3"/>
          <a:stretch>
            <a:fillRect/>
          </a:stretch>
        </p:blipFill>
        <p:spPr>
          <a:xfrm>
            <a:off x="251520" y="1668977"/>
            <a:ext cx="3529029" cy="1728192"/>
          </a:xfrm>
          <a:prstGeom prst="rect">
            <a:avLst/>
          </a:prstGeom>
        </p:spPr>
      </p:pic>
      <p:pic>
        <p:nvPicPr>
          <p:cNvPr id="11" name="Imagen 10">
            <a:extLst>
              <a:ext uri="{FF2B5EF4-FFF2-40B4-BE49-F238E27FC236}">
                <a16:creationId xmlns:a16="http://schemas.microsoft.com/office/drawing/2014/main" id="{D12820B6-015D-4363-974B-B7A58198D4D1}"/>
              </a:ext>
            </a:extLst>
          </p:cNvPr>
          <p:cNvPicPr>
            <a:picLocks noChangeAspect="1"/>
          </p:cNvPicPr>
          <p:nvPr/>
        </p:nvPicPr>
        <p:blipFill>
          <a:blip r:embed="rId4"/>
          <a:stretch>
            <a:fillRect/>
          </a:stretch>
        </p:blipFill>
        <p:spPr>
          <a:xfrm>
            <a:off x="4541730" y="1662832"/>
            <a:ext cx="3529029" cy="1728192"/>
          </a:xfrm>
          <a:prstGeom prst="rect">
            <a:avLst/>
          </a:prstGeom>
        </p:spPr>
      </p:pic>
      <p:pic>
        <p:nvPicPr>
          <p:cNvPr id="13" name="Imagen 12">
            <a:extLst>
              <a:ext uri="{FF2B5EF4-FFF2-40B4-BE49-F238E27FC236}">
                <a16:creationId xmlns:a16="http://schemas.microsoft.com/office/drawing/2014/main" id="{9F6B51A2-4237-4559-BD8F-8FA9AB5F8F4C}"/>
              </a:ext>
            </a:extLst>
          </p:cNvPr>
          <p:cNvPicPr>
            <a:picLocks noChangeAspect="1"/>
          </p:cNvPicPr>
          <p:nvPr/>
        </p:nvPicPr>
        <p:blipFill>
          <a:blip r:embed="rId5"/>
          <a:stretch>
            <a:fillRect/>
          </a:stretch>
        </p:blipFill>
        <p:spPr>
          <a:xfrm>
            <a:off x="281572" y="3995225"/>
            <a:ext cx="3524267" cy="1728192"/>
          </a:xfrm>
          <a:prstGeom prst="rect">
            <a:avLst/>
          </a:prstGeom>
        </p:spPr>
      </p:pic>
      <p:pic>
        <p:nvPicPr>
          <p:cNvPr id="15" name="Imagen 14">
            <a:extLst>
              <a:ext uri="{FF2B5EF4-FFF2-40B4-BE49-F238E27FC236}">
                <a16:creationId xmlns:a16="http://schemas.microsoft.com/office/drawing/2014/main" id="{AE00329C-0CF0-432E-A019-20E12A58664F}"/>
              </a:ext>
            </a:extLst>
          </p:cNvPr>
          <p:cNvPicPr>
            <a:picLocks noChangeAspect="1"/>
          </p:cNvPicPr>
          <p:nvPr/>
        </p:nvPicPr>
        <p:blipFill>
          <a:blip r:embed="rId6"/>
          <a:stretch>
            <a:fillRect/>
          </a:stretch>
        </p:blipFill>
        <p:spPr>
          <a:xfrm>
            <a:off x="4541730" y="4005064"/>
            <a:ext cx="3524268" cy="1728192"/>
          </a:xfrm>
          <a:prstGeom prst="rect">
            <a:avLst/>
          </a:prstGeom>
        </p:spPr>
      </p:pic>
      <p:sp>
        <p:nvSpPr>
          <p:cNvPr id="19" name="4 Rectángulo">
            <a:extLst>
              <a:ext uri="{FF2B5EF4-FFF2-40B4-BE49-F238E27FC236}">
                <a16:creationId xmlns:a16="http://schemas.microsoft.com/office/drawing/2014/main" id="{D2D3BABC-449A-4CE9-87DF-A1E94BAD490D}"/>
              </a:ext>
            </a:extLst>
          </p:cNvPr>
          <p:cNvSpPr/>
          <p:nvPr/>
        </p:nvSpPr>
        <p:spPr>
          <a:xfrm>
            <a:off x="2267744" y="17060"/>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Tree>
    <p:extLst>
      <p:ext uri="{BB962C8B-B14F-4D97-AF65-F5344CB8AC3E}">
        <p14:creationId xmlns:p14="http://schemas.microsoft.com/office/powerpoint/2010/main" val="308108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0E2B1A01-7B66-45C9-B5B6-5AD2137118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D73DD5AD-DDF6-4FC3-8206-57499FC1A791}"/>
              </a:ext>
            </a:extLst>
          </p:cNvPr>
          <p:cNvSpPr/>
          <p:nvPr/>
        </p:nvSpPr>
        <p:spPr>
          <a:xfrm>
            <a:off x="2267744" y="0"/>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9" name="CuadroTexto 8">
            <a:extLst>
              <a:ext uri="{FF2B5EF4-FFF2-40B4-BE49-F238E27FC236}">
                <a16:creationId xmlns:a16="http://schemas.microsoft.com/office/drawing/2014/main" id="{0DE25A44-1089-4395-8936-D3FF407A8AD2}"/>
              </a:ext>
            </a:extLst>
          </p:cNvPr>
          <p:cNvSpPr txBox="1"/>
          <p:nvPr/>
        </p:nvSpPr>
        <p:spPr>
          <a:xfrm>
            <a:off x="125759" y="474258"/>
            <a:ext cx="8892480" cy="1200329"/>
          </a:xfrm>
          <a:prstGeom prst="rect">
            <a:avLst/>
          </a:prstGeom>
          <a:noFill/>
        </p:spPr>
        <p:txBody>
          <a:bodyPr wrap="square">
            <a:spAutoFit/>
          </a:bodyPr>
          <a:lstStyle/>
          <a:p>
            <a:pPr algn="just"/>
            <a:r>
              <a:rPr lang="es-ES" b="1" dirty="0">
                <a:latin typeface="Candara" panose="020E0502030303020204" pitchFamily="34" charset="0"/>
              </a:rPr>
              <a:t>Dentro de la composición del Pasivo Corriente, la mayor participación corresponde a las cuentas y documentos por pagar, constituido por proveedores nacionales y del exterior, al evaluar la liquidez de la empresa, los índices obtenidos evidencian que puede cubrir con sus obligaciones corrientes</a:t>
            </a:r>
            <a:endParaRPr lang="es-EC" b="1" dirty="0">
              <a:latin typeface="Candara" panose="020E0502030303020204" pitchFamily="34" charset="0"/>
            </a:endParaRPr>
          </a:p>
        </p:txBody>
      </p:sp>
      <p:graphicFrame>
        <p:nvGraphicFramePr>
          <p:cNvPr id="12" name="Gráfico 11">
            <a:extLst>
              <a:ext uri="{FF2B5EF4-FFF2-40B4-BE49-F238E27FC236}">
                <a16:creationId xmlns:a16="http://schemas.microsoft.com/office/drawing/2014/main" id="{D933BF7D-A84D-4FA3-AB82-27849A8DCA5B}"/>
              </a:ext>
            </a:extLst>
          </p:cNvPr>
          <p:cNvGraphicFramePr>
            <a:graphicFrameLocks/>
          </p:cNvGraphicFramePr>
          <p:nvPr/>
        </p:nvGraphicFramePr>
        <p:xfrm>
          <a:off x="838828" y="1550171"/>
          <a:ext cx="7131708" cy="375765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a:extLst>
              <a:ext uri="{FF2B5EF4-FFF2-40B4-BE49-F238E27FC236}">
                <a16:creationId xmlns:a16="http://schemas.microsoft.com/office/drawing/2014/main" id="{A4F7A696-8992-4F96-B276-8C40E75A3601}"/>
              </a:ext>
            </a:extLst>
          </p:cNvPr>
          <p:cNvPicPr>
            <a:picLocks noChangeAspect="1"/>
          </p:cNvPicPr>
          <p:nvPr/>
        </p:nvPicPr>
        <p:blipFill>
          <a:blip r:embed="rId4"/>
          <a:stretch>
            <a:fillRect/>
          </a:stretch>
        </p:blipFill>
        <p:spPr>
          <a:xfrm>
            <a:off x="1176336" y="5531230"/>
            <a:ext cx="6791325" cy="1057275"/>
          </a:xfrm>
          <a:prstGeom prst="rect">
            <a:avLst/>
          </a:prstGeom>
        </p:spPr>
      </p:pic>
    </p:spTree>
    <p:extLst>
      <p:ext uri="{BB962C8B-B14F-4D97-AF65-F5344CB8AC3E}">
        <p14:creationId xmlns:p14="http://schemas.microsoft.com/office/powerpoint/2010/main" val="104182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B2EFAC27-19D0-4A94-BA44-F2D28BDF3F3E}"/>
              </a:ext>
            </a:extLst>
          </p:cNvPr>
          <p:cNvSpPr/>
          <p:nvPr/>
        </p:nvSpPr>
        <p:spPr>
          <a:xfrm>
            <a:off x="2267744" y="-99392"/>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pic>
        <p:nvPicPr>
          <p:cNvPr id="7" name="3 Imagen">
            <a:extLst>
              <a:ext uri="{FF2B5EF4-FFF2-40B4-BE49-F238E27FC236}">
                <a16:creationId xmlns:a16="http://schemas.microsoft.com/office/drawing/2014/main" id="{53482A9F-0C6B-4DD7-8122-F727C98A67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13" name="CuadroTexto 12">
            <a:extLst>
              <a:ext uri="{FF2B5EF4-FFF2-40B4-BE49-F238E27FC236}">
                <a16:creationId xmlns:a16="http://schemas.microsoft.com/office/drawing/2014/main" id="{971A1533-B983-47E0-8A57-61BFD0DDC71F}"/>
              </a:ext>
            </a:extLst>
          </p:cNvPr>
          <p:cNvSpPr txBox="1"/>
          <p:nvPr/>
        </p:nvSpPr>
        <p:spPr>
          <a:xfrm>
            <a:off x="179512" y="404664"/>
            <a:ext cx="8964488" cy="923330"/>
          </a:xfrm>
          <a:prstGeom prst="rect">
            <a:avLst/>
          </a:prstGeom>
          <a:noFill/>
        </p:spPr>
        <p:txBody>
          <a:bodyPr wrap="square">
            <a:spAutoFit/>
          </a:bodyPr>
          <a:lstStyle/>
          <a:p>
            <a:pPr algn="just"/>
            <a:r>
              <a:rPr lang="es-ES" dirty="0">
                <a:latin typeface="Candara" panose="020E0502030303020204" pitchFamily="34" charset="0"/>
              </a:rPr>
              <a:t>La estructura de financiamiento de la empresa en los periodos 2014 al 2017,  se encuentra constituida en su mayoría por financiamiento de terceros, teniendo que afrontar gastos financieros representativos, una estructura adecuada es 60% Pasivo y 40% Patrimonio</a:t>
            </a:r>
            <a:endParaRPr lang="es-EC" dirty="0">
              <a:latin typeface="Candara" panose="020E0502030303020204" pitchFamily="34" charset="0"/>
            </a:endParaRPr>
          </a:p>
        </p:txBody>
      </p:sp>
      <p:graphicFrame>
        <p:nvGraphicFramePr>
          <p:cNvPr id="16" name="Gráfico 15">
            <a:extLst>
              <a:ext uri="{FF2B5EF4-FFF2-40B4-BE49-F238E27FC236}">
                <a16:creationId xmlns:a16="http://schemas.microsoft.com/office/drawing/2014/main" id="{B20B86DB-6CC0-4E29-A119-D7459AC50459}"/>
              </a:ext>
            </a:extLst>
          </p:cNvPr>
          <p:cNvGraphicFramePr/>
          <p:nvPr/>
        </p:nvGraphicFramePr>
        <p:xfrm>
          <a:off x="1115616" y="1519857"/>
          <a:ext cx="7272808" cy="4285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59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34A0D3E3-4F84-4357-92A9-4DCFD94816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52673670-3F4C-4B3C-9C84-ED63C50F3EDD}"/>
              </a:ext>
            </a:extLst>
          </p:cNvPr>
          <p:cNvSpPr/>
          <p:nvPr/>
        </p:nvSpPr>
        <p:spPr>
          <a:xfrm>
            <a:off x="2267744" y="-99392"/>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11" name="CuadroTexto 10">
            <a:extLst>
              <a:ext uri="{FF2B5EF4-FFF2-40B4-BE49-F238E27FC236}">
                <a16:creationId xmlns:a16="http://schemas.microsoft.com/office/drawing/2014/main" id="{E571809C-BDF5-4172-B926-7354716F459E}"/>
              </a:ext>
            </a:extLst>
          </p:cNvPr>
          <p:cNvSpPr txBox="1"/>
          <p:nvPr/>
        </p:nvSpPr>
        <p:spPr>
          <a:xfrm>
            <a:off x="215516" y="489446"/>
            <a:ext cx="8712968" cy="923330"/>
          </a:xfrm>
          <a:prstGeom prst="rect">
            <a:avLst/>
          </a:prstGeom>
          <a:noFill/>
        </p:spPr>
        <p:txBody>
          <a:bodyPr wrap="square">
            <a:spAutoFit/>
          </a:bodyPr>
          <a:lstStyle/>
          <a:p>
            <a:pPr algn="just"/>
            <a:r>
              <a:rPr lang="es-ES" b="1" dirty="0">
                <a:latin typeface="Candara" panose="020E0502030303020204" pitchFamily="34" charset="0"/>
              </a:rPr>
              <a:t>En la composición del patrimonio se aprecia que el Capital Social y las Reservas Legales tienen una baja participación, en el análisis horizontal al balance se verifica que no existe un incremento en estas cuentas año tras año.</a:t>
            </a:r>
            <a:endParaRPr lang="es-EC" b="1" dirty="0">
              <a:latin typeface="Candara" panose="020E0502030303020204" pitchFamily="34" charset="0"/>
            </a:endParaRPr>
          </a:p>
        </p:txBody>
      </p:sp>
      <p:sp>
        <p:nvSpPr>
          <p:cNvPr id="15" name="CuadroTexto 14">
            <a:extLst>
              <a:ext uri="{FF2B5EF4-FFF2-40B4-BE49-F238E27FC236}">
                <a16:creationId xmlns:a16="http://schemas.microsoft.com/office/drawing/2014/main" id="{6F06E212-634F-4407-8B86-178C5FA41A9F}"/>
              </a:ext>
            </a:extLst>
          </p:cNvPr>
          <p:cNvSpPr txBox="1"/>
          <p:nvPr/>
        </p:nvSpPr>
        <p:spPr>
          <a:xfrm>
            <a:off x="215516" y="1540584"/>
            <a:ext cx="8820980" cy="923330"/>
          </a:xfrm>
          <a:prstGeom prst="rect">
            <a:avLst/>
          </a:prstGeom>
          <a:noFill/>
        </p:spPr>
        <p:txBody>
          <a:bodyPr wrap="square">
            <a:spAutoFit/>
          </a:bodyPr>
          <a:lstStyle/>
          <a:p>
            <a:pPr algn="just"/>
            <a:r>
              <a:rPr lang="es-ES" b="1" dirty="0">
                <a:latin typeface="Candara" panose="020E0502030303020204" pitchFamily="34" charset="0"/>
              </a:rPr>
              <a:t>El capital social apenas es de 50.000 dólares sin embargo se tiene un préstamo de accionistas a largo plazo de 600.000 dólares, lo que indica el limitado crecimiento de la empresa por falta de capitalización de sus propietarios.</a:t>
            </a:r>
            <a:endParaRPr lang="es-EC" b="1" dirty="0">
              <a:latin typeface="Candara" panose="020E0502030303020204" pitchFamily="34" charset="0"/>
            </a:endParaRPr>
          </a:p>
        </p:txBody>
      </p:sp>
      <p:pic>
        <p:nvPicPr>
          <p:cNvPr id="17" name="Imagen 16">
            <a:extLst>
              <a:ext uri="{FF2B5EF4-FFF2-40B4-BE49-F238E27FC236}">
                <a16:creationId xmlns:a16="http://schemas.microsoft.com/office/drawing/2014/main" id="{1D72D968-EAE9-4C22-AB4B-568D96090481}"/>
              </a:ext>
            </a:extLst>
          </p:cNvPr>
          <p:cNvPicPr>
            <a:picLocks noChangeAspect="1"/>
          </p:cNvPicPr>
          <p:nvPr/>
        </p:nvPicPr>
        <p:blipFill>
          <a:blip r:embed="rId3"/>
          <a:stretch>
            <a:fillRect/>
          </a:stretch>
        </p:blipFill>
        <p:spPr>
          <a:xfrm>
            <a:off x="768238" y="2708920"/>
            <a:ext cx="3392078" cy="1685167"/>
          </a:xfrm>
          <a:prstGeom prst="rect">
            <a:avLst/>
          </a:prstGeom>
        </p:spPr>
      </p:pic>
      <p:pic>
        <p:nvPicPr>
          <p:cNvPr id="22" name="Imagen 21">
            <a:extLst>
              <a:ext uri="{FF2B5EF4-FFF2-40B4-BE49-F238E27FC236}">
                <a16:creationId xmlns:a16="http://schemas.microsoft.com/office/drawing/2014/main" id="{EA363B2F-CF9D-40B6-AEDA-032820308599}"/>
              </a:ext>
            </a:extLst>
          </p:cNvPr>
          <p:cNvPicPr>
            <a:picLocks noChangeAspect="1"/>
          </p:cNvPicPr>
          <p:nvPr/>
        </p:nvPicPr>
        <p:blipFill>
          <a:blip r:embed="rId4"/>
          <a:stretch>
            <a:fillRect/>
          </a:stretch>
        </p:blipFill>
        <p:spPr>
          <a:xfrm>
            <a:off x="4824688" y="2728743"/>
            <a:ext cx="3405652" cy="1693877"/>
          </a:xfrm>
          <a:prstGeom prst="rect">
            <a:avLst/>
          </a:prstGeom>
        </p:spPr>
      </p:pic>
      <p:pic>
        <p:nvPicPr>
          <p:cNvPr id="30" name="Imagen 29">
            <a:extLst>
              <a:ext uri="{FF2B5EF4-FFF2-40B4-BE49-F238E27FC236}">
                <a16:creationId xmlns:a16="http://schemas.microsoft.com/office/drawing/2014/main" id="{6CED5ACB-51C7-445B-A578-9CE953C6DF31}"/>
              </a:ext>
            </a:extLst>
          </p:cNvPr>
          <p:cNvPicPr>
            <a:picLocks noChangeAspect="1"/>
          </p:cNvPicPr>
          <p:nvPr/>
        </p:nvPicPr>
        <p:blipFill>
          <a:blip r:embed="rId5"/>
          <a:stretch>
            <a:fillRect/>
          </a:stretch>
        </p:blipFill>
        <p:spPr>
          <a:xfrm>
            <a:off x="757974" y="4586667"/>
            <a:ext cx="3402342" cy="1783290"/>
          </a:xfrm>
          <a:prstGeom prst="rect">
            <a:avLst/>
          </a:prstGeom>
        </p:spPr>
      </p:pic>
      <p:pic>
        <p:nvPicPr>
          <p:cNvPr id="32" name="Imagen 31">
            <a:extLst>
              <a:ext uri="{FF2B5EF4-FFF2-40B4-BE49-F238E27FC236}">
                <a16:creationId xmlns:a16="http://schemas.microsoft.com/office/drawing/2014/main" id="{25690DC1-3F00-4D7A-8939-B6230805C172}"/>
              </a:ext>
            </a:extLst>
          </p:cNvPr>
          <p:cNvPicPr>
            <a:picLocks noChangeAspect="1"/>
          </p:cNvPicPr>
          <p:nvPr/>
        </p:nvPicPr>
        <p:blipFill>
          <a:blip r:embed="rId6"/>
          <a:stretch>
            <a:fillRect/>
          </a:stretch>
        </p:blipFill>
        <p:spPr>
          <a:xfrm>
            <a:off x="4842066" y="4586667"/>
            <a:ext cx="3402342" cy="1794661"/>
          </a:xfrm>
          <a:prstGeom prst="rect">
            <a:avLst/>
          </a:prstGeom>
        </p:spPr>
      </p:pic>
    </p:spTree>
    <p:extLst>
      <p:ext uri="{BB962C8B-B14F-4D97-AF65-F5344CB8AC3E}">
        <p14:creationId xmlns:p14="http://schemas.microsoft.com/office/powerpoint/2010/main" val="231605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2698F722-3B20-4A47-8E00-5426F2A487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E8D56398-ECE8-411F-8A15-29D468EE8C1F}"/>
              </a:ext>
            </a:extLst>
          </p:cNvPr>
          <p:cNvSpPr/>
          <p:nvPr/>
        </p:nvSpPr>
        <p:spPr>
          <a:xfrm>
            <a:off x="2267744" y="-99392"/>
            <a:ext cx="377699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Análisis Financiero</a:t>
            </a:r>
          </a:p>
        </p:txBody>
      </p:sp>
      <p:sp>
        <p:nvSpPr>
          <p:cNvPr id="9" name="CuadroTexto 8">
            <a:extLst>
              <a:ext uri="{FF2B5EF4-FFF2-40B4-BE49-F238E27FC236}">
                <a16:creationId xmlns:a16="http://schemas.microsoft.com/office/drawing/2014/main" id="{DA43C439-13D7-42E7-AD66-4A2546703382}"/>
              </a:ext>
            </a:extLst>
          </p:cNvPr>
          <p:cNvSpPr txBox="1"/>
          <p:nvPr/>
        </p:nvSpPr>
        <p:spPr>
          <a:xfrm>
            <a:off x="251520" y="319702"/>
            <a:ext cx="8640960" cy="2031325"/>
          </a:xfrm>
          <a:prstGeom prst="rect">
            <a:avLst/>
          </a:prstGeom>
          <a:noFill/>
        </p:spPr>
        <p:txBody>
          <a:bodyPr wrap="square">
            <a:spAutoFit/>
          </a:bodyPr>
          <a:lstStyle/>
          <a:p>
            <a:r>
              <a:rPr lang="es-ES" sz="1800" b="1" dirty="0">
                <a:solidFill>
                  <a:schemeClr val="accent4"/>
                </a:solidFill>
                <a:latin typeface="Candara" panose="020E0502030303020204" pitchFamily="34" charset="0"/>
              </a:rPr>
              <a:t>Estado de Resultados</a:t>
            </a:r>
          </a:p>
          <a:p>
            <a:pPr algn="just"/>
            <a:r>
              <a:rPr lang="es-ES" dirty="0">
                <a:solidFill>
                  <a:schemeClr val="accent4"/>
                </a:solidFill>
                <a:latin typeface="Candara" panose="020E0502030303020204" pitchFamily="34" charset="0"/>
              </a:rPr>
              <a:t>Se puede evidenciar que los costos en función a los ingresos representa en los periodos 2014 al 2017 el 75%,79%,83%,85% se debe considerar buscar proveedores nacionales con precios más económicos pero de la misma calidad, para aumentar el margen de contribución, acompañado de una mejora en el proceso de ventas y la gestión de cuentas por cobrar.</a:t>
            </a:r>
            <a:endParaRPr lang="es-ES" sz="1800" dirty="0">
              <a:solidFill>
                <a:schemeClr val="accent4"/>
              </a:solidFill>
              <a:latin typeface="Candara" panose="020E0502030303020204" pitchFamily="34" charset="0"/>
            </a:endParaRPr>
          </a:p>
          <a:p>
            <a:endParaRPr lang="es-ES" sz="1800" b="1" dirty="0">
              <a:solidFill>
                <a:schemeClr val="accent4"/>
              </a:solidFill>
              <a:latin typeface="Candara" panose="020E0502030303020204" pitchFamily="34" charset="0"/>
            </a:endParaRPr>
          </a:p>
        </p:txBody>
      </p:sp>
      <p:pic>
        <p:nvPicPr>
          <p:cNvPr id="14" name="Imagen 13">
            <a:extLst>
              <a:ext uri="{FF2B5EF4-FFF2-40B4-BE49-F238E27FC236}">
                <a16:creationId xmlns:a16="http://schemas.microsoft.com/office/drawing/2014/main" id="{9D452AAE-8BD2-431A-942B-84E212DB88F9}"/>
              </a:ext>
            </a:extLst>
          </p:cNvPr>
          <p:cNvPicPr>
            <a:picLocks noChangeAspect="1"/>
          </p:cNvPicPr>
          <p:nvPr/>
        </p:nvPicPr>
        <p:blipFill>
          <a:blip r:embed="rId3"/>
          <a:stretch>
            <a:fillRect/>
          </a:stretch>
        </p:blipFill>
        <p:spPr>
          <a:xfrm>
            <a:off x="479861" y="2125656"/>
            <a:ext cx="7352761" cy="4494008"/>
          </a:xfrm>
          <a:prstGeom prst="rect">
            <a:avLst/>
          </a:prstGeom>
        </p:spPr>
      </p:pic>
    </p:spTree>
    <p:extLst>
      <p:ext uri="{BB962C8B-B14F-4D97-AF65-F5344CB8AC3E}">
        <p14:creationId xmlns:p14="http://schemas.microsoft.com/office/powerpoint/2010/main" val="108209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3558B66B-927B-4D1B-9655-5037F530BB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644" y="638132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CC7B7DF8-99F0-4D59-9948-9EFE252A943F}"/>
              </a:ext>
            </a:extLst>
          </p:cNvPr>
          <p:cNvSpPr/>
          <p:nvPr/>
        </p:nvSpPr>
        <p:spPr>
          <a:xfrm>
            <a:off x="3059832" y="0"/>
            <a:ext cx="2122697"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Hallazgos</a:t>
            </a:r>
          </a:p>
        </p:txBody>
      </p:sp>
      <p:sp>
        <p:nvSpPr>
          <p:cNvPr id="11" name="CuadroTexto 10">
            <a:extLst>
              <a:ext uri="{FF2B5EF4-FFF2-40B4-BE49-F238E27FC236}">
                <a16:creationId xmlns:a16="http://schemas.microsoft.com/office/drawing/2014/main" id="{52FE13B6-CA61-4C5C-8B45-178EF4AEA9B2}"/>
              </a:ext>
            </a:extLst>
          </p:cNvPr>
          <p:cNvSpPr txBox="1"/>
          <p:nvPr/>
        </p:nvSpPr>
        <p:spPr>
          <a:xfrm>
            <a:off x="251520" y="2551734"/>
            <a:ext cx="8496944" cy="1015663"/>
          </a:xfrm>
          <a:prstGeom prst="rect">
            <a:avLst/>
          </a:prstGeom>
          <a:noFill/>
        </p:spPr>
        <p:txBody>
          <a:bodyPr wrap="square">
            <a:spAutoFit/>
          </a:bodyPr>
          <a:lstStyle/>
          <a:p>
            <a:pPr algn="just"/>
            <a:r>
              <a:rPr lang="es-ES" sz="2000" b="1" dirty="0">
                <a:latin typeface="Candara" panose="020E0502030303020204" pitchFamily="34" charset="0"/>
              </a:rPr>
              <a:t>-Se cuenta con proveedores en su mayoría internacionales lo que ocasiona un costo mas alto para la empresa, ya que la misma debe destinar una alta inversión en el inventario de mercadería para evitar el desabastecimiento.</a:t>
            </a:r>
            <a:endParaRPr lang="es-EC" sz="2000" b="1" dirty="0">
              <a:latin typeface="Candara" panose="020E0502030303020204" pitchFamily="34" charset="0"/>
            </a:endParaRPr>
          </a:p>
        </p:txBody>
      </p:sp>
      <p:sp>
        <p:nvSpPr>
          <p:cNvPr id="19" name="CuadroTexto 18">
            <a:extLst>
              <a:ext uri="{FF2B5EF4-FFF2-40B4-BE49-F238E27FC236}">
                <a16:creationId xmlns:a16="http://schemas.microsoft.com/office/drawing/2014/main" id="{5550F4D4-E80D-4A3C-A4E1-D5C8A0FF345B}"/>
              </a:ext>
            </a:extLst>
          </p:cNvPr>
          <p:cNvSpPr txBox="1"/>
          <p:nvPr/>
        </p:nvSpPr>
        <p:spPr>
          <a:xfrm>
            <a:off x="251520" y="3717032"/>
            <a:ext cx="8352928" cy="1323439"/>
          </a:xfrm>
          <a:prstGeom prst="rect">
            <a:avLst/>
          </a:prstGeom>
          <a:noFill/>
        </p:spPr>
        <p:txBody>
          <a:bodyPr wrap="square">
            <a:spAutoFit/>
          </a:bodyPr>
          <a:lstStyle/>
          <a:p>
            <a:pPr algn="just"/>
            <a:r>
              <a:rPr lang="es-ES" sz="2000" b="1" dirty="0">
                <a:latin typeface="Candara" panose="020E0502030303020204" pitchFamily="34" charset="0"/>
              </a:rPr>
              <a:t>-Baja participación del Capital Social y las Reservas Legales, esto ocasiona un limitado crecimiento de la empresa por falta de capitalización de sus propietarios, la deuda con sus inversionistas ocasiona un alto gasto financiero.</a:t>
            </a:r>
            <a:endParaRPr lang="es-EC" sz="2000" b="1" dirty="0">
              <a:latin typeface="Candara" panose="020E0502030303020204" pitchFamily="34" charset="0"/>
            </a:endParaRPr>
          </a:p>
        </p:txBody>
      </p:sp>
      <p:sp>
        <p:nvSpPr>
          <p:cNvPr id="23" name="CuadroTexto 22">
            <a:extLst>
              <a:ext uri="{FF2B5EF4-FFF2-40B4-BE49-F238E27FC236}">
                <a16:creationId xmlns:a16="http://schemas.microsoft.com/office/drawing/2014/main" id="{E9F36396-2918-43B8-9CCD-F399496F3BFD}"/>
              </a:ext>
            </a:extLst>
          </p:cNvPr>
          <p:cNvSpPr txBox="1"/>
          <p:nvPr/>
        </p:nvSpPr>
        <p:spPr>
          <a:xfrm>
            <a:off x="251520" y="1536071"/>
            <a:ext cx="8693768" cy="1015663"/>
          </a:xfrm>
          <a:prstGeom prst="rect">
            <a:avLst/>
          </a:prstGeom>
          <a:noFill/>
        </p:spPr>
        <p:txBody>
          <a:bodyPr wrap="square">
            <a:spAutoFit/>
          </a:bodyPr>
          <a:lstStyle/>
          <a:p>
            <a:pPr algn="just"/>
            <a:r>
              <a:rPr lang="es-ES" sz="2000" b="1" dirty="0">
                <a:latin typeface="Candara" panose="020E0502030303020204" pitchFamily="34" charset="0"/>
              </a:rPr>
              <a:t>-La empresa genera un bajo margen de ganancia respecto a la venta de productos, dado principalmente por un alto pago del costo de mercadería y distribución de la misma (85%)</a:t>
            </a:r>
            <a:endParaRPr lang="es-EC" sz="2000" b="1" dirty="0">
              <a:latin typeface="Candara" panose="020E0502030303020204" pitchFamily="34" charset="0"/>
            </a:endParaRPr>
          </a:p>
        </p:txBody>
      </p:sp>
    </p:spTree>
    <p:extLst>
      <p:ext uri="{BB962C8B-B14F-4D97-AF65-F5344CB8AC3E}">
        <p14:creationId xmlns:p14="http://schemas.microsoft.com/office/powerpoint/2010/main" val="201075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860925" y="2132856"/>
            <a:ext cx="4283075" cy="544513"/>
          </a:xfrm>
          <a:noFill/>
          <a:ln/>
        </p:spPr>
        <p:txBody>
          <a:bodyPr/>
          <a:lstStyle/>
          <a:p>
            <a:pPr algn="l"/>
            <a:r>
              <a:rPr lang="es-UY" altLang="es-EC" sz="3600" dirty="0">
                <a:solidFill>
                  <a:schemeClr val="bg1"/>
                </a:solidFill>
                <a:latin typeface="Aharoni" panose="02010803020104030203" pitchFamily="2" charset="-79"/>
                <a:cs typeface="Aharoni" panose="02010803020104030203" pitchFamily="2" charset="-79"/>
              </a:rPr>
              <a:t>CAPITULO IV</a:t>
            </a:r>
            <a:endParaRPr lang="es-ES" altLang="es-EC" sz="3600" dirty="0">
              <a:solidFill>
                <a:schemeClr val="bg1"/>
              </a:solidFill>
              <a:latin typeface="Aharoni" panose="02010803020104030203" pitchFamily="2" charset="-79"/>
              <a:cs typeface="Aharoni" panose="02010803020104030203" pitchFamily="2" charset="-79"/>
            </a:endParaRPr>
          </a:p>
        </p:txBody>
      </p:sp>
      <p:sp>
        <p:nvSpPr>
          <p:cNvPr id="2173" name="Rectangle 125"/>
          <p:cNvSpPr>
            <a:spLocks noChangeArrowheads="1"/>
          </p:cNvSpPr>
          <p:nvPr/>
        </p:nvSpPr>
        <p:spPr bwMode="auto">
          <a:xfrm>
            <a:off x="4860925" y="3213100"/>
            <a:ext cx="403155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UY" altLang="es-EC" sz="3200" b="1" dirty="0">
                <a:solidFill>
                  <a:schemeClr val="tx1"/>
                </a:solidFill>
                <a:latin typeface="Aharoni" panose="02010803020104030203" pitchFamily="2" charset="-79"/>
                <a:cs typeface="Aharoni" panose="02010803020104030203" pitchFamily="2" charset="-79"/>
              </a:rPr>
              <a:t>Valoración de la Empresa DEGSO</a:t>
            </a:r>
            <a:endParaRPr kumimoji="0" lang="es-ES" altLang="es-EC" sz="3200" b="1" i="0" u="none" strike="noStrike" kern="1200" cap="none" spc="0" normalizeH="0" baseline="0" noProof="0" dirty="0">
              <a:ln>
                <a:noFill/>
              </a:ln>
              <a:solidFill>
                <a:schemeClr val="tx1"/>
              </a:solidFill>
              <a:effectLst/>
              <a:uLnTx/>
              <a:uFillTx/>
              <a:latin typeface="Aharoni" panose="02010803020104030203" pitchFamily="2" charset="-79"/>
              <a:ea typeface="+mn-ea"/>
              <a:cs typeface="Aharoni" panose="02010803020104030203" pitchFamily="2" charset="-79"/>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spTree>
    <p:extLst>
      <p:ext uri="{BB962C8B-B14F-4D97-AF65-F5344CB8AC3E}">
        <p14:creationId xmlns:p14="http://schemas.microsoft.com/office/powerpoint/2010/main" val="133415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7BADCDD1-ED4C-4F4B-B92A-4B78400D743D}"/>
              </a:ext>
            </a:extLst>
          </p:cNvPr>
          <p:cNvSpPr/>
          <p:nvPr/>
        </p:nvSpPr>
        <p:spPr>
          <a:xfrm>
            <a:off x="2051720" y="260648"/>
            <a:ext cx="4887877" cy="400110"/>
          </a:xfrm>
          <a:prstGeom prst="rect">
            <a:avLst/>
          </a:prstGeom>
        </p:spPr>
        <p:txBody>
          <a:bodyPr wrap="none">
            <a:spAutoFit/>
          </a:bodyPr>
          <a:lstStyle/>
          <a:p>
            <a:r>
              <a:rPr lang="es-EC" sz="2000" dirty="0">
                <a:solidFill>
                  <a:prstClr val="black"/>
                </a:solidFill>
                <a:latin typeface="Aharoni" pitchFamily="2" charset="-79"/>
                <a:cs typeface="Aharoni" pitchFamily="2" charset="-79"/>
              </a:rPr>
              <a:t>Métodos para la Valoración de DEGSO</a:t>
            </a:r>
          </a:p>
        </p:txBody>
      </p:sp>
      <p:graphicFrame>
        <p:nvGraphicFramePr>
          <p:cNvPr id="5" name="8 Diagrama">
            <a:extLst>
              <a:ext uri="{FF2B5EF4-FFF2-40B4-BE49-F238E27FC236}">
                <a16:creationId xmlns:a16="http://schemas.microsoft.com/office/drawing/2014/main" id="{3179890C-A200-4AFA-AFF7-CCB8DB879691}"/>
              </a:ext>
            </a:extLst>
          </p:cNvPr>
          <p:cNvGraphicFramePr/>
          <p:nvPr>
            <p:extLst>
              <p:ext uri="{D42A27DB-BD31-4B8C-83A1-F6EECF244321}">
                <p14:modId xmlns:p14="http://schemas.microsoft.com/office/powerpoint/2010/main" val="2635685880"/>
              </p:ext>
            </p:extLst>
          </p:nvPr>
        </p:nvGraphicFramePr>
        <p:xfrm>
          <a:off x="467544" y="620688"/>
          <a:ext cx="518457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9 Flecha derecha">
            <a:extLst>
              <a:ext uri="{FF2B5EF4-FFF2-40B4-BE49-F238E27FC236}">
                <a16:creationId xmlns:a16="http://schemas.microsoft.com/office/drawing/2014/main" id="{2465C345-18D5-4CE8-B7C0-ECB5555C370C}"/>
              </a:ext>
            </a:extLst>
          </p:cNvPr>
          <p:cNvSpPr/>
          <p:nvPr/>
        </p:nvSpPr>
        <p:spPr>
          <a:xfrm>
            <a:off x="5652120" y="2125115"/>
            <a:ext cx="1008112"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8" name="11 Flecha derecha">
            <a:extLst>
              <a:ext uri="{FF2B5EF4-FFF2-40B4-BE49-F238E27FC236}">
                <a16:creationId xmlns:a16="http://schemas.microsoft.com/office/drawing/2014/main" id="{90F68274-BBF3-44EE-BC51-F5860AACCA8B}"/>
              </a:ext>
            </a:extLst>
          </p:cNvPr>
          <p:cNvSpPr/>
          <p:nvPr/>
        </p:nvSpPr>
        <p:spPr>
          <a:xfrm>
            <a:off x="5743607" y="4703739"/>
            <a:ext cx="1008112"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prstClr val="white"/>
              </a:solidFill>
            </a:endParaRPr>
          </a:p>
        </p:txBody>
      </p:sp>
      <p:sp>
        <p:nvSpPr>
          <p:cNvPr id="9" name="12 Rectángulo">
            <a:extLst>
              <a:ext uri="{FF2B5EF4-FFF2-40B4-BE49-F238E27FC236}">
                <a16:creationId xmlns:a16="http://schemas.microsoft.com/office/drawing/2014/main" id="{F58DEE43-C908-42F1-B842-B4AB53A17A2D}"/>
              </a:ext>
            </a:extLst>
          </p:cNvPr>
          <p:cNvSpPr/>
          <p:nvPr/>
        </p:nvSpPr>
        <p:spPr>
          <a:xfrm>
            <a:off x="6708212" y="1915047"/>
            <a:ext cx="158417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i="1" dirty="0">
                <a:solidFill>
                  <a:prstClr val="black"/>
                </a:solidFill>
              </a:rPr>
              <a:t>Valor de su patrimonio</a:t>
            </a:r>
          </a:p>
        </p:txBody>
      </p:sp>
      <p:sp>
        <p:nvSpPr>
          <p:cNvPr id="11" name="14 Rectángulo">
            <a:extLst>
              <a:ext uri="{FF2B5EF4-FFF2-40B4-BE49-F238E27FC236}">
                <a16:creationId xmlns:a16="http://schemas.microsoft.com/office/drawing/2014/main" id="{16355EB5-B424-4960-AEAA-77F9C990E484}"/>
              </a:ext>
            </a:extLst>
          </p:cNvPr>
          <p:cNvSpPr/>
          <p:nvPr/>
        </p:nvSpPr>
        <p:spPr>
          <a:xfrm>
            <a:off x="6843206" y="4524589"/>
            <a:ext cx="197971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i="1" dirty="0">
                <a:solidFill>
                  <a:prstClr val="black"/>
                </a:solidFill>
              </a:rPr>
              <a:t>Estimación de los flujos de dinero </a:t>
            </a:r>
          </a:p>
        </p:txBody>
      </p:sp>
      <p:pic>
        <p:nvPicPr>
          <p:cNvPr id="12" name="15 Imagen">
            <a:extLst>
              <a:ext uri="{FF2B5EF4-FFF2-40B4-BE49-F238E27FC236}">
                <a16:creationId xmlns:a16="http://schemas.microsoft.com/office/drawing/2014/main" id="{47A54487-FE51-4931-A17C-18AC47DCD49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6264696"/>
            <a:ext cx="1979712" cy="620688"/>
          </a:xfrm>
          <a:prstGeom prst="rect">
            <a:avLst/>
          </a:prstGeom>
          <a:noFill/>
          <a:ln>
            <a:solidFill>
              <a:schemeClr val="tx1"/>
            </a:solidFill>
          </a:ln>
        </p:spPr>
      </p:pic>
    </p:spTree>
    <p:extLst>
      <p:ext uri="{BB962C8B-B14F-4D97-AF65-F5344CB8AC3E}">
        <p14:creationId xmlns:p14="http://schemas.microsoft.com/office/powerpoint/2010/main" val="18769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a:extLst>
              <a:ext uri="{FF2B5EF4-FFF2-40B4-BE49-F238E27FC236}">
                <a16:creationId xmlns:a16="http://schemas.microsoft.com/office/drawing/2014/main" id="{2C3D3876-F8CD-4F6E-88F1-02A38378A39A}"/>
              </a:ext>
            </a:extLst>
          </p:cNvPr>
          <p:cNvSpPr/>
          <p:nvPr/>
        </p:nvSpPr>
        <p:spPr>
          <a:xfrm>
            <a:off x="3279707" y="441141"/>
            <a:ext cx="2023311" cy="400110"/>
          </a:xfrm>
          <a:prstGeom prst="rect">
            <a:avLst/>
          </a:prstGeom>
        </p:spPr>
        <p:txBody>
          <a:bodyPr wrap="none">
            <a:spAutoFit/>
          </a:bodyPr>
          <a:lstStyle/>
          <a:p>
            <a:pPr algn="ctr"/>
            <a:r>
              <a:rPr lang="es-EC" sz="2000" b="1" dirty="0">
                <a:solidFill>
                  <a:prstClr val="black"/>
                </a:solidFill>
                <a:latin typeface="Aharoni" pitchFamily="2" charset="-79"/>
                <a:cs typeface="Aharoni" pitchFamily="2" charset="-79"/>
              </a:rPr>
              <a:t>Valor en Libros</a:t>
            </a:r>
          </a:p>
        </p:txBody>
      </p:sp>
      <p:sp>
        <p:nvSpPr>
          <p:cNvPr id="5" name="9 Rectángulo">
            <a:extLst>
              <a:ext uri="{FF2B5EF4-FFF2-40B4-BE49-F238E27FC236}">
                <a16:creationId xmlns:a16="http://schemas.microsoft.com/office/drawing/2014/main" id="{9D888B32-AA11-4BC7-BD81-00747CDBBF5A}"/>
              </a:ext>
            </a:extLst>
          </p:cNvPr>
          <p:cNvSpPr/>
          <p:nvPr/>
        </p:nvSpPr>
        <p:spPr>
          <a:xfrm>
            <a:off x="2483768" y="96887"/>
            <a:ext cx="3888432" cy="307777"/>
          </a:xfrm>
          <a:prstGeom prst="rect">
            <a:avLst/>
          </a:prstGeom>
        </p:spPr>
        <p:txBody>
          <a:bodyPr wrap="square">
            <a:spAutoFit/>
          </a:bodyPr>
          <a:lstStyle/>
          <a:p>
            <a:r>
              <a:rPr lang="es-EC" sz="1400" dirty="0">
                <a:solidFill>
                  <a:prstClr val="black"/>
                </a:solidFill>
                <a:latin typeface="Aharoni" pitchFamily="2" charset="-79"/>
                <a:cs typeface="Aharoni" pitchFamily="2" charset="-79"/>
              </a:rPr>
              <a:t>Métodos para la Valoración de DEGSO</a:t>
            </a:r>
          </a:p>
        </p:txBody>
      </p:sp>
      <p:pic>
        <p:nvPicPr>
          <p:cNvPr id="6" name="Picture 2">
            <a:extLst>
              <a:ext uri="{FF2B5EF4-FFF2-40B4-BE49-F238E27FC236}">
                <a16:creationId xmlns:a16="http://schemas.microsoft.com/office/drawing/2014/main" id="{7DAC1F04-86CC-4647-A8EE-27CCB4972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32" y="5229175"/>
            <a:ext cx="1831096" cy="1296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10 Rectángulo">
            <a:extLst>
              <a:ext uri="{FF2B5EF4-FFF2-40B4-BE49-F238E27FC236}">
                <a16:creationId xmlns:a16="http://schemas.microsoft.com/office/drawing/2014/main" id="{5331B750-CF9B-4885-BE67-600EA66948DD}"/>
              </a:ext>
            </a:extLst>
          </p:cNvPr>
          <p:cNvSpPr/>
          <p:nvPr/>
        </p:nvSpPr>
        <p:spPr>
          <a:xfrm>
            <a:off x="2436779" y="5640284"/>
            <a:ext cx="4341167"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b="1" dirty="0">
                <a:solidFill>
                  <a:prstClr val="black"/>
                </a:solidFill>
              </a:rPr>
              <a:t>Valor de la empresa: $403.630</a:t>
            </a:r>
          </a:p>
        </p:txBody>
      </p:sp>
      <p:pic>
        <p:nvPicPr>
          <p:cNvPr id="8" name="11 Imagen">
            <a:extLst>
              <a:ext uri="{FF2B5EF4-FFF2-40B4-BE49-F238E27FC236}">
                <a16:creationId xmlns:a16="http://schemas.microsoft.com/office/drawing/2014/main" id="{D02A40D3-7C7A-46B9-8131-3827A7BFBD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pic>
        <p:nvPicPr>
          <p:cNvPr id="9" name="Imagen 8">
            <a:extLst>
              <a:ext uri="{FF2B5EF4-FFF2-40B4-BE49-F238E27FC236}">
                <a16:creationId xmlns:a16="http://schemas.microsoft.com/office/drawing/2014/main" id="{DB879F8C-DF02-41B6-9706-798B44F985DE}"/>
              </a:ext>
            </a:extLst>
          </p:cNvPr>
          <p:cNvPicPr>
            <a:picLocks noChangeAspect="1"/>
          </p:cNvPicPr>
          <p:nvPr/>
        </p:nvPicPr>
        <p:blipFill>
          <a:blip r:embed="rId4"/>
          <a:stretch>
            <a:fillRect/>
          </a:stretch>
        </p:blipFill>
        <p:spPr>
          <a:xfrm>
            <a:off x="2436779" y="848384"/>
            <a:ext cx="3964017" cy="4492110"/>
          </a:xfrm>
          <a:prstGeom prst="rect">
            <a:avLst/>
          </a:prstGeom>
        </p:spPr>
      </p:pic>
    </p:spTree>
    <p:extLst>
      <p:ext uri="{BB962C8B-B14F-4D97-AF65-F5344CB8AC3E}">
        <p14:creationId xmlns:p14="http://schemas.microsoft.com/office/powerpoint/2010/main" val="270124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sp>
        <p:nvSpPr>
          <p:cNvPr id="17" name="2 Rectángulo">
            <a:extLst>
              <a:ext uri="{FF2B5EF4-FFF2-40B4-BE49-F238E27FC236}">
                <a16:creationId xmlns:a16="http://schemas.microsoft.com/office/drawing/2014/main" id="{ECBF4A33-353B-4EFE-9F99-287D42188EAC}"/>
              </a:ext>
            </a:extLst>
          </p:cNvPr>
          <p:cNvSpPr/>
          <p:nvPr/>
        </p:nvSpPr>
        <p:spPr>
          <a:xfrm>
            <a:off x="1763688" y="116632"/>
            <a:ext cx="5795304" cy="523220"/>
          </a:xfrm>
          <a:prstGeom prst="rect">
            <a:avLst/>
          </a:prstGeom>
        </p:spPr>
        <p:txBody>
          <a:bodyPr wrap="none">
            <a:spAutoFit/>
          </a:bodyPr>
          <a:lstStyle/>
          <a:p>
            <a:pPr lvl="1"/>
            <a:r>
              <a:rPr lang="es-EC"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anose="020F0502020204030204" pitchFamily="34" charset="0"/>
              </a:rPr>
              <a:t>PLANTEAMIENTO DEL PROBLEMA</a:t>
            </a:r>
          </a:p>
        </p:txBody>
      </p:sp>
      <p:sp>
        <p:nvSpPr>
          <p:cNvPr id="18" name="10 Rectángulo redondeado">
            <a:extLst>
              <a:ext uri="{FF2B5EF4-FFF2-40B4-BE49-F238E27FC236}">
                <a16:creationId xmlns:a16="http://schemas.microsoft.com/office/drawing/2014/main" id="{8C012DFB-09A4-49EA-9FA2-70AC2FCC8495}"/>
              </a:ext>
            </a:extLst>
          </p:cNvPr>
          <p:cNvSpPr/>
          <p:nvPr/>
        </p:nvSpPr>
        <p:spPr>
          <a:xfrm>
            <a:off x="179512" y="722067"/>
            <a:ext cx="3380628" cy="96130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1" i="0" u="none" strike="noStrike" kern="0" cap="none" spc="0" normalizeH="0" baseline="0" noProof="0" dirty="0">
                <a:ln>
                  <a:noFill/>
                </a:ln>
                <a:solidFill>
                  <a:prstClr val="black"/>
                </a:solidFill>
                <a:effectLst/>
                <a:uLnTx/>
                <a:uFillTx/>
                <a:latin typeface="Calibri"/>
                <a:ea typeface="+mn-ea"/>
                <a:cs typeface="+mn-cs"/>
              </a:rPr>
              <a:t>Todos los bienes y derechos están sujetos a una posible compra o venta</a:t>
            </a:r>
          </a:p>
        </p:txBody>
      </p:sp>
      <p:sp>
        <p:nvSpPr>
          <p:cNvPr id="19" name="7 Flecha derecha">
            <a:extLst>
              <a:ext uri="{FF2B5EF4-FFF2-40B4-BE49-F238E27FC236}">
                <a16:creationId xmlns:a16="http://schemas.microsoft.com/office/drawing/2014/main" id="{737CA4D6-69BD-4222-B5D3-C736ACD2280E}"/>
              </a:ext>
            </a:extLst>
          </p:cNvPr>
          <p:cNvSpPr/>
          <p:nvPr/>
        </p:nvSpPr>
        <p:spPr>
          <a:xfrm>
            <a:off x="3707904" y="1005924"/>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12 Rectángulo redondeado">
            <a:extLst>
              <a:ext uri="{FF2B5EF4-FFF2-40B4-BE49-F238E27FC236}">
                <a16:creationId xmlns:a16="http://schemas.microsoft.com/office/drawing/2014/main" id="{C6082C10-34B7-48E6-9E2A-8EA26720C97C}"/>
              </a:ext>
            </a:extLst>
          </p:cNvPr>
          <p:cNvSpPr/>
          <p:nvPr/>
        </p:nvSpPr>
        <p:spPr>
          <a:xfrm>
            <a:off x="4283968" y="692696"/>
            <a:ext cx="3380628" cy="96130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s-EC" b="1" kern="0" dirty="0">
                <a:solidFill>
                  <a:prstClr val="black"/>
                </a:solidFill>
                <a:latin typeface="Calibri"/>
              </a:rPr>
              <a:t>se aplica un precio y que también de un modo u otro tienen un valor</a:t>
            </a:r>
            <a:endParaRPr kumimoji="0" lang="es-EC"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13 Rectángulo redondeado">
            <a:extLst>
              <a:ext uri="{FF2B5EF4-FFF2-40B4-BE49-F238E27FC236}">
                <a16:creationId xmlns:a16="http://schemas.microsoft.com/office/drawing/2014/main" id="{F4E2BAA0-C868-4F1E-8077-C2D981F0C889}"/>
              </a:ext>
            </a:extLst>
          </p:cNvPr>
          <p:cNvSpPr/>
          <p:nvPr/>
        </p:nvSpPr>
        <p:spPr>
          <a:xfrm>
            <a:off x="179512" y="2037442"/>
            <a:ext cx="2592288"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s-EC" b="1" dirty="0">
                <a:latin typeface="Calibri" panose="020F0502020204030204" pitchFamily="34" charset="0"/>
              </a:rPr>
              <a:t>Exigencias del mercado</a:t>
            </a:r>
            <a:endParaRPr kumimoji="0" lang="es-EC" sz="1800" b="1"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3" name="15 Rectángulo redondeado">
            <a:extLst>
              <a:ext uri="{FF2B5EF4-FFF2-40B4-BE49-F238E27FC236}">
                <a16:creationId xmlns:a16="http://schemas.microsoft.com/office/drawing/2014/main" id="{A1D0F097-67A6-4477-86AF-2E39F2AB303E}"/>
              </a:ext>
            </a:extLst>
          </p:cNvPr>
          <p:cNvSpPr/>
          <p:nvPr/>
        </p:nvSpPr>
        <p:spPr>
          <a:xfrm>
            <a:off x="179512" y="2636912"/>
            <a:ext cx="2592288"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latin typeface="Calibri" panose="020F0502020204030204" pitchFamily="34" charset="0"/>
              </a:rPr>
              <a:t>Dinámica empresarial </a:t>
            </a:r>
          </a:p>
        </p:txBody>
      </p:sp>
      <p:sp>
        <p:nvSpPr>
          <p:cNvPr id="24" name="16 Flecha derecha">
            <a:extLst>
              <a:ext uri="{FF2B5EF4-FFF2-40B4-BE49-F238E27FC236}">
                <a16:creationId xmlns:a16="http://schemas.microsoft.com/office/drawing/2014/main" id="{5AF8882D-ABF1-4E0B-8E46-6AFD500CE936}"/>
              </a:ext>
            </a:extLst>
          </p:cNvPr>
          <p:cNvSpPr/>
          <p:nvPr/>
        </p:nvSpPr>
        <p:spPr>
          <a:xfrm>
            <a:off x="2915816" y="2348880"/>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17 Rectángulo redondeado">
            <a:extLst>
              <a:ext uri="{FF2B5EF4-FFF2-40B4-BE49-F238E27FC236}">
                <a16:creationId xmlns:a16="http://schemas.microsoft.com/office/drawing/2014/main" id="{F03C9B8A-B62F-4123-9C2B-11A8B1834963}"/>
              </a:ext>
            </a:extLst>
          </p:cNvPr>
          <p:cNvSpPr/>
          <p:nvPr/>
        </p:nvSpPr>
        <p:spPr>
          <a:xfrm>
            <a:off x="3563888" y="2204864"/>
            <a:ext cx="2068141"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latin typeface="Calibri" panose="020F0502020204030204" pitchFamily="34" charset="0"/>
              </a:rPr>
              <a:t>Competitividad</a:t>
            </a:r>
          </a:p>
        </p:txBody>
      </p:sp>
      <p:sp>
        <p:nvSpPr>
          <p:cNvPr id="26" name="18 Rectángulo redondeado">
            <a:extLst>
              <a:ext uri="{FF2B5EF4-FFF2-40B4-BE49-F238E27FC236}">
                <a16:creationId xmlns:a16="http://schemas.microsoft.com/office/drawing/2014/main" id="{FED413CA-EDD6-4523-8607-CCABADA16288}"/>
              </a:ext>
            </a:extLst>
          </p:cNvPr>
          <p:cNvSpPr/>
          <p:nvPr/>
        </p:nvSpPr>
        <p:spPr>
          <a:xfrm>
            <a:off x="6558517" y="1916832"/>
            <a:ext cx="2261955" cy="10696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i="1" dirty="0">
                <a:latin typeface="Calibri" panose="020F0502020204030204" pitchFamily="34" charset="0"/>
              </a:rPr>
              <a:t>“</a:t>
            </a:r>
            <a:r>
              <a:rPr lang="es-EC" b="1" i="1" dirty="0">
                <a:latin typeface="Calibri" panose="020F0502020204030204" pitchFamily="34" charset="0"/>
              </a:rPr>
              <a:t>no se puede mejorar lo que no se puede medir”</a:t>
            </a:r>
          </a:p>
        </p:txBody>
      </p:sp>
      <p:sp>
        <p:nvSpPr>
          <p:cNvPr id="27" name="19 Flecha derecha">
            <a:extLst>
              <a:ext uri="{FF2B5EF4-FFF2-40B4-BE49-F238E27FC236}">
                <a16:creationId xmlns:a16="http://schemas.microsoft.com/office/drawing/2014/main" id="{8C52B6E3-46A1-460F-8CA6-9F7681BF1BEB}"/>
              </a:ext>
            </a:extLst>
          </p:cNvPr>
          <p:cNvSpPr/>
          <p:nvPr/>
        </p:nvSpPr>
        <p:spPr>
          <a:xfrm>
            <a:off x="5868144" y="2348880"/>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8" name="21 Rectángulo redondeado">
            <a:extLst>
              <a:ext uri="{FF2B5EF4-FFF2-40B4-BE49-F238E27FC236}">
                <a16:creationId xmlns:a16="http://schemas.microsoft.com/office/drawing/2014/main" id="{D0104135-ED7C-4416-A906-B24079D53B16}"/>
              </a:ext>
            </a:extLst>
          </p:cNvPr>
          <p:cNvSpPr/>
          <p:nvPr/>
        </p:nvSpPr>
        <p:spPr>
          <a:xfrm>
            <a:off x="253394" y="3478504"/>
            <a:ext cx="2302382" cy="52656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800" b="1" i="0" u="none" strike="noStrike" kern="0" cap="none" spc="0" normalizeH="0" baseline="0" noProof="0" dirty="0">
                <a:ln>
                  <a:noFill/>
                </a:ln>
                <a:solidFill>
                  <a:prstClr val="black"/>
                </a:solidFill>
                <a:effectLst/>
                <a:uLnTx/>
                <a:uFillTx/>
                <a:latin typeface="Calibri"/>
                <a:ea typeface="+mn-ea"/>
                <a:cs typeface="+mn-cs"/>
              </a:rPr>
              <a:t>Las empresas  lideres </a:t>
            </a:r>
          </a:p>
        </p:txBody>
      </p:sp>
      <p:sp>
        <p:nvSpPr>
          <p:cNvPr id="29" name="22 Flecha derecha">
            <a:extLst>
              <a:ext uri="{FF2B5EF4-FFF2-40B4-BE49-F238E27FC236}">
                <a16:creationId xmlns:a16="http://schemas.microsoft.com/office/drawing/2014/main" id="{206C558E-E800-4C23-A04C-E20489CFD8A8}"/>
              </a:ext>
            </a:extLst>
          </p:cNvPr>
          <p:cNvSpPr/>
          <p:nvPr/>
        </p:nvSpPr>
        <p:spPr>
          <a:xfrm>
            <a:off x="2627784" y="3645024"/>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23 Rectángulo redondeado">
            <a:extLst>
              <a:ext uri="{FF2B5EF4-FFF2-40B4-BE49-F238E27FC236}">
                <a16:creationId xmlns:a16="http://schemas.microsoft.com/office/drawing/2014/main" id="{CB16C9CF-2B3A-4B71-B3F5-7BE43886EA80}"/>
              </a:ext>
            </a:extLst>
          </p:cNvPr>
          <p:cNvSpPr/>
          <p:nvPr/>
        </p:nvSpPr>
        <p:spPr>
          <a:xfrm>
            <a:off x="3275856" y="3185979"/>
            <a:ext cx="3947418" cy="1035109"/>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lvl="0"/>
            <a:endParaRPr lang="es-EC" b="1" kern="0" dirty="0">
              <a:solidFill>
                <a:prstClr val="black"/>
              </a:solidFill>
              <a:latin typeface="Calibri"/>
            </a:endParaRPr>
          </a:p>
          <a:p>
            <a:pPr lvl="0"/>
            <a:r>
              <a:rPr lang="es-EC" b="1" kern="0" dirty="0">
                <a:solidFill>
                  <a:prstClr val="black"/>
                </a:solidFill>
                <a:latin typeface="Calibri"/>
              </a:rPr>
              <a:t>-Esquemas de medición de su gestión</a:t>
            </a:r>
          </a:p>
          <a:p>
            <a:pPr lvl="0"/>
            <a:r>
              <a:rPr lang="es-EC" b="1" kern="0" dirty="0">
                <a:solidFill>
                  <a:prstClr val="black"/>
                </a:solidFill>
                <a:latin typeface="Calibri"/>
              </a:rPr>
              <a:t>-Posición competitiva en el mercado</a:t>
            </a:r>
          </a:p>
          <a:p>
            <a:pPr lvl="0"/>
            <a:r>
              <a:rPr lang="es-EC" b="1" kern="0" dirty="0">
                <a:solidFill>
                  <a:prstClr val="black"/>
                </a:solidFill>
                <a:latin typeface="Calibri"/>
              </a:rPr>
              <a:t> -Creación de valor de la compañía</a:t>
            </a:r>
          </a:p>
          <a:p>
            <a:pPr lvl="0"/>
            <a:endParaRPr kumimoji="0" lang="es-EC"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1" name="8 Abrir llave">
            <a:extLst>
              <a:ext uri="{FF2B5EF4-FFF2-40B4-BE49-F238E27FC236}">
                <a16:creationId xmlns:a16="http://schemas.microsoft.com/office/drawing/2014/main" id="{CA6D2FE3-2BF0-4C97-B6F0-5B659A615AF9}"/>
              </a:ext>
            </a:extLst>
          </p:cNvPr>
          <p:cNvSpPr/>
          <p:nvPr/>
        </p:nvSpPr>
        <p:spPr>
          <a:xfrm>
            <a:off x="3203848" y="3185978"/>
            <a:ext cx="284284" cy="11071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32" name="25 Rectángulo redondeado">
            <a:extLst>
              <a:ext uri="{FF2B5EF4-FFF2-40B4-BE49-F238E27FC236}">
                <a16:creationId xmlns:a16="http://schemas.microsoft.com/office/drawing/2014/main" id="{3929F81F-50D1-4E62-891D-51865CC73D84}"/>
              </a:ext>
            </a:extLst>
          </p:cNvPr>
          <p:cNvSpPr/>
          <p:nvPr/>
        </p:nvSpPr>
        <p:spPr>
          <a:xfrm>
            <a:off x="192346" y="4653136"/>
            <a:ext cx="2302382" cy="648072"/>
          </a:xfrm>
          <a:prstGeom prst="roundRect">
            <a:avLst/>
          </a:prstGeom>
          <a:solidFill>
            <a:srgbClr val="C0504D"/>
          </a:solidFill>
          <a:ln w="25400" cap="flat" cmpd="sng" algn="ctr">
            <a:solidFill>
              <a:srgbClr val="C0504D">
                <a:shade val="50000"/>
              </a:srgbClr>
            </a:solidFill>
            <a:prstDash val="solid"/>
          </a:ln>
          <a:effectLst/>
        </p:spPr>
        <p:txBody>
          <a:bodyPr rtlCol="0" anchor="ctr"/>
          <a:lstStyle/>
          <a:p>
            <a:pPr lvl="0" algn="ctr"/>
            <a:r>
              <a:rPr lang="es-EC" b="1" kern="0" dirty="0">
                <a:solidFill>
                  <a:prstClr val="white"/>
                </a:solidFill>
                <a:latin typeface="Calibri"/>
              </a:rPr>
              <a:t>DEGSO CIA LTDA</a:t>
            </a:r>
            <a:endParaRPr kumimoji="0" lang="es-EC"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3" name="26 Flecha derecha">
            <a:extLst>
              <a:ext uri="{FF2B5EF4-FFF2-40B4-BE49-F238E27FC236}">
                <a16:creationId xmlns:a16="http://schemas.microsoft.com/office/drawing/2014/main" id="{FB99F87D-37C1-4D1B-80C4-1722A91B60D7}"/>
              </a:ext>
            </a:extLst>
          </p:cNvPr>
          <p:cNvSpPr/>
          <p:nvPr/>
        </p:nvSpPr>
        <p:spPr>
          <a:xfrm>
            <a:off x="2627784" y="4797152"/>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4" name="27 Rectángulo redondeado">
            <a:extLst>
              <a:ext uri="{FF2B5EF4-FFF2-40B4-BE49-F238E27FC236}">
                <a16:creationId xmlns:a16="http://schemas.microsoft.com/office/drawing/2014/main" id="{A2F1E257-B2A9-4D16-AE51-5767F3A33C05}"/>
              </a:ext>
            </a:extLst>
          </p:cNvPr>
          <p:cNvSpPr/>
          <p:nvPr/>
        </p:nvSpPr>
        <p:spPr>
          <a:xfrm>
            <a:off x="3275856" y="4437112"/>
            <a:ext cx="3947418" cy="1035109"/>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endParaRPr lang="es-EC" b="1" kern="0" dirty="0">
              <a:solidFill>
                <a:prstClr val="black"/>
              </a:solidFill>
              <a:latin typeface="Calibri"/>
            </a:endParaRPr>
          </a:p>
          <a:p>
            <a:r>
              <a:rPr lang="es-EC" b="1" kern="0" dirty="0">
                <a:solidFill>
                  <a:prstClr val="black"/>
                </a:solidFill>
                <a:latin typeface="Calibri"/>
              </a:rPr>
              <a:t>-Instrumento de evaluación de sus resultados</a:t>
            </a:r>
          </a:p>
          <a:p>
            <a:r>
              <a:rPr lang="en-US" b="1" kern="0" dirty="0">
                <a:solidFill>
                  <a:prstClr val="black"/>
                </a:solidFill>
                <a:latin typeface="Calibri"/>
              </a:rPr>
              <a:t>-</a:t>
            </a:r>
            <a:r>
              <a:rPr lang="es-EC" b="1" kern="0" dirty="0">
                <a:solidFill>
                  <a:prstClr val="black"/>
                </a:solidFill>
                <a:latin typeface="Calibri"/>
              </a:rPr>
              <a:t>Operaciones de compra y venta</a:t>
            </a:r>
          </a:p>
          <a:p>
            <a:endParaRPr lang="es-EC" b="1" kern="0" dirty="0">
              <a:solidFill>
                <a:prstClr val="black"/>
              </a:solidFill>
              <a:latin typeface="Calibri"/>
            </a:endParaRPr>
          </a:p>
        </p:txBody>
      </p:sp>
      <p:sp>
        <p:nvSpPr>
          <p:cNvPr id="35" name="28 Abrir llave">
            <a:extLst>
              <a:ext uri="{FF2B5EF4-FFF2-40B4-BE49-F238E27FC236}">
                <a16:creationId xmlns:a16="http://schemas.microsoft.com/office/drawing/2014/main" id="{999B6F20-263C-49E6-9EEC-382136454077}"/>
              </a:ext>
            </a:extLst>
          </p:cNvPr>
          <p:cNvSpPr/>
          <p:nvPr/>
        </p:nvSpPr>
        <p:spPr>
          <a:xfrm>
            <a:off x="3203848" y="4410115"/>
            <a:ext cx="284284" cy="11071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215460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F0CB2D36-118B-4DB0-9244-2C98B9D45392}"/>
              </a:ext>
            </a:extLst>
          </p:cNvPr>
          <p:cNvSpPr/>
          <p:nvPr/>
        </p:nvSpPr>
        <p:spPr>
          <a:xfrm>
            <a:off x="2987824" y="425750"/>
            <a:ext cx="3106941" cy="584775"/>
          </a:xfrm>
          <a:prstGeom prst="rect">
            <a:avLst/>
          </a:prstGeom>
        </p:spPr>
        <p:txBody>
          <a:bodyPr wrap="none">
            <a:spAutoFit/>
          </a:bodyPr>
          <a:lstStyle/>
          <a:p>
            <a:r>
              <a:rPr lang="es-EC"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rPr>
              <a:t>Free Cash </a:t>
            </a:r>
            <a:r>
              <a:rPr lang="es-EC" sz="3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rPr>
              <a:t>Flow</a:t>
            </a:r>
            <a:endParaRPr lang="es-EC"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5" name="6 Rectángulo">
            <a:extLst>
              <a:ext uri="{FF2B5EF4-FFF2-40B4-BE49-F238E27FC236}">
                <a16:creationId xmlns:a16="http://schemas.microsoft.com/office/drawing/2014/main" id="{3119690F-D7EF-4400-85B4-8A22A79E96EB}"/>
              </a:ext>
            </a:extLst>
          </p:cNvPr>
          <p:cNvSpPr/>
          <p:nvPr/>
        </p:nvSpPr>
        <p:spPr>
          <a:xfrm>
            <a:off x="2483768" y="96887"/>
            <a:ext cx="3888432" cy="307777"/>
          </a:xfrm>
          <a:prstGeom prst="rect">
            <a:avLst/>
          </a:prstGeom>
        </p:spPr>
        <p:txBody>
          <a:bodyPr wrap="square">
            <a:spAutoFit/>
          </a:bodyPr>
          <a:lstStyle/>
          <a:p>
            <a:r>
              <a:rPr lang="es-EC" sz="1400" dirty="0">
                <a:solidFill>
                  <a:prstClr val="black"/>
                </a:solidFill>
                <a:latin typeface="Aharoni" pitchFamily="2" charset="-79"/>
                <a:cs typeface="Aharoni" pitchFamily="2" charset="-79"/>
              </a:rPr>
              <a:t>Métodos para la Valoración de DEGSO</a:t>
            </a:r>
          </a:p>
        </p:txBody>
      </p:sp>
      <p:graphicFrame>
        <p:nvGraphicFramePr>
          <p:cNvPr id="6" name="7 Diagrama">
            <a:extLst>
              <a:ext uri="{FF2B5EF4-FFF2-40B4-BE49-F238E27FC236}">
                <a16:creationId xmlns:a16="http://schemas.microsoft.com/office/drawing/2014/main" id="{C59BE797-305E-497C-9D98-B28DC535D8DE}"/>
              </a:ext>
            </a:extLst>
          </p:cNvPr>
          <p:cNvGraphicFramePr/>
          <p:nvPr>
            <p:extLst>
              <p:ext uri="{D42A27DB-BD31-4B8C-83A1-F6EECF244321}">
                <p14:modId xmlns:p14="http://schemas.microsoft.com/office/powerpoint/2010/main" val="2263491785"/>
              </p:ext>
            </p:extLst>
          </p:nvPr>
        </p:nvGraphicFramePr>
        <p:xfrm>
          <a:off x="1547664" y="977435"/>
          <a:ext cx="60960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8 Rectángulo">
            <a:extLst>
              <a:ext uri="{FF2B5EF4-FFF2-40B4-BE49-F238E27FC236}">
                <a16:creationId xmlns:a16="http://schemas.microsoft.com/office/drawing/2014/main" id="{391D8351-FEAE-4625-AE5E-2B8E162A7599}"/>
              </a:ext>
            </a:extLst>
          </p:cNvPr>
          <p:cNvSpPr/>
          <p:nvPr/>
        </p:nvSpPr>
        <p:spPr>
          <a:xfrm>
            <a:off x="194522" y="3579836"/>
            <a:ext cx="2141984" cy="923330"/>
          </a:xfrm>
          <a:prstGeom prst="rect">
            <a:avLst/>
          </a:prstGeom>
        </p:spPr>
        <p:txBody>
          <a:bodyPr wrap="square">
            <a:spAutoFit/>
          </a:bodyPr>
          <a:lstStyle/>
          <a:p>
            <a:pPr algn="ctr"/>
            <a:r>
              <a:rPr lang="es-EC" b="1" dirty="0">
                <a:solidFill>
                  <a:prstClr val="black"/>
                </a:solidFill>
              </a:rPr>
              <a:t>Es el dinero que quedaría disponible en la empresa </a:t>
            </a:r>
          </a:p>
        </p:txBody>
      </p:sp>
      <p:sp>
        <p:nvSpPr>
          <p:cNvPr id="8" name="9 Rectángulo">
            <a:extLst>
              <a:ext uri="{FF2B5EF4-FFF2-40B4-BE49-F238E27FC236}">
                <a16:creationId xmlns:a16="http://schemas.microsoft.com/office/drawing/2014/main" id="{F73655F7-EA22-41D0-8C8F-1A34E6215BBC}"/>
              </a:ext>
            </a:extLst>
          </p:cNvPr>
          <p:cNvSpPr/>
          <p:nvPr/>
        </p:nvSpPr>
        <p:spPr>
          <a:xfrm>
            <a:off x="2735018" y="3579836"/>
            <a:ext cx="1399261" cy="923330"/>
          </a:xfrm>
          <a:prstGeom prst="rect">
            <a:avLst/>
          </a:prstGeom>
        </p:spPr>
        <p:txBody>
          <a:bodyPr wrap="square">
            <a:spAutoFit/>
          </a:bodyPr>
          <a:lstStyle/>
          <a:p>
            <a:pPr algn="ctr"/>
            <a:r>
              <a:rPr lang="es-EC" b="1" dirty="0">
                <a:solidFill>
                  <a:prstClr val="black"/>
                </a:solidFill>
              </a:rPr>
              <a:t>Después de  haber cubierto </a:t>
            </a:r>
          </a:p>
        </p:txBody>
      </p:sp>
      <p:sp>
        <p:nvSpPr>
          <p:cNvPr id="9" name="10 Rectángulo">
            <a:extLst>
              <a:ext uri="{FF2B5EF4-FFF2-40B4-BE49-F238E27FC236}">
                <a16:creationId xmlns:a16="http://schemas.microsoft.com/office/drawing/2014/main" id="{7BDB292F-1830-4EDE-8E3F-0678034BC5F0}"/>
              </a:ext>
            </a:extLst>
          </p:cNvPr>
          <p:cNvSpPr/>
          <p:nvPr/>
        </p:nvSpPr>
        <p:spPr>
          <a:xfrm>
            <a:off x="4211960" y="3286725"/>
            <a:ext cx="2970301" cy="646331"/>
          </a:xfrm>
          <a:prstGeom prst="rect">
            <a:avLst/>
          </a:prstGeom>
        </p:spPr>
        <p:txBody>
          <a:bodyPr wrap="square">
            <a:spAutoFit/>
          </a:bodyPr>
          <a:lstStyle/>
          <a:p>
            <a:pPr algn="ctr"/>
            <a:r>
              <a:rPr lang="es-EC" b="1" dirty="0">
                <a:solidFill>
                  <a:prstClr val="black"/>
                </a:solidFill>
              </a:rPr>
              <a:t>Las necesidades de reinversión en activos fijos </a:t>
            </a:r>
          </a:p>
        </p:txBody>
      </p:sp>
      <p:sp>
        <p:nvSpPr>
          <p:cNvPr id="10" name="11 Rectángulo">
            <a:extLst>
              <a:ext uri="{FF2B5EF4-FFF2-40B4-BE49-F238E27FC236}">
                <a16:creationId xmlns:a16="http://schemas.microsoft.com/office/drawing/2014/main" id="{46B30968-32D9-44A9-9390-6C4CED113985}"/>
              </a:ext>
            </a:extLst>
          </p:cNvPr>
          <p:cNvSpPr/>
          <p:nvPr/>
        </p:nvSpPr>
        <p:spPr>
          <a:xfrm>
            <a:off x="4283968" y="4283804"/>
            <a:ext cx="3865545" cy="369332"/>
          </a:xfrm>
          <a:prstGeom prst="rect">
            <a:avLst/>
          </a:prstGeom>
        </p:spPr>
        <p:txBody>
          <a:bodyPr wrap="none">
            <a:spAutoFit/>
          </a:bodyPr>
          <a:lstStyle/>
          <a:p>
            <a:r>
              <a:rPr lang="es-EC" b="1" dirty="0">
                <a:solidFill>
                  <a:prstClr val="black"/>
                </a:solidFill>
              </a:rPr>
              <a:t>Y en necesidades operativas de fondos</a:t>
            </a:r>
          </a:p>
        </p:txBody>
      </p:sp>
      <p:sp>
        <p:nvSpPr>
          <p:cNvPr id="11" name="12 Rectángulo">
            <a:extLst>
              <a:ext uri="{FF2B5EF4-FFF2-40B4-BE49-F238E27FC236}">
                <a16:creationId xmlns:a16="http://schemas.microsoft.com/office/drawing/2014/main" id="{C84AACAD-58BC-4E84-B37E-BCC72CED606E}"/>
              </a:ext>
            </a:extLst>
          </p:cNvPr>
          <p:cNvSpPr/>
          <p:nvPr/>
        </p:nvSpPr>
        <p:spPr>
          <a:xfrm>
            <a:off x="4283968" y="5301208"/>
            <a:ext cx="3672408"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600" b="1" dirty="0">
                <a:solidFill>
                  <a:prstClr val="black"/>
                </a:solidFill>
              </a:rPr>
              <a:t>Suponiendo que no existe deuda y que, por tanto, no hay cargas financieras</a:t>
            </a:r>
          </a:p>
        </p:txBody>
      </p:sp>
      <p:sp>
        <p:nvSpPr>
          <p:cNvPr id="12" name="14 Abrir llave">
            <a:extLst>
              <a:ext uri="{FF2B5EF4-FFF2-40B4-BE49-F238E27FC236}">
                <a16:creationId xmlns:a16="http://schemas.microsoft.com/office/drawing/2014/main" id="{81F03B98-5479-4232-8A6C-74948476F7F1}"/>
              </a:ext>
            </a:extLst>
          </p:cNvPr>
          <p:cNvSpPr/>
          <p:nvPr/>
        </p:nvSpPr>
        <p:spPr>
          <a:xfrm>
            <a:off x="4067944" y="3171308"/>
            <a:ext cx="365713" cy="1769860"/>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solidFill>
                <a:prstClr val="black"/>
              </a:solidFill>
            </a:endParaRPr>
          </a:p>
        </p:txBody>
      </p:sp>
      <p:grpSp>
        <p:nvGrpSpPr>
          <p:cNvPr id="13" name="15 Grupo">
            <a:extLst>
              <a:ext uri="{FF2B5EF4-FFF2-40B4-BE49-F238E27FC236}">
                <a16:creationId xmlns:a16="http://schemas.microsoft.com/office/drawing/2014/main" id="{F9460B28-48FB-4A81-A41C-8F79C93B58A4}"/>
              </a:ext>
            </a:extLst>
          </p:cNvPr>
          <p:cNvGrpSpPr/>
          <p:nvPr/>
        </p:nvGrpSpPr>
        <p:grpSpPr>
          <a:xfrm>
            <a:off x="2454282" y="3886660"/>
            <a:ext cx="339494" cy="397144"/>
            <a:chOff x="1766887" y="665523"/>
            <a:chExt cx="339494" cy="397144"/>
          </a:xfrm>
          <a:scene3d>
            <a:camera prst="orthographicFront">
              <a:rot lat="0" lon="0" rev="0"/>
            </a:camera>
            <a:lightRig rig="contrasting" dir="t">
              <a:rot lat="0" lon="0" rev="1200000"/>
            </a:lightRig>
          </a:scene3d>
        </p:grpSpPr>
        <p:sp>
          <p:nvSpPr>
            <p:cNvPr id="14" name="16 Flecha derecha">
              <a:extLst>
                <a:ext uri="{FF2B5EF4-FFF2-40B4-BE49-F238E27FC236}">
                  <a16:creationId xmlns:a16="http://schemas.microsoft.com/office/drawing/2014/main" id="{6D56C7C0-E356-4531-959F-000F07A92165}"/>
                </a:ext>
              </a:extLst>
            </p:cNvPr>
            <p:cNvSpPr/>
            <p:nvPr/>
          </p:nvSpPr>
          <p:spPr>
            <a:xfrm>
              <a:off x="1766887" y="665523"/>
              <a:ext cx="339494" cy="397144"/>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Flecha derecha 4">
              <a:extLst>
                <a:ext uri="{FF2B5EF4-FFF2-40B4-BE49-F238E27FC236}">
                  <a16:creationId xmlns:a16="http://schemas.microsoft.com/office/drawing/2014/main" id="{AEE5BC16-3C21-496C-90A9-7CA72CDE4DA0}"/>
                </a:ext>
              </a:extLst>
            </p:cNvPr>
            <p:cNvSpPr/>
            <p:nvPr/>
          </p:nvSpPr>
          <p:spPr>
            <a:xfrm>
              <a:off x="1766887" y="744952"/>
              <a:ext cx="237646" cy="238286"/>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s-EC" sz="1200">
                <a:solidFill>
                  <a:prstClr val="white"/>
                </a:solidFill>
              </a:endParaRPr>
            </a:p>
          </p:txBody>
        </p:sp>
      </p:grpSp>
      <p:grpSp>
        <p:nvGrpSpPr>
          <p:cNvPr id="16" name="18 Grupo">
            <a:extLst>
              <a:ext uri="{FF2B5EF4-FFF2-40B4-BE49-F238E27FC236}">
                <a16:creationId xmlns:a16="http://schemas.microsoft.com/office/drawing/2014/main" id="{2C3A3AB2-48AA-47F5-A442-926443875B89}"/>
              </a:ext>
            </a:extLst>
          </p:cNvPr>
          <p:cNvGrpSpPr/>
          <p:nvPr/>
        </p:nvGrpSpPr>
        <p:grpSpPr>
          <a:xfrm rot="5400000">
            <a:off x="5806268" y="4854804"/>
            <a:ext cx="339494" cy="397144"/>
            <a:chOff x="1766887" y="665523"/>
            <a:chExt cx="339494" cy="397144"/>
          </a:xfrm>
          <a:scene3d>
            <a:camera prst="orthographicFront">
              <a:rot lat="0" lon="0" rev="0"/>
            </a:camera>
            <a:lightRig rig="contrasting" dir="t">
              <a:rot lat="0" lon="0" rev="1200000"/>
            </a:lightRig>
          </a:scene3d>
        </p:grpSpPr>
        <p:sp>
          <p:nvSpPr>
            <p:cNvPr id="17" name="19 Flecha derecha">
              <a:extLst>
                <a:ext uri="{FF2B5EF4-FFF2-40B4-BE49-F238E27FC236}">
                  <a16:creationId xmlns:a16="http://schemas.microsoft.com/office/drawing/2014/main" id="{E0032AF0-00F2-484C-8089-7503E3568503}"/>
                </a:ext>
              </a:extLst>
            </p:cNvPr>
            <p:cNvSpPr/>
            <p:nvPr/>
          </p:nvSpPr>
          <p:spPr>
            <a:xfrm>
              <a:off x="1766887" y="665523"/>
              <a:ext cx="339494" cy="397144"/>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lecha derecha 4">
              <a:extLst>
                <a:ext uri="{FF2B5EF4-FFF2-40B4-BE49-F238E27FC236}">
                  <a16:creationId xmlns:a16="http://schemas.microsoft.com/office/drawing/2014/main" id="{22E7BD8E-8219-4E18-AEF5-9521A6120204}"/>
                </a:ext>
              </a:extLst>
            </p:cNvPr>
            <p:cNvSpPr/>
            <p:nvPr/>
          </p:nvSpPr>
          <p:spPr>
            <a:xfrm>
              <a:off x="1766887" y="744952"/>
              <a:ext cx="237646" cy="238286"/>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s-EC" sz="1200">
                <a:solidFill>
                  <a:prstClr val="white"/>
                </a:solidFill>
              </a:endParaRPr>
            </a:p>
          </p:txBody>
        </p:sp>
      </p:grpSp>
      <p:pic>
        <p:nvPicPr>
          <p:cNvPr id="19" name="Picture 2">
            <a:extLst>
              <a:ext uri="{FF2B5EF4-FFF2-40B4-BE49-F238E27FC236}">
                <a16:creationId xmlns:a16="http://schemas.microsoft.com/office/drawing/2014/main" id="{069F4893-CD3B-4DDF-A957-031E6494E8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656" y="4941168"/>
            <a:ext cx="29337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11 Imagen">
            <a:extLst>
              <a:ext uri="{FF2B5EF4-FFF2-40B4-BE49-F238E27FC236}">
                <a16:creationId xmlns:a16="http://schemas.microsoft.com/office/drawing/2014/main" id="{E2C4F7D5-9B7E-4FA9-A2D1-21E980859C6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spTree>
    <p:extLst>
      <p:ext uri="{BB962C8B-B14F-4D97-AF65-F5344CB8AC3E}">
        <p14:creationId xmlns:p14="http://schemas.microsoft.com/office/powerpoint/2010/main" val="949957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9624166-2EDC-41B4-9E64-4C3F14026CAB}"/>
              </a:ext>
            </a:extLst>
          </p:cNvPr>
          <p:cNvSpPr/>
          <p:nvPr/>
        </p:nvSpPr>
        <p:spPr>
          <a:xfrm>
            <a:off x="2555776" y="96887"/>
            <a:ext cx="3888432" cy="307777"/>
          </a:xfrm>
          <a:prstGeom prst="rect">
            <a:avLst/>
          </a:prstGeom>
        </p:spPr>
        <p:txBody>
          <a:bodyPr wrap="square">
            <a:spAutoFit/>
          </a:bodyPr>
          <a:lstStyle/>
          <a:p>
            <a:r>
              <a:rPr lang="es-EC" sz="1400" dirty="0">
                <a:solidFill>
                  <a:prstClr val="black"/>
                </a:solidFill>
                <a:latin typeface="Aharoni" pitchFamily="2" charset="-79"/>
                <a:cs typeface="Aharoni" pitchFamily="2" charset="-79"/>
              </a:rPr>
              <a:t>Métodos para la Valoración de DEGSO</a:t>
            </a:r>
          </a:p>
        </p:txBody>
      </p:sp>
      <p:sp>
        <p:nvSpPr>
          <p:cNvPr id="5" name="4 Rectángulo">
            <a:extLst>
              <a:ext uri="{FF2B5EF4-FFF2-40B4-BE49-F238E27FC236}">
                <a16:creationId xmlns:a16="http://schemas.microsoft.com/office/drawing/2014/main" id="{2304AA1B-AE02-47DA-A2D4-5CEED73C52E7}"/>
              </a:ext>
            </a:extLst>
          </p:cNvPr>
          <p:cNvSpPr/>
          <p:nvPr/>
        </p:nvSpPr>
        <p:spPr>
          <a:xfrm>
            <a:off x="2874513" y="404664"/>
            <a:ext cx="3106941" cy="584775"/>
          </a:xfrm>
          <a:prstGeom prst="rect">
            <a:avLst/>
          </a:prstGeom>
        </p:spPr>
        <p:txBody>
          <a:bodyPr wrap="none">
            <a:spAutoFit/>
          </a:bodyPr>
          <a:lstStyle/>
          <a:p>
            <a:r>
              <a:rPr lang="es-EC"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rPr>
              <a:t>Free Cash </a:t>
            </a:r>
            <a:r>
              <a:rPr lang="es-EC" sz="3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rPr>
              <a:t>Flow</a:t>
            </a:r>
            <a:endParaRPr lang="es-EC"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endParaRPr>
          </a:p>
        </p:txBody>
      </p:sp>
      <p:graphicFrame>
        <p:nvGraphicFramePr>
          <p:cNvPr id="6" name="5 Tabla">
            <a:extLst>
              <a:ext uri="{FF2B5EF4-FFF2-40B4-BE49-F238E27FC236}">
                <a16:creationId xmlns:a16="http://schemas.microsoft.com/office/drawing/2014/main" id="{EEEE6914-55F7-4334-BC95-929BF53B179D}"/>
              </a:ext>
            </a:extLst>
          </p:cNvPr>
          <p:cNvGraphicFramePr>
            <a:graphicFrameLocks noGrp="1"/>
          </p:cNvGraphicFramePr>
          <p:nvPr>
            <p:extLst>
              <p:ext uri="{D42A27DB-BD31-4B8C-83A1-F6EECF244321}">
                <p14:modId xmlns:p14="http://schemas.microsoft.com/office/powerpoint/2010/main" val="1338057522"/>
              </p:ext>
            </p:extLst>
          </p:nvPr>
        </p:nvGraphicFramePr>
        <p:xfrm>
          <a:off x="899592" y="2348880"/>
          <a:ext cx="6264696" cy="2891396"/>
        </p:xfrm>
        <a:graphic>
          <a:graphicData uri="http://schemas.openxmlformats.org/drawingml/2006/table">
            <a:tbl>
              <a:tblPr firstRow="1" firstCol="1" bandRow="1">
                <a:tableStyleId>{1FECB4D8-DB02-4DC6-A0A2-4F2EBAE1DC90}</a:tableStyleId>
              </a:tblPr>
              <a:tblGrid>
                <a:gridCol w="6264696">
                  <a:extLst>
                    <a:ext uri="{9D8B030D-6E8A-4147-A177-3AD203B41FA5}">
                      <a16:colId xmlns:a16="http://schemas.microsoft.com/office/drawing/2014/main" val="20000"/>
                    </a:ext>
                  </a:extLst>
                </a:gridCol>
              </a:tblGrid>
              <a:tr h="428089">
                <a:tc>
                  <a:txBody>
                    <a:bodyPr/>
                    <a:lstStyle/>
                    <a:p>
                      <a:pPr algn="ctr">
                        <a:lnSpc>
                          <a:spcPct val="150000"/>
                        </a:lnSpc>
                        <a:spcAft>
                          <a:spcPts val="0"/>
                        </a:spcAft>
                      </a:pPr>
                      <a:r>
                        <a:rPr lang="es-EC" sz="1800" dirty="0">
                          <a:effectLst/>
                        </a:rPr>
                        <a:t>Beneficio antes de intereses e impuestos (BAIT)</a:t>
                      </a:r>
                      <a:endParaRPr lang="es-EC" sz="1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28089">
                <a:tc>
                  <a:txBody>
                    <a:bodyPr/>
                    <a:lstStyle/>
                    <a:p>
                      <a:pPr algn="ctr">
                        <a:lnSpc>
                          <a:spcPct val="150000"/>
                        </a:lnSpc>
                        <a:spcAft>
                          <a:spcPts val="0"/>
                        </a:spcAft>
                      </a:pPr>
                      <a:r>
                        <a:rPr lang="es-EC" sz="1800">
                          <a:effectLst/>
                        </a:rPr>
                        <a:t>-Impuestos sobre el BAIT</a:t>
                      </a:r>
                      <a:endParaRPr lang="es-EC"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lnSpc>
                          <a:spcPct val="150000"/>
                        </a:lnSpc>
                        <a:spcAft>
                          <a:spcPts val="0"/>
                        </a:spcAft>
                      </a:pPr>
                      <a:r>
                        <a:rPr lang="es-EC" sz="1800">
                          <a:effectLst/>
                        </a:rPr>
                        <a:t>Beneficio neto de la empresa sin deuda</a:t>
                      </a:r>
                      <a:endParaRPr lang="es-EC"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8089">
                <a:tc>
                  <a:txBody>
                    <a:bodyPr/>
                    <a:lstStyle/>
                    <a:p>
                      <a:pPr algn="ctr">
                        <a:lnSpc>
                          <a:spcPct val="150000"/>
                        </a:lnSpc>
                        <a:spcAft>
                          <a:spcPts val="0"/>
                        </a:spcAft>
                      </a:pPr>
                      <a:r>
                        <a:rPr lang="es-EC" sz="1800">
                          <a:effectLst/>
                        </a:rPr>
                        <a:t>+Amortización</a:t>
                      </a:r>
                      <a:endParaRPr lang="es-EC"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28089">
                <a:tc>
                  <a:txBody>
                    <a:bodyPr/>
                    <a:lstStyle/>
                    <a:p>
                      <a:pPr algn="ctr">
                        <a:lnSpc>
                          <a:spcPct val="150000"/>
                        </a:lnSpc>
                        <a:spcAft>
                          <a:spcPts val="0"/>
                        </a:spcAft>
                      </a:pPr>
                      <a:r>
                        <a:rPr lang="es-EC" sz="1800">
                          <a:effectLst/>
                        </a:rPr>
                        <a:t>-Incremento de activos fijos</a:t>
                      </a:r>
                      <a:endParaRPr lang="es-EC"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28089">
                <a:tc>
                  <a:txBody>
                    <a:bodyPr/>
                    <a:lstStyle/>
                    <a:p>
                      <a:pPr algn="ctr">
                        <a:lnSpc>
                          <a:spcPct val="150000"/>
                        </a:lnSpc>
                        <a:spcAft>
                          <a:spcPts val="0"/>
                        </a:spcAft>
                      </a:pPr>
                      <a:r>
                        <a:rPr lang="es-EC" sz="1800">
                          <a:effectLst/>
                        </a:rPr>
                        <a:t>-Incremento de NOF</a:t>
                      </a:r>
                      <a:endParaRPr lang="es-EC"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83794">
                <a:tc>
                  <a:txBody>
                    <a:bodyPr/>
                    <a:lstStyle/>
                    <a:p>
                      <a:pPr algn="ctr">
                        <a:lnSpc>
                          <a:spcPct val="150000"/>
                        </a:lnSpc>
                        <a:spcAft>
                          <a:spcPts val="0"/>
                        </a:spcAft>
                      </a:pPr>
                      <a:r>
                        <a:rPr lang="es-EC" sz="1800" dirty="0">
                          <a:effectLst/>
                        </a:rPr>
                        <a:t>Free Cash </a:t>
                      </a:r>
                      <a:r>
                        <a:rPr lang="es-EC" sz="1800" dirty="0" err="1">
                          <a:effectLst/>
                        </a:rPr>
                        <a:t>Flow</a:t>
                      </a:r>
                      <a:endParaRPr lang="es-EC" sz="1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7" name="Picture 3">
            <a:extLst>
              <a:ext uri="{FF2B5EF4-FFF2-40B4-BE49-F238E27FC236}">
                <a16:creationId xmlns:a16="http://schemas.microsoft.com/office/drawing/2014/main" id="{947180DB-EF63-463A-8E1F-C09300BFC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50775"/>
            <a:ext cx="1657350" cy="2762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a:extLst>
              <a:ext uri="{FF2B5EF4-FFF2-40B4-BE49-F238E27FC236}">
                <a16:creationId xmlns:a16="http://schemas.microsoft.com/office/drawing/2014/main" id="{14A326E8-C652-4DD5-B1E4-2C91D944F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1656184" cy="16561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2 Flecha derecha">
            <a:extLst>
              <a:ext uri="{FF2B5EF4-FFF2-40B4-BE49-F238E27FC236}">
                <a16:creationId xmlns:a16="http://schemas.microsoft.com/office/drawing/2014/main" id="{62F98411-8159-49B1-942D-32D69603D50E}"/>
              </a:ext>
            </a:extLst>
          </p:cNvPr>
          <p:cNvSpPr/>
          <p:nvPr/>
        </p:nvSpPr>
        <p:spPr>
          <a:xfrm rot="5400000">
            <a:off x="3779912" y="1466782"/>
            <a:ext cx="1080120" cy="39604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11 Imagen">
            <a:extLst>
              <a:ext uri="{FF2B5EF4-FFF2-40B4-BE49-F238E27FC236}">
                <a16:creationId xmlns:a16="http://schemas.microsoft.com/office/drawing/2014/main" id="{3263F2DB-0A62-45A0-BEA8-7FA3AC0B7B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237312"/>
            <a:ext cx="1979712" cy="620688"/>
          </a:xfrm>
          <a:prstGeom prst="rect">
            <a:avLst/>
          </a:prstGeom>
          <a:noFill/>
          <a:ln>
            <a:solidFill>
              <a:schemeClr val="tx1"/>
            </a:solidFill>
          </a:ln>
        </p:spPr>
      </p:pic>
    </p:spTree>
    <p:extLst>
      <p:ext uri="{BB962C8B-B14F-4D97-AF65-F5344CB8AC3E}">
        <p14:creationId xmlns:p14="http://schemas.microsoft.com/office/powerpoint/2010/main" val="180095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1811BA47-887B-43D0-90F0-82B6020B5CCE}"/>
              </a:ext>
            </a:extLst>
          </p:cNvPr>
          <p:cNvSpPr/>
          <p:nvPr/>
        </p:nvSpPr>
        <p:spPr>
          <a:xfrm>
            <a:off x="2477774" y="0"/>
            <a:ext cx="5310336" cy="307777"/>
          </a:xfrm>
          <a:prstGeom prst="rect">
            <a:avLst/>
          </a:prstGeom>
        </p:spPr>
        <p:txBody>
          <a:bodyPr wrap="square">
            <a:spAutoFit/>
          </a:bodyPr>
          <a:lstStyle/>
          <a:p>
            <a:r>
              <a:rPr lang="es-EC" sz="1400" dirty="0">
                <a:solidFill>
                  <a:prstClr val="black"/>
                </a:solidFill>
                <a:latin typeface="Aharoni" pitchFamily="2" charset="-79"/>
                <a:cs typeface="Aharoni" pitchFamily="2" charset="-79"/>
              </a:rPr>
              <a:t>Métodos para la Valoración de DEGSO</a:t>
            </a:r>
          </a:p>
        </p:txBody>
      </p:sp>
      <p:sp>
        <p:nvSpPr>
          <p:cNvPr id="5" name="4 Rectángulo">
            <a:extLst>
              <a:ext uri="{FF2B5EF4-FFF2-40B4-BE49-F238E27FC236}">
                <a16:creationId xmlns:a16="http://schemas.microsoft.com/office/drawing/2014/main" id="{0E880598-5038-4F38-8E3C-BE25453794C8}"/>
              </a:ext>
            </a:extLst>
          </p:cNvPr>
          <p:cNvSpPr/>
          <p:nvPr/>
        </p:nvSpPr>
        <p:spPr>
          <a:xfrm>
            <a:off x="2741586" y="176354"/>
            <a:ext cx="3106941" cy="584775"/>
          </a:xfrm>
          <a:prstGeom prst="rect">
            <a:avLst/>
          </a:prstGeom>
        </p:spPr>
        <p:txBody>
          <a:bodyPr wrap="none">
            <a:spAutoFit/>
          </a:bodyPr>
          <a:lstStyle/>
          <a:p>
            <a:r>
              <a:rPr lang="es-EC"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rPr>
              <a:t>Free Cash </a:t>
            </a:r>
            <a:r>
              <a:rPr lang="es-EC" sz="32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rPr>
              <a:t>Flow</a:t>
            </a:r>
            <a:endParaRPr lang="es-EC"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Aharoni" pitchFamily="2" charset="-79"/>
              <a:cs typeface="Aharoni" pitchFamily="2" charset="-79"/>
            </a:endParaRPr>
          </a:p>
        </p:txBody>
      </p:sp>
      <p:graphicFrame>
        <p:nvGraphicFramePr>
          <p:cNvPr id="6" name="9 Diagrama">
            <a:extLst>
              <a:ext uri="{FF2B5EF4-FFF2-40B4-BE49-F238E27FC236}">
                <a16:creationId xmlns:a16="http://schemas.microsoft.com/office/drawing/2014/main" id="{BC1E324D-1DFF-4A9D-AD0B-373E5B1CEA0D}"/>
              </a:ext>
            </a:extLst>
          </p:cNvPr>
          <p:cNvGraphicFramePr/>
          <p:nvPr>
            <p:extLst>
              <p:ext uri="{D42A27DB-BD31-4B8C-83A1-F6EECF244321}">
                <p14:modId xmlns:p14="http://schemas.microsoft.com/office/powerpoint/2010/main" val="37989738"/>
              </p:ext>
            </p:extLst>
          </p:nvPr>
        </p:nvGraphicFramePr>
        <p:xfrm>
          <a:off x="2627784" y="832766"/>
          <a:ext cx="6372128" cy="1623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0 Rectángulo">
            <a:extLst>
              <a:ext uri="{FF2B5EF4-FFF2-40B4-BE49-F238E27FC236}">
                <a16:creationId xmlns:a16="http://schemas.microsoft.com/office/drawing/2014/main" id="{228D1BF9-A270-4703-9C54-A70302C1E847}"/>
              </a:ext>
            </a:extLst>
          </p:cNvPr>
          <p:cNvSpPr/>
          <p:nvPr/>
        </p:nvSpPr>
        <p:spPr>
          <a:xfrm>
            <a:off x="-55933" y="1400119"/>
            <a:ext cx="2791149" cy="461665"/>
          </a:xfrm>
          <a:prstGeom prst="rect">
            <a:avLst/>
          </a:prstGeom>
        </p:spPr>
        <p:txBody>
          <a:bodyPr wrap="none">
            <a:spAutoFit/>
          </a:bodyPr>
          <a:lstStyle/>
          <a:p>
            <a:r>
              <a:rPr lang="es-EC" sz="2400" b="1" dirty="0">
                <a:solidFill>
                  <a:prstClr val="black"/>
                </a:solidFill>
                <a:latin typeface="Aharoni" pitchFamily="2" charset="-79"/>
                <a:cs typeface="Aharoni" pitchFamily="2" charset="-79"/>
              </a:rPr>
              <a:t>Cálculo del WACC </a:t>
            </a:r>
            <a:endParaRPr lang="es-EC" sz="2400" dirty="0">
              <a:solidFill>
                <a:prstClr val="black"/>
              </a:solidFill>
              <a:latin typeface="Aharoni" pitchFamily="2" charset="-79"/>
              <a:cs typeface="Aharoni" pitchFamily="2" charset="-79"/>
            </a:endParaRPr>
          </a:p>
        </p:txBody>
      </p:sp>
      <mc:AlternateContent xmlns:mc="http://schemas.openxmlformats.org/markup-compatibility/2006">
        <mc:Choice xmlns:a14="http://schemas.microsoft.com/office/drawing/2010/main" Requires="a14">
          <p:sp>
            <p:nvSpPr>
              <p:cNvPr id="8" name="12 Rectángulo">
                <a:extLst>
                  <a:ext uri="{FF2B5EF4-FFF2-40B4-BE49-F238E27FC236}">
                    <a16:creationId xmlns:a16="http://schemas.microsoft.com/office/drawing/2014/main" id="{1CC5A538-A151-4632-8BD6-E8778A4C508F}"/>
                  </a:ext>
                </a:extLst>
              </p:cNvPr>
              <p:cNvSpPr/>
              <p:nvPr/>
            </p:nvSpPr>
            <p:spPr>
              <a:xfrm>
                <a:off x="62454" y="2952572"/>
                <a:ext cx="2516651" cy="506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b="1" i="1" smtClean="0">
                          <a:solidFill>
                            <a:prstClr val="black"/>
                          </a:solidFill>
                          <a:latin typeface="Cambria Math"/>
                        </a:rPr>
                        <m:t>𝑾𝑨𝑪𝑪</m:t>
                      </m:r>
                      <m:r>
                        <a:rPr lang="es-EC" sz="1400" b="1" i="1" smtClean="0">
                          <a:solidFill>
                            <a:prstClr val="black"/>
                          </a:solidFill>
                          <a:latin typeface="Cambria Math"/>
                        </a:rPr>
                        <m:t>=</m:t>
                      </m:r>
                      <m:f>
                        <m:fPr>
                          <m:ctrlPr>
                            <a:rPr lang="es-EC" sz="1400" b="1" i="1">
                              <a:solidFill>
                                <a:prstClr val="black"/>
                              </a:solidFill>
                              <a:latin typeface="Cambria Math" panose="02040503050406030204" pitchFamily="18" charset="0"/>
                            </a:rPr>
                          </m:ctrlPr>
                        </m:fPr>
                        <m:num>
                          <m:r>
                            <a:rPr lang="es-EC" sz="1400" b="1" i="1">
                              <a:solidFill>
                                <a:prstClr val="black"/>
                              </a:solidFill>
                              <a:latin typeface="Cambria Math"/>
                            </a:rPr>
                            <m:t>𝑬𝑲𝒆</m:t>
                          </m:r>
                          <m:r>
                            <a:rPr lang="es-EC" sz="1400" b="1" i="1">
                              <a:solidFill>
                                <a:prstClr val="black"/>
                              </a:solidFill>
                              <a:latin typeface="Cambria Math"/>
                            </a:rPr>
                            <m:t>+</m:t>
                          </m:r>
                          <m:r>
                            <a:rPr lang="es-EC" sz="1400" b="1" i="1">
                              <a:solidFill>
                                <a:prstClr val="black"/>
                              </a:solidFill>
                              <a:latin typeface="Cambria Math"/>
                            </a:rPr>
                            <m:t>𝑫𝑲𝒅</m:t>
                          </m:r>
                          <m:r>
                            <a:rPr lang="es-EC" sz="1400" b="1" i="1">
                              <a:solidFill>
                                <a:prstClr val="black"/>
                              </a:solidFill>
                              <a:latin typeface="Cambria Math"/>
                            </a:rPr>
                            <m:t>(</m:t>
                          </m:r>
                          <m:r>
                            <a:rPr lang="es-EC" sz="1400" b="1" i="1">
                              <a:solidFill>
                                <a:prstClr val="black"/>
                              </a:solidFill>
                              <a:latin typeface="Cambria Math"/>
                            </a:rPr>
                            <m:t>𝟏</m:t>
                          </m:r>
                          <m:r>
                            <a:rPr lang="es-EC" sz="1400" b="1" i="1">
                              <a:solidFill>
                                <a:prstClr val="black"/>
                              </a:solidFill>
                              <a:latin typeface="Cambria Math"/>
                            </a:rPr>
                            <m:t>−</m:t>
                          </m:r>
                          <m:r>
                            <a:rPr lang="es-EC" sz="1400" b="1" i="1">
                              <a:solidFill>
                                <a:prstClr val="black"/>
                              </a:solidFill>
                              <a:latin typeface="Cambria Math"/>
                            </a:rPr>
                            <m:t>𝑻</m:t>
                          </m:r>
                          <m:r>
                            <a:rPr lang="es-EC" sz="1400" b="1" i="1">
                              <a:solidFill>
                                <a:prstClr val="black"/>
                              </a:solidFill>
                              <a:latin typeface="Cambria Math"/>
                            </a:rPr>
                            <m:t>)</m:t>
                          </m:r>
                        </m:num>
                        <m:den>
                          <m:r>
                            <a:rPr lang="es-EC" sz="1400" b="1" i="1">
                              <a:solidFill>
                                <a:prstClr val="black"/>
                              </a:solidFill>
                              <a:latin typeface="Cambria Math"/>
                            </a:rPr>
                            <m:t>𝑬</m:t>
                          </m:r>
                          <m:r>
                            <a:rPr lang="es-EC" sz="1400" b="1" i="1">
                              <a:solidFill>
                                <a:prstClr val="black"/>
                              </a:solidFill>
                              <a:latin typeface="Cambria Math"/>
                            </a:rPr>
                            <m:t>+</m:t>
                          </m:r>
                          <m:r>
                            <a:rPr lang="es-EC" sz="1400" b="1" i="1">
                              <a:solidFill>
                                <a:prstClr val="black"/>
                              </a:solidFill>
                              <a:latin typeface="Cambria Math"/>
                            </a:rPr>
                            <m:t>𝑫</m:t>
                          </m:r>
                        </m:den>
                      </m:f>
                    </m:oMath>
                  </m:oMathPara>
                </a14:m>
                <a:endParaRPr lang="es-EC" sz="1400" b="1" dirty="0">
                  <a:solidFill>
                    <a:prstClr val="black"/>
                  </a:solidFill>
                </a:endParaRPr>
              </a:p>
            </p:txBody>
          </p:sp>
        </mc:Choice>
        <mc:Fallback>
          <p:sp>
            <p:nvSpPr>
              <p:cNvPr id="8" name="12 Rectángulo">
                <a:extLst>
                  <a:ext uri="{FF2B5EF4-FFF2-40B4-BE49-F238E27FC236}">
                    <a16:creationId xmlns:a16="http://schemas.microsoft.com/office/drawing/2014/main" id="{1CC5A538-A151-4632-8BD6-E8778A4C508F}"/>
                  </a:ext>
                </a:extLst>
              </p:cNvPr>
              <p:cNvSpPr>
                <a:spLocks noRot="1" noChangeAspect="1" noMove="1" noResize="1" noEditPoints="1" noAdjustHandles="1" noChangeArrowheads="1" noChangeShapeType="1" noTextEdit="1"/>
              </p:cNvSpPr>
              <p:nvPr/>
            </p:nvSpPr>
            <p:spPr>
              <a:xfrm>
                <a:off x="62454" y="2952572"/>
                <a:ext cx="2516651" cy="506292"/>
              </a:xfrm>
              <a:prstGeom prst="rect">
                <a:avLst/>
              </a:prstGeom>
              <a:blipFill>
                <a:blip r:embed="rId8"/>
                <a:stretch>
                  <a:fillRect b="-1205"/>
                </a:stretch>
              </a:blipFill>
            </p:spPr>
            <p:txBody>
              <a:bodyPr/>
              <a:lstStyle/>
              <a:p>
                <a:r>
                  <a:rPr lang="es-EC">
                    <a:noFill/>
                  </a:rPr>
                  <a:t> </a:t>
                </a:r>
              </a:p>
            </p:txBody>
          </p:sp>
        </mc:Fallback>
      </mc:AlternateContent>
      <p:sp>
        <p:nvSpPr>
          <p:cNvPr id="9" name="13 Rectángulo">
            <a:extLst>
              <a:ext uri="{FF2B5EF4-FFF2-40B4-BE49-F238E27FC236}">
                <a16:creationId xmlns:a16="http://schemas.microsoft.com/office/drawing/2014/main" id="{4D6CABFB-1EB4-4C9E-9EBE-3A3D942C3279}"/>
              </a:ext>
            </a:extLst>
          </p:cNvPr>
          <p:cNvSpPr/>
          <p:nvPr/>
        </p:nvSpPr>
        <p:spPr>
          <a:xfrm>
            <a:off x="2952328" y="2420888"/>
            <a:ext cx="4572000" cy="1569660"/>
          </a:xfrm>
          <a:prstGeom prst="rect">
            <a:avLst/>
          </a:prstGeom>
        </p:spPr>
        <p:txBody>
          <a:bodyPr>
            <a:spAutoFit/>
          </a:bodyPr>
          <a:lstStyle/>
          <a:p>
            <a:r>
              <a:rPr lang="es-EC" sz="1200" b="1" i="1" dirty="0">
                <a:solidFill>
                  <a:prstClr val="black"/>
                </a:solidFill>
              </a:rPr>
              <a:t>Dónde:</a:t>
            </a:r>
          </a:p>
          <a:p>
            <a:r>
              <a:rPr lang="es-EC" sz="1200" b="1" i="1" dirty="0">
                <a:solidFill>
                  <a:prstClr val="black"/>
                </a:solidFill>
              </a:rPr>
              <a:t>D= Valor de mercado de la deuda. </a:t>
            </a:r>
          </a:p>
          <a:p>
            <a:r>
              <a:rPr lang="es-EC" sz="1200" b="1" i="1" dirty="0">
                <a:solidFill>
                  <a:prstClr val="black"/>
                </a:solidFill>
              </a:rPr>
              <a:t>E= Valor de mercado de las acciones</a:t>
            </a:r>
          </a:p>
          <a:p>
            <a:r>
              <a:rPr lang="es-EC" sz="1200" b="1" i="1" dirty="0" err="1">
                <a:solidFill>
                  <a:prstClr val="black"/>
                </a:solidFill>
              </a:rPr>
              <a:t>Kd</a:t>
            </a:r>
            <a:r>
              <a:rPr lang="es-EC" sz="1200" b="1" i="1" dirty="0">
                <a:solidFill>
                  <a:prstClr val="black"/>
                </a:solidFill>
              </a:rPr>
              <a:t>= Coste de la deuda antes de impuestos = rentabilidad exigida a la deuda </a:t>
            </a:r>
          </a:p>
          <a:p>
            <a:r>
              <a:rPr lang="es-EC" sz="1200" b="1" i="1" dirty="0">
                <a:solidFill>
                  <a:prstClr val="black"/>
                </a:solidFill>
              </a:rPr>
              <a:t>T= Tasa Impositiva</a:t>
            </a:r>
          </a:p>
          <a:p>
            <a:r>
              <a:rPr lang="es-EC" sz="1200" b="1" i="1" dirty="0" err="1">
                <a:solidFill>
                  <a:prstClr val="black"/>
                </a:solidFill>
              </a:rPr>
              <a:t>Ke</a:t>
            </a:r>
            <a:r>
              <a:rPr lang="es-EC" sz="1200" b="1" i="1" dirty="0">
                <a:solidFill>
                  <a:prstClr val="black"/>
                </a:solidFill>
              </a:rPr>
              <a:t>= Rentabilidad exigida a las acciones, que refleja el riesgo de las mismas</a:t>
            </a:r>
          </a:p>
        </p:txBody>
      </p:sp>
      <p:sp>
        <p:nvSpPr>
          <p:cNvPr id="10" name="14 Abrir llave">
            <a:extLst>
              <a:ext uri="{FF2B5EF4-FFF2-40B4-BE49-F238E27FC236}">
                <a16:creationId xmlns:a16="http://schemas.microsoft.com/office/drawing/2014/main" id="{E69F5B52-0852-46EF-8C5B-71A5BEFA384F}"/>
              </a:ext>
            </a:extLst>
          </p:cNvPr>
          <p:cNvSpPr/>
          <p:nvPr/>
        </p:nvSpPr>
        <p:spPr>
          <a:xfrm>
            <a:off x="2661532" y="2420888"/>
            <a:ext cx="290796" cy="1652137"/>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solidFill>
                <a:prstClr val="black"/>
              </a:solidFill>
            </a:endParaRPr>
          </a:p>
        </p:txBody>
      </p:sp>
      <p:sp>
        <p:nvSpPr>
          <p:cNvPr id="11" name="15 Rectángulo">
            <a:extLst>
              <a:ext uri="{FF2B5EF4-FFF2-40B4-BE49-F238E27FC236}">
                <a16:creationId xmlns:a16="http://schemas.microsoft.com/office/drawing/2014/main" id="{3A5AD859-7776-4F2A-B265-17E4CFA7FA86}"/>
              </a:ext>
            </a:extLst>
          </p:cNvPr>
          <p:cNvSpPr/>
          <p:nvPr/>
        </p:nvSpPr>
        <p:spPr>
          <a:xfrm>
            <a:off x="559108" y="4126240"/>
            <a:ext cx="8444979" cy="66544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200" b="1" dirty="0">
                <a:solidFill>
                  <a:prstClr val="black"/>
                </a:solidFill>
              </a:rPr>
              <a:t>Ésta es la tasa relevante para este caso, ya que como se está valorando la empresa en su conjunto (deuda más acciones), se debe considerar la rentabilidad exigida a la deuda y a las acciones en la proporción que financian la empresa</a:t>
            </a:r>
          </a:p>
        </p:txBody>
      </p:sp>
      <mc:AlternateContent xmlns:mc="http://schemas.openxmlformats.org/markup-compatibility/2006">
        <mc:Choice xmlns:a14="http://schemas.microsoft.com/office/drawing/2010/main" Requires="a14">
          <p:sp>
            <p:nvSpPr>
              <p:cNvPr id="13" name="18 Rectángulo">
                <a:extLst>
                  <a:ext uri="{FF2B5EF4-FFF2-40B4-BE49-F238E27FC236}">
                    <a16:creationId xmlns:a16="http://schemas.microsoft.com/office/drawing/2014/main" id="{1F0AC999-4741-48B1-AD42-D53404D02EB7}"/>
                  </a:ext>
                </a:extLst>
              </p:cNvPr>
              <p:cNvSpPr/>
              <p:nvPr/>
            </p:nvSpPr>
            <p:spPr>
              <a:xfrm>
                <a:off x="5202165" y="5462701"/>
                <a:ext cx="1403648" cy="519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b="1" i="1" smtClean="0">
                          <a:solidFill>
                            <a:prstClr val="black"/>
                          </a:solidFill>
                          <a:latin typeface="Cambria Math"/>
                        </a:rPr>
                        <m:t>𝑲𝒆</m:t>
                      </m:r>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r>
                            <a:rPr lang="es-EC" sz="1400" b="0" i="1" smtClean="0">
                              <a:solidFill>
                                <a:prstClr val="black"/>
                              </a:solidFill>
                              <a:latin typeface="Cambria Math" panose="02040503050406030204" pitchFamily="18" charset="0"/>
                            </a:rPr>
                            <m:t>1,04</m:t>
                          </m:r>
                        </m:num>
                        <m:den>
                          <m:r>
                            <a:rPr lang="es-EC" sz="1400" b="0" i="1" smtClean="0">
                              <a:solidFill>
                                <a:prstClr val="black"/>
                              </a:solidFill>
                              <a:latin typeface="Cambria Math" panose="02040503050406030204" pitchFamily="18" charset="0"/>
                            </a:rPr>
                            <m:t>10,87</m:t>
                          </m:r>
                          <m:r>
                            <a:rPr lang="es-EC" sz="1400" i="1">
                              <a:solidFill>
                                <a:prstClr val="black"/>
                              </a:solidFill>
                              <a:latin typeface="Cambria Math"/>
                            </a:rPr>
                            <m:t> </m:t>
                          </m:r>
                        </m:den>
                      </m:f>
                    </m:oMath>
                  </m:oMathPara>
                </a14:m>
                <a:endParaRPr lang="es-EC" sz="1400" dirty="0">
                  <a:solidFill>
                    <a:prstClr val="black"/>
                  </a:solidFill>
                </a:endParaRPr>
              </a:p>
            </p:txBody>
          </p:sp>
        </mc:Choice>
        <mc:Fallback>
          <p:sp>
            <p:nvSpPr>
              <p:cNvPr id="13" name="18 Rectángulo">
                <a:extLst>
                  <a:ext uri="{FF2B5EF4-FFF2-40B4-BE49-F238E27FC236}">
                    <a16:creationId xmlns:a16="http://schemas.microsoft.com/office/drawing/2014/main" id="{1F0AC999-4741-48B1-AD42-D53404D02EB7}"/>
                  </a:ext>
                </a:extLst>
              </p:cNvPr>
              <p:cNvSpPr>
                <a:spLocks noRot="1" noChangeAspect="1" noMove="1" noResize="1" noEditPoints="1" noAdjustHandles="1" noChangeArrowheads="1" noChangeShapeType="1" noTextEdit="1"/>
              </p:cNvSpPr>
              <p:nvPr/>
            </p:nvSpPr>
            <p:spPr>
              <a:xfrm>
                <a:off x="5202165" y="5462701"/>
                <a:ext cx="1403648" cy="519886"/>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4" name="19 Rectángulo">
                <a:extLst>
                  <a:ext uri="{FF2B5EF4-FFF2-40B4-BE49-F238E27FC236}">
                    <a16:creationId xmlns:a16="http://schemas.microsoft.com/office/drawing/2014/main" id="{70C0B656-FE85-47FB-8E25-CC877F6E6297}"/>
                  </a:ext>
                </a:extLst>
              </p:cNvPr>
              <p:cNvSpPr/>
              <p:nvPr/>
            </p:nvSpPr>
            <p:spPr>
              <a:xfrm>
                <a:off x="5132942" y="4881931"/>
                <a:ext cx="1532343"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b="1" i="1" smtClean="0">
                          <a:solidFill>
                            <a:prstClr val="black"/>
                          </a:solidFill>
                          <a:latin typeface="Cambria Math"/>
                        </a:rPr>
                        <m:t>𝑲𝒆</m:t>
                      </m:r>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r>
                            <a:rPr lang="es-EC" sz="1400" i="1">
                              <a:solidFill>
                                <a:prstClr val="black"/>
                              </a:solidFill>
                              <a:latin typeface="Cambria Math"/>
                            </a:rPr>
                            <m:t>𝐷𝑖𝑣𝑖𝑑𝑒𝑛𝑑𝑜</m:t>
                          </m:r>
                        </m:num>
                        <m:den>
                          <m:r>
                            <a:rPr lang="es-EC" sz="1400" i="1">
                              <a:solidFill>
                                <a:prstClr val="black"/>
                              </a:solidFill>
                              <a:latin typeface="Cambria Math"/>
                            </a:rPr>
                            <m:t>𝑎𝑐𝑐𝑖</m:t>
                          </m:r>
                          <m:r>
                            <a:rPr lang="es-EC" sz="1400" i="1">
                              <a:solidFill>
                                <a:prstClr val="black"/>
                              </a:solidFill>
                              <a:latin typeface="Cambria Math"/>
                            </a:rPr>
                            <m:t>ó</m:t>
                          </m:r>
                          <m:r>
                            <a:rPr lang="es-EC" sz="1400" i="1">
                              <a:solidFill>
                                <a:prstClr val="black"/>
                              </a:solidFill>
                              <a:latin typeface="Cambria Math"/>
                            </a:rPr>
                            <m:t>𝑛</m:t>
                          </m:r>
                          <m:r>
                            <a:rPr lang="es-EC" sz="1400" i="1">
                              <a:solidFill>
                                <a:prstClr val="black"/>
                              </a:solidFill>
                              <a:latin typeface="Cambria Math"/>
                            </a:rPr>
                            <m:t> </m:t>
                          </m:r>
                        </m:den>
                      </m:f>
                    </m:oMath>
                  </m:oMathPara>
                </a14:m>
                <a:endParaRPr lang="es-EC" sz="1400" dirty="0">
                  <a:solidFill>
                    <a:prstClr val="black"/>
                  </a:solidFill>
                </a:endParaRPr>
              </a:p>
            </p:txBody>
          </p:sp>
        </mc:Choice>
        <mc:Fallback>
          <p:sp>
            <p:nvSpPr>
              <p:cNvPr id="14" name="19 Rectángulo">
                <a:extLst>
                  <a:ext uri="{FF2B5EF4-FFF2-40B4-BE49-F238E27FC236}">
                    <a16:creationId xmlns:a16="http://schemas.microsoft.com/office/drawing/2014/main" id="{70C0B656-FE85-47FB-8E25-CC877F6E6297}"/>
                  </a:ext>
                </a:extLst>
              </p:cNvPr>
              <p:cNvSpPr>
                <a:spLocks noRot="1" noChangeAspect="1" noMove="1" noResize="1" noEditPoints="1" noAdjustHandles="1" noChangeArrowheads="1" noChangeShapeType="1" noTextEdit="1"/>
              </p:cNvSpPr>
              <p:nvPr/>
            </p:nvSpPr>
            <p:spPr>
              <a:xfrm>
                <a:off x="5132942" y="4881931"/>
                <a:ext cx="1532343" cy="501419"/>
              </a:xfrm>
              <a:prstGeom prst="rect">
                <a:avLst/>
              </a:prstGeom>
              <a:blipFill>
                <a:blip r:embed="rId10"/>
                <a:stretch>
                  <a:fillRect b="-243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6" name="21 Rectángulo">
                <a:extLst>
                  <a:ext uri="{FF2B5EF4-FFF2-40B4-BE49-F238E27FC236}">
                    <a16:creationId xmlns:a16="http://schemas.microsoft.com/office/drawing/2014/main" id="{FFCA9F02-488E-406F-9477-DCF607C33FC5}"/>
                  </a:ext>
                </a:extLst>
              </p:cNvPr>
              <p:cNvSpPr/>
              <p:nvPr/>
            </p:nvSpPr>
            <p:spPr>
              <a:xfrm>
                <a:off x="5393845" y="6265931"/>
                <a:ext cx="1859805"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14:m>
                  <m:oMath xmlns:m="http://schemas.openxmlformats.org/officeDocument/2006/math">
                    <m:r>
                      <a:rPr lang="es-EC" b="1" i="1" smtClean="0">
                        <a:solidFill>
                          <a:prstClr val="black"/>
                        </a:solidFill>
                        <a:latin typeface="Cambria Math"/>
                      </a:rPr>
                      <m:t>𝑾𝑨𝑪𝑪</m:t>
                    </m:r>
                    <m:r>
                      <a:rPr lang="es-EC" i="1">
                        <a:solidFill>
                          <a:prstClr val="black"/>
                        </a:solidFill>
                        <a:latin typeface="Cambria Math"/>
                      </a:rPr>
                      <m:t>=</m:t>
                    </m:r>
                  </m:oMath>
                </a14:m>
                <a:r>
                  <a:rPr lang="es-EC" dirty="0">
                    <a:solidFill>
                      <a:prstClr val="black"/>
                    </a:solidFill>
                  </a:rPr>
                  <a:t> 0,1048</a:t>
                </a:r>
              </a:p>
            </p:txBody>
          </p:sp>
        </mc:Choice>
        <mc:Fallback>
          <p:sp>
            <p:nvSpPr>
              <p:cNvPr id="16" name="21 Rectángulo">
                <a:extLst>
                  <a:ext uri="{FF2B5EF4-FFF2-40B4-BE49-F238E27FC236}">
                    <a16:creationId xmlns:a16="http://schemas.microsoft.com/office/drawing/2014/main" id="{FFCA9F02-488E-406F-9477-DCF607C33FC5}"/>
                  </a:ext>
                </a:extLst>
              </p:cNvPr>
              <p:cNvSpPr>
                <a:spLocks noRot="1" noChangeAspect="1" noMove="1" noResize="1" noEditPoints="1" noAdjustHandles="1" noChangeArrowheads="1" noChangeShapeType="1" noTextEdit="1"/>
              </p:cNvSpPr>
              <p:nvPr/>
            </p:nvSpPr>
            <p:spPr>
              <a:xfrm>
                <a:off x="5393845" y="6265931"/>
                <a:ext cx="1859805" cy="369332"/>
              </a:xfrm>
              <a:prstGeom prst="rect">
                <a:avLst/>
              </a:prstGeom>
              <a:blipFill>
                <a:blip r:embed="rId11"/>
                <a:stretch>
                  <a:fillRect t="-6250" r="-1294" b="-21875"/>
                </a:stretch>
              </a:blipFill>
            </p:spPr>
            <p:txBody>
              <a:bodyPr/>
              <a:lstStyle/>
              <a:p>
                <a:r>
                  <a:rPr lang="es-EC">
                    <a:noFill/>
                  </a:rPr>
                  <a:t> </a:t>
                </a:r>
              </a:p>
            </p:txBody>
          </p:sp>
        </mc:Fallback>
      </mc:AlternateContent>
      <p:grpSp>
        <p:nvGrpSpPr>
          <p:cNvPr id="17" name="22 Grupo">
            <a:extLst>
              <a:ext uri="{FF2B5EF4-FFF2-40B4-BE49-F238E27FC236}">
                <a16:creationId xmlns:a16="http://schemas.microsoft.com/office/drawing/2014/main" id="{5EB4AA82-9471-4657-93A9-4D4785CD1930}"/>
              </a:ext>
            </a:extLst>
          </p:cNvPr>
          <p:cNvGrpSpPr/>
          <p:nvPr/>
        </p:nvGrpSpPr>
        <p:grpSpPr>
          <a:xfrm>
            <a:off x="4897439" y="6284889"/>
            <a:ext cx="339163" cy="396757"/>
            <a:chOff x="1768138" y="553349"/>
            <a:chExt cx="339163" cy="396757"/>
          </a:xfrm>
          <a:scene3d>
            <a:camera prst="orthographicFront">
              <a:rot lat="0" lon="0" rev="0"/>
            </a:camera>
            <a:lightRig rig="contrasting" dir="t">
              <a:rot lat="0" lon="0" rev="1200000"/>
            </a:lightRig>
          </a:scene3d>
        </p:grpSpPr>
        <p:sp>
          <p:nvSpPr>
            <p:cNvPr id="18" name="23 Flecha derecha">
              <a:extLst>
                <a:ext uri="{FF2B5EF4-FFF2-40B4-BE49-F238E27FC236}">
                  <a16:creationId xmlns:a16="http://schemas.microsoft.com/office/drawing/2014/main" id="{E33B1E75-E0C5-453B-93B7-9CA3C9921188}"/>
                </a:ext>
              </a:extLst>
            </p:cNvPr>
            <p:cNvSpPr/>
            <p:nvPr/>
          </p:nvSpPr>
          <p:spPr>
            <a:xfrm>
              <a:off x="1768138" y="553349"/>
              <a:ext cx="339163" cy="396757"/>
            </a:xfrm>
            <a:prstGeom prst="rightArrow">
              <a:avLst>
                <a:gd name="adj1" fmla="val 60000"/>
                <a:gd name="adj2" fmla="val 50000"/>
              </a:avLst>
            </a:prstGeom>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Flecha derecha 4">
              <a:extLst>
                <a:ext uri="{FF2B5EF4-FFF2-40B4-BE49-F238E27FC236}">
                  <a16:creationId xmlns:a16="http://schemas.microsoft.com/office/drawing/2014/main" id="{F9BB88DD-776A-447E-BDD1-F93317C729D5}"/>
                </a:ext>
              </a:extLst>
            </p:cNvPr>
            <p:cNvSpPr/>
            <p:nvPr/>
          </p:nvSpPr>
          <p:spPr>
            <a:xfrm>
              <a:off x="1768138" y="632700"/>
              <a:ext cx="237414" cy="238055"/>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endParaRPr lang="es-EC" sz="1100">
                <a:solidFill>
                  <a:prstClr val="white"/>
                </a:solidFill>
              </a:endParaRPr>
            </a:p>
          </p:txBody>
        </p:sp>
      </p:grpSp>
      <p:pic>
        <p:nvPicPr>
          <p:cNvPr id="21" name="11 Imagen">
            <a:extLst>
              <a:ext uri="{FF2B5EF4-FFF2-40B4-BE49-F238E27FC236}">
                <a16:creationId xmlns:a16="http://schemas.microsoft.com/office/drawing/2014/main" id="{20685F98-2993-40B7-AB2F-0E9458140DD6}"/>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28384" y="6254784"/>
            <a:ext cx="1259632" cy="603215"/>
          </a:xfrm>
          <a:prstGeom prst="rect">
            <a:avLst/>
          </a:prstGeom>
          <a:noFill/>
          <a:ln>
            <a:solidFill>
              <a:schemeClr val="tx1"/>
            </a:solidFill>
          </a:ln>
        </p:spPr>
      </p:pic>
      <p:pic>
        <p:nvPicPr>
          <p:cNvPr id="23" name="Imagen 22">
            <a:extLst>
              <a:ext uri="{FF2B5EF4-FFF2-40B4-BE49-F238E27FC236}">
                <a16:creationId xmlns:a16="http://schemas.microsoft.com/office/drawing/2014/main" id="{0C387238-6A61-4444-A9DC-6355146A3D59}"/>
              </a:ext>
            </a:extLst>
          </p:cNvPr>
          <p:cNvPicPr>
            <a:picLocks noChangeAspect="1"/>
          </p:cNvPicPr>
          <p:nvPr/>
        </p:nvPicPr>
        <p:blipFill>
          <a:blip r:embed="rId13"/>
          <a:stretch>
            <a:fillRect/>
          </a:stretch>
        </p:blipFill>
        <p:spPr>
          <a:xfrm>
            <a:off x="583019" y="4896191"/>
            <a:ext cx="3921605" cy="1236329"/>
          </a:xfrm>
          <a:prstGeom prst="rect">
            <a:avLst/>
          </a:prstGeom>
        </p:spPr>
      </p:pic>
      <p:pic>
        <p:nvPicPr>
          <p:cNvPr id="25" name="Imagen 24">
            <a:extLst>
              <a:ext uri="{FF2B5EF4-FFF2-40B4-BE49-F238E27FC236}">
                <a16:creationId xmlns:a16="http://schemas.microsoft.com/office/drawing/2014/main" id="{15EF7D60-CDA9-4E98-960F-FCC39FFA20E8}"/>
              </a:ext>
            </a:extLst>
          </p:cNvPr>
          <p:cNvPicPr>
            <a:picLocks noChangeAspect="1"/>
          </p:cNvPicPr>
          <p:nvPr/>
        </p:nvPicPr>
        <p:blipFill>
          <a:blip r:embed="rId14"/>
          <a:stretch>
            <a:fillRect/>
          </a:stretch>
        </p:blipFill>
        <p:spPr>
          <a:xfrm>
            <a:off x="641142" y="6254785"/>
            <a:ext cx="3836238" cy="456963"/>
          </a:xfrm>
          <a:prstGeom prst="rect">
            <a:avLst/>
          </a:prstGeom>
        </p:spPr>
      </p:pic>
    </p:spTree>
    <p:extLst>
      <p:ext uri="{BB962C8B-B14F-4D97-AF65-F5344CB8AC3E}">
        <p14:creationId xmlns:p14="http://schemas.microsoft.com/office/powerpoint/2010/main" val="409848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AEFA1F95-BA34-4A4F-91F4-E881792EAEF2}"/>
              </a:ext>
            </a:extLst>
          </p:cNvPr>
          <p:cNvSpPr/>
          <p:nvPr/>
        </p:nvSpPr>
        <p:spPr>
          <a:xfrm>
            <a:off x="1619672" y="40389"/>
            <a:ext cx="6768752" cy="369332"/>
          </a:xfrm>
          <a:prstGeom prst="rect">
            <a:avLst/>
          </a:prstGeom>
        </p:spPr>
        <p:txBody>
          <a:bodyPr wrap="square">
            <a:spAutoFit/>
          </a:bodyPr>
          <a:lstStyle/>
          <a:p>
            <a:r>
              <a:rPr lang="es-EC" dirty="0">
                <a:solidFill>
                  <a:prstClr val="black"/>
                </a:solidFill>
                <a:latin typeface="Aharoni" pitchFamily="2" charset="-79"/>
                <a:cs typeface="Aharoni" pitchFamily="2" charset="-79"/>
              </a:rPr>
              <a:t>Método de Descuento de Flujo de Fondos DEGSO</a:t>
            </a:r>
            <a:endParaRPr lang="es-EC" i="1" dirty="0">
              <a:solidFill>
                <a:prstClr val="black"/>
              </a:solidFill>
              <a:latin typeface="Aharoni" pitchFamily="2" charset="-79"/>
              <a:cs typeface="Aharoni" pitchFamily="2" charset="-79"/>
            </a:endParaRPr>
          </a:p>
        </p:txBody>
      </p:sp>
      <p:pic>
        <p:nvPicPr>
          <p:cNvPr id="6" name="Imagen 5">
            <a:extLst>
              <a:ext uri="{FF2B5EF4-FFF2-40B4-BE49-F238E27FC236}">
                <a16:creationId xmlns:a16="http://schemas.microsoft.com/office/drawing/2014/main" id="{FBEC45FE-A1BD-4ABC-8061-D0E25A0573DA}"/>
              </a:ext>
            </a:extLst>
          </p:cNvPr>
          <p:cNvPicPr>
            <a:picLocks noChangeAspect="1"/>
          </p:cNvPicPr>
          <p:nvPr/>
        </p:nvPicPr>
        <p:blipFill rotWithShape="1">
          <a:blip r:embed="rId2"/>
          <a:srcRect t="26647"/>
          <a:stretch/>
        </p:blipFill>
        <p:spPr>
          <a:xfrm>
            <a:off x="513252" y="444622"/>
            <a:ext cx="8305800" cy="2082076"/>
          </a:xfrm>
          <a:prstGeom prst="rect">
            <a:avLst/>
          </a:prstGeom>
        </p:spPr>
      </p:pic>
      <mc:AlternateContent xmlns:mc="http://schemas.openxmlformats.org/markup-compatibility/2006">
        <mc:Choice xmlns:a14="http://schemas.microsoft.com/office/drawing/2010/main" Requires="a14">
          <p:sp>
            <p:nvSpPr>
              <p:cNvPr id="7" name="5 Rectángulo">
                <a:extLst>
                  <a:ext uri="{FF2B5EF4-FFF2-40B4-BE49-F238E27FC236}">
                    <a16:creationId xmlns:a16="http://schemas.microsoft.com/office/drawing/2014/main" id="{202C06B1-5E3D-4214-9712-C161373788BA}"/>
                  </a:ext>
                </a:extLst>
              </p:cNvPr>
              <p:cNvSpPr/>
              <p:nvPr/>
            </p:nvSpPr>
            <p:spPr>
              <a:xfrm>
                <a:off x="791580" y="3230594"/>
                <a:ext cx="7560840" cy="5704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solidFill>
                            <a:prstClr val="black"/>
                          </a:solidFill>
                          <a:latin typeface="Cambria Math"/>
                        </a:rPr>
                        <m:t>𝑉</m:t>
                      </m:r>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1</m:t>
                              </m:r>
                            </m:sub>
                          </m:sSub>
                        </m:num>
                        <m:den>
                          <m:r>
                            <a:rPr lang="es-EC" sz="1400" i="1">
                              <a:solidFill>
                                <a:prstClr val="black"/>
                              </a:solidFill>
                              <a:latin typeface="Cambria Math"/>
                            </a:rPr>
                            <m:t>1+</m:t>
                          </m:r>
                          <m:r>
                            <a:rPr lang="es-EC" sz="1400" i="1">
                              <a:solidFill>
                                <a:prstClr val="black"/>
                              </a:solidFill>
                              <a:latin typeface="Cambria Math"/>
                            </a:rPr>
                            <m:t>𝐾</m:t>
                          </m:r>
                        </m:den>
                      </m:f>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2</m:t>
                              </m:r>
                            </m:sub>
                          </m:sSub>
                        </m:num>
                        <m:den>
                          <m:sSup>
                            <m:sSupPr>
                              <m:ctrlPr>
                                <a:rPr lang="es-EC" sz="1400" i="1">
                                  <a:solidFill>
                                    <a:prstClr val="black"/>
                                  </a:solidFill>
                                  <a:latin typeface="Cambria Math" panose="02040503050406030204" pitchFamily="18" charset="0"/>
                                </a:rPr>
                              </m:ctrlPr>
                            </m:sSupPr>
                            <m:e>
                              <m:r>
                                <a:rPr lang="es-EC" sz="1400" i="1">
                                  <a:solidFill>
                                    <a:prstClr val="black"/>
                                  </a:solidFill>
                                  <a:latin typeface="Cambria Math"/>
                                </a:rPr>
                                <m:t>(1+</m:t>
                              </m:r>
                              <m:r>
                                <a:rPr lang="es-EC" sz="1400" i="1">
                                  <a:solidFill>
                                    <a:prstClr val="black"/>
                                  </a:solidFill>
                                  <a:latin typeface="Cambria Math"/>
                                </a:rPr>
                                <m:t>𝐾</m:t>
                              </m:r>
                              <m:r>
                                <a:rPr lang="es-EC" sz="1400" i="1">
                                  <a:solidFill>
                                    <a:prstClr val="black"/>
                                  </a:solidFill>
                                  <a:latin typeface="Cambria Math"/>
                                </a:rPr>
                                <m:t>)</m:t>
                              </m:r>
                            </m:e>
                            <m:sup>
                              <m:r>
                                <a:rPr lang="es-EC" sz="1400" i="1">
                                  <a:solidFill>
                                    <a:prstClr val="black"/>
                                  </a:solidFill>
                                  <a:latin typeface="Cambria Math"/>
                                </a:rPr>
                                <m:t>2</m:t>
                              </m:r>
                            </m:sup>
                          </m:sSup>
                        </m:den>
                      </m:f>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3</m:t>
                              </m:r>
                            </m:sub>
                          </m:sSub>
                        </m:num>
                        <m:den>
                          <m:sSup>
                            <m:sSupPr>
                              <m:ctrlPr>
                                <a:rPr lang="es-EC" sz="1400" i="1">
                                  <a:solidFill>
                                    <a:prstClr val="black"/>
                                  </a:solidFill>
                                  <a:latin typeface="Cambria Math" panose="02040503050406030204" pitchFamily="18" charset="0"/>
                                </a:rPr>
                              </m:ctrlPr>
                            </m:sSupPr>
                            <m:e>
                              <m:r>
                                <a:rPr lang="es-EC" sz="1400" i="1">
                                  <a:solidFill>
                                    <a:prstClr val="black"/>
                                  </a:solidFill>
                                  <a:latin typeface="Cambria Math"/>
                                </a:rPr>
                                <m:t>(1+</m:t>
                              </m:r>
                              <m:r>
                                <a:rPr lang="es-EC" sz="1400" i="1">
                                  <a:solidFill>
                                    <a:prstClr val="black"/>
                                  </a:solidFill>
                                  <a:latin typeface="Cambria Math"/>
                                </a:rPr>
                                <m:t>𝐾</m:t>
                              </m:r>
                              <m:r>
                                <a:rPr lang="es-EC" sz="1400" i="1">
                                  <a:solidFill>
                                    <a:prstClr val="black"/>
                                  </a:solidFill>
                                  <a:latin typeface="Cambria Math"/>
                                </a:rPr>
                                <m:t>)</m:t>
                              </m:r>
                            </m:e>
                            <m:sup>
                              <m:r>
                                <a:rPr lang="es-EC" sz="1400" i="1">
                                  <a:solidFill>
                                    <a:prstClr val="black"/>
                                  </a:solidFill>
                                  <a:latin typeface="Cambria Math"/>
                                </a:rPr>
                                <m:t>3</m:t>
                              </m:r>
                            </m:sup>
                          </m:sSup>
                        </m:den>
                      </m:f>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4</m:t>
                              </m:r>
                            </m:sub>
                          </m:sSub>
                        </m:num>
                        <m:den>
                          <m:sSup>
                            <m:sSupPr>
                              <m:ctrlPr>
                                <a:rPr lang="es-EC" sz="1400" i="1">
                                  <a:solidFill>
                                    <a:prstClr val="black"/>
                                  </a:solidFill>
                                  <a:latin typeface="Cambria Math" panose="02040503050406030204" pitchFamily="18" charset="0"/>
                                </a:rPr>
                              </m:ctrlPr>
                            </m:sSupPr>
                            <m:e>
                              <m:r>
                                <a:rPr lang="es-EC" sz="1400" i="1">
                                  <a:solidFill>
                                    <a:prstClr val="black"/>
                                  </a:solidFill>
                                  <a:latin typeface="Cambria Math"/>
                                </a:rPr>
                                <m:t>(1+</m:t>
                              </m:r>
                              <m:r>
                                <a:rPr lang="es-EC" sz="1400" i="1">
                                  <a:solidFill>
                                    <a:prstClr val="black"/>
                                  </a:solidFill>
                                  <a:latin typeface="Cambria Math"/>
                                </a:rPr>
                                <m:t>𝐾</m:t>
                              </m:r>
                              <m:r>
                                <a:rPr lang="es-EC" sz="1400" i="1">
                                  <a:solidFill>
                                    <a:prstClr val="black"/>
                                  </a:solidFill>
                                  <a:latin typeface="Cambria Math"/>
                                </a:rPr>
                                <m:t>)</m:t>
                              </m:r>
                            </m:e>
                            <m:sup>
                              <m:r>
                                <a:rPr lang="es-EC" sz="1400" i="1">
                                  <a:solidFill>
                                    <a:prstClr val="black"/>
                                  </a:solidFill>
                                  <a:latin typeface="Cambria Math"/>
                                </a:rPr>
                                <m:t>4</m:t>
                              </m:r>
                            </m:sup>
                          </m:sSup>
                        </m:den>
                      </m:f>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5</m:t>
                              </m:r>
                            </m:sub>
                          </m:sSub>
                        </m:num>
                        <m:den>
                          <m:sSup>
                            <m:sSupPr>
                              <m:ctrlPr>
                                <a:rPr lang="es-EC" sz="1400" i="1">
                                  <a:solidFill>
                                    <a:prstClr val="black"/>
                                  </a:solidFill>
                                  <a:latin typeface="Cambria Math" panose="02040503050406030204" pitchFamily="18" charset="0"/>
                                </a:rPr>
                              </m:ctrlPr>
                            </m:sSupPr>
                            <m:e>
                              <m:r>
                                <a:rPr lang="es-EC" sz="1400" i="1">
                                  <a:solidFill>
                                    <a:prstClr val="black"/>
                                  </a:solidFill>
                                  <a:latin typeface="Cambria Math"/>
                                </a:rPr>
                                <m:t>(1+</m:t>
                              </m:r>
                              <m:r>
                                <a:rPr lang="es-EC" sz="1400" i="1">
                                  <a:solidFill>
                                    <a:prstClr val="black"/>
                                  </a:solidFill>
                                  <a:latin typeface="Cambria Math"/>
                                </a:rPr>
                                <m:t>𝐾</m:t>
                              </m:r>
                              <m:r>
                                <a:rPr lang="es-EC" sz="1400" i="1">
                                  <a:solidFill>
                                    <a:prstClr val="black"/>
                                  </a:solidFill>
                                  <a:latin typeface="Cambria Math"/>
                                </a:rPr>
                                <m:t>)</m:t>
                              </m:r>
                            </m:e>
                            <m:sup>
                              <m:r>
                                <a:rPr lang="es-EC" sz="1400" i="1">
                                  <a:solidFill>
                                    <a:prstClr val="black"/>
                                  </a:solidFill>
                                  <a:latin typeface="Cambria Math"/>
                                </a:rPr>
                                <m:t>5</m:t>
                              </m:r>
                            </m:sup>
                          </m:sSup>
                        </m:den>
                      </m:f>
                      <m:r>
                        <a:rPr lang="es-EC" sz="1400" i="1">
                          <a:solidFill>
                            <a:prstClr val="black"/>
                          </a:solidFill>
                          <a:latin typeface="Cambria Math"/>
                        </a:rPr>
                        <m:t>+…</m:t>
                      </m:r>
                      <m:f>
                        <m:fPr>
                          <m:ctrlPr>
                            <a:rPr lang="es-EC" sz="1400" i="1">
                              <a:solidFill>
                                <a:prstClr val="black"/>
                              </a:solidFill>
                              <a:latin typeface="Cambria Math" panose="02040503050406030204" pitchFamily="18" charset="0"/>
                            </a:rPr>
                          </m:ctrlPr>
                        </m:fPr>
                        <m:num>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5</m:t>
                              </m:r>
                            </m:sub>
                          </m:sSub>
                          <m:r>
                            <a:rPr lang="es-EC" sz="1400" i="1">
                              <a:solidFill>
                                <a:prstClr val="black"/>
                              </a:solidFill>
                              <a:latin typeface="Cambria Math"/>
                            </a:rPr>
                            <m:t>+</m:t>
                          </m:r>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𝑉𝑅</m:t>
                              </m:r>
                            </m:e>
                            <m:sub>
                              <m:r>
                                <a:rPr lang="es-EC" sz="1400" i="1">
                                  <a:solidFill>
                                    <a:prstClr val="black"/>
                                  </a:solidFill>
                                  <a:latin typeface="Cambria Math"/>
                                </a:rPr>
                                <m:t>𝑛</m:t>
                              </m:r>
                            </m:sub>
                          </m:sSub>
                        </m:num>
                        <m:den>
                          <m:sSup>
                            <m:sSupPr>
                              <m:ctrlPr>
                                <a:rPr lang="es-EC" sz="1400" i="1">
                                  <a:solidFill>
                                    <a:prstClr val="black"/>
                                  </a:solidFill>
                                  <a:latin typeface="Cambria Math" panose="02040503050406030204" pitchFamily="18" charset="0"/>
                                </a:rPr>
                              </m:ctrlPr>
                            </m:sSupPr>
                            <m:e>
                              <m:r>
                                <a:rPr lang="es-EC" sz="1400" i="1">
                                  <a:solidFill>
                                    <a:prstClr val="black"/>
                                  </a:solidFill>
                                  <a:latin typeface="Cambria Math"/>
                                </a:rPr>
                                <m:t>(1+</m:t>
                              </m:r>
                              <m:r>
                                <a:rPr lang="es-EC" sz="1400" i="1">
                                  <a:solidFill>
                                    <a:prstClr val="black"/>
                                  </a:solidFill>
                                  <a:latin typeface="Cambria Math"/>
                                </a:rPr>
                                <m:t>𝐾</m:t>
                              </m:r>
                              <m:r>
                                <a:rPr lang="es-EC" sz="1400" i="1">
                                  <a:solidFill>
                                    <a:prstClr val="black"/>
                                  </a:solidFill>
                                  <a:latin typeface="Cambria Math"/>
                                </a:rPr>
                                <m:t>)</m:t>
                              </m:r>
                            </m:e>
                            <m:sup>
                              <m:r>
                                <a:rPr lang="es-EC" sz="1400" i="1">
                                  <a:solidFill>
                                    <a:prstClr val="black"/>
                                  </a:solidFill>
                                  <a:latin typeface="Cambria Math"/>
                                </a:rPr>
                                <m:t>𝑛</m:t>
                              </m:r>
                            </m:sup>
                          </m:sSup>
                        </m:den>
                      </m:f>
                    </m:oMath>
                  </m:oMathPara>
                </a14:m>
                <a:endParaRPr lang="es-EC" sz="1400" dirty="0">
                  <a:solidFill>
                    <a:prstClr val="black"/>
                  </a:solidFill>
                </a:endParaRPr>
              </a:p>
            </p:txBody>
          </p:sp>
        </mc:Choice>
        <mc:Fallback>
          <p:sp>
            <p:nvSpPr>
              <p:cNvPr id="7" name="5 Rectángulo">
                <a:extLst>
                  <a:ext uri="{FF2B5EF4-FFF2-40B4-BE49-F238E27FC236}">
                    <a16:creationId xmlns:a16="http://schemas.microsoft.com/office/drawing/2014/main" id="{202C06B1-5E3D-4214-9712-C161373788BA}"/>
                  </a:ext>
                </a:extLst>
              </p:cNvPr>
              <p:cNvSpPr>
                <a:spLocks noRot="1" noChangeAspect="1" noMove="1" noResize="1" noEditPoints="1" noAdjustHandles="1" noChangeArrowheads="1" noChangeShapeType="1" noTextEdit="1"/>
              </p:cNvSpPr>
              <p:nvPr/>
            </p:nvSpPr>
            <p:spPr>
              <a:xfrm>
                <a:off x="791580" y="3230594"/>
                <a:ext cx="7560840" cy="570413"/>
              </a:xfrm>
              <a:prstGeom prst="rect">
                <a:avLst/>
              </a:prstGeom>
              <a:blipFill>
                <a:blip r:embed="rId3"/>
                <a:stretch>
                  <a:fillRect/>
                </a:stretch>
              </a:blipFill>
            </p:spPr>
            <p:txBody>
              <a:bodyPr/>
              <a:lstStyle/>
              <a:p>
                <a:r>
                  <a:rPr lang="es-EC">
                    <a:noFill/>
                  </a:rPr>
                  <a:t> </a:t>
                </a:r>
              </a:p>
            </p:txBody>
          </p:sp>
        </mc:Fallback>
      </mc:AlternateContent>
      <p:sp>
        <p:nvSpPr>
          <p:cNvPr id="8" name="6 Rectángulo">
            <a:extLst>
              <a:ext uri="{FF2B5EF4-FFF2-40B4-BE49-F238E27FC236}">
                <a16:creationId xmlns:a16="http://schemas.microsoft.com/office/drawing/2014/main" id="{19EE1D57-5203-48EC-86A5-0A962A18C00B}"/>
              </a:ext>
            </a:extLst>
          </p:cNvPr>
          <p:cNvSpPr/>
          <p:nvPr/>
        </p:nvSpPr>
        <p:spPr>
          <a:xfrm>
            <a:off x="1367644" y="2632530"/>
            <a:ext cx="6408712"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400" b="1" dirty="0">
                <a:solidFill>
                  <a:prstClr val="black"/>
                </a:solidFill>
              </a:rPr>
              <a:t>Una vez que se estimaron los flujos de dinero (cash </a:t>
            </a:r>
            <a:r>
              <a:rPr lang="es-EC" sz="1400" b="1" dirty="0" err="1">
                <a:solidFill>
                  <a:prstClr val="black"/>
                </a:solidFill>
              </a:rPr>
              <a:t>flows</a:t>
            </a:r>
            <a:r>
              <a:rPr lang="es-EC" sz="1400" b="1" dirty="0">
                <a:solidFill>
                  <a:prstClr val="black"/>
                </a:solidFill>
              </a:rPr>
              <a:t>), se los debe descontar a la tasa apropiada (WACC), utilizando la siguiente fórmula:</a:t>
            </a:r>
          </a:p>
        </p:txBody>
      </p:sp>
      <mc:AlternateContent xmlns:mc="http://schemas.openxmlformats.org/markup-compatibility/2006">
        <mc:Choice xmlns:a14="http://schemas.microsoft.com/office/drawing/2010/main" Requires="a14">
          <p:sp>
            <p:nvSpPr>
              <p:cNvPr id="9" name="8 Rectángulo">
                <a:extLst>
                  <a:ext uri="{FF2B5EF4-FFF2-40B4-BE49-F238E27FC236}">
                    <a16:creationId xmlns:a16="http://schemas.microsoft.com/office/drawing/2014/main" id="{924C7632-F1A9-4B38-8174-0F46E3C11D71}"/>
                  </a:ext>
                </a:extLst>
              </p:cNvPr>
              <p:cNvSpPr/>
              <p:nvPr/>
            </p:nvSpPr>
            <p:spPr>
              <a:xfrm>
                <a:off x="3422454" y="3859646"/>
                <a:ext cx="229909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𝑉𝑅</m:t>
                          </m:r>
                        </m:e>
                        <m:sub>
                          <m:r>
                            <a:rPr lang="es-EC" sz="1400" i="1">
                              <a:solidFill>
                                <a:prstClr val="black"/>
                              </a:solidFill>
                              <a:latin typeface="Cambria Math"/>
                            </a:rPr>
                            <m:t>𝑛</m:t>
                          </m:r>
                        </m:sub>
                      </m:sSub>
                      <m:r>
                        <a:rPr lang="es-EC" sz="1400" i="1">
                          <a:solidFill>
                            <a:prstClr val="black"/>
                          </a:solidFill>
                          <a:latin typeface="Cambria Math"/>
                        </a:rPr>
                        <m:t>=</m:t>
                      </m:r>
                      <m:sSub>
                        <m:sSubPr>
                          <m:ctrlPr>
                            <a:rPr lang="es-EC" sz="1400" i="1">
                              <a:solidFill>
                                <a:prstClr val="black"/>
                              </a:solidFill>
                              <a:latin typeface="Cambria Math" panose="02040503050406030204" pitchFamily="18" charset="0"/>
                            </a:rPr>
                          </m:ctrlPr>
                        </m:sSubPr>
                        <m:e>
                          <m:r>
                            <a:rPr lang="es-EC" sz="1400" i="1">
                              <a:solidFill>
                                <a:prstClr val="black"/>
                              </a:solidFill>
                              <a:latin typeface="Cambria Math"/>
                            </a:rPr>
                            <m:t>𝐶𝐹</m:t>
                          </m:r>
                        </m:e>
                        <m:sub>
                          <m:r>
                            <a:rPr lang="es-EC" sz="1400" i="1">
                              <a:solidFill>
                                <a:prstClr val="black"/>
                              </a:solidFill>
                              <a:latin typeface="Cambria Math"/>
                            </a:rPr>
                            <m:t>𝑛</m:t>
                          </m:r>
                        </m:sub>
                      </m:sSub>
                      <m:r>
                        <a:rPr lang="es-EC" sz="1400" i="1">
                          <a:solidFill>
                            <a:prstClr val="black"/>
                          </a:solidFill>
                          <a:latin typeface="Cambria Math"/>
                        </a:rPr>
                        <m:t>(1+</m:t>
                      </m:r>
                      <m:r>
                        <a:rPr lang="es-EC" sz="1400" i="1">
                          <a:solidFill>
                            <a:prstClr val="black"/>
                          </a:solidFill>
                          <a:latin typeface="Cambria Math"/>
                        </a:rPr>
                        <m:t>𝑔</m:t>
                      </m:r>
                      <m:r>
                        <a:rPr lang="es-EC" sz="1400" i="1">
                          <a:solidFill>
                            <a:prstClr val="black"/>
                          </a:solidFill>
                          <a:latin typeface="Cambria Math"/>
                        </a:rPr>
                        <m:t>)/(</m:t>
                      </m:r>
                      <m:r>
                        <a:rPr lang="es-EC" sz="1400" i="1">
                          <a:solidFill>
                            <a:prstClr val="black"/>
                          </a:solidFill>
                          <a:latin typeface="Cambria Math"/>
                        </a:rPr>
                        <m:t>𝑘</m:t>
                      </m:r>
                      <m:r>
                        <a:rPr lang="es-EC" sz="1400" i="1">
                          <a:solidFill>
                            <a:prstClr val="black"/>
                          </a:solidFill>
                          <a:latin typeface="Cambria Math"/>
                        </a:rPr>
                        <m:t>−</m:t>
                      </m:r>
                      <m:r>
                        <a:rPr lang="es-EC" sz="1400" i="1">
                          <a:solidFill>
                            <a:prstClr val="black"/>
                          </a:solidFill>
                          <a:latin typeface="Cambria Math"/>
                        </a:rPr>
                        <m:t>𝑔</m:t>
                      </m:r>
                      <m:r>
                        <a:rPr lang="es-EC" sz="1400" i="1">
                          <a:solidFill>
                            <a:prstClr val="black"/>
                          </a:solidFill>
                          <a:latin typeface="Cambria Math"/>
                        </a:rPr>
                        <m:t>)</m:t>
                      </m:r>
                    </m:oMath>
                  </m:oMathPara>
                </a14:m>
                <a:endParaRPr lang="es-EC" sz="1400" dirty="0">
                  <a:solidFill>
                    <a:prstClr val="black"/>
                  </a:solidFill>
                </a:endParaRPr>
              </a:p>
            </p:txBody>
          </p:sp>
        </mc:Choice>
        <mc:Fallback>
          <p:sp>
            <p:nvSpPr>
              <p:cNvPr id="9" name="8 Rectángulo">
                <a:extLst>
                  <a:ext uri="{FF2B5EF4-FFF2-40B4-BE49-F238E27FC236}">
                    <a16:creationId xmlns:a16="http://schemas.microsoft.com/office/drawing/2014/main" id="{924C7632-F1A9-4B38-8174-0F46E3C11D71}"/>
                  </a:ext>
                </a:extLst>
              </p:cNvPr>
              <p:cNvSpPr>
                <a:spLocks noRot="1" noChangeAspect="1" noMove="1" noResize="1" noEditPoints="1" noAdjustHandles="1" noChangeArrowheads="1" noChangeShapeType="1" noTextEdit="1"/>
              </p:cNvSpPr>
              <p:nvPr/>
            </p:nvSpPr>
            <p:spPr>
              <a:xfrm>
                <a:off x="3422454" y="3859646"/>
                <a:ext cx="2299091" cy="307777"/>
              </a:xfrm>
              <a:prstGeom prst="rect">
                <a:avLst/>
              </a:prstGeom>
              <a:blipFill>
                <a:blip r:embed="rId4"/>
                <a:stretch>
                  <a:fillRect b="-7843"/>
                </a:stretch>
              </a:blipFill>
            </p:spPr>
            <p:txBody>
              <a:bodyPr/>
              <a:lstStyle/>
              <a:p>
                <a:r>
                  <a:rPr lang="es-EC">
                    <a:noFill/>
                  </a:rPr>
                  <a:t> </a:t>
                </a:r>
              </a:p>
            </p:txBody>
          </p:sp>
        </mc:Fallback>
      </mc:AlternateContent>
      <p:pic>
        <p:nvPicPr>
          <p:cNvPr id="11" name="Imagen 10">
            <a:extLst>
              <a:ext uri="{FF2B5EF4-FFF2-40B4-BE49-F238E27FC236}">
                <a16:creationId xmlns:a16="http://schemas.microsoft.com/office/drawing/2014/main" id="{01D25143-8F1B-40AB-B00F-60644A159CA5}"/>
              </a:ext>
            </a:extLst>
          </p:cNvPr>
          <p:cNvPicPr>
            <a:picLocks noChangeAspect="1"/>
          </p:cNvPicPr>
          <p:nvPr/>
        </p:nvPicPr>
        <p:blipFill>
          <a:blip r:embed="rId5"/>
          <a:stretch>
            <a:fillRect/>
          </a:stretch>
        </p:blipFill>
        <p:spPr>
          <a:xfrm>
            <a:off x="2195736" y="4226062"/>
            <a:ext cx="4581327" cy="1781325"/>
          </a:xfrm>
          <a:prstGeom prst="rect">
            <a:avLst/>
          </a:prstGeom>
        </p:spPr>
      </p:pic>
      <p:pic>
        <p:nvPicPr>
          <p:cNvPr id="13" name="Imagen 12">
            <a:extLst>
              <a:ext uri="{FF2B5EF4-FFF2-40B4-BE49-F238E27FC236}">
                <a16:creationId xmlns:a16="http://schemas.microsoft.com/office/drawing/2014/main" id="{A48FCD28-75C9-4F7E-9C82-75FE2883913A}"/>
              </a:ext>
            </a:extLst>
          </p:cNvPr>
          <p:cNvPicPr>
            <a:picLocks noChangeAspect="1"/>
          </p:cNvPicPr>
          <p:nvPr/>
        </p:nvPicPr>
        <p:blipFill>
          <a:blip r:embed="rId6"/>
          <a:stretch>
            <a:fillRect/>
          </a:stretch>
        </p:blipFill>
        <p:spPr>
          <a:xfrm>
            <a:off x="2907609" y="6189540"/>
            <a:ext cx="1752600" cy="447675"/>
          </a:xfrm>
          <a:prstGeom prst="rect">
            <a:avLst/>
          </a:prstGeom>
        </p:spPr>
      </p:pic>
      <p:pic>
        <p:nvPicPr>
          <p:cNvPr id="14" name="11 Imagen">
            <a:extLst>
              <a:ext uri="{FF2B5EF4-FFF2-40B4-BE49-F238E27FC236}">
                <a16:creationId xmlns:a16="http://schemas.microsoft.com/office/drawing/2014/main" id="{C5B3D580-8C9C-4669-A308-52487D7FEC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6189540"/>
            <a:ext cx="1187624" cy="668460"/>
          </a:xfrm>
          <a:prstGeom prst="rect">
            <a:avLst/>
          </a:prstGeom>
          <a:noFill/>
          <a:ln>
            <a:solidFill>
              <a:schemeClr val="tx1"/>
            </a:solidFill>
          </a:ln>
        </p:spPr>
      </p:pic>
    </p:spTree>
    <p:extLst>
      <p:ext uri="{BB962C8B-B14F-4D97-AF65-F5344CB8AC3E}">
        <p14:creationId xmlns:p14="http://schemas.microsoft.com/office/powerpoint/2010/main" val="1498464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5A0E4065-3B95-4653-909B-D52FCA7A7764}"/>
              </a:ext>
            </a:extLst>
          </p:cNvPr>
          <p:cNvSpPr/>
          <p:nvPr/>
        </p:nvSpPr>
        <p:spPr>
          <a:xfrm>
            <a:off x="2987824" y="332656"/>
            <a:ext cx="2885726" cy="369332"/>
          </a:xfrm>
          <a:prstGeom prst="rect">
            <a:avLst/>
          </a:prstGeom>
        </p:spPr>
        <p:txBody>
          <a:bodyPr wrap="none">
            <a:spAutoFit/>
          </a:bodyPr>
          <a:lstStyle/>
          <a:p>
            <a:r>
              <a:rPr lang="es-EC" b="1" dirty="0">
                <a:solidFill>
                  <a:prstClr val="black"/>
                </a:solidFill>
                <a:latin typeface="Aharoni" pitchFamily="2" charset="-79"/>
                <a:cs typeface="Aharoni" pitchFamily="2" charset="-79"/>
              </a:rPr>
              <a:t>Análisis de Sensibilidad </a:t>
            </a:r>
          </a:p>
        </p:txBody>
      </p:sp>
      <p:graphicFrame>
        <p:nvGraphicFramePr>
          <p:cNvPr id="5" name="5 Diagrama">
            <a:extLst>
              <a:ext uri="{FF2B5EF4-FFF2-40B4-BE49-F238E27FC236}">
                <a16:creationId xmlns:a16="http://schemas.microsoft.com/office/drawing/2014/main" id="{F15B8AA8-49E3-46E7-A3B8-886911888BD4}"/>
              </a:ext>
            </a:extLst>
          </p:cNvPr>
          <p:cNvGraphicFramePr/>
          <p:nvPr>
            <p:extLst>
              <p:ext uri="{D42A27DB-BD31-4B8C-83A1-F6EECF244321}">
                <p14:modId xmlns:p14="http://schemas.microsoft.com/office/powerpoint/2010/main" val="2649907234"/>
              </p:ext>
            </p:extLst>
          </p:nvPr>
        </p:nvGraphicFramePr>
        <p:xfrm>
          <a:off x="611560" y="836712"/>
          <a:ext cx="7848872"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7 Rectángulo">
            <a:extLst>
              <a:ext uri="{FF2B5EF4-FFF2-40B4-BE49-F238E27FC236}">
                <a16:creationId xmlns:a16="http://schemas.microsoft.com/office/drawing/2014/main" id="{DEB017B3-1D1C-480B-AE18-E9FEB61CCF6E}"/>
              </a:ext>
            </a:extLst>
          </p:cNvPr>
          <p:cNvSpPr/>
          <p:nvPr/>
        </p:nvSpPr>
        <p:spPr>
          <a:xfrm>
            <a:off x="2301145" y="2276872"/>
            <a:ext cx="4572000" cy="95410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s-EC" sz="1400" b="1" dirty="0">
                <a:solidFill>
                  <a:prstClr val="black"/>
                </a:solidFill>
              </a:rPr>
              <a:t>El análisis de sensibilidad es una herramienta útil y necesaria para la anticipación de resultados posibles, tanto en la evaluación de proyectos como en la gestión de empresas</a:t>
            </a:r>
          </a:p>
        </p:txBody>
      </p:sp>
      <p:graphicFrame>
        <p:nvGraphicFramePr>
          <p:cNvPr id="7" name="8 Diagrama">
            <a:extLst>
              <a:ext uri="{FF2B5EF4-FFF2-40B4-BE49-F238E27FC236}">
                <a16:creationId xmlns:a16="http://schemas.microsoft.com/office/drawing/2014/main" id="{2DA6B8B1-559F-4C6A-94EF-0FC657E55B99}"/>
              </a:ext>
            </a:extLst>
          </p:cNvPr>
          <p:cNvGraphicFramePr/>
          <p:nvPr>
            <p:extLst>
              <p:ext uri="{D42A27DB-BD31-4B8C-83A1-F6EECF244321}">
                <p14:modId xmlns:p14="http://schemas.microsoft.com/office/powerpoint/2010/main" val="4187466628"/>
              </p:ext>
            </p:extLst>
          </p:nvPr>
        </p:nvGraphicFramePr>
        <p:xfrm>
          <a:off x="1259632" y="3374995"/>
          <a:ext cx="6912768" cy="3438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11 Imagen">
            <a:extLst>
              <a:ext uri="{FF2B5EF4-FFF2-40B4-BE49-F238E27FC236}">
                <a16:creationId xmlns:a16="http://schemas.microsoft.com/office/drawing/2014/main" id="{8677AD68-EA77-4BF9-B975-6D97B71D9B57}"/>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16416" y="6309320"/>
            <a:ext cx="971600" cy="548680"/>
          </a:xfrm>
          <a:prstGeom prst="rect">
            <a:avLst/>
          </a:prstGeom>
          <a:noFill/>
          <a:ln>
            <a:solidFill>
              <a:schemeClr val="tx1"/>
            </a:solidFill>
          </a:ln>
        </p:spPr>
      </p:pic>
    </p:spTree>
    <p:extLst>
      <p:ext uri="{BB962C8B-B14F-4D97-AF65-F5344CB8AC3E}">
        <p14:creationId xmlns:p14="http://schemas.microsoft.com/office/powerpoint/2010/main" val="2181640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EC804DF6-800B-4782-9C32-3C2BA25B208C}"/>
              </a:ext>
            </a:extLst>
          </p:cNvPr>
          <p:cNvSpPr/>
          <p:nvPr/>
        </p:nvSpPr>
        <p:spPr>
          <a:xfrm>
            <a:off x="341633" y="413956"/>
            <a:ext cx="2534668" cy="400110"/>
          </a:xfrm>
          <a:prstGeom prst="rect">
            <a:avLst/>
          </a:prstGeom>
        </p:spPr>
        <p:txBody>
          <a:bodyPr wrap="none">
            <a:spAutoFit/>
          </a:bodyPr>
          <a:lstStyle/>
          <a:p>
            <a:r>
              <a:rPr lang="es-EC" sz="2000" b="1" dirty="0">
                <a:solidFill>
                  <a:prstClr val="black"/>
                </a:solidFill>
                <a:latin typeface="Aharoni" pitchFamily="2" charset="-79"/>
                <a:cs typeface="Aharoni" pitchFamily="2" charset="-79"/>
              </a:rPr>
              <a:t>Escenario Pesimista</a:t>
            </a:r>
          </a:p>
        </p:txBody>
      </p:sp>
      <p:sp>
        <p:nvSpPr>
          <p:cNvPr id="5" name="7 Rectángulo">
            <a:extLst>
              <a:ext uri="{FF2B5EF4-FFF2-40B4-BE49-F238E27FC236}">
                <a16:creationId xmlns:a16="http://schemas.microsoft.com/office/drawing/2014/main" id="{1067A21A-AD5F-4784-A3BF-2F4219451455}"/>
              </a:ext>
            </a:extLst>
          </p:cNvPr>
          <p:cNvSpPr/>
          <p:nvPr/>
        </p:nvSpPr>
        <p:spPr>
          <a:xfrm>
            <a:off x="2987824" y="44624"/>
            <a:ext cx="2885726" cy="369332"/>
          </a:xfrm>
          <a:prstGeom prst="rect">
            <a:avLst/>
          </a:prstGeom>
        </p:spPr>
        <p:txBody>
          <a:bodyPr wrap="none">
            <a:spAutoFit/>
          </a:bodyPr>
          <a:lstStyle/>
          <a:p>
            <a:r>
              <a:rPr lang="es-EC" b="1" dirty="0">
                <a:solidFill>
                  <a:prstClr val="black"/>
                </a:solidFill>
                <a:latin typeface="Aharoni" pitchFamily="2" charset="-79"/>
                <a:cs typeface="Aharoni" pitchFamily="2" charset="-79"/>
              </a:rPr>
              <a:t>Análisis de Sensibilidad </a:t>
            </a:r>
          </a:p>
        </p:txBody>
      </p:sp>
      <p:pic>
        <p:nvPicPr>
          <p:cNvPr id="6" name="Picture 2">
            <a:extLst>
              <a:ext uri="{FF2B5EF4-FFF2-40B4-BE49-F238E27FC236}">
                <a16:creationId xmlns:a16="http://schemas.microsoft.com/office/drawing/2014/main" id="{99CB6C0B-389D-467B-9800-38DA46D1F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073" y="413956"/>
            <a:ext cx="2619375" cy="1743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uadroTexto 7">
            <a:extLst>
              <a:ext uri="{FF2B5EF4-FFF2-40B4-BE49-F238E27FC236}">
                <a16:creationId xmlns:a16="http://schemas.microsoft.com/office/drawing/2014/main" id="{CFAC58BE-2008-457D-BFE1-9B69286925C2}"/>
              </a:ext>
            </a:extLst>
          </p:cNvPr>
          <p:cNvSpPr txBox="1"/>
          <p:nvPr/>
        </p:nvSpPr>
        <p:spPr>
          <a:xfrm>
            <a:off x="348015" y="847444"/>
            <a:ext cx="5400600" cy="22510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ctr">
              <a:lnSpc>
                <a:spcPct val="200000"/>
              </a:lnSpc>
              <a:spcAft>
                <a:spcPts val="800"/>
              </a:spcAft>
            </a:pPr>
            <a:r>
              <a:rPr lang="es-EC" sz="1200" b="1" dirty="0">
                <a:solidFill>
                  <a:prstClr val="black"/>
                </a:solidFill>
              </a:rPr>
              <a:t>Un escenario pesimista que podría contemplar DEGSO, es el no poder ser competitivo en sus precios ya que en el análisis financiero se evidenció que la empresa necesitaba encontrar nuevos proveedores que les permitan reducir sus costos, considerando que la compañía no pueda ser competitiva en sus precios, sus ventas disminuirán, por lo cual se consideró un crecimiento deseado del 2%.</a:t>
            </a:r>
          </a:p>
        </p:txBody>
      </p:sp>
      <p:pic>
        <p:nvPicPr>
          <p:cNvPr id="9" name="Imagen 8">
            <a:extLst>
              <a:ext uri="{FF2B5EF4-FFF2-40B4-BE49-F238E27FC236}">
                <a16:creationId xmlns:a16="http://schemas.microsoft.com/office/drawing/2014/main" id="{FE6AFD90-39D1-499A-8E93-C1944E06198A}"/>
              </a:ext>
            </a:extLst>
          </p:cNvPr>
          <p:cNvPicPr>
            <a:picLocks noChangeAspect="1"/>
          </p:cNvPicPr>
          <p:nvPr/>
        </p:nvPicPr>
        <p:blipFill>
          <a:blip r:embed="rId3"/>
          <a:stretch>
            <a:fillRect/>
          </a:stretch>
        </p:blipFill>
        <p:spPr>
          <a:xfrm>
            <a:off x="348014" y="3212975"/>
            <a:ext cx="7320329" cy="3113833"/>
          </a:xfrm>
          <a:prstGeom prst="rect">
            <a:avLst/>
          </a:prstGeom>
        </p:spPr>
      </p:pic>
      <p:pic>
        <p:nvPicPr>
          <p:cNvPr id="10" name="11 Imagen">
            <a:extLst>
              <a:ext uri="{FF2B5EF4-FFF2-40B4-BE49-F238E27FC236}">
                <a16:creationId xmlns:a16="http://schemas.microsoft.com/office/drawing/2014/main" id="{8C5360A8-D699-4702-8FD4-1803E555A4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6309320"/>
            <a:ext cx="971600" cy="548680"/>
          </a:xfrm>
          <a:prstGeom prst="rect">
            <a:avLst/>
          </a:prstGeom>
          <a:noFill/>
          <a:ln>
            <a:solidFill>
              <a:schemeClr val="tx1"/>
            </a:solidFill>
          </a:ln>
        </p:spPr>
      </p:pic>
    </p:spTree>
    <p:extLst>
      <p:ext uri="{BB962C8B-B14F-4D97-AF65-F5344CB8AC3E}">
        <p14:creationId xmlns:p14="http://schemas.microsoft.com/office/powerpoint/2010/main" val="423431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AB44B0F4-D22B-408C-BF8F-948118995F1F}"/>
              </a:ext>
            </a:extLst>
          </p:cNvPr>
          <p:cNvSpPr/>
          <p:nvPr/>
        </p:nvSpPr>
        <p:spPr>
          <a:xfrm>
            <a:off x="2987824" y="107340"/>
            <a:ext cx="2885726" cy="369332"/>
          </a:xfrm>
          <a:prstGeom prst="rect">
            <a:avLst/>
          </a:prstGeom>
        </p:spPr>
        <p:txBody>
          <a:bodyPr wrap="none">
            <a:spAutoFit/>
          </a:bodyPr>
          <a:lstStyle/>
          <a:p>
            <a:r>
              <a:rPr lang="es-EC" b="1" dirty="0">
                <a:solidFill>
                  <a:prstClr val="black"/>
                </a:solidFill>
                <a:latin typeface="Aharoni" pitchFamily="2" charset="-79"/>
                <a:cs typeface="Aharoni" pitchFamily="2" charset="-79"/>
              </a:rPr>
              <a:t>Análisis de Sensibilidad </a:t>
            </a:r>
          </a:p>
        </p:txBody>
      </p:sp>
      <p:sp>
        <p:nvSpPr>
          <p:cNvPr id="5" name="5 Rectángulo">
            <a:extLst>
              <a:ext uri="{FF2B5EF4-FFF2-40B4-BE49-F238E27FC236}">
                <a16:creationId xmlns:a16="http://schemas.microsoft.com/office/drawing/2014/main" id="{9D0ABFDF-948E-42DA-A80D-CF83C5FB213F}"/>
              </a:ext>
            </a:extLst>
          </p:cNvPr>
          <p:cNvSpPr/>
          <p:nvPr/>
        </p:nvSpPr>
        <p:spPr>
          <a:xfrm>
            <a:off x="539552" y="692696"/>
            <a:ext cx="2331087" cy="369332"/>
          </a:xfrm>
          <a:prstGeom prst="rect">
            <a:avLst/>
          </a:prstGeom>
        </p:spPr>
        <p:txBody>
          <a:bodyPr wrap="none">
            <a:spAutoFit/>
          </a:bodyPr>
          <a:lstStyle/>
          <a:p>
            <a:r>
              <a:rPr lang="es-EC" dirty="0">
                <a:solidFill>
                  <a:prstClr val="black"/>
                </a:solidFill>
                <a:latin typeface="Aharoni" pitchFamily="2" charset="-79"/>
                <a:cs typeface="Aharoni" pitchFamily="2" charset="-79"/>
              </a:rPr>
              <a:t>Escenario Optimista</a:t>
            </a:r>
          </a:p>
        </p:txBody>
      </p:sp>
      <p:pic>
        <p:nvPicPr>
          <p:cNvPr id="6" name="Picture 3">
            <a:extLst>
              <a:ext uri="{FF2B5EF4-FFF2-40B4-BE49-F238E27FC236}">
                <a16:creationId xmlns:a16="http://schemas.microsoft.com/office/drawing/2014/main" id="{4705B32E-69BE-43F8-846B-42B5D1BCB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271" y="332656"/>
            <a:ext cx="3033201" cy="22445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uadroTexto 7">
            <a:extLst>
              <a:ext uri="{FF2B5EF4-FFF2-40B4-BE49-F238E27FC236}">
                <a16:creationId xmlns:a16="http://schemas.microsoft.com/office/drawing/2014/main" id="{4D4BFFBF-2A4B-44CE-B2FD-098EB54AE791}"/>
              </a:ext>
            </a:extLst>
          </p:cNvPr>
          <p:cNvSpPr txBox="1"/>
          <p:nvPr/>
        </p:nvSpPr>
        <p:spPr>
          <a:xfrm>
            <a:off x="321108" y="1073073"/>
            <a:ext cx="4491372" cy="151240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s-EC"/>
            </a:defPPr>
            <a:lvl1pPr indent="449580" algn="ctr">
              <a:lnSpc>
                <a:spcPct val="200000"/>
              </a:lnSpc>
              <a:spcAft>
                <a:spcPts val="800"/>
              </a:spcAft>
              <a:defRPr sz="1200" b="1">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Por el otro lado un escenario optimista contempla que DEGSO pueda ser más competitiva en sus precios, reduciendo sus gastos, por lo cual el crecimiento deseado de ventas incrementaría, siendo este el 4%.</a:t>
            </a:r>
          </a:p>
        </p:txBody>
      </p:sp>
      <p:pic>
        <p:nvPicPr>
          <p:cNvPr id="10" name="Imagen 9">
            <a:extLst>
              <a:ext uri="{FF2B5EF4-FFF2-40B4-BE49-F238E27FC236}">
                <a16:creationId xmlns:a16="http://schemas.microsoft.com/office/drawing/2014/main" id="{239F3FB2-903F-49A6-B77F-B2BFAB367873}"/>
              </a:ext>
            </a:extLst>
          </p:cNvPr>
          <p:cNvPicPr>
            <a:picLocks noChangeAspect="1"/>
          </p:cNvPicPr>
          <p:nvPr/>
        </p:nvPicPr>
        <p:blipFill>
          <a:blip r:embed="rId3"/>
          <a:stretch>
            <a:fillRect/>
          </a:stretch>
        </p:blipFill>
        <p:spPr>
          <a:xfrm>
            <a:off x="314801" y="2802541"/>
            <a:ext cx="7803910" cy="2982386"/>
          </a:xfrm>
          <a:prstGeom prst="rect">
            <a:avLst/>
          </a:prstGeom>
        </p:spPr>
      </p:pic>
      <p:pic>
        <p:nvPicPr>
          <p:cNvPr id="11" name="11 Imagen">
            <a:extLst>
              <a:ext uri="{FF2B5EF4-FFF2-40B4-BE49-F238E27FC236}">
                <a16:creationId xmlns:a16="http://schemas.microsoft.com/office/drawing/2014/main" id="{8319C2D3-B51B-43D4-9EA9-F85AA752AA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6309320"/>
            <a:ext cx="971600" cy="548680"/>
          </a:xfrm>
          <a:prstGeom prst="rect">
            <a:avLst/>
          </a:prstGeom>
          <a:noFill/>
          <a:ln>
            <a:solidFill>
              <a:schemeClr val="tx1"/>
            </a:solidFill>
          </a:ln>
        </p:spPr>
      </p:pic>
    </p:spTree>
    <p:extLst>
      <p:ext uri="{BB962C8B-B14F-4D97-AF65-F5344CB8AC3E}">
        <p14:creationId xmlns:p14="http://schemas.microsoft.com/office/powerpoint/2010/main" val="2555832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68B88A6F-E30A-45A0-AC1C-DA1404DAB0CE}"/>
              </a:ext>
            </a:extLst>
          </p:cNvPr>
          <p:cNvSpPr/>
          <p:nvPr/>
        </p:nvSpPr>
        <p:spPr>
          <a:xfrm>
            <a:off x="2195736" y="260648"/>
            <a:ext cx="5041765" cy="400110"/>
          </a:xfrm>
          <a:prstGeom prst="rect">
            <a:avLst/>
          </a:prstGeom>
        </p:spPr>
        <p:txBody>
          <a:bodyPr wrap="none">
            <a:spAutoFit/>
          </a:bodyPr>
          <a:lstStyle/>
          <a:p>
            <a:r>
              <a:rPr lang="es-EC" sz="2000" dirty="0">
                <a:solidFill>
                  <a:prstClr val="black"/>
                </a:solidFill>
                <a:latin typeface="Aharoni" pitchFamily="2" charset="-79"/>
                <a:cs typeface="Aharoni" pitchFamily="2" charset="-79"/>
              </a:rPr>
              <a:t>Valor de la Empresa distintos Escenarios</a:t>
            </a:r>
            <a:endParaRPr lang="es-EC" sz="2000" i="1" dirty="0">
              <a:solidFill>
                <a:prstClr val="black"/>
              </a:solidFill>
              <a:latin typeface="Aharoni" pitchFamily="2" charset="-79"/>
              <a:cs typeface="Aharoni" pitchFamily="2" charset="-79"/>
            </a:endParaRPr>
          </a:p>
        </p:txBody>
      </p:sp>
      <p:pic>
        <p:nvPicPr>
          <p:cNvPr id="5" name="Imagen 4">
            <a:extLst>
              <a:ext uri="{FF2B5EF4-FFF2-40B4-BE49-F238E27FC236}">
                <a16:creationId xmlns:a16="http://schemas.microsoft.com/office/drawing/2014/main" id="{CAC63384-ABB1-4B83-9646-3F5E776575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2168960"/>
            <a:ext cx="6408712" cy="3852328"/>
          </a:xfrm>
          <a:prstGeom prst="rect">
            <a:avLst/>
          </a:prstGeom>
          <a:noFill/>
        </p:spPr>
      </p:pic>
      <p:graphicFrame>
        <p:nvGraphicFramePr>
          <p:cNvPr id="6" name="Tabla 5">
            <a:extLst>
              <a:ext uri="{FF2B5EF4-FFF2-40B4-BE49-F238E27FC236}">
                <a16:creationId xmlns:a16="http://schemas.microsoft.com/office/drawing/2014/main" id="{8E4FBA48-163E-4503-AAB9-32A076AEABA6}"/>
              </a:ext>
            </a:extLst>
          </p:cNvPr>
          <p:cNvGraphicFramePr>
            <a:graphicFrameLocks noGrp="1"/>
          </p:cNvGraphicFramePr>
          <p:nvPr>
            <p:extLst>
              <p:ext uri="{D42A27DB-BD31-4B8C-83A1-F6EECF244321}">
                <p14:modId xmlns:p14="http://schemas.microsoft.com/office/powerpoint/2010/main" val="1433419812"/>
              </p:ext>
            </p:extLst>
          </p:nvPr>
        </p:nvGraphicFramePr>
        <p:xfrm>
          <a:off x="2555776" y="836712"/>
          <a:ext cx="4613629" cy="1244600"/>
        </p:xfrm>
        <a:graphic>
          <a:graphicData uri="http://schemas.openxmlformats.org/drawingml/2006/table">
            <a:tbl>
              <a:tblPr>
                <a:tableStyleId>{5C22544A-7EE6-4342-B048-85BDC9FD1C3A}</a:tableStyleId>
              </a:tblPr>
              <a:tblGrid>
                <a:gridCol w="2708010">
                  <a:extLst>
                    <a:ext uri="{9D8B030D-6E8A-4147-A177-3AD203B41FA5}">
                      <a16:colId xmlns:a16="http://schemas.microsoft.com/office/drawing/2014/main" val="1413402272"/>
                    </a:ext>
                  </a:extLst>
                </a:gridCol>
                <a:gridCol w="1905619">
                  <a:extLst>
                    <a:ext uri="{9D8B030D-6E8A-4147-A177-3AD203B41FA5}">
                      <a16:colId xmlns:a16="http://schemas.microsoft.com/office/drawing/2014/main" val="379703005"/>
                    </a:ext>
                  </a:extLst>
                </a:gridCol>
              </a:tblGrid>
              <a:tr h="184150">
                <a:tc>
                  <a:txBody>
                    <a:bodyPr/>
                    <a:lstStyle/>
                    <a:p>
                      <a:pPr algn="l" fontAlgn="b"/>
                      <a:r>
                        <a:rPr lang="es-EC" sz="1800" b="1" u="none" strike="noStrike">
                          <a:effectLst/>
                          <a:latin typeface="Aharoni" panose="02010803020104030203" pitchFamily="2" charset="-79"/>
                          <a:cs typeface="Aharoni" panose="02010803020104030203" pitchFamily="2" charset="-79"/>
                        </a:rPr>
                        <a:t>Valor en Libros</a:t>
                      </a:r>
                      <a:endParaRPr lang="es-EC" sz="1800" b="1" i="0" u="none" strike="noStrike">
                        <a:solidFill>
                          <a:srgbClr val="000000"/>
                        </a:solidFill>
                        <a:effectLst/>
                        <a:latin typeface="Aharoni" panose="02010803020104030203" pitchFamily="2" charset="-79"/>
                        <a:cs typeface="Aharoni" panose="02010803020104030203" pitchFamily="2" charset="-79"/>
                      </a:endParaRPr>
                    </a:p>
                  </a:txBody>
                  <a:tcPr marL="6350" marR="6350" marT="6350" marB="0" anchor="b"/>
                </a:tc>
                <a:tc>
                  <a:txBody>
                    <a:bodyPr/>
                    <a:lstStyle/>
                    <a:p>
                      <a:pPr algn="l" fontAlgn="b"/>
                      <a:r>
                        <a:rPr lang="es-EC" sz="2000" b="1" u="none" strike="noStrike" dirty="0">
                          <a:effectLst/>
                          <a:latin typeface="Aharoni" panose="02010803020104030203" pitchFamily="2" charset="-79"/>
                          <a:cs typeface="Aharoni" panose="02010803020104030203" pitchFamily="2" charset="-79"/>
                        </a:rPr>
                        <a:t> $     403.630 </a:t>
                      </a:r>
                      <a:endParaRPr lang="es-EC" sz="20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extLst>
                  <a:ext uri="{0D108BD9-81ED-4DB2-BD59-A6C34878D82A}">
                    <a16:rowId xmlns:a16="http://schemas.microsoft.com/office/drawing/2014/main" val="1065977721"/>
                  </a:ext>
                </a:extLst>
              </a:tr>
              <a:tr h="184150">
                <a:tc>
                  <a:txBody>
                    <a:bodyPr/>
                    <a:lstStyle/>
                    <a:p>
                      <a:pPr algn="l" fontAlgn="b"/>
                      <a:r>
                        <a:rPr lang="es-EC" sz="1800" b="1" u="none" strike="noStrike" dirty="0">
                          <a:effectLst/>
                          <a:latin typeface="Aharoni" panose="02010803020104030203" pitchFamily="2" charset="-79"/>
                          <a:cs typeface="Aharoni" panose="02010803020104030203" pitchFamily="2" charset="-79"/>
                        </a:rPr>
                        <a:t>Escenario Pesimista</a:t>
                      </a:r>
                      <a:endParaRPr lang="es-EC" sz="18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tc>
                  <a:txBody>
                    <a:bodyPr/>
                    <a:lstStyle/>
                    <a:p>
                      <a:pPr algn="l" fontAlgn="b"/>
                      <a:r>
                        <a:rPr lang="es-EC" sz="2000" b="1" u="none" strike="noStrike" dirty="0">
                          <a:effectLst/>
                          <a:latin typeface="Aharoni" panose="02010803020104030203" pitchFamily="2" charset="-79"/>
                          <a:cs typeface="Aharoni" panose="02010803020104030203" pitchFamily="2" charset="-79"/>
                        </a:rPr>
                        <a:t> $     517.037 </a:t>
                      </a:r>
                      <a:endParaRPr lang="es-EC" sz="20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extLst>
                  <a:ext uri="{0D108BD9-81ED-4DB2-BD59-A6C34878D82A}">
                    <a16:rowId xmlns:a16="http://schemas.microsoft.com/office/drawing/2014/main" val="1343661680"/>
                  </a:ext>
                </a:extLst>
              </a:tr>
              <a:tr h="184150">
                <a:tc>
                  <a:txBody>
                    <a:bodyPr/>
                    <a:lstStyle/>
                    <a:p>
                      <a:pPr algn="l" fontAlgn="b"/>
                      <a:r>
                        <a:rPr lang="es-EC" sz="1800" b="1" u="none" strike="noStrike" dirty="0">
                          <a:effectLst/>
                          <a:latin typeface="Aharoni" panose="02010803020104030203" pitchFamily="2" charset="-79"/>
                          <a:cs typeface="Aharoni" panose="02010803020104030203" pitchFamily="2" charset="-79"/>
                        </a:rPr>
                        <a:t>Escenario Probable</a:t>
                      </a:r>
                      <a:endParaRPr lang="es-EC" sz="18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tc>
                  <a:txBody>
                    <a:bodyPr/>
                    <a:lstStyle/>
                    <a:p>
                      <a:pPr algn="l" fontAlgn="b"/>
                      <a:r>
                        <a:rPr lang="es-EC" sz="2000" b="1" u="none" strike="noStrike" dirty="0">
                          <a:effectLst/>
                          <a:latin typeface="Aharoni" panose="02010803020104030203" pitchFamily="2" charset="-79"/>
                          <a:cs typeface="Aharoni" panose="02010803020104030203" pitchFamily="2" charset="-79"/>
                        </a:rPr>
                        <a:t> $     695.834 </a:t>
                      </a:r>
                      <a:endParaRPr lang="es-EC" sz="20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extLst>
                  <a:ext uri="{0D108BD9-81ED-4DB2-BD59-A6C34878D82A}">
                    <a16:rowId xmlns:a16="http://schemas.microsoft.com/office/drawing/2014/main" val="2421227818"/>
                  </a:ext>
                </a:extLst>
              </a:tr>
              <a:tr h="184150">
                <a:tc>
                  <a:txBody>
                    <a:bodyPr/>
                    <a:lstStyle/>
                    <a:p>
                      <a:pPr algn="l" fontAlgn="b"/>
                      <a:r>
                        <a:rPr lang="es-EC" sz="1800" b="1" u="none" strike="noStrike" dirty="0">
                          <a:effectLst/>
                          <a:latin typeface="Aharoni" panose="02010803020104030203" pitchFamily="2" charset="-79"/>
                          <a:cs typeface="Aharoni" panose="02010803020104030203" pitchFamily="2" charset="-79"/>
                        </a:rPr>
                        <a:t>Escenario Optimista</a:t>
                      </a:r>
                      <a:endParaRPr lang="es-EC" sz="18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tc>
                  <a:txBody>
                    <a:bodyPr/>
                    <a:lstStyle/>
                    <a:p>
                      <a:pPr algn="l" fontAlgn="b"/>
                      <a:r>
                        <a:rPr lang="es-EC" sz="2000" b="1" u="none" strike="noStrike" dirty="0">
                          <a:effectLst/>
                          <a:latin typeface="Aharoni" panose="02010803020104030203" pitchFamily="2" charset="-79"/>
                          <a:cs typeface="Aharoni" panose="02010803020104030203" pitchFamily="2" charset="-79"/>
                        </a:rPr>
                        <a:t> $     913.537 </a:t>
                      </a:r>
                      <a:endParaRPr lang="es-EC" sz="2000" b="1" i="0" u="none" strike="noStrike" dirty="0">
                        <a:solidFill>
                          <a:srgbClr val="000000"/>
                        </a:solidFill>
                        <a:effectLst/>
                        <a:latin typeface="Aharoni" panose="02010803020104030203" pitchFamily="2" charset="-79"/>
                        <a:cs typeface="Aharoni" panose="02010803020104030203" pitchFamily="2" charset="-79"/>
                      </a:endParaRPr>
                    </a:p>
                  </a:txBody>
                  <a:tcPr marL="6350" marR="6350" marT="6350" marB="0" anchor="b"/>
                </a:tc>
                <a:extLst>
                  <a:ext uri="{0D108BD9-81ED-4DB2-BD59-A6C34878D82A}">
                    <a16:rowId xmlns:a16="http://schemas.microsoft.com/office/drawing/2014/main" val="2383597679"/>
                  </a:ext>
                </a:extLst>
              </a:tr>
            </a:tbl>
          </a:graphicData>
        </a:graphic>
      </p:graphicFrame>
    </p:spTree>
    <p:extLst>
      <p:ext uri="{BB962C8B-B14F-4D97-AF65-F5344CB8AC3E}">
        <p14:creationId xmlns:p14="http://schemas.microsoft.com/office/powerpoint/2010/main" val="904516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02E21B39-BB51-4E26-8371-0C0878A0CF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362" y="640906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D1E7A0B2-E6FD-414F-A6F4-17605AE8C0A0}"/>
              </a:ext>
            </a:extLst>
          </p:cNvPr>
          <p:cNvSpPr/>
          <p:nvPr/>
        </p:nvSpPr>
        <p:spPr>
          <a:xfrm>
            <a:off x="1338582" y="260648"/>
            <a:ext cx="266130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Conclusiones</a:t>
            </a:r>
          </a:p>
        </p:txBody>
      </p:sp>
      <p:sp>
        <p:nvSpPr>
          <p:cNvPr id="6" name="CuadroTexto 5">
            <a:extLst>
              <a:ext uri="{FF2B5EF4-FFF2-40B4-BE49-F238E27FC236}">
                <a16:creationId xmlns:a16="http://schemas.microsoft.com/office/drawing/2014/main" id="{A9FDA0F2-8A23-4539-93E0-B42553994649}"/>
              </a:ext>
            </a:extLst>
          </p:cNvPr>
          <p:cNvSpPr txBox="1"/>
          <p:nvPr/>
        </p:nvSpPr>
        <p:spPr>
          <a:xfrm>
            <a:off x="107504" y="1397071"/>
            <a:ext cx="8387321" cy="1477328"/>
          </a:xfrm>
          <a:prstGeom prst="rect">
            <a:avLst/>
          </a:prstGeom>
          <a:noFill/>
        </p:spPr>
        <p:txBody>
          <a:bodyPr wrap="square">
            <a:spAutoFit/>
          </a:bodyPr>
          <a:lstStyle/>
          <a:p>
            <a:pPr marL="171450" indent="-171450" algn="just">
              <a:spcAft>
                <a:spcPts val="800"/>
              </a:spcAft>
              <a:buFont typeface="Arial" panose="020B0604020202020204" pitchFamily="34" charset="0"/>
              <a:buChar char="•"/>
            </a:pPr>
            <a:r>
              <a:rPr lang="es-EC" b="1" dirty="0">
                <a:effectLst/>
                <a:latin typeface="Candara" panose="020E0502030303020204" pitchFamily="34" charset="0"/>
                <a:ea typeface="Calibri" panose="020F0502020204030204" pitchFamily="34" charset="0"/>
                <a:cs typeface="Times New Roman" panose="02020603050405020304" pitchFamily="18" charset="0"/>
              </a:rPr>
              <a:t>A pesar que el método de valor en libros permite rápidamente tener un marco de referencia, reflejando la situación económica de la empresa a un momento específico, esto es una perspectiva estática, por tanto, no se tiene en cuenta la posible evolución futura de la misma, el valor temporal del dinero ni otros factores (competencia, comportamiento del mercado).</a:t>
            </a:r>
            <a:endParaRPr lang="es-EC" b="1" dirty="0">
              <a:latin typeface="Candara" panose="020E050203030302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44E07FC2-CB0F-4554-923D-1A294B8376DC}"/>
              </a:ext>
            </a:extLst>
          </p:cNvPr>
          <p:cNvSpPr txBox="1"/>
          <p:nvPr/>
        </p:nvSpPr>
        <p:spPr>
          <a:xfrm>
            <a:off x="107504" y="2971984"/>
            <a:ext cx="8928992" cy="3241913"/>
          </a:xfrm>
          <a:prstGeom prst="rect">
            <a:avLst/>
          </a:prstGeom>
          <a:noFill/>
        </p:spPr>
        <p:txBody>
          <a:bodyPr wrap="square">
            <a:spAutoFit/>
          </a:bodyPr>
          <a:lstStyle/>
          <a:p>
            <a:pPr marL="171450" indent="-171450" algn="just">
              <a:spcAft>
                <a:spcPts val="800"/>
              </a:spcAft>
              <a:buFont typeface="Arial" panose="020B0604020202020204" pitchFamily="34" charset="0"/>
              <a:buChar char="•"/>
            </a:pPr>
            <a:r>
              <a:rPr lang="es-EC" sz="1800" b="1" dirty="0">
                <a:effectLst/>
                <a:latin typeface="Candara" panose="020E0502030303020204" pitchFamily="34" charset="0"/>
                <a:ea typeface="Calibri" panose="020F0502020204030204" pitchFamily="34" charset="0"/>
                <a:cs typeface="Times New Roman" panose="02020603050405020304" pitchFamily="18" charset="0"/>
              </a:rPr>
              <a:t>De los dos métodos utilizados para la valoración de empresa DEGSO se establece que el método de descuento de flujos, es el más apropiado, ya que considera a la empresa como un ente generador de flujos de fondos, y se basa en pronosticar detalladamente para cada periodo, las partidas financieras que se vinculan a la generación de los cash </a:t>
            </a:r>
            <a:r>
              <a:rPr lang="es-EC" sz="1800" b="1" dirty="0" err="1">
                <a:effectLst/>
                <a:latin typeface="Candara" panose="020E0502030303020204" pitchFamily="34" charset="0"/>
                <a:ea typeface="Calibri" panose="020F0502020204030204" pitchFamily="34" charset="0"/>
                <a:cs typeface="Times New Roman" panose="02020603050405020304" pitchFamily="18" charset="0"/>
              </a:rPr>
              <a:t>flows</a:t>
            </a:r>
            <a:r>
              <a:rPr lang="es-EC" sz="1800" b="1" dirty="0">
                <a:effectLst/>
                <a:latin typeface="Candara" panose="020E0502030303020204" pitchFamily="34" charset="0"/>
                <a:ea typeface="Calibri" panose="020F0502020204030204" pitchFamily="34" charset="0"/>
                <a:cs typeface="Times New Roman" panose="02020603050405020304" pitchFamily="18" charset="0"/>
              </a:rPr>
              <a:t>, los cuales correspondes a las operaciones de la empresa.</a:t>
            </a:r>
            <a:endParaRPr lang="es-EC" sz="1800" b="1" dirty="0">
              <a:latin typeface="Candara" panose="020E0502030303020204" pitchFamily="34" charset="0"/>
              <a:ea typeface="Calibri" panose="020F0502020204030204" pitchFamily="34" charset="0"/>
              <a:cs typeface="Times New Roman" panose="02020603050405020304" pitchFamily="18" charset="0"/>
            </a:endParaRPr>
          </a:p>
          <a:p>
            <a:pPr marL="171450" indent="-171450" algn="just">
              <a:spcAft>
                <a:spcPts val="800"/>
              </a:spcAft>
              <a:buFont typeface="Arial" panose="020B0604020202020204" pitchFamily="34" charset="0"/>
              <a:buChar char="•"/>
            </a:pPr>
            <a:r>
              <a:rPr lang="es-EC" sz="1800" b="1" dirty="0">
                <a:effectLst/>
                <a:latin typeface="Candara" panose="020E0502030303020204" pitchFamily="34" charset="0"/>
                <a:ea typeface="Calibri" panose="020F0502020204030204" pitchFamily="34" charset="0"/>
                <a:cs typeface="Times New Roman" panose="02020603050405020304" pitchFamily="18" charset="0"/>
              </a:rPr>
              <a:t>La valoración  mediante el descuento de flujo de fondos  no puede  determinar con exactitud  los flujos futuros, por tanto es necesario plantear varios escenarios y analizar los flujos en diversas circunstancias posibles, siendo así que se aplicó el análisis de sensibilidad obteniendo un mínimo de $751.462,20 hasta un máximo de  $804.893,05,  de esta manera la directiva de la compañía contará con diferentes alternativas para que puedan afrontar las situaciones más adversas que llegasen a presentar.</a:t>
            </a:r>
          </a:p>
        </p:txBody>
      </p:sp>
    </p:spTree>
    <p:extLst>
      <p:ext uri="{BB962C8B-B14F-4D97-AF65-F5344CB8AC3E}">
        <p14:creationId xmlns:p14="http://schemas.microsoft.com/office/powerpoint/2010/main" val="37511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0E062096-8864-4490-BBA5-0C9A3DE4E444}"/>
              </a:ext>
            </a:extLst>
          </p:cNvPr>
          <p:cNvSpPr/>
          <p:nvPr/>
        </p:nvSpPr>
        <p:spPr>
          <a:xfrm>
            <a:off x="1338582" y="260648"/>
            <a:ext cx="2661306"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Conclusiones</a:t>
            </a:r>
          </a:p>
        </p:txBody>
      </p:sp>
    </p:spTree>
    <p:extLst>
      <p:ext uri="{BB962C8B-B14F-4D97-AF65-F5344CB8AC3E}">
        <p14:creationId xmlns:p14="http://schemas.microsoft.com/office/powerpoint/2010/main" val="143143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4 Rectángulo">
            <a:extLst>
              <a:ext uri="{FF2B5EF4-FFF2-40B4-BE49-F238E27FC236}">
                <a16:creationId xmlns:a16="http://schemas.microsoft.com/office/drawing/2014/main" id="{CA89E00B-9BD7-4631-A67D-B8BC74577768}"/>
              </a:ext>
            </a:extLst>
          </p:cNvPr>
          <p:cNvSpPr/>
          <p:nvPr/>
        </p:nvSpPr>
        <p:spPr>
          <a:xfrm>
            <a:off x="2627784" y="175171"/>
            <a:ext cx="3672408" cy="707886"/>
          </a:xfrm>
          <a:prstGeom prst="rect">
            <a:avLst/>
          </a:prstGeom>
        </p:spPr>
        <p:txBody>
          <a:bodyPr wrap="square">
            <a:spAutoFit/>
          </a:bodyPr>
          <a:lstStyle/>
          <a:p>
            <a:r>
              <a:rPr lang="es-EC"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ndara" panose="020E0502030303020204" pitchFamily="34" charset="0"/>
                <a:cs typeface="Aharoni" panose="02010803020104030203" pitchFamily="2" charset="-79"/>
              </a:rPr>
              <a:t>Objetivos</a:t>
            </a:r>
          </a:p>
        </p:txBody>
      </p:sp>
      <p:sp>
        <p:nvSpPr>
          <p:cNvPr id="23" name="5 Rectángulo">
            <a:extLst>
              <a:ext uri="{FF2B5EF4-FFF2-40B4-BE49-F238E27FC236}">
                <a16:creationId xmlns:a16="http://schemas.microsoft.com/office/drawing/2014/main" id="{4DADA984-6776-4D1A-80D8-0977B6FDCDA4}"/>
              </a:ext>
            </a:extLst>
          </p:cNvPr>
          <p:cNvSpPr/>
          <p:nvPr/>
        </p:nvSpPr>
        <p:spPr>
          <a:xfrm>
            <a:off x="683568" y="1268760"/>
            <a:ext cx="3534942" cy="584775"/>
          </a:xfrm>
          <a:prstGeom prst="rect">
            <a:avLst/>
          </a:prstGeom>
        </p:spPr>
        <p:txBody>
          <a:bodyPr wrap="none">
            <a:spAutoFit/>
          </a:bodyPr>
          <a:lstStyle/>
          <a:p>
            <a:r>
              <a:rPr lang="es-EC" sz="3200" dirty="0">
                <a:latin typeface="Aharoni" panose="02010803020104030203" pitchFamily="2" charset="-79"/>
                <a:cs typeface="Aharoni" panose="02010803020104030203" pitchFamily="2" charset="-79"/>
              </a:rPr>
              <a:t>Objetivo General</a:t>
            </a:r>
          </a:p>
        </p:txBody>
      </p:sp>
      <p:sp>
        <p:nvSpPr>
          <p:cNvPr id="24" name="Flecha: pentágono 23">
            <a:extLst>
              <a:ext uri="{FF2B5EF4-FFF2-40B4-BE49-F238E27FC236}">
                <a16:creationId xmlns:a16="http://schemas.microsoft.com/office/drawing/2014/main" id="{A980E34A-B9ED-4739-A502-ED1D68A7B3E2}"/>
              </a:ext>
            </a:extLst>
          </p:cNvPr>
          <p:cNvSpPr/>
          <p:nvPr/>
        </p:nvSpPr>
        <p:spPr>
          <a:xfrm>
            <a:off x="503040" y="2239238"/>
            <a:ext cx="8640960" cy="241389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dirty="0">
                <a:solidFill>
                  <a:schemeClr val="tx1"/>
                </a:solidFill>
                <a:latin typeface="Candara" panose="020E0502030303020204" pitchFamily="34" charset="0"/>
              </a:rPr>
              <a:t>Valorar la empresa </a:t>
            </a:r>
            <a:r>
              <a:rPr lang="es-ES" sz="2000" b="1" dirty="0" err="1">
                <a:solidFill>
                  <a:schemeClr val="tx1"/>
                </a:solidFill>
                <a:latin typeface="Candara" panose="020E0502030303020204" pitchFamily="34" charset="0"/>
              </a:rPr>
              <a:t>Degso</a:t>
            </a:r>
            <a:r>
              <a:rPr lang="es-ES" sz="2000" b="1" dirty="0">
                <a:solidFill>
                  <a:schemeClr val="tx1"/>
                </a:solidFill>
                <a:latin typeface="Candara" panose="020E0502030303020204" pitchFamily="34" charset="0"/>
              </a:rPr>
              <a:t> a través de la utilización de distintos métodos para establecer su situación actual en el mercado y contar con una herramienta que permita a inversionistas evaluar el desempeño de la administración.</a:t>
            </a:r>
            <a:endParaRPr lang="es-EC" sz="20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1628160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1B302AE5-EBE7-47C5-8F2A-5AA26C39B1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362" y="6409068"/>
            <a:ext cx="1043608" cy="476672"/>
          </a:xfrm>
          <a:prstGeom prst="rect">
            <a:avLst/>
          </a:prstGeom>
          <a:noFill/>
          <a:ln>
            <a:solidFill>
              <a:schemeClr val="tx1"/>
            </a:solidFill>
          </a:ln>
        </p:spPr>
      </p:pic>
      <p:sp>
        <p:nvSpPr>
          <p:cNvPr id="7" name="4 Rectángulo">
            <a:extLst>
              <a:ext uri="{FF2B5EF4-FFF2-40B4-BE49-F238E27FC236}">
                <a16:creationId xmlns:a16="http://schemas.microsoft.com/office/drawing/2014/main" id="{B5A3BFCF-1A07-41FF-8C5B-DABE6BCFC016}"/>
              </a:ext>
            </a:extLst>
          </p:cNvPr>
          <p:cNvSpPr/>
          <p:nvPr/>
        </p:nvSpPr>
        <p:spPr>
          <a:xfrm>
            <a:off x="1338582" y="260648"/>
            <a:ext cx="3656770" cy="584775"/>
          </a:xfrm>
          <a:prstGeom prst="rect">
            <a:avLst/>
          </a:prstGeom>
        </p:spPr>
        <p:txBody>
          <a:bodyPr wrap="none">
            <a:spAutoFit/>
          </a:bodyPr>
          <a:lstStyle/>
          <a:p>
            <a:r>
              <a:rPr lang="es-EC" sz="3200" dirty="0">
                <a:solidFill>
                  <a:schemeClr val="bg1"/>
                </a:solidFill>
                <a:latin typeface="Aharoni" panose="02010803020104030203" pitchFamily="2" charset="-79"/>
                <a:cs typeface="Aharoni" panose="02010803020104030203" pitchFamily="2" charset="-79"/>
              </a:rPr>
              <a:t>Recomendaciones</a:t>
            </a:r>
          </a:p>
        </p:txBody>
      </p:sp>
      <p:sp>
        <p:nvSpPr>
          <p:cNvPr id="9" name="CuadroTexto 8">
            <a:extLst>
              <a:ext uri="{FF2B5EF4-FFF2-40B4-BE49-F238E27FC236}">
                <a16:creationId xmlns:a16="http://schemas.microsoft.com/office/drawing/2014/main" id="{38C5AF0C-4C23-4371-9248-9DDA24FECC96}"/>
              </a:ext>
            </a:extLst>
          </p:cNvPr>
          <p:cNvSpPr txBox="1"/>
          <p:nvPr/>
        </p:nvSpPr>
        <p:spPr>
          <a:xfrm>
            <a:off x="292088" y="889843"/>
            <a:ext cx="8559824" cy="923330"/>
          </a:xfrm>
          <a:prstGeom prst="rect">
            <a:avLst/>
          </a:prstGeom>
          <a:noFill/>
        </p:spPr>
        <p:txBody>
          <a:bodyPr wrap="square">
            <a:spAutoFit/>
          </a:bodyPr>
          <a:lstStyle/>
          <a:p>
            <a:endParaRPr lang="es-ES" b="1" dirty="0"/>
          </a:p>
          <a:p>
            <a:endParaRPr lang="es-ES" b="1" dirty="0"/>
          </a:p>
          <a:p>
            <a:pPr algn="just"/>
            <a:r>
              <a:rPr lang="es-ES" b="1" dirty="0">
                <a:latin typeface="Candara" panose="020E0502030303020204" pitchFamily="34" charset="0"/>
              </a:rPr>
              <a:t>-</a:t>
            </a:r>
          </a:p>
        </p:txBody>
      </p:sp>
    </p:spTree>
    <p:extLst>
      <p:ext uri="{BB962C8B-B14F-4D97-AF65-F5344CB8AC3E}">
        <p14:creationId xmlns:p14="http://schemas.microsoft.com/office/powerpoint/2010/main" val="294182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2105208"/>
            <a:ext cx="5616624" cy="144655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a:t>
            </a:r>
            <a:endParaRPr lang="en-US"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a:off x="214313" y="0"/>
            <a:ext cx="8715375" cy="285750"/>
          </a:xfrm>
          <a:prstGeom prst="rect">
            <a:avLst/>
          </a:prstGeom>
          <a:noFill/>
          <a:ln w="9525">
            <a:noFill/>
            <a:miter lim="800000"/>
            <a:headEnd/>
            <a:tailEnd/>
          </a:ln>
        </p:spPr>
      </p:pic>
      <p:pic>
        <p:nvPicPr>
          <p:cNvPr id="6"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rot="-5400000">
            <a:off x="-3089275" y="3340101"/>
            <a:ext cx="6535737" cy="214312"/>
          </a:xfrm>
          <a:prstGeom prst="rect">
            <a:avLst/>
          </a:prstGeom>
          <a:noFill/>
          <a:ln w="9525">
            <a:noFill/>
            <a:miter lim="800000"/>
            <a:headEnd/>
            <a:tailEnd/>
          </a:ln>
        </p:spPr>
      </p:pic>
      <p:pic>
        <p:nvPicPr>
          <p:cNvPr id="7"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rot="-5400000">
            <a:off x="5768123" y="3363270"/>
            <a:ext cx="6535737" cy="214312"/>
          </a:xfrm>
          <a:prstGeom prst="rect">
            <a:avLst/>
          </a:prstGeom>
          <a:noFill/>
          <a:ln w="9525">
            <a:noFill/>
            <a:miter lim="800000"/>
            <a:headEnd/>
            <a:tailEnd/>
          </a:ln>
        </p:spPr>
      </p:pic>
      <p:pic>
        <p:nvPicPr>
          <p:cNvPr id="8" name="Picture 4" descr="D:\TECNI COMPUT\MIS DOCUMENTS\GISSLO\Digitaliz_archivos\FIGURAS MOVIMIENTO GIF\GIF\AS001_1.GIF"/>
          <p:cNvPicPr>
            <a:picLocks noChangeAspect="1" noChangeArrowheads="1" noCrop="1"/>
          </p:cNvPicPr>
          <p:nvPr/>
        </p:nvPicPr>
        <p:blipFill>
          <a:blip r:embed="rId2" cstate="print"/>
          <a:srcRect/>
          <a:stretch>
            <a:fillRect/>
          </a:stretch>
        </p:blipFill>
        <p:spPr bwMode="auto">
          <a:xfrm>
            <a:off x="201726" y="6571397"/>
            <a:ext cx="8715375" cy="285750"/>
          </a:xfrm>
          <a:prstGeom prst="rect">
            <a:avLst/>
          </a:prstGeom>
          <a:noFill/>
          <a:ln w="9525">
            <a:noFill/>
            <a:miter lim="800000"/>
            <a:headEnd/>
            <a:tailEnd/>
          </a:ln>
        </p:spPr>
      </p:pic>
    </p:spTree>
    <p:extLst>
      <p:ext uri="{BB962C8B-B14F-4D97-AF65-F5344CB8AC3E}">
        <p14:creationId xmlns:p14="http://schemas.microsoft.com/office/powerpoint/2010/main" val="307298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955186641"/>
              </p:ext>
            </p:extLst>
          </p:nvPr>
        </p:nvGraphicFramePr>
        <p:xfrm>
          <a:off x="323528" y="1124744"/>
          <a:ext cx="7848872"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2260404" y="188640"/>
            <a:ext cx="3685625" cy="523220"/>
          </a:xfrm>
          <a:prstGeom prst="rect">
            <a:avLst/>
          </a:prstGeom>
        </p:spPr>
        <p:txBody>
          <a:bodyPr wrap="none">
            <a:spAutoFit/>
          </a:bodyPr>
          <a:lstStyle/>
          <a:p>
            <a:pPr algn="ctr"/>
            <a:r>
              <a:rPr lang="es-EC" sz="2800" dirty="0">
                <a:latin typeface="Aharoni" panose="02010803020104030203" pitchFamily="2" charset="-79"/>
                <a:cs typeface="Aharoni" panose="02010803020104030203" pitchFamily="2" charset="-79"/>
              </a:rPr>
              <a:t>Objetivos Específicos</a:t>
            </a:r>
          </a:p>
        </p:txBody>
      </p:sp>
      <p:pic>
        <p:nvPicPr>
          <p:cNvPr id="6" name="5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spTree>
    <p:extLst>
      <p:ext uri="{BB962C8B-B14F-4D97-AF65-F5344CB8AC3E}">
        <p14:creationId xmlns:p14="http://schemas.microsoft.com/office/powerpoint/2010/main" val="186301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52413" y="5157788"/>
            <a:ext cx="4824412" cy="544512"/>
          </a:xfrm>
          <a:noFill/>
          <a:ln/>
        </p:spPr>
        <p:txBody>
          <a:bodyPr/>
          <a:lstStyle/>
          <a:p>
            <a:pPr algn="l"/>
            <a:r>
              <a:rPr lang="es-UY" altLang="es-EC" sz="4000" b="1" dirty="0">
                <a:solidFill>
                  <a:srgbClr val="025198"/>
                </a:solidFill>
              </a:rPr>
              <a:t>LA EMPRESA </a:t>
            </a:r>
            <a:endParaRPr lang="es-ES" altLang="es-EC" sz="4000" b="1" dirty="0">
              <a:solidFill>
                <a:srgbClr val="025198"/>
              </a:solidFill>
            </a:endParaRPr>
          </a:p>
        </p:txBody>
      </p:sp>
      <p:sp>
        <p:nvSpPr>
          <p:cNvPr id="2170" name="Rectangle 122"/>
          <p:cNvSpPr>
            <a:spLocks noChangeArrowheads="1"/>
          </p:cNvSpPr>
          <p:nvPr/>
        </p:nvSpPr>
        <p:spPr bwMode="auto">
          <a:xfrm>
            <a:off x="323850" y="5805488"/>
            <a:ext cx="38893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fontAlgn="base">
              <a:spcBef>
                <a:spcPct val="0"/>
              </a:spcBef>
              <a:spcAft>
                <a:spcPct val="0"/>
              </a:spcAft>
            </a:pPr>
            <a:r>
              <a:rPr lang="es-UY" altLang="es-EC" sz="2000" b="1" dirty="0">
                <a:solidFill>
                  <a:srgbClr val="025198"/>
                </a:solidFill>
              </a:rPr>
              <a:t>Antecedentes</a:t>
            </a:r>
            <a:endParaRPr lang="es-ES" altLang="es-EC" sz="2000" b="1" dirty="0">
              <a:solidFill>
                <a:srgbClr val="025198"/>
              </a:solidFill>
            </a:endParaRPr>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308725"/>
            <a:ext cx="1584177" cy="576659"/>
          </a:xfrm>
          <a:prstGeom prst="rect">
            <a:avLst/>
          </a:prstGeom>
          <a:noFill/>
          <a:ln>
            <a:solidFill>
              <a:schemeClr val="tx1"/>
            </a:solidFill>
          </a:ln>
        </p:spPr>
      </p:pic>
      <p:sp>
        <p:nvSpPr>
          <p:cNvPr id="5" name="Rectangle 110"/>
          <p:cNvSpPr txBox="1">
            <a:spLocks noChangeArrowheads="1"/>
          </p:cNvSpPr>
          <p:nvPr/>
        </p:nvSpPr>
        <p:spPr bwMode="auto">
          <a:xfrm>
            <a:off x="2880767" y="260648"/>
            <a:ext cx="4427537"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s-UY" altLang="es-EC" sz="4000" kern="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rPr>
              <a:t>CAPITULO I</a:t>
            </a:r>
            <a:endParaRPr lang="es-ES" altLang="es-EC" sz="4000" kern="0" dirty="0">
              <a:ln w="18415" cmpd="sng">
                <a:solidFill>
                  <a:srgbClr val="FFFFFF"/>
                </a:solidFill>
                <a:prstDash val="solid"/>
              </a:ln>
              <a:solidFill>
                <a:schemeClr val="accent2">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7074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55776" y="260648"/>
            <a:ext cx="4301177"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Descripción del Negocio </a:t>
            </a:r>
          </a:p>
        </p:txBody>
      </p:sp>
      <p:graphicFrame>
        <p:nvGraphicFramePr>
          <p:cNvPr id="5" name="4 Diagrama"/>
          <p:cNvGraphicFramePr/>
          <p:nvPr>
            <p:extLst>
              <p:ext uri="{D42A27DB-BD31-4B8C-83A1-F6EECF244321}">
                <p14:modId xmlns:p14="http://schemas.microsoft.com/office/powerpoint/2010/main" val="497353818"/>
              </p:ext>
            </p:extLst>
          </p:nvPr>
        </p:nvGraphicFramePr>
        <p:xfrm>
          <a:off x="1187624" y="1044730"/>
          <a:ext cx="669674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812270" y="3791444"/>
            <a:ext cx="5519460" cy="523220"/>
          </a:xfrm>
          <a:prstGeom prst="rect">
            <a:avLst/>
          </a:prstGeom>
        </p:spPr>
        <p:txBody>
          <a:bodyPr wrap="none">
            <a:spAutoFit/>
          </a:bodyPr>
          <a:lstStyle/>
          <a:p>
            <a:r>
              <a:rPr lang="es-EC" sz="2800" dirty="0">
                <a:latin typeface="Aharoni" panose="02010803020104030203" pitchFamily="2" charset="-79"/>
                <a:cs typeface="Aharoni" panose="02010803020104030203" pitchFamily="2" charset="-79"/>
              </a:rPr>
              <a:t>Constitución de Capital Suscrito </a:t>
            </a:r>
          </a:p>
        </p:txBody>
      </p:sp>
      <p:pic>
        <p:nvPicPr>
          <p:cNvPr id="12" name="11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graphicFrame>
        <p:nvGraphicFramePr>
          <p:cNvPr id="2" name="Tabla 1">
            <a:extLst>
              <a:ext uri="{FF2B5EF4-FFF2-40B4-BE49-F238E27FC236}">
                <a16:creationId xmlns:a16="http://schemas.microsoft.com/office/drawing/2014/main" id="{628D1C3D-D1A5-43C5-A2AD-C6CA5528D197}"/>
              </a:ext>
            </a:extLst>
          </p:cNvPr>
          <p:cNvGraphicFramePr>
            <a:graphicFrameLocks noGrp="1"/>
          </p:cNvGraphicFramePr>
          <p:nvPr>
            <p:extLst>
              <p:ext uri="{D42A27DB-BD31-4B8C-83A1-F6EECF244321}">
                <p14:modId xmlns:p14="http://schemas.microsoft.com/office/powerpoint/2010/main" val="1814409433"/>
              </p:ext>
            </p:extLst>
          </p:nvPr>
        </p:nvGraphicFramePr>
        <p:xfrm>
          <a:off x="1979712" y="4290943"/>
          <a:ext cx="5352017" cy="2181225"/>
        </p:xfrm>
        <a:graphic>
          <a:graphicData uri="http://schemas.openxmlformats.org/drawingml/2006/table">
            <a:tbl>
              <a:tblPr>
                <a:tableStyleId>{284E427A-3D55-4303-BF80-6455036E1DE7}</a:tableStyleId>
              </a:tblPr>
              <a:tblGrid>
                <a:gridCol w="2202828">
                  <a:extLst>
                    <a:ext uri="{9D8B030D-6E8A-4147-A177-3AD203B41FA5}">
                      <a16:colId xmlns:a16="http://schemas.microsoft.com/office/drawing/2014/main" val="2078762116"/>
                    </a:ext>
                  </a:extLst>
                </a:gridCol>
                <a:gridCol w="1625388">
                  <a:extLst>
                    <a:ext uri="{9D8B030D-6E8A-4147-A177-3AD203B41FA5}">
                      <a16:colId xmlns:a16="http://schemas.microsoft.com/office/drawing/2014/main" val="2150639391"/>
                    </a:ext>
                  </a:extLst>
                </a:gridCol>
                <a:gridCol w="1523801">
                  <a:extLst>
                    <a:ext uri="{9D8B030D-6E8A-4147-A177-3AD203B41FA5}">
                      <a16:colId xmlns:a16="http://schemas.microsoft.com/office/drawing/2014/main" val="3762898278"/>
                    </a:ext>
                  </a:extLst>
                </a:gridCol>
              </a:tblGrid>
              <a:tr h="571500">
                <a:tc>
                  <a:txBody>
                    <a:bodyPr/>
                    <a:lstStyle/>
                    <a:p>
                      <a:pPr algn="ctr" fontAlgn="ctr"/>
                      <a:r>
                        <a:rPr lang="es-EC" sz="1400" b="1" u="none" strike="noStrike" dirty="0">
                          <a:solidFill>
                            <a:schemeClr val="bg1"/>
                          </a:solidFill>
                          <a:effectLst/>
                          <a:latin typeface="Candara" panose="020E0502030303020204" pitchFamily="34" charset="0"/>
                        </a:rPr>
                        <a:t>Nombres y Apellidos</a:t>
                      </a:r>
                      <a:endParaRPr lang="es-EC" sz="1400" b="1" i="0" u="none" strike="noStrike" dirty="0">
                        <a:solidFill>
                          <a:schemeClr val="bg1"/>
                        </a:solidFill>
                        <a:effectLst/>
                        <a:latin typeface="Candara" panose="020E0502030303020204" pitchFamily="34" charset="0"/>
                      </a:endParaRPr>
                    </a:p>
                  </a:txBody>
                  <a:tcPr marL="9525" marR="9525" marT="9525" marB="0" anchor="ctr">
                    <a:solidFill>
                      <a:schemeClr val="accent6">
                        <a:lumMod val="60000"/>
                        <a:lumOff val="40000"/>
                      </a:schemeClr>
                    </a:solidFill>
                  </a:tcPr>
                </a:tc>
                <a:tc>
                  <a:txBody>
                    <a:bodyPr/>
                    <a:lstStyle/>
                    <a:p>
                      <a:pPr algn="ctr" fontAlgn="ctr"/>
                      <a:r>
                        <a:rPr lang="es-EC" sz="1400" b="1" u="none" strike="noStrike" dirty="0">
                          <a:solidFill>
                            <a:schemeClr val="bg1"/>
                          </a:solidFill>
                          <a:effectLst/>
                          <a:latin typeface="Candara" panose="020E0502030303020204" pitchFamily="34" charset="0"/>
                        </a:rPr>
                        <a:t>Número de </a:t>
                      </a:r>
                      <a:br>
                        <a:rPr lang="es-EC" sz="1400" b="1" u="none" strike="noStrike" dirty="0">
                          <a:solidFill>
                            <a:schemeClr val="bg1"/>
                          </a:solidFill>
                          <a:effectLst/>
                          <a:latin typeface="Candara" panose="020E0502030303020204" pitchFamily="34" charset="0"/>
                        </a:rPr>
                      </a:br>
                      <a:r>
                        <a:rPr lang="es-EC" sz="1400" b="1" u="none" strike="noStrike" dirty="0">
                          <a:solidFill>
                            <a:schemeClr val="bg1"/>
                          </a:solidFill>
                          <a:effectLst/>
                          <a:latin typeface="Candara" panose="020E0502030303020204" pitchFamily="34" charset="0"/>
                        </a:rPr>
                        <a:t>Participaciones</a:t>
                      </a:r>
                      <a:endParaRPr lang="es-EC" sz="1400" b="1" i="0" u="none" strike="noStrike" dirty="0">
                        <a:solidFill>
                          <a:schemeClr val="bg1"/>
                        </a:solidFill>
                        <a:effectLst/>
                        <a:latin typeface="Candara" panose="020E0502030303020204" pitchFamily="34" charset="0"/>
                      </a:endParaRPr>
                    </a:p>
                  </a:txBody>
                  <a:tcPr marL="9525" marR="9525" marT="9525" marB="0" anchor="ctr">
                    <a:solidFill>
                      <a:schemeClr val="accent6">
                        <a:lumMod val="60000"/>
                        <a:lumOff val="40000"/>
                      </a:schemeClr>
                    </a:solidFill>
                  </a:tcPr>
                </a:tc>
                <a:tc>
                  <a:txBody>
                    <a:bodyPr/>
                    <a:lstStyle/>
                    <a:p>
                      <a:pPr algn="ctr" fontAlgn="ctr"/>
                      <a:r>
                        <a:rPr lang="es-EC" sz="1400" b="1" u="none" strike="noStrike" dirty="0">
                          <a:solidFill>
                            <a:schemeClr val="bg1"/>
                          </a:solidFill>
                          <a:effectLst/>
                          <a:latin typeface="Candara" panose="020E0502030303020204" pitchFamily="34" charset="0"/>
                        </a:rPr>
                        <a:t>Porcentaje de</a:t>
                      </a:r>
                      <a:br>
                        <a:rPr lang="es-EC" sz="1400" b="1" u="none" strike="noStrike" dirty="0">
                          <a:solidFill>
                            <a:schemeClr val="bg1"/>
                          </a:solidFill>
                          <a:effectLst/>
                          <a:latin typeface="Candara" panose="020E0502030303020204" pitchFamily="34" charset="0"/>
                        </a:rPr>
                      </a:br>
                      <a:r>
                        <a:rPr lang="es-EC" sz="1400" b="1" u="none" strike="noStrike" dirty="0">
                          <a:solidFill>
                            <a:schemeClr val="bg1"/>
                          </a:solidFill>
                          <a:effectLst/>
                          <a:latin typeface="Candara" panose="020E0502030303020204" pitchFamily="34" charset="0"/>
                        </a:rPr>
                        <a:t> Participación</a:t>
                      </a:r>
                      <a:br>
                        <a:rPr lang="es-EC" sz="1400" b="1" u="none" strike="noStrike" dirty="0">
                          <a:solidFill>
                            <a:schemeClr val="bg1"/>
                          </a:solidFill>
                          <a:effectLst/>
                          <a:latin typeface="Candara" panose="020E0502030303020204" pitchFamily="34" charset="0"/>
                        </a:rPr>
                      </a:br>
                      <a:endParaRPr lang="es-EC" sz="1400" b="1" i="0" u="none" strike="noStrike" dirty="0">
                        <a:solidFill>
                          <a:schemeClr val="bg1"/>
                        </a:solidFill>
                        <a:effectLst/>
                        <a:latin typeface="Candara" panose="020E0502030303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652492967"/>
                  </a:ext>
                </a:extLst>
              </a:tr>
              <a:tr h="294749">
                <a:tc>
                  <a:txBody>
                    <a:bodyPr/>
                    <a:lstStyle/>
                    <a:p>
                      <a:pPr algn="ctr" fontAlgn="b"/>
                      <a:r>
                        <a:rPr lang="es-EC" sz="1400" u="none" strike="noStrike" dirty="0" err="1">
                          <a:effectLst/>
                          <a:latin typeface="Candara" panose="020E0502030303020204" pitchFamily="34" charset="0"/>
                        </a:rPr>
                        <a:t>Arthos</a:t>
                      </a:r>
                      <a:r>
                        <a:rPr lang="es-EC" sz="1400" u="none" strike="noStrike" dirty="0">
                          <a:effectLst/>
                          <a:latin typeface="Candara" panose="020E0502030303020204" pitchFamily="34" charset="0"/>
                        </a:rPr>
                        <a:t> </a:t>
                      </a:r>
                      <a:r>
                        <a:rPr lang="es-EC" sz="1400" u="none" strike="noStrike" dirty="0" err="1">
                          <a:effectLst/>
                          <a:latin typeface="Candara" panose="020E0502030303020204" pitchFamily="34" charset="0"/>
                        </a:rPr>
                        <a:t>Yanez</a:t>
                      </a:r>
                      <a:r>
                        <a:rPr lang="es-EC" sz="1400" u="none" strike="noStrike" dirty="0">
                          <a:effectLst/>
                          <a:latin typeface="Candara" panose="020E0502030303020204" pitchFamily="34" charset="0"/>
                        </a:rPr>
                        <a:t> Gladys Mercedes</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500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a:effectLst/>
                          <a:latin typeface="Candara" panose="020E0502030303020204" pitchFamily="34" charset="0"/>
                        </a:rPr>
                        <a:t>1,0%</a:t>
                      </a:r>
                      <a:endParaRPr lang="es-EC" sz="1400" b="0" i="0" u="none" strike="noStrike">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3120282888"/>
                  </a:ext>
                </a:extLst>
              </a:tr>
              <a:tr h="190500">
                <a:tc>
                  <a:txBody>
                    <a:bodyPr/>
                    <a:lstStyle/>
                    <a:p>
                      <a:pPr algn="ctr" fontAlgn="b"/>
                      <a:r>
                        <a:rPr lang="es-EC" sz="1400" u="none" strike="noStrike" dirty="0">
                          <a:effectLst/>
                          <a:latin typeface="Candara" panose="020E0502030303020204" pitchFamily="34" charset="0"/>
                        </a:rPr>
                        <a:t>Guerrero Cevallos Edison Manuel</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24750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49,5%</a:t>
                      </a:r>
                      <a:endParaRPr lang="es-EC"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905059729"/>
                  </a:ext>
                </a:extLst>
              </a:tr>
              <a:tr h="190500">
                <a:tc>
                  <a:txBody>
                    <a:bodyPr/>
                    <a:lstStyle/>
                    <a:p>
                      <a:pPr algn="ctr" fontAlgn="b"/>
                      <a:r>
                        <a:rPr lang="es-EC" sz="1400" u="none" strike="noStrike" dirty="0">
                          <a:effectLst/>
                          <a:latin typeface="Candara" panose="020E0502030303020204" pitchFamily="34" charset="0"/>
                        </a:rPr>
                        <a:t>Zurita </a:t>
                      </a:r>
                      <a:r>
                        <a:rPr lang="es-EC" sz="1400" u="none" strike="noStrike" dirty="0" err="1">
                          <a:effectLst/>
                          <a:latin typeface="Candara" panose="020E0502030303020204" pitchFamily="34" charset="0"/>
                        </a:rPr>
                        <a:t>Perez</a:t>
                      </a:r>
                      <a:r>
                        <a:rPr lang="es-EC" sz="1400" u="none" strike="noStrike" dirty="0">
                          <a:effectLst/>
                          <a:latin typeface="Candara" panose="020E0502030303020204" pitchFamily="34" charset="0"/>
                        </a:rPr>
                        <a:t> Eduardo Homero</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24750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49,5%</a:t>
                      </a:r>
                      <a:endParaRPr lang="es-EC"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405784021"/>
                  </a:ext>
                </a:extLst>
              </a:tr>
              <a:tr h="190500">
                <a:tc>
                  <a:txBody>
                    <a:bodyPr/>
                    <a:lstStyle/>
                    <a:p>
                      <a:pPr algn="ctr" fontAlgn="b"/>
                      <a:r>
                        <a:rPr lang="es-EC" sz="1400" u="none" strike="noStrike" dirty="0">
                          <a:effectLst/>
                          <a:latin typeface="Candara" panose="020E0502030303020204" pitchFamily="34" charset="0"/>
                        </a:rPr>
                        <a:t>Total</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50000</a:t>
                      </a:r>
                      <a:endParaRPr lang="es-EC" sz="1400" b="0" i="0" u="none" strike="noStrike" dirty="0">
                        <a:solidFill>
                          <a:srgbClr val="000000"/>
                        </a:solidFill>
                        <a:effectLst/>
                        <a:latin typeface="Candara" panose="020E0502030303020204" pitchFamily="34" charset="0"/>
                      </a:endParaRPr>
                    </a:p>
                  </a:txBody>
                  <a:tcPr marL="9525" marR="9525" marT="9525" marB="0" anchor="b"/>
                </a:tc>
                <a:tc>
                  <a:txBody>
                    <a:bodyPr/>
                    <a:lstStyle/>
                    <a:p>
                      <a:pPr algn="ctr" fontAlgn="b"/>
                      <a:r>
                        <a:rPr lang="es-EC" sz="1400" u="none" strike="noStrike" dirty="0">
                          <a:effectLst/>
                          <a:latin typeface="Candara" panose="020E0502030303020204" pitchFamily="34" charset="0"/>
                        </a:rPr>
                        <a:t>100%</a:t>
                      </a:r>
                      <a:endParaRPr lang="es-EC" sz="1400" b="0" i="0" u="none" strike="noStrike" dirty="0">
                        <a:solidFill>
                          <a:srgbClr val="000000"/>
                        </a:solidFill>
                        <a:effectLst/>
                        <a:latin typeface="Candara" panose="020E0502030303020204" pitchFamily="34" charset="0"/>
                      </a:endParaRPr>
                    </a:p>
                  </a:txBody>
                  <a:tcPr marL="9525" marR="9525" marT="9525" marB="0" anchor="b"/>
                </a:tc>
                <a:extLst>
                  <a:ext uri="{0D108BD9-81ED-4DB2-BD59-A6C34878D82A}">
                    <a16:rowId xmlns:a16="http://schemas.microsoft.com/office/drawing/2014/main" val="3001036233"/>
                  </a:ext>
                </a:extLst>
              </a:tr>
            </a:tbl>
          </a:graphicData>
        </a:graphic>
      </p:graphicFrame>
    </p:spTree>
    <p:extLst>
      <p:ext uri="{BB962C8B-B14F-4D97-AF65-F5344CB8AC3E}">
        <p14:creationId xmlns:p14="http://schemas.microsoft.com/office/powerpoint/2010/main" val="328591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5616" y="116632"/>
            <a:ext cx="7319632" cy="646331"/>
          </a:xfrm>
          <a:prstGeom prst="rect">
            <a:avLst/>
          </a:prstGeom>
        </p:spPr>
        <p:txBody>
          <a:bodyPr wrap="none">
            <a:spAutoFit/>
          </a:bodyPr>
          <a:lstStyle/>
          <a:p>
            <a:r>
              <a:rPr lang="es-EC" sz="3600" dirty="0">
                <a:latin typeface="Aharoni" panose="02010803020104030203" pitchFamily="2" charset="-79"/>
                <a:cs typeface="Aharoni" panose="02010803020104030203" pitchFamily="2" charset="-79"/>
              </a:rPr>
              <a:t> </a:t>
            </a:r>
            <a:r>
              <a:rPr lang="es-EC" sz="3600" dirty="0">
                <a:solidFill>
                  <a:schemeClr val="bg1"/>
                </a:solidFill>
                <a:latin typeface="Aharoni" panose="02010803020104030203" pitchFamily="2" charset="-79"/>
                <a:cs typeface="Aharoni" panose="02010803020104030203" pitchFamily="2" charset="-79"/>
              </a:rPr>
              <a:t>Descripción Servicios que Ofrece</a:t>
            </a:r>
          </a:p>
        </p:txBody>
      </p:sp>
      <p:sp>
        <p:nvSpPr>
          <p:cNvPr id="8" name="7 Rectángulo"/>
          <p:cNvSpPr/>
          <p:nvPr/>
        </p:nvSpPr>
        <p:spPr>
          <a:xfrm>
            <a:off x="716619" y="3337537"/>
            <a:ext cx="2411760" cy="830997"/>
          </a:xfrm>
          <a:prstGeom prst="rect">
            <a:avLst/>
          </a:prstGeom>
        </p:spPr>
        <p:txBody>
          <a:bodyPr wrap="square">
            <a:spAutoFit/>
          </a:bodyPr>
          <a:lstStyle/>
          <a:p>
            <a:pPr algn="ctr"/>
            <a:r>
              <a:rPr lang="es-EC" sz="2400" b="1" dirty="0">
                <a:latin typeface="Aharoni" panose="02010803020104030203" pitchFamily="2" charset="-79"/>
                <a:cs typeface="Aharoni" panose="02010803020104030203" pitchFamily="2" charset="-79"/>
              </a:rPr>
              <a:t>Productos y Servicios</a:t>
            </a:r>
          </a:p>
        </p:txBody>
      </p:sp>
      <p:sp>
        <p:nvSpPr>
          <p:cNvPr id="9" name="8 Rectángulo"/>
          <p:cNvSpPr/>
          <p:nvPr/>
        </p:nvSpPr>
        <p:spPr>
          <a:xfrm>
            <a:off x="3617271" y="2866907"/>
            <a:ext cx="2044149" cy="523220"/>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C"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anose="02010803020104030203" pitchFamily="2" charset="-79"/>
                <a:cs typeface="Aharoni" panose="02010803020104030203" pitchFamily="2" charset="-79"/>
              </a:rPr>
              <a:t>-Protección</a:t>
            </a:r>
          </a:p>
        </p:txBody>
      </p:sp>
      <p:sp>
        <p:nvSpPr>
          <p:cNvPr id="10" name="9 Rectángulo"/>
          <p:cNvSpPr/>
          <p:nvPr/>
        </p:nvSpPr>
        <p:spPr>
          <a:xfrm>
            <a:off x="3635896" y="3983369"/>
            <a:ext cx="1790875" cy="523220"/>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C"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anose="02010803020104030203" pitchFamily="2" charset="-79"/>
                <a:cs typeface="Aharoni" panose="02010803020104030203" pitchFamily="2" charset="-79"/>
              </a:rPr>
              <a:t>-Servicios</a:t>
            </a:r>
          </a:p>
        </p:txBody>
      </p:sp>
      <p:sp>
        <p:nvSpPr>
          <p:cNvPr id="11" name="10 Abrir llave"/>
          <p:cNvSpPr/>
          <p:nvPr/>
        </p:nvSpPr>
        <p:spPr>
          <a:xfrm>
            <a:off x="3148779" y="2276872"/>
            <a:ext cx="703141" cy="295232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2" name="1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pic>
        <p:nvPicPr>
          <p:cNvPr id="2" name="Imagen 1">
            <a:extLst>
              <a:ext uri="{FF2B5EF4-FFF2-40B4-BE49-F238E27FC236}">
                <a16:creationId xmlns:a16="http://schemas.microsoft.com/office/drawing/2014/main" id="{B2A43625-5F03-4FF0-96FA-09EEFB3FD5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8100" y="1066070"/>
            <a:ext cx="1800199" cy="1481125"/>
          </a:xfrm>
          <a:prstGeom prst="rect">
            <a:avLst/>
          </a:prstGeom>
          <a:noFill/>
          <a:ln>
            <a:noFill/>
          </a:ln>
        </p:spPr>
      </p:pic>
      <p:sp>
        <p:nvSpPr>
          <p:cNvPr id="3" name="8 Rectángulo">
            <a:extLst>
              <a:ext uri="{FF2B5EF4-FFF2-40B4-BE49-F238E27FC236}">
                <a16:creationId xmlns:a16="http://schemas.microsoft.com/office/drawing/2014/main" id="{DB007807-0FCF-4DFA-BC3D-A559716C71FA}"/>
              </a:ext>
            </a:extLst>
          </p:cNvPr>
          <p:cNvSpPr/>
          <p:nvPr/>
        </p:nvSpPr>
        <p:spPr>
          <a:xfrm>
            <a:off x="3634886" y="3425138"/>
            <a:ext cx="1832553" cy="523220"/>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C"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haroni" panose="02010803020104030203" pitchFamily="2" charset="-79"/>
                <a:cs typeface="Aharoni" panose="02010803020104030203" pitchFamily="2" charset="-79"/>
              </a:rPr>
              <a:t>-Medición</a:t>
            </a:r>
          </a:p>
        </p:txBody>
      </p:sp>
      <p:pic>
        <p:nvPicPr>
          <p:cNvPr id="4" name="Imagen 3">
            <a:extLst>
              <a:ext uri="{FF2B5EF4-FFF2-40B4-BE49-F238E27FC236}">
                <a16:creationId xmlns:a16="http://schemas.microsoft.com/office/drawing/2014/main" id="{A986012D-2EA9-4DEF-9DEF-441A36142195}"/>
              </a:ext>
            </a:extLst>
          </p:cNvPr>
          <p:cNvPicPr>
            <a:picLocks noChangeAspect="1"/>
          </p:cNvPicPr>
          <p:nvPr/>
        </p:nvPicPr>
        <p:blipFill>
          <a:blip r:embed="rId4"/>
          <a:stretch>
            <a:fillRect/>
          </a:stretch>
        </p:blipFill>
        <p:spPr>
          <a:xfrm>
            <a:off x="435701" y="1066070"/>
            <a:ext cx="1327987" cy="1327987"/>
          </a:xfrm>
          <a:prstGeom prst="rect">
            <a:avLst/>
          </a:prstGeom>
        </p:spPr>
      </p:pic>
      <p:pic>
        <p:nvPicPr>
          <p:cNvPr id="2052" name="Picture 4" descr="Detectores de Gases">
            <a:extLst>
              <a:ext uri="{FF2B5EF4-FFF2-40B4-BE49-F238E27FC236}">
                <a16:creationId xmlns:a16="http://schemas.microsoft.com/office/drawing/2014/main" id="{98C84A39-23B6-4BF5-BDD5-5E2262C699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3790" y="1116544"/>
            <a:ext cx="1327987" cy="132798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BFC440F-C9BF-4046-9D0C-D16828614563}"/>
              </a:ext>
            </a:extLst>
          </p:cNvPr>
          <p:cNvPicPr>
            <a:picLocks noChangeAspect="1"/>
          </p:cNvPicPr>
          <p:nvPr/>
        </p:nvPicPr>
        <p:blipFill>
          <a:blip r:embed="rId6"/>
          <a:stretch>
            <a:fillRect/>
          </a:stretch>
        </p:blipFill>
        <p:spPr>
          <a:xfrm>
            <a:off x="4410635" y="4764105"/>
            <a:ext cx="4259387" cy="1459931"/>
          </a:xfrm>
          <a:prstGeom prst="rect">
            <a:avLst/>
          </a:prstGeom>
        </p:spPr>
      </p:pic>
    </p:spTree>
    <p:extLst>
      <p:ext uri="{BB962C8B-B14F-4D97-AF65-F5344CB8AC3E}">
        <p14:creationId xmlns:p14="http://schemas.microsoft.com/office/powerpoint/2010/main" val="32606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F8EC6BE2-4F52-4F95-8BE6-31902A02B0AC}"/>
              </a:ext>
            </a:extLst>
          </p:cNvPr>
          <p:cNvSpPr/>
          <p:nvPr/>
        </p:nvSpPr>
        <p:spPr>
          <a:xfrm>
            <a:off x="899592" y="118373"/>
            <a:ext cx="7776864" cy="646331"/>
          </a:xfrm>
          <a:prstGeom prst="rect">
            <a:avLst/>
          </a:prstGeom>
        </p:spPr>
        <p:txBody>
          <a:bodyPr wrap="square">
            <a:spAutoFit/>
          </a:bodyPr>
          <a:lstStyle/>
          <a:p>
            <a:r>
              <a:rPr lang="es-EC" sz="3600" dirty="0">
                <a:solidFill>
                  <a:srgbClr val="FFFFFF"/>
                </a:solidFill>
                <a:latin typeface="Aharoni" panose="02010803020104030203" pitchFamily="2" charset="-79"/>
                <a:cs typeface="Aharoni" panose="02010803020104030203" pitchFamily="2" charset="-79"/>
              </a:rPr>
              <a:t>Descripción Servicios que Ofrece</a:t>
            </a:r>
            <a:endParaRPr lang="es-EC" dirty="0"/>
          </a:p>
        </p:txBody>
      </p:sp>
      <p:sp>
        <p:nvSpPr>
          <p:cNvPr id="11" name="CuadroTexto 10">
            <a:extLst>
              <a:ext uri="{FF2B5EF4-FFF2-40B4-BE49-F238E27FC236}">
                <a16:creationId xmlns:a16="http://schemas.microsoft.com/office/drawing/2014/main" id="{2139DA7B-FA53-48F8-B75D-7DC26A7D4C5A}"/>
              </a:ext>
            </a:extLst>
          </p:cNvPr>
          <p:cNvSpPr txBox="1"/>
          <p:nvPr/>
        </p:nvSpPr>
        <p:spPr>
          <a:xfrm>
            <a:off x="132823" y="1691516"/>
            <a:ext cx="137335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C" b="1" dirty="0">
                <a:latin typeface="Candara" panose="020E0502030303020204" pitchFamily="34" charset="0"/>
              </a:rPr>
              <a:t>Protección</a:t>
            </a:r>
          </a:p>
        </p:txBody>
      </p:sp>
      <p:sp>
        <p:nvSpPr>
          <p:cNvPr id="15" name="CuadroTexto 14">
            <a:extLst>
              <a:ext uri="{FF2B5EF4-FFF2-40B4-BE49-F238E27FC236}">
                <a16:creationId xmlns:a16="http://schemas.microsoft.com/office/drawing/2014/main" id="{2AC4F4F4-35E8-41E6-A6B3-11744FE941DA}"/>
              </a:ext>
            </a:extLst>
          </p:cNvPr>
          <p:cNvSpPr txBox="1"/>
          <p:nvPr/>
        </p:nvSpPr>
        <p:spPr>
          <a:xfrm>
            <a:off x="1800200" y="923821"/>
            <a:ext cx="4572000" cy="2031325"/>
          </a:xfrm>
          <a:prstGeom prst="rect">
            <a:avLst/>
          </a:prstGeom>
          <a:noFill/>
        </p:spPr>
        <p:txBody>
          <a:bodyPr wrap="square">
            <a:spAutoFit/>
          </a:bodyPr>
          <a:lstStyle/>
          <a:p>
            <a:r>
              <a:rPr lang="es-EC" dirty="0">
                <a:latin typeface="Candara" panose="020E0502030303020204" pitchFamily="34" charset="0"/>
              </a:rPr>
              <a:t>-Equipos para protección</a:t>
            </a:r>
          </a:p>
          <a:p>
            <a:r>
              <a:rPr lang="es-EC" dirty="0">
                <a:latin typeface="Candara" panose="020E0502030303020204" pitchFamily="34" charset="0"/>
              </a:rPr>
              <a:t>-Calzado</a:t>
            </a:r>
          </a:p>
          <a:p>
            <a:r>
              <a:rPr lang="es-EC" dirty="0">
                <a:latin typeface="Candara" panose="020E0502030303020204" pitchFamily="34" charset="0"/>
              </a:rPr>
              <a:t>-Lavado de emergencia</a:t>
            </a:r>
          </a:p>
          <a:p>
            <a:r>
              <a:rPr lang="es-EC" dirty="0">
                <a:latin typeface="Candara" panose="020E0502030303020204" pitchFamily="34" charset="0"/>
              </a:rPr>
              <a:t>-Linternas de seguridad</a:t>
            </a:r>
          </a:p>
          <a:p>
            <a:r>
              <a:rPr lang="es-EC" dirty="0">
                <a:latin typeface="Candara" panose="020E0502030303020204" pitchFamily="34" charset="0"/>
              </a:rPr>
              <a:t>-Varios elementos como: Absorbentes, reflectivos</a:t>
            </a:r>
          </a:p>
          <a:p>
            <a:pPr marL="342900" indent="-342900">
              <a:buAutoNum type="alphaLcPeriod" startAt="2"/>
            </a:pPr>
            <a:endParaRPr lang="es-EC" b="1" dirty="0"/>
          </a:p>
        </p:txBody>
      </p:sp>
      <p:sp>
        <p:nvSpPr>
          <p:cNvPr id="17" name="CuadroTexto 16">
            <a:extLst>
              <a:ext uri="{FF2B5EF4-FFF2-40B4-BE49-F238E27FC236}">
                <a16:creationId xmlns:a16="http://schemas.microsoft.com/office/drawing/2014/main" id="{0FB1A779-93E2-452F-ACF8-7EB76A122E99}"/>
              </a:ext>
            </a:extLst>
          </p:cNvPr>
          <p:cNvSpPr txBox="1"/>
          <p:nvPr/>
        </p:nvSpPr>
        <p:spPr>
          <a:xfrm>
            <a:off x="132823" y="3660677"/>
            <a:ext cx="137335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s-EC" b="1" dirty="0">
                <a:latin typeface="Candara" panose="020E0502030303020204" pitchFamily="34" charset="0"/>
              </a:rPr>
              <a:t>Medición</a:t>
            </a:r>
          </a:p>
        </p:txBody>
      </p:sp>
      <p:sp>
        <p:nvSpPr>
          <p:cNvPr id="19" name="CuadroTexto 18">
            <a:extLst>
              <a:ext uri="{FF2B5EF4-FFF2-40B4-BE49-F238E27FC236}">
                <a16:creationId xmlns:a16="http://schemas.microsoft.com/office/drawing/2014/main" id="{F00803CB-9CEA-42EF-89D3-5355E6C4C07F}"/>
              </a:ext>
            </a:extLst>
          </p:cNvPr>
          <p:cNvSpPr txBox="1"/>
          <p:nvPr/>
        </p:nvSpPr>
        <p:spPr>
          <a:xfrm>
            <a:off x="1872208" y="2924944"/>
            <a:ext cx="4572000" cy="2031325"/>
          </a:xfrm>
          <a:prstGeom prst="rect">
            <a:avLst/>
          </a:prstGeom>
          <a:noFill/>
        </p:spPr>
        <p:txBody>
          <a:bodyPr wrap="square">
            <a:spAutoFit/>
          </a:bodyPr>
          <a:lstStyle/>
          <a:p>
            <a:r>
              <a:rPr lang="es-EC" dirty="0">
                <a:latin typeface="Candara" panose="020E0502030303020204" pitchFamily="34" charset="0"/>
              </a:rPr>
              <a:t>-Detectores de gases</a:t>
            </a:r>
          </a:p>
          <a:p>
            <a:r>
              <a:rPr lang="es-EC" dirty="0">
                <a:latin typeface="Candara" panose="020E0502030303020204" pitchFamily="34" charset="0"/>
              </a:rPr>
              <a:t>-Medidores de ruido</a:t>
            </a:r>
          </a:p>
          <a:p>
            <a:r>
              <a:rPr lang="es-EC" dirty="0">
                <a:latin typeface="Candara" panose="020E0502030303020204" pitchFamily="34" charset="0"/>
              </a:rPr>
              <a:t>-Riesgos laborales</a:t>
            </a:r>
          </a:p>
          <a:p>
            <a:r>
              <a:rPr lang="es-EC" dirty="0">
                <a:latin typeface="Candara" panose="020E0502030303020204" pitchFamily="34" charset="0"/>
              </a:rPr>
              <a:t>-Calidad ambiental</a:t>
            </a:r>
          </a:p>
          <a:p>
            <a:r>
              <a:rPr lang="es-EC" dirty="0">
                <a:latin typeface="Candara" panose="020E0502030303020204" pitchFamily="34" charset="0"/>
              </a:rPr>
              <a:t>-</a:t>
            </a:r>
            <a:r>
              <a:rPr lang="es-ES" dirty="0">
                <a:latin typeface="Candara" panose="020E0502030303020204" pitchFamily="34" charset="0"/>
              </a:rPr>
              <a:t>Varios elementos: Para la calidad del agua, equipos de laboratorio</a:t>
            </a:r>
            <a:endParaRPr lang="es-EC" dirty="0">
              <a:latin typeface="Candara" panose="020E0502030303020204" pitchFamily="34" charset="0"/>
            </a:endParaRPr>
          </a:p>
          <a:p>
            <a:pPr marL="342900" indent="-342900">
              <a:buAutoNum type="alphaLcPeriod" startAt="2"/>
            </a:pPr>
            <a:endParaRPr lang="es-EC" b="1" dirty="0"/>
          </a:p>
        </p:txBody>
      </p:sp>
      <p:sp>
        <p:nvSpPr>
          <p:cNvPr id="21" name="CuadroTexto 20">
            <a:extLst>
              <a:ext uri="{FF2B5EF4-FFF2-40B4-BE49-F238E27FC236}">
                <a16:creationId xmlns:a16="http://schemas.microsoft.com/office/drawing/2014/main" id="{7A825978-0C1F-45EA-A05B-0C13EBED0DA4}"/>
              </a:ext>
            </a:extLst>
          </p:cNvPr>
          <p:cNvSpPr txBox="1"/>
          <p:nvPr/>
        </p:nvSpPr>
        <p:spPr>
          <a:xfrm>
            <a:off x="207206" y="5516578"/>
            <a:ext cx="1373354"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EC" b="1" dirty="0">
                <a:latin typeface="Candara" panose="020E0502030303020204" pitchFamily="34" charset="0"/>
              </a:rPr>
              <a:t>Servicios</a:t>
            </a:r>
          </a:p>
        </p:txBody>
      </p:sp>
      <p:sp>
        <p:nvSpPr>
          <p:cNvPr id="23" name="CuadroTexto 22">
            <a:extLst>
              <a:ext uri="{FF2B5EF4-FFF2-40B4-BE49-F238E27FC236}">
                <a16:creationId xmlns:a16="http://schemas.microsoft.com/office/drawing/2014/main" id="{BC1D2181-8752-4264-8FDF-CE0B07F854CE}"/>
              </a:ext>
            </a:extLst>
          </p:cNvPr>
          <p:cNvSpPr txBox="1"/>
          <p:nvPr/>
        </p:nvSpPr>
        <p:spPr>
          <a:xfrm>
            <a:off x="1872208" y="4941168"/>
            <a:ext cx="4572000" cy="1477328"/>
          </a:xfrm>
          <a:prstGeom prst="rect">
            <a:avLst/>
          </a:prstGeom>
          <a:noFill/>
        </p:spPr>
        <p:txBody>
          <a:bodyPr wrap="square">
            <a:spAutoFit/>
          </a:bodyPr>
          <a:lstStyle/>
          <a:p>
            <a:r>
              <a:rPr lang="es-EC" dirty="0">
                <a:latin typeface="Candara" panose="020E0502030303020204" pitchFamily="34" charset="0"/>
              </a:rPr>
              <a:t>-Servicios en laboratorio: </a:t>
            </a:r>
            <a:r>
              <a:rPr lang="es-ES" dirty="0">
                <a:latin typeface="Candara" panose="020E0502030303020204" pitchFamily="34" charset="0"/>
              </a:rPr>
              <a:t>revisión, mantenimiento y calibración de equipos.</a:t>
            </a:r>
          </a:p>
          <a:p>
            <a:r>
              <a:rPr lang="es-ES" dirty="0">
                <a:latin typeface="Candara" panose="020E0502030303020204" pitchFamily="34" charset="0"/>
              </a:rPr>
              <a:t>-Servicios en planta: revisión, mantenimiento y calibración de equipos portátiles y fijos, de detección de gases.</a:t>
            </a:r>
            <a:endParaRPr lang="es-EC" dirty="0">
              <a:latin typeface="Candara" panose="020E0502030303020204" pitchFamily="34" charset="0"/>
            </a:endParaRPr>
          </a:p>
        </p:txBody>
      </p:sp>
      <p:sp>
        <p:nvSpPr>
          <p:cNvPr id="25" name="10 Abrir llave">
            <a:extLst>
              <a:ext uri="{FF2B5EF4-FFF2-40B4-BE49-F238E27FC236}">
                <a16:creationId xmlns:a16="http://schemas.microsoft.com/office/drawing/2014/main" id="{B63B84E5-6402-419C-8BD2-B8602D3004C9}"/>
              </a:ext>
            </a:extLst>
          </p:cNvPr>
          <p:cNvSpPr/>
          <p:nvPr/>
        </p:nvSpPr>
        <p:spPr>
          <a:xfrm>
            <a:off x="1554935" y="908720"/>
            <a:ext cx="424777" cy="1778022"/>
          </a:xfrm>
          <a:prstGeom prst="leftBrace">
            <a:avLst>
              <a:gd name="adj1" fmla="val 8333"/>
              <a:gd name="adj2" fmla="val 536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10 Abrir llave">
            <a:extLst>
              <a:ext uri="{FF2B5EF4-FFF2-40B4-BE49-F238E27FC236}">
                <a16:creationId xmlns:a16="http://schemas.microsoft.com/office/drawing/2014/main" id="{CEB4358C-50E7-4E6C-BCF5-138986793558}"/>
              </a:ext>
            </a:extLst>
          </p:cNvPr>
          <p:cNvSpPr/>
          <p:nvPr/>
        </p:nvSpPr>
        <p:spPr>
          <a:xfrm>
            <a:off x="1662440" y="4924809"/>
            <a:ext cx="317272" cy="1477328"/>
          </a:xfrm>
          <a:prstGeom prst="leftBrace">
            <a:avLst>
              <a:gd name="adj1" fmla="val 8333"/>
              <a:gd name="adj2" fmla="val 536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9" name="10 Abrir llave">
            <a:extLst>
              <a:ext uri="{FF2B5EF4-FFF2-40B4-BE49-F238E27FC236}">
                <a16:creationId xmlns:a16="http://schemas.microsoft.com/office/drawing/2014/main" id="{8F24827D-05C9-4226-94C5-8D35788E61F1}"/>
              </a:ext>
            </a:extLst>
          </p:cNvPr>
          <p:cNvSpPr/>
          <p:nvPr/>
        </p:nvSpPr>
        <p:spPr>
          <a:xfrm>
            <a:off x="1554935" y="2992011"/>
            <a:ext cx="424777" cy="1716291"/>
          </a:xfrm>
          <a:prstGeom prst="leftBrace">
            <a:avLst>
              <a:gd name="adj1" fmla="val 8333"/>
              <a:gd name="adj2" fmla="val 5362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30" name="Imagen 29">
            <a:extLst>
              <a:ext uri="{FF2B5EF4-FFF2-40B4-BE49-F238E27FC236}">
                <a16:creationId xmlns:a16="http://schemas.microsoft.com/office/drawing/2014/main" id="{7033529B-51F6-4CDB-8BC5-76D793485FC5}"/>
              </a:ext>
            </a:extLst>
          </p:cNvPr>
          <p:cNvPicPr>
            <a:picLocks noChangeAspect="1"/>
          </p:cNvPicPr>
          <p:nvPr/>
        </p:nvPicPr>
        <p:blipFill>
          <a:blip r:embed="rId2"/>
          <a:stretch>
            <a:fillRect/>
          </a:stretch>
        </p:blipFill>
        <p:spPr>
          <a:xfrm>
            <a:off x="5724128" y="1040621"/>
            <a:ext cx="1562892" cy="1650606"/>
          </a:xfrm>
          <a:prstGeom prst="rect">
            <a:avLst/>
          </a:prstGeom>
        </p:spPr>
      </p:pic>
      <p:pic>
        <p:nvPicPr>
          <p:cNvPr id="31" name="Imagen 30">
            <a:extLst>
              <a:ext uri="{FF2B5EF4-FFF2-40B4-BE49-F238E27FC236}">
                <a16:creationId xmlns:a16="http://schemas.microsoft.com/office/drawing/2014/main" id="{0600206A-D859-483E-9109-815008044279}"/>
              </a:ext>
            </a:extLst>
          </p:cNvPr>
          <p:cNvPicPr>
            <a:picLocks noChangeAspect="1"/>
          </p:cNvPicPr>
          <p:nvPr/>
        </p:nvPicPr>
        <p:blipFill>
          <a:blip r:embed="rId3"/>
          <a:stretch>
            <a:fillRect/>
          </a:stretch>
        </p:blipFill>
        <p:spPr>
          <a:xfrm>
            <a:off x="6228184" y="2703415"/>
            <a:ext cx="1809750" cy="1914525"/>
          </a:xfrm>
          <a:prstGeom prst="rect">
            <a:avLst/>
          </a:prstGeom>
        </p:spPr>
      </p:pic>
      <p:pic>
        <p:nvPicPr>
          <p:cNvPr id="32" name="Imagen 31">
            <a:extLst>
              <a:ext uri="{FF2B5EF4-FFF2-40B4-BE49-F238E27FC236}">
                <a16:creationId xmlns:a16="http://schemas.microsoft.com/office/drawing/2014/main" id="{63AC9D21-D1E8-479F-9BF8-69760083F7CA}"/>
              </a:ext>
            </a:extLst>
          </p:cNvPr>
          <p:cNvPicPr>
            <a:picLocks noChangeAspect="1"/>
          </p:cNvPicPr>
          <p:nvPr/>
        </p:nvPicPr>
        <p:blipFill>
          <a:blip r:embed="rId4"/>
          <a:stretch>
            <a:fillRect/>
          </a:stretch>
        </p:blipFill>
        <p:spPr>
          <a:xfrm>
            <a:off x="7463626" y="1023583"/>
            <a:ext cx="1640082" cy="1640082"/>
          </a:xfrm>
          <a:prstGeom prst="rect">
            <a:avLst/>
          </a:prstGeom>
        </p:spPr>
      </p:pic>
      <p:pic>
        <p:nvPicPr>
          <p:cNvPr id="33" name="Imagen 32">
            <a:extLst>
              <a:ext uri="{FF2B5EF4-FFF2-40B4-BE49-F238E27FC236}">
                <a16:creationId xmlns:a16="http://schemas.microsoft.com/office/drawing/2014/main" id="{B942BE67-4B68-4592-B0EB-D231AF519265}"/>
              </a:ext>
            </a:extLst>
          </p:cNvPr>
          <p:cNvPicPr>
            <a:picLocks noChangeAspect="1"/>
          </p:cNvPicPr>
          <p:nvPr/>
        </p:nvPicPr>
        <p:blipFill>
          <a:blip r:embed="rId5"/>
          <a:stretch>
            <a:fillRect/>
          </a:stretch>
        </p:blipFill>
        <p:spPr>
          <a:xfrm>
            <a:off x="6374270" y="4769567"/>
            <a:ext cx="1525172" cy="1449259"/>
          </a:xfrm>
          <a:prstGeom prst="rect">
            <a:avLst/>
          </a:prstGeom>
        </p:spPr>
      </p:pic>
      <p:pic>
        <p:nvPicPr>
          <p:cNvPr id="16" name="11 Imagen">
            <a:extLst>
              <a:ext uri="{FF2B5EF4-FFF2-40B4-BE49-F238E27FC236}">
                <a16:creationId xmlns:a16="http://schemas.microsoft.com/office/drawing/2014/main" id="{922AC5B4-0096-439C-8BE3-B2A65AAC5DF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6451296"/>
            <a:ext cx="1224137" cy="434088"/>
          </a:xfrm>
          <a:prstGeom prst="rect">
            <a:avLst/>
          </a:prstGeom>
          <a:noFill/>
          <a:ln>
            <a:solidFill>
              <a:schemeClr val="tx1"/>
            </a:solidFill>
          </a:ln>
        </p:spPr>
      </p:pic>
    </p:spTree>
    <p:extLst>
      <p:ext uri="{BB962C8B-B14F-4D97-AF65-F5344CB8AC3E}">
        <p14:creationId xmlns:p14="http://schemas.microsoft.com/office/powerpoint/2010/main" val="132996699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2383</Words>
  <Application>Microsoft Office PowerPoint</Application>
  <PresentationFormat>Presentación en pantalla (4:3)</PresentationFormat>
  <Paragraphs>264</Paragraphs>
  <Slides>41</Slides>
  <Notes>2</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41</vt:i4>
      </vt:variant>
    </vt:vector>
  </HeadingPairs>
  <TitlesOfParts>
    <vt:vector size="55" baseType="lpstr">
      <vt:lpstr>Aharoni</vt:lpstr>
      <vt:lpstr>Arial</vt:lpstr>
      <vt:lpstr>Berlin Sans FB Demi</vt:lpstr>
      <vt:lpstr>Calibri</vt:lpstr>
      <vt:lpstr>Cambria Math</vt:lpstr>
      <vt:lpstr>Candara</vt:lpstr>
      <vt:lpstr>Georgia</vt:lpstr>
      <vt:lpstr>Times New Roman</vt:lpstr>
      <vt:lpstr>Diseño predeterminado</vt:lpstr>
      <vt:lpstr>2_Diseño predeterminado</vt:lpstr>
      <vt:lpstr>3_Diseño predeterminado</vt:lpstr>
      <vt:lpstr>4_Diseño predeterminado</vt:lpstr>
      <vt:lpstr>5_Diseño predeterminado</vt:lpstr>
      <vt:lpstr>7_Diseño predeterminado</vt:lpstr>
      <vt:lpstr>Presentación de PowerPoint</vt:lpstr>
      <vt:lpstr>Aspectos Generales </vt:lpstr>
      <vt:lpstr>Presentación de PowerPoint</vt:lpstr>
      <vt:lpstr>Presentación de PowerPoint</vt:lpstr>
      <vt:lpstr>Presentación de PowerPoint</vt:lpstr>
      <vt:lpstr>LA EMPRESA </vt:lpstr>
      <vt:lpstr>Presentación de PowerPoint</vt:lpstr>
      <vt:lpstr>Presentación de PowerPoint</vt:lpstr>
      <vt:lpstr>Presentación de PowerPoint</vt:lpstr>
      <vt:lpstr>CAPITULO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Rosero Rosero Maribel Cristina</cp:lastModifiedBy>
  <cp:revision>102</cp:revision>
  <dcterms:created xsi:type="dcterms:W3CDTF">2014-11-08T16:06:09Z</dcterms:created>
  <dcterms:modified xsi:type="dcterms:W3CDTF">2021-12-13T02:35:24Z</dcterms:modified>
</cp:coreProperties>
</file>