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75" r:id="rId1"/>
  </p:sldMasterIdLst>
  <p:notesMasterIdLst>
    <p:notesMasterId r:id="rId27"/>
  </p:notesMasterIdLst>
  <p:sldIdLst>
    <p:sldId id="256" r:id="rId2"/>
    <p:sldId id="259" r:id="rId3"/>
    <p:sldId id="306" r:id="rId4"/>
    <p:sldId id="307" r:id="rId5"/>
    <p:sldId id="308" r:id="rId6"/>
    <p:sldId id="309" r:id="rId7"/>
    <p:sldId id="258" r:id="rId8"/>
    <p:sldId id="260" r:id="rId9"/>
    <p:sldId id="310" r:id="rId10"/>
    <p:sldId id="312" r:id="rId11"/>
    <p:sldId id="311" r:id="rId12"/>
    <p:sldId id="313" r:id="rId13"/>
    <p:sldId id="262" r:id="rId14"/>
    <p:sldId id="314" r:id="rId15"/>
    <p:sldId id="315" r:id="rId16"/>
    <p:sldId id="316" r:id="rId17"/>
    <p:sldId id="317" r:id="rId18"/>
    <p:sldId id="263" r:id="rId19"/>
    <p:sldId id="318" r:id="rId20"/>
    <p:sldId id="319" r:id="rId21"/>
    <p:sldId id="320" r:id="rId22"/>
    <p:sldId id="321" r:id="rId23"/>
    <p:sldId id="322" r:id="rId24"/>
    <p:sldId id="264" r:id="rId25"/>
    <p:sldId id="323"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EB Garamond" pitchFamily="2" charset="0"/>
      <p:regular r:id="rId32"/>
      <p:bold r:id="rId33"/>
      <p:italic r:id="rId34"/>
      <p:boldItalic r:id="rId35"/>
    </p:embeddedFont>
    <p:embeddedFont>
      <p:font typeface="Nunito" pitchFamily="2" charset="77"/>
      <p:regular r:id="rId36"/>
      <p:bold r:id="rId37"/>
      <p:italic r:id="rId38"/>
      <p:boldItalic r:id="rId39"/>
    </p:embeddedFont>
    <p:embeddedFont>
      <p:font typeface="Nunito Sans" pitchFamily="2" charset="77"/>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DE70A7-210D-49CE-B535-44204F30CA9F}">
  <a:tblStyle styleId="{D1DE70A7-210D-49CE-B535-44204F30CA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86370" autoAdjust="0"/>
  </p:normalViewPr>
  <p:slideViewPr>
    <p:cSldViewPr snapToGrid="0" snapToObjects="1">
      <p:cViewPr varScale="1">
        <p:scale>
          <a:sx n="70" d="100"/>
          <a:sy n="70" d="100"/>
        </p:scale>
        <p:origin x="184" y="15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jeanpoll\Downloads\Adevas%20y%20gra&#769;ficas%20Excel.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jeanpoll\Downloads\Adevas%20y%20gra&#769;ficas%20Excel.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06498595637096"/>
          <c:y val="5.5194391993410245E-2"/>
          <c:w val="0.71356981759149085"/>
          <c:h val="0.76093510997796299"/>
        </c:manualLayout>
      </c:layout>
      <c:scatterChart>
        <c:scatterStyle val="lineMarker"/>
        <c:varyColors val="0"/>
        <c:ser>
          <c:idx val="0"/>
          <c:order val="0"/>
          <c:tx>
            <c:strRef>
              <c:f>'Altura de planta (cm)'!$C$17</c:f>
              <c:strCache>
                <c:ptCount val="1"/>
                <c:pt idx="0">
                  <c:v>1F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27859849003333925"/>
                  <c:y val="-0.17341847614323444"/>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solidFill>
                          <a:schemeClr val="dk1"/>
                        </a:solidFill>
                        <a:latin typeface="+mn-lt"/>
                        <a:ea typeface="+mn-ea"/>
                        <a:cs typeface="+mn-cs"/>
                      </a:rPr>
                      <a:t>1F : y = 2,66x + 29,63</a:t>
                    </a:r>
                    <a:br>
                      <a:rPr lang="en-US">
                        <a:solidFill>
                          <a:schemeClr val="dk1"/>
                        </a:solidFill>
                        <a:latin typeface="+mn-lt"/>
                        <a:ea typeface="+mn-ea"/>
                        <a:cs typeface="+mn-cs"/>
                      </a:rPr>
                    </a:br>
                    <a:r>
                      <a:rPr lang="en-US">
                        <a:solidFill>
                          <a:schemeClr val="dk1"/>
                        </a:solidFill>
                        <a:latin typeface="+mn-lt"/>
                        <a:ea typeface="+mn-ea"/>
                        <a:cs typeface="+mn-cs"/>
                      </a:rPr>
                      <a:t>R² = 0,82</a:t>
                    </a:r>
                    <a:endParaRPr lang="en-US"/>
                  </a:p>
                </c:rich>
              </c:tx>
              <c:numFmt formatCode="General" sourceLinked="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'Altura de planta (cm)'!$F$17</c:f>
                <c:numCache>
                  <c:formatCode>General</c:formatCode>
                  <c:ptCount val="1"/>
                  <c:pt idx="0">
                    <c:v>1.56</c:v>
                  </c:pt>
                </c:numCache>
              </c:numRef>
            </c:plus>
            <c:minus>
              <c:numRef>
                <c:f>'Altura de planta (cm)'!$F$17</c:f>
                <c:numCache>
                  <c:formatCode>General</c:formatCode>
                  <c:ptCount val="1"/>
                  <c:pt idx="0">
                    <c:v>1.56</c:v>
                  </c:pt>
                </c:numCache>
              </c:numRef>
            </c:minus>
            <c:spPr>
              <a:noFill/>
              <a:ln w="9525" cap="flat" cmpd="sng" algn="ctr">
                <a:solidFill>
                  <a:schemeClr val="tx1">
                    <a:lumMod val="65000"/>
                    <a:lumOff val="35000"/>
                  </a:schemeClr>
                </a:solidFill>
                <a:round/>
              </a:ln>
              <a:effectLst/>
            </c:spPr>
          </c:errBars>
          <c:xVal>
            <c:numRef>
              <c:f>'Altura de planta (cm)'!$D$17:$D$20</c:f>
              <c:numCache>
                <c:formatCode>General</c:formatCode>
                <c:ptCount val="4"/>
                <c:pt idx="0">
                  <c:v>7</c:v>
                </c:pt>
                <c:pt idx="1">
                  <c:v>14</c:v>
                </c:pt>
                <c:pt idx="2">
                  <c:v>21</c:v>
                </c:pt>
                <c:pt idx="3">
                  <c:v>28</c:v>
                </c:pt>
              </c:numCache>
            </c:numRef>
          </c:xVal>
          <c:yVal>
            <c:numRef>
              <c:f>'Altura de planta (cm)'!$E$17:$E$20</c:f>
              <c:numCache>
                <c:formatCode>General</c:formatCode>
                <c:ptCount val="4"/>
                <c:pt idx="0">
                  <c:v>46.01</c:v>
                </c:pt>
                <c:pt idx="1">
                  <c:v>70.3</c:v>
                </c:pt>
                <c:pt idx="2">
                  <c:v>85.05</c:v>
                </c:pt>
                <c:pt idx="3">
                  <c:v>103.07</c:v>
                </c:pt>
              </c:numCache>
            </c:numRef>
          </c:yVal>
          <c:smooth val="0"/>
          <c:extLst>
            <c:ext xmlns:c16="http://schemas.microsoft.com/office/drawing/2014/chart" uri="{C3380CC4-5D6E-409C-BE32-E72D297353CC}">
              <c16:uniqueId val="{00000000-FD01-446C-89D6-1CE45AD2F04C}"/>
            </c:ext>
          </c:extLst>
        </c:ser>
        <c:ser>
          <c:idx val="1"/>
          <c:order val="1"/>
          <c:tx>
            <c:strRef>
              <c:f>'Altura de planta (cm)'!$C$21</c:f>
              <c:strCache>
                <c:ptCount val="1"/>
                <c:pt idx="0">
                  <c:v>2F</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0.27557522397759449"/>
                  <c:y val="6.8850282536131097E-2"/>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solidFill>
                          <a:schemeClr val="dk1"/>
                        </a:solidFill>
                        <a:latin typeface="+mn-lt"/>
                        <a:ea typeface="+mn-ea"/>
                        <a:cs typeface="+mn-cs"/>
                      </a:rPr>
                      <a:t>2F : y = 3,67x + 22,52</a:t>
                    </a:r>
                    <a:br>
                      <a:rPr lang="en-US">
                        <a:solidFill>
                          <a:schemeClr val="dk1"/>
                        </a:solidFill>
                        <a:latin typeface="+mn-lt"/>
                        <a:ea typeface="+mn-ea"/>
                        <a:cs typeface="+mn-cs"/>
                      </a:rPr>
                    </a:br>
                    <a:r>
                      <a:rPr lang="en-US">
                        <a:solidFill>
                          <a:schemeClr val="dk1"/>
                        </a:solidFill>
                        <a:latin typeface="+mn-lt"/>
                        <a:ea typeface="+mn-ea"/>
                        <a:cs typeface="+mn-cs"/>
                      </a:rPr>
                      <a:t>R² = 0,85</a:t>
                    </a:r>
                    <a:endParaRPr lang="en-US"/>
                  </a:p>
                </c:rich>
              </c:tx>
              <c:numFmt formatCode="General" sourceLinked="0"/>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'Altura de planta (cm)'!$F$17</c:f>
                <c:numCache>
                  <c:formatCode>General</c:formatCode>
                  <c:ptCount val="1"/>
                  <c:pt idx="0">
                    <c:v>1.56</c:v>
                  </c:pt>
                </c:numCache>
              </c:numRef>
            </c:plus>
            <c:minus>
              <c:numRef>
                <c:f>'Altura de planta (cm)'!$F$18</c:f>
                <c:numCache>
                  <c:formatCode>General</c:formatCode>
                  <c:ptCount val="1"/>
                  <c:pt idx="0">
                    <c:v>1.56</c:v>
                  </c:pt>
                </c:numCache>
              </c:numRef>
            </c:minus>
            <c:spPr>
              <a:noFill/>
              <a:ln w="9525" cap="flat" cmpd="sng" algn="ctr">
                <a:solidFill>
                  <a:schemeClr val="tx1">
                    <a:lumMod val="65000"/>
                    <a:lumOff val="35000"/>
                  </a:schemeClr>
                </a:solidFill>
                <a:round/>
              </a:ln>
              <a:effectLst/>
            </c:spPr>
          </c:errBars>
          <c:xVal>
            <c:numRef>
              <c:f>'Altura de planta (cm)'!$D$21:$D$24</c:f>
              <c:numCache>
                <c:formatCode>General</c:formatCode>
                <c:ptCount val="4"/>
                <c:pt idx="0">
                  <c:v>7</c:v>
                </c:pt>
                <c:pt idx="1">
                  <c:v>14</c:v>
                </c:pt>
                <c:pt idx="2">
                  <c:v>21</c:v>
                </c:pt>
                <c:pt idx="3">
                  <c:v>28</c:v>
                </c:pt>
              </c:numCache>
            </c:numRef>
          </c:xVal>
          <c:yVal>
            <c:numRef>
              <c:f>'Altura de planta (cm)'!$E$21:$E$24</c:f>
              <c:numCache>
                <c:formatCode>General</c:formatCode>
                <c:ptCount val="4"/>
                <c:pt idx="0">
                  <c:v>43.6</c:v>
                </c:pt>
                <c:pt idx="1">
                  <c:v>78.34</c:v>
                </c:pt>
                <c:pt idx="2">
                  <c:v>104.75</c:v>
                </c:pt>
                <c:pt idx="3">
                  <c:v>120.5</c:v>
                </c:pt>
              </c:numCache>
            </c:numRef>
          </c:yVal>
          <c:smooth val="0"/>
          <c:extLst>
            <c:ext xmlns:c16="http://schemas.microsoft.com/office/drawing/2014/chart" uri="{C3380CC4-5D6E-409C-BE32-E72D297353CC}">
              <c16:uniqueId val="{00000001-FD01-446C-89D6-1CE45AD2F04C}"/>
            </c:ext>
          </c:extLst>
        </c:ser>
        <c:ser>
          <c:idx val="2"/>
          <c:order val="2"/>
          <c:tx>
            <c:strRef>
              <c:f>'Altura de planta (cm)'!$C$25</c:f>
              <c:strCache>
                <c:ptCount val="1"/>
                <c:pt idx="0">
                  <c:v>1S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1"/>
            <c:trendlineLbl>
              <c:layout>
                <c:manualLayout>
                  <c:x val="6.2405934502706553E-2"/>
                  <c:y val="0.22592256048611647"/>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solidFill>
                          <a:schemeClr val="dk1"/>
                        </a:solidFill>
                        <a:latin typeface="+mn-lt"/>
                        <a:ea typeface="+mn-ea"/>
                        <a:cs typeface="+mn-cs"/>
                      </a:rPr>
                      <a:t>1S : y = 2,50x + 17,62</a:t>
                    </a:r>
                    <a:br>
                      <a:rPr lang="en-US">
                        <a:solidFill>
                          <a:schemeClr val="dk1"/>
                        </a:solidFill>
                        <a:latin typeface="+mn-lt"/>
                        <a:ea typeface="+mn-ea"/>
                        <a:cs typeface="+mn-cs"/>
                      </a:rPr>
                    </a:br>
                    <a:r>
                      <a:rPr lang="en-US">
                        <a:solidFill>
                          <a:schemeClr val="dk1"/>
                        </a:solidFill>
                        <a:latin typeface="+mn-lt"/>
                        <a:ea typeface="+mn-ea"/>
                        <a:cs typeface="+mn-cs"/>
                      </a:rPr>
                      <a:t>R² = 0,79</a:t>
                    </a:r>
                    <a:endParaRPr lang="en-US"/>
                  </a:p>
                </c:rich>
              </c:tx>
              <c:numFmt formatCode="General" sourceLinked="0"/>
              <c:spPr>
                <a:solidFill>
                  <a:schemeClr val="lt1"/>
                </a:solidFill>
                <a:ln w="12700" cap="flat" cmpd="sng" algn="ctr">
                  <a:solidFill>
                    <a:schemeClr val="accent3"/>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'Altura de planta (cm)'!$F$17</c:f>
                <c:numCache>
                  <c:formatCode>General</c:formatCode>
                  <c:ptCount val="1"/>
                  <c:pt idx="0">
                    <c:v>1.56</c:v>
                  </c:pt>
                </c:numCache>
              </c:numRef>
            </c:plus>
            <c:minus>
              <c:numRef>
                <c:f>'Altura de planta (cm)'!$F$18</c:f>
                <c:numCache>
                  <c:formatCode>General</c:formatCode>
                  <c:ptCount val="1"/>
                  <c:pt idx="0">
                    <c:v>1.56</c:v>
                  </c:pt>
                </c:numCache>
              </c:numRef>
            </c:minus>
            <c:spPr>
              <a:noFill/>
              <a:ln w="9525" cap="flat" cmpd="sng" algn="ctr">
                <a:solidFill>
                  <a:schemeClr val="tx1">
                    <a:lumMod val="65000"/>
                    <a:lumOff val="35000"/>
                  </a:schemeClr>
                </a:solidFill>
                <a:round/>
              </a:ln>
              <a:effectLst/>
            </c:spPr>
          </c:errBars>
          <c:xVal>
            <c:numRef>
              <c:f>'Altura de planta (cm)'!$D$25:$D$28</c:f>
              <c:numCache>
                <c:formatCode>General</c:formatCode>
                <c:ptCount val="4"/>
                <c:pt idx="0">
                  <c:v>7</c:v>
                </c:pt>
                <c:pt idx="1">
                  <c:v>14</c:v>
                </c:pt>
                <c:pt idx="2">
                  <c:v>21</c:v>
                </c:pt>
                <c:pt idx="3">
                  <c:v>28</c:v>
                </c:pt>
              </c:numCache>
            </c:numRef>
          </c:xVal>
          <c:yVal>
            <c:numRef>
              <c:f>'Altura de planta (cm)'!$E$25:$E$28</c:f>
              <c:numCache>
                <c:formatCode>General</c:formatCode>
                <c:ptCount val="4"/>
                <c:pt idx="0">
                  <c:v>34.869999999999997</c:v>
                </c:pt>
                <c:pt idx="1">
                  <c:v>53.48</c:v>
                </c:pt>
                <c:pt idx="2">
                  <c:v>68.989999999999995</c:v>
                </c:pt>
                <c:pt idx="3">
                  <c:v>87.99</c:v>
                </c:pt>
              </c:numCache>
            </c:numRef>
          </c:yVal>
          <c:smooth val="0"/>
          <c:extLst>
            <c:ext xmlns:c16="http://schemas.microsoft.com/office/drawing/2014/chart" uri="{C3380CC4-5D6E-409C-BE32-E72D297353CC}">
              <c16:uniqueId val="{00000002-FD01-446C-89D6-1CE45AD2F04C}"/>
            </c:ext>
          </c:extLst>
        </c:ser>
        <c:ser>
          <c:idx val="3"/>
          <c:order val="3"/>
          <c:tx>
            <c:strRef>
              <c:f>'Altura de planta (cm)'!$C$29</c:f>
              <c:strCache>
                <c:ptCount val="1"/>
                <c:pt idx="0">
                  <c:v>2S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linear"/>
            <c:dispRSqr val="1"/>
            <c:dispEq val="1"/>
            <c:trendlineLbl>
              <c:layout>
                <c:manualLayout>
                  <c:x val="6.4474075322783431E-2"/>
                  <c:y val="0.40847512406911918"/>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a:solidFill>
                          <a:schemeClr val="dk1"/>
                        </a:solidFill>
                        <a:latin typeface="+mn-lt"/>
                        <a:ea typeface="+mn-ea"/>
                        <a:cs typeface="+mn-cs"/>
                      </a:rPr>
                      <a:t>2S : y = 2,76 x + 19,37</a:t>
                    </a:r>
                    <a:br>
                      <a:rPr lang="en-US">
                        <a:solidFill>
                          <a:schemeClr val="dk1"/>
                        </a:solidFill>
                        <a:latin typeface="+mn-lt"/>
                        <a:ea typeface="+mn-ea"/>
                        <a:cs typeface="+mn-cs"/>
                      </a:rPr>
                    </a:br>
                    <a:r>
                      <a:rPr lang="en-US">
                        <a:solidFill>
                          <a:schemeClr val="dk1"/>
                        </a:solidFill>
                        <a:latin typeface="+mn-lt"/>
                        <a:ea typeface="+mn-ea"/>
                        <a:cs typeface="+mn-cs"/>
                      </a:rPr>
                      <a:t>R² = 0,77</a:t>
                    </a:r>
                    <a:endParaRPr lang="en-US"/>
                  </a:p>
                </c:rich>
              </c:tx>
              <c:numFmt formatCode="General" sourceLinked="0"/>
              <c:spPr>
                <a:solidFill>
                  <a:schemeClr val="lt1"/>
                </a:solidFill>
                <a:ln w="12700" cap="flat" cmpd="sng" algn="ctr">
                  <a:solidFill>
                    <a:schemeClr val="accent4"/>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'Altura de planta (cm)'!$F$17</c:f>
                <c:numCache>
                  <c:formatCode>General</c:formatCode>
                  <c:ptCount val="1"/>
                  <c:pt idx="0">
                    <c:v>1.56</c:v>
                  </c:pt>
                </c:numCache>
              </c:numRef>
            </c:plus>
            <c:minus>
              <c:numRef>
                <c:f>'Altura de planta (cm)'!$F$17</c:f>
                <c:numCache>
                  <c:formatCode>General</c:formatCode>
                  <c:ptCount val="1"/>
                  <c:pt idx="0">
                    <c:v>1.56</c:v>
                  </c:pt>
                </c:numCache>
              </c:numRef>
            </c:minus>
            <c:spPr>
              <a:noFill/>
              <a:ln w="9525" cap="flat" cmpd="sng" algn="ctr">
                <a:solidFill>
                  <a:schemeClr val="tx1">
                    <a:lumMod val="65000"/>
                    <a:lumOff val="35000"/>
                  </a:schemeClr>
                </a:solidFill>
                <a:round/>
              </a:ln>
              <a:effectLst/>
            </c:spPr>
          </c:errBars>
          <c:xVal>
            <c:numRef>
              <c:f>'Altura de planta (cm)'!$D$29:$D$32</c:f>
              <c:numCache>
                <c:formatCode>General</c:formatCode>
                <c:ptCount val="4"/>
                <c:pt idx="0">
                  <c:v>7</c:v>
                </c:pt>
                <c:pt idx="1">
                  <c:v>14</c:v>
                </c:pt>
                <c:pt idx="2">
                  <c:v>21</c:v>
                </c:pt>
                <c:pt idx="3">
                  <c:v>28</c:v>
                </c:pt>
              </c:numCache>
            </c:numRef>
          </c:xVal>
          <c:yVal>
            <c:numRef>
              <c:f>'Altura de planta (cm)'!$E$29:$E$32</c:f>
              <c:numCache>
                <c:formatCode>General</c:formatCode>
                <c:ptCount val="4"/>
                <c:pt idx="0">
                  <c:v>33.74</c:v>
                </c:pt>
                <c:pt idx="1">
                  <c:v>63.68</c:v>
                </c:pt>
                <c:pt idx="2">
                  <c:v>80.7</c:v>
                </c:pt>
                <c:pt idx="3">
                  <c:v>92.43</c:v>
                </c:pt>
              </c:numCache>
            </c:numRef>
          </c:yVal>
          <c:smooth val="0"/>
          <c:extLst>
            <c:ext xmlns:c16="http://schemas.microsoft.com/office/drawing/2014/chart" uri="{C3380CC4-5D6E-409C-BE32-E72D297353CC}">
              <c16:uniqueId val="{00000003-FD01-446C-89D6-1CE45AD2F04C}"/>
            </c:ext>
          </c:extLst>
        </c:ser>
        <c:dLbls>
          <c:showLegendKey val="0"/>
          <c:showVal val="0"/>
          <c:showCatName val="0"/>
          <c:showSerName val="0"/>
          <c:showPercent val="0"/>
          <c:showBubbleSize val="0"/>
        </c:dLbls>
        <c:axId val="1272190863"/>
        <c:axId val="1272194191"/>
      </c:scatterChart>
      <c:valAx>
        <c:axId val="1272190863"/>
        <c:scaling>
          <c:orientation val="minMax"/>
          <c:max val="3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Días de rebrote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2194191"/>
        <c:crosses val="autoZero"/>
        <c:crossBetween val="midCat"/>
        <c:majorUnit val="7"/>
      </c:valAx>
      <c:valAx>
        <c:axId val="127219419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Altura de planta</a:t>
                </a:r>
                <a:r>
                  <a:rPr lang="en-US" baseline="0"/>
                  <a:t> (cm)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2190863"/>
        <c:crosses val="autoZero"/>
        <c:crossBetween val="midCat"/>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83650132940205935"/>
          <c:y val="0.24092495736037783"/>
          <c:w val="0.15000796499834002"/>
          <c:h val="0.446998923820303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24439117303252"/>
          <c:y val="5.2845528455284556E-2"/>
          <c:w val="0.66561838021942799"/>
          <c:h val="0.77478330452595867"/>
        </c:manualLayout>
      </c:layout>
      <c:scatterChart>
        <c:scatterStyle val="lineMarker"/>
        <c:varyColors val="0"/>
        <c:ser>
          <c:idx val="0"/>
          <c:order val="0"/>
          <c:tx>
            <c:strRef>
              <c:f>'Longitud de hoja (cm)'!$B$20</c:f>
              <c:strCache>
                <c:ptCount val="1"/>
                <c:pt idx="0">
                  <c:v>F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8201793163194465E-2"/>
                  <c:y val="-5.0679277335231053E-2"/>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baseline="0">
                        <a:solidFill>
                          <a:schemeClr val="dk1"/>
                        </a:solidFill>
                        <a:latin typeface="+mn-lt"/>
                        <a:ea typeface="+mn-ea"/>
                        <a:cs typeface="+mn-cs"/>
                      </a:rPr>
                      <a:t>F : y = 1,964x + 21,38</a:t>
                    </a:r>
                    <a:br>
                      <a:rPr lang="en-US" baseline="0">
                        <a:solidFill>
                          <a:schemeClr val="dk1"/>
                        </a:solidFill>
                        <a:latin typeface="+mn-lt"/>
                        <a:ea typeface="+mn-ea"/>
                        <a:cs typeface="+mn-cs"/>
                      </a:rPr>
                    </a:br>
                    <a:r>
                      <a:rPr lang="en-US" baseline="0">
                        <a:solidFill>
                          <a:schemeClr val="dk1"/>
                        </a:solidFill>
                        <a:latin typeface="+mn-lt"/>
                        <a:ea typeface="+mn-ea"/>
                        <a:cs typeface="+mn-cs"/>
                      </a:rPr>
                      <a:t>R² = 0,8752</a:t>
                    </a:r>
                    <a:endParaRPr lang="en-US"/>
                  </a:p>
                </c:rich>
              </c:tx>
              <c:numFmt formatCode="General" sourceLinked="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Lit>
                <c:formatCode>General</c:formatCode>
                <c:ptCount val="1"/>
                <c:pt idx="0">
                  <c:v>1</c:v>
                </c:pt>
              </c:numLit>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'Longitud de hoja (cm)'!$C$20:$C$23</c:f>
              <c:numCache>
                <c:formatCode>General</c:formatCode>
                <c:ptCount val="4"/>
                <c:pt idx="0">
                  <c:v>7</c:v>
                </c:pt>
                <c:pt idx="1">
                  <c:v>14</c:v>
                </c:pt>
                <c:pt idx="2">
                  <c:v>21</c:v>
                </c:pt>
                <c:pt idx="3">
                  <c:v>28</c:v>
                </c:pt>
              </c:numCache>
            </c:numRef>
          </c:xVal>
          <c:yVal>
            <c:numRef>
              <c:f>'Longitud de hoja (cm)'!$D$20:$D$23</c:f>
              <c:numCache>
                <c:formatCode>0.00</c:formatCode>
                <c:ptCount val="4"/>
                <c:pt idx="0">
                  <c:v>29.05</c:v>
                </c:pt>
                <c:pt idx="1">
                  <c:v>55.6</c:v>
                </c:pt>
                <c:pt idx="2">
                  <c:v>67.430000000000007</c:v>
                </c:pt>
                <c:pt idx="3">
                  <c:v>70.94</c:v>
                </c:pt>
              </c:numCache>
            </c:numRef>
          </c:yVal>
          <c:smooth val="0"/>
          <c:extLst>
            <c:ext xmlns:c16="http://schemas.microsoft.com/office/drawing/2014/chart" uri="{C3380CC4-5D6E-409C-BE32-E72D297353CC}">
              <c16:uniqueId val="{00000000-71AE-4E12-BA16-4B3CD60B457C}"/>
            </c:ext>
          </c:extLst>
        </c:ser>
        <c:ser>
          <c:idx val="1"/>
          <c:order val="1"/>
          <c:tx>
            <c:strRef>
              <c:f>'Longitud de hoja (cm)'!$B$24</c:f>
              <c:strCache>
                <c:ptCount val="1"/>
                <c:pt idx="0">
                  <c:v>S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0.14261643996606332"/>
                  <c:y val="0.41692993243998661"/>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baseline="0">
                        <a:solidFill>
                          <a:schemeClr val="dk1"/>
                        </a:solidFill>
                        <a:latin typeface="+mn-lt"/>
                        <a:ea typeface="+mn-ea"/>
                        <a:cs typeface="+mn-cs"/>
                      </a:rPr>
                      <a:t>S : y = 1,857x + 12,12</a:t>
                    </a:r>
                    <a:br>
                      <a:rPr lang="en-US" baseline="0">
                        <a:solidFill>
                          <a:schemeClr val="dk1"/>
                        </a:solidFill>
                        <a:latin typeface="+mn-lt"/>
                        <a:ea typeface="+mn-ea"/>
                        <a:cs typeface="+mn-cs"/>
                      </a:rPr>
                    </a:br>
                    <a:r>
                      <a:rPr lang="en-US" baseline="0">
                        <a:solidFill>
                          <a:schemeClr val="dk1"/>
                        </a:solidFill>
                        <a:latin typeface="+mn-lt"/>
                        <a:ea typeface="+mn-ea"/>
                        <a:cs typeface="+mn-cs"/>
                      </a:rPr>
                      <a:t>R² = 0,9373</a:t>
                    </a:r>
                    <a:endParaRPr lang="en-US"/>
                  </a:p>
                </c:rich>
              </c:tx>
              <c:numFmt formatCode="General" sourceLinked="0"/>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'Longitud de hoja (cm)'!$E$20</c:f>
                <c:numCache>
                  <c:formatCode>General</c:formatCode>
                  <c:ptCount val="1"/>
                  <c:pt idx="0">
                    <c:v>0.84</c:v>
                  </c:pt>
                </c:numCache>
              </c:numRef>
            </c:plus>
            <c:minus>
              <c:numRef>
                <c:f>'Longitud de hoja (cm)'!$E$20</c:f>
                <c:numCache>
                  <c:formatCode>General</c:formatCode>
                  <c:ptCount val="1"/>
                  <c:pt idx="0">
                    <c:v>0.84</c:v>
                  </c:pt>
                </c:numCache>
              </c:numRef>
            </c:minus>
            <c:spPr>
              <a:noFill/>
              <a:ln w="9525" cap="flat" cmpd="sng" algn="ctr">
                <a:solidFill>
                  <a:schemeClr val="tx1">
                    <a:lumMod val="65000"/>
                    <a:lumOff val="35000"/>
                  </a:schemeClr>
                </a:solidFill>
                <a:round/>
              </a:ln>
              <a:effectLst/>
            </c:spPr>
          </c:errBars>
          <c:xVal>
            <c:numRef>
              <c:f>'Longitud de hoja (cm)'!$C$24:$C$27</c:f>
              <c:numCache>
                <c:formatCode>General</c:formatCode>
                <c:ptCount val="4"/>
                <c:pt idx="0">
                  <c:v>7</c:v>
                </c:pt>
                <c:pt idx="1">
                  <c:v>14</c:v>
                </c:pt>
                <c:pt idx="2">
                  <c:v>21</c:v>
                </c:pt>
                <c:pt idx="3">
                  <c:v>28</c:v>
                </c:pt>
              </c:numCache>
            </c:numRef>
          </c:xVal>
          <c:yVal>
            <c:numRef>
              <c:f>'Longitud de hoja (cm)'!$D$24:$D$27</c:f>
              <c:numCache>
                <c:formatCode>0.00</c:formatCode>
                <c:ptCount val="4"/>
                <c:pt idx="0">
                  <c:v>21.26</c:v>
                </c:pt>
                <c:pt idx="1">
                  <c:v>42.21</c:v>
                </c:pt>
                <c:pt idx="2">
                  <c:v>54.55</c:v>
                </c:pt>
                <c:pt idx="3">
                  <c:v>60.49</c:v>
                </c:pt>
              </c:numCache>
            </c:numRef>
          </c:yVal>
          <c:smooth val="0"/>
          <c:extLst>
            <c:ext xmlns:c16="http://schemas.microsoft.com/office/drawing/2014/chart" uri="{C3380CC4-5D6E-409C-BE32-E72D297353CC}">
              <c16:uniqueId val="{00000001-71AE-4E12-BA16-4B3CD60B457C}"/>
            </c:ext>
          </c:extLst>
        </c:ser>
        <c:dLbls>
          <c:showLegendKey val="0"/>
          <c:showVal val="0"/>
          <c:showCatName val="0"/>
          <c:showSerName val="0"/>
          <c:showPercent val="0"/>
          <c:showBubbleSize val="0"/>
        </c:dLbls>
        <c:axId val="1273693455"/>
        <c:axId val="1273695535"/>
      </c:scatterChart>
      <c:valAx>
        <c:axId val="1273693455"/>
        <c:scaling>
          <c:orientation val="minMax"/>
          <c:max val="3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Días de rebrote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3695535"/>
        <c:crossesAt val="0"/>
        <c:crossBetween val="midCat"/>
        <c:majorUnit val="7"/>
      </c:valAx>
      <c:valAx>
        <c:axId val="127369553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Longitud (cm)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3693455"/>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80630237723675657"/>
          <c:y val="0.4062230759637957"/>
          <c:w val="0.16355444265774235"/>
          <c:h val="0.187553410505542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602315038315771"/>
          <c:y val="8.6330967854743423E-2"/>
          <c:w val="0.66315926154051041"/>
          <c:h val="0.73427660426994623"/>
        </c:manualLayout>
      </c:layout>
      <c:scatterChart>
        <c:scatterStyle val="lineMarker"/>
        <c:varyColors val="0"/>
        <c:ser>
          <c:idx val="0"/>
          <c:order val="0"/>
          <c:tx>
            <c:strRef>
              <c:f>'Longitud de hoja (cm)'!$B$34</c:f>
              <c:strCache>
                <c:ptCount val="1"/>
                <c:pt idx="0">
                  <c:v>1 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6024296262396365"/>
                  <c:y val="0.46838460608245469"/>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baseline="0">
                        <a:solidFill>
                          <a:schemeClr val="dk1"/>
                        </a:solidFill>
                        <a:latin typeface="+mn-lt"/>
                        <a:ea typeface="+mn-ea"/>
                        <a:cs typeface="+mn-cs"/>
                      </a:rPr>
                      <a:t>1C : y = 1,683x + 17,86</a:t>
                    </a:r>
                    <a:br>
                      <a:rPr lang="en-US" baseline="0">
                        <a:solidFill>
                          <a:schemeClr val="dk1"/>
                        </a:solidFill>
                        <a:latin typeface="+mn-lt"/>
                        <a:ea typeface="+mn-ea"/>
                        <a:cs typeface="+mn-cs"/>
                      </a:rPr>
                    </a:br>
                    <a:r>
                      <a:rPr lang="en-US" baseline="0">
                        <a:solidFill>
                          <a:schemeClr val="dk1"/>
                        </a:solidFill>
                        <a:latin typeface="+mn-lt"/>
                        <a:ea typeface="+mn-ea"/>
                        <a:cs typeface="+mn-cs"/>
                      </a:rPr>
                      <a:t>R² = 0,9064</a:t>
                    </a:r>
                    <a:endParaRPr lang="en-US"/>
                  </a:p>
                </c:rich>
              </c:tx>
              <c:numFmt formatCode="General" sourceLinked="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'Longitud de hoja (cm)'!$E$34</c:f>
                <c:numCache>
                  <c:formatCode>General</c:formatCode>
                  <c:ptCount val="1"/>
                  <c:pt idx="0">
                    <c:v>0.84</c:v>
                  </c:pt>
                </c:numCache>
              </c:numRef>
            </c:plus>
            <c:minus>
              <c:numRef>
                <c:f>'Longitud de hoja (cm)'!$E$34</c:f>
                <c:numCache>
                  <c:formatCode>General</c:formatCode>
                  <c:ptCount val="1"/>
                  <c:pt idx="0">
                    <c:v>0.84</c:v>
                  </c:pt>
                </c:numCache>
              </c:numRef>
            </c:minus>
            <c:spPr>
              <a:noFill/>
              <a:ln w="9525" cap="flat" cmpd="sng" algn="ctr">
                <a:solidFill>
                  <a:schemeClr val="tx1">
                    <a:lumMod val="65000"/>
                    <a:lumOff val="35000"/>
                  </a:schemeClr>
                </a:solidFill>
                <a:round/>
              </a:ln>
              <a:effectLst/>
            </c:spPr>
          </c:errBars>
          <c:xVal>
            <c:numRef>
              <c:f>'Longitud de hoja (cm)'!$C$34:$C$37</c:f>
              <c:numCache>
                <c:formatCode>General</c:formatCode>
                <c:ptCount val="4"/>
                <c:pt idx="0">
                  <c:v>7</c:v>
                </c:pt>
                <c:pt idx="1">
                  <c:v>14</c:v>
                </c:pt>
                <c:pt idx="2">
                  <c:v>21</c:v>
                </c:pt>
                <c:pt idx="3">
                  <c:v>28</c:v>
                </c:pt>
              </c:numCache>
            </c:numRef>
          </c:xVal>
          <c:yVal>
            <c:numRef>
              <c:f>'Longitud de hoja (cm)'!$D$34:$D$37</c:f>
              <c:numCache>
                <c:formatCode>0.00</c:formatCode>
                <c:ptCount val="4"/>
                <c:pt idx="0">
                  <c:v>25.19</c:v>
                </c:pt>
                <c:pt idx="1">
                  <c:v>46.4</c:v>
                </c:pt>
                <c:pt idx="2">
                  <c:v>56.62</c:v>
                </c:pt>
                <c:pt idx="3">
                  <c:v>61.06</c:v>
                </c:pt>
              </c:numCache>
            </c:numRef>
          </c:yVal>
          <c:smooth val="0"/>
          <c:extLst>
            <c:ext xmlns:c16="http://schemas.microsoft.com/office/drawing/2014/chart" uri="{C3380CC4-5D6E-409C-BE32-E72D297353CC}">
              <c16:uniqueId val="{00000000-273F-4163-BDD7-11C5C15079FB}"/>
            </c:ext>
          </c:extLst>
        </c:ser>
        <c:ser>
          <c:idx val="1"/>
          <c:order val="1"/>
          <c:tx>
            <c:strRef>
              <c:f>'Longitud de hoja (cm)'!$B$38</c:f>
              <c:strCache>
                <c:ptCount val="1"/>
                <c:pt idx="0">
                  <c:v>2 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2.1386513245263129E-2"/>
                  <c:y val="-8.0535369184328631E-2"/>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baseline="0">
                        <a:solidFill>
                          <a:schemeClr val="dk1"/>
                        </a:solidFill>
                        <a:latin typeface="+mn-lt"/>
                        <a:ea typeface="+mn-ea"/>
                        <a:cs typeface="+mn-cs"/>
                      </a:rPr>
                      <a:t>2C : y = 2,138x + 15,64</a:t>
                    </a:r>
                    <a:br>
                      <a:rPr lang="en-US" baseline="0">
                        <a:solidFill>
                          <a:schemeClr val="dk1"/>
                        </a:solidFill>
                        <a:latin typeface="+mn-lt"/>
                        <a:ea typeface="+mn-ea"/>
                        <a:cs typeface="+mn-cs"/>
                      </a:rPr>
                    </a:br>
                    <a:r>
                      <a:rPr lang="en-US" baseline="0">
                        <a:solidFill>
                          <a:schemeClr val="dk1"/>
                        </a:solidFill>
                        <a:latin typeface="+mn-lt"/>
                        <a:ea typeface="+mn-ea"/>
                        <a:cs typeface="+mn-cs"/>
                      </a:rPr>
                      <a:t>R² = 0,9077</a:t>
                    </a:r>
                    <a:endParaRPr lang="en-US"/>
                  </a:p>
                </c:rich>
              </c:tx>
              <c:numFmt formatCode="General" sourceLinked="0"/>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Lit>
                <c:formatCode>General</c:formatCode>
                <c:ptCount val="1"/>
                <c:pt idx="0">
                  <c:v>1</c:v>
                </c:pt>
              </c:numLit>
            </c:plus>
            <c:minus>
              <c:numLit>
                <c:formatCode>General</c:formatCode>
                <c:ptCount val="1"/>
                <c:pt idx="0">
                  <c:v>1</c:v>
                </c:pt>
              </c:numLit>
            </c:minus>
            <c:spPr>
              <a:noFill/>
              <a:ln w="9525" cap="flat" cmpd="sng" algn="ctr">
                <a:solidFill>
                  <a:schemeClr val="tx1">
                    <a:lumMod val="65000"/>
                    <a:lumOff val="35000"/>
                  </a:schemeClr>
                </a:solidFill>
                <a:round/>
              </a:ln>
              <a:effectLst/>
            </c:spPr>
          </c:errBars>
          <c:xVal>
            <c:numRef>
              <c:f>'Longitud de hoja (cm)'!$C$38:$C$41</c:f>
              <c:numCache>
                <c:formatCode>General</c:formatCode>
                <c:ptCount val="4"/>
                <c:pt idx="0">
                  <c:v>7</c:v>
                </c:pt>
                <c:pt idx="1">
                  <c:v>14</c:v>
                </c:pt>
                <c:pt idx="2">
                  <c:v>21</c:v>
                </c:pt>
                <c:pt idx="3">
                  <c:v>28</c:v>
                </c:pt>
              </c:numCache>
            </c:numRef>
          </c:xVal>
          <c:yVal>
            <c:numRef>
              <c:f>'Longitud de hoja (cm)'!$D$38:$D$41</c:f>
              <c:numCache>
                <c:formatCode>0.00</c:formatCode>
                <c:ptCount val="4"/>
                <c:pt idx="0">
                  <c:v>25.12</c:v>
                </c:pt>
                <c:pt idx="1">
                  <c:v>51.42</c:v>
                </c:pt>
                <c:pt idx="2">
                  <c:v>65.36</c:v>
                </c:pt>
                <c:pt idx="3">
                  <c:v>70.37</c:v>
                </c:pt>
              </c:numCache>
            </c:numRef>
          </c:yVal>
          <c:smooth val="0"/>
          <c:extLst>
            <c:ext xmlns:c16="http://schemas.microsoft.com/office/drawing/2014/chart" uri="{C3380CC4-5D6E-409C-BE32-E72D297353CC}">
              <c16:uniqueId val="{00000001-273F-4163-BDD7-11C5C15079FB}"/>
            </c:ext>
          </c:extLst>
        </c:ser>
        <c:dLbls>
          <c:showLegendKey val="0"/>
          <c:showVal val="0"/>
          <c:showCatName val="0"/>
          <c:showSerName val="0"/>
          <c:showPercent val="0"/>
          <c:showBubbleSize val="0"/>
        </c:dLbls>
        <c:axId val="1274385631"/>
        <c:axId val="1274386047"/>
      </c:scatterChart>
      <c:valAx>
        <c:axId val="1274385631"/>
        <c:scaling>
          <c:orientation val="minMax"/>
          <c:max val="3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Días de rebrote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4386047"/>
        <c:crosses val="autoZero"/>
        <c:crossBetween val="midCat"/>
        <c:majorUnit val="7"/>
      </c:valAx>
      <c:valAx>
        <c:axId val="127438604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Longitudd</a:t>
                </a:r>
                <a:r>
                  <a:rPr lang="en-US" baseline="0"/>
                  <a:t> (cm)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4385631"/>
        <c:crosses val="autoZero"/>
        <c:crossBetween val="midCat"/>
      </c:valAx>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17127071823204"/>
          <c:y val="7.4544180963180814E-2"/>
          <c:w val="0.64762204724409445"/>
          <c:h val="0.71215879776524427"/>
        </c:manualLayout>
      </c:layout>
      <c:scatterChart>
        <c:scatterStyle val="lineMarker"/>
        <c:varyColors val="0"/>
        <c:ser>
          <c:idx val="0"/>
          <c:order val="0"/>
          <c:tx>
            <c:strRef>
              <c:f>'Número de hojas'!$B$20</c:f>
              <c:strCache>
                <c:ptCount val="1"/>
                <c:pt idx="0">
                  <c:v>F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60799096620243"/>
                  <c:y val="0"/>
                </c:manualLayout>
              </c:layout>
              <c:numFmt formatCode="General" sourceLinked="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'Número de hojas'!$E$20</c:f>
                <c:numCache>
                  <c:formatCode>General</c:formatCode>
                  <c:ptCount val="1"/>
                  <c:pt idx="0">
                    <c:v>0.06</c:v>
                  </c:pt>
                </c:numCache>
              </c:numRef>
            </c:plus>
            <c:minus>
              <c:numRef>
                <c:f>'Número de hojas'!$E$20</c:f>
                <c:numCache>
                  <c:formatCode>General</c:formatCode>
                  <c:ptCount val="1"/>
                  <c:pt idx="0">
                    <c:v>0.06</c:v>
                  </c:pt>
                </c:numCache>
              </c:numRef>
            </c:minus>
            <c:spPr>
              <a:noFill/>
              <a:ln w="9525" cap="flat" cmpd="sng" algn="ctr">
                <a:solidFill>
                  <a:schemeClr val="tx1">
                    <a:lumMod val="65000"/>
                    <a:lumOff val="35000"/>
                  </a:schemeClr>
                </a:solidFill>
                <a:round/>
              </a:ln>
              <a:effectLst/>
            </c:spPr>
          </c:errBars>
          <c:xVal>
            <c:numRef>
              <c:f>'Número de hojas'!$C$20:$C$23</c:f>
              <c:numCache>
                <c:formatCode>General</c:formatCode>
                <c:ptCount val="4"/>
                <c:pt idx="0">
                  <c:v>7</c:v>
                </c:pt>
                <c:pt idx="1">
                  <c:v>14</c:v>
                </c:pt>
                <c:pt idx="2">
                  <c:v>21</c:v>
                </c:pt>
                <c:pt idx="3">
                  <c:v>28</c:v>
                </c:pt>
              </c:numCache>
            </c:numRef>
          </c:xVal>
          <c:yVal>
            <c:numRef>
              <c:f>'Número de hojas'!$D$20:$D$23</c:f>
              <c:numCache>
                <c:formatCode>0.00</c:formatCode>
                <c:ptCount val="4"/>
                <c:pt idx="0">
                  <c:v>1.63</c:v>
                </c:pt>
                <c:pt idx="1">
                  <c:v>2.59</c:v>
                </c:pt>
                <c:pt idx="2">
                  <c:v>3.9</c:v>
                </c:pt>
                <c:pt idx="3">
                  <c:v>4.6500000000000004</c:v>
                </c:pt>
              </c:numCache>
            </c:numRef>
          </c:yVal>
          <c:smooth val="0"/>
          <c:extLst>
            <c:ext xmlns:c16="http://schemas.microsoft.com/office/drawing/2014/chart" uri="{C3380CC4-5D6E-409C-BE32-E72D297353CC}">
              <c16:uniqueId val="{00000000-0F46-4EFD-AC14-E70CECD135E9}"/>
            </c:ext>
          </c:extLst>
        </c:ser>
        <c:ser>
          <c:idx val="1"/>
          <c:order val="1"/>
          <c:tx>
            <c:strRef>
              <c:f>'Número de hojas'!$B$24</c:f>
              <c:strCache>
                <c:ptCount val="1"/>
                <c:pt idx="0">
                  <c:v>S            </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9.376986992648019E-2"/>
                  <c:y val="0.3772773839375555"/>
                </c:manualLayout>
              </c:layout>
              <c:numFmt formatCode="General" sourceLinked="0"/>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'Número de hojas'!$E$20</c:f>
                <c:numCache>
                  <c:formatCode>General</c:formatCode>
                  <c:ptCount val="1"/>
                  <c:pt idx="0">
                    <c:v>0.06</c:v>
                  </c:pt>
                </c:numCache>
              </c:numRef>
            </c:plus>
            <c:minus>
              <c:numRef>
                <c:f>'Número de hojas'!$E$21</c:f>
                <c:numCache>
                  <c:formatCode>General</c:formatCode>
                  <c:ptCount val="1"/>
                  <c:pt idx="0">
                    <c:v>0.06</c:v>
                  </c:pt>
                </c:numCache>
              </c:numRef>
            </c:minus>
            <c:spPr>
              <a:noFill/>
              <a:ln w="9525" cap="flat" cmpd="sng" algn="ctr">
                <a:solidFill>
                  <a:schemeClr val="tx1">
                    <a:lumMod val="65000"/>
                    <a:lumOff val="35000"/>
                  </a:schemeClr>
                </a:solidFill>
                <a:round/>
              </a:ln>
              <a:effectLst/>
            </c:spPr>
          </c:errBars>
          <c:xVal>
            <c:numRef>
              <c:f>'Número de hojas'!$C$24:$C$27</c:f>
              <c:numCache>
                <c:formatCode>General</c:formatCode>
                <c:ptCount val="4"/>
                <c:pt idx="0">
                  <c:v>7</c:v>
                </c:pt>
                <c:pt idx="1">
                  <c:v>14</c:v>
                </c:pt>
                <c:pt idx="2">
                  <c:v>21</c:v>
                </c:pt>
                <c:pt idx="3">
                  <c:v>28</c:v>
                </c:pt>
              </c:numCache>
            </c:numRef>
          </c:xVal>
          <c:yVal>
            <c:numRef>
              <c:f>'Número de hojas'!$D$24:$D$27</c:f>
              <c:numCache>
                <c:formatCode>0.00</c:formatCode>
                <c:ptCount val="4"/>
                <c:pt idx="0">
                  <c:v>1.53</c:v>
                </c:pt>
                <c:pt idx="1">
                  <c:v>2.39</c:v>
                </c:pt>
                <c:pt idx="2">
                  <c:v>3.18</c:v>
                </c:pt>
                <c:pt idx="3">
                  <c:v>3.88</c:v>
                </c:pt>
              </c:numCache>
            </c:numRef>
          </c:yVal>
          <c:smooth val="0"/>
          <c:extLst>
            <c:ext xmlns:c16="http://schemas.microsoft.com/office/drawing/2014/chart" uri="{C3380CC4-5D6E-409C-BE32-E72D297353CC}">
              <c16:uniqueId val="{00000001-0F46-4EFD-AC14-E70CECD135E9}"/>
            </c:ext>
          </c:extLst>
        </c:ser>
        <c:dLbls>
          <c:showLegendKey val="0"/>
          <c:showVal val="0"/>
          <c:showCatName val="0"/>
          <c:showSerName val="0"/>
          <c:showPercent val="0"/>
          <c:showBubbleSize val="0"/>
        </c:dLbls>
        <c:axId val="1273693039"/>
        <c:axId val="1273689295"/>
      </c:scatterChart>
      <c:valAx>
        <c:axId val="1273693039"/>
        <c:scaling>
          <c:orientation val="minMax"/>
          <c:max val="3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Días de rebrote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3689295"/>
        <c:crosses val="autoZero"/>
        <c:crossBetween val="midCat"/>
        <c:majorUnit val="7"/>
      </c:valAx>
      <c:valAx>
        <c:axId val="1273689295"/>
        <c:scaling>
          <c:orientation val="minMax"/>
          <c:max val="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Número de hojas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273693039"/>
        <c:crosses val="autoZero"/>
        <c:crossBetween val="midCat"/>
      </c:valAx>
      <c:spPr>
        <a:noFill/>
        <a:ln>
          <a:noFill/>
        </a:ln>
        <a:effectLst/>
      </c:spPr>
    </c:plotArea>
    <c:legend>
      <c:legendPos val="r"/>
      <c:legendEntry>
        <c:idx val="2"/>
        <c:delete val="1"/>
      </c:legendEntry>
      <c:legendEntry>
        <c:idx val="3"/>
        <c:delete val="1"/>
      </c:legendEntry>
      <c:layout>
        <c:manualLayout>
          <c:xMode val="edge"/>
          <c:yMode val="edge"/>
          <c:x val="0.83928201865929219"/>
          <c:y val="0.4123394357466813"/>
          <c:w val="0.13955022688665944"/>
          <c:h val="0.175320719360586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'Número de hojas'!$B$34</c:f>
              <c:strCache>
                <c:ptCount val="1"/>
                <c:pt idx="0">
                  <c:v>1C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2446994973085991"/>
                  <c:y val="0.38816312275481696"/>
                </c:manualLayout>
              </c:layout>
              <c:numFmt formatCode="General" sourceLinked="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'Número de hojas'!$E$34</c:f>
                <c:numCache>
                  <c:formatCode>General</c:formatCode>
                  <c:ptCount val="1"/>
                  <c:pt idx="0">
                    <c:v>0.06</c:v>
                  </c:pt>
                </c:numCache>
              </c:numRef>
            </c:plus>
            <c:minus>
              <c:numRef>
                <c:f>'Número de hojas'!$E$35</c:f>
                <c:numCache>
                  <c:formatCode>General</c:formatCode>
                  <c:ptCount val="1"/>
                  <c:pt idx="0">
                    <c:v>0.06</c:v>
                  </c:pt>
                </c:numCache>
              </c:numRef>
            </c:minus>
            <c:spPr>
              <a:noFill/>
              <a:ln w="9525" cap="flat" cmpd="sng" algn="ctr">
                <a:solidFill>
                  <a:schemeClr val="tx1">
                    <a:lumMod val="65000"/>
                    <a:lumOff val="35000"/>
                  </a:schemeClr>
                </a:solidFill>
                <a:round/>
              </a:ln>
              <a:effectLst/>
            </c:spPr>
          </c:errBars>
          <c:xVal>
            <c:numRef>
              <c:f>'Número de hojas'!$C$34:$C$37</c:f>
              <c:numCache>
                <c:formatCode>General</c:formatCode>
                <c:ptCount val="4"/>
                <c:pt idx="0">
                  <c:v>7</c:v>
                </c:pt>
                <c:pt idx="1">
                  <c:v>14</c:v>
                </c:pt>
                <c:pt idx="2">
                  <c:v>21</c:v>
                </c:pt>
                <c:pt idx="3">
                  <c:v>28</c:v>
                </c:pt>
              </c:numCache>
            </c:numRef>
          </c:xVal>
          <c:yVal>
            <c:numRef>
              <c:f>'Número de hojas'!$D$34:$D$37</c:f>
              <c:numCache>
                <c:formatCode>General</c:formatCode>
                <c:ptCount val="4"/>
                <c:pt idx="0">
                  <c:v>1.59</c:v>
                </c:pt>
                <c:pt idx="1">
                  <c:v>2.46</c:v>
                </c:pt>
                <c:pt idx="2">
                  <c:v>3.45</c:v>
                </c:pt>
                <c:pt idx="3">
                  <c:v>4.0599999999999996</c:v>
                </c:pt>
              </c:numCache>
            </c:numRef>
          </c:yVal>
          <c:smooth val="0"/>
          <c:extLst>
            <c:ext xmlns:c16="http://schemas.microsoft.com/office/drawing/2014/chart" uri="{C3380CC4-5D6E-409C-BE32-E72D297353CC}">
              <c16:uniqueId val="{00000000-360F-4DC2-993F-7CD4AD112E3C}"/>
            </c:ext>
          </c:extLst>
        </c:ser>
        <c:ser>
          <c:idx val="1"/>
          <c:order val="1"/>
          <c:tx>
            <c:strRef>
              <c:f>'Número de hojas'!$B$38</c:f>
              <c:strCache>
                <c:ptCount val="1"/>
                <c:pt idx="0">
                  <c:v>2C</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1"/>
            <c:dispEq val="1"/>
            <c:trendlineLbl>
              <c:layout>
                <c:manualLayout>
                  <c:x val="-3.5168468348236129E-2"/>
                  <c:y val="-6.9124423963133647E-2"/>
                </c:manualLayout>
              </c:layout>
              <c:numFmt formatCode="General" sourceLinked="0"/>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'Número de hojas'!$E$34</c:f>
                <c:numCache>
                  <c:formatCode>General</c:formatCode>
                  <c:ptCount val="1"/>
                  <c:pt idx="0">
                    <c:v>0.06</c:v>
                  </c:pt>
                </c:numCache>
              </c:numRef>
            </c:plus>
            <c:minus>
              <c:numRef>
                <c:f>'Número de hojas'!$E$35</c:f>
                <c:numCache>
                  <c:formatCode>General</c:formatCode>
                  <c:ptCount val="1"/>
                  <c:pt idx="0">
                    <c:v>0.06</c:v>
                  </c:pt>
                </c:numCache>
              </c:numRef>
            </c:minus>
            <c:spPr>
              <a:noFill/>
              <a:ln w="9525" cap="flat" cmpd="sng" algn="ctr">
                <a:solidFill>
                  <a:schemeClr val="tx1">
                    <a:lumMod val="65000"/>
                    <a:lumOff val="35000"/>
                  </a:schemeClr>
                </a:solidFill>
                <a:round/>
              </a:ln>
              <a:effectLst/>
            </c:spPr>
          </c:errBars>
          <c:xVal>
            <c:numRef>
              <c:f>'Número de hojas'!$C$38:$C$41</c:f>
              <c:numCache>
                <c:formatCode>General</c:formatCode>
                <c:ptCount val="4"/>
                <c:pt idx="0">
                  <c:v>7</c:v>
                </c:pt>
                <c:pt idx="1">
                  <c:v>14</c:v>
                </c:pt>
                <c:pt idx="2">
                  <c:v>21</c:v>
                </c:pt>
                <c:pt idx="3">
                  <c:v>28</c:v>
                </c:pt>
              </c:numCache>
            </c:numRef>
          </c:xVal>
          <c:yVal>
            <c:numRef>
              <c:f>'Número de hojas'!$D$38:$D$41</c:f>
              <c:numCache>
                <c:formatCode>General</c:formatCode>
                <c:ptCount val="4"/>
                <c:pt idx="0">
                  <c:v>1.56</c:v>
                </c:pt>
                <c:pt idx="1">
                  <c:v>2.5099999999999998</c:v>
                </c:pt>
                <c:pt idx="2">
                  <c:v>3.63</c:v>
                </c:pt>
                <c:pt idx="3">
                  <c:v>4.46</c:v>
                </c:pt>
              </c:numCache>
            </c:numRef>
          </c:yVal>
          <c:smooth val="0"/>
          <c:extLst>
            <c:ext xmlns:c16="http://schemas.microsoft.com/office/drawing/2014/chart" uri="{C3380CC4-5D6E-409C-BE32-E72D297353CC}">
              <c16:uniqueId val="{00000001-360F-4DC2-993F-7CD4AD112E3C}"/>
            </c:ext>
          </c:extLst>
        </c:ser>
        <c:dLbls>
          <c:showLegendKey val="0"/>
          <c:showVal val="0"/>
          <c:showCatName val="0"/>
          <c:showSerName val="0"/>
          <c:showPercent val="0"/>
          <c:showBubbleSize val="0"/>
        </c:dLbls>
        <c:axId val="1331565039"/>
        <c:axId val="1331569199"/>
      </c:scatterChart>
      <c:valAx>
        <c:axId val="1331565039"/>
        <c:scaling>
          <c:orientation val="minMax"/>
          <c:max val="3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Días de rebrote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1569199"/>
        <c:crosses val="autoZero"/>
        <c:crossBetween val="midCat"/>
        <c:majorUnit val="7"/>
      </c:valAx>
      <c:valAx>
        <c:axId val="133156919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Número de hojas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1565039"/>
        <c:crosses val="autoZero"/>
        <c:crossBetween val="midCat"/>
      </c:valAx>
      <c:spPr>
        <a:noFill/>
        <a:ln>
          <a:noFill/>
        </a:ln>
        <a:effectLst/>
      </c:spPr>
    </c:plotArea>
    <c:legend>
      <c:legendPos val="r"/>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7199940809633"/>
          <c:y val="0.19515645650676644"/>
          <c:w val="0.66290485564304458"/>
          <c:h val="0.62271617089530473"/>
        </c:manualLayout>
      </c:layout>
      <c:scatterChart>
        <c:scatterStyle val="lineMarker"/>
        <c:varyColors val="0"/>
        <c:ser>
          <c:idx val="0"/>
          <c:order val="0"/>
          <c:tx>
            <c:strRef>
              <c:f>'Macollos (m2)'!$C$21</c:f>
              <c:strCache>
                <c:ptCount val="1"/>
                <c:pt idx="0">
                  <c:v>1F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4.7218159978928538E-2"/>
                  <c:y val="-0.33207758604642507"/>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baseline="0"/>
                      <a:t>1F : y = 4,70x + 20,75</a:t>
                    </a:r>
                    <a:br>
                      <a:rPr lang="en-US" baseline="0"/>
                    </a:br>
                    <a:r>
                      <a:rPr lang="en-US" baseline="0"/>
                      <a:t>R² = 0,9818</a:t>
                    </a:r>
                    <a:endParaRPr lang="en-US"/>
                  </a:p>
                </c:rich>
              </c:tx>
              <c:numFmt formatCode="General" sourceLinked="0"/>
              <c:spPr>
                <a:solidFill>
                  <a:schemeClr val="lt1"/>
                </a:solidFill>
                <a:ln w="12700" cap="flat" cmpd="sng" algn="ctr">
                  <a:solidFill>
                    <a:schemeClr val="accent5"/>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'Macollos (m2)'!$G$22</c:f>
                <c:numCache>
                  <c:formatCode>General</c:formatCode>
                  <c:ptCount val="1"/>
                  <c:pt idx="0">
                    <c:v>0</c:v>
                  </c:pt>
                </c:numCache>
              </c:numRef>
            </c:plus>
            <c:minus>
              <c:numRef>
                <c:f>'Macollos (m2)'!$G$23</c:f>
                <c:numCache>
                  <c:formatCode>General</c:formatCode>
                  <c:ptCount val="1"/>
                  <c:pt idx="0">
                    <c:v>0</c:v>
                  </c:pt>
                </c:numCache>
              </c:numRef>
            </c:minus>
            <c:spPr>
              <a:noFill/>
              <a:ln w="9525" cap="flat" cmpd="sng" algn="ctr">
                <a:solidFill>
                  <a:schemeClr val="tx1">
                    <a:lumMod val="65000"/>
                    <a:lumOff val="35000"/>
                  </a:schemeClr>
                </a:solidFill>
                <a:round/>
              </a:ln>
              <a:effectLst/>
            </c:spPr>
          </c:errBars>
          <c:xVal>
            <c:numRef>
              <c:f>'Macollos (m2)'!$D$21:$D$24</c:f>
              <c:numCache>
                <c:formatCode>General</c:formatCode>
                <c:ptCount val="4"/>
                <c:pt idx="0">
                  <c:v>7</c:v>
                </c:pt>
                <c:pt idx="1">
                  <c:v>14</c:v>
                </c:pt>
                <c:pt idx="2">
                  <c:v>21</c:v>
                </c:pt>
                <c:pt idx="3">
                  <c:v>28</c:v>
                </c:pt>
              </c:numCache>
            </c:numRef>
          </c:xVal>
          <c:yVal>
            <c:numRef>
              <c:f>'Macollos (m2)'!$E$21:$E$24</c:f>
              <c:numCache>
                <c:formatCode>0.00</c:formatCode>
                <c:ptCount val="4"/>
                <c:pt idx="0">
                  <c:v>49.5</c:v>
                </c:pt>
                <c:pt idx="1">
                  <c:v>94.75</c:v>
                </c:pt>
                <c:pt idx="2">
                  <c:v>115.5</c:v>
                </c:pt>
                <c:pt idx="3">
                  <c:v>152.25</c:v>
                </c:pt>
              </c:numCache>
            </c:numRef>
          </c:yVal>
          <c:smooth val="0"/>
          <c:extLst>
            <c:ext xmlns:c16="http://schemas.microsoft.com/office/drawing/2014/chart" uri="{C3380CC4-5D6E-409C-BE32-E72D297353CC}">
              <c16:uniqueId val="{00000000-24BE-421A-B62E-8B905951B166}"/>
            </c:ext>
          </c:extLst>
        </c:ser>
        <c:ser>
          <c:idx val="1"/>
          <c:order val="1"/>
          <c:tx>
            <c:strRef>
              <c:f>'Macollos (m2)'!$C$25</c:f>
              <c:strCache>
                <c:ptCount val="1"/>
                <c:pt idx="0">
                  <c:v>2F</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dispRSqr val="1"/>
            <c:dispEq val="1"/>
            <c:trendlineLbl>
              <c:layout>
                <c:manualLayout>
                  <c:x val="-0.27823837124526102"/>
                  <c:y val="-0.19357478819421076"/>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baseline="0">
                        <a:solidFill>
                          <a:schemeClr val="dk1"/>
                        </a:solidFill>
                        <a:latin typeface="+mn-lt"/>
                        <a:ea typeface="+mn-ea"/>
                        <a:cs typeface="+mn-cs"/>
                      </a:rPr>
                      <a:t>2F : y = 2,71x + 129,88</a:t>
                    </a:r>
                    <a:br>
                      <a:rPr lang="en-US" baseline="0">
                        <a:solidFill>
                          <a:schemeClr val="dk1"/>
                        </a:solidFill>
                        <a:latin typeface="+mn-lt"/>
                        <a:ea typeface="+mn-ea"/>
                        <a:cs typeface="+mn-cs"/>
                      </a:rPr>
                    </a:br>
                    <a:r>
                      <a:rPr lang="en-US" baseline="0">
                        <a:solidFill>
                          <a:schemeClr val="dk1"/>
                        </a:solidFill>
                        <a:latin typeface="+mn-lt"/>
                        <a:ea typeface="+mn-ea"/>
                        <a:cs typeface="+mn-cs"/>
                      </a:rPr>
                      <a:t>R² = 0,76</a:t>
                    </a:r>
                    <a:endParaRPr lang="en-US"/>
                  </a:p>
                </c:rich>
              </c:tx>
              <c:numFmt formatCode="General" sourceLinked="0"/>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'Macollos (m2)'!$G$26</c:f>
                <c:numCache>
                  <c:formatCode>General</c:formatCode>
                  <c:ptCount val="1"/>
                  <c:pt idx="0">
                    <c:v>0</c:v>
                  </c:pt>
                </c:numCache>
              </c:numRef>
            </c:plus>
            <c:minus>
              <c:numRef>
                <c:f>'Macollos (m2)'!$G$28</c:f>
                <c:numCache>
                  <c:formatCode>General</c:formatCode>
                  <c:ptCount val="1"/>
                  <c:pt idx="0">
                    <c:v>0</c:v>
                  </c:pt>
                </c:numCache>
              </c:numRef>
            </c:minus>
            <c:spPr>
              <a:noFill/>
              <a:ln w="9525" cap="flat" cmpd="sng" algn="ctr">
                <a:solidFill>
                  <a:schemeClr val="tx1">
                    <a:lumMod val="65000"/>
                    <a:lumOff val="35000"/>
                  </a:schemeClr>
                </a:solidFill>
                <a:round/>
              </a:ln>
              <a:effectLst/>
            </c:spPr>
          </c:errBars>
          <c:xVal>
            <c:numRef>
              <c:f>'Macollos (m2)'!$D$25:$D$28</c:f>
              <c:numCache>
                <c:formatCode>General</c:formatCode>
                <c:ptCount val="4"/>
                <c:pt idx="0">
                  <c:v>7</c:v>
                </c:pt>
                <c:pt idx="1">
                  <c:v>14</c:v>
                </c:pt>
                <c:pt idx="2">
                  <c:v>21</c:v>
                </c:pt>
                <c:pt idx="3">
                  <c:v>28</c:v>
                </c:pt>
              </c:numCache>
            </c:numRef>
          </c:xVal>
          <c:yVal>
            <c:numRef>
              <c:f>'Macollos (m2)'!$E$25:$E$28</c:f>
              <c:numCache>
                <c:formatCode>0.00</c:formatCode>
                <c:ptCount val="4"/>
                <c:pt idx="0">
                  <c:v>144</c:v>
                </c:pt>
                <c:pt idx="1">
                  <c:v>176.75</c:v>
                </c:pt>
                <c:pt idx="2">
                  <c:v>183.75</c:v>
                </c:pt>
                <c:pt idx="3">
                  <c:v>205</c:v>
                </c:pt>
              </c:numCache>
            </c:numRef>
          </c:yVal>
          <c:smooth val="0"/>
          <c:extLst>
            <c:ext xmlns:c16="http://schemas.microsoft.com/office/drawing/2014/chart" uri="{C3380CC4-5D6E-409C-BE32-E72D297353CC}">
              <c16:uniqueId val="{00000001-24BE-421A-B62E-8B905951B166}"/>
            </c:ext>
          </c:extLst>
        </c:ser>
        <c:ser>
          <c:idx val="2"/>
          <c:order val="2"/>
          <c:tx>
            <c:strRef>
              <c:f>'Macollos (m2)'!$C$29</c:f>
              <c:strCache>
                <c:ptCount val="1"/>
                <c:pt idx="0">
                  <c:v>1S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1"/>
            <c:dispEq val="1"/>
            <c:trendlineLbl>
              <c:layout>
                <c:manualLayout>
                  <c:x val="-4.4742146602217536E-2"/>
                  <c:y val="-0.34871502764282125"/>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baseline="0"/>
                      <a:t>1S : y = 2,59x + 16,13</a:t>
                    </a:r>
                    <a:br>
                      <a:rPr lang="en-US" baseline="0"/>
                    </a:br>
                    <a:r>
                      <a:rPr lang="en-US" baseline="0"/>
                      <a:t>R² = 0,80</a:t>
                    </a:r>
                    <a:endParaRPr lang="en-US"/>
                  </a:p>
                </c:rich>
              </c:tx>
              <c:numFmt formatCode="General" sourceLinked="0"/>
              <c:spPr>
                <a:solidFill>
                  <a:schemeClr val="lt1"/>
                </a:solidFill>
                <a:ln w="12700" cap="flat" cmpd="sng" algn="ctr">
                  <a:solidFill>
                    <a:schemeClr val="accent3"/>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'Macollos (m2)'!$G$29</c:f>
                <c:numCache>
                  <c:formatCode>General</c:formatCode>
                  <c:ptCount val="1"/>
                  <c:pt idx="0">
                    <c:v>0</c:v>
                  </c:pt>
                </c:numCache>
              </c:numRef>
            </c:plus>
            <c:minus>
              <c:numRef>
                <c:f>'Macollos (m2)'!$G$31</c:f>
                <c:numCache>
                  <c:formatCode>General</c:formatCode>
                  <c:ptCount val="1"/>
                  <c:pt idx="0">
                    <c:v>0</c:v>
                  </c:pt>
                </c:numCache>
              </c:numRef>
            </c:minus>
            <c:spPr>
              <a:noFill/>
              <a:ln w="9525" cap="flat" cmpd="sng" algn="ctr">
                <a:solidFill>
                  <a:schemeClr val="tx1">
                    <a:lumMod val="65000"/>
                    <a:lumOff val="35000"/>
                  </a:schemeClr>
                </a:solidFill>
                <a:round/>
              </a:ln>
              <a:effectLst/>
            </c:spPr>
          </c:errBars>
          <c:xVal>
            <c:numRef>
              <c:f>'Macollos (m2)'!$D$29:$D$32</c:f>
              <c:numCache>
                <c:formatCode>General</c:formatCode>
                <c:ptCount val="4"/>
                <c:pt idx="0">
                  <c:v>7</c:v>
                </c:pt>
                <c:pt idx="1">
                  <c:v>14</c:v>
                </c:pt>
                <c:pt idx="2">
                  <c:v>21</c:v>
                </c:pt>
                <c:pt idx="3">
                  <c:v>28</c:v>
                </c:pt>
              </c:numCache>
            </c:numRef>
          </c:xVal>
          <c:yVal>
            <c:numRef>
              <c:f>'Macollos (m2)'!$E$29:$E$32</c:f>
              <c:numCache>
                <c:formatCode>0.00</c:formatCode>
                <c:ptCount val="4"/>
                <c:pt idx="0">
                  <c:v>31.5</c:v>
                </c:pt>
                <c:pt idx="1">
                  <c:v>54.75</c:v>
                </c:pt>
                <c:pt idx="2">
                  <c:v>74.25</c:v>
                </c:pt>
                <c:pt idx="3">
                  <c:v>85.5</c:v>
                </c:pt>
              </c:numCache>
            </c:numRef>
          </c:yVal>
          <c:smooth val="0"/>
          <c:extLst>
            <c:ext xmlns:c16="http://schemas.microsoft.com/office/drawing/2014/chart" uri="{C3380CC4-5D6E-409C-BE32-E72D297353CC}">
              <c16:uniqueId val="{00000002-24BE-421A-B62E-8B905951B166}"/>
            </c:ext>
          </c:extLst>
        </c:ser>
        <c:ser>
          <c:idx val="3"/>
          <c:order val="3"/>
          <c:tx>
            <c:strRef>
              <c:f>'Macollos (m2)'!$C$33</c:f>
              <c:strCache>
                <c:ptCount val="1"/>
                <c:pt idx="0">
                  <c:v>2S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linear"/>
            <c:dispRSqr val="0"/>
            <c:dispEq val="0"/>
          </c:trendline>
          <c:trendline>
            <c:spPr>
              <a:ln w="19050" cap="rnd">
                <a:solidFill>
                  <a:schemeClr val="accent4"/>
                </a:solidFill>
                <a:prstDash val="sysDot"/>
              </a:ln>
              <a:effectLst/>
            </c:spPr>
            <c:trendlineType val="linear"/>
            <c:dispRSqr val="1"/>
            <c:dispEq val="1"/>
            <c:trendlineLbl>
              <c:layout>
                <c:manualLayout>
                  <c:x val="-0.28491544414318531"/>
                  <c:y val="-0.19409690809925356"/>
                </c:manualLayout>
              </c:layout>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en-US" baseline="0"/>
                      <a:t>2S : y = 2,20x + 89,26</a:t>
                    </a:r>
                    <a:br>
                      <a:rPr lang="en-US" baseline="0"/>
                    </a:br>
                    <a:r>
                      <a:rPr lang="en-US" baseline="0"/>
                      <a:t>R² = 0,66</a:t>
                    </a:r>
                    <a:endParaRPr lang="en-US"/>
                  </a:p>
                </c:rich>
              </c:tx>
              <c:numFmt formatCode="General" sourceLinked="0"/>
              <c:spPr>
                <a:solidFill>
                  <a:schemeClr val="lt1"/>
                </a:solidFill>
                <a:ln w="12700" cap="flat" cmpd="sng" algn="ctr">
                  <a:solidFill>
                    <a:schemeClr val="accent4"/>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trendlineLbl>
          </c:trendline>
          <c:errBars>
            <c:errDir val="y"/>
            <c:errBarType val="both"/>
            <c:errValType val="cust"/>
            <c:noEndCap val="0"/>
            <c:plus>
              <c:numRef>
                <c:f>'Macollos (m2)'!$G$33</c:f>
                <c:numCache>
                  <c:formatCode>General</c:formatCode>
                  <c:ptCount val="1"/>
                  <c:pt idx="0">
                    <c:v>0</c:v>
                  </c:pt>
                </c:numCache>
              </c:numRef>
            </c:plus>
            <c:minus>
              <c:numRef>
                <c:f>'Macollos (m2)'!$G$35</c:f>
                <c:numCache>
                  <c:formatCode>General</c:formatCode>
                  <c:ptCount val="1"/>
                  <c:pt idx="0">
                    <c:v>0</c:v>
                  </c:pt>
                </c:numCache>
              </c:numRef>
            </c:minus>
            <c:spPr>
              <a:noFill/>
              <a:ln w="9525" cap="flat" cmpd="sng" algn="ctr">
                <a:solidFill>
                  <a:schemeClr val="tx1">
                    <a:lumMod val="65000"/>
                    <a:lumOff val="35000"/>
                  </a:schemeClr>
                </a:solidFill>
                <a:round/>
              </a:ln>
              <a:effectLst/>
            </c:spPr>
          </c:errBars>
          <c:xVal>
            <c:numRef>
              <c:f>'Macollos (m2)'!$D$33:$D$36</c:f>
              <c:numCache>
                <c:formatCode>General</c:formatCode>
                <c:ptCount val="4"/>
                <c:pt idx="0">
                  <c:v>7</c:v>
                </c:pt>
                <c:pt idx="1">
                  <c:v>14</c:v>
                </c:pt>
                <c:pt idx="2">
                  <c:v>21</c:v>
                </c:pt>
                <c:pt idx="3">
                  <c:v>28</c:v>
                </c:pt>
              </c:numCache>
            </c:numRef>
          </c:xVal>
          <c:yVal>
            <c:numRef>
              <c:f>'Macollos (m2)'!$E$33:$E$36</c:f>
              <c:numCache>
                <c:formatCode>0.00</c:formatCode>
                <c:ptCount val="4"/>
                <c:pt idx="0">
                  <c:v>99.13</c:v>
                </c:pt>
                <c:pt idx="1">
                  <c:v>125.25</c:v>
                </c:pt>
                <c:pt idx="2">
                  <c:v>141.5</c:v>
                </c:pt>
                <c:pt idx="3">
                  <c:v>145</c:v>
                </c:pt>
              </c:numCache>
            </c:numRef>
          </c:yVal>
          <c:smooth val="0"/>
          <c:extLst>
            <c:ext xmlns:c16="http://schemas.microsoft.com/office/drawing/2014/chart" uri="{C3380CC4-5D6E-409C-BE32-E72D297353CC}">
              <c16:uniqueId val="{00000003-24BE-421A-B62E-8B905951B166}"/>
            </c:ext>
          </c:extLst>
        </c:ser>
        <c:dLbls>
          <c:showLegendKey val="0"/>
          <c:showVal val="0"/>
          <c:showCatName val="0"/>
          <c:showSerName val="0"/>
          <c:showPercent val="0"/>
          <c:showBubbleSize val="0"/>
        </c:dLbls>
        <c:axId val="1331567951"/>
        <c:axId val="1331568367"/>
      </c:scatterChart>
      <c:valAx>
        <c:axId val="1331567951"/>
        <c:scaling>
          <c:orientation val="minMax"/>
          <c:max val="3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Días</a:t>
                </a:r>
                <a:r>
                  <a:rPr lang="en-US" baseline="0"/>
                  <a:t> de rebrote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1568367"/>
        <c:crosses val="autoZero"/>
        <c:crossBetween val="midCat"/>
        <c:majorUnit val="7"/>
      </c:valAx>
      <c:valAx>
        <c:axId val="133156836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Número de macollos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31567951"/>
        <c:crosses val="autoZero"/>
        <c:crossBetween val="midCat"/>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0.52734</cdr:x>
      <cdr:y>0.23625</cdr:y>
    </cdr:from>
    <cdr:to>
      <cdr:x>0.57617</cdr:x>
      <cdr:y>0.3301</cdr:y>
    </cdr:to>
    <cdr:sp macro="" textlink="">
      <cdr:nvSpPr>
        <cdr:cNvPr id="2" name="CuadroTexto 1"/>
        <cdr:cNvSpPr txBox="1"/>
      </cdr:nvSpPr>
      <cdr:spPr>
        <a:xfrm xmlns:a="http://schemas.openxmlformats.org/drawingml/2006/main">
          <a:off x="2571751" y="695324"/>
          <a:ext cx="2381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0.12585</cdr:x>
      <cdr:y>0.13921</cdr:y>
    </cdr:to>
    <cdr:sp macro="" textlink="">
      <cdr:nvSpPr>
        <cdr:cNvPr id="2" name="Cuadro de texto 27"/>
        <cdr:cNvSpPr txBox="1">
          <a:spLocks xmlns:a="http://schemas.openxmlformats.org/drawingml/2006/main" noChangeArrowheads="1"/>
        </cdr:cNvSpPr>
      </cdr:nvSpPr>
      <cdr:spPr bwMode="auto">
        <a:xfrm xmlns:a="http://schemas.openxmlformats.org/drawingml/2006/main">
          <a:off x="-1828800" y="-914400"/>
          <a:ext cx="318135" cy="3181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06000"/>
            </a:lnSpc>
            <a:spcAft>
              <a:spcPts val="800"/>
            </a:spcAft>
          </a:pPr>
          <a:r>
            <a:rPr lang="en-US" sz="1100">
              <a:effectLst/>
              <a:latin typeface="Arial" panose="020B0604020202020204" pitchFamily="34" charset="0"/>
              <a:ea typeface="Calibri" panose="020F0502020204030204" pitchFamily="34" charset="0"/>
              <a:cs typeface="Times New Roman" panose="02020603050405020304" pitchFamily="18" charset="0"/>
            </a:rPr>
            <a: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0.25229</cdr:x>
      <cdr:y>0.01918</cdr:y>
    </cdr:from>
    <cdr:to>
      <cdr:x>0.30303</cdr:x>
      <cdr:y>0.10911</cdr:y>
    </cdr:to>
    <cdr:sp macro="" textlink="">
      <cdr:nvSpPr>
        <cdr:cNvPr id="2" name="CuadroTexto 1"/>
        <cdr:cNvSpPr txBox="1"/>
      </cdr:nvSpPr>
      <cdr:spPr>
        <a:xfrm xmlns:a="http://schemas.openxmlformats.org/drawingml/2006/main">
          <a:off x="1136650" y="50800"/>
          <a:ext cx="228600" cy="2381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600" b="0" cap="none" spc="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cdr:x>
      <cdr:y>0</cdr:y>
    </cdr:from>
    <cdr:to>
      <cdr:x>0.12999</cdr:x>
      <cdr:y>0.13921</cdr:y>
    </cdr:to>
    <cdr:sp macro="" textlink="">
      <cdr:nvSpPr>
        <cdr:cNvPr id="3" name="Cuadro de texto 22"/>
        <cdr:cNvSpPr txBox="1">
          <a:spLocks xmlns:a="http://schemas.openxmlformats.org/drawingml/2006/main" noChangeArrowheads="1"/>
        </cdr:cNvSpPr>
      </cdr:nvSpPr>
      <cdr:spPr bwMode="auto">
        <a:xfrm xmlns:a="http://schemas.openxmlformats.org/drawingml/2006/main">
          <a:off x="-4370294" y="0"/>
          <a:ext cx="318135" cy="3181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06000"/>
            </a:lnSpc>
            <a:spcAft>
              <a:spcPts val="800"/>
            </a:spcAft>
          </a:pPr>
          <a:r>
            <a:rPr lang="en-US" sz="1100">
              <a:effectLst/>
              <a:latin typeface="Arial" panose="020B0604020202020204" pitchFamily="34" charset="0"/>
              <a:ea typeface="Calibri" panose="020F0502020204030204" pitchFamily="34" charset="0"/>
              <a:cs typeface="Times New Roman" panose="02020603050405020304" pitchFamily="18" charset="0"/>
            </a:rPr>
            <a:t>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50efd9d3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b50efd9d3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73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50efd9d3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50efd9d3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98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50efd9d3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50efd9d3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78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bb7873f9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bb7873f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bb7873f9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bb7873f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838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bb7873f9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bb7873f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92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bb7873f9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bb7873f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918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bb7873f9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bb7873f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71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bb7873f9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bb7873f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bb7873f9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bb7873f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47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4cf40678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4cf40678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bb7873f9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bb7873f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181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bb7873f9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bb7873f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421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bb7873f9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bb7873f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578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bb7873f9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bb7873f9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934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50efd9d3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50efd9d3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50efd9d3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50efd9d3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57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4cf40678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4cf4067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86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4cf40678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4cf40678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399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50efd9d3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b50efd9d3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58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4cf40678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4cf40678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63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4cf40678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4cf40678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4cf40678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4cf40678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b53c60f382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b53c60f382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83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69050" y="1443525"/>
            <a:ext cx="4761600" cy="17460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500" b="1">
                <a:latin typeface="EB Garamond"/>
                <a:ea typeface="EB Garamond"/>
                <a:cs typeface="EB Garamond"/>
                <a:sym typeface="EB Garamo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669093" y="3384325"/>
            <a:ext cx="4761600" cy="853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solidFill>
                  <a:schemeClr val="accent5"/>
                </a:solidFill>
                <a:latin typeface="Nunito"/>
                <a:ea typeface="Nunito"/>
                <a:cs typeface="Nunito"/>
                <a:sym typeface="Nuni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1">
    <p:bg>
      <p:bgPr>
        <a:solidFill>
          <a:schemeClr val="dk2"/>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713225" y="1712875"/>
            <a:ext cx="3858900" cy="479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1pPr>
            <a:lvl2pPr lvl="1">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2pPr>
            <a:lvl3pPr lvl="2">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3pPr>
            <a:lvl4pPr lvl="3">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4pPr>
            <a:lvl5pPr lvl="4">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5pPr>
            <a:lvl6pPr lvl="5">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6pPr>
            <a:lvl7pPr lvl="6">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7pPr>
            <a:lvl8pPr lvl="7">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8pPr>
            <a:lvl9pPr lvl="8">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9pPr>
          </a:lstStyle>
          <a:p>
            <a:endParaRPr/>
          </a:p>
        </p:txBody>
      </p:sp>
      <p:sp>
        <p:nvSpPr>
          <p:cNvPr id="74" name="Google Shape;74;p14"/>
          <p:cNvSpPr txBox="1">
            <a:spLocks noGrp="1"/>
          </p:cNvSpPr>
          <p:nvPr>
            <p:ph type="subTitle" idx="1"/>
          </p:nvPr>
        </p:nvSpPr>
        <p:spPr>
          <a:xfrm>
            <a:off x="713225" y="2416700"/>
            <a:ext cx="3858900" cy="10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800"/>
              <a:buFont typeface="Nunito"/>
              <a:buNone/>
              <a:defRPr sz="1600">
                <a:solidFill>
                  <a:schemeClr val="lt2"/>
                </a:solidFill>
                <a:latin typeface="Nunito"/>
                <a:ea typeface="Nunito"/>
                <a:cs typeface="Nunito"/>
                <a:sym typeface="Nunito"/>
              </a:defRPr>
            </a:lvl1pPr>
            <a:lvl2pPr lvl="1" rtl="0">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2pPr>
            <a:lvl3pPr lvl="2" rtl="0">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3pPr>
            <a:lvl4pPr lvl="3" rtl="0">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4pPr>
            <a:lvl5pPr lvl="4" rtl="0">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5pPr>
            <a:lvl6pPr lvl="5" rtl="0">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6pPr>
            <a:lvl7pPr lvl="6" rtl="0">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7pPr>
            <a:lvl8pPr lvl="7" rtl="0">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8pPr>
            <a:lvl9pPr lvl="8" rtl="0">
              <a:lnSpc>
                <a:spcPct val="100000"/>
              </a:lnSpc>
              <a:spcBef>
                <a:spcPts val="0"/>
              </a:spcBef>
              <a:spcAft>
                <a:spcPts val="0"/>
              </a:spcAft>
              <a:buClr>
                <a:schemeClr val="lt2"/>
              </a:buClr>
              <a:buSzPts val="1800"/>
              <a:buFont typeface="Nunito"/>
              <a:buNone/>
              <a:defRPr sz="1800">
                <a:solidFill>
                  <a:schemeClr val="lt2"/>
                </a:solidFill>
                <a:latin typeface="Nunito"/>
                <a:ea typeface="Nunito"/>
                <a:cs typeface="Nunito"/>
                <a:sym typeface="Nuni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solidFill>
          <a:schemeClr val="dk2"/>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713225" y="539500"/>
            <a:ext cx="7717500" cy="573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1pPr>
            <a:lvl2pPr lvl="1">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2pPr>
            <a:lvl3pPr lvl="2">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3pPr>
            <a:lvl4pPr lvl="3">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4pPr>
            <a:lvl5pPr lvl="4">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5pPr>
            <a:lvl6pPr lvl="5">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6pPr>
            <a:lvl7pPr lvl="6">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7pPr>
            <a:lvl8pPr lvl="7">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8pPr>
            <a:lvl9pPr lvl="8">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9pPr>
          </a:lstStyle>
          <a:p>
            <a:endParaRPr/>
          </a:p>
        </p:txBody>
      </p:sp>
      <p:sp>
        <p:nvSpPr>
          <p:cNvPr id="77" name="Google Shape;77;p15"/>
          <p:cNvSpPr txBox="1">
            <a:spLocks noGrp="1"/>
          </p:cNvSpPr>
          <p:nvPr>
            <p:ph type="title" idx="2" hasCustomPrompt="1"/>
          </p:nvPr>
        </p:nvSpPr>
        <p:spPr>
          <a:xfrm>
            <a:off x="877185" y="2495550"/>
            <a:ext cx="20595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78" name="Google Shape;78;p15"/>
          <p:cNvSpPr txBox="1">
            <a:spLocks noGrp="1"/>
          </p:cNvSpPr>
          <p:nvPr>
            <p:ph type="title" idx="3"/>
          </p:nvPr>
        </p:nvSpPr>
        <p:spPr>
          <a:xfrm>
            <a:off x="877175" y="3383550"/>
            <a:ext cx="2059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79" name="Google Shape;79;p15"/>
          <p:cNvSpPr txBox="1">
            <a:spLocks noGrp="1"/>
          </p:cNvSpPr>
          <p:nvPr>
            <p:ph type="subTitle" idx="1"/>
          </p:nvPr>
        </p:nvSpPr>
        <p:spPr>
          <a:xfrm>
            <a:off x="877175" y="3750300"/>
            <a:ext cx="20595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80" name="Google Shape;80;p15"/>
          <p:cNvSpPr txBox="1">
            <a:spLocks noGrp="1"/>
          </p:cNvSpPr>
          <p:nvPr>
            <p:ph type="title" idx="4" hasCustomPrompt="1"/>
          </p:nvPr>
        </p:nvSpPr>
        <p:spPr>
          <a:xfrm>
            <a:off x="3542258" y="2495550"/>
            <a:ext cx="20595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81" name="Google Shape;81;p15"/>
          <p:cNvSpPr txBox="1">
            <a:spLocks noGrp="1"/>
          </p:cNvSpPr>
          <p:nvPr>
            <p:ph type="title" idx="5"/>
          </p:nvPr>
        </p:nvSpPr>
        <p:spPr>
          <a:xfrm>
            <a:off x="3542247" y="3383550"/>
            <a:ext cx="2059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82" name="Google Shape;82;p15"/>
          <p:cNvSpPr txBox="1">
            <a:spLocks noGrp="1"/>
          </p:cNvSpPr>
          <p:nvPr>
            <p:ph type="subTitle" idx="6"/>
          </p:nvPr>
        </p:nvSpPr>
        <p:spPr>
          <a:xfrm>
            <a:off x="3542247" y="3750300"/>
            <a:ext cx="20595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83" name="Google Shape;83;p15"/>
          <p:cNvSpPr txBox="1">
            <a:spLocks noGrp="1"/>
          </p:cNvSpPr>
          <p:nvPr>
            <p:ph type="title" idx="7" hasCustomPrompt="1"/>
          </p:nvPr>
        </p:nvSpPr>
        <p:spPr>
          <a:xfrm>
            <a:off x="6207330" y="2495550"/>
            <a:ext cx="20595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84" name="Google Shape;84;p15"/>
          <p:cNvSpPr txBox="1">
            <a:spLocks noGrp="1"/>
          </p:cNvSpPr>
          <p:nvPr>
            <p:ph type="title" idx="8"/>
          </p:nvPr>
        </p:nvSpPr>
        <p:spPr>
          <a:xfrm>
            <a:off x="6207320" y="3383550"/>
            <a:ext cx="2059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85" name="Google Shape;85;p15"/>
          <p:cNvSpPr txBox="1">
            <a:spLocks noGrp="1"/>
          </p:cNvSpPr>
          <p:nvPr>
            <p:ph type="subTitle" idx="9"/>
          </p:nvPr>
        </p:nvSpPr>
        <p:spPr>
          <a:xfrm>
            <a:off x="6207320" y="3750300"/>
            <a:ext cx="20595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3">
    <p:bg>
      <p:bgPr>
        <a:solidFill>
          <a:schemeClr val="dk2"/>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713225" y="539500"/>
            <a:ext cx="7717500" cy="5271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1pPr>
            <a:lvl2pPr lvl="1">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2pPr>
            <a:lvl3pPr lvl="2">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3pPr>
            <a:lvl4pPr lvl="3">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4pPr>
            <a:lvl5pPr lvl="4">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5pPr>
            <a:lvl6pPr lvl="5">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6pPr>
            <a:lvl7pPr lvl="6">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7pPr>
            <a:lvl8pPr lvl="7">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8pPr>
            <a:lvl9pPr lvl="8">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9pPr>
          </a:lstStyle>
          <a:p>
            <a:endParaRPr/>
          </a:p>
        </p:txBody>
      </p:sp>
      <p:sp>
        <p:nvSpPr>
          <p:cNvPr id="88" name="Google Shape;88;p16"/>
          <p:cNvSpPr txBox="1">
            <a:spLocks noGrp="1"/>
          </p:cNvSpPr>
          <p:nvPr>
            <p:ph type="title" idx="2"/>
          </p:nvPr>
        </p:nvSpPr>
        <p:spPr>
          <a:xfrm>
            <a:off x="5335638" y="1208325"/>
            <a:ext cx="3095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Nunito"/>
              <a:buNone/>
              <a:defRPr sz="1800" b="1">
                <a:solidFill>
                  <a:schemeClr val="accent4"/>
                </a:solidFill>
                <a:latin typeface="Nunito"/>
                <a:ea typeface="Nunito"/>
                <a:cs typeface="Nunito"/>
                <a:sym typeface="Nunito"/>
              </a:defRPr>
            </a:lvl1pPr>
            <a:lvl2pPr lvl="1"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89" name="Google Shape;89;p16"/>
          <p:cNvSpPr txBox="1">
            <a:spLocks noGrp="1"/>
          </p:cNvSpPr>
          <p:nvPr>
            <p:ph type="subTitle" idx="1"/>
          </p:nvPr>
        </p:nvSpPr>
        <p:spPr>
          <a:xfrm>
            <a:off x="5335638" y="1575075"/>
            <a:ext cx="3095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90" name="Google Shape;90;p16"/>
          <p:cNvSpPr txBox="1">
            <a:spLocks noGrp="1"/>
          </p:cNvSpPr>
          <p:nvPr>
            <p:ph type="title" idx="3"/>
          </p:nvPr>
        </p:nvSpPr>
        <p:spPr>
          <a:xfrm>
            <a:off x="2090050" y="2419950"/>
            <a:ext cx="3095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91" name="Google Shape;91;p16"/>
          <p:cNvSpPr txBox="1">
            <a:spLocks noGrp="1"/>
          </p:cNvSpPr>
          <p:nvPr>
            <p:ph type="subTitle" idx="4"/>
          </p:nvPr>
        </p:nvSpPr>
        <p:spPr>
          <a:xfrm>
            <a:off x="2090050" y="2786700"/>
            <a:ext cx="3095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92" name="Google Shape;92;p16"/>
          <p:cNvSpPr txBox="1">
            <a:spLocks noGrp="1"/>
          </p:cNvSpPr>
          <p:nvPr>
            <p:ph type="title" idx="5"/>
          </p:nvPr>
        </p:nvSpPr>
        <p:spPr>
          <a:xfrm>
            <a:off x="5335638" y="3631575"/>
            <a:ext cx="3095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Nunito"/>
              <a:buNone/>
              <a:defRPr sz="1800" b="1">
                <a:solidFill>
                  <a:schemeClr val="accent5"/>
                </a:solidFill>
                <a:latin typeface="Nunito"/>
                <a:ea typeface="Nunito"/>
                <a:cs typeface="Nunito"/>
                <a:sym typeface="Nunito"/>
              </a:defRPr>
            </a:lvl1pPr>
            <a:lvl2pPr lvl="1"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93" name="Google Shape;93;p16"/>
          <p:cNvSpPr txBox="1">
            <a:spLocks noGrp="1"/>
          </p:cNvSpPr>
          <p:nvPr>
            <p:ph type="subTitle" idx="6"/>
          </p:nvPr>
        </p:nvSpPr>
        <p:spPr>
          <a:xfrm>
            <a:off x="5335638" y="3998325"/>
            <a:ext cx="3095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3">
    <p:bg>
      <p:bgPr>
        <a:solidFill>
          <a:schemeClr val="dk2"/>
        </a:solidFill>
        <a:effectLst/>
      </p:bgPr>
    </p:bg>
    <p:spTree>
      <p:nvGrpSpPr>
        <p:cNvPr id="1" name="Shape 165"/>
        <p:cNvGrpSpPr/>
        <p:nvPr/>
      </p:nvGrpSpPr>
      <p:grpSpPr>
        <a:xfrm>
          <a:off x="0" y="0"/>
          <a:ext cx="0" cy="0"/>
          <a:chOff x="0" y="0"/>
          <a:chExt cx="0" cy="0"/>
        </a:xfrm>
      </p:grpSpPr>
      <p:grpSp>
        <p:nvGrpSpPr>
          <p:cNvPr id="166" name="Google Shape;166;p26"/>
          <p:cNvGrpSpPr/>
          <p:nvPr/>
        </p:nvGrpSpPr>
        <p:grpSpPr>
          <a:xfrm>
            <a:off x="8033425" y="4277349"/>
            <a:ext cx="604655" cy="482923"/>
            <a:chOff x="5879425" y="4466724"/>
            <a:chExt cx="604655" cy="482923"/>
          </a:xfrm>
        </p:grpSpPr>
        <p:sp>
          <p:nvSpPr>
            <p:cNvPr id="167" name="Google Shape;167;p26"/>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6"/>
          <p:cNvSpPr/>
          <p:nvPr/>
        </p:nvSpPr>
        <p:spPr>
          <a:xfrm rot="379797">
            <a:off x="-572657" y="4220160"/>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6045150" y="-145465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4">
    <p:bg>
      <p:bgPr>
        <a:solidFill>
          <a:schemeClr val="dk2"/>
        </a:solidFill>
        <a:effectLst/>
      </p:bgPr>
    </p:bg>
    <p:spTree>
      <p:nvGrpSpPr>
        <p:cNvPr id="1" name="Shape 173"/>
        <p:cNvGrpSpPr/>
        <p:nvPr/>
      </p:nvGrpSpPr>
      <p:grpSpPr>
        <a:xfrm>
          <a:off x="0" y="0"/>
          <a:ext cx="0" cy="0"/>
          <a:chOff x="0" y="0"/>
          <a:chExt cx="0" cy="0"/>
        </a:xfrm>
      </p:grpSpPr>
      <p:sp>
        <p:nvSpPr>
          <p:cNvPr id="174" name="Google Shape;174;p27"/>
          <p:cNvSpPr/>
          <p:nvPr/>
        </p:nvSpPr>
        <p:spPr>
          <a:xfrm>
            <a:off x="60000" y="3888422"/>
            <a:ext cx="1851876" cy="1743867"/>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4687850" y="-154650"/>
            <a:ext cx="1474292" cy="1388305"/>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a:off x="8215750" y="4324975"/>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13225" y="2085450"/>
            <a:ext cx="3858900" cy="1054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6000"/>
              <a:buFont typeface="EB Garamond"/>
              <a:buNone/>
              <a:defRPr sz="5000" b="1">
                <a:solidFill>
                  <a:schemeClr val="accent5"/>
                </a:solidFill>
                <a:latin typeface="EB Garamond"/>
                <a:ea typeface="EB Garamond"/>
                <a:cs typeface="EB Garamond"/>
                <a:sym typeface="EB Garamond"/>
              </a:defRPr>
            </a:lvl1pPr>
            <a:lvl2pPr lvl="1">
              <a:spcBef>
                <a:spcPts val="0"/>
              </a:spcBef>
              <a:spcAft>
                <a:spcPts val="0"/>
              </a:spcAft>
              <a:buSzPts val="6000"/>
              <a:buFont typeface="EB Garamond"/>
              <a:buNone/>
              <a:defRPr sz="6000" b="1">
                <a:latin typeface="EB Garamond"/>
                <a:ea typeface="EB Garamond"/>
                <a:cs typeface="EB Garamond"/>
                <a:sym typeface="EB Garamond"/>
              </a:defRPr>
            </a:lvl2pPr>
            <a:lvl3pPr lvl="2">
              <a:spcBef>
                <a:spcPts val="0"/>
              </a:spcBef>
              <a:spcAft>
                <a:spcPts val="0"/>
              </a:spcAft>
              <a:buSzPts val="6000"/>
              <a:buFont typeface="EB Garamond"/>
              <a:buNone/>
              <a:defRPr sz="6000" b="1">
                <a:latin typeface="EB Garamond"/>
                <a:ea typeface="EB Garamond"/>
                <a:cs typeface="EB Garamond"/>
                <a:sym typeface="EB Garamond"/>
              </a:defRPr>
            </a:lvl3pPr>
            <a:lvl4pPr lvl="3">
              <a:spcBef>
                <a:spcPts val="0"/>
              </a:spcBef>
              <a:spcAft>
                <a:spcPts val="0"/>
              </a:spcAft>
              <a:buSzPts val="6000"/>
              <a:buFont typeface="EB Garamond"/>
              <a:buNone/>
              <a:defRPr sz="6000" b="1">
                <a:latin typeface="EB Garamond"/>
                <a:ea typeface="EB Garamond"/>
                <a:cs typeface="EB Garamond"/>
                <a:sym typeface="EB Garamond"/>
              </a:defRPr>
            </a:lvl4pPr>
            <a:lvl5pPr lvl="4">
              <a:spcBef>
                <a:spcPts val="0"/>
              </a:spcBef>
              <a:spcAft>
                <a:spcPts val="0"/>
              </a:spcAft>
              <a:buSzPts val="6000"/>
              <a:buFont typeface="EB Garamond"/>
              <a:buNone/>
              <a:defRPr sz="6000" b="1">
                <a:latin typeface="EB Garamond"/>
                <a:ea typeface="EB Garamond"/>
                <a:cs typeface="EB Garamond"/>
                <a:sym typeface="EB Garamond"/>
              </a:defRPr>
            </a:lvl5pPr>
            <a:lvl6pPr lvl="5">
              <a:spcBef>
                <a:spcPts val="0"/>
              </a:spcBef>
              <a:spcAft>
                <a:spcPts val="0"/>
              </a:spcAft>
              <a:buSzPts val="6000"/>
              <a:buFont typeface="EB Garamond"/>
              <a:buNone/>
              <a:defRPr sz="6000" b="1">
                <a:latin typeface="EB Garamond"/>
                <a:ea typeface="EB Garamond"/>
                <a:cs typeface="EB Garamond"/>
                <a:sym typeface="EB Garamond"/>
              </a:defRPr>
            </a:lvl6pPr>
            <a:lvl7pPr lvl="6">
              <a:spcBef>
                <a:spcPts val="0"/>
              </a:spcBef>
              <a:spcAft>
                <a:spcPts val="0"/>
              </a:spcAft>
              <a:buSzPts val="6000"/>
              <a:buFont typeface="EB Garamond"/>
              <a:buNone/>
              <a:defRPr sz="6000" b="1">
                <a:latin typeface="EB Garamond"/>
                <a:ea typeface="EB Garamond"/>
                <a:cs typeface="EB Garamond"/>
                <a:sym typeface="EB Garamond"/>
              </a:defRPr>
            </a:lvl7pPr>
            <a:lvl8pPr lvl="7">
              <a:spcBef>
                <a:spcPts val="0"/>
              </a:spcBef>
              <a:spcAft>
                <a:spcPts val="0"/>
              </a:spcAft>
              <a:buSzPts val="6000"/>
              <a:buFont typeface="EB Garamond"/>
              <a:buNone/>
              <a:defRPr sz="6000" b="1">
                <a:latin typeface="EB Garamond"/>
                <a:ea typeface="EB Garamond"/>
                <a:cs typeface="EB Garamond"/>
                <a:sym typeface="EB Garamond"/>
              </a:defRPr>
            </a:lvl8pPr>
            <a:lvl9pPr lvl="8">
              <a:spcBef>
                <a:spcPts val="0"/>
              </a:spcBef>
              <a:spcAft>
                <a:spcPts val="0"/>
              </a:spcAft>
              <a:buSzPts val="6000"/>
              <a:buFont typeface="EB Garamond"/>
              <a:buNone/>
              <a:defRPr sz="6000" b="1">
                <a:latin typeface="EB Garamond"/>
                <a:ea typeface="EB Garamond"/>
                <a:cs typeface="EB Garamond"/>
                <a:sym typeface="EB Garamond"/>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16" name="Google Shape;16;p3"/>
          <p:cNvSpPr txBox="1">
            <a:spLocks noGrp="1"/>
          </p:cNvSpPr>
          <p:nvPr>
            <p:ph type="title" idx="2" hasCustomPrompt="1"/>
          </p:nvPr>
        </p:nvSpPr>
        <p:spPr>
          <a:xfrm>
            <a:off x="713225" y="1143750"/>
            <a:ext cx="3858900" cy="853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Font typeface="EB Garamond"/>
              <a:buNone/>
              <a:defRPr sz="5000" b="1">
                <a:solidFill>
                  <a:schemeClr val="accent5"/>
                </a:solidFill>
                <a:latin typeface="EB Garamond"/>
                <a:ea typeface="EB Garamond"/>
                <a:cs typeface="EB Garamond"/>
                <a:sym typeface="EB Garamond"/>
              </a:defRPr>
            </a:lvl1pPr>
            <a:lvl2pPr lvl="1" rtl="0">
              <a:spcBef>
                <a:spcPts val="0"/>
              </a:spcBef>
              <a:spcAft>
                <a:spcPts val="0"/>
              </a:spcAft>
              <a:buSzPts val="6000"/>
              <a:buFont typeface="EB Garamond"/>
              <a:buNone/>
              <a:defRPr sz="6000" b="1">
                <a:latin typeface="EB Garamond"/>
                <a:ea typeface="EB Garamond"/>
                <a:cs typeface="EB Garamond"/>
                <a:sym typeface="EB Garamond"/>
              </a:defRPr>
            </a:lvl2pPr>
            <a:lvl3pPr lvl="2" rtl="0">
              <a:spcBef>
                <a:spcPts val="0"/>
              </a:spcBef>
              <a:spcAft>
                <a:spcPts val="0"/>
              </a:spcAft>
              <a:buSzPts val="6000"/>
              <a:buFont typeface="EB Garamond"/>
              <a:buNone/>
              <a:defRPr sz="6000" b="1">
                <a:latin typeface="EB Garamond"/>
                <a:ea typeface="EB Garamond"/>
                <a:cs typeface="EB Garamond"/>
                <a:sym typeface="EB Garamond"/>
              </a:defRPr>
            </a:lvl3pPr>
            <a:lvl4pPr lvl="3" rtl="0">
              <a:spcBef>
                <a:spcPts val="0"/>
              </a:spcBef>
              <a:spcAft>
                <a:spcPts val="0"/>
              </a:spcAft>
              <a:buSzPts val="6000"/>
              <a:buFont typeface="EB Garamond"/>
              <a:buNone/>
              <a:defRPr sz="6000" b="1">
                <a:latin typeface="EB Garamond"/>
                <a:ea typeface="EB Garamond"/>
                <a:cs typeface="EB Garamond"/>
                <a:sym typeface="EB Garamond"/>
              </a:defRPr>
            </a:lvl4pPr>
            <a:lvl5pPr lvl="4" rtl="0">
              <a:spcBef>
                <a:spcPts val="0"/>
              </a:spcBef>
              <a:spcAft>
                <a:spcPts val="0"/>
              </a:spcAft>
              <a:buSzPts val="6000"/>
              <a:buFont typeface="EB Garamond"/>
              <a:buNone/>
              <a:defRPr sz="6000" b="1">
                <a:latin typeface="EB Garamond"/>
                <a:ea typeface="EB Garamond"/>
                <a:cs typeface="EB Garamond"/>
                <a:sym typeface="EB Garamond"/>
              </a:defRPr>
            </a:lvl5pPr>
            <a:lvl6pPr lvl="5" rtl="0">
              <a:spcBef>
                <a:spcPts val="0"/>
              </a:spcBef>
              <a:spcAft>
                <a:spcPts val="0"/>
              </a:spcAft>
              <a:buSzPts val="6000"/>
              <a:buFont typeface="EB Garamond"/>
              <a:buNone/>
              <a:defRPr sz="6000" b="1">
                <a:latin typeface="EB Garamond"/>
                <a:ea typeface="EB Garamond"/>
                <a:cs typeface="EB Garamond"/>
                <a:sym typeface="EB Garamond"/>
              </a:defRPr>
            </a:lvl6pPr>
            <a:lvl7pPr lvl="6" rtl="0">
              <a:spcBef>
                <a:spcPts val="0"/>
              </a:spcBef>
              <a:spcAft>
                <a:spcPts val="0"/>
              </a:spcAft>
              <a:buSzPts val="6000"/>
              <a:buFont typeface="EB Garamond"/>
              <a:buNone/>
              <a:defRPr sz="6000" b="1">
                <a:latin typeface="EB Garamond"/>
                <a:ea typeface="EB Garamond"/>
                <a:cs typeface="EB Garamond"/>
                <a:sym typeface="EB Garamond"/>
              </a:defRPr>
            </a:lvl7pPr>
            <a:lvl8pPr lvl="7" rtl="0">
              <a:spcBef>
                <a:spcPts val="0"/>
              </a:spcBef>
              <a:spcAft>
                <a:spcPts val="0"/>
              </a:spcAft>
              <a:buSzPts val="6000"/>
              <a:buFont typeface="EB Garamond"/>
              <a:buNone/>
              <a:defRPr sz="6000" b="1">
                <a:latin typeface="EB Garamond"/>
                <a:ea typeface="EB Garamond"/>
                <a:cs typeface="EB Garamond"/>
                <a:sym typeface="EB Garamond"/>
              </a:defRPr>
            </a:lvl8pPr>
            <a:lvl9pPr lvl="8" rtl="0">
              <a:spcBef>
                <a:spcPts val="0"/>
              </a:spcBef>
              <a:spcAft>
                <a:spcPts val="0"/>
              </a:spcAft>
              <a:buSzPts val="6000"/>
              <a:buFont typeface="EB Garamond"/>
              <a:buNone/>
              <a:defRPr sz="6000" b="1">
                <a:latin typeface="EB Garamond"/>
                <a:ea typeface="EB Garamond"/>
                <a:cs typeface="EB Garamond"/>
                <a:sym typeface="EB Garamond"/>
              </a:defRPr>
            </a:lvl9pPr>
          </a:lstStyle>
          <a:p>
            <a:r>
              <a:t>xx%</a:t>
            </a:r>
          </a:p>
        </p:txBody>
      </p:sp>
      <p:sp>
        <p:nvSpPr>
          <p:cNvPr id="17" name="Google Shape;17;p3"/>
          <p:cNvSpPr txBox="1">
            <a:spLocks noGrp="1"/>
          </p:cNvSpPr>
          <p:nvPr>
            <p:ph type="subTitle" idx="1"/>
          </p:nvPr>
        </p:nvSpPr>
        <p:spPr>
          <a:xfrm>
            <a:off x="713225" y="3319525"/>
            <a:ext cx="3858900" cy="39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300">
                <a:solidFill>
                  <a:schemeClr val="accent2"/>
                </a:solidFill>
                <a:latin typeface="Nunito"/>
                <a:ea typeface="Nunito"/>
                <a:cs typeface="Nunito"/>
                <a:sym typeface="Nuni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25" y="539500"/>
            <a:ext cx="7717500" cy="564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solidFill>
                  <a:schemeClr val="accent5"/>
                </a:solidFill>
                <a:latin typeface="EB Garamond"/>
                <a:ea typeface="EB Garamond"/>
                <a:cs typeface="EB Garamond"/>
                <a:sym typeface="EB Garamo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713225" y="1237560"/>
            <a:ext cx="7717500" cy="3371100"/>
          </a:xfrm>
          <a:prstGeom prst="rect">
            <a:avLst/>
          </a:prstGeom>
        </p:spPr>
        <p:txBody>
          <a:bodyPr spcFirstLastPara="1" wrap="square" lIns="91425" tIns="91425" rIns="91425" bIns="91425" anchor="t" anchorCtr="0">
            <a:noAutofit/>
          </a:bodyPr>
          <a:lstStyle>
            <a:lvl1pPr marL="457200" lvl="0" indent="-317500">
              <a:lnSpc>
                <a:spcPct val="90000"/>
              </a:lnSpc>
              <a:spcBef>
                <a:spcPts val="0"/>
              </a:spcBef>
              <a:spcAft>
                <a:spcPts val="0"/>
              </a:spcAft>
              <a:buClr>
                <a:srgbClr val="461A34"/>
              </a:buClr>
              <a:buSzPts val="1400"/>
              <a:buFont typeface="Nunito Sans"/>
              <a:buAutoNum type="arabicPeriod"/>
              <a:defRPr sz="1300">
                <a:solidFill>
                  <a:schemeClr val="lt2"/>
                </a:solidFill>
                <a:latin typeface="Nunito"/>
                <a:ea typeface="Nunito"/>
                <a:cs typeface="Nunito"/>
                <a:sym typeface="Nunito"/>
              </a:defRPr>
            </a:lvl1pPr>
            <a:lvl2pPr marL="914400" lvl="1" indent="-317500">
              <a:spcBef>
                <a:spcPts val="0"/>
              </a:spcBef>
              <a:spcAft>
                <a:spcPts val="0"/>
              </a:spcAft>
              <a:buClr>
                <a:srgbClr val="461A34"/>
              </a:buClr>
              <a:buSzPts val="1400"/>
              <a:buFont typeface="Nunito Sans"/>
              <a:buAutoNum type="alphaLcPeriod"/>
              <a:defRPr>
                <a:solidFill>
                  <a:schemeClr val="lt2"/>
                </a:solidFill>
              </a:defRPr>
            </a:lvl2pPr>
            <a:lvl3pPr marL="1371600" lvl="2" indent="-317500">
              <a:spcBef>
                <a:spcPts val="1600"/>
              </a:spcBef>
              <a:spcAft>
                <a:spcPts val="0"/>
              </a:spcAft>
              <a:buClr>
                <a:srgbClr val="461A34"/>
              </a:buClr>
              <a:buSzPts val="1400"/>
              <a:buFont typeface="Nunito Sans"/>
              <a:buAutoNum type="romanLcPeriod"/>
              <a:defRPr>
                <a:solidFill>
                  <a:schemeClr val="lt2"/>
                </a:solidFill>
              </a:defRPr>
            </a:lvl3pPr>
            <a:lvl4pPr marL="1828800" lvl="3" indent="-317500">
              <a:spcBef>
                <a:spcPts val="1600"/>
              </a:spcBef>
              <a:spcAft>
                <a:spcPts val="0"/>
              </a:spcAft>
              <a:buClr>
                <a:srgbClr val="461A34"/>
              </a:buClr>
              <a:buSzPts val="1400"/>
              <a:buFont typeface="Nunito Sans"/>
              <a:buAutoNum type="arabicPeriod"/>
              <a:defRPr>
                <a:solidFill>
                  <a:schemeClr val="lt2"/>
                </a:solidFill>
              </a:defRPr>
            </a:lvl4pPr>
            <a:lvl5pPr marL="2286000" lvl="4" indent="-317500">
              <a:spcBef>
                <a:spcPts val="1600"/>
              </a:spcBef>
              <a:spcAft>
                <a:spcPts val="0"/>
              </a:spcAft>
              <a:buClr>
                <a:srgbClr val="461A34"/>
              </a:buClr>
              <a:buSzPts val="1400"/>
              <a:buFont typeface="Nunito Sans"/>
              <a:buAutoNum type="alphaLcPeriod"/>
              <a:defRPr>
                <a:solidFill>
                  <a:schemeClr val="lt2"/>
                </a:solidFill>
              </a:defRPr>
            </a:lvl5pPr>
            <a:lvl6pPr marL="2743200" lvl="5" indent="-317500">
              <a:spcBef>
                <a:spcPts val="1600"/>
              </a:spcBef>
              <a:spcAft>
                <a:spcPts val="0"/>
              </a:spcAft>
              <a:buClr>
                <a:srgbClr val="461A34"/>
              </a:buClr>
              <a:buSzPts val="1400"/>
              <a:buFont typeface="Nunito Sans"/>
              <a:buAutoNum type="romanLcPeriod"/>
              <a:defRPr>
                <a:solidFill>
                  <a:schemeClr val="lt2"/>
                </a:solidFill>
              </a:defRPr>
            </a:lvl6pPr>
            <a:lvl7pPr marL="3200400" lvl="6" indent="-317500">
              <a:spcBef>
                <a:spcPts val="1600"/>
              </a:spcBef>
              <a:spcAft>
                <a:spcPts val="0"/>
              </a:spcAft>
              <a:buClr>
                <a:srgbClr val="461A34"/>
              </a:buClr>
              <a:buSzPts val="1400"/>
              <a:buFont typeface="Nunito Sans"/>
              <a:buAutoNum type="arabicPeriod"/>
              <a:defRPr>
                <a:solidFill>
                  <a:schemeClr val="lt2"/>
                </a:solidFill>
              </a:defRPr>
            </a:lvl7pPr>
            <a:lvl8pPr marL="3657600" lvl="7" indent="-317500">
              <a:spcBef>
                <a:spcPts val="1600"/>
              </a:spcBef>
              <a:spcAft>
                <a:spcPts val="0"/>
              </a:spcAft>
              <a:buClr>
                <a:srgbClr val="461A34"/>
              </a:buClr>
              <a:buSzPts val="1400"/>
              <a:buFont typeface="Nunito Sans"/>
              <a:buAutoNum type="alphaLcPeriod"/>
              <a:defRPr>
                <a:solidFill>
                  <a:schemeClr val="lt2"/>
                </a:solidFill>
              </a:defRPr>
            </a:lvl8pPr>
            <a:lvl9pPr marL="4114800" lvl="8" indent="-317500">
              <a:spcBef>
                <a:spcPts val="1600"/>
              </a:spcBef>
              <a:spcAft>
                <a:spcPts val="1600"/>
              </a:spcAft>
              <a:buClr>
                <a:srgbClr val="461A34"/>
              </a:buClr>
              <a:buSzPts val="1400"/>
              <a:buFont typeface="Nunito Sans"/>
              <a:buAutoNum type="romanLcPeriod"/>
              <a:defRPr>
                <a:solidFill>
                  <a:schemeClr val="lt2"/>
                </a:solidFill>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713225" y="539500"/>
            <a:ext cx="7717500" cy="559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solidFill>
                  <a:schemeClr val="accent5"/>
                </a:solidFill>
                <a:latin typeface="EB Garamond"/>
                <a:ea typeface="EB Garamond"/>
                <a:cs typeface="EB Garamond"/>
                <a:sym typeface="EB Garamo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1110575" y="2945225"/>
            <a:ext cx="3249900" cy="9231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chemeClr val="lt2"/>
              </a:buClr>
              <a:buSzPts val="1400"/>
              <a:buChar char="●"/>
              <a:defRPr sz="1300">
                <a:solidFill>
                  <a:schemeClr val="lt2"/>
                </a:solidFill>
                <a:latin typeface="Nunito"/>
                <a:ea typeface="Nunito"/>
                <a:cs typeface="Nunito"/>
                <a:sym typeface="Nunito"/>
              </a:defRPr>
            </a:lvl1pPr>
            <a:lvl2pPr marL="914400" lvl="1" indent="-304800">
              <a:spcBef>
                <a:spcPts val="0"/>
              </a:spcBef>
              <a:spcAft>
                <a:spcPts val="0"/>
              </a:spcAft>
              <a:buClr>
                <a:schemeClr val="lt2"/>
              </a:buClr>
              <a:buSzPts val="1200"/>
              <a:buChar char="○"/>
              <a:defRPr sz="1200">
                <a:solidFill>
                  <a:schemeClr val="lt2"/>
                </a:solidFill>
              </a:defRPr>
            </a:lvl2pPr>
            <a:lvl3pPr marL="1371600" lvl="2" indent="-304800">
              <a:spcBef>
                <a:spcPts val="1600"/>
              </a:spcBef>
              <a:spcAft>
                <a:spcPts val="0"/>
              </a:spcAft>
              <a:buClr>
                <a:schemeClr val="lt2"/>
              </a:buClr>
              <a:buSzPts val="1200"/>
              <a:buChar char="■"/>
              <a:defRPr sz="1200">
                <a:solidFill>
                  <a:schemeClr val="lt2"/>
                </a:solidFill>
              </a:defRPr>
            </a:lvl3pPr>
            <a:lvl4pPr marL="1828800" lvl="3" indent="-304800">
              <a:spcBef>
                <a:spcPts val="1600"/>
              </a:spcBef>
              <a:spcAft>
                <a:spcPts val="0"/>
              </a:spcAft>
              <a:buClr>
                <a:schemeClr val="lt2"/>
              </a:buClr>
              <a:buSzPts val="1200"/>
              <a:buChar char="●"/>
              <a:defRPr sz="1200">
                <a:solidFill>
                  <a:schemeClr val="lt2"/>
                </a:solidFill>
              </a:defRPr>
            </a:lvl4pPr>
            <a:lvl5pPr marL="2286000" lvl="4" indent="-304800">
              <a:spcBef>
                <a:spcPts val="1600"/>
              </a:spcBef>
              <a:spcAft>
                <a:spcPts val="0"/>
              </a:spcAft>
              <a:buClr>
                <a:schemeClr val="lt2"/>
              </a:buClr>
              <a:buSzPts val="1200"/>
              <a:buChar char="○"/>
              <a:defRPr sz="1200">
                <a:solidFill>
                  <a:schemeClr val="lt2"/>
                </a:solidFill>
              </a:defRPr>
            </a:lvl5pPr>
            <a:lvl6pPr marL="2743200" lvl="5" indent="-304800">
              <a:spcBef>
                <a:spcPts val="1600"/>
              </a:spcBef>
              <a:spcAft>
                <a:spcPts val="0"/>
              </a:spcAft>
              <a:buClr>
                <a:schemeClr val="lt2"/>
              </a:buClr>
              <a:buSzPts val="1200"/>
              <a:buChar char="■"/>
              <a:defRPr sz="1200">
                <a:solidFill>
                  <a:schemeClr val="lt2"/>
                </a:solidFill>
              </a:defRPr>
            </a:lvl6pPr>
            <a:lvl7pPr marL="3200400" lvl="6" indent="-304800">
              <a:spcBef>
                <a:spcPts val="1600"/>
              </a:spcBef>
              <a:spcAft>
                <a:spcPts val="0"/>
              </a:spcAft>
              <a:buClr>
                <a:schemeClr val="lt2"/>
              </a:buClr>
              <a:buSzPts val="1200"/>
              <a:buChar char="●"/>
              <a:defRPr sz="1200">
                <a:solidFill>
                  <a:schemeClr val="lt2"/>
                </a:solidFill>
              </a:defRPr>
            </a:lvl7pPr>
            <a:lvl8pPr marL="3657600" lvl="7" indent="-304800">
              <a:spcBef>
                <a:spcPts val="1600"/>
              </a:spcBef>
              <a:spcAft>
                <a:spcPts val="0"/>
              </a:spcAft>
              <a:buClr>
                <a:schemeClr val="lt2"/>
              </a:buClr>
              <a:buSzPts val="1200"/>
              <a:buChar char="○"/>
              <a:defRPr sz="1200">
                <a:solidFill>
                  <a:schemeClr val="lt2"/>
                </a:solidFill>
              </a:defRPr>
            </a:lvl8pPr>
            <a:lvl9pPr marL="4114800" lvl="8" indent="-304800">
              <a:spcBef>
                <a:spcPts val="1600"/>
              </a:spcBef>
              <a:spcAft>
                <a:spcPts val="1600"/>
              </a:spcAft>
              <a:buClr>
                <a:schemeClr val="lt2"/>
              </a:buClr>
              <a:buSzPts val="1200"/>
              <a:buChar char="■"/>
              <a:defRPr sz="1200">
                <a:solidFill>
                  <a:schemeClr val="lt2"/>
                </a:solidFill>
              </a:defRPr>
            </a:lvl9pPr>
          </a:lstStyle>
          <a:p>
            <a:endParaRPr/>
          </a:p>
        </p:txBody>
      </p:sp>
      <p:sp>
        <p:nvSpPr>
          <p:cNvPr id="25" name="Google Shape;25;p5"/>
          <p:cNvSpPr txBox="1">
            <a:spLocks noGrp="1"/>
          </p:cNvSpPr>
          <p:nvPr>
            <p:ph type="body" idx="2"/>
          </p:nvPr>
        </p:nvSpPr>
        <p:spPr>
          <a:xfrm>
            <a:off x="4783528" y="2945225"/>
            <a:ext cx="3249900" cy="9231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Clr>
                <a:schemeClr val="lt2"/>
              </a:buClr>
              <a:buSzPts val="1400"/>
              <a:buChar char="●"/>
              <a:defRPr sz="1300">
                <a:solidFill>
                  <a:schemeClr val="lt2"/>
                </a:solidFill>
                <a:latin typeface="Nunito"/>
                <a:ea typeface="Nunito"/>
                <a:cs typeface="Nunito"/>
                <a:sym typeface="Nunito"/>
              </a:defRPr>
            </a:lvl1pPr>
            <a:lvl2pPr marL="914400" lvl="1" indent="-304800">
              <a:spcBef>
                <a:spcPts val="0"/>
              </a:spcBef>
              <a:spcAft>
                <a:spcPts val="0"/>
              </a:spcAft>
              <a:buClr>
                <a:schemeClr val="lt2"/>
              </a:buClr>
              <a:buSzPts val="1200"/>
              <a:buChar char="○"/>
              <a:defRPr sz="1200">
                <a:solidFill>
                  <a:schemeClr val="lt2"/>
                </a:solidFill>
              </a:defRPr>
            </a:lvl2pPr>
            <a:lvl3pPr marL="1371600" lvl="2" indent="-304800">
              <a:spcBef>
                <a:spcPts val="1600"/>
              </a:spcBef>
              <a:spcAft>
                <a:spcPts val="0"/>
              </a:spcAft>
              <a:buClr>
                <a:schemeClr val="lt2"/>
              </a:buClr>
              <a:buSzPts val="1200"/>
              <a:buChar char="■"/>
              <a:defRPr sz="1200">
                <a:solidFill>
                  <a:schemeClr val="lt2"/>
                </a:solidFill>
              </a:defRPr>
            </a:lvl3pPr>
            <a:lvl4pPr marL="1828800" lvl="3" indent="-304800">
              <a:spcBef>
                <a:spcPts val="1600"/>
              </a:spcBef>
              <a:spcAft>
                <a:spcPts val="0"/>
              </a:spcAft>
              <a:buClr>
                <a:schemeClr val="lt2"/>
              </a:buClr>
              <a:buSzPts val="1200"/>
              <a:buChar char="●"/>
              <a:defRPr sz="1200">
                <a:solidFill>
                  <a:schemeClr val="lt2"/>
                </a:solidFill>
              </a:defRPr>
            </a:lvl4pPr>
            <a:lvl5pPr marL="2286000" lvl="4" indent="-304800">
              <a:spcBef>
                <a:spcPts val="1600"/>
              </a:spcBef>
              <a:spcAft>
                <a:spcPts val="0"/>
              </a:spcAft>
              <a:buClr>
                <a:schemeClr val="lt2"/>
              </a:buClr>
              <a:buSzPts val="1200"/>
              <a:buChar char="○"/>
              <a:defRPr sz="1200">
                <a:solidFill>
                  <a:schemeClr val="lt2"/>
                </a:solidFill>
              </a:defRPr>
            </a:lvl5pPr>
            <a:lvl6pPr marL="2743200" lvl="5" indent="-304800">
              <a:spcBef>
                <a:spcPts val="1600"/>
              </a:spcBef>
              <a:spcAft>
                <a:spcPts val="0"/>
              </a:spcAft>
              <a:buClr>
                <a:schemeClr val="lt2"/>
              </a:buClr>
              <a:buSzPts val="1200"/>
              <a:buChar char="■"/>
              <a:defRPr sz="1200">
                <a:solidFill>
                  <a:schemeClr val="lt2"/>
                </a:solidFill>
              </a:defRPr>
            </a:lvl6pPr>
            <a:lvl7pPr marL="3200400" lvl="6" indent="-304800">
              <a:spcBef>
                <a:spcPts val="1600"/>
              </a:spcBef>
              <a:spcAft>
                <a:spcPts val="0"/>
              </a:spcAft>
              <a:buClr>
                <a:schemeClr val="lt2"/>
              </a:buClr>
              <a:buSzPts val="1200"/>
              <a:buChar char="●"/>
              <a:defRPr sz="1200">
                <a:solidFill>
                  <a:schemeClr val="lt2"/>
                </a:solidFill>
              </a:defRPr>
            </a:lvl7pPr>
            <a:lvl8pPr marL="3657600" lvl="7" indent="-304800">
              <a:spcBef>
                <a:spcPts val="1600"/>
              </a:spcBef>
              <a:spcAft>
                <a:spcPts val="0"/>
              </a:spcAft>
              <a:buClr>
                <a:schemeClr val="lt2"/>
              </a:buClr>
              <a:buSzPts val="1200"/>
              <a:buChar char="○"/>
              <a:defRPr sz="1200">
                <a:solidFill>
                  <a:schemeClr val="lt2"/>
                </a:solidFill>
              </a:defRPr>
            </a:lvl8pPr>
            <a:lvl9pPr marL="4114800" lvl="8" indent="-304800">
              <a:spcBef>
                <a:spcPts val="1600"/>
              </a:spcBef>
              <a:spcAft>
                <a:spcPts val="1600"/>
              </a:spcAft>
              <a:buClr>
                <a:schemeClr val="lt2"/>
              </a:buClr>
              <a:buSzPts val="1200"/>
              <a:buChar char="■"/>
              <a:defRPr sz="1200">
                <a:solidFill>
                  <a:schemeClr val="lt2"/>
                </a:solidFill>
              </a:defRPr>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27" name="Google Shape;27;p5"/>
          <p:cNvSpPr txBox="1">
            <a:spLocks noGrp="1"/>
          </p:cNvSpPr>
          <p:nvPr>
            <p:ph type="subTitle" idx="3"/>
          </p:nvPr>
        </p:nvSpPr>
        <p:spPr>
          <a:xfrm>
            <a:off x="981688" y="2287813"/>
            <a:ext cx="3249900" cy="330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1800"/>
              <a:buFont typeface="Nunito"/>
              <a:buNone/>
              <a:defRPr b="1">
                <a:solidFill>
                  <a:schemeClr val="accent3"/>
                </a:solidFill>
                <a:latin typeface="Nunito"/>
                <a:ea typeface="Nunito"/>
                <a:cs typeface="Nunito"/>
                <a:sym typeface="Nunito"/>
              </a:defRPr>
            </a:lvl1pPr>
            <a:lvl2pPr lvl="1">
              <a:spcBef>
                <a:spcPts val="0"/>
              </a:spcBef>
              <a:spcAft>
                <a:spcPts val="0"/>
              </a:spcAft>
              <a:buClr>
                <a:schemeClr val="accent1"/>
              </a:buClr>
              <a:buSzPts val="1800"/>
              <a:buFont typeface="Nunito"/>
              <a:buNone/>
              <a:defRPr sz="1800">
                <a:solidFill>
                  <a:schemeClr val="accent1"/>
                </a:solidFill>
                <a:latin typeface="Nunito"/>
                <a:ea typeface="Nunito"/>
                <a:cs typeface="Nunito"/>
                <a:sym typeface="Nunito"/>
              </a:defRPr>
            </a:lvl2pPr>
            <a:lvl3pPr lvl="2">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3pPr>
            <a:lvl4pPr lvl="3">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4pPr>
            <a:lvl5pPr lvl="4">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5pPr>
            <a:lvl6pPr lvl="5">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6pPr>
            <a:lvl7pPr lvl="6">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7pPr>
            <a:lvl8pPr lvl="7">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8pPr>
            <a:lvl9pPr lvl="8">
              <a:spcBef>
                <a:spcPts val="1600"/>
              </a:spcBef>
              <a:spcAft>
                <a:spcPts val="1600"/>
              </a:spcAft>
              <a:buClr>
                <a:schemeClr val="accent1"/>
              </a:buClr>
              <a:buSzPts val="1800"/>
              <a:buFont typeface="Nunito"/>
              <a:buNone/>
              <a:defRPr sz="1800">
                <a:solidFill>
                  <a:schemeClr val="accent1"/>
                </a:solidFill>
                <a:latin typeface="Nunito"/>
                <a:ea typeface="Nunito"/>
                <a:cs typeface="Nunito"/>
                <a:sym typeface="Nunito"/>
              </a:defRPr>
            </a:lvl9pPr>
          </a:lstStyle>
          <a:p>
            <a:endParaRPr/>
          </a:p>
        </p:txBody>
      </p:sp>
      <p:sp>
        <p:nvSpPr>
          <p:cNvPr id="28" name="Google Shape;28;p5"/>
          <p:cNvSpPr txBox="1">
            <a:spLocks noGrp="1"/>
          </p:cNvSpPr>
          <p:nvPr>
            <p:ph type="subTitle" idx="4"/>
          </p:nvPr>
        </p:nvSpPr>
        <p:spPr>
          <a:xfrm>
            <a:off x="4783525" y="2287825"/>
            <a:ext cx="3249900" cy="3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800"/>
              <a:buFont typeface="Nunito"/>
              <a:buNone/>
              <a:defRPr b="1">
                <a:solidFill>
                  <a:schemeClr val="accent3"/>
                </a:solidFill>
                <a:latin typeface="Nunito"/>
                <a:ea typeface="Nunito"/>
                <a:cs typeface="Nunito"/>
                <a:sym typeface="Nunito"/>
              </a:defRPr>
            </a:lvl1pPr>
            <a:lvl2pPr lvl="1" rtl="0">
              <a:spcBef>
                <a:spcPts val="0"/>
              </a:spcBef>
              <a:spcAft>
                <a:spcPts val="0"/>
              </a:spcAft>
              <a:buClr>
                <a:schemeClr val="accent1"/>
              </a:buClr>
              <a:buSzPts val="1800"/>
              <a:buFont typeface="Nunito"/>
              <a:buNone/>
              <a:defRPr sz="1800">
                <a:solidFill>
                  <a:schemeClr val="accent1"/>
                </a:solidFill>
                <a:latin typeface="Nunito"/>
                <a:ea typeface="Nunito"/>
                <a:cs typeface="Nunito"/>
                <a:sym typeface="Nunito"/>
              </a:defRPr>
            </a:lvl2pPr>
            <a:lvl3pPr lvl="2" rtl="0">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3pPr>
            <a:lvl4pPr lvl="3" rtl="0">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4pPr>
            <a:lvl5pPr lvl="4" rtl="0">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5pPr>
            <a:lvl6pPr lvl="5" rtl="0">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6pPr>
            <a:lvl7pPr lvl="6" rtl="0">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7pPr>
            <a:lvl8pPr lvl="7" rtl="0">
              <a:spcBef>
                <a:spcPts val="1600"/>
              </a:spcBef>
              <a:spcAft>
                <a:spcPts val="0"/>
              </a:spcAft>
              <a:buClr>
                <a:schemeClr val="accent1"/>
              </a:buClr>
              <a:buSzPts val="1800"/>
              <a:buFont typeface="Nunito"/>
              <a:buNone/>
              <a:defRPr sz="1800">
                <a:solidFill>
                  <a:schemeClr val="accent1"/>
                </a:solidFill>
                <a:latin typeface="Nunito"/>
                <a:ea typeface="Nunito"/>
                <a:cs typeface="Nunito"/>
                <a:sym typeface="Nunito"/>
              </a:defRPr>
            </a:lvl8pPr>
            <a:lvl9pPr lvl="8" rtl="0">
              <a:spcBef>
                <a:spcPts val="1600"/>
              </a:spcBef>
              <a:spcAft>
                <a:spcPts val="1600"/>
              </a:spcAft>
              <a:buClr>
                <a:schemeClr val="accent1"/>
              </a:buClr>
              <a:buSzPts val="1800"/>
              <a:buFont typeface="Nunito"/>
              <a:buNone/>
              <a:defRPr sz="1800">
                <a:solidFill>
                  <a:schemeClr val="accent1"/>
                </a:solidFill>
                <a:latin typeface="Nunito"/>
                <a:ea typeface="Nunito"/>
                <a:cs typeface="Nunito"/>
                <a:sym typeface="Nuni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13225" y="539500"/>
            <a:ext cx="7717500" cy="48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solidFill>
                  <a:schemeClr val="accent5"/>
                </a:solidFill>
                <a:latin typeface="EB Garamond"/>
                <a:ea typeface="EB Garamond"/>
                <a:cs typeface="EB Garamond"/>
                <a:sym typeface="EB Garamo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0" y="1776300"/>
            <a:ext cx="3858900" cy="7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1pPr>
            <a:lvl2pPr lvl="1">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2pPr>
            <a:lvl3pPr lvl="2">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3pPr>
            <a:lvl4pPr lvl="3">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4pPr>
            <a:lvl5pPr lvl="4">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5pPr>
            <a:lvl6pPr lvl="5">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6pPr>
            <a:lvl7pPr lvl="6">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7pPr>
            <a:lvl8pPr lvl="7">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8pPr>
            <a:lvl9pPr lvl="8">
              <a:spcBef>
                <a:spcPts val="0"/>
              </a:spcBef>
              <a:spcAft>
                <a:spcPts val="0"/>
              </a:spcAft>
              <a:buClr>
                <a:schemeClr val="accent5"/>
              </a:buClr>
              <a:buSzPts val="2800"/>
              <a:buFont typeface="EB Garamond"/>
              <a:buNone/>
              <a:defRPr b="1">
                <a:solidFill>
                  <a:schemeClr val="accent5"/>
                </a:solidFill>
                <a:latin typeface="EB Garamond"/>
                <a:ea typeface="EB Garamond"/>
                <a:cs typeface="EB Garamond"/>
                <a:sym typeface="EB Garamond"/>
              </a:defRPr>
            </a:lvl9pPr>
          </a:lstStyle>
          <a:p>
            <a:endParaRPr/>
          </a:p>
        </p:txBody>
      </p:sp>
      <p:sp>
        <p:nvSpPr>
          <p:cNvPr id="34" name="Google Shape;34;p7"/>
          <p:cNvSpPr txBox="1">
            <a:spLocks noGrp="1"/>
          </p:cNvSpPr>
          <p:nvPr>
            <p:ph type="body" idx="1"/>
          </p:nvPr>
        </p:nvSpPr>
        <p:spPr>
          <a:xfrm>
            <a:off x="4572000" y="2509774"/>
            <a:ext cx="3858900" cy="951000"/>
          </a:xfrm>
          <a:prstGeom prst="rect">
            <a:avLst/>
          </a:prstGeom>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lt2"/>
              </a:buClr>
              <a:buSzPts val="1300"/>
              <a:buFont typeface="Nunito"/>
              <a:buChar char="●"/>
              <a:defRPr sz="1300">
                <a:solidFill>
                  <a:schemeClr val="lt2"/>
                </a:solidFill>
                <a:latin typeface="Nunito"/>
                <a:ea typeface="Nunito"/>
                <a:cs typeface="Nunito"/>
                <a:sym typeface="Nunito"/>
              </a:defRPr>
            </a:lvl1pPr>
            <a:lvl2pPr marL="914400" lvl="1" indent="-311150">
              <a:spcBef>
                <a:spcPts val="0"/>
              </a:spcBef>
              <a:spcAft>
                <a:spcPts val="0"/>
              </a:spcAft>
              <a:buClr>
                <a:schemeClr val="lt2"/>
              </a:buClr>
              <a:buSzPts val="1300"/>
              <a:buFont typeface="Nunito"/>
              <a:buChar char="○"/>
              <a:defRPr sz="1300">
                <a:solidFill>
                  <a:schemeClr val="lt2"/>
                </a:solidFill>
                <a:latin typeface="Nunito"/>
                <a:ea typeface="Nunito"/>
                <a:cs typeface="Nunito"/>
                <a:sym typeface="Nunito"/>
              </a:defRPr>
            </a:lvl2pPr>
            <a:lvl3pPr marL="1371600" lvl="2" indent="-311150">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3pPr>
            <a:lvl4pPr marL="1828800" lvl="3" indent="-311150">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4pPr>
            <a:lvl5pPr marL="2286000" lvl="4" indent="-311150">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5pPr>
            <a:lvl6pPr marL="2743200" lvl="5" indent="-311150">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6pPr>
            <a:lvl7pPr marL="3200400" lvl="6" indent="-311150">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7pPr>
            <a:lvl8pPr marL="3657600" lvl="7" indent="-311150">
              <a:spcBef>
                <a:spcPts val="1600"/>
              </a:spcBef>
              <a:spcAft>
                <a:spcPts val="0"/>
              </a:spcAft>
              <a:buClr>
                <a:schemeClr val="lt2"/>
              </a:buClr>
              <a:buSzPts val="1300"/>
              <a:buFont typeface="Nunito"/>
              <a:buChar char="○"/>
              <a:defRPr sz="1300">
                <a:solidFill>
                  <a:schemeClr val="lt2"/>
                </a:solidFill>
                <a:latin typeface="Nunito"/>
                <a:ea typeface="Nunito"/>
                <a:cs typeface="Nunito"/>
                <a:sym typeface="Nunito"/>
              </a:defRPr>
            </a:lvl8pPr>
            <a:lvl9pPr marL="4114800" lvl="8" indent="-311150">
              <a:spcBef>
                <a:spcPts val="1600"/>
              </a:spcBef>
              <a:spcAft>
                <a:spcPts val="1600"/>
              </a:spcAft>
              <a:buClr>
                <a:schemeClr val="lt2"/>
              </a:buClr>
              <a:buSzPts val="1300"/>
              <a:buFont typeface="Nunito"/>
              <a:buChar char="■"/>
              <a:defRPr sz="1300">
                <a:solidFill>
                  <a:schemeClr val="lt2"/>
                </a:solidFill>
                <a:latin typeface="Nunito"/>
                <a:ea typeface="Nunito"/>
                <a:cs typeface="Nunito"/>
                <a:sym typeface="Nunito"/>
              </a:defRPr>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713225" y="1705300"/>
            <a:ext cx="3263700" cy="678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b="1">
                <a:solidFill>
                  <a:schemeClr val="accent5"/>
                </a:solidFill>
                <a:latin typeface="EB Garamond"/>
                <a:ea typeface="EB Garamond"/>
                <a:cs typeface="EB Garamond"/>
                <a:sym typeface="EB Garamon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body" idx="1"/>
          </p:nvPr>
        </p:nvSpPr>
        <p:spPr>
          <a:xfrm>
            <a:off x="713225" y="2540900"/>
            <a:ext cx="3263700" cy="8244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AutoNum type="arabicPeriod"/>
              <a:defRPr sz="1300">
                <a:solidFill>
                  <a:schemeClr val="lt2"/>
                </a:solidFill>
                <a:latin typeface="Nunito"/>
                <a:ea typeface="Nunito"/>
                <a:cs typeface="Nunito"/>
                <a:sym typeface="Nunito"/>
              </a:defRPr>
            </a:lvl1pPr>
            <a:lvl2pPr marL="914400" lvl="1" indent="-317500">
              <a:spcBef>
                <a:spcPts val="0"/>
              </a:spcBef>
              <a:spcAft>
                <a:spcPts val="0"/>
              </a:spcAft>
              <a:buSzPts val="1400"/>
              <a:buAutoNum type="alphaLcPeriod"/>
              <a:defRPr/>
            </a:lvl2pPr>
            <a:lvl3pPr marL="1371600" lvl="2" indent="-317500">
              <a:spcBef>
                <a:spcPts val="1600"/>
              </a:spcBef>
              <a:spcAft>
                <a:spcPts val="0"/>
              </a:spcAft>
              <a:buSzPts val="1400"/>
              <a:buAutoNum type="romanLcPeriod"/>
              <a:defRPr/>
            </a:lvl3pPr>
            <a:lvl4pPr marL="1828800" lvl="3" indent="-317500">
              <a:spcBef>
                <a:spcPts val="1600"/>
              </a:spcBef>
              <a:spcAft>
                <a:spcPts val="0"/>
              </a:spcAft>
              <a:buSzPts val="1400"/>
              <a:buAutoNum type="arabicPeriod"/>
              <a:defRPr/>
            </a:lvl4pPr>
            <a:lvl5pPr marL="2286000" lvl="4" indent="-317500">
              <a:spcBef>
                <a:spcPts val="1600"/>
              </a:spcBef>
              <a:spcAft>
                <a:spcPts val="0"/>
              </a:spcAft>
              <a:buSzPts val="1400"/>
              <a:buAutoNum type="alphaLcPeriod"/>
              <a:defRPr/>
            </a:lvl5pPr>
            <a:lvl6pPr marL="2743200" lvl="5" indent="-317500">
              <a:spcBef>
                <a:spcPts val="1600"/>
              </a:spcBef>
              <a:spcAft>
                <a:spcPts val="0"/>
              </a:spcAft>
              <a:buSzPts val="1400"/>
              <a:buAutoNum type="romanLcPeriod"/>
              <a:defRPr/>
            </a:lvl6pPr>
            <a:lvl7pPr marL="3200400" lvl="6" indent="-317500">
              <a:spcBef>
                <a:spcPts val="1600"/>
              </a:spcBef>
              <a:spcAft>
                <a:spcPts val="0"/>
              </a:spcAft>
              <a:buSzPts val="1400"/>
              <a:buAutoNum type="arabicPeriod"/>
              <a:defRPr/>
            </a:lvl7pPr>
            <a:lvl8pPr marL="3657600" lvl="7" indent="-317500">
              <a:spcBef>
                <a:spcPts val="1600"/>
              </a:spcBef>
              <a:spcAft>
                <a:spcPts val="0"/>
              </a:spcAft>
              <a:buSzPts val="1400"/>
              <a:buAutoNum type="alphaLcPeriod"/>
              <a:defRPr/>
            </a:lvl8pPr>
            <a:lvl9pPr marL="4114800" lvl="8" indent="-317500">
              <a:spcBef>
                <a:spcPts val="1600"/>
              </a:spcBef>
              <a:spcAft>
                <a:spcPts val="1600"/>
              </a:spcAft>
              <a:buSzPts val="1400"/>
              <a:buAutoNum type="romanLcPeriod"/>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
    <p:bg>
      <p:bgPr>
        <a:solidFill>
          <a:schemeClr val="dk2"/>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539500"/>
            <a:ext cx="7717500" cy="4608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5"/>
              </a:buClr>
              <a:buSzPts val="2500"/>
              <a:buFont typeface="EB Garamond"/>
              <a:buNone/>
              <a:defRPr b="1">
                <a:solidFill>
                  <a:schemeClr val="accent5"/>
                </a:solidFill>
                <a:latin typeface="EB Garamond"/>
                <a:ea typeface="EB Garamond"/>
                <a:cs typeface="EB Garamond"/>
                <a:sym typeface="EB Garamond"/>
              </a:defRPr>
            </a:lvl1pPr>
            <a:lvl2pPr lvl="1">
              <a:spcBef>
                <a:spcPts val="0"/>
              </a:spcBef>
              <a:spcAft>
                <a:spcPts val="0"/>
              </a:spcAft>
              <a:buClr>
                <a:schemeClr val="accent5"/>
              </a:buClr>
              <a:buSzPts val="2500"/>
              <a:buFont typeface="EB Garamond"/>
              <a:buNone/>
              <a:defRPr sz="2500" b="1">
                <a:solidFill>
                  <a:schemeClr val="accent5"/>
                </a:solidFill>
                <a:latin typeface="EB Garamond"/>
                <a:ea typeface="EB Garamond"/>
                <a:cs typeface="EB Garamond"/>
                <a:sym typeface="EB Garamond"/>
              </a:defRPr>
            </a:lvl2pPr>
            <a:lvl3pPr lvl="2">
              <a:spcBef>
                <a:spcPts val="0"/>
              </a:spcBef>
              <a:spcAft>
                <a:spcPts val="0"/>
              </a:spcAft>
              <a:buClr>
                <a:schemeClr val="accent5"/>
              </a:buClr>
              <a:buSzPts val="2500"/>
              <a:buFont typeface="EB Garamond"/>
              <a:buNone/>
              <a:defRPr sz="2500" b="1">
                <a:solidFill>
                  <a:schemeClr val="accent5"/>
                </a:solidFill>
                <a:latin typeface="EB Garamond"/>
                <a:ea typeface="EB Garamond"/>
                <a:cs typeface="EB Garamond"/>
                <a:sym typeface="EB Garamond"/>
              </a:defRPr>
            </a:lvl3pPr>
            <a:lvl4pPr lvl="3">
              <a:spcBef>
                <a:spcPts val="0"/>
              </a:spcBef>
              <a:spcAft>
                <a:spcPts val="0"/>
              </a:spcAft>
              <a:buClr>
                <a:schemeClr val="accent5"/>
              </a:buClr>
              <a:buSzPts val="2500"/>
              <a:buFont typeface="EB Garamond"/>
              <a:buNone/>
              <a:defRPr sz="2500" b="1">
                <a:solidFill>
                  <a:schemeClr val="accent5"/>
                </a:solidFill>
                <a:latin typeface="EB Garamond"/>
                <a:ea typeface="EB Garamond"/>
                <a:cs typeface="EB Garamond"/>
                <a:sym typeface="EB Garamond"/>
              </a:defRPr>
            </a:lvl4pPr>
            <a:lvl5pPr lvl="4">
              <a:spcBef>
                <a:spcPts val="0"/>
              </a:spcBef>
              <a:spcAft>
                <a:spcPts val="0"/>
              </a:spcAft>
              <a:buClr>
                <a:schemeClr val="accent5"/>
              </a:buClr>
              <a:buSzPts val="2500"/>
              <a:buFont typeface="EB Garamond"/>
              <a:buNone/>
              <a:defRPr sz="2500" b="1">
                <a:solidFill>
                  <a:schemeClr val="accent5"/>
                </a:solidFill>
                <a:latin typeface="EB Garamond"/>
                <a:ea typeface="EB Garamond"/>
                <a:cs typeface="EB Garamond"/>
                <a:sym typeface="EB Garamond"/>
              </a:defRPr>
            </a:lvl5pPr>
            <a:lvl6pPr lvl="5">
              <a:spcBef>
                <a:spcPts val="0"/>
              </a:spcBef>
              <a:spcAft>
                <a:spcPts val="0"/>
              </a:spcAft>
              <a:buClr>
                <a:schemeClr val="accent5"/>
              </a:buClr>
              <a:buSzPts val="2500"/>
              <a:buFont typeface="EB Garamond"/>
              <a:buNone/>
              <a:defRPr sz="2500" b="1">
                <a:solidFill>
                  <a:schemeClr val="accent5"/>
                </a:solidFill>
                <a:latin typeface="EB Garamond"/>
                <a:ea typeface="EB Garamond"/>
                <a:cs typeface="EB Garamond"/>
                <a:sym typeface="EB Garamond"/>
              </a:defRPr>
            </a:lvl6pPr>
            <a:lvl7pPr lvl="6">
              <a:spcBef>
                <a:spcPts val="0"/>
              </a:spcBef>
              <a:spcAft>
                <a:spcPts val="0"/>
              </a:spcAft>
              <a:buClr>
                <a:schemeClr val="accent5"/>
              </a:buClr>
              <a:buSzPts val="2500"/>
              <a:buFont typeface="EB Garamond"/>
              <a:buNone/>
              <a:defRPr sz="2500" b="1">
                <a:solidFill>
                  <a:schemeClr val="accent5"/>
                </a:solidFill>
                <a:latin typeface="EB Garamond"/>
                <a:ea typeface="EB Garamond"/>
                <a:cs typeface="EB Garamond"/>
                <a:sym typeface="EB Garamond"/>
              </a:defRPr>
            </a:lvl7pPr>
            <a:lvl8pPr lvl="7">
              <a:spcBef>
                <a:spcPts val="0"/>
              </a:spcBef>
              <a:spcAft>
                <a:spcPts val="0"/>
              </a:spcAft>
              <a:buClr>
                <a:schemeClr val="accent5"/>
              </a:buClr>
              <a:buSzPts val="2500"/>
              <a:buFont typeface="EB Garamond"/>
              <a:buNone/>
              <a:defRPr sz="2500" b="1">
                <a:solidFill>
                  <a:schemeClr val="accent5"/>
                </a:solidFill>
                <a:latin typeface="EB Garamond"/>
                <a:ea typeface="EB Garamond"/>
                <a:cs typeface="EB Garamond"/>
                <a:sym typeface="EB Garamond"/>
              </a:defRPr>
            </a:lvl8pPr>
            <a:lvl9pPr lvl="8">
              <a:spcBef>
                <a:spcPts val="0"/>
              </a:spcBef>
              <a:spcAft>
                <a:spcPts val="0"/>
              </a:spcAft>
              <a:buClr>
                <a:schemeClr val="accent5"/>
              </a:buClr>
              <a:buSzPts val="2500"/>
              <a:buFont typeface="EB Garamond"/>
              <a:buNone/>
              <a:defRPr sz="2500" b="1">
                <a:solidFill>
                  <a:schemeClr val="accent5"/>
                </a:solidFill>
                <a:latin typeface="EB Garamond"/>
                <a:ea typeface="EB Garamond"/>
                <a:cs typeface="EB Garamond"/>
                <a:sym typeface="EB Garamond"/>
              </a:defRPr>
            </a:lvl9pPr>
          </a:lstStyle>
          <a:p>
            <a:endParaRPr/>
          </a:p>
        </p:txBody>
      </p:sp>
      <p:sp>
        <p:nvSpPr>
          <p:cNvPr id="54" name="Google Shape;54;p13"/>
          <p:cNvSpPr txBox="1">
            <a:spLocks noGrp="1"/>
          </p:cNvSpPr>
          <p:nvPr>
            <p:ph type="title" idx="2" hasCustomPrompt="1"/>
          </p:nvPr>
        </p:nvSpPr>
        <p:spPr>
          <a:xfrm>
            <a:off x="737950" y="1253213"/>
            <a:ext cx="24873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55" name="Google Shape;55;p13"/>
          <p:cNvSpPr txBox="1">
            <a:spLocks noGrp="1"/>
          </p:cNvSpPr>
          <p:nvPr>
            <p:ph type="title" idx="3"/>
          </p:nvPr>
        </p:nvSpPr>
        <p:spPr>
          <a:xfrm>
            <a:off x="737938" y="19834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56" name="Google Shape;56;p13"/>
          <p:cNvSpPr txBox="1">
            <a:spLocks noGrp="1"/>
          </p:cNvSpPr>
          <p:nvPr>
            <p:ph type="subTitle" idx="1"/>
          </p:nvPr>
        </p:nvSpPr>
        <p:spPr>
          <a:xfrm>
            <a:off x="737938" y="2350175"/>
            <a:ext cx="24873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57" name="Google Shape;57;p13"/>
          <p:cNvSpPr txBox="1">
            <a:spLocks noGrp="1"/>
          </p:cNvSpPr>
          <p:nvPr>
            <p:ph type="title" idx="4" hasCustomPrompt="1"/>
          </p:nvPr>
        </p:nvSpPr>
        <p:spPr>
          <a:xfrm>
            <a:off x="737950" y="2999658"/>
            <a:ext cx="24873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58" name="Google Shape;58;p13"/>
          <p:cNvSpPr txBox="1">
            <a:spLocks noGrp="1"/>
          </p:cNvSpPr>
          <p:nvPr>
            <p:ph type="title" idx="5"/>
          </p:nvPr>
        </p:nvSpPr>
        <p:spPr>
          <a:xfrm>
            <a:off x="737938" y="37036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59" name="Google Shape;59;p13"/>
          <p:cNvSpPr txBox="1">
            <a:spLocks noGrp="1"/>
          </p:cNvSpPr>
          <p:nvPr>
            <p:ph type="subTitle" idx="6"/>
          </p:nvPr>
        </p:nvSpPr>
        <p:spPr>
          <a:xfrm>
            <a:off x="737938" y="4070375"/>
            <a:ext cx="24873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60" name="Google Shape;60;p13"/>
          <p:cNvSpPr txBox="1">
            <a:spLocks noGrp="1"/>
          </p:cNvSpPr>
          <p:nvPr>
            <p:ph type="title" idx="7" hasCustomPrompt="1"/>
          </p:nvPr>
        </p:nvSpPr>
        <p:spPr>
          <a:xfrm>
            <a:off x="3328350" y="1253213"/>
            <a:ext cx="24873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61" name="Google Shape;61;p13"/>
          <p:cNvSpPr txBox="1">
            <a:spLocks noGrp="1"/>
          </p:cNvSpPr>
          <p:nvPr>
            <p:ph type="title" idx="8"/>
          </p:nvPr>
        </p:nvSpPr>
        <p:spPr>
          <a:xfrm>
            <a:off x="3328338" y="19834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62" name="Google Shape;62;p13"/>
          <p:cNvSpPr txBox="1">
            <a:spLocks noGrp="1"/>
          </p:cNvSpPr>
          <p:nvPr>
            <p:ph type="subTitle" idx="9"/>
          </p:nvPr>
        </p:nvSpPr>
        <p:spPr>
          <a:xfrm>
            <a:off x="3328338" y="2350175"/>
            <a:ext cx="24873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63" name="Google Shape;63;p13"/>
          <p:cNvSpPr txBox="1">
            <a:spLocks noGrp="1"/>
          </p:cNvSpPr>
          <p:nvPr>
            <p:ph type="title" idx="13" hasCustomPrompt="1"/>
          </p:nvPr>
        </p:nvSpPr>
        <p:spPr>
          <a:xfrm>
            <a:off x="3328350" y="2999658"/>
            <a:ext cx="24873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64" name="Google Shape;64;p13"/>
          <p:cNvSpPr txBox="1">
            <a:spLocks noGrp="1"/>
          </p:cNvSpPr>
          <p:nvPr>
            <p:ph type="title" idx="14"/>
          </p:nvPr>
        </p:nvSpPr>
        <p:spPr>
          <a:xfrm>
            <a:off x="3328338" y="37036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65" name="Google Shape;65;p13"/>
          <p:cNvSpPr txBox="1">
            <a:spLocks noGrp="1"/>
          </p:cNvSpPr>
          <p:nvPr>
            <p:ph type="subTitle" idx="15"/>
          </p:nvPr>
        </p:nvSpPr>
        <p:spPr>
          <a:xfrm>
            <a:off x="3328338" y="4070375"/>
            <a:ext cx="24873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66" name="Google Shape;66;p13"/>
          <p:cNvSpPr txBox="1">
            <a:spLocks noGrp="1"/>
          </p:cNvSpPr>
          <p:nvPr>
            <p:ph type="title" idx="16" hasCustomPrompt="1"/>
          </p:nvPr>
        </p:nvSpPr>
        <p:spPr>
          <a:xfrm>
            <a:off x="5918750" y="1253213"/>
            <a:ext cx="24873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67" name="Google Shape;67;p13"/>
          <p:cNvSpPr txBox="1">
            <a:spLocks noGrp="1"/>
          </p:cNvSpPr>
          <p:nvPr>
            <p:ph type="title" idx="17"/>
          </p:nvPr>
        </p:nvSpPr>
        <p:spPr>
          <a:xfrm>
            <a:off x="5918738" y="19834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68" name="Google Shape;68;p13"/>
          <p:cNvSpPr txBox="1">
            <a:spLocks noGrp="1"/>
          </p:cNvSpPr>
          <p:nvPr>
            <p:ph type="subTitle" idx="18"/>
          </p:nvPr>
        </p:nvSpPr>
        <p:spPr>
          <a:xfrm>
            <a:off x="5918738" y="2350175"/>
            <a:ext cx="24873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
        <p:nvSpPr>
          <p:cNvPr id="69" name="Google Shape;69;p13"/>
          <p:cNvSpPr txBox="1">
            <a:spLocks noGrp="1"/>
          </p:cNvSpPr>
          <p:nvPr>
            <p:ph type="title" idx="19" hasCustomPrompt="1"/>
          </p:nvPr>
        </p:nvSpPr>
        <p:spPr>
          <a:xfrm>
            <a:off x="5918750" y="2999658"/>
            <a:ext cx="24873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Font typeface="EB Garamond"/>
              <a:buNone/>
              <a:defRPr sz="4500">
                <a:solidFill>
                  <a:schemeClr val="accent5"/>
                </a:solidFill>
                <a:latin typeface="EB Garamond"/>
                <a:ea typeface="EB Garamond"/>
                <a:cs typeface="EB Garamond"/>
                <a:sym typeface="EB Garamond"/>
              </a:defRPr>
            </a:lvl1pPr>
            <a:lvl2pPr lvl="1"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2pPr>
            <a:lvl3pPr lvl="2"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3pPr>
            <a:lvl4pPr lvl="3"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4pPr>
            <a:lvl5pPr lvl="4"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5pPr>
            <a:lvl6pPr lvl="5"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6pPr>
            <a:lvl7pPr lvl="6"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7pPr>
            <a:lvl8pPr lvl="7"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8pPr>
            <a:lvl9pPr lvl="8" algn="ctr" rtl="0">
              <a:spcBef>
                <a:spcPts val="0"/>
              </a:spcBef>
              <a:spcAft>
                <a:spcPts val="0"/>
              </a:spcAft>
              <a:buClr>
                <a:schemeClr val="accent5"/>
              </a:buClr>
              <a:buSzPts val="6000"/>
              <a:buFont typeface="EB Garamond"/>
              <a:buNone/>
              <a:defRPr sz="6000">
                <a:solidFill>
                  <a:schemeClr val="accent5"/>
                </a:solidFill>
                <a:latin typeface="EB Garamond"/>
                <a:ea typeface="EB Garamond"/>
                <a:cs typeface="EB Garamond"/>
                <a:sym typeface="EB Garamond"/>
              </a:defRPr>
            </a:lvl9pPr>
          </a:lstStyle>
          <a:p>
            <a:r>
              <a:t>xx%</a:t>
            </a:r>
          </a:p>
        </p:txBody>
      </p:sp>
      <p:sp>
        <p:nvSpPr>
          <p:cNvPr id="70" name="Google Shape;70;p13"/>
          <p:cNvSpPr txBox="1">
            <a:spLocks noGrp="1"/>
          </p:cNvSpPr>
          <p:nvPr>
            <p:ph type="title" idx="20"/>
          </p:nvPr>
        </p:nvSpPr>
        <p:spPr>
          <a:xfrm>
            <a:off x="5918738" y="3703625"/>
            <a:ext cx="2487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Nunito"/>
              <a:buNone/>
              <a:defRPr sz="1800" b="1">
                <a:solidFill>
                  <a:schemeClr val="accent1"/>
                </a:solidFill>
                <a:latin typeface="Nunito"/>
                <a:ea typeface="Nunito"/>
                <a:cs typeface="Nunito"/>
                <a:sym typeface="Nunito"/>
              </a:defRPr>
            </a:lvl1pPr>
            <a:lvl2pPr lvl="1"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2pPr>
            <a:lvl3pPr lvl="2"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3pPr>
            <a:lvl4pPr lvl="3"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4pPr>
            <a:lvl5pPr lvl="4"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5pPr>
            <a:lvl6pPr lvl="5"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6pPr>
            <a:lvl7pPr lvl="6"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7pPr>
            <a:lvl8pPr lvl="7"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8pPr>
            <a:lvl9pPr lvl="8" algn="ctr" rtl="0">
              <a:spcBef>
                <a:spcPts val="0"/>
              </a:spcBef>
              <a:spcAft>
                <a:spcPts val="0"/>
              </a:spcAft>
              <a:buClr>
                <a:schemeClr val="accent1"/>
              </a:buClr>
              <a:buSzPts val="2800"/>
              <a:buFont typeface="Nunito"/>
              <a:buNone/>
              <a:defRPr>
                <a:solidFill>
                  <a:schemeClr val="accent1"/>
                </a:solidFill>
                <a:latin typeface="Nunito"/>
                <a:ea typeface="Nunito"/>
                <a:cs typeface="Nunito"/>
                <a:sym typeface="Nunito"/>
              </a:defRPr>
            </a:lvl9pPr>
          </a:lstStyle>
          <a:p>
            <a:endParaRPr/>
          </a:p>
        </p:txBody>
      </p:sp>
      <p:sp>
        <p:nvSpPr>
          <p:cNvPr id="71" name="Google Shape;71;p13"/>
          <p:cNvSpPr txBox="1">
            <a:spLocks noGrp="1"/>
          </p:cNvSpPr>
          <p:nvPr>
            <p:ph type="subTitle" idx="21"/>
          </p:nvPr>
        </p:nvSpPr>
        <p:spPr>
          <a:xfrm>
            <a:off x="5918738" y="4070375"/>
            <a:ext cx="24873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1pPr>
            <a:lvl2pPr lvl="1"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2pPr>
            <a:lvl3pPr lvl="2"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3pPr>
            <a:lvl4pPr lvl="3"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4pPr>
            <a:lvl5pPr lvl="4"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5pPr>
            <a:lvl6pPr lvl="5"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6pPr>
            <a:lvl7pPr lvl="6"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7pPr>
            <a:lvl8pPr lvl="7"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8pPr>
            <a:lvl9pPr lvl="8" algn="ctr" rtl="0">
              <a:lnSpc>
                <a:spcPct val="100000"/>
              </a:lnSpc>
              <a:spcBef>
                <a:spcPts val="0"/>
              </a:spcBef>
              <a:spcAft>
                <a:spcPts val="0"/>
              </a:spcAft>
              <a:buClr>
                <a:schemeClr val="lt2"/>
              </a:buClr>
              <a:buSzPts val="1300"/>
              <a:buFont typeface="Nunito"/>
              <a:buNone/>
              <a:defRPr sz="1300">
                <a:solidFill>
                  <a:schemeClr val="lt2"/>
                </a:solidFill>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59" r:id="rId9"/>
    <p:sldLayoutId id="2147483660" r:id="rId10"/>
    <p:sldLayoutId id="2147483661" r:id="rId11"/>
    <p:sldLayoutId id="2147483662"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Documento_de_Microsoft_Word.doc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package" Target="../embeddings/Documento_de_Microsoft_Word1.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4141384" y="1432803"/>
            <a:ext cx="4761600" cy="1746000"/>
          </a:xfrm>
          <a:prstGeom prst="rect">
            <a:avLst/>
          </a:prstGeom>
        </p:spPr>
        <p:txBody>
          <a:bodyPr spcFirstLastPara="1" wrap="square" lIns="91425" tIns="91425" rIns="91425" bIns="91425" anchor="b" anchorCtr="0">
            <a:noAutofit/>
          </a:bodyPr>
          <a:lstStyle/>
          <a:p>
            <a:pPr lvl="0"/>
            <a:r>
              <a:rPr lang="en-US" sz="2400" dirty="0">
                <a:latin typeface="Arial" panose="020B0604020202020204" pitchFamily="34" charset="0"/>
                <a:ea typeface="Arial"/>
                <a:cs typeface="Arial" panose="020B0604020202020204" pitchFamily="34" charset="0"/>
                <a:sym typeface="Arial"/>
              </a:rPr>
              <a:t>“</a:t>
            </a:r>
            <a:r>
              <a:rPr lang="es-EC" sz="2400" dirty="0">
                <a:latin typeface="Arial" panose="020B0604020202020204" pitchFamily="34" charset="0"/>
                <a:cs typeface="Arial" panose="020B0604020202020204" pitchFamily="34" charset="0"/>
              </a:rPr>
              <a:t>Evaluación de un plan de manejo de Pasto Saboya (</a:t>
            </a:r>
            <a:r>
              <a:rPr lang="es-EC" sz="2400" i="1" dirty="0">
                <a:latin typeface="Arial" panose="020B0604020202020204" pitchFamily="34" charset="0"/>
                <a:cs typeface="Arial" panose="020B0604020202020204" pitchFamily="34" charset="0"/>
              </a:rPr>
              <a:t>Panicum maximum </a:t>
            </a:r>
            <a:r>
              <a:rPr lang="es-EC" sz="2400" dirty="0">
                <a:latin typeface="Arial" panose="020B0604020202020204" pitchFamily="34" charset="0"/>
                <a:cs typeface="Arial" panose="020B0604020202020204" pitchFamily="34" charset="0"/>
              </a:rPr>
              <a:t>Jacq.) con base en variables ecofisiológicas </a:t>
            </a:r>
            <a:r>
              <a:rPr lang="en-US" sz="2400" dirty="0">
                <a:latin typeface="Arial" panose="020B0604020202020204" pitchFamily="34" charset="0"/>
                <a:ea typeface="Arial"/>
                <a:cs typeface="Arial" panose="020B0604020202020204" pitchFamily="34" charset="0"/>
                <a:sym typeface="Arial"/>
              </a:rPr>
              <a:t>”</a:t>
            </a:r>
            <a:endParaRPr sz="2400" dirty="0">
              <a:solidFill>
                <a:schemeClr val="lt2"/>
              </a:solidFill>
            </a:endParaRPr>
          </a:p>
        </p:txBody>
      </p:sp>
      <p:sp>
        <p:nvSpPr>
          <p:cNvPr id="186" name="Google Shape;186;p30"/>
          <p:cNvSpPr txBox="1">
            <a:spLocks noGrp="1"/>
          </p:cNvSpPr>
          <p:nvPr>
            <p:ph type="subTitle" idx="1"/>
          </p:nvPr>
        </p:nvSpPr>
        <p:spPr>
          <a:xfrm>
            <a:off x="4571999" y="3557777"/>
            <a:ext cx="4522301" cy="670408"/>
          </a:xfrm>
          <a:prstGeom prst="rect">
            <a:avLst/>
          </a:prstGeom>
        </p:spPr>
        <p:txBody>
          <a:bodyPr spcFirstLastPara="1" wrap="square" lIns="91425" tIns="91425" rIns="91425" bIns="91425" anchor="t" anchorCtr="0">
            <a:noAutofit/>
          </a:bodyPr>
          <a:lstStyle/>
          <a:p>
            <a:pPr marL="0" lvl="0" indent="0" algn="just">
              <a:lnSpc>
                <a:spcPct val="150000"/>
              </a:lnSpc>
              <a:buClr>
                <a:srgbClr val="000000"/>
              </a:buClr>
              <a:buSzPts val="2000"/>
            </a:pPr>
            <a:r>
              <a:rPr lang="en-US" sz="1200" b="1" i="1" dirty="0">
                <a:latin typeface="+mn-lt"/>
                <a:ea typeface="Calibri"/>
                <a:cs typeface="Calibri"/>
                <a:sym typeface="Calibri"/>
              </a:rPr>
              <a:t>AUTORES:  FARINANGO JEAN POLL – MONTOYA JORGE</a:t>
            </a:r>
            <a:endParaRPr lang="en-US" sz="1200" b="1" dirty="0">
              <a:latin typeface="+mn-lt"/>
            </a:endParaRPr>
          </a:p>
          <a:p>
            <a:pPr marL="0" lvl="0" indent="0" algn="ctr">
              <a:lnSpc>
                <a:spcPct val="150000"/>
              </a:lnSpc>
              <a:buClr>
                <a:srgbClr val="000000"/>
              </a:buClr>
              <a:buSzPts val="1600"/>
            </a:pPr>
            <a:r>
              <a:rPr lang="en-US" sz="1200" b="1" i="1" dirty="0">
                <a:latin typeface="+mn-lt"/>
                <a:ea typeface="Calibri"/>
                <a:cs typeface="Calibri"/>
                <a:sym typeface="Calibri"/>
              </a:rPr>
              <a:t>04 – 02 – 22 </a:t>
            </a:r>
            <a:endParaRPr lang="en-US" sz="1200" b="1" dirty="0">
              <a:latin typeface="+mn-lt"/>
            </a:endParaRPr>
          </a:p>
          <a:p>
            <a:pPr marL="0" lvl="0" indent="0" algn="r" rtl="0">
              <a:spcBef>
                <a:spcPts val="0"/>
              </a:spcBef>
              <a:spcAft>
                <a:spcPts val="0"/>
              </a:spcAft>
              <a:buNone/>
            </a:pPr>
            <a:endParaRPr dirty="0"/>
          </a:p>
        </p:txBody>
      </p:sp>
      <p:sp>
        <p:nvSpPr>
          <p:cNvPr id="187" name="Google Shape;187;p30"/>
          <p:cNvSpPr/>
          <p:nvPr/>
        </p:nvSpPr>
        <p:spPr>
          <a:xfrm>
            <a:off x="6390325" y="-153540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p:nvPr/>
        </p:nvSpPr>
        <p:spPr>
          <a:xfrm rot="-1248412">
            <a:off x="4825511" y="466075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0"/>
          <p:cNvSpPr/>
          <p:nvPr/>
        </p:nvSpPr>
        <p:spPr>
          <a:xfrm rot="-1248538">
            <a:off x="5659579" y="4913061"/>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30"/>
          <p:cNvGrpSpPr/>
          <p:nvPr/>
        </p:nvGrpSpPr>
        <p:grpSpPr>
          <a:xfrm>
            <a:off x="8359000" y="4367111"/>
            <a:ext cx="604655" cy="482923"/>
            <a:chOff x="5879425" y="4466724"/>
            <a:chExt cx="604655" cy="482923"/>
          </a:xfrm>
        </p:grpSpPr>
        <p:sp>
          <p:nvSpPr>
            <p:cNvPr id="191" name="Google Shape;191;p30"/>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0"/>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descr="Un niño sentado en el pasto&#10;&#10;Descripción generada automáticamente con confianza baja">
            <a:extLst>
              <a:ext uri="{FF2B5EF4-FFF2-40B4-BE49-F238E27FC236}">
                <a16:creationId xmlns:a16="http://schemas.microsoft.com/office/drawing/2014/main" id="{BBC7872A-AEEC-594E-A35F-678D8112C0C1}"/>
              </a:ext>
            </a:extLst>
          </p:cNvPr>
          <p:cNvPicPr>
            <a:picLocks noChangeAspect="1"/>
          </p:cNvPicPr>
          <p:nvPr/>
        </p:nvPicPr>
        <p:blipFill rotWithShape="1">
          <a:blip r:embed="rId3"/>
          <a:srcRect l="4051" t="6042" r="27720"/>
          <a:stretch/>
        </p:blipFill>
        <p:spPr>
          <a:xfrm>
            <a:off x="14123" y="0"/>
            <a:ext cx="4019767" cy="5143500"/>
          </a:xfrm>
          <a:prstGeom prst="rect">
            <a:avLst/>
          </a:prstGeom>
        </p:spPr>
      </p:pic>
      <p:sp>
        <p:nvSpPr>
          <p:cNvPr id="196" name="Google Shape;196;p30"/>
          <p:cNvSpPr/>
          <p:nvPr/>
        </p:nvSpPr>
        <p:spPr>
          <a:xfrm rot="-5401006">
            <a:off x="1210883" y="2247582"/>
            <a:ext cx="5555651"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5"/>
          <p:cNvSpPr/>
          <p:nvPr/>
        </p:nvSpPr>
        <p:spPr>
          <a:xfrm rot="21599009">
            <a:off x="189381" y="2158689"/>
            <a:ext cx="3249900" cy="487780"/>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265" name="Google Shape;265;p35"/>
          <p:cNvSpPr txBox="1">
            <a:spLocks noGrp="1"/>
          </p:cNvSpPr>
          <p:nvPr>
            <p:ph type="body" idx="1"/>
          </p:nvPr>
        </p:nvSpPr>
        <p:spPr>
          <a:xfrm>
            <a:off x="131595" y="864354"/>
            <a:ext cx="8074713" cy="923100"/>
          </a:xfrm>
          <a:prstGeom prst="rect">
            <a:avLst/>
          </a:prstGeom>
        </p:spPr>
        <p:txBody>
          <a:bodyPr spcFirstLastPara="1" wrap="square" lIns="91425" tIns="91425" rIns="91425" bIns="91425" anchor="t" anchorCtr="0">
            <a:noAutofit/>
          </a:bodyPr>
          <a:lstStyle/>
          <a:p>
            <a:pPr indent="0" algn="just">
              <a:lnSpc>
                <a:spcPct val="150000"/>
              </a:lnSpc>
              <a:spcAft>
                <a:spcPts val="1200"/>
              </a:spcAft>
              <a:buNone/>
            </a:pPr>
            <a:r>
              <a:rPr lang="es-E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El área de ensayo fue de 1320 m</a:t>
            </a:r>
            <a:r>
              <a:rPr lang="es-ES" sz="1200" baseline="30000" dirty="0">
                <a:solidFill>
                  <a:srgbClr val="000000"/>
                </a:solidFill>
                <a:latin typeface="Arial" panose="020B0604020202020204" pitchFamily="34" charset="0"/>
                <a:ea typeface="Calibri" panose="020F0502020204030204" pitchFamily="34" charset="0"/>
                <a:cs typeface="Times New Roman" panose="02020603050405020304" pitchFamily="18" charset="0"/>
              </a:rPr>
              <a:t>2</a:t>
            </a:r>
            <a:r>
              <a:rPr lang="es-E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tuvo una duración de 56 días, dividido en dos cortes de 28 días cada uno. Se realizó el corte de igualación a 15 cm con machete antes de la fertilización, para el segundo corte solamente se realizó corte de igualación. Luego se realizó la toma de datos a partir del día siete, cada siete días. </a:t>
            </a:r>
            <a:endParaRPr lang="es-EC"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9" name="Google Shape;269;p35"/>
          <p:cNvSpPr/>
          <p:nvPr/>
        </p:nvSpPr>
        <p:spPr>
          <a:xfrm rot="21599009">
            <a:off x="189383" y="333220"/>
            <a:ext cx="2249021" cy="487782"/>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0" name="Google Shape;270;p35"/>
          <p:cNvSpPr txBox="1">
            <a:spLocks noGrp="1"/>
          </p:cNvSpPr>
          <p:nvPr>
            <p:ph type="subTitle" idx="3"/>
          </p:nvPr>
        </p:nvSpPr>
        <p:spPr>
          <a:xfrm>
            <a:off x="-460277" y="564706"/>
            <a:ext cx="3249900" cy="330900"/>
          </a:xfrm>
          <a:prstGeom prst="rect">
            <a:avLst/>
          </a:prstGeom>
        </p:spPr>
        <p:txBody>
          <a:bodyPr spcFirstLastPara="1" wrap="square" lIns="91425" tIns="91425" rIns="91425" bIns="91425" anchor="ctr" anchorCtr="0">
            <a:noAutofit/>
          </a:bodyPr>
          <a:lstStyle/>
          <a:p>
            <a:pPr marL="0" indent="0"/>
            <a:r>
              <a:rPr lang="es-EC" sz="1600" dirty="0">
                <a:latin typeface="Arial" panose="020B0604020202020204" pitchFamily="34" charset="0"/>
                <a:cs typeface="Arial" panose="020B0604020202020204" pitchFamily="34" charset="0"/>
              </a:rPr>
              <a:t>Métodos</a:t>
            </a:r>
          </a:p>
          <a:p>
            <a:pPr marL="0" lvl="0" indent="0" algn="ctr" rtl="0">
              <a:spcBef>
                <a:spcPts val="0"/>
              </a:spcBef>
              <a:spcAft>
                <a:spcPts val="0"/>
              </a:spcAft>
              <a:buNone/>
            </a:pPr>
            <a:endParaRPr dirty="0">
              <a:latin typeface="+mn-lt"/>
            </a:endParaRPr>
          </a:p>
        </p:txBody>
      </p:sp>
      <p:sp>
        <p:nvSpPr>
          <p:cNvPr id="271" name="Google Shape;271;p35"/>
          <p:cNvSpPr txBox="1">
            <a:spLocks noGrp="1"/>
          </p:cNvSpPr>
          <p:nvPr>
            <p:ph type="subTitle" idx="4"/>
          </p:nvPr>
        </p:nvSpPr>
        <p:spPr>
          <a:xfrm>
            <a:off x="46534" y="2237129"/>
            <a:ext cx="32499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err="1">
                <a:latin typeface="+mn-lt"/>
              </a:rPr>
              <a:t>Diseño</a:t>
            </a:r>
            <a:r>
              <a:rPr lang="en" sz="1600" dirty="0">
                <a:latin typeface="+mn-lt"/>
              </a:rPr>
              <a:t> Experimental</a:t>
            </a:r>
            <a:endParaRPr sz="1600" dirty="0">
              <a:latin typeface="+mn-lt"/>
            </a:endParaRPr>
          </a:p>
        </p:txBody>
      </p:sp>
      <p:grpSp>
        <p:nvGrpSpPr>
          <p:cNvPr id="272" name="Google Shape;272;p35"/>
          <p:cNvGrpSpPr/>
          <p:nvPr/>
        </p:nvGrpSpPr>
        <p:grpSpPr>
          <a:xfrm>
            <a:off x="8033425" y="4277349"/>
            <a:ext cx="604655" cy="482923"/>
            <a:chOff x="5879425" y="4466724"/>
            <a:chExt cx="604655" cy="482923"/>
          </a:xfrm>
        </p:grpSpPr>
        <p:sp>
          <p:nvSpPr>
            <p:cNvPr id="273" name="Google Shape;273;p35"/>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4" name="Google Shape;274;p35"/>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5" name="Google Shape;275;p35"/>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6" name="Google Shape;276;p35"/>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pic>
        <p:nvPicPr>
          <p:cNvPr id="15" name="Imagen 14">
            <a:extLst>
              <a:ext uri="{FF2B5EF4-FFF2-40B4-BE49-F238E27FC236}">
                <a16:creationId xmlns:a16="http://schemas.microsoft.com/office/drawing/2014/main" id="{CC4CAD8D-B729-A948-B3CB-9861E84DFD53}"/>
              </a:ext>
            </a:extLst>
          </p:cNvPr>
          <p:cNvPicPr>
            <a:picLocks noChangeAspect="1"/>
          </p:cNvPicPr>
          <p:nvPr/>
        </p:nvPicPr>
        <p:blipFill rotWithShape="1">
          <a:blip r:embed="rId3"/>
          <a:srcRect/>
          <a:stretch/>
        </p:blipFill>
        <p:spPr>
          <a:xfrm>
            <a:off x="400156" y="3415865"/>
            <a:ext cx="3916606" cy="1275174"/>
          </a:xfrm>
          <a:prstGeom prst="rect">
            <a:avLst/>
          </a:prstGeom>
        </p:spPr>
      </p:pic>
      <p:pic>
        <p:nvPicPr>
          <p:cNvPr id="16" name="Imagen 15">
            <a:extLst>
              <a:ext uri="{FF2B5EF4-FFF2-40B4-BE49-F238E27FC236}">
                <a16:creationId xmlns:a16="http://schemas.microsoft.com/office/drawing/2014/main" id="{AA4AD0E0-68C9-F144-81BE-4E768E47A19B}"/>
              </a:ext>
            </a:extLst>
          </p:cNvPr>
          <p:cNvPicPr>
            <a:picLocks noChangeAspect="1"/>
          </p:cNvPicPr>
          <p:nvPr/>
        </p:nvPicPr>
        <p:blipFill>
          <a:blip r:embed="rId4"/>
          <a:stretch>
            <a:fillRect/>
          </a:stretch>
        </p:blipFill>
        <p:spPr>
          <a:xfrm>
            <a:off x="4800181" y="3415865"/>
            <a:ext cx="3974769" cy="1270833"/>
          </a:xfrm>
          <a:prstGeom prst="rect">
            <a:avLst/>
          </a:prstGeom>
        </p:spPr>
      </p:pic>
      <p:sp>
        <p:nvSpPr>
          <p:cNvPr id="19" name="Google Shape;697;p49">
            <a:extLst>
              <a:ext uri="{FF2B5EF4-FFF2-40B4-BE49-F238E27FC236}">
                <a16:creationId xmlns:a16="http://schemas.microsoft.com/office/drawing/2014/main" id="{EF55BC97-F3C7-D64D-8813-30E0E5915250}"/>
              </a:ext>
            </a:extLst>
          </p:cNvPr>
          <p:cNvSpPr/>
          <p:nvPr/>
        </p:nvSpPr>
        <p:spPr>
          <a:xfrm>
            <a:off x="1016351" y="2830222"/>
            <a:ext cx="2180985" cy="5083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err="1">
                <a:solidFill>
                  <a:schemeClr val="accent5"/>
                </a:solidFill>
                <a:latin typeface="+mj-lt"/>
                <a:ea typeface="Nunito"/>
                <a:cs typeface="Nunito"/>
                <a:sym typeface="Nunito"/>
              </a:rPr>
              <a:t>Factores</a:t>
            </a:r>
            <a:r>
              <a:rPr lang="en" sz="1500" b="1" dirty="0">
                <a:solidFill>
                  <a:schemeClr val="accent5"/>
                </a:solidFill>
                <a:latin typeface="+mj-lt"/>
                <a:ea typeface="Nunito"/>
                <a:cs typeface="Nunito"/>
                <a:sym typeface="Nunito"/>
              </a:rPr>
              <a:t> </a:t>
            </a:r>
            <a:r>
              <a:rPr lang="en" sz="1500" b="1" dirty="0" err="1">
                <a:solidFill>
                  <a:schemeClr val="accent5"/>
                </a:solidFill>
                <a:latin typeface="+mj-lt"/>
                <a:ea typeface="Nunito"/>
                <a:cs typeface="Nunito"/>
                <a:sym typeface="Nunito"/>
              </a:rPr>
              <a:t>en</a:t>
            </a:r>
            <a:r>
              <a:rPr lang="en" sz="1500" b="1" dirty="0">
                <a:solidFill>
                  <a:schemeClr val="accent5"/>
                </a:solidFill>
                <a:latin typeface="+mj-lt"/>
                <a:ea typeface="Nunito"/>
                <a:cs typeface="Nunito"/>
                <a:sym typeface="Nunito"/>
              </a:rPr>
              <a:t> </a:t>
            </a:r>
            <a:r>
              <a:rPr lang="en" sz="1500" b="1" dirty="0" err="1">
                <a:solidFill>
                  <a:schemeClr val="accent5"/>
                </a:solidFill>
                <a:latin typeface="+mj-lt"/>
                <a:ea typeface="Nunito"/>
                <a:cs typeface="Nunito"/>
                <a:sym typeface="Nunito"/>
              </a:rPr>
              <a:t>estudio</a:t>
            </a:r>
            <a:endParaRPr sz="1500" b="1" dirty="0">
              <a:solidFill>
                <a:schemeClr val="accent5"/>
              </a:solidFill>
              <a:latin typeface="+mj-lt"/>
              <a:ea typeface="Nunito"/>
              <a:cs typeface="Nunito"/>
              <a:sym typeface="Nunito"/>
            </a:endParaRPr>
          </a:p>
        </p:txBody>
      </p:sp>
      <p:sp>
        <p:nvSpPr>
          <p:cNvPr id="20" name="Google Shape;697;p49">
            <a:extLst>
              <a:ext uri="{FF2B5EF4-FFF2-40B4-BE49-F238E27FC236}">
                <a16:creationId xmlns:a16="http://schemas.microsoft.com/office/drawing/2014/main" id="{8EFC68B0-1624-4548-89AF-B55ABDF14164}"/>
              </a:ext>
            </a:extLst>
          </p:cNvPr>
          <p:cNvSpPr/>
          <p:nvPr/>
        </p:nvSpPr>
        <p:spPr>
          <a:xfrm>
            <a:off x="5538868" y="2789028"/>
            <a:ext cx="2497393" cy="5083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err="1">
                <a:solidFill>
                  <a:schemeClr val="accent5"/>
                </a:solidFill>
                <a:latin typeface="+mj-lt"/>
                <a:ea typeface="Nunito"/>
                <a:cs typeface="Nunito"/>
                <a:sym typeface="Nunito"/>
              </a:rPr>
              <a:t>Tratamientos</a:t>
            </a:r>
            <a:r>
              <a:rPr lang="en" sz="1500" b="1" dirty="0">
                <a:solidFill>
                  <a:schemeClr val="accent5"/>
                </a:solidFill>
                <a:latin typeface="+mj-lt"/>
                <a:ea typeface="Nunito"/>
                <a:cs typeface="Nunito"/>
                <a:sym typeface="Nunito"/>
              </a:rPr>
              <a:t> a </a:t>
            </a:r>
            <a:r>
              <a:rPr lang="en" sz="1500" b="1" dirty="0" err="1">
                <a:solidFill>
                  <a:schemeClr val="accent5"/>
                </a:solidFill>
                <a:latin typeface="+mj-lt"/>
                <a:ea typeface="Nunito"/>
                <a:cs typeface="Nunito"/>
                <a:sym typeface="Nunito"/>
              </a:rPr>
              <a:t>comparar</a:t>
            </a:r>
            <a:endParaRPr sz="1500" b="1" dirty="0">
              <a:solidFill>
                <a:schemeClr val="accent5"/>
              </a:solidFill>
              <a:latin typeface="+mj-lt"/>
              <a:ea typeface="Nunito"/>
              <a:cs typeface="Nunito"/>
              <a:sym typeface="Nunito"/>
            </a:endParaRPr>
          </a:p>
        </p:txBody>
      </p:sp>
    </p:spTree>
    <p:extLst>
      <p:ext uri="{BB962C8B-B14F-4D97-AF65-F5344CB8AC3E}">
        <p14:creationId xmlns:p14="http://schemas.microsoft.com/office/powerpoint/2010/main" val="316836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a:spLocks noGrp="1"/>
          </p:cNvSpPr>
          <p:nvPr>
            <p:ph type="title"/>
          </p:nvPr>
        </p:nvSpPr>
        <p:spPr>
          <a:xfrm>
            <a:off x="-460686" y="121498"/>
            <a:ext cx="7717500" cy="527100"/>
          </a:xfrm>
          <a:prstGeom prst="rect">
            <a:avLst/>
          </a:prstGeom>
        </p:spPr>
        <p:txBody>
          <a:bodyPr spcFirstLastPara="1" wrap="square" lIns="91425" tIns="91425" rIns="91425" bIns="91425" anchor="t" anchorCtr="0">
            <a:noAutofit/>
          </a:bodyPr>
          <a:lstStyle/>
          <a:p>
            <a:pPr marL="450215" indent="457200">
              <a:lnSpc>
                <a:spcPct val="107000"/>
              </a:lnSpc>
              <a:spcBef>
                <a:spcPts val="200"/>
              </a:spcBef>
            </a:pPr>
            <a:r>
              <a:rPr lang="es-ES" dirty="0">
                <a:solidFill>
                  <a:srgbClr val="000000"/>
                </a:solidFill>
                <a:latin typeface="+mj-lt"/>
                <a:ea typeface="Times New Roman" panose="02020603050405020304" pitchFamily="18" charset="0"/>
                <a:cs typeface="Times New Roman" panose="02020603050405020304" pitchFamily="18" charset="0"/>
              </a:rPr>
              <a:t>Croquis del ensayo</a:t>
            </a:r>
            <a:br>
              <a:rPr lang="es-ES" dirty="0">
                <a:solidFill>
                  <a:srgbClr val="000000"/>
                </a:solidFill>
                <a:latin typeface="+mj-lt"/>
                <a:ea typeface="Times New Roman" panose="02020603050405020304" pitchFamily="18" charset="0"/>
                <a:cs typeface="Times New Roman" panose="02020603050405020304" pitchFamily="18" charset="0"/>
              </a:rPr>
            </a:br>
            <a:r>
              <a:rPr lang="es-ES" sz="4400" dirty="0">
                <a:solidFill>
                  <a:srgbClr val="000000"/>
                </a:solidFill>
                <a:latin typeface="+mn-lt"/>
                <a:ea typeface="Calibri" panose="020F0502020204030204" pitchFamily="34" charset="0"/>
                <a:cs typeface="Times New Roman" panose="02020603050405020304" pitchFamily="18" charset="0"/>
              </a:rPr>
              <a:t> </a:t>
            </a:r>
            <a:r>
              <a:rPr lang="es-ES" sz="1100" i="1" dirty="0">
                <a:solidFill>
                  <a:srgbClr val="000000"/>
                </a:solidFill>
                <a:latin typeface="+mn-lt"/>
                <a:ea typeface="Calibri" panose="020F0502020204030204" pitchFamily="34" charset="0"/>
                <a:cs typeface="Times New Roman" panose="02020603050405020304" pitchFamily="18" charset="0"/>
              </a:rPr>
              <a:t>Croquis de la parcela</a:t>
            </a:r>
            <a:br>
              <a:rPr lang="es-EC" sz="4400" dirty="0">
                <a:latin typeface="+mn-lt"/>
                <a:ea typeface="Calibri" panose="020F0502020204030204" pitchFamily="34" charset="0"/>
                <a:cs typeface="Times New Roman" panose="02020603050405020304" pitchFamily="18" charset="0"/>
              </a:rPr>
            </a:br>
            <a:endParaRPr lang="es-EC" sz="3200" dirty="0">
              <a:solidFill>
                <a:srgbClr val="1F3763"/>
              </a:solidFill>
              <a:latin typeface="+mn-lt"/>
              <a:ea typeface="Times New Roman" panose="02020603050405020304" pitchFamily="18" charset="0"/>
              <a:cs typeface="Times New Roman" panose="02020603050405020304" pitchFamily="18" charset="0"/>
            </a:endParaRPr>
          </a:p>
        </p:txBody>
      </p:sp>
      <p:sp>
        <p:nvSpPr>
          <p:cNvPr id="347" name="Google Shape;347;p38"/>
          <p:cNvSpPr txBox="1">
            <a:spLocks noGrp="1"/>
          </p:cNvSpPr>
          <p:nvPr>
            <p:ph type="subTitle" idx="1"/>
          </p:nvPr>
        </p:nvSpPr>
        <p:spPr>
          <a:xfrm>
            <a:off x="5049508" y="596704"/>
            <a:ext cx="3395660" cy="538200"/>
          </a:xfrm>
          <a:prstGeom prst="rect">
            <a:avLst/>
          </a:prstGeom>
        </p:spPr>
        <p:txBody>
          <a:bodyPr spcFirstLastPara="1" wrap="square" lIns="91425" tIns="91425" rIns="91425" bIns="91425" anchor="t" anchorCtr="0">
            <a:noAutofit/>
          </a:bodyPr>
          <a:lstStyle/>
          <a:p>
            <a:pPr indent="457200" algn="just">
              <a:lnSpc>
                <a:spcPct val="150000"/>
              </a:lnSpc>
              <a:spcAft>
                <a:spcPts val="1200"/>
              </a:spcAft>
            </a:pPr>
            <a:r>
              <a:rPr lang="es-ES" sz="1200" dirty="0">
                <a:solidFill>
                  <a:srgbClr val="000000"/>
                </a:solidFill>
                <a:latin typeface="+mn-lt"/>
                <a:ea typeface="Calibri" panose="020F0502020204030204" pitchFamily="34" charset="0"/>
                <a:cs typeface="Times New Roman" panose="02020603050405020304" pitchFamily="18" charset="0"/>
              </a:rPr>
              <a:t>Las variables </a:t>
            </a:r>
            <a:r>
              <a:rPr lang="es-ES" sz="1200" dirty="0" err="1">
                <a:solidFill>
                  <a:srgbClr val="000000"/>
                </a:solidFill>
                <a:latin typeface="+mn-lt"/>
                <a:ea typeface="Calibri" panose="020F0502020204030204" pitchFamily="34" charset="0"/>
                <a:cs typeface="Times New Roman" panose="02020603050405020304" pitchFamily="18" charset="0"/>
              </a:rPr>
              <a:t>ecofisiológicas</a:t>
            </a:r>
            <a:r>
              <a:rPr lang="es-ES" sz="1200" dirty="0">
                <a:solidFill>
                  <a:srgbClr val="000000"/>
                </a:solidFill>
                <a:latin typeface="+mn-lt"/>
                <a:ea typeface="Calibri" panose="020F0502020204030204" pitchFamily="34" charset="0"/>
                <a:cs typeface="Times New Roman" panose="02020603050405020304" pitchFamily="18" charset="0"/>
              </a:rPr>
              <a:t> evaluadas en este ensayo fueron analizadas bajo un diseño completamente al azar, donde el día actuó como medida repetida en el tiempo.</a:t>
            </a:r>
            <a:endParaRPr lang="es-EC" sz="1200" dirty="0">
              <a:latin typeface="+mn-lt"/>
              <a:ea typeface="Calibri" panose="020F0502020204030204" pitchFamily="34" charset="0"/>
              <a:cs typeface="Times New Roman" panose="02020603050405020304" pitchFamily="18" charset="0"/>
            </a:endParaRPr>
          </a:p>
        </p:txBody>
      </p:sp>
      <p:sp>
        <p:nvSpPr>
          <p:cNvPr id="348" name="Google Shape;348;p38"/>
          <p:cNvSpPr txBox="1">
            <a:spLocks noGrp="1"/>
          </p:cNvSpPr>
          <p:nvPr>
            <p:ph type="title" idx="2"/>
          </p:nvPr>
        </p:nvSpPr>
        <p:spPr>
          <a:xfrm>
            <a:off x="5432196" y="242937"/>
            <a:ext cx="3095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latin typeface="+mn-lt"/>
              </a:rPr>
              <a:t>Análisis</a:t>
            </a:r>
            <a:r>
              <a:rPr lang="en" dirty="0">
                <a:latin typeface="+mn-lt"/>
              </a:rPr>
              <a:t> </a:t>
            </a:r>
            <a:r>
              <a:rPr lang="en" dirty="0" err="1">
                <a:latin typeface="+mn-lt"/>
              </a:rPr>
              <a:t>estadístico</a:t>
            </a:r>
            <a:r>
              <a:rPr lang="en" dirty="0">
                <a:latin typeface="+mn-lt"/>
              </a:rPr>
              <a:t> </a:t>
            </a:r>
            <a:endParaRPr dirty="0">
              <a:latin typeface="+mn-lt"/>
            </a:endParaRPr>
          </a:p>
        </p:txBody>
      </p:sp>
      <p:sp>
        <p:nvSpPr>
          <p:cNvPr id="351" name="Google Shape;351;p38"/>
          <p:cNvSpPr txBox="1">
            <a:spLocks noGrp="1"/>
          </p:cNvSpPr>
          <p:nvPr>
            <p:ph type="title" idx="5"/>
          </p:nvPr>
        </p:nvSpPr>
        <p:spPr>
          <a:xfrm>
            <a:off x="5533333" y="2550994"/>
            <a:ext cx="3095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latin typeface="+mn-lt"/>
              </a:rPr>
              <a:t>Análisis</a:t>
            </a:r>
            <a:r>
              <a:rPr lang="en" dirty="0">
                <a:latin typeface="+mn-lt"/>
              </a:rPr>
              <a:t> </a:t>
            </a:r>
            <a:r>
              <a:rPr lang="en" dirty="0" err="1">
                <a:latin typeface="+mn-lt"/>
              </a:rPr>
              <a:t>funcional</a:t>
            </a:r>
            <a:endParaRPr dirty="0">
              <a:latin typeface="+mn-lt"/>
            </a:endParaRPr>
          </a:p>
        </p:txBody>
      </p:sp>
      <p:sp>
        <p:nvSpPr>
          <p:cNvPr id="352" name="Google Shape;352;p38"/>
          <p:cNvSpPr txBox="1">
            <a:spLocks noGrp="1"/>
          </p:cNvSpPr>
          <p:nvPr>
            <p:ph type="subTitle" idx="6"/>
          </p:nvPr>
        </p:nvSpPr>
        <p:spPr>
          <a:xfrm>
            <a:off x="5127426" y="2919571"/>
            <a:ext cx="3239825" cy="538200"/>
          </a:xfrm>
          <a:prstGeom prst="rect">
            <a:avLst/>
          </a:prstGeom>
        </p:spPr>
        <p:txBody>
          <a:bodyPr spcFirstLastPara="1" wrap="square" lIns="91425" tIns="91425" rIns="91425" bIns="91425" anchor="t" anchorCtr="0">
            <a:noAutofit/>
          </a:bodyPr>
          <a:lstStyle/>
          <a:p>
            <a:pPr indent="457200" algn="just">
              <a:lnSpc>
                <a:spcPct val="150000"/>
              </a:lnSpc>
              <a:spcAft>
                <a:spcPts val="800"/>
              </a:spcAft>
            </a:pPr>
            <a:r>
              <a:rPr lang="es-EC" sz="1200" dirty="0">
                <a:latin typeface="+mn-lt"/>
                <a:ea typeface="Calibri" panose="020F0502020204030204" pitchFamily="34" charset="0"/>
                <a:cs typeface="Times New Roman" panose="02020603050405020304" pitchFamily="18" charset="0"/>
              </a:rPr>
              <a:t>Las comparaciones de las medias de las variables fueron evaluadas mediante LSD Fisher (</a:t>
            </a:r>
            <a:r>
              <a:rPr lang="es-EC" sz="1200" i="1" dirty="0">
                <a:latin typeface="+mn-lt"/>
                <a:ea typeface="Calibri" panose="020F0502020204030204" pitchFamily="34" charset="0"/>
                <a:cs typeface="Times New Roman" panose="02020603050405020304" pitchFamily="18" charset="0"/>
              </a:rPr>
              <a:t>Alfa=0,05)</a:t>
            </a:r>
            <a:r>
              <a:rPr lang="es-EC" sz="1200" dirty="0">
                <a:latin typeface="+mn-lt"/>
                <a:ea typeface="Calibri" panose="020F0502020204030204" pitchFamily="34" charset="0"/>
                <a:cs typeface="Times New Roman" panose="02020603050405020304" pitchFamily="18" charset="0"/>
              </a:rPr>
              <a:t> para medias significativas. Se hicieron regresiones y correlaciones entre las variables evaluadas.</a:t>
            </a:r>
          </a:p>
        </p:txBody>
      </p:sp>
      <p:grpSp>
        <p:nvGrpSpPr>
          <p:cNvPr id="353" name="Google Shape;353;p38"/>
          <p:cNvGrpSpPr/>
          <p:nvPr/>
        </p:nvGrpSpPr>
        <p:grpSpPr>
          <a:xfrm>
            <a:off x="4585692" y="121498"/>
            <a:ext cx="718875" cy="694139"/>
            <a:chOff x="2651004" y="821981"/>
            <a:chExt cx="1191282" cy="1121802"/>
          </a:xfrm>
        </p:grpSpPr>
        <p:sp>
          <p:nvSpPr>
            <p:cNvPr id="354" name="Google Shape;354;p38"/>
            <p:cNvSpPr/>
            <p:nvPr/>
          </p:nvSpPr>
          <p:spPr>
            <a:xfrm>
              <a:off x="2651004" y="821981"/>
              <a:ext cx="1191282" cy="1121802"/>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355" name="Google Shape;355;p38"/>
            <p:cNvSpPr/>
            <p:nvPr/>
          </p:nvSpPr>
          <p:spPr>
            <a:xfrm>
              <a:off x="2830993" y="936364"/>
              <a:ext cx="831300" cy="850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360" name="Google Shape;360;p38"/>
          <p:cNvSpPr/>
          <p:nvPr/>
        </p:nvSpPr>
        <p:spPr>
          <a:xfrm>
            <a:off x="4707513" y="2401813"/>
            <a:ext cx="718875" cy="694139"/>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33" name="Google Shape;7542;p76">
            <a:extLst>
              <a:ext uri="{FF2B5EF4-FFF2-40B4-BE49-F238E27FC236}">
                <a16:creationId xmlns:a16="http://schemas.microsoft.com/office/drawing/2014/main" id="{009F9417-85BF-DC40-B08A-FC6BE8B29D73}"/>
              </a:ext>
            </a:extLst>
          </p:cNvPr>
          <p:cNvGrpSpPr/>
          <p:nvPr/>
        </p:nvGrpSpPr>
        <p:grpSpPr>
          <a:xfrm>
            <a:off x="4825861" y="323913"/>
            <a:ext cx="266919" cy="279578"/>
            <a:chOff x="-50503000" y="3921175"/>
            <a:chExt cx="300900" cy="299325"/>
          </a:xfrm>
          <a:solidFill>
            <a:schemeClr val="bg1"/>
          </a:solidFill>
        </p:grpSpPr>
        <p:sp>
          <p:nvSpPr>
            <p:cNvPr id="34" name="Google Shape;7543;p76">
              <a:extLst>
                <a:ext uri="{FF2B5EF4-FFF2-40B4-BE49-F238E27FC236}">
                  <a16:creationId xmlns:a16="http://schemas.microsoft.com/office/drawing/2014/main" id="{926703B1-EB76-2547-8D76-D3CC9FC67F63}"/>
                </a:ext>
              </a:extLst>
            </p:cNvPr>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5" name="Google Shape;7544;p76">
              <a:extLst>
                <a:ext uri="{FF2B5EF4-FFF2-40B4-BE49-F238E27FC236}">
                  <a16:creationId xmlns:a16="http://schemas.microsoft.com/office/drawing/2014/main" id="{B080421D-EC69-3A43-884B-96BD67FE9D45}"/>
                </a:ext>
              </a:extLst>
            </p:cNvPr>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6" name="Google Shape;7545;p76">
              <a:extLst>
                <a:ext uri="{FF2B5EF4-FFF2-40B4-BE49-F238E27FC236}">
                  <a16:creationId xmlns:a16="http://schemas.microsoft.com/office/drawing/2014/main" id="{F5518236-2BAD-E743-AE2E-4F5AE3923D1B}"/>
                </a:ext>
              </a:extLst>
            </p:cNvPr>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7" name="Google Shape;7546;p76">
              <a:extLst>
                <a:ext uri="{FF2B5EF4-FFF2-40B4-BE49-F238E27FC236}">
                  <a16:creationId xmlns:a16="http://schemas.microsoft.com/office/drawing/2014/main" id="{3C4B1E20-648B-9044-A871-785F92207278}"/>
                </a:ext>
              </a:extLst>
            </p:cNvPr>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8" name="Google Shape;7547;p76">
              <a:extLst>
                <a:ext uri="{FF2B5EF4-FFF2-40B4-BE49-F238E27FC236}">
                  <a16:creationId xmlns:a16="http://schemas.microsoft.com/office/drawing/2014/main" id="{D8595849-3DD7-1541-8A72-5428201F5344}"/>
                </a:ext>
              </a:extLst>
            </p:cNvPr>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39" name="Google Shape;6190;p73">
            <a:extLst>
              <a:ext uri="{FF2B5EF4-FFF2-40B4-BE49-F238E27FC236}">
                <a16:creationId xmlns:a16="http://schemas.microsoft.com/office/drawing/2014/main" id="{609FF78A-7782-6945-8554-CE2078410686}"/>
              </a:ext>
            </a:extLst>
          </p:cNvPr>
          <p:cNvSpPr/>
          <p:nvPr/>
        </p:nvSpPr>
        <p:spPr>
          <a:xfrm>
            <a:off x="4936279" y="2558104"/>
            <a:ext cx="259672" cy="361467"/>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pic>
        <p:nvPicPr>
          <p:cNvPr id="44" name="Imagen 43">
            <a:extLst>
              <a:ext uri="{FF2B5EF4-FFF2-40B4-BE49-F238E27FC236}">
                <a16:creationId xmlns:a16="http://schemas.microsoft.com/office/drawing/2014/main" id="{37FA22E2-917C-3F4D-B87E-F9956E4A5D22}"/>
              </a:ext>
            </a:extLst>
          </p:cNvPr>
          <p:cNvPicPr>
            <a:picLocks noChangeAspect="1"/>
          </p:cNvPicPr>
          <p:nvPr/>
        </p:nvPicPr>
        <p:blipFill>
          <a:blip r:embed="rId3"/>
          <a:stretch>
            <a:fillRect/>
          </a:stretch>
        </p:blipFill>
        <p:spPr>
          <a:xfrm>
            <a:off x="179708" y="1795809"/>
            <a:ext cx="4240494" cy="2138400"/>
          </a:xfrm>
          <a:prstGeom prst="rect">
            <a:avLst/>
          </a:prstGeom>
        </p:spPr>
      </p:pic>
    </p:spTree>
    <p:extLst>
      <p:ext uri="{BB962C8B-B14F-4D97-AF65-F5344CB8AC3E}">
        <p14:creationId xmlns:p14="http://schemas.microsoft.com/office/powerpoint/2010/main" val="89478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42" name="Google Shape;766;p53">
            <a:extLst>
              <a:ext uri="{FF2B5EF4-FFF2-40B4-BE49-F238E27FC236}">
                <a16:creationId xmlns:a16="http://schemas.microsoft.com/office/drawing/2014/main" id="{D22DE558-B5FF-4346-8E5C-8201D7DFFB93}"/>
              </a:ext>
            </a:extLst>
          </p:cNvPr>
          <p:cNvSpPr/>
          <p:nvPr/>
        </p:nvSpPr>
        <p:spPr>
          <a:xfrm flipH="1">
            <a:off x="900906" y="583043"/>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40000"/>
                  <a:lumOff val="60000"/>
                </a:schemeClr>
              </a:solidFill>
            </a:endParaRPr>
          </a:p>
        </p:txBody>
      </p:sp>
      <p:sp>
        <p:nvSpPr>
          <p:cNvPr id="41" name="Google Shape;766;p53">
            <a:extLst>
              <a:ext uri="{FF2B5EF4-FFF2-40B4-BE49-F238E27FC236}">
                <a16:creationId xmlns:a16="http://schemas.microsoft.com/office/drawing/2014/main" id="{CE066865-4709-8243-8CB9-E52CBDE9FF91}"/>
              </a:ext>
            </a:extLst>
          </p:cNvPr>
          <p:cNvSpPr/>
          <p:nvPr/>
        </p:nvSpPr>
        <p:spPr>
          <a:xfrm flipH="1">
            <a:off x="5706437" y="3610586"/>
            <a:ext cx="2124314"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40000"/>
                  <a:lumOff val="60000"/>
                </a:schemeClr>
              </a:solidFill>
            </a:endParaRPr>
          </a:p>
        </p:txBody>
      </p:sp>
      <p:sp>
        <p:nvSpPr>
          <p:cNvPr id="40" name="Google Shape;766;p53">
            <a:extLst>
              <a:ext uri="{FF2B5EF4-FFF2-40B4-BE49-F238E27FC236}">
                <a16:creationId xmlns:a16="http://schemas.microsoft.com/office/drawing/2014/main" id="{08EF38E8-7F2B-C142-AF23-FFE2C2E0859C}"/>
              </a:ext>
            </a:extLst>
          </p:cNvPr>
          <p:cNvSpPr/>
          <p:nvPr/>
        </p:nvSpPr>
        <p:spPr>
          <a:xfrm flipH="1">
            <a:off x="3822547" y="2141181"/>
            <a:ext cx="3040882"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lumMod val="40000"/>
                  <a:lumOff val="60000"/>
                </a:schemeClr>
              </a:solidFill>
            </a:endParaRPr>
          </a:p>
        </p:txBody>
      </p:sp>
      <p:sp>
        <p:nvSpPr>
          <p:cNvPr id="346" name="Google Shape;346;p38"/>
          <p:cNvSpPr txBox="1">
            <a:spLocks noGrp="1"/>
          </p:cNvSpPr>
          <p:nvPr>
            <p:ph type="title"/>
          </p:nvPr>
        </p:nvSpPr>
        <p:spPr>
          <a:xfrm>
            <a:off x="-198370" y="111807"/>
            <a:ext cx="7717500" cy="527100"/>
          </a:xfrm>
          <a:prstGeom prst="rect">
            <a:avLst/>
          </a:prstGeom>
        </p:spPr>
        <p:txBody>
          <a:bodyPr spcFirstLastPara="1" wrap="square" lIns="91425" tIns="91425" rIns="91425" bIns="91425" anchor="t" anchorCtr="0">
            <a:noAutofit/>
          </a:bodyPr>
          <a:lstStyle/>
          <a:p>
            <a:pPr marL="450215" indent="457200">
              <a:lnSpc>
                <a:spcPct val="107000"/>
              </a:lnSpc>
              <a:spcBef>
                <a:spcPts val="200"/>
              </a:spcBef>
            </a:pPr>
            <a:br>
              <a:rPr lang="es-ES" dirty="0">
                <a:solidFill>
                  <a:srgbClr val="000000"/>
                </a:solidFill>
                <a:latin typeface="+mj-lt"/>
                <a:ea typeface="Times New Roman" panose="02020603050405020304" pitchFamily="18" charset="0"/>
                <a:cs typeface="Times New Roman" panose="02020603050405020304" pitchFamily="18" charset="0"/>
              </a:rPr>
            </a:br>
            <a:r>
              <a:rPr lang="es-ES" sz="1100" dirty="0">
                <a:solidFill>
                  <a:srgbClr val="000000"/>
                </a:solidFill>
                <a:latin typeface="Arial" panose="020B0604020202020204" pitchFamily="34" charset="0"/>
                <a:ea typeface="Calibri" panose="020F0502020204030204" pitchFamily="34" charset="0"/>
                <a:cs typeface="Times New Roman" panose="02020603050405020304" pitchFamily="18" charset="0"/>
              </a:rPr>
              <a:t>Resultados del análisis químico del suelo</a:t>
            </a:r>
            <a:br>
              <a:rPr lang="es-EC" sz="1100" dirty="0"/>
            </a:br>
            <a:br>
              <a:rPr lang="es-EC" sz="4400" dirty="0">
                <a:latin typeface="+mn-lt"/>
                <a:ea typeface="Calibri" panose="020F0502020204030204" pitchFamily="34" charset="0"/>
                <a:cs typeface="Times New Roman" panose="02020603050405020304" pitchFamily="18" charset="0"/>
              </a:rPr>
            </a:br>
            <a:endParaRPr lang="es-EC" sz="3200" dirty="0">
              <a:solidFill>
                <a:srgbClr val="1F3763"/>
              </a:solidFill>
              <a:latin typeface="+mn-lt"/>
              <a:ea typeface="Times New Roman" panose="02020603050405020304" pitchFamily="18" charset="0"/>
              <a:cs typeface="Times New Roman" panose="02020603050405020304" pitchFamily="18" charset="0"/>
            </a:endParaRPr>
          </a:p>
        </p:txBody>
      </p:sp>
      <p:pic>
        <p:nvPicPr>
          <p:cNvPr id="20" name="Imagen 19">
            <a:extLst>
              <a:ext uri="{FF2B5EF4-FFF2-40B4-BE49-F238E27FC236}">
                <a16:creationId xmlns:a16="http://schemas.microsoft.com/office/drawing/2014/main" id="{FA7F7A8A-A029-824A-A4CF-D3BB10DF3F8E}"/>
              </a:ext>
            </a:extLst>
          </p:cNvPr>
          <p:cNvPicPr>
            <a:picLocks noChangeAspect="1"/>
          </p:cNvPicPr>
          <p:nvPr/>
        </p:nvPicPr>
        <p:blipFill>
          <a:blip r:embed="rId3"/>
          <a:stretch>
            <a:fillRect/>
          </a:stretch>
        </p:blipFill>
        <p:spPr>
          <a:xfrm>
            <a:off x="1260362" y="2519903"/>
            <a:ext cx="4800036" cy="982536"/>
          </a:xfrm>
          <a:prstGeom prst="rect">
            <a:avLst/>
          </a:prstGeom>
        </p:spPr>
      </p:pic>
      <p:pic>
        <p:nvPicPr>
          <p:cNvPr id="21" name="Imagen 20">
            <a:extLst>
              <a:ext uri="{FF2B5EF4-FFF2-40B4-BE49-F238E27FC236}">
                <a16:creationId xmlns:a16="http://schemas.microsoft.com/office/drawing/2014/main" id="{F4540693-6778-F845-9E43-CBCD275DD2E4}"/>
              </a:ext>
            </a:extLst>
          </p:cNvPr>
          <p:cNvPicPr>
            <a:picLocks noChangeAspect="1"/>
          </p:cNvPicPr>
          <p:nvPr/>
        </p:nvPicPr>
        <p:blipFill rotWithShape="1">
          <a:blip r:embed="rId4"/>
          <a:srcRect t="12295"/>
          <a:stretch/>
        </p:blipFill>
        <p:spPr>
          <a:xfrm>
            <a:off x="3822547" y="4003153"/>
            <a:ext cx="5231121" cy="1053590"/>
          </a:xfrm>
          <a:prstGeom prst="rect">
            <a:avLst/>
          </a:prstGeom>
        </p:spPr>
      </p:pic>
      <p:sp>
        <p:nvSpPr>
          <p:cNvPr id="31" name="CuadroTexto 30">
            <a:extLst>
              <a:ext uri="{FF2B5EF4-FFF2-40B4-BE49-F238E27FC236}">
                <a16:creationId xmlns:a16="http://schemas.microsoft.com/office/drawing/2014/main" id="{564CEE12-19BD-D343-9B45-6E238A4F4170}"/>
              </a:ext>
            </a:extLst>
          </p:cNvPr>
          <p:cNvSpPr txBox="1"/>
          <p:nvPr/>
        </p:nvSpPr>
        <p:spPr>
          <a:xfrm>
            <a:off x="1345830" y="2171840"/>
            <a:ext cx="4803058" cy="261610"/>
          </a:xfrm>
          <a:prstGeom prst="rect">
            <a:avLst/>
          </a:prstGeom>
          <a:noFill/>
        </p:spPr>
        <p:txBody>
          <a:bodyPr wrap="square">
            <a:spAutoFit/>
          </a:bodyPr>
          <a:lstStyle/>
          <a:p>
            <a:r>
              <a:rPr lang="es-E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Requerimiento nutricional del cultivo de pasto </a:t>
            </a:r>
            <a:r>
              <a:rPr lang="es-ES" sz="11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saboya</a:t>
            </a:r>
            <a:r>
              <a:rPr lang="es-E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(kg/ha/año)</a:t>
            </a:r>
            <a:endParaRPr lang="es-EC" sz="1100" b="1" dirty="0"/>
          </a:p>
        </p:txBody>
      </p:sp>
      <p:sp>
        <p:nvSpPr>
          <p:cNvPr id="32" name="Rectángulo 31">
            <a:extLst>
              <a:ext uri="{FF2B5EF4-FFF2-40B4-BE49-F238E27FC236}">
                <a16:creationId xmlns:a16="http://schemas.microsoft.com/office/drawing/2014/main" id="{BC66CD15-E4C1-8643-96FF-E92C2C7E22E5}"/>
              </a:ext>
            </a:extLst>
          </p:cNvPr>
          <p:cNvSpPr/>
          <p:nvPr/>
        </p:nvSpPr>
        <p:spPr>
          <a:xfrm>
            <a:off x="4166330" y="3610586"/>
            <a:ext cx="3352800" cy="261610"/>
          </a:xfrm>
          <a:prstGeom prst="rect">
            <a:avLst/>
          </a:prstGeom>
        </p:spPr>
        <p:txBody>
          <a:bodyPr wrap="square">
            <a:spAutoFit/>
          </a:bodyPr>
          <a:lstStyle/>
          <a:p>
            <a:r>
              <a:rPr lang="es-EC" sz="1100" b="1" dirty="0">
                <a:latin typeface="Arial" panose="020B0604020202020204" pitchFamily="34" charset="0"/>
                <a:cs typeface="Arial" panose="020B0604020202020204" pitchFamily="34" charset="0"/>
              </a:rPr>
              <a:t>Cantidad de fertilizante empleado</a:t>
            </a:r>
          </a:p>
        </p:txBody>
      </p:sp>
      <p:sp>
        <p:nvSpPr>
          <p:cNvPr id="43" name="CuadroTexto 42">
            <a:extLst>
              <a:ext uri="{FF2B5EF4-FFF2-40B4-BE49-F238E27FC236}">
                <a16:creationId xmlns:a16="http://schemas.microsoft.com/office/drawing/2014/main" id="{A0BDAEC2-F2B5-CB4F-9BA8-47A2B8BFDBDA}"/>
              </a:ext>
            </a:extLst>
          </p:cNvPr>
          <p:cNvSpPr txBox="1"/>
          <p:nvPr/>
        </p:nvSpPr>
        <p:spPr>
          <a:xfrm>
            <a:off x="127406" y="76599"/>
            <a:ext cx="4572000" cy="477054"/>
          </a:xfrm>
          <a:prstGeom prst="rect">
            <a:avLst/>
          </a:prstGeom>
          <a:noFill/>
        </p:spPr>
        <p:txBody>
          <a:bodyPr wrap="square">
            <a:spAutoFit/>
          </a:bodyPr>
          <a:lstStyle/>
          <a:p>
            <a:r>
              <a:rPr lang="es-ES" sz="2500" b="1" dirty="0">
                <a:solidFill>
                  <a:srgbClr val="000000"/>
                </a:solidFill>
                <a:latin typeface="+mj-lt"/>
                <a:ea typeface="Times New Roman" panose="02020603050405020304" pitchFamily="18" charset="0"/>
                <a:cs typeface="Times New Roman" panose="02020603050405020304" pitchFamily="18" charset="0"/>
              </a:rPr>
              <a:t>Fertilización </a:t>
            </a:r>
            <a:endParaRPr lang="es-EC" sz="2500" b="1" dirty="0">
              <a:latin typeface="+mj-lt"/>
            </a:endParaRPr>
          </a:p>
        </p:txBody>
      </p:sp>
      <p:sp>
        <p:nvSpPr>
          <p:cNvPr id="45" name="Google Shape;442;p41">
            <a:extLst>
              <a:ext uri="{FF2B5EF4-FFF2-40B4-BE49-F238E27FC236}">
                <a16:creationId xmlns:a16="http://schemas.microsoft.com/office/drawing/2014/main" id="{A6A1AB53-129D-0949-A773-7C63377DCF35}"/>
              </a:ext>
            </a:extLst>
          </p:cNvPr>
          <p:cNvSpPr/>
          <p:nvPr/>
        </p:nvSpPr>
        <p:spPr>
          <a:xfrm>
            <a:off x="-760745" y="4271566"/>
            <a:ext cx="1851876" cy="1743867"/>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42;p41">
            <a:extLst>
              <a:ext uri="{FF2B5EF4-FFF2-40B4-BE49-F238E27FC236}">
                <a16:creationId xmlns:a16="http://schemas.microsoft.com/office/drawing/2014/main" id="{E21A13C7-5796-A441-B0D0-DD95606E280A}"/>
              </a:ext>
            </a:extLst>
          </p:cNvPr>
          <p:cNvSpPr/>
          <p:nvPr/>
        </p:nvSpPr>
        <p:spPr>
          <a:xfrm>
            <a:off x="8860120" y="-290009"/>
            <a:ext cx="1139286" cy="1158188"/>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A3089945-31C1-A942-BE8A-7974A135DBC3}"/>
              </a:ext>
            </a:extLst>
          </p:cNvPr>
          <p:cNvPicPr>
            <a:picLocks noChangeAspect="1"/>
          </p:cNvPicPr>
          <p:nvPr/>
        </p:nvPicPr>
        <p:blipFill>
          <a:blip r:embed="rId5"/>
          <a:stretch>
            <a:fillRect/>
          </a:stretch>
        </p:blipFill>
        <p:spPr>
          <a:xfrm>
            <a:off x="358962" y="1047260"/>
            <a:ext cx="5219700" cy="965200"/>
          </a:xfrm>
          <a:prstGeom prst="rect">
            <a:avLst/>
          </a:prstGeom>
        </p:spPr>
      </p:pic>
    </p:spTree>
    <p:extLst>
      <p:ext uri="{BB962C8B-B14F-4D97-AF65-F5344CB8AC3E}">
        <p14:creationId xmlns:p14="http://schemas.microsoft.com/office/powerpoint/2010/main" val="203566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36"/>
          <p:cNvSpPr/>
          <p:nvPr/>
        </p:nvSpPr>
        <p:spPr>
          <a:xfrm rot="5398976">
            <a:off x="3376438"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rot="5398976">
            <a:off x="3376438"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2680375" y="-138300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rot="-1248412">
            <a:off x="1115561" y="481315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rot="-1248538">
            <a:off x="1949629" y="5065461"/>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36"/>
          <p:cNvGrpSpPr/>
          <p:nvPr/>
        </p:nvGrpSpPr>
        <p:grpSpPr>
          <a:xfrm>
            <a:off x="277725" y="4519511"/>
            <a:ext cx="604655" cy="482923"/>
            <a:chOff x="5879425" y="4466724"/>
            <a:chExt cx="604655" cy="482923"/>
          </a:xfrm>
        </p:grpSpPr>
        <p:sp>
          <p:nvSpPr>
            <p:cNvPr id="293" name="Google Shape;293;p36"/>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id="{174F375B-626C-7749-B31A-E65A5266669A}"/>
              </a:ext>
            </a:extLst>
          </p:cNvPr>
          <p:cNvPicPr>
            <a:picLocks noChangeAspect="1"/>
          </p:cNvPicPr>
          <p:nvPr/>
        </p:nvPicPr>
        <p:blipFill>
          <a:blip r:embed="rId3"/>
          <a:stretch>
            <a:fillRect/>
          </a:stretch>
        </p:blipFill>
        <p:spPr>
          <a:xfrm>
            <a:off x="1320800" y="742950"/>
            <a:ext cx="6502400" cy="3657600"/>
          </a:xfrm>
          <a:prstGeom prst="rect">
            <a:avLst/>
          </a:prstGeom>
        </p:spPr>
      </p:pic>
      <p:sp>
        <p:nvSpPr>
          <p:cNvPr id="283" name="Google Shape;283;p36"/>
          <p:cNvSpPr txBox="1">
            <a:spLocks noGrp="1"/>
          </p:cNvSpPr>
          <p:nvPr>
            <p:ph type="title"/>
          </p:nvPr>
        </p:nvSpPr>
        <p:spPr>
          <a:xfrm>
            <a:off x="2680375" y="2206040"/>
            <a:ext cx="38589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bg1"/>
                </a:solidFill>
                <a:latin typeface="+mj-lt"/>
              </a:rPr>
              <a:t>Resultados</a:t>
            </a:r>
            <a:endParaRPr sz="4400" dirty="0">
              <a:solidFill>
                <a:schemeClr val="bg1"/>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329549" y="-36251"/>
            <a:ext cx="3858900" cy="105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mj-lt"/>
              </a:rPr>
              <a:t>Altura de planta (cm)</a:t>
            </a:r>
            <a:endParaRPr sz="2800" dirty="0">
              <a:latin typeface="+mj-lt"/>
            </a:endParaRPr>
          </a:p>
        </p:txBody>
      </p:sp>
      <p:sp>
        <p:nvSpPr>
          <p:cNvPr id="287" name="Google Shape;287;p36"/>
          <p:cNvSpPr/>
          <p:nvPr/>
        </p:nvSpPr>
        <p:spPr>
          <a:xfrm rot="5398976">
            <a:off x="4037351" y="4036253"/>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6410750" y="-948807"/>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rot="-1248412">
            <a:off x="3212400" y="4170884"/>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rot="-1248538">
            <a:off x="4164338" y="4523697"/>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36"/>
          <p:cNvGrpSpPr/>
          <p:nvPr/>
        </p:nvGrpSpPr>
        <p:grpSpPr>
          <a:xfrm>
            <a:off x="277725" y="4519511"/>
            <a:ext cx="604655" cy="482923"/>
            <a:chOff x="5879425" y="4466724"/>
            <a:chExt cx="604655" cy="482923"/>
          </a:xfrm>
        </p:grpSpPr>
        <p:sp>
          <p:nvSpPr>
            <p:cNvPr id="293" name="Google Shape;293;p36"/>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5" name="Gráfico 14">
            <a:extLst>
              <a:ext uri="{FF2B5EF4-FFF2-40B4-BE49-F238E27FC236}">
                <a16:creationId xmlns:a16="http://schemas.microsoft.com/office/drawing/2014/main" id="{00000000-0008-0000-0000-000004000000}"/>
              </a:ext>
            </a:extLst>
          </p:cNvPr>
          <p:cNvGraphicFramePr/>
          <p:nvPr>
            <p:extLst>
              <p:ext uri="{D42A27DB-BD31-4B8C-83A1-F6EECF244321}">
                <p14:modId xmlns:p14="http://schemas.microsoft.com/office/powerpoint/2010/main" val="1952436172"/>
              </p:ext>
            </p:extLst>
          </p:nvPr>
        </p:nvGraphicFramePr>
        <p:xfrm>
          <a:off x="0" y="1396922"/>
          <a:ext cx="4998027" cy="312258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405771" y="733544"/>
            <a:ext cx="4186483" cy="568810"/>
          </a:xfrm>
          <a:prstGeom prst="rect">
            <a:avLst/>
          </a:prstGeom>
        </p:spPr>
        <p:txBody>
          <a:bodyPr wrap="square">
            <a:spAutoFit/>
          </a:bodyPr>
          <a:lstStyle/>
          <a:p>
            <a:pPr algn="just">
              <a:lnSpc>
                <a:spcPct val="150000"/>
              </a:lnSpc>
            </a:pPr>
            <a:r>
              <a:rPr lang="es-EC" sz="1100" dirty="0">
                <a:latin typeface="+mn-lt"/>
                <a:ea typeface="Calibri" panose="020F0502020204030204" pitchFamily="34" charset="0"/>
              </a:rPr>
              <a:t>ADEVA para la altura de planta (cm); Interacción Corte*Fertilización*Día (</a:t>
            </a:r>
            <a:r>
              <a:rPr lang="es-EC" sz="1100" i="1" dirty="0">
                <a:latin typeface="+mn-lt"/>
                <a:ea typeface="Calibri" panose="020F0502020204030204" pitchFamily="34" charset="0"/>
              </a:rPr>
              <a:t>p=0,0009</a:t>
            </a:r>
            <a:r>
              <a:rPr lang="es-EC" sz="1100" dirty="0">
                <a:latin typeface="+mn-lt"/>
                <a:ea typeface="Calibri" panose="020F0502020204030204" pitchFamily="34" charset="0"/>
              </a:rPr>
              <a:t>); R</a:t>
            </a:r>
            <a:r>
              <a:rPr lang="es-EC" sz="1100" baseline="30000" dirty="0">
                <a:latin typeface="+mn-lt"/>
                <a:ea typeface="Calibri" panose="020F0502020204030204" pitchFamily="34" charset="0"/>
              </a:rPr>
              <a:t>2</a:t>
            </a:r>
            <a:r>
              <a:rPr lang="es-EC" sz="1100" dirty="0">
                <a:latin typeface="+mn-lt"/>
                <a:ea typeface="Calibri" panose="020F0502020204030204" pitchFamily="34" charset="0"/>
              </a:rPr>
              <a:t>=</a:t>
            </a:r>
            <a:r>
              <a:rPr lang="es-EC" sz="1100" dirty="0">
                <a:latin typeface="+mn-lt"/>
                <a:ea typeface="Calibri" panose="020F0502020204030204" pitchFamily="34" charset="0"/>
                <a:cs typeface="Times New Roman" panose="02020603050405020304" pitchFamily="18" charset="0"/>
              </a:rPr>
              <a:t> </a:t>
            </a:r>
            <a:r>
              <a:rPr lang="es-EC" sz="1100" dirty="0">
                <a:latin typeface="+mn-lt"/>
                <a:ea typeface="Calibri" panose="020F0502020204030204" pitchFamily="34" charset="0"/>
              </a:rPr>
              <a:t> 0,87; CV= 13,5 %.</a:t>
            </a:r>
            <a:r>
              <a:rPr lang="en-US" sz="1100" dirty="0">
                <a:latin typeface="+mn-lt"/>
              </a:rPr>
              <a:t> </a:t>
            </a:r>
            <a:r>
              <a:rPr lang="es-EC" sz="1100" dirty="0">
                <a:latin typeface="+mn-lt"/>
                <a:ea typeface="Calibri" panose="020F0502020204030204" pitchFamily="34" charset="0"/>
                <a:cs typeface="Times New Roman" panose="02020603050405020304" pitchFamily="18" charset="0"/>
              </a:rPr>
              <a:t> </a:t>
            </a:r>
            <a:endParaRPr lang="en-US" sz="1100" dirty="0">
              <a:latin typeface="+mn-lt"/>
              <a:ea typeface="Calibri" panose="020F0502020204030204" pitchFamily="34" charset="0"/>
              <a:cs typeface="Times New Roman" panose="02020603050405020304" pitchFamily="18" charset="0"/>
            </a:endParaRPr>
          </a:p>
        </p:txBody>
      </p:sp>
      <p:sp>
        <p:nvSpPr>
          <p:cNvPr id="4" name="Rectángulo 3"/>
          <p:cNvSpPr/>
          <p:nvPr/>
        </p:nvSpPr>
        <p:spPr>
          <a:xfrm>
            <a:off x="5382638" y="1490795"/>
            <a:ext cx="3519773" cy="2555443"/>
          </a:xfrm>
          <a:prstGeom prst="rect">
            <a:avLst/>
          </a:prstGeom>
        </p:spPr>
        <p:txBody>
          <a:bodyPr wrap="square">
            <a:spAutoFit/>
          </a:bodyPr>
          <a:lstStyle/>
          <a:p>
            <a:pPr marL="457200" indent="457200">
              <a:lnSpc>
                <a:spcPct val="150000"/>
              </a:lnSpc>
              <a:spcAft>
                <a:spcPts val="1200"/>
              </a:spcAft>
            </a:pPr>
            <a:r>
              <a:rPr lang="es-MX" sz="1200" dirty="0" err="1">
                <a:latin typeface="Arial" panose="020B0604020202020204" pitchFamily="34" charset="0"/>
                <a:ea typeface="Calibri" panose="020F0502020204030204" pitchFamily="34" charset="0"/>
                <a:cs typeface="Times New Roman" panose="02020603050405020304" pitchFamily="18" charset="0"/>
              </a:rPr>
              <a:t>Bonamigo</a:t>
            </a:r>
            <a:r>
              <a:rPr lang="es-MX" sz="1200" dirty="0">
                <a:latin typeface="Arial" panose="020B0604020202020204" pitchFamily="34" charset="0"/>
                <a:ea typeface="Calibri" panose="020F0502020204030204" pitchFamily="34" charset="0"/>
                <a:cs typeface="Times New Roman" panose="02020603050405020304" pitchFamily="18" charset="0"/>
              </a:rPr>
              <a:t> (1999)</a:t>
            </a:r>
            <a:r>
              <a:rPr lang="es-EC" sz="1200" dirty="0">
                <a:latin typeface="Arial" panose="020B0604020202020204" pitchFamily="34" charset="0"/>
                <a:ea typeface="Calibri" panose="020F0502020204030204" pitchFamily="34" charset="0"/>
                <a:cs typeface="Times New Roman" panose="02020603050405020304" pitchFamily="18" charset="0"/>
              </a:rPr>
              <a:t>, recomienda que el pasto Saboya debe ser aprovechado cuando tenga una altura entre 80 y 100 cm, altura ideal donde la planta acumula buena cantidad de materia seca y proteína bruta, y, por otra parte, </a:t>
            </a:r>
            <a:r>
              <a:rPr lang="es-ES_tradnl" sz="1200" dirty="0">
                <a:latin typeface="Arial" panose="020B0604020202020204" pitchFamily="34" charset="0"/>
                <a:ea typeface="Calibri" panose="020F0502020204030204" pitchFamily="34" charset="0"/>
                <a:cs typeface="Times New Roman" panose="02020603050405020304" pitchFamily="18" charset="0"/>
              </a:rPr>
              <a:t>Carrión (2007) expresa que la altura adecuada para pastoreo en el pasto Saboya se encuentra entre los 60 – 90 cm</a:t>
            </a:r>
            <a:r>
              <a:rPr lang="es-ES_tradnl" sz="1200" b="1" dirty="0">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297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0" y="0"/>
            <a:ext cx="4258819" cy="79097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mj-lt"/>
              </a:rPr>
              <a:t>Longitud de hoja (cm)</a:t>
            </a:r>
            <a:endParaRPr sz="2800" dirty="0">
              <a:latin typeface="+mj-lt"/>
            </a:endParaRPr>
          </a:p>
        </p:txBody>
      </p:sp>
      <p:sp>
        <p:nvSpPr>
          <p:cNvPr id="287" name="Google Shape;287;p36"/>
          <p:cNvSpPr/>
          <p:nvPr/>
        </p:nvSpPr>
        <p:spPr>
          <a:xfrm rot="5398976">
            <a:off x="3376438"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rot="5398976">
            <a:off x="3376438"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7080221" y="-126628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rot="-1248412">
            <a:off x="1958493" y="440471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rot="-1248538">
            <a:off x="2983105" y="4531385"/>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36"/>
          <p:cNvGrpSpPr/>
          <p:nvPr/>
        </p:nvGrpSpPr>
        <p:grpSpPr>
          <a:xfrm>
            <a:off x="277725" y="4519511"/>
            <a:ext cx="604655" cy="482923"/>
            <a:chOff x="5879425" y="4466724"/>
            <a:chExt cx="604655" cy="482923"/>
          </a:xfrm>
        </p:grpSpPr>
        <p:sp>
          <p:nvSpPr>
            <p:cNvPr id="293" name="Google Shape;293;p36"/>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3" name="Gráfico 12">
            <a:extLst>
              <a:ext uri="{FF2B5EF4-FFF2-40B4-BE49-F238E27FC236}">
                <a16:creationId xmlns:a16="http://schemas.microsoft.com/office/drawing/2014/main" id="{00000000-0008-0000-0100-000003000000}"/>
              </a:ext>
            </a:extLst>
          </p:cNvPr>
          <p:cNvGraphicFramePr/>
          <p:nvPr>
            <p:extLst>
              <p:ext uri="{D42A27DB-BD31-4B8C-83A1-F6EECF244321}">
                <p14:modId xmlns:p14="http://schemas.microsoft.com/office/powerpoint/2010/main" val="2365558773"/>
              </p:ext>
            </p:extLst>
          </p:nvPr>
        </p:nvGraphicFramePr>
        <p:xfrm>
          <a:off x="160996" y="1079441"/>
          <a:ext cx="2527935" cy="2178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00000000-0008-0000-0100-000004000000}"/>
              </a:ext>
            </a:extLst>
          </p:cNvPr>
          <p:cNvGraphicFramePr/>
          <p:nvPr>
            <p:extLst>
              <p:ext uri="{D42A27DB-BD31-4B8C-83A1-F6EECF244321}">
                <p14:modId xmlns:p14="http://schemas.microsoft.com/office/powerpoint/2010/main" val="3424822711"/>
              </p:ext>
            </p:extLst>
          </p:nvPr>
        </p:nvGraphicFramePr>
        <p:xfrm>
          <a:off x="2813382" y="1079441"/>
          <a:ext cx="2447290" cy="21780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ángulo 1"/>
          <p:cNvSpPr/>
          <p:nvPr/>
        </p:nvSpPr>
        <p:spPr>
          <a:xfrm>
            <a:off x="29762" y="3281779"/>
            <a:ext cx="5053119" cy="826701"/>
          </a:xfrm>
          <a:prstGeom prst="rect">
            <a:avLst/>
          </a:prstGeom>
        </p:spPr>
        <p:txBody>
          <a:bodyPr wrap="square">
            <a:spAutoFit/>
          </a:bodyPr>
          <a:lstStyle/>
          <a:p>
            <a:pPr marL="457200" indent="457200" algn="just">
              <a:lnSpc>
                <a:spcPct val="150000"/>
              </a:lnSpc>
              <a:spcAft>
                <a:spcPts val="800"/>
              </a:spcAft>
            </a:pPr>
            <a:r>
              <a:rPr lang="es-ES" sz="1100" dirty="0">
                <a:latin typeface="Arial" panose="020B0604020202020204" pitchFamily="34" charset="0"/>
                <a:ea typeface="Calibri" panose="020F0502020204030204" pitchFamily="34" charset="0"/>
                <a:cs typeface="Times New Roman" panose="02020603050405020304" pitchFamily="18" charset="0"/>
              </a:rPr>
              <a:t>ADEVA de la longitud de hoja (cm). Interacción, Día*Fertilización (</a:t>
            </a:r>
            <a:r>
              <a:rPr lang="es-ES" sz="1100" i="1" dirty="0">
                <a:latin typeface="Arial" panose="020B0604020202020204" pitchFamily="34" charset="0"/>
                <a:ea typeface="Calibri" panose="020F0502020204030204" pitchFamily="34" charset="0"/>
                <a:cs typeface="Times New Roman" panose="02020603050405020304" pitchFamily="18" charset="0"/>
              </a:rPr>
              <a:t>p=0,003</a:t>
            </a:r>
            <a:r>
              <a:rPr lang="es-ES" sz="1100" dirty="0">
                <a:latin typeface="Arial" panose="020B0604020202020204" pitchFamily="34" charset="0"/>
                <a:ea typeface="Calibri" panose="020F0502020204030204" pitchFamily="34" charset="0"/>
                <a:cs typeface="Times New Roman" panose="02020603050405020304" pitchFamily="18" charset="0"/>
              </a:rPr>
              <a:t>); Interacción, Día*Corte (</a:t>
            </a:r>
            <a:r>
              <a:rPr lang="es-ES" sz="1100" i="1" dirty="0">
                <a:latin typeface="Arial" panose="020B0604020202020204" pitchFamily="34" charset="0"/>
                <a:ea typeface="Calibri" panose="020F0502020204030204" pitchFamily="34" charset="0"/>
                <a:cs typeface="Times New Roman" panose="02020603050405020304" pitchFamily="18" charset="0"/>
              </a:rPr>
              <a:t>p&lt;0,0001</a:t>
            </a:r>
            <a:r>
              <a:rPr lang="es-ES" sz="1100" dirty="0">
                <a:latin typeface="Arial" panose="020B0604020202020204" pitchFamily="34" charset="0"/>
                <a:ea typeface="Calibri" panose="020F0502020204030204" pitchFamily="34" charset="0"/>
                <a:cs typeface="Times New Roman" panose="02020603050405020304" pitchFamily="18" charset="0"/>
              </a:rPr>
              <a:t>); R</a:t>
            </a:r>
            <a:r>
              <a:rPr lang="es-ES" sz="1100" baseline="30000" dirty="0">
                <a:latin typeface="Arial" panose="020B0604020202020204" pitchFamily="34" charset="0"/>
                <a:ea typeface="Calibri" panose="020F0502020204030204" pitchFamily="34" charset="0"/>
                <a:cs typeface="Times New Roman" panose="02020603050405020304" pitchFamily="18" charset="0"/>
              </a:rPr>
              <a:t>2</a:t>
            </a:r>
            <a:r>
              <a:rPr lang="es-ES" sz="1100" dirty="0">
                <a:latin typeface="Arial" panose="020B0604020202020204" pitchFamily="34" charset="0"/>
                <a:ea typeface="Calibri" panose="020F0502020204030204" pitchFamily="34" charset="0"/>
                <a:cs typeface="Times New Roman" panose="02020603050405020304" pitchFamily="18" charset="0"/>
              </a:rPr>
              <a:t>= 0,84; CV= 14,95 %.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786009" y="1337765"/>
            <a:ext cx="2796882" cy="1166088"/>
          </a:xfrm>
          <a:prstGeom prst="rect">
            <a:avLst/>
          </a:prstGeom>
        </p:spPr>
        <p:txBody>
          <a:bodyPr wrap="square">
            <a:spAutoFit/>
          </a:bodyPr>
          <a:lstStyle/>
          <a:p>
            <a:pPr>
              <a:lnSpc>
                <a:spcPct val="150000"/>
              </a:lnSpc>
            </a:pPr>
            <a:r>
              <a:rPr lang="es-MX" sz="1200" dirty="0">
                <a:latin typeface="Arial" panose="020B0604020202020204" pitchFamily="34" charset="0"/>
                <a:ea typeface="Calibri" panose="020F0502020204030204" pitchFamily="34" charset="0"/>
              </a:rPr>
              <a:t>Arias &amp; Mendoza (2021)</a:t>
            </a:r>
            <a:r>
              <a:rPr lang="es-ES" sz="1200" dirty="0">
                <a:latin typeface="Arial" panose="020B0604020202020204" pitchFamily="34" charset="0"/>
                <a:ea typeface="Calibri" panose="020F0502020204030204" pitchFamily="34" charset="0"/>
              </a:rPr>
              <a:t>, mencionan que el pasto Saboya fertilizado al día 21, alcanza una longitud promedio de 89 cm.</a:t>
            </a:r>
            <a:endParaRPr lang="en-US" sz="1200" dirty="0"/>
          </a:p>
        </p:txBody>
      </p:sp>
      <p:sp>
        <p:nvSpPr>
          <p:cNvPr id="6" name="CuadroTexto 5"/>
          <p:cNvSpPr txBox="1"/>
          <p:nvPr/>
        </p:nvSpPr>
        <p:spPr>
          <a:xfrm>
            <a:off x="5786009" y="2639648"/>
            <a:ext cx="2656641" cy="2215991"/>
          </a:xfrm>
          <a:prstGeom prst="rect">
            <a:avLst/>
          </a:prstGeom>
          <a:noFill/>
        </p:spPr>
        <p:txBody>
          <a:bodyPr wrap="square" rtlCol="0">
            <a:spAutoFit/>
          </a:bodyPr>
          <a:lstStyle/>
          <a:p>
            <a:pPr>
              <a:lnSpc>
                <a:spcPct val="150000"/>
              </a:lnSpc>
            </a:pPr>
            <a:r>
              <a:rPr lang="es-MX" sz="1200" dirty="0"/>
              <a:t>En la figura b </a:t>
            </a:r>
            <a:r>
              <a:rPr lang="es-ES" sz="1200" dirty="0"/>
              <a:t>se puede apreciar que en el segundo corte al día 21 la hoja del pasto Saboya tiene 10 cm más  </a:t>
            </a:r>
            <a:r>
              <a:rPr lang="es-EC" sz="1200" dirty="0"/>
              <a:t> </a:t>
            </a:r>
            <a:r>
              <a:rPr lang="es-ES" sz="1200" dirty="0"/>
              <a:t>que la del primer corte, con una tasa de crecimiento de hoja día del 27% mayor para el segundo corte.</a:t>
            </a:r>
            <a:endParaRPr lang="en-US" sz="1200" dirty="0"/>
          </a:p>
          <a:p>
            <a:r>
              <a:rPr lang="es-MX" sz="1200" dirty="0"/>
              <a:t> </a:t>
            </a:r>
            <a:endParaRPr lang="en-US" sz="1200" dirty="0"/>
          </a:p>
        </p:txBody>
      </p:sp>
    </p:spTree>
    <p:extLst>
      <p:ext uri="{BB962C8B-B14F-4D97-AF65-F5344CB8AC3E}">
        <p14:creationId xmlns:p14="http://schemas.microsoft.com/office/powerpoint/2010/main" val="147139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329547" y="287495"/>
            <a:ext cx="5894271" cy="105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err="1">
                <a:latin typeface="+mj-lt"/>
              </a:rPr>
              <a:t>Número</a:t>
            </a:r>
            <a:r>
              <a:rPr lang="en" sz="2800" dirty="0">
                <a:latin typeface="+mj-lt"/>
              </a:rPr>
              <a:t> de hojas por </a:t>
            </a:r>
            <a:r>
              <a:rPr lang="en" sz="2800" dirty="0" err="1">
                <a:latin typeface="+mj-lt"/>
              </a:rPr>
              <a:t>macollo</a:t>
            </a:r>
            <a:endParaRPr sz="2800" dirty="0">
              <a:latin typeface="+mj-lt"/>
            </a:endParaRPr>
          </a:p>
        </p:txBody>
      </p:sp>
      <p:sp>
        <p:nvSpPr>
          <p:cNvPr id="287" name="Google Shape;287;p36"/>
          <p:cNvSpPr/>
          <p:nvPr/>
        </p:nvSpPr>
        <p:spPr>
          <a:xfrm rot="5398976">
            <a:off x="3376438"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7080221" y="-126628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rot="-1248412">
            <a:off x="1115561" y="481315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rot="-1248538">
            <a:off x="1949629" y="5065461"/>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36"/>
          <p:cNvGrpSpPr/>
          <p:nvPr/>
        </p:nvGrpSpPr>
        <p:grpSpPr>
          <a:xfrm>
            <a:off x="277725" y="4519511"/>
            <a:ext cx="604655" cy="482923"/>
            <a:chOff x="5879425" y="4466724"/>
            <a:chExt cx="604655" cy="482923"/>
          </a:xfrm>
        </p:grpSpPr>
        <p:sp>
          <p:nvSpPr>
            <p:cNvPr id="293" name="Google Shape;293;p36"/>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2" name="Gráfico 11">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1736326426"/>
              </p:ext>
            </p:extLst>
          </p:nvPr>
        </p:nvGraphicFramePr>
        <p:xfrm>
          <a:off x="450608" y="1482090"/>
          <a:ext cx="2873375" cy="2191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00000000-0008-0000-0300-000003000000}"/>
              </a:ext>
            </a:extLst>
          </p:cNvPr>
          <p:cNvGraphicFramePr/>
          <p:nvPr>
            <p:extLst>
              <p:ext uri="{D42A27DB-BD31-4B8C-83A1-F6EECF244321}">
                <p14:modId xmlns:p14="http://schemas.microsoft.com/office/powerpoint/2010/main" val="1628781600"/>
              </p:ext>
            </p:extLst>
          </p:nvPr>
        </p:nvGraphicFramePr>
        <p:xfrm>
          <a:off x="3328428" y="1469390"/>
          <a:ext cx="2809875" cy="2204720"/>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p:cNvSpPr txBox="1"/>
          <p:nvPr/>
        </p:nvSpPr>
        <p:spPr>
          <a:xfrm>
            <a:off x="543236" y="1469390"/>
            <a:ext cx="339143" cy="307777"/>
          </a:xfrm>
          <a:prstGeom prst="rect">
            <a:avLst/>
          </a:prstGeom>
          <a:noFill/>
        </p:spPr>
        <p:txBody>
          <a:bodyPr wrap="square" rtlCol="0">
            <a:spAutoFit/>
          </a:bodyPr>
          <a:lstStyle/>
          <a:p>
            <a:r>
              <a:rPr lang="es-MX" dirty="0"/>
              <a:t>a</a:t>
            </a:r>
            <a:endParaRPr lang="en-US" dirty="0"/>
          </a:p>
        </p:txBody>
      </p:sp>
      <p:sp>
        <p:nvSpPr>
          <p:cNvPr id="15" name="CuadroTexto 14"/>
          <p:cNvSpPr txBox="1"/>
          <p:nvPr/>
        </p:nvSpPr>
        <p:spPr>
          <a:xfrm>
            <a:off x="3416611" y="1468168"/>
            <a:ext cx="339143" cy="307777"/>
          </a:xfrm>
          <a:prstGeom prst="rect">
            <a:avLst/>
          </a:prstGeom>
          <a:noFill/>
        </p:spPr>
        <p:txBody>
          <a:bodyPr wrap="square" rtlCol="0">
            <a:spAutoFit/>
          </a:bodyPr>
          <a:lstStyle/>
          <a:p>
            <a:r>
              <a:rPr lang="es-MX" dirty="0"/>
              <a:t>b</a:t>
            </a:r>
            <a:endParaRPr lang="en-US" dirty="0"/>
          </a:p>
        </p:txBody>
      </p:sp>
      <p:sp>
        <p:nvSpPr>
          <p:cNvPr id="3" name="Rectángulo 2"/>
          <p:cNvSpPr/>
          <p:nvPr/>
        </p:nvSpPr>
        <p:spPr>
          <a:xfrm>
            <a:off x="277724" y="3660251"/>
            <a:ext cx="5946093" cy="572786"/>
          </a:xfrm>
          <a:prstGeom prst="rect">
            <a:avLst/>
          </a:prstGeom>
        </p:spPr>
        <p:txBody>
          <a:bodyPr wrap="square">
            <a:spAutoFit/>
          </a:bodyPr>
          <a:lstStyle/>
          <a:p>
            <a:pPr marL="457200" indent="457200">
              <a:lnSpc>
                <a:spcPct val="150000"/>
              </a:lnSpc>
              <a:spcAft>
                <a:spcPts val="1000"/>
              </a:spcAft>
            </a:pPr>
            <a:r>
              <a:rPr lang="es-EC" sz="1100" dirty="0">
                <a:latin typeface="Arial" panose="020B0604020202020204" pitchFamily="34" charset="0"/>
                <a:ea typeface="Calibri" panose="020F0502020204030204" pitchFamily="34" charset="0"/>
                <a:cs typeface="Times New Roman" panose="02020603050405020304" pitchFamily="18" charset="0"/>
              </a:rPr>
              <a:t>ADEVA del número de hoja por macollo. Interacción, Día*Fertilización (</a:t>
            </a:r>
            <a:r>
              <a:rPr lang="es-EC" sz="1100" i="1" dirty="0">
                <a:latin typeface="Arial" panose="020B0604020202020204" pitchFamily="34" charset="0"/>
                <a:ea typeface="Calibri" panose="020F0502020204030204" pitchFamily="34" charset="0"/>
                <a:cs typeface="Times New Roman" panose="02020603050405020304" pitchFamily="18" charset="0"/>
              </a:rPr>
              <a:t>p-valor&lt;0,0001</a:t>
            </a:r>
            <a:r>
              <a:rPr lang="es-EC" sz="1100" dirty="0">
                <a:latin typeface="Arial" panose="020B0604020202020204" pitchFamily="34" charset="0"/>
                <a:ea typeface="Calibri" panose="020F0502020204030204" pitchFamily="34" charset="0"/>
                <a:cs typeface="Times New Roman" panose="02020603050405020304" pitchFamily="18" charset="0"/>
              </a:rPr>
              <a:t>); Interacción, Día*Corte (</a:t>
            </a:r>
            <a:r>
              <a:rPr lang="es-EC" sz="1100" i="1" dirty="0">
                <a:latin typeface="Arial" panose="020B0604020202020204" pitchFamily="34" charset="0"/>
                <a:ea typeface="Calibri" panose="020F0502020204030204" pitchFamily="34" charset="0"/>
                <a:cs typeface="Times New Roman" panose="02020603050405020304" pitchFamily="18" charset="0"/>
              </a:rPr>
              <a:t>p-valor=0,0027</a:t>
            </a:r>
            <a:r>
              <a:rPr lang="es-EC" sz="1100" dirty="0">
                <a:latin typeface="Arial" panose="020B0604020202020204" pitchFamily="34" charset="0"/>
                <a:ea typeface="Calibri" panose="020F0502020204030204" pitchFamily="34" charset="0"/>
                <a:cs typeface="Times New Roman" panose="02020603050405020304" pitchFamily="18" charset="0"/>
              </a:rPr>
              <a:t>); R</a:t>
            </a:r>
            <a:r>
              <a:rPr lang="es-EC" sz="1100" baseline="30000" dirty="0">
                <a:latin typeface="Arial" panose="020B0604020202020204" pitchFamily="34" charset="0"/>
                <a:ea typeface="Calibri" panose="020F0502020204030204" pitchFamily="34" charset="0"/>
                <a:cs typeface="Times New Roman" panose="02020603050405020304" pitchFamily="18" charset="0"/>
              </a:rPr>
              <a:t>2</a:t>
            </a:r>
            <a:r>
              <a:rPr lang="es-EC" sz="1100" dirty="0">
                <a:latin typeface="Arial" panose="020B0604020202020204" pitchFamily="34" charset="0"/>
                <a:ea typeface="Calibri" panose="020F0502020204030204" pitchFamily="34" charset="0"/>
                <a:cs typeface="Times New Roman" panose="02020603050405020304" pitchFamily="18" charset="0"/>
              </a:rPr>
              <a:t>= 0,80; CV= 18,15 %.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643057" y="1109858"/>
            <a:ext cx="3322052" cy="1588448"/>
          </a:xfrm>
          <a:prstGeom prst="rect">
            <a:avLst/>
          </a:prstGeom>
        </p:spPr>
        <p:txBody>
          <a:bodyPr wrap="square">
            <a:spAutoFit/>
          </a:bodyPr>
          <a:lstStyle/>
          <a:p>
            <a:pPr marL="457200" indent="457200">
              <a:lnSpc>
                <a:spcPct val="150000"/>
              </a:lnSpc>
              <a:spcAft>
                <a:spcPts val="1200"/>
              </a:spcAft>
            </a:pPr>
            <a:r>
              <a:rPr lang="es-MX" sz="1100" dirty="0">
                <a:latin typeface="Arial" panose="020B0604020202020204" pitchFamily="34" charset="0"/>
                <a:ea typeface="Calibri" panose="020F0502020204030204" pitchFamily="34" charset="0"/>
                <a:cs typeface="Times New Roman" panose="02020603050405020304" pitchFamily="18" charset="0"/>
              </a:rPr>
              <a:t>Villalobos (2019)</a:t>
            </a:r>
            <a:r>
              <a:rPr lang="es-EC" sz="1100" dirty="0">
                <a:latin typeface="Arial" panose="020B0604020202020204" pitchFamily="34" charset="0"/>
                <a:ea typeface="Calibri" panose="020F0502020204030204" pitchFamily="34" charset="0"/>
                <a:cs typeface="Times New Roman" panose="02020603050405020304" pitchFamily="18" charset="0"/>
              </a:rPr>
              <a:t>, menciona que el pasto está listo para pastoreo cuando ésta tenga 4 hojas verdaderas por macollo, momento ideal donde la planta tiene una buena cantidad de biomasa para el consumo del ganado.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4"/>
          <p:cNvSpPr>
            <a:spLocks noChangeArrowheads="1"/>
          </p:cNvSpPr>
          <p:nvPr/>
        </p:nvSpPr>
        <p:spPr bwMode="auto">
          <a:xfrm>
            <a:off x="6138303" y="2835610"/>
            <a:ext cx="273903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s-EC"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 efecto de la fertilización se encuentra encubierto debido a la elongación foliar, esto hace que las hojas no sean visibles de manera temprana y oportuna. El número de hojas por macollo es una variable genotípica que no se controla con la fertilización </a:t>
            </a:r>
            <a:r>
              <a:rPr kumimoji="0" lang="es-MX"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(Chacón &amp; Sarmiento, 1995)</a:t>
            </a:r>
            <a:r>
              <a:rPr kumimoji="0" lang="en-US" altLang="en-US" sz="1100" b="0" i="0" u="none" strike="noStrike" cap="none" normalizeH="0" baseline="0" dirty="0">
                <a:ln>
                  <a:noFill/>
                </a:ln>
                <a:solidFill>
                  <a:schemeClr val="tx1"/>
                </a:solidFill>
                <a:effectLst/>
              </a:rPr>
              <a:t>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018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329547" y="287495"/>
            <a:ext cx="5894271" cy="1054200"/>
          </a:xfrm>
          <a:prstGeom prst="rect">
            <a:avLst/>
          </a:prstGeom>
        </p:spPr>
        <p:txBody>
          <a:bodyPr spcFirstLastPara="1" wrap="square" lIns="91425" tIns="91425" rIns="91425" bIns="91425" anchor="ctr" anchorCtr="0">
            <a:noAutofit/>
          </a:bodyPr>
          <a:lstStyle/>
          <a:p>
            <a:pPr lvl="0"/>
            <a:r>
              <a:rPr lang="en" sz="2800" dirty="0" err="1">
                <a:latin typeface="+mj-lt"/>
              </a:rPr>
              <a:t>Número</a:t>
            </a:r>
            <a:r>
              <a:rPr lang="en" sz="2800" dirty="0">
                <a:latin typeface="+mj-lt"/>
              </a:rPr>
              <a:t> de </a:t>
            </a:r>
            <a:r>
              <a:rPr lang="en" sz="2800" dirty="0" err="1">
                <a:latin typeface="+mj-lt"/>
              </a:rPr>
              <a:t>macollos</a:t>
            </a:r>
            <a:r>
              <a:rPr lang="es-EC" sz="2800" dirty="0">
                <a:latin typeface="+mj-lt"/>
              </a:rPr>
              <a:t> /m</a:t>
            </a:r>
            <a:r>
              <a:rPr lang="es-EC" sz="2800" baseline="30000" dirty="0">
                <a:latin typeface="+mj-lt"/>
              </a:rPr>
              <a:t>2</a:t>
            </a:r>
            <a:endParaRPr sz="2800" dirty="0">
              <a:latin typeface="+mj-lt"/>
            </a:endParaRPr>
          </a:p>
        </p:txBody>
      </p:sp>
      <p:sp>
        <p:nvSpPr>
          <p:cNvPr id="287" name="Google Shape;287;p36"/>
          <p:cNvSpPr/>
          <p:nvPr/>
        </p:nvSpPr>
        <p:spPr>
          <a:xfrm rot="5398976">
            <a:off x="3376438"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rot="5398976">
            <a:off x="3376438"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7080221" y="-1266289"/>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rot="-1248412">
            <a:off x="1115561" y="4813156"/>
            <a:ext cx="2821223"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rot="-1248538">
            <a:off x="1949629" y="5065461"/>
            <a:ext cx="2107844" cy="341613"/>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36"/>
          <p:cNvGrpSpPr/>
          <p:nvPr/>
        </p:nvGrpSpPr>
        <p:grpSpPr>
          <a:xfrm>
            <a:off x="277725" y="4519511"/>
            <a:ext cx="604655" cy="482923"/>
            <a:chOff x="5879425" y="4466724"/>
            <a:chExt cx="604655" cy="482923"/>
          </a:xfrm>
        </p:grpSpPr>
        <p:sp>
          <p:nvSpPr>
            <p:cNvPr id="293" name="Google Shape;293;p36"/>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3" name="Gráfico 12">
            <a:extLst>
              <a:ext uri="{FF2B5EF4-FFF2-40B4-BE49-F238E27FC236}">
                <a16:creationId xmlns:a16="http://schemas.microsoft.com/office/drawing/2014/main" id="{00000000-0008-0000-0400-000002000000}"/>
              </a:ext>
            </a:extLst>
          </p:cNvPr>
          <p:cNvGraphicFramePr/>
          <p:nvPr>
            <p:extLst>
              <p:ext uri="{D42A27DB-BD31-4B8C-83A1-F6EECF244321}">
                <p14:modId xmlns:p14="http://schemas.microsoft.com/office/powerpoint/2010/main" val="1629540486"/>
              </p:ext>
            </p:extLst>
          </p:nvPr>
        </p:nvGraphicFramePr>
        <p:xfrm>
          <a:off x="72214" y="1200150"/>
          <a:ext cx="4907915" cy="267462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2064" y="3793711"/>
            <a:ext cx="5010968" cy="572786"/>
          </a:xfrm>
          <a:prstGeom prst="rect">
            <a:avLst/>
          </a:prstGeom>
        </p:spPr>
        <p:txBody>
          <a:bodyPr wrap="square">
            <a:spAutoFit/>
          </a:bodyPr>
          <a:lstStyle/>
          <a:p>
            <a:pPr marL="457200" indent="457200">
              <a:lnSpc>
                <a:spcPct val="150000"/>
              </a:lnSpc>
              <a:spcAft>
                <a:spcPts val="1000"/>
              </a:spcAft>
            </a:pPr>
            <a:r>
              <a:rPr lang="es-EC" sz="1100" dirty="0">
                <a:latin typeface="Arial" panose="020B0604020202020204" pitchFamily="34" charset="0"/>
                <a:ea typeface="Calibri" panose="020F0502020204030204" pitchFamily="34" charset="0"/>
                <a:cs typeface="Times New Roman" panose="02020603050405020304" pitchFamily="18" charset="0"/>
              </a:rPr>
              <a:t>ADEVA del número de macollos por metro cuadrado. Interacción Corte*Fertilización*Día (</a:t>
            </a:r>
            <a:r>
              <a:rPr lang="es-EC" sz="1100" i="1" dirty="0">
                <a:latin typeface="Arial" panose="020B0604020202020204" pitchFamily="34" charset="0"/>
                <a:ea typeface="Calibri" panose="020F0502020204030204" pitchFamily="34" charset="0"/>
                <a:cs typeface="Times New Roman" panose="02020603050405020304" pitchFamily="18" charset="0"/>
              </a:rPr>
              <a:t>p =0,0001</a:t>
            </a:r>
            <a:r>
              <a:rPr lang="es-EC" sz="1100" dirty="0">
                <a:latin typeface="Arial" panose="020B0604020202020204" pitchFamily="34" charset="0"/>
                <a:ea typeface="Calibri" panose="020F0502020204030204" pitchFamily="34" charset="0"/>
                <a:cs typeface="Times New Roman" panose="02020603050405020304" pitchFamily="18" charset="0"/>
              </a:rPr>
              <a:t>); R</a:t>
            </a:r>
            <a:r>
              <a:rPr lang="es-EC" sz="1100" baseline="30000" dirty="0">
                <a:latin typeface="Arial" panose="020B0604020202020204" pitchFamily="34" charset="0"/>
                <a:ea typeface="Calibri" panose="020F0502020204030204" pitchFamily="34" charset="0"/>
                <a:cs typeface="Times New Roman" panose="02020603050405020304" pitchFamily="18" charset="0"/>
              </a:rPr>
              <a:t>2</a:t>
            </a:r>
            <a:r>
              <a:rPr lang="es-EC" sz="1100" dirty="0">
                <a:latin typeface="Arial" panose="020B0604020202020204" pitchFamily="34" charset="0"/>
                <a:ea typeface="Calibri" panose="020F0502020204030204" pitchFamily="34" charset="0"/>
                <a:cs typeface="Times New Roman" panose="02020603050405020304" pitchFamily="18" charset="0"/>
              </a:rPr>
              <a:t>= 0,96; CV= 9,10%.</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251139" y="1424453"/>
            <a:ext cx="3607111" cy="1724446"/>
          </a:xfrm>
          <a:prstGeom prst="rect">
            <a:avLst/>
          </a:prstGeom>
        </p:spPr>
        <p:txBody>
          <a:bodyPr wrap="square">
            <a:spAutoFit/>
          </a:bodyPr>
          <a:lstStyle/>
          <a:p>
            <a:pPr marL="457200" indent="457200">
              <a:lnSpc>
                <a:spcPct val="150000"/>
              </a:lnSpc>
              <a:spcAft>
                <a:spcPts val="1200"/>
              </a:spcAft>
            </a:pPr>
            <a:r>
              <a:rPr lang="es-MX" sz="1200" dirty="0">
                <a:latin typeface="Arial" panose="020B0604020202020204" pitchFamily="34" charset="0"/>
                <a:ea typeface="Calibri" panose="020F0502020204030204" pitchFamily="34" charset="0"/>
                <a:cs typeface="Times New Roman" panose="02020603050405020304" pitchFamily="18" charset="0"/>
              </a:rPr>
              <a:t> López (2021)</a:t>
            </a:r>
            <a:r>
              <a:rPr lang="es-EC" sz="1200" dirty="0">
                <a:latin typeface="Arial" panose="020B0604020202020204" pitchFamily="34" charset="0"/>
                <a:ea typeface="Calibri" panose="020F0502020204030204" pitchFamily="34" charset="0"/>
                <a:cs typeface="Times New Roman" panose="02020603050405020304" pitchFamily="18" charset="0"/>
              </a:rPr>
              <a:t> registró una respuesta positiva a la aplicación de nitrógeno (200 Kg de N/ha) en el macollaje. Obtuvo al día 25 entre 180 a 200 macollos por metro cuadrado, datos similares a los obtenidos en el presente ensayo.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753643" y="3209491"/>
            <a:ext cx="3104607" cy="1720086"/>
          </a:xfrm>
          <a:prstGeom prst="rect">
            <a:avLst/>
          </a:prstGeom>
        </p:spPr>
        <p:txBody>
          <a:bodyPr wrap="square">
            <a:spAutoFit/>
          </a:bodyPr>
          <a:lstStyle/>
          <a:p>
            <a:pPr>
              <a:lnSpc>
                <a:spcPct val="150000"/>
              </a:lnSpc>
            </a:pPr>
            <a:r>
              <a:rPr lang="es-MX" sz="1200" dirty="0">
                <a:latin typeface="Arial" panose="020B0604020202020204" pitchFamily="34" charset="0"/>
                <a:ea typeface="Calibri" panose="020F0502020204030204" pitchFamily="34" charset="0"/>
              </a:rPr>
              <a:t>Márquez (2014)</a:t>
            </a:r>
            <a:r>
              <a:rPr lang="es-EC" sz="1200" dirty="0">
                <a:latin typeface="Arial" panose="020B0604020202020204" pitchFamily="34" charset="0"/>
                <a:ea typeface="Calibri" panose="020F0502020204030204" pitchFamily="34" charset="0"/>
              </a:rPr>
              <a:t>, demostró que en época seca, al día 25 el pasto saboya obtuvo una cantidad de macollos por metro cuadrado entre 90 y 120, demostrando una respuesta positiva a la cantidad de horas luz en el macollaje.</a:t>
            </a:r>
            <a:endParaRPr lang="en-US" sz="1200" dirty="0"/>
          </a:p>
        </p:txBody>
      </p:sp>
    </p:spTree>
    <p:extLst>
      <p:ext uri="{BB962C8B-B14F-4D97-AF65-F5344CB8AC3E}">
        <p14:creationId xmlns:p14="http://schemas.microsoft.com/office/powerpoint/2010/main" val="1620465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314125" y="151373"/>
            <a:ext cx="7717500" cy="57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Porcentaje de materia seca </a:t>
            </a:r>
            <a:endParaRPr dirty="0">
              <a:latin typeface="+mj-lt"/>
            </a:endParaRPr>
          </a:p>
        </p:txBody>
      </p:sp>
      <p:grpSp>
        <p:nvGrpSpPr>
          <p:cNvPr id="324" name="Google Shape;324;p37"/>
          <p:cNvGrpSpPr/>
          <p:nvPr/>
        </p:nvGrpSpPr>
        <p:grpSpPr>
          <a:xfrm>
            <a:off x="7038054" y="1663792"/>
            <a:ext cx="398119" cy="448143"/>
            <a:chOff x="-20930075" y="4066100"/>
            <a:chExt cx="269400" cy="303250"/>
          </a:xfrm>
        </p:grpSpPr>
        <p:sp>
          <p:nvSpPr>
            <p:cNvPr id="325" name="Google Shape;325;p37"/>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7"/>
          <p:cNvGrpSpPr/>
          <p:nvPr/>
        </p:nvGrpSpPr>
        <p:grpSpPr>
          <a:xfrm>
            <a:off x="8430775" y="4515774"/>
            <a:ext cx="604655" cy="482923"/>
            <a:chOff x="5879425" y="4466724"/>
            <a:chExt cx="604655" cy="482923"/>
          </a:xfrm>
        </p:grpSpPr>
        <p:sp>
          <p:nvSpPr>
            <p:cNvPr id="336" name="Google Shape;336;p37"/>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37"/>
          <p:cNvSpPr/>
          <p:nvPr/>
        </p:nvSpPr>
        <p:spPr>
          <a:xfrm rot="379797">
            <a:off x="-1439959" y="-303156"/>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8038834" y="-1269005"/>
            <a:ext cx="2435710" cy="1689623"/>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CuadroTexto 53">
            <a:extLst>
              <a:ext uri="{FF2B5EF4-FFF2-40B4-BE49-F238E27FC236}">
                <a16:creationId xmlns:a16="http://schemas.microsoft.com/office/drawing/2014/main" id="{44DDF10A-4249-D948-8A14-FF5C7A1F2AA3}"/>
              </a:ext>
            </a:extLst>
          </p:cNvPr>
          <p:cNvSpPr txBox="1"/>
          <p:nvPr/>
        </p:nvSpPr>
        <p:spPr>
          <a:xfrm>
            <a:off x="314125" y="952727"/>
            <a:ext cx="4466303" cy="568810"/>
          </a:xfrm>
          <a:prstGeom prst="rect">
            <a:avLst/>
          </a:prstGeom>
          <a:noFill/>
        </p:spPr>
        <p:txBody>
          <a:bodyPr wrap="square">
            <a:spAutoFit/>
          </a:bodyPr>
          <a:lstStyle/>
          <a:p>
            <a:pPr>
              <a:lnSpc>
                <a:spcPct val="150000"/>
              </a:lnSpc>
            </a:pPr>
            <a:r>
              <a:rPr lang="es-EC" sz="1100" dirty="0"/>
              <a:t>Con base en el ADEVA para el porcentaje de materia seca, se evidenció una interacción significativa del corte*día (</a:t>
            </a:r>
            <a:r>
              <a:rPr lang="es-EC" sz="1100" i="1" dirty="0"/>
              <a:t>p=0,0127</a:t>
            </a:r>
            <a:r>
              <a:rPr lang="es-EC" sz="1100" dirty="0"/>
              <a:t>). </a:t>
            </a:r>
          </a:p>
        </p:txBody>
      </p:sp>
      <p:sp>
        <p:nvSpPr>
          <p:cNvPr id="60" name="CuadroTexto 59">
            <a:extLst>
              <a:ext uri="{FF2B5EF4-FFF2-40B4-BE49-F238E27FC236}">
                <a16:creationId xmlns:a16="http://schemas.microsoft.com/office/drawing/2014/main" id="{57FC8817-8235-2E42-998C-CA0C0192937B}"/>
              </a:ext>
            </a:extLst>
          </p:cNvPr>
          <p:cNvSpPr txBox="1"/>
          <p:nvPr/>
        </p:nvSpPr>
        <p:spPr>
          <a:xfrm>
            <a:off x="5695427" y="1017766"/>
            <a:ext cx="3295216" cy="3107967"/>
          </a:xfrm>
          <a:prstGeom prst="rect">
            <a:avLst/>
          </a:prstGeom>
          <a:noFill/>
        </p:spPr>
        <p:txBody>
          <a:bodyPr wrap="square">
            <a:spAutoFit/>
          </a:bodyPr>
          <a:lstStyle/>
          <a:p>
            <a:pPr>
              <a:lnSpc>
                <a:spcPct val="150000"/>
              </a:lnSpc>
            </a:pPr>
            <a:r>
              <a:rPr lang="es-EC" sz="1100" dirty="0"/>
              <a:t>En la figura, se observa el contenido de materia seca de los dos cortes, el resultado obtenido fue de 19 % a los 14 días en promedio de los dos cortes.  </a:t>
            </a:r>
          </a:p>
          <a:p>
            <a:pPr>
              <a:lnSpc>
                <a:spcPct val="150000"/>
              </a:lnSpc>
            </a:pPr>
            <a:r>
              <a:rPr lang="es-EC" sz="1100" dirty="0"/>
              <a:t>Al día 21 en el segundo corte, el porcentaje dismunye 2 puntos porcentuales, este resultado se debería que la toma de muestra se realizó en horas de la mañana, a esto </a:t>
            </a:r>
            <a:r>
              <a:rPr lang="es-ES_tradnl" sz="1100" dirty="0"/>
              <a:t> (Forbes, 2007)</a:t>
            </a:r>
            <a:r>
              <a:rPr lang="es-EC" sz="1100" dirty="0"/>
              <a:t> menciona que, se debe diferenciar el contenido de agua del pasto en comparación con el agua sobre la superficie del pasto.   </a:t>
            </a:r>
          </a:p>
          <a:p>
            <a:pPr>
              <a:lnSpc>
                <a:spcPct val="150000"/>
              </a:lnSpc>
            </a:pPr>
            <a:r>
              <a:rPr lang="es-EC" sz="1100" dirty="0"/>
              <a:t> </a:t>
            </a:r>
          </a:p>
        </p:txBody>
      </p:sp>
      <p:pic>
        <p:nvPicPr>
          <p:cNvPr id="5" name="Imagen 4">
            <a:extLst>
              <a:ext uri="{FF2B5EF4-FFF2-40B4-BE49-F238E27FC236}">
                <a16:creationId xmlns:a16="http://schemas.microsoft.com/office/drawing/2014/main" id="{58819FC0-49B1-5841-9204-599779D7423E}"/>
              </a:ext>
            </a:extLst>
          </p:cNvPr>
          <p:cNvPicPr>
            <a:picLocks noChangeAspect="1"/>
          </p:cNvPicPr>
          <p:nvPr/>
        </p:nvPicPr>
        <p:blipFill>
          <a:blip r:embed="rId3"/>
          <a:stretch>
            <a:fillRect/>
          </a:stretch>
        </p:blipFill>
        <p:spPr>
          <a:xfrm>
            <a:off x="496258" y="1802032"/>
            <a:ext cx="4466303" cy="26545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314125" y="144309"/>
            <a:ext cx="7717500" cy="573300"/>
          </a:xfrm>
          <a:prstGeom prst="rect">
            <a:avLst/>
          </a:prstGeom>
        </p:spPr>
        <p:txBody>
          <a:bodyPr spcFirstLastPara="1" wrap="square" lIns="91425" tIns="91425" rIns="91425" bIns="91425" anchor="t" anchorCtr="0">
            <a:noAutofit/>
          </a:bodyPr>
          <a:lstStyle/>
          <a:p>
            <a:pPr lvl="0"/>
            <a:r>
              <a:rPr lang="es-EC" sz="2700" dirty="0">
                <a:latin typeface="+mj-lt"/>
              </a:rPr>
              <a:t>Producción de materia seca en Kg/ha</a:t>
            </a:r>
            <a:endParaRPr sz="2700" dirty="0">
              <a:latin typeface="+mj-lt"/>
            </a:endParaRPr>
          </a:p>
        </p:txBody>
      </p:sp>
      <p:grpSp>
        <p:nvGrpSpPr>
          <p:cNvPr id="324" name="Google Shape;324;p37"/>
          <p:cNvGrpSpPr/>
          <p:nvPr/>
        </p:nvGrpSpPr>
        <p:grpSpPr>
          <a:xfrm>
            <a:off x="7038054" y="1663792"/>
            <a:ext cx="398119" cy="448143"/>
            <a:chOff x="-20930075" y="4066100"/>
            <a:chExt cx="269400" cy="303250"/>
          </a:xfrm>
        </p:grpSpPr>
        <p:sp>
          <p:nvSpPr>
            <p:cNvPr id="325" name="Google Shape;325;p37"/>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37"/>
          <p:cNvSpPr/>
          <p:nvPr/>
        </p:nvSpPr>
        <p:spPr>
          <a:xfrm rot="379797">
            <a:off x="-1571635" y="-449947"/>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7728499" y="-1742887"/>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CuadroTexto 53">
            <a:extLst>
              <a:ext uri="{FF2B5EF4-FFF2-40B4-BE49-F238E27FC236}">
                <a16:creationId xmlns:a16="http://schemas.microsoft.com/office/drawing/2014/main" id="{44DDF10A-4249-D948-8A14-FF5C7A1F2AA3}"/>
              </a:ext>
            </a:extLst>
          </p:cNvPr>
          <p:cNvSpPr txBox="1"/>
          <p:nvPr/>
        </p:nvSpPr>
        <p:spPr>
          <a:xfrm>
            <a:off x="314125" y="717609"/>
            <a:ext cx="4552073" cy="568810"/>
          </a:xfrm>
          <a:prstGeom prst="rect">
            <a:avLst/>
          </a:prstGeom>
          <a:noFill/>
        </p:spPr>
        <p:txBody>
          <a:bodyPr wrap="square">
            <a:spAutoFit/>
          </a:bodyPr>
          <a:lstStyle/>
          <a:p>
            <a:pPr>
              <a:lnSpc>
                <a:spcPct val="150000"/>
              </a:lnSpc>
            </a:pPr>
            <a:r>
              <a:rPr lang="es-EC" sz="1100" dirty="0">
                <a:latin typeface="+mn-lt"/>
              </a:rPr>
              <a:t>Con base en el ADEVA par</a:t>
            </a:r>
            <a:r>
              <a:rPr lang="es-EC" sz="1100" dirty="0">
                <a:latin typeface="+mn-lt"/>
                <a:ea typeface="Calibri" panose="020F0502020204030204" pitchFamily="34" charset="0"/>
                <a:cs typeface="Times New Roman" panose="02020603050405020304" pitchFamily="18" charset="0"/>
              </a:rPr>
              <a:t> para producción de materia seca (kg/ha), se evidenció interacción significativa de la fertilización*día (</a:t>
            </a:r>
            <a:r>
              <a:rPr lang="es-EC" sz="1100" i="1" dirty="0">
                <a:latin typeface="+mn-lt"/>
                <a:ea typeface="Calibri" panose="020F0502020204030204" pitchFamily="34" charset="0"/>
                <a:cs typeface="Times New Roman" panose="02020603050405020304" pitchFamily="18" charset="0"/>
              </a:rPr>
              <a:t>p=0,0034</a:t>
            </a:r>
            <a:r>
              <a:rPr lang="es-EC" sz="1100" dirty="0">
                <a:latin typeface="+mn-lt"/>
                <a:ea typeface="Calibri" panose="020F0502020204030204" pitchFamily="34" charset="0"/>
                <a:cs typeface="Times New Roman" panose="02020603050405020304" pitchFamily="18" charset="0"/>
              </a:rPr>
              <a:t>).</a:t>
            </a:r>
            <a:endParaRPr lang="es-EC" sz="1100" dirty="0">
              <a:latin typeface="+mn-lt"/>
            </a:endParaRPr>
          </a:p>
        </p:txBody>
      </p:sp>
      <p:sp>
        <p:nvSpPr>
          <p:cNvPr id="18" name="CuadroTexto 17">
            <a:extLst>
              <a:ext uri="{FF2B5EF4-FFF2-40B4-BE49-F238E27FC236}">
                <a16:creationId xmlns:a16="http://schemas.microsoft.com/office/drawing/2014/main" id="{D4F1A5B8-9749-8841-9D61-C95E1C3CE99F}"/>
              </a:ext>
            </a:extLst>
          </p:cNvPr>
          <p:cNvSpPr txBox="1"/>
          <p:nvPr/>
        </p:nvSpPr>
        <p:spPr>
          <a:xfrm>
            <a:off x="5774586" y="695399"/>
            <a:ext cx="2925053" cy="1838388"/>
          </a:xfrm>
          <a:prstGeom prst="rect">
            <a:avLst/>
          </a:prstGeom>
          <a:noFill/>
        </p:spPr>
        <p:txBody>
          <a:bodyPr wrap="square">
            <a:spAutoFit/>
          </a:bodyPr>
          <a:lstStyle/>
          <a:p>
            <a:pPr>
              <a:lnSpc>
                <a:spcPct val="150000"/>
              </a:lnSpc>
            </a:pPr>
            <a:r>
              <a:rPr lang="es-EC" sz="1100" dirty="0"/>
              <a:t>El incremento de la producción primaria desde los 14 a 21 días, fue de 108%. Lo que se traduciría en una tasa de acumulación de materia seca diaria del 15%, es decir 227 kgMS/ha para la saboya fertilizada, y solamente 122 kgMS/ha para la no fertilizada.</a:t>
            </a:r>
          </a:p>
        </p:txBody>
      </p:sp>
      <p:sp>
        <p:nvSpPr>
          <p:cNvPr id="19" name="Rectángulo 18">
            <a:extLst>
              <a:ext uri="{FF2B5EF4-FFF2-40B4-BE49-F238E27FC236}">
                <a16:creationId xmlns:a16="http://schemas.microsoft.com/office/drawing/2014/main" id="{6203FADB-719F-A64A-B7AB-0DA7EA2D39F7}"/>
              </a:ext>
            </a:extLst>
          </p:cNvPr>
          <p:cNvSpPr/>
          <p:nvPr/>
        </p:nvSpPr>
        <p:spPr>
          <a:xfrm>
            <a:off x="5294897" y="2612109"/>
            <a:ext cx="3677245" cy="2350195"/>
          </a:xfrm>
          <a:prstGeom prst="rect">
            <a:avLst/>
          </a:prstGeom>
        </p:spPr>
        <p:txBody>
          <a:bodyPr wrap="square">
            <a:spAutoFit/>
          </a:bodyPr>
          <a:lstStyle/>
          <a:p>
            <a:pPr marL="457200" indent="457200">
              <a:lnSpc>
                <a:spcPct val="150000"/>
              </a:lnSpc>
              <a:spcAft>
                <a:spcPts val="1200"/>
              </a:spcAft>
            </a:pPr>
            <a:r>
              <a:rPr lang="es-EC" sz="1100" dirty="0">
                <a:latin typeface="Arial" panose="020B0604020202020204" pitchFamily="34" charset="0"/>
                <a:ea typeface="Calibri" panose="020F0502020204030204" pitchFamily="34" charset="0"/>
                <a:cs typeface="Times New Roman" panose="02020603050405020304" pitchFamily="18" charset="0"/>
              </a:rPr>
              <a:t>De acuerdo a la investigación realizada por (Verdecia et al., 2009) existiría un aumento en la producción de materia seca conforme avanza la edad del pasto, este aumento se da porque exite un mayor proceso fotosintético y como reacción se origina la síntesis de carbohidratos estructurales, que ayuda a generar un incremento en la acumulación de materia seca.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9E32D48-1D2E-C841-8611-97071A87244D}"/>
              </a:ext>
            </a:extLst>
          </p:cNvPr>
          <p:cNvPicPr>
            <a:picLocks noChangeAspect="1"/>
          </p:cNvPicPr>
          <p:nvPr/>
        </p:nvPicPr>
        <p:blipFill>
          <a:blip r:embed="rId3"/>
          <a:stretch>
            <a:fillRect/>
          </a:stretch>
        </p:blipFill>
        <p:spPr>
          <a:xfrm>
            <a:off x="444361" y="1663792"/>
            <a:ext cx="4978400" cy="2768600"/>
          </a:xfrm>
          <a:prstGeom prst="rect">
            <a:avLst/>
          </a:prstGeom>
        </p:spPr>
      </p:pic>
    </p:spTree>
    <p:extLst>
      <p:ext uri="{BB962C8B-B14F-4D97-AF65-F5344CB8AC3E}">
        <p14:creationId xmlns:p14="http://schemas.microsoft.com/office/powerpoint/2010/main" val="30312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0" name="Google Shape;240;p33"/>
          <p:cNvSpPr txBox="1">
            <a:spLocks noGrp="1"/>
          </p:cNvSpPr>
          <p:nvPr>
            <p:ph type="title"/>
          </p:nvPr>
        </p:nvSpPr>
        <p:spPr>
          <a:xfrm>
            <a:off x="713225" y="2124279"/>
            <a:ext cx="3263700" cy="67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a:latin typeface="+mj-lt"/>
              </a:rPr>
              <a:t>INTRODUCCIÓN</a:t>
            </a:r>
            <a:endParaRPr dirty="0">
              <a:latin typeface="+mj-lt"/>
            </a:endParaRPr>
          </a:p>
        </p:txBody>
      </p:sp>
      <p:sp>
        <p:nvSpPr>
          <p:cNvPr id="241" name="Google Shape;241;p33"/>
          <p:cNvSpPr/>
          <p:nvPr/>
        </p:nvSpPr>
        <p:spPr>
          <a:xfrm>
            <a:off x="-196342" y="4681728"/>
            <a:ext cx="487752" cy="470749"/>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713225" y="588350"/>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descr="Un jardín con plantas&#10;&#10;Descripción generada automáticamente">
            <a:extLst>
              <a:ext uri="{FF2B5EF4-FFF2-40B4-BE49-F238E27FC236}">
                <a16:creationId xmlns:a16="http://schemas.microsoft.com/office/drawing/2014/main" id="{FDB543AB-0D76-BF47-BD2E-D4D0275E13BF}"/>
              </a:ext>
            </a:extLst>
          </p:cNvPr>
          <p:cNvPicPr>
            <a:picLocks noChangeAspect="1"/>
          </p:cNvPicPr>
          <p:nvPr/>
        </p:nvPicPr>
        <p:blipFill rotWithShape="1">
          <a:blip r:embed="rId3"/>
          <a:srcRect l="36263" r="5143"/>
          <a:stretch/>
        </p:blipFill>
        <p:spPr>
          <a:xfrm>
            <a:off x="5173372" y="-1"/>
            <a:ext cx="3970628" cy="5152477"/>
          </a:xfrm>
          <a:prstGeom prst="rect">
            <a:avLst/>
          </a:prstGeom>
        </p:spPr>
      </p:pic>
      <p:sp>
        <p:nvSpPr>
          <p:cNvPr id="239" name="Google Shape;239;p33"/>
          <p:cNvSpPr/>
          <p:nvPr/>
        </p:nvSpPr>
        <p:spPr>
          <a:xfrm rot="5398976">
            <a:off x="3376438"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rot="5398976">
            <a:off x="3410591" y="3663025"/>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4832940" y="-93424"/>
            <a:ext cx="452352" cy="419595"/>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314125" y="281700"/>
            <a:ext cx="7717500" cy="573300"/>
          </a:xfrm>
          <a:prstGeom prst="rect">
            <a:avLst/>
          </a:prstGeom>
        </p:spPr>
        <p:txBody>
          <a:bodyPr spcFirstLastPara="1" wrap="square" lIns="91425" tIns="91425" rIns="91425" bIns="91425" anchor="t" anchorCtr="0">
            <a:noAutofit/>
          </a:bodyPr>
          <a:lstStyle/>
          <a:p>
            <a:pPr lvl="0"/>
            <a:r>
              <a:rPr lang="es-EC" sz="2700" dirty="0">
                <a:latin typeface="+mj-lt"/>
              </a:rPr>
              <a:t>Relación hoja/tallo</a:t>
            </a:r>
            <a:endParaRPr sz="2700" dirty="0">
              <a:latin typeface="+mj-lt"/>
            </a:endParaRPr>
          </a:p>
        </p:txBody>
      </p:sp>
      <p:grpSp>
        <p:nvGrpSpPr>
          <p:cNvPr id="324" name="Google Shape;324;p37"/>
          <p:cNvGrpSpPr/>
          <p:nvPr/>
        </p:nvGrpSpPr>
        <p:grpSpPr>
          <a:xfrm>
            <a:off x="7038054" y="1663792"/>
            <a:ext cx="398119" cy="448143"/>
            <a:chOff x="-20930075" y="4066100"/>
            <a:chExt cx="269400" cy="303250"/>
          </a:xfrm>
        </p:grpSpPr>
        <p:sp>
          <p:nvSpPr>
            <p:cNvPr id="325" name="Google Shape;325;p37"/>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7"/>
          <p:cNvGrpSpPr/>
          <p:nvPr/>
        </p:nvGrpSpPr>
        <p:grpSpPr>
          <a:xfrm>
            <a:off x="8430775" y="4515774"/>
            <a:ext cx="604655" cy="482923"/>
            <a:chOff x="5879425" y="4466724"/>
            <a:chExt cx="604655" cy="482923"/>
          </a:xfrm>
        </p:grpSpPr>
        <p:sp>
          <p:nvSpPr>
            <p:cNvPr id="336" name="Google Shape;336;p37"/>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37"/>
          <p:cNvSpPr/>
          <p:nvPr/>
        </p:nvSpPr>
        <p:spPr>
          <a:xfrm rot="379797">
            <a:off x="-1339376" y="-319657"/>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7656658" y="-1789362"/>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CuadroTexto 53">
            <a:extLst>
              <a:ext uri="{FF2B5EF4-FFF2-40B4-BE49-F238E27FC236}">
                <a16:creationId xmlns:a16="http://schemas.microsoft.com/office/drawing/2014/main" id="{44DDF10A-4249-D948-8A14-FF5C7A1F2AA3}"/>
              </a:ext>
            </a:extLst>
          </p:cNvPr>
          <p:cNvSpPr txBox="1"/>
          <p:nvPr/>
        </p:nvSpPr>
        <p:spPr>
          <a:xfrm>
            <a:off x="420998" y="926599"/>
            <a:ext cx="4466303" cy="568810"/>
          </a:xfrm>
          <a:prstGeom prst="rect">
            <a:avLst/>
          </a:prstGeom>
          <a:noFill/>
        </p:spPr>
        <p:txBody>
          <a:bodyPr wrap="square">
            <a:spAutoFit/>
          </a:bodyPr>
          <a:lstStyle/>
          <a:p>
            <a:pPr>
              <a:lnSpc>
                <a:spcPct val="150000"/>
              </a:lnSpc>
            </a:pPr>
            <a:r>
              <a:rPr lang="es-EC" sz="1100" dirty="0"/>
              <a:t>Con base en el ADEVA </a:t>
            </a:r>
            <a:r>
              <a:rPr lang="es-EC" sz="1100" dirty="0">
                <a:latin typeface="Arial" panose="020B0604020202020204" pitchFamily="34" charset="0"/>
                <a:ea typeface="Calibri" panose="020F0502020204030204" pitchFamily="34" charset="0"/>
                <a:cs typeface="Times New Roman" panose="02020603050405020304" pitchFamily="18" charset="0"/>
              </a:rPr>
              <a:t>para relación hoja/tallo, se demostró una interacción doble entre corte*día (</a:t>
            </a:r>
            <a:r>
              <a:rPr lang="es-EC" sz="1100" i="1" dirty="0">
                <a:latin typeface="Arial" panose="020B0604020202020204" pitchFamily="34" charset="0"/>
                <a:ea typeface="Calibri" panose="020F0502020204030204" pitchFamily="34" charset="0"/>
                <a:cs typeface="Times New Roman" panose="02020603050405020304" pitchFamily="18" charset="0"/>
              </a:rPr>
              <a:t>p=0,0001</a:t>
            </a:r>
            <a:r>
              <a:rPr lang="es-EC" sz="1100" dirty="0">
                <a:latin typeface="Arial" panose="020B0604020202020204" pitchFamily="34" charset="0"/>
                <a:ea typeface="Calibri" panose="020F0502020204030204" pitchFamily="34" charset="0"/>
                <a:cs typeface="Times New Roman" panose="02020603050405020304" pitchFamily="18" charset="0"/>
              </a:rPr>
              <a:t>).</a:t>
            </a:r>
            <a:endParaRPr lang="es-EC" sz="1100" dirty="0"/>
          </a:p>
        </p:txBody>
      </p:sp>
      <p:sp>
        <p:nvSpPr>
          <p:cNvPr id="3" name="Rectángulo 2">
            <a:extLst>
              <a:ext uri="{FF2B5EF4-FFF2-40B4-BE49-F238E27FC236}">
                <a16:creationId xmlns:a16="http://schemas.microsoft.com/office/drawing/2014/main" id="{934EE38E-E845-FC43-9ED0-28A16B3A152A}"/>
              </a:ext>
            </a:extLst>
          </p:cNvPr>
          <p:cNvSpPr/>
          <p:nvPr/>
        </p:nvSpPr>
        <p:spPr>
          <a:xfrm>
            <a:off x="5486446" y="918493"/>
            <a:ext cx="3072590" cy="1724446"/>
          </a:xfrm>
          <a:prstGeom prst="rect">
            <a:avLst/>
          </a:prstGeom>
        </p:spPr>
        <p:txBody>
          <a:bodyPr wrap="square">
            <a:spAutoFit/>
          </a:bodyPr>
          <a:lstStyle/>
          <a:p>
            <a:pPr>
              <a:lnSpc>
                <a:spcPct val="150000"/>
              </a:lnSpc>
            </a:pPr>
            <a:r>
              <a:rPr lang="es-EC" sz="1200" dirty="0">
                <a:latin typeface="+mn-lt"/>
                <a:ea typeface="Calibri" panose="020F0502020204030204" pitchFamily="34" charset="0"/>
              </a:rPr>
              <a:t>En la figura, se observa que la relación hoja/tallo (H/T) de los dos cortes no son distintas a los 14 días de rebrote,  p</a:t>
            </a:r>
            <a:r>
              <a:rPr lang="es-EC" sz="1200" dirty="0">
                <a:latin typeface="+mn-lt"/>
                <a:ea typeface="Calibri" panose="020F0502020204030204" pitchFamily="34" charset="0"/>
                <a:cs typeface="Times New Roman" panose="02020603050405020304" pitchFamily="18" charset="0"/>
              </a:rPr>
              <a:t> </a:t>
            </a:r>
            <a:r>
              <a:rPr lang="es-EC" sz="1200" dirty="0">
                <a:latin typeface="+mn-lt"/>
                <a:ea typeface="Calibri" panose="020F0502020204030204" pitchFamily="34" charset="0"/>
              </a:rPr>
              <a:t>ero al día 21 el corte 2 muestra 2,2 veces mayor relación hoja/tallo que el corte 1 </a:t>
            </a:r>
            <a:r>
              <a:rPr lang="es-EC" sz="1200" i="1" dirty="0">
                <a:latin typeface="+mn-lt"/>
                <a:ea typeface="Calibri" panose="020F0502020204030204" pitchFamily="34" charset="0"/>
              </a:rPr>
              <a:t>(p=0,0002</a:t>
            </a:r>
            <a:r>
              <a:rPr lang="es-EC" sz="1200" dirty="0">
                <a:latin typeface="+mn-lt"/>
                <a:ea typeface="Calibri" panose="020F0502020204030204" pitchFamily="34" charset="0"/>
              </a:rPr>
              <a:t>)</a:t>
            </a:r>
            <a:r>
              <a:rPr lang="es-EC" sz="1200" i="1" dirty="0">
                <a:latin typeface="+mn-lt"/>
                <a:ea typeface="Calibri" panose="020F0502020204030204" pitchFamily="34" charset="0"/>
              </a:rPr>
              <a:t>.</a:t>
            </a:r>
            <a:endParaRPr lang="es-EC" sz="1200" dirty="0">
              <a:effectLst/>
              <a:latin typeface="+mn-lt"/>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A8894444-0477-1648-8FF9-E052AC4707B3}"/>
              </a:ext>
            </a:extLst>
          </p:cNvPr>
          <p:cNvSpPr/>
          <p:nvPr/>
        </p:nvSpPr>
        <p:spPr>
          <a:xfrm>
            <a:off x="5064636" y="2776820"/>
            <a:ext cx="3441473" cy="1447448"/>
          </a:xfrm>
          <a:prstGeom prst="rect">
            <a:avLst/>
          </a:prstGeom>
        </p:spPr>
        <p:txBody>
          <a:bodyPr wrap="square">
            <a:spAutoFit/>
          </a:bodyPr>
          <a:lstStyle/>
          <a:p>
            <a:pPr marL="457200" indent="457200">
              <a:lnSpc>
                <a:spcPct val="150000"/>
              </a:lnSpc>
              <a:spcAft>
                <a:spcPts val="1200"/>
              </a:spcAft>
            </a:pPr>
            <a:r>
              <a:rPr lang="es-EC" sz="1200" dirty="0">
                <a:latin typeface="Arial" panose="020B0604020202020204" pitchFamily="34" charset="0"/>
                <a:ea typeface="Calibri" panose="020F0502020204030204" pitchFamily="34" charset="0"/>
                <a:cs typeface="Times New Roman" panose="02020603050405020304" pitchFamily="18" charset="0"/>
              </a:rPr>
              <a:t>En el estudio realizado por </a:t>
            </a:r>
            <a:r>
              <a:rPr lang="es-EC" sz="1200" dirty="0"/>
              <a:t>(Derichs et al., 2021) </a:t>
            </a:r>
            <a:r>
              <a:rPr lang="es-EC" sz="1200" dirty="0">
                <a:latin typeface="Arial" panose="020B0604020202020204" pitchFamily="34" charset="0"/>
                <a:ea typeface="Calibri" panose="020F0502020204030204" pitchFamily="34" charset="0"/>
                <a:cs typeface="Times New Roman" panose="02020603050405020304" pitchFamily="18" charset="0"/>
              </a:rPr>
              <a:t>al día 27 reportaron un valor máximo de 3,36,  al día 34 el valor baja a 2,11 y al día 41 el valor llega a 1,24, con una pastura muy madura. </a:t>
            </a:r>
            <a:endParaRPr lang="es-EC"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F92A6D63-234D-E745-9CC8-9CD32EFB27F9}"/>
              </a:ext>
            </a:extLst>
          </p:cNvPr>
          <p:cNvPicPr>
            <a:picLocks noChangeAspect="1"/>
          </p:cNvPicPr>
          <p:nvPr/>
        </p:nvPicPr>
        <p:blipFill>
          <a:blip r:embed="rId3"/>
          <a:stretch>
            <a:fillRect/>
          </a:stretch>
        </p:blipFill>
        <p:spPr>
          <a:xfrm>
            <a:off x="420998" y="1796854"/>
            <a:ext cx="4643638" cy="2452715"/>
          </a:xfrm>
          <a:prstGeom prst="rect">
            <a:avLst/>
          </a:prstGeom>
        </p:spPr>
      </p:pic>
    </p:spTree>
    <p:extLst>
      <p:ext uri="{BB962C8B-B14F-4D97-AF65-F5344CB8AC3E}">
        <p14:creationId xmlns:p14="http://schemas.microsoft.com/office/powerpoint/2010/main" val="1588469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487861" y="112609"/>
            <a:ext cx="7717500" cy="573300"/>
          </a:xfrm>
          <a:prstGeom prst="rect">
            <a:avLst/>
          </a:prstGeom>
        </p:spPr>
        <p:txBody>
          <a:bodyPr spcFirstLastPara="1" wrap="square" lIns="91425" tIns="91425" rIns="91425" bIns="91425" anchor="t" anchorCtr="0">
            <a:noAutofit/>
          </a:bodyPr>
          <a:lstStyle/>
          <a:p>
            <a:pPr lvl="0"/>
            <a:r>
              <a:rPr lang="es-EC" sz="2700" dirty="0">
                <a:latin typeface="+mj-lt"/>
              </a:rPr>
              <a:t>Índice de área foliar (IAF)</a:t>
            </a:r>
            <a:endParaRPr sz="2700" dirty="0">
              <a:latin typeface="+mj-lt"/>
            </a:endParaRPr>
          </a:p>
        </p:txBody>
      </p:sp>
      <p:grpSp>
        <p:nvGrpSpPr>
          <p:cNvPr id="324" name="Google Shape;324;p37"/>
          <p:cNvGrpSpPr/>
          <p:nvPr/>
        </p:nvGrpSpPr>
        <p:grpSpPr>
          <a:xfrm>
            <a:off x="7038054" y="1663792"/>
            <a:ext cx="398119" cy="448143"/>
            <a:chOff x="-20930075" y="4066100"/>
            <a:chExt cx="269400" cy="303250"/>
          </a:xfrm>
        </p:grpSpPr>
        <p:sp>
          <p:nvSpPr>
            <p:cNvPr id="325" name="Google Shape;325;p37"/>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7"/>
          <p:cNvGrpSpPr/>
          <p:nvPr/>
        </p:nvGrpSpPr>
        <p:grpSpPr>
          <a:xfrm>
            <a:off x="8430775" y="4515774"/>
            <a:ext cx="604655" cy="482923"/>
            <a:chOff x="5879425" y="4466724"/>
            <a:chExt cx="604655" cy="482923"/>
          </a:xfrm>
        </p:grpSpPr>
        <p:sp>
          <p:nvSpPr>
            <p:cNvPr id="336" name="Google Shape;336;p37"/>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37"/>
          <p:cNvSpPr/>
          <p:nvPr/>
        </p:nvSpPr>
        <p:spPr>
          <a:xfrm rot="379797">
            <a:off x="-1339376" y="-319657"/>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8143711" y="-1701516"/>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CuadroTexto 53">
            <a:extLst>
              <a:ext uri="{FF2B5EF4-FFF2-40B4-BE49-F238E27FC236}">
                <a16:creationId xmlns:a16="http://schemas.microsoft.com/office/drawing/2014/main" id="{44DDF10A-4249-D948-8A14-FF5C7A1F2AA3}"/>
              </a:ext>
            </a:extLst>
          </p:cNvPr>
          <p:cNvSpPr txBox="1"/>
          <p:nvPr/>
        </p:nvSpPr>
        <p:spPr>
          <a:xfrm>
            <a:off x="487861" y="790374"/>
            <a:ext cx="4466303" cy="568810"/>
          </a:xfrm>
          <a:prstGeom prst="rect">
            <a:avLst/>
          </a:prstGeom>
          <a:noFill/>
        </p:spPr>
        <p:txBody>
          <a:bodyPr wrap="square">
            <a:spAutoFit/>
          </a:bodyPr>
          <a:lstStyle/>
          <a:p>
            <a:pPr>
              <a:lnSpc>
                <a:spcPct val="150000"/>
              </a:lnSpc>
            </a:pPr>
            <a:r>
              <a:rPr lang="es-EC" sz="1100" dirty="0"/>
              <a:t>Una vez realizado el ADEVA </a:t>
            </a:r>
            <a:r>
              <a:rPr lang="es-ES" sz="1100" dirty="0">
                <a:latin typeface="Arial" panose="020B0604020202020204" pitchFamily="34" charset="0"/>
                <a:ea typeface="Calibri" panose="020F0502020204030204" pitchFamily="34" charset="0"/>
                <a:cs typeface="Times New Roman" panose="02020603050405020304" pitchFamily="18" charset="0"/>
              </a:rPr>
              <a:t>se evidenció interacción entre corte*fertilización*día (</a:t>
            </a:r>
            <a:r>
              <a:rPr lang="es-ES" sz="1100" i="1" dirty="0">
                <a:latin typeface="Arial" panose="020B0604020202020204" pitchFamily="34" charset="0"/>
                <a:ea typeface="Calibri" panose="020F0502020204030204" pitchFamily="34" charset="0"/>
                <a:cs typeface="Times New Roman" panose="02020603050405020304" pitchFamily="18" charset="0"/>
              </a:rPr>
              <a:t>p</a:t>
            </a:r>
            <a:r>
              <a:rPr lang="es-EC" sz="1100" i="1" dirty="0">
                <a:latin typeface="Arial" panose="020B0604020202020204" pitchFamily="34" charset="0"/>
                <a:ea typeface="Calibri" panose="020F0502020204030204" pitchFamily="34" charset="0"/>
                <a:cs typeface="Times New Roman" panose="02020603050405020304" pitchFamily="18" charset="0"/>
              </a:rPr>
              <a:t>&lt;</a:t>
            </a:r>
            <a:r>
              <a:rPr lang="es-ES" sz="1100" i="1" dirty="0">
                <a:latin typeface="Arial" panose="020B0604020202020204" pitchFamily="34" charset="0"/>
                <a:ea typeface="Calibri" panose="020F0502020204030204" pitchFamily="34" charset="0"/>
                <a:cs typeface="Times New Roman" panose="02020603050405020304" pitchFamily="18" charset="0"/>
              </a:rPr>
              <a:t>0,0001</a:t>
            </a:r>
            <a:r>
              <a:rPr lang="es-ES" sz="1100" dirty="0">
                <a:latin typeface="Arial" panose="020B0604020202020204" pitchFamily="34" charset="0"/>
                <a:ea typeface="Calibri" panose="020F0502020204030204" pitchFamily="34" charset="0"/>
                <a:cs typeface="Times New Roman" panose="02020603050405020304" pitchFamily="18" charset="0"/>
              </a:rPr>
              <a:t>).</a:t>
            </a:r>
            <a:endParaRPr lang="es-EC" sz="1100" dirty="0"/>
          </a:p>
        </p:txBody>
      </p:sp>
      <p:sp>
        <p:nvSpPr>
          <p:cNvPr id="60" name="CuadroTexto 59">
            <a:extLst>
              <a:ext uri="{FF2B5EF4-FFF2-40B4-BE49-F238E27FC236}">
                <a16:creationId xmlns:a16="http://schemas.microsoft.com/office/drawing/2014/main" id="{57FC8817-8235-2E42-998C-CA0C0192937B}"/>
              </a:ext>
            </a:extLst>
          </p:cNvPr>
          <p:cNvSpPr txBox="1"/>
          <p:nvPr/>
        </p:nvSpPr>
        <p:spPr>
          <a:xfrm>
            <a:off x="5683017" y="619951"/>
            <a:ext cx="3135521" cy="2274084"/>
          </a:xfrm>
          <a:prstGeom prst="rect">
            <a:avLst/>
          </a:prstGeom>
          <a:noFill/>
        </p:spPr>
        <p:txBody>
          <a:bodyPr wrap="square">
            <a:spAutoFit/>
          </a:bodyPr>
          <a:lstStyle/>
          <a:p>
            <a:pPr>
              <a:lnSpc>
                <a:spcPct val="150000"/>
              </a:lnSpc>
            </a:pPr>
            <a:r>
              <a:rPr lang="es-EC" sz="1200" dirty="0"/>
              <a:t>Con base en el ADEVA se puede observar en la figura que, el pasto saboya fertilizado en los dos cortes se mantuvo por encima en comparación a la saboya no fertilizada en la variable IAF. En el primer corte superó en un 195 % a los 28 días, mientras que en el segundo corte superó en un 160%.  </a:t>
            </a:r>
          </a:p>
        </p:txBody>
      </p:sp>
      <p:sp>
        <p:nvSpPr>
          <p:cNvPr id="2" name="Rectángulo 1">
            <a:extLst>
              <a:ext uri="{FF2B5EF4-FFF2-40B4-BE49-F238E27FC236}">
                <a16:creationId xmlns:a16="http://schemas.microsoft.com/office/drawing/2014/main" id="{80214B46-47EF-C540-8974-FDF323406263}"/>
              </a:ext>
            </a:extLst>
          </p:cNvPr>
          <p:cNvSpPr/>
          <p:nvPr/>
        </p:nvSpPr>
        <p:spPr>
          <a:xfrm>
            <a:off x="5295556" y="2755058"/>
            <a:ext cx="3362581" cy="2278444"/>
          </a:xfrm>
          <a:prstGeom prst="rect">
            <a:avLst/>
          </a:prstGeom>
        </p:spPr>
        <p:txBody>
          <a:bodyPr wrap="square">
            <a:spAutoFit/>
          </a:bodyPr>
          <a:lstStyle/>
          <a:p>
            <a:pPr marL="457200" indent="457200">
              <a:lnSpc>
                <a:spcPct val="150000"/>
              </a:lnSpc>
              <a:spcAft>
                <a:spcPts val="1200"/>
              </a:spcAft>
            </a:pPr>
            <a:r>
              <a:rPr lang="es-EC" sz="1200" dirty="0">
                <a:latin typeface="Arial" panose="020B0604020202020204" pitchFamily="34" charset="0"/>
                <a:ea typeface="Calibri" panose="020F0502020204030204" pitchFamily="34" charset="0"/>
                <a:cs typeface="Times New Roman" panose="02020603050405020304" pitchFamily="18" charset="0"/>
              </a:rPr>
              <a:t>Se concluye de manera similar con </a:t>
            </a:r>
            <a:r>
              <a:rPr lang="es-ES_tradnl" sz="1200" dirty="0">
                <a:latin typeface="Arial" panose="020B0604020202020204" pitchFamily="34" charset="0"/>
                <a:ea typeface="Calibri" panose="020F0502020204030204" pitchFamily="34" charset="0"/>
                <a:cs typeface="Times New Roman" panose="02020603050405020304" pitchFamily="18" charset="0"/>
              </a:rPr>
              <a:t>(</a:t>
            </a:r>
            <a:r>
              <a:rPr lang="es-ES_tradnl" sz="1200" dirty="0" err="1">
                <a:latin typeface="Arial" panose="020B0604020202020204" pitchFamily="34" charset="0"/>
                <a:ea typeface="Calibri" panose="020F0502020204030204" pitchFamily="34" charset="0"/>
                <a:cs typeface="Times New Roman" panose="02020603050405020304" pitchFamily="18" charset="0"/>
              </a:rPr>
              <a:t>Hudgens</a:t>
            </a:r>
            <a:r>
              <a:rPr lang="es-ES_tradnl" sz="1200" dirty="0">
                <a:latin typeface="Arial" panose="020B0604020202020204" pitchFamily="34" charset="0"/>
                <a:ea typeface="Calibri" panose="020F0502020204030204" pitchFamily="34" charset="0"/>
                <a:cs typeface="Times New Roman" panose="02020603050405020304" pitchFamily="18" charset="0"/>
              </a:rPr>
              <a:t>, </a:t>
            </a:r>
            <a:r>
              <a:rPr lang="es-ES_tradnl" sz="1200" dirty="0" err="1">
                <a:latin typeface="Arial" panose="020B0604020202020204" pitchFamily="34" charset="0"/>
                <a:ea typeface="Calibri" panose="020F0502020204030204" pitchFamily="34" charset="0"/>
                <a:cs typeface="Times New Roman" panose="02020603050405020304" pitchFamily="18" charset="0"/>
              </a:rPr>
              <a:t>Tergas</a:t>
            </a:r>
            <a:r>
              <a:rPr lang="es-ES_tradnl" sz="1200" dirty="0">
                <a:latin typeface="Arial" panose="020B0604020202020204" pitchFamily="34" charset="0"/>
                <a:ea typeface="Calibri" panose="020F0502020204030204" pitchFamily="34" charset="0"/>
                <a:cs typeface="Times New Roman" panose="02020603050405020304" pitchFamily="18" charset="0"/>
              </a:rPr>
              <a:t>, &amp; </a:t>
            </a:r>
            <a:r>
              <a:rPr lang="es-ES_tradnl" sz="1200" dirty="0" err="1">
                <a:latin typeface="Arial" panose="020B0604020202020204" pitchFamily="34" charset="0"/>
                <a:ea typeface="Calibri" panose="020F0502020204030204" pitchFamily="34" charset="0"/>
                <a:cs typeface="Times New Roman" panose="02020603050405020304" pitchFamily="18" charset="0"/>
              </a:rPr>
              <a:t>Mott</a:t>
            </a:r>
            <a:r>
              <a:rPr lang="es-ES_tradnl" sz="1200" dirty="0">
                <a:latin typeface="Arial" panose="020B0604020202020204" pitchFamily="34" charset="0"/>
                <a:ea typeface="Calibri" panose="020F0502020204030204" pitchFamily="34" charset="0"/>
                <a:cs typeface="Times New Roman" panose="02020603050405020304" pitchFamily="18" charset="0"/>
              </a:rPr>
              <a:t>, 1974)</a:t>
            </a:r>
            <a:r>
              <a:rPr lang="es-EC" sz="1200" dirty="0">
                <a:latin typeface="Arial" panose="020B0604020202020204" pitchFamily="34" charset="0"/>
                <a:ea typeface="Calibri" panose="020F0502020204030204" pitchFamily="34" charset="0"/>
                <a:cs typeface="Times New Roman" panose="02020603050405020304" pitchFamily="18" charset="0"/>
              </a:rPr>
              <a:t> mencionan que el índice de área foliar está relacionado directamente con las caracteristicas de las pasturas cuando se realiza la fertilización para una mayor producción de materia verde y materia seca.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98F30A93-1CE0-FA42-9C52-BBBBE8CB8902}"/>
              </a:ext>
            </a:extLst>
          </p:cNvPr>
          <p:cNvPicPr>
            <a:picLocks noChangeAspect="1"/>
          </p:cNvPicPr>
          <p:nvPr/>
        </p:nvPicPr>
        <p:blipFill>
          <a:blip r:embed="rId3"/>
          <a:stretch>
            <a:fillRect/>
          </a:stretch>
        </p:blipFill>
        <p:spPr>
          <a:xfrm>
            <a:off x="391816" y="1463650"/>
            <a:ext cx="5130800" cy="2921000"/>
          </a:xfrm>
          <a:prstGeom prst="rect">
            <a:avLst/>
          </a:prstGeom>
        </p:spPr>
      </p:pic>
    </p:spTree>
    <p:extLst>
      <p:ext uri="{BB962C8B-B14F-4D97-AF65-F5344CB8AC3E}">
        <p14:creationId xmlns:p14="http://schemas.microsoft.com/office/powerpoint/2010/main" val="175711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487861" y="112609"/>
            <a:ext cx="5276835" cy="573300"/>
          </a:xfrm>
          <a:prstGeom prst="rect">
            <a:avLst/>
          </a:prstGeom>
        </p:spPr>
        <p:txBody>
          <a:bodyPr spcFirstLastPara="1" wrap="square" lIns="91425" tIns="91425" rIns="91425" bIns="91425" anchor="t" anchorCtr="0">
            <a:noAutofit/>
          </a:bodyPr>
          <a:lstStyle/>
          <a:p>
            <a:pPr lvl="0"/>
            <a:r>
              <a:rPr lang="es-EC" sz="2000" dirty="0">
                <a:latin typeface="+mj-lt"/>
              </a:rPr>
              <a:t>Análisis descriptivo de calidad nutricional</a:t>
            </a:r>
            <a:endParaRPr sz="2000" dirty="0">
              <a:latin typeface="+mj-lt"/>
            </a:endParaRPr>
          </a:p>
        </p:txBody>
      </p:sp>
      <p:grpSp>
        <p:nvGrpSpPr>
          <p:cNvPr id="324" name="Google Shape;324;p37"/>
          <p:cNvGrpSpPr/>
          <p:nvPr/>
        </p:nvGrpSpPr>
        <p:grpSpPr>
          <a:xfrm>
            <a:off x="7038054" y="1663792"/>
            <a:ext cx="398119" cy="448143"/>
            <a:chOff x="-20930075" y="4066100"/>
            <a:chExt cx="269400" cy="303250"/>
          </a:xfrm>
        </p:grpSpPr>
        <p:sp>
          <p:nvSpPr>
            <p:cNvPr id="325" name="Google Shape;325;p37"/>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7"/>
          <p:cNvGrpSpPr/>
          <p:nvPr/>
        </p:nvGrpSpPr>
        <p:grpSpPr>
          <a:xfrm>
            <a:off x="8430775" y="4515774"/>
            <a:ext cx="604655" cy="482923"/>
            <a:chOff x="5879425" y="4466724"/>
            <a:chExt cx="604655" cy="482923"/>
          </a:xfrm>
        </p:grpSpPr>
        <p:sp>
          <p:nvSpPr>
            <p:cNvPr id="336" name="Google Shape;336;p37"/>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37"/>
          <p:cNvSpPr/>
          <p:nvPr/>
        </p:nvSpPr>
        <p:spPr>
          <a:xfrm rot="379797">
            <a:off x="-1339376" y="-319657"/>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8517216" y="-1780626"/>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CuadroTexto 53">
            <a:extLst>
              <a:ext uri="{FF2B5EF4-FFF2-40B4-BE49-F238E27FC236}">
                <a16:creationId xmlns:a16="http://schemas.microsoft.com/office/drawing/2014/main" id="{44DDF10A-4249-D948-8A14-FF5C7A1F2AA3}"/>
              </a:ext>
            </a:extLst>
          </p:cNvPr>
          <p:cNvSpPr txBox="1"/>
          <p:nvPr/>
        </p:nvSpPr>
        <p:spPr>
          <a:xfrm>
            <a:off x="261453" y="727094"/>
            <a:ext cx="4466303" cy="568810"/>
          </a:xfrm>
          <a:prstGeom prst="rect">
            <a:avLst/>
          </a:prstGeom>
          <a:noFill/>
        </p:spPr>
        <p:txBody>
          <a:bodyPr wrap="square">
            <a:spAutoFit/>
          </a:bodyPr>
          <a:lstStyle/>
          <a:p>
            <a:pPr>
              <a:lnSpc>
                <a:spcPct val="150000"/>
              </a:lnSpc>
            </a:pPr>
            <a:r>
              <a:rPr lang="es-ES" sz="1100" dirty="0"/>
              <a:t>Resultados del análisis bromatológico del pasto Saboya a los 21 días después del rebrote</a:t>
            </a:r>
            <a:endParaRPr lang="es-EC" sz="1100" dirty="0"/>
          </a:p>
        </p:txBody>
      </p:sp>
      <p:graphicFrame>
        <p:nvGraphicFramePr>
          <p:cNvPr id="18" name="Objeto 17">
            <a:extLst>
              <a:ext uri="{FF2B5EF4-FFF2-40B4-BE49-F238E27FC236}">
                <a16:creationId xmlns:a16="http://schemas.microsoft.com/office/drawing/2014/main" id="{88A6EF40-ACE8-B642-B36D-5D268FD19E21}"/>
              </a:ext>
            </a:extLst>
          </p:cNvPr>
          <p:cNvGraphicFramePr>
            <a:graphicFrameLocks noChangeAspect="1"/>
          </p:cNvGraphicFramePr>
          <p:nvPr>
            <p:extLst>
              <p:ext uri="{D42A27DB-BD31-4B8C-83A1-F6EECF244321}">
                <p14:modId xmlns:p14="http://schemas.microsoft.com/office/powerpoint/2010/main" val="2058701968"/>
              </p:ext>
            </p:extLst>
          </p:nvPr>
        </p:nvGraphicFramePr>
        <p:xfrm>
          <a:off x="-105515" y="1597281"/>
          <a:ext cx="5626100" cy="2400300"/>
        </p:xfrm>
        <a:graphic>
          <a:graphicData uri="http://schemas.openxmlformats.org/presentationml/2006/ole">
            <mc:AlternateContent xmlns:mc="http://schemas.openxmlformats.org/markup-compatibility/2006">
              <mc:Choice xmlns:v="urn:schemas-microsoft-com:vml" Requires="v">
                <p:oleObj spid="_x0000_s1051" name="Documento" r:id="rId4" imgW="5626100" imgH="2400300" progId="Word.Document.12">
                  <p:embed/>
                </p:oleObj>
              </mc:Choice>
              <mc:Fallback>
                <p:oleObj name="Documento" r:id="rId4" imgW="5626100" imgH="2400300" progId="Word.Document.12">
                  <p:embed/>
                  <p:pic>
                    <p:nvPicPr>
                      <p:cNvPr id="9" name="Objeto 8">
                        <a:extLst>
                          <a:ext uri="{FF2B5EF4-FFF2-40B4-BE49-F238E27FC236}">
                            <a16:creationId xmlns:a16="http://schemas.microsoft.com/office/drawing/2014/main" id="{DC3741EA-6583-B940-BD09-052125CB85E2}"/>
                          </a:ext>
                        </a:extLst>
                      </p:cNvPr>
                      <p:cNvPicPr/>
                      <p:nvPr/>
                    </p:nvPicPr>
                    <p:blipFill>
                      <a:blip r:embed="rId5"/>
                      <a:stretch>
                        <a:fillRect/>
                      </a:stretch>
                    </p:blipFill>
                    <p:spPr>
                      <a:xfrm>
                        <a:off x="-105515" y="1597281"/>
                        <a:ext cx="5626100" cy="2400300"/>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id="{DE5C2CD3-8131-2742-B09B-D1F558865829}"/>
              </a:ext>
            </a:extLst>
          </p:cNvPr>
          <p:cNvSpPr/>
          <p:nvPr/>
        </p:nvSpPr>
        <p:spPr>
          <a:xfrm>
            <a:off x="5900449" y="666992"/>
            <a:ext cx="3221856" cy="4213076"/>
          </a:xfrm>
          <a:prstGeom prst="rect">
            <a:avLst/>
          </a:prstGeom>
        </p:spPr>
        <p:txBody>
          <a:bodyPr wrap="square">
            <a:spAutoFit/>
          </a:bodyPr>
          <a:lstStyle/>
          <a:p>
            <a:pPr>
              <a:lnSpc>
                <a:spcPct val="150000"/>
              </a:lnSpc>
            </a:pPr>
            <a:r>
              <a:rPr lang="es-ES" sz="1200" dirty="0"/>
              <a:t>En la tabla</a:t>
            </a:r>
            <a:r>
              <a:rPr lang="es-EC" sz="1200" dirty="0"/>
              <a:t> </a:t>
            </a:r>
            <a:r>
              <a:rPr lang="es-ES" sz="1200" dirty="0"/>
              <a:t>se puede apreciar que, el porcentaje de proteína en base a la materia seca fue entre 2 y 4 puntos porcentuales mayor en el pasto fertilizado, estos valores son óptimos para la dieta del ganado. </a:t>
            </a:r>
          </a:p>
          <a:p>
            <a:pPr>
              <a:lnSpc>
                <a:spcPct val="150000"/>
              </a:lnSpc>
            </a:pPr>
            <a:endParaRPr lang="es-ES" sz="1200" dirty="0"/>
          </a:p>
          <a:p>
            <a:pPr>
              <a:lnSpc>
                <a:spcPct val="150000"/>
              </a:lnSpc>
            </a:pPr>
            <a:r>
              <a:rPr lang="es-ES" sz="1200" dirty="0"/>
              <a:t>Los porcentajes de proteína obtenidos en el presente ensayo se asemejan a los registrados por </a:t>
            </a:r>
            <a:r>
              <a:rPr lang="es-MX" sz="1200" dirty="0"/>
              <a:t>(Arias &amp; Mendoza, 2021)</a:t>
            </a:r>
            <a:r>
              <a:rPr lang="es-ES" sz="1200" dirty="0"/>
              <a:t>, obtuvieron datos similares en respuesta a la fertilización registraron un porcentaje de proteína a los 21 días del 16,15% para el pasto Saboya fertilizado y un 14,54% para el pasto Saboya sin fertilizar. </a:t>
            </a:r>
            <a:endParaRPr lang="es-EC" sz="1200" dirty="0"/>
          </a:p>
          <a:p>
            <a:pPr>
              <a:lnSpc>
                <a:spcPct val="150000"/>
              </a:lnSpc>
            </a:pPr>
            <a:r>
              <a:rPr lang="es-EC" sz="1200" dirty="0"/>
              <a:t> Verificar numeración</a:t>
            </a:r>
          </a:p>
        </p:txBody>
      </p:sp>
    </p:spTree>
    <p:extLst>
      <p:ext uri="{BB962C8B-B14F-4D97-AF65-F5344CB8AC3E}">
        <p14:creationId xmlns:p14="http://schemas.microsoft.com/office/powerpoint/2010/main" val="2732799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540342" y="157271"/>
            <a:ext cx="7717500" cy="573300"/>
          </a:xfrm>
          <a:prstGeom prst="rect">
            <a:avLst/>
          </a:prstGeom>
        </p:spPr>
        <p:txBody>
          <a:bodyPr spcFirstLastPara="1" wrap="square" lIns="91425" tIns="91425" rIns="91425" bIns="91425" anchor="t" anchorCtr="0">
            <a:noAutofit/>
          </a:bodyPr>
          <a:lstStyle/>
          <a:p>
            <a:pPr lvl="0"/>
            <a:r>
              <a:rPr lang="es-EC" sz="2400" dirty="0">
                <a:latin typeface="+mj-lt"/>
              </a:rPr>
              <a:t>Correlación entre variables evaluadas</a:t>
            </a:r>
            <a:endParaRPr sz="2700" dirty="0">
              <a:latin typeface="+mj-lt"/>
            </a:endParaRPr>
          </a:p>
        </p:txBody>
      </p:sp>
      <p:grpSp>
        <p:nvGrpSpPr>
          <p:cNvPr id="324" name="Google Shape;324;p37"/>
          <p:cNvGrpSpPr/>
          <p:nvPr/>
        </p:nvGrpSpPr>
        <p:grpSpPr>
          <a:xfrm>
            <a:off x="7038054" y="1663792"/>
            <a:ext cx="398119" cy="448143"/>
            <a:chOff x="-20930075" y="4066100"/>
            <a:chExt cx="269400" cy="303250"/>
          </a:xfrm>
        </p:grpSpPr>
        <p:sp>
          <p:nvSpPr>
            <p:cNvPr id="325" name="Google Shape;325;p37"/>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37"/>
          <p:cNvGrpSpPr/>
          <p:nvPr/>
        </p:nvGrpSpPr>
        <p:grpSpPr>
          <a:xfrm>
            <a:off x="8430775" y="4515774"/>
            <a:ext cx="604655" cy="482923"/>
            <a:chOff x="5879425" y="4466724"/>
            <a:chExt cx="604655" cy="482923"/>
          </a:xfrm>
        </p:grpSpPr>
        <p:sp>
          <p:nvSpPr>
            <p:cNvPr id="336" name="Google Shape;336;p37"/>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37"/>
          <p:cNvSpPr/>
          <p:nvPr/>
        </p:nvSpPr>
        <p:spPr>
          <a:xfrm rot="379797">
            <a:off x="-1339376" y="-319657"/>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8114880" y="-1569951"/>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CuadroTexto 55">
            <a:extLst>
              <a:ext uri="{FF2B5EF4-FFF2-40B4-BE49-F238E27FC236}">
                <a16:creationId xmlns:a16="http://schemas.microsoft.com/office/drawing/2014/main" id="{0ABCD280-66B2-CB44-91BD-36D64F3E9C45}"/>
              </a:ext>
            </a:extLst>
          </p:cNvPr>
          <p:cNvSpPr txBox="1"/>
          <p:nvPr/>
        </p:nvSpPr>
        <p:spPr>
          <a:xfrm>
            <a:off x="5421065" y="1213803"/>
            <a:ext cx="3275222" cy="3258969"/>
          </a:xfrm>
          <a:prstGeom prst="rect">
            <a:avLst/>
          </a:prstGeom>
          <a:noFill/>
        </p:spPr>
        <p:txBody>
          <a:bodyPr wrap="square">
            <a:spAutoFit/>
          </a:bodyPr>
          <a:lstStyle/>
          <a:p>
            <a:pPr marL="457200" indent="457200">
              <a:lnSpc>
                <a:spcPct val="150000"/>
              </a:lnSpc>
              <a:spcAft>
                <a:spcPts val="1200"/>
              </a:spcAft>
              <a:tabLst>
                <a:tab pos="3150870" algn="l"/>
              </a:tabLst>
            </a:pPr>
            <a:r>
              <a:rPr lang="es-EC" sz="1200" dirty="0">
                <a:latin typeface="+mn-lt"/>
                <a:ea typeface="Calibri" panose="020F0502020204030204" pitchFamily="34" charset="0"/>
                <a:cs typeface="Times New Roman" panose="02020603050405020304" pitchFamily="18" charset="0"/>
              </a:rPr>
              <a:t>En la tabla  se puede apreciar la relación existente entre las diferentes variables ecofisiológicas y de producción evaluadas. </a:t>
            </a:r>
          </a:p>
          <a:p>
            <a:pPr marL="457200" indent="457200">
              <a:lnSpc>
                <a:spcPct val="150000"/>
              </a:lnSpc>
              <a:spcAft>
                <a:spcPts val="1200"/>
              </a:spcAft>
              <a:tabLst>
                <a:tab pos="3150870" algn="l"/>
              </a:tabLst>
            </a:pPr>
            <a:r>
              <a:rPr lang="es-EC" sz="1200" dirty="0">
                <a:latin typeface="+mn-lt"/>
                <a:ea typeface="Calibri" panose="020F0502020204030204" pitchFamily="34" charset="0"/>
                <a:cs typeface="Times New Roman" panose="02020603050405020304" pitchFamily="18" charset="0"/>
              </a:rPr>
              <a:t>La producción de kg MS/Ha está correlacionada con la emisión de macollos/m</a:t>
            </a:r>
            <a:r>
              <a:rPr lang="es-EC" sz="1200" baseline="30000" dirty="0">
                <a:latin typeface="+mn-lt"/>
                <a:ea typeface="Calibri" panose="020F0502020204030204" pitchFamily="34" charset="0"/>
                <a:cs typeface="Times New Roman" panose="02020603050405020304" pitchFamily="18" charset="0"/>
              </a:rPr>
              <a:t>2</a:t>
            </a:r>
            <a:r>
              <a:rPr lang="es-EC" sz="1200" dirty="0">
                <a:latin typeface="+mn-lt"/>
                <a:ea typeface="Calibri" panose="020F0502020204030204" pitchFamily="34" charset="0"/>
                <a:cs typeface="Times New Roman" panose="02020603050405020304" pitchFamily="18" charset="0"/>
              </a:rPr>
              <a:t>, altura de planta (cm), longitud de hoja (cm), número de hojas e índice de área foliar donde los índices de correlación existente son mayores al 50%. </a:t>
            </a:r>
          </a:p>
        </p:txBody>
      </p:sp>
      <p:graphicFrame>
        <p:nvGraphicFramePr>
          <p:cNvPr id="3" name="Objeto 2">
            <a:extLst>
              <a:ext uri="{FF2B5EF4-FFF2-40B4-BE49-F238E27FC236}">
                <a16:creationId xmlns:a16="http://schemas.microsoft.com/office/drawing/2014/main" id="{2B1409F5-ECBB-1B48-A94A-2A64560A0567}"/>
              </a:ext>
            </a:extLst>
          </p:cNvPr>
          <p:cNvGraphicFramePr>
            <a:graphicFrameLocks noChangeAspect="1"/>
          </p:cNvGraphicFramePr>
          <p:nvPr>
            <p:extLst>
              <p:ext uri="{D42A27DB-BD31-4B8C-83A1-F6EECF244321}">
                <p14:modId xmlns:p14="http://schemas.microsoft.com/office/powerpoint/2010/main" val="2256481358"/>
              </p:ext>
            </p:extLst>
          </p:nvPr>
        </p:nvGraphicFramePr>
        <p:xfrm>
          <a:off x="771997" y="934697"/>
          <a:ext cx="4338637" cy="4064000"/>
        </p:xfrm>
        <a:graphic>
          <a:graphicData uri="http://schemas.openxmlformats.org/presentationml/2006/ole">
            <mc:AlternateContent xmlns:mc="http://schemas.openxmlformats.org/markup-compatibility/2006">
              <mc:Choice xmlns:v="urn:schemas-microsoft-com:vml" Requires="v">
                <p:oleObj spid="_x0000_s2075" name="Documento" r:id="rId4" imgW="5613400" imgH="5257800" progId="Word.Document.12">
                  <p:embed/>
                </p:oleObj>
              </mc:Choice>
              <mc:Fallback>
                <p:oleObj name="Documento" r:id="rId4" imgW="5613400" imgH="5257800" progId="Word.Document.12">
                  <p:embed/>
                  <p:pic>
                    <p:nvPicPr>
                      <p:cNvPr id="0" name=""/>
                      <p:cNvPicPr/>
                      <p:nvPr/>
                    </p:nvPicPr>
                    <p:blipFill>
                      <a:blip r:embed="rId5"/>
                      <a:stretch>
                        <a:fillRect/>
                      </a:stretch>
                    </p:blipFill>
                    <p:spPr>
                      <a:xfrm>
                        <a:off x="771997" y="934697"/>
                        <a:ext cx="4338637" cy="4064000"/>
                      </a:xfrm>
                      <a:prstGeom prst="rect">
                        <a:avLst/>
                      </a:prstGeom>
                    </p:spPr>
                  </p:pic>
                </p:oleObj>
              </mc:Fallback>
            </mc:AlternateContent>
          </a:graphicData>
        </a:graphic>
      </p:graphicFrame>
    </p:spTree>
    <p:extLst>
      <p:ext uri="{BB962C8B-B14F-4D97-AF65-F5344CB8AC3E}">
        <p14:creationId xmlns:p14="http://schemas.microsoft.com/office/powerpoint/2010/main" val="7285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a:spLocks noGrp="1"/>
          </p:cNvSpPr>
          <p:nvPr>
            <p:ph type="title"/>
          </p:nvPr>
        </p:nvSpPr>
        <p:spPr>
          <a:xfrm>
            <a:off x="713225" y="539500"/>
            <a:ext cx="7717500" cy="52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CONCLUSIONES</a:t>
            </a:r>
            <a:endParaRPr dirty="0">
              <a:latin typeface="+mj-lt"/>
            </a:endParaRPr>
          </a:p>
        </p:txBody>
      </p:sp>
      <p:grpSp>
        <p:nvGrpSpPr>
          <p:cNvPr id="45" name="Google Shape;521;p44">
            <a:extLst>
              <a:ext uri="{FF2B5EF4-FFF2-40B4-BE49-F238E27FC236}">
                <a16:creationId xmlns:a16="http://schemas.microsoft.com/office/drawing/2014/main" id="{D4D9972C-A31D-B749-AF64-787D20E3D3B7}"/>
              </a:ext>
            </a:extLst>
          </p:cNvPr>
          <p:cNvGrpSpPr/>
          <p:nvPr/>
        </p:nvGrpSpPr>
        <p:grpSpPr>
          <a:xfrm rot="-5400000">
            <a:off x="-1357141" y="2832945"/>
            <a:ext cx="3633484" cy="330076"/>
            <a:chOff x="238125" y="2506075"/>
            <a:chExt cx="4379281" cy="673075"/>
          </a:xfrm>
        </p:grpSpPr>
        <p:sp>
          <p:nvSpPr>
            <p:cNvPr id="46" name="Google Shape;522;p44">
              <a:extLst>
                <a:ext uri="{FF2B5EF4-FFF2-40B4-BE49-F238E27FC236}">
                  <a16:creationId xmlns:a16="http://schemas.microsoft.com/office/drawing/2014/main" id="{4EB41A98-EF92-7046-90AF-54B312C76260}"/>
                </a:ext>
              </a:extLst>
            </p:cNvPr>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p44">
              <a:extLst>
                <a:ext uri="{FF2B5EF4-FFF2-40B4-BE49-F238E27FC236}">
                  <a16:creationId xmlns:a16="http://schemas.microsoft.com/office/drawing/2014/main" id="{D49BECBA-7072-2546-9AC6-20640B72F3D1}"/>
                </a:ext>
              </a:extLst>
            </p:cNvPr>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4;p44">
              <a:extLst>
                <a:ext uri="{FF2B5EF4-FFF2-40B4-BE49-F238E27FC236}">
                  <a16:creationId xmlns:a16="http://schemas.microsoft.com/office/drawing/2014/main" id="{BA10A7DE-4C25-4747-85D7-B24FD209A604}"/>
                </a:ext>
              </a:extLst>
            </p:cNvPr>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9" name="Google Shape;531;p44">
            <a:extLst>
              <a:ext uri="{FF2B5EF4-FFF2-40B4-BE49-F238E27FC236}">
                <a16:creationId xmlns:a16="http://schemas.microsoft.com/office/drawing/2014/main" id="{79D3EEE5-ED10-0241-B79C-B070D65D23B9}"/>
              </a:ext>
            </a:extLst>
          </p:cNvPr>
          <p:cNvCxnSpPr>
            <a:cxnSpLocks/>
          </p:cNvCxnSpPr>
          <p:nvPr/>
        </p:nvCxnSpPr>
        <p:spPr>
          <a:xfrm flipH="1">
            <a:off x="517170" y="1868050"/>
            <a:ext cx="342366" cy="0"/>
          </a:xfrm>
          <a:prstGeom prst="straightConnector1">
            <a:avLst/>
          </a:prstGeom>
          <a:noFill/>
          <a:ln w="19050" cap="flat" cmpd="sng">
            <a:solidFill>
              <a:schemeClr val="accent4"/>
            </a:solidFill>
            <a:prstDash val="solid"/>
            <a:round/>
            <a:headEnd type="oval" w="med" len="med"/>
            <a:tailEnd type="none" w="med" len="med"/>
          </a:ln>
        </p:spPr>
      </p:cxnSp>
      <p:cxnSp>
        <p:nvCxnSpPr>
          <p:cNvPr id="50" name="Google Shape;532;p44">
            <a:extLst>
              <a:ext uri="{FF2B5EF4-FFF2-40B4-BE49-F238E27FC236}">
                <a16:creationId xmlns:a16="http://schemas.microsoft.com/office/drawing/2014/main" id="{95205D7F-FD5E-9247-9F13-D19E1CE59979}"/>
              </a:ext>
            </a:extLst>
          </p:cNvPr>
          <p:cNvCxnSpPr>
            <a:cxnSpLocks/>
          </p:cNvCxnSpPr>
          <p:nvPr/>
        </p:nvCxnSpPr>
        <p:spPr>
          <a:xfrm flipH="1">
            <a:off x="517170" y="2844731"/>
            <a:ext cx="342366" cy="0"/>
          </a:xfrm>
          <a:prstGeom prst="straightConnector1">
            <a:avLst/>
          </a:prstGeom>
          <a:noFill/>
          <a:ln w="19050" cap="flat" cmpd="sng">
            <a:solidFill>
              <a:schemeClr val="accent5"/>
            </a:solidFill>
            <a:prstDash val="solid"/>
            <a:round/>
            <a:headEnd type="oval" w="med" len="med"/>
            <a:tailEnd type="none" w="med" len="med"/>
          </a:ln>
        </p:spPr>
      </p:cxnSp>
      <p:cxnSp>
        <p:nvCxnSpPr>
          <p:cNvPr id="51" name="Google Shape;533;p44">
            <a:extLst>
              <a:ext uri="{FF2B5EF4-FFF2-40B4-BE49-F238E27FC236}">
                <a16:creationId xmlns:a16="http://schemas.microsoft.com/office/drawing/2014/main" id="{5B493157-E7C2-624C-A182-3393EB803461}"/>
              </a:ext>
            </a:extLst>
          </p:cNvPr>
          <p:cNvCxnSpPr>
            <a:cxnSpLocks/>
          </p:cNvCxnSpPr>
          <p:nvPr/>
        </p:nvCxnSpPr>
        <p:spPr>
          <a:xfrm flipH="1">
            <a:off x="482604" y="4001186"/>
            <a:ext cx="422938" cy="0"/>
          </a:xfrm>
          <a:prstGeom prst="straightConnector1">
            <a:avLst/>
          </a:prstGeom>
          <a:noFill/>
          <a:ln w="19050" cap="flat" cmpd="sng">
            <a:solidFill>
              <a:schemeClr val="accent1"/>
            </a:solidFill>
            <a:prstDash val="solid"/>
            <a:round/>
            <a:headEnd type="oval" w="med" len="med"/>
            <a:tailEnd type="none" w="med" len="med"/>
          </a:ln>
        </p:spPr>
      </p:cxnSp>
      <p:sp>
        <p:nvSpPr>
          <p:cNvPr id="2" name="Rectángulo 1">
            <a:extLst>
              <a:ext uri="{FF2B5EF4-FFF2-40B4-BE49-F238E27FC236}">
                <a16:creationId xmlns:a16="http://schemas.microsoft.com/office/drawing/2014/main" id="{889163AD-3F8F-D442-85DD-DDE364D7E8CB}"/>
              </a:ext>
            </a:extLst>
          </p:cNvPr>
          <p:cNvSpPr/>
          <p:nvPr/>
        </p:nvSpPr>
        <p:spPr>
          <a:xfrm>
            <a:off x="859536" y="1288284"/>
            <a:ext cx="7767294" cy="3566746"/>
          </a:xfrm>
          <a:prstGeom prst="rect">
            <a:avLst/>
          </a:prstGeom>
        </p:spPr>
        <p:txBody>
          <a:bodyPr wrap="square">
            <a:spAutoFit/>
          </a:bodyPr>
          <a:lstStyle/>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Con base en las evidencias observadas en este ensayo se concluye lo siguiente:</a:t>
            </a:r>
            <a:endParaRPr lang="es-EC" sz="12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La fertilización del pasto Saboya produce un incremento significativo en las diferentes variables ecofisiológicas (altura de planta, longitud de hoja, número de macollos/m2 y producción de materia seca), cumpliendo al día 21 con todos los parámetros para el pastoreo.</a:t>
            </a:r>
            <a:endParaRPr lang="es-EC" sz="12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El valor nutricional del pasto Saboya según el análisis bromatológico es de alto valor proteico y con buena cantidad de materia seca a los 21 días después de haber realizado el corte de igualación y la fertilización. Cuando el pasto no es fertilizado le toma más de 28 días adquirir valores nutricionales considerables para la nutrición del ganado.</a:t>
            </a:r>
            <a:endParaRPr lang="es-EC" sz="12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La producción de MS/Ha en el pasto Saboya se correlacionaría de manera significativa y distinta con algunas variables ecofisiológicas y servirían para establecer ecuaciones de predicción útiles para determinar además carga animal. </a:t>
            </a:r>
            <a:endParaRPr lang="es-EC" sz="12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a:spLocks noGrp="1"/>
          </p:cNvSpPr>
          <p:nvPr>
            <p:ph type="title"/>
          </p:nvPr>
        </p:nvSpPr>
        <p:spPr>
          <a:xfrm>
            <a:off x="713225" y="539500"/>
            <a:ext cx="7717500" cy="52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RECOMENDACIONES</a:t>
            </a:r>
            <a:endParaRPr dirty="0">
              <a:latin typeface="+mj-lt"/>
            </a:endParaRPr>
          </a:p>
        </p:txBody>
      </p:sp>
      <p:grpSp>
        <p:nvGrpSpPr>
          <p:cNvPr id="45" name="Google Shape;521;p44">
            <a:extLst>
              <a:ext uri="{FF2B5EF4-FFF2-40B4-BE49-F238E27FC236}">
                <a16:creationId xmlns:a16="http://schemas.microsoft.com/office/drawing/2014/main" id="{D4D9972C-A31D-B749-AF64-787D20E3D3B7}"/>
              </a:ext>
            </a:extLst>
          </p:cNvPr>
          <p:cNvGrpSpPr/>
          <p:nvPr/>
        </p:nvGrpSpPr>
        <p:grpSpPr>
          <a:xfrm rot="-5400000">
            <a:off x="-1357141" y="2832945"/>
            <a:ext cx="3633484" cy="330076"/>
            <a:chOff x="238125" y="2506075"/>
            <a:chExt cx="4379281" cy="673075"/>
          </a:xfrm>
        </p:grpSpPr>
        <p:sp>
          <p:nvSpPr>
            <p:cNvPr id="46" name="Google Shape;522;p44">
              <a:extLst>
                <a:ext uri="{FF2B5EF4-FFF2-40B4-BE49-F238E27FC236}">
                  <a16:creationId xmlns:a16="http://schemas.microsoft.com/office/drawing/2014/main" id="{4EB41A98-EF92-7046-90AF-54B312C76260}"/>
                </a:ext>
              </a:extLst>
            </p:cNvPr>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p44">
              <a:extLst>
                <a:ext uri="{FF2B5EF4-FFF2-40B4-BE49-F238E27FC236}">
                  <a16:creationId xmlns:a16="http://schemas.microsoft.com/office/drawing/2014/main" id="{D49BECBA-7072-2546-9AC6-20640B72F3D1}"/>
                </a:ext>
              </a:extLst>
            </p:cNvPr>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4;p44">
              <a:extLst>
                <a:ext uri="{FF2B5EF4-FFF2-40B4-BE49-F238E27FC236}">
                  <a16:creationId xmlns:a16="http://schemas.microsoft.com/office/drawing/2014/main" id="{BA10A7DE-4C25-4747-85D7-B24FD209A604}"/>
                </a:ext>
              </a:extLst>
            </p:cNvPr>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9" name="Google Shape;531;p44">
            <a:extLst>
              <a:ext uri="{FF2B5EF4-FFF2-40B4-BE49-F238E27FC236}">
                <a16:creationId xmlns:a16="http://schemas.microsoft.com/office/drawing/2014/main" id="{79D3EEE5-ED10-0241-B79C-B070D65D23B9}"/>
              </a:ext>
            </a:extLst>
          </p:cNvPr>
          <p:cNvCxnSpPr>
            <a:cxnSpLocks/>
          </p:cNvCxnSpPr>
          <p:nvPr/>
        </p:nvCxnSpPr>
        <p:spPr>
          <a:xfrm flipH="1">
            <a:off x="517170" y="1868050"/>
            <a:ext cx="342366" cy="0"/>
          </a:xfrm>
          <a:prstGeom prst="straightConnector1">
            <a:avLst/>
          </a:prstGeom>
          <a:noFill/>
          <a:ln w="19050" cap="flat" cmpd="sng">
            <a:solidFill>
              <a:schemeClr val="accent4"/>
            </a:solidFill>
            <a:prstDash val="solid"/>
            <a:round/>
            <a:headEnd type="oval" w="med" len="med"/>
            <a:tailEnd type="none" w="med" len="med"/>
          </a:ln>
        </p:spPr>
      </p:cxnSp>
      <p:cxnSp>
        <p:nvCxnSpPr>
          <p:cNvPr id="50" name="Google Shape;532;p44">
            <a:extLst>
              <a:ext uri="{FF2B5EF4-FFF2-40B4-BE49-F238E27FC236}">
                <a16:creationId xmlns:a16="http://schemas.microsoft.com/office/drawing/2014/main" id="{95205D7F-FD5E-9247-9F13-D19E1CE59979}"/>
              </a:ext>
            </a:extLst>
          </p:cNvPr>
          <p:cNvCxnSpPr>
            <a:cxnSpLocks/>
          </p:cNvCxnSpPr>
          <p:nvPr/>
        </p:nvCxnSpPr>
        <p:spPr>
          <a:xfrm flipH="1">
            <a:off x="517170" y="2844731"/>
            <a:ext cx="342366" cy="0"/>
          </a:xfrm>
          <a:prstGeom prst="straightConnector1">
            <a:avLst/>
          </a:prstGeom>
          <a:noFill/>
          <a:ln w="19050" cap="flat" cmpd="sng">
            <a:solidFill>
              <a:schemeClr val="accent5"/>
            </a:solidFill>
            <a:prstDash val="solid"/>
            <a:round/>
            <a:headEnd type="oval" w="med" len="med"/>
            <a:tailEnd type="none" w="med" len="med"/>
          </a:ln>
        </p:spPr>
      </p:cxnSp>
      <p:cxnSp>
        <p:nvCxnSpPr>
          <p:cNvPr id="51" name="Google Shape;533;p44">
            <a:extLst>
              <a:ext uri="{FF2B5EF4-FFF2-40B4-BE49-F238E27FC236}">
                <a16:creationId xmlns:a16="http://schemas.microsoft.com/office/drawing/2014/main" id="{5B493157-E7C2-624C-A182-3393EB803461}"/>
              </a:ext>
            </a:extLst>
          </p:cNvPr>
          <p:cNvCxnSpPr>
            <a:cxnSpLocks/>
          </p:cNvCxnSpPr>
          <p:nvPr/>
        </p:nvCxnSpPr>
        <p:spPr>
          <a:xfrm flipH="1">
            <a:off x="482604" y="4001186"/>
            <a:ext cx="422938" cy="0"/>
          </a:xfrm>
          <a:prstGeom prst="straightConnector1">
            <a:avLst/>
          </a:prstGeom>
          <a:noFill/>
          <a:ln w="19050" cap="flat" cmpd="sng">
            <a:solidFill>
              <a:schemeClr val="accent1"/>
            </a:solidFill>
            <a:prstDash val="solid"/>
            <a:round/>
            <a:headEnd type="oval" w="med" len="med"/>
            <a:tailEnd type="none" w="med" len="med"/>
          </a:ln>
        </p:spPr>
      </p:cxnSp>
      <p:sp>
        <p:nvSpPr>
          <p:cNvPr id="2" name="Rectángulo 1">
            <a:extLst>
              <a:ext uri="{FF2B5EF4-FFF2-40B4-BE49-F238E27FC236}">
                <a16:creationId xmlns:a16="http://schemas.microsoft.com/office/drawing/2014/main" id="{66593918-9C48-514D-9EFF-2A19C6FBDCA0}"/>
              </a:ext>
            </a:extLst>
          </p:cNvPr>
          <p:cNvSpPr/>
          <p:nvPr/>
        </p:nvSpPr>
        <p:spPr>
          <a:xfrm>
            <a:off x="713224" y="1236886"/>
            <a:ext cx="7948171" cy="3443635"/>
          </a:xfrm>
          <a:prstGeom prst="rect">
            <a:avLst/>
          </a:prstGeom>
        </p:spPr>
        <p:txBody>
          <a:bodyPr wrap="square">
            <a:spAutoFit/>
          </a:bodyPr>
          <a:lstStyle/>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Con base en los resultados obtenidos, la literatura citada y las conclusiones se recomienda:</a:t>
            </a:r>
            <a:endParaRPr lang="es-EC" sz="12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Aplicar programas de fertilización en las pasturas, esta aplicación se debe apoyar con el análisis químico de suelo y requerimiento nutricional del pasto, empleando por ejemplo urea, fosfato monoamónico, sulfato de magnesio y boro, al día del corte de igualación.</a:t>
            </a:r>
            <a:endParaRPr lang="es-EC" sz="12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La fertilización se debe realizar con compuestos que tengan características moleculares de fácil asimilación y eficientes de acorde al tipo de suelo, condición climática y característica radicular del pasto. </a:t>
            </a:r>
            <a:r>
              <a:rPr lang="es-EC" sz="1200" dirty="0">
                <a:latin typeface="Arial" panose="020B0604020202020204" pitchFamily="34" charset="0"/>
                <a:ea typeface="Calibri" panose="020F0502020204030204" pitchFamily="34" charset="0"/>
                <a:cs typeface="Arial" panose="020B0604020202020204" pitchFamily="34" charset="0"/>
              </a:rPr>
              <a:t>  </a:t>
            </a:r>
          </a:p>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Realizar cada año un análisis químico de suelo y cada seis meses un análisis bromatológico para evaluar el contenido nutricional, con la finalidad de mejorar la toma de decisiones. </a:t>
            </a:r>
            <a:endParaRPr lang="es-EC" sz="12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50000"/>
              </a:lnSpc>
              <a:spcAft>
                <a:spcPts val="1200"/>
              </a:spcAft>
            </a:pPr>
            <a:r>
              <a:rPr lang="es-ES" sz="1200" dirty="0">
                <a:latin typeface="Arial" panose="020B0604020202020204" pitchFamily="34" charset="0"/>
                <a:ea typeface="Calibri" panose="020F0502020204030204" pitchFamily="34" charset="0"/>
                <a:cs typeface="Arial" panose="020B0604020202020204" pitchFamily="34" charset="0"/>
              </a:rPr>
              <a:t>La fertilización se debe realizar con compuestos que tengan características moleculares de fácil asimilación y eficientes de acorde al tipo de suelo, condición climática y característica radicular del pasto. </a:t>
            </a:r>
            <a:r>
              <a:rPr lang="es-EC" sz="12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8040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14" name="Google Shape;672;p49">
            <a:extLst>
              <a:ext uri="{FF2B5EF4-FFF2-40B4-BE49-F238E27FC236}">
                <a16:creationId xmlns:a16="http://schemas.microsoft.com/office/drawing/2014/main" id="{E63BA532-541F-7748-AD48-EC1DF883D1F7}"/>
              </a:ext>
            </a:extLst>
          </p:cNvPr>
          <p:cNvSpPr/>
          <p:nvPr/>
        </p:nvSpPr>
        <p:spPr>
          <a:xfrm>
            <a:off x="839250" y="1373250"/>
            <a:ext cx="7465500" cy="2397000"/>
          </a:xfrm>
          <a:prstGeom prst="rect">
            <a:avLst/>
          </a:prstGeom>
          <a:solidFill>
            <a:srgbClr val="E4DF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txBox="1">
            <a:spLocks noGrp="1"/>
          </p:cNvSpPr>
          <p:nvPr>
            <p:ph type="body" idx="1"/>
          </p:nvPr>
        </p:nvSpPr>
        <p:spPr>
          <a:xfrm>
            <a:off x="-548639" y="886200"/>
            <a:ext cx="7810974" cy="3371100"/>
          </a:xfrm>
          <a:prstGeom prst="rect">
            <a:avLst/>
          </a:prstGeom>
        </p:spPr>
        <p:txBody>
          <a:bodyPr spcFirstLastPara="1" wrap="square" lIns="91425" tIns="91425" rIns="91425" bIns="91425" anchor="t" anchorCtr="0">
            <a:noAutofit/>
          </a:bodyPr>
          <a:lstStyle/>
          <a:p>
            <a:pPr marL="1371600" indent="0">
              <a:lnSpc>
                <a:spcPct val="150000"/>
              </a:lnSpc>
              <a:buNone/>
            </a:pPr>
            <a:r>
              <a:rPr lang="es-ES" sz="1200" dirty="0">
                <a:solidFill>
                  <a:srgbClr val="000000"/>
                </a:solidFill>
                <a:latin typeface="+mn-lt"/>
                <a:ea typeface="Calibri" panose="020F0502020204030204" pitchFamily="34" charset="0"/>
                <a:cs typeface="Times New Roman" panose="02020603050405020304" pitchFamily="18" charset="0"/>
              </a:rPr>
              <a:t>La alimentación del ganado bovino se basa en el consumo de pasturas, su rendimiento está ligado a la calidad nutricional que estos poseen, por lo tanto, es indispensable determinar el contenido nutricional y su digestibilidad, con el fin de garantizar la calidad que contiene el pasto para el beneficio de la ración alimenticia del animal.</a:t>
            </a:r>
            <a:endParaRPr lang="es-EC" sz="1200" dirty="0">
              <a:latin typeface="+mn-lt"/>
              <a:ea typeface="Calibri" panose="020F0502020204030204" pitchFamily="34" charset="0"/>
              <a:cs typeface="Times New Roman" panose="02020603050405020304" pitchFamily="18" charset="0"/>
            </a:endParaRPr>
          </a:p>
          <a:p>
            <a:pPr marL="1371600" lvl="0" indent="0" rtl="0">
              <a:spcBef>
                <a:spcPts val="0"/>
              </a:spcBef>
              <a:spcAft>
                <a:spcPts val="0"/>
              </a:spcAft>
              <a:buNone/>
            </a:pPr>
            <a:endParaRPr lang="es-EC" dirty="0">
              <a:solidFill>
                <a:srgbClr val="461A34"/>
              </a:solidFill>
              <a:latin typeface="+mn-lt"/>
            </a:endParaRPr>
          </a:p>
        </p:txBody>
      </p:sp>
      <p:sp>
        <p:nvSpPr>
          <p:cNvPr id="4" name="Google Shape;210;p32">
            <a:extLst>
              <a:ext uri="{FF2B5EF4-FFF2-40B4-BE49-F238E27FC236}">
                <a16:creationId xmlns:a16="http://schemas.microsoft.com/office/drawing/2014/main" id="{CD5B6BC4-57E9-9540-A1F3-54B03C652B2E}"/>
              </a:ext>
            </a:extLst>
          </p:cNvPr>
          <p:cNvSpPr txBox="1">
            <a:spLocks/>
          </p:cNvSpPr>
          <p:nvPr/>
        </p:nvSpPr>
        <p:spPr>
          <a:xfrm>
            <a:off x="4572000" y="3058820"/>
            <a:ext cx="4520735" cy="53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0"/>
              </a:spcBef>
              <a:spcAft>
                <a:spcPts val="0"/>
              </a:spcAft>
              <a:buClr>
                <a:srgbClr val="461A34"/>
              </a:buClr>
              <a:buSzPts val="1400"/>
              <a:buFont typeface="Nunito Sans"/>
              <a:buAutoNum type="arabicPeriod"/>
              <a:defRPr sz="1300" b="0" i="0" u="none" strike="noStrike" cap="none">
                <a:solidFill>
                  <a:schemeClr val="lt2"/>
                </a:solidFill>
                <a:latin typeface="Nunito"/>
                <a:ea typeface="Nunito"/>
                <a:cs typeface="Nunito"/>
                <a:sym typeface="Nunito"/>
              </a:defRPr>
            </a:lvl1pPr>
            <a:lvl2pPr marL="914400" marR="0" lvl="1" indent="-317500" algn="l" rtl="0">
              <a:lnSpc>
                <a:spcPct val="115000"/>
              </a:lnSpc>
              <a:spcBef>
                <a:spcPts val="0"/>
              </a:spcBef>
              <a:spcAft>
                <a:spcPts val="0"/>
              </a:spcAft>
              <a:buClr>
                <a:srgbClr val="461A34"/>
              </a:buClr>
              <a:buSzPts val="1400"/>
              <a:buFont typeface="Nunito Sans"/>
              <a:buAutoNum type="alphaLcPeriod"/>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rgbClr val="461A34"/>
              </a:buClr>
              <a:buSzPts val="1400"/>
              <a:buFont typeface="Nunito Sans"/>
              <a:buAutoNum type="romanLcPeriod"/>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rgbClr val="461A34"/>
              </a:buClr>
              <a:buSzPts val="1400"/>
              <a:buFont typeface="Nunito Sans"/>
              <a:buAutoNum type="arabicPeriod"/>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rgbClr val="461A34"/>
              </a:buClr>
              <a:buSzPts val="1400"/>
              <a:buFont typeface="Nunito Sans"/>
              <a:buAutoNum type="alphaLcPeriod"/>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rgbClr val="461A34"/>
              </a:buClr>
              <a:buSzPts val="1400"/>
              <a:buFont typeface="Nunito Sans"/>
              <a:buAutoNum type="romanLcPeriod"/>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rgbClr val="461A34"/>
              </a:buClr>
              <a:buSzPts val="1400"/>
              <a:buFont typeface="Nunito Sans"/>
              <a:buAutoNum type="arabicPeriod"/>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rgbClr val="461A34"/>
              </a:buClr>
              <a:buSzPts val="1400"/>
              <a:buFont typeface="Nunito Sans"/>
              <a:buAutoNum type="alphaLcPeriod"/>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rgbClr val="461A34"/>
              </a:buClr>
              <a:buSzPts val="1400"/>
              <a:buFont typeface="Nunito Sans"/>
              <a:buAutoNum type="romanLcPeriod"/>
              <a:defRPr sz="1400" b="0" i="0" u="none" strike="noStrike" cap="none">
                <a:solidFill>
                  <a:schemeClr val="lt2"/>
                </a:solidFill>
                <a:latin typeface="Arial"/>
                <a:ea typeface="Arial"/>
                <a:cs typeface="Arial"/>
                <a:sym typeface="Arial"/>
              </a:defRPr>
            </a:lvl9pPr>
          </a:lstStyle>
          <a:p>
            <a:pPr marL="139700" indent="0">
              <a:lnSpc>
                <a:spcPct val="150000"/>
              </a:lnSpc>
              <a:buNone/>
            </a:pPr>
            <a:r>
              <a:rPr lang="es-ES" sz="1200" dirty="0">
                <a:solidFill>
                  <a:srgbClr val="000000"/>
                </a:solidFill>
                <a:latin typeface="Arial" panose="020B0604020202020204" pitchFamily="34" charset="0"/>
                <a:ea typeface="Calibri" panose="020F0502020204030204" pitchFamily="34" charset="0"/>
              </a:rPr>
              <a:t>El pasto </a:t>
            </a:r>
            <a:r>
              <a:rPr lang="es-ES" sz="1200" dirty="0" err="1">
                <a:solidFill>
                  <a:srgbClr val="000000"/>
                </a:solidFill>
                <a:latin typeface="Arial" panose="020B0604020202020204" pitchFamily="34" charset="0"/>
                <a:ea typeface="Calibri" panose="020F0502020204030204" pitchFamily="34" charset="0"/>
              </a:rPr>
              <a:t>saboya</a:t>
            </a:r>
            <a:r>
              <a:rPr lang="es-ES" sz="1200" dirty="0">
                <a:solidFill>
                  <a:srgbClr val="000000"/>
                </a:solidFill>
                <a:latin typeface="Arial" panose="020B0604020202020204" pitchFamily="34" charset="0"/>
                <a:ea typeface="Calibri" panose="020F0502020204030204" pitchFamily="34" charset="0"/>
              </a:rPr>
              <a:t> pertenece al género </a:t>
            </a:r>
            <a:r>
              <a:rPr lang="es-ES" sz="1200" i="1" dirty="0" err="1">
                <a:solidFill>
                  <a:srgbClr val="000000"/>
                </a:solidFill>
                <a:latin typeface="Arial" panose="020B0604020202020204" pitchFamily="34" charset="0"/>
                <a:ea typeface="Calibri" panose="020F0502020204030204" pitchFamily="34" charset="0"/>
              </a:rPr>
              <a:t>Panicum</a:t>
            </a:r>
            <a:r>
              <a:rPr lang="es-ES" sz="1200" dirty="0">
                <a:solidFill>
                  <a:srgbClr val="000000"/>
                </a:solidFill>
                <a:latin typeface="Arial" panose="020B0604020202020204" pitchFamily="34" charset="0"/>
                <a:ea typeface="Calibri" panose="020F0502020204030204" pitchFamily="34" charset="0"/>
              </a:rPr>
              <a:t>, originario de África (</a:t>
            </a:r>
            <a:r>
              <a:rPr lang="es-ES" sz="1200" dirty="0" err="1">
                <a:solidFill>
                  <a:srgbClr val="000000"/>
                </a:solidFill>
                <a:latin typeface="Arial" panose="020B0604020202020204" pitchFamily="34" charset="0"/>
                <a:ea typeface="Calibri" panose="020F0502020204030204" pitchFamily="34" charset="0"/>
              </a:rPr>
              <a:t>Derichs</a:t>
            </a:r>
            <a:r>
              <a:rPr lang="es-ES" sz="1200" dirty="0">
                <a:solidFill>
                  <a:srgbClr val="000000"/>
                </a:solidFill>
                <a:latin typeface="Arial" panose="020B0604020202020204" pitchFamily="34" charset="0"/>
                <a:ea typeface="Calibri" panose="020F0502020204030204" pitchFamily="34" charset="0"/>
              </a:rPr>
              <a:t> et al., 2021). El rendimiento de forraje es de 2 a 3 kg MS/m</a:t>
            </a:r>
            <a:r>
              <a:rPr lang="es-ES" sz="1200" baseline="30000" dirty="0">
                <a:solidFill>
                  <a:srgbClr val="000000"/>
                </a:solidFill>
                <a:latin typeface="Arial" panose="020B0604020202020204" pitchFamily="34" charset="0"/>
                <a:ea typeface="Calibri" panose="020F0502020204030204" pitchFamily="34" charset="0"/>
              </a:rPr>
              <a:t>2</a:t>
            </a:r>
            <a:r>
              <a:rPr lang="es-ES" sz="1200" dirty="0">
                <a:solidFill>
                  <a:srgbClr val="000000"/>
                </a:solidFill>
                <a:latin typeface="Arial" panose="020B0604020202020204" pitchFamily="34" charset="0"/>
                <a:ea typeface="Calibri" panose="020F0502020204030204" pitchFamily="34" charset="0"/>
              </a:rPr>
              <a:t>, con alta calidad y buena digestibilidad, es decir, hay alto consumo de la pastura. </a:t>
            </a:r>
            <a:endParaRPr lang="es-EC" sz="1200" dirty="0"/>
          </a:p>
        </p:txBody>
      </p:sp>
      <p:sp>
        <p:nvSpPr>
          <p:cNvPr id="7" name="Google Shape;232;p32">
            <a:extLst>
              <a:ext uri="{FF2B5EF4-FFF2-40B4-BE49-F238E27FC236}">
                <a16:creationId xmlns:a16="http://schemas.microsoft.com/office/drawing/2014/main" id="{D93E1F6C-196E-BD4C-B10B-87C5891A8894}"/>
              </a:ext>
            </a:extLst>
          </p:cNvPr>
          <p:cNvSpPr/>
          <p:nvPr/>
        </p:nvSpPr>
        <p:spPr>
          <a:xfrm>
            <a:off x="8012478" y="-1634364"/>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90;p39">
            <a:extLst>
              <a:ext uri="{FF2B5EF4-FFF2-40B4-BE49-F238E27FC236}">
                <a16:creationId xmlns:a16="http://schemas.microsoft.com/office/drawing/2014/main" id="{B651BDB9-89A6-8340-8E7B-922C421925D4}"/>
              </a:ext>
            </a:extLst>
          </p:cNvPr>
          <p:cNvSpPr/>
          <p:nvPr/>
        </p:nvSpPr>
        <p:spPr>
          <a:xfrm rot="379797">
            <a:off x="-941371" y="4374722"/>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a:extLst>
              <a:ext uri="{FF2B5EF4-FFF2-40B4-BE49-F238E27FC236}">
                <a16:creationId xmlns:a16="http://schemas.microsoft.com/office/drawing/2014/main" id="{8164B29D-8591-4B40-934D-7B82ACBEBF92}"/>
              </a:ext>
            </a:extLst>
          </p:cNvPr>
          <p:cNvPicPr>
            <a:picLocks noChangeAspect="1"/>
          </p:cNvPicPr>
          <p:nvPr/>
        </p:nvPicPr>
        <p:blipFill>
          <a:blip r:embed="rId3"/>
          <a:stretch>
            <a:fillRect/>
          </a:stretch>
        </p:blipFill>
        <p:spPr>
          <a:xfrm>
            <a:off x="732553" y="2487167"/>
            <a:ext cx="3946144" cy="2219706"/>
          </a:xfrm>
          <a:prstGeom prst="rect">
            <a:avLst/>
          </a:prstGeom>
        </p:spPr>
      </p:pic>
    </p:spTree>
    <p:extLst>
      <p:ext uri="{BB962C8B-B14F-4D97-AF65-F5344CB8AC3E}">
        <p14:creationId xmlns:p14="http://schemas.microsoft.com/office/powerpoint/2010/main" val="114229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0" name="Google Shape;240;p33"/>
          <p:cNvSpPr txBox="1">
            <a:spLocks noGrp="1"/>
          </p:cNvSpPr>
          <p:nvPr>
            <p:ph type="title"/>
          </p:nvPr>
        </p:nvSpPr>
        <p:spPr>
          <a:xfrm>
            <a:off x="713225" y="2124279"/>
            <a:ext cx="3263700" cy="67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a:latin typeface="+mj-lt"/>
              </a:rPr>
              <a:t>OBJETIVOS</a:t>
            </a:r>
            <a:endParaRPr dirty="0">
              <a:latin typeface="+mj-lt"/>
            </a:endParaRPr>
          </a:p>
        </p:txBody>
      </p:sp>
      <p:sp>
        <p:nvSpPr>
          <p:cNvPr id="241" name="Google Shape;241;p33"/>
          <p:cNvSpPr/>
          <p:nvPr/>
        </p:nvSpPr>
        <p:spPr>
          <a:xfrm>
            <a:off x="-171533" y="4835069"/>
            <a:ext cx="473285" cy="441020"/>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713225" y="588350"/>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descr="Un grupo de personas en el pasto&#10;&#10;Descripción generada automáticamente">
            <a:extLst>
              <a:ext uri="{FF2B5EF4-FFF2-40B4-BE49-F238E27FC236}">
                <a16:creationId xmlns:a16="http://schemas.microsoft.com/office/drawing/2014/main" id="{2321FE40-82FA-524E-8221-ADA42EF9B4E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6858" r="13445"/>
          <a:stretch/>
        </p:blipFill>
        <p:spPr>
          <a:xfrm>
            <a:off x="5251139" y="0"/>
            <a:ext cx="3892862" cy="5143500"/>
          </a:xfrm>
          <a:prstGeom prst="rect">
            <a:avLst/>
          </a:prstGeom>
        </p:spPr>
      </p:pic>
      <p:sp>
        <p:nvSpPr>
          <p:cNvPr id="239" name="Google Shape;239;p33"/>
          <p:cNvSpPr/>
          <p:nvPr/>
        </p:nvSpPr>
        <p:spPr>
          <a:xfrm rot="5398976">
            <a:off x="3376438"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rot="5398976">
            <a:off x="3376438" y="3517197"/>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4757561" y="145538"/>
            <a:ext cx="493578" cy="481280"/>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28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5"/>
          <p:cNvSpPr/>
          <p:nvPr/>
        </p:nvSpPr>
        <p:spPr>
          <a:xfrm rot="21599009">
            <a:off x="160087" y="1765773"/>
            <a:ext cx="3249900" cy="487780"/>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65" name="Google Shape;265;p35"/>
          <p:cNvSpPr txBox="1">
            <a:spLocks noGrp="1"/>
          </p:cNvSpPr>
          <p:nvPr>
            <p:ph type="body" idx="1"/>
          </p:nvPr>
        </p:nvSpPr>
        <p:spPr>
          <a:xfrm>
            <a:off x="530416" y="912630"/>
            <a:ext cx="6702570" cy="923100"/>
          </a:xfrm>
          <a:prstGeom prst="rect">
            <a:avLst/>
          </a:prstGeom>
        </p:spPr>
        <p:txBody>
          <a:bodyPr spcFirstLastPara="1" wrap="square" lIns="91425" tIns="91425" rIns="91425" bIns="91425" anchor="t" anchorCtr="0">
            <a:noAutofit/>
          </a:bodyPr>
          <a:lstStyle/>
          <a:p>
            <a:pPr marL="0" indent="0" algn="l">
              <a:lnSpc>
                <a:spcPct val="150000"/>
              </a:lnSpc>
              <a:buNone/>
            </a:pP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Evaluar un plan de manejo de pasto Saboya (</a:t>
            </a:r>
            <a:r>
              <a:rPr lang="es-ES" sz="1400" i="1" dirty="0" err="1">
                <a:solidFill>
                  <a:schemeClr val="tx1"/>
                </a:solidFill>
                <a:latin typeface="Arial" panose="020B0604020202020204" pitchFamily="34" charset="0"/>
                <a:ea typeface="Calibri" panose="020F0502020204030204" pitchFamily="34" charset="0"/>
                <a:cs typeface="Arial" panose="020B0604020202020204" pitchFamily="34" charset="0"/>
              </a:rPr>
              <a:t>Panicum</a:t>
            </a:r>
            <a:r>
              <a:rPr lang="es-ES" sz="1400" i="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s-ES" sz="1400" i="1" dirty="0" err="1">
                <a:solidFill>
                  <a:schemeClr val="tx1"/>
                </a:solidFill>
                <a:latin typeface="Arial" panose="020B0604020202020204" pitchFamily="34" charset="0"/>
                <a:ea typeface="Calibri" panose="020F0502020204030204" pitchFamily="34" charset="0"/>
                <a:cs typeface="Arial" panose="020B0604020202020204" pitchFamily="34" charset="0"/>
              </a:rPr>
              <a:t>maximum</a:t>
            </a: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s-ES" sz="1400" dirty="0" err="1">
                <a:solidFill>
                  <a:schemeClr val="tx1"/>
                </a:solidFill>
                <a:latin typeface="Arial" panose="020B0604020202020204" pitchFamily="34" charset="0"/>
                <a:ea typeface="Calibri" panose="020F0502020204030204" pitchFamily="34" charset="0"/>
                <a:cs typeface="Arial" panose="020B0604020202020204" pitchFamily="34" charset="0"/>
              </a:rPr>
              <a:t>Jacq</a:t>
            </a: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 con base en variables </a:t>
            </a:r>
            <a:r>
              <a:rPr lang="es-ES" sz="1400" dirty="0" err="1">
                <a:solidFill>
                  <a:schemeClr val="tx1"/>
                </a:solidFill>
                <a:latin typeface="Arial" panose="020B0604020202020204" pitchFamily="34" charset="0"/>
                <a:ea typeface="Calibri" panose="020F0502020204030204" pitchFamily="34" charset="0"/>
                <a:cs typeface="Arial" panose="020B0604020202020204" pitchFamily="34" charset="0"/>
              </a:rPr>
              <a:t>ecofisiológicas</a:t>
            </a:r>
            <a:r>
              <a:rPr lang="es-ES" sz="14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s-EC" sz="1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69" name="Google Shape;269;p35"/>
          <p:cNvSpPr/>
          <p:nvPr/>
        </p:nvSpPr>
        <p:spPr>
          <a:xfrm rot="21599009">
            <a:off x="189383" y="333116"/>
            <a:ext cx="2972001" cy="487782"/>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0" name="Google Shape;270;p35"/>
          <p:cNvSpPr txBox="1">
            <a:spLocks noGrp="1"/>
          </p:cNvSpPr>
          <p:nvPr>
            <p:ph type="subTitle" idx="3"/>
          </p:nvPr>
        </p:nvSpPr>
        <p:spPr>
          <a:xfrm>
            <a:off x="-57154" y="556329"/>
            <a:ext cx="3249900" cy="330900"/>
          </a:xfrm>
          <a:prstGeom prst="rect">
            <a:avLst/>
          </a:prstGeom>
        </p:spPr>
        <p:txBody>
          <a:bodyPr spcFirstLastPara="1" wrap="square" lIns="91425" tIns="91425" rIns="91425" bIns="91425" anchor="ctr" anchorCtr="0">
            <a:noAutofit/>
          </a:bodyPr>
          <a:lstStyle/>
          <a:p>
            <a:pPr marL="0" indent="0"/>
            <a:r>
              <a:rPr lang="es-EC" sz="1600" dirty="0">
                <a:latin typeface="Arial" panose="020B0604020202020204" pitchFamily="34" charset="0"/>
                <a:cs typeface="Arial" panose="020B0604020202020204" pitchFamily="34" charset="0"/>
              </a:rPr>
              <a:t>Objetivo General</a:t>
            </a:r>
          </a:p>
          <a:p>
            <a:pPr marL="0" lvl="0" indent="0" algn="ctr" rtl="0">
              <a:spcBef>
                <a:spcPts val="0"/>
              </a:spcBef>
              <a:spcAft>
                <a:spcPts val="0"/>
              </a:spcAft>
              <a:buNone/>
            </a:pPr>
            <a:endParaRPr dirty="0">
              <a:latin typeface="+mn-lt"/>
            </a:endParaRPr>
          </a:p>
        </p:txBody>
      </p:sp>
      <p:sp>
        <p:nvSpPr>
          <p:cNvPr id="271" name="Google Shape;271;p35"/>
          <p:cNvSpPr txBox="1">
            <a:spLocks noGrp="1"/>
          </p:cNvSpPr>
          <p:nvPr>
            <p:ph type="subTitle" idx="4"/>
          </p:nvPr>
        </p:nvSpPr>
        <p:spPr>
          <a:xfrm>
            <a:off x="160016" y="1824543"/>
            <a:ext cx="3249900" cy="33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mn-lt"/>
              </a:rPr>
              <a:t>Objetivos Específicos</a:t>
            </a:r>
            <a:endParaRPr sz="1600" dirty="0">
              <a:latin typeface="+mn-lt"/>
            </a:endParaRPr>
          </a:p>
        </p:txBody>
      </p:sp>
      <p:grpSp>
        <p:nvGrpSpPr>
          <p:cNvPr id="272" name="Google Shape;272;p35"/>
          <p:cNvGrpSpPr/>
          <p:nvPr/>
        </p:nvGrpSpPr>
        <p:grpSpPr>
          <a:xfrm>
            <a:off x="91993" y="4587171"/>
            <a:ext cx="604655" cy="482923"/>
            <a:chOff x="5879425" y="4466724"/>
            <a:chExt cx="604655" cy="482923"/>
          </a:xfrm>
          <a:solidFill>
            <a:schemeClr val="accent5">
              <a:lumMod val="40000"/>
              <a:lumOff val="60000"/>
            </a:schemeClr>
          </a:solidFill>
        </p:grpSpPr>
        <p:sp>
          <p:nvSpPr>
            <p:cNvPr id="273" name="Google Shape;273;p35"/>
            <p:cNvSpPr/>
            <p:nvPr/>
          </p:nvSpPr>
          <p:spPr>
            <a:xfrm>
              <a:off x="5979344" y="4466724"/>
              <a:ext cx="268963" cy="218565"/>
            </a:xfrm>
            <a:custGeom>
              <a:avLst/>
              <a:gdLst/>
              <a:ahLst/>
              <a:cxnLst/>
              <a:rect l="l" t="t" r="r" b="b"/>
              <a:pathLst>
                <a:path w="69906" h="56807" extrusionOk="0">
                  <a:moveTo>
                    <a:pt x="28194" y="467"/>
                  </a:moveTo>
                  <a:cubicBezTo>
                    <a:pt x="28200" y="467"/>
                    <a:pt x="28206" y="468"/>
                    <a:pt x="28211" y="471"/>
                  </a:cubicBezTo>
                  <a:cubicBezTo>
                    <a:pt x="28243" y="471"/>
                    <a:pt x="28260" y="502"/>
                    <a:pt x="28275" y="519"/>
                  </a:cubicBezTo>
                  <a:cubicBezTo>
                    <a:pt x="28260" y="534"/>
                    <a:pt x="28228" y="550"/>
                    <a:pt x="28196" y="566"/>
                  </a:cubicBezTo>
                  <a:lnTo>
                    <a:pt x="28133" y="502"/>
                  </a:lnTo>
                  <a:cubicBezTo>
                    <a:pt x="28145" y="490"/>
                    <a:pt x="28169" y="467"/>
                    <a:pt x="28194" y="467"/>
                  </a:cubicBezTo>
                  <a:close/>
                  <a:moveTo>
                    <a:pt x="24640" y="1166"/>
                  </a:moveTo>
                  <a:cubicBezTo>
                    <a:pt x="24703" y="1166"/>
                    <a:pt x="24782" y="1198"/>
                    <a:pt x="24814" y="1246"/>
                  </a:cubicBezTo>
                  <a:cubicBezTo>
                    <a:pt x="24877" y="1309"/>
                    <a:pt x="24782" y="1482"/>
                    <a:pt x="24671" y="1482"/>
                  </a:cubicBezTo>
                  <a:lnTo>
                    <a:pt x="24513" y="1482"/>
                  </a:lnTo>
                  <a:cubicBezTo>
                    <a:pt x="24418" y="1467"/>
                    <a:pt x="24371" y="1467"/>
                    <a:pt x="24340" y="1451"/>
                  </a:cubicBezTo>
                  <a:cubicBezTo>
                    <a:pt x="24292" y="1419"/>
                    <a:pt x="24213" y="1387"/>
                    <a:pt x="24197" y="1324"/>
                  </a:cubicBezTo>
                  <a:cubicBezTo>
                    <a:pt x="24165" y="1246"/>
                    <a:pt x="24245" y="1229"/>
                    <a:pt x="24340" y="1229"/>
                  </a:cubicBezTo>
                  <a:cubicBezTo>
                    <a:pt x="24435" y="1229"/>
                    <a:pt x="24545" y="1166"/>
                    <a:pt x="24640" y="1166"/>
                  </a:cubicBezTo>
                  <a:close/>
                  <a:moveTo>
                    <a:pt x="22254" y="1609"/>
                  </a:moveTo>
                  <a:lnTo>
                    <a:pt x="22317" y="1657"/>
                  </a:lnTo>
                  <a:lnTo>
                    <a:pt x="22237" y="1672"/>
                  </a:lnTo>
                  <a:lnTo>
                    <a:pt x="22237" y="1672"/>
                  </a:lnTo>
                  <a:lnTo>
                    <a:pt x="22254" y="1609"/>
                  </a:lnTo>
                  <a:close/>
                  <a:moveTo>
                    <a:pt x="26301" y="1397"/>
                  </a:moveTo>
                  <a:cubicBezTo>
                    <a:pt x="26379" y="1397"/>
                    <a:pt x="26466" y="1408"/>
                    <a:pt x="26599" y="1419"/>
                  </a:cubicBezTo>
                  <a:cubicBezTo>
                    <a:pt x="26458" y="1545"/>
                    <a:pt x="26378" y="1625"/>
                    <a:pt x="26300" y="1672"/>
                  </a:cubicBezTo>
                  <a:cubicBezTo>
                    <a:pt x="26294" y="1674"/>
                    <a:pt x="26288" y="1675"/>
                    <a:pt x="26282" y="1675"/>
                  </a:cubicBezTo>
                  <a:cubicBezTo>
                    <a:pt x="26231" y="1675"/>
                    <a:pt x="26153" y="1620"/>
                    <a:pt x="26125" y="1577"/>
                  </a:cubicBezTo>
                  <a:cubicBezTo>
                    <a:pt x="26078" y="1499"/>
                    <a:pt x="26125" y="1404"/>
                    <a:pt x="26205" y="1404"/>
                  </a:cubicBezTo>
                  <a:cubicBezTo>
                    <a:pt x="26237" y="1399"/>
                    <a:pt x="26268" y="1397"/>
                    <a:pt x="26301" y="1397"/>
                  </a:cubicBezTo>
                  <a:close/>
                  <a:moveTo>
                    <a:pt x="42082" y="2188"/>
                  </a:moveTo>
                  <a:cubicBezTo>
                    <a:pt x="42497" y="2188"/>
                    <a:pt x="42902" y="2299"/>
                    <a:pt x="43289" y="2573"/>
                  </a:cubicBezTo>
                  <a:cubicBezTo>
                    <a:pt x="42965" y="2643"/>
                    <a:pt x="42709" y="2682"/>
                    <a:pt x="42474" y="2682"/>
                  </a:cubicBezTo>
                  <a:cubicBezTo>
                    <a:pt x="42229" y="2682"/>
                    <a:pt x="42007" y="2639"/>
                    <a:pt x="41757" y="2542"/>
                  </a:cubicBezTo>
                  <a:cubicBezTo>
                    <a:pt x="41548" y="2467"/>
                    <a:pt x="41339" y="2462"/>
                    <a:pt x="41130" y="2462"/>
                  </a:cubicBezTo>
                  <a:lnTo>
                    <a:pt x="41130" y="2462"/>
                  </a:lnTo>
                  <a:cubicBezTo>
                    <a:pt x="41167" y="2403"/>
                    <a:pt x="41195" y="2333"/>
                    <a:pt x="41235" y="2321"/>
                  </a:cubicBezTo>
                  <a:cubicBezTo>
                    <a:pt x="41520" y="2238"/>
                    <a:pt x="41803" y="2188"/>
                    <a:pt x="42082" y="2188"/>
                  </a:cubicBezTo>
                  <a:close/>
                  <a:moveTo>
                    <a:pt x="39401" y="2241"/>
                  </a:moveTo>
                  <a:cubicBezTo>
                    <a:pt x="39791" y="2241"/>
                    <a:pt x="40179" y="2252"/>
                    <a:pt x="40556" y="2399"/>
                  </a:cubicBezTo>
                  <a:cubicBezTo>
                    <a:pt x="40716" y="2457"/>
                    <a:pt x="40904" y="2462"/>
                    <a:pt x="41068" y="2487"/>
                  </a:cubicBezTo>
                  <a:lnTo>
                    <a:pt x="41068" y="2487"/>
                  </a:lnTo>
                  <a:cubicBezTo>
                    <a:pt x="40963" y="2587"/>
                    <a:pt x="40844" y="2668"/>
                    <a:pt x="40697" y="2668"/>
                  </a:cubicBezTo>
                  <a:cubicBezTo>
                    <a:pt x="40606" y="2677"/>
                    <a:pt x="40519" y="2686"/>
                    <a:pt x="40432" y="2686"/>
                  </a:cubicBezTo>
                  <a:cubicBezTo>
                    <a:pt x="40369" y="2686"/>
                    <a:pt x="40306" y="2682"/>
                    <a:pt x="40240" y="2668"/>
                  </a:cubicBezTo>
                  <a:cubicBezTo>
                    <a:pt x="39876" y="2605"/>
                    <a:pt x="39496" y="2542"/>
                    <a:pt x="39133" y="2462"/>
                  </a:cubicBezTo>
                  <a:cubicBezTo>
                    <a:pt x="39102" y="2462"/>
                    <a:pt x="39070" y="2415"/>
                    <a:pt x="39070" y="2384"/>
                  </a:cubicBezTo>
                  <a:cubicBezTo>
                    <a:pt x="39054" y="2304"/>
                    <a:pt x="39102" y="2241"/>
                    <a:pt x="39197" y="2241"/>
                  </a:cubicBezTo>
                  <a:cubicBezTo>
                    <a:pt x="39265" y="2241"/>
                    <a:pt x="39333" y="2241"/>
                    <a:pt x="39401" y="2241"/>
                  </a:cubicBezTo>
                  <a:close/>
                  <a:moveTo>
                    <a:pt x="18227" y="2340"/>
                  </a:moveTo>
                  <a:cubicBezTo>
                    <a:pt x="18398" y="2340"/>
                    <a:pt x="18545" y="2481"/>
                    <a:pt x="18570" y="2683"/>
                  </a:cubicBezTo>
                  <a:cubicBezTo>
                    <a:pt x="18570" y="2732"/>
                    <a:pt x="18524" y="2842"/>
                    <a:pt x="18476" y="2842"/>
                  </a:cubicBezTo>
                  <a:cubicBezTo>
                    <a:pt x="18223" y="2905"/>
                    <a:pt x="17970" y="2936"/>
                    <a:pt x="17717" y="2968"/>
                  </a:cubicBezTo>
                  <a:cubicBezTo>
                    <a:pt x="17661" y="2971"/>
                    <a:pt x="17605" y="2973"/>
                    <a:pt x="17550" y="2973"/>
                  </a:cubicBezTo>
                  <a:cubicBezTo>
                    <a:pt x="17344" y="2973"/>
                    <a:pt x="17146" y="2945"/>
                    <a:pt x="16958" y="2858"/>
                  </a:cubicBezTo>
                  <a:cubicBezTo>
                    <a:pt x="16927" y="2842"/>
                    <a:pt x="16927" y="2795"/>
                    <a:pt x="16927" y="2747"/>
                  </a:cubicBezTo>
                  <a:cubicBezTo>
                    <a:pt x="16927" y="2715"/>
                    <a:pt x="16943" y="2683"/>
                    <a:pt x="16958" y="2668"/>
                  </a:cubicBezTo>
                  <a:cubicBezTo>
                    <a:pt x="16975" y="2637"/>
                    <a:pt x="17021" y="2605"/>
                    <a:pt x="17038" y="2605"/>
                  </a:cubicBezTo>
                  <a:cubicBezTo>
                    <a:pt x="17082" y="2601"/>
                    <a:pt x="17127" y="2600"/>
                    <a:pt x="17171" y="2600"/>
                  </a:cubicBezTo>
                  <a:cubicBezTo>
                    <a:pt x="17246" y="2600"/>
                    <a:pt x="17319" y="2603"/>
                    <a:pt x="17392" y="2603"/>
                  </a:cubicBezTo>
                  <a:cubicBezTo>
                    <a:pt x="17460" y="2603"/>
                    <a:pt x="17526" y="2600"/>
                    <a:pt x="17590" y="2589"/>
                  </a:cubicBezTo>
                  <a:cubicBezTo>
                    <a:pt x="17765" y="2542"/>
                    <a:pt x="17923" y="2431"/>
                    <a:pt x="18096" y="2367"/>
                  </a:cubicBezTo>
                  <a:cubicBezTo>
                    <a:pt x="18140" y="2348"/>
                    <a:pt x="18185" y="2340"/>
                    <a:pt x="18227" y="2340"/>
                  </a:cubicBezTo>
                  <a:close/>
                  <a:moveTo>
                    <a:pt x="20933" y="2546"/>
                  </a:moveTo>
                  <a:cubicBezTo>
                    <a:pt x="21076" y="2546"/>
                    <a:pt x="21212" y="2587"/>
                    <a:pt x="21320" y="2683"/>
                  </a:cubicBezTo>
                  <a:cubicBezTo>
                    <a:pt x="21368" y="2732"/>
                    <a:pt x="21415" y="2810"/>
                    <a:pt x="21400" y="2873"/>
                  </a:cubicBezTo>
                  <a:cubicBezTo>
                    <a:pt x="21400" y="2936"/>
                    <a:pt x="21337" y="3000"/>
                    <a:pt x="21274" y="3031"/>
                  </a:cubicBezTo>
                  <a:cubicBezTo>
                    <a:pt x="21210" y="3079"/>
                    <a:pt x="21131" y="3079"/>
                    <a:pt x="21052" y="3094"/>
                  </a:cubicBezTo>
                  <a:cubicBezTo>
                    <a:pt x="20863" y="3079"/>
                    <a:pt x="20751" y="2968"/>
                    <a:pt x="20705" y="2732"/>
                  </a:cubicBezTo>
                  <a:cubicBezTo>
                    <a:pt x="20705" y="2683"/>
                    <a:pt x="20751" y="2573"/>
                    <a:pt x="20800" y="2557"/>
                  </a:cubicBezTo>
                  <a:cubicBezTo>
                    <a:pt x="20844" y="2550"/>
                    <a:pt x="20889" y="2546"/>
                    <a:pt x="20933" y="2546"/>
                  </a:cubicBezTo>
                  <a:close/>
                  <a:moveTo>
                    <a:pt x="42456" y="2891"/>
                  </a:moveTo>
                  <a:cubicBezTo>
                    <a:pt x="42567" y="2891"/>
                    <a:pt x="42675" y="2911"/>
                    <a:pt x="42784" y="2953"/>
                  </a:cubicBezTo>
                  <a:cubicBezTo>
                    <a:pt x="42815" y="2953"/>
                    <a:pt x="42863" y="3016"/>
                    <a:pt x="42863" y="3016"/>
                  </a:cubicBezTo>
                  <a:cubicBezTo>
                    <a:pt x="42832" y="3079"/>
                    <a:pt x="42800" y="3142"/>
                    <a:pt x="42737" y="3158"/>
                  </a:cubicBezTo>
                  <a:cubicBezTo>
                    <a:pt x="42689" y="3189"/>
                    <a:pt x="42610" y="3189"/>
                    <a:pt x="42484" y="3189"/>
                  </a:cubicBezTo>
                  <a:cubicBezTo>
                    <a:pt x="42389" y="3174"/>
                    <a:pt x="42246" y="3126"/>
                    <a:pt x="42120" y="3079"/>
                  </a:cubicBezTo>
                  <a:cubicBezTo>
                    <a:pt x="42105" y="3079"/>
                    <a:pt x="42073" y="3031"/>
                    <a:pt x="42073" y="3000"/>
                  </a:cubicBezTo>
                  <a:cubicBezTo>
                    <a:pt x="42088" y="2968"/>
                    <a:pt x="42120" y="2936"/>
                    <a:pt x="42152" y="2936"/>
                  </a:cubicBezTo>
                  <a:cubicBezTo>
                    <a:pt x="42256" y="2907"/>
                    <a:pt x="42357" y="2891"/>
                    <a:pt x="42456" y="2891"/>
                  </a:cubicBezTo>
                  <a:close/>
                  <a:moveTo>
                    <a:pt x="53674" y="3569"/>
                  </a:moveTo>
                  <a:cubicBezTo>
                    <a:pt x="53663" y="3579"/>
                    <a:pt x="53652" y="3588"/>
                    <a:pt x="53642" y="3597"/>
                  </a:cubicBezTo>
                  <a:lnTo>
                    <a:pt x="53642" y="3597"/>
                  </a:lnTo>
                  <a:cubicBezTo>
                    <a:pt x="53642" y="3598"/>
                    <a:pt x="53642" y="3599"/>
                    <a:pt x="53642" y="3600"/>
                  </a:cubicBezTo>
                  <a:lnTo>
                    <a:pt x="53674" y="3569"/>
                  </a:lnTo>
                  <a:close/>
                  <a:moveTo>
                    <a:pt x="46071" y="4344"/>
                  </a:moveTo>
                  <a:cubicBezTo>
                    <a:pt x="46134" y="4359"/>
                    <a:pt x="46198" y="4390"/>
                    <a:pt x="46261" y="4407"/>
                  </a:cubicBezTo>
                  <a:cubicBezTo>
                    <a:pt x="46229" y="4470"/>
                    <a:pt x="46214" y="4548"/>
                    <a:pt x="46166" y="4565"/>
                  </a:cubicBezTo>
                  <a:cubicBezTo>
                    <a:pt x="46158" y="4568"/>
                    <a:pt x="46148" y="4569"/>
                    <a:pt x="46138" y="4569"/>
                  </a:cubicBezTo>
                  <a:cubicBezTo>
                    <a:pt x="46088" y="4569"/>
                    <a:pt x="46019" y="4540"/>
                    <a:pt x="45993" y="4502"/>
                  </a:cubicBezTo>
                  <a:cubicBezTo>
                    <a:pt x="45945" y="4422"/>
                    <a:pt x="45976" y="4359"/>
                    <a:pt x="46071" y="4344"/>
                  </a:cubicBezTo>
                  <a:close/>
                  <a:moveTo>
                    <a:pt x="47946" y="4790"/>
                  </a:moveTo>
                  <a:cubicBezTo>
                    <a:pt x="47964" y="4790"/>
                    <a:pt x="47984" y="4794"/>
                    <a:pt x="47999" y="4801"/>
                  </a:cubicBezTo>
                  <a:cubicBezTo>
                    <a:pt x="48016" y="4801"/>
                    <a:pt x="48031" y="4833"/>
                    <a:pt x="48047" y="4865"/>
                  </a:cubicBezTo>
                  <a:cubicBezTo>
                    <a:pt x="48016" y="4881"/>
                    <a:pt x="47984" y="4913"/>
                    <a:pt x="47968" y="4913"/>
                  </a:cubicBezTo>
                  <a:cubicBezTo>
                    <a:pt x="47873" y="4896"/>
                    <a:pt x="47841" y="4865"/>
                    <a:pt x="47905" y="4801"/>
                  </a:cubicBezTo>
                  <a:cubicBezTo>
                    <a:pt x="47913" y="4794"/>
                    <a:pt x="47929" y="4790"/>
                    <a:pt x="47946" y="4790"/>
                  </a:cubicBezTo>
                  <a:close/>
                  <a:moveTo>
                    <a:pt x="33602" y="5750"/>
                  </a:moveTo>
                  <a:lnTo>
                    <a:pt x="33648" y="5766"/>
                  </a:lnTo>
                  <a:lnTo>
                    <a:pt x="33617" y="5813"/>
                  </a:lnTo>
                  <a:lnTo>
                    <a:pt x="33602" y="5750"/>
                  </a:lnTo>
                  <a:close/>
                  <a:moveTo>
                    <a:pt x="45803" y="5102"/>
                  </a:moveTo>
                  <a:cubicBezTo>
                    <a:pt x="46214" y="5181"/>
                    <a:pt x="46562" y="5402"/>
                    <a:pt x="46815" y="5734"/>
                  </a:cubicBezTo>
                  <a:cubicBezTo>
                    <a:pt x="46846" y="5781"/>
                    <a:pt x="46846" y="5876"/>
                    <a:pt x="46815" y="5939"/>
                  </a:cubicBezTo>
                  <a:cubicBezTo>
                    <a:pt x="46783" y="5987"/>
                    <a:pt x="46688" y="6003"/>
                    <a:pt x="46625" y="6051"/>
                  </a:cubicBezTo>
                  <a:cubicBezTo>
                    <a:pt x="46246" y="5987"/>
                    <a:pt x="45945" y="5750"/>
                    <a:pt x="45660" y="5513"/>
                  </a:cubicBezTo>
                  <a:cubicBezTo>
                    <a:pt x="45645" y="5497"/>
                    <a:pt x="45613" y="5450"/>
                    <a:pt x="45613" y="5418"/>
                  </a:cubicBezTo>
                  <a:cubicBezTo>
                    <a:pt x="45597" y="5339"/>
                    <a:pt x="45582" y="5260"/>
                    <a:pt x="45613" y="5212"/>
                  </a:cubicBezTo>
                  <a:cubicBezTo>
                    <a:pt x="45645" y="5149"/>
                    <a:pt x="45740" y="5102"/>
                    <a:pt x="45803" y="5102"/>
                  </a:cubicBezTo>
                  <a:close/>
                  <a:moveTo>
                    <a:pt x="15837" y="5181"/>
                  </a:moveTo>
                  <a:cubicBezTo>
                    <a:pt x="16184" y="5197"/>
                    <a:pt x="16279" y="5339"/>
                    <a:pt x="16184" y="5560"/>
                  </a:cubicBezTo>
                  <a:cubicBezTo>
                    <a:pt x="16136" y="5655"/>
                    <a:pt x="16058" y="5734"/>
                    <a:pt x="16010" y="5829"/>
                  </a:cubicBezTo>
                  <a:cubicBezTo>
                    <a:pt x="15978" y="5893"/>
                    <a:pt x="15995" y="5971"/>
                    <a:pt x="15978" y="6034"/>
                  </a:cubicBezTo>
                  <a:cubicBezTo>
                    <a:pt x="15952" y="6088"/>
                    <a:pt x="15838" y="6117"/>
                    <a:pt x="15736" y="6117"/>
                  </a:cubicBezTo>
                  <a:cubicBezTo>
                    <a:pt x="15659" y="6117"/>
                    <a:pt x="15588" y="6100"/>
                    <a:pt x="15567" y="6066"/>
                  </a:cubicBezTo>
                  <a:cubicBezTo>
                    <a:pt x="15473" y="5861"/>
                    <a:pt x="15378" y="5671"/>
                    <a:pt x="15315" y="5465"/>
                  </a:cubicBezTo>
                  <a:cubicBezTo>
                    <a:pt x="15299" y="5418"/>
                    <a:pt x="15363" y="5307"/>
                    <a:pt x="15409" y="5292"/>
                  </a:cubicBezTo>
                  <a:cubicBezTo>
                    <a:pt x="15584" y="5229"/>
                    <a:pt x="15774" y="5197"/>
                    <a:pt x="15837" y="5181"/>
                  </a:cubicBezTo>
                  <a:close/>
                  <a:moveTo>
                    <a:pt x="48047" y="5450"/>
                  </a:moveTo>
                  <a:cubicBezTo>
                    <a:pt x="48284" y="5450"/>
                    <a:pt x="48490" y="5545"/>
                    <a:pt x="48680" y="5686"/>
                  </a:cubicBezTo>
                  <a:lnTo>
                    <a:pt x="48648" y="5655"/>
                  </a:lnTo>
                  <a:cubicBezTo>
                    <a:pt x="49249" y="5655"/>
                    <a:pt x="49675" y="6019"/>
                    <a:pt x="50086" y="6413"/>
                  </a:cubicBezTo>
                  <a:cubicBezTo>
                    <a:pt x="50102" y="6445"/>
                    <a:pt x="50070" y="6540"/>
                    <a:pt x="50039" y="6603"/>
                  </a:cubicBezTo>
                  <a:cubicBezTo>
                    <a:pt x="50039" y="6635"/>
                    <a:pt x="49991" y="6666"/>
                    <a:pt x="49959" y="6666"/>
                  </a:cubicBezTo>
                  <a:cubicBezTo>
                    <a:pt x="49900" y="6670"/>
                    <a:pt x="49842" y="6672"/>
                    <a:pt x="49783" y="6672"/>
                  </a:cubicBezTo>
                  <a:cubicBezTo>
                    <a:pt x="49543" y="6672"/>
                    <a:pt x="49306" y="6639"/>
                    <a:pt x="49091" y="6525"/>
                  </a:cubicBezTo>
                  <a:cubicBezTo>
                    <a:pt x="48790" y="6382"/>
                    <a:pt x="48505" y="6177"/>
                    <a:pt x="48189" y="6097"/>
                  </a:cubicBezTo>
                  <a:cubicBezTo>
                    <a:pt x="48111" y="6066"/>
                    <a:pt x="47921" y="5576"/>
                    <a:pt x="47953" y="5497"/>
                  </a:cubicBezTo>
                  <a:cubicBezTo>
                    <a:pt x="47968" y="5482"/>
                    <a:pt x="48016" y="5450"/>
                    <a:pt x="48047" y="5450"/>
                  </a:cubicBezTo>
                  <a:close/>
                  <a:moveTo>
                    <a:pt x="14579" y="5304"/>
                  </a:moveTo>
                  <a:cubicBezTo>
                    <a:pt x="14691" y="5304"/>
                    <a:pt x="14855" y="5504"/>
                    <a:pt x="14825" y="5608"/>
                  </a:cubicBezTo>
                  <a:cubicBezTo>
                    <a:pt x="14762" y="5781"/>
                    <a:pt x="14699" y="5956"/>
                    <a:pt x="14604" y="6114"/>
                  </a:cubicBezTo>
                  <a:cubicBezTo>
                    <a:pt x="14524" y="6272"/>
                    <a:pt x="14398" y="6413"/>
                    <a:pt x="14177" y="6430"/>
                  </a:cubicBezTo>
                  <a:cubicBezTo>
                    <a:pt x="14035" y="6445"/>
                    <a:pt x="13892" y="6493"/>
                    <a:pt x="13734" y="6525"/>
                  </a:cubicBezTo>
                  <a:cubicBezTo>
                    <a:pt x="13715" y="6529"/>
                    <a:pt x="13696" y="6531"/>
                    <a:pt x="13679" y="6531"/>
                  </a:cubicBezTo>
                  <a:cubicBezTo>
                    <a:pt x="13553" y="6531"/>
                    <a:pt x="13470" y="6429"/>
                    <a:pt x="13386" y="6192"/>
                  </a:cubicBezTo>
                  <a:cubicBezTo>
                    <a:pt x="13371" y="6161"/>
                    <a:pt x="13371" y="6114"/>
                    <a:pt x="13340" y="6097"/>
                  </a:cubicBezTo>
                  <a:cubicBezTo>
                    <a:pt x="13316" y="6080"/>
                    <a:pt x="13290" y="6071"/>
                    <a:pt x="13266" y="6071"/>
                  </a:cubicBezTo>
                  <a:cubicBezTo>
                    <a:pt x="13226" y="6071"/>
                    <a:pt x="13191" y="6096"/>
                    <a:pt x="13181" y="6145"/>
                  </a:cubicBezTo>
                  <a:cubicBezTo>
                    <a:pt x="13070" y="6493"/>
                    <a:pt x="12817" y="6603"/>
                    <a:pt x="12501" y="6635"/>
                  </a:cubicBezTo>
                  <a:cubicBezTo>
                    <a:pt x="12444" y="6721"/>
                    <a:pt x="12373" y="6795"/>
                    <a:pt x="12266" y="6795"/>
                  </a:cubicBezTo>
                  <a:cubicBezTo>
                    <a:pt x="12255" y="6795"/>
                    <a:pt x="12244" y="6794"/>
                    <a:pt x="12233" y="6793"/>
                  </a:cubicBezTo>
                  <a:cubicBezTo>
                    <a:pt x="12122" y="6793"/>
                    <a:pt x="12012" y="6778"/>
                    <a:pt x="11901" y="6761"/>
                  </a:cubicBezTo>
                  <a:cubicBezTo>
                    <a:pt x="11648" y="6919"/>
                    <a:pt x="11395" y="7094"/>
                    <a:pt x="11158" y="7252"/>
                  </a:cubicBezTo>
                  <a:cubicBezTo>
                    <a:pt x="11091" y="7295"/>
                    <a:pt x="11025" y="7316"/>
                    <a:pt x="10963" y="7316"/>
                  </a:cubicBezTo>
                  <a:cubicBezTo>
                    <a:pt x="10824" y="7316"/>
                    <a:pt x="10712" y="7207"/>
                    <a:pt x="10668" y="6999"/>
                  </a:cubicBezTo>
                  <a:cubicBezTo>
                    <a:pt x="10621" y="6809"/>
                    <a:pt x="10605" y="6635"/>
                    <a:pt x="10794" y="6508"/>
                  </a:cubicBezTo>
                  <a:cubicBezTo>
                    <a:pt x="10983" y="6373"/>
                    <a:pt x="11150" y="6227"/>
                    <a:pt x="11382" y="6227"/>
                  </a:cubicBezTo>
                  <a:cubicBezTo>
                    <a:pt x="11421" y="6227"/>
                    <a:pt x="11463" y="6231"/>
                    <a:pt x="11506" y="6240"/>
                  </a:cubicBezTo>
                  <a:cubicBezTo>
                    <a:pt x="11543" y="6249"/>
                    <a:pt x="11590" y="6258"/>
                    <a:pt x="11636" y="6258"/>
                  </a:cubicBezTo>
                  <a:cubicBezTo>
                    <a:pt x="11669" y="6258"/>
                    <a:pt x="11701" y="6253"/>
                    <a:pt x="11727" y="6240"/>
                  </a:cubicBezTo>
                  <a:cubicBezTo>
                    <a:pt x="11788" y="6213"/>
                    <a:pt x="11843" y="6201"/>
                    <a:pt x="11892" y="6201"/>
                  </a:cubicBezTo>
                  <a:cubicBezTo>
                    <a:pt x="12101" y="6201"/>
                    <a:pt x="12228" y="6406"/>
                    <a:pt x="12406" y="6508"/>
                  </a:cubicBezTo>
                  <a:cubicBezTo>
                    <a:pt x="12501" y="6382"/>
                    <a:pt x="12596" y="6272"/>
                    <a:pt x="12676" y="6145"/>
                  </a:cubicBezTo>
                  <a:cubicBezTo>
                    <a:pt x="12849" y="5844"/>
                    <a:pt x="13118" y="5655"/>
                    <a:pt x="13466" y="5576"/>
                  </a:cubicBezTo>
                  <a:cubicBezTo>
                    <a:pt x="13829" y="5497"/>
                    <a:pt x="14193" y="5402"/>
                    <a:pt x="14556" y="5307"/>
                  </a:cubicBezTo>
                  <a:cubicBezTo>
                    <a:pt x="14563" y="5305"/>
                    <a:pt x="14571" y="5304"/>
                    <a:pt x="14579" y="5304"/>
                  </a:cubicBezTo>
                  <a:close/>
                  <a:moveTo>
                    <a:pt x="12992" y="9037"/>
                  </a:moveTo>
                  <a:cubicBezTo>
                    <a:pt x="13039" y="9085"/>
                    <a:pt x="13087" y="9117"/>
                    <a:pt x="13118" y="9164"/>
                  </a:cubicBezTo>
                  <a:cubicBezTo>
                    <a:pt x="13070" y="9212"/>
                    <a:pt x="13023" y="9275"/>
                    <a:pt x="12992" y="9275"/>
                  </a:cubicBezTo>
                  <a:cubicBezTo>
                    <a:pt x="12912" y="9275"/>
                    <a:pt x="12881" y="9195"/>
                    <a:pt x="12912" y="9100"/>
                  </a:cubicBezTo>
                  <a:cubicBezTo>
                    <a:pt x="12929" y="9069"/>
                    <a:pt x="12975" y="9054"/>
                    <a:pt x="12992" y="9037"/>
                  </a:cubicBezTo>
                  <a:close/>
                  <a:moveTo>
                    <a:pt x="11569" y="8942"/>
                  </a:moveTo>
                  <a:cubicBezTo>
                    <a:pt x="11601" y="9037"/>
                    <a:pt x="11664" y="9117"/>
                    <a:pt x="11633" y="9164"/>
                  </a:cubicBezTo>
                  <a:cubicBezTo>
                    <a:pt x="11475" y="9496"/>
                    <a:pt x="11648" y="9844"/>
                    <a:pt x="11553" y="10175"/>
                  </a:cubicBezTo>
                  <a:cubicBezTo>
                    <a:pt x="11443" y="10586"/>
                    <a:pt x="11222" y="10855"/>
                    <a:pt x="10826" y="10997"/>
                  </a:cubicBezTo>
                  <a:cubicBezTo>
                    <a:pt x="10794" y="11013"/>
                    <a:pt x="10763" y="11029"/>
                    <a:pt x="10731" y="11029"/>
                  </a:cubicBezTo>
                  <a:cubicBezTo>
                    <a:pt x="9831" y="11123"/>
                    <a:pt x="9119" y="11661"/>
                    <a:pt x="8345" y="12040"/>
                  </a:cubicBezTo>
                  <a:cubicBezTo>
                    <a:pt x="8312" y="12053"/>
                    <a:pt x="8274" y="12060"/>
                    <a:pt x="8235" y="12060"/>
                  </a:cubicBezTo>
                  <a:cubicBezTo>
                    <a:pt x="8088" y="12060"/>
                    <a:pt x="7917" y="11972"/>
                    <a:pt x="7855" y="11835"/>
                  </a:cubicBezTo>
                  <a:cubicBezTo>
                    <a:pt x="7760" y="11661"/>
                    <a:pt x="7728" y="11471"/>
                    <a:pt x="7808" y="11298"/>
                  </a:cubicBezTo>
                  <a:cubicBezTo>
                    <a:pt x="7871" y="11155"/>
                    <a:pt x="7966" y="11029"/>
                    <a:pt x="8044" y="10902"/>
                  </a:cubicBezTo>
                  <a:cubicBezTo>
                    <a:pt x="8377" y="10413"/>
                    <a:pt x="8834" y="10097"/>
                    <a:pt x="9372" y="9891"/>
                  </a:cubicBezTo>
                  <a:cubicBezTo>
                    <a:pt x="9461" y="9849"/>
                    <a:pt x="9548" y="9832"/>
                    <a:pt x="9635" y="9832"/>
                  </a:cubicBezTo>
                  <a:cubicBezTo>
                    <a:pt x="9780" y="9832"/>
                    <a:pt x="9926" y="9879"/>
                    <a:pt x="10084" y="9939"/>
                  </a:cubicBezTo>
                  <a:cubicBezTo>
                    <a:pt x="10605" y="9543"/>
                    <a:pt x="11064" y="9212"/>
                    <a:pt x="11569" y="8942"/>
                  </a:cubicBezTo>
                  <a:close/>
                  <a:moveTo>
                    <a:pt x="9652" y="13918"/>
                  </a:moveTo>
                  <a:cubicBezTo>
                    <a:pt x="9710" y="13918"/>
                    <a:pt x="9776" y="13958"/>
                    <a:pt x="9831" y="13985"/>
                  </a:cubicBezTo>
                  <a:cubicBezTo>
                    <a:pt x="9846" y="13985"/>
                    <a:pt x="9862" y="14031"/>
                    <a:pt x="9862" y="14063"/>
                  </a:cubicBezTo>
                  <a:cubicBezTo>
                    <a:pt x="9794" y="14240"/>
                    <a:pt x="9657" y="14323"/>
                    <a:pt x="9429" y="14323"/>
                  </a:cubicBezTo>
                  <a:cubicBezTo>
                    <a:pt x="9392" y="14323"/>
                    <a:pt x="9351" y="14320"/>
                    <a:pt x="9309" y="14316"/>
                  </a:cubicBezTo>
                  <a:cubicBezTo>
                    <a:pt x="9277" y="14316"/>
                    <a:pt x="9230" y="14284"/>
                    <a:pt x="9230" y="14253"/>
                  </a:cubicBezTo>
                  <a:cubicBezTo>
                    <a:pt x="9214" y="14221"/>
                    <a:pt x="9230" y="14174"/>
                    <a:pt x="9262" y="14158"/>
                  </a:cubicBezTo>
                  <a:cubicBezTo>
                    <a:pt x="9372" y="14063"/>
                    <a:pt x="9498" y="13985"/>
                    <a:pt x="9625" y="13921"/>
                  </a:cubicBezTo>
                  <a:cubicBezTo>
                    <a:pt x="9634" y="13919"/>
                    <a:pt x="9643" y="13918"/>
                    <a:pt x="9652" y="13918"/>
                  </a:cubicBezTo>
                  <a:close/>
                  <a:moveTo>
                    <a:pt x="4852" y="14632"/>
                  </a:moveTo>
                  <a:cubicBezTo>
                    <a:pt x="4915" y="14649"/>
                    <a:pt x="4963" y="14680"/>
                    <a:pt x="5010" y="14712"/>
                  </a:cubicBezTo>
                  <a:lnTo>
                    <a:pt x="4946" y="14775"/>
                  </a:lnTo>
                  <a:cubicBezTo>
                    <a:pt x="4883" y="14743"/>
                    <a:pt x="4836" y="14727"/>
                    <a:pt x="4773" y="14695"/>
                  </a:cubicBezTo>
                  <a:cubicBezTo>
                    <a:pt x="4805" y="14680"/>
                    <a:pt x="4836" y="14632"/>
                    <a:pt x="4852" y="14632"/>
                  </a:cubicBezTo>
                  <a:close/>
                  <a:moveTo>
                    <a:pt x="9420" y="14838"/>
                  </a:moveTo>
                  <a:cubicBezTo>
                    <a:pt x="9483" y="14838"/>
                    <a:pt x="9530" y="14885"/>
                    <a:pt x="9593" y="14917"/>
                  </a:cubicBezTo>
                  <a:cubicBezTo>
                    <a:pt x="9546" y="14980"/>
                    <a:pt x="9515" y="15028"/>
                    <a:pt x="9467" y="15075"/>
                  </a:cubicBezTo>
                  <a:cubicBezTo>
                    <a:pt x="9451" y="15106"/>
                    <a:pt x="9403" y="15123"/>
                    <a:pt x="9372" y="15123"/>
                  </a:cubicBezTo>
                  <a:cubicBezTo>
                    <a:pt x="9361" y="15128"/>
                    <a:pt x="9351" y="15129"/>
                    <a:pt x="9340" y="15129"/>
                  </a:cubicBezTo>
                  <a:cubicBezTo>
                    <a:pt x="9319" y="15129"/>
                    <a:pt x="9298" y="15123"/>
                    <a:pt x="9277" y="15123"/>
                  </a:cubicBezTo>
                  <a:cubicBezTo>
                    <a:pt x="9262" y="15091"/>
                    <a:pt x="9214" y="15059"/>
                    <a:pt x="9230" y="15028"/>
                  </a:cubicBezTo>
                  <a:cubicBezTo>
                    <a:pt x="9230" y="14917"/>
                    <a:pt x="9309" y="14838"/>
                    <a:pt x="9420" y="14838"/>
                  </a:cubicBezTo>
                  <a:close/>
                  <a:moveTo>
                    <a:pt x="9104" y="15802"/>
                  </a:moveTo>
                  <a:cubicBezTo>
                    <a:pt x="9135" y="15802"/>
                    <a:pt x="9167" y="15850"/>
                    <a:pt x="9167" y="15881"/>
                  </a:cubicBezTo>
                  <a:cubicBezTo>
                    <a:pt x="9182" y="15991"/>
                    <a:pt x="9072" y="16086"/>
                    <a:pt x="8946" y="16086"/>
                  </a:cubicBezTo>
                  <a:cubicBezTo>
                    <a:pt x="8929" y="16071"/>
                    <a:pt x="8898" y="16023"/>
                    <a:pt x="8882" y="16008"/>
                  </a:cubicBezTo>
                  <a:cubicBezTo>
                    <a:pt x="8898" y="15865"/>
                    <a:pt x="8961" y="15802"/>
                    <a:pt x="9104" y="15802"/>
                  </a:cubicBezTo>
                  <a:close/>
                  <a:moveTo>
                    <a:pt x="2734" y="17209"/>
                  </a:moveTo>
                  <a:cubicBezTo>
                    <a:pt x="2734" y="17241"/>
                    <a:pt x="2765" y="17287"/>
                    <a:pt x="2765" y="17304"/>
                  </a:cubicBezTo>
                  <a:cubicBezTo>
                    <a:pt x="2765" y="17335"/>
                    <a:pt x="2719" y="17367"/>
                    <a:pt x="2702" y="17399"/>
                  </a:cubicBezTo>
                  <a:cubicBezTo>
                    <a:pt x="2687" y="17367"/>
                    <a:pt x="2670" y="17335"/>
                    <a:pt x="2670" y="17304"/>
                  </a:cubicBezTo>
                  <a:cubicBezTo>
                    <a:pt x="2670" y="17272"/>
                    <a:pt x="2702" y="17241"/>
                    <a:pt x="2734" y="17209"/>
                  </a:cubicBezTo>
                  <a:close/>
                  <a:moveTo>
                    <a:pt x="7523" y="17715"/>
                  </a:moveTo>
                  <a:cubicBezTo>
                    <a:pt x="7538" y="17746"/>
                    <a:pt x="7538" y="17778"/>
                    <a:pt x="7555" y="17793"/>
                  </a:cubicBezTo>
                  <a:cubicBezTo>
                    <a:pt x="7538" y="17810"/>
                    <a:pt x="7523" y="17841"/>
                    <a:pt x="7507" y="17856"/>
                  </a:cubicBezTo>
                  <a:cubicBezTo>
                    <a:pt x="7492" y="17825"/>
                    <a:pt x="7475" y="17810"/>
                    <a:pt x="7475" y="17778"/>
                  </a:cubicBezTo>
                  <a:cubicBezTo>
                    <a:pt x="7475" y="17761"/>
                    <a:pt x="7507" y="17746"/>
                    <a:pt x="7523" y="17715"/>
                  </a:cubicBezTo>
                  <a:close/>
                  <a:moveTo>
                    <a:pt x="64145" y="18626"/>
                  </a:moveTo>
                  <a:cubicBezTo>
                    <a:pt x="64156" y="18626"/>
                    <a:pt x="64169" y="18647"/>
                    <a:pt x="64178" y="18691"/>
                  </a:cubicBezTo>
                  <a:lnTo>
                    <a:pt x="64178" y="18691"/>
                  </a:lnTo>
                  <a:lnTo>
                    <a:pt x="64121" y="18663"/>
                  </a:lnTo>
                  <a:cubicBezTo>
                    <a:pt x="64127" y="18639"/>
                    <a:pt x="64136" y="18626"/>
                    <a:pt x="64145" y="18626"/>
                  </a:cubicBezTo>
                  <a:close/>
                  <a:moveTo>
                    <a:pt x="1170" y="19184"/>
                  </a:moveTo>
                  <a:cubicBezTo>
                    <a:pt x="1216" y="19200"/>
                    <a:pt x="1264" y="19216"/>
                    <a:pt x="1280" y="19232"/>
                  </a:cubicBezTo>
                  <a:cubicBezTo>
                    <a:pt x="1280" y="19297"/>
                    <a:pt x="1250" y="19339"/>
                    <a:pt x="1206" y="19339"/>
                  </a:cubicBezTo>
                  <a:cubicBezTo>
                    <a:pt x="1186" y="19339"/>
                    <a:pt x="1163" y="19330"/>
                    <a:pt x="1138" y="19310"/>
                  </a:cubicBezTo>
                  <a:cubicBezTo>
                    <a:pt x="1085" y="19284"/>
                    <a:pt x="1043" y="19236"/>
                    <a:pt x="1004" y="19184"/>
                  </a:cubicBezTo>
                  <a:close/>
                  <a:moveTo>
                    <a:pt x="64212" y="18741"/>
                  </a:moveTo>
                  <a:cubicBezTo>
                    <a:pt x="64445" y="18871"/>
                    <a:pt x="64552" y="19098"/>
                    <a:pt x="64643" y="19327"/>
                  </a:cubicBezTo>
                  <a:cubicBezTo>
                    <a:pt x="64674" y="19422"/>
                    <a:pt x="64643" y="19548"/>
                    <a:pt x="64643" y="19658"/>
                  </a:cubicBezTo>
                  <a:cubicBezTo>
                    <a:pt x="64626" y="19690"/>
                    <a:pt x="64611" y="19721"/>
                    <a:pt x="64580" y="19738"/>
                  </a:cubicBezTo>
                  <a:cubicBezTo>
                    <a:pt x="64571" y="19745"/>
                    <a:pt x="64551" y="19749"/>
                    <a:pt x="64534" y="19749"/>
                  </a:cubicBezTo>
                  <a:cubicBezTo>
                    <a:pt x="64516" y="19749"/>
                    <a:pt x="64500" y="19745"/>
                    <a:pt x="64500" y="19738"/>
                  </a:cubicBezTo>
                  <a:cubicBezTo>
                    <a:pt x="64301" y="19430"/>
                    <a:pt x="64176" y="19107"/>
                    <a:pt x="64212" y="18741"/>
                  </a:cubicBezTo>
                  <a:close/>
                  <a:moveTo>
                    <a:pt x="2665" y="20744"/>
                  </a:moveTo>
                  <a:cubicBezTo>
                    <a:pt x="2701" y="20744"/>
                    <a:pt x="2733" y="20769"/>
                    <a:pt x="2750" y="20813"/>
                  </a:cubicBezTo>
                  <a:cubicBezTo>
                    <a:pt x="2765" y="20844"/>
                    <a:pt x="2750" y="20891"/>
                    <a:pt x="2750" y="20923"/>
                  </a:cubicBezTo>
                  <a:cubicBezTo>
                    <a:pt x="2695" y="20991"/>
                    <a:pt x="2641" y="21072"/>
                    <a:pt x="2545" y="21072"/>
                  </a:cubicBezTo>
                  <a:cubicBezTo>
                    <a:pt x="2530" y="21072"/>
                    <a:pt x="2514" y="21070"/>
                    <a:pt x="2497" y="21065"/>
                  </a:cubicBezTo>
                  <a:cubicBezTo>
                    <a:pt x="2481" y="21065"/>
                    <a:pt x="2449" y="21002"/>
                    <a:pt x="2466" y="20971"/>
                  </a:cubicBezTo>
                  <a:cubicBezTo>
                    <a:pt x="2497" y="20907"/>
                    <a:pt x="2529" y="20844"/>
                    <a:pt x="2576" y="20796"/>
                  </a:cubicBezTo>
                  <a:cubicBezTo>
                    <a:pt x="2604" y="20761"/>
                    <a:pt x="2636" y="20744"/>
                    <a:pt x="2665" y="20744"/>
                  </a:cubicBezTo>
                  <a:close/>
                  <a:moveTo>
                    <a:pt x="3604" y="21808"/>
                  </a:moveTo>
                  <a:cubicBezTo>
                    <a:pt x="3604" y="21824"/>
                    <a:pt x="3619" y="21856"/>
                    <a:pt x="3604" y="21871"/>
                  </a:cubicBezTo>
                  <a:cubicBezTo>
                    <a:pt x="3589" y="21885"/>
                    <a:pt x="3563" y="21899"/>
                    <a:pt x="3535" y="21902"/>
                  </a:cubicBezTo>
                  <a:lnTo>
                    <a:pt x="3535" y="21902"/>
                  </a:lnTo>
                  <a:cubicBezTo>
                    <a:pt x="3530" y="21843"/>
                    <a:pt x="3550" y="21808"/>
                    <a:pt x="3604" y="21808"/>
                  </a:cubicBezTo>
                  <a:close/>
                  <a:moveTo>
                    <a:pt x="3496" y="21930"/>
                  </a:moveTo>
                  <a:cubicBezTo>
                    <a:pt x="3499" y="21930"/>
                    <a:pt x="3503" y="21930"/>
                    <a:pt x="3507" y="21930"/>
                  </a:cubicBezTo>
                  <a:lnTo>
                    <a:pt x="3507" y="21930"/>
                  </a:lnTo>
                  <a:cubicBezTo>
                    <a:pt x="3491" y="21952"/>
                    <a:pt x="3472" y="21971"/>
                    <a:pt x="3461" y="21982"/>
                  </a:cubicBezTo>
                  <a:cubicBezTo>
                    <a:pt x="3422" y="21956"/>
                    <a:pt x="3437" y="21930"/>
                    <a:pt x="3496" y="21930"/>
                  </a:cubicBezTo>
                  <a:close/>
                  <a:moveTo>
                    <a:pt x="4533" y="22423"/>
                  </a:moveTo>
                  <a:cubicBezTo>
                    <a:pt x="4539" y="22423"/>
                    <a:pt x="4546" y="22424"/>
                    <a:pt x="4552" y="22425"/>
                  </a:cubicBezTo>
                  <a:cubicBezTo>
                    <a:pt x="4567" y="22440"/>
                    <a:pt x="4615" y="22488"/>
                    <a:pt x="4615" y="22519"/>
                  </a:cubicBezTo>
                  <a:cubicBezTo>
                    <a:pt x="4584" y="22583"/>
                    <a:pt x="4552" y="22661"/>
                    <a:pt x="4520" y="22709"/>
                  </a:cubicBezTo>
                  <a:cubicBezTo>
                    <a:pt x="4512" y="22725"/>
                    <a:pt x="4493" y="22729"/>
                    <a:pt x="4472" y="22729"/>
                  </a:cubicBezTo>
                  <a:cubicBezTo>
                    <a:pt x="4449" y="22729"/>
                    <a:pt x="4425" y="22724"/>
                    <a:pt x="4409" y="22724"/>
                  </a:cubicBezTo>
                  <a:cubicBezTo>
                    <a:pt x="4394" y="22709"/>
                    <a:pt x="4346" y="22678"/>
                    <a:pt x="4346" y="22646"/>
                  </a:cubicBezTo>
                  <a:cubicBezTo>
                    <a:pt x="4332" y="22528"/>
                    <a:pt x="4441" y="22423"/>
                    <a:pt x="4533" y="22423"/>
                  </a:cubicBezTo>
                  <a:close/>
                  <a:moveTo>
                    <a:pt x="4915" y="23072"/>
                  </a:moveTo>
                  <a:cubicBezTo>
                    <a:pt x="4968" y="23086"/>
                    <a:pt x="5033" y="23099"/>
                    <a:pt x="5090" y="23112"/>
                  </a:cubicBezTo>
                  <a:lnTo>
                    <a:pt x="5090" y="23112"/>
                  </a:lnTo>
                  <a:cubicBezTo>
                    <a:pt x="5041" y="23151"/>
                    <a:pt x="4999" y="23189"/>
                    <a:pt x="4946" y="23215"/>
                  </a:cubicBezTo>
                  <a:cubicBezTo>
                    <a:pt x="4920" y="23230"/>
                    <a:pt x="4896" y="23237"/>
                    <a:pt x="4874" y="23237"/>
                  </a:cubicBezTo>
                  <a:cubicBezTo>
                    <a:pt x="4830" y="23237"/>
                    <a:pt x="4794" y="23209"/>
                    <a:pt x="4773" y="23167"/>
                  </a:cubicBezTo>
                  <a:cubicBezTo>
                    <a:pt x="4773" y="23152"/>
                    <a:pt x="4788" y="23104"/>
                    <a:pt x="4805" y="23088"/>
                  </a:cubicBezTo>
                  <a:cubicBezTo>
                    <a:pt x="4836" y="23072"/>
                    <a:pt x="4883" y="23072"/>
                    <a:pt x="4915" y="23072"/>
                  </a:cubicBezTo>
                  <a:close/>
                  <a:moveTo>
                    <a:pt x="5121" y="23594"/>
                  </a:moveTo>
                  <a:cubicBezTo>
                    <a:pt x="5153" y="23594"/>
                    <a:pt x="5168" y="23626"/>
                    <a:pt x="5184" y="23641"/>
                  </a:cubicBezTo>
                  <a:cubicBezTo>
                    <a:pt x="5168" y="23657"/>
                    <a:pt x="5136" y="23673"/>
                    <a:pt x="5104" y="23673"/>
                  </a:cubicBezTo>
                  <a:cubicBezTo>
                    <a:pt x="5089" y="23657"/>
                    <a:pt x="5058" y="23641"/>
                    <a:pt x="5041" y="23626"/>
                  </a:cubicBezTo>
                  <a:cubicBezTo>
                    <a:pt x="5073" y="23609"/>
                    <a:pt x="5104" y="23594"/>
                    <a:pt x="5121" y="23594"/>
                  </a:cubicBezTo>
                  <a:close/>
                  <a:moveTo>
                    <a:pt x="14366" y="23609"/>
                  </a:moveTo>
                  <a:cubicBezTo>
                    <a:pt x="14509" y="23609"/>
                    <a:pt x="14651" y="23736"/>
                    <a:pt x="14667" y="23879"/>
                  </a:cubicBezTo>
                  <a:cubicBezTo>
                    <a:pt x="14667" y="24084"/>
                    <a:pt x="14524" y="24258"/>
                    <a:pt x="14351" y="24273"/>
                  </a:cubicBezTo>
                  <a:cubicBezTo>
                    <a:pt x="14208" y="24273"/>
                    <a:pt x="14067" y="24147"/>
                    <a:pt x="14050" y="24005"/>
                  </a:cubicBezTo>
                  <a:cubicBezTo>
                    <a:pt x="14050" y="23799"/>
                    <a:pt x="14193" y="23609"/>
                    <a:pt x="14366" y="23609"/>
                  </a:cubicBezTo>
                  <a:close/>
                  <a:moveTo>
                    <a:pt x="2023" y="24463"/>
                  </a:moveTo>
                  <a:cubicBezTo>
                    <a:pt x="2023" y="24494"/>
                    <a:pt x="2055" y="24526"/>
                    <a:pt x="2038" y="24543"/>
                  </a:cubicBezTo>
                  <a:cubicBezTo>
                    <a:pt x="2003" y="24578"/>
                    <a:pt x="1967" y="24614"/>
                    <a:pt x="1932" y="24643"/>
                  </a:cubicBezTo>
                  <a:lnTo>
                    <a:pt x="1932" y="24643"/>
                  </a:lnTo>
                  <a:cubicBezTo>
                    <a:pt x="1931" y="24574"/>
                    <a:pt x="1925" y="24500"/>
                    <a:pt x="2023" y="24463"/>
                  </a:cubicBezTo>
                  <a:close/>
                  <a:moveTo>
                    <a:pt x="1915" y="24708"/>
                  </a:moveTo>
                  <a:cubicBezTo>
                    <a:pt x="1952" y="24793"/>
                    <a:pt x="1979" y="24886"/>
                    <a:pt x="2007" y="24969"/>
                  </a:cubicBezTo>
                  <a:cubicBezTo>
                    <a:pt x="2007" y="24985"/>
                    <a:pt x="1991" y="25032"/>
                    <a:pt x="1991" y="25063"/>
                  </a:cubicBezTo>
                  <a:cubicBezTo>
                    <a:pt x="1943" y="25032"/>
                    <a:pt x="1865" y="25017"/>
                    <a:pt x="1833" y="24985"/>
                  </a:cubicBezTo>
                  <a:cubicBezTo>
                    <a:pt x="1710" y="24845"/>
                    <a:pt x="1722" y="24812"/>
                    <a:pt x="1915" y="24708"/>
                  </a:cubicBezTo>
                  <a:close/>
                  <a:moveTo>
                    <a:pt x="5216" y="25902"/>
                  </a:moveTo>
                  <a:cubicBezTo>
                    <a:pt x="5231" y="25965"/>
                    <a:pt x="5279" y="26043"/>
                    <a:pt x="5263" y="26107"/>
                  </a:cubicBezTo>
                  <a:cubicBezTo>
                    <a:pt x="5251" y="26166"/>
                    <a:pt x="5204" y="26198"/>
                    <a:pt x="5149" y="26198"/>
                  </a:cubicBezTo>
                  <a:cubicBezTo>
                    <a:pt x="5130" y="26198"/>
                    <a:pt x="5110" y="26194"/>
                    <a:pt x="5089" y="26186"/>
                  </a:cubicBezTo>
                  <a:cubicBezTo>
                    <a:pt x="4994" y="26155"/>
                    <a:pt x="4963" y="26075"/>
                    <a:pt x="5026" y="25997"/>
                  </a:cubicBezTo>
                  <a:cubicBezTo>
                    <a:pt x="5073" y="25949"/>
                    <a:pt x="5153" y="25933"/>
                    <a:pt x="5216" y="25902"/>
                  </a:cubicBezTo>
                  <a:close/>
                  <a:moveTo>
                    <a:pt x="4662" y="26549"/>
                  </a:moveTo>
                  <a:cubicBezTo>
                    <a:pt x="4725" y="26549"/>
                    <a:pt x="4788" y="26549"/>
                    <a:pt x="4852" y="26566"/>
                  </a:cubicBezTo>
                  <a:cubicBezTo>
                    <a:pt x="4868" y="26566"/>
                    <a:pt x="4883" y="26597"/>
                    <a:pt x="4883" y="26629"/>
                  </a:cubicBezTo>
                  <a:lnTo>
                    <a:pt x="4694" y="26676"/>
                  </a:lnTo>
                  <a:cubicBezTo>
                    <a:pt x="4662" y="26676"/>
                    <a:pt x="4647" y="26644"/>
                    <a:pt x="4615" y="26612"/>
                  </a:cubicBezTo>
                  <a:cubicBezTo>
                    <a:pt x="4630" y="26597"/>
                    <a:pt x="4630" y="26549"/>
                    <a:pt x="4662" y="26549"/>
                  </a:cubicBezTo>
                  <a:close/>
                  <a:moveTo>
                    <a:pt x="4693" y="24451"/>
                  </a:moveTo>
                  <a:cubicBezTo>
                    <a:pt x="4892" y="24451"/>
                    <a:pt x="5099" y="24524"/>
                    <a:pt x="5311" y="24606"/>
                  </a:cubicBezTo>
                  <a:cubicBezTo>
                    <a:pt x="5469" y="24669"/>
                    <a:pt x="5532" y="24842"/>
                    <a:pt x="5405" y="24953"/>
                  </a:cubicBezTo>
                  <a:cubicBezTo>
                    <a:pt x="5168" y="25190"/>
                    <a:pt x="4931" y="25443"/>
                    <a:pt x="4678" y="25664"/>
                  </a:cubicBezTo>
                  <a:cubicBezTo>
                    <a:pt x="4535" y="25775"/>
                    <a:pt x="4362" y="25885"/>
                    <a:pt x="4188" y="25949"/>
                  </a:cubicBezTo>
                  <a:cubicBezTo>
                    <a:pt x="4046" y="26012"/>
                    <a:pt x="3903" y="26043"/>
                    <a:pt x="3825" y="26170"/>
                  </a:cubicBezTo>
                  <a:cubicBezTo>
                    <a:pt x="3825" y="26218"/>
                    <a:pt x="3808" y="26265"/>
                    <a:pt x="3825" y="26296"/>
                  </a:cubicBezTo>
                  <a:cubicBezTo>
                    <a:pt x="3966" y="26802"/>
                    <a:pt x="4141" y="27293"/>
                    <a:pt x="4725" y="27482"/>
                  </a:cubicBezTo>
                  <a:cubicBezTo>
                    <a:pt x="4868" y="27529"/>
                    <a:pt x="4931" y="27704"/>
                    <a:pt x="4900" y="27877"/>
                  </a:cubicBezTo>
                  <a:cubicBezTo>
                    <a:pt x="4868" y="28051"/>
                    <a:pt x="4820" y="28241"/>
                    <a:pt x="4757" y="28446"/>
                  </a:cubicBezTo>
                  <a:cubicBezTo>
                    <a:pt x="4567" y="28414"/>
                    <a:pt x="4409" y="28431"/>
                    <a:pt x="4283" y="28351"/>
                  </a:cubicBezTo>
                  <a:cubicBezTo>
                    <a:pt x="3888" y="28066"/>
                    <a:pt x="3477" y="27798"/>
                    <a:pt x="3256" y="27324"/>
                  </a:cubicBezTo>
                  <a:cubicBezTo>
                    <a:pt x="3081" y="26945"/>
                    <a:pt x="2765" y="26644"/>
                    <a:pt x="2655" y="26249"/>
                  </a:cubicBezTo>
                  <a:cubicBezTo>
                    <a:pt x="2260" y="25980"/>
                    <a:pt x="2402" y="25664"/>
                    <a:pt x="2592" y="25348"/>
                  </a:cubicBezTo>
                  <a:cubicBezTo>
                    <a:pt x="2497" y="25348"/>
                    <a:pt x="2449" y="25301"/>
                    <a:pt x="2481" y="25238"/>
                  </a:cubicBezTo>
                  <a:cubicBezTo>
                    <a:pt x="2489" y="25230"/>
                    <a:pt x="2509" y="25226"/>
                    <a:pt x="2529" y="25226"/>
                  </a:cubicBezTo>
                  <a:cubicBezTo>
                    <a:pt x="2548" y="25226"/>
                    <a:pt x="2568" y="25230"/>
                    <a:pt x="2576" y="25238"/>
                  </a:cubicBezTo>
                  <a:cubicBezTo>
                    <a:pt x="2592" y="25270"/>
                    <a:pt x="2592" y="25301"/>
                    <a:pt x="2607" y="25333"/>
                  </a:cubicBezTo>
                  <a:cubicBezTo>
                    <a:pt x="2892" y="25048"/>
                    <a:pt x="3256" y="24953"/>
                    <a:pt x="3635" y="24890"/>
                  </a:cubicBezTo>
                  <a:cubicBezTo>
                    <a:pt x="3808" y="24859"/>
                    <a:pt x="4015" y="24859"/>
                    <a:pt x="4156" y="24701"/>
                  </a:cubicBezTo>
                  <a:cubicBezTo>
                    <a:pt x="4325" y="24516"/>
                    <a:pt x="4505" y="24451"/>
                    <a:pt x="4693" y="24451"/>
                  </a:cubicBezTo>
                  <a:close/>
                  <a:moveTo>
                    <a:pt x="1590" y="28592"/>
                  </a:moveTo>
                  <a:cubicBezTo>
                    <a:pt x="1612" y="28592"/>
                    <a:pt x="1636" y="28596"/>
                    <a:pt x="1644" y="28604"/>
                  </a:cubicBezTo>
                  <a:cubicBezTo>
                    <a:pt x="1691" y="28652"/>
                    <a:pt x="1707" y="28715"/>
                    <a:pt x="1739" y="28778"/>
                  </a:cubicBezTo>
                  <a:cubicBezTo>
                    <a:pt x="1691" y="28825"/>
                    <a:pt x="1659" y="28905"/>
                    <a:pt x="1612" y="28920"/>
                  </a:cubicBezTo>
                  <a:cubicBezTo>
                    <a:pt x="1601" y="28925"/>
                    <a:pt x="1590" y="28928"/>
                    <a:pt x="1579" y="28928"/>
                  </a:cubicBezTo>
                  <a:cubicBezTo>
                    <a:pt x="1529" y="28928"/>
                    <a:pt x="1486" y="28871"/>
                    <a:pt x="1486" y="28793"/>
                  </a:cubicBezTo>
                  <a:cubicBezTo>
                    <a:pt x="1486" y="28730"/>
                    <a:pt x="1517" y="28667"/>
                    <a:pt x="1549" y="28604"/>
                  </a:cubicBezTo>
                  <a:cubicBezTo>
                    <a:pt x="1549" y="28596"/>
                    <a:pt x="1569" y="28592"/>
                    <a:pt x="1590" y="28592"/>
                  </a:cubicBezTo>
                  <a:close/>
                  <a:moveTo>
                    <a:pt x="2252" y="29044"/>
                  </a:moveTo>
                  <a:cubicBezTo>
                    <a:pt x="2284" y="29044"/>
                    <a:pt x="2314" y="29050"/>
                    <a:pt x="2339" y="29063"/>
                  </a:cubicBezTo>
                  <a:cubicBezTo>
                    <a:pt x="2466" y="29141"/>
                    <a:pt x="2607" y="29204"/>
                    <a:pt x="2702" y="29299"/>
                  </a:cubicBezTo>
                  <a:cubicBezTo>
                    <a:pt x="3193" y="29773"/>
                    <a:pt x="3540" y="30359"/>
                    <a:pt x="3903" y="30928"/>
                  </a:cubicBezTo>
                  <a:cubicBezTo>
                    <a:pt x="4061" y="31133"/>
                    <a:pt x="4173" y="31370"/>
                    <a:pt x="4331" y="31592"/>
                  </a:cubicBezTo>
                  <a:cubicBezTo>
                    <a:pt x="4457" y="31796"/>
                    <a:pt x="4489" y="32002"/>
                    <a:pt x="4472" y="32239"/>
                  </a:cubicBezTo>
                  <a:cubicBezTo>
                    <a:pt x="4457" y="32319"/>
                    <a:pt x="4441" y="32382"/>
                    <a:pt x="4425" y="32460"/>
                  </a:cubicBezTo>
                  <a:cubicBezTo>
                    <a:pt x="4409" y="32492"/>
                    <a:pt x="4377" y="32523"/>
                    <a:pt x="4346" y="32540"/>
                  </a:cubicBezTo>
                  <a:cubicBezTo>
                    <a:pt x="4343" y="32543"/>
                    <a:pt x="4339" y="32544"/>
                    <a:pt x="4333" y="32544"/>
                  </a:cubicBezTo>
                  <a:cubicBezTo>
                    <a:pt x="4309" y="32544"/>
                    <a:pt x="4264" y="32521"/>
                    <a:pt x="4251" y="32508"/>
                  </a:cubicBezTo>
                  <a:cubicBezTo>
                    <a:pt x="4156" y="32334"/>
                    <a:pt x="4093" y="32161"/>
                    <a:pt x="3888" y="32097"/>
                  </a:cubicBezTo>
                  <a:cubicBezTo>
                    <a:pt x="3825" y="32066"/>
                    <a:pt x="3745" y="32049"/>
                    <a:pt x="3682" y="32002"/>
                  </a:cubicBezTo>
                  <a:cubicBezTo>
                    <a:pt x="3098" y="31702"/>
                    <a:pt x="2813" y="31086"/>
                    <a:pt x="2371" y="30627"/>
                  </a:cubicBezTo>
                  <a:cubicBezTo>
                    <a:pt x="2086" y="30327"/>
                    <a:pt x="2007" y="29885"/>
                    <a:pt x="1960" y="29474"/>
                  </a:cubicBezTo>
                  <a:cubicBezTo>
                    <a:pt x="1943" y="29379"/>
                    <a:pt x="1991" y="29268"/>
                    <a:pt x="2038" y="29158"/>
                  </a:cubicBezTo>
                  <a:cubicBezTo>
                    <a:pt x="2073" y="29088"/>
                    <a:pt x="2167" y="29044"/>
                    <a:pt x="2252" y="29044"/>
                  </a:cubicBezTo>
                  <a:close/>
                  <a:moveTo>
                    <a:pt x="1454" y="32195"/>
                  </a:moveTo>
                  <a:cubicBezTo>
                    <a:pt x="1475" y="32195"/>
                    <a:pt x="1492" y="32199"/>
                    <a:pt x="1501" y="32207"/>
                  </a:cubicBezTo>
                  <a:cubicBezTo>
                    <a:pt x="1581" y="32271"/>
                    <a:pt x="1659" y="32365"/>
                    <a:pt x="1707" y="32460"/>
                  </a:cubicBezTo>
                  <a:cubicBezTo>
                    <a:pt x="1739" y="32603"/>
                    <a:pt x="1739" y="32761"/>
                    <a:pt x="1770" y="32919"/>
                  </a:cubicBezTo>
                  <a:cubicBezTo>
                    <a:pt x="1722" y="33046"/>
                    <a:pt x="1691" y="33204"/>
                    <a:pt x="1659" y="33330"/>
                  </a:cubicBezTo>
                  <a:cubicBezTo>
                    <a:pt x="1644" y="33362"/>
                    <a:pt x="1612" y="33393"/>
                    <a:pt x="1581" y="33409"/>
                  </a:cubicBezTo>
                  <a:cubicBezTo>
                    <a:pt x="1549" y="33409"/>
                    <a:pt x="1501" y="33393"/>
                    <a:pt x="1469" y="33377"/>
                  </a:cubicBezTo>
                  <a:cubicBezTo>
                    <a:pt x="1423" y="33330"/>
                    <a:pt x="1359" y="33282"/>
                    <a:pt x="1328" y="33219"/>
                  </a:cubicBezTo>
                  <a:cubicBezTo>
                    <a:pt x="1153" y="32903"/>
                    <a:pt x="1153" y="32571"/>
                    <a:pt x="1311" y="32255"/>
                  </a:cubicBezTo>
                  <a:cubicBezTo>
                    <a:pt x="1323" y="32221"/>
                    <a:pt x="1400" y="32195"/>
                    <a:pt x="1454" y="32195"/>
                  </a:cubicBezTo>
                  <a:close/>
                  <a:moveTo>
                    <a:pt x="51093" y="36127"/>
                  </a:moveTo>
                  <a:cubicBezTo>
                    <a:pt x="51084" y="36152"/>
                    <a:pt x="51075" y="36179"/>
                    <a:pt x="51066" y="36207"/>
                  </a:cubicBezTo>
                  <a:lnTo>
                    <a:pt x="51066" y="36143"/>
                  </a:lnTo>
                  <a:cubicBezTo>
                    <a:pt x="51076" y="36138"/>
                    <a:pt x="51085" y="36133"/>
                    <a:pt x="51093" y="36127"/>
                  </a:cubicBezTo>
                  <a:close/>
                  <a:moveTo>
                    <a:pt x="52235" y="32492"/>
                  </a:moveTo>
                  <a:cubicBezTo>
                    <a:pt x="52267" y="32494"/>
                    <a:pt x="52301" y="32495"/>
                    <a:pt x="52335" y="32495"/>
                  </a:cubicBezTo>
                  <a:cubicBezTo>
                    <a:pt x="52360" y="32495"/>
                    <a:pt x="52385" y="32494"/>
                    <a:pt x="52409" y="32494"/>
                  </a:cubicBezTo>
                  <a:cubicBezTo>
                    <a:pt x="52608" y="32494"/>
                    <a:pt x="52814" y="32509"/>
                    <a:pt x="52899" y="32776"/>
                  </a:cubicBezTo>
                  <a:cubicBezTo>
                    <a:pt x="52915" y="32840"/>
                    <a:pt x="53010" y="32871"/>
                    <a:pt x="53057" y="32919"/>
                  </a:cubicBezTo>
                  <a:cubicBezTo>
                    <a:pt x="53338" y="33121"/>
                    <a:pt x="53403" y="33186"/>
                    <a:pt x="53208" y="33551"/>
                  </a:cubicBezTo>
                  <a:lnTo>
                    <a:pt x="53208" y="33551"/>
                  </a:lnTo>
                  <a:cubicBezTo>
                    <a:pt x="53205" y="33551"/>
                    <a:pt x="53203" y="33551"/>
                    <a:pt x="53200" y="33551"/>
                  </a:cubicBezTo>
                  <a:lnTo>
                    <a:pt x="53200" y="33567"/>
                  </a:lnTo>
                  <a:cubicBezTo>
                    <a:pt x="53203" y="33561"/>
                    <a:pt x="53205" y="33556"/>
                    <a:pt x="53208" y="33551"/>
                  </a:cubicBezTo>
                  <a:lnTo>
                    <a:pt x="53208" y="33551"/>
                  </a:lnTo>
                  <a:cubicBezTo>
                    <a:pt x="53489" y="33552"/>
                    <a:pt x="53722" y="33601"/>
                    <a:pt x="53832" y="33914"/>
                  </a:cubicBezTo>
                  <a:cubicBezTo>
                    <a:pt x="53879" y="34057"/>
                    <a:pt x="53942" y="34199"/>
                    <a:pt x="54037" y="34310"/>
                  </a:cubicBezTo>
                  <a:cubicBezTo>
                    <a:pt x="54163" y="34500"/>
                    <a:pt x="54195" y="34689"/>
                    <a:pt x="54053" y="34831"/>
                  </a:cubicBezTo>
                  <a:cubicBezTo>
                    <a:pt x="53879" y="35021"/>
                    <a:pt x="53942" y="35258"/>
                    <a:pt x="53832" y="35448"/>
                  </a:cubicBezTo>
                  <a:cubicBezTo>
                    <a:pt x="53706" y="35653"/>
                    <a:pt x="53436" y="35653"/>
                    <a:pt x="53263" y="35811"/>
                  </a:cubicBezTo>
                  <a:cubicBezTo>
                    <a:pt x="53120" y="35922"/>
                    <a:pt x="52994" y="36049"/>
                    <a:pt x="52836" y="36159"/>
                  </a:cubicBezTo>
                  <a:cubicBezTo>
                    <a:pt x="52777" y="36198"/>
                    <a:pt x="52713" y="36225"/>
                    <a:pt x="52646" y="36225"/>
                  </a:cubicBezTo>
                  <a:cubicBezTo>
                    <a:pt x="52604" y="36225"/>
                    <a:pt x="52562" y="36214"/>
                    <a:pt x="52520" y="36190"/>
                  </a:cubicBezTo>
                  <a:cubicBezTo>
                    <a:pt x="52424" y="36140"/>
                    <a:pt x="52334" y="36117"/>
                    <a:pt x="52248" y="36117"/>
                  </a:cubicBezTo>
                  <a:cubicBezTo>
                    <a:pt x="52093" y="36117"/>
                    <a:pt x="51951" y="36189"/>
                    <a:pt x="51809" y="36301"/>
                  </a:cubicBezTo>
                  <a:cubicBezTo>
                    <a:pt x="51669" y="36405"/>
                    <a:pt x="51587" y="36456"/>
                    <a:pt x="51516" y="36456"/>
                  </a:cubicBezTo>
                  <a:cubicBezTo>
                    <a:pt x="51434" y="36456"/>
                    <a:pt x="51366" y="36388"/>
                    <a:pt x="51240" y="36253"/>
                  </a:cubicBezTo>
                  <a:cubicBezTo>
                    <a:pt x="51199" y="36213"/>
                    <a:pt x="51170" y="36149"/>
                    <a:pt x="51133" y="36102"/>
                  </a:cubicBezTo>
                  <a:lnTo>
                    <a:pt x="51133" y="36102"/>
                  </a:lnTo>
                  <a:cubicBezTo>
                    <a:pt x="51137" y="36100"/>
                    <a:pt x="51141" y="36098"/>
                    <a:pt x="51145" y="36095"/>
                  </a:cubicBezTo>
                  <a:cubicBezTo>
                    <a:pt x="51367" y="35859"/>
                    <a:pt x="51382" y="35558"/>
                    <a:pt x="51398" y="35258"/>
                  </a:cubicBezTo>
                  <a:cubicBezTo>
                    <a:pt x="51413" y="35100"/>
                    <a:pt x="51477" y="34957"/>
                    <a:pt x="51603" y="34879"/>
                  </a:cubicBezTo>
                  <a:cubicBezTo>
                    <a:pt x="51635" y="34847"/>
                    <a:pt x="51683" y="34847"/>
                    <a:pt x="51714" y="34847"/>
                  </a:cubicBezTo>
                  <a:cubicBezTo>
                    <a:pt x="51746" y="34863"/>
                    <a:pt x="51793" y="34894"/>
                    <a:pt x="51793" y="34911"/>
                  </a:cubicBezTo>
                  <a:cubicBezTo>
                    <a:pt x="51809" y="35132"/>
                    <a:pt x="51809" y="35353"/>
                    <a:pt x="51824" y="35574"/>
                  </a:cubicBezTo>
                  <a:cubicBezTo>
                    <a:pt x="51824" y="35606"/>
                    <a:pt x="51872" y="35621"/>
                    <a:pt x="51904" y="35621"/>
                  </a:cubicBezTo>
                  <a:cubicBezTo>
                    <a:pt x="51935" y="35621"/>
                    <a:pt x="51982" y="35590"/>
                    <a:pt x="51982" y="35574"/>
                  </a:cubicBezTo>
                  <a:cubicBezTo>
                    <a:pt x="51999" y="35164"/>
                    <a:pt x="52077" y="34721"/>
                    <a:pt x="51999" y="34325"/>
                  </a:cubicBezTo>
                  <a:cubicBezTo>
                    <a:pt x="51904" y="33914"/>
                    <a:pt x="52094" y="33503"/>
                    <a:pt x="51887" y="33109"/>
                  </a:cubicBezTo>
                  <a:cubicBezTo>
                    <a:pt x="51841" y="32998"/>
                    <a:pt x="51919" y="32808"/>
                    <a:pt x="51982" y="32681"/>
                  </a:cubicBezTo>
                  <a:cubicBezTo>
                    <a:pt x="52030" y="32587"/>
                    <a:pt x="52157" y="32492"/>
                    <a:pt x="52235" y="32492"/>
                  </a:cubicBezTo>
                  <a:close/>
                  <a:moveTo>
                    <a:pt x="53378" y="37085"/>
                  </a:moveTo>
                  <a:cubicBezTo>
                    <a:pt x="53399" y="37085"/>
                    <a:pt x="53426" y="37096"/>
                    <a:pt x="53436" y="37107"/>
                  </a:cubicBezTo>
                  <a:cubicBezTo>
                    <a:pt x="53453" y="37107"/>
                    <a:pt x="53453" y="37155"/>
                    <a:pt x="53468" y="37170"/>
                  </a:cubicBezTo>
                  <a:cubicBezTo>
                    <a:pt x="53436" y="37187"/>
                    <a:pt x="53405" y="37202"/>
                    <a:pt x="53373" y="37202"/>
                  </a:cubicBezTo>
                  <a:cubicBezTo>
                    <a:pt x="53278" y="37187"/>
                    <a:pt x="53278" y="37139"/>
                    <a:pt x="53358" y="37092"/>
                  </a:cubicBezTo>
                  <a:cubicBezTo>
                    <a:pt x="53362" y="37087"/>
                    <a:pt x="53370" y="37085"/>
                    <a:pt x="53378" y="37085"/>
                  </a:cubicBezTo>
                  <a:close/>
                  <a:moveTo>
                    <a:pt x="2086" y="32840"/>
                  </a:moveTo>
                  <a:cubicBezTo>
                    <a:pt x="2213" y="32888"/>
                    <a:pt x="2386" y="32903"/>
                    <a:pt x="2466" y="32998"/>
                  </a:cubicBezTo>
                  <a:cubicBezTo>
                    <a:pt x="2892" y="33535"/>
                    <a:pt x="3461" y="33946"/>
                    <a:pt x="3825" y="34531"/>
                  </a:cubicBezTo>
                  <a:cubicBezTo>
                    <a:pt x="4061" y="34911"/>
                    <a:pt x="4314" y="35290"/>
                    <a:pt x="4599" y="35638"/>
                  </a:cubicBezTo>
                  <a:cubicBezTo>
                    <a:pt x="4805" y="35891"/>
                    <a:pt x="4946" y="36143"/>
                    <a:pt x="4963" y="36460"/>
                  </a:cubicBezTo>
                  <a:cubicBezTo>
                    <a:pt x="5010" y="36839"/>
                    <a:pt x="5279" y="37139"/>
                    <a:pt x="5421" y="37486"/>
                  </a:cubicBezTo>
                  <a:cubicBezTo>
                    <a:pt x="5437" y="37534"/>
                    <a:pt x="5421" y="37644"/>
                    <a:pt x="5374" y="37676"/>
                  </a:cubicBezTo>
                  <a:cubicBezTo>
                    <a:pt x="5353" y="37689"/>
                    <a:pt x="5324" y="37694"/>
                    <a:pt x="5293" y="37694"/>
                  </a:cubicBezTo>
                  <a:cubicBezTo>
                    <a:pt x="5251" y="37694"/>
                    <a:pt x="5204" y="37685"/>
                    <a:pt x="5168" y="37676"/>
                  </a:cubicBezTo>
                  <a:cubicBezTo>
                    <a:pt x="5104" y="37644"/>
                    <a:pt x="5041" y="37597"/>
                    <a:pt x="4994" y="37549"/>
                  </a:cubicBezTo>
                  <a:cubicBezTo>
                    <a:pt x="4015" y="36649"/>
                    <a:pt x="3129" y="35669"/>
                    <a:pt x="2323" y="34610"/>
                  </a:cubicBezTo>
                  <a:cubicBezTo>
                    <a:pt x="1943" y="34120"/>
                    <a:pt x="1849" y="33583"/>
                    <a:pt x="1912" y="33014"/>
                  </a:cubicBezTo>
                  <a:cubicBezTo>
                    <a:pt x="1928" y="32951"/>
                    <a:pt x="2007" y="32903"/>
                    <a:pt x="2086" y="32840"/>
                  </a:cubicBezTo>
                  <a:close/>
                  <a:moveTo>
                    <a:pt x="54246" y="37338"/>
                  </a:moveTo>
                  <a:cubicBezTo>
                    <a:pt x="54276" y="37338"/>
                    <a:pt x="54311" y="37349"/>
                    <a:pt x="54321" y="37360"/>
                  </a:cubicBezTo>
                  <a:cubicBezTo>
                    <a:pt x="54353" y="37408"/>
                    <a:pt x="54416" y="37486"/>
                    <a:pt x="54416" y="37549"/>
                  </a:cubicBezTo>
                  <a:cubicBezTo>
                    <a:pt x="54369" y="37771"/>
                    <a:pt x="54321" y="37992"/>
                    <a:pt x="54132" y="38150"/>
                  </a:cubicBezTo>
                  <a:cubicBezTo>
                    <a:pt x="54022" y="38245"/>
                    <a:pt x="53895" y="38340"/>
                    <a:pt x="53816" y="38466"/>
                  </a:cubicBezTo>
                  <a:cubicBezTo>
                    <a:pt x="53589" y="38757"/>
                    <a:pt x="53311" y="38906"/>
                    <a:pt x="53008" y="38906"/>
                  </a:cubicBezTo>
                  <a:cubicBezTo>
                    <a:pt x="52931" y="38906"/>
                    <a:pt x="52852" y="38896"/>
                    <a:pt x="52773" y="38877"/>
                  </a:cubicBezTo>
                  <a:cubicBezTo>
                    <a:pt x="52725" y="38869"/>
                    <a:pt x="52690" y="38869"/>
                    <a:pt x="52662" y="38869"/>
                  </a:cubicBezTo>
                  <a:cubicBezTo>
                    <a:pt x="52635" y="38869"/>
                    <a:pt x="52615" y="38869"/>
                    <a:pt x="52599" y="38862"/>
                  </a:cubicBezTo>
                  <a:cubicBezTo>
                    <a:pt x="52581" y="38862"/>
                    <a:pt x="52563" y="38862"/>
                    <a:pt x="52545" y="38862"/>
                  </a:cubicBezTo>
                  <a:cubicBezTo>
                    <a:pt x="52451" y="38862"/>
                    <a:pt x="52362" y="38852"/>
                    <a:pt x="52362" y="38719"/>
                  </a:cubicBezTo>
                  <a:cubicBezTo>
                    <a:pt x="52346" y="38656"/>
                    <a:pt x="52393" y="38577"/>
                    <a:pt x="52425" y="38529"/>
                  </a:cubicBezTo>
                  <a:cubicBezTo>
                    <a:pt x="52931" y="37992"/>
                    <a:pt x="53563" y="37661"/>
                    <a:pt x="54211" y="37345"/>
                  </a:cubicBezTo>
                  <a:cubicBezTo>
                    <a:pt x="54221" y="37340"/>
                    <a:pt x="54233" y="37338"/>
                    <a:pt x="54246" y="37338"/>
                  </a:cubicBezTo>
                  <a:close/>
                  <a:moveTo>
                    <a:pt x="60154" y="39273"/>
                  </a:moveTo>
                  <a:cubicBezTo>
                    <a:pt x="60249" y="39288"/>
                    <a:pt x="60281" y="39351"/>
                    <a:pt x="60264" y="39431"/>
                  </a:cubicBezTo>
                  <a:cubicBezTo>
                    <a:pt x="60233" y="39462"/>
                    <a:pt x="60201" y="39494"/>
                    <a:pt x="60169" y="39494"/>
                  </a:cubicBezTo>
                  <a:cubicBezTo>
                    <a:pt x="60074" y="39478"/>
                    <a:pt x="60043" y="39414"/>
                    <a:pt x="60074" y="39336"/>
                  </a:cubicBezTo>
                  <a:cubicBezTo>
                    <a:pt x="60091" y="39304"/>
                    <a:pt x="60138" y="39273"/>
                    <a:pt x="60154" y="39273"/>
                  </a:cubicBezTo>
                  <a:close/>
                  <a:moveTo>
                    <a:pt x="60881" y="39621"/>
                  </a:moveTo>
                  <a:cubicBezTo>
                    <a:pt x="60976" y="39636"/>
                    <a:pt x="60991" y="39699"/>
                    <a:pt x="60960" y="39779"/>
                  </a:cubicBezTo>
                  <a:cubicBezTo>
                    <a:pt x="60928" y="39794"/>
                    <a:pt x="60896" y="39842"/>
                    <a:pt x="60881" y="39842"/>
                  </a:cubicBezTo>
                  <a:cubicBezTo>
                    <a:pt x="60801" y="39810"/>
                    <a:pt x="60770" y="39747"/>
                    <a:pt x="60801" y="39667"/>
                  </a:cubicBezTo>
                  <a:cubicBezTo>
                    <a:pt x="60818" y="39652"/>
                    <a:pt x="60865" y="39621"/>
                    <a:pt x="60881" y="39621"/>
                  </a:cubicBezTo>
                  <a:close/>
                  <a:moveTo>
                    <a:pt x="60217" y="39846"/>
                  </a:moveTo>
                  <a:cubicBezTo>
                    <a:pt x="60237" y="39846"/>
                    <a:pt x="60257" y="39849"/>
                    <a:pt x="60264" y="39857"/>
                  </a:cubicBezTo>
                  <a:cubicBezTo>
                    <a:pt x="60312" y="39952"/>
                    <a:pt x="60391" y="40047"/>
                    <a:pt x="60391" y="40126"/>
                  </a:cubicBezTo>
                  <a:cubicBezTo>
                    <a:pt x="60375" y="40221"/>
                    <a:pt x="60296" y="40300"/>
                    <a:pt x="60249" y="40379"/>
                  </a:cubicBezTo>
                  <a:cubicBezTo>
                    <a:pt x="60186" y="40379"/>
                    <a:pt x="60154" y="40379"/>
                    <a:pt x="60123" y="40363"/>
                  </a:cubicBezTo>
                  <a:cubicBezTo>
                    <a:pt x="60028" y="40300"/>
                    <a:pt x="59964" y="40205"/>
                    <a:pt x="59996" y="40095"/>
                  </a:cubicBezTo>
                  <a:cubicBezTo>
                    <a:pt x="60028" y="40015"/>
                    <a:pt x="60106" y="39937"/>
                    <a:pt x="60169" y="39857"/>
                  </a:cubicBezTo>
                  <a:cubicBezTo>
                    <a:pt x="60178" y="39849"/>
                    <a:pt x="60197" y="39846"/>
                    <a:pt x="60217" y="39846"/>
                  </a:cubicBezTo>
                  <a:close/>
                  <a:moveTo>
                    <a:pt x="58099" y="40647"/>
                  </a:moveTo>
                  <a:cubicBezTo>
                    <a:pt x="58146" y="40664"/>
                    <a:pt x="58209" y="40695"/>
                    <a:pt x="58226" y="40742"/>
                  </a:cubicBezTo>
                  <a:cubicBezTo>
                    <a:pt x="58239" y="40795"/>
                    <a:pt x="58218" y="40860"/>
                    <a:pt x="58212" y="40916"/>
                  </a:cubicBezTo>
                  <a:lnTo>
                    <a:pt x="58212" y="40916"/>
                  </a:lnTo>
                  <a:cubicBezTo>
                    <a:pt x="58147" y="40915"/>
                    <a:pt x="58084" y="40904"/>
                    <a:pt x="58020" y="40901"/>
                  </a:cubicBezTo>
                  <a:lnTo>
                    <a:pt x="58020" y="40901"/>
                  </a:lnTo>
                  <a:cubicBezTo>
                    <a:pt x="58020" y="40836"/>
                    <a:pt x="58022" y="40779"/>
                    <a:pt x="58036" y="40710"/>
                  </a:cubicBezTo>
                  <a:lnTo>
                    <a:pt x="58099" y="40647"/>
                  </a:lnTo>
                  <a:close/>
                  <a:moveTo>
                    <a:pt x="58747" y="40632"/>
                  </a:moveTo>
                  <a:cubicBezTo>
                    <a:pt x="58778" y="40632"/>
                    <a:pt x="58826" y="40647"/>
                    <a:pt x="58826" y="40664"/>
                  </a:cubicBezTo>
                  <a:cubicBezTo>
                    <a:pt x="58842" y="40727"/>
                    <a:pt x="58842" y="40822"/>
                    <a:pt x="58810" y="40837"/>
                  </a:cubicBezTo>
                  <a:cubicBezTo>
                    <a:pt x="58739" y="40894"/>
                    <a:pt x="58642" y="40925"/>
                    <a:pt x="58554" y="40954"/>
                  </a:cubicBezTo>
                  <a:lnTo>
                    <a:pt x="58554" y="40954"/>
                  </a:lnTo>
                  <a:cubicBezTo>
                    <a:pt x="58595" y="40865"/>
                    <a:pt x="58625" y="40765"/>
                    <a:pt x="58668" y="40679"/>
                  </a:cubicBezTo>
                  <a:cubicBezTo>
                    <a:pt x="58668" y="40647"/>
                    <a:pt x="58715" y="40632"/>
                    <a:pt x="58747" y="40632"/>
                  </a:cubicBezTo>
                  <a:close/>
                  <a:moveTo>
                    <a:pt x="57971" y="40934"/>
                  </a:moveTo>
                  <a:cubicBezTo>
                    <a:pt x="57945" y="40985"/>
                    <a:pt x="57917" y="41035"/>
                    <a:pt x="57878" y="41075"/>
                  </a:cubicBezTo>
                  <a:cubicBezTo>
                    <a:pt x="57869" y="41093"/>
                    <a:pt x="57849" y="41101"/>
                    <a:pt x="57828" y="41101"/>
                  </a:cubicBezTo>
                  <a:cubicBezTo>
                    <a:pt x="57813" y="41101"/>
                    <a:pt x="57797" y="41097"/>
                    <a:pt x="57783" y="41090"/>
                  </a:cubicBezTo>
                  <a:cubicBezTo>
                    <a:pt x="57689" y="41043"/>
                    <a:pt x="57689" y="40995"/>
                    <a:pt x="57799" y="40963"/>
                  </a:cubicBezTo>
                  <a:cubicBezTo>
                    <a:pt x="57861" y="40951"/>
                    <a:pt x="57914" y="40939"/>
                    <a:pt x="57971" y="40934"/>
                  </a:cubicBezTo>
                  <a:close/>
                  <a:moveTo>
                    <a:pt x="43131" y="41675"/>
                  </a:moveTo>
                  <a:cubicBezTo>
                    <a:pt x="43163" y="41675"/>
                    <a:pt x="43195" y="41690"/>
                    <a:pt x="43226" y="41707"/>
                  </a:cubicBezTo>
                  <a:cubicBezTo>
                    <a:pt x="43211" y="41738"/>
                    <a:pt x="43195" y="41785"/>
                    <a:pt x="43195" y="41785"/>
                  </a:cubicBezTo>
                  <a:cubicBezTo>
                    <a:pt x="43163" y="41785"/>
                    <a:pt x="43131" y="41754"/>
                    <a:pt x="43085" y="41754"/>
                  </a:cubicBezTo>
                  <a:cubicBezTo>
                    <a:pt x="43100" y="41722"/>
                    <a:pt x="43116" y="41675"/>
                    <a:pt x="43131" y="41675"/>
                  </a:cubicBezTo>
                  <a:close/>
                  <a:moveTo>
                    <a:pt x="44033" y="41659"/>
                  </a:moveTo>
                  <a:cubicBezTo>
                    <a:pt x="44128" y="41659"/>
                    <a:pt x="44238" y="41675"/>
                    <a:pt x="44349" y="41690"/>
                  </a:cubicBezTo>
                  <a:lnTo>
                    <a:pt x="44349" y="41754"/>
                  </a:lnTo>
                  <a:cubicBezTo>
                    <a:pt x="44238" y="41770"/>
                    <a:pt x="44128" y="41785"/>
                    <a:pt x="44033" y="41785"/>
                  </a:cubicBezTo>
                  <a:cubicBezTo>
                    <a:pt x="44001" y="41785"/>
                    <a:pt x="43938" y="41785"/>
                    <a:pt x="43922" y="41754"/>
                  </a:cubicBezTo>
                  <a:cubicBezTo>
                    <a:pt x="43890" y="41707"/>
                    <a:pt x="43922" y="41659"/>
                    <a:pt x="44033" y="41659"/>
                  </a:cubicBezTo>
                  <a:close/>
                  <a:moveTo>
                    <a:pt x="57609" y="41596"/>
                  </a:moveTo>
                  <a:cubicBezTo>
                    <a:pt x="57672" y="41627"/>
                    <a:pt x="57735" y="41644"/>
                    <a:pt x="57783" y="41690"/>
                  </a:cubicBezTo>
                  <a:cubicBezTo>
                    <a:pt x="57830" y="41754"/>
                    <a:pt x="57704" y="41865"/>
                    <a:pt x="57577" y="41865"/>
                  </a:cubicBezTo>
                  <a:cubicBezTo>
                    <a:pt x="57514" y="41865"/>
                    <a:pt x="57451" y="41848"/>
                    <a:pt x="57372" y="41833"/>
                  </a:cubicBezTo>
                  <a:cubicBezTo>
                    <a:pt x="57341" y="41817"/>
                    <a:pt x="57293" y="41770"/>
                    <a:pt x="57293" y="41770"/>
                  </a:cubicBezTo>
                  <a:cubicBezTo>
                    <a:pt x="57324" y="41722"/>
                    <a:pt x="57356" y="41659"/>
                    <a:pt x="57404" y="41644"/>
                  </a:cubicBezTo>
                  <a:cubicBezTo>
                    <a:pt x="57467" y="41612"/>
                    <a:pt x="57546" y="41612"/>
                    <a:pt x="57609" y="41596"/>
                  </a:cubicBezTo>
                  <a:close/>
                  <a:moveTo>
                    <a:pt x="61891" y="42283"/>
                  </a:moveTo>
                  <a:cubicBezTo>
                    <a:pt x="61953" y="42283"/>
                    <a:pt x="62016" y="42291"/>
                    <a:pt x="62082" y="42307"/>
                  </a:cubicBezTo>
                  <a:cubicBezTo>
                    <a:pt x="62146" y="42323"/>
                    <a:pt x="62224" y="42402"/>
                    <a:pt x="62224" y="42434"/>
                  </a:cubicBezTo>
                  <a:cubicBezTo>
                    <a:pt x="62224" y="42497"/>
                    <a:pt x="62161" y="42575"/>
                    <a:pt x="62114" y="42624"/>
                  </a:cubicBezTo>
                  <a:cubicBezTo>
                    <a:pt x="61939" y="42797"/>
                    <a:pt x="61687" y="42718"/>
                    <a:pt x="61482" y="42765"/>
                  </a:cubicBezTo>
                  <a:cubicBezTo>
                    <a:pt x="61434" y="42765"/>
                    <a:pt x="61402" y="42765"/>
                    <a:pt x="61370" y="42750"/>
                  </a:cubicBezTo>
                  <a:cubicBezTo>
                    <a:pt x="61307" y="42718"/>
                    <a:pt x="61260" y="42687"/>
                    <a:pt x="61212" y="42639"/>
                  </a:cubicBezTo>
                  <a:cubicBezTo>
                    <a:pt x="61212" y="42624"/>
                    <a:pt x="61244" y="42560"/>
                    <a:pt x="61260" y="42544"/>
                  </a:cubicBezTo>
                  <a:cubicBezTo>
                    <a:pt x="61448" y="42394"/>
                    <a:pt x="61655" y="42283"/>
                    <a:pt x="61891" y="42283"/>
                  </a:cubicBezTo>
                  <a:close/>
                  <a:moveTo>
                    <a:pt x="68609" y="43208"/>
                  </a:moveTo>
                  <a:cubicBezTo>
                    <a:pt x="68689" y="43224"/>
                    <a:pt x="68736" y="43224"/>
                    <a:pt x="68767" y="43239"/>
                  </a:cubicBezTo>
                  <a:cubicBezTo>
                    <a:pt x="68847" y="43287"/>
                    <a:pt x="68862" y="43351"/>
                    <a:pt x="68815" y="43429"/>
                  </a:cubicBezTo>
                  <a:cubicBezTo>
                    <a:pt x="68769" y="43521"/>
                    <a:pt x="68697" y="43580"/>
                    <a:pt x="68631" y="43580"/>
                  </a:cubicBezTo>
                  <a:cubicBezTo>
                    <a:pt x="68607" y="43580"/>
                    <a:pt x="68583" y="43572"/>
                    <a:pt x="68562" y="43555"/>
                  </a:cubicBezTo>
                  <a:cubicBezTo>
                    <a:pt x="68531" y="43540"/>
                    <a:pt x="68483" y="43492"/>
                    <a:pt x="68499" y="43477"/>
                  </a:cubicBezTo>
                  <a:cubicBezTo>
                    <a:pt x="68531" y="43382"/>
                    <a:pt x="68578" y="43302"/>
                    <a:pt x="68609" y="43208"/>
                  </a:cubicBezTo>
                  <a:close/>
                  <a:moveTo>
                    <a:pt x="67382" y="44717"/>
                  </a:moveTo>
                  <a:cubicBezTo>
                    <a:pt x="67413" y="44717"/>
                    <a:pt x="67445" y="44737"/>
                    <a:pt x="67471" y="44773"/>
                  </a:cubicBezTo>
                  <a:cubicBezTo>
                    <a:pt x="67471" y="44788"/>
                    <a:pt x="67456" y="44836"/>
                    <a:pt x="67440" y="44868"/>
                  </a:cubicBezTo>
                  <a:cubicBezTo>
                    <a:pt x="67410" y="44889"/>
                    <a:pt x="67385" y="44901"/>
                    <a:pt x="67361" y="44901"/>
                  </a:cubicBezTo>
                  <a:cubicBezTo>
                    <a:pt x="67333" y="44901"/>
                    <a:pt x="67307" y="44885"/>
                    <a:pt x="67282" y="44851"/>
                  </a:cubicBezTo>
                  <a:cubicBezTo>
                    <a:pt x="67282" y="44820"/>
                    <a:pt x="67298" y="44773"/>
                    <a:pt x="67313" y="44757"/>
                  </a:cubicBezTo>
                  <a:cubicBezTo>
                    <a:pt x="67334" y="44729"/>
                    <a:pt x="67358" y="44717"/>
                    <a:pt x="67382" y="44717"/>
                  </a:cubicBezTo>
                  <a:close/>
                  <a:moveTo>
                    <a:pt x="64322" y="46478"/>
                  </a:moveTo>
                  <a:cubicBezTo>
                    <a:pt x="64328" y="46478"/>
                    <a:pt x="64335" y="46479"/>
                    <a:pt x="64342" y="46480"/>
                  </a:cubicBezTo>
                  <a:cubicBezTo>
                    <a:pt x="64390" y="46495"/>
                    <a:pt x="64421" y="46606"/>
                    <a:pt x="64405" y="46685"/>
                  </a:cubicBezTo>
                  <a:cubicBezTo>
                    <a:pt x="64390" y="46780"/>
                    <a:pt x="64358" y="46891"/>
                    <a:pt x="64310" y="46986"/>
                  </a:cubicBezTo>
                  <a:cubicBezTo>
                    <a:pt x="64310" y="47017"/>
                    <a:pt x="64247" y="47017"/>
                    <a:pt x="64215" y="47017"/>
                  </a:cubicBezTo>
                  <a:cubicBezTo>
                    <a:pt x="64121" y="47017"/>
                    <a:pt x="64057" y="46986"/>
                    <a:pt x="64074" y="46922"/>
                  </a:cubicBezTo>
                  <a:cubicBezTo>
                    <a:pt x="64105" y="46828"/>
                    <a:pt x="64184" y="46733"/>
                    <a:pt x="64215" y="46670"/>
                  </a:cubicBezTo>
                  <a:cubicBezTo>
                    <a:pt x="64215" y="46554"/>
                    <a:pt x="64255" y="46478"/>
                    <a:pt x="64322" y="46478"/>
                  </a:cubicBezTo>
                  <a:close/>
                  <a:moveTo>
                    <a:pt x="63789" y="47397"/>
                  </a:moveTo>
                  <a:cubicBezTo>
                    <a:pt x="63789" y="47412"/>
                    <a:pt x="63804" y="47443"/>
                    <a:pt x="63804" y="47460"/>
                  </a:cubicBezTo>
                  <a:cubicBezTo>
                    <a:pt x="63773" y="47475"/>
                    <a:pt x="63726" y="47491"/>
                    <a:pt x="63710" y="47491"/>
                  </a:cubicBezTo>
                  <a:cubicBezTo>
                    <a:pt x="63663" y="47428"/>
                    <a:pt x="63678" y="47397"/>
                    <a:pt x="63789" y="47397"/>
                  </a:cubicBezTo>
                  <a:close/>
                  <a:moveTo>
                    <a:pt x="33155" y="51426"/>
                  </a:moveTo>
                  <a:cubicBezTo>
                    <a:pt x="33200" y="51426"/>
                    <a:pt x="33244" y="51438"/>
                    <a:pt x="33286" y="51458"/>
                  </a:cubicBezTo>
                  <a:cubicBezTo>
                    <a:pt x="33332" y="51458"/>
                    <a:pt x="33349" y="51506"/>
                    <a:pt x="33380" y="51521"/>
                  </a:cubicBezTo>
                  <a:cubicBezTo>
                    <a:pt x="33332" y="51569"/>
                    <a:pt x="33301" y="51648"/>
                    <a:pt x="33254" y="51664"/>
                  </a:cubicBezTo>
                  <a:cubicBezTo>
                    <a:pt x="33220" y="51675"/>
                    <a:pt x="33186" y="51680"/>
                    <a:pt x="33154" y="51680"/>
                  </a:cubicBezTo>
                  <a:cubicBezTo>
                    <a:pt x="33051" y="51680"/>
                    <a:pt x="32966" y="51629"/>
                    <a:pt x="32953" y="51569"/>
                  </a:cubicBezTo>
                  <a:cubicBezTo>
                    <a:pt x="32953" y="51553"/>
                    <a:pt x="32969" y="51506"/>
                    <a:pt x="32985" y="51490"/>
                  </a:cubicBezTo>
                  <a:cubicBezTo>
                    <a:pt x="33038" y="51445"/>
                    <a:pt x="33097" y="51426"/>
                    <a:pt x="33155" y="51426"/>
                  </a:cubicBezTo>
                  <a:close/>
                  <a:moveTo>
                    <a:pt x="58479" y="52886"/>
                  </a:moveTo>
                  <a:cubicBezTo>
                    <a:pt x="58497" y="52886"/>
                    <a:pt x="58518" y="52894"/>
                    <a:pt x="58542" y="52912"/>
                  </a:cubicBezTo>
                  <a:cubicBezTo>
                    <a:pt x="58542" y="52944"/>
                    <a:pt x="58526" y="52975"/>
                    <a:pt x="58510" y="52975"/>
                  </a:cubicBezTo>
                  <a:cubicBezTo>
                    <a:pt x="58494" y="52975"/>
                    <a:pt x="58431" y="52960"/>
                    <a:pt x="58431" y="52960"/>
                  </a:cubicBezTo>
                  <a:cubicBezTo>
                    <a:pt x="58431" y="52910"/>
                    <a:pt x="58450" y="52886"/>
                    <a:pt x="58479" y="52886"/>
                  </a:cubicBezTo>
                  <a:close/>
                  <a:moveTo>
                    <a:pt x="60123" y="52880"/>
                  </a:moveTo>
                  <a:cubicBezTo>
                    <a:pt x="60233" y="52880"/>
                    <a:pt x="60327" y="52897"/>
                    <a:pt x="60439" y="52912"/>
                  </a:cubicBezTo>
                  <a:cubicBezTo>
                    <a:pt x="60422" y="52944"/>
                    <a:pt x="60439" y="52975"/>
                    <a:pt x="60422" y="52992"/>
                  </a:cubicBezTo>
                  <a:cubicBezTo>
                    <a:pt x="60359" y="53034"/>
                    <a:pt x="60289" y="53068"/>
                    <a:pt x="60217" y="53068"/>
                  </a:cubicBezTo>
                  <a:cubicBezTo>
                    <a:pt x="60181" y="53068"/>
                    <a:pt x="60143" y="53060"/>
                    <a:pt x="60106" y="53038"/>
                  </a:cubicBezTo>
                  <a:cubicBezTo>
                    <a:pt x="60091" y="53023"/>
                    <a:pt x="60074" y="52992"/>
                    <a:pt x="60059" y="52960"/>
                  </a:cubicBezTo>
                  <a:cubicBezTo>
                    <a:pt x="60091" y="52928"/>
                    <a:pt x="60106" y="52880"/>
                    <a:pt x="60123" y="52880"/>
                  </a:cubicBezTo>
                  <a:close/>
                  <a:moveTo>
                    <a:pt x="61346" y="52695"/>
                  </a:moveTo>
                  <a:cubicBezTo>
                    <a:pt x="61364" y="52695"/>
                    <a:pt x="61382" y="52699"/>
                    <a:pt x="61402" y="52707"/>
                  </a:cubicBezTo>
                  <a:cubicBezTo>
                    <a:pt x="61434" y="52722"/>
                    <a:pt x="61465" y="52770"/>
                    <a:pt x="61465" y="52802"/>
                  </a:cubicBezTo>
                  <a:cubicBezTo>
                    <a:pt x="61450" y="52912"/>
                    <a:pt x="61450" y="53023"/>
                    <a:pt x="61419" y="53133"/>
                  </a:cubicBezTo>
                  <a:cubicBezTo>
                    <a:pt x="61397" y="53187"/>
                    <a:pt x="61354" y="53219"/>
                    <a:pt x="61303" y="53219"/>
                  </a:cubicBezTo>
                  <a:cubicBezTo>
                    <a:pt x="61280" y="53219"/>
                    <a:pt x="61254" y="53212"/>
                    <a:pt x="61229" y="53196"/>
                  </a:cubicBezTo>
                  <a:cubicBezTo>
                    <a:pt x="61197" y="53181"/>
                    <a:pt x="61181" y="53150"/>
                    <a:pt x="61149" y="53102"/>
                  </a:cubicBezTo>
                  <a:cubicBezTo>
                    <a:pt x="61181" y="53007"/>
                    <a:pt x="61197" y="52897"/>
                    <a:pt x="61229" y="52802"/>
                  </a:cubicBezTo>
                  <a:cubicBezTo>
                    <a:pt x="61253" y="52731"/>
                    <a:pt x="61294" y="52695"/>
                    <a:pt x="61346" y="52695"/>
                  </a:cubicBezTo>
                  <a:close/>
                  <a:moveTo>
                    <a:pt x="37410" y="53797"/>
                  </a:moveTo>
                  <a:cubicBezTo>
                    <a:pt x="37426" y="53797"/>
                    <a:pt x="37473" y="53797"/>
                    <a:pt x="37490" y="53814"/>
                  </a:cubicBezTo>
                  <a:cubicBezTo>
                    <a:pt x="37505" y="53829"/>
                    <a:pt x="37505" y="53860"/>
                    <a:pt x="37505" y="53892"/>
                  </a:cubicBezTo>
                  <a:cubicBezTo>
                    <a:pt x="37479" y="53892"/>
                    <a:pt x="37454" y="53912"/>
                    <a:pt x="37437" y="53912"/>
                  </a:cubicBezTo>
                  <a:cubicBezTo>
                    <a:pt x="37433" y="53912"/>
                    <a:pt x="37429" y="53911"/>
                    <a:pt x="37426" y="53908"/>
                  </a:cubicBezTo>
                  <a:cubicBezTo>
                    <a:pt x="37332" y="53892"/>
                    <a:pt x="37332" y="53845"/>
                    <a:pt x="37410" y="53797"/>
                  </a:cubicBezTo>
                  <a:close/>
                  <a:moveTo>
                    <a:pt x="41156" y="53759"/>
                  </a:moveTo>
                  <a:cubicBezTo>
                    <a:pt x="41193" y="53759"/>
                    <a:pt x="41230" y="53760"/>
                    <a:pt x="41266" y="53765"/>
                  </a:cubicBezTo>
                  <a:cubicBezTo>
                    <a:pt x="41330" y="53782"/>
                    <a:pt x="41393" y="53829"/>
                    <a:pt x="41456" y="53877"/>
                  </a:cubicBezTo>
                  <a:cubicBezTo>
                    <a:pt x="41393" y="53892"/>
                    <a:pt x="41330" y="53924"/>
                    <a:pt x="41266" y="53955"/>
                  </a:cubicBezTo>
                  <a:cubicBezTo>
                    <a:pt x="41251" y="53961"/>
                    <a:pt x="41237" y="53962"/>
                    <a:pt x="41224" y="53962"/>
                  </a:cubicBezTo>
                  <a:cubicBezTo>
                    <a:pt x="41199" y="53962"/>
                    <a:pt x="41178" y="53955"/>
                    <a:pt x="41156" y="53955"/>
                  </a:cubicBezTo>
                  <a:cubicBezTo>
                    <a:pt x="41077" y="53955"/>
                    <a:pt x="40998" y="53955"/>
                    <a:pt x="40935" y="53940"/>
                  </a:cubicBezTo>
                  <a:cubicBezTo>
                    <a:pt x="40904" y="53940"/>
                    <a:pt x="40856" y="53908"/>
                    <a:pt x="40840" y="53892"/>
                  </a:cubicBezTo>
                  <a:cubicBezTo>
                    <a:pt x="40809" y="53829"/>
                    <a:pt x="40840" y="53782"/>
                    <a:pt x="40935" y="53765"/>
                  </a:cubicBezTo>
                  <a:cubicBezTo>
                    <a:pt x="41008" y="53765"/>
                    <a:pt x="41082" y="53759"/>
                    <a:pt x="41156" y="53759"/>
                  </a:cubicBezTo>
                  <a:close/>
                  <a:moveTo>
                    <a:pt x="56283" y="54481"/>
                  </a:moveTo>
                  <a:cubicBezTo>
                    <a:pt x="56317" y="54481"/>
                    <a:pt x="56353" y="54485"/>
                    <a:pt x="56393" y="54492"/>
                  </a:cubicBezTo>
                  <a:cubicBezTo>
                    <a:pt x="56408" y="54492"/>
                    <a:pt x="56408" y="54541"/>
                    <a:pt x="56424" y="54572"/>
                  </a:cubicBezTo>
                  <a:cubicBezTo>
                    <a:pt x="56361" y="54587"/>
                    <a:pt x="56298" y="54619"/>
                    <a:pt x="56234" y="54635"/>
                  </a:cubicBezTo>
                  <a:cubicBezTo>
                    <a:pt x="56203" y="54635"/>
                    <a:pt x="56155" y="54604"/>
                    <a:pt x="56140" y="54572"/>
                  </a:cubicBezTo>
                  <a:cubicBezTo>
                    <a:pt x="56140" y="54556"/>
                    <a:pt x="56171" y="54492"/>
                    <a:pt x="56186" y="54492"/>
                  </a:cubicBezTo>
                  <a:cubicBezTo>
                    <a:pt x="56218" y="54485"/>
                    <a:pt x="56250" y="54481"/>
                    <a:pt x="56283" y="54481"/>
                  </a:cubicBezTo>
                  <a:close/>
                  <a:moveTo>
                    <a:pt x="54617" y="54455"/>
                  </a:moveTo>
                  <a:cubicBezTo>
                    <a:pt x="54634" y="54455"/>
                    <a:pt x="54652" y="54457"/>
                    <a:pt x="54669" y="54461"/>
                  </a:cubicBezTo>
                  <a:cubicBezTo>
                    <a:pt x="54732" y="54461"/>
                    <a:pt x="54780" y="54524"/>
                    <a:pt x="54827" y="54572"/>
                  </a:cubicBezTo>
                  <a:lnTo>
                    <a:pt x="54638" y="54667"/>
                  </a:lnTo>
                  <a:cubicBezTo>
                    <a:pt x="54574" y="54635"/>
                    <a:pt x="54496" y="54619"/>
                    <a:pt x="54464" y="54572"/>
                  </a:cubicBezTo>
                  <a:cubicBezTo>
                    <a:pt x="54423" y="54531"/>
                    <a:pt x="54511" y="54455"/>
                    <a:pt x="54617" y="54455"/>
                  </a:cubicBezTo>
                  <a:close/>
                  <a:moveTo>
                    <a:pt x="52667" y="54408"/>
                  </a:moveTo>
                  <a:cubicBezTo>
                    <a:pt x="52806" y="54408"/>
                    <a:pt x="52946" y="54429"/>
                    <a:pt x="53089" y="54477"/>
                  </a:cubicBezTo>
                  <a:cubicBezTo>
                    <a:pt x="53120" y="54477"/>
                    <a:pt x="53137" y="54524"/>
                    <a:pt x="53137" y="54556"/>
                  </a:cubicBezTo>
                  <a:cubicBezTo>
                    <a:pt x="53137" y="54587"/>
                    <a:pt x="53105" y="54619"/>
                    <a:pt x="53073" y="54635"/>
                  </a:cubicBezTo>
                  <a:cubicBezTo>
                    <a:pt x="52852" y="54809"/>
                    <a:pt x="52568" y="54730"/>
                    <a:pt x="52362" y="54777"/>
                  </a:cubicBezTo>
                  <a:cubicBezTo>
                    <a:pt x="52252" y="54730"/>
                    <a:pt x="52188" y="54714"/>
                    <a:pt x="52125" y="54682"/>
                  </a:cubicBezTo>
                  <a:cubicBezTo>
                    <a:pt x="52094" y="54667"/>
                    <a:pt x="52077" y="54619"/>
                    <a:pt x="52077" y="54587"/>
                  </a:cubicBezTo>
                  <a:cubicBezTo>
                    <a:pt x="52077" y="54556"/>
                    <a:pt x="52094" y="54509"/>
                    <a:pt x="52109" y="54509"/>
                  </a:cubicBezTo>
                  <a:cubicBezTo>
                    <a:pt x="52298" y="54446"/>
                    <a:pt x="52482" y="54408"/>
                    <a:pt x="52667" y="54408"/>
                  </a:cubicBezTo>
                  <a:close/>
                  <a:moveTo>
                    <a:pt x="37832" y="54639"/>
                  </a:moveTo>
                  <a:cubicBezTo>
                    <a:pt x="37981" y="54639"/>
                    <a:pt x="38130" y="54651"/>
                    <a:pt x="38280" y="54682"/>
                  </a:cubicBezTo>
                  <a:cubicBezTo>
                    <a:pt x="38611" y="54745"/>
                    <a:pt x="38959" y="54777"/>
                    <a:pt x="39291" y="54825"/>
                  </a:cubicBezTo>
                  <a:cubicBezTo>
                    <a:pt x="39378" y="54833"/>
                    <a:pt x="39464" y="54846"/>
                    <a:pt x="39547" y="54846"/>
                  </a:cubicBezTo>
                  <a:cubicBezTo>
                    <a:pt x="39617" y="54846"/>
                    <a:pt x="39685" y="54837"/>
                    <a:pt x="39749" y="54809"/>
                  </a:cubicBezTo>
                  <a:cubicBezTo>
                    <a:pt x="39968" y="54731"/>
                    <a:pt x="40184" y="54701"/>
                    <a:pt x="40399" y="54701"/>
                  </a:cubicBezTo>
                  <a:cubicBezTo>
                    <a:pt x="40666" y="54701"/>
                    <a:pt x="40932" y="54748"/>
                    <a:pt x="41203" y="54809"/>
                  </a:cubicBezTo>
                  <a:cubicBezTo>
                    <a:pt x="41424" y="54857"/>
                    <a:pt x="41646" y="54888"/>
                    <a:pt x="41867" y="54920"/>
                  </a:cubicBezTo>
                  <a:cubicBezTo>
                    <a:pt x="41899" y="54935"/>
                    <a:pt x="41930" y="54983"/>
                    <a:pt x="41930" y="55015"/>
                  </a:cubicBezTo>
                  <a:cubicBezTo>
                    <a:pt x="41930" y="55046"/>
                    <a:pt x="41899" y="55093"/>
                    <a:pt x="41883" y="55093"/>
                  </a:cubicBezTo>
                  <a:cubicBezTo>
                    <a:pt x="41506" y="55173"/>
                    <a:pt x="41121" y="55196"/>
                    <a:pt x="40740" y="55196"/>
                  </a:cubicBezTo>
                  <a:cubicBezTo>
                    <a:pt x="40593" y="55196"/>
                    <a:pt x="40448" y="55192"/>
                    <a:pt x="40303" y="55188"/>
                  </a:cubicBezTo>
                  <a:cubicBezTo>
                    <a:pt x="40034" y="55188"/>
                    <a:pt x="39766" y="55156"/>
                    <a:pt x="39734" y="55156"/>
                  </a:cubicBezTo>
                  <a:lnTo>
                    <a:pt x="37806" y="55156"/>
                  </a:lnTo>
                  <a:cubicBezTo>
                    <a:pt x="37568" y="55141"/>
                    <a:pt x="37347" y="55093"/>
                    <a:pt x="37126" y="55061"/>
                  </a:cubicBezTo>
                  <a:cubicBezTo>
                    <a:pt x="37031" y="55046"/>
                    <a:pt x="36999" y="54983"/>
                    <a:pt x="37047" y="54888"/>
                  </a:cubicBezTo>
                  <a:cubicBezTo>
                    <a:pt x="37079" y="54825"/>
                    <a:pt x="37110" y="54762"/>
                    <a:pt x="37174" y="54730"/>
                  </a:cubicBezTo>
                  <a:cubicBezTo>
                    <a:pt x="37220" y="54682"/>
                    <a:pt x="37300" y="54667"/>
                    <a:pt x="37378" y="54667"/>
                  </a:cubicBezTo>
                  <a:cubicBezTo>
                    <a:pt x="37530" y="54651"/>
                    <a:pt x="37681" y="54639"/>
                    <a:pt x="37832" y="54639"/>
                  </a:cubicBezTo>
                  <a:close/>
                  <a:moveTo>
                    <a:pt x="45940" y="55431"/>
                  </a:moveTo>
                  <a:cubicBezTo>
                    <a:pt x="46167" y="55431"/>
                    <a:pt x="46396" y="55463"/>
                    <a:pt x="46625" y="55504"/>
                  </a:cubicBezTo>
                  <a:cubicBezTo>
                    <a:pt x="46720" y="55520"/>
                    <a:pt x="46798" y="55615"/>
                    <a:pt x="46941" y="55725"/>
                  </a:cubicBezTo>
                  <a:cubicBezTo>
                    <a:pt x="46688" y="55787"/>
                    <a:pt x="46449" y="55810"/>
                    <a:pt x="46218" y="55810"/>
                  </a:cubicBezTo>
                  <a:cubicBezTo>
                    <a:pt x="45915" y="55810"/>
                    <a:pt x="45624" y="55770"/>
                    <a:pt x="45329" y="55725"/>
                  </a:cubicBezTo>
                  <a:cubicBezTo>
                    <a:pt x="45313" y="55725"/>
                    <a:pt x="45281" y="55679"/>
                    <a:pt x="45266" y="55647"/>
                  </a:cubicBezTo>
                  <a:cubicBezTo>
                    <a:pt x="45266" y="55615"/>
                    <a:pt x="45281" y="55552"/>
                    <a:pt x="45313" y="55536"/>
                  </a:cubicBezTo>
                  <a:cubicBezTo>
                    <a:pt x="45519" y="55459"/>
                    <a:pt x="45729" y="55431"/>
                    <a:pt x="45940" y="55431"/>
                  </a:cubicBezTo>
                  <a:close/>
                  <a:moveTo>
                    <a:pt x="28970" y="0"/>
                  </a:moveTo>
                  <a:cubicBezTo>
                    <a:pt x="28835" y="0"/>
                    <a:pt x="28699" y="23"/>
                    <a:pt x="28559" y="60"/>
                  </a:cubicBezTo>
                  <a:cubicBezTo>
                    <a:pt x="28232" y="155"/>
                    <a:pt x="27909" y="208"/>
                    <a:pt x="27584" y="208"/>
                  </a:cubicBezTo>
                  <a:cubicBezTo>
                    <a:pt x="27312" y="208"/>
                    <a:pt x="27038" y="171"/>
                    <a:pt x="26757" y="91"/>
                  </a:cubicBezTo>
                  <a:cubicBezTo>
                    <a:pt x="26577" y="42"/>
                    <a:pt x="26385" y="11"/>
                    <a:pt x="26192" y="11"/>
                  </a:cubicBezTo>
                  <a:cubicBezTo>
                    <a:pt x="26080" y="11"/>
                    <a:pt x="25967" y="21"/>
                    <a:pt x="25857" y="45"/>
                  </a:cubicBezTo>
                  <a:cubicBezTo>
                    <a:pt x="25325" y="135"/>
                    <a:pt x="24793" y="167"/>
                    <a:pt x="24261" y="167"/>
                  </a:cubicBezTo>
                  <a:cubicBezTo>
                    <a:pt x="23955" y="167"/>
                    <a:pt x="23649" y="157"/>
                    <a:pt x="23343" y="139"/>
                  </a:cubicBezTo>
                  <a:cubicBezTo>
                    <a:pt x="23206" y="130"/>
                    <a:pt x="23069" y="126"/>
                    <a:pt x="22933" y="126"/>
                  </a:cubicBezTo>
                  <a:cubicBezTo>
                    <a:pt x="21683" y="126"/>
                    <a:pt x="20514" y="500"/>
                    <a:pt x="19345" y="913"/>
                  </a:cubicBezTo>
                  <a:cubicBezTo>
                    <a:pt x="19108" y="1119"/>
                    <a:pt x="18792" y="1151"/>
                    <a:pt x="18492" y="1214"/>
                  </a:cubicBezTo>
                  <a:cubicBezTo>
                    <a:pt x="17717" y="1387"/>
                    <a:pt x="16990" y="1688"/>
                    <a:pt x="16231" y="1925"/>
                  </a:cubicBezTo>
                  <a:cubicBezTo>
                    <a:pt x="15725" y="2099"/>
                    <a:pt x="15315" y="2462"/>
                    <a:pt x="14840" y="2683"/>
                  </a:cubicBezTo>
                  <a:cubicBezTo>
                    <a:pt x="14366" y="2921"/>
                    <a:pt x="13814" y="2953"/>
                    <a:pt x="13323" y="3206"/>
                  </a:cubicBezTo>
                  <a:cubicBezTo>
                    <a:pt x="12501" y="3600"/>
                    <a:pt x="11664" y="3948"/>
                    <a:pt x="10874" y="4407"/>
                  </a:cubicBezTo>
                  <a:cubicBezTo>
                    <a:pt x="10541" y="4612"/>
                    <a:pt x="10194" y="4770"/>
                    <a:pt x="9846" y="4913"/>
                  </a:cubicBezTo>
                  <a:cubicBezTo>
                    <a:pt x="9056" y="5229"/>
                    <a:pt x="8392" y="5734"/>
                    <a:pt x="7760" y="6287"/>
                  </a:cubicBezTo>
                  <a:cubicBezTo>
                    <a:pt x="7380" y="6620"/>
                    <a:pt x="7081" y="6999"/>
                    <a:pt x="6938" y="7488"/>
                  </a:cubicBezTo>
                  <a:cubicBezTo>
                    <a:pt x="6843" y="7868"/>
                    <a:pt x="6622" y="8184"/>
                    <a:pt x="6354" y="8453"/>
                  </a:cubicBezTo>
                  <a:cubicBezTo>
                    <a:pt x="5342" y="9448"/>
                    <a:pt x="4504" y="10571"/>
                    <a:pt x="3667" y="11709"/>
                  </a:cubicBezTo>
                  <a:cubicBezTo>
                    <a:pt x="3429" y="12025"/>
                    <a:pt x="3271" y="12356"/>
                    <a:pt x="3271" y="12752"/>
                  </a:cubicBezTo>
                  <a:cubicBezTo>
                    <a:pt x="3271" y="13163"/>
                    <a:pt x="3129" y="13526"/>
                    <a:pt x="2860" y="13779"/>
                  </a:cubicBezTo>
                  <a:cubicBezTo>
                    <a:pt x="2529" y="14080"/>
                    <a:pt x="2371" y="14442"/>
                    <a:pt x="2213" y="14838"/>
                  </a:cubicBezTo>
                  <a:cubicBezTo>
                    <a:pt x="1991" y="15407"/>
                    <a:pt x="1785" y="15976"/>
                    <a:pt x="1659" y="16577"/>
                  </a:cubicBezTo>
                  <a:cubicBezTo>
                    <a:pt x="1596" y="16940"/>
                    <a:pt x="1501" y="17335"/>
                    <a:pt x="1311" y="17651"/>
                  </a:cubicBezTo>
                  <a:cubicBezTo>
                    <a:pt x="1027" y="18141"/>
                    <a:pt x="964" y="18647"/>
                    <a:pt x="948" y="19184"/>
                  </a:cubicBezTo>
                  <a:lnTo>
                    <a:pt x="966" y="19184"/>
                  </a:lnTo>
                  <a:cubicBezTo>
                    <a:pt x="936" y="19249"/>
                    <a:pt x="898" y="19304"/>
                    <a:pt x="885" y="19358"/>
                  </a:cubicBezTo>
                  <a:cubicBezTo>
                    <a:pt x="790" y="19879"/>
                    <a:pt x="679" y="20402"/>
                    <a:pt x="506" y="20907"/>
                  </a:cubicBezTo>
                  <a:cubicBezTo>
                    <a:pt x="348" y="21333"/>
                    <a:pt x="221" y="21792"/>
                    <a:pt x="300" y="22250"/>
                  </a:cubicBezTo>
                  <a:cubicBezTo>
                    <a:pt x="443" y="22946"/>
                    <a:pt x="348" y="23609"/>
                    <a:pt x="268" y="24290"/>
                  </a:cubicBezTo>
                  <a:cubicBezTo>
                    <a:pt x="190" y="24969"/>
                    <a:pt x="0" y="25632"/>
                    <a:pt x="190" y="26328"/>
                  </a:cubicBezTo>
                  <a:cubicBezTo>
                    <a:pt x="142" y="27008"/>
                    <a:pt x="15" y="27687"/>
                    <a:pt x="110" y="28383"/>
                  </a:cubicBezTo>
                  <a:cubicBezTo>
                    <a:pt x="158" y="28635"/>
                    <a:pt x="158" y="28905"/>
                    <a:pt x="173" y="29173"/>
                  </a:cubicBezTo>
                  <a:cubicBezTo>
                    <a:pt x="221" y="29584"/>
                    <a:pt x="285" y="30011"/>
                    <a:pt x="300" y="30422"/>
                  </a:cubicBezTo>
                  <a:cubicBezTo>
                    <a:pt x="316" y="31038"/>
                    <a:pt x="300" y="31638"/>
                    <a:pt x="316" y="32255"/>
                  </a:cubicBezTo>
                  <a:cubicBezTo>
                    <a:pt x="316" y="32824"/>
                    <a:pt x="363" y="33393"/>
                    <a:pt x="616" y="33914"/>
                  </a:cubicBezTo>
                  <a:cubicBezTo>
                    <a:pt x="664" y="34026"/>
                    <a:pt x="727" y="34136"/>
                    <a:pt x="742" y="34247"/>
                  </a:cubicBezTo>
                  <a:cubicBezTo>
                    <a:pt x="790" y="34673"/>
                    <a:pt x="1027" y="35021"/>
                    <a:pt x="1280" y="35353"/>
                  </a:cubicBezTo>
                  <a:cubicBezTo>
                    <a:pt x="1564" y="35716"/>
                    <a:pt x="1817" y="36095"/>
                    <a:pt x="2228" y="36348"/>
                  </a:cubicBezTo>
                  <a:cubicBezTo>
                    <a:pt x="2354" y="36411"/>
                    <a:pt x="2434" y="36554"/>
                    <a:pt x="2529" y="36664"/>
                  </a:cubicBezTo>
                  <a:cubicBezTo>
                    <a:pt x="2687" y="36839"/>
                    <a:pt x="2797" y="37044"/>
                    <a:pt x="2971" y="37187"/>
                  </a:cubicBezTo>
                  <a:cubicBezTo>
                    <a:pt x="3351" y="37518"/>
                    <a:pt x="3650" y="37914"/>
                    <a:pt x="3903" y="38340"/>
                  </a:cubicBezTo>
                  <a:cubicBezTo>
                    <a:pt x="4156" y="38735"/>
                    <a:pt x="4457" y="39067"/>
                    <a:pt x="4757" y="39399"/>
                  </a:cubicBezTo>
                  <a:cubicBezTo>
                    <a:pt x="5848" y="40584"/>
                    <a:pt x="7081" y="41612"/>
                    <a:pt x="8297" y="42639"/>
                  </a:cubicBezTo>
                  <a:cubicBezTo>
                    <a:pt x="9135" y="43366"/>
                    <a:pt x="10052" y="43966"/>
                    <a:pt x="10952" y="44615"/>
                  </a:cubicBezTo>
                  <a:cubicBezTo>
                    <a:pt x="11411" y="44946"/>
                    <a:pt x="11901" y="45231"/>
                    <a:pt x="12360" y="45578"/>
                  </a:cubicBezTo>
                  <a:cubicBezTo>
                    <a:pt x="13355" y="46290"/>
                    <a:pt x="14383" y="46938"/>
                    <a:pt x="15567" y="47270"/>
                  </a:cubicBezTo>
                  <a:cubicBezTo>
                    <a:pt x="15789" y="47333"/>
                    <a:pt x="15995" y="47428"/>
                    <a:pt x="16200" y="47523"/>
                  </a:cubicBezTo>
                  <a:cubicBezTo>
                    <a:pt x="16358" y="47586"/>
                    <a:pt x="16358" y="47633"/>
                    <a:pt x="16216" y="47839"/>
                  </a:cubicBezTo>
                  <a:cubicBezTo>
                    <a:pt x="16200" y="47871"/>
                    <a:pt x="16184" y="47902"/>
                    <a:pt x="16184" y="47934"/>
                  </a:cubicBezTo>
                  <a:cubicBezTo>
                    <a:pt x="16564" y="48124"/>
                    <a:pt x="16911" y="48345"/>
                    <a:pt x="17306" y="48471"/>
                  </a:cubicBezTo>
                  <a:cubicBezTo>
                    <a:pt x="18001" y="48693"/>
                    <a:pt x="18682" y="48929"/>
                    <a:pt x="19345" y="49182"/>
                  </a:cubicBezTo>
                  <a:cubicBezTo>
                    <a:pt x="20389" y="49546"/>
                    <a:pt x="21478" y="49751"/>
                    <a:pt x="22506" y="50194"/>
                  </a:cubicBezTo>
                  <a:cubicBezTo>
                    <a:pt x="22570" y="50225"/>
                    <a:pt x="22648" y="50225"/>
                    <a:pt x="22728" y="50242"/>
                  </a:cubicBezTo>
                  <a:cubicBezTo>
                    <a:pt x="23723" y="50478"/>
                    <a:pt x="24688" y="50826"/>
                    <a:pt x="25667" y="51173"/>
                  </a:cubicBezTo>
                  <a:cubicBezTo>
                    <a:pt x="25809" y="51221"/>
                    <a:pt x="25967" y="51268"/>
                    <a:pt x="26078" y="51363"/>
                  </a:cubicBezTo>
                  <a:cubicBezTo>
                    <a:pt x="26315" y="51569"/>
                    <a:pt x="26568" y="51696"/>
                    <a:pt x="26884" y="51774"/>
                  </a:cubicBezTo>
                  <a:cubicBezTo>
                    <a:pt x="27168" y="51837"/>
                    <a:pt x="27438" y="52043"/>
                    <a:pt x="27722" y="52075"/>
                  </a:cubicBezTo>
                  <a:cubicBezTo>
                    <a:pt x="28165" y="52138"/>
                    <a:pt x="28512" y="52328"/>
                    <a:pt x="28860" y="52564"/>
                  </a:cubicBezTo>
                  <a:cubicBezTo>
                    <a:pt x="29634" y="53070"/>
                    <a:pt x="30441" y="53497"/>
                    <a:pt x="31326" y="53719"/>
                  </a:cubicBezTo>
                  <a:cubicBezTo>
                    <a:pt x="31657" y="53814"/>
                    <a:pt x="31958" y="53955"/>
                    <a:pt x="32274" y="54066"/>
                  </a:cubicBezTo>
                  <a:cubicBezTo>
                    <a:pt x="32258" y="54240"/>
                    <a:pt x="32242" y="54382"/>
                    <a:pt x="32242" y="54524"/>
                  </a:cubicBezTo>
                  <a:cubicBezTo>
                    <a:pt x="32700" y="54762"/>
                    <a:pt x="33191" y="54840"/>
                    <a:pt x="33665" y="54935"/>
                  </a:cubicBezTo>
                  <a:cubicBezTo>
                    <a:pt x="33838" y="54967"/>
                    <a:pt x="33933" y="55078"/>
                    <a:pt x="34028" y="55204"/>
                  </a:cubicBezTo>
                  <a:cubicBezTo>
                    <a:pt x="34091" y="55299"/>
                    <a:pt x="34171" y="55378"/>
                    <a:pt x="34234" y="55457"/>
                  </a:cubicBezTo>
                  <a:cubicBezTo>
                    <a:pt x="34565" y="55552"/>
                    <a:pt x="34898" y="55630"/>
                    <a:pt x="35229" y="55710"/>
                  </a:cubicBezTo>
                  <a:cubicBezTo>
                    <a:pt x="36383" y="55931"/>
                    <a:pt x="37473" y="56437"/>
                    <a:pt x="38659" y="56547"/>
                  </a:cubicBezTo>
                  <a:cubicBezTo>
                    <a:pt x="39212" y="56768"/>
                    <a:pt x="39797" y="56722"/>
                    <a:pt x="40350" y="56800"/>
                  </a:cubicBezTo>
                  <a:cubicBezTo>
                    <a:pt x="40373" y="56804"/>
                    <a:pt x="40397" y="56806"/>
                    <a:pt x="40421" y="56806"/>
                  </a:cubicBezTo>
                  <a:cubicBezTo>
                    <a:pt x="40575" y="56806"/>
                    <a:pt x="40737" y="56726"/>
                    <a:pt x="40887" y="56658"/>
                  </a:cubicBezTo>
                  <a:cubicBezTo>
                    <a:pt x="40935" y="56642"/>
                    <a:pt x="40967" y="56547"/>
                    <a:pt x="40967" y="56484"/>
                  </a:cubicBezTo>
                  <a:cubicBezTo>
                    <a:pt x="40979" y="56409"/>
                    <a:pt x="41001" y="56364"/>
                    <a:pt x="41057" y="56364"/>
                  </a:cubicBezTo>
                  <a:cubicBezTo>
                    <a:pt x="41071" y="56364"/>
                    <a:pt x="41088" y="56367"/>
                    <a:pt x="41108" y="56374"/>
                  </a:cubicBezTo>
                  <a:cubicBezTo>
                    <a:pt x="41188" y="56389"/>
                    <a:pt x="41251" y="56437"/>
                    <a:pt x="41314" y="56484"/>
                  </a:cubicBezTo>
                  <a:cubicBezTo>
                    <a:pt x="41409" y="56535"/>
                    <a:pt x="41466" y="56563"/>
                    <a:pt x="41526" y="56563"/>
                  </a:cubicBezTo>
                  <a:cubicBezTo>
                    <a:pt x="41617" y="56563"/>
                    <a:pt x="41716" y="56500"/>
                    <a:pt x="41962" y="56357"/>
                  </a:cubicBezTo>
                  <a:cubicBezTo>
                    <a:pt x="42099" y="56290"/>
                    <a:pt x="42271" y="56210"/>
                    <a:pt x="42427" y="56210"/>
                  </a:cubicBezTo>
                  <a:cubicBezTo>
                    <a:pt x="42452" y="56210"/>
                    <a:pt x="42476" y="56212"/>
                    <a:pt x="42499" y="56216"/>
                  </a:cubicBezTo>
                  <a:cubicBezTo>
                    <a:pt x="42942" y="56263"/>
                    <a:pt x="43401" y="56357"/>
                    <a:pt x="43843" y="56452"/>
                  </a:cubicBezTo>
                  <a:cubicBezTo>
                    <a:pt x="44058" y="56508"/>
                    <a:pt x="44273" y="56548"/>
                    <a:pt x="44495" y="56548"/>
                  </a:cubicBezTo>
                  <a:cubicBezTo>
                    <a:pt x="44648" y="56548"/>
                    <a:pt x="44804" y="56529"/>
                    <a:pt x="44965" y="56484"/>
                  </a:cubicBezTo>
                  <a:cubicBezTo>
                    <a:pt x="45042" y="56460"/>
                    <a:pt x="45124" y="56452"/>
                    <a:pt x="45208" y="56452"/>
                  </a:cubicBezTo>
                  <a:cubicBezTo>
                    <a:pt x="45349" y="56452"/>
                    <a:pt x="45497" y="56474"/>
                    <a:pt x="45645" y="56484"/>
                  </a:cubicBezTo>
                  <a:lnTo>
                    <a:pt x="45613" y="56500"/>
                  </a:lnTo>
                  <a:cubicBezTo>
                    <a:pt x="45713" y="56472"/>
                    <a:pt x="45814" y="56403"/>
                    <a:pt x="45903" y="56403"/>
                  </a:cubicBezTo>
                  <a:cubicBezTo>
                    <a:pt x="45912" y="56403"/>
                    <a:pt x="45921" y="56404"/>
                    <a:pt x="45930" y="56406"/>
                  </a:cubicBezTo>
                  <a:cubicBezTo>
                    <a:pt x="46187" y="56470"/>
                    <a:pt x="46438" y="56527"/>
                    <a:pt x="46691" y="56527"/>
                  </a:cubicBezTo>
                  <a:cubicBezTo>
                    <a:pt x="46810" y="56527"/>
                    <a:pt x="46930" y="56514"/>
                    <a:pt x="47051" y="56484"/>
                  </a:cubicBezTo>
                  <a:cubicBezTo>
                    <a:pt x="47455" y="56573"/>
                    <a:pt x="47852" y="56655"/>
                    <a:pt x="48251" y="56655"/>
                  </a:cubicBezTo>
                  <a:cubicBezTo>
                    <a:pt x="48492" y="56655"/>
                    <a:pt x="48735" y="56625"/>
                    <a:pt x="48979" y="56547"/>
                  </a:cubicBezTo>
                  <a:cubicBezTo>
                    <a:pt x="49164" y="56621"/>
                    <a:pt x="49350" y="56645"/>
                    <a:pt x="49537" y="56645"/>
                  </a:cubicBezTo>
                  <a:cubicBezTo>
                    <a:pt x="49911" y="56645"/>
                    <a:pt x="50286" y="56547"/>
                    <a:pt x="50655" y="56547"/>
                  </a:cubicBezTo>
                  <a:cubicBezTo>
                    <a:pt x="50924" y="56547"/>
                    <a:pt x="51192" y="56547"/>
                    <a:pt x="51461" y="56516"/>
                  </a:cubicBezTo>
                  <a:cubicBezTo>
                    <a:pt x="51481" y="56515"/>
                    <a:pt x="51500" y="56514"/>
                    <a:pt x="51519" y="56514"/>
                  </a:cubicBezTo>
                  <a:cubicBezTo>
                    <a:pt x="51800" y="56514"/>
                    <a:pt x="52081" y="56611"/>
                    <a:pt x="52362" y="56627"/>
                  </a:cubicBezTo>
                  <a:cubicBezTo>
                    <a:pt x="52408" y="56631"/>
                    <a:pt x="52455" y="56633"/>
                    <a:pt x="52502" y="56633"/>
                  </a:cubicBezTo>
                  <a:cubicBezTo>
                    <a:pt x="52791" y="56633"/>
                    <a:pt x="53088" y="56559"/>
                    <a:pt x="53373" y="56532"/>
                  </a:cubicBezTo>
                  <a:cubicBezTo>
                    <a:pt x="53445" y="56524"/>
                    <a:pt x="53524" y="56516"/>
                    <a:pt x="53603" y="56516"/>
                  </a:cubicBezTo>
                  <a:cubicBezTo>
                    <a:pt x="53682" y="56516"/>
                    <a:pt x="53761" y="56524"/>
                    <a:pt x="53832" y="56547"/>
                  </a:cubicBezTo>
                  <a:cubicBezTo>
                    <a:pt x="53972" y="56582"/>
                    <a:pt x="54109" y="56596"/>
                    <a:pt x="54245" y="56596"/>
                  </a:cubicBezTo>
                  <a:cubicBezTo>
                    <a:pt x="54480" y="56596"/>
                    <a:pt x="54714" y="56556"/>
                    <a:pt x="54954" y="56516"/>
                  </a:cubicBezTo>
                  <a:cubicBezTo>
                    <a:pt x="55286" y="56469"/>
                    <a:pt x="55634" y="56484"/>
                    <a:pt x="55982" y="56469"/>
                  </a:cubicBezTo>
                  <a:cubicBezTo>
                    <a:pt x="56123" y="56452"/>
                    <a:pt x="56298" y="56484"/>
                    <a:pt x="56424" y="56421"/>
                  </a:cubicBezTo>
                  <a:cubicBezTo>
                    <a:pt x="56819" y="56216"/>
                    <a:pt x="57230" y="56216"/>
                    <a:pt x="57640" y="56153"/>
                  </a:cubicBezTo>
                  <a:cubicBezTo>
                    <a:pt x="57767" y="56136"/>
                    <a:pt x="57815" y="55963"/>
                    <a:pt x="57752" y="55805"/>
                  </a:cubicBezTo>
                  <a:cubicBezTo>
                    <a:pt x="57735" y="55773"/>
                    <a:pt x="57689" y="55742"/>
                    <a:pt x="57672" y="55710"/>
                  </a:cubicBezTo>
                  <a:cubicBezTo>
                    <a:pt x="57609" y="55552"/>
                    <a:pt x="57672" y="55362"/>
                    <a:pt x="57830" y="55362"/>
                  </a:cubicBezTo>
                  <a:cubicBezTo>
                    <a:pt x="58589" y="55314"/>
                    <a:pt x="59332" y="55125"/>
                    <a:pt x="60059" y="54920"/>
                  </a:cubicBezTo>
                  <a:cubicBezTo>
                    <a:pt x="60249" y="54872"/>
                    <a:pt x="60439" y="54872"/>
                    <a:pt x="60628" y="54825"/>
                  </a:cubicBezTo>
                  <a:cubicBezTo>
                    <a:pt x="60675" y="54809"/>
                    <a:pt x="60738" y="54730"/>
                    <a:pt x="60738" y="54667"/>
                  </a:cubicBezTo>
                  <a:cubicBezTo>
                    <a:pt x="60755" y="54619"/>
                    <a:pt x="60643" y="54541"/>
                    <a:pt x="60612" y="54541"/>
                  </a:cubicBezTo>
                  <a:cubicBezTo>
                    <a:pt x="60011" y="54651"/>
                    <a:pt x="59395" y="54730"/>
                    <a:pt x="58795" y="54730"/>
                  </a:cubicBezTo>
                  <a:cubicBezTo>
                    <a:pt x="58574" y="54730"/>
                    <a:pt x="58336" y="54682"/>
                    <a:pt x="58115" y="54635"/>
                  </a:cubicBezTo>
                  <a:cubicBezTo>
                    <a:pt x="58099" y="54635"/>
                    <a:pt x="58051" y="54587"/>
                    <a:pt x="58051" y="54572"/>
                  </a:cubicBezTo>
                  <a:cubicBezTo>
                    <a:pt x="58051" y="54524"/>
                    <a:pt x="58083" y="54477"/>
                    <a:pt x="58115" y="54461"/>
                  </a:cubicBezTo>
                  <a:cubicBezTo>
                    <a:pt x="58368" y="54414"/>
                    <a:pt x="58620" y="54366"/>
                    <a:pt x="58873" y="54303"/>
                  </a:cubicBezTo>
                  <a:cubicBezTo>
                    <a:pt x="58873" y="54161"/>
                    <a:pt x="58795" y="54018"/>
                    <a:pt x="58953" y="53892"/>
                  </a:cubicBezTo>
                  <a:cubicBezTo>
                    <a:pt x="59091" y="53785"/>
                    <a:pt x="59200" y="53632"/>
                    <a:pt x="59322" y="53493"/>
                  </a:cubicBezTo>
                  <a:lnTo>
                    <a:pt x="59322" y="53493"/>
                  </a:lnTo>
                  <a:cubicBezTo>
                    <a:pt x="59353" y="53625"/>
                    <a:pt x="59398" y="53759"/>
                    <a:pt x="59442" y="53892"/>
                  </a:cubicBezTo>
                  <a:cubicBezTo>
                    <a:pt x="59474" y="53955"/>
                    <a:pt x="59537" y="54035"/>
                    <a:pt x="59600" y="54066"/>
                  </a:cubicBezTo>
                  <a:cubicBezTo>
                    <a:pt x="59777" y="54115"/>
                    <a:pt x="59960" y="54164"/>
                    <a:pt x="60145" y="54164"/>
                  </a:cubicBezTo>
                  <a:cubicBezTo>
                    <a:pt x="60258" y="54164"/>
                    <a:pt x="60372" y="54146"/>
                    <a:pt x="60485" y="54098"/>
                  </a:cubicBezTo>
                  <a:cubicBezTo>
                    <a:pt x="60485" y="54098"/>
                    <a:pt x="60470" y="54018"/>
                    <a:pt x="60454" y="54003"/>
                  </a:cubicBezTo>
                  <a:cubicBezTo>
                    <a:pt x="60327" y="53955"/>
                    <a:pt x="60186" y="53908"/>
                    <a:pt x="59964" y="53845"/>
                  </a:cubicBezTo>
                  <a:cubicBezTo>
                    <a:pt x="60249" y="53734"/>
                    <a:pt x="60454" y="53655"/>
                    <a:pt x="60643" y="53592"/>
                  </a:cubicBezTo>
                  <a:cubicBezTo>
                    <a:pt x="60738" y="53639"/>
                    <a:pt x="60818" y="53655"/>
                    <a:pt x="60865" y="53719"/>
                  </a:cubicBezTo>
                  <a:cubicBezTo>
                    <a:pt x="60956" y="53855"/>
                    <a:pt x="61063" y="53913"/>
                    <a:pt x="61180" y="53913"/>
                  </a:cubicBezTo>
                  <a:cubicBezTo>
                    <a:pt x="61266" y="53913"/>
                    <a:pt x="61357" y="53882"/>
                    <a:pt x="61450" y="53829"/>
                  </a:cubicBezTo>
                  <a:cubicBezTo>
                    <a:pt x="61750" y="53655"/>
                    <a:pt x="62034" y="53449"/>
                    <a:pt x="62350" y="53323"/>
                  </a:cubicBezTo>
                  <a:cubicBezTo>
                    <a:pt x="62698" y="53181"/>
                    <a:pt x="63046" y="53038"/>
                    <a:pt x="63284" y="52707"/>
                  </a:cubicBezTo>
                  <a:cubicBezTo>
                    <a:pt x="63425" y="52533"/>
                    <a:pt x="63631" y="52423"/>
                    <a:pt x="63852" y="52343"/>
                  </a:cubicBezTo>
                  <a:cubicBezTo>
                    <a:pt x="64137" y="52217"/>
                    <a:pt x="64405" y="52090"/>
                    <a:pt x="64674" y="51949"/>
                  </a:cubicBezTo>
                  <a:cubicBezTo>
                    <a:pt x="64848" y="51854"/>
                    <a:pt x="65037" y="51774"/>
                    <a:pt x="65132" y="51632"/>
                  </a:cubicBezTo>
                  <a:cubicBezTo>
                    <a:pt x="65353" y="51300"/>
                    <a:pt x="65701" y="51127"/>
                    <a:pt x="65954" y="50842"/>
                  </a:cubicBezTo>
                  <a:cubicBezTo>
                    <a:pt x="66270" y="50510"/>
                    <a:pt x="66618" y="50210"/>
                    <a:pt x="66997" y="49972"/>
                  </a:cubicBezTo>
                  <a:cubicBezTo>
                    <a:pt x="67235" y="49831"/>
                    <a:pt x="67408" y="49673"/>
                    <a:pt x="67551" y="49435"/>
                  </a:cubicBezTo>
                  <a:cubicBezTo>
                    <a:pt x="67851" y="49009"/>
                    <a:pt x="68183" y="48581"/>
                    <a:pt x="68514" y="48170"/>
                  </a:cubicBezTo>
                  <a:cubicBezTo>
                    <a:pt x="68862" y="47728"/>
                    <a:pt x="69052" y="47254"/>
                    <a:pt x="69037" y="46685"/>
                  </a:cubicBezTo>
                  <a:lnTo>
                    <a:pt x="69037" y="46116"/>
                  </a:lnTo>
                  <a:cubicBezTo>
                    <a:pt x="69037" y="45768"/>
                    <a:pt x="69083" y="45437"/>
                    <a:pt x="69241" y="45121"/>
                  </a:cubicBezTo>
                  <a:cubicBezTo>
                    <a:pt x="69479" y="44630"/>
                    <a:pt x="69557" y="44093"/>
                    <a:pt x="69574" y="43572"/>
                  </a:cubicBezTo>
                  <a:cubicBezTo>
                    <a:pt x="69606" y="42923"/>
                    <a:pt x="69700" y="42276"/>
                    <a:pt x="69621" y="41627"/>
                  </a:cubicBezTo>
                  <a:cubicBezTo>
                    <a:pt x="69606" y="41406"/>
                    <a:pt x="69589" y="41153"/>
                    <a:pt x="69669" y="40948"/>
                  </a:cubicBezTo>
                  <a:cubicBezTo>
                    <a:pt x="69905" y="40442"/>
                    <a:pt x="69858" y="39905"/>
                    <a:pt x="69842" y="39383"/>
                  </a:cubicBezTo>
                  <a:cubicBezTo>
                    <a:pt x="69842" y="38735"/>
                    <a:pt x="69764" y="38087"/>
                    <a:pt x="69795" y="37439"/>
                  </a:cubicBezTo>
                  <a:cubicBezTo>
                    <a:pt x="69858" y="36491"/>
                    <a:pt x="69637" y="35621"/>
                    <a:pt x="69336" y="34753"/>
                  </a:cubicBezTo>
                  <a:cubicBezTo>
                    <a:pt x="69115" y="34468"/>
                    <a:pt x="69163" y="34199"/>
                    <a:pt x="69353" y="33914"/>
                  </a:cubicBezTo>
                  <a:cubicBezTo>
                    <a:pt x="69384" y="33851"/>
                    <a:pt x="69384" y="33725"/>
                    <a:pt x="69353" y="33693"/>
                  </a:cubicBezTo>
                  <a:cubicBezTo>
                    <a:pt x="69037" y="33472"/>
                    <a:pt x="69147" y="33156"/>
                    <a:pt x="69147" y="32856"/>
                  </a:cubicBezTo>
                  <a:cubicBezTo>
                    <a:pt x="69131" y="32713"/>
                    <a:pt x="69115" y="32540"/>
                    <a:pt x="69037" y="32429"/>
                  </a:cubicBezTo>
                  <a:cubicBezTo>
                    <a:pt x="68910" y="32287"/>
                    <a:pt x="68847" y="32144"/>
                    <a:pt x="68830" y="31939"/>
                  </a:cubicBezTo>
                  <a:cubicBezTo>
                    <a:pt x="68736" y="31307"/>
                    <a:pt x="68626" y="30658"/>
                    <a:pt x="68468" y="30043"/>
                  </a:cubicBezTo>
                  <a:cubicBezTo>
                    <a:pt x="68388" y="29663"/>
                    <a:pt x="68310" y="29299"/>
                    <a:pt x="68261" y="28920"/>
                  </a:cubicBezTo>
                  <a:cubicBezTo>
                    <a:pt x="68198" y="28209"/>
                    <a:pt x="68072" y="27482"/>
                    <a:pt x="67772" y="26818"/>
                  </a:cubicBezTo>
                  <a:cubicBezTo>
                    <a:pt x="67646" y="26549"/>
                    <a:pt x="67598" y="26233"/>
                    <a:pt x="67519" y="25949"/>
                  </a:cubicBezTo>
                  <a:cubicBezTo>
                    <a:pt x="67471" y="25790"/>
                    <a:pt x="67566" y="25664"/>
                    <a:pt x="67646" y="25538"/>
                  </a:cubicBezTo>
                  <a:lnTo>
                    <a:pt x="67646" y="25538"/>
                  </a:lnTo>
                  <a:lnTo>
                    <a:pt x="67614" y="25569"/>
                  </a:lnTo>
                  <a:cubicBezTo>
                    <a:pt x="67598" y="24922"/>
                    <a:pt x="67361" y="24305"/>
                    <a:pt x="67282" y="23673"/>
                  </a:cubicBezTo>
                  <a:cubicBezTo>
                    <a:pt x="67235" y="23293"/>
                    <a:pt x="66950" y="23009"/>
                    <a:pt x="66871" y="22629"/>
                  </a:cubicBezTo>
                  <a:cubicBezTo>
                    <a:pt x="66839" y="22440"/>
                    <a:pt x="66649" y="22456"/>
                    <a:pt x="66523" y="22393"/>
                  </a:cubicBezTo>
                  <a:cubicBezTo>
                    <a:pt x="66381" y="22313"/>
                    <a:pt x="66286" y="22187"/>
                    <a:pt x="66350" y="22029"/>
                  </a:cubicBezTo>
                  <a:cubicBezTo>
                    <a:pt x="66468" y="21792"/>
                    <a:pt x="66378" y="21611"/>
                    <a:pt x="66250" y="21433"/>
                  </a:cubicBezTo>
                  <a:lnTo>
                    <a:pt x="66250" y="21433"/>
                  </a:lnTo>
                  <a:lnTo>
                    <a:pt x="66255" y="21428"/>
                  </a:lnTo>
                  <a:cubicBezTo>
                    <a:pt x="66128" y="20907"/>
                    <a:pt x="65859" y="20465"/>
                    <a:pt x="65559" y="20037"/>
                  </a:cubicBezTo>
                  <a:lnTo>
                    <a:pt x="65559" y="20037"/>
                  </a:lnTo>
                  <a:lnTo>
                    <a:pt x="65575" y="20069"/>
                  </a:lnTo>
                  <a:cubicBezTo>
                    <a:pt x="65511" y="19991"/>
                    <a:pt x="65448" y="19896"/>
                    <a:pt x="65353" y="19848"/>
                  </a:cubicBezTo>
                  <a:cubicBezTo>
                    <a:pt x="65195" y="19738"/>
                    <a:pt x="65132" y="19580"/>
                    <a:pt x="65085" y="19405"/>
                  </a:cubicBezTo>
                  <a:lnTo>
                    <a:pt x="65085" y="19405"/>
                  </a:lnTo>
                  <a:lnTo>
                    <a:pt x="65117" y="19422"/>
                  </a:lnTo>
                  <a:cubicBezTo>
                    <a:pt x="65054" y="19295"/>
                    <a:pt x="65054" y="19137"/>
                    <a:pt x="65117" y="19137"/>
                  </a:cubicBezTo>
                  <a:lnTo>
                    <a:pt x="65100" y="19137"/>
                  </a:lnTo>
                  <a:cubicBezTo>
                    <a:pt x="64927" y="18805"/>
                    <a:pt x="64784" y="18457"/>
                    <a:pt x="64580" y="18126"/>
                  </a:cubicBezTo>
                  <a:cubicBezTo>
                    <a:pt x="64453" y="17904"/>
                    <a:pt x="64215" y="17746"/>
                    <a:pt x="64089" y="17525"/>
                  </a:cubicBezTo>
                  <a:cubicBezTo>
                    <a:pt x="63947" y="17272"/>
                    <a:pt x="63931" y="16940"/>
                    <a:pt x="63741" y="16687"/>
                  </a:cubicBezTo>
                  <a:cubicBezTo>
                    <a:pt x="63362" y="16166"/>
                    <a:pt x="63077" y="15597"/>
                    <a:pt x="62730" y="15059"/>
                  </a:cubicBezTo>
                  <a:cubicBezTo>
                    <a:pt x="62003" y="13905"/>
                    <a:pt x="61260" y="12767"/>
                    <a:pt x="60454" y="11661"/>
                  </a:cubicBezTo>
                  <a:cubicBezTo>
                    <a:pt x="59656" y="10581"/>
                    <a:pt x="58825" y="9516"/>
                    <a:pt x="57795" y="8635"/>
                  </a:cubicBezTo>
                  <a:lnTo>
                    <a:pt x="57795" y="8635"/>
                  </a:lnTo>
                  <a:cubicBezTo>
                    <a:pt x="57750" y="8527"/>
                    <a:pt x="57702" y="8420"/>
                    <a:pt x="57625" y="8342"/>
                  </a:cubicBezTo>
                  <a:cubicBezTo>
                    <a:pt x="57230" y="7884"/>
                    <a:pt x="56898" y="7378"/>
                    <a:pt x="56439" y="6982"/>
                  </a:cubicBezTo>
                  <a:cubicBezTo>
                    <a:pt x="56186" y="6382"/>
                    <a:pt x="55665" y="5971"/>
                    <a:pt x="55270" y="5465"/>
                  </a:cubicBezTo>
                  <a:cubicBezTo>
                    <a:pt x="55112" y="5260"/>
                    <a:pt x="54907" y="5102"/>
                    <a:pt x="54654" y="5007"/>
                  </a:cubicBezTo>
                  <a:cubicBezTo>
                    <a:pt x="54528" y="4944"/>
                    <a:pt x="54385" y="4833"/>
                    <a:pt x="54338" y="4707"/>
                  </a:cubicBezTo>
                  <a:cubicBezTo>
                    <a:pt x="54195" y="4344"/>
                    <a:pt x="53895" y="4106"/>
                    <a:pt x="53642" y="3838"/>
                  </a:cubicBezTo>
                  <a:lnTo>
                    <a:pt x="53642" y="3838"/>
                  </a:lnTo>
                  <a:lnTo>
                    <a:pt x="53674" y="3853"/>
                  </a:lnTo>
                  <a:cubicBezTo>
                    <a:pt x="53527" y="3722"/>
                    <a:pt x="53517" y="3712"/>
                    <a:pt x="53642" y="3597"/>
                  </a:cubicBezTo>
                  <a:lnTo>
                    <a:pt x="53642" y="3597"/>
                  </a:lnTo>
                  <a:cubicBezTo>
                    <a:pt x="53642" y="3377"/>
                    <a:pt x="53578" y="3220"/>
                    <a:pt x="53373" y="3142"/>
                  </a:cubicBezTo>
                  <a:cubicBezTo>
                    <a:pt x="52867" y="2953"/>
                    <a:pt x="52393" y="2732"/>
                    <a:pt x="51982" y="2367"/>
                  </a:cubicBezTo>
                  <a:cubicBezTo>
                    <a:pt x="51904" y="2289"/>
                    <a:pt x="51809" y="2209"/>
                    <a:pt x="51698" y="2178"/>
                  </a:cubicBezTo>
                  <a:cubicBezTo>
                    <a:pt x="51224" y="2068"/>
                    <a:pt x="50781" y="1815"/>
                    <a:pt x="50292" y="1752"/>
                  </a:cubicBezTo>
                  <a:cubicBezTo>
                    <a:pt x="49881" y="1720"/>
                    <a:pt x="49580" y="1530"/>
                    <a:pt x="49295" y="1261"/>
                  </a:cubicBezTo>
                  <a:lnTo>
                    <a:pt x="49291" y="1282"/>
                  </a:lnTo>
                  <a:lnTo>
                    <a:pt x="49291" y="1282"/>
                  </a:lnTo>
                  <a:cubicBezTo>
                    <a:pt x="49203" y="1233"/>
                    <a:pt x="49115" y="1150"/>
                    <a:pt x="49027" y="1135"/>
                  </a:cubicBezTo>
                  <a:cubicBezTo>
                    <a:pt x="49010" y="1133"/>
                    <a:pt x="48993" y="1133"/>
                    <a:pt x="48975" y="1133"/>
                  </a:cubicBezTo>
                  <a:cubicBezTo>
                    <a:pt x="48843" y="1133"/>
                    <a:pt x="48699" y="1162"/>
                    <a:pt x="48570" y="1162"/>
                  </a:cubicBezTo>
                  <a:cubicBezTo>
                    <a:pt x="48494" y="1162"/>
                    <a:pt x="48423" y="1152"/>
                    <a:pt x="48364" y="1119"/>
                  </a:cubicBezTo>
                  <a:cubicBezTo>
                    <a:pt x="47889" y="898"/>
                    <a:pt x="47384" y="993"/>
                    <a:pt x="46925" y="835"/>
                  </a:cubicBezTo>
                  <a:cubicBezTo>
                    <a:pt x="46703" y="772"/>
                    <a:pt x="46467" y="740"/>
                    <a:pt x="46277" y="645"/>
                  </a:cubicBezTo>
                  <a:cubicBezTo>
                    <a:pt x="45721" y="367"/>
                    <a:pt x="45140" y="260"/>
                    <a:pt x="44534" y="260"/>
                  </a:cubicBezTo>
                  <a:cubicBezTo>
                    <a:pt x="44452" y="260"/>
                    <a:pt x="44369" y="262"/>
                    <a:pt x="44286" y="266"/>
                  </a:cubicBezTo>
                  <a:cubicBezTo>
                    <a:pt x="43911" y="293"/>
                    <a:pt x="43536" y="320"/>
                    <a:pt x="43161" y="320"/>
                  </a:cubicBezTo>
                  <a:cubicBezTo>
                    <a:pt x="42888" y="320"/>
                    <a:pt x="42615" y="306"/>
                    <a:pt x="42341" y="266"/>
                  </a:cubicBezTo>
                  <a:cubicBezTo>
                    <a:pt x="42078" y="296"/>
                    <a:pt x="41815" y="307"/>
                    <a:pt x="41552" y="307"/>
                  </a:cubicBezTo>
                  <a:cubicBezTo>
                    <a:pt x="41010" y="307"/>
                    <a:pt x="40468" y="263"/>
                    <a:pt x="39923" y="263"/>
                  </a:cubicBezTo>
                  <a:cubicBezTo>
                    <a:pt x="39634" y="263"/>
                    <a:pt x="39344" y="275"/>
                    <a:pt x="39054" y="313"/>
                  </a:cubicBezTo>
                  <a:cubicBezTo>
                    <a:pt x="38886" y="337"/>
                    <a:pt x="38718" y="345"/>
                    <a:pt x="38548" y="345"/>
                  </a:cubicBezTo>
                  <a:cubicBezTo>
                    <a:pt x="38136" y="345"/>
                    <a:pt x="37718" y="295"/>
                    <a:pt x="37301" y="295"/>
                  </a:cubicBezTo>
                  <a:cubicBezTo>
                    <a:pt x="37095" y="295"/>
                    <a:pt x="36888" y="308"/>
                    <a:pt x="36683" y="344"/>
                  </a:cubicBezTo>
                  <a:cubicBezTo>
                    <a:pt x="36651" y="350"/>
                    <a:pt x="36617" y="353"/>
                    <a:pt x="36583" y="353"/>
                  </a:cubicBezTo>
                  <a:cubicBezTo>
                    <a:pt x="36434" y="353"/>
                    <a:pt x="36271" y="304"/>
                    <a:pt x="36130" y="266"/>
                  </a:cubicBezTo>
                  <a:cubicBezTo>
                    <a:pt x="35908" y="208"/>
                    <a:pt x="35686" y="180"/>
                    <a:pt x="35469" y="180"/>
                  </a:cubicBezTo>
                  <a:cubicBezTo>
                    <a:pt x="35268" y="180"/>
                    <a:pt x="35071" y="204"/>
                    <a:pt x="34881" y="249"/>
                  </a:cubicBezTo>
                  <a:cubicBezTo>
                    <a:pt x="34091" y="424"/>
                    <a:pt x="33286" y="424"/>
                    <a:pt x="32495" y="456"/>
                  </a:cubicBezTo>
                  <a:cubicBezTo>
                    <a:pt x="32299" y="460"/>
                    <a:pt x="32104" y="467"/>
                    <a:pt x="31910" y="467"/>
                  </a:cubicBezTo>
                  <a:cubicBezTo>
                    <a:pt x="31496" y="467"/>
                    <a:pt x="31086" y="437"/>
                    <a:pt x="30677" y="298"/>
                  </a:cubicBezTo>
                  <a:cubicBezTo>
                    <a:pt x="30504" y="234"/>
                    <a:pt x="30314" y="266"/>
                    <a:pt x="30125" y="234"/>
                  </a:cubicBezTo>
                  <a:cubicBezTo>
                    <a:pt x="29887" y="203"/>
                    <a:pt x="29650" y="203"/>
                    <a:pt x="29444" y="108"/>
                  </a:cubicBezTo>
                  <a:cubicBezTo>
                    <a:pt x="29284" y="31"/>
                    <a:pt x="29127" y="0"/>
                    <a:pt x="289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4" name="Google Shape;274;p35"/>
            <p:cNvSpPr/>
            <p:nvPr/>
          </p:nvSpPr>
          <p:spPr>
            <a:xfrm>
              <a:off x="6144937" y="4786821"/>
              <a:ext cx="172911" cy="16282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5" name="Google Shape;275;p35"/>
            <p:cNvSpPr/>
            <p:nvPr/>
          </p:nvSpPr>
          <p:spPr>
            <a:xfrm>
              <a:off x="5879425" y="4748782"/>
              <a:ext cx="172883" cy="164472"/>
            </a:xfrm>
            <a:custGeom>
              <a:avLst/>
              <a:gdLst/>
              <a:ahLst/>
              <a:cxnLst/>
              <a:rect l="l" t="t" r="r" b="b"/>
              <a:pathLst>
                <a:path w="64090" h="60972" extrusionOk="0">
                  <a:moveTo>
                    <a:pt x="35404" y="1200"/>
                  </a:moveTo>
                  <a:lnTo>
                    <a:pt x="35404" y="1200"/>
                  </a:lnTo>
                  <a:cubicBezTo>
                    <a:pt x="35404" y="1201"/>
                    <a:pt x="35404" y="1202"/>
                    <a:pt x="35405" y="1203"/>
                  </a:cubicBezTo>
                  <a:lnTo>
                    <a:pt x="35405" y="1203"/>
                  </a:lnTo>
                  <a:cubicBezTo>
                    <a:pt x="35409" y="1207"/>
                    <a:pt x="35414" y="1212"/>
                    <a:pt x="35419" y="1217"/>
                  </a:cubicBezTo>
                  <a:lnTo>
                    <a:pt x="35404" y="1200"/>
                  </a:lnTo>
                  <a:close/>
                  <a:moveTo>
                    <a:pt x="31230" y="943"/>
                  </a:moveTo>
                  <a:cubicBezTo>
                    <a:pt x="31340" y="943"/>
                    <a:pt x="31466" y="975"/>
                    <a:pt x="31579" y="1042"/>
                  </a:cubicBezTo>
                  <a:cubicBezTo>
                    <a:pt x="31610" y="1059"/>
                    <a:pt x="31625" y="1122"/>
                    <a:pt x="31610" y="1137"/>
                  </a:cubicBezTo>
                  <a:cubicBezTo>
                    <a:pt x="31594" y="1185"/>
                    <a:pt x="31547" y="1217"/>
                    <a:pt x="31515" y="1232"/>
                  </a:cubicBezTo>
                  <a:cubicBezTo>
                    <a:pt x="31449" y="1250"/>
                    <a:pt x="31380" y="1261"/>
                    <a:pt x="31312" y="1261"/>
                  </a:cubicBezTo>
                  <a:cubicBezTo>
                    <a:pt x="31201" y="1261"/>
                    <a:pt x="31091" y="1232"/>
                    <a:pt x="30993" y="1153"/>
                  </a:cubicBezTo>
                  <a:cubicBezTo>
                    <a:pt x="30978" y="1137"/>
                    <a:pt x="30978" y="1090"/>
                    <a:pt x="30962" y="1059"/>
                  </a:cubicBezTo>
                  <a:cubicBezTo>
                    <a:pt x="31004" y="983"/>
                    <a:pt x="31107" y="943"/>
                    <a:pt x="31230" y="943"/>
                  </a:cubicBezTo>
                  <a:close/>
                  <a:moveTo>
                    <a:pt x="32798" y="1246"/>
                  </a:moveTo>
                  <a:cubicBezTo>
                    <a:pt x="33042" y="1246"/>
                    <a:pt x="33264" y="1349"/>
                    <a:pt x="33454" y="1512"/>
                  </a:cubicBezTo>
                  <a:lnTo>
                    <a:pt x="33454" y="1512"/>
                  </a:lnTo>
                  <a:cubicBezTo>
                    <a:pt x="33181" y="1483"/>
                    <a:pt x="32894" y="1468"/>
                    <a:pt x="32605" y="1438"/>
                  </a:cubicBezTo>
                  <a:cubicBezTo>
                    <a:pt x="32574" y="1421"/>
                    <a:pt x="32527" y="1375"/>
                    <a:pt x="32527" y="1358"/>
                  </a:cubicBezTo>
                  <a:cubicBezTo>
                    <a:pt x="32542" y="1311"/>
                    <a:pt x="32590" y="1263"/>
                    <a:pt x="32622" y="1263"/>
                  </a:cubicBezTo>
                  <a:cubicBezTo>
                    <a:pt x="32682" y="1251"/>
                    <a:pt x="32740" y="1246"/>
                    <a:pt x="32798" y="1246"/>
                  </a:cubicBezTo>
                  <a:close/>
                  <a:moveTo>
                    <a:pt x="26210" y="1266"/>
                  </a:moveTo>
                  <a:cubicBezTo>
                    <a:pt x="26444" y="1266"/>
                    <a:pt x="26659" y="1353"/>
                    <a:pt x="26847" y="1528"/>
                  </a:cubicBezTo>
                  <a:lnTo>
                    <a:pt x="26847" y="1528"/>
                  </a:lnTo>
                  <a:cubicBezTo>
                    <a:pt x="26679" y="1581"/>
                    <a:pt x="26505" y="1636"/>
                    <a:pt x="26333" y="1636"/>
                  </a:cubicBezTo>
                  <a:cubicBezTo>
                    <a:pt x="26210" y="1636"/>
                    <a:pt x="26087" y="1608"/>
                    <a:pt x="25967" y="1533"/>
                  </a:cubicBezTo>
                  <a:cubicBezTo>
                    <a:pt x="25904" y="1501"/>
                    <a:pt x="25889" y="1406"/>
                    <a:pt x="25841" y="1343"/>
                  </a:cubicBezTo>
                  <a:cubicBezTo>
                    <a:pt x="25889" y="1327"/>
                    <a:pt x="25920" y="1295"/>
                    <a:pt x="25967" y="1295"/>
                  </a:cubicBezTo>
                  <a:cubicBezTo>
                    <a:pt x="26050" y="1275"/>
                    <a:pt x="26131" y="1266"/>
                    <a:pt x="26210" y="1266"/>
                  </a:cubicBezTo>
                  <a:close/>
                  <a:moveTo>
                    <a:pt x="34624" y="1529"/>
                  </a:moveTo>
                  <a:cubicBezTo>
                    <a:pt x="34682" y="1529"/>
                    <a:pt x="34749" y="1569"/>
                    <a:pt x="34803" y="1596"/>
                  </a:cubicBezTo>
                  <a:cubicBezTo>
                    <a:pt x="34818" y="1596"/>
                    <a:pt x="34803" y="1674"/>
                    <a:pt x="34803" y="1674"/>
                  </a:cubicBezTo>
                  <a:cubicBezTo>
                    <a:pt x="34743" y="1687"/>
                    <a:pt x="34683" y="1717"/>
                    <a:pt x="34630" y="1717"/>
                  </a:cubicBezTo>
                  <a:cubicBezTo>
                    <a:pt x="34613" y="1717"/>
                    <a:pt x="34597" y="1714"/>
                    <a:pt x="34582" y="1706"/>
                  </a:cubicBezTo>
                  <a:cubicBezTo>
                    <a:pt x="34455" y="1659"/>
                    <a:pt x="34470" y="1564"/>
                    <a:pt x="34597" y="1533"/>
                  </a:cubicBezTo>
                  <a:cubicBezTo>
                    <a:pt x="34606" y="1530"/>
                    <a:pt x="34615" y="1529"/>
                    <a:pt x="34624" y="1529"/>
                  </a:cubicBezTo>
                  <a:close/>
                  <a:moveTo>
                    <a:pt x="42326" y="2418"/>
                  </a:moveTo>
                  <a:cubicBezTo>
                    <a:pt x="42358" y="2418"/>
                    <a:pt x="42373" y="2465"/>
                    <a:pt x="42405" y="2481"/>
                  </a:cubicBezTo>
                  <a:lnTo>
                    <a:pt x="42310" y="2528"/>
                  </a:lnTo>
                  <a:cubicBezTo>
                    <a:pt x="42278" y="2496"/>
                    <a:pt x="42246" y="2481"/>
                    <a:pt x="42215" y="2449"/>
                  </a:cubicBezTo>
                  <a:cubicBezTo>
                    <a:pt x="42246" y="2449"/>
                    <a:pt x="42295" y="2418"/>
                    <a:pt x="42326" y="2418"/>
                  </a:cubicBezTo>
                  <a:close/>
                  <a:moveTo>
                    <a:pt x="21828" y="2478"/>
                  </a:moveTo>
                  <a:cubicBezTo>
                    <a:pt x="21896" y="2478"/>
                    <a:pt x="21911" y="2525"/>
                    <a:pt x="21843" y="2607"/>
                  </a:cubicBezTo>
                  <a:cubicBezTo>
                    <a:pt x="21811" y="2591"/>
                    <a:pt x="21763" y="2591"/>
                    <a:pt x="21763" y="2576"/>
                  </a:cubicBezTo>
                  <a:cubicBezTo>
                    <a:pt x="21763" y="2544"/>
                    <a:pt x="21780" y="2481"/>
                    <a:pt x="21795" y="2481"/>
                  </a:cubicBezTo>
                  <a:cubicBezTo>
                    <a:pt x="21807" y="2479"/>
                    <a:pt x="21818" y="2478"/>
                    <a:pt x="21828" y="2478"/>
                  </a:cubicBezTo>
                  <a:close/>
                  <a:moveTo>
                    <a:pt x="19551" y="2659"/>
                  </a:moveTo>
                  <a:cubicBezTo>
                    <a:pt x="19605" y="2706"/>
                    <a:pt x="19659" y="2753"/>
                    <a:pt x="19710" y="2800"/>
                  </a:cubicBezTo>
                  <a:lnTo>
                    <a:pt x="19710" y="2800"/>
                  </a:lnTo>
                  <a:cubicBezTo>
                    <a:pt x="19645" y="2762"/>
                    <a:pt x="19592" y="2717"/>
                    <a:pt x="19551" y="2659"/>
                  </a:cubicBezTo>
                  <a:close/>
                  <a:moveTo>
                    <a:pt x="23628" y="2970"/>
                  </a:moveTo>
                  <a:cubicBezTo>
                    <a:pt x="23660" y="2987"/>
                    <a:pt x="23723" y="2987"/>
                    <a:pt x="23723" y="3002"/>
                  </a:cubicBezTo>
                  <a:cubicBezTo>
                    <a:pt x="23736" y="3064"/>
                    <a:pt x="23709" y="3107"/>
                    <a:pt x="23651" y="3107"/>
                  </a:cubicBezTo>
                  <a:cubicBezTo>
                    <a:pt x="23635" y="3107"/>
                    <a:pt x="23617" y="3104"/>
                    <a:pt x="23597" y="3097"/>
                  </a:cubicBezTo>
                  <a:cubicBezTo>
                    <a:pt x="23565" y="3097"/>
                    <a:pt x="23550" y="3050"/>
                    <a:pt x="23533" y="3018"/>
                  </a:cubicBezTo>
                  <a:lnTo>
                    <a:pt x="23628" y="2970"/>
                  </a:lnTo>
                  <a:close/>
                  <a:moveTo>
                    <a:pt x="19826" y="2889"/>
                  </a:moveTo>
                  <a:cubicBezTo>
                    <a:pt x="19940" y="2927"/>
                    <a:pt x="20052" y="2944"/>
                    <a:pt x="20151" y="2987"/>
                  </a:cubicBezTo>
                  <a:cubicBezTo>
                    <a:pt x="20183" y="3002"/>
                    <a:pt x="20199" y="3065"/>
                    <a:pt x="20199" y="3082"/>
                  </a:cubicBezTo>
                  <a:cubicBezTo>
                    <a:pt x="20155" y="3139"/>
                    <a:pt x="20098" y="3210"/>
                    <a:pt x="20053" y="3210"/>
                  </a:cubicBezTo>
                  <a:cubicBezTo>
                    <a:pt x="20049" y="3210"/>
                    <a:pt x="20045" y="3209"/>
                    <a:pt x="20041" y="3208"/>
                  </a:cubicBezTo>
                  <a:cubicBezTo>
                    <a:pt x="19845" y="3178"/>
                    <a:pt x="19779" y="3063"/>
                    <a:pt x="19826" y="2889"/>
                  </a:cubicBezTo>
                  <a:close/>
                  <a:moveTo>
                    <a:pt x="21257" y="2797"/>
                  </a:moveTo>
                  <a:cubicBezTo>
                    <a:pt x="21274" y="2797"/>
                    <a:pt x="21321" y="2860"/>
                    <a:pt x="21337" y="2892"/>
                  </a:cubicBezTo>
                  <a:cubicBezTo>
                    <a:pt x="21337" y="2939"/>
                    <a:pt x="21337" y="3018"/>
                    <a:pt x="21321" y="3034"/>
                  </a:cubicBezTo>
                  <a:cubicBezTo>
                    <a:pt x="21163" y="3097"/>
                    <a:pt x="20989" y="3160"/>
                    <a:pt x="20831" y="3223"/>
                  </a:cubicBezTo>
                  <a:cubicBezTo>
                    <a:pt x="20800" y="3223"/>
                    <a:pt x="20768" y="3160"/>
                    <a:pt x="20736" y="3145"/>
                  </a:cubicBezTo>
                  <a:cubicBezTo>
                    <a:pt x="20736" y="3018"/>
                    <a:pt x="20989" y="2844"/>
                    <a:pt x="21257" y="2797"/>
                  </a:cubicBezTo>
                  <a:close/>
                  <a:moveTo>
                    <a:pt x="24308" y="3524"/>
                  </a:moveTo>
                  <a:lnTo>
                    <a:pt x="24340" y="3603"/>
                  </a:lnTo>
                  <a:lnTo>
                    <a:pt x="24260" y="3587"/>
                  </a:lnTo>
                  <a:lnTo>
                    <a:pt x="24308" y="3524"/>
                  </a:lnTo>
                  <a:close/>
                  <a:moveTo>
                    <a:pt x="23630" y="3517"/>
                  </a:moveTo>
                  <a:cubicBezTo>
                    <a:pt x="23660" y="3517"/>
                    <a:pt x="23691" y="3529"/>
                    <a:pt x="23691" y="3539"/>
                  </a:cubicBezTo>
                  <a:cubicBezTo>
                    <a:pt x="23701" y="3596"/>
                    <a:pt x="23688" y="3625"/>
                    <a:pt x="23655" y="3625"/>
                  </a:cubicBezTo>
                  <a:cubicBezTo>
                    <a:pt x="23633" y="3625"/>
                    <a:pt x="23603" y="3613"/>
                    <a:pt x="23565" y="3587"/>
                  </a:cubicBezTo>
                  <a:cubicBezTo>
                    <a:pt x="23581" y="3571"/>
                    <a:pt x="23597" y="3524"/>
                    <a:pt x="23597" y="3524"/>
                  </a:cubicBezTo>
                  <a:cubicBezTo>
                    <a:pt x="23606" y="3519"/>
                    <a:pt x="23618" y="3517"/>
                    <a:pt x="23630" y="3517"/>
                  </a:cubicBezTo>
                  <a:close/>
                  <a:moveTo>
                    <a:pt x="19362" y="3333"/>
                  </a:moveTo>
                  <a:cubicBezTo>
                    <a:pt x="19367" y="3333"/>
                    <a:pt x="19372" y="3334"/>
                    <a:pt x="19377" y="3334"/>
                  </a:cubicBezTo>
                  <a:cubicBezTo>
                    <a:pt x="19440" y="3350"/>
                    <a:pt x="19487" y="3444"/>
                    <a:pt x="19550" y="3493"/>
                  </a:cubicBezTo>
                  <a:cubicBezTo>
                    <a:pt x="19550" y="3606"/>
                    <a:pt x="19480" y="3680"/>
                    <a:pt x="19378" y="3680"/>
                  </a:cubicBezTo>
                  <a:cubicBezTo>
                    <a:pt x="19353" y="3680"/>
                    <a:pt x="19326" y="3675"/>
                    <a:pt x="19298" y="3666"/>
                  </a:cubicBezTo>
                  <a:cubicBezTo>
                    <a:pt x="19251" y="3666"/>
                    <a:pt x="19219" y="3634"/>
                    <a:pt x="19203" y="3603"/>
                  </a:cubicBezTo>
                  <a:cubicBezTo>
                    <a:pt x="19158" y="3497"/>
                    <a:pt x="19256" y="3333"/>
                    <a:pt x="19362" y="3333"/>
                  </a:cubicBezTo>
                  <a:close/>
                  <a:moveTo>
                    <a:pt x="33633" y="4993"/>
                  </a:moveTo>
                  <a:cubicBezTo>
                    <a:pt x="34218" y="5010"/>
                    <a:pt x="34803" y="5025"/>
                    <a:pt x="35387" y="5057"/>
                  </a:cubicBezTo>
                  <a:cubicBezTo>
                    <a:pt x="35498" y="5057"/>
                    <a:pt x="35608" y="5151"/>
                    <a:pt x="35751" y="5199"/>
                  </a:cubicBezTo>
                  <a:cubicBezTo>
                    <a:pt x="35640" y="5263"/>
                    <a:pt x="35562" y="5341"/>
                    <a:pt x="35482" y="5341"/>
                  </a:cubicBezTo>
                  <a:cubicBezTo>
                    <a:pt x="34866" y="5309"/>
                    <a:pt x="34234" y="5246"/>
                    <a:pt x="33617" y="5199"/>
                  </a:cubicBezTo>
                  <a:cubicBezTo>
                    <a:pt x="33602" y="5199"/>
                    <a:pt x="33554" y="5120"/>
                    <a:pt x="33570" y="5088"/>
                  </a:cubicBezTo>
                  <a:cubicBezTo>
                    <a:pt x="33570" y="5057"/>
                    <a:pt x="33602" y="4993"/>
                    <a:pt x="33633" y="4993"/>
                  </a:cubicBezTo>
                  <a:close/>
                  <a:moveTo>
                    <a:pt x="38691" y="5373"/>
                  </a:moveTo>
                  <a:cubicBezTo>
                    <a:pt x="38801" y="5389"/>
                    <a:pt x="38927" y="5421"/>
                    <a:pt x="39054" y="5452"/>
                  </a:cubicBezTo>
                  <a:cubicBezTo>
                    <a:pt x="39134" y="5484"/>
                    <a:pt x="39149" y="5562"/>
                    <a:pt x="39102" y="5642"/>
                  </a:cubicBezTo>
                  <a:cubicBezTo>
                    <a:pt x="39085" y="5674"/>
                    <a:pt x="39039" y="5720"/>
                    <a:pt x="39007" y="5720"/>
                  </a:cubicBezTo>
                  <a:cubicBezTo>
                    <a:pt x="38881" y="5720"/>
                    <a:pt x="38738" y="5705"/>
                    <a:pt x="38628" y="5674"/>
                  </a:cubicBezTo>
                  <a:cubicBezTo>
                    <a:pt x="38453" y="5626"/>
                    <a:pt x="38343" y="5468"/>
                    <a:pt x="38438" y="5436"/>
                  </a:cubicBezTo>
                  <a:cubicBezTo>
                    <a:pt x="38501" y="5404"/>
                    <a:pt x="38596" y="5389"/>
                    <a:pt x="38691" y="5373"/>
                  </a:cubicBezTo>
                  <a:close/>
                  <a:moveTo>
                    <a:pt x="36114" y="5973"/>
                  </a:moveTo>
                  <a:cubicBezTo>
                    <a:pt x="36162" y="5973"/>
                    <a:pt x="36209" y="5973"/>
                    <a:pt x="36241" y="5990"/>
                  </a:cubicBezTo>
                  <a:cubicBezTo>
                    <a:pt x="36272" y="6005"/>
                    <a:pt x="36304" y="6037"/>
                    <a:pt x="36335" y="6068"/>
                  </a:cubicBezTo>
                  <a:cubicBezTo>
                    <a:pt x="36304" y="6085"/>
                    <a:pt x="36257" y="6116"/>
                    <a:pt x="36225" y="6131"/>
                  </a:cubicBezTo>
                  <a:cubicBezTo>
                    <a:pt x="36162" y="6100"/>
                    <a:pt x="36083" y="6068"/>
                    <a:pt x="36004" y="6037"/>
                  </a:cubicBezTo>
                  <a:cubicBezTo>
                    <a:pt x="36051" y="6021"/>
                    <a:pt x="36083" y="5990"/>
                    <a:pt x="36114" y="5973"/>
                  </a:cubicBezTo>
                  <a:close/>
                  <a:moveTo>
                    <a:pt x="43111" y="6567"/>
                  </a:moveTo>
                  <a:cubicBezTo>
                    <a:pt x="43300" y="6567"/>
                    <a:pt x="43460" y="6709"/>
                    <a:pt x="43637" y="6780"/>
                  </a:cubicBezTo>
                  <a:cubicBezTo>
                    <a:pt x="43669" y="6780"/>
                    <a:pt x="43685" y="6843"/>
                    <a:pt x="43701" y="6875"/>
                  </a:cubicBezTo>
                  <a:cubicBezTo>
                    <a:pt x="43630" y="6888"/>
                    <a:pt x="43547" y="6940"/>
                    <a:pt x="43496" y="6940"/>
                  </a:cubicBezTo>
                  <a:cubicBezTo>
                    <a:pt x="43490" y="6940"/>
                    <a:pt x="43484" y="6940"/>
                    <a:pt x="43479" y="6938"/>
                  </a:cubicBezTo>
                  <a:cubicBezTo>
                    <a:pt x="43274" y="6843"/>
                    <a:pt x="43100" y="6732"/>
                    <a:pt x="42910" y="6622"/>
                  </a:cubicBezTo>
                  <a:cubicBezTo>
                    <a:pt x="42981" y="6582"/>
                    <a:pt x="43048" y="6567"/>
                    <a:pt x="43111" y="6567"/>
                  </a:cubicBezTo>
                  <a:close/>
                  <a:moveTo>
                    <a:pt x="17781" y="6397"/>
                  </a:moveTo>
                  <a:cubicBezTo>
                    <a:pt x="17870" y="6397"/>
                    <a:pt x="17971" y="6433"/>
                    <a:pt x="18096" y="6495"/>
                  </a:cubicBezTo>
                  <a:cubicBezTo>
                    <a:pt x="18160" y="6511"/>
                    <a:pt x="18176" y="6637"/>
                    <a:pt x="18223" y="6717"/>
                  </a:cubicBezTo>
                  <a:cubicBezTo>
                    <a:pt x="18176" y="6827"/>
                    <a:pt x="18144" y="6970"/>
                    <a:pt x="18081" y="7080"/>
                  </a:cubicBezTo>
                  <a:cubicBezTo>
                    <a:pt x="18016" y="7190"/>
                    <a:pt x="17892" y="7247"/>
                    <a:pt x="17760" y="7247"/>
                  </a:cubicBezTo>
                  <a:cubicBezTo>
                    <a:pt x="17665" y="7247"/>
                    <a:pt x="17566" y="7218"/>
                    <a:pt x="17481" y="7159"/>
                  </a:cubicBezTo>
                  <a:cubicBezTo>
                    <a:pt x="17338" y="7064"/>
                    <a:pt x="17306" y="6843"/>
                    <a:pt x="17417" y="6669"/>
                  </a:cubicBezTo>
                  <a:cubicBezTo>
                    <a:pt x="17541" y="6478"/>
                    <a:pt x="17647" y="6397"/>
                    <a:pt x="17781" y="6397"/>
                  </a:cubicBezTo>
                  <a:close/>
                  <a:moveTo>
                    <a:pt x="52330" y="7025"/>
                  </a:moveTo>
                  <a:cubicBezTo>
                    <a:pt x="52495" y="7025"/>
                    <a:pt x="52653" y="7141"/>
                    <a:pt x="52741" y="7317"/>
                  </a:cubicBezTo>
                  <a:cubicBezTo>
                    <a:pt x="52789" y="7412"/>
                    <a:pt x="52757" y="7507"/>
                    <a:pt x="52646" y="7522"/>
                  </a:cubicBezTo>
                  <a:cubicBezTo>
                    <a:pt x="52393" y="7570"/>
                    <a:pt x="52125" y="7570"/>
                    <a:pt x="51872" y="7585"/>
                  </a:cubicBezTo>
                  <a:cubicBezTo>
                    <a:pt x="51841" y="7585"/>
                    <a:pt x="51793" y="7522"/>
                    <a:pt x="51778" y="7491"/>
                  </a:cubicBezTo>
                  <a:cubicBezTo>
                    <a:pt x="51761" y="7459"/>
                    <a:pt x="51761" y="7381"/>
                    <a:pt x="51778" y="7364"/>
                  </a:cubicBezTo>
                  <a:cubicBezTo>
                    <a:pt x="51919" y="7254"/>
                    <a:pt x="52062" y="7128"/>
                    <a:pt x="52204" y="7048"/>
                  </a:cubicBezTo>
                  <a:cubicBezTo>
                    <a:pt x="52245" y="7032"/>
                    <a:pt x="52288" y="7025"/>
                    <a:pt x="52330" y="7025"/>
                  </a:cubicBezTo>
                  <a:close/>
                  <a:moveTo>
                    <a:pt x="27354" y="6722"/>
                  </a:moveTo>
                  <a:cubicBezTo>
                    <a:pt x="27487" y="6722"/>
                    <a:pt x="27631" y="6746"/>
                    <a:pt x="27785" y="6795"/>
                  </a:cubicBezTo>
                  <a:cubicBezTo>
                    <a:pt x="27849" y="6827"/>
                    <a:pt x="27864" y="6938"/>
                    <a:pt x="27895" y="7016"/>
                  </a:cubicBezTo>
                  <a:cubicBezTo>
                    <a:pt x="27864" y="7096"/>
                    <a:pt x="27832" y="7223"/>
                    <a:pt x="27769" y="7254"/>
                  </a:cubicBezTo>
                  <a:cubicBezTo>
                    <a:pt x="27406" y="7412"/>
                    <a:pt x="27042" y="7570"/>
                    <a:pt x="26663" y="7712"/>
                  </a:cubicBezTo>
                  <a:cubicBezTo>
                    <a:pt x="26658" y="7714"/>
                    <a:pt x="26652" y="7714"/>
                    <a:pt x="26645" y="7714"/>
                  </a:cubicBezTo>
                  <a:cubicBezTo>
                    <a:pt x="26589" y="7714"/>
                    <a:pt x="26484" y="7658"/>
                    <a:pt x="26441" y="7602"/>
                  </a:cubicBezTo>
                  <a:cubicBezTo>
                    <a:pt x="26395" y="7539"/>
                    <a:pt x="26378" y="7412"/>
                    <a:pt x="26410" y="7349"/>
                  </a:cubicBezTo>
                  <a:cubicBezTo>
                    <a:pt x="26668" y="6927"/>
                    <a:pt x="26970" y="6722"/>
                    <a:pt x="27354" y="6722"/>
                  </a:cubicBezTo>
                  <a:close/>
                  <a:moveTo>
                    <a:pt x="15409" y="6970"/>
                  </a:moveTo>
                  <a:cubicBezTo>
                    <a:pt x="15458" y="6970"/>
                    <a:pt x="15536" y="7001"/>
                    <a:pt x="15536" y="7016"/>
                  </a:cubicBezTo>
                  <a:cubicBezTo>
                    <a:pt x="15552" y="7096"/>
                    <a:pt x="15568" y="7191"/>
                    <a:pt x="15521" y="7269"/>
                  </a:cubicBezTo>
                  <a:cubicBezTo>
                    <a:pt x="15441" y="7427"/>
                    <a:pt x="15283" y="7522"/>
                    <a:pt x="15093" y="7539"/>
                  </a:cubicBezTo>
                  <a:cubicBezTo>
                    <a:pt x="14999" y="7649"/>
                    <a:pt x="14889" y="7743"/>
                    <a:pt x="14794" y="7838"/>
                  </a:cubicBezTo>
                  <a:cubicBezTo>
                    <a:pt x="14857" y="8013"/>
                    <a:pt x="14841" y="8171"/>
                    <a:pt x="14730" y="8329"/>
                  </a:cubicBezTo>
                  <a:cubicBezTo>
                    <a:pt x="14679" y="8390"/>
                    <a:pt x="14574" y="8432"/>
                    <a:pt x="14494" y="8432"/>
                  </a:cubicBezTo>
                  <a:cubicBezTo>
                    <a:pt x="14451" y="8432"/>
                    <a:pt x="14415" y="8420"/>
                    <a:pt x="14398" y="8392"/>
                  </a:cubicBezTo>
                  <a:cubicBezTo>
                    <a:pt x="14351" y="8329"/>
                    <a:pt x="14335" y="8234"/>
                    <a:pt x="14351" y="8171"/>
                  </a:cubicBezTo>
                  <a:cubicBezTo>
                    <a:pt x="14398" y="8044"/>
                    <a:pt x="14478" y="7950"/>
                    <a:pt x="14541" y="7838"/>
                  </a:cubicBezTo>
                  <a:lnTo>
                    <a:pt x="14541" y="7838"/>
                  </a:lnTo>
                  <a:cubicBezTo>
                    <a:pt x="14320" y="7902"/>
                    <a:pt x="14113" y="7965"/>
                    <a:pt x="13892" y="8013"/>
                  </a:cubicBezTo>
                  <a:cubicBezTo>
                    <a:pt x="13884" y="8015"/>
                    <a:pt x="13875" y="8016"/>
                    <a:pt x="13865" y="8016"/>
                  </a:cubicBezTo>
                  <a:cubicBezTo>
                    <a:pt x="13804" y="8016"/>
                    <a:pt x="13724" y="7977"/>
                    <a:pt x="13656" y="7950"/>
                  </a:cubicBezTo>
                  <a:cubicBezTo>
                    <a:pt x="13608" y="7902"/>
                    <a:pt x="13703" y="7665"/>
                    <a:pt x="13797" y="7617"/>
                  </a:cubicBezTo>
                  <a:cubicBezTo>
                    <a:pt x="14320" y="7349"/>
                    <a:pt x="14841" y="7096"/>
                    <a:pt x="15409" y="6970"/>
                  </a:cubicBezTo>
                  <a:close/>
                  <a:moveTo>
                    <a:pt x="38107" y="6153"/>
                  </a:moveTo>
                  <a:cubicBezTo>
                    <a:pt x="38454" y="6153"/>
                    <a:pt x="38792" y="6210"/>
                    <a:pt x="39085" y="6416"/>
                  </a:cubicBezTo>
                  <a:cubicBezTo>
                    <a:pt x="39939" y="7016"/>
                    <a:pt x="40904" y="7269"/>
                    <a:pt x="41930" y="7491"/>
                  </a:cubicBezTo>
                  <a:cubicBezTo>
                    <a:pt x="42105" y="7807"/>
                    <a:pt x="42246" y="8028"/>
                    <a:pt x="42358" y="8281"/>
                  </a:cubicBezTo>
                  <a:cubicBezTo>
                    <a:pt x="42373" y="8312"/>
                    <a:pt x="42373" y="8376"/>
                    <a:pt x="42341" y="8407"/>
                  </a:cubicBezTo>
                  <a:cubicBezTo>
                    <a:pt x="42328" y="8434"/>
                    <a:pt x="42280" y="8474"/>
                    <a:pt x="42246" y="8474"/>
                  </a:cubicBezTo>
                  <a:cubicBezTo>
                    <a:pt x="42241" y="8474"/>
                    <a:pt x="42236" y="8473"/>
                    <a:pt x="42231" y="8470"/>
                  </a:cubicBezTo>
                  <a:cubicBezTo>
                    <a:pt x="41488" y="8266"/>
                    <a:pt x="40714" y="8123"/>
                    <a:pt x="40050" y="7712"/>
                  </a:cubicBezTo>
                  <a:cubicBezTo>
                    <a:pt x="39702" y="7491"/>
                    <a:pt x="39323" y="7317"/>
                    <a:pt x="38896" y="7301"/>
                  </a:cubicBezTo>
                  <a:cubicBezTo>
                    <a:pt x="38375" y="7269"/>
                    <a:pt x="37964" y="6938"/>
                    <a:pt x="37521" y="6700"/>
                  </a:cubicBezTo>
                  <a:cubicBezTo>
                    <a:pt x="37427" y="6654"/>
                    <a:pt x="37363" y="6416"/>
                    <a:pt x="37427" y="6337"/>
                  </a:cubicBezTo>
                  <a:cubicBezTo>
                    <a:pt x="37490" y="6274"/>
                    <a:pt x="37553" y="6195"/>
                    <a:pt x="37631" y="6179"/>
                  </a:cubicBezTo>
                  <a:cubicBezTo>
                    <a:pt x="37789" y="6164"/>
                    <a:pt x="37949" y="6153"/>
                    <a:pt x="38107" y="6153"/>
                  </a:cubicBezTo>
                  <a:close/>
                  <a:moveTo>
                    <a:pt x="42958" y="7522"/>
                  </a:moveTo>
                  <a:cubicBezTo>
                    <a:pt x="43685" y="7539"/>
                    <a:pt x="44428" y="7617"/>
                    <a:pt x="45091" y="7902"/>
                  </a:cubicBezTo>
                  <a:cubicBezTo>
                    <a:pt x="45692" y="8154"/>
                    <a:pt x="46293" y="8312"/>
                    <a:pt x="46925" y="8407"/>
                  </a:cubicBezTo>
                  <a:cubicBezTo>
                    <a:pt x="47272" y="8455"/>
                    <a:pt x="47494" y="8660"/>
                    <a:pt x="47557" y="9024"/>
                  </a:cubicBezTo>
                  <a:cubicBezTo>
                    <a:pt x="47573" y="9056"/>
                    <a:pt x="47605" y="9103"/>
                    <a:pt x="47637" y="9134"/>
                  </a:cubicBezTo>
                  <a:cubicBezTo>
                    <a:pt x="47715" y="9340"/>
                    <a:pt x="47652" y="9498"/>
                    <a:pt x="47447" y="9498"/>
                  </a:cubicBezTo>
                  <a:cubicBezTo>
                    <a:pt x="47399" y="9504"/>
                    <a:pt x="47354" y="9505"/>
                    <a:pt x="47311" y="9505"/>
                  </a:cubicBezTo>
                  <a:cubicBezTo>
                    <a:pt x="47227" y="9505"/>
                    <a:pt x="47157" y="9498"/>
                    <a:pt x="47114" y="9498"/>
                  </a:cubicBezTo>
                  <a:cubicBezTo>
                    <a:pt x="46974" y="9521"/>
                    <a:pt x="46841" y="9532"/>
                    <a:pt x="46714" y="9532"/>
                  </a:cubicBezTo>
                  <a:cubicBezTo>
                    <a:pt x="46299" y="9532"/>
                    <a:pt x="45949" y="9415"/>
                    <a:pt x="45597" y="9198"/>
                  </a:cubicBezTo>
                  <a:cubicBezTo>
                    <a:pt x="45249" y="8976"/>
                    <a:pt x="44855" y="8850"/>
                    <a:pt x="44491" y="8692"/>
                  </a:cubicBezTo>
                  <a:cubicBezTo>
                    <a:pt x="44364" y="8629"/>
                    <a:pt x="44191" y="8597"/>
                    <a:pt x="44128" y="8502"/>
                  </a:cubicBezTo>
                  <a:cubicBezTo>
                    <a:pt x="43812" y="8060"/>
                    <a:pt x="43306" y="7950"/>
                    <a:pt x="42864" y="7743"/>
                  </a:cubicBezTo>
                  <a:cubicBezTo>
                    <a:pt x="42847" y="7743"/>
                    <a:pt x="42864" y="7649"/>
                    <a:pt x="42879" y="7617"/>
                  </a:cubicBezTo>
                  <a:cubicBezTo>
                    <a:pt x="42895" y="7585"/>
                    <a:pt x="42927" y="7522"/>
                    <a:pt x="42958" y="7522"/>
                  </a:cubicBezTo>
                  <a:close/>
                  <a:moveTo>
                    <a:pt x="13087" y="7728"/>
                  </a:moveTo>
                  <a:cubicBezTo>
                    <a:pt x="13182" y="8076"/>
                    <a:pt x="13228" y="8281"/>
                    <a:pt x="13292" y="8550"/>
                  </a:cubicBezTo>
                  <a:cubicBezTo>
                    <a:pt x="12912" y="8818"/>
                    <a:pt x="12518" y="9134"/>
                    <a:pt x="12107" y="9387"/>
                  </a:cubicBezTo>
                  <a:cubicBezTo>
                    <a:pt x="11943" y="9497"/>
                    <a:pt x="11768" y="9538"/>
                    <a:pt x="11589" y="9538"/>
                  </a:cubicBezTo>
                  <a:cubicBezTo>
                    <a:pt x="11458" y="9538"/>
                    <a:pt x="11324" y="9516"/>
                    <a:pt x="11190" y="9482"/>
                  </a:cubicBezTo>
                  <a:cubicBezTo>
                    <a:pt x="11111" y="9467"/>
                    <a:pt x="11032" y="9356"/>
                    <a:pt x="11032" y="9292"/>
                  </a:cubicBezTo>
                  <a:cubicBezTo>
                    <a:pt x="10984" y="9056"/>
                    <a:pt x="10984" y="8818"/>
                    <a:pt x="11159" y="8645"/>
                  </a:cubicBezTo>
                  <a:cubicBezTo>
                    <a:pt x="11443" y="8360"/>
                    <a:pt x="11743" y="8076"/>
                    <a:pt x="12185" y="8028"/>
                  </a:cubicBezTo>
                  <a:cubicBezTo>
                    <a:pt x="12486" y="7996"/>
                    <a:pt x="12786" y="7981"/>
                    <a:pt x="13087" y="7728"/>
                  </a:cubicBezTo>
                  <a:close/>
                  <a:moveTo>
                    <a:pt x="49059" y="9767"/>
                  </a:moveTo>
                  <a:cubicBezTo>
                    <a:pt x="49232" y="9798"/>
                    <a:pt x="49407" y="9861"/>
                    <a:pt x="49565" y="9941"/>
                  </a:cubicBezTo>
                  <a:cubicBezTo>
                    <a:pt x="49628" y="9973"/>
                    <a:pt x="49691" y="10067"/>
                    <a:pt x="49706" y="10146"/>
                  </a:cubicBezTo>
                  <a:cubicBezTo>
                    <a:pt x="49723" y="10177"/>
                    <a:pt x="49612" y="10272"/>
                    <a:pt x="49548" y="10289"/>
                  </a:cubicBezTo>
                  <a:cubicBezTo>
                    <a:pt x="49422" y="10320"/>
                    <a:pt x="49280" y="10320"/>
                    <a:pt x="49169" y="10335"/>
                  </a:cubicBezTo>
                  <a:cubicBezTo>
                    <a:pt x="49059" y="10320"/>
                    <a:pt x="48948" y="10320"/>
                    <a:pt x="48869" y="10289"/>
                  </a:cubicBezTo>
                  <a:cubicBezTo>
                    <a:pt x="48806" y="10257"/>
                    <a:pt x="48743" y="10177"/>
                    <a:pt x="48727" y="10099"/>
                  </a:cubicBezTo>
                  <a:cubicBezTo>
                    <a:pt x="48711" y="10036"/>
                    <a:pt x="48758" y="9925"/>
                    <a:pt x="48821" y="9878"/>
                  </a:cubicBezTo>
                  <a:cubicBezTo>
                    <a:pt x="48869" y="9815"/>
                    <a:pt x="48979" y="9767"/>
                    <a:pt x="49059" y="9767"/>
                  </a:cubicBezTo>
                  <a:close/>
                  <a:moveTo>
                    <a:pt x="18254" y="10636"/>
                  </a:moveTo>
                  <a:cubicBezTo>
                    <a:pt x="18302" y="10668"/>
                    <a:pt x="18349" y="10683"/>
                    <a:pt x="18349" y="10715"/>
                  </a:cubicBezTo>
                  <a:cubicBezTo>
                    <a:pt x="18366" y="10746"/>
                    <a:pt x="18334" y="10810"/>
                    <a:pt x="18318" y="10826"/>
                  </a:cubicBezTo>
                  <a:cubicBezTo>
                    <a:pt x="18239" y="10873"/>
                    <a:pt x="18160" y="10904"/>
                    <a:pt x="18081" y="10953"/>
                  </a:cubicBezTo>
                  <a:cubicBezTo>
                    <a:pt x="18053" y="10962"/>
                    <a:pt x="18024" y="10967"/>
                    <a:pt x="17998" y="10967"/>
                  </a:cubicBezTo>
                  <a:cubicBezTo>
                    <a:pt x="17938" y="10967"/>
                    <a:pt x="17892" y="10939"/>
                    <a:pt x="17892" y="10873"/>
                  </a:cubicBezTo>
                  <a:cubicBezTo>
                    <a:pt x="17875" y="10810"/>
                    <a:pt x="17955" y="10715"/>
                    <a:pt x="18018" y="10668"/>
                  </a:cubicBezTo>
                  <a:cubicBezTo>
                    <a:pt x="18081" y="10636"/>
                    <a:pt x="18176" y="10652"/>
                    <a:pt x="18254" y="10636"/>
                  </a:cubicBezTo>
                  <a:close/>
                  <a:moveTo>
                    <a:pt x="11897" y="12460"/>
                  </a:moveTo>
                  <a:cubicBezTo>
                    <a:pt x="11963" y="12460"/>
                    <a:pt x="11983" y="12510"/>
                    <a:pt x="11932" y="12611"/>
                  </a:cubicBezTo>
                  <a:cubicBezTo>
                    <a:pt x="11907" y="12676"/>
                    <a:pt x="11861" y="12729"/>
                    <a:pt x="11819" y="12789"/>
                  </a:cubicBezTo>
                  <a:lnTo>
                    <a:pt x="11819" y="12789"/>
                  </a:lnTo>
                  <a:cubicBezTo>
                    <a:pt x="11815" y="12725"/>
                    <a:pt x="11806" y="12665"/>
                    <a:pt x="11806" y="12596"/>
                  </a:cubicBezTo>
                  <a:cubicBezTo>
                    <a:pt x="11791" y="12548"/>
                    <a:pt x="11806" y="12485"/>
                    <a:pt x="11838" y="12470"/>
                  </a:cubicBezTo>
                  <a:cubicBezTo>
                    <a:pt x="11860" y="12463"/>
                    <a:pt x="11880" y="12460"/>
                    <a:pt x="11897" y="12460"/>
                  </a:cubicBezTo>
                  <a:close/>
                  <a:moveTo>
                    <a:pt x="11004" y="12569"/>
                  </a:moveTo>
                  <a:cubicBezTo>
                    <a:pt x="11282" y="12569"/>
                    <a:pt x="11534" y="12684"/>
                    <a:pt x="11785" y="12841"/>
                  </a:cubicBezTo>
                  <a:lnTo>
                    <a:pt x="11785" y="12841"/>
                  </a:lnTo>
                  <a:cubicBezTo>
                    <a:pt x="11645" y="13060"/>
                    <a:pt x="11534" y="13308"/>
                    <a:pt x="11237" y="13402"/>
                  </a:cubicBezTo>
                  <a:cubicBezTo>
                    <a:pt x="11016" y="13465"/>
                    <a:pt x="10811" y="13576"/>
                    <a:pt x="10605" y="13655"/>
                  </a:cubicBezTo>
                  <a:cubicBezTo>
                    <a:pt x="10361" y="13755"/>
                    <a:pt x="10117" y="13816"/>
                    <a:pt x="9862" y="13816"/>
                  </a:cubicBezTo>
                  <a:cubicBezTo>
                    <a:pt x="9754" y="13816"/>
                    <a:pt x="9643" y="13805"/>
                    <a:pt x="9530" y="13781"/>
                  </a:cubicBezTo>
                  <a:cubicBezTo>
                    <a:pt x="9483" y="13774"/>
                    <a:pt x="9434" y="13771"/>
                    <a:pt x="9384" y="13771"/>
                  </a:cubicBezTo>
                  <a:cubicBezTo>
                    <a:pt x="9216" y="13771"/>
                    <a:pt x="9036" y="13805"/>
                    <a:pt x="8866" y="13829"/>
                  </a:cubicBezTo>
                  <a:cubicBezTo>
                    <a:pt x="8645" y="13861"/>
                    <a:pt x="8567" y="14160"/>
                    <a:pt x="8740" y="14350"/>
                  </a:cubicBezTo>
                  <a:cubicBezTo>
                    <a:pt x="8788" y="14413"/>
                    <a:pt x="8883" y="14476"/>
                    <a:pt x="8914" y="14540"/>
                  </a:cubicBezTo>
                  <a:cubicBezTo>
                    <a:pt x="8946" y="14619"/>
                    <a:pt x="8929" y="14729"/>
                    <a:pt x="8898" y="14793"/>
                  </a:cubicBezTo>
                  <a:cubicBezTo>
                    <a:pt x="8851" y="14856"/>
                    <a:pt x="8756" y="14904"/>
                    <a:pt x="8693" y="14951"/>
                  </a:cubicBezTo>
                  <a:cubicBezTo>
                    <a:pt x="8645" y="14967"/>
                    <a:pt x="8598" y="14982"/>
                    <a:pt x="8550" y="14982"/>
                  </a:cubicBezTo>
                  <a:cubicBezTo>
                    <a:pt x="7855" y="14729"/>
                    <a:pt x="7128" y="14729"/>
                    <a:pt x="6401" y="14683"/>
                  </a:cubicBezTo>
                  <a:cubicBezTo>
                    <a:pt x="6354" y="14683"/>
                    <a:pt x="6322" y="14651"/>
                    <a:pt x="6274" y="14619"/>
                  </a:cubicBezTo>
                  <a:cubicBezTo>
                    <a:pt x="6369" y="14318"/>
                    <a:pt x="6653" y="14255"/>
                    <a:pt x="6906" y="14208"/>
                  </a:cubicBezTo>
                  <a:cubicBezTo>
                    <a:pt x="7207" y="14145"/>
                    <a:pt x="7539" y="14160"/>
                    <a:pt x="7949" y="14129"/>
                  </a:cubicBezTo>
                  <a:cubicBezTo>
                    <a:pt x="7745" y="13955"/>
                    <a:pt x="7618" y="13861"/>
                    <a:pt x="7492" y="13749"/>
                  </a:cubicBezTo>
                  <a:cubicBezTo>
                    <a:pt x="7523" y="13718"/>
                    <a:pt x="7555" y="13686"/>
                    <a:pt x="7602" y="13655"/>
                  </a:cubicBezTo>
                  <a:cubicBezTo>
                    <a:pt x="7903" y="13433"/>
                    <a:pt x="8297" y="13576"/>
                    <a:pt x="8613" y="13355"/>
                  </a:cubicBezTo>
                  <a:cubicBezTo>
                    <a:pt x="8866" y="13180"/>
                    <a:pt x="9199" y="13117"/>
                    <a:pt x="9515" y="13007"/>
                  </a:cubicBezTo>
                  <a:cubicBezTo>
                    <a:pt x="9846" y="12896"/>
                    <a:pt x="10210" y="12833"/>
                    <a:pt x="10542" y="12675"/>
                  </a:cubicBezTo>
                  <a:cubicBezTo>
                    <a:pt x="10705" y="12601"/>
                    <a:pt x="10858" y="12569"/>
                    <a:pt x="11004" y="12569"/>
                  </a:cubicBezTo>
                  <a:close/>
                  <a:moveTo>
                    <a:pt x="6626" y="15359"/>
                  </a:moveTo>
                  <a:cubicBezTo>
                    <a:pt x="6678" y="15359"/>
                    <a:pt x="6730" y="15361"/>
                    <a:pt x="6780" y="15361"/>
                  </a:cubicBezTo>
                  <a:cubicBezTo>
                    <a:pt x="6782" y="15360"/>
                    <a:pt x="6783" y="15359"/>
                    <a:pt x="6785" y="15359"/>
                  </a:cubicBezTo>
                  <a:cubicBezTo>
                    <a:pt x="6800" y="15359"/>
                    <a:pt x="6815" y="15413"/>
                    <a:pt x="6843" y="15441"/>
                  </a:cubicBezTo>
                  <a:cubicBezTo>
                    <a:pt x="6733" y="15520"/>
                    <a:pt x="6622" y="15583"/>
                    <a:pt x="6512" y="15662"/>
                  </a:cubicBezTo>
                  <a:cubicBezTo>
                    <a:pt x="6471" y="15690"/>
                    <a:pt x="6430" y="15705"/>
                    <a:pt x="6396" y="15705"/>
                  </a:cubicBezTo>
                  <a:cubicBezTo>
                    <a:pt x="6350" y="15705"/>
                    <a:pt x="6315" y="15678"/>
                    <a:pt x="6306" y="15614"/>
                  </a:cubicBezTo>
                  <a:cubicBezTo>
                    <a:pt x="6291" y="15551"/>
                    <a:pt x="6337" y="15410"/>
                    <a:pt x="6401" y="15393"/>
                  </a:cubicBezTo>
                  <a:cubicBezTo>
                    <a:pt x="6468" y="15365"/>
                    <a:pt x="6547" y="15359"/>
                    <a:pt x="6626" y="15359"/>
                  </a:cubicBezTo>
                  <a:close/>
                  <a:moveTo>
                    <a:pt x="21576" y="17540"/>
                  </a:moveTo>
                  <a:cubicBezTo>
                    <a:pt x="21651" y="17540"/>
                    <a:pt x="21698" y="17584"/>
                    <a:pt x="21685" y="17654"/>
                  </a:cubicBezTo>
                  <a:cubicBezTo>
                    <a:pt x="21685" y="17685"/>
                    <a:pt x="21637" y="17717"/>
                    <a:pt x="21605" y="17732"/>
                  </a:cubicBezTo>
                  <a:cubicBezTo>
                    <a:pt x="21582" y="17739"/>
                    <a:pt x="21562" y="17742"/>
                    <a:pt x="21544" y="17742"/>
                  </a:cubicBezTo>
                  <a:cubicBezTo>
                    <a:pt x="21477" y="17742"/>
                    <a:pt x="21447" y="17697"/>
                    <a:pt x="21447" y="17622"/>
                  </a:cubicBezTo>
                  <a:cubicBezTo>
                    <a:pt x="21463" y="17591"/>
                    <a:pt x="21510" y="17574"/>
                    <a:pt x="21542" y="17543"/>
                  </a:cubicBezTo>
                  <a:cubicBezTo>
                    <a:pt x="21554" y="17541"/>
                    <a:pt x="21565" y="17540"/>
                    <a:pt x="21576" y="17540"/>
                  </a:cubicBezTo>
                  <a:close/>
                  <a:moveTo>
                    <a:pt x="60200" y="18056"/>
                  </a:moveTo>
                  <a:cubicBezTo>
                    <a:pt x="60188" y="18076"/>
                    <a:pt x="60175" y="18096"/>
                    <a:pt x="60162" y="18117"/>
                  </a:cubicBezTo>
                  <a:lnTo>
                    <a:pt x="60162" y="18117"/>
                  </a:lnTo>
                  <a:cubicBezTo>
                    <a:pt x="60170" y="18100"/>
                    <a:pt x="60173" y="18077"/>
                    <a:pt x="60186" y="18065"/>
                  </a:cubicBezTo>
                  <a:cubicBezTo>
                    <a:pt x="60189" y="18061"/>
                    <a:pt x="60194" y="18058"/>
                    <a:pt x="60200" y="18056"/>
                  </a:cubicBezTo>
                  <a:close/>
                  <a:moveTo>
                    <a:pt x="61766" y="18839"/>
                  </a:moveTo>
                  <a:cubicBezTo>
                    <a:pt x="61798" y="18855"/>
                    <a:pt x="61813" y="18902"/>
                    <a:pt x="61830" y="18933"/>
                  </a:cubicBezTo>
                  <a:cubicBezTo>
                    <a:pt x="61813" y="18965"/>
                    <a:pt x="61813" y="19013"/>
                    <a:pt x="61782" y="19013"/>
                  </a:cubicBezTo>
                  <a:cubicBezTo>
                    <a:pt x="61768" y="19019"/>
                    <a:pt x="61755" y="19021"/>
                    <a:pt x="61743" y="19021"/>
                  </a:cubicBezTo>
                  <a:cubicBezTo>
                    <a:pt x="61688" y="19021"/>
                    <a:pt x="61658" y="18965"/>
                    <a:pt x="61672" y="18887"/>
                  </a:cubicBezTo>
                  <a:cubicBezTo>
                    <a:pt x="61687" y="18870"/>
                    <a:pt x="61735" y="18839"/>
                    <a:pt x="61766" y="18839"/>
                  </a:cubicBezTo>
                  <a:close/>
                  <a:moveTo>
                    <a:pt x="61244" y="18855"/>
                  </a:moveTo>
                  <a:cubicBezTo>
                    <a:pt x="61261" y="18887"/>
                    <a:pt x="61276" y="18918"/>
                    <a:pt x="61276" y="18950"/>
                  </a:cubicBezTo>
                  <a:cubicBezTo>
                    <a:pt x="61276" y="18981"/>
                    <a:pt x="61244" y="19013"/>
                    <a:pt x="61213" y="19028"/>
                  </a:cubicBezTo>
                  <a:cubicBezTo>
                    <a:pt x="61213" y="18997"/>
                    <a:pt x="61181" y="18965"/>
                    <a:pt x="61181" y="18933"/>
                  </a:cubicBezTo>
                  <a:cubicBezTo>
                    <a:pt x="61181" y="18902"/>
                    <a:pt x="61229" y="18887"/>
                    <a:pt x="61244" y="18855"/>
                  </a:cubicBezTo>
                  <a:close/>
                  <a:moveTo>
                    <a:pt x="2797" y="19250"/>
                  </a:moveTo>
                  <a:cubicBezTo>
                    <a:pt x="2833" y="19286"/>
                    <a:pt x="2878" y="19321"/>
                    <a:pt x="2918" y="19357"/>
                  </a:cubicBezTo>
                  <a:lnTo>
                    <a:pt x="2918" y="19357"/>
                  </a:lnTo>
                  <a:cubicBezTo>
                    <a:pt x="2868" y="19352"/>
                    <a:pt x="2821" y="19344"/>
                    <a:pt x="2765" y="19344"/>
                  </a:cubicBezTo>
                  <a:cubicBezTo>
                    <a:pt x="2782" y="19313"/>
                    <a:pt x="2782" y="19281"/>
                    <a:pt x="2797" y="19250"/>
                  </a:cubicBezTo>
                  <a:close/>
                  <a:moveTo>
                    <a:pt x="2988" y="19416"/>
                  </a:moveTo>
                  <a:cubicBezTo>
                    <a:pt x="3057" y="19472"/>
                    <a:pt x="3078" y="19529"/>
                    <a:pt x="3050" y="19597"/>
                  </a:cubicBezTo>
                  <a:cubicBezTo>
                    <a:pt x="3034" y="19622"/>
                    <a:pt x="3017" y="19642"/>
                    <a:pt x="3001" y="19660"/>
                  </a:cubicBezTo>
                  <a:lnTo>
                    <a:pt x="3001" y="19660"/>
                  </a:lnTo>
                  <a:cubicBezTo>
                    <a:pt x="2998" y="19579"/>
                    <a:pt x="2990" y="19498"/>
                    <a:pt x="2988" y="19416"/>
                  </a:cubicBezTo>
                  <a:close/>
                  <a:moveTo>
                    <a:pt x="2696" y="19722"/>
                  </a:moveTo>
                  <a:cubicBezTo>
                    <a:pt x="2767" y="19722"/>
                    <a:pt x="2839" y="19725"/>
                    <a:pt x="2913" y="19731"/>
                  </a:cubicBezTo>
                  <a:lnTo>
                    <a:pt x="2913" y="19731"/>
                  </a:lnTo>
                  <a:cubicBezTo>
                    <a:pt x="2782" y="19800"/>
                    <a:pt x="2643" y="19861"/>
                    <a:pt x="2529" y="19961"/>
                  </a:cubicBezTo>
                  <a:cubicBezTo>
                    <a:pt x="2421" y="20046"/>
                    <a:pt x="2310" y="20078"/>
                    <a:pt x="2197" y="20078"/>
                  </a:cubicBezTo>
                  <a:cubicBezTo>
                    <a:pt x="2078" y="20078"/>
                    <a:pt x="1958" y="20043"/>
                    <a:pt x="1838" y="19995"/>
                  </a:cubicBezTo>
                  <a:lnTo>
                    <a:pt x="1838" y="19995"/>
                  </a:lnTo>
                  <a:cubicBezTo>
                    <a:pt x="2095" y="19788"/>
                    <a:pt x="2385" y="19722"/>
                    <a:pt x="2696" y="19722"/>
                  </a:cubicBezTo>
                  <a:close/>
                  <a:moveTo>
                    <a:pt x="21839" y="20199"/>
                  </a:moveTo>
                  <a:cubicBezTo>
                    <a:pt x="22057" y="20199"/>
                    <a:pt x="22282" y="20282"/>
                    <a:pt x="22507" y="20309"/>
                  </a:cubicBezTo>
                  <a:cubicBezTo>
                    <a:pt x="22570" y="20324"/>
                    <a:pt x="22633" y="20436"/>
                    <a:pt x="22665" y="20514"/>
                  </a:cubicBezTo>
                  <a:cubicBezTo>
                    <a:pt x="22759" y="20830"/>
                    <a:pt x="22806" y="21146"/>
                    <a:pt x="22665" y="21462"/>
                  </a:cubicBezTo>
                  <a:cubicBezTo>
                    <a:pt x="22349" y="21620"/>
                    <a:pt x="22016" y="21778"/>
                    <a:pt x="21700" y="21953"/>
                  </a:cubicBezTo>
                  <a:cubicBezTo>
                    <a:pt x="21337" y="22174"/>
                    <a:pt x="20958" y="22316"/>
                    <a:pt x="20547" y="22347"/>
                  </a:cubicBezTo>
                  <a:cubicBezTo>
                    <a:pt x="20506" y="22350"/>
                    <a:pt x="20465" y="22351"/>
                    <a:pt x="20425" y="22351"/>
                  </a:cubicBezTo>
                  <a:cubicBezTo>
                    <a:pt x="20347" y="22351"/>
                    <a:pt x="20270" y="22348"/>
                    <a:pt x="20195" y="22348"/>
                  </a:cubicBezTo>
                  <a:cubicBezTo>
                    <a:pt x="20080" y="22348"/>
                    <a:pt x="19970" y="22356"/>
                    <a:pt x="19867" y="22395"/>
                  </a:cubicBezTo>
                  <a:cubicBezTo>
                    <a:pt x="19677" y="22459"/>
                    <a:pt x="19519" y="22663"/>
                    <a:pt x="19346" y="22790"/>
                  </a:cubicBezTo>
                  <a:cubicBezTo>
                    <a:pt x="19249" y="22851"/>
                    <a:pt x="19148" y="22874"/>
                    <a:pt x="19048" y="22874"/>
                  </a:cubicBezTo>
                  <a:cubicBezTo>
                    <a:pt x="18967" y="22874"/>
                    <a:pt x="18886" y="22859"/>
                    <a:pt x="18808" y="22838"/>
                  </a:cubicBezTo>
                  <a:cubicBezTo>
                    <a:pt x="18602" y="22790"/>
                    <a:pt x="18476" y="22617"/>
                    <a:pt x="18507" y="22442"/>
                  </a:cubicBezTo>
                  <a:cubicBezTo>
                    <a:pt x="18570" y="22079"/>
                    <a:pt x="18587" y="21715"/>
                    <a:pt x="18903" y="21447"/>
                  </a:cubicBezTo>
                  <a:cubicBezTo>
                    <a:pt x="19061" y="21289"/>
                    <a:pt x="19139" y="21051"/>
                    <a:pt x="19424" y="20956"/>
                  </a:cubicBezTo>
                  <a:cubicBezTo>
                    <a:pt x="19550" y="21020"/>
                    <a:pt x="19708" y="21115"/>
                    <a:pt x="19867" y="21194"/>
                  </a:cubicBezTo>
                  <a:cubicBezTo>
                    <a:pt x="19924" y="21219"/>
                    <a:pt x="19980" y="21235"/>
                    <a:pt x="20033" y="21235"/>
                  </a:cubicBezTo>
                  <a:cubicBezTo>
                    <a:pt x="20113" y="21235"/>
                    <a:pt x="20183" y="21200"/>
                    <a:pt x="20231" y="21115"/>
                  </a:cubicBezTo>
                  <a:cubicBezTo>
                    <a:pt x="20332" y="20950"/>
                    <a:pt x="20362" y="20703"/>
                    <a:pt x="20592" y="20703"/>
                  </a:cubicBezTo>
                  <a:cubicBezTo>
                    <a:pt x="20648" y="20703"/>
                    <a:pt x="20716" y="20717"/>
                    <a:pt x="20800" y="20752"/>
                  </a:cubicBezTo>
                  <a:cubicBezTo>
                    <a:pt x="20825" y="20761"/>
                    <a:pt x="20850" y="20766"/>
                    <a:pt x="20875" y="20766"/>
                  </a:cubicBezTo>
                  <a:cubicBezTo>
                    <a:pt x="21051" y="20766"/>
                    <a:pt x="21214" y="20543"/>
                    <a:pt x="21352" y="20404"/>
                  </a:cubicBezTo>
                  <a:cubicBezTo>
                    <a:pt x="21509" y="20247"/>
                    <a:pt x="21672" y="20199"/>
                    <a:pt x="21839" y="20199"/>
                  </a:cubicBezTo>
                  <a:close/>
                  <a:moveTo>
                    <a:pt x="3156" y="23290"/>
                  </a:moveTo>
                  <a:cubicBezTo>
                    <a:pt x="3178" y="23290"/>
                    <a:pt x="3206" y="23298"/>
                    <a:pt x="3232" y="23304"/>
                  </a:cubicBezTo>
                  <a:lnTo>
                    <a:pt x="3232" y="23304"/>
                  </a:lnTo>
                  <a:lnTo>
                    <a:pt x="3113" y="23422"/>
                  </a:lnTo>
                  <a:cubicBezTo>
                    <a:pt x="3091" y="23316"/>
                    <a:pt x="3116" y="23290"/>
                    <a:pt x="3156" y="23290"/>
                  </a:cubicBezTo>
                  <a:close/>
                  <a:moveTo>
                    <a:pt x="3646" y="23773"/>
                  </a:moveTo>
                  <a:cubicBezTo>
                    <a:pt x="3689" y="23773"/>
                    <a:pt x="3726" y="23807"/>
                    <a:pt x="3745" y="23865"/>
                  </a:cubicBezTo>
                  <a:cubicBezTo>
                    <a:pt x="3793" y="24008"/>
                    <a:pt x="3714" y="24134"/>
                    <a:pt x="3587" y="24134"/>
                  </a:cubicBezTo>
                  <a:cubicBezTo>
                    <a:pt x="3524" y="24134"/>
                    <a:pt x="3429" y="24054"/>
                    <a:pt x="3429" y="24008"/>
                  </a:cubicBezTo>
                  <a:cubicBezTo>
                    <a:pt x="3429" y="23944"/>
                    <a:pt x="3492" y="23865"/>
                    <a:pt x="3556" y="23818"/>
                  </a:cubicBezTo>
                  <a:cubicBezTo>
                    <a:pt x="3587" y="23787"/>
                    <a:pt x="3618" y="23773"/>
                    <a:pt x="3646" y="23773"/>
                  </a:cubicBezTo>
                  <a:close/>
                  <a:moveTo>
                    <a:pt x="4192" y="24444"/>
                  </a:moveTo>
                  <a:cubicBezTo>
                    <a:pt x="4198" y="24444"/>
                    <a:pt x="4202" y="24446"/>
                    <a:pt x="4204" y="24450"/>
                  </a:cubicBezTo>
                  <a:cubicBezTo>
                    <a:pt x="4256" y="24580"/>
                    <a:pt x="4232" y="24615"/>
                    <a:pt x="4182" y="24615"/>
                  </a:cubicBezTo>
                  <a:cubicBezTo>
                    <a:pt x="4149" y="24615"/>
                    <a:pt x="4105" y="24600"/>
                    <a:pt x="4063" y="24587"/>
                  </a:cubicBezTo>
                  <a:lnTo>
                    <a:pt x="4063" y="24587"/>
                  </a:lnTo>
                  <a:cubicBezTo>
                    <a:pt x="4077" y="24512"/>
                    <a:pt x="4159" y="24444"/>
                    <a:pt x="4192" y="24444"/>
                  </a:cubicBezTo>
                  <a:close/>
                  <a:moveTo>
                    <a:pt x="5579" y="25145"/>
                  </a:moveTo>
                  <a:cubicBezTo>
                    <a:pt x="5610" y="25177"/>
                    <a:pt x="5642" y="25224"/>
                    <a:pt x="5642" y="25255"/>
                  </a:cubicBezTo>
                  <a:cubicBezTo>
                    <a:pt x="5642" y="25344"/>
                    <a:pt x="5602" y="25392"/>
                    <a:pt x="5538" y="25392"/>
                  </a:cubicBezTo>
                  <a:cubicBezTo>
                    <a:pt x="5522" y="25392"/>
                    <a:pt x="5503" y="25388"/>
                    <a:pt x="5484" y="25382"/>
                  </a:cubicBezTo>
                  <a:cubicBezTo>
                    <a:pt x="5452" y="25367"/>
                    <a:pt x="5406" y="25304"/>
                    <a:pt x="5406" y="25287"/>
                  </a:cubicBezTo>
                  <a:cubicBezTo>
                    <a:pt x="5469" y="25240"/>
                    <a:pt x="5532" y="25192"/>
                    <a:pt x="5579" y="25145"/>
                  </a:cubicBezTo>
                  <a:close/>
                  <a:moveTo>
                    <a:pt x="20114" y="25557"/>
                  </a:moveTo>
                  <a:cubicBezTo>
                    <a:pt x="20151" y="25557"/>
                    <a:pt x="20190" y="25561"/>
                    <a:pt x="20231" y="25572"/>
                  </a:cubicBezTo>
                  <a:cubicBezTo>
                    <a:pt x="20294" y="25588"/>
                    <a:pt x="20341" y="25666"/>
                    <a:pt x="20372" y="25730"/>
                  </a:cubicBezTo>
                  <a:cubicBezTo>
                    <a:pt x="20389" y="25746"/>
                    <a:pt x="20357" y="25824"/>
                    <a:pt x="20325" y="25841"/>
                  </a:cubicBezTo>
                  <a:cubicBezTo>
                    <a:pt x="20073" y="26014"/>
                    <a:pt x="20073" y="25999"/>
                    <a:pt x="19550" y="26046"/>
                  </a:cubicBezTo>
                  <a:cubicBezTo>
                    <a:pt x="19472" y="26031"/>
                    <a:pt x="19377" y="26014"/>
                    <a:pt x="19314" y="25983"/>
                  </a:cubicBezTo>
                  <a:cubicBezTo>
                    <a:pt x="19203" y="25919"/>
                    <a:pt x="19266" y="25856"/>
                    <a:pt x="19582" y="25746"/>
                  </a:cubicBezTo>
                  <a:cubicBezTo>
                    <a:pt x="19755" y="25679"/>
                    <a:pt x="19917" y="25557"/>
                    <a:pt x="20114" y="25557"/>
                  </a:cubicBezTo>
                  <a:close/>
                  <a:moveTo>
                    <a:pt x="18697" y="26204"/>
                  </a:moveTo>
                  <a:lnTo>
                    <a:pt x="18697" y="26204"/>
                  </a:lnTo>
                  <a:cubicBezTo>
                    <a:pt x="18770" y="26233"/>
                    <a:pt x="18762" y="26262"/>
                    <a:pt x="18675" y="26279"/>
                  </a:cubicBezTo>
                  <a:lnTo>
                    <a:pt x="18675" y="26279"/>
                  </a:lnTo>
                  <a:cubicBezTo>
                    <a:pt x="18687" y="26254"/>
                    <a:pt x="18697" y="26229"/>
                    <a:pt x="18697" y="26204"/>
                  </a:cubicBezTo>
                  <a:close/>
                  <a:moveTo>
                    <a:pt x="5866" y="26359"/>
                  </a:moveTo>
                  <a:cubicBezTo>
                    <a:pt x="5871" y="26359"/>
                    <a:pt x="5875" y="26360"/>
                    <a:pt x="5880" y="26362"/>
                  </a:cubicBezTo>
                  <a:cubicBezTo>
                    <a:pt x="5958" y="26378"/>
                    <a:pt x="6021" y="26410"/>
                    <a:pt x="6101" y="26441"/>
                  </a:cubicBezTo>
                  <a:lnTo>
                    <a:pt x="5863" y="26488"/>
                  </a:lnTo>
                  <a:cubicBezTo>
                    <a:pt x="5832" y="26473"/>
                    <a:pt x="5800" y="26441"/>
                    <a:pt x="5768" y="26410"/>
                  </a:cubicBezTo>
                  <a:cubicBezTo>
                    <a:pt x="5796" y="26396"/>
                    <a:pt x="5835" y="26359"/>
                    <a:pt x="5866" y="26359"/>
                  </a:cubicBezTo>
                  <a:close/>
                  <a:moveTo>
                    <a:pt x="18625" y="26297"/>
                  </a:moveTo>
                  <a:cubicBezTo>
                    <a:pt x="18633" y="26297"/>
                    <a:pt x="18642" y="26297"/>
                    <a:pt x="18651" y="26298"/>
                  </a:cubicBezTo>
                  <a:lnTo>
                    <a:pt x="18651" y="26298"/>
                  </a:lnTo>
                  <a:cubicBezTo>
                    <a:pt x="18661" y="26487"/>
                    <a:pt x="18571" y="26564"/>
                    <a:pt x="18396" y="26568"/>
                  </a:cubicBezTo>
                  <a:lnTo>
                    <a:pt x="18396" y="26568"/>
                  </a:lnTo>
                  <a:cubicBezTo>
                    <a:pt x="18386" y="26387"/>
                    <a:pt x="18455" y="26297"/>
                    <a:pt x="18625" y="26297"/>
                  </a:cubicBezTo>
                  <a:close/>
                  <a:moveTo>
                    <a:pt x="19851" y="26600"/>
                  </a:moveTo>
                  <a:cubicBezTo>
                    <a:pt x="19915" y="26600"/>
                    <a:pt x="19978" y="26678"/>
                    <a:pt x="20041" y="26726"/>
                  </a:cubicBezTo>
                  <a:cubicBezTo>
                    <a:pt x="19978" y="26758"/>
                    <a:pt x="19898" y="26836"/>
                    <a:pt x="19820" y="26836"/>
                  </a:cubicBezTo>
                  <a:cubicBezTo>
                    <a:pt x="19757" y="26836"/>
                    <a:pt x="19693" y="26758"/>
                    <a:pt x="19630" y="26710"/>
                  </a:cubicBezTo>
                  <a:cubicBezTo>
                    <a:pt x="19693" y="26678"/>
                    <a:pt x="19772" y="26600"/>
                    <a:pt x="19851" y="26600"/>
                  </a:cubicBezTo>
                  <a:close/>
                  <a:moveTo>
                    <a:pt x="18375" y="26583"/>
                  </a:moveTo>
                  <a:cubicBezTo>
                    <a:pt x="18200" y="27017"/>
                    <a:pt x="17870" y="27297"/>
                    <a:pt x="17464" y="27485"/>
                  </a:cubicBezTo>
                  <a:cubicBezTo>
                    <a:pt x="17456" y="27489"/>
                    <a:pt x="17445" y="27491"/>
                    <a:pt x="17434" y="27491"/>
                  </a:cubicBezTo>
                  <a:cubicBezTo>
                    <a:pt x="17402" y="27491"/>
                    <a:pt x="17365" y="27476"/>
                    <a:pt x="17354" y="27453"/>
                  </a:cubicBezTo>
                  <a:cubicBezTo>
                    <a:pt x="17338" y="27421"/>
                    <a:pt x="17323" y="27358"/>
                    <a:pt x="17338" y="27327"/>
                  </a:cubicBezTo>
                  <a:cubicBezTo>
                    <a:pt x="17544" y="27026"/>
                    <a:pt x="17828" y="26804"/>
                    <a:pt x="18128" y="26631"/>
                  </a:cubicBezTo>
                  <a:cubicBezTo>
                    <a:pt x="18201" y="26587"/>
                    <a:pt x="18288" y="26583"/>
                    <a:pt x="18375" y="26583"/>
                  </a:cubicBezTo>
                  <a:close/>
                  <a:moveTo>
                    <a:pt x="18476" y="27485"/>
                  </a:moveTo>
                  <a:cubicBezTo>
                    <a:pt x="18492" y="27485"/>
                    <a:pt x="18539" y="27548"/>
                    <a:pt x="18555" y="27579"/>
                  </a:cubicBezTo>
                  <a:cubicBezTo>
                    <a:pt x="18555" y="27626"/>
                    <a:pt x="18555" y="27689"/>
                    <a:pt x="18539" y="27706"/>
                  </a:cubicBezTo>
                  <a:cubicBezTo>
                    <a:pt x="18366" y="27832"/>
                    <a:pt x="18191" y="27959"/>
                    <a:pt x="18018" y="28069"/>
                  </a:cubicBezTo>
                  <a:cubicBezTo>
                    <a:pt x="18011" y="28072"/>
                    <a:pt x="18003" y="28074"/>
                    <a:pt x="17993" y="28074"/>
                  </a:cubicBezTo>
                  <a:cubicBezTo>
                    <a:pt x="17957" y="28074"/>
                    <a:pt x="17907" y="28054"/>
                    <a:pt x="17907" y="28054"/>
                  </a:cubicBezTo>
                  <a:cubicBezTo>
                    <a:pt x="17907" y="27974"/>
                    <a:pt x="17892" y="27848"/>
                    <a:pt x="17923" y="27816"/>
                  </a:cubicBezTo>
                  <a:cubicBezTo>
                    <a:pt x="18096" y="27689"/>
                    <a:pt x="18286" y="27595"/>
                    <a:pt x="18476" y="27485"/>
                  </a:cubicBezTo>
                  <a:close/>
                  <a:moveTo>
                    <a:pt x="60390" y="27776"/>
                  </a:moveTo>
                  <a:cubicBezTo>
                    <a:pt x="60406" y="27776"/>
                    <a:pt x="60422" y="27779"/>
                    <a:pt x="60439" y="27784"/>
                  </a:cubicBezTo>
                  <a:cubicBezTo>
                    <a:pt x="60470" y="27801"/>
                    <a:pt x="60486" y="27864"/>
                    <a:pt x="60517" y="27911"/>
                  </a:cubicBezTo>
                  <a:cubicBezTo>
                    <a:pt x="60486" y="27990"/>
                    <a:pt x="60470" y="28069"/>
                    <a:pt x="60422" y="28148"/>
                  </a:cubicBezTo>
                  <a:cubicBezTo>
                    <a:pt x="60422" y="28156"/>
                    <a:pt x="60399" y="28160"/>
                    <a:pt x="60371" y="28160"/>
                  </a:cubicBezTo>
                  <a:cubicBezTo>
                    <a:pt x="60343" y="28160"/>
                    <a:pt x="60312" y="28156"/>
                    <a:pt x="60296" y="28148"/>
                  </a:cubicBezTo>
                  <a:cubicBezTo>
                    <a:pt x="60201" y="28100"/>
                    <a:pt x="60186" y="28022"/>
                    <a:pt x="60217" y="27911"/>
                  </a:cubicBezTo>
                  <a:cubicBezTo>
                    <a:pt x="60256" y="27833"/>
                    <a:pt x="60317" y="27776"/>
                    <a:pt x="60390" y="27776"/>
                  </a:cubicBezTo>
                  <a:close/>
                  <a:moveTo>
                    <a:pt x="18507" y="28575"/>
                  </a:moveTo>
                  <a:lnTo>
                    <a:pt x="18539" y="28669"/>
                  </a:lnTo>
                  <a:lnTo>
                    <a:pt x="18460" y="28654"/>
                  </a:lnTo>
                  <a:lnTo>
                    <a:pt x="18507" y="28575"/>
                  </a:lnTo>
                  <a:close/>
                  <a:moveTo>
                    <a:pt x="20183" y="28970"/>
                  </a:moveTo>
                  <a:lnTo>
                    <a:pt x="20214" y="29080"/>
                  </a:lnTo>
                  <a:lnTo>
                    <a:pt x="20119" y="29065"/>
                  </a:lnTo>
                  <a:lnTo>
                    <a:pt x="20183" y="28970"/>
                  </a:lnTo>
                  <a:close/>
                  <a:moveTo>
                    <a:pt x="62877" y="29693"/>
                  </a:moveTo>
                  <a:cubicBezTo>
                    <a:pt x="62910" y="29693"/>
                    <a:pt x="62954" y="29718"/>
                    <a:pt x="62968" y="29744"/>
                  </a:cubicBezTo>
                  <a:cubicBezTo>
                    <a:pt x="62983" y="29776"/>
                    <a:pt x="62951" y="29824"/>
                    <a:pt x="62951" y="29871"/>
                  </a:cubicBezTo>
                  <a:cubicBezTo>
                    <a:pt x="62913" y="29871"/>
                    <a:pt x="62875" y="29891"/>
                    <a:pt x="62853" y="29891"/>
                  </a:cubicBezTo>
                  <a:cubicBezTo>
                    <a:pt x="62848" y="29891"/>
                    <a:pt x="62844" y="29890"/>
                    <a:pt x="62841" y="29887"/>
                  </a:cubicBezTo>
                  <a:cubicBezTo>
                    <a:pt x="62761" y="29807"/>
                    <a:pt x="62761" y="29729"/>
                    <a:pt x="62856" y="29697"/>
                  </a:cubicBezTo>
                  <a:cubicBezTo>
                    <a:pt x="62862" y="29694"/>
                    <a:pt x="62869" y="29693"/>
                    <a:pt x="62877" y="29693"/>
                  </a:cubicBezTo>
                  <a:close/>
                  <a:moveTo>
                    <a:pt x="19537" y="29417"/>
                  </a:moveTo>
                  <a:cubicBezTo>
                    <a:pt x="19646" y="29417"/>
                    <a:pt x="19744" y="29464"/>
                    <a:pt x="19757" y="29586"/>
                  </a:cubicBezTo>
                  <a:cubicBezTo>
                    <a:pt x="19757" y="29666"/>
                    <a:pt x="19740" y="29761"/>
                    <a:pt x="19725" y="29855"/>
                  </a:cubicBezTo>
                  <a:cubicBezTo>
                    <a:pt x="19630" y="29997"/>
                    <a:pt x="19740" y="30092"/>
                    <a:pt x="19820" y="30203"/>
                  </a:cubicBezTo>
                  <a:cubicBezTo>
                    <a:pt x="19898" y="30313"/>
                    <a:pt x="19978" y="30488"/>
                    <a:pt x="19930" y="30566"/>
                  </a:cubicBezTo>
                  <a:cubicBezTo>
                    <a:pt x="19740" y="30930"/>
                    <a:pt x="19519" y="31278"/>
                    <a:pt x="19282" y="31609"/>
                  </a:cubicBezTo>
                  <a:cubicBezTo>
                    <a:pt x="19219" y="31704"/>
                    <a:pt x="19061" y="31752"/>
                    <a:pt x="18935" y="31784"/>
                  </a:cubicBezTo>
                  <a:cubicBezTo>
                    <a:pt x="18921" y="31786"/>
                    <a:pt x="18906" y="31787"/>
                    <a:pt x="18890" y="31787"/>
                  </a:cubicBezTo>
                  <a:cubicBezTo>
                    <a:pt x="18814" y="31787"/>
                    <a:pt x="18720" y="31759"/>
                    <a:pt x="18682" y="31720"/>
                  </a:cubicBezTo>
                  <a:cubicBezTo>
                    <a:pt x="18381" y="31341"/>
                    <a:pt x="18381" y="30867"/>
                    <a:pt x="18366" y="30424"/>
                  </a:cubicBezTo>
                  <a:cubicBezTo>
                    <a:pt x="18366" y="30376"/>
                    <a:pt x="18397" y="30330"/>
                    <a:pt x="18429" y="30298"/>
                  </a:cubicBezTo>
                  <a:cubicBezTo>
                    <a:pt x="18444" y="30266"/>
                    <a:pt x="18476" y="30203"/>
                    <a:pt x="18507" y="30203"/>
                  </a:cubicBezTo>
                  <a:cubicBezTo>
                    <a:pt x="18950" y="30108"/>
                    <a:pt x="19013" y="29554"/>
                    <a:pt x="19440" y="29428"/>
                  </a:cubicBezTo>
                  <a:cubicBezTo>
                    <a:pt x="19472" y="29421"/>
                    <a:pt x="19505" y="29417"/>
                    <a:pt x="19537" y="29417"/>
                  </a:cubicBezTo>
                  <a:close/>
                  <a:moveTo>
                    <a:pt x="1722" y="32163"/>
                  </a:moveTo>
                  <a:cubicBezTo>
                    <a:pt x="1733" y="32178"/>
                    <a:pt x="1742" y="32194"/>
                    <a:pt x="1749" y="32210"/>
                  </a:cubicBezTo>
                  <a:lnTo>
                    <a:pt x="1749" y="32210"/>
                  </a:lnTo>
                  <a:cubicBezTo>
                    <a:pt x="1741" y="32194"/>
                    <a:pt x="1732" y="32179"/>
                    <a:pt x="1722" y="32163"/>
                  </a:cubicBezTo>
                  <a:close/>
                  <a:moveTo>
                    <a:pt x="5855" y="27306"/>
                  </a:moveTo>
                  <a:cubicBezTo>
                    <a:pt x="5979" y="27306"/>
                    <a:pt x="6103" y="27320"/>
                    <a:pt x="6227" y="27358"/>
                  </a:cubicBezTo>
                  <a:cubicBezTo>
                    <a:pt x="6259" y="27373"/>
                    <a:pt x="6322" y="27405"/>
                    <a:pt x="6322" y="27437"/>
                  </a:cubicBezTo>
                  <a:cubicBezTo>
                    <a:pt x="6337" y="27516"/>
                    <a:pt x="6369" y="27626"/>
                    <a:pt x="6322" y="27658"/>
                  </a:cubicBezTo>
                  <a:cubicBezTo>
                    <a:pt x="6211" y="27801"/>
                    <a:pt x="6038" y="27896"/>
                    <a:pt x="5926" y="28037"/>
                  </a:cubicBezTo>
                  <a:cubicBezTo>
                    <a:pt x="5816" y="28180"/>
                    <a:pt x="5768" y="28353"/>
                    <a:pt x="5690" y="28528"/>
                  </a:cubicBezTo>
                  <a:cubicBezTo>
                    <a:pt x="5785" y="28511"/>
                    <a:pt x="5880" y="28511"/>
                    <a:pt x="5958" y="28511"/>
                  </a:cubicBezTo>
                  <a:cubicBezTo>
                    <a:pt x="6116" y="28528"/>
                    <a:pt x="6259" y="28654"/>
                    <a:pt x="6227" y="28749"/>
                  </a:cubicBezTo>
                  <a:cubicBezTo>
                    <a:pt x="6148" y="29049"/>
                    <a:pt x="6069" y="29350"/>
                    <a:pt x="5958" y="29649"/>
                  </a:cubicBezTo>
                  <a:cubicBezTo>
                    <a:pt x="5895" y="29839"/>
                    <a:pt x="5705" y="29887"/>
                    <a:pt x="5532" y="29887"/>
                  </a:cubicBezTo>
                  <a:lnTo>
                    <a:pt x="5389" y="29887"/>
                  </a:lnTo>
                  <a:cubicBezTo>
                    <a:pt x="5263" y="29855"/>
                    <a:pt x="5121" y="29839"/>
                    <a:pt x="5073" y="29697"/>
                  </a:cubicBezTo>
                  <a:cubicBezTo>
                    <a:pt x="5058" y="29618"/>
                    <a:pt x="5105" y="29523"/>
                    <a:pt x="5153" y="29444"/>
                  </a:cubicBezTo>
                  <a:cubicBezTo>
                    <a:pt x="5184" y="29365"/>
                    <a:pt x="5279" y="29318"/>
                    <a:pt x="5342" y="29255"/>
                  </a:cubicBezTo>
                  <a:cubicBezTo>
                    <a:pt x="5484" y="29112"/>
                    <a:pt x="5469" y="28939"/>
                    <a:pt x="5452" y="28749"/>
                  </a:cubicBezTo>
                  <a:lnTo>
                    <a:pt x="5452" y="28749"/>
                  </a:lnTo>
                  <a:cubicBezTo>
                    <a:pt x="5311" y="28781"/>
                    <a:pt x="5184" y="28812"/>
                    <a:pt x="5041" y="28827"/>
                  </a:cubicBezTo>
                  <a:cubicBezTo>
                    <a:pt x="4963" y="28841"/>
                    <a:pt x="4899" y="28848"/>
                    <a:pt x="4847" y="28848"/>
                  </a:cubicBezTo>
                  <a:cubicBezTo>
                    <a:pt x="4649" y="28848"/>
                    <a:pt x="4635" y="28736"/>
                    <a:pt x="4710" y="28385"/>
                  </a:cubicBezTo>
                  <a:cubicBezTo>
                    <a:pt x="4710" y="28353"/>
                    <a:pt x="4725" y="28290"/>
                    <a:pt x="4694" y="28258"/>
                  </a:cubicBezTo>
                  <a:cubicBezTo>
                    <a:pt x="4665" y="28230"/>
                    <a:pt x="4627" y="28214"/>
                    <a:pt x="4591" y="28214"/>
                  </a:cubicBezTo>
                  <a:cubicBezTo>
                    <a:pt x="4547" y="28214"/>
                    <a:pt x="4506" y="28238"/>
                    <a:pt x="4489" y="28290"/>
                  </a:cubicBezTo>
                  <a:cubicBezTo>
                    <a:pt x="4394" y="28543"/>
                    <a:pt x="4268" y="28812"/>
                    <a:pt x="4268" y="29065"/>
                  </a:cubicBezTo>
                  <a:cubicBezTo>
                    <a:pt x="4268" y="29333"/>
                    <a:pt x="4362" y="29618"/>
                    <a:pt x="4489" y="29839"/>
                  </a:cubicBezTo>
                  <a:cubicBezTo>
                    <a:pt x="4662" y="30123"/>
                    <a:pt x="4931" y="30298"/>
                    <a:pt x="5279" y="30345"/>
                  </a:cubicBezTo>
                  <a:cubicBezTo>
                    <a:pt x="5500" y="30376"/>
                    <a:pt x="5722" y="30424"/>
                    <a:pt x="5943" y="30471"/>
                  </a:cubicBezTo>
                  <a:cubicBezTo>
                    <a:pt x="6084" y="30503"/>
                    <a:pt x="6211" y="30804"/>
                    <a:pt x="6116" y="30930"/>
                  </a:cubicBezTo>
                  <a:cubicBezTo>
                    <a:pt x="5768" y="31388"/>
                    <a:pt x="5690" y="31925"/>
                    <a:pt x="5722" y="32479"/>
                  </a:cubicBezTo>
                  <a:cubicBezTo>
                    <a:pt x="5737" y="32715"/>
                    <a:pt x="5690" y="32937"/>
                    <a:pt x="5674" y="33158"/>
                  </a:cubicBezTo>
                  <a:cubicBezTo>
                    <a:pt x="5663" y="33235"/>
                    <a:pt x="5614" y="33281"/>
                    <a:pt x="5554" y="33281"/>
                  </a:cubicBezTo>
                  <a:cubicBezTo>
                    <a:pt x="5527" y="33281"/>
                    <a:pt x="5498" y="33272"/>
                    <a:pt x="5469" y="33253"/>
                  </a:cubicBezTo>
                  <a:cubicBezTo>
                    <a:pt x="5311" y="33158"/>
                    <a:pt x="5105" y="33080"/>
                    <a:pt x="5026" y="32937"/>
                  </a:cubicBezTo>
                  <a:cubicBezTo>
                    <a:pt x="4441" y="31862"/>
                    <a:pt x="3682" y="30867"/>
                    <a:pt x="3446" y="29618"/>
                  </a:cubicBezTo>
                  <a:cubicBezTo>
                    <a:pt x="3382" y="29365"/>
                    <a:pt x="3240" y="29112"/>
                    <a:pt x="3130" y="28875"/>
                  </a:cubicBezTo>
                  <a:cubicBezTo>
                    <a:pt x="3366" y="28591"/>
                    <a:pt x="3035" y="28496"/>
                    <a:pt x="2972" y="28370"/>
                  </a:cubicBezTo>
                  <a:cubicBezTo>
                    <a:pt x="3082" y="28243"/>
                    <a:pt x="3176" y="28148"/>
                    <a:pt x="3256" y="28037"/>
                  </a:cubicBezTo>
                  <a:cubicBezTo>
                    <a:pt x="3366" y="27879"/>
                    <a:pt x="3509" y="27801"/>
                    <a:pt x="3699" y="27753"/>
                  </a:cubicBezTo>
                  <a:cubicBezTo>
                    <a:pt x="4188" y="27658"/>
                    <a:pt x="4710" y="27721"/>
                    <a:pt x="5136" y="27390"/>
                  </a:cubicBezTo>
                  <a:cubicBezTo>
                    <a:pt x="5376" y="27358"/>
                    <a:pt x="5615" y="27306"/>
                    <a:pt x="5855" y="27306"/>
                  </a:cubicBezTo>
                  <a:close/>
                  <a:moveTo>
                    <a:pt x="2177" y="32360"/>
                  </a:moveTo>
                  <a:cubicBezTo>
                    <a:pt x="2311" y="32360"/>
                    <a:pt x="2386" y="32421"/>
                    <a:pt x="2386" y="32526"/>
                  </a:cubicBezTo>
                  <a:lnTo>
                    <a:pt x="2386" y="33348"/>
                  </a:lnTo>
                  <a:cubicBezTo>
                    <a:pt x="2386" y="33376"/>
                    <a:pt x="2321" y="33445"/>
                    <a:pt x="2310" y="33445"/>
                  </a:cubicBezTo>
                  <a:cubicBezTo>
                    <a:pt x="2308" y="33445"/>
                    <a:pt x="2308" y="33444"/>
                    <a:pt x="2308" y="33443"/>
                  </a:cubicBezTo>
                  <a:cubicBezTo>
                    <a:pt x="2228" y="33411"/>
                    <a:pt x="2133" y="33379"/>
                    <a:pt x="2118" y="33316"/>
                  </a:cubicBezTo>
                  <a:cubicBezTo>
                    <a:pt x="2010" y="33025"/>
                    <a:pt x="1933" y="32717"/>
                    <a:pt x="1855" y="32424"/>
                  </a:cubicBezTo>
                  <a:lnTo>
                    <a:pt x="1855" y="32424"/>
                  </a:lnTo>
                  <a:cubicBezTo>
                    <a:pt x="1934" y="32407"/>
                    <a:pt x="2005" y="32382"/>
                    <a:pt x="2086" y="32368"/>
                  </a:cubicBezTo>
                  <a:cubicBezTo>
                    <a:pt x="2119" y="32362"/>
                    <a:pt x="2149" y="32360"/>
                    <a:pt x="2177" y="32360"/>
                  </a:cubicBezTo>
                  <a:close/>
                  <a:moveTo>
                    <a:pt x="62019" y="31499"/>
                  </a:moveTo>
                  <a:cubicBezTo>
                    <a:pt x="62146" y="31546"/>
                    <a:pt x="62272" y="31609"/>
                    <a:pt x="62399" y="31626"/>
                  </a:cubicBezTo>
                  <a:cubicBezTo>
                    <a:pt x="62540" y="31657"/>
                    <a:pt x="62667" y="31736"/>
                    <a:pt x="62683" y="31878"/>
                  </a:cubicBezTo>
                  <a:cubicBezTo>
                    <a:pt x="62746" y="32652"/>
                    <a:pt x="62809" y="33427"/>
                    <a:pt x="62856" y="34201"/>
                  </a:cubicBezTo>
                  <a:cubicBezTo>
                    <a:pt x="62856" y="34328"/>
                    <a:pt x="62761" y="34454"/>
                    <a:pt x="62683" y="34565"/>
                  </a:cubicBezTo>
                  <a:cubicBezTo>
                    <a:pt x="62623" y="34645"/>
                    <a:pt x="62525" y="34680"/>
                    <a:pt x="62425" y="34680"/>
                  </a:cubicBezTo>
                  <a:cubicBezTo>
                    <a:pt x="62286" y="34680"/>
                    <a:pt x="62144" y="34612"/>
                    <a:pt x="62098" y="34502"/>
                  </a:cubicBezTo>
                  <a:cubicBezTo>
                    <a:pt x="62051" y="34376"/>
                    <a:pt x="61971" y="34249"/>
                    <a:pt x="61971" y="34106"/>
                  </a:cubicBezTo>
                  <a:cubicBezTo>
                    <a:pt x="61956" y="33743"/>
                    <a:pt x="61908" y="33364"/>
                    <a:pt x="61971" y="33016"/>
                  </a:cubicBezTo>
                  <a:cubicBezTo>
                    <a:pt x="62051" y="32605"/>
                    <a:pt x="62051" y="32210"/>
                    <a:pt x="61956" y="31799"/>
                  </a:cubicBezTo>
                  <a:cubicBezTo>
                    <a:pt x="61940" y="31720"/>
                    <a:pt x="61988" y="31626"/>
                    <a:pt x="62019" y="31499"/>
                  </a:cubicBezTo>
                  <a:close/>
                  <a:moveTo>
                    <a:pt x="60391" y="34091"/>
                  </a:moveTo>
                  <a:cubicBezTo>
                    <a:pt x="60628" y="34186"/>
                    <a:pt x="60755" y="34376"/>
                    <a:pt x="60770" y="34612"/>
                  </a:cubicBezTo>
                  <a:cubicBezTo>
                    <a:pt x="60786" y="34787"/>
                    <a:pt x="60723" y="34960"/>
                    <a:pt x="60660" y="35118"/>
                  </a:cubicBezTo>
                  <a:cubicBezTo>
                    <a:pt x="60597" y="35244"/>
                    <a:pt x="60486" y="35339"/>
                    <a:pt x="60376" y="35402"/>
                  </a:cubicBezTo>
                  <a:cubicBezTo>
                    <a:pt x="60369" y="35406"/>
                    <a:pt x="60361" y="35408"/>
                    <a:pt x="60352" y="35408"/>
                  </a:cubicBezTo>
                  <a:cubicBezTo>
                    <a:pt x="60258" y="35408"/>
                    <a:pt x="60058" y="35183"/>
                    <a:pt x="60043" y="35023"/>
                  </a:cubicBezTo>
                  <a:cubicBezTo>
                    <a:pt x="59965" y="34644"/>
                    <a:pt x="60011" y="34312"/>
                    <a:pt x="60391" y="34091"/>
                  </a:cubicBezTo>
                  <a:close/>
                  <a:moveTo>
                    <a:pt x="2765" y="33554"/>
                  </a:moveTo>
                  <a:cubicBezTo>
                    <a:pt x="3050" y="33601"/>
                    <a:pt x="3271" y="33790"/>
                    <a:pt x="3398" y="33996"/>
                  </a:cubicBezTo>
                  <a:cubicBezTo>
                    <a:pt x="3635" y="34376"/>
                    <a:pt x="3793" y="34802"/>
                    <a:pt x="4078" y="35166"/>
                  </a:cubicBezTo>
                  <a:cubicBezTo>
                    <a:pt x="4346" y="35514"/>
                    <a:pt x="4472" y="35971"/>
                    <a:pt x="4630" y="36399"/>
                  </a:cubicBezTo>
                  <a:cubicBezTo>
                    <a:pt x="4773" y="36746"/>
                    <a:pt x="4915" y="37062"/>
                    <a:pt x="5153" y="37362"/>
                  </a:cubicBezTo>
                  <a:cubicBezTo>
                    <a:pt x="5374" y="37631"/>
                    <a:pt x="5532" y="37979"/>
                    <a:pt x="5674" y="38310"/>
                  </a:cubicBezTo>
                  <a:cubicBezTo>
                    <a:pt x="5810" y="38583"/>
                    <a:pt x="5816" y="38900"/>
                    <a:pt x="5719" y="39204"/>
                  </a:cubicBezTo>
                  <a:lnTo>
                    <a:pt x="5719" y="39204"/>
                  </a:lnTo>
                  <a:cubicBezTo>
                    <a:pt x="5542" y="39122"/>
                    <a:pt x="5466" y="38969"/>
                    <a:pt x="5389" y="38801"/>
                  </a:cubicBezTo>
                  <a:cubicBezTo>
                    <a:pt x="5279" y="38548"/>
                    <a:pt x="5136" y="38310"/>
                    <a:pt x="4900" y="38169"/>
                  </a:cubicBezTo>
                  <a:cubicBezTo>
                    <a:pt x="4188" y="37726"/>
                    <a:pt x="3840" y="37046"/>
                    <a:pt x="3635" y="36287"/>
                  </a:cubicBezTo>
                  <a:cubicBezTo>
                    <a:pt x="3587" y="36114"/>
                    <a:pt x="3541" y="35956"/>
                    <a:pt x="3429" y="35798"/>
                  </a:cubicBezTo>
                  <a:cubicBezTo>
                    <a:pt x="3256" y="35577"/>
                    <a:pt x="3113" y="35356"/>
                    <a:pt x="2972" y="35118"/>
                  </a:cubicBezTo>
                  <a:cubicBezTo>
                    <a:pt x="2687" y="34629"/>
                    <a:pt x="2561" y="34123"/>
                    <a:pt x="2765" y="33554"/>
                  </a:cubicBezTo>
                  <a:close/>
                  <a:moveTo>
                    <a:pt x="5753" y="39291"/>
                  </a:moveTo>
                  <a:cubicBezTo>
                    <a:pt x="5791" y="39329"/>
                    <a:pt x="5831" y="39373"/>
                    <a:pt x="5863" y="39417"/>
                  </a:cubicBezTo>
                  <a:cubicBezTo>
                    <a:pt x="5832" y="39417"/>
                    <a:pt x="5816" y="39433"/>
                    <a:pt x="5785" y="39448"/>
                  </a:cubicBezTo>
                  <a:lnTo>
                    <a:pt x="5753" y="39291"/>
                  </a:lnTo>
                  <a:close/>
                  <a:moveTo>
                    <a:pt x="61025" y="44231"/>
                  </a:moveTo>
                  <a:cubicBezTo>
                    <a:pt x="61028" y="44421"/>
                    <a:pt x="60976" y="44590"/>
                    <a:pt x="60850" y="44727"/>
                  </a:cubicBezTo>
                  <a:lnTo>
                    <a:pt x="60850" y="44727"/>
                  </a:lnTo>
                  <a:cubicBezTo>
                    <a:pt x="60853" y="44539"/>
                    <a:pt x="60875" y="44364"/>
                    <a:pt x="61025" y="44231"/>
                  </a:cubicBezTo>
                  <a:close/>
                  <a:moveTo>
                    <a:pt x="60778" y="44825"/>
                  </a:moveTo>
                  <a:cubicBezTo>
                    <a:pt x="60673" y="45035"/>
                    <a:pt x="60506" y="45173"/>
                    <a:pt x="60278" y="45238"/>
                  </a:cubicBezTo>
                  <a:lnTo>
                    <a:pt x="60278" y="45238"/>
                  </a:lnTo>
                  <a:cubicBezTo>
                    <a:pt x="60400" y="44862"/>
                    <a:pt x="60420" y="44839"/>
                    <a:pt x="60778" y="44825"/>
                  </a:cubicBezTo>
                  <a:close/>
                  <a:moveTo>
                    <a:pt x="60215" y="45338"/>
                  </a:moveTo>
                  <a:lnTo>
                    <a:pt x="60186" y="45486"/>
                  </a:lnTo>
                  <a:cubicBezTo>
                    <a:pt x="60154" y="45471"/>
                    <a:pt x="60138" y="45471"/>
                    <a:pt x="60106" y="45454"/>
                  </a:cubicBezTo>
                  <a:cubicBezTo>
                    <a:pt x="60139" y="45411"/>
                    <a:pt x="60178" y="45376"/>
                    <a:pt x="60215" y="45338"/>
                  </a:cubicBezTo>
                  <a:close/>
                  <a:moveTo>
                    <a:pt x="3161" y="39354"/>
                  </a:moveTo>
                  <a:cubicBezTo>
                    <a:pt x="3319" y="39402"/>
                    <a:pt x="3492" y="39385"/>
                    <a:pt x="3572" y="39465"/>
                  </a:cubicBezTo>
                  <a:cubicBezTo>
                    <a:pt x="3730" y="39623"/>
                    <a:pt x="3872" y="39813"/>
                    <a:pt x="3983" y="40017"/>
                  </a:cubicBezTo>
                  <a:cubicBezTo>
                    <a:pt x="4615" y="41235"/>
                    <a:pt x="5406" y="42341"/>
                    <a:pt x="6322" y="43368"/>
                  </a:cubicBezTo>
                  <a:cubicBezTo>
                    <a:pt x="6480" y="43543"/>
                    <a:pt x="6607" y="43732"/>
                    <a:pt x="6796" y="43859"/>
                  </a:cubicBezTo>
                  <a:cubicBezTo>
                    <a:pt x="7176" y="44127"/>
                    <a:pt x="7460" y="44474"/>
                    <a:pt x="7665" y="44902"/>
                  </a:cubicBezTo>
                  <a:cubicBezTo>
                    <a:pt x="7776" y="45107"/>
                    <a:pt x="7934" y="45265"/>
                    <a:pt x="8139" y="45376"/>
                  </a:cubicBezTo>
                  <a:cubicBezTo>
                    <a:pt x="8472" y="45566"/>
                    <a:pt x="8503" y="45882"/>
                    <a:pt x="8487" y="46213"/>
                  </a:cubicBezTo>
                  <a:cubicBezTo>
                    <a:pt x="8487" y="46417"/>
                    <a:pt x="8286" y="46581"/>
                    <a:pt x="8082" y="46581"/>
                  </a:cubicBezTo>
                  <a:cubicBezTo>
                    <a:pt x="8064" y="46581"/>
                    <a:pt x="8047" y="46580"/>
                    <a:pt x="8029" y="46577"/>
                  </a:cubicBezTo>
                  <a:cubicBezTo>
                    <a:pt x="7222" y="46434"/>
                    <a:pt x="6575" y="45992"/>
                    <a:pt x="6101" y="45344"/>
                  </a:cubicBezTo>
                  <a:cubicBezTo>
                    <a:pt x="5026" y="43874"/>
                    <a:pt x="3920" y="42420"/>
                    <a:pt x="3193" y="40729"/>
                  </a:cubicBezTo>
                  <a:cubicBezTo>
                    <a:pt x="3035" y="40397"/>
                    <a:pt x="2892" y="40065"/>
                    <a:pt x="2955" y="39686"/>
                  </a:cubicBezTo>
                  <a:cubicBezTo>
                    <a:pt x="2987" y="39575"/>
                    <a:pt x="3082" y="39465"/>
                    <a:pt x="3161" y="39354"/>
                  </a:cubicBezTo>
                  <a:close/>
                  <a:moveTo>
                    <a:pt x="57250" y="46904"/>
                  </a:moveTo>
                  <a:cubicBezTo>
                    <a:pt x="57283" y="46904"/>
                    <a:pt x="57328" y="46928"/>
                    <a:pt x="57341" y="46940"/>
                  </a:cubicBezTo>
                  <a:cubicBezTo>
                    <a:pt x="57373" y="46972"/>
                    <a:pt x="57388" y="47020"/>
                    <a:pt x="57436" y="47083"/>
                  </a:cubicBezTo>
                  <a:cubicBezTo>
                    <a:pt x="57404" y="47193"/>
                    <a:pt x="57404" y="47351"/>
                    <a:pt x="57325" y="47431"/>
                  </a:cubicBezTo>
                  <a:cubicBezTo>
                    <a:pt x="57151" y="47557"/>
                    <a:pt x="56945" y="47635"/>
                    <a:pt x="56850" y="47873"/>
                  </a:cubicBezTo>
                  <a:cubicBezTo>
                    <a:pt x="56646" y="48411"/>
                    <a:pt x="56266" y="48790"/>
                    <a:pt x="55649" y="48805"/>
                  </a:cubicBezTo>
                  <a:cubicBezTo>
                    <a:pt x="55396" y="48821"/>
                    <a:pt x="55255" y="49011"/>
                    <a:pt x="55049" y="49106"/>
                  </a:cubicBezTo>
                  <a:cubicBezTo>
                    <a:pt x="55005" y="49122"/>
                    <a:pt x="54961" y="49131"/>
                    <a:pt x="54918" y="49131"/>
                  </a:cubicBezTo>
                  <a:cubicBezTo>
                    <a:pt x="54837" y="49131"/>
                    <a:pt x="54758" y="49099"/>
                    <a:pt x="54686" y="49026"/>
                  </a:cubicBezTo>
                  <a:cubicBezTo>
                    <a:pt x="54528" y="48885"/>
                    <a:pt x="54464" y="48695"/>
                    <a:pt x="54543" y="48552"/>
                  </a:cubicBezTo>
                  <a:cubicBezTo>
                    <a:pt x="54686" y="48268"/>
                    <a:pt x="54875" y="48015"/>
                    <a:pt x="55143" y="47842"/>
                  </a:cubicBezTo>
                  <a:cubicBezTo>
                    <a:pt x="55792" y="47414"/>
                    <a:pt x="56503" y="47130"/>
                    <a:pt x="57230" y="46908"/>
                  </a:cubicBezTo>
                  <a:cubicBezTo>
                    <a:pt x="57236" y="46906"/>
                    <a:pt x="57242" y="46904"/>
                    <a:pt x="57250" y="46904"/>
                  </a:cubicBezTo>
                  <a:close/>
                  <a:moveTo>
                    <a:pt x="52771" y="55393"/>
                  </a:moveTo>
                  <a:cubicBezTo>
                    <a:pt x="52841" y="55393"/>
                    <a:pt x="52949" y="55434"/>
                    <a:pt x="52962" y="55475"/>
                  </a:cubicBezTo>
                  <a:cubicBezTo>
                    <a:pt x="53010" y="55586"/>
                    <a:pt x="53057" y="55776"/>
                    <a:pt x="52994" y="55839"/>
                  </a:cubicBezTo>
                  <a:cubicBezTo>
                    <a:pt x="52741" y="56075"/>
                    <a:pt x="52441" y="56281"/>
                    <a:pt x="52157" y="56471"/>
                  </a:cubicBezTo>
                  <a:cubicBezTo>
                    <a:pt x="52046" y="56550"/>
                    <a:pt x="51904" y="56534"/>
                    <a:pt x="51793" y="56566"/>
                  </a:cubicBezTo>
                  <a:cubicBezTo>
                    <a:pt x="51730" y="56534"/>
                    <a:pt x="51683" y="56534"/>
                    <a:pt x="51651" y="56503"/>
                  </a:cubicBezTo>
                  <a:cubicBezTo>
                    <a:pt x="51635" y="56486"/>
                    <a:pt x="51635" y="56455"/>
                    <a:pt x="51620" y="56423"/>
                  </a:cubicBezTo>
                  <a:cubicBezTo>
                    <a:pt x="51982" y="56281"/>
                    <a:pt x="52062" y="55886"/>
                    <a:pt x="52283" y="55633"/>
                  </a:cubicBezTo>
                  <a:cubicBezTo>
                    <a:pt x="52393" y="55523"/>
                    <a:pt x="52583" y="55460"/>
                    <a:pt x="52741" y="55396"/>
                  </a:cubicBezTo>
                  <a:cubicBezTo>
                    <a:pt x="52750" y="55394"/>
                    <a:pt x="52760" y="55393"/>
                    <a:pt x="52771" y="55393"/>
                  </a:cubicBezTo>
                  <a:close/>
                  <a:moveTo>
                    <a:pt x="50154" y="56797"/>
                  </a:moveTo>
                  <a:cubicBezTo>
                    <a:pt x="50173" y="56797"/>
                    <a:pt x="50193" y="56804"/>
                    <a:pt x="50212" y="56819"/>
                  </a:cubicBezTo>
                  <a:cubicBezTo>
                    <a:pt x="50244" y="56819"/>
                    <a:pt x="50244" y="56882"/>
                    <a:pt x="50244" y="56914"/>
                  </a:cubicBezTo>
                  <a:cubicBezTo>
                    <a:pt x="50234" y="56986"/>
                    <a:pt x="50203" y="57024"/>
                    <a:pt x="50161" y="57024"/>
                  </a:cubicBezTo>
                  <a:cubicBezTo>
                    <a:pt x="50139" y="57024"/>
                    <a:pt x="50113" y="57014"/>
                    <a:pt x="50086" y="56992"/>
                  </a:cubicBezTo>
                  <a:cubicBezTo>
                    <a:pt x="50054" y="56977"/>
                    <a:pt x="50054" y="56929"/>
                    <a:pt x="50054" y="56897"/>
                  </a:cubicBezTo>
                  <a:cubicBezTo>
                    <a:pt x="50076" y="56832"/>
                    <a:pt x="50113" y="56797"/>
                    <a:pt x="50154" y="56797"/>
                  </a:cubicBezTo>
                  <a:close/>
                  <a:moveTo>
                    <a:pt x="51129" y="57687"/>
                  </a:moveTo>
                  <a:cubicBezTo>
                    <a:pt x="51105" y="57703"/>
                    <a:pt x="51082" y="57719"/>
                    <a:pt x="51058" y="57736"/>
                  </a:cubicBezTo>
                  <a:lnTo>
                    <a:pt x="51058" y="57736"/>
                  </a:lnTo>
                  <a:cubicBezTo>
                    <a:pt x="51092" y="57730"/>
                    <a:pt x="51126" y="57725"/>
                    <a:pt x="51161" y="57719"/>
                  </a:cubicBezTo>
                  <a:lnTo>
                    <a:pt x="51129" y="57687"/>
                  </a:lnTo>
                  <a:close/>
                  <a:moveTo>
                    <a:pt x="29539" y="1"/>
                  </a:moveTo>
                  <a:cubicBezTo>
                    <a:pt x="29456" y="1"/>
                    <a:pt x="29374" y="9"/>
                    <a:pt x="29303" y="31"/>
                  </a:cubicBezTo>
                  <a:cubicBezTo>
                    <a:pt x="28989" y="123"/>
                    <a:pt x="28669" y="135"/>
                    <a:pt x="28350" y="135"/>
                  </a:cubicBezTo>
                  <a:cubicBezTo>
                    <a:pt x="28243" y="135"/>
                    <a:pt x="28137" y="133"/>
                    <a:pt x="28030" y="133"/>
                  </a:cubicBezTo>
                  <a:cubicBezTo>
                    <a:pt x="27911" y="133"/>
                    <a:pt x="27792" y="135"/>
                    <a:pt x="27674" y="142"/>
                  </a:cubicBezTo>
                  <a:cubicBezTo>
                    <a:pt x="27297" y="164"/>
                    <a:pt x="26929" y="240"/>
                    <a:pt x="26551" y="240"/>
                  </a:cubicBezTo>
                  <a:cubicBezTo>
                    <a:pt x="26390" y="240"/>
                    <a:pt x="26228" y="226"/>
                    <a:pt x="26062" y="189"/>
                  </a:cubicBezTo>
                  <a:cubicBezTo>
                    <a:pt x="25968" y="167"/>
                    <a:pt x="25871" y="158"/>
                    <a:pt x="25773" y="158"/>
                  </a:cubicBezTo>
                  <a:cubicBezTo>
                    <a:pt x="25511" y="158"/>
                    <a:pt x="25241" y="227"/>
                    <a:pt x="24987" y="332"/>
                  </a:cubicBezTo>
                  <a:cubicBezTo>
                    <a:pt x="24403" y="568"/>
                    <a:pt x="23803" y="789"/>
                    <a:pt x="23186" y="979"/>
                  </a:cubicBezTo>
                  <a:cubicBezTo>
                    <a:pt x="22585" y="1169"/>
                    <a:pt x="21984" y="1375"/>
                    <a:pt x="21463" y="1754"/>
                  </a:cubicBezTo>
                  <a:cubicBezTo>
                    <a:pt x="21289" y="1896"/>
                    <a:pt x="21053" y="1944"/>
                    <a:pt x="20831" y="2007"/>
                  </a:cubicBezTo>
                  <a:cubicBezTo>
                    <a:pt x="20362" y="2147"/>
                    <a:pt x="19862" y="2227"/>
                    <a:pt x="19484" y="2580"/>
                  </a:cubicBezTo>
                  <a:lnTo>
                    <a:pt x="19484" y="2580"/>
                  </a:lnTo>
                  <a:cubicBezTo>
                    <a:pt x="19024" y="2682"/>
                    <a:pt x="18655" y="3045"/>
                    <a:pt x="18166" y="3045"/>
                  </a:cubicBezTo>
                  <a:cubicBezTo>
                    <a:pt x="18093" y="3045"/>
                    <a:pt x="18017" y="3036"/>
                    <a:pt x="17938" y="3018"/>
                  </a:cubicBezTo>
                  <a:cubicBezTo>
                    <a:pt x="17670" y="3176"/>
                    <a:pt x="17386" y="3318"/>
                    <a:pt x="17243" y="3634"/>
                  </a:cubicBezTo>
                  <a:cubicBezTo>
                    <a:pt x="17164" y="3824"/>
                    <a:pt x="16990" y="3935"/>
                    <a:pt x="16800" y="3950"/>
                  </a:cubicBezTo>
                  <a:cubicBezTo>
                    <a:pt x="16279" y="3982"/>
                    <a:pt x="15837" y="4188"/>
                    <a:pt x="15409" y="4456"/>
                  </a:cubicBezTo>
                  <a:cubicBezTo>
                    <a:pt x="15142" y="4619"/>
                    <a:pt x="14874" y="4748"/>
                    <a:pt x="14575" y="4748"/>
                  </a:cubicBezTo>
                  <a:cubicBezTo>
                    <a:pt x="14468" y="4748"/>
                    <a:pt x="14357" y="4731"/>
                    <a:pt x="14240" y="4694"/>
                  </a:cubicBezTo>
                  <a:cubicBezTo>
                    <a:pt x="14211" y="4681"/>
                    <a:pt x="14180" y="4676"/>
                    <a:pt x="14146" y="4676"/>
                  </a:cubicBezTo>
                  <a:cubicBezTo>
                    <a:pt x="14050" y="4676"/>
                    <a:pt x="13939" y="4717"/>
                    <a:pt x="13845" y="4740"/>
                  </a:cubicBezTo>
                  <a:cubicBezTo>
                    <a:pt x="13150" y="4962"/>
                    <a:pt x="12438" y="5168"/>
                    <a:pt x="11759" y="5421"/>
                  </a:cubicBezTo>
                  <a:cubicBezTo>
                    <a:pt x="11332" y="5579"/>
                    <a:pt x="10937" y="5800"/>
                    <a:pt x="10526" y="6021"/>
                  </a:cubicBezTo>
                  <a:cubicBezTo>
                    <a:pt x="9641" y="6511"/>
                    <a:pt x="8883" y="7159"/>
                    <a:pt x="8061" y="7743"/>
                  </a:cubicBezTo>
                  <a:cubicBezTo>
                    <a:pt x="7602" y="8060"/>
                    <a:pt x="7239" y="8455"/>
                    <a:pt x="6938" y="8929"/>
                  </a:cubicBezTo>
                  <a:cubicBezTo>
                    <a:pt x="6559" y="9562"/>
                    <a:pt x="6133" y="10146"/>
                    <a:pt x="5658" y="10715"/>
                  </a:cubicBezTo>
                  <a:cubicBezTo>
                    <a:pt x="5263" y="11157"/>
                    <a:pt x="4947" y="11663"/>
                    <a:pt x="4567" y="12137"/>
                  </a:cubicBezTo>
                  <a:cubicBezTo>
                    <a:pt x="4299" y="12470"/>
                    <a:pt x="4156" y="12849"/>
                    <a:pt x="4125" y="13260"/>
                  </a:cubicBezTo>
                  <a:cubicBezTo>
                    <a:pt x="4109" y="13560"/>
                    <a:pt x="4061" y="13797"/>
                    <a:pt x="3825" y="13987"/>
                  </a:cubicBezTo>
                  <a:cubicBezTo>
                    <a:pt x="3556" y="14208"/>
                    <a:pt x="3762" y="14634"/>
                    <a:pt x="3429" y="14841"/>
                  </a:cubicBezTo>
                  <a:cubicBezTo>
                    <a:pt x="3334" y="14887"/>
                    <a:pt x="3303" y="15077"/>
                    <a:pt x="3288" y="15203"/>
                  </a:cubicBezTo>
                  <a:cubicBezTo>
                    <a:pt x="3256" y="15441"/>
                    <a:pt x="3176" y="15646"/>
                    <a:pt x="3082" y="15852"/>
                  </a:cubicBezTo>
                  <a:cubicBezTo>
                    <a:pt x="2923" y="16183"/>
                    <a:pt x="2797" y="16531"/>
                    <a:pt x="2687" y="16879"/>
                  </a:cubicBezTo>
                  <a:cubicBezTo>
                    <a:pt x="2497" y="17385"/>
                    <a:pt x="2339" y="17922"/>
                    <a:pt x="2181" y="18444"/>
                  </a:cubicBezTo>
                  <a:cubicBezTo>
                    <a:pt x="2038" y="18965"/>
                    <a:pt x="1928" y="19502"/>
                    <a:pt x="1802" y="20025"/>
                  </a:cubicBezTo>
                  <a:cubicBezTo>
                    <a:pt x="1808" y="20019"/>
                    <a:pt x="1814" y="20014"/>
                    <a:pt x="1821" y="20009"/>
                  </a:cubicBezTo>
                  <a:lnTo>
                    <a:pt x="1821" y="20009"/>
                  </a:lnTo>
                  <a:cubicBezTo>
                    <a:pt x="1760" y="20082"/>
                    <a:pt x="1690" y="20156"/>
                    <a:pt x="1676" y="20229"/>
                  </a:cubicBezTo>
                  <a:cubicBezTo>
                    <a:pt x="1644" y="20672"/>
                    <a:pt x="1596" y="21115"/>
                    <a:pt x="1722" y="21574"/>
                  </a:cubicBezTo>
                  <a:cubicBezTo>
                    <a:pt x="1865" y="22063"/>
                    <a:pt x="1786" y="22537"/>
                    <a:pt x="1438" y="22964"/>
                  </a:cubicBezTo>
                  <a:cubicBezTo>
                    <a:pt x="601" y="23991"/>
                    <a:pt x="395" y="24908"/>
                    <a:pt x="616" y="26157"/>
                  </a:cubicBezTo>
                  <a:cubicBezTo>
                    <a:pt x="774" y="26947"/>
                    <a:pt x="711" y="27706"/>
                    <a:pt x="205" y="28370"/>
                  </a:cubicBezTo>
                  <a:cubicBezTo>
                    <a:pt x="47" y="28559"/>
                    <a:pt x="32" y="28781"/>
                    <a:pt x="32" y="29017"/>
                  </a:cubicBezTo>
                  <a:cubicBezTo>
                    <a:pt x="15" y="29792"/>
                    <a:pt x="0" y="30566"/>
                    <a:pt x="0" y="31356"/>
                  </a:cubicBezTo>
                  <a:cubicBezTo>
                    <a:pt x="0" y="31531"/>
                    <a:pt x="47" y="31720"/>
                    <a:pt x="110" y="31878"/>
                  </a:cubicBezTo>
                  <a:cubicBezTo>
                    <a:pt x="331" y="32353"/>
                    <a:pt x="395" y="32842"/>
                    <a:pt x="316" y="33348"/>
                  </a:cubicBezTo>
                  <a:cubicBezTo>
                    <a:pt x="285" y="33664"/>
                    <a:pt x="300" y="33996"/>
                    <a:pt x="300" y="34312"/>
                  </a:cubicBezTo>
                  <a:cubicBezTo>
                    <a:pt x="300" y="34597"/>
                    <a:pt x="331" y="34897"/>
                    <a:pt x="521" y="35103"/>
                  </a:cubicBezTo>
                  <a:cubicBezTo>
                    <a:pt x="790" y="35387"/>
                    <a:pt x="854" y="35735"/>
                    <a:pt x="980" y="36066"/>
                  </a:cubicBezTo>
                  <a:cubicBezTo>
                    <a:pt x="1057" y="36298"/>
                    <a:pt x="1207" y="36456"/>
                    <a:pt x="1440" y="36456"/>
                  </a:cubicBezTo>
                  <a:cubicBezTo>
                    <a:pt x="1493" y="36456"/>
                    <a:pt x="1550" y="36448"/>
                    <a:pt x="1612" y="36430"/>
                  </a:cubicBezTo>
                  <a:cubicBezTo>
                    <a:pt x="1642" y="36424"/>
                    <a:pt x="1670" y="36421"/>
                    <a:pt x="1697" y="36421"/>
                  </a:cubicBezTo>
                  <a:cubicBezTo>
                    <a:pt x="1874" y="36421"/>
                    <a:pt x="1998" y="36548"/>
                    <a:pt x="2038" y="36698"/>
                  </a:cubicBezTo>
                  <a:cubicBezTo>
                    <a:pt x="2181" y="37267"/>
                    <a:pt x="2434" y="37821"/>
                    <a:pt x="2371" y="38437"/>
                  </a:cubicBezTo>
                  <a:cubicBezTo>
                    <a:pt x="2371" y="38485"/>
                    <a:pt x="2291" y="38548"/>
                    <a:pt x="2228" y="38595"/>
                  </a:cubicBezTo>
                  <a:cubicBezTo>
                    <a:pt x="2226" y="38597"/>
                    <a:pt x="2223" y="38598"/>
                    <a:pt x="2218" y="38598"/>
                  </a:cubicBezTo>
                  <a:cubicBezTo>
                    <a:pt x="2192" y="38598"/>
                    <a:pt x="2131" y="38559"/>
                    <a:pt x="2118" y="38532"/>
                  </a:cubicBezTo>
                  <a:cubicBezTo>
                    <a:pt x="1897" y="38137"/>
                    <a:pt x="1691" y="37726"/>
                    <a:pt x="1486" y="37315"/>
                  </a:cubicBezTo>
                  <a:cubicBezTo>
                    <a:pt x="1466" y="37277"/>
                    <a:pt x="1416" y="37259"/>
                    <a:pt x="1357" y="37259"/>
                  </a:cubicBezTo>
                  <a:cubicBezTo>
                    <a:pt x="1272" y="37259"/>
                    <a:pt x="1169" y="37297"/>
                    <a:pt x="1122" y="37362"/>
                  </a:cubicBezTo>
                  <a:cubicBezTo>
                    <a:pt x="995" y="37537"/>
                    <a:pt x="837" y="37741"/>
                    <a:pt x="885" y="37979"/>
                  </a:cubicBezTo>
                  <a:cubicBezTo>
                    <a:pt x="980" y="38517"/>
                    <a:pt x="1043" y="39086"/>
                    <a:pt x="1265" y="39575"/>
                  </a:cubicBezTo>
                  <a:cubicBezTo>
                    <a:pt x="1564" y="40239"/>
                    <a:pt x="1928" y="40887"/>
                    <a:pt x="2466" y="41408"/>
                  </a:cubicBezTo>
                  <a:cubicBezTo>
                    <a:pt x="2765" y="41709"/>
                    <a:pt x="2972" y="42040"/>
                    <a:pt x="3098" y="42436"/>
                  </a:cubicBezTo>
                  <a:cubicBezTo>
                    <a:pt x="3145" y="42578"/>
                    <a:pt x="3130" y="42721"/>
                    <a:pt x="3193" y="42831"/>
                  </a:cubicBezTo>
                  <a:cubicBezTo>
                    <a:pt x="3492" y="43353"/>
                    <a:pt x="3809" y="43859"/>
                    <a:pt x="4109" y="44364"/>
                  </a:cubicBezTo>
                  <a:cubicBezTo>
                    <a:pt x="4283" y="44681"/>
                    <a:pt x="4489" y="44997"/>
                    <a:pt x="4630" y="45328"/>
                  </a:cubicBezTo>
                  <a:cubicBezTo>
                    <a:pt x="4963" y="46087"/>
                    <a:pt x="5389" y="46782"/>
                    <a:pt x="5974" y="47383"/>
                  </a:cubicBezTo>
                  <a:cubicBezTo>
                    <a:pt x="6116" y="47509"/>
                    <a:pt x="6196" y="47667"/>
                    <a:pt x="6243" y="47857"/>
                  </a:cubicBezTo>
                  <a:cubicBezTo>
                    <a:pt x="6291" y="48015"/>
                    <a:pt x="6385" y="48189"/>
                    <a:pt x="6495" y="48331"/>
                  </a:cubicBezTo>
                  <a:cubicBezTo>
                    <a:pt x="6954" y="49043"/>
                    <a:pt x="7745" y="49374"/>
                    <a:pt x="8360" y="49911"/>
                  </a:cubicBezTo>
                  <a:cubicBezTo>
                    <a:pt x="9087" y="50101"/>
                    <a:pt x="9625" y="50607"/>
                    <a:pt x="10225" y="51034"/>
                  </a:cubicBezTo>
                  <a:cubicBezTo>
                    <a:pt x="11616" y="51998"/>
                    <a:pt x="12976" y="53009"/>
                    <a:pt x="14478" y="53816"/>
                  </a:cubicBezTo>
                  <a:cubicBezTo>
                    <a:pt x="14714" y="53942"/>
                    <a:pt x="14935" y="54100"/>
                    <a:pt x="15188" y="54242"/>
                  </a:cubicBezTo>
                  <a:cubicBezTo>
                    <a:pt x="15473" y="54400"/>
                    <a:pt x="15694" y="54606"/>
                    <a:pt x="15837" y="54906"/>
                  </a:cubicBezTo>
                  <a:cubicBezTo>
                    <a:pt x="15995" y="55207"/>
                    <a:pt x="16263" y="55365"/>
                    <a:pt x="16595" y="55460"/>
                  </a:cubicBezTo>
                  <a:cubicBezTo>
                    <a:pt x="17211" y="55649"/>
                    <a:pt x="17797" y="55886"/>
                    <a:pt x="18318" y="56297"/>
                  </a:cubicBezTo>
                  <a:cubicBezTo>
                    <a:pt x="18412" y="56376"/>
                    <a:pt x="18539" y="56455"/>
                    <a:pt x="18682" y="56471"/>
                  </a:cubicBezTo>
                  <a:cubicBezTo>
                    <a:pt x="19820" y="56692"/>
                    <a:pt x="20736" y="57451"/>
                    <a:pt x="21843" y="57782"/>
                  </a:cubicBezTo>
                  <a:cubicBezTo>
                    <a:pt x="22001" y="57830"/>
                    <a:pt x="22127" y="58004"/>
                    <a:pt x="22127" y="58210"/>
                  </a:cubicBezTo>
                  <a:cubicBezTo>
                    <a:pt x="22127" y="58288"/>
                    <a:pt x="22159" y="58399"/>
                    <a:pt x="22222" y="58431"/>
                  </a:cubicBezTo>
                  <a:cubicBezTo>
                    <a:pt x="22332" y="58509"/>
                    <a:pt x="22459" y="58573"/>
                    <a:pt x="22585" y="58604"/>
                  </a:cubicBezTo>
                  <a:cubicBezTo>
                    <a:pt x="23312" y="58857"/>
                    <a:pt x="24119" y="58920"/>
                    <a:pt x="24719" y="59521"/>
                  </a:cubicBezTo>
                  <a:cubicBezTo>
                    <a:pt x="24734" y="59537"/>
                    <a:pt x="24798" y="59552"/>
                    <a:pt x="24846" y="59552"/>
                  </a:cubicBezTo>
                  <a:cubicBezTo>
                    <a:pt x="25398" y="59647"/>
                    <a:pt x="25889" y="59885"/>
                    <a:pt x="26363" y="60185"/>
                  </a:cubicBezTo>
                  <a:cubicBezTo>
                    <a:pt x="26553" y="60296"/>
                    <a:pt x="26789" y="60328"/>
                    <a:pt x="27010" y="60374"/>
                  </a:cubicBezTo>
                  <a:cubicBezTo>
                    <a:pt x="27860" y="60553"/>
                    <a:pt x="28695" y="60788"/>
                    <a:pt x="29556" y="60788"/>
                  </a:cubicBezTo>
                  <a:cubicBezTo>
                    <a:pt x="29608" y="60788"/>
                    <a:pt x="29661" y="60787"/>
                    <a:pt x="29714" y="60785"/>
                  </a:cubicBezTo>
                  <a:cubicBezTo>
                    <a:pt x="30256" y="60930"/>
                    <a:pt x="30804" y="60971"/>
                    <a:pt x="31354" y="60971"/>
                  </a:cubicBezTo>
                  <a:cubicBezTo>
                    <a:pt x="31765" y="60971"/>
                    <a:pt x="32178" y="60948"/>
                    <a:pt x="32590" y="60928"/>
                  </a:cubicBezTo>
                  <a:lnTo>
                    <a:pt x="33001" y="60928"/>
                  </a:lnTo>
                  <a:cubicBezTo>
                    <a:pt x="35340" y="60928"/>
                    <a:pt x="37679" y="60928"/>
                    <a:pt x="40019" y="60912"/>
                  </a:cubicBezTo>
                  <a:cubicBezTo>
                    <a:pt x="40420" y="60912"/>
                    <a:pt x="40821" y="60892"/>
                    <a:pt x="41223" y="60892"/>
                  </a:cubicBezTo>
                  <a:cubicBezTo>
                    <a:pt x="41327" y="60892"/>
                    <a:pt x="41432" y="60893"/>
                    <a:pt x="41536" y="60897"/>
                  </a:cubicBezTo>
                  <a:cubicBezTo>
                    <a:pt x="41759" y="60906"/>
                    <a:pt x="41981" y="60911"/>
                    <a:pt x="42203" y="60911"/>
                  </a:cubicBezTo>
                  <a:cubicBezTo>
                    <a:pt x="43493" y="60911"/>
                    <a:pt x="44765" y="60747"/>
                    <a:pt x="45993" y="60343"/>
                  </a:cubicBezTo>
                  <a:cubicBezTo>
                    <a:pt x="46025" y="60233"/>
                    <a:pt x="46088" y="60153"/>
                    <a:pt x="46088" y="60075"/>
                  </a:cubicBezTo>
                  <a:cubicBezTo>
                    <a:pt x="46071" y="59521"/>
                    <a:pt x="46419" y="59221"/>
                    <a:pt x="46878" y="59095"/>
                  </a:cubicBezTo>
                  <a:cubicBezTo>
                    <a:pt x="47462" y="58937"/>
                    <a:pt x="48063" y="58905"/>
                    <a:pt x="48632" y="58747"/>
                  </a:cubicBezTo>
                  <a:cubicBezTo>
                    <a:pt x="49249" y="58557"/>
                    <a:pt x="49818" y="58273"/>
                    <a:pt x="50434" y="58115"/>
                  </a:cubicBezTo>
                  <a:cubicBezTo>
                    <a:pt x="50659" y="58058"/>
                    <a:pt x="50860" y="57876"/>
                    <a:pt x="51058" y="57736"/>
                  </a:cubicBezTo>
                  <a:lnTo>
                    <a:pt x="51058" y="57736"/>
                  </a:lnTo>
                  <a:cubicBezTo>
                    <a:pt x="50793" y="57778"/>
                    <a:pt x="50528" y="57823"/>
                    <a:pt x="50275" y="57894"/>
                  </a:cubicBezTo>
                  <a:cubicBezTo>
                    <a:pt x="50082" y="57929"/>
                    <a:pt x="49889" y="57993"/>
                    <a:pt x="49689" y="57993"/>
                  </a:cubicBezTo>
                  <a:cubicBezTo>
                    <a:pt x="49628" y="57993"/>
                    <a:pt x="49565" y="57987"/>
                    <a:pt x="49502" y="57972"/>
                  </a:cubicBezTo>
                  <a:cubicBezTo>
                    <a:pt x="49485" y="58004"/>
                    <a:pt x="49470" y="58067"/>
                    <a:pt x="49438" y="58083"/>
                  </a:cubicBezTo>
                  <a:cubicBezTo>
                    <a:pt x="48908" y="58361"/>
                    <a:pt x="48167" y="58528"/>
                    <a:pt x="47485" y="58528"/>
                  </a:cubicBezTo>
                  <a:cubicBezTo>
                    <a:pt x="47354" y="58528"/>
                    <a:pt x="47224" y="58522"/>
                    <a:pt x="47099" y="58509"/>
                  </a:cubicBezTo>
                  <a:cubicBezTo>
                    <a:pt x="47068" y="58509"/>
                    <a:pt x="46988" y="58446"/>
                    <a:pt x="47004" y="58446"/>
                  </a:cubicBezTo>
                  <a:cubicBezTo>
                    <a:pt x="47036" y="58368"/>
                    <a:pt x="47068" y="58273"/>
                    <a:pt x="47114" y="58256"/>
                  </a:cubicBezTo>
                  <a:cubicBezTo>
                    <a:pt x="47764" y="58088"/>
                    <a:pt x="48413" y="57952"/>
                    <a:pt x="49079" y="57952"/>
                  </a:cubicBezTo>
                  <a:cubicBezTo>
                    <a:pt x="49224" y="57952"/>
                    <a:pt x="49370" y="57958"/>
                    <a:pt x="49517" y="57972"/>
                  </a:cubicBezTo>
                  <a:cubicBezTo>
                    <a:pt x="49565" y="57909"/>
                    <a:pt x="49596" y="57799"/>
                    <a:pt x="49660" y="57767"/>
                  </a:cubicBezTo>
                  <a:cubicBezTo>
                    <a:pt x="49849" y="57641"/>
                    <a:pt x="50054" y="57514"/>
                    <a:pt x="50275" y="57451"/>
                  </a:cubicBezTo>
                  <a:cubicBezTo>
                    <a:pt x="50718" y="57340"/>
                    <a:pt x="51097" y="57055"/>
                    <a:pt x="51525" y="56929"/>
                  </a:cubicBezTo>
                  <a:cubicBezTo>
                    <a:pt x="51967" y="56802"/>
                    <a:pt x="52425" y="56739"/>
                    <a:pt x="52867" y="56629"/>
                  </a:cubicBezTo>
                  <a:cubicBezTo>
                    <a:pt x="53137" y="56566"/>
                    <a:pt x="53421" y="56518"/>
                    <a:pt x="53658" y="56408"/>
                  </a:cubicBezTo>
                  <a:cubicBezTo>
                    <a:pt x="54117" y="56187"/>
                    <a:pt x="54574" y="55981"/>
                    <a:pt x="55065" y="55871"/>
                  </a:cubicBezTo>
                  <a:cubicBezTo>
                    <a:pt x="55428" y="55791"/>
                    <a:pt x="55744" y="55586"/>
                    <a:pt x="55965" y="55270"/>
                  </a:cubicBezTo>
                  <a:cubicBezTo>
                    <a:pt x="56077" y="55127"/>
                    <a:pt x="56171" y="54969"/>
                    <a:pt x="56298" y="54843"/>
                  </a:cubicBezTo>
                  <a:cubicBezTo>
                    <a:pt x="57151" y="54006"/>
                    <a:pt x="57988" y="53184"/>
                    <a:pt x="58732" y="52251"/>
                  </a:cubicBezTo>
                  <a:cubicBezTo>
                    <a:pt x="59063" y="51840"/>
                    <a:pt x="59474" y="51572"/>
                    <a:pt x="59933" y="51350"/>
                  </a:cubicBezTo>
                  <a:cubicBezTo>
                    <a:pt x="60043" y="51287"/>
                    <a:pt x="60186" y="51207"/>
                    <a:pt x="60249" y="51097"/>
                  </a:cubicBezTo>
                  <a:cubicBezTo>
                    <a:pt x="60580" y="50480"/>
                    <a:pt x="61071" y="50006"/>
                    <a:pt x="61450" y="49437"/>
                  </a:cubicBezTo>
                  <a:cubicBezTo>
                    <a:pt x="62114" y="48489"/>
                    <a:pt x="62651" y="47477"/>
                    <a:pt x="62477" y="46245"/>
                  </a:cubicBezTo>
                  <a:cubicBezTo>
                    <a:pt x="62414" y="45755"/>
                    <a:pt x="62477" y="45250"/>
                    <a:pt x="62620" y="44744"/>
                  </a:cubicBezTo>
                  <a:cubicBezTo>
                    <a:pt x="62698" y="44491"/>
                    <a:pt x="62715" y="44206"/>
                    <a:pt x="62778" y="43937"/>
                  </a:cubicBezTo>
                  <a:cubicBezTo>
                    <a:pt x="62809" y="43764"/>
                    <a:pt x="62809" y="43558"/>
                    <a:pt x="62888" y="43416"/>
                  </a:cubicBezTo>
                  <a:cubicBezTo>
                    <a:pt x="63284" y="42816"/>
                    <a:pt x="63315" y="42104"/>
                    <a:pt x="63583" y="41471"/>
                  </a:cubicBezTo>
                  <a:cubicBezTo>
                    <a:pt x="63773" y="40997"/>
                    <a:pt x="63789" y="40492"/>
                    <a:pt x="63678" y="39986"/>
                  </a:cubicBezTo>
                  <a:cubicBezTo>
                    <a:pt x="63647" y="39813"/>
                    <a:pt x="63583" y="39606"/>
                    <a:pt x="63647" y="39448"/>
                  </a:cubicBezTo>
                  <a:cubicBezTo>
                    <a:pt x="63789" y="39054"/>
                    <a:pt x="63678" y="38753"/>
                    <a:pt x="63457" y="38422"/>
                  </a:cubicBezTo>
                  <a:cubicBezTo>
                    <a:pt x="63362" y="38279"/>
                    <a:pt x="63347" y="38074"/>
                    <a:pt x="63520" y="37931"/>
                  </a:cubicBezTo>
                  <a:cubicBezTo>
                    <a:pt x="63663" y="37805"/>
                    <a:pt x="63773" y="37663"/>
                    <a:pt x="63789" y="37473"/>
                  </a:cubicBezTo>
                  <a:cubicBezTo>
                    <a:pt x="63789" y="37189"/>
                    <a:pt x="63758" y="36920"/>
                    <a:pt x="63805" y="36652"/>
                  </a:cubicBezTo>
                  <a:cubicBezTo>
                    <a:pt x="63979" y="35592"/>
                    <a:pt x="63947" y="34549"/>
                    <a:pt x="63789" y="33491"/>
                  </a:cubicBezTo>
                  <a:cubicBezTo>
                    <a:pt x="63710" y="33000"/>
                    <a:pt x="63710" y="32494"/>
                    <a:pt x="63899" y="32005"/>
                  </a:cubicBezTo>
                  <a:cubicBezTo>
                    <a:pt x="64042" y="31609"/>
                    <a:pt x="64074" y="31198"/>
                    <a:pt x="64074" y="30787"/>
                  </a:cubicBezTo>
                  <a:cubicBezTo>
                    <a:pt x="64089" y="30092"/>
                    <a:pt x="64057" y="29413"/>
                    <a:pt x="63994" y="28733"/>
                  </a:cubicBezTo>
                  <a:cubicBezTo>
                    <a:pt x="63899" y="27816"/>
                    <a:pt x="63663" y="26916"/>
                    <a:pt x="63726" y="25999"/>
                  </a:cubicBezTo>
                  <a:cubicBezTo>
                    <a:pt x="63789" y="25209"/>
                    <a:pt x="63647" y="24450"/>
                    <a:pt x="63520" y="23675"/>
                  </a:cubicBezTo>
                  <a:cubicBezTo>
                    <a:pt x="63473" y="23407"/>
                    <a:pt x="63410" y="23138"/>
                    <a:pt x="63252" y="22901"/>
                  </a:cubicBezTo>
                  <a:cubicBezTo>
                    <a:pt x="62983" y="22474"/>
                    <a:pt x="62825" y="22000"/>
                    <a:pt x="62698" y="21510"/>
                  </a:cubicBezTo>
                  <a:cubicBezTo>
                    <a:pt x="62667" y="21399"/>
                    <a:pt x="62730" y="21241"/>
                    <a:pt x="62793" y="21131"/>
                  </a:cubicBezTo>
                  <a:cubicBezTo>
                    <a:pt x="63031" y="20767"/>
                    <a:pt x="63046" y="20767"/>
                    <a:pt x="62983" y="20594"/>
                  </a:cubicBezTo>
                  <a:cubicBezTo>
                    <a:pt x="62635" y="19803"/>
                    <a:pt x="62462" y="18933"/>
                    <a:pt x="62256" y="18096"/>
                  </a:cubicBezTo>
                  <a:cubicBezTo>
                    <a:pt x="62129" y="17574"/>
                    <a:pt x="61813" y="16895"/>
                    <a:pt x="61482" y="16516"/>
                  </a:cubicBezTo>
                  <a:cubicBezTo>
                    <a:pt x="61324" y="16341"/>
                    <a:pt x="61197" y="16152"/>
                    <a:pt x="61071" y="15947"/>
                  </a:cubicBezTo>
                  <a:cubicBezTo>
                    <a:pt x="60928" y="15726"/>
                    <a:pt x="60818" y="15456"/>
                    <a:pt x="60644" y="15251"/>
                  </a:cubicBezTo>
                  <a:cubicBezTo>
                    <a:pt x="59996" y="14493"/>
                    <a:pt x="59379" y="13686"/>
                    <a:pt x="58700" y="12959"/>
                  </a:cubicBezTo>
                  <a:cubicBezTo>
                    <a:pt x="58494" y="12738"/>
                    <a:pt x="58589" y="12548"/>
                    <a:pt x="58669" y="12295"/>
                  </a:cubicBezTo>
                  <a:cubicBezTo>
                    <a:pt x="57246" y="11016"/>
                    <a:pt x="55997" y="9545"/>
                    <a:pt x="54827" y="7996"/>
                  </a:cubicBezTo>
                  <a:lnTo>
                    <a:pt x="53990" y="7996"/>
                  </a:lnTo>
                  <a:cubicBezTo>
                    <a:pt x="53626" y="7996"/>
                    <a:pt x="53436" y="8234"/>
                    <a:pt x="53278" y="8582"/>
                  </a:cubicBezTo>
                  <a:cubicBezTo>
                    <a:pt x="52979" y="8565"/>
                    <a:pt x="52663" y="8550"/>
                    <a:pt x="52362" y="8519"/>
                  </a:cubicBezTo>
                  <a:cubicBezTo>
                    <a:pt x="52283" y="8502"/>
                    <a:pt x="52188" y="8424"/>
                    <a:pt x="52172" y="8344"/>
                  </a:cubicBezTo>
                  <a:cubicBezTo>
                    <a:pt x="52140" y="8281"/>
                    <a:pt x="52188" y="8154"/>
                    <a:pt x="52235" y="8108"/>
                  </a:cubicBezTo>
                  <a:cubicBezTo>
                    <a:pt x="52393" y="7918"/>
                    <a:pt x="52599" y="7838"/>
                    <a:pt x="52836" y="7838"/>
                  </a:cubicBezTo>
                  <a:cubicBezTo>
                    <a:pt x="53137" y="7838"/>
                    <a:pt x="53342" y="7633"/>
                    <a:pt x="53548" y="7459"/>
                  </a:cubicBezTo>
                  <a:cubicBezTo>
                    <a:pt x="53658" y="7349"/>
                    <a:pt x="53626" y="7001"/>
                    <a:pt x="53500" y="6953"/>
                  </a:cubicBezTo>
                  <a:cubicBezTo>
                    <a:pt x="53247" y="6875"/>
                    <a:pt x="52994" y="6764"/>
                    <a:pt x="52726" y="6732"/>
                  </a:cubicBezTo>
                  <a:cubicBezTo>
                    <a:pt x="52591" y="6709"/>
                    <a:pt x="52453" y="6705"/>
                    <a:pt x="52314" y="6705"/>
                  </a:cubicBezTo>
                  <a:cubicBezTo>
                    <a:pt x="52248" y="6705"/>
                    <a:pt x="52182" y="6706"/>
                    <a:pt x="52116" y="6706"/>
                  </a:cubicBezTo>
                  <a:cubicBezTo>
                    <a:pt x="52045" y="6706"/>
                    <a:pt x="51974" y="6705"/>
                    <a:pt x="51904" y="6700"/>
                  </a:cubicBezTo>
                  <a:cubicBezTo>
                    <a:pt x="51588" y="6700"/>
                    <a:pt x="51493" y="6622"/>
                    <a:pt x="51445" y="6321"/>
                  </a:cubicBezTo>
                  <a:cubicBezTo>
                    <a:pt x="51350" y="5720"/>
                    <a:pt x="51240" y="5562"/>
                    <a:pt x="50766" y="5484"/>
                  </a:cubicBezTo>
                  <a:cubicBezTo>
                    <a:pt x="50402" y="5404"/>
                    <a:pt x="50054" y="5358"/>
                    <a:pt x="49691" y="5278"/>
                  </a:cubicBezTo>
                  <a:cubicBezTo>
                    <a:pt x="49183" y="5155"/>
                    <a:pt x="48795" y="4912"/>
                    <a:pt x="48454" y="4549"/>
                  </a:cubicBezTo>
                  <a:lnTo>
                    <a:pt x="48454" y="4549"/>
                  </a:lnTo>
                  <a:cubicBezTo>
                    <a:pt x="48456" y="4549"/>
                    <a:pt x="48457" y="4550"/>
                    <a:pt x="48459" y="4551"/>
                  </a:cubicBezTo>
                  <a:lnTo>
                    <a:pt x="48427" y="4519"/>
                  </a:lnTo>
                  <a:lnTo>
                    <a:pt x="48427" y="4519"/>
                  </a:lnTo>
                  <a:cubicBezTo>
                    <a:pt x="48436" y="4529"/>
                    <a:pt x="48445" y="4539"/>
                    <a:pt x="48454" y="4549"/>
                  </a:cubicBezTo>
                  <a:lnTo>
                    <a:pt x="48454" y="4549"/>
                  </a:lnTo>
                  <a:cubicBezTo>
                    <a:pt x="48046" y="4343"/>
                    <a:pt x="47793" y="3935"/>
                    <a:pt x="47352" y="3777"/>
                  </a:cubicBezTo>
                  <a:cubicBezTo>
                    <a:pt x="46878" y="3619"/>
                    <a:pt x="46404" y="3461"/>
                    <a:pt x="45945" y="3271"/>
                  </a:cubicBezTo>
                  <a:cubicBezTo>
                    <a:pt x="45487" y="3082"/>
                    <a:pt x="45045" y="2844"/>
                    <a:pt x="44570" y="2654"/>
                  </a:cubicBezTo>
                  <a:cubicBezTo>
                    <a:pt x="44238" y="2513"/>
                    <a:pt x="43890" y="2386"/>
                    <a:pt x="43542" y="2275"/>
                  </a:cubicBezTo>
                  <a:cubicBezTo>
                    <a:pt x="43176" y="2153"/>
                    <a:pt x="42814" y="2084"/>
                    <a:pt x="42447" y="2084"/>
                  </a:cubicBezTo>
                  <a:cubicBezTo>
                    <a:pt x="42149" y="2084"/>
                    <a:pt x="41847" y="2129"/>
                    <a:pt x="41536" y="2228"/>
                  </a:cubicBezTo>
                  <a:cubicBezTo>
                    <a:pt x="41062" y="2370"/>
                    <a:pt x="40603" y="2576"/>
                    <a:pt x="40145" y="2765"/>
                  </a:cubicBezTo>
                  <a:cubicBezTo>
                    <a:pt x="40115" y="2778"/>
                    <a:pt x="40088" y="2783"/>
                    <a:pt x="40064" y="2783"/>
                  </a:cubicBezTo>
                  <a:cubicBezTo>
                    <a:pt x="39965" y="2783"/>
                    <a:pt x="39924" y="2684"/>
                    <a:pt x="39924" y="2544"/>
                  </a:cubicBezTo>
                  <a:cubicBezTo>
                    <a:pt x="39924" y="2386"/>
                    <a:pt x="39781" y="2323"/>
                    <a:pt x="39639" y="2323"/>
                  </a:cubicBezTo>
                  <a:cubicBezTo>
                    <a:pt x="39513" y="2338"/>
                    <a:pt x="39370" y="2355"/>
                    <a:pt x="39244" y="2418"/>
                  </a:cubicBezTo>
                  <a:cubicBezTo>
                    <a:pt x="39017" y="2521"/>
                    <a:pt x="38798" y="2570"/>
                    <a:pt x="38568" y="2570"/>
                  </a:cubicBezTo>
                  <a:cubicBezTo>
                    <a:pt x="38445" y="2570"/>
                    <a:pt x="38318" y="2556"/>
                    <a:pt x="38185" y="2528"/>
                  </a:cubicBezTo>
                  <a:cubicBezTo>
                    <a:pt x="37521" y="2401"/>
                    <a:pt x="36858" y="2212"/>
                    <a:pt x="36162" y="2212"/>
                  </a:cubicBezTo>
                  <a:cubicBezTo>
                    <a:pt x="35893" y="2212"/>
                    <a:pt x="35640" y="2102"/>
                    <a:pt x="35372" y="2022"/>
                  </a:cubicBezTo>
                  <a:cubicBezTo>
                    <a:pt x="35340" y="2007"/>
                    <a:pt x="35324" y="1832"/>
                    <a:pt x="35355" y="1801"/>
                  </a:cubicBezTo>
                  <a:cubicBezTo>
                    <a:pt x="35607" y="1612"/>
                    <a:pt x="35483" y="1408"/>
                    <a:pt x="35405" y="1203"/>
                  </a:cubicBezTo>
                  <a:lnTo>
                    <a:pt x="35405" y="1203"/>
                  </a:lnTo>
                  <a:cubicBezTo>
                    <a:pt x="35344" y="1146"/>
                    <a:pt x="35274" y="1100"/>
                    <a:pt x="35229" y="1027"/>
                  </a:cubicBezTo>
                  <a:cubicBezTo>
                    <a:pt x="35103" y="852"/>
                    <a:pt x="35103" y="806"/>
                    <a:pt x="35309" y="742"/>
                  </a:cubicBezTo>
                  <a:cubicBezTo>
                    <a:pt x="35545" y="648"/>
                    <a:pt x="35545" y="648"/>
                    <a:pt x="35625" y="473"/>
                  </a:cubicBezTo>
                  <a:cubicBezTo>
                    <a:pt x="34628" y="395"/>
                    <a:pt x="33617" y="300"/>
                    <a:pt x="32622" y="220"/>
                  </a:cubicBezTo>
                  <a:cubicBezTo>
                    <a:pt x="32500" y="210"/>
                    <a:pt x="32379" y="203"/>
                    <a:pt x="32259" y="203"/>
                  </a:cubicBezTo>
                  <a:cubicBezTo>
                    <a:pt x="32017" y="203"/>
                    <a:pt x="31779" y="231"/>
                    <a:pt x="31547" y="315"/>
                  </a:cubicBezTo>
                  <a:cubicBezTo>
                    <a:pt x="31461" y="344"/>
                    <a:pt x="31384" y="356"/>
                    <a:pt x="31308" y="356"/>
                  </a:cubicBezTo>
                  <a:cubicBezTo>
                    <a:pt x="31176" y="356"/>
                    <a:pt x="31050" y="318"/>
                    <a:pt x="30898" y="268"/>
                  </a:cubicBezTo>
                  <a:cubicBezTo>
                    <a:pt x="30567" y="142"/>
                    <a:pt x="30203" y="94"/>
                    <a:pt x="29840" y="31"/>
                  </a:cubicBezTo>
                  <a:cubicBezTo>
                    <a:pt x="29745" y="13"/>
                    <a:pt x="29640" y="1"/>
                    <a:pt x="295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6" name="Google Shape;276;p35"/>
            <p:cNvSpPr/>
            <p:nvPr/>
          </p:nvSpPr>
          <p:spPr>
            <a:xfrm>
              <a:off x="6362739" y="4584260"/>
              <a:ext cx="121341" cy="16450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22" name="Google Shape;265;p35">
            <a:extLst>
              <a:ext uri="{FF2B5EF4-FFF2-40B4-BE49-F238E27FC236}">
                <a16:creationId xmlns:a16="http://schemas.microsoft.com/office/drawing/2014/main" id="{D6B8C026-9E86-DD4E-B615-37B13B0EEB2C}"/>
              </a:ext>
            </a:extLst>
          </p:cNvPr>
          <p:cNvSpPr txBox="1">
            <a:spLocks/>
          </p:cNvSpPr>
          <p:nvPr/>
        </p:nvSpPr>
        <p:spPr>
          <a:xfrm>
            <a:off x="614351" y="2402578"/>
            <a:ext cx="7258061" cy="20380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Arial"/>
              <a:buChar char="●"/>
              <a:defRPr sz="1300" b="0" i="0" u="none" strike="noStrike" cap="none">
                <a:solidFill>
                  <a:schemeClr val="lt2"/>
                </a:solidFill>
                <a:latin typeface="Nunito"/>
                <a:ea typeface="Nunito"/>
                <a:cs typeface="Nunito"/>
                <a:sym typeface="Nunito"/>
              </a:defRPr>
            </a:lvl1pPr>
            <a:lvl2pPr marL="914400" marR="0" lvl="1" indent="-304800" algn="l" rtl="0">
              <a:lnSpc>
                <a:spcPct val="115000"/>
              </a:lnSpc>
              <a:spcBef>
                <a:spcPts val="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2pPr>
            <a:lvl3pPr marL="1371600" marR="0" lvl="2"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5pPr>
            <a:lvl6pPr marL="2743200" marR="0" lvl="5"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6pPr>
            <a:lvl7pPr marL="3200400" marR="0" lvl="6"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7pPr>
            <a:lvl8pPr marL="3657600" marR="0" lvl="7" indent="-304800" algn="l" rtl="0">
              <a:lnSpc>
                <a:spcPct val="115000"/>
              </a:lnSpc>
              <a:spcBef>
                <a:spcPts val="16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8pPr>
            <a:lvl9pPr marL="4114800" marR="0" lvl="8" indent="-304800" algn="l" rtl="0">
              <a:lnSpc>
                <a:spcPct val="115000"/>
              </a:lnSpc>
              <a:spcBef>
                <a:spcPts val="1600"/>
              </a:spcBef>
              <a:spcAft>
                <a:spcPts val="1600"/>
              </a:spcAft>
              <a:buClr>
                <a:schemeClr val="lt2"/>
              </a:buClr>
              <a:buSzPts val="1200"/>
              <a:buFont typeface="Arial"/>
              <a:buChar char="■"/>
              <a:defRPr sz="1200" b="0" i="0" u="none" strike="noStrike" cap="none">
                <a:solidFill>
                  <a:schemeClr val="lt2"/>
                </a:solidFill>
                <a:latin typeface="Arial"/>
                <a:ea typeface="Arial"/>
                <a:cs typeface="Arial"/>
                <a:sym typeface="Arial"/>
              </a:defRPr>
            </a:lvl9pPr>
          </a:lstStyle>
          <a:p>
            <a:pPr lvl="0" algn="l"/>
            <a:r>
              <a:rPr lang="es-ES" sz="1400" dirty="0">
                <a:solidFill>
                  <a:schemeClr val="tx1"/>
                </a:solidFill>
                <a:latin typeface="Arial" panose="020B0604020202020204" pitchFamily="34" charset="0"/>
                <a:cs typeface="Arial" panose="020B0604020202020204" pitchFamily="34" charset="0"/>
              </a:rPr>
              <a:t>Determinar el efecto de la aplicación de un plan de fertilización en Pasto Saboya (</a:t>
            </a:r>
            <a:r>
              <a:rPr lang="es-ES" sz="1400" i="1" dirty="0">
                <a:solidFill>
                  <a:schemeClr val="tx1"/>
                </a:solidFill>
                <a:latin typeface="Arial" panose="020B0604020202020204" pitchFamily="34" charset="0"/>
                <a:cs typeface="Arial" panose="020B0604020202020204" pitchFamily="34" charset="0"/>
              </a:rPr>
              <a:t>Panicum maximum Jacq.</a:t>
            </a:r>
            <a:r>
              <a:rPr lang="es-ES" sz="1400" dirty="0">
                <a:solidFill>
                  <a:schemeClr val="tx1"/>
                </a:solidFill>
                <a:latin typeface="Arial" panose="020B0604020202020204" pitchFamily="34" charset="0"/>
                <a:cs typeface="Arial" panose="020B0604020202020204" pitchFamily="34" charset="0"/>
              </a:rPr>
              <a:t>) sobre variables ecofisiológicas.</a:t>
            </a:r>
          </a:p>
          <a:p>
            <a:pPr lvl="0" algn="l"/>
            <a:endParaRPr lang="es-EC" sz="1400" dirty="0">
              <a:solidFill>
                <a:schemeClr val="tx1"/>
              </a:solidFill>
              <a:latin typeface="Arial" panose="020B0604020202020204" pitchFamily="34" charset="0"/>
              <a:cs typeface="Arial" panose="020B0604020202020204" pitchFamily="34" charset="0"/>
            </a:endParaRPr>
          </a:p>
          <a:p>
            <a:pPr lvl="0" algn="l"/>
            <a:r>
              <a:rPr lang="es-ES" sz="1400" dirty="0">
                <a:solidFill>
                  <a:schemeClr val="tx1"/>
                </a:solidFill>
                <a:latin typeface="Arial" panose="020B0604020202020204" pitchFamily="34" charset="0"/>
                <a:cs typeface="Arial" panose="020B0604020202020204" pitchFamily="34" charset="0"/>
              </a:rPr>
              <a:t>Evaluar de manera descriptiva, la calidad nutricional del pasto Saboya (</a:t>
            </a:r>
            <a:r>
              <a:rPr lang="es-ES" sz="1400" i="1" dirty="0">
                <a:solidFill>
                  <a:schemeClr val="tx1"/>
                </a:solidFill>
                <a:latin typeface="Arial" panose="020B0604020202020204" pitchFamily="34" charset="0"/>
                <a:cs typeface="Arial" panose="020B0604020202020204" pitchFamily="34" charset="0"/>
              </a:rPr>
              <a:t>Panicum maximum </a:t>
            </a:r>
            <a:r>
              <a:rPr lang="es-ES" sz="1400" dirty="0">
                <a:solidFill>
                  <a:schemeClr val="tx1"/>
                </a:solidFill>
                <a:latin typeface="Arial" panose="020B0604020202020204" pitchFamily="34" charset="0"/>
                <a:cs typeface="Arial" panose="020B0604020202020204" pitchFamily="34" charset="0"/>
              </a:rPr>
              <a:t>Jacq.) bajo un plan de manejo específico, mediante un análisis bromatológico.</a:t>
            </a:r>
            <a:endParaRPr lang="es-EC" sz="1400" dirty="0">
              <a:solidFill>
                <a:schemeClr val="tx1"/>
              </a:solidFill>
              <a:latin typeface="Arial" panose="020B0604020202020204" pitchFamily="34" charset="0"/>
              <a:cs typeface="Arial" panose="020B0604020202020204" pitchFamily="34" charset="0"/>
            </a:endParaRPr>
          </a:p>
          <a:p>
            <a:pPr lvl="0" algn="l"/>
            <a:endParaRPr lang="es-EC" sz="1400" dirty="0">
              <a:solidFill>
                <a:schemeClr val="tx1"/>
              </a:solidFill>
              <a:latin typeface="Arial" panose="020B0604020202020204" pitchFamily="34" charset="0"/>
              <a:cs typeface="Arial" panose="020B0604020202020204" pitchFamily="34" charset="0"/>
            </a:endParaRPr>
          </a:p>
          <a:p>
            <a:pPr lvl="0" algn="l"/>
            <a:r>
              <a:rPr lang="es-ES" sz="1400" dirty="0">
                <a:solidFill>
                  <a:schemeClr val="tx1"/>
                </a:solidFill>
                <a:latin typeface="Arial" panose="020B0604020202020204" pitchFamily="34" charset="0"/>
                <a:cs typeface="Arial" panose="020B0604020202020204" pitchFamily="34" charset="0"/>
              </a:rPr>
              <a:t>Determinar si existen correlaciones entre la producción de MS y las variables ecofisiológicas.</a:t>
            </a:r>
            <a:endParaRPr lang="es-EC" sz="1400" dirty="0">
              <a:solidFill>
                <a:schemeClr val="tx1"/>
              </a:solidFill>
              <a:latin typeface="Arial" panose="020B0604020202020204" pitchFamily="34" charset="0"/>
              <a:cs typeface="Arial" panose="020B0604020202020204" pitchFamily="34" charset="0"/>
            </a:endParaRPr>
          </a:p>
          <a:p>
            <a:pPr marL="342900" lvl="0" indent="-342900" algn="l">
              <a:lnSpc>
                <a:spcPct val="200000"/>
              </a:lnSpc>
              <a:buFont typeface="Symbol" pitchFamily="2" charset="2"/>
              <a:buChar char=""/>
            </a:pPr>
            <a:endParaRPr lang="es-EC"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l">
              <a:buFont typeface="Arial"/>
              <a:buNone/>
            </a:pPr>
            <a:endParaRPr lang="es-EC" sz="1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5" name="Google Shape;243;p33">
            <a:extLst>
              <a:ext uri="{FF2B5EF4-FFF2-40B4-BE49-F238E27FC236}">
                <a16:creationId xmlns:a16="http://schemas.microsoft.com/office/drawing/2014/main" id="{85F20E70-65D0-234B-909E-217D0AE12DC9}"/>
              </a:ext>
            </a:extLst>
          </p:cNvPr>
          <p:cNvSpPr/>
          <p:nvPr/>
        </p:nvSpPr>
        <p:spPr>
          <a:xfrm>
            <a:off x="8868574" y="-67165"/>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30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40" name="Google Shape;240;p33"/>
          <p:cNvSpPr txBox="1">
            <a:spLocks noGrp="1"/>
          </p:cNvSpPr>
          <p:nvPr>
            <p:ph type="title"/>
          </p:nvPr>
        </p:nvSpPr>
        <p:spPr>
          <a:xfrm>
            <a:off x="713225" y="2124279"/>
            <a:ext cx="3263700" cy="67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a:latin typeface="+mj-lt"/>
              </a:rPr>
              <a:t>METODOLOGÍA</a:t>
            </a:r>
            <a:endParaRPr dirty="0">
              <a:latin typeface="+mj-lt"/>
            </a:endParaRPr>
          </a:p>
        </p:txBody>
      </p:sp>
      <p:sp>
        <p:nvSpPr>
          <p:cNvPr id="241" name="Google Shape;241;p33"/>
          <p:cNvSpPr/>
          <p:nvPr/>
        </p:nvSpPr>
        <p:spPr>
          <a:xfrm>
            <a:off x="-153245" y="4771061"/>
            <a:ext cx="509861" cy="523316"/>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713225" y="588350"/>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descr="Hombre sentado en el pasto&#10;&#10;Descripción generada automáticamente con confianza baja">
            <a:extLst>
              <a:ext uri="{FF2B5EF4-FFF2-40B4-BE49-F238E27FC236}">
                <a16:creationId xmlns:a16="http://schemas.microsoft.com/office/drawing/2014/main" id="{AA8F5427-3B8C-204A-BB73-D7184D6C0CA1}"/>
              </a:ext>
            </a:extLst>
          </p:cNvPr>
          <p:cNvPicPr>
            <a:picLocks noChangeAspect="1"/>
          </p:cNvPicPr>
          <p:nvPr/>
        </p:nvPicPr>
        <p:blipFill>
          <a:blip r:embed="rId3"/>
          <a:stretch>
            <a:fillRect/>
          </a:stretch>
        </p:blipFill>
        <p:spPr>
          <a:xfrm>
            <a:off x="5286375" y="0"/>
            <a:ext cx="3857625" cy="5143500"/>
          </a:xfrm>
          <a:prstGeom prst="rect">
            <a:avLst/>
          </a:prstGeom>
        </p:spPr>
      </p:pic>
      <p:sp>
        <p:nvSpPr>
          <p:cNvPr id="239" name="Google Shape;239;p33"/>
          <p:cNvSpPr/>
          <p:nvPr/>
        </p:nvSpPr>
        <p:spPr>
          <a:xfrm rot="5398976">
            <a:off x="3544693" y="1445322"/>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rot="5398976">
            <a:off x="3537709" y="3420135"/>
            <a:ext cx="3412888"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4836082" y="-93424"/>
            <a:ext cx="493599" cy="464979"/>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8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437922" y="366115"/>
            <a:ext cx="7717500" cy="460800"/>
          </a:xfrm>
          <a:prstGeom prst="rect">
            <a:avLst/>
          </a:prstGeom>
        </p:spPr>
        <p:txBody>
          <a:bodyPr spcFirstLastPara="1" wrap="square" lIns="91425" tIns="91425" rIns="91425" bIns="91425" anchor="t" anchorCtr="0">
            <a:noAutofit/>
          </a:bodyPr>
          <a:lstStyle/>
          <a:p>
            <a:pPr lvl="0"/>
            <a:r>
              <a:rPr lang="es-EC" dirty="0">
                <a:latin typeface="+mj-lt"/>
              </a:rPr>
              <a:t>Ubicación del área de investigación</a:t>
            </a:r>
            <a:endParaRPr dirty="0">
              <a:latin typeface="+mj-lt"/>
            </a:endParaRPr>
          </a:p>
        </p:txBody>
      </p:sp>
      <p:sp>
        <p:nvSpPr>
          <p:cNvPr id="209" name="Google Shape;209;p32"/>
          <p:cNvSpPr txBox="1">
            <a:spLocks noGrp="1"/>
          </p:cNvSpPr>
          <p:nvPr>
            <p:ph type="title" idx="3"/>
          </p:nvPr>
        </p:nvSpPr>
        <p:spPr>
          <a:xfrm>
            <a:off x="953538" y="1317668"/>
            <a:ext cx="2487300" cy="572700"/>
          </a:xfrm>
          <a:prstGeom prst="rect">
            <a:avLst/>
          </a:prstGeom>
        </p:spPr>
        <p:txBody>
          <a:bodyPr spcFirstLastPara="1" wrap="square" lIns="91425" tIns="91425" rIns="91425" bIns="91425" anchor="t" anchorCtr="0">
            <a:noAutofit/>
          </a:bodyPr>
          <a:lstStyle/>
          <a:p>
            <a:pPr>
              <a:spcBef>
                <a:spcPts val="600"/>
              </a:spcBef>
            </a:pPr>
            <a:r>
              <a:rPr lang="en-US" dirty="0" err="1">
                <a:latin typeface="+mj-lt"/>
              </a:rPr>
              <a:t>Ubicación</a:t>
            </a:r>
            <a:r>
              <a:rPr lang="en-US" dirty="0">
                <a:latin typeface="+mj-lt"/>
              </a:rPr>
              <a:t> </a:t>
            </a:r>
            <a:r>
              <a:rPr lang="en-US" dirty="0" err="1">
                <a:latin typeface="+mj-lt"/>
              </a:rPr>
              <a:t>política</a:t>
            </a:r>
            <a:endParaRPr lang="en-US" dirty="0">
              <a:latin typeface="+mj-lt"/>
            </a:endParaRPr>
          </a:p>
        </p:txBody>
      </p:sp>
      <p:sp>
        <p:nvSpPr>
          <p:cNvPr id="210" name="Google Shape;210;p32"/>
          <p:cNvSpPr txBox="1">
            <a:spLocks noGrp="1"/>
          </p:cNvSpPr>
          <p:nvPr>
            <p:ph type="subTitle" idx="1"/>
          </p:nvPr>
        </p:nvSpPr>
        <p:spPr>
          <a:xfrm>
            <a:off x="1328102" y="1951992"/>
            <a:ext cx="2487300" cy="538200"/>
          </a:xfrm>
          <a:prstGeom prst="rect">
            <a:avLst/>
          </a:prstGeom>
        </p:spPr>
        <p:txBody>
          <a:bodyPr spcFirstLastPara="1" wrap="square" lIns="91425" tIns="91425" rIns="91425" bIns="91425" anchor="t" anchorCtr="0">
            <a:noAutofit/>
          </a:bodyPr>
          <a:lstStyle/>
          <a:p>
            <a:pPr marL="0" indent="0" algn="l">
              <a:lnSpc>
                <a:spcPct val="150000"/>
              </a:lnSpc>
            </a:pPr>
            <a:r>
              <a:rPr lang="es-ES" sz="1200" dirty="0">
                <a:latin typeface="+mn-lt"/>
              </a:rPr>
              <a:t>La investigación se realizó en el km 24, en la Universidad de la Fuerzas Armadas “ESPE”, ubicada en la Parroquia Luz de América, al sur oeste de la Provincia de Santo Domingo de los Tsáchilas.</a:t>
            </a:r>
            <a:endParaRPr lang="es-EC" sz="1200" dirty="0">
              <a:latin typeface="+mn-lt"/>
            </a:endParaRPr>
          </a:p>
        </p:txBody>
      </p:sp>
      <p:sp>
        <p:nvSpPr>
          <p:cNvPr id="215" name="Google Shape;215;p32"/>
          <p:cNvSpPr txBox="1">
            <a:spLocks noGrp="1"/>
          </p:cNvSpPr>
          <p:nvPr>
            <p:ph type="title" idx="8"/>
          </p:nvPr>
        </p:nvSpPr>
        <p:spPr>
          <a:xfrm>
            <a:off x="4864999" y="1258353"/>
            <a:ext cx="2875817" cy="572700"/>
          </a:xfrm>
          <a:prstGeom prst="rect">
            <a:avLst/>
          </a:prstGeom>
        </p:spPr>
        <p:txBody>
          <a:bodyPr spcFirstLastPara="1" wrap="square" lIns="91425" tIns="91425" rIns="91425" bIns="91425" anchor="t" anchorCtr="0">
            <a:noAutofit/>
          </a:bodyPr>
          <a:lstStyle/>
          <a:p>
            <a:pPr>
              <a:spcBef>
                <a:spcPts val="1400"/>
              </a:spcBef>
            </a:pPr>
            <a:r>
              <a:rPr lang="en-US" dirty="0" err="1">
                <a:latin typeface="+mj-lt"/>
              </a:rPr>
              <a:t>Ubicación</a:t>
            </a:r>
            <a:r>
              <a:rPr lang="en-US" dirty="0">
                <a:latin typeface="+mj-lt"/>
              </a:rPr>
              <a:t> </a:t>
            </a:r>
            <a:r>
              <a:rPr lang="en-US" dirty="0" err="1">
                <a:latin typeface="+mj-lt"/>
              </a:rPr>
              <a:t>geográfica</a:t>
            </a:r>
            <a:endParaRPr lang="en-US" dirty="0">
              <a:latin typeface="+mj-lt"/>
            </a:endParaRPr>
          </a:p>
        </p:txBody>
      </p:sp>
      <p:sp>
        <p:nvSpPr>
          <p:cNvPr id="216" name="Google Shape;216;p32"/>
          <p:cNvSpPr txBox="1">
            <a:spLocks noGrp="1"/>
          </p:cNvSpPr>
          <p:nvPr>
            <p:ph type="subTitle" idx="9"/>
          </p:nvPr>
        </p:nvSpPr>
        <p:spPr>
          <a:xfrm>
            <a:off x="5253516" y="1951992"/>
            <a:ext cx="2487300" cy="538200"/>
          </a:xfrm>
          <a:prstGeom prst="rect">
            <a:avLst/>
          </a:prstGeom>
        </p:spPr>
        <p:txBody>
          <a:bodyPr spcFirstLastPara="1" wrap="square" lIns="91425" tIns="91425" rIns="91425" bIns="91425" anchor="t" anchorCtr="0">
            <a:noAutofit/>
          </a:bodyPr>
          <a:lstStyle/>
          <a:p>
            <a:pPr marL="0" indent="0" algn="l">
              <a:lnSpc>
                <a:spcPct val="150000"/>
              </a:lnSpc>
            </a:pPr>
            <a:r>
              <a:rPr lang="es-ES" sz="1200" dirty="0">
                <a:latin typeface="+mn-lt"/>
              </a:rPr>
              <a:t>El área del ensayo se encuentra ubicado en las coordenadas geográficas:</a:t>
            </a:r>
            <a:endParaRPr lang="es-EC" sz="1200" dirty="0">
              <a:latin typeface="+mn-lt"/>
            </a:endParaRPr>
          </a:p>
          <a:p>
            <a:pPr lvl="0" algn="l">
              <a:lnSpc>
                <a:spcPct val="150000"/>
              </a:lnSpc>
              <a:buFont typeface="Arial" panose="020B0604020202020204" pitchFamily="34" charset="0"/>
              <a:buChar char="•"/>
            </a:pPr>
            <a:r>
              <a:rPr lang="es-ES" sz="1200" dirty="0">
                <a:latin typeface="+mn-lt"/>
              </a:rPr>
              <a:t>Latitud: </a:t>
            </a:r>
            <a:r>
              <a:rPr lang="es-EC" sz="1200" dirty="0">
                <a:latin typeface="+mn-lt"/>
              </a:rPr>
              <a:t>0° 24’ 50” 	</a:t>
            </a:r>
          </a:p>
          <a:p>
            <a:pPr lvl="0" algn="l">
              <a:lnSpc>
                <a:spcPct val="150000"/>
              </a:lnSpc>
              <a:buFont typeface="Arial" panose="020B0604020202020204" pitchFamily="34" charset="0"/>
              <a:buChar char="•"/>
            </a:pPr>
            <a:r>
              <a:rPr lang="es-ES" sz="1200" dirty="0">
                <a:latin typeface="+mn-lt"/>
              </a:rPr>
              <a:t>Longitud: </a:t>
            </a:r>
            <a:r>
              <a:rPr lang="es-EC" sz="1200" dirty="0">
                <a:latin typeface="+mn-lt"/>
              </a:rPr>
              <a:t>79° 18’ 54” O</a:t>
            </a:r>
          </a:p>
          <a:p>
            <a:pPr lvl="0" algn="l">
              <a:lnSpc>
                <a:spcPct val="150000"/>
              </a:lnSpc>
              <a:buFont typeface="Arial" panose="020B0604020202020204" pitchFamily="34" charset="0"/>
              <a:buChar char="•"/>
            </a:pPr>
            <a:r>
              <a:rPr lang="es-ES" sz="1200" dirty="0">
                <a:latin typeface="+mn-lt"/>
              </a:rPr>
              <a:t>Altitud: 290 msnm</a:t>
            </a:r>
            <a:endParaRPr lang="es-EC" sz="1200" dirty="0">
              <a:latin typeface="+mn-lt"/>
            </a:endParaRPr>
          </a:p>
        </p:txBody>
      </p:sp>
      <p:sp>
        <p:nvSpPr>
          <p:cNvPr id="231" name="Google Shape;231;p32"/>
          <p:cNvSpPr/>
          <p:nvPr/>
        </p:nvSpPr>
        <p:spPr>
          <a:xfrm rot="379797">
            <a:off x="-1249571" y="4606427"/>
            <a:ext cx="1882741" cy="1074142"/>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8383945" y="-1338958"/>
            <a:ext cx="3468460" cy="2345730"/>
          </a:xfrm>
          <a:custGeom>
            <a:avLst/>
            <a:gdLst/>
            <a:ahLst/>
            <a:cxnLst/>
            <a:rect l="l" t="t" r="r" b="b"/>
            <a:pathLst>
              <a:path w="50753" h="36406" extrusionOk="0">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485;p44">
            <a:extLst>
              <a:ext uri="{FF2B5EF4-FFF2-40B4-BE49-F238E27FC236}">
                <a16:creationId xmlns:a16="http://schemas.microsoft.com/office/drawing/2014/main" id="{565EB33E-F0BB-1548-B59F-8AEB1BBCF6F1}"/>
              </a:ext>
            </a:extLst>
          </p:cNvPr>
          <p:cNvGrpSpPr/>
          <p:nvPr/>
        </p:nvGrpSpPr>
        <p:grpSpPr>
          <a:xfrm rot="16200000" flipV="1">
            <a:off x="3008671" y="2761010"/>
            <a:ext cx="3126657" cy="121343"/>
            <a:chOff x="3530150" y="2790075"/>
            <a:chExt cx="1962600" cy="225314"/>
          </a:xfrm>
        </p:grpSpPr>
        <p:sp>
          <p:nvSpPr>
            <p:cNvPr id="60" name="Google Shape;486;p44">
              <a:extLst>
                <a:ext uri="{FF2B5EF4-FFF2-40B4-BE49-F238E27FC236}">
                  <a16:creationId xmlns:a16="http://schemas.microsoft.com/office/drawing/2014/main" id="{D5CB591E-2E26-EA4E-9ED3-9EFFC272BA4A}"/>
                </a:ext>
              </a:extLst>
            </p:cNvPr>
            <p:cNvSpPr/>
            <p:nvPr/>
          </p:nvSpPr>
          <p:spPr>
            <a:xfrm>
              <a:off x="3530150" y="2790075"/>
              <a:ext cx="1962600" cy="22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7;p44">
              <a:extLst>
                <a:ext uri="{FF2B5EF4-FFF2-40B4-BE49-F238E27FC236}">
                  <a16:creationId xmlns:a16="http://schemas.microsoft.com/office/drawing/2014/main" id="{CF2D8E54-DABC-4F43-86B5-2B21DBAD8E5A}"/>
                </a:ext>
              </a:extLst>
            </p:cNvPr>
            <p:cNvSpPr/>
            <p:nvPr/>
          </p:nvSpPr>
          <p:spPr>
            <a:xfrm>
              <a:off x="3530156" y="2790089"/>
              <a:ext cx="666300" cy="225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1" name="Google Shape;251;p34"/>
          <p:cNvSpPr/>
          <p:nvPr/>
        </p:nvSpPr>
        <p:spPr>
          <a:xfrm rot="10798982">
            <a:off x="100392" y="303481"/>
            <a:ext cx="4120433" cy="335496"/>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a:off x="3724792" y="4773168"/>
            <a:ext cx="1148960" cy="917808"/>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a:off x="8005110" y="-340052"/>
            <a:ext cx="1138890" cy="979640"/>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4"/>
          <p:cNvSpPr/>
          <p:nvPr/>
        </p:nvSpPr>
        <p:spPr>
          <a:xfrm>
            <a:off x="0" y="821097"/>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5;p32">
            <a:extLst>
              <a:ext uri="{FF2B5EF4-FFF2-40B4-BE49-F238E27FC236}">
                <a16:creationId xmlns:a16="http://schemas.microsoft.com/office/drawing/2014/main" id="{55C83553-D12B-1A49-B84A-9BB78DE86933}"/>
              </a:ext>
            </a:extLst>
          </p:cNvPr>
          <p:cNvSpPr txBox="1">
            <a:spLocks/>
          </p:cNvSpPr>
          <p:nvPr/>
        </p:nvSpPr>
        <p:spPr>
          <a:xfrm>
            <a:off x="5208071" y="925076"/>
            <a:ext cx="2875817"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400"/>
              </a:spcBef>
            </a:pPr>
            <a:r>
              <a:rPr lang="en-US" sz="1800" b="1" dirty="0" err="1">
                <a:solidFill>
                  <a:schemeClr val="accent1"/>
                </a:solidFill>
                <a:latin typeface="+mj-lt"/>
              </a:rPr>
              <a:t>Ubicación</a:t>
            </a:r>
            <a:r>
              <a:rPr lang="en-US" sz="1800" b="1" dirty="0">
                <a:solidFill>
                  <a:schemeClr val="accent1"/>
                </a:solidFill>
                <a:latin typeface="+mj-lt"/>
              </a:rPr>
              <a:t> </a:t>
            </a:r>
            <a:r>
              <a:rPr lang="en-US" sz="1800" b="1" dirty="0" err="1">
                <a:solidFill>
                  <a:schemeClr val="accent1"/>
                </a:solidFill>
                <a:latin typeface="+mj-lt"/>
              </a:rPr>
              <a:t>ecológica</a:t>
            </a:r>
            <a:endParaRPr lang="en-US" sz="1800" b="1" dirty="0">
              <a:solidFill>
                <a:schemeClr val="accent1"/>
              </a:solidFill>
              <a:latin typeface="+mj-lt"/>
            </a:endParaRPr>
          </a:p>
        </p:txBody>
      </p:sp>
      <p:sp>
        <p:nvSpPr>
          <p:cNvPr id="17" name="CuadroTexto 16">
            <a:extLst>
              <a:ext uri="{FF2B5EF4-FFF2-40B4-BE49-F238E27FC236}">
                <a16:creationId xmlns:a16="http://schemas.microsoft.com/office/drawing/2014/main" id="{0F685E18-60A0-554B-948E-0D3DBC8C62C2}"/>
              </a:ext>
            </a:extLst>
          </p:cNvPr>
          <p:cNvSpPr txBox="1"/>
          <p:nvPr/>
        </p:nvSpPr>
        <p:spPr>
          <a:xfrm>
            <a:off x="5208071" y="1769893"/>
            <a:ext cx="3200400" cy="2000548"/>
          </a:xfrm>
          <a:prstGeom prst="rect">
            <a:avLst/>
          </a:prstGeom>
          <a:noFill/>
        </p:spPr>
        <p:txBody>
          <a:bodyPr wrap="square">
            <a:spAutoFit/>
          </a:bodyPr>
          <a:lstStyle/>
          <a:p>
            <a:pPr>
              <a:spcBef>
                <a:spcPts val="1200"/>
              </a:spcBef>
            </a:pPr>
            <a:r>
              <a:rPr lang="en-US" sz="1200" dirty="0"/>
              <a:t>La zona </a:t>
            </a:r>
            <a:r>
              <a:rPr lang="en-US" sz="1200" dirty="0" err="1"/>
              <a:t>donde</a:t>
            </a:r>
            <a:r>
              <a:rPr lang="en-US" sz="1200" dirty="0"/>
              <a:t> se </a:t>
            </a:r>
            <a:r>
              <a:rPr lang="en-US" sz="1200" dirty="0" err="1"/>
              <a:t>realizó</a:t>
            </a:r>
            <a:r>
              <a:rPr lang="en-US" sz="1200" dirty="0"/>
              <a:t> la </a:t>
            </a:r>
            <a:r>
              <a:rPr lang="en-US" sz="1200" dirty="0" err="1"/>
              <a:t>investigación</a:t>
            </a:r>
            <a:r>
              <a:rPr lang="en-US" sz="1200" dirty="0"/>
              <a:t> </a:t>
            </a:r>
            <a:r>
              <a:rPr lang="en-US" sz="1200" dirty="0" err="1"/>
              <a:t>cuenta</a:t>
            </a:r>
            <a:r>
              <a:rPr lang="en-US" sz="1200" dirty="0"/>
              <a:t> con las </a:t>
            </a:r>
            <a:r>
              <a:rPr lang="en-US" sz="1200" dirty="0" err="1"/>
              <a:t>siguientes</a:t>
            </a:r>
            <a:r>
              <a:rPr lang="en-US" sz="1200" dirty="0"/>
              <a:t> </a:t>
            </a:r>
            <a:r>
              <a:rPr lang="en-US" sz="1200" dirty="0" err="1"/>
              <a:t>características</a:t>
            </a:r>
            <a:r>
              <a:rPr lang="en-US" sz="1200" dirty="0"/>
              <a:t> </a:t>
            </a:r>
            <a:r>
              <a:rPr lang="en-US" sz="1200" dirty="0" err="1"/>
              <a:t>ecológicas</a:t>
            </a:r>
            <a:r>
              <a:rPr lang="en-US" sz="1200" dirty="0"/>
              <a:t>:</a:t>
            </a:r>
          </a:p>
          <a:p>
            <a:pPr algn="just">
              <a:spcBef>
                <a:spcPts val="1200"/>
              </a:spcBef>
            </a:pPr>
            <a:r>
              <a:rPr lang="en-US" sz="1200" dirty="0" err="1"/>
              <a:t>Temperatura</a:t>
            </a:r>
            <a:r>
              <a:rPr lang="en-US" sz="1200" dirty="0"/>
              <a:t> media </a:t>
            </a:r>
            <a:r>
              <a:rPr lang="en-US" sz="1200" dirty="0" err="1"/>
              <a:t>anual</a:t>
            </a:r>
            <a:r>
              <a:rPr lang="en-US" sz="1200" dirty="0"/>
              <a:t>: 24,6 °C</a:t>
            </a:r>
          </a:p>
          <a:p>
            <a:pPr algn="just">
              <a:spcBef>
                <a:spcPts val="1200"/>
              </a:spcBef>
            </a:pPr>
            <a:r>
              <a:rPr lang="en-US" sz="1200" dirty="0" err="1"/>
              <a:t>Humedad</a:t>
            </a:r>
            <a:r>
              <a:rPr lang="en-US" sz="1200" dirty="0"/>
              <a:t> </a:t>
            </a:r>
            <a:r>
              <a:rPr lang="en-US" sz="1200" dirty="0" err="1"/>
              <a:t>relativa</a:t>
            </a:r>
            <a:r>
              <a:rPr lang="en-US" sz="1200" dirty="0"/>
              <a:t>: 85 - 90%</a:t>
            </a:r>
          </a:p>
          <a:p>
            <a:pPr algn="just">
              <a:spcBef>
                <a:spcPts val="1200"/>
              </a:spcBef>
            </a:pPr>
            <a:r>
              <a:rPr lang="en-US" sz="1200" dirty="0"/>
              <a:t>Zona de </a:t>
            </a:r>
            <a:r>
              <a:rPr lang="en-US" sz="1200" dirty="0" err="1"/>
              <a:t>vida</a:t>
            </a:r>
            <a:r>
              <a:rPr lang="en-US" sz="1200" dirty="0"/>
              <a:t>: Bosque </a:t>
            </a:r>
            <a:r>
              <a:rPr lang="en-US" sz="1200" dirty="0" err="1"/>
              <a:t>húmedo</a:t>
            </a:r>
            <a:r>
              <a:rPr lang="en-US" sz="1200" dirty="0"/>
              <a:t> Tropical</a:t>
            </a:r>
          </a:p>
          <a:p>
            <a:pPr algn="just">
              <a:spcBef>
                <a:spcPts val="1200"/>
              </a:spcBef>
              <a:spcAft>
                <a:spcPts val="1200"/>
              </a:spcAft>
            </a:pPr>
            <a:r>
              <a:rPr lang="en-US" sz="1200" dirty="0" err="1"/>
              <a:t>Altitud</a:t>
            </a:r>
            <a:r>
              <a:rPr lang="en-US" sz="1200" dirty="0"/>
              <a:t>: 270 </a:t>
            </a:r>
            <a:r>
              <a:rPr lang="en-US" sz="1200" dirty="0" err="1"/>
              <a:t>msnm</a:t>
            </a:r>
            <a:endParaRPr lang="en-US" sz="1200" b="1" dirty="0"/>
          </a:p>
        </p:txBody>
      </p:sp>
      <p:pic>
        <p:nvPicPr>
          <p:cNvPr id="18" name="Imagen 17">
            <a:extLst>
              <a:ext uri="{FF2B5EF4-FFF2-40B4-BE49-F238E27FC236}">
                <a16:creationId xmlns:a16="http://schemas.microsoft.com/office/drawing/2014/main" id="{C196FB7A-F5FF-194C-A970-CBDB121FCB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55" y="1080459"/>
            <a:ext cx="4814879" cy="30553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9"/>
          <p:cNvSpPr/>
          <p:nvPr/>
        </p:nvSpPr>
        <p:spPr>
          <a:xfrm>
            <a:off x="545691" y="1437784"/>
            <a:ext cx="8052618" cy="2869388"/>
          </a:xfrm>
          <a:prstGeom prst="rect">
            <a:avLst/>
          </a:prstGeom>
          <a:solidFill>
            <a:srgbClr val="E4DF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690;p49">
            <a:extLst>
              <a:ext uri="{FF2B5EF4-FFF2-40B4-BE49-F238E27FC236}">
                <a16:creationId xmlns:a16="http://schemas.microsoft.com/office/drawing/2014/main" id="{303CB73E-1296-8045-8E69-C25BAFB743F6}"/>
              </a:ext>
            </a:extLst>
          </p:cNvPr>
          <p:cNvSpPr/>
          <p:nvPr/>
        </p:nvSpPr>
        <p:spPr>
          <a:xfrm rot="21599009">
            <a:off x="4697285" y="1182889"/>
            <a:ext cx="1657129" cy="375305"/>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9"/>
          <p:cNvSpPr txBox="1">
            <a:spLocks noGrp="1"/>
          </p:cNvSpPr>
          <p:nvPr>
            <p:ph type="title"/>
          </p:nvPr>
        </p:nvSpPr>
        <p:spPr>
          <a:xfrm>
            <a:off x="566407" y="323680"/>
            <a:ext cx="7717500" cy="48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latin typeface="+mj-lt"/>
              </a:rPr>
              <a:t>Materiales</a:t>
            </a:r>
            <a:endParaRPr dirty="0">
              <a:latin typeface="+mj-lt"/>
            </a:endParaRPr>
          </a:p>
        </p:txBody>
      </p:sp>
      <p:graphicFrame>
        <p:nvGraphicFramePr>
          <p:cNvPr id="692" name="Google Shape;692;p49"/>
          <p:cNvGraphicFramePr/>
          <p:nvPr>
            <p:extLst>
              <p:ext uri="{D42A27DB-BD31-4B8C-83A1-F6EECF244321}">
                <p14:modId xmlns:p14="http://schemas.microsoft.com/office/powerpoint/2010/main" val="1898039880"/>
              </p:ext>
            </p:extLst>
          </p:nvPr>
        </p:nvGraphicFramePr>
        <p:xfrm>
          <a:off x="600007" y="1653419"/>
          <a:ext cx="7947148" cy="2449180"/>
        </p:xfrm>
        <a:graphic>
          <a:graphicData uri="http://schemas.openxmlformats.org/drawingml/2006/table">
            <a:tbl>
              <a:tblPr>
                <a:tableStyleId>{D1DE70A7-210D-49CE-B535-44204F30CA9F}</a:tableStyleId>
              </a:tblPr>
              <a:tblGrid>
                <a:gridCol w="1986787">
                  <a:extLst>
                    <a:ext uri="{9D8B030D-6E8A-4147-A177-3AD203B41FA5}">
                      <a16:colId xmlns:a16="http://schemas.microsoft.com/office/drawing/2014/main" val="20000"/>
                    </a:ext>
                  </a:extLst>
                </a:gridCol>
                <a:gridCol w="1986787">
                  <a:extLst>
                    <a:ext uri="{9D8B030D-6E8A-4147-A177-3AD203B41FA5}">
                      <a16:colId xmlns:a16="http://schemas.microsoft.com/office/drawing/2014/main" val="420609767"/>
                    </a:ext>
                  </a:extLst>
                </a:gridCol>
                <a:gridCol w="1986787">
                  <a:extLst>
                    <a:ext uri="{9D8B030D-6E8A-4147-A177-3AD203B41FA5}">
                      <a16:colId xmlns:a16="http://schemas.microsoft.com/office/drawing/2014/main" val="20001"/>
                    </a:ext>
                  </a:extLst>
                </a:gridCol>
                <a:gridCol w="1986787">
                  <a:extLst>
                    <a:ext uri="{9D8B030D-6E8A-4147-A177-3AD203B41FA5}">
                      <a16:colId xmlns:a16="http://schemas.microsoft.com/office/drawing/2014/main" val="20002"/>
                    </a:ext>
                  </a:extLst>
                </a:gridCol>
              </a:tblGrid>
              <a:tr h="1765744">
                <a:tc>
                  <a:txBody>
                    <a:bodyPr/>
                    <a:lstStyle/>
                    <a:p>
                      <a:pPr marL="171450" indent="-171450">
                        <a:buFont typeface="Arial" panose="020B0604020202020204" pitchFamily="34" charset="0"/>
                        <a:buChar char="•"/>
                      </a:pPr>
                      <a:r>
                        <a:rPr lang="es-ES" sz="1200" dirty="0">
                          <a:latin typeface="+mj-lt"/>
                        </a:rPr>
                        <a:t>Machetes</a:t>
                      </a:r>
                      <a:r>
                        <a:rPr lang="es-ES" sz="1200" dirty="0"/>
                        <a:t> </a:t>
                      </a:r>
                    </a:p>
                    <a:p>
                      <a:pPr marL="171450" indent="-171450">
                        <a:buFont typeface="Arial" panose="020B0604020202020204" pitchFamily="34" charset="0"/>
                        <a:buChar char="•"/>
                      </a:pPr>
                      <a:r>
                        <a:rPr lang="es-ES" sz="1200" dirty="0"/>
                        <a:t>Rastrillos </a:t>
                      </a:r>
                    </a:p>
                    <a:p>
                      <a:pPr marL="171450" indent="-171450">
                        <a:buFont typeface="Arial" panose="020B0604020202020204" pitchFamily="34" charset="0"/>
                        <a:buChar char="•"/>
                      </a:pPr>
                      <a:r>
                        <a:rPr lang="es-ES" sz="1200" dirty="0"/>
                        <a:t>Piola (tomatera) </a:t>
                      </a:r>
                    </a:p>
                    <a:p>
                      <a:pPr marL="171450" indent="-171450">
                        <a:buFont typeface="Arial" panose="020B0604020202020204" pitchFamily="34" charset="0"/>
                        <a:buChar char="•"/>
                      </a:pPr>
                      <a:r>
                        <a:rPr lang="es-ES" sz="1200" dirty="0"/>
                        <a:t>Estacas </a:t>
                      </a:r>
                    </a:p>
                    <a:p>
                      <a:pPr marL="171450" indent="-171450">
                        <a:buFont typeface="Arial" panose="020B0604020202020204" pitchFamily="34" charset="0"/>
                        <a:buChar char="•"/>
                      </a:pPr>
                      <a:r>
                        <a:rPr lang="es-ES" sz="1200" dirty="0"/>
                        <a:t>Pala </a:t>
                      </a:r>
                    </a:p>
                    <a:p>
                      <a:pPr marL="171450" indent="-171450">
                        <a:buFont typeface="Arial" panose="020B0604020202020204" pitchFamily="34" charset="0"/>
                        <a:buChar char="•"/>
                      </a:pPr>
                      <a:r>
                        <a:rPr lang="es-ES" sz="1200" dirty="0"/>
                        <a:t>Cuadrante (0,5 m x 0,5 m)</a:t>
                      </a:r>
                      <a:endParaRPr lang="es-EC" sz="1200"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sz="1600" dirty="0">
                        <a:solidFill>
                          <a:schemeClr val="accent4"/>
                        </a:solidFill>
                        <a:latin typeface="Nunito"/>
                        <a:ea typeface="Nunito"/>
                        <a:cs typeface="Nunito"/>
                        <a:sym typeface="Nunito"/>
                      </a:endParaRPr>
                    </a:p>
                  </a:txBody>
                  <a:tcPr marL="91425" marR="91425" marT="91425" marB="91425" anchor="ctr">
                    <a:lnR w="76200" cap="flat" cmpd="sng" algn="ctr">
                      <a:solidFill>
                        <a:schemeClr val="tx1"/>
                      </a:solidFill>
                      <a:prstDash val="sysDash"/>
                      <a:round/>
                      <a:headEnd type="none" w="med" len="med"/>
                      <a:tailEnd type="none" w="med" len="med"/>
                    </a:lnR>
                    <a:lnB w="9525" cap="flat" cmpd="sng">
                      <a:noFill/>
                      <a:prstDash val="solid"/>
                      <a:round/>
                      <a:headEnd type="none" w="sm" len="sm"/>
                      <a:tailEnd type="none" w="sm" len="sm"/>
                    </a:lnB>
                  </a:tcPr>
                </a:tc>
                <a:tc>
                  <a:txBody>
                    <a:bodyPr/>
                    <a:lstStyle/>
                    <a:p>
                      <a:pPr marL="171450" indent="-171450">
                        <a:buFont typeface="Arial" panose="020B0604020202020204" pitchFamily="34" charset="0"/>
                        <a:buChar char="•"/>
                      </a:pPr>
                      <a:r>
                        <a:rPr lang="es-ES" sz="1200" dirty="0"/>
                        <a:t>Libreta de apuntes</a:t>
                      </a:r>
                    </a:p>
                    <a:p>
                      <a:pPr marL="171450" indent="-171450">
                        <a:buFont typeface="Arial" panose="020B0604020202020204" pitchFamily="34" charset="0"/>
                        <a:buChar char="•"/>
                      </a:pPr>
                      <a:r>
                        <a:rPr lang="es-ES" sz="1200" dirty="0"/>
                        <a:t>Esferos</a:t>
                      </a:r>
                    </a:p>
                    <a:p>
                      <a:pPr marL="171450" indent="-171450">
                        <a:buFont typeface="Arial" panose="020B0604020202020204" pitchFamily="34" charset="0"/>
                        <a:buChar char="•"/>
                      </a:pPr>
                      <a:r>
                        <a:rPr lang="es-ES" sz="1200" dirty="0"/>
                        <a:t>Computadora y  accesorios </a:t>
                      </a:r>
                    </a:p>
                    <a:p>
                      <a:pPr marL="171450" indent="-171450">
                        <a:buFont typeface="Arial" panose="020B0604020202020204" pitchFamily="34" charset="0"/>
                        <a:buChar char="•"/>
                      </a:pPr>
                      <a:r>
                        <a:rPr lang="es-ES" sz="1200" dirty="0"/>
                        <a:t>Impresora.</a:t>
                      </a:r>
                      <a:endParaRPr lang="es-EC" sz="1200" dirty="0"/>
                    </a:p>
                    <a:p>
                      <a:pPr marL="0" lvl="0" indent="0" algn="ctr" rtl="0">
                        <a:spcBef>
                          <a:spcPts val="0"/>
                        </a:spcBef>
                        <a:spcAft>
                          <a:spcPts val="0"/>
                        </a:spcAft>
                        <a:buClr>
                          <a:schemeClr val="dk1"/>
                        </a:buClr>
                        <a:buSzPts val="1100"/>
                        <a:buFont typeface="Arial"/>
                        <a:buNone/>
                      </a:pPr>
                      <a:endParaRPr sz="1600" dirty="0">
                        <a:solidFill>
                          <a:schemeClr val="accent4"/>
                        </a:solidFill>
                        <a:latin typeface="Nunito"/>
                        <a:ea typeface="Nunito"/>
                        <a:cs typeface="Nunito"/>
                        <a:sym typeface="Nunito"/>
                      </a:endParaRPr>
                    </a:p>
                  </a:txBody>
                  <a:tcPr marL="91425" marR="91425" marT="91425" marB="91425" anchor="ctr">
                    <a:lnL w="76200" cap="flat" cmpd="sng" algn="ctr">
                      <a:solidFill>
                        <a:schemeClr val="tx1"/>
                      </a:solidFill>
                      <a:prstDash val="sysDash"/>
                      <a:round/>
                      <a:headEnd type="none" w="med" len="med"/>
                      <a:tailEnd type="none" w="med" len="med"/>
                    </a:lnL>
                    <a:lnR w="76200" cap="flat" cmpd="sng" algn="ctr">
                      <a:solidFill>
                        <a:schemeClr val="tx1"/>
                      </a:solidFill>
                      <a:prstDash val="sysDash"/>
                      <a:round/>
                      <a:headEnd type="none" w="med" len="med"/>
                      <a:tailEnd type="none" w="med" len="med"/>
                    </a:lnR>
                    <a:lnB w="9525" cap="flat" cmpd="sng">
                      <a:noFill/>
                      <a:prstDash val="solid"/>
                      <a:round/>
                      <a:headEnd type="none" w="sm" len="sm"/>
                      <a:tailEnd type="none" w="sm" len="sm"/>
                    </a:lnB>
                  </a:tcPr>
                </a:tc>
                <a:tc>
                  <a:txBody>
                    <a:bodyPr/>
                    <a:lstStyle/>
                    <a:p>
                      <a:pPr marL="285750" indent="-285750">
                        <a:buFont typeface="Arial" panose="020B0604020202020204" pitchFamily="34" charset="0"/>
                        <a:buChar char="•"/>
                      </a:pPr>
                      <a:r>
                        <a:rPr lang="es-ES" sz="1200" dirty="0"/>
                        <a:t>Balanza analítica</a:t>
                      </a:r>
                    </a:p>
                    <a:p>
                      <a:pPr marL="285750" indent="-285750">
                        <a:buFont typeface="Arial" panose="020B0604020202020204" pitchFamily="34" charset="0"/>
                        <a:buChar char="•"/>
                      </a:pPr>
                      <a:r>
                        <a:rPr lang="es-ES" sz="1200" dirty="0"/>
                        <a:t>Estufa</a:t>
                      </a:r>
                    </a:p>
                    <a:p>
                      <a:pPr marL="285750" indent="-285750">
                        <a:buFont typeface="Arial" panose="020B0604020202020204" pitchFamily="34" charset="0"/>
                        <a:buChar char="•"/>
                      </a:pPr>
                      <a:r>
                        <a:rPr lang="es-ES" sz="1200" dirty="0"/>
                        <a:t>Cámara fotográfica</a:t>
                      </a:r>
                      <a:endParaRPr lang="es-EC" sz="1200" dirty="0"/>
                    </a:p>
                    <a:p>
                      <a:pPr marL="0" lvl="0" indent="0" algn="ctr" rtl="0">
                        <a:spcBef>
                          <a:spcPts val="0"/>
                        </a:spcBef>
                        <a:spcAft>
                          <a:spcPts val="0"/>
                        </a:spcAft>
                        <a:buClr>
                          <a:schemeClr val="dk1"/>
                        </a:buClr>
                        <a:buSzPts val="1100"/>
                        <a:buFont typeface="Arial"/>
                        <a:buNone/>
                      </a:pPr>
                      <a:endParaRPr sz="1600" dirty="0">
                        <a:solidFill>
                          <a:schemeClr val="accent4"/>
                        </a:solidFill>
                        <a:latin typeface="Nunito"/>
                        <a:ea typeface="Nunito"/>
                        <a:cs typeface="Nunito"/>
                        <a:sym typeface="Nunito"/>
                      </a:endParaRPr>
                    </a:p>
                  </a:txBody>
                  <a:tcPr marL="91425" marR="91425" marT="91425" marB="91425" anchor="ctr">
                    <a:lnL w="76200" cap="flat" cmpd="sng" algn="ctr">
                      <a:solidFill>
                        <a:schemeClr val="tx1"/>
                      </a:solidFill>
                      <a:prstDash val="sysDash"/>
                      <a:round/>
                      <a:headEnd type="none" w="med" len="med"/>
                      <a:tailEnd type="none" w="med" len="med"/>
                    </a:lnL>
                    <a:lnR w="76200" cap="flat" cmpd="sng" algn="ctr">
                      <a:solidFill>
                        <a:schemeClr val="tx1"/>
                      </a:solidFill>
                      <a:prstDash val="sysDash"/>
                      <a:round/>
                      <a:headEnd type="none" w="med" len="med"/>
                      <a:tailEnd type="none" w="med" len="med"/>
                    </a:lnR>
                    <a:lnB w="9525" cap="flat" cmpd="sng">
                      <a:noFill/>
                      <a:prstDash val="solid"/>
                      <a:round/>
                      <a:headEnd type="none" w="sm" len="sm"/>
                      <a:tailEnd type="none" w="sm" len="sm"/>
                    </a:lnB>
                  </a:tcPr>
                </a:tc>
                <a:tc>
                  <a:txBody>
                    <a:bodyPr/>
                    <a:lstStyle/>
                    <a:p>
                      <a:pPr marL="285750" indent="-285750">
                        <a:spcBef>
                          <a:spcPts val="600"/>
                        </a:spcBef>
                        <a:buFont typeface="Arial" panose="020B0604020202020204" pitchFamily="34" charset="0"/>
                        <a:buChar char="•"/>
                      </a:pPr>
                      <a:r>
                        <a:rPr lang="es-ES" sz="1200" dirty="0"/>
                        <a:t>Urea (46-0-0)</a:t>
                      </a:r>
                    </a:p>
                    <a:p>
                      <a:pPr marL="285750" indent="-285750">
                        <a:spcBef>
                          <a:spcPts val="600"/>
                        </a:spcBef>
                        <a:buFont typeface="Arial" panose="020B0604020202020204" pitchFamily="34" charset="0"/>
                        <a:buChar char="•"/>
                      </a:pPr>
                      <a:r>
                        <a:rPr lang="es-ES" sz="1200" dirty="0"/>
                        <a:t>MAP (12-61-0)</a:t>
                      </a:r>
                    </a:p>
                    <a:p>
                      <a:pPr marL="285750" indent="-285750">
                        <a:spcBef>
                          <a:spcPts val="600"/>
                        </a:spcBef>
                        <a:buFont typeface="Arial" panose="020B0604020202020204" pitchFamily="34" charset="0"/>
                        <a:buChar char="•"/>
                      </a:pPr>
                      <a:r>
                        <a:rPr lang="es-ES" sz="1200" dirty="0"/>
                        <a:t>Sulfato de Mg (24 Mg – 20 S)</a:t>
                      </a:r>
                    </a:p>
                    <a:p>
                      <a:pPr marL="285750" indent="-285750">
                        <a:spcBef>
                          <a:spcPts val="600"/>
                        </a:spcBef>
                        <a:buFont typeface="Arial" panose="020B0604020202020204" pitchFamily="34" charset="0"/>
                        <a:buChar char="•"/>
                      </a:pPr>
                      <a:r>
                        <a:rPr lang="es-ES" sz="1200" dirty="0"/>
                        <a:t>Calcio-Boro (2,5 % p/p B) </a:t>
                      </a:r>
                    </a:p>
                    <a:p>
                      <a:pPr marL="285750" indent="-285750">
                        <a:spcBef>
                          <a:spcPts val="600"/>
                        </a:spcBef>
                        <a:buFont typeface="Arial" panose="020B0604020202020204" pitchFamily="34" charset="0"/>
                        <a:buChar char="•"/>
                      </a:pPr>
                      <a:r>
                        <a:rPr lang="es-ES" sz="1200" dirty="0"/>
                        <a:t>2,4-D amina</a:t>
                      </a:r>
                      <a:endParaRPr lang="es-EC" sz="1200" dirty="0"/>
                    </a:p>
                    <a:p>
                      <a:pPr marL="0" lvl="0" indent="0" algn="ctr" rtl="0">
                        <a:spcBef>
                          <a:spcPts val="0"/>
                        </a:spcBef>
                        <a:spcAft>
                          <a:spcPts val="0"/>
                        </a:spcAft>
                        <a:buClr>
                          <a:schemeClr val="dk1"/>
                        </a:buClr>
                        <a:buSzPts val="1100"/>
                        <a:buFont typeface="Arial"/>
                        <a:buNone/>
                      </a:pPr>
                      <a:endParaRPr lang="es-ES" sz="1600" dirty="0">
                        <a:solidFill>
                          <a:schemeClr val="accent4"/>
                        </a:solidFill>
                        <a:latin typeface="Nunito"/>
                        <a:ea typeface="Nunito"/>
                        <a:cs typeface="Nunito"/>
                        <a:sym typeface="Nunito"/>
                      </a:endParaRPr>
                    </a:p>
                  </a:txBody>
                  <a:tcPr marL="91425" marR="91425" marT="91425" marB="91425" anchor="ctr">
                    <a:lnL w="76200" cap="flat" cmpd="sng" algn="ctr">
                      <a:solidFill>
                        <a:schemeClr val="tx1"/>
                      </a:solidFill>
                      <a:prstDash val="sysDash"/>
                      <a:round/>
                      <a:headEnd type="none" w="med" len="med"/>
                      <a:tailEnd type="none" w="med" len="med"/>
                    </a:lnL>
                    <a:lnB w="9525" cap="flat" cmpd="sng">
                      <a:noFill/>
                      <a:prstDash val="solid"/>
                      <a:round/>
                      <a:headEnd type="none" w="sm" len="sm"/>
                      <a:tailEnd type="none" w="sm" len="sm"/>
                    </a:lnB>
                  </a:tcPr>
                </a:tc>
                <a:extLst>
                  <a:ext uri="{0D108BD9-81ED-4DB2-BD59-A6C34878D82A}">
                    <a16:rowId xmlns:a16="http://schemas.microsoft.com/office/drawing/2014/main" val="10000"/>
                  </a:ext>
                </a:extLst>
              </a:tr>
              <a:tr h="437530">
                <a:tc gridSpan="4">
                  <a:txBody>
                    <a:bodyPr/>
                    <a:lstStyle/>
                    <a:p>
                      <a:pPr marL="0" lvl="0" indent="0" algn="ctr" rtl="0">
                        <a:spcBef>
                          <a:spcPts val="0"/>
                        </a:spcBef>
                        <a:spcAft>
                          <a:spcPts val="0"/>
                        </a:spcAft>
                        <a:buNone/>
                      </a:pPr>
                      <a:endParaRPr sz="1600" dirty="0">
                        <a:solidFill>
                          <a:schemeClr val="accent4"/>
                        </a:solidFill>
                        <a:latin typeface="Nunito"/>
                        <a:ea typeface="Nunito"/>
                        <a:cs typeface="Nunito"/>
                        <a:sym typeface="Nunito"/>
                      </a:endParaRPr>
                    </a:p>
                  </a:txBody>
                  <a:tcPr marL="91425" marR="91425" marT="91425" marB="91425" anchor="ctr">
                    <a:lnT w="9525" cap="flat" cmpd="sng">
                      <a:noFill/>
                      <a:prstDash val="solid"/>
                      <a:round/>
                      <a:headEnd type="none" w="sm" len="sm"/>
                      <a:tailEnd type="none" w="sm" len="sm"/>
                    </a:lnT>
                  </a:tcPr>
                </a:tc>
                <a:tc hMerge="1">
                  <a:txBody>
                    <a:bodyPr/>
                    <a:lstStyle/>
                    <a:p>
                      <a:pPr marL="0" lvl="0" indent="0" algn="ctr" rtl="0">
                        <a:spcBef>
                          <a:spcPts val="0"/>
                        </a:spcBef>
                        <a:spcAft>
                          <a:spcPts val="0"/>
                        </a:spcAft>
                        <a:buClr>
                          <a:schemeClr val="dk1"/>
                        </a:buClr>
                        <a:buSzPts val="1100"/>
                        <a:buFont typeface="Arial"/>
                        <a:buNone/>
                      </a:pPr>
                      <a:endParaRPr sz="1600" dirty="0">
                        <a:solidFill>
                          <a:schemeClr val="accent4"/>
                        </a:solidFill>
                        <a:latin typeface="Nunito"/>
                        <a:ea typeface="Nunito"/>
                        <a:cs typeface="Nunito"/>
                        <a:sym typeface="Nunito"/>
                      </a:endParaRPr>
                    </a:p>
                  </a:txBody>
                  <a:tcPr marL="91425" marR="91425" marT="91425" marB="91425" anchor="ctr"/>
                </a:tc>
                <a:tc hMerge="1">
                  <a:txBody>
                    <a:bodyPr/>
                    <a:lstStyle/>
                    <a:p>
                      <a:pPr marL="0" lvl="0" indent="0" algn="ctr" rtl="0">
                        <a:spcBef>
                          <a:spcPts val="0"/>
                        </a:spcBef>
                        <a:spcAft>
                          <a:spcPts val="0"/>
                        </a:spcAft>
                        <a:buClr>
                          <a:schemeClr val="dk1"/>
                        </a:buClr>
                        <a:buSzPts val="1100"/>
                        <a:buFont typeface="Arial"/>
                        <a:buNone/>
                      </a:pPr>
                      <a:endParaRPr sz="1600" dirty="0">
                        <a:solidFill>
                          <a:schemeClr val="accent4"/>
                        </a:solidFill>
                        <a:latin typeface="Nunito"/>
                        <a:ea typeface="Nunito"/>
                        <a:cs typeface="Nunito"/>
                        <a:sym typeface="Nunito"/>
                      </a:endParaRPr>
                    </a:p>
                  </a:txBody>
                  <a:tcPr marL="91425" marR="91425" marT="91425" marB="91425" anchor="ctr">
                    <a:lnR w="9525" cap="flat" cmpd="sng">
                      <a:noFill/>
                      <a:prstDash val="solid"/>
                      <a:round/>
                      <a:headEnd type="none" w="sm" len="sm"/>
                      <a:tailEnd type="none" w="sm" len="sm"/>
                    </a:lnR>
                  </a:tcPr>
                </a:tc>
                <a:tc hMerge="1">
                  <a:txBody>
                    <a:bodyPr/>
                    <a:lstStyle/>
                    <a:p>
                      <a:pPr marL="0" lvl="0" indent="0" algn="ctr" rtl="0">
                        <a:spcBef>
                          <a:spcPts val="0"/>
                        </a:spcBef>
                        <a:spcAft>
                          <a:spcPts val="0"/>
                        </a:spcAft>
                        <a:buClr>
                          <a:schemeClr val="dk1"/>
                        </a:buClr>
                        <a:buSzPts val="1100"/>
                        <a:buFont typeface="Arial"/>
                        <a:buNone/>
                      </a:pPr>
                      <a:endParaRPr sz="1600" dirty="0">
                        <a:solidFill>
                          <a:schemeClr val="accent4"/>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1"/>
                  </a:ext>
                </a:extLst>
              </a:tr>
            </a:tbl>
          </a:graphicData>
        </a:graphic>
      </p:graphicFrame>
      <p:sp>
        <p:nvSpPr>
          <p:cNvPr id="699" name="Google Shape;699;p49"/>
          <p:cNvSpPr/>
          <p:nvPr/>
        </p:nvSpPr>
        <p:spPr>
          <a:xfrm>
            <a:off x="-1166825" y="4395884"/>
            <a:ext cx="1851876" cy="1743867"/>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9"/>
          <p:cNvSpPr/>
          <p:nvPr/>
        </p:nvSpPr>
        <p:spPr>
          <a:xfrm>
            <a:off x="7469193" y="-616606"/>
            <a:ext cx="1108400" cy="105834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90;p49">
            <a:extLst>
              <a:ext uri="{FF2B5EF4-FFF2-40B4-BE49-F238E27FC236}">
                <a16:creationId xmlns:a16="http://schemas.microsoft.com/office/drawing/2014/main" id="{BDAB44B4-6D88-6947-858F-E70DD20C98EB}"/>
              </a:ext>
            </a:extLst>
          </p:cNvPr>
          <p:cNvSpPr/>
          <p:nvPr/>
        </p:nvSpPr>
        <p:spPr>
          <a:xfrm rot="21599009">
            <a:off x="648577" y="1220433"/>
            <a:ext cx="1657129" cy="375305"/>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9;p49">
            <a:extLst>
              <a:ext uri="{FF2B5EF4-FFF2-40B4-BE49-F238E27FC236}">
                <a16:creationId xmlns:a16="http://schemas.microsoft.com/office/drawing/2014/main" id="{1CB5B28B-561B-D744-986C-119037264D56}"/>
              </a:ext>
            </a:extLst>
          </p:cNvPr>
          <p:cNvSpPr/>
          <p:nvPr/>
        </p:nvSpPr>
        <p:spPr>
          <a:xfrm rot="21599009">
            <a:off x="2711558" y="1200944"/>
            <a:ext cx="1657129" cy="375305"/>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49"/>
          <p:cNvSpPr/>
          <p:nvPr/>
        </p:nvSpPr>
        <p:spPr>
          <a:xfrm>
            <a:off x="8765375" y="4791450"/>
            <a:ext cx="550852" cy="518724"/>
          </a:xfrm>
          <a:custGeom>
            <a:avLst/>
            <a:gdLst/>
            <a:ahLst/>
            <a:cxnLst/>
            <a:rect l="l" t="t" r="r" b="b"/>
            <a:pathLst>
              <a:path w="71377" h="67214" extrusionOk="0">
                <a:moveTo>
                  <a:pt x="45061" y="1084"/>
                </a:moveTo>
                <a:cubicBezTo>
                  <a:pt x="45188" y="1099"/>
                  <a:pt x="45298" y="1116"/>
                  <a:pt x="45409" y="1131"/>
                </a:cubicBezTo>
                <a:cubicBezTo>
                  <a:pt x="45377" y="1147"/>
                  <a:pt x="45329" y="1179"/>
                  <a:pt x="45298" y="1179"/>
                </a:cubicBezTo>
                <a:cubicBezTo>
                  <a:pt x="45219" y="1179"/>
                  <a:pt x="45124" y="1179"/>
                  <a:pt x="45045" y="1163"/>
                </a:cubicBezTo>
                <a:cubicBezTo>
                  <a:pt x="45045" y="1131"/>
                  <a:pt x="45061" y="1084"/>
                  <a:pt x="45061" y="1084"/>
                </a:cubicBezTo>
                <a:close/>
                <a:moveTo>
                  <a:pt x="37522" y="1274"/>
                </a:moveTo>
                <a:lnTo>
                  <a:pt x="37522" y="1274"/>
                </a:lnTo>
                <a:cubicBezTo>
                  <a:pt x="37307" y="1445"/>
                  <a:pt x="37135" y="1482"/>
                  <a:pt x="36984" y="1482"/>
                </a:cubicBezTo>
                <a:cubicBezTo>
                  <a:pt x="36873" y="1482"/>
                  <a:pt x="36774" y="1462"/>
                  <a:pt x="36678" y="1462"/>
                </a:cubicBezTo>
                <a:cubicBezTo>
                  <a:pt x="36664" y="1462"/>
                  <a:pt x="36650" y="1463"/>
                  <a:pt x="36637" y="1464"/>
                </a:cubicBezTo>
                <a:cubicBezTo>
                  <a:pt x="36547" y="1469"/>
                  <a:pt x="36458" y="1470"/>
                  <a:pt x="36368" y="1470"/>
                </a:cubicBezTo>
                <a:cubicBezTo>
                  <a:pt x="36189" y="1470"/>
                  <a:pt x="36010" y="1464"/>
                  <a:pt x="35831" y="1464"/>
                </a:cubicBezTo>
                <a:cubicBezTo>
                  <a:pt x="35562" y="1479"/>
                  <a:pt x="35294" y="1495"/>
                  <a:pt x="35041" y="1510"/>
                </a:cubicBezTo>
                <a:cubicBezTo>
                  <a:pt x="35768" y="1305"/>
                  <a:pt x="36573" y="1432"/>
                  <a:pt x="37522" y="1274"/>
                </a:cubicBezTo>
                <a:close/>
                <a:moveTo>
                  <a:pt x="50268" y="1110"/>
                </a:moveTo>
                <a:cubicBezTo>
                  <a:pt x="50282" y="1110"/>
                  <a:pt x="50295" y="1112"/>
                  <a:pt x="50309" y="1116"/>
                </a:cubicBezTo>
                <a:cubicBezTo>
                  <a:pt x="50419" y="1147"/>
                  <a:pt x="50561" y="1352"/>
                  <a:pt x="50513" y="1415"/>
                </a:cubicBezTo>
                <a:cubicBezTo>
                  <a:pt x="50450" y="1479"/>
                  <a:pt x="50355" y="1495"/>
                  <a:pt x="50292" y="1542"/>
                </a:cubicBezTo>
                <a:cubicBezTo>
                  <a:pt x="50134" y="1542"/>
                  <a:pt x="50008" y="1447"/>
                  <a:pt x="50039" y="1321"/>
                </a:cubicBezTo>
                <a:cubicBezTo>
                  <a:pt x="50054" y="1209"/>
                  <a:pt x="50166" y="1110"/>
                  <a:pt x="50268" y="1110"/>
                </a:cubicBezTo>
                <a:close/>
                <a:moveTo>
                  <a:pt x="36668" y="2412"/>
                </a:moveTo>
                <a:cubicBezTo>
                  <a:pt x="36700" y="2412"/>
                  <a:pt x="36748" y="2427"/>
                  <a:pt x="36779" y="2443"/>
                </a:cubicBezTo>
                <a:cubicBezTo>
                  <a:pt x="36779" y="2475"/>
                  <a:pt x="36779" y="2522"/>
                  <a:pt x="36763" y="2538"/>
                </a:cubicBezTo>
                <a:cubicBezTo>
                  <a:pt x="36741" y="2549"/>
                  <a:pt x="36711" y="2560"/>
                  <a:pt x="36684" y="2560"/>
                </a:cubicBezTo>
                <a:cubicBezTo>
                  <a:pt x="36673" y="2560"/>
                  <a:pt x="36662" y="2558"/>
                  <a:pt x="36653" y="2553"/>
                </a:cubicBezTo>
                <a:cubicBezTo>
                  <a:pt x="36605" y="2553"/>
                  <a:pt x="36590" y="2507"/>
                  <a:pt x="36558" y="2475"/>
                </a:cubicBezTo>
                <a:cubicBezTo>
                  <a:pt x="36590" y="2459"/>
                  <a:pt x="36621" y="2412"/>
                  <a:pt x="36668" y="2412"/>
                </a:cubicBezTo>
                <a:close/>
                <a:moveTo>
                  <a:pt x="18132" y="8023"/>
                </a:moveTo>
                <a:lnTo>
                  <a:pt x="18132" y="8023"/>
                </a:lnTo>
                <a:cubicBezTo>
                  <a:pt x="18147" y="8030"/>
                  <a:pt x="18162" y="8030"/>
                  <a:pt x="18177" y="8030"/>
                </a:cubicBezTo>
                <a:cubicBezTo>
                  <a:pt x="18193" y="8030"/>
                  <a:pt x="18208" y="8030"/>
                  <a:pt x="18224" y="8038"/>
                </a:cubicBezTo>
                <a:cubicBezTo>
                  <a:pt x="18235" y="8049"/>
                  <a:pt x="18246" y="8060"/>
                  <a:pt x="18257" y="8070"/>
                </a:cubicBezTo>
                <a:lnTo>
                  <a:pt x="18257" y="8070"/>
                </a:lnTo>
                <a:cubicBezTo>
                  <a:pt x="18214" y="8056"/>
                  <a:pt x="18170" y="8042"/>
                  <a:pt x="18132" y="8023"/>
                </a:cubicBezTo>
                <a:close/>
                <a:moveTo>
                  <a:pt x="26664" y="10978"/>
                </a:moveTo>
                <a:lnTo>
                  <a:pt x="26774" y="11025"/>
                </a:lnTo>
                <a:lnTo>
                  <a:pt x="26648" y="11041"/>
                </a:lnTo>
                <a:lnTo>
                  <a:pt x="26664" y="10978"/>
                </a:lnTo>
                <a:close/>
                <a:moveTo>
                  <a:pt x="23881" y="6369"/>
                </a:moveTo>
                <a:cubicBezTo>
                  <a:pt x="24045" y="6369"/>
                  <a:pt x="24167" y="6464"/>
                  <a:pt x="24262" y="6663"/>
                </a:cubicBezTo>
                <a:cubicBezTo>
                  <a:pt x="24325" y="6837"/>
                  <a:pt x="24403" y="6995"/>
                  <a:pt x="24483" y="7200"/>
                </a:cubicBezTo>
                <a:cubicBezTo>
                  <a:pt x="24199" y="7469"/>
                  <a:pt x="23851" y="7659"/>
                  <a:pt x="23472" y="7786"/>
                </a:cubicBezTo>
                <a:cubicBezTo>
                  <a:pt x="23345" y="7832"/>
                  <a:pt x="23187" y="7817"/>
                  <a:pt x="23076" y="7880"/>
                </a:cubicBezTo>
                <a:cubicBezTo>
                  <a:pt x="22566" y="8177"/>
                  <a:pt x="22056" y="8411"/>
                  <a:pt x="21478" y="8411"/>
                </a:cubicBezTo>
                <a:cubicBezTo>
                  <a:pt x="21411" y="8411"/>
                  <a:pt x="21343" y="8408"/>
                  <a:pt x="21274" y="8401"/>
                </a:cubicBezTo>
                <a:cubicBezTo>
                  <a:pt x="20800" y="8559"/>
                  <a:pt x="20342" y="8781"/>
                  <a:pt x="19931" y="9050"/>
                </a:cubicBezTo>
                <a:cubicBezTo>
                  <a:pt x="19742" y="9176"/>
                  <a:pt x="19552" y="9318"/>
                  <a:pt x="19377" y="9461"/>
                </a:cubicBezTo>
                <a:cubicBezTo>
                  <a:pt x="18935" y="9887"/>
                  <a:pt x="18382" y="10093"/>
                  <a:pt x="17813" y="10251"/>
                </a:cubicBezTo>
                <a:cubicBezTo>
                  <a:pt x="17371" y="10361"/>
                  <a:pt x="16928" y="10472"/>
                  <a:pt x="16486" y="10551"/>
                </a:cubicBezTo>
                <a:cubicBezTo>
                  <a:pt x="16413" y="10564"/>
                  <a:pt x="16336" y="10572"/>
                  <a:pt x="16259" y="10572"/>
                </a:cubicBezTo>
                <a:cubicBezTo>
                  <a:pt x="16150" y="10572"/>
                  <a:pt x="16041" y="10556"/>
                  <a:pt x="15948" y="10519"/>
                </a:cubicBezTo>
                <a:cubicBezTo>
                  <a:pt x="15797" y="10462"/>
                  <a:pt x="15655" y="10434"/>
                  <a:pt x="15516" y="10434"/>
                </a:cubicBezTo>
                <a:cubicBezTo>
                  <a:pt x="15350" y="10434"/>
                  <a:pt x="15187" y="10474"/>
                  <a:pt x="15015" y="10551"/>
                </a:cubicBezTo>
                <a:cubicBezTo>
                  <a:pt x="14779" y="10662"/>
                  <a:pt x="14509" y="10725"/>
                  <a:pt x="14241" y="10788"/>
                </a:cubicBezTo>
                <a:cubicBezTo>
                  <a:pt x="14052" y="10852"/>
                  <a:pt x="13940" y="10978"/>
                  <a:pt x="13862" y="11151"/>
                </a:cubicBezTo>
                <a:cubicBezTo>
                  <a:pt x="13840" y="11217"/>
                  <a:pt x="13795" y="11252"/>
                  <a:pt x="13744" y="11252"/>
                </a:cubicBezTo>
                <a:cubicBezTo>
                  <a:pt x="13721" y="11252"/>
                  <a:pt x="13697" y="11245"/>
                  <a:pt x="13672" y="11231"/>
                </a:cubicBezTo>
                <a:cubicBezTo>
                  <a:pt x="13641" y="11215"/>
                  <a:pt x="13609" y="11136"/>
                  <a:pt x="13624" y="11105"/>
                </a:cubicBezTo>
                <a:cubicBezTo>
                  <a:pt x="13688" y="10772"/>
                  <a:pt x="13371" y="10662"/>
                  <a:pt x="13245" y="10424"/>
                </a:cubicBezTo>
                <a:cubicBezTo>
                  <a:pt x="13578" y="10266"/>
                  <a:pt x="13894" y="10108"/>
                  <a:pt x="14241" y="9935"/>
                </a:cubicBezTo>
                <a:cubicBezTo>
                  <a:pt x="14257" y="9872"/>
                  <a:pt x="14273" y="9792"/>
                  <a:pt x="14288" y="9697"/>
                </a:cubicBezTo>
                <a:cubicBezTo>
                  <a:pt x="14305" y="9539"/>
                  <a:pt x="14415" y="9461"/>
                  <a:pt x="14541" y="9444"/>
                </a:cubicBezTo>
                <a:cubicBezTo>
                  <a:pt x="14605" y="9433"/>
                  <a:pt x="14671" y="9430"/>
                  <a:pt x="14738" y="9430"/>
                </a:cubicBezTo>
                <a:cubicBezTo>
                  <a:pt x="14813" y="9430"/>
                  <a:pt x="14889" y="9434"/>
                  <a:pt x="14963" y="9434"/>
                </a:cubicBezTo>
                <a:cubicBezTo>
                  <a:pt x="15002" y="9434"/>
                  <a:pt x="15041" y="9433"/>
                  <a:pt x="15078" y="9429"/>
                </a:cubicBezTo>
                <a:cubicBezTo>
                  <a:pt x="15221" y="9413"/>
                  <a:pt x="15379" y="9429"/>
                  <a:pt x="15474" y="9350"/>
                </a:cubicBezTo>
                <a:cubicBezTo>
                  <a:pt x="15759" y="9082"/>
                  <a:pt x="16138" y="9065"/>
                  <a:pt x="16469" y="8955"/>
                </a:cubicBezTo>
                <a:cubicBezTo>
                  <a:pt x="17125" y="8736"/>
                  <a:pt x="17751" y="8487"/>
                  <a:pt x="18315" y="8115"/>
                </a:cubicBezTo>
                <a:lnTo>
                  <a:pt x="18315" y="8115"/>
                </a:lnTo>
                <a:cubicBezTo>
                  <a:pt x="18316" y="8115"/>
                  <a:pt x="18318" y="8116"/>
                  <a:pt x="18319" y="8117"/>
                </a:cubicBezTo>
                <a:cubicBezTo>
                  <a:pt x="18429" y="8054"/>
                  <a:pt x="18556" y="7990"/>
                  <a:pt x="18682" y="7927"/>
                </a:cubicBezTo>
                <a:cubicBezTo>
                  <a:pt x="19015" y="7786"/>
                  <a:pt x="19331" y="7596"/>
                  <a:pt x="19678" y="7485"/>
                </a:cubicBezTo>
                <a:cubicBezTo>
                  <a:pt x="19742" y="7465"/>
                  <a:pt x="19804" y="7457"/>
                  <a:pt x="19866" y="7457"/>
                </a:cubicBezTo>
                <a:cubicBezTo>
                  <a:pt x="20158" y="7457"/>
                  <a:pt x="20437" y="7639"/>
                  <a:pt x="20737" y="7691"/>
                </a:cubicBezTo>
                <a:cubicBezTo>
                  <a:pt x="20791" y="7697"/>
                  <a:pt x="20845" y="7700"/>
                  <a:pt x="20898" y="7700"/>
                </a:cubicBezTo>
                <a:cubicBezTo>
                  <a:pt x="21122" y="7700"/>
                  <a:pt x="21333" y="7644"/>
                  <a:pt x="21512" y="7516"/>
                </a:cubicBezTo>
                <a:cubicBezTo>
                  <a:pt x="21758" y="7313"/>
                  <a:pt x="22033" y="7230"/>
                  <a:pt x="22334" y="7230"/>
                </a:cubicBezTo>
                <a:cubicBezTo>
                  <a:pt x="22360" y="7230"/>
                  <a:pt x="22386" y="7231"/>
                  <a:pt x="22412" y="7232"/>
                </a:cubicBezTo>
                <a:cubicBezTo>
                  <a:pt x="22445" y="7235"/>
                  <a:pt x="22478" y="7237"/>
                  <a:pt x="22509" y="7237"/>
                </a:cubicBezTo>
                <a:cubicBezTo>
                  <a:pt x="22761" y="7237"/>
                  <a:pt x="22952" y="7123"/>
                  <a:pt x="23092" y="6884"/>
                </a:cubicBezTo>
                <a:cubicBezTo>
                  <a:pt x="23219" y="6694"/>
                  <a:pt x="23377" y="6553"/>
                  <a:pt x="23598" y="6441"/>
                </a:cubicBezTo>
                <a:cubicBezTo>
                  <a:pt x="23704" y="6394"/>
                  <a:pt x="23798" y="6369"/>
                  <a:pt x="23881" y="6369"/>
                </a:cubicBezTo>
                <a:close/>
                <a:moveTo>
                  <a:pt x="24999" y="11146"/>
                </a:moveTo>
                <a:cubicBezTo>
                  <a:pt x="25126" y="11146"/>
                  <a:pt x="25260" y="11186"/>
                  <a:pt x="25400" y="11263"/>
                </a:cubicBezTo>
                <a:cubicBezTo>
                  <a:pt x="25258" y="11532"/>
                  <a:pt x="25065" y="11712"/>
                  <a:pt x="24775" y="11712"/>
                </a:cubicBezTo>
                <a:cubicBezTo>
                  <a:pt x="24742" y="11712"/>
                  <a:pt x="24708" y="11710"/>
                  <a:pt x="24673" y="11705"/>
                </a:cubicBezTo>
                <a:cubicBezTo>
                  <a:pt x="24593" y="11689"/>
                  <a:pt x="24483" y="11642"/>
                  <a:pt x="24467" y="11579"/>
                </a:cubicBezTo>
                <a:cubicBezTo>
                  <a:pt x="24435" y="11516"/>
                  <a:pt x="24498" y="11404"/>
                  <a:pt x="24546" y="11341"/>
                </a:cubicBezTo>
                <a:cubicBezTo>
                  <a:pt x="24687" y="11209"/>
                  <a:pt x="24838" y="11146"/>
                  <a:pt x="24999" y="11146"/>
                </a:cubicBezTo>
                <a:close/>
                <a:moveTo>
                  <a:pt x="11825" y="11718"/>
                </a:moveTo>
                <a:cubicBezTo>
                  <a:pt x="11889" y="11718"/>
                  <a:pt x="11985" y="11789"/>
                  <a:pt x="12029" y="11847"/>
                </a:cubicBezTo>
                <a:cubicBezTo>
                  <a:pt x="12107" y="11926"/>
                  <a:pt x="12029" y="12131"/>
                  <a:pt x="11902" y="12163"/>
                </a:cubicBezTo>
                <a:cubicBezTo>
                  <a:pt x="11776" y="12211"/>
                  <a:pt x="11649" y="12258"/>
                  <a:pt x="11523" y="12289"/>
                </a:cubicBezTo>
                <a:cubicBezTo>
                  <a:pt x="11443" y="12321"/>
                  <a:pt x="11348" y="12321"/>
                  <a:pt x="11254" y="12337"/>
                </a:cubicBezTo>
                <a:cubicBezTo>
                  <a:pt x="11207" y="12289"/>
                  <a:pt x="11096" y="12243"/>
                  <a:pt x="11096" y="12179"/>
                </a:cubicBezTo>
                <a:cubicBezTo>
                  <a:pt x="11080" y="12116"/>
                  <a:pt x="11127" y="11990"/>
                  <a:pt x="11190" y="11973"/>
                </a:cubicBezTo>
                <a:cubicBezTo>
                  <a:pt x="11396" y="11863"/>
                  <a:pt x="11601" y="11784"/>
                  <a:pt x="11807" y="11720"/>
                </a:cubicBezTo>
                <a:cubicBezTo>
                  <a:pt x="11813" y="11719"/>
                  <a:pt x="11819" y="11718"/>
                  <a:pt x="11825" y="11718"/>
                </a:cubicBezTo>
                <a:close/>
                <a:moveTo>
                  <a:pt x="11064" y="12985"/>
                </a:moveTo>
                <a:cubicBezTo>
                  <a:pt x="11032" y="13001"/>
                  <a:pt x="10986" y="13016"/>
                  <a:pt x="10954" y="13016"/>
                </a:cubicBezTo>
                <a:cubicBezTo>
                  <a:pt x="10947" y="13016"/>
                  <a:pt x="10939" y="13016"/>
                  <a:pt x="10932" y="13015"/>
                </a:cubicBezTo>
                <a:lnTo>
                  <a:pt x="10932" y="13015"/>
                </a:lnTo>
                <a:cubicBezTo>
                  <a:pt x="10977" y="13005"/>
                  <a:pt x="11024" y="12995"/>
                  <a:pt x="11064" y="12985"/>
                </a:cubicBezTo>
                <a:close/>
                <a:moveTo>
                  <a:pt x="23076" y="12369"/>
                </a:moveTo>
                <a:cubicBezTo>
                  <a:pt x="23107" y="12369"/>
                  <a:pt x="23155" y="12401"/>
                  <a:pt x="23187" y="12432"/>
                </a:cubicBezTo>
                <a:cubicBezTo>
                  <a:pt x="23202" y="12464"/>
                  <a:pt x="23234" y="12511"/>
                  <a:pt x="23219" y="12542"/>
                </a:cubicBezTo>
                <a:cubicBezTo>
                  <a:pt x="23124" y="12700"/>
                  <a:pt x="23061" y="12922"/>
                  <a:pt x="22918" y="12985"/>
                </a:cubicBezTo>
                <a:cubicBezTo>
                  <a:pt x="22317" y="13301"/>
                  <a:pt x="21685" y="13570"/>
                  <a:pt x="21069" y="13838"/>
                </a:cubicBezTo>
                <a:cubicBezTo>
                  <a:pt x="21067" y="13840"/>
                  <a:pt x="21064" y="13840"/>
                  <a:pt x="21061" y="13840"/>
                </a:cubicBezTo>
                <a:cubicBezTo>
                  <a:pt x="21025" y="13840"/>
                  <a:pt x="20951" y="13754"/>
                  <a:pt x="20863" y="13680"/>
                </a:cubicBezTo>
                <a:cubicBezTo>
                  <a:pt x="21432" y="13191"/>
                  <a:pt x="22017" y="12780"/>
                  <a:pt x="22665" y="12447"/>
                </a:cubicBezTo>
                <a:cubicBezTo>
                  <a:pt x="22791" y="12384"/>
                  <a:pt x="22934" y="12384"/>
                  <a:pt x="23076" y="12369"/>
                </a:cubicBezTo>
                <a:close/>
                <a:moveTo>
                  <a:pt x="10847" y="13034"/>
                </a:moveTo>
                <a:cubicBezTo>
                  <a:pt x="10909" y="13133"/>
                  <a:pt x="10990" y="13233"/>
                  <a:pt x="11032" y="13332"/>
                </a:cubicBezTo>
                <a:cubicBezTo>
                  <a:pt x="11049" y="13396"/>
                  <a:pt x="11001" y="13522"/>
                  <a:pt x="10954" y="13554"/>
                </a:cubicBezTo>
                <a:cubicBezTo>
                  <a:pt x="10779" y="13617"/>
                  <a:pt x="10606" y="13665"/>
                  <a:pt x="10432" y="13680"/>
                </a:cubicBezTo>
                <a:cubicBezTo>
                  <a:pt x="9894" y="13743"/>
                  <a:pt x="9373" y="13855"/>
                  <a:pt x="8931" y="14234"/>
                </a:cubicBezTo>
                <a:cubicBezTo>
                  <a:pt x="8804" y="14344"/>
                  <a:pt x="8630" y="14424"/>
                  <a:pt x="8457" y="14439"/>
                </a:cubicBezTo>
                <a:cubicBezTo>
                  <a:pt x="7955" y="14502"/>
                  <a:pt x="7547" y="14798"/>
                  <a:pt x="7062" y="14910"/>
                </a:cubicBezTo>
                <a:lnTo>
                  <a:pt x="7062" y="14910"/>
                </a:lnTo>
                <a:cubicBezTo>
                  <a:pt x="7103" y="14795"/>
                  <a:pt x="7133" y="14680"/>
                  <a:pt x="7176" y="14565"/>
                </a:cubicBezTo>
                <a:cubicBezTo>
                  <a:pt x="7271" y="14360"/>
                  <a:pt x="7397" y="14171"/>
                  <a:pt x="7635" y="14108"/>
                </a:cubicBezTo>
                <a:cubicBezTo>
                  <a:pt x="7888" y="14044"/>
                  <a:pt x="8141" y="13950"/>
                  <a:pt x="8409" y="13918"/>
                </a:cubicBezTo>
                <a:cubicBezTo>
                  <a:pt x="8693" y="13886"/>
                  <a:pt x="8899" y="13823"/>
                  <a:pt x="8994" y="13491"/>
                </a:cubicBezTo>
                <a:cubicBezTo>
                  <a:pt x="9041" y="13286"/>
                  <a:pt x="9294" y="13159"/>
                  <a:pt x="9515" y="13143"/>
                </a:cubicBezTo>
                <a:cubicBezTo>
                  <a:pt x="9954" y="13080"/>
                  <a:pt x="10408" y="13065"/>
                  <a:pt x="10847" y="13034"/>
                </a:cubicBezTo>
                <a:close/>
                <a:moveTo>
                  <a:pt x="7856" y="19039"/>
                </a:moveTo>
                <a:cubicBezTo>
                  <a:pt x="7919" y="19070"/>
                  <a:pt x="8014" y="19102"/>
                  <a:pt x="8046" y="19165"/>
                </a:cubicBezTo>
                <a:cubicBezTo>
                  <a:pt x="8077" y="19228"/>
                  <a:pt x="8061" y="19323"/>
                  <a:pt x="8061" y="19402"/>
                </a:cubicBezTo>
                <a:cubicBezTo>
                  <a:pt x="8061" y="19499"/>
                  <a:pt x="8025" y="19547"/>
                  <a:pt x="7962" y="19547"/>
                </a:cubicBezTo>
                <a:cubicBezTo>
                  <a:pt x="7954" y="19547"/>
                  <a:pt x="7944" y="19546"/>
                  <a:pt x="7935" y="19545"/>
                </a:cubicBezTo>
                <a:cubicBezTo>
                  <a:pt x="7888" y="19545"/>
                  <a:pt x="7856" y="19496"/>
                  <a:pt x="7840" y="19465"/>
                </a:cubicBezTo>
                <a:cubicBezTo>
                  <a:pt x="7808" y="19402"/>
                  <a:pt x="7761" y="19307"/>
                  <a:pt x="7761" y="19244"/>
                </a:cubicBezTo>
                <a:cubicBezTo>
                  <a:pt x="7761" y="19165"/>
                  <a:pt x="7825" y="19102"/>
                  <a:pt x="7856" y="19039"/>
                </a:cubicBezTo>
                <a:close/>
                <a:moveTo>
                  <a:pt x="69353" y="19545"/>
                </a:moveTo>
                <a:lnTo>
                  <a:pt x="69353" y="19545"/>
                </a:lnTo>
                <a:cubicBezTo>
                  <a:pt x="69438" y="19558"/>
                  <a:pt x="69435" y="19585"/>
                  <a:pt x="69341" y="19625"/>
                </a:cubicBezTo>
                <a:lnTo>
                  <a:pt x="69341" y="19625"/>
                </a:lnTo>
                <a:cubicBezTo>
                  <a:pt x="69345" y="19598"/>
                  <a:pt x="69353" y="19567"/>
                  <a:pt x="69353" y="19545"/>
                </a:cubicBezTo>
                <a:close/>
                <a:moveTo>
                  <a:pt x="68545" y="19174"/>
                </a:moveTo>
                <a:cubicBezTo>
                  <a:pt x="68562" y="19174"/>
                  <a:pt x="68578" y="19176"/>
                  <a:pt x="68594" y="19180"/>
                </a:cubicBezTo>
                <a:cubicBezTo>
                  <a:pt x="68752" y="19212"/>
                  <a:pt x="68942" y="19260"/>
                  <a:pt x="69085" y="19355"/>
                </a:cubicBezTo>
                <a:cubicBezTo>
                  <a:pt x="69173" y="19414"/>
                  <a:pt x="69234" y="19541"/>
                  <a:pt x="69319" y="19634"/>
                </a:cubicBezTo>
                <a:lnTo>
                  <a:pt x="69319" y="19634"/>
                </a:lnTo>
                <a:cubicBezTo>
                  <a:pt x="69315" y="19636"/>
                  <a:pt x="69311" y="19638"/>
                  <a:pt x="69306" y="19639"/>
                </a:cubicBezTo>
                <a:cubicBezTo>
                  <a:pt x="69401" y="19718"/>
                  <a:pt x="69511" y="19797"/>
                  <a:pt x="69606" y="19892"/>
                </a:cubicBezTo>
                <a:cubicBezTo>
                  <a:pt x="69669" y="19955"/>
                  <a:pt x="69780" y="20019"/>
                  <a:pt x="69780" y="20065"/>
                </a:cubicBezTo>
                <a:cubicBezTo>
                  <a:pt x="69749" y="20651"/>
                  <a:pt x="70112" y="21157"/>
                  <a:pt x="70143" y="21726"/>
                </a:cubicBezTo>
                <a:cubicBezTo>
                  <a:pt x="70143" y="21763"/>
                  <a:pt x="70133" y="21791"/>
                  <a:pt x="70130" y="21826"/>
                </a:cubicBezTo>
                <a:lnTo>
                  <a:pt x="70130" y="21826"/>
                </a:lnTo>
                <a:cubicBezTo>
                  <a:pt x="70045" y="21800"/>
                  <a:pt x="69963" y="21782"/>
                  <a:pt x="69907" y="21726"/>
                </a:cubicBezTo>
                <a:cubicBezTo>
                  <a:pt x="69321" y="21172"/>
                  <a:pt x="68864" y="20524"/>
                  <a:pt x="68405" y="19861"/>
                </a:cubicBezTo>
                <a:cubicBezTo>
                  <a:pt x="68326" y="19766"/>
                  <a:pt x="68310" y="19623"/>
                  <a:pt x="68263" y="19496"/>
                </a:cubicBezTo>
                <a:cubicBezTo>
                  <a:pt x="68220" y="19368"/>
                  <a:pt x="68385" y="19174"/>
                  <a:pt x="68545" y="19174"/>
                </a:cubicBezTo>
                <a:close/>
                <a:moveTo>
                  <a:pt x="5011" y="22200"/>
                </a:moveTo>
                <a:cubicBezTo>
                  <a:pt x="5043" y="22200"/>
                  <a:pt x="5058" y="22231"/>
                  <a:pt x="5090" y="22247"/>
                </a:cubicBezTo>
                <a:cubicBezTo>
                  <a:pt x="5058" y="22263"/>
                  <a:pt x="5011" y="22295"/>
                  <a:pt x="4980" y="22295"/>
                </a:cubicBezTo>
                <a:cubicBezTo>
                  <a:pt x="4885" y="22295"/>
                  <a:pt x="4805" y="22278"/>
                  <a:pt x="4727" y="22278"/>
                </a:cubicBezTo>
                <a:cubicBezTo>
                  <a:pt x="4727" y="22247"/>
                  <a:pt x="4742" y="22215"/>
                  <a:pt x="4758" y="22215"/>
                </a:cubicBezTo>
                <a:cubicBezTo>
                  <a:pt x="4837" y="22200"/>
                  <a:pt x="4932" y="22200"/>
                  <a:pt x="5011" y="22200"/>
                </a:cubicBezTo>
                <a:close/>
                <a:moveTo>
                  <a:pt x="4254" y="23036"/>
                </a:moveTo>
                <a:cubicBezTo>
                  <a:pt x="4373" y="23036"/>
                  <a:pt x="4495" y="23057"/>
                  <a:pt x="4615" y="23100"/>
                </a:cubicBezTo>
                <a:cubicBezTo>
                  <a:pt x="4679" y="23116"/>
                  <a:pt x="4710" y="23226"/>
                  <a:pt x="4758" y="23306"/>
                </a:cubicBezTo>
                <a:cubicBezTo>
                  <a:pt x="4710" y="23369"/>
                  <a:pt x="4695" y="23464"/>
                  <a:pt x="4632" y="23511"/>
                </a:cubicBezTo>
                <a:cubicBezTo>
                  <a:pt x="4284" y="23732"/>
                  <a:pt x="3888" y="23780"/>
                  <a:pt x="3494" y="23780"/>
                </a:cubicBezTo>
                <a:cubicBezTo>
                  <a:pt x="3462" y="23780"/>
                  <a:pt x="3414" y="23637"/>
                  <a:pt x="3399" y="23559"/>
                </a:cubicBezTo>
                <a:cubicBezTo>
                  <a:pt x="3399" y="23527"/>
                  <a:pt x="3414" y="23479"/>
                  <a:pt x="3446" y="23448"/>
                </a:cubicBezTo>
                <a:cubicBezTo>
                  <a:pt x="3642" y="23184"/>
                  <a:pt x="3937" y="23036"/>
                  <a:pt x="4254" y="23036"/>
                </a:cubicBezTo>
                <a:close/>
                <a:moveTo>
                  <a:pt x="11333" y="24191"/>
                </a:moveTo>
                <a:cubicBezTo>
                  <a:pt x="11348" y="24223"/>
                  <a:pt x="11396" y="24254"/>
                  <a:pt x="11396" y="24301"/>
                </a:cubicBezTo>
                <a:cubicBezTo>
                  <a:pt x="11396" y="24476"/>
                  <a:pt x="11333" y="24539"/>
                  <a:pt x="11190" y="24539"/>
                </a:cubicBezTo>
                <a:cubicBezTo>
                  <a:pt x="11144" y="24491"/>
                  <a:pt x="11096" y="24444"/>
                  <a:pt x="11064" y="24396"/>
                </a:cubicBezTo>
                <a:cubicBezTo>
                  <a:pt x="11144" y="24333"/>
                  <a:pt x="11238" y="24254"/>
                  <a:pt x="11333" y="24191"/>
                </a:cubicBezTo>
                <a:close/>
                <a:moveTo>
                  <a:pt x="3845" y="24450"/>
                </a:moveTo>
                <a:cubicBezTo>
                  <a:pt x="3858" y="24450"/>
                  <a:pt x="3873" y="24453"/>
                  <a:pt x="3888" y="24459"/>
                </a:cubicBezTo>
                <a:cubicBezTo>
                  <a:pt x="3888" y="24459"/>
                  <a:pt x="3888" y="24539"/>
                  <a:pt x="3873" y="24539"/>
                </a:cubicBezTo>
                <a:cubicBezTo>
                  <a:pt x="3842" y="24571"/>
                  <a:pt x="3810" y="24571"/>
                  <a:pt x="3762" y="24586"/>
                </a:cubicBezTo>
                <a:cubicBezTo>
                  <a:pt x="3762" y="24498"/>
                  <a:pt x="3793" y="24450"/>
                  <a:pt x="3845" y="24450"/>
                </a:cubicBezTo>
                <a:close/>
                <a:moveTo>
                  <a:pt x="3762" y="24586"/>
                </a:moveTo>
                <a:lnTo>
                  <a:pt x="3762" y="24586"/>
                </a:lnTo>
                <a:cubicBezTo>
                  <a:pt x="3778" y="24933"/>
                  <a:pt x="3589" y="25171"/>
                  <a:pt x="3288" y="25313"/>
                </a:cubicBezTo>
                <a:cubicBezTo>
                  <a:pt x="3256" y="25313"/>
                  <a:pt x="3193" y="25298"/>
                  <a:pt x="3178" y="25266"/>
                </a:cubicBezTo>
                <a:cubicBezTo>
                  <a:pt x="3146" y="25250"/>
                  <a:pt x="3115" y="25186"/>
                  <a:pt x="3115" y="25155"/>
                </a:cubicBezTo>
                <a:cubicBezTo>
                  <a:pt x="3209" y="24823"/>
                  <a:pt x="3399" y="24602"/>
                  <a:pt x="3762" y="24586"/>
                </a:cubicBezTo>
                <a:close/>
                <a:moveTo>
                  <a:pt x="2198" y="25408"/>
                </a:moveTo>
                <a:cubicBezTo>
                  <a:pt x="2498" y="25645"/>
                  <a:pt x="2529" y="25961"/>
                  <a:pt x="2592" y="26246"/>
                </a:cubicBezTo>
                <a:cubicBezTo>
                  <a:pt x="2624" y="26372"/>
                  <a:pt x="2561" y="26530"/>
                  <a:pt x="2514" y="26640"/>
                </a:cubicBezTo>
                <a:cubicBezTo>
                  <a:pt x="2482" y="26704"/>
                  <a:pt x="2371" y="26767"/>
                  <a:pt x="2293" y="26767"/>
                </a:cubicBezTo>
                <a:cubicBezTo>
                  <a:pt x="2213" y="26767"/>
                  <a:pt x="2118" y="26688"/>
                  <a:pt x="2087" y="26625"/>
                </a:cubicBezTo>
                <a:cubicBezTo>
                  <a:pt x="2040" y="26499"/>
                  <a:pt x="2008" y="26356"/>
                  <a:pt x="2023" y="26229"/>
                </a:cubicBezTo>
                <a:cubicBezTo>
                  <a:pt x="2071" y="25961"/>
                  <a:pt x="2135" y="25692"/>
                  <a:pt x="2198" y="25408"/>
                </a:cubicBezTo>
                <a:close/>
                <a:moveTo>
                  <a:pt x="68390" y="28094"/>
                </a:moveTo>
                <a:lnTo>
                  <a:pt x="68405" y="28189"/>
                </a:lnTo>
                <a:lnTo>
                  <a:pt x="68405" y="28189"/>
                </a:lnTo>
                <a:lnTo>
                  <a:pt x="68326" y="28174"/>
                </a:lnTo>
                <a:lnTo>
                  <a:pt x="68390" y="28094"/>
                </a:lnTo>
                <a:close/>
                <a:moveTo>
                  <a:pt x="5422" y="29327"/>
                </a:moveTo>
                <a:lnTo>
                  <a:pt x="5406" y="29407"/>
                </a:lnTo>
                <a:lnTo>
                  <a:pt x="5343" y="29344"/>
                </a:lnTo>
                <a:lnTo>
                  <a:pt x="5422" y="29327"/>
                </a:lnTo>
                <a:close/>
                <a:moveTo>
                  <a:pt x="22922" y="27992"/>
                </a:moveTo>
                <a:cubicBezTo>
                  <a:pt x="23077" y="27992"/>
                  <a:pt x="23125" y="28078"/>
                  <a:pt x="23219" y="28411"/>
                </a:cubicBezTo>
                <a:cubicBezTo>
                  <a:pt x="23282" y="28474"/>
                  <a:pt x="23360" y="28522"/>
                  <a:pt x="23423" y="28585"/>
                </a:cubicBezTo>
                <a:cubicBezTo>
                  <a:pt x="23724" y="28948"/>
                  <a:pt x="23661" y="29344"/>
                  <a:pt x="23250" y="29565"/>
                </a:cubicBezTo>
                <a:cubicBezTo>
                  <a:pt x="23092" y="29643"/>
                  <a:pt x="22934" y="29707"/>
                  <a:pt x="22776" y="29770"/>
                </a:cubicBezTo>
                <a:cubicBezTo>
                  <a:pt x="22752" y="29779"/>
                  <a:pt x="22728" y="29784"/>
                  <a:pt x="22704" y="29784"/>
                </a:cubicBezTo>
                <a:cubicBezTo>
                  <a:pt x="22573" y="29784"/>
                  <a:pt x="22458" y="29646"/>
                  <a:pt x="22444" y="29485"/>
                </a:cubicBezTo>
                <a:cubicBezTo>
                  <a:pt x="22444" y="29390"/>
                  <a:pt x="22460" y="29296"/>
                  <a:pt x="22460" y="29217"/>
                </a:cubicBezTo>
                <a:cubicBezTo>
                  <a:pt x="22144" y="29217"/>
                  <a:pt x="21828" y="29217"/>
                  <a:pt x="21512" y="29201"/>
                </a:cubicBezTo>
                <a:cubicBezTo>
                  <a:pt x="21242" y="29186"/>
                  <a:pt x="21101" y="29091"/>
                  <a:pt x="21101" y="28948"/>
                </a:cubicBezTo>
                <a:cubicBezTo>
                  <a:pt x="21084" y="28743"/>
                  <a:pt x="21227" y="28632"/>
                  <a:pt x="21337" y="28505"/>
                </a:cubicBezTo>
                <a:cubicBezTo>
                  <a:pt x="21527" y="28316"/>
                  <a:pt x="21748" y="28158"/>
                  <a:pt x="22033" y="28126"/>
                </a:cubicBezTo>
                <a:cubicBezTo>
                  <a:pt x="22302" y="28079"/>
                  <a:pt x="22555" y="28031"/>
                  <a:pt x="22823" y="28000"/>
                </a:cubicBezTo>
                <a:cubicBezTo>
                  <a:pt x="22860" y="27995"/>
                  <a:pt x="22893" y="27992"/>
                  <a:pt x="22922" y="27992"/>
                </a:cubicBezTo>
                <a:close/>
                <a:moveTo>
                  <a:pt x="20437" y="29786"/>
                </a:moveTo>
                <a:cubicBezTo>
                  <a:pt x="20500" y="29849"/>
                  <a:pt x="20658" y="29928"/>
                  <a:pt x="20673" y="30007"/>
                </a:cubicBezTo>
                <a:cubicBezTo>
                  <a:pt x="20721" y="30560"/>
                  <a:pt x="20532" y="30813"/>
                  <a:pt x="19994" y="30956"/>
                </a:cubicBezTo>
                <a:cubicBezTo>
                  <a:pt x="19978" y="30962"/>
                  <a:pt x="19961" y="30965"/>
                  <a:pt x="19944" y="30965"/>
                </a:cubicBezTo>
                <a:cubicBezTo>
                  <a:pt x="19837" y="30965"/>
                  <a:pt x="19746" y="30844"/>
                  <a:pt x="19773" y="30735"/>
                </a:cubicBezTo>
                <a:cubicBezTo>
                  <a:pt x="19820" y="30370"/>
                  <a:pt x="20041" y="30102"/>
                  <a:pt x="20279" y="29849"/>
                </a:cubicBezTo>
                <a:cubicBezTo>
                  <a:pt x="20294" y="29818"/>
                  <a:pt x="20357" y="29818"/>
                  <a:pt x="20437" y="29786"/>
                </a:cubicBezTo>
                <a:close/>
                <a:moveTo>
                  <a:pt x="70758" y="33134"/>
                </a:moveTo>
                <a:cubicBezTo>
                  <a:pt x="70769" y="33134"/>
                  <a:pt x="70780" y="33135"/>
                  <a:pt x="70792" y="33137"/>
                </a:cubicBezTo>
                <a:cubicBezTo>
                  <a:pt x="70824" y="33137"/>
                  <a:pt x="70870" y="33200"/>
                  <a:pt x="70870" y="33215"/>
                </a:cubicBezTo>
                <a:cubicBezTo>
                  <a:pt x="70870" y="33247"/>
                  <a:pt x="70824" y="33278"/>
                  <a:pt x="70792" y="33310"/>
                </a:cubicBezTo>
                <a:cubicBezTo>
                  <a:pt x="70760" y="33295"/>
                  <a:pt x="70697" y="33295"/>
                  <a:pt x="70681" y="33263"/>
                </a:cubicBezTo>
                <a:cubicBezTo>
                  <a:pt x="70639" y="33192"/>
                  <a:pt x="70672" y="33134"/>
                  <a:pt x="70758" y="33134"/>
                </a:cubicBezTo>
                <a:close/>
                <a:moveTo>
                  <a:pt x="2022" y="33227"/>
                </a:moveTo>
                <a:cubicBezTo>
                  <a:pt x="2094" y="33227"/>
                  <a:pt x="2178" y="33256"/>
                  <a:pt x="2230" y="33295"/>
                </a:cubicBezTo>
                <a:cubicBezTo>
                  <a:pt x="2403" y="33453"/>
                  <a:pt x="2403" y="33864"/>
                  <a:pt x="2230" y="34022"/>
                </a:cubicBezTo>
                <a:cubicBezTo>
                  <a:pt x="2213" y="34054"/>
                  <a:pt x="2166" y="34054"/>
                  <a:pt x="2118" y="34069"/>
                </a:cubicBezTo>
                <a:cubicBezTo>
                  <a:pt x="2101" y="34071"/>
                  <a:pt x="2083" y="34072"/>
                  <a:pt x="2065" y="34072"/>
                </a:cubicBezTo>
                <a:cubicBezTo>
                  <a:pt x="1860" y="34072"/>
                  <a:pt x="1658" y="33912"/>
                  <a:pt x="1629" y="33737"/>
                </a:cubicBezTo>
                <a:cubicBezTo>
                  <a:pt x="1597" y="33531"/>
                  <a:pt x="1755" y="33278"/>
                  <a:pt x="1977" y="33232"/>
                </a:cubicBezTo>
                <a:cubicBezTo>
                  <a:pt x="1991" y="33229"/>
                  <a:pt x="2006" y="33227"/>
                  <a:pt x="2022" y="33227"/>
                </a:cubicBezTo>
                <a:close/>
                <a:moveTo>
                  <a:pt x="66969" y="34043"/>
                </a:moveTo>
                <a:cubicBezTo>
                  <a:pt x="66991" y="34043"/>
                  <a:pt x="67012" y="34051"/>
                  <a:pt x="67030" y="34069"/>
                </a:cubicBezTo>
                <a:cubicBezTo>
                  <a:pt x="67094" y="34117"/>
                  <a:pt x="67109" y="34212"/>
                  <a:pt x="67140" y="34290"/>
                </a:cubicBezTo>
                <a:cubicBezTo>
                  <a:pt x="67109" y="34370"/>
                  <a:pt x="67077" y="34448"/>
                  <a:pt x="67030" y="34511"/>
                </a:cubicBezTo>
                <a:cubicBezTo>
                  <a:pt x="67014" y="34543"/>
                  <a:pt x="66951" y="34559"/>
                  <a:pt x="66919" y="34559"/>
                </a:cubicBezTo>
                <a:cubicBezTo>
                  <a:pt x="66824" y="34559"/>
                  <a:pt x="66761" y="34496"/>
                  <a:pt x="66761" y="34401"/>
                </a:cubicBezTo>
                <a:cubicBezTo>
                  <a:pt x="66761" y="34353"/>
                  <a:pt x="66761" y="34306"/>
                  <a:pt x="66777" y="34275"/>
                </a:cubicBezTo>
                <a:cubicBezTo>
                  <a:pt x="66802" y="34140"/>
                  <a:pt x="66893" y="34043"/>
                  <a:pt x="66969" y="34043"/>
                </a:cubicBezTo>
                <a:close/>
                <a:moveTo>
                  <a:pt x="66967" y="35223"/>
                </a:moveTo>
                <a:cubicBezTo>
                  <a:pt x="67362" y="35491"/>
                  <a:pt x="67220" y="35792"/>
                  <a:pt x="66887" y="35871"/>
                </a:cubicBezTo>
                <a:cubicBezTo>
                  <a:pt x="66809" y="35902"/>
                  <a:pt x="66714" y="35919"/>
                  <a:pt x="66635" y="35919"/>
                </a:cubicBezTo>
                <a:cubicBezTo>
                  <a:pt x="66588" y="35919"/>
                  <a:pt x="66525" y="35902"/>
                  <a:pt x="66525" y="35887"/>
                </a:cubicBezTo>
                <a:cubicBezTo>
                  <a:pt x="66493" y="35807"/>
                  <a:pt x="66493" y="35729"/>
                  <a:pt x="66493" y="35666"/>
                </a:cubicBezTo>
                <a:cubicBezTo>
                  <a:pt x="66493" y="35618"/>
                  <a:pt x="66540" y="35586"/>
                  <a:pt x="66571" y="35571"/>
                </a:cubicBezTo>
                <a:cubicBezTo>
                  <a:pt x="66714" y="35444"/>
                  <a:pt x="66841" y="35333"/>
                  <a:pt x="66967" y="35223"/>
                </a:cubicBezTo>
                <a:close/>
                <a:moveTo>
                  <a:pt x="22286" y="30718"/>
                </a:moveTo>
                <a:cubicBezTo>
                  <a:pt x="22317" y="30718"/>
                  <a:pt x="22380" y="30735"/>
                  <a:pt x="22412" y="30750"/>
                </a:cubicBezTo>
                <a:cubicBezTo>
                  <a:pt x="22492" y="30798"/>
                  <a:pt x="22492" y="30876"/>
                  <a:pt x="22428" y="30987"/>
                </a:cubicBezTo>
                <a:cubicBezTo>
                  <a:pt x="22317" y="31192"/>
                  <a:pt x="22176" y="31367"/>
                  <a:pt x="21969" y="31462"/>
                </a:cubicBezTo>
                <a:cubicBezTo>
                  <a:pt x="21558" y="31635"/>
                  <a:pt x="21354" y="31982"/>
                  <a:pt x="21196" y="32378"/>
                </a:cubicBezTo>
                <a:cubicBezTo>
                  <a:pt x="21101" y="32583"/>
                  <a:pt x="21038" y="32821"/>
                  <a:pt x="20895" y="32979"/>
                </a:cubicBezTo>
                <a:cubicBezTo>
                  <a:pt x="20484" y="33405"/>
                  <a:pt x="20326" y="33911"/>
                  <a:pt x="20247" y="34448"/>
                </a:cubicBezTo>
                <a:cubicBezTo>
                  <a:pt x="20199" y="34717"/>
                  <a:pt x="20121" y="35002"/>
                  <a:pt x="20010" y="35238"/>
                </a:cubicBezTo>
                <a:cubicBezTo>
                  <a:pt x="19931" y="35444"/>
                  <a:pt x="19788" y="35634"/>
                  <a:pt x="19647" y="35807"/>
                </a:cubicBezTo>
                <a:cubicBezTo>
                  <a:pt x="19551" y="35934"/>
                  <a:pt x="19386" y="36004"/>
                  <a:pt x="19235" y="36004"/>
                </a:cubicBezTo>
                <a:cubicBezTo>
                  <a:pt x="19160" y="36004"/>
                  <a:pt x="19088" y="35987"/>
                  <a:pt x="19030" y="35950"/>
                </a:cubicBezTo>
                <a:cubicBezTo>
                  <a:pt x="18650" y="35697"/>
                  <a:pt x="18256" y="35460"/>
                  <a:pt x="17923" y="35160"/>
                </a:cubicBezTo>
                <a:cubicBezTo>
                  <a:pt x="17765" y="35033"/>
                  <a:pt x="17718" y="34764"/>
                  <a:pt x="17670" y="34543"/>
                </a:cubicBezTo>
                <a:cubicBezTo>
                  <a:pt x="17639" y="34433"/>
                  <a:pt x="17670" y="34275"/>
                  <a:pt x="17734" y="34148"/>
                </a:cubicBezTo>
                <a:cubicBezTo>
                  <a:pt x="17860" y="33832"/>
                  <a:pt x="17892" y="33548"/>
                  <a:pt x="17655" y="33278"/>
                </a:cubicBezTo>
                <a:cubicBezTo>
                  <a:pt x="18524" y="32330"/>
                  <a:pt x="19520" y="31730"/>
                  <a:pt x="20595" y="31224"/>
                </a:cubicBezTo>
                <a:cubicBezTo>
                  <a:pt x="20635" y="31211"/>
                  <a:pt x="20676" y="31174"/>
                  <a:pt x="20707" y="31174"/>
                </a:cubicBezTo>
                <a:cubicBezTo>
                  <a:pt x="20712" y="31174"/>
                  <a:pt x="20717" y="31175"/>
                  <a:pt x="20721" y="31177"/>
                </a:cubicBezTo>
                <a:cubicBezTo>
                  <a:pt x="20744" y="31178"/>
                  <a:pt x="20766" y="31179"/>
                  <a:pt x="20788" y="31179"/>
                </a:cubicBezTo>
                <a:cubicBezTo>
                  <a:pt x="21340" y="31179"/>
                  <a:pt x="21769" y="30809"/>
                  <a:pt x="22286" y="30718"/>
                </a:cubicBezTo>
                <a:close/>
                <a:moveTo>
                  <a:pt x="67966" y="31750"/>
                </a:moveTo>
                <a:cubicBezTo>
                  <a:pt x="67991" y="31750"/>
                  <a:pt x="68016" y="31754"/>
                  <a:pt x="68042" y="31761"/>
                </a:cubicBezTo>
                <a:cubicBezTo>
                  <a:pt x="68231" y="31824"/>
                  <a:pt x="68358" y="31967"/>
                  <a:pt x="68405" y="32141"/>
                </a:cubicBezTo>
                <a:cubicBezTo>
                  <a:pt x="68484" y="32441"/>
                  <a:pt x="68516" y="32758"/>
                  <a:pt x="68594" y="33057"/>
                </a:cubicBezTo>
                <a:cubicBezTo>
                  <a:pt x="68674" y="33373"/>
                  <a:pt x="68800" y="33658"/>
                  <a:pt x="69100" y="33847"/>
                </a:cubicBezTo>
                <a:cubicBezTo>
                  <a:pt x="69132" y="33864"/>
                  <a:pt x="69180" y="33879"/>
                  <a:pt x="69211" y="33911"/>
                </a:cubicBezTo>
                <a:cubicBezTo>
                  <a:pt x="69606" y="34180"/>
                  <a:pt x="69859" y="34543"/>
                  <a:pt x="69922" y="35017"/>
                </a:cubicBezTo>
                <a:cubicBezTo>
                  <a:pt x="69954" y="35207"/>
                  <a:pt x="70002" y="35381"/>
                  <a:pt x="70017" y="35476"/>
                </a:cubicBezTo>
                <a:cubicBezTo>
                  <a:pt x="69985" y="35855"/>
                  <a:pt x="69844" y="36060"/>
                  <a:pt x="69559" y="36187"/>
                </a:cubicBezTo>
                <a:cubicBezTo>
                  <a:pt x="69508" y="36212"/>
                  <a:pt x="69455" y="36225"/>
                  <a:pt x="69402" y="36225"/>
                </a:cubicBezTo>
                <a:cubicBezTo>
                  <a:pt x="69323" y="36225"/>
                  <a:pt x="69246" y="36197"/>
                  <a:pt x="69180" y="36140"/>
                </a:cubicBezTo>
                <a:cubicBezTo>
                  <a:pt x="68959" y="35934"/>
                  <a:pt x="68737" y="35697"/>
                  <a:pt x="68721" y="35350"/>
                </a:cubicBezTo>
                <a:cubicBezTo>
                  <a:pt x="68706" y="35128"/>
                  <a:pt x="68706" y="34891"/>
                  <a:pt x="68642" y="34686"/>
                </a:cubicBezTo>
                <a:cubicBezTo>
                  <a:pt x="68579" y="34465"/>
                  <a:pt x="68500" y="34212"/>
                  <a:pt x="68341" y="34100"/>
                </a:cubicBezTo>
                <a:cubicBezTo>
                  <a:pt x="68025" y="33864"/>
                  <a:pt x="67852" y="33579"/>
                  <a:pt x="67821" y="33184"/>
                </a:cubicBezTo>
                <a:cubicBezTo>
                  <a:pt x="67821" y="33137"/>
                  <a:pt x="67694" y="33089"/>
                  <a:pt x="67614" y="33057"/>
                </a:cubicBezTo>
                <a:cubicBezTo>
                  <a:pt x="67488" y="32979"/>
                  <a:pt x="67441" y="32821"/>
                  <a:pt x="67473" y="32710"/>
                </a:cubicBezTo>
                <a:cubicBezTo>
                  <a:pt x="67504" y="32488"/>
                  <a:pt x="67568" y="32267"/>
                  <a:pt x="67646" y="32062"/>
                </a:cubicBezTo>
                <a:cubicBezTo>
                  <a:pt x="67725" y="31851"/>
                  <a:pt x="67838" y="31750"/>
                  <a:pt x="67966" y="31750"/>
                </a:cubicBezTo>
                <a:close/>
                <a:moveTo>
                  <a:pt x="67094" y="36740"/>
                </a:moveTo>
                <a:lnTo>
                  <a:pt x="67094" y="36835"/>
                </a:lnTo>
                <a:lnTo>
                  <a:pt x="66982" y="36787"/>
                </a:lnTo>
                <a:lnTo>
                  <a:pt x="67094" y="36740"/>
                </a:lnTo>
                <a:close/>
                <a:moveTo>
                  <a:pt x="66246" y="37378"/>
                </a:moveTo>
                <a:cubicBezTo>
                  <a:pt x="66256" y="37378"/>
                  <a:pt x="66274" y="37397"/>
                  <a:pt x="66295" y="37436"/>
                </a:cubicBezTo>
                <a:lnTo>
                  <a:pt x="66240" y="37436"/>
                </a:lnTo>
                <a:cubicBezTo>
                  <a:pt x="66232" y="37398"/>
                  <a:pt x="66235" y="37378"/>
                  <a:pt x="66246" y="37378"/>
                </a:cubicBezTo>
                <a:close/>
                <a:moveTo>
                  <a:pt x="66332" y="37461"/>
                </a:moveTo>
                <a:cubicBezTo>
                  <a:pt x="66419" y="37495"/>
                  <a:pt x="66440" y="37550"/>
                  <a:pt x="66398" y="37594"/>
                </a:cubicBezTo>
                <a:cubicBezTo>
                  <a:pt x="66398" y="37597"/>
                  <a:pt x="66396" y="37598"/>
                  <a:pt x="66393" y="37598"/>
                </a:cubicBezTo>
                <a:cubicBezTo>
                  <a:pt x="66377" y="37598"/>
                  <a:pt x="66332" y="37572"/>
                  <a:pt x="66318" y="37546"/>
                </a:cubicBezTo>
                <a:cubicBezTo>
                  <a:pt x="66318" y="37522"/>
                  <a:pt x="66328" y="37489"/>
                  <a:pt x="66332" y="37461"/>
                </a:cubicBezTo>
                <a:close/>
                <a:moveTo>
                  <a:pt x="9958" y="37954"/>
                </a:moveTo>
                <a:cubicBezTo>
                  <a:pt x="10024" y="37954"/>
                  <a:pt x="10029" y="38000"/>
                  <a:pt x="9974" y="38083"/>
                </a:cubicBezTo>
                <a:cubicBezTo>
                  <a:pt x="9942" y="38068"/>
                  <a:pt x="9894" y="38068"/>
                  <a:pt x="9894" y="38052"/>
                </a:cubicBezTo>
                <a:cubicBezTo>
                  <a:pt x="9894" y="38020"/>
                  <a:pt x="9911" y="37957"/>
                  <a:pt x="9926" y="37957"/>
                </a:cubicBezTo>
                <a:cubicBezTo>
                  <a:pt x="9938" y="37955"/>
                  <a:pt x="9948" y="37954"/>
                  <a:pt x="9958" y="37954"/>
                </a:cubicBezTo>
                <a:close/>
                <a:moveTo>
                  <a:pt x="67583" y="38146"/>
                </a:moveTo>
                <a:cubicBezTo>
                  <a:pt x="67614" y="38178"/>
                  <a:pt x="67646" y="38194"/>
                  <a:pt x="67678" y="38210"/>
                </a:cubicBezTo>
                <a:cubicBezTo>
                  <a:pt x="67662" y="38241"/>
                  <a:pt x="67631" y="38273"/>
                  <a:pt x="67614" y="38305"/>
                </a:cubicBezTo>
                <a:cubicBezTo>
                  <a:pt x="67583" y="38289"/>
                  <a:pt x="67536" y="38273"/>
                  <a:pt x="67536" y="38241"/>
                </a:cubicBezTo>
                <a:cubicBezTo>
                  <a:pt x="67536" y="38210"/>
                  <a:pt x="67568" y="38178"/>
                  <a:pt x="67583" y="38146"/>
                </a:cubicBezTo>
                <a:close/>
                <a:moveTo>
                  <a:pt x="1850" y="40043"/>
                </a:moveTo>
                <a:lnTo>
                  <a:pt x="1913" y="40091"/>
                </a:lnTo>
                <a:lnTo>
                  <a:pt x="1834" y="40106"/>
                </a:lnTo>
                <a:lnTo>
                  <a:pt x="1850" y="40043"/>
                </a:lnTo>
                <a:close/>
                <a:moveTo>
                  <a:pt x="69970" y="41766"/>
                </a:moveTo>
                <a:cubicBezTo>
                  <a:pt x="70002" y="41782"/>
                  <a:pt x="70048" y="41798"/>
                  <a:pt x="70048" y="41798"/>
                </a:cubicBezTo>
                <a:cubicBezTo>
                  <a:pt x="70048" y="41845"/>
                  <a:pt x="70033" y="41876"/>
                  <a:pt x="70017" y="41908"/>
                </a:cubicBezTo>
                <a:cubicBezTo>
                  <a:pt x="69985" y="41908"/>
                  <a:pt x="69938" y="41893"/>
                  <a:pt x="69938" y="41876"/>
                </a:cubicBezTo>
                <a:cubicBezTo>
                  <a:pt x="69938" y="41845"/>
                  <a:pt x="69954" y="41798"/>
                  <a:pt x="69970" y="41766"/>
                </a:cubicBezTo>
                <a:close/>
                <a:moveTo>
                  <a:pt x="67948" y="43169"/>
                </a:moveTo>
                <a:cubicBezTo>
                  <a:pt x="68109" y="43169"/>
                  <a:pt x="68215" y="43317"/>
                  <a:pt x="68215" y="43552"/>
                </a:cubicBezTo>
                <a:cubicBezTo>
                  <a:pt x="68231" y="44169"/>
                  <a:pt x="67821" y="44675"/>
                  <a:pt x="67220" y="44785"/>
                </a:cubicBezTo>
                <a:cubicBezTo>
                  <a:pt x="67202" y="44788"/>
                  <a:pt x="67183" y="44789"/>
                  <a:pt x="67165" y="44789"/>
                </a:cubicBezTo>
                <a:cubicBezTo>
                  <a:pt x="67004" y="44789"/>
                  <a:pt x="66836" y="44673"/>
                  <a:pt x="66793" y="44532"/>
                </a:cubicBezTo>
                <a:cubicBezTo>
                  <a:pt x="66683" y="44137"/>
                  <a:pt x="66856" y="43710"/>
                  <a:pt x="67204" y="43520"/>
                </a:cubicBezTo>
                <a:cubicBezTo>
                  <a:pt x="67410" y="43410"/>
                  <a:pt x="67599" y="43299"/>
                  <a:pt x="67804" y="43204"/>
                </a:cubicBezTo>
                <a:cubicBezTo>
                  <a:pt x="67856" y="43180"/>
                  <a:pt x="67904" y="43169"/>
                  <a:pt x="67948" y="43169"/>
                </a:cubicBezTo>
                <a:close/>
                <a:moveTo>
                  <a:pt x="9705" y="48894"/>
                </a:moveTo>
                <a:cubicBezTo>
                  <a:pt x="9705" y="48926"/>
                  <a:pt x="9736" y="48974"/>
                  <a:pt x="9736" y="49005"/>
                </a:cubicBezTo>
                <a:cubicBezTo>
                  <a:pt x="9720" y="49062"/>
                  <a:pt x="9695" y="49090"/>
                  <a:pt x="9668" y="49090"/>
                </a:cubicBezTo>
                <a:cubicBezTo>
                  <a:pt x="9644" y="49090"/>
                  <a:pt x="9617" y="49066"/>
                  <a:pt x="9595" y="49020"/>
                </a:cubicBezTo>
                <a:cubicBezTo>
                  <a:pt x="9578" y="49005"/>
                  <a:pt x="9595" y="48957"/>
                  <a:pt x="9610" y="48926"/>
                </a:cubicBezTo>
                <a:cubicBezTo>
                  <a:pt x="9626" y="48910"/>
                  <a:pt x="9673" y="48910"/>
                  <a:pt x="9705" y="48894"/>
                </a:cubicBezTo>
                <a:close/>
                <a:moveTo>
                  <a:pt x="14429" y="50618"/>
                </a:moveTo>
                <a:cubicBezTo>
                  <a:pt x="14510" y="50618"/>
                  <a:pt x="14608" y="50650"/>
                  <a:pt x="14652" y="50712"/>
                </a:cubicBezTo>
                <a:cubicBezTo>
                  <a:pt x="14771" y="50845"/>
                  <a:pt x="14778" y="51007"/>
                  <a:pt x="14726" y="51169"/>
                </a:cubicBezTo>
                <a:lnTo>
                  <a:pt x="14726" y="51169"/>
                </a:lnTo>
                <a:cubicBezTo>
                  <a:pt x="14547" y="51163"/>
                  <a:pt x="14411" y="51069"/>
                  <a:pt x="14320" y="50917"/>
                </a:cubicBezTo>
                <a:cubicBezTo>
                  <a:pt x="14288" y="50854"/>
                  <a:pt x="14273" y="50744"/>
                  <a:pt x="14305" y="50681"/>
                </a:cubicBezTo>
                <a:cubicBezTo>
                  <a:pt x="14311" y="50638"/>
                  <a:pt x="14365" y="50618"/>
                  <a:pt x="14429" y="50618"/>
                </a:cubicBezTo>
                <a:close/>
                <a:moveTo>
                  <a:pt x="14926" y="51171"/>
                </a:moveTo>
                <a:cubicBezTo>
                  <a:pt x="15076" y="51171"/>
                  <a:pt x="15212" y="51224"/>
                  <a:pt x="15331" y="51344"/>
                </a:cubicBezTo>
                <a:cubicBezTo>
                  <a:pt x="15363" y="51376"/>
                  <a:pt x="15379" y="51423"/>
                  <a:pt x="15363" y="51471"/>
                </a:cubicBezTo>
                <a:cubicBezTo>
                  <a:pt x="15363" y="51562"/>
                  <a:pt x="15309" y="51621"/>
                  <a:pt x="15237" y="51621"/>
                </a:cubicBezTo>
                <a:cubicBezTo>
                  <a:pt x="15222" y="51621"/>
                  <a:pt x="15206" y="51618"/>
                  <a:pt x="15190" y="51612"/>
                </a:cubicBezTo>
                <a:cubicBezTo>
                  <a:pt x="14975" y="51551"/>
                  <a:pt x="14790" y="51445"/>
                  <a:pt x="14750" y="51193"/>
                </a:cubicBezTo>
                <a:lnTo>
                  <a:pt x="14750" y="51193"/>
                </a:lnTo>
                <a:cubicBezTo>
                  <a:pt x="14811" y="51179"/>
                  <a:pt x="14870" y="51171"/>
                  <a:pt x="14926" y="51171"/>
                </a:cubicBezTo>
                <a:close/>
                <a:moveTo>
                  <a:pt x="16185" y="52656"/>
                </a:moveTo>
                <a:lnTo>
                  <a:pt x="16170" y="52719"/>
                </a:lnTo>
                <a:lnTo>
                  <a:pt x="16106" y="52672"/>
                </a:lnTo>
                <a:lnTo>
                  <a:pt x="16185" y="52656"/>
                </a:lnTo>
                <a:close/>
                <a:moveTo>
                  <a:pt x="60983" y="55647"/>
                </a:moveTo>
                <a:cubicBezTo>
                  <a:pt x="61048" y="55647"/>
                  <a:pt x="61114" y="55651"/>
                  <a:pt x="61182" y="55658"/>
                </a:cubicBezTo>
                <a:cubicBezTo>
                  <a:pt x="61340" y="55675"/>
                  <a:pt x="61482" y="55896"/>
                  <a:pt x="61450" y="56181"/>
                </a:cubicBezTo>
                <a:cubicBezTo>
                  <a:pt x="61419" y="56244"/>
                  <a:pt x="61387" y="56465"/>
                  <a:pt x="61261" y="56560"/>
                </a:cubicBezTo>
                <a:cubicBezTo>
                  <a:pt x="60964" y="56772"/>
                  <a:pt x="60640" y="56946"/>
                  <a:pt x="60257" y="56946"/>
                </a:cubicBezTo>
                <a:cubicBezTo>
                  <a:pt x="60213" y="56946"/>
                  <a:pt x="60169" y="56944"/>
                  <a:pt x="60123" y="56939"/>
                </a:cubicBezTo>
                <a:cubicBezTo>
                  <a:pt x="59855" y="56891"/>
                  <a:pt x="59665" y="56560"/>
                  <a:pt x="59807" y="56322"/>
                </a:cubicBezTo>
                <a:cubicBezTo>
                  <a:pt x="60086" y="55862"/>
                  <a:pt x="60489" y="55647"/>
                  <a:pt x="60983" y="55647"/>
                </a:cubicBezTo>
                <a:close/>
                <a:moveTo>
                  <a:pt x="60253" y="57174"/>
                </a:moveTo>
                <a:cubicBezTo>
                  <a:pt x="60290" y="57174"/>
                  <a:pt x="60327" y="57179"/>
                  <a:pt x="60361" y="57192"/>
                </a:cubicBezTo>
                <a:cubicBezTo>
                  <a:pt x="60424" y="57207"/>
                  <a:pt x="60487" y="57287"/>
                  <a:pt x="60550" y="57334"/>
                </a:cubicBezTo>
                <a:cubicBezTo>
                  <a:pt x="60487" y="57397"/>
                  <a:pt x="60439" y="57477"/>
                  <a:pt x="60376" y="57508"/>
                </a:cubicBezTo>
                <a:cubicBezTo>
                  <a:pt x="60297" y="57555"/>
                  <a:pt x="60203" y="57555"/>
                  <a:pt x="60123" y="57587"/>
                </a:cubicBezTo>
                <a:cubicBezTo>
                  <a:pt x="60044" y="57540"/>
                  <a:pt x="59965" y="57523"/>
                  <a:pt x="59918" y="57460"/>
                </a:cubicBezTo>
                <a:cubicBezTo>
                  <a:pt x="59838" y="57382"/>
                  <a:pt x="59965" y="57207"/>
                  <a:pt x="60108" y="57192"/>
                </a:cubicBezTo>
                <a:cubicBezTo>
                  <a:pt x="60153" y="57183"/>
                  <a:pt x="60203" y="57174"/>
                  <a:pt x="60253" y="57174"/>
                </a:cubicBezTo>
                <a:close/>
                <a:moveTo>
                  <a:pt x="58369" y="58962"/>
                </a:moveTo>
                <a:cubicBezTo>
                  <a:pt x="58479" y="59026"/>
                  <a:pt x="58606" y="59072"/>
                  <a:pt x="58700" y="59152"/>
                </a:cubicBezTo>
                <a:cubicBezTo>
                  <a:pt x="58780" y="59199"/>
                  <a:pt x="58700" y="59405"/>
                  <a:pt x="58622" y="59515"/>
                </a:cubicBezTo>
                <a:cubicBezTo>
                  <a:pt x="58338" y="59816"/>
                  <a:pt x="57990" y="59989"/>
                  <a:pt x="57594" y="60084"/>
                </a:cubicBezTo>
                <a:cubicBezTo>
                  <a:pt x="57588" y="60085"/>
                  <a:pt x="57582" y="60086"/>
                  <a:pt x="57576" y="60086"/>
                </a:cubicBezTo>
                <a:cubicBezTo>
                  <a:pt x="57512" y="60086"/>
                  <a:pt x="57418" y="60015"/>
                  <a:pt x="57389" y="59957"/>
                </a:cubicBezTo>
                <a:cubicBezTo>
                  <a:pt x="57231" y="59626"/>
                  <a:pt x="57326" y="59310"/>
                  <a:pt x="57610" y="59167"/>
                </a:cubicBezTo>
                <a:cubicBezTo>
                  <a:pt x="57879" y="59041"/>
                  <a:pt x="58131" y="58978"/>
                  <a:pt x="58369" y="58962"/>
                </a:cubicBezTo>
                <a:close/>
                <a:moveTo>
                  <a:pt x="46936" y="59618"/>
                </a:moveTo>
                <a:cubicBezTo>
                  <a:pt x="47049" y="59618"/>
                  <a:pt x="47163" y="59626"/>
                  <a:pt x="47274" y="59626"/>
                </a:cubicBezTo>
                <a:cubicBezTo>
                  <a:pt x="47416" y="59626"/>
                  <a:pt x="47542" y="59721"/>
                  <a:pt x="47574" y="59847"/>
                </a:cubicBezTo>
                <a:cubicBezTo>
                  <a:pt x="47590" y="59974"/>
                  <a:pt x="47542" y="60132"/>
                  <a:pt x="47479" y="60227"/>
                </a:cubicBezTo>
                <a:cubicBezTo>
                  <a:pt x="47352" y="60353"/>
                  <a:pt x="47194" y="60463"/>
                  <a:pt x="47036" y="60511"/>
                </a:cubicBezTo>
                <a:cubicBezTo>
                  <a:pt x="46737" y="60574"/>
                  <a:pt x="46420" y="60590"/>
                  <a:pt x="46056" y="60638"/>
                </a:cubicBezTo>
                <a:cubicBezTo>
                  <a:pt x="45883" y="60606"/>
                  <a:pt x="45662" y="60574"/>
                  <a:pt x="45441" y="60543"/>
                </a:cubicBezTo>
                <a:cubicBezTo>
                  <a:pt x="45409" y="60526"/>
                  <a:pt x="45329" y="60480"/>
                  <a:pt x="45329" y="60463"/>
                </a:cubicBezTo>
                <a:cubicBezTo>
                  <a:pt x="45346" y="60385"/>
                  <a:pt x="45346" y="60258"/>
                  <a:pt x="45393" y="60227"/>
                </a:cubicBezTo>
                <a:cubicBezTo>
                  <a:pt x="45803" y="60021"/>
                  <a:pt x="46199" y="59816"/>
                  <a:pt x="46610" y="59658"/>
                </a:cubicBezTo>
                <a:cubicBezTo>
                  <a:pt x="46713" y="59626"/>
                  <a:pt x="46823" y="59618"/>
                  <a:pt x="46936" y="59618"/>
                </a:cubicBezTo>
                <a:close/>
                <a:moveTo>
                  <a:pt x="50084" y="62577"/>
                </a:moveTo>
                <a:cubicBezTo>
                  <a:pt x="50147" y="62577"/>
                  <a:pt x="50211" y="62587"/>
                  <a:pt x="50277" y="62613"/>
                </a:cubicBezTo>
                <a:cubicBezTo>
                  <a:pt x="50340" y="62629"/>
                  <a:pt x="50419" y="62724"/>
                  <a:pt x="50419" y="62787"/>
                </a:cubicBezTo>
                <a:cubicBezTo>
                  <a:pt x="50419" y="62850"/>
                  <a:pt x="50340" y="62945"/>
                  <a:pt x="50277" y="62960"/>
                </a:cubicBezTo>
                <a:cubicBezTo>
                  <a:pt x="50150" y="63008"/>
                  <a:pt x="50008" y="63008"/>
                  <a:pt x="49866" y="63024"/>
                </a:cubicBezTo>
                <a:cubicBezTo>
                  <a:pt x="49740" y="62992"/>
                  <a:pt x="49597" y="62960"/>
                  <a:pt x="49470" y="62929"/>
                </a:cubicBezTo>
                <a:cubicBezTo>
                  <a:pt x="49439" y="62929"/>
                  <a:pt x="49407" y="62866"/>
                  <a:pt x="49407" y="62834"/>
                </a:cubicBezTo>
                <a:cubicBezTo>
                  <a:pt x="49423" y="62802"/>
                  <a:pt x="49455" y="62756"/>
                  <a:pt x="49487" y="62739"/>
                </a:cubicBezTo>
                <a:cubicBezTo>
                  <a:pt x="49681" y="62691"/>
                  <a:pt x="49875" y="62577"/>
                  <a:pt x="50084" y="62577"/>
                </a:cubicBezTo>
                <a:close/>
                <a:moveTo>
                  <a:pt x="49455" y="63371"/>
                </a:moveTo>
                <a:cubicBezTo>
                  <a:pt x="49531" y="63480"/>
                  <a:pt x="49457" y="63492"/>
                  <a:pt x="49398" y="63509"/>
                </a:cubicBezTo>
                <a:lnTo>
                  <a:pt x="49398" y="63509"/>
                </a:lnTo>
                <a:cubicBezTo>
                  <a:pt x="49417" y="63463"/>
                  <a:pt x="49432" y="63417"/>
                  <a:pt x="49455" y="63371"/>
                </a:cubicBezTo>
                <a:close/>
                <a:moveTo>
                  <a:pt x="47953" y="63277"/>
                </a:moveTo>
                <a:cubicBezTo>
                  <a:pt x="48079" y="63277"/>
                  <a:pt x="48206" y="63325"/>
                  <a:pt x="48332" y="63340"/>
                </a:cubicBezTo>
                <a:cubicBezTo>
                  <a:pt x="48317" y="63388"/>
                  <a:pt x="48317" y="63435"/>
                  <a:pt x="48301" y="63435"/>
                </a:cubicBezTo>
                <a:cubicBezTo>
                  <a:pt x="48174" y="63466"/>
                  <a:pt x="48048" y="63514"/>
                  <a:pt x="47921" y="63514"/>
                </a:cubicBezTo>
                <a:cubicBezTo>
                  <a:pt x="47858" y="63514"/>
                  <a:pt x="47795" y="63419"/>
                  <a:pt x="47717" y="63371"/>
                </a:cubicBezTo>
                <a:cubicBezTo>
                  <a:pt x="47795" y="63340"/>
                  <a:pt x="47875" y="63277"/>
                  <a:pt x="47953" y="63277"/>
                </a:cubicBezTo>
                <a:close/>
                <a:moveTo>
                  <a:pt x="48520" y="1"/>
                </a:moveTo>
                <a:cubicBezTo>
                  <a:pt x="48313" y="1"/>
                  <a:pt x="48105" y="31"/>
                  <a:pt x="47890" y="119"/>
                </a:cubicBezTo>
                <a:cubicBezTo>
                  <a:pt x="47754" y="187"/>
                  <a:pt x="47587" y="207"/>
                  <a:pt x="47421" y="207"/>
                </a:cubicBezTo>
                <a:cubicBezTo>
                  <a:pt x="47355" y="207"/>
                  <a:pt x="47289" y="203"/>
                  <a:pt x="47226" y="199"/>
                </a:cubicBezTo>
                <a:cubicBezTo>
                  <a:pt x="46423" y="199"/>
                  <a:pt x="45631" y="219"/>
                  <a:pt x="44840" y="219"/>
                </a:cubicBezTo>
                <a:cubicBezTo>
                  <a:pt x="44634" y="219"/>
                  <a:pt x="44429" y="218"/>
                  <a:pt x="44223" y="214"/>
                </a:cubicBezTo>
                <a:cubicBezTo>
                  <a:pt x="42310" y="203"/>
                  <a:pt x="40397" y="172"/>
                  <a:pt x="38490" y="172"/>
                </a:cubicBezTo>
                <a:cubicBezTo>
                  <a:pt x="37893" y="172"/>
                  <a:pt x="37296" y="175"/>
                  <a:pt x="36700" y="183"/>
                </a:cubicBezTo>
                <a:cubicBezTo>
                  <a:pt x="35894" y="199"/>
                  <a:pt x="35072" y="136"/>
                  <a:pt x="34297" y="562"/>
                </a:cubicBezTo>
                <a:cubicBezTo>
                  <a:pt x="34044" y="705"/>
                  <a:pt x="33665" y="625"/>
                  <a:pt x="33366" y="736"/>
                </a:cubicBezTo>
                <a:cubicBezTo>
                  <a:pt x="32417" y="1068"/>
                  <a:pt x="31437" y="1242"/>
                  <a:pt x="30441" y="1369"/>
                </a:cubicBezTo>
                <a:cubicBezTo>
                  <a:pt x="29904" y="1432"/>
                  <a:pt x="29366" y="1542"/>
                  <a:pt x="28845" y="1716"/>
                </a:cubicBezTo>
                <a:cubicBezTo>
                  <a:pt x="28498" y="1826"/>
                  <a:pt x="28260" y="2127"/>
                  <a:pt x="28165" y="2507"/>
                </a:cubicBezTo>
                <a:cubicBezTo>
                  <a:pt x="28165" y="2522"/>
                  <a:pt x="28213" y="2585"/>
                  <a:pt x="28245" y="2585"/>
                </a:cubicBezTo>
                <a:cubicBezTo>
                  <a:pt x="28354" y="2609"/>
                  <a:pt x="28463" y="2643"/>
                  <a:pt x="28558" y="2643"/>
                </a:cubicBezTo>
                <a:cubicBezTo>
                  <a:pt x="28587" y="2643"/>
                  <a:pt x="28614" y="2640"/>
                  <a:pt x="28639" y="2633"/>
                </a:cubicBezTo>
                <a:cubicBezTo>
                  <a:pt x="28987" y="2522"/>
                  <a:pt x="29319" y="2317"/>
                  <a:pt x="29667" y="2285"/>
                </a:cubicBezTo>
                <a:cubicBezTo>
                  <a:pt x="30548" y="2198"/>
                  <a:pt x="31422" y="2118"/>
                  <a:pt x="32299" y="2118"/>
                </a:cubicBezTo>
                <a:cubicBezTo>
                  <a:pt x="32696" y="2118"/>
                  <a:pt x="33093" y="2135"/>
                  <a:pt x="33492" y="2174"/>
                </a:cubicBezTo>
                <a:cubicBezTo>
                  <a:pt x="33808" y="2206"/>
                  <a:pt x="34124" y="2332"/>
                  <a:pt x="34440" y="2364"/>
                </a:cubicBezTo>
                <a:cubicBezTo>
                  <a:pt x="34569" y="2376"/>
                  <a:pt x="34701" y="2379"/>
                  <a:pt x="34833" y="2379"/>
                </a:cubicBezTo>
                <a:cubicBezTo>
                  <a:pt x="34974" y="2379"/>
                  <a:pt x="35116" y="2375"/>
                  <a:pt x="35259" y="2375"/>
                </a:cubicBezTo>
                <a:cubicBezTo>
                  <a:pt x="35344" y="2375"/>
                  <a:pt x="35429" y="2376"/>
                  <a:pt x="35515" y="2380"/>
                </a:cubicBezTo>
                <a:cubicBezTo>
                  <a:pt x="35562" y="2380"/>
                  <a:pt x="35593" y="2395"/>
                  <a:pt x="35641" y="2427"/>
                </a:cubicBezTo>
                <a:cubicBezTo>
                  <a:pt x="35673" y="2443"/>
                  <a:pt x="35736" y="2475"/>
                  <a:pt x="35736" y="2507"/>
                </a:cubicBezTo>
                <a:cubicBezTo>
                  <a:pt x="35751" y="2538"/>
                  <a:pt x="35705" y="2601"/>
                  <a:pt x="35673" y="2617"/>
                </a:cubicBezTo>
                <a:cubicBezTo>
                  <a:pt x="35515" y="2696"/>
                  <a:pt x="35357" y="2775"/>
                  <a:pt x="35182" y="2823"/>
                </a:cubicBezTo>
                <a:cubicBezTo>
                  <a:pt x="34443" y="2961"/>
                  <a:pt x="33734" y="3234"/>
                  <a:pt x="32968" y="3234"/>
                </a:cubicBezTo>
                <a:cubicBezTo>
                  <a:pt x="32947" y="3234"/>
                  <a:pt x="32927" y="3234"/>
                  <a:pt x="32907" y="3234"/>
                </a:cubicBezTo>
                <a:cubicBezTo>
                  <a:pt x="32435" y="3394"/>
                  <a:pt x="31952" y="3430"/>
                  <a:pt x="31465" y="3430"/>
                </a:cubicBezTo>
                <a:cubicBezTo>
                  <a:pt x="31135" y="3430"/>
                  <a:pt x="30804" y="3414"/>
                  <a:pt x="30473" y="3407"/>
                </a:cubicBezTo>
                <a:cubicBezTo>
                  <a:pt x="30267" y="3405"/>
                  <a:pt x="30061" y="3403"/>
                  <a:pt x="29856" y="3403"/>
                </a:cubicBezTo>
                <a:cubicBezTo>
                  <a:pt x="28691" y="3403"/>
                  <a:pt x="27537" y="3454"/>
                  <a:pt x="26395" y="3723"/>
                </a:cubicBezTo>
                <a:cubicBezTo>
                  <a:pt x="26358" y="3732"/>
                  <a:pt x="26319" y="3736"/>
                  <a:pt x="26280" y="3736"/>
                </a:cubicBezTo>
                <a:cubicBezTo>
                  <a:pt x="26185" y="3736"/>
                  <a:pt x="26085" y="3714"/>
                  <a:pt x="25984" y="3691"/>
                </a:cubicBezTo>
                <a:cubicBezTo>
                  <a:pt x="25921" y="3676"/>
                  <a:pt x="25826" y="3565"/>
                  <a:pt x="25842" y="3518"/>
                </a:cubicBezTo>
                <a:cubicBezTo>
                  <a:pt x="25884" y="3305"/>
                  <a:pt x="25851" y="3181"/>
                  <a:pt x="25660" y="3181"/>
                </a:cubicBezTo>
                <a:cubicBezTo>
                  <a:pt x="25639" y="3181"/>
                  <a:pt x="25615" y="3182"/>
                  <a:pt x="25589" y="3186"/>
                </a:cubicBezTo>
                <a:cubicBezTo>
                  <a:pt x="25225" y="3217"/>
                  <a:pt x="24862" y="3249"/>
                  <a:pt x="24578" y="3518"/>
                </a:cubicBezTo>
                <a:cubicBezTo>
                  <a:pt x="24377" y="3718"/>
                  <a:pt x="24119" y="3829"/>
                  <a:pt x="23844" y="3829"/>
                </a:cubicBezTo>
                <a:cubicBezTo>
                  <a:pt x="23794" y="3829"/>
                  <a:pt x="23744" y="3825"/>
                  <a:pt x="23693" y="3818"/>
                </a:cubicBezTo>
                <a:cubicBezTo>
                  <a:pt x="23629" y="3809"/>
                  <a:pt x="23567" y="3806"/>
                  <a:pt x="23504" y="3806"/>
                </a:cubicBezTo>
                <a:cubicBezTo>
                  <a:pt x="23215" y="3806"/>
                  <a:pt x="22934" y="3883"/>
                  <a:pt x="22640" y="3883"/>
                </a:cubicBezTo>
                <a:cubicBezTo>
                  <a:pt x="22540" y="3883"/>
                  <a:pt x="22438" y="3874"/>
                  <a:pt x="22334" y="3849"/>
                </a:cubicBezTo>
                <a:cubicBezTo>
                  <a:pt x="22289" y="3839"/>
                  <a:pt x="22243" y="3835"/>
                  <a:pt x="22196" y="3835"/>
                </a:cubicBezTo>
                <a:cubicBezTo>
                  <a:pt x="22026" y="3835"/>
                  <a:pt x="21843" y="3891"/>
                  <a:pt x="21670" y="3929"/>
                </a:cubicBezTo>
                <a:cubicBezTo>
                  <a:pt x="21306" y="3992"/>
                  <a:pt x="20958" y="4087"/>
                  <a:pt x="20610" y="4166"/>
                </a:cubicBezTo>
                <a:cubicBezTo>
                  <a:pt x="20525" y="4534"/>
                  <a:pt x="20506" y="4626"/>
                  <a:pt x="20330" y="4626"/>
                </a:cubicBezTo>
                <a:cubicBezTo>
                  <a:pt x="20280" y="4626"/>
                  <a:pt x="20217" y="4619"/>
                  <a:pt x="20136" y="4608"/>
                </a:cubicBezTo>
                <a:cubicBezTo>
                  <a:pt x="20044" y="4596"/>
                  <a:pt x="19955" y="4586"/>
                  <a:pt x="19868" y="4586"/>
                </a:cubicBezTo>
                <a:cubicBezTo>
                  <a:pt x="19730" y="4586"/>
                  <a:pt x="19598" y="4610"/>
                  <a:pt x="19472" y="4688"/>
                </a:cubicBezTo>
                <a:cubicBezTo>
                  <a:pt x="18935" y="5019"/>
                  <a:pt x="18351" y="5272"/>
                  <a:pt x="17750" y="5478"/>
                </a:cubicBezTo>
                <a:cubicBezTo>
                  <a:pt x="17576" y="5525"/>
                  <a:pt x="17418" y="5636"/>
                  <a:pt x="17244" y="5699"/>
                </a:cubicBezTo>
                <a:cubicBezTo>
                  <a:pt x="15917" y="6300"/>
                  <a:pt x="14762" y="7200"/>
                  <a:pt x="13498" y="7927"/>
                </a:cubicBezTo>
                <a:cubicBezTo>
                  <a:pt x="12897" y="8260"/>
                  <a:pt x="12360" y="8671"/>
                  <a:pt x="11759" y="9002"/>
                </a:cubicBezTo>
                <a:cubicBezTo>
                  <a:pt x="11096" y="9350"/>
                  <a:pt x="10511" y="9761"/>
                  <a:pt x="9942" y="10220"/>
                </a:cubicBezTo>
                <a:cubicBezTo>
                  <a:pt x="9578" y="10504"/>
                  <a:pt x="9231" y="10772"/>
                  <a:pt x="8788" y="10930"/>
                </a:cubicBezTo>
                <a:cubicBezTo>
                  <a:pt x="8630" y="10993"/>
                  <a:pt x="8472" y="11105"/>
                  <a:pt x="8345" y="11231"/>
                </a:cubicBezTo>
                <a:cubicBezTo>
                  <a:pt x="8141" y="11484"/>
                  <a:pt x="7903" y="11689"/>
                  <a:pt x="7682" y="11910"/>
                </a:cubicBezTo>
                <a:cubicBezTo>
                  <a:pt x="7334" y="12258"/>
                  <a:pt x="6986" y="12653"/>
                  <a:pt x="6750" y="13080"/>
                </a:cubicBezTo>
                <a:cubicBezTo>
                  <a:pt x="6322" y="13838"/>
                  <a:pt x="5817" y="14534"/>
                  <a:pt x="5311" y="15229"/>
                </a:cubicBezTo>
                <a:cubicBezTo>
                  <a:pt x="4948" y="15766"/>
                  <a:pt x="4664" y="16335"/>
                  <a:pt x="4426" y="16921"/>
                </a:cubicBezTo>
                <a:cubicBezTo>
                  <a:pt x="4379" y="17062"/>
                  <a:pt x="4426" y="17189"/>
                  <a:pt x="4552" y="17252"/>
                </a:cubicBezTo>
                <a:cubicBezTo>
                  <a:pt x="4632" y="17300"/>
                  <a:pt x="4742" y="17315"/>
                  <a:pt x="4805" y="17363"/>
                </a:cubicBezTo>
                <a:cubicBezTo>
                  <a:pt x="5043" y="17521"/>
                  <a:pt x="5074" y="17806"/>
                  <a:pt x="4868" y="17932"/>
                </a:cubicBezTo>
                <a:cubicBezTo>
                  <a:pt x="4615" y="18106"/>
                  <a:pt x="4331" y="18264"/>
                  <a:pt x="4063" y="18438"/>
                </a:cubicBezTo>
                <a:cubicBezTo>
                  <a:pt x="4047" y="18546"/>
                  <a:pt x="4032" y="18685"/>
                  <a:pt x="4031" y="18809"/>
                </a:cubicBezTo>
                <a:lnTo>
                  <a:pt x="4031" y="18809"/>
                </a:lnTo>
                <a:cubicBezTo>
                  <a:pt x="3800" y="18934"/>
                  <a:pt x="3567" y="19073"/>
                  <a:pt x="3319" y="19212"/>
                </a:cubicBezTo>
                <a:cubicBezTo>
                  <a:pt x="3225" y="19450"/>
                  <a:pt x="3115" y="19703"/>
                  <a:pt x="3003" y="19955"/>
                </a:cubicBezTo>
                <a:cubicBezTo>
                  <a:pt x="2767" y="20493"/>
                  <a:pt x="2498" y="21014"/>
                  <a:pt x="2451" y="21631"/>
                </a:cubicBezTo>
                <a:cubicBezTo>
                  <a:pt x="2403" y="22073"/>
                  <a:pt x="2198" y="22516"/>
                  <a:pt x="1850" y="22832"/>
                </a:cubicBezTo>
                <a:cubicBezTo>
                  <a:pt x="1486" y="23163"/>
                  <a:pt x="1376" y="23574"/>
                  <a:pt x="1328" y="24048"/>
                </a:cubicBezTo>
                <a:cubicBezTo>
                  <a:pt x="1296" y="24412"/>
                  <a:pt x="1202" y="24760"/>
                  <a:pt x="1138" y="25123"/>
                </a:cubicBezTo>
                <a:cubicBezTo>
                  <a:pt x="1012" y="25882"/>
                  <a:pt x="839" y="26640"/>
                  <a:pt x="775" y="27415"/>
                </a:cubicBezTo>
                <a:cubicBezTo>
                  <a:pt x="727" y="28189"/>
                  <a:pt x="791" y="28964"/>
                  <a:pt x="822" y="29738"/>
                </a:cubicBezTo>
                <a:cubicBezTo>
                  <a:pt x="839" y="30482"/>
                  <a:pt x="775" y="31192"/>
                  <a:pt x="506" y="31888"/>
                </a:cubicBezTo>
                <a:cubicBezTo>
                  <a:pt x="206" y="32678"/>
                  <a:pt x="190" y="33500"/>
                  <a:pt x="143" y="34322"/>
                </a:cubicBezTo>
                <a:cubicBezTo>
                  <a:pt x="112" y="34764"/>
                  <a:pt x="175" y="35207"/>
                  <a:pt x="348" y="35649"/>
                </a:cubicBezTo>
                <a:cubicBezTo>
                  <a:pt x="649" y="36471"/>
                  <a:pt x="744" y="37341"/>
                  <a:pt x="270" y="38163"/>
                </a:cubicBezTo>
                <a:cubicBezTo>
                  <a:pt x="222" y="38241"/>
                  <a:pt x="206" y="38336"/>
                  <a:pt x="190" y="38416"/>
                </a:cubicBezTo>
                <a:cubicBezTo>
                  <a:pt x="143" y="39190"/>
                  <a:pt x="0" y="39965"/>
                  <a:pt x="95" y="40738"/>
                </a:cubicBezTo>
                <a:cubicBezTo>
                  <a:pt x="206" y="41687"/>
                  <a:pt x="301" y="42652"/>
                  <a:pt x="365" y="43600"/>
                </a:cubicBezTo>
                <a:cubicBezTo>
                  <a:pt x="396" y="44011"/>
                  <a:pt x="380" y="44422"/>
                  <a:pt x="569" y="44801"/>
                </a:cubicBezTo>
                <a:cubicBezTo>
                  <a:pt x="727" y="45164"/>
                  <a:pt x="807" y="45591"/>
                  <a:pt x="1250" y="45781"/>
                </a:cubicBezTo>
                <a:cubicBezTo>
                  <a:pt x="1328" y="45813"/>
                  <a:pt x="1376" y="45907"/>
                  <a:pt x="1408" y="45986"/>
                </a:cubicBezTo>
                <a:cubicBezTo>
                  <a:pt x="1819" y="46744"/>
                  <a:pt x="2356" y="47456"/>
                  <a:pt x="2276" y="48388"/>
                </a:cubicBezTo>
                <a:cubicBezTo>
                  <a:pt x="2245" y="48609"/>
                  <a:pt x="2340" y="48847"/>
                  <a:pt x="2434" y="49052"/>
                </a:cubicBezTo>
                <a:cubicBezTo>
                  <a:pt x="2640" y="49526"/>
                  <a:pt x="2909" y="49953"/>
                  <a:pt x="3478" y="50048"/>
                </a:cubicBezTo>
                <a:cubicBezTo>
                  <a:pt x="3667" y="50080"/>
                  <a:pt x="3794" y="50190"/>
                  <a:pt x="3920" y="50333"/>
                </a:cubicBezTo>
                <a:cubicBezTo>
                  <a:pt x="4031" y="50474"/>
                  <a:pt x="4158" y="50617"/>
                  <a:pt x="4221" y="50791"/>
                </a:cubicBezTo>
                <a:cubicBezTo>
                  <a:pt x="4552" y="51581"/>
                  <a:pt x="5043" y="52308"/>
                  <a:pt x="5422" y="53083"/>
                </a:cubicBezTo>
                <a:cubicBezTo>
                  <a:pt x="5580" y="53414"/>
                  <a:pt x="5753" y="53762"/>
                  <a:pt x="6006" y="54000"/>
                </a:cubicBezTo>
                <a:cubicBezTo>
                  <a:pt x="6687" y="54632"/>
                  <a:pt x="7208" y="55374"/>
                  <a:pt x="7761" y="56101"/>
                </a:cubicBezTo>
                <a:cubicBezTo>
                  <a:pt x="8061" y="56512"/>
                  <a:pt x="8394" y="56876"/>
                  <a:pt x="8836" y="57129"/>
                </a:cubicBezTo>
                <a:cubicBezTo>
                  <a:pt x="8994" y="57224"/>
                  <a:pt x="9152" y="57287"/>
                  <a:pt x="9262" y="57460"/>
                </a:cubicBezTo>
                <a:cubicBezTo>
                  <a:pt x="9578" y="58029"/>
                  <a:pt x="10132" y="58393"/>
                  <a:pt x="10638" y="58756"/>
                </a:cubicBezTo>
                <a:cubicBezTo>
                  <a:pt x="11348" y="59262"/>
                  <a:pt x="12012" y="59831"/>
                  <a:pt x="12644" y="60432"/>
                </a:cubicBezTo>
                <a:cubicBezTo>
                  <a:pt x="12802" y="60590"/>
                  <a:pt x="12961" y="60748"/>
                  <a:pt x="13182" y="60811"/>
                </a:cubicBezTo>
                <a:cubicBezTo>
                  <a:pt x="13356" y="60874"/>
                  <a:pt x="13530" y="60954"/>
                  <a:pt x="13672" y="61049"/>
                </a:cubicBezTo>
                <a:cubicBezTo>
                  <a:pt x="14115" y="61380"/>
                  <a:pt x="14541" y="61728"/>
                  <a:pt x="14984" y="62044"/>
                </a:cubicBezTo>
                <a:cubicBezTo>
                  <a:pt x="15474" y="62376"/>
                  <a:pt x="16106" y="62391"/>
                  <a:pt x="16627" y="62724"/>
                </a:cubicBezTo>
                <a:cubicBezTo>
                  <a:pt x="16897" y="62882"/>
                  <a:pt x="17196" y="63024"/>
                  <a:pt x="17497" y="63118"/>
                </a:cubicBezTo>
                <a:cubicBezTo>
                  <a:pt x="18477" y="63466"/>
                  <a:pt x="19377" y="64052"/>
                  <a:pt x="20405" y="64273"/>
                </a:cubicBezTo>
                <a:cubicBezTo>
                  <a:pt x="20500" y="64304"/>
                  <a:pt x="20563" y="64368"/>
                  <a:pt x="20658" y="64399"/>
                </a:cubicBezTo>
                <a:cubicBezTo>
                  <a:pt x="22144" y="64983"/>
                  <a:pt x="23582" y="65679"/>
                  <a:pt x="25115" y="66153"/>
                </a:cubicBezTo>
                <a:cubicBezTo>
                  <a:pt x="25541" y="66279"/>
                  <a:pt x="25984" y="66422"/>
                  <a:pt x="26411" y="66596"/>
                </a:cubicBezTo>
                <a:cubicBezTo>
                  <a:pt x="26795" y="66749"/>
                  <a:pt x="27189" y="66831"/>
                  <a:pt x="27593" y="66831"/>
                </a:cubicBezTo>
                <a:cubicBezTo>
                  <a:pt x="27688" y="66831"/>
                  <a:pt x="27784" y="66826"/>
                  <a:pt x="27881" y="66817"/>
                </a:cubicBezTo>
                <a:cubicBezTo>
                  <a:pt x="28094" y="66792"/>
                  <a:pt x="28307" y="66778"/>
                  <a:pt x="28520" y="66778"/>
                </a:cubicBezTo>
                <a:cubicBezTo>
                  <a:pt x="28985" y="66778"/>
                  <a:pt x="29448" y="66844"/>
                  <a:pt x="29904" y="67007"/>
                </a:cubicBezTo>
                <a:cubicBezTo>
                  <a:pt x="30204" y="67118"/>
                  <a:pt x="30521" y="67149"/>
                  <a:pt x="30852" y="67181"/>
                </a:cubicBezTo>
                <a:cubicBezTo>
                  <a:pt x="30988" y="67200"/>
                  <a:pt x="31130" y="67214"/>
                  <a:pt x="31266" y="67214"/>
                </a:cubicBezTo>
                <a:cubicBezTo>
                  <a:pt x="31353" y="67214"/>
                  <a:pt x="31437" y="67208"/>
                  <a:pt x="31516" y="67196"/>
                </a:cubicBezTo>
                <a:cubicBezTo>
                  <a:pt x="32369" y="67023"/>
                  <a:pt x="33239" y="66912"/>
                  <a:pt x="34013" y="66501"/>
                </a:cubicBezTo>
                <a:cubicBezTo>
                  <a:pt x="34097" y="66455"/>
                  <a:pt x="34180" y="66432"/>
                  <a:pt x="34262" y="66432"/>
                </a:cubicBezTo>
                <a:cubicBezTo>
                  <a:pt x="34350" y="66432"/>
                  <a:pt x="34436" y="66459"/>
                  <a:pt x="34519" y="66517"/>
                </a:cubicBezTo>
                <a:cubicBezTo>
                  <a:pt x="34726" y="66655"/>
                  <a:pt x="34944" y="66731"/>
                  <a:pt x="35164" y="66731"/>
                </a:cubicBezTo>
                <a:cubicBezTo>
                  <a:pt x="35297" y="66731"/>
                  <a:pt x="35431" y="66703"/>
                  <a:pt x="35562" y="66644"/>
                </a:cubicBezTo>
                <a:cubicBezTo>
                  <a:pt x="36162" y="66343"/>
                  <a:pt x="36795" y="66328"/>
                  <a:pt x="37427" y="66328"/>
                </a:cubicBezTo>
                <a:cubicBezTo>
                  <a:pt x="37697" y="66333"/>
                  <a:pt x="37969" y="66336"/>
                  <a:pt x="38241" y="66336"/>
                </a:cubicBezTo>
                <a:cubicBezTo>
                  <a:pt x="38796" y="66336"/>
                  <a:pt x="39352" y="66322"/>
                  <a:pt x="39892" y="66279"/>
                </a:cubicBezTo>
                <a:cubicBezTo>
                  <a:pt x="40317" y="66246"/>
                  <a:pt x="40733" y="66213"/>
                  <a:pt x="41153" y="66213"/>
                </a:cubicBezTo>
                <a:cubicBezTo>
                  <a:pt x="41327" y="66213"/>
                  <a:pt x="41503" y="66219"/>
                  <a:pt x="41679" y="66233"/>
                </a:cubicBezTo>
                <a:cubicBezTo>
                  <a:pt x="41753" y="66238"/>
                  <a:pt x="41828" y="66239"/>
                  <a:pt x="41904" y="66239"/>
                </a:cubicBezTo>
                <a:cubicBezTo>
                  <a:pt x="42056" y="66239"/>
                  <a:pt x="42210" y="66233"/>
                  <a:pt x="42358" y="66233"/>
                </a:cubicBezTo>
                <a:cubicBezTo>
                  <a:pt x="42579" y="66233"/>
                  <a:pt x="42817" y="66233"/>
                  <a:pt x="43038" y="66201"/>
                </a:cubicBezTo>
                <a:cubicBezTo>
                  <a:pt x="43101" y="66191"/>
                  <a:pt x="43166" y="66191"/>
                  <a:pt x="43232" y="66191"/>
                </a:cubicBezTo>
                <a:lnTo>
                  <a:pt x="43232" y="66191"/>
                </a:lnTo>
                <a:cubicBezTo>
                  <a:pt x="43363" y="66191"/>
                  <a:pt x="43496" y="66191"/>
                  <a:pt x="43622" y="66106"/>
                </a:cubicBezTo>
                <a:cubicBezTo>
                  <a:pt x="43243" y="66027"/>
                  <a:pt x="42880" y="65963"/>
                  <a:pt x="42532" y="65885"/>
                </a:cubicBezTo>
                <a:cubicBezTo>
                  <a:pt x="42501" y="65885"/>
                  <a:pt x="42453" y="65822"/>
                  <a:pt x="42453" y="65805"/>
                </a:cubicBezTo>
                <a:cubicBezTo>
                  <a:pt x="42484" y="65711"/>
                  <a:pt x="42501" y="65601"/>
                  <a:pt x="42564" y="65569"/>
                </a:cubicBezTo>
                <a:cubicBezTo>
                  <a:pt x="42990" y="65348"/>
                  <a:pt x="43464" y="65426"/>
                  <a:pt x="43907" y="65331"/>
                </a:cubicBezTo>
                <a:cubicBezTo>
                  <a:pt x="44492" y="65190"/>
                  <a:pt x="45076" y="65190"/>
                  <a:pt x="45677" y="65190"/>
                </a:cubicBezTo>
                <a:cubicBezTo>
                  <a:pt x="45803" y="65190"/>
                  <a:pt x="45946" y="65236"/>
                  <a:pt x="46056" y="65300"/>
                </a:cubicBezTo>
                <a:cubicBezTo>
                  <a:pt x="46120" y="65331"/>
                  <a:pt x="46183" y="65474"/>
                  <a:pt x="46151" y="65521"/>
                </a:cubicBezTo>
                <a:cubicBezTo>
                  <a:pt x="46025" y="65759"/>
                  <a:pt x="45852" y="65963"/>
                  <a:pt x="45709" y="66201"/>
                </a:cubicBezTo>
                <a:cubicBezTo>
                  <a:pt x="45677" y="66264"/>
                  <a:pt x="45693" y="66359"/>
                  <a:pt x="45693" y="66438"/>
                </a:cubicBezTo>
                <a:cubicBezTo>
                  <a:pt x="45693" y="66469"/>
                  <a:pt x="45772" y="66501"/>
                  <a:pt x="45820" y="66501"/>
                </a:cubicBezTo>
                <a:cubicBezTo>
                  <a:pt x="45884" y="66508"/>
                  <a:pt x="45948" y="66512"/>
                  <a:pt x="46011" y="66512"/>
                </a:cubicBezTo>
                <a:cubicBezTo>
                  <a:pt x="46350" y="66512"/>
                  <a:pt x="46672" y="66408"/>
                  <a:pt x="47005" y="66248"/>
                </a:cubicBezTo>
                <a:cubicBezTo>
                  <a:pt x="48349" y="65584"/>
                  <a:pt x="49597" y="64747"/>
                  <a:pt x="51004" y="64178"/>
                </a:cubicBezTo>
                <a:cubicBezTo>
                  <a:pt x="51341" y="64035"/>
                  <a:pt x="51645" y="63829"/>
                  <a:pt x="52023" y="63829"/>
                </a:cubicBezTo>
                <a:cubicBezTo>
                  <a:pt x="52106" y="63829"/>
                  <a:pt x="52192" y="63839"/>
                  <a:pt x="52284" y="63862"/>
                </a:cubicBezTo>
                <a:cubicBezTo>
                  <a:pt x="52304" y="63868"/>
                  <a:pt x="52325" y="63870"/>
                  <a:pt x="52348" y="63870"/>
                </a:cubicBezTo>
                <a:cubicBezTo>
                  <a:pt x="52450" y="63870"/>
                  <a:pt x="52573" y="63816"/>
                  <a:pt x="52663" y="63751"/>
                </a:cubicBezTo>
                <a:cubicBezTo>
                  <a:pt x="53094" y="63478"/>
                  <a:pt x="53565" y="63335"/>
                  <a:pt x="54074" y="63335"/>
                </a:cubicBezTo>
                <a:cubicBezTo>
                  <a:pt x="54125" y="63335"/>
                  <a:pt x="54176" y="63337"/>
                  <a:pt x="54228" y="63340"/>
                </a:cubicBezTo>
                <a:cubicBezTo>
                  <a:pt x="54246" y="63340"/>
                  <a:pt x="54264" y="63341"/>
                  <a:pt x="54281" y="63341"/>
                </a:cubicBezTo>
                <a:cubicBezTo>
                  <a:pt x="54733" y="63341"/>
                  <a:pt x="55127" y="63141"/>
                  <a:pt x="55493" y="62897"/>
                </a:cubicBezTo>
                <a:cubicBezTo>
                  <a:pt x="55872" y="62644"/>
                  <a:pt x="56235" y="62360"/>
                  <a:pt x="56631" y="62107"/>
                </a:cubicBezTo>
                <a:cubicBezTo>
                  <a:pt x="56852" y="61965"/>
                  <a:pt x="57105" y="61822"/>
                  <a:pt x="57358" y="61776"/>
                </a:cubicBezTo>
                <a:cubicBezTo>
                  <a:pt x="57594" y="61728"/>
                  <a:pt x="57784" y="61664"/>
                  <a:pt x="57958" y="61491"/>
                </a:cubicBezTo>
                <a:cubicBezTo>
                  <a:pt x="58654" y="60779"/>
                  <a:pt x="59412" y="60116"/>
                  <a:pt x="60281" y="59595"/>
                </a:cubicBezTo>
                <a:cubicBezTo>
                  <a:pt x="60629" y="59388"/>
                  <a:pt x="60976" y="59167"/>
                  <a:pt x="61292" y="58914"/>
                </a:cubicBezTo>
                <a:cubicBezTo>
                  <a:pt x="61657" y="58630"/>
                  <a:pt x="61956" y="58299"/>
                  <a:pt x="62289" y="57982"/>
                </a:cubicBezTo>
                <a:cubicBezTo>
                  <a:pt x="62336" y="57998"/>
                  <a:pt x="62399" y="57998"/>
                  <a:pt x="62415" y="58014"/>
                </a:cubicBezTo>
                <a:cubicBezTo>
                  <a:pt x="62556" y="58215"/>
                  <a:pt x="62716" y="58314"/>
                  <a:pt x="62904" y="58314"/>
                </a:cubicBezTo>
                <a:cubicBezTo>
                  <a:pt x="63010" y="58314"/>
                  <a:pt x="63126" y="58282"/>
                  <a:pt x="63252" y="58219"/>
                </a:cubicBezTo>
                <a:cubicBezTo>
                  <a:pt x="63616" y="58046"/>
                  <a:pt x="63979" y="57856"/>
                  <a:pt x="64359" y="57682"/>
                </a:cubicBezTo>
                <a:cubicBezTo>
                  <a:pt x="64611" y="57572"/>
                  <a:pt x="64801" y="57382"/>
                  <a:pt x="64944" y="57129"/>
                </a:cubicBezTo>
                <a:cubicBezTo>
                  <a:pt x="65465" y="56181"/>
                  <a:pt x="66224" y="55374"/>
                  <a:pt x="66856" y="54474"/>
                </a:cubicBezTo>
                <a:cubicBezTo>
                  <a:pt x="66982" y="54284"/>
                  <a:pt x="67140" y="54110"/>
                  <a:pt x="67315" y="53983"/>
                </a:cubicBezTo>
                <a:cubicBezTo>
                  <a:pt x="67821" y="53620"/>
                  <a:pt x="68137" y="53146"/>
                  <a:pt x="68215" y="52529"/>
                </a:cubicBezTo>
                <a:cubicBezTo>
                  <a:pt x="68231" y="52403"/>
                  <a:pt x="68295" y="52276"/>
                  <a:pt x="68373" y="52150"/>
                </a:cubicBezTo>
                <a:cubicBezTo>
                  <a:pt x="69085" y="50885"/>
                  <a:pt x="69591" y="49511"/>
                  <a:pt x="70238" y="48215"/>
                </a:cubicBezTo>
                <a:cubicBezTo>
                  <a:pt x="70349" y="48009"/>
                  <a:pt x="70396" y="47772"/>
                  <a:pt x="70428" y="47551"/>
                </a:cubicBezTo>
                <a:cubicBezTo>
                  <a:pt x="70649" y="46065"/>
                  <a:pt x="70839" y="44563"/>
                  <a:pt x="71140" y="43094"/>
                </a:cubicBezTo>
                <a:cubicBezTo>
                  <a:pt x="71186" y="42873"/>
                  <a:pt x="71186" y="42635"/>
                  <a:pt x="71203" y="42414"/>
                </a:cubicBezTo>
                <a:cubicBezTo>
                  <a:pt x="71250" y="41371"/>
                  <a:pt x="71076" y="40312"/>
                  <a:pt x="71234" y="39269"/>
                </a:cubicBezTo>
                <a:cubicBezTo>
                  <a:pt x="71250" y="39190"/>
                  <a:pt x="71218" y="39080"/>
                  <a:pt x="71155" y="39016"/>
                </a:cubicBezTo>
                <a:cubicBezTo>
                  <a:pt x="70807" y="38589"/>
                  <a:pt x="71013" y="38036"/>
                  <a:pt x="70839" y="37562"/>
                </a:cubicBezTo>
                <a:cubicBezTo>
                  <a:pt x="70807" y="37499"/>
                  <a:pt x="70824" y="37356"/>
                  <a:pt x="70887" y="37309"/>
                </a:cubicBezTo>
                <a:cubicBezTo>
                  <a:pt x="71140" y="37057"/>
                  <a:pt x="71045" y="36709"/>
                  <a:pt x="71123" y="36408"/>
                </a:cubicBezTo>
                <a:cubicBezTo>
                  <a:pt x="71186" y="36092"/>
                  <a:pt x="71186" y="35776"/>
                  <a:pt x="71186" y="35444"/>
                </a:cubicBezTo>
                <a:cubicBezTo>
                  <a:pt x="71186" y="34764"/>
                  <a:pt x="71171" y="34085"/>
                  <a:pt x="71155" y="33390"/>
                </a:cubicBezTo>
                <a:cubicBezTo>
                  <a:pt x="71155" y="33215"/>
                  <a:pt x="71140" y="33026"/>
                  <a:pt x="71108" y="32852"/>
                </a:cubicBezTo>
                <a:cubicBezTo>
                  <a:pt x="71093" y="32711"/>
                  <a:pt x="70927" y="32595"/>
                  <a:pt x="70757" y="32595"/>
                </a:cubicBezTo>
                <a:cubicBezTo>
                  <a:pt x="70737" y="32595"/>
                  <a:pt x="70717" y="32596"/>
                  <a:pt x="70697" y="32600"/>
                </a:cubicBezTo>
                <a:cubicBezTo>
                  <a:pt x="70602" y="32615"/>
                  <a:pt x="70523" y="32646"/>
                  <a:pt x="70444" y="32678"/>
                </a:cubicBezTo>
                <a:cubicBezTo>
                  <a:pt x="70400" y="32698"/>
                  <a:pt x="70358" y="32707"/>
                  <a:pt x="70321" y="32707"/>
                </a:cubicBezTo>
                <a:cubicBezTo>
                  <a:pt x="70210" y="32707"/>
                  <a:pt x="70131" y="32630"/>
                  <a:pt x="70096" y="32536"/>
                </a:cubicBezTo>
                <a:cubicBezTo>
                  <a:pt x="69749" y="31746"/>
                  <a:pt x="69306" y="31019"/>
                  <a:pt x="68847" y="30276"/>
                </a:cubicBezTo>
                <a:cubicBezTo>
                  <a:pt x="68405" y="29928"/>
                  <a:pt x="68373" y="29422"/>
                  <a:pt x="68310" y="28933"/>
                </a:cubicBezTo>
                <a:cubicBezTo>
                  <a:pt x="68298" y="28870"/>
                  <a:pt x="68363" y="28828"/>
                  <a:pt x="68446" y="28828"/>
                </a:cubicBezTo>
                <a:cubicBezTo>
                  <a:pt x="68468" y="28828"/>
                  <a:pt x="68492" y="28831"/>
                  <a:pt x="68516" y="28838"/>
                </a:cubicBezTo>
                <a:cubicBezTo>
                  <a:pt x="68594" y="28870"/>
                  <a:pt x="68674" y="28933"/>
                  <a:pt x="68752" y="28980"/>
                </a:cubicBezTo>
                <a:lnTo>
                  <a:pt x="68737" y="28964"/>
                </a:lnTo>
                <a:cubicBezTo>
                  <a:pt x="68737" y="28870"/>
                  <a:pt x="68721" y="28775"/>
                  <a:pt x="68752" y="28695"/>
                </a:cubicBezTo>
                <a:cubicBezTo>
                  <a:pt x="68769" y="28617"/>
                  <a:pt x="68816" y="28522"/>
                  <a:pt x="68879" y="28490"/>
                </a:cubicBezTo>
                <a:cubicBezTo>
                  <a:pt x="68889" y="28483"/>
                  <a:pt x="68903" y="28480"/>
                  <a:pt x="68918" y="28480"/>
                </a:cubicBezTo>
                <a:cubicBezTo>
                  <a:pt x="68972" y="28480"/>
                  <a:pt x="69048" y="28519"/>
                  <a:pt x="69085" y="28569"/>
                </a:cubicBezTo>
                <a:cubicBezTo>
                  <a:pt x="69275" y="28775"/>
                  <a:pt x="69369" y="29028"/>
                  <a:pt x="69385" y="29312"/>
                </a:cubicBezTo>
                <a:cubicBezTo>
                  <a:pt x="69385" y="29755"/>
                  <a:pt x="69338" y="30212"/>
                  <a:pt x="69464" y="30608"/>
                </a:cubicBezTo>
                <a:cubicBezTo>
                  <a:pt x="69661" y="30748"/>
                  <a:pt x="69782" y="31015"/>
                  <a:pt x="69983" y="31015"/>
                </a:cubicBezTo>
                <a:cubicBezTo>
                  <a:pt x="70055" y="31015"/>
                  <a:pt x="70138" y="30980"/>
                  <a:pt x="70238" y="30893"/>
                </a:cubicBezTo>
                <a:cubicBezTo>
                  <a:pt x="70247" y="30892"/>
                  <a:pt x="70256" y="30892"/>
                  <a:pt x="70264" y="30892"/>
                </a:cubicBezTo>
                <a:cubicBezTo>
                  <a:pt x="70515" y="30892"/>
                  <a:pt x="70624" y="31117"/>
                  <a:pt x="70824" y="31209"/>
                </a:cubicBezTo>
                <a:cubicBezTo>
                  <a:pt x="70865" y="31227"/>
                  <a:pt x="70908" y="31236"/>
                  <a:pt x="70950" y="31236"/>
                </a:cubicBezTo>
                <a:cubicBezTo>
                  <a:pt x="71084" y="31236"/>
                  <a:pt x="71206" y="31147"/>
                  <a:pt x="71218" y="31003"/>
                </a:cubicBezTo>
                <a:cubicBezTo>
                  <a:pt x="71234" y="30861"/>
                  <a:pt x="71250" y="30735"/>
                  <a:pt x="71250" y="30592"/>
                </a:cubicBezTo>
                <a:cubicBezTo>
                  <a:pt x="71281" y="29359"/>
                  <a:pt x="71298" y="28142"/>
                  <a:pt x="71344" y="26910"/>
                </a:cubicBezTo>
                <a:cubicBezTo>
                  <a:pt x="71376" y="25993"/>
                  <a:pt x="71250" y="25108"/>
                  <a:pt x="71045" y="24223"/>
                </a:cubicBezTo>
                <a:cubicBezTo>
                  <a:pt x="70982" y="23953"/>
                  <a:pt x="70870" y="23701"/>
                  <a:pt x="70729" y="23479"/>
                </a:cubicBezTo>
                <a:cubicBezTo>
                  <a:pt x="70396" y="22974"/>
                  <a:pt x="70160" y="22436"/>
                  <a:pt x="70160" y="21836"/>
                </a:cubicBezTo>
                <a:cubicBezTo>
                  <a:pt x="70155" y="21834"/>
                  <a:pt x="70151" y="21833"/>
                  <a:pt x="70146" y="21831"/>
                </a:cubicBezTo>
                <a:lnTo>
                  <a:pt x="70146" y="21831"/>
                </a:lnTo>
                <a:cubicBezTo>
                  <a:pt x="70281" y="21675"/>
                  <a:pt x="70407" y="21473"/>
                  <a:pt x="70649" y="21473"/>
                </a:cubicBezTo>
                <a:cubicBezTo>
                  <a:pt x="70673" y="21473"/>
                  <a:pt x="70696" y="21473"/>
                  <a:pt x="70718" y="21473"/>
                </a:cubicBezTo>
                <a:cubicBezTo>
                  <a:pt x="70796" y="21473"/>
                  <a:pt x="70852" y="21464"/>
                  <a:pt x="70839" y="21378"/>
                </a:cubicBezTo>
                <a:cubicBezTo>
                  <a:pt x="70824" y="20982"/>
                  <a:pt x="70792" y="20571"/>
                  <a:pt x="70744" y="20177"/>
                </a:cubicBezTo>
                <a:cubicBezTo>
                  <a:pt x="70571" y="18944"/>
                  <a:pt x="70206" y="17790"/>
                  <a:pt x="69464" y="16763"/>
                </a:cubicBezTo>
                <a:cubicBezTo>
                  <a:pt x="69022" y="16131"/>
                  <a:pt x="68674" y="15435"/>
                  <a:pt x="68200" y="14835"/>
                </a:cubicBezTo>
                <a:cubicBezTo>
                  <a:pt x="67536" y="14013"/>
                  <a:pt x="66872" y="13222"/>
                  <a:pt x="66382" y="12274"/>
                </a:cubicBezTo>
                <a:cubicBezTo>
                  <a:pt x="66192" y="11878"/>
                  <a:pt x="65813" y="11579"/>
                  <a:pt x="65528" y="11231"/>
                </a:cubicBezTo>
                <a:cubicBezTo>
                  <a:pt x="65244" y="11151"/>
                  <a:pt x="65086" y="10947"/>
                  <a:pt x="64928" y="10709"/>
                </a:cubicBezTo>
                <a:cubicBezTo>
                  <a:pt x="64770" y="10504"/>
                  <a:pt x="64517" y="10361"/>
                  <a:pt x="64343" y="10156"/>
                </a:cubicBezTo>
                <a:cubicBezTo>
                  <a:pt x="64217" y="9982"/>
                  <a:pt x="64106" y="9761"/>
                  <a:pt x="64059" y="9556"/>
                </a:cubicBezTo>
                <a:cubicBezTo>
                  <a:pt x="63996" y="9366"/>
                  <a:pt x="63964" y="9192"/>
                  <a:pt x="63821" y="9065"/>
                </a:cubicBezTo>
                <a:cubicBezTo>
                  <a:pt x="63505" y="8734"/>
                  <a:pt x="63174" y="8418"/>
                  <a:pt x="62746" y="8243"/>
                </a:cubicBezTo>
                <a:cubicBezTo>
                  <a:pt x="62095" y="7980"/>
                  <a:pt x="61473" y="7579"/>
                  <a:pt x="60733" y="7579"/>
                </a:cubicBezTo>
                <a:cubicBezTo>
                  <a:pt x="60719" y="7579"/>
                  <a:pt x="60705" y="7579"/>
                  <a:pt x="60692" y="7579"/>
                </a:cubicBezTo>
                <a:cubicBezTo>
                  <a:pt x="60519" y="7579"/>
                  <a:pt x="60344" y="7485"/>
                  <a:pt x="60171" y="7421"/>
                </a:cubicBezTo>
                <a:cubicBezTo>
                  <a:pt x="59845" y="7291"/>
                  <a:pt x="59518" y="7213"/>
                  <a:pt x="59176" y="7213"/>
                </a:cubicBezTo>
                <a:cubicBezTo>
                  <a:pt x="59021" y="7213"/>
                  <a:pt x="58863" y="7229"/>
                  <a:pt x="58700" y="7263"/>
                </a:cubicBezTo>
                <a:cubicBezTo>
                  <a:pt x="58638" y="7278"/>
                  <a:pt x="58573" y="7284"/>
                  <a:pt x="58506" y="7284"/>
                </a:cubicBezTo>
                <a:cubicBezTo>
                  <a:pt x="58352" y="7284"/>
                  <a:pt x="58191" y="7254"/>
                  <a:pt x="58037" y="7232"/>
                </a:cubicBezTo>
                <a:cubicBezTo>
                  <a:pt x="57452" y="7153"/>
                  <a:pt x="56993" y="6900"/>
                  <a:pt x="56709" y="6378"/>
                </a:cubicBezTo>
                <a:cubicBezTo>
                  <a:pt x="56599" y="6189"/>
                  <a:pt x="56488" y="5984"/>
                  <a:pt x="56361" y="5794"/>
                </a:cubicBezTo>
                <a:cubicBezTo>
                  <a:pt x="56203" y="5556"/>
                  <a:pt x="56108" y="5320"/>
                  <a:pt x="56140" y="5035"/>
                </a:cubicBezTo>
                <a:cubicBezTo>
                  <a:pt x="56156" y="4783"/>
                  <a:pt x="56045" y="4593"/>
                  <a:pt x="55855" y="4435"/>
                </a:cubicBezTo>
                <a:cubicBezTo>
                  <a:pt x="55682" y="4308"/>
                  <a:pt x="55476" y="4182"/>
                  <a:pt x="55303" y="4056"/>
                </a:cubicBezTo>
                <a:cubicBezTo>
                  <a:pt x="55082" y="3913"/>
                  <a:pt x="55192" y="3786"/>
                  <a:pt x="55286" y="3628"/>
                </a:cubicBezTo>
                <a:cubicBezTo>
                  <a:pt x="55413" y="3423"/>
                  <a:pt x="55366" y="3234"/>
                  <a:pt x="55192" y="3170"/>
                </a:cubicBezTo>
                <a:cubicBezTo>
                  <a:pt x="54939" y="3076"/>
                  <a:pt x="54654" y="3012"/>
                  <a:pt x="54433" y="2886"/>
                </a:cubicBezTo>
                <a:cubicBezTo>
                  <a:pt x="54166" y="2729"/>
                  <a:pt x="53929" y="2509"/>
                  <a:pt x="53678" y="2303"/>
                </a:cubicBezTo>
                <a:lnTo>
                  <a:pt x="53678" y="2303"/>
                </a:lnTo>
                <a:cubicBezTo>
                  <a:pt x="53666" y="2275"/>
                  <a:pt x="53655" y="2241"/>
                  <a:pt x="53643" y="2206"/>
                </a:cubicBezTo>
                <a:cubicBezTo>
                  <a:pt x="53533" y="2032"/>
                  <a:pt x="53533" y="2032"/>
                  <a:pt x="53643" y="1780"/>
                </a:cubicBezTo>
                <a:cubicBezTo>
                  <a:pt x="53738" y="1590"/>
                  <a:pt x="53674" y="1400"/>
                  <a:pt x="53516" y="1337"/>
                </a:cubicBezTo>
                <a:cubicBezTo>
                  <a:pt x="52884" y="1084"/>
                  <a:pt x="52220" y="926"/>
                  <a:pt x="51636" y="530"/>
                </a:cubicBezTo>
                <a:cubicBezTo>
                  <a:pt x="51541" y="452"/>
                  <a:pt x="51383" y="404"/>
                  <a:pt x="51257" y="404"/>
                </a:cubicBezTo>
                <a:cubicBezTo>
                  <a:pt x="50561" y="389"/>
                  <a:pt x="49913" y="167"/>
                  <a:pt x="49234" y="73"/>
                </a:cubicBezTo>
                <a:cubicBezTo>
                  <a:pt x="48990" y="39"/>
                  <a:pt x="48755" y="1"/>
                  <a:pt x="485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9"/>
          <p:cNvSpPr/>
          <p:nvPr/>
        </p:nvSpPr>
        <p:spPr>
          <a:xfrm>
            <a:off x="2589192" y="1110751"/>
            <a:ext cx="1657200" cy="5083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accent3"/>
                </a:solidFill>
                <a:latin typeface="+mj-lt"/>
                <a:ea typeface="Nunito"/>
                <a:cs typeface="Nunito"/>
                <a:sym typeface="Nunito"/>
              </a:rPr>
              <a:t>De </a:t>
            </a:r>
            <a:r>
              <a:rPr lang="en" sz="1500" b="1" dirty="0" err="1">
                <a:solidFill>
                  <a:schemeClr val="accent3"/>
                </a:solidFill>
                <a:latin typeface="+mj-lt"/>
                <a:ea typeface="Nunito"/>
                <a:cs typeface="Nunito"/>
                <a:sym typeface="Nunito"/>
              </a:rPr>
              <a:t>oficina</a:t>
            </a:r>
            <a:endParaRPr sz="1500" b="1" dirty="0">
              <a:solidFill>
                <a:schemeClr val="accent3"/>
              </a:solidFill>
              <a:latin typeface="+mj-lt"/>
              <a:ea typeface="Nunito"/>
              <a:cs typeface="Nunito"/>
              <a:sym typeface="Nunito"/>
            </a:endParaRPr>
          </a:p>
        </p:txBody>
      </p:sp>
      <p:sp>
        <p:nvSpPr>
          <p:cNvPr id="696" name="Google Shape;696;p49"/>
          <p:cNvSpPr/>
          <p:nvPr/>
        </p:nvSpPr>
        <p:spPr>
          <a:xfrm>
            <a:off x="809642" y="1110751"/>
            <a:ext cx="1657200" cy="515570"/>
          </a:xfrm>
          <a:prstGeom prst="rect">
            <a:avLst/>
          </a:prstGeom>
          <a:noFill/>
          <a:ln>
            <a:noFill/>
          </a:ln>
        </p:spPr>
        <p:txBody>
          <a:bodyPr spcFirstLastPara="1" wrap="square" lIns="91425" tIns="91425" rIns="91425" bIns="91425" anchor="ctr" anchorCtr="0">
            <a:noAutofit/>
          </a:bodyPr>
          <a:lstStyle/>
          <a:p>
            <a:pPr>
              <a:spcBef>
                <a:spcPts val="600"/>
              </a:spcBef>
            </a:pPr>
            <a:r>
              <a:rPr lang="en-US" sz="1500" b="1" dirty="0">
                <a:solidFill>
                  <a:schemeClr val="accent3"/>
                </a:solidFill>
                <a:latin typeface="+mj-lt"/>
                <a:cs typeface="Arial" panose="020B0604020202020204" pitchFamily="34" charset="0"/>
              </a:rPr>
              <a:t>De campo</a:t>
            </a:r>
          </a:p>
        </p:txBody>
      </p:sp>
      <p:sp>
        <p:nvSpPr>
          <p:cNvPr id="41" name="Google Shape;697;p49">
            <a:extLst>
              <a:ext uri="{FF2B5EF4-FFF2-40B4-BE49-F238E27FC236}">
                <a16:creationId xmlns:a16="http://schemas.microsoft.com/office/drawing/2014/main" id="{003A1685-615E-7841-A1B2-65C4B5D0C8AC}"/>
              </a:ext>
            </a:extLst>
          </p:cNvPr>
          <p:cNvSpPr/>
          <p:nvPr/>
        </p:nvSpPr>
        <p:spPr>
          <a:xfrm>
            <a:off x="4529825" y="1102365"/>
            <a:ext cx="1657200" cy="5083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err="1">
                <a:solidFill>
                  <a:schemeClr val="accent3"/>
                </a:solidFill>
                <a:latin typeface="+mj-lt"/>
                <a:ea typeface="Nunito"/>
                <a:cs typeface="Nunito"/>
                <a:sym typeface="Nunito"/>
              </a:rPr>
              <a:t>Equipos</a:t>
            </a:r>
            <a:endParaRPr sz="1500" b="1" dirty="0">
              <a:solidFill>
                <a:schemeClr val="accent3"/>
              </a:solidFill>
              <a:latin typeface="+mj-lt"/>
              <a:ea typeface="Nunito"/>
              <a:cs typeface="Nunito"/>
              <a:sym typeface="Nunito"/>
            </a:endParaRPr>
          </a:p>
        </p:txBody>
      </p:sp>
      <p:sp>
        <p:nvSpPr>
          <p:cNvPr id="44" name="Google Shape;690;p49">
            <a:extLst>
              <a:ext uri="{FF2B5EF4-FFF2-40B4-BE49-F238E27FC236}">
                <a16:creationId xmlns:a16="http://schemas.microsoft.com/office/drawing/2014/main" id="{D47EC721-1C1F-6245-AF76-6A0235EAF912}"/>
              </a:ext>
            </a:extLst>
          </p:cNvPr>
          <p:cNvSpPr/>
          <p:nvPr/>
        </p:nvSpPr>
        <p:spPr>
          <a:xfrm rot="21599009">
            <a:off x="6728497" y="1172497"/>
            <a:ext cx="1657129" cy="375305"/>
          </a:xfrm>
          <a:custGeom>
            <a:avLst/>
            <a:gdLst/>
            <a:ahLst/>
            <a:cxnLst/>
            <a:rect l="l" t="t" r="r" b="b"/>
            <a:pathLst>
              <a:path w="81327" h="21434" extrusionOk="0">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97;p49">
            <a:extLst>
              <a:ext uri="{FF2B5EF4-FFF2-40B4-BE49-F238E27FC236}">
                <a16:creationId xmlns:a16="http://schemas.microsoft.com/office/drawing/2014/main" id="{0F992850-1C76-4E4E-B9F1-FE4EB724A624}"/>
              </a:ext>
            </a:extLst>
          </p:cNvPr>
          <p:cNvSpPr/>
          <p:nvPr/>
        </p:nvSpPr>
        <p:spPr>
          <a:xfrm>
            <a:off x="6634613" y="1102365"/>
            <a:ext cx="1657200" cy="5083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err="1">
                <a:solidFill>
                  <a:schemeClr val="accent3"/>
                </a:solidFill>
                <a:latin typeface="+mj-lt"/>
                <a:ea typeface="Nunito"/>
                <a:cs typeface="Nunito"/>
                <a:sym typeface="Nunito"/>
              </a:rPr>
              <a:t>Insumos</a:t>
            </a:r>
            <a:endParaRPr sz="1500" b="1" dirty="0">
              <a:solidFill>
                <a:schemeClr val="accent3"/>
              </a:solidFill>
              <a:latin typeface="+mj-lt"/>
              <a:ea typeface="Nunito"/>
              <a:cs typeface="Nunito"/>
              <a:sym typeface="Nunito"/>
            </a:endParaRPr>
          </a:p>
        </p:txBody>
      </p:sp>
    </p:spTree>
    <p:extLst>
      <p:ext uri="{BB962C8B-B14F-4D97-AF65-F5344CB8AC3E}">
        <p14:creationId xmlns:p14="http://schemas.microsoft.com/office/powerpoint/2010/main" val="171889242"/>
      </p:ext>
    </p:extLst>
  </p:cSld>
  <p:clrMapOvr>
    <a:masterClrMapping/>
  </p:clrMapOvr>
</p:sld>
</file>

<file path=ppt/theme/theme1.xml><?xml version="1.0" encoding="utf-8"?>
<a:theme xmlns:a="http://schemas.openxmlformats.org/drawingml/2006/main" name="Agronomy Business Plan by Slidesgo">
  <a:themeElements>
    <a:clrScheme name="Simple Light">
      <a:dk1>
        <a:srgbClr val="000000"/>
      </a:dk1>
      <a:lt1>
        <a:srgbClr val="FFFFFF"/>
      </a:lt1>
      <a:dk2>
        <a:srgbClr val="F7F2E4"/>
      </a:dk2>
      <a:lt2>
        <a:srgbClr val="321609"/>
      </a:lt2>
      <a:accent1>
        <a:srgbClr val="85200C"/>
      </a:accent1>
      <a:accent2>
        <a:srgbClr val="321609"/>
      </a:accent2>
      <a:accent3>
        <a:srgbClr val="F7F2E4"/>
      </a:accent3>
      <a:accent4>
        <a:srgbClr val="955530"/>
      </a:accent4>
      <a:accent5>
        <a:srgbClr val="797129"/>
      </a:accent5>
      <a:accent6>
        <a:srgbClr val="F7F2E4"/>
      </a:accent6>
      <a:hlink>
        <a:srgbClr val="32160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3011</TotalTime>
  <Words>2182</Words>
  <Application>Microsoft Macintosh PowerPoint</Application>
  <PresentationFormat>Presentación en pantalla (16:9)</PresentationFormat>
  <Paragraphs>137</Paragraphs>
  <Slides>25</Slides>
  <Notes>25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EB Garamond</vt:lpstr>
      <vt:lpstr>Nunito</vt:lpstr>
      <vt:lpstr>Nunito Sans</vt:lpstr>
      <vt:lpstr>Calibri</vt:lpstr>
      <vt:lpstr>Arial</vt:lpstr>
      <vt:lpstr>Symbol</vt:lpstr>
      <vt:lpstr>Agronomy Business Plan by Slidesgo</vt:lpstr>
      <vt:lpstr>Documento</vt:lpstr>
      <vt:lpstr>“Evaluación de un plan de manejo de Pasto Saboya (Panicum maximum Jacq.) con base en variables ecofisiológicas ”</vt:lpstr>
      <vt:lpstr>INTRODUCCIÓN</vt:lpstr>
      <vt:lpstr>Presentación de PowerPoint</vt:lpstr>
      <vt:lpstr>OBJETIVOS</vt:lpstr>
      <vt:lpstr>Presentación de PowerPoint</vt:lpstr>
      <vt:lpstr>METODOLOGÍA</vt:lpstr>
      <vt:lpstr>Ubicación del área de investigación</vt:lpstr>
      <vt:lpstr>Presentación de PowerPoint</vt:lpstr>
      <vt:lpstr>Materiales</vt:lpstr>
      <vt:lpstr>Presentación de PowerPoint</vt:lpstr>
      <vt:lpstr>Croquis del ensayo  Croquis de la parcela </vt:lpstr>
      <vt:lpstr> Resultados del análisis químico del suelo  </vt:lpstr>
      <vt:lpstr>Resultados</vt:lpstr>
      <vt:lpstr>Altura de planta (cm)</vt:lpstr>
      <vt:lpstr>Longitud de hoja (cm)</vt:lpstr>
      <vt:lpstr>Número de hojas por macollo</vt:lpstr>
      <vt:lpstr>Número de macollos /m2</vt:lpstr>
      <vt:lpstr>Porcentaje de materia seca </vt:lpstr>
      <vt:lpstr>Producción de materia seca en Kg/ha</vt:lpstr>
      <vt:lpstr>Relación hoja/tallo</vt:lpstr>
      <vt:lpstr>Índice de área foliar (IAF)</vt:lpstr>
      <vt:lpstr>Análisis descriptivo de calidad nutricional</vt:lpstr>
      <vt:lpstr>Correlación entre variables evaluadas</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un plan de manejo de Pasto Saboya (Panicum maximum Jacq.) con base en variables ecofisiológicas ”</dc:title>
  <cp:lastModifiedBy>Jean Poll Farinango Román</cp:lastModifiedBy>
  <cp:revision>22</cp:revision>
  <dcterms:modified xsi:type="dcterms:W3CDTF">2022-02-07T22:25:29Z</dcterms:modified>
</cp:coreProperties>
</file>