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0" r:id="rId21"/>
    <p:sldId id="277" r:id="rId22"/>
    <p:sldId id="278" r:id="rId23"/>
    <p:sldId id="279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C1"/>
    <a:srgbClr val="DAEFC3"/>
    <a:srgbClr val="FFD5FF"/>
    <a:srgbClr val="C87200"/>
    <a:srgbClr val="E6EFFE"/>
    <a:srgbClr val="B3FFB3"/>
    <a:srgbClr val="93FFC9"/>
    <a:srgbClr val="E8D1FF"/>
    <a:srgbClr val="DF9F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5F9D0C-FA27-4D77-A5B4-20D59D6A53E2}">
  <a:tblStyle styleId="{1F5F9D0C-FA27-4D77-A5B4-20D59D6A53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9A1ED1B-44CD-41B9-8C99-C51FE62B78C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74998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933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12a132d578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12a132d578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487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12a132d578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12a132d578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1088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2a132d578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12a132d578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4012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2a132d578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12a132d578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320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12a132d578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12a132d578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1345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12a132d57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12a132d57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747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12a132d578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12a132d578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352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12a132d578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12a132d578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397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12a132d578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12a132d578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2955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12a132d578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12a132d578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671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12a12d6a2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12a12d6a2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040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12a132d578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12a132d578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4270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12a132d578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12a132d578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7491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12a132d578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12a132d578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606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12a12d6a2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12a12d6a2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483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12a12d6a2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12a12d6a2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8032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12a12d6a2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12a12d6a2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665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12a132d57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12a132d57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9701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12a12d6a2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12a12d6a2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578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12a12d6a2b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12a12d6a2b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2390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12a132d578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12a132d578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401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12a132d57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12a132d57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3654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jpg"/><Relationship Id="rId18" Type="http://schemas.openxmlformats.org/officeDocument/2006/relationships/image" Target="../media/image51.jpg"/><Relationship Id="rId3" Type="http://schemas.openxmlformats.org/officeDocument/2006/relationships/image" Target="../media/image3.png"/><Relationship Id="rId21" Type="http://schemas.openxmlformats.org/officeDocument/2006/relationships/image" Target="../media/image54.jp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rive.google.com/file/d/1hsNfC_LVP36L76LmtUKZulT-mt-Xnvd5/view" TargetMode="External"/><Relationship Id="rId11" Type="http://schemas.openxmlformats.org/officeDocument/2006/relationships/image" Target="../media/image44.png"/><Relationship Id="rId5" Type="http://schemas.openxmlformats.org/officeDocument/2006/relationships/image" Target="../media/image39.jpg"/><Relationship Id="rId15" Type="http://schemas.openxmlformats.org/officeDocument/2006/relationships/image" Target="../media/image48.jpg"/><Relationship Id="rId10" Type="http://schemas.openxmlformats.org/officeDocument/2006/relationships/image" Target="../media/image43.jpg"/><Relationship Id="rId19" Type="http://schemas.openxmlformats.org/officeDocument/2006/relationships/image" Target="../media/image52.jpg"/><Relationship Id="rId4" Type="http://schemas.openxmlformats.org/officeDocument/2006/relationships/image" Target="../media/image38.jpg"/><Relationship Id="rId9" Type="http://schemas.openxmlformats.org/officeDocument/2006/relationships/image" Target="../media/image42.jpg"/><Relationship Id="rId14" Type="http://schemas.openxmlformats.org/officeDocument/2006/relationships/image" Target="../media/image47.jpg"/><Relationship Id="rId22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924850" y="1673288"/>
            <a:ext cx="7667700" cy="13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24599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rgbClr val="262626"/>
                </a:solidFill>
              </a:rPr>
              <a:t>“</a:t>
            </a:r>
            <a:r>
              <a:rPr lang="es" sz="2200" b="1">
                <a:solidFill>
                  <a:srgbClr val="000000"/>
                </a:solidFill>
              </a:rPr>
              <a:t>Evaluación de la interacción extractos botánicos y hongos nematófagos para el control de </a:t>
            </a:r>
            <a:r>
              <a:rPr lang="es" sz="2200" b="1" i="1">
                <a:solidFill>
                  <a:srgbClr val="000000"/>
                </a:solidFill>
              </a:rPr>
              <a:t>Meloidogyne incognita</a:t>
            </a:r>
            <a:r>
              <a:rPr lang="es" sz="2200" b="1">
                <a:solidFill>
                  <a:srgbClr val="000000"/>
                </a:solidFill>
              </a:rPr>
              <a:t> en condiciones de laboratorio</a:t>
            </a:r>
            <a:r>
              <a:rPr lang="es" sz="2200" b="1">
                <a:solidFill>
                  <a:srgbClr val="262626"/>
                </a:solidFill>
              </a:rPr>
              <a:t>”</a:t>
            </a:r>
            <a:endParaRPr sz="220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9659" y="169499"/>
            <a:ext cx="1336516" cy="135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1265250" y="3008000"/>
            <a:ext cx="6613500" cy="16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dk1"/>
                </a:solidFill>
              </a:rPr>
              <a:t>Autoras:</a:t>
            </a:r>
            <a:r>
              <a:rPr lang="es">
                <a:solidFill>
                  <a:schemeClr val="dk1"/>
                </a:solidFill>
              </a:rPr>
              <a:t> </a:t>
            </a:r>
            <a:r>
              <a:rPr lang="es"/>
              <a:t>Abarca Antamba, Alisson Estefania 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         Herrera Zambrano, Ivonne Gardenia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  Directora:</a:t>
            </a:r>
            <a:r>
              <a:rPr lang="es"/>
              <a:t> PhD. Naranjo Gaybor, Sandra Judith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Santo Domingo, Ecuador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2021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067" y="169500"/>
            <a:ext cx="6274482" cy="147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2"/>
          <p:cNvSpPr txBox="1"/>
          <p:nvPr/>
        </p:nvSpPr>
        <p:spPr>
          <a:xfrm>
            <a:off x="0" y="4756982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2"/>
          <p:cNvSpPr txBox="1"/>
          <p:nvPr/>
        </p:nvSpPr>
        <p:spPr>
          <a:xfrm>
            <a:off x="-12600" y="4721888"/>
            <a:ext cx="9169200" cy="351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2"/>
          <p:cNvSpPr txBox="1"/>
          <p:nvPr/>
        </p:nvSpPr>
        <p:spPr>
          <a:xfrm>
            <a:off x="-12600" y="4756982"/>
            <a:ext cx="9169200" cy="351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2" name="Google Shape;2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32763"/>
            <a:ext cx="2178575" cy="4835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3" name="Google Shape;233;p22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22"/>
          <p:cNvSpPr txBox="1"/>
          <p:nvPr/>
        </p:nvSpPr>
        <p:spPr>
          <a:xfrm>
            <a:off x="719750" y="1530946"/>
            <a:ext cx="2423700" cy="651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dk1"/>
                </a:solidFill>
              </a:rPr>
              <a:t>Extracto de clavo de olor y canela</a:t>
            </a:r>
            <a:endParaRPr dirty="0"/>
          </a:p>
        </p:txBody>
      </p:sp>
      <p:sp>
        <p:nvSpPr>
          <p:cNvPr id="235" name="Google Shape;235;p22"/>
          <p:cNvSpPr txBox="1"/>
          <p:nvPr/>
        </p:nvSpPr>
        <p:spPr>
          <a:xfrm>
            <a:off x="3279625" y="1520012"/>
            <a:ext cx="1490400" cy="482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dk1"/>
                </a:solidFill>
              </a:rPr>
              <a:t>Extracto de quinoa</a:t>
            </a:r>
            <a:endParaRPr dirty="0"/>
          </a:p>
        </p:txBody>
      </p:sp>
      <p:sp>
        <p:nvSpPr>
          <p:cNvPr id="236" name="Google Shape;236;p22"/>
          <p:cNvSpPr txBox="1"/>
          <p:nvPr/>
        </p:nvSpPr>
        <p:spPr>
          <a:xfrm>
            <a:off x="6757450" y="1567107"/>
            <a:ext cx="1490400" cy="482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dk1"/>
                </a:solidFill>
              </a:rPr>
              <a:t>Extracto de Neem</a:t>
            </a:r>
            <a:endParaRPr dirty="0"/>
          </a:p>
        </p:txBody>
      </p:sp>
      <p:sp>
        <p:nvSpPr>
          <p:cNvPr id="237" name="Google Shape;237;p22"/>
          <p:cNvSpPr txBox="1"/>
          <p:nvPr/>
        </p:nvSpPr>
        <p:spPr>
          <a:xfrm>
            <a:off x="4742097" y="1530242"/>
            <a:ext cx="1689000" cy="482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dk1"/>
                </a:solidFill>
              </a:rPr>
              <a:t>Extracto de chocho</a:t>
            </a:r>
            <a:endParaRPr dirty="0"/>
          </a:p>
        </p:txBody>
      </p:sp>
      <p:pic>
        <p:nvPicPr>
          <p:cNvPr id="238" name="Google Shape;23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4700" y="2000253"/>
            <a:ext cx="1033800" cy="1139400"/>
          </a:xfrm>
          <a:prstGeom prst="round2Same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9" name="Google Shape;23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0800" y="2000253"/>
            <a:ext cx="1033800" cy="1139400"/>
          </a:xfrm>
          <a:prstGeom prst="round2Same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0" name="Google Shape;24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5701" y="2055074"/>
            <a:ext cx="1033800" cy="1112400"/>
          </a:xfrm>
          <a:prstGeom prst="round2Same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1" name="Google Shape;24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1438" y="2022625"/>
            <a:ext cx="1689000" cy="1112400"/>
          </a:xfrm>
          <a:prstGeom prst="round2Same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44" name="Google Shape;244;p22"/>
          <p:cNvCxnSpPr/>
          <p:nvPr/>
        </p:nvCxnSpPr>
        <p:spPr>
          <a:xfrm flipH="1">
            <a:off x="1937725" y="1579269"/>
            <a:ext cx="2763900" cy="1338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Google Shape;245;p22"/>
          <p:cNvCxnSpPr/>
          <p:nvPr/>
        </p:nvCxnSpPr>
        <p:spPr>
          <a:xfrm>
            <a:off x="4604000" y="1566963"/>
            <a:ext cx="2844300" cy="1584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6" name="Google Shape;246;p22"/>
          <p:cNvSpPr txBox="1"/>
          <p:nvPr/>
        </p:nvSpPr>
        <p:spPr>
          <a:xfrm>
            <a:off x="3338900" y="4088005"/>
            <a:ext cx="1564800" cy="651430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dirty="0">
                <a:solidFill>
                  <a:schemeClr val="dk1"/>
                </a:solidFill>
              </a:rPr>
              <a:t>Clavo de olor y canela</a:t>
            </a:r>
            <a:endParaRPr dirty="0"/>
          </a:p>
        </p:txBody>
      </p:sp>
      <p:sp>
        <p:nvSpPr>
          <p:cNvPr id="247" name="Google Shape;247;p22"/>
          <p:cNvSpPr txBox="1"/>
          <p:nvPr/>
        </p:nvSpPr>
        <p:spPr>
          <a:xfrm>
            <a:off x="3604400" y="3566941"/>
            <a:ext cx="1033800" cy="3540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accent3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>
                <a:solidFill>
                  <a:schemeClr val="dk1"/>
                </a:solidFill>
              </a:rPr>
              <a:t>Polifenoles</a:t>
            </a:r>
            <a:endParaRPr/>
          </a:p>
        </p:txBody>
      </p:sp>
      <p:sp>
        <p:nvSpPr>
          <p:cNvPr id="248" name="Google Shape;248;p22"/>
          <p:cNvSpPr txBox="1"/>
          <p:nvPr/>
        </p:nvSpPr>
        <p:spPr>
          <a:xfrm>
            <a:off x="4923375" y="3566819"/>
            <a:ext cx="1033800" cy="354000"/>
          </a:xfrm>
          <a:prstGeom prst="rect">
            <a:avLst/>
          </a:prstGeom>
          <a:solidFill>
            <a:srgbClr val="F4CCCC">
              <a:alpha val="22320"/>
            </a:srgbClr>
          </a:solidFill>
          <a:ln w="9525" cap="flat" cmpd="sng">
            <a:solidFill>
              <a:srgbClr val="F4CCCC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Flavonoides</a:t>
            </a:r>
            <a:endParaRPr/>
          </a:p>
        </p:txBody>
      </p:sp>
      <p:sp>
        <p:nvSpPr>
          <p:cNvPr id="249" name="Google Shape;249;p22"/>
          <p:cNvSpPr txBox="1"/>
          <p:nvPr/>
        </p:nvSpPr>
        <p:spPr>
          <a:xfrm>
            <a:off x="6242350" y="3566819"/>
            <a:ext cx="1033800" cy="354000"/>
          </a:xfrm>
          <a:prstGeom prst="rect">
            <a:avLst/>
          </a:prstGeom>
          <a:solidFill>
            <a:srgbClr val="A8EDF4">
              <a:alpha val="24550"/>
            </a:srgbClr>
          </a:solidFill>
          <a:ln w="9525" cap="flat" cmpd="sng">
            <a:solidFill>
              <a:srgbClr val="35C8D7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Lupanina</a:t>
            </a:r>
            <a:endParaRPr/>
          </a:p>
        </p:txBody>
      </p:sp>
      <p:sp>
        <p:nvSpPr>
          <p:cNvPr id="250" name="Google Shape;250;p22"/>
          <p:cNvSpPr txBox="1"/>
          <p:nvPr/>
        </p:nvSpPr>
        <p:spPr>
          <a:xfrm>
            <a:off x="7561325" y="3566941"/>
            <a:ext cx="1033800" cy="354000"/>
          </a:xfrm>
          <a:prstGeom prst="rect">
            <a:avLst/>
          </a:prstGeom>
          <a:solidFill>
            <a:srgbClr val="C9DAF8">
              <a:alpha val="31250"/>
            </a:srgbClr>
          </a:solidFill>
          <a:ln w="9525" cap="flat" cmpd="sng">
            <a:solidFill>
              <a:srgbClr val="C9DAF8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Saponina</a:t>
            </a:r>
            <a:endParaRPr/>
          </a:p>
        </p:txBody>
      </p:sp>
      <p:sp>
        <p:nvSpPr>
          <p:cNvPr id="251" name="Google Shape;251;p22"/>
          <p:cNvSpPr txBox="1"/>
          <p:nvPr/>
        </p:nvSpPr>
        <p:spPr>
          <a:xfrm>
            <a:off x="5037075" y="4120998"/>
            <a:ext cx="806400" cy="482153"/>
          </a:xfrm>
          <a:prstGeom prst="rect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100" dirty="0">
                <a:solidFill>
                  <a:schemeClr val="dk1"/>
                </a:solidFill>
              </a:rPr>
              <a:t>Neem</a:t>
            </a:r>
            <a:endParaRPr dirty="0"/>
          </a:p>
        </p:txBody>
      </p:sp>
      <p:sp>
        <p:nvSpPr>
          <p:cNvPr id="252" name="Google Shape;252;p22"/>
          <p:cNvSpPr txBox="1"/>
          <p:nvPr/>
        </p:nvSpPr>
        <p:spPr>
          <a:xfrm>
            <a:off x="6356050" y="4120998"/>
            <a:ext cx="806400" cy="482153"/>
          </a:xfrm>
          <a:prstGeom prst="rect">
            <a:avLst/>
          </a:prstGeom>
          <a:noFill/>
          <a:ln w="9525" cap="flat" cmpd="sng">
            <a:solidFill>
              <a:srgbClr val="C5EB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100" dirty="0">
                <a:solidFill>
                  <a:schemeClr val="dk1"/>
                </a:solidFill>
              </a:rPr>
              <a:t>Chocho</a:t>
            </a:r>
            <a:endParaRPr dirty="0"/>
          </a:p>
        </p:txBody>
      </p:sp>
      <p:sp>
        <p:nvSpPr>
          <p:cNvPr id="253" name="Google Shape;253;p22"/>
          <p:cNvSpPr txBox="1"/>
          <p:nvPr/>
        </p:nvSpPr>
        <p:spPr>
          <a:xfrm>
            <a:off x="7675025" y="4083675"/>
            <a:ext cx="806400" cy="482153"/>
          </a:xfrm>
          <a:prstGeom prst="rect">
            <a:avLst/>
          </a:prstGeom>
          <a:noFill/>
          <a:ln w="9525" cap="flat" cmpd="sng">
            <a:solidFill>
              <a:srgbClr val="D5E4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100" dirty="0">
                <a:solidFill>
                  <a:schemeClr val="dk1"/>
                </a:solidFill>
              </a:rPr>
              <a:t>Quinoa</a:t>
            </a:r>
            <a:endParaRPr dirty="0"/>
          </a:p>
        </p:txBody>
      </p:sp>
      <p:cxnSp>
        <p:nvCxnSpPr>
          <p:cNvPr id="254" name="Google Shape;254;p22"/>
          <p:cNvCxnSpPr/>
          <p:nvPr/>
        </p:nvCxnSpPr>
        <p:spPr>
          <a:xfrm>
            <a:off x="3343350" y="3310907"/>
            <a:ext cx="4766100" cy="3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" name="Google Shape;255;p22"/>
          <p:cNvCxnSpPr>
            <a:stCxn id="247" idx="0"/>
            <a:endCxn id="247" idx="0"/>
          </p:cNvCxnSpPr>
          <p:nvPr/>
        </p:nvCxnSpPr>
        <p:spPr>
          <a:xfrm>
            <a:off x="4121300" y="3566941"/>
            <a:ext cx="0" cy="0"/>
          </a:xfrm>
          <a:prstGeom prst="straightConnector1">
            <a:avLst/>
          </a:prstGeom>
          <a:noFill/>
          <a:ln w="19050" cap="flat" cmpd="sng">
            <a:solidFill>
              <a:srgbClr val="FFF2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6" name="Google Shape;256;p22"/>
          <p:cNvCxnSpPr>
            <a:stCxn id="247" idx="2"/>
            <a:endCxn id="246" idx="0"/>
          </p:cNvCxnSpPr>
          <p:nvPr/>
        </p:nvCxnSpPr>
        <p:spPr>
          <a:xfrm>
            <a:off x="4121300" y="3920941"/>
            <a:ext cx="0" cy="16706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7" name="Google Shape;257;p22"/>
          <p:cNvCxnSpPr>
            <a:stCxn id="248" idx="2"/>
            <a:endCxn id="251" idx="0"/>
          </p:cNvCxnSpPr>
          <p:nvPr/>
        </p:nvCxnSpPr>
        <p:spPr>
          <a:xfrm>
            <a:off x="5440275" y="3920819"/>
            <a:ext cx="0" cy="21751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8" name="Google Shape;258;p22"/>
          <p:cNvCxnSpPr>
            <a:stCxn id="249" idx="2"/>
            <a:endCxn id="252" idx="0"/>
          </p:cNvCxnSpPr>
          <p:nvPr/>
        </p:nvCxnSpPr>
        <p:spPr>
          <a:xfrm>
            <a:off x="6759250" y="3920819"/>
            <a:ext cx="0" cy="20017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9" name="Google Shape;259;p22"/>
          <p:cNvCxnSpPr>
            <a:stCxn id="250" idx="2"/>
            <a:endCxn id="253" idx="0"/>
          </p:cNvCxnSpPr>
          <p:nvPr/>
        </p:nvCxnSpPr>
        <p:spPr>
          <a:xfrm>
            <a:off x="8078225" y="3920941"/>
            <a:ext cx="0" cy="16273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0" name="Google Shape;260;p22"/>
          <p:cNvCxnSpPr/>
          <p:nvPr/>
        </p:nvCxnSpPr>
        <p:spPr>
          <a:xfrm flipH="1">
            <a:off x="4119500" y="3340663"/>
            <a:ext cx="3600" cy="175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1" name="Google Shape;261;p22"/>
          <p:cNvCxnSpPr/>
          <p:nvPr/>
        </p:nvCxnSpPr>
        <p:spPr>
          <a:xfrm flipH="1">
            <a:off x="7766425" y="3387351"/>
            <a:ext cx="3600" cy="175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2" name="Google Shape;262;p22"/>
          <p:cNvCxnSpPr/>
          <p:nvPr/>
        </p:nvCxnSpPr>
        <p:spPr>
          <a:xfrm flipH="1">
            <a:off x="6757450" y="3340651"/>
            <a:ext cx="3600" cy="175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3" name="Google Shape;263;p22"/>
          <p:cNvCxnSpPr/>
          <p:nvPr/>
        </p:nvCxnSpPr>
        <p:spPr>
          <a:xfrm flipH="1">
            <a:off x="5438475" y="3340651"/>
            <a:ext cx="3600" cy="175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5" name="Google Shape;265;p22"/>
          <p:cNvSpPr/>
          <p:nvPr/>
        </p:nvSpPr>
        <p:spPr>
          <a:xfrm>
            <a:off x="389561" y="698853"/>
            <a:ext cx="8295900" cy="354000"/>
          </a:xfrm>
          <a:prstGeom prst="flowChartAlternateProcess">
            <a:avLst/>
          </a:prstGeom>
          <a:solidFill>
            <a:srgbClr val="FFF8E5"/>
          </a:solidFill>
          <a:ln w="9525" cap="flat" cmpd="sng">
            <a:solidFill>
              <a:srgbClr val="F7E1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 dirty="0">
                <a:solidFill>
                  <a:schemeClr val="dk1"/>
                </a:solidFill>
              </a:rPr>
              <a:t>Evaluación de la interacción entre extractos botánicos y hongos nematófagos en condiciones </a:t>
            </a:r>
            <a:r>
              <a:rPr lang="es" sz="1300" b="1" i="1" dirty="0">
                <a:solidFill>
                  <a:schemeClr val="dk1"/>
                </a:solidFill>
              </a:rPr>
              <a:t>in vitro</a:t>
            </a:r>
            <a:endParaRPr sz="1500" b="1" dirty="0"/>
          </a:p>
        </p:txBody>
      </p:sp>
      <p:sp>
        <p:nvSpPr>
          <p:cNvPr id="266" name="Google Shape;266;p22"/>
          <p:cNvSpPr txBox="1"/>
          <p:nvPr/>
        </p:nvSpPr>
        <p:spPr>
          <a:xfrm>
            <a:off x="642025" y="3206932"/>
            <a:ext cx="2677200" cy="651430"/>
          </a:xfrm>
          <a:prstGeom prst="rect">
            <a:avLst/>
          </a:prstGeom>
          <a:solidFill>
            <a:srgbClr val="FFFAEB">
              <a:alpha val="44640"/>
            </a:srgbClr>
          </a:solidFill>
          <a:ln w="19050" cap="flat" cmpd="sng">
            <a:solidFill>
              <a:srgbClr val="FFEA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dk1"/>
                </a:solidFill>
              </a:rPr>
              <a:t>Análisis de compuestos fitoquímicos de los extractos botánicos</a:t>
            </a:r>
            <a:endParaRPr dirty="0"/>
          </a:p>
        </p:txBody>
      </p:sp>
      <p:sp>
        <p:nvSpPr>
          <p:cNvPr id="267" name="Google Shape;267;p22"/>
          <p:cNvSpPr txBox="1"/>
          <p:nvPr/>
        </p:nvSpPr>
        <p:spPr>
          <a:xfrm>
            <a:off x="3538387" y="1096414"/>
            <a:ext cx="2487613" cy="482153"/>
          </a:xfrm>
          <a:prstGeom prst="rect">
            <a:avLst/>
          </a:prstGeom>
          <a:solidFill>
            <a:srgbClr val="FCE5CD">
              <a:alpha val="52230"/>
            </a:srgbClr>
          </a:solidFill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C" sz="1100" b="1" dirty="0"/>
              <a:t>Obtención de extractos botánicos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30FBCFC1-994F-4F3E-AB91-6B78918FD995}"/>
              </a:ext>
            </a:extLst>
          </p:cNvPr>
          <p:cNvSpPr txBox="1"/>
          <p:nvPr/>
        </p:nvSpPr>
        <p:spPr>
          <a:xfrm>
            <a:off x="392051" y="131167"/>
            <a:ext cx="735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>
                <a:solidFill>
                  <a:schemeClr val="dk1"/>
                </a:solidFill>
              </a:rPr>
              <a:t>FASE 2: METODOLOGÍA</a:t>
            </a:r>
            <a:r>
              <a:rPr lang="es-EC" sz="2200" b="1" dirty="0">
                <a:solidFill>
                  <a:srgbClr val="990000"/>
                </a:solidFill>
              </a:rPr>
              <a:t> </a:t>
            </a:r>
            <a:endParaRPr lang="es-EC" sz="2200" dirty="0">
              <a:solidFill>
                <a:srgbClr val="990000"/>
              </a:solidFill>
            </a:endParaRPr>
          </a:p>
          <a:p>
            <a:endParaRPr lang="es-EC" dirty="0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="" xmlns:a16="http://schemas.microsoft.com/office/drawing/2014/main" id="{E1E0EBC4-F05A-4A85-B333-2C187AD698D4}"/>
              </a:ext>
            </a:extLst>
          </p:cNvPr>
          <p:cNvCxnSpPr/>
          <p:nvPr/>
        </p:nvCxnSpPr>
        <p:spPr>
          <a:xfrm flipH="1">
            <a:off x="4370372" y="1569211"/>
            <a:ext cx="334279" cy="137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="" xmlns:a16="http://schemas.microsoft.com/office/drawing/2014/main" id="{23A5CD31-02E9-4584-B767-03EDC9A805B1}"/>
              </a:ext>
            </a:extLst>
          </p:cNvPr>
          <p:cNvCxnSpPr/>
          <p:nvPr/>
        </p:nvCxnSpPr>
        <p:spPr>
          <a:xfrm>
            <a:off x="4707678" y="1577173"/>
            <a:ext cx="308081" cy="127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3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3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23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7" name="Google Shape;27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26" y="2095876"/>
            <a:ext cx="3735501" cy="22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3"/>
          <p:cNvPicPr preferRelativeResize="0"/>
          <p:nvPr/>
        </p:nvPicPr>
        <p:blipFill rotWithShape="1">
          <a:blip r:embed="rId5">
            <a:alphaModFix/>
          </a:blip>
          <a:srcRect t="13714" b="12788"/>
          <a:stretch/>
        </p:blipFill>
        <p:spPr>
          <a:xfrm>
            <a:off x="1221775" y="3424112"/>
            <a:ext cx="929750" cy="9111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23"/>
          <p:cNvCxnSpPr/>
          <p:nvPr/>
        </p:nvCxnSpPr>
        <p:spPr>
          <a:xfrm flipH="1">
            <a:off x="2276475" y="3873538"/>
            <a:ext cx="371700" cy="1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0" name="Google Shape;280;p23"/>
          <p:cNvSpPr txBox="1"/>
          <p:nvPr/>
        </p:nvSpPr>
        <p:spPr>
          <a:xfrm>
            <a:off x="6354182" y="832421"/>
            <a:ext cx="2178600" cy="482153"/>
          </a:xfrm>
          <a:prstGeom prst="rect">
            <a:avLst/>
          </a:prstGeom>
          <a:solidFill>
            <a:srgbClr val="F4CCCC">
              <a:alpha val="22320"/>
            </a:srgbClr>
          </a:solidFill>
          <a:ln w="9525" cap="flat" cmpd="sng">
            <a:solidFill>
              <a:srgbClr val="EAD1DC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100" dirty="0">
                <a:solidFill>
                  <a:schemeClr val="dk1"/>
                </a:solidFill>
              </a:rPr>
              <a:t>2. Capacidad de esporulación</a:t>
            </a:r>
            <a:endParaRPr dirty="0"/>
          </a:p>
        </p:txBody>
      </p:sp>
      <p:sp>
        <p:nvSpPr>
          <p:cNvPr id="281" name="Google Shape;281;p23"/>
          <p:cNvSpPr txBox="1"/>
          <p:nvPr/>
        </p:nvSpPr>
        <p:spPr>
          <a:xfrm>
            <a:off x="185586" y="834008"/>
            <a:ext cx="2027100" cy="384900"/>
          </a:xfrm>
          <a:prstGeom prst="rect">
            <a:avLst/>
          </a:prstGeom>
          <a:solidFill>
            <a:srgbClr val="FFFAEB"/>
          </a:solidFill>
          <a:ln w="9525" cap="flat" cmpd="sng">
            <a:solidFill>
              <a:srgbClr val="F7E1A1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/>
              <a:t>Variables a evaluadas</a:t>
            </a:r>
            <a:endParaRPr sz="1300"/>
          </a:p>
        </p:txBody>
      </p:sp>
      <p:sp>
        <p:nvSpPr>
          <p:cNvPr id="282" name="Google Shape;282;p23"/>
          <p:cNvSpPr txBox="1"/>
          <p:nvPr/>
        </p:nvSpPr>
        <p:spPr>
          <a:xfrm>
            <a:off x="2503502" y="828802"/>
            <a:ext cx="1925700" cy="482153"/>
          </a:xfrm>
          <a:prstGeom prst="rect">
            <a:avLst/>
          </a:prstGeom>
          <a:solidFill>
            <a:srgbClr val="F4CCCC">
              <a:alpha val="22320"/>
            </a:srgbClr>
          </a:solidFill>
          <a:ln w="9525" cap="flat" cmpd="sng">
            <a:solidFill>
              <a:srgbClr val="F4CCCC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C" sz="1100" dirty="0">
                <a:solidFill>
                  <a:schemeClr val="dk1"/>
                </a:solidFill>
              </a:rPr>
              <a:t>1. </a:t>
            </a:r>
            <a:r>
              <a:rPr lang="es" sz="1100" dirty="0">
                <a:solidFill>
                  <a:schemeClr val="dk1"/>
                </a:solidFill>
              </a:rPr>
              <a:t>Porcentaje de inhibición</a:t>
            </a:r>
            <a:endParaRPr dirty="0"/>
          </a:p>
        </p:txBody>
      </p:sp>
      <p:sp>
        <p:nvSpPr>
          <p:cNvPr id="283" name="Google Shape;283;p23"/>
          <p:cNvSpPr txBox="1"/>
          <p:nvPr/>
        </p:nvSpPr>
        <p:spPr>
          <a:xfrm>
            <a:off x="4653291" y="774952"/>
            <a:ext cx="1429800" cy="46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Se midió el crecimiento radial del micelio</a:t>
            </a:r>
            <a:endParaRPr sz="900"/>
          </a:p>
        </p:txBody>
      </p:sp>
      <p:cxnSp>
        <p:nvCxnSpPr>
          <p:cNvPr id="284" name="Google Shape;284;p23"/>
          <p:cNvCxnSpPr>
            <a:endCxn id="283" idx="1"/>
          </p:cNvCxnSpPr>
          <p:nvPr/>
        </p:nvCxnSpPr>
        <p:spPr>
          <a:xfrm>
            <a:off x="4429191" y="1005802"/>
            <a:ext cx="22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85" name="Google Shape;28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4413" y="1862552"/>
            <a:ext cx="4367959" cy="278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4B67936F-20F7-4F16-BE0C-BC75A4C04694}"/>
              </a:ext>
            </a:extLst>
          </p:cNvPr>
          <p:cNvSpPr txBox="1"/>
          <p:nvPr/>
        </p:nvSpPr>
        <p:spPr>
          <a:xfrm>
            <a:off x="303996" y="137436"/>
            <a:ext cx="735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>
                <a:solidFill>
                  <a:schemeClr val="dk1"/>
                </a:solidFill>
              </a:rPr>
              <a:t>FASE 2: METODOLOGÍA</a:t>
            </a:r>
            <a:r>
              <a:rPr lang="es-EC" sz="2200" b="1" dirty="0">
                <a:solidFill>
                  <a:srgbClr val="990000"/>
                </a:solidFill>
              </a:rPr>
              <a:t> </a:t>
            </a:r>
            <a:endParaRPr lang="es-EC" sz="2200" dirty="0">
              <a:solidFill>
                <a:srgbClr val="990000"/>
              </a:solidFill>
            </a:endParaRPr>
          </a:p>
          <a:p>
            <a:endParaRPr lang="es-EC" dirty="0"/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36ADCC7B-7AFE-4D6D-840B-4D44DAAFE1D1}"/>
              </a:ext>
            </a:extLst>
          </p:cNvPr>
          <p:cNvSpPr/>
          <p:nvPr/>
        </p:nvSpPr>
        <p:spPr>
          <a:xfrm>
            <a:off x="466326" y="1588027"/>
            <a:ext cx="265617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s-EC" sz="1100" b="1" dirty="0">
                <a:latin typeface="Arial" panose="020B0604020202020204" pitchFamily="34" charset="0"/>
              </a:rPr>
              <a:t>Prueba de compatibilidad</a:t>
            </a:r>
            <a:endParaRPr lang="es-EC" sz="1100" dirty="0"/>
          </a:p>
          <a:p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3864636B-DD81-441E-96C1-6791412CDCB2}"/>
              </a:ext>
            </a:extLst>
          </p:cNvPr>
          <p:cNvSpPr/>
          <p:nvPr/>
        </p:nvSpPr>
        <p:spPr>
          <a:xfrm>
            <a:off x="4474413" y="1588026"/>
            <a:ext cx="265617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s-EC" sz="1100" b="1" dirty="0">
                <a:latin typeface="Arial" panose="020B0604020202020204" pitchFamily="34" charset="0"/>
              </a:rPr>
              <a:t>Conteo de conidios</a:t>
            </a:r>
            <a:endParaRPr lang="es-EC" sz="1100" dirty="0"/>
          </a:p>
          <a:p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4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4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4" name="Google Shape;2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698975"/>
            <a:ext cx="2178575" cy="49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24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96" name="Google Shape;296;p24"/>
          <p:cNvGraphicFramePr/>
          <p:nvPr/>
        </p:nvGraphicFramePr>
        <p:xfrm>
          <a:off x="300575" y="1585450"/>
          <a:ext cx="4611650" cy="1459980"/>
        </p:xfrm>
        <a:graphic>
          <a:graphicData uri="http://schemas.openxmlformats.org/drawingml/2006/table">
            <a:tbl>
              <a:tblPr>
                <a:noFill/>
                <a:tableStyleId>{49A1ED1B-44CD-41B9-8C99-C51FE62B78CC}</a:tableStyleId>
              </a:tblPr>
              <a:tblGrid>
                <a:gridCol w="12123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330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663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/>
                        <a:t>Tipo de extracto</a:t>
                      </a:r>
                      <a:endParaRPr sz="1100" b="1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/>
                        <a:t>Compuestos activos</a:t>
                      </a:r>
                      <a:endParaRPr sz="1100" b="1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/>
                        <a:t>Concentración </a:t>
                      </a:r>
                      <a:endParaRPr sz="1100" b="1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9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Canela</a:t>
                      </a:r>
                      <a:endParaRPr sz="1100" b="1"/>
                    </a:p>
                  </a:txBody>
                  <a:tcPr marL="63500" marR="63500" marT="63500" marB="63500">
                    <a:lnL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Polifenoles</a:t>
                      </a:r>
                      <a:endParaRPr sz="1100"/>
                    </a:p>
                  </a:txBody>
                  <a:tcPr marL="63500" marR="63500" marT="63500" marB="63500">
                    <a:lnL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6,38 mg AGE/g</a:t>
                      </a:r>
                      <a:endParaRPr sz="1100"/>
                    </a:p>
                  </a:txBody>
                  <a:tcPr marL="63500" marR="63500" marT="63500" marB="63500">
                    <a:lnL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9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Clavo de Olor</a:t>
                      </a:r>
                      <a:endParaRPr sz="1100" b="1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Polifenoles</a:t>
                      </a:r>
                      <a:endParaRPr sz="1100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7,3 mg AGE/g</a:t>
                      </a:r>
                      <a:endParaRPr sz="1100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Neem</a:t>
                      </a:r>
                      <a:endParaRPr sz="1100"/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Flavonoides</a:t>
                      </a:r>
                      <a:endParaRPr sz="1100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106,77 mg CAE/L</a:t>
                      </a:r>
                      <a:endParaRPr sz="1100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7" name="Google Shape;297;p24"/>
          <p:cNvGraphicFramePr/>
          <p:nvPr/>
        </p:nvGraphicFramePr>
        <p:xfrm>
          <a:off x="256725" y="3324100"/>
          <a:ext cx="4563825" cy="883920"/>
        </p:xfrm>
        <a:graphic>
          <a:graphicData uri="http://schemas.openxmlformats.org/drawingml/2006/table">
            <a:tbl>
              <a:tblPr>
                <a:noFill/>
                <a:tableStyleId>{49A1ED1B-44CD-41B9-8C99-C51FE62B78CC}</a:tableStyleId>
              </a:tblPr>
              <a:tblGrid>
                <a:gridCol w="12488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572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77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/>
                        <a:t>Tipo de extracto</a:t>
                      </a:r>
                      <a:endParaRPr sz="1100" b="1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/>
                        <a:t>Compuestos activos</a:t>
                      </a:r>
                      <a:endParaRPr sz="1100" b="1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/>
                        <a:t>Porcentaje </a:t>
                      </a:r>
                      <a:endParaRPr sz="1100" b="1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Chocho</a:t>
                      </a:r>
                      <a:endParaRPr sz="1100" b="1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 Lupanina</a:t>
                      </a:r>
                      <a:endParaRPr sz="1100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1,49 % </a:t>
                      </a:r>
                      <a:endParaRPr sz="1100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Quinua</a:t>
                      </a:r>
                      <a:endParaRPr sz="1100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Saponina</a:t>
                      </a:r>
                      <a:endParaRPr sz="1100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0, 41 %</a:t>
                      </a:r>
                      <a:endParaRPr sz="1100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8" name="Google Shape;298;p24"/>
          <p:cNvSpPr txBox="1"/>
          <p:nvPr/>
        </p:nvSpPr>
        <p:spPr>
          <a:xfrm>
            <a:off x="256675" y="960388"/>
            <a:ext cx="4563900" cy="35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b="1">
                <a:solidFill>
                  <a:schemeClr val="dk1"/>
                </a:solidFill>
              </a:rPr>
              <a:t>Análisis de compuestos fitoquímicos de los extractos botánicos</a:t>
            </a:r>
            <a:endParaRPr/>
          </a:p>
        </p:txBody>
      </p:sp>
      <p:sp>
        <p:nvSpPr>
          <p:cNvPr id="299" name="Google Shape;299;p24"/>
          <p:cNvSpPr txBox="1"/>
          <p:nvPr/>
        </p:nvSpPr>
        <p:spPr>
          <a:xfrm>
            <a:off x="5153622" y="3271650"/>
            <a:ext cx="1448100" cy="338700"/>
          </a:xfrm>
          <a:prstGeom prst="rect">
            <a:avLst/>
          </a:prstGeom>
          <a:solidFill>
            <a:srgbClr val="E8D1FF"/>
          </a:solidFill>
          <a:ln w="9525" cap="flat" cmpd="sng">
            <a:solidFill>
              <a:srgbClr val="DF9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b3= </a:t>
            </a:r>
            <a:r>
              <a:rPr lang="es" sz="1000">
                <a:solidFill>
                  <a:schemeClr val="dk1"/>
                </a:solidFill>
              </a:rPr>
              <a:t>0, 41 %</a:t>
            </a:r>
            <a:endParaRPr sz="1000"/>
          </a:p>
        </p:txBody>
      </p:sp>
      <p:sp>
        <p:nvSpPr>
          <p:cNvPr id="301" name="Google Shape;301;p24"/>
          <p:cNvSpPr txBox="1"/>
          <p:nvPr/>
        </p:nvSpPr>
        <p:spPr>
          <a:xfrm>
            <a:off x="5217326" y="1043050"/>
            <a:ext cx="1448100" cy="35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/>
              <a:t>b1=</a:t>
            </a:r>
            <a:r>
              <a:rPr lang="es" sz="1000" dirty="0">
                <a:solidFill>
                  <a:schemeClr val="dk1"/>
                </a:solidFill>
              </a:rPr>
              <a:t>6,38 mg AGE/g</a:t>
            </a:r>
            <a:r>
              <a:rPr lang="es" sz="1100" dirty="0"/>
              <a:t> </a:t>
            </a:r>
            <a:endParaRPr sz="1100" dirty="0"/>
          </a:p>
        </p:txBody>
      </p:sp>
      <p:sp>
        <p:nvSpPr>
          <p:cNvPr id="303" name="Google Shape;303;p24"/>
          <p:cNvSpPr txBox="1"/>
          <p:nvPr/>
        </p:nvSpPr>
        <p:spPr>
          <a:xfrm>
            <a:off x="5148625" y="2134750"/>
            <a:ext cx="1247700" cy="3540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b2= </a:t>
            </a:r>
            <a:r>
              <a:rPr lang="es" sz="1000">
                <a:solidFill>
                  <a:schemeClr val="dk1"/>
                </a:solidFill>
              </a:rPr>
              <a:t>7,3 mg AGE/g</a:t>
            </a:r>
            <a:r>
              <a:rPr lang="es" sz="1000"/>
              <a:t> </a:t>
            </a:r>
            <a:r>
              <a:rPr lang="es" sz="1100"/>
              <a:t> </a:t>
            </a:r>
            <a:endParaRPr sz="1100"/>
          </a:p>
        </p:txBody>
      </p:sp>
      <p:sp>
        <p:nvSpPr>
          <p:cNvPr id="305" name="Google Shape;305;p24"/>
          <p:cNvSpPr/>
          <p:nvPr/>
        </p:nvSpPr>
        <p:spPr>
          <a:xfrm>
            <a:off x="4979450" y="1241563"/>
            <a:ext cx="241500" cy="4959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A8EDF4"/>
          </a:solidFill>
          <a:ln w="952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4"/>
          <p:cNvSpPr/>
          <p:nvPr/>
        </p:nvSpPr>
        <p:spPr>
          <a:xfrm>
            <a:off x="4912225" y="2331025"/>
            <a:ext cx="241500" cy="4959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CE5CD"/>
          </a:solidFill>
          <a:ln w="9525" cap="flat" cmpd="sng">
            <a:solidFill>
              <a:srgbClr val="F7E1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9CB9C"/>
              </a:solidFill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4912225" y="3420000"/>
            <a:ext cx="241500" cy="4959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4"/>
          <p:cNvSpPr txBox="1"/>
          <p:nvPr/>
        </p:nvSpPr>
        <p:spPr>
          <a:xfrm>
            <a:off x="7220185" y="2409625"/>
            <a:ext cx="1640100" cy="338700"/>
          </a:xfrm>
          <a:prstGeom prst="rect">
            <a:avLst/>
          </a:prstGeom>
          <a:solidFill>
            <a:srgbClr val="B3FFB3"/>
          </a:solidFill>
          <a:ln w="9525" cap="flat" cmpd="sng">
            <a:solidFill>
              <a:srgbClr val="48B6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/>
              <a:t>b4= </a:t>
            </a:r>
            <a:r>
              <a:rPr lang="es" sz="1000" dirty="0">
                <a:solidFill>
                  <a:schemeClr val="dk1"/>
                </a:solidFill>
              </a:rPr>
              <a:t>106,77 mg CAE/L</a:t>
            </a:r>
            <a:endParaRPr sz="1000" dirty="0"/>
          </a:p>
        </p:txBody>
      </p:sp>
      <p:sp>
        <p:nvSpPr>
          <p:cNvPr id="311" name="Google Shape;311;p24"/>
          <p:cNvSpPr txBox="1"/>
          <p:nvPr/>
        </p:nvSpPr>
        <p:spPr>
          <a:xfrm>
            <a:off x="7231327" y="2896663"/>
            <a:ext cx="1247700" cy="354000"/>
          </a:xfrm>
          <a:prstGeom prst="rect">
            <a:avLst/>
          </a:prstGeom>
          <a:solidFill>
            <a:srgbClr val="C9DAF8">
              <a:alpha val="31250"/>
            </a:srgbClr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b5= </a:t>
            </a:r>
            <a:r>
              <a:rPr lang="es" sz="1100">
                <a:solidFill>
                  <a:schemeClr val="dk1"/>
                </a:solidFill>
              </a:rPr>
              <a:t>1,49 %</a:t>
            </a:r>
            <a:r>
              <a:rPr lang="es" sz="1000"/>
              <a:t> </a:t>
            </a:r>
            <a:r>
              <a:rPr lang="es" sz="1100"/>
              <a:t> </a:t>
            </a:r>
            <a:endParaRPr sz="1100"/>
          </a:p>
        </p:txBody>
      </p:sp>
      <p:sp>
        <p:nvSpPr>
          <p:cNvPr id="313" name="Google Shape;313;p24"/>
          <p:cNvSpPr/>
          <p:nvPr/>
        </p:nvSpPr>
        <p:spPr>
          <a:xfrm>
            <a:off x="7001955" y="3102175"/>
            <a:ext cx="229500" cy="4959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4"/>
          <p:cNvSpPr txBox="1"/>
          <p:nvPr/>
        </p:nvSpPr>
        <p:spPr>
          <a:xfrm>
            <a:off x="256675" y="-36131"/>
            <a:ext cx="6738600" cy="651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2625" lvl="0" indent="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 b="1" dirty="0">
                <a:solidFill>
                  <a:schemeClr val="dk1"/>
                </a:solidFill>
              </a:rPr>
              <a:t>FASE 2: RESULTADOS Y DISCUSIÓN</a:t>
            </a:r>
            <a:endParaRPr dirty="0">
              <a:solidFill>
                <a:srgbClr val="99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4B005910-0396-4736-991A-1A4F0DED3389}"/>
              </a:ext>
            </a:extLst>
          </p:cNvPr>
          <p:cNvSpPr txBox="1"/>
          <p:nvPr/>
        </p:nvSpPr>
        <p:spPr>
          <a:xfrm>
            <a:off x="5231081" y="1468446"/>
            <a:ext cx="16401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</a:rPr>
              <a:t>Shahidi &amp; Hossain (2018), (0,42-168,20 mg AGE/g).</a:t>
            </a:r>
            <a:endParaRPr lang="en-US" sz="1000" dirty="0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86C551B1-AE2B-449D-951F-67DDDD3997F2}"/>
              </a:ext>
            </a:extLst>
          </p:cNvPr>
          <p:cNvSpPr txBox="1"/>
          <p:nvPr/>
        </p:nvSpPr>
        <p:spPr>
          <a:xfrm>
            <a:off x="5171316" y="2578975"/>
            <a:ext cx="1640100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</a:rPr>
              <a:t>Shahidi &amp; Hossain (2018), (7,81-310,4 mg AGE/g).</a:t>
            </a:r>
            <a:endParaRPr lang="en-US" sz="1000" dirty="0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D1AD05C2-EE44-44E3-962F-5E7F566A70B9}"/>
              </a:ext>
            </a:extLst>
          </p:cNvPr>
          <p:cNvSpPr/>
          <p:nvPr/>
        </p:nvSpPr>
        <p:spPr>
          <a:xfrm>
            <a:off x="5171316" y="3749027"/>
            <a:ext cx="1602536" cy="504000"/>
          </a:xfrm>
          <a:prstGeom prst="rect">
            <a:avLst/>
          </a:prstGeom>
          <a:solidFill>
            <a:srgbClr val="E8D1FF"/>
          </a:solidFill>
          <a:ln w="3175">
            <a:solidFill>
              <a:srgbClr val="DF9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000"/>
              </a:spcBef>
            </a:pPr>
            <a:r>
              <a:rPr lang="es-EC" sz="1000" dirty="0">
                <a:solidFill>
                  <a:schemeClr val="dk1"/>
                </a:solidFill>
              </a:rPr>
              <a:t>Lim, JG, Park, HM y </a:t>
            </a:r>
            <a:r>
              <a:rPr lang="es-EC" sz="1000" dirty="0" err="1">
                <a:solidFill>
                  <a:schemeClr val="dk1"/>
                </a:solidFill>
              </a:rPr>
              <a:t>Yoon</a:t>
            </a:r>
            <a:r>
              <a:rPr lang="es-EC" sz="1000" dirty="0">
                <a:solidFill>
                  <a:schemeClr val="dk1"/>
                </a:solidFill>
              </a:rPr>
              <a:t>, KS (2019), 1,26%.</a:t>
            </a:r>
            <a:endParaRPr lang="es-EC" sz="1000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85B18598-613F-4384-BA3C-A8A9C1D7E533}"/>
              </a:ext>
            </a:extLst>
          </p:cNvPr>
          <p:cNvSpPr txBox="1"/>
          <p:nvPr/>
        </p:nvSpPr>
        <p:spPr>
          <a:xfrm>
            <a:off x="7230172" y="3375521"/>
            <a:ext cx="1620127" cy="400110"/>
          </a:xfrm>
          <a:prstGeom prst="rect">
            <a:avLst/>
          </a:prstGeom>
          <a:solidFill>
            <a:srgbClr val="E6EFFE"/>
          </a:solidFill>
          <a:ln w="31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>
              <a:spcBef>
                <a:spcPts val="1000"/>
              </a:spcBef>
            </a:pPr>
            <a:r>
              <a:rPr lang="es-EC" sz="1000" dirty="0">
                <a:solidFill>
                  <a:schemeClr val="dk1"/>
                </a:solidFill>
              </a:rPr>
              <a:t>Zamora </a:t>
            </a:r>
            <a:r>
              <a:rPr lang="es-EC" sz="1000" i="1" dirty="0">
                <a:solidFill>
                  <a:schemeClr val="dk1"/>
                </a:solidFill>
              </a:rPr>
              <a:t>et al.</a:t>
            </a:r>
            <a:r>
              <a:rPr lang="es-EC" sz="1000" dirty="0">
                <a:solidFill>
                  <a:schemeClr val="dk1"/>
                </a:solidFill>
              </a:rPr>
              <a:t> (2008), 76.2% .</a:t>
            </a:r>
            <a:endParaRPr lang="es-EC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5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5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5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2" name="Google Shape;32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698975"/>
            <a:ext cx="2178575" cy="49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3" name="Google Shape;323;p25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4" name="Google Shape;32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4680" y="644475"/>
            <a:ext cx="3584920" cy="40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825" y="1125974"/>
            <a:ext cx="5296017" cy="358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5"/>
          <p:cNvSpPr txBox="1"/>
          <p:nvPr/>
        </p:nvSpPr>
        <p:spPr>
          <a:xfrm>
            <a:off x="3302500" y="3669525"/>
            <a:ext cx="2748600" cy="4926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</a:rPr>
              <a:t>A mayor concentración del extracto botánico, es más alto el porcentaje de inhibición.  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1" name="Google Shape;314;p24">
            <a:extLst>
              <a:ext uri="{FF2B5EF4-FFF2-40B4-BE49-F238E27FC236}">
                <a16:creationId xmlns="" xmlns:a16="http://schemas.microsoft.com/office/drawing/2014/main" id="{FAD0079C-068C-4FAE-A3FB-5CC40D0BC51E}"/>
              </a:ext>
            </a:extLst>
          </p:cNvPr>
          <p:cNvSpPr txBox="1"/>
          <p:nvPr/>
        </p:nvSpPr>
        <p:spPr>
          <a:xfrm>
            <a:off x="226825" y="45806"/>
            <a:ext cx="6738600" cy="651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2625" lvl="0" indent="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 b="1" dirty="0">
                <a:solidFill>
                  <a:schemeClr val="dk1"/>
                </a:solidFill>
              </a:rPr>
              <a:t>FASE 2: RESULTADOS Y DISCUSIÓN</a:t>
            </a:r>
            <a:endParaRPr dirty="0">
              <a:solidFill>
                <a:srgbClr val="990000"/>
              </a:solidFill>
            </a:endParaRPr>
          </a:p>
        </p:txBody>
      </p:sp>
      <p:sp>
        <p:nvSpPr>
          <p:cNvPr id="12" name="Google Shape;326;p25"/>
          <p:cNvSpPr txBox="1"/>
          <p:nvPr/>
        </p:nvSpPr>
        <p:spPr>
          <a:xfrm>
            <a:off x="187900" y="715875"/>
            <a:ext cx="3305400" cy="3387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dk1"/>
                </a:solidFill>
              </a:rPr>
              <a:t>Efectos de inhibición de los hongos nematofagos </a:t>
            </a:r>
            <a:endParaRPr sz="13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6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6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6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5" name="Google Shape;3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26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7" name="Google Shape;337;p26"/>
          <p:cNvSpPr txBox="1"/>
          <p:nvPr/>
        </p:nvSpPr>
        <p:spPr>
          <a:xfrm>
            <a:off x="415750" y="712650"/>
            <a:ext cx="6314100" cy="35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chemeClr val="dk1"/>
                </a:solidFill>
              </a:rPr>
              <a:t>Determinación de la interacción de grupos independientes para el porcentaje de inhibición </a:t>
            </a:r>
            <a:endParaRPr b="1"/>
          </a:p>
        </p:txBody>
      </p:sp>
      <p:pic>
        <p:nvPicPr>
          <p:cNvPr id="338" name="Google Shape;338;p26"/>
          <p:cNvPicPr preferRelativeResize="0"/>
          <p:nvPr/>
        </p:nvPicPr>
        <p:blipFill rotWithShape="1">
          <a:blip r:embed="rId4">
            <a:alphaModFix/>
          </a:blip>
          <a:srcRect t="2229"/>
          <a:stretch/>
        </p:blipFill>
        <p:spPr>
          <a:xfrm>
            <a:off x="285750" y="1185025"/>
            <a:ext cx="4614024" cy="351314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6"/>
          <p:cNvSpPr txBox="1"/>
          <p:nvPr/>
        </p:nvSpPr>
        <p:spPr>
          <a:xfrm>
            <a:off x="5123059" y="3268648"/>
            <a:ext cx="1440000" cy="323100"/>
          </a:xfrm>
          <a:prstGeom prst="rect">
            <a:avLst/>
          </a:prstGeom>
          <a:solidFill>
            <a:srgbClr val="F6C7BE">
              <a:alpha val="72770"/>
            </a:srgbClr>
          </a:solidFill>
          <a:ln w="9525" cap="flat" cmpd="sng">
            <a:solidFill>
              <a:srgbClr val="A61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b1 al 10%=81,16%  </a:t>
            </a:r>
            <a:endParaRPr sz="900"/>
          </a:p>
        </p:txBody>
      </p:sp>
      <p:sp>
        <p:nvSpPr>
          <p:cNvPr id="341" name="Google Shape;341;p26"/>
          <p:cNvSpPr txBox="1"/>
          <p:nvPr/>
        </p:nvSpPr>
        <p:spPr>
          <a:xfrm>
            <a:off x="5123059" y="1571840"/>
            <a:ext cx="1716000" cy="538579"/>
          </a:xfrm>
          <a:prstGeom prst="rect">
            <a:avLst/>
          </a:prstGeom>
          <a:solidFill>
            <a:srgbClr val="A8EDF4">
              <a:alpha val="3929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 dirty="0">
                <a:solidFill>
                  <a:schemeClr val="dk1"/>
                </a:solidFill>
              </a:rPr>
              <a:t>Mahmoud et al. (2011), </a:t>
            </a:r>
            <a:r>
              <a:rPr lang="es" sz="1000" dirty="0">
                <a:solidFill>
                  <a:srgbClr val="202122"/>
                </a:solidFill>
              </a:rPr>
              <a:t>100% al 15%.</a:t>
            </a:r>
            <a:endParaRPr sz="1000" dirty="0"/>
          </a:p>
        </p:txBody>
      </p:sp>
      <p:sp>
        <p:nvSpPr>
          <p:cNvPr id="342" name="Google Shape;342;p26"/>
          <p:cNvSpPr txBox="1"/>
          <p:nvPr/>
        </p:nvSpPr>
        <p:spPr>
          <a:xfrm>
            <a:off x="5123059" y="1148363"/>
            <a:ext cx="1240800" cy="338524"/>
          </a:xfrm>
          <a:prstGeom prst="rect">
            <a:avLst/>
          </a:prstGeom>
          <a:solidFill>
            <a:srgbClr val="A8EDF4">
              <a:alpha val="3929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/>
              <a:t>b4 al 10%=100%  </a:t>
            </a:r>
            <a:endParaRPr sz="1000" dirty="0"/>
          </a:p>
        </p:txBody>
      </p:sp>
      <p:sp>
        <p:nvSpPr>
          <p:cNvPr id="344" name="Google Shape;344;p26"/>
          <p:cNvSpPr txBox="1"/>
          <p:nvPr/>
        </p:nvSpPr>
        <p:spPr>
          <a:xfrm>
            <a:off x="5123059" y="2287754"/>
            <a:ext cx="1240800" cy="323100"/>
          </a:xfrm>
          <a:prstGeom prst="rect">
            <a:avLst/>
          </a:prstGeom>
          <a:solidFill>
            <a:srgbClr val="FFEAC1"/>
          </a:solidFill>
          <a:ln w="9525" cap="flat" cmpd="sng">
            <a:solidFill>
              <a:srgbClr val="C872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dirty="0"/>
              <a:t>b2 al 10%=100%  </a:t>
            </a:r>
            <a:endParaRPr sz="900" dirty="0"/>
          </a:p>
        </p:txBody>
      </p:sp>
      <p:sp>
        <p:nvSpPr>
          <p:cNvPr id="345" name="Google Shape;345;p26"/>
          <p:cNvSpPr txBox="1"/>
          <p:nvPr/>
        </p:nvSpPr>
        <p:spPr>
          <a:xfrm>
            <a:off x="5123059" y="3696279"/>
            <a:ext cx="1716000" cy="630912"/>
          </a:xfrm>
          <a:prstGeom prst="rect">
            <a:avLst/>
          </a:prstGeom>
          <a:solidFill>
            <a:srgbClr val="F6C7BE">
              <a:alpha val="72770"/>
            </a:srgbClr>
          </a:solidFill>
          <a:ln w="9525" cap="flat" cmpd="sng">
            <a:solidFill>
              <a:srgbClr val="A61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900" dirty="0"/>
          </a:p>
        </p:txBody>
      </p:sp>
      <p:sp>
        <p:nvSpPr>
          <p:cNvPr id="346" name="Google Shape;346;p26"/>
          <p:cNvSpPr/>
          <p:nvPr/>
        </p:nvSpPr>
        <p:spPr>
          <a:xfrm>
            <a:off x="4899775" y="1377950"/>
            <a:ext cx="228000" cy="472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A8EDF4">
              <a:alpha val="3929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47" name="Google Shape;347;p26"/>
          <p:cNvSpPr/>
          <p:nvPr/>
        </p:nvSpPr>
        <p:spPr>
          <a:xfrm>
            <a:off x="4912485" y="2477582"/>
            <a:ext cx="228000" cy="472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F2CC"/>
          </a:solidFill>
          <a:ln w="9525" cap="flat" cmpd="sng">
            <a:solidFill>
              <a:srgbClr val="B48D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48" name="Google Shape;348;p26"/>
          <p:cNvSpPr/>
          <p:nvPr/>
        </p:nvSpPr>
        <p:spPr>
          <a:xfrm>
            <a:off x="4899775" y="3409922"/>
            <a:ext cx="228000" cy="472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6C7BE">
              <a:alpha val="72770"/>
            </a:srgbClr>
          </a:solidFill>
          <a:ln w="9525" cap="flat" cmpd="sng">
            <a:solidFill>
              <a:srgbClr val="A61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49" name="Google Shape;349;p26"/>
          <p:cNvSpPr txBox="1"/>
          <p:nvPr/>
        </p:nvSpPr>
        <p:spPr>
          <a:xfrm>
            <a:off x="7189399" y="2019849"/>
            <a:ext cx="1899794" cy="630912"/>
          </a:xfrm>
          <a:prstGeom prst="rect">
            <a:avLst/>
          </a:prstGeom>
          <a:solidFill>
            <a:srgbClr val="35C8D7">
              <a:alpha val="39290"/>
            </a:srgbClr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900" dirty="0"/>
          </a:p>
        </p:txBody>
      </p:sp>
      <p:sp>
        <p:nvSpPr>
          <p:cNvPr id="350" name="Google Shape;350;p26"/>
          <p:cNvSpPr txBox="1"/>
          <p:nvPr/>
        </p:nvSpPr>
        <p:spPr>
          <a:xfrm>
            <a:off x="7152020" y="1602169"/>
            <a:ext cx="1240800" cy="338524"/>
          </a:xfrm>
          <a:prstGeom prst="rect">
            <a:avLst/>
          </a:prstGeom>
          <a:solidFill>
            <a:srgbClr val="35C8D7">
              <a:alpha val="39290"/>
            </a:srgbClr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/>
              <a:t>b3 al 1 y 5%=0%</a:t>
            </a:r>
            <a:r>
              <a:rPr lang="es" sz="900" dirty="0"/>
              <a:t>  </a:t>
            </a:r>
            <a:endParaRPr sz="900" dirty="0"/>
          </a:p>
        </p:txBody>
      </p:sp>
      <p:sp>
        <p:nvSpPr>
          <p:cNvPr id="352" name="Google Shape;352;p26"/>
          <p:cNvSpPr txBox="1"/>
          <p:nvPr/>
        </p:nvSpPr>
        <p:spPr>
          <a:xfrm>
            <a:off x="7194216" y="3112756"/>
            <a:ext cx="1240800" cy="3385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/>
              <a:t>b5 al 10%=86,5%  </a:t>
            </a:r>
            <a:endParaRPr sz="1000" dirty="0"/>
          </a:p>
        </p:txBody>
      </p:sp>
      <p:sp>
        <p:nvSpPr>
          <p:cNvPr id="353" name="Google Shape;353;p26"/>
          <p:cNvSpPr/>
          <p:nvPr/>
        </p:nvSpPr>
        <p:spPr>
          <a:xfrm>
            <a:off x="6966116" y="1814913"/>
            <a:ext cx="228000" cy="472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5C8D7">
              <a:alpha val="39290"/>
            </a:srgbClr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54" name="Google Shape;354;p26"/>
          <p:cNvSpPr/>
          <p:nvPr/>
        </p:nvSpPr>
        <p:spPr>
          <a:xfrm>
            <a:off x="6966116" y="3299669"/>
            <a:ext cx="228000" cy="472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A4C2F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5" name="Google Shape;314;p24">
            <a:extLst>
              <a:ext uri="{FF2B5EF4-FFF2-40B4-BE49-F238E27FC236}">
                <a16:creationId xmlns="" xmlns:a16="http://schemas.microsoft.com/office/drawing/2014/main" id="{B9423C6B-984E-434C-B240-2718B38D67DF}"/>
              </a:ext>
            </a:extLst>
          </p:cNvPr>
          <p:cNvSpPr txBox="1"/>
          <p:nvPr/>
        </p:nvSpPr>
        <p:spPr>
          <a:xfrm>
            <a:off x="413420" y="-24251"/>
            <a:ext cx="6738600" cy="651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2625" lvl="0" indent="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 b="1" dirty="0">
                <a:solidFill>
                  <a:schemeClr val="dk1"/>
                </a:solidFill>
              </a:rPr>
              <a:t>FASE 2: RESULTADOS Y DISCUSIÓN</a:t>
            </a:r>
            <a:endParaRPr dirty="0">
              <a:solidFill>
                <a:srgbClr val="99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41DB14A-08F5-4F27-A547-C3CA2E200E41}"/>
              </a:ext>
            </a:extLst>
          </p:cNvPr>
          <p:cNvSpPr txBox="1"/>
          <p:nvPr/>
        </p:nvSpPr>
        <p:spPr>
          <a:xfrm>
            <a:off x="5123059" y="2672790"/>
            <a:ext cx="1716000" cy="400110"/>
          </a:xfrm>
          <a:prstGeom prst="rect">
            <a:avLst/>
          </a:prstGeom>
          <a:solidFill>
            <a:srgbClr val="FFEAC1"/>
          </a:solidFill>
          <a:ln w="3175">
            <a:solidFill>
              <a:srgbClr val="C872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dk1"/>
                </a:solidFill>
              </a:rPr>
              <a:t>Acedo-Zegarra et al. (2020), 100% al 5%.</a:t>
            </a:r>
            <a:endParaRPr lang="es-ES" sz="1000" dirty="0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D1F312F-AA85-4939-8C22-4A407762079C}"/>
              </a:ext>
            </a:extLst>
          </p:cNvPr>
          <p:cNvSpPr txBox="1"/>
          <p:nvPr/>
        </p:nvSpPr>
        <p:spPr>
          <a:xfrm>
            <a:off x="5140485" y="3674814"/>
            <a:ext cx="171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dk1"/>
                </a:solidFill>
              </a:rPr>
              <a:t>Cáceres et al. (2013),   la Concentraciones Mínimas Inhibitoria es a partir del 0,05%.</a:t>
            </a:r>
            <a:endParaRPr lang="es-ES" sz="10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6582CCAA-9745-45A8-9701-EC666D4BAA57}"/>
              </a:ext>
            </a:extLst>
          </p:cNvPr>
          <p:cNvSpPr txBox="1"/>
          <p:nvPr/>
        </p:nvSpPr>
        <p:spPr>
          <a:xfrm>
            <a:off x="7187747" y="2005796"/>
            <a:ext cx="1937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Stuardo &amp; San Martín (2008), no mostraron actividad en el crecimiento micelial incluso en la concentración más alta.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="" xmlns:a16="http://schemas.microsoft.com/office/drawing/2014/main" id="{0FF7F7BD-0E81-43A8-ABBD-B0921BD3652D}"/>
              </a:ext>
            </a:extLst>
          </p:cNvPr>
          <p:cNvSpPr txBox="1"/>
          <p:nvPr/>
        </p:nvSpPr>
        <p:spPr>
          <a:xfrm>
            <a:off x="7185043" y="3558545"/>
            <a:ext cx="1716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s-EC" sz="1000" dirty="0">
                <a:solidFill>
                  <a:srgbClr val="2E2E2E"/>
                </a:solidFill>
              </a:rPr>
              <a:t>Zamora et al. (2008), </a:t>
            </a:r>
            <a:r>
              <a:rPr lang="es-EC" sz="1000" dirty="0">
                <a:solidFill>
                  <a:srgbClr val="111111"/>
                </a:solidFill>
              </a:rPr>
              <a:t>72.5% al 1 mg </a:t>
            </a:r>
            <a:r>
              <a:rPr lang="es-EC" sz="1000" dirty="0" err="1">
                <a:solidFill>
                  <a:srgbClr val="111111"/>
                </a:solidFill>
              </a:rPr>
              <a:t>mL</a:t>
            </a:r>
            <a:r>
              <a:rPr lang="es-EC" sz="1000" baseline="30000" dirty="0">
                <a:solidFill>
                  <a:srgbClr val="111111"/>
                </a:solidFill>
              </a:rPr>
              <a:t>–1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7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7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7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Google Shape;3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3" name="Google Shape;363;p27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4" name="Google Shape;364;p27"/>
          <p:cNvSpPr txBox="1"/>
          <p:nvPr/>
        </p:nvSpPr>
        <p:spPr>
          <a:xfrm>
            <a:off x="354750" y="760581"/>
            <a:ext cx="5681700" cy="3540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dk1"/>
                </a:solidFill>
              </a:rPr>
              <a:t>Determinación de la distribución de los datos en la capacidad de esporulación</a:t>
            </a:r>
            <a:endParaRPr b="1" dirty="0"/>
          </a:p>
        </p:txBody>
      </p:sp>
      <p:pic>
        <p:nvPicPr>
          <p:cNvPr id="365" name="Google Shape;365;p27"/>
          <p:cNvPicPr preferRelativeResize="0"/>
          <p:nvPr/>
        </p:nvPicPr>
        <p:blipFill rotWithShape="1">
          <a:blip r:embed="rId4">
            <a:alphaModFix/>
          </a:blip>
          <a:srcRect t="13087" b="10155"/>
          <a:stretch/>
        </p:blipFill>
        <p:spPr>
          <a:xfrm>
            <a:off x="3227300" y="1144750"/>
            <a:ext cx="5804750" cy="3310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7"/>
          <p:cNvSpPr txBox="1"/>
          <p:nvPr/>
        </p:nvSpPr>
        <p:spPr>
          <a:xfrm>
            <a:off x="354750" y="1555907"/>
            <a:ext cx="2738100" cy="2090286"/>
          </a:xfrm>
          <a:prstGeom prst="rect">
            <a:avLst/>
          </a:prstGeom>
          <a:solidFill>
            <a:srgbClr val="F4CCCC">
              <a:alpha val="34380"/>
            </a:srgbClr>
          </a:solidFill>
          <a:ln w="9525" cap="flat" cmpd="sng">
            <a:solidFill>
              <a:srgbClr val="E06666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dirty="0">
                <a:solidFill>
                  <a:schemeClr val="dk1"/>
                </a:solidFill>
              </a:rPr>
              <a:t>La capacidad de esporulación en las diluciones de los extractos al 10% resultó afectada por los compuestos activos, a excepción de los extractos de quinoa porque presentó un 0, 41 % de saponinas y chocho un 1,49% de lupaninas. </a:t>
            </a:r>
            <a:endParaRPr dirty="0"/>
          </a:p>
        </p:txBody>
      </p:sp>
      <p:sp>
        <p:nvSpPr>
          <p:cNvPr id="11" name="Google Shape;314;p24">
            <a:extLst>
              <a:ext uri="{FF2B5EF4-FFF2-40B4-BE49-F238E27FC236}">
                <a16:creationId xmlns="" xmlns:a16="http://schemas.microsoft.com/office/drawing/2014/main" id="{52E325E9-9CB4-4723-B7B1-9358F6647446}"/>
              </a:ext>
            </a:extLst>
          </p:cNvPr>
          <p:cNvSpPr txBox="1"/>
          <p:nvPr/>
        </p:nvSpPr>
        <p:spPr>
          <a:xfrm>
            <a:off x="413420" y="-24251"/>
            <a:ext cx="6738600" cy="651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2625" lvl="0" indent="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 b="1" dirty="0">
                <a:solidFill>
                  <a:schemeClr val="dk1"/>
                </a:solidFill>
              </a:rPr>
              <a:t>FASE 2: RESULTADOS Y DISCUSIÓN</a:t>
            </a:r>
            <a:endParaRPr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8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8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8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Google Shape;3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6" name="Google Shape;376;p28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7" name="Google Shape;377;p28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8" name="Google Shape;378;p28"/>
          <p:cNvSpPr txBox="1"/>
          <p:nvPr/>
        </p:nvSpPr>
        <p:spPr>
          <a:xfrm>
            <a:off x="525625" y="1326713"/>
            <a:ext cx="2178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/>
              <a:t>Diseño experimental</a:t>
            </a:r>
            <a:endParaRPr sz="1300" b="1"/>
          </a:p>
        </p:txBody>
      </p:sp>
      <p:sp>
        <p:nvSpPr>
          <p:cNvPr id="379" name="Google Shape;379;p28"/>
          <p:cNvSpPr txBox="1"/>
          <p:nvPr/>
        </p:nvSpPr>
        <p:spPr>
          <a:xfrm>
            <a:off x="525625" y="1690988"/>
            <a:ext cx="2178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/>
              <a:t>Factores </a:t>
            </a:r>
            <a:endParaRPr sz="1300"/>
          </a:p>
        </p:txBody>
      </p:sp>
      <p:sp>
        <p:nvSpPr>
          <p:cNvPr id="380" name="Google Shape;380;p28"/>
          <p:cNvSpPr txBox="1"/>
          <p:nvPr/>
        </p:nvSpPr>
        <p:spPr>
          <a:xfrm>
            <a:off x="5166700" y="2105150"/>
            <a:ext cx="2007900" cy="400200"/>
          </a:xfrm>
          <a:prstGeom prst="rect">
            <a:avLst/>
          </a:prstGeom>
          <a:solidFill>
            <a:srgbClr val="C5EBDA"/>
          </a:solidFill>
          <a:ln w="9525" cap="flat" cmpd="sng">
            <a:solidFill>
              <a:srgbClr val="35C8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 de diseño</a:t>
            </a:r>
            <a:endParaRPr/>
          </a:p>
        </p:txBody>
      </p:sp>
      <p:sp>
        <p:nvSpPr>
          <p:cNvPr id="381" name="Google Shape;381;p28"/>
          <p:cNvSpPr txBox="1"/>
          <p:nvPr/>
        </p:nvSpPr>
        <p:spPr>
          <a:xfrm>
            <a:off x="5166850" y="2725275"/>
            <a:ext cx="2007900" cy="1352648"/>
          </a:xfrm>
          <a:prstGeom prst="rect">
            <a:avLst/>
          </a:prstGeom>
          <a:solidFill>
            <a:srgbClr val="F9F9F9"/>
          </a:solidFill>
          <a:ln w="9525" cap="flat" cmpd="sng">
            <a:solidFill>
              <a:srgbClr val="000000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>
                <a:solidFill>
                  <a:schemeClr val="dk1"/>
                </a:solidFill>
              </a:rPr>
              <a:t>Se aplicó un diseño completamente al azar con arreglo factorial 6x6 con 36 tratamientos y 5 repeticiones, con un total de 180 unidades experimentales. </a:t>
            </a:r>
            <a:endParaRPr dirty="0"/>
          </a:p>
        </p:txBody>
      </p:sp>
      <p:cxnSp>
        <p:nvCxnSpPr>
          <p:cNvPr id="382" name="Google Shape;382;p28"/>
          <p:cNvCxnSpPr>
            <a:endCxn id="381" idx="0"/>
          </p:cNvCxnSpPr>
          <p:nvPr/>
        </p:nvCxnSpPr>
        <p:spPr>
          <a:xfrm>
            <a:off x="6170800" y="2505375"/>
            <a:ext cx="0" cy="21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383" name="Google Shape;383;p28"/>
          <p:cNvGraphicFramePr/>
          <p:nvPr/>
        </p:nvGraphicFramePr>
        <p:xfrm>
          <a:off x="525625" y="2075888"/>
          <a:ext cx="4237750" cy="2433320"/>
        </p:xfrm>
        <a:graphic>
          <a:graphicData uri="http://schemas.openxmlformats.org/drawingml/2006/table">
            <a:tbl>
              <a:tblPr>
                <a:noFill/>
                <a:tableStyleId>{49A1ED1B-44CD-41B9-8C99-C51FE62B78CC}</a:tableStyleId>
              </a:tblPr>
              <a:tblGrid>
                <a:gridCol w="21487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889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/>
                        <a:t>Hongos nematófagos (A)</a:t>
                      </a:r>
                      <a:endParaRPr sz="1100" b="1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/>
                        <a:t>Extractos botánicos (B)</a:t>
                      </a:r>
                      <a:endParaRPr sz="1100" b="1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a1</a:t>
                      </a:r>
                      <a:r>
                        <a:rPr lang="es" sz="1100" i="1"/>
                        <a:t>. Purpureocillium  lilacinum</a:t>
                      </a:r>
                      <a:endParaRPr sz="1100" i="1"/>
                    </a:p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a2</a:t>
                      </a:r>
                      <a:r>
                        <a:rPr lang="es" sz="1100" i="1"/>
                        <a:t>. Purpureocillium  lilacinum</a:t>
                      </a:r>
                      <a:endParaRPr sz="1100"/>
                    </a:p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a3. </a:t>
                      </a:r>
                      <a:r>
                        <a:rPr lang="es" sz="1100" i="1"/>
                        <a:t>Trichothecium roseum</a:t>
                      </a:r>
                      <a:endParaRPr sz="1100" i="1"/>
                    </a:p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a4</a:t>
                      </a:r>
                      <a:r>
                        <a:rPr lang="es" sz="1100" i="1"/>
                        <a:t>. Trichoderma virens</a:t>
                      </a:r>
                      <a:endParaRPr sz="1100" i="1"/>
                    </a:p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a5.</a:t>
                      </a:r>
                      <a:r>
                        <a:rPr lang="es" sz="1100" i="1"/>
                        <a:t> Beauveria bassiana</a:t>
                      </a:r>
                      <a:endParaRPr sz="1100" i="1"/>
                    </a:p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1100"/>
                        <a:t>a0. Control hongo</a:t>
                      </a:r>
                      <a:endParaRPr sz="1100" i="1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b1. Extracto de canela </a:t>
                      </a:r>
                      <a:endParaRPr sz="1100"/>
                    </a:p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b2. Extracto de clavo de olor </a:t>
                      </a:r>
                      <a:endParaRPr sz="1100"/>
                    </a:p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b3. Extracto de Quinoa</a:t>
                      </a:r>
                      <a:endParaRPr sz="1100"/>
                    </a:p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b4. Extracto de neem</a:t>
                      </a:r>
                      <a:endParaRPr sz="1100"/>
                    </a:p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b5. Extracto de Chocho</a:t>
                      </a:r>
                      <a:endParaRPr sz="1100"/>
                    </a:p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b0. Control extracto</a:t>
                      </a:r>
                      <a:endParaRPr sz="1100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4" name="Google Shape;384;p28"/>
          <p:cNvSpPr txBox="1"/>
          <p:nvPr/>
        </p:nvSpPr>
        <p:spPr>
          <a:xfrm>
            <a:off x="7578225" y="2725275"/>
            <a:ext cx="1028700" cy="861900"/>
          </a:xfrm>
          <a:prstGeom prst="rect">
            <a:avLst/>
          </a:prstGeom>
          <a:solidFill>
            <a:srgbClr val="D9EAD3">
              <a:alpha val="29910"/>
            </a:srgbClr>
          </a:solidFill>
          <a:ln w="9525" cap="flat" cmpd="sng">
            <a:solidFill>
              <a:srgbClr val="000000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" sz="1100">
                <a:solidFill>
                  <a:schemeClr val="dk1"/>
                </a:solidFill>
              </a:rPr>
              <a:t>Prueba de significancia Tukey (p&lt;0,05).</a:t>
            </a:r>
            <a:endParaRPr/>
          </a:p>
        </p:txBody>
      </p:sp>
      <p:sp>
        <p:nvSpPr>
          <p:cNvPr id="386" name="Google Shape;386;p28"/>
          <p:cNvSpPr/>
          <p:nvPr/>
        </p:nvSpPr>
        <p:spPr>
          <a:xfrm>
            <a:off x="419350" y="754750"/>
            <a:ext cx="8295900" cy="495900"/>
          </a:xfrm>
          <a:prstGeom prst="flowChartAlternateProcess">
            <a:avLst/>
          </a:prstGeom>
          <a:solidFill>
            <a:srgbClr val="C5EBDA"/>
          </a:solidFill>
          <a:ln w="9525" cap="flat" cmpd="sng">
            <a:solidFill>
              <a:srgbClr val="35C8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b="1" dirty="0">
                <a:solidFill>
                  <a:schemeClr val="dk1"/>
                </a:solidFill>
              </a:rPr>
              <a:t>Establecimiento de la interacción extracto botánico y hongo nematófago para el control de </a:t>
            </a:r>
            <a:r>
              <a:rPr lang="es" b="1" i="1" dirty="0">
                <a:solidFill>
                  <a:schemeClr val="dk1"/>
                </a:solidFill>
              </a:rPr>
              <a:t>M. incognita</a:t>
            </a:r>
            <a:r>
              <a:rPr lang="es" b="1" dirty="0">
                <a:solidFill>
                  <a:schemeClr val="dk1"/>
                </a:solidFill>
              </a:rPr>
              <a:t>.</a:t>
            </a:r>
            <a:endParaRPr b="1" dirty="0">
              <a:solidFill>
                <a:schemeClr val="dk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88BF90F6-7727-48D0-85B7-B626352D4581}"/>
              </a:ext>
            </a:extLst>
          </p:cNvPr>
          <p:cNvSpPr txBox="1"/>
          <p:nvPr/>
        </p:nvSpPr>
        <p:spPr>
          <a:xfrm>
            <a:off x="419350" y="80531"/>
            <a:ext cx="7607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>
                <a:solidFill>
                  <a:schemeClr val="dk1"/>
                </a:solidFill>
              </a:rPr>
              <a:t>FASE 3: METODOLOGÍA</a:t>
            </a:r>
            <a:r>
              <a:rPr lang="es-EC" sz="2200" b="1" dirty="0">
                <a:solidFill>
                  <a:srgbClr val="990000"/>
                </a:solidFill>
              </a:rPr>
              <a:t> </a:t>
            </a:r>
            <a:endParaRPr lang="es-EC" sz="2200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9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9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9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4" name="Google Shape;3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5" name="Google Shape;395;p29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6" name="Google Shape;396;p29"/>
          <p:cNvSpPr txBox="1"/>
          <p:nvPr/>
        </p:nvSpPr>
        <p:spPr>
          <a:xfrm>
            <a:off x="369752" y="1218225"/>
            <a:ext cx="2550600" cy="354000"/>
          </a:xfrm>
          <a:prstGeom prst="rect">
            <a:avLst/>
          </a:prstGeom>
          <a:solidFill>
            <a:srgbClr val="D9EAD3">
              <a:alpha val="46430"/>
            </a:srgbClr>
          </a:solidFill>
          <a:ln w="9525" cap="flat" cmpd="sng">
            <a:solidFill>
              <a:srgbClr val="6AA84F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s" sz="1100" b="1" dirty="0">
                <a:solidFill>
                  <a:schemeClr val="dk1"/>
                </a:solidFill>
              </a:rPr>
              <a:t>Filtrados de hongos nematófagos</a:t>
            </a:r>
            <a:endParaRPr dirty="0"/>
          </a:p>
        </p:txBody>
      </p:sp>
      <p:pic>
        <p:nvPicPr>
          <p:cNvPr id="397" name="Google Shape;39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725" y="1685701"/>
            <a:ext cx="1662751" cy="22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9"/>
          <p:cNvPicPr preferRelativeResize="0"/>
          <p:nvPr/>
        </p:nvPicPr>
        <p:blipFill rotWithShape="1">
          <a:blip r:embed="rId5">
            <a:alphaModFix/>
          </a:blip>
          <a:srcRect b="4058"/>
          <a:stretch/>
        </p:blipFill>
        <p:spPr>
          <a:xfrm>
            <a:off x="2804850" y="1719500"/>
            <a:ext cx="3474475" cy="2333444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9"/>
          <p:cNvSpPr txBox="1"/>
          <p:nvPr/>
        </p:nvSpPr>
        <p:spPr>
          <a:xfrm>
            <a:off x="3032175" y="1218213"/>
            <a:ext cx="3000000" cy="354000"/>
          </a:xfrm>
          <a:prstGeom prst="rect">
            <a:avLst/>
          </a:prstGeom>
          <a:solidFill>
            <a:srgbClr val="D9EAD3">
              <a:alpha val="46430"/>
            </a:srgbClr>
          </a:solidFill>
          <a:ln w="9525" cap="flat" cmpd="sng">
            <a:solidFill>
              <a:srgbClr val="6AA84F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dk1"/>
                </a:solidFill>
              </a:rPr>
              <a:t>Obtención del inóculo de </a:t>
            </a:r>
            <a:r>
              <a:rPr lang="es" sz="1100" b="1" i="1" dirty="0">
                <a:solidFill>
                  <a:schemeClr val="dk1"/>
                </a:solidFill>
              </a:rPr>
              <a:t>M. incognita</a:t>
            </a:r>
            <a:endParaRPr dirty="0"/>
          </a:p>
        </p:txBody>
      </p:sp>
      <p:sp>
        <p:nvSpPr>
          <p:cNvPr id="400" name="Google Shape;400;p29"/>
          <p:cNvSpPr txBox="1"/>
          <p:nvPr/>
        </p:nvSpPr>
        <p:spPr>
          <a:xfrm>
            <a:off x="6144000" y="1162500"/>
            <a:ext cx="2764200" cy="523200"/>
          </a:xfrm>
          <a:prstGeom prst="rect">
            <a:avLst/>
          </a:prstGeom>
          <a:solidFill>
            <a:srgbClr val="D9EAD3">
              <a:alpha val="46430"/>
            </a:srgbClr>
          </a:solidFill>
          <a:ln w="9525" cap="flat" cmpd="sng">
            <a:solidFill>
              <a:srgbClr val="6AA84F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s" sz="1100" b="1" dirty="0">
                <a:solidFill>
                  <a:schemeClr val="dk1"/>
                </a:solidFill>
              </a:rPr>
              <a:t>Prueba del efecto nematicida en huevos y juveniles (J2) de </a:t>
            </a:r>
            <a:r>
              <a:rPr lang="es" sz="1100" b="1" i="1" dirty="0">
                <a:solidFill>
                  <a:schemeClr val="dk1"/>
                </a:solidFill>
              </a:rPr>
              <a:t>M. incognita</a:t>
            </a:r>
            <a:endParaRPr dirty="0"/>
          </a:p>
        </p:txBody>
      </p:sp>
      <p:sp>
        <p:nvSpPr>
          <p:cNvPr id="401" name="Google Shape;401;p29"/>
          <p:cNvSpPr txBox="1"/>
          <p:nvPr/>
        </p:nvSpPr>
        <p:spPr>
          <a:xfrm>
            <a:off x="739725" y="4181825"/>
            <a:ext cx="747600" cy="354000"/>
          </a:xfrm>
          <a:prstGeom prst="rect">
            <a:avLst/>
          </a:prstGeom>
          <a:solidFill>
            <a:srgbClr val="F4CCCC">
              <a:alpha val="53130"/>
            </a:srgbClr>
          </a:solidFill>
          <a:ln w="9525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Huevos</a:t>
            </a:r>
            <a:endParaRPr sz="1100"/>
          </a:p>
        </p:txBody>
      </p:sp>
      <p:sp>
        <p:nvSpPr>
          <p:cNvPr id="402" name="Google Shape;402;p29"/>
          <p:cNvSpPr txBox="1"/>
          <p:nvPr/>
        </p:nvSpPr>
        <p:spPr>
          <a:xfrm>
            <a:off x="1770175" y="4181825"/>
            <a:ext cx="1171200" cy="354000"/>
          </a:xfrm>
          <a:prstGeom prst="rect">
            <a:avLst/>
          </a:prstGeom>
          <a:solidFill>
            <a:srgbClr val="F4CCCC">
              <a:alpha val="53130"/>
            </a:srgbClr>
          </a:solidFill>
          <a:ln w="9525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72, 96 y 120 h</a:t>
            </a:r>
            <a:endParaRPr sz="1100"/>
          </a:p>
        </p:txBody>
      </p:sp>
      <p:sp>
        <p:nvSpPr>
          <p:cNvPr id="403" name="Google Shape;403;p29"/>
          <p:cNvSpPr txBox="1"/>
          <p:nvPr/>
        </p:nvSpPr>
        <p:spPr>
          <a:xfrm>
            <a:off x="3699699" y="4181825"/>
            <a:ext cx="898500" cy="354000"/>
          </a:xfrm>
          <a:prstGeom prst="rect">
            <a:avLst/>
          </a:prstGeom>
          <a:solidFill>
            <a:srgbClr val="FFF2CC">
              <a:alpha val="66070"/>
            </a:srgbClr>
          </a:solidFill>
          <a:ln w="9525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Juveniles</a:t>
            </a:r>
            <a:endParaRPr sz="1100"/>
          </a:p>
        </p:txBody>
      </p:sp>
      <p:sp>
        <p:nvSpPr>
          <p:cNvPr id="404" name="Google Shape;404;p29"/>
          <p:cNvSpPr txBox="1"/>
          <p:nvPr/>
        </p:nvSpPr>
        <p:spPr>
          <a:xfrm>
            <a:off x="4972675" y="4181825"/>
            <a:ext cx="1059600" cy="354000"/>
          </a:xfrm>
          <a:prstGeom prst="rect">
            <a:avLst/>
          </a:prstGeom>
          <a:solidFill>
            <a:srgbClr val="FFF2CC">
              <a:alpha val="66070"/>
            </a:srgbClr>
          </a:solidFill>
          <a:ln w="9525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24, 48 y 72 h</a:t>
            </a:r>
            <a:endParaRPr sz="1100"/>
          </a:p>
        </p:txBody>
      </p:sp>
      <p:cxnSp>
        <p:nvCxnSpPr>
          <p:cNvPr id="405" name="Google Shape;405;p29"/>
          <p:cNvCxnSpPr>
            <a:stCxn id="401" idx="3"/>
            <a:endCxn id="402" idx="1"/>
          </p:cNvCxnSpPr>
          <p:nvPr/>
        </p:nvCxnSpPr>
        <p:spPr>
          <a:xfrm>
            <a:off x="1487325" y="4358825"/>
            <a:ext cx="282900" cy="0"/>
          </a:xfrm>
          <a:prstGeom prst="straightConnector1">
            <a:avLst/>
          </a:prstGeom>
          <a:noFill/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6" name="Google Shape;406;p29"/>
          <p:cNvCxnSpPr>
            <a:stCxn id="403" idx="3"/>
            <a:endCxn id="404" idx="1"/>
          </p:cNvCxnSpPr>
          <p:nvPr/>
        </p:nvCxnSpPr>
        <p:spPr>
          <a:xfrm>
            <a:off x="4598199" y="4358825"/>
            <a:ext cx="374400" cy="0"/>
          </a:xfrm>
          <a:prstGeom prst="straightConnector1">
            <a:avLst/>
          </a:prstGeom>
          <a:noFill/>
          <a:ln w="9525" cap="flat" cmpd="sng">
            <a:solidFill>
              <a:srgbClr val="80808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8" name="Google Shape;408;p29"/>
          <p:cNvSpPr/>
          <p:nvPr/>
        </p:nvSpPr>
        <p:spPr>
          <a:xfrm>
            <a:off x="436500" y="716950"/>
            <a:ext cx="8295900" cy="354000"/>
          </a:xfrm>
          <a:prstGeom prst="flowChartAlternateProcess">
            <a:avLst/>
          </a:prstGeom>
          <a:solidFill>
            <a:srgbClr val="C5EBDA"/>
          </a:solidFill>
          <a:ln w="9525" cap="flat" cmpd="sng">
            <a:solidFill>
              <a:srgbClr val="35C8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chemeClr val="dk1"/>
                </a:solidFill>
              </a:rPr>
              <a:t>Establecimiento de la interacción extracto botánico y hongo nematófago para el control de </a:t>
            </a:r>
            <a:r>
              <a:rPr lang="es" sz="1200" b="1" i="1">
                <a:solidFill>
                  <a:schemeClr val="dk1"/>
                </a:solidFill>
              </a:rPr>
              <a:t>M. incognita</a:t>
            </a:r>
            <a:r>
              <a:rPr lang="es" sz="1200" b="1">
                <a:solidFill>
                  <a:schemeClr val="dk1"/>
                </a:solidFill>
              </a:rPr>
              <a:t>.</a:t>
            </a:r>
            <a:endParaRPr sz="1200" b="1">
              <a:solidFill>
                <a:schemeClr val="dk1"/>
              </a:solidFill>
            </a:endParaRPr>
          </a:p>
        </p:txBody>
      </p:sp>
      <p:pic>
        <p:nvPicPr>
          <p:cNvPr id="409" name="Google Shape;409;p29"/>
          <p:cNvPicPr preferRelativeResize="0"/>
          <p:nvPr/>
        </p:nvPicPr>
        <p:blipFill rotWithShape="1">
          <a:blip r:embed="rId6">
            <a:alphaModFix/>
          </a:blip>
          <a:srcRect b="3614"/>
          <a:stretch/>
        </p:blipFill>
        <p:spPr>
          <a:xfrm>
            <a:off x="6469000" y="1838100"/>
            <a:ext cx="1894800" cy="243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841AD2A2-01DF-4F4D-AFB1-E24221E009BD}"/>
              </a:ext>
            </a:extLst>
          </p:cNvPr>
          <p:cNvSpPr txBox="1"/>
          <p:nvPr/>
        </p:nvSpPr>
        <p:spPr>
          <a:xfrm>
            <a:off x="419350" y="80531"/>
            <a:ext cx="7607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>
                <a:solidFill>
                  <a:schemeClr val="dk1"/>
                </a:solidFill>
              </a:rPr>
              <a:t>FASE 3: METODOLOGÍA</a:t>
            </a:r>
            <a:r>
              <a:rPr lang="es-EC" sz="2200" b="1" dirty="0">
                <a:solidFill>
                  <a:srgbClr val="990000"/>
                </a:solidFill>
              </a:rPr>
              <a:t> </a:t>
            </a:r>
            <a:endParaRPr lang="es-EC" sz="2200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0"/>
          <p:cNvSpPr txBox="1"/>
          <p:nvPr/>
        </p:nvSpPr>
        <p:spPr>
          <a:xfrm>
            <a:off x="0" y="4761769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0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0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7" name="Google Shape;41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" name="Google Shape;418;p30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9" name="Google Shape;419;p30"/>
          <p:cNvPicPr preferRelativeResize="0"/>
          <p:nvPr/>
        </p:nvPicPr>
        <p:blipFill rotWithShape="1">
          <a:blip r:embed="rId4">
            <a:alphaModFix/>
          </a:blip>
          <a:srcRect l="33603" t="19115" r="26253" b="23307"/>
          <a:stretch/>
        </p:blipFill>
        <p:spPr>
          <a:xfrm rot="-5400000">
            <a:off x="2063900" y="3249063"/>
            <a:ext cx="1012450" cy="87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0"/>
          <p:cNvPicPr preferRelativeResize="0"/>
          <p:nvPr/>
        </p:nvPicPr>
        <p:blipFill rotWithShape="1">
          <a:blip r:embed="rId5">
            <a:alphaModFix/>
          </a:blip>
          <a:srcRect l="21979" t="51056" r="37165" b="11675"/>
          <a:stretch/>
        </p:blipFill>
        <p:spPr>
          <a:xfrm>
            <a:off x="637475" y="3174525"/>
            <a:ext cx="942499" cy="106427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0"/>
          <p:cNvSpPr txBox="1"/>
          <p:nvPr/>
        </p:nvSpPr>
        <p:spPr>
          <a:xfrm>
            <a:off x="4185200" y="688400"/>
            <a:ext cx="4660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rgbClr val="111111"/>
                </a:solidFill>
              </a:rPr>
              <a:t>Actividad de los hongos nematofagos en huevos de </a:t>
            </a:r>
            <a:r>
              <a:rPr lang="es" sz="1100" b="1" dirty="0">
                <a:solidFill>
                  <a:schemeClr val="dk1"/>
                </a:solidFill>
              </a:rPr>
              <a:t>M. incognita.</a:t>
            </a:r>
            <a:endParaRPr b="1" dirty="0"/>
          </a:p>
        </p:txBody>
      </p:sp>
      <p:sp>
        <p:nvSpPr>
          <p:cNvPr id="422" name="Google Shape;422;p30"/>
          <p:cNvSpPr txBox="1"/>
          <p:nvPr/>
        </p:nvSpPr>
        <p:spPr>
          <a:xfrm>
            <a:off x="2003972" y="4124943"/>
            <a:ext cx="1298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Huevo normal de </a:t>
            </a:r>
            <a:r>
              <a:rPr lang="es" sz="1000" i="1"/>
              <a:t>M. incognita.</a:t>
            </a:r>
            <a:endParaRPr sz="1000" i="1"/>
          </a:p>
        </p:txBody>
      </p:sp>
      <p:sp>
        <p:nvSpPr>
          <p:cNvPr id="423" name="Google Shape;423;p30"/>
          <p:cNvSpPr txBox="1"/>
          <p:nvPr/>
        </p:nvSpPr>
        <p:spPr>
          <a:xfrm>
            <a:off x="546674" y="4169127"/>
            <a:ext cx="1298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J2 muerto de </a:t>
            </a:r>
            <a:r>
              <a:rPr lang="es" sz="1000" i="1"/>
              <a:t>M. incognita.</a:t>
            </a:r>
            <a:endParaRPr sz="1000" i="1"/>
          </a:p>
        </p:txBody>
      </p:sp>
      <p:pic>
        <p:nvPicPr>
          <p:cNvPr id="424" name="Google Shape;424;p30" title="IMG_8940.mov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456" y="766000"/>
            <a:ext cx="3097819" cy="23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0"/>
          <p:cNvPicPr preferRelativeResize="0"/>
          <p:nvPr/>
        </p:nvPicPr>
        <p:blipFill rotWithShape="1">
          <a:blip r:embed="rId8">
            <a:alphaModFix/>
          </a:blip>
          <a:srcRect l="33400" t="23217" r="40949" b="7888"/>
          <a:stretch/>
        </p:blipFill>
        <p:spPr>
          <a:xfrm rot="-5400000">
            <a:off x="4063545" y="2328759"/>
            <a:ext cx="743221" cy="97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0"/>
          <p:cNvPicPr preferRelativeResize="0"/>
          <p:nvPr/>
        </p:nvPicPr>
        <p:blipFill rotWithShape="1">
          <a:blip r:embed="rId9">
            <a:alphaModFix/>
          </a:blip>
          <a:srcRect l="29392" t="21946" r="42763" b="15167"/>
          <a:stretch/>
        </p:blipFill>
        <p:spPr>
          <a:xfrm rot="-5400000">
            <a:off x="5088657" y="2412360"/>
            <a:ext cx="758867" cy="87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0"/>
          <p:cNvPicPr preferRelativeResize="0"/>
          <p:nvPr/>
        </p:nvPicPr>
        <p:blipFill rotWithShape="1">
          <a:blip r:embed="rId10">
            <a:alphaModFix/>
          </a:blip>
          <a:srcRect l="36489" t="17755" r="38927" b="17749"/>
          <a:stretch/>
        </p:blipFill>
        <p:spPr>
          <a:xfrm rot="-5400000">
            <a:off x="5096480" y="3352303"/>
            <a:ext cx="743220" cy="87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0"/>
          <p:cNvPicPr preferRelativeResize="0"/>
          <p:nvPr/>
        </p:nvPicPr>
        <p:blipFill rotWithShape="1">
          <a:blip r:embed="rId11">
            <a:alphaModFix/>
          </a:blip>
          <a:srcRect t="15860" r="19067" b="19901"/>
          <a:stretch/>
        </p:blipFill>
        <p:spPr>
          <a:xfrm rot="-5400000">
            <a:off x="5126550" y="1430688"/>
            <a:ext cx="683075" cy="9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0"/>
          <p:cNvPicPr preferRelativeResize="0"/>
          <p:nvPr/>
        </p:nvPicPr>
        <p:blipFill rotWithShape="1">
          <a:blip r:embed="rId12">
            <a:alphaModFix/>
          </a:blip>
          <a:srcRect t="16585" r="19987" b="7160"/>
          <a:stretch/>
        </p:blipFill>
        <p:spPr>
          <a:xfrm rot="-5400000">
            <a:off x="6128300" y="3318825"/>
            <a:ext cx="721150" cy="93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0"/>
          <p:cNvPicPr preferRelativeResize="0"/>
          <p:nvPr/>
        </p:nvPicPr>
        <p:blipFill rotWithShape="1">
          <a:blip r:embed="rId13">
            <a:alphaModFix/>
          </a:blip>
          <a:srcRect l="28773" t="28941" r="40066"/>
          <a:stretch/>
        </p:blipFill>
        <p:spPr>
          <a:xfrm rot="-5400000">
            <a:off x="6124513" y="2366762"/>
            <a:ext cx="728725" cy="9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0"/>
          <p:cNvPicPr preferRelativeResize="0"/>
          <p:nvPr/>
        </p:nvPicPr>
        <p:blipFill rotWithShape="1">
          <a:blip r:embed="rId14">
            <a:alphaModFix/>
          </a:blip>
          <a:srcRect l="40639" t="20665" r="38180" b="23960"/>
          <a:stretch/>
        </p:blipFill>
        <p:spPr>
          <a:xfrm rot="-5400000">
            <a:off x="6150350" y="1415463"/>
            <a:ext cx="665850" cy="95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0"/>
          <p:cNvSpPr txBox="1"/>
          <p:nvPr/>
        </p:nvSpPr>
        <p:spPr>
          <a:xfrm>
            <a:off x="7130975" y="1571088"/>
            <a:ext cx="18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3" name="Google Shape;433;p30"/>
          <p:cNvPicPr preferRelativeResize="0"/>
          <p:nvPr/>
        </p:nvPicPr>
        <p:blipFill rotWithShape="1">
          <a:blip r:embed="rId15">
            <a:alphaModFix/>
          </a:blip>
          <a:srcRect l="31812" t="20316" r="26889" b="33885"/>
          <a:stretch/>
        </p:blipFill>
        <p:spPr>
          <a:xfrm rot="10800000">
            <a:off x="3919975" y="1527629"/>
            <a:ext cx="1011275" cy="6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0"/>
          <p:cNvSpPr txBox="1"/>
          <p:nvPr/>
        </p:nvSpPr>
        <p:spPr>
          <a:xfrm rot="-5400000">
            <a:off x="3516409" y="1658715"/>
            <a:ext cx="55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b4</a:t>
            </a:r>
            <a:endParaRPr/>
          </a:p>
        </p:txBody>
      </p:sp>
      <p:sp>
        <p:nvSpPr>
          <p:cNvPr id="435" name="Google Shape;435;p30"/>
          <p:cNvSpPr txBox="1"/>
          <p:nvPr/>
        </p:nvSpPr>
        <p:spPr>
          <a:xfrm rot="-5400000">
            <a:off x="3516409" y="2622928"/>
            <a:ext cx="55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b3</a:t>
            </a:r>
            <a:endParaRPr/>
          </a:p>
        </p:txBody>
      </p:sp>
      <p:sp>
        <p:nvSpPr>
          <p:cNvPr id="436" name="Google Shape;436;p30"/>
          <p:cNvSpPr txBox="1"/>
          <p:nvPr/>
        </p:nvSpPr>
        <p:spPr>
          <a:xfrm rot="-5400000">
            <a:off x="3516409" y="3645628"/>
            <a:ext cx="55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b2</a:t>
            </a:r>
            <a:endParaRPr/>
          </a:p>
        </p:txBody>
      </p:sp>
      <p:pic>
        <p:nvPicPr>
          <p:cNvPr id="437" name="Google Shape;437;p30"/>
          <p:cNvPicPr preferRelativeResize="0"/>
          <p:nvPr/>
        </p:nvPicPr>
        <p:blipFill rotWithShape="1">
          <a:blip r:embed="rId16">
            <a:alphaModFix/>
          </a:blip>
          <a:srcRect l="11811" r="14179" b="-391"/>
          <a:stretch/>
        </p:blipFill>
        <p:spPr>
          <a:xfrm>
            <a:off x="3940838" y="3443875"/>
            <a:ext cx="975475" cy="69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0"/>
          <p:cNvPicPr preferRelativeResize="0"/>
          <p:nvPr/>
        </p:nvPicPr>
        <p:blipFill rotWithShape="1">
          <a:blip r:embed="rId17">
            <a:alphaModFix/>
          </a:blip>
          <a:srcRect l="6796" t="23715" r="15176" b="18932"/>
          <a:stretch/>
        </p:blipFill>
        <p:spPr>
          <a:xfrm rot="-5400000">
            <a:off x="7212779" y="1445780"/>
            <a:ext cx="624150" cy="89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0"/>
          <p:cNvPicPr preferRelativeResize="0"/>
          <p:nvPr/>
        </p:nvPicPr>
        <p:blipFill rotWithShape="1">
          <a:blip r:embed="rId18">
            <a:alphaModFix/>
          </a:blip>
          <a:srcRect l="39920" t="20495" r="38451" b="19977"/>
          <a:stretch/>
        </p:blipFill>
        <p:spPr>
          <a:xfrm rot="-5400000">
            <a:off x="7182762" y="2375538"/>
            <a:ext cx="727425" cy="9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0"/>
          <p:cNvPicPr preferRelativeResize="0"/>
          <p:nvPr/>
        </p:nvPicPr>
        <p:blipFill rotWithShape="1">
          <a:blip r:embed="rId19">
            <a:alphaModFix/>
          </a:blip>
          <a:srcRect l="24180" t="28382" r="43850" b="32620"/>
          <a:stretch/>
        </p:blipFill>
        <p:spPr>
          <a:xfrm>
            <a:off x="7109675" y="3424275"/>
            <a:ext cx="896775" cy="69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0"/>
          <p:cNvPicPr preferRelativeResize="0"/>
          <p:nvPr/>
        </p:nvPicPr>
        <p:blipFill rotWithShape="1">
          <a:blip r:embed="rId20">
            <a:alphaModFix/>
          </a:blip>
          <a:srcRect l="21365" r="17134" b="16839"/>
          <a:stretch/>
        </p:blipFill>
        <p:spPr>
          <a:xfrm>
            <a:off x="8106450" y="1588000"/>
            <a:ext cx="921000" cy="61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0"/>
          <p:cNvPicPr preferRelativeResize="0"/>
          <p:nvPr/>
        </p:nvPicPr>
        <p:blipFill rotWithShape="1">
          <a:blip r:embed="rId21">
            <a:alphaModFix/>
          </a:blip>
          <a:srcRect l="26064" t="17240" r="52227" b="31047"/>
          <a:stretch/>
        </p:blipFill>
        <p:spPr>
          <a:xfrm rot="-5400000">
            <a:off x="8235362" y="2390188"/>
            <a:ext cx="692275" cy="9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0"/>
          <p:cNvPicPr preferRelativeResize="0"/>
          <p:nvPr/>
        </p:nvPicPr>
        <p:blipFill rotWithShape="1">
          <a:blip r:embed="rId22">
            <a:alphaModFix/>
          </a:blip>
          <a:srcRect l="32007" t="14283" r="40869" b="25195"/>
          <a:stretch/>
        </p:blipFill>
        <p:spPr>
          <a:xfrm rot="-5400000">
            <a:off x="8229987" y="3338037"/>
            <a:ext cx="703000" cy="926775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30"/>
          <p:cNvSpPr txBox="1"/>
          <p:nvPr/>
        </p:nvSpPr>
        <p:spPr>
          <a:xfrm>
            <a:off x="3910151" y="1086288"/>
            <a:ext cx="105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i="1"/>
              <a:t>P. lilacinum</a:t>
            </a:r>
            <a:endParaRPr sz="1100" i="1"/>
          </a:p>
        </p:txBody>
      </p:sp>
      <p:sp>
        <p:nvSpPr>
          <p:cNvPr id="445" name="Google Shape;445;p30"/>
          <p:cNvSpPr txBox="1"/>
          <p:nvPr/>
        </p:nvSpPr>
        <p:spPr>
          <a:xfrm>
            <a:off x="4943101" y="1086288"/>
            <a:ext cx="105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i="1"/>
              <a:t>P. lilacinum</a:t>
            </a:r>
            <a:endParaRPr sz="1100" i="1"/>
          </a:p>
        </p:txBody>
      </p:sp>
      <p:sp>
        <p:nvSpPr>
          <p:cNvPr id="446" name="Google Shape;446;p30"/>
          <p:cNvSpPr txBox="1"/>
          <p:nvPr/>
        </p:nvSpPr>
        <p:spPr>
          <a:xfrm>
            <a:off x="5963876" y="1086288"/>
            <a:ext cx="105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i="1">
                <a:solidFill>
                  <a:schemeClr val="dk1"/>
                </a:solidFill>
              </a:rPr>
              <a:t>T. roseum</a:t>
            </a:r>
            <a:endParaRPr sz="1100" i="1"/>
          </a:p>
        </p:txBody>
      </p:sp>
      <p:sp>
        <p:nvSpPr>
          <p:cNvPr id="447" name="Google Shape;447;p30"/>
          <p:cNvSpPr txBox="1"/>
          <p:nvPr/>
        </p:nvSpPr>
        <p:spPr>
          <a:xfrm>
            <a:off x="7033051" y="1086288"/>
            <a:ext cx="105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i="1">
                <a:solidFill>
                  <a:schemeClr val="dk1"/>
                </a:solidFill>
              </a:rPr>
              <a:t>T. virens</a:t>
            </a:r>
            <a:endParaRPr sz="1100" i="1"/>
          </a:p>
        </p:txBody>
      </p:sp>
      <p:sp>
        <p:nvSpPr>
          <p:cNvPr id="448" name="Google Shape;448;p30"/>
          <p:cNvSpPr txBox="1"/>
          <p:nvPr/>
        </p:nvSpPr>
        <p:spPr>
          <a:xfrm>
            <a:off x="8017601" y="1086288"/>
            <a:ext cx="105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i="1">
                <a:solidFill>
                  <a:schemeClr val="dk1"/>
                </a:solidFill>
              </a:rPr>
              <a:t>B. bassiana</a:t>
            </a:r>
            <a:endParaRPr sz="1100" i="1"/>
          </a:p>
        </p:txBody>
      </p:sp>
      <p:sp>
        <p:nvSpPr>
          <p:cNvPr id="38" name="CuadroTexto 37">
            <a:extLst>
              <a:ext uri="{FF2B5EF4-FFF2-40B4-BE49-F238E27FC236}">
                <a16:creationId xmlns="" xmlns:a16="http://schemas.microsoft.com/office/drawing/2014/main" id="{09E47C2A-F87F-4090-A5DA-38EC912BC215}"/>
              </a:ext>
            </a:extLst>
          </p:cNvPr>
          <p:cNvSpPr txBox="1"/>
          <p:nvPr/>
        </p:nvSpPr>
        <p:spPr>
          <a:xfrm>
            <a:off x="331350" y="167542"/>
            <a:ext cx="7382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dk1"/>
                </a:solidFill>
              </a:rPr>
              <a:t>FASE 3: RESULTADOS Y DISCUSIÓN</a:t>
            </a:r>
            <a:endParaRPr lang="es-ES" sz="2200" dirty="0">
              <a:solidFill>
                <a:srgbClr val="990000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4400382" y="1604713"/>
            <a:ext cx="373189" cy="383288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Elipse 38"/>
          <p:cNvSpPr/>
          <p:nvPr/>
        </p:nvSpPr>
        <p:spPr>
          <a:xfrm>
            <a:off x="5189207" y="1770502"/>
            <a:ext cx="354114" cy="35071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6" name="Elipse 45"/>
          <p:cNvSpPr/>
          <p:nvPr/>
        </p:nvSpPr>
        <p:spPr>
          <a:xfrm>
            <a:off x="6146886" y="1752318"/>
            <a:ext cx="354114" cy="35071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Elipse 46"/>
          <p:cNvSpPr/>
          <p:nvPr/>
        </p:nvSpPr>
        <p:spPr>
          <a:xfrm>
            <a:off x="7558051" y="1770502"/>
            <a:ext cx="354114" cy="35071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Elipse 47"/>
          <p:cNvSpPr/>
          <p:nvPr/>
        </p:nvSpPr>
        <p:spPr>
          <a:xfrm>
            <a:off x="8537941" y="1628993"/>
            <a:ext cx="354114" cy="35071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9" name="Elipse 48"/>
          <p:cNvSpPr/>
          <p:nvPr/>
        </p:nvSpPr>
        <p:spPr>
          <a:xfrm>
            <a:off x="5252219" y="2807079"/>
            <a:ext cx="354114" cy="35071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0" name="Elipse 49"/>
          <p:cNvSpPr/>
          <p:nvPr/>
        </p:nvSpPr>
        <p:spPr>
          <a:xfrm>
            <a:off x="4228068" y="2788679"/>
            <a:ext cx="354114" cy="35071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1" name="Elipse 50"/>
          <p:cNvSpPr/>
          <p:nvPr/>
        </p:nvSpPr>
        <p:spPr>
          <a:xfrm>
            <a:off x="6437265" y="2814409"/>
            <a:ext cx="354114" cy="35071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2" name="Elipse 51"/>
          <p:cNvSpPr/>
          <p:nvPr/>
        </p:nvSpPr>
        <p:spPr>
          <a:xfrm>
            <a:off x="8537153" y="2779764"/>
            <a:ext cx="354114" cy="35071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3" name="Elipse 52"/>
          <p:cNvSpPr/>
          <p:nvPr/>
        </p:nvSpPr>
        <p:spPr>
          <a:xfrm>
            <a:off x="7589952" y="2537865"/>
            <a:ext cx="368277" cy="35071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4" name="Elipse 53"/>
          <p:cNvSpPr/>
          <p:nvPr/>
        </p:nvSpPr>
        <p:spPr>
          <a:xfrm>
            <a:off x="8637556" y="3772515"/>
            <a:ext cx="354114" cy="35071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5" name="Elipse 54"/>
          <p:cNvSpPr/>
          <p:nvPr/>
        </p:nvSpPr>
        <p:spPr>
          <a:xfrm>
            <a:off x="7619128" y="3519985"/>
            <a:ext cx="354114" cy="35071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6" name="Elipse 55"/>
          <p:cNvSpPr/>
          <p:nvPr/>
        </p:nvSpPr>
        <p:spPr>
          <a:xfrm>
            <a:off x="6247275" y="3772515"/>
            <a:ext cx="354114" cy="35071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7" name="Elipse 56"/>
          <p:cNvSpPr/>
          <p:nvPr/>
        </p:nvSpPr>
        <p:spPr>
          <a:xfrm>
            <a:off x="5486282" y="3503562"/>
            <a:ext cx="354114" cy="35071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8" name="Elipse 57"/>
          <p:cNvSpPr/>
          <p:nvPr/>
        </p:nvSpPr>
        <p:spPr>
          <a:xfrm>
            <a:off x="4008143" y="3562958"/>
            <a:ext cx="354114" cy="35071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1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8A503F6-BD43-46FD-B76A-9AEAC10E2AFF}"/>
              </a:ext>
            </a:extLst>
          </p:cNvPr>
          <p:cNvSpPr txBox="1"/>
          <p:nvPr/>
        </p:nvSpPr>
        <p:spPr>
          <a:xfrm>
            <a:off x="331350" y="167542"/>
            <a:ext cx="7382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dk1"/>
                </a:solidFill>
              </a:rPr>
              <a:t>FASE 3: RESULTADOS Y DISCUSIÓN</a:t>
            </a:r>
            <a:endParaRPr lang="es-ES" sz="2200" dirty="0">
              <a:solidFill>
                <a:srgbClr val="990000"/>
              </a:solidFill>
            </a:endParaRPr>
          </a:p>
        </p:txBody>
      </p:sp>
      <p:cxnSp>
        <p:nvCxnSpPr>
          <p:cNvPr id="48" name="Google Shape;458;p31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455;p31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456;p31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19;p32"/>
          <p:cNvSpPr txBox="1"/>
          <p:nvPr/>
        </p:nvSpPr>
        <p:spPr>
          <a:xfrm>
            <a:off x="106000" y="732375"/>
            <a:ext cx="1033200" cy="432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" sz="800" dirty="0">
                <a:solidFill>
                  <a:schemeClr val="dk1"/>
                </a:solidFill>
              </a:rPr>
              <a:t>Análisis de Tukey</a:t>
            </a:r>
            <a:r>
              <a:rPr lang="es" sz="900" dirty="0">
                <a:solidFill>
                  <a:schemeClr val="dk1"/>
                </a:solidFill>
              </a:rPr>
              <a:t> </a:t>
            </a:r>
            <a:endParaRPr sz="900" dirty="0">
              <a:solidFill>
                <a:schemeClr val="dk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624" y="709553"/>
            <a:ext cx="3818747" cy="3925886"/>
          </a:xfrm>
          <a:prstGeom prst="rect">
            <a:avLst/>
          </a:prstGeom>
        </p:spPr>
      </p:pic>
      <p:pic>
        <p:nvPicPr>
          <p:cNvPr id="65" name="Google Shape;45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5425" y="4710900"/>
            <a:ext cx="2178575" cy="49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274" y="691306"/>
            <a:ext cx="3509350" cy="3981864"/>
          </a:xfrm>
          <a:prstGeom prst="rect">
            <a:avLst/>
          </a:prstGeom>
        </p:spPr>
      </p:pic>
      <p:sp>
        <p:nvSpPr>
          <p:cNvPr id="18" name="Google Shape;474;p31"/>
          <p:cNvSpPr txBox="1"/>
          <p:nvPr/>
        </p:nvSpPr>
        <p:spPr>
          <a:xfrm>
            <a:off x="546500" y="2521501"/>
            <a:ext cx="612000" cy="792000"/>
          </a:xfrm>
          <a:prstGeom prst="rect">
            <a:avLst/>
          </a:prstGeom>
          <a:solidFill>
            <a:srgbClr val="C9DAF8">
              <a:alpha val="57590"/>
            </a:srgbClr>
          </a:solidFill>
          <a:ln w="9525" cap="flat" cmpd="sng">
            <a:solidFill>
              <a:srgbClr val="000000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>
                <a:solidFill>
                  <a:schemeClr val="dk1"/>
                </a:solidFill>
              </a:rPr>
              <a:t>Variable % de eclosión.</a:t>
            </a:r>
            <a:endParaRPr sz="900">
              <a:solidFill>
                <a:schemeClr val="dk1"/>
              </a:solidFill>
            </a:endParaRPr>
          </a:p>
        </p:txBody>
      </p:sp>
      <p:cxnSp>
        <p:nvCxnSpPr>
          <p:cNvPr id="19" name="Google Shape;475;p31"/>
          <p:cNvCxnSpPr>
            <a:stCxn id="18" idx="3"/>
            <a:endCxn id="21" idx="1"/>
          </p:cNvCxnSpPr>
          <p:nvPr/>
        </p:nvCxnSpPr>
        <p:spPr>
          <a:xfrm flipV="1">
            <a:off x="1158500" y="2821639"/>
            <a:ext cx="238150" cy="9586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Google Shape;477;p31"/>
          <p:cNvSpPr/>
          <p:nvPr/>
        </p:nvSpPr>
        <p:spPr>
          <a:xfrm>
            <a:off x="1430700" y="3182539"/>
            <a:ext cx="3460500" cy="106800"/>
          </a:xfrm>
          <a:prstGeom prst="rect">
            <a:avLst/>
          </a:prstGeom>
          <a:noFill/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476;p31"/>
          <p:cNvSpPr/>
          <p:nvPr/>
        </p:nvSpPr>
        <p:spPr>
          <a:xfrm>
            <a:off x="1396650" y="2768239"/>
            <a:ext cx="3460500" cy="106800"/>
          </a:xfrm>
          <a:prstGeom prst="rect">
            <a:avLst/>
          </a:prstGeom>
          <a:noFill/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479;p31"/>
          <p:cNvSpPr/>
          <p:nvPr/>
        </p:nvSpPr>
        <p:spPr>
          <a:xfrm>
            <a:off x="1396650" y="2660150"/>
            <a:ext cx="3460500" cy="106800"/>
          </a:xfrm>
          <a:prstGeom prst="rect">
            <a:avLst/>
          </a:prstGeom>
          <a:noFill/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480;p31"/>
          <p:cNvSpPr/>
          <p:nvPr/>
        </p:nvSpPr>
        <p:spPr>
          <a:xfrm>
            <a:off x="1396650" y="2552051"/>
            <a:ext cx="3460500" cy="106800"/>
          </a:xfrm>
          <a:prstGeom prst="rect">
            <a:avLst/>
          </a:prstGeom>
          <a:noFill/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223100" y="136325"/>
            <a:ext cx="3111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/>
              <a:t>INTRODUCCIÓN</a:t>
            </a:r>
            <a:endParaRPr sz="2200" b="1"/>
          </a:p>
        </p:txBody>
      </p:sp>
      <p:cxnSp>
        <p:nvCxnSpPr>
          <p:cNvPr id="70" name="Google Shape;70;p14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14"/>
          <p:cNvSpPr txBox="1"/>
          <p:nvPr/>
        </p:nvSpPr>
        <p:spPr>
          <a:xfrm>
            <a:off x="463425" y="2221713"/>
            <a:ext cx="2079900" cy="6465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 dirty="0">
                <a:solidFill>
                  <a:schemeClr val="dk1"/>
                </a:solidFill>
              </a:rPr>
              <a:t>Provoca agallas, nudos, lesiones, pudrición en la raíz, clorosis y marchitamiento en el follaje</a:t>
            </a:r>
            <a:endParaRPr sz="1300" dirty="0"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326" y="2980264"/>
            <a:ext cx="1540925" cy="16603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4" name="Google Shape;74;p14"/>
          <p:cNvSpPr/>
          <p:nvPr/>
        </p:nvSpPr>
        <p:spPr>
          <a:xfrm rot="-1865469">
            <a:off x="1970766" y="3409222"/>
            <a:ext cx="416537" cy="188666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4"/>
          <p:cNvSpPr txBox="1"/>
          <p:nvPr/>
        </p:nvSpPr>
        <p:spPr>
          <a:xfrm>
            <a:off x="2479800" y="3064600"/>
            <a:ext cx="1771800" cy="1056669"/>
          </a:xfrm>
          <a:prstGeom prst="rect">
            <a:avLst/>
          </a:prstGeom>
          <a:solidFill>
            <a:srgbClr val="FFF9E6">
              <a:alpha val="66070"/>
            </a:srgbClr>
          </a:solidFill>
          <a:ln w="9525" cap="flat" cmpd="sng">
            <a:solidFill>
              <a:schemeClr val="accent3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 dirty="0">
                <a:solidFill>
                  <a:schemeClr val="dk1"/>
                </a:solidFill>
              </a:rPr>
              <a:t>La especie </a:t>
            </a:r>
            <a:r>
              <a:rPr lang="es" sz="1000" i="1" dirty="0">
                <a:solidFill>
                  <a:schemeClr val="dk1"/>
                </a:solidFill>
              </a:rPr>
              <a:t>Meloidogyne incognita </a:t>
            </a:r>
            <a:r>
              <a:rPr lang="es" sz="1000" dirty="0">
                <a:solidFill>
                  <a:schemeClr val="dk1"/>
                </a:solidFill>
              </a:rPr>
              <a:t> es el nematodo fitoparásito más abundante de Ecuador</a:t>
            </a:r>
          </a:p>
        </p:txBody>
      </p:sp>
      <p:pic>
        <p:nvPicPr>
          <p:cNvPr id="76" name="Google Shape;7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26575" y="1223874"/>
            <a:ext cx="2387700" cy="1589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7" name="Google Shape;77;p14"/>
          <p:cNvSpPr txBox="1"/>
          <p:nvPr/>
        </p:nvSpPr>
        <p:spPr>
          <a:xfrm>
            <a:off x="5362325" y="821500"/>
            <a:ext cx="3517800" cy="338700"/>
          </a:xfrm>
          <a:prstGeom prst="rect">
            <a:avLst/>
          </a:prstGeom>
          <a:noFill/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Su método de control generalmente son los nematicidas </a:t>
            </a:r>
            <a:endParaRPr sz="1000"/>
          </a:p>
        </p:txBody>
      </p:sp>
      <p:cxnSp>
        <p:nvCxnSpPr>
          <p:cNvPr id="78" name="Google Shape;78;p14"/>
          <p:cNvCxnSpPr>
            <a:cxnSpLocks/>
            <a:endCxn id="77" idx="1"/>
          </p:cNvCxnSpPr>
          <p:nvPr/>
        </p:nvCxnSpPr>
        <p:spPr>
          <a:xfrm flipV="1">
            <a:off x="4869400" y="990850"/>
            <a:ext cx="492925" cy="16574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9" name="Google Shape;7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7050" y="3262262"/>
            <a:ext cx="2142750" cy="11824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28650" y="3259250"/>
            <a:ext cx="2079900" cy="11824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1" name="Google Shape;81;p14"/>
          <p:cNvSpPr txBox="1"/>
          <p:nvPr/>
        </p:nvSpPr>
        <p:spPr>
          <a:xfrm>
            <a:off x="4707050" y="2876650"/>
            <a:ext cx="4201500" cy="338700"/>
          </a:xfrm>
          <a:prstGeom prst="rect">
            <a:avLst/>
          </a:prstGeom>
          <a:noFill/>
          <a:ln w="9525" cap="flat" cmpd="sng">
            <a:solidFill>
              <a:srgbClr val="48B6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Búsqueda de métodos de biocontrol amigables con el agroecosistema</a:t>
            </a:r>
            <a:endParaRPr sz="1000"/>
          </a:p>
        </p:txBody>
      </p:sp>
      <p:pic>
        <p:nvPicPr>
          <p:cNvPr id="82" name="Google Shape;82;p14"/>
          <p:cNvPicPr preferRelativeResize="0"/>
          <p:nvPr/>
        </p:nvPicPr>
        <p:blipFill rotWithShape="1">
          <a:blip r:embed="rId8">
            <a:alphaModFix/>
          </a:blip>
          <a:srcRect l="5285" t="6916"/>
          <a:stretch/>
        </p:blipFill>
        <p:spPr>
          <a:xfrm>
            <a:off x="432063" y="738662"/>
            <a:ext cx="2142600" cy="1371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 rotWithShape="1">
          <a:blip r:embed="rId9">
            <a:alphaModFix/>
          </a:blip>
          <a:srcRect l="9858" t="10554" r="12204"/>
          <a:stretch/>
        </p:blipFill>
        <p:spPr>
          <a:xfrm>
            <a:off x="2774200" y="1347038"/>
            <a:ext cx="2284500" cy="1371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6D1CEF46-146C-4D27-B3D9-29DCF4C52790}"/>
              </a:ext>
            </a:extLst>
          </p:cNvPr>
          <p:cNvSpPr/>
          <p:nvPr/>
        </p:nvSpPr>
        <p:spPr>
          <a:xfrm>
            <a:off x="2991556" y="802814"/>
            <a:ext cx="1877844" cy="453398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s-EC" sz="1100" dirty="0">
                <a:latin typeface="+mj-lt"/>
              </a:rPr>
              <a:t>El género </a:t>
            </a:r>
            <a:r>
              <a:rPr lang="es-EC" sz="1100" i="1" dirty="0" err="1">
                <a:latin typeface="+mj-lt"/>
              </a:rPr>
              <a:t>Meloidogyne</a:t>
            </a:r>
            <a:endParaRPr lang="es-EC" sz="1100" dirty="0"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1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1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1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8" name="Google Shape;458;p31"/>
          <p:cNvCxnSpPr/>
          <p:nvPr/>
        </p:nvCxnSpPr>
        <p:spPr>
          <a:xfrm rot="10800000" flipH="1">
            <a:off x="-50821" y="561238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8A503F6-BD43-46FD-B76A-9AEAC10E2AFF}"/>
              </a:ext>
            </a:extLst>
          </p:cNvPr>
          <p:cNvSpPr txBox="1"/>
          <p:nvPr/>
        </p:nvSpPr>
        <p:spPr>
          <a:xfrm>
            <a:off x="331350" y="167542"/>
            <a:ext cx="7382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dk1"/>
                </a:solidFill>
              </a:rPr>
              <a:t>FASE 3: RESULTADOS Y DISCUSIÓN</a:t>
            </a:r>
            <a:endParaRPr lang="es-ES" sz="2200" dirty="0">
              <a:solidFill>
                <a:srgbClr val="990000"/>
              </a:solidFill>
            </a:endParaRPr>
          </a:p>
        </p:txBody>
      </p:sp>
      <p:pic>
        <p:nvPicPr>
          <p:cNvPr id="20" name="Google Shape;510;p32"/>
          <p:cNvPicPr preferRelativeResize="0"/>
          <p:nvPr/>
        </p:nvPicPr>
        <p:blipFill rotWithShape="1">
          <a:blip r:embed="rId3">
            <a:alphaModFix/>
          </a:blip>
          <a:srcRect t="2462" r="5713" b="4253"/>
          <a:stretch/>
        </p:blipFill>
        <p:spPr>
          <a:xfrm>
            <a:off x="1139200" y="705575"/>
            <a:ext cx="3684999" cy="385748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511;p32"/>
          <p:cNvSpPr txBox="1"/>
          <p:nvPr/>
        </p:nvSpPr>
        <p:spPr>
          <a:xfrm>
            <a:off x="341825" y="2412500"/>
            <a:ext cx="755100" cy="828000"/>
          </a:xfrm>
          <a:prstGeom prst="rect">
            <a:avLst/>
          </a:prstGeom>
          <a:solidFill>
            <a:srgbClr val="F4CCCC">
              <a:alpha val="53130"/>
            </a:srgbClr>
          </a:solidFill>
          <a:ln w="9525" cap="flat" cmpd="sng">
            <a:solidFill>
              <a:srgbClr val="000000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" sz="900" dirty="0">
                <a:solidFill>
                  <a:schemeClr val="dk1"/>
                </a:solidFill>
              </a:rPr>
              <a:t>Variable % de mortalidad en J2.</a:t>
            </a:r>
            <a:endParaRPr sz="900" dirty="0">
              <a:solidFill>
                <a:schemeClr val="dk1"/>
              </a:solidFill>
            </a:endParaRPr>
          </a:p>
        </p:txBody>
      </p:sp>
      <p:cxnSp>
        <p:nvCxnSpPr>
          <p:cNvPr id="22" name="Google Shape;512;p32"/>
          <p:cNvCxnSpPr>
            <a:stCxn id="21" idx="3"/>
            <a:endCxn id="24" idx="1"/>
          </p:cNvCxnSpPr>
          <p:nvPr/>
        </p:nvCxnSpPr>
        <p:spPr>
          <a:xfrm flipV="1">
            <a:off x="1096925" y="2781750"/>
            <a:ext cx="187450" cy="447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Google Shape;514;p32"/>
          <p:cNvSpPr/>
          <p:nvPr/>
        </p:nvSpPr>
        <p:spPr>
          <a:xfrm>
            <a:off x="1284375" y="2841800"/>
            <a:ext cx="3460500" cy="106800"/>
          </a:xfrm>
          <a:prstGeom prst="rect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513;p32"/>
          <p:cNvSpPr/>
          <p:nvPr/>
        </p:nvSpPr>
        <p:spPr>
          <a:xfrm>
            <a:off x="1284375" y="2728350"/>
            <a:ext cx="3460500" cy="106800"/>
          </a:xfrm>
          <a:prstGeom prst="rect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515;p32"/>
          <p:cNvSpPr/>
          <p:nvPr/>
        </p:nvSpPr>
        <p:spPr>
          <a:xfrm>
            <a:off x="1311850" y="3219500"/>
            <a:ext cx="3460500" cy="106800"/>
          </a:xfrm>
          <a:prstGeom prst="rect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990000"/>
              </a:highlight>
            </a:endParaRPr>
          </a:p>
        </p:txBody>
      </p:sp>
      <p:sp>
        <p:nvSpPr>
          <p:cNvPr id="26" name="Google Shape;517;p32"/>
          <p:cNvSpPr/>
          <p:nvPr/>
        </p:nvSpPr>
        <p:spPr>
          <a:xfrm>
            <a:off x="1251450" y="1296713"/>
            <a:ext cx="3460500" cy="106800"/>
          </a:xfrm>
          <a:prstGeom prst="rect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Google Shape;51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1838" y="4563075"/>
            <a:ext cx="3241976" cy="1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519;p32"/>
          <p:cNvSpPr txBox="1"/>
          <p:nvPr/>
        </p:nvSpPr>
        <p:spPr>
          <a:xfrm>
            <a:off x="106000" y="732375"/>
            <a:ext cx="1033200" cy="432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" sz="800" dirty="0">
                <a:solidFill>
                  <a:schemeClr val="dk1"/>
                </a:solidFill>
              </a:rPr>
              <a:t>Análisis de Tukey</a:t>
            </a:r>
            <a:r>
              <a:rPr lang="es" sz="900" dirty="0">
                <a:solidFill>
                  <a:schemeClr val="dk1"/>
                </a:solidFill>
              </a:rPr>
              <a:t> </a:t>
            </a:r>
            <a:endParaRPr sz="900" dirty="0">
              <a:solidFill>
                <a:schemeClr val="dk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125" y="753045"/>
            <a:ext cx="4164005" cy="3969424"/>
          </a:xfrm>
          <a:prstGeom prst="rect">
            <a:avLst/>
          </a:prstGeom>
        </p:spPr>
      </p:pic>
      <p:pic>
        <p:nvPicPr>
          <p:cNvPr id="49" name="Google Shape;45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5425" y="4710900"/>
            <a:ext cx="2178575" cy="496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41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4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4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4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3" name="Google Shape;53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4" name="Google Shape;534;p34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5" name="Google Shape;535;p34"/>
          <p:cNvSpPr txBox="1"/>
          <p:nvPr/>
        </p:nvSpPr>
        <p:spPr>
          <a:xfrm>
            <a:off x="244775" y="121275"/>
            <a:ext cx="420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/>
              <a:t>CONCLUSIONES</a:t>
            </a:r>
            <a:endParaRPr sz="2200" b="1"/>
          </a:p>
        </p:txBody>
      </p:sp>
      <p:sp>
        <p:nvSpPr>
          <p:cNvPr id="536" name="Google Shape;536;p34"/>
          <p:cNvSpPr txBox="1"/>
          <p:nvPr/>
        </p:nvSpPr>
        <p:spPr>
          <a:xfrm>
            <a:off x="381675" y="1286175"/>
            <a:ext cx="663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4"/>
          <p:cNvSpPr txBox="1"/>
          <p:nvPr/>
        </p:nvSpPr>
        <p:spPr>
          <a:xfrm>
            <a:off x="244775" y="1031554"/>
            <a:ext cx="7107774" cy="3098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-"/>
            </a:pPr>
            <a:r>
              <a:rPr lang="es" sz="1200" dirty="0">
                <a:solidFill>
                  <a:schemeClr val="dk1"/>
                </a:solidFill>
              </a:rPr>
              <a:t>Los aislamientos se identificaron molecularmente</a:t>
            </a:r>
            <a:r>
              <a:rPr lang="es" sz="1200" i="1" dirty="0">
                <a:solidFill>
                  <a:schemeClr val="dk1"/>
                </a:solidFill>
              </a:rPr>
              <a:t> </a:t>
            </a:r>
            <a:r>
              <a:rPr lang="es" sz="1200" dirty="0">
                <a:solidFill>
                  <a:schemeClr val="dk1"/>
                </a:solidFill>
              </a:rPr>
              <a:t>como </a:t>
            </a:r>
            <a:r>
              <a:rPr lang="es" sz="1200" i="1" dirty="0">
                <a:solidFill>
                  <a:schemeClr val="dk1"/>
                </a:solidFill>
              </a:rPr>
              <a:t>Purpureocillium lilacinum, Trichoderma virens </a:t>
            </a:r>
            <a:r>
              <a:rPr lang="es" sz="1200" dirty="0">
                <a:solidFill>
                  <a:schemeClr val="dk1"/>
                </a:solidFill>
              </a:rPr>
              <a:t>y </a:t>
            </a:r>
            <a:r>
              <a:rPr lang="es" sz="1200" i="1" dirty="0">
                <a:solidFill>
                  <a:schemeClr val="dk1"/>
                </a:solidFill>
              </a:rPr>
              <a:t>Beauveria bassiana </a:t>
            </a:r>
            <a:r>
              <a:rPr lang="es" sz="1200" dirty="0">
                <a:solidFill>
                  <a:schemeClr val="dk1"/>
                </a:solidFill>
              </a:rPr>
              <a:t>pertenecen al grupo de agentes biocontroladores de fitoparásitos y </a:t>
            </a:r>
            <a:r>
              <a:rPr lang="es" sz="1200" i="1" dirty="0">
                <a:solidFill>
                  <a:schemeClr val="dk1"/>
                </a:solidFill>
              </a:rPr>
              <a:t>Trichothecium roseum</a:t>
            </a:r>
            <a:r>
              <a:rPr lang="es" sz="1200" dirty="0">
                <a:solidFill>
                  <a:schemeClr val="dk1"/>
                </a:solidFill>
              </a:rPr>
              <a:t> podría tener actividades biocontroladoras por las toxinas antifúngicas que se han reportado en otras investigaciones.</a:t>
            </a:r>
            <a:endParaRPr sz="1200" dirty="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s" sz="1200" dirty="0">
                <a:solidFill>
                  <a:schemeClr val="dk1"/>
                </a:solidFill>
              </a:rPr>
              <a:t>En las interacciones con los extractos botánicos y diluciones de 1, 5 y 10% se presentaron efectos de inhibición que influyeron en la capacidad de esporulación de los hongos nematófagos en condiciones </a:t>
            </a:r>
            <a:r>
              <a:rPr lang="es" sz="1200" i="1" dirty="0">
                <a:solidFill>
                  <a:schemeClr val="dk1"/>
                </a:solidFill>
              </a:rPr>
              <a:t>in vitro.</a:t>
            </a:r>
            <a:endParaRPr sz="1200" i="1" dirty="0">
              <a:solidFill>
                <a:schemeClr val="dk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s" sz="1200" dirty="0">
                <a:solidFill>
                  <a:schemeClr val="dk1"/>
                </a:solidFill>
              </a:rPr>
              <a:t>Respecto a la actividad de las interacciones de los hongos nematófagos y extractos botánicos en la eclosión de huevos y  mortalidad de juveniles (J2) en </a:t>
            </a:r>
            <a:r>
              <a:rPr lang="es" sz="1200" i="1" dirty="0">
                <a:solidFill>
                  <a:schemeClr val="dk1"/>
                </a:solidFill>
              </a:rPr>
              <a:t>M. incognita</a:t>
            </a:r>
            <a:r>
              <a:rPr lang="es" sz="1200" dirty="0">
                <a:solidFill>
                  <a:schemeClr val="dk1"/>
                </a:solidFill>
              </a:rPr>
              <a:t>, se demostró que aumentaban el control con el transcurso de las horas.</a:t>
            </a:r>
            <a:endParaRPr sz="1200" dirty="0">
              <a:solidFill>
                <a:schemeClr val="dk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s" sz="1200" dirty="0">
                <a:solidFill>
                  <a:schemeClr val="dk1"/>
                </a:solidFill>
              </a:rPr>
              <a:t>Son suficientes 72 horas de exposición con los tratamientos evaluados para reducir el porcentaje de eclosión en los huevos de </a:t>
            </a:r>
            <a:r>
              <a:rPr lang="es" sz="1200" i="1" dirty="0">
                <a:solidFill>
                  <a:schemeClr val="dk1"/>
                </a:solidFill>
              </a:rPr>
              <a:t>M. incognita</a:t>
            </a:r>
            <a:r>
              <a:rPr lang="es" sz="1200" dirty="0">
                <a:solidFill>
                  <a:schemeClr val="dk1"/>
                </a:solidFill>
              </a:rPr>
              <a:t>, del mismo modo, son necesarias 24 horas de exposición para aumentar el porcentaje de mortalidad en juveniles de </a:t>
            </a:r>
            <a:r>
              <a:rPr lang="es" sz="1200" i="1" dirty="0">
                <a:solidFill>
                  <a:schemeClr val="dk1"/>
                </a:solidFill>
              </a:rPr>
              <a:t>M. incognita</a:t>
            </a:r>
            <a:r>
              <a:rPr lang="es" sz="1200" dirty="0">
                <a:solidFill>
                  <a:schemeClr val="dk1"/>
                </a:solidFill>
              </a:rPr>
              <a:t>. 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449" y="1140390"/>
            <a:ext cx="1305146" cy="318295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5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5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5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5" name="Google Shape;54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6" name="Google Shape;546;p35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7" name="Google Shape;547;p35"/>
          <p:cNvSpPr txBox="1"/>
          <p:nvPr/>
        </p:nvSpPr>
        <p:spPr>
          <a:xfrm>
            <a:off x="184975" y="49925"/>
            <a:ext cx="420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/>
              <a:t>RECOMENDACIONES</a:t>
            </a:r>
            <a:endParaRPr sz="2200" b="1"/>
          </a:p>
        </p:txBody>
      </p:sp>
      <p:sp>
        <p:nvSpPr>
          <p:cNvPr id="548" name="Google Shape;548;p35"/>
          <p:cNvSpPr txBox="1"/>
          <p:nvPr/>
        </p:nvSpPr>
        <p:spPr>
          <a:xfrm>
            <a:off x="381675" y="1286175"/>
            <a:ext cx="663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35"/>
          <p:cNvSpPr txBox="1"/>
          <p:nvPr/>
        </p:nvSpPr>
        <p:spPr>
          <a:xfrm>
            <a:off x="430450" y="1239000"/>
            <a:ext cx="8273700" cy="25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-"/>
            </a:pPr>
            <a:r>
              <a:rPr lang="es" sz="1200">
                <a:solidFill>
                  <a:schemeClr val="dk1"/>
                </a:solidFill>
              </a:rPr>
              <a:t>Para un mejor establecimiento de compatibilidad entre hongos nematófagos y extractos botánicos se recomienda utilizar los tratamientos de las diluciones desde el 1% hasta el 5%. No obstante, si se pretende inhibir el crecimiento micelial y la esporulación de los hongos, se recomienda aplicar diluciones superiores al 10% de los extractos botánicos.</a:t>
            </a:r>
            <a:endParaRPr sz="1200">
              <a:solidFill>
                <a:schemeClr val="dk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s" sz="1200">
                <a:solidFill>
                  <a:schemeClr val="dk1"/>
                </a:solidFill>
              </a:rPr>
              <a:t>Respecto a la interacción de extractos botánicos y hongos nemátofagos se recomienda continuar con la investigación en fase invernadero, para obtener un resultado más exacto en el control de </a:t>
            </a:r>
            <a:r>
              <a:rPr lang="es" sz="1200" i="1">
                <a:solidFill>
                  <a:schemeClr val="dk1"/>
                </a:solidFill>
              </a:rPr>
              <a:t>M. incognita </a:t>
            </a:r>
            <a:r>
              <a:rPr lang="es" sz="1200">
                <a:solidFill>
                  <a:schemeClr val="dk1"/>
                </a:solidFill>
              </a:rPr>
              <a:t>con los tratamientos que presentaron menor porcentaje de eclosión de los huevos a las 120 horas, los cuales fueron las especies de </a:t>
            </a:r>
            <a:r>
              <a:rPr lang="es" sz="1200" i="1">
                <a:solidFill>
                  <a:schemeClr val="dk1"/>
                </a:solidFill>
              </a:rPr>
              <a:t>T. virens, . bassiana, P. lilacinum </a:t>
            </a:r>
            <a:r>
              <a:rPr lang="es" sz="1200">
                <a:solidFill>
                  <a:schemeClr val="dk1"/>
                </a:solidFill>
              </a:rPr>
              <a:t>con los extractos de neem, quinua y clavo de olor.  </a:t>
            </a:r>
            <a:endParaRPr sz="1200">
              <a:solidFill>
                <a:schemeClr val="dk1"/>
              </a:solidFill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s" sz="1200">
                <a:solidFill>
                  <a:schemeClr val="dk1"/>
                </a:solidFill>
              </a:rPr>
              <a:t>Y para una mayor la mortalidad de juveniles (J2) de </a:t>
            </a:r>
            <a:r>
              <a:rPr lang="es" sz="1200" i="1">
                <a:solidFill>
                  <a:schemeClr val="dk1"/>
                </a:solidFill>
              </a:rPr>
              <a:t>M. incognita</a:t>
            </a:r>
            <a:r>
              <a:rPr lang="es" sz="1200">
                <a:solidFill>
                  <a:schemeClr val="dk1"/>
                </a:solidFill>
              </a:rPr>
              <a:t>, se recomienda los tratamientos que presentaron los porcentajes más altos respecto al control a las 72 horas, los cuales fueron las especies de </a:t>
            </a:r>
            <a:r>
              <a:rPr lang="es" sz="1200" i="1">
                <a:solidFill>
                  <a:schemeClr val="dk1"/>
                </a:solidFill>
              </a:rPr>
              <a:t>B. bassiana, T. viren, P.  lilacinum, T. roseum</a:t>
            </a:r>
            <a:r>
              <a:rPr lang="es" sz="1200">
                <a:solidFill>
                  <a:schemeClr val="dk1"/>
                </a:solidFill>
              </a:rPr>
              <a:t> con los extractos de quinoa, neem y clavo de olor.  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6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6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6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7" name="Google Shape;55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6"/>
          <p:cNvSpPr txBox="1"/>
          <p:nvPr/>
        </p:nvSpPr>
        <p:spPr>
          <a:xfrm>
            <a:off x="617625" y="1545725"/>
            <a:ext cx="48132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 b="1"/>
              <a:t>Gracias por su atención.</a:t>
            </a:r>
            <a:endParaRPr sz="29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/>
        </p:nvSpPr>
        <p:spPr>
          <a:xfrm>
            <a:off x="0" y="4738950"/>
            <a:ext cx="9110400" cy="384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89" name="Google Shape;89;p15"/>
          <p:cNvSpPr txBox="1"/>
          <p:nvPr/>
        </p:nvSpPr>
        <p:spPr>
          <a:xfrm>
            <a:off x="-27425" y="4738953"/>
            <a:ext cx="9184200" cy="33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0" name="Google Shape;90;p15"/>
          <p:cNvSpPr txBox="1"/>
          <p:nvPr/>
        </p:nvSpPr>
        <p:spPr>
          <a:xfrm>
            <a:off x="-27425" y="4772578"/>
            <a:ext cx="9184200" cy="33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91" name="Google Shape;91;p15"/>
          <p:cNvSpPr txBox="1"/>
          <p:nvPr/>
        </p:nvSpPr>
        <p:spPr>
          <a:xfrm>
            <a:off x="223100" y="136325"/>
            <a:ext cx="368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 dirty="0"/>
              <a:t>OBJETIVOS/HIPÓTESIS</a:t>
            </a:r>
            <a:endParaRPr sz="2200" b="1" dirty="0"/>
          </a:p>
        </p:txBody>
      </p:sp>
      <p:cxnSp>
        <p:nvCxnSpPr>
          <p:cNvPr id="92" name="Google Shape;92;p15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" name="Google Shape;93;p15"/>
          <p:cNvSpPr txBox="1"/>
          <p:nvPr/>
        </p:nvSpPr>
        <p:spPr>
          <a:xfrm>
            <a:off x="1033774" y="3648550"/>
            <a:ext cx="7633500" cy="515700"/>
          </a:xfrm>
          <a:prstGeom prst="rect">
            <a:avLst/>
          </a:prstGeom>
          <a:solidFill>
            <a:srgbClr val="D9EAD3">
              <a:alpha val="46430"/>
            </a:srgbClr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</a:rPr>
              <a:t>Establecer las interacciones de los extractos botánicos y hongos nematófagos que tienen efecto nematicida y/o nematostático para </a:t>
            </a:r>
            <a:r>
              <a:rPr lang="es" sz="1000" i="1">
                <a:solidFill>
                  <a:schemeClr val="dk1"/>
                </a:solidFill>
              </a:rPr>
              <a:t>M. incognita</a:t>
            </a:r>
            <a:r>
              <a:rPr lang="es" sz="1000">
                <a:solidFill>
                  <a:schemeClr val="dk1"/>
                </a:solidFill>
              </a:rPr>
              <a:t> bajo condiciones de laboratorio.</a:t>
            </a:r>
            <a:endParaRPr sz="1000"/>
          </a:p>
        </p:txBody>
      </p:sp>
      <p:sp>
        <p:nvSpPr>
          <p:cNvPr id="94" name="Google Shape;94;p15"/>
          <p:cNvSpPr txBox="1"/>
          <p:nvPr/>
        </p:nvSpPr>
        <p:spPr>
          <a:xfrm>
            <a:off x="479100" y="1583688"/>
            <a:ext cx="1107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b="1" u="sng">
                <a:solidFill>
                  <a:schemeClr val="dk1"/>
                </a:solidFill>
              </a:rPr>
              <a:t>Específicos</a:t>
            </a:r>
            <a:endParaRPr sz="1100" b="1" u="sng">
              <a:solidFill>
                <a:schemeClr val="dk1"/>
              </a:solidFill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1033773" y="1949875"/>
            <a:ext cx="7633500" cy="338700"/>
          </a:xfrm>
          <a:prstGeom prst="rect">
            <a:avLst/>
          </a:prstGeom>
          <a:solidFill>
            <a:srgbClr val="C9DAF8">
              <a:alpha val="57590"/>
            </a:srgbClr>
          </a:solidFill>
          <a:ln w="9525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</a:rPr>
              <a:t>Identificar molecularmente las cepas de hongos nematófagos</a:t>
            </a:r>
            <a:r>
              <a:rPr lang="es" sz="1000" b="1">
                <a:solidFill>
                  <a:schemeClr val="dk1"/>
                </a:solidFill>
              </a:rPr>
              <a:t> </a:t>
            </a:r>
            <a:r>
              <a:rPr lang="es" sz="1000">
                <a:solidFill>
                  <a:schemeClr val="dk1"/>
                </a:solidFill>
              </a:rPr>
              <a:t>para el control de </a:t>
            </a:r>
            <a:r>
              <a:rPr lang="es" sz="1000" i="1">
                <a:solidFill>
                  <a:schemeClr val="dk1"/>
                </a:solidFill>
              </a:rPr>
              <a:t>M. incognita</a:t>
            </a:r>
            <a:endParaRPr sz="1000"/>
          </a:p>
        </p:txBody>
      </p:sp>
      <p:sp>
        <p:nvSpPr>
          <p:cNvPr id="96" name="Google Shape;96;p15"/>
          <p:cNvSpPr txBox="1"/>
          <p:nvPr/>
        </p:nvSpPr>
        <p:spPr>
          <a:xfrm>
            <a:off x="1033773" y="2701784"/>
            <a:ext cx="7633500" cy="338700"/>
          </a:xfrm>
          <a:prstGeom prst="rect">
            <a:avLst/>
          </a:prstGeom>
          <a:solidFill>
            <a:srgbClr val="FFF2CC">
              <a:alpha val="66070"/>
            </a:srgbClr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</a:rPr>
              <a:t>Evaluar la respuesta de la interacción entre extractos botánicos y hongos nematófagos en condiciones </a:t>
            </a:r>
            <a:r>
              <a:rPr lang="es" sz="1000" i="1">
                <a:solidFill>
                  <a:schemeClr val="dk1"/>
                </a:solidFill>
              </a:rPr>
              <a:t>in vitro.</a:t>
            </a:r>
            <a:endParaRPr sz="1000"/>
          </a:p>
        </p:txBody>
      </p:sp>
      <p:sp>
        <p:nvSpPr>
          <p:cNvPr id="97" name="Google Shape;97;p15"/>
          <p:cNvSpPr txBox="1"/>
          <p:nvPr/>
        </p:nvSpPr>
        <p:spPr>
          <a:xfrm>
            <a:off x="1033750" y="2281691"/>
            <a:ext cx="7633500" cy="338700"/>
          </a:xfrm>
          <a:prstGeom prst="rect">
            <a:avLst/>
          </a:prstGeom>
          <a:noFill/>
          <a:ln w="9525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dk1"/>
                </a:solidFill>
              </a:rPr>
              <a:t>Ho:</a:t>
            </a:r>
            <a:r>
              <a:rPr lang="es" sz="1000">
                <a:solidFill>
                  <a:schemeClr val="dk1"/>
                </a:solidFill>
              </a:rPr>
              <a:t> Las especies de hongos identificadas molecularmente no pertenecen al grupo de hongos biocontroladores de </a:t>
            </a:r>
            <a:r>
              <a:rPr lang="es" sz="1000" i="1">
                <a:solidFill>
                  <a:schemeClr val="dk1"/>
                </a:solidFill>
              </a:rPr>
              <a:t>M. incognita</a:t>
            </a:r>
            <a:r>
              <a:rPr lang="es" sz="10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1033773" y="3051224"/>
            <a:ext cx="7633500" cy="515700"/>
          </a:xfrm>
          <a:prstGeom prst="rect">
            <a:avLst/>
          </a:prstGeom>
          <a:noFill/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 b="1">
                <a:solidFill>
                  <a:schemeClr val="dk1"/>
                </a:solidFill>
              </a:rPr>
              <a:t>Ho:</a:t>
            </a:r>
            <a:r>
              <a:rPr lang="es" sz="1000">
                <a:solidFill>
                  <a:schemeClr val="dk1"/>
                </a:solidFill>
              </a:rPr>
              <a:t> Las diluciones de los extractos botánicos no influyen sobre los efectos de inhibición y en la capacidad de esporulación de los hongos nematófagos en condiciones </a:t>
            </a:r>
            <a:r>
              <a:rPr lang="es" sz="1000" i="1">
                <a:solidFill>
                  <a:schemeClr val="dk1"/>
                </a:solidFill>
              </a:rPr>
              <a:t>in vitro. </a:t>
            </a:r>
            <a:endParaRPr sz="1000" i="1">
              <a:solidFill>
                <a:schemeClr val="dk1"/>
              </a:solidFill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1033775" y="4170725"/>
            <a:ext cx="7633500" cy="515700"/>
          </a:xfrm>
          <a:prstGeom prst="rect">
            <a:avLst/>
          </a:prstGeom>
          <a:noFill/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 b="1">
                <a:solidFill>
                  <a:schemeClr val="dk1"/>
                </a:solidFill>
              </a:rPr>
              <a:t>Ho:</a:t>
            </a:r>
            <a:r>
              <a:rPr lang="es" sz="1000" i="1">
                <a:solidFill>
                  <a:schemeClr val="dk1"/>
                </a:solidFill>
              </a:rPr>
              <a:t> </a:t>
            </a:r>
            <a:r>
              <a:rPr lang="es" sz="1000">
                <a:solidFill>
                  <a:schemeClr val="dk1"/>
                </a:solidFill>
              </a:rPr>
              <a:t>Las interacciones de los extractos botánicos y hongos nematofagos no controlan la eclosión de huevos y mortalidad de juveniles de </a:t>
            </a:r>
            <a:r>
              <a:rPr lang="es" sz="1000" i="1">
                <a:solidFill>
                  <a:schemeClr val="dk1"/>
                </a:solidFill>
              </a:rPr>
              <a:t>M. incognita </a:t>
            </a:r>
            <a:r>
              <a:rPr lang="es" sz="1000">
                <a:solidFill>
                  <a:schemeClr val="dk1"/>
                </a:solidFill>
              </a:rPr>
              <a:t>bajo condiciones de laboratorio.</a:t>
            </a:r>
            <a:endParaRPr sz="1300"/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395000" y="669475"/>
            <a:ext cx="1867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795"/>
              </a:spcBef>
              <a:spcAft>
                <a:spcPts val="0"/>
              </a:spcAft>
              <a:buNone/>
            </a:pPr>
            <a:r>
              <a:rPr lang="es" sz="1100" b="1" u="sng">
                <a:solidFill>
                  <a:schemeClr val="dk1"/>
                </a:solidFill>
              </a:rPr>
              <a:t>Objetivo General</a:t>
            </a:r>
            <a:endParaRPr u="sng"/>
          </a:p>
        </p:txBody>
      </p:sp>
      <p:sp>
        <p:nvSpPr>
          <p:cNvPr id="102" name="Google Shape;102;p15"/>
          <p:cNvSpPr/>
          <p:nvPr/>
        </p:nvSpPr>
        <p:spPr>
          <a:xfrm>
            <a:off x="479100" y="1033425"/>
            <a:ext cx="8185800" cy="495900"/>
          </a:xfrm>
          <a:prstGeom prst="roundRect">
            <a:avLst>
              <a:gd name="adj" fmla="val 16667"/>
            </a:avLst>
          </a:prstGeom>
          <a:solidFill>
            <a:srgbClr val="A8EDF4">
              <a:alpha val="1786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5"/>
          <p:cNvSpPr txBox="1"/>
          <p:nvPr/>
        </p:nvSpPr>
        <p:spPr>
          <a:xfrm>
            <a:off x="579875" y="1022825"/>
            <a:ext cx="8034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Evaluar el efecto de la interacción de extractos botánicos y hongos nematófagos para el control de </a:t>
            </a:r>
            <a:r>
              <a:rPr lang="es" sz="1100" i="1">
                <a:solidFill>
                  <a:schemeClr val="dk1"/>
                </a:solidFill>
              </a:rPr>
              <a:t>Meloidogyne incognita </a:t>
            </a:r>
            <a:r>
              <a:rPr lang="es" sz="1100">
                <a:solidFill>
                  <a:schemeClr val="dk1"/>
                </a:solidFill>
              </a:rPr>
              <a:t>en condiciones de laboratorio.</a:t>
            </a:r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705975" y="2047825"/>
            <a:ext cx="252000" cy="14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>
            <a:off x="705975" y="2839313"/>
            <a:ext cx="252000" cy="14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/>
          <p:nvPr/>
        </p:nvSpPr>
        <p:spPr>
          <a:xfrm>
            <a:off x="705975" y="3883725"/>
            <a:ext cx="252000" cy="14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6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6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/>
        </p:nvSpPr>
        <p:spPr>
          <a:xfrm>
            <a:off x="223100" y="136325"/>
            <a:ext cx="6458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/>
              <a:t>UBICACIÓN DEL ÁREA DE INVESTIGACIÓN</a:t>
            </a:r>
            <a:endParaRPr sz="2200" b="1"/>
          </a:p>
        </p:txBody>
      </p:sp>
      <p:cxnSp>
        <p:nvCxnSpPr>
          <p:cNvPr id="116" name="Google Shape;116;p16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" name="Google Shape;117;p16"/>
          <p:cNvSpPr txBox="1"/>
          <p:nvPr/>
        </p:nvSpPr>
        <p:spPr>
          <a:xfrm>
            <a:off x="563100" y="3234875"/>
            <a:ext cx="6192000" cy="132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2625" lvl="0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s" sz="1100" dirty="0">
                <a:solidFill>
                  <a:schemeClr val="dk1"/>
                </a:solidFill>
              </a:rPr>
              <a:t>La presente Investigación se realizó en las instalaciones de los departamentos de Protección Vegetal, Biotecnología, Nutrición y Calidad en el Instituto Nacional de Investigaciones Agropecuarias (INIAP) - Estación Experimental Santa Catalina (EESC</a:t>
            </a:r>
            <a:r>
              <a:rPr lang="es" sz="1100" dirty="0" smtClean="0">
                <a:solidFill>
                  <a:schemeClr val="dk1"/>
                </a:solidFill>
              </a:rPr>
              <a:t>). Con el apoyo</a:t>
            </a:r>
            <a:r>
              <a:rPr lang="es-EC" sz="1100" dirty="0" smtClean="0">
                <a:solidFill>
                  <a:schemeClr val="dk1"/>
                </a:solidFill>
              </a:rPr>
              <a:t> </a:t>
            </a:r>
            <a:r>
              <a:rPr lang="es-EC" sz="1100" dirty="0">
                <a:solidFill>
                  <a:schemeClr val="dk1"/>
                </a:solidFill>
              </a:rPr>
              <a:t>de los investigadores y tutores Ing. Cristina Tello e Ing. Pablo </a:t>
            </a:r>
            <a:r>
              <a:rPr lang="es-EC" sz="1100" dirty="0" err="1">
                <a:solidFill>
                  <a:schemeClr val="dk1"/>
                </a:solidFill>
              </a:rPr>
              <a:t>Llumiquinga</a:t>
            </a:r>
            <a:r>
              <a:rPr lang="es-EC" sz="1100" dirty="0">
                <a:solidFill>
                  <a:schemeClr val="dk1"/>
                </a:solidFill>
              </a:rPr>
              <a:t>.</a:t>
            </a:r>
            <a:endParaRPr dirty="0"/>
          </a:p>
        </p:txBody>
      </p:sp>
      <p:pic>
        <p:nvPicPr>
          <p:cNvPr id="118" name="Google Shape;11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2924" y="1073113"/>
            <a:ext cx="1911600" cy="19941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9" name="Google Shape;119;p16"/>
          <p:cNvSpPr txBox="1"/>
          <p:nvPr/>
        </p:nvSpPr>
        <p:spPr>
          <a:xfrm>
            <a:off x="521075" y="1272475"/>
            <a:ext cx="2487600" cy="146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chemeClr val="dk1"/>
                </a:solidFill>
              </a:rPr>
              <a:t>País:                 Ecuador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chemeClr val="dk1"/>
                </a:solidFill>
              </a:rPr>
              <a:t>Provincia:         Pichincha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chemeClr val="dk1"/>
                </a:solidFill>
              </a:rPr>
              <a:t>Cantón:            Mejía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chemeClr val="dk1"/>
                </a:solidFill>
              </a:rPr>
              <a:t>Parroquia:        Cutuglagua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chemeClr val="dk1"/>
                </a:solidFill>
              </a:rPr>
              <a:t>Sector:             Panamericana sur, Km 1</a:t>
            </a:r>
            <a:endParaRPr sz="1000" dirty="0">
              <a:solidFill>
                <a:schemeClr val="dk1"/>
              </a:solidFill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6622725" y="3152200"/>
            <a:ext cx="2412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79195" lvl="0" indent="-81919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Latitud:	</a:t>
            </a:r>
            <a:r>
              <a:rPr lang="es" sz="1100">
                <a:solidFill>
                  <a:schemeClr val="dk1"/>
                </a:solidFill>
                <a:highlight>
                  <a:schemeClr val="lt1"/>
                </a:highlight>
              </a:rPr>
              <a:t>00° 22' S.</a:t>
            </a:r>
            <a:endParaRPr sz="1100">
              <a:solidFill>
                <a:schemeClr val="dk1"/>
              </a:solidFill>
            </a:endParaRPr>
          </a:p>
          <a:p>
            <a:pPr marL="1179195" lvl="0" indent="-81919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Longitud:	</a:t>
            </a:r>
            <a:r>
              <a:rPr lang="es" sz="1100">
                <a:solidFill>
                  <a:schemeClr val="dk1"/>
                </a:solidFill>
                <a:highlight>
                  <a:schemeClr val="lt1"/>
                </a:highlight>
              </a:rPr>
              <a:t>78° 33' W.</a:t>
            </a:r>
            <a:endParaRPr sz="1100">
              <a:solidFill>
                <a:schemeClr val="dk1"/>
              </a:solidFill>
            </a:endParaRPr>
          </a:p>
          <a:p>
            <a:pPr marL="1179195" lvl="0" indent="-81919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Altitud:	3058 m. </a:t>
            </a:r>
            <a:endParaRPr/>
          </a:p>
        </p:txBody>
      </p:sp>
      <p:sp>
        <p:nvSpPr>
          <p:cNvPr id="121" name="Google Shape;121;p16"/>
          <p:cNvSpPr txBox="1"/>
          <p:nvPr/>
        </p:nvSpPr>
        <p:spPr>
          <a:xfrm>
            <a:off x="3622350" y="1272475"/>
            <a:ext cx="3529800" cy="15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</a:rPr>
              <a:t>Zona de vida:	          Bosque muy húmedo Montano 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</a:rPr>
              <a:t>Altitud:           	          3058 msnm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</a:rPr>
              <a:t>Temperatura media:    11.37°C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</a:rPr>
              <a:t>Precipitación:              1500 mm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</a:rPr>
              <a:t>Humedad relativa:       83.62%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</a:rPr>
              <a:t>Heliofanía:                   850 horas luz año-1</a:t>
            </a:r>
            <a:endParaRPr sz="1000"/>
          </a:p>
        </p:txBody>
      </p:sp>
      <p:sp>
        <p:nvSpPr>
          <p:cNvPr id="122" name="Google Shape;122;p16"/>
          <p:cNvSpPr txBox="1"/>
          <p:nvPr/>
        </p:nvSpPr>
        <p:spPr>
          <a:xfrm>
            <a:off x="563100" y="918475"/>
            <a:ext cx="1395000" cy="354000"/>
          </a:xfrm>
          <a:prstGeom prst="rect">
            <a:avLst/>
          </a:prstGeom>
          <a:noFill/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chemeClr val="dk1"/>
                </a:solidFill>
              </a:rPr>
              <a:t>Ubicación Política</a:t>
            </a:r>
            <a:endParaRPr/>
          </a:p>
        </p:txBody>
      </p:sp>
      <p:sp>
        <p:nvSpPr>
          <p:cNvPr id="123" name="Google Shape;123;p16"/>
          <p:cNvSpPr txBox="1"/>
          <p:nvPr/>
        </p:nvSpPr>
        <p:spPr>
          <a:xfrm>
            <a:off x="621950" y="2798200"/>
            <a:ext cx="1655700" cy="354000"/>
          </a:xfrm>
          <a:prstGeom prst="rect">
            <a:avLst/>
          </a:prstGeom>
          <a:noFill/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chemeClr val="dk1"/>
                </a:solidFill>
              </a:rPr>
              <a:t>Ubicación geográfica</a:t>
            </a:r>
            <a:endParaRPr/>
          </a:p>
        </p:txBody>
      </p:sp>
      <p:sp>
        <p:nvSpPr>
          <p:cNvPr id="124" name="Google Shape;124;p16"/>
          <p:cNvSpPr txBox="1"/>
          <p:nvPr/>
        </p:nvSpPr>
        <p:spPr>
          <a:xfrm>
            <a:off x="3686550" y="918475"/>
            <a:ext cx="1622100" cy="3540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chemeClr val="dk1"/>
                </a:solidFill>
              </a:rPr>
              <a:t>Ubicación Ecológica</a:t>
            </a:r>
            <a:endParaRPr/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5845" y="908275"/>
            <a:ext cx="1036529" cy="1116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7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7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4" name="Google Shape;134;p17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5" name="Google Shape;13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625" y="1894134"/>
            <a:ext cx="1566000" cy="2016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6" name="Google Shape;136;p17"/>
          <p:cNvPicPr preferRelativeResize="0"/>
          <p:nvPr/>
        </p:nvPicPr>
        <p:blipFill rotWithShape="1">
          <a:blip r:embed="rId5">
            <a:alphaModFix/>
          </a:blip>
          <a:srcRect r="8113"/>
          <a:stretch/>
        </p:blipFill>
        <p:spPr>
          <a:xfrm>
            <a:off x="5589675" y="1890075"/>
            <a:ext cx="1511100" cy="2016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7" name="Google Shape;13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5649" y="1913306"/>
            <a:ext cx="1566000" cy="1969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" name="Google Shape;13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24413" y="1886034"/>
            <a:ext cx="1566000" cy="2017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45" name="Google Shape;145;p17"/>
          <p:cNvCxnSpPr>
            <a:stCxn id="135" idx="3"/>
            <a:endCxn id="146" idx="1"/>
          </p:cNvCxnSpPr>
          <p:nvPr/>
        </p:nvCxnSpPr>
        <p:spPr>
          <a:xfrm>
            <a:off x="1935625" y="2902134"/>
            <a:ext cx="183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" name="Google Shape;147;p17"/>
          <p:cNvCxnSpPr>
            <a:stCxn id="148" idx="3"/>
            <a:endCxn id="138" idx="1"/>
          </p:cNvCxnSpPr>
          <p:nvPr/>
        </p:nvCxnSpPr>
        <p:spPr>
          <a:xfrm rot="10800000" flipH="1">
            <a:off x="3623775" y="2894775"/>
            <a:ext cx="200700" cy="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9" name="Google Shape;149;p17"/>
          <p:cNvCxnSpPr>
            <a:stCxn id="138" idx="3"/>
            <a:endCxn id="136" idx="1"/>
          </p:cNvCxnSpPr>
          <p:nvPr/>
        </p:nvCxnSpPr>
        <p:spPr>
          <a:xfrm>
            <a:off x="5390413" y="2894634"/>
            <a:ext cx="199200" cy="3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0" name="Google Shape;150;p17"/>
          <p:cNvCxnSpPr>
            <a:stCxn id="136" idx="3"/>
            <a:endCxn id="137" idx="1"/>
          </p:cNvCxnSpPr>
          <p:nvPr/>
        </p:nvCxnSpPr>
        <p:spPr>
          <a:xfrm>
            <a:off x="7100775" y="2898075"/>
            <a:ext cx="174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2" name="Google Shape;152;p17"/>
          <p:cNvSpPr/>
          <p:nvPr/>
        </p:nvSpPr>
        <p:spPr>
          <a:xfrm>
            <a:off x="359774" y="729388"/>
            <a:ext cx="8510100" cy="354000"/>
          </a:xfrm>
          <a:prstGeom prst="flowChartAlternateProcess">
            <a:avLst/>
          </a:prstGeom>
          <a:solidFill>
            <a:srgbClr val="C9DAF8">
              <a:alpha val="31250"/>
            </a:srgbClr>
          </a:solidFill>
          <a:ln w="952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05788" y="4059275"/>
            <a:ext cx="490113" cy="6065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92525" y="4096560"/>
            <a:ext cx="1134344" cy="27022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6" name="Google Shape;156;p17"/>
          <p:cNvPicPr preferRelativeResize="0"/>
          <p:nvPr/>
        </p:nvPicPr>
        <p:blipFill rotWithShape="1">
          <a:blip r:embed="rId10">
            <a:alphaModFix/>
          </a:blip>
          <a:srcRect l="20653" b="11543"/>
          <a:stretch/>
        </p:blipFill>
        <p:spPr>
          <a:xfrm>
            <a:off x="3876913" y="3984137"/>
            <a:ext cx="532250" cy="68172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34542" y="4198430"/>
            <a:ext cx="1598400" cy="755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41444" y="4054122"/>
            <a:ext cx="1038855" cy="548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12675" y="1890075"/>
            <a:ext cx="1511100" cy="2014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7082FDB6-7AC0-4B7B-9C3B-58C379A74F0D}"/>
              </a:ext>
            </a:extLst>
          </p:cNvPr>
          <p:cNvSpPr txBox="1"/>
          <p:nvPr/>
        </p:nvSpPr>
        <p:spPr>
          <a:xfrm>
            <a:off x="306262" y="156585"/>
            <a:ext cx="62187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>
                <a:solidFill>
                  <a:schemeClr val="dk1"/>
                </a:solidFill>
              </a:rPr>
              <a:t>FASE 1: METODOLOGÍA</a:t>
            </a:r>
            <a:r>
              <a:rPr lang="es-EC" sz="2200" b="1" dirty="0">
                <a:solidFill>
                  <a:srgbClr val="990000"/>
                </a:solidFill>
              </a:rPr>
              <a:t> </a:t>
            </a:r>
            <a:endParaRPr lang="es-EC" sz="2200" dirty="0">
              <a:solidFill>
                <a:srgbClr val="99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35297860-A618-42CA-94AB-6DF0EF156897}"/>
              </a:ext>
            </a:extLst>
          </p:cNvPr>
          <p:cNvSpPr txBox="1"/>
          <p:nvPr/>
        </p:nvSpPr>
        <p:spPr>
          <a:xfrm>
            <a:off x="365700" y="721386"/>
            <a:ext cx="8225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111111"/>
                </a:solidFill>
              </a:rPr>
              <a:t>Identificación molecular de las cepas de hongos nematófagos para el control de </a:t>
            </a:r>
            <a:r>
              <a:rPr lang="es-ES" b="1" i="1" dirty="0">
                <a:solidFill>
                  <a:srgbClr val="111111"/>
                </a:solidFill>
              </a:rPr>
              <a:t>M. incognita</a:t>
            </a:r>
            <a:endParaRPr lang="es-ES" dirty="0">
              <a:solidFill>
                <a:srgbClr val="11111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C7900C4A-9BDB-47E0-A3A5-145D8B42E3EF}"/>
              </a:ext>
            </a:extLst>
          </p:cNvPr>
          <p:cNvSpPr/>
          <p:nvPr/>
        </p:nvSpPr>
        <p:spPr>
          <a:xfrm>
            <a:off x="418550" y="1218220"/>
            <a:ext cx="1532053" cy="493451"/>
          </a:xfrm>
          <a:prstGeom prst="rect">
            <a:avLst/>
          </a:prstGeom>
          <a:solidFill>
            <a:srgbClr val="E6EFFE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2625" lvl="0" algn="just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s-EC" sz="1100" dirty="0">
                <a:solidFill>
                  <a:schemeClr val="dk1"/>
                </a:solidFill>
              </a:rPr>
              <a:t>1. Multiplicación de hongos nematófagos</a:t>
            </a:r>
            <a:endParaRPr lang="es-EC" sz="1100" dirty="0"/>
          </a:p>
        </p:txBody>
      </p:sp>
      <p:sp>
        <p:nvSpPr>
          <p:cNvPr id="34" name="Rectángulo 33">
            <a:extLst>
              <a:ext uri="{FF2B5EF4-FFF2-40B4-BE49-F238E27FC236}">
                <a16:creationId xmlns="" xmlns:a16="http://schemas.microsoft.com/office/drawing/2014/main" id="{5C5C061C-DF65-4142-BF26-7FCDD7719C4B}"/>
              </a:ext>
            </a:extLst>
          </p:cNvPr>
          <p:cNvSpPr/>
          <p:nvPr/>
        </p:nvSpPr>
        <p:spPr>
          <a:xfrm>
            <a:off x="2142109" y="1223511"/>
            <a:ext cx="1532053" cy="493451"/>
          </a:xfrm>
          <a:prstGeom prst="rect">
            <a:avLst/>
          </a:prstGeom>
          <a:solidFill>
            <a:srgbClr val="E6EFFE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2625" lvl="0">
              <a:lnSpc>
                <a:spcPct val="115000"/>
              </a:lnSpc>
              <a:spcBef>
                <a:spcPts val="1000"/>
              </a:spcBef>
            </a:pPr>
            <a:r>
              <a:rPr lang="es-EC" sz="1100" dirty="0">
                <a:solidFill>
                  <a:schemeClr val="dk1"/>
                </a:solidFill>
              </a:rPr>
              <a:t>2. Extracción de ADN</a:t>
            </a:r>
            <a:endParaRPr lang="es-EC" sz="1100" dirty="0"/>
          </a:p>
        </p:txBody>
      </p:sp>
      <p:sp>
        <p:nvSpPr>
          <p:cNvPr id="35" name="Rectángulo 34">
            <a:extLst>
              <a:ext uri="{FF2B5EF4-FFF2-40B4-BE49-F238E27FC236}">
                <a16:creationId xmlns="" xmlns:a16="http://schemas.microsoft.com/office/drawing/2014/main" id="{1950CE1F-6257-4CB5-A613-137648E44569}"/>
              </a:ext>
            </a:extLst>
          </p:cNvPr>
          <p:cNvSpPr/>
          <p:nvPr/>
        </p:nvSpPr>
        <p:spPr>
          <a:xfrm>
            <a:off x="3858360" y="1231427"/>
            <a:ext cx="1512929" cy="493451"/>
          </a:xfrm>
          <a:prstGeom prst="rect">
            <a:avLst/>
          </a:prstGeom>
          <a:solidFill>
            <a:srgbClr val="E6EFFE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2625" lvl="0">
              <a:lnSpc>
                <a:spcPct val="115000"/>
              </a:lnSpc>
              <a:spcBef>
                <a:spcPts val="1000"/>
              </a:spcBef>
            </a:pPr>
            <a:r>
              <a:rPr lang="es-EC" sz="1100" dirty="0">
                <a:solidFill>
                  <a:schemeClr val="dk1"/>
                </a:solidFill>
              </a:rPr>
              <a:t>3. Cuantificación de ADN</a:t>
            </a:r>
            <a:endParaRPr lang="es-EC" sz="1100" dirty="0"/>
          </a:p>
        </p:txBody>
      </p:sp>
      <p:sp>
        <p:nvSpPr>
          <p:cNvPr id="36" name="Rectángulo 35">
            <a:extLst>
              <a:ext uri="{FF2B5EF4-FFF2-40B4-BE49-F238E27FC236}">
                <a16:creationId xmlns="" xmlns:a16="http://schemas.microsoft.com/office/drawing/2014/main" id="{8E97CCC9-3362-40C0-976F-DB939E6B412F}"/>
              </a:ext>
            </a:extLst>
          </p:cNvPr>
          <p:cNvSpPr/>
          <p:nvPr/>
        </p:nvSpPr>
        <p:spPr>
          <a:xfrm>
            <a:off x="5555487" y="1231930"/>
            <a:ext cx="1532053" cy="493451"/>
          </a:xfrm>
          <a:prstGeom prst="rect">
            <a:avLst/>
          </a:prstGeom>
          <a:solidFill>
            <a:srgbClr val="E6EFFE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s-ES" sz="1100" dirty="0">
                <a:solidFill>
                  <a:schemeClr val="dk1"/>
                </a:solidFill>
              </a:rPr>
              <a:t>4. Amplificación de las regiones ITS1-ITS4</a:t>
            </a:r>
            <a:endParaRPr lang="es-ES" sz="1100" dirty="0"/>
          </a:p>
        </p:txBody>
      </p:sp>
      <p:sp>
        <p:nvSpPr>
          <p:cNvPr id="37" name="Rectángulo 36">
            <a:extLst>
              <a:ext uri="{FF2B5EF4-FFF2-40B4-BE49-F238E27FC236}">
                <a16:creationId xmlns="" xmlns:a16="http://schemas.microsoft.com/office/drawing/2014/main" id="{FF3FF2F2-B9F1-4C17-A99A-EA7B1A0014A0}"/>
              </a:ext>
            </a:extLst>
          </p:cNvPr>
          <p:cNvSpPr/>
          <p:nvPr/>
        </p:nvSpPr>
        <p:spPr>
          <a:xfrm>
            <a:off x="7279046" y="1228893"/>
            <a:ext cx="1532053" cy="493451"/>
          </a:xfrm>
          <a:prstGeom prst="rect">
            <a:avLst/>
          </a:prstGeom>
          <a:solidFill>
            <a:srgbClr val="E6EFFE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es-ES" sz="1100" dirty="0">
                <a:solidFill>
                  <a:schemeClr val="dk1"/>
                </a:solidFill>
              </a:rPr>
              <a:t>5. Electroforesis del producto PCR</a:t>
            </a:r>
            <a:endParaRPr lang="es-ES" sz="1100" dirty="0"/>
          </a:p>
        </p:txBody>
      </p:sp>
      <p:sp>
        <p:nvSpPr>
          <p:cNvPr id="38" name="Rectángulo 37">
            <a:extLst>
              <a:ext uri="{FF2B5EF4-FFF2-40B4-BE49-F238E27FC236}">
                <a16:creationId xmlns="" xmlns:a16="http://schemas.microsoft.com/office/drawing/2014/main" id="{15D6A64B-E8C7-4361-97F6-ADC2FE25A940}"/>
              </a:ext>
            </a:extLst>
          </p:cNvPr>
          <p:cNvSpPr/>
          <p:nvPr/>
        </p:nvSpPr>
        <p:spPr>
          <a:xfrm>
            <a:off x="395052" y="4082249"/>
            <a:ext cx="1894665" cy="493451"/>
          </a:xfrm>
          <a:prstGeom prst="rect">
            <a:avLst/>
          </a:prstGeom>
          <a:solidFill>
            <a:srgbClr val="E6EFFE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1000"/>
              </a:spcBef>
            </a:pPr>
            <a:r>
              <a:rPr lang="es-EC" sz="1100" dirty="0">
                <a:solidFill>
                  <a:schemeClr val="dk1"/>
                </a:solidFill>
              </a:rPr>
              <a:t>6. Análisis de secuencias</a:t>
            </a:r>
            <a:endParaRPr lang="es-EC" sz="1100" dirty="0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="" xmlns:a16="http://schemas.microsoft.com/office/drawing/2014/main" id="{422FDBB9-9D06-4AAB-8EC9-3170791FECF4}"/>
              </a:ext>
            </a:extLst>
          </p:cNvPr>
          <p:cNvCxnSpPr>
            <a:stCxn id="38" idx="3"/>
            <a:endCxn id="158" idx="1"/>
          </p:cNvCxnSpPr>
          <p:nvPr/>
        </p:nvCxnSpPr>
        <p:spPr>
          <a:xfrm flipV="1">
            <a:off x="2289717" y="4328472"/>
            <a:ext cx="451727" cy="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8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8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" name="Google Shape;16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Google Shape;167;p18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8" name="Google Shape;168;p18"/>
          <p:cNvSpPr txBox="1"/>
          <p:nvPr/>
        </p:nvSpPr>
        <p:spPr>
          <a:xfrm>
            <a:off x="416088" y="791905"/>
            <a:ext cx="2178600" cy="400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/>
              <a:t>Cuantificación de ADN</a:t>
            </a:r>
            <a:endParaRPr b="1" dirty="0"/>
          </a:p>
        </p:txBody>
      </p:sp>
      <p:graphicFrame>
        <p:nvGraphicFramePr>
          <p:cNvPr id="169" name="Google Shape;169;p18"/>
          <p:cNvGraphicFramePr/>
          <p:nvPr/>
        </p:nvGraphicFramePr>
        <p:xfrm>
          <a:off x="416088" y="1670463"/>
          <a:ext cx="5876550" cy="2338500"/>
        </p:xfrm>
        <a:graphic>
          <a:graphicData uri="http://schemas.openxmlformats.org/drawingml/2006/table">
            <a:tbl>
              <a:tblPr>
                <a:noFill/>
                <a:tableStyleId>{1F5F9D0C-FA27-4D77-A5B4-20D59D6A53E2}</a:tableStyleId>
              </a:tblPr>
              <a:tblGrid>
                <a:gridCol w="7413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33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978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240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8975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/>
                        <a:t>Muestra</a:t>
                      </a:r>
                      <a:endParaRPr sz="1200" b="1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/>
                        <a:t>Género</a:t>
                      </a:r>
                      <a:endParaRPr sz="1200" b="1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/>
                        <a:t>Absorbancia (260/280)</a:t>
                      </a:r>
                      <a:endParaRPr sz="1200" b="1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/>
                        <a:t>Concentración (ng/µL)</a:t>
                      </a:r>
                      <a:endParaRPr sz="1200" b="1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975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H1</a:t>
                      </a:r>
                      <a:endParaRPr sz="1200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i="1"/>
                        <a:t>Purpureocillium sp.</a:t>
                      </a:r>
                      <a:endParaRPr sz="1200" i="1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/>
                        <a:t>1,946</a:t>
                      </a:r>
                      <a:endParaRPr sz="1200" b="1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78,832</a:t>
                      </a:r>
                      <a:endParaRPr sz="1200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975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H2</a:t>
                      </a:r>
                      <a:endParaRPr sz="1200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i="1"/>
                        <a:t>Purpureocillium sp.</a:t>
                      </a:r>
                      <a:endParaRPr sz="1200" i="1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/>
                        <a:t>1,857</a:t>
                      </a:r>
                      <a:endParaRPr sz="1200" b="1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44,454</a:t>
                      </a:r>
                      <a:endParaRPr sz="1200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975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H3</a:t>
                      </a:r>
                      <a:endParaRPr sz="1200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i="1"/>
                        <a:t>Trichothecium sp.</a:t>
                      </a:r>
                      <a:endParaRPr sz="1200" i="1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/>
                        <a:t>2,037</a:t>
                      </a:r>
                      <a:endParaRPr sz="1200" b="1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61,455</a:t>
                      </a:r>
                      <a:endParaRPr sz="1200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975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H4</a:t>
                      </a:r>
                      <a:endParaRPr sz="1200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i="1"/>
                        <a:t>Trichoderma sp.</a:t>
                      </a:r>
                      <a:endParaRPr sz="1200" i="1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/>
                        <a:t>1,747</a:t>
                      </a:r>
                      <a:endParaRPr sz="1200" b="1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67,331</a:t>
                      </a:r>
                      <a:endParaRPr sz="1200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975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H5</a:t>
                      </a:r>
                      <a:endParaRPr sz="1200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i="1"/>
                        <a:t>Beauveria sp.</a:t>
                      </a:r>
                      <a:endParaRPr sz="1200" i="1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 b="1"/>
                        <a:t>1,948</a:t>
                      </a:r>
                      <a:endParaRPr sz="1200" b="1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021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348,707</a:t>
                      </a:r>
                      <a:endParaRPr sz="1200"/>
                    </a:p>
                  </a:txBody>
                  <a:tcPr marL="63500" marR="63500" marT="63500" marB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0" name="Google Shape;17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5751" y="1563513"/>
            <a:ext cx="2286950" cy="25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8"/>
          <p:cNvSpPr/>
          <p:nvPr/>
        </p:nvSpPr>
        <p:spPr>
          <a:xfrm>
            <a:off x="2874875" y="1290525"/>
            <a:ext cx="4754400" cy="2730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8"/>
          <p:cNvSpPr txBox="1"/>
          <p:nvPr/>
        </p:nvSpPr>
        <p:spPr>
          <a:xfrm>
            <a:off x="6793475" y="4115925"/>
            <a:ext cx="2178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Obtenido de (Bancoadn, 2020).</a:t>
            </a:r>
            <a:endParaRPr sz="1100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923D097D-EDA6-40C7-A49B-A9BE958ACD54}"/>
              </a:ext>
            </a:extLst>
          </p:cNvPr>
          <p:cNvSpPr txBox="1"/>
          <p:nvPr/>
        </p:nvSpPr>
        <p:spPr>
          <a:xfrm>
            <a:off x="416088" y="101600"/>
            <a:ext cx="6549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dk1"/>
                </a:solidFill>
              </a:rPr>
              <a:t>FASE 1: RESULTADOS Y DISCUSIÓN</a:t>
            </a:r>
            <a:endParaRPr lang="es-ES" sz="2200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9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9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9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4" name="Google Shape;184;p19"/>
          <p:cNvPicPr preferRelativeResize="0"/>
          <p:nvPr/>
        </p:nvPicPr>
        <p:blipFill rotWithShape="1">
          <a:blip r:embed="rId4">
            <a:alphaModFix/>
          </a:blip>
          <a:srcRect r="7106" b="3892"/>
          <a:stretch/>
        </p:blipFill>
        <p:spPr>
          <a:xfrm>
            <a:off x="419378" y="1342325"/>
            <a:ext cx="5052171" cy="248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 txBox="1"/>
          <p:nvPr/>
        </p:nvSpPr>
        <p:spPr>
          <a:xfrm>
            <a:off x="119350" y="3855500"/>
            <a:ext cx="5888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chemeClr val="dk1"/>
                </a:solidFill>
              </a:rPr>
              <a:t>M: </a:t>
            </a:r>
            <a:r>
              <a:rPr lang="es" sz="1100">
                <a:solidFill>
                  <a:schemeClr val="dk1"/>
                </a:solidFill>
              </a:rPr>
              <a:t>Marcador de peso molecular; </a:t>
            </a:r>
            <a:r>
              <a:rPr lang="es" sz="1100" b="1">
                <a:solidFill>
                  <a:schemeClr val="dk1"/>
                </a:solidFill>
              </a:rPr>
              <a:t>C(-): </a:t>
            </a:r>
            <a:r>
              <a:rPr lang="es" sz="1100">
                <a:solidFill>
                  <a:schemeClr val="dk1"/>
                </a:solidFill>
              </a:rPr>
              <a:t>Control negativo; </a:t>
            </a:r>
            <a:r>
              <a:rPr lang="es" sz="1100" b="1">
                <a:solidFill>
                  <a:schemeClr val="dk1"/>
                </a:solidFill>
              </a:rPr>
              <a:t>C(+): </a:t>
            </a:r>
            <a:r>
              <a:rPr lang="es" sz="1100">
                <a:solidFill>
                  <a:schemeClr val="dk1"/>
                </a:solidFill>
              </a:rPr>
              <a:t>Control positivo (ADN de </a:t>
            </a:r>
            <a:r>
              <a:rPr lang="es" sz="1100" i="1">
                <a:solidFill>
                  <a:schemeClr val="dk1"/>
                </a:solidFill>
              </a:rPr>
              <a:t>Fusarium sp.</a:t>
            </a:r>
            <a:r>
              <a:rPr lang="es" sz="1100">
                <a:solidFill>
                  <a:schemeClr val="dk1"/>
                </a:solidFill>
              </a:rPr>
              <a:t>); </a:t>
            </a:r>
            <a:r>
              <a:rPr lang="es" sz="1100" b="1">
                <a:solidFill>
                  <a:schemeClr val="dk1"/>
                </a:solidFill>
              </a:rPr>
              <a:t>H1: </a:t>
            </a:r>
            <a:r>
              <a:rPr lang="es" sz="1100">
                <a:solidFill>
                  <a:schemeClr val="dk1"/>
                </a:solidFill>
              </a:rPr>
              <a:t>Primer aislamiento de</a:t>
            </a:r>
            <a:r>
              <a:rPr lang="es" sz="1100" b="1">
                <a:solidFill>
                  <a:schemeClr val="dk1"/>
                </a:solidFill>
              </a:rPr>
              <a:t> </a:t>
            </a:r>
            <a:r>
              <a:rPr lang="es" sz="1100" i="1">
                <a:solidFill>
                  <a:schemeClr val="dk1"/>
                </a:solidFill>
              </a:rPr>
              <a:t>Purpureocillium sp.</a:t>
            </a:r>
            <a:r>
              <a:rPr lang="es" sz="1100">
                <a:solidFill>
                  <a:schemeClr val="dk1"/>
                </a:solidFill>
              </a:rPr>
              <a:t>; </a:t>
            </a:r>
            <a:r>
              <a:rPr lang="es" sz="1100" b="1">
                <a:solidFill>
                  <a:schemeClr val="dk1"/>
                </a:solidFill>
              </a:rPr>
              <a:t>H2: </a:t>
            </a:r>
            <a:r>
              <a:rPr lang="es" sz="1100">
                <a:solidFill>
                  <a:schemeClr val="dk1"/>
                </a:solidFill>
              </a:rPr>
              <a:t>Segundo aislamiento de</a:t>
            </a:r>
            <a:r>
              <a:rPr lang="es" sz="1100" b="1">
                <a:solidFill>
                  <a:schemeClr val="dk1"/>
                </a:solidFill>
              </a:rPr>
              <a:t> </a:t>
            </a:r>
            <a:r>
              <a:rPr lang="es" sz="1100" i="1">
                <a:solidFill>
                  <a:schemeClr val="dk1"/>
                </a:solidFill>
              </a:rPr>
              <a:t>Purpureocillium sp.</a:t>
            </a:r>
            <a:r>
              <a:rPr lang="es" sz="1100">
                <a:solidFill>
                  <a:schemeClr val="dk1"/>
                </a:solidFill>
              </a:rPr>
              <a:t>; </a:t>
            </a:r>
            <a:r>
              <a:rPr lang="es" sz="1100" b="1">
                <a:solidFill>
                  <a:schemeClr val="dk1"/>
                </a:solidFill>
              </a:rPr>
              <a:t>H3: </a:t>
            </a:r>
            <a:r>
              <a:rPr lang="es" sz="1100" i="1">
                <a:solidFill>
                  <a:schemeClr val="dk1"/>
                </a:solidFill>
              </a:rPr>
              <a:t>Trichothecium sp.</a:t>
            </a:r>
            <a:r>
              <a:rPr lang="es" sz="1100">
                <a:solidFill>
                  <a:schemeClr val="dk1"/>
                </a:solidFill>
              </a:rPr>
              <a:t>; </a:t>
            </a:r>
            <a:r>
              <a:rPr lang="es" sz="1100" b="1">
                <a:solidFill>
                  <a:schemeClr val="dk1"/>
                </a:solidFill>
              </a:rPr>
              <a:t>H4: </a:t>
            </a:r>
            <a:r>
              <a:rPr lang="es" sz="1100" i="1">
                <a:solidFill>
                  <a:schemeClr val="dk1"/>
                </a:solidFill>
              </a:rPr>
              <a:t>Trichoderma sp.</a:t>
            </a:r>
            <a:r>
              <a:rPr lang="es" sz="1100">
                <a:solidFill>
                  <a:schemeClr val="dk1"/>
                </a:solidFill>
              </a:rPr>
              <a:t>; </a:t>
            </a:r>
            <a:r>
              <a:rPr lang="es" sz="1100" b="1">
                <a:solidFill>
                  <a:schemeClr val="dk1"/>
                </a:solidFill>
              </a:rPr>
              <a:t>H5: </a:t>
            </a:r>
            <a:r>
              <a:rPr lang="es" sz="1100" i="1">
                <a:solidFill>
                  <a:schemeClr val="dk1"/>
                </a:solidFill>
              </a:rPr>
              <a:t>Beauveria sp.</a:t>
            </a:r>
            <a:endParaRPr/>
          </a:p>
        </p:txBody>
      </p:sp>
      <p:sp>
        <p:nvSpPr>
          <p:cNvPr id="186" name="Google Shape;186;p19"/>
          <p:cNvSpPr txBox="1"/>
          <p:nvPr/>
        </p:nvSpPr>
        <p:spPr>
          <a:xfrm>
            <a:off x="6003425" y="1702956"/>
            <a:ext cx="2772900" cy="523190"/>
          </a:xfrm>
          <a:prstGeom prst="rect">
            <a:avLst/>
          </a:prstGeom>
          <a:solidFill>
            <a:srgbClr val="D9EAD3">
              <a:alpha val="29910"/>
            </a:srgbClr>
          </a:solidFill>
          <a:ln w="9525" cap="flat" cmpd="sng">
            <a:solidFill>
              <a:srgbClr val="93C47D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1100" i="1" dirty="0" err="1">
                <a:solidFill>
                  <a:schemeClr val="dk1"/>
                </a:solidFill>
              </a:rPr>
              <a:t>Purpureocillium</a:t>
            </a:r>
            <a:r>
              <a:rPr lang="pt-BR" sz="1100" i="1" dirty="0">
                <a:solidFill>
                  <a:schemeClr val="dk1"/>
                </a:solidFill>
              </a:rPr>
              <a:t> </a:t>
            </a:r>
            <a:r>
              <a:rPr lang="pt-BR" sz="1100" i="1" dirty="0" err="1">
                <a:solidFill>
                  <a:schemeClr val="dk1"/>
                </a:solidFill>
              </a:rPr>
              <a:t>lilacinum</a:t>
            </a:r>
            <a:r>
              <a:rPr lang="pt-BR" sz="1100" dirty="0">
                <a:solidFill>
                  <a:schemeClr val="dk1"/>
                </a:solidFill>
              </a:rPr>
              <a:t> (H1 y H2) 535 a 543 </a:t>
            </a:r>
            <a:r>
              <a:rPr lang="pt-BR" sz="1100" dirty="0" err="1">
                <a:solidFill>
                  <a:schemeClr val="dk1"/>
                </a:solidFill>
              </a:rPr>
              <a:t>pb</a:t>
            </a:r>
            <a:r>
              <a:rPr lang="pt-BR" sz="1100" dirty="0">
                <a:solidFill>
                  <a:schemeClr val="dk1"/>
                </a:solidFill>
              </a:rPr>
              <a:t>, Sun, Wu &amp; Ali (2021).</a:t>
            </a:r>
            <a:endParaRPr lang="pt-BR" sz="1100" dirty="0"/>
          </a:p>
        </p:txBody>
      </p:sp>
      <p:sp>
        <p:nvSpPr>
          <p:cNvPr id="187" name="Google Shape;187;p19"/>
          <p:cNvSpPr txBox="1"/>
          <p:nvPr/>
        </p:nvSpPr>
        <p:spPr>
          <a:xfrm>
            <a:off x="6003425" y="2346959"/>
            <a:ext cx="2772900" cy="523190"/>
          </a:xfrm>
          <a:prstGeom prst="rect">
            <a:avLst/>
          </a:prstGeom>
          <a:solidFill>
            <a:srgbClr val="C9DAF8">
              <a:alpha val="57590"/>
            </a:srgbClr>
          </a:solidFill>
          <a:ln w="9525" cap="flat" cmpd="sng">
            <a:solidFill>
              <a:srgbClr val="45818E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s-EC" sz="1100" i="1" dirty="0" err="1">
                <a:solidFill>
                  <a:schemeClr val="dk1"/>
                </a:solidFill>
              </a:rPr>
              <a:t>Trichothecium</a:t>
            </a:r>
            <a:r>
              <a:rPr lang="es-EC" sz="1100" i="1" dirty="0">
                <a:solidFill>
                  <a:schemeClr val="dk1"/>
                </a:solidFill>
              </a:rPr>
              <a:t> </a:t>
            </a:r>
            <a:r>
              <a:rPr lang="es-EC" sz="1100" i="1" dirty="0" err="1">
                <a:solidFill>
                  <a:schemeClr val="dk1"/>
                </a:solidFill>
              </a:rPr>
              <a:t>roseum</a:t>
            </a:r>
            <a:r>
              <a:rPr lang="es-EC" sz="1100" i="1" dirty="0">
                <a:solidFill>
                  <a:schemeClr val="dk1"/>
                </a:solidFill>
              </a:rPr>
              <a:t> </a:t>
            </a:r>
            <a:r>
              <a:rPr lang="es-EC" sz="1100" dirty="0">
                <a:solidFill>
                  <a:schemeClr val="dk1"/>
                </a:solidFill>
              </a:rPr>
              <a:t>(H3)  600 pb , Raya-Pérez et al. (2018).</a:t>
            </a:r>
            <a:endParaRPr lang="es-EC" sz="1100" dirty="0"/>
          </a:p>
        </p:txBody>
      </p:sp>
      <p:sp>
        <p:nvSpPr>
          <p:cNvPr id="188" name="Google Shape;188;p19"/>
          <p:cNvSpPr txBox="1"/>
          <p:nvPr/>
        </p:nvSpPr>
        <p:spPr>
          <a:xfrm>
            <a:off x="6003425" y="2982384"/>
            <a:ext cx="2772900" cy="523190"/>
          </a:xfrm>
          <a:prstGeom prst="rect">
            <a:avLst/>
          </a:prstGeom>
          <a:solidFill>
            <a:srgbClr val="EAD1DC">
              <a:alpha val="51340"/>
            </a:srgbClr>
          </a:solidFill>
          <a:ln w="9525" cap="flat" cmpd="sng">
            <a:solidFill>
              <a:srgbClr val="A64D79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1100" i="1" dirty="0" err="1">
                <a:solidFill>
                  <a:schemeClr val="dk1"/>
                </a:solidFill>
              </a:rPr>
              <a:t>Trichoderma</a:t>
            </a:r>
            <a:r>
              <a:rPr lang="pt-BR" sz="1100" i="1" dirty="0">
                <a:solidFill>
                  <a:schemeClr val="dk1"/>
                </a:solidFill>
              </a:rPr>
              <a:t> </a:t>
            </a:r>
            <a:r>
              <a:rPr lang="pt-BR" sz="1100" i="1" dirty="0" err="1">
                <a:solidFill>
                  <a:schemeClr val="dk1"/>
                </a:solidFill>
              </a:rPr>
              <a:t>virens</a:t>
            </a:r>
            <a:r>
              <a:rPr lang="pt-BR" sz="1100" dirty="0">
                <a:solidFill>
                  <a:schemeClr val="dk1"/>
                </a:solidFill>
              </a:rPr>
              <a:t> (H4)  600 </a:t>
            </a:r>
            <a:r>
              <a:rPr lang="pt-BR" sz="1100" dirty="0" err="1">
                <a:solidFill>
                  <a:schemeClr val="dk1"/>
                </a:solidFill>
              </a:rPr>
              <a:t>pb</a:t>
            </a:r>
            <a:r>
              <a:rPr lang="pt-BR" sz="1100" dirty="0">
                <a:solidFill>
                  <a:schemeClr val="dk1"/>
                </a:solidFill>
              </a:rPr>
              <a:t>, </a:t>
            </a:r>
            <a:r>
              <a:rPr lang="pt-BR" sz="1100" dirty="0" err="1">
                <a:solidFill>
                  <a:schemeClr val="dk1"/>
                </a:solidFill>
              </a:rPr>
              <a:t>Masaquiza</a:t>
            </a:r>
            <a:r>
              <a:rPr lang="pt-BR" sz="1100" dirty="0">
                <a:solidFill>
                  <a:schemeClr val="dk1"/>
                </a:solidFill>
              </a:rPr>
              <a:t> (2019).</a:t>
            </a:r>
            <a:endParaRPr lang="pt-BR" sz="1100" dirty="0"/>
          </a:p>
        </p:txBody>
      </p:sp>
      <p:sp>
        <p:nvSpPr>
          <p:cNvPr id="15" name="Google Shape;168;p18">
            <a:extLst>
              <a:ext uri="{FF2B5EF4-FFF2-40B4-BE49-F238E27FC236}">
                <a16:creationId xmlns="" xmlns:a16="http://schemas.microsoft.com/office/drawing/2014/main" id="{64A755E6-7A36-4C2C-A12C-0915439F0CFE}"/>
              </a:ext>
            </a:extLst>
          </p:cNvPr>
          <p:cNvSpPr txBox="1"/>
          <p:nvPr/>
        </p:nvSpPr>
        <p:spPr>
          <a:xfrm>
            <a:off x="419378" y="781733"/>
            <a:ext cx="3983289" cy="40007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s" b="1">
                <a:solidFill>
                  <a:schemeClr val="dk1"/>
                </a:solidFill>
              </a:rPr>
              <a:t>Amplificación de las regiones ITS1-ITS4</a:t>
            </a:r>
            <a:endParaRPr b="1" dirty="0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7013A7A8-46EF-4229-90B7-A72621AE45DB}"/>
              </a:ext>
            </a:extLst>
          </p:cNvPr>
          <p:cNvSpPr txBox="1"/>
          <p:nvPr/>
        </p:nvSpPr>
        <p:spPr>
          <a:xfrm>
            <a:off x="291214" y="166755"/>
            <a:ext cx="72813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dk1"/>
                </a:solidFill>
              </a:rPr>
              <a:t>FASE 1: RESULTADOS Y DISCUSIÓN</a:t>
            </a:r>
            <a:endParaRPr lang="es-ES" sz="2200" dirty="0">
              <a:solidFill>
                <a:srgbClr val="99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7F5D8DAF-3364-4ECB-81FB-E48A7F100C74}"/>
              </a:ext>
            </a:extLst>
          </p:cNvPr>
          <p:cNvSpPr txBox="1"/>
          <p:nvPr/>
        </p:nvSpPr>
        <p:spPr>
          <a:xfrm>
            <a:off x="6003425" y="3600664"/>
            <a:ext cx="2772900" cy="430887"/>
          </a:xfrm>
          <a:prstGeom prst="rect">
            <a:avLst/>
          </a:prstGeom>
          <a:solidFill>
            <a:srgbClr val="FFDDFF"/>
          </a:solidFill>
          <a:ln>
            <a:solidFill>
              <a:srgbClr val="FF6699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pt-BR" sz="1100" i="1" dirty="0" err="1">
                <a:solidFill>
                  <a:schemeClr val="dk1"/>
                </a:solidFill>
              </a:rPr>
              <a:t>Beauveria</a:t>
            </a:r>
            <a:r>
              <a:rPr lang="pt-BR" sz="1100" i="1" dirty="0">
                <a:solidFill>
                  <a:schemeClr val="dk1"/>
                </a:solidFill>
              </a:rPr>
              <a:t> </a:t>
            </a:r>
            <a:r>
              <a:rPr lang="pt-BR" sz="1100" i="1" dirty="0" err="1">
                <a:solidFill>
                  <a:schemeClr val="dk1"/>
                </a:solidFill>
              </a:rPr>
              <a:t>bassiana</a:t>
            </a:r>
            <a:r>
              <a:rPr lang="pt-BR" sz="1100" dirty="0">
                <a:solidFill>
                  <a:schemeClr val="dk1"/>
                </a:solidFill>
              </a:rPr>
              <a:t> (H5) 545 </a:t>
            </a:r>
            <a:r>
              <a:rPr lang="pt-BR" sz="1100" dirty="0" err="1">
                <a:solidFill>
                  <a:schemeClr val="dk1"/>
                </a:solidFill>
              </a:rPr>
              <a:t>pb</a:t>
            </a:r>
            <a:r>
              <a:rPr lang="pt-BR" sz="1100" dirty="0">
                <a:solidFill>
                  <a:schemeClr val="dk1"/>
                </a:solidFill>
              </a:rPr>
              <a:t> </a:t>
            </a:r>
            <a:r>
              <a:rPr lang="pt-BR" sz="1100" dirty="0" err="1">
                <a:solidFill>
                  <a:schemeClr val="dk1"/>
                </a:solidFill>
              </a:rPr>
              <a:t>Gebremariam</a:t>
            </a:r>
            <a:r>
              <a:rPr lang="pt-BR" sz="1100" dirty="0">
                <a:solidFill>
                  <a:schemeClr val="dk1"/>
                </a:solidFill>
              </a:rPr>
              <a:t>, </a:t>
            </a:r>
            <a:r>
              <a:rPr lang="pt-BR" sz="1100" dirty="0" err="1">
                <a:solidFill>
                  <a:schemeClr val="dk1"/>
                </a:solidFill>
              </a:rPr>
              <a:t>Chekol</a:t>
            </a:r>
            <a:r>
              <a:rPr lang="pt-BR" sz="1100" dirty="0">
                <a:solidFill>
                  <a:schemeClr val="dk1"/>
                </a:solidFill>
              </a:rPr>
              <a:t> &amp; </a:t>
            </a:r>
            <a:r>
              <a:rPr lang="pt-BR" sz="1100" dirty="0" err="1">
                <a:solidFill>
                  <a:schemeClr val="dk1"/>
                </a:solidFill>
              </a:rPr>
              <a:t>Assefa</a:t>
            </a:r>
            <a:r>
              <a:rPr lang="pt-BR" sz="1100" dirty="0">
                <a:solidFill>
                  <a:schemeClr val="dk1"/>
                </a:solidFill>
              </a:rPr>
              <a:t> (2021). </a:t>
            </a:r>
            <a:endParaRPr lang="pt-BR" sz="1100" dirty="0"/>
          </a:p>
        </p:txBody>
      </p:sp>
      <p:sp>
        <p:nvSpPr>
          <p:cNvPr id="24" name="Google Shape;186;p19">
            <a:extLst>
              <a:ext uri="{FF2B5EF4-FFF2-40B4-BE49-F238E27FC236}">
                <a16:creationId xmlns="" xmlns:a16="http://schemas.microsoft.com/office/drawing/2014/main" id="{1EF945C9-4D3A-4251-AD5A-497085A64DF3}"/>
              </a:ext>
            </a:extLst>
          </p:cNvPr>
          <p:cNvSpPr txBox="1"/>
          <p:nvPr/>
        </p:nvSpPr>
        <p:spPr>
          <a:xfrm>
            <a:off x="5951722" y="1044262"/>
            <a:ext cx="2772900" cy="523190"/>
          </a:xfrm>
          <a:prstGeom prst="rect">
            <a:avLst/>
          </a:prstGeom>
          <a:solidFill>
            <a:schemeClr val="accent6">
              <a:lumMod val="40000"/>
              <a:lumOff val="60000"/>
              <a:alpha val="2991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s-EC" sz="1100" i="1" dirty="0"/>
              <a:t>Fusarium </a:t>
            </a:r>
            <a:r>
              <a:rPr lang="es-EC" sz="1100" i="1" dirty="0" err="1"/>
              <a:t>spp</a:t>
            </a:r>
            <a:r>
              <a:rPr lang="es-EC" sz="1100" i="1" dirty="0"/>
              <a:t> </a:t>
            </a:r>
            <a:r>
              <a:rPr lang="pt-BR" sz="1100" dirty="0">
                <a:solidFill>
                  <a:schemeClr val="dk1"/>
                </a:solidFill>
              </a:rPr>
              <a:t>(+) </a:t>
            </a:r>
            <a:r>
              <a:rPr lang="es-EC" sz="1100" dirty="0"/>
              <a:t>550 pb</a:t>
            </a:r>
            <a:r>
              <a:rPr lang="pt-BR" sz="1100" dirty="0">
                <a:solidFill>
                  <a:schemeClr val="dk1"/>
                </a:solidFill>
              </a:rPr>
              <a:t>, </a:t>
            </a:r>
            <a:r>
              <a:rPr lang="es-EC" sz="1100" dirty="0" err="1"/>
              <a:t>Zarrin</a:t>
            </a:r>
            <a:r>
              <a:rPr lang="es-EC" sz="1100" dirty="0"/>
              <a:t>, </a:t>
            </a:r>
            <a:r>
              <a:rPr lang="es-EC" sz="1100" dirty="0" err="1"/>
              <a:t>Ganj</a:t>
            </a:r>
            <a:r>
              <a:rPr lang="es-EC" sz="1100" dirty="0"/>
              <a:t> &amp; </a:t>
            </a:r>
            <a:r>
              <a:rPr lang="es-EC" sz="1100" dirty="0" err="1"/>
              <a:t>Faramarzi</a:t>
            </a:r>
            <a:r>
              <a:rPr lang="es-EC" sz="1100" dirty="0"/>
              <a:t> (2016)</a:t>
            </a:r>
            <a:endParaRPr lang="pt-BR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0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0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0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20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01" name="Google Shape;201;p20"/>
          <p:cNvGraphicFramePr/>
          <p:nvPr>
            <p:extLst>
              <p:ext uri="{D42A27DB-BD31-4B8C-83A1-F6EECF244321}">
                <p14:modId xmlns:p14="http://schemas.microsoft.com/office/powerpoint/2010/main" val="1174214795"/>
              </p:ext>
            </p:extLst>
          </p:nvPr>
        </p:nvGraphicFramePr>
        <p:xfrm>
          <a:off x="414400" y="1513413"/>
          <a:ext cx="5662200" cy="2362725"/>
        </p:xfrm>
        <a:graphic>
          <a:graphicData uri="http://schemas.openxmlformats.org/drawingml/2006/table">
            <a:tbl>
              <a:tblPr>
                <a:tableStyleId>{49A1ED1B-44CD-41B9-8C99-C51FE62B78CC}</a:tableStyleId>
              </a:tblPr>
              <a:tblGrid>
                <a:gridCol w="10440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187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16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177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1275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dirty="0"/>
                        <a:t>Aislamientos</a:t>
                      </a:r>
                      <a:endParaRPr sz="1100" b="1" dirty="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/>
                        <a:t>Especies identificadas</a:t>
                      </a:r>
                      <a:endParaRPr sz="1100" b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/>
                        <a:t>Identidad (%)</a:t>
                      </a:r>
                      <a:endParaRPr sz="1100" b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dirty="0"/>
                        <a:t>Accesión  </a:t>
                      </a:r>
                      <a:endParaRPr sz="1100" b="1" dirty="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30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H1</a:t>
                      </a: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Purpureocillium lilacinum</a:t>
                      </a:r>
                      <a:endParaRPr sz="1100" i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/>
                        <a:t>97,61 %</a:t>
                      </a:r>
                      <a:endParaRPr sz="1100" dirty="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>
                          <a:solidFill>
                            <a:schemeClr val="tx1"/>
                          </a:solidFill>
                          <a:uFill>
                            <a:noFill/>
                          </a:uFill>
                        </a:rPr>
                        <a:t>MF996811.1</a:t>
                      </a:r>
                      <a:endParaRPr sz="1100" dirty="0">
                        <a:solidFill>
                          <a:schemeClr val="tx1"/>
                        </a:solidFill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275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H2</a:t>
                      </a: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Purpureocillium lilacinum</a:t>
                      </a:r>
                      <a:endParaRPr sz="1100" i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/>
                        <a:t>97.88%</a:t>
                      </a:r>
                      <a:endParaRPr sz="1100" dirty="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>
                          <a:solidFill>
                            <a:schemeClr val="tx1"/>
                          </a:solidFill>
                          <a:uFill>
                            <a:noFill/>
                          </a:uFill>
                        </a:rPr>
                        <a:t>KY495192.1</a:t>
                      </a:r>
                      <a:endParaRPr sz="1100" dirty="0">
                        <a:solidFill>
                          <a:schemeClr val="tx1"/>
                        </a:solidFill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630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H3</a:t>
                      </a: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Trichothecium roseum</a:t>
                      </a:r>
                      <a:endParaRPr sz="1100" i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99.72%</a:t>
                      </a: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>
                          <a:solidFill>
                            <a:schemeClr val="tx1"/>
                          </a:solidFill>
                          <a:uFill>
                            <a:noFill/>
                          </a:uFill>
                        </a:rPr>
                        <a:t>MT093263.1</a:t>
                      </a:r>
                      <a:endParaRPr sz="1100" dirty="0">
                        <a:solidFill>
                          <a:schemeClr val="tx1"/>
                        </a:solidFill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1275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H4</a:t>
                      </a: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Trichoderma virens</a:t>
                      </a:r>
                      <a:endParaRPr sz="1100" i="1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99.74%</a:t>
                      </a: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>
                          <a:solidFill>
                            <a:schemeClr val="tx1"/>
                          </a:solidFill>
                          <a:uFill>
                            <a:noFill/>
                          </a:uFill>
                        </a:rPr>
                        <a:t>LC500602.1</a:t>
                      </a:r>
                      <a:endParaRPr sz="1100" dirty="0">
                        <a:solidFill>
                          <a:schemeClr val="tx1"/>
                        </a:solidFill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630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H5</a:t>
                      </a: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/>
                        <a:t>Beauveria bassiana </a:t>
                      </a:r>
                      <a:endParaRPr sz="1100" i="1" dirty="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/>
                        <a:t>97.95%</a:t>
                      </a: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>
                          <a:solidFill>
                            <a:schemeClr val="tx1"/>
                          </a:solidFill>
                          <a:uFill>
                            <a:noFill/>
                          </a:uFill>
                        </a:rPr>
                        <a:t>OK331343.1</a:t>
                      </a:r>
                      <a:endParaRPr sz="1100" dirty="0">
                        <a:solidFill>
                          <a:schemeClr val="tx1"/>
                        </a:solidFill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419B60A-D42C-44F8-92F0-4305983ABA5D}"/>
              </a:ext>
            </a:extLst>
          </p:cNvPr>
          <p:cNvSpPr txBox="1"/>
          <p:nvPr/>
        </p:nvSpPr>
        <p:spPr>
          <a:xfrm>
            <a:off x="414400" y="157136"/>
            <a:ext cx="666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dk1"/>
                </a:solidFill>
              </a:rPr>
              <a:t>FASE 1: RESULTADOS Y DISCUSIÓN</a:t>
            </a:r>
            <a:endParaRPr lang="es-ES" sz="2200" dirty="0">
              <a:solidFill>
                <a:srgbClr val="990000"/>
              </a:solidFill>
            </a:endParaRPr>
          </a:p>
          <a:p>
            <a:endParaRPr lang="es-EC" dirty="0"/>
          </a:p>
        </p:txBody>
      </p:sp>
      <p:sp>
        <p:nvSpPr>
          <p:cNvPr id="15" name="Google Shape;168;p18">
            <a:extLst>
              <a:ext uri="{FF2B5EF4-FFF2-40B4-BE49-F238E27FC236}">
                <a16:creationId xmlns="" xmlns:a16="http://schemas.microsoft.com/office/drawing/2014/main" id="{280E616C-9642-4B0F-9CD1-34DE0F4378E3}"/>
              </a:ext>
            </a:extLst>
          </p:cNvPr>
          <p:cNvSpPr txBox="1"/>
          <p:nvPr/>
        </p:nvSpPr>
        <p:spPr>
          <a:xfrm>
            <a:off x="414400" y="837856"/>
            <a:ext cx="3260800" cy="40007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s-EC" b="1" dirty="0">
                <a:solidFill>
                  <a:schemeClr val="dk1"/>
                </a:solidFill>
              </a:rPr>
              <a:t>Identificación Molecular</a:t>
            </a:r>
          </a:p>
        </p:txBody>
      </p:sp>
      <p:sp>
        <p:nvSpPr>
          <p:cNvPr id="17" name="Google Shape;186;p19">
            <a:extLst>
              <a:ext uri="{FF2B5EF4-FFF2-40B4-BE49-F238E27FC236}">
                <a16:creationId xmlns="" xmlns:a16="http://schemas.microsoft.com/office/drawing/2014/main" id="{31A1CD43-437F-4F6C-805C-B6342E1E72E2}"/>
              </a:ext>
            </a:extLst>
          </p:cNvPr>
          <p:cNvSpPr txBox="1"/>
          <p:nvPr/>
        </p:nvSpPr>
        <p:spPr>
          <a:xfrm>
            <a:off x="6250750" y="1257083"/>
            <a:ext cx="2772900" cy="861744"/>
          </a:xfrm>
          <a:prstGeom prst="rect">
            <a:avLst/>
          </a:prstGeom>
          <a:solidFill>
            <a:srgbClr val="D9EAD3">
              <a:alpha val="29910"/>
            </a:srgbClr>
          </a:solidFill>
          <a:ln w="9525" cap="flat" cmpd="sng">
            <a:solidFill>
              <a:srgbClr val="93C47D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s-EC" sz="1100" i="1" dirty="0">
                <a:solidFill>
                  <a:schemeClr val="dk1"/>
                </a:solidFill>
              </a:rPr>
              <a:t>P.  </a:t>
            </a:r>
            <a:r>
              <a:rPr lang="es-EC" sz="1100" i="1" dirty="0" err="1">
                <a:solidFill>
                  <a:schemeClr val="dk1"/>
                </a:solidFill>
              </a:rPr>
              <a:t>lilacinum</a:t>
            </a:r>
            <a:r>
              <a:rPr lang="es-EC" sz="1100" dirty="0">
                <a:solidFill>
                  <a:schemeClr val="dk1"/>
                </a:solidFill>
              </a:rPr>
              <a:t> (H1 y H2) fue reportada como como </a:t>
            </a:r>
            <a:r>
              <a:rPr lang="es-EC" sz="1100" dirty="0" err="1">
                <a:solidFill>
                  <a:schemeClr val="dk1"/>
                </a:solidFill>
              </a:rPr>
              <a:t>biocontroladora</a:t>
            </a:r>
            <a:r>
              <a:rPr lang="es-EC" sz="1100" dirty="0">
                <a:solidFill>
                  <a:schemeClr val="dk1"/>
                </a:solidFill>
              </a:rPr>
              <a:t> de nematodos fitoparásitos (</a:t>
            </a:r>
            <a:r>
              <a:rPr lang="es-EC" sz="1100" dirty="0" err="1">
                <a:solidFill>
                  <a:schemeClr val="dk1"/>
                </a:solidFill>
              </a:rPr>
              <a:t>Prasad</a:t>
            </a:r>
            <a:r>
              <a:rPr lang="es-EC" sz="1100" dirty="0">
                <a:solidFill>
                  <a:schemeClr val="dk1"/>
                </a:solidFill>
              </a:rPr>
              <a:t>, </a:t>
            </a:r>
            <a:r>
              <a:rPr lang="es-EC" sz="1100" dirty="0" err="1">
                <a:solidFill>
                  <a:schemeClr val="dk1"/>
                </a:solidFill>
              </a:rPr>
              <a:t>Varshney</a:t>
            </a:r>
            <a:r>
              <a:rPr lang="es-EC" sz="1100" dirty="0">
                <a:solidFill>
                  <a:schemeClr val="dk1"/>
                </a:solidFill>
              </a:rPr>
              <a:t> &amp; </a:t>
            </a:r>
            <a:r>
              <a:rPr lang="es-EC" sz="1100" dirty="0" err="1">
                <a:solidFill>
                  <a:schemeClr val="dk1"/>
                </a:solidFill>
              </a:rPr>
              <a:t>Adholeya</a:t>
            </a:r>
            <a:r>
              <a:rPr lang="es-EC" sz="1100" dirty="0">
                <a:solidFill>
                  <a:schemeClr val="dk1"/>
                </a:solidFill>
              </a:rPr>
              <a:t>, 2015).</a:t>
            </a:r>
            <a:endParaRPr lang="pt-BR" sz="1100" dirty="0"/>
          </a:p>
        </p:txBody>
      </p:sp>
      <p:sp>
        <p:nvSpPr>
          <p:cNvPr id="18" name="Google Shape;187;p19">
            <a:extLst>
              <a:ext uri="{FF2B5EF4-FFF2-40B4-BE49-F238E27FC236}">
                <a16:creationId xmlns="" xmlns:a16="http://schemas.microsoft.com/office/drawing/2014/main" id="{79FE7DCB-26B1-4D67-91CD-D78DCC761BF5}"/>
              </a:ext>
            </a:extLst>
          </p:cNvPr>
          <p:cNvSpPr txBox="1"/>
          <p:nvPr/>
        </p:nvSpPr>
        <p:spPr>
          <a:xfrm>
            <a:off x="6250750" y="2238471"/>
            <a:ext cx="2772900" cy="523190"/>
          </a:xfrm>
          <a:prstGeom prst="rect">
            <a:avLst/>
          </a:prstGeom>
          <a:solidFill>
            <a:srgbClr val="C9DAF8">
              <a:alpha val="57590"/>
            </a:srgbClr>
          </a:solidFill>
          <a:ln w="9525" cap="flat" cmpd="sng">
            <a:solidFill>
              <a:srgbClr val="45818E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s-EC" sz="1100" i="1" dirty="0">
                <a:solidFill>
                  <a:schemeClr val="dk1"/>
                </a:solidFill>
              </a:rPr>
              <a:t>T. </a:t>
            </a:r>
            <a:r>
              <a:rPr lang="es-EC" sz="1100" i="1" dirty="0" err="1">
                <a:solidFill>
                  <a:schemeClr val="dk1"/>
                </a:solidFill>
              </a:rPr>
              <a:t>roseum</a:t>
            </a:r>
            <a:r>
              <a:rPr lang="es-EC" sz="1100" i="1" dirty="0">
                <a:solidFill>
                  <a:schemeClr val="dk1"/>
                </a:solidFill>
              </a:rPr>
              <a:t> </a:t>
            </a:r>
            <a:r>
              <a:rPr lang="es-EC" sz="1100" dirty="0">
                <a:solidFill>
                  <a:schemeClr val="dk1"/>
                </a:solidFill>
              </a:rPr>
              <a:t>(H3)  no se ha reportado actividad en </a:t>
            </a:r>
            <a:r>
              <a:rPr lang="es-EC" sz="1100" i="1" dirty="0">
                <a:solidFill>
                  <a:schemeClr val="dk1"/>
                </a:solidFill>
              </a:rPr>
              <a:t>M. </a:t>
            </a:r>
            <a:r>
              <a:rPr lang="es-EC" sz="1100" i="1" dirty="0" err="1">
                <a:solidFill>
                  <a:schemeClr val="dk1"/>
                </a:solidFill>
              </a:rPr>
              <a:t>incognita</a:t>
            </a:r>
            <a:r>
              <a:rPr lang="es-EC" sz="1100" i="1" dirty="0">
                <a:solidFill>
                  <a:schemeClr val="dk1"/>
                </a:solidFill>
              </a:rPr>
              <a:t>.</a:t>
            </a:r>
            <a:endParaRPr lang="es-EC" sz="1100" i="1" dirty="0"/>
          </a:p>
        </p:txBody>
      </p:sp>
      <p:sp>
        <p:nvSpPr>
          <p:cNvPr id="19" name="Google Shape;188;p19">
            <a:extLst>
              <a:ext uri="{FF2B5EF4-FFF2-40B4-BE49-F238E27FC236}">
                <a16:creationId xmlns="" xmlns:a16="http://schemas.microsoft.com/office/drawing/2014/main" id="{20C4A47D-68FE-4F8D-91BB-A290B1D04888}"/>
              </a:ext>
            </a:extLst>
          </p:cNvPr>
          <p:cNvSpPr txBox="1"/>
          <p:nvPr/>
        </p:nvSpPr>
        <p:spPr>
          <a:xfrm>
            <a:off x="6250750" y="2941195"/>
            <a:ext cx="2772900" cy="692467"/>
          </a:xfrm>
          <a:prstGeom prst="rect">
            <a:avLst/>
          </a:prstGeom>
          <a:solidFill>
            <a:srgbClr val="EAD1DC">
              <a:alpha val="51340"/>
            </a:srgbClr>
          </a:solidFill>
          <a:ln w="9525" cap="flat" cmpd="sng">
            <a:solidFill>
              <a:srgbClr val="A64D79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s" sz="1100" i="1" dirty="0">
                <a:solidFill>
                  <a:schemeClr val="dk1"/>
                </a:solidFill>
              </a:rPr>
              <a:t>virens</a:t>
            </a:r>
            <a:r>
              <a:rPr lang="es" sz="1100" dirty="0">
                <a:solidFill>
                  <a:schemeClr val="dk1"/>
                </a:solidFill>
              </a:rPr>
              <a:t> (H4) actúa como biocontrolador de fitopatógenos y fitoparásitos en la agricultura (Du </a:t>
            </a:r>
            <a:r>
              <a:rPr lang="es" sz="1100" i="1" dirty="0">
                <a:solidFill>
                  <a:schemeClr val="dk1"/>
                </a:solidFill>
              </a:rPr>
              <a:t>et al.</a:t>
            </a:r>
            <a:r>
              <a:rPr lang="es" sz="1100" dirty="0">
                <a:solidFill>
                  <a:schemeClr val="dk1"/>
                </a:solidFill>
              </a:rPr>
              <a:t>, 2020).</a:t>
            </a:r>
            <a:endParaRPr lang="pt-BR" sz="1100" dirty="0"/>
          </a:p>
        </p:txBody>
      </p:sp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0E80A6C6-EEF1-4B8B-B90C-DA0A5061D5A9}"/>
              </a:ext>
            </a:extLst>
          </p:cNvPr>
          <p:cNvSpPr txBox="1"/>
          <p:nvPr/>
        </p:nvSpPr>
        <p:spPr>
          <a:xfrm>
            <a:off x="6250750" y="3796865"/>
            <a:ext cx="2772900" cy="430887"/>
          </a:xfrm>
          <a:prstGeom prst="rect">
            <a:avLst/>
          </a:prstGeom>
          <a:solidFill>
            <a:srgbClr val="FFDDFF"/>
          </a:solidFill>
          <a:ln>
            <a:solidFill>
              <a:srgbClr val="FF6699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C" sz="1100" i="1" dirty="0">
                <a:solidFill>
                  <a:schemeClr val="dk1"/>
                </a:solidFill>
              </a:rPr>
              <a:t>B. </a:t>
            </a:r>
            <a:r>
              <a:rPr lang="es-EC" sz="1100" i="1" dirty="0" err="1">
                <a:solidFill>
                  <a:schemeClr val="dk1"/>
                </a:solidFill>
              </a:rPr>
              <a:t>bassiana</a:t>
            </a:r>
            <a:r>
              <a:rPr lang="es-EC" sz="1100" dirty="0">
                <a:solidFill>
                  <a:schemeClr val="dk1"/>
                </a:solidFill>
              </a:rPr>
              <a:t> (H5) descrita como especie entomopatógena (</a:t>
            </a:r>
            <a:r>
              <a:rPr lang="es-EC" sz="1100" dirty="0" err="1">
                <a:solidFill>
                  <a:schemeClr val="dk1"/>
                </a:solidFill>
              </a:rPr>
              <a:t>Tartanus</a:t>
            </a:r>
            <a:r>
              <a:rPr lang="es-EC" sz="1100" dirty="0">
                <a:solidFill>
                  <a:schemeClr val="dk1"/>
                </a:solidFill>
              </a:rPr>
              <a:t> et al., 2021).</a:t>
            </a:r>
            <a:endParaRPr lang="es-EC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 txBox="1"/>
          <p:nvPr/>
        </p:nvSpPr>
        <p:spPr>
          <a:xfrm>
            <a:off x="0" y="4746900"/>
            <a:ext cx="9168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1"/>
          <p:cNvSpPr txBox="1"/>
          <p:nvPr/>
        </p:nvSpPr>
        <p:spPr>
          <a:xfrm>
            <a:off x="-12600" y="4710900"/>
            <a:ext cx="91692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1"/>
          <p:cNvSpPr txBox="1"/>
          <p:nvPr/>
        </p:nvSpPr>
        <p:spPr>
          <a:xfrm>
            <a:off x="-12600" y="4746900"/>
            <a:ext cx="9169200" cy="36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425" y="4516888"/>
            <a:ext cx="2178575" cy="496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21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" name="Google Shape;216;p21"/>
          <p:cNvCxnSpPr/>
          <p:nvPr/>
        </p:nvCxnSpPr>
        <p:spPr>
          <a:xfrm rot="10800000" flipH="1">
            <a:off x="-24800" y="640875"/>
            <a:ext cx="9184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21"/>
          <p:cNvSpPr txBox="1"/>
          <p:nvPr/>
        </p:nvSpPr>
        <p:spPr>
          <a:xfrm>
            <a:off x="411600" y="1208389"/>
            <a:ext cx="2178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/>
              <a:t>Diseño experimental</a:t>
            </a:r>
            <a:endParaRPr sz="1300" b="1"/>
          </a:p>
        </p:txBody>
      </p:sp>
      <p:sp>
        <p:nvSpPr>
          <p:cNvPr id="218" name="Google Shape;218;p21"/>
          <p:cNvSpPr txBox="1"/>
          <p:nvPr/>
        </p:nvSpPr>
        <p:spPr>
          <a:xfrm>
            <a:off x="512650" y="1523825"/>
            <a:ext cx="129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Factores </a:t>
            </a:r>
            <a:endParaRPr/>
          </a:p>
        </p:txBody>
      </p:sp>
      <p:sp>
        <p:nvSpPr>
          <p:cNvPr id="219" name="Google Shape;219;p21"/>
          <p:cNvSpPr txBox="1"/>
          <p:nvPr/>
        </p:nvSpPr>
        <p:spPr>
          <a:xfrm>
            <a:off x="6673950" y="1996475"/>
            <a:ext cx="2007900" cy="400200"/>
          </a:xfrm>
          <a:prstGeom prst="rect">
            <a:avLst/>
          </a:prstGeom>
          <a:solidFill>
            <a:srgbClr val="FFF2CC">
              <a:alpha val="66070"/>
            </a:srgbClr>
          </a:solidFill>
          <a:ln w="9525" cap="flat" cmpd="sng">
            <a:solidFill>
              <a:srgbClr val="F7E1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 de diseño</a:t>
            </a:r>
            <a:endParaRPr/>
          </a:p>
        </p:txBody>
      </p:sp>
      <p:sp>
        <p:nvSpPr>
          <p:cNvPr id="220" name="Google Shape;220;p21"/>
          <p:cNvSpPr txBox="1"/>
          <p:nvPr/>
        </p:nvSpPr>
        <p:spPr>
          <a:xfrm>
            <a:off x="6674100" y="2616600"/>
            <a:ext cx="2007900" cy="1522200"/>
          </a:xfrm>
          <a:prstGeom prst="rect">
            <a:avLst/>
          </a:prstGeom>
          <a:solidFill>
            <a:srgbClr val="F9F9F9"/>
          </a:solidFill>
          <a:ln w="9525" cap="flat" cmpd="sng">
            <a:solidFill>
              <a:srgbClr val="808080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>
                <a:solidFill>
                  <a:schemeClr val="dk1"/>
                </a:solidFill>
              </a:rPr>
              <a:t>Se aplicó un diseño completamente al azar con arreglo factorial 5x5x3+1 con 81 tratamientos y 5 observaciones, con un total de 405 unidades experimentales. </a:t>
            </a:r>
            <a:endParaRPr/>
          </a:p>
        </p:txBody>
      </p:sp>
      <p:graphicFrame>
        <p:nvGraphicFramePr>
          <p:cNvPr id="221" name="Google Shape;221;p21"/>
          <p:cNvGraphicFramePr/>
          <p:nvPr>
            <p:extLst>
              <p:ext uri="{D42A27DB-BD31-4B8C-83A1-F6EECF244321}">
                <p14:modId xmlns:p14="http://schemas.microsoft.com/office/powerpoint/2010/main" val="4178605265"/>
              </p:ext>
            </p:extLst>
          </p:nvPr>
        </p:nvGraphicFramePr>
        <p:xfrm>
          <a:off x="579875" y="1996463"/>
          <a:ext cx="5644125" cy="2265680"/>
        </p:xfrm>
        <a:graphic>
          <a:graphicData uri="http://schemas.openxmlformats.org/drawingml/2006/table">
            <a:tbl>
              <a:tblPr>
                <a:noFill/>
                <a:tableStyleId>{49A1ED1B-44CD-41B9-8C99-C51FE62B78CC}</a:tableStyleId>
              </a:tblPr>
              <a:tblGrid>
                <a:gridCol w="19839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20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381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dirty="0"/>
                        <a:t>Hongos nematófagos (A)</a:t>
                      </a:r>
                      <a:endParaRPr sz="1100" b="1" dirty="0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 dirty="0"/>
                        <a:t>Extractos botánicos (B)</a:t>
                      </a:r>
                      <a:endParaRPr sz="1100" b="1" dirty="0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/>
                        <a:t>Diluciones de los extractos botánicos (C)</a:t>
                      </a:r>
                      <a:endParaRPr sz="1100" b="1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/>
                        <a:t>a1</a:t>
                      </a:r>
                      <a:r>
                        <a:rPr lang="es" sz="1100" i="1" dirty="0"/>
                        <a:t>. Purpureocillium  lilacinum</a:t>
                      </a:r>
                      <a:r>
                        <a:rPr lang="es-ES" sz="1100" i="1" dirty="0"/>
                        <a:t>                                                                                                       </a:t>
                      </a:r>
                      <a:endParaRPr sz="1100" i="1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/>
                        <a:t>a2</a:t>
                      </a:r>
                      <a:r>
                        <a:rPr lang="es" sz="1100" i="1" dirty="0"/>
                        <a:t>. Purpureocillium  lilacinum</a:t>
                      </a:r>
                      <a:endParaRPr sz="1100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/>
                        <a:t>a3. </a:t>
                      </a:r>
                      <a:r>
                        <a:rPr lang="es" sz="1100" i="1" dirty="0"/>
                        <a:t>Trichothecium roseum</a:t>
                      </a:r>
                      <a:endParaRPr sz="1100" i="1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/>
                        <a:t>a4</a:t>
                      </a:r>
                      <a:r>
                        <a:rPr lang="es" sz="1100" i="1" dirty="0"/>
                        <a:t>. Trichoderma virens</a:t>
                      </a:r>
                      <a:endParaRPr sz="1100" i="1" dirty="0"/>
                    </a:p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/>
                        <a:t>a5.</a:t>
                      </a:r>
                      <a:r>
                        <a:rPr lang="es" sz="1100" i="1" dirty="0"/>
                        <a:t> Beauveria bassiana</a:t>
                      </a:r>
                      <a:endParaRPr sz="1100" b="1" dirty="0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/>
                        <a:t>b1. Extracto de canela </a:t>
                      </a:r>
                      <a:endParaRPr sz="1100" dirty="0"/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/>
                        <a:t>b2. Extracto de clavo de olor </a:t>
                      </a:r>
                      <a:endParaRPr sz="1100" dirty="0"/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/>
                        <a:t>b3. Extracto de Quinoa</a:t>
                      </a:r>
                      <a:endParaRPr sz="1100" dirty="0"/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/>
                        <a:t>b4. Extracto de neem</a:t>
                      </a:r>
                      <a:endParaRPr sz="1100" dirty="0"/>
                    </a:p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/>
                        <a:t>b5. Extracto de Chocho</a:t>
                      </a:r>
                      <a:endParaRPr sz="1100" b="1" dirty="0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" sz="1100" dirty="0"/>
                    </a:p>
                    <a:p>
                      <a:pPr marL="0" lvl="1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/>
                        <a:t>c1. Dilución al 10%</a:t>
                      </a:r>
                      <a:endParaRPr sz="1100" dirty="0"/>
                    </a:p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/>
                        <a:t>c2. Dilución al 5%</a:t>
                      </a:r>
                      <a:endParaRPr sz="1100" dirty="0"/>
                    </a:p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/>
                        <a:t>c3. Dilución al 1%</a:t>
                      </a:r>
                      <a:endParaRPr sz="1100" dirty="0"/>
                    </a:p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endParaRPr sz="1100" dirty="0"/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222" name="Google Shape;222;p21"/>
          <p:cNvCxnSpPr>
            <a:endCxn id="220" idx="0"/>
          </p:cNvCxnSpPr>
          <p:nvPr/>
        </p:nvCxnSpPr>
        <p:spPr>
          <a:xfrm>
            <a:off x="7678050" y="2396700"/>
            <a:ext cx="0" cy="21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4" name="Google Shape;224;p21"/>
          <p:cNvSpPr/>
          <p:nvPr/>
        </p:nvSpPr>
        <p:spPr>
          <a:xfrm>
            <a:off x="411600" y="750887"/>
            <a:ext cx="8396950" cy="495900"/>
          </a:xfrm>
          <a:prstGeom prst="flowChartAlternateProcess">
            <a:avLst/>
          </a:prstGeom>
          <a:solidFill>
            <a:srgbClr val="FFF8E5"/>
          </a:solidFill>
          <a:ln w="9525" cap="flat" cmpd="sng">
            <a:solidFill>
              <a:srgbClr val="F7E1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chemeClr val="dk1"/>
                </a:solidFill>
              </a:rPr>
              <a:t>Evaluación de la interacción entre extractos botánicos y hongos nematófagos en condiciones </a:t>
            </a:r>
            <a:r>
              <a:rPr lang="es" b="1" i="1" dirty="0">
                <a:solidFill>
                  <a:schemeClr val="dk1"/>
                </a:solidFill>
              </a:rPr>
              <a:t>in vitro</a:t>
            </a:r>
            <a:endParaRPr b="1" dirty="0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28C6BD5F-8D54-46E1-A208-25A3A4A30572}"/>
              </a:ext>
            </a:extLst>
          </p:cNvPr>
          <p:cNvSpPr txBox="1"/>
          <p:nvPr/>
        </p:nvSpPr>
        <p:spPr>
          <a:xfrm>
            <a:off x="411600" y="163462"/>
            <a:ext cx="735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>
                <a:solidFill>
                  <a:schemeClr val="dk1"/>
                </a:solidFill>
              </a:rPr>
              <a:t>FASE 2: METODOLOGÍA</a:t>
            </a:r>
            <a:r>
              <a:rPr lang="es-EC" sz="2200" b="1" dirty="0">
                <a:solidFill>
                  <a:srgbClr val="990000"/>
                </a:solidFill>
              </a:rPr>
              <a:t> </a:t>
            </a:r>
            <a:endParaRPr lang="es-EC" sz="2200" dirty="0">
              <a:solidFill>
                <a:srgbClr val="990000"/>
              </a:solidFill>
            </a:endParaRPr>
          </a:p>
          <a:p>
            <a:endParaRPr lang="es-EC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1933</Words>
  <Application>Microsoft Office PowerPoint</Application>
  <PresentationFormat>Presentación en pantalla (16:9)</PresentationFormat>
  <Paragraphs>271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5" baseType="lpstr">
      <vt:lpstr>Arial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Cuenta Microsoft</cp:lastModifiedBy>
  <cp:revision>33</cp:revision>
  <dcterms:modified xsi:type="dcterms:W3CDTF">2022-03-08T13:26:01Z</dcterms:modified>
</cp:coreProperties>
</file>