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Fira Sans Extra Condensed SemiBold" panose="020B060402020202020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V Boli" panose="02000500030200090000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A67BF2-8670-4FBB-B8FA-A1E5A7671190}">
  <a:tblStyle styleId="{BEA67BF2-8670-4FBB-B8FA-A1E5A76711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aa3fb9f80e_0_3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aa3fb9f80e_0_3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3db45865d_1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3db45865d_1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49963387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49963387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49963387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49963387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497a8a01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1497a8a01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60f3188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60f3188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60f31889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160f31889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60f31889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60f31889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60f31889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60f31889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371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60f31889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60f31889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497a8a0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497a8a0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3db4586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3db4586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497a8a01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497a8a01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497a8a01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497a8a01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3e1dd58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13e1dd58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6333e1e9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16333e1e9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3db45865d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13db45865d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3db45865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3db45865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3db45865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3db45865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3db45865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3db45865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3db45865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3db45865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3db45865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3db45865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3db45865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3db45865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3db45865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3db45865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3db45865d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3db45865d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3400" y="1477575"/>
            <a:ext cx="3800400" cy="18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33400" y="3325425"/>
            <a:ext cx="3800400" cy="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4750" y="475488"/>
            <a:ext cx="8134500" cy="1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7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61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79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  <p15:guide id="7" pos="1584">
          <p15:clr>
            <a:srgbClr val="EA4335"/>
          </p15:clr>
        </p15:guide>
        <p15:guide id="8" pos="417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>
            <a:off x="838200" y="2944425"/>
            <a:ext cx="51555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Autores: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	Anchundia Arriaga Adriana Belén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" sz="1600" dirty="0" smtClean="0">
                <a:latin typeface="Arial"/>
                <a:ea typeface="Arial"/>
                <a:cs typeface="Arial"/>
                <a:sym typeface="Arial"/>
              </a:rPr>
              <a:t>Torres 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Vincent Viviana Gabriela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Tutora: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 Ing. Sánchez Llaguno, Sungey Naynee. Ph.D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Santo Domingo de los Tsáchilas, Ecuador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2022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111075" y="905375"/>
            <a:ext cx="6518400" cy="22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“Aislamiento e identificación de microorganismos probióticos en distintos tipos de cacao (mucílago), CCN-51, Trinitario y Forastero para su aplicación como agente antimicrobiano”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950" y="97875"/>
            <a:ext cx="4983749" cy="9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8650" y="73025"/>
            <a:ext cx="988694" cy="9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l="14059"/>
          <a:stretch/>
        </p:blipFill>
        <p:spPr>
          <a:xfrm>
            <a:off x="6435750" y="1155538"/>
            <a:ext cx="225105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5474" y="2868225"/>
            <a:ext cx="2727900" cy="2049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/>
          <p:nvPr/>
        </p:nvSpPr>
        <p:spPr>
          <a:xfrm>
            <a:off x="386650" y="1395650"/>
            <a:ext cx="3225000" cy="3702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/>
              <a:t>Moniliophthora roreri</a:t>
            </a:r>
            <a:endParaRPr sz="1500" b="1" i="1" dirty="0"/>
          </a:p>
        </p:txBody>
      </p:sp>
      <p:sp>
        <p:nvSpPr>
          <p:cNvPr id="190" name="Google Shape;190;p22"/>
          <p:cNvSpPr/>
          <p:nvPr/>
        </p:nvSpPr>
        <p:spPr>
          <a:xfrm>
            <a:off x="4284050" y="1411702"/>
            <a:ext cx="3164100" cy="3702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/>
              <a:t>Aspergillus niger</a:t>
            </a:r>
            <a:endParaRPr sz="1500" b="1" i="1" dirty="0"/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90" y="1858924"/>
            <a:ext cx="1106413" cy="115753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5900" y="1916475"/>
            <a:ext cx="1312050" cy="10477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22"/>
          <p:cNvSpPr/>
          <p:nvPr/>
        </p:nvSpPr>
        <p:spPr>
          <a:xfrm>
            <a:off x="1429500" y="800700"/>
            <a:ext cx="6382500" cy="4131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Aislamiento de microorganismos patógenos</a:t>
            </a:r>
            <a:endParaRPr sz="1600" b="1" dirty="0"/>
          </a:p>
        </p:txBody>
      </p:sp>
      <p:sp>
        <p:nvSpPr>
          <p:cNvPr id="198" name="Google Shape;198;p22"/>
          <p:cNvSpPr txBox="1"/>
          <p:nvPr/>
        </p:nvSpPr>
        <p:spPr>
          <a:xfrm>
            <a:off x="1856200" y="1905541"/>
            <a:ext cx="1685400" cy="738900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Desinfección de corteza (Hipoclorito de sodio 1%).</a:t>
            </a:r>
            <a:endParaRPr sz="1200" dirty="0"/>
          </a:p>
        </p:txBody>
      </p:sp>
      <p:sp>
        <p:nvSpPr>
          <p:cNvPr id="199" name="Google Shape;199;p22"/>
          <p:cNvSpPr/>
          <p:nvPr/>
        </p:nvSpPr>
        <p:spPr>
          <a:xfrm>
            <a:off x="1434068" y="2141354"/>
            <a:ext cx="449700" cy="40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2372656" y="2981739"/>
            <a:ext cx="449700" cy="40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2790090" y="2772439"/>
            <a:ext cx="131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Siembra  en medio SDA (28°C-20 días)</a:t>
            </a:r>
            <a:endParaRPr sz="1200" dirty="0"/>
          </a:p>
        </p:txBody>
      </p:sp>
      <p:sp>
        <p:nvSpPr>
          <p:cNvPr id="202" name="Google Shape;202;p22"/>
          <p:cNvSpPr txBox="1"/>
          <p:nvPr/>
        </p:nvSpPr>
        <p:spPr>
          <a:xfrm>
            <a:off x="3084528" y="3893959"/>
            <a:ext cx="168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Cultivo puro de </a:t>
            </a:r>
            <a:r>
              <a:rPr lang="en" sz="1200" i="1" dirty="0"/>
              <a:t>Moniliophthora roreri</a:t>
            </a:r>
            <a:endParaRPr sz="1200" i="1" dirty="0"/>
          </a:p>
        </p:txBody>
      </p:sp>
      <p:sp>
        <p:nvSpPr>
          <p:cNvPr id="203" name="Google Shape;203;p22"/>
          <p:cNvSpPr txBox="1"/>
          <p:nvPr/>
        </p:nvSpPr>
        <p:spPr>
          <a:xfrm>
            <a:off x="5986149" y="1864075"/>
            <a:ext cx="182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Desinfección de  almendras </a:t>
            </a:r>
            <a:r>
              <a:rPr lang="en" sz="1200" dirty="0">
                <a:solidFill>
                  <a:schemeClr val="dk1"/>
                </a:solidFill>
              </a:rPr>
              <a:t>(Hipoclorito de sodio 1%).</a:t>
            </a:r>
            <a:endParaRPr sz="1200" dirty="0"/>
          </a:p>
        </p:txBody>
      </p:sp>
      <p:sp>
        <p:nvSpPr>
          <p:cNvPr id="204" name="Google Shape;204;p22"/>
          <p:cNvSpPr/>
          <p:nvPr/>
        </p:nvSpPr>
        <p:spPr>
          <a:xfrm>
            <a:off x="5536171" y="2099667"/>
            <a:ext cx="449700" cy="40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7060107" y="2813289"/>
            <a:ext cx="131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Siembra  en medio PDA (28°C-7 días)</a:t>
            </a:r>
            <a:endParaRPr sz="1200" dirty="0"/>
          </a:p>
        </p:txBody>
      </p:sp>
      <p:sp>
        <p:nvSpPr>
          <p:cNvPr id="206" name="Google Shape;206;p22"/>
          <p:cNvSpPr txBox="1"/>
          <p:nvPr/>
        </p:nvSpPr>
        <p:spPr>
          <a:xfrm>
            <a:off x="7432525" y="3830632"/>
            <a:ext cx="1559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Cultivo puro de </a:t>
            </a:r>
            <a:r>
              <a:rPr lang="en" sz="1200" i="1" dirty="0"/>
              <a:t>Aspergillus niger</a:t>
            </a:r>
            <a:endParaRPr sz="1200" i="1" dirty="0"/>
          </a:p>
        </p:txBody>
      </p:sp>
      <p:sp>
        <p:nvSpPr>
          <p:cNvPr id="207" name="Google Shape;207;p22"/>
          <p:cNvSpPr/>
          <p:nvPr/>
        </p:nvSpPr>
        <p:spPr>
          <a:xfrm>
            <a:off x="6610334" y="2973827"/>
            <a:ext cx="449700" cy="40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119" y="2774772"/>
            <a:ext cx="1423435" cy="115753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19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7125" y="3720639"/>
            <a:ext cx="1312066" cy="115753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464" y="2772126"/>
            <a:ext cx="1352226" cy="11601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Google Shape;19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6100" y="3712726"/>
            <a:ext cx="1311969" cy="1165449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/>
          <p:nvPr/>
        </p:nvSpPr>
        <p:spPr>
          <a:xfrm>
            <a:off x="1441900" y="974225"/>
            <a:ext cx="6382500" cy="4131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Obtención de solución libre de células (SLC)</a:t>
            </a:r>
            <a:endParaRPr sz="1600" b="1" dirty="0"/>
          </a:p>
        </p:txBody>
      </p:sp>
      <p:sp>
        <p:nvSpPr>
          <p:cNvPr id="215" name="Google Shape;215;p23"/>
          <p:cNvSpPr/>
          <p:nvPr/>
        </p:nvSpPr>
        <p:spPr>
          <a:xfrm>
            <a:off x="681600" y="1524438"/>
            <a:ext cx="2094600" cy="4131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Inoculación de BAL en caldo MRS</a:t>
            </a:r>
            <a:endParaRPr b="1" dirty="0"/>
          </a:p>
        </p:txBody>
      </p:sp>
      <p:pic>
        <p:nvPicPr>
          <p:cNvPr id="216" name="Google Shape;2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450" y="2074642"/>
            <a:ext cx="2022900" cy="18602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17" name="Google Shape;217;p23"/>
          <p:cNvSpPr txBox="1"/>
          <p:nvPr/>
        </p:nvSpPr>
        <p:spPr>
          <a:xfrm>
            <a:off x="954743" y="3980091"/>
            <a:ext cx="1391945" cy="553968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MV Boli" panose="02000500030200090000" pitchFamily="2" charset="0"/>
                <a:sym typeface="Roboto"/>
              </a:rPr>
              <a:t>Incubación: 37°C</a:t>
            </a:r>
            <a:endParaRPr sz="1200" dirty="0">
              <a:latin typeface="+mn-lt"/>
              <a:ea typeface="Roboto"/>
              <a:cs typeface="MV Boli" panose="02000500030200090000" pitchFamily="2" charset="0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MV Boli" panose="02000500030200090000" pitchFamily="2" charset="0"/>
                <a:sym typeface="Roboto"/>
              </a:rPr>
              <a:t>Período: 24 horas</a:t>
            </a:r>
            <a:endParaRPr sz="1200" dirty="0">
              <a:latin typeface="+mn-lt"/>
              <a:ea typeface="Roboto"/>
              <a:cs typeface="MV Boli" panose="02000500030200090000" pitchFamily="2" charset="0"/>
              <a:sym typeface="Roboto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0775" y="2089000"/>
            <a:ext cx="2704400" cy="18602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20" name="Google Shape;220;p23"/>
          <p:cNvSpPr/>
          <p:nvPr/>
        </p:nvSpPr>
        <p:spPr>
          <a:xfrm>
            <a:off x="3396275" y="1531613"/>
            <a:ext cx="2094600" cy="4131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SLC</a:t>
            </a:r>
            <a:endParaRPr b="1" dirty="0"/>
          </a:p>
        </p:txBody>
      </p:sp>
      <p:sp>
        <p:nvSpPr>
          <p:cNvPr id="221" name="Google Shape;221;p23"/>
          <p:cNvSpPr/>
          <p:nvPr/>
        </p:nvSpPr>
        <p:spPr>
          <a:xfrm>
            <a:off x="2584475" y="4226259"/>
            <a:ext cx="1623600" cy="6156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Centrifugación</a:t>
            </a:r>
            <a:r>
              <a:rPr lang="en" sz="1200" dirty="0"/>
              <a:t> </a:t>
            </a:r>
            <a:r>
              <a:rPr lang="en" sz="1200" dirty="0">
                <a:solidFill>
                  <a:schemeClr val="dk1"/>
                </a:solidFill>
              </a:rPr>
              <a:t>10,000 xg- 4 ºC por 20 minutos</a:t>
            </a:r>
            <a:endParaRPr sz="1200" dirty="0"/>
          </a:p>
        </p:txBody>
      </p:sp>
      <p:sp>
        <p:nvSpPr>
          <p:cNvPr id="222" name="Google Shape;222;p23"/>
          <p:cNvSpPr/>
          <p:nvPr/>
        </p:nvSpPr>
        <p:spPr>
          <a:xfrm>
            <a:off x="6288925" y="1527388"/>
            <a:ext cx="2022900" cy="4131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Método de Kirby Bauer</a:t>
            </a:r>
            <a:endParaRPr b="1" dirty="0"/>
          </a:p>
        </p:txBody>
      </p:sp>
      <p:sp>
        <p:nvSpPr>
          <p:cNvPr id="223" name="Google Shape;223;p23"/>
          <p:cNvSpPr/>
          <p:nvPr/>
        </p:nvSpPr>
        <p:spPr>
          <a:xfrm>
            <a:off x="4954050" y="4314713"/>
            <a:ext cx="1471200" cy="4002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Filtración</a:t>
            </a:r>
            <a:endParaRPr sz="12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600" y="2080563"/>
            <a:ext cx="2189575" cy="18602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25" name="Google Shape;225;p23"/>
          <p:cNvSpPr txBox="1"/>
          <p:nvPr/>
        </p:nvSpPr>
        <p:spPr>
          <a:xfrm>
            <a:off x="6593418" y="3980091"/>
            <a:ext cx="1413913" cy="553968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Roboto"/>
                <a:sym typeface="Roboto"/>
              </a:rPr>
              <a:t>Incubación: 30°C</a:t>
            </a:r>
            <a:endParaRPr sz="1200" dirty="0"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Roboto"/>
                <a:sym typeface="Roboto"/>
              </a:rPr>
              <a:t>Período: 48 horas</a:t>
            </a:r>
            <a:endParaRPr sz="1200" dirty="0"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3"/>
          <p:cNvSpPr/>
          <p:nvPr/>
        </p:nvSpPr>
        <p:spPr>
          <a:xfrm>
            <a:off x="2776200" y="2763850"/>
            <a:ext cx="307500" cy="309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5861638" y="2763850"/>
            <a:ext cx="307500" cy="309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/>
          <p:nvPr/>
        </p:nvSpPr>
        <p:spPr>
          <a:xfrm>
            <a:off x="1429500" y="800700"/>
            <a:ext cx="6382500" cy="4131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Variables a medir</a:t>
            </a:r>
            <a:endParaRPr sz="1600" b="1" dirty="0"/>
          </a:p>
        </p:txBody>
      </p:sp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/>
          </a:blip>
          <a:srcRect t="17348"/>
          <a:stretch/>
        </p:blipFill>
        <p:spPr>
          <a:xfrm>
            <a:off x="894545" y="1695869"/>
            <a:ext cx="1604718" cy="12569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/>
          </a:blip>
          <a:srcRect t="10233"/>
          <a:stretch/>
        </p:blipFill>
        <p:spPr>
          <a:xfrm>
            <a:off x="6502125" y="1695869"/>
            <a:ext cx="1598700" cy="12569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" name="Google Shape;237;p24"/>
          <p:cNvSpPr/>
          <p:nvPr/>
        </p:nvSpPr>
        <p:spPr>
          <a:xfrm>
            <a:off x="792104" y="1293694"/>
            <a:ext cx="1809600" cy="34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pH</a:t>
            </a:r>
            <a:endParaRPr b="1" dirty="0"/>
          </a:p>
        </p:txBody>
      </p:sp>
      <p:sp>
        <p:nvSpPr>
          <p:cNvPr id="238" name="Google Shape;238;p24"/>
          <p:cNvSpPr/>
          <p:nvPr/>
        </p:nvSpPr>
        <p:spPr>
          <a:xfrm>
            <a:off x="6317925" y="1293694"/>
            <a:ext cx="1967100" cy="34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Acidez Titulable</a:t>
            </a:r>
            <a:endParaRPr b="1"/>
          </a:p>
        </p:txBody>
      </p:sp>
      <p:sp>
        <p:nvSpPr>
          <p:cNvPr id="239" name="Google Shape;239;p24"/>
          <p:cNvSpPr/>
          <p:nvPr/>
        </p:nvSpPr>
        <p:spPr>
          <a:xfrm>
            <a:off x="6347275" y="3281320"/>
            <a:ext cx="1967100" cy="34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Diámetro de inhibición</a:t>
            </a:r>
            <a:endParaRPr b="1"/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2125" y="3669472"/>
            <a:ext cx="1598700" cy="13976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24"/>
          <p:cNvPicPr preferRelativeResize="0"/>
          <p:nvPr/>
        </p:nvPicPr>
        <p:blipFill rotWithShape="1">
          <a:blip r:embed="rId7">
            <a:alphaModFix/>
          </a:blip>
          <a:srcRect t="9845" b="-9"/>
          <a:stretch/>
        </p:blipFill>
        <p:spPr>
          <a:xfrm>
            <a:off x="3647925" y="1693019"/>
            <a:ext cx="1688400" cy="12569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24"/>
          <p:cNvSpPr/>
          <p:nvPr/>
        </p:nvSpPr>
        <p:spPr>
          <a:xfrm>
            <a:off x="3587325" y="1293694"/>
            <a:ext cx="1809600" cy="34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Sólidos solubles</a:t>
            </a:r>
            <a:endParaRPr b="1"/>
          </a:p>
        </p:txBody>
      </p:sp>
      <p:pic>
        <p:nvPicPr>
          <p:cNvPr id="243" name="Google Shape;24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7925" y="3678916"/>
            <a:ext cx="1688399" cy="13976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24"/>
          <p:cNvSpPr/>
          <p:nvPr/>
        </p:nvSpPr>
        <p:spPr>
          <a:xfrm>
            <a:off x="3587325" y="3281320"/>
            <a:ext cx="1809600" cy="34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Recuento microbiano</a:t>
            </a:r>
            <a:endParaRPr b="1"/>
          </a:p>
        </p:txBody>
      </p:sp>
      <p:sp>
        <p:nvSpPr>
          <p:cNvPr id="245" name="Google Shape;245;p24"/>
          <p:cNvSpPr txBox="1"/>
          <p:nvPr/>
        </p:nvSpPr>
        <p:spPr>
          <a:xfrm>
            <a:off x="872756" y="4430476"/>
            <a:ext cx="1598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Norma INEN 389</a:t>
            </a:r>
            <a:endParaRPr sz="1200" dirty="0"/>
          </a:p>
        </p:txBody>
      </p:sp>
      <p:sp>
        <p:nvSpPr>
          <p:cNvPr id="246" name="Google Shape;246;p24"/>
          <p:cNvSpPr txBox="1"/>
          <p:nvPr/>
        </p:nvSpPr>
        <p:spPr>
          <a:xfrm>
            <a:off x="3831875" y="2895229"/>
            <a:ext cx="18096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Norma INEN 380 </a:t>
            </a:r>
            <a:endParaRPr sz="1200" dirty="0"/>
          </a:p>
        </p:txBody>
      </p:sp>
      <p:sp>
        <p:nvSpPr>
          <p:cNvPr id="247" name="Google Shape;247;p24"/>
          <p:cNvSpPr txBox="1"/>
          <p:nvPr/>
        </p:nvSpPr>
        <p:spPr>
          <a:xfrm>
            <a:off x="6686325" y="2912018"/>
            <a:ext cx="1598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</a:rPr>
              <a:t>Norma INEN 381</a:t>
            </a:r>
            <a:r>
              <a:rPr lang="en" sz="1200" dirty="0">
                <a:latin typeface="+mj-lt"/>
                <a:ea typeface="Roboto"/>
                <a:cs typeface="Roboto"/>
                <a:sym typeface="Roboto"/>
              </a:rPr>
              <a:t> </a:t>
            </a:r>
            <a:endParaRPr sz="12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2829503" y="2110790"/>
            <a:ext cx="597000" cy="47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4"/>
          <p:cNvSpPr/>
          <p:nvPr/>
        </p:nvSpPr>
        <p:spPr>
          <a:xfrm>
            <a:off x="5620725" y="2088832"/>
            <a:ext cx="597000" cy="47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5587500" y="4120542"/>
            <a:ext cx="597000" cy="47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39" y="3077669"/>
            <a:ext cx="1609669" cy="1412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1103863" y="1312750"/>
            <a:ext cx="10908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pH</a:t>
            </a:r>
            <a:endParaRPr sz="1600" b="1"/>
          </a:p>
        </p:txBody>
      </p:sp>
      <p:sp>
        <p:nvSpPr>
          <p:cNvPr id="261" name="Google Shape;261;p25"/>
          <p:cNvSpPr txBox="1"/>
          <p:nvPr/>
        </p:nvSpPr>
        <p:spPr>
          <a:xfrm>
            <a:off x="3445913" y="13127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Sólidos solubles</a:t>
            </a:r>
            <a:endParaRPr sz="1600" b="1" dirty="0"/>
          </a:p>
        </p:txBody>
      </p:sp>
      <p:sp>
        <p:nvSpPr>
          <p:cNvPr id="262" name="Google Shape;262;p25"/>
          <p:cNvSpPr txBox="1"/>
          <p:nvPr/>
        </p:nvSpPr>
        <p:spPr>
          <a:xfrm>
            <a:off x="6337388" y="13127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Acidez Titulable</a:t>
            </a:r>
            <a:endParaRPr sz="1600" b="1"/>
          </a:p>
        </p:txBody>
      </p:sp>
      <p:sp>
        <p:nvSpPr>
          <p:cNvPr id="263" name="Google Shape;263;p25"/>
          <p:cNvSpPr txBox="1"/>
          <p:nvPr/>
        </p:nvSpPr>
        <p:spPr>
          <a:xfrm>
            <a:off x="236413" y="3722473"/>
            <a:ext cx="28257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/>
              <a:t>El pH de las tres variedades se mantuvo dentro del  rango (3,0 – 4), que indica la presencia de pectina, sacáridos y ácido cítrico (De Vuyst &amp; Weckx, 2016</a:t>
            </a:r>
            <a:r>
              <a:rPr lang="en" sz="1200" dirty="0" smtClean="0"/>
              <a:t>).</a:t>
            </a:r>
            <a:endParaRPr sz="1200" dirty="0"/>
          </a:p>
        </p:txBody>
      </p:sp>
      <p:sp>
        <p:nvSpPr>
          <p:cNvPr id="264" name="Google Shape;264;p25"/>
          <p:cNvSpPr txBox="1"/>
          <p:nvPr/>
        </p:nvSpPr>
        <p:spPr>
          <a:xfrm>
            <a:off x="3213263" y="3662400"/>
            <a:ext cx="28257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Alto contenido de sólidos solubles, que depende de factores genéticos, condiciones ambientales, composición del suelo, disponibilidad de agua y prácticas agronómicas (Rojas et al., 2020). </a:t>
            </a:r>
            <a:endParaRPr sz="1200"/>
          </a:p>
        </p:txBody>
      </p:sp>
      <p:sp>
        <p:nvSpPr>
          <p:cNvPr id="265" name="Google Shape;265;p25"/>
          <p:cNvSpPr txBox="1"/>
          <p:nvPr/>
        </p:nvSpPr>
        <p:spPr>
          <a:xfrm>
            <a:off x="6265163" y="3891700"/>
            <a:ext cx="2565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La acidez fue baja en las 3 variedades, siendo relacionada con los grupos carboxílicos e hidrogenados (Vallejo et al., 2016).</a:t>
            </a:r>
            <a:endParaRPr sz="1200"/>
          </a:p>
        </p:txBody>
      </p:sp>
      <p:sp>
        <p:nvSpPr>
          <p:cNvPr id="266" name="Google Shape;266;p25"/>
          <p:cNvSpPr txBox="1"/>
          <p:nvPr/>
        </p:nvSpPr>
        <p:spPr>
          <a:xfrm>
            <a:off x="2828975" y="796763"/>
            <a:ext cx="321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Parámetros físico-químicos</a:t>
            </a:r>
            <a:endParaRPr sz="1800" b="1"/>
          </a:p>
        </p:txBody>
      </p:sp>
      <p:pic>
        <p:nvPicPr>
          <p:cNvPr id="14" name="Imagen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53544" y="1841325"/>
            <a:ext cx="2654439" cy="1858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/>
          <p:nvPr/>
        </p:nvPicPr>
        <p:blipFill>
          <a:blip r:embed="rId5"/>
          <a:stretch>
            <a:fillRect/>
          </a:stretch>
        </p:blipFill>
        <p:spPr>
          <a:xfrm>
            <a:off x="3276598" y="1841324"/>
            <a:ext cx="2646219" cy="1858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/>
          <p:cNvPicPr/>
          <p:nvPr/>
        </p:nvPicPr>
        <p:blipFill>
          <a:blip r:embed="rId6"/>
          <a:stretch>
            <a:fillRect/>
          </a:stretch>
        </p:blipFill>
        <p:spPr>
          <a:xfrm>
            <a:off x="6191431" y="1841323"/>
            <a:ext cx="2639332" cy="1881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1265961" y="2520792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3,58</a:t>
            </a:r>
            <a:r>
              <a:rPr lang="es-EC" sz="1000" baseline="30000" dirty="0" smtClean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663289" y="1841323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3,99</a:t>
            </a:r>
            <a:r>
              <a:rPr lang="es-EC" sz="1000" baseline="30000" dirty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1584176" y="1826767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4,03</a:t>
            </a:r>
            <a:r>
              <a:rPr lang="es-EC" sz="1000" baseline="30000" dirty="0"/>
              <a:t>C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3454978" y="2418720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16,18</a:t>
            </a:r>
            <a:r>
              <a:rPr lang="es-EC" sz="1000" baseline="30000" dirty="0" smtClean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4688014" y="2727455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15,28</a:t>
            </a:r>
            <a:r>
              <a:rPr lang="es-EC" sz="1000" baseline="30000" dirty="0"/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4086670" y="1851619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18,10</a:t>
            </a:r>
            <a:r>
              <a:rPr lang="es-EC" sz="1000" baseline="30000" dirty="0"/>
              <a:t>C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6367704" y="2630388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0,60</a:t>
            </a:r>
            <a:r>
              <a:rPr lang="es-EC" sz="1000" baseline="30000" dirty="0"/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7599233" y="2481747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0,63</a:t>
            </a:r>
            <a:r>
              <a:rPr lang="es-EC" sz="1000" baseline="30000" dirty="0" smtClean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7274739" y="1851619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0,99</a:t>
            </a:r>
            <a:r>
              <a:rPr lang="es-EC" sz="1000" baseline="30000" dirty="0"/>
              <a:t>C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/>
          <p:nvPr/>
        </p:nvSpPr>
        <p:spPr>
          <a:xfrm>
            <a:off x="1077263" y="916150"/>
            <a:ext cx="10908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pH</a:t>
            </a:r>
            <a:endParaRPr sz="1600" b="1"/>
          </a:p>
        </p:txBody>
      </p:sp>
      <p:sp>
        <p:nvSpPr>
          <p:cNvPr id="274" name="Google Shape;274;p26"/>
          <p:cNvSpPr txBox="1"/>
          <p:nvPr/>
        </p:nvSpPr>
        <p:spPr>
          <a:xfrm>
            <a:off x="3419313" y="9161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Sólidos solubles</a:t>
            </a:r>
            <a:endParaRPr sz="1600" b="1"/>
          </a:p>
        </p:txBody>
      </p:sp>
      <p:sp>
        <p:nvSpPr>
          <p:cNvPr id="275" name="Google Shape;275;p26"/>
          <p:cNvSpPr txBox="1"/>
          <p:nvPr/>
        </p:nvSpPr>
        <p:spPr>
          <a:xfrm>
            <a:off x="6401588" y="9161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Acidez Titulable</a:t>
            </a:r>
            <a:endParaRPr sz="1600" b="1"/>
          </a:p>
        </p:txBody>
      </p:sp>
      <p:sp>
        <p:nvSpPr>
          <p:cNvPr id="276" name="Google Shape;276;p26"/>
          <p:cNvSpPr txBox="1"/>
          <p:nvPr/>
        </p:nvSpPr>
        <p:spPr>
          <a:xfrm>
            <a:off x="209813" y="3324404"/>
            <a:ext cx="2825700" cy="16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/>
              <a:t>Mayor pH en el mucílago fermentado, por la alta concentración de ácido cítrico. El citrato y los azúcares se convierten en ácido acético, láctico y manitol, aumentando el pH del mucílago después de la fermentación (</a:t>
            </a:r>
            <a:r>
              <a:rPr lang="en" sz="1200" dirty="0">
                <a:solidFill>
                  <a:schemeClr val="dk1"/>
                </a:solidFill>
              </a:rPr>
              <a:t>Camu et al., 2007</a:t>
            </a:r>
            <a:r>
              <a:rPr lang="en" sz="1200" dirty="0" smtClean="0">
                <a:solidFill>
                  <a:schemeClr val="dk1"/>
                </a:solidFill>
              </a:rPr>
              <a:t>).</a:t>
            </a:r>
            <a:endParaRPr sz="1200" dirty="0"/>
          </a:p>
        </p:txBody>
      </p:sp>
      <p:sp>
        <p:nvSpPr>
          <p:cNvPr id="277" name="Google Shape;277;p26"/>
          <p:cNvSpPr txBox="1"/>
          <p:nvPr/>
        </p:nvSpPr>
        <p:spPr>
          <a:xfrm>
            <a:off x="3186663" y="3265800"/>
            <a:ext cx="2825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Menor contenido de sólidos solubles en el mucílago fermentado, debido a la degradación de azúcares en el mucílago por levaduras y bacterias ácido lácticas (</a:t>
            </a:r>
            <a:r>
              <a:rPr lang="en" sz="1200">
                <a:solidFill>
                  <a:schemeClr val="dk1"/>
                </a:solidFill>
              </a:rPr>
              <a:t>Afoakwa et al., 2012).</a:t>
            </a:r>
            <a:endParaRPr sz="1200"/>
          </a:p>
        </p:txBody>
      </p:sp>
      <p:sp>
        <p:nvSpPr>
          <p:cNvPr id="278" name="Google Shape;278;p26"/>
          <p:cNvSpPr txBox="1"/>
          <p:nvPr/>
        </p:nvSpPr>
        <p:spPr>
          <a:xfrm>
            <a:off x="6238563" y="3495100"/>
            <a:ext cx="2565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Menor acidez titulable en mucílago fermentado, debido a que, la mayor parte del ácido producido es difundido en el mucílago (Apriyanto, 2017).</a:t>
            </a:r>
            <a:endParaRPr sz="1200"/>
          </a:p>
        </p:txBody>
      </p:sp>
      <p:pic>
        <p:nvPicPr>
          <p:cNvPr id="13" name="Imagen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63923" y="1450210"/>
            <a:ext cx="2768275" cy="1950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/>
          <p:cNvPicPr/>
          <p:nvPr/>
        </p:nvPicPr>
        <p:blipFill>
          <a:blip r:embed="rId5"/>
          <a:stretch>
            <a:fillRect/>
          </a:stretch>
        </p:blipFill>
        <p:spPr>
          <a:xfrm>
            <a:off x="3084609" y="1444725"/>
            <a:ext cx="2827817" cy="1955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064837" y="1444725"/>
            <a:ext cx="2840172" cy="1955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1077263" y="1482936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4,06</a:t>
            </a:r>
            <a:r>
              <a:rPr lang="es-EC" sz="1000" baseline="30000" dirty="0" smtClean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576696" y="2054992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3,68</a:t>
            </a:r>
            <a:r>
              <a:rPr lang="es-EC" sz="1000" baseline="30000" dirty="0"/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4498517" y="2109555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15,62</a:t>
            </a:r>
            <a:r>
              <a:rPr lang="es-EC" sz="1000" baseline="30000" dirty="0"/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3489871" y="1467093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17,42</a:t>
            </a:r>
            <a:r>
              <a:rPr lang="es-EC" sz="1000" baseline="30000" dirty="0" smtClean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7484923" y="1963368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0,61</a:t>
            </a:r>
            <a:r>
              <a:rPr lang="es-EC" sz="1000" baseline="30000" dirty="0"/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6835936" y="1469063"/>
            <a:ext cx="64898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0,86</a:t>
            </a:r>
            <a:r>
              <a:rPr lang="es-EC" sz="1000" baseline="30000" dirty="0" smtClean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1077263" y="916150"/>
            <a:ext cx="10908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pH</a:t>
            </a:r>
            <a:endParaRPr sz="1600" b="1"/>
          </a:p>
        </p:txBody>
      </p:sp>
      <p:sp>
        <p:nvSpPr>
          <p:cNvPr id="289" name="Google Shape;289;p27"/>
          <p:cNvSpPr txBox="1"/>
          <p:nvPr/>
        </p:nvSpPr>
        <p:spPr>
          <a:xfrm>
            <a:off x="3419313" y="9161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Sólidos solubles</a:t>
            </a:r>
            <a:endParaRPr sz="1600" b="1"/>
          </a:p>
        </p:txBody>
      </p:sp>
      <p:sp>
        <p:nvSpPr>
          <p:cNvPr id="290" name="Google Shape;290;p27"/>
          <p:cNvSpPr txBox="1"/>
          <p:nvPr/>
        </p:nvSpPr>
        <p:spPr>
          <a:xfrm>
            <a:off x="6401588" y="916150"/>
            <a:ext cx="22821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Acidez Titulable</a:t>
            </a:r>
            <a:endParaRPr sz="1600" b="1"/>
          </a:p>
        </p:txBody>
      </p:sp>
      <p:sp>
        <p:nvSpPr>
          <p:cNvPr id="291" name="Google Shape;291;p27"/>
          <p:cNvSpPr txBox="1"/>
          <p:nvPr/>
        </p:nvSpPr>
        <p:spPr>
          <a:xfrm>
            <a:off x="210700" y="3495100"/>
            <a:ext cx="2825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3023450" y="3389375"/>
            <a:ext cx="3060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Trinitario + mucílago (mayor contenido), Forastero + mucílago fermentado (contenido más bajo).</a:t>
            </a:r>
            <a:endParaRPr sz="12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Durante la fermentación, las condiciones anaeróbicas permiten el desarrollo de BAL que ayudan en la descomposición del azúcar (Bariah &amp; Y, 2017).</a:t>
            </a:r>
            <a:endParaRPr sz="1200" dirty="0"/>
          </a:p>
        </p:txBody>
      </p:sp>
      <p:sp>
        <p:nvSpPr>
          <p:cNvPr id="293" name="Google Shape;293;p27"/>
          <p:cNvSpPr txBox="1"/>
          <p:nvPr/>
        </p:nvSpPr>
        <p:spPr>
          <a:xfrm>
            <a:off x="6084350" y="3387325"/>
            <a:ext cx="2907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Trinitario + mucílago fresco (mayor acidez), Forastero + mucílago fermentado (acidez más baja).</a:t>
            </a:r>
            <a:endParaRPr sz="12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Disminución de los ácidos acético y láctico en el mucílago y su absorción durante la fermentación (Ortiz de Bertorelli et al., 2009).</a:t>
            </a:r>
            <a:endParaRPr sz="12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97" name="Google Shape;297;p27"/>
          <p:cNvSpPr txBox="1"/>
          <p:nvPr/>
        </p:nvSpPr>
        <p:spPr>
          <a:xfrm>
            <a:off x="72700" y="3389375"/>
            <a:ext cx="2963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Trinitario + mucílago fresco (menor pH), Forastero + mucílago fermentado (mayor pH).</a:t>
            </a:r>
            <a:endParaRPr sz="12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Avería de azúcares que disminuye la concentración de ácidos </a:t>
            </a:r>
            <a:r>
              <a:rPr lang="en" sz="1200" dirty="0" smtClean="0"/>
              <a:t>cítricos,  aumentando </a:t>
            </a:r>
            <a:r>
              <a:rPr lang="en" sz="1200" dirty="0"/>
              <a:t>el pH después de la fermentación (Afoakwa et al., 2012).</a:t>
            </a:r>
            <a:endParaRPr sz="1200" dirty="0"/>
          </a:p>
        </p:txBody>
      </p:sp>
      <p:pic>
        <p:nvPicPr>
          <p:cNvPr id="14" name="Imagen 13"/>
          <p:cNvPicPr/>
          <p:nvPr/>
        </p:nvPicPr>
        <p:blipFill>
          <a:blip r:embed="rId4"/>
          <a:stretch>
            <a:fillRect/>
          </a:stretch>
        </p:blipFill>
        <p:spPr>
          <a:xfrm>
            <a:off x="210699" y="1436943"/>
            <a:ext cx="2812751" cy="1875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/>
          <p:nvPr/>
        </p:nvPicPr>
        <p:blipFill>
          <a:blip r:embed="rId5"/>
          <a:stretch>
            <a:fillRect/>
          </a:stretch>
        </p:blipFill>
        <p:spPr>
          <a:xfrm>
            <a:off x="3082038" y="1436943"/>
            <a:ext cx="2913517" cy="1875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/>
          <p:cNvPicPr/>
          <p:nvPr/>
        </p:nvPicPr>
        <p:blipFill>
          <a:blip r:embed="rId6"/>
          <a:stretch>
            <a:fillRect/>
          </a:stretch>
        </p:blipFill>
        <p:spPr>
          <a:xfrm>
            <a:off x="6084350" y="1436942"/>
            <a:ext cx="2907249" cy="1874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396400"/>
            <a:ext cx="3171825" cy="268441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/>
        </p:nvSpPr>
        <p:spPr>
          <a:xfrm>
            <a:off x="4199400" y="4286413"/>
            <a:ext cx="4872900" cy="738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La variable pH tuvo mayor porcentaje de </a:t>
            </a:r>
            <a:r>
              <a:rPr lang="en" sz="1200" dirty="0" smtClean="0"/>
              <a:t>97,15%; el </a:t>
            </a:r>
            <a:r>
              <a:rPr lang="en" sz="1200" dirty="0"/>
              <a:t>contenido de sólidos solubles presentó un valor de 2,44% y la acidez titulable fue de 0,4%.</a:t>
            </a:r>
            <a:endParaRPr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57590"/>
            <a:ext cx="3843454" cy="131112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tretch>
            <a:fillRect/>
          </a:stretch>
        </p:blipFill>
        <p:spPr>
          <a:xfrm>
            <a:off x="4356763" y="818675"/>
            <a:ext cx="4361209" cy="3329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4"/>
          <a:srcRect t="1892"/>
          <a:stretch/>
        </p:blipFill>
        <p:spPr bwMode="auto">
          <a:xfrm>
            <a:off x="2057399" y="818675"/>
            <a:ext cx="5029200" cy="418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redondeado 11"/>
          <p:cNvSpPr/>
          <p:nvPr/>
        </p:nvSpPr>
        <p:spPr>
          <a:xfrm>
            <a:off x="2088572" y="1174173"/>
            <a:ext cx="1028701" cy="103909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redondeado 12"/>
          <p:cNvSpPr/>
          <p:nvPr/>
        </p:nvSpPr>
        <p:spPr>
          <a:xfrm>
            <a:off x="2119745" y="2567615"/>
            <a:ext cx="1028701" cy="122506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9"/>
          <p:cNvSpPr txBox="1"/>
          <p:nvPr/>
        </p:nvSpPr>
        <p:spPr>
          <a:xfrm>
            <a:off x="1309433" y="826488"/>
            <a:ext cx="27402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Recuento microbiológico</a:t>
            </a:r>
            <a:endParaRPr sz="1600" b="1"/>
          </a:p>
        </p:txBody>
      </p:sp>
      <p:sp>
        <p:nvSpPr>
          <p:cNvPr id="315" name="Google Shape;315;p29"/>
          <p:cNvSpPr txBox="1"/>
          <p:nvPr/>
        </p:nvSpPr>
        <p:spPr>
          <a:xfrm>
            <a:off x="210700" y="3495100"/>
            <a:ext cx="2825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72700" y="3389375"/>
            <a:ext cx="296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18" name="Google Shape;318;p29"/>
          <p:cNvSpPr/>
          <p:nvPr/>
        </p:nvSpPr>
        <p:spPr>
          <a:xfrm>
            <a:off x="5354175" y="2974550"/>
            <a:ext cx="3061200" cy="1077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El mucílago de cacao es estéril y rico en carbohidratos, y rodea los granos de cacao en las vainas de la </a:t>
            </a:r>
            <a:r>
              <a:rPr lang="en" sz="1200" dirty="0" smtClean="0">
                <a:solidFill>
                  <a:schemeClr val="dk1"/>
                </a:solidFill>
              </a:rPr>
              <a:t>fruta, </a:t>
            </a:r>
            <a:r>
              <a:rPr lang="en" sz="1200" dirty="0">
                <a:solidFill>
                  <a:schemeClr val="dk1"/>
                </a:solidFill>
              </a:rPr>
              <a:t>contaminándose por microorganismos (Papalexandratou &amp; De Vuyst, 2011).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5354175" y="1883900"/>
            <a:ext cx="3061200" cy="8397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Presencia de aerobios en las tres variedades de mucílago de cacao, mostrando una mayor población bacteriana en la variedad Forastero.</a:t>
            </a:r>
            <a:endParaRPr dirty="0"/>
          </a:p>
        </p:txBody>
      </p:sp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857682" y="1463134"/>
            <a:ext cx="4357436" cy="3214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 txBox="1"/>
          <p:nvPr/>
        </p:nvSpPr>
        <p:spPr>
          <a:xfrm>
            <a:off x="334625" y="828550"/>
            <a:ext cx="676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Identificación de Bacterias Ácido Lácticas</a:t>
            </a:r>
            <a:endParaRPr sz="1800" b="1"/>
          </a:p>
        </p:txBody>
      </p:sp>
      <p:sp>
        <p:nvSpPr>
          <p:cNvPr id="327" name="Google Shape;327;p30"/>
          <p:cNvSpPr txBox="1"/>
          <p:nvPr/>
        </p:nvSpPr>
        <p:spPr>
          <a:xfrm>
            <a:off x="6372900" y="1300113"/>
            <a:ext cx="2618700" cy="1600800"/>
          </a:xfrm>
          <a:prstGeom prst="rect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Pruebas Microbiológicas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Gram Positivo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Bacilos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Prueba Bioquímica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Catalasa negativa</a:t>
            </a:r>
            <a:endParaRPr sz="1600"/>
          </a:p>
        </p:txBody>
      </p:sp>
      <p:pic>
        <p:nvPicPr>
          <p:cNvPr id="328" name="Google Shape;328;p30"/>
          <p:cNvPicPr preferRelativeResize="0"/>
          <p:nvPr/>
        </p:nvPicPr>
        <p:blipFill rotWithShape="1">
          <a:blip r:embed="rId4">
            <a:alphaModFix/>
          </a:blip>
          <a:srcRect l="7390"/>
          <a:stretch/>
        </p:blipFill>
        <p:spPr>
          <a:xfrm>
            <a:off x="94325" y="1300125"/>
            <a:ext cx="2018850" cy="15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0"/>
          <p:cNvPicPr preferRelativeResize="0"/>
          <p:nvPr/>
        </p:nvPicPr>
        <p:blipFill rotWithShape="1">
          <a:blip r:embed="rId5">
            <a:alphaModFix/>
          </a:blip>
          <a:srcRect l="7390"/>
          <a:stretch/>
        </p:blipFill>
        <p:spPr>
          <a:xfrm>
            <a:off x="2175826" y="1300125"/>
            <a:ext cx="2018850" cy="15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0"/>
          <p:cNvPicPr preferRelativeResize="0"/>
          <p:nvPr/>
        </p:nvPicPr>
        <p:blipFill rotWithShape="1">
          <a:blip r:embed="rId6">
            <a:alphaModFix/>
          </a:blip>
          <a:srcRect l="7390"/>
          <a:stretch/>
        </p:blipFill>
        <p:spPr>
          <a:xfrm>
            <a:off x="4257325" y="1300125"/>
            <a:ext cx="2018850" cy="15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0"/>
          <p:cNvSpPr txBox="1"/>
          <p:nvPr/>
        </p:nvSpPr>
        <p:spPr>
          <a:xfrm>
            <a:off x="323000" y="2825950"/>
            <a:ext cx="1561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B5394"/>
                </a:solidFill>
              </a:rPr>
              <a:t>CCN-51</a:t>
            </a:r>
            <a:endParaRPr sz="1600" b="1">
              <a:solidFill>
                <a:srgbClr val="0B5394"/>
              </a:solidFill>
            </a:endParaRPr>
          </a:p>
        </p:txBody>
      </p:sp>
      <p:sp>
        <p:nvSpPr>
          <p:cNvPr id="332" name="Google Shape;332;p30"/>
          <p:cNvSpPr txBox="1"/>
          <p:nvPr/>
        </p:nvSpPr>
        <p:spPr>
          <a:xfrm>
            <a:off x="2404500" y="2825950"/>
            <a:ext cx="1561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B5394"/>
                </a:solidFill>
              </a:rPr>
              <a:t>Trinitario</a:t>
            </a:r>
            <a:endParaRPr sz="1600" b="1">
              <a:solidFill>
                <a:srgbClr val="0B5394"/>
              </a:solidFill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4486000" y="2825950"/>
            <a:ext cx="1561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B5394"/>
                </a:solidFill>
              </a:rPr>
              <a:t>Forastero</a:t>
            </a:r>
            <a:endParaRPr sz="1600" b="1">
              <a:solidFill>
                <a:srgbClr val="0B5394"/>
              </a:solidFill>
            </a:endParaRPr>
          </a:p>
        </p:txBody>
      </p:sp>
      <p:pic>
        <p:nvPicPr>
          <p:cNvPr id="334" name="Google Shape;33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6000" y="3351475"/>
            <a:ext cx="4160700" cy="16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0"/>
          <p:cNvSpPr txBox="1"/>
          <p:nvPr/>
        </p:nvSpPr>
        <p:spPr>
          <a:xfrm>
            <a:off x="334625" y="3787400"/>
            <a:ext cx="2801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Resultados de la secuenciación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2782500" y="3787400"/>
            <a:ext cx="805500" cy="67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751" y="3204900"/>
            <a:ext cx="1547700" cy="1665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8975" y="3204900"/>
            <a:ext cx="1866600" cy="1665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146075" y="716225"/>
            <a:ext cx="1632300" cy="2040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750825" y="953250"/>
            <a:ext cx="2757300" cy="1662300"/>
          </a:xfrm>
          <a:prstGeom prst="rect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 destacan por su capacidad de producir sustancias de actividad antimicrobiana como ácidos orgánicos, peróxido de hidrógeno y bacteriocinas.</a:t>
            </a:r>
            <a:endParaRPr sz="1600"/>
          </a:p>
        </p:txBody>
      </p:sp>
      <p:sp>
        <p:nvSpPr>
          <p:cNvPr id="67" name="Google Shape;67;p14"/>
          <p:cNvSpPr/>
          <p:nvPr/>
        </p:nvSpPr>
        <p:spPr>
          <a:xfrm>
            <a:off x="5155900" y="1452000"/>
            <a:ext cx="371700" cy="4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457200" y="3564300"/>
            <a:ext cx="3705900" cy="1169700"/>
          </a:xfrm>
          <a:prstGeom prst="rect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La calidad del cacao suele verse afectada por plagas y enfermedades fúngicas como </a:t>
            </a:r>
            <a:r>
              <a:rPr lang="en" sz="1600" i="1"/>
              <a:t>Moniliophthora roreri</a:t>
            </a:r>
            <a:r>
              <a:rPr lang="en" sz="1600"/>
              <a:t> y </a:t>
            </a:r>
            <a:r>
              <a:rPr lang="en" sz="1600" i="1"/>
              <a:t>Aspergillus niger</a:t>
            </a:r>
            <a:r>
              <a:rPr lang="en" sz="1600"/>
              <a:t>.</a:t>
            </a:r>
            <a:endParaRPr sz="1600"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825" y="1039501"/>
            <a:ext cx="2164500" cy="1393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81975" y="2446650"/>
            <a:ext cx="305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BAL en la fermentación del mucílago de cacao: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L. plantarum </a:t>
            </a:r>
            <a:r>
              <a:rPr lang="en" sz="1600" b="1"/>
              <a:t>y </a:t>
            </a:r>
            <a:r>
              <a:rPr lang="en" sz="1600" b="1" i="1"/>
              <a:t>L. fermentum</a:t>
            </a:r>
            <a:r>
              <a:rPr lang="en" sz="1600" b="1"/>
              <a:t> </a:t>
            </a:r>
            <a:endParaRPr sz="1600" b="1"/>
          </a:p>
        </p:txBody>
      </p:sp>
      <p:sp>
        <p:nvSpPr>
          <p:cNvPr id="71" name="Google Shape;71;p14"/>
          <p:cNvSpPr/>
          <p:nvPr/>
        </p:nvSpPr>
        <p:spPr>
          <a:xfrm>
            <a:off x="4408950" y="3901200"/>
            <a:ext cx="371700" cy="4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6555825" y="3944700"/>
            <a:ext cx="495900" cy="408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1225" y="2736075"/>
            <a:ext cx="976500" cy="108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9">
            <a:alphaModFix/>
          </a:blip>
          <a:srcRect l="7019" r="45192"/>
          <a:stretch/>
        </p:blipFill>
        <p:spPr>
          <a:xfrm>
            <a:off x="4262250" y="2682800"/>
            <a:ext cx="976500" cy="108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/>
          <p:nvPr/>
        </p:nvSpPr>
        <p:spPr>
          <a:xfrm>
            <a:off x="76200" y="1214050"/>
            <a:ext cx="373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Caracterización morfológica de microorganismos patógenos </a:t>
            </a:r>
            <a:endParaRPr sz="1800" b="1"/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2128450"/>
            <a:ext cx="18192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875" y="2128450"/>
            <a:ext cx="181927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152400" y="4004875"/>
            <a:ext cx="183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Moniliophthora roreri</a:t>
            </a:r>
            <a:endParaRPr sz="1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1"/>
          <p:cNvSpPr txBox="1"/>
          <p:nvPr/>
        </p:nvSpPr>
        <p:spPr>
          <a:xfrm>
            <a:off x="2116013" y="4081075"/>
            <a:ext cx="183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Aspergillus niger</a:t>
            </a:r>
            <a:endParaRPr sz="1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1124" y="1209600"/>
            <a:ext cx="1647000" cy="163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4211" y="1209700"/>
            <a:ext cx="1647000" cy="163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7275" y="1214050"/>
            <a:ext cx="1647000" cy="16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/>
          <p:nvPr/>
        </p:nvSpPr>
        <p:spPr>
          <a:xfrm>
            <a:off x="4619650" y="745188"/>
            <a:ext cx="389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Actividad Antimicrobiana</a:t>
            </a:r>
            <a:endParaRPr sz="1800" b="1"/>
          </a:p>
        </p:txBody>
      </p:sp>
      <p:pic>
        <p:nvPicPr>
          <p:cNvPr id="352" name="Google Shape;35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51125" y="3190825"/>
            <a:ext cx="1621000" cy="16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34201" y="3190826"/>
            <a:ext cx="1647000" cy="1620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37273" y="3190823"/>
            <a:ext cx="1621000" cy="16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1"/>
          <p:cNvSpPr txBox="1"/>
          <p:nvPr/>
        </p:nvSpPr>
        <p:spPr>
          <a:xfrm>
            <a:off x="4895625" y="2747800"/>
            <a:ext cx="353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Moniliophthora roreri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1"/>
          <p:cNvSpPr txBox="1"/>
          <p:nvPr/>
        </p:nvSpPr>
        <p:spPr>
          <a:xfrm>
            <a:off x="5639988" y="4728600"/>
            <a:ext cx="183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Roboto"/>
                <a:ea typeface="Roboto"/>
                <a:cs typeface="Roboto"/>
                <a:sym typeface="Roboto"/>
              </a:rPr>
              <a:t>Aspergillus niger</a:t>
            </a:r>
            <a:endParaRPr sz="1600" b="1" i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/>
          <p:nvPr/>
        </p:nvSpPr>
        <p:spPr>
          <a:xfrm>
            <a:off x="495750" y="839125"/>
            <a:ext cx="36438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Factor A (Variedades de mucílago)</a:t>
            </a:r>
            <a:endParaRPr sz="1600" b="1"/>
          </a:p>
        </p:txBody>
      </p:sp>
      <p:sp>
        <p:nvSpPr>
          <p:cNvPr id="366" name="Google Shape;366;p32"/>
          <p:cNvSpPr txBox="1"/>
          <p:nvPr/>
        </p:nvSpPr>
        <p:spPr>
          <a:xfrm>
            <a:off x="4837325" y="839125"/>
            <a:ext cx="40368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Factor B (Microorganismos patógenos)</a:t>
            </a:r>
            <a:endParaRPr sz="1600" b="1"/>
          </a:p>
        </p:txBody>
      </p:sp>
      <p:sp>
        <p:nvSpPr>
          <p:cNvPr id="367" name="Google Shape;367;p32"/>
          <p:cNvSpPr txBox="1"/>
          <p:nvPr/>
        </p:nvSpPr>
        <p:spPr>
          <a:xfrm>
            <a:off x="247875" y="3608025"/>
            <a:ext cx="4098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La SLC de </a:t>
            </a:r>
            <a:r>
              <a:rPr lang="en" sz="1300" i="1" dirty="0"/>
              <a:t>Lactobacillus plantarum</a:t>
            </a:r>
            <a:r>
              <a:rPr lang="en" sz="1300" dirty="0"/>
              <a:t> (Forastero) presentó un mayor inhibición por su capacidad de producción de ácidos orgánicos, mientras que, </a:t>
            </a:r>
            <a:r>
              <a:rPr lang="en" sz="1300" i="1" dirty="0"/>
              <a:t>Lactobacillus fermentum</a:t>
            </a:r>
            <a:r>
              <a:rPr lang="en" sz="1300" dirty="0"/>
              <a:t> (CCN-51 y Trinitario) produce compuestos orgánicos volátiles (Cervantes, 2020).</a:t>
            </a:r>
            <a:endParaRPr sz="1300" dirty="0"/>
          </a:p>
        </p:txBody>
      </p:sp>
      <p:sp>
        <p:nvSpPr>
          <p:cNvPr id="368" name="Google Shape;368;p32"/>
          <p:cNvSpPr txBox="1"/>
          <p:nvPr/>
        </p:nvSpPr>
        <p:spPr>
          <a:xfrm>
            <a:off x="4806275" y="3608025"/>
            <a:ext cx="4098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En </a:t>
            </a:r>
            <a:r>
              <a:rPr lang="en" sz="1300" i="1">
                <a:solidFill>
                  <a:schemeClr val="dk1"/>
                </a:solidFill>
              </a:rPr>
              <a:t>Aspergillus niger,</a:t>
            </a:r>
            <a:r>
              <a:rPr lang="en" sz="1300">
                <a:solidFill>
                  <a:schemeClr val="dk1"/>
                </a:solidFill>
              </a:rPr>
              <a:t> la SLC provoca un daño en la membrana celular fúngica y produce un estrés oxidativo (Shishodia et al., 2019).</a:t>
            </a:r>
            <a:endParaRPr sz="13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En </a:t>
            </a:r>
            <a:r>
              <a:rPr lang="en" sz="1300" i="1">
                <a:solidFill>
                  <a:schemeClr val="dk1"/>
                </a:solidFill>
              </a:rPr>
              <a:t>Moniliophthora roreri</a:t>
            </a:r>
            <a:r>
              <a:rPr lang="en" sz="1300">
                <a:solidFill>
                  <a:schemeClr val="dk1"/>
                </a:solidFill>
              </a:rPr>
              <a:t> tiene un gran potencial para la desintoxicación celular y la tolerancia al estrés (Teixeira et al., 2014).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045975" y="1290675"/>
            <a:ext cx="3619500" cy="2341245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87587" y="1266780"/>
            <a:ext cx="3419475" cy="23412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971204" y="1929538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8,16</a:t>
            </a:r>
            <a:r>
              <a:rPr lang="es-EC" sz="1000" baseline="30000" dirty="0" smtClean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1794404" y="1575026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8,83</a:t>
            </a:r>
            <a:r>
              <a:rPr lang="es-EC" sz="1000" baseline="30000" dirty="0" smtClean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2632604" y="1265667"/>
            <a:ext cx="567796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10,08</a:t>
            </a:r>
            <a:r>
              <a:rPr lang="es-EC" sz="1000" baseline="30000" dirty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5705995" y="1766830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8,0</a:t>
            </a:r>
            <a:r>
              <a:rPr lang="es-EC" sz="1000" baseline="30000" dirty="0" smtClean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6855725" y="1318033"/>
            <a:ext cx="636120" cy="25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 smtClean="0"/>
              <a:t>10,05</a:t>
            </a:r>
            <a:r>
              <a:rPr lang="es-EC" sz="1000" baseline="30000" dirty="0"/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3"/>
          <p:cNvSpPr txBox="1"/>
          <p:nvPr/>
        </p:nvSpPr>
        <p:spPr>
          <a:xfrm>
            <a:off x="866250" y="966750"/>
            <a:ext cx="7411500" cy="431100"/>
          </a:xfrm>
          <a:prstGeom prst="rect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Interacción A*B (Variedades de mucílago * Microorganismos patógenos)</a:t>
            </a:r>
            <a:endParaRPr sz="1600" b="1"/>
          </a:p>
        </p:txBody>
      </p:sp>
      <p:sp>
        <p:nvSpPr>
          <p:cNvPr id="377" name="Google Shape;377;p33"/>
          <p:cNvSpPr txBox="1"/>
          <p:nvPr/>
        </p:nvSpPr>
        <p:spPr>
          <a:xfrm>
            <a:off x="7069432" y="1880412"/>
            <a:ext cx="1922167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Lactobacillus plantarum</a:t>
            </a:r>
            <a:r>
              <a:rPr lang="en" sz="1200" dirty="0"/>
              <a:t> tiene mayor efecto inhibitorio, dado que la actividad antimicrobiana de los ácidos orgánicos es mayor que la producida por </a:t>
            </a:r>
            <a:r>
              <a:rPr lang="en" sz="1200" i="1" dirty="0"/>
              <a:t>Lactobacillus fermentum</a:t>
            </a:r>
            <a:r>
              <a:rPr lang="en" sz="1200" dirty="0"/>
              <a:t> para disociarse en el microorganismo patógeno (Vásquez M. et al., 2009).</a:t>
            </a:r>
            <a:endParaRPr sz="1200" dirty="0"/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3485360" y="1622132"/>
            <a:ext cx="3434194" cy="273511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74939" y="1836873"/>
            <a:ext cx="3410421" cy="230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RESULTADOS Y DISCUSIÓN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2154871" y="933450"/>
            <a:ext cx="4834255" cy="4210050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2210778" y="1298290"/>
            <a:ext cx="1207831" cy="1039091"/>
          </a:xfrm>
          <a:prstGeom prst="round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2210778" y="3996463"/>
            <a:ext cx="1207831" cy="1039091"/>
          </a:xfrm>
          <a:prstGeom prst="round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CONCLUSIONES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35"/>
          <p:cNvGrpSpPr/>
          <p:nvPr/>
        </p:nvGrpSpPr>
        <p:grpSpPr>
          <a:xfrm>
            <a:off x="5735300" y="830225"/>
            <a:ext cx="3305700" cy="3372450"/>
            <a:chOff x="5632313" y="1189775"/>
            <a:chExt cx="3305700" cy="3372450"/>
          </a:xfrm>
        </p:grpSpPr>
        <p:sp>
          <p:nvSpPr>
            <p:cNvPr id="394" name="Google Shape;394;p35"/>
            <p:cNvSpPr/>
            <p:nvPr/>
          </p:nvSpPr>
          <p:spPr>
            <a:xfrm>
              <a:off x="5632313" y="1189775"/>
              <a:ext cx="3305700" cy="726000"/>
            </a:xfrm>
            <a:prstGeom prst="chevron">
              <a:avLst>
                <a:gd name="adj" fmla="val 50000"/>
              </a:avLst>
            </a:prstGeom>
            <a:solidFill>
              <a:srgbClr val="7CB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</a:rPr>
                <a:t>Interacción A*B</a:t>
              </a:r>
              <a:endParaRPr sz="1600" b="1">
                <a:solidFill>
                  <a:schemeClr val="dk1"/>
                </a:solidFill>
              </a:endParaRPr>
            </a:p>
          </p:txBody>
        </p:sp>
        <p:sp>
          <p:nvSpPr>
            <p:cNvPr id="395" name="Google Shape;395;p35"/>
            <p:cNvSpPr txBox="1"/>
            <p:nvPr/>
          </p:nvSpPr>
          <p:spPr>
            <a:xfrm>
              <a:off x="5946575" y="1946525"/>
              <a:ext cx="2677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</a:rPr>
                <a:t>El tratamiento que tuvo mayor efecto inhibitorio fue Forastero + </a:t>
              </a:r>
              <a:r>
                <a:rPr lang="en" i="1">
                  <a:solidFill>
                    <a:schemeClr val="dk1"/>
                  </a:solidFill>
                </a:rPr>
                <a:t>Aspergillus niger</a:t>
              </a:r>
              <a:r>
                <a:rPr lang="en">
                  <a:solidFill>
                    <a:schemeClr val="dk1"/>
                  </a:solidFill>
                </a:rPr>
                <a:t> con un diámetro de inhibición de 11,00 mm, mientras que, el tratamiento CCN-51 + </a:t>
              </a:r>
              <a:r>
                <a:rPr lang="en" i="1">
                  <a:solidFill>
                    <a:schemeClr val="dk1"/>
                  </a:solidFill>
                </a:rPr>
                <a:t>Moniliophthora roreri</a:t>
              </a:r>
              <a:r>
                <a:rPr lang="en">
                  <a:solidFill>
                    <a:schemeClr val="dk1"/>
                  </a:solidFill>
                </a:rPr>
                <a:t> presentó menor influencia en la inhibición, con un diámetro de 7,16 mm.</a:t>
              </a:r>
              <a:endParaRPr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6" name="Google Shape;396;p35"/>
          <p:cNvGrpSpPr/>
          <p:nvPr/>
        </p:nvGrpSpPr>
        <p:grpSpPr>
          <a:xfrm>
            <a:off x="103000" y="830450"/>
            <a:ext cx="3546900" cy="3482825"/>
            <a:chOff x="13" y="1190000"/>
            <a:chExt cx="3546900" cy="3482825"/>
          </a:xfrm>
        </p:grpSpPr>
        <p:sp>
          <p:nvSpPr>
            <p:cNvPr id="397" name="Google Shape;397;p35"/>
            <p:cNvSpPr/>
            <p:nvPr/>
          </p:nvSpPr>
          <p:spPr>
            <a:xfrm>
              <a:off x="13" y="1190000"/>
              <a:ext cx="3546900" cy="736500"/>
            </a:xfrm>
            <a:prstGeom prst="homePlate">
              <a:avLst>
                <a:gd name="adj" fmla="val 50000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</a:rPr>
                <a:t>Factor A</a:t>
              </a:r>
              <a:endParaRPr sz="1600" b="1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</a:rPr>
                <a:t>(Variedad)</a:t>
              </a:r>
              <a:endParaRPr sz="1600" b="1">
                <a:solidFill>
                  <a:schemeClr val="dk1"/>
                </a:solidFill>
              </a:endParaRPr>
            </a:p>
          </p:txBody>
        </p:sp>
        <p:sp>
          <p:nvSpPr>
            <p:cNvPr id="398" name="Google Shape;398;p35"/>
            <p:cNvSpPr txBox="1"/>
            <p:nvPr/>
          </p:nvSpPr>
          <p:spPr>
            <a:xfrm>
              <a:off x="384225" y="2057125"/>
              <a:ext cx="28011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La solución libre de células SLC de las tres variedades de cacao presentaron diferencias con respecto a la inhibición; la SLC variedad Forastero presentó un mayor diámetro de 10,08 mm, mientras que, la variedad CCN-51 tuvo menor efecto inhibitorio, registrando un valor de 8,16 mm. </a:t>
              </a:r>
              <a:endParaRPr dirty="0"/>
            </a:p>
          </p:txBody>
        </p:sp>
      </p:grpSp>
      <p:grpSp>
        <p:nvGrpSpPr>
          <p:cNvPr id="399" name="Google Shape;399;p35"/>
          <p:cNvGrpSpPr/>
          <p:nvPr/>
        </p:nvGrpSpPr>
        <p:grpSpPr>
          <a:xfrm>
            <a:off x="3047200" y="818675"/>
            <a:ext cx="3305700" cy="3185400"/>
            <a:chOff x="2944213" y="1178225"/>
            <a:chExt cx="3305700" cy="3185400"/>
          </a:xfrm>
        </p:grpSpPr>
        <p:sp>
          <p:nvSpPr>
            <p:cNvPr id="400" name="Google Shape;400;p35"/>
            <p:cNvSpPr/>
            <p:nvPr/>
          </p:nvSpPr>
          <p:spPr>
            <a:xfrm>
              <a:off x="2944213" y="1178225"/>
              <a:ext cx="3305700" cy="742500"/>
            </a:xfrm>
            <a:prstGeom prst="chevron">
              <a:avLst>
                <a:gd name="adj" fmla="val 5000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</a:rPr>
                <a:t>Factor B</a:t>
              </a:r>
              <a:endParaRPr sz="1600" b="1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</a:rPr>
                <a:t>(Microorganismos patógenos)</a:t>
              </a:r>
              <a:endParaRPr sz="1600" b="1">
                <a:solidFill>
                  <a:schemeClr val="dk1"/>
                </a:solidFill>
              </a:endParaRPr>
            </a:p>
          </p:txBody>
        </p:sp>
        <p:sp>
          <p:nvSpPr>
            <p:cNvPr id="401" name="Google Shape;401;p35"/>
            <p:cNvSpPr txBox="1"/>
            <p:nvPr/>
          </p:nvSpPr>
          <p:spPr>
            <a:xfrm>
              <a:off x="3289200" y="1920725"/>
              <a:ext cx="25656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i="1">
                  <a:solidFill>
                    <a:schemeClr val="dk1"/>
                  </a:solidFill>
                </a:rPr>
                <a:t>Moniliophthora roreri </a:t>
              </a:r>
              <a:r>
                <a:rPr lang="en">
                  <a:solidFill>
                    <a:schemeClr val="dk1"/>
                  </a:solidFill>
                </a:rPr>
                <a:t>y </a:t>
              </a:r>
              <a:r>
                <a:rPr lang="en" i="1">
                  <a:solidFill>
                    <a:schemeClr val="dk1"/>
                  </a:solidFill>
                </a:rPr>
                <a:t>Aspergillus Niger</a:t>
              </a:r>
              <a:r>
                <a:rPr lang="en">
                  <a:solidFill>
                    <a:schemeClr val="dk1"/>
                  </a:solidFill>
                </a:rPr>
                <a:t>) presentaron diferencias con respecto a la inhibición, ya que </a:t>
              </a:r>
              <a:r>
                <a:rPr lang="en" i="1">
                  <a:solidFill>
                    <a:schemeClr val="dk1"/>
                  </a:solidFill>
                </a:rPr>
                <a:t>Moniliophthora roreri </a:t>
              </a:r>
              <a:r>
                <a:rPr lang="en">
                  <a:solidFill>
                    <a:schemeClr val="dk1"/>
                  </a:solidFill>
                </a:rPr>
                <a:t>fue más resistente, con un diámetro menor de 8,00 mm en comparación con </a:t>
              </a:r>
              <a:r>
                <a:rPr lang="en" i="1">
                  <a:solidFill>
                    <a:schemeClr val="dk1"/>
                  </a:solidFill>
                </a:rPr>
                <a:t>Aspergillus niger,</a:t>
              </a:r>
              <a:r>
                <a:rPr lang="en">
                  <a:solidFill>
                    <a:schemeClr val="dk1"/>
                  </a:solidFill>
                </a:rPr>
                <a:t> que fue más susceptible, con un valor de 10,05 mm</a:t>
              </a:r>
              <a:r>
                <a:rPr lang="en">
                  <a:solidFill>
                    <a:srgbClr val="FF0000"/>
                  </a:solidFill>
                </a:rPr>
                <a:t>.</a:t>
              </a:r>
              <a:endParaRPr>
                <a:solidFill>
                  <a:srgbClr val="FF0000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RECOMENDACIONES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6"/>
          <p:cNvSpPr txBox="1"/>
          <p:nvPr/>
        </p:nvSpPr>
        <p:spPr>
          <a:xfrm>
            <a:off x="959850" y="1214600"/>
            <a:ext cx="7770900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Se recomienda utilizar la variedad Forastero ya que presentó los parámetros físico-químicos óptimos en el mucílago de cacao, siendo características importantes para el desarrollo de bacterias ácido lácticas.</a:t>
            </a: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Se recomienda realizar la fermentación por 72 horas, ya que en este periodo se establecieron las condiciones adecuadas para la obtención de Lactobacillus plantarum y Lactobacillus fermentum con potencial inhibitorio.</a:t>
            </a: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Se recomienda emplear el método de Kirby bauer para la inhibición de Aspergillus niger ya que presentó mayor susceptibilidad en los diferentes tratamientos.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36"/>
          <p:cNvSpPr/>
          <p:nvPr/>
        </p:nvSpPr>
        <p:spPr>
          <a:xfrm>
            <a:off x="396600" y="1503668"/>
            <a:ext cx="563400" cy="359400"/>
          </a:xfrm>
          <a:prstGeom prst="chevron">
            <a:avLst>
              <a:gd name="adj" fmla="val 50000"/>
            </a:avLst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6"/>
          <p:cNvSpPr/>
          <p:nvPr/>
        </p:nvSpPr>
        <p:spPr>
          <a:xfrm>
            <a:off x="396600" y="2488622"/>
            <a:ext cx="563400" cy="359400"/>
          </a:xfrm>
          <a:prstGeom prst="chevron">
            <a:avLst>
              <a:gd name="adj" fmla="val 50000"/>
            </a:avLst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6"/>
          <p:cNvSpPr/>
          <p:nvPr/>
        </p:nvSpPr>
        <p:spPr>
          <a:xfrm>
            <a:off x="396600" y="3348884"/>
            <a:ext cx="563400" cy="359400"/>
          </a:xfrm>
          <a:prstGeom prst="chevron">
            <a:avLst>
              <a:gd name="adj" fmla="val 50000"/>
            </a:avLst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OBJETIVOS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320850" y="1220275"/>
            <a:ext cx="1752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General</a:t>
            </a:r>
            <a:endParaRPr sz="21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168450" y="1960350"/>
            <a:ext cx="2044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Específicos</a:t>
            </a:r>
            <a:endParaRPr sz="2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168450" y="2536450"/>
            <a:ext cx="756000" cy="665400"/>
          </a:xfrm>
          <a:prstGeom prst="ellipse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347025" y="2611450"/>
            <a:ext cx="39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1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168450" y="3385775"/>
            <a:ext cx="756000" cy="665400"/>
          </a:xfrm>
          <a:prstGeom prst="ellipse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/>
          <p:nvPr/>
        </p:nvSpPr>
        <p:spPr>
          <a:xfrm>
            <a:off x="348150" y="3479975"/>
            <a:ext cx="39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2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168450" y="4235100"/>
            <a:ext cx="756000" cy="665400"/>
          </a:xfrm>
          <a:prstGeom prst="ellipse">
            <a:avLst/>
          </a:prstGeom>
          <a:solidFill>
            <a:srgbClr val="00E4FF">
              <a:alpha val="17860"/>
            </a:srgbClr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/>
          <p:nvPr/>
        </p:nvSpPr>
        <p:spPr>
          <a:xfrm>
            <a:off x="348150" y="4272300"/>
            <a:ext cx="39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3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56064" y="1091044"/>
            <a:ext cx="7080886" cy="7946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>
                <a:solidFill>
                  <a:schemeClr val="dk1"/>
                </a:solidFill>
              </a:rPr>
              <a:t>Aislar e identificar microorganismos </a:t>
            </a:r>
            <a:r>
              <a:rPr lang="es-ES" sz="1600" dirty="0" err="1">
                <a:solidFill>
                  <a:schemeClr val="dk1"/>
                </a:solidFill>
              </a:rPr>
              <a:t>probióticos</a:t>
            </a:r>
            <a:r>
              <a:rPr lang="es-ES" sz="1600" dirty="0">
                <a:solidFill>
                  <a:schemeClr val="dk1"/>
                </a:solidFill>
              </a:rPr>
              <a:t> en distintos tipos de mucílago de cacao, CCN-51, Trinitario y Forastero para su aplicación como agente antimicrobiano</a:t>
            </a:r>
            <a:r>
              <a:rPr lang="es-ES" sz="1600" dirty="0" smtClean="0">
                <a:solidFill>
                  <a:schemeClr val="dk1"/>
                </a:solidFill>
              </a:rPr>
              <a:t>.</a:t>
            </a:r>
            <a:endParaRPr lang="es-ES" sz="1600" dirty="0">
              <a:ea typeface="Roboto"/>
              <a:cs typeface="Roboto"/>
              <a:sym typeface="Roboto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22200" y="2536450"/>
            <a:ext cx="7914750" cy="67054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ES" sz="1600" dirty="0">
                <a:solidFill>
                  <a:schemeClr val="dk1"/>
                </a:solidFill>
              </a:rPr>
              <a:t>Aislar microorganismos </a:t>
            </a:r>
            <a:r>
              <a:rPr lang="es-ES" sz="1600" dirty="0" err="1">
                <a:solidFill>
                  <a:schemeClr val="dk1"/>
                </a:solidFill>
              </a:rPr>
              <a:t>probióticos</a:t>
            </a:r>
            <a:r>
              <a:rPr lang="es-ES" sz="1600" dirty="0">
                <a:solidFill>
                  <a:schemeClr val="dk1"/>
                </a:solidFill>
              </a:rPr>
              <a:t> presentes en la fermentación en distintos tipos de cacao (mucílago), CCN-51, Trinitario y Forastero.</a:t>
            </a:r>
            <a:endParaRPr lang="es-ES" sz="1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22200" y="3306560"/>
            <a:ext cx="7914750" cy="67054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ES" sz="1600" dirty="0">
                <a:solidFill>
                  <a:schemeClr val="dk1"/>
                </a:solidFill>
              </a:rPr>
              <a:t>Identificar los microorganismos </a:t>
            </a:r>
            <a:r>
              <a:rPr lang="es-ES" sz="1600" dirty="0" err="1">
                <a:solidFill>
                  <a:schemeClr val="dk1"/>
                </a:solidFill>
              </a:rPr>
              <a:t>probióticos</a:t>
            </a:r>
            <a:r>
              <a:rPr lang="es-ES" sz="1600" dirty="0">
                <a:solidFill>
                  <a:schemeClr val="dk1"/>
                </a:solidFill>
              </a:rPr>
              <a:t> presentes en la fermentación en distintos tipos de cacao (Mucílago), CCN-51, Trinitario y Forastero.</a:t>
            </a:r>
            <a:endParaRPr lang="es-ES" sz="1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22200" y="4130389"/>
            <a:ext cx="7914750" cy="84685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ES" sz="1600" dirty="0">
                <a:solidFill>
                  <a:schemeClr val="tx1"/>
                </a:solidFill>
              </a:rPr>
              <a:t>Evaluar la actividad antimicrobiana de los microorganismos </a:t>
            </a:r>
            <a:r>
              <a:rPr lang="es-ES" sz="1600" dirty="0" err="1">
                <a:solidFill>
                  <a:schemeClr val="tx1"/>
                </a:solidFill>
              </a:rPr>
              <a:t>probióticos</a:t>
            </a:r>
            <a:r>
              <a:rPr lang="es-ES" sz="1600" dirty="0">
                <a:solidFill>
                  <a:schemeClr val="tx1"/>
                </a:solidFill>
              </a:rPr>
              <a:t> obtenidos en la fermentación del mucílago de cacao frente a microorganismos patógenos (</a:t>
            </a:r>
            <a:r>
              <a:rPr lang="es-ES" sz="1600" i="1" dirty="0" err="1">
                <a:solidFill>
                  <a:schemeClr val="tx1"/>
                </a:solidFill>
              </a:rPr>
              <a:t>Moniliophthora</a:t>
            </a:r>
            <a:r>
              <a:rPr lang="es-ES" sz="1600" i="1" dirty="0">
                <a:solidFill>
                  <a:schemeClr val="tx1"/>
                </a:solidFill>
              </a:rPr>
              <a:t> </a:t>
            </a:r>
            <a:r>
              <a:rPr lang="es-ES" sz="1600" i="1" dirty="0" err="1">
                <a:solidFill>
                  <a:schemeClr val="tx1"/>
                </a:solidFill>
              </a:rPr>
              <a:t>roreri</a:t>
            </a:r>
            <a:r>
              <a:rPr lang="es-ES" sz="1600" i="1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</a:rPr>
              <a:t>y </a:t>
            </a:r>
            <a:r>
              <a:rPr lang="es-ES" sz="1600" i="1" dirty="0">
                <a:solidFill>
                  <a:schemeClr val="tx1"/>
                </a:solidFill>
              </a:rPr>
              <a:t>Aspergillus </a:t>
            </a:r>
            <a:r>
              <a:rPr lang="es-ES" sz="1600" i="1" dirty="0" err="1">
                <a:solidFill>
                  <a:schemeClr val="tx1"/>
                </a:solidFill>
              </a:rPr>
              <a:t>niger</a:t>
            </a:r>
            <a:r>
              <a:rPr lang="es-ES" sz="1600" dirty="0">
                <a:solidFill>
                  <a:schemeClr val="tx1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HIPÓTESIS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457200" y="1069725"/>
            <a:ext cx="3855900" cy="6903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Factor A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(Variedades de mucílago de Cacao)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4786375" y="1069725"/>
            <a:ext cx="3855900" cy="6903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Factor B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(Microorganismos Patógenos)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458575" y="2378275"/>
            <a:ext cx="3800400" cy="2539800"/>
          </a:xfrm>
          <a:prstGeom prst="rect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Ho:</a:t>
            </a:r>
            <a:r>
              <a:rPr lang="en" sz="1700"/>
              <a:t> Las bacterias ácido lácticas con capacidad probiótica presentes en la fermentación influyen en la actividad antimicrobiana.</a:t>
            </a:r>
            <a:endParaRPr sz="17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Ha:</a:t>
            </a:r>
            <a:r>
              <a:rPr lang="en" sz="1700"/>
              <a:t> Las bacterias ácido lácticas con capacidad probiótica presentes en la fermentación no influyen en la actividad antimicrobiana.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4814125" y="2378275"/>
            <a:ext cx="3800400" cy="2539800"/>
          </a:xfrm>
          <a:prstGeom prst="rect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Ho: </a:t>
            </a:r>
            <a:r>
              <a:rPr lang="en" sz="1700"/>
              <a:t>El tipo de patógeno influye en la actividad antimicrobiana de bacterias ácido lácticas con capacidad probiótica.</a:t>
            </a:r>
            <a:endParaRPr sz="17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Ha: </a:t>
            </a:r>
            <a:r>
              <a:rPr lang="en" sz="1700"/>
              <a:t>El tipo de patógeno no influye en la actividad antimicrobiana de bacterias ácido lácticas con capacidad probiótica.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1980775" y="1840100"/>
            <a:ext cx="756000" cy="458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6336325" y="1840100"/>
            <a:ext cx="756000" cy="458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>
            <a:off x="1938669" y="1184378"/>
            <a:ext cx="2860158" cy="12284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dirty="0"/>
              <a:t>País:           Ecuador</a:t>
            </a:r>
            <a:endParaRPr sz="1250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dirty="0"/>
              <a:t>Provincia:    Pichincha</a:t>
            </a:r>
            <a:endParaRPr sz="1250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dirty="0"/>
              <a:t>Cantón:       Puerto Quito</a:t>
            </a:r>
            <a:endParaRPr sz="1250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dirty="0"/>
              <a:t>Parroquia:   Puerto Quito</a:t>
            </a:r>
            <a:endParaRPr sz="1250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dirty="0"/>
              <a:t>Sector:        La Ceiba</a:t>
            </a:r>
            <a:endParaRPr sz="12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17"/>
          <p:cNvSpPr/>
          <p:nvPr/>
        </p:nvSpPr>
        <p:spPr>
          <a:xfrm>
            <a:off x="2163477" y="856778"/>
            <a:ext cx="2413800" cy="3276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1C91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Ubicación Política</a:t>
            </a:r>
            <a:endParaRPr b="1"/>
          </a:p>
        </p:txBody>
      </p:sp>
      <p:sp>
        <p:nvSpPr>
          <p:cNvPr id="113" name="Google Shape;113;p17"/>
          <p:cNvSpPr/>
          <p:nvPr/>
        </p:nvSpPr>
        <p:spPr>
          <a:xfrm>
            <a:off x="1869828" y="3150628"/>
            <a:ext cx="3021148" cy="19055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 dirty="0"/>
              <a:t>Zona de vida: Bosque Húmedo </a:t>
            </a:r>
            <a:r>
              <a:rPr lang="en" sz="1250" dirty="0" smtClean="0"/>
              <a:t>Tropical            Altitud</a:t>
            </a:r>
            <a:r>
              <a:rPr lang="en" sz="1250" dirty="0"/>
              <a:t>:                       224 msnm	    </a:t>
            </a:r>
            <a:endParaRPr sz="125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/>
              <a:t>Temperatura media:  24.6 °C     	   </a:t>
            </a:r>
            <a:endParaRPr sz="125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/>
              <a:t>Precipitación:            2860 mm año   	    </a:t>
            </a:r>
            <a:endParaRPr lang="en" sz="1250" dirty="0" smtClean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 smtClean="0"/>
              <a:t>Humedad </a:t>
            </a:r>
            <a:r>
              <a:rPr lang="en" sz="1250" dirty="0"/>
              <a:t>relativa:    85%</a:t>
            </a:r>
            <a:endParaRPr sz="125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/>
              <a:t>Heliofanía:                680 horas luz año</a:t>
            </a:r>
            <a:endParaRPr sz="125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/>
              <a:t>Suelos:                     Francos Arenosos</a:t>
            </a:r>
            <a:endParaRPr sz="1250" dirty="0"/>
          </a:p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	  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7"/>
          <p:cNvSpPr/>
          <p:nvPr/>
        </p:nvSpPr>
        <p:spPr>
          <a:xfrm>
            <a:off x="2173502" y="2823028"/>
            <a:ext cx="2413800" cy="3276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4184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Ubicación Ecológica</a:t>
            </a:r>
            <a:endParaRPr b="1"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l="8381" t="5374" r="4858" b="8633"/>
          <a:stretch/>
        </p:blipFill>
        <p:spPr>
          <a:xfrm>
            <a:off x="4991964" y="1600743"/>
            <a:ext cx="4054061" cy="288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5812094" y="1280970"/>
            <a:ext cx="2413800" cy="3276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1C91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Ubicación Geográfica</a:t>
            </a:r>
            <a:endParaRPr b="1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7" y="2263585"/>
            <a:ext cx="1722432" cy="1839811"/>
          </a:xfrm>
          <a:prstGeom prst="rect">
            <a:avLst/>
          </a:prstGeom>
          <a:ln w="3175">
            <a:solidFill>
              <a:schemeClr val="tx2">
                <a:lumMod val="75000"/>
              </a:schemeClr>
            </a:solidFill>
          </a:ln>
        </p:spPr>
      </p:pic>
      <p:sp>
        <p:nvSpPr>
          <p:cNvPr id="11" name="Google Shape;114;p17"/>
          <p:cNvSpPr/>
          <p:nvPr/>
        </p:nvSpPr>
        <p:spPr>
          <a:xfrm>
            <a:off x="152400" y="1798589"/>
            <a:ext cx="1605138" cy="449239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4184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Instalación de la investigación</a:t>
            </a:r>
            <a:endParaRPr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2670300" y="1084163"/>
            <a:ext cx="38034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Factores y niveles del experimento</a:t>
            </a:r>
            <a:endParaRPr sz="1600" b="1"/>
          </a:p>
        </p:txBody>
      </p:sp>
      <p:graphicFrame>
        <p:nvGraphicFramePr>
          <p:cNvPr id="124" name="Google Shape;124;p18"/>
          <p:cNvGraphicFramePr/>
          <p:nvPr/>
        </p:nvGraphicFramePr>
        <p:xfrm>
          <a:off x="977575" y="1708738"/>
          <a:ext cx="7188850" cy="2919565"/>
        </p:xfrm>
        <a:graphic>
          <a:graphicData uri="http://schemas.openxmlformats.org/drawingml/2006/table">
            <a:tbl>
              <a:tblPr>
                <a:noFill/>
                <a:tableStyleId>{BEA67BF2-8670-4FBB-B8FA-A1E5A7671190}</a:tableStyleId>
              </a:tblPr>
              <a:tblGrid>
                <a:gridCol w="359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Factores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Niveles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Variedad del mucílago de cacao (A)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a0: CCN-51</a:t>
                      </a:r>
                      <a:endParaRPr sz="1600"/>
                    </a:p>
                    <a:p>
                      <a:pPr marL="1905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a1: Trinitario</a:t>
                      </a:r>
                      <a:endParaRPr sz="1600"/>
                    </a:p>
                    <a:p>
                      <a:pPr marL="1905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a2: Forastero</a:t>
                      </a:r>
                      <a:endParaRPr sz="1600"/>
                    </a:p>
                    <a:p>
                      <a:pPr marL="4762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Microorganismos patógenos (B)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b0: </a:t>
                      </a:r>
                      <a:r>
                        <a:rPr lang="en" sz="1600" i="1"/>
                        <a:t>Moniliophthora roreri</a:t>
                      </a:r>
                      <a:endParaRPr sz="1600" i="1"/>
                    </a:p>
                    <a:p>
                      <a:pPr marL="93345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b1: </a:t>
                      </a:r>
                      <a:r>
                        <a:rPr lang="en" sz="1600" i="1"/>
                        <a:t>Aspergillus niger</a:t>
                      </a:r>
                      <a:endParaRPr sz="1600" i="1"/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/>
          <p:nvPr/>
        </p:nvSpPr>
        <p:spPr>
          <a:xfrm>
            <a:off x="3882475" y="991375"/>
            <a:ext cx="38034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Tratamientos a comparar</a:t>
            </a:r>
            <a:endParaRPr sz="1600" b="1"/>
          </a:p>
        </p:txBody>
      </p:sp>
      <p:graphicFrame>
        <p:nvGraphicFramePr>
          <p:cNvPr id="132" name="Google Shape;132;p19"/>
          <p:cNvGraphicFramePr/>
          <p:nvPr/>
        </p:nvGraphicFramePr>
        <p:xfrm>
          <a:off x="2576750" y="1523175"/>
          <a:ext cx="6414850" cy="2929680"/>
        </p:xfrm>
        <a:graphic>
          <a:graphicData uri="http://schemas.openxmlformats.org/drawingml/2006/table">
            <a:tbl>
              <a:tblPr>
                <a:noFill/>
                <a:tableStyleId>{BEA67BF2-8670-4FBB-B8FA-A1E5A7671190}</a:tableStyleId>
              </a:tblPr>
              <a:tblGrid>
                <a:gridCol w="165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Tratamientos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Interacciones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Descripción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T1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a0b0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CCN-51 + </a:t>
                      </a:r>
                      <a:r>
                        <a:rPr lang="en" sz="1500" i="1">
                          <a:solidFill>
                            <a:schemeClr val="dk1"/>
                          </a:solidFill>
                        </a:rPr>
                        <a:t>Moniliophthora roreri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T2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a0b1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CCN-51 + </a:t>
                      </a:r>
                      <a:r>
                        <a:rPr lang="en" sz="1500" i="1">
                          <a:solidFill>
                            <a:schemeClr val="dk1"/>
                          </a:solidFill>
                        </a:rPr>
                        <a:t>Aspergillus niger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T3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a1b0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Trinitario + </a:t>
                      </a:r>
                      <a:r>
                        <a:rPr lang="en" sz="1500" i="1">
                          <a:solidFill>
                            <a:schemeClr val="dk1"/>
                          </a:solidFill>
                        </a:rPr>
                        <a:t>Moniliophthora roreri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T4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a1b1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Trinitario + </a:t>
                      </a:r>
                      <a:r>
                        <a:rPr lang="en" sz="1500" i="1"/>
                        <a:t>Aspergillus niger</a:t>
                      </a:r>
                      <a:endParaRPr sz="1500" i="1"/>
                    </a:p>
                  </a:txBody>
                  <a:tcPr marL="68575" marR="6857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T5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a2b0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Forastero + </a:t>
                      </a:r>
                      <a:r>
                        <a:rPr lang="en" sz="1500" i="1">
                          <a:solidFill>
                            <a:schemeClr val="dk1"/>
                          </a:solidFill>
                        </a:rPr>
                        <a:t>Moniliophthora roreri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T6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a2b1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Forastero + </a:t>
                      </a:r>
                      <a:r>
                        <a:rPr lang="en" sz="1500" i="1">
                          <a:solidFill>
                            <a:schemeClr val="dk1"/>
                          </a:solidFill>
                        </a:rPr>
                        <a:t>Aspergillus niger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" name="Google Shape;133;p19"/>
          <p:cNvSpPr/>
          <p:nvPr/>
        </p:nvSpPr>
        <p:spPr>
          <a:xfrm>
            <a:off x="972000" y="1892425"/>
            <a:ext cx="506400" cy="3240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152400" y="986375"/>
            <a:ext cx="2145600" cy="8397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Tipo de diseño</a:t>
            </a:r>
            <a:endParaRPr b="1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ANOVA DBCA con arreglo factorial  AxB (3x2). 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52400" y="2282775"/>
            <a:ext cx="2145600" cy="1178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Repeticiones</a:t>
            </a:r>
            <a:endParaRPr b="1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repeticiones por tratamiento con un total de 18 unidades experimentales.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972000" y="3565313"/>
            <a:ext cx="506400" cy="3240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152400" y="3917575"/>
            <a:ext cx="2145600" cy="8397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Análisis funcional</a:t>
            </a:r>
            <a:endParaRPr b="1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Prueba de significancia Tukey.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2998" y="2097008"/>
            <a:ext cx="1564433" cy="102324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0621" y="2090897"/>
            <a:ext cx="1534394" cy="96007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6" name="Google Shape;146;p20"/>
          <p:cNvSpPr/>
          <p:nvPr/>
        </p:nvSpPr>
        <p:spPr>
          <a:xfrm>
            <a:off x="2543513" y="1571150"/>
            <a:ext cx="1663401" cy="409056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Desinfección de la materia prima</a:t>
            </a:r>
            <a:endParaRPr b="1" dirty="0"/>
          </a:p>
        </p:txBody>
      </p:sp>
      <p:sp>
        <p:nvSpPr>
          <p:cNvPr id="147" name="Google Shape;147;p20"/>
          <p:cNvSpPr/>
          <p:nvPr/>
        </p:nvSpPr>
        <p:spPr>
          <a:xfrm>
            <a:off x="6133763" y="5531425"/>
            <a:ext cx="1997100" cy="4599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Extracción del mucílago</a:t>
            </a:r>
            <a:endParaRPr b="1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6322" y="3064451"/>
            <a:ext cx="1569570" cy="104089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8951" y="3036766"/>
            <a:ext cx="1555256" cy="104089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p20"/>
          <p:cNvSpPr/>
          <p:nvPr/>
        </p:nvSpPr>
        <p:spPr>
          <a:xfrm>
            <a:off x="4787757" y="1571150"/>
            <a:ext cx="1643972" cy="409056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Extracción del mucílago</a:t>
            </a:r>
            <a:endParaRPr b="1" dirty="0"/>
          </a:p>
        </p:txBody>
      </p:sp>
      <p:sp>
        <p:nvSpPr>
          <p:cNvPr id="151" name="Google Shape;151;p20"/>
          <p:cNvSpPr txBox="1"/>
          <p:nvPr/>
        </p:nvSpPr>
        <p:spPr>
          <a:xfrm>
            <a:off x="2353725" y="832621"/>
            <a:ext cx="4108500" cy="4464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Fermentación de mucílago de cacao</a:t>
            </a:r>
            <a:endParaRPr sz="1600" b="1" dirty="0"/>
          </a:p>
        </p:txBody>
      </p:sp>
      <p:sp>
        <p:nvSpPr>
          <p:cNvPr id="154" name="Google Shape;154;p20"/>
          <p:cNvSpPr/>
          <p:nvPr/>
        </p:nvSpPr>
        <p:spPr>
          <a:xfrm>
            <a:off x="7013370" y="1556768"/>
            <a:ext cx="1643972" cy="409056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Fermentación (72 h) </a:t>
            </a:r>
            <a:endParaRPr sz="1500" b="1"/>
          </a:p>
        </p:txBody>
      </p:sp>
      <p:sp>
        <p:nvSpPr>
          <p:cNvPr id="19" name="Google Shape;146;p20"/>
          <p:cNvSpPr/>
          <p:nvPr/>
        </p:nvSpPr>
        <p:spPr>
          <a:xfrm>
            <a:off x="338933" y="1571150"/>
            <a:ext cx="1622939" cy="409056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Recepción de materia prima</a:t>
            </a:r>
            <a:endParaRPr b="1" dirty="0"/>
          </a:p>
        </p:txBody>
      </p:sp>
      <p:sp>
        <p:nvSpPr>
          <p:cNvPr id="23" name="Google Shape;156;p20"/>
          <p:cNvSpPr/>
          <p:nvPr/>
        </p:nvSpPr>
        <p:spPr>
          <a:xfrm>
            <a:off x="4308244" y="2395684"/>
            <a:ext cx="391563" cy="3043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56;p20"/>
          <p:cNvSpPr/>
          <p:nvPr/>
        </p:nvSpPr>
        <p:spPr>
          <a:xfrm>
            <a:off x="6565169" y="2395684"/>
            <a:ext cx="386989" cy="3043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8206" y="2090897"/>
            <a:ext cx="1484882" cy="9600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Google Shape;15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17953" y="3036766"/>
            <a:ext cx="1525029" cy="104089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695" y="2035097"/>
            <a:ext cx="1563414" cy="9278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/>
          <a:srcRect l="2983"/>
          <a:stretch/>
        </p:blipFill>
        <p:spPr>
          <a:xfrm>
            <a:off x="844790" y="2962928"/>
            <a:ext cx="1497417" cy="96716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2"/>
          <a:srcRect l="24663" t="10945" b="33961"/>
          <a:stretch/>
        </p:blipFill>
        <p:spPr>
          <a:xfrm>
            <a:off x="1333399" y="3879036"/>
            <a:ext cx="1582132" cy="97889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ctrTitle"/>
          </p:nvPr>
        </p:nvSpPr>
        <p:spPr>
          <a:xfrm>
            <a:off x="1380750" y="-21025"/>
            <a:ext cx="6382500" cy="8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MATERIALES Y MÉTODOS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3450"/>
            <a:ext cx="8839199" cy="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/>
          <p:nvPr/>
        </p:nvSpPr>
        <p:spPr>
          <a:xfrm>
            <a:off x="221809" y="1278976"/>
            <a:ext cx="2100900" cy="430229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Diluciones seriadas (10-6) agua peptona</a:t>
            </a:r>
            <a:endParaRPr b="1" dirty="0"/>
          </a:p>
        </p:txBody>
      </p:sp>
      <p:sp>
        <p:nvSpPr>
          <p:cNvPr id="164" name="Google Shape;164;p21"/>
          <p:cNvSpPr/>
          <p:nvPr/>
        </p:nvSpPr>
        <p:spPr>
          <a:xfrm>
            <a:off x="2821280" y="1252641"/>
            <a:ext cx="2100900" cy="446368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Siembra por extensión (MRS Agar)</a:t>
            </a:r>
            <a:endParaRPr b="1" dirty="0"/>
          </a:p>
        </p:txBody>
      </p:sp>
      <p:sp>
        <p:nvSpPr>
          <p:cNvPr id="165" name="Google Shape;165;p21"/>
          <p:cNvSpPr txBox="1"/>
          <p:nvPr/>
        </p:nvSpPr>
        <p:spPr>
          <a:xfrm>
            <a:off x="1272259" y="770040"/>
            <a:ext cx="2601000" cy="4464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Aislamiento de BAL</a:t>
            </a:r>
            <a:endParaRPr sz="1600" b="1" dirty="0"/>
          </a:p>
        </p:txBody>
      </p:sp>
      <p:sp>
        <p:nvSpPr>
          <p:cNvPr id="166" name="Google Shape;166;p21"/>
          <p:cNvSpPr/>
          <p:nvPr/>
        </p:nvSpPr>
        <p:spPr>
          <a:xfrm>
            <a:off x="1050577" y="3148595"/>
            <a:ext cx="2143200" cy="4599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Siembra por estrías (colonias puras)</a:t>
            </a:r>
            <a:endParaRPr b="1" dirty="0"/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 t="5320"/>
          <a:stretch/>
        </p:blipFill>
        <p:spPr>
          <a:xfrm>
            <a:off x="171325" y="3675774"/>
            <a:ext cx="1277900" cy="11621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9730" y="3675780"/>
            <a:ext cx="1277900" cy="116216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6">
            <a:alphaModFix/>
          </a:blip>
          <a:srcRect t="2429"/>
          <a:stretch/>
        </p:blipFill>
        <p:spPr>
          <a:xfrm>
            <a:off x="2694680" y="3675774"/>
            <a:ext cx="1277900" cy="11621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1"/>
          <p:cNvSpPr txBox="1"/>
          <p:nvPr/>
        </p:nvSpPr>
        <p:spPr>
          <a:xfrm>
            <a:off x="139177" y="4767314"/>
            <a:ext cx="396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    </a:t>
            </a: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200" b="1" dirty="0">
                <a:solidFill>
                  <a:srgbClr val="980000"/>
                </a:solidFill>
              </a:rPr>
              <a:t>Trinitario             Forastero                </a:t>
            </a:r>
            <a:r>
              <a:rPr lang="en" sz="1200" b="1" dirty="0" smtClean="0">
                <a:solidFill>
                  <a:srgbClr val="980000"/>
                </a:solidFill>
              </a:rPr>
              <a:t>CCN-51</a:t>
            </a:r>
            <a:endParaRPr sz="1200" b="1" dirty="0">
              <a:solidFill>
                <a:srgbClr val="980000"/>
              </a:solidFill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7">
            <a:alphaModFix/>
          </a:blip>
          <a:srcRect r="66145" b="2372"/>
          <a:stretch/>
        </p:blipFill>
        <p:spPr>
          <a:xfrm>
            <a:off x="4031680" y="1882127"/>
            <a:ext cx="749529" cy="6649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1"/>
          <p:cNvSpPr txBox="1"/>
          <p:nvPr/>
        </p:nvSpPr>
        <p:spPr>
          <a:xfrm>
            <a:off x="6041999" y="1196529"/>
            <a:ext cx="2601000" cy="4464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Identificación de BAL</a:t>
            </a:r>
            <a:endParaRPr sz="1600" b="1" dirty="0"/>
          </a:p>
        </p:txBody>
      </p:sp>
      <p:sp>
        <p:nvSpPr>
          <p:cNvPr id="173" name="Google Shape;173;p21"/>
          <p:cNvSpPr/>
          <p:nvPr/>
        </p:nvSpPr>
        <p:spPr>
          <a:xfrm>
            <a:off x="5798777" y="1740752"/>
            <a:ext cx="1505400" cy="4599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Tinción de Gram</a:t>
            </a:r>
            <a:endParaRPr b="1" dirty="0"/>
          </a:p>
        </p:txBody>
      </p:sp>
      <p:sp>
        <p:nvSpPr>
          <p:cNvPr id="174" name="Google Shape;174;p21"/>
          <p:cNvSpPr/>
          <p:nvPr/>
        </p:nvSpPr>
        <p:spPr>
          <a:xfrm>
            <a:off x="7426761" y="1741130"/>
            <a:ext cx="1505400" cy="446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Prueba de catalasa</a:t>
            </a:r>
            <a:endParaRPr b="1" dirty="0"/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8">
            <a:alphaModFix/>
          </a:blip>
          <a:srcRect t="6358"/>
          <a:stretch/>
        </p:blipFill>
        <p:spPr>
          <a:xfrm>
            <a:off x="339582" y="1794475"/>
            <a:ext cx="1865354" cy="100627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Google Shape;176;p21"/>
          <p:cNvSpPr/>
          <p:nvPr/>
        </p:nvSpPr>
        <p:spPr>
          <a:xfrm>
            <a:off x="2383825" y="1327694"/>
            <a:ext cx="390084" cy="33305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9">
            <a:alphaModFix/>
          </a:blip>
          <a:srcRect t="34465" b="16029"/>
          <a:stretch/>
        </p:blipFill>
        <p:spPr>
          <a:xfrm>
            <a:off x="7469899" y="2386600"/>
            <a:ext cx="1419125" cy="7557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7099" y="2386597"/>
            <a:ext cx="1505400" cy="7557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0" name="Google Shape;180;p21"/>
          <p:cNvSpPr txBox="1"/>
          <p:nvPr/>
        </p:nvSpPr>
        <p:spPr>
          <a:xfrm>
            <a:off x="4125433" y="3979811"/>
            <a:ext cx="1405304" cy="5539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Roboto"/>
                <a:sym typeface="Roboto"/>
              </a:rPr>
              <a:t>Incubación: 37°C</a:t>
            </a:r>
            <a:endParaRPr sz="1200" dirty="0"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+mn-lt"/>
                <a:ea typeface="Roboto"/>
                <a:cs typeface="Roboto"/>
                <a:sym typeface="Roboto"/>
              </a:rPr>
              <a:t>Período:48 h</a:t>
            </a:r>
            <a:endParaRPr sz="1200" dirty="0"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6128926" y="3358936"/>
            <a:ext cx="2601000" cy="446400"/>
          </a:xfrm>
          <a:prstGeom prst="rect">
            <a:avLst/>
          </a:prstGeom>
          <a:solidFill>
            <a:srgbClr val="00E4FF">
              <a:alpha val="178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Secuenciación</a:t>
            </a:r>
            <a:endParaRPr sz="1700" b="1" dirty="0"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85940" y="3878076"/>
            <a:ext cx="3046221" cy="9718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Google Shape;176;p21"/>
          <p:cNvSpPr/>
          <p:nvPr/>
        </p:nvSpPr>
        <p:spPr>
          <a:xfrm>
            <a:off x="371238" y="3219445"/>
            <a:ext cx="390084" cy="33305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6C0A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8092" y="1741130"/>
            <a:ext cx="1438230" cy="13135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Google Shape;171;p21"/>
          <p:cNvPicPr preferRelativeResize="0"/>
          <p:nvPr/>
        </p:nvPicPr>
        <p:blipFill rotWithShape="1">
          <a:blip r:embed="rId7">
            <a:alphaModFix/>
          </a:blip>
          <a:srcRect l="34532" r="33521" b="13762"/>
          <a:stretch/>
        </p:blipFill>
        <p:spPr>
          <a:xfrm>
            <a:off x="4781208" y="1876993"/>
            <a:ext cx="749529" cy="65981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" name="Google Shape;171;p21"/>
          <p:cNvPicPr preferRelativeResize="0"/>
          <p:nvPr/>
        </p:nvPicPr>
        <p:blipFill rotWithShape="1">
          <a:blip r:embed="rId7">
            <a:alphaModFix/>
          </a:blip>
          <a:srcRect l="66228" b="5523"/>
          <a:stretch/>
        </p:blipFill>
        <p:spPr>
          <a:xfrm>
            <a:off x="4406443" y="2532006"/>
            <a:ext cx="749529" cy="65510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otechnology Infographics by Slidesgo">
  <a:themeElements>
    <a:clrScheme name="Simple Light">
      <a:dk1>
        <a:srgbClr val="000000"/>
      </a:dk1>
      <a:lt1>
        <a:srgbClr val="FDFDFD"/>
      </a:lt1>
      <a:dk2>
        <a:srgbClr val="B3B3B3"/>
      </a:dk2>
      <a:lt2>
        <a:srgbClr val="E4E4E4"/>
      </a:lt2>
      <a:accent1>
        <a:srgbClr val="354F8B"/>
      </a:accent1>
      <a:accent2>
        <a:srgbClr val="537BCF"/>
      </a:accent2>
      <a:accent3>
        <a:srgbClr val="7CB6E7"/>
      </a:accent3>
      <a:accent4>
        <a:srgbClr val="9ED361"/>
      </a:accent4>
      <a:accent5>
        <a:srgbClr val="4FAF49"/>
      </a:accent5>
      <a:accent6>
        <a:srgbClr val="1C681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1549</Words>
  <Application>Microsoft Office PowerPoint</Application>
  <PresentationFormat>Presentación en pantalla (16:9)</PresentationFormat>
  <Paragraphs>249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Fira Sans Extra Condensed Medium</vt:lpstr>
      <vt:lpstr>Fira Sans Extra Condensed SemiBold</vt:lpstr>
      <vt:lpstr>Roboto</vt:lpstr>
      <vt:lpstr>Calibri</vt:lpstr>
      <vt:lpstr>Arial</vt:lpstr>
      <vt:lpstr>Times New Roman</vt:lpstr>
      <vt:lpstr>MV Boli</vt:lpstr>
      <vt:lpstr>Biotechnology Infographics by Slidesgo</vt:lpstr>
      <vt:lpstr>“Aislamiento e identificación de microorganismos probióticos en distintos tipos de cacao (mucílago), CCN-51, Trinitario y Forastero para su aplicación como agente antimicrobiano”</vt:lpstr>
      <vt:lpstr>INTRODUCCIÓN</vt:lpstr>
      <vt:lpstr>OBJETIVOS</vt:lpstr>
      <vt:lpstr>HIPÓTESIS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RECOMENDACIONES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“Aislamiento e identificación de microorganismos probióticos en distintos tipos de cacao (mucílago), CCN-51, Trinitario y Forastero para su aplicación como agente antimicrobiano”</dc:title>
  <dc:creator>Adriana</dc:creator>
  <cp:lastModifiedBy>Adriana</cp:lastModifiedBy>
  <cp:revision>24</cp:revision>
  <dcterms:modified xsi:type="dcterms:W3CDTF">2022-02-23T16:58:54Z</dcterms:modified>
</cp:coreProperties>
</file>