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3"/>
  </p:notesMasterIdLst>
  <p:sldIdLst>
    <p:sldId id="256" r:id="rId2"/>
    <p:sldId id="282" r:id="rId3"/>
    <p:sldId id="257" r:id="rId4"/>
    <p:sldId id="258" r:id="rId5"/>
    <p:sldId id="259" r:id="rId6"/>
    <p:sldId id="281" r:id="rId7"/>
    <p:sldId id="283" r:id="rId8"/>
    <p:sldId id="261" r:id="rId9"/>
    <p:sldId id="262" r:id="rId10"/>
    <p:sldId id="263" r:id="rId11"/>
    <p:sldId id="265" r:id="rId12"/>
    <p:sldId id="267" r:id="rId13"/>
    <p:sldId id="279" r:id="rId14"/>
    <p:sldId id="268" r:id="rId15"/>
    <p:sldId id="269" r:id="rId16"/>
    <p:sldId id="270" r:id="rId17"/>
    <p:sldId id="271" r:id="rId18"/>
    <p:sldId id="273" r:id="rId19"/>
    <p:sldId id="275" r:id="rId20"/>
    <p:sldId id="276" r:id="rId21"/>
    <p:sldId id="278" r:id="rId22"/>
  </p:sldIdLst>
  <p:sldSz cx="12192000" cy="6858000"/>
  <p:notesSz cx="6858000" cy="9144000"/>
  <p:embeddedFontLst>
    <p:embeddedFont>
      <p:font typeface="Calibri" panose="020F0502020204030204" pitchFamily="34" charset="0"/>
      <p:regular r:id="rId24"/>
      <p:bold r:id="rId25"/>
      <p:italic r:id="rId26"/>
      <p:boldItalic r:id="rId27"/>
    </p:embeddedFont>
    <p:embeddedFont>
      <p:font typeface="Cambria Math" panose="02040503050406030204" pitchFamily="18" charset="0"/>
      <p:regular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r:id="rId33" roundtripDataSignature="AMtx7miR9TEuOjpajI9S3suT+3ef4UvCC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AE4E2"/>
    <a:srgbClr val="ABFFB7"/>
    <a:srgbClr val="D5E6D4"/>
    <a:srgbClr val="C2F1F2"/>
    <a:srgbClr val="DBC2F2"/>
    <a:srgbClr val="BFFF66"/>
    <a:srgbClr val="3BB7FF"/>
    <a:srgbClr val="33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6BCB165-0E40-41C3-A724-9E6F5C1B6B82}">
  <a:tblStyle styleId="{D6BCB165-0E40-41C3-A724-9E6F5C1B6B82}"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9746B5FA-F231-4F02-AB60-6C1BB26F7776}"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A111915-BE36-4E01-A7E5-04B1672EAD32}" styleName="Estilo claro 2 - Acento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7292A2E-F333-43FB-9621-5CBBE7FDCDCB}" styleName="Estilo claro 2 - Acento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2DE63D5-997A-4646-A377-4702673A728D}" styleName="Estilo claro 2 - Acento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FD0F851-EC5A-4D38-B0AD-8093EC10F338}" styleName="Estilo claro 1 - Acento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Estilo claro 2 - Acento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FECB4D8-DB02-4DC6-A0A2-4F2EBAE1DC90}" styleName="Estilo medio 1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2A488322-F2BA-4B5B-9748-0D474271808F}" styleName="Estilo medio 3 - Énfasis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68D230F3-CF80-4859-8CE7-A43EE81993B5}" styleName="Estilo claro 1 - Acento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EB344D84-9AFB-497E-A393-DC336BA19D2E}" styleName="Estilo medio 3 - Énfasis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9" d="100"/>
          <a:sy n="69" d="100"/>
        </p:scale>
        <p:origin x="75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customschemas.google.com/relationships/presentationmetadata" Target="meta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5" Type="http://schemas.openxmlformats.org/officeDocument/2006/relationships/viewProps" Target="viewProps.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s-MX"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1: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 name="Google Shape;6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 name="Google Shape;66;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MX"/>
              <a:t>1</a:t>
            </a:fld>
            <a:endParaRPr/>
          </a:p>
        </p:txBody>
      </p:sp>
      <p:sp>
        <p:nvSpPr>
          <p:cNvPr id="67" name="Google Shape;67;p1: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s-MX"/>
              <a:t>CÓDIGO: SGC.DI.269       VERSIÓN: 1.0        DICIEMBRE 13 2011</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ec54d07bcd_0_9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ec54d07bcd_0_9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5" name="Google Shape;275;gec54d07bcd_0_91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MX"/>
              <a:t>14</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ec54d07bcd_0_9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ec54d07bcd_0_96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6" name="Google Shape;296;gec54d07bcd_0_96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MX"/>
              <a:t>15</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ec54d07bcd_0_10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ec54d07bcd_0_100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3" name="Google Shape;313;gec54d07bcd_0_100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s-MX"/>
              <a:t>16</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ea249a3b00_0_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ea249a3b00_0_9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5" name="Google Shape;325;gea249a3b00_0_9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s-MX"/>
              <a:t>17</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ea249a3b00_0_1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gea249a3b00_0_10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9" name="Google Shape;349;gea249a3b00_0_10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s-MX"/>
              <a:t>18</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ec54d07bcd_0_10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ec54d07bcd_0_101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3" name="Google Shape;373;gec54d07bcd_0_101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MX"/>
              <a:t>19</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ec54d07bcd_0_10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ec54d07bcd_0_102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5" name="Google Shape;385;gec54d07bcd_0_102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MX"/>
              <a:t>20</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 name="Google Shape;7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e8f2dcd405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ge8f2dcd405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ec54d07bcd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 name="Google Shape;99;gec54d07bcd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ea249a3b00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ea249a3b00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0" name="Google Shape;160;gea249a3b00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s-MX"/>
              <a:t>8</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ec54d07bcd_0_8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ec54d07bcd_0_83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2" name="Google Shape;172;gec54d07bcd_0_83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s-MX"/>
              <a:t>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ec54d07bcd_0_8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ec54d07bcd_0_85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0" name="Google Shape;190;gec54d07bcd_0_85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MX"/>
              <a:t>10</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ea249a3b00_0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ea249a3b00_0_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7" name="Google Shape;227;gea249a3b00_0_1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s-MX"/>
              <a:t>11</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ec54d07bcd_0_9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ec54d07bcd_0_90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2" name="Google Shape;252;gec54d07bcd_0_90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MX"/>
              <a:t>12</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1.png"/><Relationship Id="rId5" Type="http://schemas.openxmlformats.org/officeDocument/2006/relationships/image" Target="../media/image3.jpeg"/><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Diapositiva de título">
  <p:cSld name="Diapositiva de título">
    <p:spTree>
      <p:nvGrpSpPr>
        <p:cNvPr id="1" name="Shape 18"/>
        <p:cNvGrpSpPr/>
        <p:nvPr/>
      </p:nvGrpSpPr>
      <p:grpSpPr>
        <a:xfrm>
          <a:off x="0" y="0"/>
          <a:ext cx="0" cy="0"/>
          <a:chOff x="0" y="0"/>
          <a:chExt cx="0" cy="0"/>
        </a:xfrm>
      </p:grpSpPr>
      <p:graphicFrame>
        <p:nvGraphicFramePr>
          <p:cNvPr id="19" name="Google Shape;19;p4"/>
          <p:cNvGraphicFramePr/>
          <p:nvPr/>
        </p:nvGraphicFramePr>
        <p:xfrm>
          <a:off x="-25400" y="749300"/>
          <a:ext cx="12217400" cy="5360988"/>
        </p:xfrm>
        <a:graphic>
          <a:graphicData uri="http://schemas.openxmlformats.org/presentationml/2006/ole">
            <mc:AlternateContent xmlns:mc="http://schemas.openxmlformats.org/markup-compatibility/2006">
              <mc:Choice xmlns:v="urn:schemas-microsoft-com:vml" Requires="v">
                <p:oleObj spid="_x0000_s1029" r:id="rId3" imgW="12217400" imgH="5360988" progId="">
                  <p:embed/>
                </p:oleObj>
              </mc:Choice>
              <mc:Fallback>
                <p:oleObj r:id="rId3" imgW="12217400" imgH="5360988" progId="">
                  <p:embed/>
                  <p:pic>
                    <p:nvPicPr>
                      <p:cNvPr id="19" name="Google Shape;19;p4"/>
                      <p:cNvPicPr preferRelativeResize="0"/>
                      <p:nvPr/>
                    </p:nvPicPr>
                    <p:blipFill rotWithShape="1">
                      <a:blip r:embed="rId4">
                        <a:alphaModFix/>
                      </a:blip>
                      <a:srcRect r="2680"/>
                      <a:stretch/>
                    </p:blipFill>
                    <p:spPr>
                      <a:xfrm>
                        <a:off x="-25400" y="749300"/>
                        <a:ext cx="12217400" cy="5360988"/>
                      </a:xfrm>
                      <a:prstGeom prst="rect">
                        <a:avLst/>
                      </a:prstGeom>
                      <a:noFill/>
                      <a:ln>
                        <a:noFill/>
                      </a:ln>
                    </p:spPr>
                  </p:pic>
                </p:oleObj>
              </mc:Fallback>
            </mc:AlternateContent>
          </a:graphicData>
        </a:graphic>
      </p:graphicFrame>
      <p:sp>
        <p:nvSpPr>
          <p:cNvPr id="20" name="Google Shape;20;p4"/>
          <p:cNvSpPr/>
          <p:nvPr/>
        </p:nvSpPr>
        <p:spPr>
          <a:xfrm>
            <a:off x="4095751" y="2286000"/>
            <a:ext cx="3860800" cy="47625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00" b="0" i="0" u="none" strike="noStrike" cap="none">
              <a:solidFill>
                <a:schemeClr val="dk1"/>
              </a:solidFill>
              <a:latin typeface="Arial"/>
              <a:ea typeface="Arial"/>
              <a:cs typeface="Arial"/>
              <a:sym typeface="Arial"/>
            </a:endParaRPr>
          </a:p>
        </p:txBody>
      </p:sp>
      <p:pic>
        <p:nvPicPr>
          <p:cNvPr id="21" name="Google Shape;21;p4" descr="pie de pagina espe.jpg"/>
          <p:cNvPicPr preferRelativeResize="0"/>
          <p:nvPr/>
        </p:nvPicPr>
        <p:blipFill rotWithShape="1">
          <a:blip r:embed="rId5">
            <a:alphaModFix/>
          </a:blip>
          <a:srcRect/>
          <a:stretch/>
        </p:blipFill>
        <p:spPr>
          <a:xfrm>
            <a:off x="0" y="5864226"/>
            <a:ext cx="12192000" cy="1065213"/>
          </a:xfrm>
          <a:prstGeom prst="rect">
            <a:avLst/>
          </a:prstGeom>
          <a:noFill/>
          <a:ln w="9525" cap="flat" cmpd="sng">
            <a:solidFill>
              <a:schemeClr val="dk1"/>
            </a:solidFill>
            <a:prstDash val="solid"/>
            <a:miter lim="800000"/>
            <a:headEnd type="none" w="sm" len="sm"/>
            <a:tailEnd type="none" w="sm" len="sm"/>
          </a:ln>
        </p:spPr>
      </p:pic>
      <p:sp>
        <p:nvSpPr>
          <p:cNvPr id="22" name="Google Shape;22;p4"/>
          <p:cNvSpPr txBox="1">
            <a:spLocks noGrp="1"/>
          </p:cNvSpPr>
          <p:nvPr>
            <p:ph type="dt" idx="10"/>
          </p:nvPr>
        </p:nvSpPr>
        <p:spPr>
          <a:xfrm>
            <a:off x="513589" y="5661248"/>
            <a:ext cx="2702091" cy="21602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500">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4"/>
          <p:cNvSpPr txBox="1">
            <a:spLocks noGrp="1"/>
          </p:cNvSpPr>
          <p:nvPr>
            <p:ph type="ftr" idx="11"/>
          </p:nvPr>
        </p:nvSpPr>
        <p:spPr>
          <a:xfrm>
            <a:off x="5850880" y="5662451"/>
            <a:ext cx="1930400" cy="21361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500">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4"/>
          <p:cNvSpPr txBox="1">
            <a:spLocks noGrp="1"/>
          </p:cNvSpPr>
          <p:nvPr>
            <p:ph type="sldNum" idx="12"/>
          </p:nvPr>
        </p:nvSpPr>
        <p:spPr>
          <a:xfrm>
            <a:off x="10416480" y="5662451"/>
            <a:ext cx="1165920" cy="213618"/>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500" b="0" i="0" u="none" strike="noStrike" cap="none">
                <a:solidFill>
                  <a:schemeClr val="dk1"/>
                </a:solidFill>
                <a:latin typeface="Arial"/>
                <a:ea typeface="Arial"/>
                <a:cs typeface="Arial"/>
                <a:sym typeface="Arial"/>
              </a:defRPr>
            </a:lvl1pPr>
            <a:lvl2pPr marL="0" lvl="1" indent="0" algn="ctr">
              <a:spcBef>
                <a:spcPts val="0"/>
              </a:spcBef>
              <a:buNone/>
              <a:defRPr sz="500" b="0" i="0" u="none" strike="noStrike" cap="none">
                <a:solidFill>
                  <a:schemeClr val="dk1"/>
                </a:solidFill>
                <a:latin typeface="Arial"/>
                <a:ea typeface="Arial"/>
                <a:cs typeface="Arial"/>
                <a:sym typeface="Arial"/>
              </a:defRPr>
            </a:lvl2pPr>
            <a:lvl3pPr marL="0" lvl="2" indent="0" algn="ctr">
              <a:spcBef>
                <a:spcPts val="0"/>
              </a:spcBef>
              <a:buNone/>
              <a:defRPr sz="500" b="0" i="0" u="none" strike="noStrike" cap="none">
                <a:solidFill>
                  <a:schemeClr val="dk1"/>
                </a:solidFill>
                <a:latin typeface="Arial"/>
                <a:ea typeface="Arial"/>
                <a:cs typeface="Arial"/>
                <a:sym typeface="Arial"/>
              </a:defRPr>
            </a:lvl3pPr>
            <a:lvl4pPr marL="0" lvl="3" indent="0" algn="ctr">
              <a:spcBef>
                <a:spcPts val="0"/>
              </a:spcBef>
              <a:buNone/>
              <a:defRPr sz="500" b="0" i="0" u="none" strike="noStrike" cap="none">
                <a:solidFill>
                  <a:schemeClr val="dk1"/>
                </a:solidFill>
                <a:latin typeface="Arial"/>
                <a:ea typeface="Arial"/>
                <a:cs typeface="Arial"/>
                <a:sym typeface="Arial"/>
              </a:defRPr>
            </a:lvl4pPr>
            <a:lvl5pPr marL="0" lvl="4" indent="0" algn="ctr">
              <a:spcBef>
                <a:spcPts val="0"/>
              </a:spcBef>
              <a:buNone/>
              <a:defRPr sz="500" b="0" i="0" u="none" strike="noStrike" cap="none">
                <a:solidFill>
                  <a:schemeClr val="dk1"/>
                </a:solidFill>
                <a:latin typeface="Arial"/>
                <a:ea typeface="Arial"/>
                <a:cs typeface="Arial"/>
                <a:sym typeface="Arial"/>
              </a:defRPr>
            </a:lvl5pPr>
            <a:lvl6pPr marL="0" lvl="5" indent="0" algn="ctr">
              <a:spcBef>
                <a:spcPts val="0"/>
              </a:spcBef>
              <a:buNone/>
              <a:defRPr sz="500" b="0" i="0" u="none" strike="noStrike" cap="none">
                <a:solidFill>
                  <a:schemeClr val="dk1"/>
                </a:solidFill>
                <a:latin typeface="Arial"/>
                <a:ea typeface="Arial"/>
                <a:cs typeface="Arial"/>
                <a:sym typeface="Arial"/>
              </a:defRPr>
            </a:lvl6pPr>
            <a:lvl7pPr marL="0" lvl="6" indent="0" algn="ctr">
              <a:spcBef>
                <a:spcPts val="0"/>
              </a:spcBef>
              <a:buNone/>
              <a:defRPr sz="500" b="0" i="0" u="none" strike="noStrike" cap="none">
                <a:solidFill>
                  <a:schemeClr val="dk1"/>
                </a:solidFill>
                <a:latin typeface="Arial"/>
                <a:ea typeface="Arial"/>
                <a:cs typeface="Arial"/>
                <a:sym typeface="Arial"/>
              </a:defRPr>
            </a:lvl7pPr>
            <a:lvl8pPr marL="0" lvl="7" indent="0" algn="ctr">
              <a:spcBef>
                <a:spcPts val="0"/>
              </a:spcBef>
              <a:buNone/>
              <a:defRPr sz="500" b="0" i="0" u="none" strike="noStrike" cap="none">
                <a:solidFill>
                  <a:schemeClr val="dk1"/>
                </a:solidFill>
                <a:latin typeface="Arial"/>
                <a:ea typeface="Arial"/>
                <a:cs typeface="Arial"/>
                <a:sym typeface="Arial"/>
              </a:defRPr>
            </a:lvl8pPr>
            <a:lvl9pPr marL="0" lvl="8" indent="0" algn="ctr">
              <a:spcBef>
                <a:spcPts val="0"/>
              </a:spcBef>
              <a:buNone/>
              <a:defRPr sz="5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s-MX"/>
              <a:t>‹Nº›</a:t>
            </a:fld>
            <a:endParaRPr/>
          </a:p>
        </p:txBody>
      </p:sp>
      <p:pic>
        <p:nvPicPr>
          <p:cNvPr id="25" name="Google Shape;25;p4"/>
          <p:cNvPicPr preferRelativeResize="0"/>
          <p:nvPr/>
        </p:nvPicPr>
        <p:blipFill rotWithShape="1">
          <a:blip r:embed="rId6">
            <a:alphaModFix/>
          </a:blip>
          <a:srcRect/>
          <a:stretch/>
        </p:blipFill>
        <p:spPr>
          <a:xfrm>
            <a:off x="457469" y="222164"/>
            <a:ext cx="2976000" cy="576448"/>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53"/>
        <p:cNvGrpSpPr/>
        <p:nvPr/>
      </p:nvGrpSpPr>
      <p:grpSpPr>
        <a:xfrm>
          <a:off x="0" y="0"/>
          <a:ext cx="0" cy="0"/>
          <a:chOff x="0" y="0"/>
          <a:chExt cx="0" cy="0"/>
        </a:xfrm>
      </p:grpSpPr>
      <p:sp>
        <p:nvSpPr>
          <p:cNvPr id="54" name="Google Shape;54;p13"/>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3200" b="1" i="1" u="none" strike="noStrike" cap="none">
                <a:solidFill>
                  <a:srgbClr val="FFFFCC"/>
                </a:solidFill>
                <a:latin typeface="Arial"/>
                <a:ea typeface="Arial"/>
                <a:cs typeface="Arial"/>
                <a:sym typeface="Arial"/>
              </a:defRPr>
            </a:lvl1pPr>
            <a:lvl2pPr marR="0" lvl="1" algn="r" rtl="0">
              <a:spcBef>
                <a:spcPts val="0"/>
              </a:spcBef>
              <a:spcAft>
                <a:spcPts val="0"/>
              </a:spcAft>
              <a:buSzPts val="1400"/>
              <a:buNone/>
              <a:defRPr sz="3200" b="1" i="1" u="none" strike="noStrike" cap="none">
                <a:solidFill>
                  <a:srgbClr val="FFFFCC"/>
                </a:solidFill>
                <a:latin typeface="Arial"/>
                <a:ea typeface="Arial"/>
                <a:cs typeface="Arial"/>
                <a:sym typeface="Arial"/>
              </a:defRPr>
            </a:lvl2pPr>
            <a:lvl3pPr marR="0" lvl="2" algn="r" rtl="0">
              <a:spcBef>
                <a:spcPts val="0"/>
              </a:spcBef>
              <a:spcAft>
                <a:spcPts val="0"/>
              </a:spcAft>
              <a:buSzPts val="1400"/>
              <a:buNone/>
              <a:defRPr sz="3200" b="1" i="1" u="none" strike="noStrike" cap="none">
                <a:solidFill>
                  <a:srgbClr val="FFFFCC"/>
                </a:solidFill>
                <a:latin typeface="Arial"/>
                <a:ea typeface="Arial"/>
                <a:cs typeface="Arial"/>
                <a:sym typeface="Arial"/>
              </a:defRPr>
            </a:lvl3pPr>
            <a:lvl4pPr marR="0" lvl="3" algn="r" rtl="0">
              <a:spcBef>
                <a:spcPts val="0"/>
              </a:spcBef>
              <a:spcAft>
                <a:spcPts val="0"/>
              </a:spcAft>
              <a:buSzPts val="1400"/>
              <a:buNone/>
              <a:defRPr sz="3200" b="1" i="1" u="none" strike="noStrike" cap="none">
                <a:solidFill>
                  <a:srgbClr val="FFFFCC"/>
                </a:solidFill>
                <a:latin typeface="Arial"/>
                <a:ea typeface="Arial"/>
                <a:cs typeface="Arial"/>
                <a:sym typeface="Arial"/>
              </a:defRPr>
            </a:lvl4pPr>
            <a:lvl5pPr marR="0" lvl="4" algn="r" rtl="0">
              <a:spcBef>
                <a:spcPts val="0"/>
              </a:spcBef>
              <a:spcAft>
                <a:spcPts val="0"/>
              </a:spcAft>
              <a:buSzPts val="1400"/>
              <a:buNone/>
              <a:defRPr sz="3200" b="1" i="1" u="none" strike="noStrike" cap="none">
                <a:solidFill>
                  <a:srgbClr val="FFFFCC"/>
                </a:solidFill>
                <a:latin typeface="Arial"/>
                <a:ea typeface="Arial"/>
                <a:cs typeface="Arial"/>
                <a:sym typeface="Arial"/>
              </a:defRPr>
            </a:lvl5pPr>
            <a:lvl6pPr marR="0" lvl="5" algn="r" rtl="0">
              <a:spcBef>
                <a:spcPts val="0"/>
              </a:spcBef>
              <a:spcAft>
                <a:spcPts val="0"/>
              </a:spcAft>
              <a:buSzPts val="1400"/>
              <a:buNone/>
              <a:defRPr sz="3200" b="1" i="1" u="none" strike="noStrike" cap="none">
                <a:solidFill>
                  <a:srgbClr val="FFFFCC"/>
                </a:solidFill>
                <a:latin typeface="Arial"/>
                <a:ea typeface="Arial"/>
                <a:cs typeface="Arial"/>
                <a:sym typeface="Arial"/>
              </a:defRPr>
            </a:lvl6pPr>
            <a:lvl7pPr marR="0" lvl="6" algn="r" rtl="0">
              <a:spcBef>
                <a:spcPts val="0"/>
              </a:spcBef>
              <a:spcAft>
                <a:spcPts val="0"/>
              </a:spcAft>
              <a:buSzPts val="1400"/>
              <a:buNone/>
              <a:defRPr sz="3200" b="1" i="1" u="none" strike="noStrike" cap="none">
                <a:solidFill>
                  <a:srgbClr val="FFFFCC"/>
                </a:solidFill>
                <a:latin typeface="Arial"/>
                <a:ea typeface="Arial"/>
                <a:cs typeface="Arial"/>
                <a:sym typeface="Arial"/>
              </a:defRPr>
            </a:lvl7pPr>
            <a:lvl8pPr marR="0" lvl="7" algn="r" rtl="0">
              <a:spcBef>
                <a:spcPts val="0"/>
              </a:spcBef>
              <a:spcAft>
                <a:spcPts val="0"/>
              </a:spcAft>
              <a:buSzPts val="1400"/>
              <a:buNone/>
              <a:defRPr sz="3200" b="1" i="1" u="none" strike="noStrike" cap="none">
                <a:solidFill>
                  <a:srgbClr val="FFFFCC"/>
                </a:solidFill>
                <a:latin typeface="Arial"/>
                <a:ea typeface="Arial"/>
                <a:cs typeface="Arial"/>
                <a:sym typeface="Arial"/>
              </a:defRPr>
            </a:lvl8pPr>
            <a:lvl9pPr marR="0" lvl="8" algn="r" rtl="0">
              <a:spcBef>
                <a:spcPts val="0"/>
              </a:spcBef>
              <a:spcAft>
                <a:spcPts val="0"/>
              </a:spcAft>
              <a:buSzPts val="1400"/>
              <a:buNone/>
              <a:defRPr sz="3200" b="1" i="1" u="none" strike="noStrike" cap="none">
                <a:solidFill>
                  <a:srgbClr val="FFFFCC"/>
                </a:solidFill>
                <a:latin typeface="Arial"/>
                <a:ea typeface="Arial"/>
                <a:cs typeface="Arial"/>
                <a:sym typeface="Arial"/>
              </a:defRPr>
            </a:lvl9pPr>
          </a:lstStyle>
          <a:p>
            <a:endParaRPr/>
          </a:p>
        </p:txBody>
      </p:sp>
      <p:sp>
        <p:nvSpPr>
          <p:cNvPr id="55" name="Google Shape;55;p13"/>
          <p:cNvSpPr txBox="1">
            <a:spLocks noGrp="1"/>
          </p:cNvSpPr>
          <p:nvPr>
            <p:ph type="body" idx="1"/>
          </p:nvPr>
        </p:nvSpPr>
        <p:spPr>
          <a:xfrm rot="5400000">
            <a:off x="3833019" y="-1623217"/>
            <a:ext cx="4525963" cy="10972800"/>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1pPr>
            <a:lvl2pPr marL="914400" marR="0" lvl="1"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3pPr>
            <a:lvl4pPr marL="1828800" marR="0" lvl="3"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4pPr>
            <a:lvl5pPr marL="2286000" marR="0" lvl="4"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5pPr>
            <a:lvl6pPr marL="2743200" marR="0" lvl="5"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6pPr>
            <a:lvl7pPr marL="3200400" marR="0" lvl="6"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7pPr>
            <a:lvl8pPr marL="3657600" marR="0" lvl="7"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8pPr>
            <a:lvl9pPr marL="4114800" marR="0" lvl="8"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56"/>
        <p:cNvGrpSpPr/>
        <p:nvPr/>
      </p:nvGrpSpPr>
      <p:grpSpPr>
        <a:xfrm>
          <a:off x="0" y="0"/>
          <a:ext cx="0" cy="0"/>
          <a:chOff x="0" y="0"/>
          <a:chExt cx="0" cy="0"/>
        </a:xfrm>
      </p:grpSpPr>
      <p:sp>
        <p:nvSpPr>
          <p:cNvPr id="57" name="Google Shape;57;p14"/>
          <p:cNvSpPr txBox="1">
            <a:spLocks noGrp="1"/>
          </p:cNvSpPr>
          <p:nvPr>
            <p:ph type="title"/>
          </p:nvPr>
        </p:nvSpPr>
        <p:spPr>
          <a:xfrm rot="5400000">
            <a:off x="7285037" y="1828802"/>
            <a:ext cx="5851525" cy="2743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3200" b="1" i="1" u="none" strike="noStrike" cap="none">
                <a:solidFill>
                  <a:srgbClr val="FFFFCC"/>
                </a:solidFill>
                <a:latin typeface="Arial"/>
                <a:ea typeface="Arial"/>
                <a:cs typeface="Arial"/>
                <a:sym typeface="Arial"/>
              </a:defRPr>
            </a:lvl1pPr>
            <a:lvl2pPr marR="0" lvl="1" algn="r" rtl="0">
              <a:spcBef>
                <a:spcPts val="0"/>
              </a:spcBef>
              <a:spcAft>
                <a:spcPts val="0"/>
              </a:spcAft>
              <a:buSzPts val="1400"/>
              <a:buNone/>
              <a:defRPr sz="3200" b="1" i="1" u="none" strike="noStrike" cap="none">
                <a:solidFill>
                  <a:srgbClr val="FFFFCC"/>
                </a:solidFill>
                <a:latin typeface="Arial"/>
                <a:ea typeface="Arial"/>
                <a:cs typeface="Arial"/>
                <a:sym typeface="Arial"/>
              </a:defRPr>
            </a:lvl2pPr>
            <a:lvl3pPr marR="0" lvl="2" algn="r" rtl="0">
              <a:spcBef>
                <a:spcPts val="0"/>
              </a:spcBef>
              <a:spcAft>
                <a:spcPts val="0"/>
              </a:spcAft>
              <a:buSzPts val="1400"/>
              <a:buNone/>
              <a:defRPr sz="3200" b="1" i="1" u="none" strike="noStrike" cap="none">
                <a:solidFill>
                  <a:srgbClr val="FFFFCC"/>
                </a:solidFill>
                <a:latin typeface="Arial"/>
                <a:ea typeface="Arial"/>
                <a:cs typeface="Arial"/>
                <a:sym typeface="Arial"/>
              </a:defRPr>
            </a:lvl3pPr>
            <a:lvl4pPr marR="0" lvl="3" algn="r" rtl="0">
              <a:spcBef>
                <a:spcPts val="0"/>
              </a:spcBef>
              <a:spcAft>
                <a:spcPts val="0"/>
              </a:spcAft>
              <a:buSzPts val="1400"/>
              <a:buNone/>
              <a:defRPr sz="3200" b="1" i="1" u="none" strike="noStrike" cap="none">
                <a:solidFill>
                  <a:srgbClr val="FFFFCC"/>
                </a:solidFill>
                <a:latin typeface="Arial"/>
                <a:ea typeface="Arial"/>
                <a:cs typeface="Arial"/>
                <a:sym typeface="Arial"/>
              </a:defRPr>
            </a:lvl4pPr>
            <a:lvl5pPr marR="0" lvl="4" algn="r" rtl="0">
              <a:spcBef>
                <a:spcPts val="0"/>
              </a:spcBef>
              <a:spcAft>
                <a:spcPts val="0"/>
              </a:spcAft>
              <a:buSzPts val="1400"/>
              <a:buNone/>
              <a:defRPr sz="3200" b="1" i="1" u="none" strike="noStrike" cap="none">
                <a:solidFill>
                  <a:srgbClr val="FFFFCC"/>
                </a:solidFill>
                <a:latin typeface="Arial"/>
                <a:ea typeface="Arial"/>
                <a:cs typeface="Arial"/>
                <a:sym typeface="Arial"/>
              </a:defRPr>
            </a:lvl5pPr>
            <a:lvl6pPr marR="0" lvl="5" algn="r" rtl="0">
              <a:spcBef>
                <a:spcPts val="0"/>
              </a:spcBef>
              <a:spcAft>
                <a:spcPts val="0"/>
              </a:spcAft>
              <a:buSzPts val="1400"/>
              <a:buNone/>
              <a:defRPr sz="3200" b="1" i="1" u="none" strike="noStrike" cap="none">
                <a:solidFill>
                  <a:srgbClr val="FFFFCC"/>
                </a:solidFill>
                <a:latin typeface="Arial"/>
                <a:ea typeface="Arial"/>
                <a:cs typeface="Arial"/>
                <a:sym typeface="Arial"/>
              </a:defRPr>
            </a:lvl6pPr>
            <a:lvl7pPr marR="0" lvl="6" algn="r" rtl="0">
              <a:spcBef>
                <a:spcPts val="0"/>
              </a:spcBef>
              <a:spcAft>
                <a:spcPts val="0"/>
              </a:spcAft>
              <a:buSzPts val="1400"/>
              <a:buNone/>
              <a:defRPr sz="3200" b="1" i="1" u="none" strike="noStrike" cap="none">
                <a:solidFill>
                  <a:srgbClr val="FFFFCC"/>
                </a:solidFill>
                <a:latin typeface="Arial"/>
                <a:ea typeface="Arial"/>
                <a:cs typeface="Arial"/>
                <a:sym typeface="Arial"/>
              </a:defRPr>
            </a:lvl7pPr>
            <a:lvl8pPr marR="0" lvl="7" algn="r" rtl="0">
              <a:spcBef>
                <a:spcPts val="0"/>
              </a:spcBef>
              <a:spcAft>
                <a:spcPts val="0"/>
              </a:spcAft>
              <a:buSzPts val="1400"/>
              <a:buNone/>
              <a:defRPr sz="3200" b="1" i="1" u="none" strike="noStrike" cap="none">
                <a:solidFill>
                  <a:srgbClr val="FFFFCC"/>
                </a:solidFill>
                <a:latin typeface="Arial"/>
                <a:ea typeface="Arial"/>
                <a:cs typeface="Arial"/>
                <a:sym typeface="Arial"/>
              </a:defRPr>
            </a:lvl8pPr>
            <a:lvl9pPr marR="0" lvl="8" algn="r" rtl="0">
              <a:spcBef>
                <a:spcPts val="0"/>
              </a:spcBef>
              <a:spcAft>
                <a:spcPts val="0"/>
              </a:spcAft>
              <a:buSzPts val="1400"/>
              <a:buNone/>
              <a:defRPr sz="3200" b="1" i="1" u="none" strike="noStrike" cap="none">
                <a:solidFill>
                  <a:srgbClr val="FFFFCC"/>
                </a:solidFill>
                <a:latin typeface="Arial"/>
                <a:ea typeface="Arial"/>
                <a:cs typeface="Arial"/>
                <a:sym typeface="Arial"/>
              </a:defRPr>
            </a:lvl9pPr>
          </a:lstStyle>
          <a:p>
            <a:endParaRPr/>
          </a:p>
        </p:txBody>
      </p:sp>
      <p:sp>
        <p:nvSpPr>
          <p:cNvPr id="58" name="Google Shape;58;p14"/>
          <p:cNvSpPr txBox="1">
            <a:spLocks noGrp="1"/>
          </p:cNvSpPr>
          <p:nvPr>
            <p:ph type="body" idx="1"/>
          </p:nvPr>
        </p:nvSpPr>
        <p:spPr>
          <a:xfrm rot="5400000">
            <a:off x="1697037" y="-812799"/>
            <a:ext cx="5851525" cy="8026400"/>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1pPr>
            <a:lvl2pPr marL="914400" marR="0" lvl="1"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3pPr>
            <a:lvl4pPr marL="1828800" marR="0" lvl="3"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4pPr>
            <a:lvl5pPr marL="2286000" marR="0" lvl="4"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5pPr>
            <a:lvl6pPr marL="2743200" marR="0" lvl="5"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6pPr>
            <a:lvl7pPr marL="3200400" marR="0" lvl="6"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7pPr>
            <a:lvl8pPr marL="3657600" marR="0" lvl="7"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8pPr>
            <a:lvl9pPr marL="4114800" marR="0" lvl="8"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En blanco">
  <p:cSld name="1_En blanco">
    <p:spTree>
      <p:nvGrpSpPr>
        <p:cNvPr id="1" name="Shape 59"/>
        <p:cNvGrpSpPr/>
        <p:nvPr/>
      </p:nvGrpSpPr>
      <p:grpSpPr>
        <a:xfrm>
          <a:off x="0" y="0"/>
          <a:ext cx="0" cy="0"/>
          <a:chOff x="0" y="0"/>
          <a:chExt cx="0" cy="0"/>
        </a:xfrm>
      </p:grpSpPr>
      <p:sp>
        <p:nvSpPr>
          <p:cNvPr id="60" name="Google Shape;60;p15"/>
          <p:cNvSpPr txBox="1">
            <a:spLocks noGrp="1"/>
          </p:cNvSpPr>
          <p:nvPr>
            <p:ph type="dt" idx="10"/>
          </p:nvPr>
        </p:nvSpPr>
        <p:spPr>
          <a:xfrm>
            <a:off x="513589" y="6656871"/>
            <a:ext cx="2702091" cy="21602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15"/>
          <p:cNvSpPr txBox="1">
            <a:spLocks noGrp="1"/>
          </p:cNvSpPr>
          <p:nvPr>
            <p:ph type="sldNum" idx="12"/>
          </p:nvPr>
        </p:nvSpPr>
        <p:spPr>
          <a:xfrm>
            <a:off x="10416480" y="6658074"/>
            <a:ext cx="1165920" cy="213618"/>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s-MX"/>
              <a:t>‹Nº›</a:t>
            </a:fld>
            <a:endParaRPr/>
          </a:p>
        </p:txBody>
      </p:sp>
      <p:sp>
        <p:nvSpPr>
          <p:cNvPr id="62" name="Google Shape;62;p15"/>
          <p:cNvSpPr txBox="1">
            <a:spLocks noGrp="1"/>
          </p:cNvSpPr>
          <p:nvPr>
            <p:ph type="ftr" idx="11"/>
          </p:nvPr>
        </p:nvSpPr>
        <p:spPr>
          <a:xfrm>
            <a:off x="5850880" y="6658074"/>
            <a:ext cx="1930400" cy="21361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ítulo y objetos">
  <p:cSld name="Título y objetos">
    <p:spTree>
      <p:nvGrpSpPr>
        <p:cNvPr id="1" name="Shape 26"/>
        <p:cNvGrpSpPr/>
        <p:nvPr/>
      </p:nvGrpSpPr>
      <p:grpSpPr>
        <a:xfrm>
          <a:off x="0" y="0"/>
          <a:ext cx="0" cy="0"/>
          <a:chOff x="0" y="0"/>
          <a:chExt cx="0" cy="0"/>
        </a:xfrm>
      </p:grpSpPr>
      <p:sp>
        <p:nvSpPr>
          <p:cNvPr id="27" name="Google Shape;27;p5"/>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1pPr>
            <a:lvl2pPr marL="914400" marR="0" lvl="1"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3pPr>
            <a:lvl4pPr marL="1828800" marR="0" lvl="3"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4pPr>
            <a:lvl5pPr marL="2286000" marR="0" lvl="4"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5pPr>
            <a:lvl6pPr marL="2743200" marR="0" lvl="5"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6pPr>
            <a:lvl7pPr marL="3200400" marR="0" lvl="6"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7pPr>
            <a:lvl8pPr marL="3657600" marR="0" lvl="7"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8pPr>
            <a:lvl9pPr marL="4114800" marR="0" lvl="8"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9pPr>
          </a:lstStyle>
          <a:p>
            <a:endParaRPr/>
          </a:p>
        </p:txBody>
      </p:sp>
      <p:sp>
        <p:nvSpPr>
          <p:cNvPr id="28" name="Google Shape;28;p5"/>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3200" b="1" i="1" u="none" strike="noStrike" cap="none">
                <a:solidFill>
                  <a:srgbClr val="FFFFCC"/>
                </a:solidFill>
                <a:latin typeface="Arial"/>
                <a:ea typeface="Arial"/>
                <a:cs typeface="Arial"/>
                <a:sym typeface="Arial"/>
              </a:defRPr>
            </a:lvl1pPr>
            <a:lvl2pPr marR="0" lvl="1" algn="r" rtl="0">
              <a:spcBef>
                <a:spcPts val="0"/>
              </a:spcBef>
              <a:spcAft>
                <a:spcPts val="0"/>
              </a:spcAft>
              <a:buSzPts val="1400"/>
              <a:buNone/>
              <a:defRPr sz="3200" b="1" i="1" u="none" strike="noStrike" cap="none">
                <a:solidFill>
                  <a:srgbClr val="FFFFCC"/>
                </a:solidFill>
                <a:latin typeface="Arial"/>
                <a:ea typeface="Arial"/>
                <a:cs typeface="Arial"/>
                <a:sym typeface="Arial"/>
              </a:defRPr>
            </a:lvl2pPr>
            <a:lvl3pPr marR="0" lvl="2" algn="r" rtl="0">
              <a:spcBef>
                <a:spcPts val="0"/>
              </a:spcBef>
              <a:spcAft>
                <a:spcPts val="0"/>
              </a:spcAft>
              <a:buSzPts val="1400"/>
              <a:buNone/>
              <a:defRPr sz="3200" b="1" i="1" u="none" strike="noStrike" cap="none">
                <a:solidFill>
                  <a:srgbClr val="FFFFCC"/>
                </a:solidFill>
                <a:latin typeface="Arial"/>
                <a:ea typeface="Arial"/>
                <a:cs typeface="Arial"/>
                <a:sym typeface="Arial"/>
              </a:defRPr>
            </a:lvl3pPr>
            <a:lvl4pPr marR="0" lvl="3" algn="r" rtl="0">
              <a:spcBef>
                <a:spcPts val="0"/>
              </a:spcBef>
              <a:spcAft>
                <a:spcPts val="0"/>
              </a:spcAft>
              <a:buSzPts val="1400"/>
              <a:buNone/>
              <a:defRPr sz="3200" b="1" i="1" u="none" strike="noStrike" cap="none">
                <a:solidFill>
                  <a:srgbClr val="FFFFCC"/>
                </a:solidFill>
                <a:latin typeface="Arial"/>
                <a:ea typeface="Arial"/>
                <a:cs typeface="Arial"/>
                <a:sym typeface="Arial"/>
              </a:defRPr>
            </a:lvl4pPr>
            <a:lvl5pPr marR="0" lvl="4" algn="r" rtl="0">
              <a:spcBef>
                <a:spcPts val="0"/>
              </a:spcBef>
              <a:spcAft>
                <a:spcPts val="0"/>
              </a:spcAft>
              <a:buSzPts val="1400"/>
              <a:buNone/>
              <a:defRPr sz="3200" b="1" i="1" u="none" strike="noStrike" cap="none">
                <a:solidFill>
                  <a:srgbClr val="FFFFCC"/>
                </a:solidFill>
                <a:latin typeface="Arial"/>
                <a:ea typeface="Arial"/>
                <a:cs typeface="Arial"/>
                <a:sym typeface="Arial"/>
              </a:defRPr>
            </a:lvl5pPr>
            <a:lvl6pPr marR="0" lvl="5" algn="r" rtl="0">
              <a:spcBef>
                <a:spcPts val="0"/>
              </a:spcBef>
              <a:spcAft>
                <a:spcPts val="0"/>
              </a:spcAft>
              <a:buSzPts val="1400"/>
              <a:buNone/>
              <a:defRPr sz="3200" b="1" i="1" u="none" strike="noStrike" cap="none">
                <a:solidFill>
                  <a:srgbClr val="FFFFCC"/>
                </a:solidFill>
                <a:latin typeface="Arial"/>
                <a:ea typeface="Arial"/>
                <a:cs typeface="Arial"/>
                <a:sym typeface="Arial"/>
              </a:defRPr>
            </a:lvl6pPr>
            <a:lvl7pPr marR="0" lvl="6" algn="r" rtl="0">
              <a:spcBef>
                <a:spcPts val="0"/>
              </a:spcBef>
              <a:spcAft>
                <a:spcPts val="0"/>
              </a:spcAft>
              <a:buSzPts val="1400"/>
              <a:buNone/>
              <a:defRPr sz="3200" b="1" i="1" u="none" strike="noStrike" cap="none">
                <a:solidFill>
                  <a:srgbClr val="FFFFCC"/>
                </a:solidFill>
                <a:latin typeface="Arial"/>
                <a:ea typeface="Arial"/>
                <a:cs typeface="Arial"/>
                <a:sym typeface="Arial"/>
              </a:defRPr>
            </a:lvl7pPr>
            <a:lvl8pPr marR="0" lvl="7" algn="r" rtl="0">
              <a:spcBef>
                <a:spcPts val="0"/>
              </a:spcBef>
              <a:spcAft>
                <a:spcPts val="0"/>
              </a:spcAft>
              <a:buSzPts val="1400"/>
              <a:buNone/>
              <a:defRPr sz="3200" b="1" i="1" u="none" strike="noStrike" cap="none">
                <a:solidFill>
                  <a:srgbClr val="FFFFCC"/>
                </a:solidFill>
                <a:latin typeface="Arial"/>
                <a:ea typeface="Arial"/>
                <a:cs typeface="Arial"/>
                <a:sym typeface="Arial"/>
              </a:defRPr>
            </a:lvl8pPr>
            <a:lvl9pPr marR="0" lvl="8" algn="r" rtl="0">
              <a:spcBef>
                <a:spcPts val="0"/>
              </a:spcBef>
              <a:spcAft>
                <a:spcPts val="0"/>
              </a:spcAft>
              <a:buSzPts val="1400"/>
              <a:buNone/>
              <a:defRPr sz="3200" b="1" i="1" u="none" strike="noStrike" cap="none">
                <a:solidFill>
                  <a:srgbClr val="FFFFCC"/>
                </a:solidFill>
                <a:latin typeface="Arial"/>
                <a:ea typeface="Arial"/>
                <a:cs typeface="Arial"/>
                <a:sym typeface="Aria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000" b="1" i="1" u="none" strike="noStrike" cap="none">
                <a:solidFill>
                  <a:srgbClr val="FFFFCC"/>
                </a:solidFill>
                <a:latin typeface="Arial"/>
                <a:ea typeface="Arial"/>
                <a:cs typeface="Arial"/>
                <a:sym typeface="Arial"/>
              </a:defRPr>
            </a:lvl1pPr>
            <a:lvl2pPr marR="0" lvl="1" algn="r" rtl="0">
              <a:spcBef>
                <a:spcPts val="0"/>
              </a:spcBef>
              <a:spcAft>
                <a:spcPts val="0"/>
              </a:spcAft>
              <a:buSzPts val="1400"/>
              <a:buNone/>
              <a:defRPr sz="3200" b="1" i="1" u="none" strike="noStrike" cap="none">
                <a:solidFill>
                  <a:srgbClr val="FFFFCC"/>
                </a:solidFill>
                <a:latin typeface="Arial"/>
                <a:ea typeface="Arial"/>
                <a:cs typeface="Arial"/>
                <a:sym typeface="Arial"/>
              </a:defRPr>
            </a:lvl2pPr>
            <a:lvl3pPr marR="0" lvl="2" algn="r" rtl="0">
              <a:spcBef>
                <a:spcPts val="0"/>
              </a:spcBef>
              <a:spcAft>
                <a:spcPts val="0"/>
              </a:spcAft>
              <a:buSzPts val="1400"/>
              <a:buNone/>
              <a:defRPr sz="3200" b="1" i="1" u="none" strike="noStrike" cap="none">
                <a:solidFill>
                  <a:srgbClr val="FFFFCC"/>
                </a:solidFill>
                <a:latin typeface="Arial"/>
                <a:ea typeface="Arial"/>
                <a:cs typeface="Arial"/>
                <a:sym typeface="Arial"/>
              </a:defRPr>
            </a:lvl3pPr>
            <a:lvl4pPr marR="0" lvl="3" algn="r" rtl="0">
              <a:spcBef>
                <a:spcPts val="0"/>
              </a:spcBef>
              <a:spcAft>
                <a:spcPts val="0"/>
              </a:spcAft>
              <a:buSzPts val="1400"/>
              <a:buNone/>
              <a:defRPr sz="3200" b="1" i="1" u="none" strike="noStrike" cap="none">
                <a:solidFill>
                  <a:srgbClr val="FFFFCC"/>
                </a:solidFill>
                <a:latin typeface="Arial"/>
                <a:ea typeface="Arial"/>
                <a:cs typeface="Arial"/>
                <a:sym typeface="Arial"/>
              </a:defRPr>
            </a:lvl4pPr>
            <a:lvl5pPr marR="0" lvl="4" algn="r" rtl="0">
              <a:spcBef>
                <a:spcPts val="0"/>
              </a:spcBef>
              <a:spcAft>
                <a:spcPts val="0"/>
              </a:spcAft>
              <a:buSzPts val="1400"/>
              <a:buNone/>
              <a:defRPr sz="3200" b="1" i="1" u="none" strike="noStrike" cap="none">
                <a:solidFill>
                  <a:srgbClr val="FFFFCC"/>
                </a:solidFill>
                <a:latin typeface="Arial"/>
                <a:ea typeface="Arial"/>
                <a:cs typeface="Arial"/>
                <a:sym typeface="Arial"/>
              </a:defRPr>
            </a:lvl5pPr>
            <a:lvl6pPr marR="0" lvl="5" algn="r" rtl="0">
              <a:spcBef>
                <a:spcPts val="0"/>
              </a:spcBef>
              <a:spcAft>
                <a:spcPts val="0"/>
              </a:spcAft>
              <a:buSzPts val="1400"/>
              <a:buNone/>
              <a:defRPr sz="3200" b="1" i="1" u="none" strike="noStrike" cap="none">
                <a:solidFill>
                  <a:srgbClr val="FFFFCC"/>
                </a:solidFill>
                <a:latin typeface="Arial"/>
                <a:ea typeface="Arial"/>
                <a:cs typeface="Arial"/>
                <a:sym typeface="Arial"/>
              </a:defRPr>
            </a:lvl6pPr>
            <a:lvl7pPr marR="0" lvl="6" algn="r" rtl="0">
              <a:spcBef>
                <a:spcPts val="0"/>
              </a:spcBef>
              <a:spcAft>
                <a:spcPts val="0"/>
              </a:spcAft>
              <a:buSzPts val="1400"/>
              <a:buNone/>
              <a:defRPr sz="3200" b="1" i="1" u="none" strike="noStrike" cap="none">
                <a:solidFill>
                  <a:srgbClr val="FFFFCC"/>
                </a:solidFill>
                <a:latin typeface="Arial"/>
                <a:ea typeface="Arial"/>
                <a:cs typeface="Arial"/>
                <a:sym typeface="Arial"/>
              </a:defRPr>
            </a:lvl7pPr>
            <a:lvl8pPr marR="0" lvl="7" algn="r" rtl="0">
              <a:spcBef>
                <a:spcPts val="0"/>
              </a:spcBef>
              <a:spcAft>
                <a:spcPts val="0"/>
              </a:spcAft>
              <a:buSzPts val="1400"/>
              <a:buNone/>
              <a:defRPr sz="3200" b="1" i="1" u="none" strike="noStrike" cap="none">
                <a:solidFill>
                  <a:srgbClr val="FFFFCC"/>
                </a:solidFill>
                <a:latin typeface="Arial"/>
                <a:ea typeface="Arial"/>
                <a:cs typeface="Arial"/>
                <a:sym typeface="Arial"/>
              </a:defRPr>
            </a:lvl8pPr>
            <a:lvl9pPr marR="0" lvl="8" algn="r" rtl="0">
              <a:spcBef>
                <a:spcPts val="0"/>
              </a:spcBef>
              <a:spcAft>
                <a:spcPts val="0"/>
              </a:spcAft>
              <a:buSzPts val="1400"/>
              <a:buNone/>
              <a:defRPr sz="3200" b="1" i="1" u="none" strike="noStrike" cap="none">
                <a:solidFill>
                  <a:srgbClr val="FFFFCC"/>
                </a:solidFill>
                <a:latin typeface="Arial"/>
                <a:ea typeface="Arial"/>
                <a:cs typeface="Arial"/>
                <a:sym typeface="Arial"/>
              </a:defRPr>
            </a:lvl9pPr>
          </a:lstStyle>
          <a:p>
            <a:endParaRPr/>
          </a:p>
        </p:txBody>
      </p:sp>
      <p:sp>
        <p:nvSpPr>
          <p:cNvPr id="31" name="Google Shape;31;p6"/>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4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1pPr>
            <a:lvl2pPr marL="914400" marR="0" lvl="1" indent="-228600" algn="l" rtl="0">
              <a:spcBef>
                <a:spcPts val="36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2pPr>
            <a:lvl3pPr marL="1371600" marR="0" lvl="2" indent="-228600" algn="l" rtl="0">
              <a:spcBef>
                <a:spcPts val="32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3pPr>
            <a:lvl4pPr marL="1828800" marR="0" lvl="3" indent="-228600" algn="l" rtl="0">
              <a:spcBef>
                <a:spcPts val="28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4pPr>
            <a:lvl5pPr marL="2286000" marR="0" lvl="4" indent="-228600" algn="l" rtl="0">
              <a:spcBef>
                <a:spcPts val="28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5pPr>
            <a:lvl6pPr marL="2743200" marR="0" lvl="5" indent="-228600" algn="l" rtl="0">
              <a:spcBef>
                <a:spcPts val="28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6pPr>
            <a:lvl7pPr marL="3200400" marR="0" lvl="6" indent="-228600" algn="l" rtl="0">
              <a:spcBef>
                <a:spcPts val="28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7pPr>
            <a:lvl8pPr marL="3657600" marR="0" lvl="7" indent="-228600" algn="l" rtl="0">
              <a:spcBef>
                <a:spcPts val="28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8pPr>
            <a:lvl9pPr marL="4114800" marR="0" lvl="8" indent="-228600" algn="l" rtl="0">
              <a:spcBef>
                <a:spcPts val="28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3200" b="1" i="1" u="none" strike="noStrike" cap="none">
                <a:solidFill>
                  <a:srgbClr val="FFFFCC"/>
                </a:solidFill>
                <a:latin typeface="Arial"/>
                <a:ea typeface="Arial"/>
                <a:cs typeface="Arial"/>
                <a:sym typeface="Arial"/>
              </a:defRPr>
            </a:lvl1pPr>
            <a:lvl2pPr marR="0" lvl="1" algn="r" rtl="0">
              <a:spcBef>
                <a:spcPts val="0"/>
              </a:spcBef>
              <a:spcAft>
                <a:spcPts val="0"/>
              </a:spcAft>
              <a:buSzPts val="1400"/>
              <a:buNone/>
              <a:defRPr sz="3200" b="1" i="1" u="none" strike="noStrike" cap="none">
                <a:solidFill>
                  <a:srgbClr val="FFFFCC"/>
                </a:solidFill>
                <a:latin typeface="Arial"/>
                <a:ea typeface="Arial"/>
                <a:cs typeface="Arial"/>
                <a:sym typeface="Arial"/>
              </a:defRPr>
            </a:lvl2pPr>
            <a:lvl3pPr marR="0" lvl="2" algn="r" rtl="0">
              <a:spcBef>
                <a:spcPts val="0"/>
              </a:spcBef>
              <a:spcAft>
                <a:spcPts val="0"/>
              </a:spcAft>
              <a:buSzPts val="1400"/>
              <a:buNone/>
              <a:defRPr sz="3200" b="1" i="1" u="none" strike="noStrike" cap="none">
                <a:solidFill>
                  <a:srgbClr val="FFFFCC"/>
                </a:solidFill>
                <a:latin typeface="Arial"/>
                <a:ea typeface="Arial"/>
                <a:cs typeface="Arial"/>
                <a:sym typeface="Arial"/>
              </a:defRPr>
            </a:lvl3pPr>
            <a:lvl4pPr marR="0" lvl="3" algn="r" rtl="0">
              <a:spcBef>
                <a:spcPts val="0"/>
              </a:spcBef>
              <a:spcAft>
                <a:spcPts val="0"/>
              </a:spcAft>
              <a:buSzPts val="1400"/>
              <a:buNone/>
              <a:defRPr sz="3200" b="1" i="1" u="none" strike="noStrike" cap="none">
                <a:solidFill>
                  <a:srgbClr val="FFFFCC"/>
                </a:solidFill>
                <a:latin typeface="Arial"/>
                <a:ea typeface="Arial"/>
                <a:cs typeface="Arial"/>
                <a:sym typeface="Arial"/>
              </a:defRPr>
            </a:lvl4pPr>
            <a:lvl5pPr marR="0" lvl="4" algn="r" rtl="0">
              <a:spcBef>
                <a:spcPts val="0"/>
              </a:spcBef>
              <a:spcAft>
                <a:spcPts val="0"/>
              </a:spcAft>
              <a:buSzPts val="1400"/>
              <a:buNone/>
              <a:defRPr sz="3200" b="1" i="1" u="none" strike="noStrike" cap="none">
                <a:solidFill>
                  <a:srgbClr val="FFFFCC"/>
                </a:solidFill>
                <a:latin typeface="Arial"/>
                <a:ea typeface="Arial"/>
                <a:cs typeface="Arial"/>
                <a:sym typeface="Arial"/>
              </a:defRPr>
            </a:lvl5pPr>
            <a:lvl6pPr marR="0" lvl="5" algn="r" rtl="0">
              <a:spcBef>
                <a:spcPts val="0"/>
              </a:spcBef>
              <a:spcAft>
                <a:spcPts val="0"/>
              </a:spcAft>
              <a:buSzPts val="1400"/>
              <a:buNone/>
              <a:defRPr sz="3200" b="1" i="1" u="none" strike="noStrike" cap="none">
                <a:solidFill>
                  <a:srgbClr val="FFFFCC"/>
                </a:solidFill>
                <a:latin typeface="Arial"/>
                <a:ea typeface="Arial"/>
                <a:cs typeface="Arial"/>
                <a:sym typeface="Arial"/>
              </a:defRPr>
            </a:lvl6pPr>
            <a:lvl7pPr marR="0" lvl="6" algn="r" rtl="0">
              <a:spcBef>
                <a:spcPts val="0"/>
              </a:spcBef>
              <a:spcAft>
                <a:spcPts val="0"/>
              </a:spcAft>
              <a:buSzPts val="1400"/>
              <a:buNone/>
              <a:defRPr sz="3200" b="1" i="1" u="none" strike="noStrike" cap="none">
                <a:solidFill>
                  <a:srgbClr val="FFFFCC"/>
                </a:solidFill>
                <a:latin typeface="Arial"/>
                <a:ea typeface="Arial"/>
                <a:cs typeface="Arial"/>
                <a:sym typeface="Arial"/>
              </a:defRPr>
            </a:lvl7pPr>
            <a:lvl8pPr marR="0" lvl="7" algn="r" rtl="0">
              <a:spcBef>
                <a:spcPts val="0"/>
              </a:spcBef>
              <a:spcAft>
                <a:spcPts val="0"/>
              </a:spcAft>
              <a:buSzPts val="1400"/>
              <a:buNone/>
              <a:defRPr sz="3200" b="1" i="1" u="none" strike="noStrike" cap="none">
                <a:solidFill>
                  <a:srgbClr val="FFFFCC"/>
                </a:solidFill>
                <a:latin typeface="Arial"/>
                <a:ea typeface="Arial"/>
                <a:cs typeface="Arial"/>
                <a:sym typeface="Arial"/>
              </a:defRPr>
            </a:lvl8pPr>
            <a:lvl9pPr marR="0" lvl="8" algn="r" rtl="0">
              <a:spcBef>
                <a:spcPts val="0"/>
              </a:spcBef>
              <a:spcAft>
                <a:spcPts val="0"/>
              </a:spcAft>
              <a:buSzPts val="1400"/>
              <a:buNone/>
              <a:defRPr sz="3200" b="1" i="1" u="none" strike="noStrike" cap="none">
                <a:solidFill>
                  <a:srgbClr val="FFFFCC"/>
                </a:solidFill>
                <a:latin typeface="Arial"/>
                <a:ea typeface="Arial"/>
                <a:cs typeface="Arial"/>
                <a:sym typeface="Arial"/>
              </a:defRPr>
            </a:lvl9pPr>
          </a:lstStyle>
          <a:p>
            <a:endParaRPr/>
          </a:p>
        </p:txBody>
      </p:sp>
      <p:sp>
        <p:nvSpPr>
          <p:cNvPr id="34" name="Google Shape;34;p7"/>
          <p:cNvSpPr txBox="1">
            <a:spLocks noGrp="1"/>
          </p:cNvSpPr>
          <p:nvPr>
            <p:ph type="body" idx="1"/>
          </p:nvPr>
        </p:nvSpPr>
        <p:spPr>
          <a:xfrm>
            <a:off x="609600" y="1600201"/>
            <a:ext cx="5384800" cy="4525963"/>
          </a:xfrm>
          <a:prstGeom prst="rect">
            <a:avLst/>
          </a:prstGeom>
          <a:noFill/>
          <a:ln>
            <a:noFill/>
          </a:ln>
        </p:spPr>
        <p:txBody>
          <a:bodyPr spcFirstLastPara="1" wrap="square" lIns="91425" tIns="45700" rIns="91425" bIns="45700" anchor="t" anchorCtr="0">
            <a:noAutofit/>
          </a:bodyPr>
          <a:lstStyle>
            <a:lvl1pPr marL="457200" marR="0" lvl="0" indent="-406400" algn="l" rtl="0">
              <a:spcBef>
                <a:spcPts val="56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1pPr>
            <a:lvl2pPr marL="914400" marR="0" lvl="1"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2pPr>
            <a:lvl3pPr marL="1371600" marR="0" lvl="2"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3pPr>
            <a:lvl4pPr marL="1828800" marR="0" lvl="3" indent="-342900" algn="l" rtl="0">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4pPr>
            <a:lvl5pPr marL="2286000" marR="0" lvl="4" indent="-342900" algn="l" rtl="0">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5pPr>
            <a:lvl6pPr marL="2743200" marR="0" lvl="5" indent="-342900" algn="l" rtl="0">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6pPr>
            <a:lvl7pPr marL="3200400" marR="0" lvl="6" indent="-342900" algn="l" rtl="0">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42900" algn="l" rtl="0">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8pPr>
            <a:lvl9pPr marL="4114800" marR="0" lvl="8" indent="-342900" algn="l" rtl="0">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9pPr>
          </a:lstStyle>
          <a:p>
            <a:endParaRPr/>
          </a:p>
        </p:txBody>
      </p:sp>
      <p:sp>
        <p:nvSpPr>
          <p:cNvPr id="35" name="Google Shape;35;p7"/>
          <p:cNvSpPr txBox="1">
            <a:spLocks noGrp="1"/>
          </p:cNvSpPr>
          <p:nvPr>
            <p:ph type="body" idx="2"/>
          </p:nvPr>
        </p:nvSpPr>
        <p:spPr>
          <a:xfrm>
            <a:off x="6197600" y="1600201"/>
            <a:ext cx="5384800" cy="4525963"/>
          </a:xfrm>
          <a:prstGeom prst="rect">
            <a:avLst/>
          </a:prstGeom>
          <a:noFill/>
          <a:ln>
            <a:noFill/>
          </a:ln>
        </p:spPr>
        <p:txBody>
          <a:bodyPr spcFirstLastPara="1" wrap="square" lIns="91425" tIns="45700" rIns="91425" bIns="45700" anchor="t" anchorCtr="0">
            <a:noAutofit/>
          </a:bodyPr>
          <a:lstStyle>
            <a:lvl1pPr marL="457200" marR="0" lvl="0" indent="-406400" algn="l" rtl="0">
              <a:spcBef>
                <a:spcPts val="56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1pPr>
            <a:lvl2pPr marL="914400" marR="0" lvl="1"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2pPr>
            <a:lvl3pPr marL="1371600" marR="0" lvl="2"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3pPr>
            <a:lvl4pPr marL="1828800" marR="0" lvl="3" indent="-342900" algn="l" rtl="0">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4pPr>
            <a:lvl5pPr marL="2286000" marR="0" lvl="4" indent="-342900" algn="l" rtl="0">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5pPr>
            <a:lvl6pPr marL="2743200" marR="0" lvl="5" indent="-342900" algn="l" rtl="0">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6pPr>
            <a:lvl7pPr marL="3200400" marR="0" lvl="6" indent="-342900" algn="l" rtl="0">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42900" algn="l" rtl="0">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8pPr>
            <a:lvl9pPr marL="4114800" marR="0" lvl="8" indent="-342900" algn="l" rtl="0">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36"/>
        <p:cNvGrpSpPr/>
        <p:nvPr/>
      </p:nvGrpSpPr>
      <p:grpSpPr>
        <a:xfrm>
          <a:off x="0" y="0"/>
          <a:ext cx="0" cy="0"/>
          <a:chOff x="0" y="0"/>
          <a:chExt cx="0" cy="0"/>
        </a:xfrm>
      </p:grpSpPr>
      <p:sp>
        <p:nvSpPr>
          <p:cNvPr id="37" name="Google Shape;37;p8"/>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3200" b="1" i="1" u="none" strike="noStrike" cap="none">
                <a:solidFill>
                  <a:srgbClr val="FFFFCC"/>
                </a:solidFill>
                <a:latin typeface="Arial"/>
                <a:ea typeface="Arial"/>
                <a:cs typeface="Arial"/>
                <a:sym typeface="Arial"/>
              </a:defRPr>
            </a:lvl1pPr>
            <a:lvl2pPr marR="0" lvl="1" algn="r" rtl="0">
              <a:spcBef>
                <a:spcPts val="0"/>
              </a:spcBef>
              <a:spcAft>
                <a:spcPts val="0"/>
              </a:spcAft>
              <a:buSzPts val="1400"/>
              <a:buNone/>
              <a:defRPr sz="3200" b="1" i="1" u="none" strike="noStrike" cap="none">
                <a:solidFill>
                  <a:srgbClr val="FFFFCC"/>
                </a:solidFill>
                <a:latin typeface="Arial"/>
                <a:ea typeface="Arial"/>
                <a:cs typeface="Arial"/>
                <a:sym typeface="Arial"/>
              </a:defRPr>
            </a:lvl2pPr>
            <a:lvl3pPr marR="0" lvl="2" algn="r" rtl="0">
              <a:spcBef>
                <a:spcPts val="0"/>
              </a:spcBef>
              <a:spcAft>
                <a:spcPts val="0"/>
              </a:spcAft>
              <a:buSzPts val="1400"/>
              <a:buNone/>
              <a:defRPr sz="3200" b="1" i="1" u="none" strike="noStrike" cap="none">
                <a:solidFill>
                  <a:srgbClr val="FFFFCC"/>
                </a:solidFill>
                <a:latin typeface="Arial"/>
                <a:ea typeface="Arial"/>
                <a:cs typeface="Arial"/>
                <a:sym typeface="Arial"/>
              </a:defRPr>
            </a:lvl3pPr>
            <a:lvl4pPr marR="0" lvl="3" algn="r" rtl="0">
              <a:spcBef>
                <a:spcPts val="0"/>
              </a:spcBef>
              <a:spcAft>
                <a:spcPts val="0"/>
              </a:spcAft>
              <a:buSzPts val="1400"/>
              <a:buNone/>
              <a:defRPr sz="3200" b="1" i="1" u="none" strike="noStrike" cap="none">
                <a:solidFill>
                  <a:srgbClr val="FFFFCC"/>
                </a:solidFill>
                <a:latin typeface="Arial"/>
                <a:ea typeface="Arial"/>
                <a:cs typeface="Arial"/>
                <a:sym typeface="Arial"/>
              </a:defRPr>
            </a:lvl4pPr>
            <a:lvl5pPr marR="0" lvl="4" algn="r" rtl="0">
              <a:spcBef>
                <a:spcPts val="0"/>
              </a:spcBef>
              <a:spcAft>
                <a:spcPts val="0"/>
              </a:spcAft>
              <a:buSzPts val="1400"/>
              <a:buNone/>
              <a:defRPr sz="3200" b="1" i="1" u="none" strike="noStrike" cap="none">
                <a:solidFill>
                  <a:srgbClr val="FFFFCC"/>
                </a:solidFill>
                <a:latin typeface="Arial"/>
                <a:ea typeface="Arial"/>
                <a:cs typeface="Arial"/>
                <a:sym typeface="Arial"/>
              </a:defRPr>
            </a:lvl5pPr>
            <a:lvl6pPr marR="0" lvl="5" algn="r" rtl="0">
              <a:spcBef>
                <a:spcPts val="0"/>
              </a:spcBef>
              <a:spcAft>
                <a:spcPts val="0"/>
              </a:spcAft>
              <a:buSzPts val="1400"/>
              <a:buNone/>
              <a:defRPr sz="3200" b="1" i="1" u="none" strike="noStrike" cap="none">
                <a:solidFill>
                  <a:srgbClr val="FFFFCC"/>
                </a:solidFill>
                <a:latin typeface="Arial"/>
                <a:ea typeface="Arial"/>
                <a:cs typeface="Arial"/>
                <a:sym typeface="Arial"/>
              </a:defRPr>
            </a:lvl6pPr>
            <a:lvl7pPr marR="0" lvl="6" algn="r" rtl="0">
              <a:spcBef>
                <a:spcPts val="0"/>
              </a:spcBef>
              <a:spcAft>
                <a:spcPts val="0"/>
              </a:spcAft>
              <a:buSzPts val="1400"/>
              <a:buNone/>
              <a:defRPr sz="3200" b="1" i="1" u="none" strike="noStrike" cap="none">
                <a:solidFill>
                  <a:srgbClr val="FFFFCC"/>
                </a:solidFill>
                <a:latin typeface="Arial"/>
                <a:ea typeface="Arial"/>
                <a:cs typeface="Arial"/>
                <a:sym typeface="Arial"/>
              </a:defRPr>
            </a:lvl7pPr>
            <a:lvl8pPr marR="0" lvl="7" algn="r" rtl="0">
              <a:spcBef>
                <a:spcPts val="0"/>
              </a:spcBef>
              <a:spcAft>
                <a:spcPts val="0"/>
              </a:spcAft>
              <a:buSzPts val="1400"/>
              <a:buNone/>
              <a:defRPr sz="3200" b="1" i="1" u="none" strike="noStrike" cap="none">
                <a:solidFill>
                  <a:srgbClr val="FFFFCC"/>
                </a:solidFill>
                <a:latin typeface="Arial"/>
                <a:ea typeface="Arial"/>
                <a:cs typeface="Arial"/>
                <a:sym typeface="Arial"/>
              </a:defRPr>
            </a:lvl8pPr>
            <a:lvl9pPr marR="0" lvl="8" algn="r" rtl="0">
              <a:spcBef>
                <a:spcPts val="0"/>
              </a:spcBef>
              <a:spcAft>
                <a:spcPts val="0"/>
              </a:spcAft>
              <a:buSzPts val="1400"/>
              <a:buNone/>
              <a:defRPr sz="3200" b="1" i="1" u="none" strike="noStrike" cap="none">
                <a:solidFill>
                  <a:srgbClr val="FFFFCC"/>
                </a:solidFill>
                <a:latin typeface="Arial"/>
                <a:ea typeface="Arial"/>
                <a:cs typeface="Arial"/>
                <a:sym typeface="Arial"/>
              </a:defRPr>
            </a:lvl9pPr>
          </a:lstStyle>
          <a:p>
            <a:endParaRPr/>
          </a:p>
        </p:txBody>
      </p:sp>
      <p:sp>
        <p:nvSpPr>
          <p:cNvPr id="38" name="Google Shape;38;p8"/>
          <p:cNvSpPr txBox="1">
            <a:spLocks noGrp="1"/>
          </p:cNvSpPr>
          <p:nvPr>
            <p:ph type="body" idx="1"/>
          </p:nvPr>
        </p:nvSpPr>
        <p:spPr>
          <a:xfrm>
            <a:off x="609600" y="1535113"/>
            <a:ext cx="5386917" cy="639762"/>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480"/>
              </a:spcBef>
              <a:spcAft>
                <a:spcPts val="0"/>
              </a:spcAft>
              <a:buClr>
                <a:schemeClr val="lt1"/>
              </a:buClr>
              <a:buSzPts val="2400"/>
              <a:buFont typeface="Arial"/>
              <a:buNone/>
              <a:defRPr sz="2400" b="1" i="0" u="none" strike="noStrike" cap="none">
                <a:solidFill>
                  <a:schemeClr val="lt1"/>
                </a:solidFill>
                <a:latin typeface="Arial"/>
                <a:ea typeface="Arial"/>
                <a:cs typeface="Arial"/>
                <a:sym typeface="Arial"/>
              </a:defRPr>
            </a:lvl1pPr>
            <a:lvl2pPr marL="914400" marR="0" lvl="1" indent="-228600" algn="l" rtl="0">
              <a:spcBef>
                <a:spcPts val="400"/>
              </a:spcBef>
              <a:spcAft>
                <a:spcPts val="0"/>
              </a:spcAft>
              <a:buClr>
                <a:schemeClr val="lt1"/>
              </a:buClr>
              <a:buSzPts val="2000"/>
              <a:buFont typeface="Arial"/>
              <a:buNone/>
              <a:defRPr sz="2000" b="1" i="0" u="none" strike="noStrike" cap="none">
                <a:solidFill>
                  <a:schemeClr val="lt1"/>
                </a:solidFill>
                <a:latin typeface="Arial"/>
                <a:ea typeface="Arial"/>
                <a:cs typeface="Arial"/>
                <a:sym typeface="Arial"/>
              </a:defRPr>
            </a:lvl2pPr>
            <a:lvl3pPr marL="1371600" marR="0" lvl="2" indent="-228600" algn="l" rtl="0">
              <a:spcBef>
                <a:spcPts val="360"/>
              </a:spcBef>
              <a:spcAft>
                <a:spcPts val="0"/>
              </a:spcAft>
              <a:buClr>
                <a:schemeClr val="lt1"/>
              </a:buClr>
              <a:buSzPts val="1800"/>
              <a:buFont typeface="Arial"/>
              <a:buNone/>
              <a:defRPr sz="1800" b="1" i="0" u="none" strike="noStrike" cap="none">
                <a:solidFill>
                  <a:schemeClr val="lt1"/>
                </a:solidFill>
                <a:latin typeface="Arial"/>
                <a:ea typeface="Arial"/>
                <a:cs typeface="Arial"/>
                <a:sym typeface="Arial"/>
              </a:defRPr>
            </a:lvl3pPr>
            <a:lvl4pPr marL="1828800" marR="0" lvl="3" indent="-228600" algn="l" rtl="0">
              <a:spcBef>
                <a:spcPts val="32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4pPr>
            <a:lvl5pPr marL="2286000" marR="0" lvl="4" indent="-228600" algn="l" rtl="0">
              <a:spcBef>
                <a:spcPts val="32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5pPr>
            <a:lvl6pPr marL="2743200" marR="0" lvl="5" indent="-228600" algn="l" rtl="0">
              <a:spcBef>
                <a:spcPts val="32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6pPr>
            <a:lvl7pPr marL="3200400" marR="0" lvl="6" indent="-228600" algn="l" rtl="0">
              <a:spcBef>
                <a:spcPts val="32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7pPr>
            <a:lvl8pPr marL="3657600" marR="0" lvl="7" indent="-228600" algn="l" rtl="0">
              <a:spcBef>
                <a:spcPts val="32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8pPr>
            <a:lvl9pPr marL="4114800" marR="0" lvl="8" indent="-228600" algn="l" rtl="0">
              <a:spcBef>
                <a:spcPts val="32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9pPr>
          </a:lstStyle>
          <a:p>
            <a:endParaRPr/>
          </a:p>
        </p:txBody>
      </p:sp>
      <p:sp>
        <p:nvSpPr>
          <p:cNvPr id="39" name="Google Shape;39;p8"/>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1pPr>
            <a:lvl2pPr marL="914400" marR="0" lvl="1"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2pPr>
            <a:lvl3pPr marL="1371600" marR="0" lvl="2" indent="-342900" algn="l" rtl="0">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3pPr>
            <a:lvl4pPr marL="1828800" marR="0" lvl="3" indent="-330200" algn="l" rtl="0">
              <a:spcBef>
                <a:spcPts val="32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4pPr>
            <a:lvl5pPr marL="2286000" marR="0" lvl="4" indent="-330200" algn="l" rtl="0">
              <a:spcBef>
                <a:spcPts val="32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5pPr>
            <a:lvl6pPr marL="2743200" marR="0" lvl="5" indent="-330200" algn="l" rtl="0">
              <a:spcBef>
                <a:spcPts val="32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6pPr>
            <a:lvl7pPr marL="3200400" marR="0" lvl="6" indent="-330200" algn="l" rtl="0">
              <a:spcBef>
                <a:spcPts val="32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7pPr>
            <a:lvl8pPr marL="3657600" marR="0" lvl="7" indent="-330200" algn="l" rtl="0">
              <a:spcBef>
                <a:spcPts val="32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8pPr>
            <a:lvl9pPr marL="4114800" marR="0" lvl="8" indent="-330200" algn="l" rtl="0">
              <a:spcBef>
                <a:spcPts val="32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9pPr>
          </a:lstStyle>
          <a:p>
            <a:endParaRPr/>
          </a:p>
        </p:txBody>
      </p:sp>
      <p:sp>
        <p:nvSpPr>
          <p:cNvPr id="40" name="Google Shape;40;p8"/>
          <p:cNvSpPr txBox="1">
            <a:spLocks noGrp="1"/>
          </p:cNvSpPr>
          <p:nvPr>
            <p:ph type="body" idx="3"/>
          </p:nvPr>
        </p:nvSpPr>
        <p:spPr>
          <a:xfrm>
            <a:off x="6193368" y="1535113"/>
            <a:ext cx="5389033" cy="639762"/>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480"/>
              </a:spcBef>
              <a:spcAft>
                <a:spcPts val="0"/>
              </a:spcAft>
              <a:buClr>
                <a:schemeClr val="lt1"/>
              </a:buClr>
              <a:buSzPts val="2400"/>
              <a:buFont typeface="Arial"/>
              <a:buNone/>
              <a:defRPr sz="2400" b="1" i="0" u="none" strike="noStrike" cap="none">
                <a:solidFill>
                  <a:schemeClr val="lt1"/>
                </a:solidFill>
                <a:latin typeface="Arial"/>
                <a:ea typeface="Arial"/>
                <a:cs typeface="Arial"/>
                <a:sym typeface="Arial"/>
              </a:defRPr>
            </a:lvl1pPr>
            <a:lvl2pPr marL="914400" marR="0" lvl="1" indent="-228600" algn="l" rtl="0">
              <a:spcBef>
                <a:spcPts val="400"/>
              </a:spcBef>
              <a:spcAft>
                <a:spcPts val="0"/>
              </a:spcAft>
              <a:buClr>
                <a:schemeClr val="lt1"/>
              </a:buClr>
              <a:buSzPts val="2000"/>
              <a:buFont typeface="Arial"/>
              <a:buNone/>
              <a:defRPr sz="2000" b="1" i="0" u="none" strike="noStrike" cap="none">
                <a:solidFill>
                  <a:schemeClr val="lt1"/>
                </a:solidFill>
                <a:latin typeface="Arial"/>
                <a:ea typeface="Arial"/>
                <a:cs typeface="Arial"/>
                <a:sym typeface="Arial"/>
              </a:defRPr>
            </a:lvl2pPr>
            <a:lvl3pPr marL="1371600" marR="0" lvl="2" indent="-228600" algn="l" rtl="0">
              <a:spcBef>
                <a:spcPts val="360"/>
              </a:spcBef>
              <a:spcAft>
                <a:spcPts val="0"/>
              </a:spcAft>
              <a:buClr>
                <a:schemeClr val="lt1"/>
              </a:buClr>
              <a:buSzPts val="1800"/>
              <a:buFont typeface="Arial"/>
              <a:buNone/>
              <a:defRPr sz="1800" b="1" i="0" u="none" strike="noStrike" cap="none">
                <a:solidFill>
                  <a:schemeClr val="lt1"/>
                </a:solidFill>
                <a:latin typeface="Arial"/>
                <a:ea typeface="Arial"/>
                <a:cs typeface="Arial"/>
                <a:sym typeface="Arial"/>
              </a:defRPr>
            </a:lvl3pPr>
            <a:lvl4pPr marL="1828800" marR="0" lvl="3" indent="-228600" algn="l" rtl="0">
              <a:spcBef>
                <a:spcPts val="32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4pPr>
            <a:lvl5pPr marL="2286000" marR="0" lvl="4" indent="-228600" algn="l" rtl="0">
              <a:spcBef>
                <a:spcPts val="32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5pPr>
            <a:lvl6pPr marL="2743200" marR="0" lvl="5" indent="-228600" algn="l" rtl="0">
              <a:spcBef>
                <a:spcPts val="32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6pPr>
            <a:lvl7pPr marL="3200400" marR="0" lvl="6" indent="-228600" algn="l" rtl="0">
              <a:spcBef>
                <a:spcPts val="32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7pPr>
            <a:lvl8pPr marL="3657600" marR="0" lvl="7" indent="-228600" algn="l" rtl="0">
              <a:spcBef>
                <a:spcPts val="32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8pPr>
            <a:lvl9pPr marL="4114800" marR="0" lvl="8" indent="-228600" algn="l" rtl="0">
              <a:spcBef>
                <a:spcPts val="32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9pPr>
          </a:lstStyle>
          <a:p>
            <a:endParaRPr/>
          </a:p>
        </p:txBody>
      </p:sp>
      <p:sp>
        <p:nvSpPr>
          <p:cNvPr id="41" name="Google Shape;41;p8"/>
          <p:cNvSpPr txBox="1">
            <a:spLocks noGrp="1"/>
          </p:cNvSpPr>
          <p:nvPr>
            <p:ph type="body" idx="4"/>
          </p:nvPr>
        </p:nvSpPr>
        <p:spPr>
          <a:xfrm>
            <a:off x="6193368" y="2174875"/>
            <a:ext cx="5389033" cy="3951288"/>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1pPr>
            <a:lvl2pPr marL="914400" marR="0" lvl="1"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2pPr>
            <a:lvl3pPr marL="1371600" marR="0" lvl="2" indent="-342900" algn="l" rtl="0">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3pPr>
            <a:lvl4pPr marL="1828800" marR="0" lvl="3" indent="-330200" algn="l" rtl="0">
              <a:spcBef>
                <a:spcPts val="32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4pPr>
            <a:lvl5pPr marL="2286000" marR="0" lvl="4" indent="-330200" algn="l" rtl="0">
              <a:spcBef>
                <a:spcPts val="32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5pPr>
            <a:lvl6pPr marL="2743200" marR="0" lvl="5" indent="-330200" algn="l" rtl="0">
              <a:spcBef>
                <a:spcPts val="32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6pPr>
            <a:lvl7pPr marL="3200400" marR="0" lvl="6" indent="-330200" algn="l" rtl="0">
              <a:spcBef>
                <a:spcPts val="32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7pPr>
            <a:lvl8pPr marL="3657600" marR="0" lvl="7" indent="-330200" algn="l" rtl="0">
              <a:spcBef>
                <a:spcPts val="32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8pPr>
            <a:lvl9pPr marL="4114800" marR="0" lvl="8" indent="-330200" algn="l" rtl="0">
              <a:spcBef>
                <a:spcPts val="32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ólo el título" type="titleOnly">
  <p:cSld name="TITLE_ONLY">
    <p:spTree>
      <p:nvGrpSpPr>
        <p:cNvPr id="1" name="Shape 42"/>
        <p:cNvGrpSpPr/>
        <p:nvPr/>
      </p:nvGrpSpPr>
      <p:grpSpPr>
        <a:xfrm>
          <a:off x="0" y="0"/>
          <a:ext cx="0" cy="0"/>
          <a:chOff x="0" y="0"/>
          <a:chExt cx="0" cy="0"/>
        </a:xfrm>
      </p:grpSpPr>
      <p:sp>
        <p:nvSpPr>
          <p:cNvPr id="43" name="Google Shape;43;p9"/>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3200" b="1" i="1" u="none" strike="noStrike" cap="none">
                <a:solidFill>
                  <a:srgbClr val="FFFFCC"/>
                </a:solidFill>
                <a:latin typeface="Arial"/>
                <a:ea typeface="Arial"/>
                <a:cs typeface="Arial"/>
                <a:sym typeface="Arial"/>
              </a:defRPr>
            </a:lvl1pPr>
            <a:lvl2pPr marR="0" lvl="1" algn="r" rtl="0">
              <a:spcBef>
                <a:spcPts val="0"/>
              </a:spcBef>
              <a:spcAft>
                <a:spcPts val="0"/>
              </a:spcAft>
              <a:buSzPts val="1400"/>
              <a:buNone/>
              <a:defRPr sz="3200" b="1" i="1" u="none" strike="noStrike" cap="none">
                <a:solidFill>
                  <a:srgbClr val="FFFFCC"/>
                </a:solidFill>
                <a:latin typeface="Arial"/>
                <a:ea typeface="Arial"/>
                <a:cs typeface="Arial"/>
                <a:sym typeface="Arial"/>
              </a:defRPr>
            </a:lvl2pPr>
            <a:lvl3pPr marR="0" lvl="2" algn="r" rtl="0">
              <a:spcBef>
                <a:spcPts val="0"/>
              </a:spcBef>
              <a:spcAft>
                <a:spcPts val="0"/>
              </a:spcAft>
              <a:buSzPts val="1400"/>
              <a:buNone/>
              <a:defRPr sz="3200" b="1" i="1" u="none" strike="noStrike" cap="none">
                <a:solidFill>
                  <a:srgbClr val="FFFFCC"/>
                </a:solidFill>
                <a:latin typeface="Arial"/>
                <a:ea typeface="Arial"/>
                <a:cs typeface="Arial"/>
                <a:sym typeface="Arial"/>
              </a:defRPr>
            </a:lvl3pPr>
            <a:lvl4pPr marR="0" lvl="3" algn="r" rtl="0">
              <a:spcBef>
                <a:spcPts val="0"/>
              </a:spcBef>
              <a:spcAft>
                <a:spcPts val="0"/>
              </a:spcAft>
              <a:buSzPts val="1400"/>
              <a:buNone/>
              <a:defRPr sz="3200" b="1" i="1" u="none" strike="noStrike" cap="none">
                <a:solidFill>
                  <a:srgbClr val="FFFFCC"/>
                </a:solidFill>
                <a:latin typeface="Arial"/>
                <a:ea typeface="Arial"/>
                <a:cs typeface="Arial"/>
                <a:sym typeface="Arial"/>
              </a:defRPr>
            </a:lvl4pPr>
            <a:lvl5pPr marR="0" lvl="4" algn="r" rtl="0">
              <a:spcBef>
                <a:spcPts val="0"/>
              </a:spcBef>
              <a:spcAft>
                <a:spcPts val="0"/>
              </a:spcAft>
              <a:buSzPts val="1400"/>
              <a:buNone/>
              <a:defRPr sz="3200" b="1" i="1" u="none" strike="noStrike" cap="none">
                <a:solidFill>
                  <a:srgbClr val="FFFFCC"/>
                </a:solidFill>
                <a:latin typeface="Arial"/>
                <a:ea typeface="Arial"/>
                <a:cs typeface="Arial"/>
                <a:sym typeface="Arial"/>
              </a:defRPr>
            </a:lvl5pPr>
            <a:lvl6pPr marR="0" lvl="5" algn="r" rtl="0">
              <a:spcBef>
                <a:spcPts val="0"/>
              </a:spcBef>
              <a:spcAft>
                <a:spcPts val="0"/>
              </a:spcAft>
              <a:buSzPts val="1400"/>
              <a:buNone/>
              <a:defRPr sz="3200" b="1" i="1" u="none" strike="noStrike" cap="none">
                <a:solidFill>
                  <a:srgbClr val="FFFFCC"/>
                </a:solidFill>
                <a:latin typeface="Arial"/>
                <a:ea typeface="Arial"/>
                <a:cs typeface="Arial"/>
                <a:sym typeface="Arial"/>
              </a:defRPr>
            </a:lvl6pPr>
            <a:lvl7pPr marR="0" lvl="6" algn="r" rtl="0">
              <a:spcBef>
                <a:spcPts val="0"/>
              </a:spcBef>
              <a:spcAft>
                <a:spcPts val="0"/>
              </a:spcAft>
              <a:buSzPts val="1400"/>
              <a:buNone/>
              <a:defRPr sz="3200" b="1" i="1" u="none" strike="noStrike" cap="none">
                <a:solidFill>
                  <a:srgbClr val="FFFFCC"/>
                </a:solidFill>
                <a:latin typeface="Arial"/>
                <a:ea typeface="Arial"/>
                <a:cs typeface="Arial"/>
                <a:sym typeface="Arial"/>
              </a:defRPr>
            </a:lvl7pPr>
            <a:lvl8pPr marR="0" lvl="7" algn="r" rtl="0">
              <a:spcBef>
                <a:spcPts val="0"/>
              </a:spcBef>
              <a:spcAft>
                <a:spcPts val="0"/>
              </a:spcAft>
              <a:buSzPts val="1400"/>
              <a:buNone/>
              <a:defRPr sz="3200" b="1" i="1" u="none" strike="noStrike" cap="none">
                <a:solidFill>
                  <a:srgbClr val="FFFFCC"/>
                </a:solidFill>
                <a:latin typeface="Arial"/>
                <a:ea typeface="Arial"/>
                <a:cs typeface="Arial"/>
                <a:sym typeface="Arial"/>
              </a:defRPr>
            </a:lvl8pPr>
            <a:lvl9pPr marR="0" lvl="8" algn="r" rtl="0">
              <a:spcBef>
                <a:spcPts val="0"/>
              </a:spcBef>
              <a:spcAft>
                <a:spcPts val="0"/>
              </a:spcAft>
              <a:buSzPts val="1400"/>
              <a:buNone/>
              <a:defRPr sz="3200" b="1" i="1" u="none" strike="noStrike" cap="none">
                <a:solidFill>
                  <a:srgbClr val="FFFFCC"/>
                </a:solidFill>
                <a:latin typeface="Arial"/>
                <a:ea typeface="Arial"/>
                <a:cs typeface="Arial"/>
                <a:sym typeface="Aria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44"/>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45"/>
        <p:cNvGrpSpPr/>
        <p:nvPr/>
      </p:nvGrpSpPr>
      <p:grpSpPr>
        <a:xfrm>
          <a:off x="0" y="0"/>
          <a:ext cx="0" cy="0"/>
          <a:chOff x="0" y="0"/>
          <a:chExt cx="0" cy="0"/>
        </a:xfrm>
      </p:grpSpPr>
      <p:sp>
        <p:nvSpPr>
          <p:cNvPr id="46" name="Google Shape;46;p11"/>
          <p:cNvSpPr txBox="1">
            <a:spLocks noGrp="1"/>
          </p:cNvSpPr>
          <p:nvPr>
            <p:ph type="title"/>
          </p:nvPr>
        </p:nvSpPr>
        <p:spPr>
          <a:xfrm>
            <a:off x="609601" y="273050"/>
            <a:ext cx="4011084" cy="116205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2000" b="1" i="1" u="none" strike="noStrike" cap="none">
                <a:solidFill>
                  <a:srgbClr val="FFFFCC"/>
                </a:solidFill>
                <a:latin typeface="Arial"/>
                <a:ea typeface="Arial"/>
                <a:cs typeface="Arial"/>
                <a:sym typeface="Arial"/>
              </a:defRPr>
            </a:lvl1pPr>
            <a:lvl2pPr marR="0" lvl="1" algn="r" rtl="0">
              <a:spcBef>
                <a:spcPts val="0"/>
              </a:spcBef>
              <a:spcAft>
                <a:spcPts val="0"/>
              </a:spcAft>
              <a:buSzPts val="1400"/>
              <a:buNone/>
              <a:defRPr sz="3200" b="1" i="1" u="none" strike="noStrike" cap="none">
                <a:solidFill>
                  <a:srgbClr val="FFFFCC"/>
                </a:solidFill>
                <a:latin typeface="Arial"/>
                <a:ea typeface="Arial"/>
                <a:cs typeface="Arial"/>
                <a:sym typeface="Arial"/>
              </a:defRPr>
            </a:lvl2pPr>
            <a:lvl3pPr marR="0" lvl="2" algn="r" rtl="0">
              <a:spcBef>
                <a:spcPts val="0"/>
              </a:spcBef>
              <a:spcAft>
                <a:spcPts val="0"/>
              </a:spcAft>
              <a:buSzPts val="1400"/>
              <a:buNone/>
              <a:defRPr sz="3200" b="1" i="1" u="none" strike="noStrike" cap="none">
                <a:solidFill>
                  <a:srgbClr val="FFFFCC"/>
                </a:solidFill>
                <a:latin typeface="Arial"/>
                <a:ea typeface="Arial"/>
                <a:cs typeface="Arial"/>
                <a:sym typeface="Arial"/>
              </a:defRPr>
            </a:lvl3pPr>
            <a:lvl4pPr marR="0" lvl="3" algn="r" rtl="0">
              <a:spcBef>
                <a:spcPts val="0"/>
              </a:spcBef>
              <a:spcAft>
                <a:spcPts val="0"/>
              </a:spcAft>
              <a:buSzPts val="1400"/>
              <a:buNone/>
              <a:defRPr sz="3200" b="1" i="1" u="none" strike="noStrike" cap="none">
                <a:solidFill>
                  <a:srgbClr val="FFFFCC"/>
                </a:solidFill>
                <a:latin typeface="Arial"/>
                <a:ea typeface="Arial"/>
                <a:cs typeface="Arial"/>
                <a:sym typeface="Arial"/>
              </a:defRPr>
            </a:lvl4pPr>
            <a:lvl5pPr marR="0" lvl="4" algn="r" rtl="0">
              <a:spcBef>
                <a:spcPts val="0"/>
              </a:spcBef>
              <a:spcAft>
                <a:spcPts val="0"/>
              </a:spcAft>
              <a:buSzPts val="1400"/>
              <a:buNone/>
              <a:defRPr sz="3200" b="1" i="1" u="none" strike="noStrike" cap="none">
                <a:solidFill>
                  <a:srgbClr val="FFFFCC"/>
                </a:solidFill>
                <a:latin typeface="Arial"/>
                <a:ea typeface="Arial"/>
                <a:cs typeface="Arial"/>
                <a:sym typeface="Arial"/>
              </a:defRPr>
            </a:lvl5pPr>
            <a:lvl6pPr marR="0" lvl="5" algn="r" rtl="0">
              <a:spcBef>
                <a:spcPts val="0"/>
              </a:spcBef>
              <a:spcAft>
                <a:spcPts val="0"/>
              </a:spcAft>
              <a:buSzPts val="1400"/>
              <a:buNone/>
              <a:defRPr sz="3200" b="1" i="1" u="none" strike="noStrike" cap="none">
                <a:solidFill>
                  <a:srgbClr val="FFFFCC"/>
                </a:solidFill>
                <a:latin typeface="Arial"/>
                <a:ea typeface="Arial"/>
                <a:cs typeface="Arial"/>
                <a:sym typeface="Arial"/>
              </a:defRPr>
            </a:lvl6pPr>
            <a:lvl7pPr marR="0" lvl="6" algn="r" rtl="0">
              <a:spcBef>
                <a:spcPts val="0"/>
              </a:spcBef>
              <a:spcAft>
                <a:spcPts val="0"/>
              </a:spcAft>
              <a:buSzPts val="1400"/>
              <a:buNone/>
              <a:defRPr sz="3200" b="1" i="1" u="none" strike="noStrike" cap="none">
                <a:solidFill>
                  <a:srgbClr val="FFFFCC"/>
                </a:solidFill>
                <a:latin typeface="Arial"/>
                <a:ea typeface="Arial"/>
                <a:cs typeface="Arial"/>
                <a:sym typeface="Arial"/>
              </a:defRPr>
            </a:lvl7pPr>
            <a:lvl8pPr marR="0" lvl="7" algn="r" rtl="0">
              <a:spcBef>
                <a:spcPts val="0"/>
              </a:spcBef>
              <a:spcAft>
                <a:spcPts val="0"/>
              </a:spcAft>
              <a:buSzPts val="1400"/>
              <a:buNone/>
              <a:defRPr sz="3200" b="1" i="1" u="none" strike="noStrike" cap="none">
                <a:solidFill>
                  <a:srgbClr val="FFFFCC"/>
                </a:solidFill>
                <a:latin typeface="Arial"/>
                <a:ea typeface="Arial"/>
                <a:cs typeface="Arial"/>
                <a:sym typeface="Arial"/>
              </a:defRPr>
            </a:lvl8pPr>
            <a:lvl9pPr marR="0" lvl="8" algn="r" rtl="0">
              <a:spcBef>
                <a:spcPts val="0"/>
              </a:spcBef>
              <a:spcAft>
                <a:spcPts val="0"/>
              </a:spcAft>
              <a:buSzPts val="1400"/>
              <a:buNone/>
              <a:defRPr sz="3200" b="1" i="1" u="none" strike="noStrike" cap="none">
                <a:solidFill>
                  <a:srgbClr val="FFFFCC"/>
                </a:solidFill>
                <a:latin typeface="Arial"/>
                <a:ea typeface="Arial"/>
                <a:cs typeface="Arial"/>
                <a:sym typeface="Arial"/>
              </a:defRPr>
            </a:lvl9pPr>
          </a:lstStyle>
          <a:p>
            <a:endParaRPr/>
          </a:p>
        </p:txBody>
      </p:sp>
      <p:sp>
        <p:nvSpPr>
          <p:cNvPr id="47" name="Google Shape;47;p11"/>
          <p:cNvSpPr txBox="1">
            <a:spLocks noGrp="1"/>
          </p:cNvSpPr>
          <p:nvPr>
            <p:ph type="body" idx="1"/>
          </p:nvPr>
        </p:nvSpPr>
        <p:spPr>
          <a:xfrm>
            <a:off x="4766733" y="273051"/>
            <a:ext cx="6815667" cy="585311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lt1"/>
              </a:buClr>
              <a:buSzPts val="3200"/>
              <a:buFont typeface="Arial"/>
              <a:buChar char="•"/>
              <a:defRPr sz="3200" b="0" i="0" u="none" strike="noStrike" cap="none">
                <a:solidFill>
                  <a:schemeClr val="lt1"/>
                </a:solidFill>
                <a:latin typeface="Arial"/>
                <a:ea typeface="Arial"/>
                <a:cs typeface="Arial"/>
                <a:sym typeface="Arial"/>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9pPr>
          </a:lstStyle>
          <a:p>
            <a:endParaRPr/>
          </a:p>
        </p:txBody>
      </p:sp>
      <p:sp>
        <p:nvSpPr>
          <p:cNvPr id="48" name="Google Shape;48;p11"/>
          <p:cNvSpPr txBox="1">
            <a:spLocks noGrp="1"/>
          </p:cNvSpPr>
          <p:nvPr>
            <p:ph type="body" idx="2"/>
          </p:nvPr>
        </p:nvSpPr>
        <p:spPr>
          <a:xfrm>
            <a:off x="609601" y="1435101"/>
            <a:ext cx="4011084" cy="4691063"/>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28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1pPr>
            <a:lvl2pPr marL="914400" marR="0" lvl="1" indent="-228600" algn="l" rtl="0">
              <a:spcBef>
                <a:spcPts val="24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2pPr>
            <a:lvl3pPr marL="1371600" marR="0" lvl="2" indent="-228600" algn="l" rtl="0">
              <a:spcBef>
                <a:spcPts val="200"/>
              </a:spcBef>
              <a:spcAft>
                <a:spcPts val="0"/>
              </a:spcAft>
              <a:buClr>
                <a:schemeClr val="lt1"/>
              </a:buClr>
              <a:buSzPts val="1000"/>
              <a:buFont typeface="Arial"/>
              <a:buNone/>
              <a:defRPr sz="1000" b="0" i="0" u="none" strike="noStrike" cap="none">
                <a:solidFill>
                  <a:schemeClr val="lt1"/>
                </a:solidFill>
                <a:latin typeface="Arial"/>
                <a:ea typeface="Arial"/>
                <a:cs typeface="Arial"/>
                <a:sym typeface="Arial"/>
              </a:defRPr>
            </a:lvl3pPr>
            <a:lvl4pPr marL="1828800" marR="0" lvl="3" indent="-228600" algn="l" rtl="0">
              <a:spcBef>
                <a:spcPts val="18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4pPr>
            <a:lvl5pPr marL="2286000" marR="0" lvl="4" indent="-228600" algn="l" rtl="0">
              <a:spcBef>
                <a:spcPts val="18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5pPr>
            <a:lvl6pPr marL="2743200" marR="0" lvl="5" indent="-228600" algn="l" rtl="0">
              <a:spcBef>
                <a:spcPts val="18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6pPr>
            <a:lvl7pPr marL="3200400" marR="0" lvl="6" indent="-228600" algn="l" rtl="0">
              <a:spcBef>
                <a:spcPts val="18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7pPr>
            <a:lvl8pPr marL="3657600" marR="0" lvl="7" indent="-228600" algn="l" rtl="0">
              <a:spcBef>
                <a:spcPts val="18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8pPr>
            <a:lvl9pPr marL="4114800" marR="0" lvl="8" indent="-228600" algn="l" rtl="0">
              <a:spcBef>
                <a:spcPts val="18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49"/>
        <p:cNvGrpSpPr/>
        <p:nvPr/>
      </p:nvGrpSpPr>
      <p:grpSpPr>
        <a:xfrm>
          <a:off x="0" y="0"/>
          <a:ext cx="0" cy="0"/>
          <a:chOff x="0" y="0"/>
          <a:chExt cx="0" cy="0"/>
        </a:xfrm>
      </p:grpSpPr>
      <p:sp>
        <p:nvSpPr>
          <p:cNvPr id="50" name="Google Shape;50;p12"/>
          <p:cNvSpPr txBox="1">
            <a:spLocks noGrp="1"/>
          </p:cNvSpPr>
          <p:nvPr>
            <p:ph type="title"/>
          </p:nvPr>
        </p:nvSpPr>
        <p:spPr>
          <a:xfrm>
            <a:off x="2389717" y="4800600"/>
            <a:ext cx="7315200" cy="566738"/>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2000" b="1" i="1" u="none" strike="noStrike" cap="none">
                <a:solidFill>
                  <a:srgbClr val="FFFFCC"/>
                </a:solidFill>
                <a:latin typeface="Arial"/>
                <a:ea typeface="Arial"/>
                <a:cs typeface="Arial"/>
                <a:sym typeface="Arial"/>
              </a:defRPr>
            </a:lvl1pPr>
            <a:lvl2pPr marR="0" lvl="1" algn="r" rtl="0">
              <a:spcBef>
                <a:spcPts val="0"/>
              </a:spcBef>
              <a:spcAft>
                <a:spcPts val="0"/>
              </a:spcAft>
              <a:buSzPts val="1400"/>
              <a:buNone/>
              <a:defRPr sz="3200" b="1" i="1" u="none" strike="noStrike" cap="none">
                <a:solidFill>
                  <a:srgbClr val="FFFFCC"/>
                </a:solidFill>
                <a:latin typeface="Arial"/>
                <a:ea typeface="Arial"/>
                <a:cs typeface="Arial"/>
                <a:sym typeface="Arial"/>
              </a:defRPr>
            </a:lvl2pPr>
            <a:lvl3pPr marR="0" lvl="2" algn="r" rtl="0">
              <a:spcBef>
                <a:spcPts val="0"/>
              </a:spcBef>
              <a:spcAft>
                <a:spcPts val="0"/>
              </a:spcAft>
              <a:buSzPts val="1400"/>
              <a:buNone/>
              <a:defRPr sz="3200" b="1" i="1" u="none" strike="noStrike" cap="none">
                <a:solidFill>
                  <a:srgbClr val="FFFFCC"/>
                </a:solidFill>
                <a:latin typeface="Arial"/>
                <a:ea typeface="Arial"/>
                <a:cs typeface="Arial"/>
                <a:sym typeface="Arial"/>
              </a:defRPr>
            </a:lvl3pPr>
            <a:lvl4pPr marR="0" lvl="3" algn="r" rtl="0">
              <a:spcBef>
                <a:spcPts val="0"/>
              </a:spcBef>
              <a:spcAft>
                <a:spcPts val="0"/>
              </a:spcAft>
              <a:buSzPts val="1400"/>
              <a:buNone/>
              <a:defRPr sz="3200" b="1" i="1" u="none" strike="noStrike" cap="none">
                <a:solidFill>
                  <a:srgbClr val="FFFFCC"/>
                </a:solidFill>
                <a:latin typeface="Arial"/>
                <a:ea typeface="Arial"/>
                <a:cs typeface="Arial"/>
                <a:sym typeface="Arial"/>
              </a:defRPr>
            </a:lvl4pPr>
            <a:lvl5pPr marR="0" lvl="4" algn="r" rtl="0">
              <a:spcBef>
                <a:spcPts val="0"/>
              </a:spcBef>
              <a:spcAft>
                <a:spcPts val="0"/>
              </a:spcAft>
              <a:buSzPts val="1400"/>
              <a:buNone/>
              <a:defRPr sz="3200" b="1" i="1" u="none" strike="noStrike" cap="none">
                <a:solidFill>
                  <a:srgbClr val="FFFFCC"/>
                </a:solidFill>
                <a:latin typeface="Arial"/>
                <a:ea typeface="Arial"/>
                <a:cs typeface="Arial"/>
                <a:sym typeface="Arial"/>
              </a:defRPr>
            </a:lvl5pPr>
            <a:lvl6pPr marR="0" lvl="5" algn="r" rtl="0">
              <a:spcBef>
                <a:spcPts val="0"/>
              </a:spcBef>
              <a:spcAft>
                <a:spcPts val="0"/>
              </a:spcAft>
              <a:buSzPts val="1400"/>
              <a:buNone/>
              <a:defRPr sz="3200" b="1" i="1" u="none" strike="noStrike" cap="none">
                <a:solidFill>
                  <a:srgbClr val="FFFFCC"/>
                </a:solidFill>
                <a:latin typeface="Arial"/>
                <a:ea typeface="Arial"/>
                <a:cs typeface="Arial"/>
                <a:sym typeface="Arial"/>
              </a:defRPr>
            </a:lvl6pPr>
            <a:lvl7pPr marR="0" lvl="6" algn="r" rtl="0">
              <a:spcBef>
                <a:spcPts val="0"/>
              </a:spcBef>
              <a:spcAft>
                <a:spcPts val="0"/>
              </a:spcAft>
              <a:buSzPts val="1400"/>
              <a:buNone/>
              <a:defRPr sz="3200" b="1" i="1" u="none" strike="noStrike" cap="none">
                <a:solidFill>
                  <a:srgbClr val="FFFFCC"/>
                </a:solidFill>
                <a:latin typeface="Arial"/>
                <a:ea typeface="Arial"/>
                <a:cs typeface="Arial"/>
                <a:sym typeface="Arial"/>
              </a:defRPr>
            </a:lvl7pPr>
            <a:lvl8pPr marR="0" lvl="7" algn="r" rtl="0">
              <a:spcBef>
                <a:spcPts val="0"/>
              </a:spcBef>
              <a:spcAft>
                <a:spcPts val="0"/>
              </a:spcAft>
              <a:buSzPts val="1400"/>
              <a:buNone/>
              <a:defRPr sz="3200" b="1" i="1" u="none" strike="noStrike" cap="none">
                <a:solidFill>
                  <a:srgbClr val="FFFFCC"/>
                </a:solidFill>
                <a:latin typeface="Arial"/>
                <a:ea typeface="Arial"/>
                <a:cs typeface="Arial"/>
                <a:sym typeface="Arial"/>
              </a:defRPr>
            </a:lvl8pPr>
            <a:lvl9pPr marR="0" lvl="8" algn="r" rtl="0">
              <a:spcBef>
                <a:spcPts val="0"/>
              </a:spcBef>
              <a:spcAft>
                <a:spcPts val="0"/>
              </a:spcAft>
              <a:buSzPts val="1400"/>
              <a:buNone/>
              <a:defRPr sz="3200" b="1" i="1" u="none" strike="noStrike" cap="none">
                <a:solidFill>
                  <a:srgbClr val="FFFFCC"/>
                </a:solidFill>
                <a:latin typeface="Arial"/>
                <a:ea typeface="Arial"/>
                <a:cs typeface="Arial"/>
                <a:sym typeface="Arial"/>
              </a:defRPr>
            </a:lvl9pPr>
          </a:lstStyle>
          <a:p>
            <a:endParaRPr/>
          </a:p>
        </p:txBody>
      </p:sp>
      <p:sp>
        <p:nvSpPr>
          <p:cNvPr id="51" name="Google Shape;51;p12"/>
          <p:cNvSpPr>
            <a:spLocks noGrp="1"/>
          </p:cNvSpPr>
          <p:nvPr>
            <p:ph type="pic" idx="2"/>
          </p:nvPr>
        </p:nvSpPr>
        <p:spPr>
          <a:xfrm>
            <a:off x="2389717" y="612775"/>
            <a:ext cx="7315200" cy="4114800"/>
          </a:xfrm>
          <a:prstGeom prst="rect">
            <a:avLst/>
          </a:prstGeom>
          <a:noFill/>
          <a:ln>
            <a:noFill/>
          </a:ln>
        </p:spPr>
      </p:sp>
      <p:sp>
        <p:nvSpPr>
          <p:cNvPr id="52" name="Google Shape;52;p12"/>
          <p:cNvSpPr txBox="1">
            <a:spLocks noGrp="1"/>
          </p:cNvSpPr>
          <p:nvPr>
            <p:ph type="body" idx="1"/>
          </p:nvPr>
        </p:nvSpPr>
        <p:spPr>
          <a:xfrm>
            <a:off x="2389717" y="5367338"/>
            <a:ext cx="7315200" cy="804862"/>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28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1pPr>
            <a:lvl2pPr marL="914400" marR="0" lvl="1" indent="-228600" algn="l" rtl="0">
              <a:spcBef>
                <a:spcPts val="24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2pPr>
            <a:lvl3pPr marL="1371600" marR="0" lvl="2" indent="-228600" algn="l" rtl="0">
              <a:spcBef>
                <a:spcPts val="200"/>
              </a:spcBef>
              <a:spcAft>
                <a:spcPts val="0"/>
              </a:spcAft>
              <a:buClr>
                <a:schemeClr val="lt1"/>
              </a:buClr>
              <a:buSzPts val="1000"/>
              <a:buFont typeface="Arial"/>
              <a:buNone/>
              <a:defRPr sz="1000" b="0" i="0" u="none" strike="noStrike" cap="none">
                <a:solidFill>
                  <a:schemeClr val="lt1"/>
                </a:solidFill>
                <a:latin typeface="Arial"/>
                <a:ea typeface="Arial"/>
                <a:cs typeface="Arial"/>
                <a:sym typeface="Arial"/>
              </a:defRPr>
            </a:lvl3pPr>
            <a:lvl4pPr marL="1828800" marR="0" lvl="3" indent="-228600" algn="l" rtl="0">
              <a:spcBef>
                <a:spcPts val="18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4pPr>
            <a:lvl5pPr marL="2286000" marR="0" lvl="4" indent="-228600" algn="l" rtl="0">
              <a:spcBef>
                <a:spcPts val="18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5pPr>
            <a:lvl6pPr marL="2743200" marR="0" lvl="5" indent="-228600" algn="l" rtl="0">
              <a:spcBef>
                <a:spcPts val="18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6pPr>
            <a:lvl7pPr marL="3200400" marR="0" lvl="6" indent="-228600" algn="l" rtl="0">
              <a:spcBef>
                <a:spcPts val="18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7pPr>
            <a:lvl8pPr marL="3657600" marR="0" lvl="7" indent="-228600" algn="l" rtl="0">
              <a:spcBef>
                <a:spcPts val="18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8pPr>
            <a:lvl9pPr marL="4114800" marR="0" lvl="8" indent="-228600" algn="l" rtl="0">
              <a:spcBef>
                <a:spcPts val="18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
          <p:cNvSpPr/>
          <p:nvPr/>
        </p:nvSpPr>
        <p:spPr>
          <a:xfrm>
            <a:off x="0" y="1"/>
            <a:ext cx="12192000" cy="620713"/>
          </a:xfrm>
          <a:prstGeom prst="rect">
            <a:avLst/>
          </a:prstGeom>
          <a:gradFill>
            <a:gsLst>
              <a:gs pos="0">
                <a:schemeClr val="lt1"/>
              </a:gs>
              <a:gs pos="100000">
                <a:srgbClr val="9EB786"/>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11" name="Google Shape;11;p3"/>
          <p:cNvSpPr/>
          <p:nvPr/>
        </p:nvSpPr>
        <p:spPr>
          <a:xfrm rot="10800000">
            <a:off x="1" y="6308726"/>
            <a:ext cx="10513484" cy="549275"/>
          </a:xfrm>
          <a:prstGeom prst="rect">
            <a:avLst/>
          </a:prstGeom>
          <a:gradFill>
            <a:gsLst>
              <a:gs pos="0">
                <a:schemeClr val="lt1"/>
              </a:gs>
              <a:gs pos="100000">
                <a:srgbClr val="9EB786"/>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800" b="0" i="0" u="none" strike="noStrike" cap="none">
              <a:solidFill>
                <a:schemeClr val="dk1"/>
              </a:solidFill>
              <a:latin typeface="Arial"/>
              <a:ea typeface="Arial"/>
              <a:cs typeface="Arial"/>
              <a:sym typeface="Arial"/>
            </a:endParaRPr>
          </a:p>
        </p:txBody>
      </p:sp>
      <p:cxnSp>
        <p:nvCxnSpPr>
          <p:cNvPr id="12" name="Google Shape;12;p3"/>
          <p:cNvCxnSpPr/>
          <p:nvPr/>
        </p:nvCxnSpPr>
        <p:spPr>
          <a:xfrm>
            <a:off x="33868" y="6235700"/>
            <a:ext cx="8879417" cy="0"/>
          </a:xfrm>
          <a:prstGeom prst="straightConnector1">
            <a:avLst/>
          </a:prstGeom>
          <a:noFill/>
          <a:ln w="38100" cap="flat" cmpd="sng">
            <a:solidFill>
              <a:srgbClr val="FF0000"/>
            </a:solidFill>
            <a:prstDash val="solid"/>
            <a:round/>
            <a:headEnd type="none" w="med" len="med"/>
            <a:tailEnd type="none" w="med" len="med"/>
          </a:ln>
        </p:spPr>
      </p:cxnSp>
      <p:cxnSp>
        <p:nvCxnSpPr>
          <p:cNvPr id="13" name="Google Shape;13;p3"/>
          <p:cNvCxnSpPr/>
          <p:nvPr/>
        </p:nvCxnSpPr>
        <p:spPr>
          <a:xfrm>
            <a:off x="33868" y="6283325"/>
            <a:ext cx="8879417" cy="0"/>
          </a:xfrm>
          <a:prstGeom prst="straightConnector1">
            <a:avLst/>
          </a:prstGeom>
          <a:noFill/>
          <a:ln w="38100" cap="flat" cmpd="sng">
            <a:solidFill>
              <a:srgbClr val="006600"/>
            </a:solidFill>
            <a:prstDash val="solid"/>
            <a:round/>
            <a:headEnd type="none" w="med" len="med"/>
            <a:tailEnd type="none" w="med" len="med"/>
          </a:ln>
        </p:spPr>
      </p:cxnSp>
      <p:sp>
        <p:nvSpPr>
          <p:cNvPr id="14" name="Google Shape;14;p3"/>
          <p:cNvSpPr txBox="1">
            <a:spLocks noGrp="1"/>
          </p:cNvSpPr>
          <p:nvPr>
            <p:ph type="dt" idx="10"/>
          </p:nvPr>
        </p:nvSpPr>
        <p:spPr>
          <a:xfrm>
            <a:off x="513589" y="6656871"/>
            <a:ext cx="2702091" cy="21602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5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 name="Google Shape;15;p3"/>
          <p:cNvSpPr txBox="1">
            <a:spLocks noGrp="1"/>
          </p:cNvSpPr>
          <p:nvPr>
            <p:ph type="ftr" idx="11"/>
          </p:nvPr>
        </p:nvSpPr>
        <p:spPr>
          <a:xfrm>
            <a:off x="5850880" y="6658074"/>
            <a:ext cx="1930400" cy="213618"/>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5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 name="Google Shape;16;p3"/>
          <p:cNvSpPr txBox="1">
            <a:spLocks noGrp="1"/>
          </p:cNvSpPr>
          <p:nvPr>
            <p:ph type="sldNum" idx="12"/>
          </p:nvPr>
        </p:nvSpPr>
        <p:spPr>
          <a:xfrm>
            <a:off x="10416480" y="6658074"/>
            <a:ext cx="1165920" cy="213618"/>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500" b="0" i="0" u="none" strike="noStrike" cap="none">
                <a:solidFill>
                  <a:schemeClr val="dk1"/>
                </a:solidFill>
                <a:latin typeface="Arial"/>
                <a:ea typeface="Arial"/>
                <a:cs typeface="Arial"/>
                <a:sym typeface="Arial"/>
              </a:defRPr>
            </a:lvl1pPr>
            <a:lvl2pPr marL="0" marR="0" lvl="1" indent="0" algn="ctr" rtl="0">
              <a:spcBef>
                <a:spcPts val="0"/>
              </a:spcBef>
              <a:buNone/>
              <a:defRPr sz="500" b="0" i="0" u="none" strike="noStrike" cap="none">
                <a:solidFill>
                  <a:schemeClr val="dk1"/>
                </a:solidFill>
                <a:latin typeface="Arial"/>
                <a:ea typeface="Arial"/>
                <a:cs typeface="Arial"/>
                <a:sym typeface="Arial"/>
              </a:defRPr>
            </a:lvl2pPr>
            <a:lvl3pPr marL="0" marR="0" lvl="2" indent="0" algn="ctr" rtl="0">
              <a:spcBef>
                <a:spcPts val="0"/>
              </a:spcBef>
              <a:buNone/>
              <a:defRPr sz="500" b="0" i="0" u="none" strike="noStrike" cap="none">
                <a:solidFill>
                  <a:schemeClr val="dk1"/>
                </a:solidFill>
                <a:latin typeface="Arial"/>
                <a:ea typeface="Arial"/>
                <a:cs typeface="Arial"/>
                <a:sym typeface="Arial"/>
              </a:defRPr>
            </a:lvl3pPr>
            <a:lvl4pPr marL="0" marR="0" lvl="3" indent="0" algn="ctr" rtl="0">
              <a:spcBef>
                <a:spcPts val="0"/>
              </a:spcBef>
              <a:buNone/>
              <a:defRPr sz="500" b="0" i="0" u="none" strike="noStrike" cap="none">
                <a:solidFill>
                  <a:schemeClr val="dk1"/>
                </a:solidFill>
                <a:latin typeface="Arial"/>
                <a:ea typeface="Arial"/>
                <a:cs typeface="Arial"/>
                <a:sym typeface="Arial"/>
              </a:defRPr>
            </a:lvl4pPr>
            <a:lvl5pPr marL="0" marR="0" lvl="4" indent="0" algn="ctr" rtl="0">
              <a:spcBef>
                <a:spcPts val="0"/>
              </a:spcBef>
              <a:buNone/>
              <a:defRPr sz="500" b="0" i="0" u="none" strike="noStrike" cap="none">
                <a:solidFill>
                  <a:schemeClr val="dk1"/>
                </a:solidFill>
                <a:latin typeface="Arial"/>
                <a:ea typeface="Arial"/>
                <a:cs typeface="Arial"/>
                <a:sym typeface="Arial"/>
              </a:defRPr>
            </a:lvl5pPr>
            <a:lvl6pPr marL="0" marR="0" lvl="5" indent="0" algn="ctr" rtl="0">
              <a:spcBef>
                <a:spcPts val="0"/>
              </a:spcBef>
              <a:buNone/>
              <a:defRPr sz="500" b="0" i="0" u="none" strike="noStrike" cap="none">
                <a:solidFill>
                  <a:schemeClr val="dk1"/>
                </a:solidFill>
                <a:latin typeface="Arial"/>
                <a:ea typeface="Arial"/>
                <a:cs typeface="Arial"/>
                <a:sym typeface="Arial"/>
              </a:defRPr>
            </a:lvl6pPr>
            <a:lvl7pPr marL="0" marR="0" lvl="6" indent="0" algn="ctr" rtl="0">
              <a:spcBef>
                <a:spcPts val="0"/>
              </a:spcBef>
              <a:buNone/>
              <a:defRPr sz="500" b="0" i="0" u="none" strike="noStrike" cap="none">
                <a:solidFill>
                  <a:schemeClr val="dk1"/>
                </a:solidFill>
                <a:latin typeface="Arial"/>
                <a:ea typeface="Arial"/>
                <a:cs typeface="Arial"/>
                <a:sym typeface="Arial"/>
              </a:defRPr>
            </a:lvl7pPr>
            <a:lvl8pPr marL="0" marR="0" lvl="7" indent="0" algn="ctr" rtl="0">
              <a:spcBef>
                <a:spcPts val="0"/>
              </a:spcBef>
              <a:buNone/>
              <a:defRPr sz="500" b="0" i="0" u="none" strike="noStrike" cap="none">
                <a:solidFill>
                  <a:schemeClr val="dk1"/>
                </a:solidFill>
                <a:latin typeface="Arial"/>
                <a:ea typeface="Arial"/>
                <a:cs typeface="Arial"/>
                <a:sym typeface="Arial"/>
              </a:defRPr>
            </a:lvl8pPr>
            <a:lvl9pPr marL="0" marR="0" lvl="8" indent="0" algn="ctr" rtl="0">
              <a:spcBef>
                <a:spcPts val="0"/>
              </a:spcBef>
              <a:buNone/>
              <a:defRPr sz="5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s-MX"/>
              <a:t>‹Nº›</a:t>
            </a:fld>
            <a:endParaRPr/>
          </a:p>
        </p:txBody>
      </p:sp>
      <p:pic>
        <p:nvPicPr>
          <p:cNvPr id="17" name="Google Shape;17;p3"/>
          <p:cNvPicPr preferRelativeResize="0"/>
          <p:nvPr/>
        </p:nvPicPr>
        <p:blipFill rotWithShape="1">
          <a:blip r:embed="rId14">
            <a:alphaModFix/>
          </a:blip>
          <a:srcRect/>
          <a:stretch/>
        </p:blipFill>
        <p:spPr>
          <a:xfrm>
            <a:off x="8933619" y="5981170"/>
            <a:ext cx="2976000" cy="576448"/>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5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jpeg"/></Relationships>
</file>

<file path=ppt/slides/_rels/slide11.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image" Target="../media/image5.jpeg"/></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1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14.xml.rels><?xml version="1.0" encoding="UTF-8" standalone="yes"?>
<Relationships xmlns="http://schemas.openxmlformats.org/package/2006/relationships"><Relationship Id="rId3" Type="http://schemas.openxmlformats.org/officeDocument/2006/relationships/image" Target="../media/image70.jpeg"/><Relationship Id="rId7"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1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17.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1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5.jpeg"/><Relationship Id="rId4" Type="http://schemas.openxmlformats.org/officeDocument/2006/relationships/image" Target="../media/image83.emf"/></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5.jpe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15.jpe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image" Target="../media/image21.jp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microsoft.com/office/2007/relationships/hdphoto" Target="../media/hdphoto2.wdp"/><Relationship Id="rId9" Type="http://schemas.microsoft.com/office/2007/relationships/hdphoto" Target="../media/hdphoto3.wdp"/></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5.jpeg"/><Relationship Id="rId4" Type="http://schemas.openxmlformats.org/officeDocument/2006/relationships/image" Target="../media/image28.png"/><Relationship Id="rId9" Type="http://schemas.openxmlformats.org/officeDocument/2006/relationships/image" Target="../media/image33.png"/></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1.png"/><Relationship Id="rId18" Type="http://schemas.openxmlformats.org/officeDocument/2006/relationships/image" Target="../media/image46.png"/><Relationship Id="rId26" Type="http://schemas.openxmlformats.org/officeDocument/2006/relationships/image" Target="../media/image54.png"/><Relationship Id="rId3" Type="http://schemas.openxmlformats.org/officeDocument/2006/relationships/image" Target="../media/image34.png"/><Relationship Id="rId21" Type="http://schemas.openxmlformats.org/officeDocument/2006/relationships/image" Target="../media/image49.png"/><Relationship Id="rId7" Type="http://schemas.openxmlformats.org/officeDocument/2006/relationships/image" Target="../media/image360.png"/><Relationship Id="rId12" Type="http://schemas.microsoft.com/office/2007/relationships/hdphoto" Target="../media/hdphoto4.wdp"/><Relationship Id="rId17" Type="http://schemas.openxmlformats.org/officeDocument/2006/relationships/image" Target="../media/image45.png"/><Relationship Id="rId25" Type="http://schemas.openxmlformats.org/officeDocument/2006/relationships/image" Target="../media/image53.png"/><Relationship Id="rId2" Type="http://schemas.openxmlformats.org/officeDocument/2006/relationships/notesSlide" Target="../notesSlides/notesSlide6.xml"/><Relationship Id="rId16" Type="http://schemas.openxmlformats.org/officeDocument/2006/relationships/image" Target="../media/image44.png"/><Relationship Id="rId20"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40.png"/><Relationship Id="rId24" Type="http://schemas.openxmlformats.org/officeDocument/2006/relationships/image" Target="../media/image52.png"/><Relationship Id="rId5" Type="http://schemas.openxmlformats.org/officeDocument/2006/relationships/image" Target="../media/image36.png"/><Relationship Id="rId15" Type="http://schemas.openxmlformats.org/officeDocument/2006/relationships/image" Target="../media/image43.jpeg"/><Relationship Id="rId23" Type="http://schemas.openxmlformats.org/officeDocument/2006/relationships/image" Target="../media/image51.png"/><Relationship Id="rId28" Type="http://schemas.openxmlformats.org/officeDocument/2006/relationships/image" Target="../media/image5.jpeg"/><Relationship Id="rId10" Type="http://schemas.openxmlformats.org/officeDocument/2006/relationships/image" Target="../media/image39.png"/><Relationship Id="rId19" Type="http://schemas.openxmlformats.org/officeDocument/2006/relationships/image" Target="../media/image47.png"/><Relationship Id="rId4" Type="http://schemas.openxmlformats.org/officeDocument/2006/relationships/image" Target="../media/image35.png"/><Relationship Id="rId9" Type="http://schemas.openxmlformats.org/officeDocument/2006/relationships/image" Target="../media/image29.png"/><Relationship Id="rId14" Type="http://schemas.openxmlformats.org/officeDocument/2006/relationships/image" Target="../media/image42.png"/><Relationship Id="rId22" Type="http://schemas.openxmlformats.org/officeDocument/2006/relationships/image" Target="../media/image50.png"/><Relationship Id="rId27"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
          <p:cNvSpPr txBox="1">
            <a:spLocks noGrp="1"/>
          </p:cNvSpPr>
          <p:nvPr>
            <p:ph type="ftr" idx="11"/>
          </p:nvPr>
        </p:nvSpPr>
        <p:spPr>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s-MX" b="1"/>
              <a:t>CÓDIGO: </a:t>
            </a:r>
            <a:r>
              <a:rPr lang="es-MX"/>
              <a:t>GDI.3.1.004</a:t>
            </a:r>
            <a:endParaRPr/>
          </a:p>
        </p:txBody>
      </p:sp>
      <p:sp>
        <p:nvSpPr>
          <p:cNvPr id="70" name="Google Shape;70;p1"/>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s-MX" b="1"/>
              <a:t>VERSIÓN: </a:t>
            </a:r>
            <a:r>
              <a:rPr lang="es-MX"/>
              <a:t>1.0</a:t>
            </a:r>
            <a:endParaRPr/>
          </a:p>
        </p:txBody>
      </p:sp>
      <p:sp>
        <p:nvSpPr>
          <p:cNvPr id="71" name="Google Shape;71;p1"/>
          <p:cNvSpPr txBox="1"/>
          <p:nvPr/>
        </p:nvSpPr>
        <p:spPr>
          <a:xfrm>
            <a:off x="1676400" y="1010175"/>
            <a:ext cx="9614100" cy="280072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2400" b="1" i="0" u="none" strike="noStrike" cap="none">
                <a:solidFill>
                  <a:schemeClr val="dk1"/>
                </a:solidFill>
              </a:rPr>
              <a:t>UNIVERSIDAD DE LAS FUERZAS ARMADAS “ESPE”</a:t>
            </a:r>
            <a:r>
              <a:rPr lang="es-MX" sz="2400" b="1" i="0" u="none" strike="noStrike" cap="none"/>
              <a:t/>
            </a:r>
            <a:br>
              <a:rPr lang="es-MX" sz="2400" b="1" i="0" u="none" strike="noStrike" cap="none"/>
            </a:br>
            <a:r>
              <a:rPr lang="es-MX" sz="2000" b="1" i="0" u="none" strike="noStrike" cap="none">
                <a:solidFill>
                  <a:schemeClr val="dk1"/>
                </a:solidFill>
              </a:rPr>
              <a:t>DEPARTAMENTO DE </a:t>
            </a:r>
            <a:r>
              <a:rPr lang="es-MX" sz="2000" b="1">
                <a:solidFill>
                  <a:schemeClr val="dk1"/>
                </a:solidFill>
              </a:rPr>
              <a:t>CIENCIAS DE LA VIDA Y AGRICULTURA</a:t>
            </a:r>
            <a:endParaRPr>
              <a:solidFill>
                <a:schemeClr val="dk1"/>
              </a:solidFill>
            </a:endParaRPr>
          </a:p>
          <a:p>
            <a:pPr marL="0" marR="0" lvl="0" indent="0" algn="ctr" rtl="0">
              <a:spcBef>
                <a:spcPts val="0"/>
              </a:spcBef>
              <a:spcAft>
                <a:spcPts val="0"/>
              </a:spcAft>
              <a:buNone/>
            </a:pPr>
            <a:endParaRPr sz="2000" b="1">
              <a:solidFill>
                <a:schemeClr val="dk1"/>
              </a:solidFill>
              <a:latin typeface="Times New Roman"/>
              <a:ea typeface="Times New Roman"/>
              <a:cs typeface="Times New Roman"/>
              <a:sym typeface="Times New Roman"/>
            </a:endParaRPr>
          </a:p>
          <a:p>
            <a:pPr algn="ctr"/>
            <a:r>
              <a:rPr lang="es" sz="2000"/>
              <a:t>Trabajo de integración curricular, previo a la obtención del título de Ingeniera en Biotecnología</a:t>
            </a:r>
            <a:endParaRPr/>
          </a:p>
          <a:p>
            <a:pPr algn="ctr"/>
            <a:endParaRPr lang="es-MX" sz="2400" b="1"/>
          </a:p>
          <a:p>
            <a:pPr algn="ctr"/>
            <a:r>
              <a:rPr lang="es-MX" sz="2400" b="1"/>
              <a:t>Análisis fitoquímico de </a:t>
            </a:r>
            <a:r>
              <a:rPr lang="es-MX" sz="2400" b="1" i="1" err="1"/>
              <a:t>Neurolaena</a:t>
            </a:r>
            <a:r>
              <a:rPr lang="es-MX" sz="2400" b="1" i="1"/>
              <a:t> lobata</a:t>
            </a:r>
            <a:r>
              <a:rPr lang="es-MX" sz="2400" b="1"/>
              <a:t> con la finalidad de determinar su potencial antioxidante</a:t>
            </a:r>
            <a:r>
              <a:rPr lang="es-MX" sz="2400"/>
              <a:t> </a:t>
            </a:r>
            <a:endParaRPr lang="es-MX"/>
          </a:p>
        </p:txBody>
      </p:sp>
      <p:sp>
        <p:nvSpPr>
          <p:cNvPr id="72" name="Google Shape;72;p1"/>
          <p:cNvSpPr txBox="1"/>
          <p:nvPr/>
        </p:nvSpPr>
        <p:spPr>
          <a:xfrm>
            <a:off x="3545770" y="4089776"/>
            <a:ext cx="5872800" cy="1261844"/>
          </a:xfrm>
          <a:prstGeom prst="rect">
            <a:avLst/>
          </a:prstGeom>
          <a:noFill/>
          <a:ln>
            <a:noFill/>
          </a:ln>
        </p:spPr>
        <p:txBody>
          <a:bodyPr spcFirstLastPara="1" wrap="square" lIns="91425" tIns="45700" rIns="91425" bIns="45700" anchor="t" anchorCtr="0">
            <a:spAutoFit/>
          </a:bodyPr>
          <a:lstStyle/>
          <a:p>
            <a:r>
              <a:rPr lang="es-MX" sz="1900" b="1">
                <a:solidFill>
                  <a:schemeClr val="dk1"/>
                </a:solidFill>
              </a:rPr>
              <a:t>Autores</a:t>
            </a:r>
            <a:r>
              <a:rPr lang="es-MX" sz="1900" b="1" i="0" u="none" strike="noStrike" cap="none">
                <a:solidFill>
                  <a:schemeClr val="dk1"/>
                </a:solidFill>
              </a:rPr>
              <a:t>: </a:t>
            </a:r>
            <a:r>
              <a:rPr lang="es-MX" sz="1900" i="0" u="none" strike="noStrike" cap="none">
                <a:solidFill>
                  <a:schemeClr val="dk1"/>
                </a:solidFill>
              </a:rPr>
              <a:t>Giler </a:t>
            </a:r>
            <a:r>
              <a:rPr lang="es-MX" sz="1900" i="0" u="none" strike="noStrike" cap="none" err="1">
                <a:solidFill>
                  <a:schemeClr val="dk1"/>
                </a:solidFill>
              </a:rPr>
              <a:t>Velez</a:t>
            </a:r>
            <a:r>
              <a:rPr lang="es-MX" sz="1900" i="0" u="none" strike="noStrike" cap="none">
                <a:solidFill>
                  <a:schemeClr val="dk1"/>
                </a:solidFill>
              </a:rPr>
              <a:t>, Katherine </a:t>
            </a:r>
            <a:r>
              <a:rPr lang="es-MX" sz="1900" i="0" u="none" strike="noStrike" cap="none" err="1">
                <a:solidFill>
                  <a:schemeClr val="dk1"/>
                </a:solidFill>
              </a:rPr>
              <a:t>Ninoshca</a:t>
            </a:r>
            <a:r>
              <a:rPr lang="es-MX" sz="1900" i="0" u="none" strike="noStrike" cap="none">
                <a:solidFill>
                  <a:schemeClr val="dk1"/>
                </a:solidFill>
              </a:rPr>
              <a:t> y Sosa Pinargote, Ana Karen</a:t>
            </a:r>
            <a:r>
              <a:rPr lang="es-MX" sz="1900" b="1" i="0" u="none" strike="noStrike" cap="none">
                <a:solidFill>
                  <a:schemeClr val="dk1"/>
                </a:solidFill>
              </a:rPr>
              <a:t>	</a:t>
            </a:r>
            <a:endParaRPr lang="es-ES" sz="1900" b="1">
              <a:solidFill>
                <a:schemeClr val="dk1"/>
              </a:solidFill>
            </a:endParaRPr>
          </a:p>
          <a:p>
            <a:pPr marL="0" marR="0" lvl="0" indent="0" algn="l" rtl="0">
              <a:spcBef>
                <a:spcPts val="0"/>
              </a:spcBef>
              <a:spcAft>
                <a:spcPts val="0"/>
              </a:spcAft>
              <a:buNone/>
            </a:pPr>
            <a:endParaRPr sz="1900" b="1">
              <a:solidFill>
                <a:schemeClr val="dk1"/>
              </a:solidFill>
            </a:endParaRPr>
          </a:p>
          <a:p>
            <a:pPr marL="0" marR="0" lvl="0" indent="0" algn="l" rtl="0">
              <a:spcBef>
                <a:spcPts val="0"/>
              </a:spcBef>
              <a:spcAft>
                <a:spcPts val="0"/>
              </a:spcAft>
              <a:buNone/>
            </a:pPr>
            <a:r>
              <a:rPr lang="es-MX" sz="1900" b="1">
                <a:solidFill>
                  <a:schemeClr val="dk1"/>
                </a:solidFill>
              </a:rPr>
              <a:t>Tutor:</a:t>
            </a:r>
            <a:r>
              <a:rPr lang="es-MX" sz="1900">
                <a:solidFill>
                  <a:schemeClr val="dk1"/>
                </a:solidFill>
              </a:rPr>
              <a:t>	</a:t>
            </a:r>
            <a:r>
              <a:rPr lang="pt-BR" sz="1900" err="1">
                <a:solidFill>
                  <a:schemeClr val="dk1"/>
                </a:solidFill>
              </a:rPr>
              <a:t>Naranjo</a:t>
            </a:r>
            <a:r>
              <a:rPr lang="pt-BR" sz="1900">
                <a:solidFill>
                  <a:schemeClr val="dk1"/>
                </a:solidFill>
              </a:rPr>
              <a:t> </a:t>
            </a:r>
            <a:r>
              <a:rPr lang="pt-BR" sz="1900" err="1">
                <a:solidFill>
                  <a:schemeClr val="dk1"/>
                </a:solidFill>
              </a:rPr>
              <a:t>Gaybor</a:t>
            </a:r>
            <a:r>
              <a:rPr lang="pt-BR" sz="1900">
                <a:solidFill>
                  <a:schemeClr val="dk1"/>
                </a:solidFill>
              </a:rPr>
              <a:t>, Sandra Judith, PhD</a:t>
            </a:r>
            <a:r>
              <a:rPr lang="pt-BR" sz="1900" b="1">
                <a:solidFill>
                  <a:schemeClr val="dk1"/>
                </a:solidFill>
              </a:rPr>
              <a:t>.</a:t>
            </a:r>
            <a:r>
              <a:rPr lang="es-MX" sz="1900" b="1">
                <a:solidFill>
                  <a:schemeClr val="dk1"/>
                </a:solidFill>
              </a:rPr>
              <a:t>	</a:t>
            </a:r>
          </a:p>
        </p:txBody>
      </p:sp>
      <p:pic>
        <p:nvPicPr>
          <p:cNvPr id="73" name="Google Shape;73;p1"/>
          <p:cNvPicPr preferRelativeResize="0"/>
          <p:nvPr/>
        </p:nvPicPr>
        <p:blipFill>
          <a:blip r:embed="rId3">
            <a:alphaModFix/>
          </a:blip>
          <a:stretch>
            <a:fillRect/>
          </a:stretch>
        </p:blipFill>
        <p:spPr>
          <a:xfrm>
            <a:off x="10520575" y="259675"/>
            <a:ext cx="1644075" cy="1639350"/>
          </a:xfrm>
          <a:prstGeom prst="rect">
            <a:avLst/>
          </a:prstGeom>
          <a:noFill/>
          <a:ln>
            <a:noFill/>
          </a:ln>
        </p:spPr>
      </p:pic>
      <p:pic>
        <p:nvPicPr>
          <p:cNvPr id="3" name="Imagen 2">
            <a:extLst>
              <a:ext uri="{FF2B5EF4-FFF2-40B4-BE49-F238E27FC236}">
                <a16:creationId xmlns:a16="http://schemas.microsoft.com/office/drawing/2014/main" id="{46582FBA-2FCF-4AC5-A3A1-41E24F6AD143}"/>
              </a:ext>
            </a:extLst>
          </p:cNvPr>
          <p:cNvPicPr>
            <a:picLocks noChangeAspect="1"/>
          </p:cNvPicPr>
          <p:nvPr/>
        </p:nvPicPr>
        <p:blipFill>
          <a:blip r:embed="rId4"/>
          <a:stretch>
            <a:fillRect/>
          </a:stretch>
        </p:blipFill>
        <p:spPr>
          <a:xfrm>
            <a:off x="314337" y="115340"/>
            <a:ext cx="3785715" cy="8877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fade thruBlk="1"/>
      </p:transition>
    </mc:Choice>
    <mc:Fallback xmlns="">
      <p:transition spd="slow">
        <p:fade thruBlk="1"/>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pic>
        <p:nvPicPr>
          <p:cNvPr id="3" name="Imagen 2" descr="Diagrama&#10;&#10;Descripción generada automáticamente">
            <a:extLst>
              <a:ext uri="{FF2B5EF4-FFF2-40B4-BE49-F238E27FC236}">
                <a16:creationId xmlns:a16="http://schemas.microsoft.com/office/drawing/2014/main" id="{6698356F-109D-4D45-A894-6A8B3B219432}"/>
              </a:ext>
            </a:extLst>
          </p:cNvPr>
          <p:cNvPicPr>
            <a:picLocks noChangeAspect="1"/>
          </p:cNvPicPr>
          <p:nvPr/>
        </p:nvPicPr>
        <p:blipFill rotWithShape="1">
          <a:blip r:embed="rId3"/>
          <a:srcRect t="3059"/>
          <a:stretch/>
        </p:blipFill>
        <p:spPr>
          <a:xfrm>
            <a:off x="4071675" y="1121296"/>
            <a:ext cx="5547731" cy="2134038"/>
          </a:xfrm>
          <a:prstGeom prst="rect">
            <a:avLst/>
          </a:prstGeom>
        </p:spPr>
      </p:pic>
      <p:grpSp>
        <p:nvGrpSpPr>
          <p:cNvPr id="7" name="Grupo 6">
            <a:extLst>
              <a:ext uri="{FF2B5EF4-FFF2-40B4-BE49-F238E27FC236}">
                <a16:creationId xmlns:a16="http://schemas.microsoft.com/office/drawing/2014/main" id="{6EA1724C-481A-4907-9F7E-D3FD6C92F0E0}"/>
              </a:ext>
            </a:extLst>
          </p:cNvPr>
          <p:cNvGrpSpPr/>
          <p:nvPr/>
        </p:nvGrpSpPr>
        <p:grpSpPr>
          <a:xfrm>
            <a:off x="596567" y="248333"/>
            <a:ext cx="4620269" cy="675241"/>
            <a:chOff x="-2399685" y="1998855"/>
            <a:chExt cx="2901156" cy="1160461"/>
          </a:xfrm>
        </p:grpSpPr>
        <p:sp>
          <p:nvSpPr>
            <p:cNvPr id="8" name="Flecha: cheurón 7">
              <a:extLst>
                <a:ext uri="{FF2B5EF4-FFF2-40B4-BE49-F238E27FC236}">
                  <a16:creationId xmlns:a16="http://schemas.microsoft.com/office/drawing/2014/main" id="{BDB2CA60-6B00-4368-A181-92347A128503}"/>
                </a:ext>
              </a:extLst>
            </p:cNvPr>
            <p:cNvSpPr/>
            <p:nvPr/>
          </p:nvSpPr>
          <p:spPr>
            <a:xfrm>
              <a:off x="-2399685" y="1998855"/>
              <a:ext cx="2901156" cy="1160461"/>
            </a:xfrm>
            <a:prstGeom prst="chevron">
              <a:avLst/>
            </a:prstGeom>
          </p:spPr>
          <p:style>
            <a:lnRef idx="2">
              <a:schemeClr val="lt1">
                <a:hueOff val="0"/>
                <a:satOff val="0"/>
                <a:lumOff val="0"/>
                <a:alphaOff val="0"/>
              </a:schemeClr>
            </a:lnRef>
            <a:fillRef idx="1">
              <a:schemeClr val="accent5">
                <a:hueOff val="-5001112"/>
                <a:satOff val="-1606"/>
                <a:lumOff val="4510"/>
                <a:alphaOff val="0"/>
              </a:schemeClr>
            </a:fillRef>
            <a:effectRef idx="0">
              <a:schemeClr val="accent5">
                <a:hueOff val="-5001112"/>
                <a:satOff val="-1606"/>
                <a:lumOff val="4510"/>
                <a:alphaOff val="0"/>
              </a:schemeClr>
            </a:effectRef>
            <a:fontRef idx="minor">
              <a:schemeClr val="lt1"/>
            </a:fontRef>
          </p:style>
        </p:sp>
        <p:sp>
          <p:nvSpPr>
            <p:cNvPr id="9" name="Flecha: cheurón 4">
              <a:extLst>
                <a:ext uri="{FF2B5EF4-FFF2-40B4-BE49-F238E27FC236}">
                  <a16:creationId xmlns:a16="http://schemas.microsoft.com/office/drawing/2014/main" id="{25843F3F-6B51-43EE-BFE2-A598E4E6B3FD}"/>
                </a:ext>
              </a:extLst>
            </p:cNvPr>
            <p:cNvSpPr txBox="1"/>
            <p:nvPr/>
          </p:nvSpPr>
          <p:spPr>
            <a:xfrm>
              <a:off x="-1991134" y="2236393"/>
              <a:ext cx="1773536" cy="6853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0020" tIns="53340" rIns="53340" bIns="53340" numCol="1" spcCol="1270" anchor="ctr" anchorCtr="0">
              <a:noAutofit/>
            </a:bodyPr>
            <a:lstStyle/>
            <a:p>
              <a:pPr algn="ctr" defTabSz="1778000">
                <a:lnSpc>
                  <a:spcPct val="90000"/>
                </a:lnSpc>
                <a:spcBef>
                  <a:spcPct val="0"/>
                </a:spcBef>
                <a:spcAft>
                  <a:spcPct val="35000"/>
                </a:spcAft>
              </a:pPr>
              <a:r>
                <a:rPr lang="es-ES" sz="18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Análisis microbiológico</a:t>
              </a:r>
              <a:endParaRPr lang="en-US" sz="18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grpSp>
      <p:sp>
        <p:nvSpPr>
          <p:cNvPr id="12" name="CuadroTexto 11">
            <a:extLst>
              <a:ext uri="{FF2B5EF4-FFF2-40B4-BE49-F238E27FC236}">
                <a16:creationId xmlns:a16="http://schemas.microsoft.com/office/drawing/2014/main" id="{BBDE80EB-2576-461B-9B51-4C03817A4B20}"/>
              </a:ext>
            </a:extLst>
          </p:cNvPr>
          <p:cNvSpPr txBox="1"/>
          <p:nvPr/>
        </p:nvSpPr>
        <p:spPr>
          <a:xfrm>
            <a:off x="10110064" y="1927554"/>
            <a:ext cx="1149828"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s-ES" sz="1800">
                <a:latin typeface="Calibri" panose="020F0502020204030204" pitchFamily="34" charset="0"/>
                <a:cs typeface="Calibri" panose="020F0502020204030204" pitchFamily="34" charset="0"/>
              </a:rPr>
              <a:t>24 Horas</a:t>
            </a:r>
            <a:endParaRPr lang="es-EC" sz="1800">
              <a:latin typeface="Calibri" panose="020F0502020204030204" pitchFamily="34" charset="0"/>
              <a:cs typeface="Calibri" panose="020F0502020204030204" pitchFamily="34" charset="0"/>
            </a:endParaRPr>
          </a:p>
        </p:txBody>
      </p:sp>
      <p:sp>
        <p:nvSpPr>
          <p:cNvPr id="10" name="CuadroTexto 9">
            <a:extLst>
              <a:ext uri="{FF2B5EF4-FFF2-40B4-BE49-F238E27FC236}">
                <a16:creationId xmlns:a16="http://schemas.microsoft.com/office/drawing/2014/main" id="{369B6BA3-41ED-4A86-9AA3-B2D9D3689F0D}"/>
              </a:ext>
            </a:extLst>
          </p:cNvPr>
          <p:cNvSpPr txBox="1"/>
          <p:nvPr/>
        </p:nvSpPr>
        <p:spPr>
          <a:xfrm>
            <a:off x="408820" y="1098977"/>
            <a:ext cx="2814263"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285750" indent="-285750" algn="just">
              <a:buFont typeface="Arial" panose="020B0604020202020204" pitchFamily="34" charset="0"/>
              <a:buChar char="•"/>
            </a:pPr>
            <a:r>
              <a:rPr lang="es-ES" sz="1800" dirty="0">
                <a:latin typeface="Calibri" panose="020F0502020204030204" pitchFamily="34" charset="0"/>
                <a:cs typeface="Calibri" panose="020F0502020204030204" pitchFamily="34" charset="0"/>
              </a:rPr>
              <a:t>Preparar Agar nutriente</a:t>
            </a:r>
          </a:p>
          <a:p>
            <a:pPr marL="285750" indent="-285750" algn="just">
              <a:buFont typeface="Arial" panose="020B0604020202020204" pitchFamily="34" charset="0"/>
              <a:buChar char="•"/>
            </a:pPr>
            <a:r>
              <a:rPr lang="es-ES" sz="1800" b="0" i="1" u="none" strike="noStrike" dirty="0">
                <a:solidFill>
                  <a:srgbClr val="000000"/>
                </a:solidFill>
                <a:effectLst/>
                <a:latin typeface="Calibri" panose="020F0502020204030204" pitchFamily="34" charset="0"/>
              </a:rPr>
              <a:t>E. </a:t>
            </a:r>
            <a:r>
              <a:rPr lang="es-ES" sz="1800" b="0" i="1" u="none" strike="noStrike" dirty="0" err="1">
                <a:solidFill>
                  <a:srgbClr val="000000"/>
                </a:solidFill>
                <a:effectLst/>
                <a:latin typeface="Calibri" panose="020F0502020204030204" pitchFamily="34" charset="0"/>
              </a:rPr>
              <a:t>coli</a:t>
            </a:r>
            <a:r>
              <a:rPr lang="es-ES" sz="1800" b="0" i="0" u="none" strike="noStrike" dirty="0">
                <a:solidFill>
                  <a:srgbClr val="000000"/>
                </a:solidFill>
                <a:effectLst/>
                <a:latin typeface="Calibri" panose="020F0502020204030204" pitchFamily="34" charset="0"/>
              </a:rPr>
              <a:t> comercial (BL21) cultivado en caldo (LB)</a:t>
            </a:r>
          </a:p>
        </p:txBody>
      </p:sp>
      <p:pic>
        <p:nvPicPr>
          <p:cNvPr id="22" name="Imagen 21">
            <a:extLst>
              <a:ext uri="{FF2B5EF4-FFF2-40B4-BE49-F238E27FC236}">
                <a16:creationId xmlns:a16="http://schemas.microsoft.com/office/drawing/2014/main" id="{3AC7FCF5-1043-4644-8E0B-6FB57F7DCDF7}"/>
              </a:ext>
            </a:extLst>
          </p:cNvPr>
          <p:cNvPicPr>
            <a:picLocks noChangeAspect="1"/>
          </p:cNvPicPr>
          <p:nvPr/>
        </p:nvPicPr>
        <p:blipFill>
          <a:blip r:embed="rId4"/>
          <a:stretch>
            <a:fillRect/>
          </a:stretch>
        </p:blipFill>
        <p:spPr>
          <a:xfrm>
            <a:off x="8401299" y="5925750"/>
            <a:ext cx="3785715" cy="887755"/>
          </a:xfrm>
          <a:prstGeom prst="rect">
            <a:avLst/>
          </a:prstGeom>
        </p:spPr>
      </p:pic>
      <p:pic>
        <p:nvPicPr>
          <p:cNvPr id="4" name="Imagen 3" descr="Imagen que contiene tabla, interior, diferente, diversos&#10;&#10;Descripción generada automáticamente">
            <a:extLst>
              <a:ext uri="{FF2B5EF4-FFF2-40B4-BE49-F238E27FC236}">
                <a16:creationId xmlns:a16="http://schemas.microsoft.com/office/drawing/2014/main" id="{C6B0676B-EF6A-4B7F-83D1-29A538C4E368}"/>
              </a:ext>
            </a:extLst>
          </p:cNvPr>
          <p:cNvPicPr>
            <a:picLocks noChangeAspect="1"/>
          </p:cNvPicPr>
          <p:nvPr/>
        </p:nvPicPr>
        <p:blipFill>
          <a:blip r:embed="rId5"/>
          <a:stretch>
            <a:fillRect/>
          </a:stretch>
        </p:blipFill>
        <p:spPr>
          <a:xfrm>
            <a:off x="3974210" y="3777060"/>
            <a:ext cx="5638842" cy="2354946"/>
          </a:xfrm>
          <a:prstGeom prst="rect">
            <a:avLst/>
          </a:prstGeom>
        </p:spPr>
      </p:pic>
      <p:pic>
        <p:nvPicPr>
          <p:cNvPr id="25" name="Imagen 24">
            <a:extLst>
              <a:ext uri="{FF2B5EF4-FFF2-40B4-BE49-F238E27FC236}">
                <a16:creationId xmlns:a16="http://schemas.microsoft.com/office/drawing/2014/main" id="{531886F0-B47E-4E19-B4F1-79C555281AAD}"/>
              </a:ext>
            </a:extLst>
          </p:cNvPr>
          <p:cNvPicPr>
            <a:picLocks noChangeAspect="1"/>
          </p:cNvPicPr>
          <p:nvPr/>
        </p:nvPicPr>
        <p:blipFill>
          <a:blip r:embed="rId6"/>
          <a:stretch>
            <a:fillRect/>
          </a:stretch>
        </p:blipFill>
        <p:spPr>
          <a:xfrm>
            <a:off x="9814563" y="2513539"/>
            <a:ext cx="2274434" cy="2061206"/>
          </a:xfrm>
          <a:prstGeom prst="rect">
            <a:avLst/>
          </a:prstGeom>
        </p:spPr>
      </p:pic>
      <p:cxnSp>
        <p:nvCxnSpPr>
          <p:cNvPr id="29" name="Conector recto de flecha 28">
            <a:extLst>
              <a:ext uri="{FF2B5EF4-FFF2-40B4-BE49-F238E27FC236}">
                <a16:creationId xmlns:a16="http://schemas.microsoft.com/office/drawing/2014/main" id="{CBCD5BF3-6A5E-4932-81E3-13773169FFFF}"/>
              </a:ext>
            </a:extLst>
          </p:cNvPr>
          <p:cNvCxnSpPr>
            <a:stCxn id="3" idx="3"/>
            <a:endCxn id="25" idx="0"/>
          </p:cNvCxnSpPr>
          <p:nvPr/>
        </p:nvCxnSpPr>
        <p:spPr>
          <a:xfrm>
            <a:off x="9619406" y="2188315"/>
            <a:ext cx="1332374" cy="325224"/>
          </a:xfrm>
          <a:prstGeom prst="straightConnector1">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31" name="Conector recto de flecha 30">
            <a:extLst>
              <a:ext uri="{FF2B5EF4-FFF2-40B4-BE49-F238E27FC236}">
                <a16:creationId xmlns:a16="http://schemas.microsoft.com/office/drawing/2014/main" id="{B7697D84-5139-41E4-AD46-21255D7F5A29}"/>
              </a:ext>
            </a:extLst>
          </p:cNvPr>
          <p:cNvCxnSpPr>
            <a:stCxn id="4" idx="3"/>
            <a:endCxn id="25" idx="2"/>
          </p:cNvCxnSpPr>
          <p:nvPr/>
        </p:nvCxnSpPr>
        <p:spPr>
          <a:xfrm flipV="1">
            <a:off x="9613052" y="4574745"/>
            <a:ext cx="1338728" cy="379788"/>
          </a:xfrm>
          <a:prstGeom prst="straightConnector1">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sp>
        <p:nvSpPr>
          <p:cNvPr id="41" name="CuadroTexto 40">
            <a:extLst>
              <a:ext uri="{FF2B5EF4-FFF2-40B4-BE49-F238E27FC236}">
                <a16:creationId xmlns:a16="http://schemas.microsoft.com/office/drawing/2014/main" id="{F9AF9A3C-FFBC-4CD1-9B9D-EF849BB6C893}"/>
              </a:ext>
            </a:extLst>
          </p:cNvPr>
          <p:cNvSpPr txBox="1"/>
          <p:nvPr/>
        </p:nvSpPr>
        <p:spPr>
          <a:xfrm>
            <a:off x="273078" y="4450921"/>
            <a:ext cx="2814262" cy="120032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285750" indent="-285750">
              <a:buFont typeface="Arial" panose="020B0604020202020204" pitchFamily="34" charset="0"/>
              <a:buChar char="•"/>
            </a:pPr>
            <a:r>
              <a:rPr lang="es-ES" sz="1800" dirty="0">
                <a:latin typeface="Calibri" panose="020F0502020204030204" pitchFamily="34" charset="0"/>
                <a:cs typeface="Calibri" panose="020F0502020204030204" pitchFamily="34" charset="0"/>
              </a:rPr>
              <a:t>Preparar medio PDA y agregar ampicilina</a:t>
            </a:r>
          </a:p>
          <a:p>
            <a:pPr marL="285750" indent="-285750">
              <a:buFont typeface="Arial" panose="020B0604020202020204" pitchFamily="34" charset="0"/>
              <a:buChar char="•"/>
            </a:pPr>
            <a:r>
              <a:rPr lang="es-ES" sz="1800" b="0" i="1" u="none" strike="noStrike" dirty="0">
                <a:solidFill>
                  <a:srgbClr val="000000"/>
                </a:solidFill>
                <a:effectLst/>
                <a:latin typeface="Calibri" panose="020F0502020204030204" pitchFamily="34" charset="0"/>
              </a:rPr>
              <a:t>Aspergillus </a:t>
            </a:r>
            <a:r>
              <a:rPr lang="es-ES" sz="1800" b="0" i="1" u="none" strike="noStrike" dirty="0" err="1">
                <a:solidFill>
                  <a:srgbClr val="000000"/>
                </a:solidFill>
                <a:effectLst/>
                <a:latin typeface="Calibri" panose="020F0502020204030204" pitchFamily="34" charset="0"/>
              </a:rPr>
              <a:t>spp</a:t>
            </a:r>
            <a:r>
              <a:rPr lang="es-ES" sz="1800" b="0" i="1" u="none" strike="noStrike" dirty="0">
                <a:solidFill>
                  <a:srgbClr val="000000"/>
                </a:solidFill>
                <a:effectLst/>
                <a:latin typeface="Calibri" panose="020F0502020204030204" pitchFamily="34" charset="0"/>
              </a:rPr>
              <a:t> cultivado en PDA</a:t>
            </a:r>
          </a:p>
        </p:txBody>
      </p:sp>
      <p:sp>
        <p:nvSpPr>
          <p:cNvPr id="44" name="CuadroTexto 43">
            <a:extLst>
              <a:ext uri="{FF2B5EF4-FFF2-40B4-BE49-F238E27FC236}">
                <a16:creationId xmlns:a16="http://schemas.microsoft.com/office/drawing/2014/main" id="{DF1F0E02-7CD5-4CE1-93B2-8AD1D1EFFD88}"/>
              </a:ext>
            </a:extLst>
          </p:cNvPr>
          <p:cNvSpPr txBox="1"/>
          <p:nvPr/>
        </p:nvSpPr>
        <p:spPr>
          <a:xfrm>
            <a:off x="10188594" y="4954533"/>
            <a:ext cx="1149828"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s-ES" sz="1800">
                <a:latin typeface="Calibri" panose="020F0502020204030204" pitchFamily="34" charset="0"/>
                <a:cs typeface="Calibri" panose="020F0502020204030204" pitchFamily="34" charset="0"/>
              </a:rPr>
              <a:t>96 Horas</a:t>
            </a:r>
            <a:endParaRPr lang="es-EC" sz="1800">
              <a:latin typeface="Calibri" panose="020F0502020204030204" pitchFamily="34" charset="0"/>
              <a:cs typeface="Calibri" panose="020F0502020204030204" pitchFamily="34" charset="0"/>
            </a:endParaRPr>
          </a:p>
        </p:txBody>
      </p:sp>
      <p:sp>
        <p:nvSpPr>
          <p:cNvPr id="43" name="CuadroTexto 42">
            <a:extLst>
              <a:ext uri="{FF2B5EF4-FFF2-40B4-BE49-F238E27FC236}">
                <a16:creationId xmlns:a16="http://schemas.microsoft.com/office/drawing/2014/main" id="{DACA36C3-0D50-404B-90F1-B2EC1094B84E}"/>
              </a:ext>
            </a:extLst>
          </p:cNvPr>
          <p:cNvSpPr txBox="1"/>
          <p:nvPr/>
        </p:nvSpPr>
        <p:spPr>
          <a:xfrm>
            <a:off x="109331" y="2450103"/>
            <a:ext cx="2525637" cy="1754326"/>
          </a:xfrm>
          <a:prstGeom prst="rect">
            <a:avLst/>
          </a:prstGeom>
          <a:ln>
            <a:solidFill>
              <a:schemeClr val="accent6">
                <a:lumMod val="50000"/>
              </a:schemeClr>
            </a:solidFill>
            <a:prstDash val="lgDash"/>
          </a:ln>
        </p:spPr>
        <p:style>
          <a:lnRef idx="2">
            <a:schemeClr val="accent4"/>
          </a:lnRef>
          <a:fillRef idx="1">
            <a:schemeClr val="lt1"/>
          </a:fillRef>
          <a:effectRef idx="0">
            <a:schemeClr val="accent4"/>
          </a:effectRef>
          <a:fontRef idx="minor">
            <a:schemeClr val="dk1"/>
          </a:fontRef>
        </p:style>
        <p:txBody>
          <a:bodyPr wrap="square" rtlCol="0">
            <a:spAutoFit/>
          </a:bodyPr>
          <a:lstStyle/>
          <a:p>
            <a:pPr algn="just"/>
            <a:r>
              <a:rPr lang="es-ES" sz="1800" dirty="0">
                <a:latin typeface="Calibri" panose="020F0502020204030204" pitchFamily="34" charset="0"/>
                <a:cs typeface="Calibri" panose="020F0502020204030204" pitchFamily="34" charset="0"/>
              </a:rPr>
              <a:t>Concentración de los extractos al 10, 2 y 1 %</a:t>
            </a:r>
          </a:p>
          <a:p>
            <a:pPr algn="just"/>
            <a:r>
              <a:rPr lang="es-ES" sz="1800" dirty="0">
                <a:latin typeface="Calibri" panose="020F0502020204030204" pitchFamily="34" charset="0"/>
                <a:cs typeface="Calibri" panose="020F0502020204030204" pitchFamily="34" charset="0"/>
              </a:rPr>
              <a:t>Controles</a:t>
            </a:r>
          </a:p>
          <a:p>
            <a:pPr marL="285750" indent="-285750" algn="just">
              <a:buFont typeface="Arial" panose="020B0604020202020204" pitchFamily="34" charset="0"/>
              <a:buChar char="•"/>
            </a:pPr>
            <a:r>
              <a:rPr lang="es-ES" sz="1800" dirty="0">
                <a:latin typeface="Calibri" panose="020F0502020204030204" pitchFamily="34" charset="0"/>
                <a:cs typeface="Calibri" panose="020F0502020204030204" pitchFamily="34" charset="0"/>
              </a:rPr>
              <a:t>Negativo agua salina</a:t>
            </a:r>
            <a:endParaRPr lang="es-EC" sz="1800">
              <a:latin typeface="Calibri" panose="020F0502020204030204" pitchFamily="34" charset="0"/>
              <a:cs typeface="Calibri" panose="020F0502020204030204" pitchFamily="34" charset="0"/>
            </a:endParaRPr>
          </a:p>
          <a:p>
            <a:pPr marL="285750" indent="-285750" algn="just">
              <a:buFont typeface="Arial" panose="020B0604020202020204" pitchFamily="34" charset="0"/>
              <a:buChar char="•"/>
            </a:pPr>
            <a:r>
              <a:rPr lang="es-EC" sz="1800" dirty="0">
                <a:latin typeface="Calibri" panose="020F0502020204030204" pitchFamily="34" charset="0"/>
                <a:cs typeface="Calibri" panose="020F0502020204030204" pitchFamily="34" charset="0"/>
              </a:rPr>
              <a:t>Positivo Ampicilina y metanol</a:t>
            </a:r>
            <a:endParaRPr lang="es-ES" sz="1800" dirty="0">
              <a:latin typeface="Calibri" panose="020F0502020204030204" pitchFamily="34" charset="0"/>
              <a:cs typeface="Calibri" panose="020F0502020204030204" pitchFamily="34" charset="0"/>
            </a:endParaRPr>
          </a:p>
        </p:txBody>
      </p:sp>
      <p:cxnSp>
        <p:nvCxnSpPr>
          <p:cNvPr id="234" name="Conector: curvado 233">
            <a:extLst>
              <a:ext uri="{FF2B5EF4-FFF2-40B4-BE49-F238E27FC236}">
                <a16:creationId xmlns:a16="http://schemas.microsoft.com/office/drawing/2014/main" id="{04906106-C76D-4F13-BDF6-2086741EB292}"/>
              </a:ext>
            </a:extLst>
          </p:cNvPr>
          <p:cNvCxnSpPr>
            <a:cxnSpLocks/>
            <a:stCxn id="10" idx="3"/>
            <a:endCxn id="3" idx="1"/>
          </p:cNvCxnSpPr>
          <p:nvPr/>
        </p:nvCxnSpPr>
        <p:spPr>
          <a:xfrm>
            <a:off x="3223083" y="1560642"/>
            <a:ext cx="848592" cy="627673"/>
          </a:xfrm>
          <a:prstGeom prst="curvedConnector3">
            <a:avLst>
              <a:gd name="adj1" fmla="val 50000"/>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113" name="Conector: curvado 112">
            <a:extLst>
              <a:ext uri="{FF2B5EF4-FFF2-40B4-BE49-F238E27FC236}">
                <a16:creationId xmlns:a16="http://schemas.microsoft.com/office/drawing/2014/main" id="{69A1653B-652B-40EB-A1D1-66C594A9888F}"/>
              </a:ext>
            </a:extLst>
          </p:cNvPr>
          <p:cNvCxnSpPr>
            <a:cxnSpLocks/>
            <a:stCxn id="41" idx="3"/>
          </p:cNvCxnSpPr>
          <p:nvPr/>
        </p:nvCxnSpPr>
        <p:spPr>
          <a:xfrm>
            <a:off x="3087340" y="5051086"/>
            <a:ext cx="984335" cy="477900"/>
          </a:xfrm>
          <a:prstGeom prst="curvedConnector3">
            <a:avLst>
              <a:gd name="adj1" fmla="val 50000"/>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pic>
        <p:nvPicPr>
          <p:cNvPr id="2" name="Imagen 4" descr="Imagen que contiene interior, persona, cocina, preparando&#10;&#10;Descripción generada automáticamente">
            <a:extLst>
              <a:ext uri="{FF2B5EF4-FFF2-40B4-BE49-F238E27FC236}">
                <a16:creationId xmlns:a16="http://schemas.microsoft.com/office/drawing/2014/main" id="{A623A8B1-1BB2-42A2-8254-7A88EEABBAC5}"/>
              </a:ext>
            </a:extLst>
          </p:cNvPr>
          <p:cNvPicPr>
            <a:picLocks noChangeAspect="1"/>
          </p:cNvPicPr>
          <p:nvPr/>
        </p:nvPicPr>
        <p:blipFill>
          <a:blip r:embed="rId7"/>
          <a:stretch>
            <a:fillRect/>
          </a:stretch>
        </p:blipFill>
        <p:spPr>
          <a:xfrm>
            <a:off x="2773752" y="2455733"/>
            <a:ext cx="1640455" cy="2000446"/>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grpSp>
        <p:nvGrpSpPr>
          <p:cNvPr id="3" name="Grupo 2">
            <a:extLst>
              <a:ext uri="{FF2B5EF4-FFF2-40B4-BE49-F238E27FC236}">
                <a16:creationId xmlns:a16="http://schemas.microsoft.com/office/drawing/2014/main" id="{97CF0A8A-23B8-484F-AAAD-BD7CD5924349}"/>
              </a:ext>
            </a:extLst>
          </p:cNvPr>
          <p:cNvGrpSpPr/>
          <p:nvPr/>
        </p:nvGrpSpPr>
        <p:grpSpPr>
          <a:xfrm>
            <a:off x="254096" y="693547"/>
            <a:ext cx="3524360" cy="675241"/>
            <a:chOff x="-2399685" y="1998855"/>
            <a:chExt cx="2901156" cy="1160461"/>
          </a:xfrm>
        </p:grpSpPr>
        <p:sp>
          <p:nvSpPr>
            <p:cNvPr id="5" name="Flecha: cheurón 4">
              <a:extLst>
                <a:ext uri="{FF2B5EF4-FFF2-40B4-BE49-F238E27FC236}">
                  <a16:creationId xmlns:a16="http://schemas.microsoft.com/office/drawing/2014/main" id="{C849ECC0-034E-4D98-A96E-610B6E54A5D7}"/>
                </a:ext>
              </a:extLst>
            </p:cNvPr>
            <p:cNvSpPr/>
            <p:nvPr/>
          </p:nvSpPr>
          <p:spPr>
            <a:xfrm>
              <a:off x="-2399685" y="1998855"/>
              <a:ext cx="2901156" cy="1160461"/>
            </a:xfrm>
            <a:prstGeom prst="chevron">
              <a:avLst/>
            </a:prstGeom>
          </p:spPr>
          <p:style>
            <a:lnRef idx="2">
              <a:schemeClr val="lt1">
                <a:hueOff val="0"/>
                <a:satOff val="0"/>
                <a:lumOff val="0"/>
                <a:alphaOff val="0"/>
              </a:schemeClr>
            </a:lnRef>
            <a:fillRef idx="1">
              <a:schemeClr val="accent5">
                <a:hueOff val="-5001112"/>
                <a:satOff val="-1606"/>
                <a:lumOff val="4510"/>
                <a:alphaOff val="0"/>
              </a:schemeClr>
            </a:fillRef>
            <a:effectRef idx="0">
              <a:schemeClr val="accent5">
                <a:hueOff val="-5001112"/>
                <a:satOff val="-1606"/>
                <a:lumOff val="4510"/>
                <a:alphaOff val="0"/>
              </a:schemeClr>
            </a:effectRef>
            <a:fontRef idx="minor">
              <a:schemeClr val="lt1"/>
            </a:fontRef>
          </p:style>
        </p:sp>
        <p:sp>
          <p:nvSpPr>
            <p:cNvPr id="6" name="Flecha: cheurón 4">
              <a:extLst>
                <a:ext uri="{FF2B5EF4-FFF2-40B4-BE49-F238E27FC236}">
                  <a16:creationId xmlns:a16="http://schemas.microsoft.com/office/drawing/2014/main" id="{A95206C1-38DF-42BE-ACA3-979BD2FDE58E}"/>
                </a:ext>
              </a:extLst>
            </p:cNvPr>
            <p:cNvSpPr txBox="1"/>
            <p:nvPr/>
          </p:nvSpPr>
          <p:spPr>
            <a:xfrm>
              <a:off x="-1991134" y="2236393"/>
              <a:ext cx="1773536" cy="6853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0020" tIns="53340" rIns="53340" bIns="53340" numCol="1" spcCol="1270" anchor="ctr" anchorCtr="0">
              <a:noAutofit/>
            </a:bodyPr>
            <a:lstStyle/>
            <a:p>
              <a:pPr algn="ctr" defTabSz="1778000">
                <a:lnSpc>
                  <a:spcPct val="90000"/>
                </a:lnSpc>
                <a:spcBef>
                  <a:spcPct val="0"/>
                </a:spcBef>
                <a:spcAft>
                  <a:spcPct val="35000"/>
                </a:spcAft>
              </a:pPr>
              <a:r>
                <a:rPr lang="es-ES" sz="1800" b="1">
                  <a:solidFill>
                    <a:srgbClr val="000000"/>
                  </a:solidFill>
                  <a:latin typeface="Calibri"/>
                  <a:ea typeface="Times New Roman" panose="02020603050405020304" pitchFamily="18" charset="0"/>
                  <a:cs typeface="Times New Roman"/>
                </a:rPr>
                <a:t>Actividad antioxidante</a:t>
              </a:r>
              <a:endParaRPr lang="en-US" sz="18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grpSp>
      <p:grpSp>
        <p:nvGrpSpPr>
          <p:cNvPr id="8" name="Grupo 7">
            <a:extLst>
              <a:ext uri="{FF2B5EF4-FFF2-40B4-BE49-F238E27FC236}">
                <a16:creationId xmlns:a16="http://schemas.microsoft.com/office/drawing/2014/main" id="{366A50DA-A185-4372-858A-1FBA5CCBE839}"/>
              </a:ext>
            </a:extLst>
          </p:cNvPr>
          <p:cNvGrpSpPr/>
          <p:nvPr/>
        </p:nvGrpSpPr>
        <p:grpSpPr>
          <a:xfrm>
            <a:off x="8713151" y="693545"/>
            <a:ext cx="3378809" cy="675241"/>
            <a:chOff x="-2399685" y="1998855"/>
            <a:chExt cx="2901156" cy="1160461"/>
          </a:xfrm>
        </p:grpSpPr>
        <p:sp>
          <p:nvSpPr>
            <p:cNvPr id="9" name="Flecha: cheurón 8">
              <a:extLst>
                <a:ext uri="{FF2B5EF4-FFF2-40B4-BE49-F238E27FC236}">
                  <a16:creationId xmlns:a16="http://schemas.microsoft.com/office/drawing/2014/main" id="{94EE7CC5-0CBC-4673-A497-6E222AD758AB}"/>
                </a:ext>
              </a:extLst>
            </p:cNvPr>
            <p:cNvSpPr/>
            <p:nvPr/>
          </p:nvSpPr>
          <p:spPr>
            <a:xfrm>
              <a:off x="-2399685" y="1998855"/>
              <a:ext cx="2901156" cy="1160461"/>
            </a:xfrm>
            <a:prstGeom prst="chevron">
              <a:avLst/>
            </a:prstGeom>
          </p:spPr>
          <p:style>
            <a:lnRef idx="2">
              <a:schemeClr val="lt1">
                <a:hueOff val="0"/>
                <a:satOff val="0"/>
                <a:lumOff val="0"/>
                <a:alphaOff val="0"/>
              </a:schemeClr>
            </a:lnRef>
            <a:fillRef idx="1">
              <a:schemeClr val="accent5">
                <a:hueOff val="-5001112"/>
                <a:satOff val="-1606"/>
                <a:lumOff val="4510"/>
                <a:alphaOff val="0"/>
              </a:schemeClr>
            </a:fillRef>
            <a:effectRef idx="0">
              <a:schemeClr val="accent5">
                <a:hueOff val="-5001112"/>
                <a:satOff val="-1606"/>
                <a:lumOff val="4510"/>
                <a:alphaOff val="0"/>
              </a:schemeClr>
            </a:effectRef>
            <a:fontRef idx="minor">
              <a:schemeClr val="lt1"/>
            </a:fontRef>
          </p:style>
        </p:sp>
        <p:sp>
          <p:nvSpPr>
            <p:cNvPr id="10" name="Flecha: cheurón 4">
              <a:extLst>
                <a:ext uri="{FF2B5EF4-FFF2-40B4-BE49-F238E27FC236}">
                  <a16:creationId xmlns:a16="http://schemas.microsoft.com/office/drawing/2014/main" id="{9C1361EE-F348-402B-920A-B9F38BA36AC4}"/>
                </a:ext>
              </a:extLst>
            </p:cNvPr>
            <p:cNvSpPr txBox="1"/>
            <p:nvPr/>
          </p:nvSpPr>
          <p:spPr>
            <a:xfrm>
              <a:off x="-1991134" y="2236393"/>
              <a:ext cx="1773536" cy="6853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0020" tIns="53340" rIns="53340" bIns="53340" numCol="1" spcCol="1270" anchor="ctr" anchorCtr="0">
              <a:noAutofit/>
            </a:bodyPr>
            <a:lstStyle/>
            <a:p>
              <a:pPr algn="ctr" defTabSz="1778000">
                <a:lnSpc>
                  <a:spcPct val="90000"/>
                </a:lnSpc>
                <a:spcBef>
                  <a:spcPct val="0"/>
                </a:spcBef>
                <a:spcAft>
                  <a:spcPct val="35000"/>
                </a:spcAft>
              </a:pPr>
              <a:r>
                <a:rPr lang="es-ES" sz="1800" b="1">
                  <a:solidFill>
                    <a:schemeClr val="tx1"/>
                  </a:solidFill>
                  <a:latin typeface="Calibri"/>
                  <a:ea typeface="+mn-lt"/>
                  <a:cs typeface="+mn-lt"/>
                </a:rPr>
                <a:t>Resonancia magnética nuclear</a:t>
              </a:r>
              <a:endParaRPr lang="es-ES" b="1">
                <a:solidFill>
                  <a:schemeClr val="tx1"/>
                </a:solidFill>
                <a:latin typeface="Calibri"/>
              </a:endParaRPr>
            </a:p>
          </p:txBody>
        </p:sp>
      </p:grpSp>
      <p:sp>
        <p:nvSpPr>
          <p:cNvPr id="11" name="CuadroTexto 1">
            <a:extLst>
              <a:ext uri="{FF2B5EF4-FFF2-40B4-BE49-F238E27FC236}">
                <a16:creationId xmlns:a16="http://schemas.microsoft.com/office/drawing/2014/main" id="{65CC528F-DA9D-4351-8780-EA0AD1AB5586}"/>
              </a:ext>
            </a:extLst>
          </p:cNvPr>
          <p:cNvSpPr txBox="1"/>
          <p:nvPr/>
        </p:nvSpPr>
        <p:spPr>
          <a:xfrm>
            <a:off x="3954288" y="110563"/>
            <a:ext cx="4581563" cy="523220"/>
          </a:xfrm>
          <a:prstGeom prst="rect">
            <a:avLst/>
          </a:prstGeom>
        </p:spPr>
        <p:style>
          <a:lnRef idx="2">
            <a:schemeClr val="dk1"/>
          </a:lnRef>
          <a:fillRef idx="1">
            <a:schemeClr val="lt1"/>
          </a:fillRef>
          <a:effectRef idx="0">
            <a:schemeClr val="dk1"/>
          </a:effectRef>
          <a:fontRef idx="minor">
            <a:schemeClr val="dk1"/>
          </a:fontRef>
        </p:style>
        <p:txBody>
          <a:bodyPr wrap="square" lIns="91440" tIns="45720" rIns="91440" bIns="4572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pPr algn="ctr"/>
            <a:r>
              <a:rPr lang="es-MX">
                <a:cs typeface="Arial"/>
              </a:rPr>
              <a:t>Extracto crudo (M0)</a:t>
            </a:r>
            <a:endParaRPr lang="es-MX"/>
          </a:p>
          <a:p>
            <a:pPr algn="ctr"/>
            <a:r>
              <a:rPr lang="es-MX"/>
              <a:t>Fracciones de acetato de etilo (M02 y D02)</a:t>
            </a:r>
            <a:endParaRPr lang="en-US">
              <a:cs typeface="Arial"/>
            </a:endParaRPr>
          </a:p>
        </p:txBody>
      </p:sp>
      <p:pic>
        <p:nvPicPr>
          <p:cNvPr id="12" name="Imagen 12" descr="Imagen que contiene Diagrama&#10;&#10;Descripción generada automáticamente">
            <a:extLst>
              <a:ext uri="{FF2B5EF4-FFF2-40B4-BE49-F238E27FC236}">
                <a16:creationId xmlns:a16="http://schemas.microsoft.com/office/drawing/2014/main" id="{43891387-4966-491F-88DE-27ED9E8FF838}"/>
              </a:ext>
            </a:extLst>
          </p:cNvPr>
          <p:cNvPicPr>
            <a:picLocks noChangeAspect="1"/>
          </p:cNvPicPr>
          <p:nvPr/>
        </p:nvPicPr>
        <p:blipFill>
          <a:blip r:embed="rId3"/>
          <a:stretch>
            <a:fillRect/>
          </a:stretch>
        </p:blipFill>
        <p:spPr>
          <a:xfrm>
            <a:off x="5562224" y="698910"/>
            <a:ext cx="1367213" cy="1025169"/>
          </a:xfrm>
          <a:prstGeom prst="rect">
            <a:avLst/>
          </a:prstGeom>
        </p:spPr>
      </p:pic>
      <p:sp>
        <p:nvSpPr>
          <p:cNvPr id="14" name="CuadroTexto 13">
            <a:extLst>
              <a:ext uri="{FF2B5EF4-FFF2-40B4-BE49-F238E27FC236}">
                <a16:creationId xmlns:a16="http://schemas.microsoft.com/office/drawing/2014/main" id="{B3428E7F-E936-43D4-B34C-C8180C7A77F3}"/>
              </a:ext>
            </a:extLst>
          </p:cNvPr>
          <p:cNvSpPr txBox="1"/>
          <p:nvPr/>
        </p:nvSpPr>
        <p:spPr>
          <a:xfrm>
            <a:off x="-1712" y="6119972"/>
            <a:ext cx="5791197" cy="738664"/>
          </a:xfrm>
          <a:prstGeom prst="rect">
            <a:avLst/>
          </a:prstGeom>
          <a:solidFill>
            <a:schemeClr val="accent6">
              <a:lumMod val="40000"/>
              <a:lumOff val="6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a:t> Vol. Inyección:40 </a:t>
            </a:r>
            <a:r>
              <a:rPr lang="es-ES" err="1"/>
              <a:t>uL</a:t>
            </a:r>
            <a:r>
              <a:rPr lang="es-ES"/>
              <a:t>; Flujo:0,6  </a:t>
            </a:r>
            <a:r>
              <a:rPr lang="es-ES" err="1"/>
              <a:t>mL</a:t>
            </a:r>
            <a:r>
              <a:rPr lang="es-ES"/>
              <a:t>/min; Analito: 2mg/</a:t>
            </a:r>
            <a:r>
              <a:rPr lang="es-ES" err="1"/>
              <a:t>mL</a:t>
            </a:r>
            <a:r>
              <a:rPr lang="es-ES"/>
              <a:t>; Detección DAD 200-600 nm. Flujo DPPH:0.4mL/min (5g/L). Detección:515 nm</a:t>
            </a:r>
          </a:p>
          <a:p>
            <a:pPr algn="ctr"/>
            <a:r>
              <a:rPr lang="es-ES" dirty="0"/>
              <a:t>Columna RP-C18e (Agua-Metanol)</a:t>
            </a:r>
          </a:p>
        </p:txBody>
      </p:sp>
      <p:sp>
        <p:nvSpPr>
          <p:cNvPr id="2" name="CuadroTexto 1">
            <a:extLst>
              <a:ext uri="{FF2B5EF4-FFF2-40B4-BE49-F238E27FC236}">
                <a16:creationId xmlns:a16="http://schemas.microsoft.com/office/drawing/2014/main" id="{699C832B-CDA7-47AA-A161-B7B0E698E9F2}"/>
              </a:ext>
            </a:extLst>
          </p:cNvPr>
          <p:cNvSpPr txBox="1"/>
          <p:nvPr/>
        </p:nvSpPr>
        <p:spPr>
          <a:xfrm>
            <a:off x="178085" y="1505163"/>
            <a:ext cx="1955514" cy="307777"/>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dirty="0">
                <a:latin typeface="Calibri"/>
                <a:cs typeface="Calibri"/>
              </a:rPr>
              <a:t>HPLC-DPPH</a:t>
            </a:r>
          </a:p>
        </p:txBody>
      </p:sp>
      <p:pic>
        <p:nvPicPr>
          <p:cNvPr id="24" name="Imagen 24" descr="Diagrama&#10;&#10;Descripción generada automáticamente">
            <a:extLst>
              <a:ext uri="{FF2B5EF4-FFF2-40B4-BE49-F238E27FC236}">
                <a16:creationId xmlns:a16="http://schemas.microsoft.com/office/drawing/2014/main" id="{C0CA040F-6FAC-4BFA-92AF-173A561A96FA}"/>
              </a:ext>
            </a:extLst>
          </p:cNvPr>
          <p:cNvPicPr>
            <a:picLocks noChangeAspect="1"/>
          </p:cNvPicPr>
          <p:nvPr/>
        </p:nvPicPr>
        <p:blipFill>
          <a:blip r:embed="rId4"/>
          <a:stretch>
            <a:fillRect/>
          </a:stretch>
        </p:blipFill>
        <p:spPr>
          <a:xfrm>
            <a:off x="75344" y="2105127"/>
            <a:ext cx="5029200" cy="2048422"/>
          </a:xfrm>
          <a:prstGeom prst="rect">
            <a:avLst/>
          </a:prstGeom>
        </p:spPr>
      </p:pic>
      <p:pic>
        <p:nvPicPr>
          <p:cNvPr id="19" name="Imagen 19" descr="Diagrama&#10;&#10;Descripción generada automáticamente">
            <a:extLst>
              <a:ext uri="{FF2B5EF4-FFF2-40B4-BE49-F238E27FC236}">
                <a16:creationId xmlns:a16="http://schemas.microsoft.com/office/drawing/2014/main" id="{D905A5E4-5994-48C2-82C7-C24AF8588D5D}"/>
              </a:ext>
            </a:extLst>
          </p:cNvPr>
          <p:cNvPicPr>
            <a:picLocks noChangeAspect="1"/>
          </p:cNvPicPr>
          <p:nvPr/>
        </p:nvPicPr>
        <p:blipFill>
          <a:blip r:embed="rId5"/>
          <a:stretch>
            <a:fillRect/>
          </a:stretch>
        </p:blipFill>
        <p:spPr>
          <a:xfrm>
            <a:off x="4048018" y="3736838"/>
            <a:ext cx="1467492" cy="1781625"/>
          </a:xfrm>
          <a:prstGeom prst="rect">
            <a:avLst/>
          </a:prstGeom>
        </p:spPr>
      </p:pic>
      <p:cxnSp>
        <p:nvCxnSpPr>
          <p:cNvPr id="25" name="Conector recto de flecha 24">
            <a:extLst>
              <a:ext uri="{FF2B5EF4-FFF2-40B4-BE49-F238E27FC236}">
                <a16:creationId xmlns:a16="http://schemas.microsoft.com/office/drawing/2014/main" id="{9BA44380-1CBB-445F-8C61-AD64627D1579}"/>
              </a:ext>
            </a:extLst>
          </p:cNvPr>
          <p:cNvCxnSpPr/>
          <p:nvPr/>
        </p:nvCxnSpPr>
        <p:spPr>
          <a:xfrm>
            <a:off x="4772455" y="3389722"/>
            <a:ext cx="6848" cy="34076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3" name="Imagen 13" descr="Interfaz de usuario gráfica, Diagrama&#10;&#10;Descripción generada automáticamente">
            <a:extLst>
              <a:ext uri="{FF2B5EF4-FFF2-40B4-BE49-F238E27FC236}">
                <a16:creationId xmlns:a16="http://schemas.microsoft.com/office/drawing/2014/main" id="{F9164314-BA0C-4A39-BD2B-832B16C9D1F6}"/>
              </a:ext>
            </a:extLst>
          </p:cNvPr>
          <p:cNvPicPr>
            <a:picLocks noChangeAspect="1"/>
          </p:cNvPicPr>
          <p:nvPr/>
        </p:nvPicPr>
        <p:blipFill>
          <a:blip r:embed="rId6"/>
          <a:stretch>
            <a:fillRect/>
          </a:stretch>
        </p:blipFill>
        <p:spPr>
          <a:xfrm>
            <a:off x="981554" y="3732141"/>
            <a:ext cx="1153382" cy="2253359"/>
          </a:xfrm>
          <a:prstGeom prst="rect">
            <a:avLst/>
          </a:prstGeom>
        </p:spPr>
      </p:pic>
      <p:sp>
        <p:nvSpPr>
          <p:cNvPr id="27" name="CuadroTexto 26">
            <a:extLst>
              <a:ext uri="{FF2B5EF4-FFF2-40B4-BE49-F238E27FC236}">
                <a16:creationId xmlns:a16="http://schemas.microsoft.com/office/drawing/2014/main" id="{C9AC54B0-E416-411E-9AE6-C0DAD013D73E}"/>
              </a:ext>
            </a:extLst>
          </p:cNvPr>
          <p:cNvSpPr txBox="1"/>
          <p:nvPr/>
        </p:nvSpPr>
        <p:spPr>
          <a:xfrm>
            <a:off x="342364" y="4708881"/>
            <a:ext cx="65412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dirty="0">
                <a:latin typeface="Calibri"/>
                <a:cs typeface="Calibri"/>
              </a:rPr>
              <a:t>HPLC</a:t>
            </a:r>
            <a:endParaRPr lang="es-ES" dirty="0"/>
          </a:p>
        </p:txBody>
      </p:sp>
      <p:pic>
        <p:nvPicPr>
          <p:cNvPr id="4" name="Imagen 6" descr="Imagen que contiene Icono&#10;&#10;Descripción generada automáticamente">
            <a:extLst>
              <a:ext uri="{FF2B5EF4-FFF2-40B4-BE49-F238E27FC236}">
                <a16:creationId xmlns:a16="http://schemas.microsoft.com/office/drawing/2014/main" id="{AC1513FF-4E8F-4BB7-A8BF-C1E8AC10C50A}"/>
              </a:ext>
            </a:extLst>
          </p:cNvPr>
          <p:cNvPicPr>
            <a:picLocks noChangeAspect="1"/>
          </p:cNvPicPr>
          <p:nvPr/>
        </p:nvPicPr>
        <p:blipFill>
          <a:blip r:embed="rId7"/>
          <a:stretch>
            <a:fillRect/>
          </a:stretch>
        </p:blipFill>
        <p:spPr>
          <a:xfrm>
            <a:off x="8046377" y="1713575"/>
            <a:ext cx="2743200" cy="3773323"/>
          </a:xfrm>
          <a:prstGeom prst="rect">
            <a:avLst/>
          </a:prstGeom>
        </p:spPr>
      </p:pic>
      <p:sp>
        <p:nvSpPr>
          <p:cNvPr id="18" name="CuadroTexto 17">
            <a:extLst>
              <a:ext uri="{FF2B5EF4-FFF2-40B4-BE49-F238E27FC236}">
                <a16:creationId xmlns:a16="http://schemas.microsoft.com/office/drawing/2014/main" id="{5F96D39D-C9ED-4E20-8088-D812945B3399}"/>
              </a:ext>
            </a:extLst>
          </p:cNvPr>
          <p:cNvSpPr txBox="1"/>
          <p:nvPr/>
        </p:nvSpPr>
        <p:spPr>
          <a:xfrm>
            <a:off x="10469366" y="1950377"/>
            <a:ext cx="1544546" cy="954107"/>
          </a:xfrm>
          <a:prstGeom prst="rect">
            <a:avLst/>
          </a:prstGeom>
          <a:solidFill>
            <a:schemeClr val="accent6">
              <a:lumMod val="40000"/>
              <a:lumOff val="6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dirty="0"/>
              <a:t>Espectro 1H</a:t>
            </a:r>
          </a:p>
          <a:p>
            <a:pPr algn="ctr"/>
            <a:r>
              <a:rPr lang="es-ES" dirty="0" err="1"/>
              <a:t>Bruker</a:t>
            </a:r>
            <a:r>
              <a:rPr lang="es-ES" dirty="0"/>
              <a:t> AVANCE 400, a 40O MHz para H1</a:t>
            </a:r>
          </a:p>
        </p:txBody>
      </p:sp>
      <p:pic>
        <p:nvPicPr>
          <p:cNvPr id="7" name="Imagen 14">
            <a:extLst>
              <a:ext uri="{FF2B5EF4-FFF2-40B4-BE49-F238E27FC236}">
                <a16:creationId xmlns:a16="http://schemas.microsoft.com/office/drawing/2014/main" id="{86A10DDB-49BB-4B66-BD69-A83C9D0990BD}"/>
              </a:ext>
            </a:extLst>
          </p:cNvPr>
          <p:cNvPicPr>
            <a:picLocks noChangeAspect="1"/>
          </p:cNvPicPr>
          <p:nvPr/>
        </p:nvPicPr>
        <p:blipFill>
          <a:blip r:embed="rId8"/>
          <a:stretch>
            <a:fillRect/>
          </a:stretch>
        </p:blipFill>
        <p:spPr>
          <a:xfrm>
            <a:off x="6316893" y="2022227"/>
            <a:ext cx="1364751" cy="1760446"/>
          </a:xfrm>
          <a:prstGeom prst="rect">
            <a:avLst/>
          </a:prstGeom>
        </p:spPr>
      </p:pic>
      <p:cxnSp>
        <p:nvCxnSpPr>
          <p:cNvPr id="20" name="Conector recto de flecha 19">
            <a:extLst>
              <a:ext uri="{FF2B5EF4-FFF2-40B4-BE49-F238E27FC236}">
                <a16:creationId xmlns:a16="http://schemas.microsoft.com/office/drawing/2014/main" id="{4E48686B-CBDC-4A1A-A9E8-35718BFAF5FD}"/>
              </a:ext>
            </a:extLst>
          </p:cNvPr>
          <p:cNvCxnSpPr>
            <a:cxnSpLocks/>
          </p:cNvCxnSpPr>
          <p:nvPr/>
        </p:nvCxnSpPr>
        <p:spPr>
          <a:xfrm flipH="1" flipV="1">
            <a:off x="7681752" y="2985604"/>
            <a:ext cx="575354" cy="48973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5" name="Imagen 14">
            <a:extLst>
              <a:ext uri="{FF2B5EF4-FFF2-40B4-BE49-F238E27FC236}">
                <a16:creationId xmlns:a16="http://schemas.microsoft.com/office/drawing/2014/main" id="{EE806EA6-9C93-4C7C-9699-535B922E2C09}"/>
              </a:ext>
            </a:extLst>
          </p:cNvPr>
          <p:cNvPicPr>
            <a:picLocks noChangeAspect="1"/>
          </p:cNvPicPr>
          <p:nvPr/>
        </p:nvPicPr>
        <p:blipFill>
          <a:blip r:embed="rId9"/>
          <a:stretch>
            <a:fillRect/>
          </a:stretch>
        </p:blipFill>
        <p:spPr>
          <a:xfrm>
            <a:off x="8336903" y="5966925"/>
            <a:ext cx="3785715" cy="88775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6" name="Google Shape;256;gec54d07bcd_0_900"/>
          <p:cNvSpPr txBox="1">
            <a:spLocks noGrp="1"/>
          </p:cNvSpPr>
          <p:nvPr>
            <p:ph type="title"/>
          </p:nvPr>
        </p:nvSpPr>
        <p:spPr>
          <a:xfrm>
            <a:off x="192350" y="70274"/>
            <a:ext cx="10972800" cy="1143000"/>
          </a:xfrm>
          <a:prstGeom prst="rect">
            <a:avLst/>
          </a:prstGeom>
          <a:noFill/>
          <a:ln>
            <a:noFill/>
          </a:ln>
        </p:spPr>
        <p:txBody>
          <a:bodyPr spcFirstLastPara="1" wrap="square" lIns="91425" tIns="45700" rIns="91425" bIns="45700" anchor="t" anchorCtr="0">
            <a:noAutofit/>
          </a:bodyPr>
          <a:lstStyle/>
          <a:p>
            <a:pPr algn="ctr"/>
            <a:r>
              <a:rPr lang="es-MX" sz="3600" i="0" dirty="0">
                <a:solidFill>
                  <a:schemeClr val="dk1"/>
                </a:solidFill>
                <a:latin typeface="Calibri"/>
              </a:rPr>
              <a:t>Resultados y discusión</a:t>
            </a:r>
            <a:endParaRPr lang="es-ES" sz="3600" dirty="0">
              <a:solidFill>
                <a:schemeClr val="dk1"/>
              </a:solidFill>
              <a:latin typeface="Calibri"/>
            </a:endParaRPr>
          </a:p>
        </p:txBody>
      </p:sp>
      <p:pic>
        <p:nvPicPr>
          <p:cNvPr id="2" name="Imagen 1">
            <a:extLst>
              <a:ext uri="{FF2B5EF4-FFF2-40B4-BE49-F238E27FC236}">
                <a16:creationId xmlns:a16="http://schemas.microsoft.com/office/drawing/2014/main" id="{D399CD67-34EB-432D-A71B-2D7B929F786C}"/>
              </a:ext>
            </a:extLst>
          </p:cNvPr>
          <p:cNvPicPr>
            <a:picLocks noChangeAspect="1"/>
          </p:cNvPicPr>
          <p:nvPr/>
        </p:nvPicPr>
        <p:blipFill>
          <a:blip r:embed="rId3"/>
          <a:stretch>
            <a:fillRect/>
          </a:stretch>
        </p:blipFill>
        <p:spPr>
          <a:xfrm>
            <a:off x="8236261" y="5808774"/>
            <a:ext cx="3785715" cy="887755"/>
          </a:xfrm>
          <a:prstGeom prst="rect">
            <a:avLst/>
          </a:prstGeom>
        </p:spPr>
      </p:pic>
      <p:grpSp>
        <p:nvGrpSpPr>
          <p:cNvPr id="3" name="Grupo 2">
            <a:extLst>
              <a:ext uri="{FF2B5EF4-FFF2-40B4-BE49-F238E27FC236}">
                <a16:creationId xmlns:a16="http://schemas.microsoft.com/office/drawing/2014/main" id="{8148E388-D9E6-4316-B450-DCF8F474AC12}"/>
              </a:ext>
            </a:extLst>
          </p:cNvPr>
          <p:cNvGrpSpPr/>
          <p:nvPr/>
        </p:nvGrpSpPr>
        <p:grpSpPr>
          <a:xfrm>
            <a:off x="539846" y="731647"/>
            <a:ext cx="3524360" cy="675241"/>
            <a:chOff x="-2399685" y="1998855"/>
            <a:chExt cx="2901156" cy="1160461"/>
          </a:xfrm>
        </p:grpSpPr>
        <p:sp>
          <p:nvSpPr>
            <p:cNvPr id="5" name="Flecha: cheurón 4">
              <a:extLst>
                <a:ext uri="{FF2B5EF4-FFF2-40B4-BE49-F238E27FC236}">
                  <a16:creationId xmlns:a16="http://schemas.microsoft.com/office/drawing/2014/main" id="{3E8434CF-2687-4E15-AB0C-1B4860B2BB3C}"/>
                </a:ext>
              </a:extLst>
            </p:cNvPr>
            <p:cNvSpPr/>
            <p:nvPr/>
          </p:nvSpPr>
          <p:spPr>
            <a:xfrm>
              <a:off x="-2399685" y="1998855"/>
              <a:ext cx="2901156" cy="1160461"/>
            </a:xfrm>
            <a:prstGeom prst="chevron">
              <a:avLst/>
            </a:prstGeom>
          </p:spPr>
          <p:style>
            <a:lnRef idx="2">
              <a:schemeClr val="accent4"/>
            </a:lnRef>
            <a:fillRef idx="1">
              <a:schemeClr val="lt1"/>
            </a:fillRef>
            <a:effectRef idx="0">
              <a:schemeClr val="accent4"/>
            </a:effectRef>
            <a:fontRef idx="minor">
              <a:schemeClr val="dk1"/>
            </a:fontRef>
          </p:style>
        </p:sp>
        <p:sp>
          <p:nvSpPr>
            <p:cNvPr id="6" name="Flecha: cheurón 4">
              <a:extLst>
                <a:ext uri="{FF2B5EF4-FFF2-40B4-BE49-F238E27FC236}">
                  <a16:creationId xmlns:a16="http://schemas.microsoft.com/office/drawing/2014/main" id="{18AC4DFB-0152-4E3A-AFA8-63C25D05B9EE}"/>
                </a:ext>
              </a:extLst>
            </p:cNvPr>
            <p:cNvSpPr txBox="1"/>
            <p:nvPr/>
          </p:nvSpPr>
          <p:spPr>
            <a:xfrm>
              <a:off x="-1991134" y="2236393"/>
              <a:ext cx="1773536" cy="6853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0020" tIns="53340" rIns="53340" bIns="53340" numCol="1" spcCol="1270" anchor="ctr" anchorCtr="0">
              <a:noAutofit/>
            </a:bodyPr>
            <a:lstStyle/>
            <a:p>
              <a:pPr algn="ctr" defTabSz="1778000">
                <a:lnSpc>
                  <a:spcPct val="90000"/>
                </a:lnSpc>
                <a:spcBef>
                  <a:spcPct val="0"/>
                </a:spcBef>
                <a:spcAft>
                  <a:spcPct val="35000"/>
                </a:spcAft>
              </a:pPr>
              <a:r>
                <a:rPr lang="es-ES" sz="1800" b="1" dirty="0">
                  <a:solidFill>
                    <a:srgbClr val="000000"/>
                  </a:solidFill>
                  <a:latin typeface="Calibri"/>
                  <a:cs typeface="Times New Roman"/>
                </a:rPr>
                <a:t>Cenizas</a:t>
              </a:r>
              <a:endParaRPr lang="es-ES" dirty="0"/>
            </a:p>
          </p:txBody>
        </p:sp>
      </p:grpSp>
      <p:grpSp>
        <p:nvGrpSpPr>
          <p:cNvPr id="8" name="Grupo 7">
            <a:extLst>
              <a:ext uri="{FF2B5EF4-FFF2-40B4-BE49-F238E27FC236}">
                <a16:creationId xmlns:a16="http://schemas.microsoft.com/office/drawing/2014/main" id="{1984E9E5-8A83-4509-9547-A92F0D0DDF8F}"/>
              </a:ext>
            </a:extLst>
          </p:cNvPr>
          <p:cNvGrpSpPr/>
          <p:nvPr/>
        </p:nvGrpSpPr>
        <p:grpSpPr>
          <a:xfrm>
            <a:off x="472428" y="2830298"/>
            <a:ext cx="3524360" cy="675241"/>
            <a:chOff x="-2399685" y="1998855"/>
            <a:chExt cx="2901156" cy="1160461"/>
          </a:xfrm>
        </p:grpSpPr>
        <p:sp>
          <p:nvSpPr>
            <p:cNvPr id="9" name="Flecha: cheurón 8">
              <a:extLst>
                <a:ext uri="{FF2B5EF4-FFF2-40B4-BE49-F238E27FC236}">
                  <a16:creationId xmlns:a16="http://schemas.microsoft.com/office/drawing/2014/main" id="{9EDFC2B8-BD29-46DE-95CE-8F7A97968BEB}"/>
                </a:ext>
              </a:extLst>
            </p:cNvPr>
            <p:cNvSpPr/>
            <p:nvPr/>
          </p:nvSpPr>
          <p:spPr>
            <a:xfrm>
              <a:off x="-2399685" y="1998855"/>
              <a:ext cx="2901156" cy="1160461"/>
            </a:xfrm>
            <a:prstGeom prst="chevron">
              <a:avLst/>
            </a:prstGeom>
          </p:spPr>
          <p:style>
            <a:lnRef idx="2">
              <a:schemeClr val="accent4"/>
            </a:lnRef>
            <a:fillRef idx="1">
              <a:schemeClr val="lt1"/>
            </a:fillRef>
            <a:effectRef idx="0">
              <a:schemeClr val="accent4"/>
            </a:effectRef>
            <a:fontRef idx="minor">
              <a:schemeClr val="dk1"/>
            </a:fontRef>
          </p:style>
        </p:sp>
        <p:sp>
          <p:nvSpPr>
            <p:cNvPr id="10" name="Flecha: cheurón 4">
              <a:extLst>
                <a:ext uri="{FF2B5EF4-FFF2-40B4-BE49-F238E27FC236}">
                  <a16:creationId xmlns:a16="http://schemas.microsoft.com/office/drawing/2014/main" id="{AB87F22F-C6F0-4B84-B2D2-B15406AE9528}"/>
                </a:ext>
              </a:extLst>
            </p:cNvPr>
            <p:cNvSpPr txBox="1"/>
            <p:nvPr/>
          </p:nvSpPr>
          <p:spPr>
            <a:xfrm>
              <a:off x="-1991134" y="2236393"/>
              <a:ext cx="1773536" cy="6853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0020" tIns="53340" rIns="53340" bIns="53340" numCol="1" spcCol="1270" anchor="ctr" anchorCtr="0">
              <a:noAutofit/>
            </a:bodyPr>
            <a:lstStyle/>
            <a:p>
              <a:pPr algn="ctr" defTabSz="1778000">
                <a:lnSpc>
                  <a:spcPct val="90000"/>
                </a:lnSpc>
                <a:spcBef>
                  <a:spcPct val="0"/>
                </a:spcBef>
                <a:spcAft>
                  <a:spcPct val="35000"/>
                </a:spcAft>
              </a:pPr>
              <a:r>
                <a:rPr lang="es-ES" sz="1800" b="1" dirty="0">
                  <a:solidFill>
                    <a:srgbClr val="000000"/>
                  </a:solidFill>
                  <a:latin typeface="Calibri"/>
                  <a:cs typeface="Times New Roman"/>
                </a:rPr>
                <a:t>Rendimiento</a:t>
              </a:r>
            </a:p>
          </p:txBody>
        </p:sp>
      </p:grpSp>
      <p:sp>
        <p:nvSpPr>
          <p:cNvPr id="13" name="CuadroTexto 12">
            <a:extLst>
              <a:ext uri="{FF2B5EF4-FFF2-40B4-BE49-F238E27FC236}">
                <a16:creationId xmlns:a16="http://schemas.microsoft.com/office/drawing/2014/main" id="{4D988B0F-E81B-45DE-A4DC-C0EDFB9D2884}"/>
              </a:ext>
            </a:extLst>
          </p:cNvPr>
          <p:cNvSpPr txBox="1"/>
          <p:nvPr/>
        </p:nvSpPr>
        <p:spPr>
          <a:xfrm>
            <a:off x="1097610" y="6256096"/>
            <a:ext cx="6098458" cy="523220"/>
          </a:xfrm>
          <a:prstGeom prst="rect">
            <a:avLst/>
          </a:prstGeom>
          <a:noFill/>
        </p:spPr>
        <p:txBody>
          <a:bodyPr wrap="square" lIns="91440" tIns="45720" rIns="91440" bIns="45720" anchor="t">
            <a:spAutoFit/>
          </a:bodyPr>
          <a:lstStyle/>
          <a:p>
            <a:r>
              <a:rPr lang="es-ES" b="0" i="0" dirty="0">
                <a:solidFill>
                  <a:srgbClr val="000000"/>
                </a:solidFill>
                <a:effectLst/>
                <a:latin typeface="WordVisi_MSFontService"/>
              </a:rPr>
              <a:t>(USP 30, 2007)</a:t>
            </a:r>
          </a:p>
          <a:p>
            <a:r>
              <a:rPr lang="es-ES" dirty="0">
                <a:solidFill>
                  <a:srgbClr val="212121"/>
                </a:solidFill>
                <a:latin typeface="Times New Roman"/>
                <a:cs typeface="Times New Roman"/>
              </a:rPr>
              <a:t>(</a:t>
            </a:r>
            <a:r>
              <a:rPr lang="es-ES" dirty="0">
                <a:solidFill>
                  <a:srgbClr val="212121"/>
                </a:solidFill>
                <a:latin typeface="Calibri"/>
                <a:cs typeface="Calibri"/>
              </a:rPr>
              <a:t>Organización Mundial de la Salud</a:t>
            </a:r>
            <a:r>
              <a:rPr lang="es-ES" dirty="0">
                <a:solidFill>
                  <a:srgbClr val="212121"/>
                </a:solidFill>
                <a:latin typeface="Times New Roman"/>
                <a:cs typeface="Times New Roman"/>
              </a:rPr>
              <a:t>, </a:t>
            </a:r>
            <a:r>
              <a:rPr lang="es-ES" dirty="0">
                <a:solidFill>
                  <a:srgbClr val="212121"/>
                </a:solidFill>
                <a:latin typeface="Calibri"/>
                <a:cs typeface="Calibri"/>
              </a:rPr>
              <a:t>1998)</a:t>
            </a:r>
            <a:r>
              <a:rPr lang="es-ES" dirty="0">
                <a:solidFill>
                  <a:srgbClr val="212121"/>
                </a:solidFill>
                <a:latin typeface="Times New Roman"/>
                <a:cs typeface="Times New Roman"/>
              </a:rPr>
              <a:t> </a:t>
            </a:r>
            <a:endParaRPr lang="es-ES" dirty="0"/>
          </a:p>
        </p:txBody>
      </p:sp>
      <p:graphicFrame>
        <p:nvGraphicFramePr>
          <p:cNvPr id="12" name="Tabla 11">
            <a:extLst>
              <a:ext uri="{FF2B5EF4-FFF2-40B4-BE49-F238E27FC236}">
                <a16:creationId xmlns:a16="http://schemas.microsoft.com/office/drawing/2014/main" id="{16162EA9-CC95-4A42-86DB-4C67C8699397}"/>
              </a:ext>
            </a:extLst>
          </p:cNvPr>
          <p:cNvGraphicFramePr>
            <a:graphicFrameLocks noGrp="1"/>
          </p:cNvGraphicFramePr>
          <p:nvPr>
            <p:extLst>
              <p:ext uri="{D42A27DB-BD31-4B8C-83A1-F6EECF244321}">
                <p14:modId xmlns:p14="http://schemas.microsoft.com/office/powerpoint/2010/main" val="2866498463"/>
              </p:ext>
            </p:extLst>
          </p:nvPr>
        </p:nvGraphicFramePr>
        <p:xfrm>
          <a:off x="383622" y="3645789"/>
          <a:ext cx="5345592" cy="2314902"/>
        </p:xfrm>
        <a:graphic>
          <a:graphicData uri="http://schemas.openxmlformats.org/drawingml/2006/table">
            <a:tbl>
              <a:tblPr>
                <a:tableStyleId>{0E3FDE45-AF77-4B5C-9715-49D594BDF05E}</a:tableStyleId>
              </a:tblPr>
              <a:tblGrid>
                <a:gridCol w="2009392">
                  <a:extLst>
                    <a:ext uri="{9D8B030D-6E8A-4147-A177-3AD203B41FA5}">
                      <a16:colId xmlns:a16="http://schemas.microsoft.com/office/drawing/2014/main" val="3295359878"/>
                    </a:ext>
                  </a:extLst>
                </a:gridCol>
                <a:gridCol w="1364871">
                  <a:extLst>
                    <a:ext uri="{9D8B030D-6E8A-4147-A177-3AD203B41FA5}">
                      <a16:colId xmlns:a16="http://schemas.microsoft.com/office/drawing/2014/main" val="1365044049"/>
                    </a:ext>
                  </a:extLst>
                </a:gridCol>
                <a:gridCol w="1971329">
                  <a:extLst>
                    <a:ext uri="{9D8B030D-6E8A-4147-A177-3AD203B41FA5}">
                      <a16:colId xmlns:a16="http://schemas.microsoft.com/office/drawing/2014/main" val="346470579"/>
                    </a:ext>
                  </a:extLst>
                </a:gridCol>
              </a:tblGrid>
              <a:tr h="490137">
                <a:tc>
                  <a:txBody>
                    <a:bodyPr/>
                    <a:lstStyle/>
                    <a:p>
                      <a:pPr algn="ctr" rtl="0" fontAlgn="base"/>
                      <a:r>
                        <a:rPr lang="en-US" sz="1400" b="1" dirty="0" err="1">
                          <a:solidFill>
                            <a:srgbClr val="212121"/>
                          </a:solidFill>
                          <a:effectLst/>
                          <a:latin typeface="Calibri"/>
                        </a:rPr>
                        <a:t>Método</a:t>
                      </a:r>
                      <a:r>
                        <a:rPr lang="en-US" sz="1400" b="0" dirty="0">
                          <a:solidFill>
                            <a:srgbClr val="212121"/>
                          </a:solidFill>
                          <a:effectLst/>
                          <a:latin typeface="Calibri"/>
                        </a:rPr>
                        <a:t> </a:t>
                      </a:r>
                      <a:endParaRPr lang="en-US" sz="1800" b="0" i="0" dirty="0">
                        <a:solidFill>
                          <a:srgbClr val="000000"/>
                        </a:solidFill>
                        <a:effectLst/>
                        <a:latin typeface="Calibri"/>
                        <a:cs typeface="Calibri"/>
                      </a:endParaRPr>
                    </a:p>
                  </a:txBody>
                  <a:tcPr anchor="ctr">
                    <a:lnL>
                      <a:noFill/>
                    </a:lnL>
                    <a:lnR>
                      <a:noFill/>
                    </a:lnR>
                    <a:lnT w="19050" cap="flat" cmpd="sng" algn="ctr">
                      <a:solidFill>
                        <a:schemeClr val="accent1">
                          <a:lumMod val="50000"/>
                        </a:schemeClr>
                      </a:solidFill>
                      <a:prstDash val="solid"/>
                      <a:round/>
                      <a:headEnd type="none" w="med" len="med"/>
                      <a:tailEnd type="none" w="med" len="med"/>
                    </a:lnT>
                    <a:lnB w="1905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rtl="0" fontAlgn="base"/>
                      <a:r>
                        <a:rPr lang="en-US" sz="1400" b="1" dirty="0" err="1">
                          <a:solidFill>
                            <a:srgbClr val="212121"/>
                          </a:solidFill>
                          <a:effectLst/>
                          <a:latin typeface="Calibri"/>
                        </a:rPr>
                        <a:t>Muestra</a:t>
                      </a:r>
                      <a:r>
                        <a:rPr lang="en-US" sz="1400" b="1" dirty="0">
                          <a:solidFill>
                            <a:srgbClr val="212121"/>
                          </a:solidFill>
                          <a:effectLst/>
                          <a:latin typeface="Calibri"/>
                        </a:rPr>
                        <a:t> </a:t>
                      </a:r>
                      <a:r>
                        <a:rPr lang="en-US" sz="1400" b="1" dirty="0" err="1">
                          <a:solidFill>
                            <a:srgbClr val="212121"/>
                          </a:solidFill>
                          <a:effectLst/>
                          <a:latin typeface="Calibri"/>
                        </a:rPr>
                        <a:t>obtenida</a:t>
                      </a:r>
                      <a:r>
                        <a:rPr lang="en-US" sz="1400" b="0" dirty="0">
                          <a:solidFill>
                            <a:srgbClr val="212121"/>
                          </a:solidFill>
                          <a:effectLst/>
                          <a:latin typeface="Calibri"/>
                        </a:rPr>
                        <a:t> </a:t>
                      </a:r>
                      <a:endParaRPr lang="en-US" sz="1800" b="0" i="0" dirty="0">
                        <a:solidFill>
                          <a:srgbClr val="000000"/>
                        </a:solidFill>
                        <a:effectLst/>
                        <a:latin typeface="Calibri"/>
                        <a:cs typeface="Calibri"/>
                      </a:endParaRPr>
                    </a:p>
                  </a:txBody>
                  <a:tcPr anchor="ctr">
                    <a:lnL>
                      <a:noFill/>
                    </a:lnL>
                    <a:lnR>
                      <a:noFill/>
                    </a:lnR>
                    <a:lnT w="19050" cap="flat" cmpd="sng" algn="ctr">
                      <a:solidFill>
                        <a:schemeClr val="accent1">
                          <a:lumMod val="50000"/>
                        </a:schemeClr>
                      </a:solidFill>
                      <a:prstDash val="solid"/>
                      <a:round/>
                      <a:headEnd type="none" w="med" len="med"/>
                      <a:tailEnd type="none" w="med" len="med"/>
                    </a:lnT>
                    <a:lnB w="1905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rtl="0" fontAlgn="base"/>
                      <a:r>
                        <a:rPr lang="en-US" sz="1400" b="1" dirty="0">
                          <a:solidFill>
                            <a:srgbClr val="212121"/>
                          </a:solidFill>
                          <a:effectLst/>
                          <a:latin typeface="Calibri"/>
                        </a:rPr>
                        <a:t>%</a:t>
                      </a:r>
                      <a:r>
                        <a:rPr lang="en-US" sz="1400" b="1" dirty="0" err="1">
                          <a:solidFill>
                            <a:srgbClr val="212121"/>
                          </a:solidFill>
                          <a:effectLst/>
                          <a:latin typeface="Calibri"/>
                        </a:rPr>
                        <a:t>Rendimiento</a:t>
                      </a:r>
                      <a:r>
                        <a:rPr lang="en-US" sz="1400" b="0" dirty="0">
                          <a:solidFill>
                            <a:srgbClr val="212121"/>
                          </a:solidFill>
                          <a:effectLst/>
                          <a:latin typeface="Calibri"/>
                        </a:rPr>
                        <a:t> </a:t>
                      </a:r>
                      <a:endParaRPr lang="en-US" sz="1800" b="0" i="0" dirty="0">
                        <a:solidFill>
                          <a:srgbClr val="000000"/>
                        </a:solidFill>
                        <a:effectLst/>
                        <a:latin typeface="Calibri"/>
                        <a:cs typeface="Calibri"/>
                      </a:endParaRPr>
                    </a:p>
                  </a:txBody>
                  <a:tcPr anchor="ctr">
                    <a:lnL>
                      <a:noFill/>
                    </a:lnL>
                    <a:lnR>
                      <a:noFill/>
                    </a:lnR>
                    <a:lnT w="19050" cap="flat" cmpd="sng" algn="ctr">
                      <a:solidFill>
                        <a:schemeClr val="accent1">
                          <a:lumMod val="50000"/>
                        </a:schemeClr>
                      </a:solidFill>
                      <a:prstDash val="solid"/>
                      <a:round/>
                      <a:headEnd type="none" w="med" len="med"/>
                      <a:tailEnd type="none" w="med" len="med"/>
                    </a:lnT>
                    <a:lnB w="1905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396142985"/>
                  </a:ext>
                </a:extLst>
              </a:tr>
              <a:tr h="382025">
                <a:tc>
                  <a:txBody>
                    <a:bodyPr/>
                    <a:lstStyle/>
                    <a:p>
                      <a:pPr algn="ctr" rtl="0" fontAlgn="base"/>
                      <a:r>
                        <a:rPr lang="en-US" sz="1400" b="0" dirty="0" err="1">
                          <a:solidFill>
                            <a:srgbClr val="000000"/>
                          </a:solidFill>
                          <a:effectLst/>
                          <a:latin typeface="Calibri"/>
                        </a:rPr>
                        <a:t>Decocción</a:t>
                      </a:r>
                      <a:r>
                        <a:rPr lang="en-US" sz="1400" b="0" dirty="0">
                          <a:solidFill>
                            <a:srgbClr val="000000"/>
                          </a:solidFill>
                          <a:effectLst/>
                          <a:latin typeface="Calibri"/>
                        </a:rPr>
                        <a:t> </a:t>
                      </a:r>
                      <a:endParaRPr lang="en-US" sz="1400" b="0" i="0" dirty="0">
                        <a:solidFill>
                          <a:srgbClr val="000000"/>
                        </a:solidFill>
                        <a:effectLst/>
                        <a:latin typeface="Calibri"/>
                        <a:cs typeface="Calibri"/>
                      </a:endParaRPr>
                    </a:p>
                  </a:txBody>
                  <a:tcPr anchor="ctr">
                    <a:lnT w="19050" cap="flat" cmpd="sng" algn="ctr">
                      <a:solidFill>
                        <a:schemeClr val="accent1">
                          <a:lumMod val="50000"/>
                        </a:schemeClr>
                      </a:solidFill>
                      <a:prstDash val="solid"/>
                      <a:round/>
                      <a:headEnd type="none" w="med" len="med"/>
                      <a:tailEnd type="none" w="med" len="med"/>
                    </a:lnT>
                  </a:tcPr>
                </a:tc>
                <a:tc>
                  <a:txBody>
                    <a:bodyPr/>
                    <a:lstStyle/>
                    <a:p>
                      <a:pPr algn="ctr" rtl="0" fontAlgn="base">
                        <a:lnSpc>
                          <a:spcPct val="150000"/>
                        </a:lnSpc>
                      </a:pPr>
                      <a:r>
                        <a:rPr lang="en-US" sz="1400" b="0" dirty="0">
                          <a:solidFill>
                            <a:srgbClr val="212121"/>
                          </a:solidFill>
                          <a:effectLst/>
                          <a:latin typeface="Calibri"/>
                        </a:rPr>
                        <a:t>1.275 L </a:t>
                      </a:r>
                      <a:endParaRPr lang="en-US" sz="1400" b="0" i="0" dirty="0">
                        <a:solidFill>
                          <a:srgbClr val="000000"/>
                        </a:solidFill>
                        <a:effectLst/>
                        <a:latin typeface="Calibri"/>
                        <a:cs typeface="Calibri"/>
                      </a:endParaRPr>
                    </a:p>
                  </a:txBody>
                  <a:tcPr anchor="ctr">
                    <a:lnT w="19050" cap="flat" cmpd="sng" algn="ctr">
                      <a:solidFill>
                        <a:schemeClr val="accent1">
                          <a:lumMod val="50000"/>
                        </a:schemeClr>
                      </a:solidFill>
                      <a:prstDash val="solid"/>
                      <a:round/>
                      <a:headEnd type="none" w="med" len="med"/>
                      <a:tailEnd type="none" w="med" len="med"/>
                    </a:lnT>
                  </a:tcPr>
                </a:tc>
                <a:tc>
                  <a:txBody>
                    <a:bodyPr/>
                    <a:lstStyle/>
                    <a:p>
                      <a:pPr algn="ctr" rtl="0" fontAlgn="base">
                        <a:lnSpc>
                          <a:spcPct val="150000"/>
                        </a:lnSpc>
                      </a:pPr>
                      <a:r>
                        <a:rPr lang="en-US" sz="1400" b="0" dirty="0">
                          <a:solidFill>
                            <a:srgbClr val="212121"/>
                          </a:solidFill>
                          <a:effectLst/>
                          <a:latin typeface="Calibri"/>
                        </a:rPr>
                        <a:t>NR </a:t>
                      </a:r>
                      <a:endParaRPr lang="en-US" sz="1400" b="0" i="0" dirty="0">
                        <a:solidFill>
                          <a:srgbClr val="000000"/>
                        </a:solidFill>
                        <a:effectLst/>
                        <a:latin typeface="Calibri"/>
                        <a:cs typeface="Calibri"/>
                      </a:endParaRPr>
                    </a:p>
                  </a:txBody>
                  <a:tcPr anchor="ctr">
                    <a:lnT w="19050" cap="flat" cmpd="sng" algn="ctr">
                      <a:solidFill>
                        <a:schemeClr val="accent1">
                          <a:lumMod val="50000"/>
                        </a:schemeClr>
                      </a:solidFill>
                      <a:prstDash val="solid"/>
                      <a:round/>
                      <a:headEnd type="none" w="med" len="med"/>
                      <a:tailEnd type="none" w="med" len="med"/>
                    </a:lnT>
                  </a:tcPr>
                </a:tc>
                <a:extLst>
                  <a:ext uri="{0D108BD9-81ED-4DB2-BD59-A6C34878D82A}">
                    <a16:rowId xmlns:a16="http://schemas.microsoft.com/office/drawing/2014/main" val="1498958216"/>
                  </a:ext>
                </a:extLst>
              </a:tr>
              <a:tr h="288315">
                <a:tc>
                  <a:txBody>
                    <a:bodyPr/>
                    <a:lstStyle/>
                    <a:p>
                      <a:pPr algn="ctr" rtl="0" fontAlgn="base"/>
                      <a:r>
                        <a:rPr lang="en-US" sz="1400" b="0" dirty="0" err="1">
                          <a:solidFill>
                            <a:srgbClr val="212121"/>
                          </a:solidFill>
                          <a:effectLst/>
                          <a:latin typeface="Calibri"/>
                        </a:rPr>
                        <a:t>Maceración</a:t>
                      </a:r>
                      <a:r>
                        <a:rPr lang="en-US" sz="1400" b="0" dirty="0">
                          <a:solidFill>
                            <a:srgbClr val="212121"/>
                          </a:solidFill>
                          <a:effectLst/>
                          <a:latin typeface="Calibri"/>
                        </a:rPr>
                        <a:t>  </a:t>
                      </a:r>
                      <a:endParaRPr lang="en-US" sz="1400" b="0" i="0" dirty="0">
                        <a:solidFill>
                          <a:srgbClr val="000000"/>
                        </a:solidFill>
                        <a:effectLst/>
                        <a:latin typeface="Calibri"/>
                        <a:cs typeface="Calibri"/>
                      </a:endParaRPr>
                    </a:p>
                  </a:txBody>
                  <a:tcPr anchor="ctr"/>
                </a:tc>
                <a:tc>
                  <a:txBody>
                    <a:bodyPr/>
                    <a:lstStyle/>
                    <a:p>
                      <a:pPr algn="ctr" rtl="0" fontAlgn="base">
                        <a:lnSpc>
                          <a:spcPct val="150000"/>
                        </a:lnSpc>
                      </a:pPr>
                      <a:r>
                        <a:rPr lang="en-US" sz="1400" b="0" dirty="0">
                          <a:solidFill>
                            <a:srgbClr val="212121"/>
                          </a:solidFill>
                          <a:effectLst/>
                          <a:latin typeface="Calibri"/>
                        </a:rPr>
                        <a:t>25 g</a:t>
                      </a:r>
                      <a:endParaRPr lang="en-US" sz="1400" b="0" i="0" dirty="0">
                        <a:solidFill>
                          <a:srgbClr val="000000"/>
                        </a:solidFill>
                        <a:effectLst/>
                        <a:latin typeface="Calibri"/>
                        <a:cs typeface="Calibri"/>
                      </a:endParaRPr>
                    </a:p>
                  </a:txBody>
                  <a:tcPr anchor="ctr"/>
                </a:tc>
                <a:tc>
                  <a:txBody>
                    <a:bodyPr/>
                    <a:lstStyle/>
                    <a:p>
                      <a:pPr algn="ctr" rtl="0" fontAlgn="base">
                        <a:lnSpc>
                          <a:spcPct val="150000"/>
                        </a:lnSpc>
                      </a:pPr>
                      <a:r>
                        <a:rPr lang="en-US" sz="1400" b="0" dirty="0">
                          <a:solidFill>
                            <a:srgbClr val="212121"/>
                          </a:solidFill>
                          <a:effectLst/>
                          <a:latin typeface="Calibri"/>
                        </a:rPr>
                        <a:t>10.9 </a:t>
                      </a:r>
                      <a:endParaRPr lang="en-US" sz="1400" b="0" i="0" dirty="0">
                        <a:solidFill>
                          <a:srgbClr val="000000"/>
                        </a:solidFill>
                        <a:effectLst/>
                        <a:latin typeface="Calibri"/>
                        <a:cs typeface="Calibri"/>
                      </a:endParaRPr>
                    </a:p>
                  </a:txBody>
                  <a:tcPr anchor="ctr"/>
                </a:tc>
                <a:extLst>
                  <a:ext uri="{0D108BD9-81ED-4DB2-BD59-A6C34878D82A}">
                    <a16:rowId xmlns:a16="http://schemas.microsoft.com/office/drawing/2014/main" val="1856266678"/>
                  </a:ext>
                </a:extLst>
              </a:tr>
              <a:tr h="490137">
                <a:tc>
                  <a:txBody>
                    <a:bodyPr/>
                    <a:lstStyle/>
                    <a:p>
                      <a:pPr algn="ctr" rtl="0" fontAlgn="base"/>
                      <a:r>
                        <a:rPr lang="en-US" sz="1400" b="0" dirty="0" err="1">
                          <a:solidFill>
                            <a:srgbClr val="212121"/>
                          </a:solidFill>
                          <a:effectLst/>
                          <a:latin typeface="Calibri"/>
                        </a:rPr>
                        <a:t>Fraccionamiento</a:t>
                      </a:r>
                      <a:r>
                        <a:rPr lang="en-US" sz="1400" b="0" dirty="0">
                          <a:solidFill>
                            <a:srgbClr val="212121"/>
                          </a:solidFill>
                          <a:effectLst/>
                          <a:latin typeface="Calibri"/>
                        </a:rPr>
                        <a:t> </a:t>
                      </a:r>
                      <a:r>
                        <a:rPr lang="en-US" sz="1400" b="0" dirty="0" err="1">
                          <a:solidFill>
                            <a:srgbClr val="212121"/>
                          </a:solidFill>
                          <a:effectLst/>
                          <a:latin typeface="Calibri"/>
                        </a:rPr>
                        <a:t>maceración</a:t>
                      </a:r>
                      <a:r>
                        <a:rPr lang="en-US" sz="1400" b="0" dirty="0">
                          <a:solidFill>
                            <a:srgbClr val="212121"/>
                          </a:solidFill>
                          <a:effectLst/>
                          <a:latin typeface="Calibri"/>
                        </a:rPr>
                        <a:t> </a:t>
                      </a:r>
                      <a:endParaRPr lang="en-US" sz="1400" b="0" i="0" dirty="0">
                        <a:solidFill>
                          <a:srgbClr val="000000"/>
                        </a:solidFill>
                        <a:effectLst/>
                        <a:latin typeface="Calibri"/>
                        <a:cs typeface="Calibri"/>
                      </a:endParaRPr>
                    </a:p>
                  </a:txBody>
                  <a:tcPr anchor="ctr"/>
                </a:tc>
                <a:tc>
                  <a:txBody>
                    <a:bodyPr/>
                    <a:lstStyle/>
                    <a:p>
                      <a:pPr algn="ctr" rtl="0" fontAlgn="base">
                        <a:lnSpc>
                          <a:spcPct val="150000"/>
                        </a:lnSpc>
                      </a:pPr>
                      <a:r>
                        <a:rPr lang="en-US" sz="1400" b="0" dirty="0">
                          <a:solidFill>
                            <a:srgbClr val="212121"/>
                          </a:solidFill>
                          <a:effectLst/>
                          <a:latin typeface="Calibri"/>
                        </a:rPr>
                        <a:t>1.2 g</a:t>
                      </a:r>
                      <a:endParaRPr lang="en-US" sz="1400" b="0" i="0" dirty="0">
                        <a:solidFill>
                          <a:srgbClr val="000000"/>
                        </a:solidFill>
                        <a:effectLst/>
                        <a:latin typeface="Calibri"/>
                        <a:cs typeface="Calibri"/>
                      </a:endParaRPr>
                    </a:p>
                  </a:txBody>
                  <a:tcPr anchor="ctr"/>
                </a:tc>
                <a:tc>
                  <a:txBody>
                    <a:bodyPr/>
                    <a:lstStyle/>
                    <a:p>
                      <a:pPr algn="ctr" rtl="0" fontAlgn="base">
                        <a:lnSpc>
                          <a:spcPct val="150000"/>
                        </a:lnSpc>
                      </a:pPr>
                      <a:r>
                        <a:rPr lang="en-US" sz="1400" b="0" dirty="0">
                          <a:solidFill>
                            <a:srgbClr val="212121"/>
                          </a:solidFill>
                          <a:effectLst/>
                          <a:latin typeface="Calibri"/>
                        </a:rPr>
                        <a:t>8 </a:t>
                      </a:r>
                      <a:endParaRPr lang="en-US" sz="1400" b="0" i="0" dirty="0">
                        <a:solidFill>
                          <a:srgbClr val="000000"/>
                        </a:solidFill>
                        <a:effectLst/>
                        <a:latin typeface="Calibri"/>
                        <a:cs typeface="Calibri"/>
                      </a:endParaRPr>
                    </a:p>
                  </a:txBody>
                  <a:tcPr anchor="ctr"/>
                </a:tc>
                <a:extLst>
                  <a:ext uri="{0D108BD9-81ED-4DB2-BD59-A6C34878D82A}">
                    <a16:rowId xmlns:a16="http://schemas.microsoft.com/office/drawing/2014/main" val="908705428"/>
                  </a:ext>
                </a:extLst>
              </a:tr>
              <a:tr h="490137">
                <a:tc>
                  <a:txBody>
                    <a:bodyPr/>
                    <a:lstStyle/>
                    <a:p>
                      <a:pPr algn="ctr" rtl="0" fontAlgn="base"/>
                      <a:r>
                        <a:rPr lang="en-US" sz="1400" b="0" dirty="0" err="1">
                          <a:solidFill>
                            <a:srgbClr val="212121"/>
                          </a:solidFill>
                          <a:effectLst/>
                          <a:latin typeface="Calibri"/>
                        </a:rPr>
                        <a:t>Fraccionamiento</a:t>
                      </a:r>
                      <a:r>
                        <a:rPr lang="en-US" sz="1400" b="0" dirty="0">
                          <a:solidFill>
                            <a:srgbClr val="212121"/>
                          </a:solidFill>
                          <a:effectLst/>
                          <a:latin typeface="Calibri"/>
                        </a:rPr>
                        <a:t> </a:t>
                      </a:r>
                      <a:r>
                        <a:rPr lang="en-US" sz="1400" b="0" dirty="0" err="1">
                          <a:solidFill>
                            <a:srgbClr val="212121"/>
                          </a:solidFill>
                          <a:effectLst/>
                          <a:latin typeface="Calibri"/>
                        </a:rPr>
                        <a:t>decocción</a:t>
                      </a:r>
                      <a:r>
                        <a:rPr lang="en-US" sz="1400" b="0" dirty="0">
                          <a:solidFill>
                            <a:srgbClr val="212121"/>
                          </a:solidFill>
                          <a:effectLst/>
                          <a:latin typeface="Calibri"/>
                        </a:rPr>
                        <a:t> </a:t>
                      </a:r>
                      <a:endParaRPr lang="en-US" sz="1400" b="0" i="0" dirty="0">
                        <a:solidFill>
                          <a:srgbClr val="000000"/>
                        </a:solidFill>
                        <a:effectLst/>
                        <a:latin typeface="Calibri"/>
                        <a:cs typeface="Calibri"/>
                      </a:endParaRPr>
                    </a:p>
                  </a:txBody>
                  <a:tcPr anchor="ctr">
                    <a:lnB w="19050" cap="flat" cmpd="sng" algn="ctr">
                      <a:solidFill>
                        <a:schemeClr val="accent1">
                          <a:lumMod val="50000"/>
                        </a:schemeClr>
                      </a:solidFill>
                      <a:prstDash val="solid"/>
                      <a:round/>
                      <a:headEnd type="none" w="med" len="med"/>
                      <a:tailEnd type="none" w="med" len="med"/>
                    </a:lnB>
                  </a:tcPr>
                </a:tc>
                <a:tc>
                  <a:txBody>
                    <a:bodyPr/>
                    <a:lstStyle/>
                    <a:p>
                      <a:pPr algn="ctr" rtl="0" fontAlgn="base">
                        <a:lnSpc>
                          <a:spcPct val="150000"/>
                        </a:lnSpc>
                      </a:pPr>
                      <a:r>
                        <a:rPr lang="en-US" sz="1400" b="0" dirty="0">
                          <a:solidFill>
                            <a:srgbClr val="212121"/>
                          </a:solidFill>
                          <a:effectLst/>
                          <a:latin typeface="Calibri"/>
                        </a:rPr>
                        <a:t>0.8 g</a:t>
                      </a:r>
                      <a:endParaRPr lang="en-US" sz="1400" b="0" i="0" dirty="0">
                        <a:solidFill>
                          <a:srgbClr val="000000"/>
                        </a:solidFill>
                        <a:effectLst/>
                        <a:latin typeface="Calibri"/>
                        <a:cs typeface="Calibri"/>
                      </a:endParaRPr>
                    </a:p>
                  </a:txBody>
                  <a:tcPr anchor="ctr">
                    <a:lnB w="19050" cap="flat" cmpd="sng" algn="ctr">
                      <a:solidFill>
                        <a:schemeClr val="accent1">
                          <a:lumMod val="50000"/>
                        </a:schemeClr>
                      </a:solidFill>
                      <a:prstDash val="solid"/>
                      <a:round/>
                      <a:headEnd type="none" w="med" len="med"/>
                      <a:tailEnd type="none" w="med" len="med"/>
                    </a:lnB>
                  </a:tcPr>
                </a:tc>
                <a:tc>
                  <a:txBody>
                    <a:bodyPr/>
                    <a:lstStyle/>
                    <a:p>
                      <a:pPr algn="ctr" rtl="0" fontAlgn="base">
                        <a:lnSpc>
                          <a:spcPct val="150000"/>
                        </a:lnSpc>
                      </a:pPr>
                      <a:r>
                        <a:rPr lang="en-US" sz="1400" b="0" dirty="0">
                          <a:solidFill>
                            <a:srgbClr val="212121"/>
                          </a:solidFill>
                          <a:effectLst/>
                          <a:latin typeface="Calibri"/>
                        </a:rPr>
                        <a:t>4.4 </a:t>
                      </a:r>
                      <a:endParaRPr lang="en-US" sz="1400" b="0" i="0" dirty="0">
                        <a:solidFill>
                          <a:srgbClr val="000000"/>
                        </a:solidFill>
                        <a:effectLst/>
                        <a:latin typeface="Calibri"/>
                        <a:cs typeface="Calibri"/>
                      </a:endParaRPr>
                    </a:p>
                  </a:txBody>
                  <a:tcPr anchor="ctr">
                    <a:lnB w="1905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4140137745"/>
                  </a:ext>
                </a:extLst>
              </a:tr>
            </a:tbl>
          </a:graphicData>
        </a:graphic>
      </p:graphicFrame>
      <p:sp>
        <p:nvSpPr>
          <p:cNvPr id="7" name="CuadroTexto 6">
            <a:extLst>
              <a:ext uri="{FF2B5EF4-FFF2-40B4-BE49-F238E27FC236}">
                <a16:creationId xmlns:a16="http://schemas.microsoft.com/office/drawing/2014/main" id="{E90373D2-77CF-41FF-98ED-79AB1A52AC21}"/>
              </a:ext>
            </a:extLst>
          </p:cNvPr>
          <p:cNvSpPr txBox="1"/>
          <p:nvPr/>
        </p:nvSpPr>
        <p:spPr>
          <a:xfrm>
            <a:off x="1333006" y="1628482"/>
            <a:ext cx="7162670" cy="923330"/>
          </a:xfrm>
          <a:prstGeom prst="rect">
            <a:avLst/>
          </a:prstGeom>
          <a:solidFill>
            <a:srgbClr val="DBC2F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sz="1800" dirty="0">
                <a:solidFill>
                  <a:schemeClr val="tx1"/>
                </a:solidFill>
                <a:latin typeface="Calibri"/>
              </a:rPr>
              <a:t>Se obtuvo un valor de cenizas totales de 6.2% ±0.24 el cual está dentro de los límites establecidos por la (OMS, 1998) (&lt;10%) y la Farmacopea Americana (&lt;12%). </a:t>
            </a:r>
            <a:endParaRPr lang="es-ES" sz="1800" dirty="0">
              <a:solidFill>
                <a:schemeClr val="tx1"/>
              </a:solidFill>
            </a:endParaRPr>
          </a:p>
        </p:txBody>
      </p:sp>
      <p:sp>
        <p:nvSpPr>
          <p:cNvPr id="14" name="CuadroTexto 13">
            <a:extLst>
              <a:ext uri="{FF2B5EF4-FFF2-40B4-BE49-F238E27FC236}">
                <a16:creationId xmlns:a16="http://schemas.microsoft.com/office/drawing/2014/main" id="{2142EB3A-ADE6-4752-94AE-68A4D59DA89E}"/>
              </a:ext>
            </a:extLst>
          </p:cNvPr>
          <p:cNvSpPr txBox="1"/>
          <p:nvPr/>
        </p:nvSpPr>
        <p:spPr>
          <a:xfrm>
            <a:off x="2875052" y="6021191"/>
            <a:ext cx="274320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100" i="1" dirty="0">
                <a:latin typeface="Calibri"/>
              </a:rPr>
              <a:t>Rendimiento de cada extracción</a:t>
            </a:r>
            <a:endParaRPr lang="es-ES" dirty="0"/>
          </a:p>
        </p:txBody>
      </p:sp>
      <p:sp>
        <p:nvSpPr>
          <p:cNvPr id="20" name="CuadroTexto 19">
            <a:extLst>
              <a:ext uri="{FF2B5EF4-FFF2-40B4-BE49-F238E27FC236}">
                <a16:creationId xmlns:a16="http://schemas.microsoft.com/office/drawing/2014/main" id="{7B7990BD-ED7A-4257-A734-D81E0B8B7EC0}"/>
              </a:ext>
            </a:extLst>
          </p:cNvPr>
          <p:cNvSpPr txBox="1"/>
          <p:nvPr/>
        </p:nvSpPr>
        <p:spPr>
          <a:xfrm>
            <a:off x="6156313" y="4455868"/>
            <a:ext cx="3372066" cy="923330"/>
          </a:xfrm>
          <a:prstGeom prst="rect">
            <a:avLst/>
          </a:prstGeom>
          <a:ln/>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 sz="1800" dirty="0">
                <a:latin typeface="Calibri"/>
                <a:ea typeface="+mn-lt"/>
                <a:cs typeface="+mn-lt"/>
              </a:rPr>
              <a:t>Al combinar un solvente no polar con un polar se logró ampliar el rango de compuestos extraídos. </a:t>
            </a:r>
            <a:endParaRPr lang="es" sz="1800" dirty="0">
              <a:latin typeface="Calibri"/>
              <a:cs typeface="Arial"/>
            </a:endParaRPr>
          </a:p>
        </p:txBody>
      </p:sp>
      <p:pic>
        <p:nvPicPr>
          <p:cNvPr id="11" name="Imagen 14">
            <a:extLst>
              <a:ext uri="{FF2B5EF4-FFF2-40B4-BE49-F238E27FC236}">
                <a16:creationId xmlns:a16="http://schemas.microsoft.com/office/drawing/2014/main" id="{CE22150C-B1AF-4552-B628-D64B7B093C23}"/>
              </a:ext>
            </a:extLst>
          </p:cNvPr>
          <p:cNvPicPr>
            <a:picLocks noChangeAspect="1"/>
          </p:cNvPicPr>
          <p:nvPr/>
        </p:nvPicPr>
        <p:blipFill>
          <a:blip r:embed="rId4"/>
          <a:stretch>
            <a:fillRect/>
          </a:stretch>
        </p:blipFill>
        <p:spPr>
          <a:xfrm>
            <a:off x="9025007" y="637338"/>
            <a:ext cx="2212369" cy="29406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B35183FA-885F-4FD1-AAAB-F7B54DE1183D}"/>
              </a:ext>
            </a:extLst>
          </p:cNvPr>
          <p:cNvGrpSpPr/>
          <p:nvPr/>
        </p:nvGrpSpPr>
        <p:grpSpPr>
          <a:xfrm>
            <a:off x="476123" y="202455"/>
            <a:ext cx="2724260" cy="675241"/>
            <a:chOff x="30425" y="4271248"/>
            <a:chExt cx="2901156" cy="1160461"/>
          </a:xfrm>
        </p:grpSpPr>
        <p:sp>
          <p:nvSpPr>
            <p:cNvPr id="5" name="Flecha: cheurón 4">
              <a:extLst>
                <a:ext uri="{FF2B5EF4-FFF2-40B4-BE49-F238E27FC236}">
                  <a16:creationId xmlns:a16="http://schemas.microsoft.com/office/drawing/2014/main" id="{98A8B64A-00A9-4024-A65F-E883FF0C574C}"/>
                </a:ext>
              </a:extLst>
            </p:cNvPr>
            <p:cNvSpPr/>
            <p:nvPr/>
          </p:nvSpPr>
          <p:spPr>
            <a:xfrm>
              <a:off x="30425" y="4271248"/>
              <a:ext cx="2901156" cy="1160461"/>
            </a:xfrm>
            <a:prstGeom prst="chevron">
              <a:avLst/>
            </a:prstGeom>
          </p:spPr>
          <p:style>
            <a:lnRef idx="2">
              <a:schemeClr val="accent4"/>
            </a:lnRef>
            <a:fillRef idx="1">
              <a:schemeClr val="lt1"/>
            </a:fillRef>
            <a:effectRef idx="0">
              <a:schemeClr val="accent4"/>
            </a:effectRef>
            <a:fontRef idx="minor">
              <a:schemeClr val="dk1"/>
            </a:fontRef>
          </p:style>
          <p:txBody>
            <a:bodyPr/>
            <a:lstStyle/>
            <a:p>
              <a:endParaRPr lang="es-ES"/>
            </a:p>
          </p:txBody>
        </p:sp>
        <p:sp>
          <p:nvSpPr>
            <p:cNvPr id="6" name="Flecha: cheurón 4">
              <a:extLst>
                <a:ext uri="{FF2B5EF4-FFF2-40B4-BE49-F238E27FC236}">
                  <a16:creationId xmlns:a16="http://schemas.microsoft.com/office/drawing/2014/main" id="{224E5685-039D-4B5B-A6BB-7C60D1422AD5}"/>
                </a:ext>
              </a:extLst>
            </p:cNvPr>
            <p:cNvSpPr txBox="1"/>
            <p:nvPr/>
          </p:nvSpPr>
          <p:spPr>
            <a:xfrm>
              <a:off x="438976" y="4508786"/>
              <a:ext cx="1773536" cy="6853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0020" tIns="53340" rIns="53340" bIns="53340" numCol="1" spcCol="127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778000">
                <a:lnSpc>
                  <a:spcPct val="90000"/>
                </a:lnSpc>
                <a:spcBef>
                  <a:spcPct val="0"/>
                </a:spcBef>
                <a:spcAft>
                  <a:spcPct val="35000"/>
                </a:spcAft>
              </a:pPr>
              <a:r>
                <a:rPr lang="es-ES" sz="1800" b="1" dirty="0">
                  <a:solidFill>
                    <a:srgbClr val="000000"/>
                  </a:solidFill>
                  <a:latin typeface="Calibri"/>
                  <a:cs typeface="Times New Roman"/>
                </a:rPr>
                <a:t>Cuantificación de polifenoles</a:t>
              </a:r>
            </a:p>
          </p:txBody>
        </p:sp>
      </p:grpSp>
      <p:pic>
        <p:nvPicPr>
          <p:cNvPr id="8" name="Imagen 8" descr="Imagen que contiene persona, mujer, sostener, hombre&#10;&#10;Descripción generada automáticamente">
            <a:extLst>
              <a:ext uri="{FF2B5EF4-FFF2-40B4-BE49-F238E27FC236}">
                <a16:creationId xmlns:a16="http://schemas.microsoft.com/office/drawing/2014/main" id="{25C83AAC-6B90-4B8E-ADE8-C4066D36CE74}"/>
              </a:ext>
            </a:extLst>
          </p:cNvPr>
          <p:cNvPicPr>
            <a:picLocks noChangeAspect="1"/>
          </p:cNvPicPr>
          <p:nvPr/>
        </p:nvPicPr>
        <p:blipFill>
          <a:blip r:embed="rId2"/>
          <a:stretch>
            <a:fillRect/>
          </a:stretch>
        </p:blipFill>
        <p:spPr>
          <a:xfrm>
            <a:off x="9282023" y="104954"/>
            <a:ext cx="2743200" cy="3657600"/>
          </a:xfrm>
          <a:prstGeom prst="rect">
            <a:avLst/>
          </a:prstGeom>
        </p:spPr>
      </p:pic>
      <p:pic>
        <p:nvPicPr>
          <p:cNvPr id="9" name="Imagen 9">
            <a:extLst>
              <a:ext uri="{FF2B5EF4-FFF2-40B4-BE49-F238E27FC236}">
                <a16:creationId xmlns:a16="http://schemas.microsoft.com/office/drawing/2014/main" id="{617034C5-4308-4E63-ABF4-408C91AE6E72}"/>
              </a:ext>
            </a:extLst>
          </p:cNvPr>
          <p:cNvPicPr>
            <a:picLocks noChangeAspect="1"/>
          </p:cNvPicPr>
          <p:nvPr/>
        </p:nvPicPr>
        <p:blipFill>
          <a:blip r:embed="rId3"/>
          <a:stretch>
            <a:fillRect/>
          </a:stretch>
        </p:blipFill>
        <p:spPr>
          <a:xfrm>
            <a:off x="8189343" y="3196086"/>
            <a:ext cx="2743200" cy="3657600"/>
          </a:xfrm>
          <a:prstGeom prst="rect">
            <a:avLst/>
          </a:prstGeom>
        </p:spPr>
      </p:pic>
      <p:graphicFrame>
        <p:nvGraphicFramePr>
          <p:cNvPr id="11" name="Tabla 10">
            <a:extLst>
              <a:ext uri="{FF2B5EF4-FFF2-40B4-BE49-F238E27FC236}">
                <a16:creationId xmlns:a16="http://schemas.microsoft.com/office/drawing/2014/main" id="{41EA70B8-6943-49E9-8B3C-18AD8BE64780}"/>
              </a:ext>
            </a:extLst>
          </p:cNvPr>
          <p:cNvGraphicFramePr>
            <a:graphicFrameLocks noGrp="1"/>
          </p:cNvGraphicFramePr>
          <p:nvPr>
            <p:extLst>
              <p:ext uri="{D42A27DB-BD31-4B8C-83A1-F6EECF244321}">
                <p14:modId xmlns:p14="http://schemas.microsoft.com/office/powerpoint/2010/main" val="3000856515"/>
              </p:ext>
            </p:extLst>
          </p:nvPr>
        </p:nvGraphicFramePr>
        <p:xfrm>
          <a:off x="129396" y="992037"/>
          <a:ext cx="5916925" cy="2704993"/>
        </p:xfrm>
        <a:graphic>
          <a:graphicData uri="http://schemas.openxmlformats.org/drawingml/2006/table">
            <a:tbl>
              <a:tblPr firstRow="1" bandRow="1">
                <a:tableStyleId>{EB344D84-9AFB-497E-A393-DC336BA19D2E}</a:tableStyleId>
              </a:tblPr>
              <a:tblGrid>
                <a:gridCol w="1889759">
                  <a:extLst>
                    <a:ext uri="{9D8B030D-6E8A-4147-A177-3AD203B41FA5}">
                      <a16:colId xmlns:a16="http://schemas.microsoft.com/office/drawing/2014/main" val="1501064612"/>
                    </a:ext>
                  </a:extLst>
                </a:gridCol>
                <a:gridCol w="1645919">
                  <a:extLst>
                    <a:ext uri="{9D8B030D-6E8A-4147-A177-3AD203B41FA5}">
                      <a16:colId xmlns:a16="http://schemas.microsoft.com/office/drawing/2014/main" val="3658179270"/>
                    </a:ext>
                  </a:extLst>
                </a:gridCol>
                <a:gridCol w="937258">
                  <a:extLst>
                    <a:ext uri="{9D8B030D-6E8A-4147-A177-3AD203B41FA5}">
                      <a16:colId xmlns:a16="http://schemas.microsoft.com/office/drawing/2014/main" val="1266494678"/>
                    </a:ext>
                  </a:extLst>
                </a:gridCol>
                <a:gridCol w="1443989">
                  <a:extLst>
                    <a:ext uri="{9D8B030D-6E8A-4147-A177-3AD203B41FA5}">
                      <a16:colId xmlns:a16="http://schemas.microsoft.com/office/drawing/2014/main" val="1153758638"/>
                    </a:ext>
                  </a:extLst>
                </a:gridCol>
              </a:tblGrid>
              <a:tr h="464713">
                <a:tc>
                  <a:txBody>
                    <a:bodyPr/>
                    <a:lstStyle/>
                    <a:p>
                      <a:pPr algn="ctr" rtl="0" fontAlgn="base"/>
                      <a:r>
                        <a:rPr lang="en-US" sz="1800" dirty="0" err="1">
                          <a:solidFill>
                            <a:schemeClr val="tx1"/>
                          </a:solidFill>
                          <a:effectLst/>
                        </a:rPr>
                        <a:t>Muestra</a:t>
                      </a:r>
                      <a:r>
                        <a:rPr lang="en-US" sz="1800" dirty="0">
                          <a:solidFill>
                            <a:schemeClr val="tx1"/>
                          </a:solidFill>
                          <a:effectLst/>
                        </a:rPr>
                        <a:t> </a:t>
                      </a:r>
                    </a:p>
                  </a:txBody>
                  <a:tcPr anchor="ctr">
                    <a:lnB w="12700">
                      <a:solidFill>
                        <a:schemeClr val="tx1"/>
                      </a:solidFill>
                    </a:lnB>
                  </a:tcPr>
                </a:tc>
                <a:tc>
                  <a:txBody>
                    <a:bodyPr/>
                    <a:lstStyle/>
                    <a:p>
                      <a:pPr algn="ctr" rtl="0" fontAlgn="base"/>
                      <a:r>
                        <a:rPr lang="en-US" sz="1800" dirty="0" err="1">
                          <a:solidFill>
                            <a:schemeClr val="tx1"/>
                          </a:solidFill>
                          <a:effectLst/>
                        </a:rPr>
                        <a:t>Absorbancia</a:t>
                      </a:r>
                      <a:r>
                        <a:rPr lang="en-US" sz="1800" dirty="0">
                          <a:solidFill>
                            <a:schemeClr val="tx1"/>
                          </a:solidFill>
                          <a:effectLst/>
                        </a:rPr>
                        <a:t> </a:t>
                      </a:r>
                    </a:p>
                  </a:txBody>
                  <a:tcPr anchor="ctr">
                    <a:lnB w="12700">
                      <a:solidFill>
                        <a:schemeClr val="tx1"/>
                      </a:solidFill>
                    </a:lnB>
                  </a:tcPr>
                </a:tc>
                <a:tc gridSpan="2">
                  <a:txBody>
                    <a:bodyPr/>
                    <a:lstStyle/>
                    <a:p>
                      <a:pPr algn="ctr" rtl="0" fontAlgn="base"/>
                      <a:r>
                        <a:rPr lang="en-US" sz="1800" dirty="0">
                          <a:solidFill>
                            <a:schemeClr val="tx1"/>
                          </a:solidFill>
                          <a:effectLst/>
                        </a:rPr>
                        <a:t>(mg GAE/g) </a:t>
                      </a:r>
                    </a:p>
                  </a:txBody>
                  <a:tcPr anchor="ctr">
                    <a:lnB w="12700">
                      <a:solidFill>
                        <a:schemeClr val="tx1"/>
                      </a:solidFill>
                    </a:lnB>
                  </a:tcPr>
                </a:tc>
                <a:tc hMerge="1">
                  <a:txBody>
                    <a:bodyPr/>
                    <a:lstStyle/>
                    <a:p>
                      <a:endParaRPr lang="es-ES"/>
                    </a:p>
                  </a:txBody>
                  <a:tcPr marL="0" marR="0" marT="0" marB="0" horzOverflow="overflow"/>
                </a:tc>
                <a:extLst>
                  <a:ext uri="{0D108BD9-81ED-4DB2-BD59-A6C34878D82A}">
                    <a16:rowId xmlns:a16="http://schemas.microsoft.com/office/drawing/2014/main" val="2281174884"/>
                  </a:ext>
                </a:extLst>
              </a:tr>
              <a:tr h="288442">
                <a:tc rowSpan="3">
                  <a:txBody>
                    <a:bodyPr/>
                    <a:lstStyle/>
                    <a:p>
                      <a:pPr algn="ctr" rtl="0" fontAlgn="base"/>
                      <a:r>
                        <a:rPr lang="es-MX" sz="1800" dirty="0">
                          <a:effectLst/>
                          <a:latin typeface="Calibri"/>
                        </a:rPr>
                        <a:t>Extracto de la maceración (M0) </a:t>
                      </a:r>
                    </a:p>
                  </a:txBody>
                  <a:tcPr anchor="ctr">
                    <a:lnL w="0">
                      <a:noFill/>
                    </a:lnL>
                    <a:lnR w="0">
                      <a:noFill/>
                    </a:lnR>
                    <a:lnT w="12700">
                      <a:solidFill>
                        <a:schemeClr val="tx1"/>
                      </a:solidFill>
                    </a:lnT>
                    <a:lnB w="12700">
                      <a:solidFill>
                        <a:schemeClr val="tx1"/>
                      </a:solidFill>
                    </a:lnB>
                    <a:noFill/>
                  </a:tcPr>
                </a:tc>
                <a:tc>
                  <a:txBody>
                    <a:bodyPr/>
                    <a:lstStyle/>
                    <a:p>
                      <a:pPr algn="ctr" rtl="0" fontAlgn="base"/>
                      <a:r>
                        <a:rPr lang="en-US" sz="1800" dirty="0">
                          <a:effectLst/>
                          <a:latin typeface="Calibri"/>
                        </a:rPr>
                        <a:t>0.473 </a:t>
                      </a:r>
                    </a:p>
                  </a:txBody>
                  <a:tcPr anchor="ctr">
                    <a:lnL w="0">
                      <a:noFill/>
                    </a:lnL>
                    <a:lnR w="0">
                      <a:noFill/>
                    </a:lnR>
                    <a:lnT w="12700">
                      <a:solidFill>
                        <a:schemeClr val="tx1"/>
                      </a:solidFill>
                    </a:lnT>
                    <a:lnB w="0">
                      <a:noFill/>
                    </a:lnB>
                    <a:noFill/>
                  </a:tcPr>
                </a:tc>
                <a:tc>
                  <a:txBody>
                    <a:bodyPr/>
                    <a:lstStyle/>
                    <a:p>
                      <a:pPr algn="ctr" rtl="0" fontAlgn="base"/>
                      <a:r>
                        <a:rPr lang="en-US" sz="1800" dirty="0">
                          <a:effectLst/>
                          <a:latin typeface="Calibri"/>
                        </a:rPr>
                        <a:t>18.93 </a:t>
                      </a:r>
                    </a:p>
                  </a:txBody>
                  <a:tcPr anchor="ctr">
                    <a:lnL w="0">
                      <a:noFill/>
                    </a:lnL>
                    <a:lnR w="0">
                      <a:noFill/>
                    </a:lnR>
                    <a:lnT w="12700">
                      <a:solidFill>
                        <a:schemeClr val="tx1"/>
                      </a:solidFill>
                    </a:lnT>
                    <a:lnB w="0">
                      <a:noFill/>
                    </a:lnB>
                    <a:noFill/>
                  </a:tcPr>
                </a:tc>
                <a:tc rowSpan="3">
                  <a:txBody>
                    <a:bodyPr/>
                    <a:lstStyle/>
                    <a:p>
                      <a:pPr algn="ctr" rtl="0" fontAlgn="base"/>
                      <a:r>
                        <a:rPr lang="en-US" sz="1800" dirty="0">
                          <a:effectLst/>
                          <a:latin typeface="Calibri"/>
                        </a:rPr>
                        <a:t>18.90 </a:t>
                      </a:r>
                    </a:p>
                  </a:txBody>
                  <a:tcPr anchor="ctr">
                    <a:lnL w="0">
                      <a:noFill/>
                    </a:lnL>
                    <a:lnR w="0">
                      <a:noFill/>
                    </a:lnR>
                    <a:lnT w="12700">
                      <a:solidFill>
                        <a:schemeClr val="tx1"/>
                      </a:solidFill>
                    </a:lnT>
                    <a:lnB w="12700">
                      <a:solidFill>
                        <a:schemeClr val="tx1"/>
                      </a:solidFill>
                    </a:lnB>
                    <a:noFill/>
                  </a:tcPr>
                </a:tc>
                <a:extLst>
                  <a:ext uri="{0D108BD9-81ED-4DB2-BD59-A6C34878D82A}">
                    <a16:rowId xmlns:a16="http://schemas.microsoft.com/office/drawing/2014/main" val="3747416902"/>
                  </a:ext>
                </a:extLst>
              </a:tr>
              <a:tr h="288442">
                <a:tc vMerge="1">
                  <a:txBody>
                    <a:bodyPr/>
                    <a:lstStyle/>
                    <a:p>
                      <a:endParaRPr lang="es-ES"/>
                    </a:p>
                  </a:txBody>
                  <a:tcPr marL="0" marR="0" marT="0" marB="0" horzOverflow="overflow"/>
                </a:tc>
                <a:tc>
                  <a:txBody>
                    <a:bodyPr/>
                    <a:lstStyle/>
                    <a:p>
                      <a:pPr algn="ctr" rtl="0" fontAlgn="base"/>
                      <a:r>
                        <a:rPr lang="en-US" sz="1800" dirty="0">
                          <a:effectLst/>
                          <a:latin typeface="Calibri"/>
                        </a:rPr>
                        <a:t>0.471 </a:t>
                      </a:r>
                    </a:p>
                  </a:txBody>
                  <a:tcPr anchor="ctr">
                    <a:lnL w="0">
                      <a:noFill/>
                    </a:lnL>
                    <a:lnR w="0">
                      <a:noFill/>
                    </a:lnR>
                    <a:lnT w="0">
                      <a:noFill/>
                    </a:lnT>
                    <a:lnB w="0">
                      <a:noFill/>
                    </a:lnB>
                    <a:noFill/>
                  </a:tcPr>
                </a:tc>
                <a:tc>
                  <a:txBody>
                    <a:bodyPr/>
                    <a:lstStyle/>
                    <a:p>
                      <a:pPr algn="ctr" rtl="0" fontAlgn="base"/>
                      <a:r>
                        <a:rPr lang="en-US" sz="1800" dirty="0">
                          <a:effectLst/>
                          <a:latin typeface="Calibri"/>
                        </a:rPr>
                        <a:t>18.87 </a:t>
                      </a:r>
                    </a:p>
                  </a:txBody>
                  <a:tcPr anchor="ctr">
                    <a:lnL w="0">
                      <a:noFill/>
                    </a:lnL>
                    <a:lnR w="0">
                      <a:noFill/>
                    </a:lnR>
                    <a:lnT w="0">
                      <a:noFill/>
                    </a:lnT>
                    <a:lnB w="0">
                      <a:noFill/>
                    </a:lnB>
                    <a:noFill/>
                  </a:tcPr>
                </a:tc>
                <a:tc vMerge="1">
                  <a:txBody>
                    <a:bodyPr/>
                    <a:lstStyle/>
                    <a:p>
                      <a:endParaRPr lang="es-ES"/>
                    </a:p>
                  </a:txBody>
                  <a:tcPr marL="0" marR="0" marT="0" marB="0" horzOverflow="overflow"/>
                </a:tc>
                <a:extLst>
                  <a:ext uri="{0D108BD9-81ED-4DB2-BD59-A6C34878D82A}">
                    <a16:rowId xmlns:a16="http://schemas.microsoft.com/office/drawing/2014/main" val="890219375"/>
                  </a:ext>
                </a:extLst>
              </a:tr>
              <a:tr h="288442">
                <a:tc vMerge="1">
                  <a:txBody>
                    <a:bodyPr/>
                    <a:lstStyle/>
                    <a:p>
                      <a:endParaRPr lang="es-ES"/>
                    </a:p>
                  </a:txBody>
                  <a:tcPr marL="0" marR="0" marT="0" marB="0" horzOverflow="overflow"/>
                </a:tc>
                <a:tc>
                  <a:txBody>
                    <a:bodyPr/>
                    <a:lstStyle/>
                    <a:p>
                      <a:pPr algn="ctr" rtl="0" fontAlgn="base"/>
                      <a:r>
                        <a:rPr lang="en-US" sz="1800" dirty="0">
                          <a:effectLst/>
                          <a:latin typeface="Calibri"/>
                        </a:rPr>
                        <a:t>0.472 </a:t>
                      </a:r>
                    </a:p>
                  </a:txBody>
                  <a:tcPr anchor="ctr">
                    <a:lnL w="0">
                      <a:noFill/>
                    </a:lnL>
                    <a:lnR w="0">
                      <a:noFill/>
                    </a:lnR>
                    <a:lnT w="0">
                      <a:noFill/>
                    </a:lnT>
                    <a:lnB w="12700">
                      <a:solidFill>
                        <a:schemeClr val="tx1"/>
                      </a:solidFill>
                    </a:lnB>
                    <a:noFill/>
                  </a:tcPr>
                </a:tc>
                <a:tc>
                  <a:txBody>
                    <a:bodyPr/>
                    <a:lstStyle/>
                    <a:p>
                      <a:pPr algn="ctr" rtl="0" fontAlgn="base"/>
                      <a:r>
                        <a:rPr lang="en-US" sz="1800" dirty="0">
                          <a:effectLst/>
                          <a:latin typeface="Calibri"/>
                        </a:rPr>
                        <a:t>18.91 </a:t>
                      </a:r>
                    </a:p>
                  </a:txBody>
                  <a:tcPr anchor="ctr">
                    <a:lnL w="0">
                      <a:noFill/>
                    </a:lnL>
                    <a:lnT w="0">
                      <a:noFill/>
                    </a:lnT>
                    <a:lnB w="12700">
                      <a:solidFill>
                        <a:schemeClr val="tx1"/>
                      </a:solidFill>
                    </a:lnB>
                    <a:noFill/>
                  </a:tcPr>
                </a:tc>
                <a:tc vMerge="1">
                  <a:txBody>
                    <a:bodyPr/>
                    <a:lstStyle/>
                    <a:p>
                      <a:endParaRPr lang="es-ES"/>
                    </a:p>
                  </a:txBody>
                  <a:tcPr marL="0" marR="0" marT="0" marB="0" horzOverflow="overflow"/>
                </a:tc>
                <a:extLst>
                  <a:ext uri="{0D108BD9-81ED-4DB2-BD59-A6C34878D82A}">
                    <a16:rowId xmlns:a16="http://schemas.microsoft.com/office/drawing/2014/main" val="82339579"/>
                  </a:ext>
                </a:extLst>
              </a:tr>
              <a:tr h="288442">
                <a:tc rowSpan="3">
                  <a:txBody>
                    <a:bodyPr/>
                    <a:lstStyle/>
                    <a:p>
                      <a:pPr algn="ctr" rtl="0" fontAlgn="base"/>
                      <a:r>
                        <a:rPr lang="en-US" sz="1800" dirty="0" err="1">
                          <a:effectLst/>
                          <a:latin typeface="Calibri"/>
                        </a:rPr>
                        <a:t>Extracto</a:t>
                      </a:r>
                      <a:r>
                        <a:rPr lang="en-US" sz="1800" dirty="0">
                          <a:effectLst/>
                          <a:latin typeface="Calibri"/>
                        </a:rPr>
                        <a:t> </a:t>
                      </a:r>
                      <a:r>
                        <a:rPr lang="en-US" sz="1800" dirty="0" err="1">
                          <a:effectLst/>
                          <a:latin typeface="Calibri"/>
                        </a:rPr>
                        <a:t>acuoso</a:t>
                      </a:r>
                      <a:r>
                        <a:rPr lang="en-US" sz="1800" dirty="0">
                          <a:effectLst/>
                          <a:latin typeface="Calibri"/>
                        </a:rPr>
                        <a:t> (D0) </a:t>
                      </a:r>
                    </a:p>
                  </a:txBody>
                  <a:tcPr anchor="ctr">
                    <a:lnL w="0">
                      <a:noFill/>
                    </a:lnL>
                    <a:lnR w="0">
                      <a:noFill/>
                    </a:lnR>
                    <a:lnT w="12700">
                      <a:solidFill>
                        <a:schemeClr val="tx1"/>
                      </a:solidFill>
                    </a:lnT>
                    <a:lnB w="12700">
                      <a:solidFill>
                        <a:schemeClr val="tx1"/>
                      </a:solidFill>
                    </a:lnB>
                    <a:noFill/>
                  </a:tcPr>
                </a:tc>
                <a:tc>
                  <a:txBody>
                    <a:bodyPr/>
                    <a:lstStyle/>
                    <a:p>
                      <a:pPr algn="ctr" rtl="0" fontAlgn="base"/>
                      <a:r>
                        <a:rPr lang="en-US" sz="1800" dirty="0">
                          <a:effectLst/>
                          <a:latin typeface="Calibri"/>
                        </a:rPr>
                        <a:t>0.548 </a:t>
                      </a:r>
                    </a:p>
                  </a:txBody>
                  <a:tcPr anchor="ctr">
                    <a:lnL w="0">
                      <a:noFill/>
                    </a:lnL>
                    <a:lnR w="0">
                      <a:noFill/>
                    </a:lnR>
                    <a:lnT w="12700">
                      <a:solidFill>
                        <a:schemeClr val="tx1"/>
                      </a:solidFill>
                    </a:lnT>
                    <a:lnB w="0">
                      <a:noFill/>
                    </a:lnB>
                    <a:noFill/>
                  </a:tcPr>
                </a:tc>
                <a:tc>
                  <a:txBody>
                    <a:bodyPr/>
                    <a:lstStyle/>
                    <a:p>
                      <a:pPr algn="ctr" rtl="0" fontAlgn="base"/>
                      <a:r>
                        <a:rPr lang="en-US" sz="1800" dirty="0">
                          <a:effectLst/>
                          <a:latin typeface="Calibri"/>
                        </a:rPr>
                        <a:t>4.42 </a:t>
                      </a:r>
                    </a:p>
                  </a:txBody>
                  <a:tcPr anchor="ctr">
                    <a:lnL w="0">
                      <a:noFill/>
                    </a:lnL>
                    <a:lnR w="0">
                      <a:noFill/>
                    </a:lnR>
                    <a:lnT w="12700">
                      <a:solidFill>
                        <a:schemeClr val="tx1"/>
                      </a:solidFill>
                    </a:lnT>
                    <a:lnB w="0">
                      <a:noFill/>
                    </a:lnB>
                    <a:noFill/>
                  </a:tcPr>
                </a:tc>
                <a:tc rowSpan="3">
                  <a:txBody>
                    <a:bodyPr/>
                    <a:lstStyle/>
                    <a:p>
                      <a:pPr algn="ctr" rtl="0" fontAlgn="base"/>
                      <a:r>
                        <a:rPr lang="en-US" sz="1800" dirty="0">
                          <a:effectLst/>
                          <a:latin typeface="Calibri"/>
                        </a:rPr>
                        <a:t>4.69 </a:t>
                      </a:r>
                    </a:p>
                  </a:txBody>
                  <a:tcPr anchor="ctr">
                    <a:lnL w="0">
                      <a:noFill/>
                    </a:lnL>
                    <a:lnR w="0">
                      <a:noFill/>
                    </a:lnR>
                    <a:lnT w="12700">
                      <a:solidFill>
                        <a:schemeClr val="tx1"/>
                      </a:solidFill>
                    </a:lnT>
                    <a:lnB w="12700">
                      <a:solidFill>
                        <a:schemeClr val="tx1"/>
                      </a:solidFill>
                    </a:lnB>
                    <a:noFill/>
                  </a:tcPr>
                </a:tc>
                <a:extLst>
                  <a:ext uri="{0D108BD9-81ED-4DB2-BD59-A6C34878D82A}">
                    <a16:rowId xmlns:a16="http://schemas.microsoft.com/office/drawing/2014/main" val="2324323717"/>
                  </a:ext>
                </a:extLst>
              </a:tr>
              <a:tr h="411480">
                <a:tc vMerge="1">
                  <a:txBody>
                    <a:bodyPr/>
                    <a:lstStyle/>
                    <a:p>
                      <a:endParaRPr lang="es-ES"/>
                    </a:p>
                  </a:txBody>
                  <a:tcPr marL="0" marR="0" marT="0" marB="0" horzOverflow="overflow"/>
                </a:tc>
                <a:tc>
                  <a:txBody>
                    <a:bodyPr/>
                    <a:lstStyle/>
                    <a:p>
                      <a:pPr algn="ctr" rtl="0" fontAlgn="base"/>
                      <a:r>
                        <a:rPr lang="en-US" sz="1800" dirty="0">
                          <a:effectLst/>
                          <a:latin typeface="Calibri"/>
                        </a:rPr>
                        <a:t>0.614 </a:t>
                      </a:r>
                    </a:p>
                  </a:txBody>
                  <a:tcPr anchor="ctr">
                    <a:lnL w="0">
                      <a:noFill/>
                    </a:lnL>
                    <a:lnR w="0">
                      <a:noFill/>
                    </a:lnR>
                    <a:lnT w="0">
                      <a:noFill/>
                    </a:lnT>
                    <a:lnB w="0">
                      <a:noFill/>
                    </a:lnB>
                    <a:noFill/>
                  </a:tcPr>
                </a:tc>
                <a:tc>
                  <a:txBody>
                    <a:bodyPr/>
                    <a:lstStyle/>
                    <a:p>
                      <a:pPr algn="ctr" rtl="0" fontAlgn="base"/>
                      <a:r>
                        <a:rPr lang="en-US" sz="1800" dirty="0">
                          <a:effectLst/>
                          <a:latin typeface="Calibri"/>
                        </a:rPr>
                        <a:t>4.96 </a:t>
                      </a:r>
                    </a:p>
                  </a:txBody>
                  <a:tcPr anchor="ctr">
                    <a:lnL w="0">
                      <a:noFill/>
                    </a:lnL>
                    <a:lnR w="0">
                      <a:noFill/>
                    </a:lnR>
                    <a:lnT w="0">
                      <a:noFill/>
                    </a:lnT>
                    <a:lnB w="0">
                      <a:noFill/>
                    </a:lnB>
                    <a:noFill/>
                  </a:tcPr>
                </a:tc>
                <a:tc vMerge="1">
                  <a:txBody>
                    <a:bodyPr/>
                    <a:lstStyle/>
                    <a:p>
                      <a:endParaRPr lang="es-ES"/>
                    </a:p>
                  </a:txBody>
                  <a:tcPr marL="0" marR="0" marT="0" marB="0" horzOverflow="overflow"/>
                </a:tc>
                <a:extLst>
                  <a:ext uri="{0D108BD9-81ED-4DB2-BD59-A6C34878D82A}">
                    <a16:rowId xmlns:a16="http://schemas.microsoft.com/office/drawing/2014/main" val="4291043181"/>
                  </a:ext>
                </a:extLst>
              </a:tr>
              <a:tr h="288441">
                <a:tc vMerge="1">
                  <a:txBody>
                    <a:bodyPr/>
                    <a:lstStyle/>
                    <a:p>
                      <a:endParaRPr lang="es-ES"/>
                    </a:p>
                  </a:txBody>
                  <a:tcPr marL="0" marR="0" marT="0" marB="0" horzOverflow="overflow"/>
                </a:tc>
                <a:tc>
                  <a:txBody>
                    <a:bodyPr/>
                    <a:lstStyle/>
                    <a:p>
                      <a:pPr algn="ctr" rtl="0" fontAlgn="base"/>
                      <a:r>
                        <a:rPr lang="en-US" sz="1800" dirty="0">
                          <a:effectLst/>
                          <a:latin typeface="Calibri"/>
                        </a:rPr>
                        <a:t>0.581 </a:t>
                      </a:r>
                    </a:p>
                  </a:txBody>
                  <a:tcPr anchor="ctr">
                    <a:lnL w="0">
                      <a:noFill/>
                    </a:lnL>
                    <a:lnR w="0">
                      <a:noFill/>
                    </a:lnR>
                    <a:lnT w="0">
                      <a:noFill/>
                    </a:lnT>
                    <a:lnB w="12700">
                      <a:solidFill>
                        <a:schemeClr val="tx1"/>
                      </a:solidFill>
                    </a:lnB>
                  </a:tcPr>
                </a:tc>
                <a:tc>
                  <a:txBody>
                    <a:bodyPr/>
                    <a:lstStyle/>
                    <a:p>
                      <a:pPr algn="ctr" rtl="0" fontAlgn="base"/>
                      <a:r>
                        <a:rPr lang="en-US" sz="1800" dirty="0">
                          <a:effectLst/>
                          <a:latin typeface="Calibri"/>
                        </a:rPr>
                        <a:t>4.69 </a:t>
                      </a:r>
                    </a:p>
                  </a:txBody>
                  <a:tcPr anchor="ctr">
                    <a:lnL w="0">
                      <a:noFill/>
                    </a:lnL>
                    <a:lnR w="0">
                      <a:noFill/>
                    </a:lnR>
                    <a:lnT w="0">
                      <a:noFill/>
                    </a:lnT>
                    <a:lnB w="12700">
                      <a:solidFill>
                        <a:schemeClr val="tx1"/>
                      </a:solidFill>
                    </a:lnB>
                  </a:tcPr>
                </a:tc>
                <a:tc vMerge="1">
                  <a:txBody>
                    <a:bodyPr/>
                    <a:lstStyle/>
                    <a:p>
                      <a:endParaRPr lang="es-ES"/>
                    </a:p>
                  </a:txBody>
                  <a:tcPr marL="0" marR="0" marT="0" marB="0" horzOverflow="overflow"/>
                </a:tc>
                <a:extLst>
                  <a:ext uri="{0D108BD9-81ED-4DB2-BD59-A6C34878D82A}">
                    <a16:rowId xmlns:a16="http://schemas.microsoft.com/office/drawing/2014/main" val="2195688853"/>
                  </a:ext>
                </a:extLst>
              </a:tr>
            </a:tbl>
          </a:graphicData>
        </a:graphic>
      </p:graphicFrame>
      <p:pic>
        <p:nvPicPr>
          <p:cNvPr id="12" name="Imagen 12" descr="Gráfico, Gráfico de barras&#10;&#10;Descripción generada automáticamente">
            <a:extLst>
              <a:ext uri="{FF2B5EF4-FFF2-40B4-BE49-F238E27FC236}">
                <a16:creationId xmlns:a16="http://schemas.microsoft.com/office/drawing/2014/main" id="{7FF26DFD-0578-46CA-80B7-DC647F4699A8}"/>
              </a:ext>
            </a:extLst>
          </p:cNvPr>
          <p:cNvPicPr>
            <a:picLocks noChangeAspect="1"/>
          </p:cNvPicPr>
          <p:nvPr/>
        </p:nvPicPr>
        <p:blipFill>
          <a:blip r:embed="rId4"/>
          <a:stretch>
            <a:fillRect/>
          </a:stretch>
        </p:blipFill>
        <p:spPr>
          <a:xfrm>
            <a:off x="900022" y="3767715"/>
            <a:ext cx="4094671" cy="3089437"/>
          </a:xfrm>
          <a:prstGeom prst="rect">
            <a:avLst/>
          </a:prstGeom>
        </p:spPr>
      </p:pic>
      <p:sp>
        <p:nvSpPr>
          <p:cNvPr id="13" name="Rectángulo: esquinas redondeadas 12">
            <a:extLst>
              <a:ext uri="{FF2B5EF4-FFF2-40B4-BE49-F238E27FC236}">
                <a16:creationId xmlns:a16="http://schemas.microsoft.com/office/drawing/2014/main" id="{8CA4DE8A-36E2-4F46-853A-4E5527C04055}"/>
              </a:ext>
            </a:extLst>
          </p:cNvPr>
          <p:cNvSpPr/>
          <p:nvPr/>
        </p:nvSpPr>
        <p:spPr>
          <a:xfrm>
            <a:off x="6530196" y="958970"/>
            <a:ext cx="2343508" cy="675735"/>
          </a:xfrm>
          <a:prstGeom prst="roundRect">
            <a:avLst/>
          </a:prstGeom>
          <a:solidFill>
            <a:srgbClr val="ABFF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1800" dirty="0">
                <a:solidFill>
                  <a:srgbClr val="000000"/>
                </a:solidFill>
                <a:latin typeface="Calibri"/>
                <a:cs typeface="Calibri"/>
              </a:rPr>
              <a:t>La recuperación final se ve afectada por:</a:t>
            </a:r>
          </a:p>
        </p:txBody>
      </p:sp>
      <p:sp>
        <p:nvSpPr>
          <p:cNvPr id="14" name="CuadroTexto 13">
            <a:extLst>
              <a:ext uri="{FF2B5EF4-FFF2-40B4-BE49-F238E27FC236}">
                <a16:creationId xmlns:a16="http://schemas.microsoft.com/office/drawing/2014/main" id="{7BBEDBA2-750E-4C92-9A69-C66CB7DFD2B4}"/>
              </a:ext>
            </a:extLst>
          </p:cNvPr>
          <p:cNvSpPr txBox="1"/>
          <p:nvPr/>
        </p:nvSpPr>
        <p:spPr>
          <a:xfrm>
            <a:off x="6636589" y="2078965"/>
            <a:ext cx="2196859" cy="923330"/>
          </a:xfrm>
          <a:prstGeom prst="rect">
            <a:avLst/>
          </a:prstGeom>
          <a:noFill/>
          <a:ln w="28575">
            <a:solidFill>
              <a:schemeClr val="tx2">
                <a:lumMod val="75000"/>
              </a:schemeClr>
            </a:solidFill>
            <a:prstDash val="dash"/>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just">
              <a:buChar char="•"/>
            </a:pPr>
            <a:r>
              <a:rPr lang="es-ES" sz="1800" dirty="0">
                <a:latin typeface="Calibri"/>
                <a:cs typeface="Calibri"/>
              </a:rPr>
              <a:t>Tipo de solvente</a:t>
            </a:r>
          </a:p>
          <a:p>
            <a:pPr marL="285750" indent="-285750" algn="just">
              <a:buChar char="•"/>
            </a:pPr>
            <a:r>
              <a:rPr lang="es-ES" sz="1800" dirty="0">
                <a:latin typeface="Calibri"/>
                <a:cs typeface="Calibri"/>
              </a:rPr>
              <a:t>PH</a:t>
            </a:r>
          </a:p>
          <a:p>
            <a:pPr marL="285750" indent="-285750" algn="just">
              <a:buChar char="•"/>
            </a:pPr>
            <a:r>
              <a:rPr lang="es-ES" sz="1800" dirty="0">
                <a:latin typeface="Calibri"/>
                <a:cs typeface="Calibri"/>
              </a:rPr>
              <a:t>Temperatura</a:t>
            </a:r>
          </a:p>
        </p:txBody>
      </p:sp>
      <p:sp>
        <p:nvSpPr>
          <p:cNvPr id="15" name="CuadroTexto 14">
            <a:extLst>
              <a:ext uri="{FF2B5EF4-FFF2-40B4-BE49-F238E27FC236}">
                <a16:creationId xmlns:a16="http://schemas.microsoft.com/office/drawing/2014/main" id="{B3F23033-1589-40A0-86D2-68CEE8AC3A99}"/>
              </a:ext>
            </a:extLst>
          </p:cNvPr>
          <p:cNvSpPr txBox="1"/>
          <p:nvPr/>
        </p:nvSpPr>
        <p:spPr>
          <a:xfrm>
            <a:off x="5213231" y="4019909"/>
            <a:ext cx="2743200" cy="523220"/>
          </a:xfrm>
          <a:prstGeom prst="rect">
            <a:avLst/>
          </a:prstGeom>
          <a:solidFill>
            <a:srgbClr val="C2F1F2"/>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err="1">
                <a:latin typeface="Calibri"/>
                <a:cs typeface="Calibri"/>
              </a:rPr>
              <a:t>Flavonoides</a:t>
            </a:r>
            <a:r>
              <a:rPr lang="en-US" dirty="0">
                <a:latin typeface="Calibri"/>
                <a:cs typeface="Calibri"/>
              </a:rPr>
              <a:t> y </a:t>
            </a:r>
            <a:r>
              <a:rPr lang="en-US" dirty="0" err="1">
                <a:latin typeface="Calibri"/>
                <a:cs typeface="Calibri"/>
              </a:rPr>
              <a:t>taninos</a:t>
            </a:r>
            <a:r>
              <a:rPr lang="en-US" dirty="0">
                <a:latin typeface="Calibri"/>
                <a:cs typeface="Calibri"/>
              </a:rPr>
              <a:t> son </a:t>
            </a:r>
            <a:r>
              <a:rPr lang="en-US" dirty="0" err="1">
                <a:latin typeface="Calibri"/>
                <a:cs typeface="Calibri"/>
              </a:rPr>
              <a:t>más</a:t>
            </a:r>
            <a:r>
              <a:rPr lang="en-US" dirty="0">
                <a:latin typeface="Calibri"/>
                <a:cs typeface="Calibri"/>
              </a:rPr>
              <a:t> </a:t>
            </a:r>
            <a:r>
              <a:rPr lang="en-US" dirty="0" err="1">
                <a:latin typeface="Calibri"/>
                <a:cs typeface="Calibri"/>
              </a:rPr>
              <a:t>solubles</a:t>
            </a:r>
            <a:r>
              <a:rPr lang="en-US" dirty="0">
                <a:latin typeface="Calibri"/>
                <a:cs typeface="Calibri"/>
              </a:rPr>
              <a:t> </a:t>
            </a:r>
            <a:r>
              <a:rPr lang="en-US" dirty="0" err="1">
                <a:latin typeface="Calibri"/>
                <a:cs typeface="Calibri"/>
              </a:rPr>
              <a:t>en</a:t>
            </a:r>
            <a:r>
              <a:rPr lang="en-US" dirty="0">
                <a:latin typeface="Calibri"/>
                <a:cs typeface="Calibri"/>
              </a:rPr>
              <a:t> </a:t>
            </a:r>
            <a:r>
              <a:rPr lang="en-US" dirty="0" err="1">
                <a:latin typeface="Calibri"/>
                <a:cs typeface="Calibri"/>
              </a:rPr>
              <a:t>metanol</a:t>
            </a:r>
            <a:endParaRPr lang="es-ES"/>
          </a:p>
        </p:txBody>
      </p:sp>
      <p:cxnSp>
        <p:nvCxnSpPr>
          <p:cNvPr id="20" name="Conector recto de flecha 19">
            <a:extLst>
              <a:ext uri="{FF2B5EF4-FFF2-40B4-BE49-F238E27FC236}">
                <a16:creationId xmlns:a16="http://schemas.microsoft.com/office/drawing/2014/main" id="{28BB8DBA-1D12-4457-9A8D-91D93239CE21}"/>
              </a:ext>
            </a:extLst>
          </p:cNvPr>
          <p:cNvCxnSpPr/>
          <p:nvPr/>
        </p:nvCxnSpPr>
        <p:spPr>
          <a:xfrm>
            <a:off x="7690268" y="1572704"/>
            <a:ext cx="8628" cy="49745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22" name="CuadroTexto 21">
            <a:extLst>
              <a:ext uri="{FF2B5EF4-FFF2-40B4-BE49-F238E27FC236}">
                <a16:creationId xmlns:a16="http://schemas.microsoft.com/office/drawing/2014/main" id="{9BB9BE10-F51A-488D-BC8D-48FFDA979147}"/>
              </a:ext>
            </a:extLst>
          </p:cNvPr>
          <p:cNvSpPr txBox="1"/>
          <p:nvPr/>
        </p:nvSpPr>
        <p:spPr>
          <a:xfrm>
            <a:off x="5256362" y="5098211"/>
            <a:ext cx="2743200" cy="830997"/>
          </a:xfrm>
          <a:prstGeom prst="rect">
            <a:avLst/>
          </a:prstGeom>
          <a:solidFill>
            <a:srgbClr val="8AE4E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err="1">
                <a:latin typeface="Calibri"/>
                <a:cs typeface="Calibri"/>
              </a:rPr>
              <a:t>Actividad</a:t>
            </a:r>
            <a:r>
              <a:rPr lang="en-US" sz="1600" dirty="0">
                <a:latin typeface="Calibri"/>
                <a:cs typeface="Calibri"/>
              </a:rPr>
              <a:t> </a:t>
            </a:r>
            <a:r>
              <a:rPr lang="en-US" sz="1600" dirty="0" err="1">
                <a:latin typeface="Calibri"/>
                <a:cs typeface="Calibri"/>
              </a:rPr>
              <a:t>antioxidante</a:t>
            </a:r>
            <a:r>
              <a:rPr lang="en-US" sz="1600" dirty="0">
                <a:latin typeface="Calibri"/>
                <a:cs typeface="Calibri"/>
              </a:rPr>
              <a:t> </a:t>
            </a:r>
            <a:r>
              <a:rPr lang="en-US" sz="1600" dirty="0" err="1">
                <a:latin typeface="Calibri"/>
                <a:cs typeface="Calibri"/>
              </a:rPr>
              <a:t>por</a:t>
            </a:r>
            <a:r>
              <a:rPr lang="en-US" sz="1600" dirty="0">
                <a:latin typeface="Calibri"/>
                <a:cs typeface="Calibri"/>
              </a:rPr>
              <a:t> la </a:t>
            </a:r>
            <a:r>
              <a:rPr lang="en-US" sz="1600" dirty="0" err="1">
                <a:latin typeface="Calibri"/>
                <a:cs typeface="Calibri"/>
              </a:rPr>
              <a:t>presencia</a:t>
            </a:r>
            <a:r>
              <a:rPr lang="en-US" sz="1600" dirty="0">
                <a:latin typeface="Calibri"/>
                <a:cs typeface="Calibri"/>
              </a:rPr>
              <a:t> del </a:t>
            </a:r>
            <a:r>
              <a:rPr lang="en-US" sz="1600" dirty="0" err="1">
                <a:latin typeface="Calibri"/>
                <a:cs typeface="Calibri"/>
              </a:rPr>
              <a:t>fenol</a:t>
            </a:r>
            <a:r>
              <a:rPr lang="en-US" sz="1600" dirty="0">
                <a:latin typeface="Calibri"/>
                <a:cs typeface="Calibri"/>
              </a:rPr>
              <a:t> (Hatami et al., 2014)</a:t>
            </a:r>
            <a:endParaRPr lang="es-ES"/>
          </a:p>
        </p:txBody>
      </p:sp>
      <p:sp>
        <p:nvSpPr>
          <p:cNvPr id="23" name="CuadroTexto 22">
            <a:extLst>
              <a:ext uri="{FF2B5EF4-FFF2-40B4-BE49-F238E27FC236}">
                <a16:creationId xmlns:a16="http://schemas.microsoft.com/office/drawing/2014/main" id="{CF2D95EA-84AF-4ED2-8315-07E57E394D53}"/>
              </a:ext>
            </a:extLst>
          </p:cNvPr>
          <p:cNvSpPr txBox="1"/>
          <p:nvPr/>
        </p:nvSpPr>
        <p:spPr>
          <a:xfrm>
            <a:off x="5270740" y="6349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200" dirty="0">
                <a:latin typeface="Calibri"/>
              </a:rPr>
              <a:t>(Colina, 2016; </a:t>
            </a:r>
            <a:r>
              <a:rPr lang="es-ES" sz="1200" dirty="0" err="1">
                <a:latin typeface="Calibri"/>
              </a:rPr>
              <a:t>Padmashree</a:t>
            </a:r>
            <a:r>
              <a:rPr lang="es-ES" sz="1200" dirty="0">
                <a:latin typeface="Calibri"/>
              </a:rPr>
              <a:t> </a:t>
            </a:r>
            <a:r>
              <a:rPr lang="es-ES" sz="1200" i="1" dirty="0">
                <a:latin typeface="Calibri"/>
              </a:rPr>
              <a:t>et al</a:t>
            </a:r>
            <a:r>
              <a:rPr lang="es-ES" sz="1200" dirty="0">
                <a:latin typeface="Calibri"/>
              </a:rPr>
              <a:t>., 2014)</a:t>
            </a:r>
            <a:endParaRPr lang="es-ES" sz="1200" dirty="0"/>
          </a:p>
        </p:txBody>
      </p:sp>
    </p:spTree>
    <p:extLst>
      <p:ext uri="{BB962C8B-B14F-4D97-AF65-F5344CB8AC3E}">
        <p14:creationId xmlns:p14="http://schemas.microsoft.com/office/powerpoint/2010/main" val="28439296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grpSp>
        <p:nvGrpSpPr>
          <p:cNvPr id="4" name="Grupo 3">
            <a:extLst>
              <a:ext uri="{FF2B5EF4-FFF2-40B4-BE49-F238E27FC236}">
                <a16:creationId xmlns:a16="http://schemas.microsoft.com/office/drawing/2014/main" id="{00ED4AF5-58C9-44C7-926E-A1D914C3B99F}"/>
              </a:ext>
            </a:extLst>
          </p:cNvPr>
          <p:cNvGrpSpPr/>
          <p:nvPr/>
        </p:nvGrpSpPr>
        <p:grpSpPr>
          <a:xfrm>
            <a:off x="4012724" y="102782"/>
            <a:ext cx="3524360" cy="675241"/>
            <a:chOff x="-2399685" y="1998855"/>
            <a:chExt cx="2901156" cy="1160461"/>
          </a:xfrm>
        </p:grpSpPr>
        <p:sp>
          <p:nvSpPr>
            <p:cNvPr id="6" name="Flecha: cheurón 5">
              <a:extLst>
                <a:ext uri="{FF2B5EF4-FFF2-40B4-BE49-F238E27FC236}">
                  <a16:creationId xmlns:a16="http://schemas.microsoft.com/office/drawing/2014/main" id="{2E0E1427-6C4B-4699-9317-C3B556ADDF24}"/>
                </a:ext>
              </a:extLst>
            </p:cNvPr>
            <p:cNvSpPr/>
            <p:nvPr/>
          </p:nvSpPr>
          <p:spPr>
            <a:xfrm>
              <a:off x="-2399685" y="1998855"/>
              <a:ext cx="2901156" cy="1160461"/>
            </a:xfrm>
            <a:prstGeom prst="chevron">
              <a:avLst/>
            </a:prstGeom>
          </p:spPr>
          <p:style>
            <a:lnRef idx="2">
              <a:schemeClr val="accent4"/>
            </a:lnRef>
            <a:fillRef idx="1">
              <a:schemeClr val="lt1"/>
            </a:fillRef>
            <a:effectRef idx="0">
              <a:schemeClr val="accent4"/>
            </a:effectRef>
            <a:fontRef idx="minor">
              <a:schemeClr val="dk1"/>
            </a:fontRef>
          </p:style>
        </p:sp>
        <p:sp>
          <p:nvSpPr>
            <p:cNvPr id="7" name="Flecha: cheurón 4">
              <a:extLst>
                <a:ext uri="{FF2B5EF4-FFF2-40B4-BE49-F238E27FC236}">
                  <a16:creationId xmlns:a16="http://schemas.microsoft.com/office/drawing/2014/main" id="{D2A53A65-16FC-4478-9F91-4ECC10A31555}"/>
                </a:ext>
              </a:extLst>
            </p:cNvPr>
            <p:cNvSpPr txBox="1"/>
            <p:nvPr/>
          </p:nvSpPr>
          <p:spPr>
            <a:xfrm>
              <a:off x="-1991134" y="2177537"/>
              <a:ext cx="1977923" cy="7442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0020" tIns="53340" rIns="53340" bIns="53340" numCol="1" spcCol="1270" anchor="ctr" anchorCtr="0">
              <a:noAutofit/>
            </a:bodyPr>
            <a:lstStyle/>
            <a:p>
              <a:pPr algn="ctr" defTabSz="1778000">
                <a:lnSpc>
                  <a:spcPct val="90000"/>
                </a:lnSpc>
                <a:spcBef>
                  <a:spcPct val="0"/>
                </a:spcBef>
                <a:spcAft>
                  <a:spcPct val="35000"/>
                </a:spcAft>
              </a:pPr>
              <a:r>
                <a:rPr lang="es-ES" sz="1800" b="1" dirty="0">
                  <a:solidFill>
                    <a:srgbClr val="000000"/>
                  </a:solidFill>
                  <a:latin typeface="Calibri"/>
                  <a:cs typeface="Times New Roman"/>
                </a:rPr>
                <a:t>Tamizaje fitoquímico</a:t>
              </a:r>
            </a:p>
          </p:txBody>
        </p:sp>
      </p:grpSp>
      <p:graphicFrame>
        <p:nvGraphicFramePr>
          <p:cNvPr id="15" name="Tabla 14">
            <a:extLst>
              <a:ext uri="{FF2B5EF4-FFF2-40B4-BE49-F238E27FC236}">
                <a16:creationId xmlns:a16="http://schemas.microsoft.com/office/drawing/2014/main" id="{49877BAE-44AC-43FF-BF85-F618573D524E}"/>
              </a:ext>
            </a:extLst>
          </p:cNvPr>
          <p:cNvGraphicFramePr>
            <a:graphicFrameLocks noGrp="1"/>
          </p:cNvGraphicFramePr>
          <p:nvPr>
            <p:extLst>
              <p:ext uri="{D42A27DB-BD31-4B8C-83A1-F6EECF244321}">
                <p14:modId xmlns:p14="http://schemas.microsoft.com/office/powerpoint/2010/main" val="3803969143"/>
              </p:ext>
            </p:extLst>
          </p:nvPr>
        </p:nvGraphicFramePr>
        <p:xfrm>
          <a:off x="366231" y="992954"/>
          <a:ext cx="5877724" cy="4450805"/>
        </p:xfrm>
        <a:graphic>
          <a:graphicData uri="http://schemas.openxmlformats.org/drawingml/2006/table">
            <a:tbl>
              <a:tblPr firstRow="1" firstCol="1" bandRow="1">
                <a:tableStyleId>{F2DE63D5-997A-4646-A377-4702673A728D}</a:tableStyleId>
              </a:tblPr>
              <a:tblGrid>
                <a:gridCol w="1278751">
                  <a:extLst>
                    <a:ext uri="{9D8B030D-6E8A-4147-A177-3AD203B41FA5}">
                      <a16:colId xmlns:a16="http://schemas.microsoft.com/office/drawing/2014/main" val="1003192085"/>
                    </a:ext>
                  </a:extLst>
                </a:gridCol>
                <a:gridCol w="1390406">
                  <a:extLst>
                    <a:ext uri="{9D8B030D-6E8A-4147-A177-3AD203B41FA5}">
                      <a16:colId xmlns:a16="http://schemas.microsoft.com/office/drawing/2014/main" val="1480489117"/>
                    </a:ext>
                  </a:extLst>
                </a:gridCol>
                <a:gridCol w="962644">
                  <a:extLst>
                    <a:ext uri="{9D8B030D-6E8A-4147-A177-3AD203B41FA5}">
                      <a16:colId xmlns:a16="http://schemas.microsoft.com/office/drawing/2014/main" val="1753350319"/>
                    </a:ext>
                  </a:extLst>
                </a:gridCol>
                <a:gridCol w="1069019">
                  <a:extLst>
                    <a:ext uri="{9D8B030D-6E8A-4147-A177-3AD203B41FA5}">
                      <a16:colId xmlns:a16="http://schemas.microsoft.com/office/drawing/2014/main" val="381906795"/>
                    </a:ext>
                  </a:extLst>
                </a:gridCol>
                <a:gridCol w="1176904">
                  <a:extLst>
                    <a:ext uri="{9D8B030D-6E8A-4147-A177-3AD203B41FA5}">
                      <a16:colId xmlns:a16="http://schemas.microsoft.com/office/drawing/2014/main" val="2944181410"/>
                    </a:ext>
                  </a:extLst>
                </a:gridCol>
              </a:tblGrid>
              <a:tr h="1031366">
                <a:tc>
                  <a:txBody>
                    <a:bodyPr/>
                    <a:lstStyle/>
                    <a:p>
                      <a:pPr algn="ctr">
                        <a:lnSpc>
                          <a:spcPct val="150000"/>
                        </a:lnSpc>
                      </a:pPr>
                      <a:r>
                        <a:rPr lang="es-MX" sz="1400" dirty="0">
                          <a:solidFill>
                            <a:schemeClr val="tx1"/>
                          </a:solidFill>
                          <a:effectLst/>
                          <a:latin typeface="Calibri"/>
                        </a:rPr>
                        <a:t>Metabolito</a:t>
                      </a:r>
                    </a:p>
                  </a:txBody>
                  <a:tcPr marL="68580" marR="68580" marT="0" marB="0" anchor="ctr">
                    <a:lnL w="0">
                      <a:noFill/>
                    </a:lnL>
                    <a:lnR w="0">
                      <a:noFill/>
                    </a:lnR>
                    <a:lnT w="0">
                      <a:noFill/>
                    </a:lnT>
                    <a:lnB w="0">
                      <a:noFill/>
                    </a:lnB>
                    <a:solidFill>
                      <a:schemeClr val="accent5">
                        <a:lumMod val="40000"/>
                        <a:lumOff val="60000"/>
                      </a:schemeClr>
                    </a:solidFill>
                  </a:tcPr>
                </a:tc>
                <a:tc>
                  <a:txBody>
                    <a:bodyPr/>
                    <a:lstStyle/>
                    <a:p>
                      <a:pPr algn="ctr">
                        <a:lnSpc>
                          <a:spcPct val="150000"/>
                        </a:lnSpc>
                      </a:pPr>
                      <a:r>
                        <a:rPr lang="es-MX" sz="1400" dirty="0">
                          <a:solidFill>
                            <a:schemeClr val="tx1"/>
                          </a:solidFill>
                          <a:effectLst/>
                          <a:latin typeface="Calibri"/>
                        </a:rPr>
                        <a:t>Extracto de la maceración (M0)</a:t>
                      </a:r>
                    </a:p>
                  </a:txBody>
                  <a:tcPr marL="68580" marR="68580" marT="0" marB="0" anchor="ctr">
                    <a:lnL w="0">
                      <a:noFill/>
                    </a:lnL>
                    <a:lnR w="0">
                      <a:noFill/>
                    </a:lnR>
                    <a:lnT w="0">
                      <a:noFill/>
                    </a:lnT>
                    <a:lnB w="0">
                      <a:noFill/>
                    </a:lnB>
                    <a:solidFill>
                      <a:schemeClr val="accent5">
                        <a:lumMod val="40000"/>
                        <a:lumOff val="60000"/>
                      </a:schemeClr>
                    </a:solidFill>
                  </a:tcPr>
                </a:tc>
                <a:tc>
                  <a:txBody>
                    <a:bodyPr/>
                    <a:lstStyle/>
                    <a:p>
                      <a:pPr algn="ctr">
                        <a:lnSpc>
                          <a:spcPct val="150000"/>
                        </a:lnSpc>
                      </a:pPr>
                      <a:r>
                        <a:rPr lang="es-ES" sz="1400" dirty="0">
                          <a:solidFill>
                            <a:schemeClr val="tx1"/>
                          </a:solidFill>
                          <a:effectLst/>
                          <a:latin typeface="Calibri"/>
                        </a:rPr>
                        <a:t>Acetato de etilo (M02)</a:t>
                      </a:r>
                    </a:p>
                  </a:txBody>
                  <a:tcPr marL="68580" marR="68580" marT="0" marB="0" anchor="ctr">
                    <a:lnL w="0">
                      <a:noFill/>
                    </a:lnL>
                    <a:lnR w="0">
                      <a:noFill/>
                    </a:lnR>
                    <a:lnT w="0">
                      <a:noFill/>
                    </a:lnT>
                    <a:lnB w="0">
                      <a:noFill/>
                    </a:lnB>
                    <a:solidFill>
                      <a:schemeClr val="accent5">
                        <a:lumMod val="40000"/>
                        <a:lumOff val="60000"/>
                      </a:schemeClr>
                    </a:solidFill>
                  </a:tcPr>
                </a:tc>
                <a:tc>
                  <a:txBody>
                    <a:bodyPr/>
                    <a:lstStyle/>
                    <a:p>
                      <a:pPr algn="ctr">
                        <a:lnSpc>
                          <a:spcPct val="150000"/>
                        </a:lnSpc>
                      </a:pPr>
                      <a:r>
                        <a:rPr lang="es-ES" sz="1400" dirty="0">
                          <a:solidFill>
                            <a:schemeClr val="tx1"/>
                          </a:solidFill>
                          <a:effectLst/>
                          <a:latin typeface="Calibri"/>
                        </a:rPr>
                        <a:t>Extracto acuoso (D0)</a:t>
                      </a:r>
                    </a:p>
                  </a:txBody>
                  <a:tcPr marL="68580" marR="68580" marT="0" marB="0" anchor="ctr">
                    <a:lnL w="0">
                      <a:noFill/>
                    </a:lnL>
                    <a:lnR w="0">
                      <a:noFill/>
                    </a:lnR>
                    <a:lnT w="0">
                      <a:noFill/>
                    </a:lnT>
                    <a:lnB w="0">
                      <a:noFill/>
                    </a:lnB>
                    <a:solidFill>
                      <a:schemeClr val="accent5">
                        <a:lumMod val="40000"/>
                        <a:lumOff val="60000"/>
                      </a:schemeClr>
                    </a:solidFill>
                  </a:tcPr>
                </a:tc>
                <a:tc>
                  <a:txBody>
                    <a:bodyPr/>
                    <a:lstStyle/>
                    <a:p>
                      <a:pPr algn="ctr">
                        <a:lnSpc>
                          <a:spcPct val="150000"/>
                        </a:lnSpc>
                      </a:pPr>
                      <a:r>
                        <a:rPr lang="es-ES" sz="1400" dirty="0">
                          <a:solidFill>
                            <a:schemeClr val="tx1"/>
                          </a:solidFill>
                          <a:effectLst/>
                          <a:latin typeface="Calibri"/>
                        </a:rPr>
                        <a:t>Acetato de etilo (D02)</a:t>
                      </a:r>
                    </a:p>
                  </a:txBody>
                  <a:tcPr marL="68580" marR="68580" marT="0" marB="0" anchor="ctr">
                    <a:lnL w="0">
                      <a:noFill/>
                    </a:lnL>
                    <a:lnR w="0">
                      <a:noFill/>
                    </a:lnR>
                    <a:lnT w="0">
                      <a:noFill/>
                    </a:lnT>
                    <a:lnB w="0">
                      <a:noFill/>
                    </a:lnB>
                    <a:solidFill>
                      <a:schemeClr val="accent5">
                        <a:lumMod val="40000"/>
                        <a:lumOff val="60000"/>
                      </a:schemeClr>
                    </a:solidFill>
                  </a:tcPr>
                </a:tc>
                <a:extLst>
                  <a:ext uri="{0D108BD9-81ED-4DB2-BD59-A6C34878D82A}">
                    <a16:rowId xmlns:a16="http://schemas.microsoft.com/office/drawing/2014/main" val="1703956102"/>
                  </a:ext>
                </a:extLst>
              </a:tr>
              <a:tr h="343788">
                <a:tc>
                  <a:txBody>
                    <a:bodyPr/>
                    <a:lstStyle/>
                    <a:p>
                      <a:pPr algn="ctr">
                        <a:lnSpc>
                          <a:spcPct val="150000"/>
                        </a:lnSpc>
                      </a:pPr>
                      <a:r>
                        <a:rPr lang="es-MX" dirty="0">
                          <a:effectLst/>
                          <a:latin typeface="Calibri"/>
                        </a:rPr>
                        <a:t>Saponinas</a:t>
                      </a:r>
                    </a:p>
                  </a:txBody>
                  <a:tcPr marL="68580" marR="68580" marT="0" marB="0" anchor="ctr">
                    <a:lnL w="0">
                      <a:noFill/>
                    </a:lnL>
                    <a:lnR w="0">
                      <a:noFill/>
                    </a:lnR>
                    <a:lnT w="0">
                      <a:noFill/>
                    </a:lnT>
                    <a:lnB w="0">
                      <a:noFill/>
                    </a:lnB>
                  </a:tcPr>
                </a:tc>
                <a:tc>
                  <a:txBody>
                    <a:bodyPr/>
                    <a:lstStyle/>
                    <a:p>
                      <a:pPr algn="ctr">
                        <a:lnSpc>
                          <a:spcPct val="150000"/>
                        </a:lnSpc>
                      </a:pPr>
                      <a:r>
                        <a:rPr lang="es-MX" dirty="0">
                          <a:effectLst/>
                          <a:latin typeface="Calibri"/>
                        </a:rPr>
                        <a:t>-</a:t>
                      </a:r>
                    </a:p>
                  </a:txBody>
                  <a:tcPr marL="68580" marR="68580" marT="0" marB="0" anchor="ctr">
                    <a:lnL w="0">
                      <a:noFill/>
                    </a:lnL>
                    <a:lnR w="0">
                      <a:noFill/>
                    </a:lnR>
                    <a:lnT w="0">
                      <a:noFill/>
                    </a:lnT>
                    <a:lnB w="0">
                      <a:noFill/>
                    </a:lnB>
                  </a:tcPr>
                </a:tc>
                <a:tc>
                  <a:txBody>
                    <a:bodyPr/>
                    <a:lstStyle/>
                    <a:p>
                      <a:pPr algn="ctr">
                        <a:lnSpc>
                          <a:spcPct val="150000"/>
                        </a:lnSpc>
                      </a:pPr>
                      <a:r>
                        <a:rPr lang="es-MX" dirty="0">
                          <a:effectLst/>
                          <a:latin typeface="Calibri"/>
                        </a:rPr>
                        <a:t>NR</a:t>
                      </a:r>
                    </a:p>
                  </a:txBody>
                  <a:tcPr marL="68580" marR="68580" marT="0" marB="0" anchor="ctr">
                    <a:lnL w="0">
                      <a:noFill/>
                    </a:lnL>
                    <a:lnR w="0">
                      <a:noFill/>
                    </a:lnR>
                    <a:lnT w="0">
                      <a:noFill/>
                    </a:lnT>
                    <a:lnB w="0">
                      <a:noFill/>
                    </a:lnB>
                  </a:tcPr>
                </a:tc>
                <a:tc>
                  <a:txBody>
                    <a:bodyPr/>
                    <a:lstStyle/>
                    <a:p>
                      <a:pPr algn="ctr">
                        <a:lnSpc>
                          <a:spcPct val="150000"/>
                        </a:lnSpc>
                      </a:pPr>
                      <a:r>
                        <a:rPr lang="es-MX" dirty="0">
                          <a:effectLst/>
                          <a:latin typeface="Calibri"/>
                        </a:rPr>
                        <a:t>-</a:t>
                      </a:r>
                    </a:p>
                  </a:txBody>
                  <a:tcPr marL="68580" marR="68580" marT="0" marB="0" anchor="ctr">
                    <a:lnL w="0">
                      <a:noFill/>
                    </a:lnL>
                    <a:lnR w="0">
                      <a:noFill/>
                    </a:lnR>
                    <a:lnT w="0">
                      <a:noFill/>
                    </a:lnT>
                    <a:lnB w="0">
                      <a:noFill/>
                    </a:lnB>
                  </a:tcPr>
                </a:tc>
                <a:tc>
                  <a:txBody>
                    <a:bodyPr/>
                    <a:lstStyle/>
                    <a:p>
                      <a:pPr algn="ctr">
                        <a:lnSpc>
                          <a:spcPct val="150000"/>
                        </a:lnSpc>
                      </a:pPr>
                      <a:r>
                        <a:rPr lang="es-MX" dirty="0">
                          <a:effectLst/>
                          <a:latin typeface="Calibri"/>
                        </a:rPr>
                        <a:t>NR</a:t>
                      </a:r>
                    </a:p>
                  </a:txBody>
                  <a:tcPr marL="68580" marR="68580" marT="0" marB="0" anchor="ctr">
                    <a:lnL w="0">
                      <a:noFill/>
                    </a:lnL>
                    <a:lnR w="0">
                      <a:noFill/>
                    </a:lnR>
                    <a:lnT w="0">
                      <a:noFill/>
                    </a:lnT>
                    <a:lnB w="0">
                      <a:noFill/>
                    </a:lnB>
                  </a:tcPr>
                </a:tc>
                <a:extLst>
                  <a:ext uri="{0D108BD9-81ED-4DB2-BD59-A6C34878D82A}">
                    <a16:rowId xmlns:a16="http://schemas.microsoft.com/office/drawing/2014/main" val="3847429744"/>
                  </a:ext>
                </a:extLst>
              </a:tr>
              <a:tr h="343788">
                <a:tc>
                  <a:txBody>
                    <a:bodyPr/>
                    <a:lstStyle/>
                    <a:p>
                      <a:pPr algn="ctr">
                        <a:lnSpc>
                          <a:spcPct val="150000"/>
                        </a:lnSpc>
                      </a:pPr>
                      <a:r>
                        <a:rPr lang="es-MX" dirty="0">
                          <a:effectLst/>
                          <a:latin typeface="Calibri"/>
                        </a:rPr>
                        <a:t>Taninos</a:t>
                      </a:r>
                    </a:p>
                  </a:txBody>
                  <a:tcPr marL="68580" marR="68580" marT="0" marB="0" anchor="ctr">
                    <a:lnL w="0">
                      <a:noFill/>
                    </a:lnL>
                    <a:lnR w="0">
                      <a:noFill/>
                    </a:lnR>
                    <a:lnT w="0">
                      <a:noFill/>
                    </a:lnT>
                    <a:lnB w="0">
                      <a:noFill/>
                    </a:lnB>
                  </a:tcPr>
                </a:tc>
                <a:tc>
                  <a:txBody>
                    <a:bodyPr/>
                    <a:lstStyle/>
                    <a:p>
                      <a:pPr algn="ctr">
                        <a:lnSpc>
                          <a:spcPct val="150000"/>
                        </a:lnSpc>
                      </a:pPr>
                      <a:r>
                        <a:rPr lang="es-MX" dirty="0">
                          <a:effectLst/>
                          <a:latin typeface="Calibri"/>
                        </a:rPr>
                        <a:t>++++</a:t>
                      </a:r>
                    </a:p>
                  </a:txBody>
                  <a:tcPr marL="68580" marR="68580" marT="0" marB="0" anchor="ctr">
                    <a:lnL w="0">
                      <a:noFill/>
                    </a:lnL>
                    <a:lnR w="0">
                      <a:noFill/>
                    </a:lnR>
                    <a:lnT w="0">
                      <a:noFill/>
                    </a:lnT>
                    <a:lnB w="0">
                      <a:noFill/>
                    </a:lnB>
                  </a:tcPr>
                </a:tc>
                <a:tc>
                  <a:txBody>
                    <a:bodyPr/>
                    <a:lstStyle/>
                    <a:p>
                      <a:pPr algn="ctr">
                        <a:lnSpc>
                          <a:spcPct val="150000"/>
                        </a:lnSpc>
                      </a:pPr>
                      <a:r>
                        <a:rPr lang="es-MX" dirty="0">
                          <a:effectLst/>
                          <a:latin typeface="Calibri"/>
                        </a:rPr>
                        <a:t>+</a:t>
                      </a:r>
                    </a:p>
                  </a:txBody>
                  <a:tcPr marL="68580" marR="68580" marT="0" marB="0" anchor="ctr">
                    <a:lnL w="0">
                      <a:noFill/>
                    </a:lnL>
                    <a:lnR w="0">
                      <a:noFill/>
                    </a:lnR>
                    <a:lnT w="0">
                      <a:noFill/>
                    </a:lnT>
                    <a:lnB w="0">
                      <a:noFill/>
                    </a:lnB>
                  </a:tcPr>
                </a:tc>
                <a:tc>
                  <a:txBody>
                    <a:bodyPr/>
                    <a:lstStyle/>
                    <a:p>
                      <a:pPr algn="ctr">
                        <a:lnSpc>
                          <a:spcPct val="150000"/>
                        </a:lnSpc>
                      </a:pPr>
                      <a:r>
                        <a:rPr lang="es-MX" dirty="0">
                          <a:effectLst/>
                          <a:latin typeface="Calibri"/>
                        </a:rPr>
                        <a:t>+++</a:t>
                      </a:r>
                    </a:p>
                  </a:txBody>
                  <a:tcPr marL="68580" marR="68580" marT="0" marB="0" anchor="ctr">
                    <a:lnL w="0">
                      <a:noFill/>
                    </a:lnL>
                    <a:lnR w="0">
                      <a:noFill/>
                    </a:lnR>
                    <a:lnT w="0">
                      <a:noFill/>
                    </a:lnT>
                    <a:lnB w="0">
                      <a:noFill/>
                    </a:lnB>
                  </a:tcPr>
                </a:tc>
                <a:tc>
                  <a:txBody>
                    <a:bodyPr/>
                    <a:lstStyle/>
                    <a:p>
                      <a:pPr algn="ctr">
                        <a:lnSpc>
                          <a:spcPct val="150000"/>
                        </a:lnSpc>
                      </a:pPr>
                      <a:r>
                        <a:rPr lang="es-MX" dirty="0">
                          <a:effectLst/>
                          <a:latin typeface="Calibri"/>
                        </a:rPr>
                        <a:t>++</a:t>
                      </a:r>
                    </a:p>
                  </a:txBody>
                  <a:tcPr marL="68580" marR="68580" marT="0" marB="0" anchor="ctr">
                    <a:lnL w="0">
                      <a:noFill/>
                    </a:lnL>
                    <a:lnR w="0">
                      <a:noFill/>
                    </a:lnR>
                    <a:lnT w="0">
                      <a:noFill/>
                    </a:lnT>
                    <a:lnB w="0">
                      <a:noFill/>
                    </a:lnB>
                  </a:tcPr>
                </a:tc>
                <a:extLst>
                  <a:ext uri="{0D108BD9-81ED-4DB2-BD59-A6C34878D82A}">
                    <a16:rowId xmlns:a16="http://schemas.microsoft.com/office/drawing/2014/main" val="728702748"/>
                  </a:ext>
                </a:extLst>
              </a:tr>
              <a:tr h="343788">
                <a:tc>
                  <a:txBody>
                    <a:bodyPr/>
                    <a:lstStyle/>
                    <a:p>
                      <a:pPr algn="ctr">
                        <a:lnSpc>
                          <a:spcPct val="150000"/>
                        </a:lnSpc>
                      </a:pPr>
                      <a:r>
                        <a:rPr lang="es-MX" dirty="0">
                          <a:effectLst/>
                          <a:latin typeface="Calibri"/>
                        </a:rPr>
                        <a:t>Cumarinas</a:t>
                      </a:r>
                    </a:p>
                  </a:txBody>
                  <a:tcPr marL="68580" marR="68580" marT="0" marB="0" anchor="ctr">
                    <a:lnL w="0">
                      <a:noFill/>
                    </a:lnL>
                    <a:lnR w="0">
                      <a:noFill/>
                    </a:lnR>
                    <a:lnT w="0">
                      <a:noFill/>
                    </a:lnT>
                    <a:lnB w="0">
                      <a:noFill/>
                    </a:lnB>
                  </a:tcPr>
                </a:tc>
                <a:tc>
                  <a:txBody>
                    <a:bodyPr/>
                    <a:lstStyle/>
                    <a:p>
                      <a:pPr algn="ctr">
                        <a:lnSpc>
                          <a:spcPct val="150000"/>
                        </a:lnSpc>
                      </a:pPr>
                      <a:r>
                        <a:rPr lang="es-MX" dirty="0">
                          <a:effectLst/>
                          <a:latin typeface="Calibri"/>
                        </a:rPr>
                        <a:t>-</a:t>
                      </a:r>
                    </a:p>
                  </a:txBody>
                  <a:tcPr marL="68580" marR="68580" marT="0" marB="0" anchor="ctr">
                    <a:lnL w="0">
                      <a:noFill/>
                    </a:lnL>
                    <a:lnR w="0">
                      <a:noFill/>
                    </a:lnR>
                    <a:lnT w="0">
                      <a:noFill/>
                    </a:lnT>
                    <a:lnB w="0">
                      <a:noFill/>
                    </a:lnB>
                  </a:tcPr>
                </a:tc>
                <a:tc>
                  <a:txBody>
                    <a:bodyPr/>
                    <a:lstStyle/>
                    <a:p>
                      <a:pPr algn="ctr">
                        <a:lnSpc>
                          <a:spcPct val="150000"/>
                        </a:lnSpc>
                      </a:pPr>
                      <a:r>
                        <a:rPr lang="es-MX" dirty="0">
                          <a:effectLst/>
                          <a:latin typeface="Calibri"/>
                        </a:rPr>
                        <a:t>NR</a:t>
                      </a:r>
                    </a:p>
                  </a:txBody>
                  <a:tcPr marL="68580" marR="68580" marT="0" marB="0" anchor="ctr">
                    <a:lnL w="0">
                      <a:noFill/>
                    </a:lnL>
                    <a:lnR w="0">
                      <a:noFill/>
                    </a:lnR>
                    <a:lnT w="0">
                      <a:noFill/>
                    </a:lnT>
                    <a:lnB w="0">
                      <a:noFill/>
                    </a:lnB>
                  </a:tcPr>
                </a:tc>
                <a:tc>
                  <a:txBody>
                    <a:bodyPr/>
                    <a:lstStyle/>
                    <a:p>
                      <a:pPr algn="ctr">
                        <a:lnSpc>
                          <a:spcPct val="150000"/>
                        </a:lnSpc>
                      </a:pPr>
                      <a:r>
                        <a:rPr lang="es-MX" dirty="0">
                          <a:effectLst/>
                          <a:latin typeface="Calibri"/>
                        </a:rPr>
                        <a:t>-</a:t>
                      </a:r>
                    </a:p>
                  </a:txBody>
                  <a:tcPr marL="68580" marR="68580" marT="0" marB="0" anchor="ctr">
                    <a:lnL w="0">
                      <a:noFill/>
                    </a:lnL>
                    <a:lnR w="0">
                      <a:noFill/>
                    </a:lnR>
                    <a:lnT w="0">
                      <a:noFill/>
                    </a:lnT>
                    <a:lnB w="0">
                      <a:noFill/>
                    </a:lnB>
                  </a:tcPr>
                </a:tc>
                <a:tc>
                  <a:txBody>
                    <a:bodyPr/>
                    <a:lstStyle/>
                    <a:p>
                      <a:pPr algn="ctr">
                        <a:lnSpc>
                          <a:spcPct val="150000"/>
                        </a:lnSpc>
                      </a:pPr>
                      <a:r>
                        <a:rPr lang="es-MX" dirty="0">
                          <a:effectLst/>
                          <a:latin typeface="Calibri"/>
                        </a:rPr>
                        <a:t>NR</a:t>
                      </a:r>
                    </a:p>
                  </a:txBody>
                  <a:tcPr marL="68580" marR="68580" marT="0" marB="0" anchor="ctr">
                    <a:lnL w="0">
                      <a:noFill/>
                    </a:lnL>
                    <a:lnR w="0">
                      <a:noFill/>
                    </a:lnR>
                    <a:lnT w="0">
                      <a:noFill/>
                    </a:lnT>
                    <a:lnB w="0">
                      <a:noFill/>
                    </a:lnB>
                  </a:tcPr>
                </a:tc>
                <a:extLst>
                  <a:ext uri="{0D108BD9-81ED-4DB2-BD59-A6C34878D82A}">
                    <a16:rowId xmlns:a16="http://schemas.microsoft.com/office/drawing/2014/main" val="70850795"/>
                  </a:ext>
                </a:extLst>
              </a:tr>
              <a:tr h="343788">
                <a:tc>
                  <a:txBody>
                    <a:bodyPr/>
                    <a:lstStyle/>
                    <a:p>
                      <a:pPr algn="ctr">
                        <a:lnSpc>
                          <a:spcPct val="150000"/>
                        </a:lnSpc>
                      </a:pPr>
                      <a:r>
                        <a:rPr lang="es-MX" dirty="0">
                          <a:effectLst/>
                          <a:latin typeface="Calibri"/>
                        </a:rPr>
                        <a:t>Flavonoides</a:t>
                      </a:r>
                    </a:p>
                  </a:txBody>
                  <a:tcPr marL="68580" marR="68580" marT="0" marB="0" anchor="ctr">
                    <a:lnL w="0">
                      <a:noFill/>
                    </a:lnL>
                    <a:lnR w="0">
                      <a:noFill/>
                    </a:lnR>
                    <a:lnT w="0">
                      <a:noFill/>
                    </a:lnT>
                    <a:lnB w="0">
                      <a:noFill/>
                    </a:lnB>
                  </a:tcPr>
                </a:tc>
                <a:tc>
                  <a:txBody>
                    <a:bodyPr/>
                    <a:lstStyle/>
                    <a:p>
                      <a:pPr algn="ctr">
                        <a:lnSpc>
                          <a:spcPct val="150000"/>
                        </a:lnSpc>
                      </a:pPr>
                      <a:r>
                        <a:rPr lang="es-MX" dirty="0">
                          <a:effectLst/>
                          <a:latin typeface="Calibri"/>
                        </a:rPr>
                        <a:t>++++</a:t>
                      </a:r>
                    </a:p>
                  </a:txBody>
                  <a:tcPr marL="68580" marR="68580" marT="0" marB="0" anchor="ctr">
                    <a:lnL w="0">
                      <a:noFill/>
                    </a:lnL>
                    <a:lnR w="0">
                      <a:noFill/>
                    </a:lnR>
                    <a:lnT w="0">
                      <a:noFill/>
                    </a:lnT>
                    <a:lnB w="0">
                      <a:noFill/>
                    </a:lnB>
                  </a:tcPr>
                </a:tc>
                <a:tc>
                  <a:txBody>
                    <a:bodyPr/>
                    <a:lstStyle/>
                    <a:p>
                      <a:pPr algn="ctr">
                        <a:lnSpc>
                          <a:spcPct val="150000"/>
                        </a:lnSpc>
                      </a:pPr>
                      <a:r>
                        <a:rPr lang="es-MX" dirty="0">
                          <a:effectLst/>
                          <a:latin typeface="Calibri"/>
                        </a:rPr>
                        <a:t>+++</a:t>
                      </a:r>
                    </a:p>
                  </a:txBody>
                  <a:tcPr marL="68580" marR="68580" marT="0" marB="0" anchor="ctr">
                    <a:lnL w="0">
                      <a:noFill/>
                    </a:lnL>
                    <a:lnR w="0">
                      <a:noFill/>
                    </a:lnR>
                    <a:lnT w="0">
                      <a:noFill/>
                    </a:lnT>
                    <a:lnB w="0">
                      <a:noFill/>
                    </a:lnB>
                  </a:tcPr>
                </a:tc>
                <a:tc>
                  <a:txBody>
                    <a:bodyPr/>
                    <a:lstStyle/>
                    <a:p>
                      <a:pPr algn="ctr">
                        <a:lnSpc>
                          <a:spcPct val="150000"/>
                        </a:lnSpc>
                      </a:pPr>
                      <a:r>
                        <a:rPr lang="es-MX" dirty="0">
                          <a:effectLst/>
                          <a:latin typeface="Calibri"/>
                        </a:rPr>
                        <a:t>++</a:t>
                      </a:r>
                    </a:p>
                  </a:txBody>
                  <a:tcPr marL="68580" marR="68580" marT="0" marB="0" anchor="ctr">
                    <a:lnL w="0">
                      <a:noFill/>
                    </a:lnL>
                    <a:lnR w="0">
                      <a:noFill/>
                    </a:lnR>
                    <a:lnT w="0">
                      <a:noFill/>
                    </a:lnT>
                    <a:lnB w="0">
                      <a:noFill/>
                    </a:lnB>
                  </a:tcPr>
                </a:tc>
                <a:tc>
                  <a:txBody>
                    <a:bodyPr/>
                    <a:lstStyle/>
                    <a:p>
                      <a:pPr algn="ctr">
                        <a:lnSpc>
                          <a:spcPct val="150000"/>
                        </a:lnSpc>
                      </a:pPr>
                      <a:r>
                        <a:rPr lang="es-MX" dirty="0">
                          <a:effectLst/>
                          <a:latin typeface="Calibri"/>
                        </a:rPr>
                        <a:t>++</a:t>
                      </a:r>
                    </a:p>
                  </a:txBody>
                  <a:tcPr marL="68580" marR="68580" marT="0" marB="0" anchor="ctr">
                    <a:lnL w="0">
                      <a:noFill/>
                    </a:lnL>
                    <a:lnR w="0">
                      <a:noFill/>
                    </a:lnR>
                    <a:lnT w="0">
                      <a:noFill/>
                    </a:lnT>
                    <a:lnB w="0">
                      <a:noFill/>
                    </a:lnB>
                  </a:tcPr>
                </a:tc>
                <a:extLst>
                  <a:ext uri="{0D108BD9-81ED-4DB2-BD59-A6C34878D82A}">
                    <a16:rowId xmlns:a16="http://schemas.microsoft.com/office/drawing/2014/main" val="83491376"/>
                  </a:ext>
                </a:extLst>
              </a:tr>
              <a:tr h="687576">
                <a:tc>
                  <a:txBody>
                    <a:bodyPr/>
                    <a:lstStyle/>
                    <a:p>
                      <a:pPr algn="ctr">
                        <a:lnSpc>
                          <a:spcPct val="150000"/>
                        </a:lnSpc>
                      </a:pPr>
                      <a:r>
                        <a:rPr lang="es-MX" dirty="0">
                          <a:effectLst/>
                          <a:latin typeface="Calibri"/>
                        </a:rPr>
                        <a:t>Flavonoides</a:t>
                      </a:r>
                    </a:p>
                    <a:p>
                      <a:pPr algn="ctr">
                        <a:lnSpc>
                          <a:spcPct val="150000"/>
                        </a:lnSpc>
                      </a:pPr>
                      <a:r>
                        <a:rPr lang="es-MX" dirty="0">
                          <a:effectLst/>
                          <a:latin typeface="Calibri"/>
                        </a:rPr>
                        <a:t>(NaOH)</a:t>
                      </a:r>
                    </a:p>
                  </a:txBody>
                  <a:tcPr marL="68580" marR="68580" marT="0" marB="0" anchor="ctr">
                    <a:lnL w="0">
                      <a:noFill/>
                    </a:lnL>
                    <a:lnR w="0">
                      <a:noFill/>
                    </a:lnR>
                    <a:lnT w="0">
                      <a:noFill/>
                    </a:lnT>
                    <a:lnB w="0">
                      <a:noFill/>
                    </a:lnB>
                  </a:tcPr>
                </a:tc>
                <a:tc>
                  <a:txBody>
                    <a:bodyPr/>
                    <a:lstStyle/>
                    <a:p>
                      <a:pPr algn="ctr">
                        <a:lnSpc>
                          <a:spcPct val="150000"/>
                        </a:lnSpc>
                      </a:pPr>
                      <a:r>
                        <a:rPr lang="es-MX" dirty="0">
                          <a:effectLst/>
                          <a:latin typeface="Calibri"/>
                        </a:rPr>
                        <a:t>++++</a:t>
                      </a:r>
                    </a:p>
                  </a:txBody>
                  <a:tcPr marL="68580" marR="68580" marT="0" marB="0" anchor="ctr">
                    <a:lnL w="0">
                      <a:noFill/>
                    </a:lnL>
                    <a:lnR w="0">
                      <a:noFill/>
                    </a:lnR>
                    <a:lnT w="0">
                      <a:noFill/>
                    </a:lnT>
                    <a:lnB w="0">
                      <a:noFill/>
                    </a:lnB>
                  </a:tcPr>
                </a:tc>
                <a:tc>
                  <a:txBody>
                    <a:bodyPr/>
                    <a:lstStyle/>
                    <a:p>
                      <a:pPr algn="ctr">
                        <a:lnSpc>
                          <a:spcPct val="150000"/>
                        </a:lnSpc>
                      </a:pPr>
                      <a:r>
                        <a:rPr lang="es-MX" dirty="0">
                          <a:effectLst/>
                          <a:latin typeface="Calibri"/>
                        </a:rPr>
                        <a:t>+++</a:t>
                      </a:r>
                    </a:p>
                  </a:txBody>
                  <a:tcPr marL="68580" marR="68580" marT="0" marB="0" anchor="ctr">
                    <a:lnL w="0">
                      <a:noFill/>
                    </a:lnL>
                    <a:lnR w="0">
                      <a:noFill/>
                    </a:lnR>
                    <a:lnT w="0">
                      <a:noFill/>
                    </a:lnT>
                    <a:lnB w="0">
                      <a:noFill/>
                    </a:lnB>
                  </a:tcPr>
                </a:tc>
                <a:tc>
                  <a:txBody>
                    <a:bodyPr/>
                    <a:lstStyle/>
                    <a:p>
                      <a:pPr algn="ctr">
                        <a:lnSpc>
                          <a:spcPct val="150000"/>
                        </a:lnSpc>
                      </a:pPr>
                      <a:r>
                        <a:rPr lang="es-MX" dirty="0">
                          <a:effectLst/>
                          <a:latin typeface="Calibri"/>
                        </a:rPr>
                        <a:t>++++</a:t>
                      </a:r>
                    </a:p>
                  </a:txBody>
                  <a:tcPr marL="68580" marR="68580" marT="0" marB="0" anchor="ctr">
                    <a:lnL w="0">
                      <a:noFill/>
                    </a:lnL>
                    <a:lnR w="0">
                      <a:noFill/>
                    </a:lnR>
                    <a:lnT w="0">
                      <a:noFill/>
                    </a:lnT>
                    <a:lnB w="0">
                      <a:noFill/>
                    </a:lnB>
                  </a:tcPr>
                </a:tc>
                <a:tc>
                  <a:txBody>
                    <a:bodyPr/>
                    <a:lstStyle/>
                    <a:p>
                      <a:pPr algn="ctr">
                        <a:lnSpc>
                          <a:spcPct val="150000"/>
                        </a:lnSpc>
                      </a:pPr>
                      <a:r>
                        <a:rPr lang="es-MX" dirty="0">
                          <a:effectLst/>
                          <a:latin typeface="Calibri"/>
                        </a:rPr>
                        <a:t>+++</a:t>
                      </a:r>
                    </a:p>
                  </a:txBody>
                  <a:tcPr marL="68580" marR="68580" marT="0" marB="0" anchor="ctr">
                    <a:lnL w="0">
                      <a:noFill/>
                    </a:lnL>
                    <a:lnR w="0">
                      <a:noFill/>
                    </a:lnR>
                    <a:lnT w="0">
                      <a:noFill/>
                    </a:lnT>
                    <a:lnB w="0">
                      <a:noFill/>
                    </a:lnB>
                  </a:tcPr>
                </a:tc>
                <a:extLst>
                  <a:ext uri="{0D108BD9-81ED-4DB2-BD59-A6C34878D82A}">
                    <a16:rowId xmlns:a16="http://schemas.microsoft.com/office/drawing/2014/main" val="3949667041"/>
                  </a:ext>
                </a:extLst>
              </a:tr>
              <a:tr h="343788">
                <a:tc>
                  <a:txBody>
                    <a:bodyPr/>
                    <a:lstStyle/>
                    <a:p>
                      <a:pPr algn="ctr">
                        <a:lnSpc>
                          <a:spcPct val="150000"/>
                        </a:lnSpc>
                      </a:pPr>
                      <a:r>
                        <a:rPr lang="es-MX" dirty="0">
                          <a:effectLst/>
                          <a:latin typeface="Calibri"/>
                        </a:rPr>
                        <a:t>Quinona</a:t>
                      </a:r>
                    </a:p>
                  </a:txBody>
                  <a:tcPr marL="68580" marR="68580" marT="0" marB="0" anchor="ctr">
                    <a:lnL w="0">
                      <a:noFill/>
                    </a:lnL>
                    <a:lnR w="0">
                      <a:noFill/>
                    </a:lnR>
                    <a:lnT w="0">
                      <a:noFill/>
                    </a:lnT>
                    <a:lnB w="0">
                      <a:noFill/>
                    </a:lnB>
                  </a:tcPr>
                </a:tc>
                <a:tc>
                  <a:txBody>
                    <a:bodyPr/>
                    <a:lstStyle/>
                    <a:p>
                      <a:pPr algn="ctr">
                        <a:lnSpc>
                          <a:spcPct val="150000"/>
                        </a:lnSpc>
                      </a:pPr>
                      <a:r>
                        <a:rPr lang="es-MX" dirty="0">
                          <a:effectLst/>
                          <a:latin typeface="Calibri"/>
                        </a:rPr>
                        <a:t>++</a:t>
                      </a:r>
                    </a:p>
                  </a:txBody>
                  <a:tcPr marL="68580" marR="68580" marT="0" marB="0" anchor="ctr">
                    <a:lnL w="0">
                      <a:noFill/>
                    </a:lnL>
                    <a:lnR w="0">
                      <a:noFill/>
                    </a:lnR>
                    <a:lnT w="0">
                      <a:noFill/>
                    </a:lnT>
                    <a:lnB w="0">
                      <a:noFill/>
                    </a:lnB>
                  </a:tcPr>
                </a:tc>
                <a:tc>
                  <a:txBody>
                    <a:bodyPr/>
                    <a:lstStyle/>
                    <a:p>
                      <a:pPr algn="ctr">
                        <a:lnSpc>
                          <a:spcPct val="150000"/>
                        </a:lnSpc>
                      </a:pPr>
                      <a:r>
                        <a:rPr lang="es-MX" dirty="0">
                          <a:effectLst/>
                          <a:latin typeface="Calibri"/>
                        </a:rPr>
                        <a:t>+</a:t>
                      </a:r>
                    </a:p>
                  </a:txBody>
                  <a:tcPr marL="68580" marR="68580" marT="0" marB="0" anchor="ctr">
                    <a:lnL w="0">
                      <a:noFill/>
                    </a:lnL>
                    <a:lnR w="0">
                      <a:noFill/>
                    </a:lnR>
                    <a:lnT w="0">
                      <a:noFill/>
                    </a:lnT>
                    <a:lnB w="0">
                      <a:noFill/>
                    </a:lnB>
                  </a:tcPr>
                </a:tc>
                <a:tc>
                  <a:txBody>
                    <a:bodyPr/>
                    <a:lstStyle/>
                    <a:p>
                      <a:pPr algn="ctr">
                        <a:lnSpc>
                          <a:spcPct val="150000"/>
                        </a:lnSpc>
                      </a:pPr>
                      <a:r>
                        <a:rPr lang="es-MX" dirty="0">
                          <a:effectLst/>
                          <a:latin typeface="Calibri"/>
                        </a:rPr>
                        <a:t>+++</a:t>
                      </a:r>
                    </a:p>
                  </a:txBody>
                  <a:tcPr marL="68580" marR="68580" marT="0" marB="0" anchor="ctr">
                    <a:lnL w="0">
                      <a:noFill/>
                    </a:lnL>
                    <a:lnR w="0">
                      <a:noFill/>
                    </a:lnR>
                    <a:lnT w="0">
                      <a:noFill/>
                    </a:lnT>
                    <a:lnB w="0">
                      <a:noFill/>
                    </a:lnB>
                  </a:tcPr>
                </a:tc>
                <a:tc>
                  <a:txBody>
                    <a:bodyPr/>
                    <a:lstStyle/>
                    <a:p>
                      <a:pPr algn="ctr">
                        <a:lnSpc>
                          <a:spcPct val="150000"/>
                        </a:lnSpc>
                      </a:pPr>
                      <a:r>
                        <a:rPr lang="es-MX" dirty="0">
                          <a:effectLst/>
                          <a:latin typeface="Calibri"/>
                        </a:rPr>
                        <a:t>+++</a:t>
                      </a:r>
                    </a:p>
                  </a:txBody>
                  <a:tcPr marL="68580" marR="68580" marT="0" marB="0" anchor="ctr">
                    <a:lnL w="0">
                      <a:noFill/>
                    </a:lnL>
                    <a:lnR w="0">
                      <a:noFill/>
                    </a:lnR>
                    <a:lnT w="0">
                      <a:noFill/>
                    </a:lnT>
                    <a:lnB w="0">
                      <a:noFill/>
                    </a:lnB>
                  </a:tcPr>
                </a:tc>
                <a:extLst>
                  <a:ext uri="{0D108BD9-81ED-4DB2-BD59-A6C34878D82A}">
                    <a16:rowId xmlns:a16="http://schemas.microsoft.com/office/drawing/2014/main" val="576233844"/>
                  </a:ext>
                </a:extLst>
              </a:tr>
              <a:tr h="343788">
                <a:tc>
                  <a:txBody>
                    <a:bodyPr/>
                    <a:lstStyle/>
                    <a:p>
                      <a:pPr algn="ctr">
                        <a:lnSpc>
                          <a:spcPct val="150000"/>
                        </a:lnSpc>
                      </a:pPr>
                      <a:r>
                        <a:rPr lang="es-MX" dirty="0">
                          <a:effectLst/>
                          <a:latin typeface="Calibri"/>
                        </a:rPr>
                        <a:t>Alcaloides</a:t>
                      </a:r>
                    </a:p>
                  </a:txBody>
                  <a:tcPr marL="68580" marR="68580" marT="0" marB="0" anchor="ctr">
                    <a:lnL w="0">
                      <a:noFill/>
                    </a:lnL>
                    <a:lnR w="0">
                      <a:noFill/>
                    </a:lnR>
                    <a:lnT w="0">
                      <a:noFill/>
                    </a:lnT>
                    <a:lnB w="0">
                      <a:noFill/>
                    </a:lnB>
                  </a:tcPr>
                </a:tc>
                <a:tc>
                  <a:txBody>
                    <a:bodyPr/>
                    <a:lstStyle/>
                    <a:p>
                      <a:pPr algn="ctr">
                        <a:lnSpc>
                          <a:spcPct val="150000"/>
                        </a:lnSpc>
                      </a:pPr>
                      <a:r>
                        <a:rPr lang="es-MX" dirty="0">
                          <a:effectLst/>
                          <a:latin typeface="Calibri"/>
                        </a:rPr>
                        <a:t>+</a:t>
                      </a:r>
                    </a:p>
                  </a:txBody>
                  <a:tcPr marL="68580" marR="68580" marT="0" marB="0" anchor="ctr">
                    <a:lnL w="0">
                      <a:noFill/>
                    </a:lnL>
                    <a:lnR w="0">
                      <a:noFill/>
                    </a:lnR>
                    <a:lnT w="0">
                      <a:noFill/>
                    </a:lnT>
                    <a:lnB w="0">
                      <a:noFill/>
                    </a:lnB>
                  </a:tcPr>
                </a:tc>
                <a:tc>
                  <a:txBody>
                    <a:bodyPr/>
                    <a:lstStyle/>
                    <a:p>
                      <a:pPr algn="ctr">
                        <a:lnSpc>
                          <a:spcPct val="150000"/>
                        </a:lnSpc>
                      </a:pPr>
                      <a:r>
                        <a:rPr lang="es-MX" dirty="0">
                          <a:effectLst/>
                          <a:latin typeface="Calibri"/>
                        </a:rPr>
                        <a:t>-</a:t>
                      </a:r>
                    </a:p>
                  </a:txBody>
                  <a:tcPr marL="68580" marR="68580" marT="0" marB="0" anchor="ctr">
                    <a:lnL w="0">
                      <a:noFill/>
                    </a:lnL>
                    <a:lnR w="0">
                      <a:noFill/>
                    </a:lnR>
                    <a:lnT w="0">
                      <a:noFill/>
                    </a:lnT>
                    <a:lnB w="0">
                      <a:noFill/>
                    </a:lnB>
                  </a:tcPr>
                </a:tc>
                <a:tc>
                  <a:txBody>
                    <a:bodyPr/>
                    <a:lstStyle/>
                    <a:p>
                      <a:pPr algn="ctr">
                        <a:lnSpc>
                          <a:spcPct val="150000"/>
                        </a:lnSpc>
                      </a:pPr>
                      <a:r>
                        <a:rPr lang="es-MX" dirty="0">
                          <a:effectLst/>
                          <a:latin typeface="Calibri"/>
                        </a:rPr>
                        <a:t>-</a:t>
                      </a:r>
                    </a:p>
                  </a:txBody>
                  <a:tcPr marL="68580" marR="68580" marT="0" marB="0" anchor="ctr">
                    <a:lnL w="0">
                      <a:noFill/>
                    </a:lnL>
                    <a:lnR w="0">
                      <a:noFill/>
                    </a:lnR>
                    <a:lnT w="0">
                      <a:noFill/>
                    </a:lnT>
                    <a:lnB w="0">
                      <a:noFill/>
                    </a:lnB>
                  </a:tcPr>
                </a:tc>
                <a:tc>
                  <a:txBody>
                    <a:bodyPr/>
                    <a:lstStyle/>
                    <a:p>
                      <a:pPr algn="ctr">
                        <a:lnSpc>
                          <a:spcPct val="150000"/>
                        </a:lnSpc>
                      </a:pPr>
                      <a:r>
                        <a:rPr lang="es-MX" dirty="0">
                          <a:effectLst/>
                          <a:latin typeface="Calibri"/>
                        </a:rPr>
                        <a:t>NR</a:t>
                      </a:r>
                    </a:p>
                  </a:txBody>
                  <a:tcPr marL="68580" marR="68580" marT="0" marB="0" anchor="ctr">
                    <a:lnL w="0">
                      <a:noFill/>
                    </a:lnL>
                    <a:lnR w="0">
                      <a:noFill/>
                    </a:lnR>
                    <a:lnT w="0">
                      <a:noFill/>
                    </a:lnT>
                    <a:lnB w="0">
                      <a:noFill/>
                    </a:lnB>
                  </a:tcPr>
                </a:tc>
                <a:extLst>
                  <a:ext uri="{0D108BD9-81ED-4DB2-BD59-A6C34878D82A}">
                    <a16:rowId xmlns:a16="http://schemas.microsoft.com/office/drawing/2014/main" val="586094497"/>
                  </a:ext>
                </a:extLst>
              </a:tr>
              <a:tr h="343788">
                <a:tc>
                  <a:txBody>
                    <a:bodyPr/>
                    <a:lstStyle/>
                    <a:p>
                      <a:pPr algn="ctr">
                        <a:lnSpc>
                          <a:spcPct val="150000"/>
                        </a:lnSpc>
                      </a:pPr>
                      <a:r>
                        <a:rPr lang="es-MX" dirty="0">
                          <a:effectLst/>
                          <a:latin typeface="Calibri"/>
                        </a:rPr>
                        <a:t>Fenoles</a:t>
                      </a:r>
                    </a:p>
                  </a:txBody>
                  <a:tcPr marL="68580" marR="68580" marT="0" marB="0" anchor="ctr">
                    <a:lnL w="0">
                      <a:noFill/>
                    </a:lnL>
                    <a:lnR w="0">
                      <a:noFill/>
                    </a:lnR>
                    <a:lnT w="0">
                      <a:noFill/>
                    </a:lnT>
                    <a:lnB w="0">
                      <a:noFill/>
                    </a:lnB>
                  </a:tcPr>
                </a:tc>
                <a:tc>
                  <a:txBody>
                    <a:bodyPr/>
                    <a:lstStyle/>
                    <a:p>
                      <a:pPr algn="ctr">
                        <a:lnSpc>
                          <a:spcPct val="150000"/>
                        </a:lnSpc>
                      </a:pPr>
                      <a:r>
                        <a:rPr lang="es-MX" dirty="0">
                          <a:effectLst/>
                          <a:latin typeface="Calibri"/>
                        </a:rPr>
                        <a:t>++++</a:t>
                      </a:r>
                    </a:p>
                  </a:txBody>
                  <a:tcPr marL="68580" marR="68580" marT="0" marB="0" anchor="ctr">
                    <a:lnL w="0">
                      <a:noFill/>
                    </a:lnL>
                    <a:lnR w="0">
                      <a:noFill/>
                    </a:lnR>
                    <a:lnT w="0">
                      <a:noFill/>
                    </a:lnT>
                    <a:lnB w="0">
                      <a:noFill/>
                    </a:lnB>
                  </a:tcPr>
                </a:tc>
                <a:tc>
                  <a:txBody>
                    <a:bodyPr/>
                    <a:lstStyle/>
                    <a:p>
                      <a:pPr algn="ctr">
                        <a:lnSpc>
                          <a:spcPct val="150000"/>
                        </a:lnSpc>
                      </a:pPr>
                      <a:r>
                        <a:rPr lang="es-MX" dirty="0">
                          <a:effectLst/>
                          <a:latin typeface="Calibri"/>
                        </a:rPr>
                        <a:t>+++</a:t>
                      </a:r>
                    </a:p>
                  </a:txBody>
                  <a:tcPr marL="68580" marR="68580" marT="0" marB="0" anchor="ctr">
                    <a:lnL w="0">
                      <a:noFill/>
                    </a:lnL>
                    <a:lnR w="0">
                      <a:noFill/>
                    </a:lnR>
                    <a:lnT w="0">
                      <a:noFill/>
                    </a:lnT>
                    <a:lnB w="0">
                      <a:noFill/>
                    </a:lnB>
                  </a:tcPr>
                </a:tc>
                <a:tc>
                  <a:txBody>
                    <a:bodyPr/>
                    <a:lstStyle/>
                    <a:p>
                      <a:pPr algn="ctr">
                        <a:lnSpc>
                          <a:spcPct val="150000"/>
                        </a:lnSpc>
                      </a:pPr>
                      <a:r>
                        <a:rPr lang="es-MX" dirty="0">
                          <a:effectLst/>
                          <a:latin typeface="Calibri"/>
                        </a:rPr>
                        <a:t>++</a:t>
                      </a:r>
                    </a:p>
                  </a:txBody>
                  <a:tcPr marL="68580" marR="68580" marT="0" marB="0" anchor="ctr">
                    <a:lnL w="0">
                      <a:noFill/>
                    </a:lnL>
                    <a:lnR w="0">
                      <a:noFill/>
                    </a:lnR>
                    <a:lnT w="0">
                      <a:noFill/>
                    </a:lnT>
                    <a:lnB w="0">
                      <a:noFill/>
                    </a:lnB>
                  </a:tcPr>
                </a:tc>
                <a:tc>
                  <a:txBody>
                    <a:bodyPr/>
                    <a:lstStyle/>
                    <a:p>
                      <a:pPr algn="ctr">
                        <a:lnSpc>
                          <a:spcPct val="150000"/>
                        </a:lnSpc>
                      </a:pPr>
                      <a:r>
                        <a:rPr lang="es-MX" dirty="0">
                          <a:effectLst/>
                          <a:latin typeface="Calibri"/>
                        </a:rPr>
                        <a:t>++</a:t>
                      </a:r>
                    </a:p>
                  </a:txBody>
                  <a:tcPr marL="68580" marR="68580" marT="0" marB="0" anchor="ctr">
                    <a:lnL w="0">
                      <a:noFill/>
                    </a:lnL>
                    <a:lnR w="0">
                      <a:noFill/>
                    </a:lnR>
                    <a:lnT w="0">
                      <a:noFill/>
                    </a:lnT>
                    <a:lnB w="0">
                      <a:noFill/>
                    </a:lnB>
                  </a:tcPr>
                </a:tc>
                <a:extLst>
                  <a:ext uri="{0D108BD9-81ED-4DB2-BD59-A6C34878D82A}">
                    <a16:rowId xmlns:a16="http://schemas.microsoft.com/office/drawing/2014/main" val="3573678872"/>
                  </a:ext>
                </a:extLst>
              </a:tr>
              <a:tr h="325347">
                <a:tc>
                  <a:txBody>
                    <a:bodyPr/>
                    <a:lstStyle/>
                    <a:p>
                      <a:pPr algn="ctr">
                        <a:lnSpc>
                          <a:spcPct val="150000"/>
                        </a:lnSpc>
                      </a:pPr>
                      <a:r>
                        <a:rPr lang="es-MX" dirty="0" err="1">
                          <a:effectLst/>
                          <a:latin typeface="Calibri"/>
                        </a:rPr>
                        <a:t>Triterpenos</a:t>
                      </a:r>
                    </a:p>
                  </a:txBody>
                  <a:tcPr marL="68580" marR="68580" marT="0" marB="0" anchor="ctr">
                    <a:lnL w="0">
                      <a:noFill/>
                    </a:lnL>
                    <a:lnR w="0">
                      <a:noFill/>
                    </a:lnR>
                    <a:lnT w="0">
                      <a:noFill/>
                    </a:lnT>
                    <a:lnB w="0">
                      <a:noFill/>
                    </a:lnB>
                  </a:tcPr>
                </a:tc>
                <a:tc>
                  <a:txBody>
                    <a:bodyPr/>
                    <a:lstStyle/>
                    <a:p>
                      <a:pPr algn="ctr">
                        <a:lnSpc>
                          <a:spcPct val="150000"/>
                        </a:lnSpc>
                      </a:pPr>
                      <a:r>
                        <a:rPr lang="es-MX" dirty="0">
                          <a:effectLst/>
                          <a:latin typeface="Calibri"/>
                        </a:rPr>
                        <a:t>-</a:t>
                      </a:r>
                    </a:p>
                  </a:txBody>
                  <a:tcPr marL="68580" marR="68580" marT="0" marB="0" anchor="ctr">
                    <a:lnL w="0">
                      <a:noFill/>
                    </a:lnL>
                    <a:lnR w="0">
                      <a:noFill/>
                    </a:lnR>
                    <a:lnT w="0">
                      <a:noFill/>
                    </a:lnT>
                    <a:lnB w="0">
                      <a:noFill/>
                    </a:lnB>
                  </a:tcPr>
                </a:tc>
                <a:tc>
                  <a:txBody>
                    <a:bodyPr/>
                    <a:lstStyle/>
                    <a:p>
                      <a:pPr algn="ctr">
                        <a:lnSpc>
                          <a:spcPct val="150000"/>
                        </a:lnSpc>
                      </a:pPr>
                      <a:r>
                        <a:rPr lang="es-MX" dirty="0">
                          <a:effectLst/>
                          <a:latin typeface="Calibri"/>
                        </a:rPr>
                        <a:t>NR</a:t>
                      </a:r>
                    </a:p>
                  </a:txBody>
                  <a:tcPr marL="68580" marR="68580" marT="0" marB="0" anchor="ctr">
                    <a:lnL w="0">
                      <a:noFill/>
                    </a:lnL>
                    <a:lnR w="0">
                      <a:noFill/>
                    </a:lnR>
                    <a:lnT w="0">
                      <a:noFill/>
                    </a:lnT>
                    <a:lnB w="0">
                      <a:noFill/>
                    </a:lnB>
                  </a:tcPr>
                </a:tc>
                <a:tc>
                  <a:txBody>
                    <a:bodyPr/>
                    <a:lstStyle/>
                    <a:p>
                      <a:pPr algn="ctr">
                        <a:lnSpc>
                          <a:spcPct val="150000"/>
                        </a:lnSpc>
                      </a:pPr>
                      <a:r>
                        <a:rPr lang="es-MX" dirty="0">
                          <a:effectLst/>
                          <a:latin typeface="Calibri"/>
                        </a:rPr>
                        <a:t>-</a:t>
                      </a:r>
                    </a:p>
                  </a:txBody>
                  <a:tcPr marL="68580" marR="68580" marT="0" marB="0" anchor="ctr">
                    <a:lnL w="0">
                      <a:noFill/>
                    </a:lnL>
                    <a:lnR w="0">
                      <a:noFill/>
                    </a:lnR>
                    <a:lnT w="0">
                      <a:noFill/>
                    </a:lnT>
                    <a:lnB w="0">
                      <a:noFill/>
                    </a:lnB>
                  </a:tcPr>
                </a:tc>
                <a:tc>
                  <a:txBody>
                    <a:bodyPr/>
                    <a:lstStyle/>
                    <a:p>
                      <a:pPr algn="ctr">
                        <a:lnSpc>
                          <a:spcPct val="150000"/>
                        </a:lnSpc>
                      </a:pPr>
                      <a:r>
                        <a:rPr lang="es-MX" dirty="0">
                          <a:effectLst/>
                          <a:latin typeface="Calibri"/>
                        </a:rPr>
                        <a:t>NR</a:t>
                      </a:r>
                    </a:p>
                  </a:txBody>
                  <a:tcPr marL="68580" marR="68580" marT="0" marB="0" anchor="ctr">
                    <a:lnL w="0">
                      <a:noFill/>
                    </a:lnL>
                    <a:lnR w="0">
                      <a:noFill/>
                    </a:lnR>
                    <a:lnT w="0">
                      <a:noFill/>
                    </a:lnT>
                    <a:lnB w="0">
                      <a:noFill/>
                    </a:lnB>
                  </a:tcPr>
                </a:tc>
                <a:extLst>
                  <a:ext uri="{0D108BD9-81ED-4DB2-BD59-A6C34878D82A}">
                    <a16:rowId xmlns:a16="http://schemas.microsoft.com/office/drawing/2014/main" val="557069573"/>
                  </a:ext>
                </a:extLst>
              </a:tr>
            </a:tbl>
          </a:graphicData>
        </a:graphic>
      </p:graphicFrame>
      <p:sp>
        <p:nvSpPr>
          <p:cNvPr id="16" name="CuadroTexto 15">
            <a:extLst>
              <a:ext uri="{FF2B5EF4-FFF2-40B4-BE49-F238E27FC236}">
                <a16:creationId xmlns:a16="http://schemas.microsoft.com/office/drawing/2014/main" id="{81225895-0D0B-493F-A1E1-B0C4066D8ED6}"/>
              </a:ext>
            </a:extLst>
          </p:cNvPr>
          <p:cNvSpPr txBox="1"/>
          <p:nvPr/>
        </p:nvSpPr>
        <p:spPr>
          <a:xfrm>
            <a:off x="6231276" y="3131906"/>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a:p>
        </p:txBody>
      </p:sp>
      <p:pic>
        <p:nvPicPr>
          <p:cNvPr id="20" name="Imagen 20" descr="Imagen que contiene interior, cocina, comida, mostrador&#10;&#10;Descripción generada automáticamente">
            <a:extLst>
              <a:ext uri="{FF2B5EF4-FFF2-40B4-BE49-F238E27FC236}">
                <a16:creationId xmlns:a16="http://schemas.microsoft.com/office/drawing/2014/main" id="{6D5301D4-BD3E-4595-8EC9-147B2D41F880}"/>
              </a:ext>
            </a:extLst>
          </p:cNvPr>
          <p:cNvPicPr>
            <a:picLocks noChangeAspect="1"/>
          </p:cNvPicPr>
          <p:nvPr/>
        </p:nvPicPr>
        <p:blipFill>
          <a:blip r:embed="rId3"/>
          <a:stretch>
            <a:fillRect/>
          </a:stretch>
        </p:blipFill>
        <p:spPr>
          <a:xfrm>
            <a:off x="9420225" y="3838575"/>
            <a:ext cx="2314575" cy="1733550"/>
          </a:xfrm>
          <a:prstGeom prst="rect">
            <a:avLst/>
          </a:prstGeom>
        </p:spPr>
      </p:pic>
      <p:pic>
        <p:nvPicPr>
          <p:cNvPr id="21" name="Imagen 21" descr="Imagen que contiene interior, tabla, taza, vidrio&#10;&#10;Descripción generada automáticamente">
            <a:extLst>
              <a:ext uri="{FF2B5EF4-FFF2-40B4-BE49-F238E27FC236}">
                <a16:creationId xmlns:a16="http://schemas.microsoft.com/office/drawing/2014/main" id="{CCB5EB3B-E21E-434B-B31D-69053DBFE9B9}"/>
              </a:ext>
            </a:extLst>
          </p:cNvPr>
          <p:cNvPicPr>
            <a:picLocks noChangeAspect="1"/>
          </p:cNvPicPr>
          <p:nvPr/>
        </p:nvPicPr>
        <p:blipFill>
          <a:blip r:embed="rId4"/>
          <a:stretch>
            <a:fillRect/>
          </a:stretch>
        </p:blipFill>
        <p:spPr>
          <a:xfrm>
            <a:off x="7129290" y="3838575"/>
            <a:ext cx="1219544" cy="2057400"/>
          </a:xfrm>
          <a:prstGeom prst="rect">
            <a:avLst/>
          </a:prstGeom>
        </p:spPr>
      </p:pic>
      <p:pic>
        <p:nvPicPr>
          <p:cNvPr id="22" name="Imagen 22" descr="Imagen que contiene interior, cocina, botella, refrigerador&#10;&#10;Descripción generada automáticamente">
            <a:extLst>
              <a:ext uri="{FF2B5EF4-FFF2-40B4-BE49-F238E27FC236}">
                <a16:creationId xmlns:a16="http://schemas.microsoft.com/office/drawing/2014/main" id="{F7E56638-0A0D-4366-B309-45D2371AF3F2}"/>
              </a:ext>
            </a:extLst>
          </p:cNvPr>
          <p:cNvPicPr>
            <a:picLocks noChangeAspect="1"/>
          </p:cNvPicPr>
          <p:nvPr/>
        </p:nvPicPr>
        <p:blipFill>
          <a:blip r:embed="rId5"/>
          <a:stretch>
            <a:fillRect/>
          </a:stretch>
        </p:blipFill>
        <p:spPr>
          <a:xfrm>
            <a:off x="6562725" y="1120162"/>
            <a:ext cx="2352675" cy="1845900"/>
          </a:xfrm>
          <a:prstGeom prst="rect">
            <a:avLst/>
          </a:prstGeom>
        </p:spPr>
      </p:pic>
      <p:pic>
        <p:nvPicPr>
          <p:cNvPr id="23" name="Imagen 23" descr="Imagen que contiene interior, comida, llenado, entero&#10;&#10;Descripción generada automáticamente">
            <a:extLst>
              <a:ext uri="{FF2B5EF4-FFF2-40B4-BE49-F238E27FC236}">
                <a16:creationId xmlns:a16="http://schemas.microsoft.com/office/drawing/2014/main" id="{DA70C067-3B3D-4FF5-93C6-78C1BF95AA53}"/>
              </a:ext>
            </a:extLst>
          </p:cNvPr>
          <p:cNvPicPr>
            <a:picLocks noChangeAspect="1"/>
          </p:cNvPicPr>
          <p:nvPr/>
        </p:nvPicPr>
        <p:blipFill>
          <a:blip r:embed="rId6"/>
          <a:stretch>
            <a:fillRect/>
          </a:stretch>
        </p:blipFill>
        <p:spPr>
          <a:xfrm>
            <a:off x="9210675" y="1116673"/>
            <a:ext cx="2743200" cy="1833829"/>
          </a:xfrm>
          <a:prstGeom prst="rect">
            <a:avLst/>
          </a:prstGeom>
        </p:spPr>
      </p:pic>
      <p:sp>
        <p:nvSpPr>
          <p:cNvPr id="24" name="CuadroTexto 23">
            <a:extLst>
              <a:ext uri="{FF2B5EF4-FFF2-40B4-BE49-F238E27FC236}">
                <a16:creationId xmlns:a16="http://schemas.microsoft.com/office/drawing/2014/main" id="{11CCAECD-5966-4FE1-9CD5-C41BD1F8D4FE}"/>
              </a:ext>
            </a:extLst>
          </p:cNvPr>
          <p:cNvSpPr txBox="1"/>
          <p:nvPr/>
        </p:nvSpPr>
        <p:spPr>
          <a:xfrm>
            <a:off x="1809750" y="5572125"/>
            <a:ext cx="3752850" cy="307777"/>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i="1" dirty="0">
                <a:latin typeface="Calibri"/>
                <a:cs typeface="Calibri"/>
              </a:rPr>
              <a:t>Resultados del tamizaje fitoquímico</a:t>
            </a:r>
            <a:r>
              <a:rPr lang="es-ES" i="1" dirty="0"/>
              <a:t> </a:t>
            </a:r>
            <a:endParaRPr lang="es-ES" dirty="0"/>
          </a:p>
        </p:txBody>
      </p:sp>
      <p:sp>
        <p:nvSpPr>
          <p:cNvPr id="25" name="CuadroTexto 24">
            <a:extLst>
              <a:ext uri="{FF2B5EF4-FFF2-40B4-BE49-F238E27FC236}">
                <a16:creationId xmlns:a16="http://schemas.microsoft.com/office/drawing/2014/main" id="{F7A207AC-8D92-4498-90D3-2158DBC7C373}"/>
              </a:ext>
            </a:extLst>
          </p:cNvPr>
          <p:cNvSpPr txBox="1"/>
          <p:nvPr/>
        </p:nvSpPr>
        <p:spPr>
          <a:xfrm>
            <a:off x="7477125" y="781050"/>
            <a:ext cx="533400" cy="307777"/>
          </a:xfrm>
          <a:prstGeom prst="rect">
            <a:avLst/>
          </a:prstGeom>
          <a:solidFill>
            <a:srgbClr val="8AE4E2"/>
          </a:solidFill>
          <a:ln>
            <a:solidFill>
              <a:srgbClr val="8AE4E2"/>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dirty="0">
                <a:latin typeface="Calibri"/>
                <a:cs typeface="Calibri"/>
              </a:rPr>
              <a:t>M0</a:t>
            </a:r>
          </a:p>
        </p:txBody>
      </p:sp>
      <p:sp>
        <p:nvSpPr>
          <p:cNvPr id="27" name="CuadroTexto 26">
            <a:extLst>
              <a:ext uri="{FF2B5EF4-FFF2-40B4-BE49-F238E27FC236}">
                <a16:creationId xmlns:a16="http://schemas.microsoft.com/office/drawing/2014/main" id="{CD704FCB-9CCB-4FC8-A444-858E4EC13B22}"/>
              </a:ext>
            </a:extLst>
          </p:cNvPr>
          <p:cNvSpPr txBox="1"/>
          <p:nvPr/>
        </p:nvSpPr>
        <p:spPr>
          <a:xfrm>
            <a:off x="10315575" y="781049"/>
            <a:ext cx="533400" cy="307777"/>
          </a:xfrm>
          <a:prstGeom prst="rect">
            <a:avLst/>
          </a:prstGeom>
          <a:solidFill>
            <a:srgbClr val="8AE4E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dirty="0">
                <a:latin typeface="Calibri"/>
                <a:cs typeface="Calibri"/>
              </a:rPr>
              <a:t>D0</a:t>
            </a:r>
          </a:p>
        </p:txBody>
      </p:sp>
      <p:sp>
        <p:nvSpPr>
          <p:cNvPr id="28" name="CuadroTexto 27">
            <a:extLst>
              <a:ext uri="{FF2B5EF4-FFF2-40B4-BE49-F238E27FC236}">
                <a16:creationId xmlns:a16="http://schemas.microsoft.com/office/drawing/2014/main" id="{9FBA2B27-B6B5-4529-84DD-06C348184AD1}"/>
              </a:ext>
            </a:extLst>
          </p:cNvPr>
          <p:cNvSpPr txBox="1"/>
          <p:nvPr/>
        </p:nvSpPr>
        <p:spPr>
          <a:xfrm>
            <a:off x="7477125" y="3286125"/>
            <a:ext cx="533400" cy="307777"/>
          </a:xfrm>
          <a:prstGeom prst="rect">
            <a:avLst/>
          </a:prstGeom>
          <a:solidFill>
            <a:srgbClr val="8AE4E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dirty="0">
                <a:latin typeface="Calibri"/>
                <a:cs typeface="Calibri"/>
              </a:rPr>
              <a:t>M02</a:t>
            </a:r>
          </a:p>
        </p:txBody>
      </p:sp>
      <p:sp>
        <p:nvSpPr>
          <p:cNvPr id="29" name="CuadroTexto 28">
            <a:extLst>
              <a:ext uri="{FF2B5EF4-FFF2-40B4-BE49-F238E27FC236}">
                <a16:creationId xmlns:a16="http://schemas.microsoft.com/office/drawing/2014/main" id="{A8F95D24-0A69-4703-9A7A-7011BEE9B066}"/>
              </a:ext>
            </a:extLst>
          </p:cNvPr>
          <p:cNvSpPr txBox="1"/>
          <p:nvPr/>
        </p:nvSpPr>
        <p:spPr>
          <a:xfrm>
            <a:off x="10315575" y="3276599"/>
            <a:ext cx="533400" cy="307777"/>
          </a:xfrm>
          <a:prstGeom prst="rect">
            <a:avLst/>
          </a:prstGeom>
          <a:solidFill>
            <a:srgbClr val="8AE4E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dirty="0">
                <a:latin typeface="Calibri"/>
                <a:cs typeface="Calibri"/>
              </a:rPr>
              <a:t>D02</a:t>
            </a:r>
          </a:p>
        </p:txBody>
      </p:sp>
      <p:sp>
        <p:nvSpPr>
          <p:cNvPr id="26" name="CuadroTexto 25">
            <a:extLst>
              <a:ext uri="{FF2B5EF4-FFF2-40B4-BE49-F238E27FC236}">
                <a16:creationId xmlns:a16="http://schemas.microsoft.com/office/drawing/2014/main" id="{63870016-42FD-4C05-9186-A82A1BF3185E}"/>
              </a:ext>
            </a:extLst>
          </p:cNvPr>
          <p:cNvSpPr txBox="1"/>
          <p:nvPr/>
        </p:nvSpPr>
        <p:spPr>
          <a:xfrm>
            <a:off x="581025" y="6353175"/>
            <a:ext cx="274320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 sz="1100" dirty="0">
                <a:latin typeface="Calibri"/>
              </a:rPr>
              <a:t>(Córdova </a:t>
            </a:r>
            <a:r>
              <a:rPr lang="es" sz="1100" i="1" dirty="0">
                <a:latin typeface="Calibri"/>
              </a:rPr>
              <a:t>et al</a:t>
            </a:r>
            <a:r>
              <a:rPr lang="es" sz="1100" dirty="0">
                <a:latin typeface="Calibri"/>
              </a:rPr>
              <a:t>., 2009) </a:t>
            </a:r>
            <a:endParaRPr lang="es-ES" sz="1100" dirty="0">
              <a:latin typeface="Calibri"/>
            </a:endParaRPr>
          </a:p>
        </p:txBody>
      </p:sp>
      <p:sp>
        <p:nvSpPr>
          <p:cNvPr id="30" name="CuadroTexto 29">
            <a:extLst>
              <a:ext uri="{FF2B5EF4-FFF2-40B4-BE49-F238E27FC236}">
                <a16:creationId xmlns:a16="http://schemas.microsoft.com/office/drawing/2014/main" id="{97601447-D47D-460A-8938-D95B8E828855}"/>
              </a:ext>
            </a:extLst>
          </p:cNvPr>
          <p:cNvSpPr txBox="1"/>
          <p:nvPr/>
        </p:nvSpPr>
        <p:spPr>
          <a:xfrm>
            <a:off x="5667375" y="5876925"/>
            <a:ext cx="274320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100" dirty="0">
                <a:solidFill>
                  <a:srgbClr val="212121"/>
                </a:solidFill>
                <a:latin typeface="Calibri"/>
              </a:rPr>
              <a:t>(</a:t>
            </a:r>
            <a:r>
              <a:rPr lang="es-ES" sz="1100" dirty="0" err="1">
                <a:solidFill>
                  <a:srgbClr val="212121"/>
                </a:solidFill>
                <a:latin typeface="Calibri"/>
              </a:rPr>
              <a:t>Abubakar</a:t>
            </a:r>
            <a:r>
              <a:rPr lang="es-ES" sz="1100" dirty="0">
                <a:solidFill>
                  <a:srgbClr val="212121"/>
                </a:solidFill>
                <a:latin typeface="Calibri"/>
              </a:rPr>
              <a:t> &amp; </a:t>
            </a:r>
            <a:r>
              <a:rPr lang="es-ES" sz="1100" dirty="0" err="1">
                <a:solidFill>
                  <a:srgbClr val="212121"/>
                </a:solidFill>
                <a:latin typeface="Calibri"/>
              </a:rPr>
              <a:t>Haque</a:t>
            </a:r>
            <a:r>
              <a:rPr lang="es-ES" sz="1100" dirty="0">
                <a:solidFill>
                  <a:srgbClr val="212121"/>
                </a:solidFill>
                <a:latin typeface="Calibri"/>
              </a:rPr>
              <a:t>, 2020). </a:t>
            </a:r>
            <a:endParaRPr lang="es-ES" dirty="0"/>
          </a:p>
        </p:txBody>
      </p:sp>
      <p:pic>
        <p:nvPicPr>
          <p:cNvPr id="2" name="Imagen 1">
            <a:extLst>
              <a:ext uri="{FF2B5EF4-FFF2-40B4-BE49-F238E27FC236}">
                <a16:creationId xmlns:a16="http://schemas.microsoft.com/office/drawing/2014/main" id="{DAC8BAAA-419E-4246-BEBE-360E014754C8}"/>
              </a:ext>
            </a:extLst>
          </p:cNvPr>
          <p:cNvPicPr>
            <a:picLocks noChangeAspect="1"/>
          </p:cNvPicPr>
          <p:nvPr/>
        </p:nvPicPr>
        <p:blipFill>
          <a:blip r:embed="rId7"/>
          <a:stretch>
            <a:fillRect/>
          </a:stretch>
        </p:blipFill>
        <p:spPr>
          <a:xfrm>
            <a:off x="8336903" y="5966925"/>
            <a:ext cx="3785715" cy="887755"/>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grpSp>
        <p:nvGrpSpPr>
          <p:cNvPr id="8" name="Grupo 7">
            <a:extLst>
              <a:ext uri="{FF2B5EF4-FFF2-40B4-BE49-F238E27FC236}">
                <a16:creationId xmlns:a16="http://schemas.microsoft.com/office/drawing/2014/main" id="{17451731-FD3C-463A-87CD-0CC748A38F0A}"/>
              </a:ext>
            </a:extLst>
          </p:cNvPr>
          <p:cNvGrpSpPr/>
          <p:nvPr/>
        </p:nvGrpSpPr>
        <p:grpSpPr>
          <a:xfrm>
            <a:off x="450373" y="212586"/>
            <a:ext cx="3524360" cy="675241"/>
            <a:chOff x="-2399685" y="1998855"/>
            <a:chExt cx="2901156" cy="1160461"/>
          </a:xfrm>
        </p:grpSpPr>
        <p:sp>
          <p:nvSpPr>
            <p:cNvPr id="10" name="Flecha: cheurón 9">
              <a:extLst>
                <a:ext uri="{FF2B5EF4-FFF2-40B4-BE49-F238E27FC236}">
                  <a16:creationId xmlns:a16="http://schemas.microsoft.com/office/drawing/2014/main" id="{4E2573BD-5F68-4F3E-9D0B-A1D6669BA183}"/>
                </a:ext>
              </a:extLst>
            </p:cNvPr>
            <p:cNvSpPr/>
            <p:nvPr/>
          </p:nvSpPr>
          <p:spPr>
            <a:xfrm>
              <a:off x="-2399685" y="1998855"/>
              <a:ext cx="2901156" cy="1160461"/>
            </a:xfrm>
            <a:prstGeom prst="chevron">
              <a:avLst/>
            </a:prstGeom>
          </p:spPr>
          <p:style>
            <a:lnRef idx="2">
              <a:schemeClr val="accent4"/>
            </a:lnRef>
            <a:fillRef idx="1">
              <a:schemeClr val="lt1"/>
            </a:fillRef>
            <a:effectRef idx="0">
              <a:schemeClr val="accent4"/>
            </a:effectRef>
            <a:fontRef idx="minor">
              <a:schemeClr val="dk1"/>
            </a:fontRef>
          </p:style>
        </p:sp>
        <p:sp>
          <p:nvSpPr>
            <p:cNvPr id="11" name="Flecha: cheurón 4">
              <a:extLst>
                <a:ext uri="{FF2B5EF4-FFF2-40B4-BE49-F238E27FC236}">
                  <a16:creationId xmlns:a16="http://schemas.microsoft.com/office/drawing/2014/main" id="{BE0EC86B-0BE6-40CA-920E-6202C6933EE2}"/>
                </a:ext>
              </a:extLst>
            </p:cNvPr>
            <p:cNvSpPr txBox="1"/>
            <p:nvPr/>
          </p:nvSpPr>
          <p:spPr>
            <a:xfrm>
              <a:off x="-1991134" y="2177537"/>
              <a:ext cx="1977923" cy="7442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0020" tIns="53340" rIns="53340" bIns="53340" numCol="1" spcCol="1270" anchor="ctr" anchorCtr="0">
              <a:noAutofit/>
            </a:bodyPr>
            <a:lstStyle/>
            <a:p>
              <a:pPr algn="ctr" defTabSz="1778000">
                <a:lnSpc>
                  <a:spcPct val="90000"/>
                </a:lnSpc>
                <a:spcBef>
                  <a:spcPct val="0"/>
                </a:spcBef>
                <a:spcAft>
                  <a:spcPct val="35000"/>
                </a:spcAft>
              </a:pPr>
              <a:r>
                <a:rPr lang="es-ES" sz="1800" b="1" dirty="0">
                  <a:solidFill>
                    <a:srgbClr val="000000"/>
                  </a:solidFill>
                  <a:latin typeface="Calibri"/>
                  <a:cs typeface="Times New Roman"/>
                </a:rPr>
                <a:t>Cromatografía de capa fina (TLC)</a:t>
              </a:r>
            </a:p>
          </p:txBody>
        </p:sp>
      </p:grpSp>
      <p:sp>
        <p:nvSpPr>
          <p:cNvPr id="28" name="CuadroTexto 27">
            <a:extLst>
              <a:ext uri="{FF2B5EF4-FFF2-40B4-BE49-F238E27FC236}">
                <a16:creationId xmlns:a16="http://schemas.microsoft.com/office/drawing/2014/main" id="{D7033C52-E3D0-4B3D-8D7D-1C35E910D2D4}"/>
              </a:ext>
            </a:extLst>
          </p:cNvPr>
          <p:cNvSpPr txBox="1"/>
          <p:nvPr/>
        </p:nvSpPr>
        <p:spPr>
          <a:xfrm>
            <a:off x="768956" y="5652284"/>
            <a:ext cx="2984429" cy="261610"/>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1100" b="1" dirty="0">
                <a:solidFill>
                  <a:srgbClr val="212121"/>
                </a:solidFill>
                <a:latin typeface="Calibri"/>
                <a:cs typeface="Calibri"/>
              </a:rPr>
              <a:t> </a:t>
            </a:r>
            <a:r>
              <a:rPr lang="en-US" sz="1100" dirty="0" err="1">
                <a:latin typeface="Calibri"/>
                <a:cs typeface="Calibri"/>
              </a:rPr>
              <a:t>Número</a:t>
            </a:r>
            <a:r>
              <a:rPr lang="en-US" sz="1100" dirty="0">
                <a:latin typeface="Calibri"/>
                <a:cs typeface="Calibri"/>
              </a:rPr>
              <a:t> de </a:t>
            </a:r>
            <a:r>
              <a:rPr lang="en-US" sz="1100" dirty="0" err="1">
                <a:latin typeface="Calibri"/>
                <a:cs typeface="Calibri"/>
              </a:rPr>
              <a:t>bandas</a:t>
            </a:r>
            <a:r>
              <a:rPr lang="en-US" sz="1100" dirty="0">
                <a:latin typeface="Calibri"/>
                <a:cs typeface="Calibri"/>
              </a:rPr>
              <a:t> </a:t>
            </a:r>
            <a:r>
              <a:rPr lang="en-US" sz="1100" dirty="0" err="1">
                <a:latin typeface="Calibri"/>
                <a:cs typeface="Calibri"/>
              </a:rPr>
              <a:t>obtenidas</a:t>
            </a:r>
            <a:r>
              <a:rPr lang="en-US" sz="1100" dirty="0">
                <a:latin typeface="Calibri"/>
                <a:cs typeface="Calibri"/>
              </a:rPr>
              <a:t> </a:t>
            </a:r>
            <a:r>
              <a:rPr lang="en-US" sz="1100" dirty="0" err="1">
                <a:latin typeface="Calibri"/>
                <a:cs typeface="Calibri"/>
              </a:rPr>
              <a:t>en</a:t>
            </a:r>
            <a:r>
              <a:rPr lang="en-US" sz="1100" dirty="0">
                <a:latin typeface="Calibri"/>
                <a:cs typeface="Calibri"/>
              </a:rPr>
              <a:t> </a:t>
            </a:r>
            <a:r>
              <a:rPr lang="en-US" sz="1100" dirty="0" err="1">
                <a:latin typeface="Calibri"/>
                <a:cs typeface="Calibri"/>
              </a:rPr>
              <a:t>cada</a:t>
            </a:r>
            <a:r>
              <a:rPr lang="en-US" sz="1100" dirty="0">
                <a:latin typeface="Calibri"/>
                <a:cs typeface="Calibri"/>
              </a:rPr>
              <a:t> </a:t>
            </a:r>
            <a:r>
              <a:rPr lang="en-US" sz="1100" dirty="0" err="1">
                <a:latin typeface="Calibri"/>
                <a:cs typeface="Calibri"/>
              </a:rPr>
              <a:t>solución</a:t>
            </a:r>
            <a:endParaRPr lang="en-US" sz="1100" dirty="0">
              <a:latin typeface="Calibri"/>
              <a:cs typeface="Calibri"/>
            </a:endParaRPr>
          </a:p>
        </p:txBody>
      </p:sp>
      <p:pic>
        <p:nvPicPr>
          <p:cNvPr id="30" name="Imagen 30" descr="Diagrama&#10;&#10;Descripción generada automáticamente">
            <a:extLst>
              <a:ext uri="{FF2B5EF4-FFF2-40B4-BE49-F238E27FC236}">
                <a16:creationId xmlns:a16="http://schemas.microsoft.com/office/drawing/2014/main" id="{EE67F7AF-7893-479B-A6B7-905118C3F3E4}"/>
              </a:ext>
            </a:extLst>
          </p:cNvPr>
          <p:cNvPicPr>
            <a:picLocks noChangeAspect="1"/>
          </p:cNvPicPr>
          <p:nvPr/>
        </p:nvPicPr>
        <p:blipFill>
          <a:blip r:embed="rId3"/>
          <a:stretch>
            <a:fillRect/>
          </a:stretch>
        </p:blipFill>
        <p:spPr>
          <a:xfrm>
            <a:off x="4419600" y="210991"/>
            <a:ext cx="5553075" cy="4578643"/>
          </a:xfrm>
          <a:prstGeom prst="rect">
            <a:avLst/>
          </a:prstGeom>
        </p:spPr>
      </p:pic>
      <p:sp>
        <p:nvSpPr>
          <p:cNvPr id="31" name="CuadroTexto 30">
            <a:extLst>
              <a:ext uri="{FF2B5EF4-FFF2-40B4-BE49-F238E27FC236}">
                <a16:creationId xmlns:a16="http://schemas.microsoft.com/office/drawing/2014/main" id="{3CE5709B-324E-444B-9986-496ECDC7A2F9}"/>
              </a:ext>
            </a:extLst>
          </p:cNvPr>
          <p:cNvSpPr txBox="1"/>
          <p:nvPr/>
        </p:nvSpPr>
        <p:spPr>
          <a:xfrm>
            <a:off x="4686300" y="4924425"/>
            <a:ext cx="5124450" cy="430887"/>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sz="1100" dirty="0">
                <a:latin typeface="Calibri"/>
              </a:rPr>
              <a:t>A Luz visible. B Luz UV 312 nm. Fase estacionaria: </a:t>
            </a:r>
            <a:r>
              <a:rPr lang="es-ES" sz="1100" dirty="0" err="1">
                <a:latin typeface="Calibri"/>
              </a:rPr>
              <a:t>sílicagel</a:t>
            </a:r>
            <a:r>
              <a:rPr lang="es-ES" sz="1100" dirty="0">
                <a:latin typeface="Calibri"/>
              </a:rPr>
              <a:t> Fase móvil: </a:t>
            </a:r>
            <a:r>
              <a:rPr lang="es-ES" sz="1100" dirty="0" err="1">
                <a:latin typeface="Calibri"/>
              </a:rPr>
              <a:t>Hexano:Acetato</a:t>
            </a:r>
            <a:r>
              <a:rPr lang="es-ES" sz="1100" dirty="0">
                <a:latin typeface="Calibri"/>
              </a:rPr>
              <a:t> de etilo (2:1) </a:t>
            </a:r>
            <a:endParaRPr lang="es-ES" dirty="0"/>
          </a:p>
        </p:txBody>
      </p:sp>
      <p:graphicFrame>
        <p:nvGraphicFramePr>
          <p:cNvPr id="33" name="Tabla 32">
            <a:extLst>
              <a:ext uri="{FF2B5EF4-FFF2-40B4-BE49-F238E27FC236}">
                <a16:creationId xmlns:a16="http://schemas.microsoft.com/office/drawing/2014/main" id="{9E169597-014D-49A4-AA66-611FCB4B5FA9}"/>
              </a:ext>
            </a:extLst>
          </p:cNvPr>
          <p:cNvGraphicFramePr>
            <a:graphicFrameLocks noGrp="1"/>
          </p:cNvGraphicFramePr>
          <p:nvPr>
            <p:extLst>
              <p:ext uri="{D42A27DB-BD31-4B8C-83A1-F6EECF244321}">
                <p14:modId xmlns:p14="http://schemas.microsoft.com/office/powerpoint/2010/main" val="3842746820"/>
              </p:ext>
            </p:extLst>
          </p:nvPr>
        </p:nvGraphicFramePr>
        <p:xfrm>
          <a:off x="201930" y="1045810"/>
          <a:ext cx="3834128" cy="3966280"/>
        </p:xfrm>
        <a:graphic>
          <a:graphicData uri="http://schemas.openxmlformats.org/drawingml/2006/table">
            <a:tbl>
              <a:tblPr firstRow="1" firstCol="1" bandRow="1">
                <a:tableStyleId>{D6BCB165-0E40-41C3-A724-9E6F5C1B6B82}</a:tableStyleId>
              </a:tblPr>
              <a:tblGrid>
                <a:gridCol w="900428">
                  <a:extLst>
                    <a:ext uri="{9D8B030D-6E8A-4147-A177-3AD203B41FA5}">
                      <a16:colId xmlns:a16="http://schemas.microsoft.com/office/drawing/2014/main" val="3633836238"/>
                    </a:ext>
                  </a:extLst>
                </a:gridCol>
                <a:gridCol w="1885950">
                  <a:extLst>
                    <a:ext uri="{9D8B030D-6E8A-4147-A177-3AD203B41FA5}">
                      <a16:colId xmlns:a16="http://schemas.microsoft.com/office/drawing/2014/main" val="971558003"/>
                    </a:ext>
                  </a:extLst>
                </a:gridCol>
                <a:gridCol w="1047750">
                  <a:extLst>
                    <a:ext uri="{9D8B030D-6E8A-4147-A177-3AD203B41FA5}">
                      <a16:colId xmlns:a16="http://schemas.microsoft.com/office/drawing/2014/main" val="2985702898"/>
                    </a:ext>
                  </a:extLst>
                </a:gridCol>
              </a:tblGrid>
              <a:tr h="0">
                <a:tc>
                  <a:txBody>
                    <a:bodyPr/>
                    <a:lstStyle/>
                    <a:p>
                      <a:pPr algn="ctr">
                        <a:lnSpc>
                          <a:spcPct val="150000"/>
                        </a:lnSpc>
                      </a:pPr>
                      <a:r>
                        <a:rPr lang="es-ES" dirty="0">
                          <a:effectLst/>
                        </a:rPr>
                        <a:t>Muestra</a:t>
                      </a:r>
                    </a:p>
                  </a:txBody>
                  <a:tcPr marL="68580" marR="68580" marT="0" marB="0">
                    <a:solidFill>
                      <a:schemeClr val="accent5">
                        <a:lumMod val="40000"/>
                        <a:lumOff val="60000"/>
                      </a:schemeClr>
                    </a:solidFill>
                  </a:tcPr>
                </a:tc>
                <a:tc>
                  <a:txBody>
                    <a:bodyPr/>
                    <a:lstStyle/>
                    <a:p>
                      <a:pPr algn="ctr">
                        <a:lnSpc>
                          <a:spcPct val="150000"/>
                        </a:lnSpc>
                      </a:pPr>
                      <a:r>
                        <a:rPr lang="es-MX" dirty="0">
                          <a:effectLst/>
                        </a:rPr>
                        <a:t>Solución Hexano-Acetato de Etilo</a:t>
                      </a:r>
                    </a:p>
                  </a:txBody>
                  <a:tcPr marL="68580" marR="68580" marT="0" marB="0">
                    <a:solidFill>
                      <a:schemeClr val="accent5">
                        <a:lumMod val="40000"/>
                        <a:lumOff val="60000"/>
                      </a:schemeClr>
                    </a:solidFill>
                  </a:tcPr>
                </a:tc>
                <a:tc>
                  <a:txBody>
                    <a:bodyPr/>
                    <a:lstStyle/>
                    <a:p>
                      <a:pPr algn="ctr">
                        <a:lnSpc>
                          <a:spcPct val="150000"/>
                        </a:lnSpc>
                      </a:pPr>
                      <a:r>
                        <a:rPr lang="es-ES" dirty="0">
                          <a:effectLst/>
                        </a:rPr>
                        <a:t>Número De Bandas</a:t>
                      </a:r>
                    </a:p>
                  </a:txBody>
                  <a:tcPr marL="68580" marR="68580" marT="0" marB="0">
                    <a:solidFill>
                      <a:schemeClr val="accent5">
                        <a:lumMod val="40000"/>
                        <a:lumOff val="60000"/>
                      </a:schemeClr>
                    </a:solidFill>
                  </a:tcPr>
                </a:tc>
                <a:extLst>
                  <a:ext uri="{0D108BD9-81ED-4DB2-BD59-A6C34878D82A}">
                    <a16:rowId xmlns:a16="http://schemas.microsoft.com/office/drawing/2014/main" val="1445118384"/>
                  </a:ext>
                </a:extLst>
              </a:tr>
              <a:tr h="0">
                <a:tc>
                  <a:txBody>
                    <a:bodyPr/>
                    <a:lstStyle/>
                    <a:p>
                      <a:pPr algn="ctr">
                        <a:lnSpc>
                          <a:spcPct val="150000"/>
                        </a:lnSpc>
                      </a:pPr>
                      <a:r>
                        <a:rPr lang="es-ES" dirty="0">
                          <a:effectLst/>
                        </a:rPr>
                        <a:t>D02</a:t>
                      </a:r>
                    </a:p>
                  </a:txBody>
                  <a:tcPr marL="68580" marR="68580" marT="0" marB="0" anchor="ctr">
                    <a:solidFill>
                      <a:schemeClr val="bg2">
                        <a:lumMod val="40000"/>
                        <a:lumOff val="60000"/>
                      </a:schemeClr>
                    </a:solidFill>
                  </a:tcPr>
                </a:tc>
                <a:tc>
                  <a:txBody>
                    <a:bodyPr/>
                    <a:lstStyle/>
                    <a:p>
                      <a:pPr algn="ctr">
                        <a:lnSpc>
                          <a:spcPct val="150000"/>
                        </a:lnSpc>
                      </a:pPr>
                      <a:r>
                        <a:rPr lang="es-ES" dirty="0">
                          <a:effectLst/>
                        </a:rPr>
                        <a:t>1:0</a:t>
                      </a:r>
                    </a:p>
                  </a:txBody>
                  <a:tcPr marL="68580" marR="68580" marT="0" marB="0"/>
                </a:tc>
                <a:tc>
                  <a:txBody>
                    <a:bodyPr/>
                    <a:lstStyle/>
                    <a:p>
                      <a:pPr algn="ctr">
                        <a:lnSpc>
                          <a:spcPct val="150000"/>
                        </a:lnSpc>
                      </a:pPr>
                      <a:r>
                        <a:rPr lang="es-ES" dirty="0">
                          <a:effectLst/>
                        </a:rPr>
                        <a:t>0</a:t>
                      </a:r>
                    </a:p>
                  </a:txBody>
                  <a:tcPr marL="68580" marR="68580" marT="0" marB="0"/>
                </a:tc>
                <a:extLst>
                  <a:ext uri="{0D108BD9-81ED-4DB2-BD59-A6C34878D82A}">
                    <a16:rowId xmlns:a16="http://schemas.microsoft.com/office/drawing/2014/main" val="1032114362"/>
                  </a:ext>
                </a:extLst>
              </a:tr>
              <a:tr h="0">
                <a:tc>
                  <a:txBody>
                    <a:bodyPr/>
                    <a:lstStyle/>
                    <a:p>
                      <a:pPr algn="ctr">
                        <a:lnSpc>
                          <a:spcPct val="150000"/>
                        </a:lnSpc>
                      </a:pPr>
                      <a:r>
                        <a:rPr lang="es-ES" dirty="0">
                          <a:effectLst/>
                        </a:rPr>
                        <a:t>D02</a:t>
                      </a:r>
                    </a:p>
                  </a:txBody>
                  <a:tcPr marL="68580" marR="68580" marT="0" marB="0">
                    <a:solidFill>
                      <a:schemeClr val="bg2">
                        <a:lumMod val="40000"/>
                        <a:lumOff val="60000"/>
                      </a:schemeClr>
                    </a:solidFill>
                  </a:tcPr>
                </a:tc>
                <a:tc>
                  <a:txBody>
                    <a:bodyPr/>
                    <a:lstStyle/>
                    <a:p>
                      <a:pPr algn="ctr">
                        <a:lnSpc>
                          <a:spcPct val="150000"/>
                        </a:lnSpc>
                      </a:pPr>
                      <a:r>
                        <a:rPr lang="es-ES" dirty="0">
                          <a:effectLst/>
                        </a:rPr>
                        <a:t>4:1</a:t>
                      </a:r>
                    </a:p>
                  </a:txBody>
                  <a:tcPr marL="68580" marR="68580" marT="0" marB="0"/>
                </a:tc>
                <a:tc>
                  <a:txBody>
                    <a:bodyPr/>
                    <a:lstStyle/>
                    <a:p>
                      <a:pPr algn="ctr">
                        <a:lnSpc>
                          <a:spcPct val="150000"/>
                        </a:lnSpc>
                      </a:pPr>
                      <a:r>
                        <a:rPr lang="es-ES" dirty="0">
                          <a:effectLst/>
                        </a:rPr>
                        <a:t>3</a:t>
                      </a:r>
                    </a:p>
                  </a:txBody>
                  <a:tcPr marL="68580" marR="68580" marT="0" marB="0"/>
                </a:tc>
                <a:extLst>
                  <a:ext uri="{0D108BD9-81ED-4DB2-BD59-A6C34878D82A}">
                    <a16:rowId xmlns:a16="http://schemas.microsoft.com/office/drawing/2014/main" val="90387353"/>
                  </a:ext>
                </a:extLst>
              </a:tr>
              <a:tr h="0">
                <a:tc>
                  <a:txBody>
                    <a:bodyPr/>
                    <a:lstStyle/>
                    <a:p>
                      <a:pPr algn="ctr">
                        <a:lnSpc>
                          <a:spcPct val="150000"/>
                        </a:lnSpc>
                      </a:pPr>
                      <a:r>
                        <a:rPr lang="es-ES" dirty="0">
                          <a:effectLst/>
                        </a:rPr>
                        <a:t>D02</a:t>
                      </a:r>
                    </a:p>
                  </a:txBody>
                  <a:tcPr marL="68580" marR="68580" marT="0" marB="0">
                    <a:solidFill>
                      <a:schemeClr val="bg2">
                        <a:lumMod val="40000"/>
                        <a:lumOff val="60000"/>
                      </a:schemeClr>
                    </a:solidFill>
                  </a:tcPr>
                </a:tc>
                <a:tc>
                  <a:txBody>
                    <a:bodyPr/>
                    <a:lstStyle/>
                    <a:p>
                      <a:pPr algn="ctr">
                        <a:lnSpc>
                          <a:spcPct val="150000"/>
                        </a:lnSpc>
                      </a:pPr>
                      <a:r>
                        <a:rPr lang="es-ES" dirty="0">
                          <a:effectLst/>
                        </a:rPr>
                        <a:t>2:1</a:t>
                      </a:r>
                    </a:p>
                  </a:txBody>
                  <a:tcPr marL="68580" marR="68580" marT="0" marB="0">
                    <a:solidFill>
                      <a:schemeClr val="accent5">
                        <a:lumMod val="20000"/>
                        <a:lumOff val="80000"/>
                      </a:schemeClr>
                    </a:solidFill>
                  </a:tcPr>
                </a:tc>
                <a:tc>
                  <a:txBody>
                    <a:bodyPr/>
                    <a:lstStyle/>
                    <a:p>
                      <a:pPr algn="ctr">
                        <a:lnSpc>
                          <a:spcPct val="150000"/>
                        </a:lnSpc>
                      </a:pPr>
                      <a:r>
                        <a:rPr lang="es-ES" dirty="0">
                          <a:effectLst/>
                        </a:rPr>
                        <a:t>11</a:t>
                      </a:r>
                    </a:p>
                  </a:txBody>
                  <a:tcPr marL="68580" marR="68580" marT="0" marB="0">
                    <a:solidFill>
                      <a:schemeClr val="accent5">
                        <a:lumMod val="20000"/>
                        <a:lumOff val="80000"/>
                      </a:schemeClr>
                    </a:solidFill>
                  </a:tcPr>
                </a:tc>
                <a:extLst>
                  <a:ext uri="{0D108BD9-81ED-4DB2-BD59-A6C34878D82A}">
                    <a16:rowId xmlns:a16="http://schemas.microsoft.com/office/drawing/2014/main" val="1371556814"/>
                  </a:ext>
                </a:extLst>
              </a:tr>
              <a:tr h="0">
                <a:tc>
                  <a:txBody>
                    <a:bodyPr/>
                    <a:lstStyle/>
                    <a:p>
                      <a:pPr algn="ctr">
                        <a:lnSpc>
                          <a:spcPct val="150000"/>
                        </a:lnSpc>
                      </a:pPr>
                      <a:r>
                        <a:rPr lang="es-ES" dirty="0">
                          <a:effectLst/>
                        </a:rPr>
                        <a:t>D02</a:t>
                      </a:r>
                    </a:p>
                  </a:txBody>
                  <a:tcPr marL="68580" marR="68580" marT="0" marB="0">
                    <a:solidFill>
                      <a:schemeClr val="bg2">
                        <a:lumMod val="40000"/>
                        <a:lumOff val="60000"/>
                      </a:schemeClr>
                    </a:solidFill>
                  </a:tcPr>
                </a:tc>
                <a:tc>
                  <a:txBody>
                    <a:bodyPr/>
                    <a:lstStyle/>
                    <a:p>
                      <a:pPr algn="ctr">
                        <a:lnSpc>
                          <a:spcPct val="150000"/>
                        </a:lnSpc>
                      </a:pPr>
                      <a:r>
                        <a:rPr lang="es-ES" dirty="0">
                          <a:effectLst/>
                        </a:rPr>
                        <a:t>1:2</a:t>
                      </a:r>
                    </a:p>
                  </a:txBody>
                  <a:tcPr marL="68580" marR="68580" marT="0" marB="0"/>
                </a:tc>
                <a:tc>
                  <a:txBody>
                    <a:bodyPr/>
                    <a:lstStyle/>
                    <a:p>
                      <a:pPr algn="ctr">
                        <a:lnSpc>
                          <a:spcPct val="150000"/>
                        </a:lnSpc>
                      </a:pPr>
                      <a:r>
                        <a:rPr lang="es-ES" dirty="0">
                          <a:effectLst/>
                        </a:rPr>
                        <a:t>6</a:t>
                      </a:r>
                    </a:p>
                  </a:txBody>
                  <a:tcPr marL="68580" marR="68580" marT="0" marB="0"/>
                </a:tc>
                <a:extLst>
                  <a:ext uri="{0D108BD9-81ED-4DB2-BD59-A6C34878D82A}">
                    <a16:rowId xmlns:a16="http://schemas.microsoft.com/office/drawing/2014/main" val="2906173440"/>
                  </a:ext>
                </a:extLst>
              </a:tr>
              <a:tr h="0">
                <a:tc>
                  <a:txBody>
                    <a:bodyPr/>
                    <a:lstStyle/>
                    <a:p>
                      <a:pPr algn="ctr">
                        <a:lnSpc>
                          <a:spcPct val="150000"/>
                        </a:lnSpc>
                      </a:pPr>
                      <a:r>
                        <a:rPr lang="es-ES" dirty="0">
                          <a:effectLst/>
                        </a:rPr>
                        <a:t>D02</a:t>
                      </a:r>
                    </a:p>
                  </a:txBody>
                  <a:tcPr marL="68580" marR="68580" marT="0" marB="0">
                    <a:solidFill>
                      <a:schemeClr val="bg2">
                        <a:lumMod val="40000"/>
                        <a:lumOff val="60000"/>
                      </a:schemeClr>
                    </a:solidFill>
                  </a:tcPr>
                </a:tc>
                <a:tc>
                  <a:txBody>
                    <a:bodyPr/>
                    <a:lstStyle/>
                    <a:p>
                      <a:pPr algn="ctr">
                        <a:lnSpc>
                          <a:spcPct val="150000"/>
                        </a:lnSpc>
                      </a:pPr>
                      <a:r>
                        <a:rPr lang="es-ES" dirty="0">
                          <a:effectLst/>
                        </a:rPr>
                        <a:t>1:4</a:t>
                      </a:r>
                    </a:p>
                  </a:txBody>
                  <a:tcPr marL="68580" marR="68580" marT="0" marB="0"/>
                </a:tc>
                <a:tc>
                  <a:txBody>
                    <a:bodyPr/>
                    <a:lstStyle/>
                    <a:p>
                      <a:pPr algn="ctr">
                        <a:lnSpc>
                          <a:spcPct val="150000"/>
                        </a:lnSpc>
                      </a:pPr>
                      <a:r>
                        <a:rPr lang="es-ES" dirty="0">
                          <a:effectLst/>
                        </a:rPr>
                        <a:t>5</a:t>
                      </a:r>
                    </a:p>
                  </a:txBody>
                  <a:tcPr marL="68580" marR="68580" marT="0" marB="0"/>
                </a:tc>
                <a:extLst>
                  <a:ext uri="{0D108BD9-81ED-4DB2-BD59-A6C34878D82A}">
                    <a16:rowId xmlns:a16="http://schemas.microsoft.com/office/drawing/2014/main" val="134036804"/>
                  </a:ext>
                </a:extLst>
              </a:tr>
              <a:tr h="0">
                <a:tc>
                  <a:txBody>
                    <a:bodyPr/>
                    <a:lstStyle/>
                    <a:p>
                      <a:pPr algn="ctr">
                        <a:lnSpc>
                          <a:spcPct val="150000"/>
                        </a:lnSpc>
                      </a:pPr>
                      <a:r>
                        <a:rPr lang="es-ES" dirty="0">
                          <a:effectLst/>
                        </a:rPr>
                        <a:t>D02</a:t>
                      </a:r>
                    </a:p>
                  </a:txBody>
                  <a:tcPr marL="68580" marR="68580" marT="0" marB="0">
                    <a:solidFill>
                      <a:schemeClr val="bg2">
                        <a:lumMod val="40000"/>
                        <a:lumOff val="60000"/>
                      </a:schemeClr>
                    </a:solidFill>
                  </a:tcPr>
                </a:tc>
                <a:tc>
                  <a:txBody>
                    <a:bodyPr/>
                    <a:lstStyle/>
                    <a:p>
                      <a:pPr algn="ctr">
                        <a:lnSpc>
                          <a:spcPct val="150000"/>
                        </a:lnSpc>
                      </a:pPr>
                      <a:r>
                        <a:rPr lang="es-ES" dirty="0">
                          <a:effectLst/>
                        </a:rPr>
                        <a:t>0:1</a:t>
                      </a:r>
                    </a:p>
                  </a:txBody>
                  <a:tcPr marL="68580" marR="68580" marT="0" marB="0"/>
                </a:tc>
                <a:tc>
                  <a:txBody>
                    <a:bodyPr/>
                    <a:lstStyle/>
                    <a:p>
                      <a:pPr algn="ctr">
                        <a:lnSpc>
                          <a:spcPct val="150000"/>
                        </a:lnSpc>
                      </a:pPr>
                      <a:r>
                        <a:rPr lang="es-ES" dirty="0">
                          <a:effectLst/>
                        </a:rPr>
                        <a:t>4</a:t>
                      </a:r>
                    </a:p>
                  </a:txBody>
                  <a:tcPr marL="68580" marR="68580" marT="0" marB="0"/>
                </a:tc>
                <a:extLst>
                  <a:ext uri="{0D108BD9-81ED-4DB2-BD59-A6C34878D82A}">
                    <a16:rowId xmlns:a16="http://schemas.microsoft.com/office/drawing/2014/main" val="3089033307"/>
                  </a:ext>
                </a:extLst>
              </a:tr>
              <a:tr h="0">
                <a:tc>
                  <a:txBody>
                    <a:bodyPr/>
                    <a:lstStyle/>
                    <a:p>
                      <a:pPr algn="ctr">
                        <a:lnSpc>
                          <a:spcPct val="150000"/>
                        </a:lnSpc>
                      </a:pPr>
                      <a:r>
                        <a:rPr lang="es-MX">
                          <a:effectLst/>
                        </a:rPr>
                        <a:t>M02</a:t>
                      </a:r>
                    </a:p>
                  </a:txBody>
                  <a:tcPr marL="68580" marR="68580" marT="0" marB="0" anchor="ctr">
                    <a:solidFill>
                      <a:schemeClr val="tx2">
                        <a:lumMod val="20000"/>
                        <a:lumOff val="80000"/>
                      </a:schemeClr>
                    </a:solidFill>
                  </a:tcPr>
                </a:tc>
                <a:tc>
                  <a:txBody>
                    <a:bodyPr/>
                    <a:lstStyle/>
                    <a:p>
                      <a:pPr algn="ctr">
                        <a:lnSpc>
                          <a:spcPct val="150000"/>
                        </a:lnSpc>
                      </a:pPr>
                      <a:r>
                        <a:rPr lang="es-ES">
                          <a:effectLst/>
                        </a:rPr>
                        <a:t>1:0</a:t>
                      </a:r>
                    </a:p>
                  </a:txBody>
                  <a:tcPr marL="68580" marR="68580" marT="0" marB="0"/>
                </a:tc>
                <a:tc>
                  <a:txBody>
                    <a:bodyPr/>
                    <a:lstStyle/>
                    <a:p>
                      <a:pPr algn="ctr">
                        <a:lnSpc>
                          <a:spcPct val="150000"/>
                        </a:lnSpc>
                      </a:pPr>
                      <a:r>
                        <a:rPr lang="es-ES" dirty="0">
                          <a:effectLst/>
                        </a:rPr>
                        <a:t>1</a:t>
                      </a:r>
                    </a:p>
                  </a:txBody>
                  <a:tcPr marL="68580" marR="68580" marT="0" marB="0"/>
                </a:tc>
                <a:extLst>
                  <a:ext uri="{0D108BD9-81ED-4DB2-BD59-A6C34878D82A}">
                    <a16:rowId xmlns:a16="http://schemas.microsoft.com/office/drawing/2014/main" val="3374777578"/>
                  </a:ext>
                </a:extLst>
              </a:tr>
              <a:tr h="0">
                <a:tc>
                  <a:txBody>
                    <a:bodyPr/>
                    <a:lstStyle/>
                    <a:p>
                      <a:pPr algn="ctr">
                        <a:lnSpc>
                          <a:spcPct val="150000"/>
                        </a:lnSpc>
                      </a:pPr>
                      <a:r>
                        <a:rPr lang="es-MX">
                          <a:effectLst/>
                        </a:rPr>
                        <a:t>M02</a:t>
                      </a:r>
                    </a:p>
                  </a:txBody>
                  <a:tcPr marL="68580" marR="68580" marT="0" marB="0">
                    <a:solidFill>
                      <a:schemeClr val="tx2">
                        <a:lumMod val="20000"/>
                        <a:lumOff val="80000"/>
                      </a:schemeClr>
                    </a:solidFill>
                  </a:tcPr>
                </a:tc>
                <a:tc>
                  <a:txBody>
                    <a:bodyPr/>
                    <a:lstStyle/>
                    <a:p>
                      <a:pPr algn="ctr">
                        <a:lnSpc>
                          <a:spcPct val="150000"/>
                        </a:lnSpc>
                      </a:pPr>
                      <a:r>
                        <a:rPr lang="es-ES">
                          <a:effectLst/>
                        </a:rPr>
                        <a:t>4:1</a:t>
                      </a:r>
                    </a:p>
                  </a:txBody>
                  <a:tcPr marL="68580" marR="68580" marT="0" marB="0"/>
                </a:tc>
                <a:tc>
                  <a:txBody>
                    <a:bodyPr/>
                    <a:lstStyle/>
                    <a:p>
                      <a:pPr algn="ctr">
                        <a:lnSpc>
                          <a:spcPct val="150000"/>
                        </a:lnSpc>
                      </a:pPr>
                      <a:r>
                        <a:rPr lang="es-ES" dirty="0">
                          <a:effectLst/>
                        </a:rPr>
                        <a:t>5</a:t>
                      </a:r>
                    </a:p>
                  </a:txBody>
                  <a:tcPr marL="68580" marR="68580" marT="0" marB="0"/>
                </a:tc>
                <a:extLst>
                  <a:ext uri="{0D108BD9-81ED-4DB2-BD59-A6C34878D82A}">
                    <a16:rowId xmlns:a16="http://schemas.microsoft.com/office/drawing/2014/main" val="496030274"/>
                  </a:ext>
                </a:extLst>
              </a:tr>
              <a:tr h="0">
                <a:tc>
                  <a:txBody>
                    <a:bodyPr/>
                    <a:lstStyle/>
                    <a:p>
                      <a:pPr algn="ctr">
                        <a:lnSpc>
                          <a:spcPct val="150000"/>
                        </a:lnSpc>
                      </a:pPr>
                      <a:r>
                        <a:rPr lang="es-MX">
                          <a:effectLst/>
                        </a:rPr>
                        <a:t>M02</a:t>
                      </a:r>
                    </a:p>
                  </a:txBody>
                  <a:tcPr marL="68580" marR="68580" marT="0" marB="0">
                    <a:solidFill>
                      <a:schemeClr val="tx2">
                        <a:lumMod val="20000"/>
                        <a:lumOff val="80000"/>
                      </a:schemeClr>
                    </a:solidFill>
                  </a:tcPr>
                </a:tc>
                <a:tc>
                  <a:txBody>
                    <a:bodyPr/>
                    <a:lstStyle/>
                    <a:p>
                      <a:pPr algn="ctr">
                        <a:lnSpc>
                          <a:spcPct val="150000"/>
                        </a:lnSpc>
                      </a:pPr>
                      <a:r>
                        <a:rPr lang="es-ES">
                          <a:effectLst/>
                        </a:rPr>
                        <a:t>2:1</a:t>
                      </a:r>
                    </a:p>
                  </a:txBody>
                  <a:tcPr marL="68580" marR="68580" marT="0" marB="0">
                    <a:solidFill>
                      <a:schemeClr val="accent5">
                        <a:lumMod val="20000"/>
                        <a:lumOff val="80000"/>
                      </a:schemeClr>
                    </a:solidFill>
                  </a:tcPr>
                </a:tc>
                <a:tc>
                  <a:txBody>
                    <a:bodyPr/>
                    <a:lstStyle/>
                    <a:p>
                      <a:pPr algn="ctr">
                        <a:lnSpc>
                          <a:spcPct val="150000"/>
                        </a:lnSpc>
                      </a:pPr>
                      <a:r>
                        <a:rPr lang="es-ES" dirty="0">
                          <a:effectLst/>
                        </a:rPr>
                        <a:t>8</a:t>
                      </a:r>
                    </a:p>
                  </a:txBody>
                  <a:tcPr marL="68580" marR="68580" marT="0" marB="0">
                    <a:solidFill>
                      <a:schemeClr val="accent5">
                        <a:lumMod val="20000"/>
                        <a:lumOff val="80000"/>
                      </a:schemeClr>
                    </a:solidFill>
                  </a:tcPr>
                </a:tc>
                <a:extLst>
                  <a:ext uri="{0D108BD9-81ED-4DB2-BD59-A6C34878D82A}">
                    <a16:rowId xmlns:a16="http://schemas.microsoft.com/office/drawing/2014/main" val="2169956124"/>
                  </a:ext>
                </a:extLst>
              </a:tr>
              <a:tr h="0">
                <a:tc>
                  <a:txBody>
                    <a:bodyPr/>
                    <a:lstStyle/>
                    <a:p>
                      <a:pPr algn="ctr">
                        <a:lnSpc>
                          <a:spcPct val="150000"/>
                        </a:lnSpc>
                      </a:pPr>
                      <a:r>
                        <a:rPr lang="es-MX">
                          <a:effectLst/>
                        </a:rPr>
                        <a:t>M02</a:t>
                      </a:r>
                    </a:p>
                  </a:txBody>
                  <a:tcPr marL="68580" marR="68580" marT="0" marB="0">
                    <a:solidFill>
                      <a:schemeClr val="tx2">
                        <a:lumMod val="20000"/>
                        <a:lumOff val="80000"/>
                      </a:schemeClr>
                    </a:solidFill>
                  </a:tcPr>
                </a:tc>
                <a:tc>
                  <a:txBody>
                    <a:bodyPr/>
                    <a:lstStyle/>
                    <a:p>
                      <a:pPr algn="ctr">
                        <a:lnSpc>
                          <a:spcPct val="150000"/>
                        </a:lnSpc>
                      </a:pPr>
                      <a:r>
                        <a:rPr lang="es-ES">
                          <a:effectLst/>
                        </a:rPr>
                        <a:t>1:2</a:t>
                      </a:r>
                    </a:p>
                  </a:txBody>
                  <a:tcPr marL="68580" marR="68580" marT="0" marB="0"/>
                </a:tc>
                <a:tc>
                  <a:txBody>
                    <a:bodyPr/>
                    <a:lstStyle/>
                    <a:p>
                      <a:pPr algn="ctr">
                        <a:lnSpc>
                          <a:spcPct val="150000"/>
                        </a:lnSpc>
                      </a:pPr>
                      <a:r>
                        <a:rPr lang="es-ES" dirty="0">
                          <a:effectLst/>
                        </a:rPr>
                        <a:t>4</a:t>
                      </a:r>
                    </a:p>
                  </a:txBody>
                  <a:tcPr marL="68580" marR="68580" marT="0" marB="0"/>
                </a:tc>
                <a:extLst>
                  <a:ext uri="{0D108BD9-81ED-4DB2-BD59-A6C34878D82A}">
                    <a16:rowId xmlns:a16="http://schemas.microsoft.com/office/drawing/2014/main" val="2032530169"/>
                  </a:ext>
                </a:extLst>
              </a:tr>
              <a:tr h="0">
                <a:tc>
                  <a:txBody>
                    <a:bodyPr/>
                    <a:lstStyle/>
                    <a:p>
                      <a:pPr algn="ctr">
                        <a:lnSpc>
                          <a:spcPct val="150000"/>
                        </a:lnSpc>
                      </a:pPr>
                      <a:r>
                        <a:rPr lang="es-MX">
                          <a:effectLst/>
                        </a:rPr>
                        <a:t>M02</a:t>
                      </a:r>
                    </a:p>
                  </a:txBody>
                  <a:tcPr marL="68580" marR="68580" marT="0" marB="0">
                    <a:solidFill>
                      <a:schemeClr val="tx2">
                        <a:lumMod val="20000"/>
                        <a:lumOff val="80000"/>
                      </a:schemeClr>
                    </a:solidFill>
                  </a:tcPr>
                </a:tc>
                <a:tc>
                  <a:txBody>
                    <a:bodyPr/>
                    <a:lstStyle/>
                    <a:p>
                      <a:pPr algn="ctr">
                        <a:lnSpc>
                          <a:spcPct val="150000"/>
                        </a:lnSpc>
                      </a:pPr>
                      <a:r>
                        <a:rPr lang="es-ES">
                          <a:effectLst/>
                        </a:rPr>
                        <a:t>1:4</a:t>
                      </a:r>
                    </a:p>
                  </a:txBody>
                  <a:tcPr marL="68580" marR="68580" marT="0" marB="0"/>
                </a:tc>
                <a:tc>
                  <a:txBody>
                    <a:bodyPr/>
                    <a:lstStyle/>
                    <a:p>
                      <a:pPr algn="ctr">
                        <a:lnSpc>
                          <a:spcPct val="150000"/>
                        </a:lnSpc>
                      </a:pPr>
                      <a:r>
                        <a:rPr lang="es-ES" dirty="0">
                          <a:effectLst/>
                        </a:rPr>
                        <a:t>3</a:t>
                      </a:r>
                    </a:p>
                  </a:txBody>
                  <a:tcPr marL="68580" marR="68580" marT="0" marB="0"/>
                </a:tc>
                <a:extLst>
                  <a:ext uri="{0D108BD9-81ED-4DB2-BD59-A6C34878D82A}">
                    <a16:rowId xmlns:a16="http://schemas.microsoft.com/office/drawing/2014/main" val="4147793530"/>
                  </a:ext>
                </a:extLst>
              </a:tr>
              <a:tr h="0">
                <a:tc>
                  <a:txBody>
                    <a:bodyPr/>
                    <a:lstStyle/>
                    <a:p>
                      <a:pPr algn="ctr">
                        <a:lnSpc>
                          <a:spcPct val="150000"/>
                        </a:lnSpc>
                      </a:pPr>
                      <a:r>
                        <a:rPr lang="es-MX">
                          <a:effectLst/>
                        </a:rPr>
                        <a:t>M02</a:t>
                      </a:r>
                    </a:p>
                  </a:txBody>
                  <a:tcPr marL="68580" marR="68580" marT="0" marB="0">
                    <a:solidFill>
                      <a:schemeClr val="tx2">
                        <a:lumMod val="20000"/>
                        <a:lumOff val="80000"/>
                      </a:schemeClr>
                    </a:solidFill>
                  </a:tcPr>
                </a:tc>
                <a:tc>
                  <a:txBody>
                    <a:bodyPr/>
                    <a:lstStyle/>
                    <a:p>
                      <a:pPr algn="ctr">
                        <a:lnSpc>
                          <a:spcPct val="150000"/>
                        </a:lnSpc>
                      </a:pPr>
                      <a:r>
                        <a:rPr lang="es-ES">
                          <a:effectLst/>
                        </a:rPr>
                        <a:t>0:1</a:t>
                      </a:r>
                    </a:p>
                  </a:txBody>
                  <a:tcPr marL="68580" marR="68580" marT="0" marB="0"/>
                </a:tc>
                <a:tc>
                  <a:txBody>
                    <a:bodyPr/>
                    <a:lstStyle/>
                    <a:p>
                      <a:pPr algn="ctr">
                        <a:lnSpc>
                          <a:spcPct val="150000"/>
                        </a:lnSpc>
                      </a:pPr>
                      <a:r>
                        <a:rPr lang="es-ES" dirty="0">
                          <a:effectLst/>
                        </a:rPr>
                        <a:t>3</a:t>
                      </a:r>
                    </a:p>
                  </a:txBody>
                  <a:tcPr marL="68580" marR="68580" marT="0" marB="0"/>
                </a:tc>
                <a:extLst>
                  <a:ext uri="{0D108BD9-81ED-4DB2-BD59-A6C34878D82A}">
                    <a16:rowId xmlns:a16="http://schemas.microsoft.com/office/drawing/2014/main" val="3828880197"/>
                  </a:ext>
                </a:extLst>
              </a:tr>
            </a:tbl>
          </a:graphicData>
        </a:graphic>
      </p:graphicFrame>
      <p:sp>
        <p:nvSpPr>
          <p:cNvPr id="35" name="CuadroTexto 34">
            <a:extLst>
              <a:ext uri="{FF2B5EF4-FFF2-40B4-BE49-F238E27FC236}">
                <a16:creationId xmlns:a16="http://schemas.microsoft.com/office/drawing/2014/main" id="{B232DBC0-7770-483A-9614-2B22B059B3AD}"/>
              </a:ext>
            </a:extLst>
          </p:cNvPr>
          <p:cNvSpPr txBox="1"/>
          <p:nvPr/>
        </p:nvSpPr>
        <p:spPr>
          <a:xfrm>
            <a:off x="9972675" y="2076450"/>
            <a:ext cx="2114550" cy="2246769"/>
          </a:xfrm>
          <a:prstGeom prst="rect">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a:latin typeface="Calibri"/>
              </a:rPr>
              <a:t>Presencia de flavonoides de tipo flavonas y flavonoles, antraquinonas y taninos en la fracción de acetato de etilo (D02); mientras que en la fracción de acetato de etilo (M02) se asume la presencia de flavonoides, flavonas y taninos</a:t>
            </a:r>
            <a:endParaRPr lang="es-ES"/>
          </a:p>
        </p:txBody>
      </p:sp>
      <p:sp>
        <p:nvSpPr>
          <p:cNvPr id="36" name="CuadroTexto 35">
            <a:extLst>
              <a:ext uri="{FF2B5EF4-FFF2-40B4-BE49-F238E27FC236}">
                <a16:creationId xmlns:a16="http://schemas.microsoft.com/office/drawing/2014/main" id="{6660D17B-B469-4FFF-B487-03FBDEF61BD3}"/>
              </a:ext>
            </a:extLst>
          </p:cNvPr>
          <p:cNvSpPr txBox="1"/>
          <p:nvPr/>
        </p:nvSpPr>
        <p:spPr>
          <a:xfrm>
            <a:off x="5429250" y="6381750"/>
            <a:ext cx="2743200"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100">
                <a:latin typeface="Calibri"/>
              </a:rPr>
              <a:t>(Lima &amp; Morales ,2014). </a:t>
            </a:r>
          </a:p>
          <a:p>
            <a:r>
              <a:rPr lang="es" sz="1100">
                <a:latin typeface="Calibri"/>
              </a:rPr>
              <a:t>(Wagner &amp; </a:t>
            </a:r>
            <a:r>
              <a:rPr lang="es" sz="1100" err="1">
                <a:latin typeface="Calibri"/>
              </a:rPr>
              <a:t>Bladt</a:t>
            </a:r>
            <a:r>
              <a:rPr lang="es" sz="1100">
                <a:latin typeface="Calibri"/>
              </a:rPr>
              <a:t>, 1996).</a:t>
            </a:r>
            <a:endParaRPr lang="es-ES">
              <a:latin typeface="Calibri"/>
            </a:endParaRPr>
          </a:p>
        </p:txBody>
      </p:sp>
      <p:pic>
        <p:nvPicPr>
          <p:cNvPr id="2" name="Imagen 1">
            <a:extLst>
              <a:ext uri="{FF2B5EF4-FFF2-40B4-BE49-F238E27FC236}">
                <a16:creationId xmlns:a16="http://schemas.microsoft.com/office/drawing/2014/main" id="{5AB595E0-AB99-4ED3-911A-2ECC066C0C14}"/>
              </a:ext>
            </a:extLst>
          </p:cNvPr>
          <p:cNvPicPr>
            <a:picLocks noChangeAspect="1"/>
          </p:cNvPicPr>
          <p:nvPr/>
        </p:nvPicPr>
        <p:blipFill>
          <a:blip r:embed="rId4"/>
          <a:stretch>
            <a:fillRect/>
          </a:stretch>
        </p:blipFill>
        <p:spPr>
          <a:xfrm>
            <a:off x="8336903" y="5966925"/>
            <a:ext cx="3785715" cy="8877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pic>
        <p:nvPicPr>
          <p:cNvPr id="20" name="Imagen 19" descr="Imagen que contiene plato, dibujo&#10;&#10;Descripción generada automáticamente">
            <a:extLst>
              <a:ext uri="{FF2B5EF4-FFF2-40B4-BE49-F238E27FC236}">
                <a16:creationId xmlns:a16="http://schemas.microsoft.com/office/drawing/2014/main" id="{DDFC5C71-9BE3-42CB-87B7-B8EBE838B274}"/>
              </a:ext>
            </a:extLst>
          </p:cNvPr>
          <p:cNvPicPr>
            <a:picLocks noChangeAspect="1"/>
          </p:cNvPicPr>
          <p:nvPr/>
        </p:nvPicPr>
        <p:blipFill>
          <a:blip r:embed="rId3"/>
          <a:stretch>
            <a:fillRect/>
          </a:stretch>
        </p:blipFill>
        <p:spPr>
          <a:xfrm>
            <a:off x="8336903" y="5966925"/>
            <a:ext cx="3785715" cy="887755"/>
          </a:xfrm>
          <a:prstGeom prst="rect">
            <a:avLst/>
          </a:prstGeom>
        </p:spPr>
      </p:pic>
      <p:pic>
        <p:nvPicPr>
          <p:cNvPr id="38" name="Imagen 37">
            <a:extLst>
              <a:ext uri="{FF2B5EF4-FFF2-40B4-BE49-F238E27FC236}">
                <a16:creationId xmlns:a16="http://schemas.microsoft.com/office/drawing/2014/main" id="{7B33578A-161F-43D7-8C66-A914B70FFA0D}"/>
              </a:ext>
            </a:extLst>
          </p:cNvPr>
          <p:cNvPicPr>
            <a:picLocks noChangeAspect="1"/>
          </p:cNvPicPr>
          <p:nvPr/>
        </p:nvPicPr>
        <p:blipFill>
          <a:blip r:embed="rId4"/>
          <a:stretch>
            <a:fillRect/>
          </a:stretch>
        </p:blipFill>
        <p:spPr>
          <a:xfrm>
            <a:off x="5604787" y="3587787"/>
            <a:ext cx="4581059" cy="2999901"/>
          </a:xfrm>
          <a:prstGeom prst="rect">
            <a:avLst/>
          </a:prstGeom>
        </p:spPr>
      </p:pic>
      <p:pic>
        <p:nvPicPr>
          <p:cNvPr id="34" name="Imagen 33">
            <a:extLst>
              <a:ext uri="{FF2B5EF4-FFF2-40B4-BE49-F238E27FC236}">
                <a16:creationId xmlns:a16="http://schemas.microsoft.com/office/drawing/2014/main" id="{A8F085BE-C02D-4680-9F54-C520C51104A1}"/>
              </a:ext>
            </a:extLst>
          </p:cNvPr>
          <p:cNvPicPr>
            <a:picLocks noChangeAspect="1"/>
          </p:cNvPicPr>
          <p:nvPr/>
        </p:nvPicPr>
        <p:blipFill>
          <a:blip r:embed="rId5"/>
          <a:stretch>
            <a:fillRect/>
          </a:stretch>
        </p:blipFill>
        <p:spPr>
          <a:xfrm>
            <a:off x="415936" y="806884"/>
            <a:ext cx="4016947" cy="2622116"/>
          </a:xfrm>
          <a:prstGeom prst="rect">
            <a:avLst/>
          </a:prstGeom>
        </p:spPr>
      </p:pic>
      <p:pic>
        <p:nvPicPr>
          <p:cNvPr id="36" name="Imagen 35">
            <a:extLst>
              <a:ext uri="{FF2B5EF4-FFF2-40B4-BE49-F238E27FC236}">
                <a16:creationId xmlns:a16="http://schemas.microsoft.com/office/drawing/2014/main" id="{81D9B32B-3C05-42B9-8D55-2065ED25C10E}"/>
              </a:ext>
            </a:extLst>
          </p:cNvPr>
          <p:cNvPicPr>
            <a:picLocks noChangeAspect="1"/>
          </p:cNvPicPr>
          <p:nvPr/>
        </p:nvPicPr>
        <p:blipFill>
          <a:blip r:embed="rId6"/>
          <a:stretch>
            <a:fillRect/>
          </a:stretch>
        </p:blipFill>
        <p:spPr>
          <a:xfrm>
            <a:off x="5607621" y="578332"/>
            <a:ext cx="4581059" cy="3009455"/>
          </a:xfrm>
          <a:prstGeom prst="rect">
            <a:avLst/>
          </a:prstGeom>
        </p:spPr>
      </p:pic>
      <p:pic>
        <p:nvPicPr>
          <p:cNvPr id="32" name="Imagen 31">
            <a:extLst>
              <a:ext uri="{FF2B5EF4-FFF2-40B4-BE49-F238E27FC236}">
                <a16:creationId xmlns:a16="http://schemas.microsoft.com/office/drawing/2014/main" id="{FA69C854-3AEA-4B9C-9EA7-FF30F86E2F42}"/>
              </a:ext>
            </a:extLst>
          </p:cNvPr>
          <p:cNvPicPr>
            <a:picLocks noChangeAspect="1"/>
          </p:cNvPicPr>
          <p:nvPr/>
        </p:nvPicPr>
        <p:blipFill>
          <a:blip r:embed="rId4"/>
          <a:stretch>
            <a:fillRect/>
          </a:stretch>
        </p:blipFill>
        <p:spPr>
          <a:xfrm>
            <a:off x="-9720" y="3517201"/>
            <a:ext cx="4878320" cy="3194561"/>
          </a:xfrm>
          <a:prstGeom prst="rect">
            <a:avLst/>
          </a:prstGeom>
        </p:spPr>
      </p:pic>
      <p:grpSp>
        <p:nvGrpSpPr>
          <p:cNvPr id="2" name="Grupo 1">
            <a:extLst>
              <a:ext uri="{FF2B5EF4-FFF2-40B4-BE49-F238E27FC236}">
                <a16:creationId xmlns:a16="http://schemas.microsoft.com/office/drawing/2014/main" id="{F7E2E49A-0830-4D0D-A4EB-F44DBD484E15}"/>
              </a:ext>
            </a:extLst>
          </p:cNvPr>
          <p:cNvGrpSpPr/>
          <p:nvPr/>
        </p:nvGrpSpPr>
        <p:grpSpPr>
          <a:xfrm>
            <a:off x="293477" y="112627"/>
            <a:ext cx="3139080" cy="555376"/>
            <a:chOff x="-2399685" y="1998855"/>
            <a:chExt cx="2901156" cy="1160461"/>
          </a:xfrm>
          <a:solidFill>
            <a:schemeClr val="accent2">
              <a:lumMod val="20000"/>
              <a:lumOff val="80000"/>
            </a:schemeClr>
          </a:solidFill>
        </p:grpSpPr>
        <p:sp>
          <p:nvSpPr>
            <p:cNvPr id="4" name="Flecha: cheurón 3">
              <a:extLst>
                <a:ext uri="{FF2B5EF4-FFF2-40B4-BE49-F238E27FC236}">
                  <a16:creationId xmlns:a16="http://schemas.microsoft.com/office/drawing/2014/main" id="{0EFEAB0A-98F7-4489-9330-28B49FE65706}"/>
                </a:ext>
              </a:extLst>
            </p:cNvPr>
            <p:cNvSpPr/>
            <p:nvPr/>
          </p:nvSpPr>
          <p:spPr>
            <a:xfrm>
              <a:off x="-2399685" y="1998855"/>
              <a:ext cx="2901156" cy="1160461"/>
            </a:xfrm>
            <a:prstGeom prst="chevron">
              <a:avLst/>
            </a:prstGeom>
            <a:grpFill/>
            <a:ln>
              <a:solidFill>
                <a:schemeClr val="accent4">
                  <a:lumMod val="60000"/>
                  <a:lumOff val="40000"/>
                </a:schemeClr>
              </a:solidFill>
            </a:ln>
          </p:spPr>
          <p:style>
            <a:lnRef idx="2">
              <a:schemeClr val="accent2"/>
            </a:lnRef>
            <a:fillRef idx="1">
              <a:schemeClr val="lt1"/>
            </a:fillRef>
            <a:effectRef idx="0">
              <a:schemeClr val="accent2"/>
            </a:effectRef>
            <a:fontRef idx="minor">
              <a:schemeClr val="dk1"/>
            </a:fontRef>
          </p:style>
        </p:sp>
        <p:sp>
          <p:nvSpPr>
            <p:cNvPr id="5" name="Flecha: cheurón 4">
              <a:extLst>
                <a:ext uri="{FF2B5EF4-FFF2-40B4-BE49-F238E27FC236}">
                  <a16:creationId xmlns:a16="http://schemas.microsoft.com/office/drawing/2014/main" id="{4587C238-FF6F-4218-B568-77B2E44C35EE}"/>
                </a:ext>
              </a:extLst>
            </p:cNvPr>
            <p:cNvSpPr txBox="1"/>
            <p:nvPr/>
          </p:nvSpPr>
          <p:spPr>
            <a:xfrm>
              <a:off x="-1991134" y="2177537"/>
              <a:ext cx="1977923" cy="744240"/>
            </a:xfrm>
            <a:prstGeom prst="rect">
              <a:avLst/>
            </a:prstGeom>
            <a:grpFill/>
            <a:ln>
              <a:noFill/>
            </a:ln>
          </p:spPr>
          <p:style>
            <a:lnRef idx="2">
              <a:schemeClr val="accent2"/>
            </a:lnRef>
            <a:fillRef idx="1">
              <a:schemeClr val="lt1"/>
            </a:fillRef>
            <a:effectRef idx="0">
              <a:schemeClr val="accent2"/>
            </a:effectRef>
            <a:fontRef idx="minor">
              <a:schemeClr val="dk1"/>
            </a:fontRef>
          </p:style>
          <p:txBody>
            <a:bodyPr spcFirstLastPara="0" vert="horz" wrap="square" lIns="160020" tIns="53340" rIns="53340" bIns="53340" numCol="1" spcCol="1270" anchor="ctr" anchorCtr="0">
              <a:noAutofit/>
            </a:bodyPr>
            <a:lstStyle/>
            <a:p>
              <a:pPr algn="ctr" defTabSz="1778000">
                <a:lnSpc>
                  <a:spcPct val="90000"/>
                </a:lnSpc>
                <a:spcBef>
                  <a:spcPct val="0"/>
                </a:spcBef>
                <a:spcAft>
                  <a:spcPct val="35000"/>
                </a:spcAft>
              </a:pPr>
              <a:r>
                <a:rPr lang="es-ES" sz="1800" b="1">
                  <a:solidFill>
                    <a:srgbClr val="000000"/>
                  </a:solidFill>
                  <a:latin typeface="Calibri"/>
                  <a:cs typeface="Times New Roman"/>
                </a:rPr>
                <a:t>Actividad Antioxidante</a:t>
              </a:r>
            </a:p>
          </p:txBody>
        </p:sp>
      </p:grpSp>
      <p:sp>
        <p:nvSpPr>
          <p:cNvPr id="11" name="CuadroTexto 10">
            <a:extLst>
              <a:ext uri="{FF2B5EF4-FFF2-40B4-BE49-F238E27FC236}">
                <a16:creationId xmlns:a16="http://schemas.microsoft.com/office/drawing/2014/main" id="{AF65F3D6-856E-4213-B5CE-B0A2D148DCFB}"/>
              </a:ext>
            </a:extLst>
          </p:cNvPr>
          <p:cNvSpPr txBox="1"/>
          <p:nvPr/>
        </p:nvSpPr>
        <p:spPr>
          <a:xfrm>
            <a:off x="1694238" y="757617"/>
            <a:ext cx="1638300" cy="307777"/>
          </a:xfrm>
          <a:prstGeom prst="rect">
            <a:avLst/>
          </a:prstGeom>
          <a:solidFill>
            <a:srgbClr val="FFC0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dirty="0">
                <a:latin typeface="Calibri"/>
                <a:cs typeface="Calibri"/>
              </a:rPr>
              <a:t>Control DPPH </a:t>
            </a:r>
          </a:p>
        </p:txBody>
      </p:sp>
      <p:sp>
        <p:nvSpPr>
          <p:cNvPr id="14" name="CuadroTexto 13">
            <a:extLst>
              <a:ext uri="{FF2B5EF4-FFF2-40B4-BE49-F238E27FC236}">
                <a16:creationId xmlns:a16="http://schemas.microsoft.com/office/drawing/2014/main" id="{2EAFB896-1469-4A41-B5B5-62F9C59EB7FA}"/>
              </a:ext>
            </a:extLst>
          </p:cNvPr>
          <p:cNvSpPr txBox="1"/>
          <p:nvPr/>
        </p:nvSpPr>
        <p:spPr>
          <a:xfrm>
            <a:off x="6869451" y="223142"/>
            <a:ext cx="2057400" cy="307777"/>
          </a:xfrm>
          <a:prstGeom prst="rect">
            <a:avLst/>
          </a:prstGeom>
          <a:solidFill>
            <a:srgbClr val="8AE4E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a:latin typeface="Calibri"/>
                <a:cs typeface="Calibri"/>
              </a:rPr>
              <a:t>Extracto Maceración M0</a:t>
            </a:r>
          </a:p>
        </p:txBody>
      </p:sp>
      <p:sp>
        <p:nvSpPr>
          <p:cNvPr id="15" name="CuadroTexto 14">
            <a:extLst>
              <a:ext uri="{FF2B5EF4-FFF2-40B4-BE49-F238E27FC236}">
                <a16:creationId xmlns:a16="http://schemas.microsoft.com/office/drawing/2014/main" id="{49A63B63-41D9-4B71-9B4F-68594119E3DB}"/>
              </a:ext>
            </a:extLst>
          </p:cNvPr>
          <p:cNvSpPr txBox="1"/>
          <p:nvPr/>
        </p:nvSpPr>
        <p:spPr>
          <a:xfrm>
            <a:off x="6275903" y="3518470"/>
            <a:ext cx="3050568" cy="307777"/>
          </a:xfrm>
          <a:prstGeom prst="rect">
            <a:avLst/>
          </a:prstGeom>
          <a:solidFill>
            <a:srgbClr val="8AE4E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a:latin typeface="Calibri"/>
                <a:cs typeface="Calibri"/>
              </a:rPr>
              <a:t>Fracción acetato de etilo D02</a:t>
            </a:r>
          </a:p>
        </p:txBody>
      </p:sp>
      <p:sp>
        <p:nvSpPr>
          <p:cNvPr id="17" name="CuadroTexto 16">
            <a:extLst>
              <a:ext uri="{FF2B5EF4-FFF2-40B4-BE49-F238E27FC236}">
                <a16:creationId xmlns:a16="http://schemas.microsoft.com/office/drawing/2014/main" id="{77A9C32D-22D7-42F9-8AE9-2440648BED31}"/>
              </a:ext>
            </a:extLst>
          </p:cNvPr>
          <p:cNvSpPr txBox="1"/>
          <p:nvPr/>
        </p:nvSpPr>
        <p:spPr>
          <a:xfrm>
            <a:off x="1068511" y="3518469"/>
            <a:ext cx="2536860" cy="307777"/>
          </a:xfrm>
          <a:prstGeom prst="rect">
            <a:avLst/>
          </a:prstGeom>
          <a:solidFill>
            <a:srgbClr val="8AE4E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dirty="0">
                <a:latin typeface="Calibri"/>
                <a:cs typeface="Calibri"/>
              </a:rPr>
              <a:t>Fracción acetato de etilo M02</a:t>
            </a:r>
          </a:p>
        </p:txBody>
      </p:sp>
      <p:sp>
        <p:nvSpPr>
          <p:cNvPr id="13" name="Rectángulo 12">
            <a:extLst>
              <a:ext uri="{FF2B5EF4-FFF2-40B4-BE49-F238E27FC236}">
                <a16:creationId xmlns:a16="http://schemas.microsoft.com/office/drawing/2014/main" id="{95523890-0DA3-43A4-A97F-1492FFB37534}"/>
              </a:ext>
            </a:extLst>
          </p:cNvPr>
          <p:cNvSpPr/>
          <p:nvPr/>
        </p:nvSpPr>
        <p:spPr>
          <a:xfrm>
            <a:off x="6435133" y="1206760"/>
            <a:ext cx="438150" cy="1752600"/>
          </a:xfrm>
          <a:prstGeom prst="rect">
            <a:avLst/>
          </a:prstGeom>
          <a:noFill/>
          <a:ln>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 name="Rectángulo 21">
            <a:extLst>
              <a:ext uri="{FF2B5EF4-FFF2-40B4-BE49-F238E27FC236}">
                <a16:creationId xmlns:a16="http://schemas.microsoft.com/office/drawing/2014/main" id="{5E650F38-CF99-4547-90E6-16DC8A76C0DB}"/>
              </a:ext>
            </a:extLst>
          </p:cNvPr>
          <p:cNvSpPr/>
          <p:nvPr/>
        </p:nvSpPr>
        <p:spPr>
          <a:xfrm>
            <a:off x="8042097" y="930629"/>
            <a:ext cx="400050" cy="2457450"/>
          </a:xfrm>
          <a:prstGeom prst="rect">
            <a:avLst/>
          </a:prstGeom>
          <a:noFill/>
          <a:ln>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 name="Rectángulo 23">
            <a:extLst>
              <a:ext uri="{FF2B5EF4-FFF2-40B4-BE49-F238E27FC236}">
                <a16:creationId xmlns:a16="http://schemas.microsoft.com/office/drawing/2014/main" id="{7185701F-15A2-44D9-9D2F-93EC3074B4D3}"/>
              </a:ext>
            </a:extLst>
          </p:cNvPr>
          <p:cNvSpPr/>
          <p:nvPr/>
        </p:nvSpPr>
        <p:spPr>
          <a:xfrm>
            <a:off x="737233" y="4164881"/>
            <a:ext cx="590550" cy="2171700"/>
          </a:xfrm>
          <a:prstGeom prst="rect">
            <a:avLst/>
          </a:prstGeom>
          <a:noFill/>
          <a:ln>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 name="Rectángulo 24">
            <a:extLst>
              <a:ext uri="{FF2B5EF4-FFF2-40B4-BE49-F238E27FC236}">
                <a16:creationId xmlns:a16="http://schemas.microsoft.com/office/drawing/2014/main" id="{371EA23B-E16F-4AAA-ABA8-17F5AE01CB52}"/>
              </a:ext>
            </a:extLst>
          </p:cNvPr>
          <p:cNvSpPr/>
          <p:nvPr/>
        </p:nvSpPr>
        <p:spPr>
          <a:xfrm>
            <a:off x="3101495" y="4110840"/>
            <a:ext cx="515207" cy="1846780"/>
          </a:xfrm>
          <a:prstGeom prst="rect">
            <a:avLst/>
          </a:prstGeom>
          <a:noFill/>
          <a:ln>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CuadroTexto 17">
            <a:extLst>
              <a:ext uri="{FF2B5EF4-FFF2-40B4-BE49-F238E27FC236}">
                <a16:creationId xmlns:a16="http://schemas.microsoft.com/office/drawing/2014/main" id="{55EFF5C0-290C-424F-86B4-7DCC097FF33B}"/>
              </a:ext>
            </a:extLst>
          </p:cNvPr>
          <p:cNvSpPr txBox="1"/>
          <p:nvPr/>
        </p:nvSpPr>
        <p:spPr>
          <a:xfrm>
            <a:off x="10135057" y="2278841"/>
            <a:ext cx="2038350" cy="2893100"/>
          </a:xfrm>
          <a:prstGeom prst="rect">
            <a:avLst/>
          </a:prstGeom>
          <a:solidFill>
            <a:schemeClr val="bg2">
              <a:lumMod val="40000"/>
              <a:lumOff val="60000"/>
            </a:schemeClr>
          </a:solidFill>
          <a:ln>
            <a:solidFill>
              <a:schemeClr val="bg2">
                <a:lumMod val="40000"/>
                <a:lumOff val="6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dirty="0"/>
              <a:t>Un antioxidante puede actuar capturando radicales, neutralizándolos o evitando su producción, al observar la presencia de compuestos reductores de DPPH en los cromatogramas se determina que las tres fracciones tienen actividad antioxidante. </a:t>
            </a:r>
          </a:p>
        </p:txBody>
      </p:sp>
      <p:sp>
        <p:nvSpPr>
          <p:cNvPr id="28" name="CuadroTexto 27">
            <a:extLst>
              <a:ext uri="{FF2B5EF4-FFF2-40B4-BE49-F238E27FC236}">
                <a16:creationId xmlns:a16="http://schemas.microsoft.com/office/drawing/2014/main" id="{F9D42BB9-6200-4C0E-975A-6B18A784C210}"/>
              </a:ext>
            </a:extLst>
          </p:cNvPr>
          <p:cNvSpPr txBox="1"/>
          <p:nvPr/>
        </p:nvSpPr>
        <p:spPr>
          <a:xfrm>
            <a:off x="10413287" y="5349732"/>
            <a:ext cx="274320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100">
                <a:latin typeface="Calibri"/>
              </a:rPr>
              <a:t>(Kedare </a:t>
            </a:r>
            <a:r>
              <a:rPr lang="es-ES" sz="1100" i="1">
                <a:latin typeface="Calibri"/>
              </a:rPr>
              <a:t>et al</a:t>
            </a:r>
            <a:r>
              <a:rPr lang="es-ES" sz="1100">
                <a:latin typeface="Calibri"/>
              </a:rPr>
              <a:t>., 2011). </a:t>
            </a:r>
            <a:endParaRPr lang="es-ES"/>
          </a:p>
        </p:txBody>
      </p:sp>
      <p:sp>
        <p:nvSpPr>
          <p:cNvPr id="27" name="Rectángulo 26">
            <a:extLst>
              <a:ext uri="{FF2B5EF4-FFF2-40B4-BE49-F238E27FC236}">
                <a16:creationId xmlns:a16="http://schemas.microsoft.com/office/drawing/2014/main" id="{9FBD3104-D66F-435F-BF05-22FE9B5DEC29}"/>
              </a:ext>
            </a:extLst>
          </p:cNvPr>
          <p:cNvSpPr/>
          <p:nvPr/>
        </p:nvSpPr>
        <p:spPr>
          <a:xfrm>
            <a:off x="8578761" y="3789700"/>
            <a:ext cx="438150" cy="1752600"/>
          </a:xfrm>
          <a:prstGeom prst="rect">
            <a:avLst/>
          </a:prstGeom>
          <a:noFill/>
          <a:ln>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6" name="Rectángulo 25">
            <a:extLst>
              <a:ext uri="{FF2B5EF4-FFF2-40B4-BE49-F238E27FC236}">
                <a16:creationId xmlns:a16="http://schemas.microsoft.com/office/drawing/2014/main" id="{B518C1A7-05B9-4254-B505-83EED809E09D}"/>
              </a:ext>
            </a:extLst>
          </p:cNvPr>
          <p:cNvSpPr/>
          <p:nvPr/>
        </p:nvSpPr>
        <p:spPr>
          <a:xfrm>
            <a:off x="6336051" y="4029051"/>
            <a:ext cx="533400" cy="2257425"/>
          </a:xfrm>
          <a:prstGeom prst="rect">
            <a:avLst/>
          </a:prstGeom>
          <a:noFill/>
          <a:ln>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1" name="CuadroTexto 30">
            <a:extLst>
              <a:ext uri="{FF2B5EF4-FFF2-40B4-BE49-F238E27FC236}">
                <a16:creationId xmlns:a16="http://schemas.microsoft.com/office/drawing/2014/main" id="{3FD32481-DEB2-4CFB-89FE-68DA63ED2E41}"/>
              </a:ext>
            </a:extLst>
          </p:cNvPr>
          <p:cNvSpPr txBox="1"/>
          <p:nvPr/>
        </p:nvSpPr>
        <p:spPr>
          <a:xfrm>
            <a:off x="10821401" y="1200605"/>
            <a:ext cx="1072184" cy="41549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MX" sz="1050" dirty="0">
                <a:latin typeface="Calibri" panose="020F0502020204030204" pitchFamily="34" charset="0"/>
                <a:cs typeface="Calibri" panose="020F0502020204030204" pitchFamily="34" charset="0"/>
              </a:rPr>
              <a:t>Cromatografía Analito</a:t>
            </a:r>
            <a:endParaRPr lang="en-US" sz="1050" dirty="0">
              <a:latin typeface="Calibri" panose="020F0502020204030204" pitchFamily="34" charset="0"/>
              <a:cs typeface="Calibri" panose="020F0502020204030204" pitchFamily="34" charset="0"/>
            </a:endParaRPr>
          </a:p>
        </p:txBody>
      </p:sp>
      <p:sp>
        <p:nvSpPr>
          <p:cNvPr id="33" name="CuadroTexto 32">
            <a:extLst>
              <a:ext uri="{FF2B5EF4-FFF2-40B4-BE49-F238E27FC236}">
                <a16:creationId xmlns:a16="http://schemas.microsoft.com/office/drawing/2014/main" id="{D11AEF49-5556-47F7-ADD0-A7A9F1C9D501}"/>
              </a:ext>
            </a:extLst>
          </p:cNvPr>
          <p:cNvSpPr txBox="1"/>
          <p:nvPr/>
        </p:nvSpPr>
        <p:spPr>
          <a:xfrm flipH="1">
            <a:off x="10770036" y="1759058"/>
            <a:ext cx="1174915" cy="430887"/>
          </a:xfrm>
          <a:prstGeom prst="rect">
            <a:avLst/>
          </a:prstGeom>
          <a:ln>
            <a:solidFill>
              <a:srgbClr val="FF000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MX" sz="1100" dirty="0">
                <a:latin typeface="Calibri" panose="020F0502020204030204" pitchFamily="34" charset="0"/>
                <a:cs typeface="Calibri" panose="020F0502020204030204" pitchFamily="34" charset="0"/>
              </a:rPr>
              <a:t>Cromatografía DPPH</a:t>
            </a:r>
            <a:endParaRPr lang="en-US" sz="1100" dirty="0">
              <a:latin typeface="Calibri" panose="020F0502020204030204" pitchFamily="34" charset="0"/>
              <a:cs typeface="Calibri" panose="020F0502020204030204" pitchFamily="34" charset="0"/>
            </a:endParaRPr>
          </a:p>
        </p:txBody>
      </p:sp>
      <p:sp>
        <p:nvSpPr>
          <p:cNvPr id="39" name="CuadroTexto 38">
            <a:extLst>
              <a:ext uri="{FF2B5EF4-FFF2-40B4-BE49-F238E27FC236}">
                <a16:creationId xmlns:a16="http://schemas.microsoft.com/office/drawing/2014/main" id="{9F25260B-BE1C-402E-A333-F3239B66D6F2}"/>
              </a:ext>
            </a:extLst>
          </p:cNvPr>
          <p:cNvSpPr txBox="1"/>
          <p:nvPr/>
        </p:nvSpPr>
        <p:spPr>
          <a:xfrm>
            <a:off x="6484998" y="808963"/>
            <a:ext cx="235506" cy="2616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MX" sz="1100" dirty="0"/>
              <a:t>1</a:t>
            </a:r>
            <a:endParaRPr lang="en-US" sz="1100" dirty="0"/>
          </a:p>
        </p:txBody>
      </p:sp>
      <p:sp>
        <p:nvSpPr>
          <p:cNvPr id="40" name="CuadroTexto 39">
            <a:extLst>
              <a:ext uri="{FF2B5EF4-FFF2-40B4-BE49-F238E27FC236}">
                <a16:creationId xmlns:a16="http://schemas.microsoft.com/office/drawing/2014/main" id="{602EC712-9120-426A-A10E-25B6AEFFB333}"/>
              </a:ext>
            </a:extLst>
          </p:cNvPr>
          <p:cNvSpPr txBox="1"/>
          <p:nvPr/>
        </p:nvSpPr>
        <p:spPr>
          <a:xfrm>
            <a:off x="8101333" y="524646"/>
            <a:ext cx="235506" cy="2616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MX" sz="1100" dirty="0"/>
              <a:t>2</a:t>
            </a:r>
            <a:endParaRPr lang="en-US" sz="1100" dirty="0"/>
          </a:p>
        </p:txBody>
      </p:sp>
      <p:sp>
        <p:nvSpPr>
          <p:cNvPr id="41" name="CuadroTexto 40">
            <a:extLst>
              <a:ext uri="{FF2B5EF4-FFF2-40B4-BE49-F238E27FC236}">
                <a16:creationId xmlns:a16="http://schemas.microsoft.com/office/drawing/2014/main" id="{D8D6E715-F1DA-449C-B00C-E677905ED56F}"/>
              </a:ext>
            </a:extLst>
          </p:cNvPr>
          <p:cNvSpPr txBox="1"/>
          <p:nvPr/>
        </p:nvSpPr>
        <p:spPr>
          <a:xfrm>
            <a:off x="8935343" y="3473552"/>
            <a:ext cx="235506" cy="2616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MX" sz="1100" dirty="0"/>
              <a:t>2</a:t>
            </a:r>
            <a:endParaRPr lang="en-US" sz="1100" dirty="0"/>
          </a:p>
        </p:txBody>
      </p:sp>
      <p:sp>
        <p:nvSpPr>
          <p:cNvPr id="42" name="CuadroTexto 41">
            <a:extLst>
              <a:ext uri="{FF2B5EF4-FFF2-40B4-BE49-F238E27FC236}">
                <a16:creationId xmlns:a16="http://schemas.microsoft.com/office/drawing/2014/main" id="{7F77F2AF-A0AE-4865-B1A3-03AA8B901AF2}"/>
              </a:ext>
            </a:extLst>
          </p:cNvPr>
          <p:cNvSpPr txBox="1"/>
          <p:nvPr/>
        </p:nvSpPr>
        <p:spPr>
          <a:xfrm>
            <a:off x="3314804" y="3644551"/>
            <a:ext cx="235506" cy="2616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MX" sz="1100" dirty="0"/>
              <a:t>2</a:t>
            </a:r>
            <a:endParaRPr lang="en-US" sz="1100" dirty="0"/>
          </a:p>
        </p:txBody>
      </p:sp>
      <p:sp>
        <p:nvSpPr>
          <p:cNvPr id="43" name="CuadroTexto 42">
            <a:extLst>
              <a:ext uri="{FF2B5EF4-FFF2-40B4-BE49-F238E27FC236}">
                <a16:creationId xmlns:a16="http://schemas.microsoft.com/office/drawing/2014/main" id="{4996845A-A2D6-4B56-AF04-1DB61A128C8A}"/>
              </a:ext>
            </a:extLst>
          </p:cNvPr>
          <p:cNvSpPr txBox="1"/>
          <p:nvPr/>
        </p:nvSpPr>
        <p:spPr>
          <a:xfrm>
            <a:off x="795136" y="3680011"/>
            <a:ext cx="235506" cy="2616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MX" sz="1100" dirty="0"/>
              <a:t>1</a:t>
            </a:r>
            <a:endParaRPr lang="en-US" sz="1100" dirty="0"/>
          </a:p>
        </p:txBody>
      </p:sp>
      <p:sp>
        <p:nvSpPr>
          <p:cNvPr id="44" name="CuadroTexto 43">
            <a:extLst>
              <a:ext uri="{FF2B5EF4-FFF2-40B4-BE49-F238E27FC236}">
                <a16:creationId xmlns:a16="http://schemas.microsoft.com/office/drawing/2014/main" id="{47DC9DC7-897E-433D-B382-427A6EFBE69B}"/>
              </a:ext>
            </a:extLst>
          </p:cNvPr>
          <p:cNvSpPr txBox="1"/>
          <p:nvPr/>
        </p:nvSpPr>
        <p:spPr>
          <a:xfrm>
            <a:off x="6473447" y="3735162"/>
            <a:ext cx="235506" cy="2616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MX" sz="1100" dirty="0"/>
              <a:t>1</a:t>
            </a:r>
            <a:endParaRPr lang="en-US" sz="11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5122" name="Picture 2">
            <a:extLst>
              <a:ext uri="{FF2B5EF4-FFF2-40B4-BE49-F238E27FC236}">
                <a16:creationId xmlns:a16="http://schemas.microsoft.com/office/drawing/2014/main" id="{A3FB9751-7448-492D-B949-7A89A85473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700" y="359828"/>
            <a:ext cx="4322181" cy="4211961"/>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a16="http://schemas.microsoft.com/office/drawing/2014/main" id="{4A9DC016-F2A1-4263-AAF7-607920C953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88596" y="717587"/>
            <a:ext cx="4240465" cy="3959465"/>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upo 11">
            <a:extLst>
              <a:ext uri="{FF2B5EF4-FFF2-40B4-BE49-F238E27FC236}">
                <a16:creationId xmlns:a16="http://schemas.microsoft.com/office/drawing/2014/main" id="{40B79799-6C1A-40A0-8F9E-58E720E81A69}"/>
              </a:ext>
            </a:extLst>
          </p:cNvPr>
          <p:cNvGrpSpPr/>
          <p:nvPr/>
        </p:nvGrpSpPr>
        <p:grpSpPr>
          <a:xfrm>
            <a:off x="4710850" y="268714"/>
            <a:ext cx="3524360" cy="675241"/>
            <a:chOff x="-2399685" y="1998855"/>
            <a:chExt cx="2901156" cy="1160461"/>
          </a:xfrm>
          <a:solidFill>
            <a:schemeClr val="accent2">
              <a:lumMod val="20000"/>
              <a:lumOff val="80000"/>
            </a:schemeClr>
          </a:solidFill>
        </p:grpSpPr>
        <p:sp>
          <p:nvSpPr>
            <p:cNvPr id="13" name="Flecha: cheurón 12">
              <a:extLst>
                <a:ext uri="{FF2B5EF4-FFF2-40B4-BE49-F238E27FC236}">
                  <a16:creationId xmlns:a16="http://schemas.microsoft.com/office/drawing/2014/main" id="{D7D7488D-E0DA-4E72-867F-57AB12D8C661}"/>
                </a:ext>
              </a:extLst>
            </p:cNvPr>
            <p:cNvSpPr/>
            <p:nvPr/>
          </p:nvSpPr>
          <p:spPr>
            <a:xfrm>
              <a:off x="-2399685" y="1998855"/>
              <a:ext cx="2901156" cy="1160461"/>
            </a:xfrm>
            <a:prstGeom prst="chevron">
              <a:avLst/>
            </a:prstGeom>
            <a:grpFill/>
            <a:ln>
              <a:solidFill>
                <a:schemeClr val="accent2"/>
              </a:solidFill>
            </a:ln>
          </p:spPr>
          <p:style>
            <a:lnRef idx="2">
              <a:schemeClr val="accent2"/>
            </a:lnRef>
            <a:fillRef idx="1">
              <a:schemeClr val="lt1"/>
            </a:fillRef>
            <a:effectRef idx="0">
              <a:schemeClr val="accent2"/>
            </a:effectRef>
            <a:fontRef idx="minor">
              <a:schemeClr val="dk1"/>
            </a:fontRef>
          </p:style>
        </p:sp>
        <p:sp>
          <p:nvSpPr>
            <p:cNvPr id="14" name="Flecha: cheurón 4">
              <a:extLst>
                <a:ext uri="{FF2B5EF4-FFF2-40B4-BE49-F238E27FC236}">
                  <a16:creationId xmlns:a16="http://schemas.microsoft.com/office/drawing/2014/main" id="{DE7F61CA-4363-4EC7-A925-01436D0833A3}"/>
                </a:ext>
              </a:extLst>
            </p:cNvPr>
            <p:cNvSpPr txBox="1"/>
            <p:nvPr/>
          </p:nvSpPr>
          <p:spPr>
            <a:xfrm>
              <a:off x="-1991134" y="2177537"/>
              <a:ext cx="2194783" cy="744240"/>
            </a:xfrm>
            <a:prstGeom prst="rect">
              <a:avLst/>
            </a:prstGeom>
            <a:grpFill/>
            <a:ln>
              <a:noFill/>
            </a:ln>
          </p:spPr>
          <p:style>
            <a:lnRef idx="2">
              <a:schemeClr val="accent2"/>
            </a:lnRef>
            <a:fillRef idx="1">
              <a:schemeClr val="lt1"/>
            </a:fillRef>
            <a:effectRef idx="0">
              <a:schemeClr val="accent2"/>
            </a:effectRef>
            <a:fontRef idx="minor">
              <a:schemeClr val="dk1"/>
            </a:fontRef>
          </p:style>
          <p:txBody>
            <a:bodyPr spcFirstLastPara="0" vert="horz" wrap="square" lIns="160020" tIns="53340" rIns="53340" bIns="53340" numCol="1" spcCol="1270" anchor="ctr" anchorCtr="0">
              <a:noAutofit/>
            </a:bodyPr>
            <a:lstStyle/>
            <a:p>
              <a:pPr algn="ctr" defTabSz="1778000">
                <a:lnSpc>
                  <a:spcPct val="90000"/>
                </a:lnSpc>
                <a:spcBef>
                  <a:spcPct val="0"/>
                </a:spcBef>
                <a:spcAft>
                  <a:spcPct val="35000"/>
                </a:spcAft>
              </a:pPr>
              <a:r>
                <a:rPr lang="es-ES" sz="1800" b="1">
                  <a:solidFill>
                    <a:srgbClr val="000000"/>
                  </a:solidFill>
                  <a:latin typeface="Calibri"/>
                  <a:cs typeface="Times New Roman"/>
                </a:rPr>
                <a:t>Actividad microbiológica</a:t>
              </a:r>
            </a:p>
          </p:txBody>
        </p:sp>
      </p:grpSp>
      <p:pic>
        <p:nvPicPr>
          <p:cNvPr id="2" name="Imagen 2" descr="Interfaz de usuario gráfica, Texto, Aplicación&#10;&#10;Descripción generada automáticamente">
            <a:extLst>
              <a:ext uri="{FF2B5EF4-FFF2-40B4-BE49-F238E27FC236}">
                <a16:creationId xmlns:a16="http://schemas.microsoft.com/office/drawing/2014/main" id="{88AF0435-3A9E-41A1-83DF-473AACF8FC97}"/>
              </a:ext>
            </a:extLst>
          </p:cNvPr>
          <p:cNvPicPr>
            <a:picLocks noChangeAspect="1"/>
          </p:cNvPicPr>
          <p:nvPr/>
        </p:nvPicPr>
        <p:blipFill>
          <a:blip r:embed="rId5"/>
          <a:stretch>
            <a:fillRect/>
          </a:stretch>
        </p:blipFill>
        <p:spPr>
          <a:xfrm>
            <a:off x="181155" y="4895540"/>
            <a:ext cx="5992483" cy="1020693"/>
          </a:xfrm>
          <a:prstGeom prst="rect">
            <a:avLst/>
          </a:prstGeom>
        </p:spPr>
      </p:pic>
      <p:sp>
        <p:nvSpPr>
          <p:cNvPr id="5" name="Rectángulo: esquinas redondeadas 4">
            <a:extLst>
              <a:ext uri="{FF2B5EF4-FFF2-40B4-BE49-F238E27FC236}">
                <a16:creationId xmlns:a16="http://schemas.microsoft.com/office/drawing/2014/main" id="{ACAACFAF-A809-4792-8B84-B450E2343027}"/>
              </a:ext>
            </a:extLst>
          </p:cNvPr>
          <p:cNvSpPr/>
          <p:nvPr/>
        </p:nvSpPr>
        <p:spPr>
          <a:xfrm>
            <a:off x="5034952" y="1634705"/>
            <a:ext cx="2746074" cy="2185357"/>
          </a:xfrm>
          <a:prstGeom prst="roundRect">
            <a:avLst/>
          </a:prstGeom>
          <a:solidFill>
            <a:srgbClr val="B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1800" b="0" i="0">
                <a:solidFill>
                  <a:srgbClr val="000000"/>
                </a:solidFill>
                <a:latin typeface="Calibri"/>
                <a:ea typeface="Arial"/>
                <a:cs typeface="Calibri"/>
              </a:rPr>
              <a:t>Perera (2017) observó que, en hojas más jóvenes, hay un mayor número de compuestos secundarios debido a que funcionan como método de defensa</a:t>
            </a:r>
            <a:r>
              <a:rPr lang="es-ES" sz="1800">
                <a:solidFill>
                  <a:srgbClr val="000000"/>
                </a:solidFill>
                <a:latin typeface="Calibri"/>
                <a:ea typeface="Arial"/>
                <a:cs typeface="Calibri"/>
              </a:rPr>
              <a:t> </a:t>
            </a:r>
            <a:endParaRPr lang="es-ES" sz="1800">
              <a:solidFill>
                <a:srgbClr val="000000"/>
              </a:solidFill>
              <a:latin typeface="Calibri"/>
              <a:cs typeface="Calibri"/>
            </a:endParaRPr>
          </a:p>
        </p:txBody>
      </p:sp>
      <p:pic>
        <p:nvPicPr>
          <p:cNvPr id="6" name="Imagen 6" descr="Interfaz de usuario gráfica, Texto, Aplicación&#10;&#10;Descripción generada automáticamente">
            <a:extLst>
              <a:ext uri="{FF2B5EF4-FFF2-40B4-BE49-F238E27FC236}">
                <a16:creationId xmlns:a16="http://schemas.microsoft.com/office/drawing/2014/main" id="{13754986-0A72-4DAB-B66C-011C43E419D6}"/>
              </a:ext>
            </a:extLst>
          </p:cNvPr>
          <p:cNvPicPr>
            <a:picLocks noChangeAspect="1"/>
          </p:cNvPicPr>
          <p:nvPr/>
        </p:nvPicPr>
        <p:blipFill>
          <a:blip r:embed="rId6"/>
          <a:stretch>
            <a:fillRect/>
          </a:stretch>
        </p:blipFill>
        <p:spPr>
          <a:xfrm>
            <a:off x="6550324" y="4893929"/>
            <a:ext cx="5374256" cy="995158"/>
          </a:xfrm>
          <a:prstGeom prst="rect">
            <a:avLst/>
          </a:prstGeom>
        </p:spPr>
      </p:pic>
      <p:sp>
        <p:nvSpPr>
          <p:cNvPr id="7" name="CuadroTexto 6">
            <a:extLst>
              <a:ext uri="{FF2B5EF4-FFF2-40B4-BE49-F238E27FC236}">
                <a16:creationId xmlns:a16="http://schemas.microsoft.com/office/drawing/2014/main" id="{6F4AB907-0E5B-458A-B59B-C4EFBF805FA5}"/>
              </a:ext>
            </a:extLst>
          </p:cNvPr>
          <p:cNvSpPr txBox="1"/>
          <p:nvPr/>
        </p:nvSpPr>
        <p:spPr>
          <a:xfrm>
            <a:off x="8879456" y="4566248"/>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600" b="0" i="0">
                <a:solidFill>
                  <a:srgbClr val="000000"/>
                </a:solidFill>
                <a:latin typeface="Calibri"/>
                <a:ea typeface="Arial"/>
                <a:cs typeface="Calibri"/>
              </a:rPr>
              <a:t>A: M0, B: M02, C: D0 y D: D02 </a:t>
            </a:r>
            <a:endParaRPr lang="es-ES" sz="1600">
              <a:latin typeface="Calibri"/>
              <a:cs typeface="Calibri"/>
            </a:endParaRPr>
          </a:p>
        </p:txBody>
      </p:sp>
      <p:sp>
        <p:nvSpPr>
          <p:cNvPr id="18" name="CuadroTexto 17">
            <a:extLst>
              <a:ext uri="{FF2B5EF4-FFF2-40B4-BE49-F238E27FC236}">
                <a16:creationId xmlns:a16="http://schemas.microsoft.com/office/drawing/2014/main" id="{0FF14C06-05F0-4D0C-8925-26920FA56ABB}"/>
              </a:ext>
            </a:extLst>
          </p:cNvPr>
          <p:cNvSpPr txBox="1"/>
          <p:nvPr/>
        </p:nvSpPr>
        <p:spPr>
          <a:xfrm>
            <a:off x="1360097" y="4508739"/>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600" b="0" i="0">
                <a:solidFill>
                  <a:srgbClr val="000000"/>
                </a:solidFill>
                <a:latin typeface="Calibri"/>
                <a:ea typeface="Arial"/>
                <a:cs typeface="Calibri"/>
              </a:rPr>
              <a:t>A: M0, B: M02, C: D0 y D: D02 </a:t>
            </a:r>
            <a:endParaRPr lang="es-ES" sz="1600">
              <a:latin typeface="Calibri"/>
              <a:cs typeface="Calibri"/>
            </a:endParaRPr>
          </a:p>
        </p:txBody>
      </p:sp>
      <p:pic>
        <p:nvPicPr>
          <p:cNvPr id="8" name="Imagen 7">
            <a:extLst>
              <a:ext uri="{FF2B5EF4-FFF2-40B4-BE49-F238E27FC236}">
                <a16:creationId xmlns:a16="http://schemas.microsoft.com/office/drawing/2014/main" id="{FA6E43A5-9A47-4387-9EFC-DF27E13CDCFC}"/>
              </a:ext>
            </a:extLst>
          </p:cNvPr>
          <p:cNvPicPr>
            <a:picLocks noChangeAspect="1"/>
          </p:cNvPicPr>
          <p:nvPr/>
        </p:nvPicPr>
        <p:blipFill>
          <a:blip r:embed="rId7"/>
          <a:stretch>
            <a:fillRect/>
          </a:stretch>
        </p:blipFill>
        <p:spPr>
          <a:xfrm>
            <a:off x="8336903" y="5966925"/>
            <a:ext cx="3785715" cy="8877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pic>
        <p:nvPicPr>
          <p:cNvPr id="2" name="Imagen 1">
            <a:extLst>
              <a:ext uri="{FF2B5EF4-FFF2-40B4-BE49-F238E27FC236}">
                <a16:creationId xmlns:a16="http://schemas.microsoft.com/office/drawing/2014/main" id="{EED1FAB2-5294-4047-B9A6-822048A3B567}"/>
              </a:ext>
            </a:extLst>
          </p:cNvPr>
          <p:cNvPicPr>
            <a:picLocks noChangeAspect="1"/>
          </p:cNvPicPr>
          <p:nvPr/>
        </p:nvPicPr>
        <p:blipFill>
          <a:blip r:embed="rId3"/>
          <a:stretch>
            <a:fillRect/>
          </a:stretch>
        </p:blipFill>
        <p:spPr>
          <a:xfrm>
            <a:off x="195535" y="1076910"/>
            <a:ext cx="5349085" cy="3723380"/>
          </a:xfrm>
          <a:prstGeom prst="rect">
            <a:avLst/>
          </a:prstGeom>
        </p:spPr>
      </p:pic>
      <p:pic>
        <p:nvPicPr>
          <p:cNvPr id="4" name="Imagen 3">
            <a:extLst>
              <a:ext uri="{FF2B5EF4-FFF2-40B4-BE49-F238E27FC236}">
                <a16:creationId xmlns:a16="http://schemas.microsoft.com/office/drawing/2014/main" id="{66962C30-F09E-43AE-BA87-AF245DFD2673}"/>
              </a:ext>
            </a:extLst>
          </p:cNvPr>
          <p:cNvPicPr>
            <a:picLocks noChangeAspect="1"/>
          </p:cNvPicPr>
          <p:nvPr/>
        </p:nvPicPr>
        <p:blipFill>
          <a:blip r:embed="rId4"/>
          <a:stretch>
            <a:fillRect/>
          </a:stretch>
        </p:blipFill>
        <p:spPr>
          <a:xfrm>
            <a:off x="8519556" y="1150349"/>
            <a:ext cx="3431646" cy="1394023"/>
          </a:xfrm>
          <a:prstGeom prst="rect">
            <a:avLst/>
          </a:prstGeom>
        </p:spPr>
      </p:pic>
      <p:sp>
        <p:nvSpPr>
          <p:cNvPr id="7" name="CuadroTexto 6">
            <a:extLst>
              <a:ext uri="{FF2B5EF4-FFF2-40B4-BE49-F238E27FC236}">
                <a16:creationId xmlns:a16="http://schemas.microsoft.com/office/drawing/2014/main" id="{4A430AAB-D92B-46F2-B313-47EE5D98DBB7}"/>
              </a:ext>
            </a:extLst>
          </p:cNvPr>
          <p:cNvSpPr txBox="1"/>
          <p:nvPr/>
        </p:nvSpPr>
        <p:spPr>
          <a:xfrm>
            <a:off x="358204" y="799912"/>
            <a:ext cx="4164810" cy="276999"/>
          </a:xfrm>
          <a:prstGeom prst="rect">
            <a:avLst/>
          </a:prstGeom>
          <a:noFill/>
        </p:spPr>
        <p:txBody>
          <a:bodyPr wrap="square" lIns="91440" tIns="45720" rIns="91440" bIns="45720" anchor="t">
            <a:spAutoFit/>
          </a:bodyPr>
          <a:lstStyle/>
          <a:p>
            <a:r>
              <a:rPr lang="es-ES" sz="1200" dirty="0">
                <a:latin typeface="Calibri"/>
                <a:cs typeface="Calibri"/>
              </a:rPr>
              <a:t>A (fracción de acetato de etilo) y B (extracto de maceración)</a:t>
            </a:r>
            <a:endParaRPr lang="es-EC" sz="1200" dirty="0">
              <a:latin typeface="Calibri"/>
              <a:cs typeface="Calibri"/>
            </a:endParaRPr>
          </a:p>
        </p:txBody>
      </p:sp>
      <p:sp>
        <p:nvSpPr>
          <p:cNvPr id="9" name="CuadroTexto 8">
            <a:extLst>
              <a:ext uri="{FF2B5EF4-FFF2-40B4-BE49-F238E27FC236}">
                <a16:creationId xmlns:a16="http://schemas.microsoft.com/office/drawing/2014/main" id="{FADAAC95-3AFC-4F61-9ACF-86DB09CEF782}"/>
              </a:ext>
            </a:extLst>
          </p:cNvPr>
          <p:cNvSpPr txBox="1"/>
          <p:nvPr/>
        </p:nvSpPr>
        <p:spPr>
          <a:xfrm>
            <a:off x="8610809" y="764105"/>
            <a:ext cx="3222987" cy="338554"/>
          </a:xfrm>
          <a:prstGeom prst="rect">
            <a:avLst/>
          </a:prstGeom>
          <a:noFill/>
        </p:spPr>
        <p:txBody>
          <a:bodyPr wrap="square" lIns="91440" tIns="45720" rIns="91440" bIns="45720" anchor="t">
            <a:spAutoFit/>
          </a:bodyPr>
          <a:lstStyle/>
          <a:p>
            <a:r>
              <a:rPr lang="es-ES" sz="1600">
                <a:latin typeface="Calibri"/>
                <a:cs typeface="Calibri"/>
              </a:rPr>
              <a:t>Fracción de acetato de etilo (D02)</a:t>
            </a:r>
            <a:endParaRPr lang="es-EC" sz="1600">
              <a:latin typeface="Calibri"/>
              <a:cs typeface="Calibri"/>
            </a:endParaRPr>
          </a:p>
        </p:txBody>
      </p:sp>
      <p:grpSp>
        <p:nvGrpSpPr>
          <p:cNvPr id="3" name="Grupo 2">
            <a:extLst>
              <a:ext uri="{FF2B5EF4-FFF2-40B4-BE49-F238E27FC236}">
                <a16:creationId xmlns:a16="http://schemas.microsoft.com/office/drawing/2014/main" id="{E8421935-8DE4-4C6F-93D6-62F2BE8C1DBB}"/>
              </a:ext>
            </a:extLst>
          </p:cNvPr>
          <p:cNvGrpSpPr/>
          <p:nvPr/>
        </p:nvGrpSpPr>
        <p:grpSpPr>
          <a:xfrm>
            <a:off x="4341425" y="127400"/>
            <a:ext cx="3524360" cy="675241"/>
            <a:chOff x="-2399685" y="1998855"/>
            <a:chExt cx="2901156" cy="1160461"/>
          </a:xfrm>
        </p:grpSpPr>
        <p:sp>
          <p:nvSpPr>
            <p:cNvPr id="14" name="Flecha: cheurón 13">
              <a:extLst>
                <a:ext uri="{FF2B5EF4-FFF2-40B4-BE49-F238E27FC236}">
                  <a16:creationId xmlns:a16="http://schemas.microsoft.com/office/drawing/2014/main" id="{EE4606F3-02E5-4C75-AF45-91D23E872EF4}"/>
                </a:ext>
              </a:extLst>
            </p:cNvPr>
            <p:cNvSpPr/>
            <p:nvPr/>
          </p:nvSpPr>
          <p:spPr>
            <a:xfrm>
              <a:off x="-2399685" y="1998855"/>
              <a:ext cx="2901156" cy="1160461"/>
            </a:xfrm>
            <a:prstGeom prst="chevron">
              <a:avLst/>
            </a:prstGeom>
          </p:spPr>
          <p:style>
            <a:lnRef idx="2">
              <a:schemeClr val="accent3"/>
            </a:lnRef>
            <a:fillRef idx="1">
              <a:schemeClr val="lt1"/>
            </a:fillRef>
            <a:effectRef idx="0">
              <a:schemeClr val="accent3"/>
            </a:effectRef>
            <a:fontRef idx="minor">
              <a:schemeClr val="dk1"/>
            </a:fontRef>
          </p:style>
        </p:sp>
        <p:sp>
          <p:nvSpPr>
            <p:cNvPr id="16" name="Flecha: cheurón 4">
              <a:extLst>
                <a:ext uri="{FF2B5EF4-FFF2-40B4-BE49-F238E27FC236}">
                  <a16:creationId xmlns:a16="http://schemas.microsoft.com/office/drawing/2014/main" id="{96E0D2C1-C127-4AA8-B9D7-18B6F5BDBEAA}"/>
                </a:ext>
              </a:extLst>
            </p:cNvPr>
            <p:cNvSpPr txBox="1"/>
            <p:nvPr/>
          </p:nvSpPr>
          <p:spPr>
            <a:xfrm>
              <a:off x="-1991134" y="2177537"/>
              <a:ext cx="1977923" cy="7442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0020" tIns="53340" rIns="53340" bIns="53340" numCol="1" spcCol="1270" anchor="ctr" anchorCtr="0">
              <a:noAutofit/>
            </a:bodyPr>
            <a:lstStyle/>
            <a:p>
              <a:pPr algn="ctr" defTabSz="1778000">
                <a:lnSpc>
                  <a:spcPct val="90000"/>
                </a:lnSpc>
                <a:spcBef>
                  <a:spcPct val="0"/>
                </a:spcBef>
                <a:spcAft>
                  <a:spcPct val="35000"/>
                </a:spcAft>
              </a:pPr>
              <a:r>
                <a:rPr lang="es-ES" sz="1800" b="1">
                  <a:solidFill>
                    <a:srgbClr val="000000"/>
                  </a:solidFill>
                  <a:latin typeface="Calibri"/>
                  <a:cs typeface="Times New Roman"/>
                </a:rPr>
                <a:t>Resonancia Magnética Nuclear</a:t>
              </a:r>
            </a:p>
          </p:txBody>
        </p:sp>
      </p:grpSp>
      <p:sp>
        <p:nvSpPr>
          <p:cNvPr id="5" name="Rectángulo: esquinas redondeadas 4">
            <a:extLst>
              <a:ext uri="{FF2B5EF4-FFF2-40B4-BE49-F238E27FC236}">
                <a16:creationId xmlns:a16="http://schemas.microsoft.com/office/drawing/2014/main" id="{DC6616A0-DEFE-4180-A146-A6798D2D2FA8}"/>
              </a:ext>
            </a:extLst>
          </p:cNvPr>
          <p:cNvSpPr/>
          <p:nvPr/>
        </p:nvSpPr>
        <p:spPr>
          <a:xfrm>
            <a:off x="5335032" y="1051956"/>
            <a:ext cx="2812012" cy="1079328"/>
          </a:xfrm>
          <a:prstGeom prst="roundRect">
            <a:avLst/>
          </a:prstGeom>
          <a:solidFill>
            <a:srgbClr val="B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dirty="0">
                <a:solidFill>
                  <a:srgbClr val="000000"/>
                </a:solidFill>
                <a:latin typeface="Calibri"/>
                <a:cs typeface="Calibri"/>
              </a:rPr>
              <a:t>No hay presencia de hidrógenos de aldehídos y de ácidos carboxílicos </a:t>
            </a:r>
            <a:r>
              <a:rPr lang="es-ES" sz="1600" dirty="0">
                <a:solidFill>
                  <a:srgbClr val="000000"/>
                </a:solidFill>
                <a:latin typeface="Calibri"/>
                <a:ea typeface="Arial"/>
                <a:cs typeface="Arial"/>
              </a:rPr>
              <a:t>​</a:t>
            </a:r>
            <a:endParaRPr lang="es-ES" sz="1600" dirty="0">
              <a:solidFill>
                <a:srgbClr val="000000"/>
              </a:solidFill>
              <a:latin typeface="Calibri"/>
              <a:cs typeface="Calibri"/>
            </a:endParaRPr>
          </a:p>
        </p:txBody>
      </p:sp>
      <p:sp>
        <p:nvSpPr>
          <p:cNvPr id="13" name="CuadroTexto 12">
            <a:extLst>
              <a:ext uri="{FF2B5EF4-FFF2-40B4-BE49-F238E27FC236}">
                <a16:creationId xmlns:a16="http://schemas.microsoft.com/office/drawing/2014/main" id="{46CDB4F0-0A81-4C9D-A820-25AF952BC166}"/>
              </a:ext>
            </a:extLst>
          </p:cNvPr>
          <p:cNvSpPr txBox="1"/>
          <p:nvPr/>
        </p:nvSpPr>
        <p:spPr>
          <a:xfrm>
            <a:off x="6181265" y="1977395"/>
            <a:ext cx="2227433" cy="307777"/>
          </a:xfrm>
          <a:prstGeom prst="rect">
            <a:avLst/>
          </a:prstGeom>
          <a:solidFill>
            <a:schemeClr val="accent1">
              <a:lumMod val="50000"/>
            </a:schemeClr>
          </a:solidFill>
        </p:spPr>
        <p:txBody>
          <a:bodyPr wrap="square" lIns="91440" tIns="45720" rIns="91440" bIns="45720" anchor="t">
            <a:spAutoFit/>
          </a:bodyPr>
          <a:lstStyle/>
          <a:p>
            <a:r>
              <a:rPr lang="es-EC" b="1" dirty="0">
                <a:solidFill>
                  <a:schemeClr val="bg1"/>
                </a:solidFill>
                <a:latin typeface="Calibri"/>
              </a:rPr>
              <a:t>Rango de 9,5-10 y 11 ppm </a:t>
            </a:r>
          </a:p>
        </p:txBody>
      </p:sp>
      <p:pic>
        <p:nvPicPr>
          <p:cNvPr id="6" name="Imagen 5">
            <a:extLst>
              <a:ext uri="{FF2B5EF4-FFF2-40B4-BE49-F238E27FC236}">
                <a16:creationId xmlns:a16="http://schemas.microsoft.com/office/drawing/2014/main" id="{A35E598E-8989-434F-8F00-032B2B177455}"/>
              </a:ext>
            </a:extLst>
          </p:cNvPr>
          <p:cNvPicPr>
            <a:picLocks noChangeAspect="1"/>
          </p:cNvPicPr>
          <p:nvPr/>
        </p:nvPicPr>
        <p:blipFill>
          <a:blip r:embed="rId5"/>
          <a:stretch>
            <a:fillRect/>
          </a:stretch>
        </p:blipFill>
        <p:spPr>
          <a:xfrm>
            <a:off x="8336903" y="5966925"/>
            <a:ext cx="3785715" cy="887755"/>
          </a:xfrm>
          <a:prstGeom prst="rect">
            <a:avLst/>
          </a:prstGeom>
        </p:spPr>
      </p:pic>
      <p:sp>
        <p:nvSpPr>
          <p:cNvPr id="26" name="CuadroTexto 25">
            <a:extLst>
              <a:ext uri="{FF2B5EF4-FFF2-40B4-BE49-F238E27FC236}">
                <a16:creationId xmlns:a16="http://schemas.microsoft.com/office/drawing/2014/main" id="{28BDF2DB-C526-437F-A6FE-C58DD0A67446}"/>
              </a:ext>
            </a:extLst>
          </p:cNvPr>
          <p:cNvSpPr txBox="1"/>
          <p:nvPr/>
        </p:nvSpPr>
        <p:spPr>
          <a:xfrm>
            <a:off x="419073" y="6256913"/>
            <a:ext cx="2748670" cy="523220"/>
          </a:xfrm>
          <a:prstGeom prst="rect">
            <a:avLst/>
          </a:prstGeom>
          <a:noFill/>
        </p:spPr>
        <p:txBody>
          <a:bodyPr wrap="square">
            <a:spAutoFit/>
          </a:bodyPr>
          <a:lstStyle/>
          <a:p>
            <a:pPr algn="ctr"/>
            <a:r>
              <a:rPr lang="es-ES" sz="1400" dirty="0">
                <a:solidFill>
                  <a:srgbClr val="000000"/>
                </a:solidFill>
                <a:latin typeface="Calibri"/>
                <a:ea typeface="+mn-lt"/>
                <a:cs typeface="Calibri"/>
              </a:rPr>
              <a:t>(Kerr et al., 1981)</a:t>
            </a:r>
          </a:p>
          <a:p>
            <a:pPr algn="ctr"/>
            <a:r>
              <a:rPr lang="es-ES" sz="1400" dirty="0">
                <a:solidFill>
                  <a:srgbClr val="000000"/>
                </a:solidFill>
                <a:latin typeface="Calibri"/>
                <a:cs typeface="Calibri"/>
              </a:rPr>
              <a:t>(Saucedo Hernández et al., 2009). </a:t>
            </a:r>
          </a:p>
        </p:txBody>
      </p:sp>
      <p:pic>
        <p:nvPicPr>
          <p:cNvPr id="8" name="Imagen 7">
            <a:extLst>
              <a:ext uri="{FF2B5EF4-FFF2-40B4-BE49-F238E27FC236}">
                <a16:creationId xmlns:a16="http://schemas.microsoft.com/office/drawing/2014/main" id="{B8795567-27FB-403A-A461-98D82DDF60F0}"/>
              </a:ext>
            </a:extLst>
          </p:cNvPr>
          <p:cNvPicPr>
            <a:picLocks noChangeAspect="1"/>
          </p:cNvPicPr>
          <p:nvPr/>
        </p:nvPicPr>
        <p:blipFill>
          <a:blip r:embed="rId6"/>
          <a:stretch>
            <a:fillRect/>
          </a:stretch>
        </p:blipFill>
        <p:spPr>
          <a:xfrm>
            <a:off x="5348379" y="2819292"/>
            <a:ext cx="6602823" cy="3147633"/>
          </a:xfrm>
          <a:prstGeom prst="rect">
            <a:avLst/>
          </a:prstGeom>
        </p:spPr>
      </p:pic>
      <p:sp>
        <p:nvSpPr>
          <p:cNvPr id="27" name="CuadroTexto 26">
            <a:extLst>
              <a:ext uri="{FF2B5EF4-FFF2-40B4-BE49-F238E27FC236}">
                <a16:creationId xmlns:a16="http://schemas.microsoft.com/office/drawing/2014/main" id="{F259AE40-CFC5-4DFB-BB9A-8ABAC7C22A53}"/>
              </a:ext>
            </a:extLst>
          </p:cNvPr>
          <p:cNvSpPr txBox="1"/>
          <p:nvPr/>
        </p:nvSpPr>
        <p:spPr>
          <a:xfrm>
            <a:off x="1545231" y="5020056"/>
            <a:ext cx="3434983" cy="307777"/>
          </a:xfrm>
          <a:prstGeom prst="rect">
            <a:avLst/>
          </a:prstGeom>
          <a:solidFill>
            <a:schemeClr val="accent3">
              <a:lumMod val="60000"/>
              <a:lumOff val="40000"/>
            </a:schemeClr>
          </a:solidFill>
        </p:spPr>
        <p:txBody>
          <a:bodyPr wrap="square">
            <a:spAutoFit/>
          </a:bodyPr>
          <a:lstStyle/>
          <a:p>
            <a:r>
              <a:rPr lang="es-MX" b="1" dirty="0">
                <a:latin typeface="Calibri" panose="020F0502020204030204" pitchFamily="34" charset="0"/>
                <a:ea typeface="Times New Roman" panose="02020603050405020304" pitchFamily="18" charset="0"/>
              </a:rPr>
              <a:t>L</a:t>
            </a:r>
            <a:r>
              <a:rPr lang="es-MX" sz="1400" b="1" dirty="0">
                <a:effectLst/>
                <a:latin typeface="Calibri" panose="020F0502020204030204" pitchFamily="34" charset="0"/>
                <a:ea typeface="Times New Roman" panose="02020603050405020304" pitchFamily="18" charset="0"/>
              </a:rPr>
              <a:t>actona sequiterpénica 326 (bmse001215) </a:t>
            </a:r>
            <a:endParaRPr lang="es-EC" b="1" dirty="0"/>
          </a:p>
        </p:txBody>
      </p:sp>
      <p:sp>
        <p:nvSpPr>
          <p:cNvPr id="28" name="CuadroTexto 27">
            <a:extLst>
              <a:ext uri="{FF2B5EF4-FFF2-40B4-BE49-F238E27FC236}">
                <a16:creationId xmlns:a16="http://schemas.microsoft.com/office/drawing/2014/main" id="{4617121E-35D5-40F9-867B-29D8BEDE8FFE}"/>
              </a:ext>
            </a:extLst>
          </p:cNvPr>
          <p:cNvSpPr txBox="1"/>
          <p:nvPr/>
        </p:nvSpPr>
        <p:spPr>
          <a:xfrm>
            <a:off x="1545231" y="5390816"/>
            <a:ext cx="3434983" cy="646331"/>
          </a:xfrm>
          <a:prstGeom prst="rect">
            <a:avLst/>
          </a:prstGeom>
          <a:solidFill>
            <a:srgbClr val="8AE4E2"/>
          </a:solidFill>
        </p:spPr>
        <p:txBody>
          <a:bodyPr wrap="square">
            <a:spAutoFit/>
          </a:bodyPr>
          <a:lstStyle/>
          <a:p>
            <a:r>
              <a:rPr lang="es-ES" sz="1800" dirty="0">
                <a:latin typeface="Calibri" panose="020F0502020204030204" pitchFamily="34" charset="0"/>
                <a:cs typeface="Calibri" panose="020F0502020204030204" pitchFamily="34" charset="0"/>
              </a:rPr>
              <a:t>Similitud en los desplazamientos 1.70 – 1.90 ppm y 3.89 – 3.93 ppm</a:t>
            </a:r>
            <a:endParaRPr lang="es-EC" sz="1800" dirty="0">
              <a:latin typeface="Calibri" panose="020F0502020204030204" pitchFamily="34" charset="0"/>
              <a:cs typeface="Calibri" panose="020F0502020204030204" pitchFamily="34" charset="0"/>
            </a:endParaRPr>
          </a:p>
        </p:txBody>
      </p:sp>
      <p:sp>
        <p:nvSpPr>
          <p:cNvPr id="29" name="Flecha: a la derecha 28">
            <a:extLst>
              <a:ext uri="{FF2B5EF4-FFF2-40B4-BE49-F238E27FC236}">
                <a16:creationId xmlns:a16="http://schemas.microsoft.com/office/drawing/2014/main" id="{410FF751-2F60-4881-8043-AB23F3EB8A13}"/>
              </a:ext>
            </a:extLst>
          </p:cNvPr>
          <p:cNvSpPr/>
          <p:nvPr/>
        </p:nvSpPr>
        <p:spPr>
          <a:xfrm>
            <a:off x="4895659" y="4965963"/>
            <a:ext cx="452720" cy="917817"/>
          </a:xfrm>
          <a:prstGeom prst="rightArrow">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fill="hold"/>
                                        <p:tgtEl>
                                          <p:spTgt spid="28"/>
                                        </p:tgtEl>
                                        <p:attrNameLst>
                                          <p:attrName>ppt_x</p:attrName>
                                        </p:attrNameLst>
                                      </p:cBhvr>
                                      <p:tavLst>
                                        <p:tav tm="0">
                                          <p:val>
                                            <p:strVal val="#ppt_x"/>
                                          </p:val>
                                        </p:tav>
                                        <p:tav tm="100000">
                                          <p:val>
                                            <p:strVal val="#ppt_x"/>
                                          </p:val>
                                        </p:tav>
                                      </p:tavLst>
                                    </p:anim>
                                    <p:anim calcmode="lin" valueType="num">
                                      <p:cBhvr additive="base">
                                        <p:cTn id="14" dur="500" fill="hold"/>
                                        <p:tgtEl>
                                          <p:spTgt spid="2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additive="base">
                                        <p:cTn id="17" dur="500" fill="hold"/>
                                        <p:tgtEl>
                                          <p:spTgt spid="29"/>
                                        </p:tgtEl>
                                        <p:attrNameLst>
                                          <p:attrName>ppt_x</p:attrName>
                                        </p:attrNameLst>
                                      </p:cBhvr>
                                      <p:tavLst>
                                        <p:tav tm="0">
                                          <p:val>
                                            <p:strVal val="#ppt_x"/>
                                          </p:val>
                                        </p:tav>
                                        <p:tav tm="100000">
                                          <p:val>
                                            <p:strVal val="#ppt_x"/>
                                          </p:val>
                                        </p:tav>
                                      </p:tavLst>
                                    </p:anim>
                                    <p:anim calcmode="lin" valueType="num">
                                      <p:cBhvr additive="base">
                                        <p:cTn id="18" dur="500" fill="hold"/>
                                        <p:tgtEl>
                                          <p:spTgt spid="2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additive="base">
                                        <p:cTn id="21" dur="500" fill="hold"/>
                                        <p:tgtEl>
                                          <p:spTgt spid="27"/>
                                        </p:tgtEl>
                                        <p:attrNameLst>
                                          <p:attrName>ppt_x</p:attrName>
                                        </p:attrNameLst>
                                      </p:cBhvr>
                                      <p:tavLst>
                                        <p:tav tm="0">
                                          <p:val>
                                            <p:strVal val="#ppt_x"/>
                                          </p:val>
                                        </p:tav>
                                        <p:tav tm="100000">
                                          <p:val>
                                            <p:strVal val="#ppt_x"/>
                                          </p:val>
                                        </p:tav>
                                      </p:tavLst>
                                    </p:anim>
                                    <p:anim calcmode="lin" valueType="num">
                                      <p:cBhvr additive="base">
                                        <p:cTn id="2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gec54d07bcd_0_1015"/>
          <p:cNvSpPr txBox="1">
            <a:spLocks noGrp="1"/>
          </p:cNvSpPr>
          <p:nvPr>
            <p:ph type="title"/>
          </p:nvPr>
        </p:nvSpPr>
        <p:spPr>
          <a:xfrm>
            <a:off x="609600" y="190587"/>
            <a:ext cx="10972800" cy="844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s-MX" sz="2800" i="0">
                <a:solidFill>
                  <a:schemeClr val="dk1"/>
                </a:solidFill>
              </a:rPr>
              <a:t>Conclusiones</a:t>
            </a:r>
            <a:endParaRPr lang="es-ES" sz="2800">
              <a:solidFill>
                <a:schemeClr val="dk1"/>
              </a:solidFill>
            </a:endParaRPr>
          </a:p>
        </p:txBody>
      </p:sp>
      <p:sp>
        <p:nvSpPr>
          <p:cNvPr id="2" name="CuadroTexto 1">
            <a:extLst>
              <a:ext uri="{FF2B5EF4-FFF2-40B4-BE49-F238E27FC236}">
                <a16:creationId xmlns:a16="http://schemas.microsoft.com/office/drawing/2014/main" id="{71B5A854-7B7B-44BA-BE9B-A37EFE9C6EE3}"/>
              </a:ext>
            </a:extLst>
          </p:cNvPr>
          <p:cNvSpPr txBox="1"/>
          <p:nvPr/>
        </p:nvSpPr>
        <p:spPr>
          <a:xfrm>
            <a:off x="1308772" y="758806"/>
            <a:ext cx="10123469" cy="47705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s-ES" sz="1600">
                <a:solidFill>
                  <a:schemeClr val="tx1"/>
                </a:solidFill>
                <a:latin typeface="Calibri"/>
              </a:rPr>
              <a:t>Se determinó que </a:t>
            </a:r>
            <a:r>
              <a:rPr lang="es-ES" sz="1600" i="1" err="1">
                <a:solidFill>
                  <a:schemeClr val="tx1"/>
                </a:solidFill>
                <a:latin typeface="Calibri"/>
              </a:rPr>
              <a:t>Neurolaena</a:t>
            </a:r>
            <a:r>
              <a:rPr lang="es-ES" sz="1600" i="1">
                <a:solidFill>
                  <a:schemeClr val="tx1"/>
                </a:solidFill>
                <a:latin typeface="Calibri"/>
              </a:rPr>
              <a:t> lobata</a:t>
            </a:r>
            <a:r>
              <a:rPr lang="es-ES" sz="1600">
                <a:solidFill>
                  <a:schemeClr val="tx1"/>
                </a:solidFill>
                <a:latin typeface="Calibri"/>
              </a:rPr>
              <a:t> tiene actividad antioxidante de tipo primaria al comprobarse la presencia de compuestos reductores de radicales mediante la técnica HPLC-DPPH. Se evidenció la presencia de compuestos fenólicos, flavonoides, flavonas, flavonoles, </a:t>
            </a:r>
            <a:r>
              <a:rPr lang="es-ES" sz="1600" err="1">
                <a:solidFill>
                  <a:schemeClr val="tx1"/>
                </a:solidFill>
                <a:latin typeface="Calibri"/>
              </a:rPr>
              <a:t>sesquiterpenos</a:t>
            </a:r>
            <a:r>
              <a:rPr lang="es-ES" sz="1600">
                <a:solidFill>
                  <a:schemeClr val="tx1"/>
                </a:solidFill>
                <a:latin typeface="Calibri"/>
              </a:rPr>
              <a:t>, taninos y quinonas en los extractos mediante el tamizaje fitoquímico y cromatografía en capa fina. </a:t>
            </a:r>
            <a:endParaRPr lang="es-ES">
              <a:solidFill>
                <a:schemeClr val="tx1"/>
              </a:solidFill>
            </a:endParaRPr>
          </a:p>
          <a:p>
            <a:pPr algn="just"/>
            <a:endParaRPr lang="es-ES" sz="1600">
              <a:solidFill>
                <a:schemeClr val="tx1"/>
              </a:solidFill>
              <a:latin typeface="Calibri"/>
            </a:endParaRPr>
          </a:p>
          <a:p>
            <a:pPr algn="just"/>
            <a:r>
              <a:rPr lang="es-ES" sz="1600">
                <a:solidFill>
                  <a:schemeClr val="tx1"/>
                </a:solidFill>
                <a:latin typeface="Calibri"/>
              </a:rPr>
              <a:t>Los compuestos fenólicos presentes en N. lobata son de polaridad media al observarse su presencia en el extracto de maceración y en el de decocción, pero son más solubles en compuestos polares. </a:t>
            </a:r>
          </a:p>
          <a:p>
            <a:pPr algn="just"/>
            <a:endParaRPr lang="es-ES" sz="1600">
              <a:solidFill>
                <a:schemeClr val="tx1"/>
              </a:solidFill>
              <a:latin typeface="Calibri"/>
            </a:endParaRPr>
          </a:p>
          <a:p>
            <a:pPr algn="just"/>
            <a:r>
              <a:rPr lang="es-ES" sz="1600">
                <a:solidFill>
                  <a:schemeClr val="tx1"/>
                </a:solidFill>
                <a:latin typeface="Calibri"/>
              </a:rPr>
              <a:t>Él estudió permitió aplicar por primera vez la técnica HPLC-DPPH sobre extractos de </a:t>
            </a:r>
            <a:r>
              <a:rPr lang="es-ES" sz="1600" i="1" err="1">
                <a:solidFill>
                  <a:schemeClr val="tx1"/>
                </a:solidFill>
                <a:latin typeface="Calibri"/>
              </a:rPr>
              <a:t>Neurolaena</a:t>
            </a:r>
            <a:r>
              <a:rPr lang="es-ES" sz="1600" i="1">
                <a:solidFill>
                  <a:schemeClr val="tx1"/>
                </a:solidFill>
                <a:latin typeface="Calibri"/>
              </a:rPr>
              <a:t> lobata</a:t>
            </a:r>
            <a:r>
              <a:rPr lang="es-ES" sz="1600">
                <a:solidFill>
                  <a:schemeClr val="tx1"/>
                </a:solidFill>
                <a:latin typeface="Calibri"/>
              </a:rPr>
              <a:t>, especie vegetal que adquirió gran popularidad al atribuirle propiedades antivirales y terapéuticas frente a la infección causada por el SARS-CoV-2, los resultados obtenidos podrían apoyar esta teoría por la presencia de flavonoides antioxidantes sin embargo la acción de los flavonoides se ve afectada por un gran número de factores como la degradación. </a:t>
            </a:r>
          </a:p>
          <a:p>
            <a:pPr algn="just"/>
            <a:endParaRPr lang="es-ES" sz="1600">
              <a:solidFill>
                <a:schemeClr val="tx1"/>
              </a:solidFill>
              <a:latin typeface="Calibri"/>
            </a:endParaRPr>
          </a:p>
          <a:p>
            <a:pPr algn="just"/>
            <a:r>
              <a:rPr lang="es-ES" sz="1600">
                <a:solidFill>
                  <a:schemeClr val="tx1"/>
                </a:solidFill>
                <a:latin typeface="Calibri"/>
              </a:rPr>
              <a:t>Los extractos y fracciones de </a:t>
            </a:r>
            <a:r>
              <a:rPr lang="es-ES" sz="1600" i="1" err="1">
                <a:solidFill>
                  <a:schemeClr val="tx1"/>
                </a:solidFill>
                <a:latin typeface="Calibri"/>
              </a:rPr>
              <a:t>Neurolaena</a:t>
            </a:r>
            <a:r>
              <a:rPr lang="es-ES" sz="1600" i="1">
                <a:solidFill>
                  <a:schemeClr val="tx1"/>
                </a:solidFill>
                <a:latin typeface="Calibri"/>
              </a:rPr>
              <a:t> lobata</a:t>
            </a:r>
            <a:r>
              <a:rPr lang="es-ES" sz="1600">
                <a:solidFill>
                  <a:schemeClr val="tx1"/>
                </a:solidFill>
                <a:latin typeface="Calibri"/>
              </a:rPr>
              <a:t> obtenidos, no presentan acción antimicrobiana frente a </a:t>
            </a:r>
            <a:r>
              <a:rPr lang="es-ES" sz="1600" i="1">
                <a:solidFill>
                  <a:schemeClr val="tx1"/>
                </a:solidFill>
                <a:latin typeface="Calibri"/>
              </a:rPr>
              <a:t>E. coli </a:t>
            </a:r>
            <a:r>
              <a:rPr lang="es-ES" sz="1600">
                <a:solidFill>
                  <a:schemeClr val="tx1"/>
                </a:solidFill>
                <a:latin typeface="Calibri"/>
              </a:rPr>
              <a:t>y </a:t>
            </a:r>
            <a:r>
              <a:rPr lang="es-ES" sz="1600" i="1">
                <a:solidFill>
                  <a:schemeClr val="tx1"/>
                </a:solidFill>
                <a:latin typeface="Calibri"/>
              </a:rPr>
              <a:t>Aspergillus </a:t>
            </a:r>
            <a:r>
              <a:rPr lang="es-ES" sz="1600" i="1" err="1">
                <a:solidFill>
                  <a:schemeClr val="tx1"/>
                </a:solidFill>
                <a:latin typeface="Calibri"/>
              </a:rPr>
              <a:t>spp</a:t>
            </a:r>
            <a:r>
              <a:rPr lang="es-ES" sz="1600">
                <a:solidFill>
                  <a:schemeClr val="tx1"/>
                </a:solidFill>
                <a:latin typeface="Calibri"/>
              </a:rPr>
              <a:t>., posiblemente a causa de las condiciones del extracto o la baja concentración de los compuestos responsables de esta actividad. </a:t>
            </a:r>
          </a:p>
          <a:p>
            <a:pPr algn="just"/>
            <a:endParaRPr lang="es-ES" sz="1600">
              <a:solidFill>
                <a:schemeClr val="tx1"/>
              </a:solidFill>
              <a:latin typeface="Calibri"/>
            </a:endParaRPr>
          </a:p>
          <a:p>
            <a:pPr algn="just"/>
            <a:r>
              <a:rPr lang="es-ES" sz="1600">
                <a:solidFill>
                  <a:schemeClr val="tx1"/>
                </a:solidFill>
                <a:latin typeface="Calibri"/>
              </a:rPr>
              <a:t>Los resultados comprueban la idea de que las plantas son una fuente potencial de antioxidantes naturales con aplicaciones en la industria alimenticia, </a:t>
            </a:r>
            <a:r>
              <a:rPr lang="es-ES" sz="1600" err="1">
                <a:solidFill>
                  <a:schemeClr val="tx1"/>
                </a:solidFill>
                <a:latin typeface="Calibri"/>
              </a:rPr>
              <a:t>nanobiotecnológica</a:t>
            </a:r>
            <a:r>
              <a:rPr lang="es-ES" sz="1600">
                <a:solidFill>
                  <a:schemeClr val="tx1"/>
                </a:solidFill>
                <a:latin typeface="Calibri"/>
              </a:rPr>
              <a:t> y farmacéutica.</a:t>
            </a:r>
          </a:p>
        </p:txBody>
      </p:sp>
      <p:sp>
        <p:nvSpPr>
          <p:cNvPr id="3" name="Flecha: a la derecha 2">
            <a:extLst>
              <a:ext uri="{FF2B5EF4-FFF2-40B4-BE49-F238E27FC236}">
                <a16:creationId xmlns:a16="http://schemas.microsoft.com/office/drawing/2014/main" id="{C0BD64BB-A17B-4A03-8561-BA5D75308640}"/>
              </a:ext>
            </a:extLst>
          </p:cNvPr>
          <p:cNvSpPr/>
          <p:nvPr/>
        </p:nvSpPr>
        <p:spPr>
          <a:xfrm>
            <a:off x="321573" y="1056192"/>
            <a:ext cx="976044" cy="488022"/>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S"/>
          </a:p>
        </p:txBody>
      </p:sp>
      <p:sp>
        <p:nvSpPr>
          <p:cNvPr id="6" name="Flecha: a la derecha 5">
            <a:extLst>
              <a:ext uri="{FF2B5EF4-FFF2-40B4-BE49-F238E27FC236}">
                <a16:creationId xmlns:a16="http://schemas.microsoft.com/office/drawing/2014/main" id="{D400BC3F-5F65-4D06-9A35-7FE77C11953C}"/>
              </a:ext>
            </a:extLst>
          </p:cNvPr>
          <p:cNvSpPr/>
          <p:nvPr/>
        </p:nvSpPr>
        <p:spPr>
          <a:xfrm>
            <a:off x="285501" y="2078648"/>
            <a:ext cx="976044" cy="488022"/>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S"/>
          </a:p>
        </p:txBody>
      </p:sp>
      <p:sp>
        <p:nvSpPr>
          <p:cNvPr id="7" name="Flecha: a la derecha 6">
            <a:extLst>
              <a:ext uri="{FF2B5EF4-FFF2-40B4-BE49-F238E27FC236}">
                <a16:creationId xmlns:a16="http://schemas.microsoft.com/office/drawing/2014/main" id="{9F7162B9-4A55-4EB9-A3EF-BE3BF09BBEF8}"/>
              </a:ext>
            </a:extLst>
          </p:cNvPr>
          <p:cNvSpPr/>
          <p:nvPr/>
        </p:nvSpPr>
        <p:spPr>
          <a:xfrm>
            <a:off x="332728" y="2953811"/>
            <a:ext cx="976044" cy="488022"/>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S"/>
          </a:p>
        </p:txBody>
      </p:sp>
      <p:sp>
        <p:nvSpPr>
          <p:cNvPr id="8" name="Flecha: a la derecha 7">
            <a:extLst>
              <a:ext uri="{FF2B5EF4-FFF2-40B4-BE49-F238E27FC236}">
                <a16:creationId xmlns:a16="http://schemas.microsoft.com/office/drawing/2014/main" id="{190975F9-042D-4F03-A75C-BC7E76DFE4BA}"/>
              </a:ext>
            </a:extLst>
          </p:cNvPr>
          <p:cNvSpPr/>
          <p:nvPr/>
        </p:nvSpPr>
        <p:spPr>
          <a:xfrm>
            <a:off x="332728" y="4029169"/>
            <a:ext cx="976044" cy="488022"/>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S"/>
          </a:p>
        </p:txBody>
      </p:sp>
      <p:sp>
        <p:nvSpPr>
          <p:cNvPr id="9" name="Flecha: a la derecha 8">
            <a:extLst>
              <a:ext uri="{FF2B5EF4-FFF2-40B4-BE49-F238E27FC236}">
                <a16:creationId xmlns:a16="http://schemas.microsoft.com/office/drawing/2014/main" id="{DA5A99DD-59DD-468A-B079-B5365794DFA3}"/>
              </a:ext>
            </a:extLst>
          </p:cNvPr>
          <p:cNvSpPr/>
          <p:nvPr/>
        </p:nvSpPr>
        <p:spPr>
          <a:xfrm>
            <a:off x="321573" y="4980442"/>
            <a:ext cx="976044" cy="488022"/>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S"/>
          </a:p>
        </p:txBody>
      </p:sp>
      <p:pic>
        <p:nvPicPr>
          <p:cNvPr id="4" name="Imagen 3">
            <a:extLst>
              <a:ext uri="{FF2B5EF4-FFF2-40B4-BE49-F238E27FC236}">
                <a16:creationId xmlns:a16="http://schemas.microsoft.com/office/drawing/2014/main" id="{C39112FE-E899-401D-B1CA-FD65A9505C77}"/>
              </a:ext>
            </a:extLst>
          </p:cNvPr>
          <p:cNvPicPr>
            <a:picLocks noChangeAspect="1"/>
          </p:cNvPicPr>
          <p:nvPr/>
        </p:nvPicPr>
        <p:blipFill>
          <a:blip r:embed="rId3"/>
          <a:stretch>
            <a:fillRect/>
          </a:stretch>
        </p:blipFill>
        <p:spPr>
          <a:xfrm>
            <a:off x="8336903" y="5966925"/>
            <a:ext cx="3785715" cy="88775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A4392DA3-9AD2-453A-8335-5EEBC5CFEA32}"/>
              </a:ext>
            </a:extLst>
          </p:cNvPr>
          <p:cNvPicPr>
            <a:picLocks noChangeAspect="1"/>
          </p:cNvPicPr>
          <p:nvPr/>
        </p:nvPicPr>
        <p:blipFill>
          <a:blip r:embed="rId2"/>
          <a:stretch>
            <a:fillRect/>
          </a:stretch>
        </p:blipFill>
        <p:spPr>
          <a:xfrm>
            <a:off x="8870701" y="3493399"/>
            <a:ext cx="3136024" cy="2481939"/>
          </a:xfrm>
          <a:prstGeom prst="rect">
            <a:avLst/>
          </a:prstGeom>
        </p:spPr>
      </p:pic>
      <p:sp>
        <p:nvSpPr>
          <p:cNvPr id="4" name="Rectángulo: esquinas redondeadas 3">
            <a:extLst>
              <a:ext uri="{FF2B5EF4-FFF2-40B4-BE49-F238E27FC236}">
                <a16:creationId xmlns:a16="http://schemas.microsoft.com/office/drawing/2014/main" id="{D9BA4F38-E43F-45D4-9F99-0B95D1D6E213}"/>
              </a:ext>
            </a:extLst>
          </p:cNvPr>
          <p:cNvSpPr/>
          <p:nvPr/>
        </p:nvSpPr>
        <p:spPr>
          <a:xfrm>
            <a:off x="9305115" y="2683429"/>
            <a:ext cx="2123559" cy="564773"/>
          </a:xfrm>
          <a:prstGeom prst="roundRect">
            <a:avLst>
              <a:gd name="adj" fmla="val 50000"/>
            </a:avLst>
          </a:prstGeom>
          <a:solidFill>
            <a:srgbClr val="C2F1F2"/>
          </a:solidFill>
          <a:ln>
            <a:noFill/>
          </a:ln>
        </p:spPr>
        <p:style>
          <a:lnRef idx="1">
            <a:schemeClr val="accent3"/>
          </a:lnRef>
          <a:fillRef idx="2">
            <a:schemeClr val="accent3"/>
          </a:fillRef>
          <a:effectRef idx="1">
            <a:schemeClr val="accent3"/>
          </a:effectRef>
          <a:fontRef idx="minor">
            <a:schemeClr val="dk1"/>
          </a:fontRef>
        </p:style>
        <p:txBody>
          <a:bodyPr lIns="91440" tIns="45720" rIns="91440" bIns="45720" rtlCol="0" anchor="ctr"/>
          <a:lstStyle/>
          <a:p>
            <a:pPr algn="ctr"/>
            <a:r>
              <a:rPr lang="es-ES" sz="1600" dirty="0" err="1">
                <a:solidFill>
                  <a:schemeClr val="dk1"/>
                </a:solidFill>
                <a:latin typeface="Calibri"/>
                <a:cs typeface="Calibri"/>
              </a:rPr>
              <a:t>Nanobiotecnológica</a:t>
            </a:r>
            <a:endParaRPr lang="es-EC" sz="1600" dirty="0">
              <a:solidFill>
                <a:schemeClr val="dk1"/>
              </a:solidFill>
              <a:latin typeface="Calibri"/>
              <a:cs typeface="Calibri"/>
            </a:endParaRPr>
          </a:p>
        </p:txBody>
      </p:sp>
      <p:sp>
        <p:nvSpPr>
          <p:cNvPr id="6" name="Rectángulo: esquinas redondeadas 5">
            <a:extLst>
              <a:ext uri="{FF2B5EF4-FFF2-40B4-BE49-F238E27FC236}">
                <a16:creationId xmlns:a16="http://schemas.microsoft.com/office/drawing/2014/main" id="{27148836-E644-4884-8143-0581649F489D}"/>
              </a:ext>
            </a:extLst>
          </p:cNvPr>
          <p:cNvSpPr/>
          <p:nvPr/>
        </p:nvSpPr>
        <p:spPr>
          <a:xfrm>
            <a:off x="6589858" y="4560977"/>
            <a:ext cx="1485143" cy="552873"/>
          </a:xfrm>
          <a:prstGeom prst="roundRect">
            <a:avLst>
              <a:gd name="adj" fmla="val 50000"/>
            </a:avLst>
          </a:prstGeom>
          <a:solidFill>
            <a:srgbClr val="C2F1F2"/>
          </a:solidFill>
          <a:ln>
            <a:noFill/>
          </a:ln>
        </p:spPr>
        <p:style>
          <a:lnRef idx="1">
            <a:schemeClr val="accent3"/>
          </a:lnRef>
          <a:fillRef idx="2">
            <a:schemeClr val="accent3"/>
          </a:fillRef>
          <a:effectRef idx="1">
            <a:schemeClr val="accent3"/>
          </a:effectRef>
          <a:fontRef idx="minor">
            <a:schemeClr val="dk1"/>
          </a:fontRef>
        </p:style>
        <p:txBody>
          <a:bodyPr lIns="91440" tIns="45720" rIns="91440" bIns="45720" rtlCol="0" anchor="ctr"/>
          <a:lstStyle/>
          <a:p>
            <a:pPr algn="ctr"/>
            <a:r>
              <a:rPr lang="es-ES" sz="1600">
                <a:latin typeface="Calibri"/>
                <a:cs typeface="Calibri"/>
              </a:rPr>
              <a:t>Industrial</a:t>
            </a:r>
            <a:endParaRPr lang="es-EC" sz="1600"/>
          </a:p>
        </p:txBody>
      </p:sp>
      <p:sp>
        <p:nvSpPr>
          <p:cNvPr id="7" name="Rectángulo: esquinas redondeadas 6">
            <a:extLst>
              <a:ext uri="{FF2B5EF4-FFF2-40B4-BE49-F238E27FC236}">
                <a16:creationId xmlns:a16="http://schemas.microsoft.com/office/drawing/2014/main" id="{0FCAA5E0-37AF-45EF-ACB2-AE4A410C7033}"/>
              </a:ext>
            </a:extLst>
          </p:cNvPr>
          <p:cNvSpPr/>
          <p:nvPr/>
        </p:nvSpPr>
        <p:spPr>
          <a:xfrm>
            <a:off x="6506819" y="2086650"/>
            <a:ext cx="1651222" cy="564773"/>
          </a:xfrm>
          <a:prstGeom prst="roundRect">
            <a:avLst>
              <a:gd name="adj" fmla="val 50000"/>
            </a:avLst>
          </a:prstGeom>
          <a:solidFill>
            <a:srgbClr val="C2F1F2"/>
          </a:solidFill>
          <a:ln>
            <a:noFill/>
          </a:ln>
        </p:spPr>
        <p:style>
          <a:lnRef idx="1">
            <a:schemeClr val="accent3"/>
          </a:lnRef>
          <a:fillRef idx="2">
            <a:schemeClr val="accent3"/>
          </a:fillRef>
          <a:effectRef idx="1">
            <a:schemeClr val="accent3"/>
          </a:effectRef>
          <a:fontRef idx="minor">
            <a:schemeClr val="dk1"/>
          </a:fontRef>
        </p:style>
        <p:txBody>
          <a:bodyPr lIns="91440" tIns="45720" rIns="91440" bIns="45720" rtlCol="0" anchor="ctr"/>
          <a:lstStyle/>
          <a:p>
            <a:pPr algn="ctr"/>
            <a:r>
              <a:rPr lang="es-ES" sz="1800" dirty="0">
                <a:solidFill>
                  <a:schemeClr val="dk1"/>
                </a:solidFill>
                <a:latin typeface="Calibri"/>
                <a:cs typeface="Calibri"/>
              </a:rPr>
              <a:t>Farmacéutica</a:t>
            </a:r>
            <a:endParaRPr lang="es-EC" sz="1800" dirty="0">
              <a:solidFill>
                <a:schemeClr val="dk1"/>
              </a:solidFill>
              <a:latin typeface="Calibri"/>
              <a:cs typeface="Calibri"/>
            </a:endParaRPr>
          </a:p>
        </p:txBody>
      </p:sp>
      <p:sp>
        <p:nvSpPr>
          <p:cNvPr id="8" name="CuadroTexto 7">
            <a:extLst>
              <a:ext uri="{FF2B5EF4-FFF2-40B4-BE49-F238E27FC236}">
                <a16:creationId xmlns:a16="http://schemas.microsoft.com/office/drawing/2014/main" id="{30FFCAF1-0E53-4059-974B-05E448FFD5A7}"/>
              </a:ext>
            </a:extLst>
          </p:cNvPr>
          <p:cNvSpPr txBox="1"/>
          <p:nvPr/>
        </p:nvSpPr>
        <p:spPr>
          <a:xfrm>
            <a:off x="3692852" y="2381041"/>
            <a:ext cx="1992331" cy="584775"/>
          </a:xfrm>
          <a:prstGeom prst="rect">
            <a:avLst/>
          </a:prstGeom>
          <a:ln/>
        </p:spPr>
        <p:style>
          <a:lnRef idx="2">
            <a:schemeClr val="dk1"/>
          </a:lnRef>
          <a:fillRef idx="1">
            <a:schemeClr val="lt1"/>
          </a:fillRef>
          <a:effectRef idx="0">
            <a:schemeClr val="dk1"/>
          </a:effectRef>
          <a:fontRef idx="minor">
            <a:schemeClr val="dk1"/>
          </a:fontRef>
        </p:style>
        <p:txBody>
          <a:bodyPr wrap="square">
            <a:spAutoFit/>
          </a:bodyPr>
          <a:lstStyle/>
          <a:p>
            <a:pPr algn="ctr"/>
            <a:r>
              <a:rPr lang="es-ES" sz="1600" dirty="0">
                <a:latin typeface="Calibri" panose="020F0502020204030204" pitchFamily="34" charset="0"/>
                <a:ea typeface="Times New Roman" panose="02020603050405020304" pitchFamily="18" charset="0"/>
              </a:rPr>
              <a:t>M</a:t>
            </a:r>
            <a:r>
              <a:rPr lang="es-ES" sz="1600" dirty="0">
                <a:effectLst/>
                <a:latin typeface="Calibri" panose="020F0502020204030204" pitchFamily="34" charset="0"/>
                <a:ea typeface="Times New Roman" panose="02020603050405020304" pitchFamily="18" charset="0"/>
              </a:rPr>
              <a:t>antener la homeostasis redox</a:t>
            </a:r>
            <a:endParaRPr lang="en-US" sz="1600" dirty="0"/>
          </a:p>
        </p:txBody>
      </p:sp>
      <p:sp>
        <p:nvSpPr>
          <p:cNvPr id="11" name="Google Shape;78;p2">
            <a:extLst>
              <a:ext uri="{FF2B5EF4-FFF2-40B4-BE49-F238E27FC236}">
                <a16:creationId xmlns:a16="http://schemas.microsoft.com/office/drawing/2014/main" id="{F2D11255-65A1-4E65-8FED-5C291615F470}"/>
              </a:ext>
            </a:extLst>
          </p:cNvPr>
          <p:cNvSpPr txBox="1">
            <a:spLocks noGrp="1"/>
          </p:cNvSpPr>
          <p:nvPr>
            <p:ph type="title"/>
          </p:nvPr>
        </p:nvSpPr>
        <p:spPr>
          <a:xfrm>
            <a:off x="3421887" y="71013"/>
            <a:ext cx="4871884" cy="887755"/>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s-MX" sz="3600" i="0" dirty="0">
                <a:solidFill>
                  <a:schemeClr val="dk1"/>
                </a:solidFill>
                <a:latin typeface="Calibri" panose="020F0502020204030204" pitchFamily="34" charset="0"/>
                <a:ea typeface="Times New Roman"/>
                <a:cs typeface="Calibri" panose="020F0502020204030204" pitchFamily="34" charset="0"/>
                <a:sym typeface="Times New Roman"/>
              </a:rPr>
              <a:t>Introducción</a:t>
            </a:r>
            <a:endParaRPr sz="3600" dirty="0">
              <a:latin typeface="Calibri" panose="020F0502020204030204" pitchFamily="34" charset="0"/>
              <a:cs typeface="Calibri" panose="020F0502020204030204" pitchFamily="34" charset="0"/>
            </a:endParaRPr>
          </a:p>
        </p:txBody>
      </p:sp>
      <p:sp>
        <p:nvSpPr>
          <p:cNvPr id="13" name="CuadroTexto 12">
            <a:extLst>
              <a:ext uri="{FF2B5EF4-FFF2-40B4-BE49-F238E27FC236}">
                <a16:creationId xmlns:a16="http://schemas.microsoft.com/office/drawing/2014/main" id="{44C06CED-32DA-4E36-A31A-F3D5FCF78650}"/>
              </a:ext>
            </a:extLst>
          </p:cNvPr>
          <p:cNvSpPr txBox="1"/>
          <p:nvPr/>
        </p:nvSpPr>
        <p:spPr>
          <a:xfrm>
            <a:off x="4752679" y="844520"/>
            <a:ext cx="2210299" cy="40011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s-MX" sz="2000" dirty="0">
                <a:latin typeface="Calibri" panose="020F0502020204030204" pitchFamily="34" charset="0"/>
                <a:cs typeface="Calibri" panose="020F0502020204030204" pitchFamily="34" charset="0"/>
              </a:rPr>
              <a:t>Antioxidantes</a:t>
            </a:r>
            <a:endParaRPr lang="en-US" sz="2000" dirty="0">
              <a:latin typeface="Calibri" panose="020F0502020204030204" pitchFamily="34" charset="0"/>
              <a:cs typeface="Calibri" panose="020F0502020204030204" pitchFamily="34" charset="0"/>
            </a:endParaRPr>
          </a:p>
        </p:txBody>
      </p:sp>
      <p:sp>
        <p:nvSpPr>
          <p:cNvPr id="14" name="CuadroTexto 13">
            <a:extLst>
              <a:ext uri="{FF2B5EF4-FFF2-40B4-BE49-F238E27FC236}">
                <a16:creationId xmlns:a16="http://schemas.microsoft.com/office/drawing/2014/main" id="{5949912E-651F-4230-AE86-BE9593855A16}"/>
              </a:ext>
            </a:extLst>
          </p:cNvPr>
          <p:cNvSpPr txBox="1"/>
          <p:nvPr/>
        </p:nvSpPr>
        <p:spPr>
          <a:xfrm>
            <a:off x="516835" y="1741336"/>
            <a:ext cx="2798859" cy="338554"/>
          </a:xfrm>
          <a:prstGeom prst="rect">
            <a:avLst/>
          </a:prstGeom>
          <a:solidFill>
            <a:srgbClr val="DBC2F2"/>
          </a:solidFill>
        </p:spPr>
        <p:txBody>
          <a:bodyPr wrap="square" rtlCol="0">
            <a:spAutoFit/>
          </a:bodyPr>
          <a:lstStyle/>
          <a:p>
            <a:pPr algn="ctr"/>
            <a:r>
              <a:rPr lang="es-MX" sz="1600" dirty="0">
                <a:latin typeface="Calibri" panose="020F0502020204030204" pitchFamily="34" charset="0"/>
                <a:cs typeface="Calibri" panose="020F0502020204030204" pitchFamily="34" charset="0"/>
              </a:rPr>
              <a:t>Definición</a:t>
            </a:r>
            <a:endParaRPr lang="en-US" sz="1600" dirty="0">
              <a:latin typeface="Calibri" panose="020F0502020204030204" pitchFamily="34" charset="0"/>
              <a:cs typeface="Calibri" panose="020F0502020204030204" pitchFamily="34" charset="0"/>
            </a:endParaRPr>
          </a:p>
        </p:txBody>
      </p:sp>
      <p:sp>
        <p:nvSpPr>
          <p:cNvPr id="15" name="CuadroTexto 14">
            <a:extLst>
              <a:ext uri="{FF2B5EF4-FFF2-40B4-BE49-F238E27FC236}">
                <a16:creationId xmlns:a16="http://schemas.microsoft.com/office/drawing/2014/main" id="{1C647D73-AEDD-4914-A83D-B4AE8B20FE7E}"/>
              </a:ext>
            </a:extLst>
          </p:cNvPr>
          <p:cNvSpPr txBox="1"/>
          <p:nvPr/>
        </p:nvSpPr>
        <p:spPr>
          <a:xfrm>
            <a:off x="3607609" y="1741336"/>
            <a:ext cx="2210300" cy="338554"/>
          </a:xfrm>
          <a:prstGeom prst="rect">
            <a:avLst/>
          </a:prstGeom>
          <a:solidFill>
            <a:srgbClr val="DBC2F2"/>
          </a:solidFill>
        </p:spPr>
        <p:txBody>
          <a:bodyPr wrap="square" rtlCol="0">
            <a:spAutoFit/>
          </a:bodyPr>
          <a:lstStyle/>
          <a:p>
            <a:pPr algn="ctr"/>
            <a:r>
              <a:rPr lang="es-MX" sz="1600" dirty="0">
                <a:latin typeface="Calibri" panose="020F0502020204030204" pitchFamily="34" charset="0"/>
                <a:cs typeface="Calibri" panose="020F0502020204030204" pitchFamily="34" charset="0"/>
              </a:rPr>
              <a:t>Importancia</a:t>
            </a:r>
            <a:endParaRPr lang="en-US" sz="1600" dirty="0">
              <a:latin typeface="Calibri" panose="020F0502020204030204" pitchFamily="34" charset="0"/>
              <a:cs typeface="Calibri" panose="020F0502020204030204" pitchFamily="34" charset="0"/>
            </a:endParaRPr>
          </a:p>
        </p:txBody>
      </p:sp>
      <p:sp>
        <p:nvSpPr>
          <p:cNvPr id="16" name="CuadroTexto 15">
            <a:extLst>
              <a:ext uri="{FF2B5EF4-FFF2-40B4-BE49-F238E27FC236}">
                <a16:creationId xmlns:a16="http://schemas.microsoft.com/office/drawing/2014/main" id="{3DAE00BA-8E89-4897-A232-E9C8F04BB662}"/>
              </a:ext>
            </a:extLst>
          </p:cNvPr>
          <p:cNvSpPr txBox="1"/>
          <p:nvPr/>
        </p:nvSpPr>
        <p:spPr>
          <a:xfrm>
            <a:off x="8293771" y="1666190"/>
            <a:ext cx="2798859" cy="338554"/>
          </a:xfrm>
          <a:prstGeom prst="rect">
            <a:avLst/>
          </a:prstGeom>
          <a:solidFill>
            <a:srgbClr val="DBC2F2"/>
          </a:solidFill>
        </p:spPr>
        <p:txBody>
          <a:bodyPr wrap="square" rtlCol="0">
            <a:spAutoFit/>
          </a:bodyPr>
          <a:lstStyle/>
          <a:p>
            <a:pPr algn="ctr"/>
            <a:r>
              <a:rPr lang="es-MX" sz="1600" dirty="0">
                <a:latin typeface="Calibri" panose="020F0502020204030204" pitchFamily="34" charset="0"/>
                <a:cs typeface="Calibri" panose="020F0502020204030204" pitchFamily="34" charset="0"/>
              </a:rPr>
              <a:t>Aplicaciones</a:t>
            </a:r>
            <a:endParaRPr lang="en-US" sz="1600" dirty="0">
              <a:latin typeface="Calibri" panose="020F0502020204030204" pitchFamily="34" charset="0"/>
              <a:cs typeface="Calibri" panose="020F0502020204030204" pitchFamily="34" charset="0"/>
            </a:endParaRPr>
          </a:p>
        </p:txBody>
      </p:sp>
      <p:sp>
        <p:nvSpPr>
          <p:cNvPr id="17" name="CuadroTexto 16">
            <a:extLst>
              <a:ext uri="{FF2B5EF4-FFF2-40B4-BE49-F238E27FC236}">
                <a16:creationId xmlns:a16="http://schemas.microsoft.com/office/drawing/2014/main" id="{D7549F82-FE25-40F0-ABE1-0F22FFE9BD0F}"/>
              </a:ext>
            </a:extLst>
          </p:cNvPr>
          <p:cNvSpPr txBox="1"/>
          <p:nvPr/>
        </p:nvSpPr>
        <p:spPr>
          <a:xfrm>
            <a:off x="489487" y="2505670"/>
            <a:ext cx="2735249" cy="830997"/>
          </a:xfrm>
          <a:prstGeom prst="rect">
            <a:avLst/>
          </a:prstGeom>
          <a:solidFill>
            <a:srgbClr val="D5E6D4"/>
          </a:solidFill>
        </p:spPr>
        <p:txBody>
          <a:bodyPr wrap="square" rtlCol="0">
            <a:spAutoFit/>
          </a:bodyPr>
          <a:lstStyle/>
          <a:p>
            <a:pPr algn="ctr"/>
            <a:r>
              <a:rPr lang="es-ES" sz="1600" dirty="0">
                <a:latin typeface="Calibri" panose="020F0502020204030204" pitchFamily="34" charset="0"/>
                <a:ea typeface="Times New Roman" panose="02020603050405020304" pitchFamily="18" charset="0"/>
              </a:rPr>
              <a:t>E</a:t>
            </a:r>
            <a:r>
              <a:rPr lang="es-ES" sz="1600" dirty="0">
                <a:effectLst/>
                <a:latin typeface="Calibri" panose="020F0502020204030204" pitchFamily="34" charset="0"/>
                <a:ea typeface="Times New Roman" panose="02020603050405020304" pitchFamily="18" charset="0"/>
              </a:rPr>
              <a:t>limine directamente las especies reactivas de oxígeno (ROS)</a:t>
            </a:r>
            <a:endParaRPr lang="en-US" sz="1200" dirty="0"/>
          </a:p>
        </p:txBody>
      </p:sp>
      <p:sp>
        <p:nvSpPr>
          <p:cNvPr id="18" name="CuadroTexto 17">
            <a:extLst>
              <a:ext uri="{FF2B5EF4-FFF2-40B4-BE49-F238E27FC236}">
                <a16:creationId xmlns:a16="http://schemas.microsoft.com/office/drawing/2014/main" id="{3E5CAB3C-643D-4CB8-8CA2-C8EA9D511F55}"/>
              </a:ext>
            </a:extLst>
          </p:cNvPr>
          <p:cNvSpPr txBox="1"/>
          <p:nvPr/>
        </p:nvSpPr>
        <p:spPr>
          <a:xfrm>
            <a:off x="356877" y="3622502"/>
            <a:ext cx="3000467" cy="830997"/>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ES" sz="1600" dirty="0">
                <a:latin typeface="Calibri" panose="020F0502020204030204" pitchFamily="34" charset="0"/>
                <a:ea typeface="Times New Roman" panose="02020603050405020304" pitchFamily="18" charset="0"/>
              </a:rPr>
              <a:t>A</a:t>
            </a:r>
            <a:r>
              <a:rPr lang="es-ES" sz="1600" dirty="0">
                <a:effectLst/>
                <a:latin typeface="Calibri" panose="020F0502020204030204" pitchFamily="34" charset="0"/>
                <a:ea typeface="Times New Roman" panose="02020603050405020304" pitchFamily="18" charset="0"/>
              </a:rPr>
              <a:t>ctúe indirectamente para regular el alza de las defensas antioxidantes </a:t>
            </a:r>
            <a:endParaRPr lang="en-US" sz="1600" dirty="0"/>
          </a:p>
        </p:txBody>
      </p:sp>
      <p:sp>
        <p:nvSpPr>
          <p:cNvPr id="19" name="CuadroTexto 18">
            <a:extLst>
              <a:ext uri="{FF2B5EF4-FFF2-40B4-BE49-F238E27FC236}">
                <a16:creationId xmlns:a16="http://schemas.microsoft.com/office/drawing/2014/main" id="{B6B625AC-1A22-445C-B098-59D75FB62DF6}"/>
              </a:ext>
            </a:extLst>
          </p:cNvPr>
          <p:cNvSpPr txBox="1"/>
          <p:nvPr/>
        </p:nvSpPr>
        <p:spPr>
          <a:xfrm>
            <a:off x="3357344" y="3411403"/>
            <a:ext cx="2680183" cy="584775"/>
          </a:xfrm>
          <a:prstGeom prst="rect">
            <a:avLst/>
          </a:prstGeom>
          <a:noFill/>
        </p:spPr>
        <p:txBody>
          <a:bodyPr wrap="square" rtlCol="0">
            <a:spAutoFit/>
          </a:bodyPr>
          <a:lstStyle/>
          <a:p>
            <a:pPr algn="ctr"/>
            <a:r>
              <a:rPr lang="es-MX" sz="1600" dirty="0">
                <a:latin typeface="Calibri" panose="020F0502020204030204" pitchFamily="34" charset="0"/>
                <a:cs typeface="Calibri" panose="020F0502020204030204" pitchFamily="34" charset="0"/>
              </a:rPr>
              <a:t>Se producen pocos de manera natural</a:t>
            </a:r>
            <a:endParaRPr lang="en-US" sz="1600" dirty="0">
              <a:latin typeface="Calibri" panose="020F0502020204030204" pitchFamily="34" charset="0"/>
              <a:cs typeface="Calibri" panose="020F0502020204030204" pitchFamily="34" charset="0"/>
            </a:endParaRPr>
          </a:p>
        </p:txBody>
      </p:sp>
      <p:sp>
        <p:nvSpPr>
          <p:cNvPr id="20" name="CuadroTexto 19">
            <a:extLst>
              <a:ext uri="{FF2B5EF4-FFF2-40B4-BE49-F238E27FC236}">
                <a16:creationId xmlns:a16="http://schemas.microsoft.com/office/drawing/2014/main" id="{C904453C-B2E7-4007-9036-3C962C402E02}"/>
              </a:ext>
            </a:extLst>
          </p:cNvPr>
          <p:cNvSpPr txBox="1"/>
          <p:nvPr/>
        </p:nvSpPr>
        <p:spPr>
          <a:xfrm>
            <a:off x="3476727" y="4297329"/>
            <a:ext cx="2149504" cy="338554"/>
          </a:xfrm>
          <a:prstGeom prst="rect">
            <a:avLst/>
          </a:prstGeom>
          <a:solidFill>
            <a:srgbClr val="ABFFB7"/>
          </a:solidFill>
        </p:spPr>
        <p:txBody>
          <a:bodyPr wrap="square" rtlCol="0">
            <a:spAutoFit/>
          </a:bodyPr>
          <a:lstStyle/>
          <a:p>
            <a:pPr algn="ctr"/>
            <a:r>
              <a:rPr lang="es-MX" sz="1600" dirty="0">
                <a:latin typeface="Calibri" panose="020F0502020204030204" pitchFamily="34" charset="0"/>
                <a:cs typeface="Calibri" panose="020F0502020204030204" pitchFamily="34" charset="0"/>
              </a:rPr>
              <a:t>Suministran en la dieta</a:t>
            </a:r>
            <a:endParaRPr lang="en-US" sz="1600" dirty="0">
              <a:latin typeface="Calibri" panose="020F0502020204030204" pitchFamily="34" charset="0"/>
              <a:cs typeface="Calibri" panose="020F0502020204030204" pitchFamily="34" charset="0"/>
            </a:endParaRPr>
          </a:p>
        </p:txBody>
      </p:sp>
      <p:sp>
        <p:nvSpPr>
          <p:cNvPr id="22" name="CuadroTexto 21">
            <a:extLst>
              <a:ext uri="{FF2B5EF4-FFF2-40B4-BE49-F238E27FC236}">
                <a16:creationId xmlns:a16="http://schemas.microsoft.com/office/drawing/2014/main" id="{A3EF2C51-7EA3-4791-92B1-D3F7E304A165}"/>
              </a:ext>
            </a:extLst>
          </p:cNvPr>
          <p:cNvSpPr txBox="1"/>
          <p:nvPr/>
        </p:nvSpPr>
        <p:spPr>
          <a:xfrm>
            <a:off x="5739670" y="5254685"/>
            <a:ext cx="3185518" cy="830997"/>
          </a:xfrm>
          <a:prstGeom prst="rect">
            <a:avLst/>
          </a:prstGeom>
          <a:solidFill>
            <a:srgbClr val="D5E6D4"/>
          </a:solidFill>
        </p:spPr>
        <p:txBody>
          <a:bodyPr wrap="square" rtlCol="0">
            <a:spAutoFit/>
          </a:bodyPr>
          <a:lstStyle/>
          <a:p>
            <a:pPr algn="ctr"/>
            <a:r>
              <a:rPr lang="es-ES" sz="1600" dirty="0">
                <a:latin typeface="Calibri" panose="020F0502020204030204" pitchFamily="34" charset="0"/>
                <a:ea typeface="Times New Roman" panose="02020603050405020304" pitchFamily="18" charset="0"/>
              </a:rPr>
              <a:t>R</a:t>
            </a:r>
            <a:r>
              <a:rPr lang="es-ES" sz="1600" dirty="0">
                <a:effectLst/>
                <a:latin typeface="Calibri" panose="020F0502020204030204" pitchFamily="34" charset="0"/>
                <a:ea typeface="Times New Roman" panose="02020603050405020304" pitchFamily="18" charset="0"/>
              </a:rPr>
              <a:t>etardar la oxidación, inhibir el crecimiento microbiano y conservar el sabor</a:t>
            </a:r>
            <a:endParaRPr lang="en-US" sz="1200" dirty="0"/>
          </a:p>
        </p:txBody>
      </p:sp>
      <p:sp>
        <p:nvSpPr>
          <p:cNvPr id="23" name="CuadroTexto 22">
            <a:extLst>
              <a:ext uri="{FF2B5EF4-FFF2-40B4-BE49-F238E27FC236}">
                <a16:creationId xmlns:a16="http://schemas.microsoft.com/office/drawing/2014/main" id="{71C552C3-CBAC-4CC0-9C5E-A46138E6C97D}"/>
              </a:ext>
            </a:extLst>
          </p:cNvPr>
          <p:cNvSpPr txBox="1"/>
          <p:nvPr/>
        </p:nvSpPr>
        <p:spPr>
          <a:xfrm>
            <a:off x="6094725" y="2822111"/>
            <a:ext cx="2426299" cy="584775"/>
          </a:xfrm>
          <a:prstGeom prst="rect">
            <a:avLst/>
          </a:prstGeom>
          <a:solidFill>
            <a:srgbClr val="D5E6D4"/>
          </a:solidFill>
        </p:spPr>
        <p:txBody>
          <a:bodyPr wrap="square" rtlCol="0">
            <a:spAutoFit/>
          </a:bodyPr>
          <a:lstStyle/>
          <a:p>
            <a:pPr algn="ctr"/>
            <a:r>
              <a:rPr lang="es-ES" sz="1600" dirty="0">
                <a:effectLst/>
                <a:latin typeface="Calibri" panose="020F0502020204030204" pitchFamily="34" charset="0"/>
                <a:ea typeface="Times New Roman" panose="02020603050405020304" pitchFamily="18" charset="0"/>
              </a:rPr>
              <a:t>Como agentes terapéuticos y profilácticos</a:t>
            </a:r>
            <a:endParaRPr lang="en-US" sz="1200" dirty="0"/>
          </a:p>
        </p:txBody>
      </p:sp>
      <p:sp>
        <p:nvSpPr>
          <p:cNvPr id="24" name="CuadroTexto 23">
            <a:extLst>
              <a:ext uri="{FF2B5EF4-FFF2-40B4-BE49-F238E27FC236}">
                <a16:creationId xmlns:a16="http://schemas.microsoft.com/office/drawing/2014/main" id="{A42B11E8-802D-44B8-8CE6-4003FDDCBFF2}"/>
              </a:ext>
            </a:extLst>
          </p:cNvPr>
          <p:cNvSpPr txBox="1"/>
          <p:nvPr/>
        </p:nvSpPr>
        <p:spPr>
          <a:xfrm>
            <a:off x="5862588" y="3619636"/>
            <a:ext cx="2680182" cy="830997"/>
          </a:xfrm>
          <a:prstGeom prst="rect">
            <a:avLst/>
          </a:prstGeom>
          <a:solidFill>
            <a:srgbClr val="D5E6D4"/>
          </a:solidFill>
        </p:spPr>
        <p:txBody>
          <a:bodyPr wrap="square" rtlCol="0">
            <a:spAutoFit/>
          </a:bodyPr>
          <a:lstStyle/>
          <a:p>
            <a:pPr algn="ctr"/>
            <a:r>
              <a:rPr lang="es-ES" sz="1600" dirty="0">
                <a:effectLst/>
                <a:latin typeface="Calibri" panose="020F0502020204030204" pitchFamily="34" charset="0"/>
                <a:ea typeface="Times New Roman" panose="02020603050405020304" pitchFamily="18" charset="0"/>
              </a:rPr>
              <a:t>Sistemas de administración de fármacos de forma localizada</a:t>
            </a:r>
            <a:endParaRPr lang="en-US" sz="1200" dirty="0"/>
          </a:p>
        </p:txBody>
      </p:sp>
      <p:cxnSp>
        <p:nvCxnSpPr>
          <p:cNvPr id="26" name="Conector recto de flecha 25">
            <a:extLst>
              <a:ext uri="{FF2B5EF4-FFF2-40B4-BE49-F238E27FC236}">
                <a16:creationId xmlns:a16="http://schemas.microsoft.com/office/drawing/2014/main" id="{DDCFE597-9A64-49C4-8A69-BB05BDAA3897}"/>
              </a:ext>
            </a:extLst>
          </p:cNvPr>
          <p:cNvCxnSpPr>
            <a:stCxn id="16" idx="2"/>
            <a:endCxn id="4" idx="0"/>
          </p:cNvCxnSpPr>
          <p:nvPr/>
        </p:nvCxnSpPr>
        <p:spPr>
          <a:xfrm>
            <a:off x="9693201" y="2004744"/>
            <a:ext cx="673694" cy="67868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8" name="Conector recto de flecha 27">
            <a:extLst>
              <a:ext uri="{FF2B5EF4-FFF2-40B4-BE49-F238E27FC236}">
                <a16:creationId xmlns:a16="http://schemas.microsoft.com/office/drawing/2014/main" id="{1C7D87FE-428C-4CBC-BAC3-756BA23FB1DE}"/>
              </a:ext>
            </a:extLst>
          </p:cNvPr>
          <p:cNvCxnSpPr>
            <a:stCxn id="16" idx="2"/>
            <a:endCxn id="7" idx="3"/>
          </p:cNvCxnSpPr>
          <p:nvPr/>
        </p:nvCxnSpPr>
        <p:spPr>
          <a:xfrm flipH="1">
            <a:off x="8158041" y="2004744"/>
            <a:ext cx="1535160" cy="36429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0" name="Conector recto de flecha 29">
            <a:extLst>
              <a:ext uri="{FF2B5EF4-FFF2-40B4-BE49-F238E27FC236}">
                <a16:creationId xmlns:a16="http://schemas.microsoft.com/office/drawing/2014/main" id="{9A939B16-D991-4BAC-94DD-9641BF94CB5D}"/>
              </a:ext>
            </a:extLst>
          </p:cNvPr>
          <p:cNvCxnSpPr>
            <a:cxnSpLocks/>
            <a:stCxn id="16" idx="2"/>
            <a:endCxn id="6" idx="3"/>
          </p:cNvCxnSpPr>
          <p:nvPr/>
        </p:nvCxnSpPr>
        <p:spPr>
          <a:xfrm flipH="1">
            <a:off x="8075001" y="2004744"/>
            <a:ext cx="1618200" cy="283267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5126" name="Picture 6" descr="Sabes que son los radicales libres? - Refresh Medical Center">
            <a:extLst>
              <a:ext uri="{FF2B5EF4-FFF2-40B4-BE49-F238E27FC236}">
                <a16:creationId xmlns:a16="http://schemas.microsoft.com/office/drawing/2014/main" id="{EADDC275-684D-47D4-B39D-4DE4B72F0C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335" y="4758055"/>
            <a:ext cx="3789595" cy="2052990"/>
          </a:xfrm>
          <a:prstGeom prst="rect">
            <a:avLst/>
          </a:prstGeom>
          <a:noFill/>
          <a:extLst>
            <a:ext uri="{909E8E84-426E-40DD-AFC4-6F175D3DCCD1}">
              <a14:hiddenFill xmlns:a14="http://schemas.microsoft.com/office/drawing/2010/main">
                <a:solidFill>
                  <a:srgbClr val="FFFFFF"/>
                </a:solidFill>
              </a14:hiddenFill>
            </a:ext>
          </a:extLst>
        </p:spPr>
      </p:pic>
      <p:sp>
        <p:nvSpPr>
          <p:cNvPr id="35" name="CuadroTexto 34">
            <a:extLst>
              <a:ext uri="{FF2B5EF4-FFF2-40B4-BE49-F238E27FC236}">
                <a16:creationId xmlns:a16="http://schemas.microsoft.com/office/drawing/2014/main" id="{F35489D4-831A-4E0C-AA85-99045A8D09B1}"/>
              </a:ext>
            </a:extLst>
          </p:cNvPr>
          <p:cNvSpPr txBox="1"/>
          <p:nvPr/>
        </p:nvSpPr>
        <p:spPr>
          <a:xfrm>
            <a:off x="4828430" y="6276489"/>
            <a:ext cx="6094674" cy="523220"/>
          </a:xfrm>
          <a:prstGeom prst="rect">
            <a:avLst/>
          </a:prstGeom>
          <a:noFill/>
        </p:spPr>
        <p:txBody>
          <a:bodyPr wrap="square">
            <a:spAutoFit/>
          </a:bodyPr>
          <a:lstStyle/>
          <a:p>
            <a:r>
              <a:rPr lang="es-EC" sz="1400" dirty="0" err="1">
                <a:latin typeface="Calibri" panose="020F0502020204030204" pitchFamily="34" charset="0"/>
                <a:cs typeface="Calibri" panose="020F0502020204030204" pitchFamily="34" charset="0"/>
              </a:rPr>
              <a:t>Nayak</a:t>
            </a:r>
            <a:r>
              <a:rPr lang="es-EC" sz="1400" dirty="0">
                <a:latin typeface="Calibri" panose="020F0502020204030204" pitchFamily="34" charset="0"/>
                <a:cs typeface="Calibri" panose="020F0502020204030204" pitchFamily="34" charset="0"/>
              </a:rPr>
              <a:t>, et al., 2014) </a:t>
            </a:r>
          </a:p>
          <a:p>
            <a:r>
              <a:rPr lang="es-EC" sz="1400" dirty="0">
                <a:latin typeface="Calibri" panose="020F0502020204030204" pitchFamily="34" charset="0"/>
                <a:cs typeface="Calibri" panose="020F0502020204030204" pitchFamily="34" charset="0"/>
              </a:rPr>
              <a:t>(</a:t>
            </a:r>
            <a:r>
              <a:rPr lang="es-EC" sz="1400" dirty="0" err="1">
                <a:latin typeface="Calibri" panose="020F0502020204030204" pitchFamily="34" charset="0"/>
                <a:cs typeface="Calibri" panose="020F0502020204030204" pitchFamily="34" charset="0"/>
              </a:rPr>
              <a:t>Caleja</a:t>
            </a:r>
            <a:r>
              <a:rPr lang="es-EC" sz="1400" dirty="0">
                <a:latin typeface="Calibri" panose="020F0502020204030204" pitchFamily="34" charset="0"/>
                <a:cs typeface="Calibri" panose="020F0502020204030204" pitchFamily="34" charset="0"/>
              </a:rPr>
              <a:t> et al., 2015</a:t>
            </a:r>
            <a:endParaRPr lang="en-US" dirty="0"/>
          </a:p>
        </p:txBody>
      </p:sp>
    </p:spTree>
    <p:extLst>
      <p:ext uri="{BB962C8B-B14F-4D97-AF65-F5344CB8AC3E}">
        <p14:creationId xmlns:p14="http://schemas.microsoft.com/office/powerpoint/2010/main" val="19414942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gec54d07bcd_0_1029"/>
          <p:cNvSpPr txBox="1">
            <a:spLocks noGrp="1"/>
          </p:cNvSpPr>
          <p:nvPr>
            <p:ph type="title"/>
          </p:nvPr>
        </p:nvSpPr>
        <p:spPr>
          <a:xfrm>
            <a:off x="609600" y="378947"/>
            <a:ext cx="10972800" cy="844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s-MX" sz="2800" i="0">
                <a:solidFill>
                  <a:schemeClr val="dk1"/>
                </a:solidFill>
              </a:rPr>
              <a:t>Recomendaciones</a:t>
            </a:r>
            <a:endParaRPr lang="es-ES" sz="2800"/>
          </a:p>
        </p:txBody>
      </p:sp>
      <p:sp>
        <p:nvSpPr>
          <p:cNvPr id="2" name="CuadroTexto 1">
            <a:extLst>
              <a:ext uri="{FF2B5EF4-FFF2-40B4-BE49-F238E27FC236}">
                <a16:creationId xmlns:a16="http://schemas.microsoft.com/office/drawing/2014/main" id="{A7535B13-A859-4B78-BD5C-D1A0751DCADA}"/>
              </a:ext>
            </a:extLst>
          </p:cNvPr>
          <p:cNvSpPr txBox="1"/>
          <p:nvPr/>
        </p:nvSpPr>
        <p:spPr>
          <a:xfrm>
            <a:off x="1410984" y="1522287"/>
            <a:ext cx="10171416"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s-ES" sz="1800">
                <a:latin typeface="Calibri"/>
              </a:rPr>
              <a:t>Se recomienda emplear métodos que no requieran temperaturas elevadas para la extracción de compuestos fenólicos y seleccionar solventes que no sean de difícil recuperación para disminuir el costo y tiempo de extracción.</a:t>
            </a:r>
            <a:endParaRPr lang="es-ES" sz="1800"/>
          </a:p>
          <a:p>
            <a:pPr algn="just"/>
            <a:endParaRPr lang="es-ES" sz="1800">
              <a:latin typeface="Calibri"/>
            </a:endParaRPr>
          </a:p>
          <a:p>
            <a:pPr algn="just"/>
            <a:r>
              <a:rPr lang="es-ES" sz="1800">
                <a:latin typeface="Calibri"/>
              </a:rPr>
              <a:t>Determinar las condiciones que aumentan el rendimiento de la extracción y unificar los pesos utilizados en las alícuotas para disminuir la variación de resultados en los polifenoles totales.</a:t>
            </a:r>
            <a:endParaRPr lang="es-ES" sz="1800"/>
          </a:p>
          <a:p>
            <a:pPr algn="just"/>
            <a:endParaRPr lang="es-ES" sz="1800">
              <a:latin typeface="Calibri"/>
            </a:endParaRPr>
          </a:p>
          <a:p>
            <a:pPr algn="just"/>
            <a:r>
              <a:rPr lang="es-ES" sz="1800">
                <a:latin typeface="Calibri"/>
              </a:rPr>
              <a:t>Purificar los analitos que presentan actividad captadora de radicales y determinar su estructura química para realizar estudios sobre la toxicidad y biodisponibilidad para la determinación de su uso más adecuado. </a:t>
            </a:r>
            <a:endParaRPr lang="es-ES" sz="1800"/>
          </a:p>
          <a:p>
            <a:pPr algn="just"/>
            <a:endParaRPr lang="es-ES" sz="1800">
              <a:latin typeface="Calibri"/>
            </a:endParaRPr>
          </a:p>
          <a:p>
            <a:pPr algn="just"/>
            <a:r>
              <a:rPr lang="es-ES" sz="1800">
                <a:latin typeface="Calibri"/>
              </a:rPr>
              <a:t>Realizar estudios sobre la resonancia magnética nuclear de los flavonoides presentes en los extractos de </a:t>
            </a:r>
            <a:r>
              <a:rPr lang="es-ES" sz="1800" i="1" err="1">
                <a:latin typeface="Calibri"/>
              </a:rPr>
              <a:t>Neurolaena</a:t>
            </a:r>
            <a:r>
              <a:rPr lang="es-ES" sz="1800" i="1">
                <a:latin typeface="Calibri"/>
              </a:rPr>
              <a:t> lobata</a:t>
            </a:r>
            <a:r>
              <a:rPr lang="es-ES" sz="1800">
                <a:latin typeface="Calibri"/>
              </a:rPr>
              <a:t> para actualizar la información disponible</a:t>
            </a:r>
            <a:r>
              <a:rPr lang="es-ES" sz="1800"/>
              <a:t>.</a:t>
            </a:r>
          </a:p>
        </p:txBody>
      </p:sp>
      <p:sp>
        <p:nvSpPr>
          <p:cNvPr id="3" name="Flecha: a la derecha 2">
            <a:extLst>
              <a:ext uri="{FF2B5EF4-FFF2-40B4-BE49-F238E27FC236}">
                <a16:creationId xmlns:a16="http://schemas.microsoft.com/office/drawing/2014/main" id="{EB70B46E-B834-49C7-959F-1C9C5A81C4AE}"/>
              </a:ext>
            </a:extLst>
          </p:cNvPr>
          <p:cNvSpPr/>
          <p:nvPr/>
        </p:nvSpPr>
        <p:spPr>
          <a:xfrm>
            <a:off x="384100" y="1714055"/>
            <a:ext cx="976044" cy="488022"/>
          </a:xfrm>
          <a:prstGeom prst="righ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s-ES"/>
          </a:p>
        </p:txBody>
      </p:sp>
      <p:sp>
        <p:nvSpPr>
          <p:cNvPr id="5" name="Flecha: a la derecha 4">
            <a:extLst>
              <a:ext uri="{FF2B5EF4-FFF2-40B4-BE49-F238E27FC236}">
                <a16:creationId xmlns:a16="http://schemas.microsoft.com/office/drawing/2014/main" id="{027A3C50-749D-4414-9309-D957E70E982E}"/>
              </a:ext>
            </a:extLst>
          </p:cNvPr>
          <p:cNvSpPr/>
          <p:nvPr/>
        </p:nvSpPr>
        <p:spPr>
          <a:xfrm>
            <a:off x="384100" y="2707224"/>
            <a:ext cx="976044" cy="488022"/>
          </a:xfrm>
          <a:prstGeom prst="righ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s-ES"/>
          </a:p>
        </p:txBody>
      </p:sp>
      <p:sp>
        <p:nvSpPr>
          <p:cNvPr id="7" name="Flecha: a la derecha 6">
            <a:extLst>
              <a:ext uri="{FF2B5EF4-FFF2-40B4-BE49-F238E27FC236}">
                <a16:creationId xmlns:a16="http://schemas.microsoft.com/office/drawing/2014/main" id="{D6B5BA1A-FD7D-4C37-A5F9-F35866F169F1}"/>
              </a:ext>
            </a:extLst>
          </p:cNvPr>
          <p:cNvSpPr/>
          <p:nvPr/>
        </p:nvSpPr>
        <p:spPr>
          <a:xfrm>
            <a:off x="384100" y="3649021"/>
            <a:ext cx="976044" cy="488022"/>
          </a:xfrm>
          <a:prstGeom prst="righ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s-ES"/>
          </a:p>
        </p:txBody>
      </p:sp>
      <p:sp>
        <p:nvSpPr>
          <p:cNvPr id="9" name="Flecha: a la derecha 8">
            <a:extLst>
              <a:ext uri="{FF2B5EF4-FFF2-40B4-BE49-F238E27FC236}">
                <a16:creationId xmlns:a16="http://schemas.microsoft.com/office/drawing/2014/main" id="{6EE16192-53E9-4FA3-9150-6CF1D130975A}"/>
              </a:ext>
            </a:extLst>
          </p:cNvPr>
          <p:cNvSpPr/>
          <p:nvPr/>
        </p:nvSpPr>
        <p:spPr>
          <a:xfrm>
            <a:off x="384100" y="4727808"/>
            <a:ext cx="976044" cy="488022"/>
          </a:xfrm>
          <a:prstGeom prst="righ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s-ES"/>
          </a:p>
        </p:txBody>
      </p:sp>
      <p:pic>
        <p:nvPicPr>
          <p:cNvPr id="4" name="Imagen 3">
            <a:extLst>
              <a:ext uri="{FF2B5EF4-FFF2-40B4-BE49-F238E27FC236}">
                <a16:creationId xmlns:a16="http://schemas.microsoft.com/office/drawing/2014/main" id="{26FAD0EB-397E-4977-A949-3DBFB6CA452C}"/>
              </a:ext>
            </a:extLst>
          </p:cNvPr>
          <p:cNvPicPr>
            <a:picLocks noChangeAspect="1"/>
          </p:cNvPicPr>
          <p:nvPr/>
        </p:nvPicPr>
        <p:blipFill>
          <a:blip r:embed="rId3"/>
          <a:stretch>
            <a:fillRect/>
          </a:stretch>
        </p:blipFill>
        <p:spPr>
          <a:xfrm>
            <a:off x="8336903" y="5966925"/>
            <a:ext cx="3785715" cy="887755"/>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D2931B00-855B-49C6-A957-ED0BC3D209EA}"/>
              </a:ext>
            </a:extLst>
          </p:cNvPr>
          <p:cNvPicPr>
            <a:picLocks noChangeAspect="1"/>
          </p:cNvPicPr>
          <p:nvPr/>
        </p:nvPicPr>
        <p:blipFill>
          <a:blip r:embed="rId2">
            <a:lum bright="70000" contrast="-70000"/>
          </a:blip>
          <a:stretch>
            <a:fillRect/>
          </a:stretch>
        </p:blipFill>
        <p:spPr>
          <a:xfrm>
            <a:off x="2389239" y="667365"/>
            <a:ext cx="7285703" cy="5464277"/>
          </a:xfrm>
          <a:prstGeom prst="rect">
            <a:avLst/>
          </a:prstGeom>
        </p:spPr>
      </p:pic>
      <p:sp>
        <p:nvSpPr>
          <p:cNvPr id="2" name="Marcador de texto 1">
            <a:extLst>
              <a:ext uri="{FF2B5EF4-FFF2-40B4-BE49-F238E27FC236}">
                <a16:creationId xmlns:a16="http://schemas.microsoft.com/office/drawing/2014/main" id="{3EB5F417-095C-477D-8DCA-50D9C395B734}"/>
              </a:ext>
            </a:extLst>
          </p:cNvPr>
          <p:cNvSpPr>
            <a:spLocks noGrp="1"/>
          </p:cNvSpPr>
          <p:nvPr>
            <p:ph type="body" idx="1"/>
          </p:nvPr>
        </p:nvSpPr>
        <p:spPr>
          <a:xfrm>
            <a:off x="2747895" y="2422632"/>
            <a:ext cx="6572865" cy="1423218"/>
          </a:xfrm>
        </p:spPr>
        <p:txBody>
          <a:bodyPr/>
          <a:lstStyle/>
          <a:p>
            <a:pPr algn="ctr"/>
            <a:r>
              <a:rPr lang="es-ES" sz="9600" b="1" dirty="0">
                <a:solidFill>
                  <a:schemeClr val="tx2">
                    <a:lumMod val="50000"/>
                  </a:schemeClr>
                </a:solidFill>
                <a:latin typeface="Calibri"/>
                <a:cs typeface="Calibri"/>
              </a:rPr>
              <a:t>GRACIAS</a:t>
            </a:r>
            <a:endParaRPr lang="es-EC" sz="9600" b="1" dirty="0">
              <a:solidFill>
                <a:schemeClr val="tx2">
                  <a:lumMod val="50000"/>
                </a:schemeClr>
              </a:solidFill>
              <a:latin typeface="Calibri"/>
              <a:cs typeface="Calibri"/>
            </a:endParaRPr>
          </a:p>
        </p:txBody>
      </p:sp>
      <p:pic>
        <p:nvPicPr>
          <p:cNvPr id="3" name="Imagen 2">
            <a:extLst>
              <a:ext uri="{FF2B5EF4-FFF2-40B4-BE49-F238E27FC236}">
                <a16:creationId xmlns:a16="http://schemas.microsoft.com/office/drawing/2014/main" id="{FB256AC1-0881-4855-B07E-E6D29595B649}"/>
              </a:ext>
            </a:extLst>
          </p:cNvPr>
          <p:cNvPicPr>
            <a:picLocks noChangeAspect="1"/>
          </p:cNvPicPr>
          <p:nvPr/>
        </p:nvPicPr>
        <p:blipFill>
          <a:blip r:embed="rId3"/>
          <a:stretch>
            <a:fillRect/>
          </a:stretch>
        </p:blipFill>
        <p:spPr>
          <a:xfrm>
            <a:off x="8336903" y="5966925"/>
            <a:ext cx="3785715" cy="887755"/>
          </a:xfrm>
          <a:prstGeom prst="rect">
            <a:avLst/>
          </a:prstGeom>
        </p:spPr>
      </p:pic>
    </p:spTree>
    <p:extLst>
      <p:ext uri="{BB962C8B-B14F-4D97-AF65-F5344CB8AC3E}">
        <p14:creationId xmlns:p14="http://schemas.microsoft.com/office/powerpoint/2010/main" val="4129442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pic>
        <p:nvPicPr>
          <p:cNvPr id="9" name="Imagen 8">
            <a:extLst>
              <a:ext uri="{FF2B5EF4-FFF2-40B4-BE49-F238E27FC236}">
                <a16:creationId xmlns:a16="http://schemas.microsoft.com/office/drawing/2014/main" id="{7E7A628E-2332-4787-9721-825011E50895}"/>
              </a:ext>
            </a:extLst>
          </p:cNvPr>
          <p:cNvPicPr>
            <a:picLocks noChangeAspect="1"/>
          </p:cNvPicPr>
          <p:nvPr/>
        </p:nvPicPr>
        <p:blipFill>
          <a:blip r:embed="rId3"/>
          <a:stretch>
            <a:fillRect/>
          </a:stretch>
        </p:blipFill>
        <p:spPr>
          <a:xfrm>
            <a:off x="9096086" y="1795623"/>
            <a:ext cx="2919853" cy="1966958"/>
          </a:xfrm>
          <a:prstGeom prst="rect">
            <a:avLst/>
          </a:prstGeom>
        </p:spPr>
      </p:pic>
      <p:sp>
        <p:nvSpPr>
          <p:cNvPr id="78" name="Google Shape;78;p2"/>
          <p:cNvSpPr txBox="1">
            <a:spLocks noGrp="1"/>
          </p:cNvSpPr>
          <p:nvPr>
            <p:ph type="title"/>
          </p:nvPr>
        </p:nvSpPr>
        <p:spPr>
          <a:xfrm>
            <a:off x="3421887" y="71014"/>
            <a:ext cx="4871884" cy="696526"/>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s-MX" sz="3600" i="0" dirty="0">
                <a:solidFill>
                  <a:schemeClr val="dk1"/>
                </a:solidFill>
                <a:latin typeface="Calibri" panose="020F0502020204030204" pitchFamily="34" charset="0"/>
                <a:ea typeface="Times New Roman"/>
                <a:cs typeface="Calibri" panose="020F0502020204030204" pitchFamily="34" charset="0"/>
                <a:sym typeface="Times New Roman"/>
              </a:rPr>
              <a:t>Introducción</a:t>
            </a:r>
            <a:endParaRPr sz="3600" dirty="0">
              <a:latin typeface="Calibri" panose="020F0502020204030204" pitchFamily="34" charset="0"/>
              <a:cs typeface="Calibri" panose="020F0502020204030204" pitchFamily="34" charset="0"/>
            </a:endParaRPr>
          </a:p>
        </p:txBody>
      </p:sp>
      <p:pic>
        <p:nvPicPr>
          <p:cNvPr id="3" name="Imagen 2">
            <a:extLst>
              <a:ext uri="{FF2B5EF4-FFF2-40B4-BE49-F238E27FC236}">
                <a16:creationId xmlns:a16="http://schemas.microsoft.com/office/drawing/2014/main" id="{7252CAE0-E04D-45BC-B308-7B7556D50DF6}"/>
              </a:ext>
            </a:extLst>
          </p:cNvPr>
          <p:cNvPicPr>
            <a:picLocks noChangeAspect="1"/>
          </p:cNvPicPr>
          <p:nvPr/>
        </p:nvPicPr>
        <p:blipFill>
          <a:blip r:embed="rId4"/>
          <a:stretch>
            <a:fillRect/>
          </a:stretch>
        </p:blipFill>
        <p:spPr>
          <a:xfrm>
            <a:off x="8336903" y="5966925"/>
            <a:ext cx="3785715" cy="887755"/>
          </a:xfrm>
          <a:prstGeom prst="rect">
            <a:avLst/>
          </a:prstGeom>
        </p:spPr>
      </p:pic>
      <p:sp>
        <p:nvSpPr>
          <p:cNvPr id="6" name="CuadroTexto 5">
            <a:extLst>
              <a:ext uri="{FF2B5EF4-FFF2-40B4-BE49-F238E27FC236}">
                <a16:creationId xmlns:a16="http://schemas.microsoft.com/office/drawing/2014/main" id="{236DB8B2-D523-4C3C-9E87-57FF4CCC5C05}"/>
              </a:ext>
            </a:extLst>
          </p:cNvPr>
          <p:cNvSpPr txBox="1"/>
          <p:nvPr/>
        </p:nvSpPr>
        <p:spPr>
          <a:xfrm>
            <a:off x="421102" y="1243806"/>
            <a:ext cx="3729553" cy="646331"/>
          </a:xfrm>
          <a:prstGeom prst="rect">
            <a:avLst/>
          </a:prstGeom>
          <a:noFill/>
          <a:ln w="28575">
            <a:solidFill>
              <a:schemeClr val="accent1">
                <a:lumMod val="60000"/>
                <a:lumOff val="40000"/>
              </a:schemeClr>
            </a:solidFill>
            <a:prstDash val="solid"/>
          </a:ln>
        </p:spPr>
        <p:txBody>
          <a:bodyPr wrap="square">
            <a:spAutoFit/>
          </a:bodyPr>
          <a:lstStyle/>
          <a:p>
            <a:pPr algn="ctr"/>
            <a:r>
              <a:rPr lang="es-ES" sz="1800" b="0" i="1" u="none" strike="noStrike" dirty="0" err="1">
                <a:solidFill>
                  <a:srgbClr val="000000"/>
                </a:solidFill>
                <a:effectLst/>
                <a:latin typeface="Calibri" panose="020F0502020204030204" pitchFamily="34" charset="0"/>
              </a:rPr>
              <a:t>Neurolaena</a:t>
            </a:r>
            <a:r>
              <a:rPr lang="es-ES" sz="1800" b="0" i="1" u="none" strike="noStrike" dirty="0">
                <a:solidFill>
                  <a:srgbClr val="000000"/>
                </a:solidFill>
                <a:effectLst/>
                <a:latin typeface="Calibri" panose="020F0502020204030204" pitchFamily="34" charset="0"/>
              </a:rPr>
              <a:t> lobata</a:t>
            </a:r>
            <a:r>
              <a:rPr lang="es-ES" sz="1800" b="0" i="0" u="none" strike="noStrike" dirty="0">
                <a:solidFill>
                  <a:srgbClr val="000000"/>
                </a:solidFill>
                <a:effectLst/>
                <a:latin typeface="Calibri" panose="020F0502020204030204" pitchFamily="34" charset="0"/>
              </a:rPr>
              <a:t> L. conocida popularmente como ‘‘</a:t>
            </a:r>
            <a:r>
              <a:rPr lang="es-ES" sz="1800" b="1" dirty="0">
                <a:latin typeface="Calibri" panose="020F0502020204030204" pitchFamily="34" charset="0"/>
              </a:rPr>
              <a:t>T</a:t>
            </a:r>
            <a:r>
              <a:rPr lang="es-ES" sz="1800" b="1" i="0" u="none" strike="noStrike" dirty="0">
                <a:solidFill>
                  <a:srgbClr val="000000"/>
                </a:solidFill>
                <a:effectLst/>
                <a:latin typeface="Calibri" panose="020F0502020204030204" pitchFamily="34" charset="0"/>
              </a:rPr>
              <a:t>res puntas</a:t>
            </a:r>
            <a:r>
              <a:rPr lang="es-ES" sz="1800" b="0" i="0" u="none" strike="noStrike" dirty="0">
                <a:solidFill>
                  <a:srgbClr val="000000"/>
                </a:solidFill>
                <a:effectLst/>
                <a:latin typeface="Calibri" panose="020F0502020204030204" pitchFamily="34" charset="0"/>
              </a:rPr>
              <a:t>’’ </a:t>
            </a:r>
            <a:endParaRPr lang="es-EC" sz="1800" dirty="0"/>
          </a:p>
        </p:txBody>
      </p:sp>
      <p:sp>
        <p:nvSpPr>
          <p:cNvPr id="2" name="Rectángulo: esquinas redondeadas 1">
            <a:extLst>
              <a:ext uri="{FF2B5EF4-FFF2-40B4-BE49-F238E27FC236}">
                <a16:creationId xmlns:a16="http://schemas.microsoft.com/office/drawing/2014/main" id="{1CB17292-CB14-4017-AB08-A799697099D8}"/>
              </a:ext>
            </a:extLst>
          </p:cNvPr>
          <p:cNvSpPr/>
          <p:nvPr/>
        </p:nvSpPr>
        <p:spPr>
          <a:xfrm>
            <a:off x="372785" y="2644650"/>
            <a:ext cx="3702053" cy="646331"/>
          </a:xfrm>
          <a:prstGeom prst="roundRect">
            <a:avLst/>
          </a:prstGeom>
          <a:solidFill>
            <a:schemeClr val="accent2">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marL="285750" indent="-285750" algn="just">
              <a:buFont typeface="Arial" panose="020B0604020202020204" pitchFamily="34" charset="0"/>
              <a:buChar char="•"/>
            </a:pPr>
            <a:r>
              <a:rPr lang="es-ES" sz="1800" dirty="0">
                <a:solidFill>
                  <a:schemeClr val="tx1"/>
                </a:solidFill>
                <a:latin typeface="Calibri" panose="020F0502020204030204" pitchFamily="34" charset="0"/>
                <a:cs typeface="Calibri" panose="020F0502020204030204" pitchFamily="34" charset="0"/>
              </a:rPr>
              <a:t>Santo Domingo de los Tsáchilas </a:t>
            </a:r>
          </a:p>
          <a:p>
            <a:pPr marL="285750" indent="-285750" algn="just">
              <a:buFont typeface="Arial" panose="020B0604020202020204" pitchFamily="34" charset="0"/>
              <a:buChar char="•"/>
            </a:pPr>
            <a:r>
              <a:rPr lang="es-ES" sz="1800" dirty="0">
                <a:solidFill>
                  <a:schemeClr val="tx1"/>
                </a:solidFill>
                <a:latin typeface="Calibri" panose="020F0502020204030204" pitchFamily="34" charset="0"/>
                <a:cs typeface="Calibri" panose="020F0502020204030204" pitchFamily="34" charset="0"/>
              </a:rPr>
              <a:t>Manabí</a:t>
            </a:r>
            <a:endParaRPr lang="es-EC" sz="1800" dirty="0">
              <a:solidFill>
                <a:schemeClr val="tx1"/>
              </a:solidFill>
              <a:latin typeface="Calibri" panose="020F0502020204030204" pitchFamily="34" charset="0"/>
              <a:cs typeface="Calibri" panose="020F0502020204030204" pitchFamily="34" charset="0"/>
            </a:endParaRPr>
          </a:p>
        </p:txBody>
      </p:sp>
      <p:sp>
        <p:nvSpPr>
          <p:cNvPr id="7" name="CuadroTexto 6">
            <a:extLst>
              <a:ext uri="{FF2B5EF4-FFF2-40B4-BE49-F238E27FC236}">
                <a16:creationId xmlns:a16="http://schemas.microsoft.com/office/drawing/2014/main" id="{C4DBB564-566C-4B14-A215-C95393F0214A}"/>
              </a:ext>
            </a:extLst>
          </p:cNvPr>
          <p:cNvSpPr txBox="1"/>
          <p:nvPr/>
        </p:nvSpPr>
        <p:spPr>
          <a:xfrm>
            <a:off x="1646668" y="2094639"/>
            <a:ext cx="899652"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ES" sz="1200" dirty="0">
                <a:latin typeface="Calibri" panose="020F0502020204030204" pitchFamily="34" charset="0"/>
                <a:cs typeface="Calibri" panose="020F0502020204030204" pitchFamily="34" charset="0"/>
              </a:rPr>
              <a:t>Utilizada</a:t>
            </a:r>
            <a:r>
              <a:rPr lang="es-ES" dirty="0">
                <a:latin typeface="Calibri" panose="020F0502020204030204" pitchFamily="34" charset="0"/>
                <a:cs typeface="Calibri" panose="020F0502020204030204" pitchFamily="34" charset="0"/>
              </a:rPr>
              <a:t> </a:t>
            </a:r>
            <a:endParaRPr lang="es-EC" dirty="0">
              <a:latin typeface="Calibri" panose="020F0502020204030204" pitchFamily="34" charset="0"/>
              <a:cs typeface="Calibri" panose="020F0502020204030204" pitchFamily="34" charset="0"/>
            </a:endParaRPr>
          </a:p>
        </p:txBody>
      </p:sp>
      <p:sp>
        <p:nvSpPr>
          <p:cNvPr id="8" name="Rectángulo: esquinas redondeadas 7">
            <a:extLst>
              <a:ext uri="{FF2B5EF4-FFF2-40B4-BE49-F238E27FC236}">
                <a16:creationId xmlns:a16="http://schemas.microsoft.com/office/drawing/2014/main" id="{799D2D24-99FF-4F2E-B0A5-9F04745FEE8B}"/>
              </a:ext>
            </a:extLst>
          </p:cNvPr>
          <p:cNvSpPr/>
          <p:nvPr/>
        </p:nvSpPr>
        <p:spPr>
          <a:xfrm>
            <a:off x="1078547" y="3663243"/>
            <a:ext cx="2017369" cy="544080"/>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800" dirty="0">
                <a:solidFill>
                  <a:schemeClr val="tx1"/>
                </a:solidFill>
                <a:latin typeface="Calibri" panose="020F0502020204030204" pitchFamily="34" charset="0"/>
                <a:cs typeface="Calibri" panose="020F0502020204030204" pitchFamily="34" charset="0"/>
              </a:rPr>
              <a:t>Propiedades medicinales</a:t>
            </a:r>
            <a:endParaRPr lang="es-EC" sz="1800" dirty="0">
              <a:solidFill>
                <a:schemeClr val="tx1"/>
              </a:solidFill>
              <a:latin typeface="Calibri" panose="020F0502020204030204" pitchFamily="34" charset="0"/>
              <a:cs typeface="Calibri" panose="020F0502020204030204" pitchFamily="34" charset="0"/>
            </a:endParaRPr>
          </a:p>
        </p:txBody>
      </p:sp>
      <p:sp>
        <p:nvSpPr>
          <p:cNvPr id="15" name="CuadroTexto 14">
            <a:extLst>
              <a:ext uri="{FF2B5EF4-FFF2-40B4-BE49-F238E27FC236}">
                <a16:creationId xmlns:a16="http://schemas.microsoft.com/office/drawing/2014/main" id="{70FDEF02-2A5A-4F89-9C1F-E587651AA58B}"/>
              </a:ext>
            </a:extLst>
          </p:cNvPr>
          <p:cNvSpPr txBox="1"/>
          <p:nvPr/>
        </p:nvSpPr>
        <p:spPr>
          <a:xfrm>
            <a:off x="6877045" y="2493692"/>
            <a:ext cx="2123357" cy="1169551"/>
          </a:xfrm>
          <a:prstGeom prst="rect">
            <a:avLst/>
          </a:prstGeom>
          <a:solidFill>
            <a:schemeClr val="accent4">
              <a:lumMod val="20000"/>
              <a:lumOff val="80000"/>
            </a:schemeClr>
          </a:solidFill>
          <a:ln w="28575">
            <a:noFill/>
            <a:prstDash val="lgDash"/>
          </a:ln>
        </p:spPr>
        <p:txBody>
          <a:bodyPr wrap="square">
            <a:spAutoFit/>
          </a:bodyPr>
          <a:lstStyle/>
          <a:p>
            <a:pPr algn="ctr"/>
            <a:r>
              <a:rPr lang="es-ES" dirty="0">
                <a:latin typeface="Calibri" panose="020F0502020204030204" pitchFamily="34" charset="0"/>
                <a:cs typeface="Calibri" panose="020F0502020204030204" pitchFamily="34" charset="0"/>
              </a:rPr>
              <a:t>Se le han atribuido propiedades terapéuticas frente a infecciones provocadas por el virus SARS-CoV-2</a:t>
            </a:r>
            <a:endParaRPr lang="es-EC" dirty="0">
              <a:latin typeface="Calibri" panose="020F0502020204030204" pitchFamily="34" charset="0"/>
              <a:cs typeface="Calibri" panose="020F0502020204030204" pitchFamily="34" charset="0"/>
            </a:endParaRPr>
          </a:p>
        </p:txBody>
      </p:sp>
      <p:sp>
        <p:nvSpPr>
          <p:cNvPr id="62" name="CuadroTexto 61">
            <a:extLst>
              <a:ext uri="{FF2B5EF4-FFF2-40B4-BE49-F238E27FC236}">
                <a16:creationId xmlns:a16="http://schemas.microsoft.com/office/drawing/2014/main" id="{1343DD34-F014-4A6B-87DD-C2B01DCD06FB}"/>
              </a:ext>
            </a:extLst>
          </p:cNvPr>
          <p:cNvSpPr txBox="1"/>
          <p:nvPr/>
        </p:nvSpPr>
        <p:spPr>
          <a:xfrm>
            <a:off x="69382" y="6232064"/>
            <a:ext cx="6378375" cy="430887"/>
          </a:xfrm>
          <a:prstGeom prst="rect">
            <a:avLst/>
          </a:prstGeom>
          <a:noFill/>
        </p:spPr>
        <p:txBody>
          <a:bodyPr wrap="square">
            <a:spAutoFit/>
          </a:bodyPr>
          <a:lstStyle/>
          <a:p>
            <a:r>
              <a:rPr lang="es-EC" sz="1100" dirty="0">
                <a:latin typeface="Calibri" panose="020F0502020204030204" pitchFamily="34" charset="0"/>
                <a:cs typeface="Calibri" panose="020F0502020204030204" pitchFamily="34" charset="0"/>
              </a:rPr>
              <a:t>(Paredes et al., 2019)</a:t>
            </a:r>
          </a:p>
          <a:p>
            <a:r>
              <a:rPr lang="es-EC" sz="1100">
                <a:latin typeface="Calibri" panose="020F0502020204030204" pitchFamily="34" charset="0"/>
                <a:cs typeface="Calibri" panose="020F0502020204030204" pitchFamily="34" charset="0"/>
              </a:rPr>
              <a:t>(Velasco, 2020).</a:t>
            </a:r>
            <a:endParaRPr lang="es-EC" sz="1100" dirty="0">
              <a:latin typeface="Calibri" panose="020F0502020204030204" pitchFamily="34" charset="0"/>
              <a:cs typeface="Calibri" panose="020F0502020204030204" pitchFamily="34" charset="0"/>
            </a:endParaRPr>
          </a:p>
        </p:txBody>
      </p:sp>
      <p:pic>
        <p:nvPicPr>
          <p:cNvPr id="11" name="Imagen 10">
            <a:extLst>
              <a:ext uri="{FF2B5EF4-FFF2-40B4-BE49-F238E27FC236}">
                <a16:creationId xmlns:a16="http://schemas.microsoft.com/office/drawing/2014/main" id="{EA86E144-9A91-4BD0-985E-97E5A53E699F}"/>
              </a:ext>
            </a:extLst>
          </p:cNvPr>
          <p:cNvPicPr>
            <a:picLocks noChangeAspect="1"/>
          </p:cNvPicPr>
          <p:nvPr/>
        </p:nvPicPr>
        <p:blipFill>
          <a:blip r:embed="rId5"/>
          <a:stretch>
            <a:fillRect/>
          </a:stretch>
        </p:blipFill>
        <p:spPr>
          <a:xfrm>
            <a:off x="7317508" y="3727331"/>
            <a:ext cx="4752274" cy="1226938"/>
          </a:xfrm>
          <a:prstGeom prst="rect">
            <a:avLst/>
          </a:prstGeom>
        </p:spPr>
      </p:pic>
      <p:sp>
        <p:nvSpPr>
          <p:cNvPr id="23" name="CuadroTexto 22">
            <a:extLst>
              <a:ext uri="{FF2B5EF4-FFF2-40B4-BE49-F238E27FC236}">
                <a16:creationId xmlns:a16="http://schemas.microsoft.com/office/drawing/2014/main" id="{BC1C1D13-4A65-4A08-9DC0-547C22B6AF02}"/>
              </a:ext>
            </a:extLst>
          </p:cNvPr>
          <p:cNvSpPr txBox="1"/>
          <p:nvPr/>
        </p:nvSpPr>
        <p:spPr>
          <a:xfrm>
            <a:off x="7502939" y="1940750"/>
            <a:ext cx="1405981"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ES" sz="1200" dirty="0">
                <a:latin typeface="Calibri" panose="020F0502020204030204" pitchFamily="34" charset="0"/>
                <a:cs typeface="Calibri" panose="020F0502020204030204" pitchFamily="34" charset="0"/>
              </a:rPr>
              <a:t>Recientemente</a:t>
            </a:r>
            <a:r>
              <a:rPr lang="es-ES" dirty="0">
                <a:latin typeface="Calibri" panose="020F0502020204030204" pitchFamily="34" charset="0"/>
                <a:cs typeface="Calibri" panose="020F0502020204030204" pitchFamily="34" charset="0"/>
              </a:rPr>
              <a:t> </a:t>
            </a:r>
            <a:endParaRPr lang="es-EC" dirty="0">
              <a:latin typeface="Calibri" panose="020F0502020204030204" pitchFamily="34" charset="0"/>
              <a:cs typeface="Calibri" panose="020F0502020204030204" pitchFamily="34" charset="0"/>
            </a:endParaRPr>
          </a:p>
        </p:txBody>
      </p:sp>
      <p:sp>
        <p:nvSpPr>
          <p:cNvPr id="24" name="Flecha: a la derecha 23">
            <a:extLst>
              <a:ext uri="{FF2B5EF4-FFF2-40B4-BE49-F238E27FC236}">
                <a16:creationId xmlns:a16="http://schemas.microsoft.com/office/drawing/2014/main" id="{E3E72676-C312-470D-9F30-61066764E5C1}"/>
              </a:ext>
            </a:extLst>
          </p:cNvPr>
          <p:cNvSpPr/>
          <p:nvPr/>
        </p:nvSpPr>
        <p:spPr>
          <a:xfrm>
            <a:off x="6630531" y="1940750"/>
            <a:ext cx="648756" cy="323608"/>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s-ES" dirty="0"/>
          </a:p>
        </p:txBody>
      </p:sp>
      <p:pic>
        <p:nvPicPr>
          <p:cNvPr id="13" name="Imagen 12">
            <a:extLst>
              <a:ext uri="{FF2B5EF4-FFF2-40B4-BE49-F238E27FC236}">
                <a16:creationId xmlns:a16="http://schemas.microsoft.com/office/drawing/2014/main" id="{B047DBCE-6460-4704-AD17-FEBE6E4814ED}"/>
              </a:ext>
            </a:extLst>
          </p:cNvPr>
          <p:cNvPicPr>
            <a:picLocks noChangeAspect="1"/>
          </p:cNvPicPr>
          <p:nvPr/>
        </p:nvPicPr>
        <p:blipFill>
          <a:blip r:embed="rId6"/>
          <a:stretch>
            <a:fillRect/>
          </a:stretch>
        </p:blipFill>
        <p:spPr>
          <a:xfrm>
            <a:off x="4471443" y="1243806"/>
            <a:ext cx="1650482" cy="2347215"/>
          </a:xfrm>
          <a:prstGeom prst="rect">
            <a:avLst/>
          </a:prstGeom>
        </p:spPr>
      </p:pic>
      <p:sp>
        <p:nvSpPr>
          <p:cNvPr id="16" name="CuadroTexto 15">
            <a:extLst>
              <a:ext uri="{FF2B5EF4-FFF2-40B4-BE49-F238E27FC236}">
                <a16:creationId xmlns:a16="http://schemas.microsoft.com/office/drawing/2014/main" id="{2606BEAD-31AE-4178-990D-0B9B6DDC6B2F}"/>
              </a:ext>
            </a:extLst>
          </p:cNvPr>
          <p:cNvSpPr txBox="1"/>
          <p:nvPr/>
        </p:nvSpPr>
        <p:spPr>
          <a:xfrm>
            <a:off x="372785" y="4604571"/>
            <a:ext cx="3702053"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ES" sz="1800" dirty="0">
                <a:latin typeface="Calibri" panose="020F0502020204030204" pitchFamily="34" charset="0"/>
                <a:ea typeface="Times New Roman" panose="02020603050405020304" pitchFamily="18" charset="0"/>
              </a:rPr>
              <a:t>F</a:t>
            </a:r>
            <a:r>
              <a:rPr lang="es-ES" sz="1800" dirty="0">
                <a:effectLst/>
                <a:latin typeface="Calibri" panose="020F0502020204030204" pitchFamily="34" charset="0"/>
                <a:ea typeface="Times New Roman" panose="02020603050405020304" pitchFamily="18" charset="0"/>
              </a:rPr>
              <a:t>iebre, malaria, úlceras, en el tratamiento de trastornos inflamatorios, diabetes</a:t>
            </a:r>
            <a:r>
              <a:rPr lang="es-ES" sz="1800" dirty="0">
                <a:latin typeface="Calibri" panose="020F0502020204030204" pitchFamily="34" charset="0"/>
              </a:rPr>
              <a:t>, parásitos</a:t>
            </a:r>
            <a:r>
              <a:rPr lang="es-ES" sz="1800" dirty="0">
                <a:effectLst/>
                <a:latin typeface="Calibri" panose="020F0502020204030204" pitchFamily="34" charset="0"/>
                <a:ea typeface="Times New Roman" panose="02020603050405020304" pitchFamily="18" charset="0"/>
              </a:rPr>
              <a:t>. </a:t>
            </a:r>
            <a:endParaRPr lang="en-US" dirty="0"/>
          </a:p>
        </p:txBody>
      </p:sp>
      <p:sp>
        <p:nvSpPr>
          <p:cNvPr id="29" name="Flecha: a la derecha 28">
            <a:extLst>
              <a:ext uri="{FF2B5EF4-FFF2-40B4-BE49-F238E27FC236}">
                <a16:creationId xmlns:a16="http://schemas.microsoft.com/office/drawing/2014/main" id="{3465FE1B-B010-41D2-80AA-5CC79387016F}"/>
              </a:ext>
            </a:extLst>
          </p:cNvPr>
          <p:cNvSpPr/>
          <p:nvPr/>
        </p:nvSpPr>
        <p:spPr>
          <a:xfrm rot="5400000">
            <a:off x="4996906" y="3921100"/>
            <a:ext cx="648756" cy="323608"/>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s-ES" dirty="0"/>
          </a:p>
        </p:txBody>
      </p:sp>
      <p:sp>
        <p:nvSpPr>
          <p:cNvPr id="17" name="CuadroTexto 16">
            <a:extLst>
              <a:ext uri="{FF2B5EF4-FFF2-40B4-BE49-F238E27FC236}">
                <a16:creationId xmlns:a16="http://schemas.microsoft.com/office/drawing/2014/main" id="{994F0904-D43E-49C5-A255-888AD133CD81}"/>
              </a:ext>
            </a:extLst>
          </p:cNvPr>
          <p:cNvSpPr txBox="1"/>
          <p:nvPr/>
        </p:nvSpPr>
        <p:spPr>
          <a:xfrm>
            <a:off x="4183930" y="4533118"/>
            <a:ext cx="2225508" cy="523220"/>
          </a:xfrm>
          <a:prstGeom prst="rect">
            <a:avLst/>
          </a:prstGeom>
          <a:solidFill>
            <a:schemeClr val="accent2">
              <a:lumMod val="20000"/>
              <a:lumOff val="80000"/>
            </a:schemeClr>
          </a:solidFill>
        </p:spPr>
        <p:txBody>
          <a:bodyPr wrap="square" rtlCol="0">
            <a:spAutoFit/>
          </a:bodyPr>
          <a:lstStyle/>
          <a:p>
            <a:pPr algn="ctr"/>
            <a:r>
              <a:rPr lang="es-MX" dirty="0">
                <a:latin typeface="Calibri" panose="020F0502020204030204" pitchFamily="34" charset="0"/>
                <a:cs typeface="Calibri" panose="020F0502020204030204" pitchFamily="34" charset="0"/>
              </a:rPr>
              <a:t>Presencia de flavonoides y lactonas</a:t>
            </a:r>
            <a:r>
              <a:rPr lang="es-MX" dirty="0"/>
              <a:t>.</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90" name="Google Shape;90;ge8f2dcd405_0_0"/>
          <p:cNvSpPr txBox="1">
            <a:spLocks noGrp="1"/>
          </p:cNvSpPr>
          <p:nvPr>
            <p:ph type="title"/>
          </p:nvPr>
        </p:nvSpPr>
        <p:spPr>
          <a:xfrm>
            <a:off x="3810000" y="59622"/>
            <a:ext cx="3513804" cy="6384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s-MX" sz="3600" i="0">
                <a:solidFill>
                  <a:schemeClr val="dk1"/>
                </a:solidFill>
                <a:latin typeface="Calibri" panose="020F0502020204030204" pitchFamily="34" charset="0"/>
                <a:cs typeface="Calibri" panose="020F0502020204030204" pitchFamily="34" charset="0"/>
              </a:rPr>
              <a:t>Objetivos</a:t>
            </a:r>
            <a:endParaRPr sz="3600" i="0">
              <a:solidFill>
                <a:schemeClr val="dk1"/>
              </a:solidFill>
              <a:latin typeface="Calibri" panose="020F0502020204030204" pitchFamily="34" charset="0"/>
              <a:cs typeface="Calibri" panose="020F0502020204030204" pitchFamily="34" charset="0"/>
            </a:endParaRPr>
          </a:p>
        </p:txBody>
      </p:sp>
      <p:sp>
        <p:nvSpPr>
          <p:cNvPr id="4" name="CuadroTexto 3">
            <a:extLst>
              <a:ext uri="{FF2B5EF4-FFF2-40B4-BE49-F238E27FC236}">
                <a16:creationId xmlns:a16="http://schemas.microsoft.com/office/drawing/2014/main" id="{A9B44050-9CFC-419E-B8D8-EB32F6E162EF}"/>
              </a:ext>
            </a:extLst>
          </p:cNvPr>
          <p:cNvSpPr txBox="1"/>
          <p:nvPr/>
        </p:nvSpPr>
        <p:spPr>
          <a:xfrm>
            <a:off x="2639961" y="4473013"/>
            <a:ext cx="7255264" cy="646331"/>
          </a:xfrm>
          <a:prstGeom prst="rect">
            <a:avLst/>
          </a:prstGeom>
          <a:ln/>
        </p:spPr>
        <p:style>
          <a:lnRef idx="2">
            <a:schemeClr val="dk1"/>
          </a:lnRef>
          <a:fillRef idx="1">
            <a:schemeClr val="lt1"/>
          </a:fillRef>
          <a:effectRef idx="0">
            <a:schemeClr val="dk1"/>
          </a:effectRef>
          <a:fontRef idx="minor">
            <a:schemeClr val="dk1"/>
          </a:fontRef>
        </p:style>
        <p:txBody>
          <a:bodyPr wrap="square">
            <a:spAutoFit/>
          </a:bodyPr>
          <a:lstStyle/>
          <a:p>
            <a:pPr algn="just" rtl="0" fontAlgn="base">
              <a:spcBef>
                <a:spcPts val="0"/>
              </a:spcBef>
              <a:spcAft>
                <a:spcPts val="0"/>
              </a:spcAft>
              <a:buFont typeface="Arial" panose="020B0604020202020204" pitchFamily="34" charset="0"/>
              <a:buChar char="•"/>
            </a:pPr>
            <a:r>
              <a:rPr lang="es-ES" sz="1800" b="0" i="0" u="none" strike="noStrike">
                <a:solidFill>
                  <a:srgbClr val="000000"/>
                </a:solidFill>
                <a:effectLst/>
                <a:latin typeface="Calibri" panose="020F0502020204030204" pitchFamily="34" charset="0"/>
                <a:cs typeface="Calibri" panose="020F0502020204030204" pitchFamily="34" charset="0"/>
              </a:rPr>
              <a:t>Identificar algunas especies químicas en base a ensayos químicos y cromatografía en capa fina.</a:t>
            </a:r>
          </a:p>
        </p:txBody>
      </p:sp>
      <p:sp>
        <p:nvSpPr>
          <p:cNvPr id="6" name="CuadroTexto 5">
            <a:extLst>
              <a:ext uri="{FF2B5EF4-FFF2-40B4-BE49-F238E27FC236}">
                <a16:creationId xmlns:a16="http://schemas.microsoft.com/office/drawing/2014/main" id="{68FC5C76-8330-4FDA-8471-252C20563F21}"/>
              </a:ext>
            </a:extLst>
          </p:cNvPr>
          <p:cNvSpPr txBox="1"/>
          <p:nvPr/>
        </p:nvSpPr>
        <p:spPr>
          <a:xfrm>
            <a:off x="883059" y="1180886"/>
            <a:ext cx="3279058" cy="461665"/>
          </a:xfrm>
          <a:prstGeom prst="rect">
            <a:avLst/>
          </a:prstGeom>
          <a:solidFill>
            <a:schemeClr val="bg2">
              <a:lumMod val="40000"/>
              <a:lumOff val="60000"/>
            </a:schemeClr>
          </a:solidFill>
          <a:ln>
            <a:solidFill>
              <a:schemeClr val="tx1"/>
            </a:solidFill>
          </a:ln>
        </p:spPr>
        <p:style>
          <a:lnRef idx="1">
            <a:schemeClr val="accent5"/>
          </a:lnRef>
          <a:fillRef idx="1001">
            <a:schemeClr val="dk2"/>
          </a:fillRef>
          <a:effectRef idx="1">
            <a:schemeClr val="accent5"/>
          </a:effectRef>
          <a:fontRef idx="minor">
            <a:schemeClr val="dk1"/>
          </a:fontRef>
        </p:style>
        <p:txBody>
          <a:bodyPr wrap="square">
            <a:spAutoFit/>
          </a:bodyPr>
          <a:lstStyle/>
          <a:p>
            <a:pPr rtl="0" fontAlgn="base">
              <a:spcBef>
                <a:spcPts val="200"/>
              </a:spcBef>
              <a:spcAft>
                <a:spcPts val="0"/>
              </a:spcAft>
            </a:pPr>
            <a:r>
              <a:rPr lang="es-ES" sz="2400" b="1" i="1" u="none" strike="noStrike">
                <a:solidFill>
                  <a:srgbClr val="000000"/>
                </a:solidFill>
                <a:effectLst/>
                <a:latin typeface="Calibri" panose="020F0502020204030204" pitchFamily="34" charset="0"/>
                <a:cs typeface="Calibri" panose="020F0502020204030204" pitchFamily="34" charset="0"/>
              </a:rPr>
              <a:t>Objetivo General </a:t>
            </a:r>
          </a:p>
        </p:txBody>
      </p:sp>
      <p:sp>
        <p:nvSpPr>
          <p:cNvPr id="8" name="CuadroTexto 7">
            <a:extLst>
              <a:ext uri="{FF2B5EF4-FFF2-40B4-BE49-F238E27FC236}">
                <a16:creationId xmlns:a16="http://schemas.microsoft.com/office/drawing/2014/main" id="{C78970A1-891F-4497-AB71-822532E4FB7E}"/>
              </a:ext>
            </a:extLst>
          </p:cNvPr>
          <p:cNvSpPr txBox="1"/>
          <p:nvPr/>
        </p:nvSpPr>
        <p:spPr>
          <a:xfrm>
            <a:off x="883059" y="2474834"/>
            <a:ext cx="3513804" cy="461665"/>
          </a:xfrm>
          <a:prstGeom prst="rect">
            <a:avLst/>
          </a:prstGeom>
          <a:solidFill>
            <a:schemeClr val="bg2">
              <a:lumMod val="40000"/>
              <a:lumOff val="60000"/>
            </a:schemeClr>
          </a:solidFill>
          <a:ln>
            <a:solidFill>
              <a:schemeClr val="tx1"/>
            </a:solidFill>
          </a:ln>
        </p:spPr>
        <p:style>
          <a:lnRef idx="1">
            <a:schemeClr val="accent5"/>
          </a:lnRef>
          <a:fillRef idx="1001">
            <a:schemeClr val="dk2"/>
          </a:fillRef>
          <a:effectRef idx="1">
            <a:schemeClr val="accent5"/>
          </a:effectRef>
          <a:fontRef idx="minor">
            <a:schemeClr val="dk1"/>
          </a:fontRef>
        </p:style>
        <p:txBody>
          <a:bodyPr wrap="square">
            <a:spAutoFit/>
          </a:bodyPr>
          <a:lstStyle/>
          <a:p>
            <a:pPr rtl="0" fontAlgn="base">
              <a:spcBef>
                <a:spcPts val="200"/>
              </a:spcBef>
              <a:spcAft>
                <a:spcPts val="0"/>
              </a:spcAft>
            </a:pPr>
            <a:r>
              <a:rPr lang="es-ES" sz="2400" b="1" i="1" u="none" strike="noStrike">
                <a:solidFill>
                  <a:srgbClr val="000000"/>
                </a:solidFill>
                <a:effectLst/>
                <a:latin typeface="Calibri" panose="020F0502020204030204" pitchFamily="34" charset="0"/>
                <a:cs typeface="Calibri" panose="020F0502020204030204" pitchFamily="34" charset="0"/>
              </a:rPr>
              <a:t>Objetivos Específicos</a:t>
            </a:r>
          </a:p>
        </p:txBody>
      </p:sp>
      <p:sp>
        <p:nvSpPr>
          <p:cNvPr id="10" name="CuadroTexto 9">
            <a:extLst>
              <a:ext uri="{FF2B5EF4-FFF2-40B4-BE49-F238E27FC236}">
                <a16:creationId xmlns:a16="http://schemas.microsoft.com/office/drawing/2014/main" id="{967CCC65-EED7-47A8-8B2C-D82E43474047}"/>
              </a:ext>
            </a:extLst>
          </p:cNvPr>
          <p:cNvSpPr txBox="1"/>
          <p:nvPr/>
        </p:nvSpPr>
        <p:spPr>
          <a:xfrm>
            <a:off x="1112051" y="1709758"/>
            <a:ext cx="7645357" cy="707886"/>
          </a:xfrm>
          <a:prstGeom prst="rect">
            <a:avLst/>
          </a:prstGeom>
          <a:ln/>
        </p:spPr>
        <p:style>
          <a:lnRef idx="2">
            <a:schemeClr val="dk1"/>
          </a:lnRef>
          <a:fillRef idx="1">
            <a:schemeClr val="lt1"/>
          </a:fillRef>
          <a:effectRef idx="0">
            <a:schemeClr val="dk1"/>
          </a:effectRef>
          <a:fontRef idx="minor">
            <a:schemeClr val="dk1"/>
          </a:fontRef>
        </p:style>
        <p:txBody>
          <a:bodyPr wrap="square">
            <a:spAutoFit/>
          </a:bodyPr>
          <a:lstStyle/>
          <a:p>
            <a:pPr algn="just" rtl="0">
              <a:spcBef>
                <a:spcPts val="0"/>
              </a:spcBef>
              <a:spcAft>
                <a:spcPts val="800"/>
              </a:spcAft>
            </a:pPr>
            <a:r>
              <a:rPr lang="es-ES" sz="2000" b="0" i="0" u="none" strike="noStrike">
                <a:solidFill>
                  <a:srgbClr val="000000"/>
                </a:solidFill>
                <a:effectLst/>
                <a:latin typeface="Calibri" panose="020F0502020204030204" pitchFamily="34" charset="0"/>
                <a:cs typeface="Calibri" panose="020F0502020204030204" pitchFamily="34" charset="0"/>
              </a:rPr>
              <a:t>Desarrollar el análisis fitoquímico de </a:t>
            </a:r>
            <a:r>
              <a:rPr lang="es-ES" sz="2000" b="0" i="1" u="none" strike="noStrike" err="1">
                <a:solidFill>
                  <a:srgbClr val="000000"/>
                </a:solidFill>
                <a:effectLst/>
                <a:latin typeface="Calibri" panose="020F0502020204030204" pitchFamily="34" charset="0"/>
                <a:cs typeface="Calibri" panose="020F0502020204030204" pitchFamily="34" charset="0"/>
              </a:rPr>
              <a:t>Neurolaena</a:t>
            </a:r>
            <a:r>
              <a:rPr lang="es-ES" sz="2000" b="0" i="1" u="none" strike="noStrike">
                <a:solidFill>
                  <a:srgbClr val="000000"/>
                </a:solidFill>
                <a:effectLst/>
                <a:latin typeface="Calibri" panose="020F0502020204030204" pitchFamily="34" charset="0"/>
                <a:cs typeface="Calibri" panose="020F0502020204030204" pitchFamily="34" charset="0"/>
              </a:rPr>
              <a:t> lobata</a:t>
            </a:r>
            <a:r>
              <a:rPr lang="es-ES" sz="2000" b="0" i="0" u="none" strike="noStrike">
                <a:solidFill>
                  <a:srgbClr val="000000"/>
                </a:solidFill>
                <a:effectLst/>
                <a:latin typeface="Calibri" panose="020F0502020204030204" pitchFamily="34" charset="0"/>
                <a:cs typeface="Calibri" panose="020F0502020204030204" pitchFamily="34" charset="0"/>
              </a:rPr>
              <a:t> con la finalidad de determinar su potencial actividad antioxidante.</a:t>
            </a:r>
            <a:endParaRPr lang="es-ES" sz="2000" b="0">
              <a:effectLst/>
              <a:latin typeface="Calibri" panose="020F0502020204030204" pitchFamily="34" charset="0"/>
              <a:cs typeface="Calibri" panose="020F0502020204030204" pitchFamily="34" charset="0"/>
            </a:endParaRPr>
          </a:p>
        </p:txBody>
      </p:sp>
      <p:sp>
        <p:nvSpPr>
          <p:cNvPr id="12" name="CuadroTexto 11">
            <a:extLst>
              <a:ext uri="{FF2B5EF4-FFF2-40B4-BE49-F238E27FC236}">
                <a16:creationId xmlns:a16="http://schemas.microsoft.com/office/drawing/2014/main" id="{3743CDC1-F805-4EA8-913E-701F6080A6A9}"/>
              </a:ext>
            </a:extLst>
          </p:cNvPr>
          <p:cNvSpPr txBox="1"/>
          <p:nvPr/>
        </p:nvSpPr>
        <p:spPr>
          <a:xfrm>
            <a:off x="1412158" y="2994730"/>
            <a:ext cx="7551174" cy="646331"/>
          </a:xfrm>
          <a:prstGeom prst="rect">
            <a:avLst/>
          </a:prstGeom>
          <a:ln/>
        </p:spPr>
        <p:style>
          <a:lnRef idx="2">
            <a:schemeClr val="dk1"/>
          </a:lnRef>
          <a:fillRef idx="1">
            <a:schemeClr val="lt1"/>
          </a:fillRef>
          <a:effectRef idx="0">
            <a:schemeClr val="dk1"/>
          </a:effectRef>
          <a:fontRef idx="minor">
            <a:schemeClr val="dk1"/>
          </a:fontRef>
        </p:style>
        <p:txBody>
          <a:bodyPr wrap="square">
            <a:spAutoFit/>
          </a:bodyPr>
          <a:lstStyle/>
          <a:p>
            <a:pPr algn="just" rtl="0" fontAlgn="base">
              <a:spcBef>
                <a:spcPts val="0"/>
              </a:spcBef>
              <a:spcAft>
                <a:spcPts val="0"/>
              </a:spcAft>
              <a:buFont typeface="Arial" panose="020B0604020202020204" pitchFamily="34" charset="0"/>
              <a:buChar char="•"/>
            </a:pPr>
            <a:r>
              <a:rPr lang="es-ES" sz="1800" b="0" i="0" u="none" strike="noStrike">
                <a:solidFill>
                  <a:srgbClr val="000000"/>
                </a:solidFill>
                <a:effectLst/>
                <a:latin typeface="Calibri" panose="020F0502020204030204" pitchFamily="34" charset="0"/>
                <a:cs typeface="Calibri" panose="020F0502020204030204" pitchFamily="34" charset="0"/>
              </a:rPr>
              <a:t>Recolectar y describir características morfológicas de la especie vegetal de interés para la confirmación.</a:t>
            </a:r>
          </a:p>
        </p:txBody>
      </p:sp>
      <p:sp>
        <p:nvSpPr>
          <p:cNvPr id="14" name="CuadroTexto 13">
            <a:extLst>
              <a:ext uri="{FF2B5EF4-FFF2-40B4-BE49-F238E27FC236}">
                <a16:creationId xmlns:a16="http://schemas.microsoft.com/office/drawing/2014/main" id="{6B88A553-2781-47A3-B35F-632808AD5E92}"/>
              </a:ext>
            </a:extLst>
          </p:cNvPr>
          <p:cNvSpPr txBox="1"/>
          <p:nvPr/>
        </p:nvSpPr>
        <p:spPr>
          <a:xfrm>
            <a:off x="2109962" y="3715027"/>
            <a:ext cx="7255264" cy="646331"/>
          </a:xfrm>
          <a:prstGeom prst="rect">
            <a:avLst/>
          </a:prstGeom>
          <a:ln/>
        </p:spPr>
        <p:style>
          <a:lnRef idx="2">
            <a:schemeClr val="dk1"/>
          </a:lnRef>
          <a:fillRef idx="1">
            <a:schemeClr val="lt1"/>
          </a:fillRef>
          <a:effectRef idx="0">
            <a:schemeClr val="dk1"/>
          </a:effectRef>
          <a:fontRef idx="minor">
            <a:schemeClr val="dk1"/>
          </a:fontRef>
        </p:style>
        <p:txBody>
          <a:bodyPr wrap="square">
            <a:spAutoFit/>
          </a:bodyPr>
          <a:lstStyle/>
          <a:p>
            <a:pPr algn="just" rtl="0" fontAlgn="base">
              <a:spcBef>
                <a:spcPts val="0"/>
              </a:spcBef>
              <a:spcAft>
                <a:spcPts val="0"/>
              </a:spcAft>
              <a:buFont typeface="Arial" panose="020B0604020202020204" pitchFamily="34" charset="0"/>
              <a:buChar char="•"/>
            </a:pPr>
            <a:r>
              <a:rPr lang="es-ES" sz="1800" b="0" i="0" u="none" strike="noStrike">
                <a:solidFill>
                  <a:srgbClr val="000000"/>
                </a:solidFill>
                <a:effectLst/>
                <a:latin typeface="Calibri" panose="020F0502020204030204" pitchFamily="34" charset="0"/>
                <a:cs typeface="Calibri" panose="020F0502020204030204" pitchFamily="34" charset="0"/>
              </a:rPr>
              <a:t>Obtener extractos y fracciones de </a:t>
            </a:r>
            <a:r>
              <a:rPr lang="es-ES" sz="1800" b="0" i="1" u="none" strike="noStrike" err="1">
                <a:solidFill>
                  <a:srgbClr val="000000"/>
                </a:solidFill>
                <a:effectLst/>
                <a:latin typeface="Calibri" panose="020F0502020204030204" pitchFamily="34" charset="0"/>
                <a:cs typeface="Calibri" panose="020F0502020204030204" pitchFamily="34" charset="0"/>
              </a:rPr>
              <a:t>Neurolaena</a:t>
            </a:r>
            <a:r>
              <a:rPr lang="es-ES" sz="1800" b="0" i="1" u="none" strike="noStrike">
                <a:solidFill>
                  <a:srgbClr val="000000"/>
                </a:solidFill>
                <a:effectLst/>
                <a:latin typeface="Calibri" panose="020F0502020204030204" pitchFamily="34" charset="0"/>
                <a:cs typeface="Calibri" panose="020F0502020204030204" pitchFamily="34" charset="0"/>
              </a:rPr>
              <a:t> lobata</a:t>
            </a:r>
            <a:r>
              <a:rPr lang="es-ES" sz="1800" b="0" i="0" u="none" strike="noStrike">
                <a:solidFill>
                  <a:srgbClr val="000000"/>
                </a:solidFill>
                <a:effectLst/>
                <a:latin typeface="Calibri" panose="020F0502020204030204" pitchFamily="34" charset="0"/>
                <a:cs typeface="Calibri" panose="020F0502020204030204" pitchFamily="34" charset="0"/>
              </a:rPr>
              <a:t>, utilizando extracción líquido-líquido.</a:t>
            </a:r>
          </a:p>
        </p:txBody>
      </p:sp>
      <p:sp>
        <p:nvSpPr>
          <p:cNvPr id="16" name="CuadroTexto 15">
            <a:extLst>
              <a:ext uri="{FF2B5EF4-FFF2-40B4-BE49-F238E27FC236}">
                <a16:creationId xmlns:a16="http://schemas.microsoft.com/office/drawing/2014/main" id="{9837BAEA-EF07-4BC5-9EB4-1A86D2F8BAE5}"/>
              </a:ext>
            </a:extLst>
          </p:cNvPr>
          <p:cNvSpPr txBox="1"/>
          <p:nvPr/>
        </p:nvSpPr>
        <p:spPr>
          <a:xfrm>
            <a:off x="3357145" y="5256953"/>
            <a:ext cx="7423926" cy="646331"/>
          </a:xfrm>
          <a:prstGeom prst="rect">
            <a:avLst/>
          </a:prstGeom>
          <a:ln/>
        </p:spPr>
        <p:style>
          <a:lnRef idx="2">
            <a:schemeClr val="dk1"/>
          </a:lnRef>
          <a:fillRef idx="1">
            <a:schemeClr val="lt1"/>
          </a:fillRef>
          <a:effectRef idx="0">
            <a:schemeClr val="dk1"/>
          </a:effectRef>
          <a:fontRef idx="minor">
            <a:schemeClr val="dk1"/>
          </a:fontRef>
        </p:style>
        <p:txBody>
          <a:bodyPr wrap="square" lIns="91440" tIns="45720" rIns="91440" bIns="45720" anchor="t">
            <a:spAutoFit/>
          </a:bodyPr>
          <a:lstStyle/>
          <a:p>
            <a:pPr algn="just" fontAlgn="base">
              <a:spcAft>
                <a:spcPts val="800"/>
              </a:spcAft>
              <a:buFont typeface="Arial" panose="020B0604020202020204" pitchFamily="34" charset="0"/>
              <a:buChar char="•"/>
            </a:pPr>
            <a:r>
              <a:rPr lang="es-ES" sz="1800" b="0" i="0" u="none" strike="noStrike">
                <a:solidFill>
                  <a:srgbClr val="000000"/>
                </a:solidFill>
                <a:effectLst/>
                <a:latin typeface="Calibri" panose="020F0502020204030204" pitchFamily="34" charset="0"/>
                <a:cs typeface="Calibri" panose="020F0502020204030204" pitchFamily="34" charset="0"/>
              </a:rPr>
              <a:t>Determinar la actividad antioxidante y realizar enfrentamientos </a:t>
            </a:r>
            <a:r>
              <a:rPr lang="es-ES" sz="1800" b="0" i="1" u="none" strike="noStrike">
                <a:solidFill>
                  <a:srgbClr val="000000"/>
                </a:solidFill>
                <a:effectLst/>
                <a:latin typeface="Calibri" panose="020F0502020204030204" pitchFamily="34" charset="0"/>
                <a:cs typeface="Calibri" panose="020F0502020204030204" pitchFamily="34" charset="0"/>
              </a:rPr>
              <a:t>in vitro</a:t>
            </a:r>
            <a:r>
              <a:rPr lang="es-ES" sz="1800" b="0" i="0" u="none" strike="noStrike">
                <a:solidFill>
                  <a:srgbClr val="000000"/>
                </a:solidFill>
                <a:effectLst/>
                <a:latin typeface="Calibri" panose="020F0502020204030204" pitchFamily="34" charset="0"/>
                <a:cs typeface="Calibri" panose="020F0502020204030204" pitchFamily="34" charset="0"/>
              </a:rPr>
              <a:t> para evaluar su actividad antimicrobiana.</a:t>
            </a:r>
            <a:r>
              <a:rPr lang="es-ES" sz="1800">
                <a:latin typeface="Calibri" panose="020F0502020204030204" pitchFamily="34" charset="0"/>
                <a:cs typeface="Calibri" panose="020F0502020204030204" pitchFamily="34" charset="0"/>
              </a:rPr>
              <a:t> </a:t>
            </a:r>
            <a:endParaRPr lang="es-ES" sz="1800" b="0" i="0" u="none" strike="noStrike">
              <a:solidFill>
                <a:srgbClr val="000000"/>
              </a:solidFill>
              <a:effectLst/>
              <a:latin typeface="Calibri" panose="020F0502020204030204" pitchFamily="34" charset="0"/>
              <a:cs typeface="Calibri" panose="020F0502020204030204" pitchFamily="34" charset="0"/>
            </a:endParaRPr>
          </a:p>
        </p:txBody>
      </p:sp>
      <p:pic>
        <p:nvPicPr>
          <p:cNvPr id="1028" name="Picture 4">
            <a:extLst>
              <a:ext uri="{FF2B5EF4-FFF2-40B4-BE49-F238E27FC236}">
                <a16:creationId xmlns:a16="http://schemas.microsoft.com/office/drawing/2014/main" id="{BF7EC453-DB74-4CDD-91A7-44F79AFC09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89408" y="2574585"/>
            <a:ext cx="1951701" cy="260226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D4E2236C-505B-4916-9E24-E2F119437E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57409" y="38691"/>
            <a:ext cx="2506773" cy="2956039"/>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a:extLst>
              <a:ext uri="{FF2B5EF4-FFF2-40B4-BE49-F238E27FC236}">
                <a16:creationId xmlns:a16="http://schemas.microsoft.com/office/drawing/2014/main" id="{3ED49EA1-BC3F-4D1F-ABEC-DDE699A37225}"/>
              </a:ext>
            </a:extLst>
          </p:cNvPr>
          <p:cNvPicPr>
            <a:picLocks noChangeAspect="1"/>
          </p:cNvPicPr>
          <p:nvPr/>
        </p:nvPicPr>
        <p:blipFill>
          <a:blip r:embed="rId5"/>
          <a:stretch>
            <a:fillRect/>
          </a:stretch>
        </p:blipFill>
        <p:spPr>
          <a:xfrm>
            <a:off x="8293771" y="5966925"/>
            <a:ext cx="3785715" cy="887755"/>
          </a:xfrm>
          <a:prstGeom prst="rect">
            <a:avLst/>
          </a:prstGeom>
        </p:spPr>
      </p:pic>
      <p:pic>
        <p:nvPicPr>
          <p:cNvPr id="3" name="Imagen 2">
            <a:extLst>
              <a:ext uri="{FF2B5EF4-FFF2-40B4-BE49-F238E27FC236}">
                <a16:creationId xmlns:a16="http://schemas.microsoft.com/office/drawing/2014/main" id="{8AFA1B26-B431-4E1C-9BAF-146FE0F5535E}"/>
              </a:ext>
            </a:extLst>
          </p:cNvPr>
          <p:cNvPicPr>
            <a:picLocks noChangeAspect="1"/>
          </p:cNvPicPr>
          <p:nvPr/>
        </p:nvPicPr>
        <p:blipFill>
          <a:blip r:embed="rId6"/>
          <a:stretch>
            <a:fillRect/>
          </a:stretch>
        </p:blipFill>
        <p:spPr>
          <a:xfrm>
            <a:off x="236328" y="3702850"/>
            <a:ext cx="1779452" cy="2372602"/>
          </a:xfrm>
          <a:prstGeom prst="rect">
            <a:avLst/>
          </a:prstGeom>
        </p:spPr>
      </p:pic>
      <p:sp>
        <p:nvSpPr>
          <p:cNvPr id="15" name="CuadroTexto 14">
            <a:extLst>
              <a:ext uri="{FF2B5EF4-FFF2-40B4-BE49-F238E27FC236}">
                <a16:creationId xmlns:a16="http://schemas.microsoft.com/office/drawing/2014/main" id="{066365A1-D676-4F28-A48E-E70DE7B8A933}"/>
              </a:ext>
            </a:extLst>
          </p:cNvPr>
          <p:cNvSpPr txBox="1"/>
          <p:nvPr/>
        </p:nvSpPr>
        <p:spPr>
          <a:xfrm>
            <a:off x="8757408" y="2655132"/>
            <a:ext cx="867855" cy="307777"/>
          </a:xfrm>
          <a:prstGeom prst="rect">
            <a:avLst/>
          </a:prstGeom>
          <a:noFill/>
        </p:spPr>
        <p:txBody>
          <a:bodyPr wrap="square">
            <a:spAutoFit/>
          </a:bodyPr>
          <a:lstStyle/>
          <a:p>
            <a:r>
              <a:rPr lang="es-ES" b="0" i="0" dirty="0">
                <a:solidFill>
                  <a:srgbClr val="000000"/>
                </a:solidFill>
                <a:effectLst/>
                <a:latin typeface="WordVisi_MSFontService"/>
              </a:rPr>
              <a:t>Trópicos</a:t>
            </a:r>
            <a:endParaRPr lang="es-EC"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3" name="Google Shape;103;gec54d07bcd_0_0"/>
          <p:cNvSpPr txBox="1">
            <a:spLocks noGrp="1"/>
          </p:cNvSpPr>
          <p:nvPr>
            <p:ph type="title"/>
          </p:nvPr>
        </p:nvSpPr>
        <p:spPr>
          <a:xfrm>
            <a:off x="4447187" y="91898"/>
            <a:ext cx="3171106" cy="630577"/>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s-MX" sz="3600" i="0">
                <a:solidFill>
                  <a:schemeClr val="dk1"/>
                </a:solidFill>
                <a:latin typeface="Calibri" panose="020F0502020204030204" pitchFamily="34" charset="0"/>
                <a:cs typeface="Calibri" panose="020F0502020204030204" pitchFamily="34" charset="0"/>
              </a:rPr>
              <a:t>Marco teórico</a:t>
            </a:r>
            <a:endParaRPr sz="3600">
              <a:latin typeface="Calibri" panose="020F0502020204030204" pitchFamily="34" charset="0"/>
              <a:cs typeface="Calibri" panose="020F0502020204030204" pitchFamily="34" charset="0"/>
            </a:endParaRPr>
          </a:p>
        </p:txBody>
      </p:sp>
      <p:pic>
        <p:nvPicPr>
          <p:cNvPr id="2" name="Imagen 2" descr="Planta con hojas verdes&#10;&#10;Descripción generada automáticamente">
            <a:extLst>
              <a:ext uri="{FF2B5EF4-FFF2-40B4-BE49-F238E27FC236}">
                <a16:creationId xmlns:a16="http://schemas.microsoft.com/office/drawing/2014/main" id="{02037AFD-6714-488F-A56A-78B152620D17}"/>
              </a:ext>
            </a:extLst>
          </p:cNvPr>
          <p:cNvPicPr>
            <a:picLocks noChangeAspect="1"/>
          </p:cNvPicPr>
          <p:nvPr/>
        </p:nvPicPr>
        <p:blipFill>
          <a:blip r:embed="rId3">
            <a:clrChange>
              <a:clrFrom>
                <a:srgbClr val="9CB188"/>
              </a:clrFrom>
              <a:clrTo>
                <a:srgbClr val="9CB188">
                  <a:alpha val="0"/>
                </a:srgbClr>
              </a:clrTo>
            </a:clrChange>
            <a:lum bright="70000" contrast="-70000"/>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511029" y="771591"/>
            <a:ext cx="3392425" cy="3017520"/>
          </a:xfrm>
          <a:prstGeom prst="rect">
            <a:avLst/>
          </a:prstGeom>
        </p:spPr>
      </p:pic>
      <p:graphicFrame>
        <p:nvGraphicFramePr>
          <p:cNvPr id="4" name="Tabla 3">
            <a:extLst>
              <a:ext uri="{FF2B5EF4-FFF2-40B4-BE49-F238E27FC236}">
                <a16:creationId xmlns:a16="http://schemas.microsoft.com/office/drawing/2014/main" id="{EDDBA0F1-7AAD-4942-B3A6-39E24B263941}"/>
              </a:ext>
            </a:extLst>
          </p:cNvPr>
          <p:cNvGraphicFramePr>
            <a:graphicFrameLocks noGrp="1"/>
          </p:cNvGraphicFramePr>
          <p:nvPr>
            <p:extLst>
              <p:ext uri="{D42A27DB-BD31-4B8C-83A1-F6EECF244321}">
                <p14:modId xmlns:p14="http://schemas.microsoft.com/office/powerpoint/2010/main" val="599084153"/>
              </p:ext>
            </p:extLst>
          </p:nvPr>
        </p:nvGraphicFramePr>
        <p:xfrm>
          <a:off x="497457" y="771591"/>
          <a:ext cx="3419570" cy="3017520"/>
        </p:xfrm>
        <a:graphic>
          <a:graphicData uri="http://schemas.openxmlformats.org/drawingml/2006/table">
            <a:tbl>
              <a:tblPr firstRow="1" bandRow="1">
                <a:tableStyleId>{17292A2E-F333-43FB-9621-5CBBE7FDCDCB}</a:tableStyleId>
              </a:tblPr>
              <a:tblGrid>
                <a:gridCol w="1606344">
                  <a:extLst>
                    <a:ext uri="{9D8B030D-6E8A-4147-A177-3AD203B41FA5}">
                      <a16:colId xmlns:a16="http://schemas.microsoft.com/office/drawing/2014/main" val="1523214665"/>
                    </a:ext>
                  </a:extLst>
                </a:gridCol>
                <a:gridCol w="1813226">
                  <a:extLst>
                    <a:ext uri="{9D8B030D-6E8A-4147-A177-3AD203B41FA5}">
                      <a16:colId xmlns:a16="http://schemas.microsoft.com/office/drawing/2014/main" val="1303405000"/>
                    </a:ext>
                  </a:extLst>
                </a:gridCol>
              </a:tblGrid>
              <a:tr h="209179">
                <a:tc>
                  <a:txBody>
                    <a:bodyPr/>
                    <a:lstStyle/>
                    <a:p>
                      <a:pPr algn="l" rtl="0" fontAlgn="base"/>
                      <a:r>
                        <a:rPr lang="en-US" sz="1600">
                          <a:solidFill>
                            <a:schemeClr val="tx1"/>
                          </a:solidFill>
                          <a:effectLst/>
                          <a:latin typeface="Calibri" panose="020F0502020204030204" pitchFamily="34" charset="0"/>
                          <a:cs typeface="Calibri" panose="020F0502020204030204" pitchFamily="34" charset="0"/>
                        </a:rPr>
                        <a:t>Taxón </a:t>
                      </a:r>
                      <a:endParaRPr lang="en-US" sz="2000" b="1" dirty="0">
                        <a:solidFill>
                          <a:schemeClr val="tx1"/>
                        </a:solidFill>
                        <a:effectLst/>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l" rtl="0" fontAlgn="base"/>
                      <a:r>
                        <a:rPr lang="en-US" sz="1600">
                          <a:solidFill>
                            <a:schemeClr val="tx1"/>
                          </a:solidFill>
                          <a:effectLst/>
                          <a:latin typeface="Calibri" panose="020F0502020204030204" pitchFamily="34" charset="0"/>
                          <a:cs typeface="Calibri" panose="020F0502020204030204" pitchFamily="34" charset="0"/>
                        </a:rPr>
                        <a:t>Nombre </a:t>
                      </a:r>
                      <a:endParaRPr lang="en-US" sz="2000" b="1">
                        <a:solidFill>
                          <a:schemeClr val="tx1"/>
                        </a:solidFill>
                        <a:effectLst/>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1943581069"/>
                  </a:ext>
                </a:extLst>
              </a:tr>
              <a:tr h="308983">
                <a:tc>
                  <a:txBody>
                    <a:bodyPr/>
                    <a:lstStyle/>
                    <a:p>
                      <a:pPr algn="l" rtl="0" fontAlgn="base"/>
                      <a:r>
                        <a:rPr lang="en-US" sz="1600">
                          <a:effectLst/>
                          <a:latin typeface="Calibri" panose="020F0502020204030204" pitchFamily="34" charset="0"/>
                          <a:cs typeface="Calibri" panose="020F0502020204030204" pitchFamily="34" charset="0"/>
                        </a:rPr>
                        <a:t>Reino </a:t>
                      </a:r>
                      <a:endParaRPr lang="en-US" sz="2000" b="0">
                        <a:effectLst/>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base"/>
                      <a:r>
                        <a:rPr lang="en-US" sz="1600">
                          <a:effectLst/>
                          <a:latin typeface="Calibri" panose="020F0502020204030204" pitchFamily="34" charset="0"/>
                          <a:cs typeface="Calibri" panose="020F0502020204030204" pitchFamily="34" charset="0"/>
                        </a:rPr>
                        <a:t>Plantae </a:t>
                      </a:r>
                      <a:endParaRPr lang="en-US" sz="2000" b="0">
                        <a:effectLst/>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10746300"/>
                  </a:ext>
                </a:extLst>
              </a:tr>
              <a:tr h="308983">
                <a:tc>
                  <a:txBody>
                    <a:bodyPr/>
                    <a:lstStyle/>
                    <a:p>
                      <a:pPr algn="l" rtl="0" fontAlgn="base"/>
                      <a:r>
                        <a:rPr lang="en-US" sz="1600">
                          <a:effectLst/>
                          <a:latin typeface="Calibri" panose="020F0502020204030204" pitchFamily="34" charset="0"/>
                          <a:cs typeface="Calibri" panose="020F0502020204030204" pitchFamily="34" charset="0"/>
                        </a:rPr>
                        <a:t>Clase </a:t>
                      </a:r>
                      <a:endParaRPr lang="en-US" sz="2000" b="0" dirty="0">
                        <a:effectLst/>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base"/>
                      <a:r>
                        <a:rPr lang="en-US" sz="1600">
                          <a:effectLst/>
                          <a:latin typeface="Calibri" panose="020F0502020204030204" pitchFamily="34" charset="0"/>
                          <a:cs typeface="Calibri" panose="020F0502020204030204" pitchFamily="34" charset="0"/>
                        </a:rPr>
                        <a:t>Equisetopsida </a:t>
                      </a:r>
                      <a:endParaRPr lang="en-US" sz="2000" b="0">
                        <a:effectLst/>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41753295"/>
                  </a:ext>
                </a:extLst>
              </a:tr>
              <a:tr h="308983">
                <a:tc>
                  <a:txBody>
                    <a:bodyPr/>
                    <a:lstStyle/>
                    <a:p>
                      <a:pPr algn="l" rtl="0" fontAlgn="base"/>
                      <a:r>
                        <a:rPr lang="en-US" sz="1600">
                          <a:effectLst/>
                          <a:latin typeface="Calibri" panose="020F0502020204030204" pitchFamily="34" charset="0"/>
                          <a:cs typeface="Calibri" panose="020F0502020204030204" pitchFamily="34" charset="0"/>
                        </a:rPr>
                        <a:t>Subclase </a:t>
                      </a:r>
                      <a:endParaRPr lang="en-US" sz="2000" b="0" dirty="0">
                        <a:effectLst/>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base"/>
                      <a:r>
                        <a:rPr lang="en-US" sz="1600">
                          <a:effectLst/>
                          <a:latin typeface="Calibri" panose="020F0502020204030204" pitchFamily="34" charset="0"/>
                          <a:cs typeface="Calibri" panose="020F0502020204030204" pitchFamily="34" charset="0"/>
                        </a:rPr>
                        <a:t>Magnoliidae </a:t>
                      </a:r>
                      <a:endParaRPr lang="en-US" sz="2000" b="0">
                        <a:effectLst/>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54214548"/>
                  </a:ext>
                </a:extLst>
              </a:tr>
              <a:tr h="308983">
                <a:tc>
                  <a:txBody>
                    <a:bodyPr/>
                    <a:lstStyle/>
                    <a:p>
                      <a:pPr algn="l" rtl="0" fontAlgn="base"/>
                      <a:r>
                        <a:rPr lang="en-US" sz="1600">
                          <a:effectLst/>
                          <a:latin typeface="Calibri" panose="020F0502020204030204" pitchFamily="34" charset="0"/>
                          <a:cs typeface="Calibri" panose="020F0502020204030204" pitchFamily="34" charset="0"/>
                        </a:rPr>
                        <a:t>Superorden </a:t>
                      </a:r>
                      <a:endParaRPr lang="en-US" sz="2000" b="0" dirty="0">
                        <a:effectLst/>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base"/>
                      <a:r>
                        <a:rPr lang="en-US" sz="1600">
                          <a:effectLst/>
                          <a:latin typeface="Calibri" panose="020F0502020204030204" pitchFamily="34" charset="0"/>
                          <a:cs typeface="Calibri" panose="020F0502020204030204" pitchFamily="34" charset="0"/>
                        </a:rPr>
                        <a:t>Asteranae </a:t>
                      </a:r>
                      <a:endParaRPr lang="en-US" sz="2000" b="0" dirty="0">
                        <a:effectLst/>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72997218"/>
                  </a:ext>
                </a:extLst>
              </a:tr>
              <a:tr h="308983">
                <a:tc>
                  <a:txBody>
                    <a:bodyPr/>
                    <a:lstStyle/>
                    <a:p>
                      <a:pPr algn="l" rtl="0" fontAlgn="base"/>
                      <a:r>
                        <a:rPr lang="en-US" sz="1600">
                          <a:effectLst/>
                          <a:latin typeface="Calibri" panose="020F0502020204030204" pitchFamily="34" charset="0"/>
                          <a:cs typeface="Calibri" panose="020F0502020204030204" pitchFamily="34" charset="0"/>
                        </a:rPr>
                        <a:t>Orden </a:t>
                      </a:r>
                      <a:endParaRPr lang="en-US" sz="2000" b="0">
                        <a:effectLst/>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base"/>
                      <a:r>
                        <a:rPr lang="en-US" sz="1600">
                          <a:effectLst/>
                          <a:latin typeface="Calibri" panose="020F0502020204030204" pitchFamily="34" charset="0"/>
                          <a:cs typeface="Calibri" panose="020F0502020204030204" pitchFamily="34" charset="0"/>
                        </a:rPr>
                        <a:t>Asterales </a:t>
                      </a:r>
                      <a:endParaRPr lang="en-US" sz="2000" b="0">
                        <a:effectLst/>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96973176"/>
                  </a:ext>
                </a:extLst>
              </a:tr>
              <a:tr h="308983">
                <a:tc>
                  <a:txBody>
                    <a:bodyPr/>
                    <a:lstStyle/>
                    <a:p>
                      <a:pPr algn="l" rtl="0" fontAlgn="base"/>
                      <a:r>
                        <a:rPr lang="en-US" sz="1600">
                          <a:effectLst/>
                          <a:latin typeface="Calibri" panose="020F0502020204030204" pitchFamily="34" charset="0"/>
                          <a:cs typeface="Calibri" panose="020F0502020204030204" pitchFamily="34" charset="0"/>
                        </a:rPr>
                        <a:t>Familia </a:t>
                      </a:r>
                      <a:endParaRPr lang="en-US" sz="2000" b="0">
                        <a:effectLst/>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base"/>
                      <a:r>
                        <a:rPr lang="en-US" sz="1600" dirty="0">
                          <a:effectLst/>
                          <a:latin typeface="Calibri" panose="020F0502020204030204" pitchFamily="34" charset="0"/>
                          <a:cs typeface="Calibri" panose="020F0502020204030204" pitchFamily="34" charset="0"/>
                        </a:rPr>
                        <a:t>Asteraceae </a:t>
                      </a:r>
                      <a:endParaRPr lang="en-US" sz="2000" b="0" dirty="0">
                        <a:effectLst/>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17108267"/>
                  </a:ext>
                </a:extLst>
              </a:tr>
              <a:tr h="308983">
                <a:tc>
                  <a:txBody>
                    <a:bodyPr/>
                    <a:lstStyle/>
                    <a:p>
                      <a:pPr algn="l" rtl="0" fontAlgn="base"/>
                      <a:r>
                        <a:rPr lang="en-US" sz="1600">
                          <a:effectLst/>
                          <a:latin typeface="Calibri" panose="020F0502020204030204" pitchFamily="34" charset="0"/>
                          <a:cs typeface="Calibri" panose="020F0502020204030204" pitchFamily="34" charset="0"/>
                        </a:rPr>
                        <a:t>Género </a:t>
                      </a:r>
                      <a:endParaRPr lang="en-US" sz="2000" b="0">
                        <a:effectLst/>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base"/>
                      <a:r>
                        <a:rPr lang="en-US" sz="1600">
                          <a:effectLst/>
                          <a:latin typeface="Calibri" panose="020F0502020204030204" pitchFamily="34" charset="0"/>
                          <a:cs typeface="Calibri" panose="020F0502020204030204" pitchFamily="34" charset="0"/>
                        </a:rPr>
                        <a:t>Neurolaena R. Br </a:t>
                      </a:r>
                      <a:endParaRPr lang="en-US" sz="2000" b="0">
                        <a:effectLst/>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9143624"/>
                  </a:ext>
                </a:extLst>
              </a:tr>
              <a:tr h="308983">
                <a:tc>
                  <a:txBody>
                    <a:bodyPr/>
                    <a:lstStyle/>
                    <a:p>
                      <a:pPr algn="l" rtl="0" fontAlgn="base"/>
                      <a:r>
                        <a:rPr lang="en-US" sz="1600">
                          <a:effectLst/>
                          <a:latin typeface="Calibri" panose="020F0502020204030204" pitchFamily="34" charset="0"/>
                          <a:cs typeface="Calibri" panose="020F0502020204030204" pitchFamily="34" charset="0"/>
                        </a:rPr>
                        <a:t>Especie </a:t>
                      </a:r>
                      <a:endParaRPr lang="en-US" sz="2000" b="0">
                        <a:effectLst/>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base"/>
                      <a:r>
                        <a:rPr lang="en-US" sz="1600" i="1" dirty="0" err="1">
                          <a:effectLst/>
                          <a:latin typeface="Calibri" panose="020F0502020204030204" pitchFamily="34" charset="0"/>
                          <a:cs typeface="Calibri" panose="020F0502020204030204" pitchFamily="34" charset="0"/>
                        </a:rPr>
                        <a:t>Neurolaea</a:t>
                      </a:r>
                      <a:r>
                        <a:rPr lang="en-US" sz="1600" i="1" dirty="0">
                          <a:effectLst/>
                          <a:latin typeface="Calibri" panose="020F0502020204030204" pitchFamily="34" charset="0"/>
                          <a:cs typeface="Calibri" panose="020F0502020204030204" pitchFamily="34" charset="0"/>
                        </a:rPr>
                        <a:t> lobata </a:t>
                      </a:r>
                      <a:endParaRPr lang="en-US" sz="2000" b="0" i="1" dirty="0">
                        <a:effectLst/>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2955941"/>
                  </a:ext>
                </a:extLst>
              </a:tr>
            </a:tbl>
          </a:graphicData>
        </a:graphic>
      </p:graphicFrame>
      <p:sp>
        <p:nvSpPr>
          <p:cNvPr id="5" name="CuadroTexto 4">
            <a:extLst>
              <a:ext uri="{FF2B5EF4-FFF2-40B4-BE49-F238E27FC236}">
                <a16:creationId xmlns:a16="http://schemas.microsoft.com/office/drawing/2014/main" id="{BDE1005A-FFFE-4617-BB00-874597D3C4E7}"/>
              </a:ext>
            </a:extLst>
          </p:cNvPr>
          <p:cNvSpPr txBox="1"/>
          <p:nvPr/>
        </p:nvSpPr>
        <p:spPr>
          <a:xfrm>
            <a:off x="739969" y="4088256"/>
            <a:ext cx="2934544" cy="523220"/>
          </a:xfrm>
          <a:prstGeom prst="rect">
            <a:avLst/>
          </a:prstGeom>
          <a:solidFill>
            <a:srgbClr val="BFFF66"/>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fontAlgn="base"/>
            <a:r>
              <a:rPr lang="es-EC" dirty="0">
                <a:solidFill>
                  <a:schemeClr val="tx1"/>
                </a:solidFill>
                <a:latin typeface="Calibri" panose="020F0502020204030204" pitchFamily="34" charset="0"/>
                <a:ea typeface="+mn-ea"/>
                <a:cs typeface="Calibri" panose="020F0502020204030204" pitchFamily="34" charset="0"/>
              </a:rPr>
              <a:t>El género Neurolaena encuentra en áreas tropicales</a:t>
            </a:r>
          </a:p>
        </p:txBody>
      </p:sp>
      <p:pic>
        <p:nvPicPr>
          <p:cNvPr id="6" name="Imagen 6">
            <a:extLst>
              <a:ext uri="{FF2B5EF4-FFF2-40B4-BE49-F238E27FC236}">
                <a16:creationId xmlns:a16="http://schemas.microsoft.com/office/drawing/2014/main" id="{BFFF44B8-8630-43D6-BE61-48B11F4DC612}"/>
              </a:ext>
            </a:extLst>
          </p:cNvPr>
          <p:cNvPicPr>
            <a:picLocks noChangeAspect="1"/>
          </p:cNvPicPr>
          <p:nvPr/>
        </p:nvPicPr>
        <p:blipFill>
          <a:blip r:embed="rId5"/>
          <a:stretch>
            <a:fillRect/>
          </a:stretch>
        </p:blipFill>
        <p:spPr>
          <a:xfrm>
            <a:off x="8440026" y="882498"/>
            <a:ext cx="3259127" cy="1482753"/>
          </a:xfrm>
          <a:prstGeom prst="rect">
            <a:avLst/>
          </a:prstGeom>
        </p:spPr>
      </p:pic>
      <p:sp>
        <p:nvSpPr>
          <p:cNvPr id="7" name="CuadroTexto 6">
            <a:extLst>
              <a:ext uri="{FF2B5EF4-FFF2-40B4-BE49-F238E27FC236}">
                <a16:creationId xmlns:a16="http://schemas.microsoft.com/office/drawing/2014/main" id="{C627AFDA-915C-41AC-9868-88596FAA8780}"/>
              </a:ext>
            </a:extLst>
          </p:cNvPr>
          <p:cNvSpPr txBox="1"/>
          <p:nvPr/>
        </p:nvSpPr>
        <p:spPr>
          <a:xfrm>
            <a:off x="8440026" y="2494468"/>
            <a:ext cx="3259127" cy="954107"/>
          </a:xfrm>
          <a:prstGeom prst="rect">
            <a:avLst/>
          </a:prstGeom>
          <a:noFill/>
          <a:ln w="28575">
            <a:solidFill>
              <a:schemeClr val="accent1">
                <a:lumMod val="5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s-ES" dirty="0">
                <a:latin typeface="Calibri" panose="020F0502020204030204" pitchFamily="34" charset="0"/>
                <a:cs typeface="Calibri" panose="020F0502020204030204" pitchFamily="34" charset="0"/>
              </a:rPr>
              <a:t>Cuando hay el aumento de los radicales libres hay la aparición de un desequilibrio entre la velocidad de generación y la inhibición</a:t>
            </a:r>
          </a:p>
        </p:txBody>
      </p:sp>
      <p:sp>
        <p:nvSpPr>
          <p:cNvPr id="8" name="CuadroTexto 7">
            <a:extLst>
              <a:ext uri="{FF2B5EF4-FFF2-40B4-BE49-F238E27FC236}">
                <a16:creationId xmlns:a16="http://schemas.microsoft.com/office/drawing/2014/main" id="{C55B338B-A027-4EDC-8C52-ABA7EB32B7DA}"/>
              </a:ext>
            </a:extLst>
          </p:cNvPr>
          <p:cNvSpPr txBox="1"/>
          <p:nvPr/>
        </p:nvSpPr>
        <p:spPr>
          <a:xfrm>
            <a:off x="8698161" y="3972974"/>
            <a:ext cx="2743200" cy="307777"/>
          </a:xfrm>
          <a:prstGeom prst="rect">
            <a:avLst/>
          </a:prstGeom>
          <a:noFill/>
          <a:ln w="28575">
            <a:solidFill>
              <a:schemeClr val="accent1">
                <a:lumMod val="5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dirty="0">
                <a:latin typeface="Calibri" panose="020F0502020204030204" pitchFamily="34" charset="0"/>
                <a:cs typeface="Calibri" panose="020F0502020204030204" pitchFamily="34" charset="0"/>
              </a:rPr>
              <a:t>origina un estrés oxidativo</a:t>
            </a:r>
          </a:p>
        </p:txBody>
      </p:sp>
      <p:sp>
        <p:nvSpPr>
          <p:cNvPr id="9" name="CuadroTexto 8">
            <a:extLst>
              <a:ext uri="{FF2B5EF4-FFF2-40B4-BE49-F238E27FC236}">
                <a16:creationId xmlns:a16="http://schemas.microsoft.com/office/drawing/2014/main" id="{8D1B14CA-9B67-4F27-9222-039FA9AA5BB1}"/>
              </a:ext>
            </a:extLst>
          </p:cNvPr>
          <p:cNvSpPr txBox="1"/>
          <p:nvPr/>
        </p:nvSpPr>
        <p:spPr>
          <a:xfrm>
            <a:off x="1302589" y="6363419"/>
            <a:ext cx="307387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s-ES" sz="2000" b="0" i="0" dirty="0">
                <a:solidFill>
                  <a:srgbClr val="000000"/>
                </a:solidFill>
                <a:effectLst/>
                <a:latin typeface="WordVisi_MSFontService"/>
              </a:rPr>
              <a:t>(Panero &amp; Funk, 2008)</a:t>
            </a:r>
            <a:endParaRPr lang="es-ES" sz="1600" dirty="0"/>
          </a:p>
        </p:txBody>
      </p:sp>
      <p:sp>
        <p:nvSpPr>
          <p:cNvPr id="10" name="CuadroTexto 9">
            <a:extLst>
              <a:ext uri="{FF2B5EF4-FFF2-40B4-BE49-F238E27FC236}">
                <a16:creationId xmlns:a16="http://schemas.microsoft.com/office/drawing/2014/main" id="{068DE77E-7ACB-4F5C-BBC3-E107626AC3C9}"/>
              </a:ext>
            </a:extLst>
          </p:cNvPr>
          <p:cNvSpPr txBox="1"/>
          <p:nvPr/>
        </p:nvSpPr>
        <p:spPr>
          <a:xfrm>
            <a:off x="8326794" y="4699357"/>
            <a:ext cx="3485593"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s-ES" dirty="0">
                <a:latin typeface="+mn-lt"/>
              </a:rPr>
              <a:t>Cataratas, </a:t>
            </a:r>
          </a:p>
          <a:p>
            <a:pPr marL="285750" indent="-285750">
              <a:buChar char="•"/>
            </a:pPr>
            <a:r>
              <a:rPr lang="es-ES" dirty="0">
                <a:latin typeface="+mn-lt"/>
              </a:rPr>
              <a:t>Envejecimiento, </a:t>
            </a:r>
          </a:p>
          <a:p>
            <a:pPr marL="285750" indent="-285750">
              <a:buChar char="•"/>
            </a:pPr>
            <a:r>
              <a:rPr lang="es-ES" dirty="0">
                <a:latin typeface="+mn-lt"/>
              </a:rPr>
              <a:t>Cáncer</a:t>
            </a:r>
          </a:p>
          <a:p>
            <a:pPr marL="285750" indent="-285750">
              <a:buChar char="•"/>
            </a:pPr>
            <a:r>
              <a:rPr lang="es-ES" dirty="0">
                <a:latin typeface="Calibri" panose="020F0502020204030204" pitchFamily="34" charset="0"/>
                <a:cs typeface="Calibri" panose="020F0502020204030204" pitchFamily="34" charset="0"/>
              </a:rPr>
              <a:t>Enfermedades</a:t>
            </a:r>
            <a:r>
              <a:rPr lang="es-ES" dirty="0">
                <a:latin typeface="+mn-lt"/>
              </a:rPr>
              <a:t> cardiovasculares</a:t>
            </a:r>
          </a:p>
        </p:txBody>
      </p:sp>
      <p:sp>
        <p:nvSpPr>
          <p:cNvPr id="3" name="Abrir llave 2"/>
          <p:cNvSpPr/>
          <p:nvPr/>
        </p:nvSpPr>
        <p:spPr>
          <a:xfrm>
            <a:off x="8032057" y="4585449"/>
            <a:ext cx="589473" cy="1241119"/>
          </a:xfrm>
          <a:prstGeom prst="leftBrace">
            <a:avLst/>
          </a:prstGeom>
          <a:ln w="28575">
            <a:solidFill>
              <a:schemeClr val="accent1">
                <a:lumMod val="50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s-EC" sz="1200"/>
          </a:p>
        </p:txBody>
      </p:sp>
      <p:cxnSp>
        <p:nvCxnSpPr>
          <p:cNvPr id="12" name="Conector recto de flecha 11"/>
          <p:cNvCxnSpPr>
            <a:cxnSpLocks/>
            <a:stCxn id="7" idx="2"/>
            <a:endCxn id="8" idx="0"/>
          </p:cNvCxnSpPr>
          <p:nvPr/>
        </p:nvCxnSpPr>
        <p:spPr>
          <a:xfrm>
            <a:off x="10069590" y="3448575"/>
            <a:ext cx="171" cy="524399"/>
          </a:xfrm>
          <a:prstGeom prst="straightConnector1">
            <a:avLst/>
          </a:prstGeom>
          <a:ln w="28575">
            <a:solidFill>
              <a:schemeClr val="accent1">
                <a:lumMod val="50000"/>
              </a:schemeClr>
            </a:solidFill>
            <a:tailEnd type="triangle"/>
          </a:ln>
        </p:spPr>
        <p:style>
          <a:lnRef idx="1">
            <a:schemeClr val="dk1"/>
          </a:lnRef>
          <a:fillRef idx="0">
            <a:schemeClr val="dk1"/>
          </a:fillRef>
          <a:effectRef idx="0">
            <a:schemeClr val="dk1"/>
          </a:effectRef>
          <a:fontRef idx="minor">
            <a:schemeClr val="tx1"/>
          </a:fontRef>
        </p:style>
      </p:cxnSp>
      <p:pic>
        <p:nvPicPr>
          <p:cNvPr id="11" name="Imagen 10">
            <a:extLst>
              <a:ext uri="{FF2B5EF4-FFF2-40B4-BE49-F238E27FC236}">
                <a16:creationId xmlns:a16="http://schemas.microsoft.com/office/drawing/2014/main" id="{FC5E3D7E-7770-465B-B5BB-35932FB68101}"/>
              </a:ext>
            </a:extLst>
          </p:cNvPr>
          <p:cNvPicPr>
            <a:picLocks noChangeAspect="1"/>
          </p:cNvPicPr>
          <p:nvPr/>
        </p:nvPicPr>
        <p:blipFill>
          <a:blip r:embed="rId6"/>
          <a:stretch>
            <a:fillRect/>
          </a:stretch>
        </p:blipFill>
        <p:spPr>
          <a:xfrm>
            <a:off x="8336903" y="5981302"/>
            <a:ext cx="3785715" cy="887755"/>
          </a:xfrm>
          <a:prstGeom prst="rect">
            <a:avLst/>
          </a:prstGeom>
        </p:spPr>
      </p:pic>
      <p:cxnSp>
        <p:nvCxnSpPr>
          <p:cNvPr id="14" name="Conector: curvado 13">
            <a:extLst>
              <a:ext uri="{FF2B5EF4-FFF2-40B4-BE49-F238E27FC236}">
                <a16:creationId xmlns:a16="http://schemas.microsoft.com/office/drawing/2014/main" id="{3B49069A-9CD1-42D2-931F-7104C3A6BB1C}"/>
              </a:ext>
            </a:extLst>
          </p:cNvPr>
          <p:cNvCxnSpPr>
            <a:stCxn id="8" idx="1"/>
            <a:endCxn id="3" idx="1"/>
          </p:cNvCxnSpPr>
          <p:nvPr/>
        </p:nvCxnSpPr>
        <p:spPr>
          <a:xfrm rot="10800000" flipV="1">
            <a:off x="8032057" y="4126863"/>
            <a:ext cx="666104" cy="1079146"/>
          </a:xfrm>
          <a:prstGeom prst="curvedConnector3">
            <a:avLst>
              <a:gd name="adj1" fmla="val 134319"/>
            </a:avLst>
          </a:prstGeom>
          <a:ln w="381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3074" name="Picture 2" descr="Peak grass and Covid-19: the endemic plant of the West Indies to stem the  epidemic? - World Today News">
            <a:extLst>
              <a:ext uri="{FF2B5EF4-FFF2-40B4-BE49-F238E27FC236}">
                <a16:creationId xmlns:a16="http://schemas.microsoft.com/office/drawing/2014/main" id="{F1281C81-ED00-43B5-B8DF-C35ED647E07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9953"/>
          <a:stretch/>
        </p:blipFill>
        <p:spPr bwMode="auto">
          <a:xfrm>
            <a:off x="4692629" y="824048"/>
            <a:ext cx="2592783" cy="1599652"/>
          </a:xfrm>
          <a:prstGeom prst="rect">
            <a:avLst/>
          </a:prstGeom>
          <a:noFill/>
          <a:extLst>
            <a:ext uri="{909E8E84-426E-40DD-AFC4-6F175D3DCCD1}">
              <a14:hiddenFill xmlns:a14="http://schemas.microsoft.com/office/drawing/2010/main">
                <a:solidFill>
                  <a:srgbClr val="FFFFFF"/>
                </a:solidFill>
              </a14:hiddenFill>
            </a:ext>
          </a:extLst>
        </p:spPr>
      </p:pic>
      <p:sp>
        <p:nvSpPr>
          <p:cNvPr id="26" name="Rectángulo: esquinas redondeadas 25">
            <a:extLst>
              <a:ext uri="{FF2B5EF4-FFF2-40B4-BE49-F238E27FC236}">
                <a16:creationId xmlns:a16="http://schemas.microsoft.com/office/drawing/2014/main" id="{D292ECE7-1041-432A-B7A2-87493F4A520A}"/>
              </a:ext>
            </a:extLst>
          </p:cNvPr>
          <p:cNvSpPr/>
          <p:nvPr/>
        </p:nvSpPr>
        <p:spPr>
          <a:xfrm>
            <a:off x="4492441" y="2579412"/>
            <a:ext cx="2994180" cy="651501"/>
          </a:xfrm>
          <a:prstGeom prst="roundRect">
            <a:avLst>
              <a:gd name="adj" fmla="val 50000"/>
            </a:avLst>
          </a:prstGeom>
          <a:solidFill>
            <a:srgbClr val="B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i="0" dirty="0">
                <a:solidFill>
                  <a:srgbClr val="000000"/>
                </a:solidFill>
                <a:effectLst/>
                <a:latin typeface="Calibri" panose="020F0502020204030204" pitchFamily="34" charset="0"/>
                <a:cs typeface="Calibri" panose="020F0502020204030204" pitchFamily="34" charset="0"/>
              </a:rPr>
              <a:t>Las asteráceas representan el 8% de toda la flora mundial </a:t>
            </a:r>
            <a:endParaRPr lang="es-EC" sz="1600" dirty="0">
              <a:latin typeface="Calibri" panose="020F0502020204030204" pitchFamily="34" charset="0"/>
              <a:cs typeface="Calibri" panose="020F0502020204030204" pitchFamily="34" charset="0"/>
            </a:endParaRPr>
          </a:p>
        </p:txBody>
      </p:sp>
      <p:sp>
        <p:nvSpPr>
          <p:cNvPr id="30" name="CuadroTexto 29">
            <a:extLst>
              <a:ext uri="{FF2B5EF4-FFF2-40B4-BE49-F238E27FC236}">
                <a16:creationId xmlns:a16="http://schemas.microsoft.com/office/drawing/2014/main" id="{6F83C505-1B39-4FC4-8AAA-B73826A240B8}"/>
              </a:ext>
            </a:extLst>
          </p:cNvPr>
          <p:cNvSpPr txBox="1"/>
          <p:nvPr/>
        </p:nvSpPr>
        <p:spPr>
          <a:xfrm>
            <a:off x="4874365" y="3411446"/>
            <a:ext cx="2443270" cy="523220"/>
          </a:xfrm>
          <a:prstGeom prst="rect">
            <a:avLst/>
          </a:prstGeom>
          <a:solidFill>
            <a:srgbClr val="ABFFB7"/>
          </a:solidFill>
        </p:spPr>
        <p:txBody>
          <a:bodyPr wrap="square">
            <a:spAutoFit/>
          </a:bodyPr>
          <a:lstStyle/>
          <a:p>
            <a:pPr algn="ctr"/>
            <a:r>
              <a:rPr lang="es-ES" dirty="0">
                <a:latin typeface="WordVisi_MSFontService"/>
              </a:rPr>
              <a:t>C</a:t>
            </a:r>
            <a:r>
              <a:rPr lang="es-ES" b="0" i="0" dirty="0">
                <a:solidFill>
                  <a:srgbClr val="000000"/>
                </a:solidFill>
                <a:effectLst/>
                <a:latin typeface="WordVisi_MSFontService"/>
              </a:rPr>
              <a:t>apacidad para captación de radicales libres</a:t>
            </a:r>
            <a:endParaRPr lang="es-EC" dirty="0"/>
          </a:p>
        </p:txBody>
      </p:sp>
      <p:pic>
        <p:nvPicPr>
          <p:cNvPr id="3076" name="Picture 4">
            <a:extLst>
              <a:ext uri="{FF2B5EF4-FFF2-40B4-BE49-F238E27FC236}">
                <a16:creationId xmlns:a16="http://schemas.microsoft.com/office/drawing/2014/main" id="{61D3FE30-9291-4997-AD8D-FF447DE3D13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15153" y="4111738"/>
            <a:ext cx="1435174" cy="2188540"/>
          </a:xfrm>
          <a:prstGeom prst="rect">
            <a:avLst/>
          </a:prstGeom>
          <a:noFill/>
          <a:extLst>
            <a:ext uri="{909E8E84-426E-40DD-AFC4-6F175D3DCCD1}">
              <a14:hiddenFill xmlns:a14="http://schemas.microsoft.com/office/drawing/2010/main">
                <a:solidFill>
                  <a:srgbClr val="FFFFFF"/>
                </a:solidFill>
              </a14:hiddenFill>
            </a:ext>
          </a:extLst>
        </p:spPr>
      </p:pic>
      <p:sp>
        <p:nvSpPr>
          <p:cNvPr id="31" name="Rectángulo: esquinas diagonales redondeadas 30">
            <a:extLst>
              <a:ext uri="{FF2B5EF4-FFF2-40B4-BE49-F238E27FC236}">
                <a16:creationId xmlns:a16="http://schemas.microsoft.com/office/drawing/2014/main" id="{F1B485AC-9196-49FF-BE78-654753E3B4CE}"/>
              </a:ext>
            </a:extLst>
          </p:cNvPr>
          <p:cNvSpPr/>
          <p:nvPr/>
        </p:nvSpPr>
        <p:spPr>
          <a:xfrm>
            <a:off x="336954" y="4956344"/>
            <a:ext cx="3658282" cy="814792"/>
          </a:xfrm>
          <a:prstGeom prst="round2DiagRect">
            <a:avLst>
              <a:gd name="adj1" fmla="val 50000"/>
              <a:gd name="adj2" fmla="val 0"/>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s-ES" sz="1600" dirty="0">
                <a:solidFill>
                  <a:schemeClr val="tx1"/>
                </a:solidFill>
                <a:latin typeface="Calibri" panose="020F0502020204030204" pitchFamily="34" charset="0"/>
                <a:cs typeface="Calibri" panose="020F0502020204030204" pitchFamily="34" charset="0"/>
              </a:rPr>
              <a:t>Contienen un principio amargo constituido por </a:t>
            </a:r>
            <a:r>
              <a:rPr lang="es-ES" sz="1600" dirty="0" err="1">
                <a:solidFill>
                  <a:schemeClr val="tx1"/>
                </a:solidFill>
                <a:latin typeface="Calibri" panose="020F0502020204030204" pitchFamily="34" charset="0"/>
                <a:cs typeface="Calibri" panose="020F0502020204030204" pitchFamily="34" charset="0"/>
              </a:rPr>
              <a:t>sesquiterpenlactonas</a:t>
            </a:r>
            <a:r>
              <a:rPr lang="es-ES" sz="1600" dirty="0">
                <a:solidFill>
                  <a:schemeClr val="tx1"/>
                </a:solidFill>
                <a:latin typeface="Calibri" panose="020F0502020204030204" pitchFamily="34" charset="0"/>
                <a:cs typeface="Calibri" panose="020F0502020204030204" pitchFamily="34" charset="0"/>
              </a:rPr>
              <a:t> derivados del timol</a:t>
            </a:r>
            <a:endParaRPr lang="es-EC" sz="1600" dirty="0">
              <a:solidFill>
                <a:schemeClr val="tx1"/>
              </a:solidFill>
              <a:latin typeface="Calibri" panose="020F0502020204030204" pitchFamily="34" charset="0"/>
              <a:cs typeface="Calibri" panose="020F050202020403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22" descr="Diagrama&#10;&#10;Descripción generada automáticamente">
            <a:extLst>
              <a:ext uri="{FF2B5EF4-FFF2-40B4-BE49-F238E27FC236}">
                <a16:creationId xmlns:a16="http://schemas.microsoft.com/office/drawing/2014/main" id="{C505634B-81B6-4DBD-9731-D46D857E84C4}"/>
              </a:ext>
            </a:extLst>
          </p:cNvPr>
          <p:cNvPicPr>
            <a:picLocks noChangeAspect="1"/>
          </p:cNvPicPr>
          <p:nvPr/>
        </p:nvPicPr>
        <p:blipFill rotWithShape="1">
          <a:blip r:embed="rId2"/>
          <a:srcRect l="4616" t="2786" r="2523" b="1231"/>
          <a:stretch/>
        </p:blipFill>
        <p:spPr>
          <a:xfrm>
            <a:off x="633954" y="1568168"/>
            <a:ext cx="7899432" cy="5096302"/>
          </a:xfrm>
          <a:prstGeom prst="rect">
            <a:avLst/>
          </a:prstGeom>
          <a:ln>
            <a:solidFill>
              <a:schemeClr val="tx1"/>
            </a:solidFill>
          </a:ln>
        </p:spPr>
      </p:pic>
      <p:sp>
        <p:nvSpPr>
          <p:cNvPr id="8" name="CuadroTexto 7">
            <a:extLst>
              <a:ext uri="{FF2B5EF4-FFF2-40B4-BE49-F238E27FC236}">
                <a16:creationId xmlns:a16="http://schemas.microsoft.com/office/drawing/2014/main" id="{4989D81D-A7B8-44C6-B7BB-36EF1D2B9C61}"/>
              </a:ext>
            </a:extLst>
          </p:cNvPr>
          <p:cNvSpPr txBox="1"/>
          <p:nvPr/>
        </p:nvSpPr>
        <p:spPr>
          <a:xfrm>
            <a:off x="2719885" y="422927"/>
            <a:ext cx="3768379" cy="95410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S" sz="1400" dirty="0">
                <a:latin typeface="Calibri"/>
              </a:rPr>
              <a:t>Cualquier sustancia que es capaz de eliminar especies reactivas de oxígeno o actuar de una forma directa para regular su alza o inhibir su producción</a:t>
            </a:r>
            <a:endParaRPr lang="en-US" dirty="0"/>
          </a:p>
        </p:txBody>
      </p:sp>
      <p:sp>
        <p:nvSpPr>
          <p:cNvPr id="9" name="Flecha: a la derecha 8">
            <a:extLst>
              <a:ext uri="{FF2B5EF4-FFF2-40B4-BE49-F238E27FC236}">
                <a16:creationId xmlns:a16="http://schemas.microsoft.com/office/drawing/2014/main" id="{D6EB1B92-B2EC-447F-AB97-E3AD8C323EE8}"/>
              </a:ext>
            </a:extLst>
          </p:cNvPr>
          <p:cNvSpPr/>
          <p:nvPr/>
        </p:nvSpPr>
        <p:spPr>
          <a:xfrm>
            <a:off x="1950359" y="607593"/>
            <a:ext cx="648756" cy="323608"/>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s-ES"/>
          </a:p>
        </p:txBody>
      </p:sp>
      <p:sp>
        <p:nvSpPr>
          <p:cNvPr id="10" name="CuadroTexto 9">
            <a:extLst>
              <a:ext uri="{FF2B5EF4-FFF2-40B4-BE49-F238E27FC236}">
                <a16:creationId xmlns:a16="http://schemas.microsoft.com/office/drawing/2014/main" id="{5E22DFAB-B3B1-4F34-9471-520C1FCE6B1C}"/>
              </a:ext>
            </a:extLst>
          </p:cNvPr>
          <p:cNvSpPr txBox="1"/>
          <p:nvPr/>
        </p:nvSpPr>
        <p:spPr>
          <a:xfrm>
            <a:off x="7379744" y="422925"/>
            <a:ext cx="1617635" cy="954107"/>
          </a:xfrm>
          <a:prstGeom prst="rect">
            <a:avLst/>
          </a:prstGeom>
          <a:ln w="28575">
            <a:solidFill>
              <a:srgbClr val="BFFF66"/>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dirty="0">
                <a:latin typeface="Calibri"/>
              </a:rPr>
              <a:t>Cada compuesto antioxidante posee su propio perfil bioquímico</a:t>
            </a:r>
            <a:endParaRPr lang="es-ES" dirty="0"/>
          </a:p>
        </p:txBody>
      </p:sp>
      <p:sp>
        <p:nvSpPr>
          <p:cNvPr id="11" name="CuadroTexto 10">
            <a:extLst>
              <a:ext uri="{FF2B5EF4-FFF2-40B4-BE49-F238E27FC236}">
                <a16:creationId xmlns:a16="http://schemas.microsoft.com/office/drawing/2014/main" id="{3BE93F25-8C15-44D4-851D-EBC9A3A46FE6}"/>
              </a:ext>
            </a:extLst>
          </p:cNvPr>
          <p:cNvSpPr txBox="1"/>
          <p:nvPr/>
        </p:nvSpPr>
        <p:spPr>
          <a:xfrm>
            <a:off x="9124235" y="669148"/>
            <a:ext cx="922184" cy="307777"/>
          </a:xfrm>
          <a:prstGeom prst="rect">
            <a:avLst/>
          </a:prstGeom>
          <a:solidFill>
            <a:schemeClr val="bg2">
              <a:lumMod val="60000"/>
              <a:lumOff val="4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a:latin typeface="Calibri"/>
              </a:rPr>
              <a:t>Depende</a:t>
            </a:r>
            <a:endParaRPr lang="es-ES"/>
          </a:p>
        </p:txBody>
      </p:sp>
      <p:sp>
        <p:nvSpPr>
          <p:cNvPr id="12" name="CuadroTexto 11">
            <a:extLst>
              <a:ext uri="{FF2B5EF4-FFF2-40B4-BE49-F238E27FC236}">
                <a16:creationId xmlns:a16="http://schemas.microsoft.com/office/drawing/2014/main" id="{5CEF91B7-3EBE-4592-AA1C-DAC2407D1B0C}"/>
              </a:ext>
            </a:extLst>
          </p:cNvPr>
          <p:cNvSpPr txBox="1"/>
          <p:nvPr/>
        </p:nvSpPr>
        <p:spPr>
          <a:xfrm>
            <a:off x="10179078" y="564094"/>
            <a:ext cx="1822422" cy="1169551"/>
          </a:xfrm>
          <a:prstGeom prst="rect">
            <a:avLst/>
          </a:prstGeom>
          <a:ln w="28575">
            <a:solidFill>
              <a:srgbClr val="BFFF66"/>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dirty="0">
                <a:latin typeface="Calibri"/>
              </a:rPr>
              <a:t>Presencia de grupos funcionales como hidroxilos o aminas, el número y la posición en que se encuentren </a:t>
            </a:r>
            <a:endParaRPr lang="es-ES" dirty="0"/>
          </a:p>
        </p:txBody>
      </p:sp>
      <p:sp>
        <p:nvSpPr>
          <p:cNvPr id="13" name="CuadroTexto 12">
            <a:extLst>
              <a:ext uri="{FF2B5EF4-FFF2-40B4-BE49-F238E27FC236}">
                <a16:creationId xmlns:a16="http://schemas.microsoft.com/office/drawing/2014/main" id="{40060FF8-D3DC-4BB5-B348-F652B3A6CEC8}"/>
              </a:ext>
            </a:extLst>
          </p:cNvPr>
          <p:cNvSpPr txBox="1"/>
          <p:nvPr/>
        </p:nvSpPr>
        <p:spPr>
          <a:xfrm>
            <a:off x="1324080" y="1573868"/>
            <a:ext cx="1439020" cy="369332"/>
          </a:xfrm>
          <a:prstGeom prst="rect">
            <a:avLst/>
          </a:prstGeom>
          <a:solidFill>
            <a:schemeClr val="accent5">
              <a:lumMod val="20000"/>
              <a:lumOff val="80000"/>
            </a:schemeClr>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s-ES" sz="1800" dirty="0">
                <a:latin typeface="Calibri"/>
              </a:rPr>
              <a:t>Clasificación</a:t>
            </a:r>
          </a:p>
        </p:txBody>
      </p:sp>
      <p:sp>
        <p:nvSpPr>
          <p:cNvPr id="17" name="CuadroTexto 16">
            <a:extLst>
              <a:ext uri="{FF2B5EF4-FFF2-40B4-BE49-F238E27FC236}">
                <a16:creationId xmlns:a16="http://schemas.microsoft.com/office/drawing/2014/main" id="{A94A6DA4-6945-4457-B440-DE1B4A6C7C28}"/>
              </a:ext>
            </a:extLst>
          </p:cNvPr>
          <p:cNvSpPr txBox="1"/>
          <p:nvPr/>
        </p:nvSpPr>
        <p:spPr>
          <a:xfrm>
            <a:off x="190500" y="607593"/>
            <a:ext cx="1559125" cy="369332"/>
          </a:xfrm>
          <a:prstGeom prst="rect">
            <a:avLst/>
          </a:prstGeom>
          <a:solidFill>
            <a:schemeClr val="accent5">
              <a:lumMod val="40000"/>
              <a:lumOff val="6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sz="1800" dirty="0">
                <a:latin typeface="Calibri"/>
              </a:rPr>
              <a:t>Antioxidante</a:t>
            </a:r>
          </a:p>
        </p:txBody>
      </p:sp>
      <p:sp>
        <p:nvSpPr>
          <p:cNvPr id="18" name="Flecha: a la derecha 17">
            <a:extLst>
              <a:ext uri="{FF2B5EF4-FFF2-40B4-BE49-F238E27FC236}">
                <a16:creationId xmlns:a16="http://schemas.microsoft.com/office/drawing/2014/main" id="{BC79DA9D-004C-4033-B0F4-CEA6C88522A4}"/>
              </a:ext>
            </a:extLst>
          </p:cNvPr>
          <p:cNvSpPr/>
          <p:nvPr/>
        </p:nvSpPr>
        <p:spPr>
          <a:xfrm>
            <a:off x="6604133" y="630455"/>
            <a:ext cx="648756" cy="323608"/>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s-ES"/>
          </a:p>
        </p:txBody>
      </p:sp>
      <p:sp>
        <p:nvSpPr>
          <p:cNvPr id="14" name="Flecha: doblada hacia arriba 13">
            <a:extLst>
              <a:ext uri="{FF2B5EF4-FFF2-40B4-BE49-F238E27FC236}">
                <a16:creationId xmlns:a16="http://schemas.microsoft.com/office/drawing/2014/main" id="{01B4C302-7D5D-4B1F-B1C1-DF8D66511B6F}"/>
              </a:ext>
            </a:extLst>
          </p:cNvPr>
          <p:cNvSpPr/>
          <p:nvPr/>
        </p:nvSpPr>
        <p:spPr>
          <a:xfrm rot="5400000">
            <a:off x="587760" y="1152307"/>
            <a:ext cx="829014" cy="523980"/>
          </a:xfrm>
          <a:prstGeom prst="bentUpArrow">
            <a:avLst>
              <a:gd name="adj1" fmla="val 25000"/>
              <a:gd name="adj2" fmla="val 19555"/>
              <a:gd name="adj3" fmla="val 25000"/>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4102" name="Picture 6">
            <a:extLst>
              <a:ext uri="{FF2B5EF4-FFF2-40B4-BE49-F238E27FC236}">
                <a16:creationId xmlns:a16="http://schemas.microsoft.com/office/drawing/2014/main" id="{F73A6A0C-D641-4F52-9110-0B9B91A66C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95451" y="2853341"/>
            <a:ext cx="2349629" cy="1151318"/>
          </a:xfrm>
          <a:prstGeom prst="rect">
            <a:avLst/>
          </a:prstGeom>
          <a:noFill/>
          <a:extLst>
            <a:ext uri="{909E8E84-426E-40DD-AFC4-6F175D3DCCD1}">
              <a14:hiddenFill xmlns:a14="http://schemas.microsoft.com/office/drawing/2010/main">
                <a:solidFill>
                  <a:srgbClr val="FFFFFF"/>
                </a:solidFill>
              </a14:hiddenFill>
            </a:ext>
          </a:extLst>
        </p:spPr>
      </p:pic>
      <p:sp>
        <p:nvSpPr>
          <p:cNvPr id="22" name="CuadroTexto 21">
            <a:extLst>
              <a:ext uri="{FF2B5EF4-FFF2-40B4-BE49-F238E27FC236}">
                <a16:creationId xmlns:a16="http://schemas.microsoft.com/office/drawing/2014/main" id="{77A75866-D6F8-46A7-A721-C7ABC43D4856}"/>
              </a:ext>
            </a:extLst>
          </p:cNvPr>
          <p:cNvSpPr txBox="1"/>
          <p:nvPr/>
        </p:nvSpPr>
        <p:spPr>
          <a:xfrm>
            <a:off x="10109172" y="1897727"/>
            <a:ext cx="922184" cy="307777"/>
          </a:xfrm>
          <a:prstGeom prst="rect">
            <a:avLst/>
          </a:prstGeom>
          <a:solidFill>
            <a:schemeClr val="bg2">
              <a:lumMod val="60000"/>
              <a:lumOff val="4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dirty="0">
                <a:latin typeface="Calibri"/>
              </a:rPr>
              <a:t>Ejemplo</a:t>
            </a:r>
            <a:endParaRPr lang="es-ES" dirty="0"/>
          </a:p>
        </p:txBody>
      </p:sp>
      <p:sp>
        <p:nvSpPr>
          <p:cNvPr id="23" name="Flecha: a la derecha 22">
            <a:extLst>
              <a:ext uri="{FF2B5EF4-FFF2-40B4-BE49-F238E27FC236}">
                <a16:creationId xmlns:a16="http://schemas.microsoft.com/office/drawing/2014/main" id="{86DF76AF-1B2E-4789-8ACA-8BDF83619453}"/>
              </a:ext>
            </a:extLst>
          </p:cNvPr>
          <p:cNvSpPr/>
          <p:nvPr/>
        </p:nvSpPr>
        <p:spPr>
          <a:xfrm>
            <a:off x="8746695" y="1969885"/>
            <a:ext cx="648756" cy="323608"/>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s-ES" dirty="0"/>
          </a:p>
        </p:txBody>
      </p:sp>
      <p:sp>
        <p:nvSpPr>
          <p:cNvPr id="15" name="CuadroTexto 14">
            <a:extLst>
              <a:ext uri="{FF2B5EF4-FFF2-40B4-BE49-F238E27FC236}">
                <a16:creationId xmlns:a16="http://schemas.microsoft.com/office/drawing/2014/main" id="{B45DFFCA-1F9B-46C4-9931-8A21231732E0}"/>
              </a:ext>
            </a:extLst>
          </p:cNvPr>
          <p:cNvSpPr txBox="1"/>
          <p:nvPr/>
        </p:nvSpPr>
        <p:spPr>
          <a:xfrm>
            <a:off x="9906129" y="2699452"/>
            <a:ext cx="1328271" cy="338554"/>
          </a:xfrm>
          <a:prstGeom prst="rect">
            <a:avLst/>
          </a:prstGeom>
          <a:noFill/>
        </p:spPr>
        <p:txBody>
          <a:bodyPr wrap="square" rtlCol="0">
            <a:spAutoFit/>
          </a:bodyPr>
          <a:lstStyle/>
          <a:p>
            <a:pPr algn="ctr"/>
            <a:r>
              <a:rPr lang="es-MX" dirty="0"/>
              <a:t>Ácido </a:t>
            </a:r>
            <a:r>
              <a:rPr lang="es-MX" sz="1600" dirty="0">
                <a:latin typeface="Calibri" panose="020F0502020204030204" pitchFamily="34" charset="0"/>
                <a:cs typeface="Calibri" panose="020F0502020204030204" pitchFamily="34" charset="0"/>
              </a:rPr>
              <a:t>cafeico</a:t>
            </a:r>
            <a:endParaRPr lang="en-US" dirty="0">
              <a:latin typeface="Calibri" panose="020F0502020204030204" pitchFamily="34" charset="0"/>
              <a:cs typeface="Calibri" panose="020F0502020204030204" pitchFamily="34" charset="0"/>
            </a:endParaRPr>
          </a:p>
        </p:txBody>
      </p:sp>
      <p:sp>
        <p:nvSpPr>
          <p:cNvPr id="25" name="CuadroTexto 24">
            <a:extLst>
              <a:ext uri="{FF2B5EF4-FFF2-40B4-BE49-F238E27FC236}">
                <a16:creationId xmlns:a16="http://schemas.microsoft.com/office/drawing/2014/main" id="{93945212-20D1-448A-952E-8B22DFD79A35}"/>
              </a:ext>
            </a:extLst>
          </p:cNvPr>
          <p:cNvSpPr txBox="1"/>
          <p:nvPr/>
        </p:nvSpPr>
        <p:spPr>
          <a:xfrm>
            <a:off x="9906129" y="4090668"/>
            <a:ext cx="1328271"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MX" dirty="0">
                <a:latin typeface="Calibri" panose="020F0502020204030204" pitchFamily="34" charset="0"/>
                <a:cs typeface="Calibri" panose="020F0502020204030204" pitchFamily="34" charset="0"/>
              </a:rPr>
              <a:t>Vainilla</a:t>
            </a:r>
            <a:endParaRPr lang="en-US" dirty="0">
              <a:latin typeface="Calibri" panose="020F0502020204030204" pitchFamily="34" charset="0"/>
              <a:cs typeface="Calibri" panose="020F0502020204030204" pitchFamily="34" charset="0"/>
            </a:endParaRPr>
          </a:p>
        </p:txBody>
      </p:sp>
      <p:pic>
        <p:nvPicPr>
          <p:cNvPr id="4104" name="Picture 8" descr="Vanilina - Wikipedia, la enciclopedia libre">
            <a:extLst>
              <a:ext uri="{FF2B5EF4-FFF2-40B4-BE49-F238E27FC236}">
                <a16:creationId xmlns:a16="http://schemas.microsoft.com/office/drawing/2014/main" id="{1BAF3065-39D8-4F0B-8E3A-1FA052E3DE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79078" y="4484455"/>
            <a:ext cx="1175519" cy="1279799"/>
          </a:xfrm>
          <a:prstGeom prst="rect">
            <a:avLst/>
          </a:prstGeom>
          <a:noFill/>
          <a:extLst>
            <a:ext uri="{909E8E84-426E-40DD-AFC4-6F175D3DCCD1}">
              <a14:hiddenFill xmlns:a14="http://schemas.microsoft.com/office/drawing/2010/main">
                <a:solidFill>
                  <a:srgbClr val="FFFFFF"/>
                </a:solidFill>
              </a14:hiddenFill>
            </a:ext>
          </a:extLst>
        </p:spPr>
      </p:pic>
      <p:sp>
        <p:nvSpPr>
          <p:cNvPr id="20" name="CuadroTexto 19">
            <a:extLst>
              <a:ext uri="{FF2B5EF4-FFF2-40B4-BE49-F238E27FC236}">
                <a16:creationId xmlns:a16="http://schemas.microsoft.com/office/drawing/2014/main" id="{C9825299-308D-4ECA-91BB-1ED13AA10DFF}"/>
              </a:ext>
            </a:extLst>
          </p:cNvPr>
          <p:cNvSpPr txBox="1"/>
          <p:nvPr/>
        </p:nvSpPr>
        <p:spPr>
          <a:xfrm>
            <a:off x="9761446" y="2329192"/>
            <a:ext cx="1879264"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MX" dirty="0">
                <a:latin typeface="Calibri" panose="020F0502020204030204" pitchFamily="34" charset="0"/>
                <a:cs typeface="Calibri" panose="020F0502020204030204" pitchFamily="34" charset="0"/>
              </a:rPr>
              <a:t>Reducción</a:t>
            </a:r>
            <a:r>
              <a:rPr lang="es-MX" dirty="0"/>
              <a:t> </a:t>
            </a:r>
            <a:r>
              <a:rPr lang="es-MX" dirty="0">
                <a:latin typeface="Calibri" panose="020F0502020204030204" pitchFamily="34" charset="0"/>
                <a:cs typeface="Calibri" panose="020F0502020204030204" pitchFamily="34" charset="0"/>
              </a:rPr>
              <a:t>radicales</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364953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71EED703-A063-4B5E-A6FA-3F5DDEFFD9A0}"/>
              </a:ext>
            </a:extLst>
          </p:cNvPr>
          <p:cNvPicPr>
            <a:picLocks noChangeAspect="1"/>
          </p:cNvPicPr>
          <p:nvPr/>
        </p:nvPicPr>
        <p:blipFill>
          <a:blip r:embed="rId2"/>
          <a:stretch>
            <a:fillRect/>
          </a:stretch>
        </p:blipFill>
        <p:spPr>
          <a:xfrm>
            <a:off x="2520312" y="56804"/>
            <a:ext cx="8740977" cy="6858000"/>
          </a:xfrm>
          <a:prstGeom prst="rect">
            <a:avLst/>
          </a:prstGeom>
        </p:spPr>
      </p:pic>
      <p:pic>
        <p:nvPicPr>
          <p:cNvPr id="25" name="Imagen 24">
            <a:extLst>
              <a:ext uri="{FF2B5EF4-FFF2-40B4-BE49-F238E27FC236}">
                <a16:creationId xmlns:a16="http://schemas.microsoft.com/office/drawing/2014/main" id="{BA3C1137-5568-45FA-BFDC-4F17D6C45B5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0497351" y="1945667"/>
            <a:ext cx="1302852" cy="1347622"/>
          </a:xfrm>
          <a:prstGeom prst="rect">
            <a:avLst/>
          </a:prstGeom>
        </p:spPr>
      </p:pic>
      <p:sp>
        <p:nvSpPr>
          <p:cNvPr id="5" name="Google Shape;147;gcb0a9dae19_0_217">
            <a:extLst>
              <a:ext uri="{FF2B5EF4-FFF2-40B4-BE49-F238E27FC236}">
                <a16:creationId xmlns:a16="http://schemas.microsoft.com/office/drawing/2014/main" id="{CE061271-8961-4664-B05D-66BA033C64E8}"/>
              </a:ext>
            </a:extLst>
          </p:cNvPr>
          <p:cNvSpPr txBox="1">
            <a:spLocks noGrp="1"/>
          </p:cNvSpPr>
          <p:nvPr>
            <p:ph type="title"/>
          </p:nvPr>
        </p:nvSpPr>
        <p:spPr>
          <a:xfrm>
            <a:off x="0" y="62269"/>
            <a:ext cx="3472666" cy="629291"/>
          </a:xfrm>
          <a:prstGeom prst="rect">
            <a:avLst/>
          </a:prstGeom>
        </p:spPr>
        <p:txBody>
          <a:bodyPr spcFirstLastPara="1" wrap="square" lIns="91425" tIns="45700" rIns="91425" bIns="45700" anchor="t" anchorCtr="0">
            <a:noAutofit/>
          </a:bodyPr>
          <a:lstStyle/>
          <a:p>
            <a:pPr marL="0" marR="0" lvl="0" indent="0" algn="ctr" rtl="0">
              <a:spcBef>
                <a:spcPts val="0"/>
              </a:spcBef>
              <a:spcAft>
                <a:spcPts val="0"/>
              </a:spcAft>
              <a:buNone/>
            </a:pPr>
            <a:r>
              <a:rPr lang="es-ES" sz="3600" i="0" dirty="0">
                <a:solidFill>
                  <a:schemeClr val="dk1"/>
                </a:solidFill>
                <a:latin typeface="Calibri" panose="020F0502020204030204" pitchFamily="34" charset="0"/>
                <a:cs typeface="Calibri" panose="020F0502020204030204" pitchFamily="34" charset="0"/>
              </a:rPr>
              <a:t>Metodología</a:t>
            </a:r>
          </a:p>
        </p:txBody>
      </p:sp>
      <p:sp>
        <p:nvSpPr>
          <p:cNvPr id="9" name="CuadroTexto 8">
            <a:extLst>
              <a:ext uri="{FF2B5EF4-FFF2-40B4-BE49-F238E27FC236}">
                <a16:creationId xmlns:a16="http://schemas.microsoft.com/office/drawing/2014/main" id="{D1AE1080-59A5-4A8A-80A3-299F0CD1D4F9}"/>
              </a:ext>
            </a:extLst>
          </p:cNvPr>
          <p:cNvSpPr txBox="1"/>
          <p:nvPr/>
        </p:nvSpPr>
        <p:spPr>
          <a:xfrm>
            <a:off x="6389332" y="1536646"/>
            <a:ext cx="1588305"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ES" dirty="0">
                <a:effectLst/>
                <a:latin typeface="Calibri" panose="020F0502020204030204" pitchFamily="34" charset="0"/>
                <a:ea typeface="Times New Roman" panose="02020603050405020304" pitchFamily="18" charset="0"/>
                <a:cs typeface="Calibri" panose="020F0502020204030204" pitchFamily="34" charset="0"/>
              </a:rPr>
              <a:t>USP30-NF25/561</a:t>
            </a:r>
            <a:endParaRPr lang="en-US" dirty="0">
              <a:latin typeface="Calibri" panose="020F0502020204030204" pitchFamily="34" charset="0"/>
              <a:cs typeface="Calibri" panose="020F0502020204030204" pitchFamily="34" charset="0"/>
            </a:endParaRPr>
          </a:p>
        </p:txBody>
      </p:sp>
      <p:pic>
        <p:nvPicPr>
          <p:cNvPr id="10" name="Imagen 9">
            <a:extLst>
              <a:ext uri="{FF2B5EF4-FFF2-40B4-BE49-F238E27FC236}">
                <a16:creationId xmlns:a16="http://schemas.microsoft.com/office/drawing/2014/main" id="{F79D36F7-2587-4EFB-85D9-A4B9B38AFDEA}"/>
              </a:ext>
            </a:extLst>
          </p:cNvPr>
          <p:cNvPicPr>
            <a:picLocks noChangeAspect="1"/>
          </p:cNvPicPr>
          <p:nvPr/>
        </p:nvPicPr>
        <p:blipFill>
          <a:blip r:embed="rId5"/>
          <a:stretch>
            <a:fillRect/>
          </a:stretch>
        </p:blipFill>
        <p:spPr>
          <a:xfrm>
            <a:off x="6645118" y="1926591"/>
            <a:ext cx="1076732" cy="1347622"/>
          </a:xfrm>
          <a:prstGeom prst="rect">
            <a:avLst/>
          </a:prstGeom>
        </p:spPr>
      </p:pic>
      <p:pic>
        <p:nvPicPr>
          <p:cNvPr id="23" name="Imagen 22">
            <a:extLst>
              <a:ext uri="{FF2B5EF4-FFF2-40B4-BE49-F238E27FC236}">
                <a16:creationId xmlns:a16="http://schemas.microsoft.com/office/drawing/2014/main" id="{AC237DE5-E99E-4496-A7DF-204EE275DBE9}"/>
              </a:ext>
            </a:extLst>
          </p:cNvPr>
          <p:cNvPicPr>
            <a:picLocks noChangeAspect="1"/>
          </p:cNvPicPr>
          <p:nvPr/>
        </p:nvPicPr>
        <p:blipFill>
          <a:blip r:embed="rId6"/>
          <a:stretch>
            <a:fillRect/>
          </a:stretch>
        </p:blipFill>
        <p:spPr>
          <a:xfrm>
            <a:off x="9075123" y="4403909"/>
            <a:ext cx="516300" cy="865747"/>
          </a:xfrm>
          <a:prstGeom prst="rect">
            <a:avLst/>
          </a:prstGeom>
        </p:spPr>
      </p:pic>
      <p:pic>
        <p:nvPicPr>
          <p:cNvPr id="24" name="Imagen 23">
            <a:extLst>
              <a:ext uri="{FF2B5EF4-FFF2-40B4-BE49-F238E27FC236}">
                <a16:creationId xmlns:a16="http://schemas.microsoft.com/office/drawing/2014/main" id="{0ECBCBBD-E887-453D-A081-F34624030B73}"/>
              </a:ext>
            </a:extLst>
          </p:cNvPr>
          <p:cNvPicPr>
            <a:picLocks noChangeAspect="1"/>
          </p:cNvPicPr>
          <p:nvPr/>
        </p:nvPicPr>
        <p:blipFill>
          <a:blip r:embed="rId6"/>
          <a:stretch>
            <a:fillRect/>
          </a:stretch>
        </p:blipFill>
        <p:spPr>
          <a:xfrm>
            <a:off x="5660708" y="4403909"/>
            <a:ext cx="516300" cy="865747"/>
          </a:xfrm>
          <a:prstGeom prst="rect">
            <a:avLst/>
          </a:prstGeom>
        </p:spPr>
      </p:pic>
      <p:pic>
        <p:nvPicPr>
          <p:cNvPr id="36" name="Imagen 35">
            <a:extLst>
              <a:ext uri="{FF2B5EF4-FFF2-40B4-BE49-F238E27FC236}">
                <a16:creationId xmlns:a16="http://schemas.microsoft.com/office/drawing/2014/main" id="{B44723F4-A39C-46EE-9852-7329836AC356}"/>
              </a:ext>
            </a:extLst>
          </p:cNvPr>
          <p:cNvPicPr>
            <a:picLocks noChangeAspect="1"/>
          </p:cNvPicPr>
          <p:nvPr/>
        </p:nvPicPr>
        <p:blipFill>
          <a:blip r:embed="rId7"/>
          <a:stretch>
            <a:fillRect/>
          </a:stretch>
        </p:blipFill>
        <p:spPr>
          <a:xfrm>
            <a:off x="1565470" y="4651293"/>
            <a:ext cx="1360568" cy="1907567"/>
          </a:xfrm>
          <a:prstGeom prst="rect">
            <a:avLst/>
          </a:prstGeom>
        </p:spPr>
      </p:pic>
      <p:pic>
        <p:nvPicPr>
          <p:cNvPr id="37" name="Imagen 36">
            <a:extLst>
              <a:ext uri="{FF2B5EF4-FFF2-40B4-BE49-F238E27FC236}">
                <a16:creationId xmlns:a16="http://schemas.microsoft.com/office/drawing/2014/main" id="{5530F0CB-D29F-4928-BC34-C78D2D0ABF55}"/>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5556" b="90000" l="9390" r="89202">
                        <a14:foregroundMark x1="20188" y1="16296" x2="12207" y2="7037"/>
                        <a14:foregroundMark x1="12207" y1="7037" x2="67606" y2="5556"/>
                        <a14:foregroundMark x1="58216" y1="62963" x2="85446" y2="54444"/>
                        <a14:foregroundMark x1="69953" y1="59259" x2="38498" y2="90000"/>
                      </a14:backgroundRemoval>
                    </a14:imgEffect>
                  </a14:imgLayer>
                </a14:imgProps>
              </a:ext>
            </a:extLst>
          </a:blip>
          <a:stretch>
            <a:fillRect/>
          </a:stretch>
        </p:blipFill>
        <p:spPr>
          <a:xfrm>
            <a:off x="7518966" y="376914"/>
            <a:ext cx="399781" cy="506766"/>
          </a:xfrm>
          <a:prstGeom prst="rect">
            <a:avLst/>
          </a:prstGeom>
        </p:spPr>
      </p:pic>
      <p:sp>
        <p:nvSpPr>
          <p:cNvPr id="50" name="Flecha: cheurón 4">
            <a:extLst>
              <a:ext uri="{FF2B5EF4-FFF2-40B4-BE49-F238E27FC236}">
                <a16:creationId xmlns:a16="http://schemas.microsoft.com/office/drawing/2014/main" id="{BF03DAE3-4E6F-41A8-A983-E55CC1A2896F}"/>
              </a:ext>
            </a:extLst>
          </p:cNvPr>
          <p:cNvSpPr txBox="1"/>
          <p:nvPr/>
        </p:nvSpPr>
        <p:spPr>
          <a:xfrm>
            <a:off x="119237" y="2268189"/>
            <a:ext cx="2065074" cy="431561"/>
          </a:xfrm>
          <a:prstGeom prst="rect">
            <a:avLst/>
          </a:prstGeom>
          <a:solidFill>
            <a:schemeClr val="accent6">
              <a:lumMod val="60000"/>
              <a:lumOff val="40000"/>
            </a:schemeClr>
          </a:solidFill>
        </p:spPr>
        <p:style>
          <a:lnRef idx="0">
            <a:scrgbClr r="0" g="0" b="0"/>
          </a:lnRef>
          <a:fillRef idx="0">
            <a:scrgbClr r="0" g="0" b="0"/>
          </a:fillRef>
          <a:effectRef idx="0">
            <a:scrgbClr r="0" g="0" b="0"/>
          </a:effectRef>
          <a:fontRef idx="minor">
            <a:schemeClr val="lt1"/>
          </a:fontRef>
        </p:style>
        <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s-MX" b="1" kern="1200" dirty="0">
                <a:solidFill>
                  <a:schemeClr val="tx1"/>
                </a:solidFill>
                <a:latin typeface="Calibri" panose="020F0502020204030204" pitchFamily="34" charset="0"/>
                <a:cs typeface="Calibri" panose="020F0502020204030204" pitchFamily="34" charset="0"/>
              </a:rPr>
              <a:t>Preparación de la muestra</a:t>
            </a:r>
            <a:endParaRPr lang="en-US" b="1" kern="1200" dirty="0">
              <a:solidFill>
                <a:schemeClr val="tx1"/>
              </a:solidFill>
              <a:latin typeface="Calibri" panose="020F0502020204030204" pitchFamily="34" charset="0"/>
              <a:cs typeface="Calibri" panose="020F0502020204030204" pitchFamily="34" charset="0"/>
            </a:endParaRPr>
          </a:p>
        </p:txBody>
      </p:sp>
      <p:sp>
        <p:nvSpPr>
          <p:cNvPr id="54" name="Flecha: cheurón 4">
            <a:extLst>
              <a:ext uri="{FF2B5EF4-FFF2-40B4-BE49-F238E27FC236}">
                <a16:creationId xmlns:a16="http://schemas.microsoft.com/office/drawing/2014/main" id="{59BB0367-3D5B-4900-96CD-9A789CA5F02B}"/>
              </a:ext>
            </a:extLst>
          </p:cNvPr>
          <p:cNvSpPr txBox="1"/>
          <p:nvPr/>
        </p:nvSpPr>
        <p:spPr>
          <a:xfrm>
            <a:off x="119237" y="1091389"/>
            <a:ext cx="2065074" cy="431561"/>
          </a:xfrm>
          <a:prstGeom prst="rect">
            <a:avLst/>
          </a:prstGeom>
          <a:solidFill>
            <a:schemeClr val="accent6">
              <a:lumMod val="60000"/>
              <a:lumOff val="40000"/>
            </a:schemeClr>
          </a:solidFill>
        </p:spPr>
        <p:style>
          <a:lnRef idx="0">
            <a:scrgbClr r="0" g="0" b="0"/>
          </a:lnRef>
          <a:fillRef idx="0">
            <a:scrgbClr r="0" g="0" b="0"/>
          </a:fillRef>
          <a:effectRef idx="0">
            <a:scrgbClr r="0" g="0" b="0"/>
          </a:effectRef>
          <a:fontRef idx="minor">
            <a:schemeClr val="lt1"/>
          </a:fontRef>
        </p:style>
        <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s-MX" b="1" kern="1200" dirty="0">
                <a:solidFill>
                  <a:schemeClr val="tx1"/>
                </a:solidFill>
                <a:latin typeface="Calibri" panose="020F0502020204030204" pitchFamily="34" charset="0"/>
                <a:cs typeface="Calibri" panose="020F0502020204030204" pitchFamily="34" charset="0"/>
              </a:rPr>
              <a:t>Recolección</a:t>
            </a:r>
            <a:endParaRPr lang="en-US" b="1" kern="1200" dirty="0">
              <a:solidFill>
                <a:schemeClr val="tx1"/>
              </a:solidFill>
              <a:latin typeface="Calibri" panose="020F0502020204030204" pitchFamily="34" charset="0"/>
              <a:cs typeface="Calibri" panose="020F0502020204030204" pitchFamily="34" charset="0"/>
            </a:endParaRPr>
          </a:p>
        </p:txBody>
      </p:sp>
      <p:sp>
        <p:nvSpPr>
          <p:cNvPr id="55" name="CuadroTexto 54">
            <a:extLst>
              <a:ext uri="{FF2B5EF4-FFF2-40B4-BE49-F238E27FC236}">
                <a16:creationId xmlns:a16="http://schemas.microsoft.com/office/drawing/2014/main" id="{192264E6-1FCF-465A-A314-237D854A41E3}"/>
              </a:ext>
            </a:extLst>
          </p:cNvPr>
          <p:cNvSpPr txBox="1"/>
          <p:nvPr/>
        </p:nvSpPr>
        <p:spPr>
          <a:xfrm>
            <a:off x="230588" y="1677725"/>
            <a:ext cx="1740608" cy="461665"/>
          </a:xfrm>
          <a:prstGeom prst="rect">
            <a:avLst/>
          </a:prstGeom>
          <a:noFill/>
        </p:spPr>
        <p:txBody>
          <a:bodyPr wrap="square" rtlCol="0">
            <a:spAutoFit/>
          </a:bodyPr>
          <a:lstStyle/>
          <a:p>
            <a:pPr algn="ctr"/>
            <a:r>
              <a:rPr lang="es-MX" sz="1200" dirty="0">
                <a:latin typeface="Calibri" panose="020F0502020204030204" pitchFamily="34" charset="0"/>
                <a:cs typeface="Calibri" panose="020F0502020204030204" pitchFamily="34" charset="0"/>
              </a:rPr>
              <a:t>Hojas grandes</a:t>
            </a:r>
          </a:p>
          <a:p>
            <a:pPr algn="ctr"/>
            <a:r>
              <a:rPr lang="es-MX" sz="1200" dirty="0">
                <a:latin typeface="Calibri" panose="020F0502020204030204" pitchFamily="34" charset="0"/>
                <a:cs typeface="Calibri" panose="020F0502020204030204" pitchFamily="34" charset="0"/>
              </a:rPr>
              <a:t>Verdes</a:t>
            </a:r>
            <a:endParaRPr lang="en-US" sz="1200" dirty="0">
              <a:latin typeface="Calibri" panose="020F0502020204030204" pitchFamily="34" charset="0"/>
              <a:cs typeface="Calibri" panose="020F0502020204030204" pitchFamily="34" charset="0"/>
            </a:endParaRPr>
          </a:p>
        </p:txBody>
      </p:sp>
      <p:sp>
        <p:nvSpPr>
          <p:cNvPr id="56" name="CuadroTexto 55">
            <a:extLst>
              <a:ext uri="{FF2B5EF4-FFF2-40B4-BE49-F238E27FC236}">
                <a16:creationId xmlns:a16="http://schemas.microsoft.com/office/drawing/2014/main" id="{08E1AE34-91F8-4CA9-AC21-2FDD0125B211}"/>
              </a:ext>
            </a:extLst>
          </p:cNvPr>
          <p:cNvSpPr txBox="1"/>
          <p:nvPr/>
        </p:nvSpPr>
        <p:spPr>
          <a:xfrm>
            <a:off x="281470" y="2854041"/>
            <a:ext cx="1740608" cy="646331"/>
          </a:xfrm>
          <a:prstGeom prst="rect">
            <a:avLst/>
          </a:prstGeom>
          <a:noFill/>
        </p:spPr>
        <p:txBody>
          <a:bodyPr wrap="square" rtlCol="0">
            <a:spAutoFit/>
          </a:bodyPr>
          <a:lstStyle/>
          <a:p>
            <a:pPr algn="ctr"/>
            <a:r>
              <a:rPr lang="es-MX" sz="1200" dirty="0">
                <a:latin typeface="Calibri" panose="020F0502020204030204" pitchFamily="34" charset="0"/>
                <a:cs typeface="Calibri" panose="020F0502020204030204" pitchFamily="34" charset="0"/>
              </a:rPr>
              <a:t>Lavado</a:t>
            </a:r>
          </a:p>
          <a:p>
            <a:pPr algn="ctr"/>
            <a:r>
              <a:rPr lang="es-MX" sz="1200" dirty="0">
                <a:latin typeface="Calibri" panose="020F0502020204030204" pitchFamily="34" charset="0"/>
                <a:cs typeface="Calibri" panose="020F0502020204030204" pitchFamily="34" charset="0"/>
              </a:rPr>
              <a:t>Secado</a:t>
            </a:r>
          </a:p>
          <a:p>
            <a:pPr algn="ctr"/>
            <a:r>
              <a:rPr lang="es-MX" sz="1200" dirty="0">
                <a:latin typeface="Calibri" panose="020F0502020204030204" pitchFamily="34" charset="0"/>
                <a:cs typeface="Calibri" panose="020F0502020204030204" pitchFamily="34" charset="0"/>
              </a:rPr>
              <a:t>Pulverización</a:t>
            </a:r>
            <a:endParaRPr lang="en-US" sz="1200" dirty="0">
              <a:latin typeface="Calibri" panose="020F0502020204030204" pitchFamily="34" charset="0"/>
              <a:cs typeface="Calibri" panose="020F0502020204030204" pitchFamily="34" charset="0"/>
            </a:endParaRPr>
          </a:p>
        </p:txBody>
      </p:sp>
      <p:sp>
        <p:nvSpPr>
          <p:cNvPr id="7" name="Rectángulo: esquinas redondeadas 6">
            <a:extLst>
              <a:ext uri="{FF2B5EF4-FFF2-40B4-BE49-F238E27FC236}">
                <a16:creationId xmlns:a16="http://schemas.microsoft.com/office/drawing/2014/main" id="{1408926D-3B6A-4311-8B03-02D6FAFB832B}"/>
              </a:ext>
            </a:extLst>
          </p:cNvPr>
          <p:cNvSpPr/>
          <p:nvPr/>
        </p:nvSpPr>
        <p:spPr>
          <a:xfrm>
            <a:off x="6389332" y="876471"/>
            <a:ext cx="1588305" cy="578007"/>
          </a:xfrm>
          <a:prstGeom prst="roundRect">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dirty="0">
                <a:solidFill>
                  <a:schemeClr val="tx1"/>
                </a:solidFill>
              </a:rPr>
              <a:t>Determinación de cenizas totales</a:t>
            </a:r>
            <a:endParaRPr lang="es-EC" sz="1200" dirty="0">
              <a:solidFill>
                <a:schemeClr val="tx1"/>
              </a:solidFill>
            </a:endParaRPr>
          </a:p>
        </p:txBody>
      </p:sp>
      <p:sp>
        <p:nvSpPr>
          <p:cNvPr id="45" name="Flecha: a la derecha 44">
            <a:extLst>
              <a:ext uri="{FF2B5EF4-FFF2-40B4-BE49-F238E27FC236}">
                <a16:creationId xmlns:a16="http://schemas.microsoft.com/office/drawing/2014/main" id="{C4FB1592-5D71-417B-AB2D-2900AC210A01}"/>
              </a:ext>
            </a:extLst>
          </p:cNvPr>
          <p:cNvSpPr/>
          <p:nvPr/>
        </p:nvSpPr>
        <p:spPr>
          <a:xfrm>
            <a:off x="5606414" y="6428565"/>
            <a:ext cx="624888" cy="387541"/>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44" name="Flecha: a la derecha 43">
            <a:extLst>
              <a:ext uri="{FF2B5EF4-FFF2-40B4-BE49-F238E27FC236}">
                <a16:creationId xmlns:a16="http://schemas.microsoft.com/office/drawing/2014/main" id="{5E62D1D0-2166-4559-A4CC-6DA45367D83D}"/>
              </a:ext>
            </a:extLst>
          </p:cNvPr>
          <p:cNvSpPr/>
          <p:nvPr/>
        </p:nvSpPr>
        <p:spPr>
          <a:xfrm>
            <a:off x="2511980" y="3867131"/>
            <a:ext cx="617449" cy="413467"/>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47" name="Flecha: a la derecha 46">
            <a:extLst>
              <a:ext uri="{FF2B5EF4-FFF2-40B4-BE49-F238E27FC236}">
                <a16:creationId xmlns:a16="http://schemas.microsoft.com/office/drawing/2014/main" id="{61E2CBA4-A27B-468A-8CF8-7DA1BC3C84CB}"/>
              </a:ext>
            </a:extLst>
          </p:cNvPr>
          <p:cNvSpPr/>
          <p:nvPr/>
        </p:nvSpPr>
        <p:spPr>
          <a:xfrm>
            <a:off x="7977637" y="2619478"/>
            <a:ext cx="707551" cy="469127"/>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46" name="Flecha: a la derecha 45">
            <a:extLst>
              <a:ext uri="{FF2B5EF4-FFF2-40B4-BE49-F238E27FC236}">
                <a16:creationId xmlns:a16="http://schemas.microsoft.com/office/drawing/2014/main" id="{139A1A40-802E-429F-B9CE-4B659BB58277}"/>
              </a:ext>
            </a:extLst>
          </p:cNvPr>
          <p:cNvSpPr/>
          <p:nvPr/>
        </p:nvSpPr>
        <p:spPr>
          <a:xfrm>
            <a:off x="9075123" y="6428565"/>
            <a:ext cx="732352" cy="469127"/>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7262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4" grpId="0" animBg="1"/>
      <p:bldP spid="47" grpId="0" animBg="1"/>
      <p:bldP spid="4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grpSp>
        <p:nvGrpSpPr>
          <p:cNvPr id="6" name="Grupo 5">
            <a:extLst>
              <a:ext uri="{FF2B5EF4-FFF2-40B4-BE49-F238E27FC236}">
                <a16:creationId xmlns:a16="http://schemas.microsoft.com/office/drawing/2014/main" id="{96226CAE-FDA6-4816-BA10-B6766D8F1C16}"/>
              </a:ext>
            </a:extLst>
          </p:cNvPr>
          <p:cNvGrpSpPr/>
          <p:nvPr/>
        </p:nvGrpSpPr>
        <p:grpSpPr>
          <a:xfrm>
            <a:off x="179920" y="151544"/>
            <a:ext cx="3063732" cy="797610"/>
            <a:chOff x="-2399685" y="1998855"/>
            <a:chExt cx="2901156" cy="1370763"/>
          </a:xfrm>
        </p:grpSpPr>
        <p:sp>
          <p:nvSpPr>
            <p:cNvPr id="7" name="Flecha: cheurón 6">
              <a:extLst>
                <a:ext uri="{FF2B5EF4-FFF2-40B4-BE49-F238E27FC236}">
                  <a16:creationId xmlns:a16="http://schemas.microsoft.com/office/drawing/2014/main" id="{778397D5-F405-4762-A72F-8EE0BBF2F218}"/>
                </a:ext>
              </a:extLst>
            </p:cNvPr>
            <p:cNvSpPr/>
            <p:nvPr/>
          </p:nvSpPr>
          <p:spPr>
            <a:xfrm>
              <a:off x="-2399685" y="1998855"/>
              <a:ext cx="2901156" cy="1160461"/>
            </a:xfrm>
            <a:prstGeom prst="chevron">
              <a:avLst/>
            </a:prstGeom>
          </p:spPr>
          <p:style>
            <a:lnRef idx="2">
              <a:schemeClr val="lt1">
                <a:hueOff val="0"/>
                <a:satOff val="0"/>
                <a:lumOff val="0"/>
                <a:alphaOff val="0"/>
              </a:schemeClr>
            </a:lnRef>
            <a:fillRef idx="1">
              <a:schemeClr val="accent5">
                <a:hueOff val="-5001112"/>
                <a:satOff val="-1606"/>
                <a:lumOff val="4510"/>
                <a:alphaOff val="0"/>
              </a:schemeClr>
            </a:fillRef>
            <a:effectRef idx="0">
              <a:schemeClr val="accent5">
                <a:hueOff val="-5001112"/>
                <a:satOff val="-1606"/>
                <a:lumOff val="4510"/>
                <a:alphaOff val="0"/>
              </a:schemeClr>
            </a:effectRef>
            <a:fontRef idx="minor">
              <a:schemeClr val="lt1"/>
            </a:fontRef>
          </p:style>
        </p:sp>
        <p:sp>
          <p:nvSpPr>
            <p:cNvPr id="8" name="Flecha: cheurón 4">
              <a:extLst>
                <a:ext uri="{FF2B5EF4-FFF2-40B4-BE49-F238E27FC236}">
                  <a16:creationId xmlns:a16="http://schemas.microsoft.com/office/drawing/2014/main" id="{59299C73-13BD-4D90-8D52-4BDE8F17D52D}"/>
                </a:ext>
              </a:extLst>
            </p:cNvPr>
            <p:cNvSpPr txBox="1"/>
            <p:nvPr/>
          </p:nvSpPr>
          <p:spPr>
            <a:xfrm>
              <a:off x="-2194872" y="2903582"/>
              <a:ext cx="2320925" cy="46603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0020" tIns="53340" rIns="53340" bIns="53340" numCol="1" spcCol="1270" anchor="ctr" anchorCtr="0">
              <a:noAutofit/>
            </a:bodyPr>
            <a:lstStyle/>
            <a:p>
              <a:pPr algn="ctr" defTabSz="1778000">
                <a:lnSpc>
                  <a:spcPct val="90000"/>
                </a:lnSpc>
                <a:spcBef>
                  <a:spcPct val="0"/>
                </a:spcBef>
                <a:spcAft>
                  <a:spcPct val="35000"/>
                </a:spcAft>
              </a:pPr>
              <a:r>
                <a:rPr lang="es-MX" sz="1800" b="1" kern="1200">
                  <a:solidFill>
                    <a:schemeClr val="tx1"/>
                  </a:solidFill>
                  <a:latin typeface="Calibri"/>
                  <a:cs typeface="Calibri"/>
                </a:rPr>
                <a:t>Tamizaje fitoquímico</a:t>
              </a:r>
              <a:endParaRPr lang="en-US" sz="1800" b="1" kern="1200">
                <a:solidFill>
                  <a:schemeClr val="tx1"/>
                </a:solidFill>
                <a:latin typeface="Calibri"/>
                <a:cs typeface="Calibri"/>
              </a:endParaRPr>
            </a:p>
            <a:p>
              <a:pPr marL="0" lvl="0" indent="0" algn="ctr" defTabSz="1778000">
                <a:lnSpc>
                  <a:spcPct val="90000"/>
                </a:lnSpc>
                <a:spcBef>
                  <a:spcPct val="0"/>
                </a:spcBef>
                <a:spcAft>
                  <a:spcPct val="35000"/>
                </a:spcAft>
                <a:buNone/>
              </a:pPr>
              <a:endParaRPr lang="en-US" sz="4000" kern="1200"/>
            </a:p>
          </p:txBody>
        </p:sp>
      </p:grpSp>
      <p:graphicFrame>
        <p:nvGraphicFramePr>
          <p:cNvPr id="4" name="Tabla 3">
            <a:extLst>
              <a:ext uri="{FF2B5EF4-FFF2-40B4-BE49-F238E27FC236}">
                <a16:creationId xmlns:a16="http://schemas.microsoft.com/office/drawing/2014/main" id="{6AAEF2D9-19F0-4687-A0AC-EA92153D85C4}"/>
              </a:ext>
            </a:extLst>
          </p:cNvPr>
          <p:cNvGraphicFramePr>
            <a:graphicFrameLocks noGrp="1"/>
          </p:cNvGraphicFramePr>
          <p:nvPr>
            <p:extLst>
              <p:ext uri="{D42A27DB-BD31-4B8C-83A1-F6EECF244321}">
                <p14:modId xmlns:p14="http://schemas.microsoft.com/office/powerpoint/2010/main" val="3905677842"/>
              </p:ext>
            </p:extLst>
          </p:nvPr>
        </p:nvGraphicFramePr>
        <p:xfrm>
          <a:off x="6768601" y="3863958"/>
          <a:ext cx="5184774" cy="1946273"/>
        </p:xfrm>
        <a:graphic>
          <a:graphicData uri="http://schemas.openxmlformats.org/drawingml/2006/table">
            <a:tbl>
              <a:tblPr firstRow="1" firstCol="1" bandRow="1">
                <a:tableStyleId>{D6BCB165-0E40-41C3-A724-9E6F5C1B6B82}</a:tableStyleId>
              </a:tblPr>
              <a:tblGrid>
                <a:gridCol w="1198651">
                  <a:extLst>
                    <a:ext uri="{9D8B030D-6E8A-4147-A177-3AD203B41FA5}">
                      <a16:colId xmlns:a16="http://schemas.microsoft.com/office/drawing/2014/main" val="246835020"/>
                    </a:ext>
                  </a:extLst>
                </a:gridCol>
                <a:gridCol w="1464991">
                  <a:extLst>
                    <a:ext uri="{9D8B030D-6E8A-4147-A177-3AD203B41FA5}">
                      <a16:colId xmlns:a16="http://schemas.microsoft.com/office/drawing/2014/main" val="4201498483"/>
                    </a:ext>
                  </a:extLst>
                </a:gridCol>
                <a:gridCol w="2521132">
                  <a:extLst>
                    <a:ext uri="{9D8B030D-6E8A-4147-A177-3AD203B41FA5}">
                      <a16:colId xmlns:a16="http://schemas.microsoft.com/office/drawing/2014/main" val="1575706059"/>
                    </a:ext>
                  </a:extLst>
                </a:gridCol>
              </a:tblGrid>
              <a:tr h="561975">
                <a:tc>
                  <a:txBody>
                    <a:bodyPr/>
                    <a:lstStyle/>
                    <a:p>
                      <a:pPr algn="ctr">
                        <a:lnSpc>
                          <a:spcPct val="150000"/>
                        </a:lnSpc>
                        <a:spcAft>
                          <a:spcPts val="800"/>
                        </a:spcAft>
                      </a:pPr>
                      <a:r>
                        <a:rPr lang="es-MX" sz="1100" b="1">
                          <a:effectLst/>
                        </a:rPr>
                        <a:t>Especificación</a:t>
                      </a:r>
                      <a:endParaRPr lang="en-US" sz="1100" b="1">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accent5">
                        <a:lumMod val="40000"/>
                        <a:lumOff val="60000"/>
                      </a:schemeClr>
                    </a:solidFill>
                  </a:tcPr>
                </a:tc>
                <a:tc>
                  <a:txBody>
                    <a:bodyPr/>
                    <a:lstStyle/>
                    <a:p>
                      <a:pPr algn="ctr">
                        <a:lnSpc>
                          <a:spcPct val="150000"/>
                        </a:lnSpc>
                        <a:spcAft>
                          <a:spcPts val="800"/>
                        </a:spcAft>
                      </a:pPr>
                      <a:r>
                        <a:rPr lang="es-MX" sz="1100" b="1">
                          <a:effectLst/>
                        </a:rPr>
                        <a:t>Significado</a:t>
                      </a:r>
                      <a:endParaRPr lang="en-US" sz="1100" b="1">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accent5">
                        <a:lumMod val="40000"/>
                        <a:lumOff val="60000"/>
                      </a:schemeClr>
                    </a:solidFill>
                  </a:tcPr>
                </a:tc>
                <a:tc>
                  <a:txBody>
                    <a:bodyPr/>
                    <a:lstStyle/>
                    <a:p>
                      <a:pPr algn="ctr">
                        <a:lnSpc>
                          <a:spcPct val="150000"/>
                        </a:lnSpc>
                        <a:spcAft>
                          <a:spcPts val="800"/>
                        </a:spcAft>
                      </a:pPr>
                      <a:r>
                        <a:rPr lang="es-MX" sz="1100" b="1">
                          <a:effectLst/>
                        </a:rPr>
                        <a:t>Comentarios</a:t>
                      </a:r>
                      <a:endParaRPr lang="en-US" sz="1100" b="1">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accent5">
                        <a:lumMod val="40000"/>
                        <a:lumOff val="60000"/>
                      </a:schemeClr>
                    </a:solidFill>
                  </a:tcPr>
                </a:tc>
                <a:extLst>
                  <a:ext uri="{0D108BD9-81ED-4DB2-BD59-A6C34878D82A}">
                    <a16:rowId xmlns:a16="http://schemas.microsoft.com/office/drawing/2014/main" val="1951251141"/>
                  </a:ext>
                </a:extLst>
              </a:tr>
              <a:tr h="0">
                <a:tc>
                  <a:txBody>
                    <a:bodyPr/>
                    <a:lstStyle/>
                    <a:p>
                      <a:pPr algn="ctr">
                        <a:lnSpc>
                          <a:spcPct val="150000"/>
                        </a:lnSpc>
                        <a:spcAft>
                          <a:spcPts val="800"/>
                        </a:spcAft>
                      </a:pPr>
                      <a:r>
                        <a:rPr lang="es-MX" sz="1100">
                          <a:effectLst/>
                          <a:latin typeface="Calibri"/>
                        </a:rPr>
                        <a:t>-</a:t>
                      </a:r>
                      <a:endParaRPr lang="en-US" sz="1100">
                        <a:solidFill>
                          <a:srgbClr val="000000"/>
                        </a:solidFill>
                        <a:effectLst/>
                        <a:latin typeface="Calibri"/>
                        <a:ea typeface="Calibri" panose="020F0502020204030204" pitchFamily="34" charset="0"/>
                        <a:cs typeface="Calibri"/>
                      </a:endParaRPr>
                    </a:p>
                  </a:txBody>
                  <a:tcPr marL="68580" marR="68580" marT="0" marB="0"/>
                </a:tc>
                <a:tc>
                  <a:txBody>
                    <a:bodyPr/>
                    <a:lstStyle/>
                    <a:p>
                      <a:pPr algn="ctr">
                        <a:lnSpc>
                          <a:spcPct val="150000"/>
                        </a:lnSpc>
                        <a:spcAft>
                          <a:spcPts val="800"/>
                        </a:spcAft>
                      </a:pPr>
                      <a:r>
                        <a:rPr lang="es-MX" sz="1100">
                          <a:effectLst/>
                          <a:latin typeface="Calibri"/>
                        </a:rPr>
                        <a:t>Negativo</a:t>
                      </a:r>
                      <a:endParaRPr lang="en-US" sz="1100">
                        <a:solidFill>
                          <a:srgbClr val="000000"/>
                        </a:solidFill>
                        <a:effectLst/>
                        <a:latin typeface="Calibri"/>
                        <a:ea typeface="Calibri" panose="020F0502020204030204" pitchFamily="34" charset="0"/>
                        <a:cs typeface="Calibri"/>
                      </a:endParaRPr>
                    </a:p>
                  </a:txBody>
                  <a:tcPr marL="68580" marR="68580" marT="0" marB="0"/>
                </a:tc>
                <a:tc>
                  <a:txBody>
                    <a:bodyPr/>
                    <a:lstStyle/>
                    <a:p>
                      <a:pPr algn="ctr">
                        <a:lnSpc>
                          <a:spcPct val="150000"/>
                        </a:lnSpc>
                        <a:spcAft>
                          <a:spcPts val="800"/>
                        </a:spcAft>
                      </a:pPr>
                      <a:r>
                        <a:rPr lang="es-MX" sz="1100">
                          <a:effectLst/>
                          <a:latin typeface="Calibri"/>
                        </a:rPr>
                        <a:t>Sin cambio de coloración</a:t>
                      </a:r>
                      <a:endParaRPr lang="en-US" sz="1100">
                        <a:solidFill>
                          <a:srgbClr val="000000"/>
                        </a:solidFill>
                        <a:effectLst/>
                        <a:latin typeface="Calibri"/>
                        <a:ea typeface="Calibri" panose="020F0502020204030204" pitchFamily="34" charset="0"/>
                        <a:cs typeface="Calibri"/>
                      </a:endParaRPr>
                    </a:p>
                  </a:txBody>
                  <a:tcPr marL="68580" marR="68580" marT="0" marB="0"/>
                </a:tc>
                <a:extLst>
                  <a:ext uri="{0D108BD9-81ED-4DB2-BD59-A6C34878D82A}">
                    <a16:rowId xmlns:a16="http://schemas.microsoft.com/office/drawing/2014/main" val="806170005"/>
                  </a:ext>
                </a:extLst>
              </a:tr>
              <a:tr h="0">
                <a:tc>
                  <a:txBody>
                    <a:bodyPr/>
                    <a:lstStyle/>
                    <a:p>
                      <a:pPr algn="ctr">
                        <a:lnSpc>
                          <a:spcPct val="150000"/>
                        </a:lnSpc>
                        <a:spcAft>
                          <a:spcPts val="800"/>
                        </a:spcAft>
                      </a:pPr>
                      <a:r>
                        <a:rPr lang="es-MX" sz="1100">
                          <a:effectLst/>
                          <a:latin typeface="Calibri"/>
                        </a:rPr>
                        <a:t>±</a:t>
                      </a:r>
                      <a:endParaRPr lang="en-US" sz="1100">
                        <a:solidFill>
                          <a:srgbClr val="000000"/>
                        </a:solidFill>
                        <a:effectLst/>
                        <a:latin typeface="Calibri"/>
                        <a:ea typeface="Calibri" panose="020F0502020204030204" pitchFamily="34" charset="0"/>
                        <a:cs typeface="Calibri"/>
                      </a:endParaRPr>
                    </a:p>
                  </a:txBody>
                  <a:tcPr marL="68580" marR="68580" marT="0" marB="0"/>
                </a:tc>
                <a:tc>
                  <a:txBody>
                    <a:bodyPr/>
                    <a:lstStyle/>
                    <a:p>
                      <a:pPr algn="ctr">
                        <a:lnSpc>
                          <a:spcPct val="150000"/>
                        </a:lnSpc>
                        <a:spcAft>
                          <a:spcPts val="800"/>
                        </a:spcAft>
                      </a:pPr>
                      <a:r>
                        <a:rPr lang="es-MX" sz="1100">
                          <a:effectLst/>
                          <a:latin typeface="Calibri"/>
                        </a:rPr>
                        <a:t>Escasa presencia</a:t>
                      </a:r>
                      <a:endParaRPr lang="en-US" sz="1100">
                        <a:solidFill>
                          <a:srgbClr val="000000"/>
                        </a:solidFill>
                        <a:effectLst/>
                        <a:latin typeface="Calibri"/>
                        <a:ea typeface="Calibri" panose="020F0502020204030204" pitchFamily="34" charset="0"/>
                        <a:cs typeface="Calibri"/>
                      </a:endParaRPr>
                    </a:p>
                  </a:txBody>
                  <a:tcPr marL="68580" marR="68580" marT="0" marB="0"/>
                </a:tc>
                <a:tc>
                  <a:txBody>
                    <a:bodyPr/>
                    <a:lstStyle/>
                    <a:p>
                      <a:pPr algn="ctr">
                        <a:lnSpc>
                          <a:spcPct val="150000"/>
                        </a:lnSpc>
                        <a:spcAft>
                          <a:spcPts val="800"/>
                        </a:spcAft>
                      </a:pPr>
                      <a:r>
                        <a:rPr lang="es-MX" sz="1100">
                          <a:effectLst/>
                          <a:latin typeface="Calibri"/>
                        </a:rPr>
                        <a:t>Cambio mínimo de coloración</a:t>
                      </a:r>
                      <a:endParaRPr lang="en-US" sz="1100">
                        <a:solidFill>
                          <a:srgbClr val="000000"/>
                        </a:solidFill>
                        <a:effectLst/>
                        <a:latin typeface="Calibri"/>
                        <a:ea typeface="Calibri" panose="020F0502020204030204" pitchFamily="34" charset="0"/>
                        <a:cs typeface="Calibri"/>
                      </a:endParaRPr>
                    </a:p>
                  </a:txBody>
                  <a:tcPr marL="68580" marR="68580" marT="0" marB="0"/>
                </a:tc>
                <a:extLst>
                  <a:ext uri="{0D108BD9-81ED-4DB2-BD59-A6C34878D82A}">
                    <a16:rowId xmlns:a16="http://schemas.microsoft.com/office/drawing/2014/main" val="1573224372"/>
                  </a:ext>
                </a:extLst>
              </a:tr>
              <a:tr h="0">
                <a:tc>
                  <a:txBody>
                    <a:bodyPr/>
                    <a:lstStyle/>
                    <a:p>
                      <a:pPr algn="ctr">
                        <a:lnSpc>
                          <a:spcPct val="150000"/>
                        </a:lnSpc>
                        <a:spcAft>
                          <a:spcPts val="800"/>
                        </a:spcAft>
                      </a:pPr>
                      <a:r>
                        <a:rPr lang="es-MX" sz="1100">
                          <a:effectLst/>
                          <a:latin typeface="Calibri"/>
                        </a:rPr>
                        <a:t>+</a:t>
                      </a:r>
                      <a:endParaRPr lang="en-US" sz="1100">
                        <a:solidFill>
                          <a:srgbClr val="000000"/>
                        </a:solidFill>
                        <a:effectLst/>
                        <a:latin typeface="Calibri"/>
                        <a:ea typeface="Calibri" panose="020F0502020204030204" pitchFamily="34" charset="0"/>
                        <a:cs typeface="Calibri"/>
                      </a:endParaRPr>
                    </a:p>
                  </a:txBody>
                  <a:tcPr marL="68580" marR="68580" marT="0" marB="0"/>
                </a:tc>
                <a:tc>
                  <a:txBody>
                    <a:bodyPr/>
                    <a:lstStyle/>
                    <a:p>
                      <a:pPr algn="ctr">
                        <a:lnSpc>
                          <a:spcPct val="150000"/>
                        </a:lnSpc>
                        <a:spcAft>
                          <a:spcPts val="800"/>
                        </a:spcAft>
                      </a:pPr>
                      <a:r>
                        <a:rPr lang="es-MX" sz="1100">
                          <a:effectLst/>
                          <a:latin typeface="Calibri"/>
                        </a:rPr>
                        <a:t>Presencia</a:t>
                      </a:r>
                      <a:endParaRPr lang="en-US" sz="1100">
                        <a:solidFill>
                          <a:srgbClr val="000000"/>
                        </a:solidFill>
                        <a:effectLst/>
                        <a:latin typeface="Calibri"/>
                        <a:ea typeface="Calibri" panose="020F0502020204030204" pitchFamily="34" charset="0"/>
                        <a:cs typeface="Calibri"/>
                      </a:endParaRPr>
                    </a:p>
                  </a:txBody>
                  <a:tcPr marL="68580" marR="68580" marT="0" marB="0"/>
                </a:tc>
                <a:tc>
                  <a:txBody>
                    <a:bodyPr/>
                    <a:lstStyle/>
                    <a:p>
                      <a:pPr algn="ctr">
                        <a:lnSpc>
                          <a:spcPct val="150000"/>
                        </a:lnSpc>
                        <a:spcAft>
                          <a:spcPts val="800"/>
                        </a:spcAft>
                      </a:pPr>
                      <a:r>
                        <a:rPr lang="es-MX" sz="1100">
                          <a:effectLst/>
                          <a:latin typeface="Calibri"/>
                        </a:rPr>
                        <a:t>Cambio leve de coloración</a:t>
                      </a:r>
                      <a:endParaRPr lang="en-US" sz="1100">
                        <a:solidFill>
                          <a:srgbClr val="000000"/>
                        </a:solidFill>
                        <a:effectLst/>
                        <a:latin typeface="Calibri"/>
                        <a:ea typeface="Calibri" panose="020F0502020204030204" pitchFamily="34" charset="0"/>
                        <a:cs typeface="Calibri"/>
                      </a:endParaRPr>
                    </a:p>
                  </a:txBody>
                  <a:tcPr marL="68580" marR="68580" marT="0" marB="0"/>
                </a:tc>
                <a:extLst>
                  <a:ext uri="{0D108BD9-81ED-4DB2-BD59-A6C34878D82A}">
                    <a16:rowId xmlns:a16="http://schemas.microsoft.com/office/drawing/2014/main" val="3668547182"/>
                  </a:ext>
                </a:extLst>
              </a:tr>
              <a:tr h="0">
                <a:tc>
                  <a:txBody>
                    <a:bodyPr/>
                    <a:lstStyle/>
                    <a:p>
                      <a:pPr algn="ctr">
                        <a:lnSpc>
                          <a:spcPct val="150000"/>
                        </a:lnSpc>
                        <a:spcAft>
                          <a:spcPts val="800"/>
                        </a:spcAft>
                      </a:pPr>
                      <a:r>
                        <a:rPr lang="es-MX" sz="1100">
                          <a:effectLst/>
                          <a:latin typeface="Calibri"/>
                        </a:rPr>
                        <a:t>++</a:t>
                      </a:r>
                      <a:endParaRPr lang="en-US" sz="1100">
                        <a:solidFill>
                          <a:srgbClr val="000000"/>
                        </a:solidFill>
                        <a:effectLst/>
                        <a:latin typeface="Calibri"/>
                        <a:ea typeface="Calibri" panose="020F0502020204030204" pitchFamily="34" charset="0"/>
                        <a:cs typeface="Calibri"/>
                      </a:endParaRPr>
                    </a:p>
                  </a:txBody>
                  <a:tcPr marL="68580" marR="68580" marT="0" marB="0"/>
                </a:tc>
                <a:tc>
                  <a:txBody>
                    <a:bodyPr/>
                    <a:lstStyle/>
                    <a:p>
                      <a:pPr algn="ctr">
                        <a:lnSpc>
                          <a:spcPct val="150000"/>
                        </a:lnSpc>
                        <a:spcAft>
                          <a:spcPts val="800"/>
                        </a:spcAft>
                      </a:pPr>
                      <a:r>
                        <a:rPr lang="es-MX" sz="1100">
                          <a:effectLst/>
                          <a:latin typeface="Calibri"/>
                        </a:rPr>
                        <a:t>Presencia estable</a:t>
                      </a:r>
                      <a:endParaRPr lang="en-US" sz="1100">
                        <a:solidFill>
                          <a:srgbClr val="000000"/>
                        </a:solidFill>
                        <a:effectLst/>
                        <a:latin typeface="Calibri"/>
                        <a:ea typeface="Calibri" panose="020F0502020204030204" pitchFamily="34" charset="0"/>
                        <a:cs typeface="Calibri"/>
                      </a:endParaRPr>
                    </a:p>
                  </a:txBody>
                  <a:tcPr marL="68580" marR="68580" marT="0" marB="0"/>
                </a:tc>
                <a:tc>
                  <a:txBody>
                    <a:bodyPr/>
                    <a:lstStyle/>
                    <a:p>
                      <a:pPr algn="ctr">
                        <a:lnSpc>
                          <a:spcPct val="150000"/>
                        </a:lnSpc>
                        <a:spcAft>
                          <a:spcPts val="800"/>
                        </a:spcAft>
                      </a:pPr>
                      <a:r>
                        <a:rPr lang="es-MX" sz="1100">
                          <a:effectLst/>
                          <a:latin typeface="Calibri"/>
                        </a:rPr>
                        <a:t>Cambio de coloración</a:t>
                      </a:r>
                      <a:endParaRPr lang="en-US" sz="1100">
                        <a:solidFill>
                          <a:srgbClr val="000000"/>
                        </a:solidFill>
                        <a:effectLst/>
                        <a:latin typeface="Calibri"/>
                        <a:ea typeface="Calibri" panose="020F0502020204030204" pitchFamily="34" charset="0"/>
                        <a:cs typeface="Calibri"/>
                      </a:endParaRPr>
                    </a:p>
                  </a:txBody>
                  <a:tcPr marL="68580" marR="68580" marT="0" marB="0"/>
                </a:tc>
                <a:extLst>
                  <a:ext uri="{0D108BD9-81ED-4DB2-BD59-A6C34878D82A}">
                    <a16:rowId xmlns:a16="http://schemas.microsoft.com/office/drawing/2014/main" val="2926960553"/>
                  </a:ext>
                </a:extLst>
              </a:tr>
              <a:tr h="256853">
                <a:tc>
                  <a:txBody>
                    <a:bodyPr/>
                    <a:lstStyle/>
                    <a:p>
                      <a:pPr algn="ctr">
                        <a:lnSpc>
                          <a:spcPct val="150000"/>
                        </a:lnSpc>
                        <a:spcAft>
                          <a:spcPts val="800"/>
                        </a:spcAft>
                      </a:pPr>
                      <a:r>
                        <a:rPr lang="es-MX" sz="1100">
                          <a:effectLst/>
                          <a:latin typeface="Calibri"/>
                        </a:rPr>
                        <a:t>+++</a:t>
                      </a:r>
                      <a:endParaRPr lang="en-US" sz="1100">
                        <a:solidFill>
                          <a:srgbClr val="000000"/>
                        </a:solidFill>
                        <a:effectLst/>
                        <a:latin typeface="Calibri"/>
                        <a:ea typeface="Calibri" panose="020F0502020204030204" pitchFamily="34" charset="0"/>
                        <a:cs typeface="Calibri"/>
                      </a:endParaRPr>
                    </a:p>
                  </a:txBody>
                  <a:tcPr marL="68580" marR="68580" marT="0" marB="0"/>
                </a:tc>
                <a:tc>
                  <a:txBody>
                    <a:bodyPr/>
                    <a:lstStyle/>
                    <a:p>
                      <a:pPr algn="ctr">
                        <a:lnSpc>
                          <a:spcPct val="150000"/>
                        </a:lnSpc>
                        <a:spcAft>
                          <a:spcPts val="800"/>
                        </a:spcAft>
                      </a:pPr>
                      <a:r>
                        <a:rPr lang="es-MX" sz="1100">
                          <a:effectLst/>
                          <a:latin typeface="Calibri"/>
                        </a:rPr>
                        <a:t>Presencia constante</a:t>
                      </a:r>
                      <a:endParaRPr lang="en-US" sz="1100">
                        <a:solidFill>
                          <a:srgbClr val="000000"/>
                        </a:solidFill>
                        <a:effectLst/>
                        <a:latin typeface="Calibri"/>
                        <a:ea typeface="Calibri" panose="020F0502020204030204" pitchFamily="34" charset="0"/>
                        <a:cs typeface="Calibri"/>
                      </a:endParaRPr>
                    </a:p>
                  </a:txBody>
                  <a:tcPr marL="68580" marR="68580" marT="0" marB="0"/>
                </a:tc>
                <a:tc>
                  <a:txBody>
                    <a:bodyPr/>
                    <a:lstStyle/>
                    <a:p>
                      <a:pPr algn="ctr">
                        <a:lnSpc>
                          <a:spcPct val="150000"/>
                        </a:lnSpc>
                        <a:spcAft>
                          <a:spcPts val="800"/>
                        </a:spcAft>
                      </a:pPr>
                      <a:r>
                        <a:rPr lang="es-MX" sz="1100">
                          <a:effectLst/>
                          <a:latin typeface="Calibri"/>
                        </a:rPr>
                        <a:t>Cambio de coloración notable</a:t>
                      </a:r>
                      <a:endParaRPr lang="en-US" sz="1100">
                        <a:solidFill>
                          <a:srgbClr val="000000"/>
                        </a:solidFill>
                        <a:effectLst/>
                        <a:latin typeface="Calibri"/>
                        <a:ea typeface="Calibri" panose="020F0502020204030204" pitchFamily="34" charset="0"/>
                        <a:cs typeface="Calibri"/>
                      </a:endParaRPr>
                    </a:p>
                  </a:txBody>
                  <a:tcPr marL="68580" marR="68580" marT="0" marB="0"/>
                </a:tc>
                <a:extLst>
                  <a:ext uri="{0D108BD9-81ED-4DB2-BD59-A6C34878D82A}">
                    <a16:rowId xmlns:a16="http://schemas.microsoft.com/office/drawing/2014/main" val="3344623768"/>
                  </a:ext>
                </a:extLst>
              </a:tr>
              <a:tr h="0">
                <a:tc>
                  <a:txBody>
                    <a:bodyPr/>
                    <a:lstStyle/>
                    <a:p>
                      <a:pPr algn="ctr">
                        <a:lnSpc>
                          <a:spcPct val="150000"/>
                        </a:lnSpc>
                        <a:spcAft>
                          <a:spcPts val="800"/>
                        </a:spcAft>
                      </a:pPr>
                      <a:r>
                        <a:rPr lang="es-MX" sz="1100">
                          <a:effectLst/>
                          <a:latin typeface="Calibri"/>
                        </a:rPr>
                        <a:t>++++</a:t>
                      </a:r>
                      <a:endParaRPr lang="en-US" sz="1100">
                        <a:solidFill>
                          <a:srgbClr val="000000"/>
                        </a:solidFill>
                        <a:effectLst/>
                        <a:latin typeface="Calibri"/>
                        <a:ea typeface="Calibri" panose="020F0502020204030204" pitchFamily="34" charset="0"/>
                        <a:cs typeface="Calibri"/>
                      </a:endParaRPr>
                    </a:p>
                  </a:txBody>
                  <a:tcPr marL="68580" marR="68580" marT="0" marB="0"/>
                </a:tc>
                <a:tc>
                  <a:txBody>
                    <a:bodyPr/>
                    <a:lstStyle/>
                    <a:p>
                      <a:pPr algn="ctr">
                        <a:lnSpc>
                          <a:spcPct val="150000"/>
                        </a:lnSpc>
                        <a:spcAft>
                          <a:spcPts val="800"/>
                        </a:spcAft>
                      </a:pPr>
                      <a:r>
                        <a:rPr lang="es-MX" sz="1100">
                          <a:effectLst/>
                          <a:latin typeface="Calibri"/>
                        </a:rPr>
                        <a:t>Presencia abundante</a:t>
                      </a:r>
                      <a:endParaRPr lang="en-US" sz="1100">
                        <a:solidFill>
                          <a:srgbClr val="000000"/>
                        </a:solidFill>
                        <a:effectLst/>
                        <a:latin typeface="Calibri"/>
                        <a:ea typeface="Calibri" panose="020F0502020204030204" pitchFamily="34" charset="0"/>
                        <a:cs typeface="Calibri"/>
                      </a:endParaRPr>
                    </a:p>
                  </a:txBody>
                  <a:tcPr marL="68580" marR="68580" marT="0" marB="0"/>
                </a:tc>
                <a:tc>
                  <a:txBody>
                    <a:bodyPr/>
                    <a:lstStyle/>
                    <a:p>
                      <a:pPr algn="ctr">
                        <a:lnSpc>
                          <a:spcPct val="150000"/>
                        </a:lnSpc>
                        <a:spcAft>
                          <a:spcPts val="800"/>
                        </a:spcAft>
                      </a:pPr>
                      <a:r>
                        <a:rPr lang="es-MX" sz="1100">
                          <a:effectLst/>
                          <a:latin typeface="Calibri"/>
                        </a:rPr>
                        <a:t>Cambio de coloración prolongado</a:t>
                      </a:r>
                      <a:endParaRPr lang="en-US" sz="1100">
                        <a:solidFill>
                          <a:srgbClr val="000000"/>
                        </a:solidFill>
                        <a:effectLst/>
                        <a:latin typeface="Calibri"/>
                        <a:ea typeface="Calibri" panose="020F0502020204030204" pitchFamily="34" charset="0"/>
                        <a:cs typeface="Calibri"/>
                      </a:endParaRPr>
                    </a:p>
                  </a:txBody>
                  <a:tcPr marL="68580" marR="68580" marT="0" marB="0"/>
                </a:tc>
                <a:extLst>
                  <a:ext uri="{0D108BD9-81ED-4DB2-BD59-A6C34878D82A}">
                    <a16:rowId xmlns:a16="http://schemas.microsoft.com/office/drawing/2014/main" val="689914714"/>
                  </a:ext>
                </a:extLst>
              </a:tr>
            </a:tbl>
          </a:graphicData>
        </a:graphic>
      </p:graphicFrame>
      <p:graphicFrame>
        <p:nvGraphicFramePr>
          <p:cNvPr id="9" name="Tabla 8">
            <a:extLst>
              <a:ext uri="{FF2B5EF4-FFF2-40B4-BE49-F238E27FC236}">
                <a16:creationId xmlns:a16="http://schemas.microsoft.com/office/drawing/2014/main" id="{7010E9A7-EE5B-49BC-AF06-E3840418A3F7}"/>
              </a:ext>
            </a:extLst>
          </p:cNvPr>
          <p:cNvGraphicFramePr>
            <a:graphicFrameLocks noGrp="1"/>
          </p:cNvGraphicFramePr>
          <p:nvPr>
            <p:extLst>
              <p:ext uri="{D42A27DB-BD31-4B8C-83A1-F6EECF244321}">
                <p14:modId xmlns:p14="http://schemas.microsoft.com/office/powerpoint/2010/main" val="681149927"/>
              </p:ext>
            </p:extLst>
          </p:nvPr>
        </p:nvGraphicFramePr>
        <p:xfrm>
          <a:off x="295774" y="3056673"/>
          <a:ext cx="6200988" cy="3461974"/>
        </p:xfrm>
        <a:graphic>
          <a:graphicData uri="http://schemas.openxmlformats.org/drawingml/2006/table">
            <a:tbl>
              <a:tblPr firstRow="1" firstCol="1" bandRow="1">
                <a:tableStyleId>{D6BCB165-0E40-41C3-A724-9E6F5C1B6B82}</a:tableStyleId>
              </a:tblPr>
              <a:tblGrid>
                <a:gridCol w="1783324">
                  <a:extLst>
                    <a:ext uri="{9D8B030D-6E8A-4147-A177-3AD203B41FA5}">
                      <a16:colId xmlns:a16="http://schemas.microsoft.com/office/drawing/2014/main" val="2549557920"/>
                    </a:ext>
                  </a:extLst>
                </a:gridCol>
                <a:gridCol w="2709175">
                  <a:extLst>
                    <a:ext uri="{9D8B030D-6E8A-4147-A177-3AD203B41FA5}">
                      <a16:colId xmlns:a16="http://schemas.microsoft.com/office/drawing/2014/main" val="4087633334"/>
                    </a:ext>
                  </a:extLst>
                </a:gridCol>
                <a:gridCol w="1708489">
                  <a:extLst>
                    <a:ext uri="{9D8B030D-6E8A-4147-A177-3AD203B41FA5}">
                      <a16:colId xmlns:a16="http://schemas.microsoft.com/office/drawing/2014/main" val="1259410085"/>
                    </a:ext>
                  </a:extLst>
                </a:gridCol>
              </a:tblGrid>
              <a:tr h="371538">
                <a:tc>
                  <a:txBody>
                    <a:bodyPr/>
                    <a:lstStyle/>
                    <a:p>
                      <a:pPr marR="0" algn="ctr" rtl="0">
                        <a:lnSpc>
                          <a:spcPct val="150000"/>
                        </a:lnSpc>
                        <a:spcBef>
                          <a:spcPts val="0"/>
                        </a:spcBef>
                        <a:spcAft>
                          <a:spcPts val="800"/>
                        </a:spcAft>
                        <a:buClr>
                          <a:srgbClr val="000000"/>
                        </a:buClr>
                        <a:buFont typeface="Arial"/>
                      </a:pPr>
                      <a:r>
                        <a:rPr lang="es-MX" sz="1200" b="1" i="0" u="none" strike="noStrike" cap="none">
                          <a:solidFill>
                            <a:srgbClr val="000000"/>
                          </a:solidFill>
                          <a:effectLst/>
                          <a:latin typeface="Arial"/>
                          <a:ea typeface="Calibri" panose="020F0502020204030204" pitchFamily="34" charset="0"/>
                          <a:cs typeface="Arial"/>
                          <a:sym typeface="Arial"/>
                        </a:rPr>
                        <a:t>Metabolito</a:t>
                      </a:r>
                      <a:endParaRPr lang="en-US" sz="1200" b="1" i="0" u="none" strike="noStrike" cap="none">
                        <a:solidFill>
                          <a:srgbClr val="000000"/>
                        </a:solidFill>
                        <a:effectLst/>
                        <a:latin typeface="Arial"/>
                        <a:ea typeface="Calibri" panose="020F0502020204030204" pitchFamily="34" charset="0"/>
                        <a:cs typeface="Arial"/>
                        <a:sym typeface="Arial"/>
                      </a:endParaRPr>
                    </a:p>
                  </a:txBody>
                  <a:tcPr marL="41948" marR="41948" marT="0" marB="0" anchor="ctr">
                    <a:solidFill>
                      <a:schemeClr val="accent5">
                        <a:lumMod val="40000"/>
                        <a:lumOff val="60000"/>
                      </a:schemeClr>
                    </a:solidFill>
                  </a:tcPr>
                </a:tc>
                <a:tc>
                  <a:txBody>
                    <a:bodyPr/>
                    <a:lstStyle/>
                    <a:p>
                      <a:pPr marR="0" algn="ctr" rtl="0">
                        <a:lnSpc>
                          <a:spcPct val="150000"/>
                        </a:lnSpc>
                        <a:spcBef>
                          <a:spcPts val="0"/>
                        </a:spcBef>
                        <a:spcAft>
                          <a:spcPts val="800"/>
                        </a:spcAft>
                        <a:buClr>
                          <a:srgbClr val="000000"/>
                        </a:buClr>
                        <a:buFont typeface="Arial"/>
                      </a:pPr>
                      <a:r>
                        <a:rPr lang="es-MX" sz="1200" b="1" i="0" u="none" strike="noStrike" cap="none">
                          <a:solidFill>
                            <a:srgbClr val="000000"/>
                          </a:solidFill>
                          <a:effectLst/>
                          <a:latin typeface="Arial"/>
                          <a:ea typeface="Calibri" panose="020F0502020204030204" pitchFamily="34" charset="0"/>
                          <a:cs typeface="Arial"/>
                          <a:sym typeface="Arial"/>
                        </a:rPr>
                        <a:t>Ensayo</a:t>
                      </a:r>
                      <a:endParaRPr lang="en-US" sz="1200" b="1" i="0" u="none" strike="noStrike" cap="none">
                        <a:solidFill>
                          <a:srgbClr val="000000"/>
                        </a:solidFill>
                        <a:effectLst/>
                        <a:latin typeface="Arial"/>
                        <a:ea typeface="Calibri" panose="020F0502020204030204" pitchFamily="34" charset="0"/>
                        <a:cs typeface="Arial"/>
                        <a:sym typeface="Arial"/>
                      </a:endParaRPr>
                    </a:p>
                  </a:txBody>
                  <a:tcPr marL="41948" marR="41948" marT="0" marB="0" anchor="ctr">
                    <a:solidFill>
                      <a:schemeClr val="accent5">
                        <a:lumMod val="40000"/>
                        <a:lumOff val="60000"/>
                      </a:schemeClr>
                    </a:solidFill>
                  </a:tcPr>
                </a:tc>
                <a:tc>
                  <a:txBody>
                    <a:bodyPr/>
                    <a:lstStyle/>
                    <a:p>
                      <a:pPr marR="0" algn="ctr" rtl="0">
                        <a:lnSpc>
                          <a:spcPct val="150000"/>
                        </a:lnSpc>
                        <a:spcBef>
                          <a:spcPts val="0"/>
                        </a:spcBef>
                        <a:spcAft>
                          <a:spcPts val="800"/>
                        </a:spcAft>
                        <a:buClr>
                          <a:srgbClr val="000000"/>
                        </a:buClr>
                        <a:buFont typeface="Arial"/>
                      </a:pPr>
                      <a:r>
                        <a:rPr lang="es-MX" sz="1200" b="1" i="0" u="none" strike="noStrike" cap="none">
                          <a:solidFill>
                            <a:srgbClr val="000000"/>
                          </a:solidFill>
                          <a:effectLst/>
                          <a:latin typeface="Arial"/>
                          <a:cs typeface="Arial"/>
                          <a:sym typeface="Arial"/>
                        </a:rPr>
                        <a:t>Resultado</a:t>
                      </a:r>
                      <a:endParaRPr lang="en-US" sz="1200" b="1" i="0" u="none" strike="noStrike" cap="none">
                        <a:solidFill>
                          <a:srgbClr val="000000"/>
                        </a:solidFill>
                        <a:effectLst/>
                        <a:latin typeface="Arial"/>
                        <a:cs typeface="Arial"/>
                        <a:sym typeface="Arial"/>
                      </a:endParaRPr>
                    </a:p>
                  </a:txBody>
                  <a:tcPr marL="41948" marR="41948" marT="0" marB="0" anchor="ctr">
                    <a:solidFill>
                      <a:schemeClr val="accent5">
                        <a:lumMod val="40000"/>
                        <a:lumOff val="60000"/>
                      </a:schemeClr>
                    </a:solidFill>
                  </a:tcPr>
                </a:tc>
                <a:extLst>
                  <a:ext uri="{0D108BD9-81ED-4DB2-BD59-A6C34878D82A}">
                    <a16:rowId xmlns:a16="http://schemas.microsoft.com/office/drawing/2014/main" val="1956932953"/>
                  </a:ext>
                </a:extLst>
              </a:tr>
              <a:tr h="371538">
                <a:tc>
                  <a:txBody>
                    <a:bodyPr/>
                    <a:lstStyle/>
                    <a:p>
                      <a:pPr algn="ctr">
                        <a:lnSpc>
                          <a:spcPct val="150000"/>
                        </a:lnSpc>
                        <a:spcAft>
                          <a:spcPts val="800"/>
                        </a:spcAft>
                      </a:pPr>
                      <a:r>
                        <a:rPr lang="es-MX" sz="1200">
                          <a:effectLst/>
                        </a:rPr>
                        <a:t>Saponinas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1948" marR="41948" marT="0" marB="0" anchor="ctr">
                    <a:solidFill>
                      <a:schemeClr val="bg1"/>
                    </a:solidFill>
                  </a:tcPr>
                </a:tc>
                <a:tc>
                  <a:txBody>
                    <a:bodyPr/>
                    <a:lstStyle/>
                    <a:p>
                      <a:pPr algn="ctr">
                        <a:lnSpc>
                          <a:spcPct val="150000"/>
                        </a:lnSpc>
                        <a:spcAft>
                          <a:spcPts val="800"/>
                        </a:spcAft>
                      </a:pPr>
                      <a:r>
                        <a:rPr lang="es-MX" sz="1200">
                          <a:effectLst/>
                        </a:rPr>
                        <a:t>Prueba de Saponificación espumeante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1948" marR="41948" marT="0" marB="0" anchor="ctr">
                    <a:solidFill>
                      <a:schemeClr val="bg1"/>
                    </a:solidFill>
                  </a:tcPr>
                </a:tc>
                <a:tc>
                  <a:txBody>
                    <a:bodyPr/>
                    <a:lstStyle/>
                    <a:p>
                      <a:pPr algn="ctr"/>
                      <a:r>
                        <a:rPr lang="es-MX" sz="1200"/>
                        <a:t>Altura de espuma</a:t>
                      </a:r>
                      <a:endParaRPr lang="en-US" sz="1200"/>
                    </a:p>
                  </a:txBody>
                  <a:tcPr marL="41948" marR="41948" marT="0" marB="0" anchor="ctr">
                    <a:solidFill>
                      <a:schemeClr val="bg1"/>
                    </a:solidFill>
                  </a:tcPr>
                </a:tc>
                <a:extLst>
                  <a:ext uri="{0D108BD9-81ED-4DB2-BD59-A6C34878D82A}">
                    <a16:rowId xmlns:a16="http://schemas.microsoft.com/office/drawing/2014/main" val="701520863"/>
                  </a:ext>
                </a:extLst>
              </a:tr>
              <a:tr h="351055">
                <a:tc>
                  <a:txBody>
                    <a:bodyPr/>
                    <a:lstStyle/>
                    <a:p>
                      <a:pPr algn="ctr">
                        <a:lnSpc>
                          <a:spcPct val="150000"/>
                        </a:lnSpc>
                        <a:spcAft>
                          <a:spcPts val="800"/>
                        </a:spcAft>
                      </a:pPr>
                      <a:r>
                        <a:rPr lang="es-MX" sz="1200">
                          <a:effectLst/>
                        </a:rPr>
                        <a:t>Taninos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1948" marR="41948" marT="0" marB="0" anchor="ctr">
                    <a:solidFill>
                      <a:schemeClr val="bg1"/>
                    </a:solidFill>
                  </a:tcPr>
                </a:tc>
                <a:tc>
                  <a:txBody>
                    <a:bodyPr/>
                    <a:lstStyle/>
                    <a:p>
                      <a:pPr algn="ctr">
                        <a:lnSpc>
                          <a:spcPct val="150000"/>
                        </a:lnSpc>
                        <a:spcAft>
                          <a:spcPts val="800"/>
                        </a:spcAft>
                      </a:pPr>
                      <a:r>
                        <a:rPr lang="es-MX" sz="1200">
                          <a:effectLst/>
                        </a:rPr>
                        <a:t>Ensayo con FeCl</a:t>
                      </a:r>
                      <a:r>
                        <a:rPr lang="es-MX" sz="1200" baseline="-25000">
                          <a:effectLst/>
                        </a:rPr>
                        <a:t>3</a:t>
                      </a:r>
                      <a:r>
                        <a:rPr lang="es-MX" sz="1200">
                          <a:effectLst/>
                        </a:rPr>
                        <a:t> al 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1948" marR="41948" marT="0" marB="0" anchor="ctr">
                    <a:solidFill>
                      <a:schemeClr val="bg1"/>
                    </a:solidFill>
                  </a:tcPr>
                </a:tc>
                <a:tc>
                  <a:txBody>
                    <a:bodyPr/>
                    <a:lstStyle/>
                    <a:p>
                      <a:pPr algn="ctr"/>
                      <a:r>
                        <a:rPr lang="es-MX" sz="1200"/>
                        <a:t>Coloración marrón / negro azulado</a:t>
                      </a:r>
                      <a:endParaRPr lang="en-US" sz="1200"/>
                    </a:p>
                  </a:txBody>
                  <a:tcPr marL="41948" marR="41948" marT="0" marB="0" anchor="ctr">
                    <a:solidFill>
                      <a:schemeClr val="bg1"/>
                    </a:solidFill>
                  </a:tcPr>
                </a:tc>
                <a:extLst>
                  <a:ext uri="{0D108BD9-81ED-4DB2-BD59-A6C34878D82A}">
                    <a16:rowId xmlns:a16="http://schemas.microsoft.com/office/drawing/2014/main" val="3464248730"/>
                  </a:ext>
                </a:extLst>
              </a:tr>
              <a:tr h="377400">
                <a:tc>
                  <a:txBody>
                    <a:bodyPr/>
                    <a:lstStyle/>
                    <a:p>
                      <a:pPr algn="ctr">
                        <a:lnSpc>
                          <a:spcPct val="150000"/>
                        </a:lnSpc>
                        <a:spcAft>
                          <a:spcPts val="800"/>
                        </a:spcAft>
                      </a:pPr>
                      <a:r>
                        <a:rPr lang="es-MX" sz="1200">
                          <a:effectLst/>
                        </a:rPr>
                        <a:t>Cumarinas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1948" marR="41948" marT="0" marB="0" anchor="ctr">
                    <a:solidFill>
                      <a:schemeClr val="bg1"/>
                    </a:solidFill>
                  </a:tcPr>
                </a:tc>
                <a:tc>
                  <a:txBody>
                    <a:bodyPr/>
                    <a:lstStyle/>
                    <a:p>
                      <a:pPr algn="ctr">
                        <a:lnSpc>
                          <a:spcPct val="150000"/>
                        </a:lnSpc>
                        <a:spcAft>
                          <a:spcPts val="800"/>
                        </a:spcAft>
                      </a:pPr>
                      <a:r>
                        <a:rPr lang="es-MX" sz="1200">
                          <a:effectLst/>
                        </a:rPr>
                        <a:t>Ensayo de KOH al 10%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1948" marR="41948" marT="0" marB="0" anchor="ctr">
                    <a:solidFill>
                      <a:schemeClr val="bg1"/>
                    </a:solidFill>
                  </a:tcPr>
                </a:tc>
                <a:tc>
                  <a:txBody>
                    <a:bodyPr/>
                    <a:lstStyle/>
                    <a:p>
                      <a:pPr algn="ctr"/>
                      <a:r>
                        <a:rPr lang="es-MX" sz="1200"/>
                        <a:t>Coloración amarilla</a:t>
                      </a:r>
                      <a:endParaRPr lang="en-US" sz="1200"/>
                    </a:p>
                  </a:txBody>
                  <a:tcPr marL="41948" marR="41948" marT="0" marB="0" anchor="ctr">
                    <a:solidFill>
                      <a:schemeClr val="bg1"/>
                    </a:solidFill>
                  </a:tcPr>
                </a:tc>
                <a:extLst>
                  <a:ext uri="{0D108BD9-81ED-4DB2-BD59-A6C34878D82A}">
                    <a16:rowId xmlns:a16="http://schemas.microsoft.com/office/drawing/2014/main" val="3473251211"/>
                  </a:ext>
                </a:extLst>
              </a:tr>
              <a:tr h="371538">
                <a:tc rowSpan="2">
                  <a:txBody>
                    <a:bodyPr/>
                    <a:lstStyle/>
                    <a:p>
                      <a:pPr algn="ctr">
                        <a:lnSpc>
                          <a:spcPct val="150000"/>
                        </a:lnSpc>
                        <a:spcAft>
                          <a:spcPts val="800"/>
                        </a:spcAft>
                      </a:pPr>
                      <a:r>
                        <a:rPr lang="es-MX" sz="1200">
                          <a:effectLst/>
                        </a:rPr>
                        <a:t>Flavonoides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1948" marR="41948" marT="0" marB="0" anchor="ctr">
                    <a:solidFill>
                      <a:schemeClr val="bg1"/>
                    </a:solidFill>
                  </a:tcPr>
                </a:tc>
                <a:tc>
                  <a:txBody>
                    <a:bodyPr/>
                    <a:lstStyle/>
                    <a:p>
                      <a:pPr algn="ctr">
                        <a:lnSpc>
                          <a:spcPct val="150000"/>
                        </a:lnSpc>
                        <a:spcAft>
                          <a:spcPts val="800"/>
                        </a:spcAft>
                      </a:pPr>
                      <a:r>
                        <a:rPr lang="es-MX" sz="1200">
                          <a:effectLst/>
                        </a:rPr>
                        <a:t>Prueba de reactivo alcalino</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1948" marR="41948"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a:r>
                        <a:rPr lang="es-MX" sz="1200"/>
                        <a:t>Coloración amarilla</a:t>
                      </a:r>
                      <a:endParaRPr lang="en-US" sz="1200"/>
                    </a:p>
                  </a:txBody>
                  <a:tcPr marL="41948" marR="41948" marT="0" marB="0" anchor="ct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53549179"/>
                  </a:ext>
                </a:extLst>
              </a:tr>
              <a:tr h="243124">
                <a:tc vMerge="1">
                  <a:txBody>
                    <a:bodyPr/>
                    <a:lstStyle/>
                    <a:p>
                      <a:endParaRPr lang="en-US"/>
                    </a:p>
                  </a:txBody>
                  <a:tcPr/>
                </a:tc>
                <a:tc>
                  <a:txBody>
                    <a:bodyPr/>
                    <a:lstStyle/>
                    <a:p>
                      <a:pPr algn="ctr">
                        <a:lnSpc>
                          <a:spcPct val="150000"/>
                        </a:lnSpc>
                        <a:spcAft>
                          <a:spcPts val="800"/>
                        </a:spcAft>
                      </a:pPr>
                      <a:r>
                        <a:rPr lang="es-MX" sz="1200">
                          <a:effectLst/>
                        </a:rPr>
                        <a:t>Reacción con NaOH 20%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1948" marR="41948"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gn="ctr"/>
                      <a:r>
                        <a:rPr lang="es-MX" sz="1200"/>
                        <a:t>Cambio de tonalidad</a:t>
                      </a:r>
                      <a:endParaRPr lang="en-US" sz="1200"/>
                    </a:p>
                  </a:txBody>
                  <a:tcPr marL="41948" marR="41948" marT="0" marB="0" anchor="ct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1730262454"/>
                  </a:ext>
                </a:extLst>
              </a:tr>
              <a:tr h="371538">
                <a:tc>
                  <a:txBody>
                    <a:bodyPr/>
                    <a:lstStyle/>
                    <a:p>
                      <a:pPr algn="ctr">
                        <a:lnSpc>
                          <a:spcPct val="150000"/>
                        </a:lnSpc>
                        <a:spcAft>
                          <a:spcPts val="800"/>
                        </a:spcAft>
                      </a:pPr>
                      <a:r>
                        <a:rPr lang="es-MX" sz="1200">
                          <a:effectLst/>
                        </a:rPr>
                        <a:t>Quinona</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1948" marR="41948" marT="0" marB="0" anchor="ctr">
                    <a:solidFill>
                      <a:schemeClr val="bg1"/>
                    </a:solidFill>
                  </a:tcPr>
                </a:tc>
                <a:tc>
                  <a:txBody>
                    <a:bodyPr/>
                    <a:lstStyle/>
                    <a:p>
                      <a:pPr algn="ctr">
                        <a:lnSpc>
                          <a:spcPct val="150000"/>
                        </a:lnSpc>
                        <a:spcAft>
                          <a:spcPts val="800"/>
                        </a:spcAft>
                      </a:pPr>
                      <a:r>
                        <a:rPr lang="es-MX" sz="1200">
                          <a:effectLst/>
                        </a:rPr>
                        <a:t>Prueba de </a:t>
                      </a:r>
                      <a:r>
                        <a:rPr lang="es-MX" sz="1200" err="1">
                          <a:effectLst/>
                        </a:rPr>
                        <a:t>Borntrage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1948" marR="41948" marT="0" marB="0" anchor="ctr">
                    <a:solidFill>
                      <a:schemeClr val="bg1"/>
                    </a:solidFill>
                  </a:tcPr>
                </a:tc>
                <a:tc>
                  <a:txBody>
                    <a:bodyPr/>
                    <a:lstStyle/>
                    <a:p>
                      <a:pPr algn="ctr"/>
                      <a:r>
                        <a:rPr lang="es-MX" sz="1200"/>
                        <a:t>Coloración rojiza</a:t>
                      </a:r>
                      <a:endParaRPr lang="en-US" sz="1200"/>
                    </a:p>
                  </a:txBody>
                  <a:tcPr marL="41948" marR="41948" marT="0" marB="0" anchor="ctr">
                    <a:solidFill>
                      <a:schemeClr val="bg1"/>
                    </a:solidFill>
                  </a:tcPr>
                </a:tc>
                <a:extLst>
                  <a:ext uri="{0D108BD9-81ED-4DB2-BD59-A6C34878D82A}">
                    <a16:rowId xmlns:a16="http://schemas.microsoft.com/office/drawing/2014/main" val="380795730"/>
                  </a:ext>
                </a:extLst>
              </a:tr>
              <a:tr h="371538">
                <a:tc>
                  <a:txBody>
                    <a:bodyPr/>
                    <a:lstStyle/>
                    <a:p>
                      <a:pPr algn="ctr">
                        <a:lnSpc>
                          <a:spcPct val="150000"/>
                        </a:lnSpc>
                        <a:spcAft>
                          <a:spcPts val="800"/>
                        </a:spcAft>
                      </a:pPr>
                      <a:r>
                        <a:rPr lang="es-MX" sz="1200">
                          <a:effectLst/>
                        </a:rPr>
                        <a:t>Alcaloides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1948" marR="41948" marT="0" marB="0" anchor="ctr">
                    <a:solidFill>
                      <a:schemeClr val="bg1"/>
                    </a:solidFill>
                  </a:tcPr>
                </a:tc>
                <a:tc>
                  <a:txBody>
                    <a:bodyPr/>
                    <a:lstStyle/>
                    <a:p>
                      <a:pPr algn="ctr">
                        <a:lnSpc>
                          <a:spcPct val="150000"/>
                        </a:lnSpc>
                        <a:spcAft>
                          <a:spcPts val="800"/>
                        </a:spcAft>
                      </a:pPr>
                      <a:r>
                        <a:rPr lang="es-MX" sz="1200">
                          <a:effectLst/>
                        </a:rPr>
                        <a:t>Reactivo de Wagner</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1948" marR="41948" marT="0" marB="0" anchor="ctr">
                    <a:solidFill>
                      <a:schemeClr val="bg1"/>
                    </a:solidFill>
                  </a:tcPr>
                </a:tc>
                <a:tc>
                  <a:txBody>
                    <a:bodyPr/>
                    <a:lstStyle/>
                    <a:p>
                      <a:pPr algn="ctr"/>
                      <a:r>
                        <a:rPr lang="es-MX" sz="1200"/>
                        <a:t>Precipitado</a:t>
                      </a:r>
                      <a:endParaRPr lang="en-US" sz="1200"/>
                    </a:p>
                  </a:txBody>
                  <a:tcPr marL="41948" marR="41948" marT="0" marB="0" anchor="ctr">
                    <a:solidFill>
                      <a:schemeClr val="bg1"/>
                    </a:solidFill>
                  </a:tcPr>
                </a:tc>
                <a:extLst>
                  <a:ext uri="{0D108BD9-81ED-4DB2-BD59-A6C34878D82A}">
                    <a16:rowId xmlns:a16="http://schemas.microsoft.com/office/drawing/2014/main" val="3605529558"/>
                  </a:ext>
                </a:extLst>
              </a:tr>
              <a:tr h="243124">
                <a:tc>
                  <a:txBody>
                    <a:bodyPr/>
                    <a:lstStyle/>
                    <a:p>
                      <a:pPr algn="ctr">
                        <a:lnSpc>
                          <a:spcPct val="150000"/>
                        </a:lnSpc>
                        <a:spcAft>
                          <a:spcPts val="800"/>
                        </a:spcAft>
                      </a:pPr>
                      <a:r>
                        <a:rPr lang="es-MX" sz="1200">
                          <a:effectLst/>
                        </a:rPr>
                        <a:t>Fenoles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1948" marR="41948" marT="0" marB="0" anchor="ctr">
                    <a:solidFill>
                      <a:schemeClr val="bg1"/>
                    </a:solidFill>
                  </a:tcPr>
                </a:tc>
                <a:tc>
                  <a:txBody>
                    <a:bodyPr/>
                    <a:lstStyle/>
                    <a:p>
                      <a:pPr algn="ctr">
                        <a:lnSpc>
                          <a:spcPct val="150000"/>
                        </a:lnSpc>
                        <a:spcAft>
                          <a:spcPts val="800"/>
                        </a:spcAft>
                      </a:pPr>
                      <a:r>
                        <a:rPr lang="es-MX" sz="1200">
                          <a:effectLst/>
                        </a:rPr>
                        <a:t>Ensayo con FeCl</a:t>
                      </a:r>
                      <a:r>
                        <a:rPr lang="es-MX" sz="1200" baseline="-25000">
                          <a:effectLst/>
                        </a:rPr>
                        <a:t>3</a:t>
                      </a:r>
                      <a:r>
                        <a:rPr lang="es-MX" sz="1200">
                          <a:effectLst/>
                        </a:rPr>
                        <a:t> al 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1948" marR="41948" marT="0" marB="0" anchor="ctr">
                    <a:solidFill>
                      <a:schemeClr val="bg1"/>
                    </a:solidFill>
                  </a:tcPr>
                </a:tc>
                <a:tc>
                  <a:txBody>
                    <a:bodyPr/>
                    <a:lstStyle/>
                    <a:p>
                      <a:pPr algn="ctr"/>
                      <a:r>
                        <a:rPr lang="es-MX" sz="1200"/>
                        <a:t>Coloración azul</a:t>
                      </a:r>
                      <a:endParaRPr lang="en-US" sz="1200"/>
                    </a:p>
                  </a:txBody>
                  <a:tcPr marL="41948" marR="41948" marT="0" marB="0" anchor="ctr">
                    <a:solidFill>
                      <a:schemeClr val="bg1"/>
                    </a:solidFill>
                  </a:tcPr>
                </a:tc>
                <a:extLst>
                  <a:ext uri="{0D108BD9-81ED-4DB2-BD59-A6C34878D82A}">
                    <a16:rowId xmlns:a16="http://schemas.microsoft.com/office/drawing/2014/main" val="451674988"/>
                  </a:ext>
                </a:extLst>
              </a:tr>
              <a:tr h="371538">
                <a:tc>
                  <a:txBody>
                    <a:bodyPr/>
                    <a:lstStyle/>
                    <a:p>
                      <a:pPr algn="ctr">
                        <a:lnSpc>
                          <a:spcPct val="150000"/>
                        </a:lnSpc>
                        <a:spcAft>
                          <a:spcPts val="800"/>
                        </a:spcAft>
                      </a:pPr>
                      <a:r>
                        <a:rPr lang="es-MX" sz="1200" err="1">
                          <a:effectLst/>
                        </a:rPr>
                        <a:t>Triterpenos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1948" marR="41948" marT="0" marB="0" anchor="ctr">
                    <a:solidFill>
                      <a:schemeClr val="bg1"/>
                    </a:solidFill>
                  </a:tcPr>
                </a:tc>
                <a:tc>
                  <a:txBody>
                    <a:bodyPr/>
                    <a:lstStyle/>
                    <a:p>
                      <a:pPr algn="ctr">
                        <a:lnSpc>
                          <a:spcPct val="150000"/>
                        </a:lnSpc>
                        <a:spcAft>
                          <a:spcPts val="800"/>
                        </a:spcAft>
                      </a:pPr>
                      <a:r>
                        <a:rPr lang="es-MX" sz="1200">
                          <a:effectLst/>
                        </a:rPr>
                        <a:t>Prueba de </a:t>
                      </a:r>
                      <a:r>
                        <a:rPr lang="es-MX" sz="1200" err="1">
                          <a:effectLst/>
                        </a:rPr>
                        <a:t>Salkowski</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1948" marR="41948" marT="0" marB="0" anchor="ctr">
                    <a:solidFill>
                      <a:schemeClr val="bg1"/>
                    </a:solidFill>
                  </a:tcPr>
                </a:tc>
                <a:tc>
                  <a:txBody>
                    <a:bodyPr/>
                    <a:lstStyle/>
                    <a:p>
                      <a:pPr algn="ctr"/>
                      <a:r>
                        <a:rPr lang="es-MX" sz="1200"/>
                        <a:t>Marrón rojiza</a:t>
                      </a:r>
                      <a:endParaRPr lang="en-US" sz="1200"/>
                    </a:p>
                  </a:txBody>
                  <a:tcPr marL="41948" marR="41948" marT="0" marB="0" anchor="ctr">
                    <a:solidFill>
                      <a:schemeClr val="bg1"/>
                    </a:solidFill>
                  </a:tcPr>
                </a:tc>
                <a:extLst>
                  <a:ext uri="{0D108BD9-81ED-4DB2-BD59-A6C34878D82A}">
                    <a16:rowId xmlns:a16="http://schemas.microsoft.com/office/drawing/2014/main" val="1422197991"/>
                  </a:ext>
                </a:extLst>
              </a:tr>
            </a:tbl>
          </a:graphicData>
        </a:graphic>
      </p:graphicFrame>
      <p:pic>
        <p:nvPicPr>
          <p:cNvPr id="11" name="Imagen 10">
            <a:extLst>
              <a:ext uri="{FF2B5EF4-FFF2-40B4-BE49-F238E27FC236}">
                <a16:creationId xmlns:a16="http://schemas.microsoft.com/office/drawing/2014/main" id="{6B30AB4E-46A5-4124-ADD9-3E4C0663C11A}"/>
              </a:ext>
            </a:extLst>
          </p:cNvPr>
          <p:cNvPicPr>
            <a:picLocks noChangeAspect="1"/>
          </p:cNvPicPr>
          <p:nvPr/>
        </p:nvPicPr>
        <p:blipFill>
          <a:blip r:embed="rId3"/>
          <a:stretch>
            <a:fillRect/>
          </a:stretch>
        </p:blipFill>
        <p:spPr>
          <a:xfrm>
            <a:off x="7108161" y="1017012"/>
            <a:ext cx="2271122" cy="1516568"/>
          </a:xfrm>
          <a:prstGeom prst="rect">
            <a:avLst/>
          </a:prstGeom>
        </p:spPr>
      </p:pic>
      <p:pic>
        <p:nvPicPr>
          <p:cNvPr id="21" name="Imagen 20">
            <a:extLst>
              <a:ext uri="{FF2B5EF4-FFF2-40B4-BE49-F238E27FC236}">
                <a16:creationId xmlns:a16="http://schemas.microsoft.com/office/drawing/2014/main" id="{9A801800-F92D-46BE-81C4-2D4A35CCCE4C}"/>
              </a:ext>
            </a:extLst>
          </p:cNvPr>
          <p:cNvPicPr>
            <a:picLocks noChangeAspect="1"/>
          </p:cNvPicPr>
          <p:nvPr/>
        </p:nvPicPr>
        <p:blipFill>
          <a:blip r:embed="rId4"/>
          <a:stretch>
            <a:fillRect/>
          </a:stretch>
        </p:blipFill>
        <p:spPr>
          <a:xfrm>
            <a:off x="2770024" y="1264192"/>
            <a:ext cx="2832362" cy="1213226"/>
          </a:xfrm>
          <a:prstGeom prst="rect">
            <a:avLst/>
          </a:prstGeom>
        </p:spPr>
      </p:pic>
      <p:pic>
        <p:nvPicPr>
          <p:cNvPr id="27" name="Imagen 26">
            <a:extLst>
              <a:ext uri="{FF2B5EF4-FFF2-40B4-BE49-F238E27FC236}">
                <a16:creationId xmlns:a16="http://schemas.microsoft.com/office/drawing/2014/main" id="{73D6DB4B-122D-482E-A94D-6FF04CDEC0AE}"/>
              </a:ext>
            </a:extLst>
          </p:cNvPr>
          <p:cNvPicPr>
            <a:picLocks noChangeAspect="1"/>
          </p:cNvPicPr>
          <p:nvPr/>
        </p:nvPicPr>
        <p:blipFill>
          <a:blip r:embed="rId5"/>
          <a:stretch>
            <a:fillRect/>
          </a:stretch>
        </p:blipFill>
        <p:spPr>
          <a:xfrm>
            <a:off x="5601108" y="1479535"/>
            <a:ext cx="1352739" cy="581106"/>
          </a:xfrm>
          <a:prstGeom prst="rect">
            <a:avLst/>
          </a:prstGeom>
        </p:spPr>
      </p:pic>
      <p:pic>
        <p:nvPicPr>
          <p:cNvPr id="29" name="Imagen 28">
            <a:extLst>
              <a:ext uri="{FF2B5EF4-FFF2-40B4-BE49-F238E27FC236}">
                <a16:creationId xmlns:a16="http://schemas.microsoft.com/office/drawing/2014/main" id="{459E49B3-31D5-4AB7-8CEA-C5FDAC94A58D}"/>
              </a:ext>
            </a:extLst>
          </p:cNvPr>
          <p:cNvPicPr>
            <a:picLocks noChangeAspect="1"/>
          </p:cNvPicPr>
          <p:nvPr/>
        </p:nvPicPr>
        <p:blipFill>
          <a:blip r:embed="rId6"/>
          <a:stretch>
            <a:fillRect/>
          </a:stretch>
        </p:blipFill>
        <p:spPr>
          <a:xfrm>
            <a:off x="8341737" y="2751353"/>
            <a:ext cx="2881866" cy="990138"/>
          </a:xfrm>
          <a:prstGeom prst="rect">
            <a:avLst/>
          </a:prstGeom>
        </p:spPr>
      </p:pic>
      <p:sp>
        <p:nvSpPr>
          <p:cNvPr id="32" name="CuadroTexto 31">
            <a:extLst>
              <a:ext uri="{FF2B5EF4-FFF2-40B4-BE49-F238E27FC236}">
                <a16:creationId xmlns:a16="http://schemas.microsoft.com/office/drawing/2014/main" id="{2B91C1A0-26C1-42B1-AE39-C521243A0981}"/>
              </a:ext>
            </a:extLst>
          </p:cNvPr>
          <p:cNvSpPr txBox="1"/>
          <p:nvPr/>
        </p:nvSpPr>
        <p:spPr>
          <a:xfrm>
            <a:off x="3247342" y="211188"/>
            <a:ext cx="3728023" cy="738664"/>
          </a:xfrm>
          <a:prstGeom prst="rect">
            <a:avLst/>
          </a:prstGeom>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p>
            <a:pPr algn="ctr"/>
            <a:r>
              <a:rPr lang="es-MX">
                <a:latin typeface="Calibri"/>
                <a:cs typeface="Calibri"/>
              </a:rPr>
              <a:t>Fracción de la maceración (M0)</a:t>
            </a:r>
          </a:p>
          <a:p>
            <a:pPr algn="ctr"/>
            <a:r>
              <a:rPr lang="es-MX">
                <a:latin typeface="Calibri"/>
                <a:cs typeface="Calibri"/>
              </a:rPr>
              <a:t>Fracción acuosa (D0)</a:t>
            </a:r>
          </a:p>
          <a:p>
            <a:pPr algn="ctr"/>
            <a:r>
              <a:rPr lang="es-MX">
                <a:latin typeface="Calibri"/>
                <a:cs typeface="Calibri"/>
              </a:rPr>
              <a:t>Fracciones de acetato de etilo (M02 y D02)</a:t>
            </a:r>
            <a:endParaRPr lang="en-US">
              <a:latin typeface="Calibri"/>
              <a:cs typeface="Calibri"/>
            </a:endParaRPr>
          </a:p>
        </p:txBody>
      </p:sp>
      <p:pic>
        <p:nvPicPr>
          <p:cNvPr id="2" name="Imagen 2" descr="Icono&#10;&#10;Descripción generada automáticamente">
            <a:extLst>
              <a:ext uri="{FF2B5EF4-FFF2-40B4-BE49-F238E27FC236}">
                <a16:creationId xmlns:a16="http://schemas.microsoft.com/office/drawing/2014/main" id="{7BE587E1-BB3A-4C50-942F-ECF23A779D72}"/>
              </a:ext>
            </a:extLst>
          </p:cNvPr>
          <p:cNvPicPr>
            <a:picLocks noChangeAspect="1"/>
          </p:cNvPicPr>
          <p:nvPr/>
        </p:nvPicPr>
        <p:blipFill>
          <a:blip r:embed="rId7"/>
          <a:stretch>
            <a:fillRect/>
          </a:stretch>
        </p:blipFill>
        <p:spPr>
          <a:xfrm>
            <a:off x="1481138" y="1357313"/>
            <a:ext cx="781050" cy="1304925"/>
          </a:xfrm>
          <a:prstGeom prst="rect">
            <a:avLst/>
          </a:prstGeom>
        </p:spPr>
      </p:pic>
      <p:pic>
        <p:nvPicPr>
          <p:cNvPr id="3" name="Imagen 4" descr="Imagen que contiene Icono&#10;&#10;Descripción generada automáticamente">
            <a:extLst>
              <a:ext uri="{FF2B5EF4-FFF2-40B4-BE49-F238E27FC236}">
                <a16:creationId xmlns:a16="http://schemas.microsoft.com/office/drawing/2014/main" id="{EE475AFB-0A9D-4EF7-B53F-91BFC6A4773B}"/>
              </a:ext>
            </a:extLst>
          </p:cNvPr>
          <p:cNvPicPr>
            <a:picLocks noChangeAspect="1"/>
          </p:cNvPicPr>
          <p:nvPr/>
        </p:nvPicPr>
        <p:blipFill>
          <a:blip r:embed="rId8"/>
          <a:stretch>
            <a:fillRect/>
          </a:stretch>
        </p:blipFill>
        <p:spPr>
          <a:xfrm>
            <a:off x="423863" y="1100138"/>
            <a:ext cx="990600" cy="771525"/>
          </a:xfrm>
          <a:prstGeom prst="rect">
            <a:avLst/>
          </a:prstGeom>
        </p:spPr>
      </p:pic>
      <p:pic>
        <p:nvPicPr>
          <p:cNvPr id="5" name="Imagen 9">
            <a:extLst>
              <a:ext uri="{FF2B5EF4-FFF2-40B4-BE49-F238E27FC236}">
                <a16:creationId xmlns:a16="http://schemas.microsoft.com/office/drawing/2014/main" id="{BBAB3F54-70A2-43A1-9008-4691F81F9B2D}"/>
              </a:ext>
            </a:extLst>
          </p:cNvPr>
          <p:cNvPicPr>
            <a:picLocks noChangeAspect="1"/>
          </p:cNvPicPr>
          <p:nvPr/>
        </p:nvPicPr>
        <p:blipFill>
          <a:blip r:embed="rId9"/>
          <a:stretch>
            <a:fillRect/>
          </a:stretch>
        </p:blipFill>
        <p:spPr>
          <a:xfrm>
            <a:off x="685800" y="2100263"/>
            <a:ext cx="476250" cy="752475"/>
          </a:xfrm>
          <a:prstGeom prst="rect">
            <a:avLst/>
          </a:prstGeom>
        </p:spPr>
      </p:pic>
      <p:pic>
        <p:nvPicPr>
          <p:cNvPr id="18" name="Imagen 17">
            <a:extLst>
              <a:ext uri="{FF2B5EF4-FFF2-40B4-BE49-F238E27FC236}">
                <a16:creationId xmlns:a16="http://schemas.microsoft.com/office/drawing/2014/main" id="{E271F33F-D5F8-4EA8-B596-77329A967419}"/>
              </a:ext>
            </a:extLst>
          </p:cNvPr>
          <p:cNvPicPr>
            <a:picLocks noChangeAspect="1"/>
          </p:cNvPicPr>
          <p:nvPr/>
        </p:nvPicPr>
        <p:blipFill>
          <a:blip r:embed="rId5"/>
          <a:stretch>
            <a:fillRect/>
          </a:stretch>
        </p:blipFill>
        <p:spPr>
          <a:xfrm rot="2460000">
            <a:off x="9430157" y="1927210"/>
            <a:ext cx="1352739" cy="581106"/>
          </a:xfrm>
          <a:prstGeom prst="rect">
            <a:avLst/>
          </a:prstGeom>
        </p:spPr>
      </p:pic>
      <p:pic>
        <p:nvPicPr>
          <p:cNvPr id="19" name="Imagen 18">
            <a:extLst>
              <a:ext uri="{FF2B5EF4-FFF2-40B4-BE49-F238E27FC236}">
                <a16:creationId xmlns:a16="http://schemas.microsoft.com/office/drawing/2014/main" id="{2D1E824E-6D49-4453-BCA2-45D34738D669}"/>
              </a:ext>
            </a:extLst>
          </p:cNvPr>
          <p:cNvPicPr>
            <a:picLocks noChangeAspect="1"/>
          </p:cNvPicPr>
          <p:nvPr/>
        </p:nvPicPr>
        <p:blipFill>
          <a:blip r:embed="rId5"/>
          <a:stretch>
            <a:fillRect/>
          </a:stretch>
        </p:blipFill>
        <p:spPr>
          <a:xfrm rot="1740000">
            <a:off x="2010182" y="1089010"/>
            <a:ext cx="800289" cy="342981"/>
          </a:xfrm>
          <a:prstGeom prst="rect">
            <a:avLst/>
          </a:prstGeom>
        </p:spPr>
      </p:pic>
      <p:cxnSp>
        <p:nvCxnSpPr>
          <p:cNvPr id="10" name="Conector recto de flecha 9">
            <a:extLst>
              <a:ext uri="{FF2B5EF4-FFF2-40B4-BE49-F238E27FC236}">
                <a16:creationId xmlns:a16="http://schemas.microsoft.com/office/drawing/2014/main" id="{E1C54D75-495E-401B-80A9-9831DEA6E467}"/>
              </a:ext>
            </a:extLst>
          </p:cNvPr>
          <p:cNvCxnSpPr/>
          <p:nvPr/>
        </p:nvCxnSpPr>
        <p:spPr>
          <a:xfrm flipV="1">
            <a:off x="933450" y="1771650"/>
            <a:ext cx="19050" cy="4191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2" name="Imagen 11">
            <a:extLst>
              <a:ext uri="{FF2B5EF4-FFF2-40B4-BE49-F238E27FC236}">
                <a16:creationId xmlns:a16="http://schemas.microsoft.com/office/drawing/2014/main" id="{9B96CB37-DDC0-4643-B4CD-3A80387A0ED9}"/>
              </a:ext>
            </a:extLst>
          </p:cNvPr>
          <p:cNvPicPr>
            <a:picLocks noChangeAspect="1"/>
          </p:cNvPicPr>
          <p:nvPr/>
        </p:nvPicPr>
        <p:blipFill>
          <a:blip r:embed="rId10"/>
          <a:stretch>
            <a:fillRect/>
          </a:stretch>
        </p:blipFill>
        <p:spPr>
          <a:xfrm>
            <a:off x="8336903" y="5966925"/>
            <a:ext cx="3785715" cy="88775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grpSp>
        <p:nvGrpSpPr>
          <p:cNvPr id="5" name="Grupo 4">
            <a:extLst>
              <a:ext uri="{FF2B5EF4-FFF2-40B4-BE49-F238E27FC236}">
                <a16:creationId xmlns:a16="http://schemas.microsoft.com/office/drawing/2014/main" id="{A8FB61BE-242C-4C73-B7A6-744321319C93}"/>
              </a:ext>
            </a:extLst>
          </p:cNvPr>
          <p:cNvGrpSpPr/>
          <p:nvPr/>
        </p:nvGrpSpPr>
        <p:grpSpPr>
          <a:xfrm>
            <a:off x="183667" y="342408"/>
            <a:ext cx="4620269" cy="797610"/>
            <a:chOff x="-2399685" y="1998855"/>
            <a:chExt cx="2901156" cy="1370763"/>
          </a:xfrm>
        </p:grpSpPr>
        <p:sp>
          <p:nvSpPr>
            <p:cNvPr id="6" name="Flecha: cheurón 5">
              <a:extLst>
                <a:ext uri="{FF2B5EF4-FFF2-40B4-BE49-F238E27FC236}">
                  <a16:creationId xmlns:a16="http://schemas.microsoft.com/office/drawing/2014/main" id="{FF9A6548-C627-48EA-8B57-70B68FAB6F70}"/>
                </a:ext>
              </a:extLst>
            </p:cNvPr>
            <p:cNvSpPr/>
            <p:nvPr/>
          </p:nvSpPr>
          <p:spPr>
            <a:xfrm>
              <a:off x="-2399685" y="1998855"/>
              <a:ext cx="2901156" cy="1160461"/>
            </a:xfrm>
            <a:prstGeom prst="chevron">
              <a:avLst/>
            </a:prstGeom>
          </p:spPr>
          <p:style>
            <a:lnRef idx="2">
              <a:schemeClr val="lt1">
                <a:hueOff val="0"/>
                <a:satOff val="0"/>
                <a:lumOff val="0"/>
                <a:alphaOff val="0"/>
              </a:schemeClr>
            </a:lnRef>
            <a:fillRef idx="1">
              <a:schemeClr val="accent5">
                <a:hueOff val="-5001112"/>
                <a:satOff val="-1606"/>
                <a:lumOff val="4510"/>
                <a:alphaOff val="0"/>
              </a:schemeClr>
            </a:fillRef>
            <a:effectRef idx="0">
              <a:schemeClr val="accent5">
                <a:hueOff val="-5001112"/>
                <a:satOff val="-1606"/>
                <a:lumOff val="4510"/>
                <a:alphaOff val="0"/>
              </a:schemeClr>
            </a:effectRef>
            <a:fontRef idx="minor">
              <a:schemeClr val="lt1"/>
            </a:fontRef>
          </p:style>
        </p:sp>
        <p:sp>
          <p:nvSpPr>
            <p:cNvPr id="7" name="Flecha: cheurón 4">
              <a:extLst>
                <a:ext uri="{FF2B5EF4-FFF2-40B4-BE49-F238E27FC236}">
                  <a16:creationId xmlns:a16="http://schemas.microsoft.com/office/drawing/2014/main" id="{4F0FA304-9500-4F72-A61E-3CD418F7FCCF}"/>
                </a:ext>
              </a:extLst>
            </p:cNvPr>
            <p:cNvSpPr txBox="1"/>
            <p:nvPr/>
          </p:nvSpPr>
          <p:spPr>
            <a:xfrm>
              <a:off x="-2194872" y="2903582"/>
              <a:ext cx="2320925" cy="46603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0020" tIns="53340" rIns="53340" bIns="53340" numCol="1" spcCol="1270" anchor="ctr" anchorCtr="0">
              <a:noAutofit/>
            </a:bodyPr>
            <a:lstStyle/>
            <a:p>
              <a:pPr algn="ctr" defTabSz="1778000">
                <a:lnSpc>
                  <a:spcPct val="90000"/>
                </a:lnSpc>
                <a:spcBef>
                  <a:spcPct val="0"/>
                </a:spcBef>
                <a:spcAft>
                  <a:spcPct val="35000"/>
                </a:spcAft>
              </a:pPr>
              <a:r>
                <a:rPr lang="es-MX" sz="1800" b="1">
                  <a:solidFill>
                    <a:srgbClr val="000000"/>
                  </a:solidFill>
                  <a:effectLst/>
                  <a:latin typeface="Arial"/>
                  <a:ea typeface="Times New Roman" panose="02020603050405020304" pitchFamily="18" charset="0"/>
                  <a:cs typeface="Times New Roman"/>
                </a:rPr>
                <a:t>Cuantificación de Polifenoles</a:t>
              </a:r>
              <a:r>
                <a:rPr lang="es-MX" sz="1800" b="1">
                  <a:solidFill>
                    <a:srgbClr val="000000"/>
                  </a:solidFill>
                  <a:latin typeface="Arial"/>
                  <a:ea typeface="Times New Roman" panose="02020603050405020304" pitchFamily="18" charset="0"/>
                  <a:cs typeface="Times New Roman"/>
                </a:rPr>
                <a:t> </a:t>
              </a:r>
              <a:endParaRPr lang="en-US" sz="1800" b="1">
                <a:solidFill>
                  <a:srgbClr val="000000"/>
                </a:solidFill>
                <a:effectLst/>
                <a:latin typeface="Arial"/>
                <a:ea typeface="Times New Roman" panose="02020603050405020304" pitchFamily="18" charset="0"/>
                <a:cs typeface="Times New Roman" panose="02020603050405020304" pitchFamily="18" charset="0"/>
              </a:endParaRPr>
            </a:p>
            <a:p>
              <a:pPr marL="0" lvl="0" indent="0" algn="ctr" defTabSz="1778000">
                <a:lnSpc>
                  <a:spcPct val="90000"/>
                </a:lnSpc>
                <a:spcBef>
                  <a:spcPct val="0"/>
                </a:spcBef>
                <a:spcAft>
                  <a:spcPct val="35000"/>
                </a:spcAft>
                <a:buNone/>
              </a:pPr>
              <a:endParaRPr lang="en-US" sz="4000" kern="1200"/>
            </a:p>
          </p:txBody>
        </p:sp>
      </p:grpSp>
      <p:sp>
        <p:nvSpPr>
          <p:cNvPr id="4" name="CuadroTexto 3">
            <a:extLst>
              <a:ext uri="{FF2B5EF4-FFF2-40B4-BE49-F238E27FC236}">
                <a16:creationId xmlns:a16="http://schemas.microsoft.com/office/drawing/2014/main" id="{0512BBD1-EC3F-4577-AF9D-D135738F3939}"/>
              </a:ext>
            </a:extLst>
          </p:cNvPr>
          <p:cNvSpPr txBox="1"/>
          <p:nvPr/>
        </p:nvSpPr>
        <p:spPr>
          <a:xfrm>
            <a:off x="465558" y="1048568"/>
            <a:ext cx="3446119" cy="307777"/>
          </a:xfrm>
          <a:prstGeom prst="rect">
            <a:avLst/>
          </a:prstGeom>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p>
            <a:pPr algn="ctr"/>
            <a:r>
              <a:rPr lang="es-MX">
                <a:latin typeface="Calibri"/>
                <a:ea typeface="Times New Roman" panose="02020603050405020304" pitchFamily="18" charset="0"/>
                <a:cs typeface="Calibri"/>
              </a:rPr>
              <a:t>R</a:t>
            </a:r>
            <a:r>
              <a:rPr lang="es-MX">
                <a:effectLst/>
                <a:latin typeface="Calibri"/>
                <a:ea typeface="Times New Roman" panose="02020603050405020304" pitchFamily="18" charset="0"/>
                <a:cs typeface="Calibri"/>
              </a:rPr>
              <a:t>eactivo de </a:t>
            </a:r>
            <a:r>
              <a:rPr lang="es-MX" err="1">
                <a:effectLst/>
                <a:latin typeface="Calibri"/>
                <a:ea typeface="Times New Roman" panose="02020603050405020304" pitchFamily="18" charset="0"/>
                <a:cs typeface="Calibri"/>
              </a:rPr>
              <a:t>Folin-Ciocalteu</a:t>
            </a:r>
            <a:r>
              <a:rPr lang="es-MX">
                <a:latin typeface="Calibri"/>
                <a:ea typeface="Times New Roman" panose="02020603050405020304" pitchFamily="18" charset="0"/>
                <a:cs typeface="Calibri"/>
              </a:rPr>
              <a:t> </a:t>
            </a:r>
            <a:endParaRPr lang="en-US"/>
          </a:p>
        </p:txBody>
      </p:sp>
      <p:pic>
        <p:nvPicPr>
          <p:cNvPr id="11" name="Imagen 10">
            <a:extLst>
              <a:ext uri="{FF2B5EF4-FFF2-40B4-BE49-F238E27FC236}">
                <a16:creationId xmlns:a16="http://schemas.microsoft.com/office/drawing/2014/main" id="{9B380031-1993-47E6-9D5A-72B01A99D872}"/>
              </a:ext>
            </a:extLst>
          </p:cNvPr>
          <p:cNvPicPr>
            <a:picLocks noChangeAspect="1"/>
          </p:cNvPicPr>
          <p:nvPr/>
        </p:nvPicPr>
        <p:blipFill>
          <a:blip r:embed="rId3"/>
          <a:stretch>
            <a:fillRect/>
          </a:stretch>
        </p:blipFill>
        <p:spPr>
          <a:xfrm>
            <a:off x="5352082" y="1355212"/>
            <a:ext cx="600454" cy="1391461"/>
          </a:xfrm>
          <a:prstGeom prst="rect">
            <a:avLst/>
          </a:prstGeom>
        </p:spPr>
      </p:pic>
      <p:sp>
        <p:nvSpPr>
          <p:cNvPr id="13" name="Signo más 12">
            <a:extLst>
              <a:ext uri="{FF2B5EF4-FFF2-40B4-BE49-F238E27FC236}">
                <a16:creationId xmlns:a16="http://schemas.microsoft.com/office/drawing/2014/main" id="{C4837935-F714-419E-914E-03054AC1E9AA}"/>
              </a:ext>
            </a:extLst>
          </p:cNvPr>
          <p:cNvSpPr/>
          <p:nvPr/>
        </p:nvSpPr>
        <p:spPr>
          <a:xfrm>
            <a:off x="4957945" y="1819344"/>
            <a:ext cx="350377" cy="478564"/>
          </a:xfrm>
          <a:prstGeom prst="mathPlus">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17" name="Imagen 16">
            <a:extLst>
              <a:ext uri="{FF2B5EF4-FFF2-40B4-BE49-F238E27FC236}">
                <a16:creationId xmlns:a16="http://schemas.microsoft.com/office/drawing/2014/main" id="{BE197F66-D49E-40BB-AAB0-070A176B8B5D}"/>
              </a:ext>
            </a:extLst>
          </p:cNvPr>
          <p:cNvPicPr>
            <a:picLocks noChangeAspect="1"/>
          </p:cNvPicPr>
          <p:nvPr/>
        </p:nvPicPr>
        <p:blipFill>
          <a:blip r:embed="rId4"/>
          <a:stretch>
            <a:fillRect/>
          </a:stretch>
        </p:blipFill>
        <p:spPr>
          <a:xfrm>
            <a:off x="8136983" y="1755565"/>
            <a:ext cx="1465525" cy="1112516"/>
          </a:xfrm>
          <a:prstGeom prst="rect">
            <a:avLst/>
          </a:prstGeom>
        </p:spPr>
      </p:pic>
      <p:pic>
        <p:nvPicPr>
          <p:cNvPr id="19" name="Imagen 18">
            <a:extLst>
              <a:ext uri="{FF2B5EF4-FFF2-40B4-BE49-F238E27FC236}">
                <a16:creationId xmlns:a16="http://schemas.microsoft.com/office/drawing/2014/main" id="{0F5F18FC-CEDF-4C27-8B4F-279457B6AEA6}"/>
              </a:ext>
            </a:extLst>
          </p:cNvPr>
          <p:cNvPicPr>
            <a:picLocks noChangeAspect="1"/>
          </p:cNvPicPr>
          <p:nvPr/>
        </p:nvPicPr>
        <p:blipFill>
          <a:blip r:embed="rId5"/>
          <a:stretch>
            <a:fillRect/>
          </a:stretch>
        </p:blipFill>
        <p:spPr>
          <a:xfrm>
            <a:off x="6663127" y="1385668"/>
            <a:ext cx="696341" cy="1424772"/>
          </a:xfrm>
          <a:prstGeom prst="rect">
            <a:avLst/>
          </a:prstGeom>
        </p:spPr>
      </p:pic>
      <p:cxnSp>
        <p:nvCxnSpPr>
          <p:cNvPr id="21" name="Conector recto de flecha 20">
            <a:extLst>
              <a:ext uri="{FF2B5EF4-FFF2-40B4-BE49-F238E27FC236}">
                <a16:creationId xmlns:a16="http://schemas.microsoft.com/office/drawing/2014/main" id="{975B1384-2999-4DFC-81F2-1959BFC51705}"/>
              </a:ext>
            </a:extLst>
          </p:cNvPr>
          <p:cNvCxnSpPr>
            <a:cxnSpLocks/>
          </p:cNvCxnSpPr>
          <p:nvPr/>
        </p:nvCxnSpPr>
        <p:spPr>
          <a:xfrm>
            <a:off x="5978802" y="2190415"/>
            <a:ext cx="65805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4" name="Conector recto de flecha 23">
            <a:extLst>
              <a:ext uri="{FF2B5EF4-FFF2-40B4-BE49-F238E27FC236}">
                <a16:creationId xmlns:a16="http://schemas.microsoft.com/office/drawing/2014/main" id="{777D45B2-6886-4294-A89B-5F0FAA594870}"/>
              </a:ext>
            </a:extLst>
          </p:cNvPr>
          <p:cNvCxnSpPr>
            <a:cxnSpLocks/>
          </p:cNvCxnSpPr>
          <p:nvPr/>
        </p:nvCxnSpPr>
        <p:spPr>
          <a:xfrm flipV="1">
            <a:off x="7414376" y="1904745"/>
            <a:ext cx="366048" cy="27981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25" name="Imagen 24">
            <a:extLst>
              <a:ext uri="{FF2B5EF4-FFF2-40B4-BE49-F238E27FC236}">
                <a16:creationId xmlns:a16="http://schemas.microsoft.com/office/drawing/2014/main" id="{4120D821-CBD1-454A-B021-7967FA9DB8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16099" y="975346"/>
            <a:ext cx="1653897" cy="1011695"/>
          </a:xfrm>
          <a:prstGeom prst="rect">
            <a:avLst/>
          </a:prstGeom>
        </p:spPr>
      </p:pic>
      <mc:AlternateContent xmlns:mc="http://schemas.openxmlformats.org/markup-compatibility/2006" xmlns:a14="http://schemas.microsoft.com/office/drawing/2010/main">
        <mc:Choice Requires="a14">
          <p:sp>
            <p:nvSpPr>
              <p:cNvPr id="27" name="CuadroTexto 26">
                <a:extLst>
                  <a:ext uri="{FF2B5EF4-FFF2-40B4-BE49-F238E27FC236}">
                    <a16:creationId xmlns:a16="http://schemas.microsoft.com/office/drawing/2014/main" id="{31DC1657-54EF-4BB8-8F88-896C5B054D02}"/>
                  </a:ext>
                </a:extLst>
              </p:cNvPr>
              <p:cNvSpPr txBox="1"/>
              <p:nvPr/>
            </p:nvSpPr>
            <p:spPr>
              <a:xfrm>
                <a:off x="9466589" y="2474767"/>
                <a:ext cx="2631407" cy="864404"/>
              </a:xfrm>
              <a:prstGeom prst="rect">
                <a:avLst/>
              </a:prstGeom>
              <a:noFill/>
            </p:spPr>
            <p:txBody>
              <a:bodyPr wrap="square">
                <a:spAutoFit/>
              </a:bodyPr>
              <a:lstStyle/>
              <a:p>
                <a:pPr/>
                <a14:m>
                  <m:oMathPara xmlns:m="http://schemas.openxmlformats.org/officeDocument/2006/math">
                    <m:oMathParaPr>
                      <m:jc m:val="center"/>
                    </m:oMathParaPr>
                    <m:oMath xmlns:m="http://schemas.openxmlformats.org/officeDocument/2006/math">
                      <m:r>
                        <a:rPr lang="en-US" i="1" smtClean="0">
                          <a:latin typeface="Cambria Math" panose="02040503050406030204" pitchFamily="18" charset="0"/>
                        </a:rPr>
                        <m:t>𝑚𝑔</m:t>
                      </m:r>
                      <m:r>
                        <a:rPr lang="en-US" i="0">
                          <a:latin typeface="Cambria Math" panose="02040503050406030204" pitchFamily="18" charset="0"/>
                        </a:rPr>
                        <m:t>.</m:t>
                      </m:r>
                      <m:r>
                        <a:rPr lang="en-US" i="1">
                          <a:latin typeface="Cambria Math" panose="02040503050406030204" pitchFamily="18" charset="0"/>
                        </a:rPr>
                        <m:t>𝐴𝑐</m:t>
                      </m:r>
                      <m:r>
                        <a:rPr lang="en-US" i="0">
                          <a:latin typeface="Cambria Math" panose="02040503050406030204" pitchFamily="18" charset="0"/>
                        </a:rPr>
                        <m:t>.</m:t>
                      </m:r>
                      <m:r>
                        <a:rPr lang="en-US" i="1">
                          <a:latin typeface="Cambria Math" panose="02040503050406030204" pitchFamily="18" charset="0"/>
                        </a:rPr>
                        <m:t>𝑔</m:t>
                      </m:r>
                      <m:r>
                        <a:rPr lang="en-US" i="0">
                          <a:latin typeface="Cambria Math" panose="02040503050406030204" pitchFamily="18" charset="0"/>
                        </a:rPr>
                        <m:t>á</m:t>
                      </m:r>
                      <m:r>
                        <a:rPr lang="en-US" i="1">
                          <a:latin typeface="Cambria Math" panose="02040503050406030204" pitchFamily="18" charset="0"/>
                        </a:rPr>
                        <m:t>𝑙𝑖𝑐</m:t>
                      </m:r>
                      <m:f>
                        <m:fPr>
                          <m:type m:val="lin"/>
                          <m:ctrlPr>
                            <a:rPr lang="en-US" i="1" smtClean="0">
                              <a:latin typeface="Cambria Math" panose="02040503050406030204" pitchFamily="18" charset="0"/>
                            </a:rPr>
                          </m:ctrlPr>
                        </m:fPr>
                        <m:num>
                          <m:r>
                            <a:rPr lang="en-US" i="1">
                              <a:latin typeface="Cambria Math" panose="02040503050406030204" pitchFamily="18" charset="0"/>
                            </a:rPr>
                            <m:t>𝑜</m:t>
                          </m:r>
                        </m:num>
                        <m:den>
                          <m:r>
                            <a:rPr lang="en-US" i="1">
                              <a:latin typeface="Cambria Math" panose="02040503050406030204" pitchFamily="18" charset="0"/>
                            </a:rPr>
                            <m:t>𝑔</m:t>
                          </m:r>
                        </m:den>
                      </m:f>
                      <m:r>
                        <a:rPr lang="en-US" i="0">
                          <a:latin typeface="Cambria Math" panose="02040503050406030204" pitchFamily="18" charset="0"/>
                        </a:rPr>
                        <m:t> </m:t>
                      </m:r>
                      <m:r>
                        <a:rPr lang="en-US" i="1">
                          <a:latin typeface="Cambria Math" panose="02040503050406030204" pitchFamily="18" charset="0"/>
                        </a:rPr>
                        <m:t>𝑑𝑒</m:t>
                      </m:r>
                      <m:r>
                        <a:rPr lang="en-US" i="0">
                          <a:latin typeface="Cambria Math" panose="02040503050406030204" pitchFamily="18" charset="0"/>
                        </a:rPr>
                        <m:t> </m:t>
                      </m:r>
                      <m:r>
                        <a:rPr lang="en-US" i="1">
                          <a:latin typeface="Cambria Math" panose="02040503050406030204" pitchFamily="18" charset="0"/>
                        </a:rPr>
                        <m:t>𝑚𝑢𝑒𝑠𝑡𝑟𝑎</m:t>
                      </m:r>
                      <m:r>
                        <a:rPr lang="es-MX" b="0" i="1" smtClean="0">
                          <a:latin typeface="Cambria Math" panose="02040503050406030204" pitchFamily="18" charset="0"/>
                        </a:rPr>
                        <m:t>=</m:t>
                      </m:r>
                      <m:f>
                        <m:fPr>
                          <m:ctrlPr>
                            <a:rPr lang="en-US" i="1">
                              <a:solidFill>
                                <a:srgbClr val="836967"/>
                              </a:solidFill>
                              <a:latin typeface="Cambria Math" panose="02040503050406030204" pitchFamily="18" charset="0"/>
                            </a:rPr>
                          </m:ctrlPr>
                        </m:fPr>
                        <m:num>
                          <m:r>
                            <a:rPr lang="en-US" i="1">
                              <a:latin typeface="Cambria Math" panose="02040503050406030204" pitchFamily="18" charset="0"/>
                            </a:rPr>
                            <m:t>𝐿𝑅</m:t>
                          </m:r>
                          <m:r>
                            <a:rPr lang="en-US" i="0">
                              <a:latin typeface="Cambria Math" panose="02040503050406030204" pitchFamily="18" charset="0"/>
                            </a:rPr>
                            <m:t> </m:t>
                          </m:r>
                          <m:d>
                            <m:dPr>
                              <m:ctrlPr>
                                <a:rPr lang="en-US" i="1">
                                  <a:solidFill>
                                    <a:srgbClr val="836967"/>
                                  </a:solidFill>
                                  <a:latin typeface="Cambria Math" panose="02040503050406030204" pitchFamily="18" charset="0"/>
                                </a:rPr>
                              </m:ctrlPr>
                            </m:dPr>
                            <m:e>
                              <m:f>
                                <m:fPr>
                                  <m:ctrlPr>
                                    <a:rPr lang="en-US" i="1">
                                      <a:solidFill>
                                        <a:srgbClr val="836967"/>
                                      </a:solidFill>
                                      <a:latin typeface="Cambria Math" panose="02040503050406030204" pitchFamily="18" charset="0"/>
                                    </a:rPr>
                                  </m:ctrlPr>
                                </m:fPr>
                                <m:num>
                                  <m:r>
                                    <a:rPr lang="en-US" i="1">
                                      <a:latin typeface="Cambria Math" panose="02040503050406030204" pitchFamily="18" charset="0"/>
                                    </a:rPr>
                                    <m:t>𝑚𝑔</m:t>
                                  </m:r>
                                </m:num>
                                <m:den>
                                  <m:r>
                                    <a:rPr lang="en-US" i="1">
                                      <a:latin typeface="Cambria Math" panose="02040503050406030204" pitchFamily="18" charset="0"/>
                                    </a:rPr>
                                    <m:t>𝐿</m:t>
                                  </m:r>
                                </m:den>
                              </m:f>
                            </m:e>
                          </m:d>
                          <m:r>
                            <a:rPr lang="en-US" i="0">
                              <a:latin typeface="Cambria Math" panose="02040503050406030204" pitchFamily="18" charset="0"/>
                            </a:rPr>
                            <m:t>∗</m:t>
                          </m:r>
                          <m:r>
                            <a:rPr lang="en-US" i="1">
                              <a:latin typeface="Cambria Math" panose="02040503050406030204" pitchFamily="18" charset="0"/>
                            </a:rPr>
                            <m:t>𝑉𝑡</m:t>
                          </m:r>
                          <m:r>
                            <a:rPr lang="en-US" i="0">
                              <a:latin typeface="Cambria Math" panose="02040503050406030204" pitchFamily="18" charset="0"/>
                            </a:rPr>
                            <m:t> </m:t>
                          </m:r>
                          <m:d>
                            <m:dPr>
                              <m:ctrlPr>
                                <a:rPr lang="en-US" i="1">
                                  <a:solidFill>
                                    <a:srgbClr val="836967"/>
                                  </a:solidFill>
                                  <a:latin typeface="Cambria Math" panose="02040503050406030204" pitchFamily="18" charset="0"/>
                                </a:rPr>
                              </m:ctrlPr>
                            </m:dPr>
                            <m:e>
                              <m:r>
                                <a:rPr lang="en-US" i="1">
                                  <a:latin typeface="Cambria Math" panose="02040503050406030204" pitchFamily="18" charset="0"/>
                                </a:rPr>
                                <m:t>𝐿</m:t>
                              </m:r>
                            </m:e>
                          </m:d>
                          <m:r>
                            <a:rPr lang="en-US" i="0">
                              <a:latin typeface="Cambria Math" panose="02040503050406030204" pitchFamily="18" charset="0"/>
                            </a:rPr>
                            <m:t>∗</m:t>
                          </m:r>
                          <m:r>
                            <a:rPr lang="en-US" i="1">
                              <a:latin typeface="Cambria Math" panose="02040503050406030204" pitchFamily="18" charset="0"/>
                            </a:rPr>
                            <m:t>𝐹𝐷</m:t>
                          </m:r>
                        </m:num>
                        <m:den>
                          <m:r>
                            <a:rPr lang="en-US" i="1">
                              <a:latin typeface="Cambria Math" panose="02040503050406030204" pitchFamily="18" charset="0"/>
                            </a:rPr>
                            <m:t>𝑃𝑚</m:t>
                          </m:r>
                          <m:r>
                            <a:rPr lang="en-US" i="0">
                              <a:latin typeface="Cambria Math" panose="02040503050406030204" pitchFamily="18" charset="0"/>
                            </a:rPr>
                            <m:t> </m:t>
                          </m:r>
                          <m:d>
                            <m:dPr>
                              <m:ctrlPr>
                                <a:rPr lang="en-US" i="1">
                                  <a:latin typeface="Cambria Math" panose="02040503050406030204" pitchFamily="18" charset="0"/>
                                </a:rPr>
                              </m:ctrlPr>
                            </m:dPr>
                            <m:e>
                              <m:r>
                                <a:rPr lang="en-US" i="1">
                                  <a:latin typeface="Cambria Math" panose="02040503050406030204" pitchFamily="18" charset="0"/>
                                </a:rPr>
                                <m:t>𝑔</m:t>
                              </m:r>
                            </m:e>
                          </m:d>
                        </m:den>
                      </m:f>
                    </m:oMath>
                  </m:oMathPara>
                </a14:m>
                <a:endParaRPr lang="en-US"/>
              </a:p>
            </p:txBody>
          </p:sp>
        </mc:Choice>
        <mc:Fallback xmlns="">
          <p:sp>
            <p:nvSpPr>
              <p:cNvPr id="27" name="CuadroTexto 26">
                <a:extLst>
                  <a:ext uri="{FF2B5EF4-FFF2-40B4-BE49-F238E27FC236}">
                    <a16:creationId xmlns:a16="http://schemas.microsoft.com/office/drawing/2014/main" id="{31DC1657-54EF-4BB8-8F88-896C5B054D02}"/>
                  </a:ext>
                </a:extLst>
              </p:cNvPr>
              <p:cNvSpPr txBox="1">
                <a:spLocks noRot="1" noChangeAspect="1" noMove="1" noResize="1" noEditPoints="1" noAdjustHandles="1" noChangeArrowheads="1" noChangeShapeType="1" noTextEdit="1"/>
              </p:cNvSpPr>
              <p:nvPr/>
            </p:nvSpPr>
            <p:spPr>
              <a:xfrm>
                <a:off x="9466589" y="2474767"/>
                <a:ext cx="2631407" cy="864404"/>
              </a:xfrm>
              <a:prstGeom prst="rect">
                <a:avLst/>
              </a:prstGeom>
              <a:blipFill>
                <a:blip r:embed="rId7"/>
                <a:stretch>
                  <a:fillRect t="-33099"/>
                </a:stretch>
              </a:blipFill>
            </p:spPr>
            <p:txBody>
              <a:bodyPr/>
              <a:lstStyle/>
              <a:p>
                <a:r>
                  <a:rPr lang="en-US">
                    <a:noFill/>
                  </a:rPr>
                  <a:t> </a:t>
                </a:r>
              </a:p>
            </p:txBody>
          </p:sp>
        </mc:Fallback>
      </mc:AlternateContent>
      <p:grpSp>
        <p:nvGrpSpPr>
          <p:cNvPr id="28" name="Grupo 27">
            <a:extLst>
              <a:ext uri="{FF2B5EF4-FFF2-40B4-BE49-F238E27FC236}">
                <a16:creationId xmlns:a16="http://schemas.microsoft.com/office/drawing/2014/main" id="{B82799D0-2696-4D53-8E6E-3DF3A2DEF150}"/>
              </a:ext>
            </a:extLst>
          </p:cNvPr>
          <p:cNvGrpSpPr/>
          <p:nvPr/>
        </p:nvGrpSpPr>
        <p:grpSpPr>
          <a:xfrm>
            <a:off x="90009" y="3773226"/>
            <a:ext cx="4620269" cy="797610"/>
            <a:chOff x="-2399685" y="1998855"/>
            <a:chExt cx="2901156" cy="1370763"/>
          </a:xfrm>
        </p:grpSpPr>
        <p:sp>
          <p:nvSpPr>
            <p:cNvPr id="29" name="Flecha: cheurón 28">
              <a:extLst>
                <a:ext uri="{FF2B5EF4-FFF2-40B4-BE49-F238E27FC236}">
                  <a16:creationId xmlns:a16="http://schemas.microsoft.com/office/drawing/2014/main" id="{7EE70A13-5416-4922-BD44-9A9E43FAFD33}"/>
                </a:ext>
              </a:extLst>
            </p:cNvPr>
            <p:cNvSpPr/>
            <p:nvPr/>
          </p:nvSpPr>
          <p:spPr>
            <a:xfrm>
              <a:off x="-2399685" y="1998855"/>
              <a:ext cx="2901156" cy="1160461"/>
            </a:xfrm>
            <a:prstGeom prst="chevron">
              <a:avLst/>
            </a:prstGeom>
          </p:spPr>
          <p:style>
            <a:lnRef idx="2">
              <a:schemeClr val="lt1">
                <a:hueOff val="0"/>
                <a:satOff val="0"/>
                <a:lumOff val="0"/>
                <a:alphaOff val="0"/>
              </a:schemeClr>
            </a:lnRef>
            <a:fillRef idx="1">
              <a:schemeClr val="accent5">
                <a:hueOff val="-5001112"/>
                <a:satOff val="-1606"/>
                <a:lumOff val="4510"/>
                <a:alphaOff val="0"/>
              </a:schemeClr>
            </a:fillRef>
            <a:effectRef idx="0">
              <a:schemeClr val="accent5">
                <a:hueOff val="-5001112"/>
                <a:satOff val="-1606"/>
                <a:lumOff val="4510"/>
                <a:alphaOff val="0"/>
              </a:schemeClr>
            </a:effectRef>
            <a:fontRef idx="minor">
              <a:schemeClr val="lt1"/>
            </a:fontRef>
          </p:style>
        </p:sp>
        <p:sp>
          <p:nvSpPr>
            <p:cNvPr id="30" name="Flecha: cheurón 4">
              <a:extLst>
                <a:ext uri="{FF2B5EF4-FFF2-40B4-BE49-F238E27FC236}">
                  <a16:creationId xmlns:a16="http://schemas.microsoft.com/office/drawing/2014/main" id="{94C22D4F-B801-4886-8665-20EC2A30755E}"/>
                </a:ext>
              </a:extLst>
            </p:cNvPr>
            <p:cNvSpPr txBox="1"/>
            <p:nvPr/>
          </p:nvSpPr>
          <p:spPr>
            <a:xfrm>
              <a:off x="-2194872" y="2903582"/>
              <a:ext cx="2320925" cy="46603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0020" tIns="53340" rIns="53340" bIns="53340" numCol="1" spcCol="1270" anchor="ctr" anchorCtr="0">
              <a:noAutofit/>
            </a:bodyPr>
            <a:lstStyle/>
            <a:p>
              <a:pPr algn="ctr" defTabSz="1778000">
                <a:lnSpc>
                  <a:spcPct val="90000"/>
                </a:lnSpc>
                <a:spcBef>
                  <a:spcPct val="0"/>
                </a:spcBef>
                <a:spcAft>
                  <a:spcPct val="35000"/>
                </a:spcAft>
              </a:pPr>
              <a:r>
                <a:rPr lang="es-MX" sz="1800" b="1">
                  <a:solidFill>
                    <a:srgbClr val="000000"/>
                  </a:solidFill>
                  <a:effectLst/>
                  <a:latin typeface="Arial"/>
                  <a:ea typeface="Times New Roman" panose="02020603050405020304" pitchFamily="18" charset="0"/>
                  <a:cs typeface="Times New Roman"/>
                </a:rPr>
                <a:t>Cromatografía de capa fina (TLC</a:t>
              </a:r>
              <a:r>
                <a:rPr lang="es-MX" sz="1800" b="1">
                  <a:solidFill>
                    <a:srgbClr val="000000"/>
                  </a:solidFill>
                  <a:effectLst/>
                  <a:latin typeface="Calibri"/>
                  <a:ea typeface="Times New Roman" panose="02020603050405020304" pitchFamily="18" charset="0"/>
                  <a:cs typeface="Times New Roman"/>
                </a:rPr>
                <a:t>)</a:t>
              </a:r>
              <a:r>
                <a:rPr lang="es-MX" sz="1800" b="1">
                  <a:solidFill>
                    <a:srgbClr val="000000"/>
                  </a:solidFill>
                  <a:latin typeface="Calibri"/>
                  <a:ea typeface="Times New Roman" panose="02020603050405020304" pitchFamily="18" charset="0"/>
                  <a:cs typeface="Times New Roman"/>
                </a:rPr>
                <a:t> </a:t>
              </a:r>
              <a:endParaRPr lang="en-US" sz="18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lvl="0" indent="0" algn="ctr" defTabSz="1778000">
                <a:lnSpc>
                  <a:spcPct val="90000"/>
                </a:lnSpc>
                <a:spcBef>
                  <a:spcPct val="0"/>
                </a:spcBef>
                <a:spcAft>
                  <a:spcPct val="35000"/>
                </a:spcAft>
                <a:buNone/>
              </a:pPr>
              <a:endParaRPr lang="en-US" sz="4000" kern="1200"/>
            </a:p>
          </p:txBody>
        </p:sp>
      </p:grpSp>
      <p:pic>
        <p:nvPicPr>
          <p:cNvPr id="31" name="Imagen 30">
            <a:extLst>
              <a:ext uri="{FF2B5EF4-FFF2-40B4-BE49-F238E27FC236}">
                <a16:creationId xmlns:a16="http://schemas.microsoft.com/office/drawing/2014/main" id="{58DBD999-A27D-4241-A0A8-B76EF39CCB25}"/>
              </a:ext>
            </a:extLst>
          </p:cNvPr>
          <p:cNvPicPr>
            <a:picLocks noChangeAspect="1"/>
          </p:cNvPicPr>
          <p:nvPr/>
        </p:nvPicPr>
        <p:blipFill>
          <a:blip r:embed="rId8"/>
          <a:stretch>
            <a:fillRect/>
          </a:stretch>
        </p:blipFill>
        <p:spPr>
          <a:xfrm>
            <a:off x="461782" y="4886220"/>
            <a:ext cx="564427" cy="1245059"/>
          </a:xfrm>
          <a:prstGeom prst="rect">
            <a:avLst/>
          </a:prstGeom>
        </p:spPr>
      </p:pic>
      <p:sp>
        <p:nvSpPr>
          <p:cNvPr id="34" name="CuadroTexto 33">
            <a:extLst>
              <a:ext uri="{FF2B5EF4-FFF2-40B4-BE49-F238E27FC236}">
                <a16:creationId xmlns:a16="http://schemas.microsoft.com/office/drawing/2014/main" id="{2A0EDB45-F0E6-4DFC-A5C9-374DFC01ADB5}"/>
              </a:ext>
            </a:extLst>
          </p:cNvPr>
          <p:cNvSpPr txBox="1"/>
          <p:nvPr/>
        </p:nvSpPr>
        <p:spPr>
          <a:xfrm>
            <a:off x="103271" y="1571927"/>
            <a:ext cx="1282318" cy="1169551"/>
          </a:xfrm>
          <a:prstGeom prst="rect">
            <a:avLst/>
          </a:prstGeom>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p>
            <a:pPr algn="ctr"/>
            <a:r>
              <a:rPr lang="es-MX">
                <a:latin typeface="Calibri"/>
                <a:cs typeface="Calibri"/>
              </a:rPr>
              <a:t>Fracción de la maceración (M0)</a:t>
            </a:r>
          </a:p>
          <a:p>
            <a:pPr algn="ctr"/>
            <a:r>
              <a:rPr lang="es-MX">
                <a:latin typeface="Calibri"/>
                <a:cs typeface="Calibri"/>
              </a:rPr>
              <a:t>Fracción acuosa (D0)</a:t>
            </a:r>
          </a:p>
        </p:txBody>
      </p:sp>
      <p:sp>
        <p:nvSpPr>
          <p:cNvPr id="39" name="CuadroTexto 38">
            <a:extLst>
              <a:ext uri="{FF2B5EF4-FFF2-40B4-BE49-F238E27FC236}">
                <a16:creationId xmlns:a16="http://schemas.microsoft.com/office/drawing/2014/main" id="{0CFCE99F-F12E-408C-933A-5AA42244AD70}"/>
              </a:ext>
            </a:extLst>
          </p:cNvPr>
          <p:cNvSpPr txBox="1"/>
          <p:nvPr/>
        </p:nvSpPr>
        <p:spPr>
          <a:xfrm>
            <a:off x="221344" y="6232249"/>
            <a:ext cx="2355497" cy="523220"/>
          </a:xfrm>
          <a:prstGeom prst="rect">
            <a:avLst/>
          </a:prstGeom>
        </p:spPr>
        <p:style>
          <a:lnRef idx="2">
            <a:schemeClr val="dk1"/>
          </a:lnRef>
          <a:fillRef idx="1">
            <a:schemeClr val="lt1"/>
          </a:fillRef>
          <a:effectRef idx="0">
            <a:schemeClr val="dk1"/>
          </a:effectRef>
          <a:fontRef idx="minor">
            <a:schemeClr val="dk1"/>
          </a:fontRef>
        </p:style>
        <p:txBody>
          <a:bodyPr wrap="square" lIns="91440" tIns="45720" rIns="91440" bIns="45720" anchor="t">
            <a:spAutoFit/>
          </a:bodyPr>
          <a:lstStyle/>
          <a:p>
            <a:pPr algn="ctr"/>
            <a:r>
              <a:rPr lang="es-MX">
                <a:latin typeface="Calibri"/>
                <a:cs typeface="Calibri"/>
              </a:rPr>
              <a:t>Fracciones de acetato de etilo (M02 y D02)</a:t>
            </a:r>
            <a:endParaRPr lang="en-US">
              <a:latin typeface="Calibri"/>
              <a:cs typeface="Calibri"/>
            </a:endParaRPr>
          </a:p>
        </p:txBody>
      </p:sp>
      <p:pic>
        <p:nvPicPr>
          <p:cNvPr id="40" name="Imagen 39">
            <a:extLst>
              <a:ext uri="{FF2B5EF4-FFF2-40B4-BE49-F238E27FC236}">
                <a16:creationId xmlns:a16="http://schemas.microsoft.com/office/drawing/2014/main" id="{3D0EFBCF-45B3-463B-8312-0EAF5144263B}"/>
              </a:ext>
            </a:extLst>
          </p:cNvPr>
          <p:cNvPicPr>
            <a:picLocks noChangeAspect="1"/>
          </p:cNvPicPr>
          <p:nvPr/>
        </p:nvPicPr>
        <p:blipFill>
          <a:blip r:embed="rId9"/>
          <a:stretch>
            <a:fillRect/>
          </a:stretch>
        </p:blipFill>
        <p:spPr>
          <a:xfrm>
            <a:off x="889220" y="5175112"/>
            <a:ext cx="676370" cy="290553"/>
          </a:xfrm>
          <a:prstGeom prst="rect">
            <a:avLst/>
          </a:prstGeom>
        </p:spPr>
      </p:pic>
      <p:pic>
        <p:nvPicPr>
          <p:cNvPr id="43" name="Imagen 42">
            <a:extLst>
              <a:ext uri="{FF2B5EF4-FFF2-40B4-BE49-F238E27FC236}">
                <a16:creationId xmlns:a16="http://schemas.microsoft.com/office/drawing/2014/main" id="{D97745EA-4FEA-4614-BA3C-ED41130E3794}"/>
              </a:ext>
            </a:extLst>
          </p:cNvPr>
          <p:cNvPicPr>
            <a:picLocks noChangeAspect="1"/>
          </p:cNvPicPr>
          <p:nvPr/>
        </p:nvPicPr>
        <p:blipFill>
          <a:blip r:embed="rId10"/>
          <a:stretch>
            <a:fillRect/>
          </a:stretch>
        </p:blipFill>
        <p:spPr>
          <a:xfrm>
            <a:off x="3267723" y="4880888"/>
            <a:ext cx="1145546" cy="1222031"/>
          </a:xfrm>
          <a:prstGeom prst="rect">
            <a:avLst/>
          </a:prstGeom>
        </p:spPr>
      </p:pic>
      <p:pic>
        <p:nvPicPr>
          <p:cNvPr id="45" name="Imagen 44">
            <a:extLst>
              <a:ext uri="{FF2B5EF4-FFF2-40B4-BE49-F238E27FC236}">
                <a16:creationId xmlns:a16="http://schemas.microsoft.com/office/drawing/2014/main" id="{98B913BC-76EB-48B3-A601-7F15B45EAAC9}"/>
              </a:ext>
            </a:extLst>
          </p:cNvPr>
          <p:cNvPicPr>
            <a:picLocks noChangeAspect="1"/>
          </p:cNvPicPr>
          <p:nvPr/>
        </p:nvPicPr>
        <p:blipFill>
          <a:blip r:embed="rId9"/>
          <a:stretch>
            <a:fillRect/>
          </a:stretch>
        </p:blipFill>
        <p:spPr>
          <a:xfrm>
            <a:off x="2576841" y="5064837"/>
            <a:ext cx="676370" cy="290553"/>
          </a:xfrm>
          <a:prstGeom prst="rect">
            <a:avLst/>
          </a:prstGeom>
        </p:spPr>
      </p:pic>
      <p:sp>
        <p:nvSpPr>
          <p:cNvPr id="44" name="Rectángulo 43">
            <a:extLst>
              <a:ext uri="{FF2B5EF4-FFF2-40B4-BE49-F238E27FC236}">
                <a16:creationId xmlns:a16="http://schemas.microsoft.com/office/drawing/2014/main" id="{4CD261DD-EAB8-4233-BA3D-7373C6B7754A}"/>
              </a:ext>
            </a:extLst>
          </p:cNvPr>
          <p:cNvSpPr/>
          <p:nvPr/>
        </p:nvSpPr>
        <p:spPr>
          <a:xfrm rot="5400000">
            <a:off x="3420980" y="5151789"/>
            <a:ext cx="896248" cy="627752"/>
          </a:xfrm>
          <a:prstGeom prst="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Imagen 45">
            <a:extLst>
              <a:ext uri="{FF2B5EF4-FFF2-40B4-BE49-F238E27FC236}">
                <a16:creationId xmlns:a16="http://schemas.microsoft.com/office/drawing/2014/main" id="{5576902C-9A2A-437A-94CC-40F6568B685A}"/>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a:off x="3562300" y="4989972"/>
            <a:ext cx="603553" cy="999184"/>
          </a:xfrm>
          <a:prstGeom prst="rect">
            <a:avLst/>
          </a:prstGeom>
        </p:spPr>
      </p:pic>
      <p:sp>
        <p:nvSpPr>
          <p:cNvPr id="47" name="CuadroTexto 46">
            <a:extLst>
              <a:ext uri="{FF2B5EF4-FFF2-40B4-BE49-F238E27FC236}">
                <a16:creationId xmlns:a16="http://schemas.microsoft.com/office/drawing/2014/main" id="{10C0DB53-9028-4609-83FE-CC6DE2A310F7}"/>
              </a:ext>
            </a:extLst>
          </p:cNvPr>
          <p:cNvSpPr txBox="1"/>
          <p:nvPr/>
        </p:nvSpPr>
        <p:spPr>
          <a:xfrm>
            <a:off x="2776039" y="5987442"/>
            <a:ext cx="2355497" cy="307777"/>
          </a:xfrm>
          <a:prstGeom prst="rect">
            <a:avLst/>
          </a:prstGeom>
          <a:noFill/>
        </p:spPr>
        <p:txBody>
          <a:bodyPr wrap="square" lIns="91440" tIns="45720" rIns="91440" bIns="45720" rtlCol="0" anchor="t">
            <a:spAutoFit/>
          </a:bodyPr>
          <a:lstStyle/>
          <a:p>
            <a:pPr algn="ctr"/>
            <a:r>
              <a:rPr lang="es-MX"/>
              <a:t>Hexano-Acetato de etilo </a:t>
            </a:r>
          </a:p>
        </p:txBody>
      </p:sp>
      <p:cxnSp>
        <p:nvCxnSpPr>
          <p:cNvPr id="49" name="Conector recto de flecha 48">
            <a:extLst>
              <a:ext uri="{FF2B5EF4-FFF2-40B4-BE49-F238E27FC236}">
                <a16:creationId xmlns:a16="http://schemas.microsoft.com/office/drawing/2014/main" id="{8CFB6BC8-DF3A-4563-965C-F6BBF8CB3157}"/>
              </a:ext>
            </a:extLst>
          </p:cNvPr>
          <p:cNvCxnSpPr>
            <a:cxnSpLocks/>
          </p:cNvCxnSpPr>
          <p:nvPr/>
        </p:nvCxnSpPr>
        <p:spPr>
          <a:xfrm>
            <a:off x="4710278" y="5198116"/>
            <a:ext cx="65805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50" name="Imagen 49">
            <a:extLst>
              <a:ext uri="{FF2B5EF4-FFF2-40B4-BE49-F238E27FC236}">
                <a16:creationId xmlns:a16="http://schemas.microsoft.com/office/drawing/2014/main" id="{2F530DBD-9F28-4DBF-A694-429BDDEEE67C}"/>
              </a:ext>
            </a:extLst>
          </p:cNvPr>
          <p:cNvPicPr>
            <a:picLocks noChangeAspect="1"/>
          </p:cNvPicPr>
          <p:nvPr/>
        </p:nvPicPr>
        <p:blipFill>
          <a:blip r:embed="rId13"/>
          <a:stretch>
            <a:fillRect/>
          </a:stretch>
        </p:blipFill>
        <p:spPr>
          <a:xfrm>
            <a:off x="5665346" y="4454652"/>
            <a:ext cx="982174" cy="1902962"/>
          </a:xfrm>
          <a:prstGeom prst="rect">
            <a:avLst/>
          </a:prstGeom>
        </p:spPr>
      </p:pic>
      <p:pic>
        <p:nvPicPr>
          <p:cNvPr id="54" name="Imagen 53">
            <a:extLst>
              <a:ext uri="{FF2B5EF4-FFF2-40B4-BE49-F238E27FC236}">
                <a16:creationId xmlns:a16="http://schemas.microsoft.com/office/drawing/2014/main" id="{C44A89CD-6D21-470C-9743-AD7BFF44261D}"/>
              </a:ext>
            </a:extLst>
          </p:cNvPr>
          <p:cNvPicPr>
            <a:picLocks noChangeAspect="1"/>
          </p:cNvPicPr>
          <p:nvPr/>
        </p:nvPicPr>
        <p:blipFill>
          <a:blip r:embed="rId14"/>
          <a:stretch>
            <a:fillRect/>
          </a:stretch>
        </p:blipFill>
        <p:spPr>
          <a:xfrm>
            <a:off x="7189595" y="4841761"/>
            <a:ext cx="1810945" cy="662369"/>
          </a:xfrm>
          <a:prstGeom prst="rect">
            <a:avLst/>
          </a:prstGeom>
        </p:spPr>
      </p:pic>
      <p:sp>
        <p:nvSpPr>
          <p:cNvPr id="56" name="Signo más 55">
            <a:extLst>
              <a:ext uri="{FF2B5EF4-FFF2-40B4-BE49-F238E27FC236}">
                <a16:creationId xmlns:a16="http://schemas.microsoft.com/office/drawing/2014/main" id="{34896BBF-FBB0-47AF-AEF6-A2886A873656}"/>
              </a:ext>
            </a:extLst>
          </p:cNvPr>
          <p:cNvSpPr/>
          <p:nvPr/>
        </p:nvSpPr>
        <p:spPr>
          <a:xfrm>
            <a:off x="6768321" y="5059200"/>
            <a:ext cx="350377" cy="478564"/>
          </a:xfrm>
          <a:prstGeom prst="mathPlus">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57" name="Imagen 56">
            <a:extLst>
              <a:ext uri="{FF2B5EF4-FFF2-40B4-BE49-F238E27FC236}">
                <a16:creationId xmlns:a16="http://schemas.microsoft.com/office/drawing/2014/main" id="{A65DA2AA-87E4-41EF-85DD-EB84DA32DFA1}"/>
              </a:ext>
            </a:extLst>
          </p:cNvPr>
          <p:cNvPicPr>
            <a:picLocks noChangeAspect="1"/>
          </p:cNvPicPr>
          <p:nvPr/>
        </p:nvPicPr>
        <p:blipFill>
          <a:blip r:embed="rId15"/>
          <a:stretch>
            <a:fillRect/>
          </a:stretch>
        </p:blipFill>
        <p:spPr>
          <a:xfrm>
            <a:off x="9968850" y="3977554"/>
            <a:ext cx="889857" cy="1902962"/>
          </a:xfrm>
          <a:prstGeom prst="rect">
            <a:avLst/>
          </a:prstGeom>
        </p:spPr>
      </p:pic>
      <p:cxnSp>
        <p:nvCxnSpPr>
          <p:cNvPr id="59" name="Conector recto de flecha 58">
            <a:extLst>
              <a:ext uri="{FF2B5EF4-FFF2-40B4-BE49-F238E27FC236}">
                <a16:creationId xmlns:a16="http://schemas.microsoft.com/office/drawing/2014/main" id="{08C56405-191A-45BF-895C-DACDCC33F720}"/>
              </a:ext>
            </a:extLst>
          </p:cNvPr>
          <p:cNvCxnSpPr>
            <a:cxnSpLocks/>
          </p:cNvCxnSpPr>
          <p:nvPr/>
        </p:nvCxnSpPr>
        <p:spPr>
          <a:xfrm>
            <a:off x="8972989" y="5235722"/>
            <a:ext cx="65805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60" name="Imagen 59">
            <a:extLst>
              <a:ext uri="{FF2B5EF4-FFF2-40B4-BE49-F238E27FC236}">
                <a16:creationId xmlns:a16="http://schemas.microsoft.com/office/drawing/2014/main" id="{3B1EA23B-848D-4CB6-86DA-E703FC63B51D}"/>
              </a:ext>
            </a:extLst>
          </p:cNvPr>
          <p:cNvPicPr>
            <a:picLocks noChangeAspect="1"/>
          </p:cNvPicPr>
          <p:nvPr/>
        </p:nvPicPr>
        <p:blipFill>
          <a:blip r:embed="rId16"/>
          <a:stretch>
            <a:fillRect/>
          </a:stretch>
        </p:blipFill>
        <p:spPr>
          <a:xfrm>
            <a:off x="2439149" y="2466913"/>
            <a:ext cx="1016858" cy="933798"/>
          </a:xfrm>
          <a:prstGeom prst="rect">
            <a:avLst/>
          </a:prstGeom>
        </p:spPr>
      </p:pic>
      <p:pic>
        <p:nvPicPr>
          <p:cNvPr id="62" name="Imagen 61">
            <a:extLst>
              <a:ext uri="{FF2B5EF4-FFF2-40B4-BE49-F238E27FC236}">
                <a16:creationId xmlns:a16="http://schemas.microsoft.com/office/drawing/2014/main" id="{49504E71-BA9B-49CA-8D30-D68509C3510D}"/>
              </a:ext>
            </a:extLst>
          </p:cNvPr>
          <p:cNvPicPr>
            <a:picLocks noChangeAspect="1"/>
          </p:cNvPicPr>
          <p:nvPr/>
        </p:nvPicPr>
        <p:blipFill>
          <a:blip r:embed="rId17"/>
          <a:stretch>
            <a:fillRect/>
          </a:stretch>
        </p:blipFill>
        <p:spPr>
          <a:xfrm>
            <a:off x="1271524" y="2517052"/>
            <a:ext cx="768002" cy="1213049"/>
          </a:xfrm>
          <a:prstGeom prst="rect">
            <a:avLst/>
          </a:prstGeom>
        </p:spPr>
      </p:pic>
      <p:pic>
        <p:nvPicPr>
          <p:cNvPr id="66" name="Imagen 65">
            <a:extLst>
              <a:ext uri="{FF2B5EF4-FFF2-40B4-BE49-F238E27FC236}">
                <a16:creationId xmlns:a16="http://schemas.microsoft.com/office/drawing/2014/main" id="{5B4259C5-BBDB-4B67-B203-3FC88633A7F2}"/>
              </a:ext>
            </a:extLst>
          </p:cNvPr>
          <p:cNvPicPr>
            <a:picLocks noChangeAspect="1"/>
          </p:cNvPicPr>
          <p:nvPr/>
        </p:nvPicPr>
        <p:blipFill>
          <a:blip r:embed="rId9"/>
          <a:stretch>
            <a:fillRect/>
          </a:stretch>
        </p:blipFill>
        <p:spPr>
          <a:xfrm rot="6742013">
            <a:off x="1794195" y="2184216"/>
            <a:ext cx="676370" cy="290553"/>
          </a:xfrm>
          <a:prstGeom prst="rect">
            <a:avLst/>
          </a:prstGeom>
        </p:spPr>
      </p:pic>
      <p:pic>
        <p:nvPicPr>
          <p:cNvPr id="130" name="Imagen 129">
            <a:extLst>
              <a:ext uri="{FF2B5EF4-FFF2-40B4-BE49-F238E27FC236}">
                <a16:creationId xmlns:a16="http://schemas.microsoft.com/office/drawing/2014/main" id="{5D53AB92-8F78-473D-A6FC-BA7EEC50F184}"/>
              </a:ext>
            </a:extLst>
          </p:cNvPr>
          <p:cNvPicPr>
            <a:picLocks noChangeAspect="1"/>
          </p:cNvPicPr>
          <p:nvPr/>
        </p:nvPicPr>
        <p:blipFill>
          <a:blip r:embed="rId18"/>
          <a:stretch>
            <a:fillRect/>
          </a:stretch>
        </p:blipFill>
        <p:spPr>
          <a:xfrm>
            <a:off x="3461231" y="1913993"/>
            <a:ext cx="406476" cy="864404"/>
          </a:xfrm>
          <a:prstGeom prst="rect">
            <a:avLst/>
          </a:prstGeom>
        </p:spPr>
      </p:pic>
      <p:cxnSp>
        <p:nvCxnSpPr>
          <p:cNvPr id="69" name="Conector recto de flecha 68">
            <a:extLst>
              <a:ext uri="{FF2B5EF4-FFF2-40B4-BE49-F238E27FC236}">
                <a16:creationId xmlns:a16="http://schemas.microsoft.com/office/drawing/2014/main" id="{BC058A93-F609-4866-BFA7-A2E0D6E879CC}"/>
              </a:ext>
            </a:extLst>
          </p:cNvPr>
          <p:cNvCxnSpPr>
            <a:cxnSpLocks/>
          </p:cNvCxnSpPr>
          <p:nvPr/>
        </p:nvCxnSpPr>
        <p:spPr>
          <a:xfrm flipV="1">
            <a:off x="2110119" y="3016522"/>
            <a:ext cx="466722" cy="3182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71" name="Imagen 70">
            <a:extLst>
              <a:ext uri="{FF2B5EF4-FFF2-40B4-BE49-F238E27FC236}">
                <a16:creationId xmlns:a16="http://schemas.microsoft.com/office/drawing/2014/main" id="{09C9AB81-7FCD-47F6-ADEA-C35FD765CB92}"/>
              </a:ext>
            </a:extLst>
          </p:cNvPr>
          <p:cNvPicPr>
            <a:picLocks noChangeAspect="1"/>
          </p:cNvPicPr>
          <p:nvPr/>
        </p:nvPicPr>
        <p:blipFill>
          <a:blip r:embed="rId9"/>
          <a:stretch>
            <a:fillRect/>
          </a:stretch>
        </p:blipFill>
        <p:spPr>
          <a:xfrm rot="17977049">
            <a:off x="3101911" y="2440216"/>
            <a:ext cx="455291" cy="148212"/>
          </a:xfrm>
          <a:prstGeom prst="rect">
            <a:avLst/>
          </a:prstGeom>
        </p:spPr>
      </p:pic>
      <p:pic>
        <p:nvPicPr>
          <p:cNvPr id="135" name="Imagen 134">
            <a:extLst>
              <a:ext uri="{FF2B5EF4-FFF2-40B4-BE49-F238E27FC236}">
                <a16:creationId xmlns:a16="http://schemas.microsoft.com/office/drawing/2014/main" id="{1BB83158-BB27-47E9-BEC2-E977065610ED}"/>
              </a:ext>
            </a:extLst>
          </p:cNvPr>
          <p:cNvPicPr>
            <a:picLocks noChangeAspect="1"/>
          </p:cNvPicPr>
          <p:nvPr/>
        </p:nvPicPr>
        <p:blipFill>
          <a:blip r:embed="rId19"/>
          <a:stretch>
            <a:fillRect/>
          </a:stretch>
        </p:blipFill>
        <p:spPr>
          <a:xfrm flipH="1">
            <a:off x="4642514" y="1422195"/>
            <a:ext cx="287349" cy="1317471"/>
          </a:xfrm>
          <a:prstGeom prst="rect">
            <a:avLst/>
          </a:prstGeom>
        </p:spPr>
      </p:pic>
      <p:pic>
        <p:nvPicPr>
          <p:cNvPr id="139" name="Imagen 138">
            <a:extLst>
              <a:ext uri="{FF2B5EF4-FFF2-40B4-BE49-F238E27FC236}">
                <a16:creationId xmlns:a16="http://schemas.microsoft.com/office/drawing/2014/main" id="{8DB7640F-B504-4B17-975B-B6F86FE4A7A7}"/>
              </a:ext>
            </a:extLst>
          </p:cNvPr>
          <p:cNvPicPr>
            <a:picLocks noChangeAspect="1"/>
          </p:cNvPicPr>
          <p:nvPr/>
        </p:nvPicPr>
        <p:blipFill>
          <a:blip r:embed="rId20"/>
          <a:stretch>
            <a:fillRect/>
          </a:stretch>
        </p:blipFill>
        <p:spPr>
          <a:xfrm>
            <a:off x="1593747" y="1467592"/>
            <a:ext cx="366843" cy="874307"/>
          </a:xfrm>
          <a:prstGeom prst="rect">
            <a:avLst/>
          </a:prstGeom>
        </p:spPr>
      </p:pic>
      <p:pic>
        <p:nvPicPr>
          <p:cNvPr id="143" name="Imagen 142">
            <a:extLst>
              <a:ext uri="{FF2B5EF4-FFF2-40B4-BE49-F238E27FC236}">
                <a16:creationId xmlns:a16="http://schemas.microsoft.com/office/drawing/2014/main" id="{E0B6F2B0-4561-412B-AB5F-54CF5EAE2549}"/>
              </a:ext>
            </a:extLst>
          </p:cNvPr>
          <p:cNvPicPr>
            <a:picLocks noChangeAspect="1"/>
          </p:cNvPicPr>
          <p:nvPr/>
        </p:nvPicPr>
        <p:blipFill>
          <a:blip r:embed="rId21"/>
          <a:stretch>
            <a:fillRect/>
          </a:stretch>
        </p:blipFill>
        <p:spPr>
          <a:xfrm>
            <a:off x="3032313" y="1544769"/>
            <a:ext cx="314874" cy="775436"/>
          </a:xfrm>
          <a:prstGeom prst="rect">
            <a:avLst/>
          </a:prstGeom>
        </p:spPr>
      </p:pic>
      <p:pic>
        <p:nvPicPr>
          <p:cNvPr id="84" name="Imagen 83">
            <a:extLst>
              <a:ext uri="{FF2B5EF4-FFF2-40B4-BE49-F238E27FC236}">
                <a16:creationId xmlns:a16="http://schemas.microsoft.com/office/drawing/2014/main" id="{B0B39794-8629-445B-AC92-BA1AFC78034C}"/>
              </a:ext>
            </a:extLst>
          </p:cNvPr>
          <p:cNvPicPr>
            <a:picLocks noChangeAspect="1"/>
          </p:cNvPicPr>
          <p:nvPr/>
        </p:nvPicPr>
        <p:blipFill>
          <a:blip r:embed="rId9"/>
          <a:stretch>
            <a:fillRect/>
          </a:stretch>
        </p:blipFill>
        <p:spPr>
          <a:xfrm rot="3338517">
            <a:off x="3297690" y="1643444"/>
            <a:ext cx="455291" cy="148212"/>
          </a:xfrm>
          <a:prstGeom prst="rect">
            <a:avLst/>
          </a:prstGeom>
        </p:spPr>
      </p:pic>
      <p:pic>
        <p:nvPicPr>
          <p:cNvPr id="85" name="Imagen 84">
            <a:extLst>
              <a:ext uri="{FF2B5EF4-FFF2-40B4-BE49-F238E27FC236}">
                <a16:creationId xmlns:a16="http://schemas.microsoft.com/office/drawing/2014/main" id="{152D0AEB-FC90-4692-83E9-24791296DC78}"/>
              </a:ext>
            </a:extLst>
          </p:cNvPr>
          <p:cNvPicPr>
            <a:picLocks noChangeAspect="1"/>
          </p:cNvPicPr>
          <p:nvPr/>
        </p:nvPicPr>
        <p:blipFill>
          <a:blip r:embed="rId9"/>
          <a:stretch>
            <a:fillRect/>
          </a:stretch>
        </p:blipFill>
        <p:spPr>
          <a:xfrm rot="20597203">
            <a:off x="3801959" y="1945273"/>
            <a:ext cx="752027" cy="244810"/>
          </a:xfrm>
          <a:prstGeom prst="rect">
            <a:avLst/>
          </a:prstGeom>
        </p:spPr>
      </p:pic>
      <p:pic>
        <p:nvPicPr>
          <p:cNvPr id="147" name="Imagen 146">
            <a:extLst>
              <a:ext uri="{FF2B5EF4-FFF2-40B4-BE49-F238E27FC236}">
                <a16:creationId xmlns:a16="http://schemas.microsoft.com/office/drawing/2014/main" id="{2019CCAD-71C4-40BF-92E0-BAD9AD5FBEFB}"/>
              </a:ext>
            </a:extLst>
          </p:cNvPr>
          <p:cNvPicPr>
            <a:picLocks noChangeAspect="1"/>
          </p:cNvPicPr>
          <p:nvPr/>
        </p:nvPicPr>
        <p:blipFill>
          <a:blip r:embed="rId22"/>
          <a:stretch>
            <a:fillRect/>
          </a:stretch>
        </p:blipFill>
        <p:spPr>
          <a:xfrm>
            <a:off x="3882546" y="1353698"/>
            <a:ext cx="359539" cy="1103534"/>
          </a:xfrm>
          <a:prstGeom prst="rect">
            <a:avLst/>
          </a:prstGeom>
        </p:spPr>
      </p:pic>
      <p:pic>
        <p:nvPicPr>
          <p:cNvPr id="149" name="Imagen 148">
            <a:extLst>
              <a:ext uri="{FF2B5EF4-FFF2-40B4-BE49-F238E27FC236}">
                <a16:creationId xmlns:a16="http://schemas.microsoft.com/office/drawing/2014/main" id="{052D6ACF-F3C9-48C7-9E3B-18C2C94D635A}"/>
              </a:ext>
            </a:extLst>
          </p:cNvPr>
          <p:cNvPicPr>
            <a:picLocks noChangeAspect="1"/>
          </p:cNvPicPr>
          <p:nvPr/>
        </p:nvPicPr>
        <p:blipFill>
          <a:blip r:embed="rId23"/>
          <a:stretch>
            <a:fillRect/>
          </a:stretch>
        </p:blipFill>
        <p:spPr>
          <a:xfrm>
            <a:off x="7771734" y="1197193"/>
            <a:ext cx="373939" cy="987368"/>
          </a:xfrm>
          <a:prstGeom prst="rect">
            <a:avLst/>
          </a:prstGeom>
        </p:spPr>
      </p:pic>
      <p:pic>
        <p:nvPicPr>
          <p:cNvPr id="96" name="Imagen 95">
            <a:extLst>
              <a:ext uri="{FF2B5EF4-FFF2-40B4-BE49-F238E27FC236}">
                <a16:creationId xmlns:a16="http://schemas.microsoft.com/office/drawing/2014/main" id="{A40308E3-9CA7-4DCB-A834-1AE39FAF0CF0}"/>
              </a:ext>
            </a:extLst>
          </p:cNvPr>
          <p:cNvPicPr>
            <a:picLocks noChangeAspect="1"/>
          </p:cNvPicPr>
          <p:nvPr/>
        </p:nvPicPr>
        <p:blipFill>
          <a:blip r:embed="rId9"/>
          <a:stretch>
            <a:fillRect/>
          </a:stretch>
        </p:blipFill>
        <p:spPr>
          <a:xfrm rot="2230866">
            <a:off x="8118949" y="1503277"/>
            <a:ext cx="673172" cy="219139"/>
          </a:xfrm>
          <a:prstGeom prst="rect">
            <a:avLst/>
          </a:prstGeom>
        </p:spPr>
      </p:pic>
      <p:pic>
        <p:nvPicPr>
          <p:cNvPr id="155" name="Imagen 154">
            <a:extLst>
              <a:ext uri="{FF2B5EF4-FFF2-40B4-BE49-F238E27FC236}">
                <a16:creationId xmlns:a16="http://schemas.microsoft.com/office/drawing/2014/main" id="{1DA1B8AE-74B8-467E-9F8F-9F83658607B6}"/>
              </a:ext>
            </a:extLst>
          </p:cNvPr>
          <p:cNvPicPr>
            <a:picLocks noChangeAspect="1"/>
          </p:cNvPicPr>
          <p:nvPr/>
        </p:nvPicPr>
        <p:blipFill>
          <a:blip r:embed="rId24"/>
          <a:stretch>
            <a:fillRect/>
          </a:stretch>
        </p:blipFill>
        <p:spPr>
          <a:xfrm rot="19858923">
            <a:off x="4371020" y="4377999"/>
            <a:ext cx="547251" cy="794946"/>
          </a:xfrm>
          <a:prstGeom prst="rect">
            <a:avLst/>
          </a:prstGeom>
        </p:spPr>
      </p:pic>
      <p:pic>
        <p:nvPicPr>
          <p:cNvPr id="3" name="Imagen 7">
            <a:extLst>
              <a:ext uri="{FF2B5EF4-FFF2-40B4-BE49-F238E27FC236}">
                <a16:creationId xmlns:a16="http://schemas.microsoft.com/office/drawing/2014/main" id="{E6269524-7D71-4D08-9D9D-FE2E677A8F21}"/>
              </a:ext>
            </a:extLst>
          </p:cNvPr>
          <p:cNvPicPr>
            <a:picLocks noChangeAspect="1"/>
          </p:cNvPicPr>
          <p:nvPr/>
        </p:nvPicPr>
        <p:blipFill>
          <a:blip r:embed="rId25"/>
          <a:stretch>
            <a:fillRect/>
          </a:stretch>
        </p:blipFill>
        <p:spPr>
          <a:xfrm>
            <a:off x="119973" y="4548883"/>
            <a:ext cx="530618" cy="979472"/>
          </a:xfrm>
          <a:prstGeom prst="rect">
            <a:avLst/>
          </a:prstGeom>
        </p:spPr>
      </p:pic>
      <p:pic>
        <p:nvPicPr>
          <p:cNvPr id="8" name="Imagen 9" descr="Imagen que contiene Diagrama&#10;&#10;Descripción generada automáticamente">
            <a:extLst>
              <a:ext uri="{FF2B5EF4-FFF2-40B4-BE49-F238E27FC236}">
                <a16:creationId xmlns:a16="http://schemas.microsoft.com/office/drawing/2014/main" id="{FEF7A6A8-C105-4E75-92BD-8A0DEC3E1AC8}"/>
              </a:ext>
            </a:extLst>
          </p:cNvPr>
          <p:cNvPicPr>
            <a:picLocks noChangeAspect="1"/>
          </p:cNvPicPr>
          <p:nvPr/>
        </p:nvPicPr>
        <p:blipFill>
          <a:blip r:embed="rId26"/>
          <a:stretch>
            <a:fillRect/>
          </a:stretch>
        </p:blipFill>
        <p:spPr>
          <a:xfrm>
            <a:off x="1867007" y="1454221"/>
            <a:ext cx="452706" cy="875872"/>
          </a:xfrm>
          <a:prstGeom prst="rect">
            <a:avLst/>
          </a:prstGeom>
        </p:spPr>
      </p:pic>
      <p:pic>
        <p:nvPicPr>
          <p:cNvPr id="2" name="Imagen 8" descr="Imagen que contiene persona, interior, tabla, mujer&#10;&#10;Descripción generada automáticamente">
            <a:extLst>
              <a:ext uri="{FF2B5EF4-FFF2-40B4-BE49-F238E27FC236}">
                <a16:creationId xmlns:a16="http://schemas.microsoft.com/office/drawing/2014/main" id="{1BB0FE07-E571-4C5A-9FCD-B905178B9183}"/>
              </a:ext>
            </a:extLst>
          </p:cNvPr>
          <p:cNvPicPr>
            <a:picLocks noChangeAspect="1"/>
          </p:cNvPicPr>
          <p:nvPr/>
        </p:nvPicPr>
        <p:blipFill>
          <a:blip r:embed="rId27"/>
          <a:stretch>
            <a:fillRect/>
          </a:stretch>
        </p:blipFill>
        <p:spPr>
          <a:xfrm>
            <a:off x="1590675" y="4782094"/>
            <a:ext cx="962025" cy="1094286"/>
          </a:xfrm>
          <a:prstGeom prst="rect">
            <a:avLst/>
          </a:prstGeom>
        </p:spPr>
      </p:pic>
      <p:pic>
        <p:nvPicPr>
          <p:cNvPr id="10" name="Imagen 9" descr="Imagen que contiene Icono&#10;&#10;Descripción generada automáticamente">
            <a:extLst>
              <a:ext uri="{FF2B5EF4-FFF2-40B4-BE49-F238E27FC236}">
                <a16:creationId xmlns:a16="http://schemas.microsoft.com/office/drawing/2014/main" id="{26B33651-F6B9-40F3-9EA2-016787A47724}"/>
              </a:ext>
            </a:extLst>
          </p:cNvPr>
          <p:cNvPicPr>
            <a:picLocks noChangeAspect="1"/>
          </p:cNvPicPr>
          <p:nvPr/>
        </p:nvPicPr>
        <p:blipFill>
          <a:blip r:embed="rId28"/>
          <a:stretch>
            <a:fillRect/>
          </a:stretch>
        </p:blipFill>
        <p:spPr>
          <a:xfrm>
            <a:off x="8401299" y="5925750"/>
            <a:ext cx="3785715" cy="887755"/>
          </a:xfrm>
          <a:prstGeom prst="rect">
            <a:avLst/>
          </a:prstGeom>
        </p:spPr>
      </p:pic>
    </p:spTree>
  </p:cSld>
  <p:clrMapOvr>
    <a:masterClrMapping/>
  </p:clrMapOvr>
</p:sld>
</file>

<file path=ppt/theme/theme1.xml><?xml version="1.0" encoding="utf-8"?>
<a:theme xmlns:a="http://schemas.openxmlformats.org/drawingml/2006/main" name="Tema1">
  <a:themeElements>
    <a:clrScheme name="Personalizado 2">
      <a:dk1>
        <a:sysClr val="windowText" lastClr="000000"/>
      </a:dk1>
      <a:lt1>
        <a:sysClr val="window" lastClr="FFFFFF"/>
      </a:lt1>
      <a:dk2>
        <a:srgbClr val="A9DB66"/>
      </a:dk2>
      <a:lt2>
        <a:srgbClr val="90ACF0"/>
      </a:lt2>
      <a:accent1>
        <a:srgbClr val="E32D91"/>
      </a:accent1>
      <a:accent2>
        <a:srgbClr val="C830CC"/>
      </a:accent2>
      <a:accent3>
        <a:srgbClr val="4EA6DC"/>
      </a:accent3>
      <a:accent4>
        <a:srgbClr val="4775E7"/>
      </a:accent4>
      <a:accent5>
        <a:srgbClr val="8971E1"/>
      </a:accent5>
      <a:accent6>
        <a:srgbClr val="C5E799"/>
      </a:accent6>
      <a:hlink>
        <a:srgbClr val="6B9F25"/>
      </a:hlink>
      <a:folHlink>
        <a:srgbClr val="A9DB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117</TotalTime>
  <Words>1475</Words>
  <Application>Microsoft Office PowerPoint</Application>
  <PresentationFormat>Panorámica</PresentationFormat>
  <Paragraphs>397</Paragraphs>
  <Slides>21</Slides>
  <Notes>16</Notes>
  <HiddenSlides>0</HiddenSlides>
  <MMClips>0</MMClips>
  <ScaleCrop>false</ScaleCrop>
  <HeadingPairs>
    <vt:vector size="8" baseType="variant">
      <vt:variant>
        <vt:lpstr>Fuentes usadas</vt:lpstr>
      </vt:variant>
      <vt:variant>
        <vt:i4>5</vt:i4>
      </vt:variant>
      <vt:variant>
        <vt:lpstr>Tema</vt:lpstr>
      </vt:variant>
      <vt:variant>
        <vt:i4>1</vt:i4>
      </vt:variant>
      <vt:variant>
        <vt:lpstr>Servidores OLE incrustados</vt:lpstr>
      </vt:variant>
      <vt:variant>
        <vt:i4>0</vt:i4>
      </vt:variant>
      <vt:variant>
        <vt:lpstr>Títulos de diapositiva</vt:lpstr>
      </vt:variant>
      <vt:variant>
        <vt:i4>21</vt:i4>
      </vt:variant>
    </vt:vector>
  </HeadingPairs>
  <TitlesOfParts>
    <vt:vector size="27" baseType="lpstr">
      <vt:lpstr>Calibri</vt:lpstr>
      <vt:lpstr>WordVisi_MSFontService</vt:lpstr>
      <vt:lpstr>Cambria Math</vt:lpstr>
      <vt:lpstr>Arial</vt:lpstr>
      <vt:lpstr>Times New Roman</vt:lpstr>
      <vt:lpstr>Tema1</vt:lpstr>
      <vt:lpstr>Presentación de PowerPoint</vt:lpstr>
      <vt:lpstr>Introducción</vt:lpstr>
      <vt:lpstr>Introducción</vt:lpstr>
      <vt:lpstr>Objetivos</vt:lpstr>
      <vt:lpstr>Marco teórico</vt:lpstr>
      <vt:lpstr>Presentación de PowerPoint</vt:lpstr>
      <vt:lpstr>Metodología</vt:lpstr>
      <vt:lpstr>Presentación de PowerPoint</vt:lpstr>
      <vt:lpstr>Presentación de PowerPoint</vt:lpstr>
      <vt:lpstr>Presentación de PowerPoint</vt:lpstr>
      <vt:lpstr>Presentación de PowerPoint</vt:lpstr>
      <vt:lpstr>Resultados y discusión</vt:lpstr>
      <vt:lpstr>Presentación de PowerPoint</vt:lpstr>
      <vt:lpstr>Presentación de PowerPoint</vt:lpstr>
      <vt:lpstr>Presentación de PowerPoint</vt:lpstr>
      <vt:lpstr>Presentación de PowerPoint</vt:lpstr>
      <vt:lpstr>Presentación de PowerPoint</vt:lpstr>
      <vt:lpstr>Presentación de PowerPoint</vt:lpstr>
      <vt:lpstr>Conclusiones</vt:lpstr>
      <vt:lpstr>Recomendaciones</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Hernan Armas</dc:creator>
  <cp:lastModifiedBy>Karen</cp:lastModifiedBy>
  <cp:revision>123</cp:revision>
  <dcterms:created xsi:type="dcterms:W3CDTF">2020-08-24T17:42:32Z</dcterms:created>
  <dcterms:modified xsi:type="dcterms:W3CDTF">2022-02-09T17:25:26Z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1677128</vt:lpwstr>
  </property>
  <property fmtid="{D5CDD505-2E9C-101B-9397-08002B2CF9AE}" pid="3" name="NXPowerLiteSettings">
    <vt:lpwstr>C7000400038000</vt:lpwstr>
  </property>
  <property fmtid="{D5CDD505-2E9C-101B-9397-08002B2CF9AE}" pid="4" name="NXPowerLiteVersion">
    <vt:lpwstr>S9.0.3</vt:lpwstr>
  </property>
</Properties>
</file>