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83" r:id="rId3"/>
    <p:sldId id="295" r:id="rId4"/>
    <p:sldId id="296" r:id="rId5"/>
    <p:sldId id="297" r:id="rId6"/>
    <p:sldId id="298" r:id="rId7"/>
    <p:sldId id="313" r:id="rId8"/>
    <p:sldId id="299" r:id="rId9"/>
    <p:sldId id="349" r:id="rId10"/>
    <p:sldId id="350" r:id="rId11"/>
    <p:sldId id="314" r:id="rId12"/>
    <p:sldId id="336" r:id="rId13"/>
    <p:sldId id="334" r:id="rId14"/>
    <p:sldId id="353" r:id="rId15"/>
    <p:sldId id="356" r:id="rId16"/>
    <p:sldId id="357" r:id="rId17"/>
    <p:sldId id="358" r:id="rId18"/>
    <p:sldId id="300" r:id="rId19"/>
    <p:sldId id="333" r:id="rId20"/>
    <p:sldId id="301" r:id="rId21"/>
    <p:sldId id="359" r:id="rId22"/>
    <p:sldId id="306" r:id="rId23"/>
    <p:sldId id="320" r:id="rId24"/>
    <p:sldId id="321" r:id="rId25"/>
    <p:sldId id="302" r:id="rId26"/>
    <p:sldId id="303" r:id="rId27"/>
    <p:sldId id="309" r:id="rId28"/>
    <p:sldId id="310" r:id="rId29"/>
    <p:sldId id="351" r:id="rId30"/>
    <p:sldId id="322" r:id="rId31"/>
    <p:sldId id="337" r:id="rId32"/>
    <p:sldId id="323" r:id="rId33"/>
    <p:sldId id="338" r:id="rId34"/>
    <p:sldId id="328" r:id="rId35"/>
    <p:sldId id="329" r:id="rId36"/>
    <p:sldId id="347" r:id="rId37"/>
    <p:sldId id="330" r:id="rId38"/>
    <p:sldId id="331" r:id="rId39"/>
    <p:sldId id="332" r:id="rId40"/>
    <p:sldId id="324" r:id="rId41"/>
    <p:sldId id="346" r:id="rId42"/>
    <p:sldId id="354" r:id="rId43"/>
    <p:sldId id="341" r:id="rId44"/>
    <p:sldId id="325" r:id="rId45"/>
    <p:sldId id="326" r:id="rId46"/>
    <p:sldId id="327" r:id="rId47"/>
    <p:sldId id="355" r:id="rId48"/>
    <p:sldId id="317" r:id="rId49"/>
    <p:sldId id="315" r:id="rId50"/>
    <p:sldId id="352" r:id="rId51"/>
    <p:sldId id="344" r:id="rId52"/>
    <p:sldId id="316" r:id="rId5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CC00CC"/>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307" autoAdjust="0"/>
    <p:restoredTop sz="93742" autoAdjust="0"/>
  </p:normalViewPr>
  <p:slideViewPr>
    <p:cSldViewPr snapToGrid="0" snapToObjects="1">
      <p:cViewPr varScale="1">
        <p:scale>
          <a:sx n="81" d="100"/>
          <a:sy n="81" d="100"/>
        </p:scale>
        <p:origin x="917" y="5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ia Elizabeth Guamán De la Torre" userId="880d9423a57e7efd" providerId="LiveId" clId="{E9570FA2-B96C-4E1D-B648-C0D9FF54BD1E}"/>
    <pc:docChg chg="undo redo custSel modSld">
      <pc:chgData name="Tamia Elizabeth Guamán De la Torre" userId="880d9423a57e7efd" providerId="LiveId" clId="{E9570FA2-B96C-4E1D-B648-C0D9FF54BD1E}" dt="2022-03-22T01:56:21.800" v="28" actId="20577"/>
      <pc:docMkLst>
        <pc:docMk/>
      </pc:docMkLst>
      <pc:sldChg chg="modSp mod">
        <pc:chgData name="Tamia Elizabeth Guamán De la Torre" userId="880d9423a57e7efd" providerId="LiveId" clId="{E9570FA2-B96C-4E1D-B648-C0D9FF54BD1E}" dt="2022-03-22T01:56:21.800" v="28" actId="20577"/>
        <pc:sldMkLst>
          <pc:docMk/>
          <pc:sldMk cId="3397778645" sldId="256"/>
        </pc:sldMkLst>
        <pc:spChg chg="mod">
          <ac:chgData name="Tamia Elizabeth Guamán De la Torre" userId="880d9423a57e7efd" providerId="LiveId" clId="{E9570FA2-B96C-4E1D-B648-C0D9FF54BD1E}" dt="2022-03-22T01:56:21.800" v="28" actId="20577"/>
          <ac:spMkLst>
            <pc:docMk/>
            <pc:sldMk cId="3397778645" sldId="256"/>
            <ac:spMk id="2" creationId="{F761D991-4242-4649-8B29-19D8EDBD027A}"/>
          </ac:spMkLst>
        </pc:spChg>
        <pc:spChg chg="mod">
          <ac:chgData name="Tamia Elizabeth Guamán De la Torre" userId="880d9423a57e7efd" providerId="LiveId" clId="{E9570FA2-B96C-4E1D-B648-C0D9FF54BD1E}" dt="2022-03-22T01:51:59.210" v="25" actId="20577"/>
          <ac:spMkLst>
            <pc:docMk/>
            <pc:sldMk cId="3397778645" sldId="256"/>
            <ac:spMk id="3" creationId="{0631A7E4-8120-2648-81AD-E36F5529A020}"/>
          </ac:spMkLst>
        </pc:spChg>
        <pc:spChg chg="mod">
          <ac:chgData name="Tamia Elizabeth Guamán De la Torre" userId="880d9423a57e7efd" providerId="LiveId" clId="{E9570FA2-B96C-4E1D-B648-C0D9FF54BD1E}" dt="2022-03-22T01:48:52.838" v="2" actId="1076"/>
          <ac:spMkLst>
            <pc:docMk/>
            <pc:sldMk cId="3397778645" sldId="256"/>
            <ac:spMk id="9" creationId="{1C516E09-FEAA-4176-BD2B-A610593D776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E:\Documentos\8vo_semestre\MIC\MINIMOS_CUADRADOS_C\SIN_VALORES_ATIPICOS\CALCULO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openxmlformats.org/officeDocument/2006/relationships/oleObject" Target="file:///D:\OCTAVO\MIC\MODELO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OCTAVO\MIC\MODELO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OCTAVO\MIC\MODELOS.xlsx"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file:///E:\Documentos\8vo_semestre\MIC\COKRIGING\COKRIGGING_ONDULACION.xlsx" TargetMode="External"/><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oleObject" Target="file:///E:\Documentos\8vo_semestre\MIC\COKRIGING\COKRIGGING_ONDULACION.xlsx" TargetMode="External"/><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oleObject" Target="file:///E:\Documentos\8vo_semestre\MIC\COKRIGING\COKRIGGING_ONDULACION.xlsx" TargetMode="External"/><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openxmlformats.org/officeDocument/2006/relationships/oleObject" Target="file:///E:\Documentos\8vo_semestre\MIC\COKRIGING\COKRIGGING_ONDULACION.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file:///E:\Documentos\8vo_semestre\MIC\COKRIGING\COKRIGGING_ONDULAC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Documentos\8vo_semestre\MIC\COKRIGING\COKRIGGING_ONDULAC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UARIO\Downloads\vnrilnvsor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Vanes\Downloads\COKRIGGING_ONDULACIO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Vanes\Downloads\COKRIGGING_ONDULACION.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Vanes\Downloads\COKRIGGING_ONDULACION.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Vanes\Downloads\COKRIGGING_ONDULACION.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Vanes\Downloads\COKRIGGING_ONDULACION.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s-EC" dirty="0"/>
              <a:t>Long. (O </a:t>
            </a:r>
            <a:r>
              <a:rPr lang="es-EC" sz="1862" b="0" i="0" u="none" strike="noStrike" cap="none" baseline="0" dirty="0">
                <a:effectLst/>
              </a:rPr>
              <a:t>°</a:t>
            </a:r>
            <a:r>
              <a:rPr lang="es-EC" dirty="0"/>
              <a:t>) vs Lat.</a:t>
            </a:r>
            <a:r>
              <a:rPr lang="es-EC" baseline="0" dirty="0"/>
              <a:t> </a:t>
            </a:r>
            <a:r>
              <a:rPr lang="es-EC" dirty="0"/>
              <a:t>(S </a:t>
            </a:r>
            <a:r>
              <a:rPr lang="es-EC" sz="1862" b="0" i="0" u="none" strike="noStrike" cap="none" baseline="0" dirty="0">
                <a:effectLst/>
              </a:rPr>
              <a:t>°</a:t>
            </a:r>
            <a:r>
              <a:rPr lang="es-EC" dirty="0"/>
              <a:t>) </a:t>
            </a:r>
          </a:p>
        </c:rich>
      </c:tx>
      <c:layout>
        <c:manualLayout>
          <c:xMode val="edge"/>
          <c:yMode val="edge"/>
          <c:x val="0.32996067769830928"/>
          <c:y val="3.1079438760024076E-2"/>
        </c:manualLayout>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es-EC"/>
        </a:p>
      </c:txPr>
    </c:title>
    <c:autoTitleDeleted val="0"/>
    <c:plotArea>
      <c:layout>
        <c:manualLayout>
          <c:layoutTarget val="inner"/>
          <c:xMode val="edge"/>
          <c:yMode val="edge"/>
          <c:x val="4.3503716148146916E-2"/>
          <c:y val="0.1011466802253774"/>
          <c:w val="0.91299256770370618"/>
          <c:h val="0.86117775146719278"/>
        </c:manualLayout>
      </c:layout>
      <c:scatterChart>
        <c:scatterStyle val="lineMarker"/>
        <c:varyColors val="0"/>
        <c:ser>
          <c:idx val="0"/>
          <c:order val="0"/>
          <c:spPr>
            <a:ln w="25400" cap="flat" cmpd="sng" algn="ctr">
              <a:noFill/>
              <a:prstDash val="sysDot"/>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xVal>
            <c:numRef>
              <c:f>DIAGRAMA_CAJA!$B$3:$B$62</c:f>
              <c:numCache>
                <c:formatCode>0.0000000000000</c:formatCode>
                <c:ptCount val="60"/>
                <c:pt idx="0">
                  <c:v>-78.632489899999996</c:v>
                </c:pt>
                <c:pt idx="1">
                  <c:v>-78.640870158333342</c:v>
                </c:pt>
                <c:pt idx="2">
                  <c:v>-78.661288466666676</c:v>
                </c:pt>
                <c:pt idx="3">
                  <c:v>-78.676494286111122</c:v>
                </c:pt>
                <c:pt idx="4">
                  <c:v>-78.707212280555552</c:v>
                </c:pt>
                <c:pt idx="5">
                  <c:v>-78.682616450000012</c:v>
                </c:pt>
                <c:pt idx="6">
                  <c:v>-78.662841363888901</c:v>
                </c:pt>
                <c:pt idx="7">
                  <c:v>-78.64933293888889</c:v>
                </c:pt>
                <c:pt idx="8">
                  <c:v>-78.646935080555565</c:v>
                </c:pt>
                <c:pt idx="9">
                  <c:v>-78.622769444444444</c:v>
                </c:pt>
                <c:pt idx="10">
                  <c:v>-78.607132202777777</c:v>
                </c:pt>
                <c:pt idx="11">
                  <c:v>-78.605258897222214</c:v>
                </c:pt>
                <c:pt idx="12">
                  <c:v>-78.618022733333333</c:v>
                </c:pt>
                <c:pt idx="13">
                  <c:v>-78.616266019444438</c:v>
                </c:pt>
                <c:pt idx="14">
                  <c:v>-78.612848016666661</c:v>
                </c:pt>
                <c:pt idx="15">
                  <c:v>-78.621425872222218</c:v>
                </c:pt>
                <c:pt idx="16">
                  <c:v>-78.592056158333335</c:v>
                </c:pt>
                <c:pt idx="17">
                  <c:v>-78.568461099999993</c:v>
                </c:pt>
                <c:pt idx="18">
                  <c:v>-78.555923352777768</c:v>
                </c:pt>
                <c:pt idx="19">
                  <c:v>-78.526860527777771</c:v>
                </c:pt>
                <c:pt idx="20">
                  <c:v>-78.508225566666667</c:v>
                </c:pt>
                <c:pt idx="21">
                  <c:v>-78.492284705555562</c:v>
                </c:pt>
                <c:pt idx="22">
                  <c:v>-78.64006236111112</c:v>
                </c:pt>
                <c:pt idx="23">
                  <c:v>-78.658085972222224</c:v>
                </c:pt>
                <c:pt idx="24">
                  <c:v>-78.681943138888897</c:v>
                </c:pt>
                <c:pt idx="25">
                  <c:v>-78.708790916666672</c:v>
                </c:pt>
                <c:pt idx="26">
                  <c:v>-78.735730027777777</c:v>
                </c:pt>
                <c:pt idx="27">
                  <c:v>-78.73153552777778</c:v>
                </c:pt>
                <c:pt idx="28">
                  <c:v>-78.702163472222225</c:v>
                </c:pt>
                <c:pt idx="29">
                  <c:v>-78.671692833333339</c:v>
                </c:pt>
                <c:pt idx="30">
                  <c:v>-78.649280555555563</c:v>
                </c:pt>
                <c:pt idx="31">
                  <c:v>-78.639936222222232</c:v>
                </c:pt>
                <c:pt idx="32">
                  <c:v>-78.670926750000007</c:v>
                </c:pt>
                <c:pt idx="33">
                  <c:v>-78.664999277777781</c:v>
                </c:pt>
                <c:pt idx="34">
                  <c:v>-78.646590472222229</c:v>
                </c:pt>
                <c:pt idx="35">
                  <c:v>-78.647020027777785</c:v>
                </c:pt>
                <c:pt idx="36">
                  <c:v>-78.639228333333335</c:v>
                </c:pt>
                <c:pt idx="37">
                  <c:v>-78.618034555555553</c:v>
                </c:pt>
                <c:pt idx="38">
                  <c:v>-78.613550611111108</c:v>
                </c:pt>
                <c:pt idx="39">
                  <c:v>-78.600530222222218</c:v>
                </c:pt>
                <c:pt idx="40">
                  <c:v>-78.606358027777773</c:v>
                </c:pt>
                <c:pt idx="41">
                  <c:v>-78.61745327777777</c:v>
                </c:pt>
                <c:pt idx="42">
                  <c:v>-78.592599749999991</c:v>
                </c:pt>
                <c:pt idx="43">
                  <c:v>-78.569643916666664</c:v>
                </c:pt>
                <c:pt idx="44">
                  <c:v>-78.561807361111107</c:v>
                </c:pt>
                <c:pt idx="45">
                  <c:v>-78.53074930555556</c:v>
                </c:pt>
                <c:pt idx="46">
                  <c:v>-78.511418666666671</c:v>
                </c:pt>
                <c:pt idx="47">
                  <c:v>-78.606430083333322</c:v>
                </c:pt>
                <c:pt idx="48">
                  <c:v>-78.620915472222222</c:v>
                </c:pt>
                <c:pt idx="49">
                  <c:v>-78.635376361111113</c:v>
                </c:pt>
                <c:pt idx="50">
                  <c:v>-78.653938333333343</c:v>
                </c:pt>
                <c:pt idx="51">
                  <c:v>-78.650635055555554</c:v>
                </c:pt>
                <c:pt idx="52">
                  <c:v>-78.647156333333342</c:v>
                </c:pt>
                <c:pt idx="53">
                  <c:v>-78.6771016388889</c:v>
                </c:pt>
                <c:pt idx="54">
                  <c:v>-78.690140805555558</c:v>
                </c:pt>
                <c:pt idx="55">
                  <c:v>-78.620639972222222</c:v>
                </c:pt>
                <c:pt idx="56">
                  <c:v>-78.620163916666655</c:v>
                </c:pt>
                <c:pt idx="57">
                  <c:v>-78.638536416666668</c:v>
                </c:pt>
                <c:pt idx="58">
                  <c:v>-78.667174361111122</c:v>
                </c:pt>
                <c:pt idx="59">
                  <c:v>-78.599152277777776</c:v>
                </c:pt>
              </c:numCache>
            </c:numRef>
          </c:xVal>
          <c:yVal>
            <c:numRef>
              <c:f>DIAGRAMA_CAJA!$C$3:$C$62</c:f>
              <c:numCache>
                <c:formatCode>0.00000000000000</c:formatCode>
                <c:ptCount val="60"/>
                <c:pt idx="0">
                  <c:v>-2.6528043888888901</c:v>
                </c:pt>
                <c:pt idx="1">
                  <c:v>-2.6996194111111111</c:v>
                </c:pt>
                <c:pt idx="2">
                  <c:v>-2.7219202250000003</c:v>
                </c:pt>
                <c:pt idx="3">
                  <c:v>-2.7338593055555558</c:v>
                </c:pt>
                <c:pt idx="4">
                  <c:v>-2.7548503499999999</c:v>
                </c:pt>
                <c:pt idx="5">
                  <c:v>-2.7642205666666668</c:v>
                </c:pt>
                <c:pt idx="6">
                  <c:v>-2.7486833388888892</c:v>
                </c:pt>
                <c:pt idx="7">
                  <c:v>-2.7279057444444446</c:v>
                </c:pt>
                <c:pt idx="8">
                  <c:v>-2.7456609194444446</c:v>
                </c:pt>
                <c:pt idx="9">
                  <c:v>-2.7007888638888891</c:v>
                </c:pt>
                <c:pt idx="10">
                  <c:v>-2.6617303611111112</c:v>
                </c:pt>
                <c:pt idx="11">
                  <c:v>-2.6292383694444443</c:v>
                </c:pt>
                <c:pt idx="12">
                  <c:v>-2.6025900861111113</c:v>
                </c:pt>
                <c:pt idx="13">
                  <c:v>-2.5970907583333336</c:v>
                </c:pt>
                <c:pt idx="14">
                  <c:v>-2.5900128805555558</c:v>
                </c:pt>
                <c:pt idx="15">
                  <c:v>-2.5692327194444444</c:v>
                </c:pt>
                <c:pt idx="16">
                  <c:v>-2.5849534194444446</c:v>
                </c:pt>
                <c:pt idx="17">
                  <c:v>-2.5956879055555557</c:v>
                </c:pt>
                <c:pt idx="18">
                  <c:v>-2.6183580499999999</c:v>
                </c:pt>
                <c:pt idx="19">
                  <c:v>-2.621114311111111</c:v>
                </c:pt>
                <c:pt idx="20">
                  <c:v>-2.5905724777777781</c:v>
                </c:pt>
                <c:pt idx="21">
                  <c:v>-2.5814882749999999</c:v>
                </c:pt>
                <c:pt idx="22">
                  <c:v>-2.6881557222222225</c:v>
                </c:pt>
                <c:pt idx="23">
                  <c:v>-2.7183383888888888</c:v>
                </c:pt>
                <c:pt idx="24">
                  <c:v>-2.7425229722222224</c:v>
                </c:pt>
                <c:pt idx="25">
                  <c:v>-2.7527451666666667</c:v>
                </c:pt>
                <c:pt idx="26">
                  <c:v>-2.7574337222222223</c:v>
                </c:pt>
                <c:pt idx="27">
                  <c:v>-2.7621897500000001</c:v>
                </c:pt>
                <c:pt idx="28">
                  <c:v>-2.7737601944444443</c:v>
                </c:pt>
                <c:pt idx="29">
                  <c:v>-2.7578754444444447</c:v>
                </c:pt>
                <c:pt idx="30">
                  <c:v>-2.7413363055555555</c:v>
                </c:pt>
                <c:pt idx="31">
                  <c:v>-2.7351305277777778</c:v>
                </c:pt>
                <c:pt idx="32">
                  <c:v>-2.7822139444444445</c:v>
                </c:pt>
                <c:pt idx="33">
                  <c:v>-2.8047618611111109</c:v>
                </c:pt>
                <c:pt idx="34">
                  <c:v>-2.7935633055555553</c:v>
                </c:pt>
                <c:pt idx="35">
                  <c:v>-2.7649317500000001</c:v>
                </c:pt>
                <c:pt idx="36">
                  <c:v>-2.7370865000000002</c:v>
                </c:pt>
                <c:pt idx="37">
                  <c:v>-2.7066378611111115</c:v>
                </c:pt>
                <c:pt idx="38">
                  <c:v>-2.6786316388888887</c:v>
                </c:pt>
                <c:pt idx="39">
                  <c:v>-2.6514162222222222</c:v>
                </c:pt>
                <c:pt idx="40">
                  <c:v>-2.632807638888889</c:v>
                </c:pt>
                <c:pt idx="41">
                  <c:v>-2.6085646666666666</c:v>
                </c:pt>
                <c:pt idx="42">
                  <c:v>-2.5855704444444445</c:v>
                </c:pt>
                <c:pt idx="43">
                  <c:v>-2.5811035833333329</c:v>
                </c:pt>
                <c:pt idx="44">
                  <c:v>-2.6136068611111112</c:v>
                </c:pt>
                <c:pt idx="45">
                  <c:v>-2.6254239166666666</c:v>
                </c:pt>
                <c:pt idx="46">
                  <c:v>-2.5961123055555557</c:v>
                </c:pt>
                <c:pt idx="47">
                  <c:v>-2.5916372500000002</c:v>
                </c:pt>
                <c:pt idx="48">
                  <c:v>-2.58703525</c:v>
                </c:pt>
                <c:pt idx="49">
                  <c:v>-2.5690035833333331</c:v>
                </c:pt>
                <c:pt idx="50">
                  <c:v>-2.5712033611111109</c:v>
                </c:pt>
                <c:pt idx="51">
                  <c:v>-2.5775389444444441</c:v>
                </c:pt>
                <c:pt idx="52">
                  <c:v>-2.6408759722222221</c:v>
                </c:pt>
                <c:pt idx="53">
                  <c:v>-2.6403198333333333</c:v>
                </c:pt>
                <c:pt idx="54">
                  <c:v>-2.6404626388888888</c:v>
                </c:pt>
                <c:pt idx="55">
                  <c:v>-2.6915065555555557</c:v>
                </c:pt>
                <c:pt idx="56">
                  <c:v>-2.5805832777777775</c:v>
                </c:pt>
                <c:pt idx="57">
                  <c:v>-2.7294020000000003</c:v>
                </c:pt>
                <c:pt idx="58">
                  <c:v>-2.7530913333333333</c:v>
                </c:pt>
                <c:pt idx="59">
                  <c:v>-2.5899565277777779</c:v>
                </c:pt>
              </c:numCache>
            </c:numRef>
          </c:yVal>
          <c:smooth val="0"/>
          <c:extLst>
            <c:ext xmlns:c16="http://schemas.microsoft.com/office/drawing/2014/chart" uri="{C3380CC4-5D6E-409C-BE32-E72D297353CC}">
              <c16:uniqueId val="{00000000-6104-464D-9729-BED7A83841B5}"/>
            </c:ext>
          </c:extLst>
        </c:ser>
        <c:dLbls>
          <c:showLegendKey val="0"/>
          <c:showVal val="0"/>
          <c:showCatName val="0"/>
          <c:showSerName val="0"/>
          <c:showPercent val="0"/>
          <c:showBubbleSize val="0"/>
        </c:dLbls>
        <c:axId val="2141237168"/>
        <c:axId val="2141235920"/>
      </c:scatterChart>
      <c:valAx>
        <c:axId val="2141237168"/>
        <c:scaling>
          <c:orientation val="minMax"/>
        </c:scaling>
        <c:delete val="0"/>
        <c:axPos val="b"/>
        <c:majorGridlines>
          <c:spPr>
            <a:ln w="9525" cap="flat" cmpd="sng" algn="ctr">
              <a:solidFill>
                <a:schemeClr val="dk1">
                  <a:lumMod val="15000"/>
                  <a:lumOff val="85000"/>
                </a:schemeClr>
              </a:solidFill>
              <a:round/>
            </a:ln>
            <a:effectLst/>
          </c:spPr>
        </c:majorGridlines>
        <c:numFmt formatCode="0.00" sourceLinked="0"/>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dk1">
                    <a:lumMod val="65000"/>
                    <a:lumOff val="35000"/>
                  </a:schemeClr>
                </a:solidFill>
                <a:latin typeface="+mn-lt"/>
                <a:ea typeface="+mn-ea"/>
                <a:cs typeface="+mn-cs"/>
              </a:defRPr>
            </a:pPr>
            <a:endParaRPr lang="es-EC"/>
          </a:p>
        </c:txPr>
        <c:crossAx val="2141235920"/>
        <c:crosses val="autoZero"/>
        <c:crossBetween val="midCat"/>
      </c:valAx>
      <c:valAx>
        <c:axId val="2141235920"/>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0"/>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dk1">
                    <a:lumMod val="65000"/>
                    <a:lumOff val="35000"/>
                  </a:schemeClr>
                </a:solidFill>
                <a:latin typeface="+mn-lt"/>
                <a:ea typeface="+mn-ea"/>
                <a:cs typeface="+mn-cs"/>
              </a:defRPr>
            </a:pPr>
            <a:endParaRPr lang="es-EC"/>
          </a:p>
        </c:txPr>
        <c:crossAx val="2141237168"/>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solidFill>
        <a:schemeClr val="tx1"/>
      </a:solidFill>
    </a:ln>
    <a:effectLst/>
  </c:spPr>
  <c:txPr>
    <a:bodyPr/>
    <a:lstStyle/>
    <a:p>
      <a:pPr>
        <a:defRPr/>
      </a:pPr>
      <a:endParaRPr lang="es-EC"/>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'VC1'!$B$1</c:f>
              <c:strCache>
                <c:ptCount val="1"/>
                <c:pt idx="0">
                  <c:v>Ondulación real </c:v>
                </c:pt>
              </c:strCache>
            </c:strRef>
          </c:tx>
          <c:spPr>
            <a:ln w="25400" cap="flat" cmpd="sng" algn="ctr">
              <a:noFill/>
              <a:prstDash val="sysDot"/>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trendline>
            <c:spPr>
              <a:ln w="9525" cap="rnd">
                <a:solidFill>
                  <a:srgbClr val="FF0000"/>
                </a:solidFill>
              </a:ln>
              <a:effectLst/>
            </c:spPr>
            <c:trendlineType val="linear"/>
            <c:dispRSqr val="1"/>
            <c:dispEq val="0"/>
            <c:trendlineLbl>
              <c:layout>
                <c:manualLayout>
                  <c:x val="2.0478346456692914E-2"/>
                  <c:y val="0.16402303878681831"/>
                </c:manualLayout>
              </c:layout>
              <c:numFmt formatCode="General" sourceLinked="0"/>
            </c:trendlineLbl>
          </c:trendline>
          <c:xVal>
            <c:numRef>
              <c:f>'VC1'!$A$2:$A$52</c:f>
              <c:numCache>
                <c:formatCode>General</c:formatCode>
                <c:ptCount val="51"/>
                <c:pt idx="0">
                  <c:v>23.045179750274396</c:v>
                </c:pt>
                <c:pt idx="1">
                  <c:v>23.034223717319783</c:v>
                </c:pt>
                <c:pt idx="2">
                  <c:v>23.04728656181457</c:v>
                </c:pt>
                <c:pt idx="3">
                  <c:v>22.869754658210621</c:v>
                </c:pt>
                <c:pt idx="4">
                  <c:v>22.860770856662075</c:v>
                </c:pt>
                <c:pt idx="5">
                  <c:v>22.918545526179333</c:v>
                </c:pt>
                <c:pt idx="6">
                  <c:v>22.771800232409031</c:v>
                </c:pt>
                <c:pt idx="7">
                  <c:v>22.911068075749267</c:v>
                </c:pt>
                <c:pt idx="8">
                  <c:v>23.575227591536212</c:v>
                </c:pt>
                <c:pt idx="9">
                  <c:v>23.603540362476675</c:v>
                </c:pt>
                <c:pt idx="10">
                  <c:v>23.629268568619754</c:v>
                </c:pt>
                <c:pt idx="11">
                  <c:v>23.827142209668761</c:v>
                </c:pt>
                <c:pt idx="12">
                  <c:v>23.302853090291549</c:v>
                </c:pt>
                <c:pt idx="13">
                  <c:v>23.060159481647624</c:v>
                </c:pt>
                <c:pt idx="14">
                  <c:v>22.854958176199609</c:v>
                </c:pt>
                <c:pt idx="15">
                  <c:v>22.951104400762251</c:v>
                </c:pt>
                <c:pt idx="16">
                  <c:v>22.918439502210965</c:v>
                </c:pt>
                <c:pt idx="17">
                  <c:v>23.120960049740813</c:v>
                </c:pt>
                <c:pt idx="18">
                  <c:v>23.044457688013168</c:v>
                </c:pt>
                <c:pt idx="19">
                  <c:v>23.032472339716776</c:v>
                </c:pt>
                <c:pt idx="20">
                  <c:v>23.13658587502912</c:v>
                </c:pt>
                <c:pt idx="21">
                  <c:v>23.297285537528797</c:v>
                </c:pt>
                <c:pt idx="22">
                  <c:v>23.216541373909692</c:v>
                </c:pt>
                <c:pt idx="23">
                  <c:v>22.939609602462021</c:v>
                </c:pt>
                <c:pt idx="24">
                  <c:v>22.860554092635471</c:v>
                </c:pt>
                <c:pt idx="25">
                  <c:v>22.822067157384101</c:v>
                </c:pt>
                <c:pt idx="26">
                  <c:v>22.798414945133487</c:v>
                </c:pt>
                <c:pt idx="27">
                  <c:v>22.660428622585048</c:v>
                </c:pt>
                <c:pt idx="28">
                  <c:v>22.474356017393813</c:v>
                </c:pt>
                <c:pt idx="29">
                  <c:v>22.431673324514648</c:v>
                </c:pt>
                <c:pt idx="30">
                  <c:v>22.648354683712327</c:v>
                </c:pt>
                <c:pt idx="31">
                  <c:v>22.847200281372835</c:v>
                </c:pt>
                <c:pt idx="32">
                  <c:v>23.005200010872354</c:v>
                </c:pt>
                <c:pt idx="33">
                  <c:v>23.111364908835132</c:v>
                </c:pt>
                <c:pt idx="34">
                  <c:v>23.28606959891847</c:v>
                </c:pt>
                <c:pt idx="35">
                  <c:v>23.525681315638145</c:v>
                </c:pt>
                <c:pt idx="36">
                  <c:v>23.530864241834063</c:v>
                </c:pt>
                <c:pt idx="37">
                  <c:v>23.406200426797245</c:v>
                </c:pt>
                <c:pt idx="38">
                  <c:v>23.134920977845709</c:v>
                </c:pt>
                <c:pt idx="39">
                  <c:v>22.846514354268468</c:v>
                </c:pt>
                <c:pt idx="40">
                  <c:v>22.933473505685935</c:v>
                </c:pt>
                <c:pt idx="41">
                  <c:v>23.576862696739219</c:v>
                </c:pt>
                <c:pt idx="42">
                  <c:v>23.705023356575012</c:v>
                </c:pt>
                <c:pt idx="43">
                  <c:v>23.919196512919697</c:v>
                </c:pt>
                <c:pt idx="44">
                  <c:v>24.033019599075569</c:v>
                </c:pt>
                <c:pt idx="45">
                  <c:v>23.965841968262197</c:v>
                </c:pt>
                <c:pt idx="46">
                  <c:v>22.966856916165185</c:v>
                </c:pt>
                <c:pt idx="47">
                  <c:v>23.74578489102953</c:v>
                </c:pt>
                <c:pt idx="48">
                  <c:v>22.839904805995285</c:v>
                </c:pt>
                <c:pt idx="49">
                  <c:v>22.856241677636127</c:v>
                </c:pt>
                <c:pt idx="50">
                  <c:v>23.542000985230622</c:v>
                </c:pt>
              </c:numCache>
            </c:numRef>
          </c:xVal>
          <c:yVal>
            <c:numRef>
              <c:f>'VC1'!$B$2:$B$52</c:f>
              <c:numCache>
                <c:formatCode>General</c:formatCode>
                <c:ptCount val="51"/>
                <c:pt idx="0">
                  <c:v>23.248099999999795</c:v>
                </c:pt>
                <c:pt idx="1">
                  <c:v>23.220400000000154</c:v>
                </c:pt>
                <c:pt idx="2">
                  <c:v>23.195600000000013</c:v>
                </c:pt>
                <c:pt idx="3">
                  <c:v>22.934499999999844</c:v>
                </c:pt>
                <c:pt idx="4">
                  <c:v>22.928400000000238</c:v>
                </c:pt>
                <c:pt idx="5">
                  <c:v>23.038199999999961</c:v>
                </c:pt>
                <c:pt idx="6">
                  <c:v>23.001400000000103</c:v>
                </c:pt>
                <c:pt idx="7">
                  <c:v>23.159500000000207</c:v>
                </c:pt>
                <c:pt idx="8">
                  <c:v>23.601599999999962</c:v>
                </c:pt>
                <c:pt idx="9">
                  <c:v>23.633299999999963</c:v>
                </c:pt>
                <c:pt idx="10">
                  <c:v>23.706899999999678</c:v>
                </c:pt>
                <c:pt idx="11">
                  <c:v>23.866799999999785</c:v>
                </c:pt>
                <c:pt idx="12">
                  <c:v>23.320499999999811</c:v>
                </c:pt>
                <c:pt idx="13">
                  <c:v>23.10349999999994</c:v>
                </c:pt>
                <c:pt idx="14">
                  <c:v>22.798300000000154</c:v>
                </c:pt>
                <c:pt idx="15">
                  <c:v>22.69399999999996</c:v>
                </c:pt>
                <c:pt idx="16">
                  <c:v>22.605599999999868</c:v>
                </c:pt>
                <c:pt idx="17">
                  <c:v>23.129199999999855</c:v>
                </c:pt>
                <c:pt idx="18">
                  <c:v>23.040800000000218</c:v>
                </c:pt>
                <c:pt idx="19">
                  <c:v>22.896200000000135</c:v>
                </c:pt>
                <c:pt idx="20">
                  <c:v>22.854400000000169</c:v>
                </c:pt>
                <c:pt idx="21">
                  <c:v>22.897699999999986</c:v>
                </c:pt>
                <c:pt idx="22">
                  <c:v>22.95659999999998</c:v>
                </c:pt>
                <c:pt idx="23">
                  <c:v>22.728899999999612</c:v>
                </c:pt>
                <c:pt idx="24">
                  <c:v>22.701900000000023</c:v>
                </c:pt>
                <c:pt idx="25">
                  <c:v>22.994400000000041</c:v>
                </c:pt>
                <c:pt idx="26">
                  <c:v>23.050000000000182</c:v>
                </c:pt>
                <c:pt idx="27">
                  <c:v>22.814199999999801</c:v>
                </c:pt>
                <c:pt idx="28">
                  <c:v>22.426499999999578</c:v>
                </c:pt>
                <c:pt idx="29">
                  <c:v>22.432299999999941</c:v>
                </c:pt>
                <c:pt idx="30">
                  <c:v>22.539299999999912</c:v>
                </c:pt>
                <c:pt idx="31">
                  <c:v>22.869999999999891</c:v>
                </c:pt>
                <c:pt idx="32">
                  <c:v>23.049499999999625</c:v>
                </c:pt>
                <c:pt idx="33">
                  <c:v>23.080500000000029</c:v>
                </c:pt>
                <c:pt idx="34">
                  <c:v>23.124899999999798</c:v>
                </c:pt>
                <c:pt idx="35">
                  <c:v>23.608099999999922</c:v>
                </c:pt>
                <c:pt idx="36">
                  <c:v>23.577500000000327</c:v>
                </c:pt>
                <c:pt idx="37">
                  <c:v>23.491899999999987</c:v>
                </c:pt>
                <c:pt idx="38">
                  <c:v>23.135500000000093</c:v>
                </c:pt>
                <c:pt idx="39">
                  <c:v>22.841199999999844</c:v>
                </c:pt>
                <c:pt idx="40">
                  <c:v>22.69789999999989</c:v>
                </c:pt>
                <c:pt idx="41">
                  <c:v>23.659899999999652</c:v>
                </c:pt>
                <c:pt idx="42">
                  <c:v>23.714399999999841</c:v>
                </c:pt>
                <c:pt idx="43">
                  <c:v>23.943400000000111</c:v>
                </c:pt>
                <c:pt idx="44">
                  <c:v>23.990800000000036</c:v>
                </c:pt>
                <c:pt idx="45">
                  <c:v>23.929799999999886</c:v>
                </c:pt>
                <c:pt idx="46">
                  <c:v>22.973400000000311</c:v>
                </c:pt>
                <c:pt idx="47">
                  <c:v>23.740400000000136</c:v>
                </c:pt>
                <c:pt idx="48">
                  <c:v>22.822100000000319</c:v>
                </c:pt>
                <c:pt idx="49">
                  <c:v>22.914399999999659</c:v>
                </c:pt>
                <c:pt idx="50">
                  <c:v>23.61869999999999</c:v>
                </c:pt>
              </c:numCache>
            </c:numRef>
          </c:yVal>
          <c:smooth val="0"/>
          <c:extLst>
            <c:ext xmlns:c16="http://schemas.microsoft.com/office/drawing/2014/chart" uri="{C3380CC4-5D6E-409C-BE32-E72D297353CC}">
              <c16:uniqueId val="{00000001-FA09-49B3-8BF1-4EA685F69CEE}"/>
            </c:ext>
          </c:extLst>
        </c:ser>
        <c:dLbls>
          <c:showLegendKey val="0"/>
          <c:showVal val="0"/>
          <c:showCatName val="0"/>
          <c:showSerName val="0"/>
          <c:showPercent val="0"/>
          <c:showBubbleSize val="0"/>
        </c:dLbls>
        <c:axId val="964653808"/>
        <c:axId val="964654224"/>
      </c:scatterChart>
      <c:valAx>
        <c:axId val="964653808"/>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r>
                  <a:rPr lang="es-EC"/>
                  <a:t>Ondulación geoidal estimada (m)</a:t>
                </a:r>
              </a:p>
            </c:rich>
          </c:tx>
          <c:overlay val="0"/>
          <c:spPr>
            <a:noFill/>
            <a:ln>
              <a:noFill/>
            </a:ln>
            <a:effectLst/>
          </c:spPr>
        </c:title>
        <c:numFmt formatCode="General" sourceLinked="1"/>
        <c:majorTickMark val="none"/>
        <c:minorTickMark val="none"/>
        <c:tickLblPos val="nextTo"/>
        <c:spPr>
          <a:noFill/>
          <a:ln w="9525" cap="rnd">
            <a:solidFill>
              <a:schemeClr val="dk1">
                <a:lumMod val="20000"/>
                <a:lumOff val="80000"/>
              </a:schemeClr>
            </a:solidFill>
            <a:round/>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crossAx val="964654224"/>
        <c:crosses val="autoZero"/>
        <c:crossBetween val="midCat"/>
      </c:valAx>
      <c:valAx>
        <c:axId val="964654224"/>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r>
                  <a:rPr lang="es-EC"/>
                  <a:t>Ondulación geoidal real (m)</a:t>
                </a:r>
              </a:p>
            </c:rich>
          </c:tx>
          <c:overlay val="0"/>
          <c:spPr>
            <a:noFill/>
            <a:ln>
              <a:noFill/>
            </a:ln>
            <a:effectLst/>
          </c:sp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900" b="0" i="0" u="none" strike="noStrike" kern="1200" spc="0" baseline="0">
                <a:solidFill>
                  <a:schemeClr val="dk1">
                    <a:lumMod val="65000"/>
                    <a:lumOff val="35000"/>
                  </a:schemeClr>
                </a:solidFill>
                <a:latin typeface="+mn-lt"/>
                <a:ea typeface="+mn-ea"/>
                <a:cs typeface="+mn-cs"/>
              </a:defRPr>
            </a:pPr>
            <a:endParaRPr lang="es-EC"/>
          </a:p>
        </c:txPr>
        <c:crossAx val="964653808"/>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'VC2'!$B$1</c:f>
              <c:strCache>
                <c:ptCount val="1"/>
                <c:pt idx="0">
                  <c:v>Ondulación real </c:v>
                </c:pt>
              </c:strCache>
            </c:strRef>
          </c:tx>
          <c:spPr>
            <a:ln w="25400" cap="flat" cmpd="sng" algn="ctr">
              <a:noFill/>
              <a:prstDash val="sysDot"/>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trendline>
            <c:spPr>
              <a:ln w="9525" cap="rnd">
                <a:solidFill>
                  <a:srgbClr val="FF0000"/>
                </a:solidFill>
              </a:ln>
              <a:effectLst/>
            </c:spPr>
            <c:trendlineType val="linear"/>
            <c:dispRSqr val="1"/>
            <c:dispEq val="0"/>
            <c:trendlineLbl>
              <c:layout>
                <c:manualLayout>
                  <c:x val="2.5138013998250219E-2"/>
                  <c:y val="0.17592592592592593"/>
                </c:manualLayout>
              </c:layout>
              <c:numFmt formatCode="General" sourceLinked="0"/>
            </c:trendlineLbl>
          </c:trendline>
          <c:xVal>
            <c:numRef>
              <c:f>'VC2'!$A$2:$A$52</c:f>
              <c:numCache>
                <c:formatCode>General</c:formatCode>
                <c:ptCount val="51"/>
                <c:pt idx="0">
                  <c:v>23.132334034070787</c:v>
                </c:pt>
                <c:pt idx="1">
                  <c:v>23.068962685103767</c:v>
                </c:pt>
                <c:pt idx="2">
                  <c:v>23.032407929321476</c:v>
                </c:pt>
                <c:pt idx="3">
                  <c:v>22.80798246422334</c:v>
                </c:pt>
                <c:pt idx="4">
                  <c:v>22.879482125462562</c:v>
                </c:pt>
                <c:pt idx="5">
                  <c:v>22.983656927910786</c:v>
                </c:pt>
                <c:pt idx="6">
                  <c:v>22.853115619790323</c:v>
                </c:pt>
                <c:pt idx="7">
                  <c:v>23.039132858086784</c:v>
                </c:pt>
                <c:pt idx="8">
                  <c:v>23.607573960144261</c:v>
                </c:pt>
                <c:pt idx="9">
                  <c:v>23.627118022966073</c:v>
                </c:pt>
                <c:pt idx="10">
                  <c:v>23.640993225482003</c:v>
                </c:pt>
                <c:pt idx="11">
                  <c:v>23.83617538925046</c:v>
                </c:pt>
                <c:pt idx="12">
                  <c:v>23.247356997278306</c:v>
                </c:pt>
                <c:pt idx="13">
                  <c:v>23.054811171982998</c:v>
                </c:pt>
                <c:pt idx="14">
                  <c:v>22.829732064161124</c:v>
                </c:pt>
                <c:pt idx="15">
                  <c:v>22.758914995840271</c:v>
                </c:pt>
                <c:pt idx="16">
                  <c:v>22.641359366297561</c:v>
                </c:pt>
                <c:pt idx="17">
                  <c:v>23.204651813957998</c:v>
                </c:pt>
                <c:pt idx="18">
                  <c:v>23.084346713985937</c:v>
                </c:pt>
                <c:pt idx="19">
                  <c:v>22.983397195861933</c:v>
                </c:pt>
                <c:pt idx="20">
                  <c:v>22.971371891311893</c:v>
                </c:pt>
                <c:pt idx="21">
                  <c:v>22.999608381585226</c:v>
                </c:pt>
                <c:pt idx="22">
                  <c:v>22.938013019443339</c:v>
                </c:pt>
                <c:pt idx="23">
                  <c:v>22.771308734326677</c:v>
                </c:pt>
                <c:pt idx="24">
                  <c:v>22.835127849571407</c:v>
                </c:pt>
                <c:pt idx="25">
                  <c:v>22.890955340241693</c:v>
                </c:pt>
                <c:pt idx="26">
                  <c:v>22.900394944033525</c:v>
                </c:pt>
                <c:pt idx="27">
                  <c:v>22.642624917805456</c:v>
                </c:pt>
                <c:pt idx="28">
                  <c:v>22.468831345207022</c:v>
                </c:pt>
                <c:pt idx="29">
                  <c:v>22.525629931374834</c:v>
                </c:pt>
                <c:pt idx="30">
                  <c:v>22.722830362287567</c:v>
                </c:pt>
                <c:pt idx="31">
                  <c:v>22.986720252920652</c:v>
                </c:pt>
                <c:pt idx="32">
                  <c:v>23.124103013369645</c:v>
                </c:pt>
                <c:pt idx="33">
                  <c:v>23.20155225373566</c:v>
                </c:pt>
                <c:pt idx="34">
                  <c:v>23.344298768148601</c:v>
                </c:pt>
                <c:pt idx="35">
                  <c:v>23.566086097071867</c:v>
                </c:pt>
                <c:pt idx="36">
                  <c:v>23.497182802055075</c:v>
                </c:pt>
                <c:pt idx="37">
                  <c:v>23.3188260257247</c:v>
                </c:pt>
                <c:pt idx="38">
                  <c:v>23.118775629612511</c:v>
                </c:pt>
                <c:pt idx="39">
                  <c:v>22.845499206424126</c:v>
                </c:pt>
                <c:pt idx="40">
                  <c:v>22.772879086602522</c:v>
                </c:pt>
                <c:pt idx="41">
                  <c:v>23.579490599876699</c:v>
                </c:pt>
                <c:pt idx="42">
                  <c:v>23.725207545238568</c:v>
                </c:pt>
                <c:pt idx="43">
                  <c:v>23.961727082585721</c:v>
                </c:pt>
                <c:pt idx="44">
                  <c:v>24.113168126652514</c:v>
                </c:pt>
                <c:pt idx="45">
                  <c:v>24.038311184214063</c:v>
                </c:pt>
                <c:pt idx="46">
                  <c:v>23.085697105681653</c:v>
                </c:pt>
                <c:pt idx="47">
                  <c:v>23.757672970990228</c:v>
                </c:pt>
                <c:pt idx="48">
                  <c:v>22.935425600653357</c:v>
                </c:pt>
                <c:pt idx="49">
                  <c:v>22.858172751641199</c:v>
                </c:pt>
                <c:pt idx="50">
                  <c:v>23.529097915457534</c:v>
                </c:pt>
              </c:numCache>
            </c:numRef>
          </c:xVal>
          <c:yVal>
            <c:numRef>
              <c:f>'VC2'!$B$2:$B$52</c:f>
              <c:numCache>
                <c:formatCode>General</c:formatCode>
                <c:ptCount val="51"/>
                <c:pt idx="0">
                  <c:v>23.248099999999795</c:v>
                </c:pt>
                <c:pt idx="1">
                  <c:v>23.220400000000154</c:v>
                </c:pt>
                <c:pt idx="2">
                  <c:v>23.195600000000013</c:v>
                </c:pt>
                <c:pt idx="3">
                  <c:v>22.934499999999844</c:v>
                </c:pt>
                <c:pt idx="4">
                  <c:v>22.928400000000238</c:v>
                </c:pt>
                <c:pt idx="5">
                  <c:v>23.038199999999961</c:v>
                </c:pt>
                <c:pt idx="6">
                  <c:v>23.001400000000103</c:v>
                </c:pt>
                <c:pt idx="7">
                  <c:v>23.159500000000207</c:v>
                </c:pt>
                <c:pt idx="8">
                  <c:v>23.601599999999962</c:v>
                </c:pt>
                <c:pt idx="9">
                  <c:v>23.633299999999963</c:v>
                </c:pt>
                <c:pt idx="10">
                  <c:v>23.706899999999678</c:v>
                </c:pt>
                <c:pt idx="11">
                  <c:v>23.866799999999785</c:v>
                </c:pt>
                <c:pt idx="12">
                  <c:v>23.320499999999811</c:v>
                </c:pt>
                <c:pt idx="13">
                  <c:v>23.10349999999994</c:v>
                </c:pt>
                <c:pt idx="14">
                  <c:v>22.798300000000154</c:v>
                </c:pt>
                <c:pt idx="15">
                  <c:v>22.69399999999996</c:v>
                </c:pt>
                <c:pt idx="16">
                  <c:v>22.605599999999868</c:v>
                </c:pt>
                <c:pt idx="17">
                  <c:v>23.129199999999855</c:v>
                </c:pt>
                <c:pt idx="18">
                  <c:v>23.040800000000218</c:v>
                </c:pt>
                <c:pt idx="19">
                  <c:v>22.896200000000135</c:v>
                </c:pt>
                <c:pt idx="20">
                  <c:v>22.854400000000169</c:v>
                </c:pt>
                <c:pt idx="21">
                  <c:v>22.897699999999986</c:v>
                </c:pt>
                <c:pt idx="22">
                  <c:v>22.95659999999998</c:v>
                </c:pt>
                <c:pt idx="23">
                  <c:v>22.728899999999612</c:v>
                </c:pt>
                <c:pt idx="24">
                  <c:v>22.701900000000023</c:v>
                </c:pt>
                <c:pt idx="25">
                  <c:v>22.994400000000041</c:v>
                </c:pt>
                <c:pt idx="26">
                  <c:v>23.050000000000182</c:v>
                </c:pt>
                <c:pt idx="27">
                  <c:v>22.814199999999801</c:v>
                </c:pt>
                <c:pt idx="28">
                  <c:v>22.426499999999578</c:v>
                </c:pt>
                <c:pt idx="29">
                  <c:v>22.432299999999941</c:v>
                </c:pt>
                <c:pt idx="30">
                  <c:v>22.539299999999912</c:v>
                </c:pt>
                <c:pt idx="31">
                  <c:v>22.869999999999891</c:v>
                </c:pt>
                <c:pt idx="32">
                  <c:v>23.049499999999625</c:v>
                </c:pt>
                <c:pt idx="33">
                  <c:v>23.080500000000029</c:v>
                </c:pt>
                <c:pt idx="34">
                  <c:v>23.124899999999798</c:v>
                </c:pt>
                <c:pt idx="35">
                  <c:v>23.608099999999922</c:v>
                </c:pt>
                <c:pt idx="36">
                  <c:v>23.577500000000327</c:v>
                </c:pt>
                <c:pt idx="37">
                  <c:v>23.491899999999987</c:v>
                </c:pt>
                <c:pt idx="38">
                  <c:v>23.135500000000093</c:v>
                </c:pt>
                <c:pt idx="39">
                  <c:v>22.841199999999844</c:v>
                </c:pt>
                <c:pt idx="40">
                  <c:v>22.69789999999989</c:v>
                </c:pt>
                <c:pt idx="41">
                  <c:v>23.659899999999652</c:v>
                </c:pt>
                <c:pt idx="42">
                  <c:v>23.714399999999841</c:v>
                </c:pt>
                <c:pt idx="43">
                  <c:v>23.943400000000111</c:v>
                </c:pt>
                <c:pt idx="44">
                  <c:v>23.990800000000036</c:v>
                </c:pt>
                <c:pt idx="45">
                  <c:v>23.929799999999886</c:v>
                </c:pt>
                <c:pt idx="46">
                  <c:v>22.973400000000311</c:v>
                </c:pt>
                <c:pt idx="47">
                  <c:v>23.740400000000136</c:v>
                </c:pt>
                <c:pt idx="48">
                  <c:v>22.822100000000319</c:v>
                </c:pt>
                <c:pt idx="49">
                  <c:v>22.914399999999659</c:v>
                </c:pt>
                <c:pt idx="50">
                  <c:v>23.61869999999999</c:v>
                </c:pt>
              </c:numCache>
            </c:numRef>
          </c:yVal>
          <c:smooth val="0"/>
          <c:extLst>
            <c:ext xmlns:c16="http://schemas.microsoft.com/office/drawing/2014/chart" uri="{C3380CC4-5D6E-409C-BE32-E72D297353CC}">
              <c16:uniqueId val="{00000001-919B-4D7C-BA6C-AF3597FB151A}"/>
            </c:ext>
          </c:extLst>
        </c:ser>
        <c:dLbls>
          <c:showLegendKey val="0"/>
          <c:showVal val="0"/>
          <c:showCatName val="0"/>
          <c:showSerName val="0"/>
          <c:showPercent val="0"/>
          <c:showBubbleSize val="0"/>
        </c:dLbls>
        <c:axId val="964653808"/>
        <c:axId val="964654224"/>
      </c:scatterChart>
      <c:valAx>
        <c:axId val="964653808"/>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r>
                  <a:rPr lang="es-EC"/>
                  <a:t>Ondulación geoidal estimada (m)</a:t>
                </a:r>
              </a:p>
            </c:rich>
          </c:tx>
          <c:overlay val="0"/>
          <c:spPr>
            <a:noFill/>
            <a:ln>
              <a:noFill/>
            </a:ln>
            <a:effectLst/>
          </c:spPr>
        </c:title>
        <c:numFmt formatCode="General" sourceLinked="1"/>
        <c:majorTickMark val="none"/>
        <c:minorTickMark val="none"/>
        <c:tickLblPos val="nextTo"/>
        <c:spPr>
          <a:noFill/>
          <a:ln w="9525" cap="rnd">
            <a:solidFill>
              <a:schemeClr val="dk1">
                <a:lumMod val="20000"/>
                <a:lumOff val="80000"/>
              </a:schemeClr>
            </a:solidFill>
            <a:round/>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crossAx val="964654224"/>
        <c:crosses val="autoZero"/>
        <c:crossBetween val="midCat"/>
      </c:valAx>
      <c:valAx>
        <c:axId val="964654224"/>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r>
                  <a:rPr lang="es-EC"/>
                  <a:t>Ondulación geoidal real (m)</a:t>
                </a:r>
              </a:p>
            </c:rich>
          </c:tx>
          <c:overlay val="0"/>
          <c:spPr>
            <a:noFill/>
            <a:ln>
              <a:noFill/>
            </a:ln>
            <a:effectLst/>
          </c:sp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900" b="0" i="0" u="none" strike="noStrike" kern="1200" spc="0" baseline="0">
                <a:solidFill>
                  <a:schemeClr val="dk1">
                    <a:lumMod val="65000"/>
                    <a:lumOff val="35000"/>
                  </a:schemeClr>
                </a:solidFill>
                <a:latin typeface="+mn-lt"/>
                <a:ea typeface="+mn-ea"/>
                <a:cs typeface="+mn-cs"/>
              </a:defRPr>
            </a:pPr>
            <a:endParaRPr lang="es-EC"/>
          </a:p>
        </c:txPr>
        <c:crossAx val="964653808"/>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'VC3)'!$B$1</c:f>
              <c:strCache>
                <c:ptCount val="1"/>
                <c:pt idx="0">
                  <c:v>Ondulación real </c:v>
                </c:pt>
              </c:strCache>
            </c:strRef>
          </c:tx>
          <c:spPr>
            <a:ln w="25400" cap="flat" cmpd="sng" algn="ctr">
              <a:noFill/>
              <a:prstDash val="sysDot"/>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trendline>
            <c:spPr>
              <a:ln w="9525" cap="rnd">
                <a:solidFill>
                  <a:srgbClr val="FF0000"/>
                </a:solidFill>
              </a:ln>
              <a:effectLst/>
            </c:spPr>
            <c:trendlineType val="linear"/>
            <c:dispRSqr val="1"/>
            <c:dispEq val="0"/>
            <c:trendlineLbl>
              <c:layout>
                <c:manualLayout>
                  <c:x val="1.9347331583552056E-2"/>
                  <c:y val="0.13864902303878679"/>
                </c:manualLayout>
              </c:layout>
              <c:numFmt formatCode="General" sourceLinked="0"/>
            </c:trendlineLbl>
          </c:trendline>
          <c:xVal>
            <c:numRef>
              <c:f>'VC3)'!$A$2:$A$52</c:f>
              <c:numCache>
                <c:formatCode>General</c:formatCode>
                <c:ptCount val="51"/>
                <c:pt idx="0">
                  <c:v>23.682106180173697</c:v>
                </c:pt>
                <c:pt idx="1">
                  <c:v>22.684782435072105</c:v>
                </c:pt>
                <c:pt idx="2">
                  <c:v>21.727294013125764</c:v>
                </c:pt>
                <c:pt idx="3">
                  <c:v>22.573757507460748</c:v>
                </c:pt>
                <c:pt idx="4">
                  <c:v>22.553633211279593</c:v>
                </c:pt>
                <c:pt idx="5">
                  <c:v>22.69782648402953</c:v>
                </c:pt>
                <c:pt idx="6">
                  <c:v>22.266955512260207</c:v>
                </c:pt>
                <c:pt idx="7">
                  <c:v>23.028095587983419</c:v>
                </c:pt>
                <c:pt idx="8">
                  <c:v>22.803413835204122</c:v>
                </c:pt>
                <c:pt idx="9">
                  <c:v>23.552318426763293</c:v>
                </c:pt>
                <c:pt idx="10">
                  <c:v>23.53448224856167</c:v>
                </c:pt>
                <c:pt idx="11">
                  <c:v>23.658502532192863</c:v>
                </c:pt>
                <c:pt idx="12">
                  <c:v>23.474996805351804</c:v>
                </c:pt>
                <c:pt idx="13">
                  <c:v>23.661034721625004</c:v>
                </c:pt>
                <c:pt idx="14">
                  <c:v>22.520316710272265</c:v>
                </c:pt>
                <c:pt idx="15">
                  <c:v>22.800039020936854</c:v>
                </c:pt>
                <c:pt idx="16">
                  <c:v>22.747580187943392</c:v>
                </c:pt>
                <c:pt idx="17">
                  <c:v>22.832230102442537</c:v>
                </c:pt>
                <c:pt idx="18">
                  <c:v>22.176249664013653</c:v>
                </c:pt>
                <c:pt idx="19">
                  <c:v>23.441715348420956</c:v>
                </c:pt>
                <c:pt idx="20">
                  <c:v>23.501524223168577</c:v>
                </c:pt>
                <c:pt idx="21">
                  <c:v>22.644129095120398</c:v>
                </c:pt>
                <c:pt idx="22">
                  <c:v>23.286668257292053</c:v>
                </c:pt>
                <c:pt idx="23">
                  <c:v>23.939711084849819</c:v>
                </c:pt>
                <c:pt idx="24">
                  <c:v>22.409272228752709</c:v>
                </c:pt>
                <c:pt idx="25">
                  <c:v>23.013573693175861</c:v>
                </c:pt>
                <c:pt idx="26">
                  <c:v>22.513970745600229</c:v>
                </c:pt>
                <c:pt idx="27">
                  <c:v>22.645087643221387</c:v>
                </c:pt>
                <c:pt idx="28">
                  <c:v>22.243826865502374</c:v>
                </c:pt>
                <c:pt idx="29">
                  <c:v>21.439290047382123</c:v>
                </c:pt>
                <c:pt idx="30">
                  <c:v>22.630409103517515</c:v>
                </c:pt>
                <c:pt idx="31">
                  <c:v>22.585991028624662</c:v>
                </c:pt>
                <c:pt idx="32">
                  <c:v>22.307215422028374</c:v>
                </c:pt>
                <c:pt idx="33">
                  <c:v>24.913545243394861</c:v>
                </c:pt>
                <c:pt idx="34">
                  <c:v>23.177682351588192</c:v>
                </c:pt>
                <c:pt idx="35">
                  <c:v>24.203497154225833</c:v>
                </c:pt>
                <c:pt idx="36">
                  <c:v>23.305274801033615</c:v>
                </c:pt>
                <c:pt idx="37">
                  <c:v>24.14204629064508</c:v>
                </c:pt>
                <c:pt idx="38">
                  <c:v>22.629447562608238</c:v>
                </c:pt>
                <c:pt idx="39">
                  <c:v>23.991344917027028</c:v>
                </c:pt>
                <c:pt idx="40">
                  <c:v>22.433461029906276</c:v>
                </c:pt>
                <c:pt idx="41">
                  <c:v>23.270027775434951</c:v>
                </c:pt>
                <c:pt idx="42">
                  <c:v>23.22093787415389</c:v>
                </c:pt>
                <c:pt idx="43">
                  <c:v>23.528666249678846</c:v>
                </c:pt>
                <c:pt idx="44">
                  <c:v>23.100199321269763</c:v>
                </c:pt>
                <c:pt idx="45">
                  <c:v>24.255066601121538</c:v>
                </c:pt>
                <c:pt idx="46">
                  <c:v>22.764174867499769</c:v>
                </c:pt>
                <c:pt idx="47">
                  <c:v>24.540206123516079</c:v>
                </c:pt>
                <c:pt idx="48">
                  <c:v>23.377124266598894</c:v>
                </c:pt>
                <c:pt idx="49">
                  <c:v>23.022847547089548</c:v>
                </c:pt>
                <c:pt idx="50">
                  <c:v>23.378748938313066</c:v>
                </c:pt>
              </c:numCache>
            </c:numRef>
          </c:xVal>
          <c:yVal>
            <c:numRef>
              <c:f>'VC3)'!$B$2:$B$52</c:f>
              <c:numCache>
                <c:formatCode>General</c:formatCode>
                <c:ptCount val="51"/>
                <c:pt idx="0">
                  <c:v>23.248099999999795</c:v>
                </c:pt>
                <c:pt idx="1">
                  <c:v>23.220400000000154</c:v>
                </c:pt>
                <c:pt idx="2">
                  <c:v>23.195600000000013</c:v>
                </c:pt>
                <c:pt idx="3">
                  <c:v>22.934499999999844</c:v>
                </c:pt>
                <c:pt idx="4">
                  <c:v>22.928400000000238</c:v>
                </c:pt>
                <c:pt idx="5">
                  <c:v>23.038199999999961</c:v>
                </c:pt>
                <c:pt idx="6">
                  <c:v>23.001400000000103</c:v>
                </c:pt>
                <c:pt idx="7">
                  <c:v>23.159500000000207</c:v>
                </c:pt>
                <c:pt idx="8">
                  <c:v>23.601599999999962</c:v>
                </c:pt>
                <c:pt idx="9">
                  <c:v>23.633299999999963</c:v>
                </c:pt>
                <c:pt idx="10">
                  <c:v>23.706899999999678</c:v>
                </c:pt>
                <c:pt idx="11">
                  <c:v>23.866799999999785</c:v>
                </c:pt>
                <c:pt idx="12">
                  <c:v>23.320499999999811</c:v>
                </c:pt>
                <c:pt idx="13">
                  <c:v>23.10349999999994</c:v>
                </c:pt>
                <c:pt idx="14">
                  <c:v>22.798300000000154</c:v>
                </c:pt>
                <c:pt idx="15">
                  <c:v>22.69399999999996</c:v>
                </c:pt>
                <c:pt idx="16">
                  <c:v>22.605599999999868</c:v>
                </c:pt>
                <c:pt idx="17">
                  <c:v>23.129199999999855</c:v>
                </c:pt>
                <c:pt idx="18">
                  <c:v>23.040800000000218</c:v>
                </c:pt>
                <c:pt idx="19">
                  <c:v>22.896200000000135</c:v>
                </c:pt>
                <c:pt idx="20">
                  <c:v>22.854400000000169</c:v>
                </c:pt>
                <c:pt idx="21">
                  <c:v>22.897699999999986</c:v>
                </c:pt>
                <c:pt idx="22">
                  <c:v>22.95659999999998</c:v>
                </c:pt>
                <c:pt idx="23">
                  <c:v>22.728899999999612</c:v>
                </c:pt>
                <c:pt idx="24">
                  <c:v>22.701900000000023</c:v>
                </c:pt>
                <c:pt idx="25">
                  <c:v>22.994400000000041</c:v>
                </c:pt>
                <c:pt idx="26">
                  <c:v>23.050000000000182</c:v>
                </c:pt>
                <c:pt idx="27">
                  <c:v>22.814199999999801</c:v>
                </c:pt>
                <c:pt idx="28">
                  <c:v>22.426499999999578</c:v>
                </c:pt>
                <c:pt idx="29">
                  <c:v>22.432299999999941</c:v>
                </c:pt>
                <c:pt idx="30">
                  <c:v>22.539299999999912</c:v>
                </c:pt>
                <c:pt idx="31">
                  <c:v>22.869999999999891</c:v>
                </c:pt>
                <c:pt idx="32">
                  <c:v>23.049499999999625</c:v>
                </c:pt>
                <c:pt idx="33">
                  <c:v>23.080500000000029</c:v>
                </c:pt>
                <c:pt idx="34">
                  <c:v>23.124899999999798</c:v>
                </c:pt>
                <c:pt idx="35">
                  <c:v>23.608099999999922</c:v>
                </c:pt>
                <c:pt idx="36">
                  <c:v>23.577500000000327</c:v>
                </c:pt>
                <c:pt idx="37">
                  <c:v>23.491899999999987</c:v>
                </c:pt>
                <c:pt idx="38">
                  <c:v>23.135500000000093</c:v>
                </c:pt>
                <c:pt idx="39">
                  <c:v>22.841199999999844</c:v>
                </c:pt>
                <c:pt idx="40">
                  <c:v>22.69789999999989</c:v>
                </c:pt>
                <c:pt idx="41">
                  <c:v>23.659899999999652</c:v>
                </c:pt>
                <c:pt idx="42">
                  <c:v>23.714399999999841</c:v>
                </c:pt>
                <c:pt idx="43">
                  <c:v>23.943400000000111</c:v>
                </c:pt>
                <c:pt idx="44">
                  <c:v>23.990800000000036</c:v>
                </c:pt>
                <c:pt idx="45">
                  <c:v>23.929799999999886</c:v>
                </c:pt>
                <c:pt idx="46">
                  <c:v>22.973400000000311</c:v>
                </c:pt>
                <c:pt idx="47">
                  <c:v>23.740400000000136</c:v>
                </c:pt>
                <c:pt idx="48">
                  <c:v>22.822100000000319</c:v>
                </c:pt>
                <c:pt idx="49">
                  <c:v>22.914399999999659</c:v>
                </c:pt>
                <c:pt idx="50">
                  <c:v>23.61869999999999</c:v>
                </c:pt>
              </c:numCache>
            </c:numRef>
          </c:yVal>
          <c:smooth val="0"/>
          <c:extLst>
            <c:ext xmlns:c16="http://schemas.microsoft.com/office/drawing/2014/chart" uri="{C3380CC4-5D6E-409C-BE32-E72D297353CC}">
              <c16:uniqueId val="{00000001-F7B5-4BA5-8A26-008FC8880360}"/>
            </c:ext>
          </c:extLst>
        </c:ser>
        <c:dLbls>
          <c:showLegendKey val="0"/>
          <c:showVal val="0"/>
          <c:showCatName val="0"/>
          <c:showSerName val="0"/>
          <c:showPercent val="0"/>
          <c:showBubbleSize val="0"/>
        </c:dLbls>
        <c:axId val="964653808"/>
        <c:axId val="964654224"/>
      </c:scatterChart>
      <c:valAx>
        <c:axId val="964653808"/>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r>
                  <a:rPr lang="es-EC"/>
                  <a:t>Ondulación geoidal estimada (m)</a:t>
                </a:r>
              </a:p>
            </c:rich>
          </c:tx>
          <c:overlay val="0"/>
          <c:spPr>
            <a:noFill/>
            <a:ln>
              <a:noFill/>
            </a:ln>
            <a:effectLst/>
          </c:spPr>
        </c:title>
        <c:numFmt formatCode="General" sourceLinked="1"/>
        <c:majorTickMark val="none"/>
        <c:minorTickMark val="none"/>
        <c:tickLblPos val="nextTo"/>
        <c:spPr>
          <a:noFill/>
          <a:ln w="9525" cap="rnd">
            <a:solidFill>
              <a:schemeClr val="dk1">
                <a:lumMod val="20000"/>
                <a:lumOff val="80000"/>
              </a:schemeClr>
            </a:solidFill>
            <a:round/>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crossAx val="964654224"/>
        <c:crosses val="autoZero"/>
        <c:crossBetween val="midCat"/>
      </c:valAx>
      <c:valAx>
        <c:axId val="964654224"/>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r>
                  <a:rPr lang="es-EC"/>
                  <a:t>Ondulación geoidal real (m)</a:t>
                </a:r>
              </a:p>
            </c:rich>
          </c:tx>
          <c:overlay val="0"/>
          <c:spPr>
            <a:noFill/>
            <a:ln>
              <a:noFill/>
            </a:ln>
            <a:effectLst/>
          </c:sp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900" b="0" i="0" u="none" strike="noStrike" kern="1200" spc="0" baseline="0">
                <a:solidFill>
                  <a:schemeClr val="dk1">
                    <a:lumMod val="65000"/>
                    <a:lumOff val="35000"/>
                  </a:schemeClr>
                </a:solidFill>
                <a:latin typeface="+mn-lt"/>
                <a:ea typeface="+mn-ea"/>
                <a:cs typeface="+mn-cs"/>
              </a:defRPr>
            </a:pPr>
            <a:endParaRPr lang="es-EC"/>
          </a:p>
        </c:txPr>
        <c:crossAx val="964653808"/>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0163807047876"/>
          <c:y val="0.13479730345504584"/>
          <c:w val="0.7335677232687291"/>
          <c:h val="0.46575744635422228"/>
        </c:manualLayout>
      </c:layout>
      <c:scatterChart>
        <c:scatterStyle val="lineMarker"/>
        <c:varyColors val="0"/>
        <c:ser>
          <c:idx val="0"/>
          <c:order val="0"/>
          <c:spPr>
            <a:ln w="25400" cap="flat" cmpd="sng" algn="ctr">
              <a:noFill/>
              <a:prstDash val="sysDot"/>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trendline>
            <c:spPr>
              <a:ln w="28575" cap="rnd">
                <a:solidFill>
                  <a:srgbClr val="FF0000"/>
                </a:solidFill>
              </a:ln>
              <a:effectLst/>
            </c:spPr>
            <c:trendlineType val="linear"/>
            <c:dispRSqr val="0"/>
            <c:dispEq val="0"/>
          </c:trendline>
          <c:xVal>
            <c:numRef>
              <c:f>RMS!$B$5:$B$55</c:f>
              <c:numCache>
                <c:formatCode>General</c:formatCode>
                <c:ptCount val="51"/>
                <c:pt idx="0">
                  <c:v>23.248100000000001</c:v>
                </c:pt>
                <c:pt idx="1">
                  <c:v>23.220400000000001</c:v>
                </c:pt>
                <c:pt idx="2">
                  <c:v>23.195599999999999</c:v>
                </c:pt>
                <c:pt idx="3">
                  <c:v>22.9345</c:v>
                </c:pt>
                <c:pt idx="4">
                  <c:v>22.9284</c:v>
                </c:pt>
                <c:pt idx="5">
                  <c:v>23.0382</c:v>
                </c:pt>
                <c:pt idx="6">
                  <c:v>23.0014</c:v>
                </c:pt>
                <c:pt idx="7">
                  <c:v>23.159500000000001</c:v>
                </c:pt>
                <c:pt idx="8">
                  <c:v>23.346</c:v>
                </c:pt>
                <c:pt idx="9">
                  <c:v>23.601600000000001</c:v>
                </c:pt>
                <c:pt idx="10">
                  <c:v>23.633299999999998</c:v>
                </c:pt>
                <c:pt idx="11">
                  <c:v>23.706900000000001</c:v>
                </c:pt>
                <c:pt idx="12">
                  <c:v>23.866800000000001</c:v>
                </c:pt>
                <c:pt idx="13">
                  <c:v>23.551400000000001</c:v>
                </c:pt>
                <c:pt idx="14">
                  <c:v>23.320499999999999</c:v>
                </c:pt>
                <c:pt idx="15">
                  <c:v>23.1035</c:v>
                </c:pt>
                <c:pt idx="16">
                  <c:v>22.798300000000001</c:v>
                </c:pt>
                <c:pt idx="17">
                  <c:v>22.693999999999999</c:v>
                </c:pt>
                <c:pt idx="18">
                  <c:v>22.605599999999999</c:v>
                </c:pt>
                <c:pt idx="19">
                  <c:v>23.129200000000001</c:v>
                </c:pt>
                <c:pt idx="20">
                  <c:v>23.040800000000001</c:v>
                </c:pt>
                <c:pt idx="21">
                  <c:v>22.8962</c:v>
                </c:pt>
                <c:pt idx="22">
                  <c:v>22.854399999999998</c:v>
                </c:pt>
                <c:pt idx="23">
                  <c:v>22.8977</c:v>
                </c:pt>
                <c:pt idx="24">
                  <c:v>22.956600000000002</c:v>
                </c:pt>
                <c:pt idx="25">
                  <c:v>22.728899999999999</c:v>
                </c:pt>
                <c:pt idx="26">
                  <c:v>22.701899999999998</c:v>
                </c:pt>
                <c:pt idx="27">
                  <c:v>22.994399999999999</c:v>
                </c:pt>
                <c:pt idx="28">
                  <c:v>22.8142</c:v>
                </c:pt>
                <c:pt idx="29">
                  <c:v>22.426500000000001</c:v>
                </c:pt>
                <c:pt idx="30">
                  <c:v>22.432300000000001</c:v>
                </c:pt>
                <c:pt idx="31">
                  <c:v>22.539300000000001</c:v>
                </c:pt>
                <c:pt idx="32">
                  <c:v>22.6783</c:v>
                </c:pt>
                <c:pt idx="33">
                  <c:v>22.87</c:v>
                </c:pt>
                <c:pt idx="34">
                  <c:v>23.049499999999998</c:v>
                </c:pt>
                <c:pt idx="35">
                  <c:v>23.080500000000001</c:v>
                </c:pt>
                <c:pt idx="36">
                  <c:v>23.6081</c:v>
                </c:pt>
                <c:pt idx="37">
                  <c:v>23.491900000000001</c:v>
                </c:pt>
                <c:pt idx="38">
                  <c:v>23.1355</c:v>
                </c:pt>
                <c:pt idx="39">
                  <c:v>22.841200000000001</c:v>
                </c:pt>
                <c:pt idx="40">
                  <c:v>22.697900000000001</c:v>
                </c:pt>
                <c:pt idx="41">
                  <c:v>23.6599</c:v>
                </c:pt>
                <c:pt idx="42">
                  <c:v>23.714400000000001</c:v>
                </c:pt>
                <c:pt idx="43">
                  <c:v>23.9434</c:v>
                </c:pt>
                <c:pt idx="44">
                  <c:v>23.9908</c:v>
                </c:pt>
                <c:pt idx="45">
                  <c:v>23.9298</c:v>
                </c:pt>
                <c:pt idx="46">
                  <c:v>22.973400000000002</c:v>
                </c:pt>
                <c:pt idx="47">
                  <c:v>23.740400000000001</c:v>
                </c:pt>
                <c:pt idx="48">
                  <c:v>22.822099999999999</c:v>
                </c:pt>
                <c:pt idx="49">
                  <c:v>22.914400000000001</c:v>
                </c:pt>
                <c:pt idx="50">
                  <c:v>23.6187</c:v>
                </c:pt>
              </c:numCache>
            </c:numRef>
          </c:xVal>
          <c:yVal>
            <c:numRef>
              <c:f>RMS!$M$5:$M$55</c:f>
              <c:numCache>
                <c:formatCode>General</c:formatCode>
                <c:ptCount val="51"/>
                <c:pt idx="0">
                  <c:v>23.099396691041811</c:v>
                </c:pt>
                <c:pt idx="1">
                  <c:v>23.079173770126406</c:v>
                </c:pt>
                <c:pt idx="2">
                  <c:v>23.024511182792807</c:v>
                </c:pt>
                <c:pt idx="3">
                  <c:v>22.741810851617426</c:v>
                </c:pt>
                <c:pt idx="4">
                  <c:v>22.970404439571382</c:v>
                </c:pt>
                <c:pt idx="5">
                  <c:v>22.98655227470061</c:v>
                </c:pt>
                <c:pt idx="6">
                  <c:v>22.853233189675095</c:v>
                </c:pt>
                <c:pt idx="7">
                  <c:v>22.95731600428407</c:v>
                </c:pt>
                <c:pt idx="8">
                  <c:v>23.327692577323639</c:v>
                </c:pt>
                <c:pt idx="9">
                  <c:v>23.627494138774257</c:v>
                </c:pt>
                <c:pt idx="10">
                  <c:v>23.648427048552065</c:v>
                </c:pt>
                <c:pt idx="11">
                  <c:v>23.675436464761461</c:v>
                </c:pt>
                <c:pt idx="12">
                  <c:v>23.81596774935424</c:v>
                </c:pt>
                <c:pt idx="13">
                  <c:v>23.60087454623034</c:v>
                </c:pt>
                <c:pt idx="14">
                  <c:v>23.343636038711704</c:v>
                </c:pt>
                <c:pt idx="15">
                  <c:v>23.059458889344192</c:v>
                </c:pt>
                <c:pt idx="16">
                  <c:v>22.823420128914101</c:v>
                </c:pt>
                <c:pt idx="17">
                  <c:v>22.694537148080169</c:v>
                </c:pt>
                <c:pt idx="18">
                  <c:v>22.797657071873829</c:v>
                </c:pt>
                <c:pt idx="19">
                  <c:v>23.240326391982975</c:v>
                </c:pt>
                <c:pt idx="20">
                  <c:v>23.2089249655569</c:v>
                </c:pt>
                <c:pt idx="21">
                  <c:v>23.05656534935677</c:v>
                </c:pt>
                <c:pt idx="22">
                  <c:v>22.917255526809488</c:v>
                </c:pt>
                <c:pt idx="23">
                  <c:v>22.954529125003486</c:v>
                </c:pt>
                <c:pt idx="24">
                  <c:v>22.855845514084375</c:v>
                </c:pt>
                <c:pt idx="25">
                  <c:v>22.857478765333752</c:v>
                </c:pt>
                <c:pt idx="26">
                  <c:v>22.898870453340137</c:v>
                </c:pt>
                <c:pt idx="27">
                  <c:v>22.98508942247414</c:v>
                </c:pt>
                <c:pt idx="28">
                  <c:v>22.604274404184626</c:v>
                </c:pt>
                <c:pt idx="29">
                  <c:v>22.583474384546232</c:v>
                </c:pt>
                <c:pt idx="30">
                  <c:v>22.48575459907601</c:v>
                </c:pt>
                <c:pt idx="31">
                  <c:v>22.747750477627427</c:v>
                </c:pt>
                <c:pt idx="32">
                  <c:v>22.867115776141041</c:v>
                </c:pt>
                <c:pt idx="33">
                  <c:v>23.051355327924593</c:v>
                </c:pt>
                <c:pt idx="34">
                  <c:v>22.992830967341309</c:v>
                </c:pt>
                <c:pt idx="35">
                  <c:v>23.169359214227146</c:v>
                </c:pt>
                <c:pt idx="36">
                  <c:v>23.55684827558181</c:v>
                </c:pt>
                <c:pt idx="37">
                  <c:v>23.363311922420611</c:v>
                </c:pt>
                <c:pt idx="38">
                  <c:v>23.16865716306495</c:v>
                </c:pt>
                <c:pt idx="39">
                  <c:v>22.831816734583391</c:v>
                </c:pt>
                <c:pt idx="40">
                  <c:v>22.721837100844581</c:v>
                </c:pt>
                <c:pt idx="41">
                  <c:v>23.653592303100837</c:v>
                </c:pt>
                <c:pt idx="42">
                  <c:v>23.72652604850224</c:v>
                </c:pt>
                <c:pt idx="43">
                  <c:v>23.905967575776781</c:v>
                </c:pt>
                <c:pt idx="44">
                  <c:v>23.914902753750994</c:v>
                </c:pt>
                <c:pt idx="45">
                  <c:v>23.937639672894367</c:v>
                </c:pt>
                <c:pt idx="46">
                  <c:v>23.108456412287179</c:v>
                </c:pt>
                <c:pt idx="47">
                  <c:v>23.777413333897734</c:v>
                </c:pt>
                <c:pt idx="48">
                  <c:v>22.819177118779212</c:v>
                </c:pt>
                <c:pt idx="49">
                  <c:v>22.814167449780804</c:v>
                </c:pt>
                <c:pt idx="50">
                  <c:v>23.598759314236915</c:v>
                </c:pt>
              </c:numCache>
            </c:numRef>
          </c:yVal>
          <c:smooth val="0"/>
          <c:extLst>
            <c:ext xmlns:c16="http://schemas.microsoft.com/office/drawing/2014/chart" uri="{C3380CC4-5D6E-409C-BE32-E72D297353CC}">
              <c16:uniqueId val="{00000001-1668-4172-8CE6-2A234FF456DA}"/>
            </c:ext>
          </c:extLst>
        </c:ser>
        <c:dLbls>
          <c:showLegendKey val="0"/>
          <c:showVal val="0"/>
          <c:showCatName val="0"/>
          <c:showSerName val="0"/>
          <c:showPercent val="0"/>
          <c:showBubbleSize val="0"/>
        </c:dLbls>
        <c:axId val="133748591"/>
        <c:axId val="133752751"/>
      </c:scatterChart>
      <c:valAx>
        <c:axId val="133748591"/>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s-419"/>
                  <a:t>Ondulación estimada</a:t>
                </a:r>
              </a:p>
            </c:rich>
          </c:tx>
          <c:layout>
            <c:manualLayout>
              <c:xMode val="edge"/>
              <c:yMode val="edge"/>
              <c:x val="0.30788828215465203"/>
              <c:y val="0.8296126515764997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000" b="0" i="0" u="none" strike="noStrike" kern="1200" spc="0" baseline="0">
                <a:solidFill>
                  <a:schemeClr val="dk1">
                    <a:lumMod val="65000"/>
                    <a:lumOff val="35000"/>
                  </a:schemeClr>
                </a:solidFill>
                <a:latin typeface="+mn-lt"/>
                <a:ea typeface="+mn-ea"/>
                <a:cs typeface="+mn-cs"/>
              </a:defRPr>
            </a:pPr>
            <a:endParaRPr lang="es-EC"/>
          </a:p>
        </c:txPr>
        <c:crossAx val="133752751"/>
        <c:crosses val="autoZero"/>
        <c:crossBetween val="midCat"/>
        <c:majorUnit val="0.5"/>
      </c:valAx>
      <c:valAx>
        <c:axId val="133752751"/>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s-419"/>
                  <a:t>Ondulación real</a:t>
                </a:r>
              </a:p>
            </c:rich>
          </c:tx>
          <c:layout>
            <c:manualLayout>
              <c:xMode val="edge"/>
              <c:yMode val="edge"/>
              <c:x val="0.92423640634940896"/>
              <c:y val="6.0392347811595977E-2"/>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000" b="0" i="0" u="none" strike="noStrike" kern="1200" spc="0" baseline="0">
                <a:solidFill>
                  <a:schemeClr val="dk1">
                    <a:lumMod val="65000"/>
                    <a:lumOff val="35000"/>
                  </a:schemeClr>
                </a:solidFill>
                <a:latin typeface="+mn-lt"/>
                <a:ea typeface="+mn-ea"/>
                <a:cs typeface="+mn-cs"/>
              </a:defRPr>
            </a:pPr>
            <a:endParaRPr lang="es-EC"/>
          </a:p>
        </c:txPr>
        <c:crossAx val="133748591"/>
        <c:crosses val="autoZero"/>
        <c:crossBetween val="midCat"/>
        <c:majorUnit val="1"/>
      </c:valAx>
      <c:spPr>
        <a:gradFill>
          <a:gsLst>
            <a:gs pos="100000">
              <a:schemeClr val="lt1">
                <a:lumMod val="95000"/>
              </a:schemeClr>
            </a:gs>
            <a:gs pos="0">
              <a:schemeClr val="lt1">
                <a:alpha val="0"/>
              </a:schemeClr>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solidFill>
        <a:schemeClr val="tx1"/>
      </a:solidFill>
    </a:ln>
    <a:effectLst/>
  </c:spPr>
  <c:txPr>
    <a:bodyPr/>
    <a:lstStyle/>
    <a:p>
      <a:pPr>
        <a:defRPr/>
      </a:pPr>
      <a:endParaRPr lang="es-EC"/>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56115564818445"/>
          <c:y val="0.10172843428017925"/>
          <c:w val="0.69897967323680632"/>
          <c:h val="0.66174647894658722"/>
        </c:manualLayout>
      </c:layout>
      <c:scatterChart>
        <c:scatterStyle val="lineMarker"/>
        <c:varyColors val="0"/>
        <c:ser>
          <c:idx val="0"/>
          <c:order val="0"/>
          <c:spPr>
            <a:ln w="25400" cap="flat" cmpd="sng" algn="ctr">
              <a:noFill/>
              <a:prstDash val="sysDot"/>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trendline>
            <c:spPr>
              <a:ln w="28575" cap="rnd">
                <a:solidFill>
                  <a:srgbClr val="FF0000"/>
                </a:solidFill>
              </a:ln>
              <a:effectLst/>
            </c:spPr>
            <c:trendlineType val="linear"/>
            <c:dispRSqr val="0"/>
            <c:dispEq val="0"/>
          </c:trendline>
          <c:xVal>
            <c:numRef>
              <c:f>RMS!$B$5:$B$55</c:f>
              <c:numCache>
                <c:formatCode>General</c:formatCode>
                <c:ptCount val="51"/>
                <c:pt idx="0">
                  <c:v>23.248100000000001</c:v>
                </c:pt>
                <c:pt idx="1">
                  <c:v>23.220400000000001</c:v>
                </c:pt>
                <c:pt idx="2">
                  <c:v>23.195599999999999</c:v>
                </c:pt>
                <c:pt idx="3">
                  <c:v>22.9345</c:v>
                </c:pt>
                <c:pt idx="4">
                  <c:v>22.9284</c:v>
                </c:pt>
                <c:pt idx="5">
                  <c:v>23.0382</c:v>
                </c:pt>
                <c:pt idx="6">
                  <c:v>23.0014</c:v>
                </c:pt>
                <c:pt idx="7">
                  <c:v>23.159500000000001</c:v>
                </c:pt>
                <c:pt idx="8">
                  <c:v>23.346</c:v>
                </c:pt>
                <c:pt idx="9">
                  <c:v>23.601600000000001</c:v>
                </c:pt>
                <c:pt idx="10">
                  <c:v>23.633299999999998</c:v>
                </c:pt>
                <c:pt idx="11">
                  <c:v>23.706900000000001</c:v>
                </c:pt>
                <c:pt idx="12">
                  <c:v>23.866800000000001</c:v>
                </c:pt>
                <c:pt idx="13">
                  <c:v>23.551400000000001</c:v>
                </c:pt>
                <c:pt idx="14">
                  <c:v>23.320499999999999</c:v>
                </c:pt>
                <c:pt idx="15">
                  <c:v>23.1035</c:v>
                </c:pt>
                <c:pt idx="16">
                  <c:v>22.798300000000001</c:v>
                </c:pt>
                <c:pt idx="17">
                  <c:v>22.693999999999999</c:v>
                </c:pt>
                <c:pt idx="18">
                  <c:v>22.605599999999999</c:v>
                </c:pt>
                <c:pt idx="19">
                  <c:v>23.129200000000001</c:v>
                </c:pt>
                <c:pt idx="20">
                  <c:v>23.040800000000001</c:v>
                </c:pt>
                <c:pt idx="21">
                  <c:v>22.8962</c:v>
                </c:pt>
                <c:pt idx="22">
                  <c:v>22.854399999999998</c:v>
                </c:pt>
                <c:pt idx="23">
                  <c:v>22.8977</c:v>
                </c:pt>
                <c:pt idx="24">
                  <c:v>22.956600000000002</c:v>
                </c:pt>
                <c:pt idx="25">
                  <c:v>22.728899999999999</c:v>
                </c:pt>
                <c:pt idx="26">
                  <c:v>22.701899999999998</c:v>
                </c:pt>
                <c:pt idx="27">
                  <c:v>22.994399999999999</c:v>
                </c:pt>
                <c:pt idx="28">
                  <c:v>22.8142</c:v>
                </c:pt>
                <c:pt idx="29">
                  <c:v>22.426500000000001</c:v>
                </c:pt>
                <c:pt idx="30">
                  <c:v>22.432300000000001</c:v>
                </c:pt>
                <c:pt idx="31">
                  <c:v>22.539300000000001</c:v>
                </c:pt>
                <c:pt idx="32">
                  <c:v>22.6783</c:v>
                </c:pt>
                <c:pt idx="33">
                  <c:v>22.87</c:v>
                </c:pt>
                <c:pt idx="34">
                  <c:v>23.049499999999998</c:v>
                </c:pt>
                <c:pt idx="35">
                  <c:v>23.080500000000001</c:v>
                </c:pt>
                <c:pt idx="36">
                  <c:v>23.6081</c:v>
                </c:pt>
                <c:pt idx="37">
                  <c:v>23.491900000000001</c:v>
                </c:pt>
                <c:pt idx="38">
                  <c:v>23.1355</c:v>
                </c:pt>
                <c:pt idx="39">
                  <c:v>22.841200000000001</c:v>
                </c:pt>
                <c:pt idx="40">
                  <c:v>22.697900000000001</c:v>
                </c:pt>
                <c:pt idx="41">
                  <c:v>23.6599</c:v>
                </c:pt>
                <c:pt idx="42">
                  <c:v>23.714400000000001</c:v>
                </c:pt>
                <c:pt idx="43">
                  <c:v>23.9434</c:v>
                </c:pt>
                <c:pt idx="44">
                  <c:v>23.9908</c:v>
                </c:pt>
                <c:pt idx="45">
                  <c:v>23.9298</c:v>
                </c:pt>
                <c:pt idx="46">
                  <c:v>22.973400000000002</c:v>
                </c:pt>
                <c:pt idx="47">
                  <c:v>23.740400000000001</c:v>
                </c:pt>
                <c:pt idx="48">
                  <c:v>22.822099999999999</c:v>
                </c:pt>
                <c:pt idx="49">
                  <c:v>22.914400000000001</c:v>
                </c:pt>
                <c:pt idx="50">
                  <c:v>23.6187</c:v>
                </c:pt>
              </c:numCache>
            </c:numRef>
          </c:xVal>
          <c:yVal>
            <c:numRef>
              <c:f>RMS!$G$5:$G$55</c:f>
              <c:numCache>
                <c:formatCode>General</c:formatCode>
                <c:ptCount val="51"/>
                <c:pt idx="0">
                  <c:v>12.700584855415116</c:v>
                </c:pt>
                <c:pt idx="1">
                  <c:v>10.218214394631445</c:v>
                </c:pt>
                <c:pt idx="2">
                  <c:v>6.7098674441829189</c:v>
                </c:pt>
                <c:pt idx="3">
                  <c:v>17.49596109688207</c:v>
                </c:pt>
                <c:pt idx="4">
                  <c:v>24.430955096461499</c:v>
                </c:pt>
                <c:pt idx="5">
                  <c:v>21.214500655836616</c:v>
                </c:pt>
                <c:pt idx="6">
                  <c:v>-8.2537504967089035</c:v>
                </c:pt>
                <c:pt idx="7">
                  <c:v>16.431492713010215</c:v>
                </c:pt>
                <c:pt idx="8">
                  <c:v>18.098339696395811</c:v>
                </c:pt>
                <c:pt idx="9">
                  <c:v>19.276534089571214</c:v>
                </c:pt>
                <c:pt idx="10">
                  <c:v>-45.249732606087036</c:v>
                </c:pt>
                <c:pt idx="11">
                  <c:v>55.197727720552194</c:v>
                </c:pt>
                <c:pt idx="12">
                  <c:v>-27.450763863514112</c:v>
                </c:pt>
                <c:pt idx="13">
                  <c:v>22.589873997120208</c:v>
                </c:pt>
                <c:pt idx="14">
                  <c:v>23.304715275105991</c:v>
                </c:pt>
                <c:pt idx="15">
                  <c:v>3.1637152710570717</c:v>
                </c:pt>
                <c:pt idx="16">
                  <c:v>1.8271733038232014</c:v>
                </c:pt>
                <c:pt idx="17">
                  <c:v>-119.18743703052314</c:v>
                </c:pt>
                <c:pt idx="18">
                  <c:v>570.44486729950586</c:v>
                </c:pt>
                <c:pt idx="19">
                  <c:v>32.199350238969487</c:v>
                </c:pt>
                <c:pt idx="20">
                  <c:v>23.695756953585501</c:v>
                </c:pt>
                <c:pt idx="21">
                  <c:v>29.563017841817782</c:v>
                </c:pt>
                <c:pt idx="22">
                  <c:v>-100.87943027166784</c:v>
                </c:pt>
                <c:pt idx="23">
                  <c:v>20.395190639617795</c:v>
                </c:pt>
                <c:pt idx="24">
                  <c:v>9.7346920357722411</c:v>
                </c:pt>
                <c:pt idx="25">
                  <c:v>20.330953817840054</c:v>
                </c:pt>
                <c:pt idx="26">
                  <c:v>18.394141639245319</c:v>
                </c:pt>
                <c:pt idx="27">
                  <c:v>2.7564414122365299</c:v>
                </c:pt>
                <c:pt idx="28">
                  <c:v>-58.574388923386039</c:v>
                </c:pt>
                <c:pt idx="29">
                  <c:v>207.4836305995359</c:v>
                </c:pt>
                <c:pt idx="30">
                  <c:v>-86.261825416450392</c:v>
                </c:pt>
                <c:pt idx="31">
                  <c:v>22.913287882500981</c:v>
                </c:pt>
                <c:pt idx="32">
                  <c:v>-127.97884564432394</c:v>
                </c:pt>
                <c:pt idx="33">
                  <c:v>22.043337938858315</c:v>
                </c:pt>
                <c:pt idx="34">
                  <c:v>32.939772412553204</c:v>
                </c:pt>
                <c:pt idx="35">
                  <c:v>21.49041665316031</c:v>
                </c:pt>
                <c:pt idx="36">
                  <c:v>27.881287606135352</c:v>
                </c:pt>
                <c:pt idx="37">
                  <c:v>127.68329049638123</c:v>
                </c:pt>
                <c:pt idx="38">
                  <c:v>40.990352775921338</c:v>
                </c:pt>
                <c:pt idx="39">
                  <c:v>44.984253326707858</c:v>
                </c:pt>
                <c:pt idx="40">
                  <c:v>47.629271317279745</c:v>
                </c:pt>
                <c:pt idx="41">
                  <c:v>20.999978843927259</c:v>
                </c:pt>
                <c:pt idx="42">
                  <c:v>58.520362138390034</c:v>
                </c:pt>
                <c:pt idx="43">
                  <c:v>2.4454386528958594</c:v>
                </c:pt>
                <c:pt idx="44">
                  <c:v>-3.9031981429629923</c:v>
                </c:pt>
                <c:pt idx="45">
                  <c:v>57.628929529054631</c:v>
                </c:pt>
                <c:pt idx="46">
                  <c:v>14.339233470764164</c:v>
                </c:pt>
                <c:pt idx="47">
                  <c:v>16.830574462400769</c:v>
                </c:pt>
                <c:pt idx="48">
                  <c:v>14.628874673303187</c:v>
                </c:pt>
                <c:pt idx="49">
                  <c:v>21.488155359465047</c:v>
                </c:pt>
                <c:pt idx="50">
                  <c:v>13.262672131245779</c:v>
                </c:pt>
              </c:numCache>
            </c:numRef>
          </c:yVal>
          <c:smooth val="0"/>
          <c:extLst>
            <c:ext xmlns:c16="http://schemas.microsoft.com/office/drawing/2014/chart" uri="{C3380CC4-5D6E-409C-BE32-E72D297353CC}">
              <c16:uniqueId val="{00000001-0AD5-4355-ABBB-DEAC67C0E81A}"/>
            </c:ext>
          </c:extLst>
        </c:ser>
        <c:dLbls>
          <c:showLegendKey val="0"/>
          <c:showVal val="0"/>
          <c:showCatName val="0"/>
          <c:showSerName val="0"/>
          <c:showPercent val="0"/>
          <c:showBubbleSize val="0"/>
        </c:dLbls>
        <c:axId val="1821199743"/>
        <c:axId val="1821194335"/>
      </c:scatterChart>
      <c:valAx>
        <c:axId val="1821199743"/>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s-EC"/>
                  <a:t>Ondulación estimada</a:t>
                </a:r>
              </a:p>
            </c:rich>
          </c:tx>
          <c:layout>
            <c:manualLayout>
              <c:xMode val="edge"/>
              <c:yMode val="edge"/>
              <c:x val="0.30870279697672248"/>
              <c:y val="0.8296126515764997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title>
        <c:numFmt formatCode="General" sourceLinked="1"/>
        <c:majorTickMark val="out"/>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000" b="0" i="0" u="none" strike="noStrike" kern="1200" spc="0" baseline="0">
                <a:solidFill>
                  <a:schemeClr val="dk1">
                    <a:lumMod val="65000"/>
                    <a:lumOff val="35000"/>
                  </a:schemeClr>
                </a:solidFill>
                <a:latin typeface="+mn-lt"/>
                <a:ea typeface="+mn-ea"/>
                <a:cs typeface="+mn-cs"/>
              </a:defRPr>
            </a:pPr>
            <a:endParaRPr lang="es-EC"/>
          </a:p>
        </c:txPr>
        <c:crossAx val="1821194335"/>
        <c:crosses val="autoZero"/>
        <c:crossBetween val="midCat"/>
        <c:majorUnit val="0.5"/>
      </c:valAx>
      <c:valAx>
        <c:axId val="1821194335"/>
        <c:scaling>
          <c:orientation val="minMax"/>
          <c:max val="60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s-EC"/>
                  <a:t>Ondulación real</a:t>
                </a:r>
              </a:p>
            </c:rich>
          </c:tx>
          <c:layout>
            <c:manualLayout>
              <c:xMode val="edge"/>
              <c:yMode val="edge"/>
              <c:x val="0.89579836307711946"/>
              <c:y val="0.1099956515738959"/>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title>
        <c:numFmt formatCode="General" sourceLinked="1"/>
        <c:majorTickMark val="out"/>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000" b="0" i="0" u="none" strike="noStrike" kern="1200" spc="0" baseline="0">
                <a:solidFill>
                  <a:schemeClr val="dk1">
                    <a:lumMod val="65000"/>
                    <a:lumOff val="35000"/>
                  </a:schemeClr>
                </a:solidFill>
                <a:latin typeface="+mn-lt"/>
                <a:ea typeface="+mn-ea"/>
                <a:cs typeface="+mn-cs"/>
              </a:defRPr>
            </a:pPr>
            <a:endParaRPr lang="es-EC"/>
          </a:p>
        </c:txPr>
        <c:crossAx val="1821199743"/>
        <c:crosses val="autoZero"/>
        <c:crossBetween val="midCat"/>
        <c:majorUnit val="200"/>
      </c:valAx>
      <c:spPr>
        <a:gradFill>
          <a:gsLst>
            <a:gs pos="100000">
              <a:schemeClr val="lt1">
                <a:lumMod val="95000"/>
              </a:schemeClr>
            </a:gs>
            <a:gs pos="0">
              <a:schemeClr val="lt1">
                <a:alpha val="0"/>
              </a:schemeClr>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solidFill>
        <a:schemeClr val="tx1"/>
      </a:solidFill>
    </a:ln>
    <a:effectLst/>
  </c:spPr>
  <c:txPr>
    <a:bodyPr/>
    <a:lstStyle/>
    <a:p>
      <a:pPr>
        <a:defRPr/>
      </a:pPr>
      <a:endParaRPr lang="es-EC"/>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28562487701805"/>
          <c:y val="0.10832137733142037"/>
          <c:w val="0.75332376628294906"/>
          <c:h val="0.5059165935419363"/>
        </c:manualLayout>
      </c:layout>
      <c:scatterChart>
        <c:scatterStyle val="lineMarker"/>
        <c:varyColors val="0"/>
        <c:ser>
          <c:idx val="0"/>
          <c:order val="0"/>
          <c:spPr>
            <a:ln w="25400" cap="flat" cmpd="sng" algn="ctr">
              <a:noFill/>
              <a:prstDash val="sysDot"/>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trendline>
            <c:spPr>
              <a:ln w="28575" cap="rnd">
                <a:solidFill>
                  <a:srgbClr val="FF0000"/>
                </a:solidFill>
              </a:ln>
              <a:effectLst/>
            </c:spPr>
            <c:trendlineType val="linear"/>
            <c:dispRSqr val="0"/>
            <c:dispEq val="0"/>
          </c:trendline>
          <c:xVal>
            <c:numRef>
              <c:f>RMS!$B$5:$B$55</c:f>
              <c:numCache>
                <c:formatCode>General</c:formatCode>
                <c:ptCount val="51"/>
                <c:pt idx="0">
                  <c:v>23.248100000000001</c:v>
                </c:pt>
                <c:pt idx="1">
                  <c:v>23.220400000000001</c:v>
                </c:pt>
                <c:pt idx="2">
                  <c:v>23.195599999999999</c:v>
                </c:pt>
                <c:pt idx="3">
                  <c:v>22.9345</c:v>
                </c:pt>
                <c:pt idx="4">
                  <c:v>22.9284</c:v>
                </c:pt>
                <c:pt idx="5">
                  <c:v>23.0382</c:v>
                </c:pt>
                <c:pt idx="6">
                  <c:v>23.0014</c:v>
                </c:pt>
                <c:pt idx="7">
                  <c:v>23.159500000000001</c:v>
                </c:pt>
                <c:pt idx="8">
                  <c:v>23.346</c:v>
                </c:pt>
                <c:pt idx="9">
                  <c:v>23.601600000000001</c:v>
                </c:pt>
                <c:pt idx="10">
                  <c:v>23.633299999999998</c:v>
                </c:pt>
                <c:pt idx="11">
                  <c:v>23.706900000000001</c:v>
                </c:pt>
                <c:pt idx="12">
                  <c:v>23.866800000000001</c:v>
                </c:pt>
                <c:pt idx="13">
                  <c:v>23.551400000000001</c:v>
                </c:pt>
                <c:pt idx="14">
                  <c:v>23.320499999999999</c:v>
                </c:pt>
                <c:pt idx="15">
                  <c:v>23.1035</c:v>
                </c:pt>
                <c:pt idx="16">
                  <c:v>22.798300000000001</c:v>
                </c:pt>
                <c:pt idx="17">
                  <c:v>22.693999999999999</c:v>
                </c:pt>
                <c:pt idx="18">
                  <c:v>22.605599999999999</c:v>
                </c:pt>
                <c:pt idx="19">
                  <c:v>23.129200000000001</c:v>
                </c:pt>
                <c:pt idx="20">
                  <c:v>23.040800000000001</c:v>
                </c:pt>
                <c:pt idx="21">
                  <c:v>22.8962</c:v>
                </c:pt>
                <c:pt idx="22">
                  <c:v>22.854399999999998</c:v>
                </c:pt>
                <c:pt idx="23">
                  <c:v>22.8977</c:v>
                </c:pt>
                <c:pt idx="24">
                  <c:v>22.956600000000002</c:v>
                </c:pt>
                <c:pt idx="25">
                  <c:v>22.728899999999999</c:v>
                </c:pt>
                <c:pt idx="26">
                  <c:v>22.701899999999998</c:v>
                </c:pt>
                <c:pt idx="27">
                  <c:v>22.994399999999999</c:v>
                </c:pt>
                <c:pt idx="28">
                  <c:v>22.8142</c:v>
                </c:pt>
                <c:pt idx="29">
                  <c:v>22.426500000000001</c:v>
                </c:pt>
                <c:pt idx="30">
                  <c:v>22.432300000000001</c:v>
                </c:pt>
                <c:pt idx="31">
                  <c:v>22.539300000000001</c:v>
                </c:pt>
                <c:pt idx="32">
                  <c:v>22.6783</c:v>
                </c:pt>
                <c:pt idx="33">
                  <c:v>22.87</c:v>
                </c:pt>
                <c:pt idx="34">
                  <c:v>23.049499999999998</c:v>
                </c:pt>
                <c:pt idx="35">
                  <c:v>23.080500000000001</c:v>
                </c:pt>
                <c:pt idx="36">
                  <c:v>23.6081</c:v>
                </c:pt>
                <c:pt idx="37">
                  <c:v>23.491900000000001</c:v>
                </c:pt>
                <c:pt idx="38">
                  <c:v>23.1355</c:v>
                </c:pt>
                <c:pt idx="39">
                  <c:v>22.841200000000001</c:v>
                </c:pt>
                <c:pt idx="40">
                  <c:v>22.697900000000001</c:v>
                </c:pt>
                <c:pt idx="41">
                  <c:v>23.6599</c:v>
                </c:pt>
                <c:pt idx="42">
                  <c:v>23.714400000000001</c:v>
                </c:pt>
                <c:pt idx="43">
                  <c:v>23.9434</c:v>
                </c:pt>
                <c:pt idx="44">
                  <c:v>23.9908</c:v>
                </c:pt>
                <c:pt idx="45">
                  <c:v>23.9298</c:v>
                </c:pt>
                <c:pt idx="46">
                  <c:v>22.973400000000002</c:v>
                </c:pt>
                <c:pt idx="47">
                  <c:v>23.740400000000001</c:v>
                </c:pt>
                <c:pt idx="48">
                  <c:v>22.822099999999999</c:v>
                </c:pt>
                <c:pt idx="49">
                  <c:v>22.914400000000001</c:v>
                </c:pt>
                <c:pt idx="50">
                  <c:v>23.6187</c:v>
                </c:pt>
              </c:numCache>
            </c:numRef>
          </c:xVal>
          <c:yVal>
            <c:numRef>
              <c:f>RMS!$S$5:$S$55</c:f>
              <c:numCache>
                <c:formatCode>General</c:formatCode>
                <c:ptCount val="51"/>
                <c:pt idx="0">
                  <c:v>23.102037746206847</c:v>
                </c:pt>
                <c:pt idx="1">
                  <c:v>23.080896191649465</c:v>
                </c:pt>
                <c:pt idx="2">
                  <c:v>23.027980469285126</c:v>
                </c:pt>
                <c:pt idx="3">
                  <c:v>22.739163691069489</c:v>
                </c:pt>
                <c:pt idx="4">
                  <c:v>22.970961303166352</c:v>
                </c:pt>
                <c:pt idx="5">
                  <c:v>22.987149671107108</c:v>
                </c:pt>
                <c:pt idx="6">
                  <c:v>22.852646937102055</c:v>
                </c:pt>
                <c:pt idx="7">
                  <c:v>22.957661954883168</c:v>
                </c:pt>
                <c:pt idx="8">
                  <c:v>23.330660765957905</c:v>
                </c:pt>
                <c:pt idx="9">
                  <c:v>23.628039734576213</c:v>
                </c:pt>
                <c:pt idx="10">
                  <c:v>23.648282662363904</c:v>
                </c:pt>
                <c:pt idx="11">
                  <c:v>23.675376535035163</c:v>
                </c:pt>
                <c:pt idx="12">
                  <c:v>23.820933451320744</c:v>
                </c:pt>
                <c:pt idx="13">
                  <c:v>23.602373589156908</c:v>
                </c:pt>
                <c:pt idx="14">
                  <c:v>23.344609745650526</c:v>
                </c:pt>
                <c:pt idx="15">
                  <c:v>23.057587905510232</c:v>
                </c:pt>
                <c:pt idx="16">
                  <c:v>22.819028782732193</c:v>
                </c:pt>
                <c:pt idx="17">
                  <c:v>22.694918508967397</c:v>
                </c:pt>
                <c:pt idx="18">
                  <c:v>22.748882752029058</c:v>
                </c:pt>
                <c:pt idx="19">
                  <c:v>23.253074255928333</c:v>
                </c:pt>
                <c:pt idx="20">
                  <c:v>23.211535165301029</c:v>
                </c:pt>
                <c:pt idx="21">
                  <c:v>23.056693164179613</c:v>
                </c:pt>
                <c:pt idx="22">
                  <c:v>22.912973100867028</c:v>
                </c:pt>
                <c:pt idx="23">
                  <c:v>22.968351298285008</c:v>
                </c:pt>
                <c:pt idx="24">
                  <c:v>22.859759662913387</c:v>
                </c:pt>
                <c:pt idx="25">
                  <c:v>22.863595538506416</c:v>
                </c:pt>
                <c:pt idx="26">
                  <c:v>22.898818541562271</c:v>
                </c:pt>
                <c:pt idx="27">
                  <c:v>22.986080195355953</c:v>
                </c:pt>
                <c:pt idx="28">
                  <c:v>22.603476857408655</c:v>
                </c:pt>
                <c:pt idx="29">
                  <c:v>22.593850501608756</c:v>
                </c:pt>
                <c:pt idx="30">
                  <c:v>22.459819325721149</c:v>
                </c:pt>
                <c:pt idx="31">
                  <c:v>22.740840370458287</c:v>
                </c:pt>
                <c:pt idx="32">
                  <c:v>22.864575314654942</c:v>
                </c:pt>
                <c:pt idx="33">
                  <c:v>23.042978601009999</c:v>
                </c:pt>
                <c:pt idx="34">
                  <c:v>22.988083492792008</c:v>
                </c:pt>
                <c:pt idx="35">
                  <c:v>23.162396722801954</c:v>
                </c:pt>
                <c:pt idx="36">
                  <c:v>23.559455352827467</c:v>
                </c:pt>
                <c:pt idx="37">
                  <c:v>23.367268079170518</c:v>
                </c:pt>
                <c:pt idx="38">
                  <c:v>23.168578822799383</c:v>
                </c:pt>
                <c:pt idx="39">
                  <c:v>22.825082005740828</c:v>
                </c:pt>
                <c:pt idx="40">
                  <c:v>22.72082585552652</c:v>
                </c:pt>
                <c:pt idx="41">
                  <c:v>23.653357151603959</c:v>
                </c:pt>
                <c:pt idx="42">
                  <c:v>23.726820365822967</c:v>
                </c:pt>
                <c:pt idx="43">
                  <c:v>23.908852369740636</c:v>
                </c:pt>
                <c:pt idx="44">
                  <c:v>23.929188472157648</c:v>
                </c:pt>
                <c:pt idx="45">
                  <c:v>23.943048253555325</c:v>
                </c:pt>
                <c:pt idx="46">
                  <c:v>23.107597883640235</c:v>
                </c:pt>
                <c:pt idx="47">
                  <c:v>23.776858243961328</c:v>
                </c:pt>
                <c:pt idx="48">
                  <c:v>22.817431271458119</c:v>
                </c:pt>
                <c:pt idx="49">
                  <c:v>22.814002212363789</c:v>
                </c:pt>
                <c:pt idx="50">
                  <c:v>23.598503831065205</c:v>
                </c:pt>
              </c:numCache>
            </c:numRef>
          </c:yVal>
          <c:smooth val="0"/>
          <c:extLst>
            <c:ext xmlns:c16="http://schemas.microsoft.com/office/drawing/2014/chart" uri="{C3380CC4-5D6E-409C-BE32-E72D297353CC}">
              <c16:uniqueId val="{00000001-D49C-4812-87C9-5967A29942C5}"/>
            </c:ext>
          </c:extLst>
        </c:ser>
        <c:dLbls>
          <c:showLegendKey val="0"/>
          <c:showVal val="0"/>
          <c:showCatName val="0"/>
          <c:showSerName val="0"/>
          <c:showPercent val="0"/>
          <c:showBubbleSize val="0"/>
        </c:dLbls>
        <c:axId val="128995103"/>
        <c:axId val="128999679"/>
      </c:scatterChart>
      <c:valAx>
        <c:axId val="128995103"/>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s-EC"/>
                  <a:t>Ondulación estimada</a:t>
                </a:r>
              </a:p>
            </c:rich>
          </c:tx>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000" b="0" i="0" u="none" strike="noStrike" kern="1200" spc="0" baseline="0">
                <a:solidFill>
                  <a:schemeClr val="dk1">
                    <a:lumMod val="65000"/>
                    <a:lumOff val="35000"/>
                  </a:schemeClr>
                </a:solidFill>
                <a:latin typeface="+mn-lt"/>
                <a:ea typeface="+mn-ea"/>
                <a:cs typeface="+mn-cs"/>
              </a:defRPr>
            </a:pPr>
            <a:endParaRPr lang="es-EC"/>
          </a:p>
        </c:txPr>
        <c:crossAx val="128999679"/>
        <c:crosses val="autoZero"/>
        <c:crossBetween val="midCat"/>
      </c:valAx>
      <c:valAx>
        <c:axId val="128999679"/>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s-EC"/>
                  <a:t>Ondulación real</a:t>
                </a:r>
              </a:p>
            </c:rich>
          </c:tx>
          <c:layout>
            <c:manualLayout>
              <c:xMode val="edge"/>
              <c:yMode val="edge"/>
              <c:x val="0.92423640634940896"/>
              <c:y val="0.10832137733142037"/>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000" b="0" i="0" u="none" strike="noStrike" kern="1200" spc="0" baseline="0">
                <a:solidFill>
                  <a:schemeClr val="dk1">
                    <a:lumMod val="65000"/>
                    <a:lumOff val="35000"/>
                  </a:schemeClr>
                </a:solidFill>
                <a:latin typeface="+mn-lt"/>
                <a:ea typeface="+mn-ea"/>
                <a:cs typeface="+mn-cs"/>
              </a:defRPr>
            </a:pPr>
            <a:endParaRPr lang="es-EC"/>
          </a:p>
        </c:txPr>
        <c:crossAx val="128995103"/>
        <c:crosses val="autoZero"/>
        <c:crossBetween val="midCat"/>
        <c:majorUnit val="1"/>
      </c:valAx>
      <c:spPr>
        <a:gradFill>
          <a:gsLst>
            <a:gs pos="100000">
              <a:schemeClr val="lt1">
                <a:lumMod val="95000"/>
              </a:schemeClr>
            </a:gs>
            <a:gs pos="0">
              <a:schemeClr val="lt1">
                <a:alpha val="0"/>
              </a:schemeClr>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solidFill>
        <a:schemeClr val="tx1"/>
      </a:solidFill>
    </a:ln>
    <a:effectLst/>
  </c:spPr>
  <c:txPr>
    <a:bodyPr/>
    <a:lstStyle/>
    <a:p>
      <a:pPr>
        <a:defRPr/>
      </a:pPr>
      <a:endParaRPr lang="es-EC"/>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6373718433702"/>
          <c:y val="0.1604776089704191"/>
          <c:w val="0.7497152696897762"/>
          <c:h val="0.46281623561553814"/>
        </c:manualLayout>
      </c:layout>
      <c:scatterChart>
        <c:scatterStyle val="lineMarker"/>
        <c:varyColors val="0"/>
        <c:ser>
          <c:idx val="0"/>
          <c:order val="0"/>
          <c:spPr>
            <a:ln w="25400" cap="flat" cmpd="sng" algn="ctr">
              <a:noFill/>
              <a:prstDash val="sysDot"/>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trendline>
            <c:spPr>
              <a:ln w="28575" cap="rnd">
                <a:solidFill>
                  <a:srgbClr val="FF0000"/>
                </a:solidFill>
              </a:ln>
              <a:effectLst/>
            </c:spPr>
            <c:trendlineType val="linear"/>
            <c:dispRSqr val="0"/>
            <c:dispEq val="0"/>
          </c:trendline>
          <c:xVal>
            <c:numRef>
              <c:f>RMS!$C$5:$C$55</c:f>
              <c:numCache>
                <c:formatCode>General</c:formatCode>
                <c:ptCount val="51"/>
                <c:pt idx="0">
                  <c:v>23.116089036154705</c:v>
                </c:pt>
                <c:pt idx="1">
                  <c:v>23.098803889229053</c:v>
                </c:pt>
                <c:pt idx="2">
                  <c:v>23.039848621181182</c:v>
                </c:pt>
                <c:pt idx="3">
                  <c:v>22.563697075411781</c:v>
                </c:pt>
                <c:pt idx="4">
                  <c:v>23.086438976539771</c:v>
                </c:pt>
                <c:pt idx="5">
                  <c:v>23.120588365007091</c:v>
                </c:pt>
                <c:pt idx="6">
                  <c:v>22.883645806258432</c:v>
                </c:pt>
                <c:pt idx="7">
                  <c:v>23.033300527696682</c:v>
                </c:pt>
                <c:pt idx="8">
                  <c:v>23.193619889174403</c:v>
                </c:pt>
                <c:pt idx="9">
                  <c:v>23.639975634739628</c:v>
                </c:pt>
                <c:pt idx="10">
                  <c:v>23.651043955153582</c:v>
                </c:pt>
                <c:pt idx="11">
                  <c:v>23.659521893731842</c:v>
                </c:pt>
                <c:pt idx="12">
                  <c:v>23.859608485084301</c:v>
                </c:pt>
                <c:pt idx="13">
                  <c:v>23.588431046831175</c:v>
                </c:pt>
                <c:pt idx="14">
                  <c:v>23.234357168656125</c:v>
                </c:pt>
                <c:pt idx="15">
                  <c:v>23.118380539045699</c:v>
                </c:pt>
                <c:pt idx="16">
                  <c:v>22.743334665525769</c:v>
                </c:pt>
                <c:pt idx="17">
                  <c:v>22.585100312219236</c:v>
                </c:pt>
                <c:pt idx="18">
                  <c:v>21.318392982363108</c:v>
                </c:pt>
                <c:pt idx="19">
                  <c:v>23.287995210295328</c:v>
                </c:pt>
                <c:pt idx="20">
                  <c:v>23.187990992575759</c:v>
                </c:pt>
                <c:pt idx="21">
                  <c:v>23.007134835274535</c:v>
                </c:pt>
                <c:pt idx="22">
                  <c:v>22.717161805256481</c:v>
                </c:pt>
                <c:pt idx="23">
                  <c:v>22.969109628960176</c:v>
                </c:pt>
                <c:pt idx="24">
                  <c:v>22.883484946720245</c:v>
                </c:pt>
                <c:pt idx="25">
                  <c:v>23.012812176938887</c:v>
                </c:pt>
                <c:pt idx="26">
                  <c:v>22.866117791174926</c:v>
                </c:pt>
                <c:pt idx="27">
                  <c:v>23.070610512904203</c:v>
                </c:pt>
                <c:pt idx="28">
                  <c:v>22.747354134643842</c:v>
                </c:pt>
                <c:pt idx="29">
                  <c:v>23.117853479890407</c:v>
                </c:pt>
                <c:pt idx="30">
                  <c:v>21.492419850388984</c:v>
                </c:pt>
                <c:pt idx="31">
                  <c:v>22.975690072089265</c:v>
                </c:pt>
                <c:pt idx="32">
                  <c:v>22.836360216842309</c:v>
                </c:pt>
                <c:pt idx="33">
                  <c:v>23.045405373487483</c:v>
                </c:pt>
                <c:pt idx="34">
                  <c:v>22.946964702808614</c:v>
                </c:pt>
                <c:pt idx="35">
                  <c:v>23.154653507916976</c:v>
                </c:pt>
                <c:pt idx="36">
                  <c:v>23.578528846654827</c:v>
                </c:pt>
                <c:pt idx="37">
                  <c:v>24.452343990970675</c:v>
                </c:pt>
                <c:pt idx="38">
                  <c:v>23.17351310525628</c:v>
                </c:pt>
                <c:pt idx="39">
                  <c:v>23.079710931937598</c:v>
                </c:pt>
                <c:pt idx="40">
                  <c:v>22.742079536335087</c:v>
                </c:pt>
                <c:pt idx="41">
                  <c:v>23.679461110069255</c:v>
                </c:pt>
                <c:pt idx="42">
                  <c:v>23.743935650689686</c:v>
                </c:pt>
                <c:pt idx="43">
                  <c:v>23.979912996831107</c:v>
                </c:pt>
                <c:pt idx="44">
                  <c:v>24.155492447908486</c:v>
                </c:pt>
                <c:pt idx="45">
                  <c:v>21.788028240431814</c:v>
                </c:pt>
                <c:pt idx="46">
                  <c:v>23.195030546607985</c:v>
                </c:pt>
                <c:pt idx="47">
                  <c:v>23.734214282542453</c:v>
                </c:pt>
                <c:pt idx="48">
                  <c:v>22.726459657846704</c:v>
                </c:pt>
                <c:pt idx="49">
                  <c:v>22.780261136903174</c:v>
                </c:pt>
                <c:pt idx="50">
                  <c:v>23.623032300937382</c:v>
                </c:pt>
              </c:numCache>
            </c:numRef>
          </c:xVal>
          <c:yVal>
            <c:numRef>
              <c:f>RMS!$B$5:$B$55</c:f>
              <c:numCache>
                <c:formatCode>General</c:formatCode>
                <c:ptCount val="51"/>
                <c:pt idx="0">
                  <c:v>23.248100000000001</c:v>
                </c:pt>
                <c:pt idx="1">
                  <c:v>23.220400000000001</c:v>
                </c:pt>
                <c:pt idx="2">
                  <c:v>23.195599999999999</c:v>
                </c:pt>
                <c:pt idx="3">
                  <c:v>22.9345</c:v>
                </c:pt>
                <c:pt idx="4">
                  <c:v>22.9284</c:v>
                </c:pt>
                <c:pt idx="5">
                  <c:v>23.0382</c:v>
                </c:pt>
                <c:pt idx="6">
                  <c:v>23.0014</c:v>
                </c:pt>
                <c:pt idx="7">
                  <c:v>23.159500000000001</c:v>
                </c:pt>
                <c:pt idx="8">
                  <c:v>23.346</c:v>
                </c:pt>
                <c:pt idx="9">
                  <c:v>23.601600000000001</c:v>
                </c:pt>
                <c:pt idx="10">
                  <c:v>23.633299999999998</c:v>
                </c:pt>
                <c:pt idx="11">
                  <c:v>23.706900000000001</c:v>
                </c:pt>
                <c:pt idx="12">
                  <c:v>23.866800000000001</c:v>
                </c:pt>
                <c:pt idx="13">
                  <c:v>23.551400000000001</c:v>
                </c:pt>
                <c:pt idx="14">
                  <c:v>23.320499999999999</c:v>
                </c:pt>
                <c:pt idx="15">
                  <c:v>23.1035</c:v>
                </c:pt>
                <c:pt idx="16">
                  <c:v>22.798300000000001</c:v>
                </c:pt>
                <c:pt idx="17">
                  <c:v>22.693999999999999</c:v>
                </c:pt>
                <c:pt idx="18">
                  <c:v>22.605599999999999</c:v>
                </c:pt>
                <c:pt idx="19">
                  <c:v>23.129200000000001</c:v>
                </c:pt>
                <c:pt idx="20">
                  <c:v>23.040800000000001</c:v>
                </c:pt>
                <c:pt idx="21">
                  <c:v>22.8962</c:v>
                </c:pt>
                <c:pt idx="22">
                  <c:v>22.854399999999998</c:v>
                </c:pt>
                <c:pt idx="23">
                  <c:v>22.8977</c:v>
                </c:pt>
                <c:pt idx="24">
                  <c:v>22.956600000000002</c:v>
                </c:pt>
                <c:pt idx="25">
                  <c:v>22.728899999999999</c:v>
                </c:pt>
                <c:pt idx="26">
                  <c:v>22.701899999999998</c:v>
                </c:pt>
                <c:pt idx="27">
                  <c:v>22.994399999999999</c:v>
                </c:pt>
                <c:pt idx="28">
                  <c:v>22.8142</c:v>
                </c:pt>
                <c:pt idx="29">
                  <c:v>22.426500000000001</c:v>
                </c:pt>
                <c:pt idx="30">
                  <c:v>22.432300000000001</c:v>
                </c:pt>
                <c:pt idx="31">
                  <c:v>22.539300000000001</c:v>
                </c:pt>
                <c:pt idx="32">
                  <c:v>22.6783</c:v>
                </c:pt>
                <c:pt idx="33">
                  <c:v>22.87</c:v>
                </c:pt>
                <c:pt idx="34">
                  <c:v>23.049499999999998</c:v>
                </c:pt>
                <c:pt idx="35">
                  <c:v>23.080500000000001</c:v>
                </c:pt>
                <c:pt idx="36">
                  <c:v>23.6081</c:v>
                </c:pt>
                <c:pt idx="37">
                  <c:v>23.491900000000001</c:v>
                </c:pt>
                <c:pt idx="38">
                  <c:v>23.1355</c:v>
                </c:pt>
                <c:pt idx="39">
                  <c:v>22.841200000000001</c:v>
                </c:pt>
                <c:pt idx="40">
                  <c:v>22.697900000000001</c:v>
                </c:pt>
                <c:pt idx="41">
                  <c:v>23.6599</c:v>
                </c:pt>
                <c:pt idx="42">
                  <c:v>23.714400000000001</c:v>
                </c:pt>
                <c:pt idx="43">
                  <c:v>23.9434</c:v>
                </c:pt>
                <c:pt idx="44">
                  <c:v>23.9908</c:v>
                </c:pt>
                <c:pt idx="45">
                  <c:v>23.9298</c:v>
                </c:pt>
                <c:pt idx="46">
                  <c:v>22.973400000000002</c:v>
                </c:pt>
                <c:pt idx="47">
                  <c:v>23.740400000000001</c:v>
                </c:pt>
                <c:pt idx="48">
                  <c:v>22.822099999999999</c:v>
                </c:pt>
                <c:pt idx="49">
                  <c:v>22.914400000000001</c:v>
                </c:pt>
                <c:pt idx="50">
                  <c:v>23.6187</c:v>
                </c:pt>
              </c:numCache>
            </c:numRef>
          </c:yVal>
          <c:smooth val="0"/>
          <c:extLst>
            <c:ext xmlns:c16="http://schemas.microsoft.com/office/drawing/2014/chart" uri="{C3380CC4-5D6E-409C-BE32-E72D297353CC}">
              <c16:uniqueId val="{00000001-43A6-4424-8DD8-E973D2B1C28D}"/>
            </c:ext>
          </c:extLst>
        </c:ser>
        <c:dLbls>
          <c:showLegendKey val="0"/>
          <c:showVal val="0"/>
          <c:showCatName val="0"/>
          <c:showSerName val="0"/>
          <c:showPercent val="0"/>
          <c:showBubbleSize val="0"/>
        </c:dLbls>
        <c:axId val="129796207"/>
        <c:axId val="129798287"/>
      </c:scatterChart>
      <c:valAx>
        <c:axId val="129796207"/>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s-EC"/>
                  <a:t>Ondulación estimada</a:t>
                </a:r>
              </a:p>
            </c:rich>
          </c:tx>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000" b="0" i="0" u="none" strike="noStrike" kern="1200" spc="0" baseline="0">
                <a:solidFill>
                  <a:schemeClr val="dk1">
                    <a:lumMod val="65000"/>
                    <a:lumOff val="35000"/>
                  </a:schemeClr>
                </a:solidFill>
                <a:latin typeface="+mn-lt"/>
                <a:ea typeface="+mn-ea"/>
                <a:cs typeface="+mn-cs"/>
              </a:defRPr>
            </a:pPr>
            <a:endParaRPr lang="es-EC"/>
          </a:p>
        </c:txPr>
        <c:crossAx val="129798287"/>
        <c:crosses val="autoZero"/>
        <c:crossBetween val="midCat"/>
        <c:majorUnit val="0.5"/>
      </c:valAx>
      <c:valAx>
        <c:axId val="129798287"/>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s-EC"/>
                  <a:t>Ondulación real</a:t>
                </a:r>
              </a:p>
            </c:rich>
          </c:tx>
          <c:layout>
            <c:manualLayout>
              <c:xMode val="edge"/>
              <c:yMode val="edge"/>
              <c:x val="0.92279910957575528"/>
              <c:y val="7.1532036416309439E-2"/>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000" b="0" i="0" u="none" strike="noStrike" kern="1200" spc="0" baseline="0">
                <a:solidFill>
                  <a:schemeClr val="dk1">
                    <a:lumMod val="65000"/>
                    <a:lumOff val="35000"/>
                  </a:schemeClr>
                </a:solidFill>
                <a:latin typeface="+mn-lt"/>
                <a:ea typeface="+mn-ea"/>
                <a:cs typeface="+mn-cs"/>
              </a:defRPr>
            </a:pPr>
            <a:endParaRPr lang="es-EC"/>
          </a:p>
        </c:txPr>
        <c:crossAx val="129796207"/>
        <c:crosses val="autoZero"/>
        <c:crossBetween val="midCat"/>
        <c:majorUnit val="1"/>
      </c:valAx>
      <c:spPr>
        <a:gradFill>
          <a:gsLst>
            <a:gs pos="100000">
              <a:schemeClr val="lt1">
                <a:lumMod val="95000"/>
              </a:schemeClr>
            </a:gs>
            <a:gs pos="0">
              <a:schemeClr val="lt1">
                <a:alpha val="0"/>
              </a:schemeClr>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solidFill>
        <a:schemeClr val="tx1"/>
      </a:solid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52641314046409E-2"/>
          <c:y val="0.13134852699907271"/>
          <c:w val="0.82846604102395394"/>
          <c:h val="0.61788046390394968"/>
        </c:manualLayout>
      </c:layout>
      <c:scatterChart>
        <c:scatterStyle val="lineMarker"/>
        <c:varyColors val="0"/>
        <c:ser>
          <c:idx val="0"/>
          <c:order val="0"/>
          <c:tx>
            <c:v>Tendencia en longitud</c:v>
          </c:tx>
          <c:spPr>
            <a:ln w="25400" cap="flat" cmpd="sng" algn="ctr">
              <a:noFill/>
              <a:prstDash val="sysDot"/>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dPt>
            <c:idx val="15"/>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bubble3D val="0"/>
            <c:extLst>
              <c:ext xmlns:c16="http://schemas.microsoft.com/office/drawing/2014/chart" uri="{C3380CC4-5D6E-409C-BE32-E72D297353CC}">
                <c16:uniqueId val="{00000000-6E0D-4502-BAE2-3F243269DEDD}"/>
              </c:ext>
            </c:extLst>
          </c:dPt>
          <c:trendline>
            <c:spPr>
              <a:ln w="9525" cap="rnd">
                <a:solidFill>
                  <a:srgbClr val="FF0000"/>
                </a:solidFill>
              </a:ln>
              <a:effectLst/>
            </c:spPr>
            <c:trendlineType val="linear"/>
            <c:dispRSqr val="0"/>
            <c:dispEq val="0"/>
          </c:trendline>
          <c:xVal>
            <c:numRef>
              <c:f>EGM08_ESTABLE!$B$2:$B$52</c:f>
              <c:numCache>
                <c:formatCode>0.0000000000000</c:formatCode>
                <c:ptCount val="51"/>
                <c:pt idx="0">
                  <c:v>-78.640870158333342</c:v>
                </c:pt>
                <c:pt idx="1">
                  <c:v>-78.661288466666676</c:v>
                </c:pt>
                <c:pt idx="2">
                  <c:v>-78.676494286111122</c:v>
                </c:pt>
                <c:pt idx="3">
                  <c:v>-78.682616450000012</c:v>
                </c:pt>
                <c:pt idx="4">
                  <c:v>-78.662841363888901</c:v>
                </c:pt>
                <c:pt idx="5">
                  <c:v>-78.64933293888889</c:v>
                </c:pt>
                <c:pt idx="6">
                  <c:v>-78.646935080555565</c:v>
                </c:pt>
                <c:pt idx="7">
                  <c:v>-78.622769444444444</c:v>
                </c:pt>
                <c:pt idx="8">
                  <c:v>-78.605258897222214</c:v>
                </c:pt>
                <c:pt idx="9">
                  <c:v>-78.618022733333333</c:v>
                </c:pt>
                <c:pt idx="10">
                  <c:v>-78.616266019444438</c:v>
                </c:pt>
                <c:pt idx="11">
                  <c:v>-78.612848016666661</c:v>
                </c:pt>
                <c:pt idx="12">
                  <c:v>-78.621425872222218</c:v>
                </c:pt>
                <c:pt idx="13">
                  <c:v>-78.592056158333335</c:v>
                </c:pt>
                <c:pt idx="14">
                  <c:v>-78.568461099999993</c:v>
                </c:pt>
                <c:pt idx="15">
                  <c:v>-78.555923352777768</c:v>
                </c:pt>
                <c:pt idx="16">
                  <c:v>-78.526860527777771</c:v>
                </c:pt>
                <c:pt idx="17">
                  <c:v>-78.508225566666667</c:v>
                </c:pt>
                <c:pt idx="18">
                  <c:v>-78.492284705555562</c:v>
                </c:pt>
                <c:pt idx="19">
                  <c:v>-78.64006236111112</c:v>
                </c:pt>
                <c:pt idx="20">
                  <c:v>-78.658085972222224</c:v>
                </c:pt>
                <c:pt idx="21">
                  <c:v>-78.681943138888897</c:v>
                </c:pt>
                <c:pt idx="22">
                  <c:v>-78.708790916666672</c:v>
                </c:pt>
                <c:pt idx="23">
                  <c:v>-78.735730027777777</c:v>
                </c:pt>
                <c:pt idx="24">
                  <c:v>-78.73153552777778</c:v>
                </c:pt>
                <c:pt idx="25">
                  <c:v>-78.702163472222225</c:v>
                </c:pt>
                <c:pt idx="26">
                  <c:v>-78.671692833333339</c:v>
                </c:pt>
                <c:pt idx="27">
                  <c:v>-78.649280555555563</c:v>
                </c:pt>
                <c:pt idx="28">
                  <c:v>-78.670926750000007</c:v>
                </c:pt>
                <c:pt idx="29">
                  <c:v>-78.664999277777781</c:v>
                </c:pt>
                <c:pt idx="30">
                  <c:v>-78.646590472222229</c:v>
                </c:pt>
                <c:pt idx="31">
                  <c:v>-78.647020027777785</c:v>
                </c:pt>
                <c:pt idx="32">
                  <c:v>-78.639228333333335</c:v>
                </c:pt>
                <c:pt idx="33">
                  <c:v>-78.618034555555553</c:v>
                </c:pt>
                <c:pt idx="34">
                  <c:v>-78.613550611111108</c:v>
                </c:pt>
                <c:pt idx="35">
                  <c:v>-78.600530222222218</c:v>
                </c:pt>
                <c:pt idx="36">
                  <c:v>-78.61745327777777</c:v>
                </c:pt>
                <c:pt idx="37">
                  <c:v>-78.569643916666664</c:v>
                </c:pt>
                <c:pt idx="38">
                  <c:v>-78.561807361111107</c:v>
                </c:pt>
                <c:pt idx="39">
                  <c:v>-78.53074930555556</c:v>
                </c:pt>
                <c:pt idx="40">
                  <c:v>-78.511418666666671</c:v>
                </c:pt>
                <c:pt idx="41">
                  <c:v>-78.606430083333322</c:v>
                </c:pt>
                <c:pt idx="42">
                  <c:v>-78.620915472222222</c:v>
                </c:pt>
                <c:pt idx="43">
                  <c:v>-78.635376361111113</c:v>
                </c:pt>
                <c:pt idx="44">
                  <c:v>-78.653938333333343</c:v>
                </c:pt>
                <c:pt idx="45">
                  <c:v>-78.650635055555554</c:v>
                </c:pt>
                <c:pt idx="46">
                  <c:v>-78.620639972222222</c:v>
                </c:pt>
                <c:pt idx="47">
                  <c:v>-78.620163916666655</c:v>
                </c:pt>
                <c:pt idx="48">
                  <c:v>-78.638536416666668</c:v>
                </c:pt>
                <c:pt idx="49">
                  <c:v>-78.667174361111122</c:v>
                </c:pt>
                <c:pt idx="50">
                  <c:v>-78.599152277777776</c:v>
                </c:pt>
              </c:numCache>
            </c:numRef>
          </c:xVal>
          <c:yVal>
            <c:numRef>
              <c:f>EGM08_ESTABLE!$D$2:$D$52</c:f>
              <c:numCache>
                <c:formatCode>General</c:formatCode>
                <c:ptCount val="51"/>
                <c:pt idx="0">
                  <c:v>23.248100000000001</c:v>
                </c:pt>
                <c:pt idx="1">
                  <c:v>23.220400000000001</c:v>
                </c:pt>
                <c:pt idx="2">
                  <c:v>23.195599999999999</c:v>
                </c:pt>
                <c:pt idx="3">
                  <c:v>22.9345</c:v>
                </c:pt>
                <c:pt idx="4">
                  <c:v>22.9284</c:v>
                </c:pt>
                <c:pt idx="5">
                  <c:v>23.0382</c:v>
                </c:pt>
                <c:pt idx="6">
                  <c:v>23.0014</c:v>
                </c:pt>
                <c:pt idx="7">
                  <c:v>23.159500000000001</c:v>
                </c:pt>
                <c:pt idx="8">
                  <c:v>23.346</c:v>
                </c:pt>
                <c:pt idx="9">
                  <c:v>23.601600000000001</c:v>
                </c:pt>
                <c:pt idx="10">
                  <c:v>23.633299999999998</c:v>
                </c:pt>
                <c:pt idx="11">
                  <c:v>23.706900000000001</c:v>
                </c:pt>
                <c:pt idx="12">
                  <c:v>23.866800000000001</c:v>
                </c:pt>
                <c:pt idx="13">
                  <c:v>23.551400000000001</c:v>
                </c:pt>
                <c:pt idx="14">
                  <c:v>23.320499999999999</c:v>
                </c:pt>
                <c:pt idx="15">
                  <c:v>23.1035</c:v>
                </c:pt>
                <c:pt idx="16">
                  <c:v>22.798300000000001</c:v>
                </c:pt>
                <c:pt idx="17">
                  <c:v>22.693999999999999</c:v>
                </c:pt>
                <c:pt idx="18">
                  <c:v>22.605599999999999</c:v>
                </c:pt>
                <c:pt idx="19">
                  <c:v>23.129200000000001</c:v>
                </c:pt>
                <c:pt idx="20">
                  <c:v>23.040800000000001</c:v>
                </c:pt>
                <c:pt idx="21">
                  <c:v>22.8962</c:v>
                </c:pt>
                <c:pt idx="22">
                  <c:v>22.854399999999998</c:v>
                </c:pt>
                <c:pt idx="23">
                  <c:v>22.8977</c:v>
                </c:pt>
                <c:pt idx="24">
                  <c:v>22.956600000000002</c:v>
                </c:pt>
                <c:pt idx="25">
                  <c:v>22.728899999999999</c:v>
                </c:pt>
                <c:pt idx="26">
                  <c:v>22.701899999999998</c:v>
                </c:pt>
                <c:pt idx="27">
                  <c:v>22.994399999999999</c:v>
                </c:pt>
                <c:pt idx="28">
                  <c:v>22.8142</c:v>
                </c:pt>
                <c:pt idx="29">
                  <c:v>22.426500000000001</c:v>
                </c:pt>
                <c:pt idx="30">
                  <c:v>22.432300000000001</c:v>
                </c:pt>
                <c:pt idx="31">
                  <c:v>22.539300000000001</c:v>
                </c:pt>
                <c:pt idx="32">
                  <c:v>22.6783</c:v>
                </c:pt>
                <c:pt idx="33">
                  <c:v>22.87</c:v>
                </c:pt>
                <c:pt idx="34">
                  <c:v>23.049499999999998</c:v>
                </c:pt>
                <c:pt idx="35">
                  <c:v>23.080500000000001</c:v>
                </c:pt>
                <c:pt idx="36">
                  <c:v>23.6081</c:v>
                </c:pt>
                <c:pt idx="37">
                  <c:v>23.491900000000001</c:v>
                </c:pt>
                <c:pt idx="38">
                  <c:v>23.1355</c:v>
                </c:pt>
                <c:pt idx="39">
                  <c:v>22.841200000000001</c:v>
                </c:pt>
                <c:pt idx="40">
                  <c:v>22.697900000000001</c:v>
                </c:pt>
                <c:pt idx="41">
                  <c:v>23.6599</c:v>
                </c:pt>
                <c:pt idx="42">
                  <c:v>23.714400000000001</c:v>
                </c:pt>
                <c:pt idx="43">
                  <c:v>23.9434</c:v>
                </c:pt>
                <c:pt idx="44">
                  <c:v>23.9908</c:v>
                </c:pt>
                <c:pt idx="45">
                  <c:v>23.9298</c:v>
                </c:pt>
                <c:pt idx="46">
                  <c:v>22.973400000000002</c:v>
                </c:pt>
                <c:pt idx="47">
                  <c:v>23.740400000000001</c:v>
                </c:pt>
                <c:pt idx="48">
                  <c:v>22.822099999999999</c:v>
                </c:pt>
                <c:pt idx="49">
                  <c:v>22.914400000000001</c:v>
                </c:pt>
                <c:pt idx="50">
                  <c:v>23.6187</c:v>
                </c:pt>
              </c:numCache>
            </c:numRef>
          </c:yVal>
          <c:smooth val="0"/>
          <c:extLst>
            <c:ext xmlns:c16="http://schemas.microsoft.com/office/drawing/2014/chart" uri="{C3380CC4-5D6E-409C-BE32-E72D297353CC}">
              <c16:uniqueId val="{00000002-6E0D-4502-BAE2-3F243269DEDD}"/>
            </c:ext>
          </c:extLst>
        </c:ser>
        <c:dLbls>
          <c:showLegendKey val="0"/>
          <c:showVal val="0"/>
          <c:showCatName val="0"/>
          <c:showSerName val="0"/>
          <c:showPercent val="0"/>
          <c:showBubbleSize val="0"/>
        </c:dLbls>
        <c:axId val="260665407"/>
        <c:axId val="260673311"/>
      </c:scatterChart>
      <c:valAx>
        <c:axId val="260665407"/>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s-EC" dirty="0"/>
                  <a:t>Longitud (</a:t>
                </a:r>
                <a:r>
                  <a:rPr lang="es-EC" sz="1197" b="0" i="0" u="none" strike="noStrike" baseline="0" dirty="0">
                    <a:effectLst/>
                  </a:rPr>
                  <a:t>°</a:t>
                </a:r>
                <a:r>
                  <a:rPr lang="es-EC" dirty="0"/>
                  <a:t>)</a:t>
                </a:r>
              </a:p>
            </c:rich>
          </c:tx>
          <c:layout>
            <c:manualLayout>
              <c:xMode val="edge"/>
              <c:yMode val="edge"/>
              <c:x val="0.43385551543902579"/>
              <c:y val="0.8796878878512277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title>
        <c:numFmt formatCode="0.00" sourceLinked="0"/>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800" b="0" i="0" u="none" strike="noStrike" kern="1200" spc="0" baseline="0">
                <a:solidFill>
                  <a:schemeClr val="dk1">
                    <a:lumMod val="65000"/>
                    <a:lumOff val="35000"/>
                  </a:schemeClr>
                </a:solidFill>
                <a:latin typeface="+mn-lt"/>
                <a:ea typeface="+mn-ea"/>
                <a:cs typeface="+mn-cs"/>
              </a:defRPr>
            </a:pPr>
            <a:endParaRPr lang="es-EC"/>
          </a:p>
        </c:txPr>
        <c:crossAx val="260673311"/>
        <c:crosses val="autoZero"/>
        <c:crossBetween val="midCat"/>
      </c:valAx>
      <c:valAx>
        <c:axId val="260673311"/>
        <c:scaling>
          <c:orientation val="minMax"/>
          <c:max val="27"/>
          <c:min val="2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s-EC" dirty="0"/>
                  <a:t>Ondulación geoidal (m)</a:t>
                </a:r>
              </a:p>
            </c:rich>
          </c:tx>
          <c:layout>
            <c:manualLayout>
              <c:xMode val="edge"/>
              <c:yMode val="edge"/>
              <c:x val="0.92044677435875877"/>
              <c:y val="8.1941249375847069E-2"/>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800" b="0" i="0" u="none" strike="noStrike" kern="1200" spc="0" baseline="0">
                <a:solidFill>
                  <a:schemeClr val="dk1">
                    <a:lumMod val="65000"/>
                    <a:lumOff val="35000"/>
                  </a:schemeClr>
                </a:solidFill>
                <a:latin typeface="+mn-lt"/>
                <a:ea typeface="+mn-ea"/>
                <a:cs typeface="+mn-cs"/>
              </a:defRPr>
            </a:pPr>
            <a:endParaRPr lang="es-EC"/>
          </a:p>
        </c:txPr>
        <c:crossAx val="260665407"/>
        <c:crosses val="autoZero"/>
        <c:crossBetween val="midCat"/>
        <c:majorUnit val="1"/>
        <c:minorUnit val="0.5"/>
      </c:valAx>
      <c:spPr>
        <a:gradFill>
          <a:gsLst>
            <a:gs pos="100000">
              <a:schemeClr val="lt1">
                <a:lumMod val="95000"/>
              </a:schemeClr>
            </a:gs>
            <a:gs pos="0">
              <a:schemeClr val="lt1">
                <a:alpha val="0"/>
              </a:schemeClr>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solidFill>
        <a:schemeClr val="tx1"/>
      </a:solid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829862441243118E-2"/>
          <c:y val="9.5642878194742542E-2"/>
          <c:w val="0.85098324344519172"/>
          <c:h val="0.68364379706304779"/>
        </c:manualLayout>
      </c:layout>
      <c:scatterChart>
        <c:scatterStyle val="lineMarker"/>
        <c:varyColors val="0"/>
        <c:ser>
          <c:idx val="0"/>
          <c:order val="0"/>
          <c:spPr>
            <a:ln w="25400" cap="flat" cmpd="sng" algn="ctr">
              <a:noFill/>
              <a:prstDash val="sysDot"/>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trendline>
            <c:spPr>
              <a:ln w="9525" cap="rnd">
                <a:solidFill>
                  <a:srgbClr val="FF0000"/>
                </a:solidFill>
              </a:ln>
              <a:effectLst/>
            </c:spPr>
            <c:trendlineType val="linear"/>
            <c:dispRSqr val="0"/>
            <c:dispEq val="0"/>
          </c:trendline>
          <c:xVal>
            <c:numRef>
              <c:f>EGM08_ESTABLE!$C$2:$C$52</c:f>
              <c:numCache>
                <c:formatCode>0.0000000000000</c:formatCode>
                <c:ptCount val="51"/>
                <c:pt idx="0">
                  <c:v>-2.6996194111111111</c:v>
                </c:pt>
                <c:pt idx="1">
                  <c:v>-2.7219202250000003</c:v>
                </c:pt>
                <c:pt idx="2">
                  <c:v>-2.7338593055555558</c:v>
                </c:pt>
                <c:pt idx="3">
                  <c:v>-2.7642205666666668</c:v>
                </c:pt>
                <c:pt idx="4">
                  <c:v>-2.7486833388888892</c:v>
                </c:pt>
                <c:pt idx="5">
                  <c:v>-2.7279057444444446</c:v>
                </c:pt>
                <c:pt idx="6">
                  <c:v>-2.7456609194444446</c:v>
                </c:pt>
                <c:pt idx="7">
                  <c:v>-2.7007888638888891</c:v>
                </c:pt>
                <c:pt idx="8">
                  <c:v>-2.6292383694444443</c:v>
                </c:pt>
                <c:pt idx="9">
                  <c:v>-2.6025900861111113</c:v>
                </c:pt>
                <c:pt idx="10">
                  <c:v>-2.5970907583333336</c:v>
                </c:pt>
                <c:pt idx="11">
                  <c:v>-2.5900128805555558</c:v>
                </c:pt>
                <c:pt idx="12">
                  <c:v>-2.5692327194444444</c:v>
                </c:pt>
                <c:pt idx="13">
                  <c:v>-2.5849534194444446</c:v>
                </c:pt>
                <c:pt idx="14">
                  <c:v>-2.5956879055555557</c:v>
                </c:pt>
                <c:pt idx="15">
                  <c:v>-2.6183580499999999</c:v>
                </c:pt>
                <c:pt idx="16">
                  <c:v>-2.621114311111111</c:v>
                </c:pt>
                <c:pt idx="17">
                  <c:v>-2.5905724777777781</c:v>
                </c:pt>
                <c:pt idx="18">
                  <c:v>-2.5814882749999999</c:v>
                </c:pt>
                <c:pt idx="19">
                  <c:v>-2.6881557222222225</c:v>
                </c:pt>
                <c:pt idx="20">
                  <c:v>-2.7183383888888888</c:v>
                </c:pt>
                <c:pt idx="21">
                  <c:v>-2.7425229722222224</c:v>
                </c:pt>
                <c:pt idx="22">
                  <c:v>-2.7527451666666667</c:v>
                </c:pt>
                <c:pt idx="23">
                  <c:v>-2.7574337222222223</c:v>
                </c:pt>
                <c:pt idx="24">
                  <c:v>-2.7621897500000001</c:v>
                </c:pt>
                <c:pt idx="25">
                  <c:v>-2.7737601944444443</c:v>
                </c:pt>
                <c:pt idx="26">
                  <c:v>-2.7578754444444447</c:v>
                </c:pt>
                <c:pt idx="27">
                  <c:v>-2.7413363055555555</c:v>
                </c:pt>
                <c:pt idx="28">
                  <c:v>-2.7822139444444445</c:v>
                </c:pt>
                <c:pt idx="29">
                  <c:v>-2.8047618611111109</c:v>
                </c:pt>
                <c:pt idx="30">
                  <c:v>-2.7935633055555553</c:v>
                </c:pt>
                <c:pt idx="31">
                  <c:v>-2.7649317500000001</c:v>
                </c:pt>
                <c:pt idx="32">
                  <c:v>-2.7370865000000002</c:v>
                </c:pt>
                <c:pt idx="33">
                  <c:v>-2.7066378611111115</c:v>
                </c:pt>
                <c:pt idx="34">
                  <c:v>-2.6786316388888887</c:v>
                </c:pt>
                <c:pt idx="35">
                  <c:v>-2.6514162222222222</c:v>
                </c:pt>
                <c:pt idx="36">
                  <c:v>-2.6085646666666666</c:v>
                </c:pt>
                <c:pt idx="37">
                  <c:v>-2.5811035833333329</c:v>
                </c:pt>
                <c:pt idx="38">
                  <c:v>-2.6136068611111112</c:v>
                </c:pt>
                <c:pt idx="39">
                  <c:v>-2.6254239166666666</c:v>
                </c:pt>
                <c:pt idx="40">
                  <c:v>-2.5961123055555557</c:v>
                </c:pt>
                <c:pt idx="41">
                  <c:v>-2.5916372500000002</c:v>
                </c:pt>
                <c:pt idx="42">
                  <c:v>-2.58703525</c:v>
                </c:pt>
                <c:pt idx="43">
                  <c:v>-2.5690035833333331</c:v>
                </c:pt>
                <c:pt idx="44">
                  <c:v>-2.5712033611111109</c:v>
                </c:pt>
                <c:pt idx="45">
                  <c:v>-2.5775389444444441</c:v>
                </c:pt>
                <c:pt idx="46">
                  <c:v>-2.6915065555555557</c:v>
                </c:pt>
                <c:pt idx="47">
                  <c:v>-2.5805832777777775</c:v>
                </c:pt>
                <c:pt idx="48">
                  <c:v>-2.7294020000000003</c:v>
                </c:pt>
                <c:pt idx="49">
                  <c:v>-2.7530913333333333</c:v>
                </c:pt>
                <c:pt idx="50">
                  <c:v>-2.5899565277777779</c:v>
                </c:pt>
              </c:numCache>
            </c:numRef>
          </c:xVal>
          <c:yVal>
            <c:numRef>
              <c:f>EGM08_ESTABLE!$D$2:$D$51</c:f>
              <c:numCache>
                <c:formatCode>General</c:formatCode>
                <c:ptCount val="50"/>
                <c:pt idx="0">
                  <c:v>23.248100000000001</c:v>
                </c:pt>
                <c:pt idx="1">
                  <c:v>23.220400000000001</c:v>
                </c:pt>
                <c:pt idx="2">
                  <c:v>23.195599999999999</c:v>
                </c:pt>
                <c:pt idx="3">
                  <c:v>22.9345</c:v>
                </c:pt>
                <c:pt idx="4">
                  <c:v>22.9284</c:v>
                </c:pt>
                <c:pt idx="5">
                  <c:v>23.0382</c:v>
                </c:pt>
                <c:pt idx="6">
                  <c:v>23.0014</c:v>
                </c:pt>
                <c:pt idx="7">
                  <c:v>23.159500000000001</c:v>
                </c:pt>
                <c:pt idx="8">
                  <c:v>23.346</c:v>
                </c:pt>
                <c:pt idx="9">
                  <c:v>23.601600000000001</c:v>
                </c:pt>
                <c:pt idx="10">
                  <c:v>23.633299999999998</c:v>
                </c:pt>
                <c:pt idx="11">
                  <c:v>23.706900000000001</c:v>
                </c:pt>
                <c:pt idx="12">
                  <c:v>23.866800000000001</c:v>
                </c:pt>
                <c:pt idx="13">
                  <c:v>23.551400000000001</c:v>
                </c:pt>
                <c:pt idx="14">
                  <c:v>23.320499999999999</c:v>
                </c:pt>
                <c:pt idx="15">
                  <c:v>23.1035</c:v>
                </c:pt>
                <c:pt idx="16">
                  <c:v>22.798300000000001</c:v>
                </c:pt>
                <c:pt idx="17">
                  <c:v>22.693999999999999</c:v>
                </c:pt>
                <c:pt idx="18">
                  <c:v>22.605599999999999</c:v>
                </c:pt>
                <c:pt idx="19">
                  <c:v>23.129200000000001</c:v>
                </c:pt>
                <c:pt idx="20">
                  <c:v>23.040800000000001</c:v>
                </c:pt>
                <c:pt idx="21">
                  <c:v>22.8962</c:v>
                </c:pt>
                <c:pt idx="22">
                  <c:v>22.854399999999998</c:v>
                </c:pt>
                <c:pt idx="23">
                  <c:v>22.8977</c:v>
                </c:pt>
                <c:pt idx="24">
                  <c:v>22.956600000000002</c:v>
                </c:pt>
                <c:pt idx="25">
                  <c:v>22.728899999999999</c:v>
                </c:pt>
                <c:pt idx="26">
                  <c:v>22.701899999999998</c:v>
                </c:pt>
                <c:pt idx="27">
                  <c:v>22.994399999999999</c:v>
                </c:pt>
                <c:pt idx="28">
                  <c:v>22.8142</c:v>
                </c:pt>
                <c:pt idx="29">
                  <c:v>22.426500000000001</c:v>
                </c:pt>
                <c:pt idx="30">
                  <c:v>22.432300000000001</c:v>
                </c:pt>
                <c:pt idx="31">
                  <c:v>22.539300000000001</c:v>
                </c:pt>
                <c:pt idx="32">
                  <c:v>22.6783</c:v>
                </c:pt>
                <c:pt idx="33">
                  <c:v>22.87</c:v>
                </c:pt>
                <c:pt idx="34">
                  <c:v>23.049499999999998</c:v>
                </c:pt>
                <c:pt idx="35">
                  <c:v>23.080500000000001</c:v>
                </c:pt>
                <c:pt idx="36">
                  <c:v>23.6081</c:v>
                </c:pt>
                <c:pt idx="37">
                  <c:v>23.491900000000001</c:v>
                </c:pt>
                <c:pt idx="38">
                  <c:v>23.1355</c:v>
                </c:pt>
                <c:pt idx="39">
                  <c:v>22.841200000000001</c:v>
                </c:pt>
                <c:pt idx="40">
                  <c:v>22.697900000000001</c:v>
                </c:pt>
                <c:pt idx="41">
                  <c:v>23.6599</c:v>
                </c:pt>
                <c:pt idx="42">
                  <c:v>23.714400000000001</c:v>
                </c:pt>
                <c:pt idx="43">
                  <c:v>23.9434</c:v>
                </c:pt>
                <c:pt idx="44">
                  <c:v>23.9908</c:v>
                </c:pt>
                <c:pt idx="45">
                  <c:v>23.9298</c:v>
                </c:pt>
                <c:pt idx="46">
                  <c:v>22.973400000000002</c:v>
                </c:pt>
                <c:pt idx="47">
                  <c:v>23.740400000000001</c:v>
                </c:pt>
                <c:pt idx="48">
                  <c:v>22.822099999999999</c:v>
                </c:pt>
                <c:pt idx="49">
                  <c:v>22.914400000000001</c:v>
                </c:pt>
              </c:numCache>
            </c:numRef>
          </c:yVal>
          <c:smooth val="0"/>
          <c:extLst>
            <c:ext xmlns:c16="http://schemas.microsoft.com/office/drawing/2014/chart" uri="{C3380CC4-5D6E-409C-BE32-E72D297353CC}">
              <c16:uniqueId val="{00000001-5BFE-4375-83C8-1AE3AAFD0535}"/>
            </c:ext>
          </c:extLst>
        </c:ser>
        <c:dLbls>
          <c:showLegendKey val="0"/>
          <c:showVal val="0"/>
          <c:showCatName val="0"/>
          <c:showSerName val="0"/>
          <c:showPercent val="0"/>
          <c:showBubbleSize val="0"/>
        </c:dLbls>
        <c:axId val="260665407"/>
        <c:axId val="260673311"/>
      </c:scatterChart>
      <c:valAx>
        <c:axId val="260665407"/>
        <c:scaling>
          <c:orientation val="minMax"/>
          <c:min val="-2.82"/>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s-EC" dirty="0"/>
                  <a:t>Latitud (</a:t>
                </a:r>
                <a:r>
                  <a:rPr lang="es-EC" sz="1197" b="0" i="0" u="none" strike="noStrike" baseline="0" dirty="0">
                    <a:effectLst/>
                  </a:rPr>
                  <a:t>°</a:t>
                </a:r>
                <a:r>
                  <a:rPr lang="es-EC" dirty="0"/>
                  <a:t>)</a:t>
                </a:r>
              </a:p>
            </c:rich>
          </c:tx>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title>
        <c:numFmt formatCode="0.00" sourceLinked="0"/>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800" b="0" i="0" u="none" strike="noStrike" kern="1200" spc="0" baseline="0">
                <a:solidFill>
                  <a:schemeClr val="dk1">
                    <a:lumMod val="65000"/>
                    <a:lumOff val="35000"/>
                  </a:schemeClr>
                </a:solidFill>
                <a:latin typeface="+mn-lt"/>
                <a:ea typeface="+mn-ea"/>
                <a:cs typeface="+mn-cs"/>
              </a:defRPr>
            </a:pPr>
            <a:endParaRPr lang="es-EC"/>
          </a:p>
        </c:txPr>
        <c:crossAx val="260673311"/>
        <c:crosses val="autoZero"/>
        <c:crossBetween val="midCat"/>
      </c:valAx>
      <c:valAx>
        <c:axId val="260673311"/>
        <c:scaling>
          <c:orientation val="minMax"/>
          <c:max val="27"/>
          <c:min val="2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s-EC" dirty="0"/>
                  <a:t>Ondulación geoidal (m)</a:t>
                </a:r>
              </a:p>
            </c:rich>
          </c:tx>
          <c:layout>
            <c:manualLayout>
              <c:xMode val="edge"/>
              <c:yMode val="edge"/>
              <c:x val="0.91737415709514369"/>
              <c:y val="8.154485474873048E-2"/>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800" b="0" i="0" u="none" strike="noStrike" kern="1200" spc="0" baseline="0">
                <a:solidFill>
                  <a:schemeClr val="dk1">
                    <a:lumMod val="65000"/>
                    <a:lumOff val="35000"/>
                  </a:schemeClr>
                </a:solidFill>
                <a:latin typeface="+mn-lt"/>
                <a:ea typeface="+mn-ea"/>
                <a:cs typeface="+mn-cs"/>
              </a:defRPr>
            </a:pPr>
            <a:endParaRPr lang="es-EC"/>
          </a:p>
        </c:txPr>
        <c:crossAx val="260665407"/>
        <c:crosses val="autoZero"/>
        <c:crossBetween val="midCat"/>
        <c:majorUnit val="1"/>
        <c:minorUnit val="0.5"/>
      </c:valAx>
      <c:spPr>
        <a:gradFill>
          <a:gsLst>
            <a:gs pos="100000">
              <a:schemeClr val="lt1">
                <a:lumMod val="95000"/>
              </a:schemeClr>
            </a:gs>
            <a:gs pos="0">
              <a:schemeClr val="lt1">
                <a:alpha val="0"/>
              </a:schemeClr>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solidFill>
        <a:schemeClr val="tx1"/>
      </a:solid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76718072962773"/>
          <c:y val="8.9328774257470808E-2"/>
          <c:w val="0.83507114569258722"/>
          <c:h val="0.77218946133135613"/>
        </c:manualLayout>
      </c:layout>
      <c:scatterChart>
        <c:scatterStyle val="smoothMarker"/>
        <c:varyColors val="0"/>
        <c:ser>
          <c:idx val="0"/>
          <c:order val="0"/>
          <c:spPr>
            <a:ln w="9525" cap="flat" cmpd="sng" algn="ctr">
              <a:solidFill>
                <a:schemeClr val="accent1"/>
              </a:solidFill>
              <a:prstDash val="solid"/>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olidFill>
                <a:round/>
              </a:ln>
              <a:effectLst/>
            </c:spPr>
          </c:marker>
          <c:xVal>
            <c:numRef>
              <c:f>'V11'!$D$2:$D$10</c:f>
              <c:numCache>
                <c:formatCode>General</c:formatCode>
                <c:ptCount val="9"/>
                <c:pt idx="0">
                  <c:v>0</c:v>
                </c:pt>
                <c:pt idx="1">
                  <c:v>1.8925298729846E-2</c:v>
                </c:pt>
                <c:pt idx="2">
                  <c:v>4.3073565825934003E-2</c:v>
                </c:pt>
                <c:pt idx="3">
                  <c:v>7.0752576538208004E-2</c:v>
                </c:pt>
                <c:pt idx="4">
                  <c:v>0.101347639942345</c:v>
                </c:pt>
                <c:pt idx="5">
                  <c:v>0.12981371382184601</c:v>
                </c:pt>
                <c:pt idx="6">
                  <c:v>0.159890191769579</c:v>
                </c:pt>
                <c:pt idx="7">
                  <c:v>0.188119080327661</c:v>
                </c:pt>
                <c:pt idx="8">
                  <c:v>0.22696067463682101</c:v>
                </c:pt>
              </c:numCache>
            </c:numRef>
          </c:xVal>
          <c:yVal>
            <c:numRef>
              <c:f>'V11'!$E$2:$E$10</c:f>
              <c:numCache>
                <c:formatCode>General</c:formatCode>
                <c:ptCount val="9"/>
                <c:pt idx="0">
                  <c:v>0</c:v>
                </c:pt>
                <c:pt idx="1">
                  <c:v>1.8196930791367E-2</c:v>
                </c:pt>
                <c:pt idx="2">
                  <c:v>4.5988968341345998E-2</c:v>
                </c:pt>
                <c:pt idx="3">
                  <c:v>0.105584021437126</c:v>
                </c:pt>
                <c:pt idx="4">
                  <c:v>0.198211619660494</c:v>
                </c:pt>
                <c:pt idx="5">
                  <c:v>0.23673112517605599</c:v>
                </c:pt>
                <c:pt idx="6">
                  <c:v>0.241645578575758</c:v>
                </c:pt>
                <c:pt idx="7">
                  <c:v>0.30667173464028802</c:v>
                </c:pt>
                <c:pt idx="8">
                  <c:v>0.28384627741830099</c:v>
                </c:pt>
              </c:numCache>
            </c:numRef>
          </c:yVal>
          <c:smooth val="1"/>
          <c:extLst>
            <c:ext xmlns:c16="http://schemas.microsoft.com/office/drawing/2014/chart" uri="{C3380CC4-5D6E-409C-BE32-E72D297353CC}">
              <c16:uniqueId val="{00000000-B353-428F-A9C2-BE94A649BD6F}"/>
            </c:ext>
          </c:extLst>
        </c:ser>
        <c:dLbls>
          <c:showLegendKey val="0"/>
          <c:showVal val="0"/>
          <c:showCatName val="0"/>
          <c:showSerName val="0"/>
          <c:showPercent val="0"/>
          <c:showBubbleSize val="0"/>
        </c:dLbls>
        <c:axId val="54168767"/>
        <c:axId val="54163359"/>
      </c:scatterChart>
      <c:valAx>
        <c:axId val="54168767"/>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s-419"/>
                  <a:t>h</a:t>
                </a:r>
              </a:p>
            </c:rich>
          </c:tx>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dk1">
                    <a:lumMod val="65000"/>
                    <a:lumOff val="35000"/>
                  </a:schemeClr>
                </a:solidFill>
                <a:latin typeface="+mn-lt"/>
                <a:ea typeface="+mn-ea"/>
                <a:cs typeface="+mn-cs"/>
              </a:defRPr>
            </a:pPr>
            <a:endParaRPr lang="es-EC"/>
          </a:p>
        </c:txPr>
        <c:crossAx val="54163359"/>
        <c:crosses val="autoZero"/>
        <c:crossBetween val="midCat"/>
      </c:valAx>
      <c:valAx>
        <c:axId val="54163359"/>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s-419"/>
                  <a:t>r(h)</a:t>
                </a:r>
              </a:p>
            </c:rich>
          </c:tx>
          <c:layout>
            <c:manualLayout>
              <c:xMode val="edge"/>
              <c:yMode val="edge"/>
              <c:x val="0.92201103213714453"/>
              <c:y val="0.35543297462188866"/>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dk1">
                    <a:lumMod val="65000"/>
                    <a:lumOff val="35000"/>
                  </a:schemeClr>
                </a:solidFill>
                <a:latin typeface="+mn-lt"/>
                <a:ea typeface="+mn-ea"/>
                <a:cs typeface="+mn-cs"/>
              </a:defRPr>
            </a:pPr>
            <a:endParaRPr lang="es-EC"/>
          </a:p>
        </c:txPr>
        <c:crossAx val="54168767"/>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solidFill>
        <a:schemeClr val="tx1"/>
      </a:solid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92678412918663"/>
          <c:y val="8.9328774257470808E-2"/>
          <c:w val="0.81866338290980467"/>
          <c:h val="0.77218946133135613"/>
        </c:manualLayout>
      </c:layout>
      <c:scatterChart>
        <c:scatterStyle val="smoothMarker"/>
        <c:varyColors val="0"/>
        <c:ser>
          <c:idx val="0"/>
          <c:order val="0"/>
          <c:spPr>
            <a:ln w="9525" cap="flat" cmpd="sng" algn="ctr">
              <a:solidFill>
                <a:schemeClr val="accent1">
                  <a:alpha val="70000"/>
                </a:schemeClr>
              </a:solidFill>
              <a:prstDash val="solid"/>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xVal>
            <c:numRef>
              <c:f>'V12'!$D$2:$D$10</c:f>
              <c:numCache>
                <c:formatCode>General</c:formatCode>
                <c:ptCount val="9"/>
                <c:pt idx="0">
                  <c:v>0</c:v>
                </c:pt>
                <c:pt idx="1">
                  <c:v>1.8925298729846E-2</c:v>
                </c:pt>
                <c:pt idx="2">
                  <c:v>4.3073565825934003E-2</c:v>
                </c:pt>
                <c:pt idx="3">
                  <c:v>7.0752576538208004E-2</c:v>
                </c:pt>
                <c:pt idx="4">
                  <c:v>0.101347639942345</c:v>
                </c:pt>
                <c:pt idx="5">
                  <c:v>0.12981371382184601</c:v>
                </c:pt>
                <c:pt idx="6">
                  <c:v>0.159890191769579</c:v>
                </c:pt>
                <c:pt idx="7">
                  <c:v>0.188119080327661</c:v>
                </c:pt>
                <c:pt idx="8">
                  <c:v>0.22696067463682101</c:v>
                </c:pt>
              </c:numCache>
            </c:numRef>
          </c:xVal>
          <c:yVal>
            <c:numRef>
              <c:f>'V12'!$E$2:$E$10</c:f>
              <c:numCache>
                <c:formatCode>General</c:formatCode>
                <c:ptCount val="9"/>
                <c:pt idx="0">
                  <c:v>0</c:v>
                </c:pt>
                <c:pt idx="1">
                  <c:v>3.5998862589929998E-3</c:v>
                </c:pt>
                <c:pt idx="2">
                  <c:v>1.9135152187500001E-2</c:v>
                </c:pt>
                <c:pt idx="3">
                  <c:v>5.8746088652694997E-2</c:v>
                </c:pt>
                <c:pt idx="4">
                  <c:v>0.10968675626543201</c:v>
                </c:pt>
                <c:pt idx="5">
                  <c:v>0.18823798799295799</c:v>
                </c:pt>
                <c:pt idx="6">
                  <c:v>0.30353973415151497</c:v>
                </c:pt>
                <c:pt idx="7">
                  <c:v>0.436730746798561</c:v>
                </c:pt>
                <c:pt idx="8">
                  <c:v>0.38817244983660099</c:v>
                </c:pt>
              </c:numCache>
            </c:numRef>
          </c:yVal>
          <c:smooth val="1"/>
          <c:extLst>
            <c:ext xmlns:c16="http://schemas.microsoft.com/office/drawing/2014/chart" uri="{C3380CC4-5D6E-409C-BE32-E72D297353CC}">
              <c16:uniqueId val="{00000000-A65E-4F69-B06D-83E9FDF1E6F3}"/>
            </c:ext>
          </c:extLst>
        </c:ser>
        <c:dLbls>
          <c:showLegendKey val="0"/>
          <c:showVal val="0"/>
          <c:showCatName val="0"/>
          <c:showSerName val="0"/>
          <c:showPercent val="0"/>
          <c:showBubbleSize val="0"/>
        </c:dLbls>
        <c:axId val="54168767"/>
        <c:axId val="54163359"/>
      </c:scatterChart>
      <c:valAx>
        <c:axId val="54168767"/>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s-419"/>
                  <a:t>h</a:t>
                </a:r>
              </a:p>
            </c:rich>
          </c:tx>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dk1">
                    <a:lumMod val="65000"/>
                    <a:lumOff val="35000"/>
                  </a:schemeClr>
                </a:solidFill>
                <a:latin typeface="+mn-lt"/>
                <a:ea typeface="+mn-ea"/>
                <a:cs typeface="+mn-cs"/>
              </a:defRPr>
            </a:pPr>
            <a:endParaRPr lang="es-EC"/>
          </a:p>
        </c:txPr>
        <c:crossAx val="54163359"/>
        <c:crosses val="autoZero"/>
        <c:crossBetween val="midCat"/>
      </c:valAx>
      <c:valAx>
        <c:axId val="54163359"/>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s-419"/>
                  <a:t>r(h)</a:t>
                </a:r>
              </a:p>
            </c:rich>
          </c:tx>
          <c:layout>
            <c:manualLayout>
              <c:xMode val="edge"/>
              <c:yMode val="edge"/>
              <c:x val="0.94280472587266895"/>
              <c:y val="0.26463133888045426"/>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dk1">
                    <a:lumMod val="65000"/>
                    <a:lumOff val="35000"/>
                  </a:schemeClr>
                </a:solidFill>
                <a:latin typeface="+mn-lt"/>
                <a:ea typeface="+mn-ea"/>
                <a:cs typeface="+mn-cs"/>
              </a:defRPr>
            </a:pPr>
            <a:endParaRPr lang="es-EC"/>
          </a:p>
        </c:txPr>
        <c:crossAx val="54168767"/>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solidFill>
        <a:schemeClr val="tx1"/>
      </a:solid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449284389016"/>
          <c:y val="8.9328774257470808E-2"/>
          <c:w val="0.81320872943184874"/>
          <c:h val="0.74255326525550525"/>
        </c:manualLayout>
      </c:layout>
      <c:scatterChart>
        <c:scatterStyle val="smoothMarker"/>
        <c:varyColors val="0"/>
        <c:ser>
          <c:idx val="0"/>
          <c:order val="0"/>
          <c:spPr>
            <a:ln w="9525" cap="flat" cmpd="sng" algn="ctr">
              <a:solidFill>
                <a:schemeClr val="accent1">
                  <a:alpha val="70000"/>
                </a:schemeClr>
              </a:solidFill>
              <a:prstDash val="solid"/>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xVal>
            <c:numRef>
              <c:f>'V22'!$D$2:$D$10</c:f>
              <c:numCache>
                <c:formatCode>General</c:formatCode>
                <c:ptCount val="9"/>
                <c:pt idx="0">
                  <c:v>0</c:v>
                </c:pt>
                <c:pt idx="1">
                  <c:v>1.8925298729846E-2</c:v>
                </c:pt>
                <c:pt idx="2">
                  <c:v>4.3073565825934003E-2</c:v>
                </c:pt>
                <c:pt idx="3">
                  <c:v>7.0752576538208004E-2</c:v>
                </c:pt>
                <c:pt idx="4">
                  <c:v>0.101347639942345</c:v>
                </c:pt>
                <c:pt idx="5">
                  <c:v>0.12981371382184601</c:v>
                </c:pt>
                <c:pt idx="6">
                  <c:v>0.159890191769579</c:v>
                </c:pt>
                <c:pt idx="7">
                  <c:v>0.188119080327661</c:v>
                </c:pt>
                <c:pt idx="8">
                  <c:v>0.22696067463682101</c:v>
                </c:pt>
              </c:numCache>
            </c:numRef>
          </c:xVal>
          <c:yVal>
            <c:numRef>
              <c:f>'V22'!$E$2:$E$10</c:f>
              <c:numCache>
                <c:formatCode>General</c:formatCode>
                <c:ptCount val="9"/>
                <c:pt idx="0">
                  <c:v>0</c:v>
                </c:pt>
                <c:pt idx="1">
                  <c:v>6.6667811870499997E-3</c:v>
                </c:pt>
                <c:pt idx="2">
                  <c:v>3.6306576586537999E-2</c:v>
                </c:pt>
                <c:pt idx="3">
                  <c:v>0.10724066044910199</c:v>
                </c:pt>
                <c:pt idx="4">
                  <c:v>0.17549820280864201</c:v>
                </c:pt>
                <c:pt idx="5">
                  <c:v>0.317677259225352</c:v>
                </c:pt>
                <c:pt idx="6">
                  <c:v>0.56308797848484804</c:v>
                </c:pt>
                <c:pt idx="7">
                  <c:v>0.84134627093525205</c:v>
                </c:pt>
                <c:pt idx="8">
                  <c:v>1.0534371227777699</c:v>
                </c:pt>
              </c:numCache>
            </c:numRef>
          </c:yVal>
          <c:smooth val="1"/>
          <c:extLst>
            <c:ext xmlns:c16="http://schemas.microsoft.com/office/drawing/2014/chart" uri="{C3380CC4-5D6E-409C-BE32-E72D297353CC}">
              <c16:uniqueId val="{00000000-C06C-4B73-BA7D-AF374CD5706E}"/>
            </c:ext>
          </c:extLst>
        </c:ser>
        <c:dLbls>
          <c:showLegendKey val="0"/>
          <c:showVal val="0"/>
          <c:showCatName val="0"/>
          <c:showSerName val="0"/>
          <c:showPercent val="0"/>
          <c:showBubbleSize val="0"/>
        </c:dLbls>
        <c:axId val="54168767"/>
        <c:axId val="54163359"/>
      </c:scatterChart>
      <c:valAx>
        <c:axId val="54168767"/>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s-419"/>
                  <a:t>h</a:t>
                </a:r>
              </a:p>
            </c:rich>
          </c:tx>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dk1">
                    <a:lumMod val="65000"/>
                    <a:lumOff val="35000"/>
                  </a:schemeClr>
                </a:solidFill>
                <a:latin typeface="+mn-lt"/>
                <a:ea typeface="+mn-ea"/>
                <a:cs typeface="+mn-cs"/>
              </a:defRPr>
            </a:pPr>
            <a:endParaRPr lang="es-EC"/>
          </a:p>
        </c:txPr>
        <c:crossAx val="54163359"/>
        <c:crosses val="autoZero"/>
        <c:crossBetween val="midCat"/>
      </c:valAx>
      <c:valAx>
        <c:axId val="54163359"/>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s-419"/>
                  <a:t>r(h)</a:t>
                </a:r>
              </a:p>
            </c:rich>
          </c:tx>
          <c:layout>
            <c:manualLayout>
              <c:xMode val="edge"/>
              <c:yMode val="edge"/>
              <c:x val="0.91375709451218412"/>
              <c:y val="0.34443935209481585"/>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dk1">
                    <a:lumMod val="65000"/>
                    <a:lumOff val="35000"/>
                  </a:schemeClr>
                </a:solidFill>
                <a:latin typeface="+mn-lt"/>
                <a:ea typeface="+mn-ea"/>
                <a:cs typeface="+mn-cs"/>
              </a:defRPr>
            </a:pPr>
            <a:endParaRPr lang="es-EC"/>
          </a:p>
        </c:txPr>
        <c:crossAx val="54168767"/>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solidFill>
        <a:schemeClr val="tx1"/>
      </a:solidFill>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10498744533475"/>
          <c:y val="3.0850853291974487E-2"/>
          <c:w val="0.82512427815817369"/>
          <c:h val="0.8033286197387226"/>
        </c:manualLayout>
      </c:layout>
      <c:scatterChart>
        <c:scatterStyle val="smoothMarker"/>
        <c:varyColors val="0"/>
        <c:ser>
          <c:idx val="0"/>
          <c:order val="0"/>
          <c:tx>
            <c:v>experimental</c:v>
          </c:tx>
          <c:spPr>
            <a:ln w="19050" cap="rnd">
              <a:solidFill>
                <a:schemeClr val="accent1"/>
              </a:solidFill>
              <a:round/>
            </a:ln>
            <a:effectLst/>
          </c:spPr>
          <c:marker>
            <c:symbol val="none"/>
          </c:marker>
          <c:xVal>
            <c:numRef>
              <c:f>'V11'!$D$2:$D$10</c:f>
              <c:numCache>
                <c:formatCode>General</c:formatCode>
                <c:ptCount val="9"/>
                <c:pt idx="0">
                  <c:v>0</c:v>
                </c:pt>
                <c:pt idx="1">
                  <c:v>1.8925298729846E-2</c:v>
                </c:pt>
                <c:pt idx="2">
                  <c:v>4.3073565825934003E-2</c:v>
                </c:pt>
                <c:pt idx="3">
                  <c:v>7.0752576538208004E-2</c:v>
                </c:pt>
                <c:pt idx="4">
                  <c:v>0.101347639942345</c:v>
                </c:pt>
                <c:pt idx="5">
                  <c:v>0.12981371382184601</c:v>
                </c:pt>
                <c:pt idx="6">
                  <c:v>0.159890191769579</c:v>
                </c:pt>
                <c:pt idx="7">
                  <c:v>0.188119080327661</c:v>
                </c:pt>
                <c:pt idx="8">
                  <c:v>0.22696067463682101</c:v>
                </c:pt>
              </c:numCache>
            </c:numRef>
          </c:xVal>
          <c:yVal>
            <c:numRef>
              <c:f>'V11'!$E$2:$E$10</c:f>
              <c:numCache>
                <c:formatCode>General</c:formatCode>
                <c:ptCount val="9"/>
                <c:pt idx="0">
                  <c:v>0</c:v>
                </c:pt>
                <c:pt idx="1">
                  <c:v>1.8196930791367E-2</c:v>
                </c:pt>
                <c:pt idx="2">
                  <c:v>4.5988968341345998E-2</c:v>
                </c:pt>
                <c:pt idx="3">
                  <c:v>0.105584021437126</c:v>
                </c:pt>
                <c:pt idx="4">
                  <c:v>0.198211619660494</c:v>
                </c:pt>
                <c:pt idx="5">
                  <c:v>0.23673112517605599</c:v>
                </c:pt>
                <c:pt idx="6">
                  <c:v>0.241645578575758</c:v>
                </c:pt>
                <c:pt idx="7">
                  <c:v>0.30667173464028802</c:v>
                </c:pt>
                <c:pt idx="8">
                  <c:v>0.28384627741830099</c:v>
                </c:pt>
              </c:numCache>
            </c:numRef>
          </c:yVal>
          <c:smooth val="1"/>
          <c:extLst>
            <c:ext xmlns:c16="http://schemas.microsoft.com/office/drawing/2014/chart" uri="{C3380CC4-5D6E-409C-BE32-E72D297353CC}">
              <c16:uniqueId val="{00000000-EC65-40EA-B5FD-A4B6DE297ECB}"/>
            </c:ext>
          </c:extLst>
        </c:ser>
        <c:ser>
          <c:idx val="1"/>
          <c:order val="1"/>
          <c:tx>
            <c:v>exponencial</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'V11'!$D$2:$D$10</c:f>
              <c:numCache>
                <c:formatCode>General</c:formatCode>
                <c:ptCount val="9"/>
                <c:pt idx="0">
                  <c:v>0</c:v>
                </c:pt>
                <c:pt idx="1">
                  <c:v>1.8925298729846E-2</c:v>
                </c:pt>
                <c:pt idx="2">
                  <c:v>4.3073565825934003E-2</c:v>
                </c:pt>
                <c:pt idx="3">
                  <c:v>7.0752576538208004E-2</c:v>
                </c:pt>
                <c:pt idx="4">
                  <c:v>0.101347639942345</c:v>
                </c:pt>
                <c:pt idx="5">
                  <c:v>0.12981371382184601</c:v>
                </c:pt>
                <c:pt idx="6">
                  <c:v>0.159890191769579</c:v>
                </c:pt>
                <c:pt idx="7">
                  <c:v>0.188119080327661</c:v>
                </c:pt>
                <c:pt idx="8">
                  <c:v>0.22696067463682101</c:v>
                </c:pt>
              </c:numCache>
            </c:numRef>
          </c:xVal>
          <c:yVal>
            <c:numRef>
              <c:f>'V11'!$F$2:$F$10</c:f>
              <c:numCache>
                <c:formatCode>General</c:formatCode>
                <c:ptCount val="9"/>
                <c:pt idx="0">
                  <c:v>0</c:v>
                </c:pt>
                <c:pt idx="1">
                  <c:v>3.7957105914007042E-2</c:v>
                </c:pt>
                <c:pt idx="2">
                  <c:v>8.2500997916555047E-2</c:v>
                </c:pt>
                <c:pt idx="3">
                  <c:v>0.12866395479236895</c:v>
                </c:pt>
                <c:pt idx="4">
                  <c:v>0.17422380164262846</c:v>
                </c:pt>
                <c:pt idx="5">
                  <c:v>0.21200710761277766</c:v>
                </c:pt>
                <c:pt idx="6">
                  <c:v>0.24763084827689458</c:v>
                </c:pt>
                <c:pt idx="7">
                  <c:v>0.2774772235222816</c:v>
                </c:pt>
                <c:pt idx="8">
                  <c:v>0.3135347299946229</c:v>
                </c:pt>
              </c:numCache>
            </c:numRef>
          </c:yVal>
          <c:smooth val="1"/>
          <c:extLst>
            <c:ext xmlns:c16="http://schemas.microsoft.com/office/drawing/2014/chart" uri="{C3380CC4-5D6E-409C-BE32-E72D297353CC}">
              <c16:uniqueId val="{00000001-EC65-40EA-B5FD-A4B6DE297ECB}"/>
            </c:ext>
          </c:extLst>
        </c:ser>
        <c:ser>
          <c:idx val="2"/>
          <c:order val="2"/>
          <c:tx>
            <c:v>gauss</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'V11'!$D$2:$D$10</c:f>
              <c:numCache>
                <c:formatCode>General</c:formatCode>
                <c:ptCount val="9"/>
                <c:pt idx="0">
                  <c:v>0</c:v>
                </c:pt>
                <c:pt idx="1">
                  <c:v>1.8925298729846E-2</c:v>
                </c:pt>
                <c:pt idx="2">
                  <c:v>4.3073565825934003E-2</c:v>
                </c:pt>
                <c:pt idx="3">
                  <c:v>7.0752576538208004E-2</c:v>
                </c:pt>
                <c:pt idx="4">
                  <c:v>0.101347639942345</c:v>
                </c:pt>
                <c:pt idx="5">
                  <c:v>0.12981371382184601</c:v>
                </c:pt>
                <c:pt idx="6">
                  <c:v>0.159890191769579</c:v>
                </c:pt>
                <c:pt idx="7">
                  <c:v>0.188119080327661</c:v>
                </c:pt>
                <c:pt idx="8">
                  <c:v>0.22696067463682101</c:v>
                </c:pt>
              </c:numCache>
            </c:numRef>
          </c:xVal>
          <c:yVal>
            <c:numRef>
              <c:f>'V11'!$G$2:$G$10</c:f>
              <c:numCache>
                <c:formatCode>General</c:formatCode>
                <c:ptCount val="9"/>
                <c:pt idx="0">
                  <c:v>2.1333051317988664E-3</c:v>
                </c:pt>
                <c:pt idx="1">
                  <c:v>1.1987728036951122E-2</c:v>
                </c:pt>
                <c:pt idx="2">
                  <c:v>4.9682388421459632E-2</c:v>
                </c:pt>
                <c:pt idx="3">
                  <c:v>0.11325499611049325</c:v>
                </c:pt>
                <c:pt idx="4">
                  <c:v>0.18452135791257904</c:v>
                </c:pt>
                <c:pt idx="5">
                  <c:v>0.23510325909353336</c:v>
                </c:pt>
                <c:pt idx="6">
                  <c:v>0.26752215008332564</c:v>
                </c:pt>
                <c:pt idx="7">
                  <c:v>0.28257944950805636</c:v>
                </c:pt>
                <c:pt idx="8">
                  <c:v>0.29009266204257628</c:v>
                </c:pt>
              </c:numCache>
            </c:numRef>
          </c:yVal>
          <c:smooth val="1"/>
          <c:extLst>
            <c:ext xmlns:c16="http://schemas.microsoft.com/office/drawing/2014/chart" uri="{C3380CC4-5D6E-409C-BE32-E72D297353CC}">
              <c16:uniqueId val="{00000002-EC65-40EA-B5FD-A4B6DE297ECB}"/>
            </c:ext>
          </c:extLst>
        </c:ser>
        <c:ser>
          <c:idx val="3"/>
          <c:order val="3"/>
          <c:tx>
            <c:v>esferico</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'V11'!$D$2:$D$10</c:f>
              <c:numCache>
                <c:formatCode>General</c:formatCode>
                <c:ptCount val="9"/>
                <c:pt idx="0">
                  <c:v>0</c:v>
                </c:pt>
                <c:pt idx="1">
                  <c:v>1.8925298729846E-2</c:v>
                </c:pt>
                <c:pt idx="2">
                  <c:v>4.3073565825934003E-2</c:v>
                </c:pt>
                <c:pt idx="3">
                  <c:v>7.0752576538208004E-2</c:v>
                </c:pt>
                <c:pt idx="4">
                  <c:v>0.101347639942345</c:v>
                </c:pt>
                <c:pt idx="5">
                  <c:v>0.12981371382184601</c:v>
                </c:pt>
                <c:pt idx="6">
                  <c:v>0.159890191769579</c:v>
                </c:pt>
                <c:pt idx="7">
                  <c:v>0.188119080327661</c:v>
                </c:pt>
                <c:pt idx="8">
                  <c:v>0.22696067463682101</c:v>
                </c:pt>
              </c:numCache>
            </c:numRef>
          </c:xVal>
          <c:yVal>
            <c:numRef>
              <c:f>'V11'!$H$2:$H$10</c:f>
              <c:numCache>
                <c:formatCode>General</c:formatCode>
                <c:ptCount val="9"/>
                <c:pt idx="0">
                  <c:v>0</c:v>
                </c:pt>
                <c:pt idx="1">
                  <c:v>3.5658724011048956E-2</c:v>
                </c:pt>
                <c:pt idx="2">
                  <c:v>8.0435044518267079E-2</c:v>
                </c:pt>
                <c:pt idx="3">
                  <c:v>0.12962184520453682</c:v>
                </c:pt>
                <c:pt idx="4">
                  <c:v>0.17968698938016991</c:v>
                </c:pt>
                <c:pt idx="5">
                  <c:v>0.22057414438095765</c:v>
                </c:pt>
                <c:pt idx="6">
                  <c:v>0.25605027324019658</c:v>
                </c:pt>
                <c:pt idx="7">
                  <c:v>0.28052472878255275</c:v>
                </c:pt>
                <c:pt idx="8">
                  <c:v>0.29739727001641753</c:v>
                </c:pt>
              </c:numCache>
            </c:numRef>
          </c:yVal>
          <c:smooth val="1"/>
          <c:extLst>
            <c:ext xmlns:c16="http://schemas.microsoft.com/office/drawing/2014/chart" uri="{C3380CC4-5D6E-409C-BE32-E72D297353CC}">
              <c16:uniqueId val="{00000003-EC65-40EA-B5FD-A4B6DE297ECB}"/>
            </c:ext>
          </c:extLst>
        </c:ser>
        <c:ser>
          <c:idx val="4"/>
          <c:order val="4"/>
          <c:tx>
            <c:v>estable</c:v>
          </c:tx>
          <c:spPr>
            <a:ln w="19050" cap="rnd">
              <a:solidFill>
                <a:schemeClr val="accent6">
                  <a:alpha val="96000"/>
                </a:schemeClr>
              </a:solidFill>
              <a:round/>
            </a:ln>
            <a:effectLst/>
          </c:spPr>
          <c:marker>
            <c:symbol val="circle"/>
            <c:size val="5"/>
            <c:spPr>
              <a:solidFill>
                <a:schemeClr val="accent6"/>
              </a:solidFill>
              <a:ln w="9525">
                <a:solidFill>
                  <a:schemeClr val="accent6"/>
                </a:solidFill>
              </a:ln>
              <a:effectLst/>
            </c:spPr>
          </c:marker>
          <c:xVal>
            <c:numRef>
              <c:f>'V11'!$D$2:$D$10</c:f>
              <c:numCache>
                <c:formatCode>General</c:formatCode>
                <c:ptCount val="9"/>
                <c:pt idx="0">
                  <c:v>0</c:v>
                </c:pt>
                <c:pt idx="1">
                  <c:v>1.8925298729846E-2</c:v>
                </c:pt>
                <c:pt idx="2">
                  <c:v>4.3073565825934003E-2</c:v>
                </c:pt>
                <c:pt idx="3">
                  <c:v>7.0752576538208004E-2</c:v>
                </c:pt>
                <c:pt idx="4">
                  <c:v>0.101347639942345</c:v>
                </c:pt>
                <c:pt idx="5">
                  <c:v>0.12981371382184601</c:v>
                </c:pt>
                <c:pt idx="6">
                  <c:v>0.159890191769579</c:v>
                </c:pt>
                <c:pt idx="7">
                  <c:v>0.188119080327661</c:v>
                </c:pt>
                <c:pt idx="8">
                  <c:v>0.22696067463682101</c:v>
                </c:pt>
              </c:numCache>
            </c:numRef>
          </c:xVal>
          <c:yVal>
            <c:numRef>
              <c:f>'V11'!$I$2:$I$10</c:f>
              <c:numCache>
                <c:formatCode>General</c:formatCode>
                <c:ptCount val="9"/>
                <c:pt idx="0">
                  <c:v>2.4443519211734001E-3</c:v>
                </c:pt>
                <c:pt idx="1">
                  <c:v>1.2031859260448991E-2</c:v>
                </c:pt>
                <c:pt idx="2">
                  <c:v>4.9359671500694563E-2</c:v>
                </c:pt>
                <c:pt idx="3">
                  <c:v>0.11295702940281924</c:v>
                </c:pt>
                <c:pt idx="4">
                  <c:v>0.18458952242841084</c:v>
                </c:pt>
                <c:pt idx="5">
                  <c:v>0.23538564061137723</c:v>
                </c:pt>
                <c:pt idx="6">
                  <c:v>0.26772772870398365</c:v>
                </c:pt>
                <c:pt idx="7">
                  <c:v>0.28256259252295407</c:v>
                </c:pt>
                <c:pt idx="8">
                  <c:v>0.28981360640978759</c:v>
                </c:pt>
              </c:numCache>
            </c:numRef>
          </c:yVal>
          <c:smooth val="1"/>
          <c:extLst>
            <c:ext xmlns:c16="http://schemas.microsoft.com/office/drawing/2014/chart" uri="{C3380CC4-5D6E-409C-BE32-E72D297353CC}">
              <c16:uniqueId val="{00000004-EC65-40EA-B5FD-A4B6DE297ECB}"/>
            </c:ext>
          </c:extLst>
        </c:ser>
        <c:dLbls>
          <c:showLegendKey val="0"/>
          <c:showVal val="0"/>
          <c:showCatName val="0"/>
          <c:showSerName val="0"/>
          <c:showPercent val="0"/>
          <c:showBubbleSize val="0"/>
        </c:dLbls>
        <c:axId val="227008335"/>
        <c:axId val="227007503"/>
      </c:scatterChart>
      <c:valAx>
        <c:axId val="22700833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419"/>
                  <a:t>h</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7007503"/>
        <c:crosses val="autoZero"/>
        <c:crossBetween val="midCat"/>
      </c:valAx>
      <c:valAx>
        <c:axId val="2270075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419"/>
                  <a:t>r(h)</a:t>
                </a:r>
              </a:p>
            </c:rich>
          </c:tx>
          <c:layout>
            <c:manualLayout>
              <c:xMode val="edge"/>
              <c:yMode val="edge"/>
              <c:x val="2.3676463613343003E-2"/>
              <c:y val="0.338670605916516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7008335"/>
        <c:crosses val="autoZero"/>
        <c:crossBetween val="midCat"/>
      </c:valAx>
      <c:spPr>
        <a:noFill/>
        <a:ln>
          <a:noFill/>
        </a:ln>
        <a:effectLst/>
      </c:spPr>
    </c:plotArea>
    <c:legend>
      <c:legendPos val="r"/>
      <c:layout>
        <c:manualLayout>
          <c:xMode val="edge"/>
          <c:yMode val="edge"/>
          <c:x val="0.75861507294564667"/>
          <c:y val="0.42991623100862153"/>
          <c:w val="0.18858916069281501"/>
          <c:h val="0.344043302638477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83102611559122"/>
          <c:y val="3.0850853291974487E-2"/>
          <c:w val="0.83239814938531442"/>
          <c:h val="0.79674532752671867"/>
        </c:manualLayout>
      </c:layout>
      <c:scatterChart>
        <c:scatterStyle val="smoothMarker"/>
        <c:varyColors val="0"/>
        <c:ser>
          <c:idx val="0"/>
          <c:order val="0"/>
          <c:tx>
            <c:v>experimental</c:v>
          </c:tx>
          <c:spPr>
            <a:ln w="19050" cap="rnd">
              <a:solidFill>
                <a:schemeClr val="accent1"/>
              </a:solidFill>
              <a:round/>
            </a:ln>
            <a:effectLst/>
          </c:spPr>
          <c:marker>
            <c:symbol val="none"/>
          </c:marker>
          <c:xVal>
            <c:numRef>
              <c:f>'V12'!$D$2:$D$10</c:f>
              <c:numCache>
                <c:formatCode>General</c:formatCode>
                <c:ptCount val="9"/>
                <c:pt idx="0">
                  <c:v>0</c:v>
                </c:pt>
                <c:pt idx="1">
                  <c:v>1.8925298729846E-2</c:v>
                </c:pt>
                <c:pt idx="2">
                  <c:v>4.3073565825934003E-2</c:v>
                </c:pt>
                <c:pt idx="3">
                  <c:v>7.0752576538208004E-2</c:v>
                </c:pt>
                <c:pt idx="4">
                  <c:v>0.101347639942345</c:v>
                </c:pt>
                <c:pt idx="5">
                  <c:v>0.12981371382184601</c:v>
                </c:pt>
                <c:pt idx="6">
                  <c:v>0.159890191769579</c:v>
                </c:pt>
                <c:pt idx="7">
                  <c:v>0.188119080327661</c:v>
                </c:pt>
                <c:pt idx="8">
                  <c:v>0.22696067463682101</c:v>
                </c:pt>
              </c:numCache>
            </c:numRef>
          </c:xVal>
          <c:yVal>
            <c:numRef>
              <c:f>'V12'!$E$2:$E$10</c:f>
              <c:numCache>
                <c:formatCode>General</c:formatCode>
                <c:ptCount val="9"/>
                <c:pt idx="0">
                  <c:v>0</c:v>
                </c:pt>
                <c:pt idx="1">
                  <c:v>3.5998862589929998E-3</c:v>
                </c:pt>
                <c:pt idx="2">
                  <c:v>1.9135152187500001E-2</c:v>
                </c:pt>
                <c:pt idx="3">
                  <c:v>5.8746088652694997E-2</c:v>
                </c:pt>
                <c:pt idx="4">
                  <c:v>0.10968675626543201</c:v>
                </c:pt>
                <c:pt idx="5">
                  <c:v>0.18823798799295799</c:v>
                </c:pt>
                <c:pt idx="6">
                  <c:v>0.30353973415151497</c:v>
                </c:pt>
                <c:pt idx="7">
                  <c:v>0.436730746798561</c:v>
                </c:pt>
                <c:pt idx="8">
                  <c:v>0.38817244983660099</c:v>
                </c:pt>
              </c:numCache>
            </c:numRef>
          </c:yVal>
          <c:smooth val="1"/>
          <c:extLst>
            <c:ext xmlns:c16="http://schemas.microsoft.com/office/drawing/2014/chart" uri="{C3380CC4-5D6E-409C-BE32-E72D297353CC}">
              <c16:uniqueId val="{00000000-215D-41D4-BDC3-9746F08DD2AA}"/>
            </c:ext>
          </c:extLst>
        </c:ser>
        <c:ser>
          <c:idx val="1"/>
          <c:order val="1"/>
          <c:tx>
            <c:v>exponencial</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'V12'!$D$2:$D$10</c:f>
              <c:numCache>
                <c:formatCode>General</c:formatCode>
                <c:ptCount val="9"/>
                <c:pt idx="0">
                  <c:v>0</c:v>
                </c:pt>
                <c:pt idx="1">
                  <c:v>1.8925298729846E-2</c:v>
                </c:pt>
                <c:pt idx="2">
                  <c:v>4.3073565825934003E-2</c:v>
                </c:pt>
                <c:pt idx="3">
                  <c:v>7.0752576538208004E-2</c:v>
                </c:pt>
                <c:pt idx="4">
                  <c:v>0.101347639942345</c:v>
                </c:pt>
                <c:pt idx="5">
                  <c:v>0.12981371382184601</c:v>
                </c:pt>
                <c:pt idx="6">
                  <c:v>0.159890191769579</c:v>
                </c:pt>
                <c:pt idx="7">
                  <c:v>0.188119080327661</c:v>
                </c:pt>
                <c:pt idx="8">
                  <c:v>0.22696067463682101</c:v>
                </c:pt>
              </c:numCache>
            </c:numRef>
          </c:xVal>
          <c:yVal>
            <c:numRef>
              <c:f>'V12'!$F$2:$F$10</c:f>
              <c:numCache>
                <c:formatCode>General</c:formatCode>
                <c:ptCount val="9"/>
                <c:pt idx="0">
                  <c:v>0</c:v>
                </c:pt>
                <c:pt idx="1">
                  <c:v>3.3131869916312923E-2</c:v>
                </c:pt>
                <c:pt idx="2">
                  <c:v>7.5407400443495559E-2</c:v>
                </c:pt>
                <c:pt idx="3">
                  <c:v>0.12386408819733488</c:v>
                </c:pt>
                <c:pt idx="4">
                  <c:v>0.17742580873512326</c:v>
                </c:pt>
                <c:pt idx="5">
                  <c:v>0.22726038139900592</c:v>
                </c:pt>
                <c:pt idx="6">
                  <c:v>0.27991423766185858</c:v>
                </c:pt>
                <c:pt idx="7">
                  <c:v>0.32933357979026812</c:v>
                </c:pt>
                <c:pt idx="8">
                  <c:v>0.39733221151118803</c:v>
                </c:pt>
              </c:numCache>
            </c:numRef>
          </c:yVal>
          <c:smooth val="1"/>
          <c:extLst>
            <c:ext xmlns:c16="http://schemas.microsoft.com/office/drawing/2014/chart" uri="{C3380CC4-5D6E-409C-BE32-E72D297353CC}">
              <c16:uniqueId val="{00000001-215D-41D4-BDC3-9746F08DD2AA}"/>
            </c:ext>
          </c:extLst>
        </c:ser>
        <c:ser>
          <c:idx val="2"/>
          <c:order val="2"/>
          <c:tx>
            <c:v>gauss</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'V12'!$D$2:$D$10</c:f>
              <c:numCache>
                <c:formatCode>General</c:formatCode>
                <c:ptCount val="9"/>
                <c:pt idx="0">
                  <c:v>0</c:v>
                </c:pt>
                <c:pt idx="1">
                  <c:v>1.8925298729846E-2</c:v>
                </c:pt>
                <c:pt idx="2">
                  <c:v>4.3073565825934003E-2</c:v>
                </c:pt>
                <c:pt idx="3">
                  <c:v>7.0752576538208004E-2</c:v>
                </c:pt>
                <c:pt idx="4">
                  <c:v>0.101347639942345</c:v>
                </c:pt>
                <c:pt idx="5">
                  <c:v>0.12981371382184601</c:v>
                </c:pt>
                <c:pt idx="6">
                  <c:v>0.159890191769579</c:v>
                </c:pt>
                <c:pt idx="7">
                  <c:v>0.188119080327661</c:v>
                </c:pt>
                <c:pt idx="8">
                  <c:v>0.22696067463682101</c:v>
                </c:pt>
              </c:numCache>
            </c:numRef>
          </c:xVal>
          <c:yVal>
            <c:numRef>
              <c:f>'V12'!$G$2:$G$10</c:f>
              <c:numCache>
                <c:formatCode>General</c:formatCode>
                <c:ptCount val="9"/>
                <c:pt idx="0">
                  <c:v>0</c:v>
                </c:pt>
                <c:pt idx="1">
                  <c:v>5.7385867144602309E-3</c:v>
                </c:pt>
                <c:pt idx="2">
                  <c:v>2.9097850978230807E-2</c:v>
                </c:pt>
                <c:pt idx="3">
                  <c:v>7.5095330263348581E-2</c:v>
                </c:pt>
                <c:pt idx="4">
                  <c:v>0.14326560151880108</c:v>
                </c:pt>
                <c:pt idx="5">
                  <c:v>0.21518080960697258</c:v>
                </c:pt>
                <c:pt idx="6">
                  <c:v>0.29173049144910129</c:v>
                </c:pt>
                <c:pt idx="7">
                  <c:v>0.35792754165379731</c:v>
                </c:pt>
                <c:pt idx="8">
                  <c:v>0.4332159055534483</c:v>
                </c:pt>
              </c:numCache>
            </c:numRef>
          </c:yVal>
          <c:smooth val="1"/>
          <c:extLst>
            <c:ext xmlns:c16="http://schemas.microsoft.com/office/drawing/2014/chart" uri="{C3380CC4-5D6E-409C-BE32-E72D297353CC}">
              <c16:uniqueId val="{00000002-215D-41D4-BDC3-9746F08DD2AA}"/>
            </c:ext>
          </c:extLst>
        </c:ser>
        <c:ser>
          <c:idx val="3"/>
          <c:order val="3"/>
          <c:tx>
            <c:v>esferico</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'V12'!$D$2:$D$10</c:f>
              <c:numCache>
                <c:formatCode>General</c:formatCode>
                <c:ptCount val="9"/>
                <c:pt idx="0">
                  <c:v>0</c:v>
                </c:pt>
                <c:pt idx="1">
                  <c:v>1.8925298729846E-2</c:v>
                </c:pt>
                <c:pt idx="2">
                  <c:v>4.3073565825934003E-2</c:v>
                </c:pt>
                <c:pt idx="3">
                  <c:v>7.0752576538208004E-2</c:v>
                </c:pt>
                <c:pt idx="4">
                  <c:v>0.101347639942345</c:v>
                </c:pt>
                <c:pt idx="5">
                  <c:v>0.12981371382184601</c:v>
                </c:pt>
                <c:pt idx="6">
                  <c:v>0.159890191769579</c:v>
                </c:pt>
                <c:pt idx="7">
                  <c:v>0.188119080327661</c:v>
                </c:pt>
                <c:pt idx="8">
                  <c:v>0.22696067463682101</c:v>
                </c:pt>
              </c:numCache>
            </c:numRef>
          </c:xVal>
          <c:yVal>
            <c:numRef>
              <c:f>'V12'!$H$2:$H$10</c:f>
              <c:numCache>
                <c:formatCode>General</c:formatCode>
                <c:ptCount val="9"/>
                <c:pt idx="0">
                  <c:v>0</c:v>
                </c:pt>
                <c:pt idx="1">
                  <c:v>3.342447990166747E-2</c:v>
                </c:pt>
                <c:pt idx="2">
                  <c:v>7.6073308700736808E-2</c:v>
                </c:pt>
                <c:pt idx="3">
                  <c:v>0.12495764265133033</c:v>
                </c:pt>
                <c:pt idx="4">
                  <c:v>0.17899160939729852</c:v>
                </c:pt>
                <c:pt idx="5">
                  <c:v>0.22926496596078025</c:v>
                </c:pt>
                <c:pt idx="6">
                  <c:v>0.28238161059999978</c:v>
                </c:pt>
                <c:pt idx="7">
                  <c:v>0.33223438537268168</c:v>
                </c:pt>
                <c:pt idx="8">
                  <c:v>0.40082763748481542</c:v>
                </c:pt>
              </c:numCache>
            </c:numRef>
          </c:yVal>
          <c:smooth val="1"/>
          <c:extLst>
            <c:ext xmlns:c16="http://schemas.microsoft.com/office/drawing/2014/chart" uri="{C3380CC4-5D6E-409C-BE32-E72D297353CC}">
              <c16:uniqueId val="{00000003-215D-41D4-BDC3-9746F08DD2AA}"/>
            </c:ext>
          </c:extLst>
        </c:ser>
        <c:ser>
          <c:idx val="4"/>
          <c:order val="4"/>
          <c:tx>
            <c:v>estable</c:v>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'V12'!$D$2:$D$10</c:f>
              <c:numCache>
                <c:formatCode>General</c:formatCode>
                <c:ptCount val="9"/>
                <c:pt idx="0">
                  <c:v>0</c:v>
                </c:pt>
                <c:pt idx="1">
                  <c:v>1.8925298729846E-2</c:v>
                </c:pt>
                <c:pt idx="2">
                  <c:v>4.3073565825934003E-2</c:v>
                </c:pt>
                <c:pt idx="3">
                  <c:v>7.0752576538208004E-2</c:v>
                </c:pt>
                <c:pt idx="4">
                  <c:v>0.101347639942345</c:v>
                </c:pt>
                <c:pt idx="5">
                  <c:v>0.12981371382184601</c:v>
                </c:pt>
                <c:pt idx="6">
                  <c:v>0.159890191769579</c:v>
                </c:pt>
                <c:pt idx="7">
                  <c:v>0.188119080327661</c:v>
                </c:pt>
                <c:pt idx="8">
                  <c:v>0.22696067463682101</c:v>
                </c:pt>
              </c:numCache>
            </c:numRef>
          </c:xVal>
          <c:yVal>
            <c:numRef>
              <c:f>'V12'!$I$2:$I$10</c:f>
              <c:numCache>
                <c:formatCode>General</c:formatCode>
                <c:ptCount val="9"/>
                <c:pt idx="0">
                  <c:v>1.4332113926473695E-2</c:v>
                </c:pt>
                <c:pt idx="1">
                  <c:v>1.4437137937585907E-2</c:v>
                </c:pt>
                <c:pt idx="2">
                  <c:v>1.7239555219864221E-2</c:v>
                </c:pt>
                <c:pt idx="3">
                  <c:v>3.5448288231231188E-2</c:v>
                </c:pt>
                <c:pt idx="4">
                  <c:v>9.7112853982069744E-2</c:v>
                </c:pt>
                <c:pt idx="5">
                  <c:v>0.20152262307249311</c:v>
                </c:pt>
                <c:pt idx="6">
                  <c:v>0.32218975428390612</c:v>
                </c:pt>
                <c:pt idx="7">
                  <c:v>0.39129797362116642</c:v>
                </c:pt>
                <c:pt idx="8">
                  <c:v>0.41426493536683545</c:v>
                </c:pt>
              </c:numCache>
            </c:numRef>
          </c:yVal>
          <c:smooth val="1"/>
          <c:extLst>
            <c:ext xmlns:c16="http://schemas.microsoft.com/office/drawing/2014/chart" uri="{C3380CC4-5D6E-409C-BE32-E72D297353CC}">
              <c16:uniqueId val="{00000004-215D-41D4-BDC3-9746F08DD2AA}"/>
            </c:ext>
          </c:extLst>
        </c:ser>
        <c:dLbls>
          <c:showLegendKey val="0"/>
          <c:showVal val="0"/>
          <c:showCatName val="0"/>
          <c:showSerName val="0"/>
          <c:showPercent val="0"/>
          <c:showBubbleSize val="0"/>
        </c:dLbls>
        <c:axId val="227008335"/>
        <c:axId val="227007503"/>
      </c:scatterChart>
      <c:valAx>
        <c:axId val="22700833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419"/>
                  <a:t>h</a:t>
                </a:r>
              </a:p>
            </c:rich>
          </c:tx>
          <c:layout>
            <c:manualLayout>
              <c:xMode val="edge"/>
              <c:yMode val="edge"/>
              <c:x val="0.48012748327130089"/>
              <c:y val="0.9020449667275325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7007503"/>
        <c:crosses val="autoZero"/>
        <c:crossBetween val="midCat"/>
      </c:valAx>
      <c:valAx>
        <c:axId val="2270075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419"/>
                  <a:t>r(h)</a:t>
                </a:r>
              </a:p>
            </c:rich>
          </c:tx>
          <c:layout>
            <c:manualLayout>
              <c:xMode val="edge"/>
              <c:yMode val="edge"/>
              <c:x val="1.5493497749755248E-2"/>
              <c:y val="0.3349761143915005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7008335"/>
        <c:crosses val="autoZero"/>
        <c:crossBetween val="midCat"/>
      </c:valAx>
      <c:spPr>
        <a:noFill/>
        <a:ln>
          <a:noFill/>
        </a:ln>
        <a:effectLst/>
      </c:spPr>
    </c:plotArea>
    <c:legend>
      <c:legendPos val="r"/>
      <c:layout>
        <c:manualLayout>
          <c:xMode val="edge"/>
          <c:yMode val="edge"/>
          <c:x val="0.75885500222723112"/>
          <c:y val="0.43701757196652485"/>
          <c:w val="0.1787463535369436"/>
          <c:h val="0.3249375967509373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68759817400539"/>
          <c:y val="3.0850853291974487E-2"/>
          <c:w val="0.8095417597470671"/>
          <c:h val="0.7866964335340435"/>
        </c:manualLayout>
      </c:layout>
      <c:scatterChart>
        <c:scatterStyle val="smoothMarker"/>
        <c:varyColors val="0"/>
        <c:ser>
          <c:idx val="0"/>
          <c:order val="0"/>
          <c:tx>
            <c:v>experimental</c:v>
          </c:tx>
          <c:spPr>
            <a:ln w="19050" cap="rnd">
              <a:solidFill>
                <a:schemeClr val="accent1"/>
              </a:solidFill>
              <a:round/>
            </a:ln>
            <a:effectLst/>
          </c:spPr>
          <c:marker>
            <c:symbol val="none"/>
          </c:marker>
          <c:xVal>
            <c:numRef>
              <c:f>'V22'!$D$2:$D$10</c:f>
              <c:numCache>
                <c:formatCode>General</c:formatCode>
                <c:ptCount val="9"/>
                <c:pt idx="0">
                  <c:v>0</c:v>
                </c:pt>
                <c:pt idx="1">
                  <c:v>1.8925298729846E-2</c:v>
                </c:pt>
                <c:pt idx="2">
                  <c:v>4.3073565825934003E-2</c:v>
                </c:pt>
                <c:pt idx="3">
                  <c:v>7.0752576538208004E-2</c:v>
                </c:pt>
                <c:pt idx="4">
                  <c:v>0.101347639942345</c:v>
                </c:pt>
                <c:pt idx="5">
                  <c:v>0.12981371382184601</c:v>
                </c:pt>
                <c:pt idx="6">
                  <c:v>0.159890191769579</c:v>
                </c:pt>
                <c:pt idx="7">
                  <c:v>0.188119080327661</c:v>
                </c:pt>
                <c:pt idx="8">
                  <c:v>0.22696067463682101</c:v>
                </c:pt>
              </c:numCache>
            </c:numRef>
          </c:xVal>
          <c:yVal>
            <c:numRef>
              <c:f>'V22'!$E$2:$E$10</c:f>
              <c:numCache>
                <c:formatCode>General</c:formatCode>
                <c:ptCount val="9"/>
                <c:pt idx="0">
                  <c:v>0</c:v>
                </c:pt>
                <c:pt idx="1">
                  <c:v>6.6667811870499997E-3</c:v>
                </c:pt>
                <c:pt idx="2">
                  <c:v>3.6306576586537999E-2</c:v>
                </c:pt>
                <c:pt idx="3">
                  <c:v>0.10724066044910199</c:v>
                </c:pt>
                <c:pt idx="4">
                  <c:v>0.17549820280864201</c:v>
                </c:pt>
                <c:pt idx="5">
                  <c:v>0.317677259225352</c:v>
                </c:pt>
                <c:pt idx="6">
                  <c:v>0.56308797848484804</c:v>
                </c:pt>
                <c:pt idx="7">
                  <c:v>0.84134627093525205</c:v>
                </c:pt>
                <c:pt idx="8">
                  <c:v>1.0534371227777699</c:v>
                </c:pt>
              </c:numCache>
            </c:numRef>
          </c:yVal>
          <c:smooth val="1"/>
          <c:extLst>
            <c:ext xmlns:c16="http://schemas.microsoft.com/office/drawing/2014/chart" uri="{C3380CC4-5D6E-409C-BE32-E72D297353CC}">
              <c16:uniqueId val="{00000000-564C-42E4-A56E-5D33D24955C2}"/>
            </c:ext>
          </c:extLst>
        </c:ser>
        <c:ser>
          <c:idx val="1"/>
          <c:order val="1"/>
          <c:tx>
            <c:v>exponencial</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'V22'!$D$2:$D$10</c:f>
              <c:numCache>
                <c:formatCode>General</c:formatCode>
                <c:ptCount val="9"/>
                <c:pt idx="0">
                  <c:v>0</c:v>
                </c:pt>
                <c:pt idx="1">
                  <c:v>1.8925298729846E-2</c:v>
                </c:pt>
                <c:pt idx="2">
                  <c:v>4.3073565825934003E-2</c:v>
                </c:pt>
                <c:pt idx="3">
                  <c:v>7.0752576538208004E-2</c:v>
                </c:pt>
                <c:pt idx="4">
                  <c:v>0.101347639942345</c:v>
                </c:pt>
                <c:pt idx="5">
                  <c:v>0.12981371382184601</c:v>
                </c:pt>
                <c:pt idx="6">
                  <c:v>0.159890191769579</c:v>
                </c:pt>
                <c:pt idx="7">
                  <c:v>0.188119080327661</c:v>
                </c:pt>
                <c:pt idx="8">
                  <c:v>0.22696067463682101</c:v>
                </c:pt>
              </c:numCache>
            </c:numRef>
          </c:xVal>
          <c:yVal>
            <c:numRef>
              <c:f>'V22'!$F$2:$F$10</c:f>
              <c:numCache>
                <c:formatCode>General</c:formatCode>
                <c:ptCount val="9"/>
                <c:pt idx="0">
                  <c:v>0</c:v>
                </c:pt>
                <c:pt idx="1">
                  <c:v>7.167380327349443E-2</c:v>
                </c:pt>
                <c:pt idx="2">
                  <c:v>0.16312801668833582</c:v>
                </c:pt>
                <c:pt idx="3">
                  <c:v>0.26795383234245473</c:v>
                </c:pt>
                <c:pt idx="4">
                  <c:v>0.38382331869085207</c:v>
                </c:pt>
                <c:pt idx="5">
                  <c:v>0.49162990998397949</c:v>
                </c:pt>
                <c:pt idx="6">
                  <c:v>0.60553540681400064</c:v>
                </c:pt>
                <c:pt idx="7">
                  <c:v>0.71244373226917035</c:v>
                </c:pt>
                <c:pt idx="8">
                  <c:v>0.85954443769550504</c:v>
                </c:pt>
              </c:numCache>
            </c:numRef>
          </c:yVal>
          <c:smooth val="1"/>
          <c:extLst>
            <c:ext xmlns:c16="http://schemas.microsoft.com/office/drawing/2014/chart" uri="{C3380CC4-5D6E-409C-BE32-E72D297353CC}">
              <c16:uniqueId val="{00000001-564C-42E4-A56E-5D33D24955C2}"/>
            </c:ext>
          </c:extLst>
        </c:ser>
        <c:ser>
          <c:idx val="2"/>
          <c:order val="2"/>
          <c:tx>
            <c:v>gauss</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'V22'!$D$2:$D$10</c:f>
              <c:numCache>
                <c:formatCode>General</c:formatCode>
                <c:ptCount val="9"/>
                <c:pt idx="0">
                  <c:v>0</c:v>
                </c:pt>
                <c:pt idx="1">
                  <c:v>1.8925298729846E-2</c:v>
                </c:pt>
                <c:pt idx="2">
                  <c:v>4.3073565825934003E-2</c:v>
                </c:pt>
                <c:pt idx="3">
                  <c:v>7.0752576538208004E-2</c:v>
                </c:pt>
                <c:pt idx="4">
                  <c:v>0.101347639942345</c:v>
                </c:pt>
                <c:pt idx="5">
                  <c:v>0.12981371382184601</c:v>
                </c:pt>
                <c:pt idx="6">
                  <c:v>0.159890191769579</c:v>
                </c:pt>
                <c:pt idx="7">
                  <c:v>0.188119080327661</c:v>
                </c:pt>
                <c:pt idx="8">
                  <c:v>0.22696067463682101</c:v>
                </c:pt>
              </c:numCache>
            </c:numRef>
          </c:xVal>
          <c:yVal>
            <c:numRef>
              <c:f>'V22'!$G$2:$G$10</c:f>
              <c:numCache>
                <c:formatCode>General</c:formatCode>
                <c:ptCount val="9"/>
                <c:pt idx="0">
                  <c:v>0</c:v>
                </c:pt>
                <c:pt idx="1">
                  <c:v>7.9492469821078014E-3</c:v>
                </c:pt>
                <c:pt idx="2">
                  <c:v>4.1117248819048005E-2</c:v>
                </c:pt>
                <c:pt idx="3">
                  <c:v>0.11059745140119027</c:v>
                </c:pt>
                <c:pt idx="4">
                  <c:v>0.22576078168800293</c:v>
                </c:pt>
                <c:pt idx="5">
                  <c:v>0.36801814187703885</c:v>
                </c:pt>
                <c:pt idx="6">
                  <c:v>0.55358265130474715</c:v>
                </c:pt>
                <c:pt idx="7">
                  <c:v>0.75902785539593098</c:v>
                </c:pt>
                <c:pt idx="8">
                  <c:v>1.0877196201828478</c:v>
                </c:pt>
              </c:numCache>
            </c:numRef>
          </c:yVal>
          <c:smooth val="1"/>
          <c:extLst>
            <c:ext xmlns:c16="http://schemas.microsoft.com/office/drawing/2014/chart" uri="{C3380CC4-5D6E-409C-BE32-E72D297353CC}">
              <c16:uniqueId val="{00000002-564C-42E4-A56E-5D33D24955C2}"/>
            </c:ext>
          </c:extLst>
        </c:ser>
        <c:ser>
          <c:idx val="3"/>
          <c:order val="3"/>
          <c:tx>
            <c:v>esferico</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'V22'!$D$2:$D$10</c:f>
              <c:numCache>
                <c:formatCode>General</c:formatCode>
                <c:ptCount val="9"/>
                <c:pt idx="0">
                  <c:v>0</c:v>
                </c:pt>
                <c:pt idx="1">
                  <c:v>1.8925298729846E-2</c:v>
                </c:pt>
                <c:pt idx="2">
                  <c:v>4.3073565825934003E-2</c:v>
                </c:pt>
                <c:pt idx="3">
                  <c:v>7.0752576538208004E-2</c:v>
                </c:pt>
                <c:pt idx="4">
                  <c:v>0.101347639942345</c:v>
                </c:pt>
                <c:pt idx="5">
                  <c:v>0.12981371382184601</c:v>
                </c:pt>
                <c:pt idx="6">
                  <c:v>0.159890191769579</c:v>
                </c:pt>
                <c:pt idx="7">
                  <c:v>0.188119080327661</c:v>
                </c:pt>
                <c:pt idx="8">
                  <c:v>0.22696067463682101</c:v>
                </c:pt>
              </c:numCache>
            </c:numRef>
          </c:xVal>
          <c:yVal>
            <c:numRef>
              <c:f>'V22'!$H$2:$H$10</c:f>
              <c:numCache>
                <c:formatCode>General</c:formatCode>
                <c:ptCount val="9"/>
                <c:pt idx="0">
                  <c:v>0</c:v>
                </c:pt>
                <c:pt idx="1">
                  <c:v>7.1666485684448722E-2</c:v>
                </c:pt>
                <c:pt idx="2">
                  <c:v>0.16311135141325012</c:v>
                </c:pt>
                <c:pt idx="3">
                  <c:v>0.26792646170303447</c:v>
                </c:pt>
                <c:pt idx="4">
                  <c:v>0.38378409321884283</c:v>
                </c:pt>
                <c:pt idx="5">
                  <c:v>0.49157963477102923</c:v>
                </c:pt>
                <c:pt idx="6">
                  <c:v>0.60547344567006867</c:v>
                </c:pt>
                <c:pt idx="7">
                  <c:v>0.71237076873470717</c:v>
                </c:pt>
                <c:pt idx="8">
                  <c:v>0.85945630374047954</c:v>
                </c:pt>
              </c:numCache>
            </c:numRef>
          </c:yVal>
          <c:smooth val="1"/>
          <c:extLst>
            <c:ext xmlns:c16="http://schemas.microsoft.com/office/drawing/2014/chart" uri="{C3380CC4-5D6E-409C-BE32-E72D297353CC}">
              <c16:uniqueId val="{00000003-564C-42E4-A56E-5D33D24955C2}"/>
            </c:ext>
          </c:extLst>
        </c:ser>
        <c:ser>
          <c:idx val="4"/>
          <c:order val="4"/>
          <c:tx>
            <c:v>estable</c:v>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'V22'!$D$2:$D$10</c:f>
              <c:numCache>
                <c:formatCode>General</c:formatCode>
                <c:ptCount val="9"/>
                <c:pt idx="0">
                  <c:v>0</c:v>
                </c:pt>
                <c:pt idx="1">
                  <c:v>1.8925298729846E-2</c:v>
                </c:pt>
                <c:pt idx="2">
                  <c:v>4.3073565825934003E-2</c:v>
                </c:pt>
                <c:pt idx="3">
                  <c:v>7.0752576538208004E-2</c:v>
                </c:pt>
                <c:pt idx="4">
                  <c:v>0.101347639942345</c:v>
                </c:pt>
                <c:pt idx="5">
                  <c:v>0.12981371382184601</c:v>
                </c:pt>
                <c:pt idx="6">
                  <c:v>0.159890191769579</c:v>
                </c:pt>
                <c:pt idx="7">
                  <c:v>0.188119080327661</c:v>
                </c:pt>
                <c:pt idx="8">
                  <c:v>0.22696067463682101</c:v>
                </c:pt>
              </c:numCache>
            </c:numRef>
          </c:xVal>
          <c:yVal>
            <c:numRef>
              <c:f>'V22'!$I$2:$I$10</c:f>
              <c:numCache>
                <c:formatCode>General</c:formatCode>
                <c:ptCount val="9"/>
                <c:pt idx="0">
                  <c:v>2.2140789448181607E-2</c:v>
                </c:pt>
                <c:pt idx="1">
                  <c:v>2.2600170737837443E-2</c:v>
                </c:pt>
                <c:pt idx="2">
                  <c:v>3.0083270255964085E-2</c:v>
                </c:pt>
                <c:pt idx="3">
                  <c:v>6.5890698935098815E-2</c:v>
                </c:pt>
                <c:pt idx="4">
                  <c:v>0.16744859520231462</c:v>
                </c:pt>
                <c:pt idx="5">
                  <c:v>0.33667263855981538</c:v>
                </c:pt>
                <c:pt idx="6">
                  <c:v>0.57865599221462338</c:v>
                </c:pt>
                <c:pt idx="7">
                  <c:v>0.81657198173651857</c:v>
                </c:pt>
                <c:pt idx="8">
                  <c:v>1.0611942902730467</c:v>
                </c:pt>
              </c:numCache>
            </c:numRef>
          </c:yVal>
          <c:smooth val="1"/>
          <c:extLst>
            <c:ext xmlns:c16="http://schemas.microsoft.com/office/drawing/2014/chart" uri="{C3380CC4-5D6E-409C-BE32-E72D297353CC}">
              <c16:uniqueId val="{00000004-564C-42E4-A56E-5D33D24955C2}"/>
            </c:ext>
          </c:extLst>
        </c:ser>
        <c:dLbls>
          <c:showLegendKey val="0"/>
          <c:showVal val="0"/>
          <c:showCatName val="0"/>
          <c:showSerName val="0"/>
          <c:showPercent val="0"/>
          <c:showBubbleSize val="0"/>
        </c:dLbls>
        <c:axId val="227008335"/>
        <c:axId val="227007503"/>
      </c:scatterChart>
      <c:valAx>
        <c:axId val="22700833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419"/>
                  <a:t>h</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7007503"/>
        <c:crosses val="autoZero"/>
        <c:crossBetween val="midCat"/>
      </c:valAx>
      <c:valAx>
        <c:axId val="2270075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419"/>
                  <a:t>r(y)</a:t>
                </a:r>
              </a:p>
            </c:rich>
          </c:tx>
          <c:layout>
            <c:manualLayout>
              <c:xMode val="edge"/>
              <c:yMode val="edge"/>
              <c:x val="3.6982419945273751E-2"/>
              <c:y val="0.451534969893469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7008335"/>
        <c:crosses val="autoZero"/>
        <c:crossBetween val="midCat"/>
      </c:valAx>
      <c:spPr>
        <a:noFill/>
        <a:ln>
          <a:noFill/>
        </a:ln>
        <a:effectLst/>
      </c:spPr>
    </c:plotArea>
    <c:legend>
      <c:legendPos val="b"/>
      <c:layout>
        <c:manualLayout>
          <c:xMode val="edge"/>
          <c:yMode val="edge"/>
          <c:x val="0.75216110229397037"/>
          <c:y val="0.42223218949752411"/>
          <c:w val="0.18497055322744829"/>
          <c:h val="0.3628904427706984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AC626B-3F28-475D-95BF-91E7B5245F5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S"/>
        </a:p>
      </dgm:t>
    </dgm:pt>
    <dgm:pt modelId="{051EECFF-69ED-4D62-8D18-C09678961B09}">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S" sz="1400" b="1" dirty="0"/>
            <a:t>Mínimos Cuadrados Colocación</a:t>
          </a:r>
        </a:p>
      </dgm:t>
    </dgm:pt>
    <dgm:pt modelId="{1361574A-B14F-47E0-A7D6-D2ED864D428D}" type="parTrans" cxnId="{9CEB224F-2D96-4273-9C73-43B35A0C41A0}">
      <dgm:prSet/>
      <dgm:spPr/>
      <dgm:t>
        <a:bodyPr/>
        <a:lstStyle/>
        <a:p>
          <a:endParaRPr lang="es-ES"/>
        </a:p>
      </dgm:t>
    </dgm:pt>
    <dgm:pt modelId="{204E5F2E-DE5B-4DCA-849C-4386958A28E7}" type="sibTrans" cxnId="{9CEB224F-2D96-4273-9C73-43B35A0C41A0}">
      <dgm:prSet/>
      <dgm:spPr/>
      <dgm:t>
        <a:bodyPr/>
        <a:lstStyle/>
        <a:p>
          <a:endParaRPr lang="es-ES"/>
        </a:p>
      </dgm:t>
    </dgm:pt>
    <dgm:pt modelId="{8A8F5388-117A-4B28-B9BD-C48CD7701A4F}">
      <dgm:prSet phldrT="[Texto]">
        <dgm:style>
          <a:lnRef idx="2">
            <a:schemeClr val="accent6"/>
          </a:lnRef>
          <a:fillRef idx="1">
            <a:schemeClr val="lt1"/>
          </a:fillRef>
          <a:effectRef idx="0">
            <a:schemeClr val="accent6"/>
          </a:effectRef>
          <a:fontRef idx="minor">
            <a:schemeClr val="dk1"/>
          </a:fontRef>
        </dgm:style>
      </dgm:prSet>
      <dgm:spPr/>
      <dgm:t>
        <a:bodyPr/>
        <a:lstStyle/>
        <a:p>
          <a:pPr algn="ctr"/>
          <a:r>
            <a:rPr lang="es-EC" b="1" u="none" dirty="0"/>
            <a:t>Método paramétrico</a:t>
          </a:r>
        </a:p>
        <a:p>
          <a:pPr algn="l"/>
          <a:r>
            <a:rPr lang="es-EC" dirty="0"/>
            <a:t>  - Ajuste</a:t>
          </a:r>
        </a:p>
        <a:p>
          <a:pPr algn="ctr"/>
          <a:r>
            <a:rPr lang="es-EC" dirty="0"/>
            <a:t>𝐴𝑋+𝐿=𝑉</a:t>
          </a:r>
          <a:endParaRPr lang="es-ES" dirty="0"/>
        </a:p>
      </dgm:t>
    </dgm:pt>
    <dgm:pt modelId="{90294479-8FF2-400C-8EB6-131106CEFF0D}" type="parTrans" cxnId="{390240A1-E7DC-41FC-A6CC-2A1D2CA68AA7}">
      <dgm:prSet>
        <dgm:style>
          <a:lnRef idx="1">
            <a:schemeClr val="accent6"/>
          </a:lnRef>
          <a:fillRef idx="0">
            <a:schemeClr val="accent6"/>
          </a:fillRef>
          <a:effectRef idx="0">
            <a:schemeClr val="accent6"/>
          </a:effectRef>
          <a:fontRef idx="minor">
            <a:schemeClr val="tx1"/>
          </a:fontRef>
        </dgm:style>
      </dgm:prSet>
      <dgm:spPr/>
      <dgm:t>
        <a:bodyPr/>
        <a:lstStyle/>
        <a:p>
          <a:endParaRPr lang="es-ES"/>
        </a:p>
      </dgm:t>
    </dgm:pt>
    <dgm:pt modelId="{9C4B850B-C313-4B2A-8423-8E9A52555CA2}" type="sibTrans" cxnId="{390240A1-E7DC-41FC-A6CC-2A1D2CA68AA7}">
      <dgm:prSet/>
      <dgm:spPr/>
      <dgm:t>
        <a:bodyPr/>
        <a:lstStyle/>
        <a:p>
          <a:endParaRPr lang="es-ES"/>
        </a:p>
      </dgm:t>
    </dgm:pt>
    <dgm:pt modelId="{BEE380CF-9595-4159-A00E-40C114D15D2D}">
      <dgm:prSet phldrT="[Texto]">
        <dgm:style>
          <a:lnRef idx="2">
            <a:schemeClr val="accent6"/>
          </a:lnRef>
          <a:fillRef idx="1">
            <a:schemeClr val="lt1"/>
          </a:fillRef>
          <a:effectRef idx="0">
            <a:schemeClr val="accent6"/>
          </a:effectRef>
          <a:fontRef idx="minor">
            <a:schemeClr val="dk1"/>
          </a:fontRef>
        </dgm:style>
      </dgm:prSet>
      <dgm:spPr/>
      <dgm:t>
        <a:bodyPr/>
        <a:lstStyle/>
        <a:p>
          <a:pPr algn="ctr"/>
          <a:r>
            <a:rPr lang="es-EC" b="1" u="none" dirty="0">
              <a:latin typeface="+mn-lt"/>
            </a:rPr>
            <a:t>Método predictivo</a:t>
          </a:r>
        </a:p>
        <a:p>
          <a:pPr algn="l"/>
          <a:r>
            <a:rPr lang="es-EC" dirty="0">
              <a:latin typeface="+mn-lt"/>
            </a:rPr>
            <a:t>  - Filtrado         </a:t>
          </a:r>
          <a:r>
            <a:rPr lang="es-EC" dirty="0">
              <a:solidFill>
                <a:schemeClr val="tx1"/>
              </a:solidFill>
              <a:effectLst/>
              <a:latin typeface="+mn-lt"/>
              <a:ea typeface="Calibri" panose="020F0502020204030204" pitchFamily="34" charset="0"/>
            </a:rPr>
            <a:t>→ ruido</a:t>
          </a:r>
          <a:endParaRPr lang="es-EC" dirty="0">
            <a:latin typeface="+mn-lt"/>
          </a:endParaRPr>
        </a:p>
        <a:p>
          <a:pPr algn="l"/>
          <a:r>
            <a:rPr lang="es-EC" dirty="0">
              <a:latin typeface="+mn-lt"/>
            </a:rPr>
            <a:t>  - Ajuste            </a:t>
          </a:r>
          <a:r>
            <a:rPr lang="es-EC" dirty="0">
              <a:solidFill>
                <a:schemeClr val="tx1"/>
              </a:solidFill>
              <a:effectLst/>
              <a:latin typeface="+mn-lt"/>
              <a:ea typeface="Calibri" panose="020F0502020204030204" pitchFamily="34" charset="0"/>
            </a:rPr>
            <a:t>→ parámetros</a:t>
          </a:r>
          <a:endParaRPr lang="es-EC" dirty="0">
            <a:latin typeface="+mn-lt"/>
          </a:endParaRPr>
        </a:p>
        <a:p>
          <a:pPr algn="l"/>
          <a:r>
            <a:rPr lang="es-EC" dirty="0">
              <a:latin typeface="+mn-lt"/>
            </a:rPr>
            <a:t>  - Predicción     </a:t>
          </a:r>
          <a:r>
            <a:rPr lang="es-EC" dirty="0">
              <a:solidFill>
                <a:schemeClr val="tx1"/>
              </a:solidFill>
              <a:effectLst/>
              <a:latin typeface="+mn-lt"/>
              <a:ea typeface="Calibri" panose="020F0502020204030204" pitchFamily="34" charset="0"/>
            </a:rPr>
            <a:t>→ señal </a:t>
          </a:r>
          <a:endParaRPr lang="es-EC" dirty="0">
            <a:latin typeface="+mn-lt"/>
          </a:endParaRPr>
        </a:p>
        <a:p>
          <a:pPr algn="ctr"/>
          <a:r>
            <a:rPr lang="es-EC" dirty="0">
              <a:latin typeface="+mn-lt"/>
            </a:rPr>
            <a:t>𝐴𝑋+𝐿=𝑟+𝑠</a:t>
          </a:r>
          <a:endParaRPr lang="es-ES" dirty="0">
            <a:latin typeface="+mn-lt"/>
          </a:endParaRPr>
        </a:p>
      </dgm:t>
    </dgm:pt>
    <dgm:pt modelId="{BA6A2EEC-4B40-4FD4-95B3-EF6A6A6E0C18}" type="parTrans" cxnId="{F8BCAD62-F0E1-40B8-9037-507A1D077768}">
      <dgm:prSet>
        <dgm:style>
          <a:lnRef idx="1">
            <a:schemeClr val="accent6"/>
          </a:lnRef>
          <a:fillRef idx="0">
            <a:schemeClr val="accent6"/>
          </a:fillRef>
          <a:effectRef idx="0">
            <a:schemeClr val="accent6"/>
          </a:effectRef>
          <a:fontRef idx="minor">
            <a:schemeClr val="tx1"/>
          </a:fontRef>
        </dgm:style>
      </dgm:prSet>
      <dgm:spPr/>
      <dgm:t>
        <a:bodyPr/>
        <a:lstStyle/>
        <a:p>
          <a:endParaRPr lang="es-ES"/>
        </a:p>
      </dgm:t>
    </dgm:pt>
    <dgm:pt modelId="{2DA805C6-850D-43A4-B392-BA651FB57AC9}" type="sibTrans" cxnId="{F8BCAD62-F0E1-40B8-9037-507A1D077768}">
      <dgm:prSet/>
      <dgm:spPr/>
      <dgm:t>
        <a:bodyPr/>
        <a:lstStyle/>
        <a:p>
          <a:endParaRPr lang="es-ES"/>
        </a:p>
      </dgm:t>
    </dgm:pt>
    <dgm:pt modelId="{19E47CE0-682D-40D9-88F1-9B4568D4F32F}" type="pres">
      <dgm:prSet presAssocID="{B4AC626B-3F28-475D-95BF-91E7B5245F58}" presName="hierChild1" presStyleCnt="0">
        <dgm:presLayoutVars>
          <dgm:chPref val="1"/>
          <dgm:dir/>
          <dgm:animOne val="branch"/>
          <dgm:animLvl val="lvl"/>
          <dgm:resizeHandles/>
        </dgm:presLayoutVars>
      </dgm:prSet>
      <dgm:spPr/>
    </dgm:pt>
    <dgm:pt modelId="{1855A8BF-5285-4936-9F72-1768583B19C7}" type="pres">
      <dgm:prSet presAssocID="{051EECFF-69ED-4D62-8D18-C09678961B09}" presName="hierRoot1" presStyleCnt="0"/>
      <dgm:spPr/>
    </dgm:pt>
    <dgm:pt modelId="{7CEEB729-2D80-42B5-B923-8C686D879846}" type="pres">
      <dgm:prSet presAssocID="{051EECFF-69ED-4D62-8D18-C09678961B09}" presName="composite" presStyleCnt="0"/>
      <dgm:spPr/>
    </dgm:pt>
    <dgm:pt modelId="{D740D531-6FE4-4F2C-A75A-2B5B6A2D38BC}" type="pres">
      <dgm:prSet presAssocID="{051EECFF-69ED-4D62-8D18-C09678961B09}" presName="background" presStyleLbl="node0" presStyleIdx="0" presStyleCnt="1"/>
      <dgm:spPr>
        <a:solidFill>
          <a:schemeClr val="accent6">
            <a:lumMod val="40000"/>
            <a:lumOff val="60000"/>
          </a:schemeClr>
        </a:solidFill>
      </dgm:spPr>
    </dgm:pt>
    <dgm:pt modelId="{142F777C-5C52-4FC6-9FDC-1915C8D2B8E0}" type="pres">
      <dgm:prSet presAssocID="{051EECFF-69ED-4D62-8D18-C09678961B09}" presName="text" presStyleLbl="fgAcc0" presStyleIdx="0" presStyleCnt="1">
        <dgm:presLayoutVars>
          <dgm:chPref val="3"/>
        </dgm:presLayoutVars>
      </dgm:prSet>
      <dgm:spPr/>
    </dgm:pt>
    <dgm:pt modelId="{D77AC585-DAA9-4B34-9678-EF415F0675E5}" type="pres">
      <dgm:prSet presAssocID="{051EECFF-69ED-4D62-8D18-C09678961B09}" presName="hierChild2" presStyleCnt="0"/>
      <dgm:spPr/>
    </dgm:pt>
    <dgm:pt modelId="{101134AD-4790-4C8E-A742-D1AB9108DD2D}" type="pres">
      <dgm:prSet presAssocID="{90294479-8FF2-400C-8EB6-131106CEFF0D}" presName="Name10" presStyleLbl="parChTrans1D2" presStyleIdx="0" presStyleCnt="2"/>
      <dgm:spPr/>
    </dgm:pt>
    <dgm:pt modelId="{ACB3C342-6E54-47D7-ACE4-78F1715B0505}" type="pres">
      <dgm:prSet presAssocID="{8A8F5388-117A-4B28-B9BD-C48CD7701A4F}" presName="hierRoot2" presStyleCnt="0"/>
      <dgm:spPr/>
    </dgm:pt>
    <dgm:pt modelId="{2486F686-0750-439A-9731-87CB76E99395}" type="pres">
      <dgm:prSet presAssocID="{8A8F5388-117A-4B28-B9BD-C48CD7701A4F}" presName="composite2" presStyleCnt="0"/>
      <dgm:spPr/>
    </dgm:pt>
    <dgm:pt modelId="{25AC8380-EBD7-45E3-A5E7-C3390B94C9E2}" type="pres">
      <dgm:prSet presAssocID="{8A8F5388-117A-4B28-B9BD-C48CD7701A4F}" presName="background2" presStyleLbl="node2" presStyleIdx="0" presStyleCnt="2"/>
      <dgm:spPr>
        <a:solidFill>
          <a:schemeClr val="accent6">
            <a:lumMod val="40000"/>
            <a:lumOff val="60000"/>
          </a:schemeClr>
        </a:solidFill>
      </dgm:spPr>
    </dgm:pt>
    <dgm:pt modelId="{4C1172DF-CEFF-43F5-9F9B-7A92FD9A1DEC}" type="pres">
      <dgm:prSet presAssocID="{8A8F5388-117A-4B28-B9BD-C48CD7701A4F}" presName="text2" presStyleLbl="fgAcc2" presStyleIdx="0" presStyleCnt="2">
        <dgm:presLayoutVars>
          <dgm:chPref val="3"/>
        </dgm:presLayoutVars>
      </dgm:prSet>
      <dgm:spPr/>
    </dgm:pt>
    <dgm:pt modelId="{CAFC6F30-670A-4F6D-9017-9451FFEDE34C}" type="pres">
      <dgm:prSet presAssocID="{8A8F5388-117A-4B28-B9BD-C48CD7701A4F}" presName="hierChild3" presStyleCnt="0"/>
      <dgm:spPr/>
    </dgm:pt>
    <dgm:pt modelId="{44E1B2F8-DCB3-4FD5-A341-90F8C20CB397}" type="pres">
      <dgm:prSet presAssocID="{BA6A2EEC-4B40-4FD4-95B3-EF6A6A6E0C18}" presName="Name10" presStyleLbl="parChTrans1D2" presStyleIdx="1" presStyleCnt="2"/>
      <dgm:spPr/>
    </dgm:pt>
    <dgm:pt modelId="{A30A127A-A204-4EE3-BE70-6F74C6B2A9E3}" type="pres">
      <dgm:prSet presAssocID="{BEE380CF-9595-4159-A00E-40C114D15D2D}" presName="hierRoot2" presStyleCnt="0"/>
      <dgm:spPr/>
    </dgm:pt>
    <dgm:pt modelId="{896D5981-2252-41B3-8ECA-7AA22C05F103}" type="pres">
      <dgm:prSet presAssocID="{BEE380CF-9595-4159-A00E-40C114D15D2D}" presName="composite2" presStyleCnt="0"/>
      <dgm:spPr/>
    </dgm:pt>
    <dgm:pt modelId="{0FC2DA5A-57A6-40DC-8D08-0BE56F086DFE}" type="pres">
      <dgm:prSet presAssocID="{BEE380CF-9595-4159-A00E-40C114D15D2D}" presName="background2" presStyleLbl="node2" presStyleIdx="1" presStyleCnt="2"/>
      <dgm:spPr>
        <a:solidFill>
          <a:schemeClr val="accent6">
            <a:lumMod val="40000"/>
            <a:lumOff val="60000"/>
          </a:schemeClr>
        </a:solidFill>
      </dgm:spPr>
    </dgm:pt>
    <dgm:pt modelId="{E6D2F019-0F51-4D01-B5AB-A0033E2C9ECD}" type="pres">
      <dgm:prSet presAssocID="{BEE380CF-9595-4159-A00E-40C114D15D2D}" presName="text2" presStyleLbl="fgAcc2" presStyleIdx="1" presStyleCnt="2">
        <dgm:presLayoutVars>
          <dgm:chPref val="3"/>
        </dgm:presLayoutVars>
      </dgm:prSet>
      <dgm:spPr/>
    </dgm:pt>
    <dgm:pt modelId="{07EC512C-208C-4BF5-A294-944E9ACB660A}" type="pres">
      <dgm:prSet presAssocID="{BEE380CF-9595-4159-A00E-40C114D15D2D}" presName="hierChild3" presStyleCnt="0"/>
      <dgm:spPr/>
    </dgm:pt>
  </dgm:ptLst>
  <dgm:cxnLst>
    <dgm:cxn modelId="{D20A1A15-0A77-43A6-BCAB-C71E9DA0E177}" type="presOf" srcId="{8A8F5388-117A-4B28-B9BD-C48CD7701A4F}" destId="{4C1172DF-CEFF-43F5-9F9B-7A92FD9A1DEC}" srcOrd="0" destOrd="0" presId="urn:microsoft.com/office/officeart/2005/8/layout/hierarchy1"/>
    <dgm:cxn modelId="{F8BCAD62-F0E1-40B8-9037-507A1D077768}" srcId="{051EECFF-69ED-4D62-8D18-C09678961B09}" destId="{BEE380CF-9595-4159-A00E-40C114D15D2D}" srcOrd="1" destOrd="0" parTransId="{BA6A2EEC-4B40-4FD4-95B3-EF6A6A6E0C18}" sibTransId="{2DA805C6-850D-43A4-B392-BA651FB57AC9}"/>
    <dgm:cxn modelId="{7D2C574B-99CF-407B-B284-EF12D906818A}" type="presOf" srcId="{90294479-8FF2-400C-8EB6-131106CEFF0D}" destId="{101134AD-4790-4C8E-A742-D1AB9108DD2D}" srcOrd="0" destOrd="0" presId="urn:microsoft.com/office/officeart/2005/8/layout/hierarchy1"/>
    <dgm:cxn modelId="{F4ACE14B-DA4D-4248-B799-96B36A8EE07E}" type="presOf" srcId="{BEE380CF-9595-4159-A00E-40C114D15D2D}" destId="{E6D2F019-0F51-4D01-B5AB-A0033E2C9ECD}" srcOrd="0" destOrd="0" presId="urn:microsoft.com/office/officeart/2005/8/layout/hierarchy1"/>
    <dgm:cxn modelId="{9CEB224F-2D96-4273-9C73-43B35A0C41A0}" srcId="{B4AC626B-3F28-475D-95BF-91E7B5245F58}" destId="{051EECFF-69ED-4D62-8D18-C09678961B09}" srcOrd="0" destOrd="0" parTransId="{1361574A-B14F-47E0-A7D6-D2ED864D428D}" sibTransId="{204E5F2E-DE5B-4DCA-849C-4386958A28E7}"/>
    <dgm:cxn modelId="{3639FA58-9E80-4C4C-8F76-0FCD94F05F81}" type="presOf" srcId="{051EECFF-69ED-4D62-8D18-C09678961B09}" destId="{142F777C-5C52-4FC6-9FDC-1915C8D2B8E0}" srcOrd="0" destOrd="0" presId="urn:microsoft.com/office/officeart/2005/8/layout/hierarchy1"/>
    <dgm:cxn modelId="{390240A1-E7DC-41FC-A6CC-2A1D2CA68AA7}" srcId="{051EECFF-69ED-4D62-8D18-C09678961B09}" destId="{8A8F5388-117A-4B28-B9BD-C48CD7701A4F}" srcOrd="0" destOrd="0" parTransId="{90294479-8FF2-400C-8EB6-131106CEFF0D}" sibTransId="{9C4B850B-C313-4B2A-8423-8E9A52555CA2}"/>
    <dgm:cxn modelId="{85C9DBAF-6D02-4801-B25E-26413464CF3B}" type="presOf" srcId="{BA6A2EEC-4B40-4FD4-95B3-EF6A6A6E0C18}" destId="{44E1B2F8-DCB3-4FD5-A341-90F8C20CB397}" srcOrd="0" destOrd="0" presId="urn:microsoft.com/office/officeart/2005/8/layout/hierarchy1"/>
    <dgm:cxn modelId="{FC239AD3-36A5-4441-9F0B-DE53F28AECE3}" type="presOf" srcId="{B4AC626B-3F28-475D-95BF-91E7B5245F58}" destId="{19E47CE0-682D-40D9-88F1-9B4568D4F32F}" srcOrd="0" destOrd="0" presId="urn:microsoft.com/office/officeart/2005/8/layout/hierarchy1"/>
    <dgm:cxn modelId="{EF2E5FBD-E40B-4D7B-A76B-360A9ACCC95A}" type="presParOf" srcId="{19E47CE0-682D-40D9-88F1-9B4568D4F32F}" destId="{1855A8BF-5285-4936-9F72-1768583B19C7}" srcOrd="0" destOrd="0" presId="urn:microsoft.com/office/officeart/2005/8/layout/hierarchy1"/>
    <dgm:cxn modelId="{D64FCC44-F51C-44A0-BEEB-B707F20B5DB2}" type="presParOf" srcId="{1855A8BF-5285-4936-9F72-1768583B19C7}" destId="{7CEEB729-2D80-42B5-B923-8C686D879846}" srcOrd="0" destOrd="0" presId="urn:microsoft.com/office/officeart/2005/8/layout/hierarchy1"/>
    <dgm:cxn modelId="{6730E6AC-30A9-4AC1-A696-58423CFAF090}" type="presParOf" srcId="{7CEEB729-2D80-42B5-B923-8C686D879846}" destId="{D740D531-6FE4-4F2C-A75A-2B5B6A2D38BC}" srcOrd="0" destOrd="0" presId="urn:microsoft.com/office/officeart/2005/8/layout/hierarchy1"/>
    <dgm:cxn modelId="{A6A9251C-F241-412F-AA36-946C713FDAFE}" type="presParOf" srcId="{7CEEB729-2D80-42B5-B923-8C686D879846}" destId="{142F777C-5C52-4FC6-9FDC-1915C8D2B8E0}" srcOrd="1" destOrd="0" presId="urn:microsoft.com/office/officeart/2005/8/layout/hierarchy1"/>
    <dgm:cxn modelId="{54B2193C-54BC-4AD2-BBB9-3A3FE7968ED7}" type="presParOf" srcId="{1855A8BF-5285-4936-9F72-1768583B19C7}" destId="{D77AC585-DAA9-4B34-9678-EF415F0675E5}" srcOrd="1" destOrd="0" presId="urn:microsoft.com/office/officeart/2005/8/layout/hierarchy1"/>
    <dgm:cxn modelId="{8E9F5D89-5B56-4AB6-A4FA-F872ECAA98EE}" type="presParOf" srcId="{D77AC585-DAA9-4B34-9678-EF415F0675E5}" destId="{101134AD-4790-4C8E-A742-D1AB9108DD2D}" srcOrd="0" destOrd="0" presId="urn:microsoft.com/office/officeart/2005/8/layout/hierarchy1"/>
    <dgm:cxn modelId="{F1C4E5B8-20DB-4409-9DA7-D55EADD59ED7}" type="presParOf" srcId="{D77AC585-DAA9-4B34-9678-EF415F0675E5}" destId="{ACB3C342-6E54-47D7-ACE4-78F1715B0505}" srcOrd="1" destOrd="0" presId="urn:microsoft.com/office/officeart/2005/8/layout/hierarchy1"/>
    <dgm:cxn modelId="{5D3EC3AD-01FF-4711-90F3-35075039D34D}" type="presParOf" srcId="{ACB3C342-6E54-47D7-ACE4-78F1715B0505}" destId="{2486F686-0750-439A-9731-87CB76E99395}" srcOrd="0" destOrd="0" presId="urn:microsoft.com/office/officeart/2005/8/layout/hierarchy1"/>
    <dgm:cxn modelId="{F4C7C16F-15DF-49E0-BF60-6207A0A3398B}" type="presParOf" srcId="{2486F686-0750-439A-9731-87CB76E99395}" destId="{25AC8380-EBD7-45E3-A5E7-C3390B94C9E2}" srcOrd="0" destOrd="0" presId="urn:microsoft.com/office/officeart/2005/8/layout/hierarchy1"/>
    <dgm:cxn modelId="{B93D68F2-7102-4083-B0E4-8D3B70D5FEC9}" type="presParOf" srcId="{2486F686-0750-439A-9731-87CB76E99395}" destId="{4C1172DF-CEFF-43F5-9F9B-7A92FD9A1DEC}" srcOrd="1" destOrd="0" presId="urn:microsoft.com/office/officeart/2005/8/layout/hierarchy1"/>
    <dgm:cxn modelId="{89CB5D44-E1D0-4E58-9272-A2390B223B28}" type="presParOf" srcId="{ACB3C342-6E54-47D7-ACE4-78F1715B0505}" destId="{CAFC6F30-670A-4F6D-9017-9451FFEDE34C}" srcOrd="1" destOrd="0" presId="urn:microsoft.com/office/officeart/2005/8/layout/hierarchy1"/>
    <dgm:cxn modelId="{85015BD8-D7B0-4BC7-A390-5481DFDA48E2}" type="presParOf" srcId="{D77AC585-DAA9-4B34-9678-EF415F0675E5}" destId="{44E1B2F8-DCB3-4FD5-A341-90F8C20CB397}" srcOrd="2" destOrd="0" presId="urn:microsoft.com/office/officeart/2005/8/layout/hierarchy1"/>
    <dgm:cxn modelId="{ED1546E9-A19F-41AE-9694-7D2982B9F3B8}" type="presParOf" srcId="{D77AC585-DAA9-4B34-9678-EF415F0675E5}" destId="{A30A127A-A204-4EE3-BE70-6F74C6B2A9E3}" srcOrd="3" destOrd="0" presId="urn:microsoft.com/office/officeart/2005/8/layout/hierarchy1"/>
    <dgm:cxn modelId="{AC8D253C-BC76-4850-B982-8AEFF4EBB814}" type="presParOf" srcId="{A30A127A-A204-4EE3-BE70-6F74C6B2A9E3}" destId="{896D5981-2252-41B3-8ECA-7AA22C05F103}" srcOrd="0" destOrd="0" presId="urn:microsoft.com/office/officeart/2005/8/layout/hierarchy1"/>
    <dgm:cxn modelId="{F11CAE86-77EC-4B51-B0AF-32BC0D90A57A}" type="presParOf" srcId="{896D5981-2252-41B3-8ECA-7AA22C05F103}" destId="{0FC2DA5A-57A6-40DC-8D08-0BE56F086DFE}" srcOrd="0" destOrd="0" presId="urn:microsoft.com/office/officeart/2005/8/layout/hierarchy1"/>
    <dgm:cxn modelId="{5DF6A61B-FC33-44A3-A5F9-D71426C34821}" type="presParOf" srcId="{896D5981-2252-41B3-8ECA-7AA22C05F103}" destId="{E6D2F019-0F51-4D01-B5AB-A0033E2C9ECD}" srcOrd="1" destOrd="0" presId="urn:microsoft.com/office/officeart/2005/8/layout/hierarchy1"/>
    <dgm:cxn modelId="{7DE48B95-64C7-4A0E-8A5F-1DDD211A50B3}" type="presParOf" srcId="{A30A127A-A204-4EE3-BE70-6F74C6B2A9E3}" destId="{07EC512C-208C-4BF5-A294-944E9ACB660A}" srcOrd="1" destOrd="0" presId="urn:microsoft.com/office/officeart/2005/8/layout/hierarchy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1B2F8-DCB3-4FD5-A341-90F8C20CB397}">
      <dsp:nvSpPr>
        <dsp:cNvPr id="0" name=""/>
        <dsp:cNvSpPr/>
      </dsp:nvSpPr>
      <dsp:spPr>
        <a:xfrm>
          <a:off x="2119111" y="1558426"/>
          <a:ext cx="1165212" cy="554535"/>
        </a:xfrm>
        <a:custGeom>
          <a:avLst/>
          <a:gdLst/>
          <a:ahLst/>
          <a:cxnLst/>
          <a:rect l="0" t="0" r="0" b="0"/>
          <a:pathLst>
            <a:path>
              <a:moveTo>
                <a:pt x="0" y="0"/>
              </a:moveTo>
              <a:lnTo>
                <a:pt x="0" y="377899"/>
              </a:lnTo>
              <a:lnTo>
                <a:pt x="1165212" y="377899"/>
              </a:lnTo>
              <a:lnTo>
                <a:pt x="1165212" y="554535"/>
              </a:lnTo>
            </a:path>
          </a:pathLst>
        </a:custGeom>
        <a:noFill/>
        <a:ln w="6350" cap="flat" cmpd="sng" algn="ctr">
          <a:solidFill>
            <a:schemeClr val="accent6"/>
          </a:solidFill>
          <a:prstDash val="solid"/>
          <a:miter lim="800000"/>
        </a:ln>
        <a:effectLst/>
      </dsp:spPr>
      <dsp:style>
        <a:lnRef idx="1">
          <a:schemeClr val="accent6"/>
        </a:lnRef>
        <a:fillRef idx="0">
          <a:schemeClr val="accent6"/>
        </a:fillRef>
        <a:effectRef idx="0">
          <a:schemeClr val="accent6"/>
        </a:effectRef>
        <a:fontRef idx="minor">
          <a:schemeClr val="tx1"/>
        </a:fontRef>
      </dsp:style>
    </dsp:sp>
    <dsp:sp modelId="{101134AD-4790-4C8E-A742-D1AB9108DD2D}">
      <dsp:nvSpPr>
        <dsp:cNvPr id="0" name=""/>
        <dsp:cNvSpPr/>
      </dsp:nvSpPr>
      <dsp:spPr>
        <a:xfrm>
          <a:off x="953898" y="1558426"/>
          <a:ext cx="1165212" cy="554535"/>
        </a:xfrm>
        <a:custGeom>
          <a:avLst/>
          <a:gdLst/>
          <a:ahLst/>
          <a:cxnLst/>
          <a:rect l="0" t="0" r="0" b="0"/>
          <a:pathLst>
            <a:path>
              <a:moveTo>
                <a:pt x="1165212" y="0"/>
              </a:moveTo>
              <a:lnTo>
                <a:pt x="1165212" y="377899"/>
              </a:lnTo>
              <a:lnTo>
                <a:pt x="0" y="377899"/>
              </a:lnTo>
              <a:lnTo>
                <a:pt x="0" y="554535"/>
              </a:lnTo>
            </a:path>
          </a:pathLst>
        </a:custGeom>
        <a:noFill/>
        <a:ln w="6350" cap="flat" cmpd="sng" algn="ctr">
          <a:solidFill>
            <a:schemeClr val="accent6"/>
          </a:solidFill>
          <a:prstDash val="solid"/>
          <a:miter lim="800000"/>
        </a:ln>
        <a:effectLst/>
      </dsp:spPr>
      <dsp:style>
        <a:lnRef idx="1">
          <a:schemeClr val="accent6"/>
        </a:lnRef>
        <a:fillRef idx="0">
          <a:schemeClr val="accent6"/>
        </a:fillRef>
        <a:effectRef idx="0">
          <a:schemeClr val="accent6"/>
        </a:effectRef>
        <a:fontRef idx="minor">
          <a:schemeClr val="tx1"/>
        </a:fontRef>
      </dsp:style>
    </dsp:sp>
    <dsp:sp modelId="{D740D531-6FE4-4F2C-A75A-2B5B6A2D38BC}">
      <dsp:nvSpPr>
        <dsp:cNvPr id="0" name=""/>
        <dsp:cNvSpPr/>
      </dsp:nvSpPr>
      <dsp:spPr>
        <a:xfrm>
          <a:off x="1165755" y="347665"/>
          <a:ext cx="1906711" cy="1210761"/>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2F777C-5C52-4FC6-9FDC-1915C8D2B8E0}">
      <dsp:nvSpPr>
        <dsp:cNvPr id="0" name=""/>
        <dsp:cNvSpPr/>
      </dsp:nvSpPr>
      <dsp:spPr>
        <a:xfrm>
          <a:off x="1377612" y="548929"/>
          <a:ext cx="1906711" cy="1210761"/>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dirty="0"/>
            <a:t>Mínimos Cuadrados Colocación</a:t>
          </a:r>
        </a:p>
      </dsp:txBody>
      <dsp:txXfrm>
        <a:off x="1413074" y="584391"/>
        <a:ext cx="1835787" cy="1139837"/>
      </dsp:txXfrm>
    </dsp:sp>
    <dsp:sp modelId="{25AC8380-EBD7-45E3-A5E7-C3390B94C9E2}">
      <dsp:nvSpPr>
        <dsp:cNvPr id="0" name=""/>
        <dsp:cNvSpPr/>
      </dsp:nvSpPr>
      <dsp:spPr>
        <a:xfrm>
          <a:off x="543" y="2112962"/>
          <a:ext cx="1906711" cy="1210761"/>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1172DF-CEFF-43F5-9F9B-7A92FD9A1DEC}">
      <dsp:nvSpPr>
        <dsp:cNvPr id="0" name=""/>
        <dsp:cNvSpPr/>
      </dsp:nvSpPr>
      <dsp:spPr>
        <a:xfrm>
          <a:off x="212400" y="2314226"/>
          <a:ext cx="1906711" cy="1210761"/>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b="1" u="none" kern="1200" dirty="0"/>
            <a:t>Método paramétrico</a:t>
          </a:r>
        </a:p>
        <a:p>
          <a:pPr marL="0" lvl="0" indent="0" algn="l" defTabSz="488950">
            <a:lnSpc>
              <a:spcPct val="90000"/>
            </a:lnSpc>
            <a:spcBef>
              <a:spcPct val="0"/>
            </a:spcBef>
            <a:spcAft>
              <a:spcPct val="35000"/>
            </a:spcAft>
            <a:buNone/>
          </a:pPr>
          <a:r>
            <a:rPr lang="es-EC" sz="1100" kern="1200" dirty="0"/>
            <a:t>  - Ajuste</a:t>
          </a:r>
        </a:p>
        <a:p>
          <a:pPr marL="0" lvl="0" indent="0" algn="ctr" defTabSz="488950">
            <a:lnSpc>
              <a:spcPct val="90000"/>
            </a:lnSpc>
            <a:spcBef>
              <a:spcPct val="0"/>
            </a:spcBef>
            <a:spcAft>
              <a:spcPct val="35000"/>
            </a:spcAft>
            <a:buNone/>
          </a:pPr>
          <a:r>
            <a:rPr lang="es-EC" sz="1100" kern="1200" dirty="0"/>
            <a:t>𝐴𝑋+𝐿=𝑉</a:t>
          </a:r>
          <a:endParaRPr lang="es-ES" sz="1100" kern="1200" dirty="0"/>
        </a:p>
      </dsp:txBody>
      <dsp:txXfrm>
        <a:off x="247862" y="2349688"/>
        <a:ext cx="1835787" cy="1139837"/>
      </dsp:txXfrm>
    </dsp:sp>
    <dsp:sp modelId="{0FC2DA5A-57A6-40DC-8D08-0BE56F086DFE}">
      <dsp:nvSpPr>
        <dsp:cNvPr id="0" name=""/>
        <dsp:cNvSpPr/>
      </dsp:nvSpPr>
      <dsp:spPr>
        <a:xfrm>
          <a:off x="2330968" y="2112962"/>
          <a:ext cx="1906711" cy="1210761"/>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D2F019-0F51-4D01-B5AB-A0033E2C9ECD}">
      <dsp:nvSpPr>
        <dsp:cNvPr id="0" name=""/>
        <dsp:cNvSpPr/>
      </dsp:nvSpPr>
      <dsp:spPr>
        <a:xfrm>
          <a:off x="2542825" y="2314226"/>
          <a:ext cx="1906711" cy="1210761"/>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b="1" u="none" kern="1200" dirty="0">
              <a:latin typeface="+mn-lt"/>
            </a:rPr>
            <a:t>Método predictivo</a:t>
          </a:r>
        </a:p>
        <a:p>
          <a:pPr marL="0" lvl="0" indent="0" algn="l" defTabSz="488950">
            <a:lnSpc>
              <a:spcPct val="90000"/>
            </a:lnSpc>
            <a:spcBef>
              <a:spcPct val="0"/>
            </a:spcBef>
            <a:spcAft>
              <a:spcPct val="35000"/>
            </a:spcAft>
            <a:buNone/>
          </a:pPr>
          <a:r>
            <a:rPr lang="es-EC" sz="1100" kern="1200" dirty="0">
              <a:latin typeface="+mn-lt"/>
            </a:rPr>
            <a:t>  - Filtrado         </a:t>
          </a:r>
          <a:r>
            <a:rPr lang="es-EC" sz="1100" kern="1200" dirty="0">
              <a:solidFill>
                <a:schemeClr val="tx1"/>
              </a:solidFill>
              <a:effectLst/>
              <a:latin typeface="+mn-lt"/>
              <a:ea typeface="Calibri" panose="020F0502020204030204" pitchFamily="34" charset="0"/>
            </a:rPr>
            <a:t>→ ruido</a:t>
          </a:r>
          <a:endParaRPr lang="es-EC" sz="1100" kern="1200" dirty="0">
            <a:latin typeface="+mn-lt"/>
          </a:endParaRPr>
        </a:p>
        <a:p>
          <a:pPr marL="0" lvl="0" indent="0" algn="l" defTabSz="488950">
            <a:lnSpc>
              <a:spcPct val="90000"/>
            </a:lnSpc>
            <a:spcBef>
              <a:spcPct val="0"/>
            </a:spcBef>
            <a:spcAft>
              <a:spcPct val="35000"/>
            </a:spcAft>
            <a:buNone/>
          </a:pPr>
          <a:r>
            <a:rPr lang="es-EC" sz="1100" kern="1200" dirty="0">
              <a:latin typeface="+mn-lt"/>
            </a:rPr>
            <a:t>  - Ajuste            </a:t>
          </a:r>
          <a:r>
            <a:rPr lang="es-EC" sz="1100" kern="1200" dirty="0">
              <a:solidFill>
                <a:schemeClr val="tx1"/>
              </a:solidFill>
              <a:effectLst/>
              <a:latin typeface="+mn-lt"/>
              <a:ea typeface="Calibri" panose="020F0502020204030204" pitchFamily="34" charset="0"/>
            </a:rPr>
            <a:t>→ parámetros</a:t>
          </a:r>
          <a:endParaRPr lang="es-EC" sz="1100" kern="1200" dirty="0">
            <a:latin typeface="+mn-lt"/>
          </a:endParaRPr>
        </a:p>
        <a:p>
          <a:pPr marL="0" lvl="0" indent="0" algn="l" defTabSz="488950">
            <a:lnSpc>
              <a:spcPct val="90000"/>
            </a:lnSpc>
            <a:spcBef>
              <a:spcPct val="0"/>
            </a:spcBef>
            <a:spcAft>
              <a:spcPct val="35000"/>
            </a:spcAft>
            <a:buNone/>
          </a:pPr>
          <a:r>
            <a:rPr lang="es-EC" sz="1100" kern="1200" dirty="0">
              <a:latin typeface="+mn-lt"/>
            </a:rPr>
            <a:t>  - Predicción     </a:t>
          </a:r>
          <a:r>
            <a:rPr lang="es-EC" sz="1100" kern="1200" dirty="0">
              <a:solidFill>
                <a:schemeClr val="tx1"/>
              </a:solidFill>
              <a:effectLst/>
              <a:latin typeface="+mn-lt"/>
              <a:ea typeface="Calibri" panose="020F0502020204030204" pitchFamily="34" charset="0"/>
            </a:rPr>
            <a:t>→ señal </a:t>
          </a:r>
          <a:endParaRPr lang="es-EC" sz="1100" kern="1200" dirty="0">
            <a:latin typeface="+mn-lt"/>
          </a:endParaRPr>
        </a:p>
        <a:p>
          <a:pPr marL="0" lvl="0" indent="0" algn="ctr" defTabSz="488950">
            <a:lnSpc>
              <a:spcPct val="90000"/>
            </a:lnSpc>
            <a:spcBef>
              <a:spcPct val="0"/>
            </a:spcBef>
            <a:spcAft>
              <a:spcPct val="35000"/>
            </a:spcAft>
            <a:buNone/>
          </a:pPr>
          <a:r>
            <a:rPr lang="es-EC" sz="1100" kern="1200" dirty="0">
              <a:latin typeface="+mn-lt"/>
            </a:rPr>
            <a:t>𝐴𝑋+𝐿=𝑟+𝑠</a:t>
          </a:r>
          <a:endParaRPr lang="es-ES" sz="1100" kern="1200" dirty="0">
            <a:latin typeface="+mn-lt"/>
          </a:endParaRPr>
        </a:p>
      </dsp:txBody>
      <dsp:txXfrm>
        <a:off x="2578287" y="2349688"/>
        <a:ext cx="1835787" cy="11398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0.36499</cdr:x>
      <cdr:y>0.62107</cdr:y>
    </cdr:from>
    <cdr:to>
      <cdr:x>0.3909</cdr:x>
      <cdr:y>0.66241</cdr:y>
    </cdr:to>
    <cdr:sp macro="" textlink="">
      <cdr:nvSpPr>
        <cdr:cNvPr id="2" name="Rectángulo 1">
          <a:extLst xmlns:a="http://schemas.openxmlformats.org/drawingml/2006/main">
            <a:ext uri="{FF2B5EF4-FFF2-40B4-BE49-F238E27FC236}">
              <a16:creationId xmlns:a16="http://schemas.microsoft.com/office/drawing/2014/main" id="{1EF1A599-605B-4FC9-95E3-3AF4F0E3E3F4}"/>
            </a:ext>
          </a:extLst>
        </cdr:cNvPr>
        <cdr:cNvSpPr/>
      </cdr:nvSpPr>
      <cdr:spPr>
        <a:xfrm xmlns:a="http://schemas.openxmlformats.org/drawingml/2006/main">
          <a:off x="2412394" y="2576147"/>
          <a:ext cx="171247" cy="171455"/>
        </a:xfrm>
        <a:prstGeom xmlns:a="http://schemas.openxmlformats.org/drawingml/2006/main" prst="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s-EC" dirty="0"/>
        </a:p>
      </cdr:txBody>
    </cdr:sp>
  </cdr:relSizeAnchor>
  <cdr:relSizeAnchor xmlns:cdr="http://schemas.openxmlformats.org/drawingml/2006/chartDrawing">
    <cdr:from>
      <cdr:x>0.15716</cdr:x>
      <cdr:y>0.66682</cdr:y>
    </cdr:from>
    <cdr:to>
      <cdr:x>0.19142</cdr:x>
      <cdr:y>0.72008</cdr:y>
    </cdr:to>
    <cdr:sp macro="" textlink="">
      <cdr:nvSpPr>
        <cdr:cNvPr id="3" name="Rectángulo 2">
          <a:extLst xmlns:a="http://schemas.openxmlformats.org/drawingml/2006/main">
            <a:ext uri="{FF2B5EF4-FFF2-40B4-BE49-F238E27FC236}">
              <a16:creationId xmlns:a16="http://schemas.microsoft.com/office/drawing/2014/main" id="{1EF1A599-605B-4FC9-95E3-3AF4F0E3E3F4}"/>
            </a:ext>
          </a:extLst>
        </cdr:cNvPr>
        <cdr:cNvSpPr/>
      </cdr:nvSpPr>
      <cdr:spPr>
        <a:xfrm xmlns:a="http://schemas.openxmlformats.org/drawingml/2006/main">
          <a:off x="985150" y="2765893"/>
          <a:ext cx="214769" cy="220911"/>
        </a:xfrm>
        <a:prstGeom xmlns:a="http://schemas.openxmlformats.org/drawingml/2006/main" prst="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s-EC" dirty="0"/>
        </a:p>
      </cdr:txBody>
    </cdr:sp>
  </cdr:relSizeAnchor>
  <cdr:relSizeAnchor xmlns:cdr="http://schemas.openxmlformats.org/drawingml/2006/chartDrawing">
    <cdr:from>
      <cdr:x>0.46872</cdr:x>
      <cdr:y>0.31124</cdr:y>
    </cdr:from>
    <cdr:to>
      <cdr:x>0.50425</cdr:x>
      <cdr:y>0.36228</cdr:y>
    </cdr:to>
    <cdr:sp macro="" textlink="">
      <cdr:nvSpPr>
        <cdr:cNvPr id="4" name="Rectángulo 3">
          <a:extLst xmlns:a="http://schemas.openxmlformats.org/drawingml/2006/main">
            <a:ext uri="{FF2B5EF4-FFF2-40B4-BE49-F238E27FC236}">
              <a16:creationId xmlns:a16="http://schemas.microsoft.com/office/drawing/2014/main" id="{1EF1A599-605B-4FC9-95E3-3AF4F0E3E3F4}"/>
            </a:ext>
          </a:extLst>
        </cdr:cNvPr>
        <cdr:cNvSpPr/>
      </cdr:nvSpPr>
      <cdr:spPr>
        <a:xfrm xmlns:a="http://schemas.openxmlformats.org/drawingml/2006/main">
          <a:off x="3097991" y="1290975"/>
          <a:ext cx="234835" cy="211708"/>
        </a:xfrm>
        <a:prstGeom xmlns:a="http://schemas.openxmlformats.org/drawingml/2006/main" prst="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s-EC" dirty="0"/>
        </a:p>
      </cdr:txBody>
    </cdr:sp>
  </cdr:relSizeAnchor>
  <cdr:relSizeAnchor xmlns:cdr="http://schemas.openxmlformats.org/drawingml/2006/chartDrawing">
    <cdr:from>
      <cdr:x>0.51482</cdr:x>
      <cdr:y>0.18359</cdr:y>
    </cdr:from>
    <cdr:to>
      <cdr:x>0.55035</cdr:x>
      <cdr:y>0.23463</cdr:y>
    </cdr:to>
    <cdr:sp macro="" textlink="">
      <cdr:nvSpPr>
        <cdr:cNvPr id="5" name="Rectángulo 4">
          <a:extLst xmlns:a="http://schemas.openxmlformats.org/drawingml/2006/main">
            <a:ext uri="{FF2B5EF4-FFF2-40B4-BE49-F238E27FC236}">
              <a16:creationId xmlns:a16="http://schemas.microsoft.com/office/drawing/2014/main" id="{1F7A5034-8AC7-4D88-813C-538F60AD31FE}"/>
            </a:ext>
          </a:extLst>
        </cdr:cNvPr>
        <cdr:cNvSpPr/>
      </cdr:nvSpPr>
      <cdr:spPr>
        <a:xfrm xmlns:a="http://schemas.openxmlformats.org/drawingml/2006/main">
          <a:off x="3227148" y="761518"/>
          <a:ext cx="222719" cy="211708"/>
        </a:xfrm>
        <a:prstGeom xmlns:a="http://schemas.openxmlformats.org/drawingml/2006/main" prst="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EC"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9EE8C92B-1624-5840-9ADE-63DAE6FF2906}" type="datetimeFigureOut">
              <a:rPr lang="es-EC" smtClean="0"/>
              <a:t>21/3/2022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AC2E695-AFD1-724C-87C0-978789D7FFD0}" type="slidenum">
              <a:rPr lang="es-EC" smtClean="0"/>
              <a:t>‹Nº›</a:t>
            </a:fld>
            <a:endParaRPr lang="es-EC"/>
          </a:p>
        </p:txBody>
      </p:sp>
    </p:spTree>
    <p:extLst>
      <p:ext uri="{BB962C8B-B14F-4D97-AF65-F5344CB8AC3E}">
        <p14:creationId xmlns:p14="http://schemas.microsoft.com/office/powerpoint/2010/main" val="3417015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EE8C92B-1624-5840-9ADE-63DAE6FF2906}" type="datetimeFigureOut">
              <a:rPr lang="es-EC" smtClean="0"/>
              <a:t>21/3/2022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AC2E695-AFD1-724C-87C0-978789D7FFD0}" type="slidenum">
              <a:rPr lang="es-EC" smtClean="0"/>
              <a:t>‹Nº›</a:t>
            </a:fld>
            <a:endParaRPr lang="es-EC"/>
          </a:p>
        </p:txBody>
      </p:sp>
    </p:spTree>
    <p:extLst>
      <p:ext uri="{BB962C8B-B14F-4D97-AF65-F5344CB8AC3E}">
        <p14:creationId xmlns:p14="http://schemas.microsoft.com/office/powerpoint/2010/main" val="661707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EE8C92B-1624-5840-9ADE-63DAE6FF2906}" type="datetimeFigureOut">
              <a:rPr lang="es-EC" smtClean="0"/>
              <a:t>21/3/2022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AC2E695-AFD1-724C-87C0-978789D7FFD0}" type="slidenum">
              <a:rPr lang="es-EC" smtClean="0"/>
              <a:t>‹Nº›</a:t>
            </a:fld>
            <a:endParaRPr lang="es-EC"/>
          </a:p>
        </p:txBody>
      </p:sp>
    </p:spTree>
    <p:extLst>
      <p:ext uri="{BB962C8B-B14F-4D97-AF65-F5344CB8AC3E}">
        <p14:creationId xmlns:p14="http://schemas.microsoft.com/office/powerpoint/2010/main" val="1590482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EE8C92B-1624-5840-9ADE-63DAE6FF2906}" type="datetimeFigureOut">
              <a:rPr lang="es-EC" smtClean="0"/>
              <a:t>21/3/2022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AC2E695-AFD1-724C-87C0-978789D7FFD0}" type="slidenum">
              <a:rPr lang="es-EC" smtClean="0"/>
              <a:t>‹Nº›</a:t>
            </a:fld>
            <a:endParaRPr lang="es-EC"/>
          </a:p>
        </p:txBody>
      </p:sp>
    </p:spTree>
    <p:extLst>
      <p:ext uri="{BB962C8B-B14F-4D97-AF65-F5344CB8AC3E}">
        <p14:creationId xmlns:p14="http://schemas.microsoft.com/office/powerpoint/2010/main" val="3915963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EE8C92B-1624-5840-9ADE-63DAE6FF2906}" type="datetimeFigureOut">
              <a:rPr lang="es-EC" smtClean="0"/>
              <a:t>21/3/2022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AC2E695-AFD1-724C-87C0-978789D7FFD0}" type="slidenum">
              <a:rPr lang="es-EC" smtClean="0"/>
              <a:t>‹Nº›</a:t>
            </a:fld>
            <a:endParaRPr lang="es-EC"/>
          </a:p>
        </p:txBody>
      </p:sp>
    </p:spTree>
    <p:extLst>
      <p:ext uri="{BB962C8B-B14F-4D97-AF65-F5344CB8AC3E}">
        <p14:creationId xmlns:p14="http://schemas.microsoft.com/office/powerpoint/2010/main" val="440522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EE8C92B-1624-5840-9ADE-63DAE6FF2906}" type="datetimeFigureOut">
              <a:rPr lang="es-EC" smtClean="0"/>
              <a:t>21/3/2022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AC2E695-AFD1-724C-87C0-978789D7FFD0}" type="slidenum">
              <a:rPr lang="es-EC" smtClean="0"/>
              <a:t>‹Nº›</a:t>
            </a:fld>
            <a:endParaRPr lang="es-EC"/>
          </a:p>
        </p:txBody>
      </p:sp>
    </p:spTree>
    <p:extLst>
      <p:ext uri="{BB962C8B-B14F-4D97-AF65-F5344CB8AC3E}">
        <p14:creationId xmlns:p14="http://schemas.microsoft.com/office/powerpoint/2010/main" val="205130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EE8C92B-1624-5840-9ADE-63DAE6FF2906}" type="datetimeFigureOut">
              <a:rPr lang="es-EC" smtClean="0"/>
              <a:t>21/3/2022</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BAC2E695-AFD1-724C-87C0-978789D7FFD0}" type="slidenum">
              <a:rPr lang="es-EC" smtClean="0"/>
              <a:t>‹Nº›</a:t>
            </a:fld>
            <a:endParaRPr lang="es-EC"/>
          </a:p>
        </p:txBody>
      </p:sp>
    </p:spTree>
    <p:extLst>
      <p:ext uri="{BB962C8B-B14F-4D97-AF65-F5344CB8AC3E}">
        <p14:creationId xmlns:p14="http://schemas.microsoft.com/office/powerpoint/2010/main" val="4247979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EE8C92B-1624-5840-9ADE-63DAE6FF2906}" type="datetimeFigureOut">
              <a:rPr lang="es-EC" smtClean="0"/>
              <a:t>21/3/2022</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BAC2E695-AFD1-724C-87C0-978789D7FFD0}" type="slidenum">
              <a:rPr lang="es-EC" smtClean="0"/>
              <a:t>‹Nº›</a:t>
            </a:fld>
            <a:endParaRPr lang="es-EC"/>
          </a:p>
        </p:txBody>
      </p:sp>
    </p:spTree>
    <p:extLst>
      <p:ext uri="{BB962C8B-B14F-4D97-AF65-F5344CB8AC3E}">
        <p14:creationId xmlns:p14="http://schemas.microsoft.com/office/powerpoint/2010/main" val="3568429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8C92B-1624-5840-9ADE-63DAE6FF2906}" type="datetimeFigureOut">
              <a:rPr lang="es-EC" smtClean="0"/>
              <a:t>21/3/2022</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BAC2E695-AFD1-724C-87C0-978789D7FFD0}" type="slidenum">
              <a:rPr lang="es-EC" smtClean="0"/>
              <a:t>‹Nº›</a:t>
            </a:fld>
            <a:endParaRPr lang="es-EC"/>
          </a:p>
        </p:txBody>
      </p:sp>
    </p:spTree>
    <p:extLst>
      <p:ext uri="{BB962C8B-B14F-4D97-AF65-F5344CB8AC3E}">
        <p14:creationId xmlns:p14="http://schemas.microsoft.com/office/powerpoint/2010/main" val="11508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9EE8C92B-1624-5840-9ADE-63DAE6FF2906}" type="datetimeFigureOut">
              <a:rPr lang="es-EC" smtClean="0"/>
              <a:t>21/3/2022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AC2E695-AFD1-724C-87C0-978789D7FFD0}" type="slidenum">
              <a:rPr lang="es-EC" smtClean="0"/>
              <a:t>‹Nº›</a:t>
            </a:fld>
            <a:endParaRPr lang="es-EC"/>
          </a:p>
        </p:txBody>
      </p:sp>
    </p:spTree>
    <p:extLst>
      <p:ext uri="{BB962C8B-B14F-4D97-AF65-F5344CB8AC3E}">
        <p14:creationId xmlns:p14="http://schemas.microsoft.com/office/powerpoint/2010/main" val="999880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9EE8C92B-1624-5840-9ADE-63DAE6FF2906}" type="datetimeFigureOut">
              <a:rPr lang="es-EC" smtClean="0"/>
              <a:t>21/3/2022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AC2E695-AFD1-724C-87C0-978789D7FFD0}" type="slidenum">
              <a:rPr lang="es-EC" smtClean="0"/>
              <a:t>‹Nº›</a:t>
            </a:fld>
            <a:endParaRPr lang="es-EC"/>
          </a:p>
        </p:txBody>
      </p:sp>
    </p:spTree>
    <p:extLst>
      <p:ext uri="{BB962C8B-B14F-4D97-AF65-F5344CB8AC3E}">
        <p14:creationId xmlns:p14="http://schemas.microsoft.com/office/powerpoint/2010/main" val="624928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E8C92B-1624-5840-9ADE-63DAE6FF2906}" type="datetimeFigureOut">
              <a:rPr lang="es-EC" smtClean="0"/>
              <a:t>21/3/2022</a:t>
            </a:fld>
            <a:endParaRPr lang="es-EC"/>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2E695-AFD1-724C-87C0-978789D7FFD0}" type="slidenum">
              <a:rPr lang="es-EC" smtClean="0"/>
              <a:t>‹Nº›</a:t>
            </a:fld>
            <a:endParaRPr lang="es-EC"/>
          </a:p>
        </p:txBody>
      </p:sp>
    </p:spTree>
    <p:extLst>
      <p:ext uri="{BB962C8B-B14F-4D97-AF65-F5344CB8AC3E}">
        <p14:creationId xmlns:p14="http://schemas.microsoft.com/office/powerpoint/2010/main" val="2183665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2.png"/><Relationship Id="rId3" Type="http://schemas.openxmlformats.org/officeDocument/2006/relationships/image" Target="../media/image4.emf"/><Relationship Id="rId7" Type="http://schemas.openxmlformats.org/officeDocument/2006/relationships/image" Target="../media/image23.png"/><Relationship Id="rId12"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22.png"/><Relationship Id="rId11" Type="http://schemas.openxmlformats.org/officeDocument/2006/relationships/image" Target="../media/image30.png"/><Relationship Id="rId5" Type="http://schemas.openxmlformats.org/officeDocument/2006/relationships/image" Target="../media/image21.png"/><Relationship Id="rId10" Type="http://schemas.openxmlformats.org/officeDocument/2006/relationships/image" Target="../media/image29.png"/><Relationship Id="rId4" Type="http://schemas.openxmlformats.org/officeDocument/2006/relationships/image" Target="../media/image20.png"/><Relationship Id="rId9" Type="http://schemas.openxmlformats.org/officeDocument/2006/relationships/image" Target="../media/image28.png"/><Relationship Id="rId1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6.xml"/><Relationship Id="rId1" Type="http://schemas.openxmlformats.org/officeDocument/2006/relationships/themeOverride" Target="../theme/themeOverride4.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6.xml"/><Relationship Id="rId1" Type="http://schemas.openxmlformats.org/officeDocument/2006/relationships/themeOverride" Target="../theme/themeOverride5.xml"/></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6.xml"/><Relationship Id="rId1" Type="http://schemas.openxmlformats.org/officeDocument/2006/relationships/themeOverride" Target="../theme/themeOverride6.xm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10" Type="http://schemas.openxmlformats.org/officeDocument/2006/relationships/image" Target="../media/image59.jpeg"/><Relationship Id="rId4" Type="http://schemas.openxmlformats.org/officeDocument/2006/relationships/image" Target="../media/image53.jpeg"/><Relationship Id="rId9" Type="http://schemas.openxmlformats.org/officeDocument/2006/relationships/image" Target="../media/image58.jpeg"/></Relationships>
</file>

<file path=ppt/slides/_rels/slide2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8.pn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7.png"/><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0.jpe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69.png"/><Relationship Id="rId4" Type="http://schemas.openxmlformats.org/officeDocument/2006/relationships/image" Target="../media/image71.png"/></Relationships>
</file>

<file path=ppt/slides/_rels/slide33.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7.pn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6.png"/></Relationships>
</file>

<file path=ppt/slides/_rels/slide3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3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4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4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7.png"/><Relationship Id="rId4" Type="http://schemas.openxmlformats.org/officeDocument/2006/relationships/diagramLayout" Target="../diagrams/layout1.xm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61D991-4242-4649-8B29-19D8EDBD027A}"/>
              </a:ext>
            </a:extLst>
          </p:cNvPr>
          <p:cNvSpPr>
            <a:spLocks noGrp="1"/>
          </p:cNvSpPr>
          <p:nvPr>
            <p:ph type="ctrTitle"/>
          </p:nvPr>
        </p:nvSpPr>
        <p:spPr>
          <a:xfrm>
            <a:off x="1043071" y="2159406"/>
            <a:ext cx="7772400" cy="1574554"/>
          </a:xfrm>
        </p:spPr>
        <p:txBody>
          <a:bodyPr>
            <a:noAutofit/>
          </a:bodyPr>
          <a:lstStyle/>
          <a:p>
            <a:pPr>
              <a:lnSpc>
                <a:spcPct val="150000"/>
              </a:lnSpc>
            </a:pPr>
            <a:r>
              <a:rPr lang="es-MX" sz="1400" b="1" dirty="0">
                <a:latin typeface="Arial" panose="020B0604020202020204" pitchFamily="34" charset="0"/>
                <a:cs typeface="Arial" panose="020B0604020202020204" pitchFamily="34" charset="0"/>
              </a:rPr>
              <a:t>Desarrollo de modelos de alturas geoidales locales aplicando diferentes técnicas geoestadísticas en la zona de influencia del Complejo Hidroeléctrico Paute-Integral, Objetivo específico No. 2: Desarrollo de un modelo de alturas geoidales locales mediante el método de Mínimos Cuadrados Colocación para determinar el error en las alturas niveladas referidas al datum vertical </a:t>
            </a:r>
            <a:r>
              <a:rPr lang="es-MX" sz="1400" b="1">
                <a:latin typeface="Arial" panose="020B0604020202020204" pitchFamily="34" charset="0"/>
                <a:cs typeface="Arial" panose="020B0604020202020204" pitchFamily="34" charset="0"/>
              </a:rPr>
              <a:t>La Libertad</a:t>
            </a:r>
            <a:endParaRPr lang="es-EC" sz="1400" b="1" dirty="0">
              <a:latin typeface="Arial" panose="020B0604020202020204" pitchFamily="34" charset="0"/>
              <a:cs typeface="Arial" panose="020B0604020202020204" pitchFamily="34" charset="0"/>
            </a:endParaRPr>
          </a:p>
        </p:txBody>
      </p:sp>
      <p:sp>
        <p:nvSpPr>
          <p:cNvPr id="3" name="Subtítulo 2">
            <a:extLst>
              <a:ext uri="{FF2B5EF4-FFF2-40B4-BE49-F238E27FC236}">
                <a16:creationId xmlns:a16="http://schemas.microsoft.com/office/drawing/2014/main" id="{0631A7E4-8120-2648-81AD-E36F5529A020}"/>
              </a:ext>
            </a:extLst>
          </p:cNvPr>
          <p:cNvSpPr>
            <a:spLocks noGrp="1"/>
          </p:cNvSpPr>
          <p:nvPr>
            <p:ph type="subTitle" idx="1"/>
          </p:nvPr>
        </p:nvSpPr>
        <p:spPr>
          <a:xfrm>
            <a:off x="2393070" y="4430462"/>
            <a:ext cx="6356413" cy="2104008"/>
          </a:xfrm>
        </p:spPr>
        <p:txBody>
          <a:bodyPr vert="horz" lIns="91440" tIns="45720" rIns="91440" bIns="45720" rtlCol="0" anchor="t">
            <a:normAutofit/>
          </a:bodyPr>
          <a:lstStyle/>
          <a:p>
            <a:pPr algn="l"/>
            <a:r>
              <a:rPr lang="es-EC" sz="1400" b="1" dirty="0">
                <a:latin typeface="Arial" panose="020B0604020202020204" pitchFamily="34" charset="0"/>
                <a:cs typeface="Arial" panose="020B0604020202020204" pitchFamily="34" charset="0"/>
              </a:rPr>
              <a:t>Director del proyecto: </a:t>
            </a:r>
            <a:r>
              <a:rPr lang="es-EC" sz="1400" dirty="0">
                <a:latin typeface="Arial" panose="020B0604020202020204" pitchFamily="34" charset="0"/>
                <a:cs typeface="Arial" panose="020B0604020202020204" pitchFamily="34" charset="0"/>
              </a:rPr>
              <a:t>Dr. Marco Luna</a:t>
            </a:r>
          </a:p>
          <a:p>
            <a:pPr algn="l"/>
            <a:r>
              <a:rPr lang="es-EC" sz="1400" b="1" dirty="0">
                <a:latin typeface="Arial" panose="020B0604020202020204" pitchFamily="34" charset="0"/>
                <a:cs typeface="Arial" panose="020B0604020202020204" pitchFamily="34" charset="0"/>
              </a:rPr>
              <a:t>Docente evaluador: </a:t>
            </a:r>
            <a:r>
              <a:rPr lang="es-EC" sz="1400" dirty="0">
                <a:latin typeface="Arial" panose="020B0604020202020204" pitchFamily="34" charset="0"/>
                <a:cs typeface="Arial" panose="020B0604020202020204" pitchFamily="34" charset="0"/>
              </a:rPr>
              <a:t>Ing. César Leiva, MSc.</a:t>
            </a:r>
          </a:p>
          <a:p>
            <a:pPr algn="l"/>
            <a:r>
              <a:rPr lang="es-EC" sz="1400" b="1" dirty="0">
                <a:latin typeface="Arial" panose="020B0604020202020204" pitchFamily="34" charset="0"/>
                <a:cs typeface="Arial" panose="020B0604020202020204" pitchFamily="34" charset="0"/>
              </a:rPr>
              <a:t>Presidente del Tribunal: </a:t>
            </a:r>
            <a:r>
              <a:rPr lang="es-EC" sz="1400" dirty="0">
                <a:latin typeface="Arial" panose="020B0604020202020204" pitchFamily="34" charset="0"/>
                <a:cs typeface="Arial" panose="020B0604020202020204" pitchFamily="34" charset="0"/>
              </a:rPr>
              <a:t>Ing. Alexander Robayo, MSc.</a:t>
            </a:r>
          </a:p>
          <a:p>
            <a:r>
              <a:rPr lang="es-EC" sz="1400" dirty="0">
                <a:latin typeface="Arial" panose="020B0604020202020204" pitchFamily="34" charset="0"/>
                <a:cs typeface="Arial" panose="020B0604020202020204" pitchFamily="34" charset="0"/>
              </a:rPr>
              <a:t>Marzo 2022</a:t>
            </a:r>
          </a:p>
          <a:p>
            <a:endParaRPr lang="es-EC" sz="14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5804" y="279588"/>
            <a:ext cx="815196" cy="746964"/>
          </a:xfrm>
          <a:prstGeom prst="rect">
            <a:avLst/>
          </a:prstGeom>
        </p:spPr>
      </p:pic>
      <p:sp>
        <p:nvSpPr>
          <p:cNvPr id="8" name="Título 1">
            <a:extLst>
              <a:ext uri="{FF2B5EF4-FFF2-40B4-BE49-F238E27FC236}">
                <a16:creationId xmlns:a16="http://schemas.microsoft.com/office/drawing/2014/main" id="{13F6A2C4-2924-4E8C-82FB-6A27867A99C2}"/>
              </a:ext>
            </a:extLst>
          </p:cNvPr>
          <p:cNvSpPr txBox="1">
            <a:spLocks/>
          </p:cNvSpPr>
          <p:nvPr/>
        </p:nvSpPr>
        <p:spPr>
          <a:xfrm>
            <a:off x="900344" y="819458"/>
            <a:ext cx="7772400" cy="10869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s-EC" sz="1400" b="1" dirty="0">
                <a:latin typeface="Arial" panose="020B0604020202020204" pitchFamily="34" charset="0"/>
                <a:cs typeface="Arial" panose="020B0604020202020204" pitchFamily="34" charset="0"/>
              </a:rPr>
              <a:t>DEPARTAMENTO DE CIENCIAS DE LA TIERRA Y DE LA CONSTRUCCIÓN</a:t>
            </a:r>
          </a:p>
          <a:p>
            <a:pPr>
              <a:lnSpc>
                <a:spcPct val="150000"/>
              </a:lnSpc>
            </a:pPr>
            <a:r>
              <a:rPr lang="es-EC" sz="1400" b="1" dirty="0">
                <a:latin typeface="Arial" panose="020B0604020202020204" pitchFamily="34" charset="0"/>
                <a:cs typeface="Arial" panose="020B0604020202020204" pitchFamily="34" charset="0"/>
              </a:rPr>
              <a:t>CARRERA EN TECNOLOGÍAS GEOESPACIALES</a:t>
            </a:r>
          </a:p>
        </p:txBody>
      </p:sp>
      <p:pic>
        <p:nvPicPr>
          <p:cNvPr id="1026" name="Picture 2" descr="Oferta Académica - Ciencias de la Tierra y Construcció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2968" y="323530"/>
            <a:ext cx="669776" cy="669776"/>
          </a:xfrm>
          <a:prstGeom prst="rect">
            <a:avLst/>
          </a:prstGeom>
          <a:noFill/>
          <a:extLst>
            <a:ext uri="{909E8E84-426E-40DD-AFC4-6F175D3DCCD1}">
              <a14:hiddenFill xmlns:a14="http://schemas.microsoft.com/office/drawing/2010/main">
                <a:solidFill>
                  <a:srgbClr val="FFFFFF"/>
                </a:solidFill>
              </a14:hiddenFill>
            </a:ext>
          </a:extLst>
        </p:spPr>
      </p:pic>
      <p:sp>
        <p:nvSpPr>
          <p:cNvPr id="9" name="Subtítulo 2">
            <a:extLst>
              <a:ext uri="{FF2B5EF4-FFF2-40B4-BE49-F238E27FC236}">
                <a16:creationId xmlns:a16="http://schemas.microsoft.com/office/drawing/2014/main" id="{1C516E09-FEAA-4176-BD2B-A610593D776F}"/>
              </a:ext>
            </a:extLst>
          </p:cNvPr>
          <p:cNvSpPr txBox="1">
            <a:spLocks/>
          </p:cNvSpPr>
          <p:nvPr/>
        </p:nvSpPr>
        <p:spPr>
          <a:xfrm>
            <a:off x="1043071" y="3911317"/>
            <a:ext cx="7772400" cy="396125"/>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1400" b="1" dirty="0">
                <a:latin typeface="Arial" panose="020B0604020202020204" pitchFamily="34" charset="0"/>
                <a:cs typeface="Arial" panose="020B0604020202020204" pitchFamily="34" charset="0"/>
              </a:rPr>
              <a:t>Autores:</a:t>
            </a:r>
            <a:r>
              <a:rPr lang="es-EC" sz="1400" dirty="0">
                <a:latin typeface="Arial" panose="020B0604020202020204" pitchFamily="34" charset="0"/>
                <a:cs typeface="Arial" panose="020B0604020202020204" pitchFamily="34" charset="0"/>
              </a:rPr>
              <a:t> D</a:t>
            </a:r>
            <a:r>
              <a:rPr lang="es-ES" sz="1400" dirty="0">
                <a:latin typeface="Arial" panose="020B0604020202020204" pitchFamily="34" charset="0"/>
                <a:cs typeface="Arial" panose="020B0604020202020204" pitchFamily="34" charset="0"/>
              </a:rPr>
              <a:t>ueñas Chicaiza Jessica Stephania, Guamán De la Torre Tamia Elizabeth</a:t>
            </a:r>
            <a:endParaRPr lang="es-EC" sz="1400" dirty="0">
              <a:latin typeface="Arial" panose="020B0604020202020204" pitchFamily="34" charset="0"/>
              <a:cs typeface="Arial" panose="020B0604020202020204" pitchFamily="34" charset="0"/>
            </a:endParaRPr>
          </a:p>
          <a:p>
            <a:endParaRPr lang="es-EC"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7778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6"/>
          <p:cNvSpPr>
            <a:spLocks noGrp="1"/>
          </p:cNvSpPr>
          <p:nvPr>
            <p:ph type="title"/>
          </p:nvPr>
        </p:nvSpPr>
        <p:spPr>
          <a:xfrm>
            <a:off x="628650" y="304861"/>
            <a:ext cx="7886700" cy="1325563"/>
          </a:xfrm>
        </p:spPr>
        <p:txBody>
          <a:bodyPr>
            <a:normAutofit/>
          </a:bodyPr>
          <a:lstStyle/>
          <a:p>
            <a:r>
              <a:rPr lang="es-MX" sz="3500" b="1" dirty="0">
                <a:latin typeface="Arial" panose="020B0604020202020204" pitchFamily="34" charset="0"/>
                <a:cs typeface="Arial" panose="020B0604020202020204" pitchFamily="34" charset="0"/>
              </a:rPr>
              <a:t>Marco Teórico</a:t>
            </a:r>
            <a:endParaRPr lang="en-US" sz="3500" b="1" dirty="0">
              <a:latin typeface="Arial" panose="020B0604020202020204" pitchFamily="34" charset="0"/>
              <a:cs typeface="Arial" panose="020B0604020202020204" pitchFamily="34" charset="0"/>
            </a:endParaRPr>
          </a:p>
        </p:txBody>
      </p:sp>
      <p:sp>
        <p:nvSpPr>
          <p:cNvPr id="6" name="Marcador de contenido 17"/>
          <p:cNvSpPr>
            <a:spLocks noGrp="1"/>
          </p:cNvSpPr>
          <p:nvPr>
            <p:ph idx="1"/>
          </p:nvPr>
        </p:nvSpPr>
        <p:spPr>
          <a:xfrm>
            <a:off x="628650" y="1378246"/>
            <a:ext cx="7886700" cy="4351338"/>
          </a:xfrm>
        </p:spPr>
        <p:txBody>
          <a:bodyPr vert="horz" lIns="91440" tIns="45720" rIns="91440" bIns="45720" rtlCol="0" anchor="t">
            <a:normAutofit/>
          </a:bodyPr>
          <a:lstStyle/>
          <a:p>
            <a:pPr marL="0" indent="0">
              <a:buNone/>
            </a:pPr>
            <a:r>
              <a:rPr lang="es-MX" sz="1800" b="1" dirty="0"/>
              <a:t>Mínimos Cuadrados Colocación</a:t>
            </a:r>
            <a:endParaRPr lang="en-US" sz="1800" b="1" dirty="0"/>
          </a:p>
          <a:p>
            <a:pPr marL="0" indent="0">
              <a:buNone/>
            </a:pPr>
            <a:endParaRPr lang="es-MX" sz="1800" b="1" dirty="0">
              <a:solidFill>
                <a:schemeClr val="accent6"/>
              </a:solidFill>
              <a:cs typeface="Calibri"/>
            </a:endParaRPr>
          </a:p>
          <a:p>
            <a:pPr marL="0" indent="0">
              <a:buNone/>
            </a:pPr>
            <a:endParaRPr lang="es-MX" sz="1800" b="1" dirty="0">
              <a:solidFill>
                <a:schemeClr val="accent6"/>
              </a:solidFill>
            </a:endParaRPr>
          </a:p>
          <a:p>
            <a:pPr marL="0" indent="0">
              <a:buNone/>
            </a:pPr>
            <a:endParaRPr lang="es-MX" sz="1800" b="1" dirty="0">
              <a:solidFill>
                <a:schemeClr val="accent6"/>
              </a:solidFill>
            </a:endParaRPr>
          </a:p>
          <a:p>
            <a:pPr marL="0" indent="0">
              <a:buNone/>
            </a:pPr>
            <a:endParaRPr lang="es-MX" sz="1800" b="1" dirty="0">
              <a:solidFill>
                <a:schemeClr val="accent6"/>
              </a:solidFill>
            </a:endParaRPr>
          </a:p>
          <a:p>
            <a:pPr marL="0" indent="0">
              <a:buNone/>
            </a:pPr>
            <a:endParaRPr lang="es-MX" sz="1800" b="1" dirty="0">
              <a:solidFill>
                <a:schemeClr val="accent6"/>
              </a:solidFill>
            </a:endParaRPr>
          </a:p>
        </p:txBody>
      </p:sp>
      <p:sp>
        <p:nvSpPr>
          <p:cNvPr id="11" name="CuadroTexto 10">
            <a:extLst>
              <a:ext uri="{FF2B5EF4-FFF2-40B4-BE49-F238E27FC236}">
                <a16:creationId xmlns:a16="http://schemas.microsoft.com/office/drawing/2014/main" id="{959C71F7-D997-4B13-91E8-3E274525EA39}"/>
              </a:ext>
            </a:extLst>
          </p:cNvPr>
          <p:cNvSpPr txBox="1"/>
          <p:nvPr/>
        </p:nvSpPr>
        <p:spPr>
          <a:xfrm>
            <a:off x="679000" y="1529691"/>
            <a:ext cx="7589520" cy="3856120"/>
          </a:xfrm>
          <a:prstGeom prst="rect">
            <a:avLst/>
          </a:prstGeom>
          <a:noFill/>
        </p:spPr>
        <p:txBody>
          <a:bodyPr wrap="square" rtlCol="0">
            <a:spAutoFit/>
          </a:bodyPr>
          <a:lstStyle/>
          <a:p>
            <a:pPr marL="342900" indent="-342900">
              <a:lnSpc>
                <a:spcPct val="300000"/>
              </a:lnSpc>
              <a:buAutoNum type="arabicPeriod"/>
            </a:pPr>
            <a:r>
              <a:rPr lang="es-MX" sz="1400" dirty="0">
                <a:latin typeface="Arial" panose="020B0604020202020204" pitchFamily="34" charset="0"/>
                <a:cs typeface="Arial" panose="020B0604020202020204" pitchFamily="34" charset="0"/>
              </a:rPr>
              <a:t>Selección del mejor modelo matemático</a:t>
            </a:r>
          </a:p>
          <a:p>
            <a:pPr marL="342900" indent="-342900">
              <a:lnSpc>
                <a:spcPct val="300000"/>
              </a:lnSpc>
              <a:buAutoNum type="arabicPeriod"/>
            </a:pPr>
            <a:r>
              <a:rPr lang="es-MX" sz="1400" dirty="0">
                <a:latin typeface="Arial" panose="020B0604020202020204" pitchFamily="34" charset="0"/>
                <a:cs typeface="Arial" panose="020B0604020202020204" pitchFamily="34" charset="0"/>
              </a:rPr>
              <a:t>Cálculo de la función de covarianza empírica de la señal</a:t>
            </a:r>
          </a:p>
          <a:p>
            <a:pPr marL="342900" indent="-342900">
              <a:lnSpc>
                <a:spcPct val="300000"/>
              </a:lnSpc>
              <a:buAutoNum type="arabicPeriod"/>
            </a:pPr>
            <a:r>
              <a:rPr lang="es-MX" sz="1400" dirty="0">
                <a:latin typeface="Arial" panose="020B0604020202020204" pitchFamily="34" charset="0"/>
                <a:cs typeface="Arial" panose="020B0604020202020204" pitchFamily="34" charset="0"/>
              </a:rPr>
              <a:t>Cálculo de las señales de las observaciones</a:t>
            </a:r>
          </a:p>
          <a:p>
            <a:pPr marL="342900" indent="-342900">
              <a:lnSpc>
                <a:spcPct val="300000"/>
              </a:lnSpc>
              <a:buAutoNum type="arabicPeriod"/>
            </a:pPr>
            <a:r>
              <a:rPr lang="es-MX" sz="1400" dirty="0">
                <a:latin typeface="Arial" panose="020B0604020202020204" pitchFamily="34" charset="0"/>
                <a:cs typeface="Arial" panose="020B0604020202020204" pitchFamily="34" charset="0"/>
              </a:rPr>
              <a:t>Filtrado de las observaciones</a:t>
            </a:r>
          </a:p>
          <a:p>
            <a:pPr marL="342900" indent="-342900">
              <a:lnSpc>
                <a:spcPct val="300000"/>
              </a:lnSpc>
              <a:buFontTx/>
              <a:buAutoNum type="arabicPeriod"/>
            </a:pPr>
            <a:r>
              <a:rPr lang="es-MX" sz="1400" dirty="0">
                <a:latin typeface="Arial" panose="020B0604020202020204" pitchFamily="34" charset="0"/>
                <a:cs typeface="Arial" panose="020B0604020202020204" pitchFamily="34" charset="0"/>
              </a:rPr>
              <a:t>Ajuste del modelo por mínimos cuadrados colocación  </a:t>
            </a:r>
          </a:p>
          <a:p>
            <a:pPr marL="342900" indent="-342900">
              <a:lnSpc>
                <a:spcPct val="300000"/>
              </a:lnSpc>
              <a:buAutoNum type="arabicPeriod"/>
            </a:pPr>
            <a:r>
              <a:rPr lang="es-MX" sz="1400" dirty="0">
                <a:latin typeface="Arial" panose="020B0604020202020204" pitchFamily="34" charset="0"/>
                <a:cs typeface="Arial" panose="020B0604020202020204" pitchFamily="34" charset="0"/>
              </a:rPr>
              <a:t>Cálculo del vector de observaciones de predicción </a:t>
            </a:r>
            <a:endParaRPr lang="en-US" sz="1400" dirty="0">
              <a:latin typeface="Arial" panose="020B0604020202020204" pitchFamily="34" charset="0"/>
              <a:cs typeface="Arial" panose="020B0604020202020204" pitchFamily="34" charset="0"/>
            </a:endParaRPr>
          </a:p>
        </p:txBody>
      </p:sp>
      <p:pic>
        <p:nvPicPr>
          <p:cNvPr id="12" name="Imagen 11">
            <a:extLst>
              <a:ext uri="{FF2B5EF4-FFF2-40B4-BE49-F238E27FC236}">
                <a16:creationId xmlns:a16="http://schemas.microsoft.com/office/drawing/2014/main" id="{4D64B599-2DC0-4EC7-AB10-0BDADDF6A130}"/>
              </a:ext>
            </a:extLst>
          </p:cNvPr>
          <p:cNvPicPr>
            <a:picLocks noChangeAspect="1"/>
          </p:cNvPicPr>
          <p:nvPr/>
        </p:nvPicPr>
        <p:blipFill>
          <a:blip r:embed="rId3"/>
          <a:stretch>
            <a:fillRect/>
          </a:stretch>
        </p:blipFill>
        <p:spPr>
          <a:xfrm>
            <a:off x="5805593" y="2485780"/>
            <a:ext cx="2274920" cy="241552"/>
          </a:xfrm>
          <a:prstGeom prst="rect">
            <a:avLst/>
          </a:prstGeom>
        </p:spPr>
      </p:pic>
      <p:pic>
        <p:nvPicPr>
          <p:cNvPr id="18" name="Imagen 17">
            <a:extLst>
              <a:ext uri="{FF2B5EF4-FFF2-40B4-BE49-F238E27FC236}">
                <a16:creationId xmlns:a16="http://schemas.microsoft.com/office/drawing/2014/main" id="{96490F7D-BEDF-41DC-88EA-8402868E6FC4}"/>
              </a:ext>
            </a:extLst>
          </p:cNvPr>
          <p:cNvPicPr>
            <a:picLocks noChangeAspect="1"/>
          </p:cNvPicPr>
          <p:nvPr/>
        </p:nvPicPr>
        <p:blipFill>
          <a:blip r:embed="rId4"/>
          <a:stretch>
            <a:fillRect/>
          </a:stretch>
        </p:blipFill>
        <p:spPr>
          <a:xfrm>
            <a:off x="6336809" y="2714528"/>
            <a:ext cx="1138800" cy="363540"/>
          </a:xfrm>
          <a:prstGeom prst="rect">
            <a:avLst/>
          </a:prstGeom>
        </p:spPr>
      </p:pic>
    </p:spTree>
    <p:extLst>
      <p:ext uri="{BB962C8B-B14F-4D97-AF65-F5344CB8AC3E}">
        <p14:creationId xmlns:p14="http://schemas.microsoft.com/office/powerpoint/2010/main" val="3645241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6"/>
          <p:cNvSpPr>
            <a:spLocks noGrp="1"/>
          </p:cNvSpPr>
          <p:nvPr>
            <p:ph type="title"/>
          </p:nvPr>
        </p:nvSpPr>
        <p:spPr>
          <a:xfrm>
            <a:off x="628650" y="260621"/>
            <a:ext cx="7886700" cy="1325563"/>
          </a:xfrm>
        </p:spPr>
        <p:txBody>
          <a:bodyPr>
            <a:normAutofit/>
          </a:bodyPr>
          <a:lstStyle/>
          <a:p>
            <a:r>
              <a:rPr lang="es-MX" sz="3500" b="1" dirty="0">
                <a:latin typeface="Arial" panose="020B0604020202020204" pitchFamily="34" charset="0"/>
                <a:cs typeface="Arial" panose="020B0604020202020204" pitchFamily="34" charset="0"/>
              </a:rPr>
              <a:t>Marco Teórico</a:t>
            </a:r>
            <a:endParaRPr lang="en-US" sz="3500" b="1" dirty="0">
              <a:latin typeface="Arial" panose="020B0604020202020204" pitchFamily="34" charset="0"/>
              <a:cs typeface="Arial" panose="020B0604020202020204" pitchFamily="34" charset="0"/>
            </a:endParaRPr>
          </a:p>
        </p:txBody>
      </p:sp>
      <p:sp>
        <p:nvSpPr>
          <p:cNvPr id="6" name="Marcador de contenido 17"/>
          <p:cNvSpPr>
            <a:spLocks noGrp="1"/>
          </p:cNvSpPr>
          <p:nvPr>
            <p:ph idx="1"/>
          </p:nvPr>
        </p:nvSpPr>
        <p:spPr>
          <a:xfrm>
            <a:off x="628650" y="1378246"/>
            <a:ext cx="7886700" cy="1044015"/>
          </a:xfrm>
        </p:spPr>
        <p:txBody>
          <a:bodyPr vert="horz" lIns="91440" tIns="45720" rIns="91440" bIns="45720" rtlCol="0" anchor="t">
            <a:normAutofit/>
          </a:bodyPr>
          <a:lstStyle/>
          <a:p>
            <a:pPr marL="0" indent="0">
              <a:buNone/>
            </a:pPr>
            <a:r>
              <a:rPr lang="es-MX" sz="2500" b="1" dirty="0" err="1">
                <a:latin typeface="Arial" panose="020B0604020202020204" pitchFamily="34" charset="0"/>
                <a:cs typeface="Arial" panose="020B0604020202020204" pitchFamily="34" charset="0"/>
              </a:rPr>
              <a:t>Cokriging</a:t>
            </a:r>
            <a:endParaRPr lang="es-MX" sz="2500" b="1" dirty="0">
              <a:latin typeface="Arial" panose="020B0604020202020204" pitchFamily="34" charset="0"/>
              <a:cs typeface="Arial" panose="020B0604020202020204" pitchFamily="34" charset="0"/>
            </a:endParaRPr>
          </a:p>
          <a:p>
            <a:pPr marL="0" indent="0">
              <a:buNone/>
            </a:pPr>
            <a:r>
              <a:rPr lang="es-MX" sz="2000" b="1" dirty="0">
                <a:solidFill>
                  <a:schemeClr val="accent6"/>
                </a:solidFill>
                <a:latin typeface="Arial" panose="020B0604020202020204" pitchFamily="34" charset="0"/>
                <a:cs typeface="Arial" panose="020B0604020202020204" pitchFamily="34" charset="0"/>
              </a:rPr>
              <a:t>Estimación </a:t>
            </a:r>
            <a:r>
              <a:rPr lang="es-MX" sz="2000" b="1" dirty="0" err="1">
                <a:solidFill>
                  <a:schemeClr val="accent6"/>
                </a:solidFill>
                <a:latin typeface="Arial" panose="020B0604020202020204" pitchFamily="34" charset="0"/>
                <a:cs typeface="Arial" panose="020B0604020202020204" pitchFamily="34" charset="0"/>
              </a:rPr>
              <a:t>Univariable</a:t>
            </a:r>
            <a:endParaRPr lang="es-MX" sz="2000" b="1" dirty="0">
              <a:solidFill>
                <a:schemeClr val="accent6"/>
              </a:solidFill>
              <a:latin typeface="Arial" panose="020B0604020202020204" pitchFamily="34" charset="0"/>
              <a:cs typeface="Arial" panose="020B0604020202020204" pitchFamily="34" charset="0"/>
            </a:endParaRPr>
          </a:p>
          <a:p>
            <a:pPr marL="0" indent="0">
              <a:buNone/>
            </a:pPr>
            <a:endParaRPr lang="es-MX" sz="2000" b="1" dirty="0">
              <a:solidFill>
                <a:schemeClr val="accent6"/>
              </a:solidFill>
              <a:latin typeface="Arial" panose="020B0604020202020204" pitchFamily="34" charset="0"/>
              <a:cs typeface="Arial" panose="020B0604020202020204" pitchFamily="34" charset="0"/>
            </a:endParaRPr>
          </a:p>
          <a:p>
            <a:pPr marL="0" indent="0">
              <a:buNone/>
            </a:pPr>
            <a:endParaRPr lang="es-MX" sz="2500" b="1" dirty="0">
              <a:solidFill>
                <a:schemeClr val="accent6"/>
              </a:solidFill>
              <a:latin typeface="Arial" panose="020B0604020202020204" pitchFamily="34" charset="0"/>
              <a:cs typeface="Arial" panose="020B0604020202020204" pitchFamily="34" charset="0"/>
            </a:endParaRPr>
          </a:p>
          <a:p>
            <a:pPr marL="0" indent="0">
              <a:buNone/>
            </a:pPr>
            <a:endParaRPr lang="es-MX" sz="1800" b="1" dirty="0">
              <a:solidFill>
                <a:schemeClr val="accent6"/>
              </a:solidFill>
              <a:latin typeface="Arial" panose="020B0604020202020204" pitchFamily="34" charset="0"/>
              <a:cs typeface="Arial" panose="020B0604020202020204" pitchFamily="34" charset="0"/>
            </a:endParaRPr>
          </a:p>
          <a:p>
            <a:pPr marL="0" indent="0">
              <a:buNone/>
            </a:pPr>
            <a:endParaRPr lang="es-419" sz="1600" b="0" i="0" u="none" strike="noStrike" dirty="0">
              <a:solidFill>
                <a:srgbClr val="242424"/>
              </a:solidFill>
              <a:effectLst/>
              <a:latin typeface="Arial" panose="020B0604020202020204" pitchFamily="34" charset="0"/>
              <a:cs typeface="Arial" panose="020B0604020202020204" pitchFamily="34" charset="0"/>
            </a:endParaRPr>
          </a:p>
          <a:p>
            <a:endParaRPr lang="es-419" sz="1600" b="0" i="0" u="none" strike="noStrike" dirty="0">
              <a:solidFill>
                <a:srgbClr val="242424"/>
              </a:solidFill>
              <a:effectLst/>
              <a:latin typeface="Arial" panose="020B0604020202020204" pitchFamily="34" charset="0"/>
              <a:cs typeface="Arial" panose="020B0604020202020204" pitchFamily="34" charset="0"/>
            </a:endParaRPr>
          </a:p>
          <a:p>
            <a:endParaRPr lang="es-419" sz="1600" b="0" i="0" u="none" strike="noStrike" dirty="0">
              <a:solidFill>
                <a:srgbClr val="242424"/>
              </a:solidFill>
              <a:effectLst/>
              <a:latin typeface="Arial" panose="020B0604020202020204" pitchFamily="34" charset="0"/>
              <a:cs typeface="Arial" panose="020B0604020202020204" pitchFamily="34" charset="0"/>
            </a:endParaRPr>
          </a:p>
          <a:p>
            <a:pPr marL="0" indent="0">
              <a:buNone/>
            </a:pPr>
            <a:endParaRPr lang="es-MX" sz="1800" b="1" dirty="0">
              <a:solidFill>
                <a:schemeClr val="accent6"/>
              </a:solidFill>
              <a:latin typeface="Arial" panose="020B0604020202020204" pitchFamily="34" charset="0"/>
              <a:cs typeface="Arial" panose="020B0604020202020204" pitchFamily="34" charset="0"/>
            </a:endParaRPr>
          </a:p>
          <a:p>
            <a:pPr marL="0" indent="0">
              <a:buNone/>
            </a:pPr>
            <a:endParaRPr lang="es-MX" sz="1800" b="1" dirty="0">
              <a:solidFill>
                <a:schemeClr val="accent6"/>
              </a:solidFill>
              <a:latin typeface="Arial" panose="020B0604020202020204" pitchFamily="34" charset="0"/>
              <a:cs typeface="Arial" panose="020B0604020202020204" pitchFamily="34" charset="0"/>
            </a:endParaRPr>
          </a:p>
          <a:p>
            <a:pPr marL="0" indent="0">
              <a:buNone/>
            </a:pPr>
            <a:endParaRPr lang="es-MX" sz="1800" b="1" dirty="0">
              <a:solidFill>
                <a:schemeClr val="accent6"/>
              </a:solidFill>
              <a:latin typeface="Arial" panose="020B0604020202020204" pitchFamily="34" charset="0"/>
              <a:cs typeface="Arial" panose="020B0604020202020204" pitchFamily="34" charset="0"/>
            </a:endParaRPr>
          </a:p>
          <a:p>
            <a:pPr marL="0" indent="0">
              <a:buNone/>
            </a:pPr>
            <a:endParaRPr lang="es-MX" sz="1800" b="1" dirty="0">
              <a:solidFill>
                <a:schemeClr val="accent6"/>
              </a:solidFill>
              <a:latin typeface="Arial" panose="020B0604020202020204" pitchFamily="34" charset="0"/>
              <a:cs typeface="Arial" panose="020B0604020202020204" pitchFamily="34" charset="0"/>
            </a:endParaRPr>
          </a:p>
          <a:p>
            <a:pPr marL="0" indent="0">
              <a:buNone/>
            </a:pPr>
            <a:endParaRPr lang="es-MX" sz="1800" b="1" dirty="0">
              <a:solidFill>
                <a:schemeClr val="accent6"/>
              </a:solidFill>
              <a:latin typeface="Arial" panose="020B0604020202020204" pitchFamily="34" charset="0"/>
              <a:cs typeface="Arial" panose="020B0604020202020204" pitchFamily="34" charset="0"/>
            </a:endParaRPr>
          </a:p>
          <a:p>
            <a:pPr marL="0" indent="0">
              <a:buNone/>
            </a:pPr>
            <a:endParaRPr lang="es-MX" sz="1800" b="1" dirty="0">
              <a:solidFill>
                <a:schemeClr val="accent6"/>
              </a:solidFill>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CABD59A3-2153-4BD8-815A-B286CCD7EB91}"/>
              </a:ext>
            </a:extLst>
          </p:cNvPr>
          <p:cNvSpPr/>
          <p:nvPr/>
        </p:nvSpPr>
        <p:spPr>
          <a:xfrm>
            <a:off x="2130642" y="3604334"/>
            <a:ext cx="266330" cy="239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87E140F5-0EAF-4DD7-9B97-E37D005C87E4}"/>
                  </a:ext>
                </a:extLst>
              </p:cNvPr>
              <p:cNvSpPr txBox="1"/>
              <p:nvPr/>
            </p:nvSpPr>
            <p:spPr>
              <a:xfrm>
                <a:off x="2334827" y="3781887"/>
                <a:ext cx="337351" cy="3742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s-419" i="1" smtClean="0">
                              <a:latin typeface="Cambria Math" panose="02040503050406030204" pitchFamily="18" charset="0"/>
                            </a:rPr>
                          </m:ctrlPr>
                        </m:sSubSupPr>
                        <m:e>
                          <m:r>
                            <a:rPr lang="es-EC" b="0" i="1" smtClean="0">
                              <a:latin typeface="Cambria Math" panose="02040503050406030204" pitchFamily="18" charset="0"/>
                            </a:rPr>
                            <m:t>𝑍</m:t>
                          </m:r>
                        </m:e>
                        <m:sub>
                          <m:r>
                            <a:rPr lang="es-EC" b="0" i="1" smtClean="0">
                              <a:latin typeface="Cambria Math" panose="02040503050406030204" pitchFamily="18" charset="0"/>
                            </a:rPr>
                            <m:t>0</m:t>
                          </m:r>
                        </m:sub>
                        <m:sup>
                          <m:r>
                            <a:rPr lang="es-EC" b="0" i="1" smtClean="0">
                              <a:latin typeface="Cambria Math" panose="02040503050406030204" pitchFamily="18" charset="0"/>
                            </a:rPr>
                            <m:t>1</m:t>
                          </m:r>
                        </m:sup>
                      </m:sSubSup>
                    </m:oMath>
                  </m:oMathPara>
                </a14:m>
                <a:endParaRPr lang="es-419" dirty="0"/>
              </a:p>
            </p:txBody>
          </p:sp>
        </mc:Choice>
        <mc:Fallback xmlns="">
          <p:sp>
            <p:nvSpPr>
              <p:cNvPr id="3" name="CuadroTexto 2">
                <a:extLst>
                  <a:ext uri="{FF2B5EF4-FFF2-40B4-BE49-F238E27FC236}">
                    <a16:creationId xmlns:a16="http://schemas.microsoft.com/office/drawing/2014/main" id="{87E140F5-0EAF-4DD7-9B97-E37D005C87E4}"/>
                  </a:ext>
                </a:extLst>
              </p:cNvPr>
              <p:cNvSpPr txBox="1">
                <a:spLocks noRot="1" noChangeAspect="1" noMove="1" noResize="1" noEditPoints="1" noAdjustHandles="1" noChangeArrowheads="1" noChangeShapeType="1" noTextEdit="1"/>
              </p:cNvSpPr>
              <p:nvPr/>
            </p:nvSpPr>
            <p:spPr>
              <a:xfrm>
                <a:off x="2334827" y="3781887"/>
                <a:ext cx="337351" cy="374205"/>
              </a:xfrm>
              <a:prstGeom prst="rect">
                <a:avLst/>
              </a:prstGeom>
              <a:blipFill>
                <a:blip r:embed="rId3"/>
                <a:stretch>
                  <a:fillRect r="-18182"/>
                </a:stretch>
              </a:blipFill>
            </p:spPr>
            <p:txBody>
              <a:bodyPr/>
              <a:lstStyle/>
              <a:p>
                <a:r>
                  <a:rPr lang="en-US">
                    <a:noFill/>
                  </a:rPr>
                  <a:t> </a:t>
                </a:r>
              </a:p>
            </p:txBody>
          </p:sp>
        </mc:Fallback>
      </mc:AlternateContent>
      <p:sp>
        <p:nvSpPr>
          <p:cNvPr id="4" name="Elipse 3">
            <a:extLst>
              <a:ext uri="{FF2B5EF4-FFF2-40B4-BE49-F238E27FC236}">
                <a16:creationId xmlns:a16="http://schemas.microsoft.com/office/drawing/2014/main" id="{82E3BACF-55C6-4E3D-92A9-4795706F9499}"/>
              </a:ext>
            </a:extLst>
          </p:cNvPr>
          <p:cNvSpPr/>
          <p:nvPr/>
        </p:nvSpPr>
        <p:spPr>
          <a:xfrm>
            <a:off x="2814221" y="2734322"/>
            <a:ext cx="213064" cy="213064"/>
          </a:xfrm>
          <a:prstGeom prst="ellipse">
            <a:avLst/>
          </a:prstGeom>
          <a:solidFill>
            <a:schemeClr val="accent4">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8B097442-EB8A-4877-935D-47BF28344E68}"/>
                  </a:ext>
                </a:extLst>
              </p:cNvPr>
              <p:cNvSpPr txBox="1"/>
              <p:nvPr/>
            </p:nvSpPr>
            <p:spPr>
              <a:xfrm>
                <a:off x="2922232" y="2837116"/>
                <a:ext cx="337351" cy="2787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s-419" sz="1200" i="1" smtClean="0">
                              <a:latin typeface="Cambria Math" panose="02040503050406030204" pitchFamily="18" charset="0"/>
                            </a:rPr>
                          </m:ctrlPr>
                        </m:sSubSupPr>
                        <m:e>
                          <m:r>
                            <a:rPr lang="es-EC" sz="1200" b="0" i="1" smtClean="0">
                              <a:latin typeface="Cambria Math" panose="02040503050406030204" pitchFamily="18" charset="0"/>
                            </a:rPr>
                            <m:t>𝑍</m:t>
                          </m:r>
                        </m:e>
                        <m:sub>
                          <m:r>
                            <a:rPr lang="es-EC" sz="1200" b="0" i="1" smtClean="0">
                              <a:latin typeface="Cambria Math" panose="02040503050406030204" pitchFamily="18" charset="0"/>
                            </a:rPr>
                            <m:t>1</m:t>
                          </m:r>
                        </m:sub>
                        <m:sup>
                          <m:r>
                            <a:rPr lang="es-EC" sz="1200" b="0" i="1" smtClean="0">
                              <a:latin typeface="Cambria Math" panose="02040503050406030204" pitchFamily="18" charset="0"/>
                            </a:rPr>
                            <m:t>1</m:t>
                          </m:r>
                        </m:sup>
                      </m:sSubSup>
                    </m:oMath>
                  </m:oMathPara>
                </a14:m>
                <a:endParaRPr lang="es-419" sz="1200" dirty="0"/>
              </a:p>
            </p:txBody>
          </p:sp>
        </mc:Choice>
        <mc:Fallback xmlns="">
          <p:sp>
            <p:nvSpPr>
              <p:cNvPr id="7" name="CuadroTexto 6">
                <a:extLst>
                  <a:ext uri="{FF2B5EF4-FFF2-40B4-BE49-F238E27FC236}">
                    <a16:creationId xmlns:a16="http://schemas.microsoft.com/office/drawing/2014/main" id="{8B097442-EB8A-4877-935D-47BF28344E68}"/>
                  </a:ext>
                </a:extLst>
              </p:cNvPr>
              <p:cNvSpPr txBox="1">
                <a:spLocks noRot="1" noChangeAspect="1" noMove="1" noResize="1" noEditPoints="1" noAdjustHandles="1" noChangeArrowheads="1" noChangeShapeType="1" noTextEdit="1"/>
              </p:cNvSpPr>
              <p:nvPr/>
            </p:nvSpPr>
            <p:spPr>
              <a:xfrm>
                <a:off x="2922232" y="2837116"/>
                <a:ext cx="337351" cy="278794"/>
              </a:xfrm>
              <a:prstGeom prst="rect">
                <a:avLst/>
              </a:prstGeom>
              <a:blipFill>
                <a:blip r:embed="rId4"/>
                <a:stretch>
                  <a:fillRect/>
                </a:stretch>
              </a:blipFill>
            </p:spPr>
            <p:txBody>
              <a:bodyPr/>
              <a:lstStyle/>
              <a:p>
                <a:r>
                  <a:rPr lang="en-US">
                    <a:noFill/>
                  </a:rPr>
                  <a:t> </a:t>
                </a:r>
              </a:p>
            </p:txBody>
          </p:sp>
        </mc:Fallback>
      </mc:AlternateContent>
      <p:sp>
        <p:nvSpPr>
          <p:cNvPr id="8" name="Elipse 7">
            <a:extLst>
              <a:ext uri="{FF2B5EF4-FFF2-40B4-BE49-F238E27FC236}">
                <a16:creationId xmlns:a16="http://schemas.microsoft.com/office/drawing/2014/main" id="{12092A3E-DE67-4C2A-99BC-C6DBE2B514FF}"/>
              </a:ext>
            </a:extLst>
          </p:cNvPr>
          <p:cNvSpPr/>
          <p:nvPr/>
        </p:nvSpPr>
        <p:spPr>
          <a:xfrm>
            <a:off x="3181164" y="4036396"/>
            <a:ext cx="213064" cy="213064"/>
          </a:xfrm>
          <a:prstGeom prst="ellipse">
            <a:avLst/>
          </a:prstGeom>
          <a:solidFill>
            <a:schemeClr val="accent4">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7C67039C-D778-4243-9665-44FD658A253A}"/>
                  </a:ext>
                </a:extLst>
              </p:cNvPr>
              <p:cNvSpPr txBox="1"/>
              <p:nvPr/>
            </p:nvSpPr>
            <p:spPr>
              <a:xfrm>
                <a:off x="3289175" y="4139190"/>
                <a:ext cx="337351" cy="2791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s-419" sz="1200" i="1" smtClean="0">
                              <a:latin typeface="Cambria Math" panose="02040503050406030204" pitchFamily="18" charset="0"/>
                            </a:rPr>
                          </m:ctrlPr>
                        </m:sSubSupPr>
                        <m:e>
                          <m:r>
                            <a:rPr lang="es-EC" sz="1200" b="0" i="1" smtClean="0">
                              <a:latin typeface="Cambria Math" panose="02040503050406030204" pitchFamily="18" charset="0"/>
                            </a:rPr>
                            <m:t>𝑍</m:t>
                          </m:r>
                        </m:e>
                        <m:sub>
                          <m:r>
                            <a:rPr lang="es-EC" sz="1200" b="0" i="1" smtClean="0">
                              <a:latin typeface="Cambria Math" panose="02040503050406030204" pitchFamily="18" charset="0"/>
                            </a:rPr>
                            <m:t>2</m:t>
                          </m:r>
                        </m:sub>
                        <m:sup>
                          <m:r>
                            <a:rPr lang="es-EC" sz="1200" b="0" i="1" smtClean="0">
                              <a:latin typeface="Cambria Math" panose="02040503050406030204" pitchFamily="18" charset="0"/>
                            </a:rPr>
                            <m:t>1</m:t>
                          </m:r>
                        </m:sup>
                      </m:sSubSup>
                    </m:oMath>
                  </m:oMathPara>
                </a14:m>
                <a:endParaRPr lang="es-419" sz="1200" dirty="0"/>
              </a:p>
            </p:txBody>
          </p:sp>
        </mc:Choice>
        <mc:Fallback xmlns="">
          <p:sp>
            <p:nvSpPr>
              <p:cNvPr id="9" name="CuadroTexto 8">
                <a:extLst>
                  <a:ext uri="{FF2B5EF4-FFF2-40B4-BE49-F238E27FC236}">
                    <a16:creationId xmlns:a16="http://schemas.microsoft.com/office/drawing/2014/main" id="{7C67039C-D778-4243-9665-44FD658A253A}"/>
                  </a:ext>
                </a:extLst>
              </p:cNvPr>
              <p:cNvSpPr txBox="1">
                <a:spLocks noRot="1" noChangeAspect="1" noMove="1" noResize="1" noEditPoints="1" noAdjustHandles="1" noChangeArrowheads="1" noChangeShapeType="1" noTextEdit="1"/>
              </p:cNvSpPr>
              <p:nvPr/>
            </p:nvSpPr>
            <p:spPr>
              <a:xfrm>
                <a:off x="3289175" y="4139190"/>
                <a:ext cx="337351" cy="279179"/>
              </a:xfrm>
              <a:prstGeom prst="rect">
                <a:avLst/>
              </a:prstGeom>
              <a:blipFill>
                <a:blip r:embed="rId5"/>
                <a:stretch>
                  <a:fillRect/>
                </a:stretch>
              </a:blipFill>
            </p:spPr>
            <p:txBody>
              <a:bodyPr/>
              <a:lstStyle/>
              <a:p>
                <a:r>
                  <a:rPr lang="en-US">
                    <a:noFill/>
                  </a:rPr>
                  <a:t> </a:t>
                </a:r>
              </a:p>
            </p:txBody>
          </p:sp>
        </mc:Fallback>
      </mc:AlternateContent>
      <p:sp>
        <p:nvSpPr>
          <p:cNvPr id="10" name="Elipse 9">
            <a:extLst>
              <a:ext uri="{FF2B5EF4-FFF2-40B4-BE49-F238E27FC236}">
                <a16:creationId xmlns:a16="http://schemas.microsoft.com/office/drawing/2014/main" id="{73B69981-81EE-46B7-9E5A-E45427422699}"/>
              </a:ext>
            </a:extLst>
          </p:cNvPr>
          <p:cNvSpPr/>
          <p:nvPr/>
        </p:nvSpPr>
        <p:spPr>
          <a:xfrm>
            <a:off x="2152834" y="5133745"/>
            <a:ext cx="213064" cy="213064"/>
          </a:xfrm>
          <a:prstGeom prst="ellipse">
            <a:avLst/>
          </a:prstGeom>
          <a:solidFill>
            <a:schemeClr val="accent4">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8C71AB24-3200-4071-876C-A5491DBC485D}"/>
                  </a:ext>
                </a:extLst>
              </p:cNvPr>
              <p:cNvSpPr txBox="1"/>
              <p:nvPr/>
            </p:nvSpPr>
            <p:spPr>
              <a:xfrm>
                <a:off x="2260845" y="5236539"/>
                <a:ext cx="337351" cy="2800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s-419" sz="1200" i="1" smtClean="0">
                              <a:latin typeface="Cambria Math" panose="02040503050406030204" pitchFamily="18" charset="0"/>
                            </a:rPr>
                          </m:ctrlPr>
                        </m:sSubSupPr>
                        <m:e>
                          <m:r>
                            <a:rPr lang="es-EC" sz="1200" b="0" i="1" smtClean="0">
                              <a:latin typeface="Cambria Math" panose="02040503050406030204" pitchFamily="18" charset="0"/>
                            </a:rPr>
                            <m:t>𝑍</m:t>
                          </m:r>
                        </m:e>
                        <m:sub>
                          <m:r>
                            <a:rPr lang="es-EC" sz="1200" b="0" i="1" smtClean="0">
                              <a:latin typeface="Cambria Math" panose="02040503050406030204" pitchFamily="18" charset="0"/>
                            </a:rPr>
                            <m:t>3</m:t>
                          </m:r>
                        </m:sub>
                        <m:sup>
                          <m:r>
                            <a:rPr lang="es-EC" sz="1200" b="0" i="1" smtClean="0">
                              <a:latin typeface="Cambria Math" panose="02040503050406030204" pitchFamily="18" charset="0"/>
                            </a:rPr>
                            <m:t>1</m:t>
                          </m:r>
                        </m:sup>
                      </m:sSubSup>
                    </m:oMath>
                  </m:oMathPara>
                </a14:m>
                <a:endParaRPr lang="es-419" sz="1200" dirty="0"/>
              </a:p>
            </p:txBody>
          </p:sp>
        </mc:Choice>
        <mc:Fallback xmlns="">
          <p:sp>
            <p:nvSpPr>
              <p:cNvPr id="11" name="CuadroTexto 10">
                <a:extLst>
                  <a:ext uri="{FF2B5EF4-FFF2-40B4-BE49-F238E27FC236}">
                    <a16:creationId xmlns:a16="http://schemas.microsoft.com/office/drawing/2014/main" id="{8C71AB24-3200-4071-876C-A5491DBC485D}"/>
                  </a:ext>
                </a:extLst>
              </p:cNvPr>
              <p:cNvSpPr txBox="1">
                <a:spLocks noRot="1" noChangeAspect="1" noMove="1" noResize="1" noEditPoints="1" noAdjustHandles="1" noChangeArrowheads="1" noChangeShapeType="1" noTextEdit="1"/>
              </p:cNvSpPr>
              <p:nvPr/>
            </p:nvSpPr>
            <p:spPr>
              <a:xfrm>
                <a:off x="2260845" y="5236539"/>
                <a:ext cx="337351" cy="280077"/>
              </a:xfrm>
              <a:prstGeom prst="rect">
                <a:avLst/>
              </a:prstGeom>
              <a:blipFill>
                <a:blip r:embed="rId6"/>
                <a:stretch>
                  <a:fillRect/>
                </a:stretch>
              </a:blipFill>
            </p:spPr>
            <p:txBody>
              <a:bodyPr/>
              <a:lstStyle/>
              <a:p>
                <a:r>
                  <a:rPr lang="en-US">
                    <a:noFill/>
                  </a:rPr>
                  <a:t> </a:t>
                </a:r>
              </a:p>
            </p:txBody>
          </p:sp>
        </mc:Fallback>
      </mc:AlternateContent>
      <p:sp>
        <p:nvSpPr>
          <p:cNvPr id="12" name="Elipse 11">
            <a:extLst>
              <a:ext uri="{FF2B5EF4-FFF2-40B4-BE49-F238E27FC236}">
                <a16:creationId xmlns:a16="http://schemas.microsoft.com/office/drawing/2014/main" id="{C7F9DFA4-95D3-47E2-B8B0-7BC5974F6B05}"/>
              </a:ext>
            </a:extLst>
          </p:cNvPr>
          <p:cNvSpPr/>
          <p:nvPr/>
        </p:nvSpPr>
        <p:spPr>
          <a:xfrm>
            <a:off x="840418" y="3391270"/>
            <a:ext cx="213064" cy="213064"/>
          </a:xfrm>
          <a:prstGeom prst="ellipse">
            <a:avLst/>
          </a:prstGeom>
          <a:solidFill>
            <a:schemeClr val="accent4">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9F7BFF93-FFE2-424F-859C-8364113B0C74}"/>
                  </a:ext>
                </a:extLst>
              </p:cNvPr>
              <p:cNvSpPr txBox="1"/>
              <p:nvPr/>
            </p:nvSpPr>
            <p:spPr>
              <a:xfrm>
                <a:off x="948429" y="3494064"/>
                <a:ext cx="337351" cy="2786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s-419" sz="1200" i="1" smtClean="0">
                              <a:latin typeface="Cambria Math" panose="02040503050406030204" pitchFamily="18" charset="0"/>
                            </a:rPr>
                          </m:ctrlPr>
                        </m:sSubSupPr>
                        <m:e>
                          <m:r>
                            <a:rPr lang="es-EC" sz="1200" b="0" i="1" smtClean="0">
                              <a:latin typeface="Cambria Math" panose="02040503050406030204" pitchFamily="18" charset="0"/>
                            </a:rPr>
                            <m:t>𝑍</m:t>
                          </m:r>
                        </m:e>
                        <m:sub>
                          <m:r>
                            <a:rPr lang="es-EC" sz="1200" b="0" i="1" smtClean="0">
                              <a:latin typeface="Cambria Math" panose="02040503050406030204" pitchFamily="18" charset="0"/>
                            </a:rPr>
                            <m:t>4</m:t>
                          </m:r>
                        </m:sub>
                        <m:sup>
                          <m:r>
                            <a:rPr lang="es-EC" sz="1200" b="0" i="1" smtClean="0">
                              <a:latin typeface="Cambria Math" panose="02040503050406030204" pitchFamily="18" charset="0"/>
                            </a:rPr>
                            <m:t>1</m:t>
                          </m:r>
                        </m:sup>
                      </m:sSubSup>
                    </m:oMath>
                  </m:oMathPara>
                </a14:m>
                <a:endParaRPr lang="es-419" sz="1200" dirty="0"/>
              </a:p>
            </p:txBody>
          </p:sp>
        </mc:Choice>
        <mc:Fallback xmlns="">
          <p:sp>
            <p:nvSpPr>
              <p:cNvPr id="13" name="CuadroTexto 12">
                <a:extLst>
                  <a:ext uri="{FF2B5EF4-FFF2-40B4-BE49-F238E27FC236}">
                    <a16:creationId xmlns:a16="http://schemas.microsoft.com/office/drawing/2014/main" id="{9F7BFF93-FFE2-424F-859C-8364113B0C74}"/>
                  </a:ext>
                </a:extLst>
              </p:cNvPr>
              <p:cNvSpPr txBox="1">
                <a:spLocks noRot="1" noChangeAspect="1" noMove="1" noResize="1" noEditPoints="1" noAdjustHandles="1" noChangeArrowheads="1" noChangeShapeType="1" noTextEdit="1"/>
              </p:cNvSpPr>
              <p:nvPr/>
            </p:nvSpPr>
            <p:spPr>
              <a:xfrm>
                <a:off x="948429" y="3494064"/>
                <a:ext cx="337351" cy="27860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7A848033-C762-48A5-9F31-8E14A2CE3116}"/>
                  </a:ext>
                </a:extLst>
              </p:cNvPr>
              <p:cNvSpPr txBox="1"/>
              <p:nvPr/>
            </p:nvSpPr>
            <p:spPr>
              <a:xfrm>
                <a:off x="4917263" y="2146032"/>
                <a:ext cx="1604927" cy="7562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s-419" i="1" smtClean="0">
                              <a:latin typeface="Cambria Math" panose="02040503050406030204" pitchFamily="18" charset="0"/>
                            </a:rPr>
                          </m:ctrlPr>
                        </m:sSubSupPr>
                        <m:e>
                          <m:r>
                            <a:rPr lang="es-EC" b="0" i="1" smtClean="0">
                              <a:latin typeface="Cambria Math" panose="02040503050406030204" pitchFamily="18" charset="0"/>
                            </a:rPr>
                            <m:t>𝑍</m:t>
                          </m:r>
                        </m:e>
                        <m:sub>
                          <m:r>
                            <a:rPr lang="es-EC" b="0" i="1" smtClean="0">
                              <a:latin typeface="Cambria Math" panose="02040503050406030204" pitchFamily="18" charset="0"/>
                            </a:rPr>
                            <m:t>0</m:t>
                          </m:r>
                        </m:sub>
                        <m:sup>
                          <m:r>
                            <a:rPr lang="es-EC" b="0" i="1" smtClean="0">
                              <a:latin typeface="Cambria Math" panose="02040503050406030204" pitchFamily="18" charset="0"/>
                            </a:rPr>
                            <m:t>1</m:t>
                          </m:r>
                        </m:sup>
                      </m:sSubSup>
                      <m:r>
                        <a:rPr lang="es-EC" b="0" i="1" smtClean="0">
                          <a:latin typeface="Cambria Math" panose="02040503050406030204" pitchFamily="18" charset="0"/>
                        </a:rPr>
                        <m:t>=</m:t>
                      </m:r>
                      <m:nary>
                        <m:naryPr>
                          <m:chr m:val="∑"/>
                          <m:ctrlPr>
                            <a:rPr lang="es-EC" b="0" i="1" smtClean="0">
                              <a:latin typeface="Cambria Math" panose="02040503050406030204" pitchFamily="18" charset="0"/>
                            </a:rPr>
                          </m:ctrlPr>
                        </m:naryPr>
                        <m:sub>
                          <m:r>
                            <m:rPr>
                              <m:brk m:alnAt="23"/>
                            </m:rPr>
                            <a:rPr lang="es-EC" b="0" i="1" smtClean="0">
                              <a:latin typeface="Cambria Math" panose="02040503050406030204" pitchFamily="18" charset="0"/>
                            </a:rPr>
                            <m:t>𝑖</m:t>
                          </m:r>
                        </m:sub>
                        <m:sup>
                          <m:r>
                            <a:rPr lang="es-EC" b="0" i="1" smtClean="0">
                              <a:latin typeface="Cambria Math" panose="02040503050406030204" pitchFamily="18" charset="0"/>
                            </a:rPr>
                            <m:t>𝑛</m:t>
                          </m:r>
                        </m:sup>
                        <m:e>
                          <m:sSub>
                            <m:sSubPr>
                              <m:ctrlPr>
                                <a:rPr lang="es-EC" b="0" i="1" smtClean="0">
                                  <a:latin typeface="Cambria Math" panose="02040503050406030204" pitchFamily="18" charset="0"/>
                                </a:rPr>
                              </m:ctrlPr>
                            </m:sSubPr>
                            <m:e>
                              <m:r>
                                <a:rPr lang="es-EC" b="0" i="1" smtClean="0">
                                  <a:latin typeface="Cambria Math" panose="02040503050406030204" pitchFamily="18" charset="0"/>
                                  <a:ea typeface="Cambria Math" panose="02040503050406030204" pitchFamily="18" charset="0"/>
                                </a:rPr>
                                <m:t>𝜆</m:t>
                              </m:r>
                            </m:e>
                            <m:sub>
                              <m:r>
                                <a:rPr lang="es-EC" b="0" i="1" smtClean="0">
                                  <a:latin typeface="Cambria Math" panose="02040503050406030204" pitchFamily="18" charset="0"/>
                                </a:rPr>
                                <m:t>𝑖</m:t>
                              </m:r>
                            </m:sub>
                          </m:sSub>
                          <m:r>
                            <a:rPr lang="es-EC" b="0" i="1" smtClean="0">
                              <a:latin typeface="Cambria Math" panose="02040503050406030204" pitchFamily="18" charset="0"/>
                            </a:rPr>
                            <m:t>∗</m:t>
                          </m:r>
                          <m:sSubSup>
                            <m:sSubSupPr>
                              <m:ctrlPr>
                                <a:rPr lang="es-EC" b="0" i="1" smtClean="0">
                                  <a:latin typeface="Cambria Math" panose="02040503050406030204" pitchFamily="18" charset="0"/>
                                </a:rPr>
                              </m:ctrlPr>
                            </m:sSubSupPr>
                            <m:e>
                              <m:r>
                                <a:rPr lang="es-EC" b="0" i="1" smtClean="0">
                                  <a:latin typeface="Cambria Math" panose="02040503050406030204" pitchFamily="18" charset="0"/>
                                </a:rPr>
                                <m:t>𝑍</m:t>
                              </m:r>
                            </m:e>
                            <m:sub>
                              <m:r>
                                <a:rPr lang="es-EC" b="0" i="1" smtClean="0">
                                  <a:latin typeface="Cambria Math" panose="02040503050406030204" pitchFamily="18" charset="0"/>
                                </a:rPr>
                                <m:t>𝑖</m:t>
                              </m:r>
                            </m:sub>
                            <m:sup>
                              <m:r>
                                <a:rPr lang="es-EC" b="0" i="1" smtClean="0">
                                  <a:latin typeface="Cambria Math" panose="02040503050406030204" pitchFamily="18" charset="0"/>
                                </a:rPr>
                                <m:t>1</m:t>
                              </m:r>
                            </m:sup>
                          </m:sSubSup>
                        </m:e>
                      </m:nary>
                    </m:oMath>
                  </m:oMathPara>
                </a14:m>
                <a:endParaRPr lang="es-419" dirty="0"/>
              </a:p>
            </p:txBody>
          </p:sp>
        </mc:Choice>
        <mc:Fallback xmlns="">
          <p:sp>
            <p:nvSpPr>
              <p:cNvPr id="14" name="CuadroTexto 13">
                <a:extLst>
                  <a:ext uri="{FF2B5EF4-FFF2-40B4-BE49-F238E27FC236}">
                    <a16:creationId xmlns:a16="http://schemas.microsoft.com/office/drawing/2014/main" id="{7A848033-C762-48A5-9F31-8E14A2CE3116}"/>
                  </a:ext>
                </a:extLst>
              </p:cNvPr>
              <p:cNvSpPr txBox="1">
                <a:spLocks noRot="1" noChangeAspect="1" noMove="1" noResize="1" noEditPoints="1" noAdjustHandles="1" noChangeArrowheads="1" noChangeShapeType="1" noTextEdit="1"/>
              </p:cNvSpPr>
              <p:nvPr/>
            </p:nvSpPr>
            <p:spPr>
              <a:xfrm>
                <a:off x="4917263" y="2146032"/>
                <a:ext cx="1604927" cy="756233"/>
              </a:xfrm>
              <a:prstGeom prst="rect">
                <a:avLst/>
              </a:prstGeom>
              <a:blipFill>
                <a:blip r:embed="rId8"/>
                <a:stretch>
                  <a:fillRect/>
                </a:stretch>
              </a:blipFill>
            </p:spPr>
            <p:txBody>
              <a:bodyPr/>
              <a:lstStyle/>
              <a:p>
                <a:r>
                  <a:rPr lang="en-US">
                    <a:noFill/>
                  </a:rPr>
                  <a:t> </a:t>
                </a:r>
              </a:p>
            </p:txBody>
          </p:sp>
        </mc:Fallback>
      </mc:AlternateContent>
      <p:sp>
        <p:nvSpPr>
          <p:cNvPr id="15" name="Rectángulo 14">
            <a:extLst>
              <a:ext uri="{FF2B5EF4-FFF2-40B4-BE49-F238E27FC236}">
                <a16:creationId xmlns:a16="http://schemas.microsoft.com/office/drawing/2014/main" id="{339C467D-B437-42A5-9B77-A4687F84AD4F}"/>
              </a:ext>
            </a:extLst>
          </p:cNvPr>
          <p:cNvSpPr/>
          <p:nvPr/>
        </p:nvSpPr>
        <p:spPr>
          <a:xfrm>
            <a:off x="5750602" y="2413062"/>
            <a:ext cx="370356" cy="28154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E70CC56E-808F-4527-9B1A-170E4BAB2092}"/>
                  </a:ext>
                </a:extLst>
              </p:cNvPr>
              <p:cNvSpPr txBox="1"/>
              <p:nvPr/>
            </p:nvSpPr>
            <p:spPr>
              <a:xfrm>
                <a:off x="5052398" y="3323152"/>
                <a:ext cx="1550296" cy="3102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s-419" i="1" smtClean="0">
                              <a:latin typeface="Cambria Math" panose="02040503050406030204" pitchFamily="18" charset="0"/>
                            </a:rPr>
                          </m:ctrlPr>
                        </m:sSubSupPr>
                        <m:e>
                          <m:r>
                            <a:rPr lang="es-EC" b="0" i="1" smtClean="0">
                              <a:latin typeface="Cambria Math" panose="02040503050406030204" pitchFamily="18" charset="0"/>
                            </a:rPr>
                            <m:t>𝐶</m:t>
                          </m:r>
                        </m:e>
                        <m:sub>
                          <m:r>
                            <a:rPr lang="es-EC" b="0" i="1" smtClean="0">
                              <a:latin typeface="Cambria Math" panose="02040503050406030204" pitchFamily="18" charset="0"/>
                            </a:rPr>
                            <m:t>𝐼𝐽</m:t>
                          </m:r>
                        </m:sub>
                        <m:sup>
                          <m:r>
                            <a:rPr lang="es-EC" b="0" i="1" smtClean="0">
                              <a:latin typeface="Cambria Math" panose="02040503050406030204" pitchFamily="18" charset="0"/>
                            </a:rPr>
                            <m:t>11</m:t>
                          </m:r>
                        </m:sup>
                      </m:sSubSup>
                      <m:r>
                        <a:rPr lang="es-EC" b="0" i="1" smtClean="0">
                          <a:latin typeface="Cambria Math" panose="02040503050406030204" pitchFamily="18" charset="0"/>
                        </a:rPr>
                        <m:t> ∗ </m:t>
                      </m:r>
                      <m:r>
                        <a:rPr lang="es-EC" b="0" i="1" smtClean="0">
                          <a:latin typeface="Cambria Math" panose="02040503050406030204" pitchFamily="18" charset="0"/>
                          <a:ea typeface="Cambria Math" panose="02040503050406030204" pitchFamily="18" charset="0"/>
                        </a:rPr>
                        <m:t>𝜆</m:t>
                      </m:r>
                      <m:r>
                        <a:rPr lang="es-EC" b="0" i="1" smtClean="0">
                          <a:latin typeface="Cambria Math" panose="02040503050406030204" pitchFamily="18" charset="0"/>
                          <a:ea typeface="Cambria Math" panose="02040503050406030204" pitchFamily="18" charset="0"/>
                        </a:rPr>
                        <m:t>= </m:t>
                      </m:r>
                      <m:sSubSup>
                        <m:sSubSupPr>
                          <m:ctrlPr>
                            <a:rPr lang="es-419" i="1">
                              <a:latin typeface="Cambria Math" panose="02040503050406030204" pitchFamily="18" charset="0"/>
                            </a:rPr>
                          </m:ctrlPr>
                        </m:sSubSupPr>
                        <m:e>
                          <m:r>
                            <a:rPr lang="es-EC" i="1">
                              <a:latin typeface="Cambria Math" panose="02040503050406030204" pitchFamily="18" charset="0"/>
                            </a:rPr>
                            <m:t>𝐶</m:t>
                          </m:r>
                        </m:e>
                        <m:sub>
                          <m:r>
                            <a:rPr lang="es-EC" i="1">
                              <a:latin typeface="Cambria Math" panose="02040503050406030204" pitchFamily="18" charset="0"/>
                            </a:rPr>
                            <m:t>𝐼</m:t>
                          </m:r>
                          <m:r>
                            <a:rPr lang="es-EC" b="0" i="1" smtClean="0">
                              <a:latin typeface="Cambria Math" panose="02040503050406030204" pitchFamily="18" charset="0"/>
                            </a:rPr>
                            <m:t>0</m:t>
                          </m:r>
                        </m:sub>
                        <m:sup>
                          <m:r>
                            <a:rPr lang="es-EC" i="1">
                              <a:latin typeface="Cambria Math" panose="02040503050406030204" pitchFamily="18" charset="0"/>
                            </a:rPr>
                            <m:t>11</m:t>
                          </m:r>
                        </m:sup>
                      </m:sSubSup>
                    </m:oMath>
                  </m:oMathPara>
                </a14:m>
                <a:endParaRPr lang="es-419" dirty="0"/>
              </a:p>
            </p:txBody>
          </p:sp>
        </mc:Choice>
        <mc:Fallback xmlns="">
          <p:sp>
            <p:nvSpPr>
              <p:cNvPr id="16" name="CuadroTexto 15">
                <a:extLst>
                  <a:ext uri="{FF2B5EF4-FFF2-40B4-BE49-F238E27FC236}">
                    <a16:creationId xmlns:a16="http://schemas.microsoft.com/office/drawing/2014/main" id="{E70CC56E-808F-4527-9B1A-170E4BAB2092}"/>
                  </a:ext>
                </a:extLst>
              </p:cNvPr>
              <p:cNvSpPr txBox="1">
                <a:spLocks noRot="1" noChangeAspect="1" noMove="1" noResize="1" noEditPoints="1" noAdjustHandles="1" noChangeArrowheads="1" noChangeShapeType="1" noTextEdit="1"/>
              </p:cNvSpPr>
              <p:nvPr/>
            </p:nvSpPr>
            <p:spPr>
              <a:xfrm>
                <a:off x="5052398" y="3323152"/>
                <a:ext cx="1550296" cy="310213"/>
              </a:xfrm>
              <a:prstGeom prst="rect">
                <a:avLst/>
              </a:prstGeom>
              <a:blipFill>
                <a:blip r:embed="rId9"/>
                <a:stretch>
                  <a:fillRect l="-3543" r="-1181" b="-23529"/>
                </a:stretch>
              </a:blipFill>
            </p:spPr>
            <p:txBody>
              <a:bodyPr/>
              <a:lstStyle/>
              <a:p>
                <a:r>
                  <a:rPr lang="en-US">
                    <a:noFill/>
                  </a:rPr>
                  <a:t> </a:t>
                </a:r>
              </a:p>
            </p:txBody>
          </p:sp>
        </mc:Fallback>
      </mc:AlternateContent>
      <p:sp>
        <p:nvSpPr>
          <p:cNvPr id="17" name="Rectángulo 16">
            <a:extLst>
              <a:ext uri="{FF2B5EF4-FFF2-40B4-BE49-F238E27FC236}">
                <a16:creationId xmlns:a16="http://schemas.microsoft.com/office/drawing/2014/main" id="{07967CA1-A4CC-4046-A169-CB46B30A4C8D}"/>
              </a:ext>
            </a:extLst>
          </p:cNvPr>
          <p:cNvSpPr/>
          <p:nvPr/>
        </p:nvSpPr>
        <p:spPr>
          <a:xfrm>
            <a:off x="5052398" y="3301750"/>
            <a:ext cx="370356" cy="4002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Rectángulo 17">
            <a:extLst>
              <a:ext uri="{FF2B5EF4-FFF2-40B4-BE49-F238E27FC236}">
                <a16:creationId xmlns:a16="http://schemas.microsoft.com/office/drawing/2014/main" id="{F7C021CB-2E23-427C-BFD0-8B34DE139B97}"/>
              </a:ext>
            </a:extLst>
          </p:cNvPr>
          <p:cNvSpPr/>
          <p:nvPr/>
        </p:nvSpPr>
        <p:spPr>
          <a:xfrm>
            <a:off x="6210710" y="3293945"/>
            <a:ext cx="370356" cy="4002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cxnSp>
        <p:nvCxnSpPr>
          <p:cNvPr id="28" name="Conector recto de flecha 27">
            <a:extLst>
              <a:ext uri="{FF2B5EF4-FFF2-40B4-BE49-F238E27FC236}">
                <a16:creationId xmlns:a16="http://schemas.microsoft.com/office/drawing/2014/main" id="{4E377C26-1491-41E7-BB5A-D3EECF878A73}"/>
              </a:ext>
            </a:extLst>
          </p:cNvPr>
          <p:cNvCxnSpPr>
            <a:cxnSpLocks/>
            <a:stCxn id="12" idx="4"/>
            <a:endCxn id="10" idx="2"/>
          </p:cNvCxnSpPr>
          <p:nvPr/>
        </p:nvCxnSpPr>
        <p:spPr>
          <a:xfrm>
            <a:off x="946950" y="3604334"/>
            <a:ext cx="1205884" cy="163594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F54C6A6F-F89B-4A14-995C-88DE4D3BE188}"/>
              </a:ext>
            </a:extLst>
          </p:cNvPr>
          <p:cNvCxnSpPr>
            <a:cxnSpLocks/>
            <a:stCxn id="10" idx="7"/>
            <a:endCxn id="8" idx="3"/>
          </p:cNvCxnSpPr>
          <p:nvPr/>
        </p:nvCxnSpPr>
        <p:spPr>
          <a:xfrm flipV="1">
            <a:off x="2334695" y="4218257"/>
            <a:ext cx="877672" cy="94669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a:extLst>
              <a:ext uri="{FF2B5EF4-FFF2-40B4-BE49-F238E27FC236}">
                <a16:creationId xmlns:a16="http://schemas.microsoft.com/office/drawing/2014/main" id="{3B510910-172C-4031-B9F7-E6C9694882C3}"/>
              </a:ext>
            </a:extLst>
          </p:cNvPr>
          <p:cNvCxnSpPr>
            <a:cxnSpLocks/>
            <a:stCxn id="8" idx="0"/>
            <a:endCxn id="4" idx="3"/>
          </p:cNvCxnSpPr>
          <p:nvPr/>
        </p:nvCxnSpPr>
        <p:spPr>
          <a:xfrm flipH="1" flipV="1">
            <a:off x="2845424" y="2916183"/>
            <a:ext cx="442272" cy="112021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a:extLst>
              <a:ext uri="{FF2B5EF4-FFF2-40B4-BE49-F238E27FC236}">
                <a16:creationId xmlns:a16="http://schemas.microsoft.com/office/drawing/2014/main" id="{A5043421-E423-4B8C-8ABD-837B07DAF71F}"/>
              </a:ext>
            </a:extLst>
          </p:cNvPr>
          <p:cNvCxnSpPr>
            <a:cxnSpLocks/>
            <a:stCxn id="4" idx="2"/>
            <a:endCxn id="12" idx="7"/>
          </p:cNvCxnSpPr>
          <p:nvPr/>
        </p:nvCxnSpPr>
        <p:spPr>
          <a:xfrm flipH="1">
            <a:off x="1022279" y="2840854"/>
            <a:ext cx="1791942" cy="5816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6A6470DA-ED97-4356-9745-4E4567B2813E}"/>
              </a:ext>
            </a:extLst>
          </p:cNvPr>
          <p:cNvCxnSpPr>
            <a:cxnSpLocks/>
            <a:stCxn id="12" idx="7"/>
            <a:endCxn id="8" idx="2"/>
          </p:cNvCxnSpPr>
          <p:nvPr/>
        </p:nvCxnSpPr>
        <p:spPr>
          <a:xfrm>
            <a:off x="1022279" y="3422473"/>
            <a:ext cx="2158885" cy="72045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de flecha 37">
            <a:extLst>
              <a:ext uri="{FF2B5EF4-FFF2-40B4-BE49-F238E27FC236}">
                <a16:creationId xmlns:a16="http://schemas.microsoft.com/office/drawing/2014/main" id="{3856213D-5F3D-4D08-9D27-855AAC6A9E46}"/>
              </a:ext>
            </a:extLst>
          </p:cNvPr>
          <p:cNvCxnSpPr>
            <a:cxnSpLocks/>
            <a:stCxn id="4" idx="3"/>
            <a:endCxn id="10" idx="0"/>
          </p:cNvCxnSpPr>
          <p:nvPr/>
        </p:nvCxnSpPr>
        <p:spPr>
          <a:xfrm flipH="1">
            <a:off x="2259366" y="2916183"/>
            <a:ext cx="586058" cy="221756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Conector recto de flecha 67">
            <a:extLst>
              <a:ext uri="{FF2B5EF4-FFF2-40B4-BE49-F238E27FC236}">
                <a16:creationId xmlns:a16="http://schemas.microsoft.com/office/drawing/2014/main" id="{C5F950BC-01F7-47B4-B98D-96C8B34DE4E8}"/>
              </a:ext>
            </a:extLst>
          </p:cNvPr>
          <p:cNvCxnSpPr>
            <a:stCxn id="4" idx="3"/>
            <a:endCxn id="2" idx="0"/>
          </p:cNvCxnSpPr>
          <p:nvPr/>
        </p:nvCxnSpPr>
        <p:spPr>
          <a:xfrm flipH="1">
            <a:off x="2263807" y="2916183"/>
            <a:ext cx="581617" cy="68815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70" name="Conector recto de flecha 69">
            <a:extLst>
              <a:ext uri="{FF2B5EF4-FFF2-40B4-BE49-F238E27FC236}">
                <a16:creationId xmlns:a16="http://schemas.microsoft.com/office/drawing/2014/main" id="{10E68179-1920-4BF6-A926-9893A1A6EB60}"/>
              </a:ext>
            </a:extLst>
          </p:cNvPr>
          <p:cNvCxnSpPr>
            <a:stCxn id="12" idx="6"/>
            <a:endCxn id="2" idx="1"/>
          </p:cNvCxnSpPr>
          <p:nvPr/>
        </p:nvCxnSpPr>
        <p:spPr>
          <a:xfrm>
            <a:off x="1053482" y="3497802"/>
            <a:ext cx="1077160" cy="22638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72" name="Conector recto de flecha 71">
            <a:extLst>
              <a:ext uri="{FF2B5EF4-FFF2-40B4-BE49-F238E27FC236}">
                <a16:creationId xmlns:a16="http://schemas.microsoft.com/office/drawing/2014/main" id="{33FB1C03-0664-46C9-B93B-8E24A199055B}"/>
              </a:ext>
            </a:extLst>
          </p:cNvPr>
          <p:cNvCxnSpPr>
            <a:stCxn id="10" idx="0"/>
            <a:endCxn id="2" idx="2"/>
          </p:cNvCxnSpPr>
          <p:nvPr/>
        </p:nvCxnSpPr>
        <p:spPr>
          <a:xfrm flipV="1">
            <a:off x="2259366" y="3844031"/>
            <a:ext cx="4441" cy="128971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74" name="Conector recto de flecha 73">
            <a:extLst>
              <a:ext uri="{FF2B5EF4-FFF2-40B4-BE49-F238E27FC236}">
                <a16:creationId xmlns:a16="http://schemas.microsoft.com/office/drawing/2014/main" id="{CA4FBE64-EA1D-4D6E-ACA0-57EEDB6666AF}"/>
              </a:ext>
            </a:extLst>
          </p:cNvPr>
          <p:cNvCxnSpPr>
            <a:stCxn id="8" idx="1"/>
            <a:endCxn id="2" idx="3"/>
          </p:cNvCxnSpPr>
          <p:nvPr/>
        </p:nvCxnSpPr>
        <p:spPr>
          <a:xfrm flipH="1" flipV="1">
            <a:off x="2396972" y="3724183"/>
            <a:ext cx="815395" cy="3434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75" name="CuadroTexto 74">
                <a:extLst>
                  <a:ext uri="{FF2B5EF4-FFF2-40B4-BE49-F238E27FC236}">
                    <a16:creationId xmlns:a16="http://schemas.microsoft.com/office/drawing/2014/main" id="{16E3AD75-A7DF-4CCF-B1E3-DD150D158A60}"/>
                  </a:ext>
                </a:extLst>
              </p:cNvPr>
              <p:cNvSpPr txBox="1"/>
              <p:nvPr/>
            </p:nvSpPr>
            <p:spPr>
              <a:xfrm>
                <a:off x="4845592" y="4333781"/>
                <a:ext cx="2187265" cy="3206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C" b="0" i="1" smtClean="0">
                          <a:latin typeface="Cambria Math" panose="02040503050406030204" pitchFamily="18" charset="0"/>
                          <a:ea typeface="Cambria Math" panose="02040503050406030204" pitchFamily="18" charset="0"/>
                        </a:rPr>
                        <m:t>𝜆</m:t>
                      </m:r>
                      <m:r>
                        <a:rPr lang="es-EC" b="0" i="1" smtClean="0">
                          <a:latin typeface="Cambria Math" panose="02040503050406030204" pitchFamily="18" charset="0"/>
                          <a:ea typeface="Cambria Math" panose="02040503050406030204" pitchFamily="18" charset="0"/>
                        </a:rPr>
                        <m:t>=</m:t>
                      </m:r>
                      <m:d>
                        <m:dPr>
                          <m:ctrlPr>
                            <a:rPr lang="es-EC" b="0" i="1" smtClean="0">
                              <a:latin typeface="Cambria Math" panose="02040503050406030204" pitchFamily="18" charset="0"/>
                              <a:ea typeface="Cambria Math" panose="02040503050406030204" pitchFamily="18" charset="0"/>
                            </a:rPr>
                          </m:ctrlPr>
                        </m:dPr>
                        <m:e>
                          <m:sSubSup>
                            <m:sSubSupPr>
                              <m:ctrlPr>
                                <a:rPr lang="es-419" i="1">
                                  <a:latin typeface="Cambria Math" panose="02040503050406030204" pitchFamily="18" charset="0"/>
                                </a:rPr>
                              </m:ctrlPr>
                            </m:sSubSupPr>
                            <m:e>
                              <m:r>
                                <a:rPr lang="es-EC" i="1">
                                  <a:latin typeface="Cambria Math" panose="02040503050406030204" pitchFamily="18" charset="0"/>
                                </a:rPr>
                                <m:t>𝐶</m:t>
                              </m:r>
                            </m:e>
                            <m:sub>
                              <m:r>
                                <a:rPr lang="es-EC" i="1">
                                  <a:latin typeface="Cambria Math" panose="02040503050406030204" pitchFamily="18" charset="0"/>
                                </a:rPr>
                                <m:t>𝐼𝐽</m:t>
                              </m:r>
                            </m:sub>
                            <m:sup>
                              <m:r>
                                <a:rPr lang="es-EC" i="1">
                                  <a:latin typeface="Cambria Math" panose="02040503050406030204" pitchFamily="18" charset="0"/>
                                </a:rPr>
                                <m:t>11</m:t>
                              </m:r>
                            </m:sup>
                          </m:sSubSup>
                        </m:e>
                      </m:d>
                      <m:r>
                        <a:rPr lang="es-EC" b="0" i="1" smtClean="0">
                          <a:latin typeface="Cambria Math" panose="02040503050406030204" pitchFamily="18" charset="0"/>
                        </a:rPr>
                        <m:t>^−1</m:t>
                      </m:r>
                      <m:r>
                        <a:rPr lang="es-EC" i="1">
                          <a:latin typeface="Cambria Math" panose="02040503050406030204" pitchFamily="18" charset="0"/>
                        </a:rPr>
                        <m:t> ∗</m:t>
                      </m:r>
                      <m:sSubSup>
                        <m:sSubSupPr>
                          <m:ctrlPr>
                            <a:rPr lang="es-419" i="1">
                              <a:latin typeface="Cambria Math" panose="02040503050406030204" pitchFamily="18" charset="0"/>
                            </a:rPr>
                          </m:ctrlPr>
                        </m:sSubSupPr>
                        <m:e>
                          <m:r>
                            <a:rPr lang="es-EC" i="1">
                              <a:latin typeface="Cambria Math" panose="02040503050406030204" pitchFamily="18" charset="0"/>
                            </a:rPr>
                            <m:t>𝐶</m:t>
                          </m:r>
                        </m:e>
                        <m:sub>
                          <m:r>
                            <a:rPr lang="es-EC" i="1">
                              <a:latin typeface="Cambria Math" panose="02040503050406030204" pitchFamily="18" charset="0"/>
                            </a:rPr>
                            <m:t>𝐼</m:t>
                          </m:r>
                          <m:r>
                            <a:rPr lang="es-EC" b="0" i="1" smtClean="0">
                              <a:latin typeface="Cambria Math" panose="02040503050406030204" pitchFamily="18" charset="0"/>
                            </a:rPr>
                            <m:t>0</m:t>
                          </m:r>
                        </m:sub>
                        <m:sup>
                          <m:r>
                            <a:rPr lang="es-EC" i="1">
                              <a:latin typeface="Cambria Math" panose="02040503050406030204" pitchFamily="18" charset="0"/>
                            </a:rPr>
                            <m:t>11</m:t>
                          </m:r>
                        </m:sup>
                      </m:sSubSup>
                    </m:oMath>
                  </m:oMathPara>
                </a14:m>
                <a:endParaRPr lang="es-419" dirty="0"/>
              </a:p>
            </p:txBody>
          </p:sp>
        </mc:Choice>
        <mc:Fallback xmlns="">
          <p:sp>
            <p:nvSpPr>
              <p:cNvPr id="75" name="CuadroTexto 74">
                <a:extLst>
                  <a:ext uri="{FF2B5EF4-FFF2-40B4-BE49-F238E27FC236}">
                    <a16:creationId xmlns:a16="http://schemas.microsoft.com/office/drawing/2014/main" id="{16E3AD75-A7DF-4CCF-B1E3-DD150D158A60}"/>
                  </a:ext>
                </a:extLst>
              </p:cNvPr>
              <p:cNvSpPr txBox="1">
                <a:spLocks noRot="1" noChangeAspect="1" noMove="1" noResize="1" noEditPoints="1" noAdjustHandles="1" noChangeArrowheads="1" noChangeShapeType="1" noTextEdit="1"/>
              </p:cNvSpPr>
              <p:nvPr/>
            </p:nvSpPr>
            <p:spPr>
              <a:xfrm>
                <a:off x="4845592" y="4333781"/>
                <a:ext cx="2187265" cy="320601"/>
              </a:xfrm>
              <a:prstGeom prst="rect">
                <a:avLst/>
              </a:prstGeom>
              <a:blipFill>
                <a:blip r:embed="rId10"/>
                <a:stretch>
                  <a:fillRect l="-2228" r="-557" b="-22642"/>
                </a:stretch>
              </a:blipFill>
            </p:spPr>
            <p:txBody>
              <a:bodyPr/>
              <a:lstStyle/>
              <a:p>
                <a:r>
                  <a:rPr lang="en-US">
                    <a:noFill/>
                  </a:rPr>
                  <a:t> </a:t>
                </a:r>
              </a:p>
            </p:txBody>
          </p:sp>
        </mc:Fallback>
      </mc:AlternateContent>
    </p:spTree>
    <p:extLst>
      <p:ext uri="{BB962C8B-B14F-4D97-AF65-F5344CB8AC3E}">
        <p14:creationId xmlns:p14="http://schemas.microsoft.com/office/powerpoint/2010/main" val="336187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1000"/>
                                        <p:tgtEl>
                                          <p:spTgt spid="38"/>
                                        </p:tgtEl>
                                      </p:cBhvr>
                                    </p:animEffect>
                                    <p:anim calcmode="lin" valueType="num">
                                      <p:cBhvr>
                                        <p:cTn id="39" dur="1000" fill="hold"/>
                                        <p:tgtEl>
                                          <p:spTgt spid="38"/>
                                        </p:tgtEl>
                                        <p:attrNameLst>
                                          <p:attrName>ppt_x</p:attrName>
                                        </p:attrNameLst>
                                      </p:cBhvr>
                                      <p:tavLst>
                                        <p:tav tm="0">
                                          <p:val>
                                            <p:strVal val="#ppt_x"/>
                                          </p:val>
                                        </p:tav>
                                        <p:tav tm="100000">
                                          <p:val>
                                            <p:strVal val="#ppt_x"/>
                                          </p:val>
                                        </p:tav>
                                      </p:tavLst>
                                    </p:anim>
                                    <p:anim calcmode="lin" valueType="num">
                                      <p:cBhvr>
                                        <p:cTn id="40" dur="1000" fill="hold"/>
                                        <p:tgtEl>
                                          <p:spTgt spid="38"/>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1000" fill="hold"/>
                                        <p:tgtEl>
                                          <p:spTgt spid="34"/>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1000"/>
                                        <p:tgtEl>
                                          <p:spTgt spid="36"/>
                                        </p:tgtEl>
                                      </p:cBhvr>
                                    </p:animEffect>
                                    <p:anim calcmode="lin" valueType="num">
                                      <p:cBhvr>
                                        <p:cTn id="49" dur="1000" fill="hold"/>
                                        <p:tgtEl>
                                          <p:spTgt spid="36"/>
                                        </p:tgtEl>
                                        <p:attrNameLst>
                                          <p:attrName>ppt_x</p:attrName>
                                        </p:attrNameLst>
                                      </p:cBhvr>
                                      <p:tavLst>
                                        <p:tav tm="0">
                                          <p:val>
                                            <p:strVal val="#ppt_x"/>
                                          </p:val>
                                        </p:tav>
                                        <p:tav tm="100000">
                                          <p:val>
                                            <p:strVal val="#ppt_x"/>
                                          </p:val>
                                        </p:tav>
                                      </p:tavLst>
                                    </p:anim>
                                    <p:anim calcmode="lin" valueType="num">
                                      <p:cBhvr>
                                        <p:cTn id="50" dur="1000" fill="hold"/>
                                        <p:tgtEl>
                                          <p:spTgt spid="36"/>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17"/>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32"/>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38"/>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34"/>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36"/>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28"/>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30"/>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4"/>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7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7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75"/>
                                        </p:tgtEl>
                                        <p:attrNameLst>
                                          <p:attrName>style.visibility</p:attrName>
                                        </p:attrNameLst>
                                      </p:cBhvr>
                                      <p:to>
                                        <p:strVal val="visible"/>
                                      </p:to>
                                    </p:set>
                                    <p:animEffect transition="in" filter="fade">
                                      <p:cBhvr>
                                        <p:cTn id="95" dur="1000"/>
                                        <p:tgtEl>
                                          <p:spTgt spid="75"/>
                                        </p:tgtEl>
                                      </p:cBhvr>
                                    </p:animEffect>
                                    <p:anim calcmode="lin" valueType="num">
                                      <p:cBhvr>
                                        <p:cTn id="96" dur="1000" fill="hold"/>
                                        <p:tgtEl>
                                          <p:spTgt spid="75"/>
                                        </p:tgtEl>
                                        <p:attrNameLst>
                                          <p:attrName>ppt_x</p:attrName>
                                        </p:attrNameLst>
                                      </p:cBhvr>
                                      <p:tavLst>
                                        <p:tav tm="0">
                                          <p:val>
                                            <p:strVal val="#ppt_x"/>
                                          </p:val>
                                        </p:tav>
                                        <p:tav tm="100000">
                                          <p:val>
                                            <p:strVal val="#ppt_x"/>
                                          </p:val>
                                        </p:tav>
                                      </p:tavLst>
                                    </p:anim>
                                    <p:anim calcmode="lin" valueType="num">
                                      <p:cBhvr>
                                        <p:cTn id="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P spid="17" grpId="0" animBg="1"/>
      <p:bldP spid="17" grpId="1" animBg="1"/>
      <p:bldP spid="18" grpId="0" animBg="1"/>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6"/>
          <p:cNvSpPr>
            <a:spLocks noGrp="1"/>
          </p:cNvSpPr>
          <p:nvPr>
            <p:ph type="title"/>
          </p:nvPr>
        </p:nvSpPr>
        <p:spPr>
          <a:xfrm>
            <a:off x="628650" y="260621"/>
            <a:ext cx="7886700" cy="1325563"/>
          </a:xfrm>
        </p:spPr>
        <p:txBody>
          <a:bodyPr>
            <a:normAutofit/>
          </a:bodyPr>
          <a:lstStyle/>
          <a:p>
            <a:r>
              <a:rPr lang="es-MX" sz="3500" b="1" dirty="0">
                <a:latin typeface="Arial" panose="020B0604020202020204" pitchFamily="34" charset="0"/>
                <a:cs typeface="Arial" panose="020B0604020202020204" pitchFamily="34" charset="0"/>
              </a:rPr>
              <a:t>Marco Teórico</a:t>
            </a:r>
            <a:endParaRPr lang="en-US" sz="3500" b="1" dirty="0">
              <a:latin typeface="Arial" panose="020B0604020202020204" pitchFamily="34" charset="0"/>
              <a:cs typeface="Arial" panose="020B0604020202020204" pitchFamily="34" charset="0"/>
            </a:endParaRPr>
          </a:p>
        </p:txBody>
      </p:sp>
      <p:sp>
        <p:nvSpPr>
          <p:cNvPr id="6" name="Marcador de contenido 17"/>
          <p:cNvSpPr>
            <a:spLocks noGrp="1"/>
          </p:cNvSpPr>
          <p:nvPr>
            <p:ph idx="1"/>
          </p:nvPr>
        </p:nvSpPr>
        <p:spPr>
          <a:xfrm>
            <a:off x="628650" y="1378246"/>
            <a:ext cx="7886700" cy="1044015"/>
          </a:xfrm>
        </p:spPr>
        <p:txBody>
          <a:bodyPr vert="horz" lIns="91440" tIns="45720" rIns="91440" bIns="45720" rtlCol="0" anchor="t">
            <a:normAutofit/>
          </a:bodyPr>
          <a:lstStyle/>
          <a:p>
            <a:pPr marL="0" indent="0">
              <a:buNone/>
            </a:pPr>
            <a:r>
              <a:rPr lang="es-MX" sz="2500" b="1" dirty="0" err="1">
                <a:latin typeface="Arial" panose="020B0604020202020204" pitchFamily="34" charset="0"/>
                <a:cs typeface="Arial" panose="020B0604020202020204" pitchFamily="34" charset="0"/>
              </a:rPr>
              <a:t>Cokriging</a:t>
            </a:r>
            <a:endParaRPr lang="es-MX" sz="2500" b="1" dirty="0">
              <a:latin typeface="Arial" panose="020B0604020202020204" pitchFamily="34" charset="0"/>
              <a:cs typeface="Arial" panose="020B0604020202020204" pitchFamily="34" charset="0"/>
            </a:endParaRPr>
          </a:p>
          <a:p>
            <a:pPr marL="0" indent="0">
              <a:buNone/>
            </a:pPr>
            <a:r>
              <a:rPr lang="es-MX" sz="2000" b="1" dirty="0">
                <a:solidFill>
                  <a:schemeClr val="accent6"/>
                </a:solidFill>
                <a:latin typeface="Arial" panose="020B0604020202020204" pitchFamily="34" charset="0"/>
                <a:cs typeface="Arial" panose="020B0604020202020204" pitchFamily="34" charset="0"/>
              </a:rPr>
              <a:t>Estimación Multivariable</a:t>
            </a:r>
          </a:p>
          <a:p>
            <a:pPr marL="0" indent="0">
              <a:buNone/>
            </a:pPr>
            <a:endParaRPr lang="es-MX" sz="2000" b="1" dirty="0">
              <a:solidFill>
                <a:schemeClr val="accent6"/>
              </a:solidFill>
              <a:latin typeface="Arial" panose="020B0604020202020204" pitchFamily="34" charset="0"/>
              <a:cs typeface="Arial" panose="020B0604020202020204" pitchFamily="34" charset="0"/>
            </a:endParaRPr>
          </a:p>
          <a:p>
            <a:pPr marL="0" indent="0">
              <a:buNone/>
            </a:pPr>
            <a:endParaRPr lang="es-MX" sz="2500" b="1" dirty="0">
              <a:solidFill>
                <a:schemeClr val="accent6"/>
              </a:solidFill>
              <a:latin typeface="Arial" panose="020B0604020202020204" pitchFamily="34" charset="0"/>
              <a:cs typeface="Arial" panose="020B0604020202020204" pitchFamily="34" charset="0"/>
            </a:endParaRPr>
          </a:p>
          <a:p>
            <a:pPr marL="0" indent="0">
              <a:buNone/>
            </a:pPr>
            <a:endParaRPr lang="es-MX" sz="1800" b="1" dirty="0">
              <a:solidFill>
                <a:schemeClr val="accent6"/>
              </a:solidFill>
              <a:latin typeface="Arial" panose="020B0604020202020204" pitchFamily="34" charset="0"/>
              <a:cs typeface="Arial" panose="020B0604020202020204" pitchFamily="34" charset="0"/>
            </a:endParaRPr>
          </a:p>
          <a:p>
            <a:pPr marL="0" indent="0">
              <a:buNone/>
            </a:pPr>
            <a:endParaRPr lang="es-419" sz="1600" b="0" i="0" u="none" strike="noStrike" dirty="0">
              <a:solidFill>
                <a:srgbClr val="242424"/>
              </a:solidFill>
              <a:effectLst/>
              <a:latin typeface="Arial" panose="020B0604020202020204" pitchFamily="34" charset="0"/>
              <a:cs typeface="Arial" panose="020B0604020202020204" pitchFamily="34" charset="0"/>
            </a:endParaRPr>
          </a:p>
          <a:p>
            <a:endParaRPr lang="es-419" sz="1600" b="0" i="0" u="none" strike="noStrike" dirty="0">
              <a:solidFill>
                <a:srgbClr val="242424"/>
              </a:solidFill>
              <a:effectLst/>
              <a:latin typeface="Arial" panose="020B0604020202020204" pitchFamily="34" charset="0"/>
              <a:cs typeface="Arial" panose="020B0604020202020204" pitchFamily="34" charset="0"/>
            </a:endParaRPr>
          </a:p>
          <a:p>
            <a:endParaRPr lang="es-419" sz="1600" b="0" i="0" u="none" strike="noStrike" dirty="0">
              <a:solidFill>
                <a:srgbClr val="242424"/>
              </a:solidFill>
              <a:effectLst/>
              <a:latin typeface="Arial" panose="020B0604020202020204" pitchFamily="34" charset="0"/>
              <a:cs typeface="Arial" panose="020B0604020202020204" pitchFamily="34" charset="0"/>
            </a:endParaRPr>
          </a:p>
          <a:p>
            <a:pPr marL="0" indent="0">
              <a:buNone/>
            </a:pPr>
            <a:endParaRPr lang="es-MX" sz="1800" b="1" dirty="0">
              <a:solidFill>
                <a:schemeClr val="accent6"/>
              </a:solidFill>
              <a:latin typeface="Arial" panose="020B0604020202020204" pitchFamily="34" charset="0"/>
              <a:cs typeface="Arial" panose="020B0604020202020204" pitchFamily="34" charset="0"/>
            </a:endParaRPr>
          </a:p>
          <a:p>
            <a:pPr marL="0" indent="0">
              <a:buNone/>
            </a:pPr>
            <a:endParaRPr lang="es-MX" sz="1800" b="1" dirty="0">
              <a:solidFill>
                <a:schemeClr val="accent6"/>
              </a:solidFill>
              <a:latin typeface="Arial" panose="020B0604020202020204" pitchFamily="34" charset="0"/>
              <a:cs typeface="Arial" panose="020B0604020202020204" pitchFamily="34" charset="0"/>
            </a:endParaRPr>
          </a:p>
          <a:p>
            <a:pPr marL="0" indent="0">
              <a:buNone/>
            </a:pPr>
            <a:endParaRPr lang="es-MX" sz="1800" b="1" dirty="0">
              <a:solidFill>
                <a:schemeClr val="accent6"/>
              </a:solidFill>
              <a:latin typeface="Arial" panose="020B0604020202020204" pitchFamily="34" charset="0"/>
              <a:cs typeface="Arial" panose="020B0604020202020204" pitchFamily="34" charset="0"/>
            </a:endParaRPr>
          </a:p>
          <a:p>
            <a:pPr marL="0" indent="0">
              <a:buNone/>
            </a:pPr>
            <a:endParaRPr lang="es-MX" sz="1800" b="1" dirty="0">
              <a:solidFill>
                <a:schemeClr val="accent6"/>
              </a:solidFill>
              <a:latin typeface="Arial" panose="020B0604020202020204" pitchFamily="34" charset="0"/>
              <a:cs typeface="Arial" panose="020B0604020202020204" pitchFamily="34" charset="0"/>
            </a:endParaRPr>
          </a:p>
          <a:p>
            <a:pPr marL="0" indent="0">
              <a:buNone/>
            </a:pPr>
            <a:endParaRPr lang="es-MX" sz="1800" b="1" dirty="0">
              <a:solidFill>
                <a:schemeClr val="accent6"/>
              </a:solidFill>
              <a:latin typeface="Arial" panose="020B0604020202020204" pitchFamily="34" charset="0"/>
              <a:cs typeface="Arial" panose="020B0604020202020204" pitchFamily="34" charset="0"/>
            </a:endParaRPr>
          </a:p>
          <a:p>
            <a:pPr marL="0" indent="0">
              <a:buNone/>
            </a:pPr>
            <a:endParaRPr lang="es-MX" sz="1800" b="1" dirty="0">
              <a:solidFill>
                <a:schemeClr val="accent6"/>
              </a:solidFill>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CABD59A3-2153-4BD8-815A-B286CCD7EB91}"/>
              </a:ext>
            </a:extLst>
          </p:cNvPr>
          <p:cNvSpPr/>
          <p:nvPr/>
        </p:nvSpPr>
        <p:spPr>
          <a:xfrm>
            <a:off x="2130642" y="3604334"/>
            <a:ext cx="266330" cy="239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87E140F5-0EAF-4DD7-9B97-E37D005C87E4}"/>
                  </a:ext>
                </a:extLst>
              </p:cNvPr>
              <p:cNvSpPr txBox="1"/>
              <p:nvPr/>
            </p:nvSpPr>
            <p:spPr>
              <a:xfrm>
                <a:off x="2334827" y="3781887"/>
                <a:ext cx="337351" cy="3742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s-419" i="1" smtClean="0">
                              <a:latin typeface="Cambria Math" panose="02040503050406030204" pitchFamily="18" charset="0"/>
                            </a:rPr>
                          </m:ctrlPr>
                        </m:sSubSupPr>
                        <m:e>
                          <m:r>
                            <a:rPr lang="es-EC" b="0" i="1" smtClean="0">
                              <a:latin typeface="Cambria Math" panose="02040503050406030204" pitchFamily="18" charset="0"/>
                            </a:rPr>
                            <m:t>𝑍</m:t>
                          </m:r>
                        </m:e>
                        <m:sub>
                          <m:r>
                            <a:rPr lang="es-EC" b="0" i="1" smtClean="0">
                              <a:latin typeface="Cambria Math" panose="02040503050406030204" pitchFamily="18" charset="0"/>
                            </a:rPr>
                            <m:t>0</m:t>
                          </m:r>
                        </m:sub>
                        <m:sup>
                          <m:r>
                            <a:rPr lang="es-EC" b="0" i="1" smtClean="0">
                              <a:latin typeface="Cambria Math" panose="02040503050406030204" pitchFamily="18" charset="0"/>
                            </a:rPr>
                            <m:t>1</m:t>
                          </m:r>
                        </m:sup>
                      </m:sSubSup>
                    </m:oMath>
                  </m:oMathPara>
                </a14:m>
                <a:endParaRPr lang="es-419" dirty="0"/>
              </a:p>
            </p:txBody>
          </p:sp>
        </mc:Choice>
        <mc:Fallback xmlns="">
          <p:sp>
            <p:nvSpPr>
              <p:cNvPr id="3" name="CuadroTexto 2">
                <a:extLst>
                  <a:ext uri="{FF2B5EF4-FFF2-40B4-BE49-F238E27FC236}">
                    <a16:creationId xmlns:a16="http://schemas.microsoft.com/office/drawing/2014/main" id="{87E140F5-0EAF-4DD7-9B97-E37D005C87E4}"/>
                  </a:ext>
                </a:extLst>
              </p:cNvPr>
              <p:cNvSpPr txBox="1">
                <a:spLocks noRot="1" noChangeAspect="1" noMove="1" noResize="1" noEditPoints="1" noAdjustHandles="1" noChangeArrowheads="1" noChangeShapeType="1" noTextEdit="1"/>
              </p:cNvSpPr>
              <p:nvPr/>
            </p:nvSpPr>
            <p:spPr>
              <a:xfrm>
                <a:off x="2334827" y="3781887"/>
                <a:ext cx="337351" cy="374205"/>
              </a:xfrm>
              <a:prstGeom prst="rect">
                <a:avLst/>
              </a:prstGeom>
              <a:blipFill>
                <a:blip r:embed="rId4"/>
                <a:stretch>
                  <a:fillRect r="-18182"/>
                </a:stretch>
              </a:blipFill>
            </p:spPr>
            <p:txBody>
              <a:bodyPr/>
              <a:lstStyle/>
              <a:p>
                <a:r>
                  <a:rPr lang="en-US">
                    <a:noFill/>
                  </a:rPr>
                  <a:t> </a:t>
                </a:r>
              </a:p>
            </p:txBody>
          </p:sp>
        </mc:Fallback>
      </mc:AlternateContent>
      <p:sp>
        <p:nvSpPr>
          <p:cNvPr id="4" name="Elipse 3">
            <a:extLst>
              <a:ext uri="{FF2B5EF4-FFF2-40B4-BE49-F238E27FC236}">
                <a16:creationId xmlns:a16="http://schemas.microsoft.com/office/drawing/2014/main" id="{82E3BACF-55C6-4E3D-92A9-4795706F9499}"/>
              </a:ext>
            </a:extLst>
          </p:cNvPr>
          <p:cNvSpPr/>
          <p:nvPr/>
        </p:nvSpPr>
        <p:spPr>
          <a:xfrm>
            <a:off x="2814221" y="2734322"/>
            <a:ext cx="213064" cy="213064"/>
          </a:xfrm>
          <a:prstGeom prst="ellipse">
            <a:avLst/>
          </a:prstGeom>
          <a:solidFill>
            <a:schemeClr val="accent4">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8B097442-EB8A-4877-935D-47BF28344E68}"/>
                  </a:ext>
                </a:extLst>
              </p:cNvPr>
              <p:cNvSpPr txBox="1"/>
              <p:nvPr/>
            </p:nvSpPr>
            <p:spPr>
              <a:xfrm>
                <a:off x="2922232" y="2837116"/>
                <a:ext cx="337351" cy="2787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s-419" sz="1200" i="1" smtClean="0">
                              <a:latin typeface="Cambria Math" panose="02040503050406030204" pitchFamily="18" charset="0"/>
                            </a:rPr>
                          </m:ctrlPr>
                        </m:sSubSupPr>
                        <m:e>
                          <m:r>
                            <a:rPr lang="es-EC" sz="1200" b="0" i="1" smtClean="0">
                              <a:latin typeface="Cambria Math" panose="02040503050406030204" pitchFamily="18" charset="0"/>
                            </a:rPr>
                            <m:t>𝑍</m:t>
                          </m:r>
                        </m:e>
                        <m:sub>
                          <m:r>
                            <a:rPr lang="es-EC" sz="1200" b="0" i="1" smtClean="0">
                              <a:latin typeface="Cambria Math" panose="02040503050406030204" pitchFamily="18" charset="0"/>
                            </a:rPr>
                            <m:t>1</m:t>
                          </m:r>
                        </m:sub>
                        <m:sup>
                          <m:r>
                            <a:rPr lang="es-EC" sz="1200" b="0" i="1" smtClean="0">
                              <a:latin typeface="Cambria Math" panose="02040503050406030204" pitchFamily="18" charset="0"/>
                            </a:rPr>
                            <m:t>1</m:t>
                          </m:r>
                        </m:sup>
                      </m:sSubSup>
                    </m:oMath>
                  </m:oMathPara>
                </a14:m>
                <a:endParaRPr lang="es-419" sz="1200" dirty="0"/>
              </a:p>
            </p:txBody>
          </p:sp>
        </mc:Choice>
        <mc:Fallback xmlns="">
          <p:sp>
            <p:nvSpPr>
              <p:cNvPr id="7" name="CuadroTexto 6">
                <a:extLst>
                  <a:ext uri="{FF2B5EF4-FFF2-40B4-BE49-F238E27FC236}">
                    <a16:creationId xmlns:a16="http://schemas.microsoft.com/office/drawing/2014/main" id="{8B097442-EB8A-4877-935D-47BF28344E68}"/>
                  </a:ext>
                </a:extLst>
              </p:cNvPr>
              <p:cNvSpPr txBox="1">
                <a:spLocks noRot="1" noChangeAspect="1" noMove="1" noResize="1" noEditPoints="1" noAdjustHandles="1" noChangeArrowheads="1" noChangeShapeType="1" noTextEdit="1"/>
              </p:cNvSpPr>
              <p:nvPr/>
            </p:nvSpPr>
            <p:spPr>
              <a:xfrm>
                <a:off x="2922232" y="2837116"/>
                <a:ext cx="337351" cy="278794"/>
              </a:xfrm>
              <a:prstGeom prst="rect">
                <a:avLst/>
              </a:prstGeom>
              <a:blipFill>
                <a:blip r:embed="rId5"/>
                <a:stretch>
                  <a:fillRect/>
                </a:stretch>
              </a:blipFill>
            </p:spPr>
            <p:txBody>
              <a:bodyPr/>
              <a:lstStyle/>
              <a:p>
                <a:r>
                  <a:rPr lang="en-US">
                    <a:noFill/>
                  </a:rPr>
                  <a:t> </a:t>
                </a:r>
              </a:p>
            </p:txBody>
          </p:sp>
        </mc:Fallback>
      </mc:AlternateContent>
      <p:sp>
        <p:nvSpPr>
          <p:cNvPr id="8" name="Elipse 7">
            <a:extLst>
              <a:ext uri="{FF2B5EF4-FFF2-40B4-BE49-F238E27FC236}">
                <a16:creationId xmlns:a16="http://schemas.microsoft.com/office/drawing/2014/main" id="{12092A3E-DE67-4C2A-99BC-C6DBE2B514FF}"/>
              </a:ext>
            </a:extLst>
          </p:cNvPr>
          <p:cNvSpPr/>
          <p:nvPr/>
        </p:nvSpPr>
        <p:spPr>
          <a:xfrm>
            <a:off x="3181164" y="4036396"/>
            <a:ext cx="213064" cy="213064"/>
          </a:xfrm>
          <a:prstGeom prst="ellipse">
            <a:avLst/>
          </a:prstGeom>
          <a:solidFill>
            <a:schemeClr val="accent4">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7C67039C-D778-4243-9665-44FD658A253A}"/>
                  </a:ext>
                </a:extLst>
              </p:cNvPr>
              <p:cNvSpPr txBox="1"/>
              <p:nvPr/>
            </p:nvSpPr>
            <p:spPr>
              <a:xfrm>
                <a:off x="3289175" y="4139190"/>
                <a:ext cx="337351" cy="2791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s-419" sz="1200" i="1" smtClean="0">
                              <a:latin typeface="Cambria Math" panose="02040503050406030204" pitchFamily="18" charset="0"/>
                            </a:rPr>
                          </m:ctrlPr>
                        </m:sSubSupPr>
                        <m:e>
                          <m:r>
                            <a:rPr lang="es-EC" sz="1200" b="0" i="1" smtClean="0">
                              <a:latin typeface="Cambria Math" panose="02040503050406030204" pitchFamily="18" charset="0"/>
                            </a:rPr>
                            <m:t>𝑍</m:t>
                          </m:r>
                        </m:e>
                        <m:sub>
                          <m:r>
                            <a:rPr lang="es-EC" sz="1200" b="0" i="1" smtClean="0">
                              <a:latin typeface="Cambria Math" panose="02040503050406030204" pitchFamily="18" charset="0"/>
                            </a:rPr>
                            <m:t>2</m:t>
                          </m:r>
                        </m:sub>
                        <m:sup>
                          <m:r>
                            <a:rPr lang="es-EC" sz="1200" b="0" i="1" smtClean="0">
                              <a:latin typeface="Cambria Math" panose="02040503050406030204" pitchFamily="18" charset="0"/>
                            </a:rPr>
                            <m:t>1</m:t>
                          </m:r>
                        </m:sup>
                      </m:sSubSup>
                    </m:oMath>
                  </m:oMathPara>
                </a14:m>
                <a:endParaRPr lang="es-419" sz="1200" dirty="0"/>
              </a:p>
            </p:txBody>
          </p:sp>
        </mc:Choice>
        <mc:Fallback xmlns="">
          <p:sp>
            <p:nvSpPr>
              <p:cNvPr id="9" name="CuadroTexto 8">
                <a:extLst>
                  <a:ext uri="{FF2B5EF4-FFF2-40B4-BE49-F238E27FC236}">
                    <a16:creationId xmlns:a16="http://schemas.microsoft.com/office/drawing/2014/main" id="{7C67039C-D778-4243-9665-44FD658A253A}"/>
                  </a:ext>
                </a:extLst>
              </p:cNvPr>
              <p:cNvSpPr txBox="1">
                <a:spLocks noRot="1" noChangeAspect="1" noMove="1" noResize="1" noEditPoints="1" noAdjustHandles="1" noChangeArrowheads="1" noChangeShapeType="1" noTextEdit="1"/>
              </p:cNvSpPr>
              <p:nvPr/>
            </p:nvSpPr>
            <p:spPr>
              <a:xfrm>
                <a:off x="3289175" y="4139190"/>
                <a:ext cx="337351" cy="279179"/>
              </a:xfrm>
              <a:prstGeom prst="rect">
                <a:avLst/>
              </a:prstGeom>
              <a:blipFill>
                <a:blip r:embed="rId6"/>
                <a:stretch>
                  <a:fillRect/>
                </a:stretch>
              </a:blipFill>
            </p:spPr>
            <p:txBody>
              <a:bodyPr/>
              <a:lstStyle/>
              <a:p>
                <a:r>
                  <a:rPr lang="en-US">
                    <a:noFill/>
                  </a:rPr>
                  <a:t> </a:t>
                </a:r>
              </a:p>
            </p:txBody>
          </p:sp>
        </mc:Fallback>
      </mc:AlternateContent>
      <p:sp>
        <p:nvSpPr>
          <p:cNvPr id="10" name="Elipse 9">
            <a:extLst>
              <a:ext uri="{FF2B5EF4-FFF2-40B4-BE49-F238E27FC236}">
                <a16:creationId xmlns:a16="http://schemas.microsoft.com/office/drawing/2014/main" id="{73B69981-81EE-46B7-9E5A-E45427422699}"/>
              </a:ext>
            </a:extLst>
          </p:cNvPr>
          <p:cNvSpPr/>
          <p:nvPr/>
        </p:nvSpPr>
        <p:spPr>
          <a:xfrm>
            <a:off x="2152834" y="5133745"/>
            <a:ext cx="213064" cy="213064"/>
          </a:xfrm>
          <a:prstGeom prst="ellipse">
            <a:avLst/>
          </a:prstGeom>
          <a:solidFill>
            <a:schemeClr val="accent4">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8C71AB24-3200-4071-876C-A5491DBC485D}"/>
                  </a:ext>
                </a:extLst>
              </p:cNvPr>
              <p:cNvSpPr txBox="1"/>
              <p:nvPr/>
            </p:nvSpPr>
            <p:spPr>
              <a:xfrm>
                <a:off x="2260845" y="5236539"/>
                <a:ext cx="337351" cy="2800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s-419" sz="1200" i="1" smtClean="0">
                              <a:latin typeface="Cambria Math" panose="02040503050406030204" pitchFamily="18" charset="0"/>
                            </a:rPr>
                          </m:ctrlPr>
                        </m:sSubSupPr>
                        <m:e>
                          <m:r>
                            <a:rPr lang="es-EC" sz="1200" b="0" i="1" smtClean="0">
                              <a:latin typeface="Cambria Math" panose="02040503050406030204" pitchFamily="18" charset="0"/>
                            </a:rPr>
                            <m:t>𝑍</m:t>
                          </m:r>
                        </m:e>
                        <m:sub>
                          <m:r>
                            <a:rPr lang="es-EC" sz="1200" b="0" i="1" smtClean="0">
                              <a:latin typeface="Cambria Math" panose="02040503050406030204" pitchFamily="18" charset="0"/>
                            </a:rPr>
                            <m:t>3</m:t>
                          </m:r>
                        </m:sub>
                        <m:sup>
                          <m:r>
                            <a:rPr lang="es-EC" sz="1200" b="0" i="1" smtClean="0">
                              <a:latin typeface="Cambria Math" panose="02040503050406030204" pitchFamily="18" charset="0"/>
                            </a:rPr>
                            <m:t>1</m:t>
                          </m:r>
                        </m:sup>
                      </m:sSubSup>
                    </m:oMath>
                  </m:oMathPara>
                </a14:m>
                <a:endParaRPr lang="es-419" sz="1200" dirty="0"/>
              </a:p>
            </p:txBody>
          </p:sp>
        </mc:Choice>
        <mc:Fallback xmlns="">
          <p:sp>
            <p:nvSpPr>
              <p:cNvPr id="11" name="CuadroTexto 10">
                <a:extLst>
                  <a:ext uri="{FF2B5EF4-FFF2-40B4-BE49-F238E27FC236}">
                    <a16:creationId xmlns:a16="http://schemas.microsoft.com/office/drawing/2014/main" id="{8C71AB24-3200-4071-876C-A5491DBC485D}"/>
                  </a:ext>
                </a:extLst>
              </p:cNvPr>
              <p:cNvSpPr txBox="1">
                <a:spLocks noRot="1" noChangeAspect="1" noMove="1" noResize="1" noEditPoints="1" noAdjustHandles="1" noChangeArrowheads="1" noChangeShapeType="1" noTextEdit="1"/>
              </p:cNvSpPr>
              <p:nvPr/>
            </p:nvSpPr>
            <p:spPr>
              <a:xfrm>
                <a:off x="2260845" y="5236539"/>
                <a:ext cx="337351" cy="280077"/>
              </a:xfrm>
              <a:prstGeom prst="rect">
                <a:avLst/>
              </a:prstGeom>
              <a:blipFill>
                <a:blip r:embed="rId7"/>
                <a:stretch>
                  <a:fillRect/>
                </a:stretch>
              </a:blipFill>
            </p:spPr>
            <p:txBody>
              <a:bodyPr/>
              <a:lstStyle/>
              <a:p>
                <a:r>
                  <a:rPr lang="en-US">
                    <a:noFill/>
                  </a:rPr>
                  <a:t> </a:t>
                </a:r>
              </a:p>
            </p:txBody>
          </p:sp>
        </mc:Fallback>
      </mc:AlternateContent>
      <p:sp>
        <p:nvSpPr>
          <p:cNvPr id="12" name="Elipse 11">
            <a:extLst>
              <a:ext uri="{FF2B5EF4-FFF2-40B4-BE49-F238E27FC236}">
                <a16:creationId xmlns:a16="http://schemas.microsoft.com/office/drawing/2014/main" id="{C7F9DFA4-95D3-47E2-B8B0-7BC5974F6B05}"/>
              </a:ext>
            </a:extLst>
          </p:cNvPr>
          <p:cNvSpPr/>
          <p:nvPr/>
        </p:nvSpPr>
        <p:spPr>
          <a:xfrm>
            <a:off x="840418" y="3391270"/>
            <a:ext cx="213064" cy="213064"/>
          </a:xfrm>
          <a:prstGeom prst="ellipse">
            <a:avLst/>
          </a:prstGeom>
          <a:solidFill>
            <a:schemeClr val="accent4">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9F7BFF93-FFE2-424F-859C-8364113B0C74}"/>
                  </a:ext>
                </a:extLst>
              </p:cNvPr>
              <p:cNvSpPr txBox="1"/>
              <p:nvPr/>
            </p:nvSpPr>
            <p:spPr>
              <a:xfrm>
                <a:off x="948429" y="3494064"/>
                <a:ext cx="337351" cy="2786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s-419" sz="1200" i="1" smtClean="0">
                              <a:latin typeface="Cambria Math" panose="02040503050406030204" pitchFamily="18" charset="0"/>
                            </a:rPr>
                          </m:ctrlPr>
                        </m:sSubSupPr>
                        <m:e>
                          <m:r>
                            <a:rPr lang="es-EC" sz="1200" b="0" i="1" smtClean="0">
                              <a:latin typeface="Cambria Math" panose="02040503050406030204" pitchFamily="18" charset="0"/>
                            </a:rPr>
                            <m:t>𝑍</m:t>
                          </m:r>
                        </m:e>
                        <m:sub>
                          <m:r>
                            <a:rPr lang="es-EC" sz="1200" b="0" i="1" smtClean="0">
                              <a:latin typeface="Cambria Math" panose="02040503050406030204" pitchFamily="18" charset="0"/>
                            </a:rPr>
                            <m:t>4</m:t>
                          </m:r>
                        </m:sub>
                        <m:sup>
                          <m:r>
                            <a:rPr lang="es-EC" sz="1200" b="0" i="1" smtClean="0">
                              <a:latin typeface="Cambria Math" panose="02040503050406030204" pitchFamily="18" charset="0"/>
                            </a:rPr>
                            <m:t>1</m:t>
                          </m:r>
                        </m:sup>
                      </m:sSubSup>
                    </m:oMath>
                  </m:oMathPara>
                </a14:m>
                <a:endParaRPr lang="es-419" sz="1200" dirty="0"/>
              </a:p>
            </p:txBody>
          </p:sp>
        </mc:Choice>
        <mc:Fallback xmlns="">
          <p:sp>
            <p:nvSpPr>
              <p:cNvPr id="13" name="CuadroTexto 12">
                <a:extLst>
                  <a:ext uri="{FF2B5EF4-FFF2-40B4-BE49-F238E27FC236}">
                    <a16:creationId xmlns:a16="http://schemas.microsoft.com/office/drawing/2014/main" id="{9F7BFF93-FFE2-424F-859C-8364113B0C74}"/>
                  </a:ext>
                </a:extLst>
              </p:cNvPr>
              <p:cNvSpPr txBox="1">
                <a:spLocks noRot="1" noChangeAspect="1" noMove="1" noResize="1" noEditPoints="1" noAdjustHandles="1" noChangeArrowheads="1" noChangeShapeType="1" noTextEdit="1"/>
              </p:cNvSpPr>
              <p:nvPr/>
            </p:nvSpPr>
            <p:spPr>
              <a:xfrm>
                <a:off x="948429" y="3494064"/>
                <a:ext cx="337351" cy="27860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7A848033-C762-48A5-9F31-8E14A2CE3116}"/>
                  </a:ext>
                </a:extLst>
              </p:cNvPr>
              <p:cNvSpPr txBox="1"/>
              <p:nvPr/>
            </p:nvSpPr>
            <p:spPr>
              <a:xfrm>
                <a:off x="4951290" y="1909130"/>
                <a:ext cx="2945678" cy="7562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s-419" i="1" smtClean="0">
                              <a:latin typeface="Cambria Math" panose="02040503050406030204" pitchFamily="18" charset="0"/>
                            </a:rPr>
                          </m:ctrlPr>
                        </m:sSubSupPr>
                        <m:e>
                          <m:r>
                            <a:rPr lang="es-EC" b="0" i="1" smtClean="0">
                              <a:latin typeface="Cambria Math" panose="02040503050406030204" pitchFamily="18" charset="0"/>
                            </a:rPr>
                            <m:t>𝑍</m:t>
                          </m:r>
                        </m:e>
                        <m:sub>
                          <m:r>
                            <a:rPr lang="es-EC" b="0" i="1" smtClean="0">
                              <a:latin typeface="Cambria Math" panose="02040503050406030204" pitchFamily="18" charset="0"/>
                            </a:rPr>
                            <m:t>0</m:t>
                          </m:r>
                        </m:sub>
                        <m:sup>
                          <m:r>
                            <a:rPr lang="es-EC" b="0" i="1" smtClean="0">
                              <a:latin typeface="Cambria Math" panose="02040503050406030204" pitchFamily="18" charset="0"/>
                            </a:rPr>
                            <m:t>1</m:t>
                          </m:r>
                        </m:sup>
                      </m:sSubSup>
                      <m:r>
                        <a:rPr lang="es-EC" b="0" i="1" smtClean="0">
                          <a:latin typeface="Cambria Math" panose="02040503050406030204" pitchFamily="18" charset="0"/>
                        </a:rPr>
                        <m:t>=</m:t>
                      </m:r>
                      <m:nary>
                        <m:naryPr>
                          <m:chr m:val="∑"/>
                          <m:ctrlPr>
                            <a:rPr lang="es-EC" b="0" i="1" smtClean="0">
                              <a:latin typeface="Cambria Math" panose="02040503050406030204" pitchFamily="18" charset="0"/>
                            </a:rPr>
                          </m:ctrlPr>
                        </m:naryPr>
                        <m:sub>
                          <m:r>
                            <m:rPr>
                              <m:brk m:alnAt="23"/>
                            </m:rPr>
                            <a:rPr lang="es-EC" b="0" i="1" smtClean="0">
                              <a:latin typeface="Cambria Math" panose="02040503050406030204" pitchFamily="18" charset="0"/>
                            </a:rPr>
                            <m:t>𝑖</m:t>
                          </m:r>
                        </m:sub>
                        <m:sup>
                          <m:r>
                            <a:rPr lang="es-EC" b="0" i="1" smtClean="0">
                              <a:latin typeface="Cambria Math" panose="02040503050406030204" pitchFamily="18" charset="0"/>
                            </a:rPr>
                            <m:t>𝑛</m:t>
                          </m:r>
                        </m:sup>
                        <m:e>
                          <m:sSub>
                            <m:sSubPr>
                              <m:ctrlPr>
                                <a:rPr lang="es-EC" b="0" i="1" smtClean="0">
                                  <a:solidFill>
                                    <a:schemeClr val="accent4">
                                      <a:lumMod val="75000"/>
                                    </a:schemeClr>
                                  </a:solidFill>
                                  <a:latin typeface="Cambria Math" panose="02040503050406030204" pitchFamily="18" charset="0"/>
                                </a:rPr>
                              </m:ctrlPr>
                            </m:sSubPr>
                            <m:e>
                              <m:r>
                                <a:rPr lang="es-EC" b="0" i="1" smtClean="0">
                                  <a:solidFill>
                                    <a:schemeClr val="accent4">
                                      <a:lumMod val="75000"/>
                                    </a:schemeClr>
                                  </a:solidFill>
                                  <a:latin typeface="Cambria Math" panose="02040503050406030204" pitchFamily="18" charset="0"/>
                                  <a:ea typeface="Cambria Math" panose="02040503050406030204" pitchFamily="18" charset="0"/>
                                </a:rPr>
                                <m:t>𝜆</m:t>
                              </m:r>
                            </m:e>
                            <m:sub>
                              <m:r>
                                <a:rPr lang="es-EC" b="0" i="1" smtClean="0">
                                  <a:solidFill>
                                    <a:schemeClr val="accent4">
                                      <a:lumMod val="75000"/>
                                    </a:schemeClr>
                                  </a:solidFill>
                                  <a:latin typeface="Cambria Math" panose="02040503050406030204" pitchFamily="18" charset="0"/>
                                </a:rPr>
                                <m:t>𝑖</m:t>
                              </m:r>
                            </m:sub>
                          </m:sSub>
                          <m:r>
                            <a:rPr lang="es-EC" b="0" i="1" smtClean="0">
                              <a:solidFill>
                                <a:schemeClr val="accent4">
                                  <a:lumMod val="75000"/>
                                </a:schemeClr>
                              </a:solidFill>
                              <a:latin typeface="Cambria Math" panose="02040503050406030204" pitchFamily="18" charset="0"/>
                            </a:rPr>
                            <m:t>∗</m:t>
                          </m:r>
                          <m:sSubSup>
                            <m:sSubSupPr>
                              <m:ctrlPr>
                                <a:rPr lang="es-EC" b="0" i="1" smtClean="0">
                                  <a:solidFill>
                                    <a:schemeClr val="accent4">
                                      <a:lumMod val="75000"/>
                                    </a:schemeClr>
                                  </a:solidFill>
                                  <a:latin typeface="Cambria Math" panose="02040503050406030204" pitchFamily="18" charset="0"/>
                                </a:rPr>
                              </m:ctrlPr>
                            </m:sSubSupPr>
                            <m:e>
                              <m:r>
                                <a:rPr lang="es-EC" b="0" i="1" smtClean="0">
                                  <a:solidFill>
                                    <a:schemeClr val="accent4">
                                      <a:lumMod val="75000"/>
                                    </a:schemeClr>
                                  </a:solidFill>
                                  <a:latin typeface="Cambria Math" panose="02040503050406030204" pitchFamily="18" charset="0"/>
                                </a:rPr>
                                <m:t>𝑍</m:t>
                              </m:r>
                            </m:e>
                            <m:sub>
                              <m:r>
                                <a:rPr lang="es-EC" b="0" i="1" smtClean="0">
                                  <a:solidFill>
                                    <a:schemeClr val="accent4">
                                      <a:lumMod val="75000"/>
                                    </a:schemeClr>
                                  </a:solidFill>
                                  <a:latin typeface="Cambria Math" panose="02040503050406030204" pitchFamily="18" charset="0"/>
                                </a:rPr>
                                <m:t>𝑖</m:t>
                              </m:r>
                            </m:sub>
                            <m:sup>
                              <m:r>
                                <a:rPr lang="es-EC" b="0" i="1" smtClean="0">
                                  <a:solidFill>
                                    <a:schemeClr val="accent4">
                                      <a:lumMod val="75000"/>
                                    </a:schemeClr>
                                  </a:solidFill>
                                  <a:latin typeface="Cambria Math" panose="02040503050406030204" pitchFamily="18" charset="0"/>
                                </a:rPr>
                                <m:t>1</m:t>
                              </m:r>
                            </m:sup>
                          </m:sSubSup>
                        </m:e>
                      </m:nary>
                      <m:r>
                        <a:rPr lang="es-EC" b="0" i="1" smtClean="0">
                          <a:latin typeface="Cambria Math" panose="02040503050406030204" pitchFamily="18" charset="0"/>
                        </a:rPr>
                        <m:t>+</m:t>
                      </m:r>
                      <m:nary>
                        <m:naryPr>
                          <m:chr m:val="∑"/>
                          <m:ctrlPr>
                            <a:rPr lang="es-EC" i="1">
                              <a:latin typeface="Cambria Math" panose="02040503050406030204" pitchFamily="18" charset="0"/>
                            </a:rPr>
                          </m:ctrlPr>
                        </m:naryPr>
                        <m:sub>
                          <m:r>
                            <m:rPr>
                              <m:brk m:alnAt="23"/>
                            </m:rPr>
                            <a:rPr lang="es-EC" i="1">
                              <a:latin typeface="Cambria Math" panose="02040503050406030204" pitchFamily="18" charset="0"/>
                            </a:rPr>
                            <m:t>𝑖</m:t>
                          </m:r>
                        </m:sub>
                        <m:sup>
                          <m:r>
                            <a:rPr lang="es-EC" i="1">
                              <a:latin typeface="Cambria Math" panose="02040503050406030204" pitchFamily="18" charset="0"/>
                            </a:rPr>
                            <m:t>𝑛</m:t>
                          </m:r>
                        </m:sup>
                        <m:e>
                          <m:sSub>
                            <m:sSubPr>
                              <m:ctrlPr>
                                <a:rPr lang="es-EC" i="1" smtClean="0">
                                  <a:solidFill>
                                    <a:schemeClr val="accent6">
                                      <a:lumMod val="75000"/>
                                    </a:schemeClr>
                                  </a:solidFill>
                                  <a:latin typeface="Cambria Math" panose="02040503050406030204" pitchFamily="18" charset="0"/>
                                </a:rPr>
                              </m:ctrlPr>
                            </m:sSubPr>
                            <m:e>
                              <m:r>
                                <a:rPr lang="es-EC" i="1">
                                  <a:solidFill>
                                    <a:schemeClr val="accent6">
                                      <a:lumMod val="75000"/>
                                    </a:schemeClr>
                                  </a:solidFill>
                                  <a:latin typeface="Cambria Math" panose="02040503050406030204" pitchFamily="18" charset="0"/>
                                  <a:ea typeface="Cambria Math" panose="02040503050406030204" pitchFamily="18" charset="0"/>
                                </a:rPr>
                                <m:t>𝜆</m:t>
                              </m:r>
                            </m:e>
                            <m:sub>
                              <m:r>
                                <a:rPr lang="es-EC" i="1">
                                  <a:solidFill>
                                    <a:schemeClr val="accent6">
                                      <a:lumMod val="75000"/>
                                    </a:schemeClr>
                                  </a:solidFill>
                                  <a:latin typeface="Cambria Math" panose="02040503050406030204" pitchFamily="18" charset="0"/>
                                </a:rPr>
                                <m:t>𝑖</m:t>
                              </m:r>
                            </m:sub>
                          </m:sSub>
                          <m:r>
                            <a:rPr lang="es-EC" i="1">
                              <a:solidFill>
                                <a:schemeClr val="accent6">
                                  <a:lumMod val="75000"/>
                                </a:schemeClr>
                              </a:solidFill>
                              <a:latin typeface="Cambria Math" panose="02040503050406030204" pitchFamily="18" charset="0"/>
                            </a:rPr>
                            <m:t>∗</m:t>
                          </m:r>
                          <m:sSubSup>
                            <m:sSubSupPr>
                              <m:ctrlPr>
                                <a:rPr lang="es-EC" i="1">
                                  <a:solidFill>
                                    <a:schemeClr val="accent6">
                                      <a:lumMod val="75000"/>
                                    </a:schemeClr>
                                  </a:solidFill>
                                  <a:latin typeface="Cambria Math" panose="02040503050406030204" pitchFamily="18" charset="0"/>
                                </a:rPr>
                              </m:ctrlPr>
                            </m:sSubSupPr>
                            <m:e>
                              <m:r>
                                <a:rPr lang="es-EC" i="1">
                                  <a:solidFill>
                                    <a:schemeClr val="accent6">
                                      <a:lumMod val="75000"/>
                                    </a:schemeClr>
                                  </a:solidFill>
                                  <a:latin typeface="Cambria Math" panose="02040503050406030204" pitchFamily="18" charset="0"/>
                                </a:rPr>
                                <m:t>𝑍</m:t>
                              </m:r>
                            </m:e>
                            <m:sub>
                              <m:r>
                                <a:rPr lang="es-EC" i="1">
                                  <a:solidFill>
                                    <a:schemeClr val="accent6">
                                      <a:lumMod val="75000"/>
                                    </a:schemeClr>
                                  </a:solidFill>
                                  <a:latin typeface="Cambria Math" panose="02040503050406030204" pitchFamily="18" charset="0"/>
                                </a:rPr>
                                <m:t>𝑖</m:t>
                              </m:r>
                            </m:sub>
                            <m:sup>
                              <m:r>
                                <a:rPr lang="es-EC" b="0" i="1" smtClean="0">
                                  <a:solidFill>
                                    <a:schemeClr val="accent6">
                                      <a:lumMod val="75000"/>
                                    </a:schemeClr>
                                  </a:solidFill>
                                  <a:latin typeface="Cambria Math" panose="02040503050406030204" pitchFamily="18" charset="0"/>
                                </a:rPr>
                                <m:t>2</m:t>
                              </m:r>
                            </m:sup>
                          </m:sSubSup>
                        </m:e>
                      </m:nary>
                    </m:oMath>
                  </m:oMathPara>
                </a14:m>
                <a:endParaRPr lang="es-419" dirty="0"/>
              </a:p>
            </p:txBody>
          </p:sp>
        </mc:Choice>
        <mc:Fallback xmlns="">
          <p:sp>
            <p:nvSpPr>
              <p:cNvPr id="14" name="CuadroTexto 13">
                <a:extLst>
                  <a:ext uri="{FF2B5EF4-FFF2-40B4-BE49-F238E27FC236}">
                    <a16:creationId xmlns:a16="http://schemas.microsoft.com/office/drawing/2014/main" id="{7A848033-C762-48A5-9F31-8E14A2CE3116}"/>
                  </a:ext>
                </a:extLst>
              </p:cNvPr>
              <p:cNvSpPr txBox="1">
                <a:spLocks noRot="1" noChangeAspect="1" noMove="1" noResize="1" noEditPoints="1" noAdjustHandles="1" noChangeArrowheads="1" noChangeShapeType="1" noTextEdit="1"/>
              </p:cNvSpPr>
              <p:nvPr/>
            </p:nvSpPr>
            <p:spPr>
              <a:xfrm>
                <a:off x="4951290" y="1909130"/>
                <a:ext cx="2945678" cy="756233"/>
              </a:xfrm>
              <a:prstGeom prst="rect">
                <a:avLst/>
              </a:prstGeom>
              <a:blipFill>
                <a:blip r:embed="rId9"/>
                <a:stretch>
                  <a:fillRect/>
                </a:stretch>
              </a:blipFill>
            </p:spPr>
            <p:txBody>
              <a:bodyPr/>
              <a:lstStyle/>
              <a:p>
                <a:r>
                  <a:rPr lang="en-US">
                    <a:noFill/>
                  </a:rPr>
                  <a:t> </a:t>
                </a:r>
              </a:p>
            </p:txBody>
          </p:sp>
        </mc:Fallback>
      </mc:AlternateContent>
      <p:sp>
        <p:nvSpPr>
          <p:cNvPr id="31" name="Elipse 30">
            <a:extLst>
              <a:ext uri="{FF2B5EF4-FFF2-40B4-BE49-F238E27FC236}">
                <a16:creationId xmlns:a16="http://schemas.microsoft.com/office/drawing/2014/main" id="{27B56389-F39E-491B-93A4-F88FB22B1F01}"/>
              </a:ext>
            </a:extLst>
          </p:cNvPr>
          <p:cNvSpPr/>
          <p:nvPr/>
        </p:nvSpPr>
        <p:spPr>
          <a:xfrm>
            <a:off x="2719527" y="2874360"/>
            <a:ext cx="213064" cy="213064"/>
          </a:xfrm>
          <a:prstGeom prst="ellipse">
            <a:avLst/>
          </a:prstGeom>
          <a:solidFill>
            <a:schemeClr val="accent6">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mc:AlternateContent xmlns:mc="http://schemas.openxmlformats.org/markup-compatibility/2006" xmlns:a14="http://schemas.microsoft.com/office/drawing/2010/main">
        <mc:Choice Requires="a14">
          <p:sp>
            <p:nvSpPr>
              <p:cNvPr id="33" name="CuadroTexto 32">
                <a:extLst>
                  <a:ext uri="{FF2B5EF4-FFF2-40B4-BE49-F238E27FC236}">
                    <a16:creationId xmlns:a16="http://schemas.microsoft.com/office/drawing/2014/main" id="{DD87310E-9F7B-453E-A783-4AD9FDF6753B}"/>
                  </a:ext>
                </a:extLst>
              </p:cNvPr>
              <p:cNvSpPr txBox="1"/>
              <p:nvPr/>
            </p:nvSpPr>
            <p:spPr>
              <a:xfrm>
                <a:off x="2827538" y="2977154"/>
                <a:ext cx="337351" cy="2791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s-419" sz="1200" i="1" smtClean="0">
                              <a:latin typeface="Cambria Math" panose="02040503050406030204" pitchFamily="18" charset="0"/>
                            </a:rPr>
                          </m:ctrlPr>
                        </m:sSubSupPr>
                        <m:e>
                          <m:r>
                            <a:rPr lang="es-EC" sz="1200" b="0" i="1" smtClean="0">
                              <a:latin typeface="Cambria Math" panose="02040503050406030204" pitchFamily="18" charset="0"/>
                            </a:rPr>
                            <m:t>𝑍</m:t>
                          </m:r>
                        </m:e>
                        <m:sub>
                          <m:r>
                            <a:rPr lang="es-EC" sz="1200" b="0" i="1" smtClean="0">
                              <a:latin typeface="Cambria Math" panose="02040503050406030204" pitchFamily="18" charset="0"/>
                            </a:rPr>
                            <m:t>1</m:t>
                          </m:r>
                        </m:sub>
                        <m:sup>
                          <m:r>
                            <a:rPr lang="es-EC" sz="1200" b="0" i="1" smtClean="0">
                              <a:latin typeface="Cambria Math" panose="02040503050406030204" pitchFamily="18" charset="0"/>
                            </a:rPr>
                            <m:t>2</m:t>
                          </m:r>
                        </m:sup>
                      </m:sSubSup>
                    </m:oMath>
                  </m:oMathPara>
                </a14:m>
                <a:endParaRPr lang="es-419" sz="1200" dirty="0"/>
              </a:p>
            </p:txBody>
          </p:sp>
        </mc:Choice>
        <mc:Fallback xmlns="">
          <p:sp>
            <p:nvSpPr>
              <p:cNvPr id="33" name="CuadroTexto 32">
                <a:extLst>
                  <a:ext uri="{FF2B5EF4-FFF2-40B4-BE49-F238E27FC236}">
                    <a16:creationId xmlns:a16="http://schemas.microsoft.com/office/drawing/2014/main" id="{DD87310E-9F7B-453E-A783-4AD9FDF6753B}"/>
                  </a:ext>
                </a:extLst>
              </p:cNvPr>
              <p:cNvSpPr txBox="1">
                <a:spLocks noRot="1" noChangeAspect="1" noMove="1" noResize="1" noEditPoints="1" noAdjustHandles="1" noChangeArrowheads="1" noChangeShapeType="1" noTextEdit="1"/>
              </p:cNvSpPr>
              <p:nvPr/>
            </p:nvSpPr>
            <p:spPr>
              <a:xfrm>
                <a:off x="2827538" y="2977154"/>
                <a:ext cx="337351" cy="279179"/>
              </a:xfrm>
              <a:prstGeom prst="rect">
                <a:avLst/>
              </a:prstGeom>
              <a:blipFill>
                <a:blip r:embed="rId10"/>
                <a:stretch>
                  <a:fillRect/>
                </a:stretch>
              </a:blipFill>
            </p:spPr>
            <p:txBody>
              <a:bodyPr/>
              <a:lstStyle/>
              <a:p>
                <a:r>
                  <a:rPr lang="en-US">
                    <a:noFill/>
                  </a:rPr>
                  <a:t> </a:t>
                </a:r>
              </a:p>
            </p:txBody>
          </p:sp>
        </mc:Fallback>
      </mc:AlternateContent>
      <p:sp>
        <p:nvSpPr>
          <p:cNvPr id="35" name="Elipse 34">
            <a:extLst>
              <a:ext uri="{FF2B5EF4-FFF2-40B4-BE49-F238E27FC236}">
                <a16:creationId xmlns:a16="http://schemas.microsoft.com/office/drawing/2014/main" id="{BF6E707B-995A-4A55-9FE3-95611828F556}"/>
              </a:ext>
            </a:extLst>
          </p:cNvPr>
          <p:cNvSpPr/>
          <p:nvPr/>
        </p:nvSpPr>
        <p:spPr>
          <a:xfrm>
            <a:off x="3086470" y="4176434"/>
            <a:ext cx="213064" cy="213064"/>
          </a:xfrm>
          <a:prstGeom prst="ellipse">
            <a:avLst/>
          </a:prstGeom>
          <a:solidFill>
            <a:schemeClr val="accent6">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mc:AlternateContent xmlns:mc="http://schemas.openxmlformats.org/markup-compatibility/2006" xmlns:a14="http://schemas.microsoft.com/office/drawing/2010/main">
        <mc:Choice Requires="a14">
          <p:sp>
            <p:nvSpPr>
              <p:cNvPr id="37" name="CuadroTexto 36">
                <a:extLst>
                  <a:ext uri="{FF2B5EF4-FFF2-40B4-BE49-F238E27FC236}">
                    <a16:creationId xmlns:a16="http://schemas.microsoft.com/office/drawing/2014/main" id="{E7D2F371-17ED-4E60-A68A-791782DA3549}"/>
                  </a:ext>
                </a:extLst>
              </p:cNvPr>
              <p:cNvSpPr txBox="1"/>
              <p:nvPr/>
            </p:nvSpPr>
            <p:spPr>
              <a:xfrm>
                <a:off x="3194481" y="4279228"/>
                <a:ext cx="337351" cy="2795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s-419" sz="1200" i="1" smtClean="0">
                              <a:latin typeface="Cambria Math" panose="02040503050406030204" pitchFamily="18" charset="0"/>
                            </a:rPr>
                          </m:ctrlPr>
                        </m:sSubSupPr>
                        <m:e>
                          <m:r>
                            <a:rPr lang="es-EC" sz="1200" b="0" i="1" smtClean="0">
                              <a:latin typeface="Cambria Math" panose="02040503050406030204" pitchFamily="18" charset="0"/>
                            </a:rPr>
                            <m:t>𝑍</m:t>
                          </m:r>
                        </m:e>
                        <m:sub>
                          <m:r>
                            <a:rPr lang="es-EC" sz="1200" b="0" i="1" smtClean="0">
                              <a:latin typeface="Cambria Math" panose="02040503050406030204" pitchFamily="18" charset="0"/>
                            </a:rPr>
                            <m:t>2</m:t>
                          </m:r>
                        </m:sub>
                        <m:sup>
                          <m:r>
                            <a:rPr lang="es-EC" sz="1200" b="0" i="1" smtClean="0">
                              <a:latin typeface="Cambria Math" panose="02040503050406030204" pitchFamily="18" charset="0"/>
                            </a:rPr>
                            <m:t>2</m:t>
                          </m:r>
                        </m:sup>
                      </m:sSubSup>
                    </m:oMath>
                  </m:oMathPara>
                </a14:m>
                <a:endParaRPr lang="es-419" sz="1200" dirty="0"/>
              </a:p>
            </p:txBody>
          </p:sp>
        </mc:Choice>
        <mc:Fallback xmlns="">
          <p:sp>
            <p:nvSpPr>
              <p:cNvPr id="37" name="CuadroTexto 36">
                <a:extLst>
                  <a:ext uri="{FF2B5EF4-FFF2-40B4-BE49-F238E27FC236}">
                    <a16:creationId xmlns:a16="http://schemas.microsoft.com/office/drawing/2014/main" id="{E7D2F371-17ED-4E60-A68A-791782DA3549}"/>
                  </a:ext>
                </a:extLst>
              </p:cNvPr>
              <p:cNvSpPr txBox="1">
                <a:spLocks noRot="1" noChangeAspect="1" noMove="1" noResize="1" noEditPoints="1" noAdjustHandles="1" noChangeArrowheads="1" noChangeShapeType="1" noTextEdit="1"/>
              </p:cNvSpPr>
              <p:nvPr/>
            </p:nvSpPr>
            <p:spPr>
              <a:xfrm>
                <a:off x="3194481" y="4279228"/>
                <a:ext cx="337351" cy="279564"/>
              </a:xfrm>
              <a:prstGeom prst="rect">
                <a:avLst/>
              </a:prstGeom>
              <a:blipFill>
                <a:blip r:embed="rId11"/>
                <a:stretch>
                  <a:fillRect/>
                </a:stretch>
              </a:blipFill>
            </p:spPr>
            <p:txBody>
              <a:bodyPr/>
              <a:lstStyle/>
              <a:p>
                <a:r>
                  <a:rPr lang="en-US">
                    <a:noFill/>
                  </a:rPr>
                  <a:t> </a:t>
                </a:r>
              </a:p>
            </p:txBody>
          </p:sp>
        </mc:Fallback>
      </mc:AlternateContent>
      <p:sp>
        <p:nvSpPr>
          <p:cNvPr id="39" name="Elipse 38">
            <a:extLst>
              <a:ext uri="{FF2B5EF4-FFF2-40B4-BE49-F238E27FC236}">
                <a16:creationId xmlns:a16="http://schemas.microsoft.com/office/drawing/2014/main" id="{0B2FD7C4-1306-4B85-A05B-E841A1398B62}"/>
              </a:ext>
            </a:extLst>
          </p:cNvPr>
          <p:cNvSpPr/>
          <p:nvPr/>
        </p:nvSpPr>
        <p:spPr>
          <a:xfrm>
            <a:off x="2058140" y="5273783"/>
            <a:ext cx="213064" cy="213064"/>
          </a:xfrm>
          <a:prstGeom prst="ellipse">
            <a:avLst/>
          </a:prstGeom>
          <a:solidFill>
            <a:schemeClr val="accent6">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mc:AlternateContent xmlns:mc="http://schemas.openxmlformats.org/markup-compatibility/2006" xmlns:a14="http://schemas.microsoft.com/office/drawing/2010/main">
        <mc:Choice Requires="a14">
          <p:sp>
            <p:nvSpPr>
              <p:cNvPr id="40" name="CuadroTexto 39">
                <a:extLst>
                  <a:ext uri="{FF2B5EF4-FFF2-40B4-BE49-F238E27FC236}">
                    <a16:creationId xmlns:a16="http://schemas.microsoft.com/office/drawing/2014/main" id="{EB6EA4B9-505B-46FF-930A-38D849E5D1BB}"/>
                  </a:ext>
                </a:extLst>
              </p:cNvPr>
              <p:cNvSpPr txBox="1"/>
              <p:nvPr/>
            </p:nvSpPr>
            <p:spPr>
              <a:xfrm>
                <a:off x="2166151" y="5376577"/>
                <a:ext cx="337351" cy="2804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s-419" sz="1200" i="1" smtClean="0">
                              <a:latin typeface="Cambria Math" panose="02040503050406030204" pitchFamily="18" charset="0"/>
                            </a:rPr>
                          </m:ctrlPr>
                        </m:sSubSupPr>
                        <m:e>
                          <m:r>
                            <a:rPr lang="es-EC" sz="1200" b="0" i="1" smtClean="0">
                              <a:latin typeface="Cambria Math" panose="02040503050406030204" pitchFamily="18" charset="0"/>
                            </a:rPr>
                            <m:t>𝑍</m:t>
                          </m:r>
                        </m:e>
                        <m:sub>
                          <m:r>
                            <a:rPr lang="es-EC" sz="1200" b="0" i="1" smtClean="0">
                              <a:latin typeface="Cambria Math" panose="02040503050406030204" pitchFamily="18" charset="0"/>
                            </a:rPr>
                            <m:t>3</m:t>
                          </m:r>
                        </m:sub>
                        <m:sup>
                          <m:r>
                            <a:rPr lang="es-EC" sz="1200" b="0" i="1" smtClean="0">
                              <a:latin typeface="Cambria Math" panose="02040503050406030204" pitchFamily="18" charset="0"/>
                            </a:rPr>
                            <m:t>2</m:t>
                          </m:r>
                        </m:sup>
                      </m:sSubSup>
                    </m:oMath>
                  </m:oMathPara>
                </a14:m>
                <a:endParaRPr lang="es-419" sz="1200" dirty="0"/>
              </a:p>
            </p:txBody>
          </p:sp>
        </mc:Choice>
        <mc:Fallback xmlns="">
          <p:sp>
            <p:nvSpPr>
              <p:cNvPr id="40" name="CuadroTexto 39">
                <a:extLst>
                  <a:ext uri="{FF2B5EF4-FFF2-40B4-BE49-F238E27FC236}">
                    <a16:creationId xmlns:a16="http://schemas.microsoft.com/office/drawing/2014/main" id="{EB6EA4B9-505B-46FF-930A-38D849E5D1BB}"/>
                  </a:ext>
                </a:extLst>
              </p:cNvPr>
              <p:cNvSpPr txBox="1">
                <a:spLocks noRot="1" noChangeAspect="1" noMove="1" noResize="1" noEditPoints="1" noAdjustHandles="1" noChangeArrowheads="1" noChangeShapeType="1" noTextEdit="1"/>
              </p:cNvSpPr>
              <p:nvPr/>
            </p:nvSpPr>
            <p:spPr>
              <a:xfrm>
                <a:off x="2166151" y="5376577"/>
                <a:ext cx="337351" cy="280461"/>
              </a:xfrm>
              <a:prstGeom prst="rect">
                <a:avLst/>
              </a:prstGeom>
              <a:blipFill>
                <a:blip r:embed="rId12"/>
                <a:stretch>
                  <a:fillRect/>
                </a:stretch>
              </a:blipFill>
            </p:spPr>
            <p:txBody>
              <a:bodyPr/>
              <a:lstStyle/>
              <a:p>
                <a:r>
                  <a:rPr lang="en-US">
                    <a:noFill/>
                  </a:rPr>
                  <a:t> </a:t>
                </a:r>
              </a:p>
            </p:txBody>
          </p:sp>
        </mc:Fallback>
      </mc:AlternateContent>
      <p:sp>
        <p:nvSpPr>
          <p:cNvPr id="41" name="Elipse 40">
            <a:extLst>
              <a:ext uri="{FF2B5EF4-FFF2-40B4-BE49-F238E27FC236}">
                <a16:creationId xmlns:a16="http://schemas.microsoft.com/office/drawing/2014/main" id="{90907DF1-D45F-45DF-826C-21C63A1A6CE9}"/>
              </a:ext>
            </a:extLst>
          </p:cNvPr>
          <p:cNvSpPr/>
          <p:nvPr/>
        </p:nvSpPr>
        <p:spPr>
          <a:xfrm>
            <a:off x="745724" y="3531308"/>
            <a:ext cx="213064" cy="213064"/>
          </a:xfrm>
          <a:prstGeom prst="ellipse">
            <a:avLst/>
          </a:prstGeom>
          <a:solidFill>
            <a:schemeClr val="accent6">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mc:AlternateContent xmlns:mc="http://schemas.openxmlformats.org/markup-compatibility/2006" xmlns:a14="http://schemas.microsoft.com/office/drawing/2010/main">
        <mc:Choice Requires="a14">
          <p:sp>
            <p:nvSpPr>
              <p:cNvPr id="42" name="CuadroTexto 41">
                <a:extLst>
                  <a:ext uri="{FF2B5EF4-FFF2-40B4-BE49-F238E27FC236}">
                    <a16:creationId xmlns:a16="http://schemas.microsoft.com/office/drawing/2014/main" id="{120148A8-1F77-45B6-BC30-0F6868C88E8C}"/>
                  </a:ext>
                </a:extLst>
              </p:cNvPr>
              <p:cNvSpPr txBox="1"/>
              <p:nvPr/>
            </p:nvSpPr>
            <p:spPr>
              <a:xfrm>
                <a:off x="853735" y="3634102"/>
                <a:ext cx="337351" cy="2789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s-419" sz="1200" i="1" smtClean="0">
                              <a:latin typeface="Cambria Math" panose="02040503050406030204" pitchFamily="18" charset="0"/>
                            </a:rPr>
                          </m:ctrlPr>
                        </m:sSubSupPr>
                        <m:e>
                          <m:r>
                            <a:rPr lang="es-EC" sz="1200" b="0" i="1" smtClean="0">
                              <a:latin typeface="Cambria Math" panose="02040503050406030204" pitchFamily="18" charset="0"/>
                            </a:rPr>
                            <m:t>𝑍</m:t>
                          </m:r>
                        </m:e>
                        <m:sub>
                          <m:r>
                            <a:rPr lang="es-EC" sz="1200" b="0" i="1" smtClean="0">
                              <a:latin typeface="Cambria Math" panose="02040503050406030204" pitchFamily="18" charset="0"/>
                            </a:rPr>
                            <m:t>4</m:t>
                          </m:r>
                        </m:sub>
                        <m:sup>
                          <m:r>
                            <a:rPr lang="es-EC" sz="1200" b="0" i="1" smtClean="0">
                              <a:latin typeface="Cambria Math" panose="02040503050406030204" pitchFamily="18" charset="0"/>
                            </a:rPr>
                            <m:t>2</m:t>
                          </m:r>
                        </m:sup>
                      </m:sSubSup>
                    </m:oMath>
                  </m:oMathPara>
                </a14:m>
                <a:endParaRPr lang="es-419" sz="1200" dirty="0"/>
              </a:p>
            </p:txBody>
          </p:sp>
        </mc:Choice>
        <mc:Fallback xmlns="">
          <p:sp>
            <p:nvSpPr>
              <p:cNvPr id="42" name="CuadroTexto 41">
                <a:extLst>
                  <a:ext uri="{FF2B5EF4-FFF2-40B4-BE49-F238E27FC236}">
                    <a16:creationId xmlns:a16="http://schemas.microsoft.com/office/drawing/2014/main" id="{120148A8-1F77-45B6-BC30-0F6868C88E8C}"/>
                  </a:ext>
                </a:extLst>
              </p:cNvPr>
              <p:cNvSpPr txBox="1">
                <a:spLocks noRot="1" noChangeAspect="1" noMove="1" noResize="1" noEditPoints="1" noAdjustHandles="1" noChangeArrowheads="1" noChangeShapeType="1" noTextEdit="1"/>
              </p:cNvSpPr>
              <p:nvPr/>
            </p:nvSpPr>
            <p:spPr>
              <a:xfrm>
                <a:off x="853735" y="3634102"/>
                <a:ext cx="337351" cy="2789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F665F394-9B3B-4639-970E-B18974EB9B8E}"/>
                  </a:ext>
                </a:extLst>
              </p:cNvPr>
              <p:cNvSpPr txBox="1"/>
              <p:nvPr/>
            </p:nvSpPr>
            <p:spPr>
              <a:xfrm>
                <a:off x="5309850" y="3044296"/>
                <a:ext cx="2587118" cy="661400"/>
              </a:xfrm>
              <a:prstGeom prst="rect">
                <a:avLst/>
              </a:prstGeom>
              <a:noFill/>
            </p:spPr>
            <p:txBody>
              <a:bodyPr wrap="none" lIns="0" tIns="0" rIns="0" bIns="0" rtlCol="0">
                <a:spAutoFit/>
              </a:bodyPr>
              <a:lstStyle/>
              <a:p>
                <a14:m>
                  <m:oMath xmlns:m="http://schemas.openxmlformats.org/officeDocument/2006/math">
                    <m:d>
                      <m:dPr>
                        <m:begChr m:val="⌈"/>
                        <m:endChr m:val="⌉"/>
                        <m:ctrlPr>
                          <a:rPr lang="es-EC" b="0" i="1" smtClean="0">
                            <a:latin typeface="Cambria Math" panose="02040503050406030204" pitchFamily="18" charset="0"/>
                          </a:rPr>
                        </m:ctrlPr>
                      </m:dPr>
                      <m:e>
                        <m:m>
                          <m:mPr>
                            <m:mcs>
                              <m:mc>
                                <m:mcPr>
                                  <m:count m:val="2"/>
                                  <m:mcJc m:val="center"/>
                                </m:mcPr>
                              </m:mc>
                            </m:mcs>
                            <m:ctrlPr>
                              <a:rPr lang="es-419" i="1">
                                <a:latin typeface="Cambria Math" panose="02040503050406030204" pitchFamily="18" charset="0"/>
                              </a:rPr>
                            </m:ctrlPr>
                          </m:mPr>
                          <m:mr>
                            <m:e>
                              <m:sSubSup>
                                <m:sSubSupPr>
                                  <m:ctrlPr>
                                    <a:rPr lang="es-419" i="1">
                                      <a:latin typeface="Cambria Math" panose="02040503050406030204" pitchFamily="18" charset="0"/>
                                    </a:rPr>
                                  </m:ctrlPr>
                                </m:sSubSupPr>
                                <m:e>
                                  <m:r>
                                    <a:rPr lang="es-EC" i="1">
                                      <a:latin typeface="Cambria Math" panose="02040503050406030204" pitchFamily="18" charset="0"/>
                                    </a:rPr>
                                    <m:t>𝐶</m:t>
                                  </m:r>
                                </m:e>
                                <m:sub>
                                  <m:r>
                                    <a:rPr lang="es-EC" i="1">
                                      <a:latin typeface="Cambria Math" panose="02040503050406030204" pitchFamily="18" charset="0"/>
                                    </a:rPr>
                                    <m:t>𝐼𝐽</m:t>
                                  </m:r>
                                </m:sub>
                                <m:sup>
                                  <m:r>
                                    <a:rPr lang="es-EC" i="1">
                                      <a:latin typeface="Cambria Math" panose="02040503050406030204" pitchFamily="18" charset="0"/>
                                    </a:rPr>
                                    <m:t>11</m:t>
                                  </m:r>
                                </m:sup>
                              </m:sSubSup>
                            </m:e>
                            <m:e>
                              <m:sSubSup>
                                <m:sSubSupPr>
                                  <m:ctrlPr>
                                    <a:rPr lang="es-419" i="1">
                                      <a:latin typeface="Cambria Math" panose="02040503050406030204" pitchFamily="18" charset="0"/>
                                    </a:rPr>
                                  </m:ctrlPr>
                                </m:sSubSupPr>
                                <m:e>
                                  <m:r>
                                    <a:rPr lang="es-EC" i="1">
                                      <a:latin typeface="Cambria Math" panose="02040503050406030204" pitchFamily="18" charset="0"/>
                                    </a:rPr>
                                    <m:t>𝐶</m:t>
                                  </m:r>
                                </m:e>
                                <m:sub>
                                  <m:r>
                                    <a:rPr lang="es-EC" i="1">
                                      <a:latin typeface="Cambria Math" panose="02040503050406030204" pitchFamily="18" charset="0"/>
                                    </a:rPr>
                                    <m:t>𝐼𝐽</m:t>
                                  </m:r>
                                </m:sub>
                                <m:sup>
                                  <m:r>
                                    <a:rPr lang="es-EC" i="1">
                                      <a:latin typeface="Cambria Math" panose="02040503050406030204" pitchFamily="18" charset="0"/>
                                    </a:rPr>
                                    <m:t>12</m:t>
                                  </m:r>
                                </m:sup>
                              </m:sSubSup>
                            </m:e>
                          </m:mr>
                          <m:mr>
                            <m:e>
                              <m:sSubSup>
                                <m:sSubSupPr>
                                  <m:ctrlPr>
                                    <a:rPr lang="es-419" i="1">
                                      <a:latin typeface="Cambria Math" panose="02040503050406030204" pitchFamily="18" charset="0"/>
                                    </a:rPr>
                                  </m:ctrlPr>
                                </m:sSubSupPr>
                                <m:e>
                                  <m:r>
                                    <a:rPr lang="es-EC" i="1">
                                      <a:latin typeface="Cambria Math" panose="02040503050406030204" pitchFamily="18" charset="0"/>
                                    </a:rPr>
                                    <m:t>𝐶</m:t>
                                  </m:r>
                                </m:e>
                                <m:sub>
                                  <m:r>
                                    <a:rPr lang="es-EC" i="1">
                                      <a:latin typeface="Cambria Math" panose="02040503050406030204" pitchFamily="18" charset="0"/>
                                    </a:rPr>
                                    <m:t>𝐼𝐽</m:t>
                                  </m:r>
                                </m:sub>
                                <m:sup>
                                  <m:r>
                                    <a:rPr lang="es-EC" i="1">
                                      <a:latin typeface="Cambria Math" panose="02040503050406030204" pitchFamily="18" charset="0"/>
                                    </a:rPr>
                                    <m:t>21</m:t>
                                  </m:r>
                                </m:sup>
                              </m:sSubSup>
                            </m:e>
                            <m:e>
                              <m:sSubSup>
                                <m:sSubSupPr>
                                  <m:ctrlPr>
                                    <a:rPr lang="es-419" i="1">
                                      <a:latin typeface="Cambria Math" panose="02040503050406030204" pitchFamily="18" charset="0"/>
                                    </a:rPr>
                                  </m:ctrlPr>
                                </m:sSubSupPr>
                                <m:e>
                                  <m:r>
                                    <a:rPr lang="es-EC" i="1">
                                      <a:latin typeface="Cambria Math" panose="02040503050406030204" pitchFamily="18" charset="0"/>
                                    </a:rPr>
                                    <m:t>𝐶</m:t>
                                  </m:r>
                                </m:e>
                                <m:sub>
                                  <m:r>
                                    <a:rPr lang="es-EC" i="1">
                                      <a:latin typeface="Cambria Math" panose="02040503050406030204" pitchFamily="18" charset="0"/>
                                    </a:rPr>
                                    <m:t>𝐼𝐽</m:t>
                                  </m:r>
                                </m:sub>
                                <m:sup>
                                  <m:r>
                                    <a:rPr lang="es-EC" i="1">
                                      <a:latin typeface="Cambria Math" panose="02040503050406030204" pitchFamily="18" charset="0"/>
                                    </a:rPr>
                                    <m:t>22</m:t>
                                  </m:r>
                                </m:sup>
                              </m:sSubSup>
                            </m:e>
                          </m:mr>
                        </m:m>
                      </m:e>
                    </m:d>
                    <m:r>
                      <a:rPr lang="es-EC" b="0" i="1" smtClean="0">
                        <a:latin typeface="Cambria Math" panose="02040503050406030204" pitchFamily="18" charset="0"/>
                      </a:rPr>
                      <m:t>∗  </m:t>
                    </m:r>
                    <m:d>
                      <m:dPr>
                        <m:begChr m:val="⌈"/>
                        <m:endChr m:val="⌉"/>
                        <m:ctrlPr>
                          <a:rPr lang="es-EC" b="0" i="1" smtClean="0">
                            <a:latin typeface="Cambria Math" panose="02040503050406030204" pitchFamily="18" charset="0"/>
                          </a:rPr>
                        </m:ctrlPr>
                      </m:dPr>
                      <m:e>
                        <m:m>
                          <m:mPr>
                            <m:mcs>
                              <m:mc>
                                <m:mcPr>
                                  <m:count m:val="1"/>
                                  <m:mcJc m:val="center"/>
                                </m:mcPr>
                              </m:mc>
                            </m:mcs>
                            <m:ctrlPr>
                              <a:rPr lang="es-EC" i="1">
                                <a:latin typeface="Cambria Math" panose="02040503050406030204" pitchFamily="18" charset="0"/>
                              </a:rPr>
                            </m:ctrlPr>
                          </m:mPr>
                          <m:mr>
                            <m:e>
                              <m:r>
                                <m:rPr>
                                  <m:brk m:alnAt="7"/>
                                </m:rPr>
                                <a:rPr lang="es-EC" i="1">
                                  <a:solidFill>
                                    <a:schemeClr val="accent4">
                                      <a:lumMod val="75000"/>
                                    </a:schemeClr>
                                  </a:solidFill>
                                  <a:latin typeface="Cambria Math" panose="02040503050406030204" pitchFamily="18" charset="0"/>
                                  <a:ea typeface="Cambria Math" panose="02040503050406030204" pitchFamily="18" charset="0"/>
                                </a:rPr>
                                <m:t>𝜆</m:t>
                              </m:r>
                            </m:e>
                          </m:mr>
                          <m:mr>
                            <m:e>
                              <m:r>
                                <a:rPr lang="es-EC" i="1">
                                  <a:solidFill>
                                    <a:schemeClr val="accent6">
                                      <a:lumMod val="75000"/>
                                    </a:schemeClr>
                                  </a:solidFill>
                                  <a:latin typeface="Cambria Math" panose="02040503050406030204" pitchFamily="18" charset="0"/>
                                  <a:ea typeface="Cambria Math" panose="02040503050406030204" pitchFamily="18" charset="0"/>
                                </a:rPr>
                                <m:t>𝜆</m:t>
                              </m:r>
                            </m:e>
                          </m:mr>
                        </m:m>
                      </m:e>
                    </m:d>
                  </m:oMath>
                </a14:m>
                <a:r>
                  <a:rPr lang="es-419" dirty="0"/>
                  <a:t>  =  </a:t>
                </a:r>
                <a14:m>
                  <m:oMath xmlns:m="http://schemas.openxmlformats.org/officeDocument/2006/math">
                    <m:d>
                      <m:dPr>
                        <m:begChr m:val="⌈"/>
                        <m:endChr m:val="⌉"/>
                        <m:ctrlPr>
                          <a:rPr lang="es-419" i="1" smtClean="0">
                            <a:latin typeface="Cambria Math" panose="02040503050406030204" pitchFamily="18" charset="0"/>
                          </a:rPr>
                        </m:ctrlPr>
                      </m:dPr>
                      <m:e>
                        <m:m>
                          <m:mPr>
                            <m:mcs>
                              <m:mc>
                                <m:mcPr>
                                  <m:count m:val="1"/>
                                  <m:mcJc m:val="center"/>
                                </m:mcPr>
                              </m:mc>
                            </m:mcs>
                            <m:ctrlPr>
                              <a:rPr lang="es-419" i="1">
                                <a:latin typeface="Cambria Math" panose="02040503050406030204" pitchFamily="18" charset="0"/>
                              </a:rPr>
                            </m:ctrlPr>
                          </m:mPr>
                          <m:mr>
                            <m:e>
                              <m:sSubSup>
                                <m:sSubSupPr>
                                  <m:ctrlPr>
                                    <a:rPr lang="es-419" i="1" smtClean="0">
                                      <a:solidFill>
                                        <a:schemeClr val="accent4">
                                          <a:lumMod val="75000"/>
                                        </a:schemeClr>
                                      </a:solidFill>
                                      <a:latin typeface="Cambria Math" panose="02040503050406030204" pitchFamily="18" charset="0"/>
                                    </a:rPr>
                                  </m:ctrlPr>
                                </m:sSubSupPr>
                                <m:e>
                                  <m:r>
                                    <a:rPr lang="es-EC" i="1">
                                      <a:solidFill>
                                        <a:schemeClr val="accent4">
                                          <a:lumMod val="75000"/>
                                        </a:schemeClr>
                                      </a:solidFill>
                                      <a:latin typeface="Cambria Math" panose="02040503050406030204" pitchFamily="18" charset="0"/>
                                    </a:rPr>
                                    <m:t>𝐶</m:t>
                                  </m:r>
                                </m:e>
                                <m:sub>
                                  <m:r>
                                    <a:rPr lang="es-EC" i="1">
                                      <a:solidFill>
                                        <a:schemeClr val="accent4">
                                          <a:lumMod val="75000"/>
                                        </a:schemeClr>
                                      </a:solidFill>
                                      <a:latin typeface="Cambria Math" panose="02040503050406030204" pitchFamily="18" charset="0"/>
                                    </a:rPr>
                                    <m:t>𝐼</m:t>
                                  </m:r>
                                  <m:r>
                                    <a:rPr lang="es-EC" i="1">
                                      <a:solidFill>
                                        <a:schemeClr val="accent4">
                                          <a:lumMod val="75000"/>
                                        </a:schemeClr>
                                      </a:solidFill>
                                      <a:latin typeface="Cambria Math" panose="02040503050406030204" pitchFamily="18" charset="0"/>
                                    </a:rPr>
                                    <m:t>0</m:t>
                                  </m:r>
                                </m:sub>
                                <m:sup>
                                  <m:r>
                                    <a:rPr lang="es-EC" i="1">
                                      <a:solidFill>
                                        <a:schemeClr val="accent4">
                                          <a:lumMod val="75000"/>
                                        </a:schemeClr>
                                      </a:solidFill>
                                      <a:latin typeface="Cambria Math" panose="02040503050406030204" pitchFamily="18" charset="0"/>
                                    </a:rPr>
                                    <m:t>11</m:t>
                                  </m:r>
                                </m:sup>
                              </m:sSubSup>
                            </m:e>
                          </m:mr>
                          <m:mr>
                            <m:e>
                              <m:sSubSup>
                                <m:sSubSupPr>
                                  <m:ctrlPr>
                                    <a:rPr lang="es-419" i="1" smtClean="0">
                                      <a:solidFill>
                                        <a:schemeClr val="accent6">
                                          <a:lumMod val="75000"/>
                                        </a:schemeClr>
                                      </a:solidFill>
                                      <a:latin typeface="Cambria Math" panose="02040503050406030204" pitchFamily="18" charset="0"/>
                                    </a:rPr>
                                  </m:ctrlPr>
                                </m:sSubSupPr>
                                <m:e>
                                  <m:r>
                                    <a:rPr lang="es-EC" i="1">
                                      <a:solidFill>
                                        <a:schemeClr val="accent6">
                                          <a:lumMod val="75000"/>
                                        </a:schemeClr>
                                      </a:solidFill>
                                      <a:latin typeface="Cambria Math" panose="02040503050406030204" pitchFamily="18" charset="0"/>
                                    </a:rPr>
                                    <m:t>𝐶</m:t>
                                  </m:r>
                                </m:e>
                                <m:sub>
                                  <m:r>
                                    <a:rPr lang="es-EC" i="1">
                                      <a:solidFill>
                                        <a:schemeClr val="accent6">
                                          <a:lumMod val="75000"/>
                                        </a:schemeClr>
                                      </a:solidFill>
                                      <a:latin typeface="Cambria Math" panose="02040503050406030204" pitchFamily="18" charset="0"/>
                                    </a:rPr>
                                    <m:t>𝐼</m:t>
                                  </m:r>
                                  <m:r>
                                    <a:rPr lang="es-EC" i="1">
                                      <a:solidFill>
                                        <a:schemeClr val="accent6">
                                          <a:lumMod val="75000"/>
                                        </a:schemeClr>
                                      </a:solidFill>
                                      <a:latin typeface="Cambria Math" panose="02040503050406030204" pitchFamily="18" charset="0"/>
                                    </a:rPr>
                                    <m:t>0</m:t>
                                  </m:r>
                                </m:sub>
                                <m:sup>
                                  <m:r>
                                    <a:rPr lang="es-EC" i="1">
                                      <a:solidFill>
                                        <a:schemeClr val="accent6">
                                          <a:lumMod val="75000"/>
                                        </a:schemeClr>
                                      </a:solidFill>
                                      <a:latin typeface="Cambria Math" panose="02040503050406030204" pitchFamily="18" charset="0"/>
                                    </a:rPr>
                                    <m:t>12</m:t>
                                  </m:r>
                                </m:sup>
                              </m:sSubSup>
                            </m:e>
                          </m:mr>
                        </m:m>
                      </m:e>
                    </m:d>
                  </m:oMath>
                </a14:m>
                <a:endParaRPr lang="es-419" dirty="0"/>
              </a:p>
            </p:txBody>
          </p:sp>
        </mc:Choice>
        <mc:Fallback xmlns="">
          <p:sp>
            <p:nvSpPr>
              <p:cNvPr id="19" name="CuadroTexto 18">
                <a:extLst>
                  <a:ext uri="{FF2B5EF4-FFF2-40B4-BE49-F238E27FC236}">
                    <a16:creationId xmlns:a16="http://schemas.microsoft.com/office/drawing/2014/main" id="{F665F394-9B3B-4639-970E-B18974EB9B8E}"/>
                  </a:ext>
                </a:extLst>
              </p:cNvPr>
              <p:cNvSpPr txBox="1">
                <a:spLocks noRot="1" noChangeAspect="1" noMove="1" noResize="1" noEditPoints="1" noAdjustHandles="1" noChangeArrowheads="1" noChangeShapeType="1" noTextEdit="1"/>
              </p:cNvSpPr>
              <p:nvPr/>
            </p:nvSpPr>
            <p:spPr>
              <a:xfrm>
                <a:off x="5309850" y="3044296"/>
                <a:ext cx="2587118" cy="661400"/>
              </a:xfrm>
              <a:prstGeom prst="rect">
                <a:avLst/>
              </a:prstGeom>
              <a:blipFill>
                <a:blip r:embed="rId14"/>
                <a:stretch>
                  <a:fillRect/>
                </a:stretch>
              </a:blipFill>
            </p:spPr>
            <p:txBody>
              <a:bodyPr/>
              <a:lstStyle/>
              <a:p>
                <a:r>
                  <a:rPr lang="en-US">
                    <a:noFill/>
                  </a:rPr>
                  <a:t> </a:t>
                </a:r>
              </a:p>
            </p:txBody>
          </p:sp>
        </mc:Fallback>
      </mc:AlternateContent>
      <p:sp>
        <p:nvSpPr>
          <p:cNvPr id="43" name="Elipse 42">
            <a:extLst>
              <a:ext uri="{FF2B5EF4-FFF2-40B4-BE49-F238E27FC236}">
                <a16:creationId xmlns:a16="http://schemas.microsoft.com/office/drawing/2014/main" id="{CC5CCE51-FFE2-427B-87FF-397D7B00A6B2}"/>
              </a:ext>
            </a:extLst>
          </p:cNvPr>
          <p:cNvSpPr/>
          <p:nvPr/>
        </p:nvSpPr>
        <p:spPr>
          <a:xfrm>
            <a:off x="930674" y="4278779"/>
            <a:ext cx="213064" cy="213064"/>
          </a:xfrm>
          <a:prstGeom prst="ellipse">
            <a:avLst/>
          </a:prstGeom>
          <a:solidFill>
            <a:schemeClr val="accent6">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4" name="Elipse 43">
            <a:extLst>
              <a:ext uri="{FF2B5EF4-FFF2-40B4-BE49-F238E27FC236}">
                <a16:creationId xmlns:a16="http://schemas.microsoft.com/office/drawing/2014/main" id="{0D4124F8-EC3A-43CE-AA04-79455F4CD298}"/>
              </a:ext>
            </a:extLst>
          </p:cNvPr>
          <p:cNvSpPr/>
          <p:nvPr/>
        </p:nvSpPr>
        <p:spPr>
          <a:xfrm>
            <a:off x="1472695" y="2767828"/>
            <a:ext cx="213064" cy="213064"/>
          </a:xfrm>
          <a:prstGeom prst="ellipse">
            <a:avLst/>
          </a:prstGeom>
          <a:solidFill>
            <a:schemeClr val="accent6">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5" name="Elipse 44">
            <a:extLst>
              <a:ext uri="{FF2B5EF4-FFF2-40B4-BE49-F238E27FC236}">
                <a16:creationId xmlns:a16="http://schemas.microsoft.com/office/drawing/2014/main" id="{68E7A279-13FA-4A92-97D7-57739E385F87}"/>
              </a:ext>
            </a:extLst>
          </p:cNvPr>
          <p:cNvSpPr/>
          <p:nvPr/>
        </p:nvSpPr>
        <p:spPr>
          <a:xfrm>
            <a:off x="3519994" y="3268464"/>
            <a:ext cx="213064" cy="213064"/>
          </a:xfrm>
          <a:prstGeom prst="ellipse">
            <a:avLst/>
          </a:prstGeom>
          <a:solidFill>
            <a:schemeClr val="accent6">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6" name="Elipse 45">
            <a:extLst>
              <a:ext uri="{FF2B5EF4-FFF2-40B4-BE49-F238E27FC236}">
                <a16:creationId xmlns:a16="http://schemas.microsoft.com/office/drawing/2014/main" id="{28F33BDC-CA56-4B99-A80A-49F81FE5F28E}"/>
              </a:ext>
            </a:extLst>
          </p:cNvPr>
          <p:cNvSpPr/>
          <p:nvPr/>
        </p:nvSpPr>
        <p:spPr>
          <a:xfrm>
            <a:off x="3565862" y="3640036"/>
            <a:ext cx="213064" cy="213064"/>
          </a:xfrm>
          <a:prstGeom prst="ellipse">
            <a:avLst/>
          </a:prstGeom>
          <a:solidFill>
            <a:schemeClr val="accent6">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7" name="Elipse 46">
            <a:extLst>
              <a:ext uri="{FF2B5EF4-FFF2-40B4-BE49-F238E27FC236}">
                <a16:creationId xmlns:a16="http://schemas.microsoft.com/office/drawing/2014/main" id="{24B915D7-4C33-4799-ADA6-B2FC1E6F0005}"/>
              </a:ext>
            </a:extLst>
          </p:cNvPr>
          <p:cNvSpPr/>
          <p:nvPr/>
        </p:nvSpPr>
        <p:spPr>
          <a:xfrm>
            <a:off x="2951825" y="4926848"/>
            <a:ext cx="213064" cy="213064"/>
          </a:xfrm>
          <a:prstGeom prst="ellipse">
            <a:avLst/>
          </a:prstGeom>
          <a:solidFill>
            <a:schemeClr val="accent6">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26368043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ppt_x"/>
                                          </p:val>
                                        </p:tav>
                                        <p:tav tm="100000">
                                          <p:val>
                                            <p:strVal val="#ppt_x"/>
                                          </p:val>
                                        </p:tav>
                                      </p:tavLst>
                                    </p:anim>
                                    <p:anim calcmode="lin" valueType="num">
                                      <p:cBhvr additive="base">
                                        <p:cTn id="20" dur="500" fill="hold"/>
                                        <p:tgtEl>
                                          <p:spTgt spid="4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500" fill="hold"/>
                                        <p:tgtEl>
                                          <p:spTgt spid="43"/>
                                        </p:tgtEl>
                                        <p:attrNameLst>
                                          <p:attrName>ppt_x</p:attrName>
                                        </p:attrNameLst>
                                      </p:cBhvr>
                                      <p:tavLst>
                                        <p:tav tm="0">
                                          <p:val>
                                            <p:strVal val="#ppt_x"/>
                                          </p:val>
                                        </p:tav>
                                        <p:tav tm="100000">
                                          <p:val>
                                            <p:strVal val="#ppt_x"/>
                                          </p:val>
                                        </p:tav>
                                      </p:tavLst>
                                    </p:anim>
                                    <p:anim calcmode="lin" valueType="num">
                                      <p:cBhvr additive="base">
                                        <p:cTn id="24" dur="500" fill="hold"/>
                                        <p:tgtEl>
                                          <p:spTgt spid="4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ppt_x"/>
                                          </p:val>
                                        </p:tav>
                                        <p:tav tm="100000">
                                          <p:val>
                                            <p:strVal val="#ppt_x"/>
                                          </p:val>
                                        </p:tav>
                                      </p:tavLst>
                                    </p:anim>
                                    <p:anim calcmode="lin" valueType="num">
                                      <p:cBhvr additive="base">
                                        <p:cTn id="28" dur="5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ppt_x"/>
                                          </p:val>
                                        </p:tav>
                                        <p:tav tm="100000">
                                          <p:val>
                                            <p:strVal val="#ppt_x"/>
                                          </p:val>
                                        </p:tav>
                                      </p:tavLst>
                                    </p:anim>
                                    <p:anim calcmode="lin" valueType="num">
                                      <p:cBhvr additive="base">
                                        <p:cTn id="32" dur="500" fill="hold"/>
                                        <p:tgtEl>
                                          <p:spTgt spid="4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ppt_x"/>
                                          </p:val>
                                        </p:tav>
                                        <p:tav tm="100000">
                                          <p:val>
                                            <p:strVal val="#ppt_x"/>
                                          </p:val>
                                        </p:tav>
                                      </p:tavLst>
                                    </p:anim>
                                    <p:anim calcmode="lin" valueType="num">
                                      <p:cBhvr additive="base">
                                        <p:cTn id="3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43" grpId="0" animBg="1"/>
      <p:bldP spid="44" grpId="0" animBg="1"/>
      <p:bldP spid="45" grpId="0" animBg="1"/>
      <p:bldP spid="46" grpId="0" animBg="1"/>
      <p:bldP spid="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6"/>
          <p:cNvSpPr>
            <a:spLocks noGrp="1"/>
          </p:cNvSpPr>
          <p:nvPr>
            <p:ph type="title"/>
          </p:nvPr>
        </p:nvSpPr>
        <p:spPr>
          <a:xfrm>
            <a:off x="628650" y="367301"/>
            <a:ext cx="7886700" cy="1325563"/>
          </a:xfrm>
        </p:spPr>
        <p:txBody>
          <a:bodyPr>
            <a:normAutofit/>
          </a:bodyPr>
          <a:lstStyle/>
          <a:p>
            <a:r>
              <a:rPr lang="es-MX" sz="3500" b="1" dirty="0">
                <a:latin typeface="Arial" panose="020B0604020202020204" pitchFamily="34" charset="0"/>
                <a:cs typeface="Arial" panose="020B0604020202020204" pitchFamily="34" charset="0"/>
              </a:rPr>
              <a:t>Marco Teórico</a:t>
            </a:r>
            <a:endParaRPr lang="en-US" sz="35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Marcador de contenido 17">
                <a:extLst>
                  <a:ext uri="{FF2B5EF4-FFF2-40B4-BE49-F238E27FC236}">
                    <a16:creationId xmlns:a16="http://schemas.microsoft.com/office/drawing/2014/main" id="{E344CD36-1CAA-4038-AD7A-011D1FBEFCDF}"/>
                  </a:ext>
                </a:extLst>
              </p:cNvPr>
              <p:cNvSpPr>
                <a:spLocks noGrp="1"/>
              </p:cNvSpPr>
              <p:nvPr>
                <p:ph idx="1"/>
              </p:nvPr>
            </p:nvSpPr>
            <p:spPr>
              <a:xfrm>
                <a:off x="459974" y="1484778"/>
                <a:ext cx="7886700" cy="4351338"/>
              </a:xfrm>
            </p:spPr>
            <p:txBody>
              <a:bodyPr>
                <a:normAutofit/>
              </a:bodyPr>
              <a:lstStyle/>
              <a:p>
                <a:pPr marL="0" indent="0">
                  <a:buNone/>
                </a:pPr>
                <a:r>
                  <a:rPr lang="es-EC" sz="2500" b="1" dirty="0" err="1">
                    <a:latin typeface="Arial" panose="020B0604020202020204" pitchFamily="34" charset="0"/>
                    <a:cs typeface="Arial" panose="020B0604020202020204" pitchFamily="34" charset="0"/>
                  </a:rPr>
                  <a:t>Cokriging</a:t>
                </a:r>
                <a:r>
                  <a:rPr lang="es-EC" sz="2500" b="1" dirty="0">
                    <a:latin typeface="Arial" panose="020B0604020202020204" pitchFamily="34" charset="0"/>
                    <a:cs typeface="Arial" panose="020B0604020202020204" pitchFamily="34" charset="0"/>
                  </a:rPr>
                  <a:t> Ordinario para dos variables (principal y auxiliar)</a:t>
                </a:r>
                <a:endParaRPr lang="es-MX" sz="1800" b="1" dirty="0">
                  <a:solidFill>
                    <a:schemeClr val="accent6"/>
                  </a:solidFill>
                  <a:latin typeface="Arial" panose="020B0604020202020204" pitchFamily="34" charset="0"/>
                  <a:cs typeface="Arial" panose="020B0604020202020204" pitchFamily="34" charset="0"/>
                </a:endParaRPr>
              </a:p>
              <a:p>
                <a:pPr marL="0" indent="0">
                  <a:buNone/>
                </a:pPr>
                <a:endParaRPr lang="es-MX" sz="1800" b="1" dirty="0">
                  <a:solidFill>
                    <a:schemeClr val="accent6"/>
                  </a:solidFill>
                  <a:latin typeface="Arial" panose="020B0604020202020204" pitchFamily="34" charset="0"/>
                  <a:cs typeface="Arial" panose="020B0604020202020204" pitchFamily="34" charset="0"/>
                </a:endParaRPr>
              </a:p>
              <a:p>
                <a:pPr marL="0" indent="0">
                  <a:buNone/>
                </a:pPr>
                <a:endParaRPr lang="es-MX" sz="1800" b="1" dirty="0">
                  <a:solidFill>
                    <a:schemeClr val="accent6"/>
                  </a:solidFill>
                  <a:latin typeface="Arial" panose="020B0604020202020204" pitchFamily="34" charset="0"/>
                  <a:cs typeface="Arial" panose="020B0604020202020204" pitchFamily="34" charset="0"/>
                </a:endParaRPr>
              </a:p>
              <a:p>
                <a:pPr marL="0" indent="0">
                  <a:buNone/>
                </a:pPr>
                <a14:m>
                  <m:oMathPara xmlns:m="http://schemas.openxmlformats.org/officeDocument/2006/math">
                    <m:oMathParaPr>
                      <m:jc m:val="centerGroup"/>
                    </m:oMathParaPr>
                    <m:oMath xmlns:m="http://schemas.openxmlformats.org/officeDocument/2006/math">
                      <m:d>
                        <m:dPr>
                          <m:begChr m:val="["/>
                          <m:endChr m:val="]"/>
                          <m:ctrlPr>
                            <a:rPr lang="es-419" sz="1200" i="1" smtClean="0">
                              <a:effectLst/>
                              <a:latin typeface="Cambria Math" panose="02040503050406030204" pitchFamily="18" charset="0"/>
                              <a:ea typeface="MS Mincho" panose="02020609040205080304" pitchFamily="49" charset="-128"/>
                              <a:cs typeface="Times New Roman" panose="02020603050405020304" pitchFamily="18" charset="0"/>
                            </a:rPr>
                          </m:ctrlPr>
                        </m:dPr>
                        <m:e>
                          <m:eqArr>
                            <m:eqArrPr>
                              <m:ctrlPr>
                                <a:rPr lang="es-419" sz="1200" i="1">
                                  <a:effectLst/>
                                  <a:latin typeface="Cambria Math" panose="02040503050406030204" pitchFamily="18" charset="0"/>
                                  <a:ea typeface="MS Mincho" panose="02020609040205080304" pitchFamily="49" charset="-128"/>
                                  <a:cs typeface="Times New Roman" panose="02020603050405020304" pitchFamily="18" charset="0"/>
                                </a:rPr>
                              </m:ctrlPr>
                            </m:eqArrPr>
                            <m:e>
                              <m:m>
                                <m:mPr>
                                  <m:mcs>
                                    <m:mc>
                                      <m:mcPr>
                                        <m:count m:val="2"/>
                                        <m:mcJc m:val="center"/>
                                      </m:mcPr>
                                    </m:mc>
                                  </m:mcs>
                                  <m:ctrlPr>
                                    <a:rPr lang="es-419" sz="1200" i="1">
                                      <a:effectLst/>
                                      <a:latin typeface="Cambria Math" panose="02040503050406030204" pitchFamily="18" charset="0"/>
                                      <a:ea typeface="MS Mincho" panose="02020609040205080304" pitchFamily="49" charset="-128"/>
                                      <a:cs typeface="Times New Roman" panose="02020603050405020304" pitchFamily="18" charset="0"/>
                                    </a:rPr>
                                  </m:ctrlPr>
                                </m:mPr>
                                <m:mr>
                                  <m:e>
                                    <m:sSub>
                                      <m:sSubPr>
                                        <m:ctrlPr>
                                          <a:rPr lang="es-419" sz="1200" i="1">
                                            <a:effectLst/>
                                            <a:latin typeface="Cambria Math" panose="02040503050406030204" pitchFamily="18" charset="0"/>
                                            <a:ea typeface="MS Mincho" panose="02020609040205080304" pitchFamily="49" charset="-128"/>
                                            <a:cs typeface="Times New Roman" panose="02020603050405020304" pitchFamily="18" charset="0"/>
                                          </a:rPr>
                                        </m:ctrlPr>
                                      </m:sSubPr>
                                      <m:e>
                                        <m:r>
                                          <a:rPr lang="es-EC" sz="1800" i="1">
                                            <a:effectLst/>
                                            <a:latin typeface="Cambria Math" panose="02040503050406030204" pitchFamily="18" charset="0"/>
                                            <a:ea typeface="MS Mincho" panose="02020609040205080304" pitchFamily="49" charset="-128"/>
                                            <a:cs typeface="Times New Roman" panose="02020603050405020304" pitchFamily="18" charset="0"/>
                                          </a:rPr>
                                          <m:t>𝛾</m:t>
                                        </m:r>
                                      </m:e>
                                      <m:sub>
                                        <m:r>
                                          <a:rPr lang="es-EC" sz="1800" i="1">
                                            <a:effectLst/>
                                            <a:latin typeface="Cambria Math" panose="02040503050406030204" pitchFamily="18" charset="0"/>
                                            <a:ea typeface="MS Mincho" panose="02020609040205080304" pitchFamily="49" charset="-128"/>
                                            <a:cs typeface="Times New Roman" panose="02020603050405020304" pitchFamily="18" charset="0"/>
                                          </a:rPr>
                                          <m:t>11</m:t>
                                        </m:r>
                                      </m:sub>
                                    </m:sSub>
                                  </m:e>
                                  <m:e>
                                    <m:sSub>
                                      <m:sSubPr>
                                        <m:ctrlPr>
                                          <a:rPr lang="es-419" sz="1200" i="1">
                                            <a:effectLst/>
                                            <a:latin typeface="Cambria Math" panose="02040503050406030204" pitchFamily="18" charset="0"/>
                                            <a:ea typeface="MS Mincho" panose="02020609040205080304" pitchFamily="49" charset="-128"/>
                                            <a:cs typeface="Times New Roman" panose="02020603050405020304" pitchFamily="18" charset="0"/>
                                          </a:rPr>
                                        </m:ctrlPr>
                                      </m:sSubPr>
                                      <m:e>
                                        <m:r>
                                          <a:rPr lang="es-EC" sz="1800" i="1">
                                            <a:effectLst/>
                                            <a:latin typeface="Cambria Math" panose="02040503050406030204" pitchFamily="18" charset="0"/>
                                            <a:ea typeface="MS Mincho" panose="02020609040205080304" pitchFamily="49" charset="-128"/>
                                            <a:cs typeface="Times New Roman" panose="02020603050405020304" pitchFamily="18" charset="0"/>
                                          </a:rPr>
                                          <m:t>𝛾</m:t>
                                        </m:r>
                                      </m:e>
                                      <m:sub>
                                        <m:r>
                                          <a:rPr lang="es-EC" sz="1800" i="1">
                                            <a:effectLst/>
                                            <a:latin typeface="Cambria Math" panose="02040503050406030204" pitchFamily="18" charset="0"/>
                                            <a:ea typeface="MS Mincho" panose="02020609040205080304" pitchFamily="49" charset="-128"/>
                                            <a:cs typeface="Times New Roman" panose="02020603050405020304" pitchFamily="18" charset="0"/>
                                          </a:rPr>
                                          <m:t>12</m:t>
                                        </m:r>
                                      </m:sub>
                                    </m:sSub>
                                    <m:r>
                                      <a:rPr lang="es-EC" sz="1800" i="1">
                                        <a:effectLst/>
                                        <a:latin typeface="Cambria Math" panose="02040503050406030204" pitchFamily="18" charset="0"/>
                                        <a:ea typeface="MS Mincho" panose="02020609040205080304" pitchFamily="49" charset="-128"/>
                                        <a:cs typeface="Times New Roman" panose="02020603050405020304" pitchFamily="18" charset="0"/>
                                      </a:rPr>
                                      <m:t> </m:t>
                                    </m:r>
                                  </m:e>
                                </m:mr>
                                <m:mr>
                                  <m:e>
                                    <m:sSub>
                                      <m:sSubPr>
                                        <m:ctrlPr>
                                          <a:rPr lang="es-419" sz="1200" i="1">
                                            <a:effectLst/>
                                            <a:latin typeface="Cambria Math" panose="02040503050406030204" pitchFamily="18" charset="0"/>
                                            <a:ea typeface="MS Mincho" panose="02020609040205080304" pitchFamily="49" charset="-128"/>
                                            <a:cs typeface="Times New Roman" panose="02020603050405020304" pitchFamily="18" charset="0"/>
                                          </a:rPr>
                                        </m:ctrlPr>
                                      </m:sSubPr>
                                      <m:e>
                                        <m:r>
                                          <a:rPr lang="es-EC" sz="1800" i="1">
                                            <a:effectLst/>
                                            <a:latin typeface="Cambria Math" panose="02040503050406030204" pitchFamily="18" charset="0"/>
                                            <a:ea typeface="MS Mincho" panose="02020609040205080304" pitchFamily="49" charset="-128"/>
                                            <a:cs typeface="Times New Roman" panose="02020603050405020304" pitchFamily="18" charset="0"/>
                                          </a:rPr>
                                          <m:t>𝛾</m:t>
                                        </m:r>
                                      </m:e>
                                      <m:sub>
                                        <m:r>
                                          <a:rPr lang="es-EC" sz="1800" i="1">
                                            <a:effectLst/>
                                            <a:latin typeface="Cambria Math" panose="02040503050406030204" pitchFamily="18" charset="0"/>
                                            <a:ea typeface="MS Mincho" panose="02020609040205080304" pitchFamily="49" charset="-128"/>
                                            <a:cs typeface="Times New Roman" panose="02020603050405020304" pitchFamily="18" charset="0"/>
                                          </a:rPr>
                                          <m:t>12</m:t>
                                        </m:r>
                                      </m:sub>
                                    </m:sSub>
                                  </m:e>
                                  <m:e>
                                    <m:sSub>
                                      <m:sSubPr>
                                        <m:ctrlPr>
                                          <a:rPr lang="es-419" sz="1200" i="1">
                                            <a:effectLst/>
                                            <a:latin typeface="Cambria Math" panose="02040503050406030204" pitchFamily="18" charset="0"/>
                                            <a:ea typeface="MS Mincho" panose="02020609040205080304" pitchFamily="49" charset="-128"/>
                                            <a:cs typeface="Times New Roman" panose="02020603050405020304" pitchFamily="18" charset="0"/>
                                          </a:rPr>
                                        </m:ctrlPr>
                                      </m:sSubPr>
                                      <m:e>
                                        <m:r>
                                          <a:rPr lang="es-EC" sz="1800" i="1">
                                            <a:effectLst/>
                                            <a:latin typeface="Cambria Math" panose="02040503050406030204" pitchFamily="18" charset="0"/>
                                            <a:ea typeface="MS Mincho" panose="02020609040205080304" pitchFamily="49" charset="-128"/>
                                            <a:cs typeface="Times New Roman" panose="02020603050405020304" pitchFamily="18" charset="0"/>
                                          </a:rPr>
                                          <m:t>𝛾</m:t>
                                        </m:r>
                                      </m:e>
                                      <m:sub>
                                        <m:r>
                                          <a:rPr lang="es-EC" sz="1800" i="1">
                                            <a:effectLst/>
                                            <a:latin typeface="Cambria Math" panose="02040503050406030204" pitchFamily="18" charset="0"/>
                                            <a:ea typeface="MS Mincho" panose="02020609040205080304" pitchFamily="49" charset="-128"/>
                                            <a:cs typeface="Times New Roman" panose="02020603050405020304" pitchFamily="18" charset="0"/>
                                          </a:rPr>
                                          <m:t>22   </m:t>
                                        </m:r>
                                      </m:sub>
                                    </m:sSub>
                                  </m:e>
                                </m:mr>
                              </m:m>
                              <m:r>
                                <a:rPr lang="es-EC" sz="1800" i="1">
                                  <a:effectLst/>
                                  <a:latin typeface="Cambria Math" panose="02040503050406030204" pitchFamily="18" charset="0"/>
                                  <a:ea typeface="MS Mincho" panose="02020609040205080304" pitchFamily="49" charset="-128"/>
                                  <a:cs typeface="Times New Roman" panose="02020603050405020304" pitchFamily="18" charset="0"/>
                                </a:rPr>
                                <m:t>   </m:t>
                              </m:r>
                              <m:m>
                                <m:mPr>
                                  <m:mcs>
                                    <m:mc>
                                      <m:mcPr>
                                        <m:count m:val="2"/>
                                        <m:mcJc m:val="center"/>
                                      </m:mcPr>
                                    </m:mc>
                                  </m:mcs>
                                  <m:ctrlPr>
                                    <a:rPr lang="es-419" sz="1200" i="1">
                                      <a:effectLst/>
                                      <a:latin typeface="Cambria Math" panose="02040503050406030204" pitchFamily="18" charset="0"/>
                                      <a:ea typeface="MS Mincho" panose="02020609040205080304" pitchFamily="49" charset="-128"/>
                                      <a:cs typeface="Times New Roman" panose="02020603050405020304" pitchFamily="18" charset="0"/>
                                    </a:rPr>
                                  </m:ctrlPr>
                                </m:mPr>
                                <m:mr>
                                  <m:e>
                                    <m:r>
                                      <a:rPr lang="es-EC" sz="1800" i="1">
                                        <a:effectLst/>
                                        <a:latin typeface="Cambria Math" panose="02040503050406030204" pitchFamily="18" charset="0"/>
                                        <a:ea typeface="MS Mincho" panose="02020609040205080304" pitchFamily="49" charset="-128"/>
                                        <a:cs typeface="Times New Roman" panose="02020603050405020304" pitchFamily="18" charset="0"/>
                                      </a:rPr>
                                      <m:t>1</m:t>
                                    </m:r>
                                  </m:e>
                                  <m:e>
                                    <m:r>
                                      <a:rPr lang="es-EC" sz="1800" i="1">
                                        <a:effectLst/>
                                        <a:latin typeface="Cambria Math" panose="02040503050406030204" pitchFamily="18" charset="0"/>
                                        <a:ea typeface="MS Mincho" panose="02020609040205080304" pitchFamily="49" charset="-128"/>
                                        <a:cs typeface="Times New Roman" panose="02020603050405020304" pitchFamily="18" charset="0"/>
                                      </a:rPr>
                                      <m:t>0</m:t>
                                    </m:r>
                                  </m:e>
                                </m:mr>
                                <m:mr>
                                  <m:e>
                                    <m:r>
                                      <a:rPr lang="es-EC" sz="1800" i="1">
                                        <a:effectLst/>
                                        <a:latin typeface="Cambria Math" panose="02040503050406030204" pitchFamily="18" charset="0"/>
                                        <a:ea typeface="MS Mincho" panose="02020609040205080304" pitchFamily="49" charset="-128"/>
                                        <a:cs typeface="Times New Roman" panose="02020603050405020304" pitchFamily="18" charset="0"/>
                                      </a:rPr>
                                      <m:t>0</m:t>
                                    </m:r>
                                  </m:e>
                                  <m:e>
                                    <m:r>
                                      <a:rPr lang="es-EC" sz="1800" i="1">
                                        <a:effectLst/>
                                        <a:latin typeface="Cambria Math" panose="02040503050406030204" pitchFamily="18" charset="0"/>
                                        <a:ea typeface="MS Mincho" panose="02020609040205080304" pitchFamily="49" charset="-128"/>
                                        <a:cs typeface="Times New Roman" panose="02020603050405020304" pitchFamily="18" charset="0"/>
                                      </a:rPr>
                                      <m:t>1</m:t>
                                    </m:r>
                                  </m:e>
                                </m:mr>
                              </m:m>
                              <m:r>
                                <a:rPr lang="es-EC" sz="1800" i="1">
                                  <a:effectLst/>
                                  <a:latin typeface="Cambria Math" panose="02040503050406030204" pitchFamily="18" charset="0"/>
                                  <a:ea typeface="MS Mincho" panose="02020609040205080304" pitchFamily="49" charset="-128"/>
                                  <a:cs typeface="Times New Roman" panose="02020603050405020304" pitchFamily="18" charset="0"/>
                                </a:rPr>
                                <m:t> </m:t>
                              </m:r>
                            </m:e>
                            <m:e>
                              <m:m>
                                <m:mPr>
                                  <m:mcs>
                                    <m:mc>
                                      <m:mcPr>
                                        <m:count m:val="2"/>
                                        <m:mcJc m:val="center"/>
                                      </m:mcPr>
                                    </m:mc>
                                  </m:mcs>
                                  <m:ctrlPr>
                                    <a:rPr lang="es-419" sz="1200" i="1">
                                      <a:effectLst/>
                                      <a:latin typeface="Cambria Math" panose="02040503050406030204" pitchFamily="18" charset="0"/>
                                      <a:ea typeface="MS Mincho" panose="02020609040205080304" pitchFamily="49" charset="-128"/>
                                      <a:cs typeface="Times New Roman" panose="02020603050405020304" pitchFamily="18" charset="0"/>
                                    </a:rPr>
                                  </m:ctrlPr>
                                </m:mPr>
                                <m:mr>
                                  <m:e>
                                    <m:r>
                                      <a:rPr lang="es-EC" sz="1800" i="1">
                                        <a:effectLst/>
                                        <a:latin typeface="Cambria Math" panose="02040503050406030204" pitchFamily="18" charset="0"/>
                                        <a:ea typeface="MS Mincho" panose="02020609040205080304" pitchFamily="49" charset="-128"/>
                                        <a:cs typeface="Times New Roman" panose="02020603050405020304" pitchFamily="18" charset="0"/>
                                      </a:rPr>
                                      <m:t>1</m:t>
                                    </m:r>
                                  </m:e>
                                  <m:e>
                                    <m:r>
                                      <a:rPr lang="es-EC" sz="1800" i="1">
                                        <a:effectLst/>
                                        <a:latin typeface="Cambria Math" panose="02040503050406030204" pitchFamily="18" charset="0"/>
                                        <a:ea typeface="MS Mincho" panose="02020609040205080304" pitchFamily="49" charset="-128"/>
                                        <a:cs typeface="Times New Roman" panose="02020603050405020304" pitchFamily="18" charset="0"/>
                                      </a:rPr>
                                      <m:t>    0</m:t>
                                    </m:r>
                                  </m:e>
                                </m:mr>
                                <m:mr>
                                  <m:e>
                                    <m:r>
                                      <a:rPr lang="es-EC" sz="1800" i="1">
                                        <a:effectLst/>
                                        <a:latin typeface="Cambria Math" panose="02040503050406030204" pitchFamily="18" charset="0"/>
                                        <a:ea typeface="MS Mincho" panose="02020609040205080304" pitchFamily="49" charset="-128"/>
                                        <a:cs typeface="Times New Roman" panose="02020603050405020304" pitchFamily="18" charset="0"/>
                                      </a:rPr>
                                      <m:t>0</m:t>
                                    </m:r>
                                  </m:e>
                                  <m:e>
                                    <m:r>
                                      <a:rPr lang="es-EC" sz="1800" i="1">
                                        <a:effectLst/>
                                        <a:latin typeface="Cambria Math" panose="02040503050406030204" pitchFamily="18" charset="0"/>
                                        <a:ea typeface="MS Mincho" panose="02020609040205080304" pitchFamily="49" charset="-128"/>
                                        <a:cs typeface="Times New Roman" panose="02020603050405020304" pitchFamily="18" charset="0"/>
                                      </a:rPr>
                                      <m:t>    1</m:t>
                                    </m:r>
                                  </m:e>
                                </m:mr>
                              </m:m>
                              <m:r>
                                <a:rPr lang="es-EC" sz="1800" i="1">
                                  <a:effectLst/>
                                  <a:latin typeface="Cambria Math" panose="02040503050406030204" pitchFamily="18" charset="0"/>
                                  <a:ea typeface="MS Mincho" panose="02020609040205080304" pitchFamily="49" charset="-128"/>
                                  <a:cs typeface="Times New Roman" panose="02020603050405020304" pitchFamily="18" charset="0"/>
                                </a:rPr>
                                <m:t>        </m:t>
                              </m:r>
                              <m:m>
                                <m:mPr>
                                  <m:mcs>
                                    <m:mc>
                                      <m:mcPr>
                                        <m:count m:val="2"/>
                                        <m:mcJc m:val="center"/>
                                      </m:mcPr>
                                    </m:mc>
                                  </m:mcs>
                                  <m:ctrlPr>
                                    <a:rPr lang="es-419" sz="1200" i="1">
                                      <a:effectLst/>
                                      <a:latin typeface="Cambria Math" panose="02040503050406030204" pitchFamily="18" charset="0"/>
                                      <a:ea typeface="MS Mincho" panose="02020609040205080304" pitchFamily="49" charset="-128"/>
                                      <a:cs typeface="Times New Roman" panose="02020603050405020304" pitchFamily="18" charset="0"/>
                                    </a:rPr>
                                  </m:ctrlPr>
                                </m:mPr>
                                <m:mr>
                                  <m:e>
                                    <m:r>
                                      <a:rPr lang="es-EC" sz="1800" i="1">
                                        <a:effectLst/>
                                        <a:latin typeface="Cambria Math" panose="02040503050406030204" pitchFamily="18" charset="0"/>
                                        <a:ea typeface="MS Mincho" panose="02020609040205080304" pitchFamily="49" charset="-128"/>
                                        <a:cs typeface="Times New Roman" panose="02020603050405020304" pitchFamily="18" charset="0"/>
                                      </a:rPr>
                                      <m:t>0</m:t>
                                    </m:r>
                                  </m:e>
                                  <m:e>
                                    <m:r>
                                      <a:rPr lang="es-EC" sz="1800" i="1">
                                        <a:effectLst/>
                                        <a:latin typeface="Cambria Math" panose="02040503050406030204" pitchFamily="18" charset="0"/>
                                        <a:ea typeface="MS Mincho" panose="02020609040205080304" pitchFamily="49" charset="-128"/>
                                        <a:cs typeface="Times New Roman" panose="02020603050405020304" pitchFamily="18" charset="0"/>
                                      </a:rPr>
                                      <m:t>0</m:t>
                                    </m:r>
                                  </m:e>
                                </m:mr>
                                <m:mr>
                                  <m:e>
                                    <m:r>
                                      <a:rPr lang="es-EC" sz="1800" i="1">
                                        <a:effectLst/>
                                        <a:latin typeface="Cambria Math" panose="02040503050406030204" pitchFamily="18" charset="0"/>
                                        <a:ea typeface="MS Mincho" panose="02020609040205080304" pitchFamily="49" charset="-128"/>
                                        <a:cs typeface="Times New Roman" panose="02020603050405020304" pitchFamily="18" charset="0"/>
                                      </a:rPr>
                                      <m:t>0</m:t>
                                    </m:r>
                                  </m:e>
                                  <m:e>
                                    <m:r>
                                      <a:rPr lang="es-EC" sz="1800" i="1">
                                        <a:effectLst/>
                                        <a:latin typeface="Cambria Math" panose="02040503050406030204" pitchFamily="18" charset="0"/>
                                        <a:ea typeface="MS Mincho" panose="02020609040205080304" pitchFamily="49" charset="-128"/>
                                        <a:cs typeface="Times New Roman" panose="02020603050405020304" pitchFamily="18" charset="0"/>
                                      </a:rPr>
                                      <m:t>0</m:t>
                                    </m:r>
                                  </m:e>
                                </m:mr>
                              </m:m>
                            </m:e>
                          </m:eqArr>
                        </m:e>
                      </m:d>
                      <m:r>
                        <a:rPr lang="es-EC" sz="1800" i="1">
                          <a:effectLst/>
                          <a:latin typeface="Cambria Math" panose="02040503050406030204" pitchFamily="18" charset="0"/>
                          <a:ea typeface="MS Mincho" panose="02020609040205080304" pitchFamily="49" charset="-128"/>
                          <a:cs typeface="Times New Roman" panose="02020603050405020304" pitchFamily="18" charset="0"/>
                        </a:rPr>
                        <m:t>∗</m:t>
                      </m:r>
                      <m:d>
                        <m:dPr>
                          <m:begChr m:val="["/>
                          <m:endChr m:val="]"/>
                          <m:ctrlPr>
                            <a:rPr lang="es-419" sz="1200" i="1">
                              <a:effectLst/>
                              <a:latin typeface="Cambria Math" panose="02040503050406030204" pitchFamily="18" charset="0"/>
                              <a:ea typeface="MS Mincho" panose="02020609040205080304" pitchFamily="49" charset="-128"/>
                              <a:cs typeface="Times New Roman" panose="02020603050405020304" pitchFamily="18" charset="0"/>
                            </a:rPr>
                          </m:ctrlPr>
                        </m:dPr>
                        <m:e>
                          <m:eqArr>
                            <m:eqArrPr>
                              <m:ctrlPr>
                                <a:rPr lang="es-419" sz="1200" i="1">
                                  <a:effectLst/>
                                  <a:latin typeface="Cambria Math" panose="02040503050406030204" pitchFamily="18" charset="0"/>
                                  <a:ea typeface="MS Mincho" panose="02020609040205080304" pitchFamily="49" charset="-128"/>
                                  <a:cs typeface="Times New Roman" panose="02020603050405020304" pitchFamily="18" charset="0"/>
                                </a:rPr>
                              </m:ctrlPr>
                            </m:eqArrPr>
                            <m:e>
                              <m:sSub>
                                <m:sSubPr>
                                  <m:ctrlPr>
                                    <a:rPr lang="es-419" sz="1200" i="1">
                                      <a:effectLst/>
                                      <a:latin typeface="Cambria Math" panose="02040503050406030204" pitchFamily="18" charset="0"/>
                                      <a:ea typeface="MS Mincho" panose="02020609040205080304" pitchFamily="49" charset="-128"/>
                                      <a:cs typeface="Times New Roman" panose="02020603050405020304" pitchFamily="18" charset="0"/>
                                    </a:rPr>
                                  </m:ctrlPr>
                                </m:sSubPr>
                                <m:e>
                                  <m:r>
                                    <a:rPr lang="es-EC" sz="1800" i="1">
                                      <a:effectLst/>
                                      <a:latin typeface="Cambria Math" panose="02040503050406030204" pitchFamily="18" charset="0"/>
                                      <a:ea typeface="MS Mincho" panose="02020609040205080304" pitchFamily="49" charset="-128"/>
                                      <a:cs typeface="Times New Roman" panose="02020603050405020304" pitchFamily="18" charset="0"/>
                                    </a:rPr>
                                    <m:t>𝑎</m:t>
                                  </m:r>
                                </m:e>
                                <m:sub>
                                  <m:r>
                                    <a:rPr lang="es-EC" sz="1800" i="1">
                                      <a:effectLst/>
                                      <a:latin typeface="Cambria Math" panose="02040503050406030204" pitchFamily="18" charset="0"/>
                                      <a:ea typeface="MS Mincho" panose="02020609040205080304" pitchFamily="49" charset="-128"/>
                                      <a:cs typeface="Times New Roman" panose="02020603050405020304" pitchFamily="18" charset="0"/>
                                    </a:rPr>
                                    <m:t>𝑖</m:t>
                                  </m:r>
                                </m:sub>
                              </m:sSub>
                            </m:e>
                            <m:e>
                              <m:sSub>
                                <m:sSubPr>
                                  <m:ctrlPr>
                                    <a:rPr lang="es-419" sz="1200" i="1">
                                      <a:effectLst/>
                                      <a:latin typeface="Cambria Math" panose="02040503050406030204" pitchFamily="18" charset="0"/>
                                      <a:ea typeface="MS Mincho" panose="02020609040205080304" pitchFamily="49" charset="-128"/>
                                      <a:cs typeface="Times New Roman" panose="02020603050405020304" pitchFamily="18" charset="0"/>
                                    </a:rPr>
                                  </m:ctrlPr>
                                </m:sSubPr>
                                <m:e>
                                  <m:r>
                                    <a:rPr lang="es-EC" sz="1800" i="1">
                                      <a:effectLst/>
                                      <a:latin typeface="Cambria Math" panose="02040503050406030204" pitchFamily="18" charset="0"/>
                                      <a:ea typeface="MS Mincho" panose="02020609040205080304" pitchFamily="49" charset="-128"/>
                                      <a:cs typeface="Times New Roman" panose="02020603050405020304" pitchFamily="18" charset="0"/>
                                    </a:rPr>
                                    <m:t>𝑏</m:t>
                                  </m:r>
                                </m:e>
                                <m:sub>
                                  <m:r>
                                    <a:rPr lang="es-EC" sz="1800" i="1">
                                      <a:effectLst/>
                                      <a:latin typeface="Cambria Math" panose="02040503050406030204" pitchFamily="18" charset="0"/>
                                      <a:ea typeface="MS Mincho" panose="02020609040205080304" pitchFamily="49" charset="-128"/>
                                      <a:cs typeface="Times New Roman" panose="02020603050405020304" pitchFamily="18" charset="0"/>
                                    </a:rPr>
                                    <m:t>𝑗</m:t>
                                  </m:r>
                                </m:sub>
                              </m:sSub>
                            </m:e>
                            <m:e>
                              <m:sSub>
                                <m:sSubPr>
                                  <m:ctrlPr>
                                    <a:rPr lang="es-419" sz="1200" i="1">
                                      <a:effectLst/>
                                      <a:latin typeface="Cambria Math" panose="02040503050406030204" pitchFamily="18" charset="0"/>
                                      <a:ea typeface="MS Mincho" panose="02020609040205080304" pitchFamily="49" charset="-128"/>
                                      <a:cs typeface="Times New Roman" panose="02020603050405020304" pitchFamily="18" charset="0"/>
                                    </a:rPr>
                                  </m:ctrlPr>
                                </m:sSubPr>
                                <m:e>
                                  <m:r>
                                    <a:rPr lang="es-EC" sz="1800" i="1">
                                      <a:effectLst/>
                                      <a:latin typeface="Cambria Math" panose="02040503050406030204" pitchFamily="18" charset="0"/>
                                      <a:ea typeface="MS Mincho" panose="02020609040205080304" pitchFamily="49" charset="-128"/>
                                      <a:cs typeface="Times New Roman" panose="02020603050405020304" pitchFamily="18" charset="0"/>
                                    </a:rPr>
                                    <m:t>𝜔</m:t>
                                  </m:r>
                                </m:e>
                                <m:sub>
                                  <m:r>
                                    <a:rPr lang="es-EC" sz="1800" i="1">
                                      <a:effectLst/>
                                      <a:latin typeface="Cambria Math" panose="02040503050406030204" pitchFamily="18" charset="0"/>
                                      <a:ea typeface="MS Mincho" panose="02020609040205080304" pitchFamily="49" charset="-128"/>
                                      <a:cs typeface="Times New Roman" panose="02020603050405020304" pitchFamily="18" charset="0"/>
                                    </a:rPr>
                                    <m:t>1</m:t>
                                  </m:r>
                                </m:sub>
                              </m:sSub>
                            </m:e>
                            <m:e>
                              <m:sSub>
                                <m:sSubPr>
                                  <m:ctrlPr>
                                    <a:rPr lang="es-419" sz="1200" i="1">
                                      <a:effectLst/>
                                      <a:latin typeface="Cambria Math" panose="02040503050406030204" pitchFamily="18" charset="0"/>
                                      <a:ea typeface="MS Mincho" panose="02020609040205080304" pitchFamily="49" charset="-128"/>
                                      <a:cs typeface="Times New Roman" panose="02020603050405020304" pitchFamily="18" charset="0"/>
                                    </a:rPr>
                                  </m:ctrlPr>
                                </m:sSubPr>
                                <m:e>
                                  <m:r>
                                    <a:rPr lang="es-EC" sz="1800" i="1">
                                      <a:effectLst/>
                                      <a:latin typeface="Cambria Math" panose="02040503050406030204" pitchFamily="18" charset="0"/>
                                      <a:ea typeface="MS Mincho" panose="02020609040205080304" pitchFamily="49" charset="-128"/>
                                      <a:cs typeface="Times New Roman" panose="02020603050405020304" pitchFamily="18" charset="0"/>
                                    </a:rPr>
                                    <m:t>𝜔</m:t>
                                  </m:r>
                                </m:e>
                                <m:sub>
                                  <m:r>
                                    <a:rPr lang="es-EC" sz="1800" i="1">
                                      <a:effectLst/>
                                      <a:latin typeface="Cambria Math" panose="02040503050406030204" pitchFamily="18" charset="0"/>
                                      <a:ea typeface="MS Mincho" panose="02020609040205080304" pitchFamily="49" charset="-128"/>
                                      <a:cs typeface="Times New Roman" panose="02020603050405020304" pitchFamily="18" charset="0"/>
                                    </a:rPr>
                                    <m:t>2</m:t>
                                  </m:r>
                                </m:sub>
                              </m:sSub>
                            </m:e>
                          </m:eqArr>
                        </m:e>
                      </m:d>
                      <m:r>
                        <a:rPr lang="es-EC" sz="1800" i="1">
                          <a:effectLst/>
                          <a:latin typeface="Cambria Math" panose="02040503050406030204" pitchFamily="18" charset="0"/>
                          <a:ea typeface="MS Mincho" panose="02020609040205080304" pitchFamily="49" charset="-128"/>
                          <a:cs typeface="Times New Roman" panose="02020603050405020304" pitchFamily="18" charset="0"/>
                        </a:rPr>
                        <m:t>=</m:t>
                      </m:r>
                      <m:d>
                        <m:dPr>
                          <m:begChr m:val="["/>
                          <m:endChr m:val="]"/>
                          <m:ctrlPr>
                            <a:rPr lang="es-419" sz="1200" i="1">
                              <a:effectLst/>
                              <a:latin typeface="Cambria Math" panose="02040503050406030204" pitchFamily="18" charset="0"/>
                              <a:ea typeface="MS Mincho" panose="02020609040205080304" pitchFamily="49" charset="-128"/>
                              <a:cs typeface="Times New Roman" panose="02020603050405020304" pitchFamily="18" charset="0"/>
                            </a:rPr>
                          </m:ctrlPr>
                        </m:dPr>
                        <m:e>
                          <m:eqArr>
                            <m:eqArrPr>
                              <m:ctrlPr>
                                <a:rPr lang="es-419" sz="1200" i="1">
                                  <a:effectLst/>
                                  <a:latin typeface="Cambria Math" panose="02040503050406030204" pitchFamily="18" charset="0"/>
                                  <a:ea typeface="MS Mincho" panose="02020609040205080304" pitchFamily="49" charset="-128"/>
                                  <a:cs typeface="Times New Roman" panose="02020603050405020304" pitchFamily="18" charset="0"/>
                                </a:rPr>
                              </m:ctrlPr>
                            </m:eqArrPr>
                            <m:e>
                              <m:sSub>
                                <m:sSubPr>
                                  <m:ctrlPr>
                                    <a:rPr lang="es-419" sz="1200" i="1">
                                      <a:effectLst/>
                                      <a:latin typeface="Cambria Math" panose="02040503050406030204" pitchFamily="18" charset="0"/>
                                      <a:ea typeface="MS Mincho" panose="02020609040205080304" pitchFamily="49" charset="-128"/>
                                      <a:cs typeface="Times New Roman" panose="02020603050405020304" pitchFamily="18" charset="0"/>
                                    </a:rPr>
                                  </m:ctrlPr>
                                </m:sSubPr>
                                <m:e>
                                  <m:r>
                                    <a:rPr lang="es-EC" sz="1800" i="1">
                                      <a:effectLst/>
                                      <a:latin typeface="Cambria Math" panose="02040503050406030204" pitchFamily="18" charset="0"/>
                                      <a:ea typeface="MS Mincho" panose="02020609040205080304" pitchFamily="49" charset="-128"/>
                                      <a:cs typeface="Times New Roman" panose="02020603050405020304" pitchFamily="18" charset="0"/>
                                    </a:rPr>
                                    <m:t>𝛾</m:t>
                                  </m:r>
                                </m:e>
                                <m:sub>
                                  <m:r>
                                    <a:rPr lang="es-EC" sz="1800" i="1">
                                      <a:effectLst/>
                                      <a:latin typeface="Cambria Math" panose="02040503050406030204" pitchFamily="18" charset="0"/>
                                      <a:ea typeface="MS Mincho" panose="02020609040205080304" pitchFamily="49" charset="-128"/>
                                      <a:cs typeface="Times New Roman" panose="02020603050405020304" pitchFamily="18" charset="0"/>
                                    </a:rPr>
                                    <m:t>01</m:t>
                                  </m:r>
                                </m:sub>
                              </m:sSub>
                            </m:e>
                            <m:e>
                              <m:sSub>
                                <m:sSubPr>
                                  <m:ctrlPr>
                                    <a:rPr lang="es-419" sz="1200" i="1">
                                      <a:effectLst/>
                                      <a:latin typeface="Cambria Math" panose="02040503050406030204" pitchFamily="18" charset="0"/>
                                      <a:ea typeface="MS Mincho" panose="02020609040205080304" pitchFamily="49" charset="-128"/>
                                      <a:cs typeface="Times New Roman" panose="02020603050405020304" pitchFamily="18" charset="0"/>
                                    </a:rPr>
                                  </m:ctrlPr>
                                </m:sSubPr>
                                <m:e>
                                  <m:r>
                                    <a:rPr lang="es-EC" sz="1800" i="1">
                                      <a:effectLst/>
                                      <a:latin typeface="Cambria Math" panose="02040503050406030204" pitchFamily="18" charset="0"/>
                                      <a:ea typeface="MS Mincho" panose="02020609040205080304" pitchFamily="49" charset="-128"/>
                                      <a:cs typeface="Times New Roman" panose="02020603050405020304" pitchFamily="18" charset="0"/>
                                    </a:rPr>
                                    <m:t>𝛾</m:t>
                                  </m:r>
                                </m:e>
                                <m:sub>
                                  <m:r>
                                    <a:rPr lang="es-EC" sz="1800" i="1">
                                      <a:effectLst/>
                                      <a:latin typeface="Cambria Math" panose="02040503050406030204" pitchFamily="18" charset="0"/>
                                      <a:ea typeface="MS Mincho" panose="02020609040205080304" pitchFamily="49" charset="-128"/>
                                      <a:cs typeface="Times New Roman" panose="02020603050405020304" pitchFamily="18" charset="0"/>
                                    </a:rPr>
                                    <m:t>02</m:t>
                                  </m:r>
                                </m:sub>
                              </m:sSub>
                            </m:e>
                            <m:e>
                              <m:r>
                                <a:rPr lang="es-EC" sz="1800" i="1">
                                  <a:effectLst/>
                                  <a:latin typeface="Cambria Math" panose="02040503050406030204" pitchFamily="18" charset="0"/>
                                  <a:ea typeface="MS Mincho" panose="02020609040205080304" pitchFamily="49" charset="-128"/>
                                  <a:cs typeface="Times New Roman" panose="02020603050405020304" pitchFamily="18" charset="0"/>
                                </a:rPr>
                                <m:t>1</m:t>
                              </m:r>
                            </m:e>
                            <m:e>
                              <m:r>
                                <a:rPr lang="es-EC" sz="1800" i="1">
                                  <a:effectLst/>
                                  <a:latin typeface="Cambria Math" panose="02040503050406030204" pitchFamily="18" charset="0"/>
                                  <a:ea typeface="MS Mincho" panose="02020609040205080304" pitchFamily="49" charset="-128"/>
                                  <a:cs typeface="Times New Roman" panose="02020603050405020304" pitchFamily="18" charset="0"/>
                                </a:rPr>
                                <m:t>0</m:t>
                              </m:r>
                            </m:e>
                          </m:eqArr>
                        </m:e>
                      </m:d>
                    </m:oMath>
                  </m:oMathPara>
                </a14:m>
                <a:endParaRPr lang="en-US" sz="1800" b="1" dirty="0">
                  <a:solidFill>
                    <a:schemeClr val="accent6"/>
                  </a:solidFill>
                  <a:latin typeface="Arial" panose="020B0604020202020204" pitchFamily="34" charset="0"/>
                  <a:cs typeface="Arial" panose="020B0604020202020204" pitchFamily="34" charset="0"/>
                </a:endParaRPr>
              </a:p>
            </p:txBody>
          </p:sp>
        </mc:Choice>
        <mc:Fallback xmlns="">
          <p:sp>
            <p:nvSpPr>
              <p:cNvPr id="7" name="Marcador de contenido 17">
                <a:extLst>
                  <a:ext uri="{FF2B5EF4-FFF2-40B4-BE49-F238E27FC236}">
                    <a16:creationId xmlns:a16="http://schemas.microsoft.com/office/drawing/2014/main" id="{E344CD36-1CAA-4038-AD7A-011D1FBEFCDF}"/>
                  </a:ext>
                </a:extLst>
              </p:cNvPr>
              <p:cNvSpPr>
                <a:spLocks noGrp="1" noRot="1" noChangeAspect="1" noMove="1" noResize="1" noEditPoints="1" noAdjustHandles="1" noChangeArrowheads="1" noChangeShapeType="1" noTextEdit="1"/>
              </p:cNvSpPr>
              <p:nvPr>
                <p:ph idx="1"/>
              </p:nvPr>
            </p:nvSpPr>
            <p:spPr>
              <a:xfrm>
                <a:off x="459974" y="1484778"/>
                <a:ext cx="7886700" cy="4351338"/>
              </a:xfrm>
              <a:blipFill>
                <a:blip r:embed="rId4"/>
                <a:stretch>
                  <a:fillRect l="-1236" t="-2104" r="-1855"/>
                </a:stretch>
              </a:blipFill>
            </p:spPr>
            <p:txBody>
              <a:bodyPr/>
              <a:lstStyle/>
              <a:p>
                <a:r>
                  <a:rPr lang="en-US">
                    <a:noFill/>
                  </a:rPr>
                  <a:t> </a:t>
                </a:r>
              </a:p>
            </p:txBody>
          </p:sp>
        </mc:Fallback>
      </mc:AlternateContent>
      <p:sp>
        <p:nvSpPr>
          <p:cNvPr id="8" name="Rectángulo 7">
            <a:extLst>
              <a:ext uri="{FF2B5EF4-FFF2-40B4-BE49-F238E27FC236}">
                <a16:creationId xmlns:a16="http://schemas.microsoft.com/office/drawing/2014/main" id="{CD634665-B6BB-4E34-9E45-C9545EA221E9}"/>
              </a:ext>
            </a:extLst>
          </p:cNvPr>
          <p:cNvSpPr/>
          <p:nvPr/>
        </p:nvSpPr>
        <p:spPr>
          <a:xfrm>
            <a:off x="3000652" y="3364637"/>
            <a:ext cx="701336" cy="4527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Rectángulo 8">
            <a:extLst>
              <a:ext uri="{FF2B5EF4-FFF2-40B4-BE49-F238E27FC236}">
                <a16:creationId xmlns:a16="http://schemas.microsoft.com/office/drawing/2014/main" id="{27119661-97CC-468F-8A82-B78376503D01}"/>
              </a:ext>
            </a:extLst>
          </p:cNvPr>
          <p:cNvSpPr/>
          <p:nvPr/>
        </p:nvSpPr>
        <p:spPr>
          <a:xfrm>
            <a:off x="3952042" y="2886723"/>
            <a:ext cx="548937" cy="9306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0" name="Rectángulo 9">
            <a:extLst>
              <a:ext uri="{FF2B5EF4-FFF2-40B4-BE49-F238E27FC236}">
                <a16:creationId xmlns:a16="http://schemas.microsoft.com/office/drawing/2014/main" id="{0588DDA8-7F46-48BE-87F5-4429D6E1F7EE}"/>
              </a:ext>
            </a:extLst>
          </p:cNvPr>
          <p:cNvSpPr/>
          <p:nvPr/>
        </p:nvSpPr>
        <p:spPr>
          <a:xfrm>
            <a:off x="4801430" y="2886722"/>
            <a:ext cx="294353" cy="4779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Rectángulo 10">
            <a:extLst>
              <a:ext uri="{FF2B5EF4-FFF2-40B4-BE49-F238E27FC236}">
                <a16:creationId xmlns:a16="http://schemas.microsoft.com/office/drawing/2014/main" id="{698C8F41-0467-4011-94AA-AAD8DE144377}"/>
              </a:ext>
            </a:extLst>
          </p:cNvPr>
          <p:cNvSpPr/>
          <p:nvPr/>
        </p:nvSpPr>
        <p:spPr>
          <a:xfrm>
            <a:off x="4806653" y="3421489"/>
            <a:ext cx="294353" cy="4779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2" name="CuadroTexto 11">
            <a:extLst>
              <a:ext uri="{FF2B5EF4-FFF2-40B4-BE49-F238E27FC236}">
                <a16:creationId xmlns:a16="http://schemas.microsoft.com/office/drawing/2014/main" id="{E3E6C35A-F374-47E1-BAE1-CF0EABB0314E}"/>
              </a:ext>
            </a:extLst>
          </p:cNvPr>
          <p:cNvSpPr txBox="1"/>
          <p:nvPr/>
        </p:nvSpPr>
        <p:spPr>
          <a:xfrm>
            <a:off x="1583136" y="4163627"/>
            <a:ext cx="1932421" cy="261610"/>
          </a:xfrm>
          <a:prstGeom prst="rect">
            <a:avLst/>
          </a:prstGeom>
          <a:noFill/>
          <a:ln>
            <a:solidFill>
              <a:srgbClr val="FF0000"/>
            </a:solidFill>
          </a:ln>
        </p:spPr>
        <p:txBody>
          <a:bodyPr wrap="square" rtlCol="0">
            <a:spAutoFit/>
          </a:bodyPr>
          <a:lstStyle/>
          <a:p>
            <a:r>
              <a:rPr lang="es-EC" sz="1100" b="1" dirty="0"/>
              <a:t>Condición de insesgamiento</a:t>
            </a:r>
            <a:endParaRPr lang="es-419" sz="1100" b="1" dirty="0"/>
          </a:p>
        </p:txBody>
      </p:sp>
      <p:sp>
        <p:nvSpPr>
          <p:cNvPr id="13" name="CuadroTexto 12">
            <a:extLst>
              <a:ext uri="{FF2B5EF4-FFF2-40B4-BE49-F238E27FC236}">
                <a16:creationId xmlns:a16="http://schemas.microsoft.com/office/drawing/2014/main" id="{E42459F4-4BE6-420C-AB95-C99071A82707}"/>
              </a:ext>
            </a:extLst>
          </p:cNvPr>
          <p:cNvSpPr txBox="1"/>
          <p:nvPr/>
        </p:nvSpPr>
        <p:spPr>
          <a:xfrm>
            <a:off x="4472956" y="3998506"/>
            <a:ext cx="1066710" cy="430887"/>
          </a:xfrm>
          <a:prstGeom prst="rect">
            <a:avLst/>
          </a:prstGeom>
          <a:noFill/>
          <a:ln>
            <a:solidFill>
              <a:srgbClr val="FF0000"/>
            </a:solidFill>
          </a:ln>
        </p:spPr>
        <p:txBody>
          <a:bodyPr wrap="square" rtlCol="0">
            <a:spAutoFit/>
          </a:bodyPr>
          <a:lstStyle/>
          <a:p>
            <a:r>
              <a:rPr lang="es-EC" sz="1100" b="1" dirty="0"/>
              <a:t>Multiplicador de Lagrange</a:t>
            </a:r>
            <a:endParaRPr lang="es-419" sz="1100" b="1" dirty="0"/>
          </a:p>
        </p:txBody>
      </p:sp>
      <p:sp>
        <p:nvSpPr>
          <p:cNvPr id="14" name="CuadroTexto 13">
            <a:extLst>
              <a:ext uri="{FF2B5EF4-FFF2-40B4-BE49-F238E27FC236}">
                <a16:creationId xmlns:a16="http://schemas.microsoft.com/office/drawing/2014/main" id="{5447072F-630D-4696-98A2-324F86D85865}"/>
              </a:ext>
            </a:extLst>
          </p:cNvPr>
          <p:cNvSpPr txBox="1"/>
          <p:nvPr/>
        </p:nvSpPr>
        <p:spPr>
          <a:xfrm>
            <a:off x="4718459" y="2460978"/>
            <a:ext cx="548937" cy="261610"/>
          </a:xfrm>
          <a:prstGeom prst="rect">
            <a:avLst/>
          </a:prstGeom>
          <a:noFill/>
          <a:ln>
            <a:solidFill>
              <a:srgbClr val="FF0000"/>
            </a:solidFill>
          </a:ln>
        </p:spPr>
        <p:txBody>
          <a:bodyPr wrap="square" rtlCol="0">
            <a:spAutoFit/>
          </a:bodyPr>
          <a:lstStyle/>
          <a:p>
            <a:r>
              <a:rPr lang="es-EC" sz="1100" b="1" dirty="0"/>
              <a:t>Pesos</a:t>
            </a:r>
            <a:endParaRPr lang="es-419" sz="1100" b="1" dirty="0"/>
          </a:p>
        </p:txBody>
      </p:sp>
      <p:cxnSp>
        <p:nvCxnSpPr>
          <p:cNvPr id="16" name="Conector: angular 15">
            <a:extLst>
              <a:ext uri="{FF2B5EF4-FFF2-40B4-BE49-F238E27FC236}">
                <a16:creationId xmlns:a16="http://schemas.microsoft.com/office/drawing/2014/main" id="{A615BE15-6783-42BE-9340-8AF999267504}"/>
              </a:ext>
            </a:extLst>
          </p:cNvPr>
          <p:cNvCxnSpPr>
            <a:stCxn id="9" idx="2"/>
            <a:endCxn id="12" idx="0"/>
          </p:cNvCxnSpPr>
          <p:nvPr/>
        </p:nvCxnSpPr>
        <p:spPr>
          <a:xfrm rot="5400000">
            <a:off x="3214815" y="3151930"/>
            <a:ext cx="346229" cy="1677164"/>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05F54898-1D5E-479B-A585-1E885D2EEEBD}"/>
              </a:ext>
            </a:extLst>
          </p:cNvPr>
          <p:cNvCxnSpPr>
            <a:stCxn id="8" idx="2"/>
          </p:cNvCxnSpPr>
          <p:nvPr/>
        </p:nvCxnSpPr>
        <p:spPr>
          <a:xfrm>
            <a:off x="3351320" y="3817398"/>
            <a:ext cx="0" cy="1811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ector: angular 19">
            <a:extLst>
              <a:ext uri="{FF2B5EF4-FFF2-40B4-BE49-F238E27FC236}">
                <a16:creationId xmlns:a16="http://schemas.microsoft.com/office/drawing/2014/main" id="{B46FFEA6-4A3C-486D-9FB3-1CF96D4797C2}"/>
              </a:ext>
            </a:extLst>
          </p:cNvPr>
          <p:cNvCxnSpPr>
            <a:stCxn id="11" idx="2"/>
            <a:endCxn id="13" idx="0"/>
          </p:cNvCxnSpPr>
          <p:nvPr/>
        </p:nvCxnSpPr>
        <p:spPr>
          <a:xfrm rot="16200000" flipH="1">
            <a:off x="4930519" y="3922714"/>
            <a:ext cx="99102" cy="52481"/>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A6A69011-A64D-41F9-9D04-B46504007D6C}"/>
              </a:ext>
            </a:extLst>
          </p:cNvPr>
          <p:cNvCxnSpPr>
            <a:stCxn id="10" idx="0"/>
            <a:endCxn id="14" idx="2"/>
          </p:cNvCxnSpPr>
          <p:nvPr/>
        </p:nvCxnSpPr>
        <p:spPr>
          <a:xfrm flipV="1">
            <a:off x="4948607" y="2722588"/>
            <a:ext cx="44321" cy="1641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EC7EF92A-3274-4EE7-BEC1-E12CC58E99AF}"/>
              </a:ext>
            </a:extLst>
          </p:cNvPr>
          <p:cNvSpPr txBox="1"/>
          <p:nvPr/>
        </p:nvSpPr>
        <p:spPr>
          <a:xfrm>
            <a:off x="628650" y="5132068"/>
            <a:ext cx="8043169" cy="584775"/>
          </a:xfrm>
          <a:prstGeom prst="rect">
            <a:avLst/>
          </a:prstGeom>
          <a:noFill/>
        </p:spPr>
        <p:txBody>
          <a:bodyPr wrap="square" rtlCol="0">
            <a:spAutoFit/>
          </a:bodyPr>
          <a:lstStyle/>
          <a:p>
            <a:r>
              <a:rPr lang="es-EC" sz="1600" dirty="0">
                <a:latin typeface="Arial" panose="020B0604020202020204" pitchFamily="34" charset="0"/>
                <a:cs typeface="Arial" panose="020B0604020202020204" pitchFamily="34" charset="0"/>
              </a:rPr>
              <a:t>Condición de insesgamiento está dada por los pesos donde la sumatoria de los pesos de </a:t>
            </a:r>
            <a:r>
              <a:rPr lang="es-EC" sz="1600" dirty="0" err="1">
                <a:latin typeface="Arial" panose="020B0604020202020204" pitchFamily="34" charset="0"/>
                <a:cs typeface="Arial" panose="020B0604020202020204" pitchFamily="34" charset="0"/>
              </a:rPr>
              <a:t>var</a:t>
            </a:r>
            <a:r>
              <a:rPr lang="es-EC" sz="1600" dirty="0">
                <a:latin typeface="Arial" panose="020B0604020202020204" pitchFamily="34" charset="0"/>
                <a:cs typeface="Arial" panose="020B0604020202020204" pitchFamily="34" charset="0"/>
              </a:rPr>
              <a:t>. Primaria = 1 y sumatoria de pesos de </a:t>
            </a:r>
            <a:r>
              <a:rPr lang="es-EC" sz="1600" dirty="0" err="1">
                <a:latin typeface="Arial" panose="020B0604020202020204" pitchFamily="34" charset="0"/>
                <a:cs typeface="Arial" panose="020B0604020202020204" pitchFamily="34" charset="0"/>
              </a:rPr>
              <a:t>var</a:t>
            </a:r>
            <a:r>
              <a:rPr lang="es-EC" sz="1600" dirty="0">
                <a:latin typeface="Arial" panose="020B0604020202020204" pitchFamily="34" charset="0"/>
                <a:cs typeface="Arial" panose="020B0604020202020204" pitchFamily="34" charset="0"/>
              </a:rPr>
              <a:t>. Secundaria = 0</a:t>
            </a:r>
            <a:endParaRPr lang="es-419"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43394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6"/>
          <p:cNvSpPr>
            <a:spLocks noGrp="1"/>
          </p:cNvSpPr>
          <p:nvPr>
            <p:ph type="title"/>
          </p:nvPr>
        </p:nvSpPr>
        <p:spPr>
          <a:xfrm>
            <a:off x="459974" y="575853"/>
            <a:ext cx="7886700" cy="718180"/>
          </a:xfrm>
        </p:spPr>
        <p:txBody>
          <a:bodyPr>
            <a:normAutofit/>
          </a:bodyPr>
          <a:lstStyle/>
          <a:p>
            <a:r>
              <a:rPr lang="es-MX" sz="3500" b="1" dirty="0">
                <a:latin typeface="Arial" panose="020B0604020202020204" pitchFamily="34" charset="0"/>
                <a:cs typeface="Arial" panose="020B0604020202020204" pitchFamily="34" charset="0"/>
              </a:rPr>
              <a:t>Marco Teórico</a:t>
            </a:r>
            <a:endParaRPr lang="en-US" sz="3500" b="1" dirty="0">
              <a:latin typeface="Arial" panose="020B0604020202020204" pitchFamily="34" charset="0"/>
              <a:cs typeface="Arial" panose="020B0604020202020204" pitchFamily="34" charset="0"/>
            </a:endParaRPr>
          </a:p>
        </p:txBody>
      </p:sp>
      <p:sp>
        <p:nvSpPr>
          <p:cNvPr id="7" name="Marcador de contenido 17">
            <a:extLst>
              <a:ext uri="{FF2B5EF4-FFF2-40B4-BE49-F238E27FC236}">
                <a16:creationId xmlns:a16="http://schemas.microsoft.com/office/drawing/2014/main" id="{E344CD36-1CAA-4038-AD7A-011D1FBEFCDF}"/>
              </a:ext>
            </a:extLst>
          </p:cNvPr>
          <p:cNvSpPr>
            <a:spLocks noGrp="1"/>
          </p:cNvSpPr>
          <p:nvPr>
            <p:ph idx="1"/>
          </p:nvPr>
        </p:nvSpPr>
        <p:spPr>
          <a:xfrm>
            <a:off x="459974" y="1303479"/>
            <a:ext cx="8224052" cy="5962397"/>
          </a:xfrm>
        </p:spPr>
        <p:txBody>
          <a:bodyPr>
            <a:normAutofit/>
          </a:bodyPr>
          <a:lstStyle/>
          <a:p>
            <a:pPr marL="0" indent="0">
              <a:buNone/>
            </a:pPr>
            <a:r>
              <a:rPr lang="es-EC" sz="2500" b="1" dirty="0" err="1">
                <a:latin typeface="Arial" panose="020B0604020202020204" pitchFamily="34" charset="0"/>
                <a:cs typeface="Arial" panose="020B0604020202020204" pitchFamily="34" charset="0"/>
              </a:rPr>
              <a:t>Cokriging</a:t>
            </a:r>
            <a:r>
              <a:rPr lang="es-EC" sz="2500" b="1" dirty="0">
                <a:latin typeface="Arial" panose="020B0604020202020204" pitchFamily="34" charset="0"/>
                <a:cs typeface="Arial" panose="020B0604020202020204" pitchFamily="34" charset="0"/>
              </a:rPr>
              <a:t> Ordinario para dos variables (principal y auxiliar)</a:t>
            </a:r>
            <a:endParaRPr lang="es-MX" sz="1800" b="1" dirty="0">
              <a:solidFill>
                <a:schemeClr val="accent6"/>
              </a:solidFill>
              <a:latin typeface="Arial" panose="020B0604020202020204" pitchFamily="34" charset="0"/>
              <a:cs typeface="Arial" panose="020B0604020202020204" pitchFamily="34" charset="0"/>
            </a:endParaRPr>
          </a:p>
          <a:p>
            <a:pPr marL="0" indent="0">
              <a:buNone/>
            </a:pPr>
            <a:r>
              <a:rPr lang="es-MX" sz="1800" b="1" dirty="0" err="1">
                <a:solidFill>
                  <a:schemeClr val="accent6"/>
                </a:solidFill>
                <a:latin typeface="Arial" panose="020B0604020202020204" pitchFamily="34" charset="0"/>
                <a:cs typeface="Arial" panose="020B0604020202020204" pitchFamily="34" charset="0"/>
              </a:rPr>
              <a:t>Variograma</a:t>
            </a:r>
            <a:r>
              <a:rPr lang="es-MX" sz="1800" b="1" dirty="0">
                <a:solidFill>
                  <a:schemeClr val="accent6"/>
                </a:solidFill>
                <a:latin typeface="Arial" panose="020B0604020202020204" pitchFamily="34" charset="0"/>
                <a:cs typeface="Arial" panose="020B0604020202020204" pitchFamily="34" charset="0"/>
              </a:rPr>
              <a:t> cruzado</a:t>
            </a:r>
          </a:p>
          <a:p>
            <a:pPr marL="0" indent="0">
              <a:buNone/>
            </a:pPr>
            <a:r>
              <a:rPr lang="es-EC" sz="1600" dirty="0">
                <a:latin typeface="Arial" panose="020B0604020202020204" pitchFamily="34" charset="0"/>
                <a:ea typeface="Calibri" panose="020F0502020204030204" pitchFamily="34" charset="0"/>
                <a:cs typeface="Arial" panose="020B0604020202020204" pitchFamily="34" charset="0"/>
              </a:rPr>
              <a:t>L</a:t>
            </a:r>
            <a:r>
              <a:rPr lang="es-EC" sz="1600" dirty="0">
                <a:effectLst/>
                <a:latin typeface="Arial" panose="020B0604020202020204" pitchFamily="34" charset="0"/>
                <a:ea typeface="Calibri" panose="020F0502020204030204" pitchFamily="34" charset="0"/>
                <a:cs typeface="Arial" panose="020B0604020202020204" pitchFamily="34" charset="0"/>
              </a:rPr>
              <a:t>a varianza está representada entre los puntos de una variable respecto a otra.</a:t>
            </a:r>
          </a:p>
          <a:p>
            <a:pPr marL="0" indent="0">
              <a:buNone/>
            </a:pPr>
            <a:endParaRPr lang="es-EC" sz="16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s-EC" sz="16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s-EC" sz="16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s-EC" sz="16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s-EC" sz="16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s-EC" sz="16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s-EC" sz="16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s-EC" sz="16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s-EC" sz="16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s-EC" sz="16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s-EC" sz="1600" dirty="0">
              <a:latin typeface="Arial" panose="020B0604020202020204" pitchFamily="34" charset="0"/>
              <a:ea typeface="Calibri" panose="020F0502020204030204" pitchFamily="34" charset="0"/>
              <a:cs typeface="Arial" panose="020B0604020202020204" pitchFamily="34" charset="0"/>
            </a:endParaRPr>
          </a:p>
        </p:txBody>
      </p:sp>
      <p:pic>
        <p:nvPicPr>
          <p:cNvPr id="3" name="Imagen 2">
            <a:extLst>
              <a:ext uri="{FF2B5EF4-FFF2-40B4-BE49-F238E27FC236}">
                <a16:creationId xmlns:a16="http://schemas.microsoft.com/office/drawing/2014/main" id="{92BE4C83-87B7-4000-B946-83A7B3871CBC}"/>
              </a:ext>
            </a:extLst>
          </p:cNvPr>
          <p:cNvPicPr>
            <a:picLocks noChangeAspect="1"/>
          </p:cNvPicPr>
          <p:nvPr/>
        </p:nvPicPr>
        <p:blipFill>
          <a:blip r:embed="rId4"/>
          <a:stretch>
            <a:fillRect/>
          </a:stretch>
        </p:blipFill>
        <p:spPr>
          <a:xfrm>
            <a:off x="1079664" y="2921201"/>
            <a:ext cx="6343650" cy="638175"/>
          </a:xfrm>
          <a:prstGeom prst="rect">
            <a:avLst/>
          </a:prstGeom>
        </p:spPr>
      </p:pic>
      <p:sp>
        <p:nvSpPr>
          <p:cNvPr id="6" name="Rectángulo 5">
            <a:extLst>
              <a:ext uri="{FF2B5EF4-FFF2-40B4-BE49-F238E27FC236}">
                <a16:creationId xmlns:a16="http://schemas.microsoft.com/office/drawing/2014/main" id="{4465AB63-5C31-46D4-B822-31FF40A8F37E}"/>
              </a:ext>
            </a:extLst>
          </p:cNvPr>
          <p:cNvSpPr/>
          <p:nvPr/>
        </p:nvSpPr>
        <p:spPr>
          <a:xfrm>
            <a:off x="3289956" y="3093851"/>
            <a:ext cx="207390" cy="2922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1" name="Rectángulo 20">
            <a:extLst>
              <a:ext uri="{FF2B5EF4-FFF2-40B4-BE49-F238E27FC236}">
                <a16:creationId xmlns:a16="http://schemas.microsoft.com/office/drawing/2014/main" id="{F2D31D2D-8B5F-4A07-8015-A5724A2B8EFF}"/>
              </a:ext>
            </a:extLst>
          </p:cNvPr>
          <p:cNvSpPr/>
          <p:nvPr/>
        </p:nvSpPr>
        <p:spPr>
          <a:xfrm>
            <a:off x="5356635" y="3109413"/>
            <a:ext cx="207390" cy="2922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cxnSp>
        <p:nvCxnSpPr>
          <p:cNvPr id="17" name="Conector: angular 16">
            <a:extLst>
              <a:ext uri="{FF2B5EF4-FFF2-40B4-BE49-F238E27FC236}">
                <a16:creationId xmlns:a16="http://schemas.microsoft.com/office/drawing/2014/main" id="{14FDC144-C02C-47FE-AB9B-79371FAD8A93}"/>
              </a:ext>
            </a:extLst>
          </p:cNvPr>
          <p:cNvCxnSpPr>
            <a:cxnSpLocks/>
            <a:stCxn id="6" idx="2"/>
          </p:cNvCxnSpPr>
          <p:nvPr/>
        </p:nvCxnSpPr>
        <p:spPr>
          <a:xfrm rot="5400000">
            <a:off x="2667786" y="2848755"/>
            <a:ext cx="188538" cy="1263193"/>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007F5DB9-BDB5-414B-BF38-664DDA952DA7}"/>
              </a:ext>
            </a:extLst>
          </p:cNvPr>
          <p:cNvSpPr txBox="1"/>
          <p:nvPr/>
        </p:nvSpPr>
        <p:spPr>
          <a:xfrm>
            <a:off x="1058577" y="3420878"/>
            <a:ext cx="1020034" cy="276999"/>
          </a:xfrm>
          <a:prstGeom prst="rect">
            <a:avLst/>
          </a:prstGeom>
          <a:noFill/>
        </p:spPr>
        <p:txBody>
          <a:bodyPr wrap="square" rtlCol="0">
            <a:spAutoFit/>
          </a:bodyPr>
          <a:lstStyle/>
          <a:p>
            <a:r>
              <a:rPr lang="es-EC" sz="1200"/>
              <a:t>Var. Principal</a:t>
            </a:r>
            <a:endParaRPr lang="es-419" sz="1200"/>
          </a:p>
        </p:txBody>
      </p:sp>
      <p:cxnSp>
        <p:nvCxnSpPr>
          <p:cNvPr id="24" name="Conector: angular 23">
            <a:extLst>
              <a:ext uri="{FF2B5EF4-FFF2-40B4-BE49-F238E27FC236}">
                <a16:creationId xmlns:a16="http://schemas.microsoft.com/office/drawing/2014/main" id="{9E32524B-1FCE-47B0-B85B-FCAFBBECF693}"/>
              </a:ext>
            </a:extLst>
          </p:cNvPr>
          <p:cNvCxnSpPr>
            <a:cxnSpLocks/>
            <a:stCxn id="21" idx="2"/>
          </p:cNvCxnSpPr>
          <p:nvPr/>
        </p:nvCxnSpPr>
        <p:spPr>
          <a:xfrm rot="16200000" flipH="1">
            <a:off x="5982190" y="2879783"/>
            <a:ext cx="141847" cy="1185567"/>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CuadroTexto 26">
            <a:extLst>
              <a:ext uri="{FF2B5EF4-FFF2-40B4-BE49-F238E27FC236}">
                <a16:creationId xmlns:a16="http://schemas.microsoft.com/office/drawing/2014/main" id="{8A4A29C9-35C6-45E7-8363-6B826F5BC518}"/>
              </a:ext>
            </a:extLst>
          </p:cNvPr>
          <p:cNvSpPr txBox="1"/>
          <p:nvPr/>
        </p:nvSpPr>
        <p:spPr>
          <a:xfrm>
            <a:off x="6645897" y="3402569"/>
            <a:ext cx="1020034" cy="276999"/>
          </a:xfrm>
          <a:prstGeom prst="rect">
            <a:avLst/>
          </a:prstGeom>
          <a:noFill/>
        </p:spPr>
        <p:txBody>
          <a:bodyPr wrap="square" rtlCol="0">
            <a:spAutoFit/>
          </a:bodyPr>
          <a:lstStyle/>
          <a:p>
            <a:r>
              <a:rPr lang="es-EC" sz="1200"/>
              <a:t>Var. Auxiliar</a:t>
            </a:r>
            <a:endParaRPr lang="es-419" sz="1200"/>
          </a:p>
        </p:txBody>
      </p:sp>
      <p:pic>
        <p:nvPicPr>
          <p:cNvPr id="28" name="Imagen 27" descr="Semivariograma. Se representan los tres parámetros que lo definen: rango, sill y nugget.  ">
            <a:extLst>
              <a:ext uri="{FF2B5EF4-FFF2-40B4-BE49-F238E27FC236}">
                <a16:creationId xmlns:a16="http://schemas.microsoft.com/office/drawing/2014/main" id="{8AC46771-57EE-4ED4-B449-49AF8FE1F87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62055" y="3896678"/>
            <a:ext cx="3016454" cy="2208561"/>
          </a:xfrm>
          <a:prstGeom prst="rect">
            <a:avLst/>
          </a:prstGeom>
          <a:noFill/>
          <a:ln>
            <a:solidFill>
              <a:schemeClr val="tx1"/>
            </a:solidFill>
          </a:ln>
        </p:spPr>
      </p:pic>
    </p:spTree>
    <p:extLst>
      <p:ext uri="{BB962C8B-B14F-4D97-AF65-F5344CB8AC3E}">
        <p14:creationId xmlns:p14="http://schemas.microsoft.com/office/powerpoint/2010/main" val="6248242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animBg="1"/>
      <p:bldP spid="19"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A77C33B-8D48-4DD5-96FC-C0942945EBB5}"/>
              </a:ext>
            </a:extLst>
          </p:cNvPr>
          <p:cNvSpPr txBox="1"/>
          <p:nvPr/>
        </p:nvSpPr>
        <p:spPr>
          <a:xfrm>
            <a:off x="230514" y="1696721"/>
            <a:ext cx="4009338" cy="923330"/>
          </a:xfrm>
          <a:prstGeom prst="rect">
            <a:avLst/>
          </a:prstGeom>
          <a:solidFill>
            <a:schemeClr val="accent6">
              <a:lumMod val="20000"/>
              <a:lumOff val="80000"/>
            </a:schemeClr>
          </a:solidFill>
        </p:spPr>
        <p:txBody>
          <a:bodyPr wrap="square" rtlCol="0">
            <a:spAutoFit/>
          </a:bodyPr>
          <a:lstStyle/>
          <a:p>
            <a:r>
              <a:rPr lang="es-EC" dirty="0">
                <a:latin typeface="Arial" panose="020B0604020202020204" pitchFamily="34" charset="0"/>
                <a:cs typeface="Arial" panose="020B0604020202020204" pitchFamily="34" charset="0"/>
              </a:rPr>
              <a:t>Exponencial: </a:t>
            </a:r>
            <a:r>
              <a:rPr lang="es-419" dirty="0">
                <a:latin typeface="Arial" panose="020B0604020202020204" pitchFamily="34" charset="0"/>
                <a:cs typeface="Arial" panose="020B0604020202020204" pitchFamily="34" charset="0"/>
              </a:rPr>
              <a:t>se acerca a la meseta del </a:t>
            </a:r>
            <a:r>
              <a:rPr lang="es-419" dirty="0" err="1">
                <a:latin typeface="Arial" panose="020B0604020202020204" pitchFamily="34" charset="0"/>
                <a:cs typeface="Arial" panose="020B0604020202020204" pitchFamily="34" charset="0"/>
              </a:rPr>
              <a:t>semivariograma</a:t>
            </a:r>
            <a:r>
              <a:rPr lang="es-419" dirty="0">
                <a:latin typeface="Arial" panose="020B0604020202020204" pitchFamily="34" charset="0"/>
                <a:cs typeface="Arial" panose="020B0604020202020204" pitchFamily="34" charset="0"/>
              </a:rPr>
              <a:t> de forma asintótica.</a:t>
            </a:r>
          </a:p>
        </p:txBody>
      </p:sp>
      <p:sp>
        <p:nvSpPr>
          <p:cNvPr id="6" name="CuadroTexto 5">
            <a:extLst>
              <a:ext uri="{FF2B5EF4-FFF2-40B4-BE49-F238E27FC236}">
                <a16:creationId xmlns:a16="http://schemas.microsoft.com/office/drawing/2014/main" id="{671803B5-297D-45A6-AECD-ED48B14BC78C}"/>
              </a:ext>
            </a:extLst>
          </p:cNvPr>
          <p:cNvSpPr txBox="1"/>
          <p:nvPr/>
        </p:nvSpPr>
        <p:spPr>
          <a:xfrm>
            <a:off x="230514" y="2860082"/>
            <a:ext cx="4215696" cy="923330"/>
          </a:xfrm>
          <a:prstGeom prst="rect">
            <a:avLst/>
          </a:prstGeom>
          <a:solidFill>
            <a:schemeClr val="accent1">
              <a:lumMod val="40000"/>
              <a:lumOff val="60000"/>
            </a:schemeClr>
          </a:solidFill>
        </p:spPr>
        <p:txBody>
          <a:bodyPr wrap="square" rtlCol="0">
            <a:spAutoFit/>
          </a:bodyPr>
          <a:lstStyle/>
          <a:p>
            <a:r>
              <a:rPr lang="es-EC">
                <a:latin typeface="Arial" panose="020B0604020202020204" pitchFamily="34" charset="0"/>
                <a:cs typeface="Arial" panose="020B0604020202020204" pitchFamily="34" charset="0"/>
              </a:rPr>
              <a:t>Gaussiano: </a:t>
            </a:r>
            <a:r>
              <a:rPr lang="es-419">
                <a:latin typeface="Arial" panose="020B0604020202020204" pitchFamily="34" charset="0"/>
                <a:cs typeface="Arial" panose="020B0604020202020204" pitchFamily="34" charset="0"/>
              </a:rPr>
              <a:t>este </a:t>
            </a:r>
            <a:r>
              <a:rPr lang="es-419" err="1">
                <a:latin typeface="Arial" panose="020B0604020202020204" pitchFamily="34" charset="0"/>
                <a:cs typeface="Arial" panose="020B0604020202020204" pitchFamily="34" charset="0"/>
              </a:rPr>
              <a:t>semivariograma</a:t>
            </a:r>
            <a:r>
              <a:rPr lang="es-419">
                <a:latin typeface="Arial" panose="020B0604020202020204" pitchFamily="34" charset="0"/>
                <a:cs typeface="Arial" panose="020B0604020202020204" pitchFamily="34" charset="0"/>
              </a:rPr>
              <a:t> presenta un comportamiento cuadrático cerca del origen</a:t>
            </a:r>
          </a:p>
        </p:txBody>
      </p:sp>
      <p:sp>
        <p:nvSpPr>
          <p:cNvPr id="7" name="CuadroTexto 6">
            <a:extLst>
              <a:ext uri="{FF2B5EF4-FFF2-40B4-BE49-F238E27FC236}">
                <a16:creationId xmlns:a16="http://schemas.microsoft.com/office/drawing/2014/main" id="{3CD009AD-6763-4F2E-ACC8-E0666492B7B4}"/>
              </a:ext>
            </a:extLst>
          </p:cNvPr>
          <p:cNvSpPr txBox="1"/>
          <p:nvPr/>
        </p:nvSpPr>
        <p:spPr>
          <a:xfrm>
            <a:off x="258797" y="4077241"/>
            <a:ext cx="4313203" cy="646331"/>
          </a:xfrm>
          <a:prstGeom prst="rect">
            <a:avLst/>
          </a:prstGeom>
          <a:solidFill>
            <a:schemeClr val="accent2">
              <a:lumMod val="40000"/>
              <a:lumOff val="60000"/>
            </a:schemeClr>
          </a:solidFill>
        </p:spPr>
        <p:txBody>
          <a:bodyPr wrap="square" rtlCol="0">
            <a:spAutoFit/>
          </a:bodyPr>
          <a:lstStyle/>
          <a:p>
            <a:r>
              <a:rPr lang="es-EC">
                <a:latin typeface="Arial" panose="020B0604020202020204" pitchFamily="34" charset="0"/>
                <a:cs typeface="Arial" panose="020B0604020202020204" pitchFamily="34" charset="0"/>
              </a:rPr>
              <a:t>Esférico: </a:t>
            </a:r>
            <a:r>
              <a:rPr lang="es-419">
                <a:latin typeface="Arial" panose="020B0604020202020204" pitchFamily="34" charset="0"/>
                <a:cs typeface="Arial" panose="020B0604020202020204" pitchFamily="34" charset="0"/>
              </a:rPr>
              <a:t>tiene un comportamiento lineal cerca del origen</a:t>
            </a:r>
          </a:p>
        </p:txBody>
      </p:sp>
      <p:sp>
        <p:nvSpPr>
          <p:cNvPr id="8" name="CuadroTexto 7">
            <a:extLst>
              <a:ext uri="{FF2B5EF4-FFF2-40B4-BE49-F238E27FC236}">
                <a16:creationId xmlns:a16="http://schemas.microsoft.com/office/drawing/2014/main" id="{2D1EAA40-1BCE-4185-9888-62061EBED3B6}"/>
              </a:ext>
            </a:extLst>
          </p:cNvPr>
          <p:cNvSpPr txBox="1"/>
          <p:nvPr/>
        </p:nvSpPr>
        <p:spPr>
          <a:xfrm>
            <a:off x="230515" y="5034064"/>
            <a:ext cx="4313203" cy="923330"/>
          </a:xfrm>
          <a:prstGeom prst="rect">
            <a:avLst/>
          </a:prstGeom>
          <a:solidFill>
            <a:schemeClr val="accent1">
              <a:lumMod val="40000"/>
              <a:lumOff val="60000"/>
            </a:schemeClr>
          </a:solidFill>
        </p:spPr>
        <p:txBody>
          <a:bodyPr wrap="square" rtlCol="0">
            <a:spAutoFit/>
          </a:bodyPr>
          <a:lstStyle/>
          <a:p>
            <a:r>
              <a:rPr lang="es-EC">
                <a:latin typeface="Arial" panose="020B0604020202020204" pitchFamily="34" charset="0"/>
                <a:cs typeface="Arial" panose="020B0604020202020204" pitchFamily="34" charset="0"/>
              </a:rPr>
              <a:t>Estable: </a:t>
            </a:r>
            <a:r>
              <a:rPr lang="es-419">
                <a:latin typeface="Arial" panose="020B0604020202020204" pitchFamily="34" charset="0"/>
                <a:cs typeface="Arial" panose="020B0604020202020204" pitchFamily="34" charset="0"/>
              </a:rPr>
              <a:t>similar al modelo gaussiano con la diferencia que interviene un nuevo parámetro llamado teta</a:t>
            </a:r>
          </a:p>
        </p:txBody>
      </p:sp>
      <p:sp>
        <p:nvSpPr>
          <p:cNvPr id="9" name="CuadroTexto 8">
            <a:extLst>
              <a:ext uri="{FF2B5EF4-FFF2-40B4-BE49-F238E27FC236}">
                <a16:creationId xmlns:a16="http://schemas.microsoft.com/office/drawing/2014/main" id="{AC33581A-602C-4F62-81C6-13E92157D545}"/>
              </a:ext>
            </a:extLst>
          </p:cNvPr>
          <p:cNvSpPr txBox="1"/>
          <p:nvPr/>
        </p:nvSpPr>
        <p:spPr>
          <a:xfrm>
            <a:off x="386499" y="798472"/>
            <a:ext cx="7343480" cy="923330"/>
          </a:xfrm>
          <a:prstGeom prst="rect">
            <a:avLst/>
          </a:prstGeom>
          <a:noFill/>
        </p:spPr>
        <p:txBody>
          <a:bodyPr wrap="square" rtlCol="0">
            <a:spAutoFit/>
          </a:bodyPr>
          <a:lstStyle/>
          <a:p>
            <a:r>
              <a:rPr lang="es-EC" sz="1800" dirty="0" err="1">
                <a:latin typeface="Arial" panose="020B0604020202020204" pitchFamily="34" charset="0"/>
                <a:ea typeface="Calibri" panose="020F0502020204030204" pitchFamily="34" charset="0"/>
                <a:cs typeface="Arial" panose="020B0604020202020204" pitchFamily="34" charset="0"/>
              </a:rPr>
              <a:t>Variograma</a:t>
            </a:r>
            <a:r>
              <a:rPr lang="es-EC" sz="1800" dirty="0">
                <a:latin typeface="Arial" panose="020B0604020202020204" pitchFamily="34" charset="0"/>
                <a:ea typeface="Calibri" panose="020F0502020204030204" pitchFamily="34" charset="0"/>
                <a:cs typeface="Arial" panose="020B0604020202020204" pitchFamily="34" charset="0"/>
              </a:rPr>
              <a:t> teórico: Uso de funciones teóricas que mejor se ajustan al </a:t>
            </a:r>
            <a:r>
              <a:rPr lang="es-EC" sz="1800" dirty="0" err="1">
                <a:latin typeface="Arial" panose="020B0604020202020204" pitchFamily="34" charset="0"/>
                <a:ea typeface="Calibri" panose="020F0502020204030204" pitchFamily="34" charset="0"/>
                <a:cs typeface="Arial" panose="020B0604020202020204" pitchFamily="34" charset="0"/>
              </a:rPr>
              <a:t>variograma</a:t>
            </a:r>
            <a:r>
              <a:rPr lang="es-EC" sz="1800" dirty="0">
                <a:latin typeface="Arial" panose="020B0604020202020204" pitchFamily="34" charset="0"/>
                <a:ea typeface="Calibri" panose="020F0502020204030204" pitchFamily="34" charset="0"/>
                <a:cs typeface="Arial" panose="020B0604020202020204" pitchFamily="34" charset="0"/>
              </a:rPr>
              <a:t> experimental</a:t>
            </a:r>
          </a:p>
          <a:p>
            <a:endParaRPr lang="es-419" dirty="0">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D3825DEF-F1C6-47CD-A06A-691251661802}"/>
              </a:ext>
            </a:extLst>
          </p:cNvPr>
          <p:cNvPicPr>
            <a:picLocks noChangeAspect="1"/>
          </p:cNvPicPr>
          <p:nvPr/>
        </p:nvPicPr>
        <p:blipFill>
          <a:blip r:embed="rId4"/>
          <a:stretch>
            <a:fillRect/>
          </a:stretch>
        </p:blipFill>
        <p:spPr>
          <a:xfrm>
            <a:off x="4543718" y="2165786"/>
            <a:ext cx="4215696" cy="2656132"/>
          </a:xfrm>
          <a:prstGeom prst="rect">
            <a:avLst/>
          </a:prstGeom>
        </p:spPr>
      </p:pic>
    </p:spTree>
    <p:extLst>
      <p:ext uri="{BB962C8B-B14F-4D97-AF65-F5344CB8AC3E}">
        <p14:creationId xmlns:p14="http://schemas.microsoft.com/office/powerpoint/2010/main" val="24654728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A77C33B-8D48-4DD5-96FC-C0942945EBB5}"/>
              </a:ext>
            </a:extLst>
          </p:cNvPr>
          <p:cNvSpPr txBox="1"/>
          <p:nvPr/>
        </p:nvSpPr>
        <p:spPr>
          <a:xfrm>
            <a:off x="356304" y="2265322"/>
            <a:ext cx="5625160" cy="1754326"/>
          </a:xfrm>
          <a:prstGeom prst="rect">
            <a:avLst/>
          </a:prstGeom>
          <a:solidFill>
            <a:schemeClr val="accent6">
              <a:lumMod val="20000"/>
              <a:lumOff val="80000"/>
            </a:schemeClr>
          </a:solidFill>
        </p:spPr>
        <p:txBody>
          <a:bodyPr wrap="square" rtlCol="0">
            <a:spAutoFit/>
          </a:bodyPr>
          <a:lstStyle/>
          <a:p>
            <a:r>
              <a:rPr lang="es-EC">
                <a:latin typeface="Arial" panose="020B0604020202020204" pitchFamily="34" charset="0"/>
                <a:cs typeface="Arial" panose="020B0604020202020204" pitchFamily="34" charset="0"/>
              </a:rPr>
              <a:t>Validación cruzada</a:t>
            </a:r>
          </a:p>
          <a:p>
            <a:endParaRPr lang="es-EC">
              <a:latin typeface="Arial" panose="020B0604020202020204" pitchFamily="34" charset="0"/>
              <a:cs typeface="Arial" panose="020B0604020202020204" pitchFamily="34" charset="0"/>
            </a:endParaRPr>
          </a:p>
          <a:p>
            <a:r>
              <a:rPr lang="es-EC">
                <a:latin typeface="Arial" panose="020B0604020202020204" pitchFamily="34" charset="0"/>
                <a:cs typeface="Arial" panose="020B0604020202020204" pitchFamily="34" charset="0"/>
              </a:rPr>
              <a:t>Separación de datos en 2 subconjuntos.</a:t>
            </a:r>
          </a:p>
          <a:p>
            <a:endParaRPr lang="es-EC">
              <a:latin typeface="Arial" panose="020B0604020202020204" pitchFamily="34" charset="0"/>
              <a:cs typeface="Arial" panose="020B0604020202020204" pitchFamily="34" charset="0"/>
            </a:endParaRPr>
          </a:p>
          <a:p>
            <a:pPr marL="342900" indent="-342900">
              <a:buAutoNum type="alphaLcParenR"/>
            </a:pPr>
            <a:r>
              <a:rPr lang="es-EC">
                <a:latin typeface="Arial" panose="020B0604020202020204" pitchFamily="34" charset="0"/>
                <a:cs typeface="Arial" panose="020B0604020202020204" pitchFamily="34" charset="0"/>
              </a:rPr>
              <a:t>Conjunto de entrenamiento para el modelo</a:t>
            </a:r>
          </a:p>
          <a:p>
            <a:pPr marL="342900" indent="-342900">
              <a:buAutoNum type="alphaLcParenR"/>
            </a:pPr>
            <a:r>
              <a:rPr lang="es-EC">
                <a:latin typeface="Arial" panose="020B0604020202020204" pitchFamily="34" charset="0"/>
                <a:cs typeface="Arial" panose="020B0604020202020204" pitchFamily="34" charset="0"/>
              </a:rPr>
              <a:t>Conjunto de valores a predecir</a:t>
            </a:r>
            <a:endParaRPr lang="es-419">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671803B5-297D-45A6-AECD-ED48B14BC78C}"/>
              </a:ext>
            </a:extLst>
          </p:cNvPr>
          <p:cNvSpPr txBox="1"/>
          <p:nvPr/>
        </p:nvSpPr>
        <p:spPr>
          <a:xfrm>
            <a:off x="3259760" y="4504118"/>
            <a:ext cx="5625160" cy="1200329"/>
          </a:xfrm>
          <a:prstGeom prst="rect">
            <a:avLst/>
          </a:prstGeom>
          <a:solidFill>
            <a:schemeClr val="accent1">
              <a:lumMod val="40000"/>
              <a:lumOff val="60000"/>
            </a:schemeClr>
          </a:solidFill>
        </p:spPr>
        <p:txBody>
          <a:bodyPr wrap="square" rtlCol="0">
            <a:spAutoFit/>
          </a:bodyPr>
          <a:lstStyle/>
          <a:p>
            <a:r>
              <a:rPr lang="es-EC">
                <a:latin typeface="Arial" panose="020B0604020202020204" pitchFamily="34" charset="0"/>
                <a:cs typeface="Arial" panose="020B0604020202020204" pitchFamily="34" charset="0"/>
              </a:rPr>
              <a:t>Validación de campo</a:t>
            </a:r>
          </a:p>
          <a:p>
            <a:endParaRPr lang="es-EC">
              <a:latin typeface="Arial" panose="020B0604020202020204" pitchFamily="34" charset="0"/>
              <a:cs typeface="Arial" panose="020B0604020202020204" pitchFamily="34" charset="0"/>
            </a:endParaRPr>
          </a:p>
          <a:p>
            <a:r>
              <a:rPr lang="es-EC">
                <a:latin typeface="Arial" panose="020B0604020202020204" pitchFamily="34" charset="0"/>
                <a:cs typeface="Arial" panose="020B0604020202020204" pitchFamily="34" charset="0"/>
              </a:rPr>
              <a:t>Comparar medidas obtenidas del modelo con datos tomados directamente en la zona de influencia</a:t>
            </a:r>
            <a:endParaRPr lang="es-419">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AC33581A-602C-4F62-81C6-13E92157D545}"/>
              </a:ext>
            </a:extLst>
          </p:cNvPr>
          <p:cNvSpPr txBox="1"/>
          <p:nvPr/>
        </p:nvSpPr>
        <p:spPr>
          <a:xfrm>
            <a:off x="230514" y="1418766"/>
            <a:ext cx="7679612" cy="646331"/>
          </a:xfrm>
          <a:prstGeom prst="rect">
            <a:avLst/>
          </a:prstGeom>
          <a:noFill/>
        </p:spPr>
        <p:txBody>
          <a:bodyPr wrap="square" rtlCol="0">
            <a:spAutoFit/>
          </a:bodyPr>
          <a:lstStyle/>
          <a:p>
            <a:r>
              <a:rPr lang="es-EC" sz="1800" b="1" dirty="0">
                <a:latin typeface="Arial" panose="020B0604020202020204" pitchFamily="34" charset="0"/>
                <a:ea typeface="Calibri" panose="020F0502020204030204" pitchFamily="34" charset="0"/>
                <a:cs typeface="Arial" panose="020B0604020202020204" pitchFamily="34" charset="0"/>
              </a:rPr>
              <a:t>Métodos de validación</a:t>
            </a:r>
          </a:p>
          <a:p>
            <a:endParaRPr lang="es-419" dirty="0">
              <a:latin typeface="Arial" panose="020B0604020202020204" pitchFamily="34" charset="0"/>
              <a:cs typeface="Arial" panose="020B0604020202020204" pitchFamily="34" charset="0"/>
            </a:endParaRPr>
          </a:p>
        </p:txBody>
      </p:sp>
      <p:sp>
        <p:nvSpPr>
          <p:cNvPr id="10" name="Título 16">
            <a:extLst>
              <a:ext uri="{FF2B5EF4-FFF2-40B4-BE49-F238E27FC236}">
                <a16:creationId xmlns:a16="http://schemas.microsoft.com/office/drawing/2014/main" id="{257A33C3-C46E-4CB3-B97B-5A1FA1798A3D}"/>
              </a:ext>
            </a:extLst>
          </p:cNvPr>
          <p:cNvSpPr>
            <a:spLocks noGrp="1"/>
          </p:cNvSpPr>
          <p:nvPr>
            <p:ph type="title"/>
          </p:nvPr>
        </p:nvSpPr>
        <p:spPr>
          <a:xfrm>
            <a:off x="230513" y="618765"/>
            <a:ext cx="8247697" cy="718180"/>
          </a:xfrm>
        </p:spPr>
        <p:txBody>
          <a:bodyPr>
            <a:normAutofit/>
          </a:bodyPr>
          <a:lstStyle/>
          <a:p>
            <a:r>
              <a:rPr lang="es-MX" sz="3500" b="1" dirty="0">
                <a:latin typeface="Arial" panose="020B0604020202020204" pitchFamily="34" charset="0"/>
                <a:cs typeface="Arial" panose="020B0604020202020204" pitchFamily="34" charset="0"/>
              </a:rPr>
              <a:t>Marco Teórico</a:t>
            </a:r>
            <a:endParaRPr lang="en-US" sz="3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2539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ítulo 16">
            <a:extLst>
              <a:ext uri="{FF2B5EF4-FFF2-40B4-BE49-F238E27FC236}">
                <a16:creationId xmlns:a16="http://schemas.microsoft.com/office/drawing/2014/main" id="{51A59BDB-EAEC-4EE9-8012-D6B958F11223}"/>
              </a:ext>
            </a:extLst>
          </p:cNvPr>
          <p:cNvSpPr>
            <a:spLocks noGrp="1"/>
          </p:cNvSpPr>
          <p:nvPr>
            <p:ph type="title"/>
          </p:nvPr>
        </p:nvSpPr>
        <p:spPr>
          <a:xfrm>
            <a:off x="421260" y="583253"/>
            <a:ext cx="7886700" cy="718180"/>
          </a:xfrm>
        </p:spPr>
        <p:txBody>
          <a:bodyPr>
            <a:normAutofit/>
          </a:bodyPr>
          <a:lstStyle/>
          <a:p>
            <a:r>
              <a:rPr lang="es-MX" sz="3500" b="1" dirty="0">
                <a:latin typeface="Arial" panose="020B0604020202020204" pitchFamily="34" charset="0"/>
                <a:cs typeface="Arial" panose="020B0604020202020204" pitchFamily="34" charset="0"/>
              </a:rPr>
              <a:t>Marco Teórico</a:t>
            </a:r>
            <a:endParaRPr lang="en-US" sz="3500" b="1"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54B22536-455A-4814-A03F-748D4D903D05}"/>
              </a:ext>
            </a:extLst>
          </p:cNvPr>
          <p:cNvSpPr txBox="1"/>
          <p:nvPr/>
        </p:nvSpPr>
        <p:spPr>
          <a:xfrm>
            <a:off x="502124" y="1284313"/>
            <a:ext cx="7343480" cy="646331"/>
          </a:xfrm>
          <a:prstGeom prst="rect">
            <a:avLst/>
          </a:prstGeom>
          <a:noFill/>
        </p:spPr>
        <p:txBody>
          <a:bodyPr wrap="square" rtlCol="0">
            <a:spAutoFit/>
          </a:bodyPr>
          <a:lstStyle/>
          <a:p>
            <a:r>
              <a:rPr lang="es-EC" sz="1800" b="1" dirty="0">
                <a:latin typeface="Arial" panose="020B0604020202020204" pitchFamily="34" charset="0"/>
                <a:ea typeface="Calibri" panose="020F0502020204030204" pitchFamily="34" charset="0"/>
                <a:cs typeface="Arial" panose="020B0604020202020204" pitchFamily="34" charset="0"/>
              </a:rPr>
              <a:t>Estadísticos usados</a:t>
            </a:r>
          </a:p>
          <a:p>
            <a:endParaRPr lang="es-419"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42F5AEE7-EAFE-49CE-A61A-40A11A51C6DD}"/>
              </a:ext>
            </a:extLst>
          </p:cNvPr>
          <p:cNvSpPr txBox="1"/>
          <p:nvPr/>
        </p:nvSpPr>
        <p:spPr>
          <a:xfrm>
            <a:off x="565608" y="1847654"/>
            <a:ext cx="8436990" cy="923330"/>
          </a:xfrm>
          <a:prstGeom prst="rect">
            <a:avLst/>
          </a:prstGeom>
          <a:noFill/>
        </p:spPr>
        <p:txBody>
          <a:bodyPr wrap="square" rtlCol="0">
            <a:spAutoFit/>
          </a:bodyPr>
          <a:lstStyle/>
          <a:p>
            <a:r>
              <a:rPr lang="es-EC">
                <a:latin typeface="Arial" panose="020B0604020202020204" pitchFamily="34" charset="0"/>
                <a:cs typeface="Arial" panose="020B0604020202020204" pitchFamily="34" charset="0"/>
              </a:rPr>
              <a:t>RMSE: </a:t>
            </a:r>
          </a:p>
          <a:p>
            <a:r>
              <a:rPr lang="es-419">
                <a:latin typeface="Arial" panose="020B0604020202020204" pitchFamily="34" charset="0"/>
                <a:cs typeface="Arial" panose="020B0604020202020204" pitchFamily="34" charset="0"/>
              </a:rPr>
              <a:t>El error cuadrático medio (RMSE) es la desviación estándar de los residuos (errores de predicción). </a:t>
            </a:r>
          </a:p>
        </p:txBody>
      </p:sp>
      <p:pic>
        <p:nvPicPr>
          <p:cNvPr id="7" name="Imagen 6">
            <a:extLst>
              <a:ext uri="{FF2B5EF4-FFF2-40B4-BE49-F238E27FC236}">
                <a16:creationId xmlns:a16="http://schemas.microsoft.com/office/drawing/2014/main" id="{0959C9C7-5173-4AD1-801F-BB84B4159E16}"/>
              </a:ext>
            </a:extLst>
          </p:cNvPr>
          <p:cNvPicPr>
            <a:picLocks noChangeAspect="1"/>
          </p:cNvPicPr>
          <p:nvPr/>
        </p:nvPicPr>
        <p:blipFill>
          <a:blip r:embed="rId4"/>
          <a:stretch>
            <a:fillRect/>
          </a:stretch>
        </p:blipFill>
        <p:spPr>
          <a:xfrm>
            <a:off x="3126360" y="2674610"/>
            <a:ext cx="2476500" cy="962025"/>
          </a:xfrm>
          <a:prstGeom prst="rect">
            <a:avLst/>
          </a:prstGeom>
        </p:spPr>
      </p:pic>
      <p:sp>
        <p:nvSpPr>
          <p:cNvPr id="8" name="CuadroTexto 7">
            <a:extLst>
              <a:ext uri="{FF2B5EF4-FFF2-40B4-BE49-F238E27FC236}">
                <a16:creationId xmlns:a16="http://schemas.microsoft.com/office/drawing/2014/main" id="{6E3BDE0D-F9A5-483F-9154-D4CEE8ECB9BF}"/>
              </a:ext>
            </a:extLst>
          </p:cNvPr>
          <p:cNvSpPr txBox="1"/>
          <p:nvPr/>
        </p:nvSpPr>
        <p:spPr>
          <a:xfrm>
            <a:off x="490194" y="3863426"/>
            <a:ext cx="7937369" cy="1200329"/>
          </a:xfrm>
          <a:prstGeom prst="rect">
            <a:avLst/>
          </a:prstGeom>
          <a:noFill/>
        </p:spPr>
        <p:txBody>
          <a:bodyPr wrap="square" rtlCol="0">
            <a:spAutoFit/>
          </a:bodyPr>
          <a:lstStyle/>
          <a:p>
            <a:r>
              <a:rPr lang="es-EC">
                <a:latin typeface="Arial" panose="020B0604020202020204" pitchFamily="34" charset="0"/>
                <a:cs typeface="Arial" panose="020B0604020202020204" pitchFamily="34" charset="0"/>
              </a:rPr>
              <a:t>RSR: </a:t>
            </a:r>
          </a:p>
          <a:p>
            <a:r>
              <a:rPr lang="es-419">
                <a:latin typeface="Arial" panose="020B0604020202020204" pitchFamily="34" charset="0"/>
                <a:cs typeface="Arial" panose="020B0604020202020204" pitchFamily="34" charset="0"/>
              </a:rPr>
              <a:t>Se calcula como la relación entre el RMSE y la desviación estándar de los datos medidos.</a:t>
            </a:r>
          </a:p>
          <a:p>
            <a:r>
              <a:rPr lang="es-419">
                <a:latin typeface="Arial" panose="020B0604020202020204" pitchFamily="34" charset="0"/>
                <a:cs typeface="Arial" panose="020B0604020202020204" pitchFamily="34" charset="0"/>
              </a:rPr>
              <a:t>Menor sea el RSR = menor será el RMSE = mejor modelamiento</a:t>
            </a:r>
          </a:p>
        </p:txBody>
      </p:sp>
      <p:pic>
        <p:nvPicPr>
          <p:cNvPr id="10" name="Imagen 9">
            <a:extLst>
              <a:ext uri="{FF2B5EF4-FFF2-40B4-BE49-F238E27FC236}">
                <a16:creationId xmlns:a16="http://schemas.microsoft.com/office/drawing/2014/main" id="{7EF387D3-5B7E-4935-B5AF-653E7BA0B179}"/>
              </a:ext>
            </a:extLst>
          </p:cNvPr>
          <p:cNvPicPr>
            <a:picLocks noChangeAspect="1"/>
          </p:cNvPicPr>
          <p:nvPr/>
        </p:nvPicPr>
        <p:blipFill>
          <a:blip r:embed="rId5"/>
          <a:stretch>
            <a:fillRect/>
          </a:stretch>
        </p:blipFill>
        <p:spPr>
          <a:xfrm>
            <a:off x="3059439" y="5303930"/>
            <a:ext cx="2228850" cy="714375"/>
          </a:xfrm>
          <a:prstGeom prst="rect">
            <a:avLst/>
          </a:prstGeom>
        </p:spPr>
      </p:pic>
    </p:spTree>
    <p:extLst>
      <p:ext uri="{BB962C8B-B14F-4D97-AF65-F5344CB8AC3E}">
        <p14:creationId xmlns:p14="http://schemas.microsoft.com/office/powerpoint/2010/main" val="652248096"/>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p:txBody>
          <a:bodyPr/>
          <a:lstStyle/>
          <a:p>
            <a:r>
              <a:rPr lang="es-MX" b="1" dirty="0">
                <a:latin typeface="Arial" panose="020B0604020202020204" pitchFamily="34" charset="0"/>
                <a:cs typeface="Arial" panose="020B0604020202020204" pitchFamily="34" charset="0"/>
              </a:rPr>
              <a:t>Metodología</a:t>
            </a:r>
            <a:endParaRPr lang="en-US" b="1" dirty="0">
              <a:latin typeface="Arial" panose="020B0604020202020204" pitchFamily="34" charset="0"/>
              <a:cs typeface="Arial" panose="020B0604020202020204" pitchFamily="34" charset="0"/>
            </a:endParaRPr>
          </a:p>
        </p:txBody>
      </p:sp>
      <p:sp>
        <p:nvSpPr>
          <p:cNvPr id="18" name="Marcador de contenido 17"/>
          <p:cNvSpPr>
            <a:spLocks noGrp="1"/>
          </p:cNvSpPr>
          <p:nvPr>
            <p:ph idx="1"/>
          </p:nvPr>
        </p:nvSpPr>
        <p:spPr>
          <a:xfrm>
            <a:off x="628650" y="1536258"/>
            <a:ext cx="7886700" cy="4351338"/>
          </a:xfrm>
        </p:spPr>
        <p:txBody>
          <a:bodyPr/>
          <a:lstStyle/>
          <a:p>
            <a:pPr marL="0" indent="0">
              <a:buNone/>
            </a:pPr>
            <a:r>
              <a:rPr lang="es-MX" sz="2500" b="1" dirty="0">
                <a:latin typeface="Arial" panose="020B0604020202020204" pitchFamily="34" charset="0"/>
                <a:cs typeface="Arial" panose="020B0604020202020204" pitchFamily="34" charset="0"/>
              </a:rPr>
              <a:t>Recopilación de datos para el modelo</a:t>
            </a:r>
            <a:endParaRPr lang="en-US" sz="2500" b="1"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8EAD81C2-319A-4006-90F2-24185780506B}"/>
              </a:ext>
            </a:extLst>
          </p:cNvPr>
          <p:cNvSpPr/>
          <p:nvPr/>
        </p:nvSpPr>
        <p:spPr>
          <a:xfrm>
            <a:off x="3701987" y="2104061"/>
            <a:ext cx="5017548" cy="738664"/>
          </a:xfrm>
          <a:prstGeom prst="rect">
            <a:avLst/>
          </a:prstGeom>
        </p:spPr>
        <p:txBody>
          <a:bodyPr wrap="square">
            <a:spAutoFit/>
          </a:bodyPr>
          <a:lstStyle/>
          <a:p>
            <a:r>
              <a:rPr lang="es-MX" sz="1400" dirty="0">
                <a:solidFill>
                  <a:srgbClr val="000000"/>
                </a:solidFill>
                <a:latin typeface="Arial" panose="020B0604020202020204" pitchFamily="34" charset="0"/>
                <a:ea typeface="Calibri" panose="020F0502020204030204" pitchFamily="34" charset="0"/>
                <a:cs typeface="Arial" panose="020B0604020202020204" pitchFamily="34" charset="0"/>
              </a:rPr>
              <a:t>60 datos de posicionamiento GNSS   →   altura nivelada</a:t>
            </a:r>
          </a:p>
          <a:p>
            <a:r>
              <a:rPr lang="es-MX" sz="14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s-EC"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s-EC" sz="1400"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49CDBD82-F149-43CA-91DB-EB9993FE8975}"/>
              </a:ext>
            </a:extLst>
          </p:cNvPr>
          <p:cNvPicPr>
            <a:picLocks noChangeAspect="1"/>
          </p:cNvPicPr>
          <p:nvPr/>
        </p:nvPicPr>
        <p:blipFill rotWithShape="1">
          <a:blip r:embed="rId3"/>
          <a:srcRect l="3510"/>
          <a:stretch/>
        </p:blipFill>
        <p:spPr>
          <a:xfrm>
            <a:off x="1012054" y="2099746"/>
            <a:ext cx="2486305" cy="3455181"/>
          </a:xfrm>
          <a:prstGeom prst="rect">
            <a:avLst/>
          </a:prstGeom>
          <a:ln>
            <a:solidFill>
              <a:schemeClr val="tx1"/>
            </a:solidFill>
          </a:ln>
        </p:spPr>
      </p:pic>
      <p:sp>
        <p:nvSpPr>
          <p:cNvPr id="9" name="CuadroTexto 8">
            <a:extLst>
              <a:ext uri="{FF2B5EF4-FFF2-40B4-BE49-F238E27FC236}">
                <a16:creationId xmlns:a16="http://schemas.microsoft.com/office/drawing/2014/main" id="{E0E7AD21-80DC-435C-9CC7-D3601ED7DEFD}"/>
              </a:ext>
            </a:extLst>
          </p:cNvPr>
          <p:cNvSpPr txBox="1"/>
          <p:nvPr/>
        </p:nvSpPr>
        <p:spPr>
          <a:xfrm>
            <a:off x="4048220" y="2464514"/>
            <a:ext cx="3879542" cy="1231106"/>
          </a:xfrm>
          <a:prstGeom prst="rect">
            <a:avLst/>
          </a:prstGeom>
          <a:noFill/>
        </p:spPr>
        <p:txBody>
          <a:bodyPr wrap="square" rtlCol="0">
            <a:spAutoFit/>
          </a:bodyPr>
          <a:lstStyle/>
          <a:p>
            <a:pPr marL="285750" indent="-285750">
              <a:buFont typeface="Arial" panose="020B0604020202020204" pitchFamily="34" charset="0"/>
              <a:buChar char="•"/>
            </a:pPr>
            <a:r>
              <a:rPr lang="es-MX" sz="1400" dirty="0">
                <a:solidFill>
                  <a:srgbClr val="000000"/>
                </a:solidFill>
                <a:latin typeface="Arial" panose="020B0604020202020204" pitchFamily="34" charset="0"/>
                <a:ea typeface="Calibri" panose="020F0502020204030204" pitchFamily="34" charset="0"/>
                <a:cs typeface="Arial" panose="020B0604020202020204" pitchFamily="34" charset="0"/>
              </a:rPr>
              <a:t>22 puntos →  vértices de la red geodésica de control principal → PRCP </a:t>
            </a:r>
          </a:p>
          <a:p>
            <a:pPr marL="285750" indent="-285750">
              <a:buFont typeface="Arial" panose="020B0604020202020204" pitchFamily="34" charset="0"/>
              <a:buChar char="•"/>
            </a:pPr>
            <a:r>
              <a:rPr lang="es-MX" sz="1400" dirty="0">
                <a:solidFill>
                  <a:srgbClr val="000000"/>
                </a:solidFill>
                <a:latin typeface="Arial" panose="020B0604020202020204" pitchFamily="34" charset="0"/>
                <a:ea typeface="Calibri" panose="020F0502020204030204" pitchFamily="34" charset="0"/>
                <a:cs typeface="Arial" panose="020B0604020202020204" pitchFamily="34" charset="0"/>
              </a:rPr>
              <a:t>34 puntos bancos de nivelación → BN </a:t>
            </a:r>
          </a:p>
          <a:p>
            <a:pPr marL="285750" indent="-285750">
              <a:buFont typeface="Arial" panose="020B0604020202020204" pitchFamily="34" charset="0"/>
              <a:buChar char="•"/>
            </a:pPr>
            <a:r>
              <a:rPr lang="es-MX" sz="1400" dirty="0">
                <a:solidFill>
                  <a:srgbClr val="000000"/>
                </a:solidFill>
                <a:latin typeface="Arial" panose="020B0604020202020204" pitchFamily="34" charset="0"/>
                <a:ea typeface="Calibri" panose="020F0502020204030204" pitchFamily="34" charset="0"/>
                <a:cs typeface="Arial" panose="020B0604020202020204" pitchFamily="34" charset="0"/>
              </a:rPr>
              <a:t>4 puntos de liga → PL </a:t>
            </a:r>
            <a:endParaRPr lang="es-EC"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endParaRPr lang="es-EC"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C2EC6576-2A7C-4563-A18F-F606FCAC2D1E}"/>
                  </a:ext>
                </a:extLst>
              </p:cNvPr>
              <p:cNvSpPr txBox="1"/>
              <p:nvPr/>
            </p:nvSpPr>
            <p:spPr>
              <a:xfrm>
                <a:off x="3701986" y="3686743"/>
                <a:ext cx="4813363" cy="2269211"/>
              </a:xfrm>
              <a:prstGeom prst="rect">
                <a:avLst/>
              </a:prstGeom>
              <a:noFill/>
            </p:spPr>
            <p:txBody>
              <a:bodyPr wrap="square" rtlCol="0">
                <a:spAutoFit/>
              </a:bodyPr>
              <a:lstStyle/>
              <a:p>
                <a:r>
                  <a:rPr lang="es-MX" sz="1400" dirty="0">
                    <a:latin typeface="Arial" panose="020B0604020202020204" pitchFamily="34" charset="0"/>
                    <a:cs typeface="Arial" panose="020B0604020202020204" pitchFamily="34" charset="0"/>
                  </a:rPr>
                  <a:t>Posicionamiento GNSS  </a:t>
                </a:r>
                <a:r>
                  <a:rPr lang="es-MX" sz="1400" dirty="0">
                    <a:solidFill>
                      <a:srgbClr val="000000"/>
                    </a:solidFill>
                    <a:latin typeface="Arial" panose="020B0604020202020204" pitchFamily="34" charset="0"/>
                    <a:ea typeface="Calibri" panose="020F0502020204030204" pitchFamily="34" charset="0"/>
                    <a:cs typeface="Arial" panose="020B0604020202020204" pitchFamily="34" charset="0"/>
                  </a:rPr>
                  <a:t>→  Método estático diferencial</a:t>
                </a:r>
              </a:p>
              <a:p>
                <a:r>
                  <a:rPr lang="es-MX" sz="1400" dirty="0">
                    <a:solidFill>
                      <a:srgbClr val="000000"/>
                    </a:solidFill>
                    <a:latin typeface="Arial" panose="020B0604020202020204" pitchFamily="34" charset="0"/>
                    <a:ea typeface="Calibri" panose="020F0502020204030204" pitchFamily="34" charset="0"/>
                    <a:cs typeface="Arial" panose="020B0604020202020204" pitchFamily="34" charset="0"/>
                  </a:rPr>
                  <a:t>                                           →  Marco ITRF 14, ti=2019,638</a:t>
                </a:r>
              </a:p>
              <a:p>
                <a:r>
                  <a:rPr lang="es-MX" sz="1400" dirty="0">
                    <a:solidFill>
                      <a:srgbClr val="000000"/>
                    </a:solidFill>
                    <a:latin typeface="Arial" panose="020B0604020202020204" pitchFamily="34" charset="0"/>
                    <a:ea typeface="Calibri" panose="020F0502020204030204" pitchFamily="34" charset="0"/>
                    <a:cs typeface="Arial" panose="020B0604020202020204" pitchFamily="34" charset="0"/>
                  </a:rPr>
                  <a:t>                                           → Elipsoide WGS84</a:t>
                </a:r>
              </a:p>
              <a:p>
                <a:r>
                  <a:rPr lang="es-MX" sz="1400" dirty="0">
                    <a:solidFill>
                      <a:srgbClr val="000000"/>
                    </a:solidFill>
                    <a:latin typeface="Arial" panose="020B0604020202020204" pitchFamily="34" charset="0"/>
                    <a:ea typeface="Calibri" panose="020F0502020204030204" pitchFamily="34" charset="0"/>
                    <a:cs typeface="Arial" panose="020B0604020202020204" pitchFamily="34" charset="0"/>
                  </a:rPr>
                  <a:t>                                           → UTM Zona 17 Sur</a:t>
                </a:r>
              </a:p>
              <a:p>
                <a:endParaRPr lang="es-MX" sz="1400" dirty="0">
                  <a:solidFill>
                    <a:srgbClr val="000000"/>
                  </a:solidFill>
                  <a:latin typeface="Arial" panose="020B0604020202020204" pitchFamily="34" charset="0"/>
                  <a:cs typeface="Arial" panose="020B0604020202020204" pitchFamily="34" charset="0"/>
                </a:endParaRPr>
              </a:p>
              <a:p>
                <a:r>
                  <a:rPr lang="es-MX" sz="1400" dirty="0">
                    <a:solidFill>
                      <a:srgbClr val="000000"/>
                    </a:solidFill>
                    <a:latin typeface="Arial" panose="020B0604020202020204" pitchFamily="34" charset="0"/>
                    <a:cs typeface="Arial" panose="020B0604020202020204" pitchFamily="34" charset="0"/>
                  </a:rPr>
                  <a:t>Alturas niveladas    </a:t>
                </a:r>
                <a:r>
                  <a:rPr lang="es-MX" sz="1400" dirty="0">
                    <a:solidFill>
                      <a:srgbClr val="000000"/>
                    </a:solidFill>
                    <a:latin typeface="Arial" panose="020B0604020202020204" pitchFamily="34" charset="0"/>
                    <a:ea typeface="Calibri" panose="020F0502020204030204" pitchFamily="34" charset="0"/>
                    <a:cs typeface="Arial" panose="020B0604020202020204" pitchFamily="34" charset="0"/>
                  </a:rPr>
                  <a:t>→ nivelación geométrica compuesta</a:t>
                </a:r>
              </a:p>
              <a:p>
                <a:r>
                  <a:rPr lang="es-MX" sz="1400" dirty="0">
                    <a:solidFill>
                      <a:srgbClr val="000000"/>
                    </a:solidFill>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r>
                      <a:rPr lang="es-MX" sz="1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±4</m:t>
                    </m:r>
                    <m:r>
                      <a:rPr lang="es-MX" sz="1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𝑚𝑚</m:t>
                    </m:r>
                    <m:r>
                      <a:rPr lang="es-MX" sz="1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ad>
                      <m:radPr>
                        <m:degHide m:val="on"/>
                        <m:ctrlPr>
                          <a:rPr lang="es-MX" sz="1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radPr>
                      <m:deg/>
                      <m:e>
                        <m:r>
                          <a:rPr lang="es-MX" sz="1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𝑘</m:t>
                        </m:r>
                      </m:e>
                    </m:rad>
                    <m:r>
                      <a:rPr lang="es-MX" sz="1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s-EC" sz="1400" dirty="0">
                    <a:latin typeface="Arial" panose="020B0604020202020204" pitchFamily="34" charset="0"/>
                    <a:cs typeface="Arial" panose="020B0604020202020204" pitchFamily="34" charset="0"/>
                  </a:rPr>
                  <a:t>	</a:t>
                </a:r>
                <a:r>
                  <a:rPr lang="es-MX" sz="1400" dirty="0">
                    <a:solidFill>
                      <a:srgbClr val="000000"/>
                    </a:solidFill>
                    <a:latin typeface="Arial" panose="020B0604020202020204" pitchFamily="34" charset="0"/>
                    <a:ea typeface="Calibri" panose="020F0502020204030204" pitchFamily="34" charset="0"/>
                    <a:cs typeface="Arial" panose="020B0604020202020204" pitchFamily="34" charset="0"/>
                  </a:rPr>
                  <a:t>                                          	              → </a:t>
                </a:r>
                <a:r>
                  <a:rPr lang="es-MX" sz="1400" dirty="0">
                    <a:solidFill>
                      <a:srgbClr val="000000"/>
                    </a:solidFill>
                    <a:latin typeface="Arial" panose="020B0604020202020204" pitchFamily="34" charset="0"/>
                    <a:cs typeface="Arial" panose="020B0604020202020204" pitchFamily="34" charset="0"/>
                  </a:rPr>
                  <a:t>Datum vertical oficial del país   	                            (mareógrafo de La Libertad)</a:t>
                </a:r>
              </a:p>
              <a:p>
                <a:endParaRPr lang="es-EC" sz="1400" dirty="0">
                  <a:latin typeface="Arial" panose="020B0604020202020204" pitchFamily="34" charset="0"/>
                  <a:cs typeface="Arial" panose="020B0604020202020204" pitchFamily="34" charset="0"/>
                </a:endParaRPr>
              </a:p>
            </p:txBody>
          </p:sp>
        </mc:Choice>
        <mc:Fallback xmlns="">
          <p:sp>
            <p:nvSpPr>
              <p:cNvPr id="12" name="CuadroTexto 11">
                <a:extLst>
                  <a:ext uri="{FF2B5EF4-FFF2-40B4-BE49-F238E27FC236}">
                    <a16:creationId xmlns:a16="http://schemas.microsoft.com/office/drawing/2014/main" id="{C2EC6576-2A7C-4563-A18F-F606FCAC2D1E}"/>
                  </a:ext>
                </a:extLst>
              </p:cNvPr>
              <p:cNvSpPr txBox="1">
                <a:spLocks noRot="1" noChangeAspect="1" noMove="1" noResize="1" noEditPoints="1" noAdjustHandles="1" noChangeArrowheads="1" noChangeShapeType="1" noTextEdit="1"/>
              </p:cNvSpPr>
              <p:nvPr/>
            </p:nvSpPr>
            <p:spPr>
              <a:xfrm>
                <a:off x="3701986" y="3686743"/>
                <a:ext cx="4813363" cy="2269211"/>
              </a:xfrm>
              <a:prstGeom prst="rect">
                <a:avLst/>
              </a:prstGeom>
              <a:blipFill>
                <a:blip r:embed="rId4"/>
                <a:stretch>
                  <a:fillRect l="-380" t="-538"/>
                </a:stretch>
              </a:blipFill>
            </p:spPr>
            <p:txBody>
              <a:bodyPr/>
              <a:lstStyle/>
              <a:p>
                <a:r>
                  <a:rPr lang="en-US">
                    <a:noFill/>
                  </a:rPr>
                  <a:t> </a:t>
                </a:r>
              </a:p>
            </p:txBody>
          </p:sp>
        </mc:Fallback>
      </mc:AlternateContent>
    </p:spTree>
    <p:extLst>
      <p:ext uri="{BB962C8B-B14F-4D97-AF65-F5344CB8AC3E}">
        <p14:creationId xmlns:p14="http://schemas.microsoft.com/office/powerpoint/2010/main" val="543351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a:xfrm>
            <a:off x="628650" y="285224"/>
            <a:ext cx="7886700" cy="1325563"/>
          </a:xfrm>
        </p:spPr>
        <p:txBody>
          <a:bodyPr>
            <a:normAutofit/>
          </a:bodyPr>
          <a:lstStyle/>
          <a:p>
            <a:r>
              <a:rPr lang="es-MX" sz="3500" b="1" dirty="0">
                <a:latin typeface="Arial" panose="020B0604020202020204" pitchFamily="34" charset="0"/>
                <a:cs typeface="Arial" panose="020B0604020202020204" pitchFamily="34" charset="0"/>
              </a:rPr>
              <a:t>Metodología</a:t>
            </a:r>
            <a:endParaRPr lang="en-US" sz="3500" b="1" dirty="0">
              <a:latin typeface="Arial" panose="020B0604020202020204" pitchFamily="34" charset="0"/>
              <a:cs typeface="Arial" panose="020B0604020202020204" pitchFamily="34" charset="0"/>
            </a:endParaRPr>
          </a:p>
        </p:txBody>
      </p:sp>
      <p:sp>
        <p:nvSpPr>
          <p:cNvPr id="18" name="Marcador de contenido 17"/>
          <p:cNvSpPr>
            <a:spLocks noGrp="1"/>
          </p:cNvSpPr>
          <p:nvPr>
            <p:ph idx="1"/>
          </p:nvPr>
        </p:nvSpPr>
        <p:spPr>
          <a:xfrm>
            <a:off x="252996" y="1261046"/>
            <a:ext cx="7886700" cy="4351338"/>
          </a:xfrm>
        </p:spPr>
        <p:txBody>
          <a:bodyPr/>
          <a:lstStyle/>
          <a:p>
            <a:pPr marL="0" indent="0">
              <a:buNone/>
            </a:pPr>
            <a:r>
              <a:rPr lang="es-MX" sz="2500" b="1" dirty="0"/>
              <a:t>Recopilación de datos para validación</a:t>
            </a:r>
            <a:endParaRPr lang="en-US" sz="2500" b="1" dirty="0"/>
          </a:p>
          <a:p>
            <a:pPr marL="0" indent="0">
              <a:buNone/>
            </a:pPr>
            <a:endParaRPr lang="en-US" dirty="0"/>
          </a:p>
        </p:txBody>
      </p:sp>
      <p:pic>
        <p:nvPicPr>
          <p:cNvPr id="8" name="Imagen 7">
            <a:extLst>
              <a:ext uri="{FF2B5EF4-FFF2-40B4-BE49-F238E27FC236}">
                <a16:creationId xmlns:a16="http://schemas.microsoft.com/office/drawing/2014/main" id="{7A6F9537-13E5-4BB2-B21A-96FD60FF662B}"/>
              </a:ext>
            </a:extLst>
          </p:cNvPr>
          <p:cNvPicPr/>
          <p:nvPr/>
        </p:nvPicPr>
        <p:blipFill>
          <a:blip r:embed="rId3"/>
          <a:stretch>
            <a:fillRect/>
          </a:stretch>
        </p:blipFill>
        <p:spPr>
          <a:xfrm>
            <a:off x="439166" y="2334827"/>
            <a:ext cx="4061813" cy="2608197"/>
          </a:xfrm>
          <a:prstGeom prst="rect">
            <a:avLst/>
          </a:prstGeom>
        </p:spPr>
      </p:pic>
      <p:sp>
        <p:nvSpPr>
          <p:cNvPr id="5" name="Rectángulo 4">
            <a:extLst>
              <a:ext uri="{FF2B5EF4-FFF2-40B4-BE49-F238E27FC236}">
                <a16:creationId xmlns:a16="http://schemas.microsoft.com/office/drawing/2014/main" id="{82E2B3EE-CEFA-4048-924D-0BEC2626BC87}"/>
              </a:ext>
            </a:extLst>
          </p:cNvPr>
          <p:cNvSpPr/>
          <p:nvPr/>
        </p:nvSpPr>
        <p:spPr>
          <a:xfrm>
            <a:off x="548751" y="5025987"/>
            <a:ext cx="3916457" cy="307777"/>
          </a:xfrm>
          <a:prstGeom prst="rect">
            <a:avLst/>
          </a:prstGeom>
        </p:spPr>
        <p:txBody>
          <a:bodyPr wrap="none">
            <a:spAutoFit/>
          </a:bodyPr>
          <a:lstStyle/>
          <a:p>
            <a:r>
              <a:rPr lang="es-EC" sz="1400" dirty="0">
                <a:latin typeface="Arial" panose="020B0604020202020204" pitchFamily="34" charset="0"/>
                <a:ea typeface="Calibri" panose="020F0502020204030204" pitchFamily="34" charset="0"/>
                <a:cs typeface="Arial" panose="020B0604020202020204" pitchFamily="34" charset="0"/>
              </a:rPr>
              <a:t>Planificación realizada para la salida de campo</a:t>
            </a:r>
            <a:endParaRPr lang="es-EC" sz="1400" dirty="0">
              <a:latin typeface="Arial" panose="020B0604020202020204" pitchFamily="34" charset="0"/>
              <a:cs typeface="Arial" panose="020B0604020202020204" pitchFamily="34" charset="0"/>
            </a:endParaRPr>
          </a:p>
        </p:txBody>
      </p:sp>
      <p:pic>
        <p:nvPicPr>
          <p:cNvPr id="13" name="Imagen 12">
            <a:extLst>
              <a:ext uri="{FF2B5EF4-FFF2-40B4-BE49-F238E27FC236}">
                <a16:creationId xmlns:a16="http://schemas.microsoft.com/office/drawing/2014/main" id="{20178C72-626A-4D95-A23B-6CAF10022F83}"/>
              </a:ext>
            </a:extLst>
          </p:cNvPr>
          <p:cNvPicPr/>
          <p:nvPr/>
        </p:nvPicPr>
        <p:blipFill rotWithShape="1">
          <a:blip r:embed="rId4" cstate="print">
            <a:extLst>
              <a:ext uri="{28A0092B-C50C-407E-A947-70E740481C1C}">
                <a14:useLocalDpi xmlns:a14="http://schemas.microsoft.com/office/drawing/2010/main" val="0"/>
              </a:ext>
            </a:extLst>
          </a:blip>
          <a:srcRect t="5455" b="16382"/>
          <a:stretch/>
        </p:blipFill>
        <p:spPr bwMode="auto">
          <a:xfrm>
            <a:off x="5242281" y="3803077"/>
            <a:ext cx="1362705" cy="2028311"/>
          </a:xfrm>
          <a:prstGeom prst="rect">
            <a:avLst/>
          </a:prstGeom>
          <a:noFill/>
          <a:ln>
            <a:noFill/>
          </a:ln>
          <a:extLst>
            <a:ext uri="{53640926-AAD7-44D8-BBD7-CCE9431645EC}">
              <a14:shadowObscured xmlns:a14="http://schemas.microsoft.com/office/drawing/2010/main"/>
            </a:ext>
          </a:extLst>
        </p:spPr>
      </p:pic>
      <p:pic>
        <p:nvPicPr>
          <p:cNvPr id="7" name="Imagen 6">
            <a:extLst>
              <a:ext uri="{FF2B5EF4-FFF2-40B4-BE49-F238E27FC236}">
                <a16:creationId xmlns:a16="http://schemas.microsoft.com/office/drawing/2014/main" id="{6BF528FE-58F0-4781-B8D3-C1E45D51A700}"/>
              </a:ext>
            </a:extLst>
          </p:cNvPr>
          <p:cNvPicPr>
            <a:picLocks noChangeAspect="1"/>
          </p:cNvPicPr>
          <p:nvPr/>
        </p:nvPicPr>
        <p:blipFill rotWithShape="1">
          <a:blip r:embed="rId5"/>
          <a:srcRect t="26796" b="14150"/>
          <a:stretch/>
        </p:blipFill>
        <p:spPr>
          <a:xfrm>
            <a:off x="5251160" y="1681722"/>
            <a:ext cx="1463151" cy="1920107"/>
          </a:xfrm>
          <a:prstGeom prst="rect">
            <a:avLst/>
          </a:prstGeom>
        </p:spPr>
      </p:pic>
      <p:cxnSp>
        <p:nvCxnSpPr>
          <p:cNvPr id="14" name="Conector recto de flecha 13">
            <a:extLst>
              <a:ext uri="{FF2B5EF4-FFF2-40B4-BE49-F238E27FC236}">
                <a16:creationId xmlns:a16="http://schemas.microsoft.com/office/drawing/2014/main" id="{FB5F7D04-889F-42A5-9D58-8A7F75DC9551}"/>
              </a:ext>
            </a:extLst>
          </p:cNvPr>
          <p:cNvCxnSpPr>
            <a:cxnSpLocks/>
            <a:stCxn id="8" idx="3"/>
            <a:endCxn id="7" idx="1"/>
          </p:cNvCxnSpPr>
          <p:nvPr/>
        </p:nvCxnSpPr>
        <p:spPr>
          <a:xfrm flipV="1">
            <a:off x="4500979" y="2641776"/>
            <a:ext cx="750181" cy="99715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6" name="Conector recto de flecha 15">
            <a:extLst>
              <a:ext uri="{FF2B5EF4-FFF2-40B4-BE49-F238E27FC236}">
                <a16:creationId xmlns:a16="http://schemas.microsoft.com/office/drawing/2014/main" id="{D81572A3-61A3-47F4-AB19-2F8E7FC70C86}"/>
              </a:ext>
            </a:extLst>
          </p:cNvPr>
          <p:cNvCxnSpPr>
            <a:cxnSpLocks/>
            <a:stCxn id="8" idx="3"/>
            <a:endCxn id="13" idx="1"/>
          </p:cNvCxnSpPr>
          <p:nvPr/>
        </p:nvCxnSpPr>
        <p:spPr>
          <a:xfrm>
            <a:off x="4500979" y="3638926"/>
            <a:ext cx="741302" cy="117830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4" name="CuadroTexto 23">
            <a:extLst>
              <a:ext uri="{FF2B5EF4-FFF2-40B4-BE49-F238E27FC236}">
                <a16:creationId xmlns:a16="http://schemas.microsoft.com/office/drawing/2014/main" id="{CFE59F39-5DB2-4918-9FE9-9324D1CFD5AE}"/>
              </a:ext>
            </a:extLst>
          </p:cNvPr>
          <p:cNvSpPr txBox="1"/>
          <p:nvPr/>
        </p:nvSpPr>
        <p:spPr>
          <a:xfrm>
            <a:off x="6764783" y="1708356"/>
            <a:ext cx="2106112" cy="1661993"/>
          </a:xfrm>
          <a:prstGeom prst="rect">
            <a:avLst/>
          </a:prstGeom>
          <a:noFill/>
        </p:spPr>
        <p:txBody>
          <a:bodyPr wrap="square" rtlCol="0">
            <a:spAutoFit/>
          </a:bodyPr>
          <a:lstStyle/>
          <a:p>
            <a:pPr algn="just"/>
            <a:r>
              <a:rPr lang="es-MX" sz="1400" b="1" dirty="0">
                <a:latin typeface="Arial" panose="020B0604020202020204" pitchFamily="34" charset="0"/>
                <a:cs typeface="Arial" panose="020B0604020202020204" pitchFamily="34" charset="0"/>
              </a:rPr>
              <a:t>Altura nivelada:</a:t>
            </a:r>
          </a:p>
          <a:p>
            <a:pPr marL="285750" indent="-285750" algn="just">
              <a:buFont typeface="Arial" panose="020B0604020202020204" pitchFamily="34" charset="0"/>
              <a:buChar char="•"/>
            </a:pPr>
            <a:r>
              <a:rPr lang="es-MX" sz="1400" dirty="0">
                <a:latin typeface="Arial" panose="020B0604020202020204" pitchFamily="34" charset="0"/>
                <a:cs typeface="Arial" panose="020B0604020202020204" pitchFamily="34" charset="0"/>
              </a:rPr>
              <a:t>Nivelación geométrica compuesta </a:t>
            </a:r>
          </a:p>
          <a:p>
            <a:pPr marL="285750" indent="-285750" algn="just">
              <a:buFont typeface="Arial" panose="020B0604020202020204" pitchFamily="34" charset="0"/>
              <a:buChar char="•"/>
            </a:pPr>
            <a:r>
              <a:rPr lang="es-MX" sz="1400" dirty="0">
                <a:latin typeface="Arial" panose="020B0604020202020204" pitchFamily="34" charset="0"/>
                <a:cs typeface="Arial" panose="020B0604020202020204" pitchFamily="34" charset="0"/>
              </a:rPr>
              <a:t>Nivel digital Leica DNA10 </a:t>
            </a:r>
          </a:p>
          <a:p>
            <a:endParaRPr lang="es-EC" dirty="0">
              <a:latin typeface="Arial" panose="020B0604020202020204" pitchFamily="34" charset="0"/>
              <a:cs typeface="Arial" panose="020B0604020202020204" pitchFamily="34" charset="0"/>
            </a:endParaRPr>
          </a:p>
        </p:txBody>
      </p:sp>
      <p:sp>
        <p:nvSpPr>
          <p:cNvPr id="27" name="CuadroTexto 26">
            <a:extLst>
              <a:ext uri="{FF2B5EF4-FFF2-40B4-BE49-F238E27FC236}">
                <a16:creationId xmlns:a16="http://schemas.microsoft.com/office/drawing/2014/main" id="{DD3BC035-FE78-451A-A3C1-12115A3D1FD8}"/>
              </a:ext>
            </a:extLst>
          </p:cNvPr>
          <p:cNvSpPr txBox="1"/>
          <p:nvPr/>
        </p:nvSpPr>
        <p:spPr>
          <a:xfrm>
            <a:off x="6714311" y="3681157"/>
            <a:ext cx="2156584" cy="2246769"/>
          </a:xfrm>
          <a:prstGeom prst="rect">
            <a:avLst/>
          </a:prstGeom>
          <a:noFill/>
        </p:spPr>
        <p:txBody>
          <a:bodyPr wrap="square" rtlCol="0">
            <a:spAutoFit/>
          </a:bodyPr>
          <a:lstStyle/>
          <a:p>
            <a:r>
              <a:rPr lang="es-MX" sz="1400" b="1" dirty="0">
                <a:latin typeface="Arial" panose="020B0604020202020204" pitchFamily="34" charset="0"/>
                <a:cs typeface="Arial" panose="020B0604020202020204" pitchFamily="34" charset="0"/>
              </a:rPr>
              <a:t>Altura elipsoidal:</a:t>
            </a:r>
          </a:p>
          <a:p>
            <a:pPr marL="285750" indent="-285750">
              <a:buFont typeface="Arial" panose="020B0604020202020204" pitchFamily="34" charset="0"/>
              <a:buChar char="•"/>
            </a:pPr>
            <a:r>
              <a:rPr lang="es-EC" sz="1400" dirty="0">
                <a:latin typeface="Arial" panose="020B0604020202020204" pitchFamily="34" charset="0"/>
                <a:cs typeface="Arial" panose="020B0604020202020204" pitchFamily="34" charset="0"/>
              </a:rPr>
              <a:t>Estático rápido</a:t>
            </a:r>
          </a:p>
          <a:p>
            <a:pPr marL="285750" indent="-285750">
              <a:buFont typeface="Arial" panose="020B0604020202020204" pitchFamily="34" charset="0"/>
              <a:buChar char="•"/>
            </a:pPr>
            <a:r>
              <a:rPr lang="es-EC" sz="1400" dirty="0">
                <a:latin typeface="Arial" panose="020B0604020202020204" pitchFamily="34" charset="0"/>
                <a:cs typeface="Arial" panose="020B0604020202020204" pitchFamily="34" charset="0"/>
              </a:rPr>
              <a:t>Intervalo de grabación: 5 segundos</a:t>
            </a:r>
          </a:p>
          <a:p>
            <a:pPr marL="285750" indent="-285750">
              <a:buFont typeface="Arial" panose="020B0604020202020204" pitchFamily="34" charset="0"/>
              <a:buChar char="•"/>
            </a:pPr>
            <a:r>
              <a:rPr lang="es-EC" sz="1400" dirty="0">
                <a:latin typeface="Arial" panose="020B0604020202020204" pitchFamily="34" charset="0"/>
                <a:cs typeface="Arial" panose="020B0604020202020204" pitchFamily="34" charset="0"/>
              </a:rPr>
              <a:t>Tiempo de rastreo: 30 minutos</a:t>
            </a:r>
          </a:p>
          <a:p>
            <a:pPr marL="285750" indent="-285750">
              <a:buFont typeface="Arial" panose="020B0604020202020204" pitchFamily="34" charset="0"/>
              <a:buChar char="•"/>
            </a:pPr>
            <a:r>
              <a:rPr lang="es-EC" sz="1400" dirty="0">
                <a:latin typeface="Arial" panose="020B0604020202020204" pitchFamily="34" charset="0"/>
                <a:cs typeface="Arial" panose="020B0604020202020204" pitchFamily="34" charset="0"/>
              </a:rPr>
              <a:t>Máscara de elevación: 10 grados</a:t>
            </a:r>
          </a:p>
          <a:p>
            <a:pPr marL="285750" indent="-285750">
              <a:buFont typeface="Arial" panose="020B0604020202020204" pitchFamily="34" charset="0"/>
              <a:buChar char="•"/>
            </a:pPr>
            <a:r>
              <a:rPr lang="es-EC" sz="1400" dirty="0">
                <a:latin typeface="Arial" panose="020B0604020202020204" pitchFamily="34" charset="0"/>
                <a:cs typeface="Arial" panose="020B0604020202020204" pitchFamily="34" charset="0"/>
              </a:rPr>
              <a:t>PDOP: 6</a:t>
            </a:r>
          </a:p>
        </p:txBody>
      </p:sp>
      <p:sp>
        <p:nvSpPr>
          <p:cNvPr id="20" name="Rectángulo 19">
            <a:extLst>
              <a:ext uri="{FF2B5EF4-FFF2-40B4-BE49-F238E27FC236}">
                <a16:creationId xmlns:a16="http://schemas.microsoft.com/office/drawing/2014/main" id="{C5BF9F3C-03AA-4097-AA34-803249552D65}"/>
              </a:ext>
            </a:extLst>
          </p:cNvPr>
          <p:cNvSpPr/>
          <p:nvPr/>
        </p:nvSpPr>
        <p:spPr>
          <a:xfrm>
            <a:off x="4196346" y="2624020"/>
            <a:ext cx="340145" cy="2162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Rectángulo 24">
            <a:extLst>
              <a:ext uri="{FF2B5EF4-FFF2-40B4-BE49-F238E27FC236}">
                <a16:creationId xmlns:a16="http://schemas.microsoft.com/office/drawing/2014/main" id="{B289111B-6FD8-40D9-B1E3-6D46980AD844}"/>
              </a:ext>
            </a:extLst>
          </p:cNvPr>
          <p:cNvSpPr/>
          <p:nvPr/>
        </p:nvSpPr>
        <p:spPr>
          <a:xfrm>
            <a:off x="1715876" y="4308522"/>
            <a:ext cx="340145" cy="2162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Rectángulo 25">
            <a:extLst>
              <a:ext uri="{FF2B5EF4-FFF2-40B4-BE49-F238E27FC236}">
                <a16:creationId xmlns:a16="http://schemas.microsoft.com/office/drawing/2014/main" id="{2A787A16-0FEF-450F-A269-82239EDECC14}"/>
              </a:ext>
            </a:extLst>
          </p:cNvPr>
          <p:cNvSpPr/>
          <p:nvPr/>
        </p:nvSpPr>
        <p:spPr>
          <a:xfrm>
            <a:off x="3678186" y="3046790"/>
            <a:ext cx="340145" cy="2162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 name="Rectángulo 27">
            <a:extLst>
              <a:ext uri="{FF2B5EF4-FFF2-40B4-BE49-F238E27FC236}">
                <a16:creationId xmlns:a16="http://schemas.microsoft.com/office/drawing/2014/main" id="{4F3644B7-3111-4E22-B97C-2D5422AB774A}"/>
              </a:ext>
            </a:extLst>
          </p:cNvPr>
          <p:cNvSpPr/>
          <p:nvPr/>
        </p:nvSpPr>
        <p:spPr>
          <a:xfrm>
            <a:off x="2982861" y="3553660"/>
            <a:ext cx="340145" cy="2162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1" name="Rectángulo 40">
            <a:extLst>
              <a:ext uri="{FF2B5EF4-FFF2-40B4-BE49-F238E27FC236}">
                <a16:creationId xmlns:a16="http://schemas.microsoft.com/office/drawing/2014/main" id="{9E259E8A-1F38-41E6-91CA-1762FAED45FA}"/>
              </a:ext>
            </a:extLst>
          </p:cNvPr>
          <p:cNvSpPr/>
          <p:nvPr/>
        </p:nvSpPr>
        <p:spPr>
          <a:xfrm>
            <a:off x="774806" y="4639251"/>
            <a:ext cx="340145" cy="2162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5290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p:txBody>
          <a:bodyPr>
            <a:normAutofit/>
          </a:bodyPr>
          <a:lstStyle/>
          <a:p>
            <a:r>
              <a:rPr lang="es-MX" sz="3500" b="1" dirty="0">
                <a:latin typeface="Arial" panose="020B0604020202020204" pitchFamily="34" charset="0"/>
                <a:cs typeface="Arial" panose="020B0604020202020204" pitchFamily="34" charset="0"/>
              </a:rPr>
              <a:t>Planteamiento del problema</a:t>
            </a:r>
            <a:endParaRPr lang="en-US" sz="35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12509168-3DE5-4BDE-A18F-A073936F7F1D}"/>
              </a:ext>
            </a:extLst>
          </p:cNvPr>
          <p:cNvSpPr txBox="1"/>
          <p:nvPr/>
        </p:nvSpPr>
        <p:spPr>
          <a:xfrm>
            <a:off x="407819" y="1547391"/>
            <a:ext cx="7315200" cy="738664"/>
          </a:xfrm>
          <a:prstGeom prst="rect">
            <a:avLst/>
          </a:prstGeom>
          <a:noFill/>
        </p:spPr>
        <p:txBody>
          <a:bodyPr wrap="square" rtlCol="0">
            <a:spAutoFit/>
          </a:bodyPr>
          <a:lstStyle/>
          <a:p>
            <a:r>
              <a:rPr lang="es-EC" sz="1400" dirty="0">
                <a:latin typeface="Arial" panose="020B0604020202020204" pitchFamily="34" charset="0"/>
                <a:cs typeface="Arial" panose="020B0604020202020204" pitchFamily="34" charset="0"/>
              </a:rPr>
              <a:t>Necesidad de la altura Ortométrica para fines de ingeniería.</a:t>
            </a:r>
          </a:p>
          <a:p>
            <a:endParaRPr lang="es-EC" sz="1400" dirty="0">
              <a:latin typeface="Arial" panose="020B0604020202020204" pitchFamily="34" charset="0"/>
              <a:cs typeface="Arial" panose="020B0604020202020204" pitchFamily="34" charset="0"/>
            </a:endParaRPr>
          </a:p>
          <a:p>
            <a:endParaRPr lang="es-EC" sz="1400" dirty="0">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F6AA0559-C5E0-4442-A6C7-58E1C4F2C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4399" y="2633819"/>
            <a:ext cx="1040907" cy="1040907"/>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6ACEF78F-3AF0-403D-8509-AFD35195C142}"/>
              </a:ext>
            </a:extLst>
          </p:cNvPr>
          <p:cNvSpPr txBox="1"/>
          <p:nvPr/>
        </p:nvSpPr>
        <p:spPr>
          <a:xfrm>
            <a:off x="434452" y="2343851"/>
            <a:ext cx="6374167" cy="307777"/>
          </a:xfrm>
          <a:prstGeom prst="rect">
            <a:avLst/>
          </a:prstGeom>
          <a:noFill/>
        </p:spPr>
        <p:txBody>
          <a:bodyPr wrap="square" rtlCol="0">
            <a:spAutoFit/>
          </a:bodyPr>
          <a:lstStyle/>
          <a:p>
            <a:r>
              <a:rPr lang="es-EC" sz="1400">
                <a:latin typeface="Arial" panose="020B0604020202020204" pitchFamily="34" charset="0"/>
                <a:cs typeface="Arial" panose="020B0604020202020204" pitchFamily="34" charset="0"/>
              </a:rPr>
              <a:t>Nivelación Geométrica =</a:t>
            </a:r>
            <a:endParaRPr lang="es-419" sz="140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F7F7FDB2-8C3F-4166-A3D0-E12851EB038F}"/>
              </a:ext>
            </a:extLst>
          </p:cNvPr>
          <p:cNvSpPr txBox="1"/>
          <p:nvPr/>
        </p:nvSpPr>
        <p:spPr>
          <a:xfrm>
            <a:off x="3774399" y="2125580"/>
            <a:ext cx="156108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sz="1400">
                <a:latin typeface="Arial" panose="020B0604020202020204" pitchFamily="34" charset="0"/>
                <a:cs typeface="Arial" panose="020B0604020202020204" pitchFamily="34" charset="0"/>
              </a:rPr>
              <a:t>Precisiones Altas</a:t>
            </a:r>
            <a:endParaRPr lang="es-419" sz="1400">
              <a:latin typeface="Arial" panose="020B0604020202020204" pitchFamily="34" charset="0"/>
              <a:cs typeface="Arial" panose="020B0604020202020204" pitchFamily="34" charset="0"/>
            </a:endParaRPr>
          </a:p>
        </p:txBody>
      </p:sp>
      <p:pic>
        <p:nvPicPr>
          <p:cNvPr id="1028" name="Picture 4">
            <a:extLst>
              <a:ext uri="{FF2B5EF4-FFF2-40B4-BE49-F238E27FC236}">
                <a16:creationId xmlns:a16="http://schemas.microsoft.com/office/drawing/2014/main" id="{AB988FB5-8602-4E6B-AF14-0DE9C3CC6D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8016" y="2720946"/>
            <a:ext cx="1786982" cy="9278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ikipedia, la enciclopedia libre">
            <a:extLst>
              <a:ext uri="{FF2B5EF4-FFF2-40B4-BE49-F238E27FC236}">
                <a16:creationId xmlns:a16="http://schemas.microsoft.com/office/drawing/2014/main" id="{6F071392-6D97-4C4F-856D-437C640A6D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9236" y="2756590"/>
            <a:ext cx="772435" cy="772435"/>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C2E1C5D2-60A9-4E60-A1BB-81CAA312F1DC}"/>
              </a:ext>
            </a:extLst>
          </p:cNvPr>
          <p:cNvSpPr txBox="1"/>
          <p:nvPr/>
        </p:nvSpPr>
        <p:spPr>
          <a:xfrm>
            <a:off x="498075" y="4418057"/>
            <a:ext cx="1481645" cy="523220"/>
          </a:xfrm>
          <a:prstGeom prst="rect">
            <a:avLst/>
          </a:prstGeom>
          <a:noFill/>
        </p:spPr>
        <p:txBody>
          <a:bodyPr wrap="square" rtlCol="0">
            <a:spAutoFit/>
          </a:bodyPr>
          <a:lstStyle/>
          <a:p>
            <a:r>
              <a:rPr lang="es-EC" sz="1400">
                <a:latin typeface="Arial" panose="020B0604020202020204" pitchFamily="34" charset="0"/>
                <a:cs typeface="Arial" panose="020B0604020202020204" pitchFamily="34" charset="0"/>
              </a:rPr>
              <a:t>Nivelación GPS=</a:t>
            </a:r>
            <a:endParaRPr lang="es-419" sz="140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7F1DF02E-0F25-438E-893B-E6C1C4332ACC}"/>
              </a:ext>
            </a:extLst>
          </p:cNvPr>
          <p:cNvSpPr txBox="1"/>
          <p:nvPr/>
        </p:nvSpPr>
        <p:spPr>
          <a:xfrm>
            <a:off x="3685158" y="3859696"/>
            <a:ext cx="4748628"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sz="1400">
                <a:latin typeface="Arial" panose="020B0604020202020204" pitchFamily="34" charset="0"/>
                <a:cs typeface="Arial" panose="020B0604020202020204" pitchFamily="34" charset="0"/>
              </a:rPr>
              <a:t>No apto para zonas con variabilidad geomorfológica alta.</a:t>
            </a:r>
            <a:endParaRPr lang="es-419" sz="140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8E12AEF8-C6D7-4685-9ABB-B814C40CEB89}"/>
              </a:ext>
            </a:extLst>
          </p:cNvPr>
          <p:cNvSpPr txBox="1"/>
          <p:nvPr/>
        </p:nvSpPr>
        <p:spPr>
          <a:xfrm>
            <a:off x="2213318" y="4956117"/>
            <a:ext cx="3122162"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sz="1400">
                <a:latin typeface="Arial" panose="020B0604020202020204" pitchFamily="34" charset="0"/>
                <a:cs typeface="Arial" panose="020B0604020202020204" pitchFamily="34" charset="0"/>
              </a:rPr>
              <a:t>Uso de modelos geopotenciales</a:t>
            </a:r>
            <a:endParaRPr lang="es-419" sz="1400">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32649E9B-B639-459D-B54D-3AD42755746A}"/>
              </a:ext>
            </a:extLst>
          </p:cNvPr>
          <p:cNvSpPr txBox="1"/>
          <p:nvPr/>
        </p:nvSpPr>
        <p:spPr>
          <a:xfrm>
            <a:off x="2243010" y="5628480"/>
            <a:ext cx="179051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sz="1400">
                <a:latin typeface="Arial" panose="020B0604020202020204" pitchFamily="34" charset="0"/>
                <a:cs typeface="Arial" panose="020B0604020202020204" pitchFamily="34" charset="0"/>
              </a:rPr>
              <a:t>Precisiones al metro</a:t>
            </a:r>
            <a:endParaRPr lang="es-419" sz="1400">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5DF4B40E-A7B7-4AF9-B286-21B80E302BBE}"/>
              </a:ext>
            </a:extLst>
          </p:cNvPr>
          <p:cNvSpPr txBox="1"/>
          <p:nvPr/>
        </p:nvSpPr>
        <p:spPr>
          <a:xfrm>
            <a:off x="2213318" y="4385744"/>
            <a:ext cx="2678278"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sz="1400" dirty="0">
                <a:latin typeface="Arial" panose="020B0604020202020204" pitchFamily="34" charset="0"/>
                <a:cs typeface="Arial" panose="020B0604020202020204" pitchFamily="34" charset="0"/>
              </a:rPr>
              <a:t>Ahorro de tiempo</a:t>
            </a:r>
            <a:endParaRPr lang="es-419"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196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500"/>
                                        <p:tgtEl>
                                          <p:spTgt spid="10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0"/>
                                        </p:tgtEl>
                                        <p:attrNameLst>
                                          <p:attrName>style.visibility</p:attrName>
                                        </p:attrNameLst>
                                      </p:cBhvr>
                                      <p:to>
                                        <p:strVal val="visible"/>
                                      </p:to>
                                    </p:set>
                                    <p:animEffect transition="in" filter="fade">
                                      <p:cBhvr>
                                        <p:cTn id="37" dur="500"/>
                                        <p:tgtEl>
                                          <p:spTgt spid="10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ppt_x"/>
                                          </p:val>
                                        </p:tav>
                                        <p:tav tm="100000">
                                          <p:val>
                                            <p:strVal val="#ppt_x"/>
                                          </p:val>
                                        </p:tav>
                                      </p:tavLst>
                                    </p:anim>
                                    <p:anim calcmode="lin" valueType="num">
                                      <p:cBhvr additive="base">
                                        <p:cTn id="5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500" fill="hold"/>
                                        <p:tgtEl>
                                          <p:spTgt spid="13"/>
                                        </p:tgtEl>
                                        <p:attrNameLst>
                                          <p:attrName>ppt_x</p:attrName>
                                        </p:attrNameLst>
                                      </p:cBhvr>
                                      <p:tavLst>
                                        <p:tav tm="0">
                                          <p:val>
                                            <p:strVal val="#ppt_x"/>
                                          </p:val>
                                        </p:tav>
                                        <p:tav tm="100000">
                                          <p:val>
                                            <p:strVal val="#ppt_x"/>
                                          </p:val>
                                        </p:tav>
                                      </p:tavLst>
                                    </p:anim>
                                    <p:anim calcmode="lin" valueType="num">
                                      <p:cBhvr additive="base">
                                        <p:cTn id="6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10" grpId="0"/>
      <p:bldP spid="11" grpId="0" animBg="1"/>
      <p:bldP spid="12"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p:txBody>
          <a:bodyPr/>
          <a:lstStyle/>
          <a:p>
            <a:r>
              <a:rPr lang="es-MX" sz="3500" b="1" dirty="0">
                <a:latin typeface="Arial" panose="020B0604020202020204" pitchFamily="34" charset="0"/>
                <a:cs typeface="Arial" panose="020B0604020202020204" pitchFamily="34" charset="0"/>
              </a:rPr>
              <a:t>Metodología</a:t>
            </a:r>
            <a:endParaRPr lang="en-US" sz="3500" b="1" dirty="0">
              <a:latin typeface="Arial" panose="020B0604020202020204" pitchFamily="34" charset="0"/>
              <a:cs typeface="Arial" panose="020B0604020202020204" pitchFamily="34" charset="0"/>
            </a:endParaRPr>
          </a:p>
        </p:txBody>
      </p:sp>
      <p:sp>
        <p:nvSpPr>
          <p:cNvPr id="18" name="Marcador de contenido 17"/>
          <p:cNvSpPr>
            <a:spLocks noGrp="1"/>
          </p:cNvSpPr>
          <p:nvPr>
            <p:ph idx="1"/>
          </p:nvPr>
        </p:nvSpPr>
        <p:spPr>
          <a:xfrm>
            <a:off x="628650" y="1454109"/>
            <a:ext cx="7886700" cy="492443"/>
          </a:xfrm>
        </p:spPr>
        <p:txBody>
          <a:bodyPr/>
          <a:lstStyle/>
          <a:p>
            <a:pPr marL="0" indent="0">
              <a:buNone/>
            </a:pPr>
            <a:r>
              <a:rPr lang="es-MX" sz="2500" b="1" dirty="0"/>
              <a:t>Análisis exploratorio y depuración de los datos</a:t>
            </a:r>
            <a:endParaRPr lang="en-US" sz="2500" b="1" dirty="0"/>
          </a:p>
          <a:p>
            <a:pPr marL="0" indent="0">
              <a:buNone/>
            </a:pPr>
            <a:endParaRPr lang="en-US" b="1" dirty="0"/>
          </a:p>
          <a:p>
            <a:pPr marL="0" indent="0">
              <a:buNone/>
            </a:pPr>
            <a:endParaRPr lang="en-US" dirty="0"/>
          </a:p>
        </p:txBody>
      </p:sp>
      <p:sp>
        <p:nvSpPr>
          <p:cNvPr id="8" name="CuadroTexto 7">
            <a:extLst>
              <a:ext uri="{FF2B5EF4-FFF2-40B4-BE49-F238E27FC236}">
                <a16:creationId xmlns:a16="http://schemas.microsoft.com/office/drawing/2014/main" id="{19F702CF-CD3D-4AF7-8699-ED4F788274A8}"/>
              </a:ext>
            </a:extLst>
          </p:cNvPr>
          <p:cNvSpPr txBox="1"/>
          <p:nvPr/>
        </p:nvSpPr>
        <p:spPr>
          <a:xfrm>
            <a:off x="0" y="5511253"/>
            <a:ext cx="4572000" cy="307777"/>
          </a:xfrm>
          <a:prstGeom prst="rect">
            <a:avLst/>
          </a:prstGeom>
          <a:noFill/>
        </p:spPr>
        <p:txBody>
          <a:bodyPr wrap="square">
            <a:spAutoFit/>
          </a:bodyPr>
          <a:lstStyle/>
          <a:p>
            <a:pPr indent="180340" algn="ctr">
              <a:spcAft>
                <a:spcPts val="1000"/>
              </a:spcAft>
            </a:pPr>
            <a:r>
              <a:rPr lang="es-ES" sz="1400" i="1" dirty="0">
                <a:latin typeface="Arial" panose="020B0604020202020204" pitchFamily="34" charset="0"/>
                <a:cs typeface="Arial" panose="020B0604020202020204" pitchFamily="34" charset="0"/>
              </a:rPr>
              <a:t>Diagrama de caja y bigotes para datos iniciales</a:t>
            </a:r>
            <a:endParaRPr lang="es-EC" sz="1400" i="1"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66F6C51E-5B3E-4102-9357-9E2C27812A85}"/>
              </a:ext>
            </a:extLst>
          </p:cNvPr>
          <p:cNvSpPr txBox="1"/>
          <p:nvPr/>
        </p:nvSpPr>
        <p:spPr>
          <a:xfrm>
            <a:off x="4572000" y="2344372"/>
            <a:ext cx="4572000" cy="307777"/>
          </a:xfrm>
          <a:prstGeom prst="rect">
            <a:avLst/>
          </a:prstGeom>
          <a:noFill/>
        </p:spPr>
        <p:txBody>
          <a:bodyPr wrap="square">
            <a:spAutoFit/>
          </a:bodyPr>
          <a:lstStyle/>
          <a:p>
            <a:pPr indent="180340" algn="ctr">
              <a:spcAft>
                <a:spcPts val="1000"/>
              </a:spcAft>
            </a:pPr>
            <a:r>
              <a:rPr lang="es-ES" sz="1400" i="1" dirty="0">
                <a:latin typeface="Arial" panose="020B0604020202020204" pitchFamily="34" charset="0"/>
                <a:cs typeface="Arial" panose="020B0604020202020204" pitchFamily="34" charset="0"/>
              </a:rPr>
              <a:t>Resumen estadístico de la ondulación geoidal</a:t>
            </a:r>
            <a:endParaRPr lang="es-EC" sz="1400" i="1" dirty="0">
              <a:latin typeface="Arial" panose="020B060402020202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961983CC-B412-4643-A1E3-CF6F0F960CEA}"/>
              </a:ext>
            </a:extLst>
          </p:cNvPr>
          <p:cNvGraphicFramePr>
            <a:graphicFrameLocks noGrp="1"/>
          </p:cNvGraphicFramePr>
          <p:nvPr>
            <p:extLst>
              <p:ext uri="{D42A27DB-BD31-4B8C-83A1-F6EECF244321}">
                <p14:modId xmlns:p14="http://schemas.microsoft.com/office/powerpoint/2010/main" val="4084855009"/>
              </p:ext>
            </p:extLst>
          </p:nvPr>
        </p:nvGraphicFramePr>
        <p:xfrm>
          <a:off x="5495060" y="2786092"/>
          <a:ext cx="3020290" cy="2865468"/>
        </p:xfrm>
        <a:graphic>
          <a:graphicData uri="http://schemas.openxmlformats.org/drawingml/2006/table">
            <a:tbl>
              <a:tblPr>
                <a:tableStyleId>{93296810-A885-4BE3-A3E7-6D5BEEA58F35}</a:tableStyleId>
              </a:tblPr>
              <a:tblGrid>
                <a:gridCol w="2311914">
                  <a:extLst>
                    <a:ext uri="{9D8B030D-6E8A-4147-A177-3AD203B41FA5}">
                      <a16:colId xmlns:a16="http://schemas.microsoft.com/office/drawing/2014/main" val="271508714"/>
                    </a:ext>
                  </a:extLst>
                </a:gridCol>
                <a:gridCol w="708376">
                  <a:extLst>
                    <a:ext uri="{9D8B030D-6E8A-4147-A177-3AD203B41FA5}">
                      <a16:colId xmlns:a16="http://schemas.microsoft.com/office/drawing/2014/main" val="3909335143"/>
                    </a:ext>
                  </a:extLst>
                </a:gridCol>
              </a:tblGrid>
              <a:tr h="238789">
                <a:tc>
                  <a:txBody>
                    <a:bodyPr/>
                    <a:lstStyle/>
                    <a:p>
                      <a:pPr algn="l" fontAlgn="b"/>
                      <a:r>
                        <a:rPr lang="es-EC" sz="1200" u="none" strike="noStrike">
                          <a:effectLst/>
                          <a:latin typeface="Arial" panose="020B0604020202020204" pitchFamily="34" charset="0"/>
                          <a:cs typeface="Arial" panose="020B0604020202020204" pitchFamily="34" charset="0"/>
                        </a:rPr>
                        <a:t>Media (m)</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s-EC" sz="1200" u="none" strike="noStrike">
                          <a:effectLst/>
                          <a:latin typeface="Arial" panose="020B0604020202020204" pitchFamily="34" charset="0"/>
                          <a:cs typeface="Arial" panose="020B0604020202020204" pitchFamily="34" charset="0"/>
                        </a:rPr>
                        <a:t>23.0580</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905709352"/>
                  </a:ext>
                </a:extLst>
              </a:tr>
              <a:tr h="238789">
                <a:tc>
                  <a:txBody>
                    <a:bodyPr/>
                    <a:lstStyle/>
                    <a:p>
                      <a:pPr algn="l" fontAlgn="b"/>
                      <a:r>
                        <a:rPr lang="es-EC" sz="1200" u="none" strike="noStrike">
                          <a:effectLst/>
                          <a:latin typeface="Arial" panose="020B0604020202020204" pitchFamily="34" charset="0"/>
                          <a:cs typeface="Arial" panose="020B0604020202020204" pitchFamily="34" charset="0"/>
                        </a:rPr>
                        <a:t>Rango (m)</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s-EC" sz="1200" u="none" strike="noStrike" dirty="0">
                          <a:effectLst/>
                          <a:latin typeface="Arial" panose="020B0604020202020204" pitchFamily="34" charset="0"/>
                          <a:cs typeface="Arial" panose="020B0604020202020204" pitchFamily="34" charset="0"/>
                        </a:rPr>
                        <a:t>2.3594</a:t>
                      </a:r>
                      <a:endParaRPr lang="es-EC"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702204449"/>
                  </a:ext>
                </a:extLst>
              </a:tr>
              <a:tr h="238789">
                <a:tc>
                  <a:txBody>
                    <a:bodyPr/>
                    <a:lstStyle/>
                    <a:p>
                      <a:pPr algn="l" fontAlgn="b"/>
                      <a:r>
                        <a:rPr lang="es-EC" sz="1200" u="none" strike="noStrike">
                          <a:effectLst/>
                          <a:latin typeface="Arial" panose="020B0604020202020204" pitchFamily="34" charset="0"/>
                          <a:cs typeface="Arial" panose="020B0604020202020204" pitchFamily="34" charset="0"/>
                        </a:rPr>
                        <a:t>Desviación estándar (m)</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s-EC" sz="1200" u="none" strike="noStrike">
                          <a:effectLst/>
                          <a:latin typeface="Arial" panose="020B0604020202020204" pitchFamily="34" charset="0"/>
                          <a:cs typeface="Arial" panose="020B0604020202020204" pitchFamily="34" charset="0"/>
                        </a:rPr>
                        <a:t>0.4896</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342983743"/>
                  </a:ext>
                </a:extLst>
              </a:tr>
              <a:tr h="238789">
                <a:tc>
                  <a:txBody>
                    <a:bodyPr/>
                    <a:lstStyle/>
                    <a:p>
                      <a:pPr algn="l" fontAlgn="b"/>
                      <a:r>
                        <a:rPr lang="es-EC" sz="1200" u="none" strike="noStrike" dirty="0">
                          <a:effectLst/>
                          <a:latin typeface="Arial" panose="020B0604020202020204" pitchFamily="34" charset="0"/>
                          <a:cs typeface="Arial" panose="020B0604020202020204" pitchFamily="34" charset="0"/>
                        </a:rPr>
                        <a:t>Coeficiente de variación (%)</a:t>
                      </a:r>
                      <a:endParaRPr lang="es-EC"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s-EC" sz="1200" u="none" strike="noStrike" dirty="0">
                          <a:effectLst/>
                          <a:latin typeface="Arial" panose="020B0604020202020204" pitchFamily="34" charset="0"/>
                          <a:cs typeface="Arial" panose="020B0604020202020204" pitchFamily="34" charset="0"/>
                        </a:rPr>
                        <a:t>2.1234</a:t>
                      </a:r>
                      <a:endParaRPr lang="es-EC"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576960980"/>
                  </a:ext>
                </a:extLst>
              </a:tr>
              <a:tr h="238789">
                <a:tc>
                  <a:txBody>
                    <a:bodyPr/>
                    <a:lstStyle/>
                    <a:p>
                      <a:pPr algn="l" fontAlgn="b"/>
                      <a:r>
                        <a:rPr lang="es-EC" sz="1200" u="none" strike="noStrike" dirty="0">
                          <a:effectLst/>
                          <a:latin typeface="Arial" panose="020B0604020202020204" pitchFamily="34" charset="0"/>
                          <a:cs typeface="Arial" panose="020B0604020202020204" pitchFamily="34" charset="0"/>
                        </a:rPr>
                        <a:t>Mínimo (m)</a:t>
                      </a:r>
                      <a:endParaRPr lang="es-EC"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s-EC" sz="1200" u="none" strike="noStrike" dirty="0">
                          <a:effectLst/>
                          <a:latin typeface="Arial" panose="020B0604020202020204" pitchFamily="34" charset="0"/>
                          <a:cs typeface="Arial" panose="020B0604020202020204" pitchFamily="34" charset="0"/>
                        </a:rPr>
                        <a:t>21.6314</a:t>
                      </a:r>
                      <a:endParaRPr lang="es-EC"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545844915"/>
                  </a:ext>
                </a:extLst>
              </a:tr>
              <a:tr h="238789">
                <a:tc>
                  <a:txBody>
                    <a:bodyPr/>
                    <a:lstStyle/>
                    <a:p>
                      <a:pPr algn="l" fontAlgn="b"/>
                      <a:r>
                        <a:rPr lang="es-EC" sz="1200" u="none" strike="noStrike">
                          <a:effectLst/>
                          <a:latin typeface="Arial" panose="020B0604020202020204" pitchFamily="34" charset="0"/>
                          <a:cs typeface="Arial" panose="020B0604020202020204" pitchFamily="34" charset="0"/>
                        </a:rPr>
                        <a:t>Primer cuartil (m)</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s-EC" sz="1200" u="none" strike="noStrike">
                          <a:effectLst/>
                          <a:latin typeface="Arial" panose="020B0604020202020204" pitchFamily="34" charset="0"/>
                          <a:cs typeface="Arial" panose="020B0604020202020204" pitchFamily="34" charset="0"/>
                        </a:rPr>
                        <a:t>22.8102</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833187195"/>
                  </a:ext>
                </a:extLst>
              </a:tr>
              <a:tr h="238789">
                <a:tc>
                  <a:txBody>
                    <a:bodyPr/>
                    <a:lstStyle/>
                    <a:p>
                      <a:pPr algn="l" fontAlgn="b"/>
                      <a:r>
                        <a:rPr lang="es-EC" sz="1200" u="none" strike="noStrike">
                          <a:effectLst/>
                          <a:latin typeface="Arial" panose="020B0604020202020204" pitchFamily="34" charset="0"/>
                          <a:cs typeface="Arial" panose="020B0604020202020204" pitchFamily="34" charset="0"/>
                        </a:rPr>
                        <a:t>Mediana (m)</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s-EC" sz="1200" u="none" strike="noStrike">
                          <a:effectLst/>
                          <a:latin typeface="Arial" panose="020B0604020202020204" pitchFamily="34" charset="0"/>
                          <a:cs typeface="Arial" panose="020B0604020202020204" pitchFamily="34" charset="0"/>
                        </a:rPr>
                        <a:t>23.0395</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611314634"/>
                  </a:ext>
                </a:extLst>
              </a:tr>
              <a:tr h="238789">
                <a:tc>
                  <a:txBody>
                    <a:bodyPr/>
                    <a:lstStyle/>
                    <a:p>
                      <a:pPr algn="l" fontAlgn="b"/>
                      <a:r>
                        <a:rPr lang="es-EC" sz="1200" u="none" strike="noStrike">
                          <a:effectLst/>
                          <a:latin typeface="Arial" panose="020B0604020202020204" pitchFamily="34" charset="0"/>
                          <a:cs typeface="Arial" panose="020B0604020202020204" pitchFamily="34" charset="0"/>
                        </a:rPr>
                        <a:t>Tercer cuartil (m)</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s-EC" sz="1200" u="none" strike="noStrike" dirty="0">
                          <a:effectLst/>
                          <a:latin typeface="Arial" panose="020B0604020202020204" pitchFamily="34" charset="0"/>
                          <a:cs typeface="Arial" panose="020B0604020202020204" pitchFamily="34" charset="0"/>
                        </a:rPr>
                        <a:t>23.3825</a:t>
                      </a:r>
                      <a:endParaRPr lang="es-EC"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659996187"/>
                  </a:ext>
                </a:extLst>
              </a:tr>
              <a:tr h="238789">
                <a:tc>
                  <a:txBody>
                    <a:bodyPr/>
                    <a:lstStyle/>
                    <a:p>
                      <a:pPr algn="l" fontAlgn="b"/>
                      <a:r>
                        <a:rPr lang="es-EC" sz="1200" u="none" strike="noStrike">
                          <a:effectLst/>
                          <a:latin typeface="Arial" panose="020B0604020202020204" pitchFamily="34" charset="0"/>
                          <a:cs typeface="Arial" panose="020B0604020202020204" pitchFamily="34" charset="0"/>
                        </a:rPr>
                        <a:t>Máximo (m)</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s-EC" sz="1200" u="none" strike="noStrike">
                          <a:effectLst/>
                          <a:latin typeface="Arial" panose="020B0604020202020204" pitchFamily="34" charset="0"/>
                          <a:cs typeface="Arial" panose="020B0604020202020204" pitchFamily="34" charset="0"/>
                        </a:rPr>
                        <a:t>23.9908</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405517503"/>
                  </a:ext>
                </a:extLst>
              </a:tr>
              <a:tr h="238789">
                <a:tc>
                  <a:txBody>
                    <a:bodyPr/>
                    <a:lstStyle/>
                    <a:p>
                      <a:pPr algn="l" fontAlgn="b"/>
                      <a:r>
                        <a:rPr lang="es-EC" sz="1200" u="none" strike="noStrike">
                          <a:effectLst/>
                          <a:latin typeface="Arial" panose="020B0604020202020204" pitchFamily="34" charset="0"/>
                          <a:cs typeface="Arial" panose="020B0604020202020204" pitchFamily="34" charset="0"/>
                        </a:rPr>
                        <a:t>Número de datos</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s-EC" sz="1200" u="none" strike="noStrike">
                          <a:effectLst/>
                          <a:latin typeface="Arial" panose="020B0604020202020204" pitchFamily="34" charset="0"/>
                          <a:cs typeface="Arial" panose="020B0604020202020204" pitchFamily="34" charset="0"/>
                        </a:rPr>
                        <a:t>60</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8516063"/>
                  </a:ext>
                </a:extLst>
              </a:tr>
              <a:tr h="238789">
                <a:tc>
                  <a:txBody>
                    <a:bodyPr/>
                    <a:lstStyle/>
                    <a:p>
                      <a:pPr algn="l" fontAlgn="b"/>
                      <a:r>
                        <a:rPr lang="es-EC" sz="1200" u="none" strike="noStrike">
                          <a:effectLst/>
                          <a:latin typeface="Arial" panose="020B0604020202020204" pitchFamily="34" charset="0"/>
                          <a:cs typeface="Arial" panose="020B0604020202020204" pitchFamily="34" charset="0"/>
                        </a:rPr>
                        <a:t>Rango intercuartil (m)</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s-EC" sz="1200" u="none" strike="noStrike">
                          <a:effectLst/>
                          <a:latin typeface="Arial" panose="020B0604020202020204" pitchFamily="34" charset="0"/>
                          <a:cs typeface="Arial" panose="020B0604020202020204" pitchFamily="34" charset="0"/>
                        </a:rPr>
                        <a:t>0.5723</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292044354"/>
                  </a:ext>
                </a:extLst>
              </a:tr>
              <a:tr h="238789">
                <a:tc>
                  <a:txBody>
                    <a:bodyPr/>
                    <a:lstStyle/>
                    <a:p>
                      <a:pPr algn="l" fontAlgn="b"/>
                      <a:r>
                        <a:rPr lang="es-EC" sz="1200" u="none" strike="noStrike">
                          <a:effectLst/>
                          <a:latin typeface="Arial" panose="020B0604020202020204" pitchFamily="34" charset="0"/>
                          <a:cs typeface="Arial" panose="020B0604020202020204" pitchFamily="34" charset="0"/>
                        </a:rPr>
                        <a:t>Valores atípicos (m)</a:t>
                      </a:r>
                      <a:endParaRPr lang="es-EC"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s-EC" sz="1200" u="none" strike="noStrike" dirty="0">
                          <a:effectLst/>
                          <a:latin typeface="Arial" panose="020B0604020202020204" pitchFamily="34" charset="0"/>
                          <a:cs typeface="Arial" panose="020B0604020202020204" pitchFamily="34" charset="0"/>
                        </a:rPr>
                        <a:t>21.6314</a:t>
                      </a:r>
                      <a:endParaRPr lang="es-EC"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13514368"/>
                  </a:ext>
                </a:extLst>
              </a:tr>
            </a:tbl>
          </a:graphicData>
        </a:graphic>
      </p:graphicFrame>
      <p:pic>
        <p:nvPicPr>
          <p:cNvPr id="11" name="Imagen 10">
            <a:extLst>
              <a:ext uri="{FF2B5EF4-FFF2-40B4-BE49-F238E27FC236}">
                <a16:creationId xmlns:a16="http://schemas.microsoft.com/office/drawing/2014/main" id="{1CD64E3B-E811-4F4E-A474-CD4CC4D89998}"/>
              </a:ext>
            </a:extLst>
          </p:cNvPr>
          <p:cNvPicPr>
            <a:picLocks noChangeAspect="1"/>
          </p:cNvPicPr>
          <p:nvPr/>
        </p:nvPicPr>
        <p:blipFill rotWithShape="1">
          <a:blip r:embed="rId3">
            <a:extLst>
              <a:ext uri="{28A0092B-C50C-407E-A947-70E740481C1C}">
                <a14:useLocalDpi xmlns:a14="http://schemas.microsoft.com/office/drawing/2010/main" val="0"/>
              </a:ext>
            </a:extLst>
          </a:blip>
          <a:srcRect b="5412"/>
          <a:stretch/>
        </p:blipFill>
        <p:spPr bwMode="auto">
          <a:xfrm>
            <a:off x="247688" y="2008248"/>
            <a:ext cx="4858878" cy="3447260"/>
          </a:xfrm>
          <a:prstGeom prst="rect">
            <a:avLst/>
          </a:prstGeom>
          <a:noFill/>
          <a:ln>
            <a:noFill/>
          </a:ln>
        </p:spPr>
      </p:pic>
    </p:spTree>
    <p:extLst>
      <p:ext uri="{BB962C8B-B14F-4D97-AF65-F5344CB8AC3E}">
        <p14:creationId xmlns:p14="http://schemas.microsoft.com/office/powerpoint/2010/main" val="2285389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p:txBody>
          <a:bodyPr>
            <a:normAutofit/>
          </a:bodyPr>
          <a:lstStyle/>
          <a:p>
            <a:r>
              <a:rPr lang="es-MX" sz="3500" b="1" dirty="0">
                <a:latin typeface="Arial" panose="020B0604020202020204" pitchFamily="34" charset="0"/>
                <a:cs typeface="Arial" panose="020B0604020202020204" pitchFamily="34" charset="0"/>
              </a:rPr>
              <a:t>Metodología</a:t>
            </a:r>
            <a:endParaRPr lang="en-US" sz="3500" b="1" dirty="0">
              <a:latin typeface="Arial" panose="020B0604020202020204" pitchFamily="34" charset="0"/>
              <a:cs typeface="Arial" panose="020B0604020202020204" pitchFamily="34" charset="0"/>
            </a:endParaRPr>
          </a:p>
        </p:txBody>
      </p:sp>
      <p:sp>
        <p:nvSpPr>
          <p:cNvPr id="18" name="Marcador de contenido 17"/>
          <p:cNvSpPr>
            <a:spLocks noGrp="1"/>
          </p:cNvSpPr>
          <p:nvPr>
            <p:ph idx="1"/>
          </p:nvPr>
        </p:nvSpPr>
        <p:spPr>
          <a:xfrm>
            <a:off x="628650" y="1332189"/>
            <a:ext cx="7886700" cy="492443"/>
          </a:xfrm>
        </p:spPr>
        <p:txBody>
          <a:bodyPr/>
          <a:lstStyle/>
          <a:p>
            <a:pPr marL="0" indent="0">
              <a:buNone/>
            </a:pPr>
            <a:r>
              <a:rPr lang="es-MX" sz="2500" b="1" dirty="0"/>
              <a:t>Análisis exploratorio y depuración de los datos</a:t>
            </a:r>
            <a:endParaRPr lang="en-US" sz="2500" b="1" dirty="0"/>
          </a:p>
          <a:p>
            <a:pPr marL="0" indent="0">
              <a:buNone/>
            </a:pPr>
            <a:endParaRPr lang="en-US" b="1" dirty="0"/>
          </a:p>
          <a:p>
            <a:pPr marL="0" indent="0">
              <a:buNone/>
            </a:pPr>
            <a:endParaRPr lang="en-US" dirty="0"/>
          </a:p>
        </p:txBody>
      </p:sp>
      <p:sp>
        <p:nvSpPr>
          <p:cNvPr id="8" name="CuadroTexto 7">
            <a:extLst>
              <a:ext uri="{FF2B5EF4-FFF2-40B4-BE49-F238E27FC236}">
                <a16:creationId xmlns:a16="http://schemas.microsoft.com/office/drawing/2014/main" id="{19F702CF-CD3D-4AF7-8699-ED4F788274A8}"/>
              </a:ext>
            </a:extLst>
          </p:cNvPr>
          <p:cNvSpPr txBox="1"/>
          <p:nvPr/>
        </p:nvSpPr>
        <p:spPr>
          <a:xfrm>
            <a:off x="747583" y="1824632"/>
            <a:ext cx="6166022" cy="646331"/>
          </a:xfrm>
          <a:prstGeom prst="rect">
            <a:avLst/>
          </a:prstGeom>
          <a:noFill/>
        </p:spPr>
        <p:txBody>
          <a:bodyPr wrap="square">
            <a:spAutoFit/>
          </a:bodyPr>
          <a:lstStyle/>
          <a:p>
            <a:pPr indent="180340" algn="ctr">
              <a:spcAft>
                <a:spcPts val="1000"/>
              </a:spcAft>
            </a:pPr>
            <a:r>
              <a:rPr lang="es-EC" sz="1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Histograma de la ondulación geoidal muestreada en la zona de estudio</a:t>
            </a:r>
            <a:endParaRPr lang="es-EC" sz="1400" i="1" dirty="0">
              <a:latin typeface="Arial" panose="020B0604020202020204" pitchFamily="34" charset="0"/>
              <a:cs typeface="Arial" panose="020B0604020202020204" pitchFamily="34" charset="0"/>
            </a:endParaRPr>
          </a:p>
        </p:txBody>
      </p:sp>
      <p:pic>
        <p:nvPicPr>
          <p:cNvPr id="12" name="Imagen 11">
            <a:extLst>
              <a:ext uri="{FF2B5EF4-FFF2-40B4-BE49-F238E27FC236}">
                <a16:creationId xmlns:a16="http://schemas.microsoft.com/office/drawing/2014/main" id="{1B47B46A-3EFF-47ED-8BA0-40FC7C0387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747" t="5786" r="5861" b="4273"/>
          <a:stretch/>
        </p:blipFill>
        <p:spPr bwMode="auto">
          <a:xfrm>
            <a:off x="517439" y="2468719"/>
            <a:ext cx="6722461" cy="345114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56734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0F063FD-471D-464A-8F4E-53900BA81F7E}"/>
              </a:ext>
            </a:extLst>
          </p:cNvPr>
          <p:cNvPicPr>
            <a:picLocks noChangeAspect="1"/>
          </p:cNvPicPr>
          <p:nvPr/>
        </p:nvPicPr>
        <p:blipFill rotWithShape="1">
          <a:blip r:embed="rId3"/>
          <a:srcRect l="6098" r="5318"/>
          <a:stretch/>
        </p:blipFill>
        <p:spPr>
          <a:xfrm>
            <a:off x="3444319" y="2735287"/>
            <a:ext cx="5699681" cy="2222890"/>
          </a:xfrm>
          <a:prstGeom prst="rect">
            <a:avLst/>
          </a:prstGeom>
        </p:spPr>
      </p:pic>
      <p:sp>
        <p:nvSpPr>
          <p:cNvPr id="17" name="Título 16"/>
          <p:cNvSpPr>
            <a:spLocks noGrp="1"/>
          </p:cNvSpPr>
          <p:nvPr>
            <p:ph type="title"/>
          </p:nvPr>
        </p:nvSpPr>
        <p:spPr/>
        <p:txBody>
          <a:bodyPr>
            <a:normAutofit/>
          </a:bodyPr>
          <a:lstStyle/>
          <a:p>
            <a:r>
              <a:rPr lang="es-MX" sz="3500" b="1" dirty="0">
                <a:latin typeface="Arial" panose="020B0604020202020204" pitchFamily="34" charset="0"/>
                <a:cs typeface="Arial" panose="020B0604020202020204" pitchFamily="34" charset="0"/>
              </a:rPr>
              <a:t>Metodología</a:t>
            </a:r>
            <a:endParaRPr lang="en-US" sz="3500" b="1" dirty="0">
              <a:latin typeface="Arial" panose="020B0604020202020204" pitchFamily="34" charset="0"/>
              <a:cs typeface="Arial" panose="020B0604020202020204" pitchFamily="34" charset="0"/>
            </a:endParaRPr>
          </a:p>
        </p:txBody>
      </p:sp>
      <p:sp>
        <p:nvSpPr>
          <p:cNvPr id="18" name="Marcador de contenido 17"/>
          <p:cNvSpPr>
            <a:spLocks noGrp="1"/>
          </p:cNvSpPr>
          <p:nvPr>
            <p:ph idx="1"/>
          </p:nvPr>
        </p:nvSpPr>
        <p:spPr>
          <a:xfrm>
            <a:off x="628650" y="1605706"/>
            <a:ext cx="7886700" cy="4351338"/>
          </a:xfrm>
        </p:spPr>
        <p:txBody>
          <a:bodyPr/>
          <a:lstStyle/>
          <a:p>
            <a:pPr marL="0" indent="0">
              <a:buNone/>
            </a:pPr>
            <a:r>
              <a:rPr lang="es-MX" sz="2500" b="1" dirty="0">
                <a:latin typeface="Arial" panose="020B0604020202020204" pitchFamily="34" charset="0"/>
                <a:cs typeface="Arial" panose="020B0604020202020204" pitchFamily="34" charset="0"/>
              </a:rPr>
              <a:t>Análisis exploratorio y depuración de los datos</a:t>
            </a:r>
            <a:endParaRPr lang="en-US" sz="2500"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graphicFrame>
        <p:nvGraphicFramePr>
          <p:cNvPr id="2" name="Tabla 1">
            <a:extLst>
              <a:ext uri="{FF2B5EF4-FFF2-40B4-BE49-F238E27FC236}">
                <a16:creationId xmlns:a16="http://schemas.microsoft.com/office/drawing/2014/main" id="{14D21B40-CEB1-4DAF-B04E-2DA148C0DE7B}"/>
              </a:ext>
            </a:extLst>
          </p:cNvPr>
          <p:cNvGraphicFramePr>
            <a:graphicFrameLocks noGrp="1"/>
          </p:cNvGraphicFramePr>
          <p:nvPr>
            <p:extLst>
              <p:ext uri="{D42A27DB-BD31-4B8C-83A1-F6EECF244321}">
                <p14:modId xmlns:p14="http://schemas.microsoft.com/office/powerpoint/2010/main" val="3108929515"/>
              </p:ext>
            </p:extLst>
          </p:nvPr>
        </p:nvGraphicFramePr>
        <p:xfrm>
          <a:off x="143436" y="3213838"/>
          <a:ext cx="3218329" cy="1478280"/>
        </p:xfrm>
        <a:graphic>
          <a:graphicData uri="http://schemas.openxmlformats.org/drawingml/2006/table">
            <a:tbl>
              <a:tblPr>
                <a:tableStyleId>{16D9F66E-5EB9-4882-86FB-DCBF35E3C3E4}</a:tableStyleId>
              </a:tblPr>
              <a:tblGrid>
                <a:gridCol w="3218329">
                  <a:extLst>
                    <a:ext uri="{9D8B030D-6E8A-4147-A177-3AD203B41FA5}">
                      <a16:colId xmlns:a16="http://schemas.microsoft.com/office/drawing/2014/main" val="2384262784"/>
                    </a:ext>
                  </a:extLst>
                </a:gridCol>
              </a:tblGrid>
              <a:tr h="190500">
                <a:tc>
                  <a:txBody>
                    <a:bodyPr/>
                    <a:lstStyle/>
                    <a:p>
                      <a:pPr algn="l" fontAlgn="b"/>
                      <a:r>
                        <a:rPr lang="es-EC" sz="1100" u="none" strike="noStrike" dirty="0">
                          <a:effectLst/>
                          <a:latin typeface="Arial" panose="020B0604020202020204" pitchFamily="34" charset="0"/>
                          <a:cs typeface="Arial" panose="020B0604020202020204" pitchFamily="34" charset="0"/>
                        </a:rPr>
                        <a:t>Modelo lineal de polinomio x grado 1 y grado 1 con 60 datos:</a:t>
                      </a:r>
                      <a:endParaRPr lang="es-EC"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307203714"/>
                  </a:ext>
                </a:extLst>
              </a:tr>
              <a:tr h="190500">
                <a:tc>
                  <a:txBody>
                    <a:bodyPr/>
                    <a:lstStyle/>
                    <a:p>
                      <a:pPr algn="l" fontAlgn="b"/>
                      <a:r>
                        <a:rPr lang="es-EC" sz="1100" u="none" strike="noStrike" dirty="0">
                          <a:effectLst/>
                          <a:latin typeface="Arial" panose="020B0604020202020204" pitchFamily="34" charset="0"/>
                          <a:cs typeface="Arial" panose="020B0604020202020204" pitchFamily="34" charset="0"/>
                        </a:rPr>
                        <a:t>     f(x,y) = p00 + p10*x + p01*y</a:t>
                      </a:r>
                      <a:endParaRPr lang="es-EC"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3584259873"/>
                  </a:ext>
                </a:extLst>
              </a:tr>
              <a:tr h="190500">
                <a:tc>
                  <a:txBody>
                    <a:bodyPr/>
                    <a:lstStyle/>
                    <a:p>
                      <a:pPr algn="l" fontAlgn="b"/>
                      <a:r>
                        <a:rPr lang="en-US" sz="1100" u="none" strike="noStrike">
                          <a:effectLst/>
                          <a:latin typeface="Arial" panose="020B0604020202020204" pitchFamily="34" charset="0"/>
                          <a:cs typeface="Arial" panose="020B0604020202020204" pitchFamily="34" charset="0"/>
                        </a:rPr>
                        <a:t>Coeficientes:</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920983006"/>
                  </a:ext>
                </a:extLst>
              </a:tr>
              <a:tr h="190500">
                <a:tc>
                  <a:txBody>
                    <a:bodyPr/>
                    <a:lstStyle/>
                    <a:p>
                      <a:pPr algn="l" fontAlgn="b"/>
                      <a:r>
                        <a:rPr lang="es-EC" sz="1100" u="none" strike="noStrike" dirty="0">
                          <a:effectLst/>
                          <a:latin typeface="Arial" panose="020B0604020202020204" pitchFamily="34" charset="0"/>
                          <a:cs typeface="Arial" panose="020B0604020202020204" pitchFamily="34" charset="0"/>
                        </a:rPr>
                        <a:t>       p00 =      -276.4</a:t>
                      </a:r>
                      <a:endParaRPr lang="es-EC"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3457620391"/>
                  </a:ext>
                </a:extLst>
              </a:tr>
              <a:tr h="190500">
                <a:tc>
                  <a:txBody>
                    <a:bodyPr/>
                    <a:lstStyle/>
                    <a:p>
                      <a:pPr algn="l" fontAlgn="b"/>
                      <a:r>
                        <a:rPr lang="es-EC" sz="1100" u="none" strike="noStrike" dirty="0">
                          <a:effectLst/>
                          <a:latin typeface="Arial" panose="020B0604020202020204" pitchFamily="34" charset="0"/>
                          <a:cs typeface="Arial" panose="020B0604020202020204" pitchFamily="34" charset="0"/>
                        </a:rPr>
                        <a:t>       p10 =      -3.987</a:t>
                      </a:r>
                      <a:endParaRPr lang="es-EC"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4228850655"/>
                  </a:ext>
                </a:extLst>
              </a:tr>
              <a:tr h="190500">
                <a:tc>
                  <a:txBody>
                    <a:bodyPr/>
                    <a:lstStyle/>
                    <a:p>
                      <a:pPr algn="l" fontAlgn="b"/>
                      <a:r>
                        <a:rPr lang="es-EC" sz="1100" u="none" strike="noStrike" dirty="0">
                          <a:effectLst/>
                          <a:latin typeface="Arial" panose="020B0604020202020204" pitchFamily="34" charset="0"/>
                          <a:cs typeface="Arial" panose="020B0604020202020204" pitchFamily="34" charset="0"/>
                        </a:rPr>
                        <a:t>       p01 =       5.25</a:t>
                      </a:r>
                      <a:endParaRPr lang="es-EC"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1453104861"/>
                  </a:ext>
                </a:extLst>
              </a:tr>
              <a:tr h="1905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EC" sz="1100" kern="1200" dirty="0">
                          <a:solidFill>
                            <a:schemeClr val="dk1"/>
                          </a:solidFill>
                          <a:effectLst/>
                          <a:latin typeface="Arial" panose="020B0604020202020204" pitchFamily="34" charset="0"/>
                          <a:ea typeface="+mn-ea"/>
                          <a:cs typeface="Arial" panose="020B0604020202020204" pitchFamily="34" charset="0"/>
                        </a:rPr>
                        <a:t>R</a:t>
                      </a:r>
                      <a:r>
                        <a:rPr lang="es-EC" sz="1100" kern="1200" baseline="30000" dirty="0">
                          <a:solidFill>
                            <a:schemeClr val="dk1"/>
                          </a:solidFill>
                          <a:effectLst/>
                          <a:latin typeface="Arial" panose="020B0604020202020204" pitchFamily="34" charset="0"/>
                          <a:ea typeface="+mn-ea"/>
                          <a:cs typeface="Arial" panose="020B0604020202020204" pitchFamily="34" charset="0"/>
                        </a:rPr>
                        <a:t>2</a:t>
                      </a:r>
                      <a:r>
                        <a:rPr lang="es-EC" sz="1100" b="0" u="none" strike="noStrike" dirty="0">
                          <a:solidFill>
                            <a:srgbClr val="000000"/>
                          </a:solidFill>
                          <a:effectLst/>
                          <a:latin typeface="Arial" panose="020B0604020202020204" pitchFamily="34" charset="0"/>
                          <a:cs typeface="Arial" panose="020B0604020202020204" pitchFamily="34" charset="0"/>
                        </a:rPr>
                        <a:t>= 0.3588</a:t>
                      </a:r>
                      <a:endParaRPr lang="es-EC"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728993228"/>
                  </a:ext>
                </a:extLst>
              </a:tr>
            </a:tbl>
          </a:graphicData>
        </a:graphic>
      </p:graphicFrame>
      <p:sp>
        <p:nvSpPr>
          <p:cNvPr id="6" name="Rectángulo 5">
            <a:extLst>
              <a:ext uri="{FF2B5EF4-FFF2-40B4-BE49-F238E27FC236}">
                <a16:creationId xmlns:a16="http://schemas.microsoft.com/office/drawing/2014/main" id="{1EF1A599-605B-4FC9-95E3-3AF4F0E3E3F4}"/>
              </a:ext>
            </a:extLst>
          </p:cNvPr>
          <p:cNvSpPr/>
          <p:nvPr/>
        </p:nvSpPr>
        <p:spPr>
          <a:xfrm>
            <a:off x="5101039" y="4033711"/>
            <a:ext cx="1002304" cy="4742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cxnSp>
        <p:nvCxnSpPr>
          <p:cNvPr id="8" name="Conector recto de flecha 7">
            <a:extLst>
              <a:ext uri="{FF2B5EF4-FFF2-40B4-BE49-F238E27FC236}">
                <a16:creationId xmlns:a16="http://schemas.microsoft.com/office/drawing/2014/main" id="{F40FF469-5408-4618-A14E-D01FEC5DDC1B}"/>
              </a:ext>
            </a:extLst>
          </p:cNvPr>
          <p:cNvCxnSpPr>
            <a:cxnSpLocks/>
            <a:stCxn id="9" idx="0"/>
            <a:endCxn id="6" idx="2"/>
          </p:cNvCxnSpPr>
          <p:nvPr/>
        </p:nvCxnSpPr>
        <p:spPr>
          <a:xfrm flipV="1">
            <a:off x="5602191" y="4507958"/>
            <a:ext cx="0" cy="8053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7229C05B-5839-4D44-BF3E-70E10624B167}"/>
              </a:ext>
            </a:extLst>
          </p:cNvPr>
          <p:cNvSpPr txBox="1"/>
          <p:nvPr/>
        </p:nvSpPr>
        <p:spPr>
          <a:xfrm>
            <a:off x="4693299" y="5313310"/>
            <a:ext cx="1817783" cy="307777"/>
          </a:xfrm>
          <a:prstGeom prst="rect">
            <a:avLst/>
          </a:prstGeom>
          <a:noFill/>
        </p:spPr>
        <p:txBody>
          <a:bodyPr wrap="square" rtlCol="0">
            <a:spAutoFit/>
          </a:bodyPr>
          <a:lstStyle/>
          <a:p>
            <a:pPr algn="ctr"/>
            <a:r>
              <a:rPr lang="es-EC" sz="1400" dirty="0">
                <a:latin typeface="Arial" panose="020B0604020202020204" pitchFamily="34" charset="0"/>
                <a:cs typeface="Arial" panose="020B0604020202020204" pitchFamily="34" charset="0"/>
              </a:rPr>
              <a:t>Valores anómalos</a:t>
            </a:r>
          </a:p>
        </p:txBody>
      </p:sp>
      <p:sp>
        <p:nvSpPr>
          <p:cNvPr id="22" name="CuadroTexto 21">
            <a:extLst>
              <a:ext uri="{FF2B5EF4-FFF2-40B4-BE49-F238E27FC236}">
                <a16:creationId xmlns:a16="http://schemas.microsoft.com/office/drawing/2014/main" id="{3B9A2F9A-89E5-48E2-80FF-2E4FAC9F82F2}"/>
              </a:ext>
            </a:extLst>
          </p:cNvPr>
          <p:cNvSpPr txBox="1"/>
          <p:nvPr/>
        </p:nvSpPr>
        <p:spPr>
          <a:xfrm>
            <a:off x="628650" y="2298375"/>
            <a:ext cx="8129299" cy="584775"/>
          </a:xfrm>
          <a:prstGeom prst="rect">
            <a:avLst/>
          </a:prstGeom>
          <a:noFill/>
        </p:spPr>
        <p:txBody>
          <a:bodyPr wrap="square">
            <a:spAutoFit/>
          </a:bodyPr>
          <a:lstStyle/>
          <a:p>
            <a:pPr algn="just"/>
            <a:r>
              <a:rPr lang="es-EC" sz="1600" i="1" dirty="0">
                <a:latin typeface="Arial" panose="020B0604020202020204" pitchFamily="34" charset="0"/>
                <a:ea typeface="Calibri" panose="020F0502020204030204" pitchFamily="34" charset="0"/>
                <a:cs typeface="Arial" panose="020B0604020202020204" pitchFamily="34" charset="0"/>
              </a:rPr>
              <a:t>A</a:t>
            </a:r>
            <a:r>
              <a:rPr lang="es-EC" sz="1600" i="1" dirty="0">
                <a:effectLst/>
                <a:latin typeface="Arial" panose="020B0604020202020204" pitchFamily="34" charset="0"/>
                <a:ea typeface="Calibri" panose="020F0502020204030204" pitchFamily="34" charset="0"/>
                <a:cs typeface="Arial" panose="020B0604020202020204" pitchFamily="34" charset="0"/>
              </a:rPr>
              <a:t>plicación de un modelo polinomial de primer grado usando la herramienta Curve Fitting en Matlab</a:t>
            </a:r>
            <a:endParaRPr lang="es-EC" sz="1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9245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a:xfrm>
            <a:off x="628650" y="146447"/>
            <a:ext cx="7886700" cy="1325563"/>
          </a:xfrm>
        </p:spPr>
        <p:txBody>
          <a:bodyPr>
            <a:normAutofit/>
          </a:bodyPr>
          <a:lstStyle/>
          <a:p>
            <a:r>
              <a:rPr lang="es-MX" sz="3500" b="1" dirty="0">
                <a:latin typeface="Arial" panose="020B0604020202020204" pitchFamily="34" charset="0"/>
                <a:cs typeface="Arial" panose="020B0604020202020204" pitchFamily="34" charset="0"/>
              </a:rPr>
              <a:t>Metodología</a:t>
            </a:r>
            <a:endParaRPr lang="en-US" sz="3500" b="1" dirty="0">
              <a:latin typeface="Arial" panose="020B0604020202020204" pitchFamily="34" charset="0"/>
              <a:cs typeface="Arial" panose="020B0604020202020204" pitchFamily="34" charset="0"/>
            </a:endParaRPr>
          </a:p>
        </p:txBody>
      </p:sp>
      <p:graphicFrame>
        <p:nvGraphicFramePr>
          <p:cNvPr id="10" name="Marcador de contenido 3">
            <a:extLst>
              <a:ext uri="{FF2B5EF4-FFF2-40B4-BE49-F238E27FC236}">
                <a16:creationId xmlns:a16="http://schemas.microsoft.com/office/drawing/2014/main" id="{F9C59863-8182-4F6A-AF68-6C83061614A3}"/>
              </a:ext>
            </a:extLst>
          </p:cNvPr>
          <p:cNvGraphicFramePr>
            <a:graphicFrameLocks/>
          </p:cNvGraphicFramePr>
          <p:nvPr>
            <p:extLst>
              <p:ext uri="{D42A27DB-BD31-4B8C-83A1-F6EECF244321}">
                <p14:modId xmlns:p14="http://schemas.microsoft.com/office/powerpoint/2010/main" val="3882137254"/>
              </p:ext>
            </p:extLst>
          </p:nvPr>
        </p:nvGraphicFramePr>
        <p:xfrm>
          <a:off x="2151017" y="1771649"/>
          <a:ext cx="6609479" cy="4147887"/>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Conector recto de flecha 3">
            <a:extLst>
              <a:ext uri="{FF2B5EF4-FFF2-40B4-BE49-F238E27FC236}">
                <a16:creationId xmlns:a16="http://schemas.microsoft.com/office/drawing/2014/main" id="{C387461F-02D3-4D62-A63E-309B40460A88}"/>
              </a:ext>
            </a:extLst>
          </p:cNvPr>
          <p:cNvCxnSpPr>
            <a:cxnSpLocks/>
          </p:cNvCxnSpPr>
          <p:nvPr/>
        </p:nvCxnSpPr>
        <p:spPr>
          <a:xfrm flipH="1">
            <a:off x="2246897" y="3182017"/>
            <a:ext cx="3002111" cy="69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6F7140D1-18B0-4B45-B7C8-78E278B98817}"/>
              </a:ext>
            </a:extLst>
          </p:cNvPr>
          <p:cNvCxnSpPr>
            <a:cxnSpLocks/>
          </p:cNvCxnSpPr>
          <p:nvPr/>
        </p:nvCxnSpPr>
        <p:spPr>
          <a:xfrm flipH="1" flipV="1">
            <a:off x="2246897" y="3394511"/>
            <a:ext cx="2325103" cy="10368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4BB2CA08-77F2-42F9-926E-DAC516E0F17C}"/>
              </a:ext>
            </a:extLst>
          </p:cNvPr>
          <p:cNvCxnSpPr>
            <a:cxnSpLocks/>
          </p:cNvCxnSpPr>
          <p:nvPr/>
        </p:nvCxnSpPr>
        <p:spPr>
          <a:xfrm flipH="1" flipV="1">
            <a:off x="2246897" y="3629884"/>
            <a:ext cx="937461" cy="8931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CuadroTexto 32">
            <a:extLst>
              <a:ext uri="{FF2B5EF4-FFF2-40B4-BE49-F238E27FC236}">
                <a16:creationId xmlns:a16="http://schemas.microsoft.com/office/drawing/2014/main" id="{9E11A8F6-51CA-4852-98E2-6D1A758C2A51}"/>
              </a:ext>
            </a:extLst>
          </p:cNvPr>
          <p:cNvSpPr txBox="1"/>
          <p:nvPr/>
        </p:nvSpPr>
        <p:spPr>
          <a:xfrm>
            <a:off x="143377" y="2927843"/>
            <a:ext cx="1875923" cy="1015663"/>
          </a:xfrm>
          <a:prstGeom prst="rect">
            <a:avLst/>
          </a:prstGeom>
          <a:noFill/>
          <a:ln>
            <a:solidFill>
              <a:srgbClr val="FF0000"/>
            </a:solidFill>
          </a:ln>
        </p:spPr>
        <p:txBody>
          <a:bodyPr wrap="square" rtlCol="0">
            <a:spAutoFit/>
          </a:bodyPr>
          <a:lstStyle/>
          <a:p>
            <a:endParaRPr lang="es-EC" sz="1400" dirty="0">
              <a:latin typeface="Arial" panose="020B0604020202020204" pitchFamily="34" charset="0"/>
              <a:cs typeface="Arial" panose="020B0604020202020204" pitchFamily="34" charset="0"/>
            </a:endParaRPr>
          </a:p>
          <a:p>
            <a:pPr algn="ctr"/>
            <a:r>
              <a:rPr lang="es-EC" sz="1400" dirty="0">
                <a:latin typeface="Arial" panose="020B0604020202020204" pitchFamily="34" charset="0"/>
                <a:cs typeface="Arial" panose="020B0604020202020204" pitchFamily="34" charset="0"/>
              </a:rPr>
              <a:t>Puntos muy cercanos</a:t>
            </a:r>
          </a:p>
          <a:p>
            <a:endParaRPr lang="es-EC" dirty="0">
              <a:latin typeface="Arial" panose="020B0604020202020204" pitchFamily="34" charset="0"/>
              <a:cs typeface="Arial" panose="020B0604020202020204" pitchFamily="34" charset="0"/>
            </a:endParaRPr>
          </a:p>
        </p:txBody>
      </p:sp>
      <p:sp>
        <p:nvSpPr>
          <p:cNvPr id="36" name="CuadroTexto 35">
            <a:extLst>
              <a:ext uri="{FF2B5EF4-FFF2-40B4-BE49-F238E27FC236}">
                <a16:creationId xmlns:a16="http://schemas.microsoft.com/office/drawing/2014/main" id="{8D67EFBA-7AB0-49FF-8FC0-B49B32611B60}"/>
              </a:ext>
            </a:extLst>
          </p:cNvPr>
          <p:cNvSpPr txBox="1"/>
          <p:nvPr/>
        </p:nvSpPr>
        <p:spPr>
          <a:xfrm>
            <a:off x="2019300" y="1494650"/>
            <a:ext cx="7124700" cy="323165"/>
          </a:xfrm>
          <a:prstGeom prst="rect">
            <a:avLst/>
          </a:prstGeom>
          <a:noFill/>
        </p:spPr>
        <p:txBody>
          <a:bodyPr wrap="square">
            <a:spAutoFit/>
          </a:bodyPr>
          <a:lstStyle/>
          <a:p>
            <a:pPr indent="180340" algn="ctr">
              <a:spcAft>
                <a:spcPts val="1000"/>
              </a:spcAft>
            </a:pPr>
            <a:r>
              <a:rPr lang="es-ES" sz="15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Gráfico de dispersión de las posiciones de los puntos de muestreo</a:t>
            </a:r>
            <a:endParaRPr lang="es-EC" sz="1500"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2" name="Marcador de contenido 17">
            <a:extLst>
              <a:ext uri="{FF2B5EF4-FFF2-40B4-BE49-F238E27FC236}">
                <a16:creationId xmlns:a16="http://schemas.microsoft.com/office/drawing/2014/main" id="{7E52412E-1089-4C9C-91F4-28CDC4816C74}"/>
              </a:ext>
            </a:extLst>
          </p:cNvPr>
          <p:cNvSpPr>
            <a:spLocks noGrp="1"/>
          </p:cNvSpPr>
          <p:nvPr>
            <p:ph idx="1"/>
          </p:nvPr>
        </p:nvSpPr>
        <p:spPr>
          <a:xfrm>
            <a:off x="628650" y="1061427"/>
            <a:ext cx="7886700" cy="492443"/>
          </a:xfrm>
        </p:spPr>
        <p:txBody>
          <a:bodyPr/>
          <a:lstStyle/>
          <a:p>
            <a:pPr marL="0" indent="0">
              <a:buNone/>
            </a:pPr>
            <a:r>
              <a:rPr lang="es-MX" sz="2500" b="1" dirty="0"/>
              <a:t>Análisis exploratorio y depuración de los datos</a:t>
            </a:r>
            <a:endParaRPr lang="en-US" sz="2500" b="1" dirty="0"/>
          </a:p>
        </p:txBody>
      </p:sp>
      <p:cxnSp>
        <p:nvCxnSpPr>
          <p:cNvPr id="43" name="Conector recto de flecha 42">
            <a:extLst>
              <a:ext uri="{FF2B5EF4-FFF2-40B4-BE49-F238E27FC236}">
                <a16:creationId xmlns:a16="http://schemas.microsoft.com/office/drawing/2014/main" id="{76E67857-CCC3-4AB6-9BBE-334C3C210FF0}"/>
              </a:ext>
            </a:extLst>
          </p:cNvPr>
          <p:cNvCxnSpPr>
            <a:cxnSpLocks/>
          </p:cNvCxnSpPr>
          <p:nvPr/>
        </p:nvCxnSpPr>
        <p:spPr>
          <a:xfrm flipH="1">
            <a:off x="2246897" y="2611315"/>
            <a:ext cx="3334753" cy="3860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053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p:txBody>
          <a:bodyPr>
            <a:normAutofit/>
          </a:bodyPr>
          <a:lstStyle/>
          <a:p>
            <a:r>
              <a:rPr lang="es-MX" sz="3500" b="1" dirty="0">
                <a:latin typeface="Arial" panose="020B0604020202020204" pitchFamily="34" charset="0"/>
                <a:cs typeface="Arial" panose="020B0604020202020204" pitchFamily="34" charset="0"/>
              </a:rPr>
              <a:t>Metodología</a:t>
            </a:r>
            <a:endParaRPr lang="en-US" sz="3500" b="1" dirty="0">
              <a:latin typeface="Arial" panose="020B0604020202020204" pitchFamily="34" charset="0"/>
              <a:cs typeface="Arial" panose="020B0604020202020204" pitchFamily="34" charset="0"/>
            </a:endParaRPr>
          </a:p>
        </p:txBody>
      </p:sp>
      <p:sp>
        <p:nvSpPr>
          <p:cNvPr id="18" name="Marcador de contenido 17"/>
          <p:cNvSpPr>
            <a:spLocks noGrp="1"/>
          </p:cNvSpPr>
          <p:nvPr>
            <p:ph idx="1"/>
          </p:nvPr>
        </p:nvSpPr>
        <p:spPr>
          <a:xfrm>
            <a:off x="628650" y="1332189"/>
            <a:ext cx="7886700" cy="492443"/>
          </a:xfrm>
        </p:spPr>
        <p:txBody>
          <a:bodyPr/>
          <a:lstStyle/>
          <a:p>
            <a:pPr marL="0" indent="0">
              <a:buNone/>
            </a:pPr>
            <a:r>
              <a:rPr lang="es-MX" sz="2500" b="1" dirty="0"/>
              <a:t>Análisis exploratorio y depuración de los datos</a:t>
            </a:r>
            <a:endParaRPr lang="en-US" sz="2500" b="1" dirty="0"/>
          </a:p>
          <a:p>
            <a:pPr marL="0" indent="0">
              <a:buNone/>
            </a:pPr>
            <a:endParaRPr lang="en-US" b="1" dirty="0"/>
          </a:p>
          <a:p>
            <a:pPr marL="0" indent="0">
              <a:buNone/>
            </a:pPr>
            <a:endParaRPr lang="en-US" dirty="0"/>
          </a:p>
        </p:txBody>
      </p:sp>
      <p:sp>
        <p:nvSpPr>
          <p:cNvPr id="6" name="Rectángulo 5"/>
          <p:cNvSpPr/>
          <p:nvPr/>
        </p:nvSpPr>
        <p:spPr>
          <a:xfrm>
            <a:off x="376749" y="4468033"/>
            <a:ext cx="3943351" cy="1384995"/>
          </a:xfrm>
          <a:prstGeom prst="rect">
            <a:avLst/>
          </a:prstGeom>
        </p:spPr>
        <p:txBody>
          <a:bodyPr wrap="square">
            <a:spAutoFit/>
          </a:bodyPr>
          <a:lstStyle/>
          <a:p>
            <a:pPr algn="just"/>
            <a:r>
              <a:rPr lang="es-EC" sz="1400" dirty="0">
                <a:latin typeface="Arial" panose="020B0604020202020204" pitchFamily="34" charset="0"/>
                <a:ea typeface="Calibri" panose="020F0502020204030204" pitchFamily="34" charset="0"/>
                <a:cs typeface="Arial" panose="020B0604020202020204" pitchFamily="34" charset="0"/>
              </a:rPr>
              <a:t>De los 60 datos iniciales se omitieron 9 :</a:t>
            </a:r>
          </a:p>
          <a:p>
            <a:pPr algn="just"/>
            <a:endParaRPr lang="es-EC" sz="1400" dirty="0">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es-EC" sz="1400" dirty="0">
                <a:latin typeface="Arial" panose="020B0604020202020204" pitchFamily="34" charset="0"/>
                <a:ea typeface="Calibri" panose="020F0502020204030204" pitchFamily="34" charset="0"/>
                <a:cs typeface="Arial" panose="020B0604020202020204" pitchFamily="34" charset="0"/>
              </a:rPr>
              <a:t>5 datos correspondientes a los valores anómalos</a:t>
            </a:r>
          </a:p>
          <a:p>
            <a:pPr marL="285750" indent="-285750" algn="just">
              <a:buFont typeface="Arial" panose="020B0604020202020204" pitchFamily="34" charset="0"/>
              <a:buChar char="•"/>
            </a:pPr>
            <a:r>
              <a:rPr lang="es-EC" sz="1400" dirty="0">
                <a:latin typeface="Arial" panose="020B0604020202020204" pitchFamily="34" charset="0"/>
                <a:ea typeface="Calibri" panose="020F0502020204030204" pitchFamily="34" charset="0"/>
                <a:cs typeface="Arial" panose="020B0604020202020204" pitchFamily="34" charset="0"/>
              </a:rPr>
              <a:t>4 datos correspondientes a los 4 pares de puntos cercanos entre ellos.</a:t>
            </a:r>
          </a:p>
        </p:txBody>
      </p:sp>
      <p:graphicFrame>
        <p:nvGraphicFramePr>
          <p:cNvPr id="11" name="Gráfico 10">
            <a:extLst>
              <a:ext uri="{FF2B5EF4-FFF2-40B4-BE49-F238E27FC236}">
                <a16:creationId xmlns:a16="http://schemas.microsoft.com/office/drawing/2014/main" id="{F02D284E-9AEA-4B42-BFCE-45B330BBAAF4}"/>
              </a:ext>
            </a:extLst>
          </p:cNvPr>
          <p:cNvGraphicFramePr/>
          <p:nvPr>
            <p:extLst>
              <p:ext uri="{D42A27DB-BD31-4B8C-83A1-F6EECF244321}">
                <p14:modId xmlns:p14="http://schemas.microsoft.com/office/powerpoint/2010/main" val="1970979588"/>
              </p:ext>
            </p:extLst>
          </p:nvPr>
        </p:nvGraphicFramePr>
        <p:xfrm>
          <a:off x="376749" y="1798227"/>
          <a:ext cx="3805852" cy="1805167"/>
        </p:xfrm>
        <a:graphic>
          <a:graphicData uri="http://schemas.openxmlformats.org/drawingml/2006/chart">
            <c:chart xmlns:c="http://schemas.openxmlformats.org/drawingml/2006/chart" xmlns:r="http://schemas.openxmlformats.org/officeDocument/2006/relationships" r:id="rId3"/>
          </a:graphicData>
        </a:graphic>
      </p:graphicFrame>
      <p:sp>
        <p:nvSpPr>
          <p:cNvPr id="12" name="CuadroTexto 11">
            <a:extLst>
              <a:ext uri="{FF2B5EF4-FFF2-40B4-BE49-F238E27FC236}">
                <a16:creationId xmlns:a16="http://schemas.microsoft.com/office/drawing/2014/main" id="{29434E71-5C27-40C5-8669-2EA5D7283584}"/>
              </a:ext>
            </a:extLst>
          </p:cNvPr>
          <p:cNvSpPr txBox="1"/>
          <p:nvPr/>
        </p:nvSpPr>
        <p:spPr>
          <a:xfrm>
            <a:off x="529709" y="3730537"/>
            <a:ext cx="3071982" cy="461665"/>
          </a:xfrm>
          <a:prstGeom prst="rect">
            <a:avLst/>
          </a:prstGeom>
          <a:noFill/>
        </p:spPr>
        <p:txBody>
          <a:bodyPr wrap="square">
            <a:spAutoFit/>
          </a:bodyPr>
          <a:lstStyle/>
          <a:p>
            <a:pPr algn="ctr"/>
            <a:r>
              <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Gráfico de dispersión de la Ondulación geoidal real vs. Longitud </a:t>
            </a:r>
            <a:endParaRPr lang="es-EC" sz="1200" dirty="0">
              <a:latin typeface="Arial" panose="020B0604020202020204" pitchFamily="34" charset="0"/>
              <a:cs typeface="Arial" panose="020B0604020202020204" pitchFamily="34" charset="0"/>
            </a:endParaRPr>
          </a:p>
        </p:txBody>
      </p:sp>
      <p:graphicFrame>
        <p:nvGraphicFramePr>
          <p:cNvPr id="13" name="Gráfico 12">
            <a:extLst>
              <a:ext uri="{FF2B5EF4-FFF2-40B4-BE49-F238E27FC236}">
                <a16:creationId xmlns:a16="http://schemas.microsoft.com/office/drawing/2014/main" id="{F02D284E-9AEA-4B42-BFCE-45B330BBAAF4}"/>
              </a:ext>
            </a:extLst>
          </p:cNvPr>
          <p:cNvGraphicFramePr/>
          <p:nvPr>
            <p:extLst>
              <p:ext uri="{D42A27DB-BD31-4B8C-83A1-F6EECF244321}">
                <p14:modId xmlns:p14="http://schemas.microsoft.com/office/powerpoint/2010/main" val="1608779295"/>
              </p:ext>
            </p:extLst>
          </p:nvPr>
        </p:nvGraphicFramePr>
        <p:xfrm>
          <a:off x="4333211" y="1790989"/>
          <a:ext cx="3805852" cy="1805167"/>
        </p:xfrm>
        <a:graphic>
          <a:graphicData uri="http://schemas.openxmlformats.org/drawingml/2006/chart">
            <c:chart xmlns:c="http://schemas.openxmlformats.org/drawingml/2006/chart" xmlns:r="http://schemas.openxmlformats.org/officeDocument/2006/relationships" r:id="rId4"/>
          </a:graphicData>
        </a:graphic>
      </p:graphicFrame>
      <p:sp>
        <p:nvSpPr>
          <p:cNvPr id="15" name="CuadroTexto 14">
            <a:extLst>
              <a:ext uri="{FF2B5EF4-FFF2-40B4-BE49-F238E27FC236}">
                <a16:creationId xmlns:a16="http://schemas.microsoft.com/office/drawing/2014/main" id="{42F145C6-7200-4A06-A23E-6C94903C4202}"/>
              </a:ext>
            </a:extLst>
          </p:cNvPr>
          <p:cNvSpPr txBox="1"/>
          <p:nvPr/>
        </p:nvSpPr>
        <p:spPr>
          <a:xfrm>
            <a:off x="4333211" y="3730536"/>
            <a:ext cx="3280842" cy="461665"/>
          </a:xfrm>
          <a:prstGeom prst="rect">
            <a:avLst/>
          </a:prstGeom>
          <a:noFill/>
        </p:spPr>
        <p:txBody>
          <a:bodyPr wrap="square">
            <a:spAutoFit/>
          </a:bodyPr>
          <a:lstStyle/>
          <a:p>
            <a:pPr algn="ctr"/>
            <a:r>
              <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Gráfico de dispersión de la Ondulación geoidal real vs. Latitud</a:t>
            </a:r>
            <a:endParaRPr lang="es-EC" sz="1200" dirty="0">
              <a:latin typeface="Arial" panose="020B0604020202020204" pitchFamily="34" charset="0"/>
              <a:cs typeface="Arial" panose="020B0604020202020204" pitchFamily="34" charset="0"/>
            </a:endParaRPr>
          </a:p>
        </p:txBody>
      </p:sp>
      <p:graphicFrame>
        <p:nvGraphicFramePr>
          <p:cNvPr id="19" name="Tabla 18">
            <a:extLst>
              <a:ext uri="{FF2B5EF4-FFF2-40B4-BE49-F238E27FC236}">
                <a16:creationId xmlns:a16="http://schemas.microsoft.com/office/drawing/2014/main" id="{ACE77E35-2D0C-474A-AAE2-954D84B8F04D}"/>
              </a:ext>
            </a:extLst>
          </p:cNvPr>
          <p:cNvGraphicFramePr>
            <a:graphicFrameLocks noGrp="1"/>
          </p:cNvGraphicFramePr>
          <p:nvPr>
            <p:extLst>
              <p:ext uri="{D42A27DB-BD31-4B8C-83A1-F6EECF244321}">
                <p14:modId xmlns:p14="http://schemas.microsoft.com/office/powerpoint/2010/main" val="2497907520"/>
              </p:ext>
            </p:extLst>
          </p:nvPr>
        </p:nvGraphicFramePr>
        <p:xfrm>
          <a:off x="4823902" y="4230890"/>
          <a:ext cx="3127792" cy="1706880"/>
        </p:xfrm>
        <a:graphic>
          <a:graphicData uri="http://schemas.openxmlformats.org/drawingml/2006/table">
            <a:tbl>
              <a:tblPr>
                <a:tableStyleId>{16D9F66E-5EB9-4882-86FB-DCBF35E3C3E4}</a:tableStyleId>
              </a:tblPr>
              <a:tblGrid>
                <a:gridCol w="3127792">
                  <a:extLst>
                    <a:ext uri="{9D8B030D-6E8A-4147-A177-3AD203B41FA5}">
                      <a16:colId xmlns:a16="http://schemas.microsoft.com/office/drawing/2014/main" val="2384262784"/>
                    </a:ext>
                  </a:extLst>
                </a:gridCol>
              </a:tblGrid>
              <a:tr h="190500">
                <a:tc>
                  <a:txBody>
                    <a:bodyPr/>
                    <a:lstStyle/>
                    <a:p>
                      <a:pPr algn="l" fontAlgn="b"/>
                      <a:r>
                        <a:rPr lang="es-EC" sz="1400" u="none" strike="noStrike" dirty="0">
                          <a:effectLst/>
                        </a:rPr>
                        <a:t>Modelo lineal de polinomio x grado 1 y grado 1 con 51 datos:</a:t>
                      </a:r>
                      <a:endParaRPr lang="es-EC"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07203714"/>
                  </a:ext>
                </a:extLst>
              </a:tr>
              <a:tr h="190500">
                <a:tc>
                  <a:txBody>
                    <a:bodyPr/>
                    <a:lstStyle/>
                    <a:p>
                      <a:pPr algn="l" fontAlgn="b"/>
                      <a:r>
                        <a:rPr lang="es-EC" sz="1400" u="none" strike="noStrike" dirty="0">
                          <a:effectLst/>
                        </a:rPr>
                        <a:t>     f(x,y) = p00 + p10*x + p01*y</a:t>
                      </a:r>
                      <a:endParaRPr lang="es-EC" sz="1400" b="0" i="0" u="none" strike="noStrike" dirty="0">
                        <a:solidFill>
                          <a:srgbClr val="000000"/>
                        </a:solidFill>
                        <a:effectLst/>
                        <a:latin typeface="Calibri" panose="020F0502020204030204" pitchFamily="34" charset="0"/>
                      </a:endParaRPr>
                    </a:p>
                  </a:txBody>
                  <a:tcPr marL="0" marR="0" marT="0" marB="0" anchor="b">
                    <a:solidFill>
                      <a:schemeClr val="bg1"/>
                    </a:solidFill>
                  </a:tcPr>
                </a:tc>
                <a:extLst>
                  <a:ext uri="{0D108BD9-81ED-4DB2-BD59-A6C34878D82A}">
                    <a16:rowId xmlns:a16="http://schemas.microsoft.com/office/drawing/2014/main" val="3584259873"/>
                  </a:ext>
                </a:extLst>
              </a:tr>
              <a:tr h="190500">
                <a:tc>
                  <a:txBody>
                    <a:bodyPr/>
                    <a:lstStyle/>
                    <a:p>
                      <a:pPr algn="l" fontAlgn="b"/>
                      <a:r>
                        <a:rPr lang="en-US" sz="1400" u="none" strike="noStrike">
                          <a:effectLst/>
                        </a:rPr>
                        <a:t>Coeficientes:</a:t>
                      </a:r>
                      <a:endParaRPr lang="en-US"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20983006"/>
                  </a:ext>
                </a:extLst>
              </a:tr>
              <a:tr h="190500">
                <a:tc>
                  <a:txBody>
                    <a:bodyPr/>
                    <a:lstStyle/>
                    <a:p>
                      <a:pPr algn="l" fontAlgn="b"/>
                      <a:r>
                        <a:rPr lang="es-EC" sz="1400" u="none" strike="noStrike" dirty="0">
                          <a:effectLst/>
                        </a:rPr>
                        <a:t>       p00 =      -476.4</a:t>
                      </a:r>
                      <a:endParaRPr lang="es-EC" sz="1400" b="0" i="0" u="none" strike="noStrike" dirty="0">
                        <a:solidFill>
                          <a:srgbClr val="000000"/>
                        </a:solidFill>
                        <a:effectLst/>
                        <a:latin typeface="Calibri" panose="020F0502020204030204" pitchFamily="34" charset="0"/>
                      </a:endParaRPr>
                    </a:p>
                  </a:txBody>
                  <a:tcPr marL="0" marR="0" marT="0" marB="0" anchor="b">
                    <a:solidFill>
                      <a:schemeClr val="bg1"/>
                    </a:solidFill>
                  </a:tcPr>
                </a:tc>
                <a:extLst>
                  <a:ext uri="{0D108BD9-81ED-4DB2-BD59-A6C34878D82A}">
                    <a16:rowId xmlns:a16="http://schemas.microsoft.com/office/drawing/2014/main" val="3457620391"/>
                  </a:ext>
                </a:extLst>
              </a:tr>
              <a:tr h="190500">
                <a:tc>
                  <a:txBody>
                    <a:bodyPr/>
                    <a:lstStyle/>
                    <a:p>
                      <a:pPr algn="l" fontAlgn="b"/>
                      <a:r>
                        <a:rPr lang="es-EC" sz="1400" u="none" strike="noStrike" dirty="0">
                          <a:effectLst/>
                        </a:rPr>
                        <a:t>       p10 =       -6.589</a:t>
                      </a:r>
                      <a:endParaRPr lang="es-EC" sz="1400" b="0" i="0" u="none" strike="noStrike" dirty="0">
                        <a:solidFill>
                          <a:srgbClr val="000000"/>
                        </a:solidFill>
                        <a:effectLst/>
                        <a:latin typeface="Calibri" panose="020F0502020204030204" pitchFamily="34" charset="0"/>
                      </a:endParaRPr>
                    </a:p>
                  </a:txBody>
                  <a:tcPr marL="0" marR="0" marT="0" marB="0" anchor="b">
                    <a:solidFill>
                      <a:schemeClr val="bg1"/>
                    </a:solidFill>
                  </a:tcPr>
                </a:tc>
                <a:extLst>
                  <a:ext uri="{0D108BD9-81ED-4DB2-BD59-A6C34878D82A}">
                    <a16:rowId xmlns:a16="http://schemas.microsoft.com/office/drawing/2014/main" val="4228850655"/>
                  </a:ext>
                </a:extLst>
              </a:tr>
              <a:tr h="190500">
                <a:tc>
                  <a:txBody>
                    <a:bodyPr/>
                    <a:lstStyle/>
                    <a:p>
                      <a:pPr algn="l" fontAlgn="b"/>
                      <a:r>
                        <a:rPr lang="es-EC" sz="1400" u="none" strike="noStrike" dirty="0">
                          <a:effectLst/>
                        </a:rPr>
                        <a:t>       p01 =        6.937</a:t>
                      </a:r>
                    </a:p>
                  </a:txBody>
                  <a:tcPr marL="0" marR="0" marT="0" marB="0" anchor="b">
                    <a:solidFill>
                      <a:schemeClr val="bg1"/>
                    </a:solidFill>
                  </a:tcPr>
                </a:tc>
                <a:extLst>
                  <a:ext uri="{0D108BD9-81ED-4DB2-BD59-A6C34878D82A}">
                    <a16:rowId xmlns:a16="http://schemas.microsoft.com/office/drawing/2014/main" val="1453104861"/>
                  </a:ext>
                </a:extLst>
              </a:tr>
              <a:tr h="190500">
                <a:tc>
                  <a:txBody>
                    <a:bodyPr/>
                    <a:lstStyle/>
                    <a:p>
                      <a:pPr algn="l" fontAlgn="b"/>
                      <a:r>
                        <a:rPr lang="es-EC" sz="1400" kern="1200" dirty="0">
                          <a:solidFill>
                            <a:schemeClr val="dk1"/>
                          </a:solidFill>
                          <a:effectLst/>
                          <a:latin typeface="+mn-lt"/>
                          <a:ea typeface="+mn-ea"/>
                          <a:cs typeface="+mn-cs"/>
                        </a:rPr>
                        <a:t>R</a:t>
                      </a:r>
                      <a:r>
                        <a:rPr lang="es-EC" sz="1400" kern="1200" baseline="30000" dirty="0">
                          <a:solidFill>
                            <a:schemeClr val="dk1"/>
                          </a:solidFill>
                          <a:effectLst/>
                          <a:latin typeface="+mn-lt"/>
                          <a:ea typeface="+mn-ea"/>
                          <a:cs typeface="+mn-cs"/>
                        </a:rPr>
                        <a:t>2</a:t>
                      </a:r>
                      <a:r>
                        <a:rPr lang="es-EC" sz="1400" b="0" u="none" strike="noStrike" dirty="0">
                          <a:solidFill>
                            <a:srgbClr val="000000"/>
                          </a:solidFill>
                          <a:effectLst/>
                        </a:rPr>
                        <a:t>= 0.8825</a:t>
                      </a:r>
                      <a:endParaRPr lang="es-EC"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28993228"/>
                  </a:ext>
                </a:extLst>
              </a:tr>
            </a:tbl>
          </a:graphicData>
        </a:graphic>
      </p:graphicFrame>
      <p:sp>
        <p:nvSpPr>
          <p:cNvPr id="10" name="Flecha: hacia la izquierda 9">
            <a:extLst>
              <a:ext uri="{FF2B5EF4-FFF2-40B4-BE49-F238E27FC236}">
                <a16:creationId xmlns:a16="http://schemas.microsoft.com/office/drawing/2014/main" id="{8F559274-F3D1-4DBF-94A6-442CBE1C5FE7}"/>
              </a:ext>
            </a:extLst>
          </p:cNvPr>
          <p:cNvSpPr/>
          <p:nvPr/>
        </p:nvSpPr>
        <p:spPr>
          <a:xfrm rot="10800000">
            <a:off x="4455692" y="5054288"/>
            <a:ext cx="232616" cy="212484"/>
          </a:xfrm>
          <a:prstGeom prst="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911169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p:txBody>
          <a:bodyPr/>
          <a:lstStyle/>
          <a:p>
            <a:r>
              <a:rPr lang="es-MX" sz="3500" b="1" dirty="0">
                <a:latin typeface="Arial" panose="020B0604020202020204" pitchFamily="34" charset="0"/>
                <a:cs typeface="Arial" panose="020B0604020202020204" pitchFamily="34" charset="0"/>
              </a:rPr>
              <a:t>Metodología</a:t>
            </a:r>
            <a:endParaRPr lang="en-US" sz="3500" b="1" dirty="0">
              <a:latin typeface="Arial" panose="020B0604020202020204" pitchFamily="34" charset="0"/>
              <a:cs typeface="Arial" panose="020B0604020202020204" pitchFamily="34" charset="0"/>
            </a:endParaRPr>
          </a:p>
        </p:txBody>
      </p:sp>
      <p:sp>
        <p:nvSpPr>
          <p:cNvPr id="18" name="Marcador de contenido 17"/>
          <p:cNvSpPr>
            <a:spLocks noGrp="1"/>
          </p:cNvSpPr>
          <p:nvPr>
            <p:ph idx="1"/>
          </p:nvPr>
        </p:nvSpPr>
        <p:spPr>
          <a:xfrm>
            <a:off x="636608" y="1374212"/>
            <a:ext cx="7886700" cy="4351338"/>
          </a:xfrm>
        </p:spPr>
        <p:txBody>
          <a:bodyPr/>
          <a:lstStyle/>
          <a:p>
            <a:pPr marL="0" indent="0">
              <a:buNone/>
            </a:pPr>
            <a:r>
              <a:rPr lang="es-MX" sz="2500" b="1" dirty="0">
                <a:latin typeface="Arial" panose="020B0604020202020204" pitchFamily="34" charset="0"/>
                <a:cs typeface="Arial" panose="020B0604020202020204" pitchFamily="34" charset="0"/>
              </a:rPr>
              <a:t>Método de Mínimos Cuadrados Colocación</a:t>
            </a:r>
          </a:p>
          <a:p>
            <a:pPr marL="0" indent="0">
              <a:buNone/>
            </a:pPr>
            <a:r>
              <a:rPr lang="es-MX" sz="1800" b="1" dirty="0">
                <a:solidFill>
                  <a:schemeClr val="accent6"/>
                </a:solidFill>
                <a:latin typeface="Arial" panose="020B0604020202020204" pitchFamily="34" charset="0"/>
                <a:cs typeface="Arial" panose="020B0604020202020204" pitchFamily="34" charset="0"/>
              </a:rPr>
              <a:t>1. Selección del modelo matemático</a:t>
            </a:r>
            <a:endParaRPr lang="en-US" sz="1800" b="1" dirty="0">
              <a:solidFill>
                <a:schemeClr val="accent6"/>
              </a:solidFill>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4" name="Rectángulo 3"/>
          <p:cNvSpPr/>
          <p:nvPr/>
        </p:nvSpPr>
        <p:spPr>
          <a:xfrm>
            <a:off x="628650" y="2206204"/>
            <a:ext cx="5371556" cy="292388"/>
          </a:xfrm>
          <a:prstGeom prst="rect">
            <a:avLst/>
          </a:prstGeom>
        </p:spPr>
        <p:txBody>
          <a:bodyPr wrap="square">
            <a:spAutoFit/>
          </a:bodyPr>
          <a:lstStyle/>
          <a:p>
            <a:r>
              <a:rPr lang="es-EC" sz="13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Parámetros estadísticos de cada modelo matemático con 51 datos</a:t>
            </a:r>
            <a:endParaRPr lang="en-US" sz="1300" dirty="0"/>
          </a:p>
        </p:txBody>
      </p:sp>
      <p:graphicFrame>
        <p:nvGraphicFramePr>
          <p:cNvPr id="5" name="Tabla 4"/>
          <p:cNvGraphicFramePr>
            <a:graphicFrameLocks noGrp="1"/>
          </p:cNvGraphicFramePr>
          <p:nvPr>
            <p:extLst>
              <p:ext uri="{D42A27DB-BD31-4B8C-83A1-F6EECF244321}">
                <p14:modId xmlns:p14="http://schemas.microsoft.com/office/powerpoint/2010/main" val="1944188369"/>
              </p:ext>
            </p:extLst>
          </p:nvPr>
        </p:nvGraphicFramePr>
        <p:xfrm>
          <a:off x="719274" y="2560246"/>
          <a:ext cx="7705451" cy="1371600"/>
        </p:xfrm>
        <a:graphic>
          <a:graphicData uri="http://schemas.openxmlformats.org/drawingml/2006/table">
            <a:tbl>
              <a:tblPr firstRow="1" firstCol="1" bandRow="1">
                <a:tableStyleId>{68D230F3-CF80-4859-8CE7-A43EE81993B5}</a:tableStyleId>
              </a:tblPr>
              <a:tblGrid>
                <a:gridCol w="1272610">
                  <a:extLst>
                    <a:ext uri="{9D8B030D-6E8A-4147-A177-3AD203B41FA5}">
                      <a16:colId xmlns:a16="http://schemas.microsoft.com/office/drawing/2014/main" val="3685799549"/>
                    </a:ext>
                  </a:extLst>
                </a:gridCol>
                <a:gridCol w="1272610">
                  <a:extLst>
                    <a:ext uri="{9D8B030D-6E8A-4147-A177-3AD203B41FA5}">
                      <a16:colId xmlns:a16="http://schemas.microsoft.com/office/drawing/2014/main" val="1226141617"/>
                    </a:ext>
                  </a:extLst>
                </a:gridCol>
                <a:gridCol w="1272610">
                  <a:extLst>
                    <a:ext uri="{9D8B030D-6E8A-4147-A177-3AD203B41FA5}">
                      <a16:colId xmlns:a16="http://schemas.microsoft.com/office/drawing/2014/main" val="4170166362"/>
                    </a:ext>
                  </a:extLst>
                </a:gridCol>
                <a:gridCol w="3887621">
                  <a:extLst>
                    <a:ext uri="{9D8B030D-6E8A-4147-A177-3AD203B41FA5}">
                      <a16:colId xmlns:a16="http://schemas.microsoft.com/office/drawing/2014/main" val="897311755"/>
                    </a:ext>
                  </a:extLst>
                </a:gridCol>
              </a:tblGrid>
              <a:tr h="229504">
                <a:tc>
                  <a:txBody>
                    <a:bodyPr/>
                    <a:lstStyle/>
                    <a:p>
                      <a:pPr indent="457200" algn="ctr">
                        <a:lnSpc>
                          <a:spcPct val="150000"/>
                        </a:lnSpc>
                        <a:spcAft>
                          <a:spcPts val="0"/>
                        </a:spcAft>
                      </a:pPr>
                      <a:r>
                        <a:rPr lang="es-EC" sz="1200">
                          <a:effectLst/>
                          <a:latin typeface="Arial" panose="020B0604020202020204" pitchFamily="34" charset="0"/>
                          <a:cs typeface="Arial" panose="020B0604020202020204" pitchFamily="34" charset="0"/>
                        </a:rPr>
                        <a:t>Modelo</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50000"/>
                        </a:lnSpc>
                        <a:spcAft>
                          <a:spcPts val="0"/>
                        </a:spcAft>
                      </a:pPr>
                      <a:r>
                        <a:rPr lang="es-EC" sz="1200">
                          <a:effectLst/>
                          <a:latin typeface="Arial" panose="020B0604020202020204" pitchFamily="34" charset="0"/>
                          <a:cs typeface="Arial" panose="020B0604020202020204" pitchFamily="34" charset="0"/>
                        </a:rPr>
                        <a:t>RMSE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50000"/>
                        </a:lnSpc>
                        <a:spcAft>
                          <a:spcPts val="0"/>
                        </a:spcAft>
                      </a:pPr>
                      <a:r>
                        <a:rPr lang="es-EC" sz="1200">
                          <a:effectLst/>
                          <a:latin typeface="Arial" panose="020B0604020202020204" pitchFamily="34" charset="0"/>
                          <a:cs typeface="Arial" panose="020B0604020202020204" pitchFamily="34" charset="0"/>
                        </a:rPr>
                        <a:t>R</a:t>
                      </a:r>
                      <a:r>
                        <a:rPr lang="es-EC" sz="1200" baseline="30000">
                          <a:effectLst/>
                          <a:latin typeface="Arial" panose="020B0604020202020204" pitchFamily="34" charset="0"/>
                          <a:cs typeface="Arial" panose="020B0604020202020204" pitchFamily="34" charset="0"/>
                        </a:rPr>
                        <a:t>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50000"/>
                        </a:lnSpc>
                        <a:spcAft>
                          <a:spcPts val="0"/>
                        </a:spcAft>
                      </a:pPr>
                      <a:r>
                        <a:rPr lang="es-EC" sz="1200">
                          <a:effectLst/>
                          <a:latin typeface="Arial" panose="020B0604020202020204" pitchFamily="34" charset="0"/>
                          <a:cs typeface="Arial" panose="020B0604020202020204" pitchFamily="34" charset="0"/>
                        </a:rPr>
                        <a:t>Observación</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500532619"/>
                  </a:ext>
                </a:extLst>
              </a:tr>
              <a:tr h="229504">
                <a:tc>
                  <a:txBody>
                    <a:bodyPr/>
                    <a:lstStyle/>
                    <a:p>
                      <a:pPr indent="457200">
                        <a:lnSpc>
                          <a:spcPct val="150000"/>
                        </a:lnSpc>
                        <a:spcAft>
                          <a:spcPts val="0"/>
                        </a:spcAft>
                      </a:pPr>
                      <a:r>
                        <a:rPr lang="es-EC" sz="1200">
                          <a:effectLst/>
                          <a:latin typeface="Arial" panose="020B0604020202020204" pitchFamily="34" charset="0"/>
                          <a:cs typeface="Arial" panose="020B0604020202020204" pitchFamily="34" charset="0"/>
                        </a:rPr>
                        <a:t>Modelo 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r">
                        <a:lnSpc>
                          <a:spcPct val="150000"/>
                        </a:lnSpc>
                        <a:spcAft>
                          <a:spcPts val="0"/>
                        </a:spcAft>
                      </a:pPr>
                      <a:r>
                        <a:rPr lang="es-EC" sz="1200">
                          <a:effectLst/>
                          <a:latin typeface="Arial" panose="020B0604020202020204" pitchFamily="34" charset="0"/>
                          <a:cs typeface="Arial" panose="020B0604020202020204" pitchFamily="34" charset="0"/>
                        </a:rPr>
                        <a:t>0.1438</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r">
                        <a:lnSpc>
                          <a:spcPct val="150000"/>
                        </a:lnSpc>
                        <a:spcAft>
                          <a:spcPts val="0"/>
                        </a:spcAft>
                      </a:pPr>
                      <a:r>
                        <a:rPr lang="es-EC" sz="1200">
                          <a:effectLst/>
                          <a:latin typeface="Arial" panose="020B0604020202020204" pitchFamily="34" charset="0"/>
                          <a:cs typeface="Arial" panose="020B0604020202020204" pitchFamily="34" charset="0"/>
                        </a:rPr>
                        <a:t>0.8825</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nSpc>
                          <a:spcPct val="150000"/>
                        </a:lnSpc>
                        <a:spcAft>
                          <a:spcPts val="0"/>
                        </a:spcAft>
                      </a:pPr>
                      <a:r>
                        <a:rPr lang="es-EC" sz="1200">
                          <a:effectLst/>
                          <a:latin typeface="Arial" panose="020B0604020202020204" pitchFamily="34" charset="0"/>
                          <a:cs typeface="Arial" panose="020B0604020202020204" pitchFamily="34" charset="0"/>
                        </a:rPr>
                        <a:t>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4215479359"/>
                  </a:ext>
                </a:extLst>
              </a:tr>
              <a:tr h="229504">
                <a:tc>
                  <a:txBody>
                    <a:bodyPr/>
                    <a:lstStyle/>
                    <a:p>
                      <a:pPr indent="457200">
                        <a:lnSpc>
                          <a:spcPct val="150000"/>
                        </a:lnSpc>
                        <a:spcAft>
                          <a:spcPts val="0"/>
                        </a:spcAft>
                      </a:pPr>
                      <a:r>
                        <a:rPr lang="es-EC" sz="1200">
                          <a:effectLst/>
                          <a:latin typeface="Arial" panose="020B0604020202020204" pitchFamily="34" charset="0"/>
                          <a:cs typeface="Arial" panose="020B0604020202020204" pitchFamily="34" charset="0"/>
                        </a:rPr>
                        <a:t>Modelo 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r">
                        <a:lnSpc>
                          <a:spcPct val="150000"/>
                        </a:lnSpc>
                        <a:spcAft>
                          <a:spcPts val="0"/>
                        </a:spcAft>
                      </a:pPr>
                      <a:r>
                        <a:rPr lang="es-EC" sz="1200">
                          <a:effectLst/>
                          <a:latin typeface="Arial" panose="020B0604020202020204" pitchFamily="34" charset="0"/>
                          <a:cs typeface="Arial" panose="020B0604020202020204" pitchFamily="34" charset="0"/>
                        </a:rPr>
                        <a:t>0.1058</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r">
                        <a:lnSpc>
                          <a:spcPct val="150000"/>
                        </a:lnSpc>
                        <a:spcAft>
                          <a:spcPts val="0"/>
                        </a:spcAft>
                      </a:pPr>
                      <a:r>
                        <a:rPr lang="es-EC" sz="1200">
                          <a:effectLst/>
                          <a:latin typeface="Arial" panose="020B0604020202020204" pitchFamily="34" charset="0"/>
                          <a:cs typeface="Arial" panose="020B0604020202020204" pitchFamily="34" charset="0"/>
                        </a:rPr>
                        <a:t>0.9391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nSpc>
                          <a:spcPct val="150000"/>
                        </a:lnSpc>
                        <a:spcAft>
                          <a:spcPts val="0"/>
                        </a:spcAft>
                      </a:pPr>
                      <a:r>
                        <a:rPr lang="es-EC" sz="1200" dirty="0">
                          <a:effectLst/>
                          <a:latin typeface="Arial" panose="020B0604020202020204" pitchFamily="34" charset="0"/>
                          <a:cs typeface="Arial" panose="020B0604020202020204" pitchFamily="34" charset="0"/>
                        </a:rPr>
                        <a:t> </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2452682442"/>
                  </a:ext>
                </a:extLst>
              </a:tr>
              <a:tr h="229504">
                <a:tc>
                  <a:txBody>
                    <a:bodyPr/>
                    <a:lstStyle/>
                    <a:p>
                      <a:pPr indent="457200">
                        <a:lnSpc>
                          <a:spcPct val="150000"/>
                        </a:lnSpc>
                        <a:spcAft>
                          <a:spcPts val="0"/>
                        </a:spcAft>
                      </a:pPr>
                      <a:r>
                        <a:rPr lang="es-EC" sz="1200">
                          <a:effectLst/>
                          <a:latin typeface="Arial" panose="020B0604020202020204" pitchFamily="34" charset="0"/>
                          <a:cs typeface="Arial" panose="020B0604020202020204" pitchFamily="34" charset="0"/>
                        </a:rPr>
                        <a:t>Modelo 3</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r">
                        <a:lnSpc>
                          <a:spcPct val="150000"/>
                        </a:lnSpc>
                        <a:spcAft>
                          <a:spcPts val="0"/>
                        </a:spcAft>
                      </a:pPr>
                      <a:r>
                        <a:rPr lang="es-EC" sz="1200">
                          <a:effectLst/>
                          <a:latin typeface="Arial" panose="020B0604020202020204" pitchFamily="34" charset="0"/>
                          <a:cs typeface="Arial" panose="020B0604020202020204" pitchFamily="34" charset="0"/>
                        </a:rPr>
                        <a:t>0.1053</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r">
                        <a:lnSpc>
                          <a:spcPct val="150000"/>
                        </a:lnSpc>
                        <a:spcAft>
                          <a:spcPts val="0"/>
                        </a:spcAft>
                      </a:pPr>
                      <a:r>
                        <a:rPr lang="es-EC" sz="1200">
                          <a:effectLst/>
                          <a:latin typeface="Arial" panose="020B0604020202020204" pitchFamily="34" charset="0"/>
                          <a:cs typeface="Arial" panose="020B0604020202020204" pitchFamily="34" charset="0"/>
                        </a:rPr>
                        <a:t>0.9423</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nSpc>
                          <a:spcPct val="150000"/>
                        </a:lnSpc>
                        <a:spcAft>
                          <a:spcPts val="0"/>
                        </a:spcAft>
                      </a:pPr>
                      <a:r>
                        <a:rPr lang="es-EC" sz="1200">
                          <a:effectLst/>
                          <a:latin typeface="Arial" panose="020B0604020202020204" pitchFamily="34" charset="0"/>
                          <a:cs typeface="Arial" panose="020B0604020202020204" pitchFamily="34" charset="0"/>
                        </a:rPr>
                        <a:t>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081132135"/>
                  </a:ext>
                </a:extLst>
              </a:tr>
              <a:tr h="229504">
                <a:tc>
                  <a:txBody>
                    <a:bodyPr/>
                    <a:lstStyle/>
                    <a:p>
                      <a:pPr indent="457200">
                        <a:lnSpc>
                          <a:spcPct val="150000"/>
                        </a:lnSpc>
                        <a:spcAft>
                          <a:spcPts val="0"/>
                        </a:spcAft>
                      </a:pPr>
                      <a:r>
                        <a:rPr lang="es-EC" sz="1200">
                          <a:effectLst/>
                          <a:latin typeface="Arial" panose="020B0604020202020204" pitchFamily="34" charset="0"/>
                          <a:cs typeface="Arial" panose="020B0604020202020204" pitchFamily="34" charset="0"/>
                        </a:rPr>
                        <a:t>Modelo 4</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r">
                        <a:lnSpc>
                          <a:spcPct val="150000"/>
                        </a:lnSpc>
                        <a:spcAft>
                          <a:spcPts val="0"/>
                        </a:spcAft>
                      </a:pPr>
                      <a:r>
                        <a:rPr lang="es-EC" sz="1200">
                          <a:effectLst/>
                          <a:latin typeface="Arial" panose="020B0604020202020204" pitchFamily="34" charset="0"/>
                          <a:cs typeface="Arial" panose="020B0604020202020204" pitchFamily="34" charset="0"/>
                        </a:rPr>
                        <a:t>0.1050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r">
                        <a:lnSpc>
                          <a:spcPct val="150000"/>
                        </a:lnSpc>
                        <a:spcAft>
                          <a:spcPts val="0"/>
                        </a:spcAft>
                      </a:pPr>
                      <a:r>
                        <a:rPr lang="es-EC" sz="1200">
                          <a:effectLst/>
                          <a:latin typeface="Arial" panose="020B0604020202020204" pitchFamily="34" charset="0"/>
                          <a:cs typeface="Arial" panose="020B0604020202020204" pitchFamily="34" charset="0"/>
                        </a:rPr>
                        <a:t>0.9452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nSpc>
                          <a:spcPct val="150000"/>
                        </a:lnSpc>
                        <a:spcAft>
                          <a:spcPts val="0"/>
                        </a:spcAft>
                      </a:pPr>
                      <a:r>
                        <a:rPr lang="es-EC" sz="1200" dirty="0">
                          <a:effectLst/>
                          <a:latin typeface="Arial" panose="020B0604020202020204" pitchFamily="34" charset="0"/>
                          <a:cs typeface="Arial" panose="020B0604020202020204" pitchFamily="34" charset="0"/>
                        </a:rPr>
                        <a:t>La ecuación está mal condicionada.</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678357513"/>
                  </a:ext>
                </a:extLst>
              </a:tr>
            </a:tbl>
          </a:graphicData>
        </a:graphic>
      </p:graphicFrame>
      <p:pic>
        <p:nvPicPr>
          <p:cNvPr id="6" name="Imagen 5"/>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8472" y="3957362"/>
            <a:ext cx="5736928" cy="1829841"/>
          </a:xfrm>
          <a:prstGeom prst="rect">
            <a:avLst/>
          </a:prstGeom>
          <a:noFill/>
          <a:ln>
            <a:noFill/>
          </a:ln>
        </p:spPr>
      </p:pic>
      <p:sp>
        <p:nvSpPr>
          <p:cNvPr id="3" name="Rectángulo 2">
            <a:extLst>
              <a:ext uri="{FF2B5EF4-FFF2-40B4-BE49-F238E27FC236}">
                <a16:creationId xmlns:a16="http://schemas.microsoft.com/office/drawing/2014/main" id="{73D32A11-9100-4238-8FB6-9EA73AE07B2E}"/>
              </a:ext>
            </a:extLst>
          </p:cNvPr>
          <p:cNvSpPr/>
          <p:nvPr/>
        </p:nvSpPr>
        <p:spPr>
          <a:xfrm>
            <a:off x="1193800" y="3107203"/>
            <a:ext cx="3378200" cy="26246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Rectángulo 1">
            <a:extLst>
              <a:ext uri="{FF2B5EF4-FFF2-40B4-BE49-F238E27FC236}">
                <a16:creationId xmlns:a16="http://schemas.microsoft.com/office/drawing/2014/main" id="{4000156F-A434-434E-970D-72B3730A0ACE}"/>
              </a:ext>
            </a:extLst>
          </p:cNvPr>
          <p:cNvSpPr/>
          <p:nvPr/>
        </p:nvSpPr>
        <p:spPr>
          <a:xfrm>
            <a:off x="6000206" y="4279993"/>
            <a:ext cx="2104728" cy="824649"/>
          </a:xfrm>
          <a:prstGeom prst="rect">
            <a:avLst/>
          </a:prstGeom>
        </p:spPr>
        <p:txBody>
          <a:bodyPr wrap="square">
            <a:spAutoFit/>
          </a:bodyPr>
          <a:lstStyle/>
          <a:p>
            <a:pPr indent="457200" algn="ctr">
              <a:lnSpc>
                <a:spcPct val="200000"/>
              </a:lnSpc>
              <a:spcAft>
                <a:spcPts val="800"/>
              </a:spcAft>
            </a:pPr>
            <a:r>
              <a:rPr lang="es-EC" sz="1100" dirty="0">
                <a:solidFill>
                  <a:srgbClr val="000000"/>
                </a:solidFill>
                <a:latin typeface="Arial" panose="020B0604020202020204" pitchFamily="34" charset="0"/>
                <a:ea typeface="Calibri" panose="020F0502020204030204" pitchFamily="34" charset="0"/>
                <a:cs typeface="Arial" panose="020B0604020202020204" pitchFamily="34" charset="0"/>
              </a:rPr>
              <a:t>Modelo 2 con 51 datos:</a:t>
            </a:r>
          </a:p>
          <a:p>
            <a:pPr indent="457200" algn="ctr">
              <a:lnSpc>
                <a:spcPct val="200000"/>
              </a:lnSpc>
              <a:spcAft>
                <a:spcPts val="800"/>
              </a:spcAft>
            </a:pPr>
            <a:r>
              <a:rPr lang="es-EC" sz="1100" dirty="0">
                <a:solidFill>
                  <a:srgbClr val="000000"/>
                </a:solidFill>
                <a:latin typeface="Arial" panose="020B0604020202020204" pitchFamily="34" charset="0"/>
                <a:ea typeface="Calibri" panose="020F0502020204030204" pitchFamily="34" charset="0"/>
                <a:cs typeface="Arial" panose="020B0604020202020204" pitchFamily="34" charset="0"/>
              </a:rPr>
              <a:t> x grado 1, y grado 2</a:t>
            </a:r>
          </a:p>
        </p:txBody>
      </p:sp>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91435998-14ED-43CC-9496-944F9E936A9D}"/>
                  </a:ext>
                </a:extLst>
              </p:cNvPr>
              <p:cNvSpPr/>
              <p:nvPr/>
            </p:nvSpPr>
            <p:spPr>
              <a:xfrm>
                <a:off x="465667" y="5743427"/>
                <a:ext cx="6443133" cy="533479"/>
              </a:xfrm>
              <a:prstGeom prst="rect">
                <a:avLst/>
              </a:prstGeom>
            </p:spPr>
            <p:txBody>
              <a:bodyPr wrap="square">
                <a:spAutoFit/>
              </a:bodyPr>
              <a:lstStyle/>
              <a:p>
                <a:pPr indent="457200" algn="just">
                  <a:lnSpc>
                    <a:spcPct val="200000"/>
                  </a:lnSpc>
                  <a:spcAft>
                    <a:spcPts val="800"/>
                  </a:spcAft>
                </a:pPr>
                <a14:m>
                  <m:oMathPara xmlns:m="http://schemas.openxmlformats.org/officeDocument/2006/math">
                    <m:oMathParaPr>
                      <m:jc m:val="centerGroup"/>
                    </m:oMathParaPr>
                    <m:oMath xmlns:m="http://schemas.openxmlformats.org/officeDocument/2006/math">
                      <m:r>
                        <a:rPr lang="es-EC" sz="1100" i="1" smtClean="0">
                          <a:latin typeface="Cambria Math" panose="02040503050406030204" pitchFamily="18" charset="0"/>
                        </a:rPr>
                        <m:t>𝑓</m:t>
                      </m:r>
                      <m:d>
                        <m:dPr>
                          <m:ctrlPr>
                            <a:rPr lang="es-EC" sz="1100" i="1">
                              <a:latin typeface="Cambria Math" panose="02040503050406030204" pitchFamily="18" charset="0"/>
                            </a:rPr>
                          </m:ctrlPr>
                        </m:dPr>
                        <m:e>
                          <m:r>
                            <a:rPr lang="es-EC" sz="1100" i="1">
                              <a:latin typeface="Cambria Math" panose="02040503050406030204" pitchFamily="18" charset="0"/>
                            </a:rPr>
                            <m:t>𝑥</m:t>
                          </m:r>
                          <m:r>
                            <a:rPr lang="es-EC" sz="1100" i="1">
                              <a:latin typeface="Cambria Math" panose="02040503050406030204" pitchFamily="18" charset="0"/>
                            </a:rPr>
                            <m:t>,</m:t>
                          </m:r>
                          <m:r>
                            <a:rPr lang="es-EC" sz="1100" i="1">
                              <a:latin typeface="Cambria Math" panose="02040503050406030204" pitchFamily="18" charset="0"/>
                            </a:rPr>
                            <m:t>𝑦</m:t>
                          </m:r>
                        </m:e>
                      </m:d>
                      <m:r>
                        <a:rPr lang="es-EC" sz="1100" i="1" smtClean="0">
                          <a:latin typeface="Cambria Math" panose="02040503050406030204" pitchFamily="18" charset="0"/>
                        </a:rPr>
                        <m:t>=</m:t>
                      </m:r>
                      <m:r>
                        <a:rPr lang="es-MX" sz="1100" b="0" i="1" smtClean="0">
                          <a:latin typeface="Cambria Math" panose="02040503050406030204" pitchFamily="18" charset="0"/>
                        </a:rPr>
                        <m:t>−7535.12−96.4204</m:t>
                      </m:r>
                      <m:r>
                        <a:rPr lang="es-EC" sz="1100" i="1">
                          <a:latin typeface="Cambria Math" panose="02040503050406030204" pitchFamily="18" charset="0"/>
                        </a:rPr>
                        <m:t>𝑥</m:t>
                      </m:r>
                      <m:r>
                        <a:rPr lang="es-MX" sz="1100" b="0" i="1" smtClean="0">
                          <a:latin typeface="Cambria Math" panose="02040503050406030204" pitchFamily="18" charset="0"/>
                        </a:rPr>
                        <m:t>−2663.5182</m:t>
                      </m:r>
                      <m:r>
                        <a:rPr lang="es-EC" sz="1100" i="1">
                          <a:latin typeface="Cambria Math" panose="02040503050406030204" pitchFamily="18" charset="0"/>
                        </a:rPr>
                        <m:t>𝑦</m:t>
                      </m:r>
                      <m:r>
                        <a:rPr lang="es-MX" sz="1100" b="0" i="1" smtClean="0">
                          <a:latin typeface="Cambria Math" panose="02040503050406030204" pitchFamily="18" charset="0"/>
                        </a:rPr>
                        <m:t>−34.0144</m:t>
                      </m:r>
                      <m:r>
                        <a:rPr lang="es-EC" sz="1100" i="1">
                          <a:latin typeface="Cambria Math" panose="02040503050406030204" pitchFamily="18" charset="0"/>
                        </a:rPr>
                        <m:t>𝑥𝑦</m:t>
                      </m:r>
                      <m:r>
                        <a:rPr lang="es-EC" sz="1100" i="1">
                          <a:latin typeface="Cambria Math" panose="02040503050406030204" pitchFamily="18" charset="0"/>
                        </a:rPr>
                        <m:t>+0.8869</m:t>
                      </m:r>
                      <m:sSup>
                        <m:sSupPr>
                          <m:ctrlPr>
                            <a:rPr lang="es-EC" sz="1100" i="1">
                              <a:latin typeface="Cambria Math" panose="02040503050406030204" pitchFamily="18" charset="0"/>
                            </a:rPr>
                          </m:ctrlPr>
                        </m:sSupPr>
                        <m:e>
                          <m:r>
                            <a:rPr lang="es-EC" sz="1100" i="1">
                              <a:latin typeface="Cambria Math" panose="02040503050406030204" pitchFamily="18" charset="0"/>
                            </a:rPr>
                            <m:t>𝑦</m:t>
                          </m:r>
                        </m:e>
                        <m:sup>
                          <m:r>
                            <a:rPr lang="es-EC" sz="1100" i="1">
                              <a:latin typeface="Cambria Math" panose="02040503050406030204" pitchFamily="18" charset="0"/>
                            </a:rPr>
                            <m:t>2</m:t>
                          </m:r>
                        </m:sup>
                      </m:sSup>
                    </m:oMath>
                  </m:oMathPara>
                </a14:m>
                <a:endParaRPr lang="es-EC" sz="1100" dirty="0">
                  <a:ea typeface="Calibri" panose="020F0502020204030204" pitchFamily="34" charset="0"/>
                  <a:cs typeface="Times New Roman" panose="02020603050405020304" pitchFamily="18" charset="0"/>
                </a:endParaRPr>
              </a:p>
            </p:txBody>
          </p:sp>
        </mc:Choice>
        <mc:Fallback xmlns="">
          <p:sp>
            <p:nvSpPr>
              <p:cNvPr id="8" name="Rectángulo 7">
                <a:extLst>
                  <a:ext uri="{FF2B5EF4-FFF2-40B4-BE49-F238E27FC236}">
                    <a16:creationId xmlns:a16="http://schemas.microsoft.com/office/drawing/2014/main" id="{91435998-14ED-43CC-9496-944F9E936A9D}"/>
                  </a:ext>
                </a:extLst>
              </p:cNvPr>
              <p:cNvSpPr>
                <a:spLocks noRot="1" noChangeAspect="1" noMove="1" noResize="1" noEditPoints="1" noAdjustHandles="1" noChangeArrowheads="1" noChangeShapeType="1" noTextEdit="1"/>
              </p:cNvSpPr>
              <p:nvPr/>
            </p:nvSpPr>
            <p:spPr>
              <a:xfrm>
                <a:off x="465667" y="5743427"/>
                <a:ext cx="6443133" cy="533479"/>
              </a:xfrm>
              <a:prstGeom prst="rect">
                <a:avLst/>
              </a:prstGeom>
              <a:blipFill>
                <a:blip r:embed="rId4"/>
                <a:stretch>
                  <a:fillRect/>
                </a:stretch>
              </a:blipFill>
            </p:spPr>
            <p:txBody>
              <a:bodyPr/>
              <a:lstStyle/>
              <a:p>
                <a:r>
                  <a:rPr lang="en-US">
                    <a:noFill/>
                  </a:rPr>
                  <a:t> </a:t>
                </a:r>
              </a:p>
            </p:txBody>
          </p:sp>
        </mc:Fallback>
      </mc:AlternateContent>
      <p:sp>
        <p:nvSpPr>
          <p:cNvPr id="9" name="Rectángulo 8">
            <a:extLst>
              <a:ext uri="{FF2B5EF4-FFF2-40B4-BE49-F238E27FC236}">
                <a16:creationId xmlns:a16="http://schemas.microsoft.com/office/drawing/2014/main" id="{81C67F35-6BC6-4CA4-9967-BC469AE0EDCB}"/>
              </a:ext>
            </a:extLst>
          </p:cNvPr>
          <p:cNvSpPr/>
          <p:nvPr/>
        </p:nvSpPr>
        <p:spPr>
          <a:xfrm>
            <a:off x="6468533" y="4279993"/>
            <a:ext cx="1644359" cy="9608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latin typeface="Arial" panose="020B0604020202020204" pitchFamily="34" charset="0"/>
              <a:cs typeface="Arial" panose="020B0604020202020204" pitchFamily="34" charset="0"/>
            </a:endParaRPr>
          </a:p>
        </p:txBody>
      </p:sp>
      <p:sp>
        <p:nvSpPr>
          <p:cNvPr id="10" name="Flecha: hacia la izquierda 9">
            <a:extLst>
              <a:ext uri="{FF2B5EF4-FFF2-40B4-BE49-F238E27FC236}">
                <a16:creationId xmlns:a16="http://schemas.microsoft.com/office/drawing/2014/main" id="{4AC1489F-3B3F-4D0F-941A-6BA63F5EF1E6}"/>
              </a:ext>
            </a:extLst>
          </p:cNvPr>
          <p:cNvSpPr/>
          <p:nvPr/>
        </p:nvSpPr>
        <p:spPr>
          <a:xfrm>
            <a:off x="6015783" y="4659798"/>
            <a:ext cx="232616" cy="212484"/>
          </a:xfrm>
          <a:prstGeom prst="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798306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p:txBody>
          <a:bodyPr>
            <a:normAutofit/>
          </a:bodyPr>
          <a:lstStyle/>
          <a:p>
            <a:r>
              <a:rPr lang="es-MX" sz="3500" b="1" dirty="0">
                <a:latin typeface="Arial" panose="020B0604020202020204" pitchFamily="34" charset="0"/>
                <a:cs typeface="Arial" panose="020B0604020202020204" pitchFamily="34" charset="0"/>
              </a:rPr>
              <a:t>Metodología</a:t>
            </a:r>
            <a:endParaRPr lang="en-US" sz="3500" b="1" dirty="0">
              <a:latin typeface="Arial" panose="020B0604020202020204" pitchFamily="34" charset="0"/>
              <a:cs typeface="Arial" panose="020B0604020202020204" pitchFamily="34" charset="0"/>
            </a:endParaRPr>
          </a:p>
        </p:txBody>
      </p:sp>
      <p:sp>
        <p:nvSpPr>
          <p:cNvPr id="18" name="Marcador de contenido 17"/>
          <p:cNvSpPr>
            <a:spLocks noGrp="1"/>
          </p:cNvSpPr>
          <p:nvPr>
            <p:ph idx="1"/>
          </p:nvPr>
        </p:nvSpPr>
        <p:spPr>
          <a:xfrm>
            <a:off x="628650" y="1437487"/>
            <a:ext cx="7886700" cy="4351338"/>
          </a:xfrm>
        </p:spPr>
        <p:txBody>
          <a:bodyPr/>
          <a:lstStyle/>
          <a:p>
            <a:pPr marL="0" indent="0">
              <a:buNone/>
            </a:pPr>
            <a:r>
              <a:rPr lang="es-MX" sz="2500" b="1" dirty="0">
                <a:latin typeface="Arial" panose="020B0604020202020204" pitchFamily="34" charset="0"/>
                <a:cs typeface="Arial" panose="020B0604020202020204" pitchFamily="34" charset="0"/>
              </a:rPr>
              <a:t>Método de Mínimos Cuadrados Colocación</a:t>
            </a:r>
          </a:p>
          <a:p>
            <a:pPr marL="0" indent="0">
              <a:buNone/>
            </a:pPr>
            <a:r>
              <a:rPr lang="es-MX" sz="1800" b="1" dirty="0">
                <a:solidFill>
                  <a:schemeClr val="accent6"/>
                </a:solidFill>
                <a:latin typeface="Arial" panose="020B0604020202020204" pitchFamily="34" charset="0"/>
                <a:cs typeface="Arial" panose="020B0604020202020204" pitchFamily="34" charset="0"/>
              </a:rPr>
              <a:t>2. Cálculo de la función covarianza empírica de la señal</a:t>
            </a:r>
            <a:endParaRPr lang="en-US" sz="1800" b="1" dirty="0">
              <a:solidFill>
                <a:schemeClr val="accent6"/>
              </a:solidFill>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4" name="Imagen 3"/>
          <p:cNvPicPr/>
          <p:nvPr/>
        </p:nvPicPr>
        <p:blipFill>
          <a:blip r:embed="rId3"/>
          <a:stretch>
            <a:fillRect/>
          </a:stretch>
        </p:blipFill>
        <p:spPr>
          <a:xfrm>
            <a:off x="1840775" y="2484476"/>
            <a:ext cx="5410200" cy="1869440"/>
          </a:xfrm>
          <a:prstGeom prst="rect">
            <a:avLst/>
          </a:prstGeom>
        </p:spPr>
      </p:pic>
      <p:sp>
        <p:nvSpPr>
          <p:cNvPr id="5" name="Rectángulo 4"/>
          <p:cNvSpPr/>
          <p:nvPr/>
        </p:nvSpPr>
        <p:spPr>
          <a:xfrm>
            <a:off x="3473855" y="4458528"/>
            <a:ext cx="1949573" cy="292388"/>
          </a:xfrm>
          <a:prstGeom prst="rect">
            <a:avLst/>
          </a:prstGeom>
        </p:spPr>
        <p:txBody>
          <a:bodyPr wrap="none">
            <a:spAutoFit/>
          </a:bodyPr>
          <a:lstStyle/>
          <a:p>
            <a:r>
              <a:rPr lang="es-EC" sz="1300" dirty="0">
                <a:solidFill>
                  <a:srgbClr val="000000"/>
                </a:solidFill>
                <a:latin typeface="Arial" panose="020B0604020202020204" pitchFamily="34" charset="0"/>
                <a:ea typeface="Calibri" panose="020F0502020204030204" pitchFamily="34" charset="0"/>
                <a:cs typeface="Arial" panose="020B0604020202020204" pitchFamily="34" charset="0"/>
              </a:rPr>
              <a:t>Obtención del h óptimo </a:t>
            </a:r>
            <a:endParaRPr lang="en-US" sz="1300" dirty="0">
              <a:latin typeface="Arial" panose="020B0604020202020204" pitchFamily="34" charset="0"/>
              <a:cs typeface="Arial" panose="020B0604020202020204" pitchFamily="34" charset="0"/>
            </a:endParaRPr>
          </a:p>
        </p:txBody>
      </p:sp>
      <p:sp>
        <p:nvSpPr>
          <p:cNvPr id="6" name="CuadroTexto 5"/>
          <p:cNvSpPr txBox="1"/>
          <p:nvPr/>
        </p:nvSpPr>
        <p:spPr>
          <a:xfrm>
            <a:off x="2317248" y="4898507"/>
            <a:ext cx="4150575"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1200" b="1" dirty="0">
                <a:latin typeface="Arial" panose="020B0604020202020204" pitchFamily="34" charset="0"/>
                <a:cs typeface="Arial" panose="020B0604020202020204" pitchFamily="34" charset="0"/>
              </a:rPr>
              <a:t>Consideraciones:</a:t>
            </a:r>
          </a:p>
          <a:p>
            <a:pPr marL="285750" indent="-285750">
              <a:buFont typeface="Arial" panose="020B0604020202020204" pitchFamily="34" charset="0"/>
              <a:buChar char="•"/>
            </a:pPr>
            <a:r>
              <a:rPr lang="es-EC" sz="1200" dirty="0">
                <a:latin typeface="Arial" panose="020B0604020202020204" pitchFamily="34" charset="0"/>
                <a:cs typeface="Arial" panose="020B0604020202020204" pitchFamily="34" charset="0"/>
              </a:rPr>
              <a:t>51 datos de ondulación geoidal</a:t>
            </a:r>
            <a:endParaRPr lang="es-MX"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sz="1200" dirty="0">
                <a:latin typeface="Arial" panose="020B0604020202020204" pitchFamily="34" charset="0"/>
                <a:cs typeface="Arial" panose="020B0604020202020204" pitchFamily="34" charset="0"/>
              </a:rPr>
              <a:t>8 intervalos</a:t>
            </a:r>
          </a:p>
          <a:p>
            <a:pPr marL="285750" indent="-285750">
              <a:buFont typeface="Arial" panose="020B0604020202020204" pitchFamily="34" charset="0"/>
              <a:buChar char="•"/>
            </a:pPr>
            <a:r>
              <a:rPr lang="es-MX" sz="1200" dirty="0">
                <a:latin typeface="Arial" panose="020B0604020202020204" pitchFamily="34" charset="0"/>
                <a:cs typeface="Arial" panose="020B0604020202020204" pitchFamily="34" charset="0"/>
              </a:rPr>
              <a:t>h </a:t>
            </a:r>
            <a:r>
              <a:rPr lang="es-EC" sz="1200" dirty="0">
                <a:latin typeface="Arial" panose="020B0604020202020204" pitchFamily="34" charset="0"/>
                <a:cs typeface="Arial" panose="020B0604020202020204" pitchFamily="34" charset="0"/>
              </a:rPr>
              <a:t>promedio h=0.0102288 grados decimales</a:t>
            </a:r>
          </a:p>
          <a:p>
            <a:pPr marL="285750" indent="-285750">
              <a:buFont typeface="Arial" panose="020B0604020202020204" pitchFamily="34" charset="0"/>
              <a:buChar char="•"/>
            </a:pPr>
            <a:r>
              <a:rPr lang="es-EC" sz="1200" dirty="0">
                <a:latin typeface="Arial" panose="020B0604020202020204" pitchFamily="34" charset="0"/>
                <a:cs typeface="Arial" panose="020B0604020202020204" pitchFamily="34" charset="0"/>
              </a:rPr>
              <a:t>200 incrementos y 200 decrementos de 0.0001 grados </a:t>
            </a:r>
          </a:p>
        </p:txBody>
      </p:sp>
      <p:cxnSp>
        <p:nvCxnSpPr>
          <p:cNvPr id="8" name="Conector recto de flecha 7">
            <a:extLst>
              <a:ext uri="{FF2B5EF4-FFF2-40B4-BE49-F238E27FC236}">
                <a16:creationId xmlns:a16="http://schemas.microsoft.com/office/drawing/2014/main" id="{8BCB18B7-3269-480B-9365-662B4A5B9475}"/>
              </a:ext>
            </a:extLst>
          </p:cNvPr>
          <p:cNvCxnSpPr/>
          <p:nvPr/>
        </p:nvCxnSpPr>
        <p:spPr>
          <a:xfrm>
            <a:off x="2692400" y="2914650"/>
            <a:ext cx="1162050" cy="5143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ángulo 8">
            <a:extLst>
              <a:ext uri="{FF2B5EF4-FFF2-40B4-BE49-F238E27FC236}">
                <a16:creationId xmlns:a16="http://schemas.microsoft.com/office/drawing/2014/main" id="{D3026688-2F91-42B0-8C8C-C497692A99D6}"/>
              </a:ext>
            </a:extLst>
          </p:cNvPr>
          <p:cNvSpPr/>
          <p:nvPr/>
        </p:nvSpPr>
        <p:spPr>
          <a:xfrm>
            <a:off x="1893025" y="2711450"/>
            <a:ext cx="799375" cy="2730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h óptimo</a:t>
            </a:r>
          </a:p>
        </p:txBody>
      </p:sp>
    </p:spTree>
    <p:extLst>
      <p:ext uri="{BB962C8B-B14F-4D97-AF65-F5344CB8AC3E}">
        <p14:creationId xmlns:p14="http://schemas.microsoft.com/office/powerpoint/2010/main" val="2779750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p:txBody>
          <a:bodyPr>
            <a:normAutofit/>
          </a:bodyPr>
          <a:lstStyle/>
          <a:p>
            <a:r>
              <a:rPr lang="es-MX" sz="3500" b="1" dirty="0">
                <a:latin typeface="Arial" panose="020B0604020202020204" pitchFamily="34" charset="0"/>
                <a:cs typeface="Arial" panose="020B0604020202020204" pitchFamily="34" charset="0"/>
              </a:rPr>
              <a:t>Metodología</a:t>
            </a:r>
            <a:endParaRPr lang="en-US" sz="3500" b="1" dirty="0">
              <a:latin typeface="Arial" panose="020B0604020202020204" pitchFamily="34" charset="0"/>
              <a:cs typeface="Arial" panose="020B0604020202020204" pitchFamily="34" charset="0"/>
            </a:endParaRPr>
          </a:p>
        </p:txBody>
      </p:sp>
      <p:sp>
        <p:nvSpPr>
          <p:cNvPr id="18" name="Marcador de contenido 17"/>
          <p:cNvSpPr>
            <a:spLocks noGrp="1"/>
          </p:cNvSpPr>
          <p:nvPr>
            <p:ph idx="1"/>
          </p:nvPr>
        </p:nvSpPr>
        <p:spPr>
          <a:xfrm>
            <a:off x="628650" y="1339488"/>
            <a:ext cx="7886700" cy="4351338"/>
          </a:xfrm>
        </p:spPr>
        <p:txBody>
          <a:bodyPr/>
          <a:lstStyle/>
          <a:p>
            <a:pPr marL="0" indent="0">
              <a:buNone/>
            </a:pPr>
            <a:r>
              <a:rPr lang="es-MX" sz="2500" b="1" dirty="0">
                <a:latin typeface="Arial" panose="020B0604020202020204" pitchFamily="34" charset="0"/>
                <a:cs typeface="Arial" panose="020B0604020202020204" pitchFamily="34" charset="0"/>
              </a:rPr>
              <a:t>Método de Mínimos Cuadrados Colocación</a:t>
            </a:r>
          </a:p>
          <a:p>
            <a:pPr marL="0" indent="0">
              <a:buNone/>
            </a:pPr>
            <a:r>
              <a:rPr lang="es-MX" sz="1800" b="1" dirty="0">
                <a:solidFill>
                  <a:schemeClr val="accent6"/>
                </a:solidFill>
                <a:latin typeface="Arial" panose="020B0604020202020204" pitchFamily="34" charset="0"/>
                <a:cs typeface="Arial" panose="020B0604020202020204" pitchFamily="34" charset="0"/>
              </a:rPr>
              <a:t>2. Cálculo de la función covarianza empírica de la señal</a:t>
            </a:r>
            <a:endParaRPr lang="en-US" sz="1800" b="1" dirty="0">
              <a:solidFill>
                <a:schemeClr val="accent6"/>
              </a:solidFill>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7" name="Tabla 6"/>
              <p:cNvGraphicFramePr>
                <a:graphicFrameLocks noGrp="1"/>
              </p:cNvGraphicFramePr>
              <p:nvPr>
                <p:extLst>
                  <p:ext uri="{D42A27DB-BD31-4B8C-83A1-F6EECF244321}">
                    <p14:modId xmlns:p14="http://schemas.microsoft.com/office/powerpoint/2010/main" val="597917386"/>
                  </p:ext>
                </p:extLst>
              </p:nvPr>
            </p:nvGraphicFramePr>
            <p:xfrm>
              <a:off x="1005841" y="3277406"/>
              <a:ext cx="6042024" cy="2384845"/>
            </p:xfrm>
            <a:graphic>
              <a:graphicData uri="http://schemas.openxmlformats.org/drawingml/2006/table">
                <a:tbl>
                  <a:tblPr firstRow="1" firstCol="1" bandRow="1">
                    <a:tableStyleId>{68D230F3-CF80-4859-8CE7-A43EE81993B5}</a:tableStyleId>
                  </a:tblPr>
                  <a:tblGrid>
                    <a:gridCol w="811358">
                      <a:extLst>
                        <a:ext uri="{9D8B030D-6E8A-4147-A177-3AD203B41FA5}">
                          <a16:colId xmlns:a16="http://schemas.microsoft.com/office/drawing/2014/main" val="345091953"/>
                        </a:ext>
                      </a:extLst>
                    </a:gridCol>
                    <a:gridCol w="1836983">
                      <a:extLst>
                        <a:ext uri="{9D8B030D-6E8A-4147-A177-3AD203B41FA5}">
                          <a16:colId xmlns:a16="http://schemas.microsoft.com/office/drawing/2014/main" val="3410568626"/>
                        </a:ext>
                      </a:extLst>
                    </a:gridCol>
                    <a:gridCol w="1556942">
                      <a:extLst>
                        <a:ext uri="{9D8B030D-6E8A-4147-A177-3AD203B41FA5}">
                          <a16:colId xmlns:a16="http://schemas.microsoft.com/office/drawing/2014/main" val="798575514"/>
                        </a:ext>
                      </a:extLst>
                    </a:gridCol>
                    <a:gridCol w="1836741">
                      <a:extLst>
                        <a:ext uri="{9D8B030D-6E8A-4147-A177-3AD203B41FA5}">
                          <a16:colId xmlns:a16="http://schemas.microsoft.com/office/drawing/2014/main" val="1251845817"/>
                        </a:ext>
                      </a:extLst>
                    </a:gridCol>
                  </a:tblGrid>
                  <a:tr h="184362">
                    <a:tc>
                      <a:txBody>
                        <a:bodyPr/>
                        <a:lstStyle/>
                        <a:p>
                          <a:pPr indent="457200" algn="ctr">
                            <a:lnSpc>
                              <a:spcPct val="107000"/>
                            </a:lnSpc>
                            <a:spcAft>
                              <a:spcPts val="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𝒌</m:t>
                                </m:r>
                              </m:oMath>
                            </m:oMathPara>
                          </a14:m>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indent="457200" algn="ctr">
                            <a:lnSpc>
                              <a:spcPct val="107000"/>
                            </a:lnSpc>
                            <a:spcAft>
                              <a:spcPts val="0"/>
                            </a:spcAft>
                          </a:pPr>
                          <a:r>
                            <a:rPr lang="es-EC" sz="1200">
                              <a:effectLst/>
                              <a:latin typeface="Arial" panose="020B0604020202020204" pitchFamily="34" charset="0"/>
                              <a:cs typeface="Arial" panose="020B0604020202020204" pitchFamily="34" charset="0"/>
                            </a:rPr>
                            <a:t>Intervalo</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indent="457200" algn="ctr">
                            <a:lnSpc>
                              <a:spcPct val="107000"/>
                            </a:lnSpc>
                            <a:spcAft>
                              <a:spcPts val="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𝒅</m:t>
                                </m:r>
                              </m:oMath>
                            </m:oMathPara>
                          </a14:m>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indent="457200" algn="ctr">
                            <a:lnSpc>
                              <a:spcPct val="107000"/>
                            </a:lnSpc>
                            <a:spcAft>
                              <a:spcPts val="0"/>
                            </a:spcAft>
                          </a:pPr>
                          <a14:m>
                            <m:oMath xmlns:m="http://schemas.openxmlformats.org/officeDocument/2006/math">
                              <m:r>
                                <a:rPr lang="es-EC" sz="1200">
                                  <a:effectLst/>
                                  <a:latin typeface="Cambria Math" panose="02040503050406030204" pitchFamily="18" charset="0"/>
                                </a:rPr>
                                <m:t>𝑪</m:t>
                              </m:r>
                            </m:oMath>
                          </a14:m>
                          <a:r>
                            <a:rPr lang="es-EC" sz="1200">
                              <a:effectLst/>
                              <a:latin typeface="Arial" panose="020B0604020202020204" pitchFamily="34" charset="0"/>
                              <a:cs typeface="Arial" panose="020B0604020202020204" pitchFamily="34" charset="0"/>
                            </a:rPr>
                            <a:t>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946542685"/>
                      </a:ext>
                    </a:extLst>
                  </a:tr>
                  <a:tr h="240170">
                    <a:tc>
                      <a:txBody>
                        <a:bodyPr/>
                        <a:lstStyle/>
                        <a:p>
                          <a:pPr indent="457200" algn="ctr">
                            <a:lnSpc>
                              <a:spcPct val="107000"/>
                            </a:lnSpc>
                            <a:spcAft>
                              <a:spcPts val="0"/>
                            </a:spcAft>
                          </a:pPr>
                          <a:r>
                            <a:rPr lang="es-EC" sz="1200" dirty="0">
                              <a:effectLst/>
                              <a:latin typeface="Arial" panose="020B0604020202020204" pitchFamily="34" charset="0"/>
                              <a:cs typeface="Arial" panose="020B0604020202020204" pitchFamily="34" charset="0"/>
                            </a:rPr>
                            <a:t> </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dirty="0">
                              <a:effectLst/>
                              <a:latin typeface="Arial" panose="020B0604020202020204" pitchFamily="34" charset="0"/>
                              <a:cs typeface="Arial" panose="020B0604020202020204" pitchFamily="34" charset="0"/>
                            </a:rPr>
                            <a:t>0.0000</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a:effectLst/>
                              <a:latin typeface="Arial" panose="020B0604020202020204" pitchFamily="34" charset="0"/>
                              <a:cs typeface="Arial" panose="020B0604020202020204" pitchFamily="34" charset="0"/>
                            </a:rPr>
                            <a:t>0.0101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948438148"/>
                      </a:ext>
                    </a:extLst>
                  </a:tr>
                  <a:tr h="243621">
                    <a:tc>
                      <a:txBody>
                        <a:bodyPr/>
                        <a:lstStyle/>
                        <a:p>
                          <a:pPr indent="457200" algn="ctr">
                            <a:lnSpc>
                              <a:spcPct val="107000"/>
                            </a:lnSpc>
                            <a:spcAft>
                              <a:spcPts val="0"/>
                            </a:spcAft>
                          </a:pPr>
                          <a:r>
                            <a:rPr lang="es-EC" sz="1200">
                              <a:effectLst/>
                              <a:latin typeface="Arial" panose="020B0604020202020204" pitchFamily="34" charset="0"/>
                              <a:cs typeface="Arial" panose="020B0604020202020204" pitchFamily="34" charset="0"/>
                            </a:rPr>
                            <a:t>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dirty="0">
                              <a:effectLst/>
                              <a:latin typeface="Arial" panose="020B0604020202020204" pitchFamily="34" charset="0"/>
                              <a:cs typeface="Arial" panose="020B0604020202020204" pitchFamily="34" charset="0"/>
                            </a:rPr>
                            <a:t>(0.0288 - 0.0144]</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dirty="0">
                              <a:effectLst/>
                              <a:latin typeface="Arial" panose="020B0604020202020204" pitchFamily="34" charset="0"/>
                              <a:cs typeface="Arial" panose="020B0604020202020204" pitchFamily="34" charset="0"/>
                            </a:rPr>
                            <a:t>0.0144</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dirty="0">
                              <a:effectLst/>
                              <a:latin typeface="Arial" panose="020B0604020202020204" pitchFamily="34" charset="0"/>
                              <a:cs typeface="Arial" panose="020B0604020202020204" pitchFamily="34" charset="0"/>
                            </a:rPr>
                            <a:t>0.0013</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963911531"/>
                      </a:ext>
                    </a:extLst>
                  </a:tr>
                  <a:tr h="243621">
                    <a:tc>
                      <a:txBody>
                        <a:bodyPr/>
                        <a:lstStyle/>
                        <a:p>
                          <a:pPr indent="457200" algn="ctr">
                            <a:lnSpc>
                              <a:spcPct val="107000"/>
                            </a:lnSpc>
                            <a:spcAft>
                              <a:spcPts val="0"/>
                            </a:spcAft>
                          </a:pPr>
                          <a:r>
                            <a:rPr lang="es-EC" sz="1200">
                              <a:effectLst/>
                              <a:latin typeface="Arial" panose="020B0604020202020204" pitchFamily="34" charset="0"/>
                              <a:cs typeface="Arial" panose="020B0604020202020204" pitchFamily="34" charset="0"/>
                            </a:rPr>
                            <a:t>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dirty="0">
                              <a:effectLst/>
                              <a:latin typeface="Arial" panose="020B0604020202020204" pitchFamily="34" charset="0"/>
                              <a:cs typeface="Arial" panose="020B0604020202020204" pitchFamily="34" charset="0"/>
                            </a:rPr>
                            <a:t>(0.0577 - 0.0432]</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a:effectLst/>
                              <a:latin typeface="Arial" panose="020B0604020202020204" pitchFamily="34" charset="0"/>
                              <a:cs typeface="Arial" panose="020B0604020202020204" pitchFamily="34" charset="0"/>
                            </a:rPr>
                            <a:t>0.0432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a:effectLst/>
                              <a:latin typeface="Arial" panose="020B0604020202020204" pitchFamily="34" charset="0"/>
                              <a:cs typeface="Arial" panose="020B0604020202020204" pitchFamily="34" charset="0"/>
                            </a:rPr>
                            <a:t>-0.0004</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034683332"/>
                      </a:ext>
                    </a:extLst>
                  </a:tr>
                  <a:tr h="243621">
                    <a:tc>
                      <a:txBody>
                        <a:bodyPr/>
                        <a:lstStyle/>
                        <a:p>
                          <a:pPr indent="457200" algn="ctr">
                            <a:lnSpc>
                              <a:spcPct val="107000"/>
                            </a:lnSpc>
                            <a:spcAft>
                              <a:spcPts val="0"/>
                            </a:spcAft>
                          </a:pPr>
                          <a:r>
                            <a:rPr lang="es-EC" sz="1200">
                              <a:effectLst/>
                              <a:latin typeface="Arial" panose="020B0604020202020204" pitchFamily="34" charset="0"/>
                              <a:cs typeface="Arial" panose="020B0604020202020204" pitchFamily="34" charset="0"/>
                            </a:rPr>
                            <a:t>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dirty="0">
                              <a:effectLst/>
                              <a:latin typeface="Arial" panose="020B0604020202020204" pitchFamily="34" charset="0"/>
                              <a:cs typeface="Arial" panose="020B0604020202020204" pitchFamily="34" charset="0"/>
                            </a:rPr>
                            <a:t>(0.0865 - 0.0721]</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a:effectLst/>
                              <a:latin typeface="Arial" panose="020B0604020202020204" pitchFamily="34" charset="0"/>
                              <a:cs typeface="Arial" panose="020B0604020202020204" pitchFamily="34" charset="0"/>
                            </a:rPr>
                            <a:t>0.0721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a:effectLst/>
                              <a:latin typeface="Arial" panose="020B0604020202020204" pitchFamily="34" charset="0"/>
                              <a:cs typeface="Arial" panose="020B0604020202020204" pitchFamily="34" charset="0"/>
                            </a:rPr>
                            <a:t>-0.0025</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4237323599"/>
                      </a:ext>
                    </a:extLst>
                  </a:tr>
                  <a:tr h="243621">
                    <a:tc>
                      <a:txBody>
                        <a:bodyPr/>
                        <a:lstStyle/>
                        <a:p>
                          <a:pPr indent="457200" algn="ctr">
                            <a:lnSpc>
                              <a:spcPct val="107000"/>
                            </a:lnSpc>
                            <a:spcAft>
                              <a:spcPts val="0"/>
                            </a:spcAft>
                          </a:pPr>
                          <a:r>
                            <a:rPr lang="es-EC" sz="1200">
                              <a:effectLst/>
                              <a:latin typeface="Arial" panose="020B0604020202020204" pitchFamily="34" charset="0"/>
                              <a:cs typeface="Arial" panose="020B0604020202020204" pitchFamily="34" charset="0"/>
                            </a:rPr>
                            <a:t>3</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dirty="0">
                              <a:effectLst/>
                              <a:latin typeface="Arial" panose="020B0604020202020204" pitchFamily="34" charset="0"/>
                              <a:cs typeface="Arial" panose="020B0604020202020204" pitchFamily="34" charset="0"/>
                            </a:rPr>
                            <a:t>(0.1153 - 0.1009]</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a:effectLst/>
                              <a:latin typeface="Arial" panose="020B0604020202020204" pitchFamily="34" charset="0"/>
                              <a:cs typeface="Arial" panose="020B0604020202020204" pitchFamily="34" charset="0"/>
                            </a:rPr>
                            <a:t>0.1009</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a:effectLst/>
                              <a:latin typeface="Arial" panose="020B0604020202020204" pitchFamily="34" charset="0"/>
                              <a:cs typeface="Arial" panose="020B0604020202020204" pitchFamily="34" charset="0"/>
                            </a:rPr>
                            <a:t>-0.0012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548269116"/>
                      </a:ext>
                    </a:extLst>
                  </a:tr>
                  <a:tr h="243621">
                    <a:tc>
                      <a:txBody>
                        <a:bodyPr/>
                        <a:lstStyle/>
                        <a:p>
                          <a:pPr indent="457200" algn="ctr">
                            <a:lnSpc>
                              <a:spcPct val="107000"/>
                            </a:lnSpc>
                            <a:spcAft>
                              <a:spcPts val="0"/>
                            </a:spcAft>
                          </a:pPr>
                          <a:r>
                            <a:rPr lang="es-EC" sz="1200" dirty="0">
                              <a:effectLst/>
                              <a:latin typeface="Arial" panose="020B0604020202020204" pitchFamily="34" charset="0"/>
                              <a:cs typeface="Arial" panose="020B0604020202020204" pitchFamily="34" charset="0"/>
                            </a:rPr>
                            <a:t>4</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dirty="0">
                              <a:effectLst/>
                              <a:latin typeface="Arial" panose="020B0604020202020204" pitchFamily="34" charset="0"/>
                              <a:cs typeface="Arial" panose="020B0604020202020204" pitchFamily="34" charset="0"/>
                            </a:rPr>
                            <a:t>(0.1441 - 0.1297]</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a:effectLst/>
                              <a:latin typeface="Arial" panose="020B0604020202020204" pitchFamily="34" charset="0"/>
                              <a:cs typeface="Arial" panose="020B0604020202020204" pitchFamily="34" charset="0"/>
                            </a:rPr>
                            <a:t>0.1297</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a:effectLst/>
                              <a:latin typeface="Arial" panose="020B0604020202020204" pitchFamily="34" charset="0"/>
                              <a:cs typeface="Arial" panose="020B0604020202020204" pitchFamily="34" charset="0"/>
                            </a:rPr>
                            <a:t>0.0009</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4010380181"/>
                      </a:ext>
                    </a:extLst>
                  </a:tr>
                  <a:tr h="243621">
                    <a:tc>
                      <a:txBody>
                        <a:bodyPr/>
                        <a:lstStyle/>
                        <a:p>
                          <a:pPr indent="457200" algn="ctr">
                            <a:lnSpc>
                              <a:spcPct val="107000"/>
                            </a:lnSpc>
                            <a:spcAft>
                              <a:spcPts val="0"/>
                            </a:spcAft>
                          </a:pPr>
                          <a:r>
                            <a:rPr lang="es-EC" sz="1200">
                              <a:effectLst/>
                              <a:latin typeface="Arial" panose="020B0604020202020204" pitchFamily="34" charset="0"/>
                              <a:cs typeface="Arial" panose="020B0604020202020204" pitchFamily="34" charset="0"/>
                            </a:rPr>
                            <a:t>5</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dirty="0">
                              <a:effectLst/>
                              <a:latin typeface="Arial" panose="020B0604020202020204" pitchFamily="34" charset="0"/>
                              <a:cs typeface="Arial" panose="020B0604020202020204" pitchFamily="34" charset="0"/>
                            </a:rPr>
                            <a:t>(0.1730 - 0.1586]</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a:effectLst/>
                              <a:latin typeface="Arial" panose="020B0604020202020204" pitchFamily="34" charset="0"/>
                              <a:cs typeface="Arial" panose="020B0604020202020204" pitchFamily="34" charset="0"/>
                            </a:rPr>
                            <a:t>0.1586</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a:effectLst/>
                              <a:latin typeface="Arial" panose="020B0604020202020204" pitchFamily="34" charset="0"/>
                              <a:cs typeface="Arial" panose="020B0604020202020204" pitchFamily="34" charset="0"/>
                            </a:rPr>
                            <a:t>0.0015</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603574573"/>
                      </a:ext>
                    </a:extLst>
                  </a:tr>
                  <a:tr h="243621">
                    <a:tc>
                      <a:txBody>
                        <a:bodyPr/>
                        <a:lstStyle/>
                        <a:p>
                          <a:pPr indent="457200" algn="ctr">
                            <a:lnSpc>
                              <a:spcPct val="107000"/>
                            </a:lnSpc>
                            <a:spcAft>
                              <a:spcPts val="0"/>
                            </a:spcAft>
                          </a:pPr>
                          <a:r>
                            <a:rPr lang="es-EC" sz="1200">
                              <a:effectLst/>
                              <a:latin typeface="Arial" panose="020B0604020202020204" pitchFamily="34" charset="0"/>
                              <a:cs typeface="Arial" panose="020B0604020202020204" pitchFamily="34" charset="0"/>
                            </a:rPr>
                            <a:t>6</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dirty="0">
                              <a:effectLst/>
                              <a:latin typeface="Arial" panose="020B0604020202020204" pitchFamily="34" charset="0"/>
                              <a:cs typeface="Arial" panose="020B0604020202020204" pitchFamily="34" charset="0"/>
                            </a:rPr>
                            <a:t>(0.2018 - 0.1874]</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a:effectLst/>
                              <a:latin typeface="Arial" panose="020B0604020202020204" pitchFamily="34" charset="0"/>
                              <a:cs typeface="Arial" panose="020B0604020202020204" pitchFamily="34" charset="0"/>
                            </a:rPr>
                            <a:t>0.1874</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a:effectLst/>
                              <a:latin typeface="Arial" panose="020B0604020202020204" pitchFamily="34" charset="0"/>
                              <a:cs typeface="Arial" panose="020B0604020202020204" pitchFamily="34" charset="0"/>
                            </a:rPr>
                            <a:t>0.0001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2355812605"/>
                      </a:ext>
                    </a:extLst>
                  </a:tr>
                  <a:tr h="243621">
                    <a:tc>
                      <a:txBody>
                        <a:bodyPr/>
                        <a:lstStyle/>
                        <a:p>
                          <a:pPr indent="457200" algn="ctr">
                            <a:lnSpc>
                              <a:spcPct val="107000"/>
                            </a:lnSpc>
                            <a:spcAft>
                              <a:spcPts val="0"/>
                            </a:spcAft>
                          </a:pPr>
                          <a:r>
                            <a:rPr lang="es-EC" sz="1200">
                              <a:effectLst/>
                              <a:latin typeface="Arial" panose="020B0604020202020204" pitchFamily="34" charset="0"/>
                              <a:cs typeface="Arial" panose="020B0604020202020204" pitchFamily="34" charset="0"/>
                            </a:rPr>
                            <a:t>7</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dirty="0">
                              <a:effectLst/>
                              <a:latin typeface="Arial" panose="020B0604020202020204" pitchFamily="34" charset="0"/>
                              <a:cs typeface="Arial" panose="020B0604020202020204" pitchFamily="34" charset="0"/>
                            </a:rPr>
                            <a:t>(0.3004 - 0.2162]</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a:effectLst/>
                              <a:latin typeface="Arial" panose="020B0604020202020204" pitchFamily="34" charset="0"/>
                              <a:cs typeface="Arial" panose="020B0604020202020204" pitchFamily="34" charset="0"/>
                            </a:rPr>
                            <a:t>0.2162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dirty="0">
                              <a:effectLst/>
                              <a:latin typeface="Arial" panose="020B0604020202020204" pitchFamily="34" charset="0"/>
                              <a:cs typeface="Arial" panose="020B0604020202020204" pitchFamily="34" charset="0"/>
                            </a:rPr>
                            <a:t>-0.0009</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2182582811"/>
                      </a:ext>
                    </a:extLst>
                  </a:tr>
                </a:tbl>
              </a:graphicData>
            </a:graphic>
          </p:graphicFrame>
        </mc:Choice>
        <mc:Fallback xmlns="">
          <p:graphicFrame>
            <p:nvGraphicFramePr>
              <p:cNvPr id="7" name="Tabla 6"/>
              <p:cNvGraphicFramePr>
                <a:graphicFrameLocks noGrp="1"/>
              </p:cNvGraphicFramePr>
              <p:nvPr>
                <p:extLst>
                  <p:ext uri="{D42A27DB-BD31-4B8C-83A1-F6EECF244321}">
                    <p14:modId xmlns:p14="http://schemas.microsoft.com/office/powerpoint/2010/main" val="597917386"/>
                  </p:ext>
                </p:extLst>
              </p:nvPr>
            </p:nvGraphicFramePr>
            <p:xfrm>
              <a:off x="1005841" y="3277406"/>
              <a:ext cx="6042024" cy="2384845"/>
            </p:xfrm>
            <a:graphic>
              <a:graphicData uri="http://schemas.openxmlformats.org/drawingml/2006/table">
                <a:tbl>
                  <a:tblPr firstRow="1" firstCol="1" bandRow="1">
                    <a:tableStyleId>{68D230F3-CF80-4859-8CE7-A43EE81993B5}</a:tableStyleId>
                  </a:tblPr>
                  <a:tblGrid>
                    <a:gridCol w="811358">
                      <a:extLst>
                        <a:ext uri="{9D8B030D-6E8A-4147-A177-3AD203B41FA5}">
                          <a16:colId xmlns:a16="http://schemas.microsoft.com/office/drawing/2014/main" val="345091953"/>
                        </a:ext>
                      </a:extLst>
                    </a:gridCol>
                    <a:gridCol w="1836983">
                      <a:extLst>
                        <a:ext uri="{9D8B030D-6E8A-4147-A177-3AD203B41FA5}">
                          <a16:colId xmlns:a16="http://schemas.microsoft.com/office/drawing/2014/main" val="3410568626"/>
                        </a:ext>
                      </a:extLst>
                    </a:gridCol>
                    <a:gridCol w="1556942">
                      <a:extLst>
                        <a:ext uri="{9D8B030D-6E8A-4147-A177-3AD203B41FA5}">
                          <a16:colId xmlns:a16="http://schemas.microsoft.com/office/drawing/2014/main" val="798575514"/>
                        </a:ext>
                      </a:extLst>
                    </a:gridCol>
                    <a:gridCol w="1836741">
                      <a:extLst>
                        <a:ext uri="{9D8B030D-6E8A-4147-A177-3AD203B41FA5}">
                          <a16:colId xmlns:a16="http://schemas.microsoft.com/office/drawing/2014/main" val="1251845817"/>
                        </a:ext>
                      </a:extLst>
                    </a:gridCol>
                  </a:tblGrid>
                  <a:tr h="195707">
                    <a:tc>
                      <a:txBody>
                        <a:bodyPr/>
                        <a:lstStyle/>
                        <a:p>
                          <a:endParaRPr lang="en-US"/>
                        </a:p>
                      </a:txBody>
                      <a:tcPr marL="44450" marR="44450" marT="0" marB="0" anchor="ctr">
                        <a:blipFill>
                          <a:blip r:embed="rId3"/>
                          <a:stretch>
                            <a:fillRect t="-21875" r="-646617" b="-1171875"/>
                          </a:stretch>
                        </a:blipFill>
                      </a:tcPr>
                    </a:tc>
                    <a:tc>
                      <a:txBody>
                        <a:bodyPr/>
                        <a:lstStyle/>
                        <a:p>
                          <a:pPr indent="457200" algn="ctr">
                            <a:lnSpc>
                              <a:spcPct val="107000"/>
                            </a:lnSpc>
                            <a:spcAft>
                              <a:spcPts val="0"/>
                            </a:spcAft>
                          </a:pPr>
                          <a:r>
                            <a:rPr lang="es-EC" sz="1200">
                              <a:effectLst/>
                              <a:latin typeface="Arial" panose="020B0604020202020204" pitchFamily="34" charset="0"/>
                              <a:cs typeface="Arial" panose="020B0604020202020204" pitchFamily="34" charset="0"/>
                            </a:rPr>
                            <a:t>Intervalo</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endParaRPr lang="en-US"/>
                        </a:p>
                      </a:txBody>
                      <a:tcPr marL="44450" marR="44450" marT="0" marB="0" anchor="ctr">
                        <a:blipFill>
                          <a:blip r:embed="rId3"/>
                          <a:stretch>
                            <a:fillRect l="-170588" t="-21875" r="-118824" b="-1171875"/>
                          </a:stretch>
                        </a:blipFill>
                      </a:tcPr>
                    </a:tc>
                    <a:tc>
                      <a:txBody>
                        <a:bodyPr/>
                        <a:lstStyle/>
                        <a:p>
                          <a:endParaRPr lang="en-US"/>
                        </a:p>
                      </a:txBody>
                      <a:tcPr marL="44450" marR="44450" marT="0" marB="0" anchor="ctr">
                        <a:blipFill>
                          <a:blip r:embed="rId3"/>
                          <a:stretch>
                            <a:fillRect l="-228477" t="-21875" r="-331" b="-1171875"/>
                          </a:stretch>
                        </a:blipFill>
                      </a:tcPr>
                    </a:tc>
                    <a:extLst>
                      <a:ext uri="{0D108BD9-81ED-4DB2-BD59-A6C34878D82A}">
                        <a16:rowId xmlns:a16="http://schemas.microsoft.com/office/drawing/2014/main" val="3946542685"/>
                      </a:ext>
                    </a:extLst>
                  </a:tr>
                  <a:tr h="240170">
                    <a:tc>
                      <a:txBody>
                        <a:bodyPr/>
                        <a:lstStyle/>
                        <a:p>
                          <a:pPr indent="457200" algn="ctr">
                            <a:lnSpc>
                              <a:spcPct val="107000"/>
                            </a:lnSpc>
                            <a:spcAft>
                              <a:spcPts val="0"/>
                            </a:spcAft>
                          </a:pPr>
                          <a:r>
                            <a:rPr lang="es-EC" sz="1200" dirty="0">
                              <a:effectLst/>
                              <a:latin typeface="Arial" panose="020B0604020202020204" pitchFamily="34" charset="0"/>
                              <a:cs typeface="Arial" panose="020B0604020202020204" pitchFamily="34" charset="0"/>
                            </a:rPr>
                            <a:t> </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dirty="0">
                              <a:effectLst/>
                              <a:latin typeface="Arial" panose="020B0604020202020204" pitchFamily="34" charset="0"/>
                              <a:cs typeface="Arial" panose="020B0604020202020204" pitchFamily="34" charset="0"/>
                            </a:rPr>
                            <a:t>0.0000</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a:effectLst/>
                              <a:latin typeface="Arial" panose="020B0604020202020204" pitchFamily="34" charset="0"/>
                              <a:cs typeface="Arial" panose="020B0604020202020204" pitchFamily="34" charset="0"/>
                            </a:rPr>
                            <a:t>0.0101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948438148"/>
                      </a:ext>
                    </a:extLst>
                  </a:tr>
                  <a:tr h="243621">
                    <a:tc>
                      <a:txBody>
                        <a:bodyPr/>
                        <a:lstStyle/>
                        <a:p>
                          <a:pPr indent="457200" algn="ctr">
                            <a:lnSpc>
                              <a:spcPct val="107000"/>
                            </a:lnSpc>
                            <a:spcAft>
                              <a:spcPts val="0"/>
                            </a:spcAft>
                          </a:pPr>
                          <a:r>
                            <a:rPr lang="es-EC" sz="1200">
                              <a:effectLst/>
                              <a:latin typeface="Arial" panose="020B0604020202020204" pitchFamily="34" charset="0"/>
                              <a:cs typeface="Arial" panose="020B0604020202020204" pitchFamily="34" charset="0"/>
                            </a:rPr>
                            <a:t>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dirty="0">
                              <a:effectLst/>
                              <a:latin typeface="Arial" panose="020B0604020202020204" pitchFamily="34" charset="0"/>
                              <a:cs typeface="Arial" panose="020B0604020202020204" pitchFamily="34" charset="0"/>
                            </a:rPr>
                            <a:t>(0.0288 - 0.0144]</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dirty="0">
                              <a:effectLst/>
                              <a:latin typeface="Arial" panose="020B0604020202020204" pitchFamily="34" charset="0"/>
                              <a:cs typeface="Arial" panose="020B0604020202020204" pitchFamily="34" charset="0"/>
                            </a:rPr>
                            <a:t>0.0144</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dirty="0">
                              <a:effectLst/>
                              <a:latin typeface="Arial" panose="020B0604020202020204" pitchFamily="34" charset="0"/>
                              <a:cs typeface="Arial" panose="020B0604020202020204" pitchFamily="34" charset="0"/>
                            </a:rPr>
                            <a:t>0.0013</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963911531"/>
                      </a:ext>
                    </a:extLst>
                  </a:tr>
                  <a:tr h="243621">
                    <a:tc>
                      <a:txBody>
                        <a:bodyPr/>
                        <a:lstStyle/>
                        <a:p>
                          <a:pPr indent="457200" algn="ctr">
                            <a:lnSpc>
                              <a:spcPct val="107000"/>
                            </a:lnSpc>
                            <a:spcAft>
                              <a:spcPts val="0"/>
                            </a:spcAft>
                          </a:pPr>
                          <a:r>
                            <a:rPr lang="es-EC" sz="1200">
                              <a:effectLst/>
                              <a:latin typeface="Arial" panose="020B0604020202020204" pitchFamily="34" charset="0"/>
                              <a:cs typeface="Arial" panose="020B0604020202020204" pitchFamily="34" charset="0"/>
                            </a:rPr>
                            <a:t>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dirty="0">
                              <a:effectLst/>
                              <a:latin typeface="Arial" panose="020B0604020202020204" pitchFamily="34" charset="0"/>
                              <a:cs typeface="Arial" panose="020B0604020202020204" pitchFamily="34" charset="0"/>
                            </a:rPr>
                            <a:t>(0.0577 - 0.0432]</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a:effectLst/>
                              <a:latin typeface="Arial" panose="020B0604020202020204" pitchFamily="34" charset="0"/>
                              <a:cs typeface="Arial" panose="020B0604020202020204" pitchFamily="34" charset="0"/>
                            </a:rPr>
                            <a:t>0.0432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a:effectLst/>
                              <a:latin typeface="Arial" panose="020B0604020202020204" pitchFamily="34" charset="0"/>
                              <a:cs typeface="Arial" panose="020B0604020202020204" pitchFamily="34" charset="0"/>
                            </a:rPr>
                            <a:t>-0.0004</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034683332"/>
                      </a:ext>
                    </a:extLst>
                  </a:tr>
                  <a:tr h="243621">
                    <a:tc>
                      <a:txBody>
                        <a:bodyPr/>
                        <a:lstStyle/>
                        <a:p>
                          <a:pPr indent="457200" algn="ctr">
                            <a:lnSpc>
                              <a:spcPct val="107000"/>
                            </a:lnSpc>
                            <a:spcAft>
                              <a:spcPts val="0"/>
                            </a:spcAft>
                          </a:pPr>
                          <a:r>
                            <a:rPr lang="es-EC" sz="1200">
                              <a:effectLst/>
                              <a:latin typeface="Arial" panose="020B0604020202020204" pitchFamily="34" charset="0"/>
                              <a:cs typeface="Arial" panose="020B0604020202020204" pitchFamily="34" charset="0"/>
                            </a:rPr>
                            <a:t>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dirty="0">
                              <a:effectLst/>
                              <a:latin typeface="Arial" panose="020B0604020202020204" pitchFamily="34" charset="0"/>
                              <a:cs typeface="Arial" panose="020B0604020202020204" pitchFamily="34" charset="0"/>
                            </a:rPr>
                            <a:t>(0.0865 - 0.0721]</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a:effectLst/>
                              <a:latin typeface="Arial" panose="020B0604020202020204" pitchFamily="34" charset="0"/>
                              <a:cs typeface="Arial" panose="020B0604020202020204" pitchFamily="34" charset="0"/>
                            </a:rPr>
                            <a:t>0.0721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a:effectLst/>
                              <a:latin typeface="Arial" panose="020B0604020202020204" pitchFamily="34" charset="0"/>
                              <a:cs typeface="Arial" panose="020B0604020202020204" pitchFamily="34" charset="0"/>
                            </a:rPr>
                            <a:t>-0.0025</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4237323599"/>
                      </a:ext>
                    </a:extLst>
                  </a:tr>
                  <a:tr h="243621">
                    <a:tc>
                      <a:txBody>
                        <a:bodyPr/>
                        <a:lstStyle/>
                        <a:p>
                          <a:pPr indent="457200" algn="ctr">
                            <a:lnSpc>
                              <a:spcPct val="107000"/>
                            </a:lnSpc>
                            <a:spcAft>
                              <a:spcPts val="0"/>
                            </a:spcAft>
                          </a:pPr>
                          <a:r>
                            <a:rPr lang="es-EC" sz="1200">
                              <a:effectLst/>
                              <a:latin typeface="Arial" panose="020B0604020202020204" pitchFamily="34" charset="0"/>
                              <a:cs typeface="Arial" panose="020B0604020202020204" pitchFamily="34" charset="0"/>
                            </a:rPr>
                            <a:t>3</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dirty="0">
                              <a:effectLst/>
                              <a:latin typeface="Arial" panose="020B0604020202020204" pitchFamily="34" charset="0"/>
                              <a:cs typeface="Arial" panose="020B0604020202020204" pitchFamily="34" charset="0"/>
                            </a:rPr>
                            <a:t>(0.1153 - 0.1009]</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a:effectLst/>
                              <a:latin typeface="Arial" panose="020B0604020202020204" pitchFamily="34" charset="0"/>
                              <a:cs typeface="Arial" panose="020B0604020202020204" pitchFamily="34" charset="0"/>
                            </a:rPr>
                            <a:t>0.1009</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a:effectLst/>
                              <a:latin typeface="Arial" panose="020B0604020202020204" pitchFamily="34" charset="0"/>
                              <a:cs typeface="Arial" panose="020B0604020202020204" pitchFamily="34" charset="0"/>
                            </a:rPr>
                            <a:t>-0.0012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548269116"/>
                      </a:ext>
                    </a:extLst>
                  </a:tr>
                  <a:tr h="243621">
                    <a:tc>
                      <a:txBody>
                        <a:bodyPr/>
                        <a:lstStyle/>
                        <a:p>
                          <a:pPr indent="457200" algn="ctr">
                            <a:lnSpc>
                              <a:spcPct val="107000"/>
                            </a:lnSpc>
                            <a:spcAft>
                              <a:spcPts val="0"/>
                            </a:spcAft>
                          </a:pPr>
                          <a:r>
                            <a:rPr lang="es-EC" sz="1200" dirty="0">
                              <a:effectLst/>
                              <a:latin typeface="Arial" panose="020B0604020202020204" pitchFamily="34" charset="0"/>
                              <a:cs typeface="Arial" panose="020B0604020202020204" pitchFamily="34" charset="0"/>
                            </a:rPr>
                            <a:t>4</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dirty="0">
                              <a:effectLst/>
                              <a:latin typeface="Arial" panose="020B0604020202020204" pitchFamily="34" charset="0"/>
                              <a:cs typeface="Arial" panose="020B0604020202020204" pitchFamily="34" charset="0"/>
                            </a:rPr>
                            <a:t>(0.1441 - 0.1297]</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a:effectLst/>
                              <a:latin typeface="Arial" panose="020B0604020202020204" pitchFamily="34" charset="0"/>
                              <a:cs typeface="Arial" panose="020B0604020202020204" pitchFamily="34" charset="0"/>
                            </a:rPr>
                            <a:t>0.1297</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a:effectLst/>
                              <a:latin typeface="Arial" panose="020B0604020202020204" pitchFamily="34" charset="0"/>
                              <a:cs typeface="Arial" panose="020B0604020202020204" pitchFamily="34" charset="0"/>
                            </a:rPr>
                            <a:t>0.0009</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4010380181"/>
                      </a:ext>
                    </a:extLst>
                  </a:tr>
                  <a:tr h="243621">
                    <a:tc>
                      <a:txBody>
                        <a:bodyPr/>
                        <a:lstStyle/>
                        <a:p>
                          <a:pPr indent="457200" algn="ctr">
                            <a:lnSpc>
                              <a:spcPct val="107000"/>
                            </a:lnSpc>
                            <a:spcAft>
                              <a:spcPts val="0"/>
                            </a:spcAft>
                          </a:pPr>
                          <a:r>
                            <a:rPr lang="es-EC" sz="1200">
                              <a:effectLst/>
                              <a:latin typeface="Arial" panose="020B0604020202020204" pitchFamily="34" charset="0"/>
                              <a:cs typeface="Arial" panose="020B0604020202020204" pitchFamily="34" charset="0"/>
                            </a:rPr>
                            <a:t>5</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dirty="0">
                              <a:effectLst/>
                              <a:latin typeface="Arial" panose="020B0604020202020204" pitchFamily="34" charset="0"/>
                              <a:cs typeface="Arial" panose="020B0604020202020204" pitchFamily="34" charset="0"/>
                            </a:rPr>
                            <a:t>(0.1730 - 0.1586]</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a:effectLst/>
                              <a:latin typeface="Arial" panose="020B0604020202020204" pitchFamily="34" charset="0"/>
                              <a:cs typeface="Arial" panose="020B0604020202020204" pitchFamily="34" charset="0"/>
                            </a:rPr>
                            <a:t>0.1586</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a:effectLst/>
                              <a:latin typeface="Arial" panose="020B0604020202020204" pitchFamily="34" charset="0"/>
                              <a:cs typeface="Arial" panose="020B0604020202020204" pitchFamily="34" charset="0"/>
                            </a:rPr>
                            <a:t>0.0015</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603574573"/>
                      </a:ext>
                    </a:extLst>
                  </a:tr>
                  <a:tr h="243621">
                    <a:tc>
                      <a:txBody>
                        <a:bodyPr/>
                        <a:lstStyle/>
                        <a:p>
                          <a:pPr indent="457200" algn="ctr">
                            <a:lnSpc>
                              <a:spcPct val="107000"/>
                            </a:lnSpc>
                            <a:spcAft>
                              <a:spcPts val="0"/>
                            </a:spcAft>
                          </a:pPr>
                          <a:r>
                            <a:rPr lang="es-EC" sz="1200">
                              <a:effectLst/>
                              <a:latin typeface="Arial" panose="020B0604020202020204" pitchFamily="34" charset="0"/>
                              <a:cs typeface="Arial" panose="020B0604020202020204" pitchFamily="34" charset="0"/>
                            </a:rPr>
                            <a:t>6</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dirty="0">
                              <a:effectLst/>
                              <a:latin typeface="Arial" panose="020B0604020202020204" pitchFamily="34" charset="0"/>
                              <a:cs typeface="Arial" panose="020B0604020202020204" pitchFamily="34" charset="0"/>
                            </a:rPr>
                            <a:t>(0.2018 - 0.1874]</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a:effectLst/>
                              <a:latin typeface="Arial" panose="020B0604020202020204" pitchFamily="34" charset="0"/>
                              <a:cs typeface="Arial" panose="020B0604020202020204" pitchFamily="34" charset="0"/>
                            </a:rPr>
                            <a:t>0.1874</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a:effectLst/>
                              <a:latin typeface="Arial" panose="020B0604020202020204" pitchFamily="34" charset="0"/>
                              <a:cs typeface="Arial" panose="020B0604020202020204" pitchFamily="34" charset="0"/>
                            </a:rPr>
                            <a:t>0.0001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2355812605"/>
                      </a:ext>
                    </a:extLst>
                  </a:tr>
                  <a:tr h="243621">
                    <a:tc>
                      <a:txBody>
                        <a:bodyPr/>
                        <a:lstStyle/>
                        <a:p>
                          <a:pPr indent="457200" algn="ctr">
                            <a:lnSpc>
                              <a:spcPct val="107000"/>
                            </a:lnSpc>
                            <a:spcAft>
                              <a:spcPts val="0"/>
                            </a:spcAft>
                          </a:pPr>
                          <a:r>
                            <a:rPr lang="es-EC" sz="1200">
                              <a:effectLst/>
                              <a:latin typeface="Arial" panose="020B0604020202020204" pitchFamily="34" charset="0"/>
                              <a:cs typeface="Arial" panose="020B0604020202020204" pitchFamily="34" charset="0"/>
                            </a:rPr>
                            <a:t>7</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dirty="0">
                              <a:effectLst/>
                              <a:latin typeface="Arial" panose="020B0604020202020204" pitchFamily="34" charset="0"/>
                              <a:cs typeface="Arial" panose="020B0604020202020204" pitchFamily="34" charset="0"/>
                            </a:rPr>
                            <a:t>(0.3004 - 0.2162]</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a:effectLst/>
                              <a:latin typeface="Arial" panose="020B0604020202020204" pitchFamily="34" charset="0"/>
                              <a:cs typeface="Arial" panose="020B0604020202020204" pitchFamily="34" charset="0"/>
                            </a:rPr>
                            <a:t>0.2162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indent="457200" algn="ctr">
                            <a:lnSpc>
                              <a:spcPct val="107000"/>
                            </a:lnSpc>
                            <a:spcAft>
                              <a:spcPts val="0"/>
                            </a:spcAft>
                          </a:pPr>
                          <a:r>
                            <a:rPr lang="es-EC" sz="1200" dirty="0">
                              <a:effectLst/>
                              <a:latin typeface="Arial" panose="020B0604020202020204" pitchFamily="34" charset="0"/>
                              <a:cs typeface="Arial" panose="020B0604020202020204" pitchFamily="34" charset="0"/>
                            </a:rPr>
                            <a:t>-0.0009</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2182582811"/>
                      </a:ext>
                    </a:extLst>
                  </a:tr>
                </a:tbl>
              </a:graphicData>
            </a:graphic>
          </p:graphicFrame>
        </mc:Fallback>
      </mc:AlternateContent>
      <p:sp>
        <p:nvSpPr>
          <p:cNvPr id="8" name="Rectángulo 7"/>
          <p:cNvSpPr/>
          <p:nvPr/>
        </p:nvSpPr>
        <p:spPr>
          <a:xfrm>
            <a:off x="1005840" y="2065021"/>
            <a:ext cx="7117079" cy="492443"/>
          </a:xfrm>
          <a:prstGeom prst="rect">
            <a:avLst/>
          </a:prstGeom>
        </p:spPr>
        <p:txBody>
          <a:bodyPr wrap="square">
            <a:spAutoFit/>
          </a:bodyPr>
          <a:lstStyle/>
          <a:p>
            <a:pPr>
              <a:lnSpc>
                <a:spcPct val="200000"/>
              </a:lnSpc>
              <a:spcAft>
                <a:spcPts val="600"/>
              </a:spcAft>
            </a:pPr>
            <a:r>
              <a:rPr lang="es-EC" sz="1300" dirty="0">
                <a:solidFill>
                  <a:srgbClr val="000000"/>
                </a:solidFill>
                <a:latin typeface="Arial" panose="020B0604020202020204" pitchFamily="34" charset="0"/>
                <a:ea typeface="Calibri" panose="020F0502020204030204" pitchFamily="34" charset="0"/>
                <a:cs typeface="Arial" panose="020B0604020202020204" pitchFamily="34" charset="0"/>
              </a:rPr>
              <a:t>Covarianzas empíricas de ondulación geoidal calculadas en 51 puntos del área de estudio</a:t>
            </a:r>
            <a:endParaRPr lang="en-US" sz="1300" dirty="0">
              <a:latin typeface="Arial" panose="020B0604020202020204" pitchFamily="34" charset="0"/>
              <a:ea typeface="Calibri" panose="020F0502020204030204" pitchFamily="34" charset="0"/>
              <a:cs typeface="Arial" panose="020B0604020202020204" pitchFamily="34" charset="0"/>
            </a:endParaRPr>
          </a:p>
        </p:txBody>
      </p:sp>
      <p:cxnSp>
        <p:nvCxnSpPr>
          <p:cNvPr id="5" name="Conector recto de flecha 4">
            <a:extLst>
              <a:ext uri="{FF2B5EF4-FFF2-40B4-BE49-F238E27FC236}">
                <a16:creationId xmlns:a16="http://schemas.microsoft.com/office/drawing/2014/main" id="{4F68F599-F648-4D5B-A7A8-215F3AA78C8E}"/>
              </a:ext>
            </a:extLst>
          </p:cNvPr>
          <p:cNvCxnSpPr/>
          <p:nvPr/>
        </p:nvCxnSpPr>
        <p:spPr>
          <a:xfrm flipV="1">
            <a:off x="4572000" y="2847975"/>
            <a:ext cx="0" cy="4294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Imagen 9">
            <a:extLst>
              <a:ext uri="{FF2B5EF4-FFF2-40B4-BE49-F238E27FC236}">
                <a16:creationId xmlns:a16="http://schemas.microsoft.com/office/drawing/2014/main" id="{CCF6A917-1037-41E8-9478-47226DAEEB1D}"/>
              </a:ext>
            </a:extLst>
          </p:cNvPr>
          <p:cNvPicPr>
            <a:picLocks noChangeAspect="1"/>
          </p:cNvPicPr>
          <p:nvPr/>
        </p:nvPicPr>
        <p:blipFill>
          <a:blip r:embed="rId4"/>
          <a:stretch>
            <a:fillRect/>
          </a:stretch>
        </p:blipFill>
        <p:spPr>
          <a:xfrm>
            <a:off x="2749973" y="2620683"/>
            <a:ext cx="2274920" cy="241552"/>
          </a:xfrm>
          <a:prstGeom prst="rect">
            <a:avLst/>
          </a:prstGeom>
          <a:ln>
            <a:solidFill>
              <a:schemeClr val="tx1"/>
            </a:solidFill>
          </a:ln>
        </p:spPr>
      </p:pic>
      <p:sp>
        <p:nvSpPr>
          <p:cNvPr id="6" name="Rectángulo 5">
            <a:extLst>
              <a:ext uri="{FF2B5EF4-FFF2-40B4-BE49-F238E27FC236}">
                <a16:creationId xmlns:a16="http://schemas.microsoft.com/office/drawing/2014/main" id="{6EB242E3-757E-4591-BE7D-CFE5320249EE}"/>
              </a:ext>
            </a:extLst>
          </p:cNvPr>
          <p:cNvSpPr/>
          <p:nvPr/>
        </p:nvSpPr>
        <p:spPr>
          <a:xfrm>
            <a:off x="4328160" y="3277406"/>
            <a:ext cx="696733" cy="23848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2" name="Conector recto de flecha 11">
            <a:extLst>
              <a:ext uri="{FF2B5EF4-FFF2-40B4-BE49-F238E27FC236}">
                <a16:creationId xmlns:a16="http://schemas.microsoft.com/office/drawing/2014/main" id="{3DDC7BF2-8980-48E9-9D43-E2A9B6F79D98}"/>
              </a:ext>
            </a:extLst>
          </p:cNvPr>
          <p:cNvCxnSpPr/>
          <p:nvPr/>
        </p:nvCxnSpPr>
        <p:spPr>
          <a:xfrm flipH="1">
            <a:off x="2428875" y="2733675"/>
            <a:ext cx="32109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6E805585-3C0A-4DD3-8AEB-F77E38068228}"/>
              </a:ext>
            </a:extLst>
          </p:cNvPr>
          <p:cNvSpPr txBox="1"/>
          <p:nvPr/>
        </p:nvSpPr>
        <p:spPr>
          <a:xfrm>
            <a:off x="1195245" y="2620684"/>
            <a:ext cx="1233630" cy="276999"/>
          </a:xfrm>
          <a:prstGeom prst="rect">
            <a:avLst/>
          </a:prstGeom>
          <a:noFill/>
          <a:ln>
            <a:solidFill>
              <a:schemeClr val="tx1"/>
            </a:solidFill>
          </a:ln>
        </p:spPr>
        <p:txBody>
          <a:bodyPr wrap="square" rtlCol="0">
            <a:spAutoFit/>
          </a:bodyPr>
          <a:lstStyle/>
          <a:p>
            <a:pPr algn="ctr"/>
            <a:r>
              <a:rPr lang="es-EC" sz="1200" dirty="0"/>
              <a:t>∆d = h óptimo/2</a:t>
            </a:r>
          </a:p>
        </p:txBody>
      </p:sp>
      <p:sp>
        <p:nvSpPr>
          <p:cNvPr id="15" name="Rectángulo 14">
            <a:extLst>
              <a:ext uri="{FF2B5EF4-FFF2-40B4-BE49-F238E27FC236}">
                <a16:creationId xmlns:a16="http://schemas.microsoft.com/office/drawing/2014/main" id="{85F7D2EC-23B2-4267-A3FE-EBE9E606D43F}"/>
              </a:ext>
            </a:extLst>
          </p:cNvPr>
          <p:cNvSpPr/>
          <p:nvPr/>
        </p:nvSpPr>
        <p:spPr>
          <a:xfrm>
            <a:off x="5924550" y="3277406"/>
            <a:ext cx="922370" cy="23848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1" name="Conector recto de flecha 20">
            <a:extLst>
              <a:ext uri="{FF2B5EF4-FFF2-40B4-BE49-F238E27FC236}">
                <a16:creationId xmlns:a16="http://schemas.microsoft.com/office/drawing/2014/main" id="{5F1AB190-5B23-4CB4-9188-9A00D394AA1B}"/>
              </a:ext>
            </a:extLst>
          </p:cNvPr>
          <p:cNvCxnSpPr>
            <a:cxnSpLocks/>
            <a:stCxn id="15" idx="0"/>
            <a:endCxn id="22" idx="2"/>
          </p:cNvCxnSpPr>
          <p:nvPr/>
        </p:nvCxnSpPr>
        <p:spPr>
          <a:xfrm flipV="1">
            <a:off x="6385735" y="2923229"/>
            <a:ext cx="5540" cy="3541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 name="Imagen 21">
            <a:extLst>
              <a:ext uri="{FF2B5EF4-FFF2-40B4-BE49-F238E27FC236}">
                <a16:creationId xmlns:a16="http://schemas.microsoft.com/office/drawing/2014/main" id="{09218C7B-206C-4C7B-9D7F-A7F3EA45229A}"/>
              </a:ext>
            </a:extLst>
          </p:cNvPr>
          <p:cNvPicPr>
            <a:picLocks noChangeAspect="1"/>
          </p:cNvPicPr>
          <p:nvPr/>
        </p:nvPicPr>
        <p:blipFill>
          <a:blip r:embed="rId5"/>
          <a:stretch>
            <a:fillRect/>
          </a:stretch>
        </p:blipFill>
        <p:spPr>
          <a:xfrm>
            <a:off x="5821875" y="2559689"/>
            <a:ext cx="1138800" cy="363540"/>
          </a:xfrm>
          <a:prstGeom prst="rect">
            <a:avLst/>
          </a:prstGeom>
          <a:ln>
            <a:solidFill>
              <a:schemeClr val="tx1"/>
            </a:solidFill>
          </a:ln>
        </p:spPr>
      </p:pic>
      <p:sp>
        <p:nvSpPr>
          <p:cNvPr id="25" name="Rectángulo 24">
            <a:extLst>
              <a:ext uri="{FF2B5EF4-FFF2-40B4-BE49-F238E27FC236}">
                <a16:creationId xmlns:a16="http://schemas.microsoft.com/office/drawing/2014/main" id="{C59452E9-23B5-40FB-A9FE-D36FF49121B3}"/>
              </a:ext>
            </a:extLst>
          </p:cNvPr>
          <p:cNvSpPr/>
          <p:nvPr/>
        </p:nvSpPr>
        <p:spPr>
          <a:xfrm>
            <a:off x="4328160" y="3515157"/>
            <a:ext cx="2270430" cy="1774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7" name="Conector recto de flecha 26">
            <a:extLst>
              <a:ext uri="{FF2B5EF4-FFF2-40B4-BE49-F238E27FC236}">
                <a16:creationId xmlns:a16="http://schemas.microsoft.com/office/drawing/2014/main" id="{4E7306E3-0543-408C-B298-E8D3F2BF563C}"/>
              </a:ext>
            </a:extLst>
          </p:cNvPr>
          <p:cNvCxnSpPr>
            <a:cxnSpLocks/>
            <a:stCxn id="25" idx="3"/>
            <a:endCxn id="30" idx="1"/>
          </p:cNvCxnSpPr>
          <p:nvPr/>
        </p:nvCxnSpPr>
        <p:spPr>
          <a:xfrm>
            <a:off x="6598590" y="3603867"/>
            <a:ext cx="4646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0" name="Imagen 29">
            <a:extLst>
              <a:ext uri="{FF2B5EF4-FFF2-40B4-BE49-F238E27FC236}">
                <a16:creationId xmlns:a16="http://schemas.microsoft.com/office/drawing/2014/main" id="{969D81EC-F269-4BA4-A342-F6D77AF1FFE3}"/>
              </a:ext>
            </a:extLst>
          </p:cNvPr>
          <p:cNvPicPr>
            <a:picLocks noChangeAspect="1"/>
          </p:cNvPicPr>
          <p:nvPr/>
        </p:nvPicPr>
        <p:blipFill>
          <a:blip r:embed="rId6"/>
          <a:stretch>
            <a:fillRect/>
          </a:stretch>
        </p:blipFill>
        <p:spPr>
          <a:xfrm>
            <a:off x="7063228" y="3411600"/>
            <a:ext cx="922408" cy="384533"/>
          </a:xfrm>
          <a:prstGeom prst="rect">
            <a:avLst/>
          </a:prstGeom>
          <a:ln>
            <a:solidFill>
              <a:schemeClr val="tx1"/>
            </a:solidFill>
          </a:ln>
        </p:spPr>
      </p:pic>
    </p:spTree>
    <p:extLst>
      <p:ext uri="{BB962C8B-B14F-4D97-AF65-F5344CB8AC3E}">
        <p14:creationId xmlns:p14="http://schemas.microsoft.com/office/powerpoint/2010/main" val="1480403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a:xfrm>
            <a:off x="628650" y="208494"/>
            <a:ext cx="7886700" cy="1325563"/>
          </a:xfrm>
        </p:spPr>
        <p:txBody>
          <a:bodyPr>
            <a:normAutofit/>
          </a:bodyPr>
          <a:lstStyle/>
          <a:p>
            <a:r>
              <a:rPr lang="es-MX" sz="3500" b="1" dirty="0">
                <a:latin typeface="Arial" panose="020B0604020202020204" pitchFamily="34" charset="0"/>
                <a:cs typeface="Arial" panose="020B0604020202020204" pitchFamily="34" charset="0"/>
              </a:rPr>
              <a:t>Metodología</a:t>
            </a:r>
            <a:endParaRPr lang="en-US" sz="3500" b="1" dirty="0">
              <a:latin typeface="Arial" panose="020B0604020202020204" pitchFamily="34" charset="0"/>
              <a:cs typeface="Arial" panose="020B0604020202020204" pitchFamily="34" charset="0"/>
            </a:endParaRPr>
          </a:p>
        </p:txBody>
      </p:sp>
      <p:sp>
        <p:nvSpPr>
          <p:cNvPr id="18" name="Marcador de contenido 17"/>
          <p:cNvSpPr>
            <a:spLocks noGrp="1"/>
          </p:cNvSpPr>
          <p:nvPr>
            <p:ph idx="1"/>
          </p:nvPr>
        </p:nvSpPr>
        <p:spPr>
          <a:xfrm>
            <a:off x="628650" y="1096074"/>
            <a:ext cx="7886700" cy="4351338"/>
          </a:xfrm>
        </p:spPr>
        <p:txBody>
          <a:bodyPr>
            <a:normAutofit/>
          </a:bodyPr>
          <a:lstStyle/>
          <a:p>
            <a:pPr marL="0" indent="0">
              <a:buNone/>
            </a:pPr>
            <a:r>
              <a:rPr lang="es-MX" sz="1600" b="1" dirty="0">
                <a:solidFill>
                  <a:schemeClr val="accent6"/>
                </a:solidFill>
                <a:latin typeface="Arial" panose="020B0604020202020204" pitchFamily="34" charset="0"/>
                <a:cs typeface="Arial" panose="020B0604020202020204" pitchFamily="34" charset="0"/>
              </a:rPr>
              <a:t>2. Cálculo de la función covarianza empírica de la señal (modelos polinomiales)</a:t>
            </a:r>
            <a:endParaRPr lang="en-US" sz="1600" b="1" dirty="0">
              <a:solidFill>
                <a:schemeClr val="accent6"/>
              </a:solidFill>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4E74ACA2-76F5-4333-A2A5-DACC84061B6E}"/>
              </a:ext>
            </a:extLst>
          </p:cNvPr>
          <p:cNvPicPr/>
          <p:nvPr/>
        </p:nvPicPr>
        <p:blipFill rotWithShape="1">
          <a:blip r:embed="rId3">
            <a:extLst>
              <a:ext uri="{28A0092B-C50C-407E-A947-70E740481C1C}">
                <a14:useLocalDpi xmlns:a14="http://schemas.microsoft.com/office/drawing/2010/main" val="0"/>
              </a:ext>
            </a:extLst>
          </a:blip>
          <a:srcRect l="8742" r="7342"/>
          <a:stretch/>
        </p:blipFill>
        <p:spPr bwMode="auto">
          <a:xfrm>
            <a:off x="1052884" y="1424640"/>
            <a:ext cx="3251200" cy="1084010"/>
          </a:xfrm>
          <a:prstGeom prst="rect">
            <a:avLst/>
          </a:prstGeom>
          <a:noFill/>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5532BD14-3BCA-474A-B10F-8080B534E0DC}"/>
              </a:ext>
            </a:extLst>
          </p:cNvPr>
          <p:cNvPicPr/>
          <p:nvPr/>
        </p:nvPicPr>
        <p:blipFill rotWithShape="1">
          <a:blip r:embed="rId4">
            <a:extLst>
              <a:ext uri="{28A0092B-C50C-407E-A947-70E740481C1C}">
                <a14:useLocalDpi xmlns:a14="http://schemas.microsoft.com/office/drawing/2010/main" val="0"/>
              </a:ext>
            </a:extLst>
          </a:blip>
          <a:srcRect l="8975" r="7692"/>
          <a:stretch/>
        </p:blipFill>
        <p:spPr bwMode="auto">
          <a:xfrm>
            <a:off x="4845210" y="1424640"/>
            <a:ext cx="3181190" cy="1154473"/>
          </a:xfrm>
          <a:prstGeom prst="rect">
            <a:avLst/>
          </a:prstGeom>
          <a:noFill/>
          <a:ln>
            <a:noFill/>
          </a:ln>
          <a:extLst>
            <a:ext uri="{53640926-AAD7-44D8-BBD7-CCE9431645EC}">
              <a14:shadowObscured xmlns:a14="http://schemas.microsoft.com/office/drawing/2010/main"/>
            </a:ext>
          </a:extLst>
        </p:spPr>
      </p:pic>
      <p:pic>
        <p:nvPicPr>
          <p:cNvPr id="10" name="Imagen 9">
            <a:extLst>
              <a:ext uri="{FF2B5EF4-FFF2-40B4-BE49-F238E27FC236}">
                <a16:creationId xmlns:a16="http://schemas.microsoft.com/office/drawing/2014/main" id="{6D6C8868-2BDC-4F72-BAAB-FB2FDAF53EB1}"/>
              </a:ext>
            </a:extLst>
          </p:cNvPr>
          <p:cNvPicPr/>
          <p:nvPr/>
        </p:nvPicPr>
        <p:blipFill rotWithShape="1">
          <a:blip r:embed="rId5">
            <a:extLst>
              <a:ext uri="{28A0092B-C50C-407E-A947-70E740481C1C}">
                <a14:useLocalDpi xmlns:a14="http://schemas.microsoft.com/office/drawing/2010/main" val="0"/>
              </a:ext>
            </a:extLst>
          </a:blip>
          <a:srcRect l="8975" r="7809"/>
          <a:stretch/>
        </p:blipFill>
        <p:spPr bwMode="auto">
          <a:xfrm>
            <a:off x="1073679" y="2508650"/>
            <a:ext cx="3181189" cy="1154473"/>
          </a:xfrm>
          <a:prstGeom prst="rect">
            <a:avLst/>
          </a:prstGeom>
          <a:noFill/>
          <a:ln>
            <a:noFill/>
          </a:ln>
          <a:extLst>
            <a:ext uri="{53640926-AAD7-44D8-BBD7-CCE9431645EC}">
              <a14:shadowObscured xmlns:a14="http://schemas.microsoft.com/office/drawing/2010/main"/>
            </a:ext>
          </a:extLst>
        </p:spPr>
      </p:pic>
      <p:pic>
        <p:nvPicPr>
          <p:cNvPr id="11" name="Imagen 10">
            <a:extLst>
              <a:ext uri="{FF2B5EF4-FFF2-40B4-BE49-F238E27FC236}">
                <a16:creationId xmlns:a16="http://schemas.microsoft.com/office/drawing/2014/main" id="{F4284082-C627-4445-8C14-7F9064F51ED7}"/>
              </a:ext>
            </a:extLst>
          </p:cNvPr>
          <p:cNvPicPr/>
          <p:nvPr/>
        </p:nvPicPr>
        <p:blipFill rotWithShape="1">
          <a:blip r:embed="rId6">
            <a:extLst>
              <a:ext uri="{28A0092B-C50C-407E-A947-70E740481C1C}">
                <a14:useLocalDpi xmlns:a14="http://schemas.microsoft.com/office/drawing/2010/main" val="0"/>
              </a:ext>
            </a:extLst>
          </a:blip>
          <a:srcRect l="9208" r="8274"/>
          <a:stretch/>
        </p:blipFill>
        <p:spPr bwMode="auto">
          <a:xfrm>
            <a:off x="4845210" y="2610929"/>
            <a:ext cx="3181189" cy="1052194"/>
          </a:xfrm>
          <a:prstGeom prst="rect">
            <a:avLst/>
          </a:prstGeom>
          <a:noFill/>
          <a:ln>
            <a:noFill/>
          </a:ln>
          <a:extLst>
            <a:ext uri="{53640926-AAD7-44D8-BBD7-CCE9431645EC}">
              <a14:shadowObscured xmlns:a14="http://schemas.microsoft.com/office/drawing/2010/main"/>
            </a:ext>
          </a:extLst>
        </p:spPr>
      </p:pic>
      <p:pic>
        <p:nvPicPr>
          <p:cNvPr id="12" name="Imagen 11">
            <a:extLst>
              <a:ext uri="{FF2B5EF4-FFF2-40B4-BE49-F238E27FC236}">
                <a16:creationId xmlns:a16="http://schemas.microsoft.com/office/drawing/2014/main" id="{F48BFE9E-7A59-4703-8D63-44DD903BC3EF}"/>
              </a:ext>
            </a:extLst>
          </p:cNvPr>
          <p:cNvPicPr/>
          <p:nvPr/>
        </p:nvPicPr>
        <p:blipFill rotWithShape="1">
          <a:blip r:embed="rId7">
            <a:extLst>
              <a:ext uri="{28A0092B-C50C-407E-A947-70E740481C1C}">
                <a14:useLocalDpi xmlns:a14="http://schemas.microsoft.com/office/drawing/2010/main" val="0"/>
              </a:ext>
            </a:extLst>
          </a:blip>
          <a:srcRect l="9208" r="8274"/>
          <a:stretch/>
        </p:blipFill>
        <p:spPr bwMode="auto">
          <a:xfrm>
            <a:off x="1052885" y="3662799"/>
            <a:ext cx="3201984" cy="1154473"/>
          </a:xfrm>
          <a:prstGeom prst="rect">
            <a:avLst/>
          </a:prstGeom>
          <a:noFill/>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id="{6A089725-26DC-4A7C-B3DC-921DD8407895}"/>
              </a:ext>
            </a:extLst>
          </p:cNvPr>
          <p:cNvPicPr/>
          <p:nvPr/>
        </p:nvPicPr>
        <p:blipFill rotWithShape="1">
          <a:blip r:embed="rId8">
            <a:extLst>
              <a:ext uri="{28A0092B-C50C-407E-A947-70E740481C1C}">
                <a14:useLocalDpi xmlns:a14="http://schemas.microsoft.com/office/drawing/2010/main" val="0"/>
              </a:ext>
            </a:extLst>
          </a:blip>
          <a:srcRect l="9091" r="8274"/>
          <a:stretch/>
        </p:blipFill>
        <p:spPr bwMode="auto">
          <a:xfrm>
            <a:off x="4845210" y="3713938"/>
            <a:ext cx="3181189" cy="1103334"/>
          </a:xfrm>
          <a:prstGeom prst="rect">
            <a:avLst/>
          </a:prstGeom>
          <a:noFill/>
          <a:ln>
            <a:noFill/>
          </a:ln>
          <a:extLst>
            <a:ext uri="{53640926-AAD7-44D8-BBD7-CCE9431645EC}">
              <a14:shadowObscured xmlns:a14="http://schemas.microsoft.com/office/drawing/2010/main"/>
            </a:ext>
          </a:extLst>
        </p:spPr>
      </p:pic>
      <p:pic>
        <p:nvPicPr>
          <p:cNvPr id="14" name="Imagen 13">
            <a:extLst>
              <a:ext uri="{FF2B5EF4-FFF2-40B4-BE49-F238E27FC236}">
                <a16:creationId xmlns:a16="http://schemas.microsoft.com/office/drawing/2014/main" id="{F279B77F-0E42-4563-9294-A7F754CCA40F}"/>
              </a:ext>
            </a:extLst>
          </p:cNvPr>
          <p:cNvPicPr/>
          <p:nvPr/>
        </p:nvPicPr>
        <p:blipFill rotWithShape="1">
          <a:blip r:embed="rId9">
            <a:extLst>
              <a:ext uri="{28A0092B-C50C-407E-A947-70E740481C1C}">
                <a14:useLocalDpi xmlns:a14="http://schemas.microsoft.com/office/drawing/2010/main" val="0"/>
              </a:ext>
            </a:extLst>
          </a:blip>
          <a:srcRect l="9208" r="8391"/>
          <a:stretch/>
        </p:blipFill>
        <p:spPr bwMode="auto">
          <a:xfrm>
            <a:off x="1073679" y="4817271"/>
            <a:ext cx="3181189" cy="1154149"/>
          </a:xfrm>
          <a:prstGeom prst="rect">
            <a:avLst/>
          </a:prstGeom>
          <a:noFill/>
          <a:ln>
            <a:noFill/>
          </a:ln>
          <a:extLst>
            <a:ext uri="{53640926-AAD7-44D8-BBD7-CCE9431645EC}">
              <a14:shadowObscured xmlns:a14="http://schemas.microsoft.com/office/drawing/2010/main"/>
            </a:ext>
          </a:extLst>
        </p:spPr>
      </p:pic>
      <p:pic>
        <p:nvPicPr>
          <p:cNvPr id="16" name="Imagen 15">
            <a:extLst>
              <a:ext uri="{FF2B5EF4-FFF2-40B4-BE49-F238E27FC236}">
                <a16:creationId xmlns:a16="http://schemas.microsoft.com/office/drawing/2014/main" id="{F16BF31C-5E73-4A58-8F00-95AE2A97A52E}"/>
              </a:ext>
            </a:extLst>
          </p:cNvPr>
          <p:cNvPicPr/>
          <p:nvPr/>
        </p:nvPicPr>
        <p:blipFill rotWithShape="1">
          <a:blip r:embed="rId10">
            <a:extLst>
              <a:ext uri="{28A0092B-C50C-407E-A947-70E740481C1C}">
                <a14:useLocalDpi xmlns:a14="http://schemas.microsoft.com/office/drawing/2010/main" val="0"/>
              </a:ext>
            </a:extLst>
          </a:blip>
          <a:srcRect l="7925" r="6758"/>
          <a:stretch/>
        </p:blipFill>
        <p:spPr bwMode="auto">
          <a:xfrm>
            <a:off x="4787979" y="4817271"/>
            <a:ext cx="3334942" cy="1154149"/>
          </a:xfrm>
          <a:prstGeom prst="rect">
            <a:avLst/>
          </a:prstGeom>
          <a:noFill/>
          <a:ln>
            <a:noFill/>
          </a:ln>
          <a:extLst>
            <a:ext uri="{53640926-AAD7-44D8-BBD7-CCE9431645EC}">
              <a14:shadowObscured xmlns:a14="http://schemas.microsoft.com/office/drawing/2010/main"/>
            </a:ext>
          </a:extLst>
        </p:spPr>
      </p:pic>
      <p:sp>
        <p:nvSpPr>
          <p:cNvPr id="3" name="Rectángulo 2">
            <a:extLst>
              <a:ext uri="{FF2B5EF4-FFF2-40B4-BE49-F238E27FC236}">
                <a16:creationId xmlns:a16="http://schemas.microsoft.com/office/drawing/2014/main" id="{333BD10A-A8C0-4F5B-8FDA-3783B15CED46}"/>
              </a:ext>
            </a:extLst>
          </p:cNvPr>
          <p:cNvSpPr/>
          <p:nvPr/>
        </p:nvSpPr>
        <p:spPr>
          <a:xfrm>
            <a:off x="1329267" y="1575925"/>
            <a:ext cx="716280" cy="20775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Grado 1</a:t>
            </a:r>
          </a:p>
        </p:txBody>
      </p:sp>
      <p:sp>
        <p:nvSpPr>
          <p:cNvPr id="19" name="Rectángulo 18">
            <a:extLst>
              <a:ext uri="{FF2B5EF4-FFF2-40B4-BE49-F238E27FC236}">
                <a16:creationId xmlns:a16="http://schemas.microsoft.com/office/drawing/2014/main" id="{3D6ABE6F-1B9F-44DE-ABA0-847CC61520BD}"/>
              </a:ext>
            </a:extLst>
          </p:cNvPr>
          <p:cNvSpPr/>
          <p:nvPr/>
        </p:nvSpPr>
        <p:spPr>
          <a:xfrm>
            <a:off x="5173266" y="1584857"/>
            <a:ext cx="716280" cy="20775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Grado 2</a:t>
            </a:r>
          </a:p>
        </p:txBody>
      </p:sp>
      <p:sp>
        <p:nvSpPr>
          <p:cNvPr id="20" name="Rectángulo 19">
            <a:extLst>
              <a:ext uri="{FF2B5EF4-FFF2-40B4-BE49-F238E27FC236}">
                <a16:creationId xmlns:a16="http://schemas.microsoft.com/office/drawing/2014/main" id="{58EB53FA-F721-4DF1-9AA9-25754FBF4814}"/>
              </a:ext>
            </a:extLst>
          </p:cNvPr>
          <p:cNvSpPr/>
          <p:nvPr/>
        </p:nvSpPr>
        <p:spPr>
          <a:xfrm>
            <a:off x="1522307" y="2652807"/>
            <a:ext cx="716280" cy="20775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Grado 3</a:t>
            </a:r>
          </a:p>
        </p:txBody>
      </p:sp>
      <p:sp>
        <p:nvSpPr>
          <p:cNvPr id="21" name="Rectángulo 20">
            <a:extLst>
              <a:ext uri="{FF2B5EF4-FFF2-40B4-BE49-F238E27FC236}">
                <a16:creationId xmlns:a16="http://schemas.microsoft.com/office/drawing/2014/main" id="{645C5614-499B-4CBC-ACE7-D9CBA3DE94FA}"/>
              </a:ext>
            </a:extLst>
          </p:cNvPr>
          <p:cNvSpPr/>
          <p:nvPr/>
        </p:nvSpPr>
        <p:spPr>
          <a:xfrm>
            <a:off x="5325666" y="2758824"/>
            <a:ext cx="716280" cy="20775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Grado 4</a:t>
            </a:r>
          </a:p>
        </p:txBody>
      </p:sp>
      <p:sp>
        <p:nvSpPr>
          <p:cNvPr id="22" name="Rectángulo 21">
            <a:extLst>
              <a:ext uri="{FF2B5EF4-FFF2-40B4-BE49-F238E27FC236}">
                <a16:creationId xmlns:a16="http://schemas.microsoft.com/office/drawing/2014/main" id="{94C8DCC0-9AB8-4B87-B82E-F34E5DD20CBA}"/>
              </a:ext>
            </a:extLst>
          </p:cNvPr>
          <p:cNvSpPr/>
          <p:nvPr/>
        </p:nvSpPr>
        <p:spPr>
          <a:xfrm>
            <a:off x="1564773" y="3856485"/>
            <a:ext cx="716280" cy="20775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Grado 5</a:t>
            </a:r>
          </a:p>
        </p:txBody>
      </p:sp>
      <p:sp>
        <p:nvSpPr>
          <p:cNvPr id="23" name="Rectángulo 22">
            <a:extLst>
              <a:ext uri="{FF2B5EF4-FFF2-40B4-BE49-F238E27FC236}">
                <a16:creationId xmlns:a16="http://schemas.microsoft.com/office/drawing/2014/main" id="{F4596D5D-4A77-4BD1-BDE3-E98D74E1B4BD}"/>
              </a:ext>
            </a:extLst>
          </p:cNvPr>
          <p:cNvSpPr/>
          <p:nvPr/>
        </p:nvSpPr>
        <p:spPr>
          <a:xfrm>
            <a:off x="5325666" y="3872621"/>
            <a:ext cx="716280" cy="20775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Grado 6</a:t>
            </a:r>
          </a:p>
        </p:txBody>
      </p:sp>
      <p:sp>
        <p:nvSpPr>
          <p:cNvPr id="24" name="Rectángulo 23">
            <a:extLst>
              <a:ext uri="{FF2B5EF4-FFF2-40B4-BE49-F238E27FC236}">
                <a16:creationId xmlns:a16="http://schemas.microsoft.com/office/drawing/2014/main" id="{D4BEE772-3D9A-4C40-BE3F-E0362118FBCE}"/>
              </a:ext>
            </a:extLst>
          </p:cNvPr>
          <p:cNvSpPr/>
          <p:nvPr/>
        </p:nvSpPr>
        <p:spPr>
          <a:xfrm>
            <a:off x="1488573" y="4964309"/>
            <a:ext cx="716280" cy="20775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Grado 7</a:t>
            </a:r>
          </a:p>
        </p:txBody>
      </p:sp>
      <p:sp>
        <p:nvSpPr>
          <p:cNvPr id="25" name="Rectángulo 24">
            <a:extLst>
              <a:ext uri="{FF2B5EF4-FFF2-40B4-BE49-F238E27FC236}">
                <a16:creationId xmlns:a16="http://schemas.microsoft.com/office/drawing/2014/main" id="{0B247B07-9509-4E68-9939-2E9D8C1AC5BA}"/>
              </a:ext>
            </a:extLst>
          </p:cNvPr>
          <p:cNvSpPr/>
          <p:nvPr/>
        </p:nvSpPr>
        <p:spPr>
          <a:xfrm>
            <a:off x="5254546" y="4996982"/>
            <a:ext cx="716280" cy="20775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Grado 8</a:t>
            </a:r>
          </a:p>
        </p:txBody>
      </p:sp>
    </p:spTree>
    <p:extLst>
      <p:ext uri="{BB962C8B-B14F-4D97-AF65-F5344CB8AC3E}">
        <p14:creationId xmlns:p14="http://schemas.microsoft.com/office/powerpoint/2010/main" val="1501649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p:txBody>
          <a:bodyPr>
            <a:normAutofit/>
          </a:bodyPr>
          <a:lstStyle/>
          <a:p>
            <a:r>
              <a:rPr lang="es-MX" sz="3500" b="1" dirty="0">
                <a:latin typeface="Arial" panose="020B0604020202020204" pitchFamily="34" charset="0"/>
                <a:cs typeface="Arial" panose="020B0604020202020204" pitchFamily="34" charset="0"/>
              </a:rPr>
              <a:t>Metodología</a:t>
            </a:r>
            <a:endParaRPr lang="en-US" sz="3500" b="1" dirty="0">
              <a:latin typeface="Arial" panose="020B0604020202020204" pitchFamily="34" charset="0"/>
              <a:cs typeface="Arial" panose="020B0604020202020204" pitchFamily="34" charset="0"/>
            </a:endParaRPr>
          </a:p>
        </p:txBody>
      </p:sp>
      <p:sp>
        <p:nvSpPr>
          <p:cNvPr id="18" name="Marcador de contenido 17"/>
          <p:cNvSpPr>
            <a:spLocks noGrp="1"/>
          </p:cNvSpPr>
          <p:nvPr>
            <p:ph idx="1"/>
          </p:nvPr>
        </p:nvSpPr>
        <p:spPr>
          <a:xfrm>
            <a:off x="628650" y="1339488"/>
            <a:ext cx="7886700" cy="4351338"/>
          </a:xfrm>
        </p:spPr>
        <p:txBody>
          <a:bodyPr/>
          <a:lstStyle/>
          <a:p>
            <a:pPr marL="0" indent="0">
              <a:buNone/>
            </a:pPr>
            <a:r>
              <a:rPr lang="es-MX" sz="2500" b="1" dirty="0">
                <a:latin typeface="Arial" panose="020B0604020202020204" pitchFamily="34" charset="0"/>
                <a:cs typeface="Arial" panose="020B0604020202020204" pitchFamily="34" charset="0"/>
              </a:rPr>
              <a:t>Método de Mínimos Cuadrados Colocación</a:t>
            </a:r>
          </a:p>
          <a:p>
            <a:pPr marL="0" indent="0">
              <a:buNone/>
            </a:pPr>
            <a:r>
              <a:rPr lang="es-MX" sz="1800" b="1" dirty="0">
                <a:solidFill>
                  <a:schemeClr val="accent6"/>
                </a:solidFill>
                <a:latin typeface="Arial" panose="020B0604020202020204" pitchFamily="34" charset="0"/>
                <a:cs typeface="Arial" panose="020B0604020202020204" pitchFamily="34" charset="0"/>
              </a:rPr>
              <a:t>2. Cálculo de la función covarianza empírica de la señal</a:t>
            </a:r>
            <a:endParaRPr lang="en-US" sz="1800" b="1" dirty="0">
              <a:solidFill>
                <a:schemeClr val="accent6"/>
              </a:solidFill>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2118706828"/>
              </p:ext>
            </p:extLst>
          </p:nvPr>
        </p:nvGraphicFramePr>
        <p:xfrm>
          <a:off x="115250" y="2923721"/>
          <a:ext cx="3953831" cy="2562525"/>
        </p:xfrm>
        <a:graphic>
          <a:graphicData uri="http://schemas.openxmlformats.org/drawingml/2006/table">
            <a:tbl>
              <a:tblPr firstRow="1" firstCol="1" bandRow="1">
                <a:tableStyleId>{68D230F3-CF80-4859-8CE7-A43EE81993B5}</a:tableStyleId>
              </a:tblPr>
              <a:tblGrid>
                <a:gridCol w="1282768">
                  <a:extLst>
                    <a:ext uri="{9D8B030D-6E8A-4147-A177-3AD203B41FA5}">
                      <a16:colId xmlns:a16="http://schemas.microsoft.com/office/drawing/2014/main" val="616070508"/>
                    </a:ext>
                  </a:extLst>
                </a:gridCol>
                <a:gridCol w="1287991">
                  <a:extLst>
                    <a:ext uri="{9D8B030D-6E8A-4147-A177-3AD203B41FA5}">
                      <a16:colId xmlns:a16="http://schemas.microsoft.com/office/drawing/2014/main" val="1266228787"/>
                    </a:ext>
                  </a:extLst>
                </a:gridCol>
                <a:gridCol w="1383072">
                  <a:extLst>
                    <a:ext uri="{9D8B030D-6E8A-4147-A177-3AD203B41FA5}">
                      <a16:colId xmlns:a16="http://schemas.microsoft.com/office/drawing/2014/main" val="3797430062"/>
                    </a:ext>
                  </a:extLst>
                </a:gridCol>
              </a:tblGrid>
              <a:tr h="284725">
                <a:tc>
                  <a:txBody>
                    <a:bodyPr/>
                    <a:lstStyle/>
                    <a:p>
                      <a:pPr indent="457200" algn="l">
                        <a:lnSpc>
                          <a:spcPct val="150000"/>
                        </a:lnSpc>
                        <a:spcAft>
                          <a:spcPts val="0"/>
                        </a:spcAft>
                      </a:pPr>
                      <a:r>
                        <a:rPr lang="es-EC" sz="1000" dirty="0">
                          <a:effectLst/>
                          <a:latin typeface="Arial" panose="020B0604020202020204" pitchFamily="34" charset="0"/>
                          <a:cs typeface="Arial" panose="020B0604020202020204" pitchFamily="34" charset="0"/>
                        </a:rPr>
                        <a:t>Modelo</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39171" marR="39171" marT="0" marB="0" anchor="b"/>
                </a:tc>
                <a:tc>
                  <a:txBody>
                    <a:bodyPr/>
                    <a:lstStyle/>
                    <a:p>
                      <a:pPr indent="457200" algn="l">
                        <a:lnSpc>
                          <a:spcPct val="150000"/>
                        </a:lnSpc>
                        <a:spcAft>
                          <a:spcPts val="0"/>
                        </a:spcAft>
                      </a:pPr>
                      <a:r>
                        <a:rPr lang="es-EC" sz="1000" dirty="0">
                          <a:effectLst/>
                          <a:latin typeface="Arial" panose="020B0604020202020204" pitchFamily="34" charset="0"/>
                          <a:cs typeface="Arial" panose="020B0604020202020204" pitchFamily="34" charset="0"/>
                        </a:rPr>
                        <a:t>RMSE</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39171" marR="39171" marT="0" marB="0" anchor="b"/>
                </a:tc>
                <a:tc>
                  <a:txBody>
                    <a:bodyPr/>
                    <a:lstStyle/>
                    <a:p>
                      <a:pPr indent="457200" algn="l">
                        <a:lnSpc>
                          <a:spcPct val="150000"/>
                        </a:lnSpc>
                        <a:spcAft>
                          <a:spcPts val="0"/>
                        </a:spcAft>
                      </a:pPr>
                      <a:r>
                        <a:rPr lang="es-EC" sz="1000" dirty="0">
                          <a:effectLst/>
                          <a:latin typeface="Arial" panose="020B0604020202020204" pitchFamily="34" charset="0"/>
                          <a:cs typeface="Arial" panose="020B0604020202020204" pitchFamily="34" charset="0"/>
                        </a:rPr>
                        <a:t>R</a:t>
                      </a:r>
                      <a:r>
                        <a:rPr lang="es-EC" sz="1000" baseline="30000" dirty="0">
                          <a:effectLst/>
                          <a:latin typeface="Arial" panose="020B0604020202020204" pitchFamily="34" charset="0"/>
                          <a:cs typeface="Arial" panose="020B0604020202020204" pitchFamily="34" charset="0"/>
                        </a:rPr>
                        <a:t>2</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39171" marR="39171" marT="0" marB="0" anchor="b"/>
                </a:tc>
                <a:extLst>
                  <a:ext uri="{0D108BD9-81ED-4DB2-BD59-A6C34878D82A}">
                    <a16:rowId xmlns:a16="http://schemas.microsoft.com/office/drawing/2014/main" val="1239822026"/>
                  </a:ext>
                </a:extLst>
              </a:tr>
              <a:tr h="284725">
                <a:tc>
                  <a:txBody>
                    <a:bodyPr/>
                    <a:lstStyle/>
                    <a:p>
                      <a:pPr indent="457200" algn="l">
                        <a:lnSpc>
                          <a:spcPct val="150000"/>
                        </a:lnSpc>
                        <a:spcAft>
                          <a:spcPts val="0"/>
                        </a:spcAft>
                      </a:pPr>
                      <a:r>
                        <a:rPr lang="es-EC" sz="1000" dirty="0">
                          <a:effectLst/>
                          <a:latin typeface="Arial" panose="020B0604020202020204" pitchFamily="34" charset="0"/>
                          <a:cs typeface="Arial" panose="020B0604020202020204" pitchFamily="34" charset="0"/>
                        </a:rPr>
                        <a:t>Modelo 1</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39171" marR="39171" marT="0" marB="0" anchor="b"/>
                </a:tc>
                <a:tc>
                  <a:txBody>
                    <a:bodyPr/>
                    <a:lstStyle/>
                    <a:p>
                      <a:pPr indent="457200" algn="l">
                        <a:lnSpc>
                          <a:spcPct val="150000"/>
                        </a:lnSpc>
                        <a:spcAft>
                          <a:spcPts val="0"/>
                        </a:spcAft>
                      </a:pPr>
                      <a:r>
                        <a:rPr lang="es-EC" sz="1000" dirty="0">
                          <a:effectLst/>
                          <a:latin typeface="Arial" panose="020B0604020202020204" pitchFamily="34" charset="0"/>
                          <a:cs typeface="Arial" panose="020B0604020202020204" pitchFamily="34" charset="0"/>
                        </a:rPr>
                        <a:t>0.003461</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39171" marR="39171" marT="0" marB="0" anchor="b"/>
                </a:tc>
                <a:tc>
                  <a:txBody>
                    <a:bodyPr/>
                    <a:lstStyle/>
                    <a:p>
                      <a:pPr indent="457200" algn="l">
                        <a:lnSpc>
                          <a:spcPct val="150000"/>
                        </a:lnSpc>
                        <a:spcAft>
                          <a:spcPts val="0"/>
                        </a:spcAft>
                      </a:pPr>
                      <a:r>
                        <a:rPr lang="es-EC" sz="1000" dirty="0">
                          <a:effectLst/>
                          <a:latin typeface="Arial" panose="020B0604020202020204" pitchFamily="34" charset="0"/>
                          <a:cs typeface="Arial" panose="020B0604020202020204" pitchFamily="34" charset="0"/>
                        </a:rPr>
                        <a:t>0.2127</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39171" marR="39171" marT="0" marB="0" anchor="b"/>
                </a:tc>
                <a:extLst>
                  <a:ext uri="{0D108BD9-81ED-4DB2-BD59-A6C34878D82A}">
                    <a16:rowId xmlns:a16="http://schemas.microsoft.com/office/drawing/2014/main" val="2423280828"/>
                  </a:ext>
                </a:extLst>
              </a:tr>
              <a:tr h="284725">
                <a:tc>
                  <a:txBody>
                    <a:bodyPr/>
                    <a:lstStyle/>
                    <a:p>
                      <a:pPr indent="457200" algn="l">
                        <a:lnSpc>
                          <a:spcPct val="150000"/>
                        </a:lnSpc>
                        <a:spcAft>
                          <a:spcPts val="0"/>
                        </a:spcAft>
                      </a:pPr>
                      <a:r>
                        <a:rPr lang="es-EC" sz="1000" dirty="0">
                          <a:effectLst/>
                          <a:latin typeface="Arial" panose="020B0604020202020204" pitchFamily="34" charset="0"/>
                          <a:cs typeface="Arial" panose="020B0604020202020204" pitchFamily="34" charset="0"/>
                        </a:rPr>
                        <a:t>Modelo 2</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39171" marR="39171" marT="0" marB="0" anchor="b"/>
                </a:tc>
                <a:tc>
                  <a:txBody>
                    <a:bodyPr/>
                    <a:lstStyle/>
                    <a:p>
                      <a:pPr indent="457200" algn="l">
                        <a:lnSpc>
                          <a:spcPct val="150000"/>
                        </a:lnSpc>
                        <a:spcAft>
                          <a:spcPts val="0"/>
                        </a:spcAft>
                      </a:pPr>
                      <a:r>
                        <a:rPr lang="es-EC" sz="1000" dirty="0">
                          <a:effectLst/>
                          <a:latin typeface="Arial" panose="020B0604020202020204" pitchFamily="34" charset="0"/>
                          <a:cs typeface="Arial" panose="020B0604020202020204" pitchFamily="34" charset="0"/>
                        </a:rPr>
                        <a:t>0.003078</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39171" marR="39171" marT="0" marB="0" anchor="b"/>
                </a:tc>
                <a:tc>
                  <a:txBody>
                    <a:bodyPr/>
                    <a:lstStyle/>
                    <a:p>
                      <a:pPr indent="457200" algn="l">
                        <a:lnSpc>
                          <a:spcPct val="150000"/>
                        </a:lnSpc>
                        <a:spcAft>
                          <a:spcPts val="0"/>
                        </a:spcAft>
                      </a:pPr>
                      <a:r>
                        <a:rPr lang="es-EC" sz="1000" dirty="0">
                          <a:effectLst/>
                          <a:latin typeface="Arial" panose="020B0604020202020204" pitchFamily="34" charset="0"/>
                          <a:cs typeface="Arial" panose="020B0604020202020204" pitchFamily="34" charset="0"/>
                        </a:rPr>
                        <a:t>0.4663</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39171" marR="39171" marT="0" marB="0" anchor="b"/>
                </a:tc>
                <a:extLst>
                  <a:ext uri="{0D108BD9-81ED-4DB2-BD59-A6C34878D82A}">
                    <a16:rowId xmlns:a16="http://schemas.microsoft.com/office/drawing/2014/main" val="1791615859"/>
                  </a:ext>
                </a:extLst>
              </a:tr>
              <a:tr h="284725">
                <a:tc>
                  <a:txBody>
                    <a:bodyPr/>
                    <a:lstStyle/>
                    <a:p>
                      <a:pPr indent="457200" algn="l">
                        <a:lnSpc>
                          <a:spcPct val="150000"/>
                        </a:lnSpc>
                        <a:spcAft>
                          <a:spcPts val="0"/>
                        </a:spcAft>
                      </a:pPr>
                      <a:r>
                        <a:rPr lang="es-EC" sz="1000" dirty="0">
                          <a:effectLst/>
                          <a:latin typeface="Arial" panose="020B0604020202020204" pitchFamily="34" charset="0"/>
                          <a:cs typeface="Arial" panose="020B0604020202020204" pitchFamily="34" charset="0"/>
                        </a:rPr>
                        <a:t>Modelo 3</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39171" marR="39171" marT="0" marB="0" anchor="b"/>
                </a:tc>
                <a:tc>
                  <a:txBody>
                    <a:bodyPr/>
                    <a:lstStyle/>
                    <a:p>
                      <a:pPr indent="457200" algn="l">
                        <a:lnSpc>
                          <a:spcPct val="150000"/>
                        </a:lnSpc>
                        <a:spcAft>
                          <a:spcPts val="0"/>
                        </a:spcAft>
                      </a:pPr>
                      <a:r>
                        <a:rPr lang="es-EC" sz="1000">
                          <a:effectLst/>
                          <a:latin typeface="Arial" panose="020B0604020202020204" pitchFamily="34" charset="0"/>
                          <a:cs typeface="Arial" panose="020B0604020202020204" pitchFamily="34" charset="0"/>
                        </a:rPr>
                        <a:t>0.001674</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39171" marR="39171" marT="0" marB="0" anchor="b"/>
                </a:tc>
                <a:tc>
                  <a:txBody>
                    <a:bodyPr/>
                    <a:lstStyle/>
                    <a:p>
                      <a:pPr indent="457200" algn="l">
                        <a:lnSpc>
                          <a:spcPct val="150000"/>
                        </a:lnSpc>
                        <a:spcAft>
                          <a:spcPts val="0"/>
                        </a:spcAft>
                      </a:pPr>
                      <a:r>
                        <a:rPr lang="es-EC" sz="1000" dirty="0">
                          <a:effectLst/>
                          <a:latin typeface="Arial" panose="020B0604020202020204" pitchFamily="34" charset="0"/>
                          <a:cs typeface="Arial" panose="020B0604020202020204" pitchFamily="34" charset="0"/>
                        </a:rPr>
                        <a:t>0.8685</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39171" marR="39171" marT="0" marB="0" anchor="b"/>
                </a:tc>
                <a:extLst>
                  <a:ext uri="{0D108BD9-81ED-4DB2-BD59-A6C34878D82A}">
                    <a16:rowId xmlns:a16="http://schemas.microsoft.com/office/drawing/2014/main" val="3908664677"/>
                  </a:ext>
                </a:extLst>
              </a:tr>
              <a:tr h="284725">
                <a:tc>
                  <a:txBody>
                    <a:bodyPr/>
                    <a:lstStyle/>
                    <a:p>
                      <a:pPr indent="457200" algn="l">
                        <a:lnSpc>
                          <a:spcPct val="150000"/>
                        </a:lnSpc>
                        <a:spcAft>
                          <a:spcPts val="0"/>
                        </a:spcAft>
                      </a:pPr>
                      <a:r>
                        <a:rPr lang="es-EC" sz="1000" dirty="0">
                          <a:effectLst/>
                          <a:latin typeface="Arial" panose="020B0604020202020204" pitchFamily="34" charset="0"/>
                          <a:cs typeface="Arial" panose="020B0604020202020204" pitchFamily="34" charset="0"/>
                        </a:rPr>
                        <a:t>Modelo 4</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39171" marR="39171" marT="0" marB="0" anchor="b"/>
                </a:tc>
                <a:tc>
                  <a:txBody>
                    <a:bodyPr/>
                    <a:lstStyle/>
                    <a:p>
                      <a:pPr indent="457200" algn="l">
                        <a:lnSpc>
                          <a:spcPct val="150000"/>
                        </a:lnSpc>
                        <a:spcAft>
                          <a:spcPts val="0"/>
                        </a:spcAft>
                      </a:pPr>
                      <a:r>
                        <a:rPr lang="es-EC" sz="1000">
                          <a:effectLst/>
                          <a:latin typeface="Arial" panose="020B0604020202020204" pitchFamily="34" charset="0"/>
                          <a:cs typeface="Arial" panose="020B0604020202020204" pitchFamily="34" charset="0"/>
                        </a:rPr>
                        <a:t>0.001427</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39171" marR="39171" marT="0" marB="0" anchor="b"/>
                </a:tc>
                <a:tc>
                  <a:txBody>
                    <a:bodyPr/>
                    <a:lstStyle/>
                    <a:p>
                      <a:pPr indent="457200" algn="l">
                        <a:lnSpc>
                          <a:spcPct val="150000"/>
                        </a:lnSpc>
                        <a:spcAft>
                          <a:spcPts val="0"/>
                        </a:spcAft>
                      </a:pPr>
                      <a:r>
                        <a:rPr lang="es-EC" sz="1000" dirty="0">
                          <a:effectLst/>
                          <a:latin typeface="Arial" panose="020B0604020202020204" pitchFamily="34" charset="0"/>
                          <a:cs typeface="Arial" panose="020B0604020202020204" pitchFamily="34" charset="0"/>
                        </a:rPr>
                        <a:t>0.9235</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39171" marR="39171" marT="0" marB="0" anchor="b"/>
                </a:tc>
                <a:extLst>
                  <a:ext uri="{0D108BD9-81ED-4DB2-BD59-A6C34878D82A}">
                    <a16:rowId xmlns:a16="http://schemas.microsoft.com/office/drawing/2014/main" val="3472755732"/>
                  </a:ext>
                </a:extLst>
              </a:tr>
              <a:tr h="284725">
                <a:tc>
                  <a:txBody>
                    <a:bodyPr/>
                    <a:lstStyle/>
                    <a:p>
                      <a:pPr indent="457200" algn="l">
                        <a:lnSpc>
                          <a:spcPct val="150000"/>
                        </a:lnSpc>
                        <a:spcAft>
                          <a:spcPts val="0"/>
                        </a:spcAft>
                      </a:pPr>
                      <a:r>
                        <a:rPr lang="es-EC" sz="1000">
                          <a:effectLst/>
                          <a:latin typeface="Arial" panose="020B0604020202020204" pitchFamily="34" charset="0"/>
                          <a:cs typeface="Arial" panose="020B0604020202020204" pitchFamily="34" charset="0"/>
                        </a:rPr>
                        <a:t>Modelo 5</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39171" marR="39171" marT="0" marB="0" anchor="b"/>
                </a:tc>
                <a:tc>
                  <a:txBody>
                    <a:bodyPr/>
                    <a:lstStyle/>
                    <a:p>
                      <a:pPr indent="457200" algn="l">
                        <a:lnSpc>
                          <a:spcPct val="150000"/>
                        </a:lnSpc>
                        <a:spcAft>
                          <a:spcPts val="0"/>
                        </a:spcAft>
                      </a:pPr>
                      <a:r>
                        <a:rPr lang="es-EC" sz="1000">
                          <a:effectLst/>
                          <a:latin typeface="Arial" panose="020B0604020202020204" pitchFamily="34" charset="0"/>
                          <a:cs typeface="Arial" panose="020B0604020202020204" pitchFamily="34" charset="0"/>
                        </a:rPr>
                        <a:t>0.001582</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39171" marR="39171" marT="0" marB="0" anchor="b"/>
                </a:tc>
                <a:tc>
                  <a:txBody>
                    <a:bodyPr/>
                    <a:lstStyle/>
                    <a:p>
                      <a:pPr indent="457200" algn="l">
                        <a:lnSpc>
                          <a:spcPct val="150000"/>
                        </a:lnSpc>
                        <a:spcAft>
                          <a:spcPts val="0"/>
                        </a:spcAft>
                      </a:pPr>
                      <a:r>
                        <a:rPr lang="es-EC" sz="1000" dirty="0">
                          <a:effectLst/>
                          <a:latin typeface="Arial" panose="020B0604020202020204" pitchFamily="34" charset="0"/>
                          <a:cs typeface="Arial" panose="020B0604020202020204" pitchFamily="34" charset="0"/>
                        </a:rPr>
                        <a:t>0.9295</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39171" marR="39171" marT="0" marB="0" anchor="b"/>
                </a:tc>
                <a:extLst>
                  <a:ext uri="{0D108BD9-81ED-4DB2-BD59-A6C34878D82A}">
                    <a16:rowId xmlns:a16="http://schemas.microsoft.com/office/drawing/2014/main" val="3414088605"/>
                  </a:ext>
                </a:extLst>
              </a:tr>
              <a:tr h="284725">
                <a:tc>
                  <a:txBody>
                    <a:bodyPr/>
                    <a:lstStyle/>
                    <a:p>
                      <a:pPr indent="457200" algn="l">
                        <a:lnSpc>
                          <a:spcPct val="150000"/>
                        </a:lnSpc>
                        <a:spcAft>
                          <a:spcPts val="0"/>
                        </a:spcAft>
                      </a:pPr>
                      <a:r>
                        <a:rPr lang="es-EC" sz="1000" dirty="0">
                          <a:effectLst/>
                          <a:latin typeface="Arial" panose="020B0604020202020204" pitchFamily="34" charset="0"/>
                          <a:cs typeface="Arial" panose="020B0604020202020204" pitchFamily="34" charset="0"/>
                        </a:rPr>
                        <a:t>Modelo 6</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39171" marR="39171" marT="0" marB="0" anchor="b"/>
                </a:tc>
                <a:tc>
                  <a:txBody>
                    <a:bodyPr/>
                    <a:lstStyle/>
                    <a:p>
                      <a:pPr indent="457200" algn="l">
                        <a:lnSpc>
                          <a:spcPct val="150000"/>
                        </a:lnSpc>
                        <a:spcAft>
                          <a:spcPts val="0"/>
                        </a:spcAft>
                      </a:pPr>
                      <a:r>
                        <a:rPr lang="es-EC" sz="1000" dirty="0">
                          <a:effectLst/>
                          <a:latin typeface="Arial" panose="020B0604020202020204" pitchFamily="34" charset="0"/>
                          <a:cs typeface="Arial" panose="020B0604020202020204" pitchFamily="34" charset="0"/>
                        </a:rPr>
                        <a:t>0.001155</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39171" marR="39171" marT="0" marB="0" anchor="b"/>
                </a:tc>
                <a:tc>
                  <a:txBody>
                    <a:bodyPr/>
                    <a:lstStyle/>
                    <a:p>
                      <a:pPr indent="457200" algn="l">
                        <a:lnSpc>
                          <a:spcPct val="150000"/>
                        </a:lnSpc>
                        <a:spcAft>
                          <a:spcPts val="0"/>
                        </a:spcAft>
                      </a:pPr>
                      <a:r>
                        <a:rPr lang="es-EC" sz="1000" dirty="0">
                          <a:effectLst/>
                          <a:latin typeface="Arial" panose="020B0604020202020204" pitchFamily="34" charset="0"/>
                          <a:cs typeface="Arial" panose="020B0604020202020204" pitchFamily="34" charset="0"/>
                        </a:rPr>
                        <a:t>0.9750</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39171" marR="39171" marT="0" marB="0" anchor="b"/>
                </a:tc>
                <a:extLst>
                  <a:ext uri="{0D108BD9-81ED-4DB2-BD59-A6C34878D82A}">
                    <a16:rowId xmlns:a16="http://schemas.microsoft.com/office/drawing/2014/main" val="1110786339"/>
                  </a:ext>
                </a:extLst>
              </a:tr>
              <a:tr h="284725">
                <a:tc>
                  <a:txBody>
                    <a:bodyPr/>
                    <a:lstStyle/>
                    <a:p>
                      <a:pPr indent="457200" algn="l">
                        <a:lnSpc>
                          <a:spcPct val="150000"/>
                        </a:lnSpc>
                        <a:spcAft>
                          <a:spcPts val="0"/>
                        </a:spcAft>
                      </a:pPr>
                      <a:r>
                        <a:rPr lang="es-EC" sz="1000" dirty="0">
                          <a:effectLst/>
                          <a:latin typeface="Arial" panose="020B0604020202020204" pitchFamily="34" charset="0"/>
                          <a:cs typeface="Arial" panose="020B0604020202020204" pitchFamily="34" charset="0"/>
                        </a:rPr>
                        <a:t>Modelo 7</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39171" marR="39171" marT="0" marB="0" anchor="b"/>
                </a:tc>
                <a:tc>
                  <a:txBody>
                    <a:bodyPr/>
                    <a:lstStyle/>
                    <a:p>
                      <a:pPr indent="457200" algn="l">
                        <a:lnSpc>
                          <a:spcPct val="150000"/>
                        </a:lnSpc>
                        <a:spcAft>
                          <a:spcPts val="0"/>
                        </a:spcAft>
                      </a:pPr>
                      <a:r>
                        <a:rPr lang="es-EC" sz="1000" dirty="0">
                          <a:effectLst/>
                          <a:latin typeface="Arial" panose="020B0604020202020204" pitchFamily="34" charset="0"/>
                          <a:cs typeface="Arial" panose="020B0604020202020204" pitchFamily="34" charset="0"/>
                        </a:rPr>
                        <a:t>0.0006026</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39171" marR="39171" marT="0" marB="0" anchor="b"/>
                </a:tc>
                <a:tc>
                  <a:txBody>
                    <a:bodyPr/>
                    <a:lstStyle/>
                    <a:p>
                      <a:pPr indent="457200" algn="l">
                        <a:lnSpc>
                          <a:spcPct val="150000"/>
                        </a:lnSpc>
                        <a:spcAft>
                          <a:spcPts val="0"/>
                        </a:spcAft>
                      </a:pPr>
                      <a:r>
                        <a:rPr lang="es-EC" sz="1000" dirty="0">
                          <a:effectLst/>
                          <a:latin typeface="Arial" panose="020B0604020202020204" pitchFamily="34" charset="0"/>
                          <a:cs typeface="Arial" panose="020B0604020202020204" pitchFamily="34" charset="0"/>
                        </a:rPr>
                        <a:t>0.9966</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39171" marR="39171" marT="0" marB="0" anchor="b"/>
                </a:tc>
                <a:extLst>
                  <a:ext uri="{0D108BD9-81ED-4DB2-BD59-A6C34878D82A}">
                    <a16:rowId xmlns:a16="http://schemas.microsoft.com/office/drawing/2014/main" val="1967916991"/>
                  </a:ext>
                </a:extLst>
              </a:tr>
              <a:tr h="284725">
                <a:tc>
                  <a:txBody>
                    <a:bodyPr/>
                    <a:lstStyle/>
                    <a:p>
                      <a:pPr indent="457200" algn="l">
                        <a:lnSpc>
                          <a:spcPct val="150000"/>
                        </a:lnSpc>
                        <a:spcAft>
                          <a:spcPts val="0"/>
                        </a:spcAft>
                      </a:pPr>
                      <a:r>
                        <a:rPr lang="es-EC" sz="1000" dirty="0">
                          <a:effectLst/>
                          <a:latin typeface="Arial" panose="020B0604020202020204" pitchFamily="34" charset="0"/>
                          <a:cs typeface="Arial" panose="020B0604020202020204" pitchFamily="34" charset="0"/>
                        </a:rPr>
                        <a:t>Modelo 8</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39171" marR="39171" marT="0" marB="0" anchor="b"/>
                </a:tc>
                <a:tc>
                  <a:txBody>
                    <a:bodyPr/>
                    <a:lstStyle/>
                    <a:p>
                      <a:pPr indent="457200" algn="l">
                        <a:lnSpc>
                          <a:spcPct val="150000"/>
                        </a:lnSpc>
                        <a:spcAft>
                          <a:spcPts val="0"/>
                        </a:spcAft>
                      </a:pPr>
                      <a:r>
                        <a:rPr lang="es-EC" sz="1000" dirty="0">
                          <a:effectLst/>
                          <a:latin typeface="Arial" panose="020B0604020202020204" pitchFamily="34" charset="0"/>
                          <a:cs typeface="Arial" panose="020B0604020202020204" pitchFamily="34" charset="0"/>
                        </a:rPr>
                        <a:t>0.0000000</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39171" marR="39171" marT="0" marB="0" anchor="b"/>
                </a:tc>
                <a:tc>
                  <a:txBody>
                    <a:bodyPr/>
                    <a:lstStyle/>
                    <a:p>
                      <a:pPr indent="457200" algn="l">
                        <a:lnSpc>
                          <a:spcPct val="150000"/>
                        </a:lnSpc>
                        <a:spcAft>
                          <a:spcPts val="0"/>
                        </a:spcAft>
                      </a:pPr>
                      <a:r>
                        <a:rPr lang="es-EC" sz="1000" dirty="0">
                          <a:effectLst/>
                          <a:latin typeface="Arial" panose="020B0604020202020204" pitchFamily="34" charset="0"/>
                          <a:cs typeface="Arial" panose="020B0604020202020204" pitchFamily="34" charset="0"/>
                        </a:rPr>
                        <a:t>1</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39171" marR="39171" marT="0" marB="0" anchor="b"/>
                </a:tc>
                <a:extLst>
                  <a:ext uri="{0D108BD9-81ED-4DB2-BD59-A6C34878D82A}">
                    <a16:rowId xmlns:a16="http://schemas.microsoft.com/office/drawing/2014/main" val="3089393897"/>
                  </a:ext>
                </a:extLst>
              </a:tr>
            </a:tbl>
          </a:graphicData>
        </a:graphic>
      </p:graphicFrame>
      <p:sp>
        <p:nvSpPr>
          <p:cNvPr id="9" name="Rectángulo 8"/>
          <p:cNvSpPr/>
          <p:nvPr/>
        </p:nvSpPr>
        <p:spPr>
          <a:xfrm>
            <a:off x="423727" y="2360629"/>
            <a:ext cx="7197634" cy="292388"/>
          </a:xfrm>
          <a:prstGeom prst="rect">
            <a:avLst/>
          </a:prstGeom>
        </p:spPr>
        <p:txBody>
          <a:bodyPr wrap="square">
            <a:spAutoFit/>
          </a:bodyPr>
          <a:lstStyle/>
          <a:p>
            <a:r>
              <a:rPr lang="es-EC" sz="1300" dirty="0">
                <a:solidFill>
                  <a:srgbClr val="000000"/>
                </a:solidFill>
                <a:latin typeface="Arial" panose="020B0604020202020204" pitchFamily="34" charset="0"/>
                <a:ea typeface="Calibri" panose="020F0502020204030204" pitchFamily="34" charset="0"/>
                <a:cs typeface="Arial" panose="020B0604020202020204" pitchFamily="34" charset="0"/>
              </a:rPr>
              <a:t>Estadísticos de cada modelo matemático que se ajusta a la covarianza empírica</a:t>
            </a:r>
            <a:endParaRPr lang="en-US" sz="1300" dirty="0">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91689799-C6C5-46F9-ACB6-7F79EF908C26}"/>
              </a:ext>
            </a:extLst>
          </p:cNvPr>
          <p:cNvSpPr/>
          <p:nvPr/>
        </p:nvSpPr>
        <p:spPr>
          <a:xfrm>
            <a:off x="423728" y="4077983"/>
            <a:ext cx="3438660" cy="2615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a:extLst>
              <a:ext uri="{FF2B5EF4-FFF2-40B4-BE49-F238E27FC236}">
                <a16:creationId xmlns:a16="http://schemas.microsoft.com/office/drawing/2014/main" id="{35E61AF5-8210-4647-9C66-29A385BBF9F5}"/>
              </a:ext>
            </a:extLst>
          </p:cNvPr>
          <p:cNvPicPr/>
          <p:nvPr/>
        </p:nvPicPr>
        <p:blipFill rotWithShape="1">
          <a:blip r:embed="rId3">
            <a:extLst>
              <a:ext uri="{28A0092B-C50C-407E-A947-70E740481C1C}">
                <a14:useLocalDpi xmlns:a14="http://schemas.microsoft.com/office/drawing/2010/main" val="0"/>
              </a:ext>
            </a:extLst>
          </a:blip>
          <a:srcRect l="9208" r="8274"/>
          <a:stretch/>
        </p:blipFill>
        <p:spPr bwMode="auto">
          <a:xfrm>
            <a:off x="4154806" y="3322957"/>
            <a:ext cx="4389115" cy="2367869"/>
          </a:xfrm>
          <a:prstGeom prst="rect">
            <a:avLst/>
          </a:prstGeom>
          <a:noFill/>
          <a:ln>
            <a:noFill/>
          </a:ln>
          <a:extLst>
            <a:ext uri="{53640926-AAD7-44D8-BBD7-CCE9431645EC}">
              <a14:shadowObscured xmlns:a14="http://schemas.microsoft.com/office/drawing/2010/main"/>
            </a:ext>
          </a:extLst>
        </p:spPr>
      </p:pic>
      <p:sp>
        <p:nvSpPr>
          <p:cNvPr id="8" name="Rectángulo 7">
            <a:extLst>
              <a:ext uri="{FF2B5EF4-FFF2-40B4-BE49-F238E27FC236}">
                <a16:creationId xmlns:a16="http://schemas.microsoft.com/office/drawing/2014/main" id="{D56ECE79-3C20-4B82-A18E-360C36B7F42B}"/>
              </a:ext>
            </a:extLst>
          </p:cNvPr>
          <p:cNvSpPr/>
          <p:nvPr/>
        </p:nvSpPr>
        <p:spPr>
          <a:xfrm>
            <a:off x="423728" y="5224693"/>
            <a:ext cx="3414847" cy="2691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4" name="Conector recto de flecha 3">
            <a:extLst>
              <a:ext uri="{FF2B5EF4-FFF2-40B4-BE49-F238E27FC236}">
                <a16:creationId xmlns:a16="http://schemas.microsoft.com/office/drawing/2014/main" id="{C56BD5DA-4CE3-4792-A865-16B6F854E919}"/>
              </a:ext>
            </a:extLst>
          </p:cNvPr>
          <p:cNvCxnSpPr/>
          <p:nvPr/>
        </p:nvCxnSpPr>
        <p:spPr>
          <a:xfrm>
            <a:off x="2057400" y="5486246"/>
            <a:ext cx="0" cy="2045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4B381F80-E197-4280-A3E7-282B9A362192}"/>
              </a:ext>
            </a:extLst>
          </p:cNvPr>
          <p:cNvSpPr txBox="1"/>
          <p:nvPr/>
        </p:nvSpPr>
        <p:spPr>
          <a:xfrm>
            <a:off x="1114425" y="5690826"/>
            <a:ext cx="1571625" cy="261610"/>
          </a:xfrm>
          <a:prstGeom prst="rect">
            <a:avLst/>
          </a:prstGeom>
          <a:noFill/>
        </p:spPr>
        <p:txBody>
          <a:bodyPr wrap="square" rtlCol="0">
            <a:spAutoFit/>
          </a:bodyPr>
          <a:lstStyle/>
          <a:p>
            <a:pPr algn="ctr"/>
            <a:r>
              <a:rPr lang="es-EC" sz="1100" dirty="0">
                <a:latin typeface="Arial" panose="020B0604020202020204" pitchFamily="34" charset="0"/>
                <a:cs typeface="Arial" panose="020B0604020202020204" pitchFamily="34" charset="0"/>
              </a:rPr>
              <a:t>Mal condicionada</a:t>
            </a:r>
          </a:p>
        </p:txBody>
      </p:sp>
      <mc:AlternateContent xmlns:mc="http://schemas.openxmlformats.org/markup-compatibility/2006" xmlns:a14="http://schemas.microsoft.com/office/drawing/2010/main">
        <mc:Choice Requires="a14">
          <p:sp>
            <p:nvSpPr>
              <p:cNvPr id="12" name="Rectángulo 11">
                <a:extLst>
                  <a:ext uri="{FF2B5EF4-FFF2-40B4-BE49-F238E27FC236}">
                    <a16:creationId xmlns:a16="http://schemas.microsoft.com/office/drawing/2014/main" id="{896A5D2F-6BAB-4F80-AFFE-09D7247CACEA}"/>
                  </a:ext>
                </a:extLst>
              </p:cNvPr>
              <p:cNvSpPr/>
              <p:nvPr/>
            </p:nvSpPr>
            <p:spPr>
              <a:xfrm>
                <a:off x="4385312" y="2647501"/>
                <a:ext cx="4643438" cy="769441"/>
              </a:xfrm>
              <a:prstGeom prst="rect">
                <a:avLst/>
              </a:prstGeom>
            </p:spPr>
            <p:txBody>
              <a:bodyPr wrap="square">
                <a:spAutoFit/>
              </a:bodyPr>
              <a:lstStyle/>
              <a:p>
                <a:pPr lvl="0" indent="457200" algn="just">
                  <a:lnSpc>
                    <a:spcPct val="200000"/>
                  </a:lnSpc>
                </a:pPr>
                <a:r>
                  <a:rPr lang="es-EC"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Modelo 4: x grado 4</a:t>
                </a:r>
                <a:endParaRPr lang="es-EC" sz="1100" dirty="0">
                  <a:latin typeface="Arial" panose="020B0604020202020204" pitchFamily="34" charset="0"/>
                  <a:cs typeface="Arial" panose="020B0604020202020204" pitchFamily="34" charset="0"/>
                </a:endParaRPr>
              </a:p>
              <a:p>
                <a:pPr indent="457200" algn="just">
                  <a:lnSpc>
                    <a:spcPct val="200000"/>
                  </a:lnSpc>
                  <a:spcAft>
                    <a:spcPts val="0"/>
                  </a:spcAft>
                </a:pPr>
                <a14:m>
                  <m:oMathPara xmlns:m="http://schemas.openxmlformats.org/officeDocument/2006/math">
                    <m:oMathParaPr>
                      <m:jc m:val="centerGroup"/>
                    </m:oMathParaPr>
                    <m:oMath xmlns:m="http://schemas.openxmlformats.org/officeDocument/2006/math">
                      <m:r>
                        <a:rPr lang="es-EC" sz="1100">
                          <a:latin typeface="Cambria Math" panose="02040503050406030204" pitchFamily="18" charset="0"/>
                        </a:rPr>
                        <m:t>𝑓</m:t>
                      </m:r>
                      <m:d>
                        <m:dPr>
                          <m:ctrlPr>
                            <a:rPr lang="en-US" sz="1100" i="1">
                              <a:latin typeface="Cambria Math" panose="02040503050406030204" pitchFamily="18" charset="0"/>
                            </a:rPr>
                          </m:ctrlPr>
                        </m:dPr>
                        <m:e>
                          <m:r>
                            <a:rPr lang="es-EC" sz="1100">
                              <a:latin typeface="Cambria Math" panose="02040503050406030204" pitchFamily="18" charset="0"/>
                            </a:rPr>
                            <m:t>𝑥</m:t>
                          </m:r>
                        </m:e>
                      </m:d>
                      <m:r>
                        <a:rPr lang="es-EC" sz="1100">
                          <a:latin typeface="Cambria Math" panose="02040503050406030204" pitchFamily="18" charset="0"/>
                        </a:rPr>
                        <m:t>=</m:t>
                      </m:r>
                      <m:r>
                        <a:rPr lang="es-MX" sz="1100" b="0" i="0" smtClean="0">
                          <a:latin typeface="Cambria Math" panose="02040503050406030204" pitchFamily="18" charset="0"/>
                        </a:rPr>
                        <m:t>61.5349</m:t>
                      </m:r>
                      <m:sSup>
                        <m:sSupPr>
                          <m:ctrlPr>
                            <a:rPr lang="en-US" sz="1100" i="1">
                              <a:latin typeface="Cambria Math" panose="02040503050406030204" pitchFamily="18" charset="0"/>
                            </a:rPr>
                          </m:ctrlPr>
                        </m:sSupPr>
                        <m:e>
                          <m:r>
                            <a:rPr lang="es-EC" sz="1100">
                              <a:latin typeface="Cambria Math" panose="02040503050406030204" pitchFamily="18" charset="0"/>
                            </a:rPr>
                            <m:t>𝑥</m:t>
                          </m:r>
                        </m:e>
                        <m:sup>
                          <m:r>
                            <a:rPr lang="es-EC" sz="1100">
                              <a:latin typeface="Cambria Math" panose="02040503050406030204" pitchFamily="18" charset="0"/>
                            </a:rPr>
                            <m:t>4</m:t>
                          </m:r>
                        </m:sup>
                      </m:sSup>
                      <m:r>
                        <a:rPr lang="es-MX" sz="1100" b="0" i="0" smtClean="0">
                          <a:latin typeface="Cambria Math" panose="02040503050406030204" pitchFamily="18" charset="0"/>
                        </a:rPr>
                        <m:t>−35.7103</m:t>
                      </m:r>
                      <m:sSup>
                        <m:sSupPr>
                          <m:ctrlPr>
                            <a:rPr lang="en-US" sz="1100" i="1">
                              <a:latin typeface="Cambria Math" panose="02040503050406030204" pitchFamily="18" charset="0"/>
                            </a:rPr>
                          </m:ctrlPr>
                        </m:sSupPr>
                        <m:e>
                          <m:r>
                            <a:rPr lang="es-EC" sz="1100">
                              <a:latin typeface="Cambria Math" panose="02040503050406030204" pitchFamily="18" charset="0"/>
                            </a:rPr>
                            <m:t>𝑥</m:t>
                          </m:r>
                        </m:e>
                        <m:sup>
                          <m:r>
                            <a:rPr lang="es-EC" sz="1100">
                              <a:latin typeface="Cambria Math" panose="02040503050406030204" pitchFamily="18" charset="0"/>
                            </a:rPr>
                            <m:t>3</m:t>
                          </m:r>
                        </m:sup>
                      </m:sSup>
                      <m:r>
                        <a:rPr lang="es-EC" sz="1100">
                          <a:latin typeface="Cambria Math" panose="02040503050406030204" pitchFamily="18" charset="0"/>
                        </a:rPr>
                        <m:t>+</m:t>
                      </m:r>
                      <m:r>
                        <a:rPr lang="es-MX" sz="1100" b="0" i="1" smtClean="0">
                          <a:latin typeface="Cambria Math" panose="02040503050406030204" pitchFamily="18" charset="0"/>
                        </a:rPr>
                        <m:t>6.9193</m:t>
                      </m:r>
                      <m:sSup>
                        <m:sSupPr>
                          <m:ctrlPr>
                            <a:rPr lang="en-US" sz="1100" i="1">
                              <a:latin typeface="Cambria Math" panose="02040503050406030204" pitchFamily="18" charset="0"/>
                            </a:rPr>
                          </m:ctrlPr>
                        </m:sSupPr>
                        <m:e>
                          <m:r>
                            <a:rPr lang="es-EC" sz="1100">
                              <a:latin typeface="Cambria Math" panose="02040503050406030204" pitchFamily="18" charset="0"/>
                            </a:rPr>
                            <m:t>𝑥</m:t>
                          </m:r>
                        </m:e>
                        <m:sup>
                          <m:r>
                            <a:rPr lang="es-EC" sz="1100">
                              <a:latin typeface="Cambria Math" panose="02040503050406030204" pitchFamily="18" charset="0"/>
                            </a:rPr>
                            <m:t>2</m:t>
                          </m:r>
                        </m:sup>
                      </m:sSup>
                      <m:r>
                        <a:rPr lang="es-MX" sz="1100" b="0" i="0" smtClean="0">
                          <a:latin typeface="Cambria Math" panose="02040503050406030204" pitchFamily="18" charset="0"/>
                        </a:rPr>
                        <m:t>−0.4948</m:t>
                      </m:r>
                      <m:r>
                        <a:rPr lang="es-EC" sz="1100">
                          <a:latin typeface="Cambria Math" panose="02040503050406030204" pitchFamily="18" charset="0"/>
                        </a:rPr>
                        <m:t>𝑥</m:t>
                      </m:r>
                      <m:r>
                        <a:rPr lang="es-EC" sz="1100">
                          <a:latin typeface="Cambria Math" panose="02040503050406030204" pitchFamily="18" charset="0"/>
                        </a:rPr>
                        <m:t>+0.0091</m:t>
                      </m:r>
                    </m:oMath>
                  </m:oMathPara>
                </a14:m>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Rectángulo 11">
                <a:extLst>
                  <a:ext uri="{FF2B5EF4-FFF2-40B4-BE49-F238E27FC236}">
                    <a16:creationId xmlns:a16="http://schemas.microsoft.com/office/drawing/2014/main" id="{896A5D2F-6BAB-4F80-AFFE-09D7247CACEA}"/>
                  </a:ext>
                </a:extLst>
              </p:cNvPr>
              <p:cNvSpPr>
                <a:spLocks noRot="1" noChangeAspect="1" noMove="1" noResize="1" noEditPoints="1" noAdjustHandles="1" noChangeArrowheads="1" noChangeShapeType="1" noTextEdit="1"/>
              </p:cNvSpPr>
              <p:nvPr/>
            </p:nvSpPr>
            <p:spPr>
              <a:xfrm>
                <a:off x="4385312" y="2647501"/>
                <a:ext cx="4643438" cy="769441"/>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3598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a:xfrm>
            <a:off x="628650" y="593725"/>
            <a:ext cx="7886700" cy="1325563"/>
          </a:xfrm>
        </p:spPr>
        <p:txBody>
          <a:bodyPr>
            <a:normAutofit/>
          </a:bodyPr>
          <a:lstStyle/>
          <a:p>
            <a:r>
              <a:rPr lang="es-MX" sz="3500" b="1" dirty="0">
                <a:latin typeface="Arial" panose="020B0604020202020204" pitchFamily="34" charset="0"/>
                <a:cs typeface="Arial" panose="020B0604020202020204" pitchFamily="34" charset="0"/>
              </a:rPr>
              <a:t>Justificación e importancia</a:t>
            </a:r>
            <a:endParaRPr lang="en-US" sz="3500" dirty="0">
              <a:latin typeface="Arial" panose="020B0604020202020204" pitchFamily="34" charset="0"/>
              <a:cs typeface="Arial" panose="020B0604020202020204" pitchFamily="34" charset="0"/>
            </a:endParaRPr>
          </a:p>
        </p:txBody>
      </p:sp>
      <p:sp>
        <p:nvSpPr>
          <p:cNvPr id="18" name="Marcador de contenido 17"/>
          <p:cNvSpPr>
            <a:spLocks noGrp="1"/>
          </p:cNvSpPr>
          <p:nvPr>
            <p:ph idx="1"/>
          </p:nvPr>
        </p:nvSpPr>
        <p:spPr>
          <a:xfrm>
            <a:off x="628650" y="2065322"/>
            <a:ext cx="7886700" cy="2480045"/>
          </a:xfrm>
        </p:spPr>
        <p:txBody>
          <a:bodyPr>
            <a:noAutofit/>
          </a:bodyPr>
          <a:lstStyle/>
          <a:p>
            <a:pPr marL="0" indent="0">
              <a:buNone/>
            </a:pPr>
            <a:r>
              <a:rPr lang="es-EC" sz="2000" dirty="0">
                <a:effectLst/>
                <a:latin typeface="Arial" panose="020B0604020202020204" pitchFamily="34" charset="0"/>
                <a:ea typeface="Calibri" panose="020F0502020204030204" pitchFamily="34" charset="0"/>
                <a:cs typeface="Arial" panose="020B0604020202020204" pitchFamily="34" charset="0"/>
              </a:rPr>
              <a:t>El proporcionar un modelo geoidal local aplicado al Complejo Hidroeléctrico Paute Integral ayudará en:</a:t>
            </a:r>
          </a:p>
          <a:p>
            <a:r>
              <a:rPr lang="es-EC" sz="2000" dirty="0">
                <a:effectLst/>
                <a:latin typeface="Arial" panose="020B0604020202020204" pitchFamily="34" charset="0"/>
                <a:ea typeface="Calibri" panose="020F0502020204030204" pitchFamily="34" charset="0"/>
                <a:cs typeface="Arial" panose="020B0604020202020204" pitchFamily="34" charset="0"/>
              </a:rPr>
              <a:t> </a:t>
            </a:r>
            <a:r>
              <a:rPr lang="es-EC" sz="2000" dirty="0">
                <a:latin typeface="Arial" panose="020B0604020202020204" pitchFamily="34" charset="0"/>
                <a:ea typeface="Calibri" panose="020F0502020204030204" pitchFamily="34" charset="0"/>
                <a:cs typeface="Arial" panose="020B0604020202020204" pitchFamily="34" charset="0"/>
              </a:rPr>
              <a:t>R</a:t>
            </a:r>
            <a:r>
              <a:rPr lang="es-EC" sz="2000" dirty="0">
                <a:effectLst/>
                <a:latin typeface="Arial" panose="020B0604020202020204" pitchFamily="34" charset="0"/>
                <a:ea typeface="Calibri" panose="020F0502020204030204" pitchFamily="34" charset="0"/>
                <a:cs typeface="Arial" panose="020B0604020202020204" pitchFamily="34" charset="0"/>
              </a:rPr>
              <a:t>educción en gastos de dinero y de tiempo </a:t>
            </a:r>
          </a:p>
          <a:p>
            <a:r>
              <a:rPr lang="es-EC" sz="2000" dirty="0">
                <a:latin typeface="Arial" panose="020B0604020202020204" pitchFamily="34" charset="0"/>
                <a:ea typeface="Calibri" panose="020F0502020204030204" pitchFamily="34" charset="0"/>
                <a:cs typeface="Arial" panose="020B0604020202020204" pitchFamily="34" charset="0"/>
              </a:rPr>
              <a:t>Proporcionar</a:t>
            </a:r>
            <a:r>
              <a:rPr lang="es-EC" sz="2000" dirty="0">
                <a:effectLst/>
                <a:latin typeface="Arial" panose="020B0604020202020204" pitchFamily="34" charset="0"/>
                <a:ea typeface="Calibri" panose="020F0502020204030204" pitchFamily="34" charset="0"/>
                <a:cs typeface="Arial" panose="020B0604020202020204" pitchFamily="34" charset="0"/>
              </a:rPr>
              <a:t> a la </a:t>
            </a:r>
            <a:r>
              <a:rPr lang="es-EC" sz="2000" dirty="0">
                <a:latin typeface="Arial" panose="020B0604020202020204" pitchFamily="34" charset="0"/>
                <a:ea typeface="Calibri" panose="020F0502020204030204" pitchFamily="34" charset="0"/>
                <a:cs typeface="Arial" panose="020B0604020202020204" pitchFamily="34" charset="0"/>
              </a:rPr>
              <a:t>zona </a:t>
            </a:r>
            <a:r>
              <a:rPr lang="es-EC" sz="2000" dirty="0">
                <a:effectLst/>
                <a:latin typeface="Arial" panose="020B0604020202020204" pitchFamily="34" charset="0"/>
                <a:ea typeface="Calibri" panose="020F0502020204030204" pitchFamily="34" charset="0"/>
                <a:cs typeface="Arial" panose="020B0604020202020204" pitchFamily="34" charset="0"/>
              </a:rPr>
              <a:t>alturas ortométricas con precisiones altas (útiles para trabajos como construcciones de vías, proyectos de ingeniería, entre otros)</a:t>
            </a:r>
          </a:p>
          <a:p>
            <a:r>
              <a:rPr lang="es-EC" sz="2000" dirty="0">
                <a:effectLst/>
                <a:latin typeface="Arial" panose="020B0604020202020204" pitchFamily="34" charset="0"/>
                <a:ea typeface="Calibri" panose="020F0502020204030204" pitchFamily="34" charset="0"/>
                <a:cs typeface="Arial" panose="020B0604020202020204" pitchFamily="34" charset="0"/>
              </a:rPr>
              <a:t> Omisión del uso de los modelos como el EGM96 o EGM08 cuyas precisiones superan el metro de error</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4220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C8E98FC7-BB64-4D84-8009-6735B070EDB0}"/>
              </a:ext>
            </a:extLst>
          </p:cNvPr>
          <p:cNvPicPr>
            <a:picLocks noChangeAspect="1"/>
          </p:cNvPicPr>
          <p:nvPr/>
        </p:nvPicPr>
        <p:blipFill>
          <a:blip r:embed="rId3"/>
          <a:stretch>
            <a:fillRect/>
          </a:stretch>
        </p:blipFill>
        <p:spPr>
          <a:xfrm>
            <a:off x="732525" y="3429000"/>
            <a:ext cx="7084502" cy="325080"/>
          </a:xfrm>
          <a:prstGeom prst="rect">
            <a:avLst/>
          </a:prstGeom>
        </p:spPr>
      </p:pic>
      <p:sp>
        <p:nvSpPr>
          <p:cNvPr id="17" name="Título 16"/>
          <p:cNvSpPr>
            <a:spLocks noGrp="1"/>
          </p:cNvSpPr>
          <p:nvPr>
            <p:ph type="title"/>
          </p:nvPr>
        </p:nvSpPr>
        <p:spPr/>
        <p:txBody>
          <a:bodyPr>
            <a:normAutofit/>
          </a:bodyPr>
          <a:lstStyle/>
          <a:p>
            <a:r>
              <a:rPr lang="es-MX" sz="3500" b="1" dirty="0">
                <a:latin typeface="Arial" panose="020B0604020202020204" pitchFamily="34" charset="0"/>
                <a:cs typeface="Arial" panose="020B0604020202020204" pitchFamily="34" charset="0"/>
              </a:rPr>
              <a:t>Metodología</a:t>
            </a:r>
            <a:endParaRPr lang="en-US" sz="3500" b="1" dirty="0">
              <a:latin typeface="Arial" panose="020B0604020202020204" pitchFamily="34" charset="0"/>
              <a:cs typeface="Arial" panose="020B0604020202020204" pitchFamily="34" charset="0"/>
            </a:endParaRPr>
          </a:p>
        </p:txBody>
      </p:sp>
      <p:sp>
        <p:nvSpPr>
          <p:cNvPr id="18" name="Marcador de contenido 17"/>
          <p:cNvSpPr>
            <a:spLocks noGrp="1"/>
          </p:cNvSpPr>
          <p:nvPr>
            <p:ph idx="1"/>
          </p:nvPr>
        </p:nvSpPr>
        <p:spPr>
          <a:xfrm>
            <a:off x="628650" y="1339487"/>
            <a:ext cx="7886700" cy="5044059"/>
          </a:xfrm>
        </p:spPr>
        <p:txBody>
          <a:bodyPr/>
          <a:lstStyle/>
          <a:p>
            <a:pPr marL="0" indent="0">
              <a:buNone/>
            </a:pPr>
            <a:r>
              <a:rPr lang="es-MX" sz="2500" b="1" dirty="0">
                <a:latin typeface="Arial" panose="020B0604020202020204" pitchFamily="34" charset="0"/>
                <a:cs typeface="Arial" panose="020B0604020202020204" pitchFamily="34" charset="0"/>
              </a:rPr>
              <a:t>Método de Mínimos Cuadrados Colocación</a:t>
            </a:r>
          </a:p>
          <a:p>
            <a:pPr marL="0" indent="0">
              <a:buNone/>
            </a:pPr>
            <a:r>
              <a:rPr lang="es-MX" sz="1800" b="1" dirty="0">
                <a:solidFill>
                  <a:schemeClr val="accent6"/>
                </a:solidFill>
                <a:latin typeface="Arial" panose="020B0604020202020204" pitchFamily="34" charset="0"/>
                <a:cs typeface="Arial" panose="020B0604020202020204" pitchFamily="34" charset="0"/>
              </a:rPr>
              <a:t>3. Cálculo de las señales de observación</a:t>
            </a:r>
          </a:p>
          <a:p>
            <a:pPr marL="0" indent="0">
              <a:buNone/>
            </a:pPr>
            <a:r>
              <a:rPr lang="es-MX" sz="1700" b="1" dirty="0">
                <a:solidFill>
                  <a:schemeClr val="accent6"/>
                </a:solidFill>
                <a:latin typeface="Arial" panose="020B0604020202020204" pitchFamily="34" charset="0"/>
                <a:cs typeface="Arial" panose="020B0604020202020204" pitchFamily="34" charset="0"/>
              </a:rPr>
              <a:t>Matriz covarianza de la señal en los puntos de observación</a:t>
            </a:r>
          </a:p>
          <a:p>
            <a:pPr marL="0" indent="0">
              <a:buNone/>
            </a:pP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s-MX" sz="1800" b="1" dirty="0">
              <a:solidFill>
                <a:srgbClr val="70AD47"/>
              </a:solidFill>
              <a:latin typeface="Arial" panose="020B0604020202020204" pitchFamily="34" charset="0"/>
              <a:cs typeface="Arial" panose="020B0604020202020204" pitchFamily="34" charset="0"/>
            </a:endParaRPr>
          </a:p>
          <a:p>
            <a:pPr marL="0" indent="0">
              <a:buNone/>
            </a:pPr>
            <a:r>
              <a:rPr lang="es-MX" sz="1700" b="1" dirty="0">
                <a:solidFill>
                  <a:schemeClr val="accent6"/>
                </a:solidFill>
                <a:latin typeface="Arial" panose="020B0604020202020204" pitchFamily="34" charset="0"/>
                <a:cs typeface="Arial" panose="020B0604020202020204" pitchFamily="34" charset="0"/>
              </a:rPr>
              <a:t>Matriz de covarianza del ruido en los puntos de observación</a:t>
            </a:r>
            <a:endParaRPr lang="en-US" dirty="0">
              <a:latin typeface="Arial" panose="020B0604020202020204" pitchFamily="34" charset="0"/>
              <a:cs typeface="Arial" panose="020B0604020202020204" pitchFamily="34" charset="0"/>
            </a:endParaRPr>
          </a:p>
        </p:txBody>
      </p:sp>
      <p:sp>
        <p:nvSpPr>
          <p:cNvPr id="7" name="Rectángulo 6"/>
          <p:cNvSpPr/>
          <p:nvPr/>
        </p:nvSpPr>
        <p:spPr>
          <a:xfrm>
            <a:off x="4365880" y="2458909"/>
            <a:ext cx="4149470" cy="1031051"/>
          </a:xfrm>
          <a:prstGeom prst="rect">
            <a:avLst/>
          </a:prstGeom>
        </p:spPr>
        <p:txBody>
          <a:bodyPr wrap="square">
            <a:spAutoFit/>
          </a:bodyPr>
          <a:lstStyle/>
          <a:p>
            <a:pPr marL="285750" indent="-285750">
              <a:buFont typeface="Arial" panose="020B0604020202020204" pitchFamily="34" charset="0"/>
              <a:buChar char="•"/>
            </a:pPr>
            <a:r>
              <a:rPr lang="es-MX" sz="1500" dirty="0">
                <a:latin typeface="Arial" panose="020B0604020202020204" pitchFamily="34" charset="0"/>
                <a:ea typeface="Calibri" panose="020F0502020204030204" pitchFamily="34" charset="0"/>
                <a:cs typeface="Arial" panose="020B0604020202020204" pitchFamily="34" charset="0"/>
              </a:rPr>
              <a:t>Con la función covarianza, se calculó la covarianza para todas las  distancias entre los puntos observados.</a:t>
            </a:r>
          </a:p>
          <a:p>
            <a:pPr marL="285750" indent="-285750">
              <a:buFont typeface="Arial" panose="020B0604020202020204" pitchFamily="34" charset="0"/>
              <a:buChar char="•"/>
            </a:pPr>
            <a:r>
              <a:rPr lang="es-EC" sz="1500" dirty="0">
                <a:latin typeface="Arial" panose="020B0604020202020204" pitchFamily="34" charset="0"/>
                <a:cs typeface="Arial" panose="020B0604020202020204" pitchFamily="34" charset="0"/>
              </a:rPr>
              <a:t> Matriz de 51 x51</a:t>
            </a:r>
            <a:endParaRPr lang="en-US" sz="15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9E389A42-7BCA-4339-BDA2-9F2A5FF92FDF}"/>
                  </a:ext>
                </a:extLst>
              </p:cNvPr>
              <p:cNvSpPr txBox="1"/>
              <p:nvPr/>
            </p:nvSpPr>
            <p:spPr>
              <a:xfrm>
                <a:off x="2562958" y="2735914"/>
                <a:ext cx="193430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rgbClr val="836967"/>
                              </a:solidFill>
                              <a:latin typeface="Cambria Math" panose="02040503050406030204" pitchFamily="18" charset="0"/>
                            </a:rPr>
                          </m:ctrlPr>
                        </m:sSubPr>
                        <m:e>
                          <m:r>
                            <a:rPr lang="es-EC" i="1">
                              <a:latin typeface="Cambria Math" panose="02040503050406030204" pitchFamily="18" charset="0"/>
                            </a:rPr>
                            <m:t>𝐶</m:t>
                          </m:r>
                        </m:e>
                        <m:sub>
                          <m:r>
                            <a:rPr lang="es-EC" b="0" i="1" smtClean="0">
                              <a:latin typeface="Cambria Math" panose="02040503050406030204" pitchFamily="18" charset="0"/>
                            </a:rPr>
                            <m:t>𝑠𝑠</m:t>
                          </m:r>
                        </m:sub>
                      </m:sSub>
                      <m:r>
                        <a:rPr lang="es-EC" b="0" i="1" smtClean="0">
                          <a:latin typeface="Cambria Math" panose="02040503050406030204" pitchFamily="18" charset="0"/>
                        </a:rPr>
                        <m:t> </m:t>
                      </m:r>
                    </m:oMath>
                  </m:oMathPara>
                </a14:m>
                <a:endParaRPr lang="es-EC" dirty="0"/>
              </a:p>
            </p:txBody>
          </p:sp>
        </mc:Choice>
        <mc:Fallback xmlns="">
          <p:sp>
            <p:nvSpPr>
              <p:cNvPr id="9" name="CuadroTexto 8">
                <a:extLst>
                  <a:ext uri="{FF2B5EF4-FFF2-40B4-BE49-F238E27FC236}">
                    <a16:creationId xmlns:a16="http://schemas.microsoft.com/office/drawing/2014/main" id="{9E389A42-7BCA-4339-BDA2-9F2A5FF92FDF}"/>
                  </a:ext>
                </a:extLst>
              </p:cNvPr>
              <p:cNvSpPr txBox="1">
                <a:spLocks noRot="1" noChangeAspect="1" noMove="1" noResize="1" noEditPoints="1" noAdjustHandles="1" noChangeArrowheads="1" noChangeShapeType="1" noTextEdit="1"/>
              </p:cNvSpPr>
              <p:nvPr/>
            </p:nvSpPr>
            <p:spPr>
              <a:xfrm>
                <a:off x="2562958" y="2735914"/>
                <a:ext cx="1934308" cy="369332"/>
              </a:xfrm>
              <a:prstGeom prst="rect">
                <a:avLst/>
              </a:prstGeom>
              <a:blipFill>
                <a:blip r:embed="rId4"/>
                <a:stretch>
                  <a:fillRect/>
                </a:stretch>
              </a:blipFill>
            </p:spPr>
            <p:txBody>
              <a:bodyPr/>
              <a:lstStyle/>
              <a:p>
                <a:r>
                  <a:rPr lang="es-EC">
                    <a:noFill/>
                  </a:rPr>
                  <a:t> </a:t>
                </a:r>
              </a:p>
            </p:txBody>
          </p:sp>
        </mc:Fallback>
      </mc:AlternateContent>
      <p:cxnSp>
        <p:nvCxnSpPr>
          <p:cNvPr id="5" name="Conector recto de flecha 4">
            <a:extLst>
              <a:ext uri="{FF2B5EF4-FFF2-40B4-BE49-F238E27FC236}">
                <a16:creationId xmlns:a16="http://schemas.microsoft.com/office/drawing/2014/main" id="{BE92428A-6B9F-40E4-BCF4-5F6452673749}"/>
              </a:ext>
            </a:extLst>
          </p:cNvPr>
          <p:cNvCxnSpPr>
            <a:cxnSpLocks/>
          </p:cNvCxnSpPr>
          <p:nvPr/>
        </p:nvCxnSpPr>
        <p:spPr>
          <a:xfrm flipH="1">
            <a:off x="7117976" y="2913474"/>
            <a:ext cx="80683" cy="5763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ángulo 18">
            <a:extLst>
              <a:ext uri="{FF2B5EF4-FFF2-40B4-BE49-F238E27FC236}">
                <a16:creationId xmlns:a16="http://schemas.microsoft.com/office/drawing/2014/main" id="{92F62A33-3D18-4A15-9BB4-3330D820C16B}"/>
              </a:ext>
            </a:extLst>
          </p:cNvPr>
          <p:cNvSpPr/>
          <p:nvPr/>
        </p:nvSpPr>
        <p:spPr>
          <a:xfrm>
            <a:off x="4365880" y="4588948"/>
            <a:ext cx="4226989" cy="1246495"/>
          </a:xfrm>
          <a:prstGeom prst="rect">
            <a:avLst/>
          </a:prstGeom>
        </p:spPr>
        <p:txBody>
          <a:bodyPr wrap="square">
            <a:spAutoFit/>
          </a:bodyPr>
          <a:lstStyle/>
          <a:p>
            <a:pPr marL="285750" indent="-285750">
              <a:buFont typeface="Arial" panose="020B0604020202020204" pitchFamily="34" charset="0"/>
              <a:buChar char="•"/>
            </a:pPr>
            <a:r>
              <a:rPr lang="es-EC" sz="1500" dirty="0">
                <a:solidFill>
                  <a:schemeClr val="tx1"/>
                </a:solidFill>
                <a:latin typeface="Arial" panose="020B0604020202020204" pitchFamily="34" charset="0"/>
                <a:cs typeface="Arial" panose="020B0604020202020204" pitchFamily="34" charset="0"/>
              </a:rPr>
              <a:t>Se realizó el método de prueba-error con diferentes valores de varianza </a:t>
            </a:r>
            <a:r>
              <a:rPr lang="es-EC" sz="1500" dirty="0">
                <a:latin typeface="Arial" panose="020B0604020202020204" pitchFamily="34" charset="0"/>
                <a:cs typeface="Arial" panose="020B0604020202020204" pitchFamily="34" charset="0"/>
              </a:rPr>
              <a:t>d</a:t>
            </a:r>
            <a:r>
              <a:rPr lang="es-EC" sz="1500" dirty="0">
                <a:solidFill>
                  <a:schemeClr val="tx1"/>
                </a:solidFill>
                <a:latin typeface="Arial" panose="020B0604020202020204" pitchFamily="34" charset="0"/>
                <a:cs typeface="Arial" panose="020B0604020202020204" pitchFamily="34" charset="0"/>
              </a:rPr>
              <a:t>el ruido.</a:t>
            </a:r>
          </a:p>
          <a:p>
            <a:pPr marL="285750" indent="-285750">
              <a:buFont typeface="Arial" panose="020B0604020202020204" pitchFamily="34" charset="0"/>
              <a:buChar char="•"/>
            </a:pPr>
            <a:r>
              <a:rPr lang="es-EC" sz="1500" dirty="0">
                <a:solidFill>
                  <a:schemeClr val="tx1"/>
                </a:solidFill>
                <a:latin typeface="Arial" panose="020B0604020202020204" pitchFamily="34" charset="0"/>
                <a:cs typeface="Arial" panose="020B0604020202020204" pitchFamily="34" charset="0"/>
              </a:rPr>
              <a:t>Valor de 0.1 generó menor RMSE en la predicción de puntos de validación.</a:t>
            </a:r>
          </a:p>
          <a:p>
            <a:pPr marL="285750" indent="-285750">
              <a:buFont typeface="Arial" panose="020B0604020202020204" pitchFamily="34" charset="0"/>
              <a:buChar char="•"/>
            </a:pPr>
            <a:r>
              <a:rPr lang="es-EC" sz="1500" dirty="0">
                <a:latin typeface="Arial" panose="020B0604020202020204" pitchFamily="34" charset="0"/>
                <a:cs typeface="Arial" panose="020B0604020202020204" pitchFamily="34" charset="0"/>
              </a:rPr>
              <a:t> Matriz de 51 x51</a:t>
            </a:r>
            <a:endParaRPr lang="en-US" sz="15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55E5D894-8A13-41FC-8AB3-EE5EDBDD528D}"/>
                  </a:ext>
                </a:extLst>
              </p:cNvPr>
              <p:cNvSpPr txBox="1"/>
              <p:nvPr/>
            </p:nvSpPr>
            <p:spPr>
              <a:xfrm>
                <a:off x="628650" y="4467397"/>
                <a:ext cx="193430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rgbClr val="836967"/>
                              </a:solidFill>
                              <a:latin typeface="Cambria Math" panose="02040503050406030204" pitchFamily="18" charset="0"/>
                            </a:rPr>
                          </m:ctrlPr>
                        </m:sSubPr>
                        <m:e>
                          <m:r>
                            <a:rPr lang="es-EC" i="1">
                              <a:latin typeface="Cambria Math" panose="02040503050406030204" pitchFamily="18" charset="0"/>
                            </a:rPr>
                            <m:t>𝐶</m:t>
                          </m:r>
                        </m:e>
                        <m:sub>
                          <m:r>
                            <a:rPr lang="es-EC" i="1">
                              <a:latin typeface="Cambria Math" panose="02040503050406030204" pitchFamily="18" charset="0"/>
                            </a:rPr>
                            <m:t>𝑟𝑟</m:t>
                          </m:r>
                        </m:sub>
                      </m:sSub>
                      <m:r>
                        <a:rPr lang="es-EC" i="0">
                          <a:latin typeface="Cambria Math" panose="02040503050406030204" pitchFamily="18" charset="0"/>
                        </a:rPr>
                        <m:t> = </m:t>
                      </m:r>
                      <m:sSup>
                        <m:sSupPr>
                          <m:ctrlPr>
                            <a:rPr lang="es-EC" i="1">
                              <a:solidFill>
                                <a:srgbClr val="836967"/>
                              </a:solidFill>
                              <a:latin typeface="Cambria Math" panose="02040503050406030204" pitchFamily="18" charset="0"/>
                            </a:rPr>
                          </m:ctrlPr>
                        </m:sSupPr>
                        <m:e>
                          <m:sSub>
                            <m:sSubPr>
                              <m:ctrlPr>
                                <a:rPr lang="es-EC" i="1">
                                  <a:solidFill>
                                    <a:srgbClr val="836967"/>
                                  </a:solidFill>
                                  <a:latin typeface="Cambria Math" panose="02040503050406030204" pitchFamily="18" charset="0"/>
                                </a:rPr>
                              </m:ctrlPr>
                            </m:sSubPr>
                            <m:e>
                              <m:r>
                                <a:rPr lang="es-EC" i="1">
                                  <a:latin typeface="Cambria Math" panose="02040503050406030204" pitchFamily="18" charset="0"/>
                                </a:rPr>
                                <m:t>𝜎</m:t>
                              </m:r>
                            </m:e>
                            <m:sub>
                              <m:r>
                                <a:rPr lang="es-EC" i="1">
                                  <a:latin typeface="Cambria Math" panose="02040503050406030204" pitchFamily="18" charset="0"/>
                                </a:rPr>
                                <m:t>𝑜</m:t>
                              </m:r>
                            </m:sub>
                          </m:sSub>
                        </m:e>
                        <m:sup>
                          <m:r>
                            <a:rPr lang="es-EC" i="0">
                              <a:latin typeface="Cambria Math" panose="02040503050406030204" pitchFamily="18" charset="0"/>
                            </a:rPr>
                            <m:t>2</m:t>
                          </m:r>
                        </m:sup>
                      </m:sSup>
                      <m:r>
                        <a:rPr lang="es-EC" i="0">
                          <a:latin typeface="Cambria Math" panose="02040503050406030204" pitchFamily="18" charset="0"/>
                        </a:rPr>
                        <m:t> </m:t>
                      </m:r>
                      <m:r>
                        <a:rPr lang="es-EC" i="1">
                          <a:latin typeface="Cambria Math" panose="02040503050406030204" pitchFamily="18" charset="0"/>
                        </a:rPr>
                        <m:t>𝐼</m:t>
                      </m:r>
                    </m:oMath>
                  </m:oMathPara>
                </a14:m>
                <a:endParaRPr lang="es-EC" dirty="0"/>
              </a:p>
            </p:txBody>
          </p:sp>
        </mc:Choice>
        <mc:Fallback xmlns="">
          <p:sp>
            <p:nvSpPr>
              <p:cNvPr id="21" name="CuadroTexto 20">
                <a:extLst>
                  <a:ext uri="{FF2B5EF4-FFF2-40B4-BE49-F238E27FC236}">
                    <a16:creationId xmlns:a16="http://schemas.microsoft.com/office/drawing/2014/main" id="{55E5D894-8A13-41FC-8AB3-EE5EDBDD528D}"/>
                  </a:ext>
                </a:extLst>
              </p:cNvPr>
              <p:cNvSpPr txBox="1">
                <a:spLocks noRot="1" noChangeAspect="1" noMove="1" noResize="1" noEditPoints="1" noAdjustHandles="1" noChangeArrowheads="1" noChangeShapeType="1" noTextEdit="1"/>
              </p:cNvSpPr>
              <p:nvPr/>
            </p:nvSpPr>
            <p:spPr>
              <a:xfrm>
                <a:off x="628650" y="4467397"/>
                <a:ext cx="1934308" cy="369332"/>
              </a:xfrm>
              <a:prstGeom prst="rect">
                <a:avLst/>
              </a:prstGeom>
              <a:blipFill>
                <a:blip r:embed="rId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417541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p:txBody>
          <a:bodyPr>
            <a:normAutofit/>
          </a:bodyPr>
          <a:lstStyle/>
          <a:p>
            <a:r>
              <a:rPr lang="es-MX" sz="3500" b="1" dirty="0">
                <a:latin typeface="Arial" panose="020B0604020202020204" pitchFamily="34" charset="0"/>
                <a:cs typeface="Arial" panose="020B0604020202020204" pitchFamily="34" charset="0"/>
              </a:rPr>
              <a:t>Metodología</a:t>
            </a:r>
            <a:endParaRPr lang="en-US" sz="3500" b="1" dirty="0">
              <a:latin typeface="Arial" panose="020B0604020202020204" pitchFamily="34" charset="0"/>
              <a:cs typeface="Arial" panose="020B0604020202020204" pitchFamily="34" charset="0"/>
            </a:endParaRPr>
          </a:p>
        </p:txBody>
      </p:sp>
      <p:sp>
        <p:nvSpPr>
          <p:cNvPr id="18" name="Marcador de contenido 17"/>
          <p:cNvSpPr>
            <a:spLocks noGrp="1"/>
          </p:cNvSpPr>
          <p:nvPr>
            <p:ph idx="1"/>
          </p:nvPr>
        </p:nvSpPr>
        <p:spPr>
          <a:xfrm>
            <a:off x="628650" y="1339487"/>
            <a:ext cx="7886700" cy="5044059"/>
          </a:xfrm>
        </p:spPr>
        <p:txBody>
          <a:bodyPr/>
          <a:lstStyle/>
          <a:p>
            <a:pPr marL="0" indent="0">
              <a:buNone/>
            </a:pPr>
            <a:r>
              <a:rPr lang="es-MX" sz="2500" b="1" dirty="0">
                <a:latin typeface="Arial" panose="020B0604020202020204" pitchFamily="34" charset="0"/>
                <a:cs typeface="Arial" panose="020B0604020202020204" pitchFamily="34" charset="0"/>
              </a:rPr>
              <a:t>Método de Mínimos Cuadrados Colocación</a:t>
            </a:r>
          </a:p>
          <a:p>
            <a:pPr marL="0" indent="0">
              <a:buNone/>
              <a:defRPr/>
            </a:pPr>
            <a:r>
              <a:rPr lang="es-MX" sz="1800" b="1" dirty="0">
                <a:solidFill>
                  <a:schemeClr val="accent6"/>
                </a:solidFill>
                <a:latin typeface="Arial" panose="020B0604020202020204" pitchFamily="34" charset="0"/>
                <a:cs typeface="Arial" panose="020B0604020202020204" pitchFamily="34" charset="0"/>
              </a:rPr>
              <a:t>3. Cálculo de las señales de observación</a:t>
            </a:r>
            <a:endParaRPr lang="es-MX" sz="1800" b="1" dirty="0">
              <a:solidFill>
                <a:srgbClr val="70AD47"/>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1700" b="1" i="0" u="none" strike="noStrike" kern="1200" cap="none" spc="0" normalizeH="0" baseline="0" noProof="0" dirty="0">
                <a:ln>
                  <a:noFill/>
                </a:ln>
                <a:solidFill>
                  <a:srgbClr val="70AD47"/>
                </a:solidFill>
                <a:effectLst/>
                <a:uLnTx/>
                <a:uFillTx/>
                <a:latin typeface="Arial" panose="020B0604020202020204" pitchFamily="34" charset="0"/>
                <a:cs typeface="Arial" panose="020B0604020202020204" pitchFamily="34" charset="0"/>
              </a:rPr>
              <a:t>Matriz ensamblada</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defRPr/>
            </a:pPr>
            <a:r>
              <a:rPr lang="en-US" sz="1700" b="1" dirty="0" err="1">
                <a:solidFill>
                  <a:srgbClr val="70AD47"/>
                </a:solidFill>
                <a:latin typeface="Arial" panose="020B0604020202020204" pitchFamily="34" charset="0"/>
                <a:cs typeface="Arial" panose="020B0604020202020204" pitchFamily="34" charset="0"/>
              </a:rPr>
              <a:t>Cálculo</a:t>
            </a:r>
            <a:r>
              <a:rPr lang="en-US" sz="1700" b="1" dirty="0">
                <a:solidFill>
                  <a:srgbClr val="70AD47"/>
                </a:solidFill>
                <a:latin typeface="Arial" panose="020B0604020202020204" pitchFamily="34" charset="0"/>
                <a:cs typeface="Arial" panose="020B0604020202020204" pitchFamily="34" charset="0"/>
              </a:rPr>
              <a:t> de la </a:t>
            </a:r>
            <a:r>
              <a:rPr lang="en-US" sz="1700" b="1" dirty="0" err="1">
                <a:solidFill>
                  <a:srgbClr val="70AD47"/>
                </a:solidFill>
                <a:latin typeface="Arial" panose="020B0604020202020204" pitchFamily="34" charset="0"/>
                <a:cs typeface="Arial" panose="020B0604020202020204" pitchFamily="34" charset="0"/>
              </a:rPr>
              <a:t>matriz</a:t>
            </a:r>
            <a:r>
              <a:rPr lang="en-US" sz="1700" b="1" dirty="0">
                <a:solidFill>
                  <a:srgbClr val="70AD47"/>
                </a:solidFill>
                <a:latin typeface="Arial" panose="020B0604020202020204" pitchFamily="34" charset="0"/>
                <a:cs typeface="Arial" panose="020B0604020202020204" pitchFamily="34" charset="0"/>
              </a:rPr>
              <a:t> de señales </a:t>
            </a:r>
            <a:r>
              <a:rPr lang="en-US" sz="1700" b="1" dirty="0" err="1">
                <a:solidFill>
                  <a:srgbClr val="70AD47"/>
                </a:solidFill>
                <a:latin typeface="Arial" panose="020B0604020202020204" pitchFamily="34" charset="0"/>
                <a:cs typeface="Arial" panose="020B0604020202020204" pitchFamily="34" charset="0"/>
              </a:rPr>
              <a:t>en</a:t>
            </a:r>
            <a:r>
              <a:rPr lang="en-US" sz="1700" b="1" dirty="0">
                <a:solidFill>
                  <a:srgbClr val="70AD47"/>
                </a:solidFill>
                <a:latin typeface="Arial" panose="020B0604020202020204" pitchFamily="34" charset="0"/>
                <a:cs typeface="Arial" panose="020B0604020202020204" pitchFamily="34" charset="0"/>
              </a:rPr>
              <a:t> </a:t>
            </a:r>
            <a:r>
              <a:rPr lang="en-US" sz="1700" b="1" dirty="0" err="1">
                <a:solidFill>
                  <a:srgbClr val="70AD47"/>
                </a:solidFill>
                <a:latin typeface="Arial" panose="020B0604020202020204" pitchFamily="34" charset="0"/>
                <a:cs typeface="Arial" panose="020B0604020202020204" pitchFamily="34" charset="0"/>
              </a:rPr>
              <a:t>los</a:t>
            </a:r>
            <a:r>
              <a:rPr lang="en-US" sz="1700" b="1" dirty="0">
                <a:solidFill>
                  <a:srgbClr val="70AD47"/>
                </a:solidFill>
                <a:latin typeface="Arial" panose="020B0604020202020204" pitchFamily="34" charset="0"/>
                <a:cs typeface="Arial" panose="020B0604020202020204" pitchFamily="34" charset="0"/>
              </a:rPr>
              <a:t> puntos </a:t>
            </a:r>
            <a:r>
              <a:rPr lang="en-US" sz="1700" b="1" dirty="0" err="1">
                <a:solidFill>
                  <a:srgbClr val="70AD47"/>
                </a:solidFill>
                <a:latin typeface="Arial" panose="020B0604020202020204" pitchFamily="34" charset="0"/>
                <a:cs typeface="Arial" panose="020B0604020202020204" pitchFamily="34" charset="0"/>
              </a:rPr>
              <a:t>muestreados</a:t>
            </a:r>
            <a:endParaRPr lang="en-US" sz="1700" b="1" dirty="0">
              <a:solidFill>
                <a:srgbClr val="70AD47"/>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7887F9A4-A354-421A-8D1E-969D901D11B3}"/>
                  </a:ext>
                </a:extLst>
              </p:cNvPr>
              <p:cNvSpPr txBox="1"/>
              <p:nvPr/>
            </p:nvSpPr>
            <p:spPr>
              <a:xfrm>
                <a:off x="706287" y="2665050"/>
                <a:ext cx="1795373" cy="3469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s-EC" sz="1600" i="1">
                              <a:solidFill>
                                <a:srgbClr val="836967"/>
                              </a:solidFill>
                              <a:latin typeface="Cambria Math" panose="02040503050406030204" pitchFamily="18" charset="0"/>
                            </a:rPr>
                          </m:ctrlPr>
                        </m:accPr>
                        <m:e>
                          <m:r>
                            <a:rPr lang="es-EC" sz="1600" i="1">
                              <a:latin typeface="Cambria Math" panose="02040503050406030204" pitchFamily="18" charset="0"/>
                            </a:rPr>
                            <m:t>𝐶</m:t>
                          </m:r>
                        </m:e>
                      </m:acc>
                      <m:r>
                        <a:rPr lang="es-EC" sz="1600" i="0">
                          <a:latin typeface="Cambria Math" panose="02040503050406030204" pitchFamily="18" charset="0"/>
                        </a:rPr>
                        <m:t>=</m:t>
                      </m:r>
                      <m:sSub>
                        <m:sSubPr>
                          <m:ctrlPr>
                            <a:rPr lang="es-EC" sz="1600" i="1">
                              <a:solidFill>
                                <a:srgbClr val="836967"/>
                              </a:solidFill>
                              <a:latin typeface="Cambria Math" panose="02040503050406030204" pitchFamily="18" charset="0"/>
                            </a:rPr>
                          </m:ctrlPr>
                        </m:sSubPr>
                        <m:e>
                          <m:r>
                            <a:rPr lang="es-EC" sz="1600" i="1">
                              <a:latin typeface="Cambria Math" panose="02040503050406030204" pitchFamily="18" charset="0"/>
                            </a:rPr>
                            <m:t>𝐶</m:t>
                          </m:r>
                        </m:e>
                        <m:sub>
                          <m:r>
                            <a:rPr lang="es-EC" sz="1600" i="1">
                              <a:latin typeface="Cambria Math" panose="02040503050406030204" pitchFamily="18" charset="0"/>
                            </a:rPr>
                            <m:t>𝑠𝑠</m:t>
                          </m:r>
                        </m:sub>
                      </m:sSub>
                      <m:r>
                        <a:rPr lang="es-EC" sz="1600" i="0">
                          <a:latin typeface="Cambria Math" panose="02040503050406030204" pitchFamily="18" charset="0"/>
                        </a:rPr>
                        <m:t>+</m:t>
                      </m:r>
                      <m:sSub>
                        <m:sSubPr>
                          <m:ctrlPr>
                            <a:rPr lang="es-EC" sz="1600" i="1">
                              <a:solidFill>
                                <a:srgbClr val="836967"/>
                              </a:solidFill>
                              <a:latin typeface="Cambria Math" panose="02040503050406030204" pitchFamily="18" charset="0"/>
                            </a:rPr>
                          </m:ctrlPr>
                        </m:sSubPr>
                        <m:e>
                          <m:r>
                            <a:rPr lang="es-EC" sz="1600" i="1">
                              <a:latin typeface="Cambria Math" panose="02040503050406030204" pitchFamily="18" charset="0"/>
                            </a:rPr>
                            <m:t>𝐶</m:t>
                          </m:r>
                        </m:e>
                        <m:sub>
                          <m:r>
                            <a:rPr lang="es-EC" sz="1600" i="1">
                              <a:latin typeface="Cambria Math" panose="02040503050406030204" pitchFamily="18" charset="0"/>
                            </a:rPr>
                            <m:t>𝑟𝑟</m:t>
                          </m:r>
                        </m:sub>
                      </m:sSub>
                    </m:oMath>
                  </m:oMathPara>
                </a14:m>
                <a:endParaRPr lang="es-EC" sz="1600" dirty="0"/>
              </a:p>
            </p:txBody>
          </p:sp>
        </mc:Choice>
        <mc:Fallback xmlns="">
          <p:sp>
            <p:nvSpPr>
              <p:cNvPr id="11" name="CuadroTexto 10">
                <a:extLst>
                  <a:ext uri="{FF2B5EF4-FFF2-40B4-BE49-F238E27FC236}">
                    <a16:creationId xmlns:a16="http://schemas.microsoft.com/office/drawing/2014/main" id="{7887F9A4-A354-421A-8D1E-969D901D11B3}"/>
                  </a:ext>
                </a:extLst>
              </p:cNvPr>
              <p:cNvSpPr txBox="1">
                <a:spLocks noRot="1" noChangeAspect="1" noMove="1" noResize="1" noEditPoints="1" noAdjustHandles="1" noChangeArrowheads="1" noChangeShapeType="1" noTextEdit="1"/>
              </p:cNvSpPr>
              <p:nvPr/>
            </p:nvSpPr>
            <p:spPr>
              <a:xfrm>
                <a:off x="706287" y="2665050"/>
                <a:ext cx="1795373" cy="34695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282FB108-1E0B-4781-AEF4-D51565E8843B}"/>
                  </a:ext>
                </a:extLst>
              </p:cNvPr>
              <p:cNvSpPr txBox="1"/>
              <p:nvPr/>
            </p:nvSpPr>
            <p:spPr>
              <a:xfrm>
                <a:off x="0" y="3200712"/>
                <a:ext cx="5987143" cy="2162259"/>
              </a:xfrm>
              <a:prstGeom prst="rect">
                <a:avLst/>
              </a:prstGeom>
              <a:noFill/>
            </p:spPr>
            <p:txBody>
              <a:bodyPr wrap="square">
                <a:spAutoFit/>
              </a:bodyPr>
              <a:lstStyle/>
              <a:p>
                <a:pPr indent="457200" algn="just">
                  <a:lnSpc>
                    <a:spcPct val="200000"/>
                  </a:lnSpc>
                  <a:spcAft>
                    <a:spcPts val="800"/>
                  </a:spcAft>
                </a:pPr>
                <a14:m>
                  <m:oMath xmlns:m="http://schemas.openxmlformats.org/officeDocument/2006/math">
                    <m:acc>
                      <m:accPr>
                        <m:chr m:val="̂"/>
                        <m:ctrlPr>
                          <a:rPr lang="es-EC" sz="1450" i="1">
                            <a:latin typeface="Cambria Math" panose="02040503050406030204" pitchFamily="18" charset="0"/>
                          </a:rPr>
                        </m:ctrlPr>
                      </m:accPr>
                      <m:e>
                        <m:r>
                          <a:rPr lang="es-EC" sz="1450">
                            <a:latin typeface="Cambria Math" panose="02040503050406030204" pitchFamily="18" charset="0"/>
                          </a:rPr>
                          <m:t>𝐶</m:t>
                        </m:r>
                      </m:e>
                    </m:acc>
                    <m:r>
                      <a:rPr lang="es-EC" sz="1450">
                        <a:latin typeface="Cambria Math" panose="02040503050406030204" pitchFamily="18" charset="0"/>
                      </a:rPr>
                      <m:t>:</m:t>
                    </m:r>
                  </m:oMath>
                </a14:m>
                <a:r>
                  <a:rPr lang="es-EC" sz="1450" dirty="0">
                    <a:latin typeface="Arial" panose="020B0604020202020204" pitchFamily="34" charset="0"/>
                    <a:cs typeface="Arial" panose="020B0604020202020204" pitchFamily="34" charset="0"/>
                  </a:rPr>
                  <a:t> es la matriz de covarianza de las observaciones.</a:t>
                </a:r>
              </a:p>
              <a:p>
                <a:pPr indent="457200" algn="just">
                  <a:lnSpc>
                    <a:spcPct val="200000"/>
                  </a:lnSpc>
                  <a:spcAft>
                    <a:spcPts val="800"/>
                  </a:spcAft>
                </a:pPr>
                <a:r>
                  <a:rPr lang="es-EC" sz="1400" dirty="0">
                    <a:latin typeface="Arial" panose="020B0604020202020204" pitchFamily="34" charset="0"/>
                    <a:cs typeface="Arial" panose="020B0604020202020204" pitchFamily="34" charset="0"/>
                  </a:rPr>
                  <a:t> </a:t>
                </a:r>
                <a:r>
                  <a:rPr lang="es-EC" sz="1450" dirty="0">
                    <a:latin typeface="Arial" panose="020B0604020202020204" pitchFamily="34" charset="0"/>
                    <a:cs typeface="Arial" panose="020B0604020202020204" pitchFamily="34" charset="0"/>
                  </a:rPr>
                  <a:t>Matriz de 51 x51</a:t>
                </a:r>
                <a:endParaRPr lang="en-US" sz="1450" dirty="0">
                  <a:latin typeface="Arial" panose="020B0604020202020204" pitchFamily="34" charset="0"/>
                  <a:cs typeface="Arial" panose="020B0604020202020204" pitchFamily="34" charset="0"/>
                </a:endParaRPr>
              </a:p>
              <a:p>
                <a:pPr indent="457200" algn="just">
                  <a:lnSpc>
                    <a:spcPct val="200000"/>
                  </a:lnSpc>
                  <a:spcAft>
                    <a:spcPts val="800"/>
                  </a:spcAft>
                </a:pPr>
                <a:endParaRPr lang="es-EC" sz="1450" dirty="0">
                  <a:latin typeface="Arial" panose="020B0604020202020204" pitchFamily="34" charset="0"/>
                  <a:cs typeface="Arial" panose="020B0604020202020204" pitchFamily="34" charset="0"/>
                </a:endParaRPr>
              </a:p>
              <a:p>
                <a:pPr algn="just">
                  <a:lnSpc>
                    <a:spcPct val="200000"/>
                  </a:lnSpc>
                  <a:spcAft>
                    <a:spcPts val="800"/>
                  </a:spcAft>
                </a:pPr>
                <a:endParaRPr lang="es-EC" sz="1600" dirty="0">
                  <a:latin typeface="Arial" panose="020B0604020202020204" pitchFamily="34" charset="0"/>
                  <a:cs typeface="Arial" panose="020B0604020202020204" pitchFamily="34" charset="0"/>
                </a:endParaRPr>
              </a:p>
            </p:txBody>
          </p:sp>
        </mc:Choice>
        <mc:Fallback xmlns="">
          <p:sp>
            <p:nvSpPr>
              <p:cNvPr id="15" name="CuadroTexto 14">
                <a:extLst>
                  <a:ext uri="{FF2B5EF4-FFF2-40B4-BE49-F238E27FC236}">
                    <a16:creationId xmlns:a16="http://schemas.microsoft.com/office/drawing/2014/main" id="{282FB108-1E0B-4781-AEF4-D51565E8843B}"/>
                  </a:ext>
                </a:extLst>
              </p:cNvPr>
              <p:cNvSpPr txBox="1">
                <a:spLocks noRot="1" noChangeAspect="1" noMove="1" noResize="1" noEditPoints="1" noAdjustHandles="1" noChangeArrowheads="1" noChangeShapeType="1" noTextEdit="1"/>
              </p:cNvSpPr>
              <p:nvPr/>
            </p:nvSpPr>
            <p:spPr>
              <a:xfrm>
                <a:off x="0" y="3200712"/>
                <a:ext cx="5987143" cy="216225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85C22C48-0C44-4280-9D8B-5599E7627420}"/>
                  </a:ext>
                </a:extLst>
              </p:cNvPr>
              <p:cNvSpPr txBox="1"/>
              <p:nvPr/>
            </p:nvSpPr>
            <p:spPr>
              <a:xfrm>
                <a:off x="2671470" y="2180462"/>
                <a:ext cx="6150094" cy="969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s-EC" sz="1400" i="1" smtClean="0">
                              <a:solidFill>
                                <a:srgbClr val="836967"/>
                              </a:solidFill>
                              <a:latin typeface="Cambria Math" panose="02040503050406030204" pitchFamily="18" charset="0"/>
                            </a:rPr>
                          </m:ctrlPr>
                        </m:accPr>
                        <m:e>
                          <m:r>
                            <a:rPr lang="es-EC" sz="1400" i="1">
                              <a:latin typeface="Cambria Math" panose="02040503050406030204" pitchFamily="18" charset="0"/>
                            </a:rPr>
                            <m:t>𝐶</m:t>
                          </m:r>
                        </m:e>
                      </m:acc>
                      <m:d>
                        <m:dPr>
                          <m:ctrlPr>
                            <a:rPr lang="es-EC" sz="1400" i="1">
                              <a:solidFill>
                                <a:srgbClr val="836967"/>
                              </a:solidFill>
                              <a:latin typeface="Cambria Math" panose="02040503050406030204" pitchFamily="18" charset="0"/>
                            </a:rPr>
                          </m:ctrlPr>
                        </m:dPr>
                        <m:e>
                          <m:sSub>
                            <m:sSubPr>
                              <m:ctrlPr>
                                <a:rPr lang="es-EC" sz="1400" i="1">
                                  <a:solidFill>
                                    <a:srgbClr val="836967"/>
                                  </a:solidFill>
                                  <a:latin typeface="Cambria Math" panose="02040503050406030204" pitchFamily="18" charset="0"/>
                                </a:rPr>
                              </m:ctrlPr>
                            </m:sSubPr>
                            <m:e>
                              <m:r>
                                <a:rPr lang="es-EC" sz="1400" i="1">
                                  <a:latin typeface="Cambria Math" panose="02040503050406030204" pitchFamily="18" charset="0"/>
                                </a:rPr>
                                <m:t>𝑑</m:t>
                              </m:r>
                            </m:e>
                            <m:sub>
                              <m:r>
                                <a:rPr lang="es-EC" sz="1400" i="1">
                                  <a:latin typeface="Cambria Math" panose="02040503050406030204" pitchFamily="18" charset="0"/>
                                </a:rPr>
                                <m:t>𝑖𝑗</m:t>
                              </m:r>
                            </m:sub>
                          </m:sSub>
                        </m:e>
                      </m:d>
                      <m:r>
                        <a:rPr lang="es-EC" sz="1400" i="0">
                          <a:latin typeface="Cambria Math" panose="02040503050406030204" pitchFamily="18" charset="0"/>
                        </a:rPr>
                        <m:t>=</m:t>
                      </m:r>
                      <m:d>
                        <m:dPr>
                          <m:begChr m:val="["/>
                          <m:endChr m:val="]"/>
                          <m:ctrlPr>
                            <a:rPr lang="es-EC" sz="1400" i="1">
                              <a:solidFill>
                                <a:srgbClr val="836967"/>
                              </a:solidFill>
                              <a:latin typeface="Cambria Math" panose="02040503050406030204" pitchFamily="18" charset="0"/>
                            </a:rPr>
                          </m:ctrlPr>
                        </m:dPr>
                        <m:e>
                          <m:eqArr>
                            <m:eqArrPr>
                              <m:ctrlPr>
                                <a:rPr lang="es-EC" sz="1400" i="1">
                                  <a:solidFill>
                                    <a:srgbClr val="836967"/>
                                  </a:solidFill>
                                  <a:latin typeface="Cambria Math" panose="02040503050406030204" pitchFamily="18" charset="0"/>
                                </a:rPr>
                              </m:ctrlPr>
                            </m:eqArrPr>
                            <m:e>
                              <m:r>
                                <a:rPr lang="es-EC" sz="1400" i="0">
                                  <a:latin typeface="Cambria Math" panose="02040503050406030204" pitchFamily="18" charset="0"/>
                                </a:rPr>
                                <m:t>&amp;</m:t>
                              </m:r>
                              <m:m>
                                <m:mPr>
                                  <m:plcHide m:val="on"/>
                                  <m:mcs>
                                    <m:mc>
                                      <m:mcPr>
                                        <m:count m:val="2"/>
                                        <m:mcJc m:val="center"/>
                                      </m:mcPr>
                                    </m:mc>
                                  </m:mcs>
                                  <m:ctrlPr>
                                    <a:rPr lang="es-EC" sz="1400" i="1">
                                      <a:solidFill>
                                        <a:srgbClr val="836967"/>
                                      </a:solidFill>
                                      <a:latin typeface="Cambria Math" panose="02040503050406030204" pitchFamily="18" charset="0"/>
                                    </a:rPr>
                                  </m:ctrlPr>
                                </m:mPr>
                                <m:mr>
                                  <m:e>
                                    <m:r>
                                      <a:rPr lang="es-EC" sz="1400" i="1">
                                        <a:latin typeface="Cambria Math" panose="02040503050406030204" pitchFamily="18" charset="0"/>
                                      </a:rPr>
                                      <m:t>𝐶</m:t>
                                    </m:r>
                                    <m:d>
                                      <m:dPr>
                                        <m:ctrlPr>
                                          <a:rPr lang="es-EC" sz="1400" i="1">
                                            <a:solidFill>
                                              <a:srgbClr val="836967"/>
                                            </a:solidFill>
                                            <a:latin typeface="Cambria Math" panose="02040503050406030204" pitchFamily="18" charset="0"/>
                                          </a:rPr>
                                        </m:ctrlPr>
                                      </m:dPr>
                                      <m:e>
                                        <m:r>
                                          <a:rPr lang="es-EC" sz="1400" i="0">
                                            <a:latin typeface="Cambria Math" panose="02040503050406030204" pitchFamily="18" charset="0"/>
                                          </a:rPr>
                                          <m:t>0</m:t>
                                        </m:r>
                                      </m:e>
                                    </m:d>
                                  </m:e>
                                  <m:e>
                                    <m:r>
                                      <a:rPr lang="es-EC" sz="1400" i="1">
                                        <a:latin typeface="Cambria Math" panose="02040503050406030204" pitchFamily="18" charset="0"/>
                                      </a:rPr>
                                      <m:t>𝐶</m:t>
                                    </m:r>
                                    <m:d>
                                      <m:dPr>
                                        <m:ctrlPr>
                                          <a:rPr lang="es-EC" sz="1400" i="1">
                                            <a:solidFill>
                                              <a:srgbClr val="836967"/>
                                            </a:solidFill>
                                            <a:latin typeface="Cambria Math" panose="02040503050406030204" pitchFamily="18" charset="0"/>
                                          </a:rPr>
                                        </m:ctrlPr>
                                      </m:dPr>
                                      <m:e>
                                        <m:sSub>
                                          <m:sSubPr>
                                            <m:ctrlPr>
                                              <a:rPr lang="es-EC" sz="1400" i="1">
                                                <a:solidFill>
                                                  <a:srgbClr val="836967"/>
                                                </a:solidFill>
                                                <a:latin typeface="Cambria Math" panose="02040503050406030204" pitchFamily="18" charset="0"/>
                                              </a:rPr>
                                            </m:ctrlPr>
                                          </m:sSubPr>
                                          <m:e>
                                            <m:r>
                                              <a:rPr lang="es-EC" sz="1400" i="1">
                                                <a:latin typeface="Cambria Math" panose="02040503050406030204" pitchFamily="18" charset="0"/>
                                              </a:rPr>
                                              <m:t>𝑑</m:t>
                                            </m:r>
                                          </m:e>
                                          <m:sub>
                                            <m:r>
                                              <a:rPr lang="es-EC" sz="1400" i="0">
                                                <a:latin typeface="Cambria Math" panose="02040503050406030204" pitchFamily="18" charset="0"/>
                                              </a:rPr>
                                              <m:t>12</m:t>
                                            </m:r>
                                          </m:sub>
                                        </m:sSub>
                                      </m:e>
                                    </m:d>
                                  </m:e>
                                </m:mr>
                                <m:mr>
                                  <m:e>
                                    <m:r>
                                      <a:rPr lang="es-EC" sz="1400" i="1">
                                        <a:latin typeface="Cambria Math" panose="02040503050406030204" pitchFamily="18" charset="0"/>
                                      </a:rPr>
                                      <m:t>𝐶</m:t>
                                    </m:r>
                                    <m:d>
                                      <m:dPr>
                                        <m:ctrlPr>
                                          <a:rPr lang="es-EC" sz="1400" i="1">
                                            <a:solidFill>
                                              <a:srgbClr val="836967"/>
                                            </a:solidFill>
                                            <a:latin typeface="Cambria Math" panose="02040503050406030204" pitchFamily="18" charset="0"/>
                                          </a:rPr>
                                        </m:ctrlPr>
                                      </m:dPr>
                                      <m:e>
                                        <m:sSub>
                                          <m:sSubPr>
                                            <m:ctrlPr>
                                              <a:rPr lang="es-EC" sz="1400" i="1">
                                                <a:solidFill>
                                                  <a:srgbClr val="836967"/>
                                                </a:solidFill>
                                                <a:latin typeface="Cambria Math" panose="02040503050406030204" pitchFamily="18" charset="0"/>
                                              </a:rPr>
                                            </m:ctrlPr>
                                          </m:sSubPr>
                                          <m:e>
                                            <m:r>
                                              <a:rPr lang="es-EC" sz="1400" i="1">
                                                <a:latin typeface="Cambria Math" panose="02040503050406030204" pitchFamily="18" charset="0"/>
                                              </a:rPr>
                                              <m:t>𝑑</m:t>
                                            </m:r>
                                          </m:e>
                                          <m:sub>
                                            <m:r>
                                              <a:rPr lang="es-EC" sz="1400" i="0">
                                                <a:latin typeface="Cambria Math" panose="02040503050406030204" pitchFamily="18" charset="0"/>
                                              </a:rPr>
                                              <m:t>21</m:t>
                                            </m:r>
                                          </m:sub>
                                        </m:sSub>
                                      </m:e>
                                    </m:d>
                                  </m:e>
                                  <m:e>
                                    <m:r>
                                      <a:rPr lang="es-EC" sz="1400" i="1">
                                        <a:latin typeface="Cambria Math" panose="02040503050406030204" pitchFamily="18" charset="0"/>
                                      </a:rPr>
                                      <m:t>𝐶</m:t>
                                    </m:r>
                                    <m:d>
                                      <m:dPr>
                                        <m:ctrlPr>
                                          <a:rPr lang="es-EC" sz="1400" i="1">
                                            <a:solidFill>
                                              <a:srgbClr val="836967"/>
                                            </a:solidFill>
                                            <a:latin typeface="Cambria Math" panose="02040503050406030204" pitchFamily="18" charset="0"/>
                                          </a:rPr>
                                        </m:ctrlPr>
                                      </m:dPr>
                                      <m:e>
                                        <m:r>
                                          <a:rPr lang="es-EC" sz="1400" i="0">
                                            <a:latin typeface="Cambria Math" panose="02040503050406030204" pitchFamily="18" charset="0"/>
                                          </a:rPr>
                                          <m:t>0</m:t>
                                        </m:r>
                                      </m:e>
                                    </m:d>
                                  </m:e>
                                </m:mr>
                              </m:m>
                              <m:m>
                                <m:mPr>
                                  <m:plcHide m:val="on"/>
                                  <m:mcs>
                                    <m:mc>
                                      <m:mcPr>
                                        <m:count m:val="2"/>
                                        <m:mcJc m:val="center"/>
                                      </m:mcPr>
                                    </m:mc>
                                  </m:mcs>
                                  <m:ctrlPr>
                                    <a:rPr lang="es-EC" sz="1400" i="1">
                                      <a:solidFill>
                                        <a:srgbClr val="836967"/>
                                      </a:solidFill>
                                      <a:latin typeface="Cambria Math" panose="02040503050406030204" pitchFamily="18" charset="0"/>
                                    </a:rPr>
                                  </m:ctrlPr>
                                </m:mPr>
                                <m:mr>
                                  <m:e>
                                    <m:r>
                                      <a:rPr lang="es-EC" sz="1400" i="0">
                                        <a:latin typeface="Cambria Math" panose="02040503050406030204" pitchFamily="18" charset="0"/>
                                      </a:rPr>
                                      <m:t>…</m:t>
                                    </m:r>
                                  </m:e>
                                  <m:e>
                                    <m:r>
                                      <a:rPr lang="es-EC" sz="1400" i="1">
                                        <a:latin typeface="Cambria Math" panose="02040503050406030204" pitchFamily="18" charset="0"/>
                                      </a:rPr>
                                      <m:t>𝐶</m:t>
                                    </m:r>
                                    <m:d>
                                      <m:dPr>
                                        <m:ctrlPr>
                                          <a:rPr lang="es-EC" sz="1400" i="1">
                                            <a:solidFill>
                                              <a:srgbClr val="836967"/>
                                            </a:solidFill>
                                            <a:latin typeface="Cambria Math" panose="02040503050406030204" pitchFamily="18" charset="0"/>
                                          </a:rPr>
                                        </m:ctrlPr>
                                      </m:dPr>
                                      <m:e>
                                        <m:sSub>
                                          <m:sSubPr>
                                            <m:ctrlPr>
                                              <a:rPr lang="es-EC" sz="1400" i="1">
                                                <a:solidFill>
                                                  <a:srgbClr val="836967"/>
                                                </a:solidFill>
                                                <a:latin typeface="Cambria Math" panose="02040503050406030204" pitchFamily="18" charset="0"/>
                                              </a:rPr>
                                            </m:ctrlPr>
                                          </m:sSubPr>
                                          <m:e>
                                            <m:r>
                                              <a:rPr lang="es-EC" sz="1400" i="1">
                                                <a:latin typeface="Cambria Math" panose="02040503050406030204" pitchFamily="18" charset="0"/>
                                              </a:rPr>
                                              <m:t>𝑑</m:t>
                                            </m:r>
                                          </m:e>
                                          <m:sub>
                                            <m:r>
                                              <a:rPr lang="es-EC" sz="1400" i="0">
                                                <a:latin typeface="Cambria Math" panose="02040503050406030204" pitchFamily="18" charset="0"/>
                                              </a:rPr>
                                              <m:t>1</m:t>
                                            </m:r>
                                            <m:r>
                                              <a:rPr lang="es-EC" sz="1400" i="1">
                                                <a:latin typeface="Cambria Math" panose="02040503050406030204" pitchFamily="18" charset="0"/>
                                              </a:rPr>
                                              <m:t>𝑚</m:t>
                                            </m:r>
                                          </m:sub>
                                        </m:sSub>
                                      </m:e>
                                    </m:d>
                                  </m:e>
                                </m:mr>
                                <m:mr>
                                  <m:e>
                                    <m:r>
                                      <a:rPr lang="es-EC" sz="1400" i="0">
                                        <a:latin typeface="Cambria Math" panose="02040503050406030204" pitchFamily="18" charset="0"/>
                                      </a:rPr>
                                      <m:t>…</m:t>
                                    </m:r>
                                  </m:e>
                                  <m:e>
                                    <m:r>
                                      <a:rPr lang="es-EC" sz="1400" i="1">
                                        <a:latin typeface="Cambria Math" panose="02040503050406030204" pitchFamily="18" charset="0"/>
                                      </a:rPr>
                                      <m:t>𝐶</m:t>
                                    </m:r>
                                    <m:d>
                                      <m:dPr>
                                        <m:ctrlPr>
                                          <a:rPr lang="es-EC" sz="1400" i="1">
                                            <a:solidFill>
                                              <a:srgbClr val="836967"/>
                                            </a:solidFill>
                                            <a:latin typeface="Cambria Math" panose="02040503050406030204" pitchFamily="18" charset="0"/>
                                          </a:rPr>
                                        </m:ctrlPr>
                                      </m:dPr>
                                      <m:e>
                                        <m:sSub>
                                          <m:sSubPr>
                                            <m:ctrlPr>
                                              <a:rPr lang="es-EC" sz="1400" i="1">
                                                <a:solidFill>
                                                  <a:srgbClr val="836967"/>
                                                </a:solidFill>
                                                <a:latin typeface="Cambria Math" panose="02040503050406030204" pitchFamily="18" charset="0"/>
                                              </a:rPr>
                                            </m:ctrlPr>
                                          </m:sSubPr>
                                          <m:e>
                                            <m:r>
                                              <a:rPr lang="es-EC" sz="1400" i="1">
                                                <a:latin typeface="Cambria Math" panose="02040503050406030204" pitchFamily="18" charset="0"/>
                                              </a:rPr>
                                              <m:t>𝑑</m:t>
                                            </m:r>
                                          </m:e>
                                          <m:sub>
                                            <m:r>
                                              <a:rPr lang="es-EC" sz="1400" i="0">
                                                <a:latin typeface="Cambria Math" panose="02040503050406030204" pitchFamily="18" charset="0"/>
                                              </a:rPr>
                                              <m:t>2</m:t>
                                            </m:r>
                                            <m:r>
                                              <a:rPr lang="es-EC" sz="1400" i="1">
                                                <a:latin typeface="Cambria Math" panose="02040503050406030204" pitchFamily="18" charset="0"/>
                                              </a:rPr>
                                              <m:t>𝑚</m:t>
                                            </m:r>
                                          </m:sub>
                                        </m:sSub>
                                      </m:e>
                                    </m:d>
                                  </m:e>
                                </m:mr>
                              </m:m>
                            </m:e>
                            <m:e>
                              <m:r>
                                <a:rPr lang="es-EC" sz="1400" i="0">
                                  <a:latin typeface="Cambria Math" panose="02040503050406030204" pitchFamily="18" charset="0"/>
                                </a:rPr>
                                <m:t>&amp;</m:t>
                              </m:r>
                              <m:m>
                                <m:mPr>
                                  <m:plcHide m:val="on"/>
                                  <m:mcs>
                                    <m:mc>
                                      <m:mcPr>
                                        <m:count m:val="2"/>
                                        <m:mcJc m:val="center"/>
                                      </m:mcPr>
                                    </m:mc>
                                  </m:mcs>
                                  <m:ctrlPr>
                                    <a:rPr lang="es-EC" sz="1400" i="1">
                                      <a:solidFill>
                                        <a:srgbClr val="836967"/>
                                      </a:solidFill>
                                      <a:latin typeface="Cambria Math" panose="02040503050406030204" pitchFamily="18" charset="0"/>
                                    </a:rPr>
                                  </m:ctrlPr>
                                </m:mPr>
                                <m:mr>
                                  <m:e>
                                    <m:r>
                                      <a:rPr lang="es-EC" sz="1400" i="0">
                                        <a:latin typeface="Cambria Math" panose="02040503050406030204" pitchFamily="18" charset="0"/>
                                      </a:rPr>
                                      <m:t>⋮</m:t>
                                    </m:r>
                                  </m:e>
                                  <m:e>
                                    <m:r>
                                      <a:rPr lang="es-EC" sz="1400" i="0">
                                        <a:latin typeface="Cambria Math" panose="02040503050406030204" pitchFamily="18" charset="0"/>
                                      </a:rPr>
                                      <m:t>⋮</m:t>
                                    </m:r>
                                  </m:e>
                                </m:mr>
                                <m:mr>
                                  <m:e>
                                    <m:r>
                                      <a:rPr lang="es-EC" sz="1400" i="1">
                                        <a:latin typeface="Cambria Math" panose="02040503050406030204" pitchFamily="18" charset="0"/>
                                      </a:rPr>
                                      <m:t>𝐶</m:t>
                                    </m:r>
                                    <m:d>
                                      <m:dPr>
                                        <m:ctrlPr>
                                          <a:rPr lang="es-EC" sz="1400" i="1">
                                            <a:solidFill>
                                              <a:srgbClr val="836967"/>
                                            </a:solidFill>
                                            <a:latin typeface="Cambria Math" panose="02040503050406030204" pitchFamily="18" charset="0"/>
                                          </a:rPr>
                                        </m:ctrlPr>
                                      </m:dPr>
                                      <m:e>
                                        <m:sSub>
                                          <m:sSubPr>
                                            <m:ctrlPr>
                                              <a:rPr lang="es-EC" sz="1400" i="1">
                                                <a:solidFill>
                                                  <a:srgbClr val="836967"/>
                                                </a:solidFill>
                                                <a:latin typeface="Cambria Math" panose="02040503050406030204" pitchFamily="18" charset="0"/>
                                              </a:rPr>
                                            </m:ctrlPr>
                                          </m:sSubPr>
                                          <m:e>
                                            <m:r>
                                              <a:rPr lang="es-EC" sz="1400" i="1">
                                                <a:latin typeface="Cambria Math" panose="02040503050406030204" pitchFamily="18" charset="0"/>
                                              </a:rPr>
                                              <m:t>𝑑</m:t>
                                            </m:r>
                                          </m:e>
                                          <m:sub>
                                            <m:r>
                                              <a:rPr lang="es-EC" sz="1400" i="1">
                                                <a:latin typeface="Cambria Math" panose="02040503050406030204" pitchFamily="18" charset="0"/>
                                              </a:rPr>
                                              <m:t>𝑚</m:t>
                                            </m:r>
                                            <m:r>
                                              <a:rPr lang="es-EC" sz="1400" i="0">
                                                <a:latin typeface="Cambria Math" panose="02040503050406030204" pitchFamily="18" charset="0"/>
                                              </a:rPr>
                                              <m:t>1</m:t>
                                            </m:r>
                                          </m:sub>
                                        </m:sSub>
                                      </m:e>
                                    </m:d>
                                  </m:e>
                                  <m:e>
                                    <m:r>
                                      <a:rPr lang="es-EC" sz="1400" i="1">
                                        <a:latin typeface="Cambria Math" panose="02040503050406030204" pitchFamily="18" charset="0"/>
                                      </a:rPr>
                                      <m:t>𝐶</m:t>
                                    </m:r>
                                    <m:d>
                                      <m:dPr>
                                        <m:ctrlPr>
                                          <a:rPr lang="es-EC" sz="1400" i="1">
                                            <a:solidFill>
                                              <a:srgbClr val="836967"/>
                                            </a:solidFill>
                                            <a:latin typeface="Cambria Math" panose="02040503050406030204" pitchFamily="18" charset="0"/>
                                          </a:rPr>
                                        </m:ctrlPr>
                                      </m:dPr>
                                      <m:e>
                                        <m:sSub>
                                          <m:sSubPr>
                                            <m:ctrlPr>
                                              <a:rPr lang="es-EC" sz="1400" i="1">
                                                <a:solidFill>
                                                  <a:srgbClr val="836967"/>
                                                </a:solidFill>
                                                <a:latin typeface="Cambria Math" panose="02040503050406030204" pitchFamily="18" charset="0"/>
                                              </a:rPr>
                                            </m:ctrlPr>
                                          </m:sSubPr>
                                          <m:e>
                                            <m:r>
                                              <a:rPr lang="es-EC" sz="1400" i="1">
                                                <a:latin typeface="Cambria Math" panose="02040503050406030204" pitchFamily="18" charset="0"/>
                                              </a:rPr>
                                              <m:t>𝑑</m:t>
                                            </m:r>
                                          </m:e>
                                          <m:sub>
                                            <m:r>
                                              <a:rPr lang="es-EC" sz="1400" i="0">
                                                <a:latin typeface="Cambria Math" panose="02040503050406030204" pitchFamily="18" charset="0"/>
                                              </a:rPr>
                                              <m:t>2</m:t>
                                            </m:r>
                                            <m:r>
                                              <a:rPr lang="es-EC" sz="1400" i="1">
                                                <a:latin typeface="Cambria Math" panose="02040503050406030204" pitchFamily="18" charset="0"/>
                                              </a:rPr>
                                              <m:t>𝑚</m:t>
                                            </m:r>
                                          </m:sub>
                                        </m:sSub>
                                      </m:e>
                                    </m:d>
                                  </m:e>
                                </m:mr>
                              </m:m>
                              <m:m>
                                <m:mPr>
                                  <m:plcHide m:val="on"/>
                                  <m:mcs>
                                    <m:mc>
                                      <m:mcPr>
                                        <m:count m:val="2"/>
                                        <m:mcJc m:val="center"/>
                                      </m:mcPr>
                                    </m:mc>
                                  </m:mcs>
                                  <m:ctrlPr>
                                    <a:rPr lang="es-EC" sz="1400" i="1">
                                      <a:solidFill>
                                        <a:srgbClr val="836967"/>
                                      </a:solidFill>
                                      <a:latin typeface="Cambria Math" panose="02040503050406030204" pitchFamily="18" charset="0"/>
                                    </a:rPr>
                                  </m:ctrlPr>
                                </m:mPr>
                                <m:mr>
                                  <m:e>
                                    <m:r>
                                      <a:rPr lang="es-EC" sz="1400" i="0">
                                        <a:latin typeface="Cambria Math" panose="02040503050406030204" pitchFamily="18" charset="0"/>
                                      </a:rPr>
                                      <m:t>⋱</m:t>
                                    </m:r>
                                  </m:e>
                                  <m:e>
                                    <m:r>
                                      <a:rPr lang="es-EC" sz="1400" i="0">
                                        <a:latin typeface="Cambria Math" panose="02040503050406030204" pitchFamily="18" charset="0"/>
                                      </a:rPr>
                                      <m:t>⋮</m:t>
                                    </m:r>
                                  </m:e>
                                </m:mr>
                                <m:mr>
                                  <m:e>
                                    <m:r>
                                      <a:rPr lang="es-EC" sz="1400" i="0">
                                        <a:latin typeface="Cambria Math" panose="02040503050406030204" pitchFamily="18" charset="0"/>
                                      </a:rPr>
                                      <m:t>…</m:t>
                                    </m:r>
                                  </m:e>
                                  <m:e>
                                    <m:r>
                                      <a:rPr lang="es-EC" sz="1400" i="1">
                                        <a:latin typeface="Cambria Math" panose="02040503050406030204" pitchFamily="18" charset="0"/>
                                      </a:rPr>
                                      <m:t>𝐶</m:t>
                                    </m:r>
                                    <m:d>
                                      <m:dPr>
                                        <m:ctrlPr>
                                          <a:rPr lang="es-EC" sz="1400" i="1">
                                            <a:solidFill>
                                              <a:srgbClr val="836967"/>
                                            </a:solidFill>
                                            <a:latin typeface="Cambria Math" panose="02040503050406030204" pitchFamily="18" charset="0"/>
                                          </a:rPr>
                                        </m:ctrlPr>
                                      </m:dPr>
                                      <m:e>
                                        <m:r>
                                          <a:rPr lang="es-EC" sz="1400" i="0">
                                            <a:latin typeface="Cambria Math" panose="02040503050406030204" pitchFamily="18" charset="0"/>
                                          </a:rPr>
                                          <m:t>0</m:t>
                                        </m:r>
                                      </m:e>
                                    </m:d>
                                  </m:e>
                                </m:mr>
                              </m:m>
                            </m:e>
                          </m:eqArr>
                        </m:e>
                      </m:d>
                      <m:r>
                        <a:rPr lang="es-EC" sz="1400" i="0">
                          <a:latin typeface="Cambria Math" panose="02040503050406030204" pitchFamily="18" charset="0"/>
                        </a:rPr>
                        <m:t>+</m:t>
                      </m:r>
                      <m:d>
                        <m:dPr>
                          <m:begChr m:val="["/>
                          <m:endChr m:val="]"/>
                          <m:ctrlPr>
                            <a:rPr lang="es-EC" sz="1400" i="1">
                              <a:solidFill>
                                <a:srgbClr val="836967"/>
                              </a:solidFill>
                              <a:latin typeface="Cambria Math" panose="02040503050406030204" pitchFamily="18" charset="0"/>
                            </a:rPr>
                          </m:ctrlPr>
                        </m:dPr>
                        <m:e>
                          <m:eqArr>
                            <m:eqArrPr>
                              <m:ctrlPr>
                                <a:rPr lang="es-EC" sz="1400" i="1">
                                  <a:solidFill>
                                    <a:srgbClr val="836967"/>
                                  </a:solidFill>
                                  <a:latin typeface="Cambria Math" panose="02040503050406030204" pitchFamily="18" charset="0"/>
                                </a:rPr>
                              </m:ctrlPr>
                            </m:eqArrPr>
                            <m:e>
                              <m:r>
                                <a:rPr lang="es-EC" sz="1400" i="0">
                                  <a:latin typeface="Cambria Math" panose="02040503050406030204" pitchFamily="18" charset="0"/>
                                </a:rPr>
                                <m:t>&amp;</m:t>
                              </m:r>
                              <m:m>
                                <m:mPr>
                                  <m:plcHide m:val="on"/>
                                  <m:mcs>
                                    <m:mc>
                                      <m:mcPr>
                                        <m:count m:val="2"/>
                                        <m:mcJc m:val="center"/>
                                      </m:mcPr>
                                    </m:mc>
                                  </m:mcs>
                                  <m:ctrlPr>
                                    <a:rPr lang="es-EC" sz="1400" i="1">
                                      <a:solidFill>
                                        <a:srgbClr val="836967"/>
                                      </a:solidFill>
                                      <a:latin typeface="Cambria Math" panose="02040503050406030204" pitchFamily="18" charset="0"/>
                                    </a:rPr>
                                  </m:ctrlPr>
                                </m:mPr>
                                <m:mr>
                                  <m:e>
                                    <m:sSup>
                                      <m:sSupPr>
                                        <m:ctrlPr>
                                          <a:rPr lang="es-EC" sz="1400" i="1">
                                            <a:solidFill>
                                              <a:srgbClr val="836967"/>
                                            </a:solidFill>
                                            <a:latin typeface="Cambria Math" panose="02040503050406030204" pitchFamily="18" charset="0"/>
                                          </a:rPr>
                                        </m:ctrlPr>
                                      </m:sSupPr>
                                      <m:e>
                                        <m:sSub>
                                          <m:sSubPr>
                                            <m:ctrlPr>
                                              <a:rPr lang="es-EC" sz="1400" i="1">
                                                <a:solidFill>
                                                  <a:srgbClr val="836967"/>
                                                </a:solidFill>
                                                <a:latin typeface="Cambria Math" panose="02040503050406030204" pitchFamily="18" charset="0"/>
                                              </a:rPr>
                                            </m:ctrlPr>
                                          </m:sSubPr>
                                          <m:e>
                                            <m:r>
                                              <a:rPr lang="es-EC" sz="1400" i="1">
                                                <a:latin typeface="Cambria Math" panose="02040503050406030204" pitchFamily="18" charset="0"/>
                                              </a:rPr>
                                              <m:t>𝜎</m:t>
                                            </m:r>
                                          </m:e>
                                          <m:sub>
                                            <m:r>
                                              <a:rPr lang="es-EC" sz="1400" i="0">
                                                <a:latin typeface="Cambria Math" panose="02040503050406030204" pitchFamily="18" charset="0"/>
                                              </a:rPr>
                                              <m:t>0</m:t>
                                            </m:r>
                                          </m:sub>
                                        </m:sSub>
                                      </m:e>
                                      <m:sup>
                                        <m:r>
                                          <a:rPr lang="es-EC" sz="1400" i="0">
                                            <a:latin typeface="Cambria Math" panose="02040503050406030204" pitchFamily="18" charset="0"/>
                                          </a:rPr>
                                          <m:t>2</m:t>
                                        </m:r>
                                      </m:sup>
                                    </m:sSup>
                                  </m:e>
                                  <m:e>
                                    <m:r>
                                      <a:rPr lang="es-EC" sz="1400" i="0">
                                        <a:latin typeface="Cambria Math" panose="02040503050406030204" pitchFamily="18" charset="0"/>
                                      </a:rPr>
                                      <m:t>0</m:t>
                                    </m:r>
                                  </m:e>
                                </m:mr>
                                <m:mr>
                                  <m:e>
                                    <m:r>
                                      <a:rPr lang="es-EC" sz="1400" i="0">
                                        <a:latin typeface="Cambria Math" panose="02040503050406030204" pitchFamily="18" charset="0"/>
                                      </a:rPr>
                                      <m:t>0</m:t>
                                    </m:r>
                                  </m:e>
                                  <m:e>
                                    <m:sSup>
                                      <m:sSupPr>
                                        <m:ctrlPr>
                                          <a:rPr lang="es-EC" sz="1400" i="1">
                                            <a:solidFill>
                                              <a:srgbClr val="836967"/>
                                            </a:solidFill>
                                            <a:latin typeface="Cambria Math" panose="02040503050406030204" pitchFamily="18" charset="0"/>
                                          </a:rPr>
                                        </m:ctrlPr>
                                      </m:sSupPr>
                                      <m:e>
                                        <m:sSub>
                                          <m:sSubPr>
                                            <m:ctrlPr>
                                              <a:rPr lang="es-EC" sz="1400" i="1">
                                                <a:solidFill>
                                                  <a:srgbClr val="836967"/>
                                                </a:solidFill>
                                                <a:latin typeface="Cambria Math" panose="02040503050406030204" pitchFamily="18" charset="0"/>
                                              </a:rPr>
                                            </m:ctrlPr>
                                          </m:sSubPr>
                                          <m:e>
                                            <m:r>
                                              <a:rPr lang="es-EC" sz="1400" i="1">
                                                <a:latin typeface="Cambria Math" panose="02040503050406030204" pitchFamily="18" charset="0"/>
                                              </a:rPr>
                                              <m:t>𝜎</m:t>
                                            </m:r>
                                          </m:e>
                                          <m:sub>
                                            <m:r>
                                              <a:rPr lang="es-EC" sz="1400" i="0">
                                                <a:latin typeface="Cambria Math" panose="02040503050406030204" pitchFamily="18" charset="0"/>
                                              </a:rPr>
                                              <m:t>0</m:t>
                                            </m:r>
                                          </m:sub>
                                        </m:sSub>
                                      </m:e>
                                      <m:sup>
                                        <m:r>
                                          <a:rPr lang="es-EC" sz="1400" i="0">
                                            <a:latin typeface="Cambria Math" panose="02040503050406030204" pitchFamily="18" charset="0"/>
                                          </a:rPr>
                                          <m:t>2</m:t>
                                        </m:r>
                                      </m:sup>
                                    </m:sSup>
                                  </m:e>
                                </m:mr>
                              </m:m>
                              <m:m>
                                <m:mPr>
                                  <m:plcHide m:val="on"/>
                                  <m:mcs>
                                    <m:mc>
                                      <m:mcPr>
                                        <m:count m:val="2"/>
                                        <m:mcJc m:val="center"/>
                                      </m:mcPr>
                                    </m:mc>
                                  </m:mcs>
                                  <m:ctrlPr>
                                    <a:rPr lang="es-EC" sz="1400" i="1">
                                      <a:solidFill>
                                        <a:srgbClr val="836967"/>
                                      </a:solidFill>
                                      <a:latin typeface="Cambria Math" panose="02040503050406030204" pitchFamily="18" charset="0"/>
                                    </a:rPr>
                                  </m:ctrlPr>
                                </m:mPr>
                                <m:mr>
                                  <m:e>
                                    <m:r>
                                      <a:rPr lang="es-EC" sz="1400" i="0">
                                        <a:latin typeface="Cambria Math" panose="02040503050406030204" pitchFamily="18" charset="0"/>
                                      </a:rPr>
                                      <m:t>…</m:t>
                                    </m:r>
                                  </m:e>
                                  <m:e>
                                    <m:r>
                                      <a:rPr lang="es-EC" sz="1400" i="0">
                                        <a:latin typeface="Cambria Math" panose="02040503050406030204" pitchFamily="18" charset="0"/>
                                      </a:rPr>
                                      <m:t>0</m:t>
                                    </m:r>
                                  </m:e>
                                </m:mr>
                                <m:mr>
                                  <m:e>
                                    <m:r>
                                      <a:rPr lang="es-EC" sz="1400" i="0">
                                        <a:latin typeface="Cambria Math" panose="02040503050406030204" pitchFamily="18" charset="0"/>
                                      </a:rPr>
                                      <m:t>…</m:t>
                                    </m:r>
                                  </m:e>
                                  <m:e>
                                    <m:r>
                                      <a:rPr lang="es-EC" sz="1400" i="0">
                                        <a:latin typeface="Cambria Math" panose="02040503050406030204" pitchFamily="18" charset="0"/>
                                      </a:rPr>
                                      <m:t>0</m:t>
                                    </m:r>
                                  </m:e>
                                </m:mr>
                              </m:m>
                            </m:e>
                            <m:e>
                              <m:r>
                                <a:rPr lang="es-EC" sz="1400" i="0">
                                  <a:latin typeface="Cambria Math" panose="02040503050406030204" pitchFamily="18" charset="0"/>
                                </a:rPr>
                                <m:t>&amp;</m:t>
                              </m:r>
                              <m:m>
                                <m:mPr>
                                  <m:plcHide m:val="on"/>
                                  <m:mcs>
                                    <m:mc>
                                      <m:mcPr>
                                        <m:count m:val="2"/>
                                        <m:mcJc m:val="center"/>
                                      </m:mcPr>
                                    </m:mc>
                                  </m:mcs>
                                  <m:ctrlPr>
                                    <a:rPr lang="es-EC" sz="1400" i="1">
                                      <a:solidFill>
                                        <a:srgbClr val="836967"/>
                                      </a:solidFill>
                                      <a:latin typeface="Cambria Math" panose="02040503050406030204" pitchFamily="18" charset="0"/>
                                    </a:rPr>
                                  </m:ctrlPr>
                                </m:mPr>
                                <m:mr>
                                  <m:e>
                                    <m:r>
                                      <a:rPr lang="es-EC" sz="1400" i="0">
                                        <a:latin typeface="Cambria Math" panose="02040503050406030204" pitchFamily="18" charset="0"/>
                                      </a:rPr>
                                      <m:t>⋮</m:t>
                                    </m:r>
                                  </m:e>
                                  <m:e>
                                    <m:r>
                                      <a:rPr lang="es-EC" sz="1400" i="0">
                                        <a:latin typeface="Cambria Math" panose="02040503050406030204" pitchFamily="18" charset="0"/>
                                      </a:rPr>
                                      <m:t>⋮</m:t>
                                    </m:r>
                                  </m:e>
                                </m:mr>
                                <m:mr>
                                  <m:e>
                                    <m:r>
                                      <a:rPr lang="es-EC" sz="1400" i="0">
                                        <a:latin typeface="Cambria Math" panose="02040503050406030204" pitchFamily="18" charset="0"/>
                                      </a:rPr>
                                      <m:t>0</m:t>
                                    </m:r>
                                  </m:e>
                                  <m:e>
                                    <m:r>
                                      <a:rPr lang="es-EC" sz="1400" i="0">
                                        <a:latin typeface="Cambria Math" panose="02040503050406030204" pitchFamily="18" charset="0"/>
                                      </a:rPr>
                                      <m:t>0</m:t>
                                    </m:r>
                                  </m:e>
                                </m:mr>
                              </m:m>
                              <m:m>
                                <m:mPr>
                                  <m:plcHide m:val="on"/>
                                  <m:mcs>
                                    <m:mc>
                                      <m:mcPr>
                                        <m:count m:val="2"/>
                                        <m:mcJc m:val="center"/>
                                      </m:mcPr>
                                    </m:mc>
                                  </m:mcs>
                                  <m:ctrlPr>
                                    <a:rPr lang="es-EC" sz="1400" i="1">
                                      <a:solidFill>
                                        <a:srgbClr val="836967"/>
                                      </a:solidFill>
                                      <a:latin typeface="Cambria Math" panose="02040503050406030204" pitchFamily="18" charset="0"/>
                                    </a:rPr>
                                  </m:ctrlPr>
                                </m:mPr>
                                <m:mr>
                                  <m:e>
                                    <m:r>
                                      <a:rPr lang="es-EC" sz="1400" i="0">
                                        <a:latin typeface="Cambria Math" panose="02040503050406030204" pitchFamily="18" charset="0"/>
                                      </a:rPr>
                                      <m:t>⋱</m:t>
                                    </m:r>
                                  </m:e>
                                  <m:e>
                                    <m:r>
                                      <a:rPr lang="es-EC" sz="1400" i="0">
                                        <a:latin typeface="Cambria Math" panose="02040503050406030204" pitchFamily="18" charset="0"/>
                                      </a:rPr>
                                      <m:t>⋮</m:t>
                                    </m:r>
                                  </m:e>
                                </m:mr>
                                <m:mr>
                                  <m:e>
                                    <m:r>
                                      <a:rPr lang="es-EC" sz="1400" i="0">
                                        <a:latin typeface="Cambria Math" panose="02040503050406030204" pitchFamily="18" charset="0"/>
                                      </a:rPr>
                                      <m:t>…</m:t>
                                    </m:r>
                                  </m:e>
                                  <m:e>
                                    <m:sSup>
                                      <m:sSupPr>
                                        <m:ctrlPr>
                                          <a:rPr lang="es-EC" sz="1400" i="1">
                                            <a:solidFill>
                                              <a:srgbClr val="836967"/>
                                            </a:solidFill>
                                            <a:latin typeface="Cambria Math" panose="02040503050406030204" pitchFamily="18" charset="0"/>
                                          </a:rPr>
                                        </m:ctrlPr>
                                      </m:sSupPr>
                                      <m:e>
                                        <m:sSub>
                                          <m:sSubPr>
                                            <m:ctrlPr>
                                              <a:rPr lang="es-EC" sz="1400" i="1">
                                                <a:solidFill>
                                                  <a:srgbClr val="836967"/>
                                                </a:solidFill>
                                                <a:latin typeface="Cambria Math" panose="02040503050406030204" pitchFamily="18" charset="0"/>
                                              </a:rPr>
                                            </m:ctrlPr>
                                          </m:sSubPr>
                                          <m:e>
                                            <m:r>
                                              <a:rPr lang="es-EC" sz="1400" i="1">
                                                <a:latin typeface="Cambria Math" panose="02040503050406030204" pitchFamily="18" charset="0"/>
                                              </a:rPr>
                                              <m:t>𝜎</m:t>
                                            </m:r>
                                          </m:e>
                                          <m:sub>
                                            <m:r>
                                              <a:rPr lang="es-EC" sz="1400" i="0">
                                                <a:latin typeface="Cambria Math" panose="02040503050406030204" pitchFamily="18" charset="0"/>
                                              </a:rPr>
                                              <m:t>0</m:t>
                                            </m:r>
                                          </m:sub>
                                        </m:sSub>
                                      </m:e>
                                      <m:sup>
                                        <m:r>
                                          <a:rPr lang="es-EC" sz="1400" i="0">
                                            <a:latin typeface="Cambria Math" panose="02040503050406030204" pitchFamily="18" charset="0"/>
                                          </a:rPr>
                                          <m:t>2</m:t>
                                        </m:r>
                                      </m:sup>
                                    </m:sSup>
                                  </m:e>
                                </m:mr>
                              </m:m>
                            </m:e>
                          </m:eqArr>
                        </m:e>
                      </m:d>
                    </m:oMath>
                  </m:oMathPara>
                </a14:m>
                <a:endParaRPr lang="es-EC" sz="1400" dirty="0"/>
              </a:p>
            </p:txBody>
          </p:sp>
        </mc:Choice>
        <mc:Fallback xmlns="">
          <p:sp>
            <p:nvSpPr>
              <p:cNvPr id="20" name="CuadroTexto 19">
                <a:extLst>
                  <a:ext uri="{FF2B5EF4-FFF2-40B4-BE49-F238E27FC236}">
                    <a16:creationId xmlns:a16="http://schemas.microsoft.com/office/drawing/2014/main" id="{85C22C48-0C44-4280-9D8B-5599E7627420}"/>
                  </a:ext>
                </a:extLst>
              </p:cNvPr>
              <p:cNvSpPr txBox="1">
                <a:spLocks noRot="1" noChangeAspect="1" noMove="1" noResize="1" noEditPoints="1" noAdjustHandles="1" noChangeArrowheads="1" noChangeShapeType="1" noTextEdit="1"/>
              </p:cNvSpPr>
              <p:nvPr/>
            </p:nvSpPr>
            <p:spPr>
              <a:xfrm>
                <a:off x="2671470" y="2180462"/>
                <a:ext cx="6150094" cy="96917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B33F4D36-00B6-47AE-AACA-9D2552D2C9D7}"/>
                  </a:ext>
                </a:extLst>
              </p:cNvPr>
              <p:cNvSpPr txBox="1"/>
              <p:nvPr/>
            </p:nvSpPr>
            <p:spPr>
              <a:xfrm>
                <a:off x="706286" y="5146202"/>
                <a:ext cx="1612707" cy="3469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sz="1600" i="1" smtClean="0">
                          <a:latin typeface="Cambria Math" panose="02040503050406030204" pitchFamily="18" charset="0"/>
                        </a:rPr>
                        <m:t>𝑠</m:t>
                      </m:r>
                      <m:r>
                        <a:rPr lang="es-EC" sz="1600" i="0">
                          <a:latin typeface="Cambria Math" panose="02040503050406030204" pitchFamily="18" charset="0"/>
                        </a:rPr>
                        <m:t>=</m:t>
                      </m:r>
                      <m:sSub>
                        <m:sSubPr>
                          <m:ctrlPr>
                            <a:rPr lang="es-EC" sz="1600" i="1">
                              <a:solidFill>
                                <a:srgbClr val="836967"/>
                              </a:solidFill>
                              <a:latin typeface="Cambria Math" panose="02040503050406030204" pitchFamily="18" charset="0"/>
                            </a:rPr>
                          </m:ctrlPr>
                        </m:sSubPr>
                        <m:e>
                          <m:r>
                            <a:rPr lang="es-EC" sz="1600" i="1">
                              <a:latin typeface="Cambria Math" panose="02040503050406030204" pitchFamily="18" charset="0"/>
                            </a:rPr>
                            <m:t>𝐶</m:t>
                          </m:r>
                        </m:e>
                        <m:sub>
                          <m:r>
                            <a:rPr lang="es-EC" sz="1600" i="1">
                              <a:latin typeface="Cambria Math" panose="02040503050406030204" pitchFamily="18" charset="0"/>
                            </a:rPr>
                            <m:t>𝑠𝑠</m:t>
                          </m:r>
                        </m:sub>
                      </m:sSub>
                      <m:sSup>
                        <m:sSupPr>
                          <m:ctrlPr>
                            <a:rPr lang="es-EC" sz="1600" i="1">
                              <a:solidFill>
                                <a:srgbClr val="836967"/>
                              </a:solidFill>
                              <a:latin typeface="Cambria Math" panose="02040503050406030204" pitchFamily="18" charset="0"/>
                            </a:rPr>
                          </m:ctrlPr>
                        </m:sSupPr>
                        <m:e>
                          <m:acc>
                            <m:accPr>
                              <m:chr m:val="̂"/>
                              <m:ctrlPr>
                                <a:rPr lang="es-EC" sz="1600" i="1">
                                  <a:solidFill>
                                    <a:srgbClr val="836967"/>
                                  </a:solidFill>
                                  <a:latin typeface="Cambria Math" panose="02040503050406030204" pitchFamily="18" charset="0"/>
                                </a:rPr>
                              </m:ctrlPr>
                            </m:accPr>
                            <m:e>
                              <m:r>
                                <a:rPr lang="es-EC" sz="1600" i="1">
                                  <a:latin typeface="Cambria Math" panose="02040503050406030204" pitchFamily="18" charset="0"/>
                                </a:rPr>
                                <m:t>𝐶</m:t>
                              </m:r>
                            </m:e>
                          </m:acc>
                        </m:e>
                        <m:sup>
                          <m:r>
                            <a:rPr lang="es-EC" sz="1600" i="0">
                              <a:latin typeface="Cambria Math" panose="02040503050406030204" pitchFamily="18" charset="0"/>
                            </a:rPr>
                            <m:t>−1</m:t>
                          </m:r>
                        </m:sup>
                      </m:sSup>
                      <m:r>
                        <a:rPr lang="es-EC" sz="1600" i="1">
                          <a:latin typeface="Cambria Math" panose="02040503050406030204" pitchFamily="18" charset="0"/>
                        </a:rPr>
                        <m:t>𝑣</m:t>
                      </m:r>
                    </m:oMath>
                  </m:oMathPara>
                </a14:m>
                <a:endParaRPr lang="es-EC" sz="1600" dirty="0"/>
              </a:p>
            </p:txBody>
          </p:sp>
        </mc:Choice>
        <mc:Fallback xmlns="">
          <p:sp>
            <p:nvSpPr>
              <p:cNvPr id="7" name="CuadroTexto 6">
                <a:extLst>
                  <a:ext uri="{FF2B5EF4-FFF2-40B4-BE49-F238E27FC236}">
                    <a16:creationId xmlns:a16="http://schemas.microsoft.com/office/drawing/2014/main" id="{B33F4D36-00B6-47AE-AACA-9D2552D2C9D7}"/>
                  </a:ext>
                </a:extLst>
              </p:cNvPr>
              <p:cNvSpPr txBox="1">
                <a:spLocks noRot="1" noChangeAspect="1" noMove="1" noResize="1" noEditPoints="1" noAdjustHandles="1" noChangeArrowheads="1" noChangeShapeType="1" noTextEdit="1"/>
              </p:cNvSpPr>
              <p:nvPr/>
            </p:nvSpPr>
            <p:spPr>
              <a:xfrm>
                <a:off x="706286" y="5146202"/>
                <a:ext cx="1612707" cy="346954"/>
              </a:xfrm>
              <a:prstGeom prst="rect">
                <a:avLst/>
              </a:prstGeom>
              <a:blipFill>
                <a:blip r:embed="rId6"/>
                <a:stretch>
                  <a:fillRect/>
                </a:stretch>
              </a:blipFill>
            </p:spPr>
            <p:txBody>
              <a:bodyPr/>
              <a:lstStyle/>
              <a:p>
                <a:r>
                  <a:rPr lang="es-EC">
                    <a:noFill/>
                  </a:rPr>
                  <a:t> </a:t>
                </a:r>
              </a:p>
            </p:txBody>
          </p:sp>
        </mc:Fallback>
      </mc:AlternateContent>
      <p:pic>
        <p:nvPicPr>
          <p:cNvPr id="4" name="Imagen 3">
            <a:extLst>
              <a:ext uri="{FF2B5EF4-FFF2-40B4-BE49-F238E27FC236}">
                <a16:creationId xmlns:a16="http://schemas.microsoft.com/office/drawing/2014/main" id="{0CF49A12-2F20-439A-94E3-3BC5173FEE64}"/>
              </a:ext>
            </a:extLst>
          </p:cNvPr>
          <p:cNvPicPr>
            <a:picLocks noChangeAspect="1"/>
          </p:cNvPicPr>
          <p:nvPr/>
        </p:nvPicPr>
        <p:blipFill>
          <a:blip r:embed="rId7"/>
          <a:stretch>
            <a:fillRect/>
          </a:stretch>
        </p:blipFill>
        <p:spPr>
          <a:xfrm>
            <a:off x="7036934" y="3200712"/>
            <a:ext cx="1189119" cy="2874270"/>
          </a:xfrm>
          <a:prstGeom prst="rect">
            <a:avLst/>
          </a:prstGeom>
        </p:spPr>
      </p:pic>
      <p:sp>
        <p:nvSpPr>
          <p:cNvPr id="16" name="Flecha: hacia la izquierda 15">
            <a:extLst>
              <a:ext uri="{FF2B5EF4-FFF2-40B4-BE49-F238E27FC236}">
                <a16:creationId xmlns:a16="http://schemas.microsoft.com/office/drawing/2014/main" id="{519D4A11-A97E-4076-A8A4-012DE52CACF7}"/>
              </a:ext>
            </a:extLst>
          </p:cNvPr>
          <p:cNvSpPr/>
          <p:nvPr/>
        </p:nvSpPr>
        <p:spPr>
          <a:xfrm rot="10800000">
            <a:off x="6100806" y="5512426"/>
            <a:ext cx="766018" cy="242463"/>
          </a:xfrm>
          <a:prstGeom prst="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637121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p:txBody>
          <a:bodyPr/>
          <a:lstStyle/>
          <a:p>
            <a:r>
              <a:rPr lang="es-MX" b="1" dirty="0">
                <a:latin typeface="Arial" panose="020B0604020202020204" pitchFamily="34" charset="0"/>
                <a:cs typeface="Arial" panose="020B0604020202020204" pitchFamily="34" charset="0"/>
              </a:rPr>
              <a:t>Metodología</a:t>
            </a:r>
            <a:endParaRPr lang="en-US" b="1" dirty="0">
              <a:latin typeface="Arial" panose="020B0604020202020204" pitchFamily="34" charset="0"/>
              <a:cs typeface="Arial" panose="020B0604020202020204" pitchFamily="34" charset="0"/>
            </a:endParaRPr>
          </a:p>
        </p:txBody>
      </p:sp>
      <p:sp>
        <p:nvSpPr>
          <p:cNvPr id="18" name="Marcador de contenido 17"/>
          <p:cNvSpPr>
            <a:spLocks noGrp="1"/>
          </p:cNvSpPr>
          <p:nvPr>
            <p:ph idx="1"/>
          </p:nvPr>
        </p:nvSpPr>
        <p:spPr>
          <a:xfrm>
            <a:off x="112385" y="1284973"/>
            <a:ext cx="7886700" cy="5044059"/>
          </a:xfrm>
        </p:spPr>
        <p:txBody>
          <a:bodyPr/>
          <a:lstStyle/>
          <a:p>
            <a:pPr marL="0" indent="0">
              <a:buNone/>
            </a:pPr>
            <a:r>
              <a:rPr lang="es-MX" sz="2500" b="1" dirty="0">
                <a:latin typeface="Arial" panose="020B0604020202020204" pitchFamily="34" charset="0"/>
                <a:cs typeface="Arial" panose="020B0604020202020204" pitchFamily="34" charset="0"/>
              </a:rPr>
              <a:t>Método de Mínimos Cuadrados Colocación</a:t>
            </a:r>
          </a:p>
          <a:p>
            <a:pPr marL="0" indent="0">
              <a:buNone/>
            </a:pPr>
            <a:r>
              <a:rPr lang="es-MX" sz="1800" b="1" dirty="0">
                <a:solidFill>
                  <a:schemeClr val="accent6"/>
                </a:solidFill>
                <a:latin typeface="Arial" panose="020B0604020202020204" pitchFamily="34" charset="0"/>
                <a:cs typeface="Arial" panose="020B0604020202020204" pitchFamily="34" charset="0"/>
              </a:rPr>
              <a:t>4. Filtrado de las observaciones</a:t>
            </a:r>
          </a:p>
          <a:p>
            <a:pPr marL="0" indent="0">
              <a:buNone/>
            </a:pP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1800" b="1" i="0" u="none" strike="noStrike" kern="1200" cap="none" spc="0" normalizeH="0" baseline="0" noProof="0" dirty="0">
              <a:ln>
                <a:noFill/>
              </a:ln>
              <a:solidFill>
                <a:srgbClr val="70AD47"/>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1800" b="1" i="0" u="none" strike="noStrike" kern="1200" cap="none" spc="0" normalizeH="0" baseline="0" noProof="0" dirty="0">
                <a:ln>
                  <a:noFill/>
                </a:ln>
                <a:solidFill>
                  <a:srgbClr val="70AD47"/>
                </a:solidFill>
                <a:effectLst/>
                <a:uLnTx/>
                <a:uFillTx/>
                <a:latin typeface="Arial" panose="020B0604020202020204" pitchFamily="34" charset="0"/>
                <a:cs typeface="Arial" panose="020B0604020202020204" pitchFamily="34" charset="0"/>
              </a:rPr>
              <a:t>5. Ajuste del modelo matemático por MCC</a:t>
            </a:r>
          </a:p>
          <a:p>
            <a:pPr marL="0" indent="0">
              <a:buNone/>
            </a:pPr>
            <a:endParaRPr lang="en-US" dirty="0">
              <a:latin typeface="Arial" panose="020B0604020202020204" pitchFamily="34" charset="0"/>
              <a:cs typeface="Arial" panose="020B0604020202020204" pitchFamily="34" charset="0"/>
            </a:endParaRPr>
          </a:p>
          <a:p>
            <a:pPr marL="0" indent="0">
              <a:buNone/>
              <a:defRPr/>
            </a:pPr>
            <a:endParaRPr lang="es-MX" sz="1800" b="1" dirty="0">
              <a:solidFill>
                <a:srgbClr val="70AD47"/>
              </a:solidFill>
              <a:latin typeface="Arial" panose="020B0604020202020204" pitchFamily="34" charset="0"/>
              <a:cs typeface="Arial" panose="020B0604020202020204" pitchFamily="34" charset="0"/>
            </a:endParaRPr>
          </a:p>
          <a:p>
            <a:pPr marL="0" indent="0">
              <a:buNone/>
              <a:defRPr/>
            </a:pPr>
            <a:endParaRPr lang="es-MX" sz="1800" b="1" dirty="0">
              <a:solidFill>
                <a:srgbClr val="70AD47"/>
              </a:solidFill>
              <a:latin typeface="Arial" panose="020B0604020202020204" pitchFamily="34" charset="0"/>
              <a:cs typeface="Arial" panose="020B0604020202020204" pitchFamily="34" charset="0"/>
            </a:endParaRPr>
          </a:p>
          <a:p>
            <a:pPr marL="0" indent="0">
              <a:buNone/>
              <a:defRPr/>
            </a:pPr>
            <a:r>
              <a:rPr lang="es-MX" sz="1800" b="1" dirty="0">
                <a:solidFill>
                  <a:srgbClr val="70AD47"/>
                </a:solidFill>
                <a:latin typeface="Arial" panose="020B0604020202020204" pitchFamily="34" charset="0"/>
                <a:cs typeface="Arial" panose="020B0604020202020204" pitchFamily="34" charset="0"/>
              </a:rPr>
              <a:t>6. Predicción de puntos de ondulación geoidal</a:t>
            </a:r>
          </a:p>
          <a:p>
            <a:pPr marL="0" indent="0">
              <a:buNone/>
              <a:defRPr/>
            </a:pPr>
            <a:r>
              <a:rPr lang="es-MX" sz="1700" b="1" dirty="0">
                <a:solidFill>
                  <a:srgbClr val="70AD47"/>
                </a:solidFill>
                <a:latin typeface="Arial" panose="020B0604020202020204" pitchFamily="34" charset="0"/>
                <a:cs typeface="Arial" panose="020B0604020202020204" pitchFamily="34" charset="0"/>
              </a:rPr>
              <a:t>Matriz covarianza de la señal del punto a predecir</a:t>
            </a:r>
          </a:p>
          <a:p>
            <a:pPr marL="0" indent="0">
              <a:buNone/>
              <a:defRPr/>
            </a:pPr>
            <a:endParaRPr lang="es-MX" sz="1800" b="1" dirty="0">
              <a:solidFill>
                <a:srgbClr val="70AD47"/>
              </a:solidFill>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166790C0-515E-4C0E-95A5-E582347476D3}"/>
                  </a:ext>
                </a:extLst>
              </p:cNvPr>
              <p:cNvSpPr txBox="1"/>
              <p:nvPr/>
            </p:nvSpPr>
            <p:spPr>
              <a:xfrm>
                <a:off x="-812721" y="2393946"/>
                <a:ext cx="3390902"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1400" i="1">
                              <a:solidFill>
                                <a:srgbClr val="836967"/>
                              </a:solidFill>
                              <a:latin typeface="Cambria Math" panose="02040503050406030204" pitchFamily="18" charset="0"/>
                            </a:rPr>
                          </m:ctrlPr>
                        </m:sSubPr>
                        <m:e>
                          <m:r>
                            <a:rPr lang="es-EC" sz="1400" i="1">
                              <a:latin typeface="Cambria Math" panose="02040503050406030204" pitchFamily="18" charset="0"/>
                            </a:rPr>
                            <m:t>𝐿</m:t>
                          </m:r>
                        </m:e>
                        <m:sub>
                          <m:r>
                            <a:rPr lang="es-EC" sz="1400" i="1">
                              <a:latin typeface="Cambria Math" panose="02040503050406030204" pitchFamily="18" charset="0"/>
                            </a:rPr>
                            <m:t>𝑀𝐶𝐶</m:t>
                          </m:r>
                        </m:sub>
                      </m:sSub>
                      <m:r>
                        <a:rPr lang="es-EC" sz="1400" i="0">
                          <a:latin typeface="Cambria Math" panose="02040503050406030204" pitchFamily="18" charset="0"/>
                        </a:rPr>
                        <m:t>=</m:t>
                      </m:r>
                      <m:sSub>
                        <m:sSubPr>
                          <m:ctrlPr>
                            <a:rPr lang="es-EC" sz="1400" i="1" smtClean="0">
                              <a:solidFill>
                                <a:srgbClr val="836967"/>
                              </a:solidFill>
                              <a:latin typeface="Cambria Math" panose="02040503050406030204" pitchFamily="18" charset="0"/>
                            </a:rPr>
                          </m:ctrlPr>
                        </m:sSubPr>
                        <m:e>
                          <m:r>
                            <a:rPr lang="es-EC" sz="1400" i="1">
                              <a:latin typeface="Cambria Math" panose="02040503050406030204" pitchFamily="18" charset="0"/>
                            </a:rPr>
                            <m:t>𝐿</m:t>
                          </m:r>
                        </m:e>
                        <m:sub>
                          <m:r>
                            <a:rPr lang="es-EC" sz="1400" b="0" i="1" smtClean="0">
                              <a:latin typeface="Cambria Math" panose="02040503050406030204" pitchFamily="18" charset="0"/>
                            </a:rPr>
                            <m:t>𝑎</m:t>
                          </m:r>
                        </m:sub>
                      </m:sSub>
                      <m:r>
                        <a:rPr lang="es-EC" sz="1400" b="0" i="1" smtClean="0">
                          <a:latin typeface="Cambria Math" panose="02040503050406030204" pitchFamily="18" charset="0"/>
                        </a:rPr>
                        <m:t>+</m:t>
                      </m:r>
                      <m:r>
                        <a:rPr lang="es-EC" sz="1400" i="1">
                          <a:latin typeface="Cambria Math" panose="02040503050406030204" pitchFamily="18" charset="0"/>
                        </a:rPr>
                        <m:t>𝑠</m:t>
                      </m:r>
                      <m:r>
                        <a:rPr lang="es-EC" sz="1400" i="0">
                          <a:latin typeface="Cambria Math" panose="02040503050406030204" pitchFamily="18" charset="0"/>
                        </a:rPr>
                        <m:t> </m:t>
                      </m:r>
                    </m:oMath>
                  </m:oMathPara>
                </a14:m>
                <a:endParaRPr lang="es-EC" sz="1400" dirty="0"/>
              </a:p>
            </p:txBody>
          </p:sp>
        </mc:Choice>
        <mc:Fallback xmlns="">
          <p:sp>
            <p:nvSpPr>
              <p:cNvPr id="21" name="CuadroTexto 20">
                <a:extLst>
                  <a:ext uri="{FF2B5EF4-FFF2-40B4-BE49-F238E27FC236}">
                    <a16:creationId xmlns:a16="http://schemas.microsoft.com/office/drawing/2014/main" id="{166790C0-515E-4C0E-95A5-E582347476D3}"/>
                  </a:ext>
                </a:extLst>
              </p:cNvPr>
              <p:cNvSpPr txBox="1">
                <a:spLocks noRot="1" noChangeAspect="1" noMove="1" noResize="1" noEditPoints="1" noAdjustHandles="1" noChangeArrowheads="1" noChangeShapeType="1" noTextEdit="1"/>
              </p:cNvSpPr>
              <p:nvPr/>
            </p:nvSpPr>
            <p:spPr>
              <a:xfrm>
                <a:off x="-812721" y="2393946"/>
                <a:ext cx="3390902" cy="3077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6BFDD069-2DCC-42D6-891B-851C7B40AD39}"/>
                  </a:ext>
                </a:extLst>
              </p:cNvPr>
              <p:cNvSpPr txBox="1"/>
              <p:nvPr/>
            </p:nvSpPr>
            <p:spPr>
              <a:xfrm>
                <a:off x="-500679" y="3819528"/>
                <a:ext cx="4773706" cy="41838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1600" i="1" smtClean="0">
                              <a:solidFill>
                                <a:srgbClr val="836967"/>
                              </a:solidFill>
                              <a:latin typeface="Cambria Math" panose="02040503050406030204" pitchFamily="18" charset="0"/>
                            </a:rPr>
                          </m:ctrlPr>
                        </m:sSubPr>
                        <m:e>
                          <m:r>
                            <a:rPr lang="es-EC" sz="1600" i="1">
                              <a:latin typeface="Cambria Math" panose="02040503050406030204" pitchFamily="18" charset="0"/>
                            </a:rPr>
                            <m:t>𝑋</m:t>
                          </m:r>
                        </m:e>
                        <m:sub>
                          <m:r>
                            <a:rPr lang="es-EC" sz="1600" i="1">
                              <a:latin typeface="Cambria Math" panose="02040503050406030204" pitchFamily="18" charset="0"/>
                            </a:rPr>
                            <m:t>𝑀𝐶𝐶</m:t>
                          </m:r>
                        </m:sub>
                      </m:sSub>
                      <m:r>
                        <a:rPr lang="es-EC" sz="1600" i="0">
                          <a:latin typeface="Cambria Math" panose="02040503050406030204" pitchFamily="18" charset="0"/>
                        </a:rPr>
                        <m:t>=</m:t>
                      </m:r>
                      <m:sSup>
                        <m:sSupPr>
                          <m:ctrlPr>
                            <a:rPr lang="es-EC" sz="1600" i="1">
                              <a:solidFill>
                                <a:srgbClr val="836967"/>
                              </a:solidFill>
                              <a:latin typeface="Cambria Math" panose="02040503050406030204" pitchFamily="18" charset="0"/>
                            </a:rPr>
                          </m:ctrlPr>
                        </m:sSupPr>
                        <m:e>
                          <m:d>
                            <m:dPr>
                              <m:ctrlPr>
                                <a:rPr lang="es-EC" sz="1600" i="1">
                                  <a:solidFill>
                                    <a:srgbClr val="836967"/>
                                  </a:solidFill>
                                  <a:latin typeface="Cambria Math" panose="02040503050406030204" pitchFamily="18" charset="0"/>
                                </a:rPr>
                              </m:ctrlPr>
                            </m:dPr>
                            <m:e>
                              <m:sSup>
                                <m:sSupPr>
                                  <m:ctrlPr>
                                    <a:rPr lang="es-EC" sz="1600" i="1">
                                      <a:solidFill>
                                        <a:srgbClr val="836967"/>
                                      </a:solidFill>
                                      <a:latin typeface="Cambria Math" panose="02040503050406030204" pitchFamily="18" charset="0"/>
                                    </a:rPr>
                                  </m:ctrlPr>
                                </m:sSupPr>
                                <m:e>
                                  <m:r>
                                    <a:rPr lang="es-EC" sz="1600" i="1">
                                      <a:latin typeface="Cambria Math" panose="02040503050406030204" pitchFamily="18" charset="0"/>
                                    </a:rPr>
                                    <m:t>𝐴</m:t>
                                  </m:r>
                                </m:e>
                                <m:sup>
                                  <m:r>
                                    <a:rPr lang="es-EC" sz="1600" i="1">
                                      <a:latin typeface="Cambria Math" panose="02040503050406030204" pitchFamily="18" charset="0"/>
                                    </a:rPr>
                                    <m:t>𝑇</m:t>
                                  </m:r>
                                </m:sup>
                              </m:sSup>
                              <m:acc>
                                <m:accPr>
                                  <m:chr m:val="̂"/>
                                  <m:ctrlPr>
                                    <a:rPr lang="es-EC" sz="1600" i="1">
                                      <a:solidFill>
                                        <a:srgbClr val="836967"/>
                                      </a:solidFill>
                                      <a:latin typeface="Cambria Math" panose="02040503050406030204" pitchFamily="18" charset="0"/>
                                    </a:rPr>
                                  </m:ctrlPr>
                                </m:accPr>
                                <m:e>
                                  <m:r>
                                    <a:rPr lang="es-EC" sz="1600" i="1">
                                      <a:latin typeface="Cambria Math" panose="02040503050406030204" pitchFamily="18" charset="0"/>
                                    </a:rPr>
                                    <m:t>𝐶</m:t>
                                  </m:r>
                                </m:e>
                              </m:acc>
                              <m:r>
                                <a:rPr lang="es-EC" sz="1600" i="1">
                                  <a:latin typeface="Cambria Math" panose="02040503050406030204" pitchFamily="18" charset="0"/>
                                </a:rPr>
                                <m:t>𝐴</m:t>
                              </m:r>
                            </m:e>
                          </m:d>
                        </m:e>
                        <m:sup>
                          <m:r>
                            <a:rPr lang="es-EC" sz="1600" i="0">
                              <a:latin typeface="Cambria Math" panose="02040503050406030204" pitchFamily="18" charset="0"/>
                            </a:rPr>
                            <m:t>−1</m:t>
                          </m:r>
                        </m:sup>
                      </m:sSup>
                      <m:d>
                        <m:dPr>
                          <m:ctrlPr>
                            <a:rPr lang="es-EC" sz="1600" i="1">
                              <a:solidFill>
                                <a:srgbClr val="836967"/>
                              </a:solidFill>
                              <a:latin typeface="Cambria Math" panose="02040503050406030204" pitchFamily="18" charset="0"/>
                            </a:rPr>
                          </m:ctrlPr>
                        </m:dPr>
                        <m:e>
                          <m:sSup>
                            <m:sSupPr>
                              <m:ctrlPr>
                                <a:rPr lang="es-EC" sz="1600" i="1">
                                  <a:solidFill>
                                    <a:srgbClr val="836967"/>
                                  </a:solidFill>
                                  <a:latin typeface="Cambria Math" panose="02040503050406030204" pitchFamily="18" charset="0"/>
                                </a:rPr>
                              </m:ctrlPr>
                            </m:sSupPr>
                            <m:e>
                              <m:r>
                                <a:rPr lang="es-EC" sz="1600" i="1">
                                  <a:latin typeface="Cambria Math" panose="02040503050406030204" pitchFamily="18" charset="0"/>
                                </a:rPr>
                                <m:t>𝐴</m:t>
                              </m:r>
                            </m:e>
                            <m:sup>
                              <m:r>
                                <a:rPr lang="es-EC" sz="1600" i="1">
                                  <a:latin typeface="Cambria Math" panose="02040503050406030204" pitchFamily="18" charset="0"/>
                                </a:rPr>
                                <m:t>𝑇</m:t>
                              </m:r>
                            </m:sup>
                          </m:sSup>
                          <m:sSup>
                            <m:sSupPr>
                              <m:ctrlPr>
                                <a:rPr lang="es-EC" sz="1600" i="1">
                                  <a:solidFill>
                                    <a:srgbClr val="836967"/>
                                  </a:solidFill>
                                  <a:latin typeface="Cambria Math" panose="02040503050406030204" pitchFamily="18" charset="0"/>
                                </a:rPr>
                              </m:ctrlPr>
                            </m:sSupPr>
                            <m:e>
                              <m:acc>
                                <m:accPr>
                                  <m:chr m:val="̂"/>
                                  <m:ctrlPr>
                                    <a:rPr lang="es-EC" sz="1600" i="1">
                                      <a:solidFill>
                                        <a:srgbClr val="836967"/>
                                      </a:solidFill>
                                      <a:latin typeface="Cambria Math" panose="02040503050406030204" pitchFamily="18" charset="0"/>
                                    </a:rPr>
                                  </m:ctrlPr>
                                </m:accPr>
                                <m:e>
                                  <m:r>
                                    <a:rPr lang="es-EC" sz="1600" i="1">
                                      <a:latin typeface="Cambria Math" panose="02040503050406030204" pitchFamily="18" charset="0"/>
                                    </a:rPr>
                                    <m:t>𝐶</m:t>
                                  </m:r>
                                </m:e>
                              </m:acc>
                            </m:e>
                            <m:sup>
                              <m:r>
                                <a:rPr lang="es-EC" sz="1600" i="0">
                                  <a:latin typeface="Cambria Math" panose="02040503050406030204" pitchFamily="18" charset="0"/>
                                </a:rPr>
                                <m:t>−1</m:t>
                              </m:r>
                            </m:sup>
                          </m:sSup>
                          <m:sSub>
                            <m:sSubPr>
                              <m:ctrlPr>
                                <a:rPr lang="es-EC" sz="1600" i="1">
                                  <a:solidFill>
                                    <a:srgbClr val="836967"/>
                                  </a:solidFill>
                                  <a:latin typeface="Cambria Math" panose="02040503050406030204" pitchFamily="18" charset="0"/>
                                </a:rPr>
                              </m:ctrlPr>
                            </m:sSubPr>
                            <m:e>
                              <m:r>
                                <a:rPr lang="es-EC" sz="1600" i="1">
                                  <a:latin typeface="Cambria Math" panose="02040503050406030204" pitchFamily="18" charset="0"/>
                                </a:rPr>
                                <m:t>𝐿</m:t>
                              </m:r>
                            </m:e>
                            <m:sub>
                              <m:r>
                                <a:rPr lang="es-EC" sz="1600" i="1">
                                  <a:latin typeface="Cambria Math" panose="02040503050406030204" pitchFamily="18" charset="0"/>
                                </a:rPr>
                                <m:t>𝑀𝐶𝐶</m:t>
                              </m:r>
                            </m:sub>
                          </m:sSub>
                        </m:e>
                      </m:d>
                    </m:oMath>
                  </m:oMathPara>
                </a14:m>
                <a:endParaRPr lang="es-EC" sz="1600" dirty="0"/>
              </a:p>
            </p:txBody>
          </p:sp>
        </mc:Choice>
        <mc:Fallback xmlns="">
          <p:sp>
            <p:nvSpPr>
              <p:cNvPr id="16" name="CuadroTexto 15">
                <a:extLst>
                  <a:ext uri="{FF2B5EF4-FFF2-40B4-BE49-F238E27FC236}">
                    <a16:creationId xmlns:a16="http://schemas.microsoft.com/office/drawing/2014/main" id="{6BFDD069-2DCC-42D6-891B-851C7B40AD39}"/>
                  </a:ext>
                </a:extLst>
              </p:cNvPr>
              <p:cNvSpPr txBox="1">
                <a:spLocks noRot="1" noChangeAspect="1" noMove="1" noResize="1" noEditPoints="1" noAdjustHandles="1" noChangeArrowheads="1" noChangeShapeType="1" noTextEdit="1"/>
              </p:cNvSpPr>
              <p:nvPr/>
            </p:nvSpPr>
            <p:spPr>
              <a:xfrm>
                <a:off x="-500679" y="3819528"/>
                <a:ext cx="4773706" cy="418384"/>
              </a:xfrm>
              <a:prstGeom prst="rect">
                <a:avLst/>
              </a:prstGeom>
              <a:blipFill>
                <a:blip r:embed="rId4"/>
                <a:stretch>
                  <a:fillRect/>
                </a:stretch>
              </a:blipFill>
            </p:spPr>
            <p:txBody>
              <a:bodyPr/>
              <a:lstStyle/>
              <a:p>
                <a:r>
                  <a:rPr lang="en-US">
                    <a:noFill/>
                  </a:rPr>
                  <a:t> </a:t>
                </a:r>
              </a:p>
            </p:txBody>
          </p:sp>
        </mc:Fallback>
      </mc:AlternateContent>
      <p:pic>
        <p:nvPicPr>
          <p:cNvPr id="9" name="Imagen 8">
            <a:extLst>
              <a:ext uri="{FF2B5EF4-FFF2-40B4-BE49-F238E27FC236}">
                <a16:creationId xmlns:a16="http://schemas.microsoft.com/office/drawing/2014/main" id="{F8951553-FEDA-40E3-8CD9-1DF36ED27DE3}"/>
              </a:ext>
            </a:extLst>
          </p:cNvPr>
          <p:cNvPicPr>
            <a:picLocks noChangeAspect="1"/>
          </p:cNvPicPr>
          <p:nvPr/>
        </p:nvPicPr>
        <p:blipFill>
          <a:blip r:embed="rId5"/>
          <a:stretch>
            <a:fillRect/>
          </a:stretch>
        </p:blipFill>
        <p:spPr>
          <a:xfrm>
            <a:off x="628650" y="5517953"/>
            <a:ext cx="6305550" cy="304800"/>
          </a:xfrm>
          <a:prstGeom prst="rect">
            <a:avLst/>
          </a:prstGeom>
        </p:spPr>
      </p:pic>
      <mc:AlternateContent xmlns:mc="http://schemas.openxmlformats.org/markup-compatibility/2006" xmlns:a14="http://schemas.microsoft.com/office/drawing/2010/main">
        <mc:Choice Requires="a14">
          <p:sp>
            <p:nvSpPr>
              <p:cNvPr id="13" name="Rectángulo 12">
                <a:extLst>
                  <a:ext uri="{FF2B5EF4-FFF2-40B4-BE49-F238E27FC236}">
                    <a16:creationId xmlns:a16="http://schemas.microsoft.com/office/drawing/2014/main" id="{A2330D8A-AAFE-48A5-9754-694EC5A61077}"/>
                  </a:ext>
                </a:extLst>
              </p:cNvPr>
              <p:cNvSpPr/>
              <p:nvPr/>
            </p:nvSpPr>
            <p:spPr>
              <a:xfrm>
                <a:off x="2578181" y="2268153"/>
                <a:ext cx="6827708" cy="604140"/>
              </a:xfrm>
              <a:prstGeom prst="rect">
                <a:avLst/>
              </a:prstGeom>
            </p:spPr>
            <p:txBody>
              <a:bodyPr wrap="square">
                <a:spAutoFit/>
              </a:bodyPr>
              <a:lstStyle/>
              <a:p>
                <a:pPr indent="457200" algn="just">
                  <a:lnSpc>
                    <a:spcPct val="200000"/>
                  </a:lnSpc>
                  <a:spcAft>
                    <a:spcPts val="800"/>
                  </a:spcAft>
                </a:pPr>
                <a14:m>
                  <m:oMathPara xmlns:m="http://schemas.openxmlformats.org/officeDocument/2006/math">
                    <m:oMathParaPr>
                      <m:jc m:val="centerGroup"/>
                    </m:oMathParaPr>
                    <m:oMath xmlns:m="http://schemas.openxmlformats.org/officeDocument/2006/math">
                      <m:r>
                        <a:rPr lang="es-EC" sz="1300" b="1" i="1" smtClean="0">
                          <a:latin typeface="Cambria Math" panose="02040503050406030204" pitchFamily="18" charset="0"/>
                        </a:rPr>
                        <m:t>𝒇</m:t>
                      </m:r>
                      <m:d>
                        <m:dPr>
                          <m:ctrlPr>
                            <a:rPr lang="es-EC" sz="1300" b="1" i="1">
                              <a:latin typeface="Cambria Math" panose="02040503050406030204" pitchFamily="18" charset="0"/>
                            </a:rPr>
                          </m:ctrlPr>
                        </m:dPr>
                        <m:e>
                          <m:r>
                            <a:rPr lang="es-EC" sz="1300" b="1" i="1">
                              <a:latin typeface="Cambria Math" panose="02040503050406030204" pitchFamily="18" charset="0"/>
                            </a:rPr>
                            <m:t>𝒙</m:t>
                          </m:r>
                          <m:r>
                            <a:rPr lang="es-EC" sz="1300" b="1" i="1">
                              <a:latin typeface="Cambria Math" panose="02040503050406030204" pitchFamily="18" charset="0"/>
                            </a:rPr>
                            <m:t>,</m:t>
                          </m:r>
                          <m:r>
                            <a:rPr lang="es-EC" sz="1300" b="1" i="1">
                              <a:latin typeface="Cambria Math" panose="02040503050406030204" pitchFamily="18" charset="0"/>
                            </a:rPr>
                            <m:t>𝒚</m:t>
                          </m:r>
                        </m:e>
                      </m:d>
                      <m:r>
                        <a:rPr lang="es-EC" sz="1300" b="1" i="1" smtClean="0">
                          <a:latin typeface="Cambria Math" panose="02040503050406030204" pitchFamily="18" charset="0"/>
                        </a:rPr>
                        <m:t>=</m:t>
                      </m:r>
                      <m:r>
                        <a:rPr lang="es-MX" sz="1300" b="1" i="1">
                          <a:latin typeface="Cambria Math" panose="02040503050406030204" pitchFamily="18" charset="0"/>
                        </a:rPr>
                        <m:t>−</m:t>
                      </m:r>
                      <m:r>
                        <a:rPr lang="es-MX" sz="1300" b="1" i="1">
                          <a:latin typeface="Cambria Math" panose="02040503050406030204" pitchFamily="18" charset="0"/>
                        </a:rPr>
                        <m:t>𝟕𝟗𝟒𝟒</m:t>
                      </m:r>
                      <m:r>
                        <a:rPr lang="es-MX" sz="1300" b="1" i="1">
                          <a:latin typeface="Cambria Math" panose="02040503050406030204" pitchFamily="18" charset="0"/>
                        </a:rPr>
                        <m:t>.</m:t>
                      </m:r>
                      <m:r>
                        <a:rPr lang="es-MX" sz="1300" b="1" i="1">
                          <a:latin typeface="Cambria Math" panose="02040503050406030204" pitchFamily="18" charset="0"/>
                        </a:rPr>
                        <m:t>𝟖𝟏𝟐𝟖</m:t>
                      </m:r>
                      <m:r>
                        <a:rPr lang="es-EC" sz="1300" b="1" i="1" smtClean="0">
                          <a:latin typeface="Cambria Math" panose="02040503050406030204" pitchFamily="18" charset="0"/>
                        </a:rPr>
                        <m:t>−</m:t>
                      </m:r>
                      <m:r>
                        <a:rPr lang="es-MX" sz="1300" b="1" i="1">
                          <a:latin typeface="Cambria Math" panose="02040503050406030204" pitchFamily="18" charset="0"/>
                        </a:rPr>
                        <m:t>𝟏𝟎𝟏</m:t>
                      </m:r>
                      <m:r>
                        <a:rPr lang="es-MX" sz="1300" b="1" i="1">
                          <a:latin typeface="Cambria Math" panose="02040503050406030204" pitchFamily="18" charset="0"/>
                        </a:rPr>
                        <m:t>.</m:t>
                      </m:r>
                      <m:r>
                        <a:rPr lang="es-MX" sz="1300" b="1" i="1">
                          <a:latin typeface="Cambria Math" panose="02040503050406030204" pitchFamily="18" charset="0"/>
                        </a:rPr>
                        <m:t>𝟔𝟎𝟒𝟗</m:t>
                      </m:r>
                      <m:r>
                        <a:rPr lang="es-EC" sz="1300" b="1" i="1">
                          <a:latin typeface="Cambria Math" panose="02040503050406030204" pitchFamily="18" charset="0"/>
                        </a:rPr>
                        <m:t>𝒙</m:t>
                      </m:r>
                      <m:r>
                        <a:rPr lang="es-MX" sz="1300" b="1" i="1">
                          <a:latin typeface="Cambria Math" panose="02040503050406030204" pitchFamily="18" charset="0"/>
                        </a:rPr>
                        <m:t>−</m:t>
                      </m:r>
                      <m:r>
                        <a:rPr lang="es-MX" sz="1300" b="1" i="1">
                          <a:latin typeface="Cambria Math" panose="02040503050406030204" pitchFamily="18" charset="0"/>
                        </a:rPr>
                        <m:t>𝟐𝟖𝟏𝟖</m:t>
                      </m:r>
                      <m:r>
                        <a:rPr lang="es-MX" sz="1300" b="1" i="1">
                          <a:latin typeface="Cambria Math" panose="02040503050406030204" pitchFamily="18" charset="0"/>
                        </a:rPr>
                        <m:t>.</m:t>
                      </m:r>
                      <m:r>
                        <a:rPr lang="es-MX" sz="1300" b="1" i="1">
                          <a:latin typeface="Cambria Math" panose="02040503050406030204" pitchFamily="18" charset="0"/>
                        </a:rPr>
                        <m:t>𝟐𝟓𝟎𝟕𝟎</m:t>
                      </m:r>
                      <m:r>
                        <a:rPr lang="es-EC" sz="1300" b="1" i="1" smtClean="0">
                          <a:latin typeface="Cambria Math" panose="02040503050406030204" pitchFamily="18" charset="0"/>
                        </a:rPr>
                        <m:t>−</m:t>
                      </m:r>
                      <m:r>
                        <a:rPr lang="es-MX" sz="1300" b="1" i="1">
                          <a:latin typeface="Cambria Math" panose="02040503050406030204" pitchFamily="18" charset="0"/>
                        </a:rPr>
                        <m:t>𝟑𝟓</m:t>
                      </m:r>
                      <m:r>
                        <a:rPr lang="es-MX" sz="1300" b="1" i="1">
                          <a:latin typeface="Cambria Math" panose="02040503050406030204" pitchFamily="18" charset="0"/>
                        </a:rPr>
                        <m:t>.</m:t>
                      </m:r>
                      <m:r>
                        <a:rPr lang="es-MX" sz="1300" b="1" i="1">
                          <a:latin typeface="Cambria Math" panose="02040503050406030204" pitchFamily="18" charset="0"/>
                        </a:rPr>
                        <m:t>𝟗𝟔𝟐𝟔𝟖</m:t>
                      </m:r>
                      <m:r>
                        <a:rPr lang="es-EC" sz="1300" b="1" i="1">
                          <a:latin typeface="Cambria Math" panose="02040503050406030204" pitchFamily="18" charset="0"/>
                        </a:rPr>
                        <m:t>𝒙𝒚</m:t>
                      </m:r>
                      <m:r>
                        <a:rPr lang="es-EC" sz="1300" b="1" i="1">
                          <a:latin typeface="Cambria Math" panose="02040503050406030204" pitchFamily="18" charset="0"/>
                        </a:rPr>
                        <m:t>+</m:t>
                      </m:r>
                      <m:r>
                        <a:rPr lang="es-EC" sz="1300" b="1" i="1">
                          <a:latin typeface="Cambria Math" panose="02040503050406030204" pitchFamily="18" charset="0"/>
                        </a:rPr>
                        <m:t>𝟎</m:t>
                      </m:r>
                      <m:r>
                        <a:rPr lang="es-EC" sz="1300" b="1" i="1">
                          <a:latin typeface="Cambria Math" panose="02040503050406030204" pitchFamily="18" charset="0"/>
                        </a:rPr>
                        <m:t>.</m:t>
                      </m:r>
                      <m:r>
                        <a:rPr lang="es-EC" sz="1300" b="1" i="1">
                          <a:latin typeface="Cambria Math" panose="02040503050406030204" pitchFamily="18" charset="0"/>
                        </a:rPr>
                        <m:t>𝟓𝟗𝟔𝟎</m:t>
                      </m:r>
                      <m:sSup>
                        <m:sSupPr>
                          <m:ctrlPr>
                            <a:rPr lang="es-EC" sz="1300" b="1" i="1">
                              <a:latin typeface="Cambria Math" panose="02040503050406030204" pitchFamily="18" charset="0"/>
                            </a:rPr>
                          </m:ctrlPr>
                        </m:sSupPr>
                        <m:e>
                          <m:r>
                            <a:rPr lang="es-EC" sz="1300" b="1" i="1">
                              <a:latin typeface="Cambria Math" panose="02040503050406030204" pitchFamily="18" charset="0"/>
                            </a:rPr>
                            <m:t>𝒚</m:t>
                          </m:r>
                        </m:e>
                        <m:sup>
                          <m:r>
                            <a:rPr lang="es-EC" sz="1300" b="1" i="1">
                              <a:latin typeface="Cambria Math" panose="02040503050406030204" pitchFamily="18" charset="0"/>
                            </a:rPr>
                            <m:t>𝟐</m:t>
                          </m:r>
                        </m:sup>
                      </m:sSup>
                    </m:oMath>
                  </m:oMathPara>
                </a14:m>
                <a:endParaRPr lang="es-EC" sz="1300" b="1" dirty="0">
                  <a:ea typeface="Calibri" panose="020F0502020204030204" pitchFamily="34" charset="0"/>
                  <a:cs typeface="Times New Roman" panose="02020603050405020304" pitchFamily="18" charset="0"/>
                </a:endParaRPr>
              </a:p>
            </p:txBody>
          </p:sp>
        </mc:Choice>
        <mc:Fallback xmlns="">
          <p:sp>
            <p:nvSpPr>
              <p:cNvPr id="13" name="Rectángulo 12">
                <a:extLst>
                  <a:ext uri="{FF2B5EF4-FFF2-40B4-BE49-F238E27FC236}">
                    <a16:creationId xmlns:a16="http://schemas.microsoft.com/office/drawing/2014/main" id="{A2330D8A-AAFE-48A5-9754-694EC5A61077}"/>
                  </a:ext>
                </a:extLst>
              </p:cNvPr>
              <p:cNvSpPr>
                <a:spLocks noRot="1" noChangeAspect="1" noMove="1" noResize="1" noEditPoints="1" noAdjustHandles="1" noChangeArrowheads="1" noChangeShapeType="1" noTextEdit="1"/>
              </p:cNvSpPr>
              <p:nvPr/>
            </p:nvSpPr>
            <p:spPr>
              <a:xfrm>
                <a:off x="2578181" y="2268153"/>
                <a:ext cx="6827708" cy="604140"/>
              </a:xfrm>
              <a:prstGeom prst="rect">
                <a:avLst/>
              </a:prstGeom>
              <a:blipFill>
                <a:blip r:embed="rId6"/>
                <a:stretch>
                  <a:fillRect/>
                </a:stretch>
              </a:blipFill>
            </p:spPr>
            <p:txBody>
              <a:bodyPr/>
              <a:lstStyle/>
              <a:p>
                <a:r>
                  <a:rPr lang="en-US">
                    <a:noFill/>
                  </a:rPr>
                  <a:t> </a:t>
                </a:r>
              </a:p>
            </p:txBody>
          </p:sp>
        </mc:Fallback>
      </mc:AlternateContent>
      <p:pic>
        <p:nvPicPr>
          <p:cNvPr id="20" name="Imagen 19">
            <a:extLst>
              <a:ext uri="{FF2B5EF4-FFF2-40B4-BE49-F238E27FC236}">
                <a16:creationId xmlns:a16="http://schemas.microsoft.com/office/drawing/2014/main" id="{10AC7006-87E8-42A6-ADB5-4D635E8544F1}"/>
              </a:ext>
            </a:extLst>
          </p:cNvPr>
          <p:cNvPicPr>
            <a:picLocks noChangeAspect="1"/>
          </p:cNvPicPr>
          <p:nvPr/>
        </p:nvPicPr>
        <p:blipFill rotWithShape="1">
          <a:blip r:embed="rId7">
            <a:extLst>
              <a:ext uri="{28A0092B-C50C-407E-A947-70E740481C1C}">
                <a14:useLocalDpi xmlns:a14="http://schemas.microsoft.com/office/drawing/2010/main" val="0"/>
              </a:ext>
            </a:extLst>
          </a:blip>
          <a:srcRect l="4591" t="5207" r="6669"/>
          <a:stretch/>
        </p:blipFill>
        <p:spPr bwMode="auto">
          <a:xfrm>
            <a:off x="4886091" y="3070413"/>
            <a:ext cx="3976737" cy="1641133"/>
          </a:xfrm>
          <a:prstGeom prst="rect">
            <a:avLst/>
          </a:prstGeom>
          <a:noFill/>
          <a:ln>
            <a:noFill/>
          </a:ln>
        </p:spPr>
      </p:pic>
      <p:sp>
        <p:nvSpPr>
          <p:cNvPr id="24" name="CuadroTexto 23">
            <a:extLst>
              <a:ext uri="{FF2B5EF4-FFF2-40B4-BE49-F238E27FC236}">
                <a16:creationId xmlns:a16="http://schemas.microsoft.com/office/drawing/2014/main" id="{D1A8B4FF-CE94-4F6C-BB52-8F6712DB662F}"/>
              </a:ext>
            </a:extLst>
          </p:cNvPr>
          <p:cNvSpPr txBox="1"/>
          <p:nvPr/>
        </p:nvSpPr>
        <p:spPr>
          <a:xfrm>
            <a:off x="628650" y="5910085"/>
            <a:ext cx="5029200" cy="369332"/>
          </a:xfrm>
          <a:prstGeom prst="rect">
            <a:avLst/>
          </a:prstGeom>
          <a:noFill/>
        </p:spPr>
        <p:txBody>
          <a:bodyPr wrap="square">
            <a:spAutoFit/>
          </a:bodyPr>
          <a:lstStyle/>
          <a:p>
            <a:pPr marL="285750" indent="-285750">
              <a:buFont typeface="Arial" panose="020B0604020202020204" pitchFamily="34" charset="0"/>
              <a:buChar char="•"/>
            </a:pPr>
            <a:r>
              <a:rPr lang="es-EC" sz="1800" dirty="0">
                <a:latin typeface="Arial" panose="020B0604020202020204" pitchFamily="34" charset="0"/>
                <a:cs typeface="Arial" panose="020B0604020202020204" pitchFamily="34" charset="0"/>
              </a:rPr>
              <a:t> Matriz de 51 x1</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58853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a:xfrm>
            <a:off x="628650" y="258446"/>
            <a:ext cx="7886700" cy="1325563"/>
          </a:xfrm>
        </p:spPr>
        <p:txBody>
          <a:bodyPr>
            <a:normAutofit/>
          </a:bodyPr>
          <a:lstStyle/>
          <a:p>
            <a:r>
              <a:rPr lang="es-MX" sz="3500" b="1" dirty="0">
                <a:latin typeface="Arial" panose="020B0604020202020204" pitchFamily="34" charset="0"/>
                <a:cs typeface="Arial" panose="020B0604020202020204" pitchFamily="34" charset="0"/>
              </a:rPr>
              <a:t>Metodología</a:t>
            </a:r>
            <a:endParaRPr lang="en-US" sz="3500" b="1" dirty="0">
              <a:latin typeface="Arial" panose="020B0604020202020204" pitchFamily="34" charset="0"/>
              <a:cs typeface="Arial" panose="020B0604020202020204" pitchFamily="34" charset="0"/>
            </a:endParaRPr>
          </a:p>
        </p:txBody>
      </p:sp>
      <p:sp>
        <p:nvSpPr>
          <p:cNvPr id="18" name="Marcador de contenido 17"/>
          <p:cNvSpPr>
            <a:spLocks noGrp="1"/>
          </p:cNvSpPr>
          <p:nvPr>
            <p:ph idx="1"/>
          </p:nvPr>
        </p:nvSpPr>
        <p:spPr>
          <a:xfrm>
            <a:off x="628650" y="1156607"/>
            <a:ext cx="7886700" cy="5044059"/>
          </a:xfrm>
        </p:spPr>
        <p:txBody>
          <a:bodyPr/>
          <a:lstStyle/>
          <a:p>
            <a:pPr marL="0" indent="0">
              <a:buNone/>
            </a:pPr>
            <a:r>
              <a:rPr lang="es-MX" sz="2500" b="1" dirty="0">
                <a:latin typeface="Arial" panose="020B0604020202020204" pitchFamily="34" charset="0"/>
                <a:cs typeface="Arial" panose="020B0604020202020204" pitchFamily="34" charset="0"/>
              </a:rPr>
              <a:t>Método de Mínimos Cuadrados Colocación</a:t>
            </a:r>
          </a:p>
          <a:p>
            <a:pPr marL="0" indent="0">
              <a:buNone/>
            </a:pPr>
            <a:r>
              <a:rPr lang="es-MX" sz="1800" b="1" dirty="0">
                <a:solidFill>
                  <a:srgbClr val="70AD47"/>
                </a:solidFill>
                <a:latin typeface="Arial" panose="020B0604020202020204" pitchFamily="34" charset="0"/>
                <a:cs typeface="Arial" panose="020B0604020202020204" pitchFamily="34" charset="0"/>
              </a:rPr>
              <a:t>6. Predicción de ondulación geoidal en puntos no muestreados</a:t>
            </a:r>
            <a:endParaRPr lang="es-MX" sz="1800" b="1" dirty="0">
              <a:solidFill>
                <a:schemeClr val="accent6"/>
              </a:solidFill>
              <a:latin typeface="Arial" panose="020B0604020202020204" pitchFamily="34" charset="0"/>
              <a:cs typeface="Arial" panose="020B0604020202020204" pitchFamily="34" charset="0"/>
            </a:endParaRPr>
          </a:p>
          <a:p>
            <a:pPr marL="0" indent="0">
              <a:buNone/>
            </a:pPr>
            <a:r>
              <a:rPr lang="es-MX" sz="1700" b="1" dirty="0">
                <a:solidFill>
                  <a:schemeClr val="accent6"/>
                </a:solidFill>
                <a:latin typeface="Arial" panose="020B0604020202020204" pitchFamily="34" charset="0"/>
                <a:cs typeface="Arial" panose="020B0604020202020204" pitchFamily="34" charset="0"/>
              </a:rPr>
              <a:t>Obtención de la señal en el punto no muestreado</a:t>
            </a:r>
          </a:p>
          <a:p>
            <a:pPr marL="0" indent="0">
              <a:buNone/>
            </a:pPr>
            <a:endParaRPr lang="es-MX" sz="1800" b="1" dirty="0">
              <a:solidFill>
                <a:schemeClr val="accent6"/>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1700" b="1" i="0" u="none" strike="noStrike" kern="1200" cap="none" spc="0" normalizeH="0" baseline="0" noProof="0" dirty="0">
              <a:ln>
                <a:noFill/>
              </a:ln>
              <a:solidFill>
                <a:srgbClr val="70AD47"/>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1700" b="1" i="0" u="none" strike="noStrike" kern="1200" cap="none" spc="0" normalizeH="0" baseline="0" noProof="0" dirty="0">
                <a:ln>
                  <a:noFill/>
                </a:ln>
                <a:solidFill>
                  <a:srgbClr val="70AD47"/>
                </a:solidFill>
                <a:effectLst/>
                <a:uLnTx/>
                <a:uFillTx/>
                <a:latin typeface="Arial" panose="020B0604020202020204" pitchFamily="34" charset="0"/>
                <a:cs typeface="Arial" panose="020B0604020202020204" pitchFamily="34" charset="0"/>
              </a:rPr>
              <a:t>Predicción</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E5B640C5-8D50-4F28-B681-43163AA59C23}"/>
                  </a:ext>
                </a:extLst>
              </p:cNvPr>
              <p:cNvSpPr txBox="1"/>
              <p:nvPr/>
            </p:nvSpPr>
            <p:spPr>
              <a:xfrm>
                <a:off x="-664459" y="2460459"/>
                <a:ext cx="4572000" cy="3469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sz="1600" i="1" smtClean="0">
                          <a:latin typeface="Cambria Math" panose="02040503050406030204" pitchFamily="18" charset="0"/>
                        </a:rPr>
                        <m:t>𝑧</m:t>
                      </m:r>
                      <m:r>
                        <a:rPr lang="es-EC" sz="1600" i="0">
                          <a:latin typeface="Cambria Math" panose="02040503050406030204" pitchFamily="18" charset="0"/>
                        </a:rPr>
                        <m:t>=</m:t>
                      </m:r>
                      <m:sSub>
                        <m:sSubPr>
                          <m:ctrlPr>
                            <a:rPr lang="es-EC" sz="1600" i="1">
                              <a:solidFill>
                                <a:srgbClr val="836967"/>
                              </a:solidFill>
                              <a:latin typeface="Cambria Math" panose="02040503050406030204" pitchFamily="18" charset="0"/>
                            </a:rPr>
                          </m:ctrlPr>
                        </m:sSubPr>
                        <m:e>
                          <m:r>
                            <a:rPr lang="es-EC" sz="1600" i="1">
                              <a:latin typeface="Cambria Math" panose="02040503050406030204" pitchFamily="18" charset="0"/>
                            </a:rPr>
                            <m:t>𝐶</m:t>
                          </m:r>
                        </m:e>
                        <m:sub>
                          <m:r>
                            <a:rPr lang="es-EC" sz="1600" i="1">
                              <a:latin typeface="Cambria Math" panose="02040503050406030204" pitchFamily="18" charset="0"/>
                            </a:rPr>
                            <m:t>𝑧𝑠</m:t>
                          </m:r>
                        </m:sub>
                      </m:sSub>
                      <m:sSup>
                        <m:sSupPr>
                          <m:ctrlPr>
                            <a:rPr lang="es-EC" sz="1600" i="1">
                              <a:solidFill>
                                <a:srgbClr val="836967"/>
                              </a:solidFill>
                              <a:latin typeface="Cambria Math" panose="02040503050406030204" pitchFamily="18" charset="0"/>
                            </a:rPr>
                          </m:ctrlPr>
                        </m:sSupPr>
                        <m:e>
                          <m:acc>
                            <m:accPr>
                              <m:chr m:val="̂"/>
                              <m:ctrlPr>
                                <a:rPr lang="es-EC" sz="1600" i="1">
                                  <a:solidFill>
                                    <a:srgbClr val="836967"/>
                                  </a:solidFill>
                                  <a:latin typeface="Cambria Math" panose="02040503050406030204" pitchFamily="18" charset="0"/>
                                </a:rPr>
                              </m:ctrlPr>
                            </m:accPr>
                            <m:e>
                              <m:r>
                                <a:rPr lang="es-EC" sz="1600" i="1">
                                  <a:latin typeface="Cambria Math" panose="02040503050406030204" pitchFamily="18" charset="0"/>
                                </a:rPr>
                                <m:t>𝐶</m:t>
                              </m:r>
                            </m:e>
                          </m:acc>
                        </m:e>
                        <m:sup>
                          <m:r>
                            <a:rPr lang="es-EC" sz="1600" i="0">
                              <a:latin typeface="Cambria Math" panose="02040503050406030204" pitchFamily="18" charset="0"/>
                            </a:rPr>
                            <m:t>−1</m:t>
                          </m:r>
                        </m:sup>
                      </m:sSup>
                      <m:sSub>
                        <m:sSubPr>
                          <m:ctrlPr>
                            <a:rPr lang="es-EC" sz="1600" i="1">
                              <a:solidFill>
                                <a:srgbClr val="836967"/>
                              </a:solidFill>
                              <a:latin typeface="Cambria Math" panose="02040503050406030204" pitchFamily="18" charset="0"/>
                            </a:rPr>
                          </m:ctrlPr>
                        </m:sSubPr>
                        <m:e>
                          <m:r>
                            <a:rPr lang="es-EC" sz="1600" i="1">
                              <a:latin typeface="Cambria Math" panose="02040503050406030204" pitchFamily="18" charset="0"/>
                            </a:rPr>
                            <m:t>𝑣</m:t>
                          </m:r>
                        </m:e>
                        <m:sub>
                          <m:r>
                            <a:rPr lang="es-EC" sz="1600" i="1">
                              <a:latin typeface="Cambria Math" panose="02040503050406030204" pitchFamily="18" charset="0"/>
                            </a:rPr>
                            <m:t>𝑀𝐶𝐶</m:t>
                          </m:r>
                        </m:sub>
                      </m:sSub>
                    </m:oMath>
                  </m:oMathPara>
                </a14:m>
                <a:endParaRPr lang="es-EC" sz="1600" dirty="0"/>
              </a:p>
            </p:txBody>
          </p:sp>
        </mc:Choice>
        <mc:Fallback xmlns="">
          <p:sp>
            <p:nvSpPr>
              <p:cNvPr id="12" name="CuadroTexto 11">
                <a:extLst>
                  <a:ext uri="{FF2B5EF4-FFF2-40B4-BE49-F238E27FC236}">
                    <a16:creationId xmlns:a16="http://schemas.microsoft.com/office/drawing/2014/main" id="{E5B640C5-8D50-4F28-B681-43163AA59C23}"/>
                  </a:ext>
                </a:extLst>
              </p:cNvPr>
              <p:cNvSpPr txBox="1">
                <a:spLocks noRot="1" noChangeAspect="1" noMove="1" noResize="1" noEditPoints="1" noAdjustHandles="1" noChangeArrowheads="1" noChangeShapeType="1" noTextEdit="1"/>
              </p:cNvSpPr>
              <p:nvPr/>
            </p:nvSpPr>
            <p:spPr>
              <a:xfrm>
                <a:off x="-664459" y="2460459"/>
                <a:ext cx="4572000" cy="34695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86C7B805-9113-427A-9C8E-5373014DD8BD}"/>
                  </a:ext>
                </a:extLst>
              </p:cNvPr>
              <p:cNvSpPr txBox="1"/>
              <p:nvPr/>
            </p:nvSpPr>
            <p:spPr>
              <a:xfrm>
                <a:off x="618440" y="3520945"/>
                <a:ext cx="3550390" cy="33855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s-EC" sz="1600" i="1" smtClean="0">
                              <a:solidFill>
                                <a:schemeClr val="tx1"/>
                              </a:solidFill>
                              <a:latin typeface="Cambria Math" panose="02040503050406030204" pitchFamily="18" charset="0"/>
                            </a:rPr>
                          </m:ctrlPr>
                        </m:sSubPr>
                        <m:e>
                          <m:r>
                            <a:rPr lang="es-EC" sz="1600" i="1">
                              <a:solidFill>
                                <a:schemeClr val="tx1"/>
                              </a:solidFill>
                              <a:latin typeface="Cambria Math" panose="02040503050406030204" pitchFamily="18" charset="0"/>
                            </a:rPr>
                            <m:t>𝐿</m:t>
                          </m:r>
                        </m:e>
                        <m:sub>
                          <m:r>
                            <a:rPr lang="es-EC" sz="1600" i="1">
                              <a:solidFill>
                                <a:schemeClr val="tx1"/>
                              </a:solidFill>
                              <a:latin typeface="Cambria Math" panose="02040503050406030204" pitchFamily="18" charset="0"/>
                            </a:rPr>
                            <m:t>𝑧</m:t>
                          </m:r>
                        </m:sub>
                      </m:sSub>
                      <m:r>
                        <a:rPr lang="es-EC" sz="1600" i="1">
                          <a:solidFill>
                            <a:schemeClr val="tx1"/>
                          </a:solidFill>
                          <a:latin typeface="Cambria Math" panose="02040503050406030204" pitchFamily="18" charset="0"/>
                        </a:rPr>
                        <m:t> </m:t>
                      </m:r>
                      <m:r>
                        <a:rPr lang="es-EC" sz="1600" i="0">
                          <a:solidFill>
                            <a:schemeClr val="tx1"/>
                          </a:solidFill>
                          <a:latin typeface="Cambria Math" panose="02040503050406030204" pitchFamily="18" charset="0"/>
                        </a:rPr>
                        <m:t>=</m:t>
                      </m:r>
                      <m:sSub>
                        <m:sSubPr>
                          <m:ctrlPr>
                            <a:rPr lang="es-EC" sz="1600" i="1" smtClean="0">
                              <a:solidFill>
                                <a:srgbClr val="FF0000"/>
                              </a:solidFill>
                              <a:latin typeface="Cambria Math" panose="02040503050406030204" pitchFamily="18" charset="0"/>
                            </a:rPr>
                          </m:ctrlPr>
                        </m:sSubPr>
                        <m:e>
                          <m:r>
                            <a:rPr lang="es-EC" sz="1600" b="0" i="1" smtClean="0">
                              <a:solidFill>
                                <a:srgbClr val="FF0000"/>
                              </a:solidFill>
                              <a:latin typeface="Cambria Math" panose="02040503050406030204" pitchFamily="18" charset="0"/>
                            </a:rPr>
                            <m:t>𝐿</m:t>
                          </m:r>
                        </m:e>
                        <m:sub>
                          <m:r>
                            <a:rPr lang="es-EC" sz="1600" b="0" i="1" smtClean="0">
                              <a:solidFill>
                                <a:srgbClr val="FF0000"/>
                              </a:solidFill>
                              <a:latin typeface="Cambria Math" panose="02040503050406030204" pitchFamily="18" charset="0"/>
                            </a:rPr>
                            <m:t>𝑎</m:t>
                          </m:r>
                        </m:sub>
                      </m:sSub>
                      <m:r>
                        <a:rPr lang="es-EC" sz="1600" b="0" i="1" smtClean="0">
                          <a:latin typeface="Cambria Math" panose="02040503050406030204" pitchFamily="18" charset="0"/>
                        </a:rPr>
                        <m:t>+</m:t>
                      </m:r>
                      <m:r>
                        <a:rPr lang="es-EC" sz="1600" b="0" i="1" smtClean="0">
                          <a:solidFill>
                            <a:schemeClr val="accent3">
                              <a:lumMod val="75000"/>
                            </a:schemeClr>
                          </a:solidFill>
                          <a:latin typeface="Cambria Math" panose="02040503050406030204" pitchFamily="18" charset="0"/>
                        </a:rPr>
                        <m:t>𝑧</m:t>
                      </m:r>
                    </m:oMath>
                  </m:oMathPara>
                </a14:m>
                <a:endParaRPr lang="es-EC" sz="1600" dirty="0"/>
              </a:p>
            </p:txBody>
          </p:sp>
        </mc:Choice>
        <mc:Fallback xmlns="">
          <p:sp>
            <p:nvSpPr>
              <p:cNvPr id="20" name="CuadroTexto 19">
                <a:extLst>
                  <a:ext uri="{FF2B5EF4-FFF2-40B4-BE49-F238E27FC236}">
                    <a16:creationId xmlns:a16="http://schemas.microsoft.com/office/drawing/2014/main" id="{86C7B805-9113-427A-9C8E-5373014DD8BD}"/>
                  </a:ext>
                </a:extLst>
              </p:cNvPr>
              <p:cNvSpPr txBox="1">
                <a:spLocks noRot="1" noChangeAspect="1" noMove="1" noResize="1" noEditPoints="1" noAdjustHandles="1" noChangeArrowheads="1" noChangeShapeType="1" noTextEdit="1"/>
              </p:cNvSpPr>
              <p:nvPr/>
            </p:nvSpPr>
            <p:spPr>
              <a:xfrm>
                <a:off x="618440" y="3520945"/>
                <a:ext cx="3550390" cy="338554"/>
              </a:xfrm>
              <a:prstGeom prst="rect">
                <a:avLst/>
              </a:prstGeom>
              <a:blipFill>
                <a:blip r:embed="rId4"/>
                <a:stretch>
                  <a:fillRect/>
                </a:stretch>
              </a:blipFill>
            </p:spPr>
            <p:txBody>
              <a:bodyPr/>
              <a:lstStyle/>
              <a:p>
                <a:r>
                  <a:rPr lang="es-EC">
                    <a:noFill/>
                  </a:rPr>
                  <a:t> </a:t>
                </a:r>
              </a:p>
            </p:txBody>
          </p:sp>
        </mc:Fallback>
      </mc:AlternateContent>
      <p:sp>
        <p:nvSpPr>
          <p:cNvPr id="9" name="Forma libre: forma 8">
            <a:extLst>
              <a:ext uri="{FF2B5EF4-FFF2-40B4-BE49-F238E27FC236}">
                <a16:creationId xmlns:a16="http://schemas.microsoft.com/office/drawing/2014/main" id="{7EB979CA-AE00-468A-A8F2-2872B67CB565}"/>
              </a:ext>
            </a:extLst>
          </p:cNvPr>
          <p:cNvSpPr/>
          <p:nvPr/>
        </p:nvSpPr>
        <p:spPr>
          <a:xfrm>
            <a:off x="791366" y="4553474"/>
            <a:ext cx="2521038" cy="1256572"/>
          </a:xfrm>
          <a:custGeom>
            <a:avLst/>
            <a:gdLst>
              <a:gd name="connsiteX0" fmla="*/ 0 w 7306323"/>
              <a:gd name="connsiteY0" fmla="*/ 907824 h 3029587"/>
              <a:gd name="connsiteX1" fmla="*/ 292963 w 7306323"/>
              <a:gd name="connsiteY1" fmla="*/ 712515 h 3029587"/>
              <a:gd name="connsiteX2" fmla="*/ 852257 w 7306323"/>
              <a:gd name="connsiteY2" fmla="*/ 401797 h 3029587"/>
              <a:gd name="connsiteX3" fmla="*/ 1358284 w 7306323"/>
              <a:gd name="connsiteY3" fmla="*/ 206488 h 3029587"/>
              <a:gd name="connsiteX4" fmla="*/ 1873189 w 7306323"/>
              <a:gd name="connsiteY4" fmla="*/ 73323 h 3029587"/>
              <a:gd name="connsiteX5" fmla="*/ 2272684 w 7306323"/>
              <a:gd name="connsiteY5" fmla="*/ 11179 h 3029587"/>
              <a:gd name="connsiteX6" fmla="*/ 2760956 w 7306323"/>
              <a:gd name="connsiteY6" fmla="*/ 2301 h 3029587"/>
              <a:gd name="connsiteX7" fmla="*/ 3107185 w 7306323"/>
              <a:gd name="connsiteY7" fmla="*/ 37812 h 3029587"/>
              <a:gd name="connsiteX8" fmla="*/ 3595457 w 7306323"/>
              <a:gd name="connsiteY8" fmla="*/ 153222 h 3029587"/>
              <a:gd name="connsiteX9" fmla="*/ 4110361 w 7306323"/>
              <a:gd name="connsiteY9" fmla="*/ 339653 h 3029587"/>
              <a:gd name="connsiteX10" fmla="*/ 4767309 w 7306323"/>
              <a:gd name="connsiteY10" fmla="*/ 650371 h 3029587"/>
              <a:gd name="connsiteX11" fmla="*/ 5220070 w 7306323"/>
              <a:gd name="connsiteY11" fmla="*/ 952212 h 3029587"/>
              <a:gd name="connsiteX12" fmla="*/ 5628443 w 7306323"/>
              <a:gd name="connsiteY12" fmla="*/ 1254053 h 3029587"/>
              <a:gd name="connsiteX13" fmla="*/ 6134470 w 7306323"/>
              <a:gd name="connsiteY13" fmla="*/ 1706814 h 3029587"/>
              <a:gd name="connsiteX14" fmla="*/ 6578354 w 7306323"/>
              <a:gd name="connsiteY14" fmla="*/ 2168453 h 3029587"/>
              <a:gd name="connsiteX15" fmla="*/ 7306323 w 7306323"/>
              <a:gd name="connsiteY15" fmla="*/ 3029587 h 302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06323" h="3029587">
                <a:moveTo>
                  <a:pt x="0" y="907824"/>
                </a:moveTo>
                <a:cubicBezTo>
                  <a:pt x="75460" y="852338"/>
                  <a:pt x="150920" y="796853"/>
                  <a:pt x="292963" y="712515"/>
                </a:cubicBezTo>
                <a:cubicBezTo>
                  <a:pt x="435006" y="628177"/>
                  <a:pt x="674704" y="486135"/>
                  <a:pt x="852257" y="401797"/>
                </a:cubicBezTo>
                <a:cubicBezTo>
                  <a:pt x="1029811" y="317459"/>
                  <a:pt x="1188129" y="261234"/>
                  <a:pt x="1358284" y="206488"/>
                </a:cubicBezTo>
                <a:cubicBezTo>
                  <a:pt x="1528439" y="151742"/>
                  <a:pt x="1720789" y="105874"/>
                  <a:pt x="1873189" y="73323"/>
                </a:cubicBezTo>
                <a:cubicBezTo>
                  <a:pt x="2025589" y="40772"/>
                  <a:pt x="2124723" y="23016"/>
                  <a:pt x="2272684" y="11179"/>
                </a:cubicBezTo>
                <a:cubicBezTo>
                  <a:pt x="2420645" y="-658"/>
                  <a:pt x="2621873" y="-2138"/>
                  <a:pt x="2760956" y="2301"/>
                </a:cubicBezTo>
                <a:cubicBezTo>
                  <a:pt x="2900039" y="6740"/>
                  <a:pt x="2968102" y="12659"/>
                  <a:pt x="3107185" y="37812"/>
                </a:cubicBezTo>
                <a:cubicBezTo>
                  <a:pt x="3246268" y="62965"/>
                  <a:pt x="3428261" y="102915"/>
                  <a:pt x="3595457" y="153222"/>
                </a:cubicBezTo>
                <a:cubicBezTo>
                  <a:pt x="3762653" y="203529"/>
                  <a:pt x="3915052" y="256795"/>
                  <a:pt x="4110361" y="339653"/>
                </a:cubicBezTo>
                <a:cubicBezTo>
                  <a:pt x="4305670" y="422511"/>
                  <a:pt x="4582358" y="548278"/>
                  <a:pt x="4767309" y="650371"/>
                </a:cubicBezTo>
                <a:cubicBezTo>
                  <a:pt x="4952261" y="752464"/>
                  <a:pt x="5076548" y="851598"/>
                  <a:pt x="5220070" y="952212"/>
                </a:cubicBezTo>
                <a:cubicBezTo>
                  <a:pt x="5363592" y="1052826"/>
                  <a:pt x="5476043" y="1128286"/>
                  <a:pt x="5628443" y="1254053"/>
                </a:cubicBezTo>
                <a:cubicBezTo>
                  <a:pt x="5780843" y="1379820"/>
                  <a:pt x="5976152" y="1554414"/>
                  <a:pt x="6134470" y="1706814"/>
                </a:cubicBezTo>
                <a:cubicBezTo>
                  <a:pt x="6292788" y="1859214"/>
                  <a:pt x="6383045" y="1947991"/>
                  <a:pt x="6578354" y="2168453"/>
                </a:cubicBezTo>
                <a:cubicBezTo>
                  <a:pt x="6773663" y="2388915"/>
                  <a:pt x="7039993" y="2709251"/>
                  <a:pt x="7306323" y="3029587"/>
                </a:cubicBezTo>
              </a:path>
            </a:pathLst>
          </a:custGeom>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C"/>
          </a:p>
        </p:txBody>
      </p:sp>
      <p:grpSp>
        <p:nvGrpSpPr>
          <p:cNvPr id="10" name="Grupo 9">
            <a:extLst>
              <a:ext uri="{FF2B5EF4-FFF2-40B4-BE49-F238E27FC236}">
                <a16:creationId xmlns:a16="http://schemas.microsoft.com/office/drawing/2014/main" id="{3FD3149D-AB44-4373-8753-30E73F0B6FF3}"/>
              </a:ext>
            </a:extLst>
          </p:cNvPr>
          <p:cNvGrpSpPr/>
          <p:nvPr/>
        </p:nvGrpSpPr>
        <p:grpSpPr>
          <a:xfrm>
            <a:off x="2028430" y="4302738"/>
            <a:ext cx="781541" cy="314287"/>
            <a:chOff x="6995593" y="4074133"/>
            <a:chExt cx="781541" cy="314287"/>
          </a:xfrm>
        </p:grpSpPr>
        <p:cxnSp>
          <p:nvCxnSpPr>
            <p:cNvPr id="11" name="Conector recto 10">
              <a:extLst>
                <a:ext uri="{FF2B5EF4-FFF2-40B4-BE49-F238E27FC236}">
                  <a16:creationId xmlns:a16="http://schemas.microsoft.com/office/drawing/2014/main" id="{DCC9B891-7A7C-4D94-A72C-45DF9A874EB4}"/>
                </a:ext>
              </a:extLst>
            </p:cNvPr>
            <p:cNvCxnSpPr>
              <a:cxnSpLocks/>
            </p:cNvCxnSpPr>
            <p:nvPr/>
          </p:nvCxnSpPr>
          <p:spPr>
            <a:xfrm>
              <a:off x="6995593" y="4074133"/>
              <a:ext cx="4116" cy="314287"/>
            </a:xfrm>
            <a:prstGeom prst="line">
              <a:avLst/>
            </a:prstGeom>
            <a:ln w="38100">
              <a:solidFill>
                <a:schemeClr val="accent3"/>
              </a:solidFill>
            </a:ln>
          </p:spPr>
          <p:style>
            <a:lnRef idx="1">
              <a:schemeClr val="accent2"/>
            </a:lnRef>
            <a:fillRef idx="0">
              <a:schemeClr val="accent2"/>
            </a:fillRef>
            <a:effectRef idx="0">
              <a:schemeClr val="accent2"/>
            </a:effectRef>
            <a:fontRef idx="minor">
              <a:schemeClr val="tx1"/>
            </a:fontRef>
          </p:style>
        </p:cxnSp>
        <p:sp>
          <p:nvSpPr>
            <p:cNvPr id="13" name="CuadroTexto 12">
              <a:extLst>
                <a:ext uri="{FF2B5EF4-FFF2-40B4-BE49-F238E27FC236}">
                  <a16:creationId xmlns:a16="http://schemas.microsoft.com/office/drawing/2014/main" id="{D364BFB8-0EF7-4E70-9B11-DE8D74E747E9}"/>
                </a:ext>
              </a:extLst>
            </p:cNvPr>
            <p:cNvSpPr txBox="1"/>
            <p:nvPr/>
          </p:nvSpPr>
          <p:spPr>
            <a:xfrm>
              <a:off x="7293511" y="4089934"/>
              <a:ext cx="483623" cy="246221"/>
            </a:xfrm>
            <a:prstGeom prst="rect">
              <a:avLst/>
            </a:prstGeom>
            <a:noFill/>
          </p:spPr>
          <p:txBody>
            <a:bodyPr wrap="square" rtlCol="0">
              <a:spAutoFit/>
            </a:bodyPr>
            <a:lstStyle/>
            <a:p>
              <a:r>
                <a:rPr lang="es-MX" sz="1000" dirty="0"/>
                <a:t>Señal</a:t>
              </a:r>
              <a:endParaRPr lang="en-US" sz="1000" dirty="0"/>
            </a:p>
          </p:txBody>
        </p:sp>
        <p:cxnSp>
          <p:nvCxnSpPr>
            <p:cNvPr id="14" name="Conector recto de flecha 13">
              <a:extLst>
                <a:ext uri="{FF2B5EF4-FFF2-40B4-BE49-F238E27FC236}">
                  <a16:creationId xmlns:a16="http://schemas.microsoft.com/office/drawing/2014/main" id="{8EABF1BC-7FC4-4D3D-A2BC-9EE441EC4E2B}"/>
                </a:ext>
              </a:extLst>
            </p:cNvPr>
            <p:cNvCxnSpPr/>
            <p:nvPr/>
          </p:nvCxnSpPr>
          <p:spPr>
            <a:xfrm flipH="1">
              <a:off x="7009674" y="4185901"/>
              <a:ext cx="319738" cy="618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15" name="Elipse 14">
            <a:extLst>
              <a:ext uri="{FF2B5EF4-FFF2-40B4-BE49-F238E27FC236}">
                <a16:creationId xmlns:a16="http://schemas.microsoft.com/office/drawing/2014/main" id="{8CF19FD8-EB53-4A50-AD40-4997CF5B21C9}"/>
              </a:ext>
            </a:extLst>
          </p:cNvPr>
          <p:cNvSpPr/>
          <p:nvPr/>
        </p:nvSpPr>
        <p:spPr>
          <a:xfrm>
            <a:off x="1597507" y="5079696"/>
            <a:ext cx="39584" cy="47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lipse 15">
            <a:extLst>
              <a:ext uri="{FF2B5EF4-FFF2-40B4-BE49-F238E27FC236}">
                <a16:creationId xmlns:a16="http://schemas.microsoft.com/office/drawing/2014/main" id="{D484675F-2950-4137-865E-6D483FB34170}"/>
              </a:ext>
            </a:extLst>
          </p:cNvPr>
          <p:cNvSpPr/>
          <p:nvPr/>
        </p:nvSpPr>
        <p:spPr>
          <a:xfrm>
            <a:off x="2436732" y="4551676"/>
            <a:ext cx="39584" cy="47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lipse 18">
            <a:extLst>
              <a:ext uri="{FF2B5EF4-FFF2-40B4-BE49-F238E27FC236}">
                <a16:creationId xmlns:a16="http://schemas.microsoft.com/office/drawing/2014/main" id="{76616666-88E5-4745-9FFD-882180999C64}"/>
              </a:ext>
            </a:extLst>
          </p:cNvPr>
          <p:cNvSpPr/>
          <p:nvPr/>
        </p:nvSpPr>
        <p:spPr>
          <a:xfrm>
            <a:off x="1194853" y="4568708"/>
            <a:ext cx="39584" cy="47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lipse 20">
            <a:extLst>
              <a:ext uri="{FF2B5EF4-FFF2-40B4-BE49-F238E27FC236}">
                <a16:creationId xmlns:a16="http://schemas.microsoft.com/office/drawing/2014/main" id="{5B268785-0EFA-4793-A832-41CBDB18B7CF}"/>
              </a:ext>
            </a:extLst>
          </p:cNvPr>
          <p:cNvSpPr/>
          <p:nvPr/>
        </p:nvSpPr>
        <p:spPr>
          <a:xfrm>
            <a:off x="2864927" y="5576487"/>
            <a:ext cx="39584" cy="47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uadroTexto 22">
            <a:extLst>
              <a:ext uri="{FF2B5EF4-FFF2-40B4-BE49-F238E27FC236}">
                <a16:creationId xmlns:a16="http://schemas.microsoft.com/office/drawing/2014/main" id="{27E018F9-DEE1-46D5-8203-9E0788DC964E}"/>
              </a:ext>
            </a:extLst>
          </p:cNvPr>
          <p:cNvSpPr txBox="1"/>
          <p:nvPr/>
        </p:nvSpPr>
        <p:spPr>
          <a:xfrm>
            <a:off x="830260" y="3996862"/>
            <a:ext cx="646050" cy="246221"/>
          </a:xfrm>
          <a:prstGeom prst="rect">
            <a:avLst/>
          </a:prstGeom>
          <a:noFill/>
        </p:spPr>
        <p:txBody>
          <a:bodyPr wrap="square" rtlCol="0">
            <a:spAutoFit/>
          </a:bodyPr>
          <a:lstStyle/>
          <a:p>
            <a:r>
              <a:rPr lang="es-MX" sz="1000" dirty="0"/>
              <a:t>Medida</a:t>
            </a:r>
            <a:endParaRPr lang="en-US" sz="1000" dirty="0"/>
          </a:p>
        </p:txBody>
      </p:sp>
      <p:cxnSp>
        <p:nvCxnSpPr>
          <p:cNvPr id="25" name="Conector recto de flecha 24">
            <a:extLst>
              <a:ext uri="{FF2B5EF4-FFF2-40B4-BE49-F238E27FC236}">
                <a16:creationId xmlns:a16="http://schemas.microsoft.com/office/drawing/2014/main" id="{47678C46-61F8-429C-AB78-5D50D79DBB73}"/>
              </a:ext>
            </a:extLst>
          </p:cNvPr>
          <p:cNvCxnSpPr>
            <a:cxnSpLocks/>
          </p:cNvCxnSpPr>
          <p:nvPr/>
        </p:nvCxnSpPr>
        <p:spPr>
          <a:xfrm>
            <a:off x="1139214" y="4229867"/>
            <a:ext cx="75431" cy="2796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26" name="Grupo 25">
            <a:extLst>
              <a:ext uri="{FF2B5EF4-FFF2-40B4-BE49-F238E27FC236}">
                <a16:creationId xmlns:a16="http://schemas.microsoft.com/office/drawing/2014/main" id="{CD9F58D4-12F3-4D10-A651-A79BF4CAE956}"/>
              </a:ext>
            </a:extLst>
          </p:cNvPr>
          <p:cNvGrpSpPr/>
          <p:nvPr/>
        </p:nvGrpSpPr>
        <p:grpSpPr>
          <a:xfrm>
            <a:off x="785240" y="4302738"/>
            <a:ext cx="2447521" cy="1358320"/>
            <a:chOff x="5752403" y="4074133"/>
            <a:chExt cx="2447521" cy="1358320"/>
          </a:xfrm>
        </p:grpSpPr>
        <p:sp>
          <p:nvSpPr>
            <p:cNvPr id="27" name="Forma libre: forma 26">
              <a:extLst>
                <a:ext uri="{FF2B5EF4-FFF2-40B4-BE49-F238E27FC236}">
                  <a16:creationId xmlns:a16="http://schemas.microsoft.com/office/drawing/2014/main" id="{0585F81B-295D-4B91-A515-EE412A45D4E5}"/>
                </a:ext>
              </a:extLst>
            </p:cNvPr>
            <p:cNvSpPr/>
            <p:nvPr/>
          </p:nvSpPr>
          <p:spPr>
            <a:xfrm>
              <a:off x="5752403" y="4074133"/>
              <a:ext cx="2447521" cy="1234333"/>
            </a:xfrm>
            <a:custGeom>
              <a:avLst/>
              <a:gdLst>
                <a:gd name="connsiteX0" fmla="*/ 0 w 7093258"/>
                <a:gd name="connsiteY0" fmla="*/ 216205 h 2975970"/>
                <a:gd name="connsiteX1" fmla="*/ 621437 w 7093258"/>
                <a:gd name="connsiteY1" fmla="*/ 473657 h 2975970"/>
                <a:gd name="connsiteX2" fmla="*/ 1127464 w 7093258"/>
                <a:gd name="connsiteY2" fmla="*/ 793253 h 2975970"/>
                <a:gd name="connsiteX3" fmla="*/ 1305017 w 7093258"/>
                <a:gd name="connsiteY3" fmla="*/ 953052 h 2975970"/>
                <a:gd name="connsiteX4" fmla="*/ 1571347 w 7093258"/>
                <a:gd name="connsiteY4" fmla="*/ 1272648 h 2975970"/>
                <a:gd name="connsiteX5" fmla="*/ 1811045 w 7093258"/>
                <a:gd name="connsiteY5" fmla="*/ 1601121 h 2975970"/>
                <a:gd name="connsiteX6" fmla="*/ 2130641 w 7093258"/>
                <a:gd name="connsiteY6" fmla="*/ 2000617 h 2975970"/>
                <a:gd name="connsiteX7" fmla="*/ 2281561 w 7093258"/>
                <a:gd name="connsiteY7" fmla="*/ 2124904 h 2975970"/>
                <a:gd name="connsiteX8" fmla="*/ 2414726 w 7093258"/>
                <a:gd name="connsiteY8" fmla="*/ 2178170 h 2975970"/>
                <a:gd name="connsiteX9" fmla="*/ 2592279 w 7093258"/>
                <a:gd name="connsiteY9" fmla="*/ 2107149 h 2975970"/>
                <a:gd name="connsiteX10" fmla="*/ 2796466 w 7093258"/>
                <a:gd name="connsiteY10" fmla="*/ 1743164 h 2975970"/>
                <a:gd name="connsiteX11" fmla="*/ 3009530 w 7093258"/>
                <a:gd name="connsiteY11" fmla="*/ 1095094 h 2975970"/>
                <a:gd name="connsiteX12" fmla="*/ 3204839 w 7093258"/>
                <a:gd name="connsiteY12" fmla="*/ 535801 h 2975970"/>
                <a:gd name="connsiteX13" fmla="*/ 3346881 w 7093258"/>
                <a:gd name="connsiteY13" fmla="*/ 233960 h 2975970"/>
                <a:gd name="connsiteX14" fmla="*/ 3462291 w 7093258"/>
                <a:gd name="connsiteY14" fmla="*/ 74162 h 2975970"/>
                <a:gd name="connsiteX15" fmla="*/ 3604334 w 7093258"/>
                <a:gd name="connsiteY15" fmla="*/ 3141 h 2975970"/>
                <a:gd name="connsiteX16" fmla="*/ 3755254 w 7093258"/>
                <a:gd name="connsiteY16" fmla="*/ 29774 h 2975970"/>
                <a:gd name="connsiteX17" fmla="*/ 4012707 w 7093258"/>
                <a:gd name="connsiteY17" fmla="*/ 180694 h 2975970"/>
                <a:gd name="connsiteX18" fmla="*/ 4385569 w 7093258"/>
                <a:gd name="connsiteY18" fmla="*/ 606822 h 2975970"/>
                <a:gd name="connsiteX19" fmla="*/ 4669654 w 7093258"/>
                <a:gd name="connsiteY19" fmla="*/ 953052 h 2975970"/>
                <a:gd name="connsiteX20" fmla="*/ 4811697 w 7093258"/>
                <a:gd name="connsiteY20" fmla="*/ 1139483 h 2975970"/>
                <a:gd name="connsiteX21" fmla="*/ 4918229 w 7093258"/>
                <a:gd name="connsiteY21" fmla="*/ 1246015 h 2975970"/>
                <a:gd name="connsiteX22" fmla="*/ 5122415 w 7093258"/>
                <a:gd name="connsiteY22" fmla="*/ 1556733 h 2975970"/>
                <a:gd name="connsiteX23" fmla="*/ 5424256 w 7093258"/>
                <a:gd name="connsiteY23" fmla="*/ 2027250 h 2975970"/>
                <a:gd name="connsiteX24" fmla="*/ 5655076 w 7093258"/>
                <a:gd name="connsiteY24" fmla="*/ 2391234 h 2975970"/>
                <a:gd name="connsiteX25" fmla="*/ 5823751 w 7093258"/>
                <a:gd name="connsiteY25" fmla="*/ 2604298 h 2975970"/>
                <a:gd name="connsiteX26" fmla="*/ 6001305 w 7093258"/>
                <a:gd name="connsiteY26" fmla="*/ 2764096 h 2975970"/>
                <a:gd name="connsiteX27" fmla="*/ 6205491 w 7093258"/>
                <a:gd name="connsiteY27" fmla="*/ 2888384 h 2975970"/>
                <a:gd name="connsiteX28" fmla="*/ 6471821 w 7093258"/>
                <a:gd name="connsiteY28" fmla="*/ 2968283 h 2975970"/>
                <a:gd name="connsiteX29" fmla="*/ 7093258 w 7093258"/>
                <a:gd name="connsiteY29" fmla="*/ 2968283 h 2975970"/>
                <a:gd name="connsiteX0" fmla="*/ 0 w 7093258"/>
                <a:gd name="connsiteY0" fmla="*/ 216205 h 2975970"/>
                <a:gd name="connsiteX1" fmla="*/ 621437 w 7093258"/>
                <a:gd name="connsiteY1" fmla="*/ 473657 h 2975970"/>
                <a:gd name="connsiteX2" fmla="*/ 1127464 w 7093258"/>
                <a:gd name="connsiteY2" fmla="*/ 793253 h 2975970"/>
                <a:gd name="connsiteX3" fmla="*/ 1305017 w 7093258"/>
                <a:gd name="connsiteY3" fmla="*/ 953052 h 2975970"/>
                <a:gd name="connsiteX4" fmla="*/ 1571347 w 7093258"/>
                <a:gd name="connsiteY4" fmla="*/ 1272648 h 2975970"/>
                <a:gd name="connsiteX5" fmla="*/ 1811045 w 7093258"/>
                <a:gd name="connsiteY5" fmla="*/ 1601121 h 2975970"/>
                <a:gd name="connsiteX6" fmla="*/ 2130641 w 7093258"/>
                <a:gd name="connsiteY6" fmla="*/ 2000617 h 2975970"/>
                <a:gd name="connsiteX7" fmla="*/ 2281561 w 7093258"/>
                <a:gd name="connsiteY7" fmla="*/ 2124904 h 2975970"/>
                <a:gd name="connsiteX8" fmla="*/ 2414726 w 7093258"/>
                <a:gd name="connsiteY8" fmla="*/ 2178170 h 2975970"/>
                <a:gd name="connsiteX9" fmla="*/ 2592279 w 7093258"/>
                <a:gd name="connsiteY9" fmla="*/ 2107149 h 2975970"/>
                <a:gd name="connsiteX10" fmla="*/ 2796466 w 7093258"/>
                <a:gd name="connsiteY10" fmla="*/ 1743164 h 2975970"/>
                <a:gd name="connsiteX11" fmla="*/ 3009530 w 7093258"/>
                <a:gd name="connsiteY11" fmla="*/ 1095094 h 2975970"/>
                <a:gd name="connsiteX12" fmla="*/ 3204839 w 7093258"/>
                <a:gd name="connsiteY12" fmla="*/ 535801 h 2975970"/>
                <a:gd name="connsiteX13" fmla="*/ 3346881 w 7093258"/>
                <a:gd name="connsiteY13" fmla="*/ 233960 h 2975970"/>
                <a:gd name="connsiteX14" fmla="*/ 3462291 w 7093258"/>
                <a:gd name="connsiteY14" fmla="*/ 74162 h 2975970"/>
                <a:gd name="connsiteX15" fmla="*/ 3604334 w 7093258"/>
                <a:gd name="connsiteY15" fmla="*/ 3141 h 2975970"/>
                <a:gd name="connsiteX16" fmla="*/ 3755254 w 7093258"/>
                <a:gd name="connsiteY16" fmla="*/ 29774 h 2975970"/>
                <a:gd name="connsiteX17" fmla="*/ 4012707 w 7093258"/>
                <a:gd name="connsiteY17" fmla="*/ 180694 h 2975970"/>
                <a:gd name="connsiteX18" fmla="*/ 4385569 w 7093258"/>
                <a:gd name="connsiteY18" fmla="*/ 606822 h 2975970"/>
                <a:gd name="connsiteX19" fmla="*/ 4669654 w 7093258"/>
                <a:gd name="connsiteY19" fmla="*/ 953052 h 2975970"/>
                <a:gd name="connsiteX20" fmla="*/ 4811697 w 7093258"/>
                <a:gd name="connsiteY20" fmla="*/ 1139483 h 2975970"/>
                <a:gd name="connsiteX21" fmla="*/ 4909029 w 7093258"/>
                <a:gd name="connsiteY21" fmla="*/ 1257498 h 2975970"/>
                <a:gd name="connsiteX22" fmla="*/ 5122415 w 7093258"/>
                <a:gd name="connsiteY22" fmla="*/ 1556733 h 2975970"/>
                <a:gd name="connsiteX23" fmla="*/ 5424256 w 7093258"/>
                <a:gd name="connsiteY23" fmla="*/ 2027250 h 2975970"/>
                <a:gd name="connsiteX24" fmla="*/ 5655076 w 7093258"/>
                <a:gd name="connsiteY24" fmla="*/ 2391234 h 2975970"/>
                <a:gd name="connsiteX25" fmla="*/ 5823751 w 7093258"/>
                <a:gd name="connsiteY25" fmla="*/ 2604298 h 2975970"/>
                <a:gd name="connsiteX26" fmla="*/ 6001305 w 7093258"/>
                <a:gd name="connsiteY26" fmla="*/ 2764096 h 2975970"/>
                <a:gd name="connsiteX27" fmla="*/ 6205491 w 7093258"/>
                <a:gd name="connsiteY27" fmla="*/ 2888384 h 2975970"/>
                <a:gd name="connsiteX28" fmla="*/ 6471821 w 7093258"/>
                <a:gd name="connsiteY28" fmla="*/ 2968283 h 2975970"/>
                <a:gd name="connsiteX29" fmla="*/ 7093258 w 7093258"/>
                <a:gd name="connsiteY29" fmla="*/ 2968283 h 29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93258" h="2975970">
                  <a:moveTo>
                    <a:pt x="0" y="216205"/>
                  </a:moveTo>
                  <a:cubicBezTo>
                    <a:pt x="216763" y="296843"/>
                    <a:pt x="433526" y="377482"/>
                    <a:pt x="621437" y="473657"/>
                  </a:cubicBezTo>
                  <a:cubicBezTo>
                    <a:pt x="809348" y="569832"/>
                    <a:pt x="1013534" y="713354"/>
                    <a:pt x="1127464" y="793253"/>
                  </a:cubicBezTo>
                  <a:cubicBezTo>
                    <a:pt x="1241394" y="873152"/>
                    <a:pt x="1231037" y="873153"/>
                    <a:pt x="1305017" y="953052"/>
                  </a:cubicBezTo>
                  <a:cubicBezTo>
                    <a:pt x="1378997" y="1032951"/>
                    <a:pt x="1487009" y="1164637"/>
                    <a:pt x="1571347" y="1272648"/>
                  </a:cubicBezTo>
                  <a:cubicBezTo>
                    <a:pt x="1655685" y="1380659"/>
                    <a:pt x="1717829" y="1479793"/>
                    <a:pt x="1811045" y="1601121"/>
                  </a:cubicBezTo>
                  <a:cubicBezTo>
                    <a:pt x="1904261" y="1722449"/>
                    <a:pt x="2052222" y="1913320"/>
                    <a:pt x="2130641" y="2000617"/>
                  </a:cubicBezTo>
                  <a:cubicBezTo>
                    <a:pt x="2209060" y="2087914"/>
                    <a:pt x="2234214" y="2095312"/>
                    <a:pt x="2281561" y="2124904"/>
                  </a:cubicBezTo>
                  <a:cubicBezTo>
                    <a:pt x="2328908" y="2154496"/>
                    <a:pt x="2362940" y="2181129"/>
                    <a:pt x="2414726" y="2178170"/>
                  </a:cubicBezTo>
                  <a:cubicBezTo>
                    <a:pt x="2466512" y="2175211"/>
                    <a:pt x="2528656" y="2179650"/>
                    <a:pt x="2592279" y="2107149"/>
                  </a:cubicBezTo>
                  <a:cubicBezTo>
                    <a:pt x="2655902" y="2034648"/>
                    <a:pt x="2726924" y="1911840"/>
                    <a:pt x="2796466" y="1743164"/>
                  </a:cubicBezTo>
                  <a:cubicBezTo>
                    <a:pt x="2866008" y="1574488"/>
                    <a:pt x="2941468" y="1296321"/>
                    <a:pt x="3009530" y="1095094"/>
                  </a:cubicBezTo>
                  <a:cubicBezTo>
                    <a:pt x="3077592" y="893867"/>
                    <a:pt x="3148614" y="679323"/>
                    <a:pt x="3204839" y="535801"/>
                  </a:cubicBezTo>
                  <a:cubicBezTo>
                    <a:pt x="3261064" y="392279"/>
                    <a:pt x="3303972" y="310900"/>
                    <a:pt x="3346881" y="233960"/>
                  </a:cubicBezTo>
                  <a:cubicBezTo>
                    <a:pt x="3389790" y="157020"/>
                    <a:pt x="3419382" y="112632"/>
                    <a:pt x="3462291" y="74162"/>
                  </a:cubicBezTo>
                  <a:cubicBezTo>
                    <a:pt x="3505200" y="35692"/>
                    <a:pt x="3555507" y="10539"/>
                    <a:pt x="3604334" y="3141"/>
                  </a:cubicBezTo>
                  <a:cubicBezTo>
                    <a:pt x="3653161" y="-4257"/>
                    <a:pt x="3687192" y="182"/>
                    <a:pt x="3755254" y="29774"/>
                  </a:cubicBezTo>
                  <a:cubicBezTo>
                    <a:pt x="3823316" y="59366"/>
                    <a:pt x="3907655" y="84519"/>
                    <a:pt x="4012707" y="180694"/>
                  </a:cubicBezTo>
                  <a:cubicBezTo>
                    <a:pt x="4117759" y="276869"/>
                    <a:pt x="4276078" y="478096"/>
                    <a:pt x="4385569" y="606822"/>
                  </a:cubicBezTo>
                  <a:cubicBezTo>
                    <a:pt x="4495060" y="735548"/>
                    <a:pt x="4598633" y="864275"/>
                    <a:pt x="4669654" y="953052"/>
                  </a:cubicBezTo>
                  <a:cubicBezTo>
                    <a:pt x="4740675" y="1041829"/>
                    <a:pt x="4771801" y="1088742"/>
                    <a:pt x="4811697" y="1139483"/>
                  </a:cubicBezTo>
                  <a:cubicBezTo>
                    <a:pt x="4851593" y="1190224"/>
                    <a:pt x="4857243" y="1187956"/>
                    <a:pt x="4909029" y="1257498"/>
                  </a:cubicBezTo>
                  <a:cubicBezTo>
                    <a:pt x="4960815" y="1327040"/>
                    <a:pt x="5036544" y="1428441"/>
                    <a:pt x="5122415" y="1556733"/>
                  </a:cubicBezTo>
                  <a:cubicBezTo>
                    <a:pt x="5208286" y="1685025"/>
                    <a:pt x="5335479" y="1888167"/>
                    <a:pt x="5424256" y="2027250"/>
                  </a:cubicBezTo>
                  <a:cubicBezTo>
                    <a:pt x="5513033" y="2166334"/>
                    <a:pt x="5588494" y="2295059"/>
                    <a:pt x="5655076" y="2391234"/>
                  </a:cubicBezTo>
                  <a:cubicBezTo>
                    <a:pt x="5721658" y="2487409"/>
                    <a:pt x="5766046" y="2542154"/>
                    <a:pt x="5823751" y="2604298"/>
                  </a:cubicBezTo>
                  <a:cubicBezTo>
                    <a:pt x="5881456" y="2666442"/>
                    <a:pt x="5937682" y="2716748"/>
                    <a:pt x="6001305" y="2764096"/>
                  </a:cubicBezTo>
                  <a:cubicBezTo>
                    <a:pt x="6064928" y="2811444"/>
                    <a:pt x="6127072" y="2854353"/>
                    <a:pt x="6205491" y="2888384"/>
                  </a:cubicBezTo>
                  <a:cubicBezTo>
                    <a:pt x="6283910" y="2922415"/>
                    <a:pt x="6323860" y="2954967"/>
                    <a:pt x="6471821" y="2968283"/>
                  </a:cubicBezTo>
                  <a:cubicBezTo>
                    <a:pt x="6619782" y="2981599"/>
                    <a:pt x="6856520" y="2974941"/>
                    <a:pt x="7093258" y="2968283"/>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 name="CuadroTexto 27">
              <a:extLst>
                <a:ext uri="{FF2B5EF4-FFF2-40B4-BE49-F238E27FC236}">
                  <a16:creationId xmlns:a16="http://schemas.microsoft.com/office/drawing/2014/main" id="{8763144E-A54E-470C-8FF8-9A9788C7D24A}"/>
                </a:ext>
              </a:extLst>
            </p:cNvPr>
            <p:cNvSpPr txBox="1"/>
            <p:nvPr/>
          </p:nvSpPr>
          <p:spPr>
            <a:xfrm>
              <a:off x="7133248" y="5186232"/>
              <a:ext cx="774904" cy="246221"/>
            </a:xfrm>
            <a:prstGeom prst="rect">
              <a:avLst/>
            </a:prstGeom>
            <a:noFill/>
          </p:spPr>
          <p:txBody>
            <a:bodyPr wrap="square" rtlCol="0">
              <a:spAutoFit/>
            </a:bodyPr>
            <a:lstStyle/>
            <a:p>
              <a:r>
                <a:rPr lang="es-MX" sz="1000" dirty="0"/>
                <a:t>Filtrado</a:t>
              </a:r>
              <a:endParaRPr lang="en-US" sz="1000" dirty="0"/>
            </a:p>
          </p:txBody>
        </p:sp>
        <p:cxnSp>
          <p:nvCxnSpPr>
            <p:cNvPr id="29" name="Conector recto de flecha 28">
              <a:extLst>
                <a:ext uri="{FF2B5EF4-FFF2-40B4-BE49-F238E27FC236}">
                  <a16:creationId xmlns:a16="http://schemas.microsoft.com/office/drawing/2014/main" id="{CBC78794-C1CB-482A-8904-C02162C5F319}"/>
                </a:ext>
              </a:extLst>
            </p:cNvPr>
            <p:cNvCxnSpPr/>
            <p:nvPr/>
          </p:nvCxnSpPr>
          <p:spPr>
            <a:xfrm flipV="1">
              <a:off x="7329412" y="5040022"/>
              <a:ext cx="343361" cy="1806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30" name="CuadroTexto 29">
            <a:extLst>
              <a:ext uri="{FF2B5EF4-FFF2-40B4-BE49-F238E27FC236}">
                <a16:creationId xmlns:a16="http://schemas.microsoft.com/office/drawing/2014/main" id="{2A66E55F-4FE9-4D45-AC89-BE522E19A7AF}"/>
              </a:ext>
            </a:extLst>
          </p:cNvPr>
          <p:cNvSpPr txBox="1"/>
          <p:nvPr/>
        </p:nvSpPr>
        <p:spPr>
          <a:xfrm>
            <a:off x="634914" y="5139295"/>
            <a:ext cx="749162" cy="553998"/>
          </a:xfrm>
          <a:prstGeom prst="rect">
            <a:avLst/>
          </a:prstGeom>
          <a:noFill/>
        </p:spPr>
        <p:txBody>
          <a:bodyPr wrap="square" rtlCol="0">
            <a:spAutoFit/>
          </a:bodyPr>
          <a:lstStyle/>
          <a:p>
            <a:pPr algn="ctr"/>
            <a:r>
              <a:rPr lang="es-MX" sz="1000" dirty="0"/>
              <a:t>Superficie de tendencia</a:t>
            </a:r>
            <a:endParaRPr lang="en-US" sz="1000" dirty="0"/>
          </a:p>
        </p:txBody>
      </p:sp>
      <p:cxnSp>
        <p:nvCxnSpPr>
          <p:cNvPr id="31" name="Conector recto de flecha 30">
            <a:extLst>
              <a:ext uri="{FF2B5EF4-FFF2-40B4-BE49-F238E27FC236}">
                <a16:creationId xmlns:a16="http://schemas.microsoft.com/office/drawing/2014/main" id="{11158848-AA98-4016-A2AB-DF14383CA9CB}"/>
              </a:ext>
            </a:extLst>
          </p:cNvPr>
          <p:cNvCxnSpPr>
            <a:cxnSpLocks/>
          </p:cNvCxnSpPr>
          <p:nvPr/>
        </p:nvCxnSpPr>
        <p:spPr>
          <a:xfrm flipV="1">
            <a:off x="983008" y="4791841"/>
            <a:ext cx="39064" cy="3684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Conector recto de flecha 31">
            <a:extLst>
              <a:ext uri="{FF2B5EF4-FFF2-40B4-BE49-F238E27FC236}">
                <a16:creationId xmlns:a16="http://schemas.microsoft.com/office/drawing/2014/main" id="{1919A47B-22EF-4755-B494-6FA7BBA991FE}"/>
              </a:ext>
            </a:extLst>
          </p:cNvPr>
          <p:cNvCxnSpPr>
            <a:cxnSpLocks/>
          </p:cNvCxnSpPr>
          <p:nvPr/>
        </p:nvCxnSpPr>
        <p:spPr>
          <a:xfrm flipV="1">
            <a:off x="458572" y="5958189"/>
            <a:ext cx="3089615" cy="40067"/>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cxnSp>
        <p:nvCxnSpPr>
          <p:cNvPr id="33" name="Conector recto de flecha 32">
            <a:extLst>
              <a:ext uri="{FF2B5EF4-FFF2-40B4-BE49-F238E27FC236}">
                <a16:creationId xmlns:a16="http://schemas.microsoft.com/office/drawing/2014/main" id="{085D7DE7-6355-41AC-87B2-16EC6131AD23}"/>
              </a:ext>
            </a:extLst>
          </p:cNvPr>
          <p:cNvCxnSpPr>
            <a:cxnSpLocks/>
          </p:cNvCxnSpPr>
          <p:nvPr/>
        </p:nvCxnSpPr>
        <p:spPr>
          <a:xfrm flipH="1" flipV="1">
            <a:off x="452562" y="4119973"/>
            <a:ext cx="6010" cy="1881896"/>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sp>
        <p:nvSpPr>
          <p:cNvPr id="34" name="CuadroTexto 33">
            <a:extLst>
              <a:ext uri="{FF2B5EF4-FFF2-40B4-BE49-F238E27FC236}">
                <a16:creationId xmlns:a16="http://schemas.microsoft.com/office/drawing/2014/main" id="{90C61BEC-AA8F-4DC1-B18A-AB2918123FEC}"/>
              </a:ext>
            </a:extLst>
          </p:cNvPr>
          <p:cNvSpPr txBox="1"/>
          <p:nvPr/>
        </p:nvSpPr>
        <p:spPr>
          <a:xfrm>
            <a:off x="452562" y="4085014"/>
            <a:ext cx="312508" cy="215444"/>
          </a:xfrm>
          <a:prstGeom prst="rect">
            <a:avLst/>
          </a:prstGeom>
          <a:noFill/>
        </p:spPr>
        <p:txBody>
          <a:bodyPr wrap="square" rtlCol="0">
            <a:spAutoFit/>
          </a:bodyPr>
          <a:lstStyle/>
          <a:p>
            <a:r>
              <a:rPr lang="es-MX" sz="800" dirty="0"/>
              <a:t>Z</a:t>
            </a:r>
            <a:endParaRPr lang="en-US" sz="800" dirty="0"/>
          </a:p>
        </p:txBody>
      </p:sp>
      <p:sp>
        <p:nvSpPr>
          <p:cNvPr id="41" name="Elipse 40">
            <a:extLst>
              <a:ext uri="{FF2B5EF4-FFF2-40B4-BE49-F238E27FC236}">
                <a16:creationId xmlns:a16="http://schemas.microsoft.com/office/drawing/2014/main" id="{3068E672-7455-4B51-9C39-F6659AF22838}"/>
              </a:ext>
            </a:extLst>
          </p:cNvPr>
          <p:cNvSpPr/>
          <p:nvPr/>
        </p:nvSpPr>
        <p:spPr>
          <a:xfrm>
            <a:off x="2012754" y="4588136"/>
            <a:ext cx="39584" cy="4786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Elipse 41">
            <a:extLst>
              <a:ext uri="{FF2B5EF4-FFF2-40B4-BE49-F238E27FC236}">
                <a16:creationId xmlns:a16="http://schemas.microsoft.com/office/drawing/2014/main" id="{8BED17FF-0D0D-4EA8-80CA-D4FDF2B07F53}"/>
              </a:ext>
            </a:extLst>
          </p:cNvPr>
          <p:cNvSpPr/>
          <p:nvPr/>
        </p:nvSpPr>
        <p:spPr>
          <a:xfrm>
            <a:off x="1982454" y="4265411"/>
            <a:ext cx="91952" cy="74654"/>
          </a:xfrm>
          <a:prstGeom prst="ellips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Conector recto de flecha 42">
            <a:extLst>
              <a:ext uri="{FF2B5EF4-FFF2-40B4-BE49-F238E27FC236}">
                <a16:creationId xmlns:a16="http://schemas.microsoft.com/office/drawing/2014/main" id="{B9EF3845-E122-4CC1-9793-1B12C94F552B}"/>
              </a:ext>
            </a:extLst>
          </p:cNvPr>
          <p:cNvCxnSpPr>
            <a:cxnSpLocks/>
          </p:cNvCxnSpPr>
          <p:nvPr/>
        </p:nvCxnSpPr>
        <p:spPr>
          <a:xfrm flipH="1">
            <a:off x="2056711" y="4272660"/>
            <a:ext cx="310364" cy="431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CuadroTexto 43">
            <a:extLst>
              <a:ext uri="{FF2B5EF4-FFF2-40B4-BE49-F238E27FC236}">
                <a16:creationId xmlns:a16="http://schemas.microsoft.com/office/drawing/2014/main" id="{15FB8331-4D30-4BF0-ACEA-E59A0F07577E}"/>
              </a:ext>
            </a:extLst>
          </p:cNvPr>
          <p:cNvSpPr txBox="1"/>
          <p:nvPr/>
        </p:nvSpPr>
        <p:spPr>
          <a:xfrm>
            <a:off x="2324654" y="4176817"/>
            <a:ext cx="783062" cy="246221"/>
          </a:xfrm>
          <a:prstGeom prst="rect">
            <a:avLst/>
          </a:prstGeom>
          <a:noFill/>
        </p:spPr>
        <p:txBody>
          <a:bodyPr wrap="square" rtlCol="0">
            <a:spAutoFit/>
          </a:bodyPr>
          <a:lstStyle/>
          <a:p>
            <a:r>
              <a:rPr lang="es-MX" sz="1000" dirty="0"/>
              <a:t>Predicción</a:t>
            </a:r>
            <a:endParaRPr lang="en-US" sz="1000" dirty="0"/>
          </a:p>
        </p:txBody>
      </p:sp>
      <p:sp>
        <p:nvSpPr>
          <p:cNvPr id="45" name="CuadroTexto 44">
            <a:extLst>
              <a:ext uri="{FF2B5EF4-FFF2-40B4-BE49-F238E27FC236}">
                <a16:creationId xmlns:a16="http://schemas.microsoft.com/office/drawing/2014/main" id="{2897B707-0E76-448F-9161-D5AA5F555985}"/>
              </a:ext>
            </a:extLst>
          </p:cNvPr>
          <p:cNvSpPr txBox="1"/>
          <p:nvPr/>
        </p:nvSpPr>
        <p:spPr>
          <a:xfrm>
            <a:off x="2150823" y="6028886"/>
            <a:ext cx="1050279" cy="246221"/>
          </a:xfrm>
          <a:prstGeom prst="rect">
            <a:avLst/>
          </a:prstGeom>
          <a:noFill/>
        </p:spPr>
        <p:txBody>
          <a:bodyPr wrap="square" rtlCol="0">
            <a:spAutoFit/>
          </a:bodyPr>
          <a:lstStyle/>
          <a:p>
            <a:r>
              <a:rPr lang="es-MX" sz="1000" dirty="0"/>
              <a:t>Punto a predecir</a:t>
            </a:r>
            <a:endParaRPr lang="en-US" sz="1000" dirty="0"/>
          </a:p>
        </p:txBody>
      </p:sp>
      <p:cxnSp>
        <p:nvCxnSpPr>
          <p:cNvPr id="46" name="Conector recto de flecha 45">
            <a:extLst>
              <a:ext uri="{FF2B5EF4-FFF2-40B4-BE49-F238E27FC236}">
                <a16:creationId xmlns:a16="http://schemas.microsoft.com/office/drawing/2014/main" id="{6589DFA5-5501-42F8-BA70-34E3476AC8F6}"/>
              </a:ext>
            </a:extLst>
          </p:cNvPr>
          <p:cNvCxnSpPr>
            <a:cxnSpLocks/>
          </p:cNvCxnSpPr>
          <p:nvPr/>
        </p:nvCxnSpPr>
        <p:spPr>
          <a:xfrm flipH="1" flipV="1">
            <a:off x="2104706" y="5978222"/>
            <a:ext cx="92235" cy="2376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7" name="CuadroTexto 46">
            <a:extLst>
              <a:ext uri="{FF2B5EF4-FFF2-40B4-BE49-F238E27FC236}">
                <a16:creationId xmlns:a16="http://schemas.microsoft.com/office/drawing/2014/main" id="{1FA6D218-A6A3-421D-8CA6-78AEE38122FB}"/>
              </a:ext>
            </a:extLst>
          </p:cNvPr>
          <p:cNvSpPr txBox="1"/>
          <p:nvPr/>
        </p:nvSpPr>
        <p:spPr>
          <a:xfrm>
            <a:off x="3625721" y="5702376"/>
            <a:ext cx="563640" cy="215444"/>
          </a:xfrm>
          <a:prstGeom prst="rect">
            <a:avLst/>
          </a:prstGeom>
          <a:noFill/>
        </p:spPr>
        <p:txBody>
          <a:bodyPr wrap="square" rtlCol="0">
            <a:spAutoFit/>
          </a:bodyPr>
          <a:lstStyle/>
          <a:p>
            <a:r>
              <a:rPr lang="es-MX" sz="800" dirty="0"/>
              <a:t>XY</a:t>
            </a:r>
            <a:endParaRPr lang="en-US" sz="800" dirty="0"/>
          </a:p>
        </p:txBody>
      </p:sp>
      <p:sp>
        <p:nvSpPr>
          <p:cNvPr id="51" name="Elipse 50">
            <a:extLst>
              <a:ext uri="{FF2B5EF4-FFF2-40B4-BE49-F238E27FC236}">
                <a16:creationId xmlns:a16="http://schemas.microsoft.com/office/drawing/2014/main" id="{798D8AED-3F3B-451B-A3CE-7D84FDD322CD}"/>
              </a:ext>
            </a:extLst>
          </p:cNvPr>
          <p:cNvSpPr/>
          <p:nvPr/>
        </p:nvSpPr>
        <p:spPr>
          <a:xfrm flipH="1" flipV="1">
            <a:off x="2076215" y="5929214"/>
            <a:ext cx="50973" cy="7501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53" name="Imagen 52">
            <a:extLst>
              <a:ext uri="{FF2B5EF4-FFF2-40B4-BE49-F238E27FC236}">
                <a16:creationId xmlns:a16="http://schemas.microsoft.com/office/drawing/2014/main" id="{B8B1B0E2-6107-43F3-8005-320A230DE123}"/>
              </a:ext>
            </a:extLst>
          </p:cNvPr>
          <p:cNvPicPr>
            <a:picLocks noChangeAspect="1"/>
          </p:cNvPicPr>
          <p:nvPr/>
        </p:nvPicPr>
        <p:blipFill rotWithShape="1">
          <a:blip r:embed="rId5"/>
          <a:srcRect b="20128"/>
          <a:stretch/>
        </p:blipFill>
        <p:spPr>
          <a:xfrm>
            <a:off x="3958163" y="3973245"/>
            <a:ext cx="4950147" cy="1800265"/>
          </a:xfrm>
          <a:prstGeom prst="rect">
            <a:avLst/>
          </a:prstGeom>
        </p:spPr>
      </p:pic>
      <p:pic>
        <p:nvPicPr>
          <p:cNvPr id="67" name="Imagen 66">
            <a:extLst>
              <a:ext uri="{FF2B5EF4-FFF2-40B4-BE49-F238E27FC236}">
                <a16:creationId xmlns:a16="http://schemas.microsoft.com/office/drawing/2014/main" id="{9F08C9C4-6C92-4004-B661-0A4C8DFA8337}"/>
              </a:ext>
            </a:extLst>
          </p:cNvPr>
          <p:cNvPicPr>
            <a:picLocks noChangeAspect="1"/>
          </p:cNvPicPr>
          <p:nvPr/>
        </p:nvPicPr>
        <p:blipFill>
          <a:blip r:embed="rId6"/>
          <a:stretch>
            <a:fillRect/>
          </a:stretch>
        </p:blipFill>
        <p:spPr>
          <a:xfrm>
            <a:off x="6871657" y="1950341"/>
            <a:ext cx="1371600" cy="1257300"/>
          </a:xfrm>
          <a:prstGeom prst="rect">
            <a:avLst/>
          </a:prstGeom>
        </p:spPr>
      </p:pic>
      <p:pic>
        <p:nvPicPr>
          <p:cNvPr id="69" name="Imagen 68">
            <a:extLst>
              <a:ext uri="{FF2B5EF4-FFF2-40B4-BE49-F238E27FC236}">
                <a16:creationId xmlns:a16="http://schemas.microsoft.com/office/drawing/2014/main" id="{4BF4F90D-1B8F-458E-92B4-D6BD27E11165}"/>
              </a:ext>
            </a:extLst>
          </p:cNvPr>
          <p:cNvPicPr>
            <a:picLocks noChangeAspect="1"/>
          </p:cNvPicPr>
          <p:nvPr/>
        </p:nvPicPr>
        <p:blipFill rotWithShape="1">
          <a:blip r:embed="rId7"/>
          <a:srcRect t="3137" b="10828"/>
          <a:stretch/>
        </p:blipFill>
        <p:spPr>
          <a:xfrm>
            <a:off x="2741831" y="3136498"/>
            <a:ext cx="1128288" cy="935296"/>
          </a:xfrm>
          <a:prstGeom prst="rect">
            <a:avLst/>
          </a:prstGeom>
        </p:spPr>
      </p:pic>
      <p:sp>
        <p:nvSpPr>
          <p:cNvPr id="71" name="Flecha: hacia la izquierda 70">
            <a:extLst>
              <a:ext uri="{FF2B5EF4-FFF2-40B4-BE49-F238E27FC236}">
                <a16:creationId xmlns:a16="http://schemas.microsoft.com/office/drawing/2014/main" id="{35D2C03A-3BDA-4990-A440-17AF54F71126}"/>
              </a:ext>
            </a:extLst>
          </p:cNvPr>
          <p:cNvSpPr/>
          <p:nvPr/>
        </p:nvSpPr>
        <p:spPr>
          <a:xfrm rot="10800000">
            <a:off x="1887769" y="3325647"/>
            <a:ext cx="766018" cy="242463"/>
          </a:xfrm>
          <a:prstGeom prst="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2" name="Flecha: hacia la izquierda 71">
            <a:extLst>
              <a:ext uri="{FF2B5EF4-FFF2-40B4-BE49-F238E27FC236}">
                <a16:creationId xmlns:a16="http://schemas.microsoft.com/office/drawing/2014/main" id="{C263782A-3F19-46BB-A37A-489B21146FEF}"/>
              </a:ext>
            </a:extLst>
          </p:cNvPr>
          <p:cNvSpPr/>
          <p:nvPr/>
        </p:nvSpPr>
        <p:spPr>
          <a:xfrm rot="10800000">
            <a:off x="5653144" y="2232102"/>
            <a:ext cx="766018" cy="242463"/>
          </a:xfrm>
          <a:prstGeom prst="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3" name="Rectángulo 72">
            <a:extLst>
              <a:ext uri="{FF2B5EF4-FFF2-40B4-BE49-F238E27FC236}">
                <a16:creationId xmlns:a16="http://schemas.microsoft.com/office/drawing/2014/main" id="{8E1F27C6-9FC1-4EA7-A226-7A4DE4DE93B0}"/>
              </a:ext>
            </a:extLst>
          </p:cNvPr>
          <p:cNvSpPr/>
          <p:nvPr/>
        </p:nvSpPr>
        <p:spPr>
          <a:xfrm>
            <a:off x="6070930" y="3247958"/>
            <a:ext cx="2821606" cy="307777"/>
          </a:xfrm>
          <a:prstGeom prst="rect">
            <a:avLst/>
          </a:prstGeom>
        </p:spPr>
        <p:txBody>
          <a:bodyPr wrap="none">
            <a:spAutoFit/>
          </a:bodyPr>
          <a:lstStyle/>
          <a:p>
            <a:r>
              <a:rPr lang="es-EC" sz="1400" dirty="0">
                <a:solidFill>
                  <a:srgbClr val="000000"/>
                </a:solidFill>
                <a:latin typeface="Arial" panose="020B0604020202020204" pitchFamily="34" charset="0"/>
                <a:ea typeface="Calibri" panose="020F0502020204030204" pitchFamily="34" charset="0"/>
                <a:cs typeface="Arial" panose="020B0604020202020204" pitchFamily="34" charset="0"/>
              </a:rPr>
              <a:t>Señal en el punto de validación 9</a:t>
            </a:r>
            <a:endParaRPr lang="en-US" sz="1400" dirty="0">
              <a:latin typeface="Arial" panose="020B0604020202020204" pitchFamily="34" charset="0"/>
              <a:cs typeface="Arial" panose="020B0604020202020204" pitchFamily="34" charset="0"/>
            </a:endParaRPr>
          </a:p>
        </p:txBody>
      </p:sp>
      <p:sp>
        <p:nvSpPr>
          <p:cNvPr id="74" name="Rectángulo 73">
            <a:extLst>
              <a:ext uri="{FF2B5EF4-FFF2-40B4-BE49-F238E27FC236}">
                <a16:creationId xmlns:a16="http://schemas.microsoft.com/office/drawing/2014/main" id="{1D70DEBA-9B7B-46C5-BCBB-1D40DF165A9A}"/>
              </a:ext>
            </a:extLst>
          </p:cNvPr>
          <p:cNvSpPr/>
          <p:nvPr/>
        </p:nvSpPr>
        <p:spPr>
          <a:xfrm>
            <a:off x="2653787" y="2835133"/>
            <a:ext cx="3199915" cy="307777"/>
          </a:xfrm>
          <a:prstGeom prst="rect">
            <a:avLst/>
          </a:prstGeom>
        </p:spPr>
        <p:txBody>
          <a:bodyPr wrap="none">
            <a:spAutoFit/>
          </a:bodyPr>
          <a:lstStyle/>
          <a:p>
            <a:r>
              <a:rPr lang="es-EC" sz="1400" dirty="0">
                <a:solidFill>
                  <a:srgbClr val="000000"/>
                </a:solidFill>
                <a:latin typeface="Arial" panose="020B0604020202020204" pitchFamily="34" charset="0"/>
                <a:ea typeface="Calibri" panose="020F0502020204030204" pitchFamily="34" charset="0"/>
                <a:cs typeface="Arial" panose="020B0604020202020204" pitchFamily="34" charset="0"/>
              </a:rPr>
              <a:t>Predicción en el punto de validación 9</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3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5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a:xfrm>
            <a:off x="452804" y="306240"/>
            <a:ext cx="7886700" cy="1325563"/>
          </a:xfrm>
        </p:spPr>
        <p:txBody>
          <a:bodyPr>
            <a:normAutofit/>
          </a:bodyPr>
          <a:lstStyle/>
          <a:p>
            <a:r>
              <a:rPr lang="es-MX" sz="3500" b="1" dirty="0">
                <a:latin typeface="Arial" panose="020B0604020202020204" pitchFamily="34" charset="0"/>
                <a:cs typeface="Arial" panose="020B0604020202020204" pitchFamily="34" charset="0"/>
              </a:rPr>
              <a:t>Metodología</a:t>
            </a:r>
            <a:endParaRPr lang="en-US" sz="3500" b="1" dirty="0">
              <a:latin typeface="Arial" panose="020B0604020202020204" pitchFamily="34" charset="0"/>
              <a:cs typeface="Arial" panose="020B0604020202020204" pitchFamily="34" charset="0"/>
            </a:endParaRPr>
          </a:p>
        </p:txBody>
      </p:sp>
      <p:sp>
        <p:nvSpPr>
          <p:cNvPr id="18" name="Marcador de contenido 17"/>
          <p:cNvSpPr>
            <a:spLocks noGrp="1"/>
          </p:cNvSpPr>
          <p:nvPr>
            <p:ph idx="1"/>
          </p:nvPr>
        </p:nvSpPr>
        <p:spPr>
          <a:xfrm>
            <a:off x="452804" y="1398713"/>
            <a:ext cx="7886700" cy="369332"/>
          </a:xfrm>
        </p:spPr>
        <p:txBody>
          <a:bodyPr>
            <a:normAutofit fontScale="92500" lnSpcReduction="20000"/>
          </a:bodyPr>
          <a:lstStyle/>
          <a:p>
            <a:pPr marL="0" indent="0">
              <a:buNone/>
            </a:pPr>
            <a:r>
              <a:rPr lang="es-MX" sz="2500" b="1" dirty="0"/>
              <a:t>Método de Cokriging Ordinario</a:t>
            </a:r>
          </a:p>
          <a:p>
            <a:pPr marL="0" indent="0">
              <a:buNone/>
            </a:pPr>
            <a:endParaRPr lang="en-US" b="1" dirty="0"/>
          </a:p>
          <a:p>
            <a:pPr marL="0" indent="0">
              <a:buNone/>
            </a:pPr>
            <a:endParaRPr lang="en-US" dirty="0"/>
          </a:p>
        </p:txBody>
      </p:sp>
      <p:sp>
        <p:nvSpPr>
          <p:cNvPr id="9" name="Rectángulo 8"/>
          <p:cNvSpPr/>
          <p:nvPr/>
        </p:nvSpPr>
        <p:spPr>
          <a:xfrm>
            <a:off x="4477666" y="2325635"/>
            <a:ext cx="4330866" cy="307777"/>
          </a:xfrm>
          <a:prstGeom prst="rect">
            <a:avLst/>
          </a:prstGeom>
        </p:spPr>
        <p:txBody>
          <a:bodyPr wrap="square">
            <a:spAutoFit/>
          </a:bodyPr>
          <a:lstStyle/>
          <a:p>
            <a:r>
              <a:rPr lang="es-ES" sz="14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Análisis de correlación de posibles variables auxiliares</a:t>
            </a:r>
            <a:endParaRPr lang="en-US" sz="1400" i="1" dirty="0">
              <a:latin typeface="Calibri" panose="020F0502020204030204" pitchFamily="34" charset="0"/>
              <a:cs typeface="Calibri" panose="020F0502020204030204" pitchFamily="34" charset="0"/>
            </a:endParaRPr>
          </a:p>
        </p:txBody>
      </p:sp>
      <p:graphicFrame>
        <p:nvGraphicFramePr>
          <p:cNvPr id="2" name="Tabla 1">
            <a:extLst>
              <a:ext uri="{FF2B5EF4-FFF2-40B4-BE49-F238E27FC236}">
                <a16:creationId xmlns:a16="http://schemas.microsoft.com/office/drawing/2014/main" id="{2B71B083-071C-4CCE-BD3B-54B84ED66C08}"/>
              </a:ext>
            </a:extLst>
          </p:cNvPr>
          <p:cNvGraphicFramePr>
            <a:graphicFrameLocks noGrp="1"/>
          </p:cNvGraphicFramePr>
          <p:nvPr>
            <p:extLst>
              <p:ext uri="{D42A27DB-BD31-4B8C-83A1-F6EECF244321}">
                <p14:modId xmlns:p14="http://schemas.microsoft.com/office/powerpoint/2010/main" val="2853090035"/>
              </p:ext>
            </p:extLst>
          </p:nvPr>
        </p:nvGraphicFramePr>
        <p:xfrm>
          <a:off x="4217462" y="2633409"/>
          <a:ext cx="4474879" cy="2786856"/>
        </p:xfrm>
        <a:graphic>
          <a:graphicData uri="http://schemas.openxmlformats.org/drawingml/2006/table">
            <a:tbl>
              <a:tblPr firstRow="1" firstCol="1" bandRow="1">
                <a:tableStyleId>{E8B1032C-EA38-4F05-BA0D-38AFFFC7BED3}</a:tableStyleId>
              </a:tblPr>
              <a:tblGrid>
                <a:gridCol w="2454114">
                  <a:extLst>
                    <a:ext uri="{9D8B030D-6E8A-4147-A177-3AD203B41FA5}">
                      <a16:colId xmlns:a16="http://schemas.microsoft.com/office/drawing/2014/main" val="3028493500"/>
                    </a:ext>
                  </a:extLst>
                </a:gridCol>
                <a:gridCol w="2020765">
                  <a:extLst>
                    <a:ext uri="{9D8B030D-6E8A-4147-A177-3AD203B41FA5}">
                      <a16:colId xmlns:a16="http://schemas.microsoft.com/office/drawing/2014/main" val="2821450960"/>
                    </a:ext>
                  </a:extLst>
                </a:gridCol>
              </a:tblGrid>
              <a:tr h="439896">
                <a:tc>
                  <a:txBody>
                    <a:bodyPr/>
                    <a:lstStyle/>
                    <a:p>
                      <a:pPr indent="180340">
                        <a:lnSpc>
                          <a:spcPct val="200000"/>
                        </a:lnSpc>
                        <a:spcAft>
                          <a:spcPts val="800"/>
                        </a:spcAft>
                      </a:pPr>
                      <a:r>
                        <a:rPr lang="es-419" sz="1100">
                          <a:effectLst/>
                        </a:rPr>
                        <a:t>Variables secundarias</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solidFill>
                      <a:schemeClr val="bg1">
                        <a:lumMod val="95000"/>
                      </a:schemeClr>
                    </a:solidFill>
                  </a:tcPr>
                </a:tc>
                <a:tc>
                  <a:txBody>
                    <a:bodyPr/>
                    <a:lstStyle/>
                    <a:p>
                      <a:pPr indent="180340">
                        <a:lnSpc>
                          <a:spcPct val="200000"/>
                        </a:lnSpc>
                        <a:spcAft>
                          <a:spcPts val="800"/>
                        </a:spcAft>
                      </a:pPr>
                      <a:r>
                        <a:rPr lang="es-419" sz="1100" dirty="0">
                          <a:effectLst/>
                        </a:rPr>
                        <a:t>Coeficiente de Pearson (R^2)</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solidFill>
                      <a:schemeClr val="bg1">
                        <a:lumMod val="95000"/>
                      </a:schemeClr>
                    </a:solidFill>
                  </a:tcPr>
                </a:tc>
                <a:extLst>
                  <a:ext uri="{0D108BD9-81ED-4DB2-BD59-A6C34878D82A}">
                    <a16:rowId xmlns:a16="http://schemas.microsoft.com/office/drawing/2014/main" val="2758054034"/>
                  </a:ext>
                </a:extLst>
              </a:tr>
              <a:tr h="320247">
                <a:tc>
                  <a:txBody>
                    <a:bodyPr/>
                    <a:lstStyle/>
                    <a:p>
                      <a:pPr indent="180340">
                        <a:lnSpc>
                          <a:spcPct val="200000"/>
                        </a:lnSpc>
                        <a:spcAft>
                          <a:spcPts val="800"/>
                        </a:spcAft>
                      </a:pPr>
                      <a:r>
                        <a:rPr lang="es-419" sz="1100" i="1" dirty="0">
                          <a:effectLst/>
                        </a:rPr>
                        <a:t>EGM96 </a:t>
                      </a:r>
                      <a:endParaRPr lang="es-EC" sz="1200" i="1"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accent6">
                        <a:lumMod val="20000"/>
                        <a:lumOff val="80000"/>
                      </a:schemeClr>
                    </a:solidFill>
                  </a:tcPr>
                </a:tc>
                <a:tc>
                  <a:txBody>
                    <a:bodyPr/>
                    <a:lstStyle/>
                    <a:p>
                      <a:pPr indent="180340">
                        <a:lnSpc>
                          <a:spcPct val="200000"/>
                        </a:lnSpc>
                        <a:spcAft>
                          <a:spcPts val="800"/>
                        </a:spcAft>
                      </a:pPr>
                      <a:r>
                        <a:rPr lang="es-419" sz="1100">
                          <a:effectLst/>
                        </a:rPr>
                        <a:t>0.6424</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2053780054"/>
                  </a:ext>
                </a:extLst>
              </a:tr>
              <a:tr h="320247">
                <a:tc>
                  <a:txBody>
                    <a:bodyPr/>
                    <a:lstStyle/>
                    <a:p>
                      <a:pPr indent="180340">
                        <a:lnSpc>
                          <a:spcPct val="200000"/>
                        </a:lnSpc>
                        <a:spcAft>
                          <a:spcPts val="800"/>
                        </a:spcAft>
                      </a:pPr>
                      <a:r>
                        <a:rPr lang="es-419" sz="1100" i="1" dirty="0">
                          <a:effectLst/>
                        </a:rPr>
                        <a:t>EGM08 </a:t>
                      </a:r>
                      <a:endParaRPr lang="es-EC" sz="1200" i="1"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accent6">
                        <a:lumMod val="20000"/>
                        <a:lumOff val="80000"/>
                      </a:schemeClr>
                    </a:solidFill>
                  </a:tcPr>
                </a:tc>
                <a:tc>
                  <a:txBody>
                    <a:bodyPr/>
                    <a:lstStyle/>
                    <a:p>
                      <a:pPr indent="180340">
                        <a:lnSpc>
                          <a:spcPct val="200000"/>
                        </a:lnSpc>
                        <a:spcAft>
                          <a:spcPts val="800"/>
                        </a:spcAft>
                      </a:pPr>
                      <a:r>
                        <a:rPr lang="es-419" sz="1100" b="1" i="1">
                          <a:solidFill>
                            <a:srgbClr val="FF0000"/>
                          </a:solidFill>
                          <a:effectLst/>
                        </a:rPr>
                        <a:t>0.7091</a:t>
                      </a:r>
                      <a:endParaRPr lang="es-EC" sz="1200" b="1" i="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2122553097"/>
                  </a:ext>
                </a:extLst>
              </a:tr>
              <a:tr h="320247">
                <a:tc>
                  <a:txBody>
                    <a:bodyPr/>
                    <a:lstStyle/>
                    <a:p>
                      <a:pPr indent="180340">
                        <a:lnSpc>
                          <a:spcPct val="200000"/>
                        </a:lnSpc>
                        <a:spcAft>
                          <a:spcPts val="800"/>
                        </a:spcAft>
                      </a:pPr>
                      <a:r>
                        <a:rPr lang="es-419" sz="1100" i="1" dirty="0">
                          <a:effectLst/>
                        </a:rPr>
                        <a:t>IGM</a:t>
                      </a:r>
                      <a:endParaRPr lang="es-EC" sz="1200" i="1"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accent6">
                        <a:lumMod val="20000"/>
                        <a:lumOff val="80000"/>
                      </a:schemeClr>
                    </a:solidFill>
                  </a:tcPr>
                </a:tc>
                <a:tc>
                  <a:txBody>
                    <a:bodyPr/>
                    <a:lstStyle/>
                    <a:p>
                      <a:pPr indent="180340">
                        <a:lnSpc>
                          <a:spcPct val="200000"/>
                        </a:lnSpc>
                        <a:spcAft>
                          <a:spcPts val="800"/>
                        </a:spcAft>
                      </a:pPr>
                      <a:r>
                        <a:rPr lang="es-419" sz="1100">
                          <a:effectLst/>
                        </a:rPr>
                        <a:t>0.5076</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15300387"/>
                  </a:ext>
                </a:extLst>
              </a:tr>
              <a:tr h="320247">
                <a:tc>
                  <a:txBody>
                    <a:bodyPr/>
                    <a:lstStyle/>
                    <a:p>
                      <a:pPr indent="180340">
                        <a:lnSpc>
                          <a:spcPct val="200000"/>
                        </a:lnSpc>
                        <a:spcAft>
                          <a:spcPts val="800"/>
                        </a:spcAft>
                      </a:pPr>
                      <a:r>
                        <a:rPr lang="es-419" sz="1100" i="1" dirty="0">
                          <a:effectLst/>
                        </a:rPr>
                        <a:t>Anomalía de gravedad de Aire libre</a:t>
                      </a:r>
                      <a:endParaRPr lang="es-EC" sz="1200" i="1"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accent6">
                        <a:lumMod val="20000"/>
                        <a:lumOff val="80000"/>
                      </a:schemeClr>
                    </a:solidFill>
                  </a:tcPr>
                </a:tc>
                <a:tc>
                  <a:txBody>
                    <a:bodyPr/>
                    <a:lstStyle/>
                    <a:p>
                      <a:pPr indent="180340">
                        <a:lnSpc>
                          <a:spcPct val="200000"/>
                        </a:lnSpc>
                        <a:spcAft>
                          <a:spcPts val="800"/>
                        </a:spcAft>
                      </a:pPr>
                      <a:r>
                        <a:rPr lang="es-419" sz="1100">
                          <a:effectLst/>
                        </a:rPr>
                        <a:t>-0.2168</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1502848800"/>
                  </a:ext>
                </a:extLst>
              </a:tr>
              <a:tr h="320247">
                <a:tc>
                  <a:txBody>
                    <a:bodyPr/>
                    <a:lstStyle/>
                    <a:p>
                      <a:pPr indent="180340">
                        <a:lnSpc>
                          <a:spcPct val="200000"/>
                        </a:lnSpc>
                        <a:spcAft>
                          <a:spcPts val="800"/>
                        </a:spcAft>
                      </a:pPr>
                      <a:r>
                        <a:rPr lang="es-419" sz="1100" i="1" dirty="0">
                          <a:effectLst/>
                        </a:rPr>
                        <a:t>Anomalía de gravedad de Bouguer</a:t>
                      </a:r>
                      <a:endParaRPr lang="es-EC" sz="1200" i="1"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accent6">
                        <a:lumMod val="20000"/>
                        <a:lumOff val="80000"/>
                      </a:schemeClr>
                    </a:solidFill>
                  </a:tcPr>
                </a:tc>
                <a:tc>
                  <a:txBody>
                    <a:bodyPr/>
                    <a:lstStyle/>
                    <a:p>
                      <a:pPr indent="180340">
                        <a:lnSpc>
                          <a:spcPct val="200000"/>
                        </a:lnSpc>
                        <a:spcAft>
                          <a:spcPts val="800"/>
                        </a:spcAft>
                      </a:pPr>
                      <a:r>
                        <a:rPr lang="es-419" sz="1100">
                          <a:effectLst/>
                        </a:rPr>
                        <a:t>-0.3383</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1379209673"/>
                  </a:ext>
                </a:extLst>
              </a:tr>
              <a:tr h="320247">
                <a:tc>
                  <a:txBody>
                    <a:bodyPr/>
                    <a:lstStyle/>
                    <a:p>
                      <a:pPr indent="180340">
                        <a:lnSpc>
                          <a:spcPct val="200000"/>
                        </a:lnSpc>
                        <a:spcAft>
                          <a:spcPts val="800"/>
                        </a:spcAft>
                      </a:pPr>
                      <a:r>
                        <a:rPr lang="es-419" sz="1100" i="1" dirty="0">
                          <a:effectLst/>
                        </a:rPr>
                        <a:t>Anomalía de gravedad Isostática</a:t>
                      </a:r>
                      <a:endParaRPr lang="es-EC" sz="1200" i="1"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accent6">
                        <a:lumMod val="20000"/>
                        <a:lumOff val="80000"/>
                      </a:schemeClr>
                    </a:solidFill>
                  </a:tcPr>
                </a:tc>
                <a:tc>
                  <a:txBody>
                    <a:bodyPr/>
                    <a:lstStyle/>
                    <a:p>
                      <a:pPr indent="180340">
                        <a:lnSpc>
                          <a:spcPct val="200000"/>
                        </a:lnSpc>
                        <a:spcAft>
                          <a:spcPts val="800"/>
                        </a:spcAft>
                      </a:pPr>
                      <a:r>
                        <a:rPr lang="es-419" sz="1100">
                          <a:effectLst/>
                        </a:rPr>
                        <a:t>-0.3001</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2100607963"/>
                  </a:ext>
                </a:extLst>
              </a:tr>
              <a:tr h="320247">
                <a:tc>
                  <a:txBody>
                    <a:bodyPr/>
                    <a:lstStyle/>
                    <a:p>
                      <a:pPr indent="180340">
                        <a:lnSpc>
                          <a:spcPct val="200000"/>
                        </a:lnSpc>
                        <a:spcAft>
                          <a:spcPts val="800"/>
                        </a:spcAft>
                      </a:pPr>
                      <a:r>
                        <a:rPr lang="es-419" sz="1100" i="1" dirty="0">
                          <a:effectLst/>
                        </a:rPr>
                        <a:t>DEM ALOS</a:t>
                      </a:r>
                      <a:endParaRPr lang="es-EC" sz="1200" i="1"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accent6">
                        <a:lumMod val="20000"/>
                        <a:lumOff val="80000"/>
                      </a:schemeClr>
                    </a:solidFill>
                  </a:tcPr>
                </a:tc>
                <a:tc>
                  <a:txBody>
                    <a:bodyPr/>
                    <a:lstStyle/>
                    <a:p>
                      <a:pPr indent="180340">
                        <a:lnSpc>
                          <a:spcPct val="200000"/>
                        </a:lnSpc>
                        <a:spcAft>
                          <a:spcPts val="800"/>
                        </a:spcAft>
                      </a:pPr>
                      <a:r>
                        <a:rPr lang="es-419" sz="1100" dirty="0">
                          <a:effectLst/>
                        </a:rPr>
                        <a:t>0.2235</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3319710497"/>
                  </a:ext>
                </a:extLst>
              </a:tr>
            </a:tbl>
          </a:graphicData>
        </a:graphic>
      </p:graphicFrame>
      <p:sp>
        <p:nvSpPr>
          <p:cNvPr id="8" name="CuadroTexto 7">
            <a:extLst>
              <a:ext uri="{FF2B5EF4-FFF2-40B4-BE49-F238E27FC236}">
                <a16:creationId xmlns:a16="http://schemas.microsoft.com/office/drawing/2014/main" id="{1ACF238D-71F3-4205-BEE7-041E859AFA71}"/>
              </a:ext>
            </a:extLst>
          </p:cNvPr>
          <p:cNvSpPr txBox="1"/>
          <p:nvPr/>
        </p:nvSpPr>
        <p:spPr>
          <a:xfrm>
            <a:off x="4300520" y="1760487"/>
            <a:ext cx="4484935" cy="369332"/>
          </a:xfrm>
          <a:prstGeom prst="rect">
            <a:avLst/>
          </a:prstGeom>
          <a:noFill/>
        </p:spPr>
        <p:txBody>
          <a:bodyPr wrap="square">
            <a:spAutoFit/>
          </a:bodyPr>
          <a:lstStyle/>
          <a:p>
            <a:pPr marL="285750" indent="-285750">
              <a:buFont typeface="Arial" panose="020B0604020202020204" pitchFamily="34" charset="0"/>
              <a:buChar char="•"/>
            </a:pPr>
            <a:r>
              <a:rPr lang="es-MX" b="1" dirty="0">
                <a:solidFill>
                  <a:schemeClr val="accent6"/>
                </a:solidFill>
                <a:latin typeface="Arial" panose="020B0604020202020204" pitchFamily="34" charset="0"/>
                <a:cs typeface="Arial" panose="020B0604020202020204" pitchFamily="34" charset="0"/>
              </a:rPr>
              <a:t>Selección de variable secundaria</a:t>
            </a:r>
            <a:endParaRPr lang="en-US" sz="1800" b="1" dirty="0">
              <a:solidFill>
                <a:schemeClr val="accent6"/>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18B4E682-46B6-493F-9284-5EF9886F7AB7}"/>
                  </a:ext>
                </a:extLst>
              </p:cNvPr>
              <p:cNvSpPr txBox="1"/>
              <p:nvPr/>
            </p:nvSpPr>
            <p:spPr>
              <a:xfrm>
                <a:off x="4217461" y="5352359"/>
                <a:ext cx="4395663" cy="646331"/>
              </a:xfrm>
              <a:prstGeom prst="rect">
                <a:avLst/>
              </a:prstGeom>
              <a:noFill/>
            </p:spPr>
            <p:txBody>
              <a:bodyPr wrap="square">
                <a:spAutoFit/>
              </a:bodyPr>
              <a:lstStyle/>
              <a:p>
                <a:pPr algn="just"/>
                <a:r>
                  <a:rPr lang="es-EC" sz="1200" dirty="0">
                    <a:effectLst/>
                    <a:latin typeface="Arial" panose="020B0604020202020204" pitchFamily="34" charset="0"/>
                    <a:ea typeface="Calibri" panose="020F0502020204030204" pitchFamily="34" charset="0"/>
                    <a:cs typeface="Arial" panose="020B0604020202020204" pitchFamily="34" charset="0"/>
                  </a:rPr>
                  <a:t>La selección de la variable auxiliar útil para este estudio dependió del grado de correlación calculado por medio del coeficiente de Pearson (</a:t>
                </a:r>
                <a14:m>
                  <m:oMath xmlns:m="http://schemas.openxmlformats.org/officeDocument/2006/math">
                    <m:sSup>
                      <m:sSupPr>
                        <m:ctrlPr>
                          <a:rPr lang="es-EC" sz="1200" i="1">
                            <a:effectLst/>
                            <a:latin typeface="Cambria Math" panose="02040503050406030204" pitchFamily="18" charset="0"/>
                          </a:rPr>
                        </m:ctrlPr>
                      </m:sSupPr>
                      <m:e>
                        <m:r>
                          <a:rPr lang="es-EC" sz="1200" i="1">
                            <a:effectLst/>
                            <a:latin typeface="Cambria Math" panose="02040503050406030204" pitchFamily="18" charset="0"/>
                            <a:ea typeface="Calibri" panose="020F0502020204030204" pitchFamily="34" charset="0"/>
                            <a:cs typeface="Arial" panose="020B0604020202020204" pitchFamily="34" charset="0"/>
                          </a:rPr>
                          <m:t>𝑅</m:t>
                        </m:r>
                      </m:e>
                      <m:sup>
                        <m:r>
                          <a:rPr lang="es-EC" sz="1200" i="1">
                            <a:effectLst/>
                            <a:latin typeface="Cambria Math" panose="02040503050406030204" pitchFamily="18" charset="0"/>
                            <a:ea typeface="Calibri" panose="020F0502020204030204" pitchFamily="34" charset="0"/>
                            <a:cs typeface="Arial" panose="020B0604020202020204" pitchFamily="34" charset="0"/>
                          </a:rPr>
                          <m:t>2</m:t>
                        </m:r>
                      </m:sup>
                    </m:sSup>
                  </m:oMath>
                </a14:m>
                <a:r>
                  <a:rPr lang="es-EC" sz="1200" dirty="0">
                    <a:effectLst/>
                    <a:latin typeface="Arial" panose="020B0604020202020204" pitchFamily="34" charset="0"/>
                    <a:ea typeface="MS Mincho" panose="02020609040205080304" pitchFamily="49" charset="-128"/>
                    <a:cs typeface="Arial" panose="020B0604020202020204" pitchFamily="34" charset="0"/>
                  </a:rPr>
                  <a:t>).</a:t>
                </a:r>
                <a:endParaRPr lang="es-EC" sz="1200" dirty="0">
                  <a:latin typeface="Arial" panose="020B0604020202020204" pitchFamily="34" charset="0"/>
                  <a:cs typeface="Arial" panose="020B0604020202020204" pitchFamily="34" charset="0"/>
                </a:endParaRPr>
              </a:p>
            </p:txBody>
          </p:sp>
        </mc:Choice>
        <mc:Fallback xmlns="">
          <p:sp>
            <p:nvSpPr>
              <p:cNvPr id="10" name="CuadroTexto 9">
                <a:extLst>
                  <a:ext uri="{FF2B5EF4-FFF2-40B4-BE49-F238E27FC236}">
                    <a16:creationId xmlns:a16="http://schemas.microsoft.com/office/drawing/2014/main" id="{18B4E682-46B6-493F-9284-5EF9886F7AB7}"/>
                  </a:ext>
                </a:extLst>
              </p:cNvPr>
              <p:cNvSpPr txBox="1">
                <a:spLocks noRot="1" noChangeAspect="1" noMove="1" noResize="1" noEditPoints="1" noAdjustHandles="1" noChangeArrowheads="1" noChangeShapeType="1" noTextEdit="1"/>
              </p:cNvSpPr>
              <p:nvPr/>
            </p:nvSpPr>
            <p:spPr>
              <a:xfrm>
                <a:off x="4217461" y="5352359"/>
                <a:ext cx="4395663" cy="646331"/>
              </a:xfrm>
              <a:prstGeom prst="rect">
                <a:avLst/>
              </a:prstGeom>
              <a:blipFill>
                <a:blip r:embed="rId3"/>
                <a:stretch>
                  <a:fillRect l="-139" t="-943" b="-5660"/>
                </a:stretch>
              </a:blipFill>
            </p:spPr>
            <p:txBody>
              <a:bodyPr/>
              <a:lstStyle/>
              <a:p>
                <a:r>
                  <a:rPr lang="en-US">
                    <a:noFill/>
                  </a:rPr>
                  <a:t> </a:t>
                </a:r>
              </a:p>
            </p:txBody>
          </p:sp>
        </mc:Fallback>
      </mc:AlternateContent>
      <p:sp>
        <p:nvSpPr>
          <p:cNvPr id="11" name="CuadroTexto 10">
            <a:extLst>
              <a:ext uri="{FF2B5EF4-FFF2-40B4-BE49-F238E27FC236}">
                <a16:creationId xmlns:a16="http://schemas.microsoft.com/office/drawing/2014/main" id="{C3022A9F-18BD-4829-9C36-438AFCFEF222}"/>
              </a:ext>
            </a:extLst>
          </p:cNvPr>
          <p:cNvSpPr txBox="1"/>
          <p:nvPr/>
        </p:nvSpPr>
        <p:spPr>
          <a:xfrm>
            <a:off x="125182" y="1772703"/>
            <a:ext cx="3943350" cy="369332"/>
          </a:xfrm>
          <a:prstGeom prst="rect">
            <a:avLst/>
          </a:prstGeom>
          <a:noFill/>
        </p:spPr>
        <p:txBody>
          <a:bodyPr wrap="square">
            <a:spAutoFit/>
          </a:bodyPr>
          <a:lstStyle/>
          <a:p>
            <a:pPr marL="285750" indent="-285750">
              <a:buFont typeface="Arial" panose="020B0604020202020204" pitchFamily="34" charset="0"/>
              <a:buChar char="•"/>
            </a:pPr>
            <a:r>
              <a:rPr lang="es-MX" b="1" dirty="0">
                <a:solidFill>
                  <a:schemeClr val="accent6"/>
                </a:solidFill>
                <a:latin typeface="Arial" panose="020B0604020202020204" pitchFamily="34" charset="0"/>
                <a:cs typeface="Arial" panose="020B0604020202020204" pitchFamily="34" charset="0"/>
              </a:rPr>
              <a:t>Obtención de variable principal</a:t>
            </a:r>
            <a:endParaRPr lang="en-US" sz="1800" b="1" dirty="0">
              <a:solidFill>
                <a:schemeClr val="accent6"/>
              </a:solidFill>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2E721585-530B-4E8D-91E1-CB6CEE928A7D}"/>
              </a:ext>
            </a:extLst>
          </p:cNvPr>
          <p:cNvSpPr txBox="1"/>
          <p:nvPr/>
        </p:nvSpPr>
        <p:spPr>
          <a:xfrm>
            <a:off x="535963" y="3142693"/>
            <a:ext cx="3370713" cy="954107"/>
          </a:xfrm>
          <a:prstGeom prst="rect">
            <a:avLst/>
          </a:prstGeom>
          <a:noFill/>
        </p:spPr>
        <p:txBody>
          <a:bodyPr wrap="square">
            <a:spAutoFit/>
          </a:bodyPr>
          <a:lstStyle/>
          <a:p>
            <a:pPr marL="285750" indent="-285750" algn="just">
              <a:buFont typeface="Wingdings" panose="05000000000000000000" pitchFamily="2" charset="2"/>
              <a:buChar char="Ø"/>
            </a:pPr>
            <a:r>
              <a:rPr lang="es-EC" sz="1400" dirty="0">
                <a:latin typeface="Arial" panose="020B0604020202020204" pitchFamily="34" charset="0"/>
                <a:cs typeface="Arial" panose="020B0604020202020204" pitchFamily="34" charset="0"/>
              </a:rPr>
              <a:t>51 puntos GNSS con alturas elipsoidales y niveladas.</a:t>
            </a:r>
          </a:p>
          <a:p>
            <a:pPr marL="285750" indent="-285750">
              <a:buFont typeface="Wingdings" panose="05000000000000000000" pitchFamily="2" charset="2"/>
              <a:buChar char="Ø"/>
            </a:pPr>
            <a:endParaRPr lang="es-EC" sz="1400" dirty="0">
              <a:latin typeface="Arial" panose="020B0604020202020204" pitchFamily="34" charset="0"/>
              <a:cs typeface="Arial" panose="020B0604020202020204" pitchFamily="34" charset="0"/>
            </a:endParaRPr>
          </a:p>
          <a:p>
            <a:r>
              <a:rPr lang="es-EC" sz="1400" i="1" dirty="0">
                <a:latin typeface="Arial" panose="020B0604020202020204" pitchFamily="34" charset="0"/>
                <a:cs typeface="Arial" panose="020B0604020202020204" pitchFamily="34" charset="0"/>
              </a:rPr>
              <a:t>Ondulación geoidal real = h elip. – h niv.</a:t>
            </a:r>
          </a:p>
        </p:txBody>
      </p:sp>
      <p:sp>
        <p:nvSpPr>
          <p:cNvPr id="3" name="Rectángulo 2">
            <a:extLst>
              <a:ext uri="{FF2B5EF4-FFF2-40B4-BE49-F238E27FC236}">
                <a16:creationId xmlns:a16="http://schemas.microsoft.com/office/drawing/2014/main" id="{F34B36BF-FA53-40CD-8F84-4E7995F2B40E}"/>
              </a:ext>
            </a:extLst>
          </p:cNvPr>
          <p:cNvSpPr/>
          <p:nvPr/>
        </p:nvSpPr>
        <p:spPr>
          <a:xfrm>
            <a:off x="452804" y="2271637"/>
            <a:ext cx="3537033" cy="36503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Rectángulo 12">
            <a:extLst>
              <a:ext uri="{FF2B5EF4-FFF2-40B4-BE49-F238E27FC236}">
                <a16:creationId xmlns:a16="http://schemas.microsoft.com/office/drawing/2014/main" id="{067EA9F6-E15D-4CF6-B136-E62AAE85F927}"/>
              </a:ext>
            </a:extLst>
          </p:cNvPr>
          <p:cNvSpPr/>
          <p:nvPr/>
        </p:nvSpPr>
        <p:spPr>
          <a:xfrm>
            <a:off x="4146228" y="2271638"/>
            <a:ext cx="4662304" cy="36503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4152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p:txBody>
          <a:bodyPr>
            <a:normAutofit/>
          </a:bodyPr>
          <a:lstStyle/>
          <a:p>
            <a:r>
              <a:rPr lang="es-MX" sz="3500" b="1" dirty="0">
                <a:latin typeface="Arial" panose="020B0604020202020204" pitchFamily="34" charset="0"/>
                <a:cs typeface="Arial" panose="020B0604020202020204" pitchFamily="34" charset="0"/>
              </a:rPr>
              <a:t>Metodología</a:t>
            </a:r>
            <a:endParaRPr lang="en-US" sz="3500" b="1" dirty="0">
              <a:latin typeface="Arial" panose="020B0604020202020204" pitchFamily="34" charset="0"/>
              <a:cs typeface="Arial" panose="020B0604020202020204" pitchFamily="34" charset="0"/>
            </a:endParaRPr>
          </a:p>
        </p:txBody>
      </p:sp>
      <p:sp>
        <p:nvSpPr>
          <p:cNvPr id="18" name="Marcador de contenido 17"/>
          <p:cNvSpPr>
            <a:spLocks noGrp="1"/>
          </p:cNvSpPr>
          <p:nvPr>
            <p:ph idx="1"/>
          </p:nvPr>
        </p:nvSpPr>
        <p:spPr>
          <a:xfrm>
            <a:off x="628650" y="1360783"/>
            <a:ext cx="7886700" cy="369332"/>
          </a:xfrm>
        </p:spPr>
        <p:txBody>
          <a:bodyPr>
            <a:normAutofit fontScale="92500" lnSpcReduction="20000"/>
          </a:bodyPr>
          <a:lstStyle/>
          <a:p>
            <a:pPr marL="0" indent="0">
              <a:buNone/>
            </a:pPr>
            <a:r>
              <a:rPr lang="es-MX" sz="2500" b="1" dirty="0"/>
              <a:t>Método de Cokriging Ordinario</a:t>
            </a:r>
          </a:p>
          <a:p>
            <a:pPr marL="0" indent="0">
              <a:buNone/>
            </a:pPr>
            <a:endParaRPr lang="en-US" b="1" dirty="0"/>
          </a:p>
          <a:p>
            <a:pPr marL="0" indent="0">
              <a:buNone/>
            </a:pPr>
            <a:endParaRPr lang="en-US" dirty="0"/>
          </a:p>
        </p:txBody>
      </p:sp>
      <p:sp>
        <p:nvSpPr>
          <p:cNvPr id="9" name="Rectángulo 8"/>
          <p:cNvSpPr/>
          <p:nvPr/>
        </p:nvSpPr>
        <p:spPr>
          <a:xfrm>
            <a:off x="4541520" y="2233709"/>
            <a:ext cx="4263089" cy="307777"/>
          </a:xfrm>
          <a:prstGeom prst="rect">
            <a:avLst/>
          </a:prstGeom>
        </p:spPr>
        <p:txBody>
          <a:bodyPr wrap="square">
            <a:spAutoFit/>
          </a:bodyPr>
          <a:lstStyle/>
          <a:p>
            <a:r>
              <a:rPr lang="es-ES" sz="1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Posibles valor</a:t>
            </a:r>
            <a:r>
              <a:rPr lang="es-ES" sz="1400" i="1" dirty="0">
                <a:solidFill>
                  <a:srgbClr val="000000"/>
                </a:solidFill>
                <a:latin typeface="Arial" panose="020B0604020202020204" pitchFamily="34" charset="0"/>
                <a:ea typeface="Calibri" panose="020F0502020204030204" pitchFamily="34" charset="0"/>
                <a:cs typeface="Arial" panose="020B0604020202020204" pitchFamily="34" charset="0"/>
              </a:rPr>
              <a:t>es de </a:t>
            </a:r>
            <a:r>
              <a:rPr lang="es-ES" sz="1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h para el modelo experimental</a:t>
            </a:r>
            <a:endParaRPr lang="en-US" sz="1400" i="1"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1ACF238D-71F3-4205-BEE7-041E859AFA71}"/>
              </a:ext>
            </a:extLst>
          </p:cNvPr>
          <p:cNvSpPr txBox="1"/>
          <p:nvPr/>
        </p:nvSpPr>
        <p:spPr>
          <a:xfrm>
            <a:off x="753762" y="1786751"/>
            <a:ext cx="6499654" cy="369332"/>
          </a:xfrm>
          <a:prstGeom prst="rect">
            <a:avLst/>
          </a:prstGeom>
          <a:noFill/>
        </p:spPr>
        <p:txBody>
          <a:bodyPr wrap="square">
            <a:spAutoFit/>
          </a:bodyPr>
          <a:lstStyle/>
          <a:p>
            <a:pPr marL="285750" indent="-285750">
              <a:buFont typeface="Arial" panose="020B0604020202020204" pitchFamily="34" charset="0"/>
              <a:buChar char="•"/>
            </a:pPr>
            <a:r>
              <a:rPr lang="es-MX" b="1" dirty="0">
                <a:solidFill>
                  <a:schemeClr val="accent6"/>
                </a:solidFill>
                <a:latin typeface="Arial" panose="020B0604020202020204" pitchFamily="34" charset="0"/>
                <a:cs typeface="Arial" panose="020B0604020202020204" pitchFamily="34" charset="0"/>
              </a:rPr>
              <a:t>Obtención de h óptimo</a:t>
            </a:r>
            <a:endParaRPr lang="en-US" sz="1800" b="1" dirty="0">
              <a:solidFill>
                <a:schemeClr val="accent6"/>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18B4E682-46B6-493F-9284-5EF9886F7AB7}"/>
              </a:ext>
            </a:extLst>
          </p:cNvPr>
          <p:cNvSpPr txBox="1"/>
          <p:nvPr/>
        </p:nvSpPr>
        <p:spPr>
          <a:xfrm>
            <a:off x="753763" y="2565050"/>
            <a:ext cx="4555648" cy="1600438"/>
          </a:xfrm>
          <a:prstGeom prst="rect">
            <a:avLst/>
          </a:prstGeom>
          <a:noFill/>
        </p:spPr>
        <p:txBody>
          <a:bodyPr wrap="square">
            <a:spAutoFit/>
          </a:bodyPr>
          <a:lstStyle/>
          <a:p>
            <a:pPr algn="just"/>
            <a:r>
              <a:rPr lang="es-EC" sz="1400" dirty="0">
                <a:latin typeface="Arial" panose="020B0604020202020204" pitchFamily="34" charset="0"/>
                <a:cs typeface="Arial" panose="020B0604020202020204" pitchFamily="34" charset="0"/>
              </a:rPr>
              <a:t>Parámetros usados para hallar el h óptimo</a:t>
            </a:r>
          </a:p>
          <a:p>
            <a:pPr algn="just"/>
            <a:endParaRPr lang="es-EC"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C" sz="1400" dirty="0">
                <a:latin typeface="Arial" panose="020B0604020202020204" pitchFamily="34" charset="0"/>
                <a:cs typeface="Arial" panose="020B0604020202020204" pitchFamily="34" charset="0"/>
              </a:rPr>
              <a:t>h promedio: 0.0104</a:t>
            </a:r>
            <a:r>
              <a:rPr lang="es-EC" sz="1400" dirty="0">
                <a:effectLst/>
                <a:latin typeface="Arial" panose="020B0604020202020204" pitchFamily="34" charset="0"/>
                <a:cs typeface="Arial" panose="020B0604020202020204" pitchFamily="34" charset="0"/>
              </a:rPr>
              <a:t>°</a:t>
            </a:r>
            <a:endParaRPr lang="es-EC"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C" sz="1400" dirty="0">
                <a:latin typeface="Arial" panose="020B0604020202020204" pitchFamily="34" charset="0"/>
                <a:cs typeface="Arial" panose="020B0604020202020204" pitchFamily="34" charset="0"/>
              </a:rPr>
              <a:t># Intervalos: 8</a:t>
            </a:r>
          </a:p>
          <a:p>
            <a:pPr marL="285750" indent="-285750" algn="just">
              <a:buFont typeface="Arial" panose="020B0604020202020204" pitchFamily="34" charset="0"/>
              <a:buChar char="•"/>
            </a:pPr>
            <a:r>
              <a:rPr lang="es-EC" sz="1400" i="0" u="none" strike="noStrike" dirty="0">
                <a:effectLst/>
                <a:latin typeface="Arial" panose="020B0604020202020204" pitchFamily="34" charset="0"/>
                <a:cs typeface="Arial" panose="020B0604020202020204" pitchFamily="34" charset="0"/>
              </a:rPr>
              <a:t># de Incrementos y decrementos del h promedio</a:t>
            </a:r>
            <a:r>
              <a:rPr lang="en-US" sz="1400" dirty="0">
                <a:latin typeface="Arial" panose="020B0604020202020204" pitchFamily="34" charset="0"/>
                <a:cs typeface="Arial" panose="020B0604020202020204" pitchFamily="34" charset="0"/>
              </a:rPr>
              <a:t>:</a:t>
            </a:r>
            <a:r>
              <a:rPr lang="en-US" sz="1400" i="0" u="none" strike="noStrike" dirty="0">
                <a:effectLst/>
                <a:latin typeface="Arial" panose="020B0604020202020204" pitchFamily="34" charset="0"/>
                <a:cs typeface="Arial" panose="020B0604020202020204" pitchFamily="34" charset="0"/>
              </a:rPr>
              <a:t> 200</a:t>
            </a:r>
            <a:endParaRPr lang="es-EC" sz="1400" dirty="0">
              <a:solidFill>
                <a:srgbClr val="0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C" sz="1400" dirty="0">
                <a:solidFill>
                  <a:srgbClr val="000000"/>
                </a:solidFill>
                <a:latin typeface="Arial" panose="020B0604020202020204" pitchFamily="34" charset="0"/>
                <a:cs typeface="Arial" panose="020B0604020202020204" pitchFamily="34" charset="0"/>
              </a:rPr>
              <a:t>Variación del h promedio: 0.0001</a:t>
            </a:r>
            <a:r>
              <a:rPr lang="es-EC" sz="1400" dirty="0">
                <a:effectLst/>
                <a:latin typeface="Arial" panose="020B0604020202020204" pitchFamily="34" charset="0"/>
                <a:cs typeface="Arial" panose="020B0604020202020204" pitchFamily="34" charset="0"/>
              </a:rPr>
              <a:t>°</a:t>
            </a:r>
            <a:endParaRPr lang="es-EC" sz="1400" dirty="0">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5F06E5FB-A7EB-4B8A-A48A-4AF2687A0FC8}"/>
              </a:ext>
            </a:extLst>
          </p:cNvPr>
          <p:cNvPicPr>
            <a:picLocks noChangeAspect="1"/>
          </p:cNvPicPr>
          <p:nvPr/>
        </p:nvPicPr>
        <p:blipFill>
          <a:blip r:embed="rId3"/>
          <a:stretch>
            <a:fillRect/>
          </a:stretch>
        </p:blipFill>
        <p:spPr>
          <a:xfrm>
            <a:off x="1065524" y="4907653"/>
            <a:ext cx="3447619" cy="400000"/>
          </a:xfrm>
          <a:prstGeom prst="rect">
            <a:avLst/>
          </a:prstGeom>
        </p:spPr>
      </p:pic>
      <p:sp>
        <p:nvSpPr>
          <p:cNvPr id="2" name="Rectángulo 1">
            <a:extLst>
              <a:ext uri="{FF2B5EF4-FFF2-40B4-BE49-F238E27FC236}">
                <a16:creationId xmlns:a16="http://schemas.microsoft.com/office/drawing/2014/main" id="{F271D751-3930-44DC-9925-0510BD588C4C}"/>
              </a:ext>
            </a:extLst>
          </p:cNvPr>
          <p:cNvSpPr/>
          <p:nvPr/>
        </p:nvSpPr>
        <p:spPr>
          <a:xfrm>
            <a:off x="997603" y="4714494"/>
            <a:ext cx="3515540" cy="7863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aphicFrame>
        <p:nvGraphicFramePr>
          <p:cNvPr id="3" name="Tabla 2">
            <a:extLst>
              <a:ext uri="{FF2B5EF4-FFF2-40B4-BE49-F238E27FC236}">
                <a16:creationId xmlns:a16="http://schemas.microsoft.com/office/drawing/2014/main" id="{A2785D5F-7014-4090-946B-E8FB9EE141F0}"/>
              </a:ext>
            </a:extLst>
          </p:cNvPr>
          <p:cNvGraphicFramePr>
            <a:graphicFrameLocks noGrp="1"/>
          </p:cNvGraphicFramePr>
          <p:nvPr>
            <p:extLst>
              <p:ext uri="{D42A27DB-BD31-4B8C-83A1-F6EECF244321}">
                <p14:modId xmlns:p14="http://schemas.microsoft.com/office/powerpoint/2010/main" val="3158484265"/>
              </p:ext>
            </p:extLst>
          </p:nvPr>
        </p:nvGraphicFramePr>
        <p:xfrm>
          <a:off x="5533871" y="2583134"/>
          <a:ext cx="2754923" cy="3291840"/>
        </p:xfrm>
        <a:graphic>
          <a:graphicData uri="http://schemas.openxmlformats.org/drawingml/2006/table">
            <a:tbl>
              <a:tblPr firstRow="1" firstCol="1" bandRow="1">
                <a:tableStyleId>{E8B1032C-EA38-4F05-BA0D-38AFFFC7BED3}</a:tableStyleId>
              </a:tblPr>
              <a:tblGrid>
                <a:gridCol w="1206898">
                  <a:extLst>
                    <a:ext uri="{9D8B030D-6E8A-4147-A177-3AD203B41FA5}">
                      <a16:colId xmlns:a16="http://schemas.microsoft.com/office/drawing/2014/main" val="1911639413"/>
                    </a:ext>
                  </a:extLst>
                </a:gridCol>
                <a:gridCol w="1548025">
                  <a:extLst>
                    <a:ext uri="{9D8B030D-6E8A-4147-A177-3AD203B41FA5}">
                      <a16:colId xmlns:a16="http://schemas.microsoft.com/office/drawing/2014/main" val="1281620014"/>
                    </a:ext>
                  </a:extLst>
                </a:gridCol>
              </a:tblGrid>
              <a:tr h="288290">
                <a:tc>
                  <a:txBody>
                    <a:bodyPr/>
                    <a:lstStyle/>
                    <a:p>
                      <a:pPr indent="180340">
                        <a:lnSpc>
                          <a:spcPct val="200000"/>
                        </a:lnSpc>
                        <a:spcAft>
                          <a:spcPts val="800"/>
                        </a:spcAft>
                      </a:pPr>
                      <a:r>
                        <a:rPr lang="es-EC" sz="1200" dirty="0">
                          <a:effectLst/>
                        </a:rPr>
                        <a:t>h calculado (°)</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lumMod val="95000"/>
                      </a:schemeClr>
                    </a:solidFill>
                  </a:tcPr>
                </a:tc>
                <a:tc>
                  <a:txBody>
                    <a:bodyPr/>
                    <a:lstStyle/>
                    <a:p>
                      <a:pPr indent="180340">
                        <a:lnSpc>
                          <a:spcPct val="200000"/>
                        </a:lnSpc>
                        <a:spcAft>
                          <a:spcPts val="800"/>
                        </a:spcAft>
                      </a:pPr>
                      <a:r>
                        <a:rPr lang="es-EC" sz="1200" dirty="0">
                          <a:effectLst/>
                        </a:rPr>
                        <a:t>Desviación estándar</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lumMod val="95000"/>
                      </a:schemeClr>
                    </a:solidFill>
                  </a:tcPr>
                </a:tc>
                <a:extLst>
                  <a:ext uri="{0D108BD9-81ED-4DB2-BD59-A6C34878D82A}">
                    <a16:rowId xmlns:a16="http://schemas.microsoft.com/office/drawing/2014/main" val="2136913602"/>
                  </a:ext>
                </a:extLst>
              </a:tr>
              <a:tr h="288290">
                <a:tc>
                  <a:txBody>
                    <a:bodyPr/>
                    <a:lstStyle/>
                    <a:p>
                      <a:pPr indent="180340">
                        <a:lnSpc>
                          <a:spcPct val="200000"/>
                        </a:lnSpc>
                        <a:spcAft>
                          <a:spcPts val="800"/>
                        </a:spcAft>
                      </a:pPr>
                      <a:r>
                        <a:rPr lang="es-EC" sz="1200" dirty="0">
                          <a:solidFill>
                            <a:srgbClr val="FF0000"/>
                          </a:solidFill>
                          <a:effectLst/>
                        </a:rPr>
                        <a:t>0.02894</a:t>
                      </a:r>
                      <a:endParaRPr lang="es-EC" sz="12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b">
                    <a:solidFill>
                      <a:schemeClr val="accent6">
                        <a:lumMod val="20000"/>
                        <a:lumOff val="80000"/>
                      </a:schemeClr>
                    </a:solidFill>
                  </a:tcPr>
                </a:tc>
                <a:tc>
                  <a:txBody>
                    <a:bodyPr/>
                    <a:lstStyle/>
                    <a:p>
                      <a:pPr indent="180340">
                        <a:lnSpc>
                          <a:spcPct val="200000"/>
                        </a:lnSpc>
                        <a:spcAft>
                          <a:spcPts val="800"/>
                        </a:spcAft>
                      </a:pPr>
                      <a:r>
                        <a:rPr lang="es-EC" sz="1200" dirty="0">
                          <a:solidFill>
                            <a:srgbClr val="FF0000"/>
                          </a:solidFill>
                          <a:effectLst/>
                        </a:rPr>
                        <a:t>22.784315</a:t>
                      </a:r>
                      <a:endParaRPr lang="es-EC" sz="12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b">
                    <a:solidFill>
                      <a:schemeClr val="bg1"/>
                    </a:solidFill>
                  </a:tcPr>
                </a:tc>
                <a:extLst>
                  <a:ext uri="{0D108BD9-81ED-4DB2-BD59-A6C34878D82A}">
                    <a16:rowId xmlns:a16="http://schemas.microsoft.com/office/drawing/2014/main" val="1838745828"/>
                  </a:ext>
                </a:extLst>
              </a:tr>
              <a:tr h="288290">
                <a:tc>
                  <a:txBody>
                    <a:bodyPr/>
                    <a:lstStyle/>
                    <a:p>
                      <a:pPr indent="180340">
                        <a:lnSpc>
                          <a:spcPct val="200000"/>
                        </a:lnSpc>
                        <a:spcAft>
                          <a:spcPts val="800"/>
                        </a:spcAft>
                      </a:pPr>
                      <a:r>
                        <a:rPr lang="es-EC" sz="1200" dirty="0">
                          <a:effectLst/>
                        </a:rPr>
                        <a:t>0.02904</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b">
                    <a:solidFill>
                      <a:schemeClr val="accent6">
                        <a:lumMod val="20000"/>
                        <a:lumOff val="80000"/>
                      </a:schemeClr>
                    </a:solidFill>
                  </a:tcPr>
                </a:tc>
                <a:tc>
                  <a:txBody>
                    <a:bodyPr/>
                    <a:lstStyle/>
                    <a:p>
                      <a:pPr indent="180340">
                        <a:lnSpc>
                          <a:spcPct val="200000"/>
                        </a:lnSpc>
                        <a:spcAft>
                          <a:spcPts val="800"/>
                        </a:spcAft>
                      </a:pPr>
                      <a:r>
                        <a:rPr lang="es-EC" sz="1200" dirty="0">
                          <a:effectLst/>
                        </a:rPr>
                        <a:t>23.41512</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b">
                    <a:solidFill>
                      <a:schemeClr val="bg1"/>
                    </a:solidFill>
                  </a:tcPr>
                </a:tc>
                <a:extLst>
                  <a:ext uri="{0D108BD9-81ED-4DB2-BD59-A6C34878D82A}">
                    <a16:rowId xmlns:a16="http://schemas.microsoft.com/office/drawing/2014/main" val="1081897980"/>
                  </a:ext>
                </a:extLst>
              </a:tr>
              <a:tr h="288290">
                <a:tc>
                  <a:txBody>
                    <a:bodyPr/>
                    <a:lstStyle/>
                    <a:p>
                      <a:pPr indent="180340">
                        <a:lnSpc>
                          <a:spcPct val="200000"/>
                        </a:lnSpc>
                        <a:spcAft>
                          <a:spcPts val="800"/>
                        </a:spcAft>
                      </a:pPr>
                      <a:r>
                        <a:rPr lang="es-EC" sz="1200">
                          <a:effectLst/>
                        </a:rPr>
                        <a:t>0.02914</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b">
                    <a:solidFill>
                      <a:schemeClr val="accent6">
                        <a:lumMod val="20000"/>
                        <a:lumOff val="80000"/>
                      </a:schemeClr>
                    </a:solidFill>
                  </a:tcPr>
                </a:tc>
                <a:tc>
                  <a:txBody>
                    <a:bodyPr/>
                    <a:lstStyle/>
                    <a:p>
                      <a:pPr indent="180340">
                        <a:lnSpc>
                          <a:spcPct val="200000"/>
                        </a:lnSpc>
                        <a:spcAft>
                          <a:spcPts val="800"/>
                        </a:spcAft>
                      </a:pPr>
                      <a:r>
                        <a:rPr lang="es-EC" sz="1200" dirty="0">
                          <a:effectLst/>
                        </a:rPr>
                        <a:t>23.790379</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b">
                    <a:solidFill>
                      <a:schemeClr val="bg1"/>
                    </a:solidFill>
                  </a:tcPr>
                </a:tc>
                <a:extLst>
                  <a:ext uri="{0D108BD9-81ED-4DB2-BD59-A6C34878D82A}">
                    <a16:rowId xmlns:a16="http://schemas.microsoft.com/office/drawing/2014/main" val="1125388593"/>
                  </a:ext>
                </a:extLst>
              </a:tr>
              <a:tr h="288290">
                <a:tc>
                  <a:txBody>
                    <a:bodyPr/>
                    <a:lstStyle/>
                    <a:p>
                      <a:pPr indent="180340">
                        <a:lnSpc>
                          <a:spcPct val="200000"/>
                        </a:lnSpc>
                        <a:spcAft>
                          <a:spcPts val="800"/>
                        </a:spcAft>
                      </a:pPr>
                      <a:r>
                        <a:rPr lang="es-EC" sz="1200" dirty="0">
                          <a:effectLst/>
                        </a:rPr>
                        <a:t>0.02924</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b">
                    <a:solidFill>
                      <a:schemeClr val="accent6">
                        <a:lumMod val="20000"/>
                        <a:lumOff val="80000"/>
                      </a:schemeClr>
                    </a:solidFill>
                  </a:tcPr>
                </a:tc>
                <a:tc>
                  <a:txBody>
                    <a:bodyPr/>
                    <a:lstStyle/>
                    <a:p>
                      <a:pPr indent="180340">
                        <a:lnSpc>
                          <a:spcPct val="200000"/>
                        </a:lnSpc>
                        <a:spcAft>
                          <a:spcPts val="800"/>
                        </a:spcAft>
                      </a:pPr>
                      <a:r>
                        <a:rPr lang="es-EC" sz="1200" dirty="0">
                          <a:effectLst/>
                        </a:rPr>
                        <a:t>23.963887</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b">
                    <a:solidFill>
                      <a:schemeClr val="bg1"/>
                    </a:solidFill>
                  </a:tcPr>
                </a:tc>
                <a:extLst>
                  <a:ext uri="{0D108BD9-81ED-4DB2-BD59-A6C34878D82A}">
                    <a16:rowId xmlns:a16="http://schemas.microsoft.com/office/drawing/2014/main" val="1287188154"/>
                  </a:ext>
                </a:extLst>
              </a:tr>
              <a:tr h="288290">
                <a:tc>
                  <a:txBody>
                    <a:bodyPr/>
                    <a:lstStyle/>
                    <a:p>
                      <a:pPr indent="180340">
                        <a:lnSpc>
                          <a:spcPct val="200000"/>
                        </a:lnSpc>
                        <a:spcAft>
                          <a:spcPts val="800"/>
                        </a:spcAft>
                      </a:pPr>
                      <a:r>
                        <a:rPr lang="es-EC" sz="1200">
                          <a:effectLst/>
                        </a:rPr>
                        <a:t>0.02934</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b">
                    <a:solidFill>
                      <a:schemeClr val="accent6">
                        <a:lumMod val="20000"/>
                        <a:lumOff val="80000"/>
                      </a:schemeClr>
                    </a:solidFill>
                  </a:tcPr>
                </a:tc>
                <a:tc>
                  <a:txBody>
                    <a:bodyPr/>
                    <a:lstStyle/>
                    <a:p>
                      <a:pPr indent="180340">
                        <a:lnSpc>
                          <a:spcPct val="200000"/>
                        </a:lnSpc>
                        <a:spcAft>
                          <a:spcPts val="800"/>
                        </a:spcAft>
                      </a:pPr>
                      <a:r>
                        <a:rPr lang="es-EC" sz="1200" dirty="0">
                          <a:effectLst/>
                        </a:rPr>
                        <a:t>24.726721</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b">
                    <a:solidFill>
                      <a:schemeClr val="bg1"/>
                    </a:solidFill>
                  </a:tcPr>
                </a:tc>
                <a:extLst>
                  <a:ext uri="{0D108BD9-81ED-4DB2-BD59-A6C34878D82A}">
                    <a16:rowId xmlns:a16="http://schemas.microsoft.com/office/drawing/2014/main" val="2932351528"/>
                  </a:ext>
                </a:extLst>
              </a:tr>
              <a:tr h="288290">
                <a:tc>
                  <a:txBody>
                    <a:bodyPr/>
                    <a:lstStyle/>
                    <a:p>
                      <a:pPr indent="180340">
                        <a:lnSpc>
                          <a:spcPct val="200000"/>
                        </a:lnSpc>
                        <a:spcAft>
                          <a:spcPts val="800"/>
                        </a:spcAft>
                      </a:pPr>
                      <a:r>
                        <a:rPr lang="es-EC" sz="1200" dirty="0">
                          <a:effectLst/>
                        </a:rPr>
                        <a:t>0.02944</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b">
                    <a:solidFill>
                      <a:schemeClr val="accent6">
                        <a:lumMod val="20000"/>
                        <a:lumOff val="80000"/>
                      </a:schemeClr>
                    </a:solidFill>
                  </a:tcPr>
                </a:tc>
                <a:tc>
                  <a:txBody>
                    <a:bodyPr/>
                    <a:lstStyle/>
                    <a:p>
                      <a:pPr indent="180340">
                        <a:lnSpc>
                          <a:spcPct val="200000"/>
                        </a:lnSpc>
                        <a:spcAft>
                          <a:spcPts val="800"/>
                        </a:spcAft>
                      </a:pPr>
                      <a:r>
                        <a:rPr lang="es-EC" sz="1200" dirty="0">
                          <a:effectLst/>
                        </a:rPr>
                        <a:t>23.969847</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b">
                    <a:solidFill>
                      <a:schemeClr val="bg1"/>
                    </a:solidFill>
                  </a:tcPr>
                </a:tc>
                <a:extLst>
                  <a:ext uri="{0D108BD9-81ED-4DB2-BD59-A6C34878D82A}">
                    <a16:rowId xmlns:a16="http://schemas.microsoft.com/office/drawing/2014/main" val="1030405043"/>
                  </a:ext>
                </a:extLst>
              </a:tr>
              <a:tr h="288290">
                <a:tc>
                  <a:txBody>
                    <a:bodyPr/>
                    <a:lstStyle/>
                    <a:p>
                      <a:pPr indent="180340">
                        <a:lnSpc>
                          <a:spcPct val="200000"/>
                        </a:lnSpc>
                        <a:spcAft>
                          <a:spcPts val="800"/>
                        </a:spcAft>
                      </a:pPr>
                      <a:r>
                        <a:rPr lang="es-EC" sz="1200" dirty="0">
                          <a:effectLst/>
                        </a:rPr>
                        <a:t>0.02954</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b">
                    <a:solidFill>
                      <a:schemeClr val="accent6">
                        <a:lumMod val="20000"/>
                        <a:lumOff val="80000"/>
                      </a:schemeClr>
                    </a:solidFill>
                  </a:tcPr>
                </a:tc>
                <a:tc>
                  <a:txBody>
                    <a:bodyPr/>
                    <a:lstStyle/>
                    <a:p>
                      <a:pPr indent="180340">
                        <a:lnSpc>
                          <a:spcPct val="200000"/>
                        </a:lnSpc>
                        <a:spcAft>
                          <a:spcPts val="800"/>
                        </a:spcAft>
                      </a:pPr>
                      <a:r>
                        <a:rPr lang="es-EC" sz="1200" dirty="0">
                          <a:effectLst/>
                        </a:rPr>
                        <a:t>24.447831</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b">
                    <a:solidFill>
                      <a:schemeClr val="bg1"/>
                    </a:solidFill>
                  </a:tcPr>
                </a:tc>
                <a:extLst>
                  <a:ext uri="{0D108BD9-81ED-4DB2-BD59-A6C34878D82A}">
                    <a16:rowId xmlns:a16="http://schemas.microsoft.com/office/drawing/2014/main" val="3357812391"/>
                  </a:ext>
                </a:extLst>
              </a:tr>
              <a:tr h="288290">
                <a:tc>
                  <a:txBody>
                    <a:bodyPr/>
                    <a:lstStyle/>
                    <a:p>
                      <a:pPr indent="180340">
                        <a:lnSpc>
                          <a:spcPct val="200000"/>
                        </a:lnSpc>
                        <a:spcAft>
                          <a:spcPts val="800"/>
                        </a:spcAft>
                      </a:pPr>
                      <a:r>
                        <a:rPr lang="es-EC" sz="1200" dirty="0">
                          <a:effectLst/>
                        </a:rPr>
                        <a:t>0.02964</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b">
                    <a:solidFill>
                      <a:schemeClr val="accent6">
                        <a:lumMod val="20000"/>
                        <a:lumOff val="80000"/>
                      </a:schemeClr>
                    </a:solidFill>
                  </a:tcPr>
                </a:tc>
                <a:tc>
                  <a:txBody>
                    <a:bodyPr/>
                    <a:lstStyle/>
                    <a:p>
                      <a:pPr indent="180340">
                        <a:lnSpc>
                          <a:spcPct val="200000"/>
                        </a:lnSpc>
                        <a:spcAft>
                          <a:spcPts val="800"/>
                        </a:spcAft>
                      </a:pPr>
                      <a:r>
                        <a:rPr lang="es-EC" sz="1200" dirty="0">
                          <a:effectLst/>
                        </a:rPr>
                        <a:t>24.778663</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b">
                    <a:solidFill>
                      <a:schemeClr val="bg1"/>
                    </a:solidFill>
                  </a:tcPr>
                </a:tc>
                <a:extLst>
                  <a:ext uri="{0D108BD9-81ED-4DB2-BD59-A6C34878D82A}">
                    <a16:rowId xmlns:a16="http://schemas.microsoft.com/office/drawing/2014/main" val="1854167971"/>
                  </a:ext>
                </a:extLst>
              </a:tr>
            </a:tbl>
          </a:graphicData>
        </a:graphic>
      </p:graphicFrame>
    </p:spTree>
    <p:extLst>
      <p:ext uri="{BB962C8B-B14F-4D97-AF65-F5344CB8AC3E}">
        <p14:creationId xmlns:p14="http://schemas.microsoft.com/office/powerpoint/2010/main" val="21967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p:txBody>
          <a:bodyPr>
            <a:normAutofit/>
          </a:bodyPr>
          <a:lstStyle/>
          <a:p>
            <a:r>
              <a:rPr lang="es-MX" sz="3500" b="1" dirty="0">
                <a:latin typeface="Arial" panose="020B0604020202020204" pitchFamily="34" charset="0"/>
                <a:cs typeface="Arial" panose="020B0604020202020204" pitchFamily="34" charset="0"/>
              </a:rPr>
              <a:t>Metodología</a:t>
            </a:r>
            <a:endParaRPr lang="en-US" sz="3500" b="1" dirty="0">
              <a:latin typeface="Arial" panose="020B0604020202020204" pitchFamily="34" charset="0"/>
              <a:cs typeface="Arial" panose="020B0604020202020204" pitchFamily="34" charset="0"/>
            </a:endParaRPr>
          </a:p>
        </p:txBody>
      </p:sp>
      <p:sp>
        <p:nvSpPr>
          <p:cNvPr id="18" name="Marcador de contenido 17"/>
          <p:cNvSpPr>
            <a:spLocks noGrp="1"/>
          </p:cNvSpPr>
          <p:nvPr>
            <p:ph idx="1"/>
          </p:nvPr>
        </p:nvSpPr>
        <p:spPr>
          <a:xfrm>
            <a:off x="628650" y="1497943"/>
            <a:ext cx="7886700" cy="369332"/>
          </a:xfrm>
        </p:spPr>
        <p:txBody>
          <a:bodyPr>
            <a:normAutofit fontScale="92500" lnSpcReduction="20000"/>
          </a:bodyPr>
          <a:lstStyle/>
          <a:p>
            <a:pPr marL="0" indent="0">
              <a:buNone/>
            </a:pPr>
            <a:r>
              <a:rPr lang="es-MX" sz="2500" b="1" dirty="0"/>
              <a:t>Método de Cokriging Ordinario</a:t>
            </a:r>
          </a:p>
          <a:p>
            <a:pPr marL="0" indent="0">
              <a:buNone/>
            </a:pPr>
            <a:endParaRPr lang="en-US" b="1" dirty="0"/>
          </a:p>
          <a:p>
            <a:pPr marL="0" indent="0">
              <a:buNone/>
            </a:pPr>
            <a:endParaRPr lang="en-US" dirty="0"/>
          </a:p>
        </p:txBody>
      </p:sp>
      <p:sp>
        <p:nvSpPr>
          <p:cNvPr id="8" name="CuadroTexto 7">
            <a:extLst>
              <a:ext uri="{FF2B5EF4-FFF2-40B4-BE49-F238E27FC236}">
                <a16:creationId xmlns:a16="http://schemas.microsoft.com/office/drawing/2014/main" id="{1ACF238D-71F3-4205-BEE7-041E859AFA71}"/>
              </a:ext>
            </a:extLst>
          </p:cNvPr>
          <p:cNvSpPr txBox="1"/>
          <p:nvPr/>
        </p:nvSpPr>
        <p:spPr>
          <a:xfrm>
            <a:off x="753762" y="2000111"/>
            <a:ext cx="6499654" cy="369332"/>
          </a:xfrm>
          <a:prstGeom prst="rect">
            <a:avLst/>
          </a:prstGeom>
          <a:noFill/>
        </p:spPr>
        <p:txBody>
          <a:bodyPr wrap="square">
            <a:spAutoFit/>
          </a:bodyPr>
          <a:lstStyle/>
          <a:p>
            <a:pPr marL="285750" indent="-285750">
              <a:buFont typeface="Arial" panose="020B0604020202020204" pitchFamily="34" charset="0"/>
              <a:buChar char="•"/>
            </a:pPr>
            <a:r>
              <a:rPr lang="es-MX" b="1" dirty="0">
                <a:solidFill>
                  <a:schemeClr val="accent6"/>
                </a:solidFill>
                <a:latin typeface="Arial" panose="020B0604020202020204" pitchFamily="34" charset="0"/>
                <a:cs typeface="Arial" panose="020B0604020202020204" pitchFamily="34" charset="0"/>
              </a:rPr>
              <a:t>Obtención de semivariogramas experimentales</a:t>
            </a:r>
            <a:endParaRPr lang="en-US" sz="1800" b="1" dirty="0">
              <a:solidFill>
                <a:schemeClr val="accent6"/>
              </a:solidFill>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899F9798-8044-4752-860D-36C3542F8F6D}"/>
              </a:ext>
            </a:extLst>
          </p:cNvPr>
          <p:cNvSpPr txBox="1"/>
          <p:nvPr/>
        </p:nvSpPr>
        <p:spPr>
          <a:xfrm>
            <a:off x="380536" y="2475649"/>
            <a:ext cx="2036377" cy="738664"/>
          </a:xfrm>
          <a:prstGeom prst="rect">
            <a:avLst/>
          </a:prstGeom>
          <a:noFill/>
        </p:spPr>
        <p:txBody>
          <a:bodyPr wrap="square">
            <a:spAutoFit/>
          </a:bodyPr>
          <a:lstStyle/>
          <a:p>
            <a:pPr algn="ctr"/>
            <a:r>
              <a:rPr lang="es-EC" sz="1400" i="1" u="none" strike="noStrike" dirty="0">
                <a:effectLst/>
                <a:latin typeface="Arial" panose="020B0604020202020204" pitchFamily="34" charset="0"/>
                <a:cs typeface="Arial" panose="020B0604020202020204" pitchFamily="34" charset="0"/>
              </a:rPr>
              <a:t>Variable principal (Ondulación geoidal real)</a:t>
            </a:r>
            <a:endParaRPr lang="es-EC" sz="1400" i="1" dirty="0">
              <a:latin typeface="Arial" panose="020B0604020202020204" pitchFamily="34" charset="0"/>
              <a:cs typeface="Arial" panose="020B0604020202020204" pitchFamily="34" charset="0"/>
            </a:endParaRPr>
          </a:p>
        </p:txBody>
      </p:sp>
      <p:graphicFrame>
        <p:nvGraphicFramePr>
          <p:cNvPr id="9" name="Gráfico 8">
            <a:extLst>
              <a:ext uri="{FF2B5EF4-FFF2-40B4-BE49-F238E27FC236}">
                <a16:creationId xmlns:a16="http://schemas.microsoft.com/office/drawing/2014/main" id="{BAA057AD-D9DC-4DB1-A91B-93BD21C94390}"/>
              </a:ext>
            </a:extLst>
          </p:cNvPr>
          <p:cNvGraphicFramePr/>
          <p:nvPr>
            <p:extLst>
              <p:ext uri="{D42A27DB-BD31-4B8C-83A1-F6EECF244321}">
                <p14:modId xmlns:p14="http://schemas.microsoft.com/office/powerpoint/2010/main" val="1992366043"/>
              </p:ext>
            </p:extLst>
          </p:nvPr>
        </p:nvGraphicFramePr>
        <p:xfrm>
          <a:off x="194872" y="3199060"/>
          <a:ext cx="2642643" cy="22809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a:extLst>
              <a:ext uri="{FF2B5EF4-FFF2-40B4-BE49-F238E27FC236}">
                <a16:creationId xmlns:a16="http://schemas.microsoft.com/office/drawing/2014/main" id="{2F9A4148-B1FC-4A20-8DC9-B99699CE2EDD}"/>
              </a:ext>
            </a:extLst>
          </p:cNvPr>
          <p:cNvGraphicFramePr/>
          <p:nvPr>
            <p:extLst>
              <p:ext uri="{D42A27DB-BD31-4B8C-83A1-F6EECF244321}">
                <p14:modId xmlns:p14="http://schemas.microsoft.com/office/powerpoint/2010/main" val="2228087305"/>
              </p:ext>
            </p:extLst>
          </p:nvPr>
        </p:nvGraphicFramePr>
        <p:xfrm>
          <a:off x="3250678" y="3199060"/>
          <a:ext cx="2642643" cy="22771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Gráfico 12">
            <a:extLst>
              <a:ext uri="{FF2B5EF4-FFF2-40B4-BE49-F238E27FC236}">
                <a16:creationId xmlns:a16="http://schemas.microsoft.com/office/drawing/2014/main" id="{180F3939-B429-4CA1-8B02-88843349E461}"/>
              </a:ext>
            </a:extLst>
          </p:cNvPr>
          <p:cNvGraphicFramePr/>
          <p:nvPr>
            <p:extLst>
              <p:ext uri="{D42A27DB-BD31-4B8C-83A1-F6EECF244321}">
                <p14:modId xmlns:p14="http://schemas.microsoft.com/office/powerpoint/2010/main" val="1785486677"/>
              </p:ext>
            </p:extLst>
          </p:nvPr>
        </p:nvGraphicFramePr>
        <p:xfrm>
          <a:off x="6289311" y="3184279"/>
          <a:ext cx="2642643" cy="2291928"/>
        </p:xfrm>
        <a:graphic>
          <a:graphicData uri="http://schemas.openxmlformats.org/drawingml/2006/chart">
            <c:chart xmlns:c="http://schemas.openxmlformats.org/drawingml/2006/chart" xmlns:r="http://schemas.openxmlformats.org/officeDocument/2006/relationships" r:id="rId5"/>
          </a:graphicData>
        </a:graphic>
      </p:graphicFrame>
      <p:sp>
        <p:nvSpPr>
          <p:cNvPr id="14" name="CuadroTexto 13">
            <a:extLst>
              <a:ext uri="{FF2B5EF4-FFF2-40B4-BE49-F238E27FC236}">
                <a16:creationId xmlns:a16="http://schemas.microsoft.com/office/drawing/2014/main" id="{CCD04C3B-227B-48FF-948C-A3A7D2390CFC}"/>
              </a:ext>
            </a:extLst>
          </p:cNvPr>
          <p:cNvSpPr txBox="1"/>
          <p:nvPr/>
        </p:nvSpPr>
        <p:spPr>
          <a:xfrm>
            <a:off x="3262107" y="2686346"/>
            <a:ext cx="2036377" cy="307777"/>
          </a:xfrm>
          <a:prstGeom prst="rect">
            <a:avLst/>
          </a:prstGeom>
          <a:noFill/>
        </p:spPr>
        <p:txBody>
          <a:bodyPr wrap="square">
            <a:spAutoFit/>
          </a:bodyPr>
          <a:lstStyle/>
          <a:p>
            <a:pPr algn="ctr"/>
            <a:r>
              <a:rPr lang="es-EC" sz="1400" i="1" u="none" strike="noStrike" dirty="0">
                <a:effectLst/>
                <a:latin typeface="Arial" panose="020B0604020202020204" pitchFamily="34" charset="0"/>
                <a:cs typeface="Arial" panose="020B0604020202020204" pitchFamily="34" charset="0"/>
              </a:rPr>
              <a:t>Variable cruzada </a:t>
            </a:r>
            <a:endParaRPr lang="es-EC" sz="1400" i="1" dirty="0">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DBBF1DED-07E1-4DE0-BA38-B29DA1819018}"/>
              </a:ext>
            </a:extLst>
          </p:cNvPr>
          <p:cNvSpPr txBox="1"/>
          <p:nvPr/>
        </p:nvSpPr>
        <p:spPr>
          <a:xfrm>
            <a:off x="6289311" y="2372242"/>
            <a:ext cx="2350295" cy="738664"/>
          </a:xfrm>
          <a:prstGeom prst="rect">
            <a:avLst/>
          </a:prstGeom>
          <a:noFill/>
        </p:spPr>
        <p:txBody>
          <a:bodyPr wrap="square">
            <a:spAutoFit/>
          </a:bodyPr>
          <a:lstStyle/>
          <a:p>
            <a:pPr algn="ctr"/>
            <a:r>
              <a:rPr lang="es-EC" sz="1400" i="1" u="none" strike="noStrike" dirty="0">
                <a:effectLst/>
                <a:latin typeface="Arial" panose="020B0604020202020204" pitchFamily="34" charset="0"/>
                <a:cs typeface="Arial" panose="020B0604020202020204" pitchFamily="34" charset="0"/>
              </a:rPr>
              <a:t>Variable</a:t>
            </a:r>
            <a:r>
              <a:rPr lang="es-ES" sz="1400" i="1" u="none" strike="noStrike" dirty="0">
                <a:solidFill>
                  <a:srgbClr val="000000"/>
                </a:solidFill>
                <a:latin typeface="Arial" panose="020B0604020202020204" pitchFamily="34" charset="0"/>
                <a:cs typeface="Arial" panose="020B0604020202020204" pitchFamily="34" charset="0"/>
              </a:rPr>
              <a:t> secundaria </a:t>
            </a:r>
            <a:r>
              <a:rPr lang="es-ES" sz="1400" i="1" dirty="0">
                <a:solidFill>
                  <a:srgbClr val="000000"/>
                </a:solidFill>
                <a:latin typeface="Arial" panose="020B0604020202020204" pitchFamily="34" charset="0"/>
                <a:cs typeface="Arial" panose="020B0604020202020204" pitchFamily="34" charset="0"/>
              </a:rPr>
              <a:t>(Ondulación geoidal EGM08)</a:t>
            </a:r>
            <a:r>
              <a:rPr lang="es-EC" sz="1400" i="1" u="none" strike="noStrike" dirty="0">
                <a:effectLst/>
                <a:latin typeface="Arial" panose="020B0604020202020204" pitchFamily="34" charset="0"/>
                <a:cs typeface="Arial" panose="020B0604020202020204" pitchFamily="34" charset="0"/>
              </a:rPr>
              <a:t> </a:t>
            </a:r>
            <a:endParaRPr lang="es-EC"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94835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p:txBody>
          <a:bodyPr>
            <a:normAutofit/>
          </a:bodyPr>
          <a:lstStyle/>
          <a:p>
            <a:r>
              <a:rPr lang="es-MX" sz="3500" b="1" dirty="0">
                <a:latin typeface="Arial" panose="020B0604020202020204" pitchFamily="34" charset="0"/>
                <a:cs typeface="Arial" panose="020B0604020202020204" pitchFamily="34" charset="0"/>
              </a:rPr>
              <a:t>Metodología</a:t>
            </a:r>
            <a:endParaRPr lang="en-US" sz="3500" b="1" dirty="0">
              <a:latin typeface="Arial" panose="020B0604020202020204" pitchFamily="34" charset="0"/>
              <a:cs typeface="Arial" panose="020B0604020202020204" pitchFamily="34" charset="0"/>
            </a:endParaRPr>
          </a:p>
        </p:txBody>
      </p:sp>
      <p:sp>
        <p:nvSpPr>
          <p:cNvPr id="18" name="Marcador de contenido 17"/>
          <p:cNvSpPr>
            <a:spLocks noGrp="1"/>
          </p:cNvSpPr>
          <p:nvPr>
            <p:ph idx="1"/>
          </p:nvPr>
        </p:nvSpPr>
        <p:spPr>
          <a:xfrm>
            <a:off x="628650" y="1360783"/>
            <a:ext cx="7886700" cy="369332"/>
          </a:xfrm>
        </p:spPr>
        <p:txBody>
          <a:bodyPr>
            <a:normAutofit fontScale="92500" lnSpcReduction="20000"/>
          </a:bodyPr>
          <a:lstStyle/>
          <a:p>
            <a:pPr marL="0" indent="0">
              <a:buNone/>
            </a:pPr>
            <a:r>
              <a:rPr lang="es-MX" sz="2500" b="1" dirty="0"/>
              <a:t>Método de Cokriging Ordinario</a:t>
            </a:r>
          </a:p>
          <a:p>
            <a:pPr marL="0" indent="0">
              <a:buNone/>
            </a:pPr>
            <a:endParaRPr lang="en-US" b="1" dirty="0"/>
          </a:p>
          <a:p>
            <a:pPr marL="0" indent="0">
              <a:buNone/>
            </a:pPr>
            <a:endParaRPr lang="en-US" dirty="0"/>
          </a:p>
        </p:txBody>
      </p:sp>
      <p:sp>
        <p:nvSpPr>
          <p:cNvPr id="8" name="CuadroTexto 7">
            <a:extLst>
              <a:ext uri="{FF2B5EF4-FFF2-40B4-BE49-F238E27FC236}">
                <a16:creationId xmlns:a16="http://schemas.microsoft.com/office/drawing/2014/main" id="{1ACF238D-71F3-4205-BEE7-041E859AFA71}"/>
              </a:ext>
            </a:extLst>
          </p:cNvPr>
          <p:cNvSpPr txBox="1"/>
          <p:nvPr/>
        </p:nvSpPr>
        <p:spPr>
          <a:xfrm>
            <a:off x="753762" y="1786751"/>
            <a:ext cx="6499654" cy="369332"/>
          </a:xfrm>
          <a:prstGeom prst="rect">
            <a:avLst/>
          </a:prstGeom>
          <a:noFill/>
        </p:spPr>
        <p:txBody>
          <a:bodyPr wrap="square">
            <a:spAutoFit/>
          </a:bodyPr>
          <a:lstStyle/>
          <a:p>
            <a:pPr marL="285750" indent="-285750">
              <a:buFont typeface="Arial" panose="020B0604020202020204" pitchFamily="34" charset="0"/>
              <a:buChar char="•"/>
            </a:pPr>
            <a:r>
              <a:rPr lang="es-MX" b="1" dirty="0">
                <a:solidFill>
                  <a:schemeClr val="accent6"/>
                </a:solidFill>
                <a:latin typeface="Arial" panose="020B0604020202020204" pitchFamily="34" charset="0"/>
                <a:cs typeface="Arial" panose="020B0604020202020204" pitchFamily="34" charset="0"/>
              </a:rPr>
              <a:t>Ajuste de semivariogramas teóricos</a:t>
            </a:r>
            <a:endParaRPr lang="en-US" sz="1800" b="1" dirty="0">
              <a:solidFill>
                <a:schemeClr val="accent6"/>
              </a:solidFill>
              <a:latin typeface="Arial" panose="020B0604020202020204" pitchFamily="34" charset="0"/>
              <a:cs typeface="Arial" panose="020B0604020202020204" pitchFamily="34" charset="0"/>
            </a:endParaRPr>
          </a:p>
        </p:txBody>
      </p:sp>
      <p:graphicFrame>
        <p:nvGraphicFramePr>
          <p:cNvPr id="11" name="Gráfico 10">
            <a:extLst>
              <a:ext uri="{FF2B5EF4-FFF2-40B4-BE49-F238E27FC236}">
                <a16:creationId xmlns:a16="http://schemas.microsoft.com/office/drawing/2014/main" id="{6D5D2DEF-0817-40BB-83C3-C1247960D5D9}"/>
              </a:ext>
            </a:extLst>
          </p:cNvPr>
          <p:cNvGraphicFramePr/>
          <p:nvPr>
            <p:extLst>
              <p:ext uri="{D42A27DB-BD31-4B8C-83A1-F6EECF244321}">
                <p14:modId xmlns:p14="http://schemas.microsoft.com/office/powerpoint/2010/main" val="3460002337"/>
              </p:ext>
            </p:extLst>
          </p:nvPr>
        </p:nvGraphicFramePr>
        <p:xfrm>
          <a:off x="3509009" y="2485450"/>
          <a:ext cx="5292091" cy="31146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a 2">
            <a:extLst>
              <a:ext uri="{FF2B5EF4-FFF2-40B4-BE49-F238E27FC236}">
                <a16:creationId xmlns:a16="http://schemas.microsoft.com/office/drawing/2014/main" id="{23547D6A-BA48-40F5-A788-20A3DE165E33}"/>
              </a:ext>
            </a:extLst>
          </p:cNvPr>
          <p:cNvGraphicFramePr>
            <a:graphicFrameLocks noGrp="1"/>
          </p:cNvGraphicFramePr>
          <p:nvPr>
            <p:extLst>
              <p:ext uri="{D42A27DB-BD31-4B8C-83A1-F6EECF244321}">
                <p14:modId xmlns:p14="http://schemas.microsoft.com/office/powerpoint/2010/main" val="358206073"/>
              </p:ext>
            </p:extLst>
          </p:nvPr>
        </p:nvGraphicFramePr>
        <p:xfrm>
          <a:off x="150769" y="3804173"/>
          <a:ext cx="3218592" cy="1127760"/>
        </p:xfrm>
        <a:graphic>
          <a:graphicData uri="http://schemas.openxmlformats.org/drawingml/2006/table">
            <a:tbl>
              <a:tblPr>
                <a:tableStyleId>{16D9F66E-5EB9-4882-86FB-DCBF35E3C3E4}</a:tableStyleId>
              </a:tblPr>
              <a:tblGrid>
                <a:gridCol w="747241">
                  <a:extLst>
                    <a:ext uri="{9D8B030D-6E8A-4147-A177-3AD203B41FA5}">
                      <a16:colId xmlns:a16="http://schemas.microsoft.com/office/drawing/2014/main" val="2509588715"/>
                    </a:ext>
                  </a:extLst>
                </a:gridCol>
                <a:gridCol w="642551">
                  <a:extLst>
                    <a:ext uri="{9D8B030D-6E8A-4147-A177-3AD203B41FA5}">
                      <a16:colId xmlns:a16="http://schemas.microsoft.com/office/drawing/2014/main" val="4169802062"/>
                    </a:ext>
                  </a:extLst>
                </a:gridCol>
                <a:gridCol w="667265">
                  <a:extLst>
                    <a:ext uri="{9D8B030D-6E8A-4147-A177-3AD203B41FA5}">
                      <a16:colId xmlns:a16="http://schemas.microsoft.com/office/drawing/2014/main" val="745851779"/>
                    </a:ext>
                  </a:extLst>
                </a:gridCol>
                <a:gridCol w="528888">
                  <a:extLst>
                    <a:ext uri="{9D8B030D-6E8A-4147-A177-3AD203B41FA5}">
                      <a16:colId xmlns:a16="http://schemas.microsoft.com/office/drawing/2014/main" val="1955996771"/>
                    </a:ext>
                  </a:extLst>
                </a:gridCol>
                <a:gridCol w="632647">
                  <a:extLst>
                    <a:ext uri="{9D8B030D-6E8A-4147-A177-3AD203B41FA5}">
                      <a16:colId xmlns:a16="http://schemas.microsoft.com/office/drawing/2014/main" val="4032241578"/>
                    </a:ext>
                  </a:extLst>
                </a:gridCol>
              </a:tblGrid>
              <a:tr h="200025">
                <a:tc>
                  <a:txBody>
                    <a:bodyPr/>
                    <a:lstStyle/>
                    <a:p>
                      <a:endParaRPr lang="es-EC"/>
                    </a:p>
                  </a:txBody>
                  <a:tcPr/>
                </a:tc>
                <a:tc>
                  <a:txBody>
                    <a:bodyPr/>
                    <a:lstStyle/>
                    <a:p>
                      <a:pPr algn="ctr" fontAlgn="b"/>
                      <a:r>
                        <a:rPr lang="es-EC" sz="1100" b="1" u="none" strike="noStrike" dirty="0">
                          <a:effectLst/>
                        </a:rPr>
                        <a:t>S. estable</a:t>
                      </a:r>
                      <a:endParaRPr lang="es-EC" sz="1100" b="1" i="1"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100" b="1" u="none" strike="noStrike" dirty="0">
                          <a:effectLst/>
                        </a:rPr>
                        <a:t>S. exponen</a:t>
                      </a:r>
                      <a:endParaRPr lang="es-EC" sz="1100" b="1" i="1"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100" b="1" u="none" strike="noStrike" dirty="0">
                          <a:effectLst/>
                        </a:rPr>
                        <a:t>S. gauss</a:t>
                      </a:r>
                      <a:endParaRPr lang="es-EC" sz="1100" b="1" i="1"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100" b="1" u="none" strike="noStrike" dirty="0">
                          <a:effectLst/>
                        </a:rPr>
                        <a:t>S. esfer</a:t>
                      </a:r>
                      <a:endParaRPr lang="es-EC" sz="1100" b="1" i="1"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38991669"/>
                  </a:ext>
                </a:extLst>
              </a:tr>
              <a:tr h="190500">
                <a:tc>
                  <a:txBody>
                    <a:bodyPr/>
                    <a:lstStyle/>
                    <a:p>
                      <a:pPr algn="l" fontAlgn="b"/>
                      <a:r>
                        <a:rPr lang="es-EC" sz="1100" b="1" u="none" strike="noStrike" dirty="0">
                          <a:effectLst/>
                        </a:rPr>
                        <a:t>Nugget (Co)</a:t>
                      </a:r>
                      <a:endParaRPr lang="es-EC" sz="11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dirty="0">
                          <a:effectLst/>
                        </a:rPr>
                        <a:t>0.0024</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s-EC" sz="1100" u="none" strike="noStrike">
                          <a:effectLst/>
                        </a:rPr>
                        <a:t>0</a:t>
                      </a:r>
                      <a:endParaRPr lang="es-EC" sz="1100" b="0" i="0" u="none" strike="noStrike">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s-EC" sz="1100" dirty="0">
                          <a:effectLst/>
                        </a:rPr>
                        <a:t>0.0021</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s-EC" sz="1100" u="none" strike="noStrike" dirty="0">
                          <a:effectLst/>
                        </a:rPr>
                        <a:t>0</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1106374500"/>
                  </a:ext>
                </a:extLst>
              </a:tr>
              <a:tr h="190500">
                <a:tc>
                  <a:txBody>
                    <a:bodyPr/>
                    <a:lstStyle/>
                    <a:p>
                      <a:pPr algn="l" fontAlgn="b"/>
                      <a:r>
                        <a:rPr lang="es-EC" sz="1100" b="1" u="none" strike="noStrike" dirty="0">
                          <a:effectLst/>
                        </a:rPr>
                        <a:t>Meseta (C1)</a:t>
                      </a:r>
                      <a:endParaRPr lang="es-EC" sz="11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dirty="0">
                          <a:effectLst/>
                        </a:rPr>
                        <a:t>0.2892</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s-EC" sz="1100" dirty="0">
                          <a:effectLst/>
                        </a:rPr>
                        <a:t>0.5344</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s-EC" sz="1100" dirty="0">
                          <a:effectLst/>
                        </a:rPr>
                        <a:t>0.2899</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s-EC" sz="1100" dirty="0">
                          <a:effectLst/>
                        </a:rPr>
                        <a:t>0.2981</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3568364640"/>
                  </a:ext>
                </a:extLst>
              </a:tr>
              <a:tr h="190500">
                <a:tc>
                  <a:txBody>
                    <a:bodyPr/>
                    <a:lstStyle/>
                    <a:p>
                      <a:pPr algn="l" fontAlgn="b"/>
                      <a:r>
                        <a:rPr lang="es-EC" sz="1100" b="1" u="none" strike="noStrike" dirty="0">
                          <a:effectLst/>
                        </a:rPr>
                        <a:t>Rango (a)</a:t>
                      </a:r>
                      <a:endParaRPr lang="es-EC" sz="11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dirty="0">
                          <a:effectLst/>
                        </a:rPr>
                        <a:t>0.1753</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s-EC" sz="1100" dirty="0">
                          <a:effectLst/>
                        </a:rPr>
                        <a:t>0.7706</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s-EC" sz="1100" dirty="0">
                          <a:effectLst/>
                        </a:rPr>
                        <a:t>0.1762</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s-EC" sz="1100" dirty="0">
                          <a:effectLst/>
                        </a:rPr>
                        <a:t>0.2368</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298735518"/>
                  </a:ext>
                </a:extLst>
              </a:tr>
              <a:tr h="190500">
                <a:tc>
                  <a:txBody>
                    <a:bodyPr/>
                    <a:lstStyle/>
                    <a:p>
                      <a:pPr algn="l" fontAlgn="b"/>
                      <a:r>
                        <a:rPr lang="es-EC" sz="1100" b="1" u="none" strike="noStrike" dirty="0">
                          <a:effectLst/>
                        </a:rPr>
                        <a:t>Angulo teta </a:t>
                      </a:r>
                      <a:endParaRPr lang="es-EC" sz="11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dirty="0">
                          <a:effectLst/>
                        </a:rPr>
                        <a:t>2.0163</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gridSpan="3">
                  <a:txBody>
                    <a:bodyPr/>
                    <a:lstStyle/>
                    <a:p>
                      <a:pPr algn="ctr" fontAlgn="b"/>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652209418"/>
                  </a:ext>
                </a:extLst>
              </a:tr>
            </a:tbl>
          </a:graphicData>
        </a:graphic>
      </p:graphicFrame>
      <p:sp>
        <p:nvSpPr>
          <p:cNvPr id="12" name="CuadroTexto 11">
            <a:extLst>
              <a:ext uri="{FF2B5EF4-FFF2-40B4-BE49-F238E27FC236}">
                <a16:creationId xmlns:a16="http://schemas.microsoft.com/office/drawing/2014/main" id="{899F9798-8044-4752-860D-36C3542F8F6D}"/>
              </a:ext>
            </a:extLst>
          </p:cNvPr>
          <p:cNvSpPr txBox="1"/>
          <p:nvPr/>
        </p:nvSpPr>
        <p:spPr>
          <a:xfrm>
            <a:off x="628650" y="3077169"/>
            <a:ext cx="2252174" cy="523220"/>
          </a:xfrm>
          <a:prstGeom prst="rect">
            <a:avLst/>
          </a:prstGeom>
          <a:noFill/>
        </p:spPr>
        <p:txBody>
          <a:bodyPr wrap="square">
            <a:spAutoFit/>
          </a:bodyPr>
          <a:lstStyle/>
          <a:p>
            <a:pPr algn="ctr"/>
            <a:r>
              <a:rPr lang="es-EC" sz="1400" i="1" u="none" strike="noStrike" dirty="0">
                <a:effectLst/>
                <a:latin typeface="Arial" panose="020B0604020202020204" pitchFamily="34" charset="0"/>
                <a:cs typeface="Arial" panose="020B0604020202020204" pitchFamily="34" charset="0"/>
              </a:rPr>
              <a:t>Variable principal (Ondulación geoidal real)</a:t>
            </a:r>
            <a:endParaRPr lang="es-EC"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0176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p:txBody>
          <a:bodyPr>
            <a:normAutofit/>
          </a:bodyPr>
          <a:lstStyle/>
          <a:p>
            <a:r>
              <a:rPr lang="es-MX" sz="3500" b="1" dirty="0">
                <a:latin typeface="Arial" panose="020B0604020202020204" pitchFamily="34" charset="0"/>
                <a:cs typeface="Arial" panose="020B0604020202020204" pitchFamily="34" charset="0"/>
              </a:rPr>
              <a:t>Metodología</a:t>
            </a:r>
            <a:endParaRPr lang="en-US" sz="3500" b="1" dirty="0">
              <a:latin typeface="Arial" panose="020B0604020202020204" pitchFamily="34" charset="0"/>
              <a:cs typeface="Arial" panose="020B0604020202020204" pitchFamily="34" charset="0"/>
            </a:endParaRPr>
          </a:p>
        </p:txBody>
      </p:sp>
      <p:sp>
        <p:nvSpPr>
          <p:cNvPr id="18" name="Marcador de contenido 17"/>
          <p:cNvSpPr>
            <a:spLocks noGrp="1"/>
          </p:cNvSpPr>
          <p:nvPr>
            <p:ph idx="1"/>
          </p:nvPr>
        </p:nvSpPr>
        <p:spPr>
          <a:xfrm>
            <a:off x="628650" y="1452223"/>
            <a:ext cx="7886700" cy="369332"/>
          </a:xfrm>
        </p:spPr>
        <p:txBody>
          <a:bodyPr>
            <a:normAutofit fontScale="92500" lnSpcReduction="20000"/>
          </a:bodyPr>
          <a:lstStyle/>
          <a:p>
            <a:pPr marL="0" indent="0">
              <a:buNone/>
            </a:pPr>
            <a:r>
              <a:rPr lang="es-MX" sz="2500" b="1" dirty="0"/>
              <a:t>Método de Cokriging Ordinario</a:t>
            </a:r>
          </a:p>
          <a:p>
            <a:pPr marL="0" indent="0">
              <a:buNone/>
            </a:pPr>
            <a:endParaRPr lang="en-US" b="1" dirty="0"/>
          </a:p>
          <a:p>
            <a:pPr marL="0" indent="0">
              <a:buNone/>
            </a:pPr>
            <a:endParaRPr lang="en-US" dirty="0"/>
          </a:p>
        </p:txBody>
      </p:sp>
      <p:sp>
        <p:nvSpPr>
          <p:cNvPr id="8" name="CuadroTexto 7">
            <a:extLst>
              <a:ext uri="{FF2B5EF4-FFF2-40B4-BE49-F238E27FC236}">
                <a16:creationId xmlns:a16="http://schemas.microsoft.com/office/drawing/2014/main" id="{1ACF238D-71F3-4205-BEE7-041E859AFA71}"/>
              </a:ext>
            </a:extLst>
          </p:cNvPr>
          <p:cNvSpPr txBox="1"/>
          <p:nvPr/>
        </p:nvSpPr>
        <p:spPr>
          <a:xfrm>
            <a:off x="753762" y="1847711"/>
            <a:ext cx="6499654" cy="369332"/>
          </a:xfrm>
          <a:prstGeom prst="rect">
            <a:avLst/>
          </a:prstGeom>
          <a:noFill/>
        </p:spPr>
        <p:txBody>
          <a:bodyPr wrap="square">
            <a:spAutoFit/>
          </a:bodyPr>
          <a:lstStyle/>
          <a:p>
            <a:pPr marL="285750" indent="-285750">
              <a:buFont typeface="Arial" panose="020B0604020202020204" pitchFamily="34" charset="0"/>
              <a:buChar char="•"/>
            </a:pPr>
            <a:r>
              <a:rPr lang="es-MX" b="1" dirty="0">
                <a:solidFill>
                  <a:schemeClr val="accent6"/>
                </a:solidFill>
                <a:latin typeface="Arial" panose="020B0604020202020204" pitchFamily="34" charset="0"/>
                <a:cs typeface="Arial" panose="020B0604020202020204" pitchFamily="34" charset="0"/>
              </a:rPr>
              <a:t>Ajuste de semivariogramas teóricos</a:t>
            </a:r>
            <a:endParaRPr lang="en-US" sz="1800" b="1" dirty="0">
              <a:solidFill>
                <a:schemeClr val="accent6"/>
              </a:solidFill>
              <a:latin typeface="Arial" panose="020B060402020202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23547D6A-BA48-40F5-A788-20A3DE165E33}"/>
              </a:ext>
            </a:extLst>
          </p:cNvPr>
          <p:cNvGraphicFramePr>
            <a:graphicFrameLocks noGrp="1"/>
          </p:cNvGraphicFramePr>
          <p:nvPr>
            <p:extLst>
              <p:ext uri="{D42A27DB-BD31-4B8C-83A1-F6EECF244321}">
                <p14:modId xmlns:p14="http://schemas.microsoft.com/office/powerpoint/2010/main" val="4027853835"/>
              </p:ext>
            </p:extLst>
          </p:nvPr>
        </p:nvGraphicFramePr>
        <p:xfrm>
          <a:off x="150769" y="3620032"/>
          <a:ext cx="3266801" cy="1127760"/>
        </p:xfrm>
        <a:graphic>
          <a:graphicData uri="http://schemas.openxmlformats.org/drawingml/2006/table">
            <a:tbl>
              <a:tblPr>
                <a:tableStyleId>{16D9F66E-5EB9-4882-86FB-DCBF35E3C3E4}</a:tableStyleId>
              </a:tblPr>
              <a:tblGrid>
                <a:gridCol w="758433">
                  <a:extLst>
                    <a:ext uri="{9D8B030D-6E8A-4147-A177-3AD203B41FA5}">
                      <a16:colId xmlns:a16="http://schemas.microsoft.com/office/drawing/2014/main" val="2509588715"/>
                    </a:ext>
                  </a:extLst>
                </a:gridCol>
                <a:gridCol w="581758">
                  <a:extLst>
                    <a:ext uri="{9D8B030D-6E8A-4147-A177-3AD203B41FA5}">
                      <a16:colId xmlns:a16="http://schemas.microsoft.com/office/drawing/2014/main" val="4169802062"/>
                    </a:ext>
                  </a:extLst>
                </a:gridCol>
                <a:gridCol w="747677">
                  <a:extLst>
                    <a:ext uri="{9D8B030D-6E8A-4147-A177-3AD203B41FA5}">
                      <a16:colId xmlns:a16="http://schemas.microsoft.com/office/drawing/2014/main" val="745851779"/>
                    </a:ext>
                  </a:extLst>
                </a:gridCol>
                <a:gridCol w="536810">
                  <a:extLst>
                    <a:ext uri="{9D8B030D-6E8A-4147-A177-3AD203B41FA5}">
                      <a16:colId xmlns:a16="http://schemas.microsoft.com/office/drawing/2014/main" val="1955996771"/>
                    </a:ext>
                  </a:extLst>
                </a:gridCol>
                <a:gridCol w="642123">
                  <a:extLst>
                    <a:ext uri="{9D8B030D-6E8A-4147-A177-3AD203B41FA5}">
                      <a16:colId xmlns:a16="http://schemas.microsoft.com/office/drawing/2014/main" val="4032241578"/>
                    </a:ext>
                  </a:extLst>
                </a:gridCol>
              </a:tblGrid>
              <a:tr h="200025">
                <a:tc>
                  <a:txBody>
                    <a:bodyPr/>
                    <a:lstStyle/>
                    <a:p>
                      <a:endParaRPr lang="es-EC"/>
                    </a:p>
                  </a:txBody>
                  <a:tcPr/>
                </a:tc>
                <a:tc>
                  <a:txBody>
                    <a:bodyPr/>
                    <a:lstStyle/>
                    <a:p>
                      <a:pPr algn="ctr" fontAlgn="b"/>
                      <a:r>
                        <a:rPr lang="es-EC" sz="1100" b="1" u="none" strike="noStrike" dirty="0">
                          <a:effectLst/>
                        </a:rPr>
                        <a:t>S. estable</a:t>
                      </a:r>
                      <a:endParaRPr lang="es-EC" sz="1100" b="1" i="1"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100" b="1" u="none" strike="noStrike" dirty="0">
                          <a:effectLst/>
                        </a:rPr>
                        <a:t>S. Exponen</a:t>
                      </a:r>
                      <a:endParaRPr lang="es-EC" sz="1100" b="1" i="1"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100" b="1" u="none" strike="noStrike" dirty="0">
                          <a:effectLst/>
                        </a:rPr>
                        <a:t>S. gauss</a:t>
                      </a:r>
                      <a:endParaRPr lang="es-EC" sz="1100" b="1" i="1"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100" b="1" u="none" strike="noStrike" dirty="0">
                          <a:effectLst/>
                        </a:rPr>
                        <a:t>S. esfer</a:t>
                      </a:r>
                      <a:endParaRPr lang="es-EC" sz="1100" b="1" i="1"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38991669"/>
                  </a:ext>
                </a:extLst>
              </a:tr>
              <a:tr h="190500">
                <a:tc>
                  <a:txBody>
                    <a:bodyPr/>
                    <a:lstStyle/>
                    <a:p>
                      <a:pPr algn="l" fontAlgn="b"/>
                      <a:r>
                        <a:rPr lang="es-EC" sz="1100" b="1" u="none" strike="noStrike" dirty="0">
                          <a:effectLst/>
                        </a:rPr>
                        <a:t>Nugget (Co)</a:t>
                      </a:r>
                      <a:endParaRPr lang="es-EC" sz="11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dirty="0">
                          <a:effectLst/>
                        </a:rPr>
                        <a:t>0.0143</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s-EC" sz="1100" u="none" strike="noStrike" dirty="0">
                          <a:effectLst/>
                        </a:rPr>
                        <a:t>0</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s-EC" sz="1100" dirty="0">
                          <a:effectLst/>
                        </a:rPr>
                        <a:t>0</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s-EC" sz="1100" u="none" strike="noStrike" dirty="0">
                          <a:effectLst/>
                        </a:rPr>
                        <a:t>0</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1106374500"/>
                  </a:ext>
                </a:extLst>
              </a:tr>
              <a:tr h="190500">
                <a:tc>
                  <a:txBody>
                    <a:bodyPr/>
                    <a:lstStyle/>
                    <a:p>
                      <a:pPr algn="l" fontAlgn="b"/>
                      <a:r>
                        <a:rPr lang="es-EC" sz="1100" b="1" u="none" strike="noStrike" dirty="0">
                          <a:effectLst/>
                        </a:rPr>
                        <a:t>Meseta (C1)</a:t>
                      </a:r>
                      <a:endParaRPr lang="es-EC" sz="11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dirty="0">
                          <a:effectLst/>
                        </a:rPr>
                        <a:t>0.4009</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s-EC" sz="1100" b="0" i="0" u="none" strike="noStrike" dirty="0">
                          <a:solidFill>
                            <a:srgbClr val="000000"/>
                          </a:solidFill>
                          <a:effectLst/>
                          <a:latin typeface="Calibri" panose="020F0502020204030204" pitchFamily="34" charset="0"/>
                        </a:rPr>
                        <a:t>93431530</a:t>
                      </a:r>
                    </a:p>
                  </a:txBody>
                  <a:tcPr marL="9525" marR="9525" marT="9525" marB="0" anchor="b">
                    <a:solidFill>
                      <a:schemeClr val="bg1"/>
                    </a:solidFill>
                  </a:tcPr>
                </a:tc>
                <a:tc>
                  <a:txBody>
                    <a:bodyPr/>
                    <a:lstStyle/>
                    <a:p>
                      <a:pPr algn="ctr" fontAlgn="b"/>
                      <a:r>
                        <a:rPr lang="es-EC" sz="1100" b="0" i="0" u="none" strike="noStrike" dirty="0">
                          <a:solidFill>
                            <a:srgbClr val="000000"/>
                          </a:solidFill>
                          <a:effectLst/>
                          <a:latin typeface="Calibri" panose="020F0502020204030204" pitchFamily="34" charset="0"/>
                        </a:rPr>
                        <a:t>0.5612</a:t>
                      </a:r>
                    </a:p>
                  </a:txBody>
                  <a:tcPr marL="9525" marR="9525" marT="9525" marB="0" anchor="b">
                    <a:solidFill>
                      <a:schemeClr val="bg1"/>
                    </a:solidFill>
                  </a:tcPr>
                </a:tc>
                <a:tc>
                  <a:txBody>
                    <a:bodyPr/>
                    <a:lstStyle/>
                    <a:p>
                      <a:pPr algn="ctr" fontAlgn="b"/>
                      <a:r>
                        <a:rPr lang="es-EC" sz="1100" b="0" i="0" u="none" strike="noStrike" dirty="0">
                          <a:solidFill>
                            <a:srgbClr val="000000"/>
                          </a:solidFill>
                          <a:effectLst/>
                          <a:latin typeface="Calibri" panose="020F0502020204030204" pitchFamily="34" charset="0"/>
                        </a:rPr>
                        <a:t>26.2756</a:t>
                      </a:r>
                    </a:p>
                  </a:txBody>
                  <a:tcPr marL="9525" marR="9525" marT="9525" marB="0" anchor="b">
                    <a:solidFill>
                      <a:schemeClr val="bg1"/>
                    </a:solidFill>
                  </a:tcPr>
                </a:tc>
                <a:extLst>
                  <a:ext uri="{0D108BD9-81ED-4DB2-BD59-A6C34878D82A}">
                    <a16:rowId xmlns:a16="http://schemas.microsoft.com/office/drawing/2014/main" val="3568364640"/>
                  </a:ext>
                </a:extLst>
              </a:tr>
              <a:tr h="190500">
                <a:tc>
                  <a:txBody>
                    <a:bodyPr/>
                    <a:lstStyle/>
                    <a:p>
                      <a:pPr algn="l" fontAlgn="b"/>
                      <a:r>
                        <a:rPr lang="es-EC" sz="1100" b="1" u="none" strike="noStrike" dirty="0">
                          <a:effectLst/>
                        </a:rPr>
                        <a:t>Rango (a)</a:t>
                      </a:r>
                      <a:endParaRPr lang="es-EC" sz="11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dirty="0">
                          <a:effectLst/>
                        </a:rPr>
                        <a:t>0.1910</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s-EC" sz="1100" dirty="0">
                          <a:effectLst/>
                        </a:rPr>
                        <a:t>160107456</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s-EC" sz="1100" dirty="0">
                          <a:effectLst/>
                        </a:rPr>
                        <a:t>0.3222</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s-EC" sz="1100" b="0" i="0" u="none" strike="noStrike" dirty="0">
                          <a:solidFill>
                            <a:srgbClr val="000000"/>
                          </a:solidFill>
                          <a:effectLst/>
                          <a:latin typeface="Calibri" panose="020F0502020204030204" pitchFamily="34" charset="0"/>
                        </a:rPr>
                        <a:t>22.3163</a:t>
                      </a:r>
                    </a:p>
                  </a:txBody>
                  <a:tcPr marL="9525" marR="9525" marT="9525" marB="0" anchor="b">
                    <a:solidFill>
                      <a:schemeClr val="bg1"/>
                    </a:solidFill>
                  </a:tcPr>
                </a:tc>
                <a:extLst>
                  <a:ext uri="{0D108BD9-81ED-4DB2-BD59-A6C34878D82A}">
                    <a16:rowId xmlns:a16="http://schemas.microsoft.com/office/drawing/2014/main" val="298735518"/>
                  </a:ext>
                </a:extLst>
              </a:tr>
              <a:tr h="190500">
                <a:tc>
                  <a:txBody>
                    <a:bodyPr/>
                    <a:lstStyle/>
                    <a:p>
                      <a:pPr algn="l" fontAlgn="b"/>
                      <a:r>
                        <a:rPr lang="es-EC" sz="1100" b="1" u="none" strike="noStrike" dirty="0">
                          <a:effectLst/>
                        </a:rPr>
                        <a:t>Angulo teta </a:t>
                      </a:r>
                      <a:endParaRPr lang="es-EC" sz="11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b="0" i="0" u="none" strike="noStrike" dirty="0">
                          <a:solidFill>
                            <a:srgbClr val="000000"/>
                          </a:solidFill>
                          <a:effectLst/>
                          <a:latin typeface="Calibri" panose="020F0502020204030204" pitchFamily="34" charset="0"/>
                        </a:rPr>
                        <a:t>4.0422</a:t>
                      </a:r>
                    </a:p>
                  </a:txBody>
                  <a:tcPr marL="9525" marR="9525" marT="9525" marB="0" anchor="b">
                    <a:solidFill>
                      <a:schemeClr val="bg1"/>
                    </a:solidFill>
                  </a:tcPr>
                </a:tc>
                <a:tc gridSpan="3">
                  <a:txBody>
                    <a:bodyPr/>
                    <a:lstStyle/>
                    <a:p>
                      <a:pPr algn="ctr" fontAlgn="b"/>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652209418"/>
                  </a:ext>
                </a:extLst>
              </a:tr>
            </a:tbl>
          </a:graphicData>
        </a:graphic>
      </p:graphicFrame>
      <p:sp>
        <p:nvSpPr>
          <p:cNvPr id="12" name="CuadroTexto 11">
            <a:extLst>
              <a:ext uri="{FF2B5EF4-FFF2-40B4-BE49-F238E27FC236}">
                <a16:creationId xmlns:a16="http://schemas.microsoft.com/office/drawing/2014/main" id="{899F9798-8044-4752-860D-36C3542F8F6D}"/>
              </a:ext>
            </a:extLst>
          </p:cNvPr>
          <p:cNvSpPr txBox="1"/>
          <p:nvPr/>
        </p:nvSpPr>
        <p:spPr>
          <a:xfrm>
            <a:off x="643426" y="3000458"/>
            <a:ext cx="2036377" cy="307777"/>
          </a:xfrm>
          <a:prstGeom prst="rect">
            <a:avLst/>
          </a:prstGeom>
          <a:noFill/>
        </p:spPr>
        <p:txBody>
          <a:bodyPr wrap="square">
            <a:spAutoFit/>
          </a:bodyPr>
          <a:lstStyle/>
          <a:p>
            <a:pPr algn="ctr"/>
            <a:r>
              <a:rPr lang="es-EC" sz="1400" i="1" u="none" strike="noStrike" dirty="0">
                <a:effectLst/>
                <a:latin typeface="Arial" panose="020B0604020202020204" pitchFamily="34" charset="0"/>
                <a:cs typeface="Arial" panose="020B0604020202020204" pitchFamily="34" charset="0"/>
              </a:rPr>
              <a:t>Variable cruzada </a:t>
            </a:r>
            <a:endParaRPr lang="es-EC" sz="1400" i="1" dirty="0">
              <a:latin typeface="Arial" panose="020B0604020202020204" pitchFamily="34" charset="0"/>
              <a:cs typeface="Arial" panose="020B0604020202020204" pitchFamily="34" charset="0"/>
            </a:endParaRPr>
          </a:p>
        </p:txBody>
      </p:sp>
      <p:graphicFrame>
        <p:nvGraphicFramePr>
          <p:cNvPr id="9" name="Gráfico 8">
            <a:extLst>
              <a:ext uri="{FF2B5EF4-FFF2-40B4-BE49-F238E27FC236}">
                <a16:creationId xmlns:a16="http://schemas.microsoft.com/office/drawing/2014/main" id="{D25BFE76-0F9D-4C9A-8DF4-7496F57485FC}"/>
              </a:ext>
            </a:extLst>
          </p:cNvPr>
          <p:cNvGraphicFramePr/>
          <p:nvPr>
            <p:extLst>
              <p:ext uri="{D42A27DB-BD31-4B8C-83A1-F6EECF244321}">
                <p14:modId xmlns:p14="http://schemas.microsoft.com/office/powerpoint/2010/main" val="310182338"/>
              </p:ext>
            </p:extLst>
          </p:nvPr>
        </p:nvGraphicFramePr>
        <p:xfrm>
          <a:off x="3516684" y="2537636"/>
          <a:ext cx="5292091" cy="31146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74534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p:txBody>
          <a:bodyPr>
            <a:normAutofit/>
          </a:bodyPr>
          <a:lstStyle/>
          <a:p>
            <a:r>
              <a:rPr lang="es-MX" sz="3500" b="1" dirty="0">
                <a:latin typeface="Arial" panose="020B0604020202020204" pitchFamily="34" charset="0"/>
                <a:cs typeface="Arial" panose="020B0604020202020204" pitchFamily="34" charset="0"/>
              </a:rPr>
              <a:t>Metodología</a:t>
            </a:r>
            <a:endParaRPr lang="en-US" sz="3500" b="1" dirty="0">
              <a:latin typeface="Arial" panose="020B0604020202020204" pitchFamily="34" charset="0"/>
              <a:cs typeface="Arial" panose="020B0604020202020204" pitchFamily="34" charset="0"/>
            </a:endParaRPr>
          </a:p>
        </p:txBody>
      </p:sp>
      <p:sp>
        <p:nvSpPr>
          <p:cNvPr id="18" name="Marcador de contenido 17"/>
          <p:cNvSpPr>
            <a:spLocks noGrp="1"/>
          </p:cNvSpPr>
          <p:nvPr>
            <p:ph idx="1"/>
          </p:nvPr>
        </p:nvSpPr>
        <p:spPr>
          <a:xfrm>
            <a:off x="628650" y="1452223"/>
            <a:ext cx="7886700" cy="369332"/>
          </a:xfrm>
        </p:spPr>
        <p:txBody>
          <a:bodyPr>
            <a:normAutofit fontScale="92500" lnSpcReduction="20000"/>
          </a:bodyPr>
          <a:lstStyle/>
          <a:p>
            <a:pPr marL="0" indent="0">
              <a:buNone/>
            </a:pPr>
            <a:r>
              <a:rPr lang="es-MX" sz="2500" b="1" dirty="0">
                <a:latin typeface="Arial" panose="020B0604020202020204" pitchFamily="34" charset="0"/>
                <a:cs typeface="Arial" panose="020B0604020202020204" pitchFamily="34" charset="0"/>
              </a:rPr>
              <a:t>Método de Cokriging Ordinario</a:t>
            </a:r>
          </a:p>
          <a:p>
            <a:pPr marL="0" indent="0">
              <a:buNone/>
            </a:pPr>
            <a:endParaRPr lang="en-US" b="1"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1ACF238D-71F3-4205-BEE7-041E859AFA71}"/>
              </a:ext>
            </a:extLst>
          </p:cNvPr>
          <p:cNvSpPr txBox="1"/>
          <p:nvPr/>
        </p:nvSpPr>
        <p:spPr>
          <a:xfrm>
            <a:off x="753762" y="1801991"/>
            <a:ext cx="6499654" cy="369332"/>
          </a:xfrm>
          <a:prstGeom prst="rect">
            <a:avLst/>
          </a:prstGeom>
          <a:noFill/>
        </p:spPr>
        <p:txBody>
          <a:bodyPr wrap="square">
            <a:spAutoFit/>
          </a:bodyPr>
          <a:lstStyle/>
          <a:p>
            <a:pPr marL="285750" indent="-285750">
              <a:buFont typeface="Arial" panose="020B0604020202020204" pitchFamily="34" charset="0"/>
              <a:buChar char="•"/>
            </a:pPr>
            <a:r>
              <a:rPr lang="es-MX" b="1" dirty="0">
                <a:solidFill>
                  <a:schemeClr val="accent6"/>
                </a:solidFill>
                <a:latin typeface="Arial" panose="020B0604020202020204" pitchFamily="34" charset="0"/>
                <a:cs typeface="Arial" panose="020B0604020202020204" pitchFamily="34" charset="0"/>
              </a:rPr>
              <a:t>Ajuste de semivariogramas teóricos</a:t>
            </a:r>
            <a:endParaRPr lang="en-US" sz="1800" b="1" dirty="0">
              <a:solidFill>
                <a:schemeClr val="accent6"/>
              </a:solidFill>
              <a:latin typeface="Arial" panose="020B060402020202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23547D6A-BA48-40F5-A788-20A3DE165E33}"/>
              </a:ext>
            </a:extLst>
          </p:cNvPr>
          <p:cNvGraphicFramePr>
            <a:graphicFrameLocks noGrp="1"/>
          </p:cNvGraphicFramePr>
          <p:nvPr>
            <p:extLst>
              <p:ext uri="{D42A27DB-BD31-4B8C-83A1-F6EECF244321}">
                <p14:modId xmlns:p14="http://schemas.microsoft.com/office/powerpoint/2010/main" val="2157797392"/>
              </p:ext>
            </p:extLst>
          </p:nvPr>
        </p:nvGraphicFramePr>
        <p:xfrm>
          <a:off x="150769" y="3620032"/>
          <a:ext cx="3266801" cy="1127760"/>
        </p:xfrm>
        <a:graphic>
          <a:graphicData uri="http://schemas.openxmlformats.org/drawingml/2006/table">
            <a:tbl>
              <a:tblPr>
                <a:tableStyleId>{16D9F66E-5EB9-4882-86FB-DCBF35E3C3E4}</a:tableStyleId>
              </a:tblPr>
              <a:tblGrid>
                <a:gridCol w="758433">
                  <a:extLst>
                    <a:ext uri="{9D8B030D-6E8A-4147-A177-3AD203B41FA5}">
                      <a16:colId xmlns:a16="http://schemas.microsoft.com/office/drawing/2014/main" val="2509588715"/>
                    </a:ext>
                  </a:extLst>
                </a:gridCol>
                <a:gridCol w="581758">
                  <a:extLst>
                    <a:ext uri="{9D8B030D-6E8A-4147-A177-3AD203B41FA5}">
                      <a16:colId xmlns:a16="http://schemas.microsoft.com/office/drawing/2014/main" val="4169802062"/>
                    </a:ext>
                  </a:extLst>
                </a:gridCol>
                <a:gridCol w="747677">
                  <a:extLst>
                    <a:ext uri="{9D8B030D-6E8A-4147-A177-3AD203B41FA5}">
                      <a16:colId xmlns:a16="http://schemas.microsoft.com/office/drawing/2014/main" val="745851779"/>
                    </a:ext>
                  </a:extLst>
                </a:gridCol>
                <a:gridCol w="536810">
                  <a:extLst>
                    <a:ext uri="{9D8B030D-6E8A-4147-A177-3AD203B41FA5}">
                      <a16:colId xmlns:a16="http://schemas.microsoft.com/office/drawing/2014/main" val="1955996771"/>
                    </a:ext>
                  </a:extLst>
                </a:gridCol>
                <a:gridCol w="642123">
                  <a:extLst>
                    <a:ext uri="{9D8B030D-6E8A-4147-A177-3AD203B41FA5}">
                      <a16:colId xmlns:a16="http://schemas.microsoft.com/office/drawing/2014/main" val="4032241578"/>
                    </a:ext>
                  </a:extLst>
                </a:gridCol>
              </a:tblGrid>
              <a:tr h="200025">
                <a:tc>
                  <a:txBody>
                    <a:bodyPr/>
                    <a:lstStyle/>
                    <a:p>
                      <a:endParaRPr lang="es-EC"/>
                    </a:p>
                  </a:txBody>
                  <a:tcPr/>
                </a:tc>
                <a:tc>
                  <a:txBody>
                    <a:bodyPr/>
                    <a:lstStyle/>
                    <a:p>
                      <a:pPr algn="ctr" fontAlgn="b"/>
                      <a:r>
                        <a:rPr lang="es-EC" sz="1100" b="1" u="none" strike="noStrike" dirty="0">
                          <a:effectLst/>
                        </a:rPr>
                        <a:t>S. estable</a:t>
                      </a:r>
                      <a:endParaRPr lang="es-EC" sz="1100" b="1" i="1"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100" b="1" u="none" strike="noStrike" dirty="0">
                          <a:effectLst/>
                        </a:rPr>
                        <a:t>S. Exponen</a:t>
                      </a:r>
                      <a:endParaRPr lang="es-EC" sz="1100" b="1" i="1"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100" b="1" u="none" strike="noStrike" dirty="0">
                          <a:effectLst/>
                        </a:rPr>
                        <a:t>S. gauss</a:t>
                      </a:r>
                      <a:endParaRPr lang="es-EC" sz="1100" b="1" i="1"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100" b="1" u="none" strike="noStrike" dirty="0">
                          <a:effectLst/>
                        </a:rPr>
                        <a:t>S. esfer</a:t>
                      </a:r>
                      <a:endParaRPr lang="es-EC" sz="1100" b="1" i="1"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38991669"/>
                  </a:ext>
                </a:extLst>
              </a:tr>
              <a:tr h="190500">
                <a:tc>
                  <a:txBody>
                    <a:bodyPr/>
                    <a:lstStyle/>
                    <a:p>
                      <a:pPr algn="l" fontAlgn="b"/>
                      <a:r>
                        <a:rPr lang="es-EC" sz="1100" b="1" u="none" strike="noStrike" dirty="0">
                          <a:effectLst/>
                        </a:rPr>
                        <a:t>Nugget (Co)</a:t>
                      </a:r>
                      <a:endParaRPr lang="es-EC" sz="11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dirty="0">
                          <a:effectLst/>
                        </a:rPr>
                        <a:t>0.0221</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s-EC" sz="1100" u="none" strike="noStrike" dirty="0">
                          <a:effectLst/>
                        </a:rPr>
                        <a:t>0</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s-EC" sz="1100" dirty="0">
                          <a:effectLst/>
                        </a:rPr>
                        <a:t>0</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s-EC" sz="1100" u="none" strike="noStrike" dirty="0">
                          <a:effectLst/>
                        </a:rPr>
                        <a:t>0</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1106374500"/>
                  </a:ext>
                </a:extLst>
              </a:tr>
              <a:tr h="190500">
                <a:tc>
                  <a:txBody>
                    <a:bodyPr/>
                    <a:lstStyle/>
                    <a:p>
                      <a:pPr algn="l" fontAlgn="b"/>
                      <a:r>
                        <a:rPr lang="es-EC" sz="1100" b="1" u="none" strike="noStrike" dirty="0">
                          <a:effectLst/>
                        </a:rPr>
                        <a:t>Meseta (C1)</a:t>
                      </a:r>
                      <a:endParaRPr lang="es-EC" sz="11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b="0" i="0" u="none" strike="noStrike" dirty="0">
                          <a:solidFill>
                            <a:srgbClr val="000000"/>
                          </a:solidFill>
                          <a:effectLst/>
                          <a:latin typeface="Calibri" panose="020F0502020204030204" pitchFamily="34" charset="0"/>
                        </a:rPr>
                        <a:t>1.1733</a:t>
                      </a:r>
                    </a:p>
                  </a:txBody>
                  <a:tcPr marL="9525" marR="9525" marT="9525" marB="0" anchor="b">
                    <a:solidFill>
                      <a:schemeClr val="bg1"/>
                    </a:solidFill>
                  </a:tcPr>
                </a:tc>
                <a:tc>
                  <a:txBody>
                    <a:bodyPr/>
                    <a:lstStyle/>
                    <a:p>
                      <a:pPr algn="ctr" fontAlgn="b"/>
                      <a:r>
                        <a:rPr lang="es-EC" sz="1100" b="0" i="0" u="none" strike="noStrike" dirty="0">
                          <a:solidFill>
                            <a:srgbClr val="000000"/>
                          </a:solidFill>
                          <a:effectLst/>
                          <a:latin typeface="Calibri" panose="020F0502020204030204" pitchFamily="34" charset="0"/>
                        </a:rPr>
                        <a:t>106625629</a:t>
                      </a:r>
                    </a:p>
                  </a:txBody>
                  <a:tcPr marL="9525" marR="9525" marT="9525" marB="0" anchor="b">
                    <a:solidFill>
                      <a:schemeClr val="bg1"/>
                    </a:solidFill>
                  </a:tcPr>
                </a:tc>
                <a:tc>
                  <a:txBody>
                    <a:bodyPr/>
                    <a:lstStyle/>
                    <a:p>
                      <a:pPr algn="ctr" fontAlgn="b"/>
                      <a:r>
                        <a:rPr lang="es-EC" sz="1100" b="0" i="0" u="none" strike="noStrike" dirty="0">
                          <a:solidFill>
                            <a:srgbClr val="000000"/>
                          </a:solidFill>
                          <a:effectLst/>
                          <a:latin typeface="Calibri" panose="020F0502020204030204" pitchFamily="34" charset="0"/>
                        </a:rPr>
                        <a:t>11.3075</a:t>
                      </a:r>
                    </a:p>
                  </a:txBody>
                  <a:tcPr marL="9525" marR="9525" marT="9525" marB="0" anchor="b">
                    <a:solidFill>
                      <a:schemeClr val="bg1"/>
                    </a:solidFill>
                  </a:tcPr>
                </a:tc>
                <a:tc>
                  <a:txBody>
                    <a:bodyPr/>
                    <a:lstStyle/>
                    <a:p>
                      <a:pPr algn="ctr" fontAlgn="b"/>
                      <a:r>
                        <a:rPr lang="es-EC" sz="1100" b="0" i="0" u="none" strike="noStrike" dirty="0">
                          <a:solidFill>
                            <a:srgbClr val="000000"/>
                          </a:solidFill>
                          <a:effectLst/>
                          <a:latin typeface="Calibri" panose="020F0502020204030204" pitchFamily="34" charset="0"/>
                        </a:rPr>
                        <a:t>515.7056</a:t>
                      </a:r>
                    </a:p>
                  </a:txBody>
                  <a:tcPr marL="9525" marR="9525" marT="9525" marB="0" anchor="b">
                    <a:solidFill>
                      <a:schemeClr val="bg1"/>
                    </a:solidFill>
                  </a:tcPr>
                </a:tc>
                <a:extLst>
                  <a:ext uri="{0D108BD9-81ED-4DB2-BD59-A6C34878D82A}">
                    <a16:rowId xmlns:a16="http://schemas.microsoft.com/office/drawing/2014/main" val="3568364640"/>
                  </a:ext>
                </a:extLst>
              </a:tr>
              <a:tr h="190500">
                <a:tc>
                  <a:txBody>
                    <a:bodyPr/>
                    <a:lstStyle/>
                    <a:p>
                      <a:pPr algn="l" fontAlgn="b"/>
                      <a:r>
                        <a:rPr lang="es-EC" sz="1100" b="1" u="none" strike="noStrike" dirty="0">
                          <a:effectLst/>
                        </a:rPr>
                        <a:t>Rango (a)</a:t>
                      </a:r>
                      <a:endParaRPr lang="es-EC" sz="11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b="0" i="0" u="none" strike="noStrike" dirty="0">
                          <a:solidFill>
                            <a:srgbClr val="000000"/>
                          </a:solidFill>
                          <a:effectLst/>
                          <a:latin typeface="Calibri" panose="020F0502020204030204" pitchFamily="34" charset="0"/>
                        </a:rPr>
                        <a:t>0.2492</a:t>
                      </a:r>
                    </a:p>
                  </a:txBody>
                  <a:tcPr marL="9525" marR="9525" marT="9525" marB="0" anchor="b">
                    <a:solidFill>
                      <a:schemeClr val="bg1"/>
                    </a:solidFill>
                  </a:tcPr>
                </a:tc>
                <a:tc>
                  <a:txBody>
                    <a:bodyPr/>
                    <a:lstStyle/>
                    <a:p>
                      <a:pPr algn="ctr" fontAlgn="b"/>
                      <a:r>
                        <a:rPr lang="es-EC" sz="1100" b="0" i="0" u="none" strike="noStrike" dirty="0">
                          <a:solidFill>
                            <a:srgbClr val="000000"/>
                          </a:solidFill>
                          <a:effectLst/>
                          <a:latin typeface="Calibri" panose="020F0502020204030204" pitchFamily="34" charset="0"/>
                        </a:rPr>
                        <a:t>84462734.9</a:t>
                      </a:r>
                    </a:p>
                  </a:txBody>
                  <a:tcPr marL="9525" marR="9525" marT="9525" marB="0" anchor="b">
                    <a:solidFill>
                      <a:schemeClr val="bg1"/>
                    </a:solidFill>
                  </a:tcPr>
                </a:tc>
                <a:tc>
                  <a:txBody>
                    <a:bodyPr/>
                    <a:lstStyle/>
                    <a:p>
                      <a:pPr algn="ctr" fontAlgn="b"/>
                      <a:r>
                        <a:rPr lang="es-EC" sz="1100" b="0" i="0" u="none" strike="noStrike" dirty="0">
                          <a:solidFill>
                            <a:srgbClr val="000000"/>
                          </a:solidFill>
                          <a:effectLst/>
                          <a:latin typeface="Calibri" panose="020F0502020204030204" pitchFamily="34" charset="0"/>
                        </a:rPr>
                        <a:t>1.2361</a:t>
                      </a:r>
                    </a:p>
                  </a:txBody>
                  <a:tcPr marL="9525" marR="9525" marT="9525" marB="0" anchor="b">
                    <a:solidFill>
                      <a:schemeClr val="bg1"/>
                    </a:solidFill>
                  </a:tcPr>
                </a:tc>
                <a:tc>
                  <a:txBody>
                    <a:bodyPr/>
                    <a:lstStyle/>
                    <a:p>
                      <a:pPr algn="ctr" fontAlgn="b"/>
                      <a:r>
                        <a:rPr lang="es-EC" sz="1100" b="0" i="0" u="none" strike="noStrike" dirty="0">
                          <a:solidFill>
                            <a:srgbClr val="000000"/>
                          </a:solidFill>
                          <a:effectLst/>
                          <a:latin typeface="Calibri" panose="020F0502020204030204" pitchFamily="34" charset="0"/>
                        </a:rPr>
                        <a:t>204.2771</a:t>
                      </a:r>
                    </a:p>
                  </a:txBody>
                  <a:tcPr marL="9525" marR="9525" marT="9525" marB="0" anchor="b">
                    <a:solidFill>
                      <a:schemeClr val="bg1"/>
                    </a:solidFill>
                  </a:tcPr>
                </a:tc>
                <a:extLst>
                  <a:ext uri="{0D108BD9-81ED-4DB2-BD59-A6C34878D82A}">
                    <a16:rowId xmlns:a16="http://schemas.microsoft.com/office/drawing/2014/main" val="298735518"/>
                  </a:ext>
                </a:extLst>
              </a:tr>
              <a:tr h="190500">
                <a:tc>
                  <a:txBody>
                    <a:bodyPr/>
                    <a:lstStyle/>
                    <a:p>
                      <a:pPr algn="l" fontAlgn="b"/>
                      <a:r>
                        <a:rPr lang="es-EC" sz="1100" b="1" u="none" strike="noStrike" dirty="0">
                          <a:effectLst/>
                        </a:rPr>
                        <a:t>Angulo teta </a:t>
                      </a:r>
                      <a:endParaRPr lang="es-EC" sz="11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b="0" i="0" u="none" strike="noStrike" dirty="0">
                          <a:solidFill>
                            <a:srgbClr val="000000"/>
                          </a:solidFill>
                          <a:effectLst/>
                          <a:latin typeface="Calibri" panose="020F0502020204030204" pitchFamily="34" charset="0"/>
                        </a:rPr>
                        <a:t>3.4694</a:t>
                      </a:r>
                    </a:p>
                  </a:txBody>
                  <a:tcPr marL="9525" marR="9525" marT="9525" marB="0" anchor="b">
                    <a:solidFill>
                      <a:schemeClr val="bg1"/>
                    </a:solidFill>
                  </a:tcPr>
                </a:tc>
                <a:tc gridSpan="3">
                  <a:txBody>
                    <a:bodyPr/>
                    <a:lstStyle/>
                    <a:p>
                      <a:pPr algn="ctr" fontAlgn="b"/>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652209418"/>
                  </a:ext>
                </a:extLst>
              </a:tr>
            </a:tbl>
          </a:graphicData>
        </a:graphic>
      </p:graphicFrame>
      <p:sp>
        <p:nvSpPr>
          <p:cNvPr id="12" name="CuadroTexto 11">
            <a:extLst>
              <a:ext uri="{FF2B5EF4-FFF2-40B4-BE49-F238E27FC236}">
                <a16:creationId xmlns:a16="http://schemas.microsoft.com/office/drawing/2014/main" id="{899F9798-8044-4752-860D-36C3542F8F6D}"/>
              </a:ext>
            </a:extLst>
          </p:cNvPr>
          <p:cNvSpPr txBox="1"/>
          <p:nvPr/>
        </p:nvSpPr>
        <p:spPr>
          <a:xfrm>
            <a:off x="450379" y="2968684"/>
            <a:ext cx="2667579" cy="523220"/>
          </a:xfrm>
          <a:prstGeom prst="rect">
            <a:avLst/>
          </a:prstGeom>
          <a:noFill/>
        </p:spPr>
        <p:txBody>
          <a:bodyPr wrap="square">
            <a:spAutoFit/>
          </a:bodyPr>
          <a:lstStyle/>
          <a:p>
            <a:pPr algn="ctr"/>
            <a:r>
              <a:rPr lang="es-EC" sz="1400" i="1" u="none" strike="noStrike" dirty="0">
                <a:effectLst/>
                <a:latin typeface="Arial" panose="020B0604020202020204" pitchFamily="34" charset="0"/>
                <a:cs typeface="Arial" panose="020B0604020202020204" pitchFamily="34" charset="0"/>
              </a:rPr>
              <a:t>Variable</a:t>
            </a:r>
            <a:r>
              <a:rPr lang="es-ES" sz="1400" i="1" u="none" strike="noStrike" dirty="0">
                <a:solidFill>
                  <a:srgbClr val="000000"/>
                </a:solidFill>
                <a:latin typeface="Arial" panose="020B0604020202020204" pitchFamily="34" charset="0"/>
                <a:cs typeface="Arial" panose="020B0604020202020204" pitchFamily="34" charset="0"/>
              </a:rPr>
              <a:t> secundaria </a:t>
            </a:r>
            <a:r>
              <a:rPr lang="es-ES" sz="1400" i="1" dirty="0">
                <a:solidFill>
                  <a:srgbClr val="000000"/>
                </a:solidFill>
                <a:latin typeface="Arial" panose="020B0604020202020204" pitchFamily="34" charset="0"/>
                <a:cs typeface="Arial" panose="020B0604020202020204" pitchFamily="34" charset="0"/>
              </a:rPr>
              <a:t>(Ondulación geoidal EGM08)</a:t>
            </a:r>
            <a:r>
              <a:rPr lang="es-EC" sz="1400" i="1" u="none" strike="noStrike" dirty="0">
                <a:effectLst/>
                <a:latin typeface="Arial" panose="020B0604020202020204" pitchFamily="34" charset="0"/>
                <a:cs typeface="Arial" panose="020B0604020202020204" pitchFamily="34" charset="0"/>
              </a:rPr>
              <a:t> </a:t>
            </a:r>
            <a:endParaRPr lang="es-EC" sz="1400" i="1" dirty="0">
              <a:latin typeface="Arial" panose="020B0604020202020204" pitchFamily="34" charset="0"/>
              <a:cs typeface="Arial" panose="020B0604020202020204" pitchFamily="34" charset="0"/>
            </a:endParaRPr>
          </a:p>
        </p:txBody>
      </p:sp>
      <p:graphicFrame>
        <p:nvGraphicFramePr>
          <p:cNvPr id="10" name="Gráfico 9">
            <a:extLst>
              <a:ext uri="{FF2B5EF4-FFF2-40B4-BE49-F238E27FC236}">
                <a16:creationId xmlns:a16="http://schemas.microsoft.com/office/drawing/2014/main" id="{0D6F181C-A7D2-47C4-92FD-CBF48D2B7B32}"/>
              </a:ext>
            </a:extLst>
          </p:cNvPr>
          <p:cNvGraphicFramePr/>
          <p:nvPr>
            <p:extLst>
              <p:ext uri="{D42A27DB-BD31-4B8C-83A1-F6EECF244321}">
                <p14:modId xmlns:p14="http://schemas.microsoft.com/office/powerpoint/2010/main" val="1609421542"/>
              </p:ext>
            </p:extLst>
          </p:nvPr>
        </p:nvGraphicFramePr>
        <p:xfrm>
          <a:off x="3541812" y="2528389"/>
          <a:ext cx="5292091" cy="31146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5664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p:txBody>
          <a:bodyPr>
            <a:normAutofit/>
          </a:bodyPr>
          <a:lstStyle/>
          <a:p>
            <a:r>
              <a:rPr lang="es-MX" sz="3500" b="1" dirty="0">
                <a:latin typeface="Arial" panose="020B0604020202020204" pitchFamily="34" charset="0"/>
                <a:cs typeface="Arial" panose="020B0604020202020204" pitchFamily="34" charset="0"/>
              </a:rPr>
              <a:t>Área de estudio</a:t>
            </a:r>
            <a:endParaRPr lang="en-US" sz="3500" dirty="0">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255B26E9-F19E-4581-8DFF-91EA088DD951}"/>
              </a:ext>
            </a:extLst>
          </p:cNvPr>
          <p:cNvSpPr/>
          <p:nvPr/>
        </p:nvSpPr>
        <p:spPr>
          <a:xfrm>
            <a:off x="6770110" y="1822897"/>
            <a:ext cx="2236468" cy="1019297"/>
          </a:xfrm>
          <a:prstGeom prst="rect">
            <a:avLst/>
          </a:prstGeom>
        </p:spPr>
        <p:txBody>
          <a:bodyPr vert="horz" lIns="91440" tIns="45720" rIns="91440" bIns="45720" rtlCol="0">
            <a:noAutofit/>
          </a:bodyPr>
          <a:lstStyle/>
          <a:p>
            <a:pPr marL="342900" indent="-342900">
              <a:spcBef>
                <a:spcPts val="1000"/>
              </a:spcBef>
              <a:buClr>
                <a:schemeClr val="accent1"/>
              </a:buClr>
              <a:buFont typeface="Wingdings 3" charset="2"/>
              <a:buChar char=""/>
            </a:pPr>
            <a:r>
              <a:rPr lang="es-EC" sz="1400" dirty="0">
                <a:latin typeface="Arial" panose="020B0604020202020204" pitchFamily="34" charset="0"/>
                <a:cs typeface="Arial" panose="020B0604020202020204" pitchFamily="34" charset="0"/>
              </a:rPr>
              <a:t>El área es de aproximadamente 150.32 Km</a:t>
            </a:r>
            <a:r>
              <a:rPr lang="es-EC" sz="1400" baseline="30000" dirty="0">
                <a:latin typeface="Arial" panose="020B0604020202020204" pitchFamily="34" charset="0"/>
                <a:cs typeface="Arial" panose="020B0604020202020204" pitchFamily="34" charset="0"/>
              </a:rPr>
              <a:t>2</a:t>
            </a:r>
            <a:r>
              <a:rPr lang="es-EC" sz="1400" dirty="0">
                <a:latin typeface="Arial" panose="020B0604020202020204" pitchFamily="34" charset="0"/>
                <a:cs typeface="Arial" panose="020B0604020202020204" pitchFamily="34" charset="0"/>
              </a:rPr>
              <a:t> .</a:t>
            </a:r>
          </a:p>
        </p:txBody>
      </p:sp>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t="18921" r="12602" b="825"/>
          <a:stretch/>
        </p:blipFill>
        <p:spPr>
          <a:xfrm rot="5400000">
            <a:off x="1253059" y="706470"/>
            <a:ext cx="4797081" cy="6237021"/>
          </a:xfrm>
          <a:prstGeom prst="rect">
            <a:avLst/>
          </a:prstGeom>
        </p:spPr>
      </p:pic>
      <p:pic>
        <p:nvPicPr>
          <p:cNvPr id="5" name="Imagen 4">
            <a:extLst>
              <a:ext uri="{FF2B5EF4-FFF2-40B4-BE49-F238E27FC236}">
                <a16:creationId xmlns:a16="http://schemas.microsoft.com/office/drawing/2014/main" id="{C0B4A8C2-58C5-49A0-86D1-42B5F1B166D3}"/>
              </a:ext>
            </a:extLst>
          </p:cNvPr>
          <p:cNvPicPr>
            <a:picLocks noChangeAspect="1"/>
          </p:cNvPicPr>
          <p:nvPr/>
        </p:nvPicPr>
        <p:blipFill>
          <a:blip r:embed="rId4"/>
          <a:stretch>
            <a:fillRect/>
          </a:stretch>
        </p:blipFill>
        <p:spPr>
          <a:xfrm>
            <a:off x="6861176" y="3445974"/>
            <a:ext cx="2054336" cy="1546794"/>
          </a:xfrm>
          <a:prstGeom prst="rect">
            <a:avLst/>
          </a:prstGeom>
        </p:spPr>
      </p:pic>
    </p:spTree>
    <p:extLst>
      <p:ext uri="{BB962C8B-B14F-4D97-AF65-F5344CB8AC3E}">
        <p14:creationId xmlns:p14="http://schemas.microsoft.com/office/powerpoint/2010/main" val="2550348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EDE42AC7-F38F-46B7-BA7B-238ED30EE082}"/>
              </a:ext>
            </a:extLst>
          </p:cNvPr>
          <p:cNvGraphicFramePr>
            <a:graphicFrameLocks noGrp="1"/>
          </p:cNvGraphicFramePr>
          <p:nvPr>
            <p:extLst>
              <p:ext uri="{D42A27DB-BD31-4B8C-83A1-F6EECF244321}">
                <p14:modId xmlns:p14="http://schemas.microsoft.com/office/powerpoint/2010/main" val="2635855223"/>
              </p:ext>
            </p:extLst>
          </p:nvPr>
        </p:nvGraphicFramePr>
        <p:xfrm>
          <a:off x="1043189" y="2062924"/>
          <a:ext cx="6967470" cy="4403663"/>
        </p:xfrm>
        <a:graphic>
          <a:graphicData uri="http://schemas.openxmlformats.org/drawingml/2006/table">
            <a:tbl>
              <a:tblPr firstRow="1" firstCol="1" bandRow="1">
                <a:tableStyleId>{16D9F66E-5EB9-4882-86FB-DCBF35E3C3E4}</a:tableStyleId>
              </a:tblPr>
              <a:tblGrid>
                <a:gridCol w="1589073">
                  <a:extLst>
                    <a:ext uri="{9D8B030D-6E8A-4147-A177-3AD203B41FA5}">
                      <a16:colId xmlns:a16="http://schemas.microsoft.com/office/drawing/2014/main" val="3043441507"/>
                    </a:ext>
                  </a:extLst>
                </a:gridCol>
                <a:gridCol w="1894662">
                  <a:extLst>
                    <a:ext uri="{9D8B030D-6E8A-4147-A177-3AD203B41FA5}">
                      <a16:colId xmlns:a16="http://schemas.microsoft.com/office/drawing/2014/main" val="837382579"/>
                    </a:ext>
                  </a:extLst>
                </a:gridCol>
                <a:gridCol w="2505843">
                  <a:extLst>
                    <a:ext uri="{9D8B030D-6E8A-4147-A177-3AD203B41FA5}">
                      <a16:colId xmlns:a16="http://schemas.microsoft.com/office/drawing/2014/main" val="2387639678"/>
                    </a:ext>
                  </a:extLst>
                </a:gridCol>
                <a:gridCol w="977892">
                  <a:extLst>
                    <a:ext uri="{9D8B030D-6E8A-4147-A177-3AD203B41FA5}">
                      <a16:colId xmlns:a16="http://schemas.microsoft.com/office/drawing/2014/main" val="2253032615"/>
                    </a:ext>
                  </a:extLst>
                </a:gridCol>
              </a:tblGrid>
              <a:tr h="380303">
                <a:tc>
                  <a:txBody>
                    <a:bodyPr/>
                    <a:lstStyle/>
                    <a:p>
                      <a:pPr indent="180340">
                        <a:lnSpc>
                          <a:spcPct val="200000"/>
                        </a:lnSpc>
                        <a:spcAft>
                          <a:spcPts val="800"/>
                        </a:spcAft>
                      </a:pPr>
                      <a:r>
                        <a:rPr lang="es-EC" sz="1100">
                          <a:effectLst/>
                        </a:rPr>
                        <a:t>Tipo de variable</a:t>
                      </a:r>
                      <a:endParaRPr lang="es-EC" sz="1200">
                        <a:effectLst/>
                        <a:latin typeface="Times New Roman" panose="02020603050405020304" pitchFamily="18" charset="0"/>
                        <a:ea typeface="+mn-ea"/>
                        <a:cs typeface="Arial" panose="020B0604020202020204" pitchFamily="34" charset="0"/>
                      </a:endParaRPr>
                    </a:p>
                  </a:txBody>
                  <a:tcPr marL="44450" marR="44450" marT="0" marB="0" anchor="ctr"/>
                </a:tc>
                <a:tc>
                  <a:txBody>
                    <a:bodyPr/>
                    <a:lstStyle/>
                    <a:p>
                      <a:pPr indent="180340">
                        <a:lnSpc>
                          <a:spcPct val="200000"/>
                        </a:lnSpc>
                        <a:spcAft>
                          <a:spcPts val="800"/>
                        </a:spcAft>
                      </a:pPr>
                      <a:r>
                        <a:rPr lang="es-EC" sz="1100">
                          <a:effectLst/>
                        </a:rPr>
                        <a:t>Semivariograma Teórico</a:t>
                      </a:r>
                      <a:endParaRPr lang="es-EC" sz="1200">
                        <a:effectLst/>
                        <a:latin typeface="Times New Roman" panose="02020603050405020304" pitchFamily="18" charset="0"/>
                        <a:ea typeface="+mn-ea"/>
                        <a:cs typeface="Arial" panose="020B0604020202020204" pitchFamily="34" charset="0"/>
                      </a:endParaRPr>
                    </a:p>
                  </a:txBody>
                  <a:tcPr marL="44450" marR="44450" marT="0" marB="0" anchor="ctr"/>
                </a:tc>
                <a:tc>
                  <a:txBody>
                    <a:bodyPr/>
                    <a:lstStyle/>
                    <a:p>
                      <a:pPr indent="180340">
                        <a:lnSpc>
                          <a:spcPct val="200000"/>
                        </a:lnSpc>
                        <a:spcAft>
                          <a:spcPts val="800"/>
                        </a:spcAft>
                      </a:pPr>
                      <a:r>
                        <a:rPr lang="es-EC" sz="1100">
                          <a:effectLst/>
                        </a:rPr>
                        <a:t>RMSE (S Experimental - S. Teórico)</a:t>
                      </a:r>
                      <a:endParaRPr lang="es-EC" sz="1200">
                        <a:effectLst/>
                        <a:latin typeface="Times New Roman" panose="02020603050405020304" pitchFamily="18" charset="0"/>
                        <a:ea typeface="+mn-ea"/>
                        <a:cs typeface="Arial" panose="020B0604020202020204" pitchFamily="34" charset="0"/>
                      </a:endParaRPr>
                    </a:p>
                  </a:txBody>
                  <a:tcPr marL="44450" marR="44450" marT="0" marB="0" anchor="ctr"/>
                </a:tc>
                <a:tc>
                  <a:txBody>
                    <a:bodyPr/>
                    <a:lstStyle/>
                    <a:p>
                      <a:pPr indent="180340">
                        <a:lnSpc>
                          <a:spcPct val="200000"/>
                        </a:lnSpc>
                        <a:spcAft>
                          <a:spcPts val="800"/>
                        </a:spcAft>
                      </a:pPr>
                      <a:r>
                        <a:rPr lang="es-EC" sz="1100">
                          <a:effectLst/>
                        </a:rPr>
                        <a:t>RMSE min</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338512536"/>
                  </a:ext>
                </a:extLst>
              </a:tr>
              <a:tr h="279356">
                <a:tc rowSpan="4">
                  <a:txBody>
                    <a:bodyPr/>
                    <a:lstStyle/>
                    <a:p>
                      <a:pPr indent="180340">
                        <a:lnSpc>
                          <a:spcPct val="200000"/>
                        </a:lnSpc>
                        <a:spcAft>
                          <a:spcPts val="800"/>
                        </a:spcAft>
                      </a:pPr>
                      <a:r>
                        <a:rPr lang="es-EC" sz="1100" dirty="0">
                          <a:effectLst/>
                        </a:rPr>
                        <a:t>Variable principal</a:t>
                      </a:r>
                      <a:endParaRPr lang="es-EC" sz="1200" dirty="0">
                        <a:effectLst/>
                        <a:latin typeface="Times New Roman" panose="02020603050405020304" pitchFamily="18" charset="0"/>
                        <a:ea typeface="+mn-ea"/>
                        <a:cs typeface="Arial" panose="020B0604020202020204" pitchFamily="34" charset="0"/>
                      </a:endParaRPr>
                    </a:p>
                  </a:txBody>
                  <a:tcPr marL="44450" marR="44450" marT="0" marB="0" anchor="ctr"/>
                </a:tc>
                <a:tc>
                  <a:txBody>
                    <a:bodyPr/>
                    <a:lstStyle/>
                    <a:p>
                      <a:pPr indent="180340">
                        <a:lnSpc>
                          <a:spcPct val="200000"/>
                        </a:lnSpc>
                        <a:spcAft>
                          <a:spcPts val="800"/>
                        </a:spcAft>
                      </a:pPr>
                      <a:r>
                        <a:rPr lang="es-EC" sz="1100" dirty="0">
                          <a:effectLst/>
                        </a:rPr>
                        <a:t>Exponencial</a:t>
                      </a:r>
                      <a:endParaRPr lang="es-EC" sz="1200" dirty="0">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0.0263</a:t>
                      </a:r>
                      <a:endParaRPr lang="es-EC" sz="1200">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rowSpan="4">
                  <a:txBody>
                    <a:bodyPr/>
                    <a:lstStyle/>
                    <a:p>
                      <a:pPr indent="180340">
                        <a:lnSpc>
                          <a:spcPct val="200000"/>
                        </a:lnSpc>
                        <a:spcAft>
                          <a:spcPts val="800"/>
                        </a:spcAft>
                      </a:pPr>
                      <a:r>
                        <a:rPr lang="es-EC" sz="1100" b="1" i="1" dirty="0">
                          <a:solidFill>
                            <a:srgbClr val="FF0000"/>
                          </a:solidFill>
                          <a:effectLst/>
                        </a:rPr>
                        <a:t>0.0155</a:t>
                      </a:r>
                      <a:endParaRPr lang="es-EC" sz="1200" b="1" i="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177583930"/>
                  </a:ext>
                </a:extLst>
              </a:tr>
              <a:tr h="279356">
                <a:tc vMerge="1">
                  <a:txBody>
                    <a:bodyPr/>
                    <a:lstStyle/>
                    <a:p>
                      <a:endParaRPr lang="es-EC"/>
                    </a:p>
                  </a:txBody>
                  <a:tcPr/>
                </a:tc>
                <a:tc>
                  <a:txBody>
                    <a:bodyPr/>
                    <a:lstStyle/>
                    <a:p>
                      <a:pPr indent="180340">
                        <a:lnSpc>
                          <a:spcPct val="200000"/>
                        </a:lnSpc>
                        <a:spcAft>
                          <a:spcPts val="800"/>
                        </a:spcAft>
                      </a:pPr>
                      <a:r>
                        <a:rPr lang="es-EC" sz="1100" dirty="0">
                          <a:effectLst/>
                        </a:rPr>
                        <a:t>Gaussiano</a:t>
                      </a:r>
                      <a:endParaRPr lang="es-EC" sz="1200" dirty="0">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b="1" i="1">
                          <a:solidFill>
                            <a:srgbClr val="FF0000"/>
                          </a:solidFill>
                          <a:effectLst/>
                        </a:rPr>
                        <a:t>0.0155</a:t>
                      </a:r>
                      <a:endParaRPr lang="es-EC" sz="1200" b="1" i="1" dirty="0">
                        <a:solidFill>
                          <a:srgbClr val="FF0000"/>
                        </a:solidFill>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vMerge="1">
                  <a:txBody>
                    <a:bodyPr/>
                    <a:lstStyle/>
                    <a:p>
                      <a:endParaRPr lang="es-EC"/>
                    </a:p>
                  </a:txBody>
                  <a:tcPr/>
                </a:tc>
                <a:extLst>
                  <a:ext uri="{0D108BD9-81ED-4DB2-BD59-A6C34878D82A}">
                    <a16:rowId xmlns:a16="http://schemas.microsoft.com/office/drawing/2014/main" val="2654615883"/>
                  </a:ext>
                </a:extLst>
              </a:tr>
              <a:tr h="279356">
                <a:tc vMerge="1">
                  <a:txBody>
                    <a:bodyPr/>
                    <a:lstStyle/>
                    <a:p>
                      <a:endParaRPr lang="es-EC"/>
                    </a:p>
                  </a:txBody>
                  <a:tcPr/>
                </a:tc>
                <a:tc>
                  <a:txBody>
                    <a:bodyPr/>
                    <a:lstStyle/>
                    <a:p>
                      <a:pPr indent="180340">
                        <a:lnSpc>
                          <a:spcPct val="200000"/>
                        </a:lnSpc>
                        <a:spcAft>
                          <a:spcPts val="800"/>
                        </a:spcAft>
                      </a:pPr>
                      <a:r>
                        <a:rPr lang="es-EC" sz="1100" dirty="0">
                          <a:effectLst/>
                        </a:rPr>
                        <a:t>Esférico</a:t>
                      </a:r>
                      <a:endParaRPr lang="es-EC" sz="1200" dirty="0">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dirty="0">
                          <a:effectLst/>
                        </a:rPr>
                        <a:t>0.0222</a:t>
                      </a:r>
                      <a:endParaRPr lang="es-EC" sz="1200" dirty="0">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vMerge="1">
                  <a:txBody>
                    <a:bodyPr/>
                    <a:lstStyle/>
                    <a:p>
                      <a:endParaRPr lang="es-EC"/>
                    </a:p>
                  </a:txBody>
                  <a:tcPr/>
                </a:tc>
                <a:extLst>
                  <a:ext uri="{0D108BD9-81ED-4DB2-BD59-A6C34878D82A}">
                    <a16:rowId xmlns:a16="http://schemas.microsoft.com/office/drawing/2014/main" val="3837849881"/>
                  </a:ext>
                </a:extLst>
              </a:tr>
              <a:tr h="279356">
                <a:tc vMerge="1">
                  <a:txBody>
                    <a:bodyPr/>
                    <a:lstStyle/>
                    <a:p>
                      <a:endParaRPr lang="es-EC"/>
                    </a:p>
                  </a:txBody>
                  <a:tcPr/>
                </a:tc>
                <a:tc>
                  <a:txBody>
                    <a:bodyPr/>
                    <a:lstStyle/>
                    <a:p>
                      <a:pPr indent="180340">
                        <a:lnSpc>
                          <a:spcPct val="200000"/>
                        </a:lnSpc>
                        <a:spcAft>
                          <a:spcPts val="800"/>
                        </a:spcAft>
                      </a:pPr>
                      <a:r>
                        <a:rPr lang="es-EC" sz="1100" dirty="0">
                          <a:effectLst/>
                        </a:rPr>
                        <a:t>Estable</a:t>
                      </a:r>
                      <a:endParaRPr lang="es-EC" sz="1200" dirty="0">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b="1" i="1" dirty="0">
                          <a:solidFill>
                            <a:srgbClr val="FF0000"/>
                          </a:solidFill>
                          <a:effectLst/>
                        </a:rPr>
                        <a:t>0.0155</a:t>
                      </a:r>
                      <a:endParaRPr lang="es-EC" sz="1200" b="1" i="1" dirty="0">
                        <a:solidFill>
                          <a:srgbClr val="FF0000"/>
                        </a:solidFill>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vMerge="1">
                  <a:txBody>
                    <a:bodyPr/>
                    <a:lstStyle/>
                    <a:p>
                      <a:endParaRPr lang="es-EC"/>
                    </a:p>
                  </a:txBody>
                  <a:tcPr/>
                </a:tc>
                <a:extLst>
                  <a:ext uri="{0D108BD9-81ED-4DB2-BD59-A6C34878D82A}">
                    <a16:rowId xmlns:a16="http://schemas.microsoft.com/office/drawing/2014/main" val="3176626496"/>
                  </a:ext>
                </a:extLst>
              </a:tr>
              <a:tr h="279356">
                <a:tc rowSpan="4">
                  <a:txBody>
                    <a:bodyPr/>
                    <a:lstStyle/>
                    <a:p>
                      <a:pPr indent="180340">
                        <a:lnSpc>
                          <a:spcPct val="200000"/>
                        </a:lnSpc>
                        <a:spcAft>
                          <a:spcPts val="800"/>
                        </a:spcAft>
                      </a:pPr>
                      <a:r>
                        <a:rPr lang="es-EC" sz="1100" dirty="0">
                          <a:effectLst/>
                        </a:rPr>
                        <a:t>Variable cruzada</a:t>
                      </a:r>
                      <a:endParaRPr lang="es-EC" sz="1200" dirty="0">
                        <a:effectLst/>
                        <a:latin typeface="Times New Roman" panose="02020603050405020304" pitchFamily="18" charset="0"/>
                        <a:ea typeface="+mn-ea"/>
                        <a:cs typeface="Arial" panose="020B0604020202020204" pitchFamily="34" charset="0"/>
                      </a:endParaRPr>
                    </a:p>
                  </a:txBody>
                  <a:tcPr marL="44450" marR="44450" marT="0" marB="0" anchor="ctr"/>
                </a:tc>
                <a:tc>
                  <a:txBody>
                    <a:bodyPr/>
                    <a:lstStyle/>
                    <a:p>
                      <a:pPr indent="180340">
                        <a:lnSpc>
                          <a:spcPct val="200000"/>
                        </a:lnSpc>
                        <a:spcAft>
                          <a:spcPts val="800"/>
                        </a:spcAft>
                      </a:pPr>
                      <a:r>
                        <a:rPr lang="es-EC" sz="1100">
                          <a:effectLst/>
                        </a:rPr>
                        <a:t>Exponencial</a:t>
                      </a:r>
                      <a:endParaRPr lang="es-EC" sz="1200">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dirty="0">
                          <a:effectLst/>
                        </a:rPr>
                        <a:t>0.0609</a:t>
                      </a:r>
                      <a:endParaRPr lang="es-EC" sz="1200" dirty="0">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rowSpan="4">
                  <a:txBody>
                    <a:bodyPr/>
                    <a:lstStyle/>
                    <a:p>
                      <a:pPr indent="180340">
                        <a:lnSpc>
                          <a:spcPct val="200000"/>
                        </a:lnSpc>
                        <a:spcAft>
                          <a:spcPts val="800"/>
                        </a:spcAft>
                      </a:pPr>
                      <a:r>
                        <a:rPr lang="es-EC" sz="1100" b="1" i="1" dirty="0">
                          <a:solidFill>
                            <a:srgbClr val="FF0000"/>
                          </a:solidFill>
                          <a:effectLst/>
                        </a:rPr>
                        <a:t>0.0287</a:t>
                      </a:r>
                      <a:endParaRPr lang="es-EC" sz="1200" b="1" i="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226653670"/>
                  </a:ext>
                </a:extLst>
              </a:tr>
              <a:tr h="279356">
                <a:tc vMerge="1">
                  <a:txBody>
                    <a:bodyPr/>
                    <a:lstStyle/>
                    <a:p>
                      <a:endParaRPr lang="es-EC"/>
                    </a:p>
                  </a:txBody>
                  <a:tcPr/>
                </a:tc>
                <a:tc>
                  <a:txBody>
                    <a:bodyPr/>
                    <a:lstStyle/>
                    <a:p>
                      <a:pPr indent="180340">
                        <a:lnSpc>
                          <a:spcPct val="200000"/>
                        </a:lnSpc>
                        <a:spcAft>
                          <a:spcPts val="800"/>
                        </a:spcAft>
                      </a:pPr>
                      <a:r>
                        <a:rPr lang="es-EC" sz="1100" dirty="0">
                          <a:effectLst/>
                        </a:rPr>
                        <a:t>Gaussiano</a:t>
                      </a:r>
                      <a:endParaRPr lang="es-EC" sz="1200" dirty="0">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dirty="0">
                          <a:effectLst/>
                        </a:rPr>
                        <a:t>0.0419</a:t>
                      </a:r>
                      <a:endParaRPr lang="es-EC" sz="1200" dirty="0">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vMerge="1">
                  <a:txBody>
                    <a:bodyPr/>
                    <a:lstStyle/>
                    <a:p>
                      <a:endParaRPr lang="es-EC"/>
                    </a:p>
                  </a:txBody>
                  <a:tcPr/>
                </a:tc>
                <a:extLst>
                  <a:ext uri="{0D108BD9-81ED-4DB2-BD59-A6C34878D82A}">
                    <a16:rowId xmlns:a16="http://schemas.microsoft.com/office/drawing/2014/main" val="3919982262"/>
                  </a:ext>
                </a:extLst>
              </a:tr>
              <a:tr h="279356">
                <a:tc vMerge="1">
                  <a:txBody>
                    <a:bodyPr/>
                    <a:lstStyle/>
                    <a:p>
                      <a:endParaRPr lang="es-EC"/>
                    </a:p>
                  </a:txBody>
                  <a:tcPr/>
                </a:tc>
                <a:tc>
                  <a:txBody>
                    <a:bodyPr/>
                    <a:lstStyle/>
                    <a:p>
                      <a:pPr indent="180340">
                        <a:lnSpc>
                          <a:spcPct val="200000"/>
                        </a:lnSpc>
                        <a:spcAft>
                          <a:spcPts val="800"/>
                        </a:spcAft>
                      </a:pPr>
                      <a:r>
                        <a:rPr lang="es-EC" sz="1100" dirty="0">
                          <a:effectLst/>
                        </a:rPr>
                        <a:t>Esférico</a:t>
                      </a:r>
                      <a:endParaRPr lang="es-EC" sz="1200" dirty="0">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dirty="0">
                          <a:effectLst/>
                        </a:rPr>
                        <a:t>0.0591</a:t>
                      </a:r>
                      <a:endParaRPr lang="es-EC" sz="1200" dirty="0">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vMerge="1">
                  <a:txBody>
                    <a:bodyPr/>
                    <a:lstStyle/>
                    <a:p>
                      <a:endParaRPr lang="es-EC"/>
                    </a:p>
                  </a:txBody>
                  <a:tcPr/>
                </a:tc>
                <a:extLst>
                  <a:ext uri="{0D108BD9-81ED-4DB2-BD59-A6C34878D82A}">
                    <a16:rowId xmlns:a16="http://schemas.microsoft.com/office/drawing/2014/main" val="4110882538"/>
                  </a:ext>
                </a:extLst>
              </a:tr>
              <a:tr h="279356">
                <a:tc vMerge="1">
                  <a:txBody>
                    <a:bodyPr/>
                    <a:lstStyle/>
                    <a:p>
                      <a:endParaRPr lang="es-EC"/>
                    </a:p>
                  </a:txBody>
                  <a:tcPr/>
                </a:tc>
                <a:tc>
                  <a:txBody>
                    <a:bodyPr/>
                    <a:lstStyle/>
                    <a:p>
                      <a:pPr indent="180340">
                        <a:lnSpc>
                          <a:spcPct val="200000"/>
                        </a:lnSpc>
                        <a:spcAft>
                          <a:spcPts val="800"/>
                        </a:spcAft>
                      </a:pPr>
                      <a:r>
                        <a:rPr lang="es-EC" sz="1100" dirty="0">
                          <a:effectLst/>
                        </a:rPr>
                        <a:t>Estable</a:t>
                      </a:r>
                      <a:endParaRPr lang="es-EC" sz="1200" dirty="0">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b="1" i="1" dirty="0">
                          <a:solidFill>
                            <a:srgbClr val="FF0000"/>
                          </a:solidFill>
                          <a:effectLst/>
                        </a:rPr>
                        <a:t>0.0287</a:t>
                      </a:r>
                      <a:endParaRPr lang="es-EC" sz="1200" b="1" i="1" dirty="0">
                        <a:solidFill>
                          <a:srgbClr val="FF0000"/>
                        </a:solidFill>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vMerge="1">
                  <a:txBody>
                    <a:bodyPr/>
                    <a:lstStyle/>
                    <a:p>
                      <a:endParaRPr lang="es-EC"/>
                    </a:p>
                  </a:txBody>
                  <a:tcPr/>
                </a:tc>
                <a:extLst>
                  <a:ext uri="{0D108BD9-81ED-4DB2-BD59-A6C34878D82A}">
                    <a16:rowId xmlns:a16="http://schemas.microsoft.com/office/drawing/2014/main" val="1100326439"/>
                  </a:ext>
                </a:extLst>
              </a:tr>
              <a:tr h="279356">
                <a:tc rowSpan="4">
                  <a:txBody>
                    <a:bodyPr/>
                    <a:lstStyle/>
                    <a:p>
                      <a:pPr indent="180340">
                        <a:lnSpc>
                          <a:spcPct val="200000"/>
                        </a:lnSpc>
                        <a:spcAft>
                          <a:spcPts val="800"/>
                        </a:spcAft>
                      </a:pPr>
                      <a:r>
                        <a:rPr lang="es-EC" sz="1100" dirty="0">
                          <a:effectLst/>
                        </a:rPr>
                        <a:t>Variable secundaria</a:t>
                      </a:r>
                      <a:endParaRPr lang="es-EC" sz="1200" dirty="0">
                        <a:effectLst/>
                        <a:latin typeface="Times New Roman" panose="02020603050405020304" pitchFamily="18" charset="0"/>
                        <a:ea typeface="+mn-ea"/>
                        <a:cs typeface="Arial" panose="020B0604020202020204" pitchFamily="34" charset="0"/>
                      </a:endParaRPr>
                    </a:p>
                  </a:txBody>
                  <a:tcPr marL="44450" marR="44450" marT="0" marB="0" anchor="ctr"/>
                </a:tc>
                <a:tc>
                  <a:txBody>
                    <a:bodyPr/>
                    <a:lstStyle/>
                    <a:p>
                      <a:pPr indent="180340">
                        <a:lnSpc>
                          <a:spcPct val="200000"/>
                        </a:lnSpc>
                        <a:spcAft>
                          <a:spcPts val="800"/>
                        </a:spcAft>
                      </a:pPr>
                      <a:r>
                        <a:rPr lang="es-EC" sz="1100">
                          <a:effectLst/>
                        </a:rPr>
                        <a:t>Exponencial</a:t>
                      </a:r>
                      <a:endParaRPr lang="es-EC" sz="1200">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dirty="0">
                          <a:effectLst/>
                        </a:rPr>
                        <a:t>0.1397</a:t>
                      </a:r>
                      <a:endParaRPr lang="es-EC" sz="1200" dirty="0">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rowSpan="4">
                  <a:txBody>
                    <a:bodyPr/>
                    <a:lstStyle/>
                    <a:p>
                      <a:pPr indent="180340">
                        <a:lnSpc>
                          <a:spcPct val="200000"/>
                        </a:lnSpc>
                        <a:spcAft>
                          <a:spcPts val="800"/>
                        </a:spcAft>
                      </a:pPr>
                      <a:r>
                        <a:rPr lang="es-EC" sz="1100" b="1" i="1" dirty="0">
                          <a:solidFill>
                            <a:srgbClr val="FF0000"/>
                          </a:solidFill>
                          <a:effectLst/>
                        </a:rPr>
                        <a:t>0.0232</a:t>
                      </a:r>
                      <a:endParaRPr lang="es-EC" sz="1200" b="1" i="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1265586276"/>
                  </a:ext>
                </a:extLst>
              </a:tr>
              <a:tr h="279356">
                <a:tc vMerge="1">
                  <a:txBody>
                    <a:bodyPr/>
                    <a:lstStyle/>
                    <a:p>
                      <a:endParaRPr lang="es-EC"/>
                    </a:p>
                  </a:txBody>
                  <a:tcPr/>
                </a:tc>
                <a:tc>
                  <a:txBody>
                    <a:bodyPr/>
                    <a:lstStyle/>
                    <a:p>
                      <a:pPr indent="180340">
                        <a:lnSpc>
                          <a:spcPct val="200000"/>
                        </a:lnSpc>
                        <a:spcAft>
                          <a:spcPts val="800"/>
                        </a:spcAft>
                      </a:pPr>
                      <a:r>
                        <a:rPr lang="es-EC" sz="1100">
                          <a:effectLst/>
                        </a:rPr>
                        <a:t>Gaussiano</a:t>
                      </a:r>
                      <a:endParaRPr lang="es-EC" sz="1200">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dirty="0">
                          <a:effectLst/>
                        </a:rPr>
                        <a:t>0.0439</a:t>
                      </a:r>
                      <a:endParaRPr lang="es-EC" sz="1200" dirty="0">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vMerge="1">
                  <a:txBody>
                    <a:bodyPr/>
                    <a:lstStyle/>
                    <a:p>
                      <a:endParaRPr lang="es-EC"/>
                    </a:p>
                  </a:txBody>
                  <a:tcPr/>
                </a:tc>
                <a:extLst>
                  <a:ext uri="{0D108BD9-81ED-4DB2-BD59-A6C34878D82A}">
                    <a16:rowId xmlns:a16="http://schemas.microsoft.com/office/drawing/2014/main" val="292192035"/>
                  </a:ext>
                </a:extLst>
              </a:tr>
              <a:tr h="279356">
                <a:tc vMerge="1">
                  <a:txBody>
                    <a:bodyPr/>
                    <a:lstStyle/>
                    <a:p>
                      <a:endParaRPr lang="es-EC"/>
                    </a:p>
                  </a:txBody>
                  <a:tcPr/>
                </a:tc>
                <a:tc>
                  <a:txBody>
                    <a:bodyPr/>
                    <a:lstStyle/>
                    <a:p>
                      <a:pPr indent="180340">
                        <a:lnSpc>
                          <a:spcPct val="200000"/>
                        </a:lnSpc>
                        <a:spcAft>
                          <a:spcPts val="800"/>
                        </a:spcAft>
                      </a:pPr>
                      <a:r>
                        <a:rPr lang="es-EC" sz="1100">
                          <a:effectLst/>
                        </a:rPr>
                        <a:t>Esférico</a:t>
                      </a:r>
                      <a:endParaRPr lang="es-EC" sz="1200">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dirty="0">
                          <a:effectLst/>
                        </a:rPr>
                        <a:t>0.1391</a:t>
                      </a:r>
                      <a:endParaRPr lang="es-EC" sz="1200" dirty="0">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vMerge="1">
                  <a:txBody>
                    <a:bodyPr/>
                    <a:lstStyle/>
                    <a:p>
                      <a:endParaRPr lang="es-EC"/>
                    </a:p>
                  </a:txBody>
                  <a:tcPr/>
                </a:tc>
                <a:extLst>
                  <a:ext uri="{0D108BD9-81ED-4DB2-BD59-A6C34878D82A}">
                    <a16:rowId xmlns:a16="http://schemas.microsoft.com/office/drawing/2014/main" val="1555318412"/>
                  </a:ext>
                </a:extLst>
              </a:tr>
              <a:tr h="279356">
                <a:tc vMerge="1">
                  <a:txBody>
                    <a:bodyPr/>
                    <a:lstStyle/>
                    <a:p>
                      <a:endParaRPr lang="es-EC"/>
                    </a:p>
                  </a:txBody>
                  <a:tcPr/>
                </a:tc>
                <a:tc>
                  <a:txBody>
                    <a:bodyPr/>
                    <a:lstStyle/>
                    <a:p>
                      <a:pPr indent="180340">
                        <a:lnSpc>
                          <a:spcPct val="200000"/>
                        </a:lnSpc>
                        <a:spcAft>
                          <a:spcPts val="800"/>
                        </a:spcAft>
                      </a:pPr>
                      <a:r>
                        <a:rPr lang="es-EC" sz="1100" dirty="0">
                          <a:effectLst/>
                        </a:rPr>
                        <a:t>Estable</a:t>
                      </a:r>
                      <a:endParaRPr lang="es-EC" sz="1200" dirty="0">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b="1" i="1" dirty="0">
                          <a:solidFill>
                            <a:srgbClr val="FF0000"/>
                          </a:solidFill>
                          <a:effectLst/>
                        </a:rPr>
                        <a:t>0.0232</a:t>
                      </a:r>
                      <a:endParaRPr lang="es-EC" sz="1200" b="1" i="1" dirty="0">
                        <a:solidFill>
                          <a:srgbClr val="FF0000"/>
                        </a:solidFill>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vMerge="1">
                  <a:txBody>
                    <a:bodyPr/>
                    <a:lstStyle/>
                    <a:p>
                      <a:endParaRPr lang="es-EC"/>
                    </a:p>
                  </a:txBody>
                  <a:tcPr/>
                </a:tc>
                <a:extLst>
                  <a:ext uri="{0D108BD9-81ED-4DB2-BD59-A6C34878D82A}">
                    <a16:rowId xmlns:a16="http://schemas.microsoft.com/office/drawing/2014/main" val="3261429930"/>
                  </a:ext>
                </a:extLst>
              </a:tr>
            </a:tbl>
          </a:graphicData>
        </a:graphic>
      </p:graphicFrame>
      <p:sp>
        <p:nvSpPr>
          <p:cNvPr id="6" name="CuadroTexto 5">
            <a:extLst>
              <a:ext uri="{FF2B5EF4-FFF2-40B4-BE49-F238E27FC236}">
                <a16:creationId xmlns:a16="http://schemas.microsoft.com/office/drawing/2014/main" id="{AE91B2F1-2B0F-475B-B7FF-58BD4FF9659F}"/>
              </a:ext>
            </a:extLst>
          </p:cNvPr>
          <p:cNvSpPr txBox="1"/>
          <p:nvPr/>
        </p:nvSpPr>
        <p:spPr>
          <a:xfrm>
            <a:off x="859578" y="1660148"/>
            <a:ext cx="7964382" cy="307777"/>
          </a:xfrm>
          <a:prstGeom prst="rect">
            <a:avLst/>
          </a:prstGeom>
          <a:noFill/>
        </p:spPr>
        <p:txBody>
          <a:bodyPr wrap="square">
            <a:spAutoFit/>
          </a:bodyPr>
          <a:lstStyle/>
          <a:p>
            <a:pPr marL="0" indent="0" algn="ctr">
              <a:buNone/>
            </a:pPr>
            <a:r>
              <a:rPr lang="es-ES" sz="1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RMSE entre los valores de h y r(h) de los modelos de semivariograma teóricos y experimentales</a:t>
            </a:r>
            <a:endParaRPr lang="es-EC" sz="1400" b="1" i="1" dirty="0">
              <a:solidFill>
                <a:schemeClr val="accent6"/>
              </a:solidFill>
              <a:latin typeface="Arial" panose="020B0604020202020204" pitchFamily="34" charset="0"/>
              <a:cs typeface="Arial" panose="020B0604020202020204" pitchFamily="34" charset="0"/>
            </a:endParaRPr>
          </a:p>
        </p:txBody>
      </p:sp>
      <p:sp>
        <p:nvSpPr>
          <p:cNvPr id="7" name="Título 16">
            <a:extLst>
              <a:ext uri="{FF2B5EF4-FFF2-40B4-BE49-F238E27FC236}">
                <a16:creationId xmlns:a16="http://schemas.microsoft.com/office/drawing/2014/main" id="{CE0C2684-CF4E-4AC3-B166-50486C5B01AF}"/>
              </a:ext>
            </a:extLst>
          </p:cNvPr>
          <p:cNvSpPr txBox="1">
            <a:spLocks/>
          </p:cNvSpPr>
          <p:nvPr/>
        </p:nvSpPr>
        <p:spPr>
          <a:xfrm>
            <a:off x="583574" y="14992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500" b="1" dirty="0">
                <a:latin typeface="Arial" panose="020B0604020202020204" pitchFamily="34" charset="0"/>
                <a:cs typeface="Arial" panose="020B0604020202020204" pitchFamily="34" charset="0"/>
              </a:rPr>
              <a:t>Metodología</a:t>
            </a:r>
            <a:endParaRPr lang="en-US" sz="3500" b="1" dirty="0">
              <a:latin typeface="Arial" panose="020B0604020202020204" pitchFamily="34" charset="0"/>
              <a:cs typeface="Arial" panose="020B0604020202020204" pitchFamily="34" charset="0"/>
            </a:endParaRPr>
          </a:p>
        </p:txBody>
      </p:sp>
      <p:sp>
        <p:nvSpPr>
          <p:cNvPr id="12" name="Marcador de contenido 17">
            <a:extLst>
              <a:ext uri="{FF2B5EF4-FFF2-40B4-BE49-F238E27FC236}">
                <a16:creationId xmlns:a16="http://schemas.microsoft.com/office/drawing/2014/main" id="{29D3772B-B369-47C7-8C2C-50F0D0BF9FCD}"/>
              </a:ext>
            </a:extLst>
          </p:cNvPr>
          <p:cNvSpPr txBox="1">
            <a:spLocks/>
          </p:cNvSpPr>
          <p:nvPr/>
        </p:nvSpPr>
        <p:spPr>
          <a:xfrm>
            <a:off x="628650" y="1267066"/>
            <a:ext cx="7886700" cy="36933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2500" b="1" dirty="0">
                <a:latin typeface="Arial" panose="020B0604020202020204" pitchFamily="34" charset="0"/>
                <a:cs typeface="Arial" panose="020B0604020202020204" pitchFamily="34" charset="0"/>
              </a:rPr>
              <a:t>Método de Cokriging Ordinario</a:t>
            </a:r>
          </a:p>
          <a:p>
            <a:pPr marL="0" indent="0">
              <a:buFont typeface="Arial" panose="020B0604020202020204" pitchFamily="34" charset="0"/>
              <a:buNone/>
            </a:pPr>
            <a:endParaRPr lang="en-US"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16845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a:xfrm>
            <a:off x="628650" y="365126"/>
            <a:ext cx="7886700" cy="1048375"/>
          </a:xfrm>
        </p:spPr>
        <p:txBody>
          <a:bodyPr>
            <a:normAutofit/>
          </a:bodyPr>
          <a:lstStyle/>
          <a:p>
            <a:r>
              <a:rPr lang="es-MX" sz="3500" b="1" dirty="0">
                <a:latin typeface="Arial" panose="020B0604020202020204" pitchFamily="34" charset="0"/>
                <a:cs typeface="Arial" panose="020B0604020202020204" pitchFamily="34" charset="0"/>
              </a:rPr>
              <a:t>Resultados</a:t>
            </a:r>
            <a:endParaRPr lang="en-US" sz="3500" b="1" dirty="0">
              <a:latin typeface="Arial" panose="020B0604020202020204" pitchFamily="34" charset="0"/>
              <a:cs typeface="Arial" panose="020B0604020202020204" pitchFamily="34" charset="0"/>
            </a:endParaRPr>
          </a:p>
        </p:txBody>
      </p:sp>
      <p:sp>
        <p:nvSpPr>
          <p:cNvPr id="2" name="Marcador de contenido 1">
            <a:extLst>
              <a:ext uri="{FF2B5EF4-FFF2-40B4-BE49-F238E27FC236}">
                <a16:creationId xmlns:a16="http://schemas.microsoft.com/office/drawing/2014/main" id="{C92B4020-12C6-4D83-944E-8AF782426A70}"/>
              </a:ext>
            </a:extLst>
          </p:cNvPr>
          <p:cNvSpPr>
            <a:spLocks noGrp="1"/>
          </p:cNvSpPr>
          <p:nvPr>
            <p:ph idx="1"/>
          </p:nvPr>
        </p:nvSpPr>
        <p:spPr>
          <a:xfrm>
            <a:off x="628650" y="1206035"/>
            <a:ext cx="7886700" cy="523221"/>
          </a:xfrm>
        </p:spPr>
        <p:txBody>
          <a:bodyPr/>
          <a:lstStyle/>
          <a:p>
            <a:pPr marL="0" indent="0">
              <a:buNone/>
            </a:pPr>
            <a:r>
              <a:rPr lang="es-EC" sz="2500" b="1" dirty="0">
                <a:latin typeface="Arial" panose="020B0604020202020204" pitchFamily="34" charset="0"/>
                <a:cs typeface="Arial" panose="020B0604020202020204" pitchFamily="34" charset="0"/>
              </a:rPr>
              <a:t>Mínimos cuadrados colocación</a:t>
            </a:r>
          </a:p>
          <a:p>
            <a:endParaRPr lang="es-EC" dirty="0">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88AD321D-0D7A-44B0-B7B9-648A8C280E30}"/>
              </a:ext>
            </a:extLst>
          </p:cNvPr>
          <p:cNvSpPr txBox="1"/>
          <p:nvPr/>
        </p:nvSpPr>
        <p:spPr>
          <a:xfrm>
            <a:off x="827883" y="1601841"/>
            <a:ext cx="7768152" cy="584775"/>
          </a:xfrm>
          <a:prstGeom prst="rect">
            <a:avLst/>
          </a:prstGeom>
          <a:noFill/>
        </p:spPr>
        <p:txBody>
          <a:bodyPr wrap="square">
            <a:spAutoFit/>
          </a:bodyPr>
          <a:lstStyle/>
          <a:p>
            <a:r>
              <a:rPr lang="es-MX" sz="1600" b="1" dirty="0">
                <a:solidFill>
                  <a:schemeClr val="accent6"/>
                </a:solidFill>
                <a:latin typeface="Arial" panose="020B0604020202020204" pitchFamily="34" charset="0"/>
                <a:cs typeface="Arial" panose="020B0604020202020204" pitchFamily="34" charset="0"/>
              </a:rPr>
              <a:t>Estadísticos en los puntos de validación con un h óptimo de 0.0288288 grados y diferentes variables mediante el método de MCC</a:t>
            </a:r>
            <a:endParaRPr lang="es-EC" sz="1600" b="1" dirty="0">
              <a:solidFill>
                <a:schemeClr val="accent6"/>
              </a:solidFill>
              <a:latin typeface="Arial" panose="020B0604020202020204" pitchFamily="34" charset="0"/>
              <a:cs typeface="Arial" panose="020B0604020202020204" pitchFamily="34" charset="0"/>
            </a:endParaRPr>
          </a:p>
        </p:txBody>
      </p:sp>
      <p:graphicFrame>
        <p:nvGraphicFramePr>
          <p:cNvPr id="4" name="Tabla 3">
            <a:extLst>
              <a:ext uri="{FF2B5EF4-FFF2-40B4-BE49-F238E27FC236}">
                <a16:creationId xmlns:a16="http://schemas.microsoft.com/office/drawing/2014/main" id="{7162CACF-EB2F-4309-B946-125DACC31485}"/>
              </a:ext>
            </a:extLst>
          </p:cNvPr>
          <p:cNvGraphicFramePr>
            <a:graphicFrameLocks noGrp="1"/>
          </p:cNvGraphicFramePr>
          <p:nvPr>
            <p:extLst>
              <p:ext uri="{D42A27DB-BD31-4B8C-83A1-F6EECF244321}">
                <p14:modId xmlns:p14="http://schemas.microsoft.com/office/powerpoint/2010/main" val="2957695968"/>
              </p:ext>
            </p:extLst>
          </p:nvPr>
        </p:nvGraphicFramePr>
        <p:xfrm>
          <a:off x="911289" y="2248172"/>
          <a:ext cx="6388101" cy="3962400"/>
        </p:xfrm>
        <a:graphic>
          <a:graphicData uri="http://schemas.openxmlformats.org/drawingml/2006/table">
            <a:tbl>
              <a:tblPr>
                <a:tableStyleId>{5C22544A-7EE6-4342-B048-85BDC9FD1C3A}</a:tableStyleId>
              </a:tblPr>
              <a:tblGrid>
                <a:gridCol w="867048">
                  <a:extLst>
                    <a:ext uri="{9D8B030D-6E8A-4147-A177-3AD203B41FA5}">
                      <a16:colId xmlns:a16="http://schemas.microsoft.com/office/drawing/2014/main" val="1459798613"/>
                    </a:ext>
                  </a:extLst>
                </a:gridCol>
                <a:gridCol w="765042">
                  <a:extLst>
                    <a:ext uri="{9D8B030D-6E8A-4147-A177-3AD203B41FA5}">
                      <a16:colId xmlns:a16="http://schemas.microsoft.com/office/drawing/2014/main" val="2677138287"/>
                    </a:ext>
                  </a:extLst>
                </a:gridCol>
                <a:gridCol w="790543">
                  <a:extLst>
                    <a:ext uri="{9D8B030D-6E8A-4147-A177-3AD203B41FA5}">
                      <a16:colId xmlns:a16="http://schemas.microsoft.com/office/drawing/2014/main" val="546622856"/>
                    </a:ext>
                  </a:extLst>
                </a:gridCol>
                <a:gridCol w="637535">
                  <a:extLst>
                    <a:ext uri="{9D8B030D-6E8A-4147-A177-3AD203B41FA5}">
                      <a16:colId xmlns:a16="http://schemas.microsoft.com/office/drawing/2014/main" val="2541211717"/>
                    </a:ext>
                  </a:extLst>
                </a:gridCol>
                <a:gridCol w="740502">
                  <a:extLst>
                    <a:ext uri="{9D8B030D-6E8A-4147-A177-3AD203B41FA5}">
                      <a16:colId xmlns:a16="http://schemas.microsoft.com/office/drawing/2014/main" val="462185181"/>
                    </a:ext>
                  </a:extLst>
                </a:gridCol>
                <a:gridCol w="585571">
                  <a:extLst>
                    <a:ext uri="{9D8B030D-6E8A-4147-A177-3AD203B41FA5}">
                      <a16:colId xmlns:a16="http://schemas.microsoft.com/office/drawing/2014/main" val="63003607"/>
                    </a:ext>
                  </a:extLst>
                </a:gridCol>
                <a:gridCol w="683392">
                  <a:extLst>
                    <a:ext uri="{9D8B030D-6E8A-4147-A177-3AD203B41FA5}">
                      <a16:colId xmlns:a16="http://schemas.microsoft.com/office/drawing/2014/main" val="3796039737"/>
                    </a:ext>
                  </a:extLst>
                </a:gridCol>
                <a:gridCol w="680933">
                  <a:extLst>
                    <a:ext uri="{9D8B030D-6E8A-4147-A177-3AD203B41FA5}">
                      <a16:colId xmlns:a16="http://schemas.microsoft.com/office/drawing/2014/main" val="2983295589"/>
                    </a:ext>
                  </a:extLst>
                </a:gridCol>
                <a:gridCol w="637535">
                  <a:extLst>
                    <a:ext uri="{9D8B030D-6E8A-4147-A177-3AD203B41FA5}">
                      <a16:colId xmlns:a16="http://schemas.microsoft.com/office/drawing/2014/main" val="865687546"/>
                    </a:ext>
                  </a:extLst>
                </a:gridCol>
              </a:tblGrid>
              <a:tr h="198120">
                <a:tc rowSpan="2">
                  <a:txBody>
                    <a:bodyPr/>
                    <a:lstStyle/>
                    <a:p>
                      <a:pPr algn="ctr" fontAlgn="ctr"/>
                      <a:r>
                        <a:rPr lang="es-EC" sz="1200" u="none" strike="noStrike">
                          <a:effectLst/>
                        </a:rPr>
                        <a:t>Función de covarianza</a:t>
                      </a:r>
                      <a:endParaRPr lang="es-EC" sz="1200" b="1" i="0" u="none" strike="noStrike">
                        <a:solidFill>
                          <a:srgbClr val="000000"/>
                        </a:solidFill>
                        <a:effectLst/>
                        <a:latin typeface="Calibri Light" panose="020F0302020204030204" pitchFamily="34" charset="0"/>
                      </a:endParaRPr>
                    </a:p>
                  </a:txBody>
                  <a:tcPr marL="7620" marR="7620" marT="7620" marB="0" anchor="ctr"/>
                </a:tc>
                <a:tc rowSpan="2">
                  <a:txBody>
                    <a:bodyPr/>
                    <a:lstStyle/>
                    <a:p>
                      <a:pPr algn="ctr" fontAlgn="ctr"/>
                      <a:r>
                        <a:rPr lang="es-EC" sz="1200" u="none" strike="noStrike">
                          <a:effectLst/>
                        </a:rPr>
                        <a:t>Número de intervalos</a:t>
                      </a:r>
                      <a:endParaRPr lang="es-EC" sz="1200" b="1" i="0" u="none" strike="noStrike">
                        <a:solidFill>
                          <a:srgbClr val="000000"/>
                        </a:solidFill>
                        <a:effectLst/>
                        <a:latin typeface="Calibri Light" panose="020F0302020204030204" pitchFamily="34" charset="0"/>
                      </a:endParaRPr>
                    </a:p>
                  </a:txBody>
                  <a:tcPr marL="7620" marR="7620" marT="7620" marB="0" anchor="ctr"/>
                </a:tc>
                <a:tc rowSpan="2">
                  <a:txBody>
                    <a:bodyPr/>
                    <a:lstStyle/>
                    <a:p>
                      <a:pPr algn="ctr" fontAlgn="ctr"/>
                      <a:r>
                        <a:rPr lang="es-EC" sz="1200" u="none" strike="noStrike">
                          <a:effectLst/>
                        </a:rPr>
                        <a:t>Varianza del ruido</a:t>
                      </a:r>
                      <a:endParaRPr lang="es-EC" sz="1200" b="1" i="0" u="none" strike="noStrike">
                        <a:solidFill>
                          <a:srgbClr val="000000"/>
                        </a:solidFill>
                        <a:effectLst/>
                        <a:latin typeface="Calibri Light" panose="020F0302020204030204" pitchFamily="34" charset="0"/>
                      </a:endParaRPr>
                    </a:p>
                  </a:txBody>
                  <a:tcPr marL="7620" marR="7620" marT="7620" marB="0" anchor="ctr"/>
                </a:tc>
                <a:tc gridSpan="4">
                  <a:txBody>
                    <a:bodyPr/>
                    <a:lstStyle/>
                    <a:p>
                      <a:pPr algn="ctr" fontAlgn="ctr"/>
                      <a:r>
                        <a:rPr lang="es-EC" sz="1200" u="none" strike="noStrike">
                          <a:effectLst/>
                        </a:rPr>
                        <a:t>Error (m)</a:t>
                      </a:r>
                      <a:endParaRPr lang="es-EC" sz="1200" b="1" i="0" u="none" strike="noStrike">
                        <a:solidFill>
                          <a:srgbClr val="000000"/>
                        </a:solidFill>
                        <a:effectLst/>
                        <a:latin typeface="Calibri Light" panose="020F0302020204030204" pitchFamily="34" charset="0"/>
                      </a:endParaRPr>
                    </a:p>
                  </a:txBody>
                  <a:tcPr marL="7620" marR="7620" marT="7620" marB="0" anchor="ctr"/>
                </a:tc>
                <a:tc hMerge="1">
                  <a:txBody>
                    <a:bodyPr/>
                    <a:lstStyle/>
                    <a:p>
                      <a:endParaRPr lang="es-EC"/>
                    </a:p>
                  </a:txBody>
                  <a:tcPr/>
                </a:tc>
                <a:tc hMerge="1">
                  <a:txBody>
                    <a:bodyPr/>
                    <a:lstStyle/>
                    <a:p>
                      <a:endParaRPr lang="es-EC"/>
                    </a:p>
                  </a:txBody>
                  <a:tcPr/>
                </a:tc>
                <a:tc hMerge="1">
                  <a:txBody>
                    <a:bodyPr/>
                    <a:lstStyle/>
                    <a:p>
                      <a:endParaRPr lang="es-EC"/>
                    </a:p>
                  </a:txBody>
                  <a:tcPr/>
                </a:tc>
                <a:tc rowSpan="2">
                  <a:txBody>
                    <a:bodyPr/>
                    <a:lstStyle/>
                    <a:p>
                      <a:pPr algn="ctr" fontAlgn="ctr"/>
                      <a:r>
                        <a:rPr lang="es-EC" sz="1200" u="none" strike="noStrike">
                          <a:effectLst/>
                        </a:rPr>
                        <a:t>RMSE (m)</a:t>
                      </a:r>
                      <a:endParaRPr lang="es-EC" sz="1200" b="1" i="0" u="none" strike="noStrike">
                        <a:solidFill>
                          <a:srgbClr val="000000"/>
                        </a:solidFill>
                        <a:effectLst/>
                        <a:latin typeface="Calibri Light" panose="020F0302020204030204" pitchFamily="34" charset="0"/>
                      </a:endParaRPr>
                    </a:p>
                  </a:txBody>
                  <a:tcPr marL="7620" marR="7620" marT="7620" marB="0" anchor="ctr"/>
                </a:tc>
                <a:tc rowSpan="2">
                  <a:txBody>
                    <a:bodyPr/>
                    <a:lstStyle/>
                    <a:p>
                      <a:pPr algn="ctr" fontAlgn="ctr"/>
                      <a:r>
                        <a:rPr lang="es-EC" sz="1200" u="none" strike="noStrike">
                          <a:effectLst/>
                        </a:rPr>
                        <a:t>RSR</a:t>
                      </a:r>
                      <a:endParaRPr lang="es-EC" sz="1200" b="1" i="0" u="none" strike="noStrike">
                        <a:solidFill>
                          <a:srgbClr val="000000"/>
                        </a:solidFill>
                        <a:effectLst/>
                        <a:latin typeface="Calibri Light" panose="020F0302020204030204" pitchFamily="34" charset="0"/>
                      </a:endParaRPr>
                    </a:p>
                  </a:txBody>
                  <a:tcPr marL="7620" marR="7620" marT="7620" marB="0" anchor="ctr"/>
                </a:tc>
                <a:extLst>
                  <a:ext uri="{0D108BD9-81ED-4DB2-BD59-A6C34878D82A}">
                    <a16:rowId xmlns:a16="http://schemas.microsoft.com/office/drawing/2014/main" val="712189784"/>
                  </a:ext>
                </a:extLst>
              </a:tr>
              <a:tr h="594360">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ctr"/>
                      <a:r>
                        <a:rPr lang="es-EC" sz="1200" u="none" strike="noStrike">
                          <a:effectLst/>
                        </a:rPr>
                        <a:t>Absoluto máximo</a:t>
                      </a:r>
                      <a:endParaRPr lang="es-EC" sz="1200" b="1" i="0" u="none" strike="noStrike">
                        <a:solidFill>
                          <a:srgbClr val="000000"/>
                        </a:solidFill>
                        <a:effectLst/>
                        <a:latin typeface="Calibri Light" panose="020F0302020204030204" pitchFamily="34" charset="0"/>
                      </a:endParaRPr>
                    </a:p>
                  </a:txBody>
                  <a:tcPr marL="7620" marR="7620" marT="7620" marB="0" anchor="ctr"/>
                </a:tc>
                <a:tc>
                  <a:txBody>
                    <a:bodyPr/>
                    <a:lstStyle/>
                    <a:p>
                      <a:pPr algn="ctr" fontAlgn="ctr"/>
                      <a:r>
                        <a:rPr lang="es-EC" sz="1200" u="none" strike="noStrike">
                          <a:effectLst/>
                        </a:rPr>
                        <a:t>Absoluto mínimo</a:t>
                      </a:r>
                      <a:endParaRPr lang="es-EC" sz="1200" b="1" i="0" u="none" strike="noStrike">
                        <a:solidFill>
                          <a:srgbClr val="000000"/>
                        </a:solidFill>
                        <a:effectLst/>
                        <a:latin typeface="Calibri Light" panose="020F0302020204030204" pitchFamily="34" charset="0"/>
                      </a:endParaRPr>
                    </a:p>
                  </a:txBody>
                  <a:tcPr marL="7620" marR="7620" marT="7620" marB="0" anchor="ctr"/>
                </a:tc>
                <a:tc>
                  <a:txBody>
                    <a:bodyPr/>
                    <a:lstStyle/>
                    <a:p>
                      <a:pPr algn="ctr" fontAlgn="ctr"/>
                      <a:r>
                        <a:rPr lang="es-EC" sz="1200" u="none" strike="noStrike" dirty="0">
                          <a:effectLst/>
                        </a:rPr>
                        <a:t>Media</a:t>
                      </a:r>
                      <a:endParaRPr lang="es-EC" sz="1200" b="1" i="0" u="none" strike="noStrike" dirty="0">
                        <a:solidFill>
                          <a:srgbClr val="000000"/>
                        </a:solidFill>
                        <a:effectLst/>
                        <a:latin typeface="Calibri Light" panose="020F0302020204030204" pitchFamily="34" charset="0"/>
                      </a:endParaRPr>
                    </a:p>
                  </a:txBody>
                  <a:tcPr marL="7620" marR="7620" marT="7620" marB="0" anchor="ctr"/>
                </a:tc>
                <a:tc>
                  <a:txBody>
                    <a:bodyPr/>
                    <a:lstStyle/>
                    <a:p>
                      <a:pPr algn="ctr" fontAlgn="ctr"/>
                      <a:r>
                        <a:rPr lang="es-EC" sz="1200" u="none" strike="noStrike" dirty="0">
                          <a:effectLst/>
                        </a:rPr>
                        <a:t>Desviación estándar</a:t>
                      </a:r>
                      <a:endParaRPr lang="es-EC" sz="1200" b="1" i="0" u="none" strike="noStrike" dirty="0">
                        <a:solidFill>
                          <a:srgbClr val="000000"/>
                        </a:solidFill>
                        <a:effectLst/>
                        <a:latin typeface="Calibri Light" panose="020F0302020204030204" pitchFamily="34" charset="0"/>
                      </a:endParaRPr>
                    </a:p>
                  </a:txBody>
                  <a:tcPr marL="7620" marR="7620" marT="7620" marB="0" anchor="ct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884076705"/>
                  </a:ext>
                </a:extLst>
              </a:tr>
              <a:tr h="198120">
                <a:tc rowSpan="8">
                  <a:txBody>
                    <a:bodyPr/>
                    <a:lstStyle/>
                    <a:p>
                      <a:pPr algn="ctr" fontAlgn="ctr"/>
                      <a:r>
                        <a:rPr lang="es-EC" sz="1200" u="none" strike="noStrike">
                          <a:effectLst/>
                        </a:rPr>
                        <a:t>Modelo polinomial 4: x grado 4</a:t>
                      </a:r>
                      <a:endParaRPr lang="es-EC" sz="1200" b="0" i="0" u="none" strike="noStrike">
                        <a:solidFill>
                          <a:srgbClr val="000000"/>
                        </a:solidFill>
                        <a:effectLst/>
                        <a:latin typeface="Calibri Light" panose="020F0302020204030204" pitchFamily="34" charset="0"/>
                      </a:endParaRPr>
                    </a:p>
                  </a:txBody>
                  <a:tcPr marL="7620" marR="7620" marT="7620" marB="0" anchor="ctr"/>
                </a:tc>
                <a:tc>
                  <a:txBody>
                    <a:bodyPr/>
                    <a:lstStyle/>
                    <a:p>
                      <a:pPr algn="r" fontAlgn="b"/>
                      <a:r>
                        <a:rPr lang="es-EC" sz="1200" u="none" strike="noStrike">
                          <a:effectLst/>
                        </a:rPr>
                        <a:t>8</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0.0001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0.3285</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0.0151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dirty="0">
                          <a:effectLst/>
                        </a:rPr>
                        <a:t>0.0787</a:t>
                      </a:r>
                      <a:endParaRPr lang="es-EC" sz="1200" b="0" i="0" u="none" strike="noStrike" dirty="0">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0.1782</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0.1855</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dirty="0">
                          <a:effectLst/>
                        </a:rPr>
                        <a:t>0.4511</a:t>
                      </a:r>
                      <a:endParaRPr lang="es-EC" sz="1200" b="0" i="0" u="none" strike="noStrike" dirty="0">
                        <a:solidFill>
                          <a:srgbClr val="000000"/>
                        </a:solidFill>
                        <a:effectLst/>
                        <a:latin typeface="Calibri Light" panose="020F0302020204030204" pitchFamily="34" charset="0"/>
                      </a:endParaRPr>
                    </a:p>
                  </a:txBody>
                  <a:tcPr marL="7620" marR="7620" marT="7620" marB="0" anchor="b"/>
                </a:tc>
                <a:extLst>
                  <a:ext uri="{0D108BD9-81ED-4DB2-BD59-A6C34878D82A}">
                    <a16:rowId xmlns:a16="http://schemas.microsoft.com/office/drawing/2014/main" val="2167618798"/>
                  </a:ext>
                </a:extLst>
              </a:tr>
              <a:tr h="198120">
                <a:tc vMerge="1">
                  <a:txBody>
                    <a:bodyPr/>
                    <a:lstStyle/>
                    <a:p>
                      <a:endParaRPr lang="es-EC"/>
                    </a:p>
                  </a:txBody>
                  <a:tcPr/>
                </a:tc>
                <a:tc>
                  <a:txBody>
                    <a:bodyPr/>
                    <a:lstStyle/>
                    <a:p>
                      <a:pPr algn="r" fontAlgn="b"/>
                      <a:r>
                        <a:rPr lang="es-EC" sz="1200" u="none" strike="noStrike">
                          <a:effectLst/>
                        </a:rPr>
                        <a:t>8</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0.001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0.2854</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0.0210</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0.0921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dirty="0">
                          <a:effectLst/>
                        </a:rPr>
                        <a:t>0.1646</a:t>
                      </a:r>
                      <a:endParaRPr lang="es-EC" sz="1200" b="0" i="0" u="none" strike="noStrike" dirty="0">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0.1805</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dirty="0">
                          <a:effectLst/>
                        </a:rPr>
                        <a:t>0.4388</a:t>
                      </a:r>
                      <a:endParaRPr lang="es-EC" sz="1200" b="0" i="0" u="none" strike="noStrike" dirty="0">
                        <a:solidFill>
                          <a:srgbClr val="000000"/>
                        </a:solidFill>
                        <a:effectLst/>
                        <a:latin typeface="Calibri Light" panose="020F0302020204030204" pitchFamily="34" charset="0"/>
                      </a:endParaRPr>
                    </a:p>
                  </a:txBody>
                  <a:tcPr marL="7620" marR="7620" marT="7620" marB="0" anchor="b"/>
                </a:tc>
                <a:extLst>
                  <a:ext uri="{0D108BD9-81ED-4DB2-BD59-A6C34878D82A}">
                    <a16:rowId xmlns:a16="http://schemas.microsoft.com/office/drawing/2014/main" val="3369244798"/>
                  </a:ext>
                </a:extLst>
              </a:tr>
              <a:tr h="198120">
                <a:tc vMerge="1">
                  <a:txBody>
                    <a:bodyPr/>
                    <a:lstStyle/>
                    <a:p>
                      <a:endParaRPr lang="es-EC"/>
                    </a:p>
                  </a:txBody>
                  <a:tcPr/>
                </a:tc>
                <a:tc>
                  <a:txBody>
                    <a:bodyPr/>
                    <a:lstStyle/>
                    <a:p>
                      <a:pPr algn="r" fontAlgn="b"/>
                      <a:r>
                        <a:rPr lang="es-EC" sz="1200" u="none" strike="noStrike">
                          <a:effectLst/>
                        </a:rPr>
                        <a:t>8</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dirty="0">
                          <a:effectLst/>
                        </a:rPr>
                        <a:t>0.01</a:t>
                      </a:r>
                      <a:endParaRPr lang="es-EC" sz="1200" b="0" i="0" u="none" strike="noStrike" dirty="0">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0.2987</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0.1087</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0.1310</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0.1712</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0.2079</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dirty="0">
                          <a:effectLst/>
                        </a:rPr>
                        <a:t>0.5055</a:t>
                      </a:r>
                      <a:endParaRPr lang="es-EC" sz="1200" b="0" i="0" u="none" strike="noStrike" dirty="0">
                        <a:solidFill>
                          <a:srgbClr val="000000"/>
                        </a:solidFill>
                        <a:effectLst/>
                        <a:latin typeface="Calibri Light" panose="020F0302020204030204" pitchFamily="34" charset="0"/>
                      </a:endParaRPr>
                    </a:p>
                  </a:txBody>
                  <a:tcPr marL="7620" marR="7620" marT="7620" marB="0" anchor="b"/>
                </a:tc>
                <a:extLst>
                  <a:ext uri="{0D108BD9-81ED-4DB2-BD59-A6C34878D82A}">
                    <a16:rowId xmlns:a16="http://schemas.microsoft.com/office/drawing/2014/main" val="2361267947"/>
                  </a:ext>
                </a:extLst>
              </a:tr>
              <a:tr h="198120">
                <a:tc vMerge="1">
                  <a:txBody>
                    <a:bodyPr/>
                    <a:lstStyle/>
                    <a:p>
                      <a:endParaRPr lang="es-EC"/>
                    </a:p>
                  </a:txBody>
                  <a:tcPr/>
                </a:tc>
                <a:tc>
                  <a:txBody>
                    <a:bodyPr/>
                    <a:lstStyle/>
                    <a:p>
                      <a:pPr algn="r" fontAlgn="b"/>
                      <a:r>
                        <a:rPr lang="es-EC" sz="1200" u="none" strike="noStrike">
                          <a:effectLst/>
                        </a:rPr>
                        <a:t>8</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0.2091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0.0073</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0.0912</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0.1309</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0.1534</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0.3731</a:t>
                      </a:r>
                      <a:endParaRPr lang="es-EC" sz="1200" b="0" i="0" u="none" strike="noStrike">
                        <a:solidFill>
                          <a:srgbClr val="000000"/>
                        </a:solidFill>
                        <a:effectLst/>
                        <a:latin typeface="Calibri Light" panose="020F0302020204030204" pitchFamily="34" charset="0"/>
                      </a:endParaRPr>
                    </a:p>
                  </a:txBody>
                  <a:tcPr marL="7620" marR="7620" marT="7620" marB="0" anchor="b"/>
                </a:tc>
                <a:extLst>
                  <a:ext uri="{0D108BD9-81ED-4DB2-BD59-A6C34878D82A}">
                    <a16:rowId xmlns:a16="http://schemas.microsoft.com/office/drawing/2014/main" val="2982451240"/>
                  </a:ext>
                </a:extLst>
              </a:tr>
              <a:tr h="198120">
                <a:tc vMerge="1">
                  <a:txBody>
                    <a:bodyPr/>
                    <a:lstStyle/>
                    <a:p>
                      <a:endParaRPr lang="es-EC"/>
                    </a:p>
                  </a:txBody>
                  <a:tcPr/>
                </a:tc>
                <a:tc>
                  <a:txBody>
                    <a:bodyPr/>
                    <a:lstStyle/>
                    <a:p>
                      <a:pPr algn="r" fontAlgn="b"/>
                      <a:r>
                        <a:rPr lang="es-EC" sz="1200" u="none" strike="noStrike">
                          <a:effectLst/>
                        </a:rPr>
                        <a:t>10</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0.0001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0.3267</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0.0153</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0.0793</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0.1777</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0.1854</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0.4508</a:t>
                      </a:r>
                      <a:endParaRPr lang="es-EC" sz="1200" b="0" i="0" u="none" strike="noStrike">
                        <a:solidFill>
                          <a:srgbClr val="000000"/>
                        </a:solidFill>
                        <a:effectLst/>
                        <a:latin typeface="Calibri Light" panose="020F0302020204030204" pitchFamily="34" charset="0"/>
                      </a:endParaRPr>
                    </a:p>
                  </a:txBody>
                  <a:tcPr marL="7620" marR="7620" marT="7620" marB="0" anchor="b"/>
                </a:tc>
                <a:extLst>
                  <a:ext uri="{0D108BD9-81ED-4DB2-BD59-A6C34878D82A}">
                    <a16:rowId xmlns:a16="http://schemas.microsoft.com/office/drawing/2014/main" val="137798263"/>
                  </a:ext>
                </a:extLst>
              </a:tr>
              <a:tr h="198120">
                <a:tc vMerge="1">
                  <a:txBody>
                    <a:bodyPr/>
                    <a:lstStyle/>
                    <a:p>
                      <a:endParaRPr lang="es-EC"/>
                    </a:p>
                  </a:txBody>
                  <a:tcPr/>
                </a:tc>
                <a:tc>
                  <a:txBody>
                    <a:bodyPr/>
                    <a:lstStyle/>
                    <a:p>
                      <a:pPr algn="r" fontAlgn="b"/>
                      <a:r>
                        <a:rPr lang="es-EC" sz="1200" u="none" strike="noStrike">
                          <a:effectLst/>
                        </a:rPr>
                        <a:t>10</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0.001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0.2829</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0.0195</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0.0939</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0.1643</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0.1812</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0.4405</a:t>
                      </a:r>
                      <a:endParaRPr lang="es-EC" sz="1200" b="0" i="0" u="none" strike="noStrike">
                        <a:solidFill>
                          <a:srgbClr val="000000"/>
                        </a:solidFill>
                        <a:effectLst/>
                        <a:latin typeface="Calibri Light" panose="020F0302020204030204" pitchFamily="34" charset="0"/>
                      </a:endParaRPr>
                    </a:p>
                  </a:txBody>
                  <a:tcPr marL="7620" marR="7620" marT="7620" marB="0" anchor="b"/>
                </a:tc>
                <a:extLst>
                  <a:ext uri="{0D108BD9-81ED-4DB2-BD59-A6C34878D82A}">
                    <a16:rowId xmlns:a16="http://schemas.microsoft.com/office/drawing/2014/main" val="732052436"/>
                  </a:ext>
                </a:extLst>
              </a:tr>
              <a:tr h="198120">
                <a:tc vMerge="1">
                  <a:txBody>
                    <a:bodyPr/>
                    <a:lstStyle/>
                    <a:p>
                      <a:endParaRPr lang="es-EC"/>
                    </a:p>
                  </a:txBody>
                  <a:tcPr/>
                </a:tc>
                <a:tc>
                  <a:txBody>
                    <a:bodyPr/>
                    <a:lstStyle/>
                    <a:p>
                      <a:pPr algn="r" fontAlgn="b"/>
                      <a:r>
                        <a:rPr lang="es-EC" sz="1200" u="none" strike="noStrike">
                          <a:effectLst/>
                        </a:rPr>
                        <a:t>10</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0.3866</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0.0861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0.1372</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0.2167</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0.2461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0.5985</a:t>
                      </a:r>
                      <a:endParaRPr lang="es-EC" sz="1200" b="0" i="0" u="none" strike="noStrike">
                        <a:solidFill>
                          <a:srgbClr val="000000"/>
                        </a:solidFill>
                        <a:effectLst/>
                        <a:latin typeface="Calibri Light" panose="020F0302020204030204" pitchFamily="34" charset="0"/>
                      </a:endParaRPr>
                    </a:p>
                  </a:txBody>
                  <a:tcPr marL="7620" marR="7620" marT="7620" marB="0" anchor="b"/>
                </a:tc>
                <a:extLst>
                  <a:ext uri="{0D108BD9-81ED-4DB2-BD59-A6C34878D82A}">
                    <a16:rowId xmlns:a16="http://schemas.microsoft.com/office/drawing/2014/main" val="3721193158"/>
                  </a:ext>
                </a:extLst>
              </a:tr>
              <a:tr h="198120">
                <a:tc vMerge="1">
                  <a:txBody>
                    <a:bodyPr/>
                    <a:lstStyle/>
                    <a:p>
                      <a:endParaRPr lang="es-EC"/>
                    </a:p>
                  </a:txBody>
                  <a:tcPr/>
                </a:tc>
                <a:tc>
                  <a:txBody>
                    <a:bodyPr/>
                    <a:lstStyle/>
                    <a:p>
                      <a:pPr algn="r" fontAlgn="b"/>
                      <a:r>
                        <a:rPr lang="es-EC" sz="1200" u="none" strike="noStrike">
                          <a:effectLst/>
                        </a:rPr>
                        <a:t>10</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0.2087</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0.0074</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0.0917</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0.1310</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0.1538</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0.3740</a:t>
                      </a:r>
                      <a:endParaRPr lang="es-EC" sz="1200" b="0" i="0" u="none" strike="noStrike">
                        <a:solidFill>
                          <a:srgbClr val="000000"/>
                        </a:solidFill>
                        <a:effectLst/>
                        <a:latin typeface="Calibri Light" panose="020F0302020204030204" pitchFamily="34" charset="0"/>
                      </a:endParaRPr>
                    </a:p>
                  </a:txBody>
                  <a:tcPr marL="7620" marR="7620" marT="7620" marB="0" anchor="b"/>
                </a:tc>
                <a:extLst>
                  <a:ext uri="{0D108BD9-81ED-4DB2-BD59-A6C34878D82A}">
                    <a16:rowId xmlns:a16="http://schemas.microsoft.com/office/drawing/2014/main" val="1304965636"/>
                  </a:ext>
                </a:extLst>
              </a:tr>
              <a:tr h="198120">
                <a:tc rowSpan="8">
                  <a:txBody>
                    <a:bodyPr/>
                    <a:lstStyle/>
                    <a:p>
                      <a:pPr algn="ctr" fontAlgn="ctr"/>
                      <a:r>
                        <a:rPr lang="es-EC" sz="1200" u="none" strike="noStrike">
                          <a:effectLst/>
                        </a:rPr>
                        <a:t>Modelo polinomial 3: x grado 3</a:t>
                      </a:r>
                      <a:endParaRPr lang="es-EC" sz="1200" b="0" i="0" u="none" strike="noStrike">
                        <a:solidFill>
                          <a:srgbClr val="000000"/>
                        </a:solidFill>
                        <a:effectLst/>
                        <a:latin typeface="Calibri Light" panose="020F0302020204030204" pitchFamily="34" charset="0"/>
                      </a:endParaRPr>
                    </a:p>
                  </a:txBody>
                  <a:tcPr marL="7620" marR="7620" marT="7620" marB="0" anchor="ctr"/>
                </a:tc>
                <a:tc>
                  <a:txBody>
                    <a:bodyPr/>
                    <a:lstStyle/>
                    <a:p>
                      <a:pPr algn="r" fontAlgn="b"/>
                      <a:r>
                        <a:rPr lang="es-EC" sz="1200" u="none" strike="noStrike">
                          <a:effectLst/>
                        </a:rPr>
                        <a:t>8</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0.0001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0.3176</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0.0205</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dirty="0">
                          <a:effectLst/>
                        </a:rPr>
                        <a:t>0.1245</a:t>
                      </a:r>
                      <a:endParaRPr lang="es-EC" sz="1200" b="0" i="0" u="none" strike="noStrike" dirty="0">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0.1541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0.1913</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0.4652</a:t>
                      </a:r>
                      <a:endParaRPr lang="es-EC" sz="1200" b="0" i="0" u="none" strike="noStrike">
                        <a:solidFill>
                          <a:srgbClr val="000000"/>
                        </a:solidFill>
                        <a:effectLst/>
                        <a:latin typeface="Calibri Light" panose="020F0302020204030204" pitchFamily="34" charset="0"/>
                      </a:endParaRPr>
                    </a:p>
                  </a:txBody>
                  <a:tcPr marL="7620" marR="7620" marT="7620" marB="0" anchor="b"/>
                </a:tc>
                <a:extLst>
                  <a:ext uri="{0D108BD9-81ED-4DB2-BD59-A6C34878D82A}">
                    <a16:rowId xmlns:a16="http://schemas.microsoft.com/office/drawing/2014/main" val="4240273711"/>
                  </a:ext>
                </a:extLst>
              </a:tr>
              <a:tr h="198120">
                <a:tc vMerge="1">
                  <a:txBody>
                    <a:bodyPr/>
                    <a:lstStyle/>
                    <a:p>
                      <a:endParaRPr lang="es-EC"/>
                    </a:p>
                  </a:txBody>
                  <a:tcPr/>
                </a:tc>
                <a:tc>
                  <a:txBody>
                    <a:bodyPr/>
                    <a:lstStyle/>
                    <a:p>
                      <a:pPr algn="r" fontAlgn="b"/>
                      <a:r>
                        <a:rPr lang="es-EC" sz="1200" u="none" strike="noStrike">
                          <a:effectLst/>
                        </a:rPr>
                        <a:t>8</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0.001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0.2982</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0.0296</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0.0642</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0.1545</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0.1592</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0.3871</a:t>
                      </a:r>
                      <a:endParaRPr lang="es-EC" sz="1200" b="0" i="0" u="none" strike="noStrike">
                        <a:solidFill>
                          <a:srgbClr val="000000"/>
                        </a:solidFill>
                        <a:effectLst/>
                        <a:latin typeface="Calibri Light" panose="020F0302020204030204" pitchFamily="34" charset="0"/>
                      </a:endParaRPr>
                    </a:p>
                  </a:txBody>
                  <a:tcPr marL="7620" marR="7620" marT="7620" marB="0" anchor="b"/>
                </a:tc>
                <a:extLst>
                  <a:ext uri="{0D108BD9-81ED-4DB2-BD59-A6C34878D82A}">
                    <a16:rowId xmlns:a16="http://schemas.microsoft.com/office/drawing/2014/main" val="2890196405"/>
                  </a:ext>
                </a:extLst>
              </a:tr>
              <a:tr h="198120">
                <a:tc vMerge="1">
                  <a:txBody>
                    <a:bodyPr/>
                    <a:lstStyle/>
                    <a:p>
                      <a:endParaRPr lang="es-EC"/>
                    </a:p>
                  </a:txBody>
                  <a:tcPr/>
                </a:tc>
                <a:tc>
                  <a:txBody>
                    <a:bodyPr/>
                    <a:lstStyle/>
                    <a:p>
                      <a:pPr algn="r" fontAlgn="b"/>
                      <a:r>
                        <a:rPr lang="es-EC" sz="1200" u="none" strike="noStrike">
                          <a:effectLst/>
                        </a:rPr>
                        <a:t>8</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0.2579</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0.0189</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0.0812</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0.1416</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0.1562</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0.3799</a:t>
                      </a:r>
                      <a:endParaRPr lang="es-EC" sz="1200" b="0" i="0" u="none" strike="noStrike">
                        <a:solidFill>
                          <a:srgbClr val="000000"/>
                        </a:solidFill>
                        <a:effectLst/>
                        <a:latin typeface="Calibri Light" panose="020F0302020204030204" pitchFamily="34" charset="0"/>
                      </a:endParaRPr>
                    </a:p>
                  </a:txBody>
                  <a:tcPr marL="7620" marR="7620" marT="7620" marB="0" anchor="b"/>
                </a:tc>
                <a:extLst>
                  <a:ext uri="{0D108BD9-81ED-4DB2-BD59-A6C34878D82A}">
                    <a16:rowId xmlns:a16="http://schemas.microsoft.com/office/drawing/2014/main" val="2946067624"/>
                  </a:ext>
                </a:extLst>
              </a:tr>
              <a:tr h="198120">
                <a:tc vMerge="1">
                  <a:txBody>
                    <a:bodyPr/>
                    <a:lstStyle/>
                    <a:p>
                      <a:endParaRPr lang="es-EC"/>
                    </a:p>
                  </a:txBody>
                  <a:tcPr/>
                </a:tc>
                <a:tc>
                  <a:txBody>
                    <a:bodyPr/>
                    <a:lstStyle/>
                    <a:p>
                      <a:pPr algn="r" fontAlgn="b"/>
                      <a:r>
                        <a:rPr lang="es-EC" sz="1200" u="none" strike="noStrike">
                          <a:effectLst/>
                        </a:rPr>
                        <a:t>8</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97.5131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2.8757</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50.2066</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34.7509</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59.9512</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145.7811</a:t>
                      </a:r>
                      <a:endParaRPr lang="es-EC" sz="1200" b="0" i="0" u="none" strike="noStrike">
                        <a:solidFill>
                          <a:srgbClr val="000000"/>
                        </a:solidFill>
                        <a:effectLst/>
                        <a:latin typeface="Calibri Light" panose="020F0302020204030204" pitchFamily="34" charset="0"/>
                      </a:endParaRPr>
                    </a:p>
                  </a:txBody>
                  <a:tcPr marL="7620" marR="7620" marT="7620" marB="0" anchor="b"/>
                </a:tc>
                <a:extLst>
                  <a:ext uri="{0D108BD9-81ED-4DB2-BD59-A6C34878D82A}">
                    <a16:rowId xmlns:a16="http://schemas.microsoft.com/office/drawing/2014/main" val="3028729116"/>
                  </a:ext>
                </a:extLst>
              </a:tr>
              <a:tr h="198120">
                <a:tc vMerge="1">
                  <a:txBody>
                    <a:bodyPr/>
                    <a:lstStyle/>
                    <a:p>
                      <a:endParaRPr lang="es-EC"/>
                    </a:p>
                  </a:txBody>
                  <a:tcPr/>
                </a:tc>
                <a:tc>
                  <a:txBody>
                    <a:bodyPr/>
                    <a:lstStyle/>
                    <a:p>
                      <a:pPr algn="r" fontAlgn="b"/>
                      <a:r>
                        <a:rPr lang="es-EC" sz="1200" u="none" strike="noStrike">
                          <a:effectLst/>
                        </a:rPr>
                        <a:t>10</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0.0001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0.3974</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0.0120</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0.0483</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0.1886</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0.1842</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0.4480</a:t>
                      </a:r>
                      <a:endParaRPr lang="es-EC" sz="1200" b="0" i="0" u="none" strike="noStrike">
                        <a:solidFill>
                          <a:srgbClr val="000000"/>
                        </a:solidFill>
                        <a:effectLst/>
                        <a:latin typeface="Calibri Light" panose="020F0302020204030204" pitchFamily="34" charset="0"/>
                      </a:endParaRPr>
                    </a:p>
                  </a:txBody>
                  <a:tcPr marL="7620" marR="7620" marT="7620" marB="0" anchor="b"/>
                </a:tc>
                <a:extLst>
                  <a:ext uri="{0D108BD9-81ED-4DB2-BD59-A6C34878D82A}">
                    <a16:rowId xmlns:a16="http://schemas.microsoft.com/office/drawing/2014/main" val="2724240932"/>
                  </a:ext>
                </a:extLst>
              </a:tr>
              <a:tr h="198120">
                <a:tc vMerge="1">
                  <a:txBody>
                    <a:bodyPr/>
                    <a:lstStyle/>
                    <a:p>
                      <a:endParaRPr lang="es-EC"/>
                    </a:p>
                  </a:txBody>
                  <a:tcPr/>
                </a:tc>
                <a:tc>
                  <a:txBody>
                    <a:bodyPr/>
                    <a:lstStyle/>
                    <a:p>
                      <a:pPr algn="r" fontAlgn="b"/>
                      <a:r>
                        <a:rPr lang="es-EC" sz="1200" u="none" strike="noStrike">
                          <a:effectLst/>
                        </a:rPr>
                        <a:t>10</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0.001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0.3028</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0.0305</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0.0687</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0.1585</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0.1645</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0.4000</a:t>
                      </a:r>
                      <a:endParaRPr lang="es-EC" sz="1200" b="0" i="0" u="none" strike="noStrike">
                        <a:solidFill>
                          <a:srgbClr val="000000"/>
                        </a:solidFill>
                        <a:effectLst/>
                        <a:latin typeface="Calibri Light" panose="020F0302020204030204" pitchFamily="34" charset="0"/>
                      </a:endParaRPr>
                    </a:p>
                  </a:txBody>
                  <a:tcPr marL="7620" marR="7620" marT="7620" marB="0" anchor="b"/>
                </a:tc>
                <a:extLst>
                  <a:ext uri="{0D108BD9-81ED-4DB2-BD59-A6C34878D82A}">
                    <a16:rowId xmlns:a16="http://schemas.microsoft.com/office/drawing/2014/main" val="3400521137"/>
                  </a:ext>
                </a:extLst>
              </a:tr>
              <a:tr h="198120">
                <a:tc vMerge="1">
                  <a:txBody>
                    <a:bodyPr/>
                    <a:lstStyle/>
                    <a:p>
                      <a:endParaRPr lang="es-EC"/>
                    </a:p>
                  </a:txBody>
                  <a:tcPr/>
                </a:tc>
                <a:tc>
                  <a:txBody>
                    <a:bodyPr/>
                    <a:lstStyle/>
                    <a:p>
                      <a:pPr algn="r" fontAlgn="b"/>
                      <a:r>
                        <a:rPr lang="es-EC" sz="1200" u="none" strike="noStrike">
                          <a:effectLst/>
                        </a:rPr>
                        <a:t>10</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0.2731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0.0462</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0.0763</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0.1421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0.1542</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0.3750</a:t>
                      </a:r>
                      <a:endParaRPr lang="es-EC" sz="1200" b="0" i="0" u="none" strike="noStrike">
                        <a:solidFill>
                          <a:srgbClr val="000000"/>
                        </a:solidFill>
                        <a:effectLst/>
                        <a:latin typeface="Calibri Light" panose="020F0302020204030204" pitchFamily="34" charset="0"/>
                      </a:endParaRPr>
                    </a:p>
                  </a:txBody>
                  <a:tcPr marL="7620" marR="7620" marT="7620" marB="0" anchor="b"/>
                </a:tc>
                <a:extLst>
                  <a:ext uri="{0D108BD9-81ED-4DB2-BD59-A6C34878D82A}">
                    <a16:rowId xmlns:a16="http://schemas.microsoft.com/office/drawing/2014/main" val="4059566598"/>
                  </a:ext>
                </a:extLst>
              </a:tr>
              <a:tr h="198120">
                <a:tc vMerge="1">
                  <a:txBody>
                    <a:bodyPr/>
                    <a:lstStyle/>
                    <a:p>
                      <a:endParaRPr lang="es-EC"/>
                    </a:p>
                  </a:txBody>
                  <a:tcPr/>
                </a:tc>
                <a:tc>
                  <a:txBody>
                    <a:bodyPr/>
                    <a:lstStyle/>
                    <a:p>
                      <a:pPr algn="r" fontAlgn="b"/>
                      <a:r>
                        <a:rPr lang="es-EC" sz="1200" u="none" strike="noStrike" dirty="0">
                          <a:effectLst/>
                        </a:rPr>
                        <a:t>10</a:t>
                      </a:r>
                      <a:endParaRPr lang="es-EC" sz="1200" b="0" i="0" u="none" strike="noStrike" dirty="0">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0.2267</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0.0069</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0.1075</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0.1389</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0.1694</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dirty="0">
                          <a:effectLst/>
                        </a:rPr>
                        <a:t>0.4120</a:t>
                      </a:r>
                      <a:endParaRPr lang="es-EC" sz="1200" b="0" i="0" u="none" strike="noStrike" dirty="0">
                        <a:solidFill>
                          <a:srgbClr val="000000"/>
                        </a:solidFill>
                        <a:effectLst/>
                        <a:latin typeface="Calibri Light" panose="020F0302020204030204" pitchFamily="34" charset="0"/>
                      </a:endParaRPr>
                    </a:p>
                  </a:txBody>
                  <a:tcPr marL="7620" marR="7620" marT="7620" marB="0" anchor="b"/>
                </a:tc>
                <a:extLst>
                  <a:ext uri="{0D108BD9-81ED-4DB2-BD59-A6C34878D82A}">
                    <a16:rowId xmlns:a16="http://schemas.microsoft.com/office/drawing/2014/main" val="2216058717"/>
                  </a:ext>
                </a:extLst>
              </a:tr>
            </a:tbl>
          </a:graphicData>
        </a:graphic>
      </p:graphicFrame>
      <p:sp>
        <p:nvSpPr>
          <p:cNvPr id="6" name="Rectángulo 5">
            <a:extLst>
              <a:ext uri="{FF2B5EF4-FFF2-40B4-BE49-F238E27FC236}">
                <a16:creationId xmlns:a16="http://schemas.microsoft.com/office/drawing/2014/main" id="{2762FB0B-C5B0-4696-9F00-BB67D5C18B10}"/>
              </a:ext>
            </a:extLst>
          </p:cNvPr>
          <p:cNvSpPr/>
          <p:nvPr/>
        </p:nvSpPr>
        <p:spPr>
          <a:xfrm>
            <a:off x="2039815" y="3657600"/>
            <a:ext cx="5259575" cy="1785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2081543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a:xfrm>
            <a:off x="628650" y="365126"/>
            <a:ext cx="7886700" cy="1048375"/>
          </a:xfrm>
        </p:spPr>
        <p:txBody>
          <a:bodyPr>
            <a:normAutofit/>
          </a:bodyPr>
          <a:lstStyle/>
          <a:p>
            <a:r>
              <a:rPr lang="es-MX" sz="3500" b="1" dirty="0">
                <a:latin typeface="Arial" panose="020B0604020202020204" pitchFamily="34" charset="0"/>
                <a:cs typeface="Arial" panose="020B0604020202020204" pitchFamily="34" charset="0"/>
              </a:rPr>
              <a:t>Resultados</a:t>
            </a:r>
            <a:endParaRPr lang="en-US" sz="3500" b="1" dirty="0">
              <a:latin typeface="Arial" panose="020B0604020202020204" pitchFamily="34" charset="0"/>
              <a:cs typeface="Arial" panose="020B0604020202020204" pitchFamily="34" charset="0"/>
            </a:endParaRPr>
          </a:p>
        </p:txBody>
      </p:sp>
      <p:sp>
        <p:nvSpPr>
          <p:cNvPr id="2" name="Marcador de contenido 1">
            <a:extLst>
              <a:ext uri="{FF2B5EF4-FFF2-40B4-BE49-F238E27FC236}">
                <a16:creationId xmlns:a16="http://schemas.microsoft.com/office/drawing/2014/main" id="{C92B4020-12C6-4D83-944E-8AF782426A70}"/>
              </a:ext>
            </a:extLst>
          </p:cNvPr>
          <p:cNvSpPr>
            <a:spLocks noGrp="1"/>
          </p:cNvSpPr>
          <p:nvPr>
            <p:ph idx="1"/>
          </p:nvPr>
        </p:nvSpPr>
        <p:spPr>
          <a:xfrm>
            <a:off x="628650" y="1206035"/>
            <a:ext cx="7886700" cy="523221"/>
          </a:xfrm>
        </p:spPr>
        <p:txBody>
          <a:bodyPr/>
          <a:lstStyle/>
          <a:p>
            <a:pPr marL="0" indent="0">
              <a:buNone/>
            </a:pPr>
            <a:r>
              <a:rPr lang="es-EC" sz="2500" b="1" dirty="0">
                <a:latin typeface="Arial" panose="020B0604020202020204" pitchFamily="34" charset="0"/>
                <a:cs typeface="Arial" panose="020B0604020202020204" pitchFamily="34" charset="0"/>
              </a:rPr>
              <a:t>Mínimos cuadrados colocación</a:t>
            </a:r>
          </a:p>
          <a:p>
            <a:endParaRPr lang="es-EC" dirty="0">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88AD321D-0D7A-44B0-B7B9-648A8C280E30}"/>
              </a:ext>
            </a:extLst>
          </p:cNvPr>
          <p:cNvSpPr txBox="1"/>
          <p:nvPr/>
        </p:nvSpPr>
        <p:spPr>
          <a:xfrm>
            <a:off x="827883" y="1601841"/>
            <a:ext cx="7768152" cy="338554"/>
          </a:xfrm>
          <a:prstGeom prst="rect">
            <a:avLst/>
          </a:prstGeom>
          <a:noFill/>
        </p:spPr>
        <p:txBody>
          <a:bodyPr wrap="square">
            <a:spAutoFit/>
          </a:bodyPr>
          <a:lstStyle/>
          <a:p>
            <a:r>
              <a:rPr lang="es-MX" sz="1600" b="1" dirty="0">
                <a:solidFill>
                  <a:schemeClr val="accent6"/>
                </a:solidFill>
                <a:latin typeface="Arial" panose="020B0604020202020204" pitchFamily="34" charset="0"/>
                <a:cs typeface="Arial" panose="020B0604020202020204" pitchFamily="34" charset="0"/>
              </a:rPr>
              <a:t>Validación cruzada de MCC con distintos modelos matemáticos</a:t>
            </a:r>
            <a:endParaRPr lang="es-EC" sz="1600" b="1" dirty="0">
              <a:solidFill>
                <a:schemeClr val="accent6"/>
              </a:solidFill>
              <a:latin typeface="Arial" panose="020B0604020202020204" pitchFamily="34" charset="0"/>
              <a:cs typeface="Arial" panose="020B0604020202020204" pitchFamily="34" charset="0"/>
            </a:endParaRPr>
          </a:p>
        </p:txBody>
      </p:sp>
      <p:graphicFrame>
        <p:nvGraphicFramePr>
          <p:cNvPr id="4" name="Tabla 3">
            <a:extLst>
              <a:ext uri="{FF2B5EF4-FFF2-40B4-BE49-F238E27FC236}">
                <a16:creationId xmlns:a16="http://schemas.microsoft.com/office/drawing/2014/main" id="{15E7CF7A-8FC7-4077-B756-B5EB87243FF2}"/>
              </a:ext>
            </a:extLst>
          </p:cNvPr>
          <p:cNvGraphicFramePr>
            <a:graphicFrameLocks noGrp="1"/>
          </p:cNvGraphicFramePr>
          <p:nvPr>
            <p:extLst>
              <p:ext uri="{D42A27DB-BD31-4B8C-83A1-F6EECF244321}">
                <p14:modId xmlns:p14="http://schemas.microsoft.com/office/powerpoint/2010/main" val="4146354219"/>
              </p:ext>
            </p:extLst>
          </p:nvPr>
        </p:nvGraphicFramePr>
        <p:xfrm>
          <a:off x="5023495" y="2186994"/>
          <a:ext cx="3784600" cy="1311984"/>
        </p:xfrm>
        <a:graphic>
          <a:graphicData uri="http://schemas.openxmlformats.org/drawingml/2006/table">
            <a:tbl>
              <a:tblPr>
                <a:tableStyleId>{93296810-A885-4BE3-A3E7-6D5BEEA58F35}</a:tableStyleId>
              </a:tblPr>
              <a:tblGrid>
                <a:gridCol w="1625600">
                  <a:extLst>
                    <a:ext uri="{9D8B030D-6E8A-4147-A177-3AD203B41FA5}">
                      <a16:colId xmlns:a16="http://schemas.microsoft.com/office/drawing/2014/main" val="3814094191"/>
                    </a:ext>
                  </a:extLst>
                </a:gridCol>
                <a:gridCol w="2159000">
                  <a:extLst>
                    <a:ext uri="{9D8B030D-6E8A-4147-A177-3AD203B41FA5}">
                      <a16:colId xmlns:a16="http://schemas.microsoft.com/office/drawing/2014/main" val="3306016886"/>
                    </a:ext>
                  </a:extLst>
                </a:gridCol>
              </a:tblGrid>
              <a:tr h="327996">
                <a:tc>
                  <a:txBody>
                    <a:bodyPr/>
                    <a:lstStyle/>
                    <a:p>
                      <a:pPr algn="ctr" fontAlgn="ctr"/>
                      <a:r>
                        <a:rPr lang="es-EC" sz="1200" b="1" u="none" strike="noStrike" dirty="0">
                          <a:effectLst/>
                        </a:rPr>
                        <a:t>Modelo matemático</a:t>
                      </a:r>
                      <a:endParaRPr lang="es-EC" sz="12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s-EC" sz="1200" b="1" u="none" strike="noStrike" dirty="0">
                          <a:effectLst/>
                        </a:rPr>
                        <a:t>RMSE validación cruzada (m)</a:t>
                      </a:r>
                      <a:endParaRPr lang="es-EC" sz="1200" b="1"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4230033974"/>
                  </a:ext>
                </a:extLst>
              </a:tr>
              <a:tr h="327996">
                <a:tc>
                  <a:txBody>
                    <a:bodyPr/>
                    <a:lstStyle/>
                    <a:p>
                      <a:pPr algn="ctr" fontAlgn="ctr"/>
                      <a:r>
                        <a:rPr lang="es-EC" sz="1200" u="none" strike="noStrike">
                          <a:effectLst/>
                        </a:rPr>
                        <a:t>Modelo 1: X1 Y1</a:t>
                      </a:r>
                      <a:endParaRPr lang="es-EC" sz="1200" b="0"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s-EC" sz="1200" u="none" strike="noStrike">
                          <a:effectLst/>
                        </a:rPr>
                        <a:t>0.1443</a:t>
                      </a:r>
                      <a:endParaRPr lang="es-EC" sz="1200" b="0" i="0" u="none" strike="noStrike">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3008313278"/>
                  </a:ext>
                </a:extLst>
              </a:tr>
              <a:tr h="327996">
                <a:tc>
                  <a:txBody>
                    <a:bodyPr/>
                    <a:lstStyle/>
                    <a:p>
                      <a:pPr algn="ctr" fontAlgn="ctr"/>
                      <a:r>
                        <a:rPr lang="es-EC" sz="1200" u="none" strike="noStrike">
                          <a:effectLst/>
                        </a:rPr>
                        <a:t>Modelo 2: X1 Y2</a:t>
                      </a:r>
                      <a:endParaRPr lang="es-EC" sz="1200" b="0"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s-EC" sz="1200" b="1" u="none" strike="noStrike" dirty="0">
                          <a:effectLst/>
                        </a:rPr>
                        <a:t>0.0993</a:t>
                      </a:r>
                      <a:endParaRPr lang="es-EC" sz="1200" b="1"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2526807615"/>
                  </a:ext>
                </a:extLst>
              </a:tr>
              <a:tr h="327996">
                <a:tc>
                  <a:txBody>
                    <a:bodyPr/>
                    <a:lstStyle/>
                    <a:p>
                      <a:pPr algn="ctr" fontAlgn="ctr"/>
                      <a:r>
                        <a:rPr lang="es-EC" sz="1200" u="none" strike="noStrike">
                          <a:effectLst/>
                        </a:rPr>
                        <a:t>Modelo 3: X1 Y3</a:t>
                      </a:r>
                      <a:endParaRPr lang="es-EC" sz="1200" b="0"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s-EC" sz="1200" u="none" strike="noStrike" dirty="0">
                          <a:effectLst/>
                        </a:rPr>
                        <a:t>0.6003</a:t>
                      </a:r>
                      <a:endParaRPr lang="es-EC" sz="1200" b="0"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577954494"/>
                  </a:ext>
                </a:extLst>
              </a:tr>
            </a:tbl>
          </a:graphicData>
        </a:graphic>
      </p:graphicFrame>
      <p:sp>
        <p:nvSpPr>
          <p:cNvPr id="10" name="Rectángulo 9">
            <a:extLst>
              <a:ext uri="{FF2B5EF4-FFF2-40B4-BE49-F238E27FC236}">
                <a16:creationId xmlns:a16="http://schemas.microsoft.com/office/drawing/2014/main" id="{D4F8274B-3506-41D6-8393-855E7150BDC1}"/>
              </a:ext>
            </a:extLst>
          </p:cNvPr>
          <p:cNvSpPr/>
          <p:nvPr/>
        </p:nvSpPr>
        <p:spPr>
          <a:xfrm>
            <a:off x="5118229" y="2875045"/>
            <a:ext cx="3095948" cy="2419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2" name="Gráfico 11">
            <a:extLst>
              <a:ext uri="{FF2B5EF4-FFF2-40B4-BE49-F238E27FC236}">
                <a16:creationId xmlns:a16="http://schemas.microsoft.com/office/drawing/2014/main" id="{4373DA02-AE48-4EFA-A984-82FC4B9C35D0}"/>
              </a:ext>
            </a:extLst>
          </p:cNvPr>
          <p:cNvGraphicFramePr/>
          <p:nvPr>
            <p:extLst>
              <p:ext uri="{D42A27DB-BD31-4B8C-83A1-F6EECF244321}">
                <p14:modId xmlns:p14="http://schemas.microsoft.com/office/powerpoint/2010/main" val="482327902"/>
              </p:ext>
            </p:extLst>
          </p:nvPr>
        </p:nvGraphicFramePr>
        <p:xfrm>
          <a:off x="628650" y="2159513"/>
          <a:ext cx="3784600" cy="17406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áfico 12">
            <a:extLst>
              <a:ext uri="{FF2B5EF4-FFF2-40B4-BE49-F238E27FC236}">
                <a16:creationId xmlns:a16="http://schemas.microsoft.com/office/drawing/2014/main" id="{193989AB-0E39-4214-B148-C803FB385C59}"/>
              </a:ext>
            </a:extLst>
          </p:cNvPr>
          <p:cNvGraphicFramePr/>
          <p:nvPr>
            <p:extLst>
              <p:ext uri="{D42A27DB-BD31-4B8C-83A1-F6EECF244321}">
                <p14:modId xmlns:p14="http://schemas.microsoft.com/office/powerpoint/2010/main" val="429997208"/>
              </p:ext>
            </p:extLst>
          </p:nvPr>
        </p:nvGraphicFramePr>
        <p:xfrm>
          <a:off x="628650" y="4232583"/>
          <a:ext cx="3850044" cy="19199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áfico 13">
            <a:extLst>
              <a:ext uri="{FF2B5EF4-FFF2-40B4-BE49-F238E27FC236}">
                <a16:creationId xmlns:a16="http://schemas.microsoft.com/office/drawing/2014/main" id="{72D6EC26-F135-4AA3-845F-C03A026B9E1A}"/>
              </a:ext>
            </a:extLst>
          </p:cNvPr>
          <p:cNvGraphicFramePr/>
          <p:nvPr>
            <p:extLst>
              <p:ext uri="{D42A27DB-BD31-4B8C-83A1-F6EECF244321}">
                <p14:modId xmlns:p14="http://schemas.microsoft.com/office/powerpoint/2010/main" val="1460077752"/>
              </p:ext>
            </p:extLst>
          </p:nvPr>
        </p:nvGraphicFramePr>
        <p:xfrm>
          <a:off x="4711959" y="4341123"/>
          <a:ext cx="4096136" cy="170283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ángulo 15">
            <a:extLst>
              <a:ext uri="{FF2B5EF4-FFF2-40B4-BE49-F238E27FC236}">
                <a16:creationId xmlns:a16="http://schemas.microsoft.com/office/drawing/2014/main" id="{EBDB014A-4804-4F5D-AA04-112A80A6A809}"/>
              </a:ext>
            </a:extLst>
          </p:cNvPr>
          <p:cNvSpPr/>
          <p:nvPr/>
        </p:nvSpPr>
        <p:spPr>
          <a:xfrm>
            <a:off x="628649" y="1917596"/>
            <a:ext cx="854917" cy="24191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Modelo  1</a:t>
            </a:r>
          </a:p>
        </p:txBody>
      </p:sp>
      <p:sp>
        <p:nvSpPr>
          <p:cNvPr id="19" name="Rectángulo 18">
            <a:extLst>
              <a:ext uri="{FF2B5EF4-FFF2-40B4-BE49-F238E27FC236}">
                <a16:creationId xmlns:a16="http://schemas.microsoft.com/office/drawing/2014/main" id="{3FCB0B42-F8FA-4CE3-9234-D3A03673918A}"/>
              </a:ext>
            </a:extLst>
          </p:cNvPr>
          <p:cNvSpPr/>
          <p:nvPr/>
        </p:nvSpPr>
        <p:spPr>
          <a:xfrm>
            <a:off x="618279" y="3990666"/>
            <a:ext cx="854917" cy="24191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Modelo  2</a:t>
            </a:r>
          </a:p>
        </p:txBody>
      </p:sp>
      <p:sp>
        <p:nvSpPr>
          <p:cNvPr id="20" name="Rectángulo 19">
            <a:extLst>
              <a:ext uri="{FF2B5EF4-FFF2-40B4-BE49-F238E27FC236}">
                <a16:creationId xmlns:a16="http://schemas.microsoft.com/office/drawing/2014/main" id="{75A99636-1365-485C-9DC8-4B7A12053EDF}"/>
              </a:ext>
            </a:extLst>
          </p:cNvPr>
          <p:cNvSpPr/>
          <p:nvPr/>
        </p:nvSpPr>
        <p:spPr>
          <a:xfrm>
            <a:off x="4710920" y="4090150"/>
            <a:ext cx="854917" cy="24191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Modelo  3</a:t>
            </a:r>
          </a:p>
        </p:txBody>
      </p:sp>
    </p:spTree>
    <p:extLst>
      <p:ext uri="{BB962C8B-B14F-4D97-AF65-F5344CB8AC3E}">
        <p14:creationId xmlns:p14="http://schemas.microsoft.com/office/powerpoint/2010/main" val="32725924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a:xfrm>
            <a:off x="628650" y="365126"/>
            <a:ext cx="7886700" cy="1048375"/>
          </a:xfrm>
        </p:spPr>
        <p:txBody>
          <a:bodyPr>
            <a:normAutofit/>
          </a:bodyPr>
          <a:lstStyle/>
          <a:p>
            <a:r>
              <a:rPr lang="es-MX" sz="3500" b="1" dirty="0">
                <a:latin typeface="Arial" panose="020B0604020202020204" pitchFamily="34" charset="0"/>
                <a:cs typeface="Arial" panose="020B0604020202020204" pitchFamily="34" charset="0"/>
              </a:rPr>
              <a:t>Resultados</a:t>
            </a:r>
            <a:endParaRPr lang="en-US" sz="3500" b="1" dirty="0">
              <a:latin typeface="Arial" panose="020B0604020202020204" pitchFamily="34" charset="0"/>
              <a:cs typeface="Arial" panose="020B0604020202020204" pitchFamily="34" charset="0"/>
            </a:endParaRPr>
          </a:p>
        </p:txBody>
      </p:sp>
      <p:sp>
        <p:nvSpPr>
          <p:cNvPr id="2" name="Marcador de contenido 1">
            <a:extLst>
              <a:ext uri="{FF2B5EF4-FFF2-40B4-BE49-F238E27FC236}">
                <a16:creationId xmlns:a16="http://schemas.microsoft.com/office/drawing/2014/main" id="{C92B4020-12C6-4D83-944E-8AF782426A70}"/>
              </a:ext>
            </a:extLst>
          </p:cNvPr>
          <p:cNvSpPr>
            <a:spLocks noGrp="1"/>
          </p:cNvSpPr>
          <p:nvPr>
            <p:ph idx="1"/>
          </p:nvPr>
        </p:nvSpPr>
        <p:spPr>
          <a:xfrm>
            <a:off x="628650" y="1206035"/>
            <a:ext cx="7886700" cy="523221"/>
          </a:xfrm>
        </p:spPr>
        <p:txBody>
          <a:bodyPr/>
          <a:lstStyle/>
          <a:p>
            <a:pPr marL="0" indent="0">
              <a:buNone/>
            </a:pPr>
            <a:r>
              <a:rPr lang="es-ES" sz="2500" b="1" dirty="0">
                <a:latin typeface="Arial" panose="020B0604020202020204" pitchFamily="34" charset="0"/>
                <a:cs typeface="Arial" panose="020B0604020202020204" pitchFamily="34" charset="0"/>
              </a:rPr>
              <a:t>Cokriging ordinario</a:t>
            </a:r>
            <a:endParaRPr lang="es-EC" sz="2500" b="1" dirty="0">
              <a:latin typeface="Arial" panose="020B0604020202020204" pitchFamily="34" charset="0"/>
              <a:cs typeface="Arial" panose="020B0604020202020204" pitchFamily="34" charset="0"/>
            </a:endParaRPr>
          </a:p>
          <a:p>
            <a:endParaRPr lang="es-EC"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0ED93E62-5E50-42F3-8CFA-AF0112B67866}"/>
              </a:ext>
            </a:extLst>
          </p:cNvPr>
          <p:cNvSpPr txBox="1"/>
          <p:nvPr/>
        </p:nvSpPr>
        <p:spPr>
          <a:xfrm>
            <a:off x="1488726" y="2437634"/>
            <a:ext cx="6832314" cy="307777"/>
          </a:xfrm>
          <a:prstGeom prst="rect">
            <a:avLst/>
          </a:prstGeom>
          <a:noFill/>
        </p:spPr>
        <p:txBody>
          <a:bodyPr wrap="square">
            <a:spAutoFit/>
          </a:bodyPr>
          <a:lstStyle/>
          <a:p>
            <a:pPr algn="ctr"/>
            <a:r>
              <a:rPr lang="es-ES" sz="1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RMSE entre la ondulación real vs la ondulación predicha usando validación cruzada</a:t>
            </a:r>
            <a:endParaRPr lang="es-EC" sz="1400" i="1" dirty="0">
              <a:latin typeface="Arial" panose="020B0604020202020204" pitchFamily="34" charset="0"/>
              <a:cs typeface="Arial" panose="020B0604020202020204" pitchFamily="34" charset="0"/>
            </a:endParaRPr>
          </a:p>
        </p:txBody>
      </p:sp>
      <p:graphicFrame>
        <p:nvGraphicFramePr>
          <p:cNvPr id="7" name="Tabla 6">
            <a:extLst>
              <a:ext uri="{FF2B5EF4-FFF2-40B4-BE49-F238E27FC236}">
                <a16:creationId xmlns:a16="http://schemas.microsoft.com/office/drawing/2014/main" id="{300E9E2D-040D-4782-831B-82A757CF55B6}"/>
              </a:ext>
            </a:extLst>
          </p:cNvPr>
          <p:cNvGraphicFramePr>
            <a:graphicFrameLocks noGrp="1"/>
          </p:cNvGraphicFramePr>
          <p:nvPr/>
        </p:nvGraphicFramePr>
        <p:xfrm>
          <a:off x="2825750" y="2837961"/>
          <a:ext cx="3729596" cy="1676400"/>
        </p:xfrm>
        <a:graphic>
          <a:graphicData uri="http://schemas.openxmlformats.org/drawingml/2006/table">
            <a:tbl>
              <a:tblPr firstRow="1" firstCol="1" bandRow="1">
                <a:tableStyleId>{16D9F66E-5EB9-4882-86FB-DCBF35E3C3E4}</a:tableStyleId>
              </a:tblPr>
              <a:tblGrid>
                <a:gridCol w="1922437">
                  <a:extLst>
                    <a:ext uri="{9D8B030D-6E8A-4147-A177-3AD203B41FA5}">
                      <a16:colId xmlns:a16="http://schemas.microsoft.com/office/drawing/2014/main" val="309993562"/>
                    </a:ext>
                  </a:extLst>
                </a:gridCol>
                <a:gridCol w="1807159">
                  <a:extLst>
                    <a:ext uri="{9D8B030D-6E8A-4147-A177-3AD203B41FA5}">
                      <a16:colId xmlns:a16="http://schemas.microsoft.com/office/drawing/2014/main" val="153735574"/>
                    </a:ext>
                  </a:extLst>
                </a:gridCol>
              </a:tblGrid>
              <a:tr h="324000">
                <a:tc>
                  <a:txBody>
                    <a:bodyPr/>
                    <a:lstStyle/>
                    <a:p>
                      <a:pPr indent="180340">
                        <a:lnSpc>
                          <a:spcPct val="200000"/>
                        </a:lnSpc>
                        <a:spcAft>
                          <a:spcPts val="800"/>
                        </a:spcAft>
                      </a:pPr>
                      <a:r>
                        <a:rPr lang="es-EC" sz="1100" dirty="0">
                          <a:effectLst/>
                        </a:rPr>
                        <a:t>Semivariograma Teórico</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solidFill>
                      <a:schemeClr val="bg1">
                        <a:lumMod val="95000"/>
                      </a:schemeClr>
                    </a:solidFill>
                  </a:tcPr>
                </a:tc>
                <a:tc>
                  <a:txBody>
                    <a:bodyPr/>
                    <a:lstStyle/>
                    <a:p>
                      <a:pPr indent="180340">
                        <a:lnSpc>
                          <a:spcPct val="200000"/>
                        </a:lnSpc>
                        <a:spcAft>
                          <a:spcPts val="800"/>
                        </a:spcAft>
                      </a:pPr>
                      <a:r>
                        <a:rPr lang="es-EC" sz="1100" dirty="0">
                          <a:effectLst/>
                        </a:rPr>
                        <a:t>RMSE Validación cruzada</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solidFill>
                      <a:schemeClr val="bg1">
                        <a:lumMod val="95000"/>
                      </a:schemeClr>
                    </a:solidFill>
                  </a:tcPr>
                </a:tc>
                <a:extLst>
                  <a:ext uri="{0D108BD9-81ED-4DB2-BD59-A6C34878D82A}">
                    <a16:rowId xmlns:a16="http://schemas.microsoft.com/office/drawing/2014/main" val="2655547776"/>
                  </a:ext>
                </a:extLst>
              </a:tr>
              <a:tr h="327425">
                <a:tc>
                  <a:txBody>
                    <a:bodyPr/>
                    <a:lstStyle/>
                    <a:p>
                      <a:pPr indent="180340">
                        <a:lnSpc>
                          <a:spcPct val="200000"/>
                        </a:lnSpc>
                        <a:spcAft>
                          <a:spcPts val="800"/>
                        </a:spcAft>
                      </a:pPr>
                      <a:r>
                        <a:rPr lang="es-EC" sz="1100" i="1" dirty="0">
                          <a:effectLst/>
                        </a:rPr>
                        <a:t>Exponencial</a:t>
                      </a:r>
                      <a:endParaRPr lang="es-EC" sz="1200" i="1"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accent6">
                        <a:lumMod val="20000"/>
                        <a:lumOff val="80000"/>
                      </a:schemeClr>
                    </a:solidFill>
                  </a:tcPr>
                </a:tc>
                <a:tc>
                  <a:txBody>
                    <a:bodyPr/>
                    <a:lstStyle/>
                    <a:p>
                      <a:pPr indent="180340">
                        <a:lnSpc>
                          <a:spcPct val="200000"/>
                        </a:lnSpc>
                        <a:spcAft>
                          <a:spcPts val="800"/>
                        </a:spcAft>
                      </a:pPr>
                      <a:r>
                        <a:rPr lang="es-EC" sz="1100" dirty="0">
                          <a:effectLst/>
                        </a:rPr>
                        <a:t>0.1098</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1574661087"/>
                  </a:ext>
                </a:extLst>
              </a:tr>
              <a:tr h="327498">
                <a:tc>
                  <a:txBody>
                    <a:bodyPr/>
                    <a:lstStyle/>
                    <a:p>
                      <a:pPr marL="0" indent="180340" algn="l" defTabSz="914400" rtl="0" eaLnBrk="1" latinLnBrk="0" hangingPunct="1">
                        <a:lnSpc>
                          <a:spcPct val="200000"/>
                        </a:lnSpc>
                        <a:spcAft>
                          <a:spcPts val="800"/>
                        </a:spcAft>
                      </a:pPr>
                      <a:r>
                        <a:rPr lang="es-EC" sz="1100" b="1" i="1" kern="1200" dirty="0">
                          <a:solidFill>
                            <a:schemeClr val="dk1"/>
                          </a:solidFill>
                          <a:effectLst/>
                          <a:latin typeface="+mn-lt"/>
                          <a:ea typeface="+mn-ea"/>
                          <a:cs typeface="+mn-cs"/>
                        </a:rPr>
                        <a:t>Gaussiano</a:t>
                      </a:r>
                    </a:p>
                  </a:txBody>
                  <a:tcPr marL="44450" marR="44450" marT="0" marB="0" anchor="ctr">
                    <a:solidFill>
                      <a:schemeClr val="accent6">
                        <a:lumMod val="20000"/>
                        <a:lumOff val="80000"/>
                      </a:schemeClr>
                    </a:solidFill>
                  </a:tcPr>
                </a:tc>
                <a:tc>
                  <a:txBody>
                    <a:bodyPr/>
                    <a:lstStyle/>
                    <a:p>
                      <a:pPr indent="180340">
                        <a:lnSpc>
                          <a:spcPct val="200000"/>
                        </a:lnSpc>
                        <a:spcAft>
                          <a:spcPts val="800"/>
                        </a:spcAft>
                      </a:pPr>
                      <a:r>
                        <a:rPr lang="es-EC" sz="1100" b="1" i="1" dirty="0">
                          <a:solidFill>
                            <a:srgbClr val="FF0000"/>
                          </a:solidFill>
                          <a:effectLst/>
                        </a:rPr>
                        <a:t>92.7632</a:t>
                      </a:r>
                      <a:endParaRPr lang="es-EC" sz="1200" b="1" i="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4101666301"/>
                  </a:ext>
                </a:extLst>
              </a:tr>
              <a:tr h="327498">
                <a:tc>
                  <a:txBody>
                    <a:bodyPr/>
                    <a:lstStyle/>
                    <a:p>
                      <a:pPr marL="0" indent="180340" algn="l" defTabSz="914400" rtl="0" eaLnBrk="1" latinLnBrk="0" hangingPunct="1">
                        <a:lnSpc>
                          <a:spcPct val="200000"/>
                        </a:lnSpc>
                        <a:spcAft>
                          <a:spcPts val="800"/>
                        </a:spcAft>
                      </a:pPr>
                      <a:r>
                        <a:rPr lang="es-EC" sz="1100" b="1" i="1" kern="1200" dirty="0">
                          <a:solidFill>
                            <a:schemeClr val="dk1"/>
                          </a:solidFill>
                          <a:effectLst/>
                          <a:latin typeface="+mn-lt"/>
                          <a:ea typeface="+mn-ea"/>
                          <a:cs typeface="+mn-cs"/>
                        </a:rPr>
                        <a:t>Esférico</a:t>
                      </a:r>
                    </a:p>
                  </a:txBody>
                  <a:tcPr marL="44450" marR="44450" marT="0" marB="0" anchor="ctr">
                    <a:solidFill>
                      <a:schemeClr val="accent6">
                        <a:lumMod val="20000"/>
                        <a:lumOff val="80000"/>
                      </a:schemeClr>
                    </a:solidFill>
                  </a:tcPr>
                </a:tc>
                <a:tc>
                  <a:txBody>
                    <a:bodyPr/>
                    <a:lstStyle/>
                    <a:p>
                      <a:pPr indent="180340">
                        <a:lnSpc>
                          <a:spcPct val="200000"/>
                        </a:lnSpc>
                        <a:spcAft>
                          <a:spcPts val="800"/>
                        </a:spcAft>
                      </a:pPr>
                      <a:r>
                        <a:rPr lang="es-EC" sz="1100" dirty="0">
                          <a:effectLst/>
                        </a:rPr>
                        <a:t>0.1079</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2149959571"/>
                  </a:ext>
                </a:extLst>
              </a:tr>
              <a:tr h="327498">
                <a:tc>
                  <a:txBody>
                    <a:bodyPr/>
                    <a:lstStyle/>
                    <a:p>
                      <a:pPr marL="0" indent="180340" algn="l" defTabSz="914400" rtl="0" eaLnBrk="1" latinLnBrk="0" hangingPunct="1">
                        <a:lnSpc>
                          <a:spcPct val="200000"/>
                        </a:lnSpc>
                        <a:spcAft>
                          <a:spcPts val="800"/>
                        </a:spcAft>
                      </a:pPr>
                      <a:r>
                        <a:rPr lang="es-EC" sz="1100" b="1" i="1" kern="1200" dirty="0">
                          <a:solidFill>
                            <a:schemeClr val="dk1"/>
                          </a:solidFill>
                          <a:effectLst/>
                          <a:latin typeface="+mn-lt"/>
                          <a:ea typeface="+mn-ea"/>
                          <a:cs typeface="+mn-cs"/>
                        </a:rPr>
                        <a:t>Estable</a:t>
                      </a:r>
                    </a:p>
                  </a:txBody>
                  <a:tcPr marL="44450" marR="44450" marT="0" marB="0" anchor="ctr">
                    <a:solidFill>
                      <a:schemeClr val="accent6">
                        <a:lumMod val="20000"/>
                        <a:lumOff val="80000"/>
                      </a:schemeClr>
                    </a:solidFill>
                  </a:tcPr>
                </a:tc>
                <a:tc>
                  <a:txBody>
                    <a:bodyPr/>
                    <a:lstStyle/>
                    <a:p>
                      <a:pPr indent="180340">
                        <a:lnSpc>
                          <a:spcPct val="200000"/>
                        </a:lnSpc>
                        <a:spcAft>
                          <a:spcPts val="800"/>
                        </a:spcAft>
                      </a:pPr>
                      <a:r>
                        <a:rPr lang="es-EC" sz="1100" dirty="0">
                          <a:effectLst/>
                        </a:rPr>
                        <a:t>0.4309</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2938702299"/>
                  </a:ext>
                </a:extLst>
              </a:tr>
            </a:tbl>
          </a:graphicData>
        </a:graphic>
      </p:graphicFrame>
      <p:sp>
        <p:nvSpPr>
          <p:cNvPr id="13" name="CuadroTexto 12">
            <a:extLst>
              <a:ext uri="{FF2B5EF4-FFF2-40B4-BE49-F238E27FC236}">
                <a16:creationId xmlns:a16="http://schemas.microsoft.com/office/drawing/2014/main" id="{6D1AF843-CCAE-42AF-8C6F-C0A3114B1ACA}"/>
              </a:ext>
            </a:extLst>
          </p:cNvPr>
          <p:cNvSpPr txBox="1"/>
          <p:nvPr/>
        </p:nvSpPr>
        <p:spPr>
          <a:xfrm>
            <a:off x="1198605" y="4810361"/>
            <a:ext cx="6257682" cy="954107"/>
          </a:xfrm>
          <a:prstGeom prst="rect">
            <a:avLst/>
          </a:prstGeom>
          <a:noFill/>
        </p:spPr>
        <p:txBody>
          <a:bodyPr wrap="square">
            <a:spAutoFit/>
          </a:bodyPr>
          <a:lstStyle/>
          <a:p>
            <a:pPr marL="285750" indent="-285750" algn="just">
              <a:buFont typeface="Wingdings" panose="05000000000000000000" pitchFamily="2" charset="2"/>
              <a:buChar char="Ø"/>
            </a:pPr>
            <a:r>
              <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El modelo gaussiano presenta un mal ajuste en validación cruzada.</a:t>
            </a:r>
          </a:p>
          <a:p>
            <a:pPr algn="just"/>
            <a:endPar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Ø"/>
            </a:pPr>
            <a:r>
              <a:rPr lang="es-ES" sz="1400" dirty="0">
                <a:solidFill>
                  <a:srgbClr val="000000"/>
                </a:solidFill>
                <a:latin typeface="Arial" panose="020B0604020202020204" pitchFamily="34" charset="0"/>
                <a:cs typeface="Arial" panose="020B0604020202020204" pitchFamily="34" charset="0"/>
              </a:rPr>
              <a:t>El modelo esférico presenta el RMSE más bajo de todos los semivariogramas teóricos.</a:t>
            </a:r>
            <a:endParaRPr lang="es-EC" sz="1400" dirty="0">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88AD321D-0D7A-44B0-B7B9-648A8C280E30}"/>
              </a:ext>
            </a:extLst>
          </p:cNvPr>
          <p:cNvSpPr txBox="1"/>
          <p:nvPr/>
        </p:nvSpPr>
        <p:spPr>
          <a:xfrm>
            <a:off x="747198" y="1773113"/>
            <a:ext cx="4572000" cy="646331"/>
          </a:xfrm>
          <a:prstGeom prst="rect">
            <a:avLst/>
          </a:prstGeom>
          <a:noFill/>
        </p:spPr>
        <p:txBody>
          <a:bodyPr wrap="square">
            <a:spAutoFit/>
          </a:bodyPr>
          <a:lstStyle/>
          <a:p>
            <a:pPr marL="285750" indent="-285750">
              <a:buFont typeface="Arial" panose="020B0604020202020204" pitchFamily="34" charset="0"/>
              <a:buChar char="•"/>
            </a:pPr>
            <a:r>
              <a:rPr lang="es-ES" sz="1800" b="1" dirty="0">
                <a:solidFill>
                  <a:schemeClr val="accent6"/>
                </a:solidFill>
                <a:latin typeface="Arial" panose="020B0604020202020204" pitchFamily="34" charset="0"/>
                <a:cs typeface="Arial" panose="020B0604020202020204" pitchFamily="34" charset="0"/>
              </a:rPr>
              <a:t>Validación cruzada para cokriging ordinario</a:t>
            </a:r>
            <a:endParaRPr lang="es-EC" sz="1800" b="1"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73378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a:xfrm>
            <a:off x="628650" y="365126"/>
            <a:ext cx="7886700" cy="1048375"/>
          </a:xfrm>
        </p:spPr>
        <p:txBody>
          <a:bodyPr>
            <a:normAutofit/>
          </a:bodyPr>
          <a:lstStyle/>
          <a:p>
            <a:r>
              <a:rPr lang="es-MX" sz="3500" b="1" dirty="0">
                <a:latin typeface="Arial" panose="020B0604020202020204" pitchFamily="34" charset="0"/>
                <a:cs typeface="Arial" panose="020B0604020202020204" pitchFamily="34" charset="0"/>
              </a:rPr>
              <a:t>Resultados</a:t>
            </a:r>
            <a:endParaRPr lang="en-US" sz="3500" b="1" dirty="0">
              <a:latin typeface="Arial" panose="020B0604020202020204" pitchFamily="34" charset="0"/>
              <a:cs typeface="Arial" panose="020B0604020202020204" pitchFamily="34" charset="0"/>
            </a:endParaRPr>
          </a:p>
        </p:txBody>
      </p:sp>
      <p:sp>
        <p:nvSpPr>
          <p:cNvPr id="2" name="Marcador de contenido 1">
            <a:extLst>
              <a:ext uri="{FF2B5EF4-FFF2-40B4-BE49-F238E27FC236}">
                <a16:creationId xmlns:a16="http://schemas.microsoft.com/office/drawing/2014/main" id="{C92B4020-12C6-4D83-944E-8AF782426A70}"/>
              </a:ext>
            </a:extLst>
          </p:cNvPr>
          <p:cNvSpPr>
            <a:spLocks noGrp="1"/>
          </p:cNvSpPr>
          <p:nvPr>
            <p:ph idx="1"/>
          </p:nvPr>
        </p:nvSpPr>
        <p:spPr>
          <a:xfrm>
            <a:off x="628650" y="1227559"/>
            <a:ext cx="7886700" cy="371883"/>
          </a:xfrm>
        </p:spPr>
        <p:txBody>
          <a:bodyPr>
            <a:normAutofit fontScale="92500" lnSpcReduction="10000"/>
          </a:bodyPr>
          <a:lstStyle/>
          <a:p>
            <a:pPr marL="0" indent="0">
              <a:buNone/>
            </a:pPr>
            <a:r>
              <a:rPr lang="es-ES" sz="2500" b="1" dirty="0">
                <a:latin typeface="Arial" panose="020B0604020202020204" pitchFamily="34" charset="0"/>
                <a:cs typeface="Arial" panose="020B0604020202020204" pitchFamily="34" charset="0"/>
              </a:rPr>
              <a:t>Cokriging ordinario</a:t>
            </a:r>
            <a:endParaRPr lang="es-EC" sz="2500" b="1" dirty="0">
              <a:latin typeface="Arial" panose="020B0604020202020204" pitchFamily="34" charset="0"/>
              <a:cs typeface="Arial" panose="020B0604020202020204" pitchFamily="34" charset="0"/>
            </a:endParaRPr>
          </a:p>
          <a:p>
            <a:endParaRPr lang="es-EC" dirty="0">
              <a:latin typeface="Arial" panose="020B0604020202020204" pitchFamily="34" charset="0"/>
              <a:cs typeface="Arial" panose="020B0604020202020204" pitchFamily="34" charset="0"/>
            </a:endParaRPr>
          </a:p>
        </p:txBody>
      </p:sp>
      <p:graphicFrame>
        <p:nvGraphicFramePr>
          <p:cNvPr id="7" name="Gráfico 6">
            <a:extLst>
              <a:ext uri="{FF2B5EF4-FFF2-40B4-BE49-F238E27FC236}">
                <a16:creationId xmlns:a16="http://schemas.microsoft.com/office/drawing/2014/main" id="{170F4456-8857-492B-9923-FC32DCA44E0E}"/>
              </a:ext>
            </a:extLst>
          </p:cNvPr>
          <p:cNvGraphicFramePr/>
          <p:nvPr>
            <p:extLst>
              <p:ext uri="{D42A27DB-BD31-4B8C-83A1-F6EECF244321}">
                <p14:modId xmlns:p14="http://schemas.microsoft.com/office/powerpoint/2010/main" val="1591375693"/>
              </p:ext>
            </p:extLst>
          </p:nvPr>
        </p:nvGraphicFramePr>
        <p:xfrm>
          <a:off x="628649" y="2032727"/>
          <a:ext cx="3572679" cy="15361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a:extLst>
              <a:ext uri="{FF2B5EF4-FFF2-40B4-BE49-F238E27FC236}">
                <a16:creationId xmlns:a16="http://schemas.microsoft.com/office/drawing/2014/main" id="{E435B7DB-2096-486D-9DD7-1C0DC360553C}"/>
              </a:ext>
            </a:extLst>
          </p:cNvPr>
          <p:cNvGraphicFramePr/>
          <p:nvPr>
            <p:extLst>
              <p:ext uri="{D42A27DB-BD31-4B8C-83A1-F6EECF244321}">
                <p14:modId xmlns:p14="http://schemas.microsoft.com/office/powerpoint/2010/main" val="4121966938"/>
              </p:ext>
            </p:extLst>
          </p:nvPr>
        </p:nvGraphicFramePr>
        <p:xfrm>
          <a:off x="4801405" y="2038691"/>
          <a:ext cx="3572679" cy="15361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áfico 8">
            <a:extLst>
              <a:ext uri="{FF2B5EF4-FFF2-40B4-BE49-F238E27FC236}">
                <a16:creationId xmlns:a16="http://schemas.microsoft.com/office/drawing/2014/main" id="{683B75E7-EF3F-4C96-968A-EE5E8B642DDF}"/>
              </a:ext>
            </a:extLst>
          </p:cNvPr>
          <p:cNvGraphicFramePr/>
          <p:nvPr>
            <p:extLst>
              <p:ext uri="{D42A27DB-BD31-4B8C-83A1-F6EECF244321}">
                <p14:modId xmlns:p14="http://schemas.microsoft.com/office/powerpoint/2010/main" val="376037142"/>
              </p:ext>
            </p:extLst>
          </p:nvPr>
        </p:nvGraphicFramePr>
        <p:xfrm>
          <a:off x="628650" y="4019608"/>
          <a:ext cx="3572679" cy="15361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Gráfico 9">
            <a:extLst>
              <a:ext uri="{FF2B5EF4-FFF2-40B4-BE49-F238E27FC236}">
                <a16:creationId xmlns:a16="http://schemas.microsoft.com/office/drawing/2014/main" id="{FEA9873F-2F0E-45F9-A34C-23C4CBD44FBA}"/>
              </a:ext>
            </a:extLst>
          </p:cNvPr>
          <p:cNvGraphicFramePr/>
          <p:nvPr>
            <p:extLst>
              <p:ext uri="{D42A27DB-BD31-4B8C-83A1-F6EECF244321}">
                <p14:modId xmlns:p14="http://schemas.microsoft.com/office/powerpoint/2010/main" val="754175753"/>
              </p:ext>
            </p:extLst>
          </p:nvPr>
        </p:nvGraphicFramePr>
        <p:xfrm>
          <a:off x="4801405" y="4028019"/>
          <a:ext cx="3572679" cy="1527777"/>
        </p:xfrm>
        <a:graphic>
          <a:graphicData uri="http://schemas.openxmlformats.org/drawingml/2006/chart">
            <c:chart xmlns:c="http://schemas.openxmlformats.org/drawingml/2006/chart" xmlns:r="http://schemas.openxmlformats.org/officeDocument/2006/relationships" r:id="rId6"/>
          </a:graphicData>
        </a:graphic>
      </p:graphicFrame>
      <p:sp>
        <p:nvSpPr>
          <p:cNvPr id="11" name="CuadroTexto 10">
            <a:extLst>
              <a:ext uri="{FF2B5EF4-FFF2-40B4-BE49-F238E27FC236}">
                <a16:creationId xmlns:a16="http://schemas.microsoft.com/office/drawing/2014/main" id="{CC5B4F15-4B66-404E-B527-D949F8967DEB}"/>
              </a:ext>
            </a:extLst>
          </p:cNvPr>
          <p:cNvSpPr txBox="1"/>
          <p:nvPr/>
        </p:nvSpPr>
        <p:spPr>
          <a:xfrm>
            <a:off x="163961" y="1669765"/>
            <a:ext cx="8816078" cy="307777"/>
          </a:xfrm>
          <a:prstGeom prst="rect">
            <a:avLst/>
          </a:prstGeom>
          <a:noFill/>
        </p:spPr>
        <p:txBody>
          <a:bodyPr wrap="square">
            <a:spAutoFit/>
          </a:bodyPr>
          <a:lstStyle/>
          <a:p>
            <a:r>
              <a:rPr lang="es-ES" sz="1400" i="1" dirty="0">
                <a:latin typeface="Arial" panose="020B0604020202020204" pitchFamily="34" charset="0"/>
                <a:ea typeface="Calibri" panose="020F0502020204030204" pitchFamily="34" charset="0"/>
                <a:cs typeface="Arial" panose="020B0604020202020204" pitchFamily="34" charset="0"/>
              </a:rPr>
              <a:t>G</a:t>
            </a:r>
            <a:r>
              <a:rPr lang="es-ES" sz="1400" i="1" dirty="0">
                <a:effectLst/>
                <a:latin typeface="Arial" panose="020B0604020202020204" pitchFamily="34" charset="0"/>
                <a:ea typeface="Calibri" panose="020F0502020204030204" pitchFamily="34" charset="0"/>
                <a:cs typeface="Arial" panose="020B0604020202020204" pitchFamily="34" charset="0"/>
              </a:rPr>
              <a:t>ráficos de dispersión </a:t>
            </a:r>
            <a:r>
              <a:rPr lang="es-ES" sz="1400" i="1" dirty="0">
                <a:latin typeface="Arial" panose="020B0604020202020204" pitchFamily="34" charset="0"/>
                <a:ea typeface="Calibri" panose="020F0502020204030204" pitchFamily="34" charset="0"/>
                <a:cs typeface="Arial" panose="020B0604020202020204" pitchFamily="34" charset="0"/>
              </a:rPr>
              <a:t>de validación cruzada </a:t>
            </a:r>
            <a:r>
              <a:rPr lang="es-ES" sz="1400" i="1" dirty="0">
                <a:effectLst/>
                <a:latin typeface="Arial" panose="020B0604020202020204" pitchFamily="34" charset="0"/>
                <a:ea typeface="Calibri" panose="020F0502020204030204" pitchFamily="34" charset="0"/>
                <a:cs typeface="Arial" panose="020B0604020202020204" pitchFamily="34" charset="0"/>
              </a:rPr>
              <a:t>entre los valores reales de ondulación geoidal y los estimados </a:t>
            </a:r>
            <a:endParaRPr lang="es-EC" sz="1400" i="1" dirty="0">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E67B47C4-BD98-480A-BD34-D980844292B1}"/>
              </a:ext>
            </a:extLst>
          </p:cNvPr>
          <p:cNvSpPr txBox="1"/>
          <p:nvPr/>
        </p:nvSpPr>
        <p:spPr>
          <a:xfrm>
            <a:off x="1384479" y="3613410"/>
            <a:ext cx="2188604" cy="276999"/>
          </a:xfrm>
          <a:prstGeom prst="rect">
            <a:avLst/>
          </a:prstGeom>
          <a:noFill/>
        </p:spPr>
        <p:txBody>
          <a:bodyPr wrap="square">
            <a:spAutoFit/>
          </a:bodyPr>
          <a:lstStyle/>
          <a:p>
            <a:pPr algn="ctr"/>
            <a:r>
              <a:rPr lang="es-ES" sz="1200" dirty="0">
                <a:solidFill>
                  <a:srgbClr val="000000"/>
                </a:solidFill>
                <a:latin typeface="Calibri" panose="020F0502020204030204" pitchFamily="34" charset="0"/>
                <a:ea typeface="Calibri" panose="020F0502020204030204" pitchFamily="34" charset="0"/>
                <a:cs typeface="Calibri" panose="020F0502020204030204" pitchFamily="34" charset="0"/>
              </a:rPr>
              <a:t>M</a:t>
            </a:r>
            <a:r>
              <a:rPr lang="es-E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odelo exponencial</a:t>
            </a:r>
            <a:endParaRPr lang="es-EC" sz="1200" dirty="0">
              <a:latin typeface="Calibri" panose="020F0502020204030204" pitchFamily="34" charset="0"/>
              <a:cs typeface="Calibri" panose="020F0502020204030204" pitchFamily="34" charset="0"/>
            </a:endParaRPr>
          </a:p>
        </p:txBody>
      </p:sp>
      <p:sp>
        <p:nvSpPr>
          <p:cNvPr id="15" name="CuadroTexto 14">
            <a:extLst>
              <a:ext uri="{FF2B5EF4-FFF2-40B4-BE49-F238E27FC236}">
                <a16:creationId xmlns:a16="http://schemas.microsoft.com/office/drawing/2014/main" id="{AB6E5B46-F12F-479A-83CE-5619A804463B}"/>
              </a:ext>
            </a:extLst>
          </p:cNvPr>
          <p:cNvSpPr txBox="1"/>
          <p:nvPr/>
        </p:nvSpPr>
        <p:spPr>
          <a:xfrm>
            <a:off x="5647386" y="3640650"/>
            <a:ext cx="1951149" cy="276999"/>
          </a:xfrm>
          <a:prstGeom prst="rect">
            <a:avLst/>
          </a:prstGeom>
          <a:noFill/>
        </p:spPr>
        <p:txBody>
          <a:bodyPr wrap="square">
            <a:spAutoFit/>
          </a:bodyPr>
          <a:lstStyle/>
          <a:p>
            <a:pPr algn="ctr"/>
            <a:r>
              <a:rPr lang="es-ES" sz="1200" dirty="0">
                <a:solidFill>
                  <a:srgbClr val="000000"/>
                </a:solidFill>
                <a:latin typeface="Calibri" panose="020F0502020204030204" pitchFamily="34" charset="0"/>
                <a:ea typeface="Calibri" panose="020F0502020204030204" pitchFamily="34" charset="0"/>
                <a:cs typeface="Calibri" panose="020F0502020204030204" pitchFamily="34" charset="0"/>
              </a:rPr>
              <a:t>M</a:t>
            </a:r>
            <a:r>
              <a:rPr lang="es-E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odelo gaussiano</a:t>
            </a:r>
            <a:endParaRPr lang="es-EC" sz="1200" dirty="0">
              <a:latin typeface="Calibri" panose="020F0502020204030204" pitchFamily="34" charset="0"/>
              <a:cs typeface="Calibri" panose="020F0502020204030204" pitchFamily="34" charset="0"/>
            </a:endParaRPr>
          </a:p>
        </p:txBody>
      </p:sp>
      <p:sp>
        <p:nvSpPr>
          <p:cNvPr id="18" name="CuadroTexto 17">
            <a:extLst>
              <a:ext uri="{FF2B5EF4-FFF2-40B4-BE49-F238E27FC236}">
                <a16:creationId xmlns:a16="http://schemas.microsoft.com/office/drawing/2014/main" id="{20FAFAF2-BC45-4FF7-8AB8-91CC45583108}"/>
              </a:ext>
            </a:extLst>
          </p:cNvPr>
          <p:cNvSpPr txBox="1"/>
          <p:nvPr/>
        </p:nvSpPr>
        <p:spPr>
          <a:xfrm>
            <a:off x="1606237" y="5661048"/>
            <a:ext cx="1745087" cy="276999"/>
          </a:xfrm>
          <a:prstGeom prst="rect">
            <a:avLst/>
          </a:prstGeom>
          <a:noFill/>
        </p:spPr>
        <p:txBody>
          <a:bodyPr wrap="square">
            <a:spAutoFit/>
          </a:bodyPr>
          <a:lstStyle/>
          <a:p>
            <a:pPr algn="ctr"/>
            <a:r>
              <a:rPr lang="es-ES" sz="1200" dirty="0">
                <a:solidFill>
                  <a:srgbClr val="000000"/>
                </a:solidFill>
                <a:latin typeface="Calibri" panose="020F0502020204030204" pitchFamily="34" charset="0"/>
                <a:ea typeface="Calibri" panose="020F0502020204030204" pitchFamily="34" charset="0"/>
                <a:cs typeface="Calibri" panose="020F0502020204030204" pitchFamily="34" charset="0"/>
              </a:rPr>
              <a:t>M</a:t>
            </a:r>
            <a:r>
              <a:rPr lang="es-E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odelo esférico</a:t>
            </a:r>
            <a:endParaRPr lang="es-EC" sz="1200" dirty="0">
              <a:latin typeface="Calibri" panose="020F0502020204030204" pitchFamily="34" charset="0"/>
              <a:cs typeface="Calibri" panose="020F0502020204030204" pitchFamily="34" charset="0"/>
            </a:endParaRPr>
          </a:p>
        </p:txBody>
      </p:sp>
      <p:sp>
        <p:nvSpPr>
          <p:cNvPr id="19" name="CuadroTexto 18">
            <a:extLst>
              <a:ext uri="{FF2B5EF4-FFF2-40B4-BE49-F238E27FC236}">
                <a16:creationId xmlns:a16="http://schemas.microsoft.com/office/drawing/2014/main" id="{CDAB1B43-1A2F-4BD7-AE03-3F6E5439491A}"/>
              </a:ext>
            </a:extLst>
          </p:cNvPr>
          <p:cNvSpPr txBox="1"/>
          <p:nvPr/>
        </p:nvSpPr>
        <p:spPr>
          <a:xfrm>
            <a:off x="5647386" y="5621567"/>
            <a:ext cx="1745087" cy="276999"/>
          </a:xfrm>
          <a:prstGeom prst="rect">
            <a:avLst/>
          </a:prstGeom>
          <a:noFill/>
        </p:spPr>
        <p:txBody>
          <a:bodyPr wrap="square">
            <a:spAutoFit/>
          </a:bodyPr>
          <a:lstStyle/>
          <a:p>
            <a:pPr algn="ctr"/>
            <a:r>
              <a:rPr lang="es-E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Modelo estable</a:t>
            </a:r>
            <a:endParaRPr lang="es-EC"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69249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a:xfrm>
            <a:off x="628650" y="365126"/>
            <a:ext cx="7886700" cy="1048375"/>
          </a:xfrm>
        </p:spPr>
        <p:txBody>
          <a:bodyPr/>
          <a:lstStyle/>
          <a:p>
            <a:r>
              <a:rPr lang="es-MX" b="1" dirty="0"/>
              <a:t>Resultados</a:t>
            </a:r>
            <a:endParaRPr lang="en-US" b="1" dirty="0"/>
          </a:p>
        </p:txBody>
      </p:sp>
      <p:sp>
        <p:nvSpPr>
          <p:cNvPr id="2" name="Marcador de contenido 1">
            <a:extLst>
              <a:ext uri="{FF2B5EF4-FFF2-40B4-BE49-F238E27FC236}">
                <a16:creationId xmlns:a16="http://schemas.microsoft.com/office/drawing/2014/main" id="{C92B4020-12C6-4D83-944E-8AF782426A70}"/>
              </a:ext>
            </a:extLst>
          </p:cNvPr>
          <p:cNvSpPr>
            <a:spLocks noGrp="1"/>
          </p:cNvSpPr>
          <p:nvPr>
            <p:ph idx="1"/>
          </p:nvPr>
        </p:nvSpPr>
        <p:spPr>
          <a:xfrm>
            <a:off x="628650" y="1197109"/>
            <a:ext cx="7886700" cy="523220"/>
          </a:xfrm>
        </p:spPr>
        <p:txBody>
          <a:bodyPr/>
          <a:lstStyle/>
          <a:p>
            <a:pPr marL="0" indent="0">
              <a:buNone/>
            </a:pPr>
            <a:r>
              <a:rPr lang="es-ES" sz="2500" b="1" dirty="0"/>
              <a:t>Cokriging ordinario</a:t>
            </a:r>
            <a:endParaRPr lang="es-EC" sz="2500" b="1" dirty="0"/>
          </a:p>
        </p:txBody>
      </p:sp>
      <p:sp>
        <p:nvSpPr>
          <p:cNvPr id="6" name="CuadroTexto 5">
            <a:extLst>
              <a:ext uri="{FF2B5EF4-FFF2-40B4-BE49-F238E27FC236}">
                <a16:creationId xmlns:a16="http://schemas.microsoft.com/office/drawing/2014/main" id="{0ED93E62-5E50-42F3-8CFA-AF0112B67866}"/>
              </a:ext>
            </a:extLst>
          </p:cNvPr>
          <p:cNvSpPr txBox="1"/>
          <p:nvPr/>
        </p:nvSpPr>
        <p:spPr>
          <a:xfrm>
            <a:off x="921279" y="2525454"/>
            <a:ext cx="7735330" cy="307777"/>
          </a:xfrm>
          <a:prstGeom prst="rect">
            <a:avLst/>
          </a:prstGeom>
          <a:noFill/>
        </p:spPr>
        <p:txBody>
          <a:bodyPr wrap="square">
            <a:spAutoFit/>
          </a:bodyPr>
          <a:lstStyle/>
          <a:p>
            <a:pPr indent="180340">
              <a:spcAft>
                <a:spcPts val="1000"/>
              </a:spcAft>
            </a:pPr>
            <a:r>
              <a:rPr lang="es-ES" sz="14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RMSE entre la ondulación real vs la ondulación estimada usando validación de campo con 9 datos</a:t>
            </a:r>
            <a:endParaRPr lang="es-EC" sz="1400" i="1" dirty="0">
              <a:solidFill>
                <a:srgbClr val="44546A"/>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6D1AF843-CCAE-42AF-8C6F-C0A3114B1ACA}"/>
              </a:ext>
            </a:extLst>
          </p:cNvPr>
          <p:cNvSpPr txBox="1"/>
          <p:nvPr/>
        </p:nvSpPr>
        <p:spPr>
          <a:xfrm>
            <a:off x="1454481" y="4488631"/>
            <a:ext cx="6658889" cy="1138773"/>
          </a:xfrm>
          <a:prstGeom prst="rect">
            <a:avLst/>
          </a:prstGeom>
          <a:noFill/>
        </p:spPr>
        <p:txBody>
          <a:bodyPr wrap="square">
            <a:spAutoFit/>
          </a:bodyPr>
          <a:lstStyle/>
          <a:p>
            <a:pPr marL="285750" indent="-285750" algn="just">
              <a:buFont typeface="Wingdings" panose="05000000000000000000" pitchFamily="2" charset="2"/>
              <a:buChar char="Ø"/>
            </a:pPr>
            <a:r>
              <a:rPr lang="es-ES" sz="1400" dirty="0">
                <a:effectLst/>
                <a:latin typeface="Calibri" panose="020F0502020204030204" pitchFamily="34" charset="0"/>
                <a:ea typeface="Calibri" panose="020F0502020204030204" pitchFamily="34" charset="0"/>
                <a:cs typeface="Calibri" panose="020F0502020204030204" pitchFamily="34" charset="0"/>
              </a:rPr>
              <a:t>A pesar de que el modelo estable no tuvo el mejor ajuste usando validación cruzada, presentó el RMSE más bajo con validación de campo. </a:t>
            </a:r>
          </a:p>
          <a:p>
            <a:pPr algn="just"/>
            <a:endParaRPr lang="es-ES" sz="14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Ø"/>
            </a:pPr>
            <a:r>
              <a:rPr lang="es-ES" sz="1400" dirty="0">
                <a:latin typeface="Calibri" panose="020F0502020204030204" pitchFamily="34" charset="0"/>
                <a:cs typeface="Calibri" panose="020F0502020204030204" pitchFamily="34" charset="0"/>
              </a:rPr>
              <a:t>El siguiente análisis fue en base a este modelo</a:t>
            </a:r>
            <a:r>
              <a:rPr lang="es-EC" sz="1400" dirty="0">
                <a:latin typeface="Calibri" panose="020F0502020204030204" pitchFamily="34" charset="0"/>
                <a:cs typeface="Calibri" panose="020F0502020204030204" pitchFamily="34" charset="0"/>
              </a:rPr>
              <a:t>.</a:t>
            </a:r>
          </a:p>
          <a:p>
            <a:pPr marL="285750" indent="-285750" algn="just">
              <a:buFont typeface="Wingdings" panose="05000000000000000000" pitchFamily="2" charset="2"/>
              <a:buChar char="Ø"/>
            </a:pPr>
            <a:endParaRPr lang="es-ES" sz="1200" dirty="0">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Tabla 2">
            <a:extLst>
              <a:ext uri="{FF2B5EF4-FFF2-40B4-BE49-F238E27FC236}">
                <a16:creationId xmlns:a16="http://schemas.microsoft.com/office/drawing/2014/main" id="{CF9F693D-6477-42FD-88EC-816E4235CDFD}"/>
              </a:ext>
            </a:extLst>
          </p:cNvPr>
          <p:cNvGraphicFramePr>
            <a:graphicFrameLocks noGrp="1"/>
          </p:cNvGraphicFramePr>
          <p:nvPr>
            <p:extLst>
              <p:ext uri="{D42A27DB-BD31-4B8C-83A1-F6EECF244321}">
                <p14:modId xmlns:p14="http://schemas.microsoft.com/office/powerpoint/2010/main" val="230840641"/>
              </p:ext>
            </p:extLst>
          </p:nvPr>
        </p:nvGraphicFramePr>
        <p:xfrm>
          <a:off x="2569433" y="2986171"/>
          <a:ext cx="4005134" cy="1371600"/>
        </p:xfrm>
        <a:graphic>
          <a:graphicData uri="http://schemas.openxmlformats.org/drawingml/2006/table">
            <a:tbl>
              <a:tblPr firstRow="1" firstCol="1" bandRow="1">
                <a:tableStyleId>{E8B1032C-EA38-4F05-BA0D-38AFFFC7BED3}</a:tableStyleId>
              </a:tblPr>
              <a:tblGrid>
                <a:gridCol w="2019300">
                  <a:extLst>
                    <a:ext uri="{9D8B030D-6E8A-4147-A177-3AD203B41FA5}">
                      <a16:colId xmlns:a16="http://schemas.microsoft.com/office/drawing/2014/main" val="3171304321"/>
                    </a:ext>
                  </a:extLst>
                </a:gridCol>
                <a:gridCol w="1985834">
                  <a:extLst>
                    <a:ext uri="{9D8B030D-6E8A-4147-A177-3AD203B41FA5}">
                      <a16:colId xmlns:a16="http://schemas.microsoft.com/office/drawing/2014/main" val="3749010583"/>
                    </a:ext>
                  </a:extLst>
                </a:gridCol>
              </a:tblGrid>
              <a:tr h="323850">
                <a:tc>
                  <a:txBody>
                    <a:bodyPr/>
                    <a:lstStyle/>
                    <a:p>
                      <a:pPr indent="180340">
                        <a:lnSpc>
                          <a:spcPct val="200000"/>
                        </a:lnSpc>
                        <a:spcAft>
                          <a:spcPts val="800"/>
                        </a:spcAft>
                      </a:pPr>
                      <a:r>
                        <a:rPr lang="es-EC" sz="1100" dirty="0">
                          <a:effectLst/>
                        </a:rPr>
                        <a:t>Semivariograma Teórico</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solidFill>
                      <a:schemeClr val="bg1">
                        <a:lumMod val="95000"/>
                      </a:schemeClr>
                    </a:solidFill>
                  </a:tcPr>
                </a:tc>
                <a:tc>
                  <a:txBody>
                    <a:bodyPr/>
                    <a:lstStyle/>
                    <a:p>
                      <a:pPr indent="180340">
                        <a:lnSpc>
                          <a:spcPct val="200000"/>
                        </a:lnSpc>
                        <a:spcAft>
                          <a:spcPts val="800"/>
                        </a:spcAft>
                      </a:pPr>
                      <a:r>
                        <a:rPr lang="es-EC" sz="1100" dirty="0">
                          <a:effectLst/>
                        </a:rPr>
                        <a:t>RMSE Validación de campo</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solidFill>
                      <a:schemeClr val="bg1">
                        <a:lumMod val="95000"/>
                      </a:schemeClr>
                    </a:solidFill>
                  </a:tcPr>
                </a:tc>
                <a:extLst>
                  <a:ext uri="{0D108BD9-81ED-4DB2-BD59-A6C34878D82A}">
                    <a16:rowId xmlns:a16="http://schemas.microsoft.com/office/drawing/2014/main" val="2527295744"/>
                  </a:ext>
                </a:extLst>
              </a:tr>
              <a:tr h="323850">
                <a:tc>
                  <a:txBody>
                    <a:bodyPr/>
                    <a:lstStyle/>
                    <a:p>
                      <a:pPr indent="180340">
                        <a:lnSpc>
                          <a:spcPct val="200000"/>
                        </a:lnSpc>
                        <a:spcAft>
                          <a:spcPts val="800"/>
                        </a:spcAft>
                      </a:pPr>
                      <a:r>
                        <a:rPr lang="es-EC" sz="1100" i="1" dirty="0">
                          <a:effectLst/>
                        </a:rPr>
                        <a:t>Exponencial</a:t>
                      </a:r>
                      <a:endParaRPr lang="es-EC" sz="1200" i="1"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accent6">
                        <a:lumMod val="20000"/>
                        <a:lumOff val="80000"/>
                      </a:schemeClr>
                    </a:solidFill>
                  </a:tcPr>
                </a:tc>
                <a:tc>
                  <a:txBody>
                    <a:bodyPr/>
                    <a:lstStyle/>
                    <a:p>
                      <a:pPr indent="180340">
                        <a:lnSpc>
                          <a:spcPct val="200000"/>
                        </a:lnSpc>
                        <a:spcAft>
                          <a:spcPts val="800"/>
                        </a:spcAft>
                      </a:pPr>
                      <a:r>
                        <a:rPr lang="es-EC" sz="1100" dirty="0">
                          <a:effectLst/>
                        </a:rPr>
                        <a:t>0.1778</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710127391"/>
                  </a:ext>
                </a:extLst>
              </a:tr>
              <a:tr h="323850">
                <a:tc>
                  <a:txBody>
                    <a:bodyPr/>
                    <a:lstStyle/>
                    <a:p>
                      <a:pPr indent="180340">
                        <a:lnSpc>
                          <a:spcPct val="200000"/>
                        </a:lnSpc>
                        <a:spcAft>
                          <a:spcPts val="800"/>
                        </a:spcAft>
                      </a:pPr>
                      <a:r>
                        <a:rPr lang="es-EC" sz="1100" i="1" dirty="0">
                          <a:effectLst/>
                        </a:rPr>
                        <a:t>Esférico</a:t>
                      </a:r>
                      <a:endParaRPr lang="es-EC" sz="1200" i="1"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accent6">
                        <a:lumMod val="20000"/>
                        <a:lumOff val="80000"/>
                      </a:schemeClr>
                    </a:solidFill>
                  </a:tcPr>
                </a:tc>
                <a:tc>
                  <a:txBody>
                    <a:bodyPr/>
                    <a:lstStyle/>
                    <a:p>
                      <a:pPr indent="180340">
                        <a:lnSpc>
                          <a:spcPct val="200000"/>
                        </a:lnSpc>
                        <a:spcAft>
                          <a:spcPts val="800"/>
                        </a:spcAft>
                      </a:pPr>
                      <a:r>
                        <a:rPr lang="es-EC" sz="1100" dirty="0">
                          <a:effectLst/>
                        </a:rPr>
                        <a:t>0.1775</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2165705592"/>
                  </a:ext>
                </a:extLst>
              </a:tr>
              <a:tr h="323850">
                <a:tc>
                  <a:txBody>
                    <a:bodyPr/>
                    <a:lstStyle/>
                    <a:p>
                      <a:pPr indent="180340">
                        <a:lnSpc>
                          <a:spcPct val="200000"/>
                        </a:lnSpc>
                        <a:spcAft>
                          <a:spcPts val="800"/>
                        </a:spcAft>
                      </a:pPr>
                      <a:r>
                        <a:rPr lang="es-EC" sz="1100" i="1" dirty="0">
                          <a:effectLst/>
                        </a:rPr>
                        <a:t>Estable</a:t>
                      </a:r>
                      <a:endParaRPr lang="es-EC" sz="1200" i="1"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accent6">
                        <a:lumMod val="20000"/>
                        <a:lumOff val="80000"/>
                      </a:schemeClr>
                    </a:solidFill>
                  </a:tcPr>
                </a:tc>
                <a:tc>
                  <a:txBody>
                    <a:bodyPr/>
                    <a:lstStyle/>
                    <a:p>
                      <a:pPr indent="180340">
                        <a:lnSpc>
                          <a:spcPct val="200000"/>
                        </a:lnSpc>
                        <a:spcAft>
                          <a:spcPts val="800"/>
                        </a:spcAft>
                      </a:pPr>
                      <a:r>
                        <a:rPr lang="es-EC" sz="1200" b="1" i="1" dirty="0">
                          <a:solidFill>
                            <a:srgbClr val="FF0000"/>
                          </a:solidFill>
                          <a:effectLst/>
                        </a:rPr>
                        <a:t>0.1618</a:t>
                      </a:r>
                      <a:endParaRPr lang="es-EC" sz="1400" b="1" i="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1384245047"/>
                  </a:ext>
                </a:extLst>
              </a:tr>
            </a:tbl>
          </a:graphicData>
        </a:graphic>
      </p:graphicFrame>
      <p:sp>
        <p:nvSpPr>
          <p:cNvPr id="9" name="CuadroTexto 8">
            <a:extLst>
              <a:ext uri="{FF2B5EF4-FFF2-40B4-BE49-F238E27FC236}">
                <a16:creationId xmlns:a16="http://schemas.microsoft.com/office/drawing/2014/main" id="{BFBDA7F8-4CCC-4989-A923-0F7350AF5706}"/>
              </a:ext>
            </a:extLst>
          </p:cNvPr>
          <p:cNvSpPr txBox="1"/>
          <p:nvPr/>
        </p:nvSpPr>
        <p:spPr>
          <a:xfrm>
            <a:off x="747198" y="1879787"/>
            <a:ext cx="5129599" cy="369332"/>
          </a:xfrm>
          <a:prstGeom prst="rect">
            <a:avLst/>
          </a:prstGeom>
          <a:noFill/>
        </p:spPr>
        <p:txBody>
          <a:bodyPr wrap="square">
            <a:spAutoFit/>
          </a:bodyPr>
          <a:lstStyle/>
          <a:p>
            <a:pPr marL="285750" indent="-285750">
              <a:buFont typeface="Arial" panose="020B0604020202020204" pitchFamily="34" charset="0"/>
              <a:buChar char="•"/>
            </a:pPr>
            <a:r>
              <a:rPr lang="es-ES" sz="1800" b="1" dirty="0">
                <a:solidFill>
                  <a:schemeClr val="accent6"/>
                </a:solidFill>
              </a:rPr>
              <a:t>Validación de campo para cokriging ordinario</a:t>
            </a:r>
            <a:endParaRPr lang="es-EC" sz="1800" b="1" dirty="0">
              <a:solidFill>
                <a:schemeClr val="accent6"/>
              </a:solidFill>
            </a:endParaRPr>
          </a:p>
        </p:txBody>
      </p:sp>
    </p:spTree>
    <p:extLst>
      <p:ext uri="{BB962C8B-B14F-4D97-AF65-F5344CB8AC3E}">
        <p14:creationId xmlns:p14="http://schemas.microsoft.com/office/powerpoint/2010/main" val="13191720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a:xfrm>
            <a:off x="628650" y="365126"/>
            <a:ext cx="7886700" cy="1048375"/>
          </a:xfrm>
        </p:spPr>
        <p:txBody>
          <a:bodyPr/>
          <a:lstStyle/>
          <a:p>
            <a:r>
              <a:rPr lang="es-MX" b="1" dirty="0"/>
              <a:t>Resultados</a:t>
            </a:r>
            <a:endParaRPr lang="en-US" b="1" dirty="0"/>
          </a:p>
        </p:txBody>
      </p:sp>
      <p:sp>
        <p:nvSpPr>
          <p:cNvPr id="2" name="Marcador de contenido 1">
            <a:extLst>
              <a:ext uri="{FF2B5EF4-FFF2-40B4-BE49-F238E27FC236}">
                <a16:creationId xmlns:a16="http://schemas.microsoft.com/office/drawing/2014/main" id="{C92B4020-12C6-4D83-944E-8AF782426A70}"/>
              </a:ext>
            </a:extLst>
          </p:cNvPr>
          <p:cNvSpPr>
            <a:spLocks noGrp="1"/>
          </p:cNvSpPr>
          <p:nvPr>
            <p:ph idx="1"/>
          </p:nvPr>
        </p:nvSpPr>
        <p:spPr>
          <a:xfrm>
            <a:off x="628650" y="1345570"/>
            <a:ext cx="7886700" cy="371883"/>
          </a:xfrm>
        </p:spPr>
        <p:txBody>
          <a:bodyPr>
            <a:normAutofit fontScale="92500" lnSpcReduction="10000"/>
          </a:bodyPr>
          <a:lstStyle/>
          <a:p>
            <a:pPr marL="0" indent="0">
              <a:buNone/>
            </a:pPr>
            <a:r>
              <a:rPr lang="es-ES" sz="2500" b="1" dirty="0"/>
              <a:t>Cokriging ordinario</a:t>
            </a:r>
            <a:endParaRPr lang="es-EC" sz="2500" b="1" dirty="0"/>
          </a:p>
          <a:p>
            <a:endParaRPr lang="es-EC" dirty="0"/>
          </a:p>
        </p:txBody>
      </p:sp>
      <p:sp>
        <p:nvSpPr>
          <p:cNvPr id="6" name="CuadroTexto 5">
            <a:extLst>
              <a:ext uri="{FF2B5EF4-FFF2-40B4-BE49-F238E27FC236}">
                <a16:creationId xmlns:a16="http://schemas.microsoft.com/office/drawing/2014/main" id="{AE91B2F1-2B0F-475B-B7FF-58BD4FF9659F}"/>
              </a:ext>
            </a:extLst>
          </p:cNvPr>
          <p:cNvSpPr txBox="1"/>
          <p:nvPr/>
        </p:nvSpPr>
        <p:spPr>
          <a:xfrm>
            <a:off x="859578" y="1910150"/>
            <a:ext cx="7424844" cy="307777"/>
          </a:xfrm>
          <a:prstGeom prst="rect">
            <a:avLst/>
          </a:prstGeom>
          <a:noFill/>
        </p:spPr>
        <p:txBody>
          <a:bodyPr wrap="square">
            <a:spAutoFit/>
          </a:bodyPr>
          <a:lstStyle/>
          <a:p>
            <a:pPr marL="0" indent="0" algn="ctr">
              <a:buNone/>
            </a:pPr>
            <a:r>
              <a:rPr lang="es-ES" sz="14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Variación de h óptimo para el modelo de semivariograma estable</a:t>
            </a:r>
            <a:endParaRPr lang="es-EC" sz="1400" b="1" i="1" dirty="0">
              <a:solidFill>
                <a:schemeClr val="accent6"/>
              </a:solidFill>
              <a:latin typeface="Calibri" panose="020F0502020204030204" pitchFamily="34" charset="0"/>
              <a:cs typeface="Calibri" panose="020F0502020204030204" pitchFamily="34" charset="0"/>
            </a:endParaRPr>
          </a:p>
        </p:txBody>
      </p:sp>
      <p:graphicFrame>
        <p:nvGraphicFramePr>
          <p:cNvPr id="4" name="Tabla 3">
            <a:extLst>
              <a:ext uri="{FF2B5EF4-FFF2-40B4-BE49-F238E27FC236}">
                <a16:creationId xmlns:a16="http://schemas.microsoft.com/office/drawing/2014/main" id="{9641A52C-A80C-4CEB-A62E-0B05AAFA54E5}"/>
              </a:ext>
            </a:extLst>
          </p:cNvPr>
          <p:cNvGraphicFramePr>
            <a:graphicFrameLocks noGrp="1"/>
          </p:cNvGraphicFramePr>
          <p:nvPr>
            <p:extLst>
              <p:ext uri="{D42A27DB-BD31-4B8C-83A1-F6EECF244321}">
                <p14:modId xmlns:p14="http://schemas.microsoft.com/office/powerpoint/2010/main" val="1394735790"/>
              </p:ext>
            </p:extLst>
          </p:nvPr>
        </p:nvGraphicFramePr>
        <p:xfrm>
          <a:off x="628650" y="2393289"/>
          <a:ext cx="7886700" cy="3330240"/>
        </p:xfrm>
        <a:graphic>
          <a:graphicData uri="http://schemas.openxmlformats.org/drawingml/2006/table">
            <a:tbl>
              <a:tblPr firstRow="1" firstCol="1" bandRow="1">
                <a:tableStyleId>{E8B1032C-EA38-4F05-BA0D-38AFFFC7BED3}</a:tableStyleId>
              </a:tblPr>
              <a:tblGrid>
                <a:gridCol w="2176334">
                  <a:extLst>
                    <a:ext uri="{9D8B030D-6E8A-4147-A177-3AD203B41FA5}">
                      <a16:colId xmlns:a16="http://schemas.microsoft.com/office/drawing/2014/main" val="3384616678"/>
                    </a:ext>
                  </a:extLst>
                </a:gridCol>
                <a:gridCol w="1025611">
                  <a:extLst>
                    <a:ext uri="{9D8B030D-6E8A-4147-A177-3AD203B41FA5}">
                      <a16:colId xmlns:a16="http://schemas.microsoft.com/office/drawing/2014/main" val="3068410564"/>
                    </a:ext>
                  </a:extLst>
                </a:gridCol>
                <a:gridCol w="1371600">
                  <a:extLst>
                    <a:ext uri="{9D8B030D-6E8A-4147-A177-3AD203B41FA5}">
                      <a16:colId xmlns:a16="http://schemas.microsoft.com/office/drawing/2014/main" val="518323127"/>
                    </a:ext>
                  </a:extLst>
                </a:gridCol>
                <a:gridCol w="1322173">
                  <a:extLst>
                    <a:ext uri="{9D8B030D-6E8A-4147-A177-3AD203B41FA5}">
                      <a16:colId xmlns:a16="http://schemas.microsoft.com/office/drawing/2014/main" val="1602526380"/>
                    </a:ext>
                  </a:extLst>
                </a:gridCol>
                <a:gridCol w="1075037">
                  <a:extLst>
                    <a:ext uri="{9D8B030D-6E8A-4147-A177-3AD203B41FA5}">
                      <a16:colId xmlns:a16="http://schemas.microsoft.com/office/drawing/2014/main" val="105753011"/>
                    </a:ext>
                  </a:extLst>
                </a:gridCol>
                <a:gridCol w="915945">
                  <a:extLst>
                    <a:ext uri="{9D8B030D-6E8A-4147-A177-3AD203B41FA5}">
                      <a16:colId xmlns:a16="http://schemas.microsoft.com/office/drawing/2014/main" val="2791608693"/>
                    </a:ext>
                  </a:extLst>
                </a:gridCol>
              </a:tblGrid>
              <a:tr h="648000">
                <a:tc>
                  <a:txBody>
                    <a:bodyPr/>
                    <a:lstStyle/>
                    <a:p>
                      <a:pPr indent="180340" algn="ctr">
                        <a:lnSpc>
                          <a:spcPct val="200000"/>
                        </a:lnSpc>
                        <a:spcAft>
                          <a:spcPts val="800"/>
                        </a:spcAft>
                      </a:pPr>
                      <a:r>
                        <a:rPr lang="es-EC" sz="1100" dirty="0">
                          <a:effectLst/>
                        </a:rPr>
                        <a:t>Modelo de semivariograma</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lumMod val="95000"/>
                      </a:schemeClr>
                    </a:solidFill>
                  </a:tcPr>
                </a:tc>
                <a:tc>
                  <a:txBody>
                    <a:bodyPr/>
                    <a:lstStyle/>
                    <a:p>
                      <a:pPr indent="180340">
                        <a:lnSpc>
                          <a:spcPct val="200000"/>
                        </a:lnSpc>
                        <a:spcAft>
                          <a:spcPts val="800"/>
                        </a:spcAft>
                      </a:pPr>
                      <a:r>
                        <a:rPr lang="es-EC" sz="1100" dirty="0">
                          <a:effectLst/>
                        </a:rPr>
                        <a:t>h óptimo (°)</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lumMod val="95000"/>
                      </a:schemeClr>
                    </a:solidFill>
                  </a:tcPr>
                </a:tc>
                <a:tc>
                  <a:txBody>
                    <a:bodyPr/>
                    <a:lstStyle/>
                    <a:p>
                      <a:pPr indent="180340">
                        <a:lnSpc>
                          <a:spcPct val="200000"/>
                        </a:lnSpc>
                        <a:spcAft>
                          <a:spcPts val="800"/>
                        </a:spcAft>
                      </a:pPr>
                      <a:r>
                        <a:rPr lang="es-EC" sz="1100" dirty="0">
                          <a:effectLst/>
                        </a:rPr>
                        <a:t>|Error máx. (m)|</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lumMod val="95000"/>
                      </a:schemeClr>
                    </a:solidFill>
                  </a:tcPr>
                </a:tc>
                <a:tc>
                  <a:txBody>
                    <a:bodyPr/>
                    <a:lstStyle/>
                    <a:p>
                      <a:pPr indent="180340">
                        <a:lnSpc>
                          <a:spcPct val="200000"/>
                        </a:lnSpc>
                        <a:spcAft>
                          <a:spcPts val="800"/>
                        </a:spcAft>
                      </a:pPr>
                      <a:r>
                        <a:rPr lang="es-EC" sz="1100" dirty="0">
                          <a:effectLst/>
                        </a:rPr>
                        <a:t>|Error min. (m)|</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lumMod val="95000"/>
                      </a:schemeClr>
                    </a:solidFill>
                  </a:tcPr>
                </a:tc>
                <a:tc>
                  <a:txBody>
                    <a:bodyPr/>
                    <a:lstStyle/>
                    <a:p>
                      <a:pPr indent="180340">
                        <a:lnSpc>
                          <a:spcPct val="200000"/>
                        </a:lnSpc>
                        <a:spcAft>
                          <a:spcPts val="800"/>
                        </a:spcAft>
                      </a:pPr>
                      <a:r>
                        <a:rPr lang="es-EC" sz="1100" dirty="0">
                          <a:effectLst/>
                        </a:rPr>
                        <a:t>RMSE (m)</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lumMod val="95000"/>
                      </a:schemeClr>
                    </a:solidFill>
                  </a:tcPr>
                </a:tc>
                <a:tc>
                  <a:txBody>
                    <a:bodyPr/>
                    <a:lstStyle/>
                    <a:p>
                      <a:pPr indent="180340">
                        <a:lnSpc>
                          <a:spcPct val="200000"/>
                        </a:lnSpc>
                        <a:spcAft>
                          <a:spcPts val="800"/>
                        </a:spcAft>
                      </a:pPr>
                      <a:r>
                        <a:rPr lang="es-EC" sz="1100" dirty="0">
                          <a:effectLst/>
                        </a:rPr>
                        <a:t>RSR </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lumMod val="95000"/>
                      </a:schemeClr>
                    </a:solidFill>
                  </a:tcPr>
                </a:tc>
                <a:extLst>
                  <a:ext uri="{0D108BD9-81ED-4DB2-BD59-A6C34878D82A}">
                    <a16:rowId xmlns:a16="http://schemas.microsoft.com/office/drawing/2014/main" val="1810914740"/>
                  </a:ext>
                </a:extLst>
              </a:tr>
              <a:tr h="288290">
                <a:tc rowSpan="7">
                  <a:txBody>
                    <a:bodyPr/>
                    <a:lstStyle/>
                    <a:p>
                      <a:pPr indent="180340">
                        <a:lnSpc>
                          <a:spcPct val="200000"/>
                        </a:lnSpc>
                        <a:spcAft>
                          <a:spcPts val="800"/>
                        </a:spcAft>
                      </a:pPr>
                      <a:r>
                        <a:rPr lang="es-EC" sz="1100" dirty="0">
                          <a:effectLst/>
                        </a:rPr>
                        <a:t>Estable</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indent="180340">
                        <a:lnSpc>
                          <a:spcPct val="200000"/>
                        </a:lnSpc>
                        <a:spcAft>
                          <a:spcPts val="800"/>
                        </a:spcAft>
                      </a:pPr>
                      <a:r>
                        <a:rPr lang="es-EC" sz="1100">
                          <a:effectLst/>
                        </a:rPr>
                        <a:t>0.02894</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0.321</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0.0035</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0.1912</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0.4589</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1778364205"/>
                  </a:ext>
                </a:extLst>
              </a:tr>
              <a:tr h="288290">
                <a:tc vMerge="1">
                  <a:txBody>
                    <a:bodyPr/>
                    <a:lstStyle/>
                    <a:p>
                      <a:endParaRPr lang="es-EC"/>
                    </a:p>
                  </a:txBody>
                  <a:tcPr/>
                </a:tc>
                <a:tc>
                  <a:txBody>
                    <a:bodyPr/>
                    <a:lstStyle/>
                    <a:p>
                      <a:pPr indent="180340">
                        <a:lnSpc>
                          <a:spcPct val="200000"/>
                        </a:lnSpc>
                        <a:spcAft>
                          <a:spcPts val="800"/>
                        </a:spcAft>
                      </a:pPr>
                      <a:r>
                        <a:rPr lang="es-EC" sz="1100">
                          <a:effectLst/>
                        </a:rPr>
                        <a:t>0.02904</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0.4553</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0.0037</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0.2292</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0.5502</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2259158392"/>
                  </a:ext>
                </a:extLst>
              </a:tr>
              <a:tr h="288290">
                <a:tc vMerge="1">
                  <a:txBody>
                    <a:bodyPr/>
                    <a:lstStyle/>
                    <a:p>
                      <a:endParaRPr lang="es-EC"/>
                    </a:p>
                  </a:txBody>
                  <a:tcPr/>
                </a:tc>
                <a:tc>
                  <a:txBody>
                    <a:bodyPr/>
                    <a:lstStyle/>
                    <a:p>
                      <a:pPr indent="180340">
                        <a:lnSpc>
                          <a:spcPct val="200000"/>
                        </a:lnSpc>
                        <a:spcAft>
                          <a:spcPts val="800"/>
                        </a:spcAft>
                      </a:pPr>
                      <a:r>
                        <a:rPr lang="es-EC" sz="1100" dirty="0">
                          <a:effectLst/>
                        </a:rPr>
                        <a:t>0.02934</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dirty="0">
                          <a:effectLst/>
                        </a:rPr>
                        <a:t>0.2838</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dirty="0">
                          <a:effectLst/>
                        </a:rPr>
                        <a:t>0.0021</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b="1" i="1">
                          <a:solidFill>
                            <a:srgbClr val="FF0000"/>
                          </a:solidFill>
                          <a:effectLst/>
                        </a:rPr>
                        <a:t>0.1526</a:t>
                      </a:r>
                      <a:endParaRPr lang="es-EC" sz="1200" b="1" i="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b="1" i="1">
                          <a:solidFill>
                            <a:srgbClr val="FF0000"/>
                          </a:solidFill>
                          <a:effectLst/>
                        </a:rPr>
                        <a:t>0.3662</a:t>
                      </a:r>
                      <a:endParaRPr lang="es-EC" sz="1200" b="1" i="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3040693933"/>
                  </a:ext>
                </a:extLst>
              </a:tr>
              <a:tr h="288290">
                <a:tc vMerge="1">
                  <a:txBody>
                    <a:bodyPr/>
                    <a:lstStyle/>
                    <a:p>
                      <a:endParaRPr lang="es-EC"/>
                    </a:p>
                  </a:txBody>
                  <a:tcPr/>
                </a:tc>
                <a:tc>
                  <a:txBody>
                    <a:bodyPr/>
                    <a:lstStyle/>
                    <a:p>
                      <a:pPr indent="180340">
                        <a:lnSpc>
                          <a:spcPct val="200000"/>
                        </a:lnSpc>
                        <a:spcAft>
                          <a:spcPts val="800"/>
                        </a:spcAft>
                      </a:pPr>
                      <a:r>
                        <a:rPr lang="es-EC" sz="1100">
                          <a:effectLst/>
                        </a:rPr>
                        <a:t>0.0294</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0.5951</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0.0043</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0.2704</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0.6488</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3984696000"/>
                  </a:ext>
                </a:extLst>
              </a:tr>
              <a:tr h="288290">
                <a:tc vMerge="1">
                  <a:txBody>
                    <a:bodyPr/>
                    <a:lstStyle/>
                    <a:p>
                      <a:endParaRPr lang="es-EC"/>
                    </a:p>
                  </a:txBody>
                  <a:tcPr/>
                </a:tc>
                <a:tc>
                  <a:txBody>
                    <a:bodyPr/>
                    <a:lstStyle/>
                    <a:p>
                      <a:pPr indent="180340">
                        <a:lnSpc>
                          <a:spcPct val="200000"/>
                        </a:lnSpc>
                        <a:spcAft>
                          <a:spcPts val="800"/>
                        </a:spcAft>
                      </a:pPr>
                      <a:r>
                        <a:rPr lang="es-EC" sz="1100">
                          <a:effectLst/>
                        </a:rPr>
                        <a:t>0.02954</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0.2981</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0.0019</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0.1578</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0.3786</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371955671"/>
                  </a:ext>
                </a:extLst>
              </a:tr>
              <a:tr h="288290">
                <a:tc vMerge="1">
                  <a:txBody>
                    <a:bodyPr/>
                    <a:lstStyle/>
                    <a:p>
                      <a:endParaRPr lang="es-EC"/>
                    </a:p>
                  </a:txBody>
                  <a:tcPr/>
                </a:tc>
                <a:tc>
                  <a:txBody>
                    <a:bodyPr/>
                    <a:lstStyle/>
                    <a:p>
                      <a:pPr indent="180340">
                        <a:lnSpc>
                          <a:spcPct val="200000"/>
                        </a:lnSpc>
                        <a:spcAft>
                          <a:spcPts val="800"/>
                        </a:spcAft>
                      </a:pPr>
                      <a:r>
                        <a:rPr lang="es-EC" sz="1100">
                          <a:effectLst/>
                        </a:rPr>
                        <a:t>0.02954</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0.5219</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0.0034</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0.2441</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0.5857</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1866169484"/>
                  </a:ext>
                </a:extLst>
              </a:tr>
              <a:tr h="288290">
                <a:tc vMerge="1">
                  <a:txBody>
                    <a:bodyPr/>
                    <a:lstStyle/>
                    <a:p>
                      <a:endParaRPr lang="es-EC"/>
                    </a:p>
                  </a:txBody>
                  <a:tcPr/>
                </a:tc>
                <a:tc>
                  <a:txBody>
                    <a:bodyPr/>
                    <a:lstStyle/>
                    <a:p>
                      <a:pPr indent="180340">
                        <a:lnSpc>
                          <a:spcPct val="200000"/>
                        </a:lnSpc>
                        <a:spcAft>
                          <a:spcPts val="800"/>
                        </a:spcAft>
                      </a:pPr>
                      <a:r>
                        <a:rPr lang="es-EC" sz="1100">
                          <a:effectLst/>
                        </a:rPr>
                        <a:t>0.02964</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0.3258</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0.0011</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0.1882</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0.4517</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4013155727"/>
                  </a:ext>
                </a:extLst>
              </a:tr>
              <a:tr h="288290">
                <a:tc>
                  <a:txBody>
                    <a:bodyPr/>
                    <a:lstStyle/>
                    <a:p>
                      <a:pPr>
                        <a:lnSpc>
                          <a:spcPct val="107000"/>
                        </a:lnSpc>
                      </a:pPr>
                      <a:endParaRPr lang="es-EC" sz="1100">
                        <a:effectLst/>
                        <a:latin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pPr>
                      <a:endParaRPr lang="es-EC" sz="1100">
                        <a:effectLst/>
                        <a:latin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pPr>
                      <a:endParaRPr lang="es-EC" sz="1100">
                        <a:effectLst/>
                        <a:latin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pPr>
                      <a:endParaRPr lang="es-EC" sz="1100" dirty="0">
                        <a:effectLst/>
                        <a:latin typeface="Calibri" panose="020F0502020204030204" pitchFamily="34" charset="0"/>
                        <a:cs typeface="Arial" panose="020B0604020202020204" pitchFamily="34" charset="0"/>
                      </a:endParaRPr>
                    </a:p>
                  </a:txBody>
                  <a:tcPr marL="44450" marR="44450" marT="0" marB="0" anchor="ctr"/>
                </a:tc>
                <a:tc>
                  <a:txBody>
                    <a:bodyPr/>
                    <a:lstStyle/>
                    <a:p>
                      <a:pPr indent="180340">
                        <a:lnSpc>
                          <a:spcPct val="200000"/>
                        </a:lnSpc>
                        <a:spcAft>
                          <a:spcPts val="800"/>
                        </a:spcAft>
                      </a:pPr>
                      <a:r>
                        <a:rPr lang="es-EC" sz="1100" b="1" dirty="0">
                          <a:effectLst/>
                        </a:rPr>
                        <a:t>RSR min</a:t>
                      </a:r>
                      <a:endParaRPr lang="es-EC" sz="1200" b="1"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indent="180340">
                        <a:lnSpc>
                          <a:spcPct val="200000"/>
                        </a:lnSpc>
                        <a:spcAft>
                          <a:spcPts val="800"/>
                        </a:spcAft>
                      </a:pPr>
                      <a:r>
                        <a:rPr lang="es-EC" sz="1100" b="1" i="1" dirty="0">
                          <a:solidFill>
                            <a:srgbClr val="FF0000"/>
                          </a:solidFill>
                          <a:effectLst/>
                        </a:rPr>
                        <a:t>0.3662</a:t>
                      </a:r>
                      <a:endParaRPr lang="es-EC" sz="1200" b="1" i="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832154157"/>
                  </a:ext>
                </a:extLst>
              </a:tr>
            </a:tbl>
          </a:graphicData>
        </a:graphic>
      </p:graphicFrame>
      <p:sp>
        <p:nvSpPr>
          <p:cNvPr id="5" name="Rectángulo 4">
            <a:extLst>
              <a:ext uri="{FF2B5EF4-FFF2-40B4-BE49-F238E27FC236}">
                <a16:creationId xmlns:a16="http://schemas.microsoft.com/office/drawing/2014/main" id="{87CDDEE0-7B5C-4534-8F5B-48ACA78354F8}"/>
              </a:ext>
            </a:extLst>
          </p:cNvPr>
          <p:cNvSpPr/>
          <p:nvPr/>
        </p:nvSpPr>
        <p:spPr>
          <a:xfrm>
            <a:off x="2804984" y="3707788"/>
            <a:ext cx="5710366" cy="321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226622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a:xfrm>
            <a:off x="628650" y="365126"/>
            <a:ext cx="7886700" cy="1048375"/>
          </a:xfrm>
        </p:spPr>
        <p:txBody>
          <a:bodyPr>
            <a:normAutofit/>
          </a:bodyPr>
          <a:lstStyle/>
          <a:p>
            <a:r>
              <a:rPr lang="es-MX" sz="3500" b="1" dirty="0">
                <a:latin typeface="Arial" panose="020B0604020202020204" pitchFamily="34" charset="0"/>
                <a:cs typeface="Arial" panose="020B0604020202020204" pitchFamily="34" charset="0"/>
              </a:rPr>
              <a:t>Resultados</a:t>
            </a:r>
            <a:endParaRPr lang="en-US" sz="3500" b="1" dirty="0">
              <a:latin typeface="Arial" panose="020B0604020202020204" pitchFamily="34" charset="0"/>
              <a:cs typeface="Arial" panose="020B0604020202020204" pitchFamily="34" charset="0"/>
            </a:endParaRPr>
          </a:p>
        </p:txBody>
      </p:sp>
      <p:graphicFrame>
        <p:nvGraphicFramePr>
          <p:cNvPr id="11" name="Marcador de contenido 10">
            <a:extLst>
              <a:ext uri="{FF2B5EF4-FFF2-40B4-BE49-F238E27FC236}">
                <a16:creationId xmlns:a16="http://schemas.microsoft.com/office/drawing/2014/main" id="{02D2C191-877D-48B7-BD6A-55B1CB15E495}"/>
              </a:ext>
            </a:extLst>
          </p:cNvPr>
          <p:cNvGraphicFramePr>
            <a:graphicFrameLocks noGrp="1"/>
          </p:cNvGraphicFramePr>
          <p:nvPr>
            <p:ph idx="1"/>
            <p:extLst>
              <p:ext uri="{D42A27DB-BD31-4B8C-83A1-F6EECF244321}">
                <p14:modId xmlns:p14="http://schemas.microsoft.com/office/powerpoint/2010/main" val="2585670142"/>
              </p:ext>
            </p:extLst>
          </p:nvPr>
        </p:nvGraphicFramePr>
        <p:xfrm>
          <a:off x="531844" y="3292453"/>
          <a:ext cx="7128588" cy="2634346"/>
        </p:xfrm>
        <a:graphic>
          <a:graphicData uri="http://schemas.openxmlformats.org/drawingml/2006/table">
            <a:tbl>
              <a:tblPr>
                <a:tableStyleId>{5C22544A-7EE6-4342-B048-85BDC9FD1C3A}</a:tableStyleId>
              </a:tblPr>
              <a:tblGrid>
                <a:gridCol w="1982281">
                  <a:extLst>
                    <a:ext uri="{9D8B030D-6E8A-4147-A177-3AD203B41FA5}">
                      <a16:colId xmlns:a16="http://schemas.microsoft.com/office/drawing/2014/main" val="2778937775"/>
                    </a:ext>
                  </a:extLst>
                </a:gridCol>
                <a:gridCol w="1010201">
                  <a:extLst>
                    <a:ext uri="{9D8B030D-6E8A-4147-A177-3AD203B41FA5}">
                      <a16:colId xmlns:a16="http://schemas.microsoft.com/office/drawing/2014/main" val="597684569"/>
                    </a:ext>
                  </a:extLst>
                </a:gridCol>
                <a:gridCol w="1105503">
                  <a:extLst>
                    <a:ext uri="{9D8B030D-6E8A-4147-A177-3AD203B41FA5}">
                      <a16:colId xmlns:a16="http://schemas.microsoft.com/office/drawing/2014/main" val="1272947093"/>
                    </a:ext>
                  </a:extLst>
                </a:gridCol>
                <a:gridCol w="1010201">
                  <a:extLst>
                    <a:ext uri="{9D8B030D-6E8A-4147-A177-3AD203B41FA5}">
                      <a16:colId xmlns:a16="http://schemas.microsoft.com/office/drawing/2014/main" val="3229774826"/>
                    </a:ext>
                  </a:extLst>
                </a:gridCol>
                <a:gridCol w="1010201">
                  <a:extLst>
                    <a:ext uri="{9D8B030D-6E8A-4147-A177-3AD203B41FA5}">
                      <a16:colId xmlns:a16="http://schemas.microsoft.com/office/drawing/2014/main" val="482794329"/>
                    </a:ext>
                  </a:extLst>
                </a:gridCol>
                <a:gridCol w="1010201">
                  <a:extLst>
                    <a:ext uri="{9D8B030D-6E8A-4147-A177-3AD203B41FA5}">
                      <a16:colId xmlns:a16="http://schemas.microsoft.com/office/drawing/2014/main" val="1837721595"/>
                    </a:ext>
                  </a:extLst>
                </a:gridCol>
              </a:tblGrid>
              <a:tr h="301689">
                <a:tc rowSpan="2">
                  <a:txBody>
                    <a:bodyPr/>
                    <a:lstStyle/>
                    <a:p>
                      <a:pPr algn="l" fontAlgn="b"/>
                      <a:endParaRPr lang="es-EC" sz="1400" b="1" i="0" u="none" strike="noStrike" dirty="0">
                        <a:solidFill>
                          <a:srgbClr val="000000"/>
                        </a:solidFill>
                        <a:effectLst/>
                        <a:latin typeface="Times New Roman" panose="02020603050405020304" pitchFamily="18" charset="0"/>
                      </a:endParaRPr>
                    </a:p>
                  </a:txBody>
                  <a:tcPr marL="7620" marR="7620" marT="7620" marB="0" anchor="b"/>
                </a:tc>
                <a:tc gridSpan="5">
                  <a:txBody>
                    <a:bodyPr/>
                    <a:lstStyle/>
                    <a:p>
                      <a:pPr algn="ctr" fontAlgn="ctr"/>
                      <a:r>
                        <a:rPr lang="es-EC" sz="1400" b="1" u="none" strike="noStrike" dirty="0">
                          <a:effectLst/>
                        </a:rPr>
                        <a:t>Errores (m)</a:t>
                      </a:r>
                      <a:endParaRPr lang="es-EC" sz="1400" b="1" i="0" u="none" strike="noStrike" dirty="0">
                        <a:solidFill>
                          <a:srgbClr val="000000"/>
                        </a:solidFill>
                        <a:effectLst/>
                        <a:latin typeface="Times New Roman" panose="02020603050405020304" pitchFamily="18" charset="0"/>
                      </a:endParaRPr>
                    </a:p>
                  </a:txBody>
                  <a:tcPr marL="7620" marR="7620" marT="762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990812721"/>
                  </a:ext>
                </a:extLst>
              </a:tr>
              <a:tr h="522523">
                <a:tc vMerge="1">
                  <a:txBody>
                    <a:bodyPr/>
                    <a:lstStyle/>
                    <a:p>
                      <a:pPr algn="l" fontAlgn="b"/>
                      <a:endParaRPr lang="es-EC" sz="1400" b="1"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ctr" fontAlgn="ctr"/>
                      <a:r>
                        <a:rPr lang="es-EC" sz="1400" b="1" u="none" strike="noStrike" dirty="0">
                          <a:effectLst/>
                        </a:rPr>
                        <a:t>MCC</a:t>
                      </a:r>
                      <a:endParaRPr lang="es-EC" sz="14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s-EC" sz="1400" b="1" u="none" strike="noStrike" dirty="0">
                          <a:effectLst/>
                        </a:rPr>
                        <a:t>Cokriging ordinario</a:t>
                      </a:r>
                      <a:endParaRPr lang="es-EC" sz="14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s-EC" sz="1400" b="1" u="none" strike="noStrike" dirty="0">
                          <a:effectLst/>
                        </a:rPr>
                        <a:t>EGM08</a:t>
                      </a:r>
                      <a:endParaRPr lang="es-EC" sz="14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s-EC" sz="1400" b="1" u="none" strike="noStrike" dirty="0">
                          <a:effectLst/>
                        </a:rPr>
                        <a:t>EGM96</a:t>
                      </a:r>
                      <a:endParaRPr lang="es-EC" sz="14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s-EC" sz="1400" b="1" u="none" strike="noStrike" dirty="0">
                          <a:effectLst/>
                        </a:rPr>
                        <a:t>IGM</a:t>
                      </a:r>
                      <a:endParaRPr lang="es-EC" sz="1400" b="1"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3208435454"/>
                  </a:ext>
                </a:extLst>
              </a:tr>
              <a:tr h="301689">
                <a:tc>
                  <a:txBody>
                    <a:bodyPr/>
                    <a:lstStyle/>
                    <a:p>
                      <a:pPr algn="l" fontAlgn="b"/>
                      <a:r>
                        <a:rPr lang="es-EC" sz="1400" b="1" u="none" strike="noStrike" dirty="0">
                          <a:effectLst/>
                        </a:rPr>
                        <a:t>Absoluto máximo</a:t>
                      </a:r>
                      <a:endParaRPr lang="es-EC" sz="1400" b="1"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a:effectLst/>
                        </a:rPr>
                        <a:t>0.2091</a:t>
                      </a:r>
                      <a:endParaRPr lang="es-EC" sz="1400" b="0" i="0" u="none" strike="noStrike">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dirty="0">
                          <a:effectLst/>
                        </a:rPr>
                        <a:t> 0.2838</a:t>
                      </a:r>
                      <a:endParaRPr lang="es-EC" sz="1400" b="0"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dirty="0">
                          <a:effectLst/>
                        </a:rPr>
                        <a:t>0.9420</a:t>
                      </a:r>
                      <a:endParaRPr lang="es-EC" sz="1400" b="0"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a:effectLst/>
                        </a:rPr>
                        <a:t>2.8277</a:t>
                      </a:r>
                      <a:endParaRPr lang="es-EC" sz="1400" b="0" i="0" u="none" strike="noStrike">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a:effectLst/>
                        </a:rPr>
                        <a:t>1.3597</a:t>
                      </a:r>
                      <a:endParaRPr lang="es-EC" sz="1400" b="0" i="0" u="none" strike="noStrike">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2765557447"/>
                  </a:ext>
                </a:extLst>
              </a:tr>
              <a:tr h="301689">
                <a:tc>
                  <a:txBody>
                    <a:bodyPr/>
                    <a:lstStyle/>
                    <a:p>
                      <a:pPr algn="l" fontAlgn="b"/>
                      <a:r>
                        <a:rPr lang="es-EC" sz="1400" b="1" u="none" strike="noStrike" dirty="0">
                          <a:effectLst/>
                        </a:rPr>
                        <a:t>Absoluto mínimo</a:t>
                      </a:r>
                      <a:endParaRPr lang="es-EC" sz="1400" b="1"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a:effectLst/>
                        </a:rPr>
                        <a:t>0.0074</a:t>
                      </a:r>
                      <a:endParaRPr lang="es-EC" sz="1400" b="0" i="0" u="none" strike="noStrike">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dirty="0">
                          <a:effectLst/>
                        </a:rPr>
                        <a:t> 0.0021</a:t>
                      </a:r>
                      <a:endParaRPr lang="es-EC" sz="1400" b="0"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a:effectLst/>
                        </a:rPr>
                        <a:t>0.0131</a:t>
                      </a:r>
                      <a:endParaRPr lang="es-EC" sz="1400" b="0" i="0" u="none" strike="noStrike">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a:effectLst/>
                        </a:rPr>
                        <a:t>1.3305</a:t>
                      </a:r>
                      <a:endParaRPr lang="es-EC" sz="1400" b="0" i="0" u="none" strike="noStrike">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a:effectLst/>
                        </a:rPr>
                        <a:t>0.4859</a:t>
                      </a:r>
                      <a:endParaRPr lang="es-EC" sz="1400" b="0" i="0" u="none" strike="noStrike">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1056815141"/>
                  </a:ext>
                </a:extLst>
              </a:tr>
              <a:tr h="301689">
                <a:tc>
                  <a:txBody>
                    <a:bodyPr/>
                    <a:lstStyle/>
                    <a:p>
                      <a:pPr algn="l" fontAlgn="b"/>
                      <a:r>
                        <a:rPr lang="es-EC" sz="1400" b="1" u="none" strike="noStrike">
                          <a:effectLst/>
                        </a:rPr>
                        <a:t>Media</a:t>
                      </a:r>
                      <a:endParaRPr lang="es-EC" sz="1400" b="1" i="0" u="none" strike="noStrike">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dirty="0">
                          <a:effectLst/>
                        </a:rPr>
                        <a:t>0.0911</a:t>
                      </a:r>
                      <a:endParaRPr lang="es-EC" sz="1400" b="0"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dirty="0">
                          <a:effectLst/>
                        </a:rPr>
                        <a:t>0.0908 </a:t>
                      </a:r>
                      <a:endParaRPr lang="es-EC" sz="1400" b="0"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dirty="0">
                          <a:effectLst/>
                        </a:rPr>
                        <a:t>-0.2867</a:t>
                      </a:r>
                      <a:endParaRPr lang="es-EC" sz="1400" b="0"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dirty="0">
                          <a:effectLst/>
                        </a:rPr>
                        <a:t>-1.7493</a:t>
                      </a:r>
                      <a:endParaRPr lang="es-EC" sz="1400" b="0"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a:effectLst/>
                        </a:rPr>
                        <a:t>-0.8140</a:t>
                      </a:r>
                      <a:endParaRPr lang="es-EC" sz="1400" b="0" i="0" u="none" strike="noStrike">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1860237656"/>
                  </a:ext>
                </a:extLst>
              </a:tr>
              <a:tr h="301689">
                <a:tc>
                  <a:txBody>
                    <a:bodyPr/>
                    <a:lstStyle/>
                    <a:p>
                      <a:pPr algn="l" fontAlgn="b"/>
                      <a:r>
                        <a:rPr lang="es-EC" sz="1400" b="1" u="none" strike="noStrike" dirty="0">
                          <a:effectLst/>
                        </a:rPr>
                        <a:t>Desviación estándar</a:t>
                      </a:r>
                      <a:endParaRPr lang="es-EC" sz="1400" b="1"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a:effectLst/>
                        </a:rPr>
                        <a:t>0.1309</a:t>
                      </a:r>
                      <a:endParaRPr lang="es-EC" sz="1400" b="0" i="0" u="none" strike="noStrike">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dirty="0">
                          <a:effectLst/>
                        </a:rPr>
                        <a:t>0.1300 </a:t>
                      </a:r>
                      <a:endParaRPr lang="es-EC" sz="1400" b="0"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a:effectLst/>
                        </a:rPr>
                        <a:t>0.4530</a:t>
                      </a:r>
                      <a:endParaRPr lang="es-EC" sz="1400" b="0" i="0" u="none" strike="noStrike">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a:effectLst/>
                        </a:rPr>
                        <a:t>0.5737</a:t>
                      </a:r>
                      <a:endParaRPr lang="es-EC" sz="1400" b="0" i="0" u="none" strike="noStrike">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dirty="0">
                          <a:effectLst/>
                        </a:rPr>
                        <a:t>0.3764</a:t>
                      </a:r>
                      <a:endParaRPr lang="es-EC" sz="1400" b="0" i="0" u="none" strike="noStrike" dirty="0">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1084191400"/>
                  </a:ext>
                </a:extLst>
              </a:tr>
              <a:tr h="301689">
                <a:tc>
                  <a:txBody>
                    <a:bodyPr/>
                    <a:lstStyle/>
                    <a:p>
                      <a:pPr algn="l" fontAlgn="b"/>
                      <a:r>
                        <a:rPr lang="es-EC" sz="1400" b="1" u="none" strike="noStrike" dirty="0">
                          <a:effectLst/>
                        </a:rPr>
                        <a:t>RMSE</a:t>
                      </a:r>
                      <a:endParaRPr lang="es-EC" sz="1400" b="1"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a:effectLst/>
                        </a:rPr>
                        <a:t>0.1534</a:t>
                      </a:r>
                      <a:endParaRPr lang="es-EC" sz="1400" b="0" i="0" u="none" strike="noStrike">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dirty="0">
                          <a:effectLst/>
                        </a:rPr>
                        <a:t> 0.1526</a:t>
                      </a:r>
                      <a:endParaRPr lang="es-EC" sz="1400" b="0"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a:effectLst/>
                        </a:rPr>
                        <a:t>0.5143</a:t>
                      </a:r>
                      <a:endParaRPr lang="es-EC" sz="1400" b="0" i="0" u="none" strike="noStrike">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dirty="0">
                          <a:effectLst/>
                        </a:rPr>
                        <a:t>1.8310</a:t>
                      </a:r>
                      <a:endParaRPr lang="es-EC" sz="1400" b="0"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dirty="0">
                          <a:effectLst/>
                        </a:rPr>
                        <a:t>0.8880</a:t>
                      </a:r>
                      <a:endParaRPr lang="es-EC" sz="1400" b="0" i="0" u="none" strike="noStrike" dirty="0">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1067913137"/>
                  </a:ext>
                </a:extLst>
              </a:tr>
              <a:tr h="301689">
                <a:tc>
                  <a:txBody>
                    <a:bodyPr/>
                    <a:lstStyle/>
                    <a:p>
                      <a:pPr algn="l" fontAlgn="b"/>
                      <a:r>
                        <a:rPr lang="es-EC" sz="1400" b="1" u="none" strike="noStrike" dirty="0">
                          <a:effectLst/>
                        </a:rPr>
                        <a:t>RSR</a:t>
                      </a:r>
                      <a:endParaRPr lang="es-EC" sz="1400" b="1"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a:effectLst/>
                        </a:rPr>
                        <a:t>0.3730</a:t>
                      </a:r>
                      <a:endParaRPr lang="es-EC" sz="1400" b="0" i="0" u="none" strike="noStrike">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dirty="0">
                          <a:effectLst/>
                        </a:rPr>
                        <a:t> 0.3660</a:t>
                      </a:r>
                      <a:endParaRPr lang="es-EC" sz="1400" b="0"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a:effectLst/>
                        </a:rPr>
                        <a:t>1.2506</a:t>
                      </a:r>
                      <a:endParaRPr lang="es-EC" sz="1400" b="0" i="0" u="none" strike="noStrike">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a:effectLst/>
                        </a:rPr>
                        <a:t>4.4524</a:t>
                      </a:r>
                      <a:endParaRPr lang="es-EC" sz="1400" b="0" i="0" u="none" strike="noStrike">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dirty="0">
                          <a:effectLst/>
                        </a:rPr>
                        <a:t>2.1593</a:t>
                      </a:r>
                      <a:endParaRPr lang="es-EC" sz="1400" b="0" i="0" u="none" strike="noStrike" dirty="0">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223040563"/>
                  </a:ext>
                </a:extLst>
              </a:tr>
            </a:tbl>
          </a:graphicData>
        </a:graphic>
      </p:graphicFrame>
      <p:sp>
        <p:nvSpPr>
          <p:cNvPr id="13" name="CuadroTexto 12">
            <a:extLst>
              <a:ext uri="{FF2B5EF4-FFF2-40B4-BE49-F238E27FC236}">
                <a16:creationId xmlns:a16="http://schemas.microsoft.com/office/drawing/2014/main" id="{8CDEECAD-E883-4B73-BB49-34A021FCED19}"/>
              </a:ext>
            </a:extLst>
          </p:cNvPr>
          <p:cNvSpPr txBox="1"/>
          <p:nvPr/>
        </p:nvSpPr>
        <p:spPr>
          <a:xfrm>
            <a:off x="-538766" y="2875038"/>
            <a:ext cx="8612156" cy="307777"/>
          </a:xfrm>
          <a:prstGeom prst="rect">
            <a:avLst/>
          </a:prstGeom>
          <a:noFill/>
        </p:spPr>
        <p:txBody>
          <a:bodyPr wrap="square">
            <a:spAutoFit/>
          </a:bodyPr>
          <a:lstStyle/>
          <a:p>
            <a:pPr marL="0" indent="0" algn="ctr">
              <a:buNone/>
            </a:pPr>
            <a:r>
              <a:rPr lang="es-EC" sz="1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Errores de las estimaciones de ondulación geoidal para los puntos de validación</a:t>
            </a:r>
            <a:endParaRPr lang="es-EC" sz="1400" b="1" i="1" dirty="0">
              <a:solidFill>
                <a:schemeClr val="accent6"/>
              </a:solidFill>
              <a:latin typeface="Arial" panose="020B0604020202020204" pitchFamily="34" charset="0"/>
              <a:cs typeface="Arial" panose="020B0604020202020204" pitchFamily="34" charset="0"/>
            </a:endParaRPr>
          </a:p>
        </p:txBody>
      </p:sp>
      <p:graphicFrame>
        <p:nvGraphicFramePr>
          <p:cNvPr id="2" name="Tabla 1">
            <a:extLst>
              <a:ext uri="{FF2B5EF4-FFF2-40B4-BE49-F238E27FC236}">
                <a16:creationId xmlns:a16="http://schemas.microsoft.com/office/drawing/2014/main" id="{9D633946-30E9-41BE-ABBC-20EA65E30879}"/>
              </a:ext>
            </a:extLst>
          </p:cNvPr>
          <p:cNvGraphicFramePr>
            <a:graphicFrameLocks noGrp="1"/>
          </p:cNvGraphicFramePr>
          <p:nvPr>
            <p:extLst>
              <p:ext uri="{D42A27DB-BD31-4B8C-83A1-F6EECF244321}">
                <p14:modId xmlns:p14="http://schemas.microsoft.com/office/powerpoint/2010/main" val="2276304358"/>
              </p:ext>
            </p:extLst>
          </p:nvPr>
        </p:nvGraphicFramePr>
        <p:xfrm>
          <a:off x="531844" y="1680486"/>
          <a:ext cx="6447454" cy="1104136"/>
        </p:xfrm>
        <a:graphic>
          <a:graphicData uri="http://schemas.openxmlformats.org/drawingml/2006/table">
            <a:tbl>
              <a:tblPr firstRow="1" firstCol="1" bandRow="1">
                <a:tableStyleId>{68D230F3-CF80-4859-8CE7-A43EE81993B5}</a:tableStyleId>
              </a:tblPr>
              <a:tblGrid>
                <a:gridCol w="2799863">
                  <a:extLst>
                    <a:ext uri="{9D8B030D-6E8A-4147-A177-3AD203B41FA5}">
                      <a16:colId xmlns:a16="http://schemas.microsoft.com/office/drawing/2014/main" val="2024260268"/>
                    </a:ext>
                  </a:extLst>
                </a:gridCol>
                <a:gridCol w="1026730">
                  <a:extLst>
                    <a:ext uri="{9D8B030D-6E8A-4147-A177-3AD203B41FA5}">
                      <a16:colId xmlns:a16="http://schemas.microsoft.com/office/drawing/2014/main" val="3733490809"/>
                    </a:ext>
                  </a:extLst>
                </a:gridCol>
                <a:gridCol w="2620861">
                  <a:extLst>
                    <a:ext uri="{9D8B030D-6E8A-4147-A177-3AD203B41FA5}">
                      <a16:colId xmlns:a16="http://schemas.microsoft.com/office/drawing/2014/main" val="3588881616"/>
                    </a:ext>
                  </a:extLst>
                </a:gridCol>
              </a:tblGrid>
              <a:tr h="205740">
                <a:tc>
                  <a:txBody>
                    <a:bodyPr/>
                    <a:lstStyle/>
                    <a:p>
                      <a:pPr indent="457200" algn="ctr">
                        <a:lnSpc>
                          <a:spcPct val="107000"/>
                        </a:lnSpc>
                        <a:spcAft>
                          <a:spcPts val="800"/>
                        </a:spcAft>
                      </a:pPr>
                      <a:r>
                        <a:rPr lang="es-EC" sz="1200" dirty="0">
                          <a:effectLst/>
                        </a:rPr>
                        <a:t>Estadístico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800"/>
                        </a:spcAft>
                      </a:pPr>
                      <a:r>
                        <a:rPr lang="es-EC" sz="1200" dirty="0">
                          <a:effectLst/>
                        </a:rPr>
                        <a:t>MCC</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800"/>
                        </a:spcAft>
                      </a:pPr>
                      <a:r>
                        <a:rPr lang="es-EC" sz="1200" dirty="0">
                          <a:effectLst/>
                        </a:rPr>
                        <a:t>Cokriging Ordinario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21093562"/>
                  </a:ext>
                </a:extLst>
              </a:tr>
              <a:tr h="205740">
                <a:tc>
                  <a:txBody>
                    <a:bodyPr/>
                    <a:lstStyle/>
                    <a:p>
                      <a:pPr indent="457200">
                        <a:lnSpc>
                          <a:spcPct val="107000"/>
                        </a:lnSpc>
                        <a:spcAft>
                          <a:spcPts val="800"/>
                        </a:spcAft>
                      </a:pPr>
                      <a:r>
                        <a:rPr lang="es-EC" sz="1200" dirty="0">
                          <a:effectLst/>
                        </a:rPr>
                        <a:t>RMSE </a:t>
                      </a:r>
                      <a:r>
                        <a:rPr lang="es-EC" sz="1100" dirty="0">
                          <a:effectLst/>
                        </a:rPr>
                        <a:t> (m)</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r">
                        <a:lnSpc>
                          <a:spcPct val="107000"/>
                        </a:lnSpc>
                        <a:spcAft>
                          <a:spcPts val="800"/>
                        </a:spcAft>
                      </a:pPr>
                      <a:r>
                        <a:rPr lang="es-EC" sz="1200">
                          <a:effectLst/>
                        </a:rPr>
                        <a:t>0.0993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ctr">
                        <a:lnSpc>
                          <a:spcPct val="107000"/>
                        </a:lnSpc>
                        <a:spcAft>
                          <a:spcPts val="800"/>
                        </a:spcAft>
                      </a:pPr>
                      <a:r>
                        <a:rPr lang="es-EC" sz="1200" dirty="0">
                          <a:effectLst/>
                        </a:rPr>
                        <a:t>0.1079</a:t>
                      </a:r>
                    </a:p>
                  </a:txBody>
                  <a:tcPr marL="44450" marR="44450" marT="0" marB="0" anchor="ctr"/>
                </a:tc>
                <a:extLst>
                  <a:ext uri="{0D108BD9-81ED-4DB2-BD59-A6C34878D82A}">
                    <a16:rowId xmlns:a16="http://schemas.microsoft.com/office/drawing/2014/main" val="2788582213"/>
                  </a:ext>
                </a:extLst>
              </a:tr>
              <a:tr h="205740">
                <a:tc>
                  <a:txBody>
                    <a:bodyPr/>
                    <a:lstStyle/>
                    <a:p>
                      <a:pPr indent="457200">
                        <a:lnSpc>
                          <a:spcPct val="107000"/>
                        </a:lnSpc>
                        <a:spcAft>
                          <a:spcPts val="800"/>
                        </a:spcAft>
                      </a:pPr>
                      <a:r>
                        <a:rPr lang="es-EC" sz="1200" dirty="0">
                          <a:effectLst/>
                        </a:rPr>
                        <a:t>Error absoluto máximo</a:t>
                      </a:r>
                      <a:r>
                        <a:rPr lang="es-EC" sz="1100" dirty="0">
                          <a:effectLst/>
                        </a:rPr>
                        <a:t> (m)</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r">
                        <a:lnSpc>
                          <a:spcPct val="107000"/>
                        </a:lnSpc>
                        <a:spcAft>
                          <a:spcPts val="800"/>
                        </a:spcAft>
                      </a:pPr>
                      <a:r>
                        <a:rPr lang="es-EC" sz="1200" dirty="0">
                          <a:effectLst/>
                        </a:rPr>
                        <a:t>0.2194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ctr">
                        <a:lnSpc>
                          <a:spcPct val="107000"/>
                        </a:lnSpc>
                        <a:spcAft>
                          <a:spcPts val="800"/>
                        </a:spcAft>
                      </a:pPr>
                      <a:r>
                        <a:rPr lang="es-EC" sz="1100">
                          <a:effectLst/>
                          <a:latin typeface="Calibri" panose="020F0502020204030204" pitchFamily="34" charset="0"/>
                          <a:ea typeface="Calibri" panose="020F0502020204030204" pitchFamily="34" charset="0"/>
                          <a:cs typeface="Times New Roman" panose="02020603050405020304" pitchFamily="18" charset="0"/>
                        </a:rPr>
                        <a:t>2.1418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758552814"/>
                  </a:ext>
                </a:extLst>
              </a:tr>
              <a:tr h="281176">
                <a:tc>
                  <a:txBody>
                    <a:bodyPr/>
                    <a:lstStyle/>
                    <a:p>
                      <a:pPr indent="457200">
                        <a:lnSpc>
                          <a:spcPct val="107000"/>
                        </a:lnSpc>
                        <a:spcAft>
                          <a:spcPts val="800"/>
                        </a:spcAft>
                      </a:pPr>
                      <a:r>
                        <a:rPr lang="es-EC" sz="1200" dirty="0">
                          <a:effectLst/>
                        </a:rPr>
                        <a:t>Error absoluto mínimo</a:t>
                      </a:r>
                      <a:r>
                        <a:rPr lang="es-EC" sz="1100" dirty="0">
                          <a:effectLst/>
                        </a:rPr>
                        <a:t> (m)</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r">
                        <a:lnSpc>
                          <a:spcPct val="107000"/>
                        </a:lnSpc>
                        <a:spcAft>
                          <a:spcPts val="800"/>
                        </a:spcAft>
                      </a:pPr>
                      <a:r>
                        <a:rPr lang="es-EC" sz="1200">
                          <a:effectLst/>
                        </a:rPr>
                        <a:t>0.0043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ctr">
                        <a:lnSpc>
                          <a:spcPct val="107000"/>
                        </a:lnSpc>
                        <a:spcAft>
                          <a:spcPts val="800"/>
                        </a:spcAft>
                      </a:pPr>
                      <a:r>
                        <a:rPr lang="es-EC" sz="1100">
                          <a:effectLst/>
                          <a:latin typeface="Calibri" panose="020F0502020204030204" pitchFamily="34" charset="0"/>
                          <a:ea typeface="Calibri" panose="020F0502020204030204" pitchFamily="34" charset="0"/>
                          <a:cs typeface="Times New Roman" panose="02020603050405020304" pitchFamily="18" charset="0"/>
                        </a:rPr>
                        <a:t>0.0043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7860117"/>
                  </a:ext>
                </a:extLst>
              </a:tr>
              <a:tr h="205740">
                <a:tc>
                  <a:txBody>
                    <a:bodyPr/>
                    <a:lstStyle/>
                    <a:p>
                      <a:pPr indent="457200">
                        <a:lnSpc>
                          <a:spcPct val="107000"/>
                        </a:lnSpc>
                        <a:spcAft>
                          <a:spcPts val="800"/>
                        </a:spcAft>
                      </a:pPr>
                      <a:r>
                        <a:rPr lang="es-EC" sz="1200" dirty="0">
                          <a:effectLst/>
                        </a:rPr>
                        <a:t>Error medio</a:t>
                      </a:r>
                      <a:r>
                        <a:rPr lang="es-EC" sz="1100" dirty="0">
                          <a:effectLst/>
                        </a:rPr>
                        <a:t> (m)</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r">
                        <a:lnSpc>
                          <a:spcPct val="107000"/>
                        </a:lnSpc>
                        <a:spcAft>
                          <a:spcPts val="800"/>
                        </a:spcAft>
                      </a:pPr>
                      <a:r>
                        <a:rPr lang="es-EC" sz="1200">
                          <a:effectLst/>
                        </a:rPr>
                        <a:t>-0.0007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ctr">
                        <a:lnSpc>
                          <a:spcPct val="107000"/>
                        </a:lnSpc>
                        <a:spcAft>
                          <a:spcPts val="800"/>
                        </a:spcAft>
                      </a:pPr>
                      <a:r>
                        <a:rPr lang="es-EC" sz="1100" dirty="0">
                          <a:effectLst/>
                          <a:latin typeface="Calibri" panose="020F0502020204030204" pitchFamily="34" charset="0"/>
                          <a:ea typeface="Calibri" panose="020F0502020204030204" pitchFamily="34" charset="0"/>
                          <a:cs typeface="Times New Roman" panose="02020603050405020304" pitchFamily="18" charset="0"/>
                        </a:rPr>
                        <a:t>0.2186</a:t>
                      </a:r>
                    </a:p>
                  </a:txBody>
                  <a:tcPr marL="44450" marR="44450" marT="0" marB="0" anchor="ctr"/>
                </a:tc>
                <a:extLst>
                  <a:ext uri="{0D108BD9-81ED-4DB2-BD59-A6C34878D82A}">
                    <a16:rowId xmlns:a16="http://schemas.microsoft.com/office/drawing/2014/main" val="2124785672"/>
                  </a:ext>
                </a:extLst>
              </a:tr>
            </a:tbl>
          </a:graphicData>
        </a:graphic>
      </p:graphicFrame>
      <p:sp>
        <p:nvSpPr>
          <p:cNvPr id="6" name="CuadroTexto 5">
            <a:extLst>
              <a:ext uri="{FF2B5EF4-FFF2-40B4-BE49-F238E27FC236}">
                <a16:creationId xmlns:a16="http://schemas.microsoft.com/office/drawing/2014/main" id="{902C5B31-DB09-44F2-AD76-B2E113648D86}"/>
              </a:ext>
            </a:extLst>
          </p:cNvPr>
          <p:cNvSpPr txBox="1"/>
          <p:nvPr/>
        </p:nvSpPr>
        <p:spPr>
          <a:xfrm>
            <a:off x="-228600" y="1244224"/>
            <a:ext cx="9283149" cy="307777"/>
          </a:xfrm>
          <a:prstGeom prst="rect">
            <a:avLst/>
          </a:prstGeom>
          <a:noFill/>
        </p:spPr>
        <p:txBody>
          <a:bodyPr wrap="square">
            <a:spAutoFit/>
          </a:bodyPr>
          <a:lstStyle/>
          <a:p>
            <a:pPr marL="0" indent="0" algn="ctr">
              <a:buNone/>
            </a:pPr>
            <a:r>
              <a:rPr lang="es-EC" sz="1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Errores de las estimaciones de ondulación geoidal de la validación cruzada de los modelos locales</a:t>
            </a:r>
            <a:endParaRPr lang="es-EC" sz="1400" b="1" i="1"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30055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a:xfrm>
            <a:off x="628650" y="365126"/>
            <a:ext cx="7886700" cy="932451"/>
          </a:xfrm>
        </p:spPr>
        <p:txBody>
          <a:bodyPr>
            <a:normAutofit/>
          </a:bodyPr>
          <a:lstStyle/>
          <a:p>
            <a:r>
              <a:rPr lang="es-MX" sz="3500" b="1" dirty="0">
                <a:latin typeface="Arial" panose="020B0604020202020204" pitchFamily="34" charset="0"/>
                <a:cs typeface="Arial" panose="020B0604020202020204" pitchFamily="34" charset="0"/>
              </a:rPr>
              <a:t>Mapas</a:t>
            </a:r>
            <a:endParaRPr lang="en-US" sz="3500" b="1" dirty="0">
              <a:latin typeface="Arial" panose="020B0604020202020204" pitchFamily="34" charset="0"/>
              <a:cs typeface="Arial" panose="020B0604020202020204" pitchFamily="34" charset="0"/>
            </a:endParaRPr>
          </a:p>
        </p:txBody>
      </p:sp>
      <p:pic>
        <p:nvPicPr>
          <p:cNvPr id="2" name="Marcador de contenido 1"/>
          <p:cNvPicPr>
            <a:picLocks noGrp="1" noChangeAspect="1"/>
          </p:cNvPicPr>
          <p:nvPr>
            <p:ph idx="1"/>
          </p:nvPr>
        </p:nvPicPr>
        <p:blipFill rotWithShape="1">
          <a:blip r:embed="rId3">
            <a:extLst>
              <a:ext uri="{28A0092B-C50C-407E-A947-70E740481C1C}">
                <a14:useLocalDpi xmlns:a14="http://schemas.microsoft.com/office/drawing/2010/main" val="0"/>
              </a:ext>
            </a:extLst>
          </a:blip>
          <a:srcRect b="11619"/>
          <a:stretch/>
        </p:blipFill>
        <p:spPr>
          <a:xfrm>
            <a:off x="628649" y="1114696"/>
            <a:ext cx="4030437" cy="5038753"/>
          </a:xfrm>
        </p:spPr>
      </p:pic>
      <p:pic>
        <p:nvPicPr>
          <p:cNvPr id="8" name="Imagen 7">
            <a:extLst>
              <a:ext uri="{FF2B5EF4-FFF2-40B4-BE49-F238E27FC236}">
                <a16:creationId xmlns:a16="http://schemas.microsoft.com/office/drawing/2014/main" id="{FF0621D1-2DAF-40E0-9C88-BDF2C63919AF}"/>
              </a:ext>
            </a:extLst>
          </p:cNvPr>
          <p:cNvPicPr>
            <a:picLocks noChangeAspect="1"/>
          </p:cNvPicPr>
          <p:nvPr/>
        </p:nvPicPr>
        <p:blipFill>
          <a:blip r:embed="rId4"/>
          <a:stretch>
            <a:fillRect/>
          </a:stretch>
        </p:blipFill>
        <p:spPr>
          <a:xfrm>
            <a:off x="4659087" y="1363436"/>
            <a:ext cx="3962400" cy="4718957"/>
          </a:xfrm>
          <a:prstGeom prst="rect">
            <a:avLst/>
          </a:prstGeom>
        </p:spPr>
      </p:pic>
    </p:spTree>
    <p:extLst>
      <p:ext uri="{BB962C8B-B14F-4D97-AF65-F5344CB8AC3E}">
        <p14:creationId xmlns:p14="http://schemas.microsoft.com/office/powerpoint/2010/main" val="23341373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p:txBody>
          <a:bodyPr>
            <a:normAutofit/>
          </a:bodyPr>
          <a:lstStyle/>
          <a:p>
            <a:r>
              <a:rPr lang="es-MX" sz="3500" b="1" dirty="0">
                <a:latin typeface="Arial" panose="020B0604020202020204" pitchFamily="34" charset="0"/>
                <a:cs typeface="Arial" panose="020B0604020202020204" pitchFamily="34" charset="0"/>
              </a:rPr>
              <a:t>Conclusiones</a:t>
            </a:r>
          </a:p>
        </p:txBody>
      </p:sp>
      <p:sp>
        <p:nvSpPr>
          <p:cNvPr id="2" name="Marcador de contenido 1">
            <a:extLst>
              <a:ext uri="{FF2B5EF4-FFF2-40B4-BE49-F238E27FC236}">
                <a16:creationId xmlns:a16="http://schemas.microsoft.com/office/drawing/2014/main" id="{227F3606-78B9-4A70-9084-9896AF450A76}"/>
              </a:ext>
            </a:extLst>
          </p:cNvPr>
          <p:cNvSpPr>
            <a:spLocks noGrp="1"/>
          </p:cNvSpPr>
          <p:nvPr>
            <p:ph idx="1"/>
          </p:nvPr>
        </p:nvSpPr>
        <p:spPr>
          <a:xfrm>
            <a:off x="468851" y="1536657"/>
            <a:ext cx="7886700" cy="4351338"/>
          </a:xfrm>
        </p:spPr>
        <p:txBody>
          <a:bodyPr>
            <a:normAutofit lnSpcReduction="10000"/>
          </a:bodyPr>
          <a:lstStyle/>
          <a:p>
            <a:pPr algn="just"/>
            <a:r>
              <a:rPr lang="es-MX" sz="1800" dirty="0">
                <a:latin typeface="Arial" panose="020B0604020202020204" pitchFamily="34" charset="0"/>
                <a:ea typeface="Calibri" panose="020F0502020204030204" pitchFamily="34" charset="0"/>
                <a:cs typeface="Arial" panose="020B0604020202020204" pitchFamily="34" charset="0"/>
              </a:rPr>
              <a:t>El mejor modelo de predicción aplicando el método geoestadístico de Mínimos Cuadrados Colocación es el que tiene como parámetros: un h óptimo de 0.0288288, modelo polinomial de grado 4 en función de la covarianza empírica de la señal, 8 intervalos y un valor de 0.1 para la covarianza del ruido, ya que en estas condiciones se obtuvo el valor más bajo de RMSE de 15.34cm y RSR de 0.3731.</a:t>
            </a:r>
          </a:p>
          <a:p>
            <a:pPr algn="just"/>
            <a:r>
              <a:rPr lang="es-MX" sz="1800" dirty="0">
                <a:latin typeface="Arial" panose="020B0604020202020204" pitchFamily="34" charset="0"/>
                <a:ea typeface="Calibri" panose="020F0502020204030204" pitchFamily="34" charset="0"/>
                <a:cs typeface="Arial" panose="020B0604020202020204" pitchFamily="34" charset="0"/>
              </a:rPr>
              <a:t>Las predicciones con el modelo de Mínimos Cuadrados Colocación no superan los 20.91 centímetros de error. El menor error absoluto fue de 7.4 milímetros. El error medio del modelo es de 9.11 centímetros. La desviación estándar es de 13.09 centímetros.</a:t>
            </a:r>
          </a:p>
          <a:p>
            <a:pPr algn="just"/>
            <a:r>
              <a:rPr lang="es-MX" sz="1800" dirty="0">
                <a:effectLst/>
                <a:latin typeface="Arial" panose="020B0604020202020204" pitchFamily="34" charset="0"/>
                <a:ea typeface="Calibri" panose="020F0502020204030204" pitchFamily="34" charset="0"/>
                <a:cs typeface="Arial" panose="020B0604020202020204" pitchFamily="34" charset="0"/>
              </a:rPr>
              <a:t>El estadístico RSR de las predicciones de MCC al ser menor a 0.5 indica que es un modelo muy bueno.</a:t>
            </a:r>
            <a:endParaRPr lang="es-EC" sz="1800" dirty="0">
              <a:effectLst/>
              <a:latin typeface="Arial" panose="020B0604020202020204" pitchFamily="34" charset="0"/>
              <a:ea typeface="Calibri" panose="020F0502020204030204" pitchFamily="34" charset="0"/>
              <a:cs typeface="Arial" panose="020B0604020202020204" pitchFamily="34" charset="0"/>
            </a:endParaRPr>
          </a:p>
          <a:p>
            <a:r>
              <a:rPr lang="es-EC" sz="1800" dirty="0">
                <a:effectLst/>
                <a:latin typeface="Arial" panose="020B0604020202020204" pitchFamily="34" charset="0"/>
                <a:ea typeface="Calibri" panose="020F0502020204030204" pitchFamily="34" charset="0"/>
                <a:cs typeface="Arial" panose="020B0604020202020204" pitchFamily="34" charset="0"/>
              </a:rPr>
              <a:t>E</a:t>
            </a:r>
            <a:r>
              <a:rPr lang="es-ES" sz="1800" dirty="0">
                <a:effectLst/>
                <a:latin typeface="Arial" panose="020B0604020202020204" pitchFamily="34" charset="0"/>
                <a:ea typeface="Calibri" panose="020F0502020204030204" pitchFamily="34" charset="0"/>
                <a:cs typeface="Arial" panose="020B0604020202020204" pitchFamily="34" charset="0"/>
              </a:rPr>
              <a:t>l mejor modelo de predicción aplicando </a:t>
            </a:r>
            <a:r>
              <a:rPr lang="es-ES" sz="1800" dirty="0" err="1">
                <a:effectLst/>
                <a:latin typeface="Arial" panose="020B0604020202020204" pitchFamily="34" charset="0"/>
                <a:ea typeface="Calibri" panose="020F0502020204030204" pitchFamily="34" charset="0"/>
                <a:cs typeface="Arial" panose="020B0604020202020204" pitchFamily="34" charset="0"/>
              </a:rPr>
              <a:t>cokriging</a:t>
            </a:r>
            <a:r>
              <a:rPr lang="es-ES" sz="1800" dirty="0">
                <a:effectLst/>
                <a:latin typeface="Arial" panose="020B0604020202020204" pitchFamily="34" charset="0"/>
                <a:ea typeface="Calibri" panose="020F0502020204030204" pitchFamily="34" charset="0"/>
                <a:cs typeface="Arial" panose="020B0604020202020204" pitchFamily="34" charset="0"/>
              </a:rPr>
              <a:t> fue un modelo conformado por tres </a:t>
            </a:r>
            <a:r>
              <a:rPr lang="es-ES" sz="1800" dirty="0" err="1">
                <a:effectLst/>
                <a:latin typeface="Arial" panose="020B0604020202020204" pitchFamily="34" charset="0"/>
                <a:ea typeface="Calibri" panose="020F0502020204030204" pitchFamily="34" charset="0"/>
                <a:cs typeface="Arial" panose="020B0604020202020204" pitchFamily="34" charset="0"/>
              </a:rPr>
              <a:t>semivariogramas</a:t>
            </a:r>
            <a:r>
              <a:rPr lang="es-ES" sz="1800" dirty="0">
                <a:effectLst/>
                <a:latin typeface="Arial" panose="020B0604020202020204" pitchFamily="34" charset="0"/>
                <a:ea typeface="Calibri" panose="020F0502020204030204" pitchFamily="34" charset="0"/>
                <a:cs typeface="Arial" panose="020B0604020202020204" pitchFamily="34" charset="0"/>
              </a:rPr>
              <a:t> de tipo estable con un h óptimo de 0.02934 grados, tomando como variable auxiliar los datos de ondulación geoidal derivado del EMG08 (2.5’x 2.5’), dando como resultado un RMSE de 0.1526.</a:t>
            </a:r>
            <a:endParaRPr lang="es-EC"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82787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a:xfrm>
            <a:off x="628650" y="500062"/>
            <a:ext cx="7886700" cy="1325563"/>
          </a:xfrm>
        </p:spPr>
        <p:txBody>
          <a:bodyPr>
            <a:normAutofit/>
          </a:bodyPr>
          <a:lstStyle/>
          <a:p>
            <a:r>
              <a:rPr lang="es-MX" sz="3500" b="1" dirty="0">
                <a:latin typeface="Arial" panose="020B0604020202020204" pitchFamily="34" charset="0"/>
                <a:cs typeface="Arial" panose="020B0604020202020204" pitchFamily="34" charset="0"/>
              </a:rPr>
              <a:t>Objetivos</a:t>
            </a:r>
            <a:endParaRPr lang="en-US" sz="3500" dirty="0">
              <a:latin typeface="Arial" panose="020B0604020202020204" pitchFamily="34" charset="0"/>
              <a:cs typeface="Arial" panose="020B0604020202020204" pitchFamily="34" charset="0"/>
            </a:endParaRPr>
          </a:p>
        </p:txBody>
      </p:sp>
      <p:sp>
        <p:nvSpPr>
          <p:cNvPr id="18" name="Marcador de contenido 17"/>
          <p:cNvSpPr>
            <a:spLocks noGrp="1"/>
          </p:cNvSpPr>
          <p:nvPr>
            <p:ph idx="1"/>
          </p:nvPr>
        </p:nvSpPr>
        <p:spPr/>
        <p:txBody>
          <a:bodyPr>
            <a:normAutofit/>
          </a:bodyPr>
          <a:lstStyle/>
          <a:p>
            <a:pPr marL="0" indent="0">
              <a:buNone/>
            </a:pPr>
            <a:r>
              <a:rPr lang="es-MX" sz="2000" b="1" dirty="0">
                <a:latin typeface="Arial" panose="020B0604020202020204" pitchFamily="34" charset="0"/>
                <a:cs typeface="Arial" panose="020B0604020202020204" pitchFamily="34" charset="0"/>
              </a:rPr>
              <a:t>Objetivo general</a:t>
            </a:r>
          </a:p>
          <a:p>
            <a:pPr marL="0" indent="0" algn="just">
              <a:buNone/>
            </a:pPr>
            <a:r>
              <a:rPr lang="es-ES" sz="2000" dirty="0">
                <a:latin typeface="Arial" panose="020B0604020202020204" pitchFamily="34" charset="0"/>
                <a:cs typeface="Arial" panose="020B0604020202020204" pitchFamily="34" charset="0"/>
              </a:rPr>
              <a:t>Desarrollar un modelo de alturas geoidales locales aplicando diferentes técnicas geoestadísticas en la zona de influencia del Complejo Hidroeléctrico Paute-Integral para la determinación de alturas niveladas.</a:t>
            </a:r>
            <a:endParaRPr lang="es-MX" sz="2000" b="1" dirty="0">
              <a:latin typeface="Arial" panose="020B0604020202020204" pitchFamily="34" charset="0"/>
              <a:cs typeface="Arial" panose="020B0604020202020204" pitchFamily="34" charset="0"/>
            </a:endParaRPr>
          </a:p>
          <a:p>
            <a:pPr marL="0" indent="0" algn="just">
              <a:buNone/>
            </a:pPr>
            <a:r>
              <a:rPr lang="es-MX" sz="2000" b="1" dirty="0">
                <a:latin typeface="Arial" panose="020B0604020202020204" pitchFamily="34" charset="0"/>
                <a:cs typeface="Arial" panose="020B0604020202020204" pitchFamily="34" charset="0"/>
              </a:rPr>
              <a:t>Objetivos específicos</a:t>
            </a:r>
          </a:p>
          <a:p>
            <a:pPr marL="514350" indent="-514350" algn="just">
              <a:buAutoNum type="arabicPeriod"/>
            </a:pPr>
            <a:r>
              <a:rPr lang="es-ES" sz="2000" dirty="0">
                <a:latin typeface="Arial" panose="020B0604020202020204" pitchFamily="34" charset="0"/>
                <a:cs typeface="Arial" panose="020B0604020202020204" pitchFamily="34" charset="0"/>
              </a:rPr>
              <a:t>Modelar las alturas geoidales locales mediante el método geoestadístico de Cokriging para determinar el error en las alturas niveladas referidas al datum vertical La Libertad. </a:t>
            </a:r>
          </a:p>
          <a:p>
            <a:pPr marL="514350" indent="-514350" algn="just">
              <a:buAutoNum type="arabicPeriod"/>
            </a:pPr>
            <a:r>
              <a:rPr lang="es-ES" sz="2000" dirty="0">
                <a:latin typeface="Arial" panose="020B0604020202020204" pitchFamily="34" charset="0"/>
                <a:cs typeface="Arial" panose="020B0604020202020204" pitchFamily="34" charset="0"/>
              </a:rPr>
              <a:t>Modelar las alturas geoidales locales mediante el método de Mínimos Cuadrados Colocación para determinar el error en las alturas niveladas referidas al datum vertical La Libertad.</a:t>
            </a:r>
            <a:endParaRPr lang="es-MX"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06940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p:txBody>
          <a:bodyPr>
            <a:normAutofit/>
          </a:bodyPr>
          <a:lstStyle/>
          <a:p>
            <a:r>
              <a:rPr lang="es-MX" sz="3500" b="1" dirty="0">
                <a:latin typeface="Arial" panose="020B0604020202020204" pitchFamily="34" charset="0"/>
                <a:cs typeface="Arial" panose="020B0604020202020204" pitchFamily="34" charset="0"/>
              </a:rPr>
              <a:t>Conclusiones</a:t>
            </a:r>
          </a:p>
        </p:txBody>
      </p:sp>
      <p:sp>
        <p:nvSpPr>
          <p:cNvPr id="2" name="Marcador de contenido 1">
            <a:extLst>
              <a:ext uri="{FF2B5EF4-FFF2-40B4-BE49-F238E27FC236}">
                <a16:creationId xmlns:a16="http://schemas.microsoft.com/office/drawing/2014/main" id="{227F3606-78B9-4A70-9084-9896AF450A76}"/>
              </a:ext>
            </a:extLst>
          </p:cNvPr>
          <p:cNvSpPr>
            <a:spLocks noGrp="1"/>
          </p:cNvSpPr>
          <p:nvPr>
            <p:ph idx="1"/>
          </p:nvPr>
        </p:nvSpPr>
        <p:spPr>
          <a:xfrm>
            <a:off x="468851" y="1506177"/>
            <a:ext cx="7886700" cy="4351338"/>
          </a:xfrm>
        </p:spPr>
        <p:txBody>
          <a:bodyPr vert="horz" lIns="91440" tIns="45720" rIns="91440" bIns="45720" rtlCol="0" anchor="t">
            <a:normAutofit/>
          </a:bodyPr>
          <a:lstStyle/>
          <a:p>
            <a:pPr algn="just"/>
            <a:r>
              <a:rPr lang="es-EC" sz="1800" dirty="0">
                <a:latin typeface="Arial" panose="020B0604020202020204" pitchFamily="34" charset="0"/>
                <a:ea typeface="Calibri" panose="020F0502020204030204" pitchFamily="34" charset="0"/>
                <a:cs typeface="Arial" panose="020B0604020202020204" pitchFamily="34" charset="0"/>
              </a:rPr>
              <a:t>A pesar de que la precisión esperada era obtener un RMSE de 0.10 m, el mejor modelo fue el de </a:t>
            </a:r>
            <a:r>
              <a:rPr lang="es-EC" sz="1800" dirty="0" err="1">
                <a:latin typeface="Arial" panose="020B0604020202020204" pitchFamily="34" charset="0"/>
                <a:ea typeface="Calibri" panose="020F0502020204030204" pitchFamily="34" charset="0"/>
                <a:cs typeface="Arial" panose="020B0604020202020204" pitchFamily="34" charset="0"/>
              </a:rPr>
              <a:t>cokriging</a:t>
            </a:r>
            <a:r>
              <a:rPr lang="es-EC" sz="1800" dirty="0">
                <a:latin typeface="Arial" panose="020B0604020202020204" pitchFamily="34" charset="0"/>
                <a:ea typeface="Calibri" panose="020F0502020204030204" pitchFamily="34" charset="0"/>
                <a:cs typeface="Arial" panose="020B0604020202020204" pitchFamily="34" charset="0"/>
              </a:rPr>
              <a:t> presentando un RMSE de 0.1526 m con un error máximo de 0.2838 m y un error mínimo de 0.0021 m lo cual es de gran ayuda para realizar trabajos topográficos en la zona de estudio que impliquen el uso alturas referidas al nivel medio del mar.</a:t>
            </a:r>
            <a:endParaRPr lang="es-EC" sz="1800" dirty="0">
              <a:latin typeface="Arial" panose="020B0604020202020204" pitchFamily="34" charset="0"/>
              <a:cs typeface="Arial" panose="020B0604020202020204" pitchFamily="34" charset="0"/>
            </a:endParaRPr>
          </a:p>
          <a:p>
            <a:pPr algn="just"/>
            <a:r>
              <a:rPr lang="es-EC" sz="1800" dirty="0">
                <a:latin typeface="Arial" panose="020B0604020202020204" pitchFamily="34" charset="0"/>
                <a:cs typeface="Arial" panose="020B0604020202020204" pitchFamily="34" charset="0"/>
              </a:rPr>
              <a:t>El mejor modelo para la zona de estudio es el elaborado con la técnica geoestadística de </a:t>
            </a:r>
            <a:r>
              <a:rPr lang="es-EC" sz="1800" dirty="0" err="1">
                <a:latin typeface="Arial" panose="020B0604020202020204" pitchFamily="34" charset="0"/>
                <a:cs typeface="Arial" panose="020B0604020202020204" pitchFamily="34" charset="0"/>
              </a:rPr>
              <a:t>Cokrigng</a:t>
            </a:r>
            <a:r>
              <a:rPr lang="es-EC" sz="1800" dirty="0">
                <a:latin typeface="Arial" panose="020B0604020202020204" pitchFamily="34" charset="0"/>
                <a:cs typeface="Arial" panose="020B0604020202020204" pitchFamily="34" charset="0"/>
              </a:rPr>
              <a:t> debido a que tiene un RMSE y RSR menor no obstante la diferencia entre estos modelos es mínima por lo que de ser necesario se podría aplicar la técnica de MCC. </a:t>
            </a:r>
            <a:endParaRPr lang="es-419" sz="1800" dirty="0">
              <a:latin typeface="Arial" panose="020B0604020202020204" pitchFamily="34" charset="0"/>
              <a:cs typeface="Arial" panose="020B0604020202020204" pitchFamily="34" charset="0"/>
            </a:endParaRPr>
          </a:p>
          <a:p>
            <a:pPr algn="just"/>
            <a:r>
              <a:rPr lang="es-EC" sz="1800" dirty="0">
                <a:latin typeface="Arial" panose="020B0604020202020204" pitchFamily="34" charset="0"/>
                <a:cs typeface="Arial" panose="020B0604020202020204" pitchFamily="34" charset="0"/>
              </a:rPr>
              <a:t>Se demostró que es posible modelar alturas geoidales empleando diferentes técnicas geoestadísticas, ya que sus errores esperados fueron menores a los que ofrecen otros modelos convencionales como el EGM08, EGM96 y modelo IGM.</a:t>
            </a:r>
          </a:p>
        </p:txBody>
      </p:sp>
    </p:spTree>
    <p:extLst>
      <p:ext uri="{BB962C8B-B14F-4D97-AF65-F5344CB8AC3E}">
        <p14:creationId xmlns:p14="http://schemas.microsoft.com/office/powerpoint/2010/main" val="738008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p:txBody>
          <a:bodyPr>
            <a:normAutofit/>
          </a:bodyPr>
          <a:lstStyle/>
          <a:p>
            <a:r>
              <a:rPr lang="es-MX" sz="3500" b="1" dirty="0">
                <a:latin typeface="Arial" panose="020B0604020202020204" pitchFamily="34" charset="0"/>
                <a:cs typeface="Arial" panose="020B0604020202020204" pitchFamily="34" charset="0"/>
              </a:rPr>
              <a:t>Recomendaciones</a:t>
            </a:r>
          </a:p>
        </p:txBody>
      </p:sp>
      <p:sp>
        <p:nvSpPr>
          <p:cNvPr id="2" name="Marcador de contenido 1">
            <a:extLst>
              <a:ext uri="{FF2B5EF4-FFF2-40B4-BE49-F238E27FC236}">
                <a16:creationId xmlns:a16="http://schemas.microsoft.com/office/drawing/2014/main" id="{EA6B897A-87E0-48E4-B6D4-065A0E58CF62}"/>
              </a:ext>
            </a:extLst>
          </p:cNvPr>
          <p:cNvSpPr>
            <a:spLocks noGrp="1"/>
          </p:cNvSpPr>
          <p:nvPr>
            <p:ph idx="1"/>
          </p:nvPr>
        </p:nvSpPr>
        <p:spPr/>
        <p:txBody>
          <a:bodyPr>
            <a:normAutofit/>
          </a:bodyPr>
          <a:lstStyle/>
          <a:p>
            <a:pPr algn="just"/>
            <a:r>
              <a:rPr lang="es-MX" sz="1900" dirty="0">
                <a:effectLst/>
                <a:latin typeface="Arial" panose="020B0604020202020204" pitchFamily="34" charset="0"/>
                <a:ea typeface="Calibri" panose="020F0502020204030204" pitchFamily="34" charset="0"/>
                <a:cs typeface="Arial" panose="020B0604020202020204" pitchFamily="34" charset="0"/>
              </a:rPr>
              <a:t>En el proceso de modelar alturas geoidales con Mínimos Cuadrados Colocación, se recomienda escoger cuidadosamente un valor de amplitud creciente h ya que influye directamente en la determinación de la función covarianza empírica que es fundamental en este método. También se deberían probar distintos números de intervalo, valores de covarianza de ruido y modelos de función de covarianza empírica hasta conseguir el modelo que realice las mejores predicciones</a:t>
            </a:r>
            <a:r>
              <a:rPr lang="es-EC" sz="1900" dirty="0">
                <a:effectLst/>
                <a:latin typeface="Arial" panose="020B0604020202020204" pitchFamily="34" charset="0"/>
                <a:ea typeface="Calibri" panose="020F0502020204030204" pitchFamily="34" charset="0"/>
                <a:cs typeface="Arial" panose="020B0604020202020204" pitchFamily="34" charset="0"/>
              </a:rPr>
              <a:t>.</a:t>
            </a:r>
          </a:p>
          <a:p>
            <a:pPr algn="just"/>
            <a:r>
              <a:rPr lang="es-MX" sz="1900" dirty="0">
                <a:effectLst/>
                <a:latin typeface="Arial" panose="020B0604020202020204" pitchFamily="34" charset="0"/>
                <a:ea typeface="Calibri" panose="020F0502020204030204" pitchFamily="34" charset="0"/>
                <a:cs typeface="Arial" panose="020B0604020202020204" pitchFamily="34" charset="0"/>
              </a:rPr>
              <a:t>Se recomienda que para la toma de puntos de validación en campo se empleen equipos y metodologías de alta precisión para obtener las medidas de altura elipsoidal y de altura nivelada precisas con el fin de obtener </a:t>
            </a:r>
            <a:r>
              <a:rPr lang="es-MX" sz="1900" dirty="0">
                <a:latin typeface="Arial" panose="020B0604020202020204" pitchFamily="34" charset="0"/>
                <a:ea typeface="Calibri" panose="020F0502020204030204" pitchFamily="34" charset="0"/>
                <a:cs typeface="Arial" panose="020B0604020202020204" pitchFamily="34" charset="0"/>
              </a:rPr>
              <a:t>mejores observaciones de</a:t>
            </a:r>
            <a:r>
              <a:rPr lang="es-MX" sz="1900" dirty="0">
                <a:effectLst/>
                <a:latin typeface="Arial" panose="020B0604020202020204" pitchFamily="34" charset="0"/>
                <a:ea typeface="Calibri" panose="020F0502020204030204" pitchFamily="34" charset="0"/>
                <a:cs typeface="Arial" panose="020B0604020202020204" pitchFamily="34" charset="0"/>
              </a:rPr>
              <a:t> ondulación geoidal.</a:t>
            </a:r>
            <a:endParaRPr lang="es-EC" sz="1900" dirty="0">
              <a:effectLst/>
              <a:latin typeface="Arial" panose="020B0604020202020204" pitchFamily="34" charset="0"/>
              <a:ea typeface="Calibri" panose="020F0502020204030204" pitchFamily="34" charset="0"/>
              <a:cs typeface="Arial" panose="020B0604020202020204" pitchFamily="34" charset="0"/>
            </a:endParaRPr>
          </a:p>
          <a:p>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50472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p:txBody>
          <a:bodyPr>
            <a:normAutofit/>
          </a:bodyPr>
          <a:lstStyle/>
          <a:p>
            <a:r>
              <a:rPr lang="es-MX" sz="3500" b="1" dirty="0">
                <a:latin typeface="Arial" panose="020B0604020202020204" pitchFamily="34" charset="0"/>
                <a:cs typeface="Arial" panose="020B0604020202020204" pitchFamily="34" charset="0"/>
              </a:rPr>
              <a:t>Recomendaciones</a:t>
            </a:r>
          </a:p>
        </p:txBody>
      </p:sp>
      <p:sp>
        <p:nvSpPr>
          <p:cNvPr id="2" name="Marcador de contenido 1">
            <a:extLst>
              <a:ext uri="{FF2B5EF4-FFF2-40B4-BE49-F238E27FC236}">
                <a16:creationId xmlns:a16="http://schemas.microsoft.com/office/drawing/2014/main" id="{EA6B897A-87E0-48E4-B6D4-065A0E58CF62}"/>
              </a:ext>
            </a:extLst>
          </p:cNvPr>
          <p:cNvSpPr>
            <a:spLocks noGrp="1"/>
          </p:cNvSpPr>
          <p:nvPr>
            <p:ph idx="1"/>
          </p:nvPr>
        </p:nvSpPr>
        <p:spPr/>
        <p:txBody>
          <a:bodyPr>
            <a:normAutofit/>
          </a:bodyPr>
          <a:lstStyle/>
          <a:p>
            <a:pPr algn="just"/>
            <a:r>
              <a:rPr lang="es-EC" sz="1800" dirty="0">
                <a:effectLst/>
                <a:latin typeface="Arial" panose="020B0604020202020204" pitchFamily="34" charset="0"/>
                <a:ea typeface="Calibri" panose="020F0502020204030204" pitchFamily="34" charset="0"/>
                <a:cs typeface="Arial" panose="020B0604020202020204" pitchFamily="34" charset="0"/>
              </a:rPr>
              <a:t>Se pueden aplicar distintas técnicas de cokriging por ejemplo krigging </a:t>
            </a:r>
            <a:r>
              <a:rPr lang="es-EC" sz="1800" dirty="0">
                <a:latin typeface="Arial" panose="020B0604020202020204" pitchFamily="34" charset="0"/>
                <a:ea typeface="Calibri" panose="020F0502020204030204" pitchFamily="34" charset="0"/>
                <a:cs typeface="Arial" panose="020B0604020202020204" pitchFamily="34" charset="0"/>
              </a:rPr>
              <a:t>y </a:t>
            </a:r>
            <a:r>
              <a:rPr lang="es-EC" sz="1800" dirty="0" err="1">
                <a:latin typeface="Arial" panose="020B0604020202020204" pitchFamily="34" charset="0"/>
                <a:ea typeface="Calibri" panose="020F0502020204030204" pitchFamily="34" charset="0"/>
                <a:cs typeface="Arial" panose="020B0604020202020204" pitchFamily="34" charset="0"/>
              </a:rPr>
              <a:t>cokriging</a:t>
            </a:r>
            <a:r>
              <a:rPr lang="es-EC" sz="1800" dirty="0">
                <a:effectLst/>
                <a:latin typeface="Arial" panose="020B0604020202020204" pitchFamily="34" charset="0"/>
                <a:ea typeface="Calibri" panose="020F0502020204030204" pitchFamily="34" charset="0"/>
                <a:cs typeface="Arial" panose="020B0604020202020204" pitchFamily="34" charset="0"/>
              </a:rPr>
              <a:t> residual, a fin de verificar si el RMSE disminuye en comparación al obtenido con cokriging ordinario.</a:t>
            </a:r>
          </a:p>
          <a:p>
            <a:pPr algn="just"/>
            <a:r>
              <a:rPr lang="es-EC" sz="1800" dirty="0">
                <a:effectLst/>
                <a:latin typeface="Arial" panose="020B0604020202020204" pitchFamily="34" charset="0"/>
                <a:ea typeface="Calibri" panose="020F0502020204030204" pitchFamily="34" charset="0"/>
                <a:cs typeface="Arial" panose="020B0604020202020204" pitchFamily="34" charset="0"/>
              </a:rPr>
              <a:t>Antes de emplear el modelo se recomienda diseñar un mapa de errores de predicción, puesto que para trabajos que impliquen una precisión mayor al RMSE del modelo (0.1526 m) es necesario conocer </a:t>
            </a:r>
            <a:r>
              <a:rPr lang="es-EC" sz="1800" dirty="0">
                <a:latin typeface="Arial" panose="020B0604020202020204" pitchFamily="34" charset="0"/>
                <a:ea typeface="Calibri" panose="020F0502020204030204" pitchFamily="34" charset="0"/>
                <a:cs typeface="Arial" panose="020B0604020202020204" pitchFamily="34" charset="0"/>
              </a:rPr>
              <a:t>si la varianza del error </a:t>
            </a:r>
            <a:r>
              <a:rPr lang="es-EC" sz="1800" dirty="0">
                <a:effectLst/>
                <a:latin typeface="Arial" panose="020B0604020202020204" pitchFamily="34" charset="0"/>
                <a:ea typeface="Calibri" panose="020F0502020204030204" pitchFamily="34" charset="0"/>
                <a:cs typeface="Arial" panose="020B0604020202020204" pitchFamily="34" charset="0"/>
              </a:rPr>
              <a:t>de la predicción en la zona de estudio entra en la tolerancia requerida.</a:t>
            </a:r>
          </a:p>
          <a:p>
            <a:pPr algn="just"/>
            <a:r>
              <a:rPr lang="es-EC" sz="1800" dirty="0">
                <a:effectLst/>
                <a:latin typeface="Arial" panose="020B0604020202020204" pitchFamily="34" charset="0"/>
                <a:ea typeface="Calibri" panose="020F0502020204030204" pitchFamily="34" charset="0"/>
                <a:cs typeface="Arial" panose="020B0604020202020204" pitchFamily="34" charset="0"/>
              </a:rPr>
              <a:t>Si se desea obtener en el modelo un RMSE y RSR más acorde a la realidad, se puede hacer una validación de campo con una mejor densificación de puntos de muestreo, tomando 20 como mínimo y siguiendo una distribución regular, para poder aplicar normas de exactitud posicional vertical, tales como la NSSDA.</a:t>
            </a:r>
          </a:p>
          <a:p>
            <a:pPr algn="just"/>
            <a:endParaRPr lang="es-EC" sz="1800" dirty="0">
              <a:effectLst/>
              <a:latin typeface="Arial" panose="020B0604020202020204" pitchFamily="34" charset="0"/>
              <a:ea typeface="Calibri" panose="020F0502020204030204" pitchFamily="34" charset="0"/>
              <a:cs typeface="Arial" panose="020B0604020202020204" pitchFamily="34" charset="0"/>
            </a:endParaRPr>
          </a:p>
          <a:p>
            <a:pPr algn="just"/>
            <a:endParaRPr lang="es-EC" sz="1800" dirty="0">
              <a:effectLst/>
              <a:latin typeface="Arial" panose="020B0604020202020204" pitchFamily="34" charset="0"/>
              <a:ea typeface="Calibri" panose="020F0502020204030204" pitchFamily="34" charset="0"/>
              <a:cs typeface="Arial" panose="020B0604020202020204" pitchFamily="34" charset="0"/>
            </a:endParaRPr>
          </a:p>
          <a:p>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3694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a:xfrm>
            <a:off x="628650" y="486149"/>
            <a:ext cx="7886700" cy="1325563"/>
          </a:xfrm>
        </p:spPr>
        <p:txBody>
          <a:bodyPr>
            <a:normAutofit/>
          </a:bodyPr>
          <a:lstStyle/>
          <a:p>
            <a:r>
              <a:rPr lang="es-MX" sz="3500" b="1" dirty="0">
                <a:latin typeface="Arial" panose="020B0604020202020204" pitchFamily="34" charset="0"/>
                <a:cs typeface="Arial" panose="020B0604020202020204" pitchFamily="34" charset="0"/>
              </a:rPr>
              <a:t>Metas</a:t>
            </a:r>
            <a:endParaRPr lang="en-US" sz="3500" b="1" dirty="0">
              <a:latin typeface="Arial" panose="020B0604020202020204" pitchFamily="34" charset="0"/>
              <a:cs typeface="Arial" panose="020B0604020202020204" pitchFamily="34" charset="0"/>
            </a:endParaRPr>
          </a:p>
        </p:txBody>
      </p:sp>
      <p:sp>
        <p:nvSpPr>
          <p:cNvPr id="18" name="Marcador de contenido 17"/>
          <p:cNvSpPr>
            <a:spLocks noGrp="1"/>
          </p:cNvSpPr>
          <p:nvPr>
            <p:ph idx="1"/>
          </p:nvPr>
        </p:nvSpPr>
        <p:spPr/>
        <p:txBody>
          <a:bodyPr>
            <a:normAutofit/>
          </a:bodyPr>
          <a:lstStyle/>
          <a:p>
            <a:pPr algn="just"/>
            <a:r>
              <a:rPr lang="es-ES" sz="2000" dirty="0">
                <a:latin typeface="Arial" panose="020B0604020202020204" pitchFamily="34" charset="0"/>
                <a:cs typeface="Arial" panose="020B0604020202020204" pitchFamily="34" charset="0"/>
              </a:rPr>
              <a:t>Script elaborado en el software Matlab para la determinación del modelo de alturas geoidales locales mediante el método geoestadístico Mínimos Cuadrados Colocación (MCC)</a:t>
            </a:r>
          </a:p>
          <a:p>
            <a:pPr algn="just"/>
            <a:r>
              <a:rPr lang="es-ES" sz="2000" dirty="0">
                <a:latin typeface="Arial" panose="020B0604020202020204" pitchFamily="34" charset="0"/>
                <a:cs typeface="Arial" panose="020B0604020202020204" pitchFamily="34" charset="0"/>
              </a:rPr>
              <a:t> Mapa de alturas geoidales locales utilizando el modelo obtenido mediante el método geoestadístico Mínimos Cuadrados Colocación (MCC)</a:t>
            </a:r>
          </a:p>
          <a:p>
            <a:pPr algn="just"/>
            <a:r>
              <a:rPr lang="es-MX" sz="2000" b="1" dirty="0">
                <a:latin typeface="Arial" panose="020B0604020202020204" pitchFamily="34" charset="0"/>
                <a:cs typeface="Arial" panose="020B0604020202020204" pitchFamily="34" charset="0"/>
              </a:rPr>
              <a:t> </a:t>
            </a:r>
            <a:r>
              <a:rPr lang="es-MX" sz="2000" dirty="0">
                <a:latin typeface="Arial" panose="020B0604020202020204" pitchFamily="34" charset="0"/>
                <a:cs typeface="Arial" panose="020B0604020202020204" pitchFamily="34" charset="0"/>
              </a:rPr>
              <a:t>Script para la determinación del modelo de alturas geoidales locales mediante Co-</a:t>
            </a:r>
            <a:r>
              <a:rPr lang="es-MX" sz="2000" dirty="0" err="1">
                <a:latin typeface="Arial" panose="020B0604020202020204" pitchFamily="34" charset="0"/>
                <a:cs typeface="Arial" panose="020B0604020202020204" pitchFamily="34" charset="0"/>
              </a:rPr>
              <a:t>Kriging</a:t>
            </a:r>
            <a:endParaRPr lang="es-MX" sz="2000" dirty="0">
              <a:latin typeface="Arial" panose="020B0604020202020204" pitchFamily="34" charset="0"/>
              <a:cs typeface="Arial" panose="020B0604020202020204" pitchFamily="34" charset="0"/>
            </a:endParaRPr>
          </a:p>
          <a:p>
            <a:pPr algn="just"/>
            <a:r>
              <a:rPr lang="es-MX" sz="2000" dirty="0">
                <a:latin typeface="Arial" panose="020B0604020202020204" pitchFamily="34" charset="0"/>
                <a:cs typeface="Arial" panose="020B0604020202020204" pitchFamily="34" charset="0"/>
              </a:rPr>
              <a:t>Mapa de alturas geoidales locales utilizando el modelo de Co-</a:t>
            </a:r>
            <a:r>
              <a:rPr lang="es-MX" sz="2000" dirty="0" err="1">
                <a:latin typeface="Arial" panose="020B0604020202020204" pitchFamily="34" charset="0"/>
                <a:cs typeface="Arial" panose="020B0604020202020204" pitchFamily="34" charset="0"/>
              </a:rPr>
              <a:t>Kriging</a:t>
            </a: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7138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6"/>
          <p:cNvSpPr>
            <a:spLocks noGrp="1"/>
          </p:cNvSpPr>
          <p:nvPr>
            <p:ph type="title"/>
          </p:nvPr>
        </p:nvSpPr>
        <p:spPr>
          <a:xfrm>
            <a:off x="628650" y="411541"/>
            <a:ext cx="7886700" cy="1325563"/>
          </a:xfrm>
        </p:spPr>
        <p:txBody>
          <a:bodyPr>
            <a:normAutofit/>
          </a:bodyPr>
          <a:lstStyle/>
          <a:p>
            <a:r>
              <a:rPr lang="es-MX" sz="3500" b="1" dirty="0">
                <a:latin typeface="Arial" panose="020B0604020202020204" pitchFamily="34" charset="0"/>
                <a:cs typeface="Arial" panose="020B0604020202020204" pitchFamily="34" charset="0"/>
              </a:rPr>
              <a:t>Marco Teórico</a:t>
            </a:r>
            <a:endParaRPr lang="en-US" sz="3500" b="1" dirty="0">
              <a:latin typeface="Arial" panose="020B0604020202020204" pitchFamily="34" charset="0"/>
              <a:cs typeface="Arial" panose="020B0604020202020204" pitchFamily="34" charset="0"/>
            </a:endParaRPr>
          </a:p>
        </p:txBody>
      </p:sp>
      <p:sp>
        <p:nvSpPr>
          <p:cNvPr id="6" name="Marcador de contenido 17"/>
          <p:cNvSpPr>
            <a:spLocks noGrp="1"/>
          </p:cNvSpPr>
          <p:nvPr>
            <p:ph idx="1"/>
          </p:nvPr>
        </p:nvSpPr>
        <p:spPr>
          <a:xfrm>
            <a:off x="628650" y="1378246"/>
            <a:ext cx="7886700" cy="4351338"/>
          </a:xfrm>
        </p:spPr>
        <p:txBody>
          <a:bodyPr vert="horz" lIns="91440" tIns="45720" rIns="91440" bIns="45720" rtlCol="0" anchor="t">
            <a:normAutofit/>
          </a:bodyPr>
          <a:lstStyle/>
          <a:p>
            <a:pPr marL="0" indent="0">
              <a:buNone/>
            </a:pPr>
            <a:endParaRPr lang="es-MX" sz="1800" b="1" dirty="0">
              <a:solidFill>
                <a:schemeClr val="accent6"/>
              </a:solidFill>
              <a:latin typeface="Arial" panose="020B0604020202020204" pitchFamily="34" charset="0"/>
              <a:cs typeface="Arial" panose="020B0604020202020204" pitchFamily="34" charset="0"/>
            </a:endParaRPr>
          </a:p>
          <a:p>
            <a:pPr marL="0" indent="0">
              <a:buNone/>
            </a:pPr>
            <a:r>
              <a:rPr lang="es-MX" sz="1800" b="1" dirty="0">
                <a:solidFill>
                  <a:schemeClr val="accent6"/>
                </a:solidFill>
                <a:latin typeface="Arial" panose="020B0604020202020204" pitchFamily="34" charset="0"/>
                <a:cs typeface="Arial" panose="020B0604020202020204" pitchFamily="34" charset="0"/>
              </a:rPr>
              <a:t>Ondulación geoidal</a:t>
            </a:r>
          </a:p>
          <a:p>
            <a:pPr marL="0" indent="0">
              <a:buNone/>
            </a:pPr>
            <a:endParaRPr lang="es-MX" sz="1800" b="1" dirty="0">
              <a:solidFill>
                <a:schemeClr val="accent6"/>
              </a:solidFill>
              <a:latin typeface="Arial" panose="020B0604020202020204" pitchFamily="34" charset="0"/>
              <a:cs typeface="Arial" panose="020B0604020202020204" pitchFamily="34" charset="0"/>
            </a:endParaRPr>
          </a:p>
          <a:p>
            <a:pPr marL="0" indent="0">
              <a:buNone/>
            </a:pPr>
            <a:endParaRPr lang="es-MX" sz="1800" b="1" dirty="0">
              <a:solidFill>
                <a:schemeClr val="accent6"/>
              </a:solidFill>
              <a:latin typeface="Arial" panose="020B0604020202020204" pitchFamily="34" charset="0"/>
              <a:cs typeface="Arial" panose="020B0604020202020204" pitchFamily="34" charset="0"/>
            </a:endParaRPr>
          </a:p>
          <a:p>
            <a:pPr marL="0" indent="0">
              <a:buNone/>
            </a:pPr>
            <a:endParaRPr lang="es-MX" sz="1800" b="1" dirty="0">
              <a:solidFill>
                <a:schemeClr val="accent6"/>
              </a:solidFill>
              <a:latin typeface="Arial" panose="020B0604020202020204" pitchFamily="34" charset="0"/>
              <a:cs typeface="Arial" panose="020B0604020202020204" pitchFamily="34" charset="0"/>
            </a:endParaRPr>
          </a:p>
          <a:p>
            <a:pPr marL="0" indent="0">
              <a:buNone/>
            </a:pPr>
            <a:endParaRPr lang="es-MX" sz="1800" b="1" dirty="0">
              <a:solidFill>
                <a:schemeClr val="accent6"/>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0D803928-D2EF-46D3-BCBE-404021DDF964}"/>
              </a:ext>
            </a:extLst>
          </p:cNvPr>
          <p:cNvPicPr/>
          <p:nvPr/>
        </p:nvPicPr>
        <p:blipFill>
          <a:blip r:embed="rId3">
            <a:extLst>
              <a:ext uri="{28A0092B-C50C-407E-A947-70E740481C1C}">
                <a14:useLocalDpi xmlns:a14="http://schemas.microsoft.com/office/drawing/2010/main" val="0"/>
              </a:ext>
            </a:extLst>
          </a:blip>
          <a:stretch>
            <a:fillRect/>
          </a:stretch>
        </p:blipFill>
        <p:spPr>
          <a:xfrm rot="5400000">
            <a:off x="1249834" y="1971158"/>
            <a:ext cx="2896290" cy="4120903"/>
          </a:xfrm>
          <a:prstGeom prst="rect">
            <a:avLst/>
          </a:prstGeom>
        </p:spPr>
      </p:pic>
      <p:sp>
        <p:nvSpPr>
          <p:cNvPr id="3" name="Rectángulo 2">
            <a:extLst>
              <a:ext uri="{FF2B5EF4-FFF2-40B4-BE49-F238E27FC236}">
                <a16:creationId xmlns:a16="http://schemas.microsoft.com/office/drawing/2014/main" id="{A6F41B8C-AD7A-42EA-AB29-1360EAE88D9F}"/>
              </a:ext>
            </a:extLst>
          </p:cNvPr>
          <p:cNvSpPr/>
          <p:nvPr/>
        </p:nvSpPr>
        <p:spPr>
          <a:xfrm>
            <a:off x="4749553" y="2638685"/>
            <a:ext cx="3453414" cy="523220"/>
          </a:xfrm>
          <a:prstGeom prst="rect">
            <a:avLst/>
          </a:prstGeom>
        </p:spPr>
        <p:txBody>
          <a:bodyPr wrap="square">
            <a:spAutoFit/>
          </a:bodyPr>
          <a:lstStyle/>
          <a:p>
            <a:pPr marL="285750" indent="-285750">
              <a:buFont typeface="Arial" panose="020B0604020202020204" pitchFamily="34" charset="0"/>
              <a:buChar char="•"/>
            </a:pPr>
            <a:r>
              <a:rPr lang="es-EC" sz="1400" dirty="0">
                <a:solidFill>
                  <a:srgbClr val="000000"/>
                </a:solidFill>
                <a:latin typeface="Arial" panose="020B0604020202020204" pitchFamily="34" charset="0"/>
                <a:ea typeface="Calibri" panose="020F0502020204030204" pitchFamily="34" charset="0"/>
                <a:cs typeface="Arial" panose="020B0604020202020204" pitchFamily="34" charset="0"/>
              </a:rPr>
              <a:t>Distancia entre la superficie del geoide y la del elipsoide.</a:t>
            </a:r>
            <a:endParaRPr lang="es-EC" sz="1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E7F78C48-78D4-46C7-92D9-A5190FE48432}"/>
                  </a:ext>
                </a:extLst>
              </p:cNvPr>
              <p:cNvSpPr/>
              <p:nvPr/>
            </p:nvSpPr>
            <p:spPr>
              <a:xfrm>
                <a:off x="5828326" y="3324922"/>
                <a:ext cx="1295868" cy="369332"/>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𝐻</m:t>
                      </m:r>
                      <m:r>
                        <a:rPr lang="es-EC" i="0">
                          <a:latin typeface="Cambria Math" panose="02040503050406030204" pitchFamily="18" charset="0"/>
                        </a:rPr>
                        <m:t>≅</m:t>
                      </m:r>
                      <m:r>
                        <a:rPr lang="es-EC" i="1">
                          <a:latin typeface="Cambria Math" panose="02040503050406030204" pitchFamily="18" charset="0"/>
                        </a:rPr>
                        <m:t>h</m:t>
                      </m:r>
                      <m:r>
                        <a:rPr lang="es-EC" i="0">
                          <a:latin typeface="Cambria Math" panose="02040503050406030204" pitchFamily="18" charset="0"/>
                        </a:rPr>
                        <m:t>−</m:t>
                      </m:r>
                      <m:r>
                        <a:rPr lang="es-EC" i="1">
                          <a:latin typeface="Cambria Math" panose="02040503050406030204" pitchFamily="18" charset="0"/>
                        </a:rPr>
                        <m:t>𝑁</m:t>
                      </m:r>
                    </m:oMath>
                  </m:oMathPara>
                </a14:m>
                <a:endParaRPr lang="es-EC" dirty="0"/>
              </a:p>
            </p:txBody>
          </p:sp>
        </mc:Choice>
        <mc:Fallback xmlns="">
          <p:sp>
            <p:nvSpPr>
              <p:cNvPr id="7" name="Rectángulo 6">
                <a:extLst>
                  <a:ext uri="{FF2B5EF4-FFF2-40B4-BE49-F238E27FC236}">
                    <a16:creationId xmlns:a16="http://schemas.microsoft.com/office/drawing/2014/main" id="{E7F78C48-78D4-46C7-92D9-A5190FE48432}"/>
                  </a:ext>
                </a:extLst>
              </p:cNvPr>
              <p:cNvSpPr>
                <a:spLocks noRot="1" noChangeAspect="1" noMove="1" noResize="1" noEditPoints="1" noAdjustHandles="1" noChangeArrowheads="1" noChangeShapeType="1" noTextEdit="1"/>
              </p:cNvSpPr>
              <p:nvPr/>
            </p:nvSpPr>
            <p:spPr>
              <a:xfrm>
                <a:off x="5828326" y="3324922"/>
                <a:ext cx="1295868" cy="369332"/>
              </a:xfrm>
              <a:prstGeom prst="rect">
                <a:avLst/>
              </a:prstGeom>
              <a:blipFill>
                <a:blip r:embed="rId4"/>
                <a:stretch>
                  <a:fillRect/>
                </a:stretch>
              </a:blipFill>
              <a:ln>
                <a:solidFill>
                  <a:schemeClr val="tx1"/>
                </a:solidFill>
              </a:ln>
            </p:spPr>
            <p:txBody>
              <a:bodyPr/>
              <a:lstStyle/>
              <a:p>
                <a:r>
                  <a:rPr lang="en-US">
                    <a:noFill/>
                  </a:rPr>
                  <a:t> </a:t>
                </a:r>
              </a:p>
            </p:txBody>
          </p:sp>
        </mc:Fallback>
      </mc:AlternateContent>
      <p:sp>
        <p:nvSpPr>
          <p:cNvPr id="8" name="Rectángulo 7">
            <a:extLst>
              <a:ext uri="{FF2B5EF4-FFF2-40B4-BE49-F238E27FC236}">
                <a16:creationId xmlns:a16="http://schemas.microsoft.com/office/drawing/2014/main" id="{5FEB4AF4-E89B-46FE-8016-59C6DA7F7748}"/>
              </a:ext>
            </a:extLst>
          </p:cNvPr>
          <p:cNvSpPr/>
          <p:nvPr/>
        </p:nvSpPr>
        <p:spPr>
          <a:xfrm>
            <a:off x="5841778" y="4242131"/>
            <a:ext cx="1295868" cy="307777"/>
          </a:xfrm>
          <a:prstGeom prst="rect">
            <a:avLst/>
          </a:prstGeom>
        </p:spPr>
        <p:txBody>
          <a:bodyPr wrap="square">
            <a:spAutoFit/>
          </a:bodyPr>
          <a:lstStyle/>
          <a:p>
            <a:r>
              <a:rPr lang="es-MX" sz="1400" dirty="0">
                <a:latin typeface="Arial" panose="020B0604020202020204" pitchFamily="34" charset="0"/>
                <a:cs typeface="Arial" panose="020B0604020202020204" pitchFamily="34" charset="0"/>
              </a:rPr>
              <a:t>En la práctica</a:t>
            </a:r>
            <a:endParaRPr lang="es-EC" sz="1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23D7E8E2-DBAD-48DD-877D-92E1E35DC50A}"/>
                  </a:ext>
                </a:extLst>
              </p:cNvPr>
              <p:cNvSpPr/>
              <p:nvPr/>
            </p:nvSpPr>
            <p:spPr>
              <a:xfrm>
                <a:off x="5975802" y="4794427"/>
                <a:ext cx="1000915" cy="369332"/>
              </a:xfrm>
              <a:prstGeom prst="rect">
                <a:avLst/>
              </a:prstGeom>
              <a:ln>
                <a:solidFill>
                  <a:schemeClr val="tx1"/>
                </a:solidFill>
              </a:ln>
            </p:spPr>
            <p:txBody>
              <a:bodyPr wrap="square">
                <a:spAutoFit/>
              </a:bodyPr>
              <a:lstStyle/>
              <a:p>
                <a14:m>
                  <m:oMath xmlns:m="http://schemas.openxmlformats.org/officeDocument/2006/math">
                    <m:r>
                      <a:rPr lang="es-EC" i="1" smtClean="0">
                        <a:latin typeface="Cambria Math" panose="02040503050406030204" pitchFamily="18" charset="0"/>
                      </a:rPr>
                      <m:t>𝐻</m:t>
                    </m:r>
                    <m:r>
                      <a:rPr lang="es-EC" i="0">
                        <a:latin typeface="Cambria Math" panose="02040503050406030204" pitchFamily="18" charset="0"/>
                      </a:rPr>
                      <m:t>≅</m:t>
                    </m:r>
                    <m:r>
                      <m:rPr>
                        <m:sty m:val="p"/>
                      </m:rPr>
                      <a:rPr lang="es-MX" b="0" i="0" smtClean="0">
                        <a:latin typeface="Cambria Math" panose="02040503050406030204" pitchFamily="18" charset="0"/>
                      </a:rPr>
                      <m:t>Hn</m:t>
                    </m:r>
                  </m:oMath>
                </a14:m>
                <a:r>
                  <a:rPr lang="es-EC" dirty="0"/>
                  <a:t> </a:t>
                </a:r>
              </a:p>
            </p:txBody>
          </p:sp>
        </mc:Choice>
        <mc:Fallback xmlns="">
          <p:sp>
            <p:nvSpPr>
              <p:cNvPr id="9" name="Rectángulo 8">
                <a:extLst>
                  <a:ext uri="{FF2B5EF4-FFF2-40B4-BE49-F238E27FC236}">
                    <a16:creationId xmlns:a16="http://schemas.microsoft.com/office/drawing/2014/main" id="{23D7E8E2-DBAD-48DD-877D-92E1E35DC50A}"/>
                  </a:ext>
                </a:extLst>
              </p:cNvPr>
              <p:cNvSpPr>
                <a:spLocks noRot="1" noChangeAspect="1" noMove="1" noResize="1" noEditPoints="1" noAdjustHandles="1" noChangeArrowheads="1" noChangeShapeType="1" noTextEdit="1"/>
              </p:cNvSpPr>
              <p:nvPr/>
            </p:nvSpPr>
            <p:spPr>
              <a:xfrm>
                <a:off x="5975802" y="4794427"/>
                <a:ext cx="1000915" cy="369332"/>
              </a:xfrm>
              <a:prstGeom prst="rect">
                <a:avLst/>
              </a:prstGeom>
              <a:blipFill>
                <a:blip r:embed="rId5"/>
                <a:stretch>
                  <a:fillRect/>
                </a:stretch>
              </a:blipFill>
              <a:ln>
                <a:solidFill>
                  <a:schemeClr val="tx1"/>
                </a:solidFill>
              </a:ln>
            </p:spPr>
            <p:txBody>
              <a:bodyPr/>
              <a:lstStyle/>
              <a:p>
                <a:r>
                  <a:rPr lang="en-US">
                    <a:noFill/>
                  </a:rPr>
                  <a:t> </a:t>
                </a:r>
              </a:p>
            </p:txBody>
          </p:sp>
        </mc:Fallback>
      </mc:AlternateContent>
      <p:sp>
        <p:nvSpPr>
          <p:cNvPr id="10" name="Flecha: hacia abajo 9">
            <a:extLst>
              <a:ext uri="{FF2B5EF4-FFF2-40B4-BE49-F238E27FC236}">
                <a16:creationId xmlns:a16="http://schemas.microsoft.com/office/drawing/2014/main" id="{496C2AE1-1F10-4038-B136-919F1EF48BAC}"/>
              </a:ext>
            </a:extLst>
          </p:cNvPr>
          <p:cNvSpPr/>
          <p:nvPr/>
        </p:nvSpPr>
        <p:spPr>
          <a:xfrm>
            <a:off x="6320902" y="3932809"/>
            <a:ext cx="221942" cy="180214"/>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203336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6"/>
          <p:cNvSpPr>
            <a:spLocks noGrp="1"/>
          </p:cNvSpPr>
          <p:nvPr>
            <p:ph type="title"/>
          </p:nvPr>
        </p:nvSpPr>
        <p:spPr>
          <a:xfrm>
            <a:off x="628650" y="260621"/>
            <a:ext cx="7886700" cy="1325563"/>
          </a:xfrm>
        </p:spPr>
        <p:txBody>
          <a:bodyPr>
            <a:normAutofit/>
          </a:bodyPr>
          <a:lstStyle/>
          <a:p>
            <a:r>
              <a:rPr lang="es-MX" sz="3500" b="1" dirty="0">
                <a:latin typeface="Arial" panose="020B0604020202020204" pitchFamily="34" charset="0"/>
                <a:cs typeface="Arial" panose="020B0604020202020204" pitchFamily="34" charset="0"/>
              </a:rPr>
              <a:t>Marco Teórico</a:t>
            </a:r>
            <a:endParaRPr lang="en-US" sz="3500" b="1" dirty="0">
              <a:latin typeface="Arial" panose="020B0604020202020204" pitchFamily="34" charset="0"/>
              <a:cs typeface="Arial" panose="020B0604020202020204" pitchFamily="34" charset="0"/>
            </a:endParaRPr>
          </a:p>
        </p:txBody>
      </p:sp>
      <p:sp>
        <p:nvSpPr>
          <p:cNvPr id="6" name="Marcador de contenido 17"/>
          <p:cNvSpPr>
            <a:spLocks noGrp="1"/>
          </p:cNvSpPr>
          <p:nvPr>
            <p:ph idx="1"/>
          </p:nvPr>
        </p:nvSpPr>
        <p:spPr>
          <a:xfrm>
            <a:off x="628650" y="1193038"/>
            <a:ext cx="7886700" cy="4351338"/>
          </a:xfrm>
        </p:spPr>
        <p:txBody>
          <a:bodyPr>
            <a:normAutofit/>
          </a:bodyPr>
          <a:lstStyle/>
          <a:p>
            <a:pPr marL="0" indent="0">
              <a:buNone/>
            </a:pPr>
            <a:r>
              <a:rPr lang="es-MX" sz="2500" b="1" dirty="0">
                <a:latin typeface="Arial" panose="020B0604020202020204" pitchFamily="34" charset="0"/>
                <a:cs typeface="Arial" panose="020B0604020202020204" pitchFamily="34" charset="0"/>
              </a:rPr>
              <a:t>Mínimos Cuadrados Colocación</a:t>
            </a:r>
            <a:endParaRPr lang="en-US" sz="2500" b="1" dirty="0">
              <a:latin typeface="Arial" panose="020B0604020202020204" pitchFamily="34" charset="0"/>
              <a:cs typeface="Arial" panose="020B0604020202020204" pitchFamily="34" charset="0"/>
            </a:endParaRPr>
          </a:p>
          <a:p>
            <a:pPr marL="0" indent="0">
              <a:buNone/>
            </a:pPr>
            <a:r>
              <a:rPr lang="es-MX" sz="1800" b="1" dirty="0">
                <a:solidFill>
                  <a:schemeClr val="accent6"/>
                </a:solidFill>
                <a:latin typeface="Arial" panose="020B0604020202020204" pitchFamily="34" charset="0"/>
                <a:cs typeface="Arial" panose="020B0604020202020204" pitchFamily="34" charset="0"/>
              </a:rPr>
              <a:t>Principio de Mínimos Cuadrados</a:t>
            </a:r>
          </a:p>
          <a:p>
            <a:pPr marL="0" indent="0">
              <a:buNone/>
            </a:pPr>
            <a:endParaRPr lang="es-MX" sz="1800" b="1" dirty="0">
              <a:solidFill>
                <a:schemeClr val="accent6"/>
              </a:solidFill>
              <a:latin typeface="Arial" panose="020B0604020202020204" pitchFamily="34" charset="0"/>
              <a:cs typeface="Arial" panose="020B0604020202020204" pitchFamily="34" charset="0"/>
            </a:endParaRPr>
          </a:p>
          <a:p>
            <a:pPr marL="0" indent="0">
              <a:buNone/>
            </a:pPr>
            <a:endParaRPr lang="es-MX" sz="1800" b="1" dirty="0">
              <a:solidFill>
                <a:schemeClr val="accent6"/>
              </a:solidFill>
              <a:latin typeface="Arial" panose="020B0604020202020204" pitchFamily="34" charset="0"/>
              <a:cs typeface="Arial" panose="020B0604020202020204" pitchFamily="34" charset="0"/>
            </a:endParaRPr>
          </a:p>
          <a:p>
            <a:pPr marL="0" indent="0">
              <a:buNone/>
            </a:pPr>
            <a:endParaRPr lang="es-MX" sz="1800" b="1" dirty="0">
              <a:solidFill>
                <a:schemeClr val="accent6"/>
              </a:solidFill>
              <a:latin typeface="Arial" panose="020B0604020202020204" pitchFamily="34" charset="0"/>
              <a:cs typeface="Arial" panose="020B0604020202020204" pitchFamily="34" charset="0"/>
            </a:endParaRPr>
          </a:p>
          <a:p>
            <a:pPr marL="0" indent="0">
              <a:buNone/>
            </a:pPr>
            <a:endParaRPr lang="es-MX" sz="1800" b="1" dirty="0">
              <a:solidFill>
                <a:schemeClr val="accent6"/>
              </a:solidFill>
              <a:latin typeface="Arial" panose="020B0604020202020204" pitchFamily="34" charset="0"/>
              <a:cs typeface="Arial" panose="020B0604020202020204" pitchFamily="34" charset="0"/>
            </a:endParaRPr>
          </a:p>
          <a:p>
            <a:pPr marL="0" indent="0">
              <a:buNone/>
            </a:pPr>
            <a:r>
              <a:rPr lang="es-MX" sz="1800" b="1" dirty="0">
                <a:solidFill>
                  <a:schemeClr val="accent6"/>
                </a:solidFill>
                <a:latin typeface="Arial" panose="020B0604020202020204" pitchFamily="34" charset="0"/>
                <a:cs typeface="Arial" panose="020B0604020202020204" pitchFamily="34" charset="0"/>
              </a:rPr>
              <a:t>Modelo general de Mínimos Cuadrados Colocación</a:t>
            </a:r>
            <a:endParaRPr lang="en-US" sz="1800" b="1" dirty="0">
              <a:solidFill>
                <a:schemeClr val="accent6"/>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6143FE8D-D329-40AF-A574-AF2E020ADEBF}"/>
              </a:ext>
            </a:extLst>
          </p:cNvPr>
          <p:cNvSpPr/>
          <p:nvPr/>
        </p:nvSpPr>
        <p:spPr>
          <a:xfrm>
            <a:off x="628650" y="1864629"/>
            <a:ext cx="6038368" cy="8067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 sz="1400" dirty="0">
                <a:solidFill>
                  <a:schemeClr val="tx1"/>
                </a:solidFill>
                <a:latin typeface="Arial" panose="020B0604020202020204" pitchFamily="34" charset="0"/>
                <a:cs typeface="Arial" panose="020B0604020202020204" pitchFamily="34" charset="0"/>
              </a:rPr>
              <a:t> La suma de los cuadrados de los errores residuales debe ser mínima.</a:t>
            </a:r>
            <a:endParaRPr lang="es-EC" sz="1400"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81022D94-E382-4701-9553-46D8D2617406}"/>
                  </a:ext>
                </a:extLst>
              </p:cNvPr>
              <p:cNvSpPr txBox="1"/>
              <p:nvPr/>
            </p:nvSpPr>
            <p:spPr>
              <a:xfrm>
                <a:off x="1704319" y="2609546"/>
                <a:ext cx="2286000" cy="68050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s-EC" sz="1400" i="1" smtClean="0">
                              <a:latin typeface="Cambria Math" panose="02040503050406030204" pitchFamily="18" charset="0"/>
                            </a:rPr>
                          </m:ctrlPr>
                        </m:naryPr>
                        <m:sub>
                          <m:r>
                            <a:rPr lang="es-EC" sz="1400" i="1">
                              <a:latin typeface="Cambria Math" panose="02040503050406030204" pitchFamily="18" charset="0"/>
                            </a:rPr>
                            <m:t>𝑖</m:t>
                          </m:r>
                          <m:r>
                            <a:rPr lang="es-EC" sz="1400" i="0">
                              <a:latin typeface="Cambria Math" panose="02040503050406030204" pitchFamily="18" charset="0"/>
                            </a:rPr>
                            <m:t>=1</m:t>
                          </m:r>
                        </m:sub>
                        <m:sup>
                          <m:r>
                            <a:rPr lang="es-EC" sz="1400" i="1">
                              <a:latin typeface="Cambria Math" panose="02040503050406030204" pitchFamily="18" charset="0"/>
                            </a:rPr>
                            <m:t>𝑚</m:t>
                          </m:r>
                        </m:sup>
                        <m:e>
                          <m:sSup>
                            <m:sSupPr>
                              <m:ctrlPr>
                                <a:rPr lang="es-EC" sz="1400" i="1">
                                  <a:solidFill>
                                    <a:srgbClr val="836967"/>
                                  </a:solidFill>
                                  <a:latin typeface="Cambria Math" panose="02040503050406030204" pitchFamily="18" charset="0"/>
                                </a:rPr>
                              </m:ctrlPr>
                            </m:sSupPr>
                            <m:e>
                              <m:sSub>
                                <m:sSubPr>
                                  <m:ctrlPr>
                                    <a:rPr lang="es-EC" sz="1400" i="1">
                                      <a:solidFill>
                                        <a:srgbClr val="836967"/>
                                      </a:solidFill>
                                      <a:latin typeface="Cambria Math" panose="02040503050406030204" pitchFamily="18" charset="0"/>
                                    </a:rPr>
                                  </m:ctrlPr>
                                </m:sSubPr>
                                <m:e>
                                  <m:r>
                                    <a:rPr lang="es-EC" sz="1400" i="1">
                                      <a:latin typeface="Cambria Math" panose="02040503050406030204" pitchFamily="18" charset="0"/>
                                    </a:rPr>
                                    <m:t>𝑣</m:t>
                                  </m:r>
                                </m:e>
                                <m:sub>
                                  <m:r>
                                    <a:rPr lang="es-EC" sz="1400" i="1">
                                      <a:latin typeface="Cambria Math" panose="02040503050406030204" pitchFamily="18" charset="0"/>
                                    </a:rPr>
                                    <m:t>𝑖</m:t>
                                  </m:r>
                                </m:sub>
                              </m:sSub>
                            </m:e>
                            <m:sup>
                              <m:r>
                                <a:rPr lang="es-EC" sz="1400" i="0">
                                  <a:latin typeface="Cambria Math" panose="02040503050406030204" pitchFamily="18" charset="0"/>
                                </a:rPr>
                                <m:t>2</m:t>
                              </m:r>
                            </m:sup>
                          </m:sSup>
                          <m:r>
                            <a:rPr lang="es-EC" sz="1400" i="0">
                              <a:latin typeface="Cambria Math" panose="02040503050406030204" pitchFamily="18" charset="0"/>
                            </a:rPr>
                            <m:t>=</m:t>
                          </m:r>
                          <m:r>
                            <a:rPr lang="es-EC" sz="1400" i="1">
                              <a:latin typeface="Cambria Math" panose="02040503050406030204" pitchFamily="18" charset="0"/>
                            </a:rPr>
                            <m:t>𝑚</m:t>
                          </m:r>
                          <m:r>
                            <a:rPr lang="es-EC" sz="1400" i="0">
                              <a:latin typeface="Cambria Math" panose="02040503050406030204" pitchFamily="18" charset="0"/>
                            </a:rPr>
                            <m:t>í</m:t>
                          </m:r>
                          <m:r>
                            <a:rPr lang="es-EC" sz="1400" i="1">
                              <a:latin typeface="Cambria Math" panose="02040503050406030204" pitchFamily="18" charset="0"/>
                            </a:rPr>
                            <m:t>𝑛𝑖𝑚𝑜</m:t>
                          </m:r>
                        </m:e>
                      </m:nary>
                    </m:oMath>
                  </m:oMathPara>
                </a14:m>
                <a:endParaRPr lang="es-EC" sz="1400" dirty="0"/>
              </a:p>
            </p:txBody>
          </p:sp>
        </mc:Choice>
        <mc:Fallback xmlns="">
          <p:sp>
            <p:nvSpPr>
              <p:cNvPr id="8" name="CuadroTexto 7">
                <a:extLst>
                  <a:ext uri="{FF2B5EF4-FFF2-40B4-BE49-F238E27FC236}">
                    <a16:creationId xmlns:a16="http://schemas.microsoft.com/office/drawing/2014/main" id="{81022D94-E382-4701-9553-46D8D2617406}"/>
                  </a:ext>
                </a:extLst>
              </p:cNvPr>
              <p:cNvSpPr txBox="1">
                <a:spLocks noRot="1" noChangeAspect="1" noMove="1" noResize="1" noEditPoints="1" noAdjustHandles="1" noChangeArrowheads="1" noChangeShapeType="1" noTextEdit="1"/>
              </p:cNvSpPr>
              <p:nvPr/>
            </p:nvSpPr>
            <p:spPr>
              <a:xfrm>
                <a:off x="1704319" y="2609546"/>
                <a:ext cx="2286000" cy="68050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4183710" y="2558187"/>
                <a:ext cx="3097046" cy="738664"/>
              </a:xfrm>
              <a:prstGeom prst="rect">
                <a:avLst/>
              </a:prstGeom>
            </p:spPr>
            <p:txBody>
              <a:bodyPr wrap="square">
                <a:spAutoFit/>
              </a:bodyPr>
              <a:lstStyle/>
              <a:p>
                <a:r>
                  <a:rPr lang="es-ES" sz="1400" dirty="0">
                    <a:latin typeface="Arial" panose="020B0604020202020204" pitchFamily="34" charset="0"/>
                    <a:cs typeface="Arial" panose="020B0604020202020204" pitchFamily="34" charset="0"/>
                  </a:rPr>
                  <a:t>Donde: </a:t>
                </a:r>
              </a:p>
              <a:p>
                <a:r>
                  <a:rPr lang="es-ES" sz="1400" b="1" dirty="0">
                    <a:latin typeface="Arial" panose="020B0604020202020204" pitchFamily="34" charset="0"/>
                    <a:cs typeface="Arial" panose="020B0604020202020204" pitchFamily="34" charset="0"/>
                  </a:rPr>
                  <a:t>𝑚: </a:t>
                </a:r>
                <a:r>
                  <a:rPr lang="es-ES" sz="1400" dirty="0">
                    <a:latin typeface="Arial" panose="020B0604020202020204" pitchFamily="34" charset="0"/>
                    <a:cs typeface="Arial" panose="020B0604020202020204" pitchFamily="34" charset="0"/>
                  </a:rPr>
                  <a:t>número de observaciones. </a:t>
                </a:r>
              </a:p>
              <a:p>
                <a14:m>
                  <m:oMath xmlns:m="http://schemas.openxmlformats.org/officeDocument/2006/math">
                    <m:sSub>
                      <m:sSubPr>
                        <m:ctrlPr>
                          <a:rPr lang="es-EC" sz="1400" b="1" i="1">
                            <a:solidFill>
                              <a:srgbClr val="836967"/>
                            </a:solidFill>
                            <a:latin typeface="Cambria Math" panose="02040503050406030204" pitchFamily="18" charset="0"/>
                          </a:rPr>
                        </m:ctrlPr>
                      </m:sSubPr>
                      <m:e>
                        <m:r>
                          <a:rPr lang="es-EC" sz="1400" b="1" i="1">
                            <a:latin typeface="Cambria Math" panose="02040503050406030204" pitchFamily="18" charset="0"/>
                          </a:rPr>
                          <m:t>𝒗</m:t>
                        </m:r>
                      </m:e>
                      <m:sub>
                        <m:r>
                          <a:rPr lang="es-EC" sz="1400" b="1" i="1">
                            <a:latin typeface="Cambria Math" panose="02040503050406030204" pitchFamily="18" charset="0"/>
                          </a:rPr>
                          <m:t>𝒊</m:t>
                        </m:r>
                      </m:sub>
                    </m:sSub>
                  </m:oMath>
                </a14:m>
                <a:r>
                  <a:rPr lang="es-ES" sz="1400" b="1" dirty="0">
                    <a:latin typeface="Arial" panose="020B0604020202020204" pitchFamily="34" charset="0"/>
                    <a:cs typeface="Arial" panose="020B0604020202020204" pitchFamily="34" charset="0"/>
                  </a:rPr>
                  <a:t>: </a:t>
                </a:r>
                <a:r>
                  <a:rPr lang="es-ES" sz="1400" dirty="0">
                    <a:latin typeface="Arial" panose="020B0604020202020204" pitchFamily="34" charset="0"/>
                    <a:cs typeface="Arial" panose="020B0604020202020204" pitchFamily="34" charset="0"/>
                  </a:rPr>
                  <a:t>es cada error residual.</a:t>
                </a:r>
                <a:endParaRPr lang="en-US" sz="1400" dirty="0">
                  <a:latin typeface="Arial" panose="020B0604020202020204" pitchFamily="34" charset="0"/>
                  <a:cs typeface="Arial" panose="020B0604020202020204" pitchFamily="34" charset="0"/>
                </a:endParaRPr>
              </a:p>
            </p:txBody>
          </p:sp>
        </mc:Choice>
        <mc:Fallback xmlns="">
          <p:sp>
            <p:nvSpPr>
              <p:cNvPr id="9" name="Rectángulo 8"/>
              <p:cNvSpPr>
                <a:spLocks noRot="1" noChangeAspect="1" noMove="1" noResize="1" noEditPoints="1" noAdjustHandles="1" noChangeArrowheads="1" noChangeShapeType="1" noTextEdit="1"/>
              </p:cNvSpPr>
              <p:nvPr/>
            </p:nvSpPr>
            <p:spPr>
              <a:xfrm>
                <a:off x="4183710" y="2558187"/>
                <a:ext cx="3097046" cy="738664"/>
              </a:xfrm>
              <a:prstGeom prst="rect">
                <a:avLst/>
              </a:prstGeom>
              <a:blipFill>
                <a:blip r:embed="rId4"/>
                <a:stretch>
                  <a:fillRect l="-591" t="-1653" b="-7438"/>
                </a:stretch>
              </a:blipFill>
            </p:spPr>
            <p:txBody>
              <a:bodyPr/>
              <a:lstStyle/>
              <a:p>
                <a:r>
                  <a:rPr lang="en-US">
                    <a:noFill/>
                  </a:rPr>
                  <a:t> </a:t>
                </a:r>
              </a:p>
            </p:txBody>
          </p:sp>
        </mc:Fallback>
      </mc:AlternateContent>
      <p:sp>
        <p:nvSpPr>
          <p:cNvPr id="10" name="Rectángulo 9"/>
          <p:cNvSpPr/>
          <p:nvPr/>
        </p:nvSpPr>
        <p:spPr>
          <a:xfrm>
            <a:off x="705807" y="4137556"/>
            <a:ext cx="4572000" cy="1766446"/>
          </a:xfrm>
          <a:prstGeom prst="rect">
            <a:avLst/>
          </a:prstGeom>
        </p:spPr>
        <p:txBody>
          <a:bodyPr>
            <a:spAutoFit/>
          </a:bodyPr>
          <a:lstStyle/>
          <a:p>
            <a:pPr>
              <a:lnSpc>
                <a:spcPct val="107000"/>
              </a:lnSpc>
              <a:spcAft>
                <a:spcPts val="800"/>
              </a:spcAft>
            </a:pPr>
            <a:r>
              <a:rPr lang="es-MX" sz="1400" b="1" dirty="0">
                <a:latin typeface="Arial" panose="020B0604020202020204" pitchFamily="34" charset="0"/>
                <a:ea typeface="Calibri" panose="020F0502020204030204" pitchFamily="34" charset="0"/>
                <a:cs typeface="Arial" panose="020B0604020202020204" pitchFamily="34" charset="0"/>
              </a:rPr>
              <a:t>Objetivos:</a:t>
            </a:r>
            <a:endParaRPr lang="en-US" sz="1400" b="1" dirty="0">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Predecir las señales donde no se han realizado mediciones.</a:t>
            </a:r>
            <a:endParaRPr lang="en-US" sz="1400" dirty="0">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Filtrar el ruido de las observaciones.</a:t>
            </a:r>
          </a:p>
          <a:p>
            <a:pPr marL="285750" indent="-285750">
              <a:lnSpc>
                <a:spcPct val="107000"/>
              </a:lnSpc>
              <a:spcAft>
                <a:spcPts val="800"/>
              </a:spcAft>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Estimar parámetros que definen el modelo matemático.</a:t>
            </a:r>
            <a:endParaRPr lang="en-US" sz="1400" dirty="0">
              <a:latin typeface="Arial" panose="020B0604020202020204" pitchFamily="34" charset="0"/>
              <a:ea typeface="Calibri" panose="020F0502020204030204" pitchFamily="34" charset="0"/>
              <a:cs typeface="Arial" panose="020B0604020202020204" pitchFamily="34" charset="0"/>
            </a:endParaRPr>
          </a:p>
        </p:txBody>
      </p:sp>
      <p:sp>
        <p:nvSpPr>
          <p:cNvPr id="59" name="CuadroTexto 58">
            <a:extLst>
              <a:ext uri="{FF2B5EF4-FFF2-40B4-BE49-F238E27FC236}">
                <a16:creationId xmlns:a16="http://schemas.microsoft.com/office/drawing/2014/main" id="{034EC525-EA67-47E6-ABDA-8A4838DA33BB}"/>
              </a:ext>
            </a:extLst>
          </p:cNvPr>
          <p:cNvSpPr txBox="1"/>
          <p:nvPr/>
        </p:nvSpPr>
        <p:spPr>
          <a:xfrm>
            <a:off x="8445518" y="5606112"/>
            <a:ext cx="563640" cy="215444"/>
          </a:xfrm>
          <a:prstGeom prst="rect">
            <a:avLst/>
          </a:prstGeom>
          <a:noFill/>
        </p:spPr>
        <p:txBody>
          <a:bodyPr wrap="square" rtlCol="0">
            <a:spAutoFit/>
          </a:bodyPr>
          <a:lstStyle/>
          <a:p>
            <a:r>
              <a:rPr lang="es-MX" sz="800" dirty="0"/>
              <a:t>XY</a:t>
            </a:r>
            <a:endParaRPr lang="en-US" sz="800" dirty="0"/>
          </a:p>
        </p:txBody>
      </p:sp>
      <p:sp>
        <p:nvSpPr>
          <p:cNvPr id="61" name="Forma libre: forma 60">
            <a:extLst>
              <a:ext uri="{FF2B5EF4-FFF2-40B4-BE49-F238E27FC236}">
                <a16:creationId xmlns:a16="http://schemas.microsoft.com/office/drawing/2014/main" id="{C967C15D-0BFD-4AC4-B800-D6227F16F9A9}"/>
              </a:ext>
            </a:extLst>
          </p:cNvPr>
          <p:cNvSpPr/>
          <p:nvPr/>
        </p:nvSpPr>
        <p:spPr>
          <a:xfrm>
            <a:off x="5758529" y="4324869"/>
            <a:ext cx="2521038" cy="1256572"/>
          </a:xfrm>
          <a:custGeom>
            <a:avLst/>
            <a:gdLst>
              <a:gd name="connsiteX0" fmla="*/ 0 w 7306323"/>
              <a:gd name="connsiteY0" fmla="*/ 907824 h 3029587"/>
              <a:gd name="connsiteX1" fmla="*/ 292963 w 7306323"/>
              <a:gd name="connsiteY1" fmla="*/ 712515 h 3029587"/>
              <a:gd name="connsiteX2" fmla="*/ 852257 w 7306323"/>
              <a:gd name="connsiteY2" fmla="*/ 401797 h 3029587"/>
              <a:gd name="connsiteX3" fmla="*/ 1358284 w 7306323"/>
              <a:gd name="connsiteY3" fmla="*/ 206488 h 3029587"/>
              <a:gd name="connsiteX4" fmla="*/ 1873189 w 7306323"/>
              <a:gd name="connsiteY4" fmla="*/ 73323 h 3029587"/>
              <a:gd name="connsiteX5" fmla="*/ 2272684 w 7306323"/>
              <a:gd name="connsiteY5" fmla="*/ 11179 h 3029587"/>
              <a:gd name="connsiteX6" fmla="*/ 2760956 w 7306323"/>
              <a:gd name="connsiteY6" fmla="*/ 2301 h 3029587"/>
              <a:gd name="connsiteX7" fmla="*/ 3107185 w 7306323"/>
              <a:gd name="connsiteY7" fmla="*/ 37812 h 3029587"/>
              <a:gd name="connsiteX8" fmla="*/ 3595457 w 7306323"/>
              <a:gd name="connsiteY8" fmla="*/ 153222 h 3029587"/>
              <a:gd name="connsiteX9" fmla="*/ 4110361 w 7306323"/>
              <a:gd name="connsiteY9" fmla="*/ 339653 h 3029587"/>
              <a:gd name="connsiteX10" fmla="*/ 4767309 w 7306323"/>
              <a:gd name="connsiteY10" fmla="*/ 650371 h 3029587"/>
              <a:gd name="connsiteX11" fmla="*/ 5220070 w 7306323"/>
              <a:gd name="connsiteY11" fmla="*/ 952212 h 3029587"/>
              <a:gd name="connsiteX12" fmla="*/ 5628443 w 7306323"/>
              <a:gd name="connsiteY12" fmla="*/ 1254053 h 3029587"/>
              <a:gd name="connsiteX13" fmla="*/ 6134470 w 7306323"/>
              <a:gd name="connsiteY13" fmla="*/ 1706814 h 3029587"/>
              <a:gd name="connsiteX14" fmla="*/ 6578354 w 7306323"/>
              <a:gd name="connsiteY14" fmla="*/ 2168453 h 3029587"/>
              <a:gd name="connsiteX15" fmla="*/ 7306323 w 7306323"/>
              <a:gd name="connsiteY15" fmla="*/ 3029587 h 302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06323" h="3029587">
                <a:moveTo>
                  <a:pt x="0" y="907824"/>
                </a:moveTo>
                <a:cubicBezTo>
                  <a:pt x="75460" y="852338"/>
                  <a:pt x="150920" y="796853"/>
                  <a:pt x="292963" y="712515"/>
                </a:cubicBezTo>
                <a:cubicBezTo>
                  <a:pt x="435006" y="628177"/>
                  <a:pt x="674704" y="486135"/>
                  <a:pt x="852257" y="401797"/>
                </a:cubicBezTo>
                <a:cubicBezTo>
                  <a:pt x="1029811" y="317459"/>
                  <a:pt x="1188129" y="261234"/>
                  <a:pt x="1358284" y="206488"/>
                </a:cubicBezTo>
                <a:cubicBezTo>
                  <a:pt x="1528439" y="151742"/>
                  <a:pt x="1720789" y="105874"/>
                  <a:pt x="1873189" y="73323"/>
                </a:cubicBezTo>
                <a:cubicBezTo>
                  <a:pt x="2025589" y="40772"/>
                  <a:pt x="2124723" y="23016"/>
                  <a:pt x="2272684" y="11179"/>
                </a:cubicBezTo>
                <a:cubicBezTo>
                  <a:pt x="2420645" y="-658"/>
                  <a:pt x="2621873" y="-2138"/>
                  <a:pt x="2760956" y="2301"/>
                </a:cubicBezTo>
                <a:cubicBezTo>
                  <a:pt x="2900039" y="6740"/>
                  <a:pt x="2968102" y="12659"/>
                  <a:pt x="3107185" y="37812"/>
                </a:cubicBezTo>
                <a:cubicBezTo>
                  <a:pt x="3246268" y="62965"/>
                  <a:pt x="3428261" y="102915"/>
                  <a:pt x="3595457" y="153222"/>
                </a:cubicBezTo>
                <a:cubicBezTo>
                  <a:pt x="3762653" y="203529"/>
                  <a:pt x="3915052" y="256795"/>
                  <a:pt x="4110361" y="339653"/>
                </a:cubicBezTo>
                <a:cubicBezTo>
                  <a:pt x="4305670" y="422511"/>
                  <a:pt x="4582358" y="548278"/>
                  <a:pt x="4767309" y="650371"/>
                </a:cubicBezTo>
                <a:cubicBezTo>
                  <a:pt x="4952261" y="752464"/>
                  <a:pt x="5076548" y="851598"/>
                  <a:pt x="5220070" y="952212"/>
                </a:cubicBezTo>
                <a:cubicBezTo>
                  <a:pt x="5363592" y="1052826"/>
                  <a:pt x="5476043" y="1128286"/>
                  <a:pt x="5628443" y="1254053"/>
                </a:cubicBezTo>
                <a:cubicBezTo>
                  <a:pt x="5780843" y="1379820"/>
                  <a:pt x="5976152" y="1554414"/>
                  <a:pt x="6134470" y="1706814"/>
                </a:cubicBezTo>
                <a:cubicBezTo>
                  <a:pt x="6292788" y="1859214"/>
                  <a:pt x="6383045" y="1947991"/>
                  <a:pt x="6578354" y="2168453"/>
                </a:cubicBezTo>
                <a:cubicBezTo>
                  <a:pt x="6773663" y="2388915"/>
                  <a:pt x="7039993" y="2709251"/>
                  <a:pt x="7306323" y="3029587"/>
                </a:cubicBezTo>
              </a:path>
            </a:pathLst>
          </a:custGeom>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C"/>
          </a:p>
        </p:txBody>
      </p:sp>
      <p:grpSp>
        <p:nvGrpSpPr>
          <p:cNvPr id="3" name="Grupo 2">
            <a:extLst>
              <a:ext uri="{FF2B5EF4-FFF2-40B4-BE49-F238E27FC236}">
                <a16:creationId xmlns:a16="http://schemas.microsoft.com/office/drawing/2014/main" id="{CFCB2501-E204-4EC1-92AE-E14F3B1FD878}"/>
              </a:ext>
            </a:extLst>
          </p:cNvPr>
          <p:cNvGrpSpPr/>
          <p:nvPr/>
        </p:nvGrpSpPr>
        <p:grpSpPr>
          <a:xfrm>
            <a:off x="6995593" y="4074133"/>
            <a:ext cx="781541" cy="314287"/>
            <a:chOff x="6995593" y="4074133"/>
            <a:chExt cx="781541" cy="314287"/>
          </a:xfrm>
        </p:grpSpPr>
        <p:cxnSp>
          <p:nvCxnSpPr>
            <p:cNvPr id="62" name="Conector recto 61">
              <a:extLst>
                <a:ext uri="{FF2B5EF4-FFF2-40B4-BE49-F238E27FC236}">
                  <a16:creationId xmlns:a16="http://schemas.microsoft.com/office/drawing/2014/main" id="{AC08F1C0-8E43-4D7D-876F-31DC036C56A4}"/>
                </a:ext>
              </a:extLst>
            </p:cNvPr>
            <p:cNvCxnSpPr>
              <a:cxnSpLocks/>
            </p:cNvCxnSpPr>
            <p:nvPr/>
          </p:nvCxnSpPr>
          <p:spPr>
            <a:xfrm>
              <a:off x="6995593" y="4074133"/>
              <a:ext cx="4116" cy="314287"/>
            </a:xfrm>
            <a:prstGeom prst="line">
              <a:avLst/>
            </a:prstGeom>
            <a:ln w="38100">
              <a:solidFill>
                <a:schemeClr val="accent3"/>
              </a:solidFill>
            </a:ln>
          </p:spPr>
          <p:style>
            <a:lnRef idx="1">
              <a:schemeClr val="accent2"/>
            </a:lnRef>
            <a:fillRef idx="0">
              <a:schemeClr val="accent2"/>
            </a:fillRef>
            <a:effectRef idx="0">
              <a:schemeClr val="accent2"/>
            </a:effectRef>
            <a:fontRef idx="minor">
              <a:schemeClr val="tx1"/>
            </a:fontRef>
          </p:style>
        </p:cxnSp>
        <p:sp>
          <p:nvSpPr>
            <p:cNvPr id="65" name="CuadroTexto 64">
              <a:extLst>
                <a:ext uri="{FF2B5EF4-FFF2-40B4-BE49-F238E27FC236}">
                  <a16:creationId xmlns:a16="http://schemas.microsoft.com/office/drawing/2014/main" id="{260E9151-8E41-4CEC-846B-60204C0DB441}"/>
                </a:ext>
              </a:extLst>
            </p:cNvPr>
            <p:cNvSpPr txBox="1"/>
            <p:nvPr/>
          </p:nvSpPr>
          <p:spPr>
            <a:xfrm>
              <a:off x="7293511" y="4089934"/>
              <a:ext cx="483623" cy="215444"/>
            </a:xfrm>
            <a:prstGeom prst="rect">
              <a:avLst/>
            </a:prstGeom>
            <a:noFill/>
          </p:spPr>
          <p:txBody>
            <a:bodyPr wrap="square" rtlCol="0">
              <a:spAutoFit/>
            </a:bodyPr>
            <a:lstStyle/>
            <a:p>
              <a:r>
                <a:rPr lang="es-MX" sz="800" dirty="0"/>
                <a:t>Señal</a:t>
              </a:r>
              <a:endParaRPr lang="en-US" sz="800" dirty="0"/>
            </a:p>
          </p:txBody>
        </p:sp>
        <p:cxnSp>
          <p:nvCxnSpPr>
            <p:cNvPr id="66" name="Conector recto de flecha 65">
              <a:extLst>
                <a:ext uri="{FF2B5EF4-FFF2-40B4-BE49-F238E27FC236}">
                  <a16:creationId xmlns:a16="http://schemas.microsoft.com/office/drawing/2014/main" id="{C7DC2922-88EA-4114-9AB5-A581ACB56ECF}"/>
                </a:ext>
              </a:extLst>
            </p:cNvPr>
            <p:cNvCxnSpPr/>
            <p:nvPr/>
          </p:nvCxnSpPr>
          <p:spPr>
            <a:xfrm flipH="1">
              <a:off x="7009674" y="4185901"/>
              <a:ext cx="319738" cy="618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67" name="Elipse 66">
            <a:extLst>
              <a:ext uri="{FF2B5EF4-FFF2-40B4-BE49-F238E27FC236}">
                <a16:creationId xmlns:a16="http://schemas.microsoft.com/office/drawing/2014/main" id="{371D4E89-FFE2-4370-9D1D-733CB75201FF}"/>
              </a:ext>
            </a:extLst>
          </p:cNvPr>
          <p:cNvSpPr/>
          <p:nvPr/>
        </p:nvSpPr>
        <p:spPr>
          <a:xfrm>
            <a:off x="6564670" y="4851091"/>
            <a:ext cx="39584" cy="47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Elipse 67">
            <a:extLst>
              <a:ext uri="{FF2B5EF4-FFF2-40B4-BE49-F238E27FC236}">
                <a16:creationId xmlns:a16="http://schemas.microsoft.com/office/drawing/2014/main" id="{E018E40E-BE13-4DB2-A77E-E97D477144A7}"/>
              </a:ext>
            </a:extLst>
          </p:cNvPr>
          <p:cNvSpPr/>
          <p:nvPr/>
        </p:nvSpPr>
        <p:spPr>
          <a:xfrm>
            <a:off x="7403895" y="4323071"/>
            <a:ext cx="39584" cy="47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Elipse 68">
            <a:extLst>
              <a:ext uri="{FF2B5EF4-FFF2-40B4-BE49-F238E27FC236}">
                <a16:creationId xmlns:a16="http://schemas.microsoft.com/office/drawing/2014/main" id="{F28E3640-0209-405C-9A5E-F06A7579EC23}"/>
              </a:ext>
            </a:extLst>
          </p:cNvPr>
          <p:cNvSpPr/>
          <p:nvPr/>
        </p:nvSpPr>
        <p:spPr>
          <a:xfrm>
            <a:off x="6162016" y="4340103"/>
            <a:ext cx="39584" cy="47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Elipse 69">
            <a:extLst>
              <a:ext uri="{FF2B5EF4-FFF2-40B4-BE49-F238E27FC236}">
                <a16:creationId xmlns:a16="http://schemas.microsoft.com/office/drawing/2014/main" id="{6C6CDBC9-E513-44F1-B5C4-9CE0CBC14DA4}"/>
              </a:ext>
            </a:extLst>
          </p:cNvPr>
          <p:cNvSpPr/>
          <p:nvPr/>
        </p:nvSpPr>
        <p:spPr>
          <a:xfrm>
            <a:off x="7832090" y="5347882"/>
            <a:ext cx="39584" cy="47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uadroTexto 71">
            <a:extLst>
              <a:ext uri="{FF2B5EF4-FFF2-40B4-BE49-F238E27FC236}">
                <a16:creationId xmlns:a16="http://schemas.microsoft.com/office/drawing/2014/main" id="{AF92D3FB-A9F8-4008-9285-0C81DFB577CB}"/>
              </a:ext>
            </a:extLst>
          </p:cNvPr>
          <p:cNvSpPr txBox="1"/>
          <p:nvPr/>
        </p:nvSpPr>
        <p:spPr>
          <a:xfrm>
            <a:off x="6227498" y="3858767"/>
            <a:ext cx="646050" cy="215444"/>
          </a:xfrm>
          <a:prstGeom prst="rect">
            <a:avLst/>
          </a:prstGeom>
          <a:noFill/>
        </p:spPr>
        <p:txBody>
          <a:bodyPr wrap="square" rtlCol="0">
            <a:spAutoFit/>
          </a:bodyPr>
          <a:lstStyle/>
          <a:p>
            <a:r>
              <a:rPr lang="es-MX" sz="800" dirty="0"/>
              <a:t>Medida</a:t>
            </a:r>
            <a:endParaRPr lang="en-US" sz="800" dirty="0"/>
          </a:p>
        </p:txBody>
      </p:sp>
      <p:cxnSp>
        <p:nvCxnSpPr>
          <p:cNvPr id="73" name="Conector recto de flecha 72">
            <a:extLst>
              <a:ext uri="{FF2B5EF4-FFF2-40B4-BE49-F238E27FC236}">
                <a16:creationId xmlns:a16="http://schemas.microsoft.com/office/drawing/2014/main" id="{F9F16FEB-54D0-4FE6-B3B9-901C6FAAD992}"/>
              </a:ext>
            </a:extLst>
          </p:cNvPr>
          <p:cNvCxnSpPr/>
          <p:nvPr/>
        </p:nvCxnSpPr>
        <p:spPr>
          <a:xfrm>
            <a:off x="6662328" y="3976766"/>
            <a:ext cx="288229" cy="5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82" name="Grupo 81">
            <a:extLst>
              <a:ext uri="{FF2B5EF4-FFF2-40B4-BE49-F238E27FC236}">
                <a16:creationId xmlns:a16="http://schemas.microsoft.com/office/drawing/2014/main" id="{378A11F3-078A-4AD8-8950-06C419B47EEF}"/>
              </a:ext>
            </a:extLst>
          </p:cNvPr>
          <p:cNvGrpSpPr/>
          <p:nvPr/>
        </p:nvGrpSpPr>
        <p:grpSpPr>
          <a:xfrm>
            <a:off x="5752403" y="4074133"/>
            <a:ext cx="2447521" cy="1327543"/>
            <a:chOff x="5752403" y="4074133"/>
            <a:chExt cx="2447521" cy="1327543"/>
          </a:xfrm>
        </p:grpSpPr>
        <p:sp>
          <p:nvSpPr>
            <p:cNvPr id="60" name="Forma libre: forma 59">
              <a:extLst>
                <a:ext uri="{FF2B5EF4-FFF2-40B4-BE49-F238E27FC236}">
                  <a16:creationId xmlns:a16="http://schemas.microsoft.com/office/drawing/2014/main" id="{01EB5460-7322-4563-977F-D3BA7E49B870}"/>
                </a:ext>
              </a:extLst>
            </p:cNvPr>
            <p:cNvSpPr/>
            <p:nvPr/>
          </p:nvSpPr>
          <p:spPr>
            <a:xfrm>
              <a:off x="5752403" y="4074133"/>
              <a:ext cx="2447521" cy="1234333"/>
            </a:xfrm>
            <a:custGeom>
              <a:avLst/>
              <a:gdLst>
                <a:gd name="connsiteX0" fmla="*/ 0 w 7093258"/>
                <a:gd name="connsiteY0" fmla="*/ 216205 h 2975970"/>
                <a:gd name="connsiteX1" fmla="*/ 621437 w 7093258"/>
                <a:gd name="connsiteY1" fmla="*/ 473657 h 2975970"/>
                <a:gd name="connsiteX2" fmla="*/ 1127464 w 7093258"/>
                <a:gd name="connsiteY2" fmla="*/ 793253 h 2975970"/>
                <a:gd name="connsiteX3" fmla="*/ 1305017 w 7093258"/>
                <a:gd name="connsiteY3" fmla="*/ 953052 h 2975970"/>
                <a:gd name="connsiteX4" fmla="*/ 1571347 w 7093258"/>
                <a:gd name="connsiteY4" fmla="*/ 1272648 h 2975970"/>
                <a:gd name="connsiteX5" fmla="*/ 1811045 w 7093258"/>
                <a:gd name="connsiteY5" fmla="*/ 1601121 h 2975970"/>
                <a:gd name="connsiteX6" fmla="*/ 2130641 w 7093258"/>
                <a:gd name="connsiteY6" fmla="*/ 2000617 h 2975970"/>
                <a:gd name="connsiteX7" fmla="*/ 2281561 w 7093258"/>
                <a:gd name="connsiteY7" fmla="*/ 2124904 h 2975970"/>
                <a:gd name="connsiteX8" fmla="*/ 2414726 w 7093258"/>
                <a:gd name="connsiteY8" fmla="*/ 2178170 h 2975970"/>
                <a:gd name="connsiteX9" fmla="*/ 2592279 w 7093258"/>
                <a:gd name="connsiteY9" fmla="*/ 2107149 h 2975970"/>
                <a:gd name="connsiteX10" fmla="*/ 2796466 w 7093258"/>
                <a:gd name="connsiteY10" fmla="*/ 1743164 h 2975970"/>
                <a:gd name="connsiteX11" fmla="*/ 3009530 w 7093258"/>
                <a:gd name="connsiteY11" fmla="*/ 1095094 h 2975970"/>
                <a:gd name="connsiteX12" fmla="*/ 3204839 w 7093258"/>
                <a:gd name="connsiteY12" fmla="*/ 535801 h 2975970"/>
                <a:gd name="connsiteX13" fmla="*/ 3346881 w 7093258"/>
                <a:gd name="connsiteY13" fmla="*/ 233960 h 2975970"/>
                <a:gd name="connsiteX14" fmla="*/ 3462291 w 7093258"/>
                <a:gd name="connsiteY14" fmla="*/ 74162 h 2975970"/>
                <a:gd name="connsiteX15" fmla="*/ 3604334 w 7093258"/>
                <a:gd name="connsiteY15" fmla="*/ 3141 h 2975970"/>
                <a:gd name="connsiteX16" fmla="*/ 3755254 w 7093258"/>
                <a:gd name="connsiteY16" fmla="*/ 29774 h 2975970"/>
                <a:gd name="connsiteX17" fmla="*/ 4012707 w 7093258"/>
                <a:gd name="connsiteY17" fmla="*/ 180694 h 2975970"/>
                <a:gd name="connsiteX18" fmla="*/ 4385569 w 7093258"/>
                <a:gd name="connsiteY18" fmla="*/ 606822 h 2975970"/>
                <a:gd name="connsiteX19" fmla="*/ 4669654 w 7093258"/>
                <a:gd name="connsiteY19" fmla="*/ 953052 h 2975970"/>
                <a:gd name="connsiteX20" fmla="*/ 4811697 w 7093258"/>
                <a:gd name="connsiteY20" fmla="*/ 1139483 h 2975970"/>
                <a:gd name="connsiteX21" fmla="*/ 4918229 w 7093258"/>
                <a:gd name="connsiteY21" fmla="*/ 1246015 h 2975970"/>
                <a:gd name="connsiteX22" fmla="*/ 5122415 w 7093258"/>
                <a:gd name="connsiteY22" fmla="*/ 1556733 h 2975970"/>
                <a:gd name="connsiteX23" fmla="*/ 5424256 w 7093258"/>
                <a:gd name="connsiteY23" fmla="*/ 2027250 h 2975970"/>
                <a:gd name="connsiteX24" fmla="*/ 5655076 w 7093258"/>
                <a:gd name="connsiteY24" fmla="*/ 2391234 h 2975970"/>
                <a:gd name="connsiteX25" fmla="*/ 5823751 w 7093258"/>
                <a:gd name="connsiteY25" fmla="*/ 2604298 h 2975970"/>
                <a:gd name="connsiteX26" fmla="*/ 6001305 w 7093258"/>
                <a:gd name="connsiteY26" fmla="*/ 2764096 h 2975970"/>
                <a:gd name="connsiteX27" fmla="*/ 6205491 w 7093258"/>
                <a:gd name="connsiteY27" fmla="*/ 2888384 h 2975970"/>
                <a:gd name="connsiteX28" fmla="*/ 6471821 w 7093258"/>
                <a:gd name="connsiteY28" fmla="*/ 2968283 h 2975970"/>
                <a:gd name="connsiteX29" fmla="*/ 7093258 w 7093258"/>
                <a:gd name="connsiteY29" fmla="*/ 2968283 h 2975970"/>
                <a:gd name="connsiteX0" fmla="*/ 0 w 7093258"/>
                <a:gd name="connsiteY0" fmla="*/ 216205 h 2975970"/>
                <a:gd name="connsiteX1" fmla="*/ 621437 w 7093258"/>
                <a:gd name="connsiteY1" fmla="*/ 473657 h 2975970"/>
                <a:gd name="connsiteX2" fmla="*/ 1127464 w 7093258"/>
                <a:gd name="connsiteY2" fmla="*/ 793253 h 2975970"/>
                <a:gd name="connsiteX3" fmla="*/ 1305017 w 7093258"/>
                <a:gd name="connsiteY3" fmla="*/ 953052 h 2975970"/>
                <a:gd name="connsiteX4" fmla="*/ 1571347 w 7093258"/>
                <a:gd name="connsiteY4" fmla="*/ 1272648 h 2975970"/>
                <a:gd name="connsiteX5" fmla="*/ 1811045 w 7093258"/>
                <a:gd name="connsiteY5" fmla="*/ 1601121 h 2975970"/>
                <a:gd name="connsiteX6" fmla="*/ 2130641 w 7093258"/>
                <a:gd name="connsiteY6" fmla="*/ 2000617 h 2975970"/>
                <a:gd name="connsiteX7" fmla="*/ 2281561 w 7093258"/>
                <a:gd name="connsiteY7" fmla="*/ 2124904 h 2975970"/>
                <a:gd name="connsiteX8" fmla="*/ 2414726 w 7093258"/>
                <a:gd name="connsiteY8" fmla="*/ 2178170 h 2975970"/>
                <a:gd name="connsiteX9" fmla="*/ 2592279 w 7093258"/>
                <a:gd name="connsiteY9" fmla="*/ 2107149 h 2975970"/>
                <a:gd name="connsiteX10" fmla="*/ 2796466 w 7093258"/>
                <a:gd name="connsiteY10" fmla="*/ 1743164 h 2975970"/>
                <a:gd name="connsiteX11" fmla="*/ 3009530 w 7093258"/>
                <a:gd name="connsiteY11" fmla="*/ 1095094 h 2975970"/>
                <a:gd name="connsiteX12" fmla="*/ 3204839 w 7093258"/>
                <a:gd name="connsiteY12" fmla="*/ 535801 h 2975970"/>
                <a:gd name="connsiteX13" fmla="*/ 3346881 w 7093258"/>
                <a:gd name="connsiteY13" fmla="*/ 233960 h 2975970"/>
                <a:gd name="connsiteX14" fmla="*/ 3462291 w 7093258"/>
                <a:gd name="connsiteY14" fmla="*/ 74162 h 2975970"/>
                <a:gd name="connsiteX15" fmla="*/ 3604334 w 7093258"/>
                <a:gd name="connsiteY15" fmla="*/ 3141 h 2975970"/>
                <a:gd name="connsiteX16" fmla="*/ 3755254 w 7093258"/>
                <a:gd name="connsiteY16" fmla="*/ 29774 h 2975970"/>
                <a:gd name="connsiteX17" fmla="*/ 4012707 w 7093258"/>
                <a:gd name="connsiteY17" fmla="*/ 180694 h 2975970"/>
                <a:gd name="connsiteX18" fmla="*/ 4385569 w 7093258"/>
                <a:gd name="connsiteY18" fmla="*/ 606822 h 2975970"/>
                <a:gd name="connsiteX19" fmla="*/ 4669654 w 7093258"/>
                <a:gd name="connsiteY19" fmla="*/ 953052 h 2975970"/>
                <a:gd name="connsiteX20" fmla="*/ 4811697 w 7093258"/>
                <a:gd name="connsiteY20" fmla="*/ 1139483 h 2975970"/>
                <a:gd name="connsiteX21" fmla="*/ 4909029 w 7093258"/>
                <a:gd name="connsiteY21" fmla="*/ 1257498 h 2975970"/>
                <a:gd name="connsiteX22" fmla="*/ 5122415 w 7093258"/>
                <a:gd name="connsiteY22" fmla="*/ 1556733 h 2975970"/>
                <a:gd name="connsiteX23" fmla="*/ 5424256 w 7093258"/>
                <a:gd name="connsiteY23" fmla="*/ 2027250 h 2975970"/>
                <a:gd name="connsiteX24" fmla="*/ 5655076 w 7093258"/>
                <a:gd name="connsiteY24" fmla="*/ 2391234 h 2975970"/>
                <a:gd name="connsiteX25" fmla="*/ 5823751 w 7093258"/>
                <a:gd name="connsiteY25" fmla="*/ 2604298 h 2975970"/>
                <a:gd name="connsiteX26" fmla="*/ 6001305 w 7093258"/>
                <a:gd name="connsiteY26" fmla="*/ 2764096 h 2975970"/>
                <a:gd name="connsiteX27" fmla="*/ 6205491 w 7093258"/>
                <a:gd name="connsiteY27" fmla="*/ 2888384 h 2975970"/>
                <a:gd name="connsiteX28" fmla="*/ 6471821 w 7093258"/>
                <a:gd name="connsiteY28" fmla="*/ 2968283 h 2975970"/>
                <a:gd name="connsiteX29" fmla="*/ 7093258 w 7093258"/>
                <a:gd name="connsiteY29" fmla="*/ 2968283 h 29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93258" h="2975970">
                  <a:moveTo>
                    <a:pt x="0" y="216205"/>
                  </a:moveTo>
                  <a:cubicBezTo>
                    <a:pt x="216763" y="296843"/>
                    <a:pt x="433526" y="377482"/>
                    <a:pt x="621437" y="473657"/>
                  </a:cubicBezTo>
                  <a:cubicBezTo>
                    <a:pt x="809348" y="569832"/>
                    <a:pt x="1013534" y="713354"/>
                    <a:pt x="1127464" y="793253"/>
                  </a:cubicBezTo>
                  <a:cubicBezTo>
                    <a:pt x="1241394" y="873152"/>
                    <a:pt x="1231037" y="873153"/>
                    <a:pt x="1305017" y="953052"/>
                  </a:cubicBezTo>
                  <a:cubicBezTo>
                    <a:pt x="1378997" y="1032951"/>
                    <a:pt x="1487009" y="1164637"/>
                    <a:pt x="1571347" y="1272648"/>
                  </a:cubicBezTo>
                  <a:cubicBezTo>
                    <a:pt x="1655685" y="1380659"/>
                    <a:pt x="1717829" y="1479793"/>
                    <a:pt x="1811045" y="1601121"/>
                  </a:cubicBezTo>
                  <a:cubicBezTo>
                    <a:pt x="1904261" y="1722449"/>
                    <a:pt x="2052222" y="1913320"/>
                    <a:pt x="2130641" y="2000617"/>
                  </a:cubicBezTo>
                  <a:cubicBezTo>
                    <a:pt x="2209060" y="2087914"/>
                    <a:pt x="2234214" y="2095312"/>
                    <a:pt x="2281561" y="2124904"/>
                  </a:cubicBezTo>
                  <a:cubicBezTo>
                    <a:pt x="2328908" y="2154496"/>
                    <a:pt x="2362940" y="2181129"/>
                    <a:pt x="2414726" y="2178170"/>
                  </a:cubicBezTo>
                  <a:cubicBezTo>
                    <a:pt x="2466512" y="2175211"/>
                    <a:pt x="2528656" y="2179650"/>
                    <a:pt x="2592279" y="2107149"/>
                  </a:cubicBezTo>
                  <a:cubicBezTo>
                    <a:pt x="2655902" y="2034648"/>
                    <a:pt x="2726924" y="1911840"/>
                    <a:pt x="2796466" y="1743164"/>
                  </a:cubicBezTo>
                  <a:cubicBezTo>
                    <a:pt x="2866008" y="1574488"/>
                    <a:pt x="2941468" y="1296321"/>
                    <a:pt x="3009530" y="1095094"/>
                  </a:cubicBezTo>
                  <a:cubicBezTo>
                    <a:pt x="3077592" y="893867"/>
                    <a:pt x="3148614" y="679323"/>
                    <a:pt x="3204839" y="535801"/>
                  </a:cubicBezTo>
                  <a:cubicBezTo>
                    <a:pt x="3261064" y="392279"/>
                    <a:pt x="3303972" y="310900"/>
                    <a:pt x="3346881" y="233960"/>
                  </a:cubicBezTo>
                  <a:cubicBezTo>
                    <a:pt x="3389790" y="157020"/>
                    <a:pt x="3419382" y="112632"/>
                    <a:pt x="3462291" y="74162"/>
                  </a:cubicBezTo>
                  <a:cubicBezTo>
                    <a:pt x="3505200" y="35692"/>
                    <a:pt x="3555507" y="10539"/>
                    <a:pt x="3604334" y="3141"/>
                  </a:cubicBezTo>
                  <a:cubicBezTo>
                    <a:pt x="3653161" y="-4257"/>
                    <a:pt x="3687192" y="182"/>
                    <a:pt x="3755254" y="29774"/>
                  </a:cubicBezTo>
                  <a:cubicBezTo>
                    <a:pt x="3823316" y="59366"/>
                    <a:pt x="3907655" y="84519"/>
                    <a:pt x="4012707" y="180694"/>
                  </a:cubicBezTo>
                  <a:cubicBezTo>
                    <a:pt x="4117759" y="276869"/>
                    <a:pt x="4276078" y="478096"/>
                    <a:pt x="4385569" y="606822"/>
                  </a:cubicBezTo>
                  <a:cubicBezTo>
                    <a:pt x="4495060" y="735548"/>
                    <a:pt x="4598633" y="864275"/>
                    <a:pt x="4669654" y="953052"/>
                  </a:cubicBezTo>
                  <a:cubicBezTo>
                    <a:pt x="4740675" y="1041829"/>
                    <a:pt x="4771801" y="1088742"/>
                    <a:pt x="4811697" y="1139483"/>
                  </a:cubicBezTo>
                  <a:cubicBezTo>
                    <a:pt x="4851593" y="1190224"/>
                    <a:pt x="4857243" y="1187956"/>
                    <a:pt x="4909029" y="1257498"/>
                  </a:cubicBezTo>
                  <a:cubicBezTo>
                    <a:pt x="4960815" y="1327040"/>
                    <a:pt x="5036544" y="1428441"/>
                    <a:pt x="5122415" y="1556733"/>
                  </a:cubicBezTo>
                  <a:cubicBezTo>
                    <a:pt x="5208286" y="1685025"/>
                    <a:pt x="5335479" y="1888167"/>
                    <a:pt x="5424256" y="2027250"/>
                  </a:cubicBezTo>
                  <a:cubicBezTo>
                    <a:pt x="5513033" y="2166334"/>
                    <a:pt x="5588494" y="2295059"/>
                    <a:pt x="5655076" y="2391234"/>
                  </a:cubicBezTo>
                  <a:cubicBezTo>
                    <a:pt x="5721658" y="2487409"/>
                    <a:pt x="5766046" y="2542154"/>
                    <a:pt x="5823751" y="2604298"/>
                  </a:cubicBezTo>
                  <a:cubicBezTo>
                    <a:pt x="5881456" y="2666442"/>
                    <a:pt x="5937682" y="2716748"/>
                    <a:pt x="6001305" y="2764096"/>
                  </a:cubicBezTo>
                  <a:cubicBezTo>
                    <a:pt x="6064928" y="2811444"/>
                    <a:pt x="6127072" y="2854353"/>
                    <a:pt x="6205491" y="2888384"/>
                  </a:cubicBezTo>
                  <a:cubicBezTo>
                    <a:pt x="6283910" y="2922415"/>
                    <a:pt x="6323860" y="2954967"/>
                    <a:pt x="6471821" y="2968283"/>
                  </a:cubicBezTo>
                  <a:cubicBezTo>
                    <a:pt x="6619782" y="2981599"/>
                    <a:pt x="6856520" y="2974941"/>
                    <a:pt x="7093258" y="2968283"/>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1" name="CuadroTexto 70">
              <a:extLst>
                <a:ext uri="{FF2B5EF4-FFF2-40B4-BE49-F238E27FC236}">
                  <a16:creationId xmlns:a16="http://schemas.microsoft.com/office/drawing/2014/main" id="{D93A58FF-4F72-46AC-AC42-C64BA40AFF51}"/>
                </a:ext>
              </a:extLst>
            </p:cNvPr>
            <p:cNvSpPr txBox="1"/>
            <p:nvPr/>
          </p:nvSpPr>
          <p:spPr>
            <a:xfrm>
              <a:off x="7133248" y="5186232"/>
              <a:ext cx="774904" cy="215444"/>
            </a:xfrm>
            <a:prstGeom prst="rect">
              <a:avLst/>
            </a:prstGeom>
            <a:noFill/>
          </p:spPr>
          <p:txBody>
            <a:bodyPr wrap="square" rtlCol="0">
              <a:spAutoFit/>
            </a:bodyPr>
            <a:lstStyle/>
            <a:p>
              <a:r>
                <a:rPr lang="es-MX" sz="800" dirty="0"/>
                <a:t>Filtrado</a:t>
              </a:r>
              <a:endParaRPr lang="en-US" sz="800" dirty="0"/>
            </a:p>
          </p:txBody>
        </p:sp>
        <p:cxnSp>
          <p:nvCxnSpPr>
            <p:cNvPr id="74" name="Conector recto de flecha 73">
              <a:extLst>
                <a:ext uri="{FF2B5EF4-FFF2-40B4-BE49-F238E27FC236}">
                  <a16:creationId xmlns:a16="http://schemas.microsoft.com/office/drawing/2014/main" id="{6509A989-F2F8-4F9F-89C5-979462227D41}"/>
                </a:ext>
              </a:extLst>
            </p:cNvPr>
            <p:cNvCxnSpPr/>
            <p:nvPr/>
          </p:nvCxnSpPr>
          <p:spPr>
            <a:xfrm flipV="1">
              <a:off x="7329412" y="5040022"/>
              <a:ext cx="343361" cy="1806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75" name="CuadroTexto 74">
            <a:extLst>
              <a:ext uri="{FF2B5EF4-FFF2-40B4-BE49-F238E27FC236}">
                <a16:creationId xmlns:a16="http://schemas.microsoft.com/office/drawing/2014/main" id="{1634E725-5F74-408E-9CB2-DB03CA3DAE3D}"/>
              </a:ext>
            </a:extLst>
          </p:cNvPr>
          <p:cNvSpPr txBox="1"/>
          <p:nvPr/>
        </p:nvSpPr>
        <p:spPr>
          <a:xfrm>
            <a:off x="5602077" y="4910690"/>
            <a:ext cx="749162" cy="338554"/>
          </a:xfrm>
          <a:prstGeom prst="rect">
            <a:avLst/>
          </a:prstGeom>
          <a:noFill/>
        </p:spPr>
        <p:txBody>
          <a:bodyPr wrap="square" rtlCol="0">
            <a:spAutoFit/>
          </a:bodyPr>
          <a:lstStyle/>
          <a:p>
            <a:pPr algn="ctr"/>
            <a:r>
              <a:rPr lang="es-MX" sz="800" dirty="0"/>
              <a:t>Superficie de tendencia</a:t>
            </a:r>
            <a:endParaRPr lang="en-US" sz="800" dirty="0"/>
          </a:p>
        </p:txBody>
      </p:sp>
      <p:cxnSp>
        <p:nvCxnSpPr>
          <p:cNvPr id="76" name="Conector recto de flecha 75">
            <a:extLst>
              <a:ext uri="{FF2B5EF4-FFF2-40B4-BE49-F238E27FC236}">
                <a16:creationId xmlns:a16="http://schemas.microsoft.com/office/drawing/2014/main" id="{AFA79D7E-FB04-4753-9D39-681CAC144F45}"/>
              </a:ext>
            </a:extLst>
          </p:cNvPr>
          <p:cNvCxnSpPr/>
          <p:nvPr/>
        </p:nvCxnSpPr>
        <p:spPr>
          <a:xfrm flipV="1">
            <a:off x="5950171" y="4563236"/>
            <a:ext cx="39064" cy="3684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7" name="Conector recto de flecha 76">
            <a:extLst>
              <a:ext uri="{FF2B5EF4-FFF2-40B4-BE49-F238E27FC236}">
                <a16:creationId xmlns:a16="http://schemas.microsoft.com/office/drawing/2014/main" id="{9FAD3E6B-F3E9-4501-98C1-6A94F044BCCA}"/>
              </a:ext>
            </a:extLst>
          </p:cNvPr>
          <p:cNvCxnSpPr>
            <a:cxnSpLocks/>
          </p:cNvCxnSpPr>
          <p:nvPr/>
        </p:nvCxnSpPr>
        <p:spPr>
          <a:xfrm flipV="1">
            <a:off x="5425735" y="5729584"/>
            <a:ext cx="3089615" cy="40067"/>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cxnSp>
        <p:nvCxnSpPr>
          <p:cNvPr id="78" name="Conector recto de flecha 77">
            <a:extLst>
              <a:ext uri="{FF2B5EF4-FFF2-40B4-BE49-F238E27FC236}">
                <a16:creationId xmlns:a16="http://schemas.microsoft.com/office/drawing/2014/main" id="{09E456E3-A96B-475C-B15E-220AE0D28F68}"/>
              </a:ext>
            </a:extLst>
          </p:cNvPr>
          <p:cNvCxnSpPr/>
          <p:nvPr/>
        </p:nvCxnSpPr>
        <p:spPr>
          <a:xfrm flipH="1" flipV="1">
            <a:off x="5419725" y="3891368"/>
            <a:ext cx="6010" cy="1881896"/>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sp>
        <p:nvSpPr>
          <p:cNvPr id="79" name="CuadroTexto 78">
            <a:extLst>
              <a:ext uri="{FF2B5EF4-FFF2-40B4-BE49-F238E27FC236}">
                <a16:creationId xmlns:a16="http://schemas.microsoft.com/office/drawing/2014/main" id="{5F52D8CA-1288-42E1-9207-58BB25D05F06}"/>
              </a:ext>
            </a:extLst>
          </p:cNvPr>
          <p:cNvSpPr txBox="1"/>
          <p:nvPr/>
        </p:nvSpPr>
        <p:spPr>
          <a:xfrm>
            <a:off x="5419725" y="3856409"/>
            <a:ext cx="312508" cy="215444"/>
          </a:xfrm>
          <a:prstGeom prst="rect">
            <a:avLst/>
          </a:prstGeom>
          <a:noFill/>
        </p:spPr>
        <p:txBody>
          <a:bodyPr wrap="square" rtlCol="0">
            <a:spAutoFit/>
          </a:bodyPr>
          <a:lstStyle/>
          <a:p>
            <a:r>
              <a:rPr lang="es-MX" sz="800" dirty="0"/>
              <a:t>Z</a:t>
            </a:r>
            <a:endParaRPr lang="en-US" sz="800" dirty="0"/>
          </a:p>
        </p:txBody>
      </p:sp>
      <p:grpSp>
        <p:nvGrpSpPr>
          <p:cNvPr id="4" name="Grupo 3">
            <a:extLst>
              <a:ext uri="{FF2B5EF4-FFF2-40B4-BE49-F238E27FC236}">
                <a16:creationId xmlns:a16="http://schemas.microsoft.com/office/drawing/2014/main" id="{AA2F9A2C-76A0-41AD-A3E1-7BBA7E0E47BA}"/>
              </a:ext>
            </a:extLst>
          </p:cNvPr>
          <p:cNvGrpSpPr/>
          <p:nvPr/>
        </p:nvGrpSpPr>
        <p:grpSpPr>
          <a:xfrm>
            <a:off x="6995870" y="3853704"/>
            <a:ext cx="1044224" cy="221899"/>
            <a:chOff x="6995870" y="3853704"/>
            <a:chExt cx="1044224" cy="221899"/>
          </a:xfrm>
        </p:grpSpPr>
        <p:cxnSp>
          <p:nvCxnSpPr>
            <p:cNvPr id="63" name="Conector recto de flecha 62">
              <a:extLst>
                <a:ext uri="{FF2B5EF4-FFF2-40B4-BE49-F238E27FC236}">
                  <a16:creationId xmlns:a16="http://schemas.microsoft.com/office/drawing/2014/main" id="{2C36B946-8777-4497-AF60-D6C73A41F0F3}"/>
                </a:ext>
              </a:extLst>
            </p:cNvPr>
            <p:cNvCxnSpPr/>
            <p:nvPr/>
          </p:nvCxnSpPr>
          <p:spPr>
            <a:xfrm flipH="1">
              <a:off x="7019049" y="3979700"/>
              <a:ext cx="310364" cy="431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4" name="CuadroTexto 63">
              <a:extLst>
                <a:ext uri="{FF2B5EF4-FFF2-40B4-BE49-F238E27FC236}">
                  <a16:creationId xmlns:a16="http://schemas.microsoft.com/office/drawing/2014/main" id="{8A4E19DC-9106-456B-80E1-E5E4E1C4B526}"/>
                </a:ext>
              </a:extLst>
            </p:cNvPr>
            <p:cNvSpPr txBox="1"/>
            <p:nvPr/>
          </p:nvSpPr>
          <p:spPr>
            <a:xfrm>
              <a:off x="7296892" y="3853704"/>
              <a:ext cx="743202" cy="215444"/>
            </a:xfrm>
            <a:prstGeom prst="rect">
              <a:avLst/>
            </a:prstGeom>
            <a:noFill/>
          </p:spPr>
          <p:txBody>
            <a:bodyPr wrap="square" rtlCol="0">
              <a:spAutoFit/>
            </a:bodyPr>
            <a:lstStyle/>
            <a:p>
              <a:r>
                <a:rPr lang="es-MX" sz="800" dirty="0"/>
                <a:t>Ruido</a:t>
              </a:r>
              <a:endParaRPr lang="en-US" sz="800" dirty="0"/>
            </a:p>
          </p:txBody>
        </p:sp>
        <p:cxnSp>
          <p:nvCxnSpPr>
            <p:cNvPr id="80" name="Conector recto 79">
              <a:extLst>
                <a:ext uri="{FF2B5EF4-FFF2-40B4-BE49-F238E27FC236}">
                  <a16:creationId xmlns:a16="http://schemas.microsoft.com/office/drawing/2014/main" id="{856B0204-DD9C-40D7-8889-0D2AEA673F43}"/>
                </a:ext>
              </a:extLst>
            </p:cNvPr>
            <p:cNvCxnSpPr>
              <a:cxnSpLocks/>
            </p:cNvCxnSpPr>
            <p:nvPr/>
          </p:nvCxnSpPr>
          <p:spPr>
            <a:xfrm>
              <a:off x="6995870" y="3995711"/>
              <a:ext cx="362" cy="79892"/>
            </a:xfrm>
            <a:prstGeom prst="line">
              <a:avLst/>
            </a:prstGeom>
            <a:ln w="38100">
              <a:solidFill>
                <a:schemeClr val="accent4"/>
              </a:solidFill>
            </a:ln>
          </p:spPr>
          <p:style>
            <a:lnRef idx="3">
              <a:schemeClr val="accent6"/>
            </a:lnRef>
            <a:fillRef idx="0">
              <a:schemeClr val="accent6"/>
            </a:fillRef>
            <a:effectRef idx="2">
              <a:schemeClr val="accent6"/>
            </a:effectRef>
            <a:fontRef idx="minor">
              <a:schemeClr val="tx1"/>
            </a:fontRef>
          </p:style>
        </p:cxnSp>
      </p:grpSp>
      <p:sp>
        <p:nvSpPr>
          <p:cNvPr id="81" name="Elipse 80">
            <a:extLst>
              <a:ext uri="{FF2B5EF4-FFF2-40B4-BE49-F238E27FC236}">
                <a16:creationId xmlns:a16="http://schemas.microsoft.com/office/drawing/2014/main" id="{51894574-30E0-4B17-9346-CD1F3308F7EA}"/>
              </a:ext>
            </a:extLst>
          </p:cNvPr>
          <p:cNvSpPr/>
          <p:nvPr/>
        </p:nvSpPr>
        <p:spPr>
          <a:xfrm>
            <a:off x="6976078" y="3953393"/>
            <a:ext cx="39584" cy="47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693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500" fill="hold"/>
                                        <p:tgtEl>
                                          <p:spTgt spid="82"/>
                                        </p:tgtEl>
                                        <p:attrNameLst>
                                          <p:attrName>ppt_x</p:attrName>
                                        </p:attrNameLst>
                                      </p:cBhvr>
                                      <p:tavLst>
                                        <p:tav tm="0">
                                          <p:val>
                                            <p:strVal val="#ppt_x"/>
                                          </p:val>
                                        </p:tav>
                                        <p:tav tm="100000">
                                          <p:val>
                                            <p:strVal val="#ppt_x"/>
                                          </p:val>
                                        </p:tav>
                                      </p:tavLst>
                                    </p:anim>
                                    <p:anim calcmode="lin" valueType="num">
                                      <p:cBhvr additive="base">
                                        <p:cTn id="20"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6"/>
          <p:cNvSpPr>
            <a:spLocks noGrp="1"/>
          </p:cNvSpPr>
          <p:nvPr>
            <p:ph type="title"/>
          </p:nvPr>
        </p:nvSpPr>
        <p:spPr>
          <a:xfrm>
            <a:off x="628650" y="260621"/>
            <a:ext cx="7886700" cy="1325563"/>
          </a:xfrm>
        </p:spPr>
        <p:txBody>
          <a:bodyPr/>
          <a:lstStyle/>
          <a:p>
            <a:r>
              <a:rPr lang="es-MX" sz="3500" b="1" dirty="0">
                <a:latin typeface="Arial" panose="020B0604020202020204" pitchFamily="34" charset="0"/>
                <a:cs typeface="Arial" panose="020B0604020202020204" pitchFamily="34" charset="0"/>
              </a:rPr>
              <a:t>Marco</a:t>
            </a:r>
            <a:r>
              <a:rPr lang="es-MX" b="1" dirty="0">
                <a:latin typeface="Arial" panose="020B0604020202020204" pitchFamily="34" charset="0"/>
                <a:cs typeface="Arial" panose="020B0604020202020204" pitchFamily="34" charset="0"/>
              </a:rPr>
              <a:t> Teórico</a:t>
            </a:r>
            <a:endParaRPr lang="en-US" b="1" dirty="0">
              <a:latin typeface="Arial" panose="020B0604020202020204" pitchFamily="34" charset="0"/>
              <a:cs typeface="Arial" panose="020B0604020202020204" pitchFamily="34" charset="0"/>
            </a:endParaRPr>
          </a:p>
        </p:txBody>
      </p:sp>
      <p:sp>
        <p:nvSpPr>
          <p:cNvPr id="6" name="Marcador de contenido 17"/>
          <p:cNvSpPr>
            <a:spLocks noGrp="1"/>
          </p:cNvSpPr>
          <p:nvPr>
            <p:ph idx="1"/>
          </p:nvPr>
        </p:nvSpPr>
        <p:spPr>
          <a:xfrm>
            <a:off x="628650" y="1378246"/>
            <a:ext cx="7886700" cy="4351338"/>
          </a:xfrm>
        </p:spPr>
        <p:txBody>
          <a:bodyPr>
            <a:normAutofit/>
          </a:bodyPr>
          <a:lstStyle/>
          <a:p>
            <a:pPr marL="0" indent="0">
              <a:buNone/>
            </a:pPr>
            <a:r>
              <a:rPr lang="es-MX" sz="2500" b="1" dirty="0">
                <a:latin typeface="Arial" panose="020B0604020202020204" pitchFamily="34" charset="0"/>
                <a:cs typeface="Arial" panose="020B0604020202020204" pitchFamily="34" charset="0"/>
              </a:rPr>
              <a:t>Mínimos Cuadrados Colocación</a:t>
            </a:r>
            <a:endParaRPr lang="en-US" sz="2500" b="1" dirty="0">
              <a:latin typeface="Arial" panose="020B0604020202020204" pitchFamily="34" charset="0"/>
              <a:cs typeface="Arial" panose="020B0604020202020204" pitchFamily="34" charset="0"/>
            </a:endParaRPr>
          </a:p>
        </p:txBody>
      </p:sp>
      <p:graphicFrame>
        <p:nvGraphicFramePr>
          <p:cNvPr id="12" name="Diagrama 11">
            <a:extLst>
              <a:ext uri="{FF2B5EF4-FFF2-40B4-BE49-F238E27FC236}">
                <a16:creationId xmlns:a16="http://schemas.microsoft.com/office/drawing/2014/main" id="{B37C4738-D9B6-4714-B536-6E138315694F}"/>
              </a:ext>
            </a:extLst>
          </p:cNvPr>
          <p:cNvGraphicFramePr/>
          <p:nvPr>
            <p:extLst>
              <p:ext uri="{D42A27DB-BD31-4B8C-83A1-F6EECF244321}">
                <p14:modId xmlns:p14="http://schemas.microsoft.com/office/powerpoint/2010/main" val="2974002653"/>
              </p:ext>
            </p:extLst>
          </p:nvPr>
        </p:nvGraphicFramePr>
        <p:xfrm>
          <a:off x="408349" y="1721557"/>
          <a:ext cx="4450080" cy="38726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CuadroTexto 13">
            <a:extLst>
              <a:ext uri="{FF2B5EF4-FFF2-40B4-BE49-F238E27FC236}">
                <a16:creationId xmlns:a16="http://schemas.microsoft.com/office/drawing/2014/main" id="{65B1161F-AE99-41F6-AC23-668C6DC669FB}"/>
              </a:ext>
            </a:extLst>
          </p:cNvPr>
          <p:cNvSpPr txBox="1"/>
          <p:nvPr/>
        </p:nvSpPr>
        <p:spPr>
          <a:xfrm>
            <a:off x="5229250" y="1824756"/>
            <a:ext cx="3080962" cy="307777"/>
          </a:xfrm>
          <a:prstGeom prst="rect">
            <a:avLst/>
          </a:prstGeom>
          <a:noFill/>
        </p:spPr>
        <p:txBody>
          <a:bodyPr wrap="square" rtlCol="0">
            <a:spAutoFit/>
          </a:bodyPr>
          <a:lstStyle/>
          <a:p>
            <a:r>
              <a:rPr lang="es-MX" sz="1400" b="1" dirty="0">
                <a:latin typeface="Arial" panose="020B0604020202020204" pitchFamily="34" charset="0"/>
                <a:cs typeface="Arial" panose="020B0604020202020204" pitchFamily="34" charset="0"/>
              </a:rPr>
              <a:t>Ecuación Fundamental:</a:t>
            </a:r>
            <a:endParaRPr lang="en-US" sz="1400" b="1" dirty="0">
              <a:latin typeface="Arial" panose="020B0604020202020204" pitchFamily="34" charset="0"/>
              <a:cs typeface="Arial" panose="020B0604020202020204" pitchFamily="34" charset="0"/>
            </a:endParaRPr>
          </a:p>
        </p:txBody>
      </p:sp>
      <p:pic>
        <p:nvPicPr>
          <p:cNvPr id="15" name="Imagen 14">
            <a:extLst>
              <a:ext uri="{FF2B5EF4-FFF2-40B4-BE49-F238E27FC236}">
                <a16:creationId xmlns:a16="http://schemas.microsoft.com/office/drawing/2014/main" id="{7FB5F8E9-6A4F-4D02-9FCE-8838FB3DBF3F}"/>
              </a:ext>
            </a:extLst>
          </p:cNvPr>
          <p:cNvPicPr>
            <a:picLocks noChangeAspect="1"/>
          </p:cNvPicPr>
          <p:nvPr/>
        </p:nvPicPr>
        <p:blipFill>
          <a:blip r:embed="rId8"/>
          <a:stretch>
            <a:fillRect/>
          </a:stretch>
        </p:blipFill>
        <p:spPr>
          <a:xfrm>
            <a:off x="5229250" y="2126597"/>
            <a:ext cx="3480131" cy="646464"/>
          </a:xfrm>
          <a:prstGeom prst="rect">
            <a:avLst/>
          </a:prstGeom>
        </p:spPr>
      </p:pic>
      <p:sp>
        <p:nvSpPr>
          <p:cNvPr id="16" name="CuadroTexto 15">
            <a:extLst>
              <a:ext uri="{FF2B5EF4-FFF2-40B4-BE49-F238E27FC236}">
                <a16:creationId xmlns:a16="http://schemas.microsoft.com/office/drawing/2014/main" id="{22C42A58-D01B-4E08-9DB0-A97C1A45413F}"/>
              </a:ext>
            </a:extLst>
          </p:cNvPr>
          <p:cNvSpPr txBox="1"/>
          <p:nvPr/>
        </p:nvSpPr>
        <p:spPr>
          <a:xfrm>
            <a:off x="5324888" y="2743724"/>
            <a:ext cx="4659630" cy="954107"/>
          </a:xfrm>
          <a:prstGeom prst="rect">
            <a:avLst/>
          </a:prstGeom>
          <a:noFill/>
        </p:spPr>
        <p:txBody>
          <a:bodyPr wrap="square" rtlCol="0">
            <a:spAutoFit/>
          </a:bodyPr>
          <a:lstStyle/>
          <a:p>
            <a:r>
              <a:rPr lang="es-MX" sz="1400" b="1" dirty="0">
                <a:latin typeface="Arial" panose="020B0604020202020204" pitchFamily="34" charset="0"/>
                <a:cs typeface="Arial" panose="020B0604020202020204" pitchFamily="34" charset="0"/>
              </a:rPr>
              <a:t>Donde:</a:t>
            </a:r>
          </a:p>
          <a:p>
            <a:r>
              <a:rPr lang="es-MX" sz="1400" dirty="0">
                <a:latin typeface="Arial" panose="020B0604020202020204" pitchFamily="34" charset="0"/>
                <a:cs typeface="Arial" panose="020B0604020202020204" pitchFamily="34" charset="0"/>
              </a:rPr>
              <a:t>      </a:t>
            </a:r>
          </a:p>
          <a:p>
            <a:r>
              <a:rPr lang="es-MX" sz="1400" dirty="0">
                <a:latin typeface="Arial" panose="020B0604020202020204" pitchFamily="34" charset="0"/>
                <a:cs typeface="Arial" panose="020B0604020202020204" pitchFamily="34" charset="0"/>
              </a:rPr>
              <a:t>      : es la matriz de covarianza de las </a:t>
            </a:r>
          </a:p>
          <a:p>
            <a:r>
              <a:rPr lang="es-MX" sz="1400" dirty="0">
                <a:latin typeface="Arial" panose="020B0604020202020204" pitchFamily="34" charset="0"/>
                <a:cs typeface="Arial" panose="020B0604020202020204" pitchFamily="34" charset="0"/>
              </a:rPr>
              <a:t>        observaciones </a:t>
            </a:r>
            <a:endParaRPr lang="en-US" sz="1400" dirty="0">
              <a:latin typeface="Arial" panose="020B0604020202020204" pitchFamily="34" charset="0"/>
              <a:cs typeface="Arial" panose="020B0604020202020204" pitchFamily="34" charset="0"/>
            </a:endParaRPr>
          </a:p>
        </p:txBody>
      </p:sp>
      <p:pic>
        <p:nvPicPr>
          <p:cNvPr id="17" name="Imagen 16">
            <a:extLst>
              <a:ext uri="{FF2B5EF4-FFF2-40B4-BE49-F238E27FC236}">
                <a16:creationId xmlns:a16="http://schemas.microsoft.com/office/drawing/2014/main" id="{B26A9925-4A4B-46D3-B2F5-26BCF108D5E4}"/>
              </a:ext>
            </a:extLst>
          </p:cNvPr>
          <p:cNvPicPr>
            <a:picLocks noChangeAspect="1"/>
          </p:cNvPicPr>
          <p:nvPr/>
        </p:nvPicPr>
        <p:blipFill>
          <a:blip r:embed="rId9"/>
          <a:stretch>
            <a:fillRect/>
          </a:stretch>
        </p:blipFill>
        <p:spPr>
          <a:xfrm>
            <a:off x="5609625" y="3226601"/>
            <a:ext cx="125492" cy="189574"/>
          </a:xfrm>
          <a:prstGeom prst="rect">
            <a:avLst/>
          </a:prstGeom>
        </p:spPr>
      </p:pic>
      <p:sp>
        <p:nvSpPr>
          <p:cNvPr id="18" name="Flecha abajo 12">
            <a:extLst>
              <a:ext uri="{FF2B5EF4-FFF2-40B4-BE49-F238E27FC236}">
                <a16:creationId xmlns:a16="http://schemas.microsoft.com/office/drawing/2014/main" id="{BB422998-B91D-4193-A9E5-86169874C28A}"/>
              </a:ext>
            </a:extLst>
          </p:cNvPr>
          <p:cNvSpPr/>
          <p:nvPr/>
        </p:nvSpPr>
        <p:spPr>
          <a:xfrm>
            <a:off x="6969315" y="3703278"/>
            <a:ext cx="234124" cy="193040"/>
          </a:xfrm>
          <a:prstGeom prst="downArrow">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9" name="Imagen 18">
            <a:extLst>
              <a:ext uri="{FF2B5EF4-FFF2-40B4-BE49-F238E27FC236}">
                <a16:creationId xmlns:a16="http://schemas.microsoft.com/office/drawing/2014/main" id="{7404C681-6C33-4608-A7D0-BB69587DF1BA}"/>
              </a:ext>
            </a:extLst>
          </p:cNvPr>
          <p:cNvPicPr>
            <a:picLocks noChangeAspect="1"/>
          </p:cNvPicPr>
          <p:nvPr/>
        </p:nvPicPr>
        <p:blipFill>
          <a:blip r:embed="rId10"/>
          <a:stretch>
            <a:fillRect/>
          </a:stretch>
        </p:blipFill>
        <p:spPr>
          <a:xfrm>
            <a:off x="5826139" y="4072670"/>
            <a:ext cx="2681102" cy="546359"/>
          </a:xfrm>
          <a:prstGeom prst="rect">
            <a:avLst/>
          </a:prstGeom>
        </p:spPr>
      </p:pic>
      <p:sp>
        <p:nvSpPr>
          <p:cNvPr id="20" name="Rectángulo 19">
            <a:extLst>
              <a:ext uri="{FF2B5EF4-FFF2-40B4-BE49-F238E27FC236}">
                <a16:creationId xmlns:a16="http://schemas.microsoft.com/office/drawing/2014/main" id="{E14E3FB6-9DC4-42D9-9C19-67D5F738115D}"/>
              </a:ext>
            </a:extLst>
          </p:cNvPr>
          <p:cNvSpPr/>
          <p:nvPr/>
        </p:nvSpPr>
        <p:spPr>
          <a:xfrm>
            <a:off x="7049628" y="4072670"/>
            <a:ext cx="462502" cy="46552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ángulo 20">
            <a:extLst>
              <a:ext uri="{FF2B5EF4-FFF2-40B4-BE49-F238E27FC236}">
                <a16:creationId xmlns:a16="http://schemas.microsoft.com/office/drawing/2014/main" id="{1D32AD2C-CD67-4987-A796-3F564B84208D}"/>
              </a:ext>
            </a:extLst>
          </p:cNvPr>
          <p:cNvSpPr/>
          <p:nvPr/>
        </p:nvSpPr>
        <p:spPr>
          <a:xfrm>
            <a:off x="6376393" y="4074503"/>
            <a:ext cx="462502" cy="46552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Conector recto de flecha 21">
            <a:extLst>
              <a:ext uri="{FF2B5EF4-FFF2-40B4-BE49-F238E27FC236}">
                <a16:creationId xmlns:a16="http://schemas.microsoft.com/office/drawing/2014/main" id="{05F376DA-1E29-42DA-8B20-7288D711C371}"/>
              </a:ext>
            </a:extLst>
          </p:cNvPr>
          <p:cNvCxnSpPr>
            <a:stCxn id="21" idx="2"/>
          </p:cNvCxnSpPr>
          <p:nvPr/>
        </p:nvCxnSpPr>
        <p:spPr>
          <a:xfrm>
            <a:off x="6607644" y="4540030"/>
            <a:ext cx="0" cy="3740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EF6AE9E2-BEFD-48F6-B726-24DD49DC6074}"/>
              </a:ext>
            </a:extLst>
          </p:cNvPr>
          <p:cNvCxnSpPr>
            <a:stCxn id="20" idx="2"/>
          </p:cNvCxnSpPr>
          <p:nvPr/>
        </p:nvCxnSpPr>
        <p:spPr>
          <a:xfrm>
            <a:off x="7280879" y="4538197"/>
            <a:ext cx="0" cy="3759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DE37A4CF-37DF-4E6A-B9CB-569C585EB348}"/>
              </a:ext>
            </a:extLst>
          </p:cNvPr>
          <p:cNvSpPr txBox="1"/>
          <p:nvPr/>
        </p:nvSpPr>
        <p:spPr>
          <a:xfrm>
            <a:off x="5859038" y="4889603"/>
            <a:ext cx="1126351" cy="738664"/>
          </a:xfrm>
          <a:prstGeom prst="rect">
            <a:avLst/>
          </a:prstGeom>
          <a:noFill/>
        </p:spPr>
        <p:txBody>
          <a:bodyPr wrap="square" rtlCol="0">
            <a:spAutoFit/>
          </a:bodyPr>
          <a:lstStyle/>
          <a:p>
            <a:r>
              <a:rPr lang="es-MX" sz="1400" dirty="0">
                <a:latin typeface="Arial" panose="020B0604020202020204" pitchFamily="34" charset="0"/>
                <a:cs typeface="Arial" panose="020B0604020202020204" pitchFamily="34" charset="0"/>
              </a:rPr>
              <a:t>Matriz de covarianza de la señal</a:t>
            </a:r>
            <a:endParaRPr lang="en-US" sz="1400" dirty="0">
              <a:latin typeface="Arial" panose="020B0604020202020204" pitchFamily="34" charset="0"/>
              <a:cs typeface="Arial" panose="020B0604020202020204" pitchFamily="34" charset="0"/>
            </a:endParaRPr>
          </a:p>
        </p:txBody>
      </p:sp>
      <p:sp>
        <p:nvSpPr>
          <p:cNvPr id="25" name="CuadroTexto 24">
            <a:extLst>
              <a:ext uri="{FF2B5EF4-FFF2-40B4-BE49-F238E27FC236}">
                <a16:creationId xmlns:a16="http://schemas.microsoft.com/office/drawing/2014/main" id="{BD8F1D07-E489-4DF2-8963-4F8F03743583}"/>
              </a:ext>
            </a:extLst>
          </p:cNvPr>
          <p:cNvSpPr txBox="1"/>
          <p:nvPr/>
        </p:nvSpPr>
        <p:spPr>
          <a:xfrm>
            <a:off x="7129798" y="4889603"/>
            <a:ext cx="1135086" cy="738664"/>
          </a:xfrm>
          <a:prstGeom prst="rect">
            <a:avLst/>
          </a:prstGeom>
          <a:noFill/>
        </p:spPr>
        <p:txBody>
          <a:bodyPr wrap="square" rtlCol="0">
            <a:spAutoFit/>
          </a:bodyPr>
          <a:lstStyle/>
          <a:p>
            <a:r>
              <a:rPr lang="es-MX" sz="1400" dirty="0">
                <a:latin typeface="Arial" panose="020B0604020202020204" pitchFamily="34" charset="0"/>
                <a:cs typeface="Arial" panose="020B0604020202020204" pitchFamily="34" charset="0"/>
              </a:rPr>
              <a:t>Matriz de covarianza del ruido</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168934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7" id="{D45A9879-0F77-8E48-B5AC-8774D2A9E744}" vid="{CAE7D867-3C7F-DE41-A776-2D7EB1B40451}"/>
    </a:ext>
  </a:extLst>
</a:theme>
</file>

<file path=ppt/theme/themeOverride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7967</TotalTime>
  <Words>3758</Words>
  <Application>Microsoft Office PowerPoint</Application>
  <PresentationFormat>Presentación en pantalla (4:3)</PresentationFormat>
  <Paragraphs>988</Paragraphs>
  <Slides>52</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52</vt:i4>
      </vt:variant>
    </vt:vector>
  </HeadingPairs>
  <TitlesOfParts>
    <vt:vector size="60" baseType="lpstr">
      <vt:lpstr>Arial</vt:lpstr>
      <vt:lpstr>Calibri</vt:lpstr>
      <vt:lpstr>Calibri Light</vt:lpstr>
      <vt:lpstr>Cambria Math</vt:lpstr>
      <vt:lpstr>Times New Roman</vt:lpstr>
      <vt:lpstr>Wingdings</vt:lpstr>
      <vt:lpstr>Wingdings 3</vt:lpstr>
      <vt:lpstr>Tema de Office</vt:lpstr>
      <vt:lpstr>Desarrollo de modelos de alturas geoidales locales aplicando diferentes técnicas geoestadísticas en la zona de influencia del Complejo Hidroeléctrico Paute-Integral, Objetivo específico No. 2: Desarrollo de un modelo de alturas geoidales locales mediante el método de Mínimos Cuadrados Colocación para determinar el error en las alturas niveladas referidas al datum vertical La Libertad</vt:lpstr>
      <vt:lpstr>Planteamiento del problema</vt:lpstr>
      <vt:lpstr>Justificación e importancia</vt:lpstr>
      <vt:lpstr>Área de estudio</vt:lpstr>
      <vt:lpstr>Objetivos</vt:lpstr>
      <vt:lpstr>Metas</vt:lpstr>
      <vt:lpstr>Marco Teórico</vt:lpstr>
      <vt:lpstr>Marco Teórico</vt:lpstr>
      <vt:lpstr>Marco Teórico</vt:lpstr>
      <vt:lpstr>Marco Teórico</vt:lpstr>
      <vt:lpstr>Marco Teórico</vt:lpstr>
      <vt:lpstr>Marco Teórico</vt:lpstr>
      <vt:lpstr>Marco Teórico</vt:lpstr>
      <vt:lpstr>Marco Teórico</vt:lpstr>
      <vt:lpstr>Presentación de PowerPoint</vt:lpstr>
      <vt:lpstr>Marco Teórico</vt:lpstr>
      <vt:lpstr>Marco Teórico</vt:lpstr>
      <vt:lpstr>Metodología</vt:lpstr>
      <vt:lpstr>Metodología</vt:lpstr>
      <vt:lpstr>Metodología</vt:lpstr>
      <vt:lpstr>Metodología</vt:lpstr>
      <vt:lpstr>Metodología</vt:lpstr>
      <vt:lpstr>Metodología</vt:lpstr>
      <vt:lpstr>Metodología</vt:lpstr>
      <vt:lpstr>Metodología</vt:lpstr>
      <vt:lpstr>Metodología</vt:lpstr>
      <vt:lpstr>Metodología</vt:lpstr>
      <vt:lpstr>Metodología</vt:lpstr>
      <vt:lpstr>Metodología</vt:lpstr>
      <vt:lpstr>Metodología</vt:lpstr>
      <vt:lpstr>Metodología</vt:lpstr>
      <vt:lpstr>Metodología</vt:lpstr>
      <vt:lpstr>Metodología</vt:lpstr>
      <vt:lpstr>Metodología</vt:lpstr>
      <vt:lpstr>Metodología</vt:lpstr>
      <vt:lpstr>Metodología</vt:lpstr>
      <vt:lpstr>Metodología</vt:lpstr>
      <vt:lpstr>Metodología</vt:lpstr>
      <vt:lpstr>Metodología</vt:lpstr>
      <vt:lpstr>Presentación de PowerPoint</vt:lpstr>
      <vt:lpstr>Resultados</vt:lpstr>
      <vt:lpstr>Resultados</vt:lpstr>
      <vt:lpstr>Resultados</vt:lpstr>
      <vt:lpstr>Resultados</vt:lpstr>
      <vt:lpstr>Resultados</vt:lpstr>
      <vt:lpstr>Resultados</vt:lpstr>
      <vt:lpstr>Resultados</vt:lpstr>
      <vt:lpstr>Mapas</vt:lpstr>
      <vt:lpstr>Conclusiones</vt:lpstr>
      <vt:lpstr>Conclusiones</vt:lpstr>
      <vt:lpstr>Recomendaciones</vt:lpstr>
      <vt:lpstr>Recomendaciones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GINELLA JACOME</dc:creator>
  <cp:lastModifiedBy>Tamia Elizabeth Guamán De la Torre</cp:lastModifiedBy>
  <cp:revision>1107</cp:revision>
  <dcterms:created xsi:type="dcterms:W3CDTF">2018-06-02T17:22:29Z</dcterms:created>
  <dcterms:modified xsi:type="dcterms:W3CDTF">2022-03-22T01:56:24Z</dcterms:modified>
</cp:coreProperties>
</file>