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9"/>
  </p:notesMasterIdLst>
  <p:sldIdLst>
    <p:sldId id="256" r:id="rId3"/>
    <p:sldId id="310"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31" r:id="rId22"/>
    <p:sldId id="332" r:id="rId23"/>
    <p:sldId id="333" r:id="rId24"/>
    <p:sldId id="334" r:id="rId25"/>
    <p:sldId id="342" r:id="rId26"/>
    <p:sldId id="335" r:id="rId27"/>
    <p:sldId id="341" r:id="rId28"/>
    <p:sldId id="336" r:id="rId29"/>
    <p:sldId id="337" r:id="rId30"/>
    <p:sldId id="338" r:id="rId31"/>
    <p:sldId id="339" r:id="rId32"/>
    <p:sldId id="340" r:id="rId33"/>
    <p:sldId id="343" r:id="rId34"/>
    <p:sldId id="344" r:id="rId35"/>
    <p:sldId id="345" r:id="rId36"/>
    <p:sldId id="346" r:id="rId37"/>
    <p:sldId id="347" r:id="rId38"/>
    <p:sldId id="349" r:id="rId39"/>
    <p:sldId id="350" r:id="rId40"/>
    <p:sldId id="351" r:id="rId41"/>
    <p:sldId id="352" r:id="rId42"/>
    <p:sldId id="353" r:id="rId43"/>
    <p:sldId id="354" r:id="rId44"/>
    <p:sldId id="355" r:id="rId45"/>
    <p:sldId id="356" r:id="rId46"/>
    <p:sldId id="357" r:id="rId47"/>
    <p:sldId id="358" r:id="rId4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tiago Mulki" initials="SM" lastIdx="1" clrIdx="0">
    <p:extLst>
      <p:ext uri="{19B8F6BF-5375-455C-9EA6-DF929625EA0E}">
        <p15:presenceInfo xmlns:p15="http://schemas.microsoft.com/office/powerpoint/2012/main" userId="456d83b5841341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E1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sorterViewPr>
    <p:cViewPr>
      <p:scale>
        <a:sx n="100" d="100"/>
        <a:sy n="100" d="100"/>
      </p:scale>
      <p:origin x="0" y="-1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9" Type="http://schemas.openxmlformats.org/officeDocument/2006/relationships/slide" Target="slides/slide37.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slide" Target="slides/slide32.xml" /><Relationship Id="rId42" Type="http://schemas.openxmlformats.org/officeDocument/2006/relationships/slide" Target="slides/slide40.xml" /><Relationship Id="rId47" Type="http://schemas.openxmlformats.org/officeDocument/2006/relationships/slide" Target="slides/slide45.xml" /><Relationship Id="rId50" Type="http://schemas.openxmlformats.org/officeDocument/2006/relationships/commentAuthors" Target="commentAuthor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slide" Target="slides/slide31.xml" /><Relationship Id="rId38" Type="http://schemas.openxmlformats.org/officeDocument/2006/relationships/slide" Target="slides/slide36.xml" /><Relationship Id="rId46" Type="http://schemas.openxmlformats.org/officeDocument/2006/relationships/slide" Target="slides/slide44.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41" Type="http://schemas.openxmlformats.org/officeDocument/2006/relationships/slide" Target="slides/slide39.xml" /><Relationship Id="rId54"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slide" Target="slides/slide30.xml" /><Relationship Id="rId37" Type="http://schemas.openxmlformats.org/officeDocument/2006/relationships/slide" Target="slides/slide35.xml" /><Relationship Id="rId40" Type="http://schemas.openxmlformats.org/officeDocument/2006/relationships/slide" Target="slides/slide38.xml" /><Relationship Id="rId45" Type="http://schemas.openxmlformats.org/officeDocument/2006/relationships/slide" Target="slides/slide43.xml" /><Relationship Id="rId53" Type="http://schemas.openxmlformats.org/officeDocument/2006/relationships/theme" Target="theme/theme1.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openxmlformats.org/officeDocument/2006/relationships/slide" Target="slides/slide34.xml" /><Relationship Id="rId49" Type="http://schemas.openxmlformats.org/officeDocument/2006/relationships/notesMaster" Target="notesMasters/notesMaster1.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slide" Target="slides/slide29.xml" /><Relationship Id="rId44" Type="http://schemas.openxmlformats.org/officeDocument/2006/relationships/slide" Target="slides/slide42.xml" /><Relationship Id="rId52" Type="http://schemas.openxmlformats.org/officeDocument/2006/relationships/viewProps" Target="view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slide" Target="slides/slide33.xml" /><Relationship Id="rId43" Type="http://schemas.openxmlformats.org/officeDocument/2006/relationships/slide" Target="slides/slide41.xml" /><Relationship Id="rId48" Type="http://schemas.openxmlformats.org/officeDocument/2006/relationships/slide" Target="slides/slide46.xml" /><Relationship Id="rId8" Type="http://schemas.openxmlformats.org/officeDocument/2006/relationships/slide" Target="slides/slide6.xml" /><Relationship Id="rId51" Type="http://schemas.openxmlformats.org/officeDocument/2006/relationships/presProps" Target="presProps.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file:///C:\Users\EmmaGuaman&#237;\Desktop\TESIS%20ENMA%20ALVAREZ\TESIS%20PARA%20PRESENTAR\RESULTADOS%20ENCUESTA%20TESIS.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EmmaGuaman&#237;\Desktop\TESIS%20ENMA%20ALVAREZ\TESIS%20PARA%20PRESENTAR\RESULTADOS%20ENCUESTA%20TESIS.xlsx" TargetMode="External" /><Relationship Id="rId2" Type="http://schemas.microsoft.com/office/2011/relationships/chartColorStyle" Target="colors6.xml" /><Relationship Id="rId1" Type="http://schemas.microsoft.com/office/2011/relationships/chartStyle" Target="style6.xml" /></Relationships>
</file>

<file path=ppt/charts/_rels/chart7.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7.xml" /><Relationship Id="rId1" Type="http://schemas.microsoft.com/office/2011/relationships/chartStyle" Target="style7.xml" /></Relationships>
</file>

<file path=ppt/charts/_rels/chart8.xml.rels><?xml version="1.0" encoding="UTF-8" standalone="yes"?>
<Relationships xmlns="http://schemas.openxmlformats.org/package/2006/relationships"><Relationship Id="rId3" Type="http://schemas.openxmlformats.org/officeDocument/2006/relationships/oleObject" Target="file:///C:\Users\lucys\Desktop\TESIS%20ENMA%20ALVAREZ\TESIS%20PARA%20PRESENTAR\RESULTADOS%20ENCUESTA%20TESIS.xlsx" TargetMode="External" /><Relationship Id="rId2" Type="http://schemas.microsoft.com/office/2011/relationships/chartColorStyle" Target="colors8.xml" /><Relationship Id="rId1" Type="http://schemas.microsoft.com/office/2011/relationships/chartStyle" Target="style8.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Hoja1!$B$18:$B$23</c:f>
              <c:strCache>
                <c:ptCount val="6"/>
                <c:pt idx="0">
                  <c:v>Acciones              </c:v>
                </c:pt>
                <c:pt idx="1">
                  <c:v>Obligaciones</c:v>
                </c:pt>
                <c:pt idx="2">
                  <c:v>Papel Comercial </c:v>
                </c:pt>
                <c:pt idx="3">
                  <c:v>Titularización</c:v>
                </c:pt>
                <c:pt idx="4">
                  <c:v>Facturas comerciales negociables</c:v>
                </c:pt>
                <c:pt idx="5">
                  <c:v>Ninguna</c:v>
                </c:pt>
              </c:strCache>
            </c:strRef>
          </c:cat>
          <c:val>
            <c:numRef>
              <c:f>Hoja1!$D$18:$D$23</c:f>
              <c:numCache>
                <c:formatCode>0.0%</c:formatCode>
                <c:ptCount val="6"/>
                <c:pt idx="0">
                  <c:v>0.76400000000000001</c:v>
                </c:pt>
                <c:pt idx="1">
                  <c:v>0.11799999999999999</c:v>
                </c:pt>
                <c:pt idx="2" formatCode="0%">
                  <c:v>0</c:v>
                </c:pt>
                <c:pt idx="3" formatCode="0%">
                  <c:v>0</c:v>
                </c:pt>
                <c:pt idx="4" formatCode="0%">
                  <c:v>0</c:v>
                </c:pt>
                <c:pt idx="5">
                  <c:v>0.11799999999999999</c:v>
                </c:pt>
              </c:numCache>
            </c:numRef>
          </c:val>
          <c:extLst>
            <c:ext xmlns:c16="http://schemas.microsoft.com/office/drawing/2014/chart" uri="{C3380CC4-5D6E-409C-BE32-E72D297353CC}">
              <c16:uniqueId val="{00000000-E471-46C7-B5B6-E04E26DA123D}"/>
            </c:ext>
          </c:extLst>
        </c:ser>
        <c:dLbls>
          <c:dLblPos val="outEnd"/>
          <c:showLegendKey val="0"/>
          <c:showVal val="1"/>
          <c:showCatName val="0"/>
          <c:showSerName val="0"/>
          <c:showPercent val="0"/>
          <c:showBubbleSize val="0"/>
        </c:dLbls>
        <c:gapWidth val="219"/>
        <c:overlap val="-27"/>
        <c:axId val="4612432"/>
        <c:axId val="4613264"/>
      </c:barChart>
      <c:catAx>
        <c:axId val="461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4613264"/>
        <c:crosses val="autoZero"/>
        <c:auto val="1"/>
        <c:lblAlgn val="ctr"/>
        <c:lblOffset val="100"/>
        <c:noMultiLvlLbl val="0"/>
      </c:catAx>
      <c:valAx>
        <c:axId val="4613264"/>
        <c:scaling>
          <c:orientation val="minMax"/>
        </c:scaling>
        <c:delete val="1"/>
        <c:axPos val="l"/>
        <c:numFmt formatCode="0.0%" sourceLinked="1"/>
        <c:majorTickMark val="none"/>
        <c:minorTickMark val="none"/>
        <c:tickLblPos val="nextTo"/>
        <c:crossAx val="4612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3"/>
      </a:solidFill>
      <a:round/>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BBB-4105-8AB5-FF79AFA0423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BBBB-4105-8AB5-FF79AFA04232}"/>
              </c:ext>
            </c:extLst>
          </c:dPt>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Hoja1!$B$81:$B$82</c:f>
              <c:strCache>
                <c:ptCount val="2"/>
                <c:pt idx="0">
                  <c:v>Sí</c:v>
                </c:pt>
                <c:pt idx="1">
                  <c:v>No</c:v>
                </c:pt>
              </c:strCache>
            </c:strRef>
          </c:cat>
          <c:val>
            <c:numRef>
              <c:f>Hoja1!$D$81:$D$82</c:f>
              <c:numCache>
                <c:formatCode>0.0%</c:formatCode>
                <c:ptCount val="2"/>
                <c:pt idx="0">
                  <c:v>5.8999999999999997E-2</c:v>
                </c:pt>
                <c:pt idx="1">
                  <c:v>0.94099999999999995</c:v>
                </c:pt>
              </c:numCache>
            </c:numRef>
          </c:val>
          <c:extLst>
            <c:ext xmlns:c16="http://schemas.microsoft.com/office/drawing/2014/chart" uri="{C3380CC4-5D6E-409C-BE32-E72D297353CC}">
              <c16:uniqueId val="{00000004-BBBB-4105-8AB5-FF79AFA04232}"/>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3"/>
      </a:solidFill>
      <a:round/>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'Análisis Univariado'!$B$97:$B$102</c:f>
              <c:strCache>
                <c:ptCount val="6"/>
                <c:pt idx="0">
                  <c:v>Acciones              </c:v>
                </c:pt>
                <c:pt idx="1">
                  <c:v>Obligaciones</c:v>
                </c:pt>
                <c:pt idx="2">
                  <c:v>Papel Comercial </c:v>
                </c:pt>
                <c:pt idx="3">
                  <c:v>Titularización</c:v>
                </c:pt>
                <c:pt idx="4">
                  <c:v>Facturas comerciales negociables</c:v>
                </c:pt>
                <c:pt idx="5">
                  <c:v>Ninguna</c:v>
                </c:pt>
              </c:strCache>
            </c:strRef>
          </c:cat>
          <c:val>
            <c:numRef>
              <c:f>'Análisis Univariado'!$D$97:$D$102</c:f>
              <c:numCache>
                <c:formatCode>0.0%</c:formatCode>
                <c:ptCount val="6"/>
                <c:pt idx="0" formatCode="0.00%">
                  <c:v>5.8999999999999997E-2</c:v>
                </c:pt>
                <c:pt idx="1">
                  <c:v>0</c:v>
                </c:pt>
                <c:pt idx="2">
                  <c:v>0</c:v>
                </c:pt>
                <c:pt idx="3">
                  <c:v>0</c:v>
                </c:pt>
                <c:pt idx="4">
                  <c:v>0</c:v>
                </c:pt>
                <c:pt idx="5">
                  <c:v>0.94099999999999995</c:v>
                </c:pt>
              </c:numCache>
            </c:numRef>
          </c:val>
          <c:extLst>
            <c:ext xmlns:c16="http://schemas.microsoft.com/office/drawing/2014/chart" uri="{C3380CC4-5D6E-409C-BE32-E72D297353CC}">
              <c16:uniqueId val="{00000000-191E-4701-89BC-EB619B10609B}"/>
            </c:ext>
          </c:extLst>
        </c:ser>
        <c:dLbls>
          <c:dLblPos val="outEnd"/>
          <c:showLegendKey val="0"/>
          <c:showVal val="1"/>
          <c:showCatName val="0"/>
          <c:showSerName val="0"/>
          <c:showPercent val="0"/>
          <c:showBubbleSize val="0"/>
        </c:dLbls>
        <c:gapWidth val="219"/>
        <c:overlap val="-27"/>
        <c:axId val="2055808032"/>
        <c:axId val="2055807616"/>
      </c:barChart>
      <c:catAx>
        <c:axId val="205580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2055807616"/>
        <c:crosses val="autoZero"/>
        <c:auto val="1"/>
        <c:lblAlgn val="ctr"/>
        <c:lblOffset val="100"/>
        <c:noMultiLvlLbl val="0"/>
      </c:catAx>
      <c:valAx>
        <c:axId val="2055807616"/>
        <c:scaling>
          <c:orientation val="minMax"/>
        </c:scaling>
        <c:delete val="1"/>
        <c:axPos val="l"/>
        <c:numFmt formatCode="0.00%" sourceLinked="1"/>
        <c:majorTickMark val="none"/>
        <c:minorTickMark val="none"/>
        <c:tickLblPos val="nextTo"/>
        <c:crossAx val="2055808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1CB1-4F1F-89DC-E52A30C5070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1CB1-4F1F-89DC-E52A30C50708}"/>
              </c:ext>
            </c:extLst>
          </c:dPt>
          <c:dLbls>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US"/>
              </a:p>
            </c:txPr>
            <c:dLblPos val="bestFit"/>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Hoja1!$B$113:$B$114</c:f>
              <c:strCache>
                <c:ptCount val="2"/>
                <c:pt idx="0">
                  <c:v>Sí</c:v>
                </c:pt>
                <c:pt idx="1">
                  <c:v>No</c:v>
                </c:pt>
              </c:strCache>
            </c:strRef>
          </c:cat>
          <c:val>
            <c:numRef>
              <c:f>Hoja1!$D$113:$D$114</c:f>
              <c:numCache>
                <c:formatCode>0.0%</c:formatCode>
                <c:ptCount val="2"/>
                <c:pt idx="0">
                  <c:v>0.55900000000000005</c:v>
                </c:pt>
                <c:pt idx="1">
                  <c:v>0.441</c:v>
                </c:pt>
              </c:numCache>
            </c:numRef>
          </c:val>
          <c:extLst>
            <c:ext xmlns:c16="http://schemas.microsoft.com/office/drawing/2014/chart" uri="{C3380CC4-5D6E-409C-BE32-E72D297353CC}">
              <c16:uniqueId val="{00000004-1CB1-4F1F-89DC-E52A30C5070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Times New Roman" panose="02020603050405020304" pitchFamily="18" charset="0"/>
              <a:ea typeface="+mn-ea"/>
              <a:cs typeface="Times New Roman" panose="02020603050405020304" pitchFamily="18" charset="0"/>
            </a:defRPr>
          </a:pPr>
          <a:endParaRPr lang="es-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3">
          <a:lumMod val="7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Hoja1!$B$130:$B$135</c:f>
              <c:strCache>
                <c:ptCount val="6"/>
                <c:pt idx="0">
                  <c:v>Acciones              </c:v>
                </c:pt>
                <c:pt idx="1">
                  <c:v>Obligaciones</c:v>
                </c:pt>
                <c:pt idx="2">
                  <c:v>Papel Comercial </c:v>
                </c:pt>
                <c:pt idx="3">
                  <c:v>Titularización</c:v>
                </c:pt>
                <c:pt idx="4">
                  <c:v>Facturas comerciales negociables</c:v>
                </c:pt>
                <c:pt idx="5">
                  <c:v>Ninguna</c:v>
                </c:pt>
              </c:strCache>
            </c:strRef>
          </c:cat>
          <c:val>
            <c:numRef>
              <c:f>Hoja1!$D$130:$D$135</c:f>
              <c:numCache>
                <c:formatCode>0.0%</c:formatCode>
                <c:ptCount val="6"/>
                <c:pt idx="0">
                  <c:v>0.47099999999999997</c:v>
                </c:pt>
                <c:pt idx="1">
                  <c:v>8.7999999999999995E-2</c:v>
                </c:pt>
                <c:pt idx="2">
                  <c:v>0</c:v>
                </c:pt>
                <c:pt idx="3">
                  <c:v>0</c:v>
                </c:pt>
                <c:pt idx="4">
                  <c:v>0</c:v>
                </c:pt>
                <c:pt idx="5">
                  <c:v>0.441</c:v>
                </c:pt>
              </c:numCache>
            </c:numRef>
          </c:val>
          <c:extLst>
            <c:ext xmlns:c16="http://schemas.microsoft.com/office/drawing/2014/chart" uri="{C3380CC4-5D6E-409C-BE32-E72D297353CC}">
              <c16:uniqueId val="{00000000-7C5B-4297-80D1-87933EF23566}"/>
            </c:ext>
          </c:extLst>
        </c:ser>
        <c:dLbls>
          <c:dLblPos val="outEnd"/>
          <c:showLegendKey val="0"/>
          <c:showVal val="1"/>
          <c:showCatName val="0"/>
          <c:showSerName val="0"/>
          <c:showPercent val="0"/>
          <c:showBubbleSize val="0"/>
        </c:dLbls>
        <c:gapWidth val="219"/>
        <c:overlap val="-27"/>
        <c:axId val="8694160"/>
        <c:axId val="8694576"/>
      </c:barChart>
      <c:catAx>
        <c:axId val="869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8694576"/>
        <c:crosses val="autoZero"/>
        <c:auto val="1"/>
        <c:lblAlgn val="ctr"/>
        <c:lblOffset val="100"/>
        <c:noMultiLvlLbl val="0"/>
      </c:catAx>
      <c:valAx>
        <c:axId val="8694576"/>
        <c:scaling>
          <c:orientation val="minMax"/>
        </c:scaling>
        <c:delete val="1"/>
        <c:axPos val="l"/>
        <c:numFmt formatCode="0.0%" sourceLinked="1"/>
        <c:majorTickMark val="none"/>
        <c:minorTickMark val="none"/>
        <c:tickLblPos val="nextTo"/>
        <c:crossAx val="869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'Análisis Univariado'!$B$146:$B$153</c:f>
              <c:strCache>
                <c:ptCount val="8"/>
                <c:pt idx="0">
                  <c:v>$100.000 - $250.000 </c:v>
                </c:pt>
                <c:pt idx="1">
                  <c:v>$250.001 - $400.000 </c:v>
                </c:pt>
                <c:pt idx="2">
                  <c:v>$400.001 - $550.000 </c:v>
                </c:pt>
                <c:pt idx="3">
                  <c:v>$550.001 - $700.000 </c:v>
                </c:pt>
                <c:pt idx="4">
                  <c:v>$700.001 - $850.000 </c:v>
                </c:pt>
                <c:pt idx="5">
                  <c:v>$850.001 - $1.000.000 </c:v>
                </c:pt>
                <c:pt idx="6">
                  <c:v>$1.000.001 - $1.500.000 </c:v>
                </c:pt>
                <c:pt idx="7">
                  <c:v>Mayor a $1.500.001 </c:v>
                </c:pt>
              </c:strCache>
            </c:strRef>
          </c:cat>
          <c:val>
            <c:numRef>
              <c:f>'Análisis Univariado'!$D$146:$D$153</c:f>
              <c:numCache>
                <c:formatCode>0.0%</c:formatCode>
                <c:ptCount val="8"/>
                <c:pt idx="0">
                  <c:v>5.8999999999999997E-2</c:v>
                </c:pt>
                <c:pt idx="1">
                  <c:v>8.7999999999999995E-2</c:v>
                </c:pt>
                <c:pt idx="2">
                  <c:v>0.14699999999999999</c:v>
                </c:pt>
                <c:pt idx="3">
                  <c:v>0.14699999999999999</c:v>
                </c:pt>
                <c:pt idx="4">
                  <c:v>0.29499999999999998</c:v>
                </c:pt>
                <c:pt idx="5">
                  <c:v>0.17599999999999999</c:v>
                </c:pt>
                <c:pt idx="6">
                  <c:v>0</c:v>
                </c:pt>
                <c:pt idx="7">
                  <c:v>8.7999999999999995E-2</c:v>
                </c:pt>
              </c:numCache>
            </c:numRef>
          </c:val>
          <c:extLst>
            <c:ext xmlns:c16="http://schemas.microsoft.com/office/drawing/2014/chart" uri="{C3380CC4-5D6E-409C-BE32-E72D297353CC}">
              <c16:uniqueId val="{00000000-E3DF-4A6A-8697-DC3BA8C98A54}"/>
            </c:ext>
          </c:extLst>
        </c:ser>
        <c:dLbls>
          <c:dLblPos val="outEnd"/>
          <c:showLegendKey val="0"/>
          <c:showVal val="1"/>
          <c:showCatName val="0"/>
          <c:showSerName val="0"/>
          <c:showPercent val="0"/>
          <c:showBubbleSize val="0"/>
        </c:dLbls>
        <c:gapWidth val="219"/>
        <c:overlap val="-27"/>
        <c:axId val="8699568"/>
        <c:axId val="8693744"/>
      </c:barChart>
      <c:catAx>
        <c:axId val="869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8693744"/>
        <c:crosses val="autoZero"/>
        <c:auto val="1"/>
        <c:lblAlgn val="ctr"/>
        <c:lblOffset val="100"/>
        <c:noMultiLvlLbl val="0"/>
      </c:catAx>
      <c:valAx>
        <c:axId val="8693744"/>
        <c:scaling>
          <c:orientation val="minMax"/>
        </c:scaling>
        <c:delete val="1"/>
        <c:axPos val="l"/>
        <c:numFmt formatCode="0.0%" sourceLinked="1"/>
        <c:majorTickMark val="none"/>
        <c:minorTickMark val="none"/>
        <c:tickLblPos val="nextTo"/>
        <c:crossAx val="869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3">
          <a:lumMod val="75000"/>
        </a:schemeClr>
      </a:solidFill>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Hoja1!$B$164:$B$167</c:f>
              <c:strCache>
                <c:ptCount val="4"/>
                <c:pt idx="0">
                  <c:v>0% - 5%</c:v>
                </c:pt>
                <c:pt idx="1">
                  <c:v>10% - 15%</c:v>
                </c:pt>
                <c:pt idx="2">
                  <c:v>20% - 25% </c:v>
                </c:pt>
                <c:pt idx="3">
                  <c:v>Mayor a 25%</c:v>
                </c:pt>
              </c:strCache>
            </c:strRef>
          </c:cat>
          <c:val>
            <c:numRef>
              <c:f>Hoja1!$D$164:$D$167</c:f>
              <c:numCache>
                <c:formatCode>0.0%</c:formatCode>
                <c:ptCount val="4"/>
                <c:pt idx="0">
                  <c:v>0.67600000000000005</c:v>
                </c:pt>
                <c:pt idx="1">
                  <c:v>0.26500000000000001</c:v>
                </c:pt>
                <c:pt idx="2">
                  <c:v>5.8999999999999997E-2</c:v>
                </c:pt>
                <c:pt idx="3">
                  <c:v>0</c:v>
                </c:pt>
              </c:numCache>
            </c:numRef>
          </c:val>
          <c:extLst>
            <c:ext xmlns:c16="http://schemas.microsoft.com/office/drawing/2014/chart" uri="{C3380CC4-5D6E-409C-BE32-E72D297353CC}">
              <c16:uniqueId val="{00000000-5C4E-49FE-9ADB-2F193CD87119}"/>
            </c:ext>
          </c:extLst>
        </c:ser>
        <c:dLbls>
          <c:dLblPos val="outEnd"/>
          <c:showLegendKey val="0"/>
          <c:showVal val="1"/>
          <c:showCatName val="0"/>
          <c:showSerName val="0"/>
          <c:showPercent val="0"/>
          <c:showBubbleSize val="0"/>
        </c:dLbls>
        <c:gapWidth val="219"/>
        <c:overlap val="-27"/>
        <c:axId val="1979015872"/>
        <c:axId val="1979016704"/>
      </c:barChart>
      <c:catAx>
        <c:axId val="197901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1979016704"/>
        <c:crosses val="autoZero"/>
        <c:auto val="1"/>
        <c:lblAlgn val="ctr"/>
        <c:lblOffset val="100"/>
        <c:noMultiLvlLbl val="0"/>
      </c:catAx>
      <c:valAx>
        <c:axId val="1979016704"/>
        <c:scaling>
          <c:orientation val="minMax"/>
        </c:scaling>
        <c:delete val="1"/>
        <c:axPos val="l"/>
        <c:numFmt formatCode="0.0%" sourceLinked="1"/>
        <c:majorTickMark val="none"/>
        <c:minorTickMark val="none"/>
        <c:tickLblPos val="nextTo"/>
        <c:crossAx val="1979015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accent3">
          <a:lumMod val="7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Hoja1!$B$180:$B$182</c:f>
              <c:strCache>
                <c:ptCount val="3"/>
                <c:pt idx="0">
                  <c:v>10% - 20%</c:v>
                </c:pt>
                <c:pt idx="1">
                  <c:v>30% - 40%</c:v>
                </c:pt>
                <c:pt idx="2">
                  <c:v>Mayor a 40%</c:v>
                </c:pt>
              </c:strCache>
            </c:strRef>
          </c:cat>
          <c:val>
            <c:numRef>
              <c:f>Hoja1!$D$180:$D$182</c:f>
              <c:numCache>
                <c:formatCode>0.0%</c:formatCode>
                <c:ptCount val="3"/>
                <c:pt idx="0">
                  <c:v>0.67600000000000005</c:v>
                </c:pt>
                <c:pt idx="1">
                  <c:v>0.32400000000000001</c:v>
                </c:pt>
                <c:pt idx="2">
                  <c:v>0</c:v>
                </c:pt>
              </c:numCache>
            </c:numRef>
          </c:val>
          <c:extLst>
            <c:ext xmlns:c16="http://schemas.microsoft.com/office/drawing/2014/chart" uri="{C3380CC4-5D6E-409C-BE32-E72D297353CC}">
              <c16:uniqueId val="{00000000-DE24-4262-A498-071936B5524D}"/>
            </c:ext>
          </c:extLst>
        </c:ser>
        <c:dLbls>
          <c:dLblPos val="outEnd"/>
          <c:showLegendKey val="0"/>
          <c:showVal val="1"/>
          <c:showCatName val="0"/>
          <c:showSerName val="0"/>
          <c:showPercent val="0"/>
          <c:showBubbleSize val="0"/>
        </c:dLbls>
        <c:gapWidth val="219"/>
        <c:overlap val="-27"/>
        <c:axId val="14119920"/>
        <c:axId val="14131984"/>
      </c:barChart>
      <c:catAx>
        <c:axId val="1411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US"/>
          </a:p>
        </c:txPr>
        <c:crossAx val="14131984"/>
        <c:crosses val="autoZero"/>
        <c:auto val="1"/>
        <c:lblAlgn val="ctr"/>
        <c:lblOffset val="100"/>
        <c:noMultiLvlLbl val="0"/>
      </c:catAx>
      <c:valAx>
        <c:axId val="14131984"/>
        <c:scaling>
          <c:orientation val="minMax"/>
        </c:scaling>
        <c:delete val="1"/>
        <c:axPos val="l"/>
        <c:numFmt formatCode="0.0%" sourceLinked="1"/>
        <c:majorTickMark val="none"/>
        <c:minorTickMark val="none"/>
        <c:tickLblPos val="nextTo"/>
        <c:crossAx val="14119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3">
          <a:lumMod val="75000"/>
        </a:schemeClr>
      </a:solidFill>
      <a:round/>
    </a:ln>
    <a:effectLst/>
  </c:spPr>
  <c:txPr>
    <a:bodyPr/>
    <a:lstStyle/>
    <a:p>
      <a:pPr>
        <a:defRPr sz="1200">
          <a:latin typeface="Times New Roman" panose="02020603050405020304" pitchFamily="18" charset="0"/>
          <a:cs typeface="Times New Roman" panose="02020603050405020304" pitchFamily="18" charset="0"/>
        </a:defRPr>
      </a:pPr>
      <a:endParaRPr lang="es-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85137-467B-48F7-A51E-AF1316226B0A}"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C"/>
        </a:p>
      </dgm:t>
    </dgm:pt>
    <dgm:pt modelId="{CB11F755-F538-40B1-92AE-0F886823E4D0}">
      <dgm:prSet phldrT="[Texto]"/>
      <dgm:spPr/>
      <dgm:t>
        <a:bodyPr/>
        <a:lstStyle/>
        <a:p>
          <a:r>
            <a:rPr lang="es-MX" dirty="0">
              <a:latin typeface="Times New Roman" panose="02020603050405020304" pitchFamily="18" charset="0"/>
              <a:cs typeface="Times New Roman" panose="02020603050405020304" pitchFamily="18" charset="0"/>
            </a:rPr>
            <a:t>Tercera fuente de ingresos no petroleros del país</a:t>
          </a:r>
          <a:endParaRPr lang="es-EC" dirty="0">
            <a:latin typeface="Times New Roman" panose="02020603050405020304" pitchFamily="18" charset="0"/>
            <a:cs typeface="Times New Roman" panose="02020603050405020304" pitchFamily="18" charset="0"/>
          </a:endParaRPr>
        </a:p>
      </dgm:t>
    </dgm:pt>
    <dgm:pt modelId="{BE2DFC0F-2368-4429-84AD-26DB968662CE}" type="parTrans" cxnId="{96B20BDC-CCC7-4051-B867-C83261387A65}">
      <dgm:prSet/>
      <dgm:spPr/>
      <dgm:t>
        <a:bodyPr/>
        <a:lstStyle/>
        <a:p>
          <a:endParaRPr lang="es-EC">
            <a:latin typeface="Times New Roman" panose="02020603050405020304" pitchFamily="18" charset="0"/>
            <a:cs typeface="Times New Roman" panose="02020603050405020304" pitchFamily="18" charset="0"/>
          </a:endParaRPr>
        </a:p>
      </dgm:t>
    </dgm:pt>
    <dgm:pt modelId="{820995FD-9FDA-4C11-96C9-0E153D595594}" type="sibTrans" cxnId="{96B20BDC-CCC7-4051-B867-C83261387A65}">
      <dgm:prSet/>
      <dgm:spPr/>
      <dgm:t>
        <a:bodyPr/>
        <a:lstStyle/>
        <a:p>
          <a:endParaRPr lang="es-EC">
            <a:latin typeface="Times New Roman" panose="02020603050405020304" pitchFamily="18" charset="0"/>
            <a:cs typeface="Times New Roman" panose="02020603050405020304" pitchFamily="18" charset="0"/>
          </a:endParaRPr>
        </a:p>
      </dgm:t>
    </dgm:pt>
    <dgm:pt modelId="{D0D2973D-81AD-4F0B-8B0E-399BC26A95E2}">
      <dgm:prSet/>
      <dgm:spPr/>
      <dgm:t>
        <a:bodyPr/>
        <a:lstStyle/>
        <a:p>
          <a:pPr algn="ctr"/>
          <a:r>
            <a:rPr lang="es-MX" dirty="0">
              <a:latin typeface="Times New Roman" panose="02020603050405020304" pitchFamily="18" charset="0"/>
              <a:cs typeface="Times New Roman" panose="02020603050405020304" pitchFamily="18" charset="0"/>
            </a:rPr>
            <a:t>Turismo</a:t>
          </a:r>
          <a:endParaRPr lang="es-EC" dirty="0">
            <a:latin typeface="Times New Roman" panose="02020603050405020304" pitchFamily="18" charset="0"/>
            <a:cs typeface="Times New Roman" panose="02020603050405020304" pitchFamily="18" charset="0"/>
          </a:endParaRPr>
        </a:p>
      </dgm:t>
    </dgm:pt>
    <dgm:pt modelId="{E2773E8A-5F71-4504-BE9B-340F9F031D2B}" type="parTrans" cxnId="{8881FF09-E43D-48A8-89B0-E269A96A546F}">
      <dgm:prSet/>
      <dgm:spPr/>
      <dgm:t>
        <a:bodyPr/>
        <a:lstStyle/>
        <a:p>
          <a:endParaRPr lang="es-EC">
            <a:latin typeface="Times New Roman" panose="02020603050405020304" pitchFamily="18" charset="0"/>
            <a:cs typeface="Times New Roman" panose="02020603050405020304" pitchFamily="18" charset="0"/>
          </a:endParaRPr>
        </a:p>
      </dgm:t>
    </dgm:pt>
    <dgm:pt modelId="{294A04D0-E409-4E5E-BCE7-0D3C11D2BD95}" type="sibTrans" cxnId="{8881FF09-E43D-48A8-89B0-E269A96A546F}">
      <dgm:prSet/>
      <dgm:spPr/>
      <dgm:t>
        <a:bodyPr/>
        <a:lstStyle/>
        <a:p>
          <a:endParaRPr lang="es-EC">
            <a:latin typeface="Times New Roman" panose="02020603050405020304" pitchFamily="18" charset="0"/>
            <a:cs typeface="Times New Roman" panose="02020603050405020304" pitchFamily="18" charset="0"/>
          </a:endParaRPr>
        </a:p>
      </dgm:t>
    </dgm:pt>
    <dgm:pt modelId="{23D78A6A-65EA-40D9-B5A5-07C2E230CB00}" type="pres">
      <dgm:prSet presAssocID="{A3885137-467B-48F7-A51E-AF1316226B0A}" presName="Name0" presStyleCnt="0">
        <dgm:presLayoutVars>
          <dgm:chMax val="7"/>
          <dgm:chPref val="7"/>
          <dgm:dir/>
        </dgm:presLayoutVars>
      </dgm:prSet>
      <dgm:spPr/>
    </dgm:pt>
    <dgm:pt modelId="{58CD0370-8763-451B-B7EE-1AA9D5EDB258}" type="pres">
      <dgm:prSet presAssocID="{A3885137-467B-48F7-A51E-AF1316226B0A}" presName="Name1" presStyleCnt="0"/>
      <dgm:spPr/>
    </dgm:pt>
    <dgm:pt modelId="{CC1E152F-AFB9-4E00-83CC-25112672F8B4}" type="pres">
      <dgm:prSet presAssocID="{A3885137-467B-48F7-A51E-AF1316226B0A}" presName="cycle" presStyleCnt="0"/>
      <dgm:spPr/>
    </dgm:pt>
    <dgm:pt modelId="{6006E865-423E-4D58-BAE3-C132B5777F6B}" type="pres">
      <dgm:prSet presAssocID="{A3885137-467B-48F7-A51E-AF1316226B0A}" presName="srcNode" presStyleLbl="node1" presStyleIdx="0" presStyleCnt="2"/>
      <dgm:spPr/>
    </dgm:pt>
    <dgm:pt modelId="{565D90A9-D20E-4336-90E8-4D94866A514D}" type="pres">
      <dgm:prSet presAssocID="{A3885137-467B-48F7-A51E-AF1316226B0A}" presName="conn" presStyleLbl="parChTrans1D2" presStyleIdx="0" presStyleCnt="1"/>
      <dgm:spPr/>
    </dgm:pt>
    <dgm:pt modelId="{B86FD5F7-F43C-49FA-BDC1-279048DDC843}" type="pres">
      <dgm:prSet presAssocID="{A3885137-467B-48F7-A51E-AF1316226B0A}" presName="extraNode" presStyleLbl="node1" presStyleIdx="0" presStyleCnt="2"/>
      <dgm:spPr/>
    </dgm:pt>
    <dgm:pt modelId="{F602EDD6-DF83-4985-821C-0DEC6BA6FF4E}" type="pres">
      <dgm:prSet presAssocID="{A3885137-467B-48F7-A51E-AF1316226B0A}" presName="dstNode" presStyleLbl="node1" presStyleIdx="0" presStyleCnt="2"/>
      <dgm:spPr/>
    </dgm:pt>
    <dgm:pt modelId="{F94643F5-A902-454D-8AE4-AF5872E930AC}" type="pres">
      <dgm:prSet presAssocID="{D0D2973D-81AD-4F0B-8B0E-399BC26A95E2}" presName="text_1" presStyleLbl="node1" presStyleIdx="0" presStyleCnt="2">
        <dgm:presLayoutVars>
          <dgm:bulletEnabled val="1"/>
        </dgm:presLayoutVars>
      </dgm:prSet>
      <dgm:spPr/>
    </dgm:pt>
    <dgm:pt modelId="{863F8C19-DEB5-43EA-A6A9-1CB5BFF4DC57}" type="pres">
      <dgm:prSet presAssocID="{D0D2973D-81AD-4F0B-8B0E-399BC26A95E2}" presName="accent_1" presStyleCnt="0"/>
      <dgm:spPr/>
    </dgm:pt>
    <dgm:pt modelId="{C3A15507-E7E9-4409-9CFA-13C46E8039C8}" type="pres">
      <dgm:prSet presAssocID="{D0D2973D-81AD-4F0B-8B0E-399BC26A95E2}" presName="accentRepeatNode" presStyleLbl="solidFgAcc1" presStyleIdx="0" presStyleCnt="2"/>
      <dgm:spPr/>
    </dgm:pt>
    <dgm:pt modelId="{14ECB90E-BBE8-43B7-960E-C9965075DE0F}" type="pres">
      <dgm:prSet presAssocID="{CB11F755-F538-40B1-92AE-0F886823E4D0}" presName="text_2" presStyleLbl="node1" presStyleIdx="1" presStyleCnt="2">
        <dgm:presLayoutVars>
          <dgm:bulletEnabled val="1"/>
        </dgm:presLayoutVars>
      </dgm:prSet>
      <dgm:spPr/>
    </dgm:pt>
    <dgm:pt modelId="{2EF4938E-C189-4C84-B2F1-F428AD6E85AE}" type="pres">
      <dgm:prSet presAssocID="{CB11F755-F538-40B1-92AE-0F886823E4D0}" presName="accent_2" presStyleCnt="0"/>
      <dgm:spPr/>
    </dgm:pt>
    <dgm:pt modelId="{10ECFA4F-A07F-47C9-92F3-4C10BED8FF9B}" type="pres">
      <dgm:prSet presAssocID="{CB11F755-F538-40B1-92AE-0F886823E4D0}" presName="accentRepeatNode" presStyleLbl="solidFgAcc1" presStyleIdx="1" presStyleCnt="2"/>
      <dgm:spPr/>
    </dgm:pt>
  </dgm:ptLst>
  <dgm:cxnLst>
    <dgm:cxn modelId="{CB8A7009-9C93-4F49-A1D1-508792D33A2E}" type="presOf" srcId="{294A04D0-E409-4E5E-BCE7-0D3C11D2BD95}" destId="{565D90A9-D20E-4336-90E8-4D94866A514D}" srcOrd="0" destOrd="0" presId="urn:microsoft.com/office/officeart/2008/layout/VerticalCurvedList"/>
    <dgm:cxn modelId="{8881FF09-E43D-48A8-89B0-E269A96A546F}" srcId="{A3885137-467B-48F7-A51E-AF1316226B0A}" destId="{D0D2973D-81AD-4F0B-8B0E-399BC26A95E2}" srcOrd="0" destOrd="0" parTransId="{E2773E8A-5F71-4504-BE9B-340F9F031D2B}" sibTransId="{294A04D0-E409-4E5E-BCE7-0D3C11D2BD95}"/>
    <dgm:cxn modelId="{5F74FC6F-5202-43A6-9E93-A6AC08C8C538}" type="presOf" srcId="{A3885137-467B-48F7-A51E-AF1316226B0A}" destId="{23D78A6A-65EA-40D9-B5A5-07C2E230CB00}" srcOrd="0" destOrd="0" presId="urn:microsoft.com/office/officeart/2008/layout/VerticalCurvedList"/>
    <dgm:cxn modelId="{366F2DB1-F7AC-4D24-8EAA-EBA15227F2C7}" type="presOf" srcId="{CB11F755-F538-40B1-92AE-0F886823E4D0}" destId="{14ECB90E-BBE8-43B7-960E-C9965075DE0F}" srcOrd="0" destOrd="0" presId="urn:microsoft.com/office/officeart/2008/layout/VerticalCurvedList"/>
    <dgm:cxn modelId="{34AABDC5-A124-41A6-ACA5-6EB796610D53}" type="presOf" srcId="{D0D2973D-81AD-4F0B-8B0E-399BC26A95E2}" destId="{F94643F5-A902-454D-8AE4-AF5872E930AC}" srcOrd="0" destOrd="0" presId="urn:microsoft.com/office/officeart/2008/layout/VerticalCurvedList"/>
    <dgm:cxn modelId="{96B20BDC-CCC7-4051-B867-C83261387A65}" srcId="{A3885137-467B-48F7-A51E-AF1316226B0A}" destId="{CB11F755-F538-40B1-92AE-0F886823E4D0}" srcOrd="1" destOrd="0" parTransId="{BE2DFC0F-2368-4429-84AD-26DB968662CE}" sibTransId="{820995FD-9FDA-4C11-96C9-0E153D595594}"/>
    <dgm:cxn modelId="{773B807C-9E3E-4B73-80FF-B7BC04F01481}" type="presParOf" srcId="{23D78A6A-65EA-40D9-B5A5-07C2E230CB00}" destId="{58CD0370-8763-451B-B7EE-1AA9D5EDB258}" srcOrd="0" destOrd="0" presId="urn:microsoft.com/office/officeart/2008/layout/VerticalCurvedList"/>
    <dgm:cxn modelId="{30655F9A-D945-45EC-9CAE-AFACC327E343}" type="presParOf" srcId="{58CD0370-8763-451B-B7EE-1AA9D5EDB258}" destId="{CC1E152F-AFB9-4E00-83CC-25112672F8B4}" srcOrd="0" destOrd="0" presId="urn:microsoft.com/office/officeart/2008/layout/VerticalCurvedList"/>
    <dgm:cxn modelId="{AB09483D-797A-4BAD-B47D-F7B39B658745}" type="presParOf" srcId="{CC1E152F-AFB9-4E00-83CC-25112672F8B4}" destId="{6006E865-423E-4D58-BAE3-C132B5777F6B}" srcOrd="0" destOrd="0" presId="urn:microsoft.com/office/officeart/2008/layout/VerticalCurvedList"/>
    <dgm:cxn modelId="{C5DB9A2D-AD7E-4941-AF89-48C9528E6046}" type="presParOf" srcId="{CC1E152F-AFB9-4E00-83CC-25112672F8B4}" destId="{565D90A9-D20E-4336-90E8-4D94866A514D}" srcOrd="1" destOrd="0" presId="urn:microsoft.com/office/officeart/2008/layout/VerticalCurvedList"/>
    <dgm:cxn modelId="{E510812B-BEBE-432E-9220-2004A76FDA18}" type="presParOf" srcId="{CC1E152F-AFB9-4E00-83CC-25112672F8B4}" destId="{B86FD5F7-F43C-49FA-BDC1-279048DDC843}" srcOrd="2" destOrd="0" presId="urn:microsoft.com/office/officeart/2008/layout/VerticalCurvedList"/>
    <dgm:cxn modelId="{C050D004-CA39-4425-AC7F-AA42DA480F6B}" type="presParOf" srcId="{CC1E152F-AFB9-4E00-83CC-25112672F8B4}" destId="{F602EDD6-DF83-4985-821C-0DEC6BA6FF4E}" srcOrd="3" destOrd="0" presId="urn:microsoft.com/office/officeart/2008/layout/VerticalCurvedList"/>
    <dgm:cxn modelId="{3EDE51FD-AD68-44BB-86BA-95ECE31C51CF}" type="presParOf" srcId="{58CD0370-8763-451B-B7EE-1AA9D5EDB258}" destId="{F94643F5-A902-454D-8AE4-AF5872E930AC}" srcOrd="1" destOrd="0" presId="urn:microsoft.com/office/officeart/2008/layout/VerticalCurvedList"/>
    <dgm:cxn modelId="{9BF346C2-F3FD-499B-AF87-EC48F158C435}" type="presParOf" srcId="{58CD0370-8763-451B-B7EE-1AA9D5EDB258}" destId="{863F8C19-DEB5-43EA-A6A9-1CB5BFF4DC57}" srcOrd="2" destOrd="0" presId="urn:microsoft.com/office/officeart/2008/layout/VerticalCurvedList"/>
    <dgm:cxn modelId="{43B469F1-1620-42E5-8A57-AB7FCC6F6D1A}" type="presParOf" srcId="{863F8C19-DEB5-43EA-A6A9-1CB5BFF4DC57}" destId="{C3A15507-E7E9-4409-9CFA-13C46E8039C8}" srcOrd="0" destOrd="0" presId="urn:microsoft.com/office/officeart/2008/layout/VerticalCurvedList"/>
    <dgm:cxn modelId="{4FBBFF88-9580-453B-9730-FC120031B960}" type="presParOf" srcId="{58CD0370-8763-451B-B7EE-1AA9D5EDB258}" destId="{14ECB90E-BBE8-43B7-960E-C9965075DE0F}" srcOrd="3" destOrd="0" presId="urn:microsoft.com/office/officeart/2008/layout/VerticalCurvedList"/>
    <dgm:cxn modelId="{B8E80EC9-7072-4B2D-8862-FF33179B0268}" type="presParOf" srcId="{58CD0370-8763-451B-B7EE-1AA9D5EDB258}" destId="{2EF4938E-C189-4C84-B2F1-F428AD6E85AE}" srcOrd="4" destOrd="0" presId="urn:microsoft.com/office/officeart/2008/layout/VerticalCurvedList"/>
    <dgm:cxn modelId="{62AEE995-56CE-4D65-9D65-44BE03C5A86D}" type="presParOf" srcId="{2EF4938E-C189-4C84-B2F1-F428AD6E85AE}" destId="{10ECFA4F-A07F-47C9-92F3-4C10BED8FF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1E6C05-1297-491A-BBD3-55A6966B078C}" type="doc">
      <dgm:prSet loTypeId="urn:microsoft.com/office/officeart/2005/8/layout/hChevron3" loCatId="process" qsTypeId="urn:microsoft.com/office/officeart/2005/8/quickstyle/simple3" qsCatId="simple" csTypeId="urn:microsoft.com/office/officeart/2005/8/colors/accent1_2" csCatId="accent1" phldr="1"/>
      <dgm:spPr/>
    </dgm:pt>
    <dgm:pt modelId="{012D94F4-5B8A-48A2-B475-FB5D7E0BB8C2}">
      <dgm:prSet phldrT="[Texto]" custT="1"/>
      <dgm:spPr/>
      <dgm:t>
        <a:bodyPr/>
        <a:lstStyle/>
        <a:p>
          <a:r>
            <a:rPr lang="es-EC" sz="1400" dirty="0">
              <a:latin typeface="Times New Roman" panose="02020603050405020304" pitchFamily="18" charset="0"/>
              <a:cs typeface="Times New Roman" panose="02020603050405020304" pitchFamily="18" charset="0"/>
            </a:rPr>
            <a:t>Activo puede venderse o intercambiarse por otro </a:t>
          </a:r>
        </a:p>
      </dgm:t>
    </dgm:pt>
    <dgm:pt modelId="{12F82DB9-D5C7-4C99-9419-889172DA49F4}" type="parTrans" cxnId="{34C919C1-6BEF-4893-9927-AFE442702B3C}">
      <dgm:prSet/>
      <dgm:spPr/>
      <dgm:t>
        <a:bodyPr/>
        <a:lstStyle/>
        <a:p>
          <a:endParaRPr lang="es-EC" sz="1400">
            <a:latin typeface="Times New Roman" panose="02020603050405020304" pitchFamily="18" charset="0"/>
            <a:cs typeface="Times New Roman" panose="02020603050405020304" pitchFamily="18" charset="0"/>
          </a:endParaRPr>
        </a:p>
      </dgm:t>
    </dgm:pt>
    <dgm:pt modelId="{1F7BD5B8-52AC-430C-A27A-0B690F4B095D}" type="sibTrans" cxnId="{34C919C1-6BEF-4893-9927-AFE442702B3C}">
      <dgm:prSet/>
      <dgm:spPr/>
      <dgm:t>
        <a:bodyPr/>
        <a:lstStyle/>
        <a:p>
          <a:endParaRPr lang="es-EC" sz="1400">
            <a:latin typeface="Times New Roman" panose="02020603050405020304" pitchFamily="18" charset="0"/>
            <a:cs typeface="Times New Roman" panose="02020603050405020304" pitchFamily="18" charset="0"/>
          </a:endParaRPr>
        </a:p>
      </dgm:t>
    </dgm:pt>
    <dgm:pt modelId="{02E9C401-8B21-4929-9320-F5DB13481255}">
      <dgm:prSet phldrT="[Texto]" custT="1"/>
      <dgm:spPr/>
      <dgm:t>
        <a:bodyPr/>
        <a:lstStyle/>
        <a:p>
          <a:r>
            <a:rPr lang="es-EC" sz="1400" dirty="0">
              <a:latin typeface="Times New Roman" panose="02020603050405020304" pitchFamily="18" charset="0"/>
              <a:cs typeface="Times New Roman" panose="02020603050405020304" pitchFamily="18" charset="0"/>
            </a:rPr>
            <a:t>El mercado de valores es un mercado altamente líquido</a:t>
          </a:r>
        </a:p>
      </dgm:t>
    </dgm:pt>
    <dgm:pt modelId="{D2369165-0D01-461E-8977-757027B4EEC7}" type="parTrans" cxnId="{13AF8FBE-B818-4B4F-BFA4-39B1E01AD76C}">
      <dgm:prSet/>
      <dgm:spPr/>
      <dgm:t>
        <a:bodyPr/>
        <a:lstStyle/>
        <a:p>
          <a:endParaRPr lang="es-EC" sz="1400">
            <a:latin typeface="Times New Roman" panose="02020603050405020304" pitchFamily="18" charset="0"/>
            <a:cs typeface="Times New Roman" panose="02020603050405020304" pitchFamily="18" charset="0"/>
          </a:endParaRPr>
        </a:p>
      </dgm:t>
    </dgm:pt>
    <dgm:pt modelId="{D1DF418C-4C0B-4BAA-9972-10825746ABA4}" type="sibTrans" cxnId="{13AF8FBE-B818-4B4F-BFA4-39B1E01AD76C}">
      <dgm:prSet/>
      <dgm:spPr/>
      <dgm:t>
        <a:bodyPr/>
        <a:lstStyle/>
        <a:p>
          <a:endParaRPr lang="es-EC" sz="1400">
            <a:latin typeface="Times New Roman" panose="02020603050405020304" pitchFamily="18" charset="0"/>
            <a:cs typeface="Times New Roman" panose="02020603050405020304" pitchFamily="18" charset="0"/>
          </a:endParaRPr>
        </a:p>
      </dgm:t>
    </dgm:pt>
    <dgm:pt modelId="{0E3D739A-0F71-4FBF-AFB3-065024E6799D}" type="pres">
      <dgm:prSet presAssocID="{6C1E6C05-1297-491A-BBD3-55A6966B078C}" presName="Name0" presStyleCnt="0">
        <dgm:presLayoutVars>
          <dgm:dir/>
          <dgm:resizeHandles val="exact"/>
        </dgm:presLayoutVars>
      </dgm:prSet>
      <dgm:spPr/>
    </dgm:pt>
    <dgm:pt modelId="{8A3FCB5D-64AB-44C3-89CF-05EADD4979BF}" type="pres">
      <dgm:prSet presAssocID="{012D94F4-5B8A-48A2-B475-FB5D7E0BB8C2}" presName="parTxOnly" presStyleLbl="node1" presStyleIdx="0" presStyleCnt="2">
        <dgm:presLayoutVars>
          <dgm:bulletEnabled val="1"/>
        </dgm:presLayoutVars>
      </dgm:prSet>
      <dgm:spPr/>
    </dgm:pt>
    <dgm:pt modelId="{FD97FCB4-13F6-4AB1-A74D-CF7088A582CB}" type="pres">
      <dgm:prSet presAssocID="{1F7BD5B8-52AC-430C-A27A-0B690F4B095D}" presName="parSpace" presStyleCnt="0"/>
      <dgm:spPr/>
    </dgm:pt>
    <dgm:pt modelId="{7571601C-1F51-4CFE-9B09-2930C6EADCE7}" type="pres">
      <dgm:prSet presAssocID="{02E9C401-8B21-4929-9320-F5DB13481255}" presName="parTxOnly" presStyleLbl="node1" presStyleIdx="1" presStyleCnt="2">
        <dgm:presLayoutVars>
          <dgm:bulletEnabled val="1"/>
        </dgm:presLayoutVars>
      </dgm:prSet>
      <dgm:spPr/>
    </dgm:pt>
  </dgm:ptLst>
  <dgm:cxnLst>
    <dgm:cxn modelId="{84006161-F266-4D83-A7EF-118986AB5F40}" type="presOf" srcId="{012D94F4-5B8A-48A2-B475-FB5D7E0BB8C2}" destId="{8A3FCB5D-64AB-44C3-89CF-05EADD4979BF}" srcOrd="0" destOrd="0" presId="urn:microsoft.com/office/officeart/2005/8/layout/hChevron3"/>
    <dgm:cxn modelId="{535B2E83-EDF7-4355-A2B6-4063CD730A02}" type="presOf" srcId="{6C1E6C05-1297-491A-BBD3-55A6966B078C}" destId="{0E3D739A-0F71-4FBF-AFB3-065024E6799D}" srcOrd="0" destOrd="0" presId="urn:microsoft.com/office/officeart/2005/8/layout/hChevron3"/>
    <dgm:cxn modelId="{13AF8FBE-B818-4B4F-BFA4-39B1E01AD76C}" srcId="{6C1E6C05-1297-491A-BBD3-55A6966B078C}" destId="{02E9C401-8B21-4929-9320-F5DB13481255}" srcOrd="1" destOrd="0" parTransId="{D2369165-0D01-461E-8977-757027B4EEC7}" sibTransId="{D1DF418C-4C0B-4BAA-9972-10825746ABA4}"/>
    <dgm:cxn modelId="{34C919C1-6BEF-4893-9927-AFE442702B3C}" srcId="{6C1E6C05-1297-491A-BBD3-55A6966B078C}" destId="{012D94F4-5B8A-48A2-B475-FB5D7E0BB8C2}" srcOrd="0" destOrd="0" parTransId="{12F82DB9-D5C7-4C99-9419-889172DA49F4}" sibTransId="{1F7BD5B8-52AC-430C-A27A-0B690F4B095D}"/>
    <dgm:cxn modelId="{FF2BB6D6-ABB2-4137-8FB8-A8E8E79CFE8B}" type="presOf" srcId="{02E9C401-8B21-4929-9320-F5DB13481255}" destId="{7571601C-1F51-4CFE-9B09-2930C6EADCE7}" srcOrd="0" destOrd="0" presId="urn:microsoft.com/office/officeart/2005/8/layout/hChevron3"/>
    <dgm:cxn modelId="{A683CD79-11E5-48CB-BD57-63F279C01B6C}" type="presParOf" srcId="{0E3D739A-0F71-4FBF-AFB3-065024E6799D}" destId="{8A3FCB5D-64AB-44C3-89CF-05EADD4979BF}" srcOrd="0" destOrd="0" presId="urn:microsoft.com/office/officeart/2005/8/layout/hChevron3"/>
    <dgm:cxn modelId="{4F7A5444-F9F6-4B21-9334-8E8F61BEAB79}" type="presParOf" srcId="{0E3D739A-0F71-4FBF-AFB3-065024E6799D}" destId="{FD97FCB4-13F6-4AB1-A74D-CF7088A582CB}" srcOrd="1" destOrd="0" presId="urn:microsoft.com/office/officeart/2005/8/layout/hChevron3"/>
    <dgm:cxn modelId="{CF72B867-F301-4183-9E1D-1975FACABA68}" type="presParOf" srcId="{0E3D739A-0F71-4FBF-AFB3-065024E6799D}" destId="{7571601C-1F51-4CFE-9B09-2930C6EADCE7}"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6A1BABF-CF86-4BF9-8281-E3044B6BA3C2}" type="doc">
      <dgm:prSet loTypeId="urn:microsoft.com/office/officeart/2005/8/layout/lProcess1" loCatId="process" qsTypeId="urn:microsoft.com/office/officeart/2005/8/quickstyle/simple3" qsCatId="simple" csTypeId="urn:microsoft.com/office/officeart/2005/8/colors/accent3_1" csCatId="accent3" phldr="1"/>
      <dgm:spPr/>
      <dgm:t>
        <a:bodyPr/>
        <a:lstStyle/>
        <a:p>
          <a:endParaRPr lang="es-EC"/>
        </a:p>
      </dgm:t>
    </dgm:pt>
    <dgm:pt modelId="{2C90FB91-396D-4260-B1F3-EE36D4EA7F74}">
      <dgm:prSet phldrT="[Texto]" custT="1"/>
      <dgm:spPr/>
      <dgm:t>
        <a:bodyPr/>
        <a:lstStyle/>
        <a:p>
          <a:r>
            <a:rPr lang="es-EC" sz="1200" b="1" dirty="0">
              <a:effectLst/>
              <a:latin typeface="Times New Roman" panose="02020603050405020304" pitchFamily="18" charset="0"/>
              <a:ea typeface="Times New Roman" panose="02020603050405020304" pitchFamily="18" charset="0"/>
              <a:cs typeface="Times New Roman" panose="02020603050405020304" pitchFamily="18" charset="0"/>
            </a:rPr>
            <a:t>Rentabilidad financiera (ROE)</a:t>
          </a:r>
          <a:endParaRPr lang="es-EC" sz="1200" dirty="0"/>
        </a:p>
      </dgm:t>
    </dgm:pt>
    <dgm:pt modelId="{832DC4A9-9379-42AE-93CA-182A3E23100D}" type="parTrans" cxnId="{0EE20A25-71C4-4156-8DA4-CFCFAE663BEC}">
      <dgm:prSet/>
      <dgm:spPr/>
      <dgm:t>
        <a:bodyPr/>
        <a:lstStyle/>
        <a:p>
          <a:endParaRPr lang="es-EC" sz="1200"/>
        </a:p>
      </dgm:t>
    </dgm:pt>
    <dgm:pt modelId="{72E6B48F-6885-46D7-AE53-773DC88C81B3}" type="sibTrans" cxnId="{0EE20A25-71C4-4156-8DA4-CFCFAE663BEC}">
      <dgm:prSet/>
      <dgm:spPr/>
      <dgm:t>
        <a:bodyPr/>
        <a:lstStyle/>
        <a:p>
          <a:endParaRPr lang="es-EC" sz="1200"/>
        </a:p>
      </dgm:t>
    </dgm:pt>
    <dgm:pt modelId="{C7C91D47-D052-4E4D-8FE7-835DFF897EDD}">
      <dgm:prSet phldrT="[Texto]" custT="1"/>
      <dgm:spPr/>
      <dgm:t>
        <a:bodyPr/>
        <a:lstStyle/>
        <a:p>
          <a:r>
            <a:rPr lang="es-EC" sz="1200" dirty="0"/>
            <a:t>Indicador que muestra cuánto obtienen los accionistas del capital invertido </a:t>
          </a:r>
        </a:p>
      </dgm:t>
    </dgm:pt>
    <dgm:pt modelId="{5AA88AE7-44F0-4433-A94B-4AF8097B393C}" type="parTrans" cxnId="{B7275DB8-EF65-4D3E-80EC-88CD04B15FDE}">
      <dgm:prSet/>
      <dgm:spPr/>
      <dgm:t>
        <a:bodyPr/>
        <a:lstStyle/>
        <a:p>
          <a:endParaRPr lang="es-EC" sz="1200"/>
        </a:p>
      </dgm:t>
    </dgm:pt>
    <dgm:pt modelId="{B787A8D5-0E98-4BA5-883A-DD44B3F82F51}" type="sibTrans" cxnId="{B7275DB8-EF65-4D3E-80EC-88CD04B15FDE}">
      <dgm:prSet/>
      <dgm:spPr/>
      <dgm:t>
        <a:bodyPr/>
        <a:lstStyle/>
        <a:p>
          <a:endParaRPr lang="es-EC" sz="1200"/>
        </a:p>
      </dgm:t>
    </dgm:pt>
    <dgm:pt modelId="{14260B3B-E2D9-4AB5-B060-9430F3A389F2}">
      <dgm:prSet phldrT="[Texto]" custT="1"/>
      <dgm:spPr/>
      <dgm:t>
        <a:bodyPr/>
        <a:lstStyle/>
        <a:p>
          <a:r>
            <a:rPr lang="es-EC" sz="1200" dirty="0"/>
            <a:t>ROE = Resultado del ejercicio / Total Patrimonio</a:t>
          </a:r>
        </a:p>
      </dgm:t>
    </dgm:pt>
    <dgm:pt modelId="{A40EC0C0-D0B0-424C-BBC3-EB73C1037488}" type="parTrans" cxnId="{46443340-BF5A-4DCD-BF68-B36504A98FDB}">
      <dgm:prSet/>
      <dgm:spPr/>
      <dgm:t>
        <a:bodyPr/>
        <a:lstStyle/>
        <a:p>
          <a:endParaRPr lang="es-EC" sz="1200"/>
        </a:p>
      </dgm:t>
    </dgm:pt>
    <dgm:pt modelId="{7E4DB269-2303-4D12-9C7C-FC95B51AF6F6}" type="sibTrans" cxnId="{46443340-BF5A-4DCD-BF68-B36504A98FDB}">
      <dgm:prSet/>
      <dgm:spPr/>
      <dgm:t>
        <a:bodyPr/>
        <a:lstStyle/>
        <a:p>
          <a:endParaRPr lang="es-EC" sz="1200"/>
        </a:p>
      </dgm:t>
    </dgm:pt>
    <dgm:pt modelId="{949964A3-6958-4E47-83D5-940287120D7E}">
      <dgm:prSet phldrT="[Texto]" custT="1"/>
      <dgm:spPr/>
      <dgm:t>
        <a:bodyPr/>
        <a:lstStyle/>
        <a:p>
          <a:r>
            <a:rPr lang="es-EC" sz="1200" b="1" dirty="0"/>
            <a:t>Rentabilidad económica (ROA)</a:t>
          </a:r>
          <a:endParaRPr lang="es-EC" sz="1200" dirty="0"/>
        </a:p>
      </dgm:t>
    </dgm:pt>
    <dgm:pt modelId="{7C24E9AB-D168-4AFB-B606-8CCDF45312C8}" type="parTrans" cxnId="{53BAA3C5-4AB9-4BA2-A59A-51171D592E33}">
      <dgm:prSet/>
      <dgm:spPr/>
      <dgm:t>
        <a:bodyPr/>
        <a:lstStyle/>
        <a:p>
          <a:endParaRPr lang="es-EC" sz="1200"/>
        </a:p>
      </dgm:t>
    </dgm:pt>
    <dgm:pt modelId="{B498430A-822A-4DCC-9A19-DA75C8FE25CC}" type="sibTrans" cxnId="{53BAA3C5-4AB9-4BA2-A59A-51171D592E33}">
      <dgm:prSet/>
      <dgm:spPr/>
      <dgm:t>
        <a:bodyPr/>
        <a:lstStyle/>
        <a:p>
          <a:endParaRPr lang="es-EC" sz="1200"/>
        </a:p>
      </dgm:t>
    </dgm:pt>
    <dgm:pt modelId="{A566C304-13AB-43E6-BFF9-3A86FC4499AF}">
      <dgm:prSet phldrT="[Texto]" custT="1"/>
      <dgm:spPr/>
      <dgm:t>
        <a:bodyPr/>
        <a:lstStyle/>
        <a:p>
          <a:r>
            <a:rPr lang="es-EC" sz="1200" dirty="0"/>
            <a:t>Indicador de su desempeño sobre el rendimiento de los activos </a:t>
          </a:r>
        </a:p>
      </dgm:t>
    </dgm:pt>
    <dgm:pt modelId="{E96F2C8A-E87C-42A9-B678-867AB452D808}" type="parTrans" cxnId="{E97253A4-064C-4550-9905-72BD2913E432}">
      <dgm:prSet/>
      <dgm:spPr/>
      <dgm:t>
        <a:bodyPr/>
        <a:lstStyle/>
        <a:p>
          <a:endParaRPr lang="es-EC" sz="1200"/>
        </a:p>
      </dgm:t>
    </dgm:pt>
    <dgm:pt modelId="{21E9F5D4-A823-4519-BA3D-5F95C34882E9}" type="sibTrans" cxnId="{E97253A4-064C-4550-9905-72BD2913E432}">
      <dgm:prSet/>
      <dgm:spPr/>
      <dgm:t>
        <a:bodyPr/>
        <a:lstStyle/>
        <a:p>
          <a:endParaRPr lang="es-EC" sz="1200"/>
        </a:p>
      </dgm:t>
    </dgm:pt>
    <dgm:pt modelId="{535367EA-6A09-4D71-ADC2-5CC2BB68FEEE}">
      <dgm:prSet phldrT="[Texto]" custT="1"/>
      <dgm:spPr/>
      <dgm:t>
        <a:bodyPr/>
        <a:lstStyle/>
        <a:p>
          <a:r>
            <a:rPr lang="es-EC" sz="1200" dirty="0"/>
            <a:t>ROA = Resultado del ejercicio / Total Activos</a:t>
          </a:r>
        </a:p>
      </dgm:t>
    </dgm:pt>
    <dgm:pt modelId="{B8D8328E-0244-40DA-AD56-E88E2653DB4D}" type="parTrans" cxnId="{6D733B75-1711-4EF1-975D-2ACF0F44511A}">
      <dgm:prSet/>
      <dgm:spPr/>
      <dgm:t>
        <a:bodyPr/>
        <a:lstStyle/>
        <a:p>
          <a:endParaRPr lang="es-EC" sz="1200"/>
        </a:p>
      </dgm:t>
    </dgm:pt>
    <dgm:pt modelId="{898E9DA9-CBF7-4567-8DE1-07302D02109C}" type="sibTrans" cxnId="{6D733B75-1711-4EF1-975D-2ACF0F44511A}">
      <dgm:prSet/>
      <dgm:spPr/>
      <dgm:t>
        <a:bodyPr/>
        <a:lstStyle/>
        <a:p>
          <a:endParaRPr lang="es-EC" sz="1200"/>
        </a:p>
      </dgm:t>
    </dgm:pt>
    <dgm:pt modelId="{9C02B234-87D1-432F-BA76-011D404416CE}">
      <dgm:prSet phldrT="[Texto]" custT="1"/>
      <dgm:spPr/>
      <dgm:t>
        <a:bodyPr/>
        <a:lstStyle/>
        <a:p>
          <a:r>
            <a:rPr lang="es-EC" sz="1200" b="1" dirty="0"/>
            <a:t>Rentabilidad sobre ventas (ROS)</a:t>
          </a:r>
          <a:endParaRPr lang="es-EC" sz="1200" dirty="0"/>
        </a:p>
      </dgm:t>
    </dgm:pt>
    <dgm:pt modelId="{3C2E5B11-4A76-4040-BAA1-782577E7D0BA}" type="parTrans" cxnId="{725339A6-398B-469C-8CCA-152DF175CE36}">
      <dgm:prSet/>
      <dgm:spPr/>
      <dgm:t>
        <a:bodyPr/>
        <a:lstStyle/>
        <a:p>
          <a:endParaRPr lang="es-EC" sz="1200"/>
        </a:p>
      </dgm:t>
    </dgm:pt>
    <dgm:pt modelId="{F0B9763C-C879-4F2B-AD92-7B23E8459E6F}" type="sibTrans" cxnId="{725339A6-398B-469C-8CCA-152DF175CE36}">
      <dgm:prSet/>
      <dgm:spPr/>
      <dgm:t>
        <a:bodyPr/>
        <a:lstStyle/>
        <a:p>
          <a:endParaRPr lang="es-EC" sz="1200"/>
        </a:p>
      </dgm:t>
    </dgm:pt>
    <dgm:pt modelId="{4FFD3552-ED55-4059-8BDE-CD6202626D9E}">
      <dgm:prSet phldrT="[Texto]" custT="1"/>
      <dgm:spPr/>
      <dgm:t>
        <a:bodyPr/>
        <a:lstStyle/>
        <a:p>
          <a:r>
            <a:rPr lang="es-EC" sz="1200" dirty="0"/>
            <a:t>Refleja los resultados operativos de las ventas</a:t>
          </a:r>
        </a:p>
      </dgm:t>
    </dgm:pt>
    <dgm:pt modelId="{01123F75-D9AC-48AA-A4EA-FEB0F8ED449B}" type="parTrans" cxnId="{39F25B7B-1781-4EBD-B307-14A8808E64E7}">
      <dgm:prSet/>
      <dgm:spPr/>
      <dgm:t>
        <a:bodyPr/>
        <a:lstStyle/>
        <a:p>
          <a:endParaRPr lang="es-EC" sz="1200"/>
        </a:p>
      </dgm:t>
    </dgm:pt>
    <dgm:pt modelId="{EB82C347-5282-4767-9A2E-54C636BDBEF7}" type="sibTrans" cxnId="{39F25B7B-1781-4EBD-B307-14A8808E64E7}">
      <dgm:prSet/>
      <dgm:spPr/>
      <dgm:t>
        <a:bodyPr/>
        <a:lstStyle/>
        <a:p>
          <a:endParaRPr lang="es-EC" sz="1200"/>
        </a:p>
      </dgm:t>
    </dgm:pt>
    <dgm:pt modelId="{878CD4CE-767A-4ADB-B653-BB350158A2D9}">
      <dgm:prSet phldrT="[Texto]" custT="1"/>
      <dgm:spPr/>
      <dgm:t>
        <a:bodyPr/>
        <a:lstStyle/>
        <a:p>
          <a:r>
            <a:rPr lang="es-EC" sz="1200" dirty="0"/>
            <a:t>ROS = Utilidad Neta / Ventas * 100</a:t>
          </a:r>
        </a:p>
      </dgm:t>
    </dgm:pt>
    <dgm:pt modelId="{CAE75566-13B4-49EE-A3AF-9BEFB6E41FD7}" type="parTrans" cxnId="{93275C24-D090-461B-B105-EB7F3FBFEAD4}">
      <dgm:prSet/>
      <dgm:spPr/>
      <dgm:t>
        <a:bodyPr/>
        <a:lstStyle/>
        <a:p>
          <a:endParaRPr lang="es-EC" sz="1200"/>
        </a:p>
      </dgm:t>
    </dgm:pt>
    <dgm:pt modelId="{44CECA30-DECB-481B-B544-B6446B8F51E2}" type="sibTrans" cxnId="{93275C24-D090-461B-B105-EB7F3FBFEAD4}">
      <dgm:prSet/>
      <dgm:spPr/>
      <dgm:t>
        <a:bodyPr/>
        <a:lstStyle/>
        <a:p>
          <a:endParaRPr lang="es-EC" sz="1200"/>
        </a:p>
      </dgm:t>
    </dgm:pt>
    <dgm:pt modelId="{8CF795D1-6996-4990-A091-0EBBCA2CC94F}">
      <dgm:prSet phldrT="[Texto]" custT="1"/>
      <dgm:spPr/>
      <dgm:t>
        <a:bodyPr/>
        <a:lstStyle/>
        <a:p>
          <a:r>
            <a:rPr lang="es-EC" sz="1200" b="1" dirty="0"/>
            <a:t>Retorno sobre la Inversión (ROI)</a:t>
          </a:r>
          <a:endParaRPr lang="es-EC" sz="1200" dirty="0"/>
        </a:p>
      </dgm:t>
    </dgm:pt>
    <dgm:pt modelId="{B6A69EF4-E7B8-4ABE-BAA9-BF757879036A}" type="parTrans" cxnId="{9B3E3EBF-552E-4A07-ADAB-C67D27AF6F45}">
      <dgm:prSet/>
      <dgm:spPr/>
      <dgm:t>
        <a:bodyPr/>
        <a:lstStyle/>
        <a:p>
          <a:endParaRPr lang="es-EC" sz="1200"/>
        </a:p>
      </dgm:t>
    </dgm:pt>
    <dgm:pt modelId="{3AAA06F7-A4D4-4E3B-B934-7E67E1282A43}" type="sibTrans" cxnId="{9B3E3EBF-552E-4A07-ADAB-C67D27AF6F45}">
      <dgm:prSet/>
      <dgm:spPr/>
      <dgm:t>
        <a:bodyPr/>
        <a:lstStyle/>
        <a:p>
          <a:endParaRPr lang="es-EC" sz="1200"/>
        </a:p>
      </dgm:t>
    </dgm:pt>
    <dgm:pt modelId="{7527C1EA-EFE7-43FA-BCE1-5D8A7CBC5D41}">
      <dgm:prSet phldrT="[Texto]" custT="1"/>
      <dgm:spPr/>
      <dgm:t>
        <a:bodyPr/>
        <a:lstStyle/>
        <a:p>
          <a:r>
            <a:rPr lang="es-EC" sz="1200" dirty="0"/>
            <a:t>Mide el porcentaje y la cantidad de ganancias o pérdidas obtenidas de cada inversión</a:t>
          </a:r>
        </a:p>
      </dgm:t>
    </dgm:pt>
    <dgm:pt modelId="{1F332800-2ADB-4077-8724-B11D0EBA9052}" type="parTrans" cxnId="{4AFA62D9-E845-4670-BEB0-D080E836A753}">
      <dgm:prSet/>
      <dgm:spPr/>
      <dgm:t>
        <a:bodyPr/>
        <a:lstStyle/>
        <a:p>
          <a:endParaRPr lang="es-EC" sz="1200"/>
        </a:p>
      </dgm:t>
    </dgm:pt>
    <dgm:pt modelId="{1C22CC7D-0C5B-41AC-B30A-6FFA0B175AB8}" type="sibTrans" cxnId="{4AFA62D9-E845-4670-BEB0-D080E836A753}">
      <dgm:prSet/>
      <dgm:spPr/>
      <dgm:t>
        <a:bodyPr/>
        <a:lstStyle/>
        <a:p>
          <a:endParaRPr lang="es-EC" sz="1200"/>
        </a:p>
      </dgm:t>
    </dgm:pt>
    <dgm:pt modelId="{95AFC9E7-6D8A-4B14-85BF-93286144587A}">
      <dgm:prSet phldrT="[Texto]" custT="1"/>
      <dgm:spPr/>
      <dgm:t>
        <a:bodyPr/>
        <a:lstStyle/>
        <a:p>
          <a:r>
            <a:rPr lang="es-EC" sz="1200" dirty="0"/>
            <a:t>ROI = (Ingresos – Inversión) / Inversión</a:t>
          </a:r>
        </a:p>
      </dgm:t>
    </dgm:pt>
    <dgm:pt modelId="{51956880-3AEA-4F18-A7FC-E59B8781C673}" type="parTrans" cxnId="{0B2BB768-7386-4EDE-AA95-9AF0445C6664}">
      <dgm:prSet/>
      <dgm:spPr/>
      <dgm:t>
        <a:bodyPr/>
        <a:lstStyle/>
        <a:p>
          <a:endParaRPr lang="es-EC" sz="1200"/>
        </a:p>
      </dgm:t>
    </dgm:pt>
    <dgm:pt modelId="{F610D06D-2083-4032-B7DF-8F5D0D1AC7F7}" type="sibTrans" cxnId="{0B2BB768-7386-4EDE-AA95-9AF0445C6664}">
      <dgm:prSet/>
      <dgm:spPr/>
      <dgm:t>
        <a:bodyPr/>
        <a:lstStyle/>
        <a:p>
          <a:endParaRPr lang="es-EC" sz="1200"/>
        </a:p>
      </dgm:t>
    </dgm:pt>
    <dgm:pt modelId="{581FBF6F-81DC-4A40-84E1-A23A1C8D3507}" type="pres">
      <dgm:prSet presAssocID="{76A1BABF-CF86-4BF9-8281-E3044B6BA3C2}" presName="Name0" presStyleCnt="0">
        <dgm:presLayoutVars>
          <dgm:dir/>
          <dgm:animLvl val="lvl"/>
          <dgm:resizeHandles val="exact"/>
        </dgm:presLayoutVars>
      </dgm:prSet>
      <dgm:spPr/>
    </dgm:pt>
    <dgm:pt modelId="{C6D856DD-AF43-45DC-AD2B-D912CEC161D7}" type="pres">
      <dgm:prSet presAssocID="{2C90FB91-396D-4260-B1F3-EE36D4EA7F74}" presName="vertFlow" presStyleCnt="0"/>
      <dgm:spPr/>
    </dgm:pt>
    <dgm:pt modelId="{2BEF4668-DB87-49FF-9E53-E917136C5AF8}" type="pres">
      <dgm:prSet presAssocID="{2C90FB91-396D-4260-B1F3-EE36D4EA7F74}" presName="header" presStyleLbl="node1" presStyleIdx="0" presStyleCnt="4"/>
      <dgm:spPr/>
    </dgm:pt>
    <dgm:pt modelId="{01DDC5DC-5A8E-4FAF-9D67-1E9B308E99D2}" type="pres">
      <dgm:prSet presAssocID="{5AA88AE7-44F0-4433-A94B-4AF8097B393C}" presName="parTrans" presStyleLbl="sibTrans2D1" presStyleIdx="0" presStyleCnt="8"/>
      <dgm:spPr/>
    </dgm:pt>
    <dgm:pt modelId="{28FC1D1A-5D93-40DB-B3CF-3A6BE7CB1399}" type="pres">
      <dgm:prSet presAssocID="{C7C91D47-D052-4E4D-8FE7-835DFF897EDD}" presName="child" presStyleLbl="alignAccFollowNode1" presStyleIdx="0" presStyleCnt="8">
        <dgm:presLayoutVars>
          <dgm:chMax val="0"/>
          <dgm:bulletEnabled val="1"/>
        </dgm:presLayoutVars>
      </dgm:prSet>
      <dgm:spPr/>
    </dgm:pt>
    <dgm:pt modelId="{7588EE65-CE91-4338-B7D9-48AF7BAAA51A}" type="pres">
      <dgm:prSet presAssocID="{B787A8D5-0E98-4BA5-883A-DD44B3F82F51}" presName="sibTrans" presStyleLbl="sibTrans2D1" presStyleIdx="1" presStyleCnt="8"/>
      <dgm:spPr/>
    </dgm:pt>
    <dgm:pt modelId="{85ABE913-B38E-496C-9EA0-B28174DBFCCF}" type="pres">
      <dgm:prSet presAssocID="{14260B3B-E2D9-4AB5-B060-9430F3A389F2}" presName="child" presStyleLbl="alignAccFollowNode1" presStyleIdx="1" presStyleCnt="8">
        <dgm:presLayoutVars>
          <dgm:chMax val="0"/>
          <dgm:bulletEnabled val="1"/>
        </dgm:presLayoutVars>
      </dgm:prSet>
      <dgm:spPr/>
    </dgm:pt>
    <dgm:pt modelId="{4935C0C2-9129-4052-9D57-28B1AB82B6CB}" type="pres">
      <dgm:prSet presAssocID="{2C90FB91-396D-4260-B1F3-EE36D4EA7F74}" presName="hSp" presStyleCnt="0"/>
      <dgm:spPr/>
    </dgm:pt>
    <dgm:pt modelId="{9EF22585-DF8F-44D1-AB39-4CF980D72AAB}" type="pres">
      <dgm:prSet presAssocID="{949964A3-6958-4E47-83D5-940287120D7E}" presName="vertFlow" presStyleCnt="0"/>
      <dgm:spPr/>
    </dgm:pt>
    <dgm:pt modelId="{B966412D-B12F-479B-81F8-95D47C224488}" type="pres">
      <dgm:prSet presAssocID="{949964A3-6958-4E47-83D5-940287120D7E}" presName="header" presStyleLbl="node1" presStyleIdx="1" presStyleCnt="4"/>
      <dgm:spPr/>
    </dgm:pt>
    <dgm:pt modelId="{D50FB4E1-E31F-4647-BF63-13569A243976}" type="pres">
      <dgm:prSet presAssocID="{E96F2C8A-E87C-42A9-B678-867AB452D808}" presName="parTrans" presStyleLbl="sibTrans2D1" presStyleIdx="2" presStyleCnt="8"/>
      <dgm:spPr/>
    </dgm:pt>
    <dgm:pt modelId="{346D7ABB-06B5-48A2-9A52-FFF9361656AC}" type="pres">
      <dgm:prSet presAssocID="{A566C304-13AB-43E6-BFF9-3A86FC4499AF}" presName="child" presStyleLbl="alignAccFollowNode1" presStyleIdx="2" presStyleCnt="8">
        <dgm:presLayoutVars>
          <dgm:chMax val="0"/>
          <dgm:bulletEnabled val="1"/>
        </dgm:presLayoutVars>
      </dgm:prSet>
      <dgm:spPr/>
    </dgm:pt>
    <dgm:pt modelId="{38B5D2AA-B5D2-4576-A41E-4FA996CCC967}" type="pres">
      <dgm:prSet presAssocID="{21E9F5D4-A823-4519-BA3D-5F95C34882E9}" presName="sibTrans" presStyleLbl="sibTrans2D1" presStyleIdx="3" presStyleCnt="8"/>
      <dgm:spPr/>
    </dgm:pt>
    <dgm:pt modelId="{FEDEEA96-440C-411E-998D-FE403D1F8AA5}" type="pres">
      <dgm:prSet presAssocID="{535367EA-6A09-4D71-ADC2-5CC2BB68FEEE}" presName="child" presStyleLbl="alignAccFollowNode1" presStyleIdx="3" presStyleCnt="8">
        <dgm:presLayoutVars>
          <dgm:chMax val="0"/>
          <dgm:bulletEnabled val="1"/>
        </dgm:presLayoutVars>
      </dgm:prSet>
      <dgm:spPr/>
    </dgm:pt>
    <dgm:pt modelId="{2C404BDA-144F-4B95-A1F8-733A3F6FAA3B}" type="pres">
      <dgm:prSet presAssocID="{949964A3-6958-4E47-83D5-940287120D7E}" presName="hSp" presStyleCnt="0"/>
      <dgm:spPr/>
    </dgm:pt>
    <dgm:pt modelId="{E1CD8A29-9B3B-4087-BB38-C28087B2F95D}" type="pres">
      <dgm:prSet presAssocID="{9C02B234-87D1-432F-BA76-011D404416CE}" presName="vertFlow" presStyleCnt="0"/>
      <dgm:spPr/>
    </dgm:pt>
    <dgm:pt modelId="{E00CA588-87E6-4453-A215-B938F2BFC68C}" type="pres">
      <dgm:prSet presAssocID="{9C02B234-87D1-432F-BA76-011D404416CE}" presName="header" presStyleLbl="node1" presStyleIdx="2" presStyleCnt="4"/>
      <dgm:spPr/>
    </dgm:pt>
    <dgm:pt modelId="{6DCF868B-DE38-4E29-B5B2-690375CDE8AD}" type="pres">
      <dgm:prSet presAssocID="{01123F75-D9AC-48AA-A4EA-FEB0F8ED449B}" presName="parTrans" presStyleLbl="sibTrans2D1" presStyleIdx="4" presStyleCnt="8"/>
      <dgm:spPr/>
    </dgm:pt>
    <dgm:pt modelId="{17989A7B-122F-4E75-A667-3C11A64B9E12}" type="pres">
      <dgm:prSet presAssocID="{4FFD3552-ED55-4059-8BDE-CD6202626D9E}" presName="child" presStyleLbl="alignAccFollowNode1" presStyleIdx="4" presStyleCnt="8">
        <dgm:presLayoutVars>
          <dgm:chMax val="0"/>
          <dgm:bulletEnabled val="1"/>
        </dgm:presLayoutVars>
      </dgm:prSet>
      <dgm:spPr/>
    </dgm:pt>
    <dgm:pt modelId="{D7AE5D33-FECA-4A6C-8BFB-F36EE65A7520}" type="pres">
      <dgm:prSet presAssocID="{EB82C347-5282-4767-9A2E-54C636BDBEF7}" presName="sibTrans" presStyleLbl="sibTrans2D1" presStyleIdx="5" presStyleCnt="8"/>
      <dgm:spPr/>
    </dgm:pt>
    <dgm:pt modelId="{9933CFA8-47CE-4E74-9FEF-DD42D867CD30}" type="pres">
      <dgm:prSet presAssocID="{878CD4CE-767A-4ADB-B653-BB350158A2D9}" presName="child" presStyleLbl="alignAccFollowNode1" presStyleIdx="5" presStyleCnt="8">
        <dgm:presLayoutVars>
          <dgm:chMax val="0"/>
          <dgm:bulletEnabled val="1"/>
        </dgm:presLayoutVars>
      </dgm:prSet>
      <dgm:spPr/>
    </dgm:pt>
    <dgm:pt modelId="{78FF97D3-589F-402C-8B1F-7D9BD60BE57F}" type="pres">
      <dgm:prSet presAssocID="{9C02B234-87D1-432F-BA76-011D404416CE}" presName="hSp" presStyleCnt="0"/>
      <dgm:spPr/>
    </dgm:pt>
    <dgm:pt modelId="{E4A40605-5EFA-49BB-9D46-723373BDACEF}" type="pres">
      <dgm:prSet presAssocID="{8CF795D1-6996-4990-A091-0EBBCA2CC94F}" presName="vertFlow" presStyleCnt="0"/>
      <dgm:spPr/>
    </dgm:pt>
    <dgm:pt modelId="{2EC52948-FA3A-475B-807D-55C10D060485}" type="pres">
      <dgm:prSet presAssocID="{8CF795D1-6996-4990-A091-0EBBCA2CC94F}" presName="header" presStyleLbl="node1" presStyleIdx="3" presStyleCnt="4"/>
      <dgm:spPr/>
    </dgm:pt>
    <dgm:pt modelId="{C672870E-36D2-40FB-9D0A-0CD79B704A45}" type="pres">
      <dgm:prSet presAssocID="{1F332800-2ADB-4077-8724-B11D0EBA9052}" presName="parTrans" presStyleLbl="sibTrans2D1" presStyleIdx="6" presStyleCnt="8"/>
      <dgm:spPr/>
    </dgm:pt>
    <dgm:pt modelId="{E3326817-630D-43B8-B121-677149D69692}" type="pres">
      <dgm:prSet presAssocID="{7527C1EA-EFE7-43FA-BCE1-5D8A7CBC5D41}" presName="child" presStyleLbl="alignAccFollowNode1" presStyleIdx="6" presStyleCnt="8">
        <dgm:presLayoutVars>
          <dgm:chMax val="0"/>
          <dgm:bulletEnabled val="1"/>
        </dgm:presLayoutVars>
      </dgm:prSet>
      <dgm:spPr/>
    </dgm:pt>
    <dgm:pt modelId="{A6BD2D78-D145-4B7A-A333-F2D09E41B2E8}" type="pres">
      <dgm:prSet presAssocID="{1C22CC7D-0C5B-41AC-B30A-6FFA0B175AB8}" presName="sibTrans" presStyleLbl="sibTrans2D1" presStyleIdx="7" presStyleCnt="8"/>
      <dgm:spPr/>
    </dgm:pt>
    <dgm:pt modelId="{5C6C4B28-28A6-400F-AA21-F3C79D764DDF}" type="pres">
      <dgm:prSet presAssocID="{95AFC9E7-6D8A-4B14-85BF-93286144587A}" presName="child" presStyleLbl="alignAccFollowNode1" presStyleIdx="7" presStyleCnt="8">
        <dgm:presLayoutVars>
          <dgm:chMax val="0"/>
          <dgm:bulletEnabled val="1"/>
        </dgm:presLayoutVars>
      </dgm:prSet>
      <dgm:spPr/>
    </dgm:pt>
  </dgm:ptLst>
  <dgm:cxnLst>
    <dgm:cxn modelId="{8A3D0F0D-DA8E-4006-A728-0AF285C5B353}" type="presOf" srcId="{1F332800-2ADB-4077-8724-B11D0EBA9052}" destId="{C672870E-36D2-40FB-9D0A-0CD79B704A45}" srcOrd="0" destOrd="0" presId="urn:microsoft.com/office/officeart/2005/8/layout/lProcess1"/>
    <dgm:cxn modelId="{91431A0F-8097-4591-B336-EAD34468CD64}" type="presOf" srcId="{95AFC9E7-6D8A-4B14-85BF-93286144587A}" destId="{5C6C4B28-28A6-400F-AA21-F3C79D764DDF}" srcOrd="0" destOrd="0" presId="urn:microsoft.com/office/officeart/2005/8/layout/lProcess1"/>
    <dgm:cxn modelId="{8C65F118-4A03-4F16-AED6-3E6B73CE2992}" type="presOf" srcId="{949964A3-6958-4E47-83D5-940287120D7E}" destId="{B966412D-B12F-479B-81F8-95D47C224488}" srcOrd="0" destOrd="0" presId="urn:microsoft.com/office/officeart/2005/8/layout/lProcess1"/>
    <dgm:cxn modelId="{FCB54D19-4EB0-446F-A8DA-D841C0249C66}" type="presOf" srcId="{8CF795D1-6996-4990-A091-0EBBCA2CC94F}" destId="{2EC52948-FA3A-475B-807D-55C10D060485}" srcOrd="0" destOrd="0" presId="urn:microsoft.com/office/officeart/2005/8/layout/lProcess1"/>
    <dgm:cxn modelId="{93275C24-D090-461B-B105-EB7F3FBFEAD4}" srcId="{9C02B234-87D1-432F-BA76-011D404416CE}" destId="{878CD4CE-767A-4ADB-B653-BB350158A2D9}" srcOrd="1" destOrd="0" parTransId="{CAE75566-13B4-49EE-A3AF-9BEFB6E41FD7}" sibTransId="{44CECA30-DECB-481B-B544-B6446B8F51E2}"/>
    <dgm:cxn modelId="{0EE20A25-71C4-4156-8DA4-CFCFAE663BEC}" srcId="{76A1BABF-CF86-4BF9-8281-E3044B6BA3C2}" destId="{2C90FB91-396D-4260-B1F3-EE36D4EA7F74}" srcOrd="0" destOrd="0" parTransId="{832DC4A9-9379-42AE-93CA-182A3E23100D}" sibTransId="{72E6B48F-6885-46D7-AE53-773DC88C81B3}"/>
    <dgm:cxn modelId="{418FC52D-7F9A-412A-B58C-5B628C7F8114}" type="presOf" srcId="{4FFD3552-ED55-4059-8BDE-CD6202626D9E}" destId="{17989A7B-122F-4E75-A667-3C11A64B9E12}" srcOrd="0" destOrd="0" presId="urn:microsoft.com/office/officeart/2005/8/layout/lProcess1"/>
    <dgm:cxn modelId="{F5A75D35-3114-4A7C-B2F2-B384E54BEC49}" type="presOf" srcId="{2C90FB91-396D-4260-B1F3-EE36D4EA7F74}" destId="{2BEF4668-DB87-49FF-9E53-E917136C5AF8}" srcOrd="0" destOrd="0" presId="urn:microsoft.com/office/officeart/2005/8/layout/lProcess1"/>
    <dgm:cxn modelId="{17D9413A-5DF8-4C2B-A38B-AD6BEEDF499F}" type="presOf" srcId="{21E9F5D4-A823-4519-BA3D-5F95C34882E9}" destId="{38B5D2AA-B5D2-4576-A41E-4FA996CCC967}" srcOrd="0" destOrd="0" presId="urn:microsoft.com/office/officeart/2005/8/layout/lProcess1"/>
    <dgm:cxn modelId="{46443340-BF5A-4DCD-BF68-B36504A98FDB}" srcId="{2C90FB91-396D-4260-B1F3-EE36D4EA7F74}" destId="{14260B3B-E2D9-4AB5-B060-9430F3A389F2}" srcOrd="1" destOrd="0" parTransId="{A40EC0C0-D0B0-424C-BBC3-EB73C1037488}" sibTransId="{7E4DB269-2303-4D12-9C7C-FC95B51AF6F6}"/>
    <dgm:cxn modelId="{463DD25E-4546-4B9E-B6C7-1C4DC1855D78}" type="presOf" srcId="{01123F75-D9AC-48AA-A4EA-FEB0F8ED449B}" destId="{6DCF868B-DE38-4E29-B5B2-690375CDE8AD}" srcOrd="0" destOrd="0" presId="urn:microsoft.com/office/officeart/2005/8/layout/lProcess1"/>
    <dgm:cxn modelId="{0B2BB768-7386-4EDE-AA95-9AF0445C6664}" srcId="{8CF795D1-6996-4990-A091-0EBBCA2CC94F}" destId="{95AFC9E7-6D8A-4B14-85BF-93286144587A}" srcOrd="1" destOrd="0" parTransId="{51956880-3AEA-4F18-A7FC-E59B8781C673}" sibTransId="{F610D06D-2083-4032-B7DF-8F5D0D1AC7F7}"/>
    <dgm:cxn modelId="{6D570C6F-5B71-4136-99FF-AD3470E5438F}" type="presOf" srcId="{C7C91D47-D052-4E4D-8FE7-835DFF897EDD}" destId="{28FC1D1A-5D93-40DB-B3CF-3A6BE7CB1399}" srcOrd="0" destOrd="0" presId="urn:microsoft.com/office/officeart/2005/8/layout/lProcess1"/>
    <dgm:cxn modelId="{6D733B75-1711-4EF1-975D-2ACF0F44511A}" srcId="{949964A3-6958-4E47-83D5-940287120D7E}" destId="{535367EA-6A09-4D71-ADC2-5CC2BB68FEEE}" srcOrd="1" destOrd="0" parTransId="{B8D8328E-0244-40DA-AD56-E88E2653DB4D}" sibTransId="{898E9DA9-CBF7-4567-8DE1-07302D02109C}"/>
    <dgm:cxn modelId="{39F25B7B-1781-4EBD-B307-14A8808E64E7}" srcId="{9C02B234-87D1-432F-BA76-011D404416CE}" destId="{4FFD3552-ED55-4059-8BDE-CD6202626D9E}" srcOrd="0" destOrd="0" parTransId="{01123F75-D9AC-48AA-A4EA-FEB0F8ED449B}" sibTransId="{EB82C347-5282-4767-9A2E-54C636BDBEF7}"/>
    <dgm:cxn modelId="{314D6C89-AC73-4BB0-94F9-BA7359604309}" type="presOf" srcId="{B787A8D5-0E98-4BA5-883A-DD44B3F82F51}" destId="{7588EE65-CE91-4338-B7D9-48AF7BAAA51A}" srcOrd="0" destOrd="0" presId="urn:microsoft.com/office/officeart/2005/8/layout/lProcess1"/>
    <dgm:cxn modelId="{28975789-137F-477D-B37C-6F7B0AB05B64}" type="presOf" srcId="{7527C1EA-EFE7-43FA-BCE1-5D8A7CBC5D41}" destId="{E3326817-630D-43B8-B121-677149D69692}" srcOrd="0" destOrd="0" presId="urn:microsoft.com/office/officeart/2005/8/layout/lProcess1"/>
    <dgm:cxn modelId="{86BD948E-4126-42F9-9B9E-08D69098B603}" type="presOf" srcId="{535367EA-6A09-4D71-ADC2-5CC2BB68FEEE}" destId="{FEDEEA96-440C-411E-998D-FE403D1F8AA5}" srcOrd="0" destOrd="0" presId="urn:microsoft.com/office/officeart/2005/8/layout/lProcess1"/>
    <dgm:cxn modelId="{BF36A890-D69F-4ACA-85B6-008A21908E21}" type="presOf" srcId="{5AA88AE7-44F0-4433-A94B-4AF8097B393C}" destId="{01DDC5DC-5A8E-4FAF-9D67-1E9B308E99D2}" srcOrd="0" destOrd="0" presId="urn:microsoft.com/office/officeart/2005/8/layout/lProcess1"/>
    <dgm:cxn modelId="{E0361B95-B307-4AF3-91D8-6D4790BCDF8B}" type="presOf" srcId="{E96F2C8A-E87C-42A9-B678-867AB452D808}" destId="{D50FB4E1-E31F-4647-BF63-13569A243976}" srcOrd="0" destOrd="0" presId="urn:microsoft.com/office/officeart/2005/8/layout/lProcess1"/>
    <dgm:cxn modelId="{261500A4-65FA-42C5-91CB-09A264B9F399}" type="presOf" srcId="{EB82C347-5282-4767-9A2E-54C636BDBEF7}" destId="{D7AE5D33-FECA-4A6C-8BFB-F36EE65A7520}" srcOrd="0" destOrd="0" presId="urn:microsoft.com/office/officeart/2005/8/layout/lProcess1"/>
    <dgm:cxn modelId="{E97253A4-064C-4550-9905-72BD2913E432}" srcId="{949964A3-6958-4E47-83D5-940287120D7E}" destId="{A566C304-13AB-43E6-BFF9-3A86FC4499AF}" srcOrd="0" destOrd="0" parTransId="{E96F2C8A-E87C-42A9-B678-867AB452D808}" sibTransId="{21E9F5D4-A823-4519-BA3D-5F95C34882E9}"/>
    <dgm:cxn modelId="{725339A6-398B-469C-8CCA-152DF175CE36}" srcId="{76A1BABF-CF86-4BF9-8281-E3044B6BA3C2}" destId="{9C02B234-87D1-432F-BA76-011D404416CE}" srcOrd="2" destOrd="0" parTransId="{3C2E5B11-4A76-4040-BAA1-782577E7D0BA}" sibTransId="{F0B9763C-C879-4F2B-AD92-7B23E8459E6F}"/>
    <dgm:cxn modelId="{E27AC3AD-3525-4F91-AFC4-30A6CE4F7736}" type="presOf" srcId="{76A1BABF-CF86-4BF9-8281-E3044B6BA3C2}" destId="{581FBF6F-81DC-4A40-84E1-A23A1C8D3507}" srcOrd="0" destOrd="0" presId="urn:microsoft.com/office/officeart/2005/8/layout/lProcess1"/>
    <dgm:cxn modelId="{B7275DB8-EF65-4D3E-80EC-88CD04B15FDE}" srcId="{2C90FB91-396D-4260-B1F3-EE36D4EA7F74}" destId="{C7C91D47-D052-4E4D-8FE7-835DFF897EDD}" srcOrd="0" destOrd="0" parTransId="{5AA88AE7-44F0-4433-A94B-4AF8097B393C}" sibTransId="{B787A8D5-0E98-4BA5-883A-DD44B3F82F51}"/>
    <dgm:cxn modelId="{D61B0ABF-EC37-4D6F-95CD-3C3FFA3D4805}" type="presOf" srcId="{9C02B234-87D1-432F-BA76-011D404416CE}" destId="{E00CA588-87E6-4453-A215-B938F2BFC68C}" srcOrd="0" destOrd="0" presId="urn:microsoft.com/office/officeart/2005/8/layout/lProcess1"/>
    <dgm:cxn modelId="{9B3E3EBF-552E-4A07-ADAB-C67D27AF6F45}" srcId="{76A1BABF-CF86-4BF9-8281-E3044B6BA3C2}" destId="{8CF795D1-6996-4990-A091-0EBBCA2CC94F}" srcOrd="3" destOrd="0" parTransId="{B6A69EF4-E7B8-4ABE-BAA9-BF757879036A}" sibTransId="{3AAA06F7-A4D4-4E3B-B934-7E67E1282A43}"/>
    <dgm:cxn modelId="{53BAA3C5-4AB9-4BA2-A59A-51171D592E33}" srcId="{76A1BABF-CF86-4BF9-8281-E3044B6BA3C2}" destId="{949964A3-6958-4E47-83D5-940287120D7E}" srcOrd="1" destOrd="0" parTransId="{7C24E9AB-D168-4AFB-B606-8CCDF45312C8}" sibTransId="{B498430A-822A-4DCC-9A19-DA75C8FE25CC}"/>
    <dgm:cxn modelId="{0BFF1FCF-F9A9-4D3D-81A8-D25548C4C351}" type="presOf" srcId="{878CD4CE-767A-4ADB-B653-BB350158A2D9}" destId="{9933CFA8-47CE-4E74-9FEF-DD42D867CD30}" srcOrd="0" destOrd="0" presId="urn:microsoft.com/office/officeart/2005/8/layout/lProcess1"/>
    <dgm:cxn modelId="{5F8B68D4-8B22-41A5-B2B0-5DCDDB1508C8}" type="presOf" srcId="{A566C304-13AB-43E6-BFF9-3A86FC4499AF}" destId="{346D7ABB-06B5-48A2-9A52-FFF9361656AC}" srcOrd="0" destOrd="0" presId="urn:microsoft.com/office/officeart/2005/8/layout/lProcess1"/>
    <dgm:cxn modelId="{4AFA62D9-E845-4670-BEB0-D080E836A753}" srcId="{8CF795D1-6996-4990-A091-0EBBCA2CC94F}" destId="{7527C1EA-EFE7-43FA-BCE1-5D8A7CBC5D41}" srcOrd="0" destOrd="0" parTransId="{1F332800-2ADB-4077-8724-B11D0EBA9052}" sibTransId="{1C22CC7D-0C5B-41AC-B30A-6FFA0B175AB8}"/>
    <dgm:cxn modelId="{EC474DEC-6152-4FF9-A80A-A546A343A697}" type="presOf" srcId="{1C22CC7D-0C5B-41AC-B30A-6FFA0B175AB8}" destId="{A6BD2D78-D145-4B7A-A333-F2D09E41B2E8}" srcOrd="0" destOrd="0" presId="urn:microsoft.com/office/officeart/2005/8/layout/lProcess1"/>
    <dgm:cxn modelId="{B430F8F7-E1F5-4D90-B5F2-EDDEC1E28CE2}" type="presOf" srcId="{14260B3B-E2D9-4AB5-B060-9430F3A389F2}" destId="{85ABE913-B38E-496C-9EA0-B28174DBFCCF}" srcOrd="0" destOrd="0" presId="urn:microsoft.com/office/officeart/2005/8/layout/lProcess1"/>
    <dgm:cxn modelId="{1B8411E7-27A0-4F46-86F0-0F6F247B3954}" type="presParOf" srcId="{581FBF6F-81DC-4A40-84E1-A23A1C8D3507}" destId="{C6D856DD-AF43-45DC-AD2B-D912CEC161D7}" srcOrd="0" destOrd="0" presId="urn:microsoft.com/office/officeart/2005/8/layout/lProcess1"/>
    <dgm:cxn modelId="{8B44CE0F-E9B8-4F0D-8000-5B1E538E0431}" type="presParOf" srcId="{C6D856DD-AF43-45DC-AD2B-D912CEC161D7}" destId="{2BEF4668-DB87-49FF-9E53-E917136C5AF8}" srcOrd="0" destOrd="0" presId="urn:microsoft.com/office/officeart/2005/8/layout/lProcess1"/>
    <dgm:cxn modelId="{BDA62FCC-0621-4C5B-8DE7-47B93BDDCF7B}" type="presParOf" srcId="{C6D856DD-AF43-45DC-AD2B-D912CEC161D7}" destId="{01DDC5DC-5A8E-4FAF-9D67-1E9B308E99D2}" srcOrd="1" destOrd="0" presId="urn:microsoft.com/office/officeart/2005/8/layout/lProcess1"/>
    <dgm:cxn modelId="{4C007E21-BDF7-4732-959F-2DBD2CEC69E9}" type="presParOf" srcId="{C6D856DD-AF43-45DC-AD2B-D912CEC161D7}" destId="{28FC1D1A-5D93-40DB-B3CF-3A6BE7CB1399}" srcOrd="2" destOrd="0" presId="urn:microsoft.com/office/officeart/2005/8/layout/lProcess1"/>
    <dgm:cxn modelId="{A34FB743-BC1D-4B47-8C88-0928537501D0}" type="presParOf" srcId="{C6D856DD-AF43-45DC-AD2B-D912CEC161D7}" destId="{7588EE65-CE91-4338-B7D9-48AF7BAAA51A}" srcOrd="3" destOrd="0" presId="urn:microsoft.com/office/officeart/2005/8/layout/lProcess1"/>
    <dgm:cxn modelId="{92F6AA84-6B5B-44AC-B59D-1EC245FA079B}" type="presParOf" srcId="{C6D856DD-AF43-45DC-AD2B-D912CEC161D7}" destId="{85ABE913-B38E-496C-9EA0-B28174DBFCCF}" srcOrd="4" destOrd="0" presId="urn:microsoft.com/office/officeart/2005/8/layout/lProcess1"/>
    <dgm:cxn modelId="{B22F5800-050C-4B07-8463-3AA9BA39562B}" type="presParOf" srcId="{581FBF6F-81DC-4A40-84E1-A23A1C8D3507}" destId="{4935C0C2-9129-4052-9D57-28B1AB82B6CB}" srcOrd="1" destOrd="0" presId="urn:microsoft.com/office/officeart/2005/8/layout/lProcess1"/>
    <dgm:cxn modelId="{3CCB6AAA-405C-4779-9C75-88168AED29E6}" type="presParOf" srcId="{581FBF6F-81DC-4A40-84E1-A23A1C8D3507}" destId="{9EF22585-DF8F-44D1-AB39-4CF980D72AAB}" srcOrd="2" destOrd="0" presId="urn:microsoft.com/office/officeart/2005/8/layout/lProcess1"/>
    <dgm:cxn modelId="{191F85CD-5F93-4FC9-9734-E7526A4942FA}" type="presParOf" srcId="{9EF22585-DF8F-44D1-AB39-4CF980D72AAB}" destId="{B966412D-B12F-479B-81F8-95D47C224488}" srcOrd="0" destOrd="0" presId="urn:microsoft.com/office/officeart/2005/8/layout/lProcess1"/>
    <dgm:cxn modelId="{120061A3-B341-4D61-B688-BF4EFFAB84DF}" type="presParOf" srcId="{9EF22585-DF8F-44D1-AB39-4CF980D72AAB}" destId="{D50FB4E1-E31F-4647-BF63-13569A243976}" srcOrd="1" destOrd="0" presId="urn:microsoft.com/office/officeart/2005/8/layout/lProcess1"/>
    <dgm:cxn modelId="{311AC20B-BFC2-45F3-8F18-8E812580D242}" type="presParOf" srcId="{9EF22585-DF8F-44D1-AB39-4CF980D72AAB}" destId="{346D7ABB-06B5-48A2-9A52-FFF9361656AC}" srcOrd="2" destOrd="0" presId="urn:microsoft.com/office/officeart/2005/8/layout/lProcess1"/>
    <dgm:cxn modelId="{7BCAC555-403D-4384-B4B1-3733BD528BD4}" type="presParOf" srcId="{9EF22585-DF8F-44D1-AB39-4CF980D72AAB}" destId="{38B5D2AA-B5D2-4576-A41E-4FA996CCC967}" srcOrd="3" destOrd="0" presId="urn:microsoft.com/office/officeart/2005/8/layout/lProcess1"/>
    <dgm:cxn modelId="{378A8EE5-DE3B-4B9B-996F-E9F8B66585A3}" type="presParOf" srcId="{9EF22585-DF8F-44D1-AB39-4CF980D72AAB}" destId="{FEDEEA96-440C-411E-998D-FE403D1F8AA5}" srcOrd="4" destOrd="0" presId="urn:microsoft.com/office/officeart/2005/8/layout/lProcess1"/>
    <dgm:cxn modelId="{3227C866-9F87-4248-9ED0-038755D99481}" type="presParOf" srcId="{581FBF6F-81DC-4A40-84E1-A23A1C8D3507}" destId="{2C404BDA-144F-4B95-A1F8-733A3F6FAA3B}" srcOrd="3" destOrd="0" presId="urn:microsoft.com/office/officeart/2005/8/layout/lProcess1"/>
    <dgm:cxn modelId="{ACE6753B-8094-428A-A1DE-11812B708267}" type="presParOf" srcId="{581FBF6F-81DC-4A40-84E1-A23A1C8D3507}" destId="{E1CD8A29-9B3B-4087-BB38-C28087B2F95D}" srcOrd="4" destOrd="0" presId="urn:microsoft.com/office/officeart/2005/8/layout/lProcess1"/>
    <dgm:cxn modelId="{78AA6250-0B7D-428D-86F0-1F981FB25BF4}" type="presParOf" srcId="{E1CD8A29-9B3B-4087-BB38-C28087B2F95D}" destId="{E00CA588-87E6-4453-A215-B938F2BFC68C}" srcOrd="0" destOrd="0" presId="urn:microsoft.com/office/officeart/2005/8/layout/lProcess1"/>
    <dgm:cxn modelId="{7C87A5F3-F43D-462F-9C4B-D30843301B98}" type="presParOf" srcId="{E1CD8A29-9B3B-4087-BB38-C28087B2F95D}" destId="{6DCF868B-DE38-4E29-B5B2-690375CDE8AD}" srcOrd="1" destOrd="0" presId="urn:microsoft.com/office/officeart/2005/8/layout/lProcess1"/>
    <dgm:cxn modelId="{684B4DD1-2854-4A78-85DB-28AF43F16E25}" type="presParOf" srcId="{E1CD8A29-9B3B-4087-BB38-C28087B2F95D}" destId="{17989A7B-122F-4E75-A667-3C11A64B9E12}" srcOrd="2" destOrd="0" presId="urn:microsoft.com/office/officeart/2005/8/layout/lProcess1"/>
    <dgm:cxn modelId="{D6E1F86F-3F05-49C1-A884-1B6E56FF3E90}" type="presParOf" srcId="{E1CD8A29-9B3B-4087-BB38-C28087B2F95D}" destId="{D7AE5D33-FECA-4A6C-8BFB-F36EE65A7520}" srcOrd="3" destOrd="0" presId="urn:microsoft.com/office/officeart/2005/8/layout/lProcess1"/>
    <dgm:cxn modelId="{125ECAEB-88FF-4967-9229-F96B3023013E}" type="presParOf" srcId="{E1CD8A29-9B3B-4087-BB38-C28087B2F95D}" destId="{9933CFA8-47CE-4E74-9FEF-DD42D867CD30}" srcOrd="4" destOrd="0" presId="urn:microsoft.com/office/officeart/2005/8/layout/lProcess1"/>
    <dgm:cxn modelId="{5F87E181-9DD7-459D-BE29-5E74CF48025D}" type="presParOf" srcId="{581FBF6F-81DC-4A40-84E1-A23A1C8D3507}" destId="{78FF97D3-589F-402C-8B1F-7D9BD60BE57F}" srcOrd="5" destOrd="0" presId="urn:microsoft.com/office/officeart/2005/8/layout/lProcess1"/>
    <dgm:cxn modelId="{44244330-6AEE-4DAD-8544-53D9ECCD6408}" type="presParOf" srcId="{581FBF6F-81DC-4A40-84E1-A23A1C8D3507}" destId="{E4A40605-5EFA-49BB-9D46-723373BDACEF}" srcOrd="6" destOrd="0" presId="urn:microsoft.com/office/officeart/2005/8/layout/lProcess1"/>
    <dgm:cxn modelId="{D957AAEB-26A7-4C22-8AFA-AE379A6FE74D}" type="presParOf" srcId="{E4A40605-5EFA-49BB-9D46-723373BDACEF}" destId="{2EC52948-FA3A-475B-807D-55C10D060485}" srcOrd="0" destOrd="0" presId="urn:microsoft.com/office/officeart/2005/8/layout/lProcess1"/>
    <dgm:cxn modelId="{961FD052-6BDB-40D7-A4D2-8D2CB2CDDF0B}" type="presParOf" srcId="{E4A40605-5EFA-49BB-9D46-723373BDACEF}" destId="{C672870E-36D2-40FB-9D0A-0CD79B704A45}" srcOrd="1" destOrd="0" presId="urn:microsoft.com/office/officeart/2005/8/layout/lProcess1"/>
    <dgm:cxn modelId="{AC152152-6520-4587-8EFC-64444195189C}" type="presParOf" srcId="{E4A40605-5EFA-49BB-9D46-723373BDACEF}" destId="{E3326817-630D-43B8-B121-677149D69692}" srcOrd="2" destOrd="0" presId="urn:microsoft.com/office/officeart/2005/8/layout/lProcess1"/>
    <dgm:cxn modelId="{08C9832E-D15A-4D35-B8B9-8CBB1105EF41}" type="presParOf" srcId="{E4A40605-5EFA-49BB-9D46-723373BDACEF}" destId="{A6BD2D78-D145-4B7A-A333-F2D09E41B2E8}" srcOrd="3" destOrd="0" presId="urn:microsoft.com/office/officeart/2005/8/layout/lProcess1"/>
    <dgm:cxn modelId="{081074FF-B685-4FC9-8038-4A250260EDF1}" type="presParOf" srcId="{E4A40605-5EFA-49BB-9D46-723373BDACEF}" destId="{5C6C4B28-28A6-400F-AA21-F3C79D764DDF}" srcOrd="4" destOrd="0" presId="urn:microsoft.com/office/officeart/2005/8/layout/l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A1E6976-9C23-4C3D-90A4-910C4EF5E9FA}" type="doc">
      <dgm:prSet loTypeId="urn:microsoft.com/office/officeart/2005/8/layout/chevron1" loCatId="process" qsTypeId="urn:microsoft.com/office/officeart/2005/8/quickstyle/simple1" qsCatId="simple" csTypeId="urn:microsoft.com/office/officeart/2005/8/colors/accent0_2" csCatId="mainScheme" phldr="1"/>
      <dgm:spPr/>
    </dgm:pt>
    <dgm:pt modelId="{6E8ADB8B-CFB6-4050-9F49-D516285AB778}">
      <dgm:prSet phldrT="[Texto]"/>
      <dgm:spPr/>
      <dgm:t>
        <a:bodyPr/>
        <a:lstStyle/>
        <a:p>
          <a:r>
            <a:rPr lang="es-MX" b="1" dirty="0">
              <a:solidFill>
                <a:schemeClr val="tx1"/>
              </a:solidFill>
              <a:latin typeface="Times New Roman" panose="02020603050405020304" pitchFamily="18" charset="0"/>
              <a:cs typeface="Times New Roman" panose="02020603050405020304" pitchFamily="18" charset="0"/>
            </a:rPr>
            <a:t>Acumulación: </a:t>
          </a:r>
          <a:r>
            <a:rPr lang="es-MX" dirty="0">
              <a:solidFill>
                <a:schemeClr val="tx1"/>
              </a:solidFill>
              <a:latin typeface="Times New Roman" panose="02020603050405020304" pitchFamily="18" charset="0"/>
              <a:cs typeface="Times New Roman" panose="02020603050405020304" pitchFamily="18" charset="0"/>
            </a:rPr>
            <a:t>Los grandes inversores acaparan los derechos de propiedad y elevan los precios </a:t>
          </a:r>
          <a:endParaRPr lang="es-EC" dirty="0">
            <a:solidFill>
              <a:schemeClr val="tx1"/>
            </a:solidFill>
            <a:latin typeface="Times New Roman" panose="02020603050405020304" pitchFamily="18" charset="0"/>
            <a:cs typeface="Times New Roman" panose="02020603050405020304" pitchFamily="18" charset="0"/>
          </a:endParaRPr>
        </a:p>
      </dgm:t>
    </dgm:pt>
    <dgm:pt modelId="{33AD7F37-BEC1-4A99-8F89-9FE12AC9FE63}" type="parTrans" cxnId="{A784D037-8E64-485D-ABFE-AFE6209C891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7C0F0F2D-AFC2-46C7-9EDF-01A2D8946836}" type="sibTrans" cxnId="{A784D037-8E64-485D-ABFE-AFE6209C891D}">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0EB73E9A-ABE2-4ECA-BB24-A16CCC87669F}">
      <dgm:prSet phldrT="[Texto]"/>
      <dgm:spPr/>
      <dgm:t>
        <a:bodyPr/>
        <a:lstStyle/>
        <a:p>
          <a:r>
            <a:rPr lang="es-MX" b="1" dirty="0">
              <a:solidFill>
                <a:schemeClr val="tx1"/>
              </a:solidFill>
              <a:latin typeface="Times New Roman" panose="02020603050405020304" pitchFamily="18" charset="0"/>
              <a:cs typeface="Times New Roman" panose="02020603050405020304" pitchFamily="18" charset="0"/>
            </a:rPr>
            <a:t>Participación</a:t>
          </a:r>
          <a:r>
            <a:rPr lang="es-MX" dirty="0">
              <a:solidFill>
                <a:schemeClr val="tx1"/>
              </a:solidFill>
              <a:latin typeface="Times New Roman" panose="02020603050405020304" pitchFamily="18" charset="0"/>
              <a:cs typeface="Times New Roman" panose="02020603050405020304" pitchFamily="18" charset="0"/>
            </a:rPr>
            <a:t> pública: La mayoría de los inversores ven subir el precio e invierten para recuperar su capital </a:t>
          </a:r>
          <a:endParaRPr lang="es-EC" dirty="0">
            <a:solidFill>
              <a:schemeClr val="tx1"/>
            </a:solidFill>
            <a:latin typeface="Times New Roman" panose="02020603050405020304" pitchFamily="18" charset="0"/>
            <a:cs typeface="Times New Roman" panose="02020603050405020304" pitchFamily="18" charset="0"/>
          </a:endParaRPr>
        </a:p>
      </dgm:t>
    </dgm:pt>
    <dgm:pt modelId="{7D0C27C3-5732-4410-B0EC-52A666F568CE}" type="parTrans" cxnId="{BADAB174-AAC5-4013-BB97-05E1434AC6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D179A26C-99D9-473A-BAF8-1370AF442232}" type="sibTrans" cxnId="{BADAB174-AAC5-4013-BB97-05E1434AC6CB}">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C59EA501-ACCF-4F36-BF47-C32352B68F69}">
      <dgm:prSet phldrT="[Texto]"/>
      <dgm:spPr/>
      <dgm:t>
        <a:bodyPr/>
        <a:lstStyle/>
        <a:p>
          <a:r>
            <a:rPr lang="es-MX" b="1" dirty="0">
              <a:solidFill>
                <a:schemeClr val="tx1"/>
              </a:solidFill>
              <a:latin typeface="Times New Roman" panose="02020603050405020304" pitchFamily="18" charset="0"/>
              <a:cs typeface="Times New Roman" panose="02020603050405020304" pitchFamily="18" charset="0"/>
            </a:rPr>
            <a:t>Euforia: </a:t>
          </a:r>
          <a:r>
            <a:rPr lang="es-MX" dirty="0">
              <a:solidFill>
                <a:schemeClr val="tx1"/>
              </a:solidFill>
              <a:latin typeface="Times New Roman" panose="02020603050405020304" pitchFamily="18" charset="0"/>
              <a:cs typeface="Times New Roman" panose="02020603050405020304" pitchFamily="18" charset="0"/>
            </a:rPr>
            <a:t>Para que el precio de venta suba los inversores deciden invertir</a:t>
          </a:r>
          <a:endParaRPr lang="es-EC" dirty="0">
            <a:solidFill>
              <a:schemeClr val="tx1"/>
            </a:solidFill>
            <a:latin typeface="Times New Roman" panose="02020603050405020304" pitchFamily="18" charset="0"/>
            <a:cs typeface="Times New Roman" panose="02020603050405020304" pitchFamily="18" charset="0"/>
          </a:endParaRPr>
        </a:p>
      </dgm:t>
    </dgm:pt>
    <dgm:pt modelId="{36363E00-41C6-40C3-AA51-9363FE9CCAAA}" type="parTrans" cxnId="{8599DD6C-C811-43B8-AC8A-B4BB64A1512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52516637-5D9C-404F-A1A5-39D3FB941F8E}" type="sibTrans" cxnId="{8599DD6C-C811-43B8-AC8A-B4BB64A15126}">
      <dgm:prSet/>
      <dgm:spPr/>
      <dgm:t>
        <a:bodyPr/>
        <a:lstStyle/>
        <a:p>
          <a:endParaRPr lang="es-EC">
            <a:solidFill>
              <a:schemeClr val="tx1"/>
            </a:solidFill>
            <a:latin typeface="Times New Roman" panose="02020603050405020304" pitchFamily="18" charset="0"/>
            <a:cs typeface="Times New Roman" panose="02020603050405020304" pitchFamily="18" charset="0"/>
          </a:endParaRPr>
        </a:p>
      </dgm:t>
    </dgm:pt>
    <dgm:pt modelId="{37CDF4B6-1FAE-42F4-9F04-49269C8BD2FF}" type="pres">
      <dgm:prSet presAssocID="{1A1E6976-9C23-4C3D-90A4-910C4EF5E9FA}" presName="Name0" presStyleCnt="0">
        <dgm:presLayoutVars>
          <dgm:dir/>
          <dgm:animLvl val="lvl"/>
          <dgm:resizeHandles val="exact"/>
        </dgm:presLayoutVars>
      </dgm:prSet>
      <dgm:spPr/>
    </dgm:pt>
    <dgm:pt modelId="{F181636E-C92D-44B4-967D-ED743B5FB6EF}" type="pres">
      <dgm:prSet presAssocID="{6E8ADB8B-CFB6-4050-9F49-D516285AB778}" presName="parTxOnly" presStyleLbl="node1" presStyleIdx="0" presStyleCnt="3">
        <dgm:presLayoutVars>
          <dgm:chMax val="0"/>
          <dgm:chPref val="0"/>
          <dgm:bulletEnabled val="1"/>
        </dgm:presLayoutVars>
      </dgm:prSet>
      <dgm:spPr/>
    </dgm:pt>
    <dgm:pt modelId="{2C1C7D4E-EB3D-482A-BA65-E09396712CCB}" type="pres">
      <dgm:prSet presAssocID="{7C0F0F2D-AFC2-46C7-9EDF-01A2D8946836}" presName="parTxOnlySpace" presStyleCnt="0"/>
      <dgm:spPr/>
    </dgm:pt>
    <dgm:pt modelId="{D8D14952-08A0-4271-B77F-C2812AF4B8FA}" type="pres">
      <dgm:prSet presAssocID="{0EB73E9A-ABE2-4ECA-BB24-A16CCC87669F}" presName="parTxOnly" presStyleLbl="node1" presStyleIdx="1" presStyleCnt="3">
        <dgm:presLayoutVars>
          <dgm:chMax val="0"/>
          <dgm:chPref val="0"/>
          <dgm:bulletEnabled val="1"/>
        </dgm:presLayoutVars>
      </dgm:prSet>
      <dgm:spPr/>
    </dgm:pt>
    <dgm:pt modelId="{B75AA29E-62DE-4130-A1DA-0D31D61D8625}" type="pres">
      <dgm:prSet presAssocID="{D179A26C-99D9-473A-BAF8-1370AF442232}" presName="parTxOnlySpace" presStyleCnt="0"/>
      <dgm:spPr/>
    </dgm:pt>
    <dgm:pt modelId="{E5B5316C-9DD5-4947-96C2-2D6C9D1E72F2}" type="pres">
      <dgm:prSet presAssocID="{C59EA501-ACCF-4F36-BF47-C32352B68F69}" presName="parTxOnly" presStyleLbl="node1" presStyleIdx="2" presStyleCnt="3">
        <dgm:presLayoutVars>
          <dgm:chMax val="0"/>
          <dgm:chPref val="0"/>
          <dgm:bulletEnabled val="1"/>
        </dgm:presLayoutVars>
      </dgm:prSet>
      <dgm:spPr/>
    </dgm:pt>
  </dgm:ptLst>
  <dgm:cxnLst>
    <dgm:cxn modelId="{A784D037-8E64-485D-ABFE-AFE6209C891D}" srcId="{1A1E6976-9C23-4C3D-90A4-910C4EF5E9FA}" destId="{6E8ADB8B-CFB6-4050-9F49-D516285AB778}" srcOrd="0" destOrd="0" parTransId="{33AD7F37-BEC1-4A99-8F89-9FE12AC9FE63}" sibTransId="{7C0F0F2D-AFC2-46C7-9EDF-01A2D8946836}"/>
    <dgm:cxn modelId="{8599DD6C-C811-43B8-AC8A-B4BB64A15126}" srcId="{1A1E6976-9C23-4C3D-90A4-910C4EF5E9FA}" destId="{C59EA501-ACCF-4F36-BF47-C32352B68F69}" srcOrd="2" destOrd="0" parTransId="{36363E00-41C6-40C3-AA51-9363FE9CCAAA}" sibTransId="{52516637-5D9C-404F-A1A5-39D3FB941F8E}"/>
    <dgm:cxn modelId="{BADAB174-AAC5-4013-BB97-05E1434AC6CB}" srcId="{1A1E6976-9C23-4C3D-90A4-910C4EF5E9FA}" destId="{0EB73E9A-ABE2-4ECA-BB24-A16CCC87669F}" srcOrd="1" destOrd="0" parTransId="{7D0C27C3-5732-4410-B0EC-52A666F568CE}" sibTransId="{D179A26C-99D9-473A-BAF8-1370AF442232}"/>
    <dgm:cxn modelId="{3B5991A7-AB57-40AE-81B9-6D74CF6353B3}" type="presOf" srcId="{1A1E6976-9C23-4C3D-90A4-910C4EF5E9FA}" destId="{37CDF4B6-1FAE-42F4-9F04-49269C8BD2FF}" srcOrd="0" destOrd="0" presId="urn:microsoft.com/office/officeart/2005/8/layout/chevron1"/>
    <dgm:cxn modelId="{036FB0C7-E0EA-4CE0-AE55-746B3C8479FA}" type="presOf" srcId="{C59EA501-ACCF-4F36-BF47-C32352B68F69}" destId="{E5B5316C-9DD5-4947-96C2-2D6C9D1E72F2}" srcOrd="0" destOrd="0" presId="urn:microsoft.com/office/officeart/2005/8/layout/chevron1"/>
    <dgm:cxn modelId="{F37ED9E6-A270-449A-9925-28F33D7693FB}" type="presOf" srcId="{6E8ADB8B-CFB6-4050-9F49-D516285AB778}" destId="{F181636E-C92D-44B4-967D-ED743B5FB6EF}" srcOrd="0" destOrd="0" presId="urn:microsoft.com/office/officeart/2005/8/layout/chevron1"/>
    <dgm:cxn modelId="{0E7827EA-E154-43B0-9C3F-5EFE96A6A308}" type="presOf" srcId="{0EB73E9A-ABE2-4ECA-BB24-A16CCC87669F}" destId="{D8D14952-08A0-4271-B77F-C2812AF4B8FA}" srcOrd="0" destOrd="0" presId="urn:microsoft.com/office/officeart/2005/8/layout/chevron1"/>
    <dgm:cxn modelId="{A09001CA-A36E-44A4-B972-F5E6CAF58248}" type="presParOf" srcId="{37CDF4B6-1FAE-42F4-9F04-49269C8BD2FF}" destId="{F181636E-C92D-44B4-967D-ED743B5FB6EF}" srcOrd="0" destOrd="0" presId="urn:microsoft.com/office/officeart/2005/8/layout/chevron1"/>
    <dgm:cxn modelId="{072F017B-DFCB-4873-A9DD-3D12CEBF82B0}" type="presParOf" srcId="{37CDF4B6-1FAE-42F4-9F04-49269C8BD2FF}" destId="{2C1C7D4E-EB3D-482A-BA65-E09396712CCB}" srcOrd="1" destOrd="0" presId="urn:microsoft.com/office/officeart/2005/8/layout/chevron1"/>
    <dgm:cxn modelId="{6FEE07F1-99D4-4C8F-97E9-A140B5AC4A5B}" type="presParOf" srcId="{37CDF4B6-1FAE-42F4-9F04-49269C8BD2FF}" destId="{D8D14952-08A0-4271-B77F-C2812AF4B8FA}" srcOrd="2" destOrd="0" presId="urn:microsoft.com/office/officeart/2005/8/layout/chevron1"/>
    <dgm:cxn modelId="{95058403-8FDF-4BB1-BE36-A849C947D562}" type="presParOf" srcId="{37CDF4B6-1FAE-42F4-9F04-49269C8BD2FF}" destId="{B75AA29E-62DE-4130-A1DA-0D31D61D8625}" srcOrd="3" destOrd="0" presId="urn:microsoft.com/office/officeart/2005/8/layout/chevron1"/>
    <dgm:cxn modelId="{32241B18-ED47-4432-8FCD-B371063ADC89}" type="presParOf" srcId="{37CDF4B6-1FAE-42F4-9F04-49269C8BD2FF}" destId="{E5B5316C-9DD5-4947-96C2-2D6C9D1E72F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8FB0ED-918F-498B-BBD3-D3F6067C32C1}" type="doc">
      <dgm:prSet loTypeId="urn:microsoft.com/office/officeart/2005/8/layout/process1" loCatId="process" qsTypeId="urn:microsoft.com/office/officeart/2005/8/quickstyle/simple1" qsCatId="simple" csTypeId="urn:microsoft.com/office/officeart/2005/8/colors/accent2_1" csCatId="accent2" phldr="1"/>
      <dgm:spPr/>
    </dgm:pt>
    <dgm:pt modelId="{2C2332A2-C780-4563-B6A8-7E4D591C9D96}">
      <dgm:prSet phldrT="[Texto]" custT="1"/>
      <dgm:spPr/>
      <dgm:t>
        <a:bodyPr/>
        <a:lstStyle/>
        <a:p>
          <a:r>
            <a:rPr lang="es-EC" sz="1400" dirty="0">
              <a:latin typeface="Times New Roman" panose="02020603050405020304" pitchFamily="18" charset="0"/>
              <a:cs typeface="Times New Roman" panose="02020603050405020304" pitchFamily="18" charset="0"/>
            </a:rPr>
            <a:t>Distribución</a:t>
          </a:r>
        </a:p>
      </dgm:t>
    </dgm:pt>
    <dgm:pt modelId="{2D5F5562-2BA2-47F2-B28D-EB0165707EFF}" type="parTrans" cxnId="{E56DBD1E-E443-4E58-8EE1-4F432642C59B}">
      <dgm:prSet/>
      <dgm:spPr/>
      <dgm:t>
        <a:bodyPr/>
        <a:lstStyle/>
        <a:p>
          <a:endParaRPr lang="es-EC" sz="1400">
            <a:latin typeface="Times New Roman" panose="02020603050405020304" pitchFamily="18" charset="0"/>
            <a:cs typeface="Times New Roman" panose="02020603050405020304" pitchFamily="18" charset="0"/>
          </a:endParaRPr>
        </a:p>
      </dgm:t>
    </dgm:pt>
    <dgm:pt modelId="{E2EC46EB-8F8C-4750-88B8-4E2CBD187431}" type="sibTrans" cxnId="{E56DBD1E-E443-4E58-8EE1-4F432642C59B}">
      <dgm:prSet custT="1"/>
      <dgm:spPr/>
      <dgm:t>
        <a:bodyPr/>
        <a:lstStyle/>
        <a:p>
          <a:endParaRPr lang="es-EC" sz="1400">
            <a:latin typeface="Times New Roman" panose="02020603050405020304" pitchFamily="18" charset="0"/>
            <a:cs typeface="Times New Roman" panose="02020603050405020304" pitchFamily="18" charset="0"/>
          </a:endParaRPr>
        </a:p>
      </dgm:t>
    </dgm:pt>
    <dgm:pt modelId="{58DACA64-59BC-4744-BE62-3809A6704EAB}">
      <dgm:prSet phldrT="[Texto]" custT="1"/>
      <dgm:spPr/>
      <dgm:t>
        <a:bodyPr/>
        <a:lstStyle/>
        <a:p>
          <a:r>
            <a:rPr lang="es-EC" sz="1400" dirty="0">
              <a:latin typeface="Times New Roman" panose="02020603050405020304" pitchFamily="18" charset="0"/>
              <a:cs typeface="Times New Roman" panose="02020603050405020304" pitchFamily="18" charset="0"/>
            </a:rPr>
            <a:t>Tendencia bajista</a:t>
          </a:r>
        </a:p>
      </dgm:t>
    </dgm:pt>
    <dgm:pt modelId="{63D5BD04-5200-4EE0-8102-DDC47EA2811E}" type="parTrans" cxnId="{D9D94260-BB4D-4D37-A32F-931177371D38}">
      <dgm:prSet/>
      <dgm:spPr/>
      <dgm:t>
        <a:bodyPr/>
        <a:lstStyle/>
        <a:p>
          <a:endParaRPr lang="es-EC" sz="1400">
            <a:latin typeface="Times New Roman" panose="02020603050405020304" pitchFamily="18" charset="0"/>
            <a:cs typeface="Times New Roman" panose="02020603050405020304" pitchFamily="18" charset="0"/>
          </a:endParaRPr>
        </a:p>
      </dgm:t>
    </dgm:pt>
    <dgm:pt modelId="{28E55009-1600-4891-AFCF-77626E8B53DF}" type="sibTrans" cxnId="{D9D94260-BB4D-4D37-A32F-931177371D38}">
      <dgm:prSet custT="1"/>
      <dgm:spPr/>
      <dgm:t>
        <a:bodyPr/>
        <a:lstStyle/>
        <a:p>
          <a:endParaRPr lang="es-EC" sz="1400">
            <a:latin typeface="Times New Roman" panose="02020603050405020304" pitchFamily="18" charset="0"/>
            <a:cs typeface="Times New Roman" panose="02020603050405020304" pitchFamily="18" charset="0"/>
          </a:endParaRPr>
        </a:p>
      </dgm:t>
    </dgm:pt>
    <dgm:pt modelId="{7CBF7FB7-3188-45E7-B18A-88CBCC724ECA}">
      <dgm:prSet phldrT="[Texto]" custT="1"/>
      <dgm:spPr/>
      <dgm:t>
        <a:bodyPr/>
        <a:lstStyle/>
        <a:p>
          <a:r>
            <a:rPr lang="es-EC" sz="1400" dirty="0">
              <a:latin typeface="Times New Roman" panose="02020603050405020304" pitchFamily="18" charset="0"/>
              <a:cs typeface="Times New Roman" panose="02020603050405020304" pitchFamily="18" charset="0"/>
            </a:rPr>
            <a:t>Pánico</a:t>
          </a:r>
        </a:p>
      </dgm:t>
    </dgm:pt>
    <dgm:pt modelId="{22911105-FF03-490B-BFF7-A6F9448EF14A}" type="parTrans" cxnId="{4F0E7D0B-25E9-4125-8041-962DEDB97E7C}">
      <dgm:prSet/>
      <dgm:spPr/>
      <dgm:t>
        <a:bodyPr/>
        <a:lstStyle/>
        <a:p>
          <a:endParaRPr lang="es-EC" sz="1400">
            <a:latin typeface="Times New Roman" panose="02020603050405020304" pitchFamily="18" charset="0"/>
            <a:cs typeface="Times New Roman" panose="02020603050405020304" pitchFamily="18" charset="0"/>
          </a:endParaRPr>
        </a:p>
      </dgm:t>
    </dgm:pt>
    <dgm:pt modelId="{1F33164B-61A9-45F5-98A2-50BB83885AAC}" type="sibTrans" cxnId="{4F0E7D0B-25E9-4125-8041-962DEDB97E7C}">
      <dgm:prSet/>
      <dgm:spPr/>
      <dgm:t>
        <a:bodyPr/>
        <a:lstStyle/>
        <a:p>
          <a:endParaRPr lang="es-EC" sz="1400">
            <a:latin typeface="Times New Roman" panose="02020603050405020304" pitchFamily="18" charset="0"/>
            <a:cs typeface="Times New Roman" panose="02020603050405020304" pitchFamily="18" charset="0"/>
          </a:endParaRPr>
        </a:p>
      </dgm:t>
    </dgm:pt>
    <dgm:pt modelId="{B6C797F8-B349-4773-AED7-2FBC8077A24C}" type="pres">
      <dgm:prSet presAssocID="{FD8FB0ED-918F-498B-BBD3-D3F6067C32C1}" presName="Name0" presStyleCnt="0">
        <dgm:presLayoutVars>
          <dgm:dir/>
          <dgm:resizeHandles val="exact"/>
        </dgm:presLayoutVars>
      </dgm:prSet>
      <dgm:spPr/>
    </dgm:pt>
    <dgm:pt modelId="{D5975D84-7489-4EDA-B35B-08C902C250AE}" type="pres">
      <dgm:prSet presAssocID="{2C2332A2-C780-4563-B6A8-7E4D591C9D96}" presName="node" presStyleLbl="node1" presStyleIdx="0" presStyleCnt="3">
        <dgm:presLayoutVars>
          <dgm:bulletEnabled val="1"/>
        </dgm:presLayoutVars>
      </dgm:prSet>
      <dgm:spPr/>
    </dgm:pt>
    <dgm:pt modelId="{EE1BBB39-65A0-405D-8807-4C2CE9BB6932}" type="pres">
      <dgm:prSet presAssocID="{E2EC46EB-8F8C-4750-88B8-4E2CBD187431}" presName="sibTrans" presStyleLbl="sibTrans2D1" presStyleIdx="0" presStyleCnt="2"/>
      <dgm:spPr/>
    </dgm:pt>
    <dgm:pt modelId="{94923FF6-73DA-4E42-9256-5A3A017440BB}" type="pres">
      <dgm:prSet presAssocID="{E2EC46EB-8F8C-4750-88B8-4E2CBD187431}" presName="connectorText" presStyleLbl="sibTrans2D1" presStyleIdx="0" presStyleCnt="2"/>
      <dgm:spPr/>
    </dgm:pt>
    <dgm:pt modelId="{52A026BC-68AB-4D94-A1E4-B37FFF3FF7B2}" type="pres">
      <dgm:prSet presAssocID="{58DACA64-59BC-4744-BE62-3809A6704EAB}" presName="node" presStyleLbl="node1" presStyleIdx="1" presStyleCnt="3">
        <dgm:presLayoutVars>
          <dgm:bulletEnabled val="1"/>
        </dgm:presLayoutVars>
      </dgm:prSet>
      <dgm:spPr/>
    </dgm:pt>
    <dgm:pt modelId="{C43F7626-5F16-4443-949F-9893E2128675}" type="pres">
      <dgm:prSet presAssocID="{28E55009-1600-4891-AFCF-77626E8B53DF}" presName="sibTrans" presStyleLbl="sibTrans2D1" presStyleIdx="1" presStyleCnt="2"/>
      <dgm:spPr/>
    </dgm:pt>
    <dgm:pt modelId="{2CF891CA-CC9F-49FB-B9F2-69CDB1B1CB49}" type="pres">
      <dgm:prSet presAssocID="{28E55009-1600-4891-AFCF-77626E8B53DF}" presName="connectorText" presStyleLbl="sibTrans2D1" presStyleIdx="1" presStyleCnt="2"/>
      <dgm:spPr/>
    </dgm:pt>
    <dgm:pt modelId="{E7B0E569-AABA-4BDC-A5B8-765C7CE54874}" type="pres">
      <dgm:prSet presAssocID="{7CBF7FB7-3188-45E7-B18A-88CBCC724ECA}" presName="node" presStyleLbl="node1" presStyleIdx="2" presStyleCnt="3">
        <dgm:presLayoutVars>
          <dgm:bulletEnabled val="1"/>
        </dgm:presLayoutVars>
      </dgm:prSet>
      <dgm:spPr/>
    </dgm:pt>
  </dgm:ptLst>
  <dgm:cxnLst>
    <dgm:cxn modelId="{4F0E7D0B-25E9-4125-8041-962DEDB97E7C}" srcId="{FD8FB0ED-918F-498B-BBD3-D3F6067C32C1}" destId="{7CBF7FB7-3188-45E7-B18A-88CBCC724ECA}" srcOrd="2" destOrd="0" parTransId="{22911105-FF03-490B-BFF7-A6F9448EF14A}" sibTransId="{1F33164B-61A9-45F5-98A2-50BB83885AAC}"/>
    <dgm:cxn modelId="{535B3313-67C7-4199-BDF5-FA3B3E0A2831}" type="presOf" srcId="{2C2332A2-C780-4563-B6A8-7E4D591C9D96}" destId="{D5975D84-7489-4EDA-B35B-08C902C250AE}" srcOrd="0" destOrd="0" presId="urn:microsoft.com/office/officeart/2005/8/layout/process1"/>
    <dgm:cxn modelId="{6B0CF918-96AE-40F7-90DC-708C885F8F26}" type="presOf" srcId="{28E55009-1600-4891-AFCF-77626E8B53DF}" destId="{2CF891CA-CC9F-49FB-B9F2-69CDB1B1CB49}" srcOrd="1" destOrd="0" presId="urn:microsoft.com/office/officeart/2005/8/layout/process1"/>
    <dgm:cxn modelId="{E56DBD1E-E443-4E58-8EE1-4F432642C59B}" srcId="{FD8FB0ED-918F-498B-BBD3-D3F6067C32C1}" destId="{2C2332A2-C780-4563-B6A8-7E4D591C9D96}" srcOrd="0" destOrd="0" parTransId="{2D5F5562-2BA2-47F2-B28D-EB0165707EFF}" sibTransId="{E2EC46EB-8F8C-4750-88B8-4E2CBD187431}"/>
    <dgm:cxn modelId="{1D7B853F-20F8-4088-A91E-5F66B717582E}" type="presOf" srcId="{7CBF7FB7-3188-45E7-B18A-88CBCC724ECA}" destId="{E7B0E569-AABA-4BDC-A5B8-765C7CE54874}" srcOrd="0" destOrd="0" presId="urn:microsoft.com/office/officeart/2005/8/layout/process1"/>
    <dgm:cxn modelId="{3229905D-9254-45CE-A4A0-23CA4C001425}" type="presOf" srcId="{58DACA64-59BC-4744-BE62-3809A6704EAB}" destId="{52A026BC-68AB-4D94-A1E4-B37FFF3FF7B2}" srcOrd="0" destOrd="0" presId="urn:microsoft.com/office/officeart/2005/8/layout/process1"/>
    <dgm:cxn modelId="{D9D94260-BB4D-4D37-A32F-931177371D38}" srcId="{FD8FB0ED-918F-498B-BBD3-D3F6067C32C1}" destId="{58DACA64-59BC-4744-BE62-3809A6704EAB}" srcOrd="1" destOrd="0" parTransId="{63D5BD04-5200-4EE0-8102-DDC47EA2811E}" sibTransId="{28E55009-1600-4891-AFCF-77626E8B53DF}"/>
    <dgm:cxn modelId="{DAD79AA1-F2FC-4B44-A8DA-EE7F42087126}" type="presOf" srcId="{E2EC46EB-8F8C-4750-88B8-4E2CBD187431}" destId="{EE1BBB39-65A0-405D-8807-4C2CE9BB6932}" srcOrd="0" destOrd="0" presId="urn:microsoft.com/office/officeart/2005/8/layout/process1"/>
    <dgm:cxn modelId="{344726C3-4247-4982-9FE3-39FC4F389E5B}" type="presOf" srcId="{FD8FB0ED-918F-498B-BBD3-D3F6067C32C1}" destId="{B6C797F8-B349-4773-AED7-2FBC8077A24C}" srcOrd="0" destOrd="0" presId="urn:microsoft.com/office/officeart/2005/8/layout/process1"/>
    <dgm:cxn modelId="{407FD8D2-5FC6-4174-9662-85B77F49BCAD}" type="presOf" srcId="{E2EC46EB-8F8C-4750-88B8-4E2CBD187431}" destId="{94923FF6-73DA-4E42-9256-5A3A017440BB}" srcOrd="1" destOrd="0" presId="urn:microsoft.com/office/officeart/2005/8/layout/process1"/>
    <dgm:cxn modelId="{FD2ED0FF-C606-4EBA-AF98-C3F3B83B6139}" type="presOf" srcId="{28E55009-1600-4891-AFCF-77626E8B53DF}" destId="{C43F7626-5F16-4443-949F-9893E2128675}" srcOrd="0" destOrd="0" presId="urn:microsoft.com/office/officeart/2005/8/layout/process1"/>
    <dgm:cxn modelId="{49288805-3DD7-4C98-A515-729165DA227A}" type="presParOf" srcId="{B6C797F8-B349-4773-AED7-2FBC8077A24C}" destId="{D5975D84-7489-4EDA-B35B-08C902C250AE}" srcOrd="0" destOrd="0" presId="urn:microsoft.com/office/officeart/2005/8/layout/process1"/>
    <dgm:cxn modelId="{2A866777-EBF6-45C8-85D7-2A189F063A95}" type="presParOf" srcId="{B6C797F8-B349-4773-AED7-2FBC8077A24C}" destId="{EE1BBB39-65A0-405D-8807-4C2CE9BB6932}" srcOrd="1" destOrd="0" presId="urn:microsoft.com/office/officeart/2005/8/layout/process1"/>
    <dgm:cxn modelId="{0A35ECC3-EDC4-4754-8B3D-DF39420782D8}" type="presParOf" srcId="{EE1BBB39-65A0-405D-8807-4C2CE9BB6932}" destId="{94923FF6-73DA-4E42-9256-5A3A017440BB}" srcOrd="0" destOrd="0" presId="urn:microsoft.com/office/officeart/2005/8/layout/process1"/>
    <dgm:cxn modelId="{2C5086E7-95AF-48E6-A0FB-E845D50BE753}" type="presParOf" srcId="{B6C797F8-B349-4773-AED7-2FBC8077A24C}" destId="{52A026BC-68AB-4D94-A1E4-B37FFF3FF7B2}" srcOrd="2" destOrd="0" presId="urn:microsoft.com/office/officeart/2005/8/layout/process1"/>
    <dgm:cxn modelId="{BCF16AFB-859A-428D-803D-0811299B1A73}" type="presParOf" srcId="{B6C797F8-B349-4773-AED7-2FBC8077A24C}" destId="{C43F7626-5F16-4443-949F-9893E2128675}" srcOrd="3" destOrd="0" presId="urn:microsoft.com/office/officeart/2005/8/layout/process1"/>
    <dgm:cxn modelId="{1F84953B-CC62-4CC8-89DE-D12199453D3B}" type="presParOf" srcId="{C43F7626-5F16-4443-949F-9893E2128675}" destId="{2CF891CA-CC9F-49FB-B9F2-69CDB1B1CB49}" srcOrd="0" destOrd="0" presId="urn:microsoft.com/office/officeart/2005/8/layout/process1"/>
    <dgm:cxn modelId="{022397F5-81AB-463F-8A56-7B9A4C4FF76A}" type="presParOf" srcId="{B6C797F8-B349-4773-AED7-2FBC8077A24C}" destId="{E7B0E569-AABA-4BDC-A5B8-765C7CE54874}"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B8D755-25C8-4A39-92EC-492A0AA6BE6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13371D09-BE5E-4CA0-B1AE-F5D28638EE0C}">
      <dgm:prSet phldrT="[Texto]" custT="1"/>
      <dgm:spPr/>
      <dgm:t>
        <a:bodyPr/>
        <a:lstStyle/>
        <a:p>
          <a:r>
            <a:rPr lang="es-MX" sz="1600" dirty="0">
              <a:latin typeface="Times New Roman" panose="02020603050405020304" pitchFamily="18" charset="0"/>
              <a:cs typeface="Times New Roman" panose="02020603050405020304" pitchFamily="18" charset="0"/>
            </a:rPr>
            <a:t>Ventajas</a:t>
          </a:r>
          <a:endParaRPr lang="es-EC" sz="1600" dirty="0">
            <a:latin typeface="Times New Roman" panose="02020603050405020304" pitchFamily="18" charset="0"/>
            <a:cs typeface="Times New Roman" panose="02020603050405020304" pitchFamily="18" charset="0"/>
          </a:endParaRPr>
        </a:p>
      </dgm:t>
    </dgm:pt>
    <dgm:pt modelId="{01F7E09F-487A-462B-914A-B1699BB9C862}" type="parTrans" cxnId="{29EA77B9-5627-470F-A82B-3AEF0AC844D0}">
      <dgm:prSet/>
      <dgm:spPr/>
      <dgm:t>
        <a:bodyPr/>
        <a:lstStyle/>
        <a:p>
          <a:endParaRPr lang="es-EC" sz="1600">
            <a:latin typeface="Times New Roman" panose="02020603050405020304" pitchFamily="18" charset="0"/>
            <a:cs typeface="Times New Roman" panose="02020603050405020304" pitchFamily="18" charset="0"/>
          </a:endParaRPr>
        </a:p>
      </dgm:t>
    </dgm:pt>
    <dgm:pt modelId="{B24E5418-5F4D-4671-B222-5F48E6972D90}" type="sibTrans" cxnId="{29EA77B9-5627-470F-A82B-3AEF0AC844D0}">
      <dgm:prSet/>
      <dgm:spPr/>
      <dgm:t>
        <a:bodyPr/>
        <a:lstStyle/>
        <a:p>
          <a:endParaRPr lang="es-EC" sz="1600">
            <a:latin typeface="Times New Roman" panose="02020603050405020304" pitchFamily="18" charset="0"/>
            <a:cs typeface="Times New Roman" panose="02020603050405020304" pitchFamily="18" charset="0"/>
          </a:endParaRPr>
        </a:p>
      </dgm:t>
    </dgm:pt>
    <dgm:pt modelId="{BBA33050-7657-447B-AF66-CE602234B43D}">
      <dgm:prSet phldrT="[Texto]" custT="1"/>
      <dgm:spPr/>
      <dgm:t>
        <a:bodyPr/>
        <a:lstStyle/>
        <a:p>
          <a:r>
            <a:rPr lang="es-EC" sz="1600" dirty="0">
              <a:latin typeface="Times New Roman" panose="02020603050405020304" pitchFamily="18" charset="0"/>
              <a:cs typeface="Times New Roman" panose="02020603050405020304" pitchFamily="18" charset="0"/>
            </a:rPr>
            <a:t>Seleccionar los aspectos fundamentales de la estructura de la cartera</a:t>
          </a:r>
        </a:p>
      </dgm:t>
    </dgm:pt>
    <dgm:pt modelId="{2FAF7966-E75A-424D-9F93-957AD71524A3}" type="parTrans" cxnId="{CD966E1C-0FDD-45D0-ACCE-90016FBCECDD}">
      <dgm:prSet/>
      <dgm:spPr/>
      <dgm:t>
        <a:bodyPr/>
        <a:lstStyle/>
        <a:p>
          <a:endParaRPr lang="es-EC" sz="1600">
            <a:latin typeface="Times New Roman" panose="02020603050405020304" pitchFamily="18" charset="0"/>
            <a:cs typeface="Times New Roman" panose="02020603050405020304" pitchFamily="18" charset="0"/>
          </a:endParaRPr>
        </a:p>
      </dgm:t>
    </dgm:pt>
    <dgm:pt modelId="{9322B0E8-72F2-4613-A9AA-282B8559975A}" type="sibTrans" cxnId="{CD966E1C-0FDD-45D0-ACCE-90016FBCECDD}">
      <dgm:prSet/>
      <dgm:spPr/>
      <dgm:t>
        <a:bodyPr/>
        <a:lstStyle/>
        <a:p>
          <a:endParaRPr lang="es-EC" sz="1600">
            <a:latin typeface="Times New Roman" panose="02020603050405020304" pitchFamily="18" charset="0"/>
            <a:cs typeface="Times New Roman" panose="02020603050405020304" pitchFamily="18" charset="0"/>
          </a:endParaRPr>
        </a:p>
      </dgm:t>
    </dgm:pt>
    <dgm:pt modelId="{A6B93608-34B2-4B7A-9A08-C83107B680E1}">
      <dgm:prSet phldrT="[Texto]" custT="1"/>
      <dgm:spPr/>
      <dgm:t>
        <a:bodyPr/>
        <a:lstStyle/>
        <a:p>
          <a:r>
            <a:rPr lang="es-MX" sz="1600" dirty="0">
              <a:latin typeface="Times New Roman" panose="02020603050405020304" pitchFamily="18" charset="0"/>
              <a:cs typeface="Times New Roman" panose="02020603050405020304" pitchFamily="18" charset="0"/>
            </a:rPr>
            <a:t>Equilibrio entre la máxima rentabilidad y el control del riesgo, o entre el mínimo riesgo y una mayor rentabilidad.</a:t>
          </a:r>
          <a:endParaRPr lang="es-EC" sz="1600" dirty="0">
            <a:latin typeface="Times New Roman" panose="02020603050405020304" pitchFamily="18" charset="0"/>
            <a:cs typeface="Times New Roman" panose="02020603050405020304" pitchFamily="18" charset="0"/>
          </a:endParaRPr>
        </a:p>
      </dgm:t>
    </dgm:pt>
    <dgm:pt modelId="{44C177CB-45FF-4F8D-9378-BC5FD48E80DA}" type="parTrans" cxnId="{BD53352A-C90E-423D-9F15-DD20038BD057}">
      <dgm:prSet/>
      <dgm:spPr/>
      <dgm:t>
        <a:bodyPr/>
        <a:lstStyle/>
        <a:p>
          <a:endParaRPr lang="es-EC" sz="1600">
            <a:latin typeface="Times New Roman" panose="02020603050405020304" pitchFamily="18" charset="0"/>
            <a:cs typeface="Times New Roman" panose="02020603050405020304" pitchFamily="18" charset="0"/>
          </a:endParaRPr>
        </a:p>
      </dgm:t>
    </dgm:pt>
    <dgm:pt modelId="{B6C85F72-9194-4F89-A738-150E9FBE568B}" type="sibTrans" cxnId="{BD53352A-C90E-423D-9F15-DD20038BD057}">
      <dgm:prSet/>
      <dgm:spPr/>
      <dgm:t>
        <a:bodyPr/>
        <a:lstStyle/>
        <a:p>
          <a:endParaRPr lang="es-EC" sz="1600">
            <a:latin typeface="Times New Roman" panose="02020603050405020304" pitchFamily="18" charset="0"/>
            <a:cs typeface="Times New Roman" panose="02020603050405020304" pitchFamily="18" charset="0"/>
          </a:endParaRPr>
        </a:p>
      </dgm:t>
    </dgm:pt>
    <dgm:pt modelId="{F8B6A359-C3EF-440A-9844-C1FA8B98E6E9}">
      <dgm:prSet phldrT="[Texto]" custT="1"/>
      <dgm:spPr/>
      <dgm:t>
        <a:bodyPr/>
        <a:lstStyle/>
        <a:p>
          <a:r>
            <a:rPr lang="es-MX" sz="1600" dirty="0">
              <a:latin typeface="Times New Roman" panose="02020603050405020304" pitchFamily="18" charset="0"/>
              <a:cs typeface="Times New Roman" panose="02020603050405020304" pitchFamily="18" charset="0"/>
            </a:rPr>
            <a:t>Desventajas</a:t>
          </a:r>
          <a:endParaRPr lang="es-EC" sz="1600" dirty="0">
            <a:latin typeface="Times New Roman" panose="02020603050405020304" pitchFamily="18" charset="0"/>
            <a:cs typeface="Times New Roman" panose="02020603050405020304" pitchFamily="18" charset="0"/>
          </a:endParaRPr>
        </a:p>
      </dgm:t>
    </dgm:pt>
    <dgm:pt modelId="{2781F9EE-5BAB-4A74-BFB7-AE7E6F8881C2}" type="parTrans" cxnId="{C5A3FBC4-DF0C-4F22-AC95-84E331942D0F}">
      <dgm:prSet/>
      <dgm:spPr/>
      <dgm:t>
        <a:bodyPr/>
        <a:lstStyle/>
        <a:p>
          <a:endParaRPr lang="es-EC" sz="1600">
            <a:latin typeface="Times New Roman" panose="02020603050405020304" pitchFamily="18" charset="0"/>
            <a:cs typeface="Times New Roman" panose="02020603050405020304" pitchFamily="18" charset="0"/>
          </a:endParaRPr>
        </a:p>
      </dgm:t>
    </dgm:pt>
    <dgm:pt modelId="{6B0BFD1D-B0A8-485B-A613-8316C6BB55E9}" type="sibTrans" cxnId="{C5A3FBC4-DF0C-4F22-AC95-84E331942D0F}">
      <dgm:prSet/>
      <dgm:spPr/>
      <dgm:t>
        <a:bodyPr/>
        <a:lstStyle/>
        <a:p>
          <a:endParaRPr lang="es-EC" sz="1600">
            <a:latin typeface="Times New Roman" panose="02020603050405020304" pitchFamily="18" charset="0"/>
            <a:cs typeface="Times New Roman" panose="02020603050405020304" pitchFamily="18" charset="0"/>
          </a:endParaRPr>
        </a:p>
      </dgm:t>
    </dgm:pt>
    <dgm:pt modelId="{855B7204-A6C9-4B43-BC08-1F1FE0E9EA7E}">
      <dgm:prSet phldrT="[Texto]" custT="1"/>
      <dgm:spPr/>
      <dgm:t>
        <a:bodyPr/>
        <a:lstStyle/>
        <a:p>
          <a:r>
            <a:rPr lang="es-EC" sz="1600" dirty="0">
              <a:latin typeface="Times New Roman" panose="02020603050405020304" pitchFamily="18" charset="0"/>
              <a:cs typeface="Times New Roman" panose="02020603050405020304" pitchFamily="18" charset="0"/>
            </a:rPr>
            <a:t>Usar series históricas de rendimiento para estimar los parámetros esperados</a:t>
          </a:r>
        </a:p>
      </dgm:t>
    </dgm:pt>
    <dgm:pt modelId="{CE08CEB0-1AF7-4654-A214-7B5CE2175A8F}" type="parTrans" cxnId="{72799D09-2AA0-4E0B-B924-E3AD5D831726}">
      <dgm:prSet/>
      <dgm:spPr/>
      <dgm:t>
        <a:bodyPr/>
        <a:lstStyle/>
        <a:p>
          <a:endParaRPr lang="es-EC" sz="1600">
            <a:latin typeface="Times New Roman" panose="02020603050405020304" pitchFamily="18" charset="0"/>
            <a:cs typeface="Times New Roman" panose="02020603050405020304" pitchFamily="18" charset="0"/>
          </a:endParaRPr>
        </a:p>
      </dgm:t>
    </dgm:pt>
    <dgm:pt modelId="{7DD3A426-217C-44F7-A144-837A050A3DE2}" type="sibTrans" cxnId="{72799D09-2AA0-4E0B-B924-E3AD5D831726}">
      <dgm:prSet/>
      <dgm:spPr/>
      <dgm:t>
        <a:bodyPr/>
        <a:lstStyle/>
        <a:p>
          <a:endParaRPr lang="es-EC" sz="1600">
            <a:latin typeface="Times New Roman" panose="02020603050405020304" pitchFamily="18" charset="0"/>
            <a:cs typeface="Times New Roman" panose="02020603050405020304" pitchFamily="18" charset="0"/>
          </a:endParaRPr>
        </a:p>
      </dgm:t>
    </dgm:pt>
    <dgm:pt modelId="{9F59B972-00BB-4785-98C5-D4C4E0CC73F1}">
      <dgm:prSet phldrT="[Texto]" custT="1"/>
      <dgm:spPr/>
      <dgm:t>
        <a:bodyPr/>
        <a:lstStyle/>
        <a:p>
          <a:r>
            <a:rPr lang="es-EC" sz="1600" dirty="0">
              <a:latin typeface="Times New Roman" panose="02020603050405020304" pitchFamily="18" charset="0"/>
              <a:cs typeface="Times New Roman" panose="02020603050405020304" pitchFamily="18" charset="0"/>
            </a:rPr>
            <a:t>Poca diversificación y mayor riesgo</a:t>
          </a:r>
        </a:p>
      </dgm:t>
    </dgm:pt>
    <dgm:pt modelId="{FE1897AB-1819-4F8C-AE79-D998765E3F56}" type="parTrans" cxnId="{27394157-4D9E-44BA-9AEA-43D380442EAF}">
      <dgm:prSet/>
      <dgm:spPr/>
      <dgm:t>
        <a:bodyPr/>
        <a:lstStyle/>
        <a:p>
          <a:endParaRPr lang="es-EC" sz="1600">
            <a:latin typeface="Times New Roman" panose="02020603050405020304" pitchFamily="18" charset="0"/>
            <a:cs typeface="Times New Roman" panose="02020603050405020304" pitchFamily="18" charset="0"/>
          </a:endParaRPr>
        </a:p>
      </dgm:t>
    </dgm:pt>
    <dgm:pt modelId="{E6B5D368-AB8C-4B54-8953-E99BB6EA4974}" type="sibTrans" cxnId="{27394157-4D9E-44BA-9AEA-43D380442EAF}">
      <dgm:prSet/>
      <dgm:spPr/>
      <dgm:t>
        <a:bodyPr/>
        <a:lstStyle/>
        <a:p>
          <a:endParaRPr lang="es-EC" sz="1600">
            <a:latin typeface="Times New Roman" panose="02020603050405020304" pitchFamily="18" charset="0"/>
            <a:cs typeface="Times New Roman" panose="02020603050405020304" pitchFamily="18" charset="0"/>
          </a:endParaRPr>
        </a:p>
      </dgm:t>
    </dgm:pt>
    <dgm:pt modelId="{0C7BF6EB-C261-49EC-BD31-103B2D5B4A36}" type="pres">
      <dgm:prSet presAssocID="{16B8D755-25C8-4A39-92EC-492A0AA6BE6B}" presName="Name0" presStyleCnt="0">
        <dgm:presLayoutVars>
          <dgm:dir/>
          <dgm:animLvl val="lvl"/>
          <dgm:resizeHandles val="exact"/>
        </dgm:presLayoutVars>
      </dgm:prSet>
      <dgm:spPr/>
    </dgm:pt>
    <dgm:pt modelId="{69BF12D9-F5B3-4203-A76C-91281BF83512}" type="pres">
      <dgm:prSet presAssocID="{13371D09-BE5E-4CA0-B1AE-F5D28638EE0C}" presName="composite" presStyleCnt="0"/>
      <dgm:spPr/>
    </dgm:pt>
    <dgm:pt modelId="{24AD026C-4903-4D70-AD8C-08CF9B4EFC92}" type="pres">
      <dgm:prSet presAssocID="{13371D09-BE5E-4CA0-B1AE-F5D28638EE0C}" presName="parTx" presStyleLbl="alignNode1" presStyleIdx="0" presStyleCnt="2">
        <dgm:presLayoutVars>
          <dgm:chMax val="0"/>
          <dgm:chPref val="0"/>
          <dgm:bulletEnabled val="1"/>
        </dgm:presLayoutVars>
      </dgm:prSet>
      <dgm:spPr/>
    </dgm:pt>
    <dgm:pt modelId="{7BFC0AE2-CBF3-4720-8D20-4E3C7C742581}" type="pres">
      <dgm:prSet presAssocID="{13371D09-BE5E-4CA0-B1AE-F5D28638EE0C}" presName="desTx" presStyleLbl="alignAccFollowNode1" presStyleIdx="0" presStyleCnt="2">
        <dgm:presLayoutVars>
          <dgm:bulletEnabled val="1"/>
        </dgm:presLayoutVars>
      </dgm:prSet>
      <dgm:spPr/>
    </dgm:pt>
    <dgm:pt modelId="{1AEC5C7E-2C89-4B7A-83BF-4EA10CC4EC11}" type="pres">
      <dgm:prSet presAssocID="{B24E5418-5F4D-4671-B222-5F48E6972D90}" presName="space" presStyleCnt="0"/>
      <dgm:spPr/>
    </dgm:pt>
    <dgm:pt modelId="{D4FBE68E-CE3A-465F-A950-28A3D8CA0F5A}" type="pres">
      <dgm:prSet presAssocID="{F8B6A359-C3EF-440A-9844-C1FA8B98E6E9}" presName="composite" presStyleCnt="0"/>
      <dgm:spPr/>
    </dgm:pt>
    <dgm:pt modelId="{E36276B6-FCEE-4D55-A603-BB10F60B983B}" type="pres">
      <dgm:prSet presAssocID="{F8B6A359-C3EF-440A-9844-C1FA8B98E6E9}" presName="parTx" presStyleLbl="alignNode1" presStyleIdx="1" presStyleCnt="2">
        <dgm:presLayoutVars>
          <dgm:chMax val="0"/>
          <dgm:chPref val="0"/>
          <dgm:bulletEnabled val="1"/>
        </dgm:presLayoutVars>
      </dgm:prSet>
      <dgm:spPr/>
    </dgm:pt>
    <dgm:pt modelId="{BCD3721A-991B-4F23-B6BA-45AAE312D862}" type="pres">
      <dgm:prSet presAssocID="{F8B6A359-C3EF-440A-9844-C1FA8B98E6E9}" presName="desTx" presStyleLbl="alignAccFollowNode1" presStyleIdx="1" presStyleCnt="2">
        <dgm:presLayoutVars>
          <dgm:bulletEnabled val="1"/>
        </dgm:presLayoutVars>
      </dgm:prSet>
      <dgm:spPr/>
    </dgm:pt>
  </dgm:ptLst>
  <dgm:cxnLst>
    <dgm:cxn modelId="{72799D09-2AA0-4E0B-B924-E3AD5D831726}" srcId="{F8B6A359-C3EF-440A-9844-C1FA8B98E6E9}" destId="{855B7204-A6C9-4B43-BC08-1F1FE0E9EA7E}" srcOrd="0" destOrd="0" parTransId="{CE08CEB0-1AF7-4654-A214-7B5CE2175A8F}" sibTransId="{7DD3A426-217C-44F7-A144-837A050A3DE2}"/>
    <dgm:cxn modelId="{93A5630F-81A8-452E-B4EF-420FF813DC3F}" type="presOf" srcId="{16B8D755-25C8-4A39-92EC-492A0AA6BE6B}" destId="{0C7BF6EB-C261-49EC-BD31-103B2D5B4A36}" srcOrd="0" destOrd="0" presId="urn:microsoft.com/office/officeart/2005/8/layout/hList1"/>
    <dgm:cxn modelId="{0802151A-9C55-434F-96DA-5A0167DB23D0}" type="presOf" srcId="{855B7204-A6C9-4B43-BC08-1F1FE0E9EA7E}" destId="{BCD3721A-991B-4F23-B6BA-45AAE312D862}" srcOrd="0" destOrd="0" presId="urn:microsoft.com/office/officeart/2005/8/layout/hList1"/>
    <dgm:cxn modelId="{CD966E1C-0FDD-45D0-ACCE-90016FBCECDD}" srcId="{13371D09-BE5E-4CA0-B1AE-F5D28638EE0C}" destId="{BBA33050-7657-447B-AF66-CE602234B43D}" srcOrd="0" destOrd="0" parTransId="{2FAF7966-E75A-424D-9F93-957AD71524A3}" sibTransId="{9322B0E8-72F2-4613-A9AA-282B8559975A}"/>
    <dgm:cxn modelId="{BD53352A-C90E-423D-9F15-DD20038BD057}" srcId="{13371D09-BE5E-4CA0-B1AE-F5D28638EE0C}" destId="{A6B93608-34B2-4B7A-9A08-C83107B680E1}" srcOrd="1" destOrd="0" parTransId="{44C177CB-45FF-4F8D-9378-BC5FD48E80DA}" sibTransId="{B6C85F72-9194-4F89-A738-150E9FBE568B}"/>
    <dgm:cxn modelId="{93676530-F0B7-41D0-B6D6-3F47E6FDCB26}" type="presOf" srcId="{A6B93608-34B2-4B7A-9A08-C83107B680E1}" destId="{7BFC0AE2-CBF3-4720-8D20-4E3C7C742581}" srcOrd="0" destOrd="1" presId="urn:microsoft.com/office/officeart/2005/8/layout/hList1"/>
    <dgm:cxn modelId="{AA35CE3A-AD13-4525-A9C4-662EC1291C3F}" type="presOf" srcId="{9F59B972-00BB-4785-98C5-D4C4E0CC73F1}" destId="{BCD3721A-991B-4F23-B6BA-45AAE312D862}" srcOrd="0" destOrd="1" presId="urn:microsoft.com/office/officeart/2005/8/layout/hList1"/>
    <dgm:cxn modelId="{27394157-4D9E-44BA-9AEA-43D380442EAF}" srcId="{F8B6A359-C3EF-440A-9844-C1FA8B98E6E9}" destId="{9F59B972-00BB-4785-98C5-D4C4E0CC73F1}" srcOrd="1" destOrd="0" parTransId="{FE1897AB-1819-4F8C-AE79-D998765E3F56}" sibTransId="{E6B5D368-AB8C-4B54-8953-E99BB6EA4974}"/>
    <dgm:cxn modelId="{6B896580-E01C-4C24-915A-4692716FF7A6}" type="presOf" srcId="{F8B6A359-C3EF-440A-9844-C1FA8B98E6E9}" destId="{E36276B6-FCEE-4D55-A603-BB10F60B983B}" srcOrd="0" destOrd="0" presId="urn:microsoft.com/office/officeart/2005/8/layout/hList1"/>
    <dgm:cxn modelId="{19B769A3-B574-4C09-8B89-B7C395DA5F34}" type="presOf" srcId="{BBA33050-7657-447B-AF66-CE602234B43D}" destId="{7BFC0AE2-CBF3-4720-8D20-4E3C7C742581}" srcOrd="0" destOrd="0" presId="urn:microsoft.com/office/officeart/2005/8/layout/hList1"/>
    <dgm:cxn modelId="{29EA77B9-5627-470F-A82B-3AEF0AC844D0}" srcId="{16B8D755-25C8-4A39-92EC-492A0AA6BE6B}" destId="{13371D09-BE5E-4CA0-B1AE-F5D28638EE0C}" srcOrd="0" destOrd="0" parTransId="{01F7E09F-487A-462B-914A-B1699BB9C862}" sibTransId="{B24E5418-5F4D-4671-B222-5F48E6972D90}"/>
    <dgm:cxn modelId="{C5A3FBC4-DF0C-4F22-AC95-84E331942D0F}" srcId="{16B8D755-25C8-4A39-92EC-492A0AA6BE6B}" destId="{F8B6A359-C3EF-440A-9844-C1FA8B98E6E9}" srcOrd="1" destOrd="0" parTransId="{2781F9EE-5BAB-4A74-BFB7-AE7E6F8881C2}" sibTransId="{6B0BFD1D-B0A8-485B-A613-8316C6BB55E9}"/>
    <dgm:cxn modelId="{C6AF33C8-34F5-4735-ADB6-2AF79958E309}" type="presOf" srcId="{13371D09-BE5E-4CA0-B1AE-F5D28638EE0C}" destId="{24AD026C-4903-4D70-AD8C-08CF9B4EFC92}" srcOrd="0" destOrd="0" presId="urn:microsoft.com/office/officeart/2005/8/layout/hList1"/>
    <dgm:cxn modelId="{97ACEC1C-10B3-42AC-B1DF-8DEE615DE97E}" type="presParOf" srcId="{0C7BF6EB-C261-49EC-BD31-103B2D5B4A36}" destId="{69BF12D9-F5B3-4203-A76C-91281BF83512}" srcOrd="0" destOrd="0" presId="urn:microsoft.com/office/officeart/2005/8/layout/hList1"/>
    <dgm:cxn modelId="{ADF8D8F3-1E1C-47DB-B917-310F430E3149}" type="presParOf" srcId="{69BF12D9-F5B3-4203-A76C-91281BF83512}" destId="{24AD026C-4903-4D70-AD8C-08CF9B4EFC92}" srcOrd="0" destOrd="0" presId="urn:microsoft.com/office/officeart/2005/8/layout/hList1"/>
    <dgm:cxn modelId="{A45EB7DE-F54A-4888-8B89-9B35CCC41F6A}" type="presParOf" srcId="{69BF12D9-F5B3-4203-A76C-91281BF83512}" destId="{7BFC0AE2-CBF3-4720-8D20-4E3C7C742581}" srcOrd="1" destOrd="0" presId="urn:microsoft.com/office/officeart/2005/8/layout/hList1"/>
    <dgm:cxn modelId="{6FB7D7BC-60B4-4FB7-8D19-1DA50FF0A58D}" type="presParOf" srcId="{0C7BF6EB-C261-49EC-BD31-103B2D5B4A36}" destId="{1AEC5C7E-2C89-4B7A-83BF-4EA10CC4EC11}" srcOrd="1" destOrd="0" presId="urn:microsoft.com/office/officeart/2005/8/layout/hList1"/>
    <dgm:cxn modelId="{52346472-B369-4175-A427-051FF8AB784E}" type="presParOf" srcId="{0C7BF6EB-C261-49EC-BD31-103B2D5B4A36}" destId="{D4FBE68E-CE3A-465F-A950-28A3D8CA0F5A}" srcOrd="2" destOrd="0" presId="urn:microsoft.com/office/officeart/2005/8/layout/hList1"/>
    <dgm:cxn modelId="{9BB24AEA-9F46-4F52-9EBA-447DF1074A21}" type="presParOf" srcId="{D4FBE68E-CE3A-465F-A950-28A3D8CA0F5A}" destId="{E36276B6-FCEE-4D55-A603-BB10F60B983B}" srcOrd="0" destOrd="0" presId="urn:microsoft.com/office/officeart/2005/8/layout/hList1"/>
    <dgm:cxn modelId="{CC4E8D82-96C9-4888-9DB1-211196E9FC8C}" type="presParOf" srcId="{D4FBE68E-CE3A-465F-A950-28A3D8CA0F5A}" destId="{BCD3721A-991B-4F23-B6BA-45AAE312D8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E7BA54B-7C9C-40D5-9BA8-5817A8790625}" type="doc">
      <dgm:prSet loTypeId="urn:microsoft.com/office/officeart/2005/8/layout/vList5" loCatId="list" qsTypeId="urn:microsoft.com/office/officeart/2005/8/quickstyle/simple3" qsCatId="simple" csTypeId="urn:microsoft.com/office/officeart/2005/8/colors/accent3_4" csCatId="accent3" phldr="1"/>
      <dgm:spPr/>
      <dgm:t>
        <a:bodyPr/>
        <a:lstStyle/>
        <a:p>
          <a:endParaRPr lang="es-EC"/>
        </a:p>
      </dgm:t>
    </dgm:pt>
    <dgm:pt modelId="{E3A48FB2-A6EF-407D-953D-E731C58B829F}">
      <dgm:prSet phldrT="[Texto]" custT="1"/>
      <dgm:spPr/>
      <dgm:t>
        <a:bodyPr/>
        <a:lstStyle/>
        <a:p>
          <a:r>
            <a:rPr lang="es-EC" sz="1600" dirty="0">
              <a:latin typeface="Times New Roman" panose="02020603050405020304" pitchFamily="18" charset="0"/>
              <a:cs typeface="Times New Roman" panose="02020603050405020304" pitchFamily="18" charset="0"/>
            </a:rPr>
            <a:t>Método Exploratorio</a:t>
          </a:r>
        </a:p>
      </dgm:t>
    </dgm:pt>
    <dgm:pt modelId="{F5DDA4AD-F0B8-47D4-B983-2CA430A7AEFF}" type="parTrans" cxnId="{F9606C9D-3C3F-4993-BFA7-96FAB2838B77}">
      <dgm:prSet/>
      <dgm:spPr/>
      <dgm:t>
        <a:bodyPr/>
        <a:lstStyle/>
        <a:p>
          <a:endParaRPr lang="es-EC" sz="1600">
            <a:latin typeface="Times New Roman" panose="02020603050405020304" pitchFamily="18" charset="0"/>
            <a:cs typeface="Times New Roman" panose="02020603050405020304" pitchFamily="18" charset="0"/>
          </a:endParaRPr>
        </a:p>
      </dgm:t>
    </dgm:pt>
    <dgm:pt modelId="{94B1F772-3B7F-4939-B104-75142FC5CE64}" type="sibTrans" cxnId="{F9606C9D-3C3F-4993-BFA7-96FAB2838B77}">
      <dgm:prSet/>
      <dgm:spPr/>
      <dgm:t>
        <a:bodyPr/>
        <a:lstStyle/>
        <a:p>
          <a:endParaRPr lang="es-EC" sz="1600">
            <a:latin typeface="Times New Roman" panose="02020603050405020304" pitchFamily="18" charset="0"/>
            <a:cs typeface="Times New Roman" panose="02020603050405020304" pitchFamily="18" charset="0"/>
          </a:endParaRPr>
        </a:p>
      </dgm:t>
    </dgm:pt>
    <dgm:pt modelId="{8B8DBD3E-423F-402B-8ABE-0E1A33A118D8}">
      <dgm:prSet phldrT="[Texto]" custT="1"/>
      <dgm:spPr/>
      <dgm:t>
        <a:bodyPr/>
        <a:lstStyle/>
        <a:p>
          <a:r>
            <a:rPr lang="es-EC" sz="1600" dirty="0">
              <a:latin typeface="Times New Roman" panose="02020603050405020304" pitchFamily="18" charset="0"/>
              <a:cs typeface="Times New Roman" panose="02020603050405020304" pitchFamily="18" charset="0"/>
            </a:rPr>
            <a:t>Se evidenció la realidad del sector hotelero del Distrito Metropolitano de Quito.</a:t>
          </a:r>
        </a:p>
      </dgm:t>
    </dgm:pt>
    <dgm:pt modelId="{D9E7BF88-B8F5-48FB-B805-347229807977}" type="parTrans" cxnId="{278A2CCA-FEB0-4116-BA5E-5316B6C4E0A4}">
      <dgm:prSet/>
      <dgm:spPr/>
      <dgm:t>
        <a:bodyPr/>
        <a:lstStyle/>
        <a:p>
          <a:endParaRPr lang="es-EC" sz="1600">
            <a:latin typeface="Times New Roman" panose="02020603050405020304" pitchFamily="18" charset="0"/>
            <a:cs typeface="Times New Roman" panose="02020603050405020304" pitchFamily="18" charset="0"/>
          </a:endParaRPr>
        </a:p>
      </dgm:t>
    </dgm:pt>
    <dgm:pt modelId="{DD458883-45F1-4477-A639-71B40982BE26}" type="sibTrans" cxnId="{278A2CCA-FEB0-4116-BA5E-5316B6C4E0A4}">
      <dgm:prSet/>
      <dgm:spPr/>
      <dgm:t>
        <a:bodyPr/>
        <a:lstStyle/>
        <a:p>
          <a:endParaRPr lang="es-EC" sz="1600">
            <a:latin typeface="Times New Roman" panose="02020603050405020304" pitchFamily="18" charset="0"/>
            <a:cs typeface="Times New Roman" panose="02020603050405020304" pitchFamily="18" charset="0"/>
          </a:endParaRPr>
        </a:p>
      </dgm:t>
    </dgm:pt>
    <dgm:pt modelId="{9728E646-C0A8-4E80-A68D-7D0C0090904C}">
      <dgm:prSet phldrT="[Texto]" custT="1"/>
      <dgm:spPr/>
      <dgm:t>
        <a:bodyPr/>
        <a:lstStyle/>
        <a:p>
          <a:r>
            <a:rPr lang="es-EC" sz="1600" b="1" dirty="0">
              <a:latin typeface="Times New Roman" panose="02020603050405020304" pitchFamily="18" charset="0"/>
              <a:cs typeface="Times New Roman" panose="02020603050405020304" pitchFamily="18" charset="0"/>
            </a:rPr>
            <a:t>Método Descriptivo</a:t>
          </a:r>
          <a:endParaRPr lang="es-EC" sz="1600" dirty="0">
            <a:latin typeface="Times New Roman" panose="02020603050405020304" pitchFamily="18" charset="0"/>
            <a:cs typeface="Times New Roman" panose="02020603050405020304" pitchFamily="18" charset="0"/>
          </a:endParaRPr>
        </a:p>
      </dgm:t>
    </dgm:pt>
    <dgm:pt modelId="{95CD4058-27FA-4B25-BA24-D534A808B348}" type="parTrans" cxnId="{91D14B63-88A4-475B-8173-6D898F469F89}">
      <dgm:prSet/>
      <dgm:spPr/>
      <dgm:t>
        <a:bodyPr/>
        <a:lstStyle/>
        <a:p>
          <a:endParaRPr lang="es-EC" sz="1600">
            <a:latin typeface="Times New Roman" panose="02020603050405020304" pitchFamily="18" charset="0"/>
            <a:cs typeface="Times New Roman" panose="02020603050405020304" pitchFamily="18" charset="0"/>
          </a:endParaRPr>
        </a:p>
      </dgm:t>
    </dgm:pt>
    <dgm:pt modelId="{ADE09827-7BA3-4C7B-803E-00052EC1F03E}" type="sibTrans" cxnId="{91D14B63-88A4-475B-8173-6D898F469F89}">
      <dgm:prSet/>
      <dgm:spPr/>
      <dgm:t>
        <a:bodyPr/>
        <a:lstStyle/>
        <a:p>
          <a:endParaRPr lang="es-EC" sz="1600">
            <a:latin typeface="Times New Roman" panose="02020603050405020304" pitchFamily="18" charset="0"/>
            <a:cs typeface="Times New Roman" panose="02020603050405020304" pitchFamily="18" charset="0"/>
          </a:endParaRPr>
        </a:p>
      </dgm:t>
    </dgm:pt>
    <dgm:pt modelId="{6E6A12C3-9E20-493E-B0E2-4C91ACA5DDE8}">
      <dgm:prSet phldrT="[Texto]" custT="1"/>
      <dgm:spPr/>
      <dgm:t>
        <a:bodyPr/>
        <a:lstStyle/>
        <a:p>
          <a:r>
            <a:rPr lang="es-EC" sz="1600" dirty="0">
              <a:latin typeface="Times New Roman" panose="02020603050405020304" pitchFamily="18" charset="0"/>
              <a:cs typeface="Times New Roman" panose="02020603050405020304" pitchFamily="18" charset="0"/>
            </a:rPr>
            <a:t>Conocer o describir características fundamentales del sector hotelero en el ámbito bursátil, para ello se lo realizará por medio de cuestionario.</a:t>
          </a:r>
        </a:p>
      </dgm:t>
    </dgm:pt>
    <dgm:pt modelId="{95014853-B8A3-4388-9F09-238FC2B8894A}" type="parTrans" cxnId="{3FF9326C-F83E-4AB0-9CAE-5E30B660B738}">
      <dgm:prSet/>
      <dgm:spPr/>
      <dgm:t>
        <a:bodyPr/>
        <a:lstStyle/>
        <a:p>
          <a:endParaRPr lang="es-EC" sz="1600">
            <a:latin typeface="Times New Roman" panose="02020603050405020304" pitchFamily="18" charset="0"/>
            <a:cs typeface="Times New Roman" panose="02020603050405020304" pitchFamily="18" charset="0"/>
          </a:endParaRPr>
        </a:p>
      </dgm:t>
    </dgm:pt>
    <dgm:pt modelId="{8994E9AD-0BD7-4207-92F6-2E788FA611C1}" type="sibTrans" cxnId="{3FF9326C-F83E-4AB0-9CAE-5E30B660B738}">
      <dgm:prSet/>
      <dgm:spPr/>
      <dgm:t>
        <a:bodyPr/>
        <a:lstStyle/>
        <a:p>
          <a:endParaRPr lang="es-EC" sz="1600">
            <a:latin typeface="Times New Roman" panose="02020603050405020304" pitchFamily="18" charset="0"/>
            <a:cs typeface="Times New Roman" panose="02020603050405020304" pitchFamily="18" charset="0"/>
          </a:endParaRPr>
        </a:p>
      </dgm:t>
    </dgm:pt>
    <dgm:pt modelId="{29A60486-7729-4845-B554-709354138BB4}">
      <dgm:prSet phldrT="[Texto]" custT="1"/>
      <dgm:spPr/>
      <dgm:t>
        <a:bodyPr/>
        <a:lstStyle/>
        <a:p>
          <a:r>
            <a:rPr lang="es-EC" sz="1600" dirty="0">
              <a:latin typeface="Times New Roman" panose="02020603050405020304" pitchFamily="18" charset="0"/>
              <a:cs typeface="Times New Roman" panose="02020603050405020304" pitchFamily="18" charset="0"/>
            </a:rPr>
            <a:t>Método Correlacional</a:t>
          </a:r>
        </a:p>
      </dgm:t>
    </dgm:pt>
    <dgm:pt modelId="{1CA46756-5E30-4817-BF9C-F0F455593502}" type="parTrans" cxnId="{0FE283D0-6648-4203-B782-C29D4E7676DB}">
      <dgm:prSet/>
      <dgm:spPr/>
      <dgm:t>
        <a:bodyPr/>
        <a:lstStyle/>
        <a:p>
          <a:endParaRPr lang="es-EC" sz="1600">
            <a:latin typeface="Times New Roman" panose="02020603050405020304" pitchFamily="18" charset="0"/>
            <a:cs typeface="Times New Roman" panose="02020603050405020304" pitchFamily="18" charset="0"/>
          </a:endParaRPr>
        </a:p>
      </dgm:t>
    </dgm:pt>
    <dgm:pt modelId="{0B13A3F2-DFE0-42F6-B42F-8A7ACF210E53}" type="sibTrans" cxnId="{0FE283D0-6648-4203-B782-C29D4E7676DB}">
      <dgm:prSet/>
      <dgm:spPr/>
      <dgm:t>
        <a:bodyPr/>
        <a:lstStyle/>
        <a:p>
          <a:endParaRPr lang="es-EC" sz="1600">
            <a:latin typeface="Times New Roman" panose="02020603050405020304" pitchFamily="18" charset="0"/>
            <a:cs typeface="Times New Roman" panose="02020603050405020304" pitchFamily="18" charset="0"/>
          </a:endParaRPr>
        </a:p>
      </dgm:t>
    </dgm:pt>
    <dgm:pt modelId="{CD936CE3-63CC-4756-BAD0-CCD572265AC9}">
      <dgm:prSet phldrT="[Texto]" custT="1"/>
      <dgm:spPr/>
      <dgm:t>
        <a:bodyPr/>
        <a:lstStyle/>
        <a:p>
          <a:r>
            <a:rPr lang="es-EC" sz="1600" dirty="0">
              <a:latin typeface="Times New Roman" panose="02020603050405020304" pitchFamily="18" charset="0"/>
              <a:cs typeface="Times New Roman" panose="02020603050405020304" pitchFamily="18" charset="0"/>
            </a:rPr>
            <a:t>Se pudo medir las variables que se relacionan e involucran dentro del problema de investigación planteado.</a:t>
          </a:r>
        </a:p>
      </dgm:t>
    </dgm:pt>
    <dgm:pt modelId="{07197682-26D8-434F-9027-BD202CCAA54A}" type="parTrans" cxnId="{F2856EE2-3B8F-4E23-9210-44BF9947D55D}">
      <dgm:prSet/>
      <dgm:spPr/>
      <dgm:t>
        <a:bodyPr/>
        <a:lstStyle/>
        <a:p>
          <a:endParaRPr lang="es-EC" sz="1600">
            <a:latin typeface="Times New Roman" panose="02020603050405020304" pitchFamily="18" charset="0"/>
            <a:cs typeface="Times New Roman" panose="02020603050405020304" pitchFamily="18" charset="0"/>
          </a:endParaRPr>
        </a:p>
      </dgm:t>
    </dgm:pt>
    <dgm:pt modelId="{725C8D69-F837-4EAB-85D4-3AF72B3E30D9}" type="sibTrans" cxnId="{F2856EE2-3B8F-4E23-9210-44BF9947D55D}">
      <dgm:prSet/>
      <dgm:spPr/>
      <dgm:t>
        <a:bodyPr/>
        <a:lstStyle/>
        <a:p>
          <a:endParaRPr lang="es-EC" sz="1600">
            <a:latin typeface="Times New Roman" panose="02020603050405020304" pitchFamily="18" charset="0"/>
            <a:cs typeface="Times New Roman" panose="02020603050405020304" pitchFamily="18" charset="0"/>
          </a:endParaRPr>
        </a:p>
      </dgm:t>
    </dgm:pt>
    <dgm:pt modelId="{F3E7C4B5-306C-4E5E-A89B-25BD280811EE}" type="pres">
      <dgm:prSet presAssocID="{EE7BA54B-7C9C-40D5-9BA8-5817A8790625}" presName="Name0" presStyleCnt="0">
        <dgm:presLayoutVars>
          <dgm:dir/>
          <dgm:animLvl val="lvl"/>
          <dgm:resizeHandles val="exact"/>
        </dgm:presLayoutVars>
      </dgm:prSet>
      <dgm:spPr/>
    </dgm:pt>
    <dgm:pt modelId="{67C61651-F793-4E69-8EF0-2A3732DFF8FF}" type="pres">
      <dgm:prSet presAssocID="{E3A48FB2-A6EF-407D-953D-E731C58B829F}" presName="linNode" presStyleCnt="0"/>
      <dgm:spPr/>
    </dgm:pt>
    <dgm:pt modelId="{E603B957-144E-4115-8F05-EADE9BE98940}" type="pres">
      <dgm:prSet presAssocID="{E3A48FB2-A6EF-407D-953D-E731C58B829F}" presName="parentText" presStyleLbl="node1" presStyleIdx="0" presStyleCnt="3">
        <dgm:presLayoutVars>
          <dgm:chMax val="1"/>
          <dgm:bulletEnabled val="1"/>
        </dgm:presLayoutVars>
      </dgm:prSet>
      <dgm:spPr/>
    </dgm:pt>
    <dgm:pt modelId="{FF327DDD-1934-447D-A093-C03615237720}" type="pres">
      <dgm:prSet presAssocID="{E3A48FB2-A6EF-407D-953D-E731C58B829F}" presName="descendantText" presStyleLbl="alignAccFollowNode1" presStyleIdx="0" presStyleCnt="3">
        <dgm:presLayoutVars>
          <dgm:bulletEnabled val="1"/>
        </dgm:presLayoutVars>
      </dgm:prSet>
      <dgm:spPr/>
    </dgm:pt>
    <dgm:pt modelId="{E6ABD04F-B307-4EE2-AC99-E1C963D3B07C}" type="pres">
      <dgm:prSet presAssocID="{94B1F772-3B7F-4939-B104-75142FC5CE64}" presName="sp" presStyleCnt="0"/>
      <dgm:spPr/>
    </dgm:pt>
    <dgm:pt modelId="{E272C29F-AB65-40E5-88AF-A1C34B9B6E13}" type="pres">
      <dgm:prSet presAssocID="{9728E646-C0A8-4E80-A68D-7D0C0090904C}" presName="linNode" presStyleCnt="0"/>
      <dgm:spPr/>
    </dgm:pt>
    <dgm:pt modelId="{D5C886E5-A27B-4660-AAF1-CA62C5DECCD5}" type="pres">
      <dgm:prSet presAssocID="{9728E646-C0A8-4E80-A68D-7D0C0090904C}" presName="parentText" presStyleLbl="node1" presStyleIdx="1" presStyleCnt="3">
        <dgm:presLayoutVars>
          <dgm:chMax val="1"/>
          <dgm:bulletEnabled val="1"/>
        </dgm:presLayoutVars>
      </dgm:prSet>
      <dgm:spPr/>
    </dgm:pt>
    <dgm:pt modelId="{637DA6B7-A9C2-4C0B-8655-09084CA54620}" type="pres">
      <dgm:prSet presAssocID="{9728E646-C0A8-4E80-A68D-7D0C0090904C}" presName="descendantText" presStyleLbl="alignAccFollowNode1" presStyleIdx="1" presStyleCnt="3">
        <dgm:presLayoutVars>
          <dgm:bulletEnabled val="1"/>
        </dgm:presLayoutVars>
      </dgm:prSet>
      <dgm:spPr/>
    </dgm:pt>
    <dgm:pt modelId="{DBD1ACB3-9DC0-4A9D-801B-3A38E5A7A544}" type="pres">
      <dgm:prSet presAssocID="{ADE09827-7BA3-4C7B-803E-00052EC1F03E}" presName="sp" presStyleCnt="0"/>
      <dgm:spPr/>
    </dgm:pt>
    <dgm:pt modelId="{4682D86F-E7E7-46BE-A9B1-53F4CFFA4771}" type="pres">
      <dgm:prSet presAssocID="{29A60486-7729-4845-B554-709354138BB4}" presName="linNode" presStyleCnt="0"/>
      <dgm:spPr/>
    </dgm:pt>
    <dgm:pt modelId="{65A9FB72-157D-45FC-96BA-7F36112767EC}" type="pres">
      <dgm:prSet presAssocID="{29A60486-7729-4845-B554-709354138BB4}" presName="parentText" presStyleLbl="node1" presStyleIdx="2" presStyleCnt="3">
        <dgm:presLayoutVars>
          <dgm:chMax val="1"/>
          <dgm:bulletEnabled val="1"/>
        </dgm:presLayoutVars>
      </dgm:prSet>
      <dgm:spPr/>
    </dgm:pt>
    <dgm:pt modelId="{A2DFED01-2673-4B3E-943E-4D85CA1E2BFA}" type="pres">
      <dgm:prSet presAssocID="{29A60486-7729-4845-B554-709354138BB4}" presName="descendantText" presStyleLbl="alignAccFollowNode1" presStyleIdx="2" presStyleCnt="3">
        <dgm:presLayoutVars>
          <dgm:bulletEnabled val="1"/>
        </dgm:presLayoutVars>
      </dgm:prSet>
      <dgm:spPr/>
    </dgm:pt>
  </dgm:ptLst>
  <dgm:cxnLst>
    <dgm:cxn modelId="{91D14B63-88A4-475B-8173-6D898F469F89}" srcId="{EE7BA54B-7C9C-40D5-9BA8-5817A8790625}" destId="{9728E646-C0A8-4E80-A68D-7D0C0090904C}" srcOrd="1" destOrd="0" parTransId="{95CD4058-27FA-4B25-BA24-D534A808B348}" sibTransId="{ADE09827-7BA3-4C7B-803E-00052EC1F03E}"/>
    <dgm:cxn modelId="{3FF9326C-F83E-4AB0-9CAE-5E30B660B738}" srcId="{9728E646-C0A8-4E80-A68D-7D0C0090904C}" destId="{6E6A12C3-9E20-493E-B0E2-4C91ACA5DDE8}" srcOrd="0" destOrd="0" parTransId="{95014853-B8A3-4388-9F09-238FC2B8894A}" sibTransId="{8994E9AD-0BD7-4207-92F6-2E788FA611C1}"/>
    <dgm:cxn modelId="{ED412D4D-D88E-410D-85EF-01351A546BC4}" type="presOf" srcId="{9728E646-C0A8-4E80-A68D-7D0C0090904C}" destId="{D5C886E5-A27B-4660-AAF1-CA62C5DECCD5}" srcOrd="0" destOrd="0" presId="urn:microsoft.com/office/officeart/2005/8/layout/vList5"/>
    <dgm:cxn modelId="{FDC7ED73-254D-4ECA-89BF-AB2D504E3052}" type="presOf" srcId="{EE7BA54B-7C9C-40D5-9BA8-5817A8790625}" destId="{F3E7C4B5-306C-4E5E-A89B-25BD280811EE}" srcOrd="0" destOrd="0" presId="urn:microsoft.com/office/officeart/2005/8/layout/vList5"/>
    <dgm:cxn modelId="{95DAD08B-980D-466E-B3C3-3B65EC635521}" type="presOf" srcId="{29A60486-7729-4845-B554-709354138BB4}" destId="{65A9FB72-157D-45FC-96BA-7F36112767EC}" srcOrd="0" destOrd="0" presId="urn:microsoft.com/office/officeart/2005/8/layout/vList5"/>
    <dgm:cxn modelId="{F9606C9D-3C3F-4993-BFA7-96FAB2838B77}" srcId="{EE7BA54B-7C9C-40D5-9BA8-5817A8790625}" destId="{E3A48FB2-A6EF-407D-953D-E731C58B829F}" srcOrd="0" destOrd="0" parTransId="{F5DDA4AD-F0B8-47D4-B983-2CA430A7AEFF}" sibTransId="{94B1F772-3B7F-4939-B104-75142FC5CE64}"/>
    <dgm:cxn modelId="{60B274A0-87BF-4580-A7A6-D3E65E211CB2}" type="presOf" srcId="{CD936CE3-63CC-4756-BAD0-CCD572265AC9}" destId="{A2DFED01-2673-4B3E-943E-4D85CA1E2BFA}" srcOrd="0" destOrd="0" presId="urn:microsoft.com/office/officeart/2005/8/layout/vList5"/>
    <dgm:cxn modelId="{BB01B1B8-F323-4485-9D15-66CDF6294817}" type="presOf" srcId="{6E6A12C3-9E20-493E-B0E2-4C91ACA5DDE8}" destId="{637DA6B7-A9C2-4C0B-8655-09084CA54620}" srcOrd="0" destOrd="0" presId="urn:microsoft.com/office/officeart/2005/8/layout/vList5"/>
    <dgm:cxn modelId="{278A2CCA-FEB0-4116-BA5E-5316B6C4E0A4}" srcId="{E3A48FB2-A6EF-407D-953D-E731C58B829F}" destId="{8B8DBD3E-423F-402B-8ABE-0E1A33A118D8}" srcOrd="0" destOrd="0" parTransId="{D9E7BF88-B8F5-48FB-B805-347229807977}" sibTransId="{DD458883-45F1-4477-A639-71B40982BE26}"/>
    <dgm:cxn modelId="{0FE283D0-6648-4203-B782-C29D4E7676DB}" srcId="{EE7BA54B-7C9C-40D5-9BA8-5817A8790625}" destId="{29A60486-7729-4845-B554-709354138BB4}" srcOrd="2" destOrd="0" parTransId="{1CA46756-5E30-4817-BF9C-F0F455593502}" sibTransId="{0B13A3F2-DFE0-42F6-B42F-8A7ACF210E53}"/>
    <dgm:cxn modelId="{F2856EE2-3B8F-4E23-9210-44BF9947D55D}" srcId="{29A60486-7729-4845-B554-709354138BB4}" destId="{CD936CE3-63CC-4756-BAD0-CCD572265AC9}" srcOrd="0" destOrd="0" parTransId="{07197682-26D8-434F-9027-BD202CCAA54A}" sibTransId="{725C8D69-F837-4EAB-85D4-3AF72B3E30D9}"/>
    <dgm:cxn modelId="{99E2FAEB-8417-4F0E-BF70-C3537D256329}" type="presOf" srcId="{E3A48FB2-A6EF-407D-953D-E731C58B829F}" destId="{E603B957-144E-4115-8F05-EADE9BE98940}" srcOrd="0" destOrd="0" presId="urn:microsoft.com/office/officeart/2005/8/layout/vList5"/>
    <dgm:cxn modelId="{FCC2C5FD-E488-48E6-98C3-A377807B7D65}" type="presOf" srcId="{8B8DBD3E-423F-402B-8ABE-0E1A33A118D8}" destId="{FF327DDD-1934-447D-A093-C03615237720}" srcOrd="0" destOrd="0" presId="urn:microsoft.com/office/officeart/2005/8/layout/vList5"/>
    <dgm:cxn modelId="{F2940767-9461-4BA8-916C-6E14F33A7D0B}" type="presParOf" srcId="{F3E7C4B5-306C-4E5E-A89B-25BD280811EE}" destId="{67C61651-F793-4E69-8EF0-2A3732DFF8FF}" srcOrd="0" destOrd="0" presId="urn:microsoft.com/office/officeart/2005/8/layout/vList5"/>
    <dgm:cxn modelId="{E179C139-B078-4B1A-8A3D-706F4FDDFCD2}" type="presParOf" srcId="{67C61651-F793-4E69-8EF0-2A3732DFF8FF}" destId="{E603B957-144E-4115-8F05-EADE9BE98940}" srcOrd="0" destOrd="0" presId="urn:microsoft.com/office/officeart/2005/8/layout/vList5"/>
    <dgm:cxn modelId="{5917FA39-CC62-478F-9774-9A4F7AC734E1}" type="presParOf" srcId="{67C61651-F793-4E69-8EF0-2A3732DFF8FF}" destId="{FF327DDD-1934-447D-A093-C03615237720}" srcOrd="1" destOrd="0" presId="urn:microsoft.com/office/officeart/2005/8/layout/vList5"/>
    <dgm:cxn modelId="{3909187D-E729-41EE-93BD-4A27D03569D4}" type="presParOf" srcId="{F3E7C4B5-306C-4E5E-A89B-25BD280811EE}" destId="{E6ABD04F-B307-4EE2-AC99-E1C963D3B07C}" srcOrd="1" destOrd="0" presId="urn:microsoft.com/office/officeart/2005/8/layout/vList5"/>
    <dgm:cxn modelId="{270106B0-4778-48B3-AA50-F20CF0F2D7B7}" type="presParOf" srcId="{F3E7C4B5-306C-4E5E-A89B-25BD280811EE}" destId="{E272C29F-AB65-40E5-88AF-A1C34B9B6E13}" srcOrd="2" destOrd="0" presId="urn:microsoft.com/office/officeart/2005/8/layout/vList5"/>
    <dgm:cxn modelId="{B44E9411-B6FE-4C84-962E-0ADC5E4CFDD6}" type="presParOf" srcId="{E272C29F-AB65-40E5-88AF-A1C34B9B6E13}" destId="{D5C886E5-A27B-4660-AAF1-CA62C5DECCD5}" srcOrd="0" destOrd="0" presId="urn:microsoft.com/office/officeart/2005/8/layout/vList5"/>
    <dgm:cxn modelId="{DF184D75-30CE-479B-A324-8BFFC100B3AB}" type="presParOf" srcId="{E272C29F-AB65-40E5-88AF-A1C34B9B6E13}" destId="{637DA6B7-A9C2-4C0B-8655-09084CA54620}" srcOrd="1" destOrd="0" presId="urn:microsoft.com/office/officeart/2005/8/layout/vList5"/>
    <dgm:cxn modelId="{D052C1F6-6A81-4D32-9D71-0D88BF10D1AF}" type="presParOf" srcId="{F3E7C4B5-306C-4E5E-A89B-25BD280811EE}" destId="{DBD1ACB3-9DC0-4A9D-801B-3A38E5A7A544}" srcOrd="3" destOrd="0" presId="urn:microsoft.com/office/officeart/2005/8/layout/vList5"/>
    <dgm:cxn modelId="{6816A1F0-A4AA-4C87-8545-D037188A77DF}" type="presParOf" srcId="{F3E7C4B5-306C-4E5E-A89B-25BD280811EE}" destId="{4682D86F-E7E7-46BE-A9B1-53F4CFFA4771}" srcOrd="4" destOrd="0" presId="urn:microsoft.com/office/officeart/2005/8/layout/vList5"/>
    <dgm:cxn modelId="{79BD3E28-B9B3-4483-AFDA-FBB7FF437E62}" type="presParOf" srcId="{4682D86F-E7E7-46BE-A9B1-53F4CFFA4771}" destId="{65A9FB72-157D-45FC-96BA-7F36112767EC}" srcOrd="0" destOrd="0" presId="urn:microsoft.com/office/officeart/2005/8/layout/vList5"/>
    <dgm:cxn modelId="{D85EEB15-9DAA-43BC-A243-A57E72D696EE}" type="presParOf" srcId="{4682D86F-E7E7-46BE-A9B1-53F4CFFA4771}" destId="{A2DFED01-2673-4B3E-943E-4D85CA1E2B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0BEED9-3FF7-4B41-99E1-58EBB69B80C8}" type="doc">
      <dgm:prSet loTypeId="urn:microsoft.com/office/officeart/2008/layout/LinedList" loCatId="hierarchy" qsTypeId="urn:microsoft.com/office/officeart/2005/8/quickstyle/simple1" qsCatId="simple" csTypeId="urn:microsoft.com/office/officeart/2005/8/colors/colorful3" csCatId="colorful" phldr="1"/>
      <dgm:spPr/>
      <dgm:t>
        <a:bodyPr/>
        <a:lstStyle/>
        <a:p>
          <a:endParaRPr lang="es-EC"/>
        </a:p>
      </dgm:t>
    </dgm:pt>
    <dgm:pt modelId="{C676D076-C12F-4354-84BD-48E84E5783EE}">
      <dgm:prSet phldrT="[Texto]" custT="1"/>
      <dgm:spPr/>
      <dgm:t>
        <a:bodyPr/>
        <a:lstStyle/>
        <a:p>
          <a:r>
            <a:rPr lang="es-MX" sz="1600" b="1" dirty="0">
              <a:latin typeface="Times New Roman" panose="02020603050405020304" pitchFamily="18" charset="0"/>
              <a:cs typeface="Times New Roman" panose="02020603050405020304" pitchFamily="18" charset="0"/>
            </a:rPr>
            <a:t>Tipo de enfoque</a:t>
          </a:r>
          <a:endParaRPr lang="es-EC" sz="1600" b="1" dirty="0">
            <a:latin typeface="Times New Roman" panose="02020603050405020304" pitchFamily="18" charset="0"/>
            <a:cs typeface="Times New Roman" panose="02020603050405020304" pitchFamily="18" charset="0"/>
          </a:endParaRPr>
        </a:p>
      </dgm:t>
    </dgm:pt>
    <dgm:pt modelId="{1BC4767F-58E0-455C-80CA-A1C6D4F335BB}" type="parTrans" cxnId="{0C5A98A2-836D-4365-9A07-37487CD54F39}">
      <dgm:prSet/>
      <dgm:spPr/>
      <dgm:t>
        <a:bodyPr/>
        <a:lstStyle/>
        <a:p>
          <a:endParaRPr lang="es-EC" sz="1600">
            <a:latin typeface="Times New Roman" panose="02020603050405020304" pitchFamily="18" charset="0"/>
            <a:cs typeface="Times New Roman" panose="02020603050405020304" pitchFamily="18" charset="0"/>
          </a:endParaRPr>
        </a:p>
      </dgm:t>
    </dgm:pt>
    <dgm:pt modelId="{848222A9-CA71-428D-8EE1-88AC929A3783}" type="sibTrans" cxnId="{0C5A98A2-836D-4365-9A07-37487CD54F39}">
      <dgm:prSet/>
      <dgm:spPr/>
      <dgm:t>
        <a:bodyPr/>
        <a:lstStyle/>
        <a:p>
          <a:endParaRPr lang="es-EC" sz="1600">
            <a:latin typeface="Times New Roman" panose="02020603050405020304" pitchFamily="18" charset="0"/>
            <a:cs typeface="Times New Roman" panose="02020603050405020304" pitchFamily="18" charset="0"/>
          </a:endParaRPr>
        </a:p>
      </dgm:t>
    </dgm:pt>
    <dgm:pt modelId="{CE50D236-CB96-4214-B0C6-01A57A910443}">
      <dgm:prSet phldrT="[Texto]" custT="1"/>
      <dgm:spPr/>
      <dgm:t>
        <a:bodyPr/>
        <a:lstStyle/>
        <a:p>
          <a:r>
            <a:rPr lang="es-EC" sz="1600" dirty="0">
              <a:latin typeface="Times New Roman" panose="02020603050405020304" pitchFamily="18" charset="0"/>
              <a:cs typeface="Times New Roman" panose="02020603050405020304" pitchFamily="18" charset="0"/>
            </a:rPr>
            <a:t>Establecer beneficios, características o dificultades dentro de la percepción del objeto de estudio en su entorno.</a:t>
          </a:r>
        </a:p>
      </dgm:t>
    </dgm:pt>
    <dgm:pt modelId="{6A491247-68EF-4CC0-A1D1-5DB58AE9C29D}" type="parTrans" cxnId="{DC4C99CD-6BF8-442E-B5B0-81EBBF9725F2}">
      <dgm:prSet/>
      <dgm:spPr/>
      <dgm:t>
        <a:bodyPr/>
        <a:lstStyle/>
        <a:p>
          <a:endParaRPr lang="es-EC" sz="1600">
            <a:latin typeface="Times New Roman" panose="02020603050405020304" pitchFamily="18" charset="0"/>
            <a:cs typeface="Times New Roman" panose="02020603050405020304" pitchFamily="18" charset="0"/>
          </a:endParaRPr>
        </a:p>
      </dgm:t>
    </dgm:pt>
    <dgm:pt modelId="{FEE66D47-31C8-4248-8297-B31A8E56B967}" type="sibTrans" cxnId="{DC4C99CD-6BF8-442E-B5B0-81EBBF9725F2}">
      <dgm:prSet/>
      <dgm:spPr/>
      <dgm:t>
        <a:bodyPr/>
        <a:lstStyle/>
        <a:p>
          <a:endParaRPr lang="es-EC" sz="1600">
            <a:latin typeface="Times New Roman" panose="02020603050405020304" pitchFamily="18" charset="0"/>
            <a:cs typeface="Times New Roman" panose="02020603050405020304" pitchFamily="18" charset="0"/>
          </a:endParaRPr>
        </a:p>
      </dgm:t>
    </dgm:pt>
    <dgm:pt modelId="{3A03D5E4-5274-4A39-A61A-0074BE201337}">
      <dgm:prSet phldrT="[Texto]" custT="1"/>
      <dgm:spPr/>
      <dgm:t>
        <a:bodyPr/>
        <a:lstStyle/>
        <a:p>
          <a:r>
            <a:rPr lang="es-EC" sz="1600" dirty="0">
              <a:latin typeface="Times New Roman" panose="02020603050405020304" pitchFamily="18" charset="0"/>
              <a:cs typeface="Times New Roman" panose="02020603050405020304" pitchFamily="18" charset="0"/>
            </a:rPr>
            <a:t>Obtener información estadística del Sector Hotelero en el ámbito bursátil, importes y tasas dentro de las operaciones que fomenta el Mercado de Valores, </a:t>
          </a:r>
        </a:p>
      </dgm:t>
    </dgm:pt>
    <dgm:pt modelId="{80A02CFE-1EAF-4D4B-B679-A057F9B9C294}" type="parTrans" cxnId="{C08A49C4-C107-449B-87F1-211E30921EF2}">
      <dgm:prSet/>
      <dgm:spPr/>
      <dgm:t>
        <a:bodyPr/>
        <a:lstStyle/>
        <a:p>
          <a:endParaRPr lang="es-EC" sz="1600">
            <a:latin typeface="Times New Roman" panose="02020603050405020304" pitchFamily="18" charset="0"/>
            <a:cs typeface="Times New Roman" panose="02020603050405020304" pitchFamily="18" charset="0"/>
          </a:endParaRPr>
        </a:p>
      </dgm:t>
    </dgm:pt>
    <dgm:pt modelId="{BB7813DA-A2C7-4BBE-856E-610238CB1B75}" type="sibTrans" cxnId="{C08A49C4-C107-449B-87F1-211E30921EF2}">
      <dgm:prSet/>
      <dgm:spPr/>
      <dgm:t>
        <a:bodyPr/>
        <a:lstStyle/>
        <a:p>
          <a:endParaRPr lang="es-EC" sz="1600">
            <a:latin typeface="Times New Roman" panose="02020603050405020304" pitchFamily="18" charset="0"/>
            <a:cs typeface="Times New Roman" panose="02020603050405020304" pitchFamily="18" charset="0"/>
          </a:endParaRPr>
        </a:p>
      </dgm:t>
    </dgm:pt>
    <dgm:pt modelId="{AF0257BC-3F18-46D6-92F8-927CBE53EC3D}" type="pres">
      <dgm:prSet presAssocID="{E80BEED9-3FF7-4B41-99E1-58EBB69B80C8}" presName="vert0" presStyleCnt="0">
        <dgm:presLayoutVars>
          <dgm:dir/>
          <dgm:animOne val="branch"/>
          <dgm:animLvl val="lvl"/>
        </dgm:presLayoutVars>
      </dgm:prSet>
      <dgm:spPr/>
    </dgm:pt>
    <dgm:pt modelId="{0A01E379-939C-4897-BEC0-60C41DF38B9E}" type="pres">
      <dgm:prSet presAssocID="{C676D076-C12F-4354-84BD-48E84E5783EE}" presName="thickLine" presStyleLbl="alignNode1" presStyleIdx="0" presStyleCnt="1"/>
      <dgm:spPr/>
    </dgm:pt>
    <dgm:pt modelId="{5DC301AF-CC07-48D3-9495-19949CFA6BC5}" type="pres">
      <dgm:prSet presAssocID="{C676D076-C12F-4354-84BD-48E84E5783EE}" presName="horz1" presStyleCnt="0"/>
      <dgm:spPr/>
    </dgm:pt>
    <dgm:pt modelId="{873FF0FC-A03B-4758-AB92-4325AA8B0E16}" type="pres">
      <dgm:prSet presAssocID="{C676D076-C12F-4354-84BD-48E84E5783EE}" presName="tx1" presStyleLbl="revTx" presStyleIdx="0" presStyleCnt="3"/>
      <dgm:spPr/>
    </dgm:pt>
    <dgm:pt modelId="{567779C5-AA71-402C-9D36-F4868664035A}" type="pres">
      <dgm:prSet presAssocID="{C676D076-C12F-4354-84BD-48E84E5783EE}" presName="vert1" presStyleCnt="0"/>
      <dgm:spPr/>
    </dgm:pt>
    <dgm:pt modelId="{27753258-58AB-4163-9D40-958839C54F9E}" type="pres">
      <dgm:prSet presAssocID="{CE50D236-CB96-4214-B0C6-01A57A910443}" presName="vertSpace2a" presStyleCnt="0"/>
      <dgm:spPr/>
    </dgm:pt>
    <dgm:pt modelId="{0C11DCF1-450E-4230-9093-7BF767ED3782}" type="pres">
      <dgm:prSet presAssocID="{CE50D236-CB96-4214-B0C6-01A57A910443}" presName="horz2" presStyleCnt="0"/>
      <dgm:spPr/>
    </dgm:pt>
    <dgm:pt modelId="{618249C1-7BBD-4D7F-B06C-03C7A3CB1629}" type="pres">
      <dgm:prSet presAssocID="{CE50D236-CB96-4214-B0C6-01A57A910443}" presName="horzSpace2" presStyleCnt="0"/>
      <dgm:spPr/>
    </dgm:pt>
    <dgm:pt modelId="{7BE6DEDB-1658-4F0D-A677-6B7D1D51E9DD}" type="pres">
      <dgm:prSet presAssocID="{CE50D236-CB96-4214-B0C6-01A57A910443}" presName="tx2" presStyleLbl="revTx" presStyleIdx="1" presStyleCnt="3"/>
      <dgm:spPr/>
    </dgm:pt>
    <dgm:pt modelId="{B7A1B8F4-0AAA-40EA-9888-6D2208A20909}" type="pres">
      <dgm:prSet presAssocID="{CE50D236-CB96-4214-B0C6-01A57A910443}" presName="vert2" presStyleCnt="0"/>
      <dgm:spPr/>
    </dgm:pt>
    <dgm:pt modelId="{9E2494DE-5677-4842-A7A2-C37045BBEA23}" type="pres">
      <dgm:prSet presAssocID="{CE50D236-CB96-4214-B0C6-01A57A910443}" presName="thinLine2b" presStyleLbl="callout" presStyleIdx="0" presStyleCnt="2"/>
      <dgm:spPr/>
    </dgm:pt>
    <dgm:pt modelId="{950B9BB8-DFF1-4BBA-AA37-CC236811C54C}" type="pres">
      <dgm:prSet presAssocID="{CE50D236-CB96-4214-B0C6-01A57A910443}" presName="vertSpace2b" presStyleCnt="0"/>
      <dgm:spPr/>
    </dgm:pt>
    <dgm:pt modelId="{CF03A4B8-6578-46F7-89A6-3121D155E19F}" type="pres">
      <dgm:prSet presAssocID="{3A03D5E4-5274-4A39-A61A-0074BE201337}" presName="horz2" presStyleCnt="0"/>
      <dgm:spPr/>
    </dgm:pt>
    <dgm:pt modelId="{E5B8F4AF-661E-4D5C-BCAB-8DFD491DECA9}" type="pres">
      <dgm:prSet presAssocID="{3A03D5E4-5274-4A39-A61A-0074BE201337}" presName="horzSpace2" presStyleCnt="0"/>
      <dgm:spPr/>
    </dgm:pt>
    <dgm:pt modelId="{8E21702C-7ABD-413F-AF5C-320DE988D82C}" type="pres">
      <dgm:prSet presAssocID="{3A03D5E4-5274-4A39-A61A-0074BE201337}" presName="tx2" presStyleLbl="revTx" presStyleIdx="2" presStyleCnt="3"/>
      <dgm:spPr/>
    </dgm:pt>
    <dgm:pt modelId="{EA2AFA89-18E3-43B4-B171-3CA3C7D51B93}" type="pres">
      <dgm:prSet presAssocID="{3A03D5E4-5274-4A39-A61A-0074BE201337}" presName="vert2" presStyleCnt="0"/>
      <dgm:spPr/>
    </dgm:pt>
    <dgm:pt modelId="{CE5D8873-1131-495C-9018-3DCFB757483B}" type="pres">
      <dgm:prSet presAssocID="{3A03D5E4-5274-4A39-A61A-0074BE201337}" presName="thinLine2b" presStyleLbl="callout" presStyleIdx="1" presStyleCnt="2"/>
      <dgm:spPr/>
    </dgm:pt>
    <dgm:pt modelId="{87B04766-A95B-4899-9CCC-EB922048C905}" type="pres">
      <dgm:prSet presAssocID="{3A03D5E4-5274-4A39-A61A-0074BE201337}" presName="vertSpace2b" presStyleCnt="0"/>
      <dgm:spPr/>
    </dgm:pt>
  </dgm:ptLst>
  <dgm:cxnLst>
    <dgm:cxn modelId="{CED4791C-8E73-4DEA-9D83-5640C730BD59}" type="presOf" srcId="{E80BEED9-3FF7-4B41-99E1-58EBB69B80C8}" destId="{AF0257BC-3F18-46D6-92F8-927CBE53EC3D}" srcOrd="0" destOrd="0" presId="urn:microsoft.com/office/officeart/2008/layout/LinedList"/>
    <dgm:cxn modelId="{D3980A43-375D-4078-A39F-132D4CA285D2}" type="presOf" srcId="{CE50D236-CB96-4214-B0C6-01A57A910443}" destId="{7BE6DEDB-1658-4F0D-A677-6B7D1D51E9DD}" srcOrd="0" destOrd="0" presId="urn:microsoft.com/office/officeart/2008/layout/LinedList"/>
    <dgm:cxn modelId="{3C612E6C-0968-41B2-97EB-7F8B2976E1C1}" type="presOf" srcId="{3A03D5E4-5274-4A39-A61A-0074BE201337}" destId="{8E21702C-7ABD-413F-AF5C-320DE988D82C}" srcOrd="0" destOrd="0" presId="urn:microsoft.com/office/officeart/2008/layout/LinedList"/>
    <dgm:cxn modelId="{0C5A98A2-836D-4365-9A07-37487CD54F39}" srcId="{E80BEED9-3FF7-4B41-99E1-58EBB69B80C8}" destId="{C676D076-C12F-4354-84BD-48E84E5783EE}" srcOrd="0" destOrd="0" parTransId="{1BC4767F-58E0-455C-80CA-A1C6D4F335BB}" sibTransId="{848222A9-CA71-428D-8EE1-88AC929A3783}"/>
    <dgm:cxn modelId="{C08A49C4-C107-449B-87F1-211E30921EF2}" srcId="{C676D076-C12F-4354-84BD-48E84E5783EE}" destId="{3A03D5E4-5274-4A39-A61A-0074BE201337}" srcOrd="1" destOrd="0" parTransId="{80A02CFE-1EAF-4D4B-B679-A057F9B9C294}" sibTransId="{BB7813DA-A2C7-4BBE-856E-610238CB1B75}"/>
    <dgm:cxn modelId="{DC4C99CD-6BF8-442E-B5B0-81EBBF9725F2}" srcId="{C676D076-C12F-4354-84BD-48E84E5783EE}" destId="{CE50D236-CB96-4214-B0C6-01A57A910443}" srcOrd="0" destOrd="0" parTransId="{6A491247-68EF-4CC0-A1D1-5DB58AE9C29D}" sibTransId="{FEE66D47-31C8-4248-8297-B31A8E56B967}"/>
    <dgm:cxn modelId="{E5B353F7-F9A3-4324-8590-10D8E77F7A48}" type="presOf" srcId="{C676D076-C12F-4354-84BD-48E84E5783EE}" destId="{873FF0FC-A03B-4758-AB92-4325AA8B0E16}" srcOrd="0" destOrd="0" presId="urn:microsoft.com/office/officeart/2008/layout/LinedList"/>
    <dgm:cxn modelId="{574937DE-6DC9-4C50-833F-A815BD90A0AC}" type="presParOf" srcId="{AF0257BC-3F18-46D6-92F8-927CBE53EC3D}" destId="{0A01E379-939C-4897-BEC0-60C41DF38B9E}" srcOrd="0" destOrd="0" presId="urn:microsoft.com/office/officeart/2008/layout/LinedList"/>
    <dgm:cxn modelId="{78D78DAD-B042-409C-AA48-684E5D7ED9C2}" type="presParOf" srcId="{AF0257BC-3F18-46D6-92F8-927CBE53EC3D}" destId="{5DC301AF-CC07-48D3-9495-19949CFA6BC5}" srcOrd="1" destOrd="0" presId="urn:microsoft.com/office/officeart/2008/layout/LinedList"/>
    <dgm:cxn modelId="{35059FF6-B903-4F69-9533-D4E9169EABA0}" type="presParOf" srcId="{5DC301AF-CC07-48D3-9495-19949CFA6BC5}" destId="{873FF0FC-A03B-4758-AB92-4325AA8B0E16}" srcOrd="0" destOrd="0" presId="urn:microsoft.com/office/officeart/2008/layout/LinedList"/>
    <dgm:cxn modelId="{5938C0D8-357B-4CAF-B499-EB69407A8138}" type="presParOf" srcId="{5DC301AF-CC07-48D3-9495-19949CFA6BC5}" destId="{567779C5-AA71-402C-9D36-F4868664035A}" srcOrd="1" destOrd="0" presId="urn:microsoft.com/office/officeart/2008/layout/LinedList"/>
    <dgm:cxn modelId="{4628D14F-6751-4908-B0DA-6FBB826434FF}" type="presParOf" srcId="{567779C5-AA71-402C-9D36-F4868664035A}" destId="{27753258-58AB-4163-9D40-958839C54F9E}" srcOrd="0" destOrd="0" presId="urn:microsoft.com/office/officeart/2008/layout/LinedList"/>
    <dgm:cxn modelId="{D2B58972-3010-42A9-BD90-64992C7BEBDA}" type="presParOf" srcId="{567779C5-AA71-402C-9D36-F4868664035A}" destId="{0C11DCF1-450E-4230-9093-7BF767ED3782}" srcOrd="1" destOrd="0" presId="urn:microsoft.com/office/officeart/2008/layout/LinedList"/>
    <dgm:cxn modelId="{547FB4F7-E77F-4979-8FD1-D52E6B51A105}" type="presParOf" srcId="{0C11DCF1-450E-4230-9093-7BF767ED3782}" destId="{618249C1-7BBD-4D7F-B06C-03C7A3CB1629}" srcOrd="0" destOrd="0" presId="urn:microsoft.com/office/officeart/2008/layout/LinedList"/>
    <dgm:cxn modelId="{E7446347-E813-49AF-9DF9-F3B3E0CB4398}" type="presParOf" srcId="{0C11DCF1-450E-4230-9093-7BF767ED3782}" destId="{7BE6DEDB-1658-4F0D-A677-6B7D1D51E9DD}" srcOrd="1" destOrd="0" presId="urn:microsoft.com/office/officeart/2008/layout/LinedList"/>
    <dgm:cxn modelId="{7602E544-E11B-49AB-B636-CA5E702ECCDD}" type="presParOf" srcId="{0C11DCF1-450E-4230-9093-7BF767ED3782}" destId="{B7A1B8F4-0AAA-40EA-9888-6D2208A20909}" srcOrd="2" destOrd="0" presId="urn:microsoft.com/office/officeart/2008/layout/LinedList"/>
    <dgm:cxn modelId="{9343CBC9-3C7C-40E4-B8C9-5F761D2AF495}" type="presParOf" srcId="{567779C5-AA71-402C-9D36-F4868664035A}" destId="{9E2494DE-5677-4842-A7A2-C37045BBEA23}" srcOrd="2" destOrd="0" presId="urn:microsoft.com/office/officeart/2008/layout/LinedList"/>
    <dgm:cxn modelId="{F24115DA-3BEC-43A5-AA54-F7F389A9C37E}" type="presParOf" srcId="{567779C5-AA71-402C-9D36-F4868664035A}" destId="{950B9BB8-DFF1-4BBA-AA37-CC236811C54C}" srcOrd="3" destOrd="0" presId="urn:microsoft.com/office/officeart/2008/layout/LinedList"/>
    <dgm:cxn modelId="{BE2B2B27-4B21-4DAA-8B5C-BFE23EFC89E6}" type="presParOf" srcId="{567779C5-AA71-402C-9D36-F4868664035A}" destId="{CF03A4B8-6578-46F7-89A6-3121D155E19F}" srcOrd="4" destOrd="0" presId="urn:microsoft.com/office/officeart/2008/layout/LinedList"/>
    <dgm:cxn modelId="{DE76DDD1-C542-497A-A16A-A34073A92EF0}" type="presParOf" srcId="{CF03A4B8-6578-46F7-89A6-3121D155E19F}" destId="{E5B8F4AF-661E-4D5C-BCAB-8DFD491DECA9}" srcOrd="0" destOrd="0" presId="urn:microsoft.com/office/officeart/2008/layout/LinedList"/>
    <dgm:cxn modelId="{42A285C4-7AA6-45D7-AC93-1DBC2BCB27CE}" type="presParOf" srcId="{CF03A4B8-6578-46F7-89A6-3121D155E19F}" destId="{8E21702C-7ABD-413F-AF5C-320DE988D82C}" srcOrd="1" destOrd="0" presId="urn:microsoft.com/office/officeart/2008/layout/LinedList"/>
    <dgm:cxn modelId="{036245A9-8DF4-4731-91C3-DBAF419BC674}" type="presParOf" srcId="{CF03A4B8-6578-46F7-89A6-3121D155E19F}" destId="{EA2AFA89-18E3-43B4-B171-3CA3C7D51B93}" srcOrd="2" destOrd="0" presId="urn:microsoft.com/office/officeart/2008/layout/LinedList"/>
    <dgm:cxn modelId="{27708F7B-5CD4-42C2-8ADD-35FC48792F4B}" type="presParOf" srcId="{567779C5-AA71-402C-9D36-F4868664035A}" destId="{CE5D8873-1131-495C-9018-3DCFB757483B}" srcOrd="5" destOrd="0" presId="urn:microsoft.com/office/officeart/2008/layout/LinedList"/>
    <dgm:cxn modelId="{0407B3FB-F8FD-406B-8784-6400F92E5AEE}" type="presParOf" srcId="{567779C5-AA71-402C-9D36-F4868664035A}" destId="{87B04766-A95B-4899-9CCC-EB922048C905}" srcOrd="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3EE0FD-BFA7-4258-9DC1-DE657D416467}" type="doc">
      <dgm:prSet loTypeId="urn:microsoft.com/office/officeart/2005/8/layout/process2" loCatId="process" qsTypeId="urn:microsoft.com/office/officeart/2005/8/quickstyle/simple3" qsCatId="simple" csTypeId="urn:microsoft.com/office/officeart/2005/8/colors/accent1_2" csCatId="accent1" phldr="1"/>
      <dgm:spPr/>
    </dgm:pt>
    <dgm:pt modelId="{90FCB4ED-237E-499B-BF67-0712E20C7162}">
      <dgm:prSet phldrT="[Texto]" custT="1"/>
      <dgm:spPr/>
      <dgm:t>
        <a:bodyPr/>
        <a:lstStyle/>
        <a:p>
          <a:r>
            <a:rPr lang="es-MX" sz="1400" dirty="0">
              <a:latin typeface="Times New Roman" panose="02020603050405020304" pitchFamily="18" charset="0"/>
              <a:cs typeface="Times New Roman" panose="02020603050405020304" pitchFamily="18" charset="0"/>
            </a:rPr>
            <a:t>Plazo y Tasa de Interés, ajustándose a las necesidades </a:t>
          </a:r>
          <a:endParaRPr lang="es-EC" sz="1400" dirty="0">
            <a:latin typeface="Times New Roman" panose="02020603050405020304" pitchFamily="18" charset="0"/>
            <a:cs typeface="Times New Roman" panose="02020603050405020304" pitchFamily="18" charset="0"/>
          </a:endParaRPr>
        </a:p>
      </dgm:t>
    </dgm:pt>
    <dgm:pt modelId="{EECB2370-2980-4587-83BC-06B629BC05D7}" type="parTrans" cxnId="{08EFC155-CEC8-484A-BC89-C5EB6EABAB0D}">
      <dgm:prSet/>
      <dgm:spPr/>
      <dgm:t>
        <a:bodyPr/>
        <a:lstStyle/>
        <a:p>
          <a:endParaRPr lang="es-EC" sz="1400">
            <a:latin typeface="Times New Roman" panose="02020603050405020304" pitchFamily="18" charset="0"/>
            <a:cs typeface="Times New Roman" panose="02020603050405020304" pitchFamily="18" charset="0"/>
          </a:endParaRPr>
        </a:p>
      </dgm:t>
    </dgm:pt>
    <dgm:pt modelId="{82EF5007-EF37-416E-8CCC-0FDBE6F9AC72}" type="sibTrans" cxnId="{08EFC155-CEC8-484A-BC89-C5EB6EABAB0D}">
      <dgm:prSet custT="1"/>
      <dgm:spPr/>
      <dgm:t>
        <a:bodyPr/>
        <a:lstStyle/>
        <a:p>
          <a:endParaRPr lang="es-EC" sz="1400">
            <a:latin typeface="Times New Roman" panose="02020603050405020304" pitchFamily="18" charset="0"/>
            <a:cs typeface="Times New Roman" panose="02020603050405020304" pitchFamily="18" charset="0"/>
          </a:endParaRPr>
        </a:p>
      </dgm:t>
    </dgm:pt>
    <dgm:pt modelId="{1CD6CFAA-FBAD-45AF-83D1-497533C475D4}">
      <dgm:prSet phldrT="[Texto]" custT="1"/>
      <dgm:spPr/>
      <dgm:t>
        <a:bodyPr/>
        <a:lstStyle/>
        <a:p>
          <a:r>
            <a:rPr lang="es-EC" sz="1400" dirty="0">
              <a:latin typeface="Times New Roman" panose="02020603050405020304" pitchFamily="18" charset="0"/>
              <a:cs typeface="Times New Roman" panose="02020603050405020304" pitchFamily="18" charset="0"/>
            </a:rPr>
            <a:t>Garantías flexibles</a:t>
          </a:r>
        </a:p>
      </dgm:t>
    </dgm:pt>
    <dgm:pt modelId="{CCC9FBD4-FDDF-4D65-AC10-B7A308A99346}" type="parTrans" cxnId="{D57EBBB0-97C9-4ABD-89F4-025F594DF41D}">
      <dgm:prSet/>
      <dgm:spPr/>
      <dgm:t>
        <a:bodyPr/>
        <a:lstStyle/>
        <a:p>
          <a:endParaRPr lang="es-EC" sz="1400">
            <a:latin typeface="Times New Roman" panose="02020603050405020304" pitchFamily="18" charset="0"/>
            <a:cs typeface="Times New Roman" panose="02020603050405020304" pitchFamily="18" charset="0"/>
          </a:endParaRPr>
        </a:p>
      </dgm:t>
    </dgm:pt>
    <dgm:pt modelId="{E3FF956C-6FA7-490C-A457-D584C73DE522}" type="sibTrans" cxnId="{D57EBBB0-97C9-4ABD-89F4-025F594DF41D}">
      <dgm:prSet custT="1"/>
      <dgm:spPr/>
      <dgm:t>
        <a:bodyPr/>
        <a:lstStyle/>
        <a:p>
          <a:endParaRPr lang="es-EC" sz="1400">
            <a:latin typeface="Times New Roman" panose="02020603050405020304" pitchFamily="18" charset="0"/>
            <a:cs typeface="Times New Roman" panose="02020603050405020304" pitchFamily="18" charset="0"/>
          </a:endParaRPr>
        </a:p>
      </dgm:t>
    </dgm:pt>
    <dgm:pt modelId="{B864F0CE-3F3C-4D50-9B4C-A53C10940D16}">
      <dgm:prSet phldrT="[Texto]" custT="1"/>
      <dgm:spPr/>
      <dgm:t>
        <a:bodyPr/>
        <a:lstStyle/>
        <a:p>
          <a:r>
            <a:rPr lang="es-EC" sz="1400" dirty="0">
              <a:latin typeface="Times New Roman" panose="02020603050405020304" pitchFamily="18" charset="0"/>
              <a:cs typeface="Times New Roman" panose="02020603050405020304" pitchFamily="18" charset="0"/>
            </a:rPr>
            <a:t>Diversificación de Pasivos</a:t>
          </a:r>
        </a:p>
      </dgm:t>
    </dgm:pt>
    <dgm:pt modelId="{D6692B03-AA63-4446-A358-636DEF17CD13}" type="parTrans" cxnId="{A87765F9-8A90-44F7-8A32-664C98BCE98C}">
      <dgm:prSet/>
      <dgm:spPr/>
      <dgm:t>
        <a:bodyPr/>
        <a:lstStyle/>
        <a:p>
          <a:endParaRPr lang="es-EC" sz="1400">
            <a:latin typeface="Times New Roman" panose="02020603050405020304" pitchFamily="18" charset="0"/>
            <a:cs typeface="Times New Roman" panose="02020603050405020304" pitchFamily="18" charset="0"/>
          </a:endParaRPr>
        </a:p>
      </dgm:t>
    </dgm:pt>
    <dgm:pt modelId="{AF493D99-4CD9-428F-A9FA-8ED2BD0A8FE5}" type="sibTrans" cxnId="{A87765F9-8A90-44F7-8A32-664C98BCE98C}">
      <dgm:prSet custT="1"/>
      <dgm:spPr/>
      <dgm:t>
        <a:bodyPr/>
        <a:lstStyle/>
        <a:p>
          <a:endParaRPr lang="es-EC" sz="1400">
            <a:latin typeface="Times New Roman" panose="02020603050405020304" pitchFamily="18" charset="0"/>
            <a:cs typeface="Times New Roman" panose="02020603050405020304" pitchFamily="18" charset="0"/>
          </a:endParaRPr>
        </a:p>
      </dgm:t>
    </dgm:pt>
    <dgm:pt modelId="{99DE6F81-91B2-44EB-A90B-831BB4CB1FC4}">
      <dgm:prSet custT="1"/>
      <dgm:spPr/>
      <dgm:t>
        <a:bodyPr/>
        <a:lstStyle/>
        <a:p>
          <a:r>
            <a:rPr lang="es-EC" sz="1400" dirty="0">
              <a:latin typeface="Times New Roman" panose="02020603050405020304" pitchFamily="18" charset="0"/>
              <a:cs typeface="Times New Roman" panose="02020603050405020304" pitchFamily="18" charset="0"/>
            </a:rPr>
            <a:t>Exposición y Reconocimiento</a:t>
          </a:r>
        </a:p>
      </dgm:t>
    </dgm:pt>
    <dgm:pt modelId="{DDDE36BA-DB01-4E2F-B50C-39786CD86988}" type="parTrans" cxnId="{EF5563D3-E8AE-40A0-B8CF-0527A60DAAFB}">
      <dgm:prSet/>
      <dgm:spPr/>
      <dgm:t>
        <a:bodyPr/>
        <a:lstStyle/>
        <a:p>
          <a:endParaRPr lang="es-EC" sz="1400">
            <a:latin typeface="Times New Roman" panose="02020603050405020304" pitchFamily="18" charset="0"/>
            <a:cs typeface="Times New Roman" panose="02020603050405020304" pitchFamily="18" charset="0"/>
          </a:endParaRPr>
        </a:p>
      </dgm:t>
    </dgm:pt>
    <dgm:pt modelId="{95F9E05B-A592-48F1-B6A1-2BD15F82CCD5}" type="sibTrans" cxnId="{EF5563D3-E8AE-40A0-B8CF-0527A60DAAFB}">
      <dgm:prSet/>
      <dgm:spPr/>
      <dgm:t>
        <a:bodyPr/>
        <a:lstStyle/>
        <a:p>
          <a:endParaRPr lang="es-EC" sz="1400">
            <a:latin typeface="Times New Roman" panose="02020603050405020304" pitchFamily="18" charset="0"/>
            <a:cs typeface="Times New Roman" panose="02020603050405020304" pitchFamily="18" charset="0"/>
          </a:endParaRPr>
        </a:p>
      </dgm:t>
    </dgm:pt>
    <dgm:pt modelId="{B221346C-2916-4824-AA4F-637FF16AC5E2}" type="pres">
      <dgm:prSet presAssocID="{643EE0FD-BFA7-4258-9DC1-DE657D416467}" presName="linearFlow" presStyleCnt="0">
        <dgm:presLayoutVars>
          <dgm:resizeHandles val="exact"/>
        </dgm:presLayoutVars>
      </dgm:prSet>
      <dgm:spPr/>
    </dgm:pt>
    <dgm:pt modelId="{71423E2F-550C-4CFF-B126-830C56419238}" type="pres">
      <dgm:prSet presAssocID="{90FCB4ED-237E-499B-BF67-0712E20C7162}" presName="node" presStyleLbl="node1" presStyleIdx="0" presStyleCnt="4">
        <dgm:presLayoutVars>
          <dgm:bulletEnabled val="1"/>
        </dgm:presLayoutVars>
      </dgm:prSet>
      <dgm:spPr/>
    </dgm:pt>
    <dgm:pt modelId="{A26E3E5D-6027-4245-A87B-CE5F01763813}" type="pres">
      <dgm:prSet presAssocID="{82EF5007-EF37-416E-8CCC-0FDBE6F9AC72}" presName="sibTrans" presStyleLbl="sibTrans2D1" presStyleIdx="0" presStyleCnt="3"/>
      <dgm:spPr/>
    </dgm:pt>
    <dgm:pt modelId="{E06378DB-AFCB-4DD1-B17B-2C056A435761}" type="pres">
      <dgm:prSet presAssocID="{82EF5007-EF37-416E-8CCC-0FDBE6F9AC72}" presName="connectorText" presStyleLbl="sibTrans2D1" presStyleIdx="0" presStyleCnt="3"/>
      <dgm:spPr/>
    </dgm:pt>
    <dgm:pt modelId="{BEF289EE-B73F-4D35-8362-E151B4A00044}" type="pres">
      <dgm:prSet presAssocID="{1CD6CFAA-FBAD-45AF-83D1-497533C475D4}" presName="node" presStyleLbl="node1" presStyleIdx="1" presStyleCnt="4">
        <dgm:presLayoutVars>
          <dgm:bulletEnabled val="1"/>
        </dgm:presLayoutVars>
      </dgm:prSet>
      <dgm:spPr/>
    </dgm:pt>
    <dgm:pt modelId="{9CE04CBE-2BBE-4058-AD07-18F2209AF5B8}" type="pres">
      <dgm:prSet presAssocID="{E3FF956C-6FA7-490C-A457-D584C73DE522}" presName="sibTrans" presStyleLbl="sibTrans2D1" presStyleIdx="1" presStyleCnt="3"/>
      <dgm:spPr/>
    </dgm:pt>
    <dgm:pt modelId="{5D838B4D-4EA3-4D05-8F58-BB9C51691558}" type="pres">
      <dgm:prSet presAssocID="{E3FF956C-6FA7-490C-A457-D584C73DE522}" presName="connectorText" presStyleLbl="sibTrans2D1" presStyleIdx="1" presStyleCnt="3"/>
      <dgm:spPr/>
    </dgm:pt>
    <dgm:pt modelId="{C4BF5DC6-526F-49AA-B09F-9D76AB4A837D}" type="pres">
      <dgm:prSet presAssocID="{B864F0CE-3F3C-4D50-9B4C-A53C10940D16}" presName="node" presStyleLbl="node1" presStyleIdx="2" presStyleCnt="4">
        <dgm:presLayoutVars>
          <dgm:bulletEnabled val="1"/>
        </dgm:presLayoutVars>
      </dgm:prSet>
      <dgm:spPr/>
    </dgm:pt>
    <dgm:pt modelId="{5B598C1C-9F58-4210-88F3-C954FF2D3EB3}" type="pres">
      <dgm:prSet presAssocID="{AF493D99-4CD9-428F-A9FA-8ED2BD0A8FE5}" presName="sibTrans" presStyleLbl="sibTrans2D1" presStyleIdx="2" presStyleCnt="3"/>
      <dgm:spPr/>
    </dgm:pt>
    <dgm:pt modelId="{11575227-3716-44BB-9CA5-729C870C8E0D}" type="pres">
      <dgm:prSet presAssocID="{AF493D99-4CD9-428F-A9FA-8ED2BD0A8FE5}" presName="connectorText" presStyleLbl="sibTrans2D1" presStyleIdx="2" presStyleCnt="3"/>
      <dgm:spPr/>
    </dgm:pt>
    <dgm:pt modelId="{409A49F2-AC09-4DA8-87A7-67268AFCD0ED}" type="pres">
      <dgm:prSet presAssocID="{99DE6F81-91B2-44EB-A90B-831BB4CB1FC4}" presName="node" presStyleLbl="node1" presStyleIdx="3" presStyleCnt="4">
        <dgm:presLayoutVars>
          <dgm:bulletEnabled val="1"/>
        </dgm:presLayoutVars>
      </dgm:prSet>
      <dgm:spPr/>
    </dgm:pt>
  </dgm:ptLst>
  <dgm:cxnLst>
    <dgm:cxn modelId="{B820350D-B386-4C9C-B6FD-76267B547AC1}" type="presOf" srcId="{E3FF956C-6FA7-490C-A457-D584C73DE522}" destId="{5D838B4D-4EA3-4D05-8F58-BB9C51691558}" srcOrd="1" destOrd="0" presId="urn:microsoft.com/office/officeart/2005/8/layout/process2"/>
    <dgm:cxn modelId="{7E77DF13-7188-482C-A65C-9CA3ED371F0B}" type="presOf" srcId="{90FCB4ED-237E-499B-BF67-0712E20C7162}" destId="{71423E2F-550C-4CFF-B126-830C56419238}" srcOrd="0" destOrd="0" presId="urn:microsoft.com/office/officeart/2005/8/layout/process2"/>
    <dgm:cxn modelId="{658DA469-5EEF-4F22-A807-9EBD2BD70129}" type="presOf" srcId="{AF493D99-4CD9-428F-A9FA-8ED2BD0A8FE5}" destId="{5B598C1C-9F58-4210-88F3-C954FF2D3EB3}" srcOrd="0" destOrd="0" presId="urn:microsoft.com/office/officeart/2005/8/layout/process2"/>
    <dgm:cxn modelId="{9E206A51-956D-46C2-A13E-AA41F6F23936}" type="presOf" srcId="{AF493D99-4CD9-428F-A9FA-8ED2BD0A8FE5}" destId="{11575227-3716-44BB-9CA5-729C870C8E0D}" srcOrd="1" destOrd="0" presId="urn:microsoft.com/office/officeart/2005/8/layout/process2"/>
    <dgm:cxn modelId="{EE58FA53-311E-42D7-9777-2083C356E25A}" type="presOf" srcId="{1CD6CFAA-FBAD-45AF-83D1-497533C475D4}" destId="{BEF289EE-B73F-4D35-8362-E151B4A00044}" srcOrd="0" destOrd="0" presId="urn:microsoft.com/office/officeart/2005/8/layout/process2"/>
    <dgm:cxn modelId="{08EFC155-CEC8-484A-BC89-C5EB6EABAB0D}" srcId="{643EE0FD-BFA7-4258-9DC1-DE657D416467}" destId="{90FCB4ED-237E-499B-BF67-0712E20C7162}" srcOrd="0" destOrd="0" parTransId="{EECB2370-2980-4587-83BC-06B629BC05D7}" sibTransId="{82EF5007-EF37-416E-8CCC-0FDBE6F9AC72}"/>
    <dgm:cxn modelId="{AC2CFE7F-668B-4E77-B165-128E0888276A}" type="presOf" srcId="{E3FF956C-6FA7-490C-A457-D584C73DE522}" destId="{9CE04CBE-2BBE-4058-AD07-18F2209AF5B8}" srcOrd="0" destOrd="0" presId="urn:microsoft.com/office/officeart/2005/8/layout/process2"/>
    <dgm:cxn modelId="{3DA58AAB-6580-442B-B6F4-8CFD8DEB9BD9}" type="presOf" srcId="{99DE6F81-91B2-44EB-A90B-831BB4CB1FC4}" destId="{409A49F2-AC09-4DA8-87A7-67268AFCD0ED}" srcOrd="0" destOrd="0" presId="urn:microsoft.com/office/officeart/2005/8/layout/process2"/>
    <dgm:cxn modelId="{D57EBBB0-97C9-4ABD-89F4-025F594DF41D}" srcId="{643EE0FD-BFA7-4258-9DC1-DE657D416467}" destId="{1CD6CFAA-FBAD-45AF-83D1-497533C475D4}" srcOrd="1" destOrd="0" parTransId="{CCC9FBD4-FDDF-4D65-AC10-B7A308A99346}" sibTransId="{E3FF956C-6FA7-490C-A457-D584C73DE522}"/>
    <dgm:cxn modelId="{CBEFA9B6-0306-44EF-A0D9-2EB8AE91B951}" type="presOf" srcId="{B864F0CE-3F3C-4D50-9B4C-A53C10940D16}" destId="{C4BF5DC6-526F-49AA-B09F-9D76AB4A837D}" srcOrd="0" destOrd="0" presId="urn:microsoft.com/office/officeart/2005/8/layout/process2"/>
    <dgm:cxn modelId="{E4131DB7-0AF2-4763-979C-67FF9D4A1F45}" type="presOf" srcId="{82EF5007-EF37-416E-8CCC-0FDBE6F9AC72}" destId="{A26E3E5D-6027-4245-A87B-CE5F01763813}" srcOrd="0" destOrd="0" presId="urn:microsoft.com/office/officeart/2005/8/layout/process2"/>
    <dgm:cxn modelId="{EF5563D3-E8AE-40A0-B8CF-0527A60DAAFB}" srcId="{643EE0FD-BFA7-4258-9DC1-DE657D416467}" destId="{99DE6F81-91B2-44EB-A90B-831BB4CB1FC4}" srcOrd="3" destOrd="0" parTransId="{DDDE36BA-DB01-4E2F-B50C-39786CD86988}" sibTransId="{95F9E05B-A592-48F1-B6A1-2BD15F82CCD5}"/>
    <dgm:cxn modelId="{E92BA8E5-699C-4D6A-8298-E9B71A63CD42}" type="presOf" srcId="{643EE0FD-BFA7-4258-9DC1-DE657D416467}" destId="{B221346C-2916-4824-AA4F-637FF16AC5E2}" srcOrd="0" destOrd="0" presId="urn:microsoft.com/office/officeart/2005/8/layout/process2"/>
    <dgm:cxn modelId="{9A11C1ED-BB82-40C8-A714-04126A058932}" type="presOf" srcId="{82EF5007-EF37-416E-8CCC-0FDBE6F9AC72}" destId="{E06378DB-AFCB-4DD1-B17B-2C056A435761}" srcOrd="1" destOrd="0" presId="urn:microsoft.com/office/officeart/2005/8/layout/process2"/>
    <dgm:cxn modelId="{A87765F9-8A90-44F7-8A32-664C98BCE98C}" srcId="{643EE0FD-BFA7-4258-9DC1-DE657D416467}" destId="{B864F0CE-3F3C-4D50-9B4C-A53C10940D16}" srcOrd="2" destOrd="0" parTransId="{D6692B03-AA63-4446-A358-636DEF17CD13}" sibTransId="{AF493D99-4CD9-428F-A9FA-8ED2BD0A8FE5}"/>
    <dgm:cxn modelId="{1F32E7A5-D0D9-4F07-A669-7C4AEA9C2FD5}" type="presParOf" srcId="{B221346C-2916-4824-AA4F-637FF16AC5E2}" destId="{71423E2F-550C-4CFF-B126-830C56419238}" srcOrd="0" destOrd="0" presId="urn:microsoft.com/office/officeart/2005/8/layout/process2"/>
    <dgm:cxn modelId="{51FD1881-6E64-4DBE-B537-4F2264D3F901}" type="presParOf" srcId="{B221346C-2916-4824-AA4F-637FF16AC5E2}" destId="{A26E3E5D-6027-4245-A87B-CE5F01763813}" srcOrd="1" destOrd="0" presId="urn:microsoft.com/office/officeart/2005/8/layout/process2"/>
    <dgm:cxn modelId="{0AB092DA-4356-4E29-A9EA-3C9A887FBD1C}" type="presParOf" srcId="{A26E3E5D-6027-4245-A87B-CE5F01763813}" destId="{E06378DB-AFCB-4DD1-B17B-2C056A435761}" srcOrd="0" destOrd="0" presId="urn:microsoft.com/office/officeart/2005/8/layout/process2"/>
    <dgm:cxn modelId="{5089F80C-64B6-4AF8-BD1B-7F059989F85A}" type="presParOf" srcId="{B221346C-2916-4824-AA4F-637FF16AC5E2}" destId="{BEF289EE-B73F-4D35-8362-E151B4A00044}" srcOrd="2" destOrd="0" presId="urn:microsoft.com/office/officeart/2005/8/layout/process2"/>
    <dgm:cxn modelId="{4B75F39E-2416-4AE0-9220-AEFBA002FC84}" type="presParOf" srcId="{B221346C-2916-4824-AA4F-637FF16AC5E2}" destId="{9CE04CBE-2BBE-4058-AD07-18F2209AF5B8}" srcOrd="3" destOrd="0" presId="urn:microsoft.com/office/officeart/2005/8/layout/process2"/>
    <dgm:cxn modelId="{42E4E9CB-6D6F-4A06-9889-B77EEFF9608A}" type="presParOf" srcId="{9CE04CBE-2BBE-4058-AD07-18F2209AF5B8}" destId="{5D838B4D-4EA3-4D05-8F58-BB9C51691558}" srcOrd="0" destOrd="0" presId="urn:microsoft.com/office/officeart/2005/8/layout/process2"/>
    <dgm:cxn modelId="{34CE9B4B-1B34-462B-B82B-3DA9CB9138B9}" type="presParOf" srcId="{B221346C-2916-4824-AA4F-637FF16AC5E2}" destId="{C4BF5DC6-526F-49AA-B09F-9D76AB4A837D}" srcOrd="4" destOrd="0" presId="urn:microsoft.com/office/officeart/2005/8/layout/process2"/>
    <dgm:cxn modelId="{8B9F0453-DC72-4230-82B0-0C6AC373C8DF}" type="presParOf" srcId="{B221346C-2916-4824-AA4F-637FF16AC5E2}" destId="{5B598C1C-9F58-4210-88F3-C954FF2D3EB3}" srcOrd="5" destOrd="0" presId="urn:microsoft.com/office/officeart/2005/8/layout/process2"/>
    <dgm:cxn modelId="{D7B2FF4F-A919-4A9E-A113-EF2977243514}" type="presParOf" srcId="{5B598C1C-9F58-4210-88F3-C954FF2D3EB3}" destId="{11575227-3716-44BB-9CA5-729C870C8E0D}" srcOrd="0" destOrd="0" presId="urn:microsoft.com/office/officeart/2005/8/layout/process2"/>
    <dgm:cxn modelId="{CD873279-E9E4-44E2-8589-AED32E56358D}" type="presParOf" srcId="{B221346C-2916-4824-AA4F-637FF16AC5E2}" destId="{409A49F2-AC09-4DA8-87A7-67268AFCD0E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4EEA9FB-4366-44DD-AACD-DAB988F4B5F6}"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C"/>
        </a:p>
      </dgm:t>
    </dgm:pt>
    <dgm:pt modelId="{0A536AA8-FC1E-4CD7-AFE7-54E49CF6B2F1}">
      <dgm:prSet phldrT="[Texto]" custT="1"/>
      <dgm:spPr/>
      <dgm:t>
        <a:bodyPr/>
        <a:lstStyle/>
        <a:p>
          <a:r>
            <a:rPr lang="es-EC" sz="1100" dirty="0"/>
            <a:t>La empresa debe acudir a una casa de valores ecuatoriano de su preferencia</a:t>
          </a:r>
        </a:p>
      </dgm:t>
    </dgm:pt>
    <dgm:pt modelId="{94E2B8C0-FFEC-41AF-BA8C-927A0644B533}" type="parTrans" cxnId="{0C7B3D7A-02C0-48F4-A234-47BAE22C9DD1}">
      <dgm:prSet/>
      <dgm:spPr/>
      <dgm:t>
        <a:bodyPr/>
        <a:lstStyle/>
        <a:p>
          <a:endParaRPr lang="es-EC" sz="1100"/>
        </a:p>
      </dgm:t>
    </dgm:pt>
    <dgm:pt modelId="{0FDD126B-FAEC-48A1-AFF5-02F29166DBF4}" type="sibTrans" cxnId="{0C7B3D7A-02C0-48F4-A234-47BAE22C9DD1}">
      <dgm:prSet custT="1"/>
      <dgm:spPr/>
      <dgm:t>
        <a:bodyPr/>
        <a:lstStyle/>
        <a:p>
          <a:endParaRPr lang="es-EC" sz="1100"/>
        </a:p>
      </dgm:t>
    </dgm:pt>
    <dgm:pt modelId="{1230F61B-EE59-4F41-80DB-4946F740846F}">
      <dgm:prSet phldrT="[Texto]" custT="1"/>
      <dgm:spPr/>
      <dgm:t>
        <a:bodyPr/>
        <a:lstStyle/>
        <a:p>
          <a:r>
            <a:rPr lang="es-EC" sz="1100" dirty="0"/>
            <a:t>Presentar documentos necesarios para la emisión conjuntamente se elabora el prospecto de emisión, informe de calificación de riesgo, estados financieros auditados de la empresa.</a:t>
          </a:r>
        </a:p>
      </dgm:t>
    </dgm:pt>
    <dgm:pt modelId="{2B76594E-355A-44C2-AA7A-097B6E5DF04C}" type="parTrans" cxnId="{81B32DB1-3440-4671-BBFB-D18114E185C0}">
      <dgm:prSet/>
      <dgm:spPr/>
      <dgm:t>
        <a:bodyPr/>
        <a:lstStyle/>
        <a:p>
          <a:endParaRPr lang="es-EC" sz="1100"/>
        </a:p>
      </dgm:t>
    </dgm:pt>
    <dgm:pt modelId="{E3CC644D-A636-4854-9D7B-F8D6F8DF47A1}" type="sibTrans" cxnId="{81B32DB1-3440-4671-BBFB-D18114E185C0}">
      <dgm:prSet custT="1"/>
      <dgm:spPr/>
      <dgm:t>
        <a:bodyPr/>
        <a:lstStyle/>
        <a:p>
          <a:endParaRPr lang="es-EC" sz="1100"/>
        </a:p>
      </dgm:t>
    </dgm:pt>
    <dgm:pt modelId="{1A939689-B522-42EE-9E8B-8F46B1A0980D}">
      <dgm:prSet phldrT="[Texto]" custT="1"/>
      <dgm:spPr/>
      <dgm:t>
        <a:bodyPr/>
        <a:lstStyle/>
        <a:p>
          <a:r>
            <a:rPr lang="es-MX" sz="1100" dirty="0"/>
            <a:t>Documentación </a:t>
          </a:r>
          <a:r>
            <a:rPr lang="es-EC" sz="1100" dirty="0"/>
            <a:t>ingresaran en la Superintendencia de Compañías, Valores y Seguros, el cual procederá a aprobar la documentación y la inscribirá en el registro de mercado de valores </a:t>
          </a:r>
        </a:p>
      </dgm:t>
    </dgm:pt>
    <dgm:pt modelId="{DB408179-D1C9-4C52-AB81-3ABED7A58468}" type="parTrans" cxnId="{33C47B00-4C39-4B00-B9C3-6D94DAC1E3C7}">
      <dgm:prSet/>
      <dgm:spPr/>
      <dgm:t>
        <a:bodyPr/>
        <a:lstStyle/>
        <a:p>
          <a:endParaRPr lang="es-EC" sz="1100"/>
        </a:p>
      </dgm:t>
    </dgm:pt>
    <dgm:pt modelId="{4BF6A74C-5742-43D0-A04E-3395CA4EEA54}" type="sibTrans" cxnId="{33C47B00-4C39-4B00-B9C3-6D94DAC1E3C7}">
      <dgm:prSet custT="1"/>
      <dgm:spPr/>
      <dgm:t>
        <a:bodyPr/>
        <a:lstStyle/>
        <a:p>
          <a:endParaRPr lang="es-EC" sz="1100"/>
        </a:p>
      </dgm:t>
    </dgm:pt>
    <dgm:pt modelId="{2DAF7D5B-8E57-4BC2-BC84-7E1550C77F4A}">
      <dgm:prSet phldrT="[Texto]" custT="1"/>
      <dgm:spPr/>
      <dgm:t>
        <a:bodyPr/>
        <a:lstStyle/>
        <a:p>
          <a:r>
            <a:rPr lang="es-EC" sz="1100" dirty="0"/>
            <a:t>Inscribir a la empresa en el Catastro Público</a:t>
          </a:r>
        </a:p>
      </dgm:t>
    </dgm:pt>
    <dgm:pt modelId="{2DD45850-63E0-4F5B-AB22-6070C3AF1100}" type="parTrans" cxnId="{D3DE90FB-1626-4B79-A4E2-A111F3EA1694}">
      <dgm:prSet/>
      <dgm:spPr/>
      <dgm:t>
        <a:bodyPr/>
        <a:lstStyle/>
        <a:p>
          <a:endParaRPr lang="es-EC" sz="1100"/>
        </a:p>
      </dgm:t>
    </dgm:pt>
    <dgm:pt modelId="{261F2985-E52E-499F-A35F-C0DF27817091}" type="sibTrans" cxnId="{D3DE90FB-1626-4B79-A4E2-A111F3EA1694}">
      <dgm:prSet custT="1"/>
      <dgm:spPr/>
      <dgm:t>
        <a:bodyPr/>
        <a:lstStyle/>
        <a:p>
          <a:endParaRPr lang="es-EC" sz="1100"/>
        </a:p>
      </dgm:t>
    </dgm:pt>
    <dgm:pt modelId="{97F4651C-1238-435F-B416-D929F9561C19}">
      <dgm:prSet phldrT="[Texto]" custT="1"/>
      <dgm:spPr/>
      <dgm:t>
        <a:bodyPr/>
        <a:lstStyle/>
        <a:p>
          <a:r>
            <a:rPr lang="es-EC" sz="1100" dirty="0"/>
            <a:t>Empresa acreditada como emisor</a:t>
          </a:r>
        </a:p>
      </dgm:t>
    </dgm:pt>
    <dgm:pt modelId="{7EF0B54D-80E0-4AE4-94C7-89AD835F34E6}" type="parTrans" cxnId="{327FF75D-A2D7-4486-8A08-01C3768FAEFC}">
      <dgm:prSet/>
      <dgm:spPr/>
      <dgm:t>
        <a:bodyPr/>
        <a:lstStyle/>
        <a:p>
          <a:endParaRPr lang="es-EC" sz="1100"/>
        </a:p>
      </dgm:t>
    </dgm:pt>
    <dgm:pt modelId="{CAFE84D3-1414-48FE-A2DA-C3C90261AC60}" type="sibTrans" cxnId="{327FF75D-A2D7-4486-8A08-01C3768FAEFC}">
      <dgm:prSet/>
      <dgm:spPr/>
      <dgm:t>
        <a:bodyPr/>
        <a:lstStyle/>
        <a:p>
          <a:endParaRPr lang="es-EC" sz="1100"/>
        </a:p>
      </dgm:t>
    </dgm:pt>
    <dgm:pt modelId="{377F33E3-E536-4BCA-A6E7-77115CE5B9AD}">
      <dgm:prSet custT="1"/>
      <dgm:spPr/>
      <dgm:t>
        <a:bodyPr/>
        <a:lstStyle/>
        <a:p>
          <a:r>
            <a:rPr lang="es-MX" sz="1100" dirty="0"/>
            <a:t>Catastro público aprueba se inscribe en la bolsa de Valores</a:t>
          </a:r>
          <a:endParaRPr lang="es-EC" sz="1100" dirty="0"/>
        </a:p>
      </dgm:t>
    </dgm:pt>
    <dgm:pt modelId="{30EDC34C-A150-4AE0-94E4-1397A1BA072A}" type="parTrans" cxnId="{AE745AF3-3D3C-4F11-AFFF-0ABC44B414B0}">
      <dgm:prSet/>
      <dgm:spPr/>
      <dgm:t>
        <a:bodyPr/>
        <a:lstStyle/>
        <a:p>
          <a:endParaRPr lang="es-EC" sz="1100"/>
        </a:p>
      </dgm:t>
    </dgm:pt>
    <dgm:pt modelId="{EE8F965B-D97B-4E7E-A7C9-68CD340E78DF}" type="sibTrans" cxnId="{AE745AF3-3D3C-4F11-AFFF-0ABC44B414B0}">
      <dgm:prSet custT="1"/>
      <dgm:spPr/>
      <dgm:t>
        <a:bodyPr/>
        <a:lstStyle/>
        <a:p>
          <a:endParaRPr lang="es-EC" sz="1100"/>
        </a:p>
      </dgm:t>
    </dgm:pt>
    <dgm:pt modelId="{036C8EEB-7C92-45CD-92B2-79EB5D3FB17D}" type="pres">
      <dgm:prSet presAssocID="{14EEA9FB-4366-44DD-AACD-DAB988F4B5F6}" presName="diagram" presStyleCnt="0">
        <dgm:presLayoutVars>
          <dgm:dir/>
          <dgm:resizeHandles val="exact"/>
        </dgm:presLayoutVars>
      </dgm:prSet>
      <dgm:spPr/>
    </dgm:pt>
    <dgm:pt modelId="{02050E1B-6CAB-4A03-B6AC-CD317EB72AB5}" type="pres">
      <dgm:prSet presAssocID="{0A536AA8-FC1E-4CD7-AFE7-54E49CF6B2F1}" presName="node" presStyleLbl="node1" presStyleIdx="0" presStyleCnt="6">
        <dgm:presLayoutVars>
          <dgm:bulletEnabled val="1"/>
        </dgm:presLayoutVars>
      </dgm:prSet>
      <dgm:spPr/>
    </dgm:pt>
    <dgm:pt modelId="{E90F9550-753D-4236-B190-AABBD9E33EC8}" type="pres">
      <dgm:prSet presAssocID="{0FDD126B-FAEC-48A1-AFF5-02F29166DBF4}" presName="sibTrans" presStyleLbl="sibTrans2D1" presStyleIdx="0" presStyleCnt="5"/>
      <dgm:spPr/>
    </dgm:pt>
    <dgm:pt modelId="{C57FA6C1-8450-4C69-9FB7-B417CA452E10}" type="pres">
      <dgm:prSet presAssocID="{0FDD126B-FAEC-48A1-AFF5-02F29166DBF4}" presName="connectorText" presStyleLbl="sibTrans2D1" presStyleIdx="0" presStyleCnt="5"/>
      <dgm:spPr/>
    </dgm:pt>
    <dgm:pt modelId="{095E10E6-0FE2-43CD-923B-35CC5E8F1ACC}" type="pres">
      <dgm:prSet presAssocID="{1230F61B-EE59-4F41-80DB-4946F740846F}" presName="node" presStyleLbl="node1" presStyleIdx="1" presStyleCnt="6">
        <dgm:presLayoutVars>
          <dgm:bulletEnabled val="1"/>
        </dgm:presLayoutVars>
      </dgm:prSet>
      <dgm:spPr/>
    </dgm:pt>
    <dgm:pt modelId="{4DC789C0-B1FD-4A74-87AD-A471A5FFBA3D}" type="pres">
      <dgm:prSet presAssocID="{E3CC644D-A636-4854-9D7B-F8D6F8DF47A1}" presName="sibTrans" presStyleLbl="sibTrans2D1" presStyleIdx="1" presStyleCnt="5"/>
      <dgm:spPr/>
    </dgm:pt>
    <dgm:pt modelId="{B3C3A196-0E83-431A-8A44-C5E15B726D4B}" type="pres">
      <dgm:prSet presAssocID="{E3CC644D-A636-4854-9D7B-F8D6F8DF47A1}" presName="connectorText" presStyleLbl="sibTrans2D1" presStyleIdx="1" presStyleCnt="5"/>
      <dgm:spPr/>
    </dgm:pt>
    <dgm:pt modelId="{7C0C313F-C210-44CE-B609-116A50C6BF0F}" type="pres">
      <dgm:prSet presAssocID="{1A939689-B522-42EE-9E8B-8F46B1A0980D}" presName="node" presStyleLbl="node1" presStyleIdx="2" presStyleCnt="6">
        <dgm:presLayoutVars>
          <dgm:bulletEnabled val="1"/>
        </dgm:presLayoutVars>
      </dgm:prSet>
      <dgm:spPr/>
    </dgm:pt>
    <dgm:pt modelId="{1BCF2FA6-CBAD-4461-BA94-C871F39AEEFD}" type="pres">
      <dgm:prSet presAssocID="{4BF6A74C-5742-43D0-A04E-3395CA4EEA54}" presName="sibTrans" presStyleLbl="sibTrans2D1" presStyleIdx="2" presStyleCnt="5"/>
      <dgm:spPr/>
    </dgm:pt>
    <dgm:pt modelId="{96CE14C2-19A0-48B3-8842-1B5A894BF51F}" type="pres">
      <dgm:prSet presAssocID="{4BF6A74C-5742-43D0-A04E-3395CA4EEA54}" presName="connectorText" presStyleLbl="sibTrans2D1" presStyleIdx="2" presStyleCnt="5"/>
      <dgm:spPr/>
    </dgm:pt>
    <dgm:pt modelId="{E5F4F287-84FC-4F99-9E50-C7C4D7E63B65}" type="pres">
      <dgm:prSet presAssocID="{2DAF7D5B-8E57-4BC2-BC84-7E1550C77F4A}" presName="node" presStyleLbl="node1" presStyleIdx="3" presStyleCnt="6">
        <dgm:presLayoutVars>
          <dgm:bulletEnabled val="1"/>
        </dgm:presLayoutVars>
      </dgm:prSet>
      <dgm:spPr/>
    </dgm:pt>
    <dgm:pt modelId="{4FE26C98-60D3-45DD-BA38-0E82964F1AA4}" type="pres">
      <dgm:prSet presAssocID="{261F2985-E52E-499F-A35F-C0DF27817091}" presName="sibTrans" presStyleLbl="sibTrans2D1" presStyleIdx="3" presStyleCnt="5"/>
      <dgm:spPr/>
    </dgm:pt>
    <dgm:pt modelId="{5BF0BCAC-A492-4005-9B62-D123DA97DEB4}" type="pres">
      <dgm:prSet presAssocID="{261F2985-E52E-499F-A35F-C0DF27817091}" presName="connectorText" presStyleLbl="sibTrans2D1" presStyleIdx="3" presStyleCnt="5"/>
      <dgm:spPr/>
    </dgm:pt>
    <dgm:pt modelId="{159D71ED-17F8-4775-80BB-8D09D2CEBFEA}" type="pres">
      <dgm:prSet presAssocID="{377F33E3-E536-4BCA-A6E7-77115CE5B9AD}" presName="node" presStyleLbl="node1" presStyleIdx="4" presStyleCnt="6">
        <dgm:presLayoutVars>
          <dgm:bulletEnabled val="1"/>
        </dgm:presLayoutVars>
      </dgm:prSet>
      <dgm:spPr/>
    </dgm:pt>
    <dgm:pt modelId="{4D8FD0C2-5B3A-4A01-B066-493928458BD3}" type="pres">
      <dgm:prSet presAssocID="{EE8F965B-D97B-4E7E-A7C9-68CD340E78DF}" presName="sibTrans" presStyleLbl="sibTrans2D1" presStyleIdx="4" presStyleCnt="5"/>
      <dgm:spPr/>
    </dgm:pt>
    <dgm:pt modelId="{7D39369F-4A79-4F93-A06B-0180203FC183}" type="pres">
      <dgm:prSet presAssocID="{EE8F965B-D97B-4E7E-A7C9-68CD340E78DF}" presName="connectorText" presStyleLbl="sibTrans2D1" presStyleIdx="4" presStyleCnt="5"/>
      <dgm:spPr/>
    </dgm:pt>
    <dgm:pt modelId="{C72909E3-95DC-406E-B3C6-0DB5FC3CE76D}" type="pres">
      <dgm:prSet presAssocID="{97F4651C-1238-435F-B416-D929F9561C19}" presName="node" presStyleLbl="node1" presStyleIdx="5" presStyleCnt="6">
        <dgm:presLayoutVars>
          <dgm:bulletEnabled val="1"/>
        </dgm:presLayoutVars>
      </dgm:prSet>
      <dgm:spPr/>
    </dgm:pt>
  </dgm:ptLst>
  <dgm:cxnLst>
    <dgm:cxn modelId="{33C47B00-4C39-4B00-B9C3-6D94DAC1E3C7}" srcId="{14EEA9FB-4366-44DD-AACD-DAB988F4B5F6}" destId="{1A939689-B522-42EE-9E8B-8F46B1A0980D}" srcOrd="2" destOrd="0" parTransId="{DB408179-D1C9-4C52-AB81-3ABED7A58468}" sibTransId="{4BF6A74C-5742-43D0-A04E-3395CA4EEA54}"/>
    <dgm:cxn modelId="{F8687F0B-DBC0-4851-A8E9-7A944DFD0825}" type="presOf" srcId="{EE8F965B-D97B-4E7E-A7C9-68CD340E78DF}" destId="{4D8FD0C2-5B3A-4A01-B066-493928458BD3}" srcOrd="0" destOrd="0" presId="urn:microsoft.com/office/officeart/2005/8/layout/process5"/>
    <dgm:cxn modelId="{8EDEE90C-B6E3-4897-A7E2-7D09F88874A0}" type="presOf" srcId="{E3CC644D-A636-4854-9D7B-F8D6F8DF47A1}" destId="{4DC789C0-B1FD-4A74-87AD-A471A5FFBA3D}" srcOrd="0" destOrd="0" presId="urn:microsoft.com/office/officeart/2005/8/layout/process5"/>
    <dgm:cxn modelId="{E3896C15-4BCC-4033-8681-1FA69C848037}" type="presOf" srcId="{14EEA9FB-4366-44DD-AACD-DAB988F4B5F6}" destId="{036C8EEB-7C92-45CD-92B2-79EB5D3FB17D}" srcOrd="0" destOrd="0" presId="urn:microsoft.com/office/officeart/2005/8/layout/process5"/>
    <dgm:cxn modelId="{F4868236-0082-4A5A-9D27-0E38D273A061}" type="presOf" srcId="{97F4651C-1238-435F-B416-D929F9561C19}" destId="{C72909E3-95DC-406E-B3C6-0DB5FC3CE76D}" srcOrd="0" destOrd="0" presId="urn:microsoft.com/office/officeart/2005/8/layout/process5"/>
    <dgm:cxn modelId="{FA238C3C-0618-4D54-8535-406F1FB688EA}" type="presOf" srcId="{E3CC644D-A636-4854-9D7B-F8D6F8DF47A1}" destId="{B3C3A196-0E83-431A-8A44-C5E15B726D4B}" srcOrd="1" destOrd="0" presId="urn:microsoft.com/office/officeart/2005/8/layout/process5"/>
    <dgm:cxn modelId="{327FF75D-A2D7-4486-8A08-01C3768FAEFC}" srcId="{14EEA9FB-4366-44DD-AACD-DAB988F4B5F6}" destId="{97F4651C-1238-435F-B416-D929F9561C19}" srcOrd="5" destOrd="0" parTransId="{7EF0B54D-80E0-4AE4-94C7-89AD835F34E6}" sibTransId="{CAFE84D3-1414-48FE-A2DA-C3C90261AC60}"/>
    <dgm:cxn modelId="{B558E56F-8A70-4E30-9F84-0B3D0E0B31BD}" type="presOf" srcId="{377F33E3-E536-4BCA-A6E7-77115CE5B9AD}" destId="{159D71ED-17F8-4775-80BB-8D09D2CEBFEA}" srcOrd="0" destOrd="0" presId="urn:microsoft.com/office/officeart/2005/8/layout/process5"/>
    <dgm:cxn modelId="{0C7B3D7A-02C0-48F4-A234-47BAE22C9DD1}" srcId="{14EEA9FB-4366-44DD-AACD-DAB988F4B5F6}" destId="{0A536AA8-FC1E-4CD7-AFE7-54E49CF6B2F1}" srcOrd="0" destOrd="0" parTransId="{94E2B8C0-FFEC-41AF-BA8C-927A0644B533}" sibTransId="{0FDD126B-FAEC-48A1-AFF5-02F29166DBF4}"/>
    <dgm:cxn modelId="{F2B13D5A-EAF0-423D-8AB9-5E028BD929FA}" type="presOf" srcId="{4BF6A74C-5742-43D0-A04E-3395CA4EEA54}" destId="{1BCF2FA6-CBAD-4461-BA94-C871F39AEEFD}" srcOrd="0" destOrd="0" presId="urn:microsoft.com/office/officeart/2005/8/layout/process5"/>
    <dgm:cxn modelId="{AE74A982-0699-4AED-849C-C4B7F8B7B73C}" type="presOf" srcId="{261F2985-E52E-499F-A35F-C0DF27817091}" destId="{5BF0BCAC-A492-4005-9B62-D123DA97DEB4}" srcOrd="1" destOrd="0" presId="urn:microsoft.com/office/officeart/2005/8/layout/process5"/>
    <dgm:cxn modelId="{BDCB0F9F-867B-4829-B410-B64FC84C5E6B}" type="presOf" srcId="{0FDD126B-FAEC-48A1-AFF5-02F29166DBF4}" destId="{C57FA6C1-8450-4C69-9FB7-B417CA452E10}" srcOrd="1" destOrd="0" presId="urn:microsoft.com/office/officeart/2005/8/layout/process5"/>
    <dgm:cxn modelId="{195BB5AF-3C92-4714-B906-221C060FBFC3}" type="presOf" srcId="{2DAF7D5B-8E57-4BC2-BC84-7E1550C77F4A}" destId="{E5F4F287-84FC-4F99-9E50-C7C4D7E63B65}" srcOrd="0" destOrd="0" presId="urn:microsoft.com/office/officeart/2005/8/layout/process5"/>
    <dgm:cxn modelId="{81B32DB1-3440-4671-BBFB-D18114E185C0}" srcId="{14EEA9FB-4366-44DD-AACD-DAB988F4B5F6}" destId="{1230F61B-EE59-4F41-80DB-4946F740846F}" srcOrd="1" destOrd="0" parTransId="{2B76594E-355A-44C2-AA7A-097B6E5DF04C}" sibTransId="{E3CC644D-A636-4854-9D7B-F8D6F8DF47A1}"/>
    <dgm:cxn modelId="{239365B8-930C-4BB1-BD41-A1987752E58B}" type="presOf" srcId="{1230F61B-EE59-4F41-80DB-4946F740846F}" destId="{095E10E6-0FE2-43CD-923B-35CC5E8F1ACC}" srcOrd="0" destOrd="0" presId="urn:microsoft.com/office/officeart/2005/8/layout/process5"/>
    <dgm:cxn modelId="{3768B1B8-2758-4DD6-B7C2-99B6618DB998}" type="presOf" srcId="{0FDD126B-FAEC-48A1-AFF5-02F29166DBF4}" destId="{E90F9550-753D-4236-B190-AABBD9E33EC8}" srcOrd="0" destOrd="0" presId="urn:microsoft.com/office/officeart/2005/8/layout/process5"/>
    <dgm:cxn modelId="{EFB622C4-6616-4FBE-BAA5-1A71363B9C00}" type="presOf" srcId="{0A536AA8-FC1E-4CD7-AFE7-54E49CF6B2F1}" destId="{02050E1B-6CAB-4A03-B6AC-CD317EB72AB5}" srcOrd="0" destOrd="0" presId="urn:microsoft.com/office/officeart/2005/8/layout/process5"/>
    <dgm:cxn modelId="{908AF8C6-E0CF-4C7C-8394-F5D67EA81B62}" type="presOf" srcId="{261F2985-E52E-499F-A35F-C0DF27817091}" destId="{4FE26C98-60D3-45DD-BA38-0E82964F1AA4}" srcOrd="0" destOrd="0" presId="urn:microsoft.com/office/officeart/2005/8/layout/process5"/>
    <dgm:cxn modelId="{200450CA-A200-4C5F-AF1A-FE6AF5DABCE9}" type="presOf" srcId="{4BF6A74C-5742-43D0-A04E-3395CA4EEA54}" destId="{96CE14C2-19A0-48B3-8842-1B5A894BF51F}" srcOrd="1" destOrd="0" presId="urn:microsoft.com/office/officeart/2005/8/layout/process5"/>
    <dgm:cxn modelId="{201A57D8-48CC-496D-AA12-F5A1F8A02C5E}" type="presOf" srcId="{1A939689-B522-42EE-9E8B-8F46B1A0980D}" destId="{7C0C313F-C210-44CE-B609-116A50C6BF0F}" srcOrd="0" destOrd="0" presId="urn:microsoft.com/office/officeart/2005/8/layout/process5"/>
    <dgm:cxn modelId="{0FFA73DB-B1DF-4F63-A0D5-25D1A9E9FE98}" type="presOf" srcId="{EE8F965B-D97B-4E7E-A7C9-68CD340E78DF}" destId="{7D39369F-4A79-4F93-A06B-0180203FC183}" srcOrd="1" destOrd="0" presId="urn:microsoft.com/office/officeart/2005/8/layout/process5"/>
    <dgm:cxn modelId="{AE745AF3-3D3C-4F11-AFFF-0ABC44B414B0}" srcId="{14EEA9FB-4366-44DD-AACD-DAB988F4B5F6}" destId="{377F33E3-E536-4BCA-A6E7-77115CE5B9AD}" srcOrd="4" destOrd="0" parTransId="{30EDC34C-A150-4AE0-94E4-1397A1BA072A}" sibTransId="{EE8F965B-D97B-4E7E-A7C9-68CD340E78DF}"/>
    <dgm:cxn modelId="{D3DE90FB-1626-4B79-A4E2-A111F3EA1694}" srcId="{14EEA9FB-4366-44DD-AACD-DAB988F4B5F6}" destId="{2DAF7D5B-8E57-4BC2-BC84-7E1550C77F4A}" srcOrd="3" destOrd="0" parTransId="{2DD45850-63E0-4F5B-AB22-6070C3AF1100}" sibTransId="{261F2985-E52E-499F-A35F-C0DF27817091}"/>
    <dgm:cxn modelId="{CA734DA5-4689-4DA2-A3F5-C319E7689FAE}" type="presParOf" srcId="{036C8EEB-7C92-45CD-92B2-79EB5D3FB17D}" destId="{02050E1B-6CAB-4A03-B6AC-CD317EB72AB5}" srcOrd="0" destOrd="0" presId="urn:microsoft.com/office/officeart/2005/8/layout/process5"/>
    <dgm:cxn modelId="{349A125C-E93B-4804-9CFA-4168D62AE8C3}" type="presParOf" srcId="{036C8EEB-7C92-45CD-92B2-79EB5D3FB17D}" destId="{E90F9550-753D-4236-B190-AABBD9E33EC8}" srcOrd="1" destOrd="0" presId="urn:microsoft.com/office/officeart/2005/8/layout/process5"/>
    <dgm:cxn modelId="{B6C5005E-93E1-4121-882A-13B2FF092A30}" type="presParOf" srcId="{E90F9550-753D-4236-B190-AABBD9E33EC8}" destId="{C57FA6C1-8450-4C69-9FB7-B417CA452E10}" srcOrd="0" destOrd="0" presId="urn:microsoft.com/office/officeart/2005/8/layout/process5"/>
    <dgm:cxn modelId="{3F374702-98A5-424A-8277-63B580E21EC1}" type="presParOf" srcId="{036C8EEB-7C92-45CD-92B2-79EB5D3FB17D}" destId="{095E10E6-0FE2-43CD-923B-35CC5E8F1ACC}" srcOrd="2" destOrd="0" presId="urn:microsoft.com/office/officeart/2005/8/layout/process5"/>
    <dgm:cxn modelId="{989AC5DB-EA72-44EF-B998-F8A6730FD23F}" type="presParOf" srcId="{036C8EEB-7C92-45CD-92B2-79EB5D3FB17D}" destId="{4DC789C0-B1FD-4A74-87AD-A471A5FFBA3D}" srcOrd="3" destOrd="0" presId="urn:microsoft.com/office/officeart/2005/8/layout/process5"/>
    <dgm:cxn modelId="{833D4191-5E21-4A88-9388-0531895BFCEA}" type="presParOf" srcId="{4DC789C0-B1FD-4A74-87AD-A471A5FFBA3D}" destId="{B3C3A196-0E83-431A-8A44-C5E15B726D4B}" srcOrd="0" destOrd="0" presId="urn:microsoft.com/office/officeart/2005/8/layout/process5"/>
    <dgm:cxn modelId="{46B13E56-6240-4854-B725-3AB4867B5934}" type="presParOf" srcId="{036C8EEB-7C92-45CD-92B2-79EB5D3FB17D}" destId="{7C0C313F-C210-44CE-B609-116A50C6BF0F}" srcOrd="4" destOrd="0" presId="urn:microsoft.com/office/officeart/2005/8/layout/process5"/>
    <dgm:cxn modelId="{7CFE238C-3833-4C82-81BC-0AF08D93FB53}" type="presParOf" srcId="{036C8EEB-7C92-45CD-92B2-79EB5D3FB17D}" destId="{1BCF2FA6-CBAD-4461-BA94-C871F39AEEFD}" srcOrd="5" destOrd="0" presId="urn:microsoft.com/office/officeart/2005/8/layout/process5"/>
    <dgm:cxn modelId="{B7CBEC02-854A-4F7C-A665-AA98ADDC5F2C}" type="presParOf" srcId="{1BCF2FA6-CBAD-4461-BA94-C871F39AEEFD}" destId="{96CE14C2-19A0-48B3-8842-1B5A894BF51F}" srcOrd="0" destOrd="0" presId="urn:microsoft.com/office/officeart/2005/8/layout/process5"/>
    <dgm:cxn modelId="{E401B67C-8B51-4573-98AF-C75501188DD4}" type="presParOf" srcId="{036C8EEB-7C92-45CD-92B2-79EB5D3FB17D}" destId="{E5F4F287-84FC-4F99-9E50-C7C4D7E63B65}" srcOrd="6" destOrd="0" presId="urn:microsoft.com/office/officeart/2005/8/layout/process5"/>
    <dgm:cxn modelId="{45FB4B21-04D1-4D56-A1CF-256EBA0CAC7B}" type="presParOf" srcId="{036C8EEB-7C92-45CD-92B2-79EB5D3FB17D}" destId="{4FE26C98-60D3-45DD-BA38-0E82964F1AA4}" srcOrd="7" destOrd="0" presId="urn:microsoft.com/office/officeart/2005/8/layout/process5"/>
    <dgm:cxn modelId="{11966ADB-F236-40A8-BD05-30AA0C5E5FDD}" type="presParOf" srcId="{4FE26C98-60D3-45DD-BA38-0E82964F1AA4}" destId="{5BF0BCAC-A492-4005-9B62-D123DA97DEB4}" srcOrd="0" destOrd="0" presId="urn:microsoft.com/office/officeart/2005/8/layout/process5"/>
    <dgm:cxn modelId="{F28A61FC-0E14-4F50-B952-099D153CCF5A}" type="presParOf" srcId="{036C8EEB-7C92-45CD-92B2-79EB5D3FB17D}" destId="{159D71ED-17F8-4775-80BB-8D09D2CEBFEA}" srcOrd="8" destOrd="0" presId="urn:microsoft.com/office/officeart/2005/8/layout/process5"/>
    <dgm:cxn modelId="{AA4C5B4D-5150-423A-A9DE-EF956258C60A}" type="presParOf" srcId="{036C8EEB-7C92-45CD-92B2-79EB5D3FB17D}" destId="{4D8FD0C2-5B3A-4A01-B066-493928458BD3}" srcOrd="9" destOrd="0" presId="urn:microsoft.com/office/officeart/2005/8/layout/process5"/>
    <dgm:cxn modelId="{F65AE788-62D0-48FE-9922-56BB86CB91B1}" type="presParOf" srcId="{4D8FD0C2-5B3A-4A01-B066-493928458BD3}" destId="{7D39369F-4A79-4F93-A06B-0180203FC183}" srcOrd="0" destOrd="0" presId="urn:microsoft.com/office/officeart/2005/8/layout/process5"/>
    <dgm:cxn modelId="{1EA08E5B-EF2D-4A42-9A82-CA1FF438ACD4}" type="presParOf" srcId="{036C8EEB-7C92-45CD-92B2-79EB5D3FB17D}" destId="{C72909E3-95DC-406E-B3C6-0DB5FC3CE76D}" srcOrd="10"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848F730-5A56-454B-AFDC-1D54770412C4}" type="doc">
      <dgm:prSet loTypeId="urn:microsoft.com/office/officeart/2005/8/layout/cycle5" loCatId="cycle" qsTypeId="urn:microsoft.com/office/officeart/2005/8/quickstyle/simple3" qsCatId="simple" csTypeId="urn:microsoft.com/office/officeart/2005/8/colors/colorful4" csCatId="colorful" phldr="1"/>
      <dgm:spPr/>
      <dgm:t>
        <a:bodyPr/>
        <a:lstStyle/>
        <a:p>
          <a:endParaRPr lang="es-EC"/>
        </a:p>
      </dgm:t>
    </dgm:pt>
    <dgm:pt modelId="{29AA5706-41DE-49B5-8FBC-9184A64D6638}">
      <dgm:prSet phldrT="[Texto]"/>
      <dgm:spPr/>
      <dgm:t>
        <a:bodyPr/>
        <a:lstStyle/>
        <a:p>
          <a:r>
            <a:rPr lang="es-EC" dirty="0">
              <a:effectLst/>
              <a:latin typeface="Times New Roman" panose="02020603050405020304" pitchFamily="18" charset="0"/>
              <a:ea typeface="Times New Roman" panose="02020603050405020304" pitchFamily="18" charset="0"/>
            </a:rPr>
            <a:t>Con fecha 27 de noviembre del 2013</a:t>
          </a:r>
          <a:endParaRPr lang="es-EC" dirty="0"/>
        </a:p>
      </dgm:t>
    </dgm:pt>
    <dgm:pt modelId="{DB83F70E-05FE-4DCF-89A6-A4616C97C3F6}" type="parTrans" cxnId="{810F00C0-A26B-4C3F-B3F1-E984998CDB05}">
      <dgm:prSet/>
      <dgm:spPr/>
      <dgm:t>
        <a:bodyPr/>
        <a:lstStyle/>
        <a:p>
          <a:endParaRPr lang="es-EC"/>
        </a:p>
      </dgm:t>
    </dgm:pt>
    <dgm:pt modelId="{B223420D-D422-4FC9-B2D6-393F1FBC32D0}" type="sibTrans" cxnId="{810F00C0-A26B-4C3F-B3F1-E984998CDB05}">
      <dgm:prSet/>
      <dgm:spPr/>
      <dgm:t>
        <a:bodyPr/>
        <a:lstStyle/>
        <a:p>
          <a:endParaRPr lang="es-EC"/>
        </a:p>
      </dgm:t>
    </dgm:pt>
    <dgm:pt modelId="{BA05C030-E199-48D5-84FA-0BA835D99C0D}">
      <dgm:prSet phldrT="[Texto]"/>
      <dgm:spPr/>
      <dgm:t>
        <a:bodyPr/>
        <a:lstStyle/>
        <a:p>
          <a:r>
            <a:rPr lang="es-EC" dirty="0">
              <a:effectLst/>
              <a:latin typeface="Times New Roman" panose="02020603050405020304" pitchFamily="18" charset="0"/>
              <a:ea typeface="Times New Roman" panose="02020603050405020304" pitchFamily="18" charset="0"/>
            </a:rPr>
            <a:t>Junta General Extraordinaria de Accionistas </a:t>
          </a:r>
          <a:endParaRPr lang="es-EC" dirty="0"/>
        </a:p>
      </dgm:t>
    </dgm:pt>
    <dgm:pt modelId="{393DF358-5ADA-404E-B0AD-94DC01333348}" type="parTrans" cxnId="{6FA544A8-5436-45FC-9A74-88F9C0E0F144}">
      <dgm:prSet/>
      <dgm:spPr/>
      <dgm:t>
        <a:bodyPr/>
        <a:lstStyle/>
        <a:p>
          <a:endParaRPr lang="es-EC"/>
        </a:p>
      </dgm:t>
    </dgm:pt>
    <dgm:pt modelId="{11D74D13-C4A7-4EDE-BE9A-D3788FA809F9}" type="sibTrans" cxnId="{6FA544A8-5436-45FC-9A74-88F9C0E0F144}">
      <dgm:prSet/>
      <dgm:spPr/>
      <dgm:t>
        <a:bodyPr/>
        <a:lstStyle/>
        <a:p>
          <a:endParaRPr lang="es-EC"/>
        </a:p>
      </dgm:t>
    </dgm:pt>
    <dgm:pt modelId="{C75C7E3F-281D-4730-B19B-4A7E4981403E}">
      <dgm:prSet phldrT="[Texto]"/>
      <dgm:spPr/>
      <dgm:t>
        <a:bodyPr/>
        <a:lstStyle/>
        <a:p>
          <a:r>
            <a:rPr lang="es-EC" dirty="0">
              <a:effectLst/>
              <a:latin typeface="Times New Roman" panose="02020603050405020304" pitchFamily="18" charset="0"/>
              <a:ea typeface="Times New Roman" panose="02020603050405020304" pitchFamily="18" charset="0"/>
            </a:rPr>
            <a:t>resolvió autorizar la primera emisión de obligaciones</a:t>
          </a:r>
          <a:endParaRPr lang="es-EC" dirty="0"/>
        </a:p>
      </dgm:t>
    </dgm:pt>
    <dgm:pt modelId="{33FC513B-6D17-4B6A-9CB6-D3BB339A1B81}" type="parTrans" cxnId="{C9829267-23F7-4FAB-970E-0729FDA9CF21}">
      <dgm:prSet/>
      <dgm:spPr/>
      <dgm:t>
        <a:bodyPr/>
        <a:lstStyle/>
        <a:p>
          <a:endParaRPr lang="es-EC"/>
        </a:p>
      </dgm:t>
    </dgm:pt>
    <dgm:pt modelId="{269793EF-9E49-4021-8471-B89210179CBD}" type="sibTrans" cxnId="{C9829267-23F7-4FAB-970E-0729FDA9CF21}">
      <dgm:prSet/>
      <dgm:spPr/>
      <dgm:t>
        <a:bodyPr/>
        <a:lstStyle/>
        <a:p>
          <a:endParaRPr lang="es-EC"/>
        </a:p>
      </dgm:t>
    </dgm:pt>
    <dgm:pt modelId="{C99755A7-D5F6-40C0-9C98-0D1F5BB4CECC}">
      <dgm:prSet phldrT="[Texto]"/>
      <dgm:spPr/>
      <dgm:t>
        <a:bodyPr/>
        <a:lstStyle/>
        <a:p>
          <a:r>
            <a:rPr lang="es-EC" dirty="0">
              <a:effectLst/>
              <a:latin typeface="Times New Roman" panose="02020603050405020304" pitchFamily="18" charset="0"/>
              <a:ea typeface="Times New Roman" panose="02020603050405020304" pitchFamily="18" charset="0"/>
            </a:rPr>
            <a:t>hasta por US$ 7.000.000,00</a:t>
          </a:r>
          <a:endParaRPr lang="es-EC" dirty="0"/>
        </a:p>
      </dgm:t>
    </dgm:pt>
    <dgm:pt modelId="{3A815E22-CB8C-481F-B061-21BD62CDE047}" type="parTrans" cxnId="{4B764E3C-B574-48CA-8DB9-E395B9B286D5}">
      <dgm:prSet/>
      <dgm:spPr/>
      <dgm:t>
        <a:bodyPr/>
        <a:lstStyle/>
        <a:p>
          <a:endParaRPr lang="es-EC"/>
        </a:p>
      </dgm:t>
    </dgm:pt>
    <dgm:pt modelId="{743C0DB8-A5EB-4D2A-B5C2-D8A2678E8AA7}" type="sibTrans" cxnId="{4B764E3C-B574-48CA-8DB9-E395B9B286D5}">
      <dgm:prSet/>
      <dgm:spPr/>
      <dgm:t>
        <a:bodyPr/>
        <a:lstStyle/>
        <a:p>
          <a:endParaRPr lang="es-EC"/>
        </a:p>
      </dgm:t>
    </dgm:pt>
    <dgm:pt modelId="{4C5D2603-EAC3-43B1-B9FB-B13236130124}">
      <dgm:prSet phldrT="[Texto]"/>
      <dgm:spPr/>
      <dgm:t>
        <a:bodyPr/>
        <a:lstStyle/>
        <a:p>
          <a:r>
            <a:rPr lang="es-EC" dirty="0">
              <a:effectLst/>
              <a:latin typeface="Times New Roman" panose="02020603050405020304" pitchFamily="18" charset="0"/>
              <a:ea typeface="Times New Roman" panose="02020603050405020304" pitchFamily="18" charset="0"/>
            </a:rPr>
            <a:t>respaldado por Garantía General y Específica</a:t>
          </a:r>
          <a:endParaRPr lang="es-EC" dirty="0"/>
        </a:p>
      </dgm:t>
    </dgm:pt>
    <dgm:pt modelId="{0BA85B1D-2A45-4C87-844B-1D82BAC973FA}" type="parTrans" cxnId="{69748D2D-6803-4B46-A319-A0A31F24D5EE}">
      <dgm:prSet/>
      <dgm:spPr/>
      <dgm:t>
        <a:bodyPr/>
        <a:lstStyle/>
        <a:p>
          <a:endParaRPr lang="es-EC"/>
        </a:p>
      </dgm:t>
    </dgm:pt>
    <dgm:pt modelId="{2F494A5F-F334-47DF-BF27-D5FE34E38607}" type="sibTrans" cxnId="{69748D2D-6803-4B46-A319-A0A31F24D5EE}">
      <dgm:prSet/>
      <dgm:spPr/>
      <dgm:t>
        <a:bodyPr/>
        <a:lstStyle/>
        <a:p>
          <a:endParaRPr lang="es-EC"/>
        </a:p>
      </dgm:t>
    </dgm:pt>
    <dgm:pt modelId="{63A6378A-42BB-4767-B7BB-3128F1EE5B5D}" type="pres">
      <dgm:prSet presAssocID="{6848F730-5A56-454B-AFDC-1D54770412C4}" presName="cycle" presStyleCnt="0">
        <dgm:presLayoutVars>
          <dgm:dir/>
          <dgm:resizeHandles val="exact"/>
        </dgm:presLayoutVars>
      </dgm:prSet>
      <dgm:spPr/>
    </dgm:pt>
    <dgm:pt modelId="{1048EE7B-5D27-40CE-A68F-64FB21F35B31}" type="pres">
      <dgm:prSet presAssocID="{29AA5706-41DE-49B5-8FBC-9184A64D6638}" presName="node" presStyleLbl="node1" presStyleIdx="0" presStyleCnt="5">
        <dgm:presLayoutVars>
          <dgm:bulletEnabled val="1"/>
        </dgm:presLayoutVars>
      </dgm:prSet>
      <dgm:spPr/>
    </dgm:pt>
    <dgm:pt modelId="{78D51841-01CF-4DE7-B8C9-C9EA6EC16DA5}" type="pres">
      <dgm:prSet presAssocID="{29AA5706-41DE-49B5-8FBC-9184A64D6638}" presName="spNode" presStyleCnt="0"/>
      <dgm:spPr/>
    </dgm:pt>
    <dgm:pt modelId="{BF037A84-0AEC-41F5-A079-6BB6BBF67A54}" type="pres">
      <dgm:prSet presAssocID="{B223420D-D422-4FC9-B2D6-393F1FBC32D0}" presName="sibTrans" presStyleLbl="sibTrans1D1" presStyleIdx="0" presStyleCnt="5"/>
      <dgm:spPr/>
    </dgm:pt>
    <dgm:pt modelId="{9071DF67-AD3D-49D3-B5DD-9BD952D02DEA}" type="pres">
      <dgm:prSet presAssocID="{BA05C030-E199-48D5-84FA-0BA835D99C0D}" presName="node" presStyleLbl="node1" presStyleIdx="1" presStyleCnt="5">
        <dgm:presLayoutVars>
          <dgm:bulletEnabled val="1"/>
        </dgm:presLayoutVars>
      </dgm:prSet>
      <dgm:spPr/>
    </dgm:pt>
    <dgm:pt modelId="{01543DF4-FB88-469A-8B75-376D455F64D4}" type="pres">
      <dgm:prSet presAssocID="{BA05C030-E199-48D5-84FA-0BA835D99C0D}" presName="spNode" presStyleCnt="0"/>
      <dgm:spPr/>
    </dgm:pt>
    <dgm:pt modelId="{9EE0C097-C4D4-4F0C-A9CC-C46B3D00F319}" type="pres">
      <dgm:prSet presAssocID="{11D74D13-C4A7-4EDE-BE9A-D3788FA809F9}" presName="sibTrans" presStyleLbl="sibTrans1D1" presStyleIdx="1" presStyleCnt="5"/>
      <dgm:spPr/>
    </dgm:pt>
    <dgm:pt modelId="{AF3A55E5-138C-4762-B147-470B1BE32B1E}" type="pres">
      <dgm:prSet presAssocID="{C75C7E3F-281D-4730-B19B-4A7E4981403E}" presName="node" presStyleLbl="node1" presStyleIdx="2" presStyleCnt="5">
        <dgm:presLayoutVars>
          <dgm:bulletEnabled val="1"/>
        </dgm:presLayoutVars>
      </dgm:prSet>
      <dgm:spPr/>
    </dgm:pt>
    <dgm:pt modelId="{92E50EEB-5266-4CBF-8F9F-5430F1FB0FE1}" type="pres">
      <dgm:prSet presAssocID="{C75C7E3F-281D-4730-B19B-4A7E4981403E}" presName="spNode" presStyleCnt="0"/>
      <dgm:spPr/>
    </dgm:pt>
    <dgm:pt modelId="{23785422-BBD7-46FE-B736-3510A3A4BAE1}" type="pres">
      <dgm:prSet presAssocID="{269793EF-9E49-4021-8471-B89210179CBD}" presName="sibTrans" presStyleLbl="sibTrans1D1" presStyleIdx="2" presStyleCnt="5"/>
      <dgm:spPr/>
    </dgm:pt>
    <dgm:pt modelId="{048F7218-C156-41D1-BF91-8B61EDECDF4B}" type="pres">
      <dgm:prSet presAssocID="{C99755A7-D5F6-40C0-9C98-0D1F5BB4CECC}" presName="node" presStyleLbl="node1" presStyleIdx="3" presStyleCnt="5">
        <dgm:presLayoutVars>
          <dgm:bulletEnabled val="1"/>
        </dgm:presLayoutVars>
      </dgm:prSet>
      <dgm:spPr/>
    </dgm:pt>
    <dgm:pt modelId="{AE4C270E-DF0A-457C-B20C-676CC1B8BCE1}" type="pres">
      <dgm:prSet presAssocID="{C99755A7-D5F6-40C0-9C98-0D1F5BB4CECC}" presName="spNode" presStyleCnt="0"/>
      <dgm:spPr/>
    </dgm:pt>
    <dgm:pt modelId="{7560CB69-E654-42F2-BDA3-564EABCCD461}" type="pres">
      <dgm:prSet presAssocID="{743C0DB8-A5EB-4D2A-B5C2-D8A2678E8AA7}" presName="sibTrans" presStyleLbl="sibTrans1D1" presStyleIdx="3" presStyleCnt="5"/>
      <dgm:spPr/>
    </dgm:pt>
    <dgm:pt modelId="{31D3ABF3-3309-4E82-A776-37F9DE3FA067}" type="pres">
      <dgm:prSet presAssocID="{4C5D2603-EAC3-43B1-B9FB-B13236130124}" presName="node" presStyleLbl="node1" presStyleIdx="4" presStyleCnt="5">
        <dgm:presLayoutVars>
          <dgm:bulletEnabled val="1"/>
        </dgm:presLayoutVars>
      </dgm:prSet>
      <dgm:spPr/>
    </dgm:pt>
    <dgm:pt modelId="{0BFB665D-F37D-4088-869E-ABDCF8F32CFF}" type="pres">
      <dgm:prSet presAssocID="{4C5D2603-EAC3-43B1-B9FB-B13236130124}" presName="spNode" presStyleCnt="0"/>
      <dgm:spPr/>
    </dgm:pt>
    <dgm:pt modelId="{E376782F-5E05-4B55-96B4-7C0FC64321BF}" type="pres">
      <dgm:prSet presAssocID="{2F494A5F-F334-47DF-BF27-D5FE34E38607}" presName="sibTrans" presStyleLbl="sibTrans1D1" presStyleIdx="4" presStyleCnt="5"/>
      <dgm:spPr/>
    </dgm:pt>
  </dgm:ptLst>
  <dgm:cxnLst>
    <dgm:cxn modelId="{92D71F08-5A65-48AE-A981-756965C160F4}" type="presOf" srcId="{6848F730-5A56-454B-AFDC-1D54770412C4}" destId="{63A6378A-42BB-4767-B7BB-3128F1EE5B5D}" srcOrd="0" destOrd="0" presId="urn:microsoft.com/office/officeart/2005/8/layout/cycle5"/>
    <dgm:cxn modelId="{5E041419-138A-4CEF-8EFE-5113C3416DCB}" type="presOf" srcId="{B223420D-D422-4FC9-B2D6-393F1FBC32D0}" destId="{BF037A84-0AEC-41F5-A079-6BB6BBF67A54}" srcOrd="0" destOrd="0" presId="urn:microsoft.com/office/officeart/2005/8/layout/cycle5"/>
    <dgm:cxn modelId="{69748D2D-6803-4B46-A319-A0A31F24D5EE}" srcId="{6848F730-5A56-454B-AFDC-1D54770412C4}" destId="{4C5D2603-EAC3-43B1-B9FB-B13236130124}" srcOrd="4" destOrd="0" parTransId="{0BA85B1D-2A45-4C87-844B-1D82BAC973FA}" sibTransId="{2F494A5F-F334-47DF-BF27-D5FE34E38607}"/>
    <dgm:cxn modelId="{4B764E3C-B574-48CA-8DB9-E395B9B286D5}" srcId="{6848F730-5A56-454B-AFDC-1D54770412C4}" destId="{C99755A7-D5F6-40C0-9C98-0D1F5BB4CECC}" srcOrd="3" destOrd="0" parTransId="{3A815E22-CB8C-481F-B061-21BD62CDE047}" sibTransId="{743C0DB8-A5EB-4D2A-B5C2-D8A2678E8AA7}"/>
    <dgm:cxn modelId="{74D9063D-8A19-4DF9-A8A6-A9BFBB517B4F}" type="presOf" srcId="{C99755A7-D5F6-40C0-9C98-0D1F5BB4CECC}" destId="{048F7218-C156-41D1-BF91-8B61EDECDF4B}" srcOrd="0" destOrd="0" presId="urn:microsoft.com/office/officeart/2005/8/layout/cycle5"/>
    <dgm:cxn modelId="{2F657D3D-B4EA-4708-84E3-B0EFE5676E24}" type="presOf" srcId="{29AA5706-41DE-49B5-8FBC-9184A64D6638}" destId="{1048EE7B-5D27-40CE-A68F-64FB21F35B31}" srcOrd="0" destOrd="0" presId="urn:microsoft.com/office/officeart/2005/8/layout/cycle5"/>
    <dgm:cxn modelId="{092D2461-EC16-41D7-9453-47418DC55F03}" type="presOf" srcId="{743C0DB8-A5EB-4D2A-B5C2-D8A2678E8AA7}" destId="{7560CB69-E654-42F2-BDA3-564EABCCD461}" srcOrd="0" destOrd="0" presId="urn:microsoft.com/office/officeart/2005/8/layout/cycle5"/>
    <dgm:cxn modelId="{C9829267-23F7-4FAB-970E-0729FDA9CF21}" srcId="{6848F730-5A56-454B-AFDC-1D54770412C4}" destId="{C75C7E3F-281D-4730-B19B-4A7E4981403E}" srcOrd="2" destOrd="0" parTransId="{33FC513B-6D17-4B6A-9CB6-D3BB339A1B81}" sibTransId="{269793EF-9E49-4021-8471-B89210179CBD}"/>
    <dgm:cxn modelId="{2CF6404C-5E76-4FE4-A848-2D00F30259DA}" type="presOf" srcId="{BA05C030-E199-48D5-84FA-0BA835D99C0D}" destId="{9071DF67-AD3D-49D3-B5DD-9BD952D02DEA}" srcOrd="0" destOrd="0" presId="urn:microsoft.com/office/officeart/2005/8/layout/cycle5"/>
    <dgm:cxn modelId="{538E4782-E214-4C6F-A7A0-CFFCDC372BB5}" type="presOf" srcId="{2F494A5F-F334-47DF-BF27-D5FE34E38607}" destId="{E376782F-5E05-4B55-96B4-7C0FC64321BF}" srcOrd="0" destOrd="0" presId="urn:microsoft.com/office/officeart/2005/8/layout/cycle5"/>
    <dgm:cxn modelId="{6FA544A8-5436-45FC-9A74-88F9C0E0F144}" srcId="{6848F730-5A56-454B-AFDC-1D54770412C4}" destId="{BA05C030-E199-48D5-84FA-0BA835D99C0D}" srcOrd="1" destOrd="0" parTransId="{393DF358-5ADA-404E-B0AD-94DC01333348}" sibTransId="{11D74D13-C4A7-4EDE-BE9A-D3788FA809F9}"/>
    <dgm:cxn modelId="{810F00C0-A26B-4C3F-B3F1-E984998CDB05}" srcId="{6848F730-5A56-454B-AFDC-1D54770412C4}" destId="{29AA5706-41DE-49B5-8FBC-9184A64D6638}" srcOrd="0" destOrd="0" parTransId="{DB83F70E-05FE-4DCF-89A6-A4616C97C3F6}" sibTransId="{B223420D-D422-4FC9-B2D6-393F1FBC32D0}"/>
    <dgm:cxn modelId="{F5F82EE3-E823-43ED-AF95-8CC73628C7B9}" type="presOf" srcId="{269793EF-9E49-4021-8471-B89210179CBD}" destId="{23785422-BBD7-46FE-B736-3510A3A4BAE1}" srcOrd="0" destOrd="0" presId="urn:microsoft.com/office/officeart/2005/8/layout/cycle5"/>
    <dgm:cxn modelId="{2D59A0E8-A1FA-4DBC-B2AE-5ED6633994D0}" type="presOf" srcId="{4C5D2603-EAC3-43B1-B9FB-B13236130124}" destId="{31D3ABF3-3309-4E82-A776-37F9DE3FA067}" srcOrd="0" destOrd="0" presId="urn:microsoft.com/office/officeart/2005/8/layout/cycle5"/>
    <dgm:cxn modelId="{66B45CE9-6E1F-44AE-AD87-56711F26E4A5}" type="presOf" srcId="{C75C7E3F-281D-4730-B19B-4A7E4981403E}" destId="{AF3A55E5-138C-4762-B147-470B1BE32B1E}" srcOrd="0" destOrd="0" presId="urn:microsoft.com/office/officeart/2005/8/layout/cycle5"/>
    <dgm:cxn modelId="{7A467FFC-8FF6-465F-9FCE-5EE985D05EBB}" type="presOf" srcId="{11D74D13-C4A7-4EDE-BE9A-D3788FA809F9}" destId="{9EE0C097-C4D4-4F0C-A9CC-C46B3D00F319}" srcOrd="0" destOrd="0" presId="urn:microsoft.com/office/officeart/2005/8/layout/cycle5"/>
    <dgm:cxn modelId="{F350F326-A155-4F90-BB81-19F3F26AD4FE}" type="presParOf" srcId="{63A6378A-42BB-4767-B7BB-3128F1EE5B5D}" destId="{1048EE7B-5D27-40CE-A68F-64FB21F35B31}" srcOrd="0" destOrd="0" presId="urn:microsoft.com/office/officeart/2005/8/layout/cycle5"/>
    <dgm:cxn modelId="{5A664303-2E22-4B5B-8D9C-21430CC96EA7}" type="presParOf" srcId="{63A6378A-42BB-4767-B7BB-3128F1EE5B5D}" destId="{78D51841-01CF-4DE7-B8C9-C9EA6EC16DA5}" srcOrd="1" destOrd="0" presId="urn:microsoft.com/office/officeart/2005/8/layout/cycle5"/>
    <dgm:cxn modelId="{B9FC4619-F5CC-4F75-98F5-2B20377610CE}" type="presParOf" srcId="{63A6378A-42BB-4767-B7BB-3128F1EE5B5D}" destId="{BF037A84-0AEC-41F5-A079-6BB6BBF67A54}" srcOrd="2" destOrd="0" presId="urn:microsoft.com/office/officeart/2005/8/layout/cycle5"/>
    <dgm:cxn modelId="{C1B24641-78AC-4D4C-AF30-542503683DD5}" type="presParOf" srcId="{63A6378A-42BB-4767-B7BB-3128F1EE5B5D}" destId="{9071DF67-AD3D-49D3-B5DD-9BD952D02DEA}" srcOrd="3" destOrd="0" presId="urn:microsoft.com/office/officeart/2005/8/layout/cycle5"/>
    <dgm:cxn modelId="{9098976C-C545-4214-A733-493C9C85B5C2}" type="presParOf" srcId="{63A6378A-42BB-4767-B7BB-3128F1EE5B5D}" destId="{01543DF4-FB88-469A-8B75-376D455F64D4}" srcOrd="4" destOrd="0" presId="urn:microsoft.com/office/officeart/2005/8/layout/cycle5"/>
    <dgm:cxn modelId="{EE73570B-B89D-4D63-AEBD-49669D1CEB4C}" type="presParOf" srcId="{63A6378A-42BB-4767-B7BB-3128F1EE5B5D}" destId="{9EE0C097-C4D4-4F0C-A9CC-C46B3D00F319}" srcOrd="5" destOrd="0" presId="urn:microsoft.com/office/officeart/2005/8/layout/cycle5"/>
    <dgm:cxn modelId="{2AFA649D-F260-482C-8A92-80BF904EA4E5}" type="presParOf" srcId="{63A6378A-42BB-4767-B7BB-3128F1EE5B5D}" destId="{AF3A55E5-138C-4762-B147-470B1BE32B1E}" srcOrd="6" destOrd="0" presId="urn:microsoft.com/office/officeart/2005/8/layout/cycle5"/>
    <dgm:cxn modelId="{AC911D8E-6442-43BE-9681-84721036B65E}" type="presParOf" srcId="{63A6378A-42BB-4767-B7BB-3128F1EE5B5D}" destId="{92E50EEB-5266-4CBF-8F9F-5430F1FB0FE1}" srcOrd="7" destOrd="0" presId="urn:microsoft.com/office/officeart/2005/8/layout/cycle5"/>
    <dgm:cxn modelId="{53B64B31-E93C-4B6C-9629-FCF22EAE1443}" type="presParOf" srcId="{63A6378A-42BB-4767-B7BB-3128F1EE5B5D}" destId="{23785422-BBD7-46FE-B736-3510A3A4BAE1}" srcOrd="8" destOrd="0" presId="urn:microsoft.com/office/officeart/2005/8/layout/cycle5"/>
    <dgm:cxn modelId="{D3F4B061-0CFD-42C3-AE0A-4E7CD003DBD6}" type="presParOf" srcId="{63A6378A-42BB-4767-B7BB-3128F1EE5B5D}" destId="{048F7218-C156-41D1-BF91-8B61EDECDF4B}" srcOrd="9" destOrd="0" presId="urn:microsoft.com/office/officeart/2005/8/layout/cycle5"/>
    <dgm:cxn modelId="{C0A6AA2F-D4F4-42D7-84EC-CCA9D389D76A}" type="presParOf" srcId="{63A6378A-42BB-4767-B7BB-3128F1EE5B5D}" destId="{AE4C270E-DF0A-457C-B20C-676CC1B8BCE1}" srcOrd="10" destOrd="0" presId="urn:microsoft.com/office/officeart/2005/8/layout/cycle5"/>
    <dgm:cxn modelId="{63BBE5C3-1EBD-4756-9552-EE2CDB3D9CE5}" type="presParOf" srcId="{63A6378A-42BB-4767-B7BB-3128F1EE5B5D}" destId="{7560CB69-E654-42F2-BDA3-564EABCCD461}" srcOrd="11" destOrd="0" presId="urn:microsoft.com/office/officeart/2005/8/layout/cycle5"/>
    <dgm:cxn modelId="{E3060793-D5A2-4A02-8654-E9A74D50B3AD}" type="presParOf" srcId="{63A6378A-42BB-4767-B7BB-3128F1EE5B5D}" destId="{31D3ABF3-3309-4E82-A776-37F9DE3FA067}" srcOrd="12" destOrd="0" presId="urn:microsoft.com/office/officeart/2005/8/layout/cycle5"/>
    <dgm:cxn modelId="{0F056284-CAC4-471A-9C1F-9BFFD053DE6C}" type="presParOf" srcId="{63A6378A-42BB-4767-B7BB-3128F1EE5B5D}" destId="{0BFB665D-F37D-4088-869E-ABDCF8F32CFF}" srcOrd="13" destOrd="0" presId="urn:microsoft.com/office/officeart/2005/8/layout/cycle5"/>
    <dgm:cxn modelId="{AEE12225-E2C7-424A-A03D-D02C9C6797B0}" type="presParOf" srcId="{63A6378A-42BB-4767-B7BB-3128F1EE5B5D}" destId="{E376782F-5E05-4B55-96B4-7C0FC64321B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F86DD4-F392-429F-A915-47215876C4A8}"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C"/>
        </a:p>
      </dgm:t>
    </dgm:pt>
    <dgm:pt modelId="{EB80A502-A2C1-4444-AD29-BACAFEA0E569}">
      <dgm:prSet phldrT="[Texto]"/>
      <dgm:spPr/>
      <dgm:t>
        <a:bodyPr/>
        <a:lstStyle/>
        <a:p>
          <a:r>
            <a:rPr lang="es-EC" dirty="0">
              <a:latin typeface="Times New Roman" panose="02020603050405020304" pitchFamily="18" charset="0"/>
              <a:cs typeface="Times New Roman" panose="02020603050405020304" pitchFamily="18" charset="0"/>
            </a:rPr>
            <a:t>Encuesta Coyuntural de Alojamiento </a:t>
          </a:r>
        </a:p>
      </dgm:t>
    </dgm:pt>
    <dgm:pt modelId="{0A111FEA-870A-4AC7-995E-64D4D15492C7}" type="parTrans" cxnId="{2C40BAE6-5C47-46A9-9335-0532D9417987}">
      <dgm:prSet/>
      <dgm:spPr/>
      <dgm:t>
        <a:bodyPr/>
        <a:lstStyle/>
        <a:p>
          <a:endParaRPr lang="es-EC">
            <a:latin typeface="Times New Roman" panose="02020603050405020304" pitchFamily="18" charset="0"/>
            <a:cs typeface="Times New Roman" panose="02020603050405020304" pitchFamily="18" charset="0"/>
          </a:endParaRPr>
        </a:p>
      </dgm:t>
    </dgm:pt>
    <dgm:pt modelId="{325CEB43-7CF2-49D7-9078-8C705A5DB2BB}" type="sibTrans" cxnId="{2C40BAE6-5C47-46A9-9335-0532D9417987}">
      <dgm:prSet/>
      <dgm:spPr/>
      <dgm:t>
        <a:bodyPr/>
        <a:lstStyle/>
        <a:p>
          <a:endParaRPr lang="es-EC">
            <a:latin typeface="Times New Roman" panose="02020603050405020304" pitchFamily="18" charset="0"/>
            <a:cs typeface="Times New Roman" panose="02020603050405020304" pitchFamily="18" charset="0"/>
          </a:endParaRPr>
        </a:p>
      </dgm:t>
    </dgm:pt>
    <dgm:pt modelId="{C9E70FA1-B78C-4394-B3FB-0E5820FC7649}">
      <dgm:prSet phldrT="[Texto]"/>
      <dgm:spPr/>
      <dgm:t>
        <a:bodyPr/>
        <a:lstStyle/>
        <a:p>
          <a:r>
            <a:rPr lang="es-EC" dirty="0">
              <a:latin typeface="Times New Roman" panose="02020603050405020304" pitchFamily="18" charset="0"/>
              <a:cs typeface="Times New Roman" panose="02020603050405020304" pitchFamily="18" charset="0"/>
            </a:rPr>
            <a:t>Marzo 2020</a:t>
          </a:r>
        </a:p>
        <a:p>
          <a:r>
            <a:rPr lang="es-EC" dirty="0">
              <a:latin typeface="Times New Roman" panose="02020603050405020304" pitchFamily="18" charset="0"/>
              <a:cs typeface="Times New Roman" panose="02020603050405020304" pitchFamily="18" charset="0"/>
            </a:rPr>
            <a:t>Drástica caída -porcentaje de la tasa de ocupación de alojamiento </a:t>
          </a:r>
        </a:p>
      </dgm:t>
    </dgm:pt>
    <dgm:pt modelId="{004235C1-E98E-4169-A4D5-1781A2E5746D}" type="parTrans" cxnId="{D3A7706A-0671-442D-B22D-BDE7B68FD127}">
      <dgm:prSet/>
      <dgm:spPr/>
      <dgm:t>
        <a:bodyPr/>
        <a:lstStyle/>
        <a:p>
          <a:endParaRPr lang="es-EC">
            <a:latin typeface="Times New Roman" panose="02020603050405020304" pitchFamily="18" charset="0"/>
            <a:cs typeface="Times New Roman" panose="02020603050405020304" pitchFamily="18" charset="0"/>
          </a:endParaRPr>
        </a:p>
      </dgm:t>
    </dgm:pt>
    <dgm:pt modelId="{D0B5996C-1C74-4796-B4ED-8060745C8F03}" type="sibTrans" cxnId="{D3A7706A-0671-442D-B22D-BDE7B68FD127}">
      <dgm:prSet/>
      <dgm:spPr/>
      <dgm:t>
        <a:bodyPr/>
        <a:lstStyle/>
        <a:p>
          <a:endParaRPr lang="es-EC">
            <a:latin typeface="Times New Roman" panose="02020603050405020304" pitchFamily="18" charset="0"/>
            <a:cs typeface="Times New Roman" panose="02020603050405020304" pitchFamily="18" charset="0"/>
          </a:endParaRPr>
        </a:p>
      </dgm:t>
    </dgm:pt>
    <dgm:pt modelId="{2058B7FB-4D8C-4138-9385-4C096E31D4B1}">
      <dgm:prSet phldrT="[Texto]"/>
      <dgm:spPr/>
      <dgm:t>
        <a:bodyPr/>
        <a:lstStyle/>
        <a:p>
          <a:r>
            <a:rPr lang="es-EC" dirty="0">
              <a:latin typeface="Times New Roman" panose="02020603050405020304" pitchFamily="18" charset="0"/>
              <a:cs typeface="Times New Roman" panose="02020603050405020304" pitchFamily="18" charset="0"/>
            </a:rPr>
            <a:t>Junio del 2021</a:t>
          </a:r>
        </a:p>
        <a:p>
          <a:r>
            <a:rPr lang="es-EC" dirty="0">
              <a:latin typeface="Times New Roman" panose="02020603050405020304" pitchFamily="18" charset="0"/>
              <a:cs typeface="Times New Roman" panose="02020603050405020304" pitchFamily="18" charset="0"/>
            </a:rPr>
            <a:t>Levantamiento de las medidas de restricción  </a:t>
          </a:r>
        </a:p>
      </dgm:t>
    </dgm:pt>
    <dgm:pt modelId="{8973FEF7-EADF-4BFF-8891-9D17EE65D9C6}" type="parTrans" cxnId="{04E74237-7C72-4F82-BD99-23FD17C31E32}">
      <dgm:prSet/>
      <dgm:spPr/>
      <dgm:t>
        <a:bodyPr/>
        <a:lstStyle/>
        <a:p>
          <a:endParaRPr lang="es-EC">
            <a:latin typeface="Times New Roman" panose="02020603050405020304" pitchFamily="18" charset="0"/>
            <a:cs typeface="Times New Roman" panose="02020603050405020304" pitchFamily="18" charset="0"/>
          </a:endParaRPr>
        </a:p>
      </dgm:t>
    </dgm:pt>
    <dgm:pt modelId="{D37A36E3-68A8-49C1-A60E-D468496BEDB2}" type="sibTrans" cxnId="{04E74237-7C72-4F82-BD99-23FD17C31E32}">
      <dgm:prSet/>
      <dgm:spPr/>
      <dgm:t>
        <a:bodyPr/>
        <a:lstStyle/>
        <a:p>
          <a:endParaRPr lang="es-EC">
            <a:latin typeface="Times New Roman" panose="02020603050405020304" pitchFamily="18" charset="0"/>
            <a:cs typeface="Times New Roman" panose="02020603050405020304" pitchFamily="18" charset="0"/>
          </a:endParaRPr>
        </a:p>
      </dgm:t>
    </dgm:pt>
    <dgm:pt modelId="{947F108B-64DD-4305-9DB0-1A9AD928743C}">
      <dgm:prSet/>
      <dgm:spPr/>
      <dgm:t>
        <a:bodyPr/>
        <a:lstStyle/>
        <a:p>
          <a:r>
            <a:rPr lang="es-EC">
              <a:latin typeface="Times New Roman" panose="02020603050405020304" pitchFamily="18" charset="0"/>
              <a:cs typeface="Times New Roman" panose="02020603050405020304" pitchFamily="18" charset="0"/>
            </a:rPr>
            <a:t>Indicadores de Alojamiento</a:t>
          </a:r>
        </a:p>
      </dgm:t>
    </dgm:pt>
    <dgm:pt modelId="{C355F540-058A-48BF-8904-1EEF97E9F5B2}" type="parTrans" cxnId="{7B86AF58-F8F3-4208-841F-873E26E175E2}">
      <dgm:prSet/>
      <dgm:spPr/>
      <dgm:t>
        <a:bodyPr/>
        <a:lstStyle/>
        <a:p>
          <a:endParaRPr lang="es-EC">
            <a:latin typeface="Times New Roman" panose="02020603050405020304" pitchFamily="18" charset="0"/>
            <a:cs typeface="Times New Roman" panose="02020603050405020304" pitchFamily="18" charset="0"/>
          </a:endParaRPr>
        </a:p>
      </dgm:t>
    </dgm:pt>
    <dgm:pt modelId="{1554ADD5-A425-4558-AAD8-DC17B0D861B2}" type="sibTrans" cxnId="{7B86AF58-F8F3-4208-841F-873E26E175E2}">
      <dgm:prSet/>
      <dgm:spPr/>
      <dgm:t>
        <a:bodyPr/>
        <a:lstStyle/>
        <a:p>
          <a:endParaRPr lang="es-EC">
            <a:latin typeface="Times New Roman" panose="02020603050405020304" pitchFamily="18" charset="0"/>
            <a:cs typeface="Times New Roman" panose="02020603050405020304" pitchFamily="18" charset="0"/>
          </a:endParaRPr>
        </a:p>
      </dgm:t>
    </dgm:pt>
    <dgm:pt modelId="{062E9459-80D6-497B-A4DF-A506889EE3C2}" type="pres">
      <dgm:prSet presAssocID="{5CF86DD4-F392-429F-A915-47215876C4A8}" presName="diagram" presStyleCnt="0">
        <dgm:presLayoutVars>
          <dgm:dir/>
          <dgm:resizeHandles val="exact"/>
        </dgm:presLayoutVars>
      </dgm:prSet>
      <dgm:spPr/>
    </dgm:pt>
    <dgm:pt modelId="{C214F76E-2FF5-4142-ACFC-BD824E95B759}" type="pres">
      <dgm:prSet presAssocID="{EB80A502-A2C1-4444-AD29-BACAFEA0E569}" presName="node" presStyleLbl="node1" presStyleIdx="0" presStyleCnt="4">
        <dgm:presLayoutVars>
          <dgm:bulletEnabled val="1"/>
        </dgm:presLayoutVars>
      </dgm:prSet>
      <dgm:spPr/>
    </dgm:pt>
    <dgm:pt modelId="{D2B1F476-C2E4-469B-8E08-FB182F68AF42}" type="pres">
      <dgm:prSet presAssocID="{325CEB43-7CF2-49D7-9078-8C705A5DB2BB}" presName="sibTrans" presStyleCnt="0"/>
      <dgm:spPr/>
    </dgm:pt>
    <dgm:pt modelId="{800E8C5A-5FD5-4C65-8013-CC2BC62494CD}" type="pres">
      <dgm:prSet presAssocID="{947F108B-64DD-4305-9DB0-1A9AD928743C}" presName="node" presStyleLbl="node1" presStyleIdx="1" presStyleCnt="4">
        <dgm:presLayoutVars>
          <dgm:bulletEnabled val="1"/>
        </dgm:presLayoutVars>
      </dgm:prSet>
      <dgm:spPr/>
    </dgm:pt>
    <dgm:pt modelId="{081809FF-338E-4C55-BFC4-3B00C808ECE1}" type="pres">
      <dgm:prSet presAssocID="{1554ADD5-A425-4558-AAD8-DC17B0D861B2}" presName="sibTrans" presStyleCnt="0"/>
      <dgm:spPr/>
    </dgm:pt>
    <dgm:pt modelId="{8AE6E5F7-7622-45C4-89BB-EE2E1C0253F5}" type="pres">
      <dgm:prSet presAssocID="{C9E70FA1-B78C-4394-B3FB-0E5820FC7649}" presName="node" presStyleLbl="node1" presStyleIdx="2" presStyleCnt="4">
        <dgm:presLayoutVars>
          <dgm:bulletEnabled val="1"/>
        </dgm:presLayoutVars>
      </dgm:prSet>
      <dgm:spPr/>
    </dgm:pt>
    <dgm:pt modelId="{D8E66C76-27B5-4CF1-9243-D50901E72D82}" type="pres">
      <dgm:prSet presAssocID="{D0B5996C-1C74-4796-B4ED-8060745C8F03}" presName="sibTrans" presStyleCnt="0"/>
      <dgm:spPr/>
    </dgm:pt>
    <dgm:pt modelId="{70E26CF2-F091-444B-9BAE-241F860B805C}" type="pres">
      <dgm:prSet presAssocID="{2058B7FB-4D8C-4138-9385-4C096E31D4B1}" presName="node" presStyleLbl="node1" presStyleIdx="3" presStyleCnt="4">
        <dgm:presLayoutVars>
          <dgm:bulletEnabled val="1"/>
        </dgm:presLayoutVars>
      </dgm:prSet>
      <dgm:spPr/>
    </dgm:pt>
  </dgm:ptLst>
  <dgm:cxnLst>
    <dgm:cxn modelId="{12329B02-7FA8-415D-854F-092612B10578}" type="presOf" srcId="{5CF86DD4-F392-429F-A915-47215876C4A8}" destId="{062E9459-80D6-497B-A4DF-A506889EE3C2}" srcOrd="0" destOrd="0" presId="urn:microsoft.com/office/officeart/2005/8/layout/default"/>
    <dgm:cxn modelId="{2DB2B014-E728-4C7C-AA87-16881249050D}" type="presOf" srcId="{2058B7FB-4D8C-4138-9385-4C096E31D4B1}" destId="{70E26CF2-F091-444B-9BAE-241F860B805C}" srcOrd="0" destOrd="0" presId="urn:microsoft.com/office/officeart/2005/8/layout/default"/>
    <dgm:cxn modelId="{04E74237-7C72-4F82-BD99-23FD17C31E32}" srcId="{5CF86DD4-F392-429F-A915-47215876C4A8}" destId="{2058B7FB-4D8C-4138-9385-4C096E31D4B1}" srcOrd="3" destOrd="0" parTransId="{8973FEF7-EADF-4BFF-8891-9D17EE65D9C6}" sibTransId="{D37A36E3-68A8-49C1-A60E-D468496BEDB2}"/>
    <dgm:cxn modelId="{D3A7706A-0671-442D-B22D-BDE7B68FD127}" srcId="{5CF86DD4-F392-429F-A915-47215876C4A8}" destId="{C9E70FA1-B78C-4394-B3FB-0E5820FC7649}" srcOrd="2" destOrd="0" parTransId="{004235C1-E98E-4169-A4D5-1781A2E5746D}" sibTransId="{D0B5996C-1C74-4796-B4ED-8060745C8F03}"/>
    <dgm:cxn modelId="{AA77534A-5380-4E8A-9080-E5CFD003BF84}" type="presOf" srcId="{C9E70FA1-B78C-4394-B3FB-0E5820FC7649}" destId="{8AE6E5F7-7622-45C4-89BB-EE2E1C0253F5}" srcOrd="0" destOrd="0" presId="urn:microsoft.com/office/officeart/2005/8/layout/default"/>
    <dgm:cxn modelId="{8478256B-9876-49AB-A757-805ACEFD9ECA}" type="presOf" srcId="{947F108B-64DD-4305-9DB0-1A9AD928743C}" destId="{800E8C5A-5FD5-4C65-8013-CC2BC62494CD}" srcOrd="0" destOrd="0" presId="urn:microsoft.com/office/officeart/2005/8/layout/default"/>
    <dgm:cxn modelId="{7B86AF58-F8F3-4208-841F-873E26E175E2}" srcId="{5CF86DD4-F392-429F-A915-47215876C4A8}" destId="{947F108B-64DD-4305-9DB0-1A9AD928743C}" srcOrd="1" destOrd="0" parTransId="{C355F540-058A-48BF-8904-1EEF97E9F5B2}" sibTransId="{1554ADD5-A425-4558-AAD8-DC17B0D861B2}"/>
    <dgm:cxn modelId="{6B9766BA-1BE8-4265-9786-95A4B7D04A35}" type="presOf" srcId="{EB80A502-A2C1-4444-AD29-BACAFEA0E569}" destId="{C214F76E-2FF5-4142-ACFC-BD824E95B759}" srcOrd="0" destOrd="0" presId="urn:microsoft.com/office/officeart/2005/8/layout/default"/>
    <dgm:cxn modelId="{2C40BAE6-5C47-46A9-9335-0532D9417987}" srcId="{5CF86DD4-F392-429F-A915-47215876C4A8}" destId="{EB80A502-A2C1-4444-AD29-BACAFEA0E569}" srcOrd="0" destOrd="0" parTransId="{0A111FEA-870A-4AC7-995E-64D4D15492C7}" sibTransId="{325CEB43-7CF2-49D7-9078-8C705A5DB2BB}"/>
    <dgm:cxn modelId="{F222E7FF-6F97-4801-8D8C-BBC8BD867988}" type="presParOf" srcId="{062E9459-80D6-497B-A4DF-A506889EE3C2}" destId="{C214F76E-2FF5-4142-ACFC-BD824E95B759}" srcOrd="0" destOrd="0" presId="urn:microsoft.com/office/officeart/2005/8/layout/default"/>
    <dgm:cxn modelId="{B688ABB2-B174-4AD2-BCE3-B883A0A8160F}" type="presParOf" srcId="{062E9459-80D6-497B-A4DF-A506889EE3C2}" destId="{D2B1F476-C2E4-469B-8E08-FB182F68AF42}" srcOrd="1" destOrd="0" presId="urn:microsoft.com/office/officeart/2005/8/layout/default"/>
    <dgm:cxn modelId="{11F24E5C-31C7-4375-845D-1BE9EC97F5DC}" type="presParOf" srcId="{062E9459-80D6-497B-A4DF-A506889EE3C2}" destId="{800E8C5A-5FD5-4C65-8013-CC2BC62494CD}" srcOrd="2" destOrd="0" presId="urn:microsoft.com/office/officeart/2005/8/layout/default"/>
    <dgm:cxn modelId="{CDA8CEC7-6058-4D3F-8945-660E62638E51}" type="presParOf" srcId="{062E9459-80D6-497B-A4DF-A506889EE3C2}" destId="{081809FF-338E-4C55-BFC4-3B00C808ECE1}" srcOrd="3" destOrd="0" presId="urn:microsoft.com/office/officeart/2005/8/layout/default"/>
    <dgm:cxn modelId="{06E207FB-1C0B-497E-9C96-4F100E1D319B}" type="presParOf" srcId="{062E9459-80D6-497B-A4DF-A506889EE3C2}" destId="{8AE6E5F7-7622-45C4-89BB-EE2E1C0253F5}" srcOrd="4" destOrd="0" presId="urn:microsoft.com/office/officeart/2005/8/layout/default"/>
    <dgm:cxn modelId="{1C7C8F89-5F9B-4D93-BCC3-96FB94679168}" type="presParOf" srcId="{062E9459-80D6-497B-A4DF-A506889EE3C2}" destId="{D8E66C76-27B5-4CF1-9243-D50901E72D82}" srcOrd="5" destOrd="0" presId="urn:microsoft.com/office/officeart/2005/8/layout/default"/>
    <dgm:cxn modelId="{807A3429-FC09-467C-AAB2-2B1CA48E0017}" type="presParOf" srcId="{062E9459-80D6-497B-A4DF-A506889EE3C2}" destId="{70E26CF2-F091-444B-9BAE-241F860B80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7BCE457-A938-4B20-AAD9-3AD0453BD28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C"/>
        </a:p>
      </dgm:t>
    </dgm:pt>
    <dgm:pt modelId="{6BCAB351-66C9-4298-A577-E4165B03BB57}">
      <dgm:prSet phldrT="[Texto]" custT="1"/>
      <dgm:spPr/>
      <dgm:t>
        <a:bodyPr/>
        <a:lstStyle/>
        <a:p>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El mercado bursátil es la mejor opción ya que contempla una tasa de interés más baja. </a:t>
          </a:r>
          <a:endParaRPr lang="es-EC" sz="1400" dirty="0"/>
        </a:p>
      </dgm:t>
    </dgm:pt>
    <dgm:pt modelId="{C9BA7DF0-5022-470D-8C96-ABC53C39C4CC}" type="parTrans" cxnId="{5A163DC1-F0AF-4271-869B-EE244C8EA393}">
      <dgm:prSet/>
      <dgm:spPr/>
      <dgm:t>
        <a:bodyPr/>
        <a:lstStyle/>
        <a:p>
          <a:endParaRPr lang="es-EC" sz="1400"/>
        </a:p>
      </dgm:t>
    </dgm:pt>
    <dgm:pt modelId="{40F09641-63AE-4597-B337-172908AA30F9}" type="sibTrans" cxnId="{5A163DC1-F0AF-4271-869B-EE244C8EA393}">
      <dgm:prSet custT="1"/>
      <dgm:spPr/>
      <dgm:t>
        <a:bodyPr/>
        <a:lstStyle/>
        <a:p>
          <a:endParaRPr lang="es-EC" sz="1400"/>
        </a:p>
      </dgm:t>
    </dgm:pt>
    <dgm:pt modelId="{8FF5E362-7014-4C16-974B-F34B36101E7D}">
      <dgm:prSet phldrT="[Texto]" custT="1"/>
      <dgm:spPr/>
      <dgm:t>
        <a:bodyPr/>
        <a:lstStyle/>
        <a:p>
          <a:pPr>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Condiciones de plazo y amortización acorde a las necesidades de la empresa a financiarse.</a:t>
          </a:r>
          <a:endParaRPr lang="es-EC" sz="1400" dirty="0"/>
        </a:p>
      </dgm:t>
    </dgm:pt>
    <dgm:pt modelId="{8C40365D-9DC8-4CAB-B004-038A0BEB8E20}" type="parTrans" cxnId="{015D0A46-915C-4BD1-B688-2A6FA1742220}">
      <dgm:prSet/>
      <dgm:spPr/>
      <dgm:t>
        <a:bodyPr/>
        <a:lstStyle/>
        <a:p>
          <a:endParaRPr lang="es-EC" sz="1400"/>
        </a:p>
      </dgm:t>
    </dgm:pt>
    <dgm:pt modelId="{C0502BB3-CEB1-4BD0-9034-F67F04009E13}" type="sibTrans" cxnId="{015D0A46-915C-4BD1-B688-2A6FA1742220}">
      <dgm:prSet custT="1"/>
      <dgm:spPr/>
      <dgm:t>
        <a:bodyPr/>
        <a:lstStyle/>
        <a:p>
          <a:endParaRPr lang="es-EC" sz="1400"/>
        </a:p>
      </dgm:t>
    </dgm:pt>
    <dgm:pt modelId="{B949720A-E0F3-4DBB-8108-B00650EEF904}">
      <dgm:prSet phldrT="[Texto]" custT="1"/>
      <dgm:spPr/>
      <dgm:t>
        <a:bodyPr/>
        <a:lstStyle/>
        <a:p>
          <a:pPr>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Tasas competitivas.</a:t>
          </a:r>
          <a:endParaRPr lang="es-EC" sz="1400" dirty="0"/>
        </a:p>
      </dgm:t>
    </dgm:pt>
    <dgm:pt modelId="{ABD454B6-4F47-4B6F-A280-EF87A0B8ECC9}" type="parTrans" cxnId="{D63773DA-F3D2-4612-9B61-0FD74D2FDE94}">
      <dgm:prSet/>
      <dgm:spPr/>
      <dgm:t>
        <a:bodyPr/>
        <a:lstStyle/>
        <a:p>
          <a:endParaRPr lang="es-EC" sz="1400"/>
        </a:p>
      </dgm:t>
    </dgm:pt>
    <dgm:pt modelId="{1B7A427B-1C07-4A0A-9AAF-7A96B56F2AD6}" type="sibTrans" cxnId="{D63773DA-F3D2-4612-9B61-0FD74D2FDE94}">
      <dgm:prSet/>
      <dgm:spPr/>
      <dgm:t>
        <a:bodyPr/>
        <a:lstStyle/>
        <a:p>
          <a:endParaRPr lang="es-EC" sz="1400"/>
        </a:p>
      </dgm:t>
    </dgm:pt>
    <dgm:pt modelId="{CD3A7F2B-993F-4D06-A866-D9F5D1864AAD}" type="pres">
      <dgm:prSet presAssocID="{D7BCE457-A938-4B20-AAD9-3AD0453BD280}" presName="outerComposite" presStyleCnt="0">
        <dgm:presLayoutVars>
          <dgm:chMax val="5"/>
          <dgm:dir/>
          <dgm:resizeHandles val="exact"/>
        </dgm:presLayoutVars>
      </dgm:prSet>
      <dgm:spPr/>
    </dgm:pt>
    <dgm:pt modelId="{53FD60EE-0494-4321-9541-BE2AD45A85E6}" type="pres">
      <dgm:prSet presAssocID="{D7BCE457-A938-4B20-AAD9-3AD0453BD280}" presName="dummyMaxCanvas" presStyleCnt="0">
        <dgm:presLayoutVars/>
      </dgm:prSet>
      <dgm:spPr/>
    </dgm:pt>
    <dgm:pt modelId="{49A288BC-B858-4207-A880-FB76E95E42CA}" type="pres">
      <dgm:prSet presAssocID="{D7BCE457-A938-4B20-AAD9-3AD0453BD280}" presName="ThreeNodes_1" presStyleLbl="node1" presStyleIdx="0" presStyleCnt="3">
        <dgm:presLayoutVars>
          <dgm:bulletEnabled val="1"/>
        </dgm:presLayoutVars>
      </dgm:prSet>
      <dgm:spPr/>
    </dgm:pt>
    <dgm:pt modelId="{7059C9E1-25CB-4A36-A121-98C6621913FF}" type="pres">
      <dgm:prSet presAssocID="{D7BCE457-A938-4B20-AAD9-3AD0453BD280}" presName="ThreeNodes_2" presStyleLbl="node1" presStyleIdx="1" presStyleCnt="3">
        <dgm:presLayoutVars>
          <dgm:bulletEnabled val="1"/>
        </dgm:presLayoutVars>
      </dgm:prSet>
      <dgm:spPr/>
    </dgm:pt>
    <dgm:pt modelId="{4F23B238-7501-40D0-8888-BC7582CC4ED2}" type="pres">
      <dgm:prSet presAssocID="{D7BCE457-A938-4B20-AAD9-3AD0453BD280}" presName="ThreeNodes_3" presStyleLbl="node1" presStyleIdx="2" presStyleCnt="3">
        <dgm:presLayoutVars>
          <dgm:bulletEnabled val="1"/>
        </dgm:presLayoutVars>
      </dgm:prSet>
      <dgm:spPr/>
    </dgm:pt>
    <dgm:pt modelId="{B9634BB1-908E-4175-9067-A736086FD628}" type="pres">
      <dgm:prSet presAssocID="{D7BCE457-A938-4B20-AAD9-3AD0453BD280}" presName="ThreeConn_1-2" presStyleLbl="fgAccFollowNode1" presStyleIdx="0" presStyleCnt="2">
        <dgm:presLayoutVars>
          <dgm:bulletEnabled val="1"/>
        </dgm:presLayoutVars>
      </dgm:prSet>
      <dgm:spPr/>
    </dgm:pt>
    <dgm:pt modelId="{352ECDCF-E056-4328-B6F6-45668E1F5D9E}" type="pres">
      <dgm:prSet presAssocID="{D7BCE457-A938-4B20-AAD9-3AD0453BD280}" presName="ThreeConn_2-3" presStyleLbl="fgAccFollowNode1" presStyleIdx="1" presStyleCnt="2">
        <dgm:presLayoutVars>
          <dgm:bulletEnabled val="1"/>
        </dgm:presLayoutVars>
      </dgm:prSet>
      <dgm:spPr/>
    </dgm:pt>
    <dgm:pt modelId="{40B82910-24EF-4492-BB57-4E583CB70ECB}" type="pres">
      <dgm:prSet presAssocID="{D7BCE457-A938-4B20-AAD9-3AD0453BD280}" presName="ThreeNodes_1_text" presStyleLbl="node1" presStyleIdx="2" presStyleCnt="3">
        <dgm:presLayoutVars>
          <dgm:bulletEnabled val="1"/>
        </dgm:presLayoutVars>
      </dgm:prSet>
      <dgm:spPr/>
    </dgm:pt>
    <dgm:pt modelId="{9E67980F-2E5C-403A-A93B-B68D709334EA}" type="pres">
      <dgm:prSet presAssocID="{D7BCE457-A938-4B20-AAD9-3AD0453BD280}" presName="ThreeNodes_2_text" presStyleLbl="node1" presStyleIdx="2" presStyleCnt="3">
        <dgm:presLayoutVars>
          <dgm:bulletEnabled val="1"/>
        </dgm:presLayoutVars>
      </dgm:prSet>
      <dgm:spPr/>
    </dgm:pt>
    <dgm:pt modelId="{3D81CF8E-EA71-4955-A64C-DC58FF47812E}" type="pres">
      <dgm:prSet presAssocID="{D7BCE457-A938-4B20-AAD9-3AD0453BD280}" presName="ThreeNodes_3_text" presStyleLbl="node1" presStyleIdx="2" presStyleCnt="3">
        <dgm:presLayoutVars>
          <dgm:bulletEnabled val="1"/>
        </dgm:presLayoutVars>
      </dgm:prSet>
      <dgm:spPr/>
    </dgm:pt>
  </dgm:ptLst>
  <dgm:cxnLst>
    <dgm:cxn modelId="{5C861A20-F855-4F93-AABF-DD815E579E7D}" type="presOf" srcId="{40F09641-63AE-4597-B337-172908AA30F9}" destId="{B9634BB1-908E-4175-9067-A736086FD628}" srcOrd="0" destOrd="0" presId="urn:microsoft.com/office/officeart/2005/8/layout/vProcess5"/>
    <dgm:cxn modelId="{8396A05D-0C5C-4CB7-98D2-3321EF26F2A2}" type="presOf" srcId="{D7BCE457-A938-4B20-AAD9-3AD0453BD280}" destId="{CD3A7F2B-993F-4D06-A866-D9F5D1864AAD}" srcOrd="0" destOrd="0" presId="urn:microsoft.com/office/officeart/2005/8/layout/vProcess5"/>
    <dgm:cxn modelId="{015D0A46-915C-4BD1-B688-2A6FA1742220}" srcId="{D7BCE457-A938-4B20-AAD9-3AD0453BD280}" destId="{8FF5E362-7014-4C16-974B-F34B36101E7D}" srcOrd="1" destOrd="0" parTransId="{8C40365D-9DC8-4CAB-B004-038A0BEB8E20}" sibTransId="{C0502BB3-CEB1-4BD0-9034-F67F04009E13}"/>
    <dgm:cxn modelId="{F123B674-6AF1-4AF8-AA4B-377B1CDFE1A5}" type="presOf" srcId="{B949720A-E0F3-4DBB-8108-B00650EEF904}" destId="{3D81CF8E-EA71-4955-A64C-DC58FF47812E}" srcOrd="1" destOrd="0" presId="urn:microsoft.com/office/officeart/2005/8/layout/vProcess5"/>
    <dgm:cxn modelId="{9229DF57-26EC-486B-A861-E127133EC113}" type="presOf" srcId="{B949720A-E0F3-4DBB-8108-B00650EEF904}" destId="{4F23B238-7501-40D0-8888-BC7582CC4ED2}" srcOrd="0" destOrd="0" presId="urn:microsoft.com/office/officeart/2005/8/layout/vProcess5"/>
    <dgm:cxn modelId="{41DA1483-E6D5-49B1-BA0A-55DFAB607852}" type="presOf" srcId="{8FF5E362-7014-4C16-974B-F34B36101E7D}" destId="{9E67980F-2E5C-403A-A93B-B68D709334EA}" srcOrd="1" destOrd="0" presId="urn:microsoft.com/office/officeart/2005/8/layout/vProcess5"/>
    <dgm:cxn modelId="{742528BF-56C0-46B3-AA12-6E977BB9867B}" type="presOf" srcId="{6BCAB351-66C9-4298-A577-E4165B03BB57}" destId="{49A288BC-B858-4207-A880-FB76E95E42CA}" srcOrd="0" destOrd="0" presId="urn:microsoft.com/office/officeart/2005/8/layout/vProcess5"/>
    <dgm:cxn modelId="{5A163DC1-F0AF-4271-869B-EE244C8EA393}" srcId="{D7BCE457-A938-4B20-AAD9-3AD0453BD280}" destId="{6BCAB351-66C9-4298-A577-E4165B03BB57}" srcOrd="0" destOrd="0" parTransId="{C9BA7DF0-5022-470D-8C96-ABC53C39C4CC}" sibTransId="{40F09641-63AE-4597-B337-172908AA30F9}"/>
    <dgm:cxn modelId="{3AC9D1CA-E23A-4A51-A506-B098586A20C8}" type="presOf" srcId="{6BCAB351-66C9-4298-A577-E4165B03BB57}" destId="{40B82910-24EF-4492-BB57-4E583CB70ECB}" srcOrd="1" destOrd="0" presId="urn:microsoft.com/office/officeart/2005/8/layout/vProcess5"/>
    <dgm:cxn modelId="{D63773DA-F3D2-4612-9B61-0FD74D2FDE94}" srcId="{D7BCE457-A938-4B20-AAD9-3AD0453BD280}" destId="{B949720A-E0F3-4DBB-8108-B00650EEF904}" srcOrd="2" destOrd="0" parTransId="{ABD454B6-4F47-4B6F-A280-EF87A0B8ECC9}" sibTransId="{1B7A427B-1C07-4A0A-9AAF-7A96B56F2AD6}"/>
    <dgm:cxn modelId="{7376ABE6-6BDC-44FB-A4F6-857CB6C877BB}" type="presOf" srcId="{C0502BB3-CEB1-4BD0-9034-F67F04009E13}" destId="{352ECDCF-E056-4328-B6F6-45668E1F5D9E}" srcOrd="0" destOrd="0" presId="urn:microsoft.com/office/officeart/2005/8/layout/vProcess5"/>
    <dgm:cxn modelId="{7FF58FF4-1F9D-454B-A35A-EF96CD47E8BF}" type="presOf" srcId="{8FF5E362-7014-4C16-974B-F34B36101E7D}" destId="{7059C9E1-25CB-4A36-A121-98C6621913FF}" srcOrd="0" destOrd="0" presId="urn:microsoft.com/office/officeart/2005/8/layout/vProcess5"/>
    <dgm:cxn modelId="{9382A895-4B76-4F2B-A831-E1B903BED20C}" type="presParOf" srcId="{CD3A7F2B-993F-4D06-A866-D9F5D1864AAD}" destId="{53FD60EE-0494-4321-9541-BE2AD45A85E6}" srcOrd="0" destOrd="0" presId="urn:microsoft.com/office/officeart/2005/8/layout/vProcess5"/>
    <dgm:cxn modelId="{CF9E68F3-A198-47AA-8A0D-0523405C5170}" type="presParOf" srcId="{CD3A7F2B-993F-4D06-A866-D9F5D1864AAD}" destId="{49A288BC-B858-4207-A880-FB76E95E42CA}" srcOrd="1" destOrd="0" presId="urn:microsoft.com/office/officeart/2005/8/layout/vProcess5"/>
    <dgm:cxn modelId="{BC012DAB-B677-4581-BA19-ACA7B2209BFA}" type="presParOf" srcId="{CD3A7F2B-993F-4D06-A866-D9F5D1864AAD}" destId="{7059C9E1-25CB-4A36-A121-98C6621913FF}" srcOrd="2" destOrd="0" presId="urn:microsoft.com/office/officeart/2005/8/layout/vProcess5"/>
    <dgm:cxn modelId="{E96C334B-8AC8-4C5B-860E-62C3A40A3A49}" type="presParOf" srcId="{CD3A7F2B-993F-4D06-A866-D9F5D1864AAD}" destId="{4F23B238-7501-40D0-8888-BC7582CC4ED2}" srcOrd="3" destOrd="0" presId="urn:microsoft.com/office/officeart/2005/8/layout/vProcess5"/>
    <dgm:cxn modelId="{C6E2478F-107D-403E-85ED-660AF7114B50}" type="presParOf" srcId="{CD3A7F2B-993F-4D06-A866-D9F5D1864AAD}" destId="{B9634BB1-908E-4175-9067-A736086FD628}" srcOrd="4" destOrd="0" presId="urn:microsoft.com/office/officeart/2005/8/layout/vProcess5"/>
    <dgm:cxn modelId="{59BB1852-4051-46DD-806E-1ABD56184A71}" type="presParOf" srcId="{CD3A7F2B-993F-4D06-A866-D9F5D1864AAD}" destId="{352ECDCF-E056-4328-B6F6-45668E1F5D9E}" srcOrd="5" destOrd="0" presId="urn:microsoft.com/office/officeart/2005/8/layout/vProcess5"/>
    <dgm:cxn modelId="{0FBF3EBA-0C03-4988-BC7F-83FBEC8EE715}" type="presParOf" srcId="{CD3A7F2B-993F-4D06-A866-D9F5D1864AAD}" destId="{40B82910-24EF-4492-BB57-4E583CB70ECB}" srcOrd="6" destOrd="0" presId="urn:microsoft.com/office/officeart/2005/8/layout/vProcess5"/>
    <dgm:cxn modelId="{17D9AECD-779B-4C42-BEAE-F642B2A85853}" type="presParOf" srcId="{CD3A7F2B-993F-4D06-A866-D9F5D1864AAD}" destId="{9E67980F-2E5C-403A-A93B-B68D709334EA}" srcOrd="7" destOrd="0" presId="urn:microsoft.com/office/officeart/2005/8/layout/vProcess5"/>
    <dgm:cxn modelId="{23B93702-C911-499D-8285-8EBF253596F2}" type="presParOf" srcId="{CD3A7F2B-993F-4D06-A866-D9F5D1864AAD}" destId="{3D81CF8E-EA71-4955-A64C-DC58FF47812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43EE0FD-BFA7-4258-9DC1-DE657D416467}" type="doc">
      <dgm:prSet loTypeId="urn:microsoft.com/office/officeart/2005/8/layout/process2" loCatId="process" qsTypeId="urn:microsoft.com/office/officeart/2005/8/quickstyle/simple3" qsCatId="simple" csTypeId="urn:microsoft.com/office/officeart/2005/8/colors/accent1_2" csCatId="accent1" phldr="1"/>
      <dgm:spPr/>
    </dgm:pt>
    <dgm:pt modelId="{90FCB4ED-237E-499B-BF67-0712E20C7162}">
      <dgm:prSet phldrT="[Texto]" custT="1"/>
      <dgm:spPr/>
      <dgm:t>
        <a:bodyPr/>
        <a:lstStyle/>
        <a:p>
          <a:r>
            <a:rPr lang="es-MX" sz="1400" dirty="0">
              <a:latin typeface="Times New Roman" panose="02020603050405020304" pitchFamily="18" charset="0"/>
              <a:cs typeface="Times New Roman" panose="02020603050405020304" pitchFamily="18" charset="0"/>
            </a:rPr>
            <a:t>Diversificación</a:t>
          </a:r>
          <a:endParaRPr lang="es-EC" sz="1400" dirty="0">
            <a:latin typeface="Times New Roman" panose="02020603050405020304" pitchFamily="18" charset="0"/>
            <a:cs typeface="Times New Roman" panose="02020603050405020304" pitchFamily="18" charset="0"/>
          </a:endParaRPr>
        </a:p>
      </dgm:t>
    </dgm:pt>
    <dgm:pt modelId="{EECB2370-2980-4587-83BC-06B629BC05D7}" type="parTrans" cxnId="{08EFC155-CEC8-484A-BC89-C5EB6EABAB0D}">
      <dgm:prSet/>
      <dgm:spPr/>
      <dgm:t>
        <a:bodyPr/>
        <a:lstStyle/>
        <a:p>
          <a:endParaRPr lang="es-EC" sz="1400">
            <a:latin typeface="Times New Roman" panose="02020603050405020304" pitchFamily="18" charset="0"/>
            <a:cs typeface="Times New Roman" panose="02020603050405020304" pitchFamily="18" charset="0"/>
          </a:endParaRPr>
        </a:p>
      </dgm:t>
    </dgm:pt>
    <dgm:pt modelId="{82EF5007-EF37-416E-8CCC-0FDBE6F9AC72}" type="sibTrans" cxnId="{08EFC155-CEC8-484A-BC89-C5EB6EABAB0D}">
      <dgm:prSet custT="1"/>
      <dgm:spPr/>
      <dgm:t>
        <a:bodyPr/>
        <a:lstStyle/>
        <a:p>
          <a:endParaRPr lang="es-EC" sz="1400">
            <a:latin typeface="Times New Roman" panose="02020603050405020304" pitchFamily="18" charset="0"/>
            <a:cs typeface="Times New Roman" panose="02020603050405020304" pitchFamily="18" charset="0"/>
          </a:endParaRPr>
        </a:p>
      </dgm:t>
    </dgm:pt>
    <dgm:pt modelId="{1CD6CFAA-FBAD-45AF-83D1-497533C475D4}">
      <dgm:prSet phldrT="[Texto]" custT="1"/>
      <dgm:spPr/>
      <dgm:t>
        <a:bodyPr/>
        <a:lstStyle/>
        <a:p>
          <a:r>
            <a:rPr lang="es-EC" sz="1400" dirty="0">
              <a:latin typeface="Times New Roman" panose="02020603050405020304" pitchFamily="18" charset="0"/>
              <a:cs typeface="Times New Roman" panose="02020603050405020304" pitchFamily="18" charset="0"/>
            </a:rPr>
            <a:t>No existen montos mínimos para invertir</a:t>
          </a:r>
        </a:p>
      </dgm:t>
    </dgm:pt>
    <dgm:pt modelId="{CCC9FBD4-FDDF-4D65-AC10-B7A308A99346}" type="parTrans" cxnId="{D57EBBB0-97C9-4ABD-89F4-025F594DF41D}">
      <dgm:prSet/>
      <dgm:spPr/>
      <dgm:t>
        <a:bodyPr/>
        <a:lstStyle/>
        <a:p>
          <a:endParaRPr lang="es-EC" sz="1400">
            <a:latin typeface="Times New Roman" panose="02020603050405020304" pitchFamily="18" charset="0"/>
            <a:cs typeface="Times New Roman" panose="02020603050405020304" pitchFamily="18" charset="0"/>
          </a:endParaRPr>
        </a:p>
      </dgm:t>
    </dgm:pt>
    <dgm:pt modelId="{E3FF956C-6FA7-490C-A457-D584C73DE522}" type="sibTrans" cxnId="{D57EBBB0-97C9-4ABD-89F4-025F594DF41D}">
      <dgm:prSet custT="1"/>
      <dgm:spPr/>
      <dgm:t>
        <a:bodyPr/>
        <a:lstStyle/>
        <a:p>
          <a:endParaRPr lang="es-EC" sz="1400">
            <a:latin typeface="Times New Roman" panose="02020603050405020304" pitchFamily="18" charset="0"/>
            <a:cs typeface="Times New Roman" panose="02020603050405020304" pitchFamily="18" charset="0"/>
          </a:endParaRPr>
        </a:p>
      </dgm:t>
    </dgm:pt>
    <dgm:pt modelId="{B864F0CE-3F3C-4D50-9B4C-A53C10940D16}">
      <dgm:prSet phldrT="[Texto]" custT="1"/>
      <dgm:spPr/>
      <dgm:t>
        <a:bodyPr/>
        <a:lstStyle/>
        <a:p>
          <a:r>
            <a:rPr lang="es-EC" sz="1400" dirty="0">
              <a:latin typeface="Times New Roman" panose="02020603050405020304" pitchFamily="18" charset="0"/>
              <a:cs typeface="Times New Roman" panose="02020603050405020304" pitchFamily="18" charset="0"/>
            </a:rPr>
            <a:t>Asesoría personalizada</a:t>
          </a:r>
        </a:p>
      </dgm:t>
    </dgm:pt>
    <dgm:pt modelId="{D6692B03-AA63-4446-A358-636DEF17CD13}" type="parTrans" cxnId="{A87765F9-8A90-44F7-8A32-664C98BCE98C}">
      <dgm:prSet/>
      <dgm:spPr/>
      <dgm:t>
        <a:bodyPr/>
        <a:lstStyle/>
        <a:p>
          <a:endParaRPr lang="es-EC" sz="1400">
            <a:latin typeface="Times New Roman" panose="02020603050405020304" pitchFamily="18" charset="0"/>
            <a:cs typeface="Times New Roman" panose="02020603050405020304" pitchFamily="18" charset="0"/>
          </a:endParaRPr>
        </a:p>
      </dgm:t>
    </dgm:pt>
    <dgm:pt modelId="{AF493D99-4CD9-428F-A9FA-8ED2BD0A8FE5}" type="sibTrans" cxnId="{A87765F9-8A90-44F7-8A32-664C98BCE98C}">
      <dgm:prSet custT="1"/>
      <dgm:spPr/>
      <dgm:t>
        <a:bodyPr/>
        <a:lstStyle/>
        <a:p>
          <a:endParaRPr lang="es-EC" sz="1400">
            <a:latin typeface="Times New Roman" panose="02020603050405020304" pitchFamily="18" charset="0"/>
            <a:cs typeface="Times New Roman" panose="02020603050405020304" pitchFamily="18" charset="0"/>
          </a:endParaRPr>
        </a:p>
      </dgm:t>
    </dgm:pt>
    <dgm:pt modelId="{99DE6F81-91B2-44EB-A90B-831BB4CB1FC4}">
      <dgm:prSet custT="1"/>
      <dgm:spPr/>
      <dgm:t>
        <a:bodyPr/>
        <a:lstStyle/>
        <a:p>
          <a:r>
            <a:rPr lang="es-MX" sz="1400" dirty="0">
              <a:latin typeface="Times New Roman" panose="02020603050405020304" pitchFamily="18" charset="0"/>
              <a:cs typeface="Times New Roman" panose="02020603050405020304" pitchFamily="18" charset="0"/>
            </a:rPr>
            <a:t>Plazo y Tasa de Interés competitivas</a:t>
          </a:r>
          <a:endParaRPr lang="es-EC" sz="1400" dirty="0">
            <a:latin typeface="Times New Roman" panose="02020603050405020304" pitchFamily="18" charset="0"/>
            <a:cs typeface="Times New Roman" panose="02020603050405020304" pitchFamily="18" charset="0"/>
          </a:endParaRPr>
        </a:p>
      </dgm:t>
    </dgm:pt>
    <dgm:pt modelId="{DDDE36BA-DB01-4E2F-B50C-39786CD86988}" type="parTrans" cxnId="{EF5563D3-E8AE-40A0-B8CF-0527A60DAAFB}">
      <dgm:prSet/>
      <dgm:spPr/>
      <dgm:t>
        <a:bodyPr/>
        <a:lstStyle/>
        <a:p>
          <a:endParaRPr lang="es-EC" sz="1400">
            <a:latin typeface="Times New Roman" panose="02020603050405020304" pitchFamily="18" charset="0"/>
            <a:cs typeface="Times New Roman" panose="02020603050405020304" pitchFamily="18" charset="0"/>
          </a:endParaRPr>
        </a:p>
      </dgm:t>
    </dgm:pt>
    <dgm:pt modelId="{95F9E05B-A592-48F1-B6A1-2BD15F82CCD5}" type="sibTrans" cxnId="{EF5563D3-E8AE-40A0-B8CF-0527A60DAAFB}">
      <dgm:prSet/>
      <dgm:spPr/>
      <dgm:t>
        <a:bodyPr/>
        <a:lstStyle/>
        <a:p>
          <a:endParaRPr lang="es-EC" sz="1400">
            <a:latin typeface="Times New Roman" panose="02020603050405020304" pitchFamily="18" charset="0"/>
            <a:cs typeface="Times New Roman" panose="02020603050405020304" pitchFamily="18" charset="0"/>
          </a:endParaRPr>
        </a:p>
      </dgm:t>
    </dgm:pt>
    <dgm:pt modelId="{B221346C-2916-4824-AA4F-637FF16AC5E2}" type="pres">
      <dgm:prSet presAssocID="{643EE0FD-BFA7-4258-9DC1-DE657D416467}" presName="linearFlow" presStyleCnt="0">
        <dgm:presLayoutVars>
          <dgm:resizeHandles val="exact"/>
        </dgm:presLayoutVars>
      </dgm:prSet>
      <dgm:spPr/>
    </dgm:pt>
    <dgm:pt modelId="{71423E2F-550C-4CFF-B126-830C56419238}" type="pres">
      <dgm:prSet presAssocID="{90FCB4ED-237E-499B-BF67-0712E20C7162}" presName="node" presStyleLbl="node1" presStyleIdx="0" presStyleCnt="4">
        <dgm:presLayoutVars>
          <dgm:bulletEnabled val="1"/>
        </dgm:presLayoutVars>
      </dgm:prSet>
      <dgm:spPr/>
    </dgm:pt>
    <dgm:pt modelId="{A26E3E5D-6027-4245-A87B-CE5F01763813}" type="pres">
      <dgm:prSet presAssocID="{82EF5007-EF37-416E-8CCC-0FDBE6F9AC72}" presName="sibTrans" presStyleLbl="sibTrans2D1" presStyleIdx="0" presStyleCnt="3"/>
      <dgm:spPr/>
    </dgm:pt>
    <dgm:pt modelId="{E06378DB-AFCB-4DD1-B17B-2C056A435761}" type="pres">
      <dgm:prSet presAssocID="{82EF5007-EF37-416E-8CCC-0FDBE6F9AC72}" presName="connectorText" presStyleLbl="sibTrans2D1" presStyleIdx="0" presStyleCnt="3"/>
      <dgm:spPr/>
    </dgm:pt>
    <dgm:pt modelId="{BEF289EE-B73F-4D35-8362-E151B4A00044}" type="pres">
      <dgm:prSet presAssocID="{1CD6CFAA-FBAD-45AF-83D1-497533C475D4}" presName="node" presStyleLbl="node1" presStyleIdx="1" presStyleCnt="4">
        <dgm:presLayoutVars>
          <dgm:bulletEnabled val="1"/>
        </dgm:presLayoutVars>
      </dgm:prSet>
      <dgm:spPr/>
    </dgm:pt>
    <dgm:pt modelId="{9CE04CBE-2BBE-4058-AD07-18F2209AF5B8}" type="pres">
      <dgm:prSet presAssocID="{E3FF956C-6FA7-490C-A457-D584C73DE522}" presName="sibTrans" presStyleLbl="sibTrans2D1" presStyleIdx="1" presStyleCnt="3"/>
      <dgm:spPr/>
    </dgm:pt>
    <dgm:pt modelId="{5D838B4D-4EA3-4D05-8F58-BB9C51691558}" type="pres">
      <dgm:prSet presAssocID="{E3FF956C-6FA7-490C-A457-D584C73DE522}" presName="connectorText" presStyleLbl="sibTrans2D1" presStyleIdx="1" presStyleCnt="3"/>
      <dgm:spPr/>
    </dgm:pt>
    <dgm:pt modelId="{C4BF5DC6-526F-49AA-B09F-9D76AB4A837D}" type="pres">
      <dgm:prSet presAssocID="{B864F0CE-3F3C-4D50-9B4C-A53C10940D16}" presName="node" presStyleLbl="node1" presStyleIdx="2" presStyleCnt="4">
        <dgm:presLayoutVars>
          <dgm:bulletEnabled val="1"/>
        </dgm:presLayoutVars>
      </dgm:prSet>
      <dgm:spPr/>
    </dgm:pt>
    <dgm:pt modelId="{5B598C1C-9F58-4210-88F3-C954FF2D3EB3}" type="pres">
      <dgm:prSet presAssocID="{AF493D99-4CD9-428F-A9FA-8ED2BD0A8FE5}" presName="sibTrans" presStyleLbl="sibTrans2D1" presStyleIdx="2" presStyleCnt="3"/>
      <dgm:spPr/>
    </dgm:pt>
    <dgm:pt modelId="{11575227-3716-44BB-9CA5-729C870C8E0D}" type="pres">
      <dgm:prSet presAssocID="{AF493D99-4CD9-428F-A9FA-8ED2BD0A8FE5}" presName="connectorText" presStyleLbl="sibTrans2D1" presStyleIdx="2" presStyleCnt="3"/>
      <dgm:spPr/>
    </dgm:pt>
    <dgm:pt modelId="{409A49F2-AC09-4DA8-87A7-67268AFCD0ED}" type="pres">
      <dgm:prSet presAssocID="{99DE6F81-91B2-44EB-A90B-831BB4CB1FC4}" presName="node" presStyleLbl="node1" presStyleIdx="3" presStyleCnt="4">
        <dgm:presLayoutVars>
          <dgm:bulletEnabled val="1"/>
        </dgm:presLayoutVars>
      </dgm:prSet>
      <dgm:spPr/>
    </dgm:pt>
  </dgm:ptLst>
  <dgm:cxnLst>
    <dgm:cxn modelId="{B820350D-B386-4C9C-B6FD-76267B547AC1}" type="presOf" srcId="{E3FF956C-6FA7-490C-A457-D584C73DE522}" destId="{5D838B4D-4EA3-4D05-8F58-BB9C51691558}" srcOrd="1" destOrd="0" presId="urn:microsoft.com/office/officeart/2005/8/layout/process2"/>
    <dgm:cxn modelId="{7E77DF13-7188-482C-A65C-9CA3ED371F0B}" type="presOf" srcId="{90FCB4ED-237E-499B-BF67-0712E20C7162}" destId="{71423E2F-550C-4CFF-B126-830C56419238}" srcOrd="0" destOrd="0" presId="urn:microsoft.com/office/officeart/2005/8/layout/process2"/>
    <dgm:cxn modelId="{658DA469-5EEF-4F22-A807-9EBD2BD70129}" type="presOf" srcId="{AF493D99-4CD9-428F-A9FA-8ED2BD0A8FE5}" destId="{5B598C1C-9F58-4210-88F3-C954FF2D3EB3}" srcOrd="0" destOrd="0" presId="urn:microsoft.com/office/officeart/2005/8/layout/process2"/>
    <dgm:cxn modelId="{9E206A51-956D-46C2-A13E-AA41F6F23936}" type="presOf" srcId="{AF493D99-4CD9-428F-A9FA-8ED2BD0A8FE5}" destId="{11575227-3716-44BB-9CA5-729C870C8E0D}" srcOrd="1" destOrd="0" presId="urn:microsoft.com/office/officeart/2005/8/layout/process2"/>
    <dgm:cxn modelId="{EE58FA53-311E-42D7-9777-2083C356E25A}" type="presOf" srcId="{1CD6CFAA-FBAD-45AF-83D1-497533C475D4}" destId="{BEF289EE-B73F-4D35-8362-E151B4A00044}" srcOrd="0" destOrd="0" presId="urn:microsoft.com/office/officeart/2005/8/layout/process2"/>
    <dgm:cxn modelId="{08EFC155-CEC8-484A-BC89-C5EB6EABAB0D}" srcId="{643EE0FD-BFA7-4258-9DC1-DE657D416467}" destId="{90FCB4ED-237E-499B-BF67-0712E20C7162}" srcOrd="0" destOrd="0" parTransId="{EECB2370-2980-4587-83BC-06B629BC05D7}" sibTransId="{82EF5007-EF37-416E-8CCC-0FDBE6F9AC72}"/>
    <dgm:cxn modelId="{AC2CFE7F-668B-4E77-B165-128E0888276A}" type="presOf" srcId="{E3FF956C-6FA7-490C-A457-D584C73DE522}" destId="{9CE04CBE-2BBE-4058-AD07-18F2209AF5B8}" srcOrd="0" destOrd="0" presId="urn:microsoft.com/office/officeart/2005/8/layout/process2"/>
    <dgm:cxn modelId="{3DA58AAB-6580-442B-B6F4-8CFD8DEB9BD9}" type="presOf" srcId="{99DE6F81-91B2-44EB-A90B-831BB4CB1FC4}" destId="{409A49F2-AC09-4DA8-87A7-67268AFCD0ED}" srcOrd="0" destOrd="0" presId="urn:microsoft.com/office/officeart/2005/8/layout/process2"/>
    <dgm:cxn modelId="{D57EBBB0-97C9-4ABD-89F4-025F594DF41D}" srcId="{643EE0FD-BFA7-4258-9DC1-DE657D416467}" destId="{1CD6CFAA-FBAD-45AF-83D1-497533C475D4}" srcOrd="1" destOrd="0" parTransId="{CCC9FBD4-FDDF-4D65-AC10-B7A308A99346}" sibTransId="{E3FF956C-6FA7-490C-A457-D584C73DE522}"/>
    <dgm:cxn modelId="{CBEFA9B6-0306-44EF-A0D9-2EB8AE91B951}" type="presOf" srcId="{B864F0CE-3F3C-4D50-9B4C-A53C10940D16}" destId="{C4BF5DC6-526F-49AA-B09F-9D76AB4A837D}" srcOrd="0" destOrd="0" presId="urn:microsoft.com/office/officeart/2005/8/layout/process2"/>
    <dgm:cxn modelId="{E4131DB7-0AF2-4763-979C-67FF9D4A1F45}" type="presOf" srcId="{82EF5007-EF37-416E-8CCC-0FDBE6F9AC72}" destId="{A26E3E5D-6027-4245-A87B-CE5F01763813}" srcOrd="0" destOrd="0" presId="urn:microsoft.com/office/officeart/2005/8/layout/process2"/>
    <dgm:cxn modelId="{EF5563D3-E8AE-40A0-B8CF-0527A60DAAFB}" srcId="{643EE0FD-BFA7-4258-9DC1-DE657D416467}" destId="{99DE6F81-91B2-44EB-A90B-831BB4CB1FC4}" srcOrd="3" destOrd="0" parTransId="{DDDE36BA-DB01-4E2F-B50C-39786CD86988}" sibTransId="{95F9E05B-A592-48F1-B6A1-2BD15F82CCD5}"/>
    <dgm:cxn modelId="{E92BA8E5-699C-4D6A-8298-E9B71A63CD42}" type="presOf" srcId="{643EE0FD-BFA7-4258-9DC1-DE657D416467}" destId="{B221346C-2916-4824-AA4F-637FF16AC5E2}" srcOrd="0" destOrd="0" presId="urn:microsoft.com/office/officeart/2005/8/layout/process2"/>
    <dgm:cxn modelId="{9A11C1ED-BB82-40C8-A714-04126A058932}" type="presOf" srcId="{82EF5007-EF37-416E-8CCC-0FDBE6F9AC72}" destId="{E06378DB-AFCB-4DD1-B17B-2C056A435761}" srcOrd="1" destOrd="0" presId="urn:microsoft.com/office/officeart/2005/8/layout/process2"/>
    <dgm:cxn modelId="{A87765F9-8A90-44F7-8A32-664C98BCE98C}" srcId="{643EE0FD-BFA7-4258-9DC1-DE657D416467}" destId="{B864F0CE-3F3C-4D50-9B4C-A53C10940D16}" srcOrd="2" destOrd="0" parTransId="{D6692B03-AA63-4446-A358-636DEF17CD13}" sibTransId="{AF493D99-4CD9-428F-A9FA-8ED2BD0A8FE5}"/>
    <dgm:cxn modelId="{1F32E7A5-D0D9-4F07-A669-7C4AEA9C2FD5}" type="presParOf" srcId="{B221346C-2916-4824-AA4F-637FF16AC5E2}" destId="{71423E2F-550C-4CFF-B126-830C56419238}" srcOrd="0" destOrd="0" presId="urn:microsoft.com/office/officeart/2005/8/layout/process2"/>
    <dgm:cxn modelId="{51FD1881-6E64-4DBE-B537-4F2264D3F901}" type="presParOf" srcId="{B221346C-2916-4824-AA4F-637FF16AC5E2}" destId="{A26E3E5D-6027-4245-A87B-CE5F01763813}" srcOrd="1" destOrd="0" presId="urn:microsoft.com/office/officeart/2005/8/layout/process2"/>
    <dgm:cxn modelId="{0AB092DA-4356-4E29-A9EA-3C9A887FBD1C}" type="presParOf" srcId="{A26E3E5D-6027-4245-A87B-CE5F01763813}" destId="{E06378DB-AFCB-4DD1-B17B-2C056A435761}" srcOrd="0" destOrd="0" presId="urn:microsoft.com/office/officeart/2005/8/layout/process2"/>
    <dgm:cxn modelId="{5089F80C-64B6-4AF8-BD1B-7F059989F85A}" type="presParOf" srcId="{B221346C-2916-4824-AA4F-637FF16AC5E2}" destId="{BEF289EE-B73F-4D35-8362-E151B4A00044}" srcOrd="2" destOrd="0" presId="urn:microsoft.com/office/officeart/2005/8/layout/process2"/>
    <dgm:cxn modelId="{4B75F39E-2416-4AE0-9220-AEFBA002FC84}" type="presParOf" srcId="{B221346C-2916-4824-AA4F-637FF16AC5E2}" destId="{9CE04CBE-2BBE-4058-AD07-18F2209AF5B8}" srcOrd="3" destOrd="0" presId="urn:microsoft.com/office/officeart/2005/8/layout/process2"/>
    <dgm:cxn modelId="{42E4E9CB-6D6F-4A06-9889-B77EEFF9608A}" type="presParOf" srcId="{9CE04CBE-2BBE-4058-AD07-18F2209AF5B8}" destId="{5D838B4D-4EA3-4D05-8F58-BB9C51691558}" srcOrd="0" destOrd="0" presId="urn:microsoft.com/office/officeart/2005/8/layout/process2"/>
    <dgm:cxn modelId="{34CE9B4B-1B34-462B-B82B-3DA9CB9138B9}" type="presParOf" srcId="{B221346C-2916-4824-AA4F-637FF16AC5E2}" destId="{C4BF5DC6-526F-49AA-B09F-9D76AB4A837D}" srcOrd="4" destOrd="0" presId="urn:microsoft.com/office/officeart/2005/8/layout/process2"/>
    <dgm:cxn modelId="{8B9F0453-DC72-4230-82B0-0C6AC373C8DF}" type="presParOf" srcId="{B221346C-2916-4824-AA4F-637FF16AC5E2}" destId="{5B598C1C-9F58-4210-88F3-C954FF2D3EB3}" srcOrd="5" destOrd="0" presId="urn:microsoft.com/office/officeart/2005/8/layout/process2"/>
    <dgm:cxn modelId="{D7B2FF4F-A919-4A9E-A113-EF2977243514}" type="presParOf" srcId="{5B598C1C-9F58-4210-88F3-C954FF2D3EB3}" destId="{11575227-3716-44BB-9CA5-729C870C8E0D}" srcOrd="0" destOrd="0" presId="urn:microsoft.com/office/officeart/2005/8/layout/process2"/>
    <dgm:cxn modelId="{CD873279-E9E4-44E2-8589-AED32E56358D}" type="presParOf" srcId="{B221346C-2916-4824-AA4F-637FF16AC5E2}" destId="{409A49F2-AC09-4DA8-87A7-67268AFCD0ED}"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4EEA9FB-4366-44DD-AACD-DAB988F4B5F6}" type="doc">
      <dgm:prSet loTypeId="urn:microsoft.com/office/officeart/2005/8/layout/process5" loCatId="process" qsTypeId="urn:microsoft.com/office/officeart/2005/8/quickstyle/simple1" qsCatId="simple" csTypeId="urn:microsoft.com/office/officeart/2005/8/colors/accent2_1" csCatId="accent2" phldr="1"/>
      <dgm:spPr/>
      <dgm:t>
        <a:bodyPr/>
        <a:lstStyle/>
        <a:p>
          <a:endParaRPr lang="es-EC"/>
        </a:p>
      </dgm:t>
    </dgm:pt>
    <dgm:pt modelId="{0A536AA8-FC1E-4CD7-AFE7-54E49CF6B2F1}">
      <dgm:prSet phldrT="[Texto]"/>
      <dgm:spPr/>
      <dgm:t>
        <a:bodyPr/>
        <a:lstStyle/>
        <a:p>
          <a:r>
            <a:rPr lang="es-EC" dirty="0"/>
            <a:t>La empresa debe acudir a una casa de valores ecuatoriano de su preferencia</a:t>
          </a:r>
        </a:p>
      </dgm:t>
    </dgm:pt>
    <dgm:pt modelId="{94E2B8C0-FFEC-41AF-BA8C-927A0644B533}" type="parTrans" cxnId="{0C7B3D7A-02C0-48F4-A234-47BAE22C9DD1}">
      <dgm:prSet/>
      <dgm:spPr/>
      <dgm:t>
        <a:bodyPr/>
        <a:lstStyle/>
        <a:p>
          <a:endParaRPr lang="es-EC"/>
        </a:p>
      </dgm:t>
    </dgm:pt>
    <dgm:pt modelId="{0FDD126B-FAEC-48A1-AFF5-02F29166DBF4}" type="sibTrans" cxnId="{0C7B3D7A-02C0-48F4-A234-47BAE22C9DD1}">
      <dgm:prSet/>
      <dgm:spPr/>
      <dgm:t>
        <a:bodyPr/>
        <a:lstStyle/>
        <a:p>
          <a:endParaRPr lang="es-EC"/>
        </a:p>
      </dgm:t>
    </dgm:pt>
    <dgm:pt modelId="{1230F61B-EE59-4F41-80DB-4946F740846F}">
      <dgm:prSet phldrT="[Texto]"/>
      <dgm:spPr/>
      <dgm:t>
        <a:bodyPr/>
        <a:lstStyle/>
        <a:p>
          <a:r>
            <a:rPr lang="es-EC" dirty="0"/>
            <a:t>Entregar información básica de la empresa, al igual el contrato de negociación firmar</a:t>
          </a:r>
        </a:p>
      </dgm:t>
    </dgm:pt>
    <dgm:pt modelId="{2B76594E-355A-44C2-AA7A-097B6E5DF04C}" type="parTrans" cxnId="{81B32DB1-3440-4671-BBFB-D18114E185C0}">
      <dgm:prSet/>
      <dgm:spPr/>
      <dgm:t>
        <a:bodyPr/>
        <a:lstStyle/>
        <a:p>
          <a:endParaRPr lang="es-EC"/>
        </a:p>
      </dgm:t>
    </dgm:pt>
    <dgm:pt modelId="{E3CC644D-A636-4854-9D7B-F8D6F8DF47A1}" type="sibTrans" cxnId="{81B32DB1-3440-4671-BBFB-D18114E185C0}">
      <dgm:prSet/>
      <dgm:spPr/>
      <dgm:t>
        <a:bodyPr/>
        <a:lstStyle/>
        <a:p>
          <a:endParaRPr lang="es-EC"/>
        </a:p>
      </dgm:t>
    </dgm:pt>
    <dgm:pt modelId="{1A939689-B522-42EE-9E8B-8F46B1A0980D}">
      <dgm:prSet phldrT="[Texto]"/>
      <dgm:spPr/>
      <dgm:t>
        <a:bodyPr/>
        <a:lstStyle/>
        <a:p>
          <a:r>
            <a:rPr lang="es-MX" dirty="0"/>
            <a:t>Transferir </a:t>
          </a:r>
          <a:r>
            <a:rPr lang="es-EC" dirty="0"/>
            <a:t>el monto que desea invertir</a:t>
          </a:r>
        </a:p>
      </dgm:t>
    </dgm:pt>
    <dgm:pt modelId="{DB408179-D1C9-4C52-AB81-3ABED7A58468}" type="parTrans" cxnId="{33C47B00-4C39-4B00-B9C3-6D94DAC1E3C7}">
      <dgm:prSet/>
      <dgm:spPr/>
      <dgm:t>
        <a:bodyPr/>
        <a:lstStyle/>
        <a:p>
          <a:endParaRPr lang="es-EC"/>
        </a:p>
      </dgm:t>
    </dgm:pt>
    <dgm:pt modelId="{4BF6A74C-5742-43D0-A04E-3395CA4EEA54}" type="sibTrans" cxnId="{33C47B00-4C39-4B00-B9C3-6D94DAC1E3C7}">
      <dgm:prSet/>
      <dgm:spPr/>
      <dgm:t>
        <a:bodyPr/>
        <a:lstStyle/>
        <a:p>
          <a:endParaRPr lang="es-EC"/>
        </a:p>
      </dgm:t>
    </dgm:pt>
    <dgm:pt modelId="{2DAF7D5B-8E57-4BC2-BC84-7E1550C77F4A}">
      <dgm:prSet phldrT="[Texto]"/>
      <dgm:spPr/>
      <dgm:t>
        <a:bodyPr/>
        <a:lstStyle/>
        <a:p>
          <a:r>
            <a:rPr lang="es-EC" dirty="0"/>
            <a:t>La casa de valores ingresa la orden de compra </a:t>
          </a:r>
        </a:p>
      </dgm:t>
    </dgm:pt>
    <dgm:pt modelId="{2DD45850-63E0-4F5B-AB22-6070C3AF1100}" type="parTrans" cxnId="{D3DE90FB-1626-4B79-A4E2-A111F3EA1694}">
      <dgm:prSet/>
      <dgm:spPr/>
      <dgm:t>
        <a:bodyPr/>
        <a:lstStyle/>
        <a:p>
          <a:endParaRPr lang="es-EC"/>
        </a:p>
      </dgm:t>
    </dgm:pt>
    <dgm:pt modelId="{261F2985-E52E-499F-A35F-C0DF27817091}" type="sibTrans" cxnId="{D3DE90FB-1626-4B79-A4E2-A111F3EA1694}">
      <dgm:prSet/>
      <dgm:spPr/>
      <dgm:t>
        <a:bodyPr/>
        <a:lstStyle/>
        <a:p>
          <a:endParaRPr lang="es-EC"/>
        </a:p>
      </dgm:t>
    </dgm:pt>
    <dgm:pt modelId="{97F4651C-1238-435F-B416-D929F9561C19}">
      <dgm:prSet phldrT="[Texto]"/>
      <dgm:spPr/>
      <dgm:t>
        <a:bodyPr/>
        <a:lstStyle/>
        <a:p>
          <a:r>
            <a:rPr lang="es-EC" dirty="0"/>
            <a:t>La empresa recibirá todos los documentos de respaldo de su inversión </a:t>
          </a:r>
        </a:p>
      </dgm:t>
    </dgm:pt>
    <dgm:pt modelId="{7EF0B54D-80E0-4AE4-94C7-89AD835F34E6}" type="parTrans" cxnId="{327FF75D-A2D7-4486-8A08-01C3768FAEFC}">
      <dgm:prSet/>
      <dgm:spPr/>
      <dgm:t>
        <a:bodyPr/>
        <a:lstStyle/>
        <a:p>
          <a:endParaRPr lang="es-EC"/>
        </a:p>
      </dgm:t>
    </dgm:pt>
    <dgm:pt modelId="{CAFE84D3-1414-48FE-A2DA-C3C90261AC60}" type="sibTrans" cxnId="{327FF75D-A2D7-4486-8A08-01C3768FAEFC}">
      <dgm:prSet/>
      <dgm:spPr/>
      <dgm:t>
        <a:bodyPr/>
        <a:lstStyle/>
        <a:p>
          <a:endParaRPr lang="es-EC"/>
        </a:p>
      </dgm:t>
    </dgm:pt>
    <dgm:pt modelId="{377F33E3-E536-4BCA-A6E7-77115CE5B9AD}">
      <dgm:prSet/>
      <dgm:spPr/>
      <dgm:t>
        <a:bodyPr/>
        <a:lstStyle/>
        <a:p>
          <a:r>
            <a:rPr lang="es-MX"/>
            <a:t>Bolsa de Valores procede a registrar en cuenta digital los papeles adquiridos</a:t>
          </a:r>
          <a:endParaRPr lang="es-EC"/>
        </a:p>
      </dgm:t>
    </dgm:pt>
    <dgm:pt modelId="{30EDC34C-A150-4AE0-94E4-1397A1BA072A}" type="parTrans" cxnId="{AE745AF3-3D3C-4F11-AFFF-0ABC44B414B0}">
      <dgm:prSet/>
      <dgm:spPr/>
      <dgm:t>
        <a:bodyPr/>
        <a:lstStyle/>
        <a:p>
          <a:endParaRPr lang="es-EC"/>
        </a:p>
      </dgm:t>
    </dgm:pt>
    <dgm:pt modelId="{EE8F965B-D97B-4E7E-A7C9-68CD340E78DF}" type="sibTrans" cxnId="{AE745AF3-3D3C-4F11-AFFF-0ABC44B414B0}">
      <dgm:prSet/>
      <dgm:spPr/>
      <dgm:t>
        <a:bodyPr/>
        <a:lstStyle/>
        <a:p>
          <a:endParaRPr lang="es-EC"/>
        </a:p>
      </dgm:t>
    </dgm:pt>
    <dgm:pt modelId="{036C8EEB-7C92-45CD-92B2-79EB5D3FB17D}" type="pres">
      <dgm:prSet presAssocID="{14EEA9FB-4366-44DD-AACD-DAB988F4B5F6}" presName="diagram" presStyleCnt="0">
        <dgm:presLayoutVars>
          <dgm:dir/>
          <dgm:resizeHandles val="exact"/>
        </dgm:presLayoutVars>
      </dgm:prSet>
      <dgm:spPr/>
    </dgm:pt>
    <dgm:pt modelId="{02050E1B-6CAB-4A03-B6AC-CD317EB72AB5}" type="pres">
      <dgm:prSet presAssocID="{0A536AA8-FC1E-4CD7-AFE7-54E49CF6B2F1}" presName="node" presStyleLbl="node1" presStyleIdx="0" presStyleCnt="6">
        <dgm:presLayoutVars>
          <dgm:bulletEnabled val="1"/>
        </dgm:presLayoutVars>
      </dgm:prSet>
      <dgm:spPr/>
    </dgm:pt>
    <dgm:pt modelId="{E90F9550-753D-4236-B190-AABBD9E33EC8}" type="pres">
      <dgm:prSet presAssocID="{0FDD126B-FAEC-48A1-AFF5-02F29166DBF4}" presName="sibTrans" presStyleLbl="sibTrans2D1" presStyleIdx="0" presStyleCnt="5"/>
      <dgm:spPr/>
    </dgm:pt>
    <dgm:pt modelId="{C57FA6C1-8450-4C69-9FB7-B417CA452E10}" type="pres">
      <dgm:prSet presAssocID="{0FDD126B-FAEC-48A1-AFF5-02F29166DBF4}" presName="connectorText" presStyleLbl="sibTrans2D1" presStyleIdx="0" presStyleCnt="5"/>
      <dgm:spPr/>
    </dgm:pt>
    <dgm:pt modelId="{095E10E6-0FE2-43CD-923B-35CC5E8F1ACC}" type="pres">
      <dgm:prSet presAssocID="{1230F61B-EE59-4F41-80DB-4946F740846F}" presName="node" presStyleLbl="node1" presStyleIdx="1" presStyleCnt="6">
        <dgm:presLayoutVars>
          <dgm:bulletEnabled val="1"/>
        </dgm:presLayoutVars>
      </dgm:prSet>
      <dgm:spPr/>
    </dgm:pt>
    <dgm:pt modelId="{4DC789C0-B1FD-4A74-87AD-A471A5FFBA3D}" type="pres">
      <dgm:prSet presAssocID="{E3CC644D-A636-4854-9D7B-F8D6F8DF47A1}" presName="sibTrans" presStyleLbl="sibTrans2D1" presStyleIdx="1" presStyleCnt="5"/>
      <dgm:spPr/>
    </dgm:pt>
    <dgm:pt modelId="{B3C3A196-0E83-431A-8A44-C5E15B726D4B}" type="pres">
      <dgm:prSet presAssocID="{E3CC644D-A636-4854-9D7B-F8D6F8DF47A1}" presName="connectorText" presStyleLbl="sibTrans2D1" presStyleIdx="1" presStyleCnt="5"/>
      <dgm:spPr/>
    </dgm:pt>
    <dgm:pt modelId="{7C0C313F-C210-44CE-B609-116A50C6BF0F}" type="pres">
      <dgm:prSet presAssocID="{1A939689-B522-42EE-9E8B-8F46B1A0980D}" presName="node" presStyleLbl="node1" presStyleIdx="2" presStyleCnt="6">
        <dgm:presLayoutVars>
          <dgm:bulletEnabled val="1"/>
        </dgm:presLayoutVars>
      </dgm:prSet>
      <dgm:spPr/>
    </dgm:pt>
    <dgm:pt modelId="{1BCF2FA6-CBAD-4461-BA94-C871F39AEEFD}" type="pres">
      <dgm:prSet presAssocID="{4BF6A74C-5742-43D0-A04E-3395CA4EEA54}" presName="sibTrans" presStyleLbl="sibTrans2D1" presStyleIdx="2" presStyleCnt="5"/>
      <dgm:spPr/>
    </dgm:pt>
    <dgm:pt modelId="{96CE14C2-19A0-48B3-8842-1B5A894BF51F}" type="pres">
      <dgm:prSet presAssocID="{4BF6A74C-5742-43D0-A04E-3395CA4EEA54}" presName="connectorText" presStyleLbl="sibTrans2D1" presStyleIdx="2" presStyleCnt="5"/>
      <dgm:spPr/>
    </dgm:pt>
    <dgm:pt modelId="{E5F4F287-84FC-4F99-9E50-C7C4D7E63B65}" type="pres">
      <dgm:prSet presAssocID="{2DAF7D5B-8E57-4BC2-BC84-7E1550C77F4A}" presName="node" presStyleLbl="node1" presStyleIdx="3" presStyleCnt="6">
        <dgm:presLayoutVars>
          <dgm:bulletEnabled val="1"/>
        </dgm:presLayoutVars>
      </dgm:prSet>
      <dgm:spPr/>
    </dgm:pt>
    <dgm:pt modelId="{4FE26C98-60D3-45DD-BA38-0E82964F1AA4}" type="pres">
      <dgm:prSet presAssocID="{261F2985-E52E-499F-A35F-C0DF27817091}" presName="sibTrans" presStyleLbl="sibTrans2D1" presStyleIdx="3" presStyleCnt="5"/>
      <dgm:spPr/>
    </dgm:pt>
    <dgm:pt modelId="{5BF0BCAC-A492-4005-9B62-D123DA97DEB4}" type="pres">
      <dgm:prSet presAssocID="{261F2985-E52E-499F-A35F-C0DF27817091}" presName="connectorText" presStyleLbl="sibTrans2D1" presStyleIdx="3" presStyleCnt="5"/>
      <dgm:spPr/>
    </dgm:pt>
    <dgm:pt modelId="{159D71ED-17F8-4775-80BB-8D09D2CEBFEA}" type="pres">
      <dgm:prSet presAssocID="{377F33E3-E536-4BCA-A6E7-77115CE5B9AD}" presName="node" presStyleLbl="node1" presStyleIdx="4" presStyleCnt="6">
        <dgm:presLayoutVars>
          <dgm:bulletEnabled val="1"/>
        </dgm:presLayoutVars>
      </dgm:prSet>
      <dgm:spPr/>
    </dgm:pt>
    <dgm:pt modelId="{4D8FD0C2-5B3A-4A01-B066-493928458BD3}" type="pres">
      <dgm:prSet presAssocID="{EE8F965B-D97B-4E7E-A7C9-68CD340E78DF}" presName="sibTrans" presStyleLbl="sibTrans2D1" presStyleIdx="4" presStyleCnt="5"/>
      <dgm:spPr/>
    </dgm:pt>
    <dgm:pt modelId="{7D39369F-4A79-4F93-A06B-0180203FC183}" type="pres">
      <dgm:prSet presAssocID="{EE8F965B-D97B-4E7E-A7C9-68CD340E78DF}" presName="connectorText" presStyleLbl="sibTrans2D1" presStyleIdx="4" presStyleCnt="5"/>
      <dgm:spPr/>
    </dgm:pt>
    <dgm:pt modelId="{C72909E3-95DC-406E-B3C6-0DB5FC3CE76D}" type="pres">
      <dgm:prSet presAssocID="{97F4651C-1238-435F-B416-D929F9561C19}" presName="node" presStyleLbl="node1" presStyleIdx="5" presStyleCnt="6">
        <dgm:presLayoutVars>
          <dgm:bulletEnabled val="1"/>
        </dgm:presLayoutVars>
      </dgm:prSet>
      <dgm:spPr/>
    </dgm:pt>
  </dgm:ptLst>
  <dgm:cxnLst>
    <dgm:cxn modelId="{33C47B00-4C39-4B00-B9C3-6D94DAC1E3C7}" srcId="{14EEA9FB-4366-44DD-AACD-DAB988F4B5F6}" destId="{1A939689-B522-42EE-9E8B-8F46B1A0980D}" srcOrd="2" destOrd="0" parTransId="{DB408179-D1C9-4C52-AB81-3ABED7A58468}" sibTransId="{4BF6A74C-5742-43D0-A04E-3395CA4EEA54}"/>
    <dgm:cxn modelId="{F8687F0B-DBC0-4851-A8E9-7A944DFD0825}" type="presOf" srcId="{EE8F965B-D97B-4E7E-A7C9-68CD340E78DF}" destId="{4D8FD0C2-5B3A-4A01-B066-493928458BD3}" srcOrd="0" destOrd="0" presId="urn:microsoft.com/office/officeart/2005/8/layout/process5"/>
    <dgm:cxn modelId="{8EDEE90C-B6E3-4897-A7E2-7D09F88874A0}" type="presOf" srcId="{E3CC644D-A636-4854-9D7B-F8D6F8DF47A1}" destId="{4DC789C0-B1FD-4A74-87AD-A471A5FFBA3D}" srcOrd="0" destOrd="0" presId="urn:microsoft.com/office/officeart/2005/8/layout/process5"/>
    <dgm:cxn modelId="{E3896C15-4BCC-4033-8681-1FA69C848037}" type="presOf" srcId="{14EEA9FB-4366-44DD-AACD-DAB988F4B5F6}" destId="{036C8EEB-7C92-45CD-92B2-79EB5D3FB17D}" srcOrd="0" destOrd="0" presId="urn:microsoft.com/office/officeart/2005/8/layout/process5"/>
    <dgm:cxn modelId="{F4868236-0082-4A5A-9D27-0E38D273A061}" type="presOf" srcId="{97F4651C-1238-435F-B416-D929F9561C19}" destId="{C72909E3-95DC-406E-B3C6-0DB5FC3CE76D}" srcOrd="0" destOrd="0" presId="urn:microsoft.com/office/officeart/2005/8/layout/process5"/>
    <dgm:cxn modelId="{FA238C3C-0618-4D54-8535-406F1FB688EA}" type="presOf" srcId="{E3CC644D-A636-4854-9D7B-F8D6F8DF47A1}" destId="{B3C3A196-0E83-431A-8A44-C5E15B726D4B}" srcOrd="1" destOrd="0" presId="urn:microsoft.com/office/officeart/2005/8/layout/process5"/>
    <dgm:cxn modelId="{327FF75D-A2D7-4486-8A08-01C3768FAEFC}" srcId="{14EEA9FB-4366-44DD-AACD-DAB988F4B5F6}" destId="{97F4651C-1238-435F-B416-D929F9561C19}" srcOrd="5" destOrd="0" parTransId="{7EF0B54D-80E0-4AE4-94C7-89AD835F34E6}" sibTransId="{CAFE84D3-1414-48FE-A2DA-C3C90261AC60}"/>
    <dgm:cxn modelId="{B558E56F-8A70-4E30-9F84-0B3D0E0B31BD}" type="presOf" srcId="{377F33E3-E536-4BCA-A6E7-77115CE5B9AD}" destId="{159D71ED-17F8-4775-80BB-8D09D2CEBFEA}" srcOrd="0" destOrd="0" presId="urn:microsoft.com/office/officeart/2005/8/layout/process5"/>
    <dgm:cxn modelId="{0C7B3D7A-02C0-48F4-A234-47BAE22C9DD1}" srcId="{14EEA9FB-4366-44DD-AACD-DAB988F4B5F6}" destId="{0A536AA8-FC1E-4CD7-AFE7-54E49CF6B2F1}" srcOrd="0" destOrd="0" parTransId="{94E2B8C0-FFEC-41AF-BA8C-927A0644B533}" sibTransId="{0FDD126B-FAEC-48A1-AFF5-02F29166DBF4}"/>
    <dgm:cxn modelId="{F2B13D5A-EAF0-423D-8AB9-5E028BD929FA}" type="presOf" srcId="{4BF6A74C-5742-43D0-A04E-3395CA4EEA54}" destId="{1BCF2FA6-CBAD-4461-BA94-C871F39AEEFD}" srcOrd="0" destOrd="0" presId="urn:microsoft.com/office/officeart/2005/8/layout/process5"/>
    <dgm:cxn modelId="{AE74A982-0699-4AED-849C-C4B7F8B7B73C}" type="presOf" srcId="{261F2985-E52E-499F-A35F-C0DF27817091}" destId="{5BF0BCAC-A492-4005-9B62-D123DA97DEB4}" srcOrd="1" destOrd="0" presId="urn:microsoft.com/office/officeart/2005/8/layout/process5"/>
    <dgm:cxn modelId="{BDCB0F9F-867B-4829-B410-B64FC84C5E6B}" type="presOf" srcId="{0FDD126B-FAEC-48A1-AFF5-02F29166DBF4}" destId="{C57FA6C1-8450-4C69-9FB7-B417CA452E10}" srcOrd="1" destOrd="0" presId="urn:microsoft.com/office/officeart/2005/8/layout/process5"/>
    <dgm:cxn modelId="{195BB5AF-3C92-4714-B906-221C060FBFC3}" type="presOf" srcId="{2DAF7D5B-8E57-4BC2-BC84-7E1550C77F4A}" destId="{E5F4F287-84FC-4F99-9E50-C7C4D7E63B65}" srcOrd="0" destOrd="0" presId="urn:microsoft.com/office/officeart/2005/8/layout/process5"/>
    <dgm:cxn modelId="{81B32DB1-3440-4671-BBFB-D18114E185C0}" srcId="{14EEA9FB-4366-44DD-AACD-DAB988F4B5F6}" destId="{1230F61B-EE59-4F41-80DB-4946F740846F}" srcOrd="1" destOrd="0" parTransId="{2B76594E-355A-44C2-AA7A-097B6E5DF04C}" sibTransId="{E3CC644D-A636-4854-9D7B-F8D6F8DF47A1}"/>
    <dgm:cxn modelId="{239365B8-930C-4BB1-BD41-A1987752E58B}" type="presOf" srcId="{1230F61B-EE59-4F41-80DB-4946F740846F}" destId="{095E10E6-0FE2-43CD-923B-35CC5E8F1ACC}" srcOrd="0" destOrd="0" presId="urn:microsoft.com/office/officeart/2005/8/layout/process5"/>
    <dgm:cxn modelId="{3768B1B8-2758-4DD6-B7C2-99B6618DB998}" type="presOf" srcId="{0FDD126B-FAEC-48A1-AFF5-02F29166DBF4}" destId="{E90F9550-753D-4236-B190-AABBD9E33EC8}" srcOrd="0" destOrd="0" presId="urn:microsoft.com/office/officeart/2005/8/layout/process5"/>
    <dgm:cxn modelId="{EFB622C4-6616-4FBE-BAA5-1A71363B9C00}" type="presOf" srcId="{0A536AA8-FC1E-4CD7-AFE7-54E49CF6B2F1}" destId="{02050E1B-6CAB-4A03-B6AC-CD317EB72AB5}" srcOrd="0" destOrd="0" presId="urn:microsoft.com/office/officeart/2005/8/layout/process5"/>
    <dgm:cxn modelId="{908AF8C6-E0CF-4C7C-8394-F5D67EA81B62}" type="presOf" srcId="{261F2985-E52E-499F-A35F-C0DF27817091}" destId="{4FE26C98-60D3-45DD-BA38-0E82964F1AA4}" srcOrd="0" destOrd="0" presId="urn:microsoft.com/office/officeart/2005/8/layout/process5"/>
    <dgm:cxn modelId="{200450CA-A200-4C5F-AF1A-FE6AF5DABCE9}" type="presOf" srcId="{4BF6A74C-5742-43D0-A04E-3395CA4EEA54}" destId="{96CE14C2-19A0-48B3-8842-1B5A894BF51F}" srcOrd="1" destOrd="0" presId="urn:microsoft.com/office/officeart/2005/8/layout/process5"/>
    <dgm:cxn modelId="{201A57D8-48CC-496D-AA12-F5A1F8A02C5E}" type="presOf" srcId="{1A939689-B522-42EE-9E8B-8F46B1A0980D}" destId="{7C0C313F-C210-44CE-B609-116A50C6BF0F}" srcOrd="0" destOrd="0" presId="urn:microsoft.com/office/officeart/2005/8/layout/process5"/>
    <dgm:cxn modelId="{0FFA73DB-B1DF-4F63-A0D5-25D1A9E9FE98}" type="presOf" srcId="{EE8F965B-D97B-4E7E-A7C9-68CD340E78DF}" destId="{7D39369F-4A79-4F93-A06B-0180203FC183}" srcOrd="1" destOrd="0" presId="urn:microsoft.com/office/officeart/2005/8/layout/process5"/>
    <dgm:cxn modelId="{AE745AF3-3D3C-4F11-AFFF-0ABC44B414B0}" srcId="{14EEA9FB-4366-44DD-AACD-DAB988F4B5F6}" destId="{377F33E3-E536-4BCA-A6E7-77115CE5B9AD}" srcOrd="4" destOrd="0" parTransId="{30EDC34C-A150-4AE0-94E4-1397A1BA072A}" sibTransId="{EE8F965B-D97B-4E7E-A7C9-68CD340E78DF}"/>
    <dgm:cxn modelId="{D3DE90FB-1626-4B79-A4E2-A111F3EA1694}" srcId="{14EEA9FB-4366-44DD-AACD-DAB988F4B5F6}" destId="{2DAF7D5B-8E57-4BC2-BC84-7E1550C77F4A}" srcOrd="3" destOrd="0" parTransId="{2DD45850-63E0-4F5B-AB22-6070C3AF1100}" sibTransId="{261F2985-E52E-499F-A35F-C0DF27817091}"/>
    <dgm:cxn modelId="{CA734DA5-4689-4DA2-A3F5-C319E7689FAE}" type="presParOf" srcId="{036C8EEB-7C92-45CD-92B2-79EB5D3FB17D}" destId="{02050E1B-6CAB-4A03-B6AC-CD317EB72AB5}" srcOrd="0" destOrd="0" presId="urn:microsoft.com/office/officeart/2005/8/layout/process5"/>
    <dgm:cxn modelId="{349A125C-E93B-4804-9CFA-4168D62AE8C3}" type="presParOf" srcId="{036C8EEB-7C92-45CD-92B2-79EB5D3FB17D}" destId="{E90F9550-753D-4236-B190-AABBD9E33EC8}" srcOrd="1" destOrd="0" presId="urn:microsoft.com/office/officeart/2005/8/layout/process5"/>
    <dgm:cxn modelId="{B6C5005E-93E1-4121-882A-13B2FF092A30}" type="presParOf" srcId="{E90F9550-753D-4236-B190-AABBD9E33EC8}" destId="{C57FA6C1-8450-4C69-9FB7-B417CA452E10}" srcOrd="0" destOrd="0" presId="urn:microsoft.com/office/officeart/2005/8/layout/process5"/>
    <dgm:cxn modelId="{3F374702-98A5-424A-8277-63B580E21EC1}" type="presParOf" srcId="{036C8EEB-7C92-45CD-92B2-79EB5D3FB17D}" destId="{095E10E6-0FE2-43CD-923B-35CC5E8F1ACC}" srcOrd="2" destOrd="0" presId="urn:microsoft.com/office/officeart/2005/8/layout/process5"/>
    <dgm:cxn modelId="{989AC5DB-EA72-44EF-B998-F8A6730FD23F}" type="presParOf" srcId="{036C8EEB-7C92-45CD-92B2-79EB5D3FB17D}" destId="{4DC789C0-B1FD-4A74-87AD-A471A5FFBA3D}" srcOrd="3" destOrd="0" presId="urn:microsoft.com/office/officeart/2005/8/layout/process5"/>
    <dgm:cxn modelId="{833D4191-5E21-4A88-9388-0531895BFCEA}" type="presParOf" srcId="{4DC789C0-B1FD-4A74-87AD-A471A5FFBA3D}" destId="{B3C3A196-0E83-431A-8A44-C5E15B726D4B}" srcOrd="0" destOrd="0" presId="urn:microsoft.com/office/officeart/2005/8/layout/process5"/>
    <dgm:cxn modelId="{46B13E56-6240-4854-B725-3AB4867B5934}" type="presParOf" srcId="{036C8EEB-7C92-45CD-92B2-79EB5D3FB17D}" destId="{7C0C313F-C210-44CE-B609-116A50C6BF0F}" srcOrd="4" destOrd="0" presId="urn:microsoft.com/office/officeart/2005/8/layout/process5"/>
    <dgm:cxn modelId="{7CFE238C-3833-4C82-81BC-0AF08D93FB53}" type="presParOf" srcId="{036C8EEB-7C92-45CD-92B2-79EB5D3FB17D}" destId="{1BCF2FA6-CBAD-4461-BA94-C871F39AEEFD}" srcOrd="5" destOrd="0" presId="urn:microsoft.com/office/officeart/2005/8/layout/process5"/>
    <dgm:cxn modelId="{B7CBEC02-854A-4F7C-A665-AA98ADDC5F2C}" type="presParOf" srcId="{1BCF2FA6-CBAD-4461-BA94-C871F39AEEFD}" destId="{96CE14C2-19A0-48B3-8842-1B5A894BF51F}" srcOrd="0" destOrd="0" presId="urn:microsoft.com/office/officeart/2005/8/layout/process5"/>
    <dgm:cxn modelId="{E401B67C-8B51-4573-98AF-C75501188DD4}" type="presParOf" srcId="{036C8EEB-7C92-45CD-92B2-79EB5D3FB17D}" destId="{E5F4F287-84FC-4F99-9E50-C7C4D7E63B65}" srcOrd="6" destOrd="0" presId="urn:microsoft.com/office/officeart/2005/8/layout/process5"/>
    <dgm:cxn modelId="{45FB4B21-04D1-4D56-A1CF-256EBA0CAC7B}" type="presParOf" srcId="{036C8EEB-7C92-45CD-92B2-79EB5D3FB17D}" destId="{4FE26C98-60D3-45DD-BA38-0E82964F1AA4}" srcOrd="7" destOrd="0" presId="urn:microsoft.com/office/officeart/2005/8/layout/process5"/>
    <dgm:cxn modelId="{11966ADB-F236-40A8-BD05-30AA0C5E5FDD}" type="presParOf" srcId="{4FE26C98-60D3-45DD-BA38-0E82964F1AA4}" destId="{5BF0BCAC-A492-4005-9B62-D123DA97DEB4}" srcOrd="0" destOrd="0" presId="urn:microsoft.com/office/officeart/2005/8/layout/process5"/>
    <dgm:cxn modelId="{F28A61FC-0E14-4F50-B952-099D153CCF5A}" type="presParOf" srcId="{036C8EEB-7C92-45CD-92B2-79EB5D3FB17D}" destId="{159D71ED-17F8-4775-80BB-8D09D2CEBFEA}" srcOrd="8" destOrd="0" presId="urn:microsoft.com/office/officeart/2005/8/layout/process5"/>
    <dgm:cxn modelId="{AA4C5B4D-5150-423A-A9DE-EF956258C60A}" type="presParOf" srcId="{036C8EEB-7C92-45CD-92B2-79EB5D3FB17D}" destId="{4D8FD0C2-5B3A-4A01-B066-493928458BD3}" srcOrd="9" destOrd="0" presId="urn:microsoft.com/office/officeart/2005/8/layout/process5"/>
    <dgm:cxn modelId="{F65AE788-62D0-48FE-9922-56BB86CB91B1}" type="presParOf" srcId="{4D8FD0C2-5B3A-4A01-B066-493928458BD3}" destId="{7D39369F-4A79-4F93-A06B-0180203FC183}" srcOrd="0" destOrd="0" presId="urn:microsoft.com/office/officeart/2005/8/layout/process5"/>
    <dgm:cxn modelId="{1EA08E5B-EF2D-4A42-9A82-CA1FF438ACD4}" type="presParOf" srcId="{036C8EEB-7C92-45CD-92B2-79EB5D3FB17D}" destId="{C72909E3-95DC-406E-B3C6-0DB5FC3CE76D}" srcOrd="10"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BCE457-A938-4B20-AAD9-3AD0453BD280}"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s-EC"/>
        </a:p>
      </dgm:t>
    </dgm:pt>
    <dgm:pt modelId="{6BCAB351-66C9-4298-A577-E4165B03BB57}">
      <dgm:prSet phldrT="[Texto]" custT="1"/>
      <dgm:spPr/>
      <dgm:t>
        <a:bodyPr/>
        <a:lstStyle/>
        <a:p>
          <a:pPr algn="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El mercado bursátil es la mejor opción para inversión</a:t>
          </a:r>
          <a:endParaRPr lang="es-EC" sz="1600" dirty="0"/>
        </a:p>
      </dgm:t>
    </dgm:pt>
    <dgm:pt modelId="{C9BA7DF0-5022-470D-8C96-ABC53C39C4CC}" type="parTrans" cxnId="{5A163DC1-F0AF-4271-869B-EE244C8EA393}">
      <dgm:prSet/>
      <dgm:spPr/>
      <dgm:t>
        <a:bodyPr/>
        <a:lstStyle/>
        <a:p>
          <a:endParaRPr lang="es-EC" sz="1600"/>
        </a:p>
      </dgm:t>
    </dgm:pt>
    <dgm:pt modelId="{40F09641-63AE-4597-B337-172908AA30F9}" type="sibTrans" cxnId="{5A163DC1-F0AF-4271-869B-EE244C8EA393}">
      <dgm:prSet custT="1"/>
      <dgm:spPr/>
      <dgm:t>
        <a:bodyPr/>
        <a:lstStyle/>
        <a:p>
          <a:endParaRPr lang="es-EC" sz="1600"/>
        </a:p>
      </dgm:t>
    </dgm:pt>
    <dgm:pt modelId="{8FF5E362-7014-4C16-974B-F34B36101E7D}">
      <dgm:prSet phldrT="[Texto]" custT="1"/>
      <dgm:spPr/>
      <dgm:t>
        <a:bodyPr/>
        <a:lstStyle/>
        <a:p>
          <a:pPr algn="r">
            <a:buFont typeface="Symbol" panose="05050102010706020507" pitchFamily="18" charset="2"/>
            <a:buChar char=""/>
          </a:pPr>
          <a:r>
            <a:rPr lang="es-EC" sz="1600" dirty="0">
              <a:effectLst/>
              <a:latin typeface="Times New Roman" panose="02020603050405020304" pitchFamily="18" charset="0"/>
              <a:cs typeface="Times New Roman" panose="02020603050405020304" pitchFamily="18" charset="0"/>
            </a:rPr>
            <a:t>Por cada $1,00 invertido se obtiene $1,20 de retorno. </a:t>
          </a:r>
          <a:endParaRPr lang="es-EC" sz="1600" dirty="0"/>
        </a:p>
      </dgm:t>
    </dgm:pt>
    <dgm:pt modelId="{8C40365D-9DC8-4CAB-B004-038A0BEB8E20}" type="parTrans" cxnId="{015D0A46-915C-4BD1-B688-2A6FA1742220}">
      <dgm:prSet/>
      <dgm:spPr/>
      <dgm:t>
        <a:bodyPr/>
        <a:lstStyle/>
        <a:p>
          <a:endParaRPr lang="es-EC" sz="1600"/>
        </a:p>
      </dgm:t>
    </dgm:pt>
    <dgm:pt modelId="{C0502BB3-CEB1-4BD0-9034-F67F04009E13}" type="sibTrans" cxnId="{015D0A46-915C-4BD1-B688-2A6FA1742220}">
      <dgm:prSet custT="1"/>
      <dgm:spPr/>
      <dgm:t>
        <a:bodyPr/>
        <a:lstStyle/>
        <a:p>
          <a:endParaRPr lang="es-EC" sz="1600"/>
        </a:p>
      </dgm:t>
    </dgm:pt>
    <dgm:pt modelId="{CD3A7F2B-993F-4D06-A866-D9F5D1864AAD}" type="pres">
      <dgm:prSet presAssocID="{D7BCE457-A938-4B20-AAD9-3AD0453BD280}" presName="outerComposite" presStyleCnt="0">
        <dgm:presLayoutVars>
          <dgm:chMax val="5"/>
          <dgm:dir/>
          <dgm:resizeHandles val="exact"/>
        </dgm:presLayoutVars>
      </dgm:prSet>
      <dgm:spPr/>
    </dgm:pt>
    <dgm:pt modelId="{53FD60EE-0494-4321-9541-BE2AD45A85E6}" type="pres">
      <dgm:prSet presAssocID="{D7BCE457-A938-4B20-AAD9-3AD0453BD280}" presName="dummyMaxCanvas" presStyleCnt="0">
        <dgm:presLayoutVars/>
      </dgm:prSet>
      <dgm:spPr/>
    </dgm:pt>
    <dgm:pt modelId="{D5C9BA92-3305-4E92-8A0C-4EFE5252EEFE}" type="pres">
      <dgm:prSet presAssocID="{D7BCE457-A938-4B20-AAD9-3AD0453BD280}" presName="TwoNodes_1" presStyleLbl="node1" presStyleIdx="0" presStyleCnt="2">
        <dgm:presLayoutVars>
          <dgm:bulletEnabled val="1"/>
        </dgm:presLayoutVars>
      </dgm:prSet>
      <dgm:spPr/>
    </dgm:pt>
    <dgm:pt modelId="{85FE53F3-85FB-4A06-B40D-DF911D896571}" type="pres">
      <dgm:prSet presAssocID="{D7BCE457-A938-4B20-AAD9-3AD0453BD280}" presName="TwoNodes_2" presStyleLbl="node1" presStyleIdx="1" presStyleCnt="2">
        <dgm:presLayoutVars>
          <dgm:bulletEnabled val="1"/>
        </dgm:presLayoutVars>
      </dgm:prSet>
      <dgm:spPr/>
    </dgm:pt>
    <dgm:pt modelId="{71DBACB8-0745-4F15-B748-9255D3F8683A}" type="pres">
      <dgm:prSet presAssocID="{D7BCE457-A938-4B20-AAD9-3AD0453BD280}" presName="TwoConn_1-2" presStyleLbl="fgAccFollowNode1" presStyleIdx="0" presStyleCnt="1">
        <dgm:presLayoutVars>
          <dgm:bulletEnabled val="1"/>
        </dgm:presLayoutVars>
      </dgm:prSet>
      <dgm:spPr/>
    </dgm:pt>
    <dgm:pt modelId="{259901EB-0ECD-48CE-9C26-FE6CF54F8D96}" type="pres">
      <dgm:prSet presAssocID="{D7BCE457-A938-4B20-AAD9-3AD0453BD280}" presName="TwoNodes_1_text" presStyleLbl="node1" presStyleIdx="1" presStyleCnt="2">
        <dgm:presLayoutVars>
          <dgm:bulletEnabled val="1"/>
        </dgm:presLayoutVars>
      </dgm:prSet>
      <dgm:spPr/>
    </dgm:pt>
    <dgm:pt modelId="{2FB154FC-DC9C-47FC-BD26-13FD7B1600C5}" type="pres">
      <dgm:prSet presAssocID="{D7BCE457-A938-4B20-AAD9-3AD0453BD280}" presName="TwoNodes_2_text" presStyleLbl="node1" presStyleIdx="1" presStyleCnt="2">
        <dgm:presLayoutVars>
          <dgm:bulletEnabled val="1"/>
        </dgm:presLayoutVars>
      </dgm:prSet>
      <dgm:spPr/>
    </dgm:pt>
  </dgm:ptLst>
  <dgm:cxnLst>
    <dgm:cxn modelId="{6D2D8D05-3F24-4737-BC51-37AC10F848A5}" type="presOf" srcId="{40F09641-63AE-4597-B337-172908AA30F9}" destId="{71DBACB8-0745-4F15-B748-9255D3F8683A}" srcOrd="0" destOrd="0" presId="urn:microsoft.com/office/officeart/2005/8/layout/vProcess5"/>
    <dgm:cxn modelId="{8396A05D-0C5C-4CB7-98D2-3321EF26F2A2}" type="presOf" srcId="{D7BCE457-A938-4B20-AAD9-3AD0453BD280}" destId="{CD3A7F2B-993F-4D06-A866-D9F5D1864AAD}" srcOrd="0" destOrd="0" presId="urn:microsoft.com/office/officeart/2005/8/layout/vProcess5"/>
    <dgm:cxn modelId="{015D0A46-915C-4BD1-B688-2A6FA1742220}" srcId="{D7BCE457-A938-4B20-AAD9-3AD0453BD280}" destId="{8FF5E362-7014-4C16-974B-F34B36101E7D}" srcOrd="1" destOrd="0" parTransId="{8C40365D-9DC8-4CAB-B004-038A0BEB8E20}" sibTransId="{C0502BB3-CEB1-4BD0-9034-F67F04009E13}"/>
    <dgm:cxn modelId="{CD7FCC6D-A42C-49AA-8167-41086F8390B3}" type="presOf" srcId="{8FF5E362-7014-4C16-974B-F34B36101E7D}" destId="{85FE53F3-85FB-4A06-B40D-DF911D896571}" srcOrd="0" destOrd="0" presId="urn:microsoft.com/office/officeart/2005/8/layout/vProcess5"/>
    <dgm:cxn modelId="{4C62594E-34F1-4E9A-AE00-3ECCABF54260}" type="presOf" srcId="{6BCAB351-66C9-4298-A577-E4165B03BB57}" destId="{259901EB-0ECD-48CE-9C26-FE6CF54F8D96}" srcOrd="1" destOrd="0" presId="urn:microsoft.com/office/officeart/2005/8/layout/vProcess5"/>
    <dgm:cxn modelId="{89466772-4A4A-463C-8836-3F8934414D18}" type="presOf" srcId="{6BCAB351-66C9-4298-A577-E4165B03BB57}" destId="{D5C9BA92-3305-4E92-8A0C-4EFE5252EEFE}" srcOrd="0" destOrd="0" presId="urn:microsoft.com/office/officeart/2005/8/layout/vProcess5"/>
    <dgm:cxn modelId="{5A163DC1-F0AF-4271-869B-EE244C8EA393}" srcId="{D7BCE457-A938-4B20-AAD9-3AD0453BD280}" destId="{6BCAB351-66C9-4298-A577-E4165B03BB57}" srcOrd="0" destOrd="0" parTransId="{C9BA7DF0-5022-470D-8C96-ABC53C39C4CC}" sibTransId="{40F09641-63AE-4597-B337-172908AA30F9}"/>
    <dgm:cxn modelId="{E5015EE6-8410-447F-9EFD-26380A390718}" type="presOf" srcId="{8FF5E362-7014-4C16-974B-F34B36101E7D}" destId="{2FB154FC-DC9C-47FC-BD26-13FD7B1600C5}" srcOrd="1" destOrd="0" presId="urn:microsoft.com/office/officeart/2005/8/layout/vProcess5"/>
    <dgm:cxn modelId="{9382A895-4B76-4F2B-A831-E1B903BED20C}" type="presParOf" srcId="{CD3A7F2B-993F-4D06-A866-D9F5D1864AAD}" destId="{53FD60EE-0494-4321-9541-BE2AD45A85E6}" srcOrd="0" destOrd="0" presId="urn:microsoft.com/office/officeart/2005/8/layout/vProcess5"/>
    <dgm:cxn modelId="{B30F90E3-D910-4A84-9F14-933F93F15069}" type="presParOf" srcId="{CD3A7F2B-993F-4D06-A866-D9F5D1864AAD}" destId="{D5C9BA92-3305-4E92-8A0C-4EFE5252EEFE}" srcOrd="1" destOrd="0" presId="urn:microsoft.com/office/officeart/2005/8/layout/vProcess5"/>
    <dgm:cxn modelId="{5F36A730-24BC-40FA-A5ED-51C973F89E56}" type="presParOf" srcId="{CD3A7F2B-993F-4D06-A866-D9F5D1864AAD}" destId="{85FE53F3-85FB-4A06-B40D-DF911D896571}" srcOrd="2" destOrd="0" presId="urn:microsoft.com/office/officeart/2005/8/layout/vProcess5"/>
    <dgm:cxn modelId="{2B5CC87A-58AD-4FB0-BDF9-07141F4DA45F}" type="presParOf" srcId="{CD3A7F2B-993F-4D06-A866-D9F5D1864AAD}" destId="{71DBACB8-0745-4F15-B748-9255D3F8683A}" srcOrd="3" destOrd="0" presId="urn:microsoft.com/office/officeart/2005/8/layout/vProcess5"/>
    <dgm:cxn modelId="{44504D20-61F9-4E9E-85E3-66D7004CBBB1}" type="presParOf" srcId="{CD3A7F2B-993F-4D06-A866-D9F5D1864AAD}" destId="{259901EB-0ECD-48CE-9C26-FE6CF54F8D96}" srcOrd="4" destOrd="0" presId="urn:microsoft.com/office/officeart/2005/8/layout/vProcess5"/>
    <dgm:cxn modelId="{D088A8F4-E878-4855-87F0-8776C7A482B1}" type="presParOf" srcId="{CD3A7F2B-993F-4D06-A866-D9F5D1864AAD}" destId="{2FB154FC-DC9C-47FC-BD26-13FD7B1600C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88D4F9-F1A0-42EF-9112-7F2B2F92F65B}"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C"/>
        </a:p>
      </dgm:t>
    </dgm:pt>
    <dgm:pt modelId="{508F7958-2D69-4CAC-AD5A-4C65D7B6AF86}">
      <dgm:prSet phldrT="[Texto]"/>
      <dgm:spPr/>
      <dgm:t>
        <a:bodyPr/>
        <a:lstStyle/>
        <a:p>
          <a:r>
            <a:rPr lang="es-EC" dirty="0">
              <a:latin typeface="Times New Roman" panose="02020603050405020304" pitchFamily="18" charset="0"/>
              <a:cs typeface="Times New Roman" panose="02020603050405020304" pitchFamily="18" charset="0"/>
            </a:rPr>
            <a:t>Bolsa de Valores del Ecuador </a:t>
          </a:r>
        </a:p>
      </dgm:t>
    </dgm:pt>
    <dgm:pt modelId="{F18D2059-F7E8-4273-826A-4D9FDEAE7AD4}" type="parTrans" cxnId="{CDBEC699-D26D-401C-977D-9321E0FA1066}">
      <dgm:prSet/>
      <dgm:spPr/>
      <dgm:t>
        <a:bodyPr/>
        <a:lstStyle/>
        <a:p>
          <a:endParaRPr lang="es-EC">
            <a:latin typeface="Times New Roman" panose="02020603050405020304" pitchFamily="18" charset="0"/>
            <a:cs typeface="Times New Roman" panose="02020603050405020304" pitchFamily="18" charset="0"/>
          </a:endParaRPr>
        </a:p>
      </dgm:t>
    </dgm:pt>
    <dgm:pt modelId="{CE37B7EE-9217-485D-BAA7-A59630AFFBDB}" type="sibTrans" cxnId="{CDBEC699-D26D-401C-977D-9321E0FA1066}">
      <dgm:prSet/>
      <dgm:spPr/>
      <dgm:t>
        <a:bodyPr/>
        <a:lstStyle/>
        <a:p>
          <a:endParaRPr lang="es-EC">
            <a:latin typeface="Times New Roman" panose="02020603050405020304" pitchFamily="18" charset="0"/>
            <a:cs typeface="Times New Roman" panose="02020603050405020304" pitchFamily="18" charset="0"/>
          </a:endParaRPr>
        </a:p>
      </dgm:t>
    </dgm:pt>
    <dgm:pt modelId="{EF6DE92D-186D-4F31-BC6F-E824F8DA0EC0}">
      <dgm:prSet phldrT="[Texto]"/>
      <dgm:spPr/>
      <dgm:t>
        <a:bodyPr/>
        <a:lstStyle/>
        <a:p>
          <a:r>
            <a:rPr lang="es-EC" dirty="0">
              <a:latin typeface="Times New Roman" panose="02020603050405020304" pitchFamily="18" charset="0"/>
              <a:cs typeface="Times New Roman" panose="02020603050405020304" pitchFamily="18" charset="0"/>
            </a:rPr>
            <a:t>forma de captación de capital de inversión </a:t>
          </a:r>
        </a:p>
      </dgm:t>
    </dgm:pt>
    <dgm:pt modelId="{D4A75074-CE68-4836-9CA4-F4C032ECF708}" type="parTrans" cxnId="{B35BE835-E292-4F45-98D1-6F37B6D7EC10}">
      <dgm:prSet/>
      <dgm:spPr/>
      <dgm:t>
        <a:bodyPr/>
        <a:lstStyle/>
        <a:p>
          <a:endParaRPr lang="es-EC">
            <a:latin typeface="Times New Roman" panose="02020603050405020304" pitchFamily="18" charset="0"/>
            <a:cs typeface="Times New Roman" panose="02020603050405020304" pitchFamily="18" charset="0"/>
          </a:endParaRPr>
        </a:p>
      </dgm:t>
    </dgm:pt>
    <dgm:pt modelId="{9F9A8F5C-A821-491D-9C91-AFDBC73434FD}" type="sibTrans" cxnId="{B35BE835-E292-4F45-98D1-6F37B6D7EC10}">
      <dgm:prSet/>
      <dgm:spPr/>
      <dgm:t>
        <a:bodyPr/>
        <a:lstStyle/>
        <a:p>
          <a:endParaRPr lang="es-EC">
            <a:latin typeface="Times New Roman" panose="02020603050405020304" pitchFamily="18" charset="0"/>
            <a:cs typeface="Times New Roman" panose="02020603050405020304" pitchFamily="18" charset="0"/>
          </a:endParaRPr>
        </a:p>
      </dgm:t>
    </dgm:pt>
    <dgm:pt modelId="{37C4E46A-B8D8-4948-B205-7B98C7779026}">
      <dgm:prSet phldrT="[Texto]"/>
      <dgm:spPr/>
      <dgm:t>
        <a:bodyPr/>
        <a:lstStyle/>
        <a:p>
          <a:r>
            <a:rPr lang="es-EC" dirty="0">
              <a:latin typeface="Times New Roman" panose="02020603050405020304" pitchFamily="18" charset="0"/>
              <a:cs typeface="Times New Roman" panose="02020603050405020304" pitchFamily="18" charset="0"/>
            </a:rPr>
            <a:t>El conjunto de mercados de valores y sus partes son decisivos para el desarrollo de las economías modernas. </a:t>
          </a:r>
        </a:p>
      </dgm:t>
    </dgm:pt>
    <dgm:pt modelId="{BB17B6E3-349A-4A98-8383-954843F778CF}" type="parTrans" cxnId="{F2826C8A-0544-49C6-A8C6-D75B0D853C18}">
      <dgm:prSet/>
      <dgm:spPr/>
      <dgm:t>
        <a:bodyPr/>
        <a:lstStyle/>
        <a:p>
          <a:endParaRPr lang="es-EC">
            <a:latin typeface="Times New Roman" panose="02020603050405020304" pitchFamily="18" charset="0"/>
            <a:cs typeface="Times New Roman" panose="02020603050405020304" pitchFamily="18" charset="0"/>
          </a:endParaRPr>
        </a:p>
      </dgm:t>
    </dgm:pt>
    <dgm:pt modelId="{AEBFB2D5-391A-4F5C-9AF0-FCAC2262A0C1}" type="sibTrans" cxnId="{F2826C8A-0544-49C6-A8C6-D75B0D853C18}">
      <dgm:prSet/>
      <dgm:spPr/>
      <dgm:t>
        <a:bodyPr/>
        <a:lstStyle/>
        <a:p>
          <a:endParaRPr lang="es-EC">
            <a:latin typeface="Times New Roman" panose="02020603050405020304" pitchFamily="18" charset="0"/>
            <a:cs typeface="Times New Roman" panose="02020603050405020304" pitchFamily="18" charset="0"/>
          </a:endParaRPr>
        </a:p>
      </dgm:t>
    </dgm:pt>
    <dgm:pt modelId="{826AC291-94AC-4A95-9120-AFD6ED935220}" type="pres">
      <dgm:prSet presAssocID="{7888D4F9-F1A0-42EF-9112-7F2B2F92F65B}" presName="diagram" presStyleCnt="0">
        <dgm:presLayoutVars>
          <dgm:dir/>
          <dgm:resizeHandles val="exact"/>
        </dgm:presLayoutVars>
      </dgm:prSet>
      <dgm:spPr/>
    </dgm:pt>
    <dgm:pt modelId="{22D356C8-8B35-4C40-B25E-0F0050CFEF17}" type="pres">
      <dgm:prSet presAssocID="{508F7958-2D69-4CAC-AD5A-4C65D7B6AF86}" presName="node" presStyleLbl="node1" presStyleIdx="0" presStyleCnt="3">
        <dgm:presLayoutVars>
          <dgm:bulletEnabled val="1"/>
        </dgm:presLayoutVars>
      </dgm:prSet>
      <dgm:spPr/>
    </dgm:pt>
    <dgm:pt modelId="{B95A48A6-68FA-4C5A-8CBD-6963D602F771}" type="pres">
      <dgm:prSet presAssocID="{CE37B7EE-9217-485D-BAA7-A59630AFFBDB}" presName="sibTrans" presStyleLbl="sibTrans2D1" presStyleIdx="0" presStyleCnt="2"/>
      <dgm:spPr/>
    </dgm:pt>
    <dgm:pt modelId="{361B6BAE-2DFF-4574-9436-FB4B352D2E8D}" type="pres">
      <dgm:prSet presAssocID="{CE37B7EE-9217-485D-BAA7-A59630AFFBDB}" presName="connectorText" presStyleLbl="sibTrans2D1" presStyleIdx="0" presStyleCnt="2"/>
      <dgm:spPr/>
    </dgm:pt>
    <dgm:pt modelId="{B812E169-458D-4408-97D3-E6941F169D97}" type="pres">
      <dgm:prSet presAssocID="{EF6DE92D-186D-4F31-BC6F-E824F8DA0EC0}" presName="node" presStyleLbl="node1" presStyleIdx="1" presStyleCnt="3">
        <dgm:presLayoutVars>
          <dgm:bulletEnabled val="1"/>
        </dgm:presLayoutVars>
      </dgm:prSet>
      <dgm:spPr/>
    </dgm:pt>
    <dgm:pt modelId="{02EE46D5-4CC4-4B12-967F-ADADD4431C86}" type="pres">
      <dgm:prSet presAssocID="{9F9A8F5C-A821-491D-9C91-AFDBC73434FD}" presName="sibTrans" presStyleLbl="sibTrans2D1" presStyleIdx="1" presStyleCnt="2"/>
      <dgm:spPr/>
    </dgm:pt>
    <dgm:pt modelId="{FB93DB67-3A62-4012-8762-32CD4F31C2BB}" type="pres">
      <dgm:prSet presAssocID="{9F9A8F5C-A821-491D-9C91-AFDBC73434FD}" presName="connectorText" presStyleLbl="sibTrans2D1" presStyleIdx="1" presStyleCnt="2"/>
      <dgm:spPr/>
    </dgm:pt>
    <dgm:pt modelId="{36ECA56A-0925-4BF5-8A2A-6874BAD1C1A8}" type="pres">
      <dgm:prSet presAssocID="{37C4E46A-B8D8-4948-B205-7B98C7779026}" presName="node" presStyleLbl="node1" presStyleIdx="2" presStyleCnt="3">
        <dgm:presLayoutVars>
          <dgm:bulletEnabled val="1"/>
        </dgm:presLayoutVars>
      </dgm:prSet>
      <dgm:spPr/>
    </dgm:pt>
  </dgm:ptLst>
  <dgm:cxnLst>
    <dgm:cxn modelId="{BE766705-0ACD-4F7C-A904-F8ED5D6A773E}" type="presOf" srcId="{508F7958-2D69-4CAC-AD5A-4C65D7B6AF86}" destId="{22D356C8-8B35-4C40-B25E-0F0050CFEF17}" srcOrd="0" destOrd="0" presId="urn:microsoft.com/office/officeart/2005/8/layout/process5"/>
    <dgm:cxn modelId="{3404220C-0CAD-45F8-A01D-4A9ABFF19AAA}" type="presOf" srcId="{CE37B7EE-9217-485D-BAA7-A59630AFFBDB}" destId="{361B6BAE-2DFF-4574-9436-FB4B352D2E8D}" srcOrd="1" destOrd="0" presId="urn:microsoft.com/office/officeart/2005/8/layout/process5"/>
    <dgm:cxn modelId="{E0110216-D4CC-4EC4-9F45-9124146F749E}" type="presOf" srcId="{EF6DE92D-186D-4F31-BC6F-E824F8DA0EC0}" destId="{B812E169-458D-4408-97D3-E6941F169D97}" srcOrd="0" destOrd="0" presId="urn:microsoft.com/office/officeart/2005/8/layout/process5"/>
    <dgm:cxn modelId="{B35BE835-E292-4F45-98D1-6F37B6D7EC10}" srcId="{7888D4F9-F1A0-42EF-9112-7F2B2F92F65B}" destId="{EF6DE92D-186D-4F31-BC6F-E824F8DA0EC0}" srcOrd="1" destOrd="0" parTransId="{D4A75074-CE68-4836-9CA4-F4C032ECF708}" sibTransId="{9F9A8F5C-A821-491D-9C91-AFDBC73434FD}"/>
    <dgm:cxn modelId="{A7E3AB78-5018-44E0-AAB3-4F3EEA3DDC3A}" type="presOf" srcId="{7888D4F9-F1A0-42EF-9112-7F2B2F92F65B}" destId="{826AC291-94AC-4A95-9120-AFD6ED935220}" srcOrd="0" destOrd="0" presId="urn:microsoft.com/office/officeart/2005/8/layout/process5"/>
    <dgm:cxn modelId="{F2826C8A-0544-49C6-A8C6-D75B0D853C18}" srcId="{7888D4F9-F1A0-42EF-9112-7F2B2F92F65B}" destId="{37C4E46A-B8D8-4948-B205-7B98C7779026}" srcOrd="2" destOrd="0" parTransId="{BB17B6E3-349A-4A98-8383-954843F778CF}" sibTransId="{AEBFB2D5-391A-4F5C-9AF0-FCAC2262A0C1}"/>
    <dgm:cxn modelId="{CDBEC699-D26D-401C-977D-9321E0FA1066}" srcId="{7888D4F9-F1A0-42EF-9112-7F2B2F92F65B}" destId="{508F7958-2D69-4CAC-AD5A-4C65D7B6AF86}" srcOrd="0" destOrd="0" parTransId="{F18D2059-F7E8-4273-826A-4D9FDEAE7AD4}" sibTransId="{CE37B7EE-9217-485D-BAA7-A59630AFFBDB}"/>
    <dgm:cxn modelId="{2D75679F-8D58-4B84-9E60-F12CB5F99148}" type="presOf" srcId="{CE37B7EE-9217-485D-BAA7-A59630AFFBDB}" destId="{B95A48A6-68FA-4C5A-8CBD-6963D602F771}" srcOrd="0" destOrd="0" presId="urn:microsoft.com/office/officeart/2005/8/layout/process5"/>
    <dgm:cxn modelId="{C241EEBD-8162-47F6-BAA1-B9632AEEB3AE}" type="presOf" srcId="{37C4E46A-B8D8-4948-B205-7B98C7779026}" destId="{36ECA56A-0925-4BF5-8A2A-6874BAD1C1A8}" srcOrd="0" destOrd="0" presId="urn:microsoft.com/office/officeart/2005/8/layout/process5"/>
    <dgm:cxn modelId="{5ED81FC6-C99E-4114-8749-EAB94D7240E7}" type="presOf" srcId="{9F9A8F5C-A821-491D-9C91-AFDBC73434FD}" destId="{FB93DB67-3A62-4012-8762-32CD4F31C2BB}" srcOrd="1" destOrd="0" presId="urn:microsoft.com/office/officeart/2005/8/layout/process5"/>
    <dgm:cxn modelId="{824E97CA-2DC2-458B-9220-21F6A069FF97}" type="presOf" srcId="{9F9A8F5C-A821-491D-9C91-AFDBC73434FD}" destId="{02EE46D5-4CC4-4B12-967F-ADADD4431C86}" srcOrd="0" destOrd="0" presId="urn:microsoft.com/office/officeart/2005/8/layout/process5"/>
    <dgm:cxn modelId="{558B202C-08D0-45EF-B65A-483E8425D69B}" type="presParOf" srcId="{826AC291-94AC-4A95-9120-AFD6ED935220}" destId="{22D356C8-8B35-4C40-B25E-0F0050CFEF17}" srcOrd="0" destOrd="0" presId="urn:microsoft.com/office/officeart/2005/8/layout/process5"/>
    <dgm:cxn modelId="{B0C4CF15-6353-42FE-A74C-E63CD9392060}" type="presParOf" srcId="{826AC291-94AC-4A95-9120-AFD6ED935220}" destId="{B95A48A6-68FA-4C5A-8CBD-6963D602F771}" srcOrd="1" destOrd="0" presId="urn:microsoft.com/office/officeart/2005/8/layout/process5"/>
    <dgm:cxn modelId="{88004126-1411-4AEF-92A8-19891D09D633}" type="presParOf" srcId="{B95A48A6-68FA-4C5A-8CBD-6963D602F771}" destId="{361B6BAE-2DFF-4574-9436-FB4B352D2E8D}" srcOrd="0" destOrd="0" presId="urn:microsoft.com/office/officeart/2005/8/layout/process5"/>
    <dgm:cxn modelId="{1B3910DD-9EE8-405D-9734-8774BE66D8EF}" type="presParOf" srcId="{826AC291-94AC-4A95-9120-AFD6ED935220}" destId="{B812E169-458D-4408-97D3-E6941F169D97}" srcOrd="2" destOrd="0" presId="urn:microsoft.com/office/officeart/2005/8/layout/process5"/>
    <dgm:cxn modelId="{0BEEFF39-BAFC-48B1-8692-14B850420012}" type="presParOf" srcId="{826AC291-94AC-4A95-9120-AFD6ED935220}" destId="{02EE46D5-4CC4-4B12-967F-ADADD4431C86}" srcOrd="3" destOrd="0" presId="urn:microsoft.com/office/officeart/2005/8/layout/process5"/>
    <dgm:cxn modelId="{4A4BBBD6-EAD6-43F7-9F6B-E8408BA34AB1}" type="presParOf" srcId="{02EE46D5-4CC4-4B12-967F-ADADD4431C86}" destId="{FB93DB67-3A62-4012-8762-32CD4F31C2BB}" srcOrd="0" destOrd="0" presId="urn:microsoft.com/office/officeart/2005/8/layout/process5"/>
    <dgm:cxn modelId="{E1CBA107-A5CE-40AB-9CEA-56239B63D019}" type="presParOf" srcId="{826AC291-94AC-4A95-9120-AFD6ED935220}" destId="{36ECA56A-0925-4BF5-8A2A-6874BAD1C1A8}"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E50A56-D76F-4CA1-A05D-390DEB0BFAB4}" type="doc">
      <dgm:prSet loTypeId="urn:microsoft.com/office/officeart/2005/8/layout/hProcess9" loCatId="process" qsTypeId="urn:microsoft.com/office/officeart/2005/8/quickstyle/simple3" qsCatId="simple" csTypeId="urn:microsoft.com/office/officeart/2005/8/colors/accent2_1" csCatId="accent2" phldr="1"/>
      <dgm:spPr/>
    </dgm:pt>
    <dgm:pt modelId="{9B982880-3C3C-4402-A511-14389AE7118C}">
      <dgm:prSet phldrT="[Texto]" custT="1"/>
      <dgm:spPr/>
      <dgm:t>
        <a:bodyPr/>
        <a:lstStyle/>
        <a:p>
          <a:r>
            <a:rPr lang="es-EC" sz="1400" dirty="0">
              <a:latin typeface="Times New Roman" panose="02020603050405020304" pitchFamily="18" charset="0"/>
              <a:cs typeface="Times New Roman" panose="02020603050405020304" pitchFamily="18" charset="0"/>
            </a:rPr>
            <a:t>Mercado de valores</a:t>
          </a:r>
        </a:p>
      </dgm:t>
    </dgm:pt>
    <dgm:pt modelId="{565F2BDC-0A92-4788-9FA1-6A353DFC54E2}" type="parTrans" cxnId="{A0AA3796-B5C9-4C7F-8040-9C85F1CEDE3D}">
      <dgm:prSet/>
      <dgm:spPr/>
      <dgm:t>
        <a:bodyPr/>
        <a:lstStyle/>
        <a:p>
          <a:endParaRPr lang="es-EC" sz="1400">
            <a:latin typeface="Times New Roman" panose="02020603050405020304" pitchFamily="18" charset="0"/>
            <a:cs typeface="Times New Roman" panose="02020603050405020304" pitchFamily="18" charset="0"/>
          </a:endParaRPr>
        </a:p>
      </dgm:t>
    </dgm:pt>
    <dgm:pt modelId="{F9E054BF-FEF6-4F9A-A5D0-2756C0801F2B}" type="sibTrans" cxnId="{A0AA3796-B5C9-4C7F-8040-9C85F1CEDE3D}">
      <dgm:prSet/>
      <dgm:spPr/>
      <dgm:t>
        <a:bodyPr/>
        <a:lstStyle/>
        <a:p>
          <a:endParaRPr lang="es-EC" sz="1400">
            <a:latin typeface="Times New Roman" panose="02020603050405020304" pitchFamily="18" charset="0"/>
            <a:cs typeface="Times New Roman" panose="02020603050405020304" pitchFamily="18" charset="0"/>
          </a:endParaRPr>
        </a:p>
      </dgm:t>
    </dgm:pt>
    <dgm:pt modelId="{90E2124E-E9CB-4880-A701-4605DB21CDA4}">
      <dgm:prSet phldrT="[Texto]" custT="1"/>
      <dgm:spPr/>
      <dgm:t>
        <a:bodyPr/>
        <a:lstStyle/>
        <a:p>
          <a:r>
            <a:rPr lang="es-EC" sz="1400" dirty="0">
              <a:latin typeface="Times New Roman" panose="02020603050405020304" pitchFamily="18" charset="0"/>
              <a:cs typeface="Times New Roman" panose="02020603050405020304" pitchFamily="18" charset="0"/>
            </a:rPr>
            <a:t>apto para guiar las negociaciones de valores hacia las actividades productivas</a:t>
          </a:r>
        </a:p>
      </dgm:t>
    </dgm:pt>
    <dgm:pt modelId="{376B426B-D031-4553-8D33-6B05389285F3}" type="parTrans" cxnId="{0AA58C62-9798-4AC8-8693-048753378B1E}">
      <dgm:prSet/>
      <dgm:spPr/>
      <dgm:t>
        <a:bodyPr/>
        <a:lstStyle/>
        <a:p>
          <a:endParaRPr lang="es-EC" sz="1400">
            <a:latin typeface="Times New Roman" panose="02020603050405020304" pitchFamily="18" charset="0"/>
            <a:cs typeface="Times New Roman" panose="02020603050405020304" pitchFamily="18" charset="0"/>
          </a:endParaRPr>
        </a:p>
      </dgm:t>
    </dgm:pt>
    <dgm:pt modelId="{D4C7810B-9212-4699-A99C-EE190F162865}" type="sibTrans" cxnId="{0AA58C62-9798-4AC8-8693-048753378B1E}">
      <dgm:prSet/>
      <dgm:spPr/>
      <dgm:t>
        <a:bodyPr/>
        <a:lstStyle/>
        <a:p>
          <a:endParaRPr lang="es-EC" sz="1400">
            <a:latin typeface="Times New Roman" panose="02020603050405020304" pitchFamily="18" charset="0"/>
            <a:cs typeface="Times New Roman" panose="02020603050405020304" pitchFamily="18" charset="0"/>
          </a:endParaRPr>
        </a:p>
      </dgm:t>
    </dgm:pt>
    <dgm:pt modelId="{A8224857-9086-4DCA-840F-A3E7AC413EE2}">
      <dgm:prSet phldrT="[Texto]" custT="1"/>
      <dgm:spPr/>
      <dgm:t>
        <a:bodyPr/>
        <a:lstStyle/>
        <a:p>
          <a:r>
            <a:rPr lang="es-EC" sz="1400" dirty="0">
              <a:latin typeface="Times New Roman" panose="02020603050405020304" pitchFamily="18" charset="0"/>
              <a:cs typeface="Times New Roman" panose="02020603050405020304" pitchFamily="18" charset="0"/>
            </a:rPr>
            <a:t>Oportunidad - rentabilidad para los inversionistas y una fuente de financiamiento.</a:t>
          </a:r>
        </a:p>
      </dgm:t>
    </dgm:pt>
    <dgm:pt modelId="{71FE0C13-7BB3-4066-AD2D-019A1E85909E}" type="parTrans" cxnId="{810045B1-44C1-4933-ACA6-00B27C0B5C26}">
      <dgm:prSet/>
      <dgm:spPr/>
      <dgm:t>
        <a:bodyPr/>
        <a:lstStyle/>
        <a:p>
          <a:endParaRPr lang="es-EC" sz="1400">
            <a:latin typeface="Times New Roman" panose="02020603050405020304" pitchFamily="18" charset="0"/>
            <a:cs typeface="Times New Roman" panose="02020603050405020304" pitchFamily="18" charset="0"/>
          </a:endParaRPr>
        </a:p>
      </dgm:t>
    </dgm:pt>
    <dgm:pt modelId="{266EB6B0-ED9F-40A1-BC96-B8DD533A9F8B}" type="sibTrans" cxnId="{810045B1-44C1-4933-ACA6-00B27C0B5C26}">
      <dgm:prSet/>
      <dgm:spPr/>
      <dgm:t>
        <a:bodyPr/>
        <a:lstStyle/>
        <a:p>
          <a:endParaRPr lang="es-EC" sz="1400">
            <a:latin typeface="Times New Roman" panose="02020603050405020304" pitchFamily="18" charset="0"/>
            <a:cs typeface="Times New Roman" panose="02020603050405020304" pitchFamily="18" charset="0"/>
          </a:endParaRPr>
        </a:p>
      </dgm:t>
    </dgm:pt>
    <dgm:pt modelId="{B1138E9F-5047-4ADF-9645-A8E94053F172}" type="pres">
      <dgm:prSet presAssocID="{98E50A56-D76F-4CA1-A05D-390DEB0BFAB4}" presName="CompostProcess" presStyleCnt="0">
        <dgm:presLayoutVars>
          <dgm:dir/>
          <dgm:resizeHandles val="exact"/>
        </dgm:presLayoutVars>
      </dgm:prSet>
      <dgm:spPr/>
    </dgm:pt>
    <dgm:pt modelId="{746A3F91-969D-49C5-9A3C-769E102896FF}" type="pres">
      <dgm:prSet presAssocID="{98E50A56-D76F-4CA1-A05D-390DEB0BFAB4}" presName="arrow" presStyleLbl="bgShp" presStyleIdx="0" presStyleCnt="1"/>
      <dgm:spPr/>
    </dgm:pt>
    <dgm:pt modelId="{834B55C7-6AA6-47ED-896D-87079682FAB8}" type="pres">
      <dgm:prSet presAssocID="{98E50A56-D76F-4CA1-A05D-390DEB0BFAB4}" presName="linearProcess" presStyleCnt="0"/>
      <dgm:spPr/>
    </dgm:pt>
    <dgm:pt modelId="{EC7DC716-0050-4ECC-8D03-8765B2EDBE41}" type="pres">
      <dgm:prSet presAssocID="{9B982880-3C3C-4402-A511-14389AE7118C}" presName="textNode" presStyleLbl="node1" presStyleIdx="0" presStyleCnt="3">
        <dgm:presLayoutVars>
          <dgm:bulletEnabled val="1"/>
        </dgm:presLayoutVars>
      </dgm:prSet>
      <dgm:spPr/>
    </dgm:pt>
    <dgm:pt modelId="{D26C6EAA-69B9-48E3-B7CF-E9A87B87D486}" type="pres">
      <dgm:prSet presAssocID="{F9E054BF-FEF6-4F9A-A5D0-2756C0801F2B}" presName="sibTrans" presStyleCnt="0"/>
      <dgm:spPr/>
    </dgm:pt>
    <dgm:pt modelId="{897EF456-CBBA-46EE-9D59-6461579A16E8}" type="pres">
      <dgm:prSet presAssocID="{90E2124E-E9CB-4880-A701-4605DB21CDA4}" presName="textNode" presStyleLbl="node1" presStyleIdx="1" presStyleCnt="3">
        <dgm:presLayoutVars>
          <dgm:bulletEnabled val="1"/>
        </dgm:presLayoutVars>
      </dgm:prSet>
      <dgm:spPr/>
    </dgm:pt>
    <dgm:pt modelId="{38421F72-FE1B-4AAA-AB49-861BD5B49A1F}" type="pres">
      <dgm:prSet presAssocID="{D4C7810B-9212-4699-A99C-EE190F162865}" presName="sibTrans" presStyleCnt="0"/>
      <dgm:spPr/>
    </dgm:pt>
    <dgm:pt modelId="{4AABD0D7-8BEF-474A-BC8B-AFB95E47C37E}" type="pres">
      <dgm:prSet presAssocID="{A8224857-9086-4DCA-840F-A3E7AC413EE2}" presName="textNode" presStyleLbl="node1" presStyleIdx="2" presStyleCnt="3">
        <dgm:presLayoutVars>
          <dgm:bulletEnabled val="1"/>
        </dgm:presLayoutVars>
      </dgm:prSet>
      <dgm:spPr/>
    </dgm:pt>
  </dgm:ptLst>
  <dgm:cxnLst>
    <dgm:cxn modelId="{9B36F815-E128-4B1F-9D86-A03CE485186F}" type="presOf" srcId="{9B982880-3C3C-4402-A511-14389AE7118C}" destId="{EC7DC716-0050-4ECC-8D03-8765B2EDBE41}" srcOrd="0" destOrd="0" presId="urn:microsoft.com/office/officeart/2005/8/layout/hProcess9"/>
    <dgm:cxn modelId="{46DCE727-2C0A-45BA-9AAF-94A4754045BB}" type="presOf" srcId="{A8224857-9086-4DCA-840F-A3E7AC413EE2}" destId="{4AABD0D7-8BEF-474A-BC8B-AFB95E47C37E}" srcOrd="0" destOrd="0" presId="urn:microsoft.com/office/officeart/2005/8/layout/hProcess9"/>
    <dgm:cxn modelId="{0AA58C62-9798-4AC8-8693-048753378B1E}" srcId="{98E50A56-D76F-4CA1-A05D-390DEB0BFAB4}" destId="{90E2124E-E9CB-4880-A701-4605DB21CDA4}" srcOrd="1" destOrd="0" parTransId="{376B426B-D031-4553-8D33-6B05389285F3}" sibTransId="{D4C7810B-9212-4699-A99C-EE190F162865}"/>
    <dgm:cxn modelId="{401B7A80-E501-4535-A4D8-984B8F622D55}" type="presOf" srcId="{98E50A56-D76F-4CA1-A05D-390DEB0BFAB4}" destId="{B1138E9F-5047-4ADF-9645-A8E94053F172}" srcOrd="0" destOrd="0" presId="urn:microsoft.com/office/officeart/2005/8/layout/hProcess9"/>
    <dgm:cxn modelId="{A0AA3796-B5C9-4C7F-8040-9C85F1CEDE3D}" srcId="{98E50A56-D76F-4CA1-A05D-390DEB0BFAB4}" destId="{9B982880-3C3C-4402-A511-14389AE7118C}" srcOrd="0" destOrd="0" parTransId="{565F2BDC-0A92-4788-9FA1-6A353DFC54E2}" sibTransId="{F9E054BF-FEF6-4F9A-A5D0-2756C0801F2B}"/>
    <dgm:cxn modelId="{810045B1-44C1-4933-ACA6-00B27C0B5C26}" srcId="{98E50A56-D76F-4CA1-A05D-390DEB0BFAB4}" destId="{A8224857-9086-4DCA-840F-A3E7AC413EE2}" srcOrd="2" destOrd="0" parTransId="{71FE0C13-7BB3-4066-AD2D-019A1E85909E}" sibTransId="{266EB6B0-ED9F-40A1-BC96-B8DD533A9F8B}"/>
    <dgm:cxn modelId="{44E21AD4-A6BE-4269-A2BE-775370597191}" type="presOf" srcId="{90E2124E-E9CB-4880-A701-4605DB21CDA4}" destId="{897EF456-CBBA-46EE-9D59-6461579A16E8}" srcOrd="0" destOrd="0" presId="urn:microsoft.com/office/officeart/2005/8/layout/hProcess9"/>
    <dgm:cxn modelId="{C31D14B2-FF05-4D96-A6DC-62077417FD6A}" type="presParOf" srcId="{B1138E9F-5047-4ADF-9645-A8E94053F172}" destId="{746A3F91-969D-49C5-9A3C-769E102896FF}" srcOrd="0" destOrd="0" presId="urn:microsoft.com/office/officeart/2005/8/layout/hProcess9"/>
    <dgm:cxn modelId="{61F8330A-EB88-43AE-8996-F256C819C7DD}" type="presParOf" srcId="{B1138E9F-5047-4ADF-9645-A8E94053F172}" destId="{834B55C7-6AA6-47ED-896D-87079682FAB8}" srcOrd="1" destOrd="0" presId="urn:microsoft.com/office/officeart/2005/8/layout/hProcess9"/>
    <dgm:cxn modelId="{380924B0-7FE2-4DA1-8131-B4F31970B169}" type="presParOf" srcId="{834B55C7-6AA6-47ED-896D-87079682FAB8}" destId="{EC7DC716-0050-4ECC-8D03-8765B2EDBE41}" srcOrd="0" destOrd="0" presId="urn:microsoft.com/office/officeart/2005/8/layout/hProcess9"/>
    <dgm:cxn modelId="{7A3CA136-93CD-40F1-AB04-C3E0A0BBAAD1}" type="presParOf" srcId="{834B55C7-6AA6-47ED-896D-87079682FAB8}" destId="{D26C6EAA-69B9-48E3-B7CF-E9A87B87D486}" srcOrd="1" destOrd="0" presId="urn:microsoft.com/office/officeart/2005/8/layout/hProcess9"/>
    <dgm:cxn modelId="{782EBED3-42BA-4800-A4F8-51D6ABAA2AB9}" type="presParOf" srcId="{834B55C7-6AA6-47ED-896D-87079682FAB8}" destId="{897EF456-CBBA-46EE-9D59-6461579A16E8}" srcOrd="2" destOrd="0" presId="urn:microsoft.com/office/officeart/2005/8/layout/hProcess9"/>
    <dgm:cxn modelId="{D41EB4B1-7302-41D9-8565-7D44F8DC6011}" type="presParOf" srcId="{834B55C7-6AA6-47ED-896D-87079682FAB8}" destId="{38421F72-FE1B-4AAA-AB49-861BD5B49A1F}" srcOrd="3" destOrd="0" presId="urn:microsoft.com/office/officeart/2005/8/layout/hProcess9"/>
    <dgm:cxn modelId="{39F952B3-F56C-40C9-BFAB-DB402FD491C6}" type="presParOf" srcId="{834B55C7-6AA6-47ED-896D-87079682FAB8}" destId="{4AABD0D7-8BEF-474A-BC8B-AFB95E47C37E}"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53C7D7-4FA1-434C-886F-5ADF38FB0159}" type="doc">
      <dgm:prSet loTypeId="urn:microsoft.com/office/officeart/2005/8/layout/vProcess5" loCatId="process" qsTypeId="urn:microsoft.com/office/officeart/2005/8/quickstyle/simple3" qsCatId="simple" csTypeId="urn:microsoft.com/office/officeart/2005/8/colors/colorful4" csCatId="colorful" phldr="1"/>
      <dgm:spPr/>
      <dgm:t>
        <a:bodyPr/>
        <a:lstStyle/>
        <a:p>
          <a:endParaRPr lang="es-EC"/>
        </a:p>
      </dgm:t>
    </dgm:pt>
    <dgm:pt modelId="{38B09F56-A041-4724-8CCC-B8AAA8B5797C}">
      <dgm:prSet phldrT="[Texto]" custT="1"/>
      <dgm:spPr/>
      <dgm:t>
        <a:bodyPr/>
        <a:lstStyle/>
        <a:p>
          <a:r>
            <a:rPr lang="es-EC" sz="1600" dirty="0">
              <a:latin typeface="Times New Roman" panose="02020603050405020304" pitchFamily="18" charset="0"/>
              <a:cs typeface="Times New Roman" panose="02020603050405020304" pitchFamily="18" charset="0"/>
            </a:rPr>
            <a:t>Dirige el capital de las producciones por medio del comercio de valores</a:t>
          </a:r>
        </a:p>
      </dgm:t>
    </dgm:pt>
    <dgm:pt modelId="{A480E61E-E76A-4F1B-97A3-CCD46A49FCCF}" type="parTrans" cxnId="{9D188A19-BB85-4BAB-9E6E-CC209F6C5854}">
      <dgm:prSet/>
      <dgm:spPr/>
      <dgm:t>
        <a:bodyPr/>
        <a:lstStyle/>
        <a:p>
          <a:endParaRPr lang="es-EC" sz="1600">
            <a:latin typeface="Times New Roman" panose="02020603050405020304" pitchFamily="18" charset="0"/>
            <a:cs typeface="Times New Roman" panose="02020603050405020304" pitchFamily="18" charset="0"/>
          </a:endParaRPr>
        </a:p>
      </dgm:t>
    </dgm:pt>
    <dgm:pt modelId="{8BFE66A0-1CB7-4EB5-B8E9-23EE081B96DF}" type="sibTrans" cxnId="{9D188A19-BB85-4BAB-9E6E-CC209F6C5854}">
      <dgm:prSet custT="1"/>
      <dgm:spPr/>
      <dgm:t>
        <a:bodyPr/>
        <a:lstStyle/>
        <a:p>
          <a:endParaRPr lang="es-EC" sz="1600">
            <a:latin typeface="Times New Roman" panose="02020603050405020304" pitchFamily="18" charset="0"/>
            <a:cs typeface="Times New Roman" panose="02020603050405020304" pitchFamily="18" charset="0"/>
          </a:endParaRPr>
        </a:p>
      </dgm:t>
    </dgm:pt>
    <dgm:pt modelId="{BB650F3C-7D9E-41D9-B6D5-4817FC02A331}">
      <dgm:prSet phldrT="[Texto]" custT="1"/>
      <dgm:spPr/>
      <dgm:t>
        <a:bodyPr/>
        <a:lstStyle/>
        <a:p>
          <a:r>
            <a:rPr lang="es-EC" sz="1600" dirty="0">
              <a:latin typeface="Times New Roman" panose="02020603050405020304" pitchFamily="18" charset="0"/>
              <a:cs typeface="Times New Roman" panose="02020603050405020304" pitchFamily="18" charset="0"/>
            </a:rPr>
            <a:t>Fuente de financiación </a:t>
          </a:r>
        </a:p>
      </dgm:t>
    </dgm:pt>
    <dgm:pt modelId="{45BC2B92-6384-4086-8B41-C898C8390600}" type="parTrans" cxnId="{42D0E1BF-4125-4013-8189-F0003786CF10}">
      <dgm:prSet/>
      <dgm:spPr/>
      <dgm:t>
        <a:bodyPr/>
        <a:lstStyle/>
        <a:p>
          <a:endParaRPr lang="es-EC" sz="1600">
            <a:latin typeface="Times New Roman" panose="02020603050405020304" pitchFamily="18" charset="0"/>
            <a:cs typeface="Times New Roman" panose="02020603050405020304" pitchFamily="18" charset="0"/>
          </a:endParaRPr>
        </a:p>
      </dgm:t>
    </dgm:pt>
    <dgm:pt modelId="{4F0D147B-DCE0-43CD-BD02-0719FA0DF53E}" type="sibTrans" cxnId="{42D0E1BF-4125-4013-8189-F0003786CF10}">
      <dgm:prSet custT="1"/>
      <dgm:spPr/>
      <dgm:t>
        <a:bodyPr/>
        <a:lstStyle/>
        <a:p>
          <a:endParaRPr lang="es-EC" sz="1600">
            <a:latin typeface="Times New Roman" panose="02020603050405020304" pitchFamily="18" charset="0"/>
            <a:cs typeface="Times New Roman" panose="02020603050405020304" pitchFamily="18" charset="0"/>
          </a:endParaRPr>
        </a:p>
      </dgm:t>
    </dgm:pt>
    <dgm:pt modelId="{ED3D62E2-D1FE-4F97-A748-9DE1A2F4F62D}">
      <dgm:prSet custT="1"/>
      <dgm:spPr/>
      <dgm:t>
        <a:bodyPr/>
        <a:lstStyle/>
        <a:p>
          <a:r>
            <a:rPr lang="es-MX" sz="1600" dirty="0">
              <a:latin typeface="Times New Roman" panose="02020603050405020304" pitchFamily="18" charset="0"/>
              <a:cs typeface="Times New Roman" panose="02020603050405020304" pitchFamily="18" charset="0"/>
            </a:rPr>
            <a:t>Opción </a:t>
          </a:r>
          <a:r>
            <a:rPr lang="es-MX" sz="1600" spc="-5" dirty="0">
              <a:latin typeface="Times New Roman" panose="02020603050405020304" pitchFamily="18" charset="0"/>
              <a:cs typeface="Times New Roman" panose="02020603050405020304" pitchFamily="18" charset="0"/>
            </a:rPr>
            <a:t>de </a:t>
          </a:r>
          <a:r>
            <a:rPr lang="es-MX" sz="1600" dirty="0">
              <a:latin typeface="Times New Roman" panose="02020603050405020304" pitchFamily="18" charset="0"/>
              <a:cs typeface="Times New Roman" panose="02020603050405020304" pitchFamily="18" charset="0"/>
            </a:rPr>
            <a:t>rentabilidad </a:t>
          </a:r>
          <a:r>
            <a:rPr lang="es-MX" sz="1600" spc="-5" dirty="0">
              <a:latin typeface="Times New Roman" panose="02020603050405020304" pitchFamily="18" charset="0"/>
              <a:cs typeface="Times New Roman" panose="02020603050405020304" pitchFamily="18" charset="0"/>
            </a:rPr>
            <a:t>para los</a:t>
          </a:r>
          <a:r>
            <a:rPr lang="es-MX" sz="1600" spc="-30" dirty="0">
              <a:latin typeface="Times New Roman" panose="02020603050405020304" pitchFamily="18" charset="0"/>
              <a:cs typeface="Times New Roman" panose="02020603050405020304" pitchFamily="18" charset="0"/>
            </a:rPr>
            <a:t> </a:t>
          </a:r>
          <a:r>
            <a:rPr lang="es-MX" sz="1600" spc="-5" dirty="0">
              <a:latin typeface="Times New Roman" panose="02020603050405020304" pitchFamily="18" charset="0"/>
              <a:cs typeface="Times New Roman" panose="02020603050405020304" pitchFamily="18" charset="0"/>
            </a:rPr>
            <a:t>inversionistas</a:t>
          </a:r>
          <a:endParaRPr lang="es-EC" sz="1600" dirty="0">
            <a:latin typeface="Times New Roman" panose="02020603050405020304" pitchFamily="18" charset="0"/>
            <a:cs typeface="Times New Roman" panose="02020603050405020304" pitchFamily="18" charset="0"/>
          </a:endParaRPr>
        </a:p>
      </dgm:t>
    </dgm:pt>
    <dgm:pt modelId="{F6AB1103-C6F7-4B4C-8645-764249B475CB}" type="parTrans" cxnId="{E652AC14-FABA-41D0-8238-733014578A97}">
      <dgm:prSet/>
      <dgm:spPr/>
      <dgm:t>
        <a:bodyPr/>
        <a:lstStyle/>
        <a:p>
          <a:endParaRPr lang="es-EC" sz="1600"/>
        </a:p>
      </dgm:t>
    </dgm:pt>
    <dgm:pt modelId="{F7AA7F2C-FBEE-4005-A406-E3E27200B60E}" type="sibTrans" cxnId="{E652AC14-FABA-41D0-8238-733014578A97}">
      <dgm:prSet/>
      <dgm:spPr/>
      <dgm:t>
        <a:bodyPr/>
        <a:lstStyle/>
        <a:p>
          <a:endParaRPr lang="es-EC" sz="1600"/>
        </a:p>
      </dgm:t>
    </dgm:pt>
    <dgm:pt modelId="{96F1738B-7B9D-4EBE-99D4-634F7643156B}" type="pres">
      <dgm:prSet presAssocID="{A153C7D7-4FA1-434C-886F-5ADF38FB0159}" presName="outerComposite" presStyleCnt="0">
        <dgm:presLayoutVars>
          <dgm:chMax val="5"/>
          <dgm:dir/>
          <dgm:resizeHandles val="exact"/>
        </dgm:presLayoutVars>
      </dgm:prSet>
      <dgm:spPr/>
    </dgm:pt>
    <dgm:pt modelId="{6B1B0CBF-525D-4553-8CFA-D7ADC8FDA0A0}" type="pres">
      <dgm:prSet presAssocID="{A153C7D7-4FA1-434C-886F-5ADF38FB0159}" presName="dummyMaxCanvas" presStyleCnt="0">
        <dgm:presLayoutVars/>
      </dgm:prSet>
      <dgm:spPr/>
    </dgm:pt>
    <dgm:pt modelId="{0CE2D83D-127D-48CA-8D34-B28736F3CC27}" type="pres">
      <dgm:prSet presAssocID="{A153C7D7-4FA1-434C-886F-5ADF38FB0159}" presName="ThreeNodes_1" presStyleLbl="node1" presStyleIdx="0" presStyleCnt="3">
        <dgm:presLayoutVars>
          <dgm:bulletEnabled val="1"/>
        </dgm:presLayoutVars>
      </dgm:prSet>
      <dgm:spPr/>
    </dgm:pt>
    <dgm:pt modelId="{31178323-0818-4891-B0B7-1F9F7F5E0B3E}" type="pres">
      <dgm:prSet presAssocID="{A153C7D7-4FA1-434C-886F-5ADF38FB0159}" presName="ThreeNodes_2" presStyleLbl="node1" presStyleIdx="1" presStyleCnt="3">
        <dgm:presLayoutVars>
          <dgm:bulletEnabled val="1"/>
        </dgm:presLayoutVars>
      </dgm:prSet>
      <dgm:spPr/>
    </dgm:pt>
    <dgm:pt modelId="{2CBA82F4-41DE-4889-8780-E1D63628FB7E}" type="pres">
      <dgm:prSet presAssocID="{A153C7D7-4FA1-434C-886F-5ADF38FB0159}" presName="ThreeNodes_3" presStyleLbl="node1" presStyleIdx="2" presStyleCnt="3">
        <dgm:presLayoutVars>
          <dgm:bulletEnabled val="1"/>
        </dgm:presLayoutVars>
      </dgm:prSet>
      <dgm:spPr/>
    </dgm:pt>
    <dgm:pt modelId="{1FAFB64B-066D-4497-8105-B467EE8EF771}" type="pres">
      <dgm:prSet presAssocID="{A153C7D7-4FA1-434C-886F-5ADF38FB0159}" presName="ThreeConn_1-2" presStyleLbl="fgAccFollowNode1" presStyleIdx="0" presStyleCnt="2">
        <dgm:presLayoutVars>
          <dgm:bulletEnabled val="1"/>
        </dgm:presLayoutVars>
      </dgm:prSet>
      <dgm:spPr/>
    </dgm:pt>
    <dgm:pt modelId="{D5410F3B-6609-4924-91A6-DA93FBFB2E65}" type="pres">
      <dgm:prSet presAssocID="{A153C7D7-4FA1-434C-886F-5ADF38FB0159}" presName="ThreeConn_2-3" presStyleLbl="fgAccFollowNode1" presStyleIdx="1" presStyleCnt="2">
        <dgm:presLayoutVars>
          <dgm:bulletEnabled val="1"/>
        </dgm:presLayoutVars>
      </dgm:prSet>
      <dgm:spPr/>
    </dgm:pt>
    <dgm:pt modelId="{BB152FB6-6A34-4C69-94C7-091F59C7A432}" type="pres">
      <dgm:prSet presAssocID="{A153C7D7-4FA1-434C-886F-5ADF38FB0159}" presName="ThreeNodes_1_text" presStyleLbl="node1" presStyleIdx="2" presStyleCnt="3">
        <dgm:presLayoutVars>
          <dgm:bulletEnabled val="1"/>
        </dgm:presLayoutVars>
      </dgm:prSet>
      <dgm:spPr/>
    </dgm:pt>
    <dgm:pt modelId="{ED783D2B-BF52-4FF9-9BB5-EDE6B8509600}" type="pres">
      <dgm:prSet presAssocID="{A153C7D7-4FA1-434C-886F-5ADF38FB0159}" presName="ThreeNodes_2_text" presStyleLbl="node1" presStyleIdx="2" presStyleCnt="3">
        <dgm:presLayoutVars>
          <dgm:bulletEnabled val="1"/>
        </dgm:presLayoutVars>
      </dgm:prSet>
      <dgm:spPr/>
    </dgm:pt>
    <dgm:pt modelId="{41A37399-81C5-4AAE-852F-FA40B46CF9A8}" type="pres">
      <dgm:prSet presAssocID="{A153C7D7-4FA1-434C-886F-5ADF38FB0159}" presName="ThreeNodes_3_text" presStyleLbl="node1" presStyleIdx="2" presStyleCnt="3">
        <dgm:presLayoutVars>
          <dgm:bulletEnabled val="1"/>
        </dgm:presLayoutVars>
      </dgm:prSet>
      <dgm:spPr/>
    </dgm:pt>
  </dgm:ptLst>
  <dgm:cxnLst>
    <dgm:cxn modelId="{67DBD50F-A212-4029-8CA3-2013A1B3DCA0}" type="presOf" srcId="{ED3D62E2-D1FE-4F97-A748-9DE1A2F4F62D}" destId="{41A37399-81C5-4AAE-852F-FA40B46CF9A8}" srcOrd="1" destOrd="0" presId="urn:microsoft.com/office/officeart/2005/8/layout/vProcess5"/>
    <dgm:cxn modelId="{E652AC14-FABA-41D0-8238-733014578A97}" srcId="{A153C7D7-4FA1-434C-886F-5ADF38FB0159}" destId="{ED3D62E2-D1FE-4F97-A748-9DE1A2F4F62D}" srcOrd="2" destOrd="0" parTransId="{F6AB1103-C6F7-4B4C-8645-764249B475CB}" sibTransId="{F7AA7F2C-FBEE-4005-A406-E3E27200B60E}"/>
    <dgm:cxn modelId="{9D188A19-BB85-4BAB-9E6E-CC209F6C5854}" srcId="{A153C7D7-4FA1-434C-886F-5ADF38FB0159}" destId="{38B09F56-A041-4724-8CCC-B8AAA8B5797C}" srcOrd="0" destOrd="0" parTransId="{A480E61E-E76A-4F1B-97A3-CCD46A49FCCF}" sibTransId="{8BFE66A0-1CB7-4EB5-B8E9-23EE081B96DF}"/>
    <dgm:cxn modelId="{4BF99D35-F8CF-42BD-BD3B-9EA966D31395}" type="presOf" srcId="{A153C7D7-4FA1-434C-886F-5ADF38FB0159}" destId="{96F1738B-7B9D-4EBE-99D4-634F7643156B}" srcOrd="0" destOrd="0" presId="urn:microsoft.com/office/officeart/2005/8/layout/vProcess5"/>
    <dgm:cxn modelId="{E75EA73E-6908-4EAD-BF6D-A85C953CBFE6}" type="presOf" srcId="{4F0D147B-DCE0-43CD-BD02-0719FA0DF53E}" destId="{D5410F3B-6609-4924-91A6-DA93FBFB2E65}" srcOrd="0" destOrd="0" presId="urn:microsoft.com/office/officeart/2005/8/layout/vProcess5"/>
    <dgm:cxn modelId="{3732583F-1EF5-4AAA-9C46-70EF45C8A7F5}" type="presOf" srcId="{BB650F3C-7D9E-41D9-B6D5-4817FC02A331}" destId="{31178323-0818-4891-B0B7-1F9F7F5E0B3E}" srcOrd="0" destOrd="0" presId="urn:microsoft.com/office/officeart/2005/8/layout/vProcess5"/>
    <dgm:cxn modelId="{9BD0C93F-F465-4BE2-A48B-ED33EB6DC85E}" type="presOf" srcId="{BB650F3C-7D9E-41D9-B6D5-4817FC02A331}" destId="{ED783D2B-BF52-4FF9-9BB5-EDE6B8509600}" srcOrd="1" destOrd="0" presId="urn:microsoft.com/office/officeart/2005/8/layout/vProcess5"/>
    <dgm:cxn modelId="{D933C04B-2940-475D-86D4-170D9B9188FC}" type="presOf" srcId="{38B09F56-A041-4724-8CCC-B8AAA8B5797C}" destId="{0CE2D83D-127D-48CA-8D34-B28736F3CC27}" srcOrd="0" destOrd="0" presId="urn:microsoft.com/office/officeart/2005/8/layout/vProcess5"/>
    <dgm:cxn modelId="{AC5B4C75-EFD5-49EC-AD7C-EDE75E9199EC}" type="presOf" srcId="{38B09F56-A041-4724-8CCC-B8AAA8B5797C}" destId="{BB152FB6-6A34-4C69-94C7-091F59C7A432}" srcOrd="1" destOrd="0" presId="urn:microsoft.com/office/officeart/2005/8/layout/vProcess5"/>
    <dgm:cxn modelId="{6ED49075-91F6-498D-9C77-FD05F3023EC7}" type="presOf" srcId="{ED3D62E2-D1FE-4F97-A748-9DE1A2F4F62D}" destId="{2CBA82F4-41DE-4889-8780-E1D63628FB7E}" srcOrd="0" destOrd="0" presId="urn:microsoft.com/office/officeart/2005/8/layout/vProcess5"/>
    <dgm:cxn modelId="{8963959F-2DA9-460D-B3EC-6464D880A606}" type="presOf" srcId="{8BFE66A0-1CB7-4EB5-B8E9-23EE081B96DF}" destId="{1FAFB64B-066D-4497-8105-B467EE8EF771}" srcOrd="0" destOrd="0" presId="urn:microsoft.com/office/officeart/2005/8/layout/vProcess5"/>
    <dgm:cxn modelId="{42D0E1BF-4125-4013-8189-F0003786CF10}" srcId="{A153C7D7-4FA1-434C-886F-5ADF38FB0159}" destId="{BB650F3C-7D9E-41D9-B6D5-4817FC02A331}" srcOrd="1" destOrd="0" parTransId="{45BC2B92-6384-4086-8B41-C898C8390600}" sibTransId="{4F0D147B-DCE0-43CD-BD02-0719FA0DF53E}"/>
    <dgm:cxn modelId="{BB056EB4-6AFE-4429-B12F-EE5EA4FAA6D0}" type="presParOf" srcId="{96F1738B-7B9D-4EBE-99D4-634F7643156B}" destId="{6B1B0CBF-525D-4553-8CFA-D7ADC8FDA0A0}" srcOrd="0" destOrd="0" presId="urn:microsoft.com/office/officeart/2005/8/layout/vProcess5"/>
    <dgm:cxn modelId="{DBEE6740-8983-4458-9124-DA0C5F8EED1C}" type="presParOf" srcId="{96F1738B-7B9D-4EBE-99D4-634F7643156B}" destId="{0CE2D83D-127D-48CA-8D34-B28736F3CC27}" srcOrd="1" destOrd="0" presId="urn:microsoft.com/office/officeart/2005/8/layout/vProcess5"/>
    <dgm:cxn modelId="{9C0BDFE1-F0C3-448F-B893-09B7C30F6329}" type="presParOf" srcId="{96F1738B-7B9D-4EBE-99D4-634F7643156B}" destId="{31178323-0818-4891-B0B7-1F9F7F5E0B3E}" srcOrd="2" destOrd="0" presId="urn:microsoft.com/office/officeart/2005/8/layout/vProcess5"/>
    <dgm:cxn modelId="{4BFF59E9-77A5-4348-9F4D-B23885C2D92E}" type="presParOf" srcId="{96F1738B-7B9D-4EBE-99D4-634F7643156B}" destId="{2CBA82F4-41DE-4889-8780-E1D63628FB7E}" srcOrd="3" destOrd="0" presId="urn:microsoft.com/office/officeart/2005/8/layout/vProcess5"/>
    <dgm:cxn modelId="{F5EECDFF-5790-47AA-8B0F-EDA9E61CC34A}" type="presParOf" srcId="{96F1738B-7B9D-4EBE-99D4-634F7643156B}" destId="{1FAFB64B-066D-4497-8105-B467EE8EF771}" srcOrd="4" destOrd="0" presId="urn:microsoft.com/office/officeart/2005/8/layout/vProcess5"/>
    <dgm:cxn modelId="{4A653459-CAD5-4D22-B35B-87D683B2D80C}" type="presParOf" srcId="{96F1738B-7B9D-4EBE-99D4-634F7643156B}" destId="{D5410F3B-6609-4924-91A6-DA93FBFB2E65}" srcOrd="5" destOrd="0" presId="urn:microsoft.com/office/officeart/2005/8/layout/vProcess5"/>
    <dgm:cxn modelId="{AC2A84FF-BC44-4604-804C-94F0F24C8600}" type="presParOf" srcId="{96F1738B-7B9D-4EBE-99D4-634F7643156B}" destId="{BB152FB6-6A34-4C69-94C7-091F59C7A432}" srcOrd="6" destOrd="0" presId="urn:microsoft.com/office/officeart/2005/8/layout/vProcess5"/>
    <dgm:cxn modelId="{0C2E84A0-2951-49CE-972C-E3308DE48381}" type="presParOf" srcId="{96F1738B-7B9D-4EBE-99D4-634F7643156B}" destId="{ED783D2B-BF52-4FF9-9BB5-EDE6B8509600}" srcOrd="7" destOrd="0" presId="urn:microsoft.com/office/officeart/2005/8/layout/vProcess5"/>
    <dgm:cxn modelId="{5E6A9E87-733B-40FD-93AD-42AA37D687FB}" type="presParOf" srcId="{96F1738B-7B9D-4EBE-99D4-634F7643156B}" destId="{41A37399-81C5-4AAE-852F-FA40B46CF9A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79F5E9-1420-440A-860F-DA963A416614}" type="doc">
      <dgm:prSet loTypeId="urn:microsoft.com/office/officeart/2005/8/layout/hierarchy3" loCatId="hierarchy" qsTypeId="urn:microsoft.com/office/officeart/2005/8/quickstyle/simple3" qsCatId="simple" csTypeId="urn:microsoft.com/office/officeart/2005/8/colors/accent3_1" csCatId="accent3" phldr="1"/>
      <dgm:spPr/>
      <dgm:t>
        <a:bodyPr/>
        <a:lstStyle/>
        <a:p>
          <a:endParaRPr lang="es-EC"/>
        </a:p>
      </dgm:t>
    </dgm:pt>
    <dgm:pt modelId="{11894479-F2B6-4BAC-ADF8-20C3838B7850}">
      <dgm:prSet phldrT="[Texto]" custT="1"/>
      <dgm:spPr/>
      <dgm:t>
        <a:bodyPr/>
        <a:lstStyle/>
        <a:p>
          <a:r>
            <a:rPr lang="es-MX" sz="1400" b="1" dirty="0">
              <a:latin typeface="Times New Roman" panose="02020603050405020304" pitchFamily="18" charset="0"/>
              <a:cs typeface="Times New Roman" panose="02020603050405020304" pitchFamily="18" charset="0"/>
            </a:rPr>
            <a:t>Clasificación</a:t>
          </a:r>
          <a:endParaRPr lang="es-EC" sz="1400" b="1" dirty="0">
            <a:latin typeface="Times New Roman" panose="02020603050405020304" pitchFamily="18" charset="0"/>
            <a:cs typeface="Times New Roman" panose="02020603050405020304" pitchFamily="18" charset="0"/>
          </a:endParaRPr>
        </a:p>
      </dgm:t>
    </dgm:pt>
    <dgm:pt modelId="{5577A177-87C3-4E48-B713-E783320C630A}" type="parTrans" cxnId="{DC6CE668-9AAE-40AB-9B6A-DA79813F4E66}">
      <dgm:prSet/>
      <dgm:spPr/>
      <dgm:t>
        <a:bodyPr/>
        <a:lstStyle/>
        <a:p>
          <a:endParaRPr lang="es-EC" sz="1400">
            <a:latin typeface="Times New Roman" panose="02020603050405020304" pitchFamily="18" charset="0"/>
            <a:cs typeface="Times New Roman" panose="02020603050405020304" pitchFamily="18" charset="0"/>
          </a:endParaRPr>
        </a:p>
      </dgm:t>
    </dgm:pt>
    <dgm:pt modelId="{142F4561-0377-4A80-9733-D76403B17494}" type="sibTrans" cxnId="{DC6CE668-9AAE-40AB-9B6A-DA79813F4E66}">
      <dgm:prSet/>
      <dgm:spPr/>
      <dgm:t>
        <a:bodyPr/>
        <a:lstStyle/>
        <a:p>
          <a:endParaRPr lang="es-EC" sz="1400">
            <a:latin typeface="Times New Roman" panose="02020603050405020304" pitchFamily="18" charset="0"/>
            <a:cs typeface="Times New Roman" panose="02020603050405020304" pitchFamily="18" charset="0"/>
          </a:endParaRPr>
        </a:p>
      </dgm:t>
    </dgm:pt>
    <dgm:pt modelId="{1D929135-E2AC-4367-B143-573699779292}">
      <dgm:prSet phldrT="[Texto]" custT="1"/>
      <dgm:spPr/>
      <dgm:t>
        <a:bodyPr/>
        <a:lstStyle/>
        <a:p>
          <a:r>
            <a:rPr lang="es-MX" sz="1400" dirty="0">
              <a:latin typeface="Times New Roman" panose="02020603050405020304" pitchFamily="18" charset="0"/>
              <a:cs typeface="Times New Roman" panose="02020603050405020304" pitchFamily="18" charset="0"/>
            </a:rPr>
            <a:t>Público</a:t>
          </a:r>
          <a:endParaRPr lang="es-EC" sz="1400" dirty="0">
            <a:latin typeface="Times New Roman" panose="02020603050405020304" pitchFamily="18" charset="0"/>
            <a:cs typeface="Times New Roman" panose="02020603050405020304" pitchFamily="18" charset="0"/>
          </a:endParaRPr>
        </a:p>
      </dgm:t>
    </dgm:pt>
    <dgm:pt modelId="{A21BCABC-B054-4836-A8EF-97A98112DF0A}" type="parTrans" cxnId="{E546530C-5FB2-43C2-A63C-C7BAEFC69BAE}">
      <dgm:prSet/>
      <dgm:spPr/>
      <dgm:t>
        <a:bodyPr/>
        <a:lstStyle/>
        <a:p>
          <a:endParaRPr lang="es-EC" sz="1400">
            <a:latin typeface="Times New Roman" panose="02020603050405020304" pitchFamily="18" charset="0"/>
            <a:cs typeface="Times New Roman" panose="02020603050405020304" pitchFamily="18" charset="0"/>
          </a:endParaRPr>
        </a:p>
      </dgm:t>
    </dgm:pt>
    <dgm:pt modelId="{9955D9CE-7128-477A-8D64-B84C312001FC}" type="sibTrans" cxnId="{E546530C-5FB2-43C2-A63C-C7BAEFC69BAE}">
      <dgm:prSet/>
      <dgm:spPr/>
      <dgm:t>
        <a:bodyPr/>
        <a:lstStyle/>
        <a:p>
          <a:endParaRPr lang="es-EC" sz="1400">
            <a:latin typeface="Times New Roman" panose="02020603050405020304" pitchFamily="18" charset="0"/>
            <a:cs typeface="Times New Roman" panose="02020603050405020304" pitchFamily="18" charset="0"/>
          </a:endParaRPr>
        </a:p>
      </dgm:t>
    </dgm:pt>
    <dgm:pt modelId="{8F7D863E-890C-4B57-B95C-DB1CAF33912A}">
      <dgm:prSet phldrT="[Texto]" custT="1"/>
      <dgm:spPr/>
      <dgm:t>
        <a:bodyPr/>
        <a:lstStyle/>
        <a:p>
          <a:r>
            <a:rPr lang="es-MX" sz="1400" dirty="0">
              <a:latin typeface="Times New Roman" panose="02020603050405020304" pitchFamily="18" charset="0"/>
              <a:cs typeface="Times New Roman" panose="02020603050405020304" pitchFamily="18" charset="0"/>
            </a:rPr>
            <a:t>Privado</a:t>
          </a:r>
          <a:endParaRPr lang="es-EC" sz="1400" dirty="0">
            <a:latin typeface="Times New Roman" panose="02020603050405020304" pitchFamily="18" charset="0"/>
            <a:cs typeface="Times New Roman" panose="02020603050405020304" pitchFamily="18" charset="0"/>
          </a:endParaRPr>
        </a:p>
      </dgm:t>
    </dgm:pt>
    <dgm:pt modelId="{3472A320-0A61-445A-AE7A-7C957AD515E7}" type="parTrans" cxnId="{26A1C3DF-095E-448C-A902-2BA4F958418C}">
      <dgm:prSet/>
      <dgm:spPr/>
      <dgm:t>
        <a:bodyPr/>
        <a:lstStyle/>
        <a:p>
          <a:endParaRPr lang="es-EC" sz="1400">
            <a:latin typeface="Times New Roman" panose="02020603050405020304" pitchFamily="18" charset="0"/>
            <a:cs typeface="Times New Roman" panose="02020603050405020304" pitchFamily="18" charset="0"/>
          </a:endParaRPr>
        </a:p>
      </dgm:t>
    </dgm:pt>
    <dgm:pt modelId="{3B4785D8-2C14-4419-83C4-179E1C3CE200}" type="sibTrans" cxnId="{26A1C3DF-095E-448C-A902-2BA4F958418C}">
      <dgm:prSet/>
      <dgm:spPr/>
      <dgm:t>
        <a:bodyPr/>
        <a:lstStyle/>
        <a:p>
          <a:endParaRPr lang="es-EC" sz="1400">
            <a:latin typeface="Times New Roman" panose="02020603050405020304" pitchFamily="18" charset="0"/>
            <a:cs typeface="Times New Roman" panose="02020603050405020304" pitchFamily="18" charset="0"/>
          </a:endParaRPr>
        </a:p>
      </dgm:t>
    </dgm:pt>
    <dgm:pt modelId="{EDD2F327-B9CF-4A18-B278-005B55D53470}">
      <dgm:prSet custT="1"/>
      <dgm:spPr/>
      <dgm:t>
        <a:bodyPr/>
        <a:lstStyle/>
        <a:p>
          <a:r>
            <a:rPr lang="es-MX" sz="1400" dirty="0">
              <a:latin typeface="Times New Roman" panose="02020603050405020304" pitchFamily="18" charset="0"/>
              <a:cs typeface="Times New Roman" panose="02020603050405020304" pitchFamily="18" charset="0"/>
            </a:rPr>
            <a:t>Secundario</a:t>
          </a:r>
          <a:endParaRPr lang="es-EC" sz="1400" dirty="0">
            <a:latin typeface="Times New Roman" panose="02020603050405020304" pitchFamily="18" charset="0"/>
            <a:cs typeface="Times New Roman" panose="02020603050405020304" pitchFamily="18" charset="0"/>
          </a:endParaRPr>
        </a:p>
      </dgm:t>
    </dgm:pt>
    <dgm:pt modelId="{68C44741-15DE-42A3-9334-02EC833B369D}" type="parTrans" cxnId="{115ACFAA-D5C1-4A3E-9D75-710399DBD5F1}">
      <dgm:prSet/>
      <dgm:spPr/>
      <dgm:t>
        <a:bodyPr/>
        <a:lstStyle/>
        <a:p>
          <a:endParaRPr lang="es-EC" sz="1400">
            <a:latin typeface="Times New Roman" panose="02020603050405020304" pitchFamily="18" charset="0"/>
            <a:cs typeface="Times New Roman" panose="02020603050405020304" pitchFamily="18" charset="0"/>
          </a:endParaRPr>
        </a:p>
      </dgm:t>
    </dgm:pt>
    <dgm:pt modelId="{8909052C-2335-4341-A5E4-4D38BE6E9B56}" type="sibTrans" cxnId="{115ACFAA-D5C1-4A3E-9D75-710399DBD5F1}">
      <dgm:prSet/>
      <dgm:spPr/>
      <dgm:t>
        <a:bodyPr/>
        <a:lstStyle/>
        <a:p>
          <a:endParaRPr lang="es-EC" sz="1400">
            <a:latin typeface="Times New Roman" panose="02020603050405020304" pitchFamily="18" charset="0"/>
            <a:cs typeface="Times New Roman" panose="02020603050405020304" pitchFamily="18" charset="0"/>
          </a:endParaRPr>
        </a:p>
      </dgm:t>
    </dgm:pt>
    <dgm:pt modelId="{71C10F91-E31A-4676-818F-7CE73CC09AA3}">
      <dgm:prSet custT="1"/>
      <dgm:spPr/>
      <dgm:t>
        <a:bodyPr/>
        <a:lstStyle/>
        <a:p>
          <a:r>
            <a:rPr lang="es-MX" sz="1400" dirty="0">
              <a:latin typeface="Times New Roman" panose="02020603050405020304" pitchFamily="18" charset="0"/>
              <a:cs typeface="Times New Roman" panose="02020603050405020304" pitchFamily="18" charset="0"/>
            </a:rPr>
            <a:t>Primario</a:t>
          </a:r>
          <a:endParaRPr lang="es-EC" sz="1400" dirty="0">
            <a:latin typeface="Times New Roman" panose="02020603050405020304" pitchFamily="18" charset="0"/>
            <a:cs typeface="Times New Roman" panose="02020603050405020304" pitchFamily="18" charset="0"/>
          </a:endParaRPr>
        </a:p>
      </dgm:t>
    </dgm:pt>
    <dgm:pt modelId="{0A38B1C3-1991-4000-98D0-3BADB227237F}" type="parTrans" cxnId="{3E4DA5FC-2005-4B66-B4E2-0E58F101555D}">
      <dgm:prSet/>
      <dgm:spPr/>
      <dgm:t>
        <a:bodyPr/>
        <a:lstStyle/>
        <a:p>
          <a:endParaRPr lang="es-EC" sz="1400">
            <a:latin typeface="Times New Roman" panose="02020603050405020304" pitchFamily="18" charset="0"/>
            <a:cs typeface="Times New Roman" panose="02020603050405020304" pitchFamily="18" charset="0"/>
          </a:endParaRPr>
        </a:p>
      </dgm:t>
    </dgm:pt>
    <dgm:pt modelId="{B3E6D798-988A-4449-9596-F2DD0C6E64AE}" type="sibTrans" cxnId="{3E4DA5FC-2005-4B66-B4E2-0E58F101555D}">
      <dgm:prSet/>
      <dgm:spPr/>
      <dgm:t>
        <a:bodyPr/>
        <a:lstStyle/>
        <a:p>
          <a:endParaRPr lang="es-EC" sz="1400">
            <a:latin typeface="Times New Roman" panose="02020603050405020304" pitchFamily="18" charset="0"/>
            <a:cs typeface="Times New Roman" panose="02020603050405020304" pitchFamily="18" charset="0"/>
          </a:endParaRPr>
        </a:p>
      </dgm:t>
    </dgm:pt>
    <dgm:pt modelId="{274D1572-2825-4E64-80A0-2C71C8ADED34}" type="pres">
      <dgm:prSet presAssocID="{1579F5E9-1420-440A-860F-DA963A416614}" presName="diagram" presStyleCnt="0">
        <dgm:presLayoutVars>
          <dgm:chPref val="1"/>
          <dgm:dir/>
          <dgm:animOne val="branch"/>
          <dgm:animLvl val="lvl"/>
          <dgm:resizeHandles/>
        </dgm:presLayoutVars>
      </dgm:prSet>
      <dgm:spPr/>
    </dgm:pt>
    <dgm:pt modelId="{A3D27DE9-0233-4693-8462-F3E21B7E0D8E}" type="pres">
      <dgm:prSet presAssocID="{11894479-F2B6-4BAC-ADF8-20C3838B7850}" presName="root" presStyleCnt="0"/>
      <dgm:spPr/>
    </dgm:pt>
    <dgm:pt modelId="{508F3F29-0FB2-4131-8257-90EF90F7A6DA}" type="pres">
      <dgm:prSet presAssocID="{11894479-F2B6-4BAC-ADF8-20C3838B7850}" presName="rootComposite" presStyleCnt="0"/>
      <dgm:spPr/>
    </dgm:pt>
    <dgm:pt modelId="{4C0764C9-E665-4B21-B109-136C316D057C}" type="pres">
      <dgm:prSet presAssocID="{11894479-F2B6-4BAC-ADF8-20C3838B7850}" presName="rootText" presStyleLbl="node1" presStyleIdx="0" presStyleCnt="1" custScaleX="130104"/>
      <dgm:spPr/>
    </dgm:pt>
    <dgm:pt modelId="{93939EC9-9684-459F-AE77-1163E5C283B6}" type="pres">
      <dgm:prSet presAssocID="{11894479-F2B6-4BAC-ADF8-20C3838B7850}" presName="rootConnector" presStyleLbl="node1" presStyleIdx="0" presStyleCnt="1"/>
      <dgm:spPr/>
    </dgm:pt>
    <dgm:pt modelId="{8F56DFC4-505B-429D-82ED-78622F257508}" type="pres">
      <dgm:prSet presAssocID="{11894479-F2B6-4BAC-ADF8-20C3838B7850}" presName="childShape" presStyleCnt="0"/>
      <dgm:spPr/>
    </dgm:pt>
    <dgm:pt modelId="{3C6DBE96-F309-439E-8862-9D3EEE4CA0CB}" type="pres">
      <dgm:prSet presAssocID="{A21BCABC-B054-4836-A8EF-97A98112DF0A}" presName="Name13" presStyleLbl="parChTrans1D2" presStyleIdx="0" presStyleCnt="4"/>
      <dgm:spPr/>
    </dgm:pt>
    <dgm:pt modelId="{2E52560A-35C6-4B10-A108-9034EBA3614D}" type="pres">
      <dgm:prSet presAssocID="{1D929135-E2AC-4367-B143-573699779292}" presName="childText" presStyleLbl="bgAcc1" presStyleIdx="0" presStyleCnt="4">
        <dgm:presLayoutVars>
          <dgm:bulletEnabled val="1"/>
        </dgm:presLayoutVars>
      </dgm:prSet>
      <dgm:spPr/>
    </dgm:pt>
    <dgm:pt modelId="{E60C8E6A-F0B7-4F52-9DE7-FB20719FC873}" type="pres">
      <dgm:prSet presAssocID="{3472A320-0A61-445A-AE7A-7C957AD515E7}" presName="Name13" presStyleLbl="parChTrans1D2" presStyleIdx="1" presStyleCnt="4"/>
      <dgm:spPr/>
    </dgm:pt>
    <dgm:pt modelId="{620D3EBB-8C16-49EC-80F1-A4757F7529EB}" type="pres">
      <dgm:prSet presAssocID="{8F7D863E-890C-4B57-B95C-DB1CAF33912A}" presName="childText" presStyleLbl="bgAcc1" presStyleIdx="1" presStyleCnt="4">
        <dgm:presLayoutVars>
          <dgm:bulletEnabled val="1"/>
        </dgm:presLayoutVars>
      </dgm:prSet>
      <dgm:spPr/>
    </dgm:pt>
    <dgm:pt modelId="{D448EBF2-A313-4E3A-8262-426387A30182}" type="pres">
      <dgm:prSet presAssocID="{0A38B1C3-1991-4000-98D0-3BADB227237F}" presName="Name13" presStyleLbl="parChTrans1D2" presStyleIdx="2" presStyleCnt="4"/>
      <dgm:spPr/>
    </dgm:pt>
    <dgm:pt modelId="{1A5408E3-957A-4587-B6C1-5572A90D1E14}" type="pres">
      <dgm:prSet presAssocID="{71C10F91-E31A-4676-818F-7CE73CC09AA3}" presName="childText" presStyleLbl="bgAcc1" presStyleIdx="2" presStyleCnt="4">
        <dgm:presLayoutVars>
          <dgm:bulletEnabled val="1"/>
        </dgm:presLayoutVars>
      </dgm:prSet>
      <dgm:spPr/>
    </dgm:pt>
    <dgm:pt modelId="{F9EE3B16-BC8F-4666-B43A-1E96A90FC9BE}" type="pres">
      <dgm:prSet presAssocID="{68C44741-15DE-42A3-9334-02EC833B369D}" presName="Name13" presStyleLbl="parChTrans1D2" presStyleIdx="3" presStyleCnt="4"/>
      <dgm:spPr/>
    </dgm:pt>
    <dgm:pt modelId="{4400B5EF-5DE1-4936-9C4D-2B7346290B93}" type="pres">
      <dgm:prSet presAssocID="{EDD2F327-B9CF-4A18-B278-005B55D53470}" presName="childText" presStyleLbl="bgAcc1" presStyleIdx="3" presStyleCnt="4" custScaleX="122515">
        <dgm:presLayoutVars>
          <dgm:bulletEnabled val="1"/>
        </dgm:presLayoutVars>
      </dgm:prSet>
      <dgm:spPr/>
    </dgm:pt>
  </dgm:ptLst>
  <dgm:cxnLst>
    <dgm:cxn modelId="{E546530C-5FB2-43C2-A63C-C7BAEFC69BAE}" srcId="{11894479-F2B6-4BAC-ADF8-20C3838B7850}" destId="{1D929135-E2AC-4367-B143-573699779292}" srcOrd="0" destOrd="0" parTransId="{A21BCABC-B054-4836-A8EF-97A98112DF0A}" sibTransId="{9955D9CE-7128-477A-8D64-B84C312001FC}"/>
    <dgm:cxn modelId="{9A423116-2318-4EF0-B738-3FAA60129A5D}" type="presOf" srcId="{11894479-F2B6-4BAC-ADF8-20C3838B7850}" destId="{4C0764C9-E665-4B21-B109-136C316D057C}" srcOrd="0" destOrd="0" presId="urn:microsoft.com/office/officeart/2005/8/layout/hierarchy3"/>
    <dgm:cxn modelId="{406EC91A-7608-486B-A7C1-16C33A136182}" type="presOf" srcId="{1D929135-E2AC-4367-B143-573699779292}" destId="{2E52560A-35C6-4B10-A108-9034EBA3614D}" srcOrd="0" destOrd="0" presId="urn:microsoft.com/office/officeart/2005/8/layout/hierarchy3"/>
    <dgm:cxn modelId="{7DA6622D-CCAE-4695-B034-9697E5084B2A}" type="presOf" srcId="{0A38B1C3-1991-4000-98D0-3BADB227237F}" destId="{D448EBF2-A313-4E3A-8262-426387A30182}" srcOrd="0" destOrd="0" presId="urn:microsoft.com/office/officeart/2005/8/layout/hierarchy3"/>
    <dgm:cxn modelId="{436F9743-4341-484E-87E2-63C8B308C6D8}" type="presOf" srcId="{11894479-F2B6-4BAC-ADF8-20C3838B7850}" destId="{93939EC9-9684-459F-AE77-1163E5C283B6}" srcOrd="1" destOrd="0" presId="urn:microsoft.com/office/officeart/2005/8/layout/hierarchy3"/>
    <dgm:cxn modelId="{DC6CE668-9AAE-40AB-9B6A-DA79813F4E66}" srcId="{1579F5E9-1420-440A-860F-DA963A416614}" destId="{11894479-F2B6-4BAC-ADF8-20C3838B7850}" srcOrd="0" destOrd="0" parTransId="{5577A177-87C3-4E48-B713-E783320C630A}" sibTransId="{142F4561-0377-4A80-9733-D76403B17494}"/>
    <dgm:cxn modelId="{44073B4B-0AB7-4FFF-8F24-F807AB2C0E8E}" type="presOf" srcId="{A21BCABC-B054-4836-A8EF-97A98112DF0A}" destId="{3C6DBE96-F309-439E-8862-9D3EEE4CA0CB}" srcOrd="0" destOrd="0" presId="urn:microsoft.com/office/officeart/2005/8/layout/hierarchy3"/>
    <dgm:cxn modelId="{DB40CE70-C4D9-475E-928C-F1F61F1C1191}" type="presOf" srcId="{3472A320-0A61-445A-AE7A-7C957AD515E7}" destId="{E60C8E6A-F0B7-4F52-9DE7-FB20719FC873}" srcOrd="0" destOrd="0" presId="urn:microsoft.com/office/officeart/2005/8/layout/hierarchy3"/>
    <dgm:cxn modelId="{161FFF7A-6594-40C5-8A25-0D5FE6E1FE88}" type="presOf" srcId="{1579F5E9-1420-440A-860F-DA963A416614}" destId="{274D1572-2825-4E64-80A0-2C71C8ADED34}" srcOrd="0" destOrd="0" presId="urn:microsoft.com/office/officeart/2005/8/layout/hierarchy3"/>
    <dgm:cxn modelId="{E569D08C-0837-43D8-B93E-DE540FC40864}" type="presOf" srcId="{71C10F91-E31A-4676-818F-7CE73CC09AA3}" destId="{1A5408E3-957A-4587-B6C1-5572A90D1E14}" srcOrd="0" destOrd="0" presId="urn:microsoft.com/office/officeart/2005/8/layout/hierarchy3"/>
    <dgm:cxn modelId="{5DF3EA8E-067A-4B91-AAB7-2849A936F445}" type="presOf" srcId="{EDD2F327-B9CF-4A18-B278-005B55D53470}" destId="{4400B5EF-5DE1-4936-9C4D-2B7346290B93}" srcOrd="0" destOrd="0" presId="urn:microsoft.com/office/officeart/2005/8/layout/hierarchy3"/>
    <dgm:cxn modelId="{141255A8-F3BE-4266-8F51-DC08EB2C86DA}" type="presOf" srcId="{68C44741-15DE-42A3-9334-02EC833B369D}" destId="{F9EE3B16-BC8F-4666-B43A-1E96A90FC9BE}" srcOrd="0" destOrd="0" presId="urn:microsoft.com/office/officeart/2005/8/layout/hierarchy3"/>
    <dgm:cxn modelId="{115ACFAA-D5C1-4A3E-9D75-710399DBD5F1}" srcId="{11894479-F2B6-4BAC-ADF8-20C3838B7850}" destId="{EDD2F327-B9CF-4A18-B278-005B55D53470}" srcOrd="3" destOrd="0" parTransId="{68C44741-15DE-42A3-9334-02EC833B369D}" sibTransId="{8909052C-2335-4341-A5E4-4D38BE6E9B56}"/>
    <dgm:cxn modelId="{26A1C3DF-095E-448C-A902-2BA4F958418C}" srcId="{11894479-F2B6-4BAC-ADF8-20C3838B7850}" destId="{8F7D863E-890C-4B57-B95C-DB1CAF33912A}" srcOrd="1" destOrd="0" parTransId="{3472A320-0A61-445A-AE7A-7C957AD515E7}" sibTransId="{3B4785D8-2C14-4419-83C4-179E1C3CE200}"/>
    <dgm:cxn modelId="{D6E375EF-EA94-4B91-97D6-5A9EEE6BF022}" type="presOf" srcId="{8F7D863E-890C-4B57-B95C-DB1CAF33912A}" destId="{620D3EBB-8C16-49EC-80F1-A4757F7529EB}" srcOrd="0" destOrd="0" presId="urn:microsoft.com/office/officeart/2005/8/layout/hierarchy3"/>
    <dgm:cxn modelId="{3E4DA5FC-2005-4B66-B4E2-0E58F101555D}" srcId="{11894479-F2B6-4BAC-ADF8-20C3838B7850}" destId="{71C10F91-E31A-4676-818F-7CE73CC09AA3}" srcOrd="2" destOrd="0" parTransId="{0A38B1C3-1991-4000-98D0-3BADB227237F}" sibTransId="{B3E6D798-988A-4449-9596-F2DD0C6E64AE}"/>
    <dgm:cxn modelId="{AE37C296-AE81-40AA-A1EE-E78E77C590BF}" type="presParOf" srcId="{274D1572-2825-4E64-80A0-2C71C8ADED34}" destId="{A3D27DE9-0233-4693-8462-F3E21B7E0D8E}" srcOrd="0" destOrd="0" presId="urn:microsoft.com/office/officeart/2005/8/layout/hierarchy3"/>
    <dgm:cxn modelId="{7FA97B12-908E-4963-96E3-696F0D54E900}" type="presParOf" srcId="{A3D27DE9-0233-4693-8462-F3E21B7E0D8E}" destId="{508F3F29-0FB2-4131-8257-90EF90F7A6DA}" srcOrd="0" destOrd="0" presId="urn:microsoft.com/office/officeart/2005/8/layout/hierarchy3"/>
    <dgm:cxn modelId="{0A8A34EF-E774-449C-A571-012545A907FD}" type="presParOf" srcId="{508F3F29-0FB2-4131-8257-90EF90F7A6DA}" destId="{4C0764C9-E665-4B21-B109-136C316D057C}" srcOrd="0" destOrd="0" presId="urn:microsoft.com/office/officeart/2005/8/layout/hierarchy3"/>
    <dgm:cxn modelId="{94E978D5-5957-476E-B5A0-8C6D3B152119}" type="presParOf" srcId="{508F3F29-0FB2-4131-8257-90EF90F7A6DA}" destId="{93939EC9-9684-459F-AE77-1163E5C283B6}" srcOrd="1" destOrd="0" presId="urn:microsoft.com/office/officeart/2005/8/layout/hierarchy3"/>
    <dgm:cxn modelId="{0C5EC89D-4A19-4B3B-A3E4-39E701F73DF8}" type="presParOf" srcId="{A3D27DE9-0233-4693-8462-F3E21B7E0D8E}" destId="{8F56DFC4-505B-429D-82ED-78622F257508}" srcOrd="1" destOrd="0" presId="urn:microsoft.com/office/officeart/2005/8/layout/hierarchy3"/>
    <dgm:cxn modelId="{D40F44DB-B064-43C1-B9B3-B6B23FB6DC5E}" type="presParOf" srcId="{8F56DFC4-505B-429D-82ED-78622F257508}" destId="{3C6DBE96-F309-439E-8862-9D3EEE4CA0CB}" srcOrd="0" destOrd="0" presId="urn:microsoft.com/office/officeart/2005/8/layout/hierarchy3"/>
    <dgm:cxn modelId="{391B78A7-231A-41D0-B408-4543BDD8EE95}" type="presParOf" srcId="{8F56DFC4-505B-429D-82ED-78622F257508}" destId="{2E52560A-35C6-4B10-A108-9034EBA3614D}" srcOrd="1" destOrd="0" presId="urn:microsoft.com/office/officeart/2005/8/layout/hierarchy3"/>
    <dgm:cxn modelId="{40254FEE-7030-45F5-ABDA-7F9736817B41}" type="presParOf" srcId="{8F56DFC4-505B-429D-82ED-78622F257508}" destId="{E60C8E6A-F0B7-4F52-9DE7-FB20719FC873}" srcOrd="2" destOrd="0" presId="urn:microsoft.com/office/officeart/2005/8/layout/hierarchy3"/>
    <dgm:cxn modelId="{88E2EE0F-5935-466F-94BD-C5670E2ECB5F}" type="presParOf" srcId="{8F56DFC4-505B-429D-82ED-78622F257508}" destId="{620D3EBB-8C16-49EC-80F1-A4757F7529EB}" srcOrd="3" destOrd="0" presId="urn:microsoft.com/office/officeart/2005/8/layout/hierarchy3"/>
    <dgm:cxn modelId="{2C31185E-C31E-4C75-BEED-A7975083B759}" type="presParOf" srcId="{8F56DFC4-505B-429D-82ED-78622F257508}" destId="{D448EBF2-A313-4E3A-8262-426387A30182}" srcOrd="4" destOrd="0" presId="urn:microsoft.com/office/officeart/2005/8/layout/hierarchy3"/>
    <dgm:cxn modelId="{2D5FB8B6-F72A-48DE-9F0D-E719657104EF}" type="presParOf" srcId="{8F56DFC4-505B-429D-82ED-78622F257508}" destId="{1A5408E3-957A-4587-B6C1-5572A90D1E14}" srcOrd="5" destOrd="0" presId="urn:microsoft.com/office/officeart/2005/8/layout/hierarchy3"/>
    <dgm:cxn modelId="{04914322-8EE3-4523-BBA1-FE965DBB6EA4}" type="presParOf" srcId="{8F56DFC4-505B-429D-82ED-78622F257508}" destId="{F9EE3B16-BC8F-4666-B43A-1E96A90FC9BE}" srcOrd="6" destOrd="0" presId="urn:microsoft.com/office/officeart/2005/8/layout/hierarchy3"/>
    <dgm:cxn modelId="{D281F412-D077-4D25-B053-B2039AFA11F9}" type="presParOf" srcId="{8F56DFC4-505B-429D-82ED-78622F257508}" destId="{4400B5EF-5DE1-4936-9C4D-2B7346290B93}" srcOrd="7"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A74780-5C2D-4DC8-83B4-ADF1208057B4}" type="doc">
      <dgm:prSet loTypeId="urn:microsoft.com/office/officeart/2005/8/layout/cycle5" loCatId="cycle" qsTypeId="urn:microsoft.com/office/officeart/2005/8/quickstyle/simple3" qsCatId="simple" csTypeId="urn:microsoft.com/office/officeart/2005/8/colors/accent1_2" csCatId="accent1" phldr="1"/>
      <dgm:spPr/>
      <dgm:t>
        <a:bodyPr/>
        <a:lstStyle/>
        <a:p>
          <a:endParaRPr lang="es-EC"/>
        </a:p>
      </dgm:t>
    </dgm:pt>
    <dgm:pt modelId="{CACB4AC8-8274-4B8C-A787-1E72D5568EE4}">
      <dgm:prSet phldrT="[Texto]" custT="1"/>
      <dgm:spPr/>
      <dgm:t>
        <a:bodyPr/>
        <a:lstStyle/>
        <a:p>
          <a:r>
            <a:rPr lang="es-MX" sz="1200" dirty="0">
              <a:latin typeface="Times New Roman" panose="02020603050405020304" pitchFamily="18" charset="0"/>
              <a:cs typeface="Times New Roman" panose="02020603050405020304" pitchFamily="18" charset="0"/>
            </a:rPr>
            <a:t>Emisores</a:t>
          </a:r>
          <a:endParaRPr lang="es-EC" sz="1200" dirty="0">
            <a:latin typeface="Times New Roman" panose="02020603050405020304" pitchFamily="18" charset="0"/>
            <a:cs typeface="Times New Roman" panose="02020603050405020304" pitchFamily="18" charset="0"/>
          </a:endParaRPr>
        </a:p>
      </dgm:t>
    </dgm:pt>
    <dgm:pt modelId="{A1000B4B-36E7-4E47-BAB6-329C1ECE2CFA}" type="parTrans" cxnId="{6F6BB83A-3248-474B-8F91-9923BFD44913}">
      <dgm:prSet/>
      <dgm:spPr/>
      <dgm:t>
        <a:bodyPr/>
        <a:lstStyle/>
        <a:p>
          <a:endParaRPr lang="es-EC" sz="1200">
            <a:latin typeface="Times New Roman" panose="02020603050405020304" pitchFamily="18" charset="0"/>
            <a:cs typeface="Times New Roman" panose="02020603050405020304" pitchFamily="18" charset="0"/>
          </a:endParaRPr>
        </a:p>
      </dgm:t>
    </dgm:pt>
    <dgm:pt modelId="{8D0D477A-8346-4399-AA97-9495CA6C105B}" type="sibTrans" cxnId="{6F6BB83A-3248-474B-8F91-9923BFD44913}">
      <dgm:prSet/>
      <dgm:spPr/>
      <dgm:t>
        <a:bodyPr/>
        <a:lstStyle/>
        <a:p>
          <a:endParaRPr lang="es-EC" sz="1200">
            <a:latin typeface="Times New Roman" panose="02020603050405020304" pitchFamily="18" charset="0"/>
            <a:cs typeface="Times New Roman" panose="02020603050405020304" pitchFamily="18" charset="0"/>
          </a:endParaRPr>
        </a:p>
      </dgm:t>
    </dgm:pt>
    <dgm:pt modelId="{71F026A4-91BC-4B94-8471-F9C970620E15}">
      <dgm:prSet phldrT="[Texto]" custT="1"/>
      <dgm:spPr/>
      <dgm:t>
        <a:bodyPr/>
        <a:lstStyle/>
        <a:p>
          <a:r>
            <a:rPr lang="es-MX" sz="1200" dirty="0">
              <a:latin typeface="Times New Roman" panose="02020603050405020304" pitchFamily="18" charset="0"/>
              <a:cs typeface="Times New Roman" panose="02020603050405020304" pitchFamily="18" charset="0"/>
            </a:rPr>
            <a:t>Inversores</a:t>
          </a:r>
          <a:endParaRPr lang="es-EC" sz="1200" dirty="0">
            <a:latin typeface="Times New Roman" panose="02020603050405020304" pitchFamily="18" charset="0"/>
            <a:cs typeface="Times New Roman" panose="02020603050405020304" pitchFamily="18" charset="0"/>
          </a:endParaRPr>
        </a:p>
      </dgm:t>
    </dgm:pt>
    <dgm:pt modelId="{EF0060F3-844B-47AB-BC69-E781D9AE54AB}" type="parTrans" cxnId="{85219C40-EAE4-4081-AC20-E535BB9A58EE}">
      <dgm:prSet/>
      <dgm:spPr/>
      <dgm:t>
        <a:bodyPr/>
        <a:lstStyle/>
        <a:p>
          <a:endParaRPr lang="es-EC" sz="1200">
            <a:latin typeface="Times New Roman" panose="02020603050405020304" pitchFamily="18" charset="0"/>
            <a:cs typeface="Times New Roman" panose="02020603050405020304" pitchFamily="18" charset="0"/>
          </a:endParaRPr>
        </a:p>
      </dgm:t>
    </dgm:pt>
    <dgm:pt modelId="{E6AFA1DF-7D33-4DA5-9249-DC4DD5EDC0C3}" type="sibTrans" cxnId="{85219C40-EAE4-4081-AC20-E535BB9A58EE}">
      <dgm:prSet/>
      <dgm:spPr/>
      <dgm:t>
        <a:bodyPr/>
        <a:lstStyle/>
        <a:p>
          <a:endParaRPr lang="es-EC" sz="1200">
            <a:latin typeface="Times New Roman" panose="02020603050405020304" pitchFamily="18" charset="0"/>
            <a:cs typeface="Times New Roman" panose="02020603050405020304" pitchFamily="18" charset="0"/>
          </a:endParaRPr>
        </a:p>
      </dgm:t>
    </dgm:pt>
    <dgm:pt modelId="{FF76465A-389F-415B-9F00-AAE2A38BA07F}">
      <dgm:prSet phldrT="[Texto]" custT="1"/>
      <dgm:spPr/>
      <dgm:t>
        <a:bodyPr/>
        <a:lstStyle/>
        <a:p>
          <a:r>
            <a:rPr lang="es-MX" sz="1200" dirty="0">
              <a:latin typeface="Times New Roman" panose="02020603050405020304" pitchFamily="18" charset="0"/>
              <a:cs typeface="Times New Roman" panose="02020603050405020304" pitchFamily="18" charset="0"/>
            </a:rPr>
            <a:t>Bolsa de Valores</a:t>
          </a:r>
          <a:endParaRPr lang="es-EC" sz="1200" dirty="0">
            <a:latin typeface="Times New Roman" panose="02020603050405020304" pitchFamily="18" charset="0"/>
            <a:cs typeface="Times New Roman" panose="02020603050405020304" pitchFamily="18" charset="0"/>
          </a:endParaRPr>
        </a:p>
      </dgm:t>
    </dgm:pt>
    <dgm:pt modelId="{AC31C3B2-518D-4BEC-8D39-4E3F2F8A1264}" type="parTrans" cxnId="{3B214165-515D-44D5-A41C-952289C1B6F7}">
      <dgm:prSet/>
      <dgm:spPr/>
      <dgm:t>
        <a:bodyPr/>
        <a:lstStyle/>
        <a:p>
          <a:endParaRPr lang="es-EC" sz="1200">
            <a:latin typeface="Times New Roman" panose="02020603050405020304" pitchFamily="18" charset="0"/>
            <a:cs typeface="Times New Roman" panose="02020603050405020304" pitchFamily="18" charset="0"/>
          </a:endParaRPr>
        </a:p>
      </dgm:t>
    </dgm:pt>
    <dgm:pt modelId="{E9E7908C-61CC-4FA3-80F6-7620F72AAB45}" type="sibTrans" cxnId="{3B214165-515D-44D5-A41C-952289C1B6F7}">
      <dgm:prSet/>
      <dgm:spPr/>
      <dgm:t>
        <a:bodyPr/>
        <a:lstStyle/>
        <a:p>
          <a:endParaRPr lang="es-EC" sz="1200">
            <a:latin typeface="Times New Roman" panose="02020603050405020304" pitchFamily="18" charset="0"/>
            <a:cs typeface="Times New Roman" panose="02020603050405020304" pitchFamily="18" charset="0"/>
          </a:endParaRPr>
        </a:p>
      </dgm:t>
    </dgm:pt>
    <dgm:pt modelId="{CFBC1DEA-6D6A-4281-99FA-AEBA55645872}">
      <dgm:prSet phldrT="[Texto]" custT="1"/>
      <dgm:spPr/>
      <dgm:t>
        <a:bodyPr/>
        <a:lstStyle/>
        <a:p>
          <a:r>
            <a:rPr lang="es-MX" sz="1200" dirty="0">
              <a:latin typeface="Times New Roman" panose="02020603050405020304" pitchFamily="18" charset="0"/>
              <a:cs typeface="Times New Roman" panose="02020603050405020304" pitchFamily="18" charset="0"/>
            </a:rPr>
            <a:t>Casas de Valores</a:t>
          </a:r>
          <a:endParaRPr lang="es-EC" sz="1200" dirty="0">
            <a:latin typeface="Times New Roman" panose="02020603050405020304" pitchFamily="18" charset="0"/>
            <a:cs typeface="Times New Roman" panose="02020603050405020304" pitchFamily="18" charset="0"/>
          </a:endParaRPr>
        </a:p>
      </dgm:t>
    </dgm:pt>
    <dgm:pt modelId="{5D6BB354-64A7-467B-A467-31144C995872}" type="parTrans" cxnId="{A2E1EE97-A806-40B9-9E26-D495822C3940}">
      <dgm:prSet/>
      <dgm:spPr/>
      <dgm:t>
        <a:bodyPr/>
        <a:lstStyle/>
        <a:p>
          <a:endParaRPr lang="es-EC" sz="1200">
            <a:latin typeface="Times New Roman" panose="02020603050405020304" pitchFamily="18" charset="0"/>
            <a:cs typeface="Times New Roman" panose="02020603050405020304" pitchFamily="18" charset="0"/>
          </a:endParaRPr>
        </a:p>
      </dgm:t>
    </dgm:pt>
    <dgm:pt modelId="{A8882421-E73F-4088-BD79-5C585ED3BA1D}" type="sibTrans" cxnId="{A2E1EE97-A806-40B9-9E26-D495822C3940}">
      <dgm:prSet/>
      <dgm:spPr/>
      <dgm:t>
        <a:bodyPr/>
        <a:lstStyle/>
        <a:p>
          <a:endParaRPr lang="es-EC" sz="1200">
            <a:latin typeface="Times New Roman" panose="02020603050405020304" pitchFamily="18" charset="0"/>
            <a:cs typeface="Times New Roman" panose="02020603050405020304" pitchFamily="18" charset="0"/>
          </a:endParaRPr>
        </a:p>
      </dgm:t>
    </dgm:pt>
    <dgm:pt modelId="{E070D952-D73C-483F-9251-6F39388BBD15}">
      <dgm:prSet phldrT="[Texto]" custT="1"/>
      <dgm:spPr/>
      <dgm:t>
        <a:bodyPr/>
        <a:lstStyle/>
        <a:p>
          <a:r>
            <a:rPr lang="es-MX" sz="1200" dirty="0">
              <a:latin typeface="Times New Roman" panose="02020603050405020304" pitchFamily="18" charset="0"/>
              <a:cs typeface="Times New Roman" panose="02020603050405020304" pitchFamily="18" charset="0"/>
            </a:rPr>
            <a:t>Calificadoras de riesgo</a:t>
          </a:r>
          <a:endParaRPr lang="es-EC" sz="1200" dirty="0">
            <a:latin typeface="Times New Roman" panose="02020603050405020304" pitchFamily="18" charset="0"/>
            <a:cs typeface="Times New Roman" panose="02020603050405020304" pitchFamily="18" charset="0"/>
          </a:endParaRPr>
        </a:p>
      </dgm:t>
    </dgm:pt>
    <dgm:pt modelId="{4127831A-09EF-4979-8904-CE7096962451}" type="parTrans" cxnId="{98D84829-7BEA-4680-A5E1-E618C7B01F1E}">
      <dgm:prSet/>
      <dgm:spPr/>
      <dgm:t>
        <a:bodyPr/>
        <a:lstStyle/>
        <a:p>
          <a:endParaRPr lang="es-EC" sz="1200">
            <a:latin typeface="Times New Roman" panose="02020603050405020304" pitchFamily="18" charset="0"/>
            <a:cs typeface="Times New Roman" panose="02020603050405020304" pitchFamily="18" charset="0"/>
          </a:endParaRPr>
        </a:p>
      </dgm:t>
    </dgm:pt>
    <dgm:pt modelId="{7C0CFABD-8C28-48B6-8770-4089A523A2FD}" type="sibTrans" cxnId="{98D84829-7BEA-4680-A5E1-E618C7B01F1E}">
      <dgm:prSet/>
      <dgm:spPr/>
      <dgm:t>
        <a:bodyPr/>
        <a:lstStyle/>
        <a:p>
          <a:endParaRPr lang="es-EC" sz="1200">
            <a:latin typeface="Times New Roman" panose="02020603050405020304" pitchFamily="18" charset="0"/>
            <a:cs typeface="Times New Roman" panose="02020603050405020304" pitchFamily="18" charset="0"/>
          </a:endParaRPr>
        </a:p>
      </dgm:t>
    </dgm:pt>
    <dgm:pt modelId="{216D0168-0F51-40AB-979D-631F1A3E5401}">
      <dgm:prSet custT="1"/>
      <dgm:spPr/>
      <dgm:t>
        <a:bodyPr/>
        <a:lstStyle/>
        <a:p>
          <a:r>
            <a:rPr lang="es-MX" sz="1200" dirty="0">
              <a:latin typeface="Times New Roman" panose="02020603050405020304" pitchFamily="18" charset="0"/>
              <a:cs typeface="Times New Roman" panose="02020603050405020304" pitchFamily="18" charset="0"/>
            </a:rPr>
            <a:t>Administradoras de fondos y fideicomisos</a:t>
          </a:r>
          <a:endParaRPr lang="es-EC" sz="1200" dirty="0">
            <a:latin typeface="Times New Roman" panose="02020603050405020304" pitchFamily="18" charset="0"/>
            <a:cs typeface="Times New Roman" panose="02020603050405020304" pitchFamily="18" charset="0"/>
          </a:endParaRPr>
        </a:p>
      </dgm:t>
    </dgm:pt>
    <dgm:pt modelId="{487CB8EB-77E7-43DF-8A08-E36DE3B6AAB7}" type="parTrans" cxnId="{E5AACE6A-6C68-4DFB-A60E-3E6F83D9F459}">
      <dgm:prSet/>
      <dgm:spPr/>
      <dgm:t>
        <a:bodyPr/>
        <a:lstStyle/>
        <a:p>
          <a:endParaRPr lang="es-EC" sz="1200">
            <a:latin typeface="Times New Roman" panose="02020603050405020304" pitchFamily="18" charset="0"/>
            <a:cs typeface="Times New Roman" panose="02020603050405020304" pitchFamily="18" charset="0"/>
          </a:endParaRPr>
        </a:p>
      </dgm:t>
    </dgm:pt>
    <dgm:pt modelId="{C8858FEA-01C5-453D-992E-CA893DE6C3F1}" type="sibTrans" cxnId="{E5AACE6A-6C68-4DFB-A60E-3E6F83D9F459}">
      <dgm:prSet/>
      <dgm:spPr/>
      <dgm:t>
        <a:bodyPr/>
        <a:lstStyle/>
        <a:p>
          <a:endParaRPr lang="es-EC" sz="1200">
            <a:latin typeface="Times New Roman" panose="02020603050405020304" pitchFamily="18" charset="0"/>
            <a:cs typeface="Times New Roman" panose="02020603050405020304" pitchFamily="18" charset="0"/>
          </a:endParaRPr>
        </a:p>
      </dgm:t>
    </dgm:pt>
    <dgm:pt modelId="{FD6ADFA3-9C7C-4414-99B2-451C3547B072}" type="pres">
      <dgm:prSet presAssocID="{7BA74780-5C2D-4DC8-83B4-ADF1208057B4}" presName="cycle" presStyleCnt="0">
        <dgm:presLayoutVars>
          <dgm:dir/>
          <dgm:resizeHandles val="exact"/>
        </dgm:presLayoutVars>
      </dgm:prSet>
      <dgm:spPr/>
    </dgm:pt>
    <dgm:pt modelId="{C1B089E5-CC65-4B5A-8B6A-0C08AED9475F}" type="pres">
      <dgm:prSet presAssocID="{CACB4AC8-8274-4B8C-A787-1E72D5568EE4}" presName="node" presStyleLbl="node1" presStyleIdx="0" presStyleCnt="6">
        <dgm:presLayoutVars>
          <dgm:bulletEnabled val="1"/>
        </dgm:presLayoutVars>
      </dgm:prSet>
      <dgm:spPr/>
    </dgm:pt>
    <dgm:pt modelId="{266CE6B0-DE0D-43AA-8384-6439AFAAE3AE}" type="pres">
      <dgm:prSet presAssocID="{CACB4AC8-8274-4B8C-A787-1E72D5568EE4}" presName="spNode" presStyleCnt="0"/>
      <dgm:spPr/>
    </dgm:pt>
    <dgm:pt modelId="{12CE8AA5-4D03-43A6-855A-B134E95FB100}" type="pres">
      <dgm:prSet presAssocID="{8D0D477A-8346-4399-AA97-9495CA6C105B}" presName="sibTrans" presStyleLbl="sibTrans1D1" presStyleIdx="0" presStyleCnt="6"/>
      <dgm:spPr/>
    </dgm:pt>
    <dgm:pt modelId="{5E2AE116-19E4-4473-9CD5-055AF5806D51}" type="pres">
      <dgm:prSet presAssocID="{71F026A4-91BC-4B94-8471-F9C970620E15}" presName="node" presStyleLbl="node1" presStyleIdx="1" presStyleCnt="6">
        <dgm:presLayoutVars>
          <dgm:bulletEnabled val="1"/>
        </dgm:presLayoutVars>
      </dgm:prSet>
      <dgm:spPr/>
    </dgm:pt>
    <dgm:pt modelId="{4E9F21F6-9DED-4917-9968-DE71F0861C11}" type="pres">
      <dgm:prSet presAssocID="{71F026A4-91BC-4B94-8471-F9C970620E15}" presName="spNode" presStyleCnt="0"/>
      <dgm:spPr/>
    </dgm:pt>
    <dgm:pt modelId="{D4EA30D8-FE1E-4292-BD9B-59736F3C7BC4}" type="pres">
      <dgm:prSet presAssocID="{E6AFA1DF-7D33-4DA5-9249-DC4DD5EDC0C3}" presName="sibTrans" presStyleLbl="sibTrans1D1" presStyleIdx="1" presStyleCnt="6"/>
      <dgm:spPr/>
    </dgm:pt>
    <dgm:pt modelId="{1B51D31C-0329-4992-B313-62CAD144AB54}" type="pres">
      <dgm:prSet presAssocID="{FF76465A-389F-415B-9F00-AAE2A38BA07F}" presName="node" presStyleLbl="node1" presStyleIdx="2" presStyleCnt="6">
        <dgm:presLayoutVars>
          <dgm:bulletEnabled val="1"/>
        </dgm:presLayoutVars>
      </dgm:prSet>
      <dgm:spPr/>
    </dgm:pt>
    <dgm:pt modelId="{022B2B37-5875-4975-804F-9B74FC4BAAC2}" type="pres">
      <dgm:prSet presAssocID="{FF76465A-389F-415B-9F00-AAE2A38BA07F}" presName="spNode" presStyleCnt="0"/>
      <dgm:spPr/>
    </dgm:pt>
    <dgm:pt modelId="{93D85DEA-E3B8-47E1-8A96-B7B48A68C615}" type="pres">
      <dgm:prSet presAssocID="{E9E7908C-61CC-4FA3-80F6-7620F72AAB45}" presName="sibTrans" presStyleLbl="sibTrans1D1" presStyleIdx="2" presStyleCnt="6"/>
      <dgm:spPr/>
    </dgm:pt>
    <dgm:pt modelId="{A744B15F-66CA-450C-B9FA-FED9E1AF327D}" type="pres">
      <dgm:prSet presAssocID="{CFBC1DEA-6D6A-4281-99FA-AEBA55645872}" presName="node" presStyleLbl="node1" presStyleIdx="3" presStyleCnt="6">
        <dgm:presLayoutVars>
          <dgm:bulletEnabled val="1"/>
        </dgm:presLayoutVars>
      </dgm:prSet>
      <dgm:spPr/>
    </dgm:pt>
    <dgm:pt modelId="{EC5BD46C-56CF-40EB-BE98-FAF87EDE5A46}" type="pres">
      <dgm:prSet presAssocID="{CFBC1DEA-6D6A-4281-99FA-AEBA55645872}" presName="spNode" presStyleCnt="0"/>
      <dgm:spPr/>
    </dgm:pt>
    <dgm:pt modelId="{036ACF00-0363-4F62-A0CD-71CB56B5B660}" type="pres">
      <dgm:prSet presAssocID="{A8882421-E73F-4088-BD79-5C585ED3BA1D}" presName="sibTrans" presStyleLbl="sibTrans1D1" presStyleIdx="3" presStyleCnt="6"/>
      <dgm:spPr/>
    </dgm:pt>
    <dgm:pt modelId="{62A2F5D5-FE5C-47D8-B2B6-7DF322AD20A5}" type="pres">
      <dgm:prSet presAssocID="{E070D952-D73C-483F-9251-6F39388BBD15}" presName="node" presStyleLbl="node1" presStyleIdx="4" presStyleCnt="6">
        <dgm:presLayoutVars>
          <dgm:bulletEnabled val="1"/>
        </dgm:presLayoutVars>
      </dgm:prSet>
      <dgm:spPr/>
    </dgm:pt>
    <dgm:pt modelId="{7F7EF67D-7427-410C-9E41-ACCD9612271E}" type="pres">
      <dgm:prSet presAssocID="{E070D952-D73C-483F-9251-6F39388BBD15}" presName="spNode" presStyleCnt="0"/>
      <dgm:spPr/>
    </dgm:pt>
    <dgm:pt modelId="{E4C69A65-6546-4B4C-ABCE-AF3DCFC7B411}" type="pres">
      <dgm:prSet presAssocID="{7C0CFABD-8C28-48B6-8770-4089A523A2FD}" presName="sibTrans" presStyleLbl="sibTrans1D1" presStyleIdx="4" presStyleCnt="6"/>
      <dgm:spPr/>
    </dgm:pt>
    <dgm:pt modelId="{117C969E-8054-47ED-AB92-6834F888AF4E}" type="pres">
      <dgm:prSet presAssocID="{216D0168-0F51-40AB-979D-631F1A3E5401}" presName="node" presStyleLbl="node1" presStyleIdx="5" presStyleCnt="6" custScaleX="118260">
        <dgm:presLayoutVars>
          <dgm:bulletEnabled val="1"/>
        </dgm:presLayoutVars>
      </dgm:prSet>
      <dgm:spPr/>
    </dgm:pt>
    <dgm:pt modelId="{3C0A57B4-C27D-4F2A-B762-F2120038FC49}" type="pres">
      <dgm:prSet presAssocID="{216D0168-0F51-40AB-979D-631F1A3E5401}" presName="spNode" presStyleCnt="0"/>
      <dgm:spPr/>
    </dgm:pt>
    <dgm:pt modelId="{45133DBA-75F4-4BC5-961E-D27479417669}" type="pres">
      <dgm:prSet presAssocID="{C8858FEA-01C5-453D-992E-CA893DE6C3F1}" presName="sibTrans" presStyleLbl="sibTrans1D1" presStyleIdx="5" presStyleCnt="6"/>
      <dgm:spPr/>
    </dgm:pt>
  </dgm:ptLst>
  <dgm:cxnLst>
    <dgm:cxn modelId="{05B5F10B-2087-4B95-B49F-6ED63C4A2B79}" type="presOf" srcId="{CFBC1DEA-6D6A-4281-99FA-AEBA55645872}" destId="{A744B15F-66CA-450C-B9FA-FED9E1AF327D}" srcOrd="0" destOrd="0" presId="urn:microsoft.com/office/officeart/2005/8/layout/cycle5"/>
    <dgm:cxn modelId="{98D84829-7BEA-4680-A5E1-E618C7B01F1E}" srcId="{7BA74780-5C2D-4DC8-83B4-ADF1208057B4}" destId="{E070D952-D73C-483F-9251-6F39388BBD15}" srcOrd="4" destOrd="0" parTransId="{4127831A-09EF-4979-8904-CE7096962451}" sibTransId="{7C0CFABD-8C28-48B6-8770-4089A523A2FD}"/>
    <dgm:cxn modelId="{6F6BB83A-3248-474B-8F91-9923BFD44913}" srcId="{7BA74780-5C2D-4DC8-83B4-ADF1208057B4}" destId="{CACB4AC8-8274-4B8C-A787-1E72D5568EE4}" srcOrd="0" destOrd="0" parTransId="{A1000B4B-36E7-4E47-BAB6-329C1ECE2CFA}" sibTransId="{8D0D477A-8346-4399-AA97-9495CA6C105B}"/>
    <dgm:cxn modelId="{48206E3F-2C2F-4B1B-A846-158C934110E7}" type="presOf" srcId="{E070D952-D73C-483F-9251-6F39388BBD15}" destId="{62A2F5D5-FE5C-47D8-B2B6-7DF322AD20A5}" srcOrd="0" destOrd="0" presId="urn:microsoft.com/office/officeart/2005/8/layout/cycle5"/>
    <dgm:cxn modelId="{85219C40-EAE4-4081-AC20-E535BB9A58EE}" srcId="{7BA74780-5C2D-4DC8-83B4-ADF1208057B4}" destId="{71F026A4-91BC-4B94-8471-F9C970620E15}" srcOrd="1" destOrd="0" parTransId="{EF0060F3-844B-47AB-BC69-E781D9AE54AB}" sibTransId="{E6AFA1DF-7D33-4DA5-9249-DC4DD5EDC0C3}"/>
    <dgm:cxn modelId="{C1469742-B92F-4392-8218-F3260AAE07A0}" type="presOf" srcId="{FF76465A-389F-415B-9F00-AAE2A38BA07F}" destId="{1B51D31C-0329-4992-B313-62CAD144AB54}" srcOrd="0" destOrd="0" presId="urn:microsoft.com/office/officeart/2005/8/layout/cycle5"/>
    <dgm:cxn modelId="{AA91BB43-3F16-473F-A4B2-FA69EF8609E9}" type="presOf" srcId="{8D0D477A-8346-4399-AA97-9495CA6C105B}" destId="{12CE8AA5-4D03-43A6-855A-B134E95FB100}" srcOrd="0" destOrd="0" presId="urn:microsoft.com/office/officeart/2005/8/layout/cycle5"/>
    <dgm:cxn modelId="{3B214165-515D-44D5-A41C-952289C1B6F7}" srcId="{7BA74780-5C2D-4DC8-83B4-ADF1208057B4}" destId="{FF76465A-389F-415B-9F00-AAE2A38BA07F}" srcOrd="2" destOrd="0" parTransId="{AC31C3B2-518D-4BEC-8D39-4E3F2F8A1264}" sibTransId="{E9E7908C-61CC-4FA3-80F6-7620F72AAB45}"/>
    <dgm:cxn modelId="{14AA0847-F3EF-4CF4-943E-DBB29F4F9907}" type="presOf" srcId="{E9E7908C-61CC-4FA3-80F6-7620F72AAB45}" destId="{93D85DEA-E3B8-47E1-8A96-B7B48A68C615}" srcOrd="0" destOrd="0" presId="urn:microsoft.com/office/officeart/2005/8/layout/cycle5"/>
    <dgm:cxn modelId="{E5AACE6A-6C68-4DFB-A60E-3E6F83D9F459}" srcId="{7BA74780-5C2D-4DC8-83B4-ADF1208057B4}" destId="{216D0168-0F51-40AB-979D-631F1A3E5401}" srcOrd="5" destOrd="0" parTransId="{487CB8EB-77E7-43DF-8A08-E36DE3B6AAB7}" sibTransId="{C8858FEA-01C5-453D-992E-CA893DE6C3F1}"/>
    <dgm:cxn modelId="{5B026D87-CB9F-4021-972F-EC47EF0F0B1D}" type="presOf" srcId="{216D0168-0F51-40AB-979D-631F1A3E5401}" destId="{117C969E-8054-47ED-AB92-6834F888AF4E}" srcOrd="0" destOrd="0" presId="urn:microsoft.com/office/officeart/2005/8/layout/cycle5"/>
    <dgm:cxn modelId="{A2E1EE97-A806-40B9-9E26-D495822C3940}" srcId="{7BA74780-5C2D-4DC8-83B4-ADF1208057B4}" destId="{CFBC1DEA-6D6A-4281-99FA-AEBA55645872}" srcOrd="3" destOrd="0" parTransId="{5D6BB354-64A7-467B-A467-31144C995872}" sibTransId="{A8882421-E73F-4088-BD79-5C585ED3BA1D}"/>
    <dgm:cxn modelId="{854E229C-4684-4E65-9B59-D845E1F01420}" type="presOf" srcId="{71F026A4-91BC-4B94-8471-F9C970620E15}" destId="{5E2AE116-19E4-4473-9CD5-055AF5806D51}" srcOrd="0" destOrd="0" presId="urn:microsoft.com/office/officeart/2005/8/layout/cycle5"/>
    <dgm:cxn modelId="{032D1BBA-8C25-494A-9F95-A14041B9EADD}" type="presOf" srcId="{E6AFA1DF-7D33-4DA5-9249-DC4DD5EDC0C3}" destId="{D4EA30D8-FE1E-4292-BD9B-59736F3C7BC4}" srcOrd="0" destOrd="0" presId="urn:microsoft.com/office/officeart/2005/8/layout/cycle5"/>
    <dgm:cxn modelId="{B45222D2-FBD9-488E-92F3-A9F7C082C7C9}" type="presOf" srcId="{CACB4AC8-8274-4B8C-A787-1E72D5568EE4}" destId="{C1B089E5-CC65-4B5A-8B6A-0C08AED9475F}" srcOrd="0" destOrd="0" presId="urn:microsoft.com/office/officeart/2005/8/layout/cycle5"/>
    <dgm:cxn modelId="{7C8F6ED7-5BA7-4A8F-BA17-FE9DE2BD1D2C}" type="presOf" srcId="{A8882421-E73F-4088-BD79-5C585ED3BA1D}" destId="{036ACF00-0363-4F62-A0CD-71CB56B5B660}" srcOrd="0" destOrd="0" presId="urn:microsoft.com/office/officeart/2005/8/layout/cycle5"/>
    <dgm:cxn modelId="{3662F0DD-3DF3-45FF-A49F-5EDFCD275EE1}" type="presOf" srcId="{7C0CFABD-8C28-48B6-8770-4089A523A2FD}" destId="{E4C69A65-6546-4B4C-ABCE-AF3DCFC7B411}" srcOrd="0" destOrd="0" presId="urn:microsoft.com/office/officeart/2005/8/layout/cycle5"/>
    <dgm:cxn modelId="{EF5478DF-0001-4BF9-AD28-30A0DC507350}" type="presOf" srcId="{C8858FEA-01C5-453D-992E-CA893DE6C3F1}" destId="{45133DBA-75F4-4BC5-961E-D27479417669}" srcOrd="0" destOrd="0" presId="urn:microsoft.com/office/officeart/2005/8/layout/cycle5"/>
    <dgm:cxn modelId="{1CAEFDF1-EDC7-4E85-ACBA-CF621B842E9E}" type="presOf" srcId="{7BA74780-5C2D-4DC8-83B4-ADF1208057B4}" destId="{FD6ADFA3-9C7C-4414-99B2-451C3547B072}" srcOrd="0" destOrd="0" presId="urn:microsoft.com/office/officeart/2005/8/layout/cycle5"/>
    <dgm:cxn modelId="{45271FA7-7FD7-4672-BA4F-9B46BC86D958}" type="presParOf" srcId="{FD6ADFA3-9C7C-4414-99B2-451C3547B072}" destId="{C1B089E5-CC65-4B5A-8B6A-0C08AED9475F}" srcOrd="0" destOrd="0" presId="urn:microsoft.com/office/officeart/2005/8/layout/cycle5"/>
    <dgm:cxn modelId="{3F77E987-A1DB-455B-9FA6-F92A61B62B52}" type="presParOf" srcId="{FD6ADFA3-9C7C-4414-99B2-451C3547B072}" destId="{266CE6B0-DE0D-43AA-8384-6439AFAAE3AE}" srcOrd="1" destOrd="0" presId="urn:microsoft.com/office/officeart/2005/8/layout/cycle5"/>
    <dgm:cxn modelId="{7EB9F9D1-8482-4334-A890-BD8E62F74EDB}" type="presParOf" srcId="{FD6ADFA3-9C7C-4414-99B2-451C3547B072}" destId="{12CE8AA5-4D03-43A6-855A-B134E95FB100}" srcOrd="2" destOrd="0" presId="urn:microsoft.com/office/officeart/2005/8/layout/cycle5"/>
    <dgm:cxn modelId="{4D28B5CF-A59D-486C-85BB-8B8E6FBC955E}" type="presParOf" srcId="{FD6ADFA3-9C7C-4414-99B2-451C3547B072}" destId="{5E2AE116-19E4-4473-9CD5-055AF5806D51}" srcOrd="3" destOrd="0" presId="urn:microsoft.com/office/officeart/2005/8/layout/cycle5"/>
    <dgm:cxn modelId="{90A27AB9-6E96-4894-A4AC-5B1BC4C11411}" type="presParOf" srcId="{FD6ADFA3-9C7C-4414-99B2-451C3547B072}" destId="{4E9F21F6-9DED-4917-9968-DE71F0861C11}" srcOrd="4" destOrd="0" presId="urn:microsoft.com/office/officeart/2005/8/layout/cycle5"/>
    <dgm:cxn modelId="{4A0BFA40-A286-4032-B694-6C3679962A85}" type="presParOf" srcId="{FD6ADFA3-9C7C-4414-99B2-451C3547B072}" destId="{D4EA30D8-FE1E-4292-BD9B-59736F3C7BC4}" srcOrd="5" destOrd="0" presId="urn:microsoft.com/office/officeart/2005/8/layout/cycle5"/>
    <dgm:cxn modelId="{4454A471-8F8C-42D9-9CBB-909C97C3890F}" type="presParOf" srcId="{FD6ADFA3-9C7C-4414-99B2-451C3547B072}" destId="{1B51D31C-0329-4992-B313-62CAD144AB54}" srcOrd="6" destOrd="0" presId="urn:microsoft.com/office/officeart/2005/8/layout/cycle5"/>
    <dgm:cxn modelId="{6E8ACAFD-EF47-4C86-BEF7-168C8C9560A8}" type="presParOf" srcId="{FD6ADFA3-9C7C-4414-99B2-451C3547B072}" destId="{022B2B37-5875-4975-804F-9B74FC4BAAC2}" srcOrd="7" destOrd="0" presId="urn:microsoft.com/office/officeart/2005/8/layout/cycle5"/>
    <dgm:cxn modelId="{CD0076B2-409B-46E9-A3F4-85A272DD0216}" type="presParOf" srcId="{FD6ADFA3-9C7C-4414-99B2-451C3547B072}" destId="{93D85DEA-E3B8-47E1-8A96-B7B48A68C615}" srcOrd="8" destOrd="0" presId="urn:microsoft.com/office/officeart/2005/8/layout/cycle5"/>
    <dgm:cxn modelId="{41D5D811-CCB8-4BD1-93BE-53DD7F8D0EDC}" type="presParOf" srcId="{FD6ADFA3-9C7C-4414-99B2-451C3547B072}" destId="{A744B15F-66CA-450C-B9FA-FED9E1AF327D}" srcOrd="9" destOrd="0" presId="urn:microsoft.com/office/officeart/2005/8/layout/cycle5"/>
    <dgm:cxn modelId="{291129FA-A3A9-49D8-A625-90CE1AE02923}" type="presParOf" srcId="{FD6ADFA3-9C7C-4414-99B2-451C3547B072}" destId="{EC5BD46C-56CF-40EB-BE98-FAF87EDE5A46}" srcOrd="10" destOrd="0" presId="urn:microsoft.com/office/officeart/2005/8/layout/cycle5"/>
    <dgm:cxn modelId="{BCAFA466-3B49-41CF-A136-7E376C9817A2}" type="presParOf" srcId="{FD6ADFA3-9C7C-4414-99B2-451C3547B072}" destId="{036ACF00-0363-4F62-A0CD-71CB56B5B660}" srcOrd="11" destOrd="0" presId="urn:microsoft.com/office/officeart/2005/8/layout/cycle5"/>
    <dgm:cxn modelId="{58B62A15-EFF6-4CCE-9650-9CE7B2E68656}" type="presParOf" srcId="{FD6ADFA3-9C7C-4414-99B2-451C3547B072}" destId="{62A2F5D5-FE5C-47D8-B2B6-7DF322AD20A5}" srcOrd="12" destOrd="0" presId="urn:microsoft.com/office/officeart/2005/8/layout/cycle5"/>
    <dgm:cxn modelId="{D118BA6B-BA2B-4674-B0F9-822D6E238F64}" type="presParOf" srcId="{FD6ADFA3-9C7C-4414-99B2-451C3547B072}" destId="{7F7EF67D-7427-410C-9E41-ACCD9612271E}" srcOrd="13" destOrd="0" presId="urn:microsoft.com/office/officeart/2005/8/layout/cycle5"/>
    <dgm:cxn modelId="{C6AE6817-61D1-4451-8139-F27573F482B6}" type="presParOf" srcId="{FD6ADFA3-9C7C-4414-99B2-451C3547B072}" destId="{E4C69A65-6546-4B4C-ABCE-AF3DCFC7B411}" srcOrd="14" destOrd="0" presId="urn:microsoft.com/office/officeart/2005/8/layout/cycle5"/>
    <dgm:cxn modelId="{95C0669C-8958-45BE-9BB2-2CC732530BDF}" type="presParOf" srcId="{FD6ADFA3-9C7C-4414-99B2-451C3547B072}" destId="{117C969E-8054-47ED-AB92-6834F888AF4E}" srcOrd="15" destOrd="0" presId="urn:microsoft.com/office/officeart/2005/8/layout/cycle5"/>
    <dgm:cxn modelId="{BDD9D654-5725-4EF1-B606-85A823A53E6E}" type="presParOf" srcId="{FD6ADFA3-9C7C-4414-99B2-451C3547B072}" destId="{3C0A57B4-C27D-4F2A-B762-F2120038FC49}" srcOrd="16" destOrd="0" presId="urn:microsoft.com/office/officeart/2005/8/layout/cycle5"/>
    <dgm:cxn modelId="{00367C0F-92F1-41E2-A3D6-D9611FDA47B4}" type="presParOf" srcId="{FD6ADFA3-9C7C-4414-99B2-451C3547B072}" destId="{45133DBA-75F4-4BC5-961E-D27479417669}" srcOrd="17" destOrd="0" presId="urn:microsoft.com/office/officeart/2005/8/layout/cycle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7B0520-4937-4B94-9AE0-F4B38CE0EE42}"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s-EC"/>
        </a:p>
      </dgm:t>
    </dgm:pt>
    <dgm:pt modelId="{3B9B943D-E802-4DC1-9160-E96D682D6915}">
      <dgm:prSet phldrT="[Texto]" custT="1"/>
      <dgm:spPr/>
      <dgm:t>
        <a:bodyPr/>
        <a:lstStyle/>
        <a:p>
          <a:r>
            <a:rPr lang="es-MX" sz="1400" b="1" dirty="0">
              <a:latin typeface="Calibri"/>
              <a:ea typeface="+mn-ea"/>
              <a:cs typeface="+mn-cs"/>
            </a:rPr>
            <a:t>Superintendencia de Compañías, Valores y Seguros</a:t>
          </a:r>
          <a:endParaRPr lang="es-EC" sz="1400" dirty="0"/>
        </a:p>
      </dgm:t>
    </dgm:pt>
    <dgm:pt modelId="{89CCDA67-69B4-45CC-951C-35B697C08B55}" type="parTrans" cxnId="{DA4BD75F-1FD0-46BF-AD18-BD3F8683DC34}">
      <dgm:prSet/>
      <dgm:spPr/>
      <dgm:t>
        <a:bodyPr/>
        <a:lstStyle/>
        <a:p>
          <a:endParaRPr lang="es-EC" sz="1400"/>
        </a:p>
      </dgm:t>
    </dgm:pt>
    <dgm:pt modelId="{58D2B3F7-86C0-43FC-BC0D-AF1256A2ED04}" type="sibTrans" cxnId="{DA4BD75F-1FD0-46BF-AD18-BD3F8683DC34}">
      <dgm:prSet/>
      <dgm:spPr/>
      <dgm:t>
        <a:bodyPr/>
        <a:lstStyle/>
        <a:p>
          <a:endParaRPr lang="es-EC" sz="1400"/>
        </a:p>
      </dgm:t>
    </dgm:pt>
    <dgm:pt modelId="{689788B9-5F80-4E6B-8130-F5B4E663F395}">
      <dgm:prSet phldrT="[Texto]" custT="1"/>
      <dgm:spPr/>
      <dgm:t>
        <a:bodyPr/>
        <a:lstStyle/>
        <a:p>
          <a:r>
            <a:rPr lang="es-EC" sz="1400" dirty="0"/>
            <a:t>Supervisa y controla el mercado de valores</a:t>
          </a:r>
        </a:p>
      </dgm:t>
    </dgm:pt>
    <dgm:pt modelId="{21672233-C751-45CC-9364-EE6465288FBF}" type="parTrans" cxnId="{0A1A3EC5-9E73-46DF-B5D3-6016A54905F9}">
      <dgm:prSet/>
      <dgm:spPr/>
      <dgm:t>
        <a:bodyPr/>
        <a:lstStyle/>
        <a:p>
          <a:endParaRPr lang="es-EC" sz="1400"/>
        </a:p>
      </dgm:t>
    </dgm:pt>
    <dgm:pt modelId="{89AFD58E-91BD-49FF-AFB4-8B80555DB218}" type="sibTrans" cxnId="{0A1A3EC5-9E73-46DF-B5D3-6016A54905F9}">
      <dgm:prSet/>
      <dgm:spPr/>
      <dgm:t>
        <a:bodyPr/>
        <a:lstStyle/>
        <a:p>
          <a:endParaRPr lang="es-EC" sz="1400"/>
        </a:p>
      </dgm:t>
    </dgm:pt>
    <dgm:pt modelId="{6EF7208E-3B8E-407C-9C1B-2DF30628D4F6}">
      <dgm:prSet phldrT="[Texto]" custT="1"/>
      <dgm:spPr/>
      <dgm:t>
        <a:bodyPr/>
        <a:lstStyle/>
        <a:p>
          <a:r>
            <a:rPr lang="es-MX" sz="1400" b="0" i="0" dirty="0"/>
            <a:t>En las circunstancias y condiciones establecidas por la Ley.</a:t>
          </a:r>
          <a:endParaRPr lang="es-EC" sz="1400" dirty="0"/>
        </a:p>
      </dgm:t>
    </dgm:pt>
    <dgm:pt modelId="{077A7EDA-E79E-4174-8083-0711D42CDCF1}" type="parTrans" cxnId="{31D3E08A-C903-41DF-BEA6-0652ABE7051F}">
      <dgm:prSet/>
      <dgm:spPr/>
      <dgm:t>
        <a:bodyPr/>
        <a:lstStyle/>
        <a:p>
          <a:endParaRPr lang="es-EC" sz="1400"/>
        </a:p>
      </dgm:t>
    </dgm:pt>
    <dgm:pt modelId="{CE376B87-3DDE-41F3-B25E-FE349AD1F114}" type="sibTrans" cxnId="{31D3E08A-C903-41DF-BEA6-0652ABE7051F}">
      <dgm:prSet/>
      <dgm:spPr/>
      <dgm:t>
        <a:bodyPr/>
        <a:lstStyle/>
        <a:p>
          <a:endParaRPr lang="es-EC" sz="1400"/>
        </a:p>
      </dgm:t>
    </dgm:pt>
    <dgm:pt modelId="{954E20D1-7795-41FD-B7CF-5458C149315A}">
      <dgm:prSet phldrT="[Texto]" custT="1"/>
      <dgm:spPr/>
      <dgm:t>
        <a:bodyPr/>
        <a:lstStyle/>
        <a:p>
          <a:r>
            <a:rPr lang="es-EC" sz="1400" b="1" i="0" dirty="0"/>
            <a:t>Intendencia Nacional de Mercado de Valores</a:t>
          </a:r>
          <a:endParaRPr lang="es-EC" sz="1400" dirty="0"/>
        </a:p>
      </dgm:t>
    </dgm:pt>
    <dgm:pt modelId="{B1B7AB41-D76E-452D-912E-3C398EEC79BC}" type="parTrans" cxnId="{8E47E4CE-7764-411B-A33A-E7777969FA45}">
      <dgm:prSet/>
      <dgm:spPr/>
      <dgm:t>
        <a:bodyPr/>
        <a:lstStyle/>
        <a:p>
          <a:endParaRPr lang="es-EC" sz="1400"/>
        </a:p>
      </dgm:t>
    </dgm:pt>
    <dgm:pt modelId="{635C9B19-0A0D-4138-970F-A5A314EB464F}" type="sibTrans" cxnId="{8E47E4CE-7764-411B-A33A-E7777969FA45}">
      <dgm:prSet/>
      <dgm:spPr/>
      <dgm:t>
        <a:bodyPr/>
        <a:lstStyle/>
        <a:p>
          <a:endParaRPr lang="es-EC" sz="1400"/>
        </a:p>
      </dgm:t>
    </dgm:pt>
    <dgm:pt modelId="{CB4A8D03-A113-4E94-BD17-4B2FB5B1D4DB}">
      <dgm:prSet phldrT="[Texto]" custT="1"/>
      <dgm:spPr/>
      <dgm:t>
        <a:bodyPr/>
        <a:lstStyle/>
        <a:p>
          <a:r>
            <a:rPr lang="es-MX" sz="1400" b="0" i="0" dirty="0"/>
            <a:t>Coordina la gestión de control y supervisión del mercado de valores</a:t>
          </a:r>
          <a:endParaRPr lang="es-EC" sz="1400" dirty="0"/>
        </a:p>
      </dgm:t>
    </dgm:pt>
    <dgm:pt modelId="{5672F7F9-B14A-458B-BF11-73019D5234AE}" type="parTrans" cxnId="{426DA5B5-AB87-4516-A940-EBF3B27D8511}">
      <dgm:prSet/>
      <dgm:spPr/>
      <dgm:t>
        <a:bodyPr/>
        <a:lstStyle/>
        <a:p>
          <a:endParaRPr lang="es-EC" sz="1400"/>
        </a:p>
      </dgm:t>
    </dgm:pt>
    <dgm:pt modelId="{7D7C4CBD-1268-4EDC-872D-9417143A7166}" type="sibTrans" cxnId="{426DA5B5-AB87-4516-A940-EBF3B27D8511}">
      <dgm:prSet/>
      <dgm:spPr/>
      <dgm:t>
        <a:bodyPr/>
        <a:lstStyle/>
        <a:p>
          <a:endParaRPr lang="es-EC" sz="1400"/>
        </a:p>
      </dgm:t>
    </dgm:pt>
    <dgm:pt modelId="{222CBCC7-8E2E-4AA2-A6A3-89FC52262195}">
      <dgm:prSet phldrT="[Texto]" custT="1"/>
      <dgm:spPr/>
      <dgm:t>
        <a:bodyPr/>
        <a:lstStyle/>
        <a:p>
          <a:r>
            <a:rPr lang="es-MX" sz="1400" dirty="0"/>
            <a:t>Promueve e impulsa una cultura financiera en el ámbito del mercado de valores.</a:t>
          </a:r>
          <a:endParaRPr lang="es-EC" sz="1400" dirty="0"/>
        </a:p>
      </dgm:t>
    </dgm:pt>
    <dgm:pt modelId="{20A3DC91-A082-4F5D-A0BA-0B91CBCCC13B}" type="parTrans" cxnId="{37DDECD2-D0E6-4F49-B634-A6C938B1734D}">
      <dgm:prSet/>
      <dgm:spPr/>
      <dgm:t>
        <a:bodyPr/>
        <a:lstStyle/>
        <a:p>
          <a:endParaRPr lang="es-EC" sz="1400"/>
        </a:p>
      </dgm:t>
    </dgm:pt>
    <dgm:pt modelId="{5EB53751-C3AC-483C-BED4-51BFBCEBB57D}" type="sibTrans" cxnId="{37DDECD2-D0E6-4F49-B634-A6C938B1734D}">
      <dgm:prSet/>
      <dgm:spPr/>
      <dgm:t>
        <a:bodyPr/>
        <a:lstStyle/>
        <a:p>
          <a:endParaRPr lang="es-EC" sz="1400"/>
        </a:p>
      </dgm:t>
    </dgm:pt>
    <dgm:pt modelId="{860BCF10-C847-401C-ADF4-1AA5CDC9094A}">
      <dgm:prSet phldrT="[Texto]" custT="1"/>
      <dgm:spPr/>
      <dgm:t>
        <a:bodyPr/>
        <a:lstStyle/>
        <a:p>
          <a:pPr>
            <a:buFont typeface="+mj-lt"/>
            <a:buAutoNum type="arabicPeriod"/>
          </a:pPr>
          <a:r>
            <a:rPr lang="es-EC" sz="1400" b="1" dirty="0"/>
            <a:t>Banco Central del Ecuador</a:t>
          </a:r>
          <a:endParaRPr lang="es-EC" sz="1400" dirty="0"/>
        </a:p>
      </dgm:t>
    </dgm:pt>
    <dgm:pt modelId="{D4F0B219-0569-4ABC-9148-EACD3764A47D}" type="parTrans" cxnId="{508FC967-D7E0-4EB7-A401-A44EFCA2A549}">
      <dgm:prSet/>
      <dgm:spPr/>
      <dgm:t>
        <a:bodyPr/>
        <a:lstStyle/>
        <a:p>
          <a:endParaRPr lang="es-EC" sz="1400"/>
        </a:p>
      </dgm:t>
    </dgm:pt>
    <dgm:pt modelId="{68686DA7-631F-47D6-BC19-5845DBE2EF5B}" type="sibTrans" cxnId="{508FC967-D7E0-4EB7-A401-A44EFCA2A549}">
      <dgm:prSet/>
      <dgm:spPr/>
      <dgm:t>
        <a:bodyPr/>
        <a:lstStyle/>
        <a:p>
          <a:endParaRPr lang="es-EC" sz="1400"/>
        </a:p>
      </dgm:t>
    </dgm:pt>
    <dgm:pt modelId="{06593780-CC06-40FE-AB6F-DB1C6ED91059}">
      <dgm:prSet phldrT="[Texto]" custT="1"/>
      <dgm:spPr/>
      <dgm:t>
        <a:bodyPr/>
        <a:lstStyle/>
        <a:p>
          <a:r>
            <a:rPr lang="es-EC" sz="1400" dirty="0"/>
            <a:t>Persona jurídica de derecho público que forma parte de la función ejecutiva</a:t>
          </a:r>
        </a:p>
      </dgm:t>
    </dgm:pt>
    <dgm:pt modelId="{04150839-DF12-432F-A11F-77ACE8C8B84A}" type="parTrans" cxnId="{1F442361-A762-49C0-BC68-5AC6C35CB34A}">
      <dgm:prSet/>
      <dgm:spPr/>
      <dgm:t>
        <a:bodyPr/>
        <a:lstStyle/>
        <a:p>
          <a:endParaRPr lang="es-EC" sz="1400"/>
        </a:p>
      </dgm:t>
    </dgm:pt>
    <dgm:pt modelId="{28F000D1-BDB4-4A1A-BFE0-D16416B09FD3}" type="sibTrans" cxnId="{1F442361-A762-49C0-BC68-5AC6C35CB34A}">
      <dgm:prSet/>
      <dgm:spPr/>
      <dgm:t>
        <a:bodyPr/>
        <a:lstStyle/>
        <a:p>
          <a:endParaRPr lang="es-EC" sz="1400"/>
        </a:p>
      </dgm:t>
    </dgm:pt>
    <dgm:pt modelId="{2477F14A-5F74-4EF4-9E08-0FB105708382}">
      <dgm:prSet phldrT="[Texto]" custT="1"/>
      <dgm:spPr/>
      <dgm:t>
        <a:bodyPr/>
        <a:lstStyle/>
        <a:p>
          <a:r>
            <a:rPr lang="es-EC" sz="1400" dirty="0"/>
            <a:t>Ejecuta las políticas monetarias, crediticias y financieras </a:t>
          </a:r>
        </a:p>
      </dgm:t>
    </dgm:pt>
    <dgm:pt modelId="{BBC4A9C0-1784-4229-99BD-47E1B2465157}" type="parTrans" cxnId="{47BA8EE3-6EDE-4296-BB1D-9051A40BCD44}">
      <dgm:prSet/>
      <dgm:spPr/>
      <dgm:t>
        <a:bodyPr/>
        <a:lstStyle/>
        <a:p>
          <a:endParaRPr lang="es-EC" sz="1400"/>
        </a:p>
      </dgm:t>
    </dgm:pt>
    <dgm:pt modelId="{8E997A2C-6979-4F02-B945-6943D9CA1FF7}" type="sibTrans" cxnId="{47BA8EE3-6EDE-4296-BB1D-9051A40BCD44}">
      <dgm:prSet/>
      <dgm:spPr/>
      <dgm:t>
        <a:bodyPr/>
        <a:lstStyle/>
        <a:p>
          <a:endParaRPr lang="es-EC" sz="1400"/>
        </a:p>
      </dgm:t>
    </dgm:pt>
    <dgm:pt modelId="{5D0ADBE5-CC17-432B-A523-6E3D1ADCE960}" type="pres">
      <dgm:prSet presAssocID="{C07B0520-4937-4B94-9AE0-F4B38CE0EE42}" presName="Name0" presStyleCnt="0">
        <dgm:presLayoutVars>
          <dgm:dir/>
          <dgm:animLvl val="lvl"/>
          <dgm:resizeHandles val="exact"/>
        </dgm:presLayoutVars>
      </dgm:prSet>
      <dgm:spPr/>
    </dgm:pt>
    <dgm:pt modelId="{4B2ECCF8-317B-4EFE-B55F-E217E6F2C599}" type="pres">
      <dgm:prSet presAssocID="{3B9B943D-E802-4DC1-9160-E96D682D6915}" presName="composite" presStyleCnt="0"/>
      <dgm:spPr/>
    </dgm:pt>
    <dgm:pt modelId="{EF78CC2D-2FDF-489C-A8DD-32FB187CB7F2}" type="pres">
      <dgm:prSet presAssocID="{3B9B943D-E802-4DC1-9160-E96D682D6915}" presName="parTx" presStyleLbl="alignNode1" presStyleIdx="0" presStyleCnt="3">
        <dgm:presLayoutVars>
          <dgm:chMax val="0"/>
          <dgm:chPref val="0"/>
          <dgm:bulletEnabled val="1"/>
        </dgm:presLayoutVars>
      </dgm:prSet>
      <dgm:spPr/>
    </dgm:pt>
    <dgm:pt modelId="{F238678A-33A3-43A6-8789-E7A09A573697}" type="pres">
      <dgm:prSet presAssocID="{3B9B943D-E802-4DC1-9160-E96D682D6915}" presName="desTx" presStyleLbl="alignAccFollowNode1" presStyleIdx="0" presStyleCnt="3">
        <dgm:presLayoutVars>
          <dgm:bulletEnabled val="1"/>
        </dgm:presLayoutVars>
      </dgm:prSet>
      <dgm:spPr/>
    </dgm:pt>
    <dgm:pt modelId="{C58BB4F9-F7D5-4BA0-A38C-B8BC7910BB90}" type="pres">
      <dgm:prSet presAssocID="{58D2B3F7-86C0-43FC-BC0D-AF1256A2ED04}" presName="space" presStyleCnt="0"/>
      <dgm:spPr/>
    </dgm:pt>
    <dgm:pt modelId="{1CDF0768-B548-4B6D-92C1-F8206BAA9CB8}" type="pres">
      <dgm:prSet presAssocID="{954E20D1-7795-41FD-B7CF-5458C149315A}" presName="composite" presStyleCnt="0"/>
      <dgm:spPr/>
    </dgm:pt>
    <dgm:pt modelId="{66AE1B05-424A-41A4-8A97-805DE267636E}" type="pres">
      <dgm:prSet presAssocID="{954E20D1-7795-41FD-B7CF-5458C149315A}" presName="parTx" presStyleLbl="alignNode1" presStyleIdx="1" presStyleCnt="3">
        <dgm:presLayoutVars>
          <dgm:chMax val="0"/>
          <dgm:chPref val="0"/>
          <dgm:bulletEnabled val="1"/>
        </dgm:presLayoutVars>
      </dgm:prSet>
      <dgm:spPr/>
    </dgm:pt>
    <dgm:pt modelId="{B77B9767-A9E4-4D10-95AC-8A68866FED67}" type="pres">
      <dgm:prSet presAssocID="{954E20D1-7795-41FD-B7CF-5458C149315A}" presName="desTx" presStyleLbl="alignAccFollowNode1" presStyleIdx="1" presStyleCnt="3">
        <dgm:presLayoutVars>
          <dgm:bulletEnabled val="1"/>
        </dgm:presLayoutVars>
      </dgm:prSet>
      <dgm:spPr/>
    </dgm:pt>
    <dgm:pt modelId="{7F481DC5-5ED8-41D1-939C-78B64A6A7803}" type="pres">
      <dgm:prSet presAssocID="{635C9B19-0A0D-4138-970F-A5A314EB464F}" presName="space" presStyleCnt="0"/>
      <dgm:spPr/>
    </dgm:pt>
    <dgm:pt modelId="{367D0BA9-CB20-48B7-8470-8C011DD9528F}" type="pres">
      <dgm:prSet presAssocID="{860BCF10-C847-401C-ADF4-1AA5CDC9094A}" presName="composite" presStyleCnt="0"/>
      <dgm:spPr/>
    </dgm:pt>
    <dgm:pt modelId="{75F73876-7767-4E0A-9451-86969C305CBC}" type="pres">
      <dgm:prSet presAssocID="{860BCF10-C847-401C-ADF4-1AA5CDC9094A}" presName="parTx" presStyleLbl="alignNode1" presStyleIdx="2" presStyleCnt="3">
        <dgm:presLayoutVars>
          <dgm:chMax val="0"/>
          <dgm:chPref val="0"/>
          <dgm:bulletEnabled val="1"/>
        </dgm:presLayoutVars>
      </dgm:prSet>
      <dgm:spPr/>
    </dgm:pt>
    <dgm:pt modelId="{C08CA8BD-557A-4F7C-82C6-AFD5B4D5AA7A}" type="pres">
      <dgm:prSet presAssocID="{860BCF10-C847-401C-ADF4-1AA5CDC9094A}" presName="desTx" presStyleLbl="alignAccFollowNode1" presStyleIdx="2" presStyleCnt="3">
        <dgm:presLayoutVars>
          <dgm:bulletEnabled val="1"/>
        </dgm:presLayoutVars>
      </dgm:prSet>
      <dgm:spPr/>
    </dgm:pt>
  </dgm:ptLst>
  <dgm:cxnLst>
    <dgm:cxn modelId="{EE299103-8C94-4E28-87EC-48F900004CFC}" type="presOf" srcId="{6EF7208E-3B8E-407C-9C1B-2DF30628D4F6}" destId="{F238678A-33A3-43A6-8789-E7A09A573697}" srcOrd="0" destOrd="1" presId="urn:microsoft.com/office/officeart/2005/8/layout/hList1"/>
    <dgm:cxn modelId="{273D490A-C6E1-4A46-A26B-50BF272ED6F9}" type="presOf" srcId="{222CBCC7-8E2E-4AA2-A6A3-89FC52262195}" destId="{B77B9767-A9E4-4D10-95AC-8A68866FED67}" srcOrd="0" destOrd="1" presId="urn:microsoft.com/office/officeart/2005/8/layout/hList1"/>
    <dgm:cxn modelId="{66011A0E-B646-41BF-B1F1-FDAC944EC68D}" type="presOf" srcId="{2477F14A-5F74-4EF4-9E08-0FB105708382}" destId="{C08CA8BD-557A-4F7C-82C6-AFD5B4D5AA7A}" srcOrd="0" destOrd="1" presId="urn:microsoft.com/office/officeart/2005/8/layout/hList1"/>
    <dgm:cxn modelId="{DA4BD75F-1FD0-46BF-AD18-BD3F8683DC34}" srcId="{C07B0520-4937-4B94-9AE0-F4B38CE0EE42}" destId="{3B9B943D-E802-4DC1-9160-E96D682D6915}" srcOrd="0" destOrd="0" parTransId="{89CCDA67-69B4-45CC-951C-35B697C08B55}" sibTransId="{58D2B3F7-86C0-43FC-BC0D-AF1256A2ED04}"/>
    <dgm:cxn modelId="{1F442361-A762-49C0-BC68-5AC6C35CB34A}" srcId="{860BCF10-C847-401C-ADF4-1AA5CDC9094A}" destId="{06593780-CC06-40FE-AB6F-DB1C6ED91059}" srcOrd="0" destOrd="0" parTransId="{04150839-DF12-432F-A11F-77ACE8C8B84A}" sibTransId="{28F000D1-BDB4-4A1A-BFE0-D16416B09FD3}"/>
    <dgm:cxn modelId="{508FC967-D7E0-4EB7-A401-A44EFCA2A549}" srcId="{C07B0520-4937-4B94-9AE0-F4B38CE0EE42}" destId="{860BCF10-C847-401C-ADF4-1AA5CDC9094A}" srcOrd="2" destOrd="0" parTransId="{D4F0B219-0569-4ABC-9148-EACD3764A47D}" sibTransId="{68686DA7-631F-47D6-BC19-5845DBE2EF5B}"/>
    <dgm:cxn modelId="{DE0E1976-F7B2-4452-89DF-00EE0AF94D69}" type="presOf" srcId="{3B9B943D-E802-4DC1-9160-E96D682D6915}" destId="{EF78CC2D-2FDF-489C-A8DD-32FB187CB7F2}" srcOrd="0" destOrd="0" presId="urn:microsoft.com/office/officeart/2005/8/layout/hList1"/>
    <dgm:cxn modelId="{BC44BF7A-8371-4A13-8C81-676BEE056D71}" type="presOf" srcId="{06593780-CC06-40FE-AB6F-DB1C6ED91059}" destId="{C08CA8BD-557A-4F7C-82C6-AFD5B4D5AA7A}" srcOrd="0" destOrd="0" presId="urn:microsoft.com/office/officeart/2005/8/layout/hList1"/>
    <dgm:cxn modelId="{31D3E08A-C903-41DF-BEA6-0652ABE7051F}" srcId="{3B9B943D-E802-4DC1-9160-E96D682D6915}" destId="{6EF7208E-3B8E-407C-9C1B-2DF30628D4F6}" srcOrd="1" destOrd="0" parTransId="{077A7EDA-E79E-4174-8083-0711D42CDCF1}" sibTransId="{CE376B87-3DDE-41F3-B25E-FE349AD1F114}"/>
    <dgm:cxn modelId="{29038696-2CD8-4922-AFE2-7F128EC06C97}" type="presOf" srcId="{689788B9-5F80-4E6B-8130-F5B4E663F395}" destId="{F238678A-33A3-43A6-8789-E7A09A573697}" srcOrd="0" destOrd="0" presId="urn:microsoft.com/office/officeart/2005/8/layout/hList1"/>
    <dgm:cxn modelId="{A060BFB1-1110-40D8-A3D5-97865992D26B}" type="presOf" srcId="{CB4A8D03-A113-4E94-BD17-4B2FB5B1D4DB}" destId="{B77B9767-A9E4-4D10-95AC-8A68866FED67}" srcOrd="0" destOrd="0" presId="urn:microsoft.com/office/officeart/2005/8/layout/hList1"/>
    <dgm:cxn modelId="{9F1247B2-7EC2-4FD8-843E-314CA84C78E1}" type="presOf" srcId="{860BCF10-C847-401C-ADF4-1AA5CDC9094A}" destId="{75F73876-7767-4E0A-9451-86969C305CBC}" srcOrd="0" destOrd="0" presId="urn:microsoft.com/office/officeart/2005/8/layout/hList1"/>
    <dgm:cxn modelId="{426DA5B5-AB87-4516-A940-EBF3B27D8511}" srcId="{954E20D1-7795-41FD-B7CF-5458C149315A}" destId="{CB4A8D03-A113-4E94-BD17-4B2FB5B1D4DB}" srcOrd="0" destOrd="0" parTransId="{5672F7F9-B14A-458B-BF11-73019D5234AE}" sibTransId="{7D7C4CBD-1268-4EDC-872D-9417143A7166}"/>
    <dgm:cxn modelId="{0A1A3EC5-9E73-46DF-B5D3-6016A54905F9}" srcId="{3B9B943D-E802-4DC1-9160-E96D682D6915}" destId="{689788B9-5F80-4E6B-8130-F5B4E663F395}" srcOrd="0" destOrd="0" parTransId="{21672233-C751-45CC-9364-EE6465288FBF}" sibTransId="{89AFD58E-91BD-49FF-AFB4-8B80555DB218}"/>
    <dgm:cxn modelId="{8E47E4CE-7764-411B-A33A-E7777969FA45}" srcId="{C07B0520-4937-4B94-9AE0-F4B38CE0EE42}" destId="{954E20D1-7795-41FD-B7CF-5458C149315A}" srcOrd="1" destOrd="0" parTransId="{B1B7AB41-D76E-452D-912E-3C398EEC79BC}" sibTransId="{635C9B19-0A0D-4138-970F-A5A314EB464F}"/>
    <dgm:cxn modelId="{37DDECD2-D0E6-4F49-B634-A6C938B1734D}" srcId="{954E20D1-7795-41FD-B7CF-5458C149315A}" destId="{222CBCC7-8E2E-4AA2-A6A3-89FC52262195}" srcOrd="1" destOrd="0" parTransId="{20A3DC91-A082-4F5D-A0BA-0B91CBCCC13B}" sibTransId="{5EB53751-C3AC-483C-BED4-51BFBCEBB57D}"/>
    <dgm:cxn modelId="{15F8B6DB-78C2-445A-BE4C-D5203349D5FC}" type="presOf" srcId="{C07B0520-4937-4B94-9AE0-F4B38CE0EE42}" destId="{5D0ADBE5-CC17-432B-A523-6E3D1ADCE960}" srcOrd="0" destOrd="0" presId="urn:microsoft.com/office/officeart/2005/8/layout/hList1"/>
    <dgm:cxn modelId="{47BA8EE3-6EDE-4296-BB1D-9051A40BCD44}" srcId="{860BCF10-C847-401C-ADF4-1AA5CDC9094A}" destId="{2477F14A-5F74-4EF4-9E08-0FB105708382}" srcOrd="1" destOrd="0" parTransId="{BBC4A9C0-1784-4229-99BD-47E1B2465157}" sibTransId="{8E997A2C-6979-4F02-B945-6943D9CA1FF7}"/>
    <dgm:cxn modelId="{606823F5-1977-4D16-BCEE-024EEAD7766A}" type="presOf" srcId="{954E20D1-7795-41FD-B7CF-5458C149315A}" destId="{66AE1B05-424A-41A4-8A97-805DE267636E}" srcOrd="0" destOrd="0" presId="urn:microsoft.com/office/officeart/2005/8/layout/hList1"/>
    <dgm:cxn modelId="{3B172331-49D0-48A0-8AED-E3B733C05ACA}" type="presParOf" srcId="{5D0ADBE5-CC17-432B-A523-6E3D1ADCE960}" destId="{4B2ECCF8-317B-4EFE-B55F-E217E6F2C599}" srcOrd="0" destOrd="0" presId="urn:microsoft.com/office/officeart/2005/8/layout/hList1"/>
    <dgm:cxn modelId="{469900AB-DB99-4582-9E72-3A5FE0B06A64}" type="presParOf" srcId="{4B2ECCF8-317B-4EFE-B55F-E217E6F2C599}" destId="{EF78CC2D-2FDF-489C-A8DD-32FB187CB7F2}" srcOrd="0" destOrd="0" presId="urn:microsoft.com/office/officeart/2005/8/layout/hList1"/>
    <dgm:cxn modelId="{DA95539A-3205-43A4-82C0-18AE439FEEBD}" type="presParOf" srcId="{4B2ECCF8-317B-4EFE-B55F-E217E6F2C599}" destId="{F238678A-33A3-43A6-8789-E7A09A573697}" srcOrd="1" destOrd="0" presId="urn:microsoft.com/office/officeart/2005/8/layout/hList1"/>
    <dgm:cxn modelId="{91A614F8-7441-46D3-9813-543C69C997EC}" type="presParOf" srcId="{5D0ADBE5-CC17-432B-A523-6E3D1ADCE960}" destId="{C58BB4F9-F7D5-4BA0-A38C-B8BC7910BB90}" srcOrd="1" destOrd="0" presId="urn:microsoft.com/office/officeart/2005/8/layout/hList1"/>
    <dgm:cxn modelId="{E147510B-5BE3-40B8-B4CA-6105E5D876B3}" type="presParOf" srcId="{5D0ADBE5-CC17-432B-A523-6E3D1ADCE960}" destId="{1CDF0768-B548-4B6D-92C1-F8206BAA9CB8}" srcOrd="2" destOrd="0" presId="urn:microsoft.com/office/officeart/2005/8/layout/hList1"/>
    <dgm:cxn modelId="{7761CF67-6C09-48B9-84D3-AD6B6F61DB0D}" type="presParOf" srcId="{1CDF0768-B548-4B6D-92C1-F8206BAA9CB8}" destId="{66AE1B05-424A-41A4-8A97-805DE267636E}" srcOrd="0" destOrd="0" presId="urn:microsoft.com/office/officeart/2005/8/layout/hList1"/>
    <dgm:cxn modelId="{057BE125-56BF-48FF-A45C-415CCEDB9437}" type="presParOf" srcId="{1CDF0768-B548-4B6D-92C1-F8206BAA9CB8}" destId="{B77B9767-A9E4-4D10-95AC-8A68866FED67}" srcOrd="1" destOrd="0" presId="urn:microsoft.com/office/officeart/2005/8/layout/hList1"/>
    <dgm:cxn modelId="{6B201919-BAB5-45DD-B52C-F1A46F4FBC9D}" type="presParOf" srcId="{5D0ADBE5-CC17-432B-A523-6E3D1ADCE960}" destId="{7F481DC5-5ED8-41D1-939C-78B64A6A7803}" srcOrd="3" destOrd="0" presId="urn:microsoft.com/office/officeart/2005/8/layout/hList1"/>
    <dgm:cxn modelId="{09371824-A1CA-41C6-8102-7537F56B8CEE}" type="presParOf" srcId="{5D0ADBE5-CC17-432B-A523-6E3D1ADCE960}" destId="{367D0BA9-CB20-48B7-8470-8C011DD9528F}" srcOrd="4" destOrd="0" presId="urn:microsoft.com/office/officeart/2005/8/layout/hList1"/>
    <dgm:cxn modelId="{2ABF3034-5F88-4B1C-B17E-90B22F4F213B}" type="presParOf" srcId="{367D0BA9-CB20-48B7-8470-8C011DD9528F}" destId="{75F73876-7767-4E0A-9451-86969C305CBC}" srcOrd="0" destOrd="0" presId="urn:microsoft.com/office/officeart/2005/8/layout/hList1"/>
    <dgm:cxn modelId="{3AD67901-06A7-4ABC-8930-550DF61A5F75}" type="presParOf" srcId="{367D0BA9-CB20-48B7-8470-8C011DD9528F}" destId="{C08CA8BD-557A-4F7C-82C6-AFD5B4D5AA7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4135AA-5DD5-4EFB-B9EF-FA7DA65BBC00}" type="doc">
      <dgm:prSet loTypeId="urn:microsoft.com/office/officeart/2005/8/layout/process1" loCatId="process" qsTypeId="urn:microsoft.com/office/officeart/2005/8/quickstyle/simple1" qsCatId="simple" csTypeId="urn:microsoft.com/office/officeart/2005/8/colors/accent3_1" csCatId="accent3" phldr="1"/>
      <dgm:spPr/>
    </dgm:pt>
    <dgm:pt modelId="{423FA144-4F99-4867-8BE5-F325B2874B9C}">
      <dgm:prSet phldrT="[Texto]" custT="1"/>
      <dgm:spPr/>
      <dgm:t>
        <a:bodyPr/>
        <a:lstStyle/>
        <a:p>
          <a:pPr>
            <a:buFont typeface="+mj-lt"/>
            <a:buAutoNum type="arabicPeriod"/>
          </a:pPr>
          <a:r>
            <a:rPr lang="es-EC" sz="1400" b="1" dirty="0"/>
            <a:t>Decevale S.A. </a:t>
          </a:r>
          <a:endParaRPr lang="es-EC" sz="1400" dirty="0"/>
        </a:p>
      </dgm:t>
    </dgm:pt>
    <dgm:pt modelId="{FEE7E242-377D-4E5E-B092-A85F58162307}" type="parTrans" cxnId="{1A69D858-2C07-46D2-803B-B50F9FDDE52F}">
      <dgm:prSet/>
      <dgm:spPr/>
      <dgm:t>
        <a:bodyPr/>
        <a:lstStyle/>
        <a:p>
          <a:endParaRPr lang="es-EC" sz="1400"/>
        </a:p>
      </dgm:t>
    </dgm:pt>
    <dgm:pt modelId="{8AA45218-E4A9-458D-8CFC-292BAB652D4A}" type="sibTrans" cxnId="{1A69D858-2C07-46D2-803B-B50F9FDDE52F}">
      <dgm:prSet custT="1"/>
      <dgm:spPr/>
      <dgm:t>
        <a:bodyPr/>
        <a:lstStyle/>
        <a:p>
          <a:endParaRPr lang="es-EC" sz="1400"/>
        </a:p>
      </dgm:t>
    </dgm:pt>
    <dgm:pt modelId="{CEEED29B-55E9-4A0E-BEFE-87AABA9D21CB}">
      <dgm:prSet phldrT="[Texto]" custT="1"/>
      <dgm:spPr/>
      <dgm:t>
        <a:bodyPr/>
        <a:lstStyle/>
        <a:p>
          <a:r>
            <a:rPr lang="es-EC" sz="1400" dirty="0"/>
            <a:t>Central de compensación y liquidación de depósitos de valores privados en el país. </a:t>
          </a:r>
        </a:p>
      </dgm:t>
    </dgm:pt>
    <dgm:pt modelId="{E99DA8BC-668E-4C52-BE1F-D3AB3219DE6A}" type="parTrans" cxnId="{ECE91A19-A870-4D05-8782-C129ADAEE481}">
      <dgm:prSet/>
      <dgm:spPr/>
      <dgm:t>
        <a:bodyPr/>
        <a:lstStyle/>
        <a:p>
          <a:endParaRPr lang="es-EC" sz="1400"/>
        </a:p>
      </dgm:t>
    </dgm:pt>
    <dgm:pt modelId="{7B49BCC9-3B97-4561-BE81-B2400027B706}" type="sibTrans" cxnId="{ECE91A19-A870-4D05-8782-C129ADAEE481}">
      <dgm:prSet custT="1"/>
      <dgm:spPr/>
      <dgm:t>
        <a:bodyPr/>
        <a:lstStyle/>
        <a:p>
          <a:endParaRPr lang="es-EC" sz="1400"/>
        </a:p>
      </dgm:t>
    </dgm:pt>
    <dgm:pt modelId="{5BE0ED5D-4B5E-43C0-A2BA-2362D058A911}">
      <dgm:prSet phldrT="[Texto]" custT="1"/>
      <dgm:spPr/>
      <dgm:t>
        <a:bodyPr/>
        <a:lstStyle/>
        <a:p>
          <a:r>
            <a:rPr lang="es-MX" sz="1400" dirty="0"/>
            <a:t>Servicios que ofrece:</a:t>
          </a:r>
          <a:endParaRPr lang="es-EC" sz="1400" dirty="0"/>
        </a:p>
      </dgm:t>
    </dgm:pt>
    <dgm:pt modelId="{BD245F51-2D34-4702-91D3-A43ACA15CB63}" type="parTrans" cxnId="{4FE8005E-244A-42D4-A0B8-576977600F38}">
      <dgm:prSet/>
      <dgm:spPr/>
      <dgm:t>
        <a:bodyPr/>
        <a:lstStyle/>
        <a:p>
          <a:endParaRPr lang="es-EC" sz="1400"/>
        </a:p>
      </dgm:t>
    </dgm:pt>
    <dgm:pt modelId="{24709428-5D8F-45AB-BCDF-F95FC2CB6D13}" type="sibTrans" cxnId="{4FE8005E-244A-42D4-A0B8-576977600F38}">
      <dgm:prSet/>
      <dgm:spPr/>
      <dgm:t>
        <a:bodyPr/>
        <a:lstStyle/>
        <a:p>
          <a:endParaRPr lang="es-EC" sz="1400"/>
        </a:p>
      </dgm:t>
    </dgm:pt>
    <dgm:pt modelId="{E61C9019-7D0F-43BD-89F7-A6E255B2B4B6}" type="pres">
      <dgm:prSet presAssocID="{EA4135AA-5DD5-4EFB-B9EF-FA7DA65BBC00}" presName="Name0" presStyleCnt="0">
        <dgm:presLayoutVars>
          <dgm:dir/>
          <dgm:resizeHandles val="exact"/>
        </dgm:presLayoutVars>
      </dgm:prSet>
      <dgm:spPr/>
    </dgm:pt>
    <dgm:pt modelId="{D6F70876-4FAA-4126-92BE-583200E9A072}" type="pres">
      <dgm:prSet presAssocID="{423FA144-4F99-4867-8BE5-F325B2874B9C}" presName="node" presStyleLbl="node1" presStyleIdx="0" presStyleCnt="3">
        <dgm:presLayoutVars>
          <dgm:bulletEnabled val="1"/>
        </dgm:presLayoutVars>
      </dgm:prSet>
      <dgm:spPr/>
    </dgm:pt>
    <dgm:pt modelId="{93566A1C-89D4-4724-88E3-AEFC8A6E4CF8}" type="pres">
      <dgm:prSet presAssocID="{8AA45218-E4A9-458D-8CFC-292BAB652D4A}" presName="sibTrans" presStyleLbl="sibTrans2D1" presStyleIdx="0" presStyleCnt="2"/>
      <dgm:spPr/>
    </dgm:pt>
    <dgm:pt modelId="{0896F883-1303-45A0-ACBF-9090E7B9D14A}" type="pres">
      <dgm:prSet presAssocID="{8AA45218-E4A9-458D-8CFC-292BAB652D4A}" presName="connectorText" presStyleLbl="sibTrans2D1" presStyleIdx="0" presStyleCnt="2"/>
      <dgm:spPr/>
    </dgm:pt>
    <dgm:pt modelId="{2FD4F6F4-8134-41C7-9B2A-3F1D1C013C4D}" type="pres">
      <dgm:prSet presAssocID="{CEEED29B-55E9-4A0E-BEFE-87AABA9D21CB}" presName="node" presStyleLbl="node1" presStyleIdx="1" presStyleCnt="3">
        <dgm:presLayoutVars>
          <dgm:bulletEnabled val="1"/>
        </dgm:presLayoutVars>
      </dgm:prSet>
      <dgm:spPr/>
    </dgm:pt>
    <dgm:pt modelId="{73E070B3-BBED-4F9D-B204-91497C100036}" type="pres">
      <dgm:prSet presAssocID="{7B49BCC9-3B97-4561-BE81-B2400027B706}" presName="sibTrans" presStyleLbl="sibTrans2D1" presStyleIdx="1" presStyleCnt="2"/>
      <dgm:spPr/>
    </dgm:pt>
    <dgm:pt modelId="{79FA4A86-D5C1-465A-A964-016EBD6AC51C}" type="pres">
      <dgm:prSet presAssocID="{7B49BCC9-3B97-4561-BE81-B2400027B706}" presName="connectorText" presStyleLbl="sibTrans2D1" presStyleIdx="1" presStyleCnt="2"/>
      <dgm:spPr/>
    </dgm:pt>
    <dgm:pt modelId="{9E88FE20-D0DB-447E-B3D4-3CE087CFB842}" type="pres">
      <dgm:prSet presAssocID="{5BE0ED5D-4B5E-43C0-A2BA-2362D058A911}" presName="node" presStyleLbl="node1" presStyleIdx="2" presStyleCnt="3">
        <dgm:presLayoutVars>
          <dgm:bulletEnabled val="1"/>
        </dgm:presLayoutVars>
      </dgm:prSet>
      <dgm:spPr/>
    </dgm:pt>
  </dgm:ptLst>
  <dgm:cxnLst>
    <dgm:cxn modelId="{ECE91A19-A870-4D05-8782-C129ADAEE481}" srcId="{EA4135AA-5DD5-4EFB-B9EF-FA7DA65BBC00}" destId="{CEEED29B-55E9-4A0E-BEFE-87AABA9D21CB}" srcOrd="1" destOrd="0" parTransId="{E99DA8BC-668E-4C52-BE1F-D3AB3219DE6A}" sibTransId="{7B49BCC9-3B97-4561-BE81-B2400027B706}"/>
    <dgm:cxn modelId="{4FE8005E-244A-42D4-A0B8-576977600F38}" srcId="{EA4135AA-5DD5-4EFB-B9EF-FA7DA65BBC00}" destId="{5BE0ED5D-4B5E-43C0-A2BA-2362D058A911}" srcOrd="2" destOrd="0" parTransId="{BD245F51-2D34-4702-91D3-A43ACA15CB63}" sibTransId="{24709428-5D8F-45AB-BCDF-F95FC2CB6D13}"/>
    <dgm:cxn modelId="{1A69D858-2C07-46D2-803B-B50F9FDDE52F}" srcId="{EA4135AA-5DD5-4EFB-B9EF-FA7DA65BBC00}" destId="{423FA144-4F99-4867-8BE5-F325B2874B9C}" srcOrd="0" destOrd="0" parTransId="{FEE7E242-377D-4E5E-B092-A85F58162307}" sibTransId="{8AA45218-E4A9-458D-8CFC-292BAB652D4A}"/>
    <dgm:cxn modelId="{F85C6587-9E03-4138-AE66-886C440342DA}" type="presOf" srcId="{EA4135AA-5DD5-4EFB-B9EF-FA7DA65BBC00}" destId="{E61C9019-7D0F-43BD-89F7-A6E255B2B4B6}" srcOrd="0" destOrd="0" presId="urn:microsoft.com/office/officeart/2005/8/layout/process1"/>
    <dgm:cxn modelId="{2F531C8B-4147-49CE-A93E-75F1A14354A8}" type="presOf" srcId="{7B49BCC9-3B97-4561-BE81-B2400027B706}" destId="{73E070B3-BBED-4F9D-B204-91497C100036}" srcOrd="0" destOrd="0" presId="urn:microsoft.com/office/officeart/2005/8/layout/process1"/>
    <dgm:cxn modelId="{8871F38F-235A-46B9-A6CB-49BBABE98A84}" type="presOf" srcId="{8AA45218-E4A9-458D-8CFC-292BAB652D4A}" destId="{0896F883-1303-45A0-ACBF-9090E7B9D14A}" srcOrd="1" destOrd="0" presId="urn:microsoft.com/office/officeart/2005/8/layout/process1"/>
    <dgm:cxn modelId="{5195E8C0-6EA1-4B19-9D7B-2738EA56BEB0}" type="presOf" srcId="{5BE0ED5D-4B5E-43C0-A2BA-2362D058A911}" destId="{9E88FE20-D0DB-447E-B3D4-3CE087CFB842}" srcOrd="0" destOrd="0" presId="urn:microsoft.com/office/officeart/2005/8/layout/process1"/>
    <dgm:cxn modelId="{4D97EDC2-555C-41AA-9BA5-D3FF06B4544C}" type="presOf" srcId="{423FA144-4F99-4867-8BE5-F325B2874B9C}" destId="{D6F70876-4FAA-4126-92BE-583200E9A072}" srcOrd="0" destOrd="0" presId="urn:microsoft.com/office/officeart/2005/8/layout/process1"/>
    <dgm:cxn modelId="{2BF141DF-04BA-4183-9764-1CB9AA95D369}" type="presOf" srcId="{CEEED29B-55E9-4A0E-BEFE-87AABA9D21CB}" destId="{2FD4F6F4-8134-41C7-9B2A-3F1D1C013C4D}" srcOrd="0" destOrd="0" presId="urn:microsoft.com/office/officeart/2005/8/layout/process1"/>
    <dgm:cxn modelId="{446C56EF-82AA-439A-A7A7-20DAE27B7825}" type="presOf" srcId="{7B49BCC9-3B97-4561-BE81-B2400027B706}" destId="{79FA4A86-D5C1-465A-A964-016EBD6AC51C}" srcOrd="1" destOrd="0" presId="urn:microsoft.com/office/officeart/2005/8/layout/process1"/>
    <dgm:cxn modelId="{CF89C5F2-B742-4E0E-98BB-94A2BC82363D}" type="presOf" srcId="{8AA45218-E4A9-458D-8CFC-292BAB652D4A}" destId="{93566A1C-89D4-4724-88E3-AEFC8A6E4CF8}" srcOrd="0" destOrd="0" presId="urn:microsoft.com/office/officeart/2005/8/layout/process1"/>
    <dgm:cxn modelId="{4CA51D94-D1DD-4733-8A5A-AF2D08769AB1}" type="presParOf" srcId="{E61C9019-7D0F-43BD-89F7-A6E255B2B4B6}" destId="{D6F70876-4FAA-4126-92BE-583200E9A072}" srcOrd="0" destOrd="0" presId="urn:microsoft.com/office/officeart/2005/8/layout/process1"/>
    <dgm:cxn modelId="{9F545B83-BE06-444E-9FA4-055E39B12B8C}" type="presParOf" srcId="{E61C9019-7D0F-43BD-89F7-A6E255B2B4B6}" destId="{93566A1C-89D4-4724-88E3-AEFC8A6E4CF8}" srcOrd="1" destOrd="0" presId="urn:microsoft.com/office/officeart/2005/8/layout/process1"/>
    <dgm:cxn modelId="{D4DAC70D-F3BD-452A-9CBF-59988725A80A}" type="presParOf" srcId="{93566A1C-89D4-4724-88E3-AEFC8A6E4CF8}" destId="{0896F883-1303-45A0-ACBF-9090E7B9D14A}" srcOrd="0" destOrd="0" presId="urn:microsoft.com/office/officeart/2005/8/layout/process1"/>
    <dgm:cxn modelId="{63C0EB82-AAD7-475C-BF37-ABE0D463D94D}" type="presParOf" srcId="{E61C9019-7D0F-43BD-89F7-A6E255B2B4B6}" destId="{2FD4F6F4-8134-41C7-9B2A-3F1D1C013C4D}" srcOrd="2" destOrd="0" presId="urn:microsoft.com/office/officeart/2005/8/layout/process1"/>
    <dgm:cxn modelId="{886AAB8E-61AF-47D5-A697-0367372130DB}" type="presParOf" srcId="{E61C9019-7D0F-43BD-89F7-A6E255B2B4B6}" destId="{73E070B3-BBED-4F9D-B204-91497C100036}" srcOrd="3" destOrd="0" presId="urn:microsoft.com/office/officeart/2005/8/layout/process1"/>
    <dgm:cxn modelId="{E7A8FF7F-14DE-49E1-A02A-81F72C25726A}" type="presParOf" srcId="{73E070B3-BBED-4F9D-B204-91497C100036}" destId="{79FA4A86-D5C1-465A-A964-016EBD6AC51C}" srcOrd="0" destOrd="0" presId="urn:microsoft.com/office/officeart/2005/8/layout/process1"/>
    <dgm:cxn modelId="{D3B6DF1F-4407-49F8-A32F-87681E2A708E}" type="presParOf" srcId="{E61C9019-7D0F-43BD-89F7-A6E255B2B4B6}" destId="{9E88FE20-D0DB-447E-B3D4-3CE087CFB842}"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D90A9-D20E-4336-90E8-4D94866A514D}">
      <dsp:nvSpPr>
        <dsp:cNvPr id="0" name=""/>
        <dsp:cNvSpPr/>
      </dsp:nvSpPr>
      <dsp:spPr>
        <a:xfrm>
          <a:off x="-1337709" y="-209847"/>
          <a:ext cx="1608340" cy="1608340"/>
        </a:xfrm>
        <a:prstGeom prst="blockArc">
          <a:avLst>
            <a:gd name="adj1" fmla="val 18900000"/>
            <a:gd name="adj2" fmla="val 2700000"/>
            <a:gd name="adj3" fmla="val 1343"/>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4643F5-A902-454D-8AE4-AF5872E930AC}">
      <dsp:nvSpPr>
        <dsp:cNvPr id="0" name=""/>
        <dsp:cNvSpPr/>
      </dsp:nvSpPr>
      <dsp:spPr>
        <a:xfrm>
          <a:off x="218502" y="169809"/>
          <a:ext cx="4766878" cy="33957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36" tIns="45720" rIns="45720" bIns="45720" numCol="1" spcCol="1270" anchor="ctr" anchorCtr="0">
          <a:noAutofit/>
        </a:bodyPr>
        <a:lstStyle/>
        <a:p>
          <a:pPr marL="0" lvl="0" indent="0" algn="ctr"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Turismo</a:t>
          </a:r>
          <a:endParaRPr lang="es-EC" sz="1800" kern="1200" dirty="0">
            <a:latin typeface="Times New Roman" panose="02020603050405020304" pitchFamily="18" charset="0"/>
            <a:cs typeface="Times New Roman" panose="02020603050405020304" pitchFamily="18" charset="0"/>
          </a:endParaRPr>
        </a:p>
      </dsp:txBody>
      <dsp:txXfrm>
        <a:off x="218502" y="169809"/>
        <a:ext cx="4766878" cy="339572"/>
      </dsp:txXfrm>
    </dsp:sp>
    <dsp:sp modelId="{C3A15507-E7E9-4409-9CFA-13C46E8039C8}">
      <dsp:nvSpPr>
        <dsp:cNvPr id="0" name=""/>
        <dsp:cNvSpPr/>
      </dsp:nvSpPr>
      <dsp:spPr>
        <a:xfrm>
          <a:off x="6270" y="127363"/>
          <a:ext cx="424465" cy="42446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ECB90E-BBE8-43B7-960E-C9965075DE0F}">
      <dsp:nvSpPr>
        <dsp:cNvPr id="0" name=""/>
        <dsp:cNvSpPr/>
      </dsp:nvSpPr>
      <dsp:spPr>
        <a:xfrm>
          <a:off x="218502" y="679263"/>
          <a:ext cx="4766878" cy="33957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536" tIns="45720" rIns="45720" bIns="4572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Times New Roman" panose="02020603050405020304" pitchFamily="18" charset="0"/>
              <a:cs typeface="Times New Roman" panose="02020603050405020304" pitchFamily="18" charset="0"/>
            </a:rPr>
            <a:t>Tercera fuente de ingresos no petroleros del país</a:t>
          </a:r>
          <a:endParaRPr lang="es-EC" sz="1800" kern="1200" dirty="0">
            <a:latin typeface="Times New Roman" panose="02020603050405020304" pitchFamily="18" charset="0"/>
            <a:cs typeface="Times New Roman" panose="02020603050405020304" pitchFamily="18" charset="0"/>
          </a:endParaRPr>
        </a:p>
      </dsp:txBody>
      <dsp:txXfrm>
        <a:off x="218502" y="679263"/>
        <a:ext cx="4766878" cy="339572"/>
      </dsp:txXfrm>
    </dsp:sp>
    <dsp:sp modelId="{10ECFA4F-A07F-47C9-92F3-4C10BED8FF9B}">
      <dsp:nvSpPr>
        <dsp:cNvPr id="0" name=""/>
        <dsp:cNvSpPr/>
      </dsp:nvSpPr>
      <dsp:spPr>
        <a:xfrm>
          <a:off x="6270" y="636817"/>
          <a:ext cx="424465" cy="42446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FCB5D-64AB-44C3-89CF-05EADD4979BF}">
      <dsp:nvSpPr>
        <dsp:cNvPr id="0" name=""/>
        <dsp:cNvSpPr/>
      </dsp:nvSpPr>
      <dsp:spPr>
        <a:xfrm>
          <a:off x="3347" y="629013"/>
          <a:ext cx="2376499" cy="950599"/>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676"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Activo puede venderse o intercambiarse por otro </a:t>
          </a:r>
        </a:p>
      </dsp:txBody>
      <dsp:txXfrm>
        <a:off x="3347" y="629013"/>
        <a:ext cx="2138849" cy="950599"/>
      </dsp:txXfrm>
    </dsp:sp>
    <dsp:sp modelId="{7571601C-1F51-4CFE-9B09-2930C6EADCE7}">
      <dsp:nvSpPr>
        <dsp:cNvPr id="0" name=""/>
        <dsp:cNvSpPr/>
      </dsp:nvSpPr>
      <dsp:spPr>
        <a:xfrm>
          <a:off x="1904547" y="629013"/>
          <a:ext cx="2376499" cy="950599"/>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6007" tIns="37338" rIns="18669" bIns="37338"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El mercado de valores es un mercado altamente líquido</a:t>
          </a:r>
        </a:p>
      </dsp:txBody>
      <dsp:txXfrm>
        <a:off x="2379847" y="629013"/>
        <a:ext cx="1425900" cy="9505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F4668-DB87-49FF-9E53-E917136C5AF8}">
      <dsp:nvSpPr>
        <dsp:cNvPr id="0" name=""/>
        <dsp:cNvSpPr/>
      </dsp:nvSpPr>
      <dsp:spPr>
        <a:xfrm>
          <a:off x="387" y="1294435"/>
          <a:ext cx="2142513" cy="53562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effectLst/>
              <a:latin typeface="Times New Roman" panose="02020603050405020304" pitchFamily="18" charset="0"/>
              <a:ea typeface="Times New Roman" panose="02020603050405020304" pitchFamily="18" charset="0"/>
              <a:cs typeface="Times New Roman" panose="02020603050405020304" pitchFamily="18" charset="0"/>
            </a:rPr>
            <a:t>Rentabilidad financiera (ROE)</a:t>
          </a:r>
          <a:endParaRPr lang="es-EC" sz="1200" kern="1200" dirty="0"/>
        </a:p>
      </dsp:txBody>
      <dsp:txXfrm>
        <a:off x="16075" y="1310123"/>
        <a:ext cx="2111137" cy="504252"/>
      </dsp:txXfrm>
    </dsp:sp>
    <dsp:sp modelId="{01DDC5DC-5A8E-4FAF-9D67-1E9B308E99D2}">
      <dsp:nvSpPr>
        <dsp:cNvPr id="0" name=""/>
        <dsp:cNvSpPr/>
      </dsp:nvSpPr>
      <dsp:spPr>
        <a:xfrm rot="5400000">
          <a:off x="1024776" y="1876930"/>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FC1D1A-5D93-40DB-B3CF-3A6BE7CB1399}">
      <dsp:nvSpPr>
        <dsp:cNvPr id="0" name=""/>
        <dsp:cNvSpPr/>
      </dsp:nvSpPr>
      <dsp:spPr>
        <a:xfrm>
          <a:off x="387" y="2017533"/>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Indicador que muestra cuánto obtienen los accionistas del capital invertido </a:t>
          </a:r>
        </a:p>
      </dsp:txBody>
      <dsp:txXfrm>
        <a:off x="16075" y="2033221"/>
        <a:ext cx="2111137" cy="504252"/>
      </dsp:txXfrm>
    </dsp:sp>
    <dsp:sp modelId="{7588EE65-CE91-4338-B7D9-48AF7BAAA51A}">
      <dsp:nvSpPr>
        <dsp:cNvPr id="0" name=""/>
        <dsp:cNvSpPr/>
      </dsp:nvSpPr>
      <dsp:spPr>
        <a:xfrm rot="5400000">
          <a:off x="1024776" y="2600029"/>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5ABE913-B38E-496C-9EA0-B28174DBFCCF}">
      <dsp:nvSpPr>
        <dsp:cNvPr id="0" name=""/>
        <dsp:cNvSpPr/>
      </dsp:nvSpPr>
      <dsp:spPr>
        <a:xfrm>
          <a:off x="387" y="2740631"/>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ROE = Resultado del ejercicio / Total Patrimonio</a:t>
          </a:r>
        </a:p>
      </dsp:txBody>
      <dsp:txXfrm>
        <a:off x="16075" y="2756319"/>
        <a:ext cx="2111137" cy="504252"/>
      </dsp:txXfrm>
    </dsp:sp>
    <dsp:sp modelId="{B966412D-B12F-479B-81F8-95D47C224488}">
      <dsp:nvSpPr>
        <dsp:cNvPr id="0" name=""/>
        <dsp:cNvSpPr/>
      </dsp:nvSpPr>
      <dsp:spPr>
        <a:xfrm>
          <a:off x="2442852" y="1294435"/>
          <a:ext cx="2142513" cy="53562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t>Rentabilidad económica (ROA)</a:t>
          </a:r>
          <a:endParaRPr lang="es-EC" sz="1200" kern="1200" dirty="0"/>
        </a:p>
      </dsp:txBody>
      <dsp:txXfrm>
        <a:off x="2458540" y="1310123"/>
        <a:ext cx="2111137" cy="504252"/>
      </dsp:txXfrm>
    </dsp:sp>
    <dsp:sp modelId="{D50FB4E1-E31F-4647-BF63-13569A243976}">
      <dsp:nvSpPr>
        <dsp:cNvPr id="0" name=""/>
        <dsp:cNvSpPr/>
      </dsp:nvSpPr>
      <dsp:spPr>
        <a:xfrm rot="5400000">
          <a:off x="3467241" y="1876930"/>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346D7ABB-06B5-48A2-9A52-FFF9361656AC}">
      <dsp:nvSpPr>
        <dsp:cNvPr id="0" name=""/>
        <dsp:cNvSpPr/>
      </dsp:nvSpPr>
      <dsp:spPr>
        <a:xfrm>
          <a:off x="2442852" y="2017533"/>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Indicador de su desempeño sobre el rendimiento de los activos </a:t>
          </a:r>
        </a:p>
      </dsp:txBody>
      <dsp:txXfrm>
        <a:off x="2458540" y="2033221"/>
        <a:ext cx="2111137" cy="504252"/>
      </dsp:txXfrm>
    </dsp:sp>
    <dsp:sp modelId="{38B5D2AA-B5D2-4576-A41E-4FA996CCC967}">
      <dsp:nvSpPr>
        <dsp:cNvPr id="0" name=""/>
        <dsp:cNvSpPr/>
      </dsp:nvSpPr>
      <dsp:spPr>
        <a:xfrm rot="5400000">
          <a:off x="3467241" y="2600029"/>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EDEEA96-440C-411E-998D-FE403D1F8AA5}">
      <dsp:nvSpPr>
        <dsp:cNvPr id="0" name=""/>
        <dsp:cNvSpPr/>
      </dsp:nvSpPr>
      <dsp:spPr>
        <a:xfrm>
          <a:off x="2442852" y="2740631"/>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ROA = Resultado del ejercicio / Total Activos</a:t>
          </a:r>
        </a:p>
      </dsp:txBody>
      <dsp:txXfrm>
        <a:off x="2458540" y="2756319"/>
        <a:ext cx="2111137" cy="504252"/>
      </dsp:txXfrm>
    </dsp:sp>
    <dsp:sp modelId="{E00CA588-87E6-4453-A215-B938F2BFC68C}">
      <dsp:nvSpPr>
        <dsp:cNvPr id="0" name=""/>
        <dsp:cNvSpPr/>
      </dsp:nvSpPr>
      <dsp:spPr>
        <a:xfrm>
          <a:off x="4885317" y="1294435"/>
          <a:ext cx="2142513" cy="53562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t>Rentabilidad sobre ventas (ROS)</a:t>
          </a:r>
          <a:endParaRPr lang="es-EC" sz="1200" kern="1200" dirty="0"/>
        </a:p>
      </dsp:txBody>
      <dsp:txXfrm>
        <a:off x="4901005" y="1310123"/>
        <a:ext cx="2111137" cy="504252"/>
      </dsp:txXfrm>
    </dsp:sp>
    <dsp:sp modelId="{6DCF868B-DE38-4E29-B5B2-690375CDE8AD}">
      <dsp:nvSpPr>
        <dsp:cNvPr id="0" name=""/>
        <dsp:cNvSpPr/>
      </dsp:nvSpPr>
      <dsp:spPr>
        <a:xfrm rot="5400000">
          <a:off x="5909706" y="1876930"/>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7989A7B-122F-4E75-A667-3C11A64B9E12}">
      <dsp:nvSpPr>
        <dsp:cNvPr id="0" name=""/>
        <dsp:cNvSpPr/>
      </dsp:nvSpPr>
      <dsp:spPr>
        <a:xfrm>
          <a:off x="4885317" y="2017533"/>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Refleja los resultados operativos de las ventas</a:t>
          </a:r>
        </a:p>
      </dsp:txBody>
      <dsp:txXfrm>
        <a:off x="4901005" y="2033221"/>
        <a:ext cx="2111137" cy="504252"/>
      </dsp:txXfrm>
    </dsp:sp>
    <dsp:sp modelId="{D7AE5D33-FECA-4A6C-8BFB-F36EE65A7520}">
      <dsp:nvSpPr>
        <dsp:cNvPr id="0" name=""/>
        <dsp:cNvSpPr/>
      </dsp:nvSpPr>
      <dsp:spPr>
        <a:xfrm rot="5400000">
          <a:off x="5909706" y="2600029"/>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933CFA8-47CE-4E74-9FEF-DD42D867CD30}">
      <dsp:nvSpPr>
        <dsp:cNvPr id="0" name=""/>
        <dsp:cNvSpPr/>
      </dsp:nvSpPr>
      <dsp:spPr>
        <a:xfrm>
          <a:off x="4885317" y="2740631"/>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ROS = Utilidad Neta / Ventas * 100</a:t>
          </a:r>
        </a:p>
      </dsp:txBody>
      <dsp:txXfrm>
        <a:off x="4901005" y="2756319"/>
        <a:ext cx="2111137" cy="504252"/>
      </dsp:txXfrm>
    </dsp:sp>
    <dsp:sp modelId="{2EC52948-FA3A-475B-807D-55C10D060485}">
      <dsp:nvSpPr>
        <dsp:cNvPr id="0" name=""/>
        <dsp:cNvSpPr/>
      </dsp:nvSpPr>
      <dsp:spPr>
        <a:xfrm>
          <a:off x="7327782" y="1294435"/>
          <a:ext cx="2142513" cy="535628"/>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b="1" kern="1200" dirty="0"/>
            <a:t>Retorno sobre la Inversión (ROI)</a:t>
          </a:r>
          <a:endParaRPr lang="es-EC" sz="1200" kern="1200" dirty="0"/>
        </a:p>
      </dsp:txBody>
      <dsp:txXfrm>
        <a:off x="7343470" y="1310123"/>
        <a:ext cx="2111137" cy="504252"/>
      </dsp:txXfrm>
    </dsp:sp>
    <dsp:sp modelId="{C672870E-36D2-40FB-9D0A-0CD79B704A45}">
      <dsp:nvSpPr>
        <dsp:cNvPr id="0" name=""/>
        <dsp:cNvSpPr/>
      </dsp:nvSpPr>
      <dsp:spPr>
        <a:xfrm rot="5400000">
          <a:off x="8352171" y="1876930"/>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E3326817-630D-43B8-B121-677149D69692}">
      <dsp:nvSpPr>
        <dsp:cNvPr id="0" name=""/>
        <dsp:cNvSpPr/>
      </dsp:nvSpPr>
      <dsp:spPr>
        <a:xfrm>
          <a:off x="7327782" y="2017533"/>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Mide el porcentaje y la cantidad de ganancias o pérdidas obtenidas de cada inversión</a:t>
          </a:r>
        </a:p>
      </dsp:txBody>
      <dsp:txXfrm>
        <a:off x="7343470" y="2033221"/>
        <a:ext cx="2111137" cy="504252"/>
      </dsp:txXfrm>
    </dsp:sp>
    <dsp:sp modelId="{A6BD2D78-D145-4B7A-A333-F2D09E41B2E8}">
      <dsp:nvSpPr>
        <dsp:cNvPr id="0" name=""/>
        <dsp:cNvSpPr/>
      </dsp:nvSpPr>
      <dsp:spPr>
        <a:xfrm rot="5400000">
          <a:off x="8352171" y="2600029"/>
          <a:ext cx="93734" cy="93734"/>
        </a:xfrm>
        <a:prstGeom prst="rightArrow">
          <a:avLst>
            <a:gd name="adj1" fmla="val 66700"/>
            <a:gd name="adj2" fmla="val 50000"/>
          </a:avLst>
        </a:prstGeom>
        <a:gradFill rotWithShape="0">
          <a:gsLst>
            <a:gs pos="0">
              <a:schemeClr val="accent3">
                <a:tint val="60000"/>
                <a:hueOff val="0"/>
                <a:satOff val="0"/>
                <a:lumOff val="0"/>
                <a:alphaOff val="0"/>
                <a:tint val="50000"/>
                <a:satMod val="300000"/>
              </a:schemeClr>
            </a:gs>
            <a:gs pos="35000">
              <a:schemeClr val="accent3">
                <a:tint val="60000"/>
                <a:hueOff val="0"/>
                <a:satOff val="0"/>
                <a:lumOff val="0"/>
                <a:alphaOff val="0"/>
                <a:tint val="37000"/>
                <a:satMod val="300000"/>
              </a:schemeClr>
            </a:gs>
            <a:gs pos="100000">
              <a:schemeClr val="accent3">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C6C4B28-28A6-400F-AA21-F3C79D764DDF}">
      <dsp:nvSpPr>
        <dsp:cNvPr id="0" name=""/>
        <dsp:cNvSpPr/>
      </dsp:nvSpPr>
      <dsp:spPr>
        <a:xfrm>
          <a:off x="7327782" y="2740631"/>
          <a:ext cx="2142513" cy="535628"/>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s-EC" sz="1200" kern="1200" dirty="0"/>
            <a:t>ROI = (Ingresos – Inversión) / Inversión</a:t>
          </a:r>
        </a:p>
      </dsp:txBody>
      <dsp:txXfrm>
        <a:off x="7343470" y="2756319"/>
        <a:ext cx="2111137" cy="5042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1636E-C92D-44B4-967D-ED743B5FB6EF}">
      <dsp:nvSpPr>
        <dsp:cNvPr id="0" name=""/>
        <dsp:cNvSpPr/>
      </dsp:nvSpPr>
      <dsp:spPr>
        <a:xfrm>
          <a:off x="2448" y="418760"/>
          <a:ext cx="2982611" cy="1193044"/>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Times New Roman" panose="02020603050405020304" pitchFamily="18" charset="0"/>
              <a:cs typeface="Times New Roman" panose="02020603050405020304" pitchFamily="18" charset="0"/>
            </a:rPr>
            <a:t>Acumulación: </a:t>
          </a:r>
          <a:r>
            <a:rPr lang="es-MX" sz="1400" kern="1200" dirty="0">
              <a:solidFill>
                <a:schemeClr val="tx1"/>
              </a:solidFill>
              <a:latin typeface="Times New Roman" panose="02020603050405020304" pitchFamily="18" charset="0"/>
              <a:cs typeface="Times New Roman" panose="02020603050405020304" pitchFamily="18" charset="0"/>
            </a:rPr>
            <a:t>Los grandes inversores acaparan los derechos de propiedad y elevan los precios </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598970" y="418760"/>
        <a:ext cx="1789567" cy="1193044"/>
      </dsp:txXfrm>
    </dsp:sp>
    <dsp:sp modelId="{D8D14952-08A0-4271-B77F-C2812AF4B8FA}">
      <dsp:nvSpPr>
        <dsp:cNvPr id="0" name=""/>
        <dsp:cNvSpPr/>
      </dsp:nvSpPr>
      <dsp:spPr>
        <a:xfrm>
          <a:off x="2686798" y="418760"/>
          <a:ext cx="2982611" cy="1193044"/>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Times New Roman" panose="02020603050405020304" pitchFamily="18" charset="0"/>
              <a:cs typeface="Times New Roman" panose="02020603050405020304" pitchFamily="18" charset="0"/>
            </a:rPr>
            <a:t>Participación</a:t>
          </a:r>
          <a:r>
            <a:rPr lang="es-MX" sz="1400" kern="1200" dirty="0">
              <a:solidFill>
                <a:schemeClr val="tx1"/>
              </a:solidFill>
              <a:latin typeface="Times New Roman" panose="02020603050405020304" pitchFamily="18" charset="0"/>
              <a:cs typeface="Times New Roman" panose="02020603050405020304" pitchFamily="18" charset="0"/>
            </a:rPr>
            <a:t> pública: La mayoría de los inversores ven subir el precio e invierten para recuperar su capital </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3283320" y="418760"/>
        <a:ext cx="1789567" cy="1193044"/>
      </dsp:txXfrm>
    </dsp:sp>
    <dsp:sp modelId="{E5B5316C-9DD5-4947-96C2-2D6C9D1E72F2}">
      <dsp:nvSpPr>
        <dsp:cNvPr id="0" name=""/>
        <dsp:cNvSpPr/>
      </dsp:nvSpPr>
      <dsp:spPr>
        <a:xfrm>
          <a:off x="5371149" y="418760"/>
          <a:ext cx="2982611" cy="1193044"/>
        </a:xfrm>
        <a:prstGeom prst="chevron">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s-MX" sz="1400" b="1" kern="1200" dirty="0">
              <a:solidFill>
                <a:schemeClr val="tx1"/>
              </a:solidFill>
              <a:latin typeface="Times New Roman" panose="02020603050405020304" pitchFamily="18" charset="0"/>
              <a:cs typeface="Times New Roman" panose="02020603050405020304" pitchFamily="18" charset="0"/>
            </a:rPr>
            <a:t>Euforia: </a:t>
          </a:r>
          <a:r>
            <a:rPr lang="es-MX" sz="1400" kern="1200" dirty="0">
              <a:solidFill>
                <a:schemeClr val="tx1"/>
              </a:solidFill>
              <a:latin typeface="Times New Roman" panose="02020603050405020304" pitchFamily="18" charset="0"/>
              <a:cs typeface="Times New Roman" panose="02020603050405020304" pitchFamily="18" charset="0"/>
            </a:rPr>
            <a:t>Para que el precio de venta suba los inversores deciden invertir</a:t>
          </a:r>
          <a:endParaRPr lang="es-EC" sz="1400" kern="1200" dirty="0">
            <a:solidFill>
              <a:schemeClr val="tx1"/>
            </a:solidFill>
            <a:latin typeface="Times New Roman" panose="02020603050405020304" pitchFamily="18" charset="0"/>
            <a:cs typeface="Times New Roman" panose="02020603050405020304" pitchFamily="18" charset="0"/>
          </a:endParaRPr>
        </a:p>
      </dsp:txBody>
      <dsp:txXfrm>
        <a:off x="5967671" y="418760"/>
        <a:ext cx="1789567" cy="11930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75D84-7489-4EDA-B35B-08C902C250AE}">
      <dsp:nvSpPr>
        <dsp:cNvPr id="0" name=""/>
        <dsp:cNvSpPr/>
      </dsp:nvSpPr>
      <dsp:spPr>
        <a:xfrm>
          <a:off x="5966" y="0"/>
          <a:ext cx="1783253" cy="6348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Distribución</a:t>
          </a:r>
        </a:p>
      </dsp:txBody>
      <dsp:txXfrm>
        <a:off x="24560" y="18594"/>
        <a:ext cx="1746065" cy="597666"/>
      </dsp:txXfrm>
    </dsp:sp>
    <dsp:sp modelId="{EE1BBB39-65A0-405D-8807-4C2CE9BB6932}">
      <dsp:nvSpPr>
        <dsp:cNvPr id="0" name=""/>
        <dsp:cNvSpPr/>
      </dsp:nvSpPr>
      <dsp:spPr>
        <a:xfrm>
          <a:off x="1967544" y="96303"/>
          <a:ext cx="378049" cy="44224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a:off x="1967544" y="184752"/>
        <a:ext cx="264634" cy="265348"/>
      </dsp:txXfrm>
    </dsp:sp>
    <dsp:sp modelId="{52A026BC-68AB-4D94-A1E4-B37FFF3FF7B2}">
      <dsp:nvSpPr>
        <dsp:cNvPr id="0" name=""/>
        <dsp:cNvSpPr/>
      </dsp:nvSpPr>
      <dsp:spPr>
        <a:xfrm>
          <a:off x="2502520" y="0"/>
          <a:ext cx="1783253" cy="6348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Tendencia bajista</a:t>
          </a:r>
        </a:p>
      </dsp:txBody>
      <dsp:txXfrm>
        <a:off x="2521114" y="18594"/>
        <a:ext cx="1746065" cy="597666"/>
      </dsp:txXfrm>
    </dsp:sp>
    <dsp:sp modelId="{C43F7626-5F16-4443-949F-9893E2128675}">
      <dsp:nvSpPr>
        <dsp:cNvPr id="0" name=""/>
        <dsp:cNvSpPr/>
      </dsp:nvSpPr>
      <dsp:spPr>
        <a:xfrm>
          <a:off x="4464099" y="96303"/>
          <a:ext cx="378049" cy="44224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a:off x="4464099" y="184752"/>
        <a:ext cx="264634" cy="265348"/>
      </dsp:txXfrm>
    </dsp:sp>
    <dsp:sp modelId="{E7B0E569-AABA-4BDC-A5B8-765C7CE54874}">
      <dsp:nvSpPr>
        <dsp:cNvPr id="0" name=""/>
        <dsp:cNvSpPr/>
      </dsp:nvSpPr>
      <dsp:spPr>
        <a:xfrm>
          <a:off x="4999075" y="0"/>
          <a:ext cx="1783253" cy="63485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Pánico</a:t>
          </a:r>
        </a:p>
      </dsp:txBody>
      <dsp:txXfrm>
        <a:off x="5017669" y="18594"/>
        <a:ext cx="1746065" cy="5976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D026C-4903-4D70-AD8C-08CF9B4EFC92}">
      <dsp:nvSpPr>
        <dsp:cNvPr id="0" name=""/>
        <dsp:cNvSpPr/>
      </dsp:nvSpPr>
      <dsp:spPr>
        <a:xfrm>
          <a:off x="35" y="11619"/>
          <a:ext cx="3421936"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Ventajas</a:t>
          </a:r>
          <a:endParaRPr lang="es-EC" sz="1600" kern="1200" dirty="0">
            <a:latin typeface="Times New Roman" panose="02020603050405020304" pitchFamily="18" charset="0"/>
            <a:cs typeface="Times New Roman" panose="02020603050405020304" pitchFamily="18" charset="0"/>
          </a:endParaRPr>
        </a:p>
      </dsp:txBody>
      <dsp:txXfrm>
        <a:off x="35" y="11619"/>
        <a:ext cx="3421936" cy="864000"/>
      </dsp:txXfrm>
    </dsp:sp>
    <dsp:sp modelId="{7BFC0AE2-CBF3-4720-8D20-4E3C7C742581}">
      <dsp:nvSpPr>
        <dsp:cNvPr id="0" name=""/>
        <dsp:cNvSpPr/>
      </dsp:nvSpPr>
      <dsp:spPr>
        <a:xfrm>
          <a:off x="35" y="875619"/>
          <a:ext cx="3421936" cy="17293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Seleccionar los aspectos fundamentales de la estructura de la cartera</a:t>
          </a:r>
        </a:p>
        <a:p>
          <a:pPr marL="171450" lvl="1" indent="-171450" algn="l" defTabSz="711200">
            <a:lnSpc>
              <a:spcPct val="90000"/>
            </a:lnSpc>
            <a:spcBef>
              <a:spcPct val="0"/>
            </a:spcBef>
            <a:spcAft>
              <a:spcPct val="15000"/>
            </a:spcAft>
            <a:buChar char="•"/>
          </a:pPr>
          <a:r>
            <a:rPr lang="es-MX" sz="1600" kern="1200" dirty="0">
              <a:latin typeface="Times New Roman" panose="02020603050405020304" pitchFamily="18" charset="0"/>
              <a:cs typeface="Times New Roman" panose="02020603050405020304" pitchFamily="18" charset="0"/>
            </a:rPr>
            <a:t>Equilibrio entre la máxima rentabilidad y el control del riesgo, o entre el mínimo riesgo y una mayor rentabilidad.</a:t>
          </a:r>
          <a:endParaRPr lang="es-EC" sz="1600" kern="1200" dirty="0">
            <a:latin typeface="Times New Roman" panose="02020603050405020304" pitchFamily="18" charset="0"/>
            <a:cs typeface="Times New Roman" panose="02020603050405020304" pitchFamily="18" charset="0"/>
          </a:endParaRPr>
        </a:p>
      </dsp:txBody>
      <dsp:txXfrm>
        <a:off x="35" y="875619"/>
        <a:ext cx="3421936" cy="1729350"/>
      </dsp:txXfrm>
    </dsp:sp>
    <dsp:sp modelId="{E36276B6-FCEE-4D55-A603-BB10F60B983B}">
      <dsp:nvSpPr>
        <dsp:cNvPr id="0" name=""/>
        <dsp:cNvSpPr/>
      </dsp:nvSpPr>
      <dsp:spPr>
        <a:xfrm>
          <a:off x="3901043" y="11619"/>
          <a:ext cx="3421936" cy="864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Desventajas</a:t>
          </a:r>
          <a:endParaRPr lang="es-EC" sz="1600" kern="1200" dirty="0">
            <a:latin typeface="Times New Roman" panose="02020603050405020304" pitchFamily="18" charset="0"/>
            <a:cs typeface="Times New Roman" panose="02020603050405020304" pitchFamily="18" charset="0"/>
          </a:endParaRPr>
        </a:p>
      </dsp:txBody>
      <dsp:txXfrm>
        <a:off x="3901043" y="11619"/>
        <a:ext cx="3421936" cy="864000"/>
      </dsp:txXfrm>
    </dsp:sp>
    <dsp:sp modelId="{BCD3721A-991B-4F23-B6BA-45AAE312D862}">
      <dsp:nvSpPr>
        <dsp:cNvPr id="0" name=""/>
        <dsp:cNvSpPr/>
      </dsp:nvSpPr>
      <dsp:spPr>
        <a:xfrm>
          <a:off x="3901043" y="875619"/>
          <a:ext cx="3421936" cy="17293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Usar series históricas de rendimiento para estimar los parámetros esperados</a:t>
          </a:r>
        </a:p>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Poca diversificación y mayor riesgo</a:t>
          </a:r>
        </a:p>
      </dsp:txBody>
      <dsp:txXfrm>
        <a:off x="3901043" y="875619"/>
        <a:ext cx="3421936" cy="17293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27DDD-1934-447D-A093-C03615237720}">
      <dsp:nvSpPr>
        <dsp:cNvPr id="0" name=""/>
        <dsp:cNvSpPr/>
      </dsp:nvSpPr>
      <dsp:spPr>
        <a:xfrm rot="5400000">
          <a:off x="3514353" y="-1232928"/>
          <a:ext cx="1074783" cy="3813407"/>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Se evidenció la realidad del sector hotelero del Distrito Metropolitano de Quito.</a:t>
          </a:r>
        </a:p>
      </dsp:txBody>
      <dsp:txXfrm rot="-5400000">
        <a:off x="2145042" y="188850"/>
        <a:ext cx="3760940" cy="969849"/>
      </dsp:txXfrm>
    </dsp:sp>
    <dsp:sp modelId="{E603B957-144E-4115-8F05-EADE9BE98940}">
      <dsp:nvSpPr>
        <dsp:cNvPr id="0" name=""/>
        <dsp:cNvSpPr/>
      </dsp:nvSpPr>
      <dsp:spPr>
        <a:xfrm>
          <a:off x="0" y="2035"/>
          <a:ext cx="2145041" cy="1343478"/>
        </a:xfrm>
        <a:prstGeom prst="roundRect">
          <a:avLst/>
        </a:prstGeom>
        <a:gradFill rotWithShape="0">
          <a:gsLst>
            <a:gs pos="0">
              <a:schemeClr val="accent3">
                <a:shade val="50000"/>
                <a:hueOff val="0"/>
                <a:satOff val="0"/>
                <a:lumOff val="0"/>
                <a:alphaOff val="0"/>
                <a:tint val="50000"/>
                <a:satMod val="300000"/>
              </a:schemeClr>
            </a:gs>
            <a:gs pos="35000">
              <a:schemeClr val="accent3">
                <a:shade val="50000"/>
                <a:hueOff val="0"/>
                <a:satOff val="0"/>
                <a:lumOff val="0"/>
                <a:alphaOff val="0"/>
                <a:tint val="37000"/>
                <a:satMod val="300000"/>
              </a:schemeClr>
            </a:gs>
            <a:gs pos="100000">
              <a:schemeClr val="accent3">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Método Exploratorio</a:t>
          </a:r>
        </a:p>
      </dsp:txBody>
      <dsp:txXfrm>
        <a:off x="65583" y="67618"/>
        <a:ext cx="2013875" cy="1212312"/>
      </dsp:txXfrm>
    </dsp:sp>
    <dsp:sp modelId="{637DA6B7-A9C2-4C0B-8655-09084CA54620}">
      <dsp:nvSpPr>
        <dsp:cNvPr id="0" name=""/>
        <dsp:cNvSpPr/>
      </dsp:nvSpPr>
      <dsp:spPr>
        <a:xfrm rot="5400000">
          <a:off x="3514353" y="177724"/>
          <a:ext cx="1074783" cy="3813407"/>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Conocer o describir características fundamentales del sector hotelero en el ámbito bursátil, para ello se lo realizará por medio de cuestionario.</a:t>
          </a:r>
        </a:p>
      </dsp:txBody>
      <dsp:txXfrm rot="-5400000">
        <a:off x="2145042" y="1599503"/>
        <a:ext cx="3760940" cy="969849"/>
      </dsp:txXfrm>
    </dsp:sp>
    <dsp:sp modelId="{D5C886E5-A27B-4660-AAF1-CA62C5DECCD5}">
      <dsp:nvSpPr>
        <dsp:cNvPr id="0" name=""/>
        <dsp:cNvSpPr/>
      </dsp:nvSpPr>
      <dsp:spPr>
        <a:xfrm>
          <a:off x="0" y="1412688"/>
          <a:ext cx="2145041" cy="1343478"/>
        </a:xfrm>
        <a:prstGeom prst="roundRect">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Times New Roman" panose="02020603050405020304" pitchFamily="18" charset="0"/>
              <a:cs typeface="Times New Roman" panose="02020603050405020304" pitchFamily="18" charset="0"/>
            </a:rPr>
            <a:t>Método Descriptivo</a:t>
          </a:r>
          <a:endParaRPr lang="es-EC" sz="1600" kern="1200" dirty="0">
            <a:latin typeface="Times New Roman" panose="02020603050405020304" pitchFamily="18" charset="0"/>
            <a:cs typeface="Times New Roman" panose="02020603050405020304" pitchFamily="18" charset="0"/>
          </a:endParaRPr>
        </a:p>
      </dsp:txBody>
      <dsp:txXfrm>
        <a:off x="65583" y="1478271"/>
        <a:ext cx="2013875" cy="1212312"/>
      </dsp:txXfrm>
    </dsp:sp>
    <dsp:sp modelId="{A2DFED01-2673-4B3E-943E-4D85CA1E2BFA}">
      <dsp:nvSpPr>
        <dsp:cNvPr id="0" name=""/>
        <dsp:cNvSpPr/>
      </dsp:nvSpPr>
      <dsp:spPr>
        <a:xfrm rot="5400000">
          <a:off x="3514353" y="1588377"/>
          <a:ext cx="1074783" cy="3813407"/>
        </a:xfrm>
        <a:prstGeom prst="round2SameRect">
          <a:avLst/>
        </a:prstGeom>
        <a:solidFill>
          <a:schemeClr val="accent3">
            <a:alpha val="90000"/>
            <a:tint val="55000"/>
            <a:hueOff val="0"/>
            <a:satOff val="0"/>
            <a:lumOff val="0"/>
            <a:alphaOff val="0"/>
          </a:schemeClr>
        </a:solidFill>
        <a:ln w="9525" cap="flat" cmpd="sng" algn="ctr">
          <a:solidFill>
            <a:schemeClr val="accent3">
              <a:alpha val="90000"/>
              <a:tint val="55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a:latin typeface="Times New Roman" panose="02020603050405020304" pitchFamily="18" charset="0"/>
              <a:cs typeface="Times New Roman" panose="02020603050405020304" pitchFamily="18" charset="0"/>
            </a:rPr>
            <a:t>Se pudo medir las variables que se relacionan e involucran dentro del problema de investigación planteado.</a:t>
          </a:r>
        </a:p>
      </dsp:txBody>
      <dsp:txXfrm rot="-5400000">
        <a:off x="2145042" y="3010156"/>
        <a:ext cx="3760940" cy="969849"/>
      </dsp:txXfrm>
    </dsp:sp>
    <dsp:sp modelId="{65A9FB72-157D-45FC-96BA-7F36112767EC}">
      <dsp:nvSpPr>
        <dsp:cNvPr id="0" name=""/>
        <dsp:cNvSpPr/>
      </dsp:nvSpPr>
      <dsp:spPr>
        <a:xfrm>
          <a:off x="0" y="2823341"/>
          <a:ext cx="2145041" cy="1343478"/>
        </a:xfrm>
        <a:prstGeom prst="roundRect">
          <a:avLst/>
        </a:prstGeom>
        <a:gradFill rotWithShape="0">
          <a:gsLst>
            <a:gs pos="0">
              <a:schemeClr val="accent3">
                <a:shade val="50000"/>
                <a:hueOff val="178371"/>
                <a:satOff val="-2846"/>
                <a:lumOff val="27405"/>
                <a:alphaOff val="0"/>
                <a:tint val="50000"/>
                <a:satMod val="300000"/>
              </a:schemeClr>
            </a:gs>
            <a:gs pos="35000">
              <a:schemeClr val="accent3">
                <a:shade val="50000"/>
                <a:hueOff val="178371"/>
                <a:satOff val="-2846"/>
                <a:lumOff val="27405"/>
                <a:alphaOff val="0"/>
                <a:tint val="37000"/>
                <a:satMod val="300000"/>
              </a:schemeClr>
            </a:gs>
            <a:gs pos="100000">
              <a:schemeClr val="accent3">
                <a:shade val="50000"/>
                <a:hueOff val="178371"/>
                <a:satOff val="-2846"/>
                <a:lumOff val="2740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Método Correlacional</a:t>
          </a:r>
        </a:p>
      </dsp:txBody>
      <dsp:txXfrm>
        <a:off x="65583" y="2888924"/>
        <a:ext cx="2013875" cy="12123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1E379-939C-4897-BEC0-60C41DF38B9E}">
      <dsp:nvSpPr>
        <dsp:cNvPr id="0" name=""/>
        <dsp:cNvSpPr/>
      </dsp:nvSpPr>
      <dsp:spPr>
        <a:xfrm>
          <a:off x="0" y="0"/>
          <a:ext cx="4850838"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FF0FC-A03B-4758-AB92-4325AA8B0E16}">
      <dsp:nvSpPr>
        <dsp:cNvPr id="0" name=""/>
        <dsp:cNvSpPr/>
      </dsp:nvSpPr>
      <dsp:spPr>
        <a:xfrm>
          <a:off x="0" y="0"/>
          <a:ext cx="970167" cy="2977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MX" sz="1600" b="1" kern="1200" dirty="0">
              <a:latin typeface="Times New Roman" panose="02020603050405020304" pitchFamily="18" charset="0"/>
              <a:cs typeface="Times New Roman" panose="02020603050405020304" pitchFamily="18" charset="0"/>
            </a:rPr>
            <a:t>Tipo de enfoque</a:t>
          </a:r>
          <a:endParaRPr lang="es-EC" sz="1600" b="1" kern="1200" dirty="0">
            <a:latin typeface="Times New Roman" panose="02020603050405020304" pitchFamily="18" charset="0"/>
            <a:cs typeface="Times New Roman" panose="02020603050405020304" pitchFamily="18" charset="0"/>
          </a:endParaRPr>
        </a:p>
      </dsp:txBody>
      <dsp:txXfrm>
        <a:off x="0" y="0"/>
        <a:ext cx="970167" cy="2977174"/>
      </dsp:txXfrm>
    </dsp:sp>
    <dsp:sp modelId="{7BE6DEDB-1658-4F0D-A677-6B7D1D51E9DD}">
      <dsp:nvSpPr>
        <dsp:cNvPr id="0" name=""/>
        <dsp:cNvSpPr/>
      </dsp:nvSpPr>
      <dsp:spPr>
        <a:xfrm>
          <a:off x="1042930" y="69196"/>
          <a:ext cx="3807907" cy="13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Establecer beneficios, características o dificultades dentro de la percepción del objeto de estudio en su entorno.</a:t>
          </a:r>
        </a:p>
      </dsp:txBody>
      <dsp:txXfrm>
        <a:off x="1042930" y="69196"/>
        <a:ext cx="3807907" cy="1383920"/>
      </dsp:txXfrm>
    </dsp:sp>
    <dsp:sp modelId="{9E2494DE-5677-4842-A7A2-C37045BBEA23}">
      <dsp:nvSpPr>
        <dsp:cNvPr id="0" name=""/>
        <dsp:cNvSpPr/>
      </dsp:nvSpPr>
      <dsp:spPr>
        <a:xfrm>
          <a:off x="970167" y="1453116"/>
          <a:ext cx="388067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21702C-7ABD-413F-AF5C-320DE988D82C}">
      <dsp:nvSpPr>
        <dsp:cNvPr id="0" name=""/>
        <dsp:cNvSpPr/>
      </dsp:nvSpPr>
      <dsp:spPr>
        <a:xfrm>
          <a:off x="1042930" y="1522312"/>
          <a:ext cx="3807907" cy="138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Obtener información estadística del Sector Hotelero en el ámbito bursátil, importes y tasas dentro de las operaciones que fomenta el Mercado de Valores, </a:t>
          </a:r>
        </a:p>
      </dsp:txBody>
      <dsp:txXfrm>
        <a:off x="1042930" y="1522312"/>
        <a:ext cx="3807907" cy="1383920"/>
      </dsp:txXfrm>
    </dsp:sp>
    <dsp:sp modelId="{CE5D8873-1131-495C-9018-3DCFB757483B}">
      <dsp:nvSpPr>
        <dsp:cNvPr id="0" name=""/>
        <dsp:cNvSpPr/>
      </dsp:nvSpPr>
      <dsp:spPr>
        <a:xfrm>
          <a:off x="970167" y="2906233"/>
          <a:ext cx="388067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23E2F-550C-4CFF-B126-830C56419238}">
      <dsp:nvSpPr>
        <dsp:cNvPr id="0" name=""/>
        <dsp:cNvSpPr/>
      </dsp:nvSpPr>
      <dsp:spPr>
        <a:xfrm>
          <a:off x="2435643" y="1631"/>
          <a:ext cx="2261032"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Plazo y Tasa de Interés, ajustándose a las necesidades </a:t>
          </a:r>
          <a:endParaRPr lang="es-EC" sz="1400" kern="1200" dirty="0">
            <a:latin typeface="Times New Roman" panose="02020603050405020304" pitchFamily="18" charset="0"/>
            <a:cs typeface="Times New Roman" panose="02020603050405020304" pitchFamily="18" charset="0"/>
          </a:endParaRPr>
        </a:p>
      </dsp:txBody>
      <dsp:txXfrm>
        <a:off x="2453421" y="19409"/>
        <a:ext cx="2225476" cy="571432"/>
      </dsp:txXfrm>
    </dsp:sp>
    <dsp:sp modelId="{A26E3E5D-6027-4245-A87B-CE5F01763813}">
      <dsp:nvSpPr>
        <dsp:cNvPr id="0" name=""/>
        <dsp:cNvSpPr/>
      </dsp:nvSpPr>
      <dsp:spPr>
        <a:xfrm rot="5400000">
          <a:off x="3452349" y="623795"/>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646557"/>
        <a:ext cx="163886" cy="159334"/>
      </dsp:txXfrm>
    </dsp:sp>
    <dsp:sp modelId="{BEF289EE-B73F-4D35-8362-E151B4A00044}">
      <dsp:nvSpPr>
        <dsp:cNvPr id="0" name=""/>
        <dsp:cNvSpPr/>
      </dsp:nvSpPr>
      <dsp:spPr>
        <a:xfrm>
          <a:off x="2435643" y="912114"/>
          <a:ext cx="2261032"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Garantías flexibles</a:t>
          </a:r>
        </a:p>
      </dsp:txBody>
      <dsp:txXfrm>
        <a:off x="2453421" y="929892"/>
        <a:ext cx="2225476" cy="571432"/>
      </dsp:txXfrm>
    </dsp:sp>
    <dsp:sp modelId="{9CE04CBE-2BBE-4058-AD07-18F2209AF5B8}">
      <dsp:nvSpPr>
        <dsp:cNvPr id="0" name=""/>
        <dsp:cNvSpPr/>
      </dsp:nvSpPr>
      <dsp:spPr>
        <a:xfrm rot="5400000">
          <a:off x="3452349" y="1534278"/>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1557040"/>
        <a:ext cx="163886" cy="159334"/>
      </dsp:txXfrm>
    </dsp:sp>
    <dsp:sp modelId="{C4BF5DC6-526F-49AA-B09F-9D76AB4A837D}">
      <dsp:nvSpPr>
        <dsp:cNvPr id="0" name=""/>
        <dsp:cNvSpPr/>
      </dsp:nvSpPr>
      <dsp:spPr>
        <a:xfrm>
          <a:off x="2435643" y="1822597"/>
          <a:ext cx="2261032"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Diversificación de Pasivos</a:t>
          </a:r>
        </a:p>
      </dsp:txBody>
      <dsp:txXfrm>
        <a:off x="2453421" y="1840375"/>
        <a:ext cx="2225476" cy="571432"/>
      </dsp:txXfrm>
    </dsp:sp>
    <dsp:sp modelId="{5B598C1C-9F58-4210-88F3-C954FF2D3EB3}">
      <dsp:nvSpPr>
        <dsp:cNvPr id="0" name=""/>
        <dsp:cNvSpPr/>
      </dsp:nvSpPr>
      <dsp:spPr>
        <a:xfrm rot="5400000">
          <a:off x="3452349" y="2444761"/>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2467523"/>
        <a:ext cx="163886" cy="159334"/>
      </dsp:txXfrm>
    </dsp:sp>
    <dsp:sp modelId="{409A49F2-AC09-4DA8-87A7-67268AFCD0ED}">
      <dsp:nvSpPr>
        <dsp:cNvPr id="0" name=""/>
        <dsp:cNvSpPr/>
      </dsp:nvSpPr>
      <dsp:spPr>
        <a:xfrm>
          <a:off x="2435643" y="2733080"/>
          <a:ext cx="2261032"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Exposición y Reconocimiento</a:t>
          </a:r>
        </a:p>
      </dsp:txBody>
      <dsp:txXfrm>
        <a:off x="2453421" y="2750858"/>
        <a:ext cx="2225476" cy="5714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50E1B-6CAB-4A03-B6AC-CD317EB72AB5}">
      <dsp:nvSpPr>
        <dsp:cNvPr id="0" name=""/>
        <dsp:cNvSpPr/>
      </dsp:nvSpPr>
      <dsp:spPr>
        <a:xfrm>
          <a:off x="6036"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La empresa debe acudir a una casa de valores ecuatoriano de su preferencia</a:t>
          </a:r>
        </a:p>
      </dsp:txBody>
      <dsp:txXfrm>
        <a:off x="37743" y="652754"/>
        <a:ext cx="1740819" cy="1019126"/>
      </dsp:txXfrm>
    </dsp:sp>
    <dsp:sp modelId="{E90F9550-753D-4236-B190-AABBD9E33EC8}">
      <dsp:nvSpPr>
        <dsp:cNvPr id="0" name=""/>
        <dsp:cNvSpPr/>
      </dsp:nvSpPr>
      <dsp:spPr>
        <a:xfrm>
          <a:off x="1969042" y="938592"/>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1969042" y="1028082"/>
        <a:ext cx="267748" cy="268469"/>
      </dsp:txXfrm>
    </dsp:sp>
    <dsp:sp modelId="{095E10E6-0FE2-43CD-923B-35CC5E8F1ACC}">
      <dsp:nvSpPr>
        <dsp:cNvPr id="0" name=""/>
        <dsp:cNvSpPr/>
      </dsp:nvSpPr>
      <dsp:spPr>
        <a:xfrm>
          <a:off x="2531963"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Presentar documentos necesarios para la emisión conjuntamente se elabora el prospecto de emisión, informe de calificación de riesgo, estados financieros auditados de la empresa.</a:t>
          </a:r>
        </a:p>
      </dsp:txBody>
      <dsp:txXfrm>
        <a:off x="2563670" y="652754"/>
        <a:ext cx="1740819" cy="1019126"/>
      </dsp:txXfrm>
    </dsp:sp>
    <dsp:sp modelId="{4DC789C0-B1FD-4A74-87AD-A471A5FFBA3D}">
      <dsp:nvSpPr>
        <dsp:cNvPr id="0" name=""/>
        <dsp:cNvSpPr/>
      </dsp:nvSpPr>
      <dsp:spPr>
        <a:xfrm>
          <a:off x="4494969" y="938592"/>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a:off x="4494969" y="1028082"/>
        <a:ext cx="267748" cy="268469"/>
      </dsp:txXfrm>
    </dsp:sp>
    <dsp:sp modelId="{7C0C313F-C210-44CE-B609-116A50C6BF0F}">
      <dsp:nvSpPr>
        <dsp:cNvPr id="0" name=""/>
        <dsp:cNvSpPr/>
      </dsp:nvSpPr>
      <dsp:spPr>
        <a:xfrm>
          <a:off x="5057890"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Documentación </a:t>
          </a:r>
          <a:r>
            <a:rPr lang="es-EC" sz="1100" kern="1200" dirty="0"/>
            <a:t>ingresaran en la Superintendencia de Compañías, Valores y Seguros, el cual procederá a aprobar la documentación y la inscribirá en el registro de mercado de valores </a:t>
          </a:r>
        </a:p>
      </dsp:txBody>
      <dsp:txXfrm>
        <a:off x="5089597" y="652754"/>
        <a:ext cx="1740819" cy="1019126"/>
      </dsp:txXfrm>
    </dsp:sp>
    <dsp:sp modelId="{1BCF2FA6-CBAD-4461-BA94-C871F39AEEFD}">
      <dsp:nvSpPr>
        <dsp:cNvPr id="0" name=""/>
        <dsp:cNvSpPr/>
      </dsp:nvSpPr>
      <dsp:spPr>
        <a:xfrm rot="5400000">
          <a:off x="5768758" y="1829883"/>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5400000">
        <a:off x="5825773" y="1862359"/>
        <a:ext cx="268469" cy="267748"/>
      </dsp:txXfrm>
    </dsp:sp>
    <dsp:sp modelId="{E5F4F287-84FC-4F99-9E50-C7C4D7E63B65}">
      <dsp:nvSpPr>
        <dsp:cNvPr id="0" name=""/>
        <dsp:cNvSpPr/>
      </dsp:nvSpPr>
      <dsp:spPr>
        <a:xfrm>
          <a:off x="5057890"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Inscribir a la empresa en el Catastro Público</a:t>
          </a:r>
        </a:p>
      </dsp:txBody>
      <dsp:txXfrm>
        <a:off x="5089597" y="2456987"/>
        <a:ext cx="1740819" cy="1019126"/>
      </dsp:txXfrm>
    </dsp:sp>
    <dsp:sp modelId="{4FE26C98-60D3-45DD-BA38-0E82964F1AA4}">
      <dsp:nvSpPr>
        <dsp:cNvPr id="0" name=""/>
        <dsp:cNvSpPr/>
      </dsp:nvSpPr>
      <dsp:spPr>
        <a:xfrm rot="10800000">
          <a:off x="4516620" y="2742825"/>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10800000">
        <a:off x="4631369" y="2832315"/>
        <a:ext cx="267748" cy="268469"/>
      </dsp:txXfrm>
    </dsp:sp>
    <dsp:sp modelId="{159D71ED-17F8-4775-80BB-8D09D2CEBFEA}">
      <dsp:nvSpPr>
        <dsp:cNvPr id="0" name=""/>
        <dsp:cNvSpPr/>
      </dsp:nvSpPr>
      <dsp:spPr>
        <a:xfrm>
          <a:off x="2531963"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MX" sz="1100" kern="1200" dirty="0"/>
            <a:t>Catastro público aprueba se inscribe en la bolsa de Valores</a:t>
          </a:r>
          <a:endParaRPr lang="es-EC" sz="1100" kern="1200" dirty="0"/>
        </a:p>
      </dsp:txBody>
      <dsp:txXfrm>
        <a:off x="2563670" y="2456987"/>
        <a:ext cx="1740819" cy="1019126"/>
      </dsp:txXfrm>
    </dsp:sp>
    <dsp:sp modelId="{4D8FD0C2-5B3A-4A01-B066-493928458BD3}">
      <dsp:nvSpPr>
        <dsp:cNvPr id="0" name=""/>
        <dsp:cNvSpPr/>
      </dsp:nvSpPr>
      <dsp:spPr>
        <a:xfrm rot="10800000">
          <a:off x="1990693" y="2742825"/>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p>
      </dsp:txBody>
      <dsp:txXfrm rot="10800000">
        <a:off x="2105442" y="2832315"/>
        <a:ext cx="267748" cy="268469"/>
      </dsp:txXfrm>
    </dsp:sp>
    <dsp:sp modelId="{C72909E3-95DC-406E-B3C6-0DB5FC3CE76D}">
      <dsp:nvSpPr>
        <dsp:cNvPr id="0" name=""/>
        <dsp:cNvSpPr/>
      </dsp:nvSpPr>
      <dsp:spPr>
        <a:xfrm>
          <a:off x="6036"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dirty="0"/>
            <a:t>Empresa acreditada como emisor</a:t>
          </a:r>
        </a:p>
      </dsp:txBody>
      <dsp:txXfrm>
        <a:off x="37743" y="2456987"/>
        <a:ext cx="1740819" cy="10191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8EE7B-5D27-40CE-A68F-64FB21F35B31}">
      <dsp:nvSpPr>
        <dsp:cNvPr id="0" name=""/>
        <dsp:cNvSpPr/>
      </dsp:nvSpPr>
      <dsp:spPr>
        <a:xfrm>
          <a:off x="2378868" y="1100"/>
          <a:ext cx="1488318" cy="967406"/>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Times New Roman" panose="02020603050405020304" pitchFamily="18" charset="0"/>
            </a:rPr>
            <a:t>Con fecha 27 de noviembre del 2013</a:t>
          </a:r>
          <a:endParaRPr lang="es-EC" sz="1400" kern="1200" dirty="0"/>
        </a:p>
      </dsp:txBody>
      <dsp:txXfrm>
        <a:off x="2426093" y="48325"/>
        <a:ext cx="1393868" cy="872956"/>
      </dsp:txXfrm>
    </dsp:sp>
    <dsp:sp modelId="{BF037A84-0AEC-41F5-A079-6BB6BBF67A54}">
      <dsp:nvSpPr>
        <dsp:cNvPr id="0" name=""/>
        <dsp:cNvSpPr/>
      </dsp:nvSpPr>
      <dsp:spPr>
        <a:xfrm>
          <a:off x="1190380" y="484803"/>
          <a:ext cx="3865295" cy="3865295"/>
        </a:xfrm>
        <a:custGeom>
          <a:avLst/>
          <a:gdLst/>
          <a:ahLst/>
          <a:cxnLst/>
          <a:rect l="0" t="0" r="0" b="0"/>
          <a:pathLst>
            <a:path>
              <a:moveTo>
                <a:pt x="2876159" y="245961"/>
              </a:moveTo>
              <a:arcTo wR="1932647" hR="1932647" stAng="17953328" swAng="121171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071DF67-AD3D-49D3-B5DD-9BD952D02DEA}">
      <dsp:nvSpPr>
        <dsp:cNvPr id="0" name=""/>
        <dsp:cNvSpPr/>
      </dsp:nvSpPr>
      <dsp:spPr>
        <a:xfrm>
          <a:off x="4216926" y="1336526"/>
          <a:ext cx="1488318" cy="967406"/>
        </a:xfrm>
        <a:prstGeom prst="roundRect">
          <a:avLst/>
        </a:prstGeom>
        <a:gradFill rotWithShape="0">
          <a:gsLst>
            <a:gs pos="0">
              <a:schemeClr val="accent4">
                <a:hueOff val="-1116193"/>
                <a:satOff val="6725"/>
                <a:lumOff val="539"/>
                <a:alphaOff val="0"/>
                <a:tint val="50000"/>
                <a:satMod val="300000"/>
              </a:schemeClr>
            </a:gs>
            <a:gs pos="35000">
              <a:schemeClr val="accent4">
                <a:hueOff val="-1116193"/>
                <a:satOff val="6725"/>
                <a:lumOff val="539"/>
                <a:alphaOff val="0"/>
                <a:tint val="37000"/>
                <a:satMod val="300000"/>
              </a:schemeClr>
            </a:gs>
            <a:gs pos="100000">
              <a:schemeClr val="accent4">
                <a:hueOff val="-1116193"/>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Times New Roman" panose="02020603050405020304" pitchFamily="18" charset="0"/>
            </a:rPr>
            <a:t>Junta General Extraordinaria de Accionistas </a:t>
          </a:r>
          <a:endParaRPr lang="es-EC" sz="1400" kern="1200" dirty="0"/>
        </a:p>
      </dsp:txBody>
      <dsp:txXfrm>
        <a:off x="4264151" y="1383751"/>
        <a:ext cx="1393868" cy="872956"/>
      </dsp:txXfrm>
    </dsp:sp>
    <dsp:sp modelId="{9EE0C097-C4D4-4F0C-A9CC-C46B3D00F319}">
      <dsp:nvSpPr>
        <dsp:cNvPr id="0" name=""/>
        <dsp:cNvSpPr/>
      </dsp:nvSpPr>
      <dsp:spPr>
        <a:xfrm>
          <a:off x="1190380" y="484803"/>
          <a:ext cx="3865295" cy="3865295"/>
        </a:xfrm>
        <a:custGeom>
          <a:avLst/>
          <a:gdLst/>
          <a:ahLst/>
          <a:cxnLst/>
          <a:rect l="0" t="0" r="0" b="0"/>
          <a:pathLst>
            <a:path>
              <a:moveTo>
                <a:pt x="3860661" y="2066400"/>
              </a:moveTo>
              <a:arcTo wR="1932647" hR="1932647" stAng="21838106" swAng="1359858"/>
            </a:path>
          </a:pathLst>
        </a:custGeom>
        <a:noFill/>
        <a:ln w="9525" cap="flat" cmpd="sng" algn="ctr">
          <a:solidFill>
            <a:schemeClr val="accent4">
              <a:hueOff val="-1116193"/>
              <a:satOff val="6725"/>
              <a:lumOff val="53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3A55E5-138C-4762-B147-470B1BE32B1E}">
      <dsp:nvSpPr>
        <dsp:cNvPr id="0" name=""/>
        <dsp:cNvSpPr/>
      </dsp:nvSpPr>
      <dsp:spPr>
        <a:xfrm>
          <a:off x="3514850" y="3497292"/>
          <a:ext cx="1488318" cy="967406"/>
        </a:xfrm>
        <a:prstGeom prst="roundRect">
          <a:avLst/>
        </a:prstGeom>
        <a:gradFill rotWithShape="0">
          <a:gsLst>
            <a:gs pos="0">
              <a:schemeClr val="accent4">
                <a:hueOff val="-2232386"/>
                <a:satOff val="13449"/>
                <a:lumOff val="1078"/>
                <a:alphaOff val="0"/>
                <a:tint val="50000"/>
                <a:satMod val="300000"/>
              </a:schemeClr>
            </a:gs>
            <a:gs pos="35000">
              <a:schemeClr val="accent4">
                <a:hueOff val="-2232386"/>
                <a:satOff val="13449"/>
                <a:lumOff val="1078"/>
                <a:alphaOff val="0"/>
                <a:tint val="37000"/>
                <a:satMod val="300000"/>
              </a:schemeClr>
            </a:gs>
            <a:gs pos="100000">
              <a:schemeClr val="accent4">
                <a:hueOff val="-2232386"/>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Times New Roman" panose="02020603050405020304" pitchFamily="18" charset="0"/>
            </a:rPr>
            <a:t>resolvió autorizar la primera emisión de obligaciones</a:t>
          </a:r>
          <a:endParaRPr lang="es-EC" sz="1400" kern="1200" dirty="0"/>
        </a:p>
      </dsp:txBody>
      <dsp:txXfrm>
        <a:off x="3562075" y="3544517"/>
        <a:ext cx="1393868" cy="872956"/>
      </dsp:txXfrm>
    </dsp:sp>
    <dsp:sp modelId="{23785422-BBD7-46FE-B736-3510A3A4BAE1}">
      <dsp:nvSpPr>
        <dsp:cNvPr id="0" name=""/>
        <dsp:cNvSpPr/>
      </dsp:nvSpPr>
      <dsp:spPr>
        <a:xfrm>
          <a:off x="1190380" y="484803"/>
          <a:ext cx="3865295" cy="3865295"/>
        </a:xfrm>
        <a:custGeom>
          <a:avLst/>
          <a:gdLst/>
          <a:ahLst/>
          <a:cxnLst/>
          <a:rect l="0" t="0" r="0" b="0"/>
          <a:pathLst>
            <a:path>
              <a:moveTo>
                <a:pt x="2169876" y="3850680"/>
              </a:moveTo>
              <a:arcTo wR="1932647" hR="1932647" stAng="4976956" swAng="846088"/>
            </a:path>
          </a:pathLst>
        </a:custGeom>
        <a:noFill/>
        <a:ln w="9525" cap="flat" cmpd="sng" algn="ctr">
          <a:solidFill>
            <a:schemeClr val="accent4">
              <a:hueOff val="-2232386"/>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8F7218-C156-41D1-BF91-8B61EDECDF4B}">
      <dsp:nvSpPr>
        <dsp:cNvPr id="0" name=""/>
        <dsp:cNvSpPr/>
      </dsp:nvSpPr>
      <dsp:spPr>
        <a:xfrm>
          <a:off x="1242887" y="3497292"/>
          <a:ext cx="1488318" cy="967406"/>
        </a:xfrm>
        <a:prstGeom prst="roundRect">
          <a:avLst/>
        </a:prstGeom>
        <a:gradFill rotWithShape="0">
          <a:gsLst>
            <a:gs pos="0">
              <a:schemeClr val="accent4">
                <a:hueOff val="-3348579"/>
                <a:satOff val="20174"/>
                <a:lumOff val="1617"/>
                <a:alphaOff val="0"/>
                <a:tint val="50000"/>
                <a:satMod val="300000"/>
              </a:schemeClr>
            </a:gs>
            <a:gs pos="35000">
              <a:schemeClr val="accent4">
                <a:hueOff val="-3348579"/>
                <a:satOff val="20174"/>
                <a:lumOff val="1617"/>
                <a:alphaOff val="0"/>
                <a:tint val="37000"/>
                <a:satMod val="300000"/>
              </a:schemeClr>
            </a:gs>
            <a:gs pos="100000">
              <a:schemeClr val="accent4">
                <a:hueOff val="-3348579"/>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Times New Roman" panose="02020603050405020304" pitchFamily="18" charset="0"/>
            </a:rPr>
            <a:t>hasta por US$ 7.000.000,00</a:t>
          </a:r>
          <a:endParaRPr lang="es-EC" sz="1400" kern="1200" dirty="0"/>
        </a:p>
      </dsp:txBody>
      <dsp:txXfrm>
        <a:off x="1290112" y="3544517"/>
        <a:ext cx="1393868" cy="872956"/>
      </dsp:txXfrm>
    </dsp:sp>
    <dsp:sp modelId="{7560CB69-E654-42F2-BDA3-564EABCCD461}">
      <dsp:nvSpPr>
        <dsp:cNvPr id="0" name=""/>
        <dsp:cNvSpPr/>
      </dsp:nvSpPr>
      <dsp:spPr>
        <a:xfrm>
          <a:off x="1190380" y="484803"/>
          <a:ext cx="3865295" cy="3865295"/>
        </a:xfrm>
        <a:custGeom>
          <a:avLst/>
          <a:gdLst/>
          <a:ahLst/>
          <a:cxnLst/>
          <a:rect l="0" t="0" r="0" b="0"/>
          <a:pathLst>
            <a:path>
              <a:moveTo>
                <a:pt x="205057" y="2798995"/>
              </a:moveTo>
              <a:arcTo wR="1932647" hR="1932647" stAng="9202035" swAng="1359858"/>
            </a:path>
          </a:pathLst>
        </a:custGeom>
        <a:noFill/>
        <a:ln w="9525" cap="flat" cmpd="sng" algn="ctr">
          <a:solidFill>
            <a:schemeClr val="accent4">
              <a:hueOff val="-3348579"/>
              <a:satOff val="20174"/>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1D3ABF3-3309-4E82-A776-37F9DE3FA067}">
      <dsp:nvSpPr>
        <dsp:cNvPr id="0" name=""/>
        <dsp:cNvSpPr/>
      </dsp:nvSpPr>
      <dsp:spPr>
        <a:xfrm>
          <a:off x="540811" y="1336526"/>
          <a:ext cx="1488318" cy="967406"/>
        </a:xfrm>
        <a:prstGeom prst="roundRect">
          <a:avLst/>
        </a:prstGeom>
        <a:gradFill rotWithShape="0">
          <a:gsLst>
            <a:gs pos="0">
              <a:schemeClr val="accent4">
                <a:hueOff val="-4464771"/>
                <a:satOff val="26899"/>
                <a:lumOff val="2156"/>
                <a:alphaOff val="0"/>
                <a:tint val="50000"/>
                <a:satMod val="300000"/>
              </a:schemeClr>
            </a:gs>
            <a:gs pos="35000">
              <a:schemeClr val="accent4">
                <a:hueOff val="-4464771"/>
                <a:satOff val="26899"/>
                <a:lumOff val="2156"/>
                <a:alphaOff val="0"/>
                <a:tint val="37000"/>
                <a:satMod val="300000"/>
              </a:schemeClr>
            </a:gs>
            <a:gs pos="100000">
              <a:schemeClr val="accent4">
                <a:hueOff val="-4464771"/>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effectLst/>
              <a:latin typeface="Times New Roman" panose="02020603050405020304" pitchFamily="18" charset="0"/>
              <a:ea typeface="Times New Roman" panose="02020603050405020304" pitchFamily="18" charset="0"/>
            </a:rPr>
            <a:t>respaldado por Garantía General y Específica</a:t>
          </a:r>
          <a:endParaRPr lang="es-EC" sz="1400" kern="1200" dirty="0"/>
        </a:p>
      </dsp:txBody>
      <dsp:txXfrm>
        <a:off x="588036" y="1383751"/>
        <a:ext cx="1393868" cy="872956"/>
      </dsp:txXfrm>
    </dsp:sp>
    <dsp:sp modelId="{E376782F-5E05-4B55-96B4-7C0FC64321BF}">
      <dsp:nvSpPr>
        <dsp:cNvPr id="0" name=""/>
        <dsp:cNvSpPr/>
      </dsp:nvSpPr>
      <dsp:spPr>
        <a:xfrm>
          <a:off x="1190380" y="484803"/>
          <a:ext cx="3865295" cy="3865295"/>
        </a:xfrm>
        <a:custGeom>
          <a:avLst/>
          <a:gdLst/>
          <a:ahLst/>
          <a:cxnLst/>
          <a:rect l="0" t="0" r="0" b="0"/>
          <a:pathLst>
            <a:path>
              <a:moveTo>
                <a:pt x="464864" y="675373"/>
              </a:moveTo>
              <a:arcTo wR="1932647" hR="1932647" stAng="13234963" swAng="1211710"/>
            </a:path>
          </a:pathLst>
        </a:custGeom>
        <a:noFill/>
        <a:ln w="9525" cap="flat" cmpd="sng" algn="ctr">
          <a:solidFill>
            <a:schemeClr val="accent4">
              <a:hueOff val="-4464771"/>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4F76E-2FF5-4142-ACFC-BD824E95B759}">
      <dsp:nvSpPr>
        <dsp:cNvPr id="0" name=""/>
        <dsp:cNvSpPr/>
      </dsp:nvSpPr>
      <dsp:spPr>
        <a:xfrm>
          <a:off x="561" y="112697"/>
          <a:ext cx="2188508" cy="131310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Encuesta Coyuntural de Alojamiento </a:t>
          </a:r>
        </a:p>
      </dsp:txBody>
      <dsp:txXfrm>
        <a:off x="561" y="112697"/>
        <a:ext cx="2188508" cy="1313105"/>
      </dsp:txXfrm>
    </dsp:sp>
    <dsp:sp modelId="{800E8C5A-5FD5-4C65-8013-CC2BC62494CD}">
      <dsp:nvSpPr>
        <dsp:cNvPr id="0" name=""/>
        <dsp:cNvSpPr/>
      </dsp:nvSpPr>
      <dsp:spPr>
        <a:xfrm>
          <a:off x="2407920" y="112697"/>
          <a:ext cx="2188508" cy="1313105"/>
        </a:xfrm>
        <a:prstGeom prst="rect">
          <a:avLst/>
        </a:prstGeom>
        <a:gradFill rotWithShape="0">
          <a:gsLst>
            <a:gs pos="0">
              <a:schemeClr val="accent3">
                <a:hueOff val="3750089"/>
                <a:satOff val="-5627"/>
                <a:lumOff val="-915"/>
                <a:alphaOff val="0"/>
                <a:tint val="50000"/>
                <a:satMod val="300000"/>
              </a:schemeClr>
            </a:gs>
            <a:gs pos="35000">
              <a:schemeClr val="accent3">
                <a:hueOff val="3750089"/>
                <a:satOff val="-5627"/>
                <a:lumOff val="-915"/>
                <a:alphaOff val="0"/>
                <a:tint val="37000"/>
                <a:satMod val="300000"/>
              </a:schemeClr>
            </a:gs>
            <a:gs pos="100000">
              <a:schemeClr val="accent3">
                <a:hueOff val="3750089"/>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latin typeface="Times New Roman" panose="02020603050405020304" pitchFamily="18" charset="0"/>
              <a:cs typeface="Times New Roman" panose="02020603050405020304" pitchFamily="18" charset="0"/>
            </a:rPr>
            <a:t>Indicadores de Alojamiento</a:t>
          </a:r>
        </a:p>
      </dsp:txBody>
      <dsp:txXfrm>
        <a:off x="2407920" y="112697"/>
        <a:ext cx="2188508" cy="1313105"/>
      </dsp:txXfrm>
    </dsp:sp>
    <dsp:sp modelId="{8AE6E5F7-7622-45C4-89BB-EE2E1C0253F5}">
      <dsp:nvSpPr>
        <dsp:cNvPr id="0" name=""/>
        <dsp:cNvSpPr/>
      </dsp:nvSpPr>
      <dsp:spPr>
        <a:xfrm>
          <a:off x="561" y="1644653"/>
          <a:ext cx="2188508" cy="1313105"/>
        </a:xfrm>
        <a:prstGeom prst="rect">
          <a:avLst/>
        </a:prstGeom>
        <a:gradFill rotWithShape="0">
          <a:gsLst>
            <a:gs pos="0">
              <a:schemeClr val="accent3">
                <a:hueOff val="7500177"/>
                <a:satOff val="-11253"/>
                <a:lumOff val="-1830"/>
                <a:alphaOff val="0"/>
                <a:tint val="50000"/>
                <a:satMod val="300000"/>
              </a:schemeClr>
            </a:gs>
            <a:gs pos="35000">
              <a:schemeClr val="accent3">
                <a:hueOff val="7500177"/>
                <a:satOff val="-11253"/>
                <a:lumOff val="-1830"/>
                <a:alphaOff val="0"/>
                <a:tint val="37000"/>
                <a:satMod val="300000"/>
              </a:schemeClr>
            </a:gs>
            <a:gs pos="100000">
              <a:schemeClr val="accent3">
                <a:hueOff val="7500177"/>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Marzo 2020</a:t>
          </a:r>
        </a:p>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Drástica caída -porcentaje de la tasa de ocupación de alojamiento </a:t>
          </a:r>
        </a:p>
      </dsp:txBody>
      <dsp:txXfrm>
        <a:off x="561" y="1644653"/>
        <a:ext cx="2188508" cy="1313105"/>
      </dsp:txXfrm>
    </dsp:sp>
    <dsp:sp modelId="{70E26CF2-F091-444B-9BAE-241F860B805C}">
      <dsp:nvSpPr>
        <dsp:cNvPr id="0" name=""/>
        <dsp:cNvSpPr/>
      </dsp:nvSpPr>
      <dsp:spPr>
        <a:xfrm>
          <a:off x="2407920" y="1644653"/>
          <a:ext cx="2188508" cy="1313105"/>
        </a:xfrm>
        <a:prstGeom prst="rect">
          <a:avLst/>
        </a:prstGeom>
        <a:gradFill rotWithShape="0">
          <a:gsLst>
            <a:gs pos="0">
              <a:schemeClr val="accent3">
                <a:hueOff val="11250266"/>
                <a:satOff val="-16880"/>
                <a:lumOff val="-2745"/>
                <a:alphaOff val="0"/>
                <a:tint val="50000"/>
                <a:satMod val="300000"/>
              </a:schemeClr>
            </a:gs>
            <a:gs pos="35000">
              <a:schemeClr val="accent3">
                <a:hueOff val="11250266"/>
                <a:satOff val="-16880"/>
                <a:lumOff val="-2745"/>
                <a:alphaOff val="0"/>
                <a:tint val="37000"/>
                <a:satMod val="300000"/>
              </a:schemeClr>
            </a:gs>
            <a:gs pos="100000">
              <a:schemeClr val="accent3">
                <a:hueOff val="11250266"/>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Junio del 2021</a:t>
          </a:r>
        </a:p>
        <a:p>
          <a:pPr marL="0" lvl="0" indent="0" algn="ctr"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Levantamiento de las medidas de restricción  </a:t>
          </a:r>
        </a:p>
      </dsp:txBody>
      <dsp:txXfrm>
        <a:off x="2407920" y="1644653"/>
        <a:ext cx="2188508" cy="13131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A288BC-B858-4207-A880-FB76E95E42CA}">
      <dsp:nvSpPr>
        <dsp:cNvPr id="0" name=""/>
        <dsp:cNvSpPr/>
      </dsp:nvSpPr>
      <dsp:spPr>
        <a:xfrm>
          <a:off x="0" y="0"/>
          <a:ext cx="3461706" cy="1175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a:effectLst/>
              <a:latin typeface="Times New Roman" panose="02020603050405020304" pitchFamily="18" charset="0"/>
              <a:ea typeface="Times New Roman" panose="02020603050405020304" pitchFamily="18" charset="0"/>
              <a:cs typeface="Times New Roman" panose="02020603050405020304" pitchFamily="18" charset="0"/>
            </a:rPr>
            <a:t>El mercado bursátil es la mejor opción ya que contempla una tasa de interés más baja. </a:t>
          </a:r>
          <a:endParaRPr lang="es-EC" sz="1400" kern="1200" dirty="0"/>
        </a:p>
      </dsp:txBody>
      <dsp:txXfrm>
        <a:off x="34425" y="34425"/>
        <a:ext cx="2193402" cy="1106509"/>
      </dsp:txXfrm>
    </dsp:sp>
    <dsp:sp modelId="{7059C9E1-25CB-4A36-A121-98C6621913FF}">
      <dsp:nvSpPr>
        <dsp:cNvPr id="0" name=""/>
        <dsp:cNvSpPr/>
      </dsp:nvSpPr>
      <dsp:spPr>
        <a:xfrm>
          <a:off x="305444" y="1371252"/>
          <a:ext cx="3461706" cy="1175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Times New Roman" panose="02020603050405020304" pitchFamily="18" charset="0"/>
              <a:ea typeface="Times New Roman" panose="02020603050405020304" pitchFamily="18" charset="0"/>
              <a:cs typeface="Times New Roman" panose="02020603050405020304" pitchFamily="18" charset="0"/>
            </a:rPr>
            <a:t>Condiciones de plazo y amortización acorde a las necesidades de la empresa a financiarse.</a:t>
          </a:r>
          <a:endParaRPr lang="es-EC" sz="1400" kern="1200" dirty="0"/>
        </a:p>
      </dsp:txBody>
      <dsp:txXfrm>
        <a:off x="339869" y="1405677"/>
        <a:ext cx="2323428" cy="1106509"/>
      </dsp:txXfrm>
    </dsp:sp>
    <dsp:sp modelId="{4F23B238-7501-40D0-8888-BC7582CC4ED2}">
      <dsp:nvSpPr>
        <dsp:cNvPr id="0" name=""/>
        <dsp:cNvSpPr/>
      </dsp:nvSpPr>
      <dsp:spPr>
        <a:xfrm>
          <a:off x="610889" y="2742504"/>
          <a:ext cx="3461706" cy="11753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Font typeface="Symbol" panose="05050102010706020507" pitchFamily="18" charset="2"/>
            <a:buNone/>
          </a:pPr>
          <a:r>
            <a:rPr lang="es-EC" sz="1400" kern="1200" dirty="0">
              <a:effectLst/>
              <a:latin typeface="Times New Roman" panose="02020603050405020304" pitchFamily="18" charset="0"/>
              <a:ea typeface="Times New Roman" panose="02020603050405020304" pitchFamily="18" charset="0"/>
              <a:cs typeface="Times New Roman" panose="02020603050405020304" pitchFamily="18" charset="0"/>
            </a:rPr>
            <a:t>Tasas competitivas.</a:t>
          </a:r>
          <a:endParaRPr lang="es-EC" sz="1400" kern="1200" dirty="0"/>
        </a:p>
      </dsp:txBody>
      <dsp:txXfrm>
        <a:off x="645314" y="2776929"/>
        <a:ext cx="2323428" cy="1106509"/>
      </dsp:txXfrm>
    </dsp:sp>
    <dsp:sp modelId="{B9634BB1-908E-4175-9067-A736086FD628}">
      <dsp:nvSpPr>
        <dsp:cNvPr id="0" name=""/>
        <dsp:cNvSpPr/>
      </dsp:nvSpPr>
      <dsp:spPr>
        <a:xfrm>
          <a:off x="2697723" y="891314"/>
          <a:ext cx="763983" cy="76398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2869619" y="891314"/>
        <a:ext cx="420191" cy="574897"/>
      </dsp:txXfrm>
    </dsp:sp>
    <dsp:sp modelId="{352ECDCF-E056-4328-B6F6-45668E1F5D9E}">
      <dsp:nvSpPr>
        <dsp:cNvPr id="0" name=""/>
        <dsp:cNvSpPr/>
      </dsp:nvSpPr>
      <dsp:spPr>
        <a:xfrm>
          <a:off x="3003167" y="2254730"/>
          <a:ext cx="763983" cy="763983"/>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3175063" y="2254730"/>
        <a:ext cx="420191" cy="5748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23E2F-550C-4CFF-B126-830C56419238}">
      <dsp:nvSpPr>
        <dsp:cNvPr id="0" name=""/>
        <dsp:cNvSpPr/>
      </dsp:nvSpPr>
      <dsp:spPr>
        <a:xfrm>
          <a:off x="2717324" y="1631"/>
          <a:ext cx="1697671"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Diversificación</a:t>
          </a:r>
          <a:endParaRPr lang="es-EC" sz="1400" kern="1200" dirty="0">
            <a:latin typeface="Times New Roman" panose="02020603050405020304" pitchFamily="18" charset="0"/>
            <a:cs typeface="Times New Roman" panose="02020603050405020304" pitchFamily="18" charset="0"/>
          </a:endParaRPr>
        </a:p>
      </dsp:txBody>
      <dsp:txXfrm>
        <a:off x="2735102" y="19409"/>
        <a:ext cx="1662115" cy="571432"/>
      </dsp:txXfrm>
    </dsp:sp>
    <dsp:sp modelId="{A26E3E5D-6027-4245-A87B-CE5F01763813}">
      <dsp:nvSpPr>
        <dsp:cNvPr id="0" name=""/>
        <dsp:cNvSpPr/>
      </dsp:nvSpPr>
      <dsp:spPr>
        <a:xfrm rot="5400000">
          <a:off x="3452349" y="623795"/>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646557"/>
        <a:ext cx="163886" cy="159334"/>
      </dsp:txXfrm>
    </dsp:sp>
    <dsp:sp modelId="{BEF289EE-B73F-4D35-8362-E151B4A00044}">
      <dsp:nvSpPr>
        <dsp:cNvPr id="0" name=""/>
        <dsp:cNvSpPr/>
      </dsp:nvSpPr>
      <dsp:spPr>
        <a:xfrm>
          <a:off x="2717324" y="912114"/>
          <a:ext cx="1697671"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No existen montos mínimos para invertir</a:t>
          </a:r>
        </a:p>
      </dsp:txBody>
      <dsp:txXfrm>
        <a:off x="2735102" y="929892"/>
        <a:ext cx="1662115" cy="571432"/>
      </dsp:txXfrm>
    </dsp:sp>
    <dsp:sp modelId="{9CE04CBE-2BBE-4058-AD07-18F2209AF5B8}">
      <dsp:nvSpPr>
        <dsp:cNvPr id="0" name=""/>
        <dsp:cNvSpPr/>
      </dsp:nvSpPr>
      <dsp:spPr>
        <a:xfrm rot="5400000">
          <a:off x="3452349" y="1534278"/>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1557040"/>
        <a:ext cx="163886" cy="159334"/>
      </dsp:txXfrm>
    </dsp:sp>
    <dsp:sp modelId="{C4BF5DC6-526F-49AA-B09F-9D76AB4A837D}">
      <dsp:nvSpPr>
        <dsp:cNvPr id="0" name=""/>
        <dsp:cNvSpPr/>
      </dsp:nvSpPr>
      <dsp:spPr>
        <a:xfrm>
          <a:off x="2717324" y="1822597"/>
          <a:ext cx="1697671"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Asesoría personalizada</a:t>
          </a:r>
        </a:p>
      </dsp:txBody>
      <dsp:txXfrm>
        <a:off x="2735102" y="1840375"/>
        <a:ext cx="1662115" cy="571432"/>
      </dsp:txXfrm>
    </dsp:sp>
    <dsp:sp modelId="{5B598C1C-9F58-4210-88F3-C954FF2D3EB3}">
      <dsp:nvSpPr>
        <dsp:cNvPr id="0" name=""/>
        <dsp:cNvSpPr/>
      </dsp:nvSpPr>
      <dsp:spPr>
        <a:xfrm rot="5400000">
          <a:off x="3452349" y="2444761"/>
          <a:ext cx="227620" cy="273144"/>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latin typeface="Times New Roman" panose="02020603050405020304" pitchFamily="18" charset="0"/>
            <a:cs typeface="Times New Roman" panose="02020603050405020304" pitchFamily="18" charset="0"/>
          </a:endParaRPr>
        </a:p>
      </dsp:txBody>
      <dsp:txXfrm rot="-5400000">
        <a:off x="3484216" y="2467523"/>
        <a:ext cx="163886" cy="159334"/>
      </dsp:txXfrm>
    </dsp:sp>
    <dsp:sp modelId="{409A49F2-AC09-4DA8-87A7-67268AFCD0ED}">
      <dsp:nvSpPr>
        <dsp:cNvPr id="0" name=""/>
        <dsp:cNvSpPr/>
      </dsp:nvSpPr>
      <dsp:spPr>
        <a:xfrm>
          <a:off x="2717324" y="2733080"/>
          <a:ext cx="1697671" cy="60698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Plazo y Tasa de Interés competitivas</a:t>
          </a:r>
          <a:endParaRPr lang="es-EC" sz="1400" kern="1200" dirty="0">
            <a:latin typeface="Times New Roman" panose="02020603050405020304" pitchFamily="18" charset="0"/>
            <a:cs typeface="Times New Roman" panose="02020603050405020304" pitchFamily="18" charset="0"/>
          </a:endParaRPr>
        </a:p>
      </dsp:txBody>
      <dsp:txXfrm>
        <a:off x="2735102" y="2750858"/>
        <a:ext cx="1662115" cy="57143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50E1B-6CAB-4A03-B6AC-CD317EB72AB5}">
      <dsp:nvSpPr>
        <dsp:cNvPr id="0" name=""/>
        <dsp:cNvSpPr/>
      </dsp:nvSpPr>
      <dsp:spPr>
        <a:xfrm>
          <a:off x="6036"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La empresa debe acudir a una casa de valores ecuatoriano de su preferencia</a:t>
          </a:r>
        </a:p>
      </dsp:txBody>
      <dsp:txXfrm>
        <a:off x="37743" y="652754"/>
        <a:ext cx="1740819" cy="1019126"/>
      </dsp:txXfrm>
    </dsp:sp>
    <dsp:sp modelId="{E90F9550-753D-4236-B190-AABBD9E33EC8}">
      <dsp:nvSpPr>
        <dsp:cNvPr id="0" name=""/>
        <dsp:cNvSpPr/>
      </dsp:nvSpPr>
      <dsp:spPr>
        <a:xfrm>
          <a:off x="1969042" y="938592"/>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1969042" y="1028082"/>
        <a:ext cx="267748" cy="268469"/>
      </dsp:txXfrm>
    </dsp:sp>
    <dsp:sp modelId="{095E10E6-0FE2-43CD-923B-35CC5E8F1ACC}">
      <dsp:nvSpPr>
        <dsp:cNvPr id="0" name=""/>
        <dsp:cNvSpPr/>
      </dsp:nvSpPr>
      <dsp:spPr>
        <a:xfrm>
          <a:off x="2531963"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Entregar información básica de la empresa, al igual el contrato de negociación firmar</a:t>
          </a:r>
        </a:p>
      </dsp:txBody>
      <dsp:txXfrm>
        <a:off x="2563670" y="652754"/>
        <a:ext cx="1740819" cy="1019126"/>
      </dsp:txXfrm>
    </dsp:sp>
    <dsp:sp modelId="{4DC789C0-B1FD-4A74-87AD-A471A5FFBA3D}">
      <dsp:nvSpPr>
        <dsp:cNvPr id="0" name=""/>
        <dsp:cNvSpPr/>
      </dsp:nvSpPr>
      <dsp:spPr>
        <a:xfrm>
          <a:off x="4494969" y="938592"/>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4494969" y="1028082"/>
        <a:ext cx="267748" cy="268469"/>
      </dsp:txXfrm>
    </dsp:sp>
    <dsp:sp modelId="{7C0C313F-C210-44CE-B609-116A50C6BF0F}">
      <dsp:nvSpPr>
        <dsp:cNvPr id="0" name=""/>
        <dsp:cNvSpPr/>
      </dsp:nvSpPr>
      <dsp:spPr>
        <a:xfrm>
          <a:off x="5057890" y="621047"/>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Transferir </a:t>
          </a:r>
          <a:r>
            <a:rPr lang="es-EC" sz="1400" kern="1200" dirty="0"/>
            <a:t>el monto que desea invertir</a:t>
          </a:r>
        </a:p>
      </dsp:txBody>
      <dsp:txXfrm>
        <a:off x="5089597" y="652754"/>
        <a:ext cx="1740819" cy="1019126"/>
      </dsp:txXfrm>
    </dsp:sp>
    <dsp:sp modelId="{1BCF2FA6-CBAD-4461-BA94-C871F39AEEFD}">
      <dsp:nvSpPr>
        <dsp:cNvPr id="0" name=""/>
        <dsp:cNvSpPr/>
      </dsp:nvSpPr>
      <dsp:spPr>
        <a:xfrm rot="5400000">
          <a:off x="5768758" y="1829883"/>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5825773" y="1862359"/>
        <a:ext cx="268469" cy="267748"/>
      </dsp:txXfrm>
    </dsp:sp>
    <dsp:sp modelId="{E5F4F287-84FC-4F99-9E50-C7C4D7E63B65}">
      <dsp:nvSpPr>
        <dsp:cNvPr id="0" name=""/>
        <dsp:cNvSpPr/>
      </dsp:nvSpPr>
      <dsp:spPr>
        <a:xfrm>
          <a:off x="5057890"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La casa de valores ingresa la orden de compra </a:t>
          </a:r>
        </a:p>
      </dsp:txBody>
      <dsp:txXfrm>
        <a:off x="5089597" y="2456987"/>
        <a:ext cx="1740819" cy="1019126"/>
      </dsp:txXfrm>
    </dsp:sp>
    <dsp:sp modelId="{4FE26C98-60D3-45DD-BA38-0E82964F1AA4}">
      <dsp:nvSpPr>
        <dsp:cNvPr id="0" name=""/>
        <dsp:cNvSpPr/>
      </dsp:nvSpPr>
      <dsp:spPr>
        <a:xfrm rot="10800000">
          <a:off x="4516620" y="2742825"/>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10800000">
        <a:off x="4631369" y="2832315"/>
        <a:ext cx="267748" cy="268469"/>
      </dsp:txXfrm>
    </dsp:sp>
    <dsp:sp modelId="{159D71ED-17F8-4775-80BB-8D09D2CEBFEA}">
      <dsp:nvSpPr>
        <dsp:cNvPr id="0" name=""/>
        <dsp:cNvSpPr/>
      </dsp:nvSpPr>
      <dsp:spPr>
        <a:xfrm>
          <a:off x="2531963"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a:t>Bolsa de Valores procede a registrar en cuenta digital los papeles adquiridos</a:t>
          </a:r>
          <a:endParaRPr lang="es-EC" sz="1400" kern="1200"/>
        </a:p>
      </dsp:txBody>
      <dsp:txXfrm>
        <a:off x="2563670" y="2456987"/>
        <a:ext cx="1740819" cy="1019126"/>
      </dsp:txXfrm>
    </dsp:sp>
    <dsp:sp modelId="{4D8FD0C2-5B3A-4A01-B066-493928458BD3}">
      <dsp:nvSpPr>
        <dsp:cNvPr id="0" name=""/>
        <dsp:cNvSpPr/>
      </dsp:nvSpPr>
      <dsp:spPr>
        <a:xfrm rot="10800000">
          <a:off x="1990693" y="2742825"/>
          <a:ext cx="382497" cy="44744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10800000">
        <a:off x="2105442" y="2832315"/>
        <a:ext cx="267748" cy="268469"/>
      </dsp:txXfrm>
    </dsp:sp>
    <dsp:sp modelId="{C72909E3-95DC-406E-B3C6-0DB5FC3CE76D}">
      <dsp:nvSpPr>
        <dsp:cNvPr id="0" name=""/>
        <dsp:cNvSpPr/>
      </dsp:nvSpPr>
      <dsp:spPr>
        <a:xfrm>
          <a:off x="6036" y="2425280"/>
          <a:ext cx="1804233" cy="1082540"/>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La empresa recibirá todos los documentos de respaldo de su inversión </a:t>
          </a:r>
        </a:p>
      </dsp:txBody>
      <dsp:txXfrm>
        <a:off x="37743" y="2456987"/>
        <a:ext cx="1740819" cy="101912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9BA92-3305-4E92-8A0C-4EFE5252EEFE}">
      <dsp:nvSpPr>
        <dsp:cNvPr id="0" name=""/>
        <dsp:cNvSpPr/>
      </dsp:nvSpPr>
      <dsp:spPr>
        <a:xfrm>
          <a:off x="0" y="0"/>
          <a:ext cx="3221446" cy="13984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EC" sz="1600" kern="1200" dirty="0">
              <a:effectLst/>
              <a:latin typeface="Times New Roman" panose="02020603050405020304" pitchFamily="18" charset="0"/>
              <a:ea typeface="Times New Roman" panose="02020603050405020304" pitchFamily="18" charset="0"/>
              <a:cs typeface="Times New Roman" panose="02020603050405020304" pitchFamily="18" charset="0"/>
            </a:rPr>
            <a:t>El mercado bursátil es la mejor opción para inversión</a:t>
          </a:r>
          <a:endParaRPr lang="es-EC" sz="1600" kern="1200" dirty="0"/>
        </a:p>
      </dsp:txBody>
      <dsp:txXfrm>
        <a:off x="40959" y="40959"/>
        <a:ext cx="1776049" cy="1316521"/>
      </dsp:txXfrm>
    </dsp:sp>
    <dsp:sp modelId="{85FE53F3-85FB-4A06-B40D-DF911D896571}">
      <dsp:nvSpPr>
        <dsp:cNvPr id="0" name=""/>
        <dsp:cNvSpPr/>
      </dsp:nvSpPr>
      <dsp:spPr>
        <a:xfrm>
          <a:off x="568490" y="1709204"/>
          <a:ext cx="3221446" cy="13984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Font typeface="Symbol" panose="05050102010706020507" pitchFamily="18" charset="2"/>
            <a:buNone/>
          </a:pPr>
          <a:r>
            <a:rPr lang="es-EC" sz="1600" kern="1200" dirty="0">
              <a:effectLst/>
              <a:latin typeface="Times New Roman" panose="02020603050405020304" pitchFamily="18" charset="0"/>
              <a:cs typeface="Times New Roman" panose="02020603050405020304" pitchFamily="18" charset="0"/>
            </a:rPr>
            <a:t>Por cada $1,00 invertido se obtiene $1,20 de retorno. </a:t>
          </a:r>
          <a:endParaRPr lang="es-EC" sz="1600" kern="1200" dirty="0"/>
        </a:p>
      </dsp:txBody>
      <dsp:txXfrm>
        <a:off x="609449" y="1750163"/>
        <a:ext cx="1662052" cy="1316521"/>
      </dsp:txXfrm>
    </dsp:sp>
    <dsp:sp modelId="{71DBACB8-0745-4F15-B748-9255D3F8683A}">
      <dsp:nvSpPr>
        <dsp:cNvPr id="0" name=""/>
        <dsp:cNvSpPr/>
      </dsp:nvSpPr>
      <dsp:spPr>
        <a:xfrm>
          <a:off x="2312460" y="1099329"/>
          <a:ext cx="908985" cy="90898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2516982" y="1099329"/>
        <a:ext cx="499941" cy="6840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356C8-8B35-4C40-B25E-0F0050CFEF17}">
      <dsp:nvSpPr>
        <dsp:cNvPr id="0" name=""/>
        <dsp:cNvSpPr/>
      </dsp:nvSpPr>
      <dsp:spPr>
        <a:xfrm>
          <a:off x="874" y="377349"/>
          <a:ext cx="1865619" cy="1119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Bolsa de Valores del Ecuador </a:t>
          </a:r>
        </a:p>
      </dsp:txBody>
      <dsp:txXfrm>
        <a:off x="33659" y="410134"/>
        <a:ext cx="1800049" cy="1053801"/>
      </dsp:txXfrm>
    </dsp:sp>
    <dsp:sp modelId="{B95A48A6-68FA-4C5A-8CBD-6963D602F771}">
      <dsp:nvSpPr>
        <dsp:cNvPr id="0" name=""/>
        <dsp:cNvSpPr/>
      </dsp:nvSpPr>
      <dsp:spPr>
        <a:xfrm>
          <a:off x="2030669" y="705698"/>
          <a:ext cx="395511" cy="4626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Times New Roman" panose="02020603050405020304" pitchFamily="18" charset="0"/>
            <a:cs typeface="Times New Roman" panose="02020603050405020304" pitchFamily="18" charset="0"/>
          </a:endParaRPr>
        </a:p>
      </dsp:txBody>
      <dsp:txXfrm>
        <a:off x="2030669" y="798233"/>
        <a:ext cx="276858" cy="277603"/>
      </dsp:txXfrm>
    </dsp:sp>
    <dsp:sp modelId="{B812E169-458D-4408-97D3-E6941F169D97}">
      <dsp:nvSpPr>
        <dsp:cNvPr id="0" name=""/>
        <dsp:cNvSpPr/>
      </dsp:nvSpPr>
      <dsp:spPr>
        <a:xfrm>
          <a:off x="2612742" y="377349"/>
          <a:ext cx="1865619" cy="1119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forma de captación de capital de inversión </a:t>
          </a:r>
        </a:p>
      </dsp:txBody>
      <dsp:txXfrm>
        <a:off x="2645527" y="410134"/>
        <a:ext cx="1800049" cy="1053801"/>
      </dsp:txXfrm>
    </dsp:sp>
    <dsp:sp modelId="{02EE46D5-4CC4-4B12-967F-ADADD4431C86}">
      <dsp:nvSpPr>
        <dsp:cNvPr id="0" name=""/>
        <dsp:cNvSpPr/>
      </dsp:nvSpPr>
      <dsp:spPr>
        <a:xfrm rot="5400000">
          <a:off x="3347796" y="1627314"/>
          <a:ext cx="395511" cy="46267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EC" sz="1100" kern="1200">
            <a:latin typeface="Times New Roman" panose="02020603050405020304" pitchFamily="18" charset="0"/>
            <a:cs typeface="Times New Roman" panose="02020603050405020304" pitchFamily="18" charset="0"/>
          </a:endParaRPr>
        </a:p>
      </dsp:txBody>
      <dsp:txXfrm rot="-5400000">
        <a:off x="3406751" y="1660895"/>
        <a:ext cx="277603" cy="276858"/>
      </dsp:txXfrm>
    </dsp:sp>
    <dsp:sp modelId="{36ECA56A-0925-4BF5-8A2A-6874BAD1C1A8}">
      <dsp:nvSpPr>
        <dsp:cNvPr id="0" name=""/>
        <dsp:cNvSpPr/>
      </dsp:nvSpPr>
      <dsp:spPr>
        <a:xfrm>
          <a:off x="2612742" y="2242968"/>
          <a:ext cx="1865619" cy="11193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C" sz="1300" kern="1200" dirty="0">
              <a:latin typeface="Times New Roman" panose="02020603050405020304" pitchFamily="18" charset="0"/>
              <a:cs typeface="Times New Roman" panose="02020603050405020304" pitchFamily="18" charset="0"/>
            </a:rPr>
            <a:t>El conjunto de mercados de valores y sus partes son decisivos para el desarrollo de las economías modernas. </a:t>
          </a:r>
        </a:p>
      </dsp:txBody>
      <dsp:txXfrm>
        <a:off x="2645527" y="2275753"/>
        <a:ext cx="1800049" cy="1053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3F91-969D-49C5-9A3C-769E102896FF}">
      <dsp:nvSpPr>
        <dsp:cNvPr id="0" name=""/>
        <dsp:cNvSpPr/>
      </dsp:nvSpPr>
      <dsp:spPr>
        <a:xfrm>
          <a:off x="407900" y="0"/>
          <a:ext cx="4622872" cy="2384693"/>
        </a:xfrm>
        <a:prstGeom prst="rightArrow">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EC7DC716-0050-4ECC-8D03-8765B2EDBE41}">
      <dsp:nvSpPr>
        <dsp:cNvPr id="0" name=""/>
        <dsp:cNvSpPr/>
      </dsp:nvSpPr>
      <dsp:spPr>
        <a:xfrm>
          <a:off x="203" y="715407"/>
          <a:ext cx="1668467" cy="95387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Mercado de valores</a:t>
          </a:r>
        </a:p>
      </dsp:txBody>
      <dsp:txXfrm>
        <a:off x="46767" y="761971"/>
        <a:ext cx="1575339" cy="860749"/>
      </dsp:txXfrm>
    </dsp:sp>
    <dsp:sp modelId="{897EF456-CBBA-46EE-9D59-6461579A16E8}">
      <dsp:nvSpPr>
        <dsp:cNvPr id="0" name=""/>
        <dsp:cNvSpPr/>
      </dsp:nvSpPr>
      <dsp:spPr>
        <a:xfrm>
          <a:off x="1885102" y="715407"/>
          <a:ext cx="1668467" cy="95387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apto para guiar las negociaciones de valores hacia las actividades productivas</a:t>
          </a:r>
        </a:p>
      </dsp:txBody>
      <dsp:txXfrm>
        <a:off x="1931666" y="761971"/>
        <a:ext cx="1575339" cy="860749"/>
      </dsp:txXfrm>
    </dsp:sp>
    <dsp:sp modelId="{4AABD0D7-8BEF-474A-BC8B-AFB95E47C37E}">
      <dsp:nvSpPr>
        <dsp:cNvPr id="0" name=""/>
        <dsp:cNvSpPr/>
      </dsp:nvSpPr>
      <dsp:spPr>
        <a:xfrm>
          <a:off x="3770001" y="715407"/>
          <a:ext cx="1668467" cy="953877"/>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latin typeface="Times New Roman" panose="02020603050405020304" pitchFamily="18" charset="0"/>
              <a:cs typeface="Times New Roman" panose="02020603050405020304" pitchFamily="18" charset="0"/>
            </a:rPr>
            <a:t>Oportunidad - rentabilidad para los inversionistas y una fuente de financiamiento.</a:t>
          </a:r>
        </a:p>
      </dsp:txBody>
      <dsp:txXfrm>
        <a:off x="3816565" y="761971"/>
        <a:ext cx="1575339" cy="860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2D83D-127D-48CA-8D34-B28736F3CC27}">
      <dsp:nvSpPr>
        <dsp:cNvPr id="0" name=""/>
        <dsp:cNvSpPr/>
      </dsp:nvSpPr>
      <dsp:spPr>
        <a:xfrm>
          <a:off x="0" y="0"/>
          <a:ext cx="3554973" cy="698255"/>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Dirige el capital de las producciones por medio del comercio de valores</a:t>
          </a:r>
        </a:p>
      </dsp:txBody>
      <dsp:txXfrm>
        <a:off x="20451" y="20451"/>
        <a:ext cx="2801502" cy="657353"/>
      </dsp:txXfrm>
    </dsp:sp>
    <dsp:sp modelId="{31178323-0818-4891-B0B7-1F9F7F5E0B3E}">
      <dsp:nvSpPr>
        <dsp:cNvPr id="0" name=""/>
        <dsp:cNvSpPr/>
      </dsp:nvSpPr>
      <dsp:spPr>
        <a:xfrm>
          <a:off x="313674" y="814630"/>
          <a:ext cx="3554973" cy="698255"/>
        </a:xfrm>
        <a:prstGeom prst="roundRect">
          <a:avLst>
            <a:gd name="adj" fmla="val 10000"/>
          </a:avLst>
        </a:prstGeom>
        <a:gradFill rotWithShape="0">
          <a:gsLst>
            <a:gs pos="0">
              <a:schemeClr val="accent4">
                <a:hueOff val="-2232386"/>
                <a:satOff val="13449"/>
                <a:lumOff val="1078"/>
                <a:alphaOff val="0"/>
                <a:tint val="50000"/>
                <a:satMod val="300000"/>
              </a:schemeClr>
            </a:gs>
            <a:gs pos="35000">
              <a:schemeClr val="accent4">
                <a:hueOff val="-2232386"/>
                <a:satOff val="13449"/>
                <a:lumOff val="1078"/>
                <a:alphaOff val="0"/>
                <a:tint val="37000"/>
                <a:satMod val="300000"/>
              </a:schemeClr>
            </a:gs>
            <a:gs pos="100000">
              <a:schemeClr val="accent4">
                <a:hueOff val="-2232386"/>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latin typeface="Times New Roman" panose="02020603050405020304" pitchFamily="18" charset="0"/>
              <a:cs typeface="Times New Roman" panose="02020603050405020304" pitchFamily="18" charset="0"/>
            </a:rPr>
            <a:t>Fuente de financiación </a:t>
          </a:r>
        </a:p>
      </dsp:txBody>
      <dsp:txXfrm>
        <a:off x="334125" y="835081"/>
        <a:ext cx="2746531" cy="657353"/>
      </dsp:txXfrm>
    </dsp:sp>
    <dsp:sp modelId="{2CBA82F4-41DE-4889-8780-E1D63628FB7E}">
      <dsp:nvSpPr>
        <dsp:cNvPr id="0" name=""/>
        <dsp:cNvSpPr/>
      </dsp:nvSpPr>
      <dsp:spPr>
        <a:xfrm>
          <a:off x="627348" y="1629261"/>
          <a:ext cx="3554973" cy="698255"/>
        </a:xfrm>
        <a:prstGeom prst="roundRect">
          <a:avLst>
            <a:gd name="adj" fmla="val 10000"/>
          </a:avLst>
        </a:prstGeom>
        <a:gradFill rotWithShape="0">
          <a:gsLst>
            <a:gs pos="0">
              <a:schemeClr val="accent4">
                <a:hueOff val="-4464771"/>
                <a:satOff val="26899"/>
                <a:lumOff val="2156"/>
                <a:alphaOff val="0"/>
                <a:tint val="50000"/>
                <a:satMod val="300000"/>
              </a:schemeClr>
            </a:gs>
            <a:gs pos="35000">
              <a:schemeClr val="accent4">
                <a:hueOff val="-4464771"/>
                <a:satOff val="26899"/>
                <a:lumOff val="2156"/>
                <a:alphaOff val="0"/>
                <a:tint val="37000"/>
                <a:satMod val="300000"/>
              </a:schemeClr>
            </a:gs>
            <a:gs pos="100000">
              <a:schemeClr val="accent4">
                <a:hueOff val="-4464771"/>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MX" sz="1600" kern="1200" dirty="0">
              <a:latin typeface="Times New Roman" panose="02020603050405020304" pitchFamily="18" charset="0"/>
              <a:cs typeface="Times New Roman" panose="02020603050405020304" pitchFamily="18" charset="0"/>
            </a:rPr>
            <a:t>Opción </a:t>
          </a:r>
          <a:r>
            <a:rPr lang="es-MX" sz="1600" kern="1200" spc="-5" dirty="0">
              <a:latin typeface="Times New Roman" panose="02020603050405020304" pitchFamily="18" charset="0"/>
              <a:cs typeface="Times New Roman" panose="02020603050405020304" pitchFamily="18" charset="0"/>
            </a:rPr>
            <a:t>de </a:t>
          </a:r>
          <a:r>
            <a:rPr lang="es-MX" sz="1600" kern="1200" dirty="0">
              <a:latin typeface="Times New Roman" panose="02020603050405020304" pitchFamily="18" charset="0"/>
              <a:cs typeface="Times New Roman" panose="02020603050405020304" pitchFamily="18" charset="0"/>
            </a:rPr>
            <a:t>rentabilidad </a:t>
          </a:r>
          <a:r>
            <a:rPr lang="es-MX" sz="1600" kern="1200" spc="-5" dirty="0">
              <a:latin typeface="Times New Roman" panose="02020603050405020304" pitchFamily="18" charset="0"/>
              <a:cs typeface="Times New Roman" panose="02020603050405020304" pitchFamily="18" charset="0"/>
            </a:rPr>
            <a:t>para los</a:t>
          </a:r>
          <a:r>
            <a:rPr lang="es-MX" sz="1600" kern="1200" spc="-30" dirty="0">
              <a:latin typeface="Times New Roman" panose="02020603050405020304" pitchFamily="18" charset="0"/>
              <a:cs typeface="Times New Roman" panose="02020603050405020304" pitchFamily="18" charset="0"/>
            </a:rPr>
            <a:t> </a:t>
          </a:r>
          <a:r>
            <a:rPr lang="es-MX" sz="1600" kern="1200" spc="-5" dirty="0">
              <a:latin typeface="Times New Roman" panose="02020603050405020304" pitchFamily="18" charset="0"/>
              <a:cs typeface="Times New Roman" panose="02020603050405020304" pitchFamily="18" charset="0"/>
            </a:rPr>
            <a:t>inversionistas</a:t>
          </a:r>
          <a:endParaRPr lang="es-EC" sz="1600" kern="1200" dirty="0">
            <a:latin typeface="Times New Roman" panose="02020603050405020304" pitchFamily="18" charset="0"/>
            <a:cs typeface="Times New Roman" panose="02020603050405020304" pitchFamily="18" charset="0"/>
          </a:endParaRPr>
        </a:p>
      </dsp:txBody>
      <dsp:txXfrm>
        <a:off x="647799" y="1649712"/>
        <a:ext cx="2746531" cy="657353"/>
      </dsp:txXfrm>
    </dsp:sp>
    <dsp:sp modelId="{1FAFB64B-066D-4497-8105-B467EE8EF771}">
      <dsp:nvSpPr>
        <dsp:cNvPr id="0" name=""/>
        <dsp:cNvSpPr/>
      </dsp:nvSpPr>
      <dsp:spPr>
        <a:xfrm>
          <a:off x="3101107" y="529510"/>
          <a:ext cx="453865" cy="453865"/>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a:off x="3203227" y="529510"/>
        <a:ext cx="249625" cy="341533"/>
      </dsp:txXfrm>
    </dsp:sp>
    <dsp:sp modelId="{D5410F3B-6609-4924-91A6-DA93FBFB2E65}">
      <dsp:nvSpPr>
        <dsp:cNvPr id="0" name=""/>
        <dsp:cNvSpPr/>
      </dsp:nvSpPr>
      <dsp:spPr>
        <a:xfrm>
          <a:off x="3414782" y="1339486"/>
          <a:ext cx="453865" cy="453865"/>
        </a:xfrm>
        <a:prstGeom prst="downArrow">
          <a:avLst>
            <a:gd name="adj1" fmla="val 55000"/>
            <a:gd name="adj2" fmla="val 45000"/>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s-EC" sz="1600" kern="1200">
            <a:latin typeface="Times New Roman" panose="02020603050405020304" pitchFamily="18" charset="0"/>
            <a:cs typeface="Times New Roman" panose="02020603050405020304" pitchFamily="18" charset="0"/>
          </a:endParaRPr>
        </a:p>
      </dsp:txBody>
      <dsp:txXfrm>
        <a:off x="3516902" y="1339486"/>
        <a:ext cx="249625" cy="34153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764C9-E665-4B21-B109-136C316D057C}">
      <dsp:nvSpPr>
        <dsp:cNvPr id="0" name=""/>
        <dsp:cNvSpPr/>
      </dsp:nvSpPr>
      <dsp:spPr>
        <a:xfrm>
          <a:off x="2037940" y="1159"/>
          <a:ext cx="1315103" cy="505404"/>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Times New Roman" panose="02020603050405020304" pitchFamily="18" charset="0"/>
              <a:cs typeface="Times New Roman" panose="02020603050405020304" pitchFamily="18" charset="0"/>
            </a:rPr>
            <a:t>Clasificación</a:t>
          </a:r>
          <a:endParaRPr lang="es-EC" sz="1400" b="1" kern="1200" dirty="0">
            <a:latin typeface="Times New Roman" panose="02020603050405020304" pitchFamily="18" charset="0"/>
            <a:cs typeface="Times New Roman" panose="02020603050405020304" pitchFamily="18" charset="0"/>
          </a:endParaRPr>
        </a:p>
      </dsp:txBody>
      <dsp:txXfrm>
        <a:off x="2052743" y="15962"/>
        <a:ext cx="1285497" cy="475798"/>
      </dsp:txXfrm>
    </dsp:sp>
    <dsp:sp modelId="{3C6DBE96-F309-439E-8862-9D3EEE4CA0CB}">
      <dsp:nvSpPr>
        <dsp:cNvPr id="0" name=""/>
        <dsp:cNvSpPr/>
      </dsp:nvSpPr>
      <dsp:spPr>
        <a:xfrm>
          <a:off x="2169450" y="506564"/>
          <a:ext cx="131510" cy="379053"/>
        </a:xfrm>
        <a:custGeom>
          <a:avLst/>
          <a:gdLst/>
          <a:ahLst/>
          <a:cxnLst/>
          <a:rect l="0" t="0" r="0" b="0"/>
          <a:pathLst>
            <a:path>
              <a:moveTo>
                <a:pt x="0" y="0"/>
              </a:moveTo>
              <a:lnTo>
                <a:pt x="0" y="379053"/>
              </a:lnTo>
              <a:lnTo>
                <a:pt x="131510" y="37905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52560A-35C6-4B10-A108-9034EBA3614D}">
      <dsp:nvSpPr>
        <dsp:cNvPr id="0" name=""/>
        <dsp:cNvSpPr/>
      </dsp:nvSpPr>
      <dsp:spPr>
        <a:xfrm>
          <a:off x="2300961" y="632915"/>
          <a:ext cx="808647" cy="50540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Público</a:t>
          </a:r>
          <a:endParaRPr lang="es-EC" sz="1400" kern="1200" dirty="0">
            <a:latin typeface="Times New Roman" panose="02020603050405020304" pitchFamily="18" charset="0"/>
            <a:cs typeface="Times New Roman" panose="02020603050405020304" pitchFamily="18" charset="0"/>
          </a:endParaRPr>
        </a:p>
      </dsp:txBody>
      <dsp:txXfrm>
        <a:off x="2315764" y="647718"/>
        <a:ext cx="779041" cy="475798"/>
      </dsp:txXfrm>
    </dsp:sp>
    <dsp:sp modelId="{E60C8E6A-F0B7-4F52-9DE7-FB20719FC873}">
      <dsp:nvSpPr>
        <dsp:cNvPr id="0" name=""/>
        <dsp:cNvSpPr/>
      </dsp:nvSpPr>
      <dsp:spPr>
        <a:xfrm>
          <a:off x="2169450" y="506564"/>
          <a:ext cx="131510" cy="1010809"/>
        </a:xfrm>
        <a:custGeom>
          <a:avLst/>
          <a:gdLst/>
          <a:ahLst/>
          <a:cxnLst/>
          <a:rect l="0" t="0" r="0" b="0"/>
          <a:pathLst>
            <a:path>
              <a:moveTo>
                <a:pt x="0" y="0"/>
              </a:moveTo>
              <a:lnTo>
                <a:pt x="0" y="1010809"/>
              </a:lnTo>
              <a:lnTo>
                <a:pt x="131510" y="101080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0D3EBB-8C16-49EC-80F1-A4757F7529EB}">
      <dsp:nvSpPr>
        <dsp:cNvPr id="0" name=""/>
        <dsp:cNvSpPr/>
      </dsp:nvSpPr>
      <dsp:spPr>
        <a:xfrm>
          <a:off x="2300961" y="1264671"/>
          <a:ext cx="808647" cy="50540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Privado</a:t>
          </a:r>
          <a:endParaRPr lang="es-EC" sz="1400" kern="1200" dirty="0">
            <a:latin typeface="Times New Roman" panose="02020603050405020304" pitchFamily="18" charset="0"/>
            <a:cs typeface="Times New Roman" panose="02020603050405020304" pitchFamily="18" charset="0"/>
          </a:endParaRPr>
        </a:p>
      </dsp:txBody>
      <dsp:txXfrm>
        <a:off x="2315764" y="1279474"/>
        <a:ext cx="779041" cy="475798"/>
      </dsp:txXfrm>
    </dsp:sp>
    <dsp:sp modelId="{D448EBF2-A313-4E3A-8262-426387A30182}">
      <dsp:nvSpPr>
        <dsp:cNvPr id="0" name=""/>
        <dsp:cNvSpPr/>
      </dsp:nvSpPr>
      <dsp:spPr>
        <a:xfrm>
          <a:off x="2169450" y="506564"/>
          <a:ext cx="131510" cy="1642565"/>
        </a:xfrm>
        <a:custGeom>
          <a:avLst/>
          <a:gdLst/>
          <a:ahLst/>
          <a:cxnLst/>
          <a:rect l="0" t="0" r="0" b="0"/>
          <a:pathLst>
            <a:path>
              <a:moveTo>
                <a:pt x="0" y="0"/>
              </a:moveTo>
              <a:lnTo>
                <a:pt x="0" y="1642565"/>
              </a:lnTo>
              <a:lnTo>
                <a:pt x="131510" y="164256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5408E3-957A-4587-B6C1-5572A90D1E14}">
      <dsp:nvSpPr>
        <dsp:cNvPr id="0" name=""/>
        <dsp:cNvSpPr/>
      </dsp:nvSpPr>
      <dsp:spPr>
        <a:xfrm>
          <a:off x="2300961" y="1896427"/>
          <a:ext cx="808647" cy="50540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Primario</a:t>
          </a:r>
          <a:endParaRPr lang="es-EC" sz="1400" kern="1200" dirty="0">
            <a:latin typeface="Times New Roman" panose="02020603050405020304" pitchFamily="18" charset="0"/>
            <a:cs typeface="Times New Roman" panose="02020603050405020304" pitchFamily="18" charset="0"/>
          </a:endParaRPr>
        </a:p>
      </dsp:txBody>
      <dsp:txXfrm>
        <a:off x="2315764" y="1911230"/>
        <a:ext cx="779041" cy="475798"/>
      </dsp:txXfrm>
    </dsp:sp>
    <dsp:sp modelId="{F9EE3B16-BC8F-4666-B43A-1E96A90FC9BE}">
      <dsp:nvSpPr>
        <dsp:cNvPr id="0" name=""/>
        <dsp:cNvSpPr/>
      </dsp:nvSpPr>
      <dsp:spPr>
        <a:xfrm>
          <a:off x="2169450" y="506564"/>
          <a:ext cx="131510" cy="2274321"/>
        </a:xfrm>
        <a:custGeom>
          <a:avLst/>
          <a:gdLst/>
          <a:ahLst/>
          <a:cxnLst/>
          <a:rect l="0" t="0" r="0" b="0"/>
          <a:pathLst>
            <a:path>
              <a:moveTo>
                <a:pt x="0" y="0"/>
              </a:moveTo>
              <a:lnTo>
                <a:pt x="0" y="2274321"/>
              </a:lnTo>
              <a:lnTo>
                <a:pt x="131510" y="227432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0B5EF-5DE1-4936-9C4D-2B7346290B93}">
      <dsp:nvSpPr>
        <dsp:cNvPr id="0" name=""/>
        <dsp:cNvSpPr/>
      </dsp:nvSpPr>
      <dsp:spPr>
        <a:xfrm>
          <a:off x="2300961" y="2528183"/>
          <a:ext cx="990714" cy="505404"/>
        </a:xfrm>
        <a:prstGeom prst="roundRect">
          <a:avLst>
            <a:gd name="adj" fmla="val 10000"/>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MX" sz="1400" kern="1200" dirty="0">
              <a:latin typeface="Times New Roman" panose="02020603050405020304" pitchFamily="18" charset="0"/>
              <a:cs typeface="Times New Roman" panose="02020603050405020304" pitchFamily="18" charset="0"/>
            </a:rPr>
            <a:t>Secundario</a:t>
          </a:r>
          <a:endParaRPr lang="es-EC" sz="1400" kern="1200" dirty="0">
            <a:latin typeface="Times New Roman" panose="02020603050405020304" pitchFamily="18" charset="0"/>
            <a:cs typeface="Times New Roman" panose="02020603050405020304" pitchFamily="18" charset="0"/>
          </a:endParaRPr>
        </a:p>
      </dsp:txBody>
      <dsp:txXfrm>
        <a:off x="2315764" y="2542986"/>
        <a:ext cx="961108" cy="4757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B089E5-CC65-4B5A-8B6A-0C08AED9475F}">
      <dsp:nvSpPr>
        <dsp:cNvPr id="0" name=""/>
        <dsp:cNvSpPr/>
      </dsp:nvSpPr>
      <dsp:spPr>
        <a:xfrm>
          <a:off x="1874707" y="1097"/>
          <a:ext cx="1023667"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Emisores</a:t>
          </a:r>
          <a:endParaRPr lang="es-EC" sz="1200" kern="1200" dirty="0">
            <a:latin typeface="Times New Roman" panose="02020603050405020304" pitchFamily="18" charset="0"/>
            <a:cs typeface="Times New Roman" panose="02020603050405020304" pitchFamily="18" charset="0"/>
          </a:endParaRPr>
        </a:p>
      </dsp:txBody>
      <dsp:txXfrm>
        <a:off x="1907188" y="33578"/>
        <a:ext cx="958705" cy="600421"/>
      </dsp:txXfrm>
    </dsp:sp>
    <dsp:sp modelId="{12CE8AA5-4D03-43A6-855A-B134E95FB100}">
      <dsp:nvSpPr>
        <dsp:cNvPr id="0" name=""/>
        <dsp:cNvSpPr/>
      </dsp:nvSpPr>
      <dsp:spPr>
        <a:xfrm>
          <a:off x="818767" y="333789"/>
          <a:ext cx="3135547" cy="3135547"/>
        </a:xfrm>
        <a:custGeom>
          <a:avLst/>
          <a:gdLst/>
          <a:ahLst/>
          <a:cxnLst/>
          <a:rect l="0" t="0" r="0" b="0"/>
          <a:pathLst>
            <a:path>
              <a:moveTo>
                <a:pt x="2208410" y="136865"/>
              </a:moveTo>
              <a:arcTo wR="1567773" hR="1567773" stAng="17647123" swAng="9241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2AE116-19E4-4473-9CD5-055AF5806D51}">
      <dsp:nvSpPr>
        <dsp:cNvPr id="0" name=""/>
        <dsp:cNvSpPr/>
      </dsp:nvSpPr>
      <dsp:spPr>
        <a:xfrm>
          <a:off x="3232439" y="784984"/>
          <a:ext cx="1023667"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Inversores</a:t>
          </a:r>
          <a:endParaRPr lang="es-EC" sz="1200" kern="1200" dirty="0">
            <a:latin typeface="Times New Roman" panose="02020603050405020304" pitchFamily="18" charset="0"/>
            <a:cs typeface="Times New Roman" panose="02020603050405020304" pitchFamily="18" charset="0"/>
          </a:endParaRPr>
        </a:p>
      </dsp:txBody>
      <dsp:txXfrm>
        <a:off x="3264920" y="817465"/>
        <a:ext cx="958705" cy="600421"/>
      </dsp:txXfrm>
    </dsp:sp>
    <dsp:sp modelId="{D4EA30D8-FE1E-4292-BD9B-59736F3C7BC4}">
      <dsp:nvSpPr>
        <dsp:cNvPr id="0" name=""/>
        <dsp:cNvSpPr/>
      </dsp:nvSpPr>
      <dsp:spPr>
        <a:xfrm>
          <a:off x="818767" y="333789"/>
          <a:ext cx="3135547" cy="3135547"/>
        </a:xfrm>
        <a:custGeom>
          <a:avLst/>
          <a:gdLst/>
          <a:ahLst/>
          <a:cxnLst/>
          <a:rect l="0" t="0" r="0" b="0"/>
          <a:pathLst>
            <a:path>
              <a:moveTo>
                <a:pt x="3111106" y="1292025"/>
              </a:moveTo>
              <a:arcTo wR="1567773" hR="1567773" stAng="20992191" swAng="12156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51D31C-0329-4992-B313-62CAD144AB54}">
      <dsp:nvSpPr>
        <dsp:cNvPr id="0" name=""/>
        <dsp:cNvSpPr/>
      </dsp:nvSpPr>
      <dsp:spPr>
        <a:xfrm>
          <a:off x="3232439" y="2352757"/>
          <a:ext cx="1023667"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Bolsa de Valores</a:t>
          </a:r>
          <a:endParaRPr lang="es-EC" sz="1200" kern="1200" dirty="0">
            <a:latin typeface="Times New Roman" panose="02020603050405020304" pitchFamily="18" charset="0"/>
            <a:cs typeface="Times New Roman" panose="02020603050405020304" pitchFamily="18" charset="0"/>
          </a:endParaRPr>
        </a:p>
      </dsp:txBody>
      <dsp:txXfrm>
        <a:off x="3264920" y="2385238"/>
        <a:ext cx="958705" cy="600421"/>
      </dsp:txXfrm>
    </dsp:sp>
    <dsp:sp modelId="{93D85DEA-E3B8-47E1-8A96-B7B48A68C615}">
      <dsp:nvSpPr>
        <dsp:cNvPr id="0" name=""/>
        <dsp:cNvSpPr/>
      </dsp:nvSpPr>
      <dsp:spPr>
        <a:xfrm>
          <a:off x="818767" y="333789"/>
          <a:ext cx="3135547" cy="3135547"/>
        </a:xfrm>
        <a:custGeom>
          <a:avLst/>
          <a:gdLst/>
          <a:ahLst/>
          <a:cxnLst/>
          <a:rect l="0" t="0" r="0" b="0"/>
          <a:pathLst>
            <a:path>
              <a:moveTo>
                <a:pt x="2565449" y="2777135"/>
              </a:moveTo>
              <a:arcTo wR="1567773" hR="1567773" stAng="3028722" swAng="9241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744B15F-66CA-450C-B9FA-FED9E1AF327D}">
      <dsp:nvSpPr>
        <dsp:cNvPr id="0" name=""/>
        <dsp:cNvSpPr/>
      </dsp:nvSpPr>
      <dsp:spPr>
        <a:xfrm>
          <a:off x="1874707" y="3136644"/>
          <a:ext cx="1023667"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Casas de Valores</a:t>
          </a:r>
          <a:endParaRPr lang="es-EC" sz="1200" kern="1200" dirty="0">
            <a:latin typeface="Times New Roman" panose="02020603050405020304" pitchFamily="18" charset="0"/>
            <a:cs typeface="Times New Roman" panose="02020603050405020304" pitchFamily="18" charset="0"/>
          </a:endParaRPr>
        </a:p>
      </dsp:txBody>
      <dsp:txXfrm>
        <a:off x="1907188" y="3169125"/>
        <a:ext cx="958705" cy="600421"/>
      </dsp:txXfrm>
    </dsp:sp>
    <dsp:sp modelId="{036ACF00-0363-4F62-A0CD-71CB56B5B660}">
      <dsp:nvSpPr>
        <dsp:cNvPr id="0" name=""/>
        <dsp:cNvSpPr/>
      </dsp:nvSpPr>
      <dsp:spPr>
        <a:xfrm>
          <a:off x="818767" y="333789"/>
          <a:ext cx="3135547" cy="3135547"/>
        </a:xfrm>
        <a:custGeom>
          <a:avLst/>
          <a:gdLst/>
          <a:ahLst/>
          <a:cxnLst/>
          <a:rect l="0" t="0" r="0" b="0"/>
          <a:pathLst>
            <a:path>
              <a:moveTo>
                <a:pt x="927136" y="2998681"/>
              </a:moveTo>
              <a:arcTo wR="1567773" hR="1567773" stAng="6847123" swAng="9241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2A2F5D5-FE5C-47D8-B2B6-7DF322AD20A5}">
      <dsp:nvSpPr>
        <dsp:cNvPr id="0" name=""/>
        <dsp:cNvSpPr/>
      </dsp:nvSpPr>
      <dsp:spPr>
        <a:xfrm>
          <a:off x="516976" y="2352757"/>
          <a:ext cx="1023667"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Calificadoras de riesgo</a:t>
          </a:r>
          <a:endParaRPr lang="es-EC" sz="1200" kern="1200" dirty="0">
            <a:latin typeface="Times New Roman" panose="02020603050405020304" pitchFamily="18" charset="0"/>
            <a:cs typeface="Times New Roman" panose="02020603050405020304" pitchFamily="18" charset="0"/>
          </a:endParaRPr>
        </a:p>
      </dsp:txBody>
      <dsp:txXfrm>
        <a:off x="549457" y="2385238"/>
        <a:ext cx="958705" cy="600421"/>
      </dsp:txXfrm>
    </dsp:sp>
    <dsp:sp modelId="{E4C69A65-6546-4B4C-ABCE-AF3DCFC7B411}">
      <dsp:nvSpPr>
        <dsp:cNvPr id="0" name=""/>
        <dsp:cNvSpPr/>
      </dsp:nvSpPr>
      <dsp:spPr>
        <a:xfrm>
          <a:off x="818767" y="333789"/>
          <a:ext cx="3135547" cy="3135547"/>
        </a:xfrm>
        <a:custGeom>
          <a:avLst/>
          <a:gdLst/>
          <a:ahLst/>
          <a:cxnLst/>
          <a:rect l="0" t="0" r="0" b="0"/>
          <a:pathLst>
            <a:path>
              <a:moveTo>
                <a:pt x="24440" y="1843521"/>
              </a:moveTo>
              <a:arcTo wR="1567773" hR="1567773" stAng="10192191" swAng="12156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7C969E-8054-47ED-AB92-6834F888AF4E}">
      <dsp:nvSpPr>
        <dsp:cNvPr id="0" name=""/>
        <dsp:cNvSpPr/>
      </dsp:nvSpPr>
      <dsp:spPr>
        <a:xfrm>
          <a:off x="423515" y="784984"/>
          <a:ext cx="1210588" cy="665383"/>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MX" sz="1200" kern="1200" dirty="0">
              <a:latin typeface="Times New Roman" panose="02020603050405020304" pitchFamily="18" charset="0"/>
              <a:cs typeface="Times New Roman" panose="02020603050405020304" pitchFamily="18" charset="0"/>
            </a:rPr>
            <a:t>Administradoras de fondos y fideicomisos</a:t>
          </a:r>
          <a:endParaRPr lang="es-EC" sz="1200" kern="1200" dirty="0">
            <a:latin typeface="Times New Roman" panose="02020603050405020304" pitchFamily="18" charset="0"/>
            <a:cs typeface="Times New Roman" panose="02020603050405020304" pitchFamily="18" charset="0"/>
          </a:endParaRPr>
        </a:p>
      </dsp:txBody>
      <dsp:txXfrm>
        <a:off x="455996" y="817465"/>
        <a:ext cx="1145626" cy="600421"/>
      </dsp:txXfrm>
    </dsp:sp>
    <dsp:sp modelId="{45133DBA-75F4-4BC5-961E-D27479417669}">
      <dsp:nvSpPr>
        <dsp:cNvPr id="0" name=""/>
        <dsp:cNvSpPr/>
      </dsp:nvSpPr>
      <dsp:spPr>
        <a:xfrm>
          <a:off x="818767" y="333789"/>
          <a:ext cx="3135547" cy="3135547"/>
        </a:xfrm>
        <a:custGeom>
          <a:avLst/>
          <a:gdLst/>
          <a:ahLst/>
          <a:cxnLst/>
          <a:rect l="0" t="0" r="0" b="0"/>
          <a:pathLst>
            <a:path>
              <a:moveTo>
                <a:pt x="570097" y="358411"/>
              </a:moveTo>
              <a:arcTo wR="1567773" hR="1567773" stAng="13828722" swAng="924155"/>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8CC2D-2FDF-489C-A8DD-32FB187CB7F2}">
      <dsp:nvSpPr>
        <dsp:cNvPr id="0" name=""/>
        <dsp:cNvSpPr/>
      </dsp:nvSpPr>
      <dsp:spPr>
        <a:xfrm>
          <a:off x="2754" y="35695"/>
          <a:ext cx="2685574" cy="100800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b="1" kern="1200" dirty="0">
              <a:latin typeface="Calibri"/>
              <a:ea typeface="+mn-ea"/>
              <a:cs typeface="+mn-cs"/>
            </a:rPr>
            <a:t>Superintendencia de Compañías, Valores y Seguros</a:t>
          </a:r>
          <a:endParaRPr lang="es-EC" sz="1400" kern="1200" dirty="0"/>
        </a:p>
      </dsp:txBody>
      <dsp:txXfrm>
        <a:off x="2754" y="35695"/>
        <a:ext cx="2685574" cy="1008000"/>
      </dsp:txXfrm>
    </dsp:sp>
    <dsp:sp modelId="{F238678A-33A3-43A6-8789-E7A09A573697}">
      <dsp:nvSpPr>
        <dsp:cNvPr id="0" name=""/>
        <dsp:cNvSpPr/>
      </dsp:nvSpPr>
      <dsp:spPr>
        <a:xfrm>
          <a:off x="2754" y="1043695"/>
          <a:ext cx="2685574" cy="153719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a:t>Supervisa y controla el mercado de valores</a:t>
          </a:r>
        </a:p>
        <a:p>
          <a:pPr marL="114300" lvl="1" indent="-114300" algn="l" defTabSz="622300">
            <a:lnSpc>
              <a:spcPct val="90000"/>
            </a:lnSpc>
            <a:spcBef>
              <a:spcPct val="0"/>
            </a:spcBef>
            <a:spcAft>
              <a:spcPct val="15000"/>
            </a:spcAft>
            <a:buChar char="•"/>
          </a:pPr>
          <a:r>
            <a:rPr lang="es-MX" sz="1400" b="0" i="0" kern="1200" dirty="0"/>
            <a:t>En las circunstancias y condiciones establecidas por la Ley.</a:t>
          </a:r>
          <a:endParaRPr lang="es-EC" sz="1400" kern="1200" dirty="0"/>
        </a:p>
      </dsp:txBody>
      <dsp:txXfrm>
        <a:off x="2754" y="1043695"/>
        <a:ext cx="2685574" cy="1537199"/>
      </dsp:txXfrm>
    </dsp:sp>
    <dsp:sp modelId="{66AE1B05-424A-41A4-8A97-805DE267636E}">
      <dsp:nvSpPr>
        <dsp:cNvPr id="0" name=""/>
        <dsp:cNvSpPr/>
      </dsp:nvSpPr>
      <dsp:spPr>
        <a:xfrm>
          <a:off x="3064309" y="35695"/>
          <a:ext cx="2685574" cy="1008000"/>
        </a:xfrm>
        <a:prstGeom prst="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w="9525"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C" sz="1400" b="1" i="0" kern="1200" dirty="0"/>
            <a:t>Intendencia Nacional de Mercado de Valores</a:t>
          </a:r>
          <a:endParaRPr lang="es-EC" sz="1400" kern="1200" dirty="0"/>
        </a:p>
      </dsp:txBody>
      <dsp:txXfrm>
        <a:off x="3064309" y="35695"/>
        <a:ext cx="2685574" cy="1008000"/>
      </dsp:txXfrm>
    </dsp:sp>
    <dsp:sp modelId="{B77B9767-A9E4-4D10-95AC-8A68866FED67}">
      <dsp:nvSpPr>
        <dsp:cNvPr id="0" name=""/>
        <dsp:cNvSpPr/>
      </dsp:nvSpPr>
      <dsp:spPr>
        <a:xfrm>
          <a:off x="3064309" y="1043695"/>
          <a:ext cx="2685574" cy="1537199"/>
        </a:xfrm>
        <a:prstGeom prst="rect">
          <a:avLst/>
        </a:prstGeom>
        <a:solidFill>
          <a:schemeClr val="accent2">
            <a:tint val="40000"/>
            <a:alpha val="90000"/>
            <a:hueOff val="2512909"/>
            <a:satOff val="-2189"/>
            <a:lumOff val="-3"/>
            <a:alphaOff val="0"/>
          </a:schemeClr>
        </a:solidFill>
        <a:ln w="9525" cap="flat" cmpd="sng" algn="ctr">
          <a:solidFill>
            <a:schemeClr val="accent2">
              <a:tint val="40000"/>
              <a:alpha val="90000"/>
              <a:hueOff val="2512909"/>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b="0" i="0" kern="1200" dirty="0"/>
            <a:t>Coordina la gestión de control y supervisión del mercado de valores</a:t>
          </a:r>
          <a:endParaRPr lang="es-EC" sz="1400" kern="1200" dirty="0"/>
        </a:p>
        <a:p>
          <a:pPr marL="114300" lvl="1" indent="-114300" algn="l" defTabSz="622300">
            <a:lnSpc>
              <a:spcPct val="90000"/>
            </a:lnSpc>
            <a:spcBef>
              <a:spcPct val="0"/>
            </a:spcBef>
            <a:spcAft>
              <a:spcPct val="15000"/>
            </a:spcAft>
            <a:buChar char="•"/>
          </a:pPr>
          <a:r>
            <a:rPr lang="es-MX" sz="1400" kern="1200" dirty="0"/>
            <a:t>Promueve e impulsa una cultura financiera en el ámbito del mercado de valores.</a:t>
          </a:r>
          <a:endParaRPr lang="es-EC" sz="1400" kern="1200" dirty="0"/>
        </a:p>
      </dsp:txBody>
      <dsp:txXfrm>
        <a:off x="3064309" y="1043695"/>
        <a:ext cx="2685574" cy="1537199"/>
      </dsp:txXfrm>
    </dsp:sp>
    <dsp:sp modelId="{75F73876-7767-4E0A-9451-86969C305CBC}">
      <dsp:nvSpPr>
        <dsp:cNvPr id="0" name=""/>
        <dsp:cNvSpPr/>
      </dsp:nvSpPr>
      <dsp:spPr>
        <a:xfrm>
          <a:off x="6125864" y="35695"/>
          <a:ext cx="2685574" cy="1008000"/>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Font typeface="+mj-lt"/>
            <a:buNone/>
          </a:pPr>
          <a:r>
            <a:rPr lang="es-EC" sz="1400" b="1" kern="1200" dirty="0"/>
            <a:t>Banco Central del Ecuador</a:t>
          </a:r>
          <a:endParaRPr lang="es-EC" sz="1400" kern="1200" dirty="0"/>
        </a:p>
      </dsp:txBody>
      <dsp:txXfrm>
        <a:off x="6125864" y="35695"/>
        <a:ext cx="2685574" cy="1008000"/>
      </dsp:txXfrm>
    </dsp:sp>
    <dsp:sp modelId="{C08CA8BD-557A-4F7C-82C6-AFD5B4D5AA7A}">
      <dsp:nvSpPr>
        <dsp:cNvPr id="0" name=""/>
        <dsp:cNvSpPr/>
      </dsp:nvSpPr>
      <dsp:spPr>
        <a:xfrm>
          <a:off x="6125864" y="1043695"/>
          <a:ext cx="2685574" cy="1537199"/>
        </a:xfrm>
        <a:prstGeom prst="rect">
          <a:avLst/>
        </a:prstGeom>
        <a:solidFill>
          <a:schemeClr val="accent2">
            <a:tint val="40000"/>
            <a:alpha val="90000"/>
            <a:hueOff val="5025819"/>
            <a:satOff val="-4378"/>
            <a:lumOff val="-6"/>
            <a:alphaOff val="0"/>
          </a:schemeClr>
        </a:solidFill>
        <a:ln w="9525" cap="flat" cmpd="sng" algn="ctr">
          <a:solidFill>
            <a:schemeClr val="accent2">
              <a:tint val="40000"/>
              <a:alpha val="90000"/>
              <a:hueOff val="5025819"/>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C" sz="1400" kern="1200" dirty="0"/>
            <a:t>Persona jurídica de derecho público que forma parte de la función ejecutiva</a:t>
          </a:r>
        </a:p>
        <a:p>
          <a:pPr marL="114300" lvl="1" indent="-114300" algn="l" defTabSz="622300">
            <a:lnSpc>
              <a:spcPct val="90000"/>
            </a:lnSpc>
            <a:spcBef>
              <a:spcPct val="0"/>
            </a:spcBef>
            <a:spcAft>
              <a:spcPct val="15000"/>
            </a:spcAft>
            <a:buChar char="•"/>
          </a:pPr>
          <a:r>
            <a:rPr lang="es-EC" sz="1400" kern="1200" dirty="0"/>
            <a:t>Ejecuta las políticas monetarias, crediticias y financieras </a:t>
          </a:r>
        </a:p>
      </dsp:txBody>
      <dsp:txXfrm>
        <a:off x="6125864" y="1043695"/>
        <a:ext cx="2685574" cy="1537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70876-4FAA-4126-92BE-583200E9A072}">
      <dsp:nvSpPr>
        <dsp:cNvPr id="0" name=""/>
        <dsp:cNvSpPr/>
      </dsp:nvSpPr>
      <dsp:spPr>
        <a:xfrm>
          <a:off x="5496" y="817420"/>
          <a:ext cx="1642862" cy="14015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s-EC" sz="1400" b="1" kern="1200" dirty="0"/>
            <a:t>Decevale S.A. </a:t>
          </a:r>
          <a:endParaRPr lang="es-EC" sz="1400" kern="1200" dirty="0"/>
        </a:p>
      </dsp:txBody>
      <dsp:txXfrm>
        <a:off x="46546" y="858470"/>
        <a:ext cx="1560762" cy="1319466"/>
      </dsp:txXfrm>
    </dsp:sp>
    <dsp:sp modelId="{93566A1C-89D4-4724-88E3-AEFC8A6E4CF8}">
      <dsp:nvSpPr>
        <dsp:cNvPr id="0" name=""/>
        <dsp:cNvSpPr/>
      </dsp:nvSpPr>
      <dsp:spPr>
        <a:xfrm>
          <a:off x="1812645" y="1314488"/>
          <a:ext cx="348286" cy="40742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1812645" y="1395974"/>
        <a:ext cx="243800" cy="244457"/>
      </dsp:txXfrm>
    </dsp:sp>
    <dsp:sp modelId="{2FD4F6F4-8134-41C7-9B2A-3F1D1C013C4D}">
      <dsp:nvSpPr>
        <dsp:cNvPr id="0" name=""/>
        <dsp:cNvSpPr/>
      </dsp:nvSpPr>
      <dsp:spPr>
        <a:xfrm>
          <a:off x="2305503" y="817420"/>
          <a:ext cx="1642862" cy="14015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dirty="0"/>
            <a:t>Central de compensación y liquidación de depósitos de valores privados en el país. </a:t>
          </a:r>
        </a:p>
      </dsp:txBody>
      <dsp:txXfrm>
        <a:off x="2346553" y="858470"/>
        <a:ext cx="1560762" cy="1319466"/>
      </dsp:txXfrm>
    </dsp:sp>
    <dsp:sp modelId="{73E070B3-BBED-4F9D-B204-91497C100036}">
      <dsp:nvSpPr>
        <dsp:cNvPr id="0" name=""/>
        <dsp:cNvSpPr/>
      </dsp:nvSpPr>
      <dsp:spPr>
        <a:xfrm>
          <a:off x="4112652" y="1314488"/>
          <a:ext cx="348286" cy="40742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C" sz="1400" kern="1200"/>
        </a:p>
      </dsp:txBody>
      <dsp:txXfrm>
        <a:off x="4112652" y="1395974"/>
        <a:ext cx="243800" cy="244457"/>
      </dsp:txXfrm>
    </dsp:sp>
    <dsp:sp modelId="{9E88FE20-D0DB-447E-B3D4-3CE087CFB842}">
      <dsp:nvSpPr>
        <dsp:cNvPr id="0" name=""/>
        <dsp:cNvSpPr/>
      </dsp:nvSpPr>
      <dsp:spPr>
        <a:xfrm>
          <a:off x="4605511" y="817420"/>
          <a:ext cx="1642862" cy="1401566"/>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Servicios que ofrece:</a:t>
          </a:r>
          <a:endParaRPr lang="es-EC" sz="1400" kern="1200" dirty="0"/>
        </a:p>
      </dsp:txBody>
      <dsp:txXfrm>
        <a:off x="4646561" y="858470"/>
        <a:ext cx="1560762" cy="131946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D4BBA-D5EF-4818-9532-206FBA6916C9}" type="datetimeFigureOut">
              <a:rPr lang="es-EC" smtClean="0"/>
              <a:t>17/3/2022</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5876-FAB0-4644-83A4-796A4BC6373A}" type="slidenum">
              <a:rPr lang="es-EC" smtClean="0"/>
              <a:t>‹Nº›</a:t>
            </a:fld>
            <a:endParaRPr lang="es-EC"/>
          </a:p>
        </p:txBody>
      </p:sp>
    </p:spTree>
    <p:extLst>
      <p:ext uri="{BB962C8B-B14F-4D97-AF65-F5344CB8AC3E}">
        <p14:creationId xmlns:p14="http://schemas.microsoft.com/office/powerpoint/2010/main" val="946745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8775876-FAB0-4644-83A4-796A4BC6373A}" type="slidenum">
              <a:rPr lang="es-EC" smtClean="0"/>
              <a:t>8</a:t>
            </a:fld>
            <a:endParaRPr lang="es-EC"/>
          </a:p>
        </p:txBody>
      </p:sp>
    </p:spTree>
    <p:extLst>
      <p:ext uri="{BB962C8B-B14F-4D97-AF65-F5344CB8AC3E}">
        <p14:creationId xmlns:p14="http://schemas.microsoft.com/office/powerpoint/2010/main" val="112550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image" Target="../media/image6.png" /><Relationship Id="rId2" Type="http://schemas.openxmlformats.org/officeDocument/2006/relationships/image" Target="../media/image1.png" /><Relationship Id="rId1" Type="http://schemas.openxmlformats.org/officeDocument/2006/relationships/slideMaster" Target="../slideMasters/slideMaster2.xml" /><Relationship Id="rId6" Type="http://schemas.openxmlformats.org/officeDocument/2006/relationships/image" Target="../media/image5.png" /><Relationship Id="rId5" Type="http://schemas.openxmlformats.org/officeDocument/2006/relationships/image" Target="../media/image4.png" /><Relationship Id="rId4" Type="http://schemas.openxmlformats.org/officeDocument/2006/relationships/image" Target="../media/image3.jpg" /></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0.png" /><Relationship Id="rId13" Type="http://schemas.openxmlformats.org/officeDocument/2006/relationships/image" Target="../media/image15.png" /><Relationship Id="rId18" Type="http://schemas.openxmlformats.org/officeDocument/2006/relationships/image" Target="../media/image20.png" /><Relationship Id="rId26" Type="http://schemas.openxmlformats.org/officeDocument/2006/relationships/image" Target="../media/image28.png" /><Relationship Id="rId3" Type="http://schemas.openxmlformats.org/officeDocument/2006/relationships/image" Target="../media/image2.png" /><Relationship Id="rId21" Type="http://schemas.openxmlformats.org/officeDocument/2006/relationships/image" Target="../media/image23.png" /><Relationship Id="rId7" Type="http://schemas.openxmlformats.org/officeDocument/2006/relationships/image" Target="../media/image9.jpg" /><Relationship Id="rId12" Type="http://schemas.openxmlformats.org/officeDocument/2006/relationships/image" Target="../media/image14.png" /><Relationship Id="rId17" Type="http://schemas.openxmlformats.org/officeDocument/2006/relationships/image" Target="../media/image19.png" /><Relationship Id="rId25" Type="http://schemas.openxmlformats.org/officeDocument/2006/relationships/image" Target="../media/image27.png" /><Relationship Id="rId2" Type="http://schemas.openxmlformats.org/officeDocument/2006/relationships/image" Target="../media/image1.png" /><Relationship Id="rId16" Type="http://schemas.openxmlformats.org/officeDocument/2006/relationships/image" Target="../media/image18.png" /><Relationship Id="rId20" Type="http://schemas.openxmlformats.org/officeDocument/2006/relationships/image" Target="../media/image22.png" /><Relationship Id="rId29" Type="http://schemas.openxmlformats.org/officeDocument/2006/relationships/image" Target="../media/image31.png" /><Relationship Id="rId1" Type="http://schemas.openxmlformats.org/officeDocument/2006/relationships/slideMaster" Target="../slideMasters/slideMaster2.xml" /><Relationship Id="rId6" Type="http://schemas.openxmlformats.org/officeDocument/2006/relationships/image" Target="../media/image8.jpg" /><Relationship Id="rId11" Type="http://schemas.openxmlformats.org/officeDocument/2006/relationships/image" Target="../media/image13.png" /><Relationship Id="rId24" Type="http://schemas.openxmlformats.org/officeDocument/2006/relationships/image" Target="../media/image26.png" /><Relationship Id="rId5" Type="http://schemas.openxmlformats.org/officeDocument/2006/relationships/image" Target="../media/image7.png" /><Relationship Id="rId15" Type="http://schemas.openxmlformats.org/officeDocument/2006/relationships/image" Target="../media/image17.png" /><Relationship Id="rId23" Type="http://schemas.openxmlformats.org/officeDocument/2006/relationships/image" Target="../media/image25.png" /><Relationship Id="rId28" Type="http://schemas.openxmlformats.org/officeDocument/2006/relationships/image" Target="../media/image30.png" /><Relationship Id="rId10" Type="http://schemas.openxmlformats.org/officeDocument/2006/relationships/image" Target="../media/image12.png" /><Relationship Id="rId19" Type="http://schemas.openxmlformats.org/officeDocument/2006/relationships/image" Target="../media/image21.png" /><Relationship Id="rId4" Type="http://schemas.openxmlformats.org/officeDocument/2006/relationships/image" Target="../media/image3.jpg" /><Relationship Id="rId9" Type="http://schemas.openxmlformats.org/officeDocument/2006/relationships/image" Target="../media/image11.png" /><Relationship Id="rId14" Type="http://schemas.openxmlformats.org/officeDocument/2006/relationships/image" Target="../media/image16.png" /><Relationship Id="rId22" Type="http://schemas.openxmlformats.org/officeDocument/2006/relationships/image" Target="../media/image24.png" /><Relationship Id="rId27" Type="http://schemas.openxmlformats.org/officeDocument/2006/relationships/image" Target="../media/image29.png" /><Relationship Id="rId30" Type="http://schemas.openxmlformats.org/officeDocument/2006/relationships/image" Target="../media/image32.png"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0EF56-A333-4229-9CD4-B9F61F5D1AE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A56672FD-5DFE-421B-B250-99916C45D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7DF1E76E-06E3-41A1-BBD5-E732148F37D1}"/>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1A48AC7F-93A4-4F19-A5BD-A35D6E1EAD81}"/>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43A57FD0-BB51-4C71-9A24-C7E3F2E4FE0E}"/>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385344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F64568-5D85-476A-9ABF-D3A824868C40}"/>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3ED94DA-6CE1-4E87-AE4D-AFF2A6AB4D2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74B4FDE8-28DC-41BC-9C1E-922D27327944}"/>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7562C97B-C2E5-473D-BA0B-6CC2D3C0C833}"/>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815E562-D2FD-44E8-819F-227BA10D31AF}"/>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241213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5654837-59B3-48FB-8685-6478AD651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05CDBFF2-F7B1-4EB2-A7DD-DD8CAD4FA29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18BC464C-197F-4C3E-AB76-7FE654B8C4AB}"/>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958D4013-778A-4C67-A404-D0D588180910}"/>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3F1EFB49-A6E8-446B-ADC1-F768DBADBE9A}"/>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1447651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810653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chemeClr val="tx1"/>
                </a:solidFill>
                <a:latin typeface="DejaVu Serif Condensed"/>
                <a:cs typeface="DejaVu Serif Condensed"/>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531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20267"/>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309359"/>
            <a:ext cx="10514076" cy="54864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34290" y="6296405"/>
            <a:ext cx="8880475" cy="0"/>
          </a:xfrm>
          <a:custGeom>
            <a:avLst/>
            <a:gdLst/>
            <a:ahLst/>
            <a:cxnLst/>
            <a:rect l="l" t="t" r="r" b="b"/>
            <a:pathLst>
              <a:path w="8880475">
                <a:moveTo>
                  <a:pt x="0" y="0"/>
                </a:moveTo>
                <a:lnTo>
                  <a:pt x="8880348" y="0"/>
                </a:lnTo>
              </a:path>
            </a:pathLst>
          </a:custGeom>
          <a:ln w="38100">
            <a:solidFill>
              <a:srgbClr val="FF0000"/>
            </a:solidFill>
          </a:ln>
        </p:spPr>
        <p:txBody>
          <a:bodyPr wrap="square" lIns="0" tIns="0" rIns="0" bIns="0" rtlCol="0"/>
          <a:lstStyle/>
          <a:p>
            <a:endParaRPr/>
          </a:p>
        </p:txBody>
      </p:sp>
      <p:sp>
        <p:nvSpPr>
          <p:cNvPr id="19" name="bg object 19"/>
          <p:cNvSpPr/>
          <p:nvPr/>
        </p:nvSpPr>
        <p:spPr>
          <a:xfrm>
            <a:off x="34290" y="6246113"/>
            <a:ext cx="8880475" cy="0"/>
          </a:xfrm>
          <a:custGeom>
            <a:avLst/>
            <a:gdLst/>
            <a:ahLst/>
            <a:cxnLst/>
            <a:rect l="l" t="t" r="r" b="b"/>
            <a:pathLst>
              <a:path w="8880475">
                <a:moveTo>
                  <a:pt x="0" y="0"/>
                </a:moveTo>
                <a:lnTo>
                  <a:pt x="8880348" y="0"/>
                </a:lnTo>
              </a:path>
            </a:pathLst>
          </a:custGeom>
          <a:ln w="38100">
            <a:solidFill>
              <a:srgbClr val="006600"/>
            </a:solidFill>
          </a:ln>
        </p:spPr>
        <p:txBody>
          <a:bodyPr wrap="square" lIns="0" tIns="0" rIns="0" bIns="0" rtlCol="0"/>
          <a:lstStyle/>
          <a:p>
            <a:endParaRPr/>
          </a:p>
        </p:txBody>
      </p:sp>
      <p:sp>
        <p:nvSpPr>
          <p:cNvPr id="20" name="bg object 20"/>
          <p:cNvSpPr/>
          <p:nvPr/>
        </p:nvSpPr>
        <p:spPr>
          <a:xfrm>
            <a:off x="8880347" y="5907023"/>
            <a:ext cx="3268979" cy="624840"/>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879347" y="643115"/>
            <a:ext cx="10432542" cy="488454"/>
          </a:xfrm>
          <a:prstGeom prst="rect">
            <a:avLst/>
          </a:prstGeom>
          <a:blipFill>
            <a:blip r:embed="rId5" cstate="print"/>
            <a:stretch>
              <a:fillRect/>
            </a:stretch>
          </a:blipFill>
        </p:spPr>
        <p:txBody>
          <a:bodyPr wrap="square" lIns="0" tIns="0" rIns="0" bIns="0" rtlCol="0"/>
          <a:lstStyle/>
          <a:p>
            <a:endParaRPr/>
          </a:p>
        </p:txBody>
      </p:sp>
      <p:sp>
        <p:nvSpPr>
          <p:cNvPr id="22" name="bg object 22"/>
          <p:cNvSpPr/>
          <p:nvPr/>
        </p:nvSpPr>
        <p:spPr>
          <a:xfrm>
            <a:off x="4908803" y="140157"/>
            <a:ext cx="2506218" cy="307136"/>
          </a:xfrm>
          <a:prstGeom prst="rect">
            <a:avLst/>
          </a:prstGeom>
          <a:blipFill>
            <a:blip r:embed="rId6" cstate="print"/>
            <a:stretch>
              <a:fillRect/>
            </a:stretch>
          </a:blipFill>
        </p:spPr>
        <p:txBody>
          <a:bodyPr wrap="square" lIns="0" tIns="0" rIns="0" bIns="0" rtlCol="0"/>
          <a:lstStyle/>
          <a:p>
            <a:endParaRPr/>
          </a:p>
        </p:txBody>
      </p:sp>
      <p:sp>
        <p:nvSpPr>
          <p:cNvPr id="23" name="bg object 23"/>
          <p:cNvSpPr/>
          <p:nvPr/>
        </p:nvSpPr>
        <p:spPr>
          <a:xfrm>
            <a:off x="373365" y="1657967"/>
            <a:ext cx="5272306" cy="582087"/>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50" b="0" i="0">
                <a:solidFill>
                  <a:schemeClr val="tx1"/>
                </a:solidFill>
                <a:latin typeface="DejaVu Serif Condensed"/>
                <a:cs typeface="DejaVu Serif Condensed"/>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97285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20267"/>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6309359"/>
            <a:ext cx="10514076" cy="548640"/>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34290" y="6296405"/>
            <a:ext cx="8880475" cy="0"/>
          </a:xfrm>
          <a:custGeom>
            <a:avLst/>
            <a:gdLst/>
            <a:ahLst/>
            <a:cxnLst/>
            <a:rect l="l" t="t" r="r" b="b"/>
            <a:pathLst>
              <a:path w="8880475">
                <a:moveTo>
                  <a:pt x="0" y="0"/>
                </a:moveTo>
                <a:lnTo>
                  <a:pt x="8880348" y="0"/>
                </a:lnTo>
              </a:path>
            </a:pathLst>
          </a:custGeom>
          <a:ln w="38100">
            <a:solidFill>
              <a:srgbClr val="FF0000"/>
            </a:solidFill>
          </a:ln>
        </p:spPr>
        <p:txBody>
          <a:bodyPr wrap="square" lIns="0" tIns="0" rIns="0" bIns="0" rtlCol="0"/>
          <a:lstStyle/>
          <a:p>
            <a:endParaRPr/>
          </a:p>
        </p:txBody>
      </p:sp>
      <p:sp>
        <p:nvSpPr>
          <p:cNvPr id="19" name="bg object 19"/>
          <p:cNvSpPr/>
          <p:nvPr/>
        </p:nvSpPr>
        <p:spPr>
          <a:xfrm>
            <a:off x="34290" y="6246114"/>
            <a:ext cx="8880475" cy="0"/>
          </a:xfrm>
          <a:custGeom>
            <a:avLst/>
            <a:gdLst/>
            <a:ahLst/>
            <a:cxnLst/>
            <a:rect l="l" t="t" r="r" b="b"/>
            <a:pathLst>
              <a:path w="8880475">
                <a:moveTo>
                  <a:pt x="0" y="0"/>
                </a:moveTo>
                <a:lnTo>
                  <a:pt x="8880348" y="0"/>
                </a:lnTo>
              </a:path>
            </a:pathLst>
          </a:custGeom>
          <a:ln w="38100">
            <a:solidFill>
              <a:srgbClr val="006600"/>
            </a:solidFill>
          </a:ln>
        </p:spPr>
        <p:txBody>
          <a:bodyPr wrap="square" lIns="0" tIns="0" rIns="0" bIns="0" rtlCol="0"/>
          <a:lstStyle/>
          <a:p>
            <a:endParaRPr/>
          </a:p>
        </p:txBody>
      </p:sp>
      <p:sp>
        <p:nvSpPr>
          <p:cNvPr id="20" name="bg object 20"/>
          <p:cNvSpPr/>
          <p:nvPr/>
        </p:nvSpPr>
        <p:spPr>
          <a:xfrm>
            <a:off x="8880347" y="5907023"/>
            <a:ext cx="3268979" cy="624840"/>
          </a:xfrm>
          <a:prstGeom prst="rect">
            <a:avLst/>
          </a:prstGeom>
          <a:blipFill>
            <a:blip r:embed="rId4" cstate="print"/>
            <a:stretch>
              <a:fillRect/>
            </a:stretch>
          </a:blipFill>
        </p:spPr>
        <p:txBody>
          <a:bodyPr wrap="square" lIns="0" tIns="0" rIns="0" bIns="0" rtlCol="0"/>
          <a:lstStyle/>
          <a:p>
            <a:endParaRPr/>
          </a:p>
        </p:txBody>
      </p:sp>
      <p:sp>
        <p:nvSpPr>
          <p:cNvPr id="21" name="bg object 21"/>
          <p:cNvSpPr/>
          <p:nvPr/>
        </p:nvSpPr>
        <p:spPr>
          <a:xfrm>
            <a:off x="14968" y="992641"/>
            <a:ext cx="12139930" cy="5575300"/>
          </a:xfrm>
          <a:custGeom>
            <a:avLst/>
            <a:gdLst/>
            <a:ahLst/>
            <a:cxnLst/>
            <a:rect l="l" t="t" r="r" b="b"/>
            <a:pathLst>
              <a:path w="12139930" h="5575300">
                <a:moveTo>
                  <a:pt x="1047796" y="0"/>
                </a:moveTo>
                <a:lnTo>
                  <a:pt x="568810" y="0"/>
                </a:lnTo>
                <a:lnTo>
                  <a:pt x="568810" y="1805998"/>
                </a:lnTo>
                <a:lnTo>
                  <a:pt x="564188" y="1862425"/>
                </a:lnTo>
                <a:lnTo>
                  <a:pt x="559087" y="1918449"/>
                </a:lnTo>
                <a:lnTo>
                  <a:pt x="553507" y="1974066"/>
                </a:lnTo>
                <a:lnTo>
                  <a:pt x="547451" y="2029274"/>
                </a:lnTo>
                <a:lnTo>
                  <a:pt x="540919" y="2084070"/>
                </a:lnTo>
                <a:lnTo>
                  <a:pt x="533913" y="2138451"/>
                </a:lnTo>
                <a:lnTo>
                  <a:pt x="526434" y="2192414"/>
                </a:lnTo>
                <a:lnTo>
                  <a:pt x="518483" y="2245956"/>
                </a:lnTo>
                <a:lnTo>
                  <a:pt x="510062" y="2299075"/>
                </a:lnTo>
                <a:lnTo>
                  <a:pt x="501171" y="2351766"/>
                </a:lnTo>
                <a:lnTo>
                  <a:pt x="491813" y="2404028"/>
                </a:lnTo>
                <a:lnTo>
                  <a:pt x="481989" y="2455858"/>
                </a:lnTo>
                <a:lnTo>
                  <a:pt x="471699" y="2507252"/>
                </a:lnTo>
                <a:lnTo>
                  <a:pt x="460945" y="2558207"/>
                </a:lnTo>
                <a:lnTo>
                  <a:pt x="449729" y="2608722"/>
                </a:lnTo>
                <a:lnTo>
                  <a:pt x="438051" y="2658792"/>
                </a:lnTo>
                <a:lnTo>
                  <a:pt x="425914" y="2708415"/>
                </a:lnTo>
                <a:lnTo>
                  <a:pt x="413318" y="2757587"/>
                </a:lnTo>
                <a:lnTo>
                  <a:pt x="400264" y="2806307"/>
                </a:lnTo>
                <a:lnTo>
                  <a:pt x="386754" y="2854571"/>
                </a:lnTo>
                <a:lnTo>
                  <a:pt x="372790" y="2902376"/>
                </a:lnTo>
                <a:lnTo>
                  <a:pt x="358372" y="2949719"/>
                </a:lnTo>
                <a:lnTo>
                  <a:pt x="343502" y="2996598"/>
                </a:lnTo>
                <a:lnTo>
                  <a:pt x="328181" y="3043009"/>
                </a:lnTo>
                <a:lnTo>
                  <a:pt x="312411" y="3088949"/>
                </a:lnTo>
                <a:lnTo>
                  <a:pt x="296192" y="3134416"/>
                </a:lnTo>
                <a:lnTo>
                  <a:pt x="279526" y="3179407"/>
                </a:lnTo>
                <a:lnTo>
                  <a:pt x="262414" y="3223918"/>
                </a:lnTo>
                <a:lnTo>
                  <a:pt x="244858" y="3267947"/>
                </a:lnTo>
                <a:lnTo>
                  <a:pt x="226860" y="3311491"/>
                </a:lnTo>
                <a:lnTo>
                  <a:pt x="208419" y="3354547"/>
                </a:lnTo>
                <a:lnTo>
                  <a:pt x="189538" y="3397112"/>
                </a:lnTo>
                <a:lnTo>
                  <a:pt x="170217" y="3439182"/>
                </a:lnTo>
                <a:lnTo>
                  <a:pt x="150459" y="3480756"/>
                </a:lnTo>
                <a:lnTo>
                  <a:pt x="130264" y="3521831"/>
                </a:lnTo>
                <a:lnTo>
                  <a:pt x="109634" y="3562402"/>
                </a:lnTo>
                <a:lnTo>
                  <a:pt x="88570" y="3602468"/>
                </a:lnTo>
                <a:lnTo>
                  <a:pt x="67073" y="3642026"/>
                </a:lnTo>
                <a:lnTo>
                  <a:pt x="45145" y="3681072"/>
                </a:lnTo>
                <a:lnTo>
                  <a:pt x="22787" y="3719604"/>
                </a:lnTo>
                <a:lnTo>
                  <a:pt x="0" y="3757618"/>
                </a:lnTo>
                <a:lnTo>
                  <a:pt x="0" y="5574749"/>
                </a:lnTo>
                <a:lnTo>
                  <a:pt x="12139524" y="5574749"/>
                </a:lnTo>
                <a:lnTo>
                  <a:pt x="12139524" y="4643759"/>
                </a:lnTo>
                <a:lnTo>
                  <a:pt x="4146267" y="4643759"/>
                </a:lnTo>
                <a:lnTo>
                  <a:pt x="4078768" y="4643491"/>
                </a:lnTo>
                <a:lnTo>
                  <a:pt x="4012243" y="4642690"/>
                </a:lnTo>
                <a:lnTo>
                  <a:pt x="3946684" y="4641356"/>
                </a:lnTo>
                <a:lnTo>
                  <a:pt x="3882084" y="4639490"/>
                </a:lnTo>
                <a:lnTo>
                  <a:pt x="3818437" y="4637093"/>
                </a:lnTo>
                <a:lnTo>
                  <a:pt x="3755736" y="4634166"/>
                </a:lnTo>
                <a:lnTo>
                  <a:pt x="3693973" y="4630710"/>
                </a:lnTo>
                <a:lnTo>
                  <a:pt x="3633141" y="4626727"/>
                </a:lnTo>
                <a:lnTo>
                  <a:pt x="3573233" y="4622216"/>
                </a:lnTo>
                <a:lnTo>
                  <a:pt x="3514242" y="4617179"/>
                </a:lnTo>
                <a:lnTo>
                  <a:pt x="3456162" y="4611617"/>
                </a:lnTo>
                <a:lnTo>
                  <a:pt x="3398985" y="4605531"/>
                </a:lnTo>
                <a:lnTo>
                  <a:pt x="3342704" y="4598922"/>
                </a:lnTo>
                <a:lnTo>
                  <a:pt x="3287312" y="4591792"/>
                </a:lnTo>
                <a:lnTo>
                  <a:pt x="3232802" y="4584140"/>
                </a:lnTo>
                <a:lnTo>
                  <a:pt x="3179167" y="4575968"/>
                </a:lnTo>
                <a:lnTo>
                  <a:pt x="3126400" y="4567276"/>
                </a:lnTo>
                <a:lnTo>
                  <a:pt x="3074494" y="4558067"/>
                </a:lnTo>
                <a:lnTo>
                  <a:pt x="3023442" y="4548341"/>
                </a:lnTo>
                <a:lnTo>
                  <a:pt x="2973237" y="4538099"/>
                </a:lnTo>
                <a:lnTo>
                  <a:pt x="2923871" y="4527341"/>
                </a:lnTo>
                <a:lnTo>
                  <a:pt x="2875338" y="4516069"/>
                </a:lnTo>
                <a:lnTo>
                  <a:pt x="2827631" y="4504284"/>
                </a:lnTo>
                <a:lnTo>
                  <a:pt x="2780743" y="4491987"/>
                </a:lnTo>
                <a:lnTo>
                  <a:pt x="2734666" y="4479179"/>
                </a:lnTo>
                <a:lnTo>
                  <a:pt x="2689394" y="4465861"/>
                </a:lnTo>
                <a:lnTo>
                  <a:pt x="2644919" y="4452033"/>
                </a:lnTo>
                <a:lnTo>
                  <a:pt x="2601235" y="4437698"/>
                </a:lnTo>
                <a:lnTo>
                  <a:pt x="2558335" y="4422855"/>
                </a:lnTo>
                <a:lnTo>
                  <a:pt x="2516211" y="4407505"/>
                </a:lnTo>
                <a:lnTo>
                  <a:pt x="2474856" y="4391651"/>
                </a:lnTo>
                <a:lnTo>
                  <a:pt x="2434264" y="4375292"/>
                </a:lnTo>
                <a:lnTo>
                  <a:pt x="2394427" y="4358430"/>
                </a:lnTo>
                <a:lnTo>
                  <a:pt x="2355339" y="4341066"/>
                </a:lnTo>
                <a:lnTo>
                  <a:pt x="2316991" y="4323200"/>
                </a:lnTo>
                <a:lnTo>
                  <a:pt x="2279378" y="4304834"/>
                </a:lnTo>
                <a:lnTo>
                  <a:pt x="2242492" y="4285969"/>
                </a:lnTo>
                <a:lnTo>
                  <a:pt x="2206327" y="4266606"/>
                </a:lnTo>
                <a:lnTo>
                  <a:pt x="2170874" y="4246745"/>
                </a:lnTo>
                <a:lnTo>
                  <a:pt x="2136127" y="4226388"/>
                </a:lnTo>
                <a:lnTo>
                  <a:pt x="2102080" y="4205535"/>
                </a:lnTo>
                <a:lnTo>
                  <a:pt x="2068724" y="4184188"/>
                </a:lnTo>
                <a:lnTo>
                  <a:pt x="2036054" y="4162348"/>
                </a:lnTo>
                <a:lnTo>
                  <a:pt x="2004061" y="4140015"/>
                </a:lnTo>
                <a:lnTo>
                  <a:pt x="1972739" y="4117191"/>
                </a:lnTo>
                <a:lnTo>
                  <a:pt x="1942082" y="4093876"/>
                </a:lnTo>
                <a:lnTo>
                  <a:pt x="1912080" y="4070072"/>
                </a:lnTo>
                <a:lnTo>
                  <a:pt x="1882729" y="4045780"/>
                </a:lnTo>
                <a:lnTo>
                  <a:pt x="1825948" y="3995734"/>
                </a:lnTo>
                <a:lnTo>
                  <a:pt x="1771681" y="3943746"/>
                </a:lnTo>
                <a:lnTo>
                  <a:pt x="1719872" y="3889823"/>
                </a:lnTo>
                <a:lnTo>
                  <a:pt x="1670466" y="3833975"/>
                </a:lnTo>
                <a:lnTo>
                  <a:pt x="1623405" y="3776208"/>
                </a:lnTo>
                <a:lnTo>
                  <a:pt x="1578634" y="3716531"/>
                </a:lnTo>
                <a:lnTo>
                  <a:pt x="1536096" y="3654952"/>
                </a:lnTo>
                <a:lnTo>
                  <a:pt x="1495734" y="3591478"/>
                </a:lnTo>
                <a:lnTo>
                  <a:pt x="1457493" y="3526118"/>
                </a:lnTo>
                <a:lnTo>
                  <a:pt x="1421316" y="3458879"/>
                </a:lnTo>
                <a:lnTo>
                  <a:pt x="1403985" y="3424557"/>
                </a:lnTo>
                <a:lnTo>
                  <a:pt x="1387148" y="3389769"/>
                </a:lnTo>
                <a:lnTo>
                  <a:pt x="1370799" y="3354515"/>
                </a:lnTo>
                <a:lnTo>
                  <a:pt x="1354930" y="3318796"/>
                </a:lnTo>
                <a:lnTo>
                  <a:pt x="1339536" y="3282614"/>
                </a:lnTo>
                <a:lnTo>
                  <a:pt x="1324608" y="3245969"/>
                </a:lnTo>
                <a:lnTo>
                  <a:pt x="1310140" y="3208862"/>
                </a:lnTo>
                <a:lnTo>
                  <a:pt x="1296125" y="3171294"/>
                </a:lnTo>
                <a:lnTo>
                  <a:pt x="1282556" y="3133266"/>
                </a:lnTo>
                <a:lnTo>
                  <a:pt x="1269425" y="3094780"/>
                </a:lnTo>
                <a:lnTo>
                  <a:pt x="1256726" y="3055836"/>
                </a:lnTo>
                <a:lnTo>
                  <a:pt x="1244451" y="3016435"/>
                </a:lnTo>
                <a:lnTo>
                  <a:pt x="1232594" y="2976578"/>
                </a:lnTo>
                <a:lnTo>
                  <a:pt x="1221147" y="2936266"/>
                </a:lnTo>
                <a:lnTo>
                  <a:pt x="1210103" y="2895500"/>
                </a:lnTo>
                <a:lnTo>
                  <a:pt x="1199457" y="2854282"/>
                </a:lnTo>
                <a:lnTo>
                  <a:pt x="1189199" y="2812612"/>
                </a:lnTo>
                <a:lnTo>
                  <a:pt x="1179324" y="2770490"/>
                </a:lnTo>
                <a:lnTo>
                  <a:pt x="1169824" y="2727919"/>
                </a:lnTo>
                <a:lnTo>
                  <a:pt x="1160692" y="2684899"/>
                </a:lnTo>
                <a:lnTo>
                  <a:pt x="1151922" y="2641431"/>
                </a:lnTo>
                <a:lnTo>
                  <a:pt x="1143505" y="2597516"/>
                </a:lnTo>
                <a:lnTo>
                  <a:pt x="1135436" y="2553155"/>
                </a:lnTo>
                <a:lnTo>
                  <a:pt x="1127707" y="2508350"/>
                </a:lnTo>
                <a:lnTo>
                  <a:pt x="1120311" y="2463100"/>
                </a:lnTo>
                <a:lnTo>
                  <a:pt x="1113241" y="2417407"/>
                </a:lnTo>
                <a:lnTo>
                  <a:pt x="1106490" y="2371272"/>
                </a:lnTo>
                <a:lnTo>
                  <a:pt x="1100051" y="2324696"/>
                </a:lnTo>
                <a:lnTo>
                  <a:pt x="1093916" y="2277680"/>
                </a:lnTo>
                <a:lnTo>
                  <a:pt x="1088080" y="2230225"/>
                </a:lnTo>
                <a:lnTo>
                  <a:pt x="1082535" y="2182332"/>
                </a:lnTo>
                <a:lnTo>
                  <a:pt x="1072288" y="2085236"/>
                </a:lnTo>
                <a:lnTo>
                  <a:pt x="1063120" y="1986400"/>
                </a:lnTo>
                <a:lnTo>
                  <a:pt x="1054975" y="1885831"/>
                </a:lnTo>
                <a:lnTo>
                  <a:pt x="1047796" y="1783537"/>
                </a:lnTo>
                <a:lnTo>
                  <a:pt x="1047796" y="0"/>
                </a:lnTo>
                <a:close/>
              </a:path>
            </a:pathLst>
          </a:custGeom>
          <a:solidFill>
            <a:srgbClr val="9EB785"/>
          </a:solidFill>
        </p:spPr>
        <p:txBody>
          <a:bodyPr wrap="square" lIns="0" tIns="0" rIns="0" bIns="0" rtlCol="0"/>
          <a:lstStyle/>
          <a:p>
            <a:endParaRPr/>
          </a:p>
        </p:txBody>
      </p:sp>
      <p:sp>
        <p:nvSpPr>
          <p:cNvPr id="22" name="bg object 22"/>
          <p:cNvSpPr/>
          <p:nvPr/>
        </p:nvSpPr>
        <p:spPr>
          <a:xfrm>
            <a:off x="718495" y="1003960"/>
            <a:ext cx="209555" cy="4710966"/>
          </a:xfrm>
          <a:prstGeom prst="rect">
            <a:avLst/>
          </a:prstGeom>
          <a:blipFill>
            <a:blip r:embed="rId5" cstate="print"/>
            <a:stretch>
              <a:fillRect/>
            </a:stretch>
          </a:blipFill>
        </p:spPr>
        <p:txBody>
          <a:bodyPr wrap="square" lIns="0" tIns="0" rIns="0" bIns="0" rtlCol="0"/>
          <a:lstStyle/>
          <a:p>
            <a:endParaRPr/>
          </a:p>
        </p:txBody>
      </p:sp>
      <p:sp>
        <p:nvSpPr>
          <p:cNvPr id="23" name="bg object 23"/>
          <p:cNvSpPr/>
          <p:nvPr/>
        </p:nvSpPr>
        <p:spPr>
          <a:xfrm>
            <a:off x="0" y="5722619"/>
            <a:ext cx="12191999" cy="1135377"/>
          </a:xfrm>
          <a:prstGeom prst="rect">
            <a:avLst/>
          </a:prstGeom>
          <a:blipFill>
            <a:blip r:embed="rId6" cstate="print"/>
            <a:stretch>
              <a:fillRect/>
            </a:stretch>
          </a:blipFill>
        </p:spPr>
        <p:txBody>
          <a:bodyPr wrap="square" lIns="0" tIns="0" rIns="0" bIns="0" rtlCol="0"/>
          <a:lstStyle/>
          <a:p>
            <a:endParaRPr/>
          </a:p>
        </p:txBody>
      </p:sp>
      <p:sp>
        <p:nvSpPr>
          <p:cNvPr id="24" name="bg object 24"/>
          <p:cNvSpPr/>
          <p:nvPr/>
        </p:nvSpPr>
        <p:spPr>
          <a:xfrm>
            <a:off x="289559" y="260603"/>
            <a:ext cx="1056640" cy="792480"/>
          </a:xfrm>
          <a:custGeom>
            <a:avLst/>
            <a:gdLst/>
            <a:ahLst/>
            <a:cxnLst/>
            <a:rect l="l" t="t" r="r" b="b"/>
            <a:pathLst>
              <a:path w="1056640" h="792480">
                <a:moveTo>
                  <a:pt x="528066" y="0"/>
                </a:moveTo>
                <a:lnTo>
                  <a:pt x="474074" y="2045"/>
                </a:lnTo>
                <a:lnTo>
                  <a:pt x="421642" y="8050"/>
                </a:lnTo>
                <a:lnTo>
                  <a:pt x="371035" y="17815"/>
                </a:lnTo>
                <a:lnTo>
                  <a:pt x="322518" y="31140"/>
                </a:lnTo>
                <a:lnTo>
                  <a:pt x="276358" y="47827"/>
                </a:lnTo>
                <a:lnTo>
                  <a:pt x="232819" y="67675"/>
                </a:lnTo>
                <a:lnTo>
                  <a:pt x="192166" y="90487"/>
                </a:lnTo>
                <a:lnTo>
                  <a:pt x="154666" y="116062"/>
                </a:lnTo>
                <a:lnTo>
                  <a:pt x="120584" y="144201"/>
                </a:lnTo>
                <a:lnTo>
                  <a:pt x="90185" y="174705"/>
                </a:lnTo>
                <a:lnTo>
                  <a:pt x="63734" y="207375"/>
                </a:lnTo>
                <a:lnTo>
                  <a:pt x="41498" y="242012"/>
                </a:lnTo>
                <a:lnTo>
                  <a:pt x="23740" y="278416"/>
                </a:lnTo>
                <a:lnTo>
                  <a:pt x="10728" y="316388"/>
                </a:lnTo>
                <a:lnTo>
                  <a:pt x="2726" y="355729"/>
                </a:lnTo>
                <a:lnTo>
                  <a:pt x="0" y="396240"/>
                </a:lnTo>
                <a:lnTo>
                  <a:pt x="2726" y="436750"/>
                </a:lnTo>
                <a:lnTo>
                  <a:pt x="10728" y="476091"/>
                </a:lnTo>
                <a:lnTo>
                  <a:pt x="23740" y="514063"/>
                </a:lnTo>
                <a:lnTo>
                  <a:pt x="41498" y="550467"/>
                </a:lnTo>
                <a:lnTo>
                  <a:pt x="63734" y="585104"/>
                </a:lnTo>
                <a:lnTo>
                  <a:pt x="90185" y="617774"/>
                </a:lnTo>
                <a:lnTo>
                  <a:pt x="120584" y="648278"/>
                </a:lnTo>
                <a:lnTo>
                  <a:pt x="154666" y="676417"/>
                </a:lnTo>
                <a:lnTo>
                  <a:pt x="192166" y="701992"/>
                </a:lnTo>
                <a:lnTo>
                  <a:pt x="232819" y="724804"/>
                </a:lnTo>
                <a:lnTo>
                  <a:pt x="276358" y="744652"/>
                </a:lnTo>
                <a:lnTo>
                  <a:pt x="322518" y="761339"/>
                </a:lnTo>
                <a:lnTo>
                  <a:pt x="371035" y="774664"/>
                </a:lnTo>
                <a:lnTo>
                  <a:pt x="421642" y="784429"/>
                </a:lnTo>
                <a:lnTo>
                  <a:pt x="474074" y="790434"/>
                </a:lnTo>
                <a:lnTo>
                  <a:pt x="528066" y="792480"/>
                </a:lnTo>
                <a:lnTo>
                  <a:pt x="582057" y="790434"/>
                </a:lnTo>
                <a:lnTo>
                  <a:pt x="634489" y="784429"/>
                </a:lnTo>
                <a:lnTo>
                  <a:pt x="685096" y="774664"/>
                </a:lnTo>
                <a:lnTo>
                  <a:pt x="733613" y="761339"/>
                </a:lnTo>
                <a:lnTo>
                  <a:pt x="779773" y="744652"/>
                </a:lnTo>
                <a:lnTo>
                  <a:pt x="823312" y="724804"/>
                </a:lnTo>
                <a:lnTo>
                  <a:pt x="863965" y="701992"/>
                </a:lnTo>
                <a:lnTo>
                  <a:pt x="901465" y="676417"/>
                </a:lnTo>
                <a:lnTo>
                  <a:pt x="935547" y="648278"/>
                </a:lnTo>
                <a:lnTo>
                  <a:pt x="965946" y="617774"/>
                </a:lnTo>
                <a:lnTo>
                  <a:pt x="992397" y="585104"/>
                </a:lnTo>
                <a:lnTo>
                  <a:pt x="1014633" y="550467"/>
                </a:lnTo>
                <a:lnTo>
                  <a:pt x="1032391" y="514063"/>
                </a:lnTo>
                <a:lnTo>
                  <a:pt x="1045403" y="476091"/>
                </a:lnTo>
                <a:lnTo>
                  <a:pt x="1053405" y="436750"/>
                </a:lnTo>
                <a:lnTo>
                  <a:pt x="1056132" y="396240"/>
                </a:lnTo>
                <a:lnTo>
                  <a:pt x="1053405" y="355729"/>
                </a:lnTo>
                <a:lnTo>
                  <a:pt x="1045403" y="316388"/>
                </a:lnTo>
                <a:lnTo>
                  <a:pt x="1032391" y="278416"/>
                </a:lnTo>
                <a:lnTo>
                  <a:pt x="1014633" y="242012"/>
                </a:lnTo>
                <a:lnTo>
                  <a:pt x="992397" y="207375"/>
                </a:lnTo>
                <a:lnTo>
                  <a:pt x="965946" y="174705"/>
                </a:lnTo>
                <a:lnTo>
                  <a:pt x="935547" y="144201"/>
                </a:lnTo>
                <a:lnTo>
                  <a:pt x="901465" y="116062"/>
                </a:lnTo>
                <a:lnTo>
                  <a:pt x="863965" y="90487"/>
                </a:lnTo>
                <a:lnTo>
                  <a:pt x="823312" y="67675"/>
                </a:lnTo>
                <a:lnTo>
                  <a:pt x="779773" y="47827"/>
                </a:lnTo>
                <a:lnTo>
                  <a:pt x="733613" y="31140"/>
                </a:lnTo>
                <a:lnTo>
                  <a:pt x="685096" y="17815"/>
                </a:lnTo>
                <a:lnTo>
                  <a:pt x="634489" y="8050"/>
                </a:lnTo>
                <a:lnTo>
                  <a:pt x="582057" y="2045"/>
                </a:lnTo>
                <a:lnTo>
                  <a:pt x="528066" y="0"/>
                </a:lnTo>
                <a:close/>
              </a:path>
            </a:pathLst>
          </a:custGeom>
          <a:solidFill>
            <a:srgbClr val="FFFFFF"/>
          </a:solidFill>
        </p:spPr>
        <p:txBody>
          <a:bodyPr wrap="square" lIns="0" tIns="0" rIns="0" bIns="0" rtlCol="0"/>
          <a:lstStyle/>
          <a:p>
            <a:endParaRPr/>
          </a:p>
        </p:txBody>
      </p:sp>
      <p:sp>
        <p:nvSpPr>
          <p:cNvPr id="25" name="bg object 25"/>
          <p:cNvSpPr/>
          <p:nvPr/>
        </p:nvSpPr>
        <p:spPr>
          <a:xfrm>
            <a:off x="47244" y="188976"/>
            <a:ext cx="3840479" cy="624839"/>
          </a:xfrm>
          <a:prstGeom prst="rect">
            <a:avLst/>
          </a:prstGeom>
          <a:blipFill>
            <a:blip r:embed="rId7" cstate="print"/>
            <a:stretch>
              <a:fillRect/>
            </a:stretch>
          </a:blipFill>
        </p:spPr>
        <p:txBody>
          <a:bodyPr wrap="square" lIns="0" tIns="0" rIns="0" bIns="0" rtlCol="0"/>
          <a:lstStyle/>
          <a:p>
            <a:endParaRPr/>
          </a:p>
        </p:txBody>
      </p:sp>
      <p:sp>
        <p:nvSpPr>
          <p:cNvPr id="26" name="bg object 26"/>
          <p:cNvSpPr/>
          <p:nvPr/>
        </p:nvSpPr>
        <p:spPr>
          <a:xfrm>
            <a:off x="1639824" y="935710"/>
            <a:ext cx="9534906" cy="345211"/>
          </a:xfrm>
          <a:prstGeom prst="rect">
            <a:avLst/>
          </a:prstGeom>
          <a:blipFill>
            <a:blip r:embed="rId8" cstate="print"/>
            <a:stretch>
              <a:fillRect/>
            </a:stretch>
          </a:blipFill>
        </p:spPr>
        <p:txBody>
          <a:bodyPr wrap="square" lIns="0" tIns="0" rIns="0" bIns="0" rtlCol="0"/>
          <a:lstStyle/>
          <a:p>
            <a:endParaRPr/>
          </a:p>
        </p:txBody>
      </p:sp>
      <p:sp>
        <p:nvSpPr>
          <p:cNvPr id="27" name="bg object 27"/>
          <p:cNvSpPr/>
          <p:nvPr/>
        </p:nvSpPr>
        <p:spPr>
          <a:xfrm>
            <a:off x="2532887" y="2372855"/>
            <a:ext cx="1171193" cy="567702"/>
          </a:xfrm>
          <a:prstGeom prst="rect">
            <a:avLst/>
          </a:prstGeom>
          <a:blipFill>
            <a:blip r:embed="rId9" cstate="print"/>
            <a:stretch>
              <a:fillRect/>
            </a:stretch>
          </a:blipFill>
        </p:spPr>
        <p:txBody>
          <a:bodyPr wrap="square" lIns="0" tIns="0" rIns="0" bIns="0" rtlCol="0"/>
          <a:lstStyle/>
          <a:p>
            <a:endParaRPr/>
          </a:p>
        </p:txBody>
      </p:sp>
      <p:sp>
        <p:nvSpPr>
          <p:cNvPr id="28" name="bg object 28"/>
          <p:cNvSpPr/>
          <p:nvPr/>
        </p:nvSpPr>
        <p:spPr>
          <a:xfrm>
            <a:off x="3364992" y="2372855"/>
            <a:ext cx="1287017" cy="567702"/>
          </a:xfrm>
          <a:prstGeom prst="rect">
            <a:avLst/>
          </a:prstGeom>
          <a:blipFill>
            <a:blip r:embed="rId10" cstate="print"/>
            <a:stretch>
              <a:fillRect/>
            </a:stretch>
          </a:blipFill>
        </p:spPr>
        <p:txBody>
          <a:bodyPr wrap="square" lIns="0" tIns="0" rIns="0" bIns="0" rtlCol="0"/>
          <a:lstStyle/>
          <a:p>
            <a:endParaRPr/>
          </a:p>
        </p:txBody>
      </p:sp>
      <p:sp>
        <p:nvSpPr>
          <p:cNvPr id="29" name="bg object 29"/>
          <p:cNvSpPr/>
          <p:nvPr/>
        </p:nvSpPr>
        <p:spPr>
          <a:xfrm>
            <a:off x="4312919" y="2372855"/>
            <a:ext cx="691134" cy="567702"/>
          </a:xfrm>
          <a:prstGeom prst="rect">
            <a:avLst/>
          </a:prstGeom>
          <a:blipFill>
            <a:blip r:embed="rId11" cstate="print"/>
            <a:stretch>
              <a:fillRect/>
            </a:stretch>
          </a:blipFill>
        </p:spPr>
        <p:txBody>
          <a:bodyPr wrap="square" lIns="0" tIns="0" rIns="0" bIns="0" rtlCol="0"/>
          <a:lstStyle/>
          <a:p>
            <a:endParaRPr/>
          </a:p>
        </p:txBody>
      </p:sp>
      <p:sp>
        <p:nvSpPr>
          <p:cNvPr id="30" name="bg object 30"/>
          <p:cNvSpPr/>
          <p:nvPr/>
        </p:nvSpPr>
        <p:spPr>
          <a:xfrm>
            <a:off x="4664963" y="2372855"/>
            <a:ext cx="395477" cy="567702"/>
          </a:xfrm>
          <a:prstGeom prst="rect">
            <a:avLst/>
          </a:prstGeom>
          <a:blipFill>
            <a:blip r:embed="rId12" cstate="print"/>
            <a:stretch>
              <a:fillRect/>
            </a:stretch>
          </a:blipFill>
        </p:spPr>
        <p:txBody>
          <a:bodyPr wrap="square" lIns="0" tIns="0" rIns="0" bIns="0" rtlCol="0"/>
          <a:lstStyle/>
          <a:p>
            <a:endParaRPr/>
          </a:p>
        </p:txBody>
      </p:sp>
      <p:sp>
        <p:nvSpPr>
          <p:cNvPr id="31" name="bg object 31"/>
          <p:cNvSpPr/>
          <p:nvPr/>
        </p:nvSpPr>
        <p:spPr>
          <a:xfrm>
            <a:off x="4721352" y="2372855"/>
            <a:ext cx="663701" cy="567702"/>
          </a:xfrm>
          <a:prstGeom prst="rect">
            <a:avLst/>
          </a:prstGeom>
          <a:blipFill>
            <a:blip r:embed="rId13" cstate="print"/>
            <a:stretch>
              <a:fillRect/>
            </a:stretch>
          </a:blipFill>
        </p:spPr>
        <p:txBody>
          <a:bodyPr wrap="square" lIns="0" tIns="0" rIns="0" bIns="0" rtlCol="0"/>
          <a:lstStyle/>
          <a:p>
            <a:endParaRPr/>
          </a:p>
        </p:txBody>
      </p:sp>
      <p:sp>
        <p:nvSpPr>
          <p:cNvPr id="32" name="bg object 32"/>
          <p:cNvSpPr/>
          <p:nvPr/>
        </p:nvSpPr>
        <p:spPr>
          <a:xfrm>
            <a:off x="5045963" y="2372855"/>
            <a:ext cx="1736597" cy="567702"/>
          </a:xfrm>
          <a:prstGeom prst="rect">
            <a:avLst/>
          </a:prstGeom>
          <a:blipFill>
            <a:blip r:embed="rId14" cstate="print"/>
            <a:stretch>
              <a:fillRect/>
            </a:stretch>
          </a:blipFill>
        </p:spPr>
        <p:txBody>
          <a:bodyPr wrap="square" lIns="0" tIns="0" rIns="0" bIns="0" rtlCol="0"/>
          <a:lstStyle/>
          <a:p>
            <a:endParaRPr/>
          </a:p>
        </p:txBody>
      </p:sp>
      <p:sp>
        <p:nvSpPr>
          <p:cNvPr id="33" name="bg object 33"/>
          <p:cNvSpPr/>
          <p:nvPr/>
        </p:nvSpPr>
        <p:spPr>
          <a:xfrm>
            <a:off x="6443472" y="2372855"/>
            <a:ext cx="691133" cy="567702"/>
          </a:xfrm>
          <a:prstGeom prst="rect">
            <a:avLst/>
          </a:prstGeom>
          <a:blipFill>
            <a:blip r:embed="rId11" cstate="print"/>
            <a:stretch>
              <a:fillRect/>
            </a:stretch>
          </a:blipFill>
        </p:spPr>
        <p:txBody>
          <a:bodyPr wrap="square" lIns="0" tIns="0" rIns="0" bIns="0" rtlCol="0"/>
          <a:lstStyle/>
          <a:p>
            <a:endParaRPr/>
          </a:p>
        </p:txBody>
      </p:sp>
      <p:sp>
        <p:nvSpPr>
          <p:cNvPr id="34" name="bg object 34"/>
          <p:cNvSpPr/>
          <p:nvPr/>
        </p:nvSpPr>
        <p:spPr>
          <a:xfrm>
            <a:off x="6795516" y="2372855"/>
            <a:ext cx="2132837" cy="567702"/>
          </a:xfrm>
          <a:prstGeom prst="rect">
            <a:avLst/>
          </a:prstGeom>
          <a:blipFill>
            <a:blip r:embed="rId15" cstate="print"/>
            <a:stretch>
              <a:fillRect/>
            </a:stretch>
          </a:blipFill>
        </p:spPr>
        <p:txBody>
          <a:bodyPr wrap="square" lIns="0" tIns="0" rIns="0" bIns="0" rtlCol="0"/>
          <a:lstStyle/>
          <a:p>
            <a:endParaRPr/>
          </a:p>
        </p:txBody>
      </p:sp>
      <p:sp>
        <p:nvSpPr>
          <p:cNvPr id="35" name="bg object 35"/>
          <p:cNvSpPr/>
          <p:nvPr/>
        </p:nvSpPr>
        <p:spPr>
          <a:xfrm>
            <a:off x="8589263" y="2372855"/>
            <a:ext cx="692657" cy="567702"/>
          </a:xfrm>
          <a:prstGeom prst="rect">
            <a:avLst/>
          </a:prstGeom>
          <a:blipFill>
            <a:blip r:embed="rId16" cstate="print"/>
            <a:stretch>
              <a:fillRect/>
            </a:stretch>
          </a:blipFill>
        </p:spPr>
        <p:txBody>
          <a:bodyPr wrap="square" lIns="0" tIns="0" rIns="0" bIns="0" rtlCol="0"/>
          <a:lstStyle/>
          <a:p>
            <a:endParaRPr/>
          </a:p>
        </p:txBody>
      </p:sp>
      <p:sp>
        <p:nvSpPr>
          <p:cNvPr id="36" name="bg object 36"/>
          <p:cNvSpPr/>
          <p:nvPr/>
        </p:nvSpPr>
        <p:spPr>
          <a:xfrm>
            <a:off x="8942832" y="2372855"/>
            <a:ext cx="480834" cy="567702"/>
          </a:xfrm>
          <a:prstGeom prst="rect">
            <a:avLst/>
          </a:prstGeom>
          <a:blipFill>
            <a:blip r:embed="rId17" cstate="print"/>
            <a:stretch>
              <a:fillRect/>
            </a:stretch>
          </a:blipFill>
        </p:spPr>
        <p:txBody>
          <a:bodyPr wrap="square" lIns="0" tIns="0" rIns="0" bIns="0" rtlCol="0"/>
          <a:lstStyle/>
          <a:p>
            <a:endParaRPr/>
          </a:p>
        </p:txBody>
      </p:sp>
      <p:sp>
        <p:nvSpPr>
          <p:cNvPr id="37" name="bg object 37"/>
          <p:cNvSpPr/>
          <p:nvPr/>
        </p:nvSpPr>
        <p:spPr>
          <a:xfrm>
            <a:off x="9084563" y="2372855"/>
            <a:ext cx="465569" cy="567702"/>
          </a:xfrm>
          <a:prstGeom prst="rect">
            <a:avLst/>
          </a:prstGeom>
          <a:blipFill>
            <a:blip r:embed="rId18" cstate="print"/>
            <a:stretch>
              <a:fillRect/>
            </a:stretch>
          </a:blipFill>
        </p:spPr>
        <p:txBody>
          <a:bodyPr wrap="square" lIns="0" tIns="0" rIns="0" bIns="0" rtlCol="0"/>
          <a:lstStyle/>
          <a:p>
            <a:endParaRPr/>
          </a:p>
        </p:txBody>
      </p:sp>
      <p:sp>
        <p:nvSpPr>
          <p:cNvPr id="38" name="bg object 38"/>
          <p:cNvSpPr/>
          <p:nvPr/>
        </p:nvSpPr>
        <p:spPr>
          <a:xfrm>
            <a:off x="9211056" y="2372855"/>
            <a:ext cx="1142238" cy="567702"/>
          </a:xfrm>
          <a:prstGeom prst="rect">
            <a:avLst/>
          </a:prstGeom>
          <a:blipFill>
            <a:blip r:embed="rId19" cstate="print"/>
            <a:stretch>
              <a:fillRect/>
            </a:stretch>
          </a:blipFill>
        </p:spPr>
        <p:txBody>
          <a:bodyPr wrap="square" lIns="0" tIns="0" rIns="0" bIns="0" rtlCol="0"/>
          <a:lstStyle/>
          <a:p>
            <a:endParaRPr/>
          </a:p>
        </p:txBody>
      </p:sp>
      <p:sp>
        <p:nvSpPr>
          <p:cNvPr id="39" name="bg object 39"/>
          <p:cNvSpPr/>
          <p:nvPr/>
        </p:nvSpPr>
        <p:spPr>
          <a:xfrm>
            <a:off x="2447543" y="2677655"/>
            <a:ext cx="1779270" cy="567702"/>
          </a:xfrm>
          <a:prstGeom prst="rect">
            <a:avLst/>
          </a:prstGeom>
          <a:blipFill>
            <a:blip r:embed="rId20" cstate="print"/>
            <a:stretch>
              <a:fillRect/>
            </a:stretch>
          </a:blipFill>
        </p:spPr>
        <p:txBody>
          <a:bodyPr wrap="square" lIns="0" tIns="0" rIns="0" bIns="0" rtlCol="0"/>
          <a:lstStyle/>
          <a:p>
            <a:endParaRPr/>
          </a:p>
        </p:txBody>
      </p:sp>
      <p:sp>
        <p:nvSpPr>
          <p:cNvPr id="40" name="bg object 40"/>
          <p:cNvSpPr/>
          <p:nvPr/>
        </p:nvSpPr>
        <p:spPr>
          <a:xfrm>
            <a:off x="3887723" y="2677655"/>
            <a:ext cx="2298954" cy="567702"/>
          </a:xfrm>
          <a:prstGeom prst="rect">
            <a:avLst/>
          </a:prstGeom>
          <a:blipFill>
            <a:blip r:embed="rId21" cstate="print"/>
            <a:stretch>
              <a:fillRect/>
            </a:stretch>
          </a:blipFill>
        </p:spPr>
        <p:txBody>
          <a:bodyPr wrap="square" lIns="0" tIns="0" rIns="0" bIns="0" rtlCol="0"/>
          <a:lstStyle/>
          <a:p>
            <a:endParaRPr/>
          </a:p>
        </p:txBody>
      </p:sp>
      <p:sp>
        <p:nvSpPr>
          <p:cNvPr id="41" name="bg object 41"/>
          <p:cNvSpPr/>
          <p:nvPr/>
        </p:nvSpPr>
        <p:spPr>
          <a:xfrm>
            <a:off x="5847587" y="2677655"/>
            <a:ext cx="1396745" cy="567702"/>
          </a:xfrm>
          <a:prstGeom prst="rect">
            <a:avLst/>
          </a:prstGeom>
          <a:blipFill>
            <a:blip r:embed="rId22" cstate="print"/>
            <a:stretch>
              <a:fillRect/>
            </a:stretch>
          </a:blipFill>
        </p:spPr>
        <p:txBody>
          <a:bodyPr wrap="square" lIns="0" tIns="0" rIns="0" bIns="0" rtlCol="0"/>
          <a:lstStyle/>
          <a:p>
            <a:endParaRPr/>
          </a:p>
        </p:txBody>
      </p:sp>
      <p:sp>
        <p:nvSpPr>
          <p:cNvPr id="42" name="bg object 42"/>
          <p:cNvSpPr/>
          <p:nvPr/>
        </p:nvSpPr>
        <p:spPr>
          <a:xfrm>
            <a:off x="6905244" y="2677655"/>
            <a:ext cx="691133" cy="567702"/>
          </a:xfrm>
          <a:prstGeom prst="rect">
            <a:avLst/>
          </a:prstGeom>
          <a:blipFill>
            <a:blip r:embed="rId11" cstate="print"/>
            <a:stretch>
              <a:fillRect/>
            </a:stretch>
          </a:blipFill>
        </p:spPr>
        <p:txBody>
          <a:bodyPr wrap="square" lIns="0" tIns="0" rIns="0" bIns="0" rtlCol="0"/>
          <a:lstStyle/>
          <a:p>
            <a:endParaRPr/>
          </a:p>
        </p:txBody>
      </p:sp>
      <p:sp>
        <p:nvSpPr>
          <p:cNvPr id="43" name="bg object 43"/>
          <p:cNvSpPr/>
          <p:nvPr/>
        </p:nvSpPr>
        <p:spPr>
          <a:xfrm>
            <a:off x="7257287" y="2677655"/>
            <a:ext cx="1393698" cy="567702"/>
          </a:xfrm>
          <a:prstGeom prst="rect">
            <a:avLst/>
          </a:prstGeom>
          <a:blipFill>
            <a:blip r:embed="rId23" cstate="print"/>
            <a:stretch>
              <a:fillRect/>
            </a:stretch>
          </a:blipFill>
        </p:spPr>
        <p:txBody>
          <a:bodyPr wrap="square" lIns="0" tIns="0" rIns="0" bIns="0" rtlCol="0"/>
          <a:lstStyle/>
          <a:p>
            <a:endParaRPr/>
          </a:p>
        </p:txBody>
      </p:sp>
      <p:sp>
        <p:nvSpPr>
          <p:cNvPr id="44" name="bg object 44"/>
          <p:cNvSpPr/>
          <p:nvPr/>
        </p:nvSpPr>
        <p:spPr>
          <a:xfrm>
            <a:off x="8311895" y="2677655"/>
            <a:ext cx="776477" cy="567702"/>
          </a:xfrm>
          <a:prstGeom prst="rect">
            <a:avLst/>
          </a:prstGeom>
          <a:blipFill>
            <a:blip r:embed="rId24" cstate="print"/>
            <a:stretch>
              <a:fillRect/>
            </a:stretch>
          </a:blipFill>
        </p:spPr>
        <p:txBody>
          <a:bodyPr wrap="square" lIns="0" tIns="0" rIns="0" bIns="0" rtlCol="0"/>
          <a:lstStyle/>
          <a:p>
            <a:endParaRPr/>
          </a:p>
        </p:txBody>
      </p:sp>
      <p:sp>
        <p:nvSpPr>
          <p:cNvPr id="45" name="bg object 45"/>
          <p:cNvSpPr/>
          <p:nvPr/>
        </p:nvSpPr>
        <p:spPr>
          <a:xfrm>
            <a:off x="8749283" y="2677655"/>
            <a:ext cx="395477" cy="567702"/>
          </a:xfrm>
          <a:prstGeom prst="rect">
            <a:avLst/>
          </a:prstGeom>
          <a:blipFill>
            <a:blip r:embed="rId12" cstate="print"/>
            <a:stretch>
              <a:fillRect/>
            </a:stretch>
          </a:blipFill>
        </p:spPr>
        <p:txBody>
          <a:bodyPr wrap="square" lIns="0" tIns="0" rIns="0" bIns="0" rtlCol="0"/>
          <a:lstStyle/>
          <a:p>
            <a:endParaRPr/>
          </a:p>
        </p:txBody>
      </p:sp>
      <p:sp>
        <p:nvSpPr>
          <p:cNvPr id="46" name="bg object 46"/>
          <p:cNvSpPr/>
          <p:nvPr/>
        </p:nvSpPr>
        <p:spPr>
          <a:xfrm>
            <a:off x="8805671" y="2677655"/>
            <a:ext cx="1637537" cy="567702"/>
          </a:xfrm>
          <a:prstGeom prst="rect">
            <a:avLst/>
          </a:prstGeom>
          <a:blipFill>
            <a:blip r:embed="rId25" cstate="print"/>
            <a:stretch>
              <a:fillRect/>
            </a:stretch>
          </a:blipFill>
        </p:spPr>
        <p:txBody>
          <a:bodyPr wrap="square" lIns="0" tIns="0" rIns="0" bIns="0" rtlCol="0"/>
          <a:lstStyle/>
          <a:p>
            <a:endParaRPr/>
          </a:p>
        </p:txBody>
      </p:sp>
      <p:sp>
        <p:nvSpPr>
          <p:cNvPr id="47" name="bg object 47"/>
          <p:cNvSpPr/>
          <p:nvPr/>
        </p:nvSpPr>
        <p:spPr>
          <a:xfrm>
            <a:off x="3020568" y="2982468"/>
            <a:ext cx="1821942" cy="567689"/>
          </a:xfrm>
          <a:prstGeom prst="rect">
            <a:avLst/>
          </a:prstGeom>
          <a:blipFill>
            <a:blip r:embed="rId26" cstate="print"/>
            <a:stretch>
              <a:fillRect/>
            </a:stretch>
          </a:blipFill>
        </p:spPr>
        <p:txBody>
          <a:bodyPr wrap="square" lIns="0" tIns="0" rIns="0" bIns="0" rtlCol="0"/>
          <a:lstStyle/>
          <a:p>
            <a:endParaRPr/>
          </a:p>
        </p:txBody>
      </p:sp>
      <p:sp>
        <p:nvSpPr>
          <p:cNvPr id="48" name="bg object 48"/>
          <p:cNvSpPr/>
          <p:nvPr/>
        </p:nvSpPr>
        <p:spPr>
          <a:xfrm>
            <a:off x="4503419" y="2982468"/>
            <a:ext cx="691134" cy="567689"/>
          </a:xfrm>
          <a:prstGeom prst="rect">
            <a:avLst/>
          </a:prstGeom>
          <a:blipFill>
            <a:blip r:embed="rId11" cstate="print"/>
            <a:stretch>
              <a:fillRect/>
            </a:stretch>
          </a:blipFill>
        </p:spPr>
        <p:txBody>
          <a:bodyPr wrap="square" lIns="0" tIns="0" rIns="0" bIns="0" rtlCol="0"/>
          <a:lstStyle/>
          <a:p>
            <a:endParaRPr/>
          </a:p>
        </p:txBody>
      </p:sp>
      <p:sp>
        <p:nvSpPr>
          <p:cNvPr id="49" name="bg object 49"/>
          <p:cNvSpPr/>
          <p:nvPr/>
        </p:nvSpPr>
        <p:spPr>
          <a:xfrm>
            <a:off x="4855463" y="2982468"/>
            <a:ext cx="395477" cy="567689"/>
          </a:xfrm>
          <a:prstGeom prst="rect">
            <a:avLst/>
          </a:prstGeom>
          <a:blipFill>
            <a:blip r:embed="rId12" cstate="print"/>
            <a:stretch>
              <a:fillRect/>
            </a:stretch>
          </a:blipFill>
        </p:spPr>
        <p:txBody>
          <a:bodyPr wrap="square" lIns="0" tIns="0" rIns="0" bIns="0" rtlCol="0"/>
          <a:lstStyle/>
          <a:p>
            <a:endParaRPr/>
          </a:p>
        </p:txBody>
      </p:sp>
      <p:sp>
        <p:nvSpPr>
          <p:cNvPr id="50" name="bg object 50"/>
          <p:cNvSpPr/>
          <p:nvPr/>
        </p:nvSpPr>
        <p:spPr>
          <a:xfrm>
            <a:off x="4911852" y="2982468"/>
            <a:ext cx="1779270" cy="567689"/>
          </a:xfrm>
          <a:prstGeom prst="rect">
            <a:avLst/>
          </a:prstGeom>
          <a:blipFill>
            <a:blip r:embed="rId27" cstate="print"/>
            <a:stretch>
              <a:fillRect/>
            </a:stretch>
          </a:blipFill>
        </p:spPr>
        <p:txBody>
          <a:bodyPr wrap="square" lIns="0" tIns="0" rIns="0" bIns="0" rtlCol="0"/>
          <a:lstStyle/>
          <a:p>
            <a:endParaRPr/>
          </a:p>
        </p:txBody>
      </p:sp>
      <p:sp>
        <p:nvSpPr>
          <p:cNvPr id="51" name="bg object 51"/>
          <p:cNvSpPr/>
          <p:nvPr/>
        </p:nvSpPr>
        <p:spPr>
          <a:xfrm>
            <a:off x="6352031" y="2982468"/>
            <a:ext cx="2667762" cy="567689"/>
          </a:xfrm>
          <a:prstGeom prst="rect">
            <a:avLst/>
          </a:prstGeom>
          <a:blipFill>
            <a:blip r:embed="rId28" cstate="print"/>
            <a:stretch>
              <a:fillRect/>
            </a:stretch>
          </a:blipFill>
        </p:spPr>
        <p:txBody>
          <a:bodyPr wrap="square" lIns="0" tIns="0" rIns="0" bIns="0" rtlCol="0"/>
          <a:lstStyle/>
          <a:p>
            <a:endParaRPr/>
          </a:p>
        </p:txBody>
      </p:sp>
      <p:sp>
        <p:nvSpPr>
          <p:cNvPr id="52" name="bg object 52"/>
          <p:cNvSpPr/>
          <p:nvPr/>
        </p:nvSpPr>
        <p:spPr>
          <a:xfrm>
            <a:off x="8680704" y="2982468"/>
            <a:ext cx="480834" cy="567689"/>
          </a:xfrm>
          <a:prstGeom prst="rect">
            <a:avLst/>
          </a:prstGeom>
          <a:blipFill>
            <a:blip r:embed="rId29" cstate="print"/>
            <a:stretch>
              <a:fillRect/>
            </a:stretch>
          </a:blipFill>
        </p:spPr>
        <p:txBody>
          <a:bodyPr wrap="square" lIns="0" tIns="0" rIns="0" bIns="0" rtlCol="0"/>
          <a:lstStyle/>
          <a:p>
            <a:endParaRPr/>
          </a:p>
        </p:txBody>
      </p:sp>
      <p:sp>
        <p:nvSpPr>
          <p:cNvPr id="53" name="bg object 53"/>
          <p:cNvSpPr/>
          <p:nvPr/>
        </p:nvSpPr>
        <p:spPr>
          <a:xfrm>
            <a:off x="8891016" y="2982468"/>
            <a:ext cx="906018" cy="567689"/>
          </a:xfrm>
          <a:prstGeom prst="rect">
            <a:avLst/>
          </a:prstGeom>
          <a:blipFill>
            <a:blip r:embed="rId30"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1850" b="0" i="0">
                <a:solidFill>
                  <a:schemeClr val="tx1"/>
                </a:solidFill>
                <a:latin typeface="DejaVu Serif Condensed"/>
                <a:cs typeface="DejaVu Serif Condense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797271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51071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C0313-00F6-4684-B7B1-8324FAD61DD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D1BAD231-9655-4D1F-98BA-0496857B599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393E325A-5076-45AC-A57F-8FCF5495E0BD}"/>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4935B81C-15A6-427E-A305-5C1D9383166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81C84064-914C-49B1-B41C-593829DDA334}"/>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178105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3CF6EF-ED9E-4517-A3C8-777989F6520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1D1C8F9A-0200-4826-968A-DBD23712F3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C1F40E7-27BC-41D0-B7EF-4286226534BE}"/>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0E0A7829-6B86-4DD8-AEAB-FE7B27E9CC0D}"/>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1286291A-90E0-4CA9-93D1-3D887DD8027A}"/>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236356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ECD13F-B3CF-49A8-BD76-B2A9D594FEA1}"/>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AA8D29D0-2374-4EF2-A2E8-E9F63EB4BD3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4E3190E-1A13-42D6-A665-EE3FC7F08FE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6C7F7D7F-7A02-4389-8558-B32AC8755605}"/>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6" name="Marcador de pie de página 5">
            <a:extLst>
              <a:ext uri="{FF2B5EF4-FFF2-40B4-BE49-F238E27FC236}">
                <a16:creationId xmlns:a16="http://schemas.microsoft.com/office/drawing/2014/main" id="{8AB4FB7C-E714-4123-B1F4-EFC1F31543E2}"/>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656B668C-3974-4479-8237-D96DC5B5D5BC}"/>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358821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B96D8-AC10-4906-A184-ACB3734DB64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6D5C1239-30E7-432F-B892-BA3387521C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0BBBF50-C2CD-4A76-9AD3-115B0CC9F96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5338FF90-02B9-4586-B192-777E1C1C8B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CD12E3E-9E12-4B05-B53E-3B9E3E9D544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EB008A96-8E21-423B-9F02-23D81B1C3619}"/>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8" name="Marcador de pie de página 7">
            <a:extLst>
              <a:ext uri="{FF2B5EF4-FFF2-40B4-BE49-F238E27FC236}">
                <a16:creationId xmlns:a16="http://schemas.microsoft.com/office/drawing/2014/main" id="{040D92FE-8754-4F80-A2C9-8D5A6E6A2599}"/>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8F63D7D0-706E-4CB6-AEF2-B6ECC47BF471}"/>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834456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A54DF5-6DBA-4168-990D-0F2F8723067C}"/>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A1E9A344-49D3-4671-B442-ED192F2829B6}"/>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4" name="Marcador de pie de página 3">
            <a:extLst>
              <a:ext uri="{FF2B5EF4-FFF2-40B4-BE49-F238E27FC236}">
                <a16:creationId xmlns:a16="http://schemas.microsoft.com/office/drawing/2014/main" id="{7EE1F2A5-1661-40FD-873D-E23D80010D5E}"/>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96F400C3-B261-43E1-BFDD-E9D20720B9B8}"/>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1722745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0BF8A6F-660A-4BCB-837B-E8BCD26E4A75}"/>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3" name="Marcador de pie de página 2">
            <a:extLst>
              <a:ext uri="{FF2B5EF4-FFF2-40B4-BE49-F238E27FC236}">
                <a16:creationId xmlns:a16="http://schemas.microsoft.com/office/drawing/2014/main" id="{38CB1279-E326-4E1A-B341-3E66EBE20EBC}"/>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E9CBC284-36C9-449C-B9F7-7A087ABAB3CF}"/>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194000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2B172-273F-4706-BDF0-38D1EA21556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1B9EACC0-69EC-4BA5-92A7-1D7A41643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259ED45-50B6-497B-9BC9-C0A828242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8CCA6C-4618-466D-9028-EA1010A4882A}"/>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6" name="Marcador de pie de página 5">
            <a:extLst>
              <a:ext uri="{FF2B5EF4-FFF2-40B4-BE49-F238E27FC236}">
                <a16:creationId xmlns:a16="http://schemas.microsoft.com/office/drawing/2014/main" id="{09C34CE3-4D4F-487E-9E99-EE82ECF1A15F}"/>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C520F570-2E0F-46DA-B7C8-E6F845074B84}"/>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425562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1895B1-6D2E-48B8-ACA9-CAD6E66D87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563BC81-7B10-4533-8456-DDEA9F937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6A7FC5D-7465-43FB-909A-68419770A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919CC34-13D8-400F-B9CC-2F0DBB8CA123}"/>
              </a:ext>
            </a:extLst>
          </p:cNvPr>
          <p:cNvSpPr>
            <a:spLocks noGrp="1"/>
          </p:cNvSpPr>
          <p:nvPr>
            <p:ph type="dt" sz="half" idx="10"/>
          </p:nvPr>
        </p:nvSpPr>
        <p:spPr/>
        <p:txBody>
          <a:bodyPr/>
          <a:lstStyle/>
          <a:p>
            <a:fld id="{17221CA0-1836-402D-ACA0-F5F1A206FBF3}" type="datetimeFigureOut">
              <a:rPr lang="es-EC" smtClean="0"/>
              <a:t>17/3/2022</a:t>
            </a:fld>
            <a:endParaRPr lang="es-EC"/>
          </a:p>
        </p:txBody>
      </p:sp>
      <p:sp>
        <p:nvSpPr>
          <p:cNvPr id="6" name="Marcador de pie de página 5">
            <a:extLst>
              <a:ext uri="{FF2B5EF4-FFF2-40B4-BE49-F238E27FC236}">
                <a16:creationId xmlns:a16="http://schemas.microsoft.com/office/drawing/2014/main" id="{E0DEEB49-1FF8-4838-BFAD-8600A3B0A889}"/>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9418BA9-0936-4A1E-922F-E215E00C37FE}"/>
              </a:ext>
            </a:extLst>
          </p:cNvPr>
          <p:cNvSpPr>
            <a:spLocks noGrp="1"/>
          </p:cNvSpPr>
          <p:nvPr>
            <p:ph type="sldNum" sz="quarter" idx="12"/>
          </p:nvPr>
        </p:nvSpPr>
        <p:spPr/>
        <p:txBody>
          <a:bodyPr/>
          <a:lstStyle/>
          <a:p>
            <a:fld id="{1F4583A3-F5E9-4F42-B3BE-BAC744A6F0FB}" type="slidenum">
              <a:rPr lang="es-EC" smtClean="0"/>
              <a:t>‹Nº›</a:t>
            </a:fld>
            <a:endParaRPr lang="es-EC"/>
          </a:p>
        </p:txBody>
      </p:sp>
    </p:spTree>
    <p:extLst>
      <p:ext uri="{BB962C8B-B14F-4D97-AF65-F5344CB8AC3E}">
        <p14:creationId xmlns:p14="http://schemas.microsoft.com/office/powerpoint/2010/main" val="253344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 /><Relationship Id="rId3" Type="http://schemas.openxmlformats.org/officeDocument/2006/relationships/slideLayout" Target="../slideLayouts/slideLayout14.xml" /><Relationship Id="rId7" Type="http://schemas.openxmlformats.org/officeDocument/2006/relationships/image" Target="../media/image1.png" /><Relationship Id="rId2" Type="http://schemas.openxmlformats.org/officeDocument/2006/relationships/slideLayout" Target="../slideLayouts/slideLayout13.xml" /><Relationship Id="rId1" Type="http://schemas.openxmlformats.org/officeDocument/2006/relationships/slideLayout" Target="../slideLayouts/slideLayout12.xml" /><Relationship Id="rId6" Type="http://schemas.openxmlformats.org/officeDocument/2006/relationships/theme" Target="../theme/theme2.xml" /><Relationship Id="rId5" Type="http://schemas.openxmlformats.org/officeDocument/2006/relationships/slideLayout" Target="../slideLayouts/slideLayout16.xml" /><Relationship Id="rId4" Type="http://schemas.openxmlformats.org/officeDocument/2006/relationships/slideLayout" Target="../slideLayouts/slideLayout15.xml" /><Relationship Id="rId9" Type="http://schemas.openxmlformats.org/officeDocument/2006/relationships/image" Target="../media/image3.jp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4A0B43-2E33-4580-A890-758B40865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A28A82AD-086E-46AE-889E-81389A5EC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D844066-B9C3-4F74-9428-06A6447E7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21CA0-1836-402D-ACA0-F5F1A206FBF3}" type="datetimeFigureOut">
              <a:rPr lang="es-EC" smtClean="0"/>
              <a:t>17/3/2022</a:t>
            </a:fld>
            <a:endParaRPr lang="es-EC"/>
          </a:p>
        </p:txBody>
      </p:sp>
      <p:sp>
        <p:nvSpPr>
          <p:cNvPr id="5" name="Marcador de pie de página 4">
            <a:extLst>
              <a:ext uri="{FF2B5EF4-FFF2-40B4-BE49-F238E27FC236}">
                <a16:creationId xmlns:a16="http://schemas.microsoft.com/office/drawing/2014/main" id="{EE4546E0-F868-428A-B544-9392228C3F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19D619EB-F217-4A2C-B6B9-FE7DADF83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583A3-F5E9-4F42-B3BE-BAC744A6F0FB}" type="slidenum">
              <a:rPr lang="es-EC" smtClean="0"/>
              <a:t>‹Nº›</a:t>
            </a:fld>
            <a:endParaRPr lang="es-EC"/>
          </a:p>
        </p:txBody>
      </p:sp>
    </p:spTree>
    <p:extLst>
      <p:ext uri="{BB962C8B-B14F-4D97-AF65-F5344CB8AC3E}">
        <p14:creationId xmlns:p14="http://schemas.microsoft.com/office/powerpoint/2010/main" val="63548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20267"/>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0" y="6309359"/>
            <a:ext cx="10514076" cy="548640"/>
          </a:xfrm>
          <a:prstGeom prst="rect">
            <a:avLst/>
          </a:prstGeom>
          <a:blipFill>
            <a:blip r:embed="rId8" cstate="print"/>
            <a:stretch>
              <a:fillRect/>
            </a:stretch>
          </a:blipFill>
        </p:spPr>
        <p:txBody>
          <a:bodyPr wrap="square" lIns="0" tIns="0" rIns="0" bIns="0" rtlCol="0"/>
          <a:lstStyle/>
          <a:p>
            <a:endParaRPr/>
          </a:p>
        </p:txBody>
      </p:sp>
      <p:sp>
        <p:nvSpPr>
          <p:cNvPr id="18" name="bg object 18"/>
          <p:cNvSpPr/>
          <p:nvPr/>
        </p:nvSpPr>
        <p:spPr>
          <a:xfrm>
            <a:off x="34290" y="6296405"/>
            <a:ext cx="8880475" cy="0"/>
          </a:xfrm>
          <a:custGeom>
            <a:avLst/>
            <a:gdLst/>
            <a:ahLst/>
            <a:cxnLst/>
            <a:rect l="l" t="t" r="r" b="b"/>
            <a:pathLst>
              <a:path w="8880475">
                <a:moveTo>
                  <a:pt x="0" y="0"/>
                </a:moveTo>
                <a:lnTo>
                  <a:pt x="8880348" y="0"/>
                </a:lnTo>
              </a:path>
            </a:pathLst>
          </a:custGeom>
          <a:ln w="38100">
            <a:solidFill>
              <a:srgbClr val="FF0000"/>
            </a:solidFill>
          </a:ln>
        </p:spPr>
        <p:txBody>
          <a:bodyPr wrap="square" lIns="0" tIns="0" rIns="0" bIns="0" rtlCol="0"/>
          <a:lstStyle/>
          <a:p>
            <a:endParaRPr/>
          </a:p>
        </p:txBody>
      </p:sp>
      <p:sp>
        <p:nvSpPr>
          <p:cNvPr id="19" name="bg object 19"/>
          <p:cNvSpPr/>
          <p:nvPr/>
        </p:nvSpPr>
        <p:spPr>
          <a:xfrm>
            <a:off x="34290" y="6246113"/>
            <a:ext cx="8880475" cy="0"/>
          </a:xfrm>
          <a:custGeom>
            <a:avLst/>
            <a:gdLst/>
            <a:ahLst/>
            <a:cxnLst/>
            <a:rect l="l" t="t" r="r" b="b"/>
            <a:pathLst>
              <a:path w="8880475">
                <a:moveTo>
                  <a:pt x="0" y="0"/>
                </a:moveTo>
                <a:lnTo>
                  <a:pt x="8880348" y="0"/>
                </a:lnTo>
              </a:path>
            </a:pathLst>
          </a:custGeom>
          <a:ln w="38100">
            <a:solidFill>
              <a:srgbClr val="006600"/>
            </a:solidFill>
          </a:ln>
        </p:spPr>
        <p:txBody>
          <a:bodyPr wrap="square" lIns="0" tIns="0" rIns="0" bIns="0" rtlCol="0"/>
          <a:lstStyle/>
          <a:p>
            <a:endParaRPr/>
          </a:p>
        </p:txBody>
      </p:sp>
      <p:sp>
        <p:nvSpPr>
          <p:cNvPr id="20" name="bg object 20"/>
          <p:cNvSpPr/>
          <p:nvPr/>
        </p:nvSpPr>
        <p:spPr>
          <a:xfrm>
            <a:off x="8880347" y="5907023"/>
            <a:ext cx="3268979" cy="624840"/>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1935670" y="1944941"/>
            <a:ext cx="3973195" cy="492760"/>
          </a:xfrm>
          <a:prstGeom prst="rect">
            <a:avLst/>
          </a:prstGeom>
        </p:spPr>
        <p:txBody>
          <a:bodyPr wrap="square" lIns="0" tIns="0" rIns="0" bIns="0">
            <a:spAutoFit/>
          </a:bodyPr>
          <a:lstStyle>
            <a:lvl1pPr>
              <a:defRPr sz="1850" b="0" i="0">
                <a:solidFill>
                  <a:schemeClr val="tx1"/>
                </a:solidFill>
                <a:latin typeface="DejaVu Serif Condensed"/>
                <a:cs typeface="DejaVu Serif Condensed"/>
              </a:defRPr>
            </a:lvl1pPr>
          </a:lstStyle>
          <a:p>
            <a:endParaRPr/>
          </a:p>
        </p:txBody>
      </p:sp>
      <p:sp>
        <p:nvSpPr>
          <p:cNvPr id="3" name="Holder 3"/>
          <p:cNvSpPr>
            <a:spLocks noGrp="1"/>
          </p:cNvSpPr>
          <p:nvPr>
            <p:ph type="body" idx="1"/>
          </p:nvPr>
        </p:nvSpPr>
        <p:spPr>
          <a:xfrm>
            <a:off x="995870" y="1940560"/>
            <a:ext cx="5897880" cy="23704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3/17/2022</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5053163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 /><Relationship Id="rId3" Type="http://schemas.openxmlformats.org/officeDocument/2006/relationships/diagramLayout" Target="../diagrams/layout10.xml" /><Relationship Id="rId7" Type="http://schemas.openxmlformats.org/officeDocument/2006/relationships/diagramData" Target="../diagrams/data11.xml" /><Relationship Id="rId2" Type="http://schemas.openxmlformats.org/officeDocument/2006/relationships/diagramData" Target="../diagrams/data10.xml" /><Relationship Id="rId1" Type="http://schemas.openxmlformats.org/officeDocument/2006/relationships/slideLayout" Target="../slideLayouts/slideLayout13.xml" /><Relationship Id="rId6" Type="http://schemas.microsoft.com/office/2007/relationships/diagramDrawing" Target="../diagrams/drawing10.xml" /><Relationship Id="rId11" Type="http://schemas.microsoft.com/office/2007/relationships/diagramDrawing" Target="../diagrams/drawing11.xml" /><Relationship Id="rId5" Type="http://schemas.openxmlformats.org/officeDocument/2006/relationships/diagramColors" Target="../diagrams/colors10.xml" /><Relationship Id="rId10" Type="http://schemas.openxmlformats.org/officeDocument/2006/relationships/diagramColors" Target="../diagrams/colors11.xml" /><Relationship Id="rId4" Type="http://schemas.openxmlformats.org/officeDocument/2006/relationships/diagramQuickStyle" Target="../diagrams/quickStyle10.xml" /><Relationship Id="rId9" Type="http://schemas.openxmlformats.org/officeDocument/2006/relationships/diagramQuickStyle" Target="../diagrams/quickStyle11.xml" /></Relationships>
</file>

<file path=ppt/slides/_rels/slide11.xml.rels><?xml version="1.0" encoding="UTF-8" standalone="yes"?>
<Relationships xmlns="http://schemas.openxmlformats.org/package/2006/relationships"><Relationship Id="rId2" Type="http://schemas.openxmlformats.org/officeDocument/2006/relationships/image" Target="../media/image40.png" /><Relationship Id="rId1" Type="http://schemas.openxmlformats.org/officeDocument/2006/relationships/slideLayout" Target="../slideLayouts/slideLayout13.xml" /></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3.xml" /><Relationship Id="rId3" Type="http://schemas.openxmlformats.org/officeDocument/2006/relationships/diagramLayout" Target="../diagrams/layout12.xml" /><Relationship Id="rId7" Type="http://schemas.openxmlformats.org/officeDocument/2006/relationships/diagramData" Target="../diagrams/data13.xml" /><Relationship Id="rId2" Type="http://schemas.openxmlformats.org/officeDocument/2006/relationships/diagramData" Target="../diagrams/data12.xml" /><Relationship Id="rId1" Type="http://schemas.openxmlformats.org/officeDocument/2006/relationships/slideLayout" Target="../slideLayouts/slideLayout13.xml" /><Relationship Id="rId6" Type="http://schemas.microsoft.com/office/2007/relationships/diagramDrawing" Target="../diagrams/drawing12.xml" /><Relationship Id="rId11" Type="http://schemas.microsoft.com/office/2007/relationships/diagramDrawing" Target="../diagrams/drawing13.xml" /><Relationship Id="rId5" Type="http://schemas.openxmlformats.org/officeDocument/2006/relationships/diagramColors" Target="../diagrams/colors12.xml" /><Relationship Id="rId10" Type="http://schemas.openxmlformats.org/officeDocument/2006/relationships/diagramColors" Target="../diagrams/colors13.xml" /><Relationship Id="rId4" Type="http://schemas.openxmlformats.org/officeDocument/2006/relationships/diagramQuickStyle" Target="../diagrams/quickStyle12.xml" /><Relationship Id="rId9" Type="http://schemas.openxmlformats.org/officeDocument/2006/relationships/diagramQuickStyle" Target="../diagrams/quickStyle13.xml" /></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13.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6.xml" /><Relationship Id="rId3" Type="http://schemas.openxmlformats.org/officeDocument/2006/relationships/diagramLayout" Target="../diagrams/layout15.xml" /><Relationship Id="rId7" Type="http://schemas.openxmlformats.org/officeDocument/2006/relationships/diagramData" Target="../diagrams/data16.xml" /><Relationship Id="rId2" Type="http://schemas.openxmlformats.org/officeDocument/2006/relationships/diagramData" Target="../diagrams/data15.xml" /><Relationship Id="rId1" Type="http://schemas.openxmlformats.org/officeDocument/2006/relationships/slideLayout" Target="../slideLayouts/slideLayout13.xml" /><Relationship Id="rId6" Type="http://schemas.microsoft.com/office/2007/relationships/diagramDrawing" Target="../diagrams/drawing15.xml" /><Relationship Id="rId11" Type="http://schemas.microsoft.com/office/2007/relationships/diagramDrawing" Target="../diagrams/drawing16.xml" /><Relationship Id="rId5" Type="http://schemas.openxmlformats.org/officeDocument/2006/relationships/diagramColors" Target="../diagrams/colors15.xml" /><Relationship Id="rId10" Type="http://schemas.openxmlformats.org/officeDocument/2006/relationships/diagramColors" Target="../diagrams/colors16.xml" /><Relationship Id="rId4" Type="http://schemas.openxmlformats.org/officeDocument/2006/relationships/diagramQuickStyle" Target="../diagrams/quickStyle15.xml" /><Relationship Id="rId9" Type="http://schemas.openxmlformats.org/officeDocument/2006/relationships/diagramQuickStyle" Target="../diagrams/quickStyle16.xml" /></Relationships>
</file>

<file path=ppt/slides/_rels/slide15.xml.rels><?xml version="1.0" encoding="UTF-8" standalone="yes"?>
<Relationships xmlns="http://schemas.openxmlformats.org/package/2006/relationships"><Relationship Id="rId3" Type="http://schemas.openxmlformats.org/officeDocument/2006/relationships/image" Target="../media/image42.emf" /><Relationship Id="rId2" Type="http://schemas.openxmlformats.org/officeDocument/2006/relationships/image" Target="../media/image41.emf" /><Relationship Id="rId1" Type="http://schemas.openxmlformats.org/officeDocument/2006/relationships/slideLayout" Target="../slideLayouts/slideLayout13.xml" /></Relationships>
</file>

<file path=ppt/slides/_rels/slide16.xml.rels><?xml version="1.0" encoding="UTF-8" standalone="yes"?>
<Relationships xmlns="http://schemas.openxmlformats.org/package/2006/relationships"><Relationship Id="rId2" Type="http://schemas.openxmlformats.org/officeDocument/2006/relationships/image" Target="../media/image43.emf" /><Relationship Id="rId1" Type="http://schemas.openxmlformats.org/officeDocument/2006/relationships/slideLayout" Target="../slideLayouts/slideLayout13.xml" /></Relationships>
</file>

<file path=ppt/slides/_rels/slide17.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13.xml" /></Relationships>
</file>

<file path=ppt/slides/_rels/slide18.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13.xml" /></Relationships>
</file>

<file path=ppt/slides/_rels/slide19.xml.rels><?xml version="1.0" encoding="UTF-8" standalone="yes"?>
<Relationships xmlns="http://schemas.openxmlformats.org/package/2006/relationships"><Relationship Id="rId2" Type="http://schemas.openxmlformats.org/officeDocument/2006/relationships/chart" Target="../charts/chart1.xml" /><Relationship Id="rId1" Type="http://schemas.openxmlformats.org/officeDocument/2006/relationships/slideLayout" Target="../slideLayouts/slideLayout13.xml" /></Relationships>
</file>

<file path=ppt/slides/_rels/slide2.xml.rels><?xml version="1.0" encoding="UTF-8" standalone="yes"?>
<Relationships xmlns="http://schemas.openxmlformats.org/package/2006/relationships"><Relationship Id="rId8" Type="http://schemas.openxmlformats.org/officeDocument/2006/relationships/image" Target="../media/image35.png" /><Relationship Id="rId3" Type="http://schemas.openxmlformats.org/officeDocument/2006/relationships/diagramLayout" Target="../diagrams/layout1.xml" /><Relationship Id="rId7" Type="http://schemas.openxmlformats.org/officeDocument/2006/relationships/image" Target="../media/image34.png" /><Relationship Id="rId2" Type="http://schemas.openxmlformats.org/officeDocument/2006/relationships/diagramData" Target="../diagrams/data1.xml" /><Relationship Id="rId1" Type="http://schemas.openxmlformats.org/officeDocument/2006/relationships/slideLayout" Target="../slideLayouts/slideLayout1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20.xml.rels><?xml version="1.0" encoding="UTF-8" standalone="yes"?>
<Relationships xmlns="http://schemas.openxmlformats.org/package/2006/relationships"><Relationship Id="rId2" Type="http://schemas.openxmlformats.org/officeDocument/2006/relationships/chart" Target="../charts/chart2.xml" /><Relationship Id="rId1" Type="http://schemas.openxmlformats.org/officeDocument/2006/relationships/slideLayout" Target="../slideLayouts/slideLayout13.xml" /></Relationships>
</file>

<file path=ppt/slides/_rels/slide21.xml.rels><?xml version="1.0" encoding="UTF-8" standalone="yes"?>
<Relationships xmlns="http://schemas.openxmlformats.org/package/2006/relationships"><Relationship Id="rId2" Type="http://schemas.openxmlformats.org/officeDocument/2006/relationships/chart" Target="../charts/chart3.xml" /><Relationship Id="rId1" Type="http://schemas.openxmlformats.org/officeDocument/2006/relationships/slideLayout" Target="../slideLayouts/slideLayout13.xml" /></Relationships>
</file>

<file path=ppt/slides/_rels/slide22.xml.rels><?xml version="1.0" encoding="UTF-8" standalone="yes"?>
<Relationships xmlns="http://schemas.openxmlformats.org/package/2006/relationships"><Relationship Id="rId2" Type="http://schemas.openxmlformats.org/officeDocument/2006/relationships/chart" Target="../charts/chart4.xml" /><Relationship Id="rId1" Type="http://schemas.openxmlformats.org/officeDocument/2006/relationships/slideLayout" Target="../slideLayouts/slideLayout13.xml" /></Relationships>
</file>

<file path=ppt/slides/_rels/slide23.xml.rels><?xml version="1.0" encoding="UTF-8" standalone="yes"?>
<Relationships xmlns="http://schemas.openxmlformats.org/package/2006/relationships"><Relationship Id="rId2" Type="http://schemas.openxmlformats.org/officeDocument/2006/relationships/chart" Target="../charts/chart5.xml" /><Relationship Id="rId1" Type="http://schemas.openxmlformats.org/officeDocument/2006/relationships/slideLayout" Target="../slideLayouts/slideLayout13.xml" /></Relationships>
</file>

<file path=ppt/slides/_rels/slide24.xml.rels><?xml version="1.0" encoding="UTF-8" standalone="yes"?>
<Relationships xmlns="http://schemas.openxmlformats.org/package/2006/relationships"><Relationship Id="rId2" Type="http://schemas.openxmlformats.org/officeDocument/2006/relationships/chart" Target="../charts/chart6.xml" /><Relationship Id="rId1" Type="http://schemas.openxmlformats.org/officeDocument/2006/relationships/slideLayout" Target="../slideLayouts/slideLayout13.xml" /></Relationships>
</file>

<file path=ppt/slides/_rels/slide25.xml.rels><?xml version="1.0" encoding="UTF-8" standalone="yes"?>
<Relationships xmlns="http://schemas.openxmlformats.org/package/2006/relationships"><Relationship Id="rId2" Type="http://schemas.openxmlformats.org/officeDocument/2006/relationships/chart" Target="../charts/chart7.xml" /><Relationship Id="rId1" Type="http://schemas.openxmlformats.org/officeDocument/2006/relationships/slideLayout" Target="../slideLayouts/slideLayout13.xml" /></Relationships>
</file>

<file path=ppt/slides/_rels/slide26.xml.rels><?xml version="1.0" encoding="UTF-8" standalone="yes"?>
<Relationships xmlns="http://schemas.openxmlformats.org/package/2006/relationships"><Relationship Id="rId2" Type="http://schemas.openxmlformats.org/officeDocument/2006/relationships/chart" Target="../charts/chart8.xml" /><Relationship Id="rId1" Type="http://schemas.openxmlformats.org/officeDocument/2006/relationships/slideLayout" Target="../slideLayouts/slideLayout13.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7" Type="http://schemas.openxmlformats.org/officeDocument/2006/relationships/image" Target="../media/image36.png" /><Relationship Id="rId2" Type="http://schemas.openxmlformats.org/officeDocument/2006/relationships/diagramData" Target="../diagrams/data2.xml" /><Relationship Id="rId1" Type="http://schemas.openxmlformats.org/officeDocument/2006/relationships/slideLayout" Target="../slideLayouts/slideLayout13.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8.xml" /><Relationship Id="rId3" Type="http://schemas.openxmlformats.org/officeDocument/2006/relationships/diagramLayout" Target="../diagrams/layout17.xml" /><Relationship Id="rId7" Type="http://schemas.openxmlformats.org/officeDocument/2006/relationships/diagramData" Target="../diagrams/data18.xml" /><Relationship Id="rId2" Type="http://schemas.openxmlformats.org/officeDocument/2006/relationships/diagramData" Target="../diagrams/data17.xml" /><Relationship Id="rId1" Type="http://schemas.openxmlformats.org/officeDocument/2006/relationships/slideLayout" Target="../slideLayouts/slideLayout13.xml" /><Relationship Id="rId6" Type="http://schemas.microsoft.com/office/2007/relationships/diagramDrawing" Target="../diagrams/drawing17.xml" /><Relationship Id="rId11" Type="http://schemas.microsoft.com/office/2007/relationships/diagramDrawing" Target="../diagrams/drawing18.xml" /><Relationship Id="rId5" Type="http://schemas.openxmlformats.org/officeDocument/2006/relationships/diagramColors" Target="../diagrams/colors17.xml" /><Relationship Id="rId10" Type="http://schemas.openxmlformats.org/officeDocument/2006/relationships/diagramColors" Target="../diagrams/colors18.xml" /><Relationship Id="rId4" Type="http://schemas.openxmlformats.org/officeDocument/2006/relationships/diagramQuickStyle" Target="../diagrams/quickStyle17.xml" /><Relationship Id="rId9" Type="http://schemas.openxmlformats.org/officeDocument/2006/relationships/diagramQuickStyle" Target="../diagrams/quickStyle18.xml" /></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 /><Relationship Id="rId7" Type="http://schemas.openxmlformats.org/officeDocument/2006/relationships/image" Target="../media/image46.jpeg" /><Relationship Id="rId2" Type="http://schemas.openxmlformats.org/officeDocument/2006/relationships/diagramData" Target="../diagrams/data19.xml" /><Relationship Id="rId1" Type="http://schemas.openxmlformats.org/officeDocument/2006/relationships/slideLayout" Target="../slideLayouts/slideLayout13.xml" /><Relationship Id="rId6" Type="http://schemas.microsoft.com/office/2007/relationships/diagramDrawing" Target="../diagrams/drawing19.xml" /><Relationship Id="rId5" Type="http://schemas.openxmlformats.org/officeDocument/2006/relationships/diagramColors" Target="../diagrams/colors19.xml" /><Relationship Id="rId4" Type="http://schemas.openxmlformats.org/officeDocument/2006/relationships/diagramQuickStyle" Target="../diagrams/quickStyle19.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0.xml" /><Relationship Id="rId2" Type="http://schemas.openxmlformats.org/officeDocument/2006/relationships/diagramData" Target="../diagrams/data20.xml" /><Relationship Id="rId1" Type="http://schemas.openxmlformats.org/officeDocument/2006/relationships/slideLayout" Target="../slideLayouts/slideLayout13.xml" /><Relationship Id="rId6" Type="http://schemas.microsoft.com/office/2007/relationships/diagramDrawing" Target="../diagrams/drawing20.xml" /><Relationship Id="rId5" Type="http://schemas.openxmlformats.org/officeDocument/2006/relationships/diagramColors" Target="../diagrams/colors20.xml" /><Relationship Id="rId4" Type="http://schemas.openxmlformats.org/officeDocument/2006/relationships/diagramQuickStyle" Target="../diagrams/quickStyle20.xml" /></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22.xml" /><Relationship Id="rId3" Type="http://schemas.openxmlformats.org/officeDocument/2006/relationships/diagramLayout" Target="../diagrams/layout21.xml" /><Relationship Id="rId7" Type="http://schemas.openxmlformats.org/officeDocument/2006/relationships/diagramData" Target="../diagrams/data22.xml" /><Relationship Id="rId2" Type="http://schemas.openxmlformats.org/officeDocument/2006/relationships/diagramData" Target="../diagrams/data21.xml" /><Relationship Id="rId1" Type="http://schemas.openxmlformats.org/officeDocument/2006/relationships/slideLayout" Target="../slideLayouts/slideLayout13.xml" /><Relationship Id="rId6" Type="http://schemas.microsoft.com/office/2007/relationships/diagramDrawing" Target="../diagrams/drawing21.xml" /><Relationship Id="rId11" Type="http://schemas.microsoft.com/office/2007/relationships/diagramDrawing" Target="../diagrams/drawing22.xml" /><Relationship Id="rId5" Type="http://schemas.openxmlformats.org/officeDocument/2006/relationships/diagramColors" Target="../diagrams/colors21.xml" /><Relationship Id="rId10" Type="http://schemas.openxmlformats.org/officeDocument/2006/relationships/diagramColors" Target="../diagrams/colors22.xml" /><Relationship Id="rId4" Type="http://schemas.openxmlformats.org/officeDocument/2006/relationships/diagramQuickStyle" Target="../diagrams/quickStyle21.xml" /><Relationship Id="rId9" Type="http://schemas.openxmlformats.org/officeDocument/2006/relationships/diagramQuickStyle" Target="../diagrams/quickStyle2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standalone="yes"?>
<Relationships xmlns="http://schemas.openxmlformats.org/package/2006/relationships"><Relationship Id="rId2" Type="http://schemas.openxmlformats.org/officeDocument/2006/relationships/image" Target="../media/image47.png"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 /><Relationship Id="rId3" Type="http://schemas.openxmlformats.org/officeDocument/2006/relationships/diagramLayout" Target="../diagrams/layout3.xml" /><Relationship Id="rId7" Type="http://schemas.openxmlformats.org/officeDocument/2006/relationships/image" Target="../media/image37.png" /><Relationship Id="rId12" Type="http://schemas.microsoft.com/office/2007/relationships/diagramDrawing" Target="../diagrams/drawing4.xml" /><Relationship Id="rId2" Type="http://schemas.openxmlformats.org/officeDocument/2006/relationships/diagramData" Target="../diagrams/data3.xml" /><Relationship Id="rId1" Type="http://schemas.openxmlformats.org/officeDocument/2006/relationships/slideLayout" Target="../slideLayouts/slideLayout13.xml" /><Relationship Id="rId6" Type="http://schemas.microsoft.com/office/2007/relationships/diagramDrawing" Target="../diagrams/drawing3.xml" /><Relationship Id="rId11" Type="http://schemas.openxmlformats.org/officeDocument/2006/relationships/diagramColors" Target="../diagrams/colors4.xml" /><Relationship Id="rId5" Type="http://schemas.openxmlformats.org/officeDocument/2006/relationships/diagramColors" Target="../diagrams/colors3.xml" /><Relationship Id="rId10" Type="http://schemas.openxmlformats.org/officeDocument/2006/relationships/diagramQuickStyle" Target="../diagrams/quickStyle4.xml" /><Relationship Id="rId4" Type="http://schemas.openxmlformats.org/officeDocument/2006/relationships/diagramQuickStyle" Target="../diagrams/quickStyle3.xml" /><Relationship Id="rId9" Type="http://schemas.openxmlformats.org/officeDocument/2006/relationships/diagramLayout" Target="../diagrams/layout4.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3.xml" /><Relationship Id="rId2" Type="http://schemas.openxmlformats.org/officeDocument/2006/relationships/diagramData" Target="../diagrams/data23.xml" /><Relationship Id="rId1" Type="http://schemas.openxmlformats.org/officeDocument/2006/relationships/slideLayout" Target="../slideLayouts/slideLayout13.xml" /><Relationship Id="rId6" Type="http://schemas.microsoft.com/office/2007/relationships/diagramDrawing" Target="../diagrams/drawing23.xml" /><Relationship Id="rId5" Type="http://schemas.openxmlformats.org/officeDocument/2006/relationships/diagramColors" Target="../diagrams/colors23.xml" /><Relationship Id="rId4" Type="http://schemas.openxmlformats.org/officeDocument/2006/relationships/diagramQuickStyle" Target="../diagrams/quickStyle23.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standalone="yes"?>
<Relationships xmlns="http://schemas.openxmlformats.org/package/2006/relationships"><Relationship Id="rId2" Type="http://schemas.openxmlformats.org/officeDocument/2006/relationships/image" Target="../media/image48.png" /><Relationship Id="rId1" Type="http://schemas.openxmlformats.org/officeDocument/2006/relationships/slideLayout" Target="../slideLayouts/slideLayout13.xml" /></Relationships>
</file>

<file path=ppt/slides/_rels/slide5.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38.png"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 /><Relationship Id="rId13" Type="http://schemas.openxmlformats.org/officeDocument/2006/relationships/diagramData" Target="../diagrams/data7.xml" /><Relationship Id="rId3" Type="http://schemas.openxmlformats.org/officeDocument/2006/relationships/diagramData" Target="../diagrams/data5.xml" /><Relationship Id="rId7" Type="http://schemas.microsoft.com/office/2007/relationships/diagramDrawing" Target="../diagrams/drawing5.xml" /><Relationship Id="rId12" Type="http://schemas.microsoft.com/office/2007/relationships/diagramDrawing" Target="../diagrams/drawing6.xml" /><Relationship Id="rId17" Type="http://schemas.microsoft.com/office/2007/relationships/diagramDrawing" Target="../diagrams/drawing7.xml" /><Relationship Id="rId2" Type="http://schemas.openxmlformats.org/officeDocument/2006/relationships/notesSlide" Target="../notesSlides/notesSlide1.xml" /><Relationship Id="rId16" Type="http://schemas.openxmlformats.org/officeDocument/2006/relationships/diagramColors" Target="../diagrams/colors7.xml" /><Relationship Id="rId1" Type="http://schemas.openxmlformats.org/officeDocument/2006/relationships/slideLayout" Target="../slideLayouts/slideLayout13.xml" /><Relationship Id="rId6" Type="http://schemas.openxmlformats.org/officeDocument/2006/relationships/diagramColors" Target="../diagrams/colors5.xml" /><Relationship Id="rId11" Type="http://schemas.openxmlformats.org/officeDocument/2006/relationships/diagramColors" Target="../diagrams/colors6.xml" /><Relationship Id="rId5" Type="http://schemas.openxmlformats.org/officeDocument/2006/relationships/diagramQuickStyle" Target="../diagrams/quickStyle5.xml" /><Relationship Id="rId15" Type="http://schemas.openxmlformats.org/officeDocument/2006/relationships/diagramQuickStyle" Target="../diagrams/quickStyle7.xml" /><Relationship Id="rId10" Type="http://schemas.openxmlformats.org/officeDocument/2006/relationships/diagramQuickStyle" Target="../diagrams/quickStyle6.xml" /><Relationship Id="rId4" Type="http://schemas.openxmlformats.org/officeDocument/2006/relationships/diagramLayout" Target="../diagrams/layout5.xml" /><Relationship Id="rId9" Type="http://schemas.openxmlformats.org/officeDocument/2006/relationships/diagramLayout" Target="../diagrams/layout6.xml" /><Relationship Id="rId14" Type="http://schemas.openxmlformats.org/officeDocument/2006/relationships/diagramLayout" Target="../diagrams/layout7.xml" /></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 /><Relationship Id="rId3" Type="http://schemas.openxmlformats.org/officeDocument/2006/relationships/diagramLayout" Target="../diagrams/layout8.xml" /><Relationship Id="rId7" Type="http://schemas.openxmlformats.org/officeDocument/2006/relationships/diagramData" Target="../diagrams/data9.xml" /><Relationship Id="rId2" Type="http://schemas.openxmlformats.org/officeDocument/2006/relationships/diagramData" Target="../diagrams/data8.xml" /><Relationship Id="rId1" Type="http://schemas.openxmlformats.org/officeDocument/2006/relationships/slideLayout" Target="../slideLayouts/slideLayout13.xml" /><Relationship Id="rId6" Type="http://schemas.microsoft.com/office/2007/relationships/diagramDrawing" Target="../diagrams/drawing8.xml" /><Relationship Id="rId11" Type="http://schemas.microsoft.com/office/2007/relationships/diagramDrawing" Target="../diagrams/drawing9.xml" /><Relationship Id="rId5" Type="http://schemas.openxmlformats.org/officeDocument/2006/relationships/diagramColors" Target="../diagrams/colors8.xml" /><Relationship Id="rId10" Type="http://schemas.openxmlformats.org/officeDocument/2006/relationships/diagramColors" Target="../diagrams/colors9.xml" /><Relationship Id="rId4" Type="http://schemas.openxmlformats.org/officeDocument/2006/relationships/diagramQuickStyle" Target="../diagrams/quickStyle8.xml" /><Relationship Id="rId9" Type="http://schemas.openxmlformats.org/officeDocument/2006/relationships/diagramQuickStyle" Target="../diagrams/quickStyl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8E9F4E-04EA-499E-A9E7-D046980C5E96}"/>
              </a:ext>
            </a:extLst>
          </p:cNvPr>
          <p:cNvPicPr>
            <a:picLocks noChangeAspect="1"/>
          </p:cNvPicPr>
          <p:nvPr/>
        </p:nvPicPr>
        <p:blipFill>
          <a:blip r:embed="rId2"/>
          <a:stretch>
            <a:fillRect/>
          </a:stretch>
        </p:blipFill>
        <p:spPr>
          <a:xfrm>
            <a:off x="0" y="0"/>
            <a:ext cx="12192000" cy="6858000"/>
          </a:xfrm>
          <a:prstGeom prst="rect">
            <a:avLst/>
          </a:prstGeom>
        </p:spPr>
      </p:pic>
      <p:sp>
        <p:nvSpPr>
          <p:cNvPr id="6" name="Título 5">
            <a:extLst>
              <a:ext uri="{FF2B5EF4-FFF2-40B4-BE49-F238E27FC236}">
                <a16:creationId xmlns:a16="http://schemas.microsoft.com/office/drawing/2014/main" id="{3AF89E47-D349-4812-ACDA-DEC65C5C6D35}"/>
              </a:ext>
            </a:extLst>
          </p:cNvPr>
          <p:cNvSpPr>
            <a:spLocks noGrp="1"/>
          </p:cNvSpPr>
          <p:nvPr>
            <p:ph type="ctrTitle"/>
          </p:nvPr>
        </p:nvSpPr>
        <p:spPr>
          <a:xfrm>
            <a:off x="1656521" y="674756"/>
            <a:ext cx="9939130" cy="1655763"/>
          </a:xfrm>
        </p:spPr>
        <p:txBody>
          <a:bodyPr>
            <a:normAutofit/>
          </a:bodyPr>
          <a:lstStyle/>
          <a:p>
            <a:pPr>
              <a:lnSpc>
                <a:spcPct val="150000"/>
              </a:lnSpc>
            </a:pPr>
            <a:r>
              <a:rPr lang="es-MX" sz="3200" b="1" dirty="0">
                <a:solidFill>
                  <a:schemeClr val="accent6">
                    <a:lumMod val="50000"/>
                  </a:schemeClr>
                </a:solidFill>
                <a:latin typeface="Times New Roman" panose="02020603050405020304" pitchFamily="18" charset="0"/>
                <a:cs typeface="Times New Roman" panose="02020603050405020304" pitchFamily="18" charset="0"/>
              </a:rPr>
              <a:t>Universidad de las Fuerzas Armadas – ESPE</a:t>
            </a:r>
            <a:br>
              <a:rPr lang="es-MX" sz="2400" b="1" dirty="0">
                <a:solidFill>
                  <a:schemeClr val="accent6">
                    <a:lumMod val="50000"/>
                  </a:schemeClr>
                </a:solidFill>
                <a:latin typeface="Times New Roman" panose="02020603050405020304" pitchFamily="18" charset="0"/>
                <a:cs typeface="Times New Roman" panose="02020603050405020304" pitchFamily="18" charset="0"/>
              </a:rPr>
            </a:br>
            <a:r>
              <a:rPr lang="es-MX" sz="1800" b="1" dirty="0">
                <a:solidFill>
                  <a:schemeClr val="accent6">
                    <a:lumMod val="50000"/>
                  </a:schemeClr>
                </a:solidFill>
                <a:latin typeface="Times New Roman" panose="02020603050405020304" pitchFamily="18" charset="0"/>
                <a:cs typeface="Times New Roman" panose="02020603050405020304" pitchFamily="18" charset="0"/>
              </a:rPr>
              <a:t>DEPARTAMENTO DE CIENCIAS ECONÓMICAS ADMINISTRATIVAS Y DEL COMERCIO</a:t>
            </a:r>
            <a:br>
              <a:rPr lang="es-MX" sz="1800" b="1" dirty="0">
                <a:solidFill>
                  <a:schemeClr val="accent6">
                    <a:lumMod val="50000"/>
                  </a:schemeClr>
                </a:solidFill>
                <a:latin typeface="Times New Roman" panose="02020603050405020304" pitchFamily="18" charset="0"/>
                <a:cs typeface="Times New Roman" panose="02020603050405020304" pitchFamily="18" charset="0"/>
              </a:rPr>
            </a:br>
            <a:r>
              <a:rPr lang="es-MX" sz="1800" b="1" dirty="0">
                <a:solidFill>
                  <a:schemeClr val="accent6">
                    <a:lumMod val="50000"/>
                  </a:schemeClr>
                </a:solidFill>
                <a:latin typeface="Times New Roman" panose="02020603050405020304" pitchFamily="18" charset="0"/>
                <a:cs typeface="Times New Roman" panose="02020603050405020304" pitchFamily="18" charset="0"/>
              </a:rPr>
              <a:t>CARRERA DE FINANZAS Y AUDITORÍA</a:t>
            </a:r>
            <a:endParaRPr lang="es-EC" sz="18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7" name="Subtítulo 6">
            <a:extLst>
              <a:ext uri="{FF2B5EF4-FFF2-40B4-BE49-F238E27FC236}">
                <a16:creationId xmlns:a16="http://schemas.microsoft.com/office/drawing/2014/main" id="{417A774D-E9BA-43EA-8862-F97F5A10D1D3}"/>
              </a:ext>
            </a:extLst>
          </p:cNvPr>
          <p:cNvSpPr>
            <a:spLocks noGrp="1"/>
          </p:cNvSpPr>
          <p:nvPr>
            <p:ph type="subTitle" idx="1"/>
          </p:nvPr>
        </p:nvSpPr>
        <p:spPr>
          <a:xfrm>
            <a:off x="2054086" y="2774847"/>
            <a:ext cx="9144000" cy="1041780"/>
          </a:xfrm>
        </p:spPr>
        <p:txBody>
          <a:bodyPr>
            <a:normAutofit/>
          </a:bodyPr>
          <a:lstStyle/>
          <a:p>
            <a:r>
              <a:rPr lang="es-MX" sz="2000" b="1" dirty="0">
                <a:latin typeface="Times New Roman" panose="02020603050405020304" pitchFamily="18" charset="0"/>
                <a:cs typeface="Times New Roman" panose="02020603050405020304" pitchFamily="18" charset="0"/>
              </a:rPr>
              <a:t>TEMA: </a:t>
            </a:r>
            <a:r>
              <a:rPr lang="es-MX" sz="2000" dirty="0">
                <a:latin typeface="Times New Roman" panose="02020603050405020304" pitchFamily="18" charset="0"/>
                <a:cs typeface="Times New Roman" panose="02020603050405020304" pitchFamily="18" charset="0"/>
              </a:rPr>
              <a:t>“ESTUDIO DE FACTIBILIDAD PARA LA INCURSIÓN EN EL MERCADO DE VALORES DEL SECTOR TURÍSTICO HOTELERO EN EL DISTRITO METROPOLITANO DE QUITO”</a:t>
            </a:r>
            <a:endParaRPr lang="es-EC" sz="2000" dirty="0">
              <a:latin typeface="Times New Roman" panose="02020603050405020304" pitchFamily="18" charset="0"/>
              <a:cs typeface="Times New Roman" panose="02020603050405020304" pitchFamily="18" charset="0"/>
            </a:endParaRPr>
          </a:p>
        </p:txBody>
      </p:sp>
      <p:sp>
        <p:nvSpPr>
          <p:cNvPr id="8" name="Subtítulo 6">
            <a:extLst>
              <a:ext uri="{FF2B5EF4-FFF2-40B4-BE49-F238E27FC236}">
                <a16:creationId xmlns:a16="http://schemas.microsoft.com/office/drawing/2014/main" id="{7044A9EA-9CB6-4DE6-AAF5-80A9AD32B40B}"/>
              </a:ext>
            </a:extLst>
          </p:cNvPr>
          <p:cNvSpPr txBox="1">
            <a:spLocks/>
          </p:cNvSpPr>
          <p:nvPr/>
        </p:nvSpPr>
        <p:spPr>
          <a:xfrm>
            <a:off x="1808920" y="4073369"/>
            <a:ext cx="6367671" cy="1041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a:latin typeface="Times New Roman" panose="02020603050405020304" pitchFamily="18" charset="0"/>
                <a:cs typeface="Times New Roman" panose="02020603050405020304" pitchFamily="18" charset="0"/>
              </a:rPr>
              <a:t>DIRECTOR: </a:t>
            </a:r>
            <a:r>
              <a:rPr lang="es-MX" sz="2000" dirty="0">
                <a:solidFill>
                  <a:schemeClr val="accent6">
                    <a:lumMod val="50000"/>
                  </a:schemeClr>
                </a:solidFill>
                <a:latin typeface="Times New Roman" panose="02020603050405020304" pitchFamily="18" charset="0"/>
                <a:cs typeface="Times New Roman" panose="02020603050405020304" pitchFamily="18" charset="0"/>
              </a:rPr>
              <a:t>Ing. José Efraín Morales Villagómez, Mgtr.</a:t>
            </a:r>
            <a:endParaRPr lang="es-EC" sz="2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9" name="Subtítulo 6">
            <a:extLst>
              <a:ext uri="{FF2B5EF4-FFF2-40B4-BE49-F238E27FC236}">
                <a16:creationId xmlns:a16="http://schemas.microsoft.com/office/drawing/2014/main" id="{190CBD95-046E-474E-97F1-DEDCBEB230CC}"/>
              </a:ext>
            </a:extLst>
          </p:cNvPr>
          <p:cNvSpPr txBox="1">
            <a:spLocks/>
          </p:cNvSpPr>
          <p:nvPr/>
        </p:nvSpPr>
        <p:spPr>
          <a:xfrm>
            <a:off x="4992755" y="4594259"/>
            <a:ext cx="6367671" cy="10417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MX" sz="2000" b="1" dirty="0">
                <a:latin typeface="Times New Roman" panose="02020603050405020304" pitchFamily="18" charset="0"/>
                <a:cs typeface="Times New Roman" panose="02020603050405020304" pitchFamily="18" charset="0"/>
              </a:rPr>
              <a:t>AUTOR:</a:t>
            </a:r>
          </a:p>
          <a:p>
            <a:pPr algn="r"/>
            <a:r>
              <a:rPr lang="es-MX" sz="2000" dirty="0">
                <a:solidFill>
                  <a:schemeClr val="accent6">
                    <a:lumMod val="50000"/>
                  </a:schemeClr>
                </a:solidFill>
                <a:latin typeface="Times New Roman" panose="02020603050405020304" pitchFamily="18" charset="0"/>
                <a:cs typeface="Times New Roman" panose="02020603050405020304" pitchFamily="18" charset="0"/>
              </a:rPr>
              <a:t>Enma Lucia Alvarez Guamaní</a:t>
            </a:r>
            <a:endParaRPr lang="es-EC"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180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C85D281-E0D2-4B71-99E3-B7AF195AD565}"/>
              </a:ext>
            </a:extLst>
          </p:cNvPr>
          <p:cNvSpPr>
            <a:spLocks noGrp="1"/>
          </p:cNvSpPr>
          <p:nvPr>
            <p:ph type="body" idx="1"/>
          </p:nvPr>
        </p:nvSpPr>
        <p:spPr>
          <a:xfrm>
            <a:off x="559772" y="519723"/>
            <a:ext cx="931403" cy="394677"/>
          </a:xfrm>
        </p:spPr>
        <p:txBody>
          <a:bodyPr/>
          <a:lstStyle/>
          <a:p>
            <a:r>
              <a:rPr lang="es-MX" b="1" dirty="0">
                <a:latin typeface="Times New Roman" panose="02020603050405020304" pitchFamily="18" charset="0"/>
                <a:cs typeface="Times New Roman" panose="02020603050405020304" pitchFamily="18" charset="0"/>
              </a:rPr>
              <a:t>Liquidez</a:t>
            </a:r>
          </a:p>
          <a:p>
            <a:endParaRPr lang="es-EC" b="1" dirty="0">
              <a:latin typeface="Times New Roman" panose="02020603050405020304" pitchFamily="18" charset="0"/>
              <a:cs typeface="Times New Roman" panose="02020603050405020304" pitchFamily="18" charset="0"/>
            </a:endParaRPr>
          </a:p>
        </p:txBody>
      </p:sp>
      <p:graphicFrame>
        <p:nvGraphicFramePr>
          <p:cNvPr id="4" name="Diagrama 3">
            <a:extLst>
              <a:ext uri="{FF2B5EF4-FFF2-40B4-BE49-F238E27FC236}">
                <a16:creationId xmlns:a16="http://schemas.microsoft.com/office/drawing/2014/main" id="{AB18B13C-2327-4942-B443-3EFA7128AB35}"/>
              </a:ext>
            </a:extLst>
          </p:cNvPr>
          <p:cNvGraphicFramePr/>
          <p:nvPr>
            <p:extLst>
              <p:ext uri="{D42A27DB-BD31-4B8C-83A1-F6EECF244321}">
                <p14:modId xmlns:p14="http://schemas.microsoft.com/office/powerpoint/2010/main" val="3617789742"/>
              </p:ext>
            </p:extLst>
          </p:nvPr>
        </p:nvGraphicFramePr>
        <p:xfrm>
          <a:off x="433163" y="336843"/>
          <a:ext cx="4284394" cy="2208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a:extLst>
              <a:ext uri="{FF2B5EF4-FFF2-40B4-BE49-F238E27FC236}">
                <a16:creationId xmlns:a16="http://schemas.microsoft.com/office/drawing/2014/main" id="{C3F35993-4050-44C4-9EAF-B82C41C7AC2E}"/>
              </a:ext>
            </a:extLst>
          </p:cNvPr>
          <p:cNvSpPr txBox="1"/>
          <p:nvPr/>
        </p:nvSpPr>
        <p:spPr>
          <a:xfrm>
            <a:off x="5758187" y="633425"/>
            <a:ext cx="1716258" cy="561949"/>
          </a:xfrm>
          <a:prstGeom prst="rect">
            <a:avLst/>
          </a:prstGeom>
          <a:noFill/>
        </p:spPr>
        <p:txBody>
          <a:bodyPr wrap="square">
            <a:spAutoFit/>
          </a:bodyPr>
          <a:lstStyle/>
          <a:p>
            <a:pPr marR="76200">
              <a:lnSpc>
                <a:spcPct val="200000"/>
              </a:lnSpc>
              <a:spcBef>
                <a:spcPts val="690"/>
              </a:spcBef>
              <a:spcAft>
                <a:spcPts val="1200"/>
              </a:spcAft>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Rentabilidad</a:t>
            </a:r>
          </a:p>
        </p:txBody>
      </p:sp>
      <p:sp>
        <p:nvSpPr>
          <p:cNvPr id="9" name="Rectángulo: esquinas redondeadas 8">
            <a:extLst>
              <a:ext uri="{FF2B5EF4-FFF2-40B4-BE49-F238E27FC236}">
                <a16:creationId xmlns:a16="http://schemas.microsoft.com/office/drawing/2014/main" id="{4C2806BC-2FE2-416D-B1C0-28209DD88669}"/>
              </a:ext>
            </a:extLst>
          </p:cNvPr>
          <p:cNvSpPr/>
          <p:nvPr/>
        </p:nvSpPr>
        <p:spPr>
          <a:xfrm>
            <a:off x="6977576" y="1195374"/>
            <a:ext cx="4284394" cy="9644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latin typeface="Times New Roman" panose="02020603050405020304" pitchFamily="18" charset="0"/>
                <a:cs typeface="Times New Roman" panose="02020603050405020304" pitchFamily="18" charset="0"/>
              </a:rPr>
              <a:t>Capacidad de una determinada inversión para generar un mayor retorno después de un período de espera. </a:t>
            </a:r>
            <a:endParaRPr lang="es-EC" sz="1600" dirty="0">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6F3BA04B-03AE-4F72-AC5F-F97FA859C536}"/>
              </a:ext>
            </a:extLst>
          </p:cNvPr>
          <p:cNvSpPr txBox="1"/>
          <p:nvPr/>
        </p:nvSpPr>
        <p:spPr>
          <a:xfrm>
            <a:off x="5094661" y="2264495"/>
            <a:ext cx="1716258" cy="561949"/>
          </a:xfrm>
          <a:prstGeom prst="rect">
            <a:avLst/>
          </a:prstGeom>
          <a:noFill/>
        </p:spPr>
        <p:txBody>
          <a:bodyPr wrap="square">
            <a:spAutoFit/>
          </a:bodyPr>
          <a:lstStyle/>
          <a:p>
            <a:pPr marR="76200">
              <a:lnSpc>
                <a:spcPct val="200000"/>
              </a:lnSpc>
              <a:spcBef>
                <a:spcPts val="690"/>
              </a:spcBef>
              <a:spcAft>
                <a:spcPts val="1200"/>
              </a:spcAft>
            </a:pPr>
            <a:r>
              <a:rPr lang="es-EC" b="1" dirty="0">
                <a:effectLst/>
                <a:latin typeface="Times New Roman" panose="02020603050405020304" pitchFamily="18" charset="0"/>
                <a:ea typeface="Times New Roman" panose="02020603050405020304" pitchFamily="18" charset="0"/>
                <a:cs typeface="Times New Roman" panose="02020603050405020304" pitchFamily="18" charset="0"/>
              </a:rPr>
              <a:t>Indicadores</a:t>
            </a:r>
          </a:p>
        </p:txBody>
      </p:sp>
      <p:sp>
        <p:nvSpPr>
          <p:cNvPr id="12" name="CuadroTexto 11">
            <a:extLst>
              <a:ext uri="{FF2B5EF4-FFF2-40B4-BE49-F238E27FC236}">
                <a16:creationId xmlns:a16="http://schemas.microsoft.com/office/drawing/2014/main" id="{70ECF0E4-3A38-406A-9D97-383588CB7335}"/>
              </a:ext>
            </a:extLst>
          </p:cNvPr>
          <p:cNvSpPr txBox="1"/>
          <p:nvPr/>
        </p:nvSpPr>
        <p:spPr>
          <a:xfrm>
            <a:off x="559772" y="2793733"/>
            <a:ext cx="4181620" cy="567271"/>
          </a:xfrm>
          <a:prstGeom prst="rect">
            <a:avLst/>
          </a:prstGeom>
          <a:noFill/>
        </p:spPr>
        <p:txBody>
          <a:bodyPr wrap="square">
            <a:spAutoFit/>
          </a:bodyPr>
          <a:lstStyle/>
          <a:p>
            <a:pPr marL="64135" marR="76200" indent="449580" algn="just">
              <a:lnSpc>
                <a:spcPct val="200000"/>
              </a:lnSpc>
              <a:spcAft>
                <a:spcPts val="1000"/>
              </a:spcAft>
            </a:pP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B2C0634A-1EE9-4668-9FA4-1365C44A5E50}"/>
              </a:ext>
            </a:extLst>
          </p:cNvPr>
          <p:cNvGraphicFramePr/>
          <p:nvPr>
            <p:extLst>
              <p:ext uri="{D42A27DB-BD31-4B8C-83A1-F6EECF244321}">
                <p14:modId xmlns:p14="http://schemas.microsoft.com/office/powerpoint/2010/main" val="1302491816"/>
              </p:ext>
            </p:extLst>
          </p:nvPr>
        </p:nvGraphicFramePr>
        <p:xfrm>
          <a:off x="1262966" y="2125527"/>
          <a:ext cx="9470683" cy="45706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Flecha: doblada 14">
            <a:extLst>
              <a:ext uri="{FF2B5EF4-FFF2-40B4-BE49-F238E27FC236}">
                <a16:creationId xmlns:a16="http://schemas.microsoft.com/office/drawing/2014/main" id="{6D9D1B22-1D57-4935-977C-613D320425A7}"/>
              </a:ext>
            </a:extLst>
          </p:cNvPr>
          <p:cNvSpPr/>
          <p:nvPr/>
        </p:nvSpPr>
        <p:spPr>
          <a:xfrm rot="10800000">
            <a:off x="6616316" y="2240838"/>
            <a:ext cx="2293034" cy="561948"/>
          </a:xfrm>
          <a:prstGeom prst="ben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3230901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D36C3-DAA0-44E3-B3FD-8D294B91C2FA}"/>
              </a:ext>
            </a:extLst>
          </p:cNvPr>
          <p:cNvSpPr>
            <a:spLocks noGrp="1"/>
          </p:cNvSpPr>
          <p:nvPr>
            <p:ph type="title"/>
          </p:nvPr>
        </p:nvSpPr>
        <p:spPr>
          <a:xfrm>
            <a:off x="1513638" y="1094759"/>
            <a:ext cx="4254115" cy="984885"/>
          </a:xfrm>
          <a:ln/>
        </p:spPr>
        <p:style>
          <a:lnRef idx="1">
            <a:schemeClr val="dk1"/>
          </a:lnRef>
          <a:fillRef idx="2">
            <a:schemeClr val="dk1"/>
          </a:fillRef>
          <a:effectRef idx="1">
            <a:schemeClr val="dk1"/>
          </a:effectRef>
          <a:fontRef idx="minor">
            <a:schemeClr val="dk1"/>
          </a:fontRef>
        </p:style>
        <p:txBody>
          <a:bodyPr/>
          <a:lstStyle/>
          <a:p>
            <a:pPr algn="just"/>
            <a:r>
              <a:rPr lang="es-EC" sz="1600" dirty="0">
                <a:effectLst/>
                <a:latin typeface="Times New Roman" panose="02020603050405020304" pitchFamily="18" charset="0"/>
                <a:ea typeface="Times New Roman" panose="02020603050405020304" pitchFamily="18" charset="0"/>
              </a:rPr>
              <a:t>En 1970, Eugene Fama, cree que, en un mercado de inversores inteligentes y experimentados, los valores tendrán un precio adecuado y reflejarán toda la información disponible. </a:t>
            </a:r>
            <a:endParaRPr lang="es-EC" sz="1600" dirty="0"/>
          </a:p>
        </p:txBody>
      </p:sp>
      <p:sp>
        <p:nvSpPr>
          <p:cNvPr id="3" name="Marcador de texto 2">
            <a:extLst>
              <a:ext uri="{FF2B5EF4-FFF2-40B4-BE49-F238E27FC236}">
                <a16:creationId xmlns:a16="http://schemas.microsoft.com/office/drawing/2014/main" id="{258E498D-D383-4CB4-8513-3462EA25B17A}"/>
              </a:ext>
            </a:extLst>
          </p:cNvPr>
          <p:cNvSpPr>
            <a:spLocks noGrp="1"/>
          </p:cNvSpPr>
          <p:nvPr>
            <p:ph type="body" idx="1"/>
          </p:nvPr>
        </p:nvSpPr>
        <p:spPr>
          <a:xfrm>
            <a:off x="517688" y="674587"/>
            <a:ext cx="4715494" cy="307777"/>
          </a:xfrm>
          <a:ln>
            <a:solidFill>
              <a:schemeClr val="accent1">
                <a:lumMod val="75000"/>
              </a:schemeClr>
            </a:solidFill>
          </a:ln>
        </p:spPr>
        <p:txBody>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Teoría de los Mercados de Capitales Eficientes</a:t>
            </a:r>
          </a:p>
          <a:p>
            <a:endParaRPr lang="es-EC" dirty="0"/>
          </a:p>
        </p:txBody>
      </p:sp>
      <p:sp>
        <p:nvSpPr>
          <p:cNvPr id="4" name="Título 7">
            <a:extLst>
              <a:ext uri="{FF2B5EF4-FFF2-40B4-BE49-F238E27FC236}">
                <a16:creationId xmlns:a16="http://schemas.microsoft.com/office/drawing/2014/main" id="{AC85F450-C338-468F-B998-60485AE56673}"/>
              </a:ext>
            </a:extLst>
          </p:cNvPr>
          <p:cNvSpPr txBox="1">
            <a:spLocks/>
          </p:cNvSpPr>
          <p:nvPr/>
        </p:nvSpPr>
        <p:spPr>
          <a:xfrm>
            <a:off x="517688" y="204453"/>
            <a:ext cx="2746017"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MARCO TEÓRICO: </a:t>
            </a:r>
            <a:endParaRPr lang="es-EC" sz="2000" b="1" kern="0" dirty="0">
              <a:solidFill>
                <a:schemeClr val="accent3">
                  <a:lumMod val="50000"/>
                </a:schemeClr>
              </a:solidFill>
            </a:endParaRPr>
          </a:p>
        </p:txBody>
      </p:sp>
      <p:sp>
        <p:nvSpPr>
          <p:cNvPr id="5" name="Rectángulo 4">
            <a:extLst>
              <a:ext uri="{FF2B5EF4-FFF2-40B4-BE49-F238E27FC236}">
                <a16:creationId xmlns:a16="http://schemas.microsoft.com/office/drawing/2014/main" id="{972F106F-8743-4EF5-B483-DACE6D5A4F0B}"/>
              </a:ext>
            </a:extLst>
          </p:cNvPr>
          <p:cNvSpPr/>
          <p:nvPr/>
        </p:nvSpPr>
        <p:spPr>
          <a:xfrm>
            <a:off x="5908430" y="1256610"/>
            <a:ext cx="3488787" cy="6611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1600" dirty="0">
                <a:latin typeface="Times New Roman" panose="02020603050405020304" pitchFamily="18" charset="0"/>
                <a:cs typeface="Times New Roman" panose="02020603050405020304" pitchFamily="18" charset="0"/>
              </a:rPr>
              <a:t>Estudia la tasa de rendimiento requerida de cada activo en función de su riesgo</a:t>
            </a:r>
            <a:endParaRPr lang="es-EC" sz="1600" dirty="0">
              <a:latin typeface="Times New Roman" panose="02020603050405020304" pitchFamily="18" charset="0"/>
              <a:cs typeface="Times New Roman" panose="02020603050405020304" pitchFamily="18" charset="0"/>
            </a:endParaRPr>
          </a:p>
        </p:txBody>
      </p:sp>
      <p:sp>
        <p:nvSpPr>
          <p:cNvPr id="6" name="Marcador de texto 2">
            <a:extLst>
              <a:ext uri="{FF2B5EF4-FFF2-40B4-BE49-F238E27FC236}">
                <a16:creationId xmlns:a16="http://schemas.microsoft.com/office/drawing/2014/main" id="{F5E213FA-ED1A-4F82-AA9F-724EF81C6A9C}"/>
              </a:ext>
            </a:extLst>
          </p:cNvPr>
          <p:cNvSpPr txBox="1">
            <a:spLocks/>
          </p:cNvSpPr>
          <p:nvPr/>
        </p:nvSpPr>
        <p:spPr>
          <a:xfrm>
            <a:off x="7652823" y="2213935"/>
            <a:ext cx="3094892" cy="276999"/>
          </a:xfrm>
          <a:prstGeom prst="rect">
            <a:avLst/>
          </a:prstGeom>
          <a:ln>
            <a:solidFill>
              <a:schemeClr val="accent1">
                <a:lumMod val="75000"/>
              </a:schemeClr>
            </a:solidFill>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EC" b="1" kern="0" dirty="0">
                <a:latin typeface="Times New Roman" panose="02020603050405020304" pitchFamily="18" charset="0"/>
                <a:ea typeface="Times New Roman" panose="02020603050405020304" pitchFamily="18" charset="0"/>
                <a:cs typeface="Times New Roman" panose="02020603050405020304" pitchFamily="18" charset="0"/>
              </a:rPr>
              <a:t>Teoría de Dow de los mercados</a:t>
            </a:r>
            <a:endParaRPr lang="es-EC" kern="0" dirty="0"/>
          </a:p>
        </p:txBody>
      </p:sp>
      <p:sp>
        <p:nvSpPr>
          <p:cNvPr id="7" name="Rectángulo: esquinas redondeadas 6">
            <a:extLst>
              <a:ext uri="{FF2B5EF4-FFF2-40B4-BE49-F238E27FC236}">
                <a16:creationId xmlns:a16="http://schemas.microsoft.com/office/drawing/2014/main" id="{CACCBECD-99D4-4731-97A5-F29DE2CD7083}"/>
              </a:ext>
            </a:extLst>
          </p:cNvPr>
          <p:cNvSpPr/>
          <p:nvPr/>
        </p:nvSpPr>
        <p:spPr>
          <a:xfrm>
            <a:off x="7427742" y="2636813"/>
            <a:ext cx="3488787" cy="6611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latin typeface="Times New Roman" panose="02020603050405020304" pitchFamily="18" charset="0"/>
                <a:ea typeface="Times New Roman" panose="02020603050405020304" pitchFamily="18" charset="0"/>
              </a:rPr>
              <a:t>S</a:t>
            </a:r>
            <a:r>
              <a:rPr lang="es-EC" sz="1600" dirty="0">
                <a:effectLst/>
                <a:latin typeface="Times New Roman" panose="02020603050405020304" pitchFamily="18" charset="0"/>
                <a:ea typeface="Times New Roman" panose="02020603050405020304" pitchFamily="18" charset="0"/>
              </a:rPr>
              <a:t>e puede utilizar para analizar la tendencia de un activo o mercado.</a:t>
            </a:r>
            <a:endParaRPr lang="es-EC" sz="1600" dirty="0"/>
          </a:p>
        </p:txBody>
      </p:sp>
      <p:sp>
        <p:nvSpPr>
          <p:cNvPr id="9" name="CuadroTexto 8">
            <a:extLst>
              <a:ext uri="{FF2B5EF4-FFF2-40B4-BE49-F238E27FC236}">
                <a16:creationId xmlns:a16="http://schemas.microsoft.com/office/drawing/2014/main" id="{CEE8B9FA-6BBF-4717-8A41-9A9279AE845B}"/>
              </a:ext>
            </a:extLst>
          </p:cNvPr>
          <p:cNvSpPr txBox="1"/>
          <p:nvPr/>
        </p:nvSpPr>
        <p:spPr>
          <a:xfrm>
            <a:off x="1261403" y="3341076"/>
            <a:ext cx="5964702" cy="2292935"/>
          </a:xfrm>
          <a:prstGeom prst="rect">
            <a:avLst/>
          </a:prstGeom>
          <a:noFill/>
        </p:spPr>
        <p:txBody>
          <a:bodyPr wrap="square">
            <a:spAutoFit/>
          </a:bodyPr>
          <a:lstStyle/>
          <a:p>
            <a:pPr marR="75565" algn="just">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Tendencias: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75565" algn="just">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Tendencia principal.</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Dura de uno a varios años.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R="75565" algn="just">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Tendencia secundaria.</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Dura desde unos pocos meses hasta un año</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MX" sz="1800" dirty="0">
                <a:effectLst/>
                <a:latin typeface="Times New Roman" panose="02020603050405020304" pitchFamily="18" charset="0"/>
                <a:ea typeface="Times New Roman" panose="02020603050405020304" pitchFamily="18" charset="0"/>
                <a:cs typeface="Times New Roman" panose="02020603050405020304" pitchFamily="18" charset="0"/>
              </a:rPr>
              <a:t>va en dirección contraria a la tendencia primaria</a:t>
            </a:r>
          </a:p>
          <a:p>
            <a:pPr marR="75565" algn="just">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 Tercera tendencia</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Puede durar varios días o semanas, corto plazo.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1" name="Imagen 10">
            <a:extLst>
              <a:ext uri="{FF2B5EF4-FFF2-40B4-BE49-F238E27FC236}">
                <a16:creationId xmlns:a16="http://schemas.microsoft.com/office/drawing/2014/main" id="{6EFE8367-B16C-4A28-86FE-0C6A0A2F9BCE}"/>
              </a:ext>
            </a:extLst>
          </p:cNvPr>
          <p:cNvPicPr>
            <a:picLocks noChangeAspect="1"/>
          </p:cNvPicPr>
          <p:nvPr/>
        </p:nvPicPr>
        <p:blipFill>
          <a:blip r:embed="rId2"/>
          <a:stretch>
            <a:fillRect/>
          </a:stretch>
        </p:blipFill>
        <p:spPr>
          <a:xfrm>
            <a:off x="7155765" y="3341076"/>
            <a:ext cx="4881491" cy="2582350"/>
          </a:xfrm>
          <a:prstGeom prst="rect">
            <a:avLst/>
          </a:prstGeom>
        </p:spPr>
      </p:pic>
      <p:cxnSp>
        <p:nvCxnSpPr>
          <p:cNvPr id="13" name="Conector recto de flecha 12">
            <a:extLst>
              <a:ext uri="{FF2B5EF4-FFF2-40B4-BE49-F238E27FC236}">
                <a16:creationId xmlns:a16="http://schemas.microsoft.com/office/drawing/2014/main" id="{17CAA4EA-15EC-41F6-959D-1273FB5A8D21}"/>
              </a:ext>
            </a:extLst>
          </p:cNvPr>
          <p:cNvCxnSpPr>
            <a:cxnSpLocks/>
          </p:cNvCxnSpPr>
          <p:nvPr/>
        </p:nvCxnSpPr>
        <p:spPr>
          <a:xfrm flipH="1">
            <a:off x="2875436" y="3101046"/>
            <a:ext cx="4280329" cy="4589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38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E06AE408-60A9-4D58-8AD4-B53A6B6093AD}"/>
              </a:ext>
            </a:extLst>
          </p:cNvPr>
          <p:cNvGraphicFramePr/>
          <p:nvPr>
            <p:extLst>
              <p:ext uri="{D42A27DB-BD31-4B8C-83A1-F6EECF244321}">
                <p14:modId xmlns:p14="http://schemas.microsoft.com/office/powerpoint/2010/main" val="2496500264"/>
              </p:ext>
            </p:extLst>
          </p:nvPr>
        </p:nvGraphicFramePr>
        <p:xfrm>
          <a:off x="-1" y="478302"/>
          <a:ext cx="8356209" cy="203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6">
            <a:extLst>
              <a:ext uri="{FF2B5EF4-FFF2-40B4-BE49-F238E27FC236}">
                <a16:creationId xmlns:a16="http://schemas.microsoft.com/office/drawing/2014/main" id="{0E5B6426-2B3C-496C-BA46-632B690E30B4}"/>
              </a:ext>
            </a:extLst>
          </p:cNvPr>
          <p:cNvSpPr>
            <a:spLocks noGrp="1"/>
          </p:cNvSpPr>
          <p:nvPr>
            <p:ph type="title"/>
          </p:nvPr>
        </p:nvSpPr>
        <p:spPr>
          <a:xfrm>
            <a:off x="2503799" y="478302"/>
            <a:ext cx="3973195" cy="246221"/>
          </a:xfrm>
        </p:spPr>
        <p:txBody>
          <a:bodyPr/>
          <a:lstStyle/>
          <a:p>
            <a:pPr algn="ctr"/>
            <a:r>
              <a:rPr lang="es-MX" sz="1600" b="1" dirty="0">
                <a:latin typeface="Times New Roman" panose="02020603050405020304" pitchFamily="18" charset="0"/>
                <a:cs typeface="Times New Roman" panose="02020603050405020304" pitchFamily="18" charset="0"/>
              </a:rPr>
              <a:t>Tendencia principal - Fases</a:t>
            </a:r>
            <a:endParaRPr lang="es-EC" sz="1600" b="1" dirty="0">
              <a:latin typeface="Times New Roman" panose="02020603050405020304" pitchFamily="18" charset="0"/>
              <a:cs typeface="Times New Roman" panose="02020603050405020304" pitchFamily="18" charset="0"/>
            </a:endParaRPr>
          </a:p>
        </p:txBody>
      </p:sp>
      <p:sp>
        <p:nvSpPr>
          <p:cNvPr id="9" name="Título 6">
            <a:extLst>
              <a:ext uri="{FF2B5EF4-FFF2-40B4-BE49-F238E27FC236}">
                <a16:creationId xmlns:a16="http://schemas.microsoft.com/office/drawing/2014/main" id="{ABD863DF-5422-46B3-B155-76F7CA1549D7}"/>
              </a:ext>
            </a:extLst>
          </p:cNvPr>
          <p:cNvSpPr txBox="1">
            <a:spLocks/>
          </p:cNvSpPr>
          <p:nvPr/>
        </p:nvSpPr>
        <p:spPr>
          <a:xfrm>
            <a:off x="7439336" y="2508868"/>
            <a:ext cx="3973195" cy="42216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pPr marR="75565" algn="ctr">
              <a:lnSpc>
                <a:spcPct val="200000"/>
              </a:lnSpc>
              <a:spcBef>
                <a:spcPts val="395"/>
              </a:spcBef>
              <a:spcAft>
                <a:spcPts val="100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Principal tendencia bajista - Fases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0" name="Diagrama 9">
            <a:extLst>
              <a:ext uri="{FF2B5EF4-FFF2-40B4-BE49-F238E27FC236}">
                <a16:creationId xmlns:a16="http://schemas.microsoft.com/office/drawing/2014/main" id="{EBC0C9A1-5C84-4D85-A2EA-A6B3D66129C9}"/>
              </a:ext>
            </a:extLst>
          </p:cNvPr>
          <p:cNvGraphicFramePr/>
          <p:nvPr>
            <p:extLst>
              <p:ext uri="{D42A27DB-BD31-4B8C-83A1-F6EECF244321}">
                <p14:modId xmlns:p14="http://schemas.microsoft.com/office/powerpoint/2010/main" val="2360856679"/>
              </p:ext>
            </p:extLst>
          </p:nvPr>
        </p:nvGraphicFramePr>
        <p:xfrm>
          <a:off x="5134708" y="3093085"/>
          <a:ext cx="6788295" cy="6348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Título 6">
            <a:extLst>
              <a:ext uri="{FF2B5EF4-FFF2-40B4-BE49-F238E27FC236}">
                <a16:creationId xmlns:a16="http://schemas.microsoft.com/office/drawing/2014/main" id="{E9BC9C84-5D5D-411C-BA53-D1DE81E5A5EB}"/>
              </a:ext>
            </a:extLst>
          </p:cNvPr>
          <p:cNvSpPr txBox="1">
            <a:spLocks/>
          </p:cNvSpPr>
          <p:nvPr/>
        </p:nvSpPr>
        <p:spPr>
          <a:xfrm>
            <a:off x="517201" y="3926966"/>
            <a:ext cx="3973195" cy="42216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pPr marR="75565" algn="ctr">
              <a:lnSpc>
                <a:spcPct val="200000"/>
              </a:lnSpc>
              <a:spcBef>
                <a:spcPts val="395"/>
              </a:spcBef>
              <a:spcAft>
                <a:spcPts val="1000"/>
              </a:spcAft>
            </a:pPr>
            <a:r>
              <a:rPr lang="es-EC" sz="1600" b="1" dirty="0">
                <a:effectLst/>
                <a:latin typeface="Times New Roman" panose="02020603050405020304" pitchFamily="18" charset="0"/>
                <a:ea typeface="Times New Roman" panose="02020603050405020304" pitchFamily="18" charset="0"/>
                <a:cs typeface="Times New Roman" panose="02020603050405020304" pitchFamily="18" charset="0"/>
              </a:rPr>
              <a:t>Clasificación de las acciones según Dow</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865C2683-35DB-4715-A557-360D44BA989F}"/>
              </a:ext>
            </a:extLst>
          </p:cNvPr>
          <p:cNvSpPr txBox="1"/>
          <p:nvPr/>
        </p:nvSpPr>
        <p:spPr>
          <a:xfrm>
            <a:off x="2503798" y="4539434"/>
            <a:ext cx="6119446" cy="1436291"/>
          </a:xfrm>
          <a:prstGeom prst="rect">
            <a:avLst/>
          </a:prstGeom>
          <a:noFill/>
        </p:spPr>
        <p:txBody>
          <a:bodyPr wrap="square">
            <a:spAutoFit/>
          </a:bodyPr>
          <a:lstStyle/>
          <a:p>
            <a:pPr marR="75565" algn="just">
              <a:spcBef>
                <a:spcPts val="395"/>
              </a:spcBef>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Acciones a favor.</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R="75565" algn="just">
              <a:spcBef>
                <a:spcPts val="395"/>
              </a:spcBef>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Las acciones tienen una tendencia a la baja.</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R="75565" algn="just">
              <a:spcBef>
                <a:spcPts val="395"/>
              </a:spcBef>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Las acciones se mueven lateralmente o no tienen tendencia </a:t>
            </a:r>
            <a:r>
              <a:rPr lang="es-MX" sz="16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MX" sz="1600" dirty="0" err="1">
                <a:effectLst/>
                <a:latin typeface="Times New Roman" panose="02020603050405020304" pitchFamily="18" charset="0"/>
                <a:ea typeface="Times New Roman" panose="02020603050405020304" pitchFamily="18" charset="0"/>
                <a:cs typeface="Times New Roman" panose="02020603050405020304" pitchFamily="18" charset="0"/>
              </a:rPr>
              <a:t>Sarrió</a:t>
            </a:r>
            <a:r>
              <a:rPr lang="es-MX" sz="1600" dirty="0">
                <a:effectLst/>
                <a:latin typeface="Times New Roman" panose="02020603050405020304" pitchFamily="18" charset="0"/>
                <a:ea typeface="Times New Roman" panose="02020603050405020304" pitchFamily="18" charset="0"/>
                <a:cs typeface="Times New Roman" panose="02020603050405020304" pitchFamily="18" charset="0"/>
              </a:rPr>
              <a:t>, 2021)</a:t>
            </a: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5772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2">
            <a:extLst>
              <a:ext uri="{FF2B5EF4-FFF2-40B4-BE49-F238E27FC236}">
                <a16:creationId xmlns:a16="http://schemas.microsoft.com/office/drawing/2014/main" id="{412CC071-B45F-453C-9466-1D93873D33C0}"/>
              </a:ext>
            </a:extLst>
          </p:cNvPr>
          <p:cNvSpPr txBox="1">
            <a:spLocks/>
          </p:cNvSpPr>
          <p:nvPr/>
        </p:nvSpPr>
        <p:spPr>
          <a:xfrm>
            <a:off x="970669" y="871411"/>
            <a:ext cx="3854550" cy="276999"/>
          </a:xfrm>
          <a:prstGeom prst="rect">
            <a:avLst/>
          </a:prstGeom>
          <a:ln>
            <a:solidFill>
              <a:schemeClr val="accent1">
                <a:lumMod val="75000"/>
              </a:schemeClr>
            </a:solidFill>
          </a:ln>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MX" b="1" kern="0" dirty="0">
                <a:latin typeface="Times New Roman" panose="02020603050405020304" pitchFamily="18" charset="0"/>
                <a:ea typeface="Times New Roman" panose="02020603050405020304" pitchFamily="18" charset="0"/>
                <a:cs typeface="Times New Roman" panose="02020603050405020304" pitchFamily="18" charset="0"/>
              </a:rPr>
              <a:t>Teoría de Portafolio de Markowitz</a:t>
            </a:r>
            <a:endParaRPr lang="es-EC" kern="0" dirty="0"/>
          </a:p>
        </p:txBody>
      </p:sp>
      <p:sp>
        <p:nvSpPr>
          <p:cNvPr id="5" name="Rectángulo: esquinas redondeadas 4">
            <a:extLst>
              <a:ext uri="{FF2B5EF4-FFF2-40B4-BE49-F238E27FC236}">
                <a16:creationId xmlns:a16="http://schemas.microsoft.com/office/drawing/2014/main" id="{409A5F8E-3146-4B94-99B6-4A17676424F3}"/>
              </a:ext>
            </a:extLst>
          </p:cNvPr>
          <p:cNvSpPr/>
          <p:nvPr/>
        </p:nvSpPr>
        <p:spPr>
          <a:xfrm>
            <a:off x="2602522" y="1636317"/>
            <a:ext cx="2827605" cy="7737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600" dirty="0">
                <a:latin typeface="Times New Roman" panose="02020603050405020304" pitchFamily="18" charset="0"/>
                <a:cs typeface="Times New Roman" panose="02020603050405020304" pitchFamily="18" charset="0"/>
              </a:rPr>
              <a:t>Teoría de gestión del riesgo de inversión. </a:t>
            </a:r>
            <a:endParaRPr lang="es-EC" sz="16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3A475BDD-7680-4725-9061-9432C69C96A8}"/>
              </a:ext>
            </a:extLst>
          </p:cNvPr>
          <p:cNvSpPr txBox="1"/>
          <p:nvPr/>
        </p:nvSpPr>
        <p:spPr>
          <a:xfrm>
            <a:off x="6213234" y="1486710"/>
            <a:ext cx="2827605" cy="923330"/>
          </a:xfrm>
          <a:prstGeom prst="rect">
            <a:avLst/>
          </a:prstGeom>
          <a:noFill/>
        </p:spPr>
        <p:txBody>
          <a:bodyPr wrap="square">
            <a:spAutoFit/>
          </a:bodyPr>
          <a:lstStyle/>
          <a:p>
            <a:r>
              <a:rPr lang="es-EC" dirty="0">
                <a:latin typeface="Times New Roman" panose="02020603050405020304" pitchFamily="18" charset="0"/>
                <a:ea typeface="Times New Roman" panose="02020603050405020304" pitchFamily="18" charset="0"/>
              </a:rPr>
              <a:t>M</a:t>
            </a:r>
            <a:r>
              <a:rPr lang="es-EC" sz="1800" dirty="0">
                <a:effectLst/>
                <a:latin typeface="Times New Roman" panose="02020603050405020304" pitchFamily="18" charset="0"/>
                <a:ea typeface="Times New Roman" panose="02020603050405020304" pitchFamily="18" charset="0"/>
              </a:rPr>
              <a:t>aximizar las ganancias con un nivel aceptable de riesgo</a:t>
            </a:r>
            <a:endParaRPr lang="es-EC" dirty="0"/>
          </a:p>
        </p:txBody>
      </p:sp>
      <p:cxnSp>
        <p:nvCxnSpPr>
          <p:cNvPr id="9" name="Conector recto de flecha 8">
            <a:extLst>
              <a:ext uri="{FF2B5EF4-FFF2-40B4-BE49-F238E27FC236}">
                <a16:creationId xmlns:a16="http://schemas.microsoft.com/office/drawing/2014/main" id="{E38E7FD9-C3C2-439D-9A50-6C12A0A6A002}"/>
              </a:ext>
            </a:extLst>
          </p:cNvPr>
          <p:cNvCxnSpPr/>
          <p:nvPr/>
        </p:nvCxnSpPr>
        <p:spPr>
          <a:xfrm>
            <a:off x="5584873" y="2023178"/>
            <a:ext cx="393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0" name="Diagrama 9">
            <a:extLst>
              <a:ext uri="{FF2B5EF4-FFF2-40B4-BE49-F238E27FC236}">
                <a16:creationId xmlns:a16="http://schemas.microsoft.com/office/drawing/2014/main" id="{C9E72FBE-079F-48B9-85C5-0C96F2F44C56}"/>
              </a:ext>
            </a:extLst>
          </p:cNvPr>
          <p:cNvGraphicFramePr/>
          <p:nvPr>
            <p:extLst>
              <p:ext uri="{D42A27DB-BD31-4B8C-83A1-F6EECF244321}">
                <p14:modId xmlns:p14="http://schemas.microsoft.com/office/powerpoint/2010/main" val="3156961901"/>
              </p:ext>
            </p:extLst>
          </p:nvPr>
        </p:nvGraphicFramePr>
        <p:xfrm>
          <a:off x="2317261" y="2897947"/>
          <a:ext cx="7323015" cy="2616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761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2E4365A7-8F1D-4F19-A278-B13187564B32}"/>
              </a:ext>
            </a:extLst>
          </p:cNvPr>
          <p:cNvSpPr txBox="1">
            <a:spLocks/>
          </p:cNvSpPr>
          <p:nvPr/>
        </p:nvSpPr>
        <p:spPr>
          <a:xfrm>
            <a:off x="675861" y="800763"/>
            <a:ext cx="10363200"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Metodología: </a:t>
            </a:r>
            <a:endParaRPr lang="es-EC" sz="2000" b="1" kern="0" dirty="0">
              <a:solidFill>
                <a:schemeClr val="accent3">
                  <a:lumMod val="50000"/>
                </a:schemeClr>
              </a:solidFill>
            </a:endParaRPr>
          </a:p>
        </p:txBody>
      </p:sp>
      <p:graphicFrame>
        <p:nvGraphicFramePr>
          <p:cNvPr id="7" name="Diagrama 6">
            <a:extLst>
              <a:ext uri="{FF2B5EF4-FFF2-40B4-BE49-F238E27FC236}">
                <a16:creationId xmlns:a16="http://schemas.microsoft.com/office/drawing/2014/main" id="{9BB929D7-6CD6-4381-9528-01F7302D5B72}"/>
              </a:ext>
            </a:extLst>
          </p:cNvPr>
          <p:cNvGraphicFramePr/>
          <p:nvPr>
            <p:extLst>
              <p:ext uri="{D42A27DB-BD31-4B8C-83A1-F6EECF244321}">
                <p14:modId xmlns:p14="http://schemas.microsoft.com/office/powerpoint/2010/main" val="2300699173"/>
              </p:ext>
            </p:extLst>
          </p:nvPr>
        </p:nvGraphicFramePr>
        <p:xfrm>
          <a:off x="386080" y="1344572"/>
          <a:ext cx="5958449" cy="4168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a:extLst>
              <a:ext uri="{FF2B5EF4-FFF2-40B4-BE49-F238E27FC236}">
                <a16:creationId xmlns:a16="http://schemas.microsoft.com/office/drawing/2014/main" id="{627CB12A-1C14-49AF-B1A4-FC158E0A3165}"/>
              </a:ext>
            </a:extLst>
          </p:cNvPr>
          <p:cNvGraphicFramePr/>
          <p:nvPr>
            <p:extLst>
              <p:ext uri="{D42A27DB-BD31-4B8C-83A1-F6EECF244321}">
                <p14:modId xmlns:p14="http://schemas.microsoft.com/office/powerpoint/2010/main" val="929398537"/>
              </p:ext>
            </p:extLst>
          </p:nvPr>
        </p:nvGraphicFramePr>
        <p:xfrm>
          <a:off x="6955082" y="954651"/>
          <a:ext cx="4850838" cy="29771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Marcador de texto 2">
            <a:extLst>
              <a:ext uri="{FF2B5EF4-FFF2-40B4-BE49-F238E27FC236}">
                <a16:creationId xmlns:a16="http://schemas.microsoft.com/office/drawing/2014/main" id="{65F184BF-6653-4445-B5B7-CF25F010D613}"/>
              </a:ext>
            </a:extLst>
          </p:cNvPr>
          <p:cNvSpPr>
            <a:spLocks noGrp="1"/>
          </p:cNvSpPr>
          <p:nvPr>
            <p:ph type="body" idx="1"/>
          </p:nvPr>
        </p:nvSpPr>
        <p:spPr>
          <a:xfrm>
            <a:off x="6876164" y="5144096"/>
            <a:ext cx="4673411" cy="738664"/>
          </a:xfrm>
        </p:spPr>
        <p:txBody>
          <a:bodyPr/>
          <a:lstStyle/>
          <a:p>
            <a:pPr algn="just"/>
            <a:r>
              <a:rPr lang="es-MX" sz="1600" dirty="0">
                <a:latin typeface="Times New Roman" panose="02020603050405020304" pitchFamily="18" charset="0"/>
                <a:cs typeface="Times New Roman" panose="02020603050405020304" pitchFamily="18" charset="0"/>
              </a:rPr>
              <a:t>En la presente investigación como primordial herramienta de recolección y análisis de datos se utilizó la encuesta</a:t>
            </a:r>
            <a:endParaRPr lang="es-EC" sz="1600" dirty="0">
              <a:latin typeface="Times New Roman" panose="02020603050405020304" pitchFamily="18" charset="0"/>
              <a:cs typeface="Times New Roman" panose="02020603050405020304" pitchFamily="18" charset="0"/>
            </a:endParaRPr>
          </a:p>
        </p:txBody>
      </p:sp>
      <p:sp>
        <p:nvSpPr>
          <p:cNvPr id="10" name="Título 7">
            <a:extLst>
              <a:ext uri="{FF2B5EF4-FFF2-40B4-BE49-F238E27FC236}">
                <a16:creationId xmlns:a16="http://schemas.microsoft.com/office/drawing/2014/main" id="{C750DDC4-36A0-4514-9E31-5C4EEA2E9319}"/>
              </a:ext>
            </a:extLst>
          </p:cNvPr>
          <p:cNvSpPr txBox="1">
            <a:spLocks/>
          </p:cNvSpPr>
          <p:nvPr/>
        </p:nvSpPr>
        <p:spPr>
          <a:xfrm>
            <a:off x="7243129" y="4540426"/>
            <a:ext cx="4068884"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Instrumento de recolección de datos: </a:t>
            </a:r>
            <a:endParaRPr lang="es-EC" sz="2000" b="1" kern="0" dirty="0">
              <a:solidFill>
                <a:schemeClr val="accent3">
                  <a:lumMod val="50000"/>
                </a:schemeClr>
              </a:solidFill>
            </a:endParaRPr>
          </a:p>
        </p:txBody>
      </p:sp>
    </p:spTree>
    <p:extLst>
      <p:ext uri="{BB962C8B-B14F-4D97-AF65-F5344CB8AC3E}">
        <p14:creationId xmlns:p14="http://schemas.microsoft.com/office/powerpoint/2010/main" val="277180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n 43">
            <a:extLst>
              <a:ext uri="{FF2B5EF4-FFF2-40B4-BE49-F238E27FC236}">
                <a16:creationId xmlns:a16="http://schemas.microsoft.com/office/drawing/2014/main" id="{8D87FA0E-1F44-4A13-A695-82800FAAD7C0}"/>
              </a:ext>
            </a:extLst>
          </p:cNvPr>
          <p:cNvPicPr>
            <a:picLocks noChangeAspect="1"/>
          </p:cNvPicPr>
          <p:nvPr/>
        </p:nvPicPr>
        <p:blipFill>
          <a:blip r:embed="rId2"/>
          <a:stretch>
            <a:fillRect/>
          </a:stretch>
        </p:blipFill>
        <p:spPr>
          <a:xfrm>
            <a:off x="0" y="480809"/>
            <a:ext cx="6347313" cy="5705475"/>
          </a:xfrm>
          <a:prstGeom prst="rect">
            <a:avLst/>
          </a:prstGeom>
        </p:spPr>
      </p:pic>
      <p:pic>
        <p:nvPicPr>
          <p:cNvPr id="47" name="Imagen 46">
            <a:extLst>
              <a:ext uri="{FF2B5EF4-FFF2-40B4-BE49-F238E27FC236}">
                <a16:creationId xmlns:a16="http://schemas.microsoft.com/office/drawing/2014/main" id="{38216D43-6820-4584-AAB8-F1E3F3B5C64B}"/>
              </a:ext>
            </a:extLst>
          </p:cNvPr>
          <p:cNvPicPr>
            <a:picLocks noChangeAspect="1"/>
          </p:cNvPicPr>
          <p:nvPr/>
        </p:nvPicPr>
        <p:blipFill>
          <a:blip r:embed="rId3"/>
          <a:stretch>
            <a:fillRect/>
          </a:stretch>
        </p:blipFill>
        <p:spPr>
          <a:xfrm>
            <a:off x="6471138" y="1065644"/>
            <a:ext cx="5720862" cy="5120640"/>
          </a:xfrm>
          <a:prstGeom prst="rect">
            <a:avLst/>
          </a:prstGeom>
        </p:spPr>
      </p:pic>
      <p:sp>
        <p:nvSpPr>
          <p:cNvPr id="48" name="Título 7">
            <a:extLst>
              <a:ext uri="{FF2B5EF4-FFF2-40B4-BE49-F238E27FC236}">
                <a16:creationId xmlns:a16="http://schemas.microsoft.com/office/drawing/2014/main" id="{78D12123-5F9C-4F7E-862C-441FF71F7194}"/>
              </a:ext>
            </a:extLst>
          </p:cNvPr>
          <p:cNvSpPr txBox="1">
            <a:spLocks/>
          </p:cNvSpPr>
          <p:nvPr/>
        </p:nvSpPr>
        <p:spPr>
          <a:xfrm>
            <a:off x="411040" y="156742"/>
            <a:ext cx="1676400"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Encuesta final: </a:t>
            </a:r>
            <a:endParaRPr lang="es-EC" sz="2000" b="1" kern="0" dirty="0">
              <a:solidFill>
                <a:schemeClr val="accent3">
                  <a:lumMod val="50000"/>
                </a:schemeClr>
              </a:solidFill>
            </a:endParaRPr>
          </a:p>
        </p:txBody>
      </p:sp>
    </p:spTree>
    <p:extLst>
      <p:ext uri="{BB962C8B-B14F-4D97-AF65-F5344CB8AC3E}">
        <p14:creationId xmlns:p14="http://schemas.microsoft.com/office/powerpoint/2010/main" val="201402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FFCB510-A7AD-444D-85A5-9B6049021BF1}"/>
              </a:ext>
            </a:extLst>
          </p:cNvPr>
          <p:cNvPicPr>
            <a:picLocks noChangeAspect="1"/>
          </p:cNvPicPr>
          <p:nvPr/>
        </p:nvPicPr>
        <p:blipFill>
          <a:blip r:embed="rId2"/>
          <a:stretch>
            <a:fillRect/>
          </a:stretch>
        </p:blipFill>
        <p:spPr>
          <a:xfrm>
            <a:off x="3221502" y="1041008"/>
            <a:ext cx="5852160" cy="4656405"/>
          </a:xfrm>
          <a:prstGeom prst="rect">
            <a:avLst/>
          </a:prstGeom>
        </p:spPr>
      </p:pic>
    </p:spTree>
    <p:extLst>
      <p:ext uri="{BB962C8B-B14F-4D97-AF65-F5344CB8AC3E}">
        <p14:creationId xmlns:p14="http://schemas.microsoft.com/office/powerpoint/2010/main" val="401399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51AA0B95-5BB1-49A2-938E-BCC34CADC791}"/>
              </a:ext>
            </a:extLst>
          </p:cNvPr>
          <p:cNvSpPr txBox="1">
            <a:spLocks/>
          </p:cNvSpPr>
          <p:nvPr/>
        </p:nvSpPr>
        <p:spPr>
          <a:xfrm>
            <a:off x="354769" y="691314"/>
            <a:ext cx="1676400"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Muestra: </a:t>
            </a:r>
            <a:endParaRPr lang="es-EC" sz="2000" b="1" kern="0" dirty="0">
              <a:solidFill>
                <a:schemeClr val="accent3">
                  <a:lumMod val="50000"/>
                </a:schemeClr>
              </a:solidFill>
            </a:endParaRPr>
          </a:p>
        </p:txBody>
      </p:sp>
      <p:sp>
        <p:nvSpPr>
          <p:cNvPr id="5" name="Rectángulo: esquinas redondeadas 4">
            <a:extLst>
              <a:ext uri="{FF2B5EF4-FFF2-40B4-BE49-F238E27FC236}">
                <a16:creationId xmlns:a16="http://schemas.microsoft.com/office/drawing/2014/main" id="{D1E60817-98A5-43FD-B883-06BEF6605409}"/>
              </a:ext>
            </a:extLst>
          </p:cNvPr>
          <p:cNvSpPr/>
          <p:nvPr/>
        </p:nvSpPr>
        <p:spPr>
          <a:xfrm>
            <a:off x="354770" y="1550963"/>
            <a:ext cx="4794006" cy="37560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s-MX" dirty="0"/>
              <a:t>Tomado en consideración como límite geográfico el Distrito Metropolitano de Quito,  la misma que dentro del sector turístico comprende 69 hoteles según información tomada del portal de la (Superintendencia de Compañías, Valores y Seguros, 2021) “clasificación Nacional de Actividades Económicas (CIIU Revisión 4.0), I - Actividades de Alojamiento y de Servicio de Comidas, I5510.01- Servicios de alojamiento prestados por hoteles, hoteles de suites, apart hoteles, complejos turísticos, hosterías.</a:t>
            </a:r>
            <a:endParaRPr lang="es-EC" dirty="0"/>
          </a:p>
        </p:txBody>
      </p:sp>
      <p:sp>
        <p:nvSpPr>
          <p:cNvPr id="12" name="CuadroTexto 11">
            <a:extLst>
              <a:ext uri="{FF2B5EF4-FFF2-40B4-BE49-F238E27FC236}">
                <a16:creationId xmlns:a16="http://schemas.microsoft.com/office/drawing/2014/main" id="{810C6474-CC34-4D1F-AA89-E06159DEF712}"/>
              </a:ext>
            </a:extLst>
          </p:cNvPr>
          <p:cNvSpPr txBox="1"/>
          <p:nvPr/>
        </p:nvSpPr>
        <p:spPr>
          <a:xfrm>
            <a:off x="4262510" y="691314"/>
            <a:ext cx="4775249" cy="4912692"/>
          </a:xfrm>
          <a:prstGeom prst="rect">
            <a:avLst/>
          </a:prstGeom>
          <a:noFill/>
        </p:spPr>
        <p:txBody>
          <a:bodyPr wrap="square">
            <a:spAutoFit/>
          </a:bodyPr>
          <a:lstStyle/>
          <a:p>
            <a:pPr marL="292735">
              <a:lnSpc>
                <a:spcPct val="200000"/>
              </a:lnSpc>
              <a:spcAft>
                <a:spcPts val="10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Donde</a:t>
            </a:r>
            <a:r>
              <a:rPr lang="es-EC" sz="1400" dirty="0">
                <a:effectLst/>
                <a:latin typeface="Calibri" panose="020F0502020204030204" pitchFamily="34" charset="0"/>
                <a:ea typeface="Times New Roman" panose="02020603050405020304" pitchFamily="18" charset="0"/>
                <a:cs typeface="Times New Roman" panose="02020603050405020304" pitchFamily="18" charset="0"/>
              </a:rPr>
              <a:t>:</a:t>
            </a: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n = Tamaño de la</a:t>
            </a:r>
            <a:r>
              <a:rPr lang="es-ES" sz="1400" spc="-5" dirty="0">
                <a:effectLst/>
                <a:latin typeface="Times New Roman" panose="02020603050405020304" pitchFamily="18" charset="0"/>
                <a:ea typeface="Times New Roman" panose="02020603050405020304" pitchFamily="18" charset="0"/>
              </a:rPr>
              <a:t> </a:t>
            </a:r>
            <a:r>
              <a:rPr lang="es-ES" sz="1400" dirty="0">
                <a:effectLst/>
                <a:latin typeface="Times New Roman" panose="02020603050405020304" pitchFamily="18" charset="0"/>
                <a:ea typeface="Times New Roman" panose="02020603050405020304" pitchFamily="18" charset="0"/>
              </a:rPr>
              <a:t>muestra</a:t>
            </a:r>
            <a:endParaRPr lang="es-EC" sz="14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N = Tamaño de la</a:t>
            </a:r>
            <a:r>
              <a:rPr lang="es-ES" sz="1400" spc="-5" dirty="0">
                <a:effectLst/>
                <a:latin typeface="Times New Roman" panose="02020603050405020304" pitchFamily="18" charset="0"/>
                <a:ea typeface="Times New Roman" panose="02020603050405020304" pitchFamily="18" charset="0"/>
              </a:rPr>
              <a:t> </a:t>
            </a:r>
            <a:r>
              <a:rPr lang="es-ES" sz="1400" dirty="0">
                <a:effectLst/>
                <a:latin typeface="Times New Roman" panose="02020603050405020304" pitchFamily="18" charset="0"/>
                <a:ea typeface="Times New Roman" panose="02020603050405020304" pitchFamily="18" charset="0"/>
              </a:rPr>
              <a:t>población</a:t>
            </a:r>
            <a:endParaRPr lang="es-EC" sz="1400" dirty="0">
              <a:effectLst/>
              <a:latin typeface="Times New Roman" panose="02020603050405020304" pitchFamily="18" charset="0"/>
              <a:ea typeface="Times New Roman" panose="02020603050405020304" pitchFamily="18" charset="0"/>
            </a:endParaRPr>
          </a:p>
          <a:p>
            <a:pPr marL="1600200" marR="405765"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Z = Factor de confiabilidad. Es 1,645 cuando es un 90% de confianza.</a:t>
            </a:r>
            <a:endParaRPr lang="es-EC" sz="1400" dirty="0">
              <a:effectLst/>
              <a:latin typeface="Times New Roman" panose="02020603050405020304" pitchFamily="18" charset="0"/>
              <a:ea typeface="Times New Roman" panose="02020603050405020304" pitchFamily="18" charset="0"/>
            </a:endParaRPr>
          </a:p>
          <a:p>
            <a:pPr marL="1600200" lvl="3" indent="-228600">
              <a:lnSpc>
                <a:spcPct val="200000"/>
              </a:lnSpc>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P = 0,5</a:t>
            </a:r>
            <a:endParaRPr lang="es-EC" sz="14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Q = 1 – P =</a:t>
            </a:r>
            <a:r>
              <a:rPr lang="es-ES" sz="1400" spc="-5" dirty="0">
                <a:effectLst/>
                <a:latin typeface="Times New Roman" panose="02020603050405020304" pitchFamily="18" charset="0"/>
                <a:ea typeface="Times New Roman" panose="02020603050405020304" pitchFamily="18" charset="0"/>
              </a:rPr>
              <a:t> </a:t>
            </a:r>
            <a:r>
              <a:rPr lang="es-ES" sz="1400" dirty="0">
                <a:effectLst/>
                <a:latin typeface="Times New Roman" panose="02020603050405020304" pitchFamily="18" charset="0"/>
                <a:ea typeface="Times New Roman" panose="02020603050405020304" pitchFamily="18" charset="0"/>
              </a:rPr>
              <a:t>0,5</a:t>
            </a:r>
            <a:endParaRPr lang="es-EC" sz="14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400" dirty="0">
                <a:effectLst/>
                <a:latin typeface="Times New Roman" panose="02020603050405020304" pitchFamily="18" charset="0"/>
                <a:ea typeface="Times New Roman" panose="02020603050405020304" pitchFamily="18" charset="0"/>
              </a:rPr>
              <a:t>e = Margen de error permitido, determinado por el</a:t>
            </a:r>
            <a:r>
              <a:rPr lang="es-ES" sz="1400" spc="-25" dirty="0">
                <a:effectLst/>
                <a:latin typeface="Times New Roman" panose="02020603050405020304" pitchFamily="18" charset="0"/>
                <a:ea typeface="Times New Roman" panose="02020603050405020304" pitchFamily="18" charset="0"/>
              </a:rPr>
              <a:t> </a:t>
            </a:r>
            <a:r>
              <a:rPr lang="es-ES" sz="1400" dirty="0">
                <a:effectLst/>
                <a:latin typeface="Times New Roman" panose="02020603050405020304" pitchFamily="18" charset="0"/>
                <a:ea typeface="Times New Roman" panose="02020603050405020304" pitchFamily="18" charset="0"/>
              </a:rPr>
              <a:t>investigador.</a:t>
            </a:r>
            <a:endParaRPr lang="es-EC" sz="1400" dirty="0">
              <a:effectLst/>
              <a:latin typeface="Times New Roman" panose="02020603050405020304" pitchFamily="18" charset="0"/>
              <a:ea typeface="Times New Roman" panose="02020603050405020304" pitchFamily="18" charset="0"/>
            </a:endParaRPr>
          </a:p>
        </p:txBody>
      </p:sp>
      <p:pic>
        <p:nvPicPr>
          <p:cNvPr id="17" name="Imagen 16">
            <a:extLst>
              <a:ext uri="{FF2B5EF4-FFF2-40B4-BE49-F238E27FC236}">
                <a16:creationId xmlns:a16="http://schemas.microsoft.com/office/drawing/2014/main" id="{C6C0077C-58EA-45CF-98B7-987F695DF0CB}"/>
              </a:ext>
            </a:extLst>
          </p:cNvPr>
          <p:cNvPicPr>
            <a:picLocks noChangeAspect="1"/>
          </p:cNvPicPr>
          <p:nvPr/>
        </p:nvPicPr>
        <p:blipFill rotWithShape="1">
          <a:blip r:embed="rId2"/>
          <a:srcRect l="34962" t="46973" r="45884" b="34761"/>
          <a:stretch/>
        </p:blipFill>
        <p:spPr>
          <a:xfrm>
            <a:off x="9284676" y="2802988"/>
            <a:ext cx="2335238" cy="1252024"/>
          </a:xfrm>
          <a:prstGeom prst="rect">
            <a:avLst/>
          </a:prstGeom>
        </p:spPr>
      </p:pic>
    </p:spTree>
    <p:extLst>
      <p:ext uri="{BB962C8B-B14F-4D97-AF65-F5344CB8AC3E}">
        <p14:creationId xmlns:p14="http://schemas.microsoft.com/office/powerpoint/2010/main" val="2921552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A720A2BA-6B94-4428-8965-C0EF78297CE7}"/>
              </a:ext>
            </a:extLst>
          </p:cNvPr>
          <p:cNvSpPr txBox="1">
            <a:spLocks/>
          </p:cNvSpPr>
          <p:nvPr/>
        </p:nvSpPr>
        <p:spPr>
          <a:xfrm>
            <a:off x="354769" y="691314"/>
            <a:ext cx="1676400"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Cálculo: </a:t>
            </a:r>
            <a:endParaRPr lang="es-EC" sz="2000" b="1" kern="0" dirty="0">
              <a:solidFill>
                <a:schemeClr val="accent3">
                  <a:lumMod val="50000"/>
                </a:schemeClr>
              </a:solidFill>
            </a:endParaRPr>
          </a:p>
        </p:txBody>
      </p:sp>
      <p:sp>
        <p:nvSpPr>
          <p:cNvPr id="6" name="CuadroTexto 5">
            <a:extLst>
              <a:ext uri="{FF2B5EF4-FFF2-40B4-BE49-F238E27FC236}">
                <a16:creationId xmlns:a16="http://schemas.microsoft.com/office/drawing/2014/main" id="{6E513765-14CE-4D2F-A490-DA6EF19322CE}"/>
              </a:ext>
            </a:extLst>
          </p:cNvPr>
          <p:cNvSpPr txBox="1"/>
          <p:nvPr/>
        </p:nvSpPr>
        <p:spPr>
          <a:xfrm>
            <a:off x="-847579" y="1223931"/>
            <a:ext cx="6098344" cy="3137013"/>
          </a:xfrm>
          <a:prstGeom prst="rect">
            <a:avLst/>
          </a:prstGeom>
          <a:noFill/>
        </p:spPr>
        <p:txBody>
          <a:bodyPr wrap="square">
            <a:spAutoFit/>
          </a:bodyPr>
          <a:lstStyle/>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800" dirty="0">
                <a:effectLst/>
                <a:latin typeface="Times New Roman" panose="02020603050405020304" pitchFamily="18" charset="0"/>
                <a:ea typeface="Times New Roman" panose="02020603050405020304" pitchFamily="18" charset="0"/>
              </a:rPr>
              <a:t>N =</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69 hoteles</a:t>
            </a:r>
            <a:endParaRPr lang="es-EC" sz="16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800" dirty="0">
                <a:effectLst/>
                <a:latin typeface="Times New Roman" panose="02020603050405020304" pitchFamily="18" charset="0"/>
                <a:ea typeface="Times New Roman" panose="02020603050405020304" pitchFamily="18" charset="0"/>
              </a:rPr>
              <a:t>Z =1,645 (para un nivel de confianza del</a:t>
            </a:r>
            <a:r>
              <a:rPr lang="es-ES" sz="1800" spc="-20"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90%)</a:t>
            </a:r>
            <a:endParaRPr lang="es-EC" sz="16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800" dirty="0">
                <a:effectLst/>
                <a:latin typeface="Times New Roman" panose="02020603050405020304" pitchFamily="18" charset="0"/>
                <a:ea typeface="Times New Roman" panose="02020603050405020304" pitchFamily="18" charset="0"/>
              </a:rPr>
              <a:t>p = 0,5</a:t>
            </a:r>
            <a:endParaRPr lang="es-EC" sz="16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800" dirty="0">
                <a:effectLst/>
                <a:latin typeface="Times New Roman" panose="02020603050405020304" pitchFamily="18" charset="0"/>
                <a:ea typeface="Times New Roman" panose="02020603050405020304" pitchFamily="18" charset="0"/>
              </a:rPr>
              <a:t>q = 1 – p =</a:t>
            </a:r>
            <a:r>
              <a:rPr lang="es-ES" sz="1800" spc="-5" dirty="0">
                <a:effectLst/>
                <a:latin typeface="Times New Roman" panose="02020603050405020304" pitchFamily="18" charset="0"/>
                <a:ea typeface="Times New Roman" panose="02020603050405020304" pitchFamily="18" charset="0"/>
              </a:rPr>
              <a:t> </a:t>
            </a:r>
            <a:r>
              <a:rPr lang="es-ES" sz="1800" dirty="0">
                <a:effectLst/>
                <a:latin typeface="Times New Roman" panose="02020603050405020304" pitchFamily="18" charset="0"/>
                <a:ea typeface="Times New Roman" panose="02020603050405020304" pitchFamily="18" charset="0"/>
              </a:rPr>
              <a:t>0,5</a:t>
            </a:r>
            <a:endParaRPr lang="es-EC" sz="1600" dirty="0">
              <a:effectLst/>
              <a:latin typeface="Times New Roman" panose="02020603050405020304" pitchFamily="18" charset="0"/>
              <a:ea typeface="Times New Roman" panose="02020603050405020304" pitchFamily="18" charset="0"/>
            </a:endParaRPr>
          </a:p>
          <a:p>
            <a:pPr marL="1600200" lvl="3" indent="-228600">
              <a:lnSpc>
                <a:spcPct val="200000"/>
              </a:lnSpc>
              <a:spcBef>
                <a:spcPts val="690"/>
              </a:spcBef>
              <a:spcAft>
                <a:spcPts val="0"/>
              </a:spcAft>
              <a:buSzPts val="1200"/>
              <a:buFont typeface="Times New Roman" panose="02020603050405020304" pitchFamily="18" charset="0"/>
              <a:buChar char="‣"/>
              <a:tabLst>
                <a:tab pos="384810" algn="l"/>
              </a:tabLst>
            </a:pPr>
            <a:r>
              <a:rPr lang="es-ES" sz="1800" dirty="0">
                <a:effectLst/>
                <a:latin typeface="Times New Roman" panose="02020603050405020304" pitchFamily="18" charset="0"/>
                <a:ea typeface="Times New Roman" panose="02020603050405020304" pitchFamily="18" charset="0"/>
              </a:rPr>
              <a:t>e = 0,10</a:t>
            </a:r>
            <a:endParaRPr lang="es-EC" sz="16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2B3995BD-CC02-44D4-8050-0119E4DF98D8}"/>
              </a:ext>
            </a:extLst>
          </p:cNvPr>
          <p:cNvPicPr>
            <a:picLocks noChangeAspect="1"/>
          </p:cNvPicPr>
          <p:nvPr/>
        </p:nvPicPr>
        <p:blipFill rotWithShape="1">
          <a:blip r:embed="rId2"/>
          <a:srcRect l="31616" t="39379" r="38846" b="31683"/>
          <a:stretch/>
        </p:blipFill>
        <p:spPr>
          <a:xfrm>
            <a:off x="6400801" y="2039816"/>
            <a:ext cx="4487594" cy="2194559"/>
          </a:xfrm>
          <a:prstGeom prst="rect">
            <a:avLst/>
          </a:prstGeom>
          <a:ln w="28575">
            <a:solidFill>
              <a:schemeClr val="accent3">
                <a:lumMod val="75000"/>
              </a:schemeClr>
            </a:solidFill>
          </a:ln>
        </p:spPr>
      </p:pic>
      <p:sp>
        <p:nvSpPr>
          <p:cNvPr id="9" name="Rectángulo: esquinas redondeadas 8">
            <a:extLst>
              <a:ext uri="{FF2B5EF4-FFF2-40B4-BE49-F238E27FC236}">
                <a16:creationId xmlns:a16="http://schemas.microsoft.com/office/drawing/2014/main" id="{AF2EF3D9-7DD5-4D63-95D5-E4D77C23ACD4}"/>
              </a:ext>
            </a:extLst>
          </p:cNvPr>
          <p:cNvSpPr/>
          <p:nvPr/>
        </p:nvSpPr>
        <p:spPr>
          <a:xfrm>
            <a:off x="2201593" y="4585743"/>
            <a:ext cx="6935372" cy="16318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a:t>Se aplicó un nivel de confianza del 90% y un nivel de significancia del 10%, por motivo del problema mundial que estamos atravesando por COVID-19 y una vez aplicada la fórmula para la estimación del tamaño de la muestra, se obtuvo que la misma corresponderá a una muestra de 34 hoteles a estudiar dentro del Distrito Metropolitano de Quito.</a:t>
            </a:r>
            <a:endParaRPr lang="es-EC"/>
          </a:p>
        </p:txBody>
      </p:sp>
    </p:spTree>
    <p:extLst>
      <p:ext uri="{BB962C8B-B14F-4D97-AF65-F5344CB8AC3E}">
        <p14:creationId xmlns:p14="http://schemas.microsoft.com/office/powerpoint/2010/main" val="3889720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35A665C5-FBAB-4B9D-A110-B72092706B63}"/>
              </a:ext>
            </a:extLst>
          </p:cNvPr>
          <p:cNvSpPr txBox="1">
            <a:spLocks/>
          </p:cNvSpPr>
          <p:nvPr/>
        </p:nvSpPr>
        <p:spPr>
          <a:xfrm>
            <a:off x="354768" y="691314"/>
            <a:ext cx="4498585" cy="615553"/>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Resultados: </a:t>
            </a:r>
          </a:p>
          <a:p>
            <a:r>
              <a:rPr lang="es-MX" sz="2000" b="1" kern="0" dirty="0">
                <a:solidFill>
                  <a:schemeClr val="accent3">
                    <a:lumMod val="50000"/>
                  </a:schemeClr>
                </a:solidFill>
              </a:rPr>
              <a:t>Análisis Univariado</a:t>
            </a:r>
            <a:endParaRPr lang="es-EC" sz="2000" b="1" kern="0" dirty="0">
              <a:solidFill>
                <a:schemeClr val="accent3">
                  <a:lumMod val="50000"/>
                </a:schemeClr>
              </a:solidFill>
            </a:endParaRPr>
          </a:p>
        </p:txBody>
      </p:sp>
      <p:sp>
        <p:nvSpPr>
          <p:cNvPr id="5" name="CuadroTexto 4">
            <a:extLst>
              <a:ext uri="{FF2B5EF4-FFF2-40B4-BE49-F238E27FC236}">
                <a16:creationId xmlns:a16="http://schemas.microsoft.com/office/drawing/2014/main" id="{6A099B8C-B5C9-44E3-8B88-B97F3B032116}"/>
              </a:ext>
            </a:extLst>
          </p:cNvPr>
          <p:cNvSpPr txBox="1"/>
          <p:nvPr/>
        </p:nvSpPr>
        <p:spPr>
          <a:xfrm>
            <a:off x="354769" y="1275660"/>
            <a:ext cx="10558070"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2:</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¿Qué tipo de negociaciones conoce dentro del mercado de valores?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B5A08483-8E53-4B80-9FAC-8194485395EE}"/>
              </a:ext>
            </a:extLst>
          </p:cNvPr>
          <p:cNvGraphicFramePr>
            <a:graphicFrameLocks noGrp="1"/>
          </p:cNvGraphicFramePr>
          <p:nvPr>
            <p:extLst>
              <p:ext uri="{D42A27DB-BD31-4B8C-83A1-F6EECF244321}">
                <p14:modId xmlns:p14="http://schemas.microsoft.com/office/powerpoint/2010/main" val="1549047003"/>
              </p:ext>
            </p:extLst>
          </p:nvPr>
        </p:nvGraphicFramePr>
        <p:xfrm>
          <a:off x="354769" y="2191607"/>
          <a:ext cx="4809133" cy="3390733"/>
        </p:xfrm>
        <a:graphic>
          <a:graphicData uri="http://schemas.openxmlformats.org/drawingml/2006/table">
            <a:tbl>
              <a:tblPr firstRow="1" firstCol="1" bandRow="1"/>
              <a:tblGrid>
                <a:gridCol w="1860676">
                  <a:extLst>
                    <a:ext uri="{9D8B030D-6E8A-4147-A177-3AD203B41FA5}">
                      <a16:colId xmlns:a16="http://schemas.microsoft.com/office/drawing/2014/main" val="1815386165"/>
                    </a:ext>
                  </a:extLst>
                </a:gridCol>
                <a:gridCol w="1001903">
                  <a:extLst>
                    <a:ext uri="{9D8B030D-6E8A-4147-A177-3AD203B41FA5}">
                      <a16:colId xmlns:a16="http://schemas.microsoft.com/office/drawing/2014/main" val="2338671318"/>
                    </a:ext>
                  </a:extLst>
                </a:gridCol>
                <a:gridCol w="1087780">
                  <a:extLst>
                    <a:ext uri="{9D8B030D-6E8A-4147-A177-3AD203B41FA5}">
                      <a16:colId xmlns:a16="http://schemas.microsoft.com/office/drawing/2014/main" val="1658891727"/>
                    </a:ext>
                  </a:extLst>
                </a:gridCol>
                <a:gridCol w="858774">
                  <a:extLst>
                    <a:ext uri="{9D8B030D-6E8A-4147-A177-3AD203B41FA5}">
                      <a16:colId xmlns:a16="http://schemas.microsoft.com/office/drawing/2014/main" val="2866234053"/>
                    </a:ext>
                  </a:extLst>
                </a:gridCol>
              </a:tblGrid>
              <a:tr h="829584">
                <a:tc>
                  <a:txBody>
                    <a:bodyPr/>
                    <a:lstStyle/>
                    <a:p>
                      <a:pPr>
                        <a:lnSpc>
                          <a:spcPct val="200000"/>
                        </a:lnSpc>
                        <a:spcAft>
                          <a:spcPts val="100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ctr">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acumulado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9734043"/>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Acciones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743761"/>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Obligaciones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88,2%</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1345136"/>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Papel Comercial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3768217"/>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Titularización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31927"/>
                  </a:ext>
                </a:extLst>
              </a:tr>
              <a:tr h="66900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Facturas comerciales negociables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4915902"/>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Ninguna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1170094"/>
                  </a:ext>
                </a:extLst>
              </a:tr>
              <a:tr h="308835">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263254"/>
                  </a:ext>
                </a:extLst>
              </a:tr>
            </a:tbl>
          </a:graphicData>
        </a:graphic>
      </p:graphicFrame>
      <p:graphicFrame>
        <p:nvGraphicFramePr>
          <p:cNvPr id="8" name="Gráfico 7">
            <a:extLst>
              <a:ext uri="{FF2B5EF4-FFF2-40B4-BE49-F238E27FC236}">
                <a16:creationId xmlns:a16="http://schemas.microsoft.com/office/drawing/2014/main" id="{A3E44C4B-BB66-4C72-ADB0-DAA78242C1F1}"/>
              </a:ext>
            </a:extLst>
          </p:cNvPr>
          <p:cNvGraphicFramePr/>
          <p:nvPr>
            <p:extLst>
              <p:ext uri="{D42A27DB-BD31-4B8C-83A1-F6EECF244321}">
                <p14:modId xmlns:p14="http://schemas.microsoft.com/office/powerpoint/2010/main" val="2649631350"/>
              </p:ext>
            </p:extLst>
          </p:nvPr>
        </p:nvGraphicFramePr>
        <p:xfrm>
          <a:off x="5771232" y="2191607"/>
          <a:ext cx="6065999" cy="3390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96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E958EE0-8654-4A0D-B1EB-CC3C0A418E74}"/>
              </a:ext>
            </a:extLst>
          </p:cNvPr>
          <p:cNvSpPr>
            <a:spLocks noGrp="1"/>
          </p:cNvSpPr>
          <p:nvPr>
            <p:ph type="ctrTitle"/>
          </p:nvPr>
        </p:nvSpPr>
        <p:spPr>
          <a:xfrm>
            <a:off x="675861" y="800763"/>
            <a:ext cx="10363200" cy="307777"/>
          </a:xfrm>
        </p:spPr>
        <p:txBody>
          <a:bodyPr/>
          <a:lstStyle/>
          <a:p>
            <a:r>
              <a:rPr lang="es-MX" sz="2000" b="1" dirty="0">
                <a:solidFill>
                  <a:schemeClr val="accent3">
                    <a:lumMod val="50000"/>
                  </a:schemeClr>
                </a:solidFill>
              </a:rPr>
              <a:t>ANTECEDENTES: </a:t>
            </a:r>
            <a:endParaRPr lang="es-EC" sz="2000" b="1" dirty="0">
              <a:solidFill>
                <a:schemeClr val="accent3">
                  <a:lumMod val="50000"/>
                </a:schemeClr>
              </a:solidFill>
            </a:endParaRPr>
          </a:p>
        </p:txBody>
      </p:sp>
      <p:graphicFrame>
        <p:nvGraphicFramePr>
          <p:cNvPr id="10" name="Diagrama 9">
            <a:extLst>
              <a:ext uri="{FF2B5EF4-FFF2-40B4-BE49-F238E27FC236}">
                <a16:creationId xmlns:a16="http://schemas.microsoft.com/office/drawing/2014/main" id="{E38ADE2A-3F46-4D8A-81D8-03E2007513AF}"/>
              </a:ext>
            </a:extLst>
          </p:cNvPr>
          <p:cNvGraphicFramePr/>
          <p:nvPr>
            <p:extLst>
              <p:ext uri="{D42A27DB-BD31-4B8C-83A1-F6EECF244321}">
                <p14:modId xmlns:p14="http://schemas.microsoft.com/office/powerpoint/2010/main" val="1447055418"/>
              </p:ext>
            </p:extLst>
          </p:nvPr>
        </p:nvGraphicFramePr>
        <p:xfrm>
          <a:off x="2005496" y="1461789"/>
          <a:ext cx="4991651" cy="1188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agen 10">
            <a:extLst>
              <a:ext uri="{FF2B5EF4-FFF2-40B4-BE49-F238E27FC236}">
                <a16:creationId xmlns:a16="http://schemas.microsoft.com/office/drawing/2014/main" id="{59C3756F-3B41-4643-8526-96560404F75F}"/>
              </a:ext>
            </a:extLst>
          </p:cNvPr>
          <p:cNvPicPr/>
          <p:nvPr/>
        </p:nvPicPr>
        <p:blipFill rotWithShape="1">
          <a:blip r:embed="rId7"/>
          <a:srcRect l="32985" t="27296" r="42145" b="42271"/>
          <a:stretch/>
        </p:blipFill>
        <p:spPr bwMode="auto">
          <a:xfrm>
            <a:off x="7977809" y="2364201"/>
            <a:ext cx="2941982" cy="2079550"/>
          </a:xfrm>
          <a:prstGeom prst="rect">
            <a:avLst/>
          </a:prstGeom>
          <a:ln>
            <a:solidFill>
              <a:schemeClr val="tx1"/>
            </a:solid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303469B2-602E-4342-A1FE-ED89C29B971E}"/>
              </a:ext>
            </a:extLst>
          </p:cNvPr>
          <p:cNvSpPr txBox="1"/>
          <p:nvPr/>
        </p:nvSpPr>
        <p:spPr>
          <a:xfrm>
            <a:off x="8070575" y="4443751"/>
            <a:ext cx="3061252" cy="738664"/>
          </a:xfrm>
          <a:prstGeom prst="rect">
            <a:avLst/>
          </a:prstGeom>
          <a:noFill/>
        </p:spPr>
        <p:txBody>
          <a:bodyPr wrap="square">
            <a:spAutoFit/>
          </a:bodyPr>
          <a:lstStyle/>
          <a:p>
            <a:r>
              <a:rPr lang="es-EC" sz="1400" b="1" dirty="0">
                <a:effectLst/>
                <a:latin typeface="Times New Roman" panose="02020603050405020304" pitchFamily="18" charset="0"/>
                <a:ea typeface="Times New Roman" panose="02020603050405020304" pitchFamily="18" charset="0"/>
              </a:rPr>
              <a:t>Fuente:</a:t>
            </a:r>
            <a:r>
              <a:rPr lang="es-EC" sz="1400" dirty="0">
                <a:effectLst/>
                <a:latin typeface="Times New Roman" panose="02020603050405020304" pitchFamily="18" charset="0"/>
                <a:ea typeface="Times New Roman" panose="02020603050405020304" pitchFamily="18" charset="0"/>
              </a:rPr>
              <a:t> </a:t>
            </a:r>
            <a:r>
              <a:rPr lang="es-MX" sz="1400" dirty="0">
                <a:effectLst/>
                <a:latin typeface="Times New Roman" panose="02020603050405020304" pitchFamily="18" charset="0"/>
                <a:ea typeface="Times New Roman" panose="02020603050405020304" pitchFamily="18" charset="0"/>
              </a:rPr>
              <a:t>(Turismo, Visualizador de Información Turística del Ecuador, 2021)</a:t>
            </a:r>
            <a:endParaRPr lang="es-EC" sz="1400" dirty="0"/>
          </a:p>
        </p:txBody>
      </p:sp>
      <p:pic>
        <p:nvPicPr>
          <p:cNvPr id="14" name="Imagen 13">
            <a:extLst>
              <a:ext uri="{FF2B5EF4-FFF2-40B4-BE49-F238E27FC236}">
                <a16:creationId xmlns:a16="http://schemas.microsoft.com/office/drawing/2014/main" id="{F4C78140-8EE4-4907-B73A-386F3F468152}"/>
              </a:ext>
            </a:extLst>
          </p:cNvPr>
          <p:cNvPicPr/>
          <p:nvPr/>
        </p:nvPicPr>
        <p:blipFill rotWithShape="1">
          <a:blip r:embed="rId8"/>
          <a:srcRect l="33337" t="26668" r="13041" b="42889"/>
          <a:stretch/>
        </p:blipFill>
        <p:spPr bwMode="auto">
          <a:xfrm>
            <a:off x="789610" y="3316661"/>
            <a:ext cx="5160615" cy="2079550"/>
          </a:xfrm>
          <a:prstGeom prst="rect">
            <a:avLst/>
          </a:prstGeom>
          <a:ln>
            <a:solidFill>
              <a:schemeClr val="tx1"/>
            </a:solid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ABB2B5A3-3CBE-4A3D-9B72-D7E44AD356B7}"/>
              </a:ext>
            </a:extLst>
          </p:cNvPr>
          <p:cNvSpPr txBox="1"/>
          <p:nvPr/>
        </p:nvSpPr>
        <p:spPr>
          <a:xfrm>
            <a:off x="803967" y="2947329"/>
            <a:ext cx="6096000" cy="307777"/>
          </a:xfrm>
          <a:prstGeom prst="rect">
            <a:avLst/>
          </a:prstGeom>
          <a:noFill/>
        </p:spPr>
        <p:txBody>
          <a:bodyPr wrap="square">
            <a:spAutoFit/>
          </a:bodyPr>
          <a:lstStyle/>
          <a:p>
            <a:r>
              <a:rPr lang="es-EC" sz="1400" dirty="0">
                <a:effectLst/>
                <a:latin typeface="Times New Roman" panose="02020603050405020304" pitchFamily="18" charset="0"/>
                <a:ea typeface="Times New Roman" panose="02020603050405020304" pitchFamily="18" charset="0"/>
              </a:rPr>
              <a:t>Producto Interno Bruto Turístico</a:t>
            </a:r>
            <a:r>
              <a:rPr lang="es-EC" sz="1400" dirty="0">
                <a:solidFill>
                  <a:srgbClr val="FF0000"/>
                </a:solidFill>
                <a:effectLst/>
                <a:latin typeface="Times New Roman" panose="02020603050405020304" pitchFamily="18" charset="0"/>
                <a:ea typeface="Times New Roman" panose="02020603050405020304" pitchFamily="18" charset="0"/>
              </a:rPr>
              <a:t> </a:t>
            </a:r>
            <a:endParaRPr lang="es-EC" sz="1400" dirty="0"/>
          </a:p>
        </p:txBody>
      </p:sp>
      <p:sp>
        <p:nvSpPr>
          <p:cNvPr id="18" name="CuadroTexto 17">
            <a:extLst>
              <a:ext uri="{FF2B5EF4-FFF2-40B4-BE49-F238E27FC236}">
                <a16:creationId xmlns:a16="http://schemas.microsoft.com/office/drawing/2014/main" id="{9A184E95-9E4E-4127-A8EC-8214D54F0287}"/>
              </a:ext>
            </a:extLst>
          </p:cNvPr>
          <p:cNvSpPr txBox="1"/>
          <p:nvPr/>
        </p:nvSpPr>
        <p:spPr>
          <a:xfrm>
            <a:off x="803967" y="5335010"/>
            <a:ext cx="4928706" cy="523220"/>
          </a:xfrm>
          <a:prstGeom prst="rect">
            <a:avLst/>
          </a:prstGeom>
          <a:noFill/>
        </p:spPr>
        <p:txBody>
          <a:bodyPr wrap="square">
            <a:spAutoFit/>
          </a:bodyPr>
          <a:lstStyle>
            <a:defPPr>
              <a:defRPr lang="es-EC"/>
            </a:defPPr>
            <a:lvl1pPr>
              <a:defRPr sz="1400" b="1">
                <a:effectLst/>
                <a:latin typeface="Times New Roman" panose="02020603050405020304" pitchFamily="18" charset="0"/>
                <a:ea typeface="Times New Roman" panose="02020603050405020304" pitchFamily="18" charset="0"/>
              </a:defRPr>
            </a:lvl1pPr>
          </a:lstStyle>
          <a:p>
            <a:r>
              <a:rPr lang="es-EC" dirty="0"/>
              <a:t>Fuente: </a:t>
            </a:r>
            <a:r>
              <a:rPr lang="es-MX" dirty="0"/>
              <a:t>(Turismo, Visualizador de Información Turística del Ecuador, 2021)</a:t>
            </a:r>
            <a:endParaRPr lang="es-EC" dirty="0"/>
          </a:p>
        </p:txBody>
      </p:sp>
    </p:spTree>
    <p:extLst>
      <p:ext uri="{BB962C8B-B14F-4D97-AF65-F5344CB8AC3E}">
        <p14:creationId xmlns:p14="http://schemas.microsoft.com/office/powerpoint/2010/main" val="2870768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39DE85B-9CB0-48F9-B524-D7E9E7547981}"/>
              </a:ext>
            </a:extLst>
          </p:cNvPr>
          <p:cNvSpPr txBox="1"/>
          <p:nvPr/>
        </p:nvSpPr>
        <p:spPr>
          <a:xfrm>
            <a:off x="488852" y="327307"/>
            <a:ext cx="11703148" cy="112126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6:</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En la actualidad y años anteriores ¿Su empresa se maneja o se ha manejado con algún tipo de negociación en el mercado de valores para mejorar su rentabilidad y liquidez?</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C216E4E9-F092-48A2-B2F2-4324A9DD7E9B}"/>
              </a:ext>
            </a:extLst>
          </p:cNvPr>
          <p:cNvGraphicFramePr>
            <a:graphicFrameLocks noGrp="1"/>
          </p:cNvGraphicFramePr>
          <p:nvPr>
            <p:extLst>
              <p:ext uri="{D42A27DB-BD31-4B8C-83A1-F6EECF244321}">
                <p14:modId xmlns:p14="http://schemas.microsoft.com/office/powerpoint/2010/main" val="2884386743"/>
              </p:ext>
            </p:extLst>
          </p:nvPr>
        </p:nvGraphicFramePr>
        <p:xfrm>
          <a:off x="488851" y="2174492"/>
          <a:ext cx="4322299" cy="1672336"/>
        </p:xfrm>
        <a:graphic>
          <a:graphicData uri="http://schemas.openxmlformats.org/drawingml/2006/table">
            <a:tbl>
              <a:tblPr firstRow="1" firstCol="1" bandRow="1"/>
              <a:tblGrid>
                <a:gridCol w="2035866">
                  <a:extLst>
                    <a:ext uri="{9D8B030D-6E8A-4147-A177-3AD203B41FA5}">
                      <a16:colId xmlns:a16="http://schemas.microsoft.com/office/drawing/2014/main" val="1292683174"/>
                    </a:ext>
                  </a:extLst>
                </a:gridCol>
                <a:gridCol w="1096235">
                  <a:extLst>
                    <a:ext uri="{9D8B030D-6E8A-4147-A177-3AD203B41FA5}">
                      <a16:colId xmlns:a16="http://schemas.microsoft.com/office/drawing/2014/main" val="4020656739"/>
                    </a:ext>
                  </a:extLst>
                </a:gridCol>
                <a:gridCol w="1190198">
                  <a:extLst>
                    <a:ext uri="{9D8B030D-6E8A-4147-A177-3AD203B41FA5}">
                      <a16:colId xmlns:a16="http://schemas.microsoft.com/office/drawing/2014/main" val="3507854402"/>
                    </a:ext>
                  </a:extLst>
                </a:gridCol>
              </a:tblGrid>
              <a:tr h="200025">
                <a:tc>
                  <a:txBody>
                    <a:bodyPr/>
                    <a:lstStyle/>
                    <a:p>
                      <a:pPr>
                        <a:lnSpc>
                          <a:spcPct val="20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338814"/>
                  </a:ext>
                </a:extLst>
              </a:tr>
              <a:tr h="200025">
                <a:tc>
                  <a:txBody>
                    <a:bodyPr/>
                    <a:lstStyle/>
                    <a:p>
                      <a:pPr>
                        <a:lnSpc>
                          <a:spcPct val="20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extLst>
                  <a:ext uri="{0D108BD9-81ED-4DB2-BD59-A6C34878D82A}">
                    <a16:rowId xmlns:a16="http://schemas.microsoft.com/office/drawing/2014/main" val="2706957152"/>
                  </a:ext>
                </a:extLst>
              </a:tr>
              <a:tr h="200025">
                <a:tc>
                  <a:txBody>
                    <a:bodyPr/>
                    <a:lstStyle/>
                    <a:p>
                      <a:pPr>
                        <a:lnSpc>
                          <a:spcPct val="20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512563"/>
                  </a:ext>
                </a:extLst>
              </a:tr>
              <a:tr h="200025">
                <a:tc>
                  <a:txBody>
                    <a:bodyPr/>
                    <a:lstStyle/>
                    <a:p>
                      <a:pPr>
                        <a:lnSpc>
                          <a:spcPct val="20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269899"/>
                  </a:ext>
                </a:extLst>
              </a:tr>
            </a:tbl>
          </a:graphicData>
        </a:graphic>
      </p:graphicFrame>
      <p:graphicFrame>
        <p:nvGraphicFramePr>
          <p:cNvPr id="7" name="Gráfico 6">
            <a:extLst>
              <a:ext uri="{FF2B5EF4-FFF2-40B4-BE49-F238E27FC236}">
                <a16:creationId xmlns:a16="http://schemas.microsoft.com/office/drawing/2014/main" id="{632B0271-DF06-4860-953B-8A1EE5113E6C}"/>
              </a:ext>
            </a:extLst>
          </p:cNvPr>
          <p:cNvGraphicFramePr/>
          <p:nvPr>
            <p:extLst>
              <p:ext uri="{D42A27DB-BD31-4B8C-83A1-F6EECF244321}">
                <p14:modId xmlns:p14="http://schemas.microsoft.com/office/powerpoint/2010/main" val="1392481645"/>
              </p:ext>
            </p:extLst>
          </p:nvPr>
        </p:nvGraphicFramePr>
        <p:xfrm>
          <a:off x="6504770" y="1948986"/>
          <a:ext cx="4679046" cy="2960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7906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9F3E51-76A3-434B-BD9B-3A5977F211D0}"/>
              </a:ext>
            </a:extLst>
          </p:cNvPr>
          <p:cNvSpPr txBox="1"/>
          <p:nvPr/>
        </p:nvSpPr>
        <p:spPr>
          <a:xfrm>
            <a:off x="376310" y="487409"/>
            <a:ext cx="11074792"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7:</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Si su respuesta anterior fue positiva. ¿Qué tipo de negociaciones ha adquirido su empresa?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96CA9EB9-C97C-41AA-B7A9-8B21B07A2070}"/>
              </a:ext>
            </a:extLst>
          </p:cNvPr>
          <p:cNvGraphicFramePr>
            <a:graphicFrameLocks noGrp="1"/>
          </p:cNvGraphicFramePr>
          <p:nvPr>
            <p:extLst>
              <p:ext uri="{D42A27DB-BD31-4B8C-83A1-F6EECF244321}">
                <p14:modId xmlns:p14="http://schemas.microsoft.com/office/powerpoint/2010/main" val="2110578384"/>
              </p:ext>
            </p:extLst>
          </p:nvPr>
        </p:nvGraphicFramePr>
        <p:xfrm>
          <a:off x="559312" y="1663504"/>
          <a:ext cx="4997426" cy="2209800"/>
        </p:xfrm>
        <a:graphic>
          <a:graphicData uri="http://schemas.openxmlformats.org/drawingml/2006/table">
            <a:tbl>
              <a:tblPr/>
              <a:tblGrid>
                <a:gridCol w="1933528">
                  <a:extLst>
                    <a:ext uri="{9D8B030D-6E8A-4147-A177-3AD203B41FA5}">
                      <a16:colId xmlns:a16="http://schemas.microsoft.com/office/drawing/2014/main" val="4179969402"/>
                    </a:ext>
                  </a:extLst>
                </a:gridCol>
                <a:gridCol w="1041129">
                  <a:extLst>
                    <a:ext uri="{9D8B030D-6E8A-4147-A177-3AD203B41FA5}">
                      <a16:colId xmlns:a16="http://schemas.microsoft.com/office/drawing/2014/main" val="3518512745"/>
                    </a:ext>
                  </a:extLst>
                </a:gridCol>
                <a:gridCol w="1130371">
                  <a:extLst>
                    <a:ext uri="{9D8B030D-6E8A-4147-A177-3AD203B41FA5}">
                      <a16:colId xmlns:a16="http://schemas.microsoft.com/office/drawing/2014/main" val="1558791594"/>
                    </a:ext>
                  </a:extLst>
                </a:gridCol>
                <a:gridCol w="892398">
                  <a:extLst>
                    <a:ext uri="{9D8B030D-6E8A-4147-A177-3AD203B41FA5}">
                      <a16:colId xmlns:a16="http://schemas.microsoft.com/office/drawing/2014/main" val="2372692681"/>
                    </a:ext>
                  </a:extLst>
                </a:gridCol>
              </a:tblGrid>
              <a:tr h="400050">
                <a:tc>
                  <a:txBody>
                    <a:bodyPr/>
                    <a:lstStyle/>
                    <a:p>
                      <a:pPr algn="l" fontAlgn="ctr"/>
                      <a:r>
                        <a:rPr lang="es-EC" sz="1400" b="0" i="0" u="none" strike="noStrike">
                          <a:solidFill>
                            <a:srgbClr val="000000"/>
                          </a:solidFill>
                          <a:effectLst/>
                          <a:latin typeface="Times New Roman" panose="02020603050405020304" pitchFamily="18" charset="0"/>
                        </a:rPr>
                        <a:t> </a:t>
                      </a:r>
                    </a:p>
                  </a:txBody>
                  <a:tcPr marL="9525" marR="9525" marT="9525" marB="0" anchor="ctr">
                    <a:lnL>
                      <a:noFill/>
                    </a:lnL>
                    <a:lnR>
                      <a:noFill/>
                    </a:lnR>
                    <a:lnT w="6350" cap="flat" cmpd="sng" algn="ctr">
                      <a:solidFill>
                        <a:srgbClr val="7E7E7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400" b="1" i="0" u="none" strike="noStrike">
                          <a:solidFill>
                            <a:srgbClr val="000000"/>
                          </a:solidFill>
                          <a:effectLst/>
                          <a:latin typeface="Times New Roman" panose="02020603050405020304" pitchFamily="18" charset="0"/>
                        </a:rPr>
                        <a:t>Frecuencia</a:t>
                      </a:r>
                    </a:p>
                  </a:txBody>
                  <a:tcPr marL="9525" marR="9525" marT="9525" marB="0">
                    <a:lnL>
                      <a:noFill/>
                    </a:lnL>
                    <a:lnR>
                      <a:noFill/>
                    </a:lnR>
                    <a:lnT w="6350" cap="flat" cmpd="sng" algn="ctr">
                      <a:solidFill>
                        <a:srgbClr val="7E7E7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400" b="1" i="0" u="none" strike="noStrike">
                          <a:solidFill>
                            <a:srgbClr val="000000"/>
                          </a:solidFill>
                          <a:effectLst/>
                          <a:latin typeface="Times New Roman" panose="02020603050405020304" pitchFamily="18" charset="0"/>
                        </a:rPr>
                        <a:t>Porcentaje   </a:t>
                      </a:r>
                    </a:p>
                  </a:txBody>
                  <a:tcPr marL="9525" marR="9525" marT="9525" marB="0">
                    <a:lnL>
                      <a:noFill/>
                    </a:lnL>
                    <a:lnR>
                      <a:noFill/>
                    </a:lnR>
                    <a:lnT w="6350" cap="flat" cmpd="sng" algn="ctr">
                      <a:solidFill>
                        <a:srgbClr val="7E7E7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s-EC" sz="1400" b="1" i="0" u="none" strike="noStrike">
                          <a:solidFill>
                            <a:srgbClr val="000000"/>
                          </a:solidFill>
                          <a:effectLst/>
                          <a:latin typeface="Times New Roman" panose="02020603050405020304" pitchFamily="18" charset="0"/>
                        </a:rPr>
                        <a:t>Porcentaje acumulado</a:t>
                      </a:r>
                    </a:p>
                  </a:txBody>
                  <a:tcPr marL="9525" marR="9525" marT="9525" marB="0">
                    <a:lnL>
                      <a:noFill/>
                    </a:lnL>
                    <a:lnR>
                      <a:noFill/>
                    </a:lnR>
                    <a:lnT w="6350" cap="flat" cmpd="sng" algn="ctr">
                      <a:solidFill>
                        <a:srgbClr val="7E7E7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64959"/>
                  </a:ext>
                </a:extLst>
              </a:tr>
              <a:tr h="200025">
                <a:tc>
                  <a:txBody>
                    <a:bodyPr/>
                    <a:lstStyle/>
                    <a:p>
                      <a:pPr algn="l" fontAlgn="t"/>
                      <a:r>
                        <a:rPr lang="es-EC" sz="1400" b="1" i="0" u="none" strike="noStrike">
                          <a:solidFill>
                            <a:srgbClr val="000000"/>
                          </a:solidFill>
                          <a:effectLst/>
                          <a:latin typeface="Times New Roman" panose="02020603050405020304" pitchFamily="18" charset="0"/>
                        </a:rPr>
                        <a:t>Acciones              </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Times New Roman" panose="02020603050405020304" pitchFamily="18" charset="0"/>
                        </a:rPr>
                        <a:t>2</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5,90%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5,90%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9433031"/>
                  </a:ext>
                </a:extLst>
              </a:tr>
              <a:tr h="200025">
                <a:tc>
                  <a:txBody>
                    <a:bodyPr/>
                    <a:lstStyle/>
                    <a:p>
                      <a:pPr algn="l" fontAlgn="b"/>
                      <a:r>
                        <a:rPr lang="es-EC" sz="1400" b="1" i="0" u="none" strike="noStrike">
                          <a:solidFill>
                            <a:srgbClr val="000000"/>
                          </a:solidFill>
                          <a:effectLst/>
                          <a:latin typeface="Times New Roman" panose="02020603050405020304" pitchFamily="18" charset="0"/>
                        </a:rPr>
                        <a:t>Obligaciones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Times New Roman" panose="02020603050405020304" pitchFamily="18" charset="0"/>
                        </a:rPr>
                        <a:t>0</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048285"/>
                  </a:ext>
                </a:extLst>
              </a:tr>
              <a:tr h="200025">
                <a:tc>
                  <a:txBody>
                    <a:bodyPr/>
                    <a:lstStyle/>
                    <a:p>
                      <a:pPr algn="l" fontAlgn="b"/>
                      <a:r>
                        <a:rPr lang="es-EC" sz="1400" b="1" i="0" u="none" strike="noStrike">
                          <a:solidFill>
                            <a:srgbClr val="000000"/>
                          </a:solidFill>
                          <a:effectLst/>
                          <a:latin typeface="Times New Roman" panose="02020603050405020304" pitchFamily="18" charset="0"/>
                        </a:rPr>
                        <a:t>Papel Comercial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Times New Roman" panose="02020603050405020304" pitchFamily="18" charset="0"/>
                        </a:rPr>
                        <a:t>0</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53579"/>
                  </a:ext>
                </a:extLst>
              </a:tr>
              <a:tr h="200025">
                <a:tc>
                  <a:txBody>
                    <a:bodyPr/>
                    <a:lstStyle/>
                    <a:p>
                      <a:pPr algn="l" fontAlgn="t"/>
                      <a:r>
                        <a:rPr lang="es-EC" sz="1400" b="1" i="0" u="none" strike="noStrike">
                          <a:solidFill>
                            <a:srgbClr val="000000"/>
                          </a:solidFill>
                          <a:effectLst/>
                          <a:latin typeface="Times New Roman" panose="02020603050405020304" pitchFamily="18" charset="0"/>
                        </a:rPr>
                        <a:t>Titularización</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7E7E7E"/>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Times New Roman" panose="02020603050405020304" pitchFamily="18" charset="0"/>
                        </a:rPr>
                        <a:t>0</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627657"/>
                  </a:ext>
                </a:extLst>
              </a:tr>
              <a:tr h="400050">
                <a:tc>
                  <a:txBody>
                    <a:bodyPr/>
                    <a:lstStyle/>
                    <a:p>
                      <a:pPr algn="l" fontAlgn="b"/>
                      <a:r>
                        <a:rPr lang="es-EC" sz="1400" b="1" i="0" u="none" strike="noStrike">
                          <a:solidFill>
                            <a:srgbClr val="000000"/>
                          </a:solidFill>
                          <a:effectLst/>
                          <a:latin typeface="Times New Roman" panose="02020603050405020304" pitchFamily="18" charset="0"/>
                        </a:rPr>
                        <a:t>Facturas comerciales negociables</a:t>
                      </a:r>
                    </a:p>
                  </a:txBody>
                  <a:tcPr marL="9525" marR="9525" marT="9525" marB="0" anchor="b">
                    <a:lnL>
                      <a:noFill/>
                    </a:lnL>
                    <a:lnR>
                      <a:noFill/>
                    </a:lnR>
                    <a:lnT w="6350" cap="flat" cmpd="sng" algn="ctr">
                      <a:solidFill>
                        <a:srgbClr val="7E7E7E"/>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s-EC" sz="1400" b="0" i="0" u="none" strike="noStrike">
                          <a:solidFill>
                            <a:srgbClr val="000000"/>
                          </a:solidFill>
                          <a:effectLst/>
                          <a:latin typeface="Times New Roman" panose="02020603050405020304" pitchFamily="18" charset="0"/>
                        </a:rPr>
                        <a:t>0</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64214"/>
                  </a:ext>
                </a:extLst>
              </a:tr>
              <a:tr h="200025">
                <a:tc>
                  <a:txBody>
                    <a:bodyPr/>
                    <a:lstStyle/>
                    <a:p>
                      <a:pPr algn="l" fontAlgn="b"/>
                      <a:r>
                        <a:rPr lang="es-EC" sz="1400" b="1" i="0" u="none" strike="noStrike">
                          <a:solidFill>
                            <a:srgbClr val="000000"/>
                          </a:solidFill>
                          <a:effectLst/>
                          <a:latin typeface="Times New Roman" panose="02020603050405020304" pitchFamily="18" charset="0"/>
                        </a:rPr>
                        <a:t>Ninguna</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32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94,1%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605528"/>
                  </a:ext>
                </a:extLst>
              </a:tr>
              <a:tr h="200025">
                <a:tc>
                  <a:txBody>
                    <a:bodyPr/>
                    <a:lstStyle/>
                    <a:p>
                      <a:pPr algn="l" fontAlgn="t"/>
                      <a:r>
                        <a:rPr lang="es-EC" sz="1400" b="1" i="0" u="none" strike="noStrike">
                          <a:solidFill>
                            <a:srgbClr val="000000"/>
                          </a:solidFill>
                          <a:effectLst/>
                          <a:latin typeface="Times New Roman" panose="02020603050405020304" pitchFamily="18" charset="0"/>
                        </a:rPr>
                        <a:t>Total</a:t>
                      </a:r>
                    </a:p>
                  </a:txBody>
                  <a:tcPr marL="9525" marR="9525" marT="9525" marB="0">
                    <a:lnL>
                      <a:noFill/>
                    </a:lnL>
                    <a:lnR>
                      <a:noFill/>
                    </a:lnR>
                    <a:lnT w="6350" cap="flat" cmpd="sng" algn="ctr">
                      <a:solidFill>
                        <a:srgbClr val="000000"/>
                      </a:solidFill>
                      <a:prstDash val="solid"/>
                      <a:round/>
                      <a:headEnd type="none" w="med" len="med"/>
                      <a:tailEnd type="none" w="med" len="med"/>
                    </a:lnT>
                    <a:lnB w="6350" cap="flat" cmpd="sng" algn="ctr">
                      <a:solidFill>
                        <a:srgbClr val="7E7E7E"/>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a:solidFill>
                            <a:srgbClr val="000000"/>
                          </a:solidFill>
                          <a:effectLst/>
                          <a:latin typeface="Times New Roman" panose="02020603050405020304" pitchFamily="18" charset="0"/>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400" b="0" i="0" u="none" strike="noStrike" dirty="0">
                          <a:solidFill>
                            <a:srgbClr val="000000"/>
                          </a:solidFill>
                          <a:effectLst/>
                          <a:latin typeface="Times New Roman" panose="02020603050405020304" pitchFamily="18"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881957"/>
                  </a:ext>
                </a:extLst>
              </a:tr>
            </a:tbl>
          </a:graphicData>
        </a:graphic>
      </p:graphicFrame>
      <p:graphicFrame>
        <p:nvGraphicFramePr>
          <p:cNvPr id="9" name="Gráfico 8">
            <a:extLst>
              <a:ext uri="{FF2B5EF4-FFF2-40B4-BE49-F238E27FC236}">
                <a16:creationId xmlns:a16="http://schemas.microsoft.com/office/drawing/2014/main" id="{B05D1ACE-6EA9-49B6-8823-F777D4921043}"/>
              </a:ext>
            </a:extLst>
          </p:cNvPr>
          <p:cNvGraphicFramePr>
            <a:graphicFrameLocks/>
          </p:cNvGraphicFramePr>
          <p:nvPr>
            <p:extLst>
              <p:ext uri="{D42A27DB-BD31-4B8C-83A1-F6EECF244321}">
                <p14:modId xmlns:p14="http://schemas.microsoft.com/office/powerpoint/2010/main" val="3866294678"/>
              </p:ext>
            </p:extLst>
          </p:nvPr>
        </p:nvGraphicFramePr>
        <p:xfrm>
          <a:off x="6379041" y="2057400"/>
          <a:ext cx="5253647" cy="288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2290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08AEA36-CE59-4990-B9D5-EF2959DF1BF2}"/>
              </a:ext>
            </a:extLst>
          </p:cNvPr>
          <p:cNvSpPr txBox="1"/>
          <p:nvPr/>
        </p:nvSpPr>
        <p:spPr>
          <a:xfrm>
            <a:off x="221566" y="322952"/>
            <a:ext cx="11834446" cy="112126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8:</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Si su empresa no se ha manejado con el mercado de valores ¿Estaría dispuesta a incurrir en él para aumentar su rentabilidad o liquidez?</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79D5BBB0-27B6-43BD-8948-D01C52B0152D}"/>
              </a:ext>
            </a:extLst>
          </p:cNvPr>
          <p:cNvGraphicFramePr>
            <a:graphicFrameLocks noGrp="1"/>
          </p:cNvGraphicFramePr>
          <p:nvPr>
            <p:extLst>
              <p:ext uri="{D42A27DB-BD31-4B8C-83A1-F6EECF244321}">
                <p14:modId xmlns:p14="http://schemas.microsoft.com/office/powerpoint/2010/main" val="1675828647"/>
              </p:ext>
            </p:extLst>
          </p:nvPr>
        </p:nvGraphicFramePr>
        <p:xfrm>
          <a:off x="447943" y="2483992"/>
          <a:ext cx="3800499" cy="1463296"/>
        </p:xfrm>
        <a:graphic>
          <a:graphicData uri="http://schemas.openxmlformats.org/drawingml/2006/table">
            <a:tbl>
              <a:tblPr firstRow="1" firstCol="1" bandRow="1"/>
              <a:tblGrid>
                <a:gridCol w="1790090">
                  <a:extLst>
                    <a:ext uri="{9D8B030D-6E8A-4147-A177-3AD203B41FA5}">
                      <a16:colId xmlns:a16="http://schemas.microsoft.com/office/drawing/2014/main" val="2304513163"/>
                    </a:ext>
                  </a:extLst>
                </a:gridCol>
                <a:gridCol w="963895">
                  <a:extLst>
                    <a:ext uri="{9D8B030D-6E8A-4147-A177-3AD203B41FA5}">
                      <a16:colId xmlns:a16="http://schemas.microsoft.com/office/drawing/2014/main" val="1726883379"/>
                    </a:ext>
                  </a:extLst>
                </a:gridCol>
                <a:gridCol w="1046514">
                  <a:extLst>
                    <a:ext uri="{9D8B030D-6E8A-4147-A177-3AD203B41FA5}">
                      <a16:colId xmlns:a16="http://schemas.microsoft.com/office/drawing/2014/main" val="1992349588"/>
                    </a:ext>
                  </a:extLst>
                </a:gridCol>
              </a:tblGrid>
              <a:tr h="200025">
                <a:tc>
                  <a:txBody>
                    <a:bodyPr/>
                    <a:lstStyle/>
                    <a:p>
                      <a:pPr>
                        <a:lnSpc>
                          <a:spcPct val="20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740066"/>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3428107"/>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420264"/>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908689"/>
                  </a:ext>
                </a:extLst>
              </a:tr>
            </a:tbl>
          </a:graphicData>
        </a:graphic>
      </p:graphicFrame>
      <p:graphicFrame>
        <p:nvGraphicFramePr>
          <p:cNvPr id="8" name="Gráfico 7">
            <a:extLst>
              <a:ext uri="{FF2B5EF4-FFF2-40B4-BE49-F238E27FC236}">
                <a16:creationId xmlns:a16="http://schemas.microsoft.com/office/drawing/2014/main" id="{DFAB3A61-D720-43CC-93C9-027F1503B2F1}"/>
              </a:ext>
            </a:extLst>
          </p:cNvPr>
          <p:cNvGraphicFramePr/>
          <p:nvPr>
            <p:extLst>
              <p:ext uri="{D42A27DB-BD31-4B8C-83A1-F6EECF244321}">
                <p14:modId xmlns:p14="http://schemas.microsoft.com/office/powerpoint/2010/main" val="4017018139"/>
              </p:ext>
            </p:extLst>
          </p:nvPr>
        </p:nvGraphicFramePr>
        <p:xfrm>
          <a:off x="6326114" y="1985229"/>
          <a:ext cx="4857702" cy="27133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334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7E327A7-4656-4D15-8C0D-2D42BCADFDD7}"/>
              </a:ext>
            </a:extLst>
          </p:cNvPr>
          <p:cNvSpPr txBox="1"/>
          <p:nvPr/>
        </p:nvSpPr>
        <p:spPr>
          <a:xfrm>
            <a:off x="0" y="449561"/>
            <a:ext cx="12192000" cy="112126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9:</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¿A qué tipo de negociación le gustaría que su empresa este inmersa o se mantenga dentro del mercado de valores?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07A71120-90E3-4B32-8B39-DBC36F926BBC}"/>
              </a:ext>
            </a:extLst>
          </p:cNvPr>
          <p:cNvGraphicFramePr>
            <a:graphicFrameLocks noGrp="1"/>
          </p:cNvGraphicFramePr>
          <p:nvPr>
            <p:extLst>
              <p:ext uri="{D42A27DB-BD31-4B8C-83A1-F6EECF244321}">
                <p14:modId xmlns:p14="http://schemas.microsoft.com/office/powerpoint/2010/main" val="844564095"/>
              </p:ext>
            </p:extLst>
          </p:nvPr>
        </p:nvGraphicFramePr>
        <p:xfrm>
          <a:off x="335723" y="1727197"/>
          <a:ext cx="4700511" cy="3403605"/>
        </p:xfrm>
        <a:graphic>
          <a:graphicData uri="http://schemas.openxmlformats.org/drawingml/2006/table">
            <a:tbl>
              <a:tblPr firstRow="1" firstCol="1" bandRow="1"/>
              <a:tblGrid>
                <a:gridCol w="1818650">
                  <a:extLst>
                    <a:ext uri="{9D8B030D-6E8A-4147-A177-3AD203B41FA5}">
                      <a16:colId xmlns:a16="http://schemas.microsoft.com/office/drawing/2014/main" val="907101242"/>
                    </a:ext>
                  </a:extLst>
                </a:gridCol>
                <a:gridCol w="979273">
                  <a:extLst>
                    <a:ext uri="{9D8B030D-6E8A-4147-A177-3AD203B41FA5}">
                      <a16:colId xmlns:a16="http://schemas.microsoft.com/office/drawing/2014/main" val="825191139"/>
                    </a:ext>
                  </a:extLst>
                </a:gridCol>
                <a:gridCol w="1063211">
                  <a:extLst>
                    <a:ext uri="{9D8B030D-6E8A-4147-A177-3AD203B41FA5}">
                      <a16:colId xmlns:a16="http://schemas.microsoft.com/office/drawing/2014/main" val="3070799544"/>
                    </a:ext>
                  </a:extLst>
                </a:gridCol>
                <a:gridCol w="839377">
                  <a:extLst>
                    <a:ext uri="{9D8B030D-6E8A-4147-A177-3AD203B41FA5}">
                      <a16:colId xmlns:a16="http://schemas.microsoft.com/office/drawing/2014/main" val="3570251854"/>
                    </a:ext>
                  </a:extLst>
                </a:gridCol>
              </a:tblGrid>
              <a:tr h="842456">
                <a:tc>
                  <a:txBody>
                    <a:bodyPr/>
                    <a:lstStyle/>
                    <a:p>
                      <a:pPr>
                        <a:lnSpc>
                          <a:spcPct val="200000"/>
                        </a:lnSpc>
                        <a:spcAft>
                          <a:spcPts val="1000"/>
                        </a:spcAft>
                      </a:pPr>
                      <a:r>
                        <a:rPr lang="es-EC"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acumulado</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277370"/>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Acciones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657126"/>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Obligaciones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55,9%</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479168"/>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Papel Comercial </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306484"/>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Titularización</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350331"/>
                  </a:ext>
                </a:extLst>
              </a:tr>
              <a:tr h="405664">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Facturas comerciales negociables</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875635"/>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Ninguna</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257309"/>
                  </a:ext>
                </a:extLst>
              </a:tr>
              <a:tr h="187267">
                <a:tc>
                  <a:txBody>
                    <a:bodyPr/>
                    <a:lstStyle/>
                    <a:p>
                      <a:pPr>
                        <a:lnSpc>
                          <a:spcPct val="20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6541" marR="2654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929018"/>
                  </a:ext>
                </a:extLst>
              </a:tr>
            </a:tbl>
          </a:graphicData>
        </a:graphic>
      </p:graphicFrame>
      <p:graphicFrame>
        <p:nvGraphicFramePr>
          <p:cNvPr id="7" name="Gráfico 6">
            <a:extLst>
              <a:ext uri="{FF2B5EF4-FFF2-40B4-BE49-F238E27FC236}">
                <a16:creationId xmlns:a16="http://schemas.microsoft.com/office/drawing/2014/main" id="{E68BFC99-8FA0-451F-82F0-AF14A7FBE5EA}"/>
              </a:ext>
            </a:extLst>
          </p:cNvPr>
          <p:cNvGraphicFramePr/>
          <p:nvPr>
            <p:extLst>
              <p:ext uri="{D42A27DB-BD31-4B8C-83A1-F6EECF244321}">
                <p14:modId xmlns:p14="http://schemas.microsoft.com/office/powerpoint/2010/main" val="1142574331"/>
              </p:ext>
            </p:extLst>
          </p:nvPr>
        </p:nvGraphicFramePr>
        <p:xfrm>
          <a:off x="6096000" y="1962711"/>
          <a:ext cx="5467008" cy="2932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3395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F545E17-B7EB-4B83-B6FC-23375CFCC531}"/>
              </a:ext>
            </a:extLst>
          </p:cNvPr>
          <p:cNvSpPr txBox="1"/>
          <p:nvPr/>
        </p:nvSpPr>
        <p:spPr>
          <a:xfrm>
            <a:off x="249702" y="459273"/>
            <a:ext cx="9977510"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10:</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¿Cuál es el promedio anual de ingresos que recibe su empresa?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DD305121-7915-46ED-87C1-2BB6584FEE3B}"/>
              </a:ext>
            </a:extLst>
          </p:cNvPr>
          <p:cNvGraphicFramePr>
            <a:graphicFrameLocks noGrp="1"/>
          </p:cNvGraphicFramePr>
          <p:nvPr>
            <p:extLst>
              <p:ext uri="{D42A27DB-BD31-4B8C-83A1-F6EECF244321}">
                <p14:modId xmlns:p14="http://schemas.microsoft.com/office/powerpoint/2010/main" val="3722436322"/>
              </p:ext>
            </p:extLst>
          </p:nvPr>
        </p:nvGraphicFramePr>
        <p:xfrm>
          <a:off x="133059" y="1511200"/>
          <a:ext cx="5705034" cy="4084960"/>
        </p:xfrm>
        <a:graphic>
          <a:graphicData uri="http://schemas.openxmlformats.org/drawingml/2006/table">
            <a:tbl>
              <a:tblPr firstRow="1" firstCol="1" bandRow="1"/>
              <a:tblGrid>
                <a:gridCol w="2207303">
                  <a:extLst>
                    <a:ext uri="{9D8B030D-6E8A-4147-A177-3AD203B41FA5}">
                      <a16:colId xmlns:a16="http://schemas.microsoft.com/office/drawing/2014/main" val="3975430320"/>
                    </a:ext>
                  </a:extLst>
                </a:gridCol>
                <a:gridCol w="1188549">
                  <a:extLst>
                    <a:ext uri="{9D8B030D-6E8A-4147-A177-3AD203B41FA5}">
                      <a16:colId xmlns:a16="http://schemas.microsoft.com/office/drawing/2014/main" val="2140244751"/>
                    </a:ext>
                  </a:extLst>
                </a:gridCol>
                <a:gridCol w="1290425">
                  <a:extLst>
                    <a:ext uri="{9D8B030D-6E8A-4147-A177-3AD203B41FA5}">
                      <a16:colId xmlns:a16="http://schemas.microsoft.com/office/drawing/2014/main" val="2372590636"/>
                    </a:ext>
                  </a:extLst>
                </a:gridCol>
                <a:gridCol w="1018757">
                  <a:extLst>
                    <a:ext uri="{9D8B030D-6E8A-4147-A177-3AD203B41FA5}">
                      <a16:colId xmlns:a16="http://schemas.microsoft.com/office/drawing/2014/main" val="4121356814"/>
                    </a:ext>
                  </a:extLst>
                </a:gridCol>
              </a:tblGrid>
              <a:tr h="790420">
                <a:tc>
                  <a:txBody>
                    <a:bodyPr/>
                    <a:lstStyle/>
                    <a:p>
                      <a:pPr>
                        <a:lnSpc>
                          <a:spcPct val="20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ctr">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457760"/>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$100.000 - $250.000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729527"/>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$250.001 - $400.000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03568"/>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$400.001 - $550.000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86862"/>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$550.001 - $700.000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275682"/>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$700.001 - $850.000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686864"/>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$850.001 - $1.000.000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710724"/>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$1.000.001 - $1.500.000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572391"/>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Mayor a $1.500.001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237921"/>
                  </a:ext>
                </a:extLst>
              </a:tr>
              <a:tr h="175701">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902" marR="2490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314571"/>
                  </a:ext>
                </a:extLst>
              </a:tr>
            </a:tbl>
          </a:graphicData>
        </a:graphic>
      </p:graphicFrame>
      <p:graphicFrame>
        <p:nvGraphicFramePr>
          <p:cNvPr id="9" name="Gráfico 8">
            <a:extLst>
              <a:ext uri="{FF2B5EF4-FFF2-40B4-BE49-F238E27FC236}">
                <a16:creationId xmlns:a16="http://schemas.microsoft.com/office/drawing/2014/main" id="{51AFBCCF-65E5-440E-B876-3ED2B862CC2B}"/>
              </a:ext>
            </a:extLst>
          </p:cNvPr>
          <p:cNvGraphicFramePr>
            <a:graphicFrameLocks/>
          </p:cNvGraphicFramePr>
          <p:nvPr>
            <p:extLst>
              <p:ext uri="{D42A27DB-BD31-4B8C-83A1-F6EECF244321}">
                <p14:modId xmlns:p14="http://schemas.microsoft.com/office/powerpoint/2010/main" val="2301406030"/>
              </p:ext>
            </p:extLst>
          </p:nvPr>
        </p:nvGraphicFramePr>
        <p:xfrm>
          <a:off x="6096000" y="2324686"/>
          <a:ext cx="603646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54230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50539AF-68AC-4FC4-8E71-69FE023FCCEB}"/>
              </a:ext>
            </a:extLst>
          </p:cNvPr>
          <p:cNvSpPr txBox="1"/>
          <p:nvPr/>
        </p:nvSpPr>
        <p:spPr>
          <a:xfrm>
            <a:off x="277251" y="365154"/>
            <a:ext cx="11637498" cy="112126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11:</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Si su empresa desea ser inversor en el Mercado de Valores. ¿Qué porcentaje de sus ingresos anuales le gustaría invertir?</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AD91D60F-4AC0-4F3E-B6B3-D40EDA02061E}"/>
              </a:ext>
            </a:extLst>
          </p:cNvPr>
          <p:cNvGraphicFramePr>
            <a:graphicFrameLocks noGrp="1"/>
          </p:cNvGraphicFramePr>
          <p:nvPr>
            <p:extLst>
              <p:ext uri="{D42A27DB-BD31-4B8C-83A1-F6EECF244321}">
                <p14:modId xmlns:p14="http://schemas.microsoft.com/office/powerpoint/2010/main" val="3684728860"/>
              </p:ext>
            </p:extLst>
          </p:nvPr>
        </p:nvGraphicFramePr>
        <p:xfrm>
          <a:off x="563954" y="2118168"/>
          <a:ext cx="5006852" cy="2621664"/>
        </p:xfrm>
        <a:graphic>
          <a:graphicData uri="http://schemas.openxmlformats.org/drawingml/2006/table">
            <a:tbl>
              <a:tblPr firstRow="1" firstCol="1" bandRow="1"/>
              <a:tblGrid>
                <a:gridCol w="1916075">
                  <a:extLst>
                    <a:ext uri="{9D8B030D-6E8A-4147-A177-3AD203B41FA5}">
                      <a16:colId xmlns:a16="http://schemas.microsoft.com/office/drawing/2014/main" val="3127555932"/>
                    </a:ext>
                  </a:extLst>
                </a:gridCol>
                <a:gridCol w="1031733">
                  <a:extLst>
                    <a:ext uri="{9D8B030D-6E8A-4147-A177-3AD203B41FA5}">
                      <a16:colId xmlns:a16="http://schemas.microsoft.com/office/drawing/2014/main" val="947601034"/>
                    </a:ext>
                  </a:extLst>
                </a:gridCol>
                <a:gridCol w="1120167">
                  <a:extLst>
                    <a:ext uri="{9D8B030D-6E8A-4147-A177-3AD203B41FA5}">
                      <a16:colId xmlns:a16="http://schemas.microsoft.com/office/drawing/2014/main" val="38498829"/>
                    </a:ext>
                  </a:extLst>
                </a:gridCol>
                <a:gridCol w="938877">
                  <a:extLst>
                    <a:ext uri="{9D8B030D-6E8A-4147-A177-3AD203B41FA5}">
                      <a16:colId xmlns:a16="http://schemas.microsoft.com/office/drawing/2014/main" val="3812423790"/>
                    </a:ext>
                  </a:extLst>
                </a:gridCol>
              </a:tblGrid>
              <a:tr h="400050">
                <a:tc>
                  <a:txBody>
                    <a:bodyPr/>
                    <a:lstStyle/>
                    <a:p>
                      <a:pPr>
                        <a:lnSpc>
                          <a:spcPct val="20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649241"/>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 - 5%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559209"/>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- 15%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7650595"/>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 - 25%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851599"/>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Mayor a 25%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51014"/>
                  </a:ext>
                </a:extLst>
              </a:tr>
              <a:tr h="200025">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830386"/>
                  </a:ext>
                </a:extLst>
              </a:tr>
            </a:tbl>
          </a:graphicData>
        </a:graphic>
      </p:graphicFrame>
      <p:graphicFrame>
        <p:nvGraphicFramePr>
          <p:cNvPr id="7" name="Gráfico 6">
            <a:extLst>
              <a:ext uri="{FF2B5EF4-FFF2-40B4-BE49-F238E27FC236}">
                <a16:creationId xmlns:a16="http://schemas.microsoft.com/office/drawing/2014/main" id="{F6C05772-48A1-4204-BA7B-78AB3F6F3202}"/>
              </a:ext>
            </a:extLst>
          </p:cNvPr>
          <p:cNvGraphicFramePr/>
          <p:nvPr>
            <p:extLst>
              <p:ext uri="{D42A27DB-BD31-4B8C-83A1-F6EECF244321}">
                <p14:modId xmlns:p14="http://schemas.microsoft.com/office/powerpoint/2010/main" val="1041669929"/>
              </p:ext>
            </p:extLst>
          </p:nvPr>
        </p:nvGraphicFramePr>
        <p:xfrm>
          <a:off x="6384386" y="2118168"/>
          <a:ext cx="5006851" cy="2621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8807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B4E14C5F-E3FE-4DDB-BDA9-CC6E8523F63E}"/>
              </a:ext>
            </a:extLst>
          </p:cNvPr>
          <p:cNvSpPr txBox="1"/>
          <p:nvPr/>
        </p:nvSpPr>
        <p:spPr>
          <a:xfrm>
            <a:off x="348174" y="449560"/>
            <a:ext cx="11539025" cy="112126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Pregunta 12:</a:t>
            </a: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 ¿Qué porcentaje cree usted que su empresa tiene como capacidad de endeudamiento referente a sus ingresos?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B06F1E9-2502-42EF-ADA4-B6BC4E6B9408}"/>
              </a:ext>
            </a:extLst>
          </p:cNvPr>
          <p:cNvGraphicFramePr>
            <a:graphicFrameLocks noGrp="1"/>
          </p:cNvGraphicFramePr>
          <p:nvPr>
            <p:extLst>
              <p:ext uri="{D42A27DB-BD31-4B8C-83A1-F6EECF244321}">
                <p14:modId xmlns:p14="http://schemas.microsoft.com/office/powerpoint/2010/main" val="3535194064"/>
              </p:ext>
            </p:extLst>
          </p:nvPr>
        </p:nvGraphicFramePr>
        <p:xfrm>
          <a:off x="611525" y="2069629"/>
          <a:ext cx="5226568" cy="2718741"/>
        </p:xfrm>
        <a:graphic>
          <a:graphicData uri="http://schemas.openxmlformats.org/drawingml/2006/table">
            <a:tbl>
              <a:tblPr firstRow="1" firstCol="1" bandRow="1"/>
              <a:tblGrid>
                <a:gridCol w="2022184">
                  <a:extLst>
                    <a:ext uri="{9D8B030D-6E8A-4147-A177-3AD203B41FA5}">
                      <a16:colId xmlns:a16="http://schemas.microsoft.com/office/drawing/2014/main" val="1695523195"/>
                    </a:ext>
                  </a:extLst>
                </a:gridCol>
                <a:gridCol w="1088868">
                  <a:extLst>
                    <a:ext uri="{9D8B030D-6E8A-4147-A177-3AD203B41FA5}">
                      <a16:colId xmlns:a16="http://schemas.microsoft.com/office/drawing/2014/main" val="1739727519"/>
                    </a:ext>
                  </a:extLst>
                </a:gridCol>
                <a:gridCol w="1182200">
                  <a:extLst>
                    <a:ext uri="{9D8B030D-6E8A-4147-A177-3AD203B41FA5}">
                      <a16:colId xmlns:a16="http://schemas.microsoft.com/office/drawing/2014/main" val="3521155657"/>
                    </a:ext>
                  </a:extLst>
                </a:gridCol>
                <a:gridCol w="933316">
                  <a:extLst>
                    <a:ext uri="{9D8B030D-6E8A-4147-A177-3AD203B41FA5}">
                      <a16:colId xmlns:a16="http://schemas.microsoft.com/office/drawing/2014/main" val="1265686169"/>
                    </a:ext>
                  </a:extLst>
                </a:gridCol>
              </a:tblGrid>
              <a:tr h="1255445">
                <a:tc>
                  <a:txBody>
                    <a:bodyPr/>
                    <a:lstStyle/>
                    <a:p>
                      <a:pPr>
                        <a:lnSpc>
                          <a:spcPct val="20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ctr">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Frecuencia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acumulado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252842"/>
                  </a:ext>
                </a:extLst>
              </a:tr>
              <a:tr h="279070">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 - 20%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17365606"/>
                  </a:ext>
                </a:extLst>
              </a:tr>
              <a:tr h="279070">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 - 40%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a:noFill/>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5243403"/>
                  </a:ext>
                </a:extLst>
              </a:tr>
              <a:tr h="279070">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Mayor a 40%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7E7E7E"/>
                      </a:solidFill>
                      <a:prstDash val="solid"/>
                      <a:round/>
                      <a:headEnd type="none" w="med" len="med"/>
                      <a:tailEnd type="none" w="med" len="med"/>
                    </a:lnT>
                    <a:lnB w="12700" cap="flat" cmpd="sng" algn="ctr">
                      <a:solidFill>
                        <a:srgbClr val="7E7E7E"/>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524642"/>
                  </a:ext>
                </a:extLst>
              </a:tr>
              <a:tr h="279070">
                <a:tc>
                  <a:txBody>
                    <a:bodyPr/>
                    <a:lstStyle/>
                    <a:p>
                      <a:pPr>
                        <a:lnSpc>
                          <a:spcPct val="20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7E7E7E"/>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20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552" marR="3955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92872"/>
                  </a:ext>
                </a:extLst>
              </a:tr>
            </a:tbl>
          </a:graphicData>
        </a:graphic>
      </p:graphicFrame>
      <p:graphicFrame>
        <p:nvGraphicFramePr>
          <p:cNvPr id="7" name="Gráfico 6">
            <a:extLst>
              <a:ext uri="{FF2B5EF4-FFF2-40B4-BE49-F238E27FC236}">
                <a16:creationId xmlns:a16="http://schemas.microsoft.com/office/drawing/2014/main" id="{E84C204B-74C2-4F48-9CA5-5C8773516EF7}"/>
              </a:ext>
            </a:extLst>
          </p:cNvPr>
          <p:cNvGraphicFramePr/>
          <p:nvPr>
            <p:extLst>
              <p:ext uri="{D42A27DB-BD31-4B8C-83A1-F6EECF244321}">
                <p14:modId xmlns:p14="http://schemas.microsoft.com/office/powerpoint/2010/main" val="440261624"/>
              </p:ext>
            </p:extLst>
          </p:nvPr>
        </p:nvGraphicFramePr>
        <p:xfrm>
          <a:off x="6778283" y="2201861"/>
          <a:ext cx="4572000" cy="2454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6008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A22D65C2-83B7-4B9D-BFDF-84BD303E7227}"/>
              </a:ext>
            </a:extLst>
          </p:cNvPr>
          <p:cNvSpPr txBox="1">
            <a:spLocks/>
          </p:cNvSpPr>
          <p:nvPr/>
        </p:nvSpPr>
        <p:spPr>
          <a:xfrm>
            <a:off x="354768" y="691314"/>
            <a:ext cx="4498585"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Análisis Bivariado</a:t>
            </a:r>
            <a:endParaRPr lang="es-EC" sz="2000" b="1" kern="0" dirty="0">
              <a:solidFill>
                <a:schemeClr val="accent3">
                  <a:lumMod val="50000"/>
                </a:schemeClr>
              </a:solidFill>
            </a:endParaRPr>
          </a:p>
        </p:txBody>
      </p:sp>
      <p:sp>
        <p:nvSpPr>
          <p:cNvPr id="7" name="CuadroTexto 6">
            <a:extLst>
              <a:ext uri="{FF2B5EF4-FFF2-40B4-BE49-F238E27FC236}">
                <a16:creationId xmlns:a16="http://schemas.microsoft.com/office/drawing/2014/main" id="{2D95F3FD-311F-4D77-BC37-ACDCE07DDB57}"/>
              </a:ext>
            </a:extLst>
          </p:cNvPr>
          <p:cNvSpPr txBox="1"/>
          <p:nvPr/>
        </p:nvSpPr>
        <p:spPr>
          <a:xfrm>
            <a:off x="7413673" y="1600262"/>
            <a:ext cx="4167554" cy="3657476"/>
          </a:xfrm>
          <a:prstGeom prst="rect">
            <a:avLst/>
          </a:prstGeom>
          <a:noFill/>
          <a:ln>
            <a:solidFill>
              <a:schemeClr val="accent3">
                <a:lumMod val="75000"/>
              </a:schemeClr>
            </a:solidFill>
          </a:ln>
        </p:spPr>
        <p:txBody>
          <a:bodyPr wrap="square">
            <a:spAutoFit/>
          </a:bodyPr>
          <a:lstStyle/>
          <a:p>
            <a:pPr marL="64135" marR="75565" indent="449580" algn="just">
              <a:lnSpc>
                <a:spcPct val="200000"/>
              </a:lnSpc>
              <a:spcBef>
                <a:spcPts val="395"/>
              </a:spcBef>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s-EC" sz="1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La disgregación del Sector Turístico Hotelero del Distrito Metropolitano de Quito en el mercado de valores no permite el incremento de la rentabilidad.</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64135" marR="75565" indent="449580" algn="just">
              <a:lnSpc>
                <a:spcPct val="200000"/>
              </a:lnSpc>
              <a:spcBef>
                <a:spcPts val="395"/>
              </a:spcBef>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s-EC" sz="1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La incorporación del Sector Turístico Hotelero del Distrito Metropolitano de Quito en el mercado de valores permite el incremento de la rentabilidad.</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Tabla 7">
            <a:extLst>
              <a:ext uri="{FF2B5EF4-FFF2-40B4-BE49-F238E27FC236}">
                <a16:creationId xmlns:a16="http://schemas.microsoft.com/office/drawing/2014/main" id="{A876A361-5F8D-4104-B706-745363734D10}"/>
              </a:ext>
            </a:extLst>
          </p:cNvPr>
          <p:cNvGraphicFramePr>
            <a:graphicFrameLocks noGrp="1"/>
          </p:cNvGraphicFramePr>
          <p:nvPr>
            <p:extLst>
              <p:ext uri="{D42A27DB-BD31-4B8C-83A1-F6EECF244321}">
                <p14:modId xmlns:p14="http://schemas.microsoft.com/office/powerpoint/2010/main" val="3815536123"/>
              </p:ext>
            </p:extLst>
          </p:nvPr>
        </p:nvGraphicFramePr>
        <p:xfrm>
          <a:off x="354768" y="1450422"/>
          <a:ext cx="5935445" cy="4243324"/>
        </p:xfrm>
        <a:graphic>
          <a:graphicData uri="http://schemas.openxmlformats.org/drawingml/2006/table">
            <a:tbl>
              <a:tblPr firstRow="1" firstCol="1" bandRow="1"/>
              <a:tblGrid>
                <a:gridCol w="1014031">
                  <a:extLst>
                    <a:ext uri="{9D8B030D-6E8A-4147-A177-3AD203B41FA5}">
                      <a16:colId xmlns:a16="http://schemas.microsoft.com/office/drawing/2014/main" val="1674728809"/>
                    </a:ext>
                  </a:extLst>
                </a:gridCol>
                <a:gridCol w="4921414">
                  <a:extLst>
                    <a:ext uri="{9D8B030D-6E8A-4147-A177-3AD203B41FA5}">
                      <a16:colId xmlns:a16="http://schemas.microsoft.com/office/drawing/2014/main" val="3425467720"/>
                    </a:ext>
                  </a:extLst>
                </a:gridCol>
              </a:tblGrid>
              <a:tr h="262784">
                <a:tc gridSpan="2">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Cruce de preguntas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4252378338"/>
                  </a:ext>
                </a:extLst>
              </a:tr>
              <a:tr h="415368">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P8 - P9</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 su empresa no se ha manejado con el mercado de valores ¿Estaría dispuesta a incurrir en él para aumentar su rentabilidad o liquidez?</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346010"/>
                  </a:ext>
                </a:extLst>
              </a:tr>
              <a:tr h="376770">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qué tipo de negociación le gustaría que su empresa este inmersa o se mantenga dentro del mercado de valores?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622505"/>
                  </a:ext>
                </a:extLst>
              </a:tr>
              <a:tr h="186492">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P10 - P11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¿Cuál es el promedio anual de ingresos que recibe su empresa?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977371"/>
                  </a:ext>
                </a:extLst>
              </a:tr>
              <a:tr h="376770">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 su empresa desea ser inversor en el Mercado de Valores. ¿Qué porcentaje de sus ingresos anuales le gustaría invertir?</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541294"/>
                  </a:ext>
                </a:extLst>
              </a:tr>
              <a:tr h="376770">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P9 - P12</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qué tipo de negociación le gustaría que su empresa este inmersa o se mantenga dentro del mercado de valores?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7019441"/>
                  </a:ext>
                </a:extLst>
              </a:tr>
              <a:tr h="376770">
                <a:tc>
                  <a:txBody>
                    <a:bodyPr/>
                    <a:lstStyle/>
                    <a:p>
                      <a:pP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¿Qué porcentaje cree usted que su empresa tiene como capacidad de endeudamiento referente a sus ingresos?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9559" marR="3955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208106"/>
                  </a:ext>
                </a:extLst>
              </a:tr>
            </a:tbl>
          </a:graphicData>
        </a:graphic>
      </p:graphicFrame>
    </p:spTree>
    <p:extLst>
      <p:ext uri="{BB962C8B-B14F-4D97-AF65-F5344CB8AC3E}">
        <p14:creationId xmlns:p14="http://schemas.microsoft.com/office/powerpoint/2010/main" val="1688907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9A3EC2D-0AB1-4C62-957D-E26CAB9AA964}"/>
              </a:ext>
            </a:extLst>
          </p:cNvPr>
          <p:cNvSpPr txBox="1"/>
          <p:nvPr/>
        </p:nvSpPr>
        <p:spPr>
          <a:xfrm>
            <a:off x="273378" y="923508"/>
            <a:ext cx="8922434"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Incursión en el mercado de valores (P8) – Tipo de negociación (P9)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28222FB3-50AD-4E38-B90A-B236A3BAF7F1}"/>
              </a:ext>
            </a:extLst>
          </p:cNvPr>
          <p:cNvGraphicFramePr>
            <a:graphicFrameLocks noGrp="1"/>
          </p:cNvGraphicFramePr>
          <p:nvPr>
            <p:extLst>
              <p:ext uri="{D42A27DB-BD31-4B8C-83A1-F6EECF244321}">
                <p14:modId xmlns:p14="http://schemas.microsoft.com/office/powerpoint/2010/main" val="1657161534"/>
              </p:ext>
            </p:extLst>
          </p:nvPr>
        </p:nvGraphicFramePr>
        <p:xfrm>
          <a:off x="732227" y="2163866"/>
          <a:ext cx="5091799" cy="2530268"/>
        </p:xfrm>
        <a:graphic>
          <a:graphicData uri="http://schemas.openxmlformats.org/drawingml/2006/table">
            <a:tbl>
              <a:tblPr firstRow="1" firstCol="1" bandRow="1"/>
              <a:tblGrid>
                <a:gridCol w="1425703">
                  <a:extLst>
                    <a:ext uri="{9D8B030D-6E8A-4147-A177-3AD203B41FA5}">
                      <a16:colId xmlns:a16="http://schemas.microsoft.com/office/drawing/2014/main" val="2754098522"/>
                    </a:ext>
                  </a:extLst>
                </a:gridCol>
                <a:gridCol w="1222032">
                  <a:extLst>
                    <a:ext uri="{9D8B030D-6E8A-4147-A177-3AD203B41FA5}">
                      <a16:colId xmlns:a16="http://schemas.microsoft.com/office/drawing/2014/main" val="431010496"/>
                    </a:ext>
                  </a:extLst>
                </a:gridCol>
                <a:gridCol w="1222032">
                  <a:extLst>
                    <a:ext uri="{9D8B030D-6E8A-4147-A177-3AD203B41FA5}">
                      <a16:colId xmlns:a16="http://schemas.microsoft.com/office/drawing/2014/main" val="1761641680"/>
                    </a:ext>
                  </a:extLst>
                </a:gridCol>
                <a:gridCol w="1222032">
                  <a:extLst>
                    <a:ext uri="{9D8B030D-6E8A-4147-A177-3AD203B41FA5}">
                      <a16:colId xmlns:a16="http://schemas.microsoft.com/office/drawing/2014/main" val="1550117202"/>
                    </a:ext>
                  </a:extLst>
                </a:gridCol>
              </a:tblGrid>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(bilateral)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586192"/>
                  </a:ext>
                </a:extLst>
              </a:tr>
              <a:tr h="509107">
                <a:tc>
                  <a:txBody>
                    <a:bodyPr/>
                    <a:lstStyle/>
                    <a:p>
                      <a:pPr>
                        <a:lnSpc>
                          <a:spcPct val="120000"/>
                        </a:lnSpc>
                        <a:spcAft>
                          <a:spcPts val="100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34,000</a:t>
                      </a:r>
                      <a:r>
                        <a:rPr lang="es-EC" sz="140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763333"/>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46,662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029297"/>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Asociación lineal por lineal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32,581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102398"/>
                  </a:ext>
                </a:extLst>
              </a:tr>
              <a:tr h="33529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182545"/>
                  </a:ext>
                </a:extLst>
              </a:tr>
            </a:tbl>
          </a:graphicData>
        </a:graphic>
      </p:graphicFrame>
      <p:sp>
        <p:nvSpPr>
          <p:cNvPr id="8" name="CuadroTexto 7">
            <a:extLst>
              <a:ext uri="{FF2B5EF4-FFF2-40B4-BE49-F238E27FC236}">
                <a16:creationId xmlns:a16="http://schemas.microsoft.com/office/drawing/2014/main" id="{1D4A2CA8-7F40-4AED-8574-DEE1E844EDD7}"/>
              </a:ext>
            </a:extLst>
          </p:cNvPr>
          <p:cNvSpPr txBox="1"/>
          <p:nvPr/>
        </p:nvSpPr>
        <p:spPr>
          <a:xfrm>
            <a:off x="6793522" y="2676782"/>
            <a:ext cx="4666251" cy="1200329"/>
          </a:xfrm>
          <a:prstGeom prst="rect">
            <a:avLst/>
          </a:prstGeom>
          <a:solidFill>
            <a:schemeClr val="accent6">
              <a:lumMod val="20000"/>
              <a:lumOff val="80000"/>
            </a:schemeClr>
          </a:solidFill>
          <a:ln>
            <a:solidFill>
              <a:schemeClr val="accent6">
                <a:lumMod val="75000"/>
              </a:schemeClr>
            </a:solidFill>
          </a:ln>
        </p:spPr>
        <p:txBody>
          <a:bodyPr wrap="square">
            <a:spAutoFit/>
          </a:bodyPr>
          <a:lstStyle/>
          <a:p>
            <a:r>
              <a:rPr lang="es-EC" sz="1800" dirty="0">
                <a:effectLst/>
                <a:latin typeface="Times New Roman" panose="02020603050405020304" pitchFamily="18" charset="0"/>
                <a:ea typeface="Times New Roman" panose="02020603050405020304" pitchFamily="18" charset="0"/>
              </a:rPr>
              <a:t>La empresas del sector hotelero dentro del mercado de valores seleccionaron el tipo de negociación acciones como una alternativa para generar más rentabilidad </a:t>
            </a:r>
            <a:endParaRPr lang="es-EC" dirty="0"/>
          </a:p>
        </p:txBody>
      </p:sp>
    </p:spTree>
    <p:extLst>
      <p:ext uri="{BB962C8B-B14F-4D97-AF65-F5344CB8AC3E}">
        <p14:creationId xmlns:p14="http://schemas.microsoft.com/office/powerpoint/2010/main" val="407073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5F33247-E434-43AC-BADA-D916E21A8E51}"/>
              </a:ext>
            </a:extLst>
          </p:cNvPr>
          <p:cNvSpPr txBox="1"/>
          <p:nvPr/>
        </p:nvSpPr>
        <p:spPr>
          <a:xfrm>
            <a:off x="362241" y="614017"/>
            <a:ext cx="8725487"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Promedio anual de ingresos (P10) – Porcentaje de inversión (P11)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50945901-7FC9-42E7-BB1B-75E7EFCAF032}"/>
              </a:ext>
            </a:extLst>
          </p:cNvPr>
          <p:cNvGraphicFramePr>
            <a:graphicFrameLocks noGrp="1"/>
          </p:cNvGraphicFramePr>
          <p:nvPr>
            <p:extLst>
              <p:ext uri="{D42A27DB-BD31-4B8C-83A1-F6EECF244321}">
                <p14:modId xmlns:p14="http://schemas.microsoft.com/office/powerpoint/2010/main" val="3540212523"/>
              </p:ext>
            </p:extLst>
          </p:nvPr>
        </p:nvGraphicFramePr>
        <p:xfrm>
          <a:off x="816632" y="2082152"/>
          <a:ext cx="4416550" cy="3011798"/>
        </p:xfrm>
        <a:graphic>
          <a:graphicData uri="http://schemas.openxmlformats.org/drawingml/2006/table">
            <a:tbl>
              <a:tblPr firstRow="1" firstCol="1" bandRow="1"/>
              <a:tblGrid>
                <a:gridCol w="1236634">
                  <a:extLst>
                    <a:ext uri="{9D8B030D-6E8A-4147-A177-3AD203B41FA5}">
                      <a16:colId xmlns:a16="http://schemas.microsoft.com/office/drawing/2014/main" val="2838639241"/>
                    </a:ext>
                  </a:extLst>
                </a:gridCol>
                <a:gridCol w="1059972">
                  <a:extLst>
                    <a:ext uri="{9D8B030D-6E8A-4147-A177-3AD203B41FA5}">
                      <a16:colId xmlns:a16="http://schemas.microsoft.com/office/drawing/2014/main" val="690869383"/>
                    </a:ext>
                  </a:extLst>
                </a:gridCol>
                <a:gridCol w="1059972">
                  <a:extLst>
                    <a:ext uri="{9D8B030D-6E8A-4147-A177-3AD203B41FA5}">
                      <a16:colId xmlns:a16="http://schemas.microsoft.com/office/drawing/2014/main" val="1707569950"/>
                    </a:ext>
                  </a:extLst>
                </a:gridCol>
                <a:gridCol w="1059972">
                  <a:extLst>
                    <a:ext uri="{9D8B030D-6E8A-4147-A177-3AD203B41FA5}">
                      <a16:colId xmlns:a16="http://schemas.microsoft.com/office/drawing/2014/main" val="1414904752"/>
                    </a:ext>
                  </a:extLst>
                </a:gridCol>
              </a:tblGrid>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(bilateral)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164676"/>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31,679</a:t>
                      </a:r>
                      <a:r>
                        <a:rPr lang="es-EC"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731441"/>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23,821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305810"/>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Asociación lineal por lineal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6,074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636229"/>
                  </a:ext>
                </a:extLst>
              </a:tr>
              <a:tr h="33529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946137"/>
                  </a:ext>
                </a:extLst>
              </a:tr>
            </a:tbl>
          </a:graphicData>
        </a:graphic>
      </p:graphicFrame>
      <p:sp>
        <p:nvSpPr>
          <p:cNvPr id="8" name="CuadroTexto 7">
            <a:extLst>
              <a:ext uri="{FF2B5EF4-FFF2-40B4-BE49-F238E27FC236}">
                <a16:creationId xmlns:a16="http://schemas.microsoft.com/office/drawing/2014/main" id="{1E89B071-AB82-46DA-AC2A-AFEEE21144C6}"/>
              </a:ext>
            </a:extLst>
          </p:cNvPr>
          <p:cNvSpPr txBox="1"/>
          <p:nvPr/>
        </p:nvSpPr>
        <p:spPr>
          <a:xfrm>
            <a:off x="6274191" y="2967335"/>
            <a:ext cx="5349238" cy="923330"/>
          </a:xfrm>
          <a:prstGeom prst="rect">
            <a:avLst/>
          </a:prstGeom>
          <a:solidFill>
            <a:schemeClr val="accent6">
              <a:lumMod val="20000"/>
              <a:lumOff val="80000"/>
            </a:schemeClr>
          </a:solidFill>
          <a:ln>
            <a:solidFill>
              <a:schemeClr val="accent6">
                <a:lumMod val="75000"/>
              </a:schemeClr>
            </a:solidFill>
          </a:ln>
        </p:spPr>
        <p:txBody>
          <a:bodyPr wrap="square">
            <a:spAutoFit/>
          </a:bodyPr>
          <a:lstStyle>
            <a:defPPr>
              <a:defRPr lang="es-EC"/>
            </a:defPPr>
            <a:lvl1pPr>
              <a:defRPr>
                <a:effectLst/>
                <a:latin typeface="Times New Roman" panose="02020603050405020304" pitchFamily="18" charset="0"/>
                <a:ea typeface="Times New Roman" panose="02020603050405020304" pitchFamily="18" charset="0"/>
              </a:defRPr>
            </a:lvl1pPr>
          </a:lstStyle>
          <a:p>
            <a:r>
              <a:rPr lang="es-EC" dirty="0"/>
              <a:t>Una forma de captar recursos para su expansión empresarial  es el de poseer acciones, permitiendo el incremento de la rentabilidad.</a:t>
            </a:r>
          </a:p>
        </p:txBody>
      </p:sp>
    </p:spTree>
    <p:extLst>
      <p:ext uri="{BB962C8B-B14F-4D97-AF65-F5344CB8AC3E}">
        <p14:creationId xmlns:p14="http://schemas.microsoft.com/office/powerpoint/2010/main" val="95657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554609AF-5542-411A-A7C9-6C34721A9760}"/>
              </a:ext>
            </a:extLst>
          </p:cNvPr>
          <p:cNvGraphicFramePr/>
          <p:nvPr>
            <p:extLst>
              <p:ext uri="{D42A27DB-BD31-4B8C-83A1-F6EECF244321}">
                <p14:modId xmlns:p14="http://schemas.microsoft.com/office/powerpoint/2010/main" val="3933143609"/>
              </p:ext>
            </p:extLst>
          </p:nvPr>
        </p:nvGraphicFramePr>
        <p:xfrm>
          <a:off x="266559" y="1367905"/>
          <a:ext cx="4596990" cy="3070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4E886F9-61DB-4000-8295-BDC6AF6931C8}"/>
              </a:ext>
            </a:extLst>
          </p:cNvPr>
          <p:cNvPicPr/>
          <p:nvPr/>
        </p:nvPicPr>
        <p:blipFill rotWithShape="1">
          <a:blip r:embed="rId7"/>
          <a:srcRect l="12700" t="45179" r="25917" b="13408"/>
          <a:stretch/>
        </p:blipFill>
        <p:spPr bwMode="auto">
          <a:xfrm>
            <a:off x="5128591" y="2299362"/>
            <a:ext cx="6599583" cy="2643698"/>
          </a:xfrm>
          <a:prstGeom prst="rect">
            <a:avLst/>
          </a:prstGeom>
          <a:ln w="12700">
            <a:solidFill>
              <a:schemeClr val="tx1"/>
            </a:solid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4290E460-8D05-43F6-8CB9-B90A29B19C5A}"/>
              </a:ext>
            </a:extLst>
          </p:cNvPr>
          <p:cNvSpPr txBox="1"/>
          <p:nvPr/>
        </p:nvSpPr>
        <p:spPr>
          <a:xfrm>
            <a:off x="5612296" y="1367905"/>
            <a:ext cx="6115878" cy="713016"/>
          </a:xfrm>
          <a:prstGeom prst="rect">
            <a:avLst/>
          </a:prstGeom>
          <a:noFill/>
        </p:spPr>
        <p:txBody>
          <a:bodyPr wrap="square">
            <a:spAutoFit/>
          </a:bodyPr>
          <a:lstStyle/>
          <a:p>
            <a:pPr marL="342900" marR="74295" lvl="0" indent="-342900">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Tasa de ocupación de alojamiento (porcentaje)</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4295" lvl="0" indent="-342900">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Tarifa promedio por habitación (dólares americanos)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F57E4B65-38FC-4D28-9DDD-A7D07ADA5D0C}"/>
              </a:ext>
            </a:extLst>
          </p:cNvPr>
          <p:cNvSpPr txBox="1"/>
          <p:nvPr/>
        </p:nvSpPr>
        <p:spPr>
          <a:xfrm>
            <a:off x="4174436" y="4869081"/>
            <a:ext cx="8256104" cy="461729"/>
          </a:xfrm>
          <a:prstGeom prst="rect">
            <a:avLst/>
          </a:prstGeom>
          <a:noFill/>
        </p:spPr>
        <p:txBody>
          <a:bodyPr wrap="square">
            <a:spAutoFit/>
          </a:bodyPr>
          <a:lstStyle/>
          <a:p>
            <a:pPr marL="749935" marR="74295">
              <a:lnSpc>
                <a:spcPct val="200000"/>
              </a:lnSpc>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Fuente: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Ministerio de Turismo del Ecuador - </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(Ecuador M. d., Indicadores de Alojamiento, 2021)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36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6158C00-49C4-4D26-B4B1-16676A3E8148}"/>
              </a:ext>
            </a:extLst>
          </p:cNvPr>
          <p:cNvSpPr txBox="1"/>
          <p:nvPr/>
        </p:nvSpPr>
        <p:spPr>
          <a:xfrm>
            <a:off x="531054" y="543679"/>
            <a:ext cx="9330397"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Tipo de negociación (P9) - Capacidad de endeudamiento (P12) </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265A839E-EA40-4A4F-9D89-7E18D26D7383}"/>
              </a:ext>
            </a:extLst>
          </p:cNvPr>
          <p:cNvGraphicFramePr>
            <a:graphicFrameLocks noGrp="1"/>
          </p:cNvGraphicFramePr>
          <p:nvPr>
            <p:extLst>
              <p:ext uri="{D42A27DB-BD31-4B8C-83A1-F6EECF244321}">
                <p14:modId xmlns:p14="http://schemas.microsoft.com/office/powerpoint/2010/main" val="2983480088"/>
              </p:ext>
            </p:extLst>
          </p:nvPr>
        </p:nvGraphicFramePr>
        <p:xfrm>
          <a:off x="531054" y="1758594"/>
          <a:ext cx="4322300" cy="3011798"/>
        </p:xfrm>
        <a:graphic>
          <a:graphicData uri="http://schemas.openxmlformats.org/drawingml/2006/table">
            <a:tbl>
              <a:tblPr firstRow="1" firstCol="1" bandRow="1"/>
              <a:tblGrid>
                <a:gridCol w="1210244">
                  <a:extLst>
                    <a:ext uri="{9D8B030D-6E8A-4147-A177-3AD203B41FA5}">
                      <a16:colId xmlns:a16="http://schemas.microsoft.com/office/drawing/2014/main" val="4050610706"/>
                    </a:ext>
                  </a:extLst>
                </a:gridCol>
                <a:gridCol w="1037352">
                  <a:extLst>
                    <a:ext uri="{9D8B030D-6E8A-4147-A177-3AD203B41FA5}">
                      <a16:colId xmlns:a16="http://schemas.microsoft.com/office/drawing/2014/main" val="3331279665"/>
                    </a:ext>
                  </a:extLst>
                </a:gridCol>
                <a:gridCol w="1037352">
                  <a:extLst>
                    <a:ext uri="{9D8B030D-6E8A-4147-A177-3AD203B41FA5}">
                      <a16:colId xmlns:a16="http://schemas.microsoft.com/office/drawing/2014/main" val="3328139662"/>
                    </a:ext>
                  </a:extLst>
                </a:gridCol>
                <a:gridCol w="1037352">
                  <a:extLst>
                    <a:ext uri="{9D8B030D-6E8A-4147-A177-3AD203B41FA5}">
                      <a16:colId xmlns:a16="http://schemas.microsoft.com/office/drawing/2014/main" val="3114196497"/>
                    </a:ext>
                  </a:extLst>
                </a:gridCol>
              </a:tblGrid>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Df</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asintótica (bilateral)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039381"/>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Chi-cuadrado de Pearson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8,946</a:t>
                      </a:r>
                      <a:r>
                        <a:rPr lang="es-EC" sz="1400" baseline="30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171978"/>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Razón de verosimilitud</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9,856</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193126"/>
                  </a:ext>
                </a:extLst>
              </a:tr>
              <a:tr h="50910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Asociación lineal por lineal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3,335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975441"/>
                  </a:ext>
                </a:extLst>
              </a:tr>
              <a:tr h="335297">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 de casos válidos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204" marR="3520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127267"/>
                  </a:ext>
                </a:extLst>
              </a:tr>
            </a:tbl>
          </a:graphicData>
        </a:graphic>
      </p:graphicFrame>
      <p:sp>
        <p:nvSpPr>
          <p:cNvPr id="8" name="CuadroTexto 7">
            <a:extLst>
              <a:ext uri="{FF2B5EF4-FFF2-40B4-BE49-F238E27FC236}">
                <a16:creationId xmlns:a16="http://schemas.microsoft.com/office/drawing/2014/main" id="{6BDBB4A1-BF43-450B-BA3A-4A2D323824D9}"/>
              </a:ext>
            </a:extLst>
          </p:cNvPr>
          <p:cNvSpPr txBox="1"/>
          <p:nvPr/>
        </p:nvSpPr>
        <p:spPr>
          <a:xfrm>
            <a:off x="6049698" y="2518382"/>
            <a:ext cx="5611248" cy="1200329"/>
          </a:xfrm>
          <a:prstGeom prst="rect">
            <a:avLst/>
          </a:prstGeom>
          <a:solidFill>
            <a:schemeClr val="accent6">
              <a:lumMod val="20000"/>
              <a:lumOff val="80000"/>
            </a:schemeClr>
          </a:solidFill>
          <a:ln>
            <a:solidFill>
              <a:schemeClr val="accent6">
                <a:lumMod val="75000"/>
              </a:schemeClr>
            </a:solidFill>
          </a:ln>
        </p:spPr>
        <p:txBody>
          <a:bodyPr wrap="square">
            <a:spAutoFit/>
          </a:bodyPr>
          <a:lstStyle>
            <a:defPPr>
              <a:defRPr lang="es-EC"/>
            </a:defPPr>
            <a:lvl1pPr>
              <a:defRPr>
                <a:effectLst/>
                <a:latin typeface="Times New Roman" panose="02020603050405020304" pitchFamily="18" charset="0"/>
                <a:ea typeface="Times New Roman" panose="02020603050405020304" pitchFamily="18" charset="0"/>
              </a:defRPr>
            </a:lvl1pPr>
          </a:lstStyle>
          <a:p>
            <a:r>
              <a:rPr lang="es-EC" dirty="0"/>
              <a:t>Conocer el porcentaje que poseen como capacidad de endeudamiento es muy relevante, ya que permitirá saber si se mantiene dentro del rango para poder adquirir el tipo de negociación acciones.</a:t>
            </a:r>
          </a:p>
        </p:txBody>
      </p:sp>
    </p:spTree>
    <p:extLst>
      <p:ext uri="{BB962C8B-B14F-4D97-AF65-F5344CB8AC3E}">
        <p14:creationId xmlns:p14="http://schemas.microsoft.com/office/powerpoint/2010/main" val="2475844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4BDED674-F516-43B9-B0FE-96F7D2C7BB40}"/>
              </a:ext>
            </a:extLst>
          </p:cNvPr>
          <p:cNvSpPr txBox="1">
            <a:spLocks/>
          </p:cNvSpPr>
          <p:nvPr/>
        </p:nvSpPr>
        <p:spPr>
          <a:xfrm>
            <a:off x="354768" y="691314"/>
            <a:ext cx="4498585"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Propuesta</a:t>
            </a:r>
            <a:endParaRPr lang="es-EC" sz="2000" b="1" kern="0" dirty="0">
              <a:solidFill>
                <a:schemeClr val="accent3">
                  <a:lumMod val="50000"/>
                </a:schemeClr>
              </a:solidFill>
            </a:endParaRPr>
          </a:p>
        </p:txBody>
      </p:sp>
      <p:sp>
        <p:nvSpPr>
          <p:cNvPr id="6" name="CuadroTexto 5">
            <a:extLst>
              <a:ext uri="{FF2B5EF4-FFF2-40B4-BE49-F238E27FC236}">
                <a16:creationId xmlns:a16="http://schemas.microsoft.com/office/drawing/2014/main" id="{AD801972-3EB6-4870-8273-143461F5BAFA}"/>
              </a:ext>
            </a:extLst>
          </p:cNvPr>
          <p:cNvSpPr txBox="1"/>
          <p:nvPr/>
        </p:nvSpPr>
        <p:spPr>
          <a:xfrm>
            <a:off x="1648850" y="1013444"/>
            <a:ext cx="8894299" cy="873572"/>
          </a:xfrm>
          <a:prstGeom prst="rect">
            <a:avLst/>
          </a:prstGeom>
          <a:noFill/>
        </p:spPr>
        <p:txBody>
          <a:bodyPr wrap="square">
            <a:spAutoFit/>
          </a:bodyPr>
          <a:lstStyle/>
          <a:p>
            <a:pPr algn="ctr">
              <a:lnSpc>
                <a:spcPct val="150000"/>
              </a:lnSpc>
              <a:spcBef>
                <a:spcPts val="400"/>
              </a:spcBef>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Guía de Información para ser inversor y emisor del Sector Turístico Hotelero a través de la Bolsa de Valores del Distrito Metropolitano de Quito.</a:t>
            </a:r>
          </a:p>
        </p:txBody>
      </p:sp>
      <p:sp>
        <p:nvSpPr>
          <p:cNvPr id="8" name="CuadroTexto 7">
            <a:extLst>
              <a:ext uri="{FF2B5EF4-FFF2-40B4-BE49-F238E27FC236}">
                <a16:creationId xmlns:a16="http://schemas.microsoft.com/office/drawing/2014/main" id="{E773B8E8-9FB4-48EB-9A52-C2EC708D6942}"/>
              </a:ext>
            </a:extLst>
          </p:cNvPr>
          <p:cNvSpPr txBox="1"/>
          <p:nvPr/>
        </p:nvSpPr>
        <p:spPr>
          <a:xfrm>
            <a:off x="354768" y="2436457"/>
            <a:ext cx="5201970" cy="2484270"/>
          </a:xfrm>
          <a:prstGeom prst="rect">
            <a:avLst/>
          </a:prstGeom>
          <a:solidFill>
            <a:schemeClr val="accent5">
              <a:lumMod val="20000"/>
              <a:lumOff val="80000"/>
            </a:schemeClr>
          </a:solidFill>
          <a:ln>
            <a:solidFill>
              <a:schemeClr val="accent5">
                <a:lumMod val="50000"/>
              </a:schemeClr>
            </a:solidFill>
          </a:ln>
        </p:spPr>
        <p:txBody>
          <a:bodyPr wrap="square">
            <a:spAutoFit/>
          </a:bodyPr>
          <a:lstStyle/>
          <a:p>
            <a:pPr marL="64135" marR="75565" indent="449580" algn="just">
              <a:lnSpc>
                <a:spcPct val="200000"/>
              </a:lnSpc>
              <a:spcBef>
                <a:spcPts val="395"/>
              </a:spcBef>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Diseñar una guía de información para el Sector Turístico Hotelero sobre inversión y financiamiento describiendo el funcionamiento de la Bolsa de Valores y el procedimiento en las que las empresas pueden acceder a este mercado.</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6B359BCD-9081-4B71-A11B-06DEC2E2ACDF}"/>
              </a:ext>
            </a:extLst>
          </p:cNvPr>
          <p:cNvSpPr txBox="1"/>
          <p:nvPr/>
        </p:nvSpPr>
        <p:spPr>
          <a:xfrm>
            <a:off x="6977574" y="3063157"/>
            <a:ext cx="3804725" cy="1294393"/>
          </a:xfrm>
          <a:prstGeom prst="rect">
            <a:avLst/>
          </a:prstGeom>
          <a:solidFill>
            <a:schemeClr val="accent3">
              <a:lumMod val="20000"/>
              <a:lumOff val="80000"/>
            </a:schemeClr>
          </a:solidFill>
        </p:spPr>
        <p:txBody>
          <a:bodyPr wrap="square">
            <a:spAutoFit/>
          </a:bodyPr>
          <a:lstStyle/>
          <a:p>
            <a:pPr marR="75565" lvl="0" algn="just">
              <a:lnSpc>
                <a:spcPct val="150000"/>
              </a:lnSpc>
              <a:spcBef>
                <a:spcPts val="395"/>
              </a:spcBef>
              <a:spcAft>
                <a:spcPts val="1000"/>
              </a:spcAft>
            </a:pPr>
            <a:r>
              <a:rPr lang="es-EC" sz="1800" dirty="0">
                <a:effectLst/>
                <a:latin typeface="Times New Roman" panose="02020603050405020304" pitchFamily="18" charset="0"/>
                <a:ea typeface="Times New Roman" panose="02020603050405020304" pitchFamily="18" charset="0"/>
                <a:cs typeface="Times New Roman" panose="02020603050405020304" pitchFamily="18" charset="0"/>
              </a:rPr>
              <a:t>Describir el cómo financiarse y ser inversor en la bolsa de valores y establecer principales ventajas.</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864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30C30A0-EA50-4DF1-B3B9-A01ABBD7147F}"/>
              </a:ext>
            </a:extLst>
          </p:cNvPr>
          <p:cNvSpPr txBox="1"/>
          <p:nvPr/>
        </p:nvSpPr>
        <p:spPr>
          <a:xfrm>
            <a:off x="3696286" y="539820"/>
            <a:ext cx="6098344" cy="400110"/>
          </a:xfrm>
          <a:prstGeom prst="rect">
            <a:avLst/>
          </a:prstGeom>
          <a:noFill/>
        </p:spPr>
        <p:txBody>
          <a:bodyPr wrap="square">
            <a:spAutoFit/>
          </a:bodyPr>
          <a:lstStyle/>
          <a:p>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Guía para el Financiamiento en la Bolsa de Valores</a:t>
            </a:r>
            <a:endParaRPr lang="es-EC" sz="2000" b="1"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87A82236-F147-489F-A2ED-7617FCDAD604}"/>
              </a:ext>
            </a:extLst>
          </p:cNvPr>
          <p:cNvSpPr txBox="1"/>
          <p:nvPr/>
        </p:nvSpPr>
        <p:spPr>
          <a:xfrm>
            <a:off x="647114" y="2438959"/>
            <a:ext cx="1308295" cy="369332"/>
          </a:xfrm>
          <a:prstGeom prst="rect">
            <a:avLst/>
          </a:prstGeom>
          <a:noFill/>
        </p:spPr>
        <p:txBody>
          <a:bodyPr wrap="square">
            <a:spAutoFit/>
          </a:bodyPr>
          <a:lstStyle/>
          <a:p>
            <a:r>
              <a:rPr lang="es-EC" b="1" dirty="0">
                <a:latin typeface="Times New Roman" panose="02020603050405020304" pitchFamily="18" charset="0"/>
                <a:ea typeface="Times New Roman" panose="02020603050405020304" pitchFamily="18" charset="0"/>
              </a:rPr>
              <a:t>B</a:t>
            </a:r>
            <a:r>
              <a:rPr lang="es-EC" sz="1800" b="1" dirty="0">
                <a:effectLst/>
                <a:latin typeface="Times New Roman" panose="02020603050405020304" pitchFamily="18" charset="0"/>
                <a:ea typeface="Times New Roman" panose="02020603050405020304" pitchFamily="18" charset="0"/>
              </a:rPr>
              <a:t>eneficios </a:t>
            </a:r>
            <a:endParaRPr lang="es-EC" b="1" dirty="0"/>
          </a:p>
        </p:txBody>
      </p:sp>
      <p:graphicFrame>
        <p:nvGraphicFramePr>
          <p:cNvPr id="8" name="Diagrama 7">
            <a:extLst>
              <a:ext uri="{FF2B5EF4-FFF2-40B4-BE49-F238E27FC236}">
                <a16:creationId xmlns:a16="http://schemas.microsoft.com/office/drawing/2014/main" id="{8EE06F93-058C-4DCD-8EC2-3335A277F382}"/>
              </a:ext>
            </a:extLst>
          </p:cNvPr>
          <p:cNvGraphicFramePr/>
          <p:nvPr>
            <p:extLst>
              <p:ext uri="{D42A27DB-BD31-4B8C-83A1-F6EECF244321}">
                <p14:modId xmlns:p14="http://schemas.microsoft.com/office/powerpoint/2010/main" val="1291804991"/>
              </p:ext>
            </p:extLst>
          </p:nvPr>
        </p:nvGraphicFramePr>
        <p:xfrm>
          <a:off x="-637735" y="1137440"/>
          <a:ext cx="7132320" cy="3341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51731F07-2740-445B-8E6D-E513ECC18128}"/>
              </a:ext>
            </a:extLst>
          </p:cNvPr>
          <p:cNvGraphicFramePr/>
          <p:nvPr>
            <p:extLst>
              <p:ext uri="{D42A27DB-BD31-4B8C-83A1-F6EECF244321}">
                <p14:modId xmlns:p14="http://schemas.microsoft.com/office/powerpoint/2010/main" val="1203327754"/>
              </p:ext>
            </p:extLst>
          </p:nvPr>
        </p:nvGraphicFramePr>
        <p:xfrm>
          <a:off x="4732997" y="1923813"/>
          <a:ext cx="6868160" cy="4128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uadroTexto 11">
            <a:extLst>
              <a:ext uri="{FF2B5EF4-FFF2-40B4-BE49-F238E27FC236}">
                <a16:creationId xmlns:a16="http://schemas.microsoft.com/office/drawing/2014/main" id="{DC5A60A7-AEE5-4991-9715-0E403A8ED26A}"/>
              </a:ext>
            </a:extLst>
          </p:cNvPr>
          <p:cNvSpPr txBox="1"/>
          <p:nvPr/>
        </p:nvSpPr>
        <p:spPr>
          <a:xfrm>
            <a:off x="6096000" y="1807248"/>
            <a:ext cx="6414866" cy="369332"/>
          </a:xfrm>
          <a:prstGeom prst="rect">
            <a:avLst/>
          </a:prstGeom>
          <a:noFill/>
        </p:spPr>
        <p:txBody>
          <a:bodyPr wrap="square">
            <a:spAutoFit/>
          </a:bodyPr>
          <a:lstStyle/>
          <a:p>
            <a:r>
              <a:rPr lang="es-EC" sz="1800" b="1" dirty="0">
                <a:effectLst/>
                <a:latin typeface="Times New Roman" panose="02020603050405020304" pitchFamily="18" charset="0"/>
                <a:ea typeface="Times New Roman" panose="02020603050405020304" pitchFamily="18" charset="0"/>
              </a:rPr>
              <a:t>Pasos </a:t>
            </a:r>
            <a:r>
              <a:rPr lang="es-EC" b="1" dirty="0">
                <a:latin typeface="Times New Roman" panose="02020603050405020304" pitchFamily="18" charset="0"/>
                <a:ea typeface="Times New Roman" panose="02020603050405020304" pitchFamily="18" charset="0"/>
              </a:rPr>
              <a:t>para adquisición de una obligación</a:t>
            </a:r>
            <a:endParaRPr lang="es-EC" b="1" dirty="0"/>
          </a:p>
        </p:txBody>
      </p:sp>
    </p:spTree>
    <p:extLst>
      <p:ext uri="{BB962C8B-B14F-4D97-AF65-F5344CB8AC3E}">
        <p14:creationId xmlns:p14="http://schemas.microsoft.com/office/powerpoint/2010/main" val="4117464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9EF87FF-144B-4409-90A5-99055755399F}"/>
              </a:ext>
            </a:extLst>
          </p:cNvPr>
          <p:cNvSpPr txBox="1"/>
          <p:nvPr/>
        </p:nvSpPr>
        <p:spPr>
          <a:xfrm>
            <a:off x="-2344" y="398648"/>
            <a:ext cx="6098344"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CASO: HOTEL BOULEVART S.A.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esquinas redondeadas 5">
            <a:extLst>
              <a:ext uri="{FF2B5EF4-FFF2-40B4-BE49-F238E27FC236}">
                <a16:creationId xmlns:a16="http://schemas.microsoft.com/office/drawing/2014/main" id="{E2F781A0-7CA4-4412-BB02-3D3D62DBEA07}"/>
              </a:ext>
            </a:extLst>
          </p:cNvPr>
          <p:cNvSpPr/>
          <p:nvPr/>
        </p:nvSpPr>
        <p:spPr>
          <a:xfrm>
            <a:off x="773723" y="1153550"/>
            <a:ext cx="3080824" cy="9706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latin typeface="Times New Roman" panose="02020603050405020304" pitchFamily="18" charset="0"/>
                <a:cs typeface="Times New Roman" panose="02020603050405020304" pitchFamily="18" charset="0"/>
              </a:rPr>
              <a:t>Fundada en el año 1975, en Guayaquil, cuenta con una nómina de 99</a:t>
            </a:r>
            <a:endParaRPr lang="es-EC" dirty="0">
              <a:solidFill>
                <a:schemeClr val="tx1"/>
              </a:solidFill>
              <a:latin typeface="Times New Roman" panose="02020603050405020304" pitchFamily="18" charset="0"/>
              <a:cs typeface="Times New Roman" panose="02020603050405020304" pitchFamily="18" charset="0"/>
            </a:endParaRPr>
          </a:p>
        </p:txBody>
      </p:sp>
      <p:graphicFrame>
        <p:nvGraphicFramePr>
          <p:cNvPr id="9" name="Diagrama 8">
            <a:extLst>
              <a:ext uri="{FF2B5EF4-FFF2-40B4-BE49-F238E27FC236}">
                <a16:creationId xmlns:a16="http://schemas.microsoft.com/office/drawing/2014/main" id="{5AFE3E34-D913-490C-8FCD-0C836C19C3E9}"/>
              </a:ext>
            </a:extLst>
          </p:cNvPr>
          <p:cNvGraphicFramePr/>
          <p:nvPr>
            <p:extLst>
              <p:ext uri="{D42A27DB-BD31-4B8C-83A1-F6EECF244321}">
                <p14:modId xmlns:p14="http://schemas.microsoft.com/office/powerpoint/2010/main" val="2220184420"/>
              </p:ext>
            </p:extLst>
          </p:nvPr>
        </p:nvGraphicFramePr>
        <p:xfrm>
          <a:off x="5008099" y="1153550"/>
          <a:ext cx="6246056" cy="452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esquinas redondeadas 9">
            <a:extLst>
              <a:ext uri="{FF2B5EF4-FFF2-40B4-BE49-F238E27FC236}">
                <a16:creationId xmlns:a16="http://schemas.microsoft.com/office/drawing/2014/main" id="{B87F421F-1393-4A67-9294-F9C1998B2102}"/>
              </a:ext>
            </a:extLst>
          </p:cNvPr>
          <p:cNvSpPr/>
          <p:nvPr/>
        </p:nvSpPr>
        <p:spPr>
          <a:xfrm>
            <a:off x="937845" y="2644726"/>
            <a:ext cx="3648222" cy="9706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latin typeface="Times New Roman" panose="02020603050405020304" pitchFamily="18" charset="0"/>
                <a:ea typeface="Times New Roman" panose="02020603050405020304" pitchFamily="18" charset="0"/>
              </a:rPr>
              <a:t>D</a:t>
            </a:r>
            <a:r>
              <a:rPr lang="es-EC" sz="1800" dirty="0">
                <a:effectLst/>
                <a:latin typeface="Times New Roman" panose="02020603050405020304" pitchFamily="18" charset="0"/>
                <a:ea typeface="Times New Roman" panose="02020603050405020304" pitchFamily="18" charset="0"/>
              </a:rPr>
              <a:t>edicada a los servicios de hospedaje en hoteles y a la venta de comidas y bebidas en cafeterías para su consumo inmediato.</a:t>
            </a:r>
            <a:endParaRPr lang="es-EC" dirty="0"/>
          </a:p>
        </p:txBody>
      </p:sp>
      <p:pic>
        <p:nvPicPr>
          <p:cNvPr id="18434" name="Picture 2" descr="Hotel Boulevard Manta - Home | Facebook">
            <a:extLst>
              <a:ext uri="{FF2B5EF4-FFF2-40B4-BE49-F238E27FC236}">
                <a16:creationId xmlns:a16="http://schemas.microsoft.com/office/drawing/2014/main" id="{1531BE67-163B-47EE-873C-DFFA453A9E8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4176" b="39341"/>
          <a:stretch/>
        </p:blipFill>
        <p:spPr bwMode="auto">
          <a:xfrm>
            <a:off x="2314135" y="4550375"/>
            <a:ext cx="2857500" cy="74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308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92A6CAE-8605-43CB-8741-B4649F5CDCFD}"/>
              </a:ext>
            </a:extLst>
          </p:cNvPr>
          <p:cNvSpPr txBox="1"/>
          <p:nvPr/>
        </p:nvSpPr>
        <p:spPr>
          <a:xfrm>
            <a:off x="488851" y="497617"/>
            <a:ext cx="4603653" cy="369332"/>
          </a:xfrm>
          <a:prstGeom prst="rect">
            <a:avLst/>
          </a:prstGeom>
          <a:noFill/>
        </p:spPr>
        <p:txBody>
          <a:bodyPr wrap="square">
            <a:spAutoFit/>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Emisión de obligaciones Bolsa de Valores</a:t>
            </a:r>
            <a:endParaRPr lang="es-EC" b="1" dirty="0">
              <a:latin typeface="Times New Roman" panose="02020603050405020304" pitchFamily="18" charset="0"/>
              <a:cs typeface="Times New Roman" panose="02020603050405020304" pitchFamily="18" charset="0"/>
            </a:endParaRPr>
          </a:p>
        </p:txBody>
      </p:sp>
      <p:graphicFrame>
        <p:nvGraphicFramePr>
          <p:cNvPr id="7" name="Tabla 6">
            <a:extLst>
              <a:ext uri="{FF2B5EF4-FFF2-40B4-BE49-F238E27FC236}">
                <a16:creationId xmlns:a16="http://schemas.microsoft.com/office/drawing/2014/main" id="{4EF66B7F-CDE8-4FF1-801D-8FF586D4936F}"/>
              </a:ext>
            </a:extLst>
          </p:cNvPr>
          <p:cNvGraphicFramePr>
            <a:graphicFrameLocks noGrp="1"/>
          </p:cNvGraphicFramePr>
          <p:nvPr>
            <p:extLst>
              <p:ext uri="{D42A27DB-BD31-4B8C-83A1-F6EECF244321}">
                <p14:modId xmlns:p14="http://schemas.microsoft.com/office/powerpoint/2010/main" val="494023710"/>
              </p:ext>
            </p:extLst>
          </p:nvPr>
        </p:nvGraphicFramePr>
        <p:xfrm>
          <a:off x="488850" y="942672"/>
          <a:ext cx="4536164" cy="3671535"/>
        </p:xfrm>
        <a:graphic>
          <a:graphicData uri="http://schemas.openxmlformats.org/drawingml/2006/table">
            <a:tbl>
              <a:tblPr>
                <a:tableStyleId>{BDBED569-4797-4DF1-A0F4-6AAB3CD982D8}</a:tableStyleId>
              </a:tblPr>
              <a:tblGrid>
                <a:gridCol w="1611397">
                  <a:extLst>
                    <a:ext uri="{9D8B030D-6E8A-4147-A177-3AD203B41FA5}">
                      <a16:colId xmlns:a16="http://schemas.microsoft.com/office/drawing/2014/main" val="4187928349"/>
                    </a:ext>
                  </a:extLst>
                </a:gridCol>
                <a:gridCol w="2924767">
                  <a:extLst>
                    <a:ext uri="{9D8B030D-6E8A-4147-A177-3AD203B41FA5}">
                      <a16:colId xmlns:a16="http://schemas.microsoft.com/office/drawing/2014/main" val="3872843874"/>
                    </a:ext>
                  </a:extLst>
                </a:gridCol>
              </a:tblGrid>
              <a:tr h="174268">
                <a:tc>
                  <a:txBody>
                    <a:bodyPr/>
                    <a:lstStyle/>
                    <a:p>
                      <a:pPr algn="just" fontAlgn="ctr"/>
                      <a:r>
                        <a:rPr lang="es-ES" sz="1050" b="1" u="none" strike="noStrike" dirty="0">
                          <a:solidFill>
                            <a:srgbClr val="000000"/>
                          </a:solidFill>
                          <a:effectLst/>
                        </a:rPr>
                        <a:t>Monto de la emisión:</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US$ 7.000.000.00</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3487140017"/>
                  </a:ext>
                </a:extLst>
              </a:tr>
              <a:tr h="174268">
                <a:tc>
                  <a:txBody>
                    <a:bodyPr/>
                    <a:lstStyle/>
                    <a:p>
                      <a:pPr algn="just" fontAlgn="ctr"/>
                      <a:r>
                        <a:rPr lang="es-EC" sz="1050" b="1" u="none" strike="noStrike" dirty="0">
                          <a:solidFill>
                            <a:srgbClr val="000000"/>
                          </a:solidFill>
                          <a:effectLst/>
                        </a:rPr>
                        <a:t>Plazo:</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2.430 días</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3662355172"/>
                  </a:ext>
                </a:extLst>
              </a:tr>
              <a:tr h="230410">
                <a:tc>
                  <a:txBody>
                    <a:bodyPr/>
                    <a:lstStyle/>
                    <a:p>
                      <a:pPr algn="just" fontAlgn="ctr"/>
                      <a:r>
                        <a:rPr lang="es-ES" sz="1050" b="1" u="none" strike="noStrike" dirty="0">
                          <a:solidFill>
                            <a:srgbClr val="000000"/>
                          </a:solidFill>
                          <a:effectLst/>
                        </a:rPr>
                        <a:t>Tasa de interés: </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8.25% fijo anual</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3639458891"/>
                  </a:ext>
                </a:extLst>
              </a:tr>
              <a:tr h="343051">
                <a:tc rowSpan="5">
                  <a:txBody>
                    <a:bodyPr/>
                    <a:lstStyle/>
                    <a:p>
                      <a:pPr algn="just" fontAlgn="ctr"/>
                      <a:r>
                        <a:rPr lang="es-ES" sz="1050" b="1" u="none" strike="noStrike" dirty="0">
                          <a:solidFill>
                            <a:srgbClr val="000000"/>
                          </a:solidFill>
                          <a:effectLst/>
                        </a:rPr>
                        <a:t>Pago del capital: </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Pagos cada 90 días (trimestrales)</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3489024880"/>
                  </a:ext>
                </a:extLst>
              </a:tr>
              <a:tr h="230410">
                <a:tc vMerge="1">
                  <a:txBody>
                    <a:bodyPr/>
                    <a:lstStyle/>
                    <a:p>
                      <a:endParaRPr lang="es-EC"/>
                    </a:p>
                  </a:txBody>
                  <a:tcPr/>
                </a:tc>
                <a:tc>
                  <a:txBody>
                    <a:bodyPr/>
                    <a:lstStyle/>
                    <a:p>
                      <a:pPr algn="just" fontAlgn="ctr"/>
                      <a:r>
                        <a:rPr lang="es-EC" sz="1050" b="0" u="none" strike="noStrike">
                          <a:solidFill>
                            <a:srgbClr val="000000"/>
                          </a:solidFill>
                          <a:effectLst/>
                        </a:rPr>
                        <a:t>- 2017 (29%)</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930709895"/>
                  </a:ext>
                </a:extLst>
              </a:tr>
              <a:tr h="230410">
                <a:tc vMerge="1">
                  <a:txBody>
                    <a:bodyPr/>
                    <a:lstStyle/>
                    <a:p>
                      <a:endParaRPr lang="es-EC"/>
                    </a:p>
                  </a:txBody>
                  <a:tcPr/>
                </a:tc>
                <a:tc>
                  <a:txBody>
                    <a:bodyPr/>
                    <a:lstStyle/>
                    <a:p>
                      <a:pPr algn="just" fontAlgn="ctr"/>
                      <a:r>
                        <a:rPr lang="es-EC" sz="1050" b="0" u="none" strike="noStrike">
                          <a:solidFill>
                            <a:srgbClr val="000000"/>
                          </a:solidFill>
                          <a:effectLst/>
                        </a:rPr>
                        <a:t>- 2018 (29%)</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3366658071"/>
                  </a:ext>
                </a:extLst>
              </a:tr>
              <a:tr h="230410">
                <a:tc vMerge="1">
                  <a:txBody>
                    <a:bodyPr/>
                    <a:lstStyle/>
                    <a:p>
                      <a:endParaRPr lang="es-EC"/>
                    </a:p>
                  </a:txBody>
                  <a:tcPr/>
                </a:tc>
                <a:tc>
                  <a:txBody>
                    <a:bodyPr/>
                    <a:lstStyle/>
                    <a:p>
                      <a:pPr algn="just" fontAlgn="ctr"/>
                      <a:r>
                        <a:rPr lang="es-EC" sz="1050" b="0" u="none" strike="noStrike">
                          <a:solidFill>
                            <a:srgbClr val="000000"/>
                          </a:solidFill>
                          <a:effectLst/>
                        </a:rPr>
                        <a:t>- 2019 (30%)</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1563830128"/>
                  </a:ext>
                </a:extLst>
              </a:tr>
              <a:tr h="343051">
                <a:tc vMerge="1">
                  <a:txBody>
                    <a:bodyPr/>
                    <a:lstStyle/>
                    <a:p>
                      <a:endParaRPr lang="es-EC"/>
                    </a:p>
                  </a:txBody>
                  <a:tcPr/>
                </a:tc>
                <a:tc>
                  <a:txBody>
                    <a:bodyPr/>
                    <a:lstStyle/>
                    <a:p>
                      <a:pPr algn="just" fontAlgn="ctr"/>
                      <a:r>
                        <a:rPr lang="es-EC" sz="1050" b="0" u="none" strike="noStrike">
                          <a:solidFill>
                            <a:srgbClr val="000000"/>
                          </a:solidFill>
                          <a:effectLst/>
                        </a:rPr>
                        <a:t>- 2020 el 12% restante (primer trimestre)</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2166450973"/>
                  </a:ext>
                </a:extLst>
              </a:tr>
              <a:tr h="174268">
                <a:tc>
                  <a:txBody>
                    <a:bodyPr/>
                    <a:lstStyle/>
                    <a:p>
                      <a:pPr algn="just" fontAlgn="ctr"/>
                      <a:r>
                        <a:rPr lang="es-ES" sz="1050" b="1" u="none" strike="noStrike" dirty="0">
                          <a:solidFill>
                            <a:srgbClr val="000000"/>
                          </a:solidFill>
                          <a:effectLst/>
                        </a:rPr>
                        <a:t>Pago de intereses: </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Trimestrales cada 90 días</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2711879637"/>
                  </a:ext>
                </a:extLst>
              </a:tr>
              <a:tr h="174268">
                <a:tc>
                  <a:txBody>
                    <a:bodyPr/>
                    <a:lstStyle/>
                    <a:p>
                      <a:pPr algn="just" fontAlgn="ctr"/>
                      <a:r>
                        <a:rPr lang="es-ES" sz="1050" b="1" u="none" strike="noStrike" dirty="0">
                          <a:solidFill>
                            <a:srgbClr val="000000"/>
                          </a:solidFill>
                          <a:effectLst/>
                        </a:rPr>
                        <a:t>Agente colocador:</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ADVFIN S.A. Casa de Valores</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2382724515"/>
                  </a:ext>
                </a:extLst>
              </a:tr>
              <a:tr h="511835">
                <a:tc>
                  <a:txBody>
                    <a:bodyPr/>
                    <a:lstStyle/>
                    <a:p>
                      <a:pPr algn="just" fontAlgn="ctr"/>
                      <a:r>
                        <a:rPr lang="es-ES" sz="1050" b="1" u="none" strike="noStrike" dirty="0">
                          <a:solidFill>
                            <a:srgbClr val="000000"/>
                          </a:solidFill>
                          <a:effectLst/>
                        </a:rPr>
                        <a:t>Agente pagador: </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DECEVALE S.A. - Depósito Centralizado de Compensación y Liquidación de Valores.</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2535331504"/>
                  </a:ext>
                </a:extLst>
              </a:tr>
              <a:tr h="343051">
                <a:tc>
                  <a:txBody>
                    <a:bodyPr/>
                    <a:lstStyle/>
                    <a:p>
                      <a:pPr algn="just" fontAlgn="ctr"/>
                      <a:r>
                        <a:rPr lang="es-EC" sz="1050" b="1" u="none" strike="noStrike" dirty="0">
                          <a:solidFill>
                            <a:srgbClr val="000000"/>
                          </a:solidFill>
                          <a:effectLst/>
                        </a:rPr>
                        <a:t>Agente estructurador:</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a:solidFill>
                            <a:srgbClr val="000000"/>
                          </a:solidFill>
                          <a:effectLst/>
                        </a:rPr>
                        <a:t>Intervalores Casa de Valores S.A.</a:t>
                      </a:r>
                      <a:endParaRPr lang="es-EC" sz="1050" b="0" i="0" u="none" strike="noStrike">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672390000"/>
                  </a:ext>
                </a:extLst>
              </a:tr>
              <a:tr h="511835">
                <a:tc>
                  <a:txBody>
                    <a:bodyPr/>
                    <a:lstStyle/>
                    <a:p>
                      <a:pPr algn="just" fontAlgn="ctr"/>
                      <a:r>
                        <a:rPr lang="es-EC" sz="1050" b="1" u="none" strike="noStrike" dirty="0">
                          <a:solidFill>
                            <a:srgbClr val="000000"/>
                          </a:solidFill>
                          <a:effectLst/>
                        </a:rPr>
                        <a:t>Destino de los recursos:</a:t>
                      </a:r>
                      <a:endParaRPr lang="es-EC" sz="1050" b="0" i="0" u="none" strike="noStrike" dirty="0">
                        <a:solidFill>
                          <a:srgbClr val="000000"/>
                        </a:solidFill>
                        <a:effectLst/>
                        <a:latin typeface="Symbol" panose="05050102010706020507" pitchFamily="18" charset="2"/>
                      </a:endParaRPr>
                    </a:p>
                  </a:txBody>
                  <a:tcPr marL="5944" marR="5944" marT="5944" marB="0" anchor="ctr"/>
                </a:tc>
                <a:tc>
                  <a:txBody>
                    <a:bodyPr/>
                    <a:lstStyle/>
                    <a:p>
                      <a:pPr algn="just" fontAlgn="ctr"/>
                      <a:r>
                        <a:rPr lang="es-EC" sz="1050" b="0" u="none" strike="noStrike" dirty="0">
                          <a:solidFill>
                            <a:srgbClr val="000000"/>
                          </a:solidFill>
                          <a:effectLst/>
                        </a:rPr>
                        <a:t>El 100% está destinado para invertir dentro del capital de trabajo de la empresa.</a:t>
                      </a:r>
                      <a:endParaRPr lang="es-EC" sz="1050" b="0" i="0" u="none" strike="noStrike" dirty="0">
                        <a:solidFill>
                          <a:srgbClr val="000000"/>
                        </a:solidFill>
                        <a:effectLst/>
                        <a:latin typeface="Times New Roman" panose="02020603050405020304" pitchFamily="18" charset="0"/>
                      </a:endParaRPr>
                    </a:p>
                  </a:txBody>
                  <a:tcPr marL="5944" marR="5944" marT="5944" marB="0" anchor="ctr"/>
                </a:tc>
                <a:extLst>
                  <a:ext uri="{0D108BD9-81ED-4DB2-BD59-A6C34878D82A}">
                    <a16:rowId xmlns:a16="http://schemas.microsoft.com/office/drawing/2014/main" val="4085870086"/>
                  </a:ext>
                </a:extLst>
              </a:tr>
            </a:tbl>
          </a:graphicData>
        </a:graphic>
      </p:graphicFrame>
      <p:graphicFrame>
        <p:nvGraphicFramePr>
          <p:cNvPr id="8" name="Tabla 7">
            <a:extLst>
              <a:ext uri="{FF2B5EF4-FFF2-40B4-BE49-F238E27FC236}">
                <a16:creationId xmlns:a16="http://schemas.microsoft.com/office/drawing/2014/main" id="{C469D27C-1FF6-4FC7-8232-110887D6C2AB}"/>
              </a:ext>
            </a:extLst>
          </p:cNvPr>
          <p:cNvGraphicFramePr>
            <a:graphicFrameLocks noGrp="1"/>
          </p:cNvGraphicFramePr>
          <p:nvPr>
            <p:extLst>
              <p:ext uri="{D42A27DB-BD31-4B8C-83A1-F6EECF244321}">
                <p14:modId xmlns:p14="http://schemas.microsoft.com/office/powerpoint/2010/main" val="3191733076"/>
              </p:ext>
            </p:extLst>
          </p:nvPr>
        </p:nvGraphicFramePr>
        <p:xfrm>
          <a:off x="153742" y="5151654"/>
          <a:ext cx="4938762" cy="1080288"/>
        </p:xfrm>
        <a:graphic>
          <a:graphicData uri="http://schemas.openxmlformats.org/drawingml/2006/table">
            <a:tbl>
              <a:tblPr firstRow="1" firstCol="1" bandRow="1"/>
              <a:tblGrid>
                <a:gridCol w="2424012">
                  <a:extLst>
                    <a:ext uri="{9D8B030D-6E8A-4147-A177-3AD203B41FA5}">
                      <a16:colId xmlns:a16="http://schemas.microsoft.com/office/drawing/2014/main" val="1738658088"/>
                    </a:ext>
                  </a:extLst>
                </a:gridCol>
                <a:gridCol w="1179599">
                  <a:extLst>
                    <a:ext uri="{9D8B030D-6E8A-4147-A177-3AD203B41FA5}">
                      <a16:colId xmlns:a16="http://schemas.microsoft.com/office/drawing/2014/main" val="1746062610"/>
                    </a:ext>
                  </a:extLst>
                </a:gridCol>
                <a:gridCol w="1335151">
                  <a:extLst>
                    <a:ext uri="{9D8B030D-6E8A-4147-A177-3AD203B41FA5}">
                      <a16:colId xmlns:a16="http://schemas.microsoft.com/office/drawing/2014/main" val="3540637026"/>
                    </a:ext>
                  </a:extLst>
                </a:gridCol>
              </a:tblGrid>
              <a:tr h="270072">
                <a:tc>
                  <a:txBody>
                    <a:bodyPr/>
                    <a:lstStyle/>
                    <a:p>
                      <a:pPr algn="ctr">
                        <a:lnSpc>
                          <a:spcPct val="120000"/>
                        </a:lnSpc>
                        <a:spcAft>
                          <a:spcPts val="100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Categoría de gastos</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en USD</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de la emisión</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952779"/>
                  </a:ext>
                </a:extLst>
              </a:tr>
              <a:tr h="270072">
                <a:tc>
                  <a:txBody>
                    <a:bodyPr/>
                    <a:lstStyle/>
                    <a:p>
                      <a:pPr algn="just">
                        <a:lnSpc>
                          <a:spcPct val="12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Gastos Notariales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US$ 1.200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023220"/>
                  </a:ext>
                </a:extLst>
              </a:tr>
              <a:tr h="270072">
                <a:tc>
                  <a:txBody>
                    <a:bodyPr/>
                    <a:lstStyle/>
                    <a:p>
                      <a:pPr algn="just">
                        <a:lnSpc>
                          <a:spcPct val="12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Representante de los Obligacionistas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US$ 200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0227345"/>
                  </a:ext>
                </a:extLst>
              </a:tr>
              <a:tr h="270072">
                <a:tc>
                  <a:txBody>
                    <a:bodyPr/>
                    <a:lstStyle/>
                    <a:p>
                      <a:pPr>
                        <a:lnSpc>
                          <a:spcPct val="120000"/>
                        </a:lnSpc>
                      </a:pPr>
                      <a:endParaRPr lang="es-EC" sz="1050">
                        <a:effectLst/>
                        <a:latin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20000"/>
                        </a:lnSpc>
                        <a:spcAft>
                          <a:spcPts val="1000"/>
                        </a:spcAft>
                      </a:pPr>
                      <a:r>
                        <a:rPr lang="es-EC"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US$ 1.400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813166"/>
                  </a:ext>
                </a:extLst>
              </a:tr>
            </a:tbl>
          </a:graphicData>
        </a:graphic>
      </p:graphicFrame>
      <p:sp>
        <p:nvSpPr>
          <p:cNvPr id="10" name="CuadroTexto 9">
            <a:extLst>
              <a:ext uri="{FF2B5EF4-FFF2-40B4-BE49-F238E27FC236}">
                <a16:creationId xmlns:a16="http://schemas.microsoft.com/office/drawing/2014/main" id="{1B38B189-3898-4EC6-9947-2827EC71918F}"/>
              </a:ext>
            </a:extLst>
          </p:cNvPr>
          <p:cNvSpPr txBox="1"/>
          <p:nvPr/>
        </p:nvSpPr>
        <p:spPr>
          <a:xfrm>
            <a:off x="-292240" y="4614203"/>
            <a:ext cx="2472732" cy="46172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Costos de la emisión: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Tabla 10">
            <a:extLst>
              <a:ext uri="{FF2B5EF4-FFF2-40B4-BE49-F238E27FC236}">
                <a16:creationId xmlns:a16="http://schemas.microsoft.com/office/drawing/2014/main" id="{6E4ABB6D-685B-4F06-9894-AC2B9FBCCE9A}"/>
              </a:ext>
            </a:extLst>
          </p:cNvPr>
          <p:cNvGraphicFramePr>
            <a:graphicFrameLocks noGrp="1"/>
          </p:cNvGraphicFramePr>
          <p:nvPr>
            <p:extLst>
              <p:ext uri="{D42A27DB-BD31-4B8C-83A1-F6EECF244321}">
                <p14:modId xmlns:p14="http://schemas.microsoft.com/office/powerpoint/2010/main" val="653338824"/>
              </p:ext>
            </p:extLst>
          </p:nvPr>
        </p:nvGraphicFramePr>
        <p:xfrm>
          <a:off x="5478196" y="866949"/>
          <a:ext cx="6098344" cy="5090718"/>
        </p:xfrm>
        <a:graphic>
          <a:graphicData uri="http://schemas.openxmlformats.org/drawingml/2006/table">
            <a:tbl>
              <a:tblPr firstRow="1" firstCol="1" bandRow="1"/>
              <a:tblGrid>
                <a:gridCol w="1207980">
                  <a:extLst>
                    <a:ext uri="{9D8B030D-6E8A-4147-A177-3AD203B41FA5}">
                      <a16:colId xmlns:a16="http://schemas.microsoft.com/office/drawing/2014/main" val="1869082560"/>
                    </a:ext>
                  </a:extLst>
                </a:gridCol>
                <a:gridCol w="1578166">
                  <a:extLst>
                    <a:ext uri="{9D8B030D-6E8A-4147-A177-3AD203B41FA5}">
                      <a16:colId xmlns:a16="http://schemas.microsoft.com/office/drawing/2014/main" val="2676756015"/>
                    </a:ext>
                  </a:extLst>
                </a:gridCol>
                <a:gridCol w="1656099">
                  <a:extLst>
                    <a:ext uri="{9D8B030D-6E8A-4147-A177-3AD203B41FA5}">
                      <a16:colId xmlns:a16="http://schemas.microsoft.com/office/drawing/2014/main" val="800520769"/>
                    </a:ext>
                  </a:extLst>
                </a:gridCol>
                <a:gridCol w="1656099">
                  <a:extLst>
                    <a:ext uri="{9D8B030D-6E8A-4147-A177-3AD203B41FA5}">
                      <a16:colId xmlns:a16="http://schemas.microsoft.com/office/drawing/2014/main" val="3626413408"/>
                    </a:ext>
                  </a:extLst>
                </a:gridCol>
              </a:tblGrid>
              <a:tr h="334554">
                <a:tc>
                  <a:txBody>
                    <a:bodyPr/>
                    <a:lstStyle/>
                    <a:p>
                      <a:pPr algn="ct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Fecha de cancelación</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Cancelación de Capital</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Cancelación de interés</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Cancelación de k + i</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8866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$112.800,00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$394.800,00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1446338"/>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18-dic-13</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$107.160,00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$389.160,00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81314"/>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$101.520,00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$383.520,00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064181"/>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$95.880,00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$377.880,00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90266"/>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$90.240,00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$372.240,00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001936"/>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18-dic-14</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$84.600,00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$366.600,00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620297"/>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$78.960,00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$360.960,00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25158"/>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$73.320,00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$355.320,00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8060354"/>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$67.680,00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$349.680,00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643268"/>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18-dic-15</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$62.040,00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$344.040,00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32541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205060"/>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243945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497252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18-dic-16</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$58.162,50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05404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$260.850,00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752012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$52.311,00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$256.761,00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68438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$48.222,00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$252.672,00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59877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18-dic-17</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$44.133,00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$248.583,00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20487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$40.044,00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$244.494,00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72043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$35.955,00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$240.405,00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6631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$31.866,00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$236.316,00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308323"/>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18-dic-18</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$204.450,00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$27.777,00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$232.227,00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240250"/>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$211.500,00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$23.688,00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$235.188,00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3365857"/>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18-jun-19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$211.500,00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$19.458,00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$230.958,00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660529"/>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18-sep-19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$211.500,00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$15.228,00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$226.728,00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9019816"/>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18-dic-19</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$211.500,00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$10.998,00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$222.498,00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194044"/>
                  </a:ext>
                </a:extLst>
              </a:tr>
              <a:tr h="106120">
                <a:tc>
                  <a:txBody>
                    <a:bodyPr/>
                    <a:lstStyle/>
                    <a:p>
                      <a:pPr algn="ct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18-mar-20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$338.400,00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$6.768,00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$345.168,00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020287"/>
                  </a:ext>
                </a:extLst>
              </a:tr>
              <a:tr h="106120">
                <a:tc>
                  <a:txBody>
                    <a:bodyPr/>
                    <a:lstStyle/>
                    <a:p>
                      <a:pP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$5.640.000,00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$1.519.698,00</a:t>
                      </a:r>
                      <a:endParaRPr lang="es-EC"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$7.159.698,00</a:t>
                      </a:r>
                      <a:endParaRPr lang="es-EC"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6597" marR="1659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284231"/>
                  </a:ext>
                </a:extLst>
              </a:tr>
            </a:tbl>
          </a:graphicData>
        </a:graphic>
      </p:graphicFrame>
      <p:sp>
        <p:nvSpPr>
          <p:cNvPr id="12" name="CuadroTexto 11">
            <a:extLst>
              <a:ext uri="{FF2B5EF4-FFF2-40B4-BE49-F238E27FC236}">
                <a16:creationId xmlns:a16="http://schemas.microsoft.com/office/drawing/2014/main" id="{2A160F0E-515C-4B92-B1A1-B7A20E5CEBD4}"/>
              </a:ext>
            </a:extLst>
          </p:cNvPr>
          <p:cNvSpPr txBox="1"/>
          <p:nvPr/>
        </p:nvSpPr>
        <p:spPr>
          <a:xfrm>
            <a:off x="5276220" y="451418"/>
            <a:ext cx="3938117" cy="46172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Tabla de Amortización: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538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2D93BA0-6636-4FD4-8BEB-323F59AB60EE}"/>
              </a:ext>
            </a:extLst>
          </p:cNvPr>
          <p:cNvSpPr txBox="1"/>
          <p:nvPr/>
        </p:nvSpPr>
        <p:spPr>
          <a:xfrm>
            <a:off x="488851" y="497617"/>
            <a:ext cx="4603653" cy="369332"/>
          </a:xfrm>
          <a:prstGeom prst="rect">
            <a:avLst/>
          </a:prstGeom>
          <a:noFill/>
        </p:spPr>
        <p:txBody>
          <a:bodyPr wrap="square">
            <a:spAutoFit/>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Emisión de obligaciones Institución Bancaria </a:t>
            </a:r>
            <a:endParaRPr lang="es-EC" b="1" dirty="0">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5CCB7DB6-ECDA-4C45-9AB1-CF324A6FDF29}"/>
              </a:ext>
            </a:extLst>
          </p:cNvPr>
          <p:cNvGraphicFramePr>
            <a:graphicFrameLocks noGrp="1"/>
          </p:cNvGraphicFramePr>
          <p:nvPr>
            <p:extLst>
              <p:ext uri="{D42A27DB-BD31-4B8C-83A1-F6EECF244321}">
                <p14:modId xmlns:p14="http://schemas.microsoft.com/office/powerpoint/2010/main" val="1599556659"/>
              </p:ext>
            </p:extLst>
          </p:nvPr>
        </p:nvGraphicFramePr>
        <p:xfrm>
          <a:off x="765026" y="1137724"/>
          <a:ext cx="4327477" cy="1605474"/>
        </p:xfrm>
        <a:graphic>
          <a:graphicData uri="http://schemas.openxmlformats.org/drawingml/2006/table">
            <a:tbl>
              <a:tblPr>
                <a:tableStyleId>{5C22544A-7EE6-4342-B048-85BDC9FD1C3A}</a:tableStyleId>
              </a:tblPr>
              <a:tblGrid>
                <a:gridCol w="2019715">
                  <a:extLst>
                    <a:ext uri="{9D8B030D-6E8A-4147-A177-3AD203B41FA5}">
                      <a16:colId xmlns:a16="http://schemas.microsoft.com/office/drawing/2014/main" val="3553519945"/>
                    </a:ext>
                  </a:extLst>
                </a:gridCol>
                <a:gridCol w="2307762">
                  <a:extLst>
                    <a:ext uri="{9D8B030D-6E8A-4147-A177-3AD203B41FA5}">
                      <a16:colId xmlns:a16="http://schemas.microsoft.com/office/drawing/2014/main" val="2025559294"/>
                    </a:ext>
                  </a:extLst>
                </a:gridCol>
              </a:tblGrid>
              <a:tr h="401369">
                <a:tc>
                  <a:txBody>
                    <a:bodyPr/>
                    <a:lstStyle/>
                    <a:p>
                      <a:pPr algn="just" fontAlgn="ctr"/>
                      <a:r>
                        <a:rPr lang="es-ES" sz="1200" b="1" u="none" strike="noStrike" dirty="0">
                          <a:effectLst/>
                        </a:rPr>
                        <a:t>Monto del crédito:</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dirty="0">
                          <a:effectLst/>
                        </a:rPr>
                        <a:t>US$ 6.965.000,00 (Descuento Solca 0,5%)</a:t>
                      </a:r>
                      <a:endParaRPr lang="es-EC"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63557348"/>
                  </a:ext>
                </a:extLst>
              </a:tr>
              <a:tr h="200684">
                <a:tc>
                  <a:txBody>
                    <a:bodyPr/>
                    <a:lstStyle/>
                    <a:p>
                      <a:pPr algn="just" fontAlgn="ctr"/>
                      <a:r>
                        <a:rPr lang="es-EC" sz="1200" b="1" u="none" strike="noStrike" dirty="0">
                          <a:effectLst/>
                        </a:rPr>
                        <a:t>Plazo:</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a:effectLst/>
                        </a:rPr>
                        <a:t>2.430 días</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600285397"/>
                  </a:ext>
                </a:extLst>
              </a:tr>
              <a:tr h="200684">
                <a:tc>
                  <a:txBody>
                    <a:bodyPr/>
                    <a:lstStyle/>
                    <a:p>
                      <a:pPr algn="just" fontAlgn="ctr"/>
                      <a:r>
                        <a:rPr lang="es-ES" sz="1200" b="1" u="none" strike="noStrike" dirty="0">
                          <a:effectLst/>
                        </a:rPr>
                        <a:t> Tasa de interés: </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a:effectLst/>
                        </a:rPr>
                        <a:t>8,92% reajustable</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971541450"/>
                  </a:ext>
                </a:extLst>
              </a:tr>
              <a:tr h="200684">
                <a:tc>
                  <a:txBody>
                    <a:bodyPr/>
                    <a:lstStyle/>
                    <a:p>
                      <a:pPr algn="just" fontAlgn="ctr"/>
                      <a:r>
                        <a:rPr lang="es-ES" sz="1200" b="1" u="none" strike="noStrike" dirty="0">
                          <a:effectLst/>
                        </a:rPr>
                        <a:t> Pago del capital: </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a:effectLst/>
                        </a:rPr>
                        <a:t>Trimestrales </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671357429"/>
                  </a:ext>
                </a:extLst>
              </a:tr>
              <a:tr h="200684">
                <a:tc>
                  <a:txBody>
                    <a:bodyPr/>
                    <a:lstStyle/>
                    <a:p>
                      <a:pPr algn="just" fontAlgn="ctr"/>
                      <a:r>
                        <a:rPr lang="es-ES" sz="1200" b="1" u="none" strike="noStrike" dirty="0">
                          <a:effectLst/>
                        </a:rPr>
                        <a:t> Pago de intereses: </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a:effectLst/>
                        </a:rPr>
                        <a:t>Trimestrales </a:t>
                      </a:r>
                      <a:endParaRPr lang="es-EC" sz="12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471920392"/>
                  </a:ext>
                </a:extLst>
              </a:tr>
              <a:tr h="401369">
                <a:tc>
                  <a:txBody>
                    <a:bodyPr/>
                    <a:lstStyle/>
                    <a:p>
                      <a:pPr algn="just" fontAlgn="ctr"/>
                      <a:r>
                        <a:rPr lang="es-ES" sz="1200" b="1" u="none" strike="noStrike" dirty="0">
                          <a:effectLst/>
                        </a:rPr>
                        <a:t> Tipo de crédito:</a:t>
                      </a:r>
                      <a:endParaRPr lang="es-EC" sz="12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just" fontAlgn="ctr"/>
                      <a:r>
                        <a:rPr lang="es-EC" sz="1200" u="none" strike="noStrike" dirty="0">
                          <a:effectLst/>
                        </a:rPr>
                        <a:t>Productivo Comercial de $1.100.001 en adelante </a:t>
                      </a:r>
                      <a:endParaRPr lang="es-EC" sz="12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76885518"/>
                  </a:ext>
                </a:extLst>
              </a:tr>
            </a:tbl>
          </a:graphicData>
        </a:graphic>
      </p:graphicFrame>
      <p:graphicFrame>
        <p:nvGraphicFramePr>
          <p:cNvPr id="6" name="Tabla 5">
            <a:extLst>
              <a:ext uri="{FF2B5EF4-FFF2-40B4-BE49-F238E27FC236}">
                <a16:creationId xmlns:a16="http://schemas.microsoft.com/office/drawing/2014/main" id="{74671A2C-2E4E-4CEE-BD25-CB6FE5507512}"/>
              </a:ext>
            </a:extLst>
          </p:cNvPr>
          <p:cNvGraphicFramePr>
            <a:graphicFrameLocks noGrp="1"/>
          </p:cNvGraphicFramePr>
          <p:nvPr>
            <p:extLst>
              <p:ext uri="{D42A27DB-BD31-4B8C-83A1-F6EECF244321}">
                <p14:modId xmlns:p14="http://schemas.microsoft.com/office/powerpoint/2010/main" val="1710931445"/>
              </p:ext>
            </p:extLst>
          </p:nvPr>
        </p:nvGraphicFramePr>
        <p:xfrm>
          <a:off x="6096000" y="497617"/>
          <a:ext cx="4850356" cy="5328189"/>
        </p:xfrm>
        <a:graphic>
          <a:graphicData uri="http://schemas.openxmlformats.org/drawingml/2006/table">
            <a:tbl>
              <a:tblPr firstRow="1" firstCol="1" bandRow="1"/>
              <a:tblGrid>
                <a:gridCol w="903794">
                  <a:extLst>
                    <a:ext uri="{9D8B030D-6E8A-4147-A177-3AD203B41FA5}">
                      <a16:colId xmlns:a16="http://schemas.microsoft.com/office/drawing/2014/main" val="1197858728"/>
                    </a:ext>
                  </a:extLst>
                </a:gridCol>
                <a:gridCol w="1340627">
                  <a:extLst>
                    <a:ext uri="{9D8B030D-6E8A-4147-A177-3AD203B41FA5}">
                      <a16:colId xmlns:a16="http://schemas.microsoft.com/office/drawing/2014/main" val="3964861439"/>
                    </a:ext>
                  </a:extLst>
                </a:gridCol>
                <a:gridCol w="1235183">
                  <a:extLst>
                    <a:ext uri="{9D8B030D-6E8A-4147-A177-3AD203B41FA5}">
                      <a16:colId xmlns:a16="http://schemas.microsoft.com/office/drawing/2014/main" val="2999271244"/>
                    </a:ext>
                  </a:extLst>
                </a:gridCol>
                <a:gridCol w="1370752">
                  <a:extLst>
                    <a:ext uri="{9D8B030D-6E8A-4147-A177-3AD203B41FA5}">
                      <a16:colId xmlns:a16="http://schemas.microsoft.com/office/drawing/2014/main" val="1562235017"/>
                    </a:ext>
                  </a:extLst>
                </a:gridCol>
              </a:tblGrid>
              <a:tr h="331298">
                <a:tc>
                  <a:txBody>
                    <a:bodyPr/>
                    <a:lstStyle/>
                    <a:p>
                      <a:pPr algn="ct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Período</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Pago de Capital</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Pago de interés</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Pago de k+i</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9901989"/>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$309.736,13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$51.773,17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$361.509,30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448015"/>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$307.818,60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$49.855,64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$357.674,25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8375976"/>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$305.901,08</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$47.938,12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$353.839,20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733122"/>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$303.983,56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$46.020,59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$350.004,15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010774"/>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$302.066,03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$44.103,07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$346.169,10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484812"/>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$300.148,51</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$42.185,54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$342.334,05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699772"/>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$298.230,98</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$40.268,02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$338.499,00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485915"/>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$296.313,46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$38.350,49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$334.663,95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508424"/>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$294.395,93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$36.432,97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$330.828,90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13809"/>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$292.478,41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$34.515,44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$326.993,85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2118505"/>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MX" sz="105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$32.597,92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$32.597,92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202856"/>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MX" sz="105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$30.680,40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$30.680,40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539268"/>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MX" sz="105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$28.762,87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$28.762,87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162184"/>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MX"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$26.845,35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$26.845,35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134660"/>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$282.890,78</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$24.927,82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$307.818,60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9441850"/>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$280.973,26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$23.010,30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$303.983,56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749244"/>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$279.055,73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$21.092,77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$300.148,51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2423205"/>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$277.138,21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$19.175,25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$296.313,46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577859"/>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$275.220,69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$17.257,72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$292.478,41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085752"/>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$273.303,16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$15.340,20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$288.643,36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2519638"/>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$271.385,64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$13.422,67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$284.808,31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5467024"/>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$269.468,11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$11.505,15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$280.973,26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101217"/>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$267.550,59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$9.587,62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$277.138,21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279"/>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$265.633,06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$7.670,10</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$273.303,16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554046"/>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$263.715,54</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$5.752,57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$269.468,11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119950"/>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$261.798,01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$3.835,05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$265.633,06</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90559"/>
                  </a:ext>
                </a:extLst>
              </a:tr>
              <a:tr h="159567">
                <a:tc>
                  <a:txBody>
                    <a:bodyPr/>
                    <a:lstStyle/>
                    <a:p>
                      <a:pPr algn="ct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$259.880,49</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$1.917,52</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$261.798,01</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324536"/>
                  </a:ext>
                </a:extLst>
              </a:tr>
              <a:tr h="159567">
                <a:tc>
                  <a:txBody>
                    <a:bodyPr/>
                    <a:lstStyle/>
                    <a:p>
                      <a:pP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$6.539.085,95</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$724.824,33</a:t>
                      </a:r>
                      <a:endParaRPr lang="es-EC"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05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$7.263.910,28</a:t>
                      </a:r>
                      <a:endParaRPr lang="es-EC"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7191" marR="1719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3069639"/>
                  </a:ext>
                </a:extLst>
              </a:tr>
            </a:tbl>
          </a:graphicData>
        </a:graphic>
      </p:graphicFrame>
      <p:sp>
        <p:nvSpPr>
          <p:cNvPr id="7" name="CuadroTexto 6">
            <a:extLst>
              <a:ext uri="{FF2B5EF4-FFF2-40B4-BE49-F238E27FC236}">
                <a16:creationId xmlns:a16="http://schemas.microsoft.com/office/drawing/2014/main" id="{51B90D43-AD3D-4072-A7E2-E5E0E5EB8C5A}"/>
              </a:ext>
            </a:extLst>
          </p:cNvPr>
          <p:cNvSpPr txBox="1"/>
          <p:nvPr/>
        </p:nvSpPr>
        <p:spPr>
          <a:xfrm>
            <a:off x="3461487" y="3476451"/>
            <a:ext cx="3938117" cy="461729"/>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Tabla de Amortización: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890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8505667-F8E9-4494-A029-E72D3F6197BF}"/>
              </a:ext>
            </a:extLst>
          </p:cNvPr>
          <p:cNvGraphicFramePr>
            <a:graphicFrameLocks noGrp="1"/>
          </p:cNvGraphicFramePr>
          <p:nvPr>
            <p:extLst>
              <p:ext uri="{D42A27DB-BD31-4B8C-83A1-F6EECF244321}">
                <p14:modId xmlns:p14="http://schemas.microsoft.com/office/powerpoint/2010/main" val="4178615459"/>
              </p:ext>
            </p:extLst>
          </p:nvPr>
        </p:nvGraphicFramePr>
        <p:xfrm>
          <a:off x="562229" y="1815916"/>
          <a:ext cx="6650980" cy="1859744"/>
        </p:xfrm>
        <a:graphic>
          <a:graphicData uri="http://schemas.openxmlformats.org/drawingml/2006/table">
            <a:tbl>
              <a:tblPr firstRow="1" firstCol="1" bandRow="1"/>
              <a:tblGrid>
                <a:gridCol w="1260987">
                  <a:extLst>
                    <a:ext uri="{9D8B030D-6E8A-4147-A177-3AD203B41FA5}">
                      <a16:colId xmlns:a16="http://schemas.microsoft.com/office/drawing/2014/main" val="2319108174"/>
                    </a:ext>
                  </a:extLst>
                </a:gridCol>
                <a:gridCol w="2404676">
                  <a:extLst>
                    <a:ext uri="{9D8B030D-6E8A-4147-A177-3AD203B41FA5}">
                      <a16:colId xmlns:a16="http://schemas.microsoft.com/office/drawing/2014/main" val="2952406913"/>
                    </a:ext>
                  </a:extLst>
                </a:gridCol>
                <a:gridCol w="1114362">
                  <a:extLst>
                    <a:ext uri="{9D8B030D-6E8A-4147-A177-3AD203B41FA5}">
                      <a16:colId xmlns:a16="http://schemas.microsoft.com/office/drawing/2014/main" val="2615764501"/>
                    </a:ext>
                  </a:extLst>
                </a:gridCol>
                <a:gridCol w="1870955">
                  <a:extLst>
                    <a:ext uri="{9D8B030D-6E8A-4147-A177-3AD203B41FA5}">
                      <a16:colId xmlns:a16="http://schemas.microsoft.com/office/drawing/2014/main" val="3598167689"/>
                    </a:ext>
                  </a:extLst>
                </a:gridCol>
              </a:tblGrid>
              <a:tr h="268521">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Mercado de Valores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Aft>
                          <a:spcPts val="100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Institución Financiera</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573962523"/>
                  </a:ext>
                </a:extLst>
              </a:tr>
              <a:tr h="557531">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Monto colocado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$7.000.000,00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$6.965.000,00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(Descuento Solca 0,5%)</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221853"/>
                  </a:ext>
                </a:extLst>
              </a:tr>
              <a:tr h="268521">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Tasa de interés</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8,25% tasa fija</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8,92% reajustable</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1410613491"/>
                  </a:ext>
                </a:extLst>
              </a:tr>
              <a:tr h="765171">
                <a:tc>
                  <a:txBody>
                    <a:bodyPr/>
                    <a:lstStyle/>
                    <a:p>
                      <a:pPr>
                        <a:lnSpc>
                          <a:spcPct val="120000"/>
                        </a:lnSpc>
                        <a:spcAft>
                          <a:spcPts val="1000"/>
                        </a:spcAft>
                      </a:pPr>
                      <a:r>
                        <a:rPr lang="es-EC"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Pago total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$7.159.698 + $1.400(costos de proceso emisión) = $7.161.098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$7.263.910,28</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2102117766"/>
                  </a:ext>
                </a:extLst>
              </a:tr>
            </a:tbl>
          </a:graphicData>
        </a:graphic>
      </p:graphicFrame>
      <p:sp>
        <p:nvSpPr>
          <p:cNvPr id="6" name="CuadroTexto 5">
            <a:extLst>
              <a:ext uri="{FF2B5EF4-FFF2-40B4-BE49-F238E27FC236}">
                <a16:creationId xmlns:a16="http://schemas.microsoft.com/office/drawing/2014/main" id="{E56DBA7E-067D-457D-9996-164DEE99A007}"/>
              </a:ext>
            </a:extLst>
          </p:cNvPr>
          <p:cNvSpPr txBox="1"/>
          <p:nvPr/>
        </p:nvSpPr>
        <p:spPr>
          <a:xfrm>
            <a:off x="0" y="581528"/>
            <a:ext cx="6098344"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Conclusión del caso</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DFDA7A33-4451-4CBD-B974-9DAD2B350972}"/>
              </a:ext>
            </a:extLst>
          </p:cNvPr>
          <p:cNvSpPr txBox="1"/>
          <p:nvPr/>
        </p:nvSpPr>
        <p:spPr>
          <a:xfrm>
            <a:off x="3049172" y="1395330"/>
            <a:ext cx="1790115" cy="307777"/>
          </a:xfrm>
          <a:prstGeom prst="rect">
            <a:avLst/>
          </a:prstGeom>
          <a:noFill/>
        </p:spPr>
        <p:txBody>
          <a:bodyPr wrap="square">
            <a:spAutoFit/>
          </a:bodyPr>
          <a:lstStyle/>
          <a:p>
            <a:r>
              <a:rPr lang="es-EC" sz="1400" b="1" dirty="0">
                <a:effectLst/>
                <a:latin typeface="Times New Roman" panose="02020603050405020304" pitchFamily="18" charset="0"/>
                <a:ea typeface="Times New Roman" panose="02020603050405020304" pitchFamily="18" charset="0"/>
              </a:rPr>
              <a:t>Tabla Comparativa </a:t>
            </a:r>
            <a:endParaRPr lang="es-EC" sz="1400" b="1" dirty="0"/>
          </a:p>
        </p:txBody>
      </p:sp>
      <p:sp>
        <p:nvSpPr>
          <p:cNvPr id="12" name="CuadroTexto 11">
            <a:extLst>
              <a:ext uri="{FF2B5EF4-FFF2-40B4-BE49-F238E27FC236}">
                <a16:creationId xmlns:a16="http://schemas.microsoft.com/office/drawing/2014/main" id="{8576EF45-448B-4F53-9D7D-7E1C087492FD}"/>
              </a:ext>
            </a:extLst>
          </p:cNvPr>
          <p:cNvSpPr txBox="1"/>
          <p:nvPr/>
        </p:nvSpPr>
        <p:spPr>
          <a:xfrm>
            <a:off x="2184009" y="4562461"/>
            <a:ext cx="4072597" cy="514500"/>
          </a:xfrm>
          <a:prstGeom prst="rect">
            <a:avLst/>
          </a:prstGeom>
          <a:solidFill>
            <a:schemeClr val="accent2">
              <a:lumMod val="20000"/>
              <a:lumOff val="80000"/>
            </a:schemeClr>
          </a:solidFill>
        </p:spPr>
        <p:txBody>
          <a:bodyPr wrap="square">
            <a:spAutoFit/>
          </a:bodyPr>
          <a:lstStyle/>
          <a:p>
            <a:pPr marL="64135" marR="75565" indent="449580" algn="just">
              <a:lnSpc>
                <a:spcPct val="200000"/>
              </a:lnSpc>
              <a:spcBef>
                <a:spcPts val="395"/>
              </a:spcBef>
              <a:spcAft>
                <a:spcPts val="1000"/>
              </a:spcAft>
            </a:pP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iferencia = $102.812,28</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3" name="Diagrama 12">
            <a:extLst>
              <a:ext uri="{FF2B5EF4-FFF2-40B4-BE49-F238E27FC236}">
                <a16:creationId xmlns:a16="http://schemas.microsoft.com/office/drawing/2014/main" id="{663533FD-2230-4BD0-AD01-298EC2F4CAC4}"/>
              </a:ext>
            </a:extLst>
          </p:cNvPr>
          <p:cNvGraphicFramePr/>
          <p:nvPr>
            <p:extLst>
              <p:ext uri="{D42A27DB-BD31-4B8C-83A1-F6EECF244321}">
                <p14:modId xmlns:p14="http://schemas.microsoft.com/office/powerpoint/2010/main" val="3022831232"/>
              </p:ext>
            </p:extLst>
          </p:nvPr>
        </p:nvGraphicFramePr>
        <p:xfrm>
          <a:off x="7835704" y="1624807"/>
          <a:ext cx="4072596" cy="3917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brir llave 13">
            <a:extLst>
              <a:ext uri="{FF2B5EF4-FFF2-40B4-BE49-F238E27FC236}">
                <a16:creationId xmlns:a16="http://schemas.microsoft.com/office/drawing/2014/main" id="{1572B82E-5EBC-4499-A130-5CAF14B5F2D1}"/>
              </a:ext>
            </a:extLst>
          </p:cNvPr>
          <p:cNvSpPr/>
          <p:nvPr/>
        </p:nvSpPr>
        <p:spPr>
          <a:xfrm rot="16200000">
            <a:off x="3557129" y="799113"/>
            <a:ext cx="661182" cy="686551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dirty="0"/>
          </a:p>
        </p:txBody>
      </p:sp>
    </p:spTree>
    <p:extLst>
      <p:ext uri="{BB962C8B-B14F-4D97-AF65-F5344CB8AC3E}">
        <p14:creationId xmlns:p14="http://schemas.microsoft.com/office/powerpoint/2010/main" val="2208475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30C30A0-EA50-4DF1-B3B9-A01ABBD7147F}"/>
              </a:ext>
            </a:extLst>
          </p:cNvPr>
          <p:cNvSpPr txBox="1"/>
          <p:nvPr/>
        </p:nvSpPr>
        <p:spPr>
          <a:xfrm>
            <a:off x="3696286" y="539820"/>
            <a:ext cx="6098344" cy="400110"/>
          </a:xfrm>
          <a:prstGeom prst="rect">
            <a:avLst/>
          </a:prstGeom>
          <a:noFill/>
        </p:spPr>
        <p:txBody>
          <a:bodyPr wrap="square">
            <a:spAutoFit/>
          </a:bodyPr>
          <a:lstStyle/>
          <a:p>
            <a:r>
              <a:rPr lang="es-EC" sz="2000" b="1" dirty="0">
                <a:effectLst/>
                <a:latin typeface="Times New Roman" panose="02020603050405020304" pitchFamily="18" charset="0"/>
                <a:ea typeface="Times New Roman" panose="02020603050405020304" pitchFamily="18" charset="0"/>
                <a:cs typeface="Times New Roman" panose="02020603050405020304" pitchFamily="18" charset="0"/>
              </a:rPr>
              <a:t>Guía para la Inversión en la Bolsa de Valores</a:t>
            </a:r>
            <a:endParaRPr lang="es-EC" sz="2000" b="1"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87A82236-F147-489F-A2ED-7617FCDAD604}"/>
              </a:ext>
            </a:extLst>
          </p:cNvPr>
          <p:cNvSpPr txBox="1"/>
          <p:nvPr/>
        </p:nvSpPr>
        <p:spPr>
          <a:xfrm>
            <a:off x="647114" y="2438959"/>
            <a:ext cx="1308295" cy="369332"/>
          </a:xfrm>
          <a:prstGeom prst="rect">
            <a:avLst/>
          </a:prstGeom>
          <a:noFill/>
        </p:spPr>
        <p:txBody>
          <a:bodyPr wrap="square">
            <a:spAutoFit/>
          </a:bodyPr>
          <a:lstStyle/>
          <a:p>
            <a:r>
              <a:rPr lang="es-EC" b="1" dirty="0">
                <a:latin typeface="Times New Roman" panose="02020603050405020304" pitchFamily="18" charset="0"/>
                <a:ea typeface="Times New Roman" panose="02020603050405020304" pitchFamily="18" charset="0"/>
              </a:rPr>
              <a:t>B</a:t>
            </a:r>
            <a:r>
              <a:rPr lang="es-EC" sz="1800" b="1" dirty="0">
                <a:effectLst/>
                <a:latin typeface="Times New Roman" panose="02020603050405020304" pitchFamily="18" charset="0"/>
                <a:ea typeface="Times New Roman" panose="02020603050405020304" pitchFamily="18" charset="0"/>
              </a:rPr>
              <a:t>eneficios </a:t>
            </a:r>
            <a:endParaRPr lang="es-EC" b="1" dirty="0"/>
          </a:p>
        </p:txBody>
      </p:sp>
      <p:graphicFrame>
        <p:nvGraphicFramePr>
          <p:cNvPr id="8" name="Diagrama 7">
            <a:extLst>
              <a:ext uri="{FF2B5EF4-FFF2-40B4-BE49-F238E27FC236}">
                <a16:creationId xmlns:a16="http://schemas.microsoft.com/office/drawing/2014/main" id="{8EE06F93-058C-4DCD-8EC2-3335A277F382}"/>
              </a:ext>
            </a:extLst>
          </p:cNvPr>
          <p:cNvGraphicFramePr/>
          <p:nvPr/>
        </p:nvGraphicFramePr>
        <p:xfrm>
          <a:off x="-637735" y="1137440"/>
          <a:ext cx="7132320" cy="3341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a 9">
            <a:extLst>
              <a:ext uri="{FF2B5EF4-FFF2-40B4-BE49-F238E27FC236}">
                <a16:creationId xmlns:a16="http://schemas.microsoft.com/office/drawing/2014/main" id="{51731F07-2740-445B-8E6D-E513ECC18128}"/>
              </a:ext>
            </a:extLst>
          </p:cNvPr>
          <p:cNvGraphicFramePr/>
          <p:nvPr/>
        </p:nvGraphicFramePr>
        <p:xfrm>
          <a:off x="4732997" y="1923813"/>
          <a:ext cx="6868160" cy="41288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CuadroTexto 11">
            <a:extLst>
              <a:ext uri="{FF2B5EF4-FFF2-40B4-BE49-F238E27FC236}">
                <a16:creationId xmlns:a16="http://schemas.microsoft.com/office/drawing/2014/main" id="{DC5A60A7-AEE5-4991-9715-0E403A8ED26A}"/>
              </a:ext>
            </a:extLst>
          </p:cNvPr>
          <p:cNvSpPr txBox="1"/>
          <p:nvPr/>
        </p:nvSpPr>
        <p:spPr>
          <a:xfrm>
            <a:off x="5450451" y="1848062"/>
            <a:ext cx="6414866" cy="369332"/>
          </a:xfrm>
          <a:prstGeom prst="rect">
            <a:avLst/>
          </a:prstGeom>
          <a:noFill/>
        </p:spPr>
        <p:txBody>
          <a:bodyPr wrap="square">
            <a:spAutoFit/>
          </a:bodyPr>
          <a:lstStyle/>
          <a:p>
            <a:r>
              <a:rPr lang="es-EC" sz="1800" b="1" dirty="0">
                <a:effectLst/>
                <a:latin typeface="Times New Roman" panose="02020603050405020304" pitchFamily="18" charset="0"/>
                <a:ea typeface="Times New Roman" panose="02020603050405020304" pitchFamily="18" charset="0"/>
              </a:rPr>
              <a:t>Pasos para realizar una inversión en el mercado de valores.</a:t>
            </a:r>
            <a:endParaRPr lang="es-EC" b="1" dirty="0"/>
          </a:p>
        </p:txBody>
      </p:sp>
    </p:spTree>
    <p:extLst>
      <p:ext uri="{BB962C8B-B14F-4D97-AF65-F5344CB8AC3E}">
        <p14:creationId xmlns:p14="http://schemas.microsoft.com/office/powerpoint/2010/main" val="186837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97744A7-E9A4-485E-8161-01B95F20A598}"/>
              </a:ext>
            </a:extLst>
          </p:cNvPr>
          <p:cNvSpPr txBox="1"/>
          <p:nvPr/>
        </p:nvSpPr>
        <p:spPr>
          <a:xfrm>
            <a:off x="-52038" y="530913"/>
            <a:ext cx="6098344"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CASO: HOTEL BOULEVART S.A.</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ED8749FC-C655-43DC-86CC-CBE68F95ADC8}"/>
              </a:ext>
            </a:extLst>
          </p:cNvPr>
          <p:cNvGraphicFramePr>
            <a:graphicFrameLocks noGrp="1"/>
          </p:cNvGraphicFramePr>
          <p:nvPr>
            <p:extLst>
              <p:ext uri="{D42A27DB-BD31-4B8C-83A1-F6EECF244321}">
                <p14:modId xmlns:p14="http://schemas.microsoft.com/office/powerpoint/2010/main" val="2002057750"/>
              </p:ext>
            </p:extLst>
          </p:nvPr>
        </p:nvGraphicFramePr>
        <p:xfrm>
          <a:off x="578206" y="1385536"/>
          <a:ext cx="4837856" cy="4086928"/>
        </p:xfrm>
        <a:graphic>
          <a:graphicData uri="http://schemas.openxmlformats.org/drawingml/2006/table">
            <a:tbl>
              <a:tblPr/>
              <a:tblGrid>
                <a:gridCol w="3182041">
                  <a:extLst>
                    <a:ext uri="{9D8B030D-6E8A-4147-A177-3AD203B41FA5}">
                      <a16:colId xmlns:a16="http://schemas.microsoft.com/office/drawing/2014/main" val="168548462"/>
                    </a:ext>
                  </a:extLst>
                </a:gridCol>
                <a:gridCol w="1655815">
                  <a:extLst>
                    <a:ext uri="{9D8B030D-6E8A-4147-A177-3AD203B41FA5}">
                      <a16:colId xmlns:a16="http://schemas.microsoft.com/office/drawing/2014/main" val="3933594061"/>
                    </a:ext>
                  </a:extLst>
                </a:gridCol>
              </a:tblGrid>
              <a:tr h="255433">
                <a:tc gridSpan="2">
                  <a:txBody>
                    <a:bodyPr/>
                    <a:lstStyle/>
                    <a:p>
                      <a:pPr algn="ctr"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Hotel Boulevard S.A.</a:t>
                      </a:r>
                    </a:p>
                  </a:txBody>
                  <a:tcPr marL="4761" marR="4761" marT="4761" marB="0" anchor="b">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3506057508"/>
                  </a:ext>
                </a:extLst>
              </a:tr>
              <a:tr h="255433">
                <a:tc gridSpan="2">
                  <a:txBody>
                    <a:bodyPr/>
                    <a:lstStyle/>
                    <a:p>
                      <a:pPr algn="ctr" fontAlgn="b"/>
                      <a:r>
                        <a:rPr lang="es-MX" sz="1400" b="1" i="0" u="none" strike="noStrike" dirty="0">
                          <a:solidFill>
                            <a:srgbClr val="000000"/>
                          </a:solidFill>
                          <a:effectLst/>
                          <a:latin typeface="Times New Roman" panose="02020603050405020304" pitchFamily="18" charset="0"/>
                          <a:cs typeface="Times New Roman" panose="02020603050405020304" pitchFamily="18" charset="0"/>
                        </a:rPr>
                        <a:t>Estado de resultados Proyectado - año 2020</a:t>
                      </a:r>
                    </a:p>
                  </a:txBody>
                  <a:tcPr marL="4761" marR="4761" marT="4761" marB="0" anchor="b">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313889514"/>
                  </a:ext>
                </a:extLst>
              </a:tr>
              <a:tr h="255433">
                <a:tc>
                  <a:txBody>
                    <a:bodyPr/>
                    <a:lstStyle/>
                    <a:p>
                      <a:pPr algn="l" fontAlgn="b"/>
                      <a:endParaRPr lang="es-EC"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61" marR="4761" marT="47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761" marR="4761" marT="476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1051160"/>
                  </a:ext>
                </a:extLst>
              </a:tr>
              <a:tr h="255433">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Ingresos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 $       3.646.924,00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997429"/>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Ingresos por servicios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3.550.500,00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687456"/>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Otros Ingresos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dirty="0">
                          <a:solidFill>
                            <a:srgbClr val="000000"/>
                          </a:solidFill>
                          <a:effectLst/>
                          <a:latin typeface="Times New Roman" panose="02020603050405020304" pitchFamily="18" charset="0"/>
                          <a:cs typeface="Times New Roman" panose="02020603050405020304" pitchFamily="18" charset="0"/>
                        </a:rPr>
                        <a:t> $             96.424,00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451324"/>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Cosotos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991.209,00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6038724"/>
                  </a:ext>
                </a:extLst>
              </a:tr>
              <a:tr h="255433">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Utilidad Operacional</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 $       2.655.715,00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378658"/>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Gastos de Administración</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1.320.474,00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23803"/>
                  </a:ext>
                </a:extLst>
              </a:tr>
              <a:tr h="255433">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Utilidad antes de Impuestos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 $       1.335.241,00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5454252"/>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Gastos Financieros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37.059,00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797066"/>
                  </a:ext>
                </a:extLst>
              </a:tr>
              <a:tr h="255433">
                <a:tc>
                  <a:txBody>
                    <a:bodyPr/>
                    <a:lstStyle/>
                    <a:p>
                      <a:pPr algn="l" fontAlgn="b"/>
                      <a:r>
                        <a:rPr lang="es-MX" sz="1400" b="1" i="0" u="none" strike="noStrike">
                          <a:solidFill>
                            <a:srgbClr val="000000"/>
                          </a:solidFill>
                          <a:effectLst/>
                          <a:latin typeface="Times New Roman" panose="02020603050405020304" pitchFamily="18" charset="0"/>
                          <a:cs typeface="Times New Roman" panose="02020603050405020304" pitchFamily="18" charset="0"/>
                        </a:rPr>
                        <a:t>Utilidad antes de Pat. e Imp. Renta</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 $       1.298.182,00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3573457"/>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Participación a trabajadores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194.727,00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443086"/>
                  </a:ext>
                </a:extLst>
              </a:tr>
              <a:tr h="255433">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Utilidad antes de Impuestos</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 $       1.103.455,00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0642941"/>
                  </a:ext>
                </a:extLst>
              </a:tr>
              <a:tr h="255433">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Impuesto a la renta</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0" i="0" u="none" strike="noStrike">
                          <a:solidFill>
                            <a:srgbClr val="000000"/>
                          </a:solidFill>
                          <a:effectLst/>
                          <a:latin typeface="Times New Roman" panose="02020603050405020304" pitchFamily="18" charset="0"/>
                          <a:cs typeface="Times New Roman" panose="02020603050405020304" pitchFamily="18" charset="0"/>
                        </a:rPr>
                        <a:t> $           242.760,00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114069"/>
                  </a:ext>
                </a:extLst>
              </a:tr>
              <a:tr h="255433">
                <a:tc>
                  <a:txBody>
                    <a:bodyPr/>
                    <a:lstStyle/>
                    <a:p>
                      <a:pPr algn="l" fontAlgn="b"/>
                      <a:r>
                        <a:rPr lang="es-EC" sz="1400" b="1" i="0" u="none" strike="noStrike">
                          <a:solidFill>
                            <a:srgbClr val="000000"/>
                          </a:solidFill>
                          <a:effectLst/>
                          <a:latin typeface="Times New Roman" panose="02020603050405020304" pitchFamily="18" charset="0"/>
                          <a:cs typeface="Times New Roman" panose="02020603050405020304" pitchFamily="18" charset="0"/>
                        </a:rPr>
                        <a:t>Utilidad Neta</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400" b="1" i="0" u="none" strike="noStrike" dirty="0">
                          <a:solidFill>
                            <a:srgbClr val="000000"/>
                          </a:solidFill>
                          <a:effectLst/>
                          <a:latin typeface="Times New Roman" panose="02020603050405020304" pitchFamily="18" charset="0"/>
                          <a:cs typeface="Times New Roman" panose="02020603050405020304" pitchFamily="18" charset="0"/>
                        </a:rPr>
                        <a:t> $           860.695,00 </a:t>
                      </a:r>
                    </a:p>
                  </a:txBody>
                  <a:tcPr marL="4761" marR="4761" marT="47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06762"/>
                  </a:ext>
                </a:extLst>
              </a:tr>
            </a:tbl>
          </a:graphicData>
        </a:graphic>
      </p:graphicFrame>
      <p:graphicFrame>
        <p:nvGraphicFramePr>
          <p:cNvPr id="7" name="Tabla 6">
            <a:extLst>
              <a:ext uri="{FF2B5EF4-FFF2-40B4-BE49-F238E27FC236}">
                <a16:creationId xmlns:a16="http://schemas.microsoft.com/office/drawing/2014/main" id="{D586A453-378A-40F7-B1E3-8EAC67327C12}"/>
              </a:ext>
            </a:extLst>
          </p:cNvPr>
          <p:cNvGraphicFramePr>
            <a:graphicFrameLocks noGrp="1"/>
          </p:cNvGraphicFramePr>
          <p:nvPr>
            <p:extLst>
              <p:ext uri="{D42A27DB-BD31-4B8C-83A1-F6EECF244321}">
                <p14:modId xmlns:p14="http://schemas.microsoft.com/office/powerpoint/2010/main" val="1022681592"/>
              </p:ext>
            </p:extLst>
          </p:nvPr>
        </p:nvGraphicFramePr>
        <p:xfrm>
          <a:off x="6340685" y="3072288"/>
          <a:ext cx="3793587" cy="713424"/>
        </p:xfrm>
        <a:graphic>
          <a:graphicData uri="http://schemas.openxmlformats.org/drawingml/2006/table">
            <a:tbl>
              <a:tblPr firstRow="1" firstCol="1" bandRow="1"/>
              <a:tblGrid>
                <a:gridCol w="2569699">
                  <a:extLst>
                    <a:ext uri="{9D8B030D-6E8A-4147-A177-3AD203B41FA5}">
                      <a16:colId xmlns:a16="http://schemas.microsoft.com/office/drawing/2014/main" val="1779730897"/>
                    </a:ext>
                  </a:extLst>
                </a:gridCol>
                <a:gridCol w="1223888">
                  <a:extLst>
                    <a:ext uri="{9D8B030D-6E8A-4147-A177-3AD203B41FA5}">
                      <a16:colId xmlns:a16="http://schemas.microsoft.com/office/drawing/2014/main" val="2372518538"/>
                    </a:ext>
                  </a:extLst>
                </a:gridCol>
              </a:tblGrid>
              <a:tr h="167005">
                <a:tc>
                  <a:txBody>
                    <a:bodyPr/>
                    <a:lstStyle/>
                    <a:p>
                      <a:pPr>
                        <a:lnSpc>
                          <a:spcPct val="120000"/>
                        </a:lnSpc>
                        <a:spcAft>
                          <a:spcPts val="1000"/>
                        </a:spcAft>
                      </a:pP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Utilidad Neta (Proyectada 2020)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$860.695,00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8261966"/>
                  </a:ext>
                </a:extLst>
              </a:tr>
              <a:tr h="200025">
                <a:tc>
                  <a:txBody>
                    <a:bodyPr/>
                    <a:lstStyle/>
                    <a:p>
                      <a:pP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Porcentaje de Inversión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20000"/>
                        </a:lnSpc>
                        <a:spcAft>
                          <a:spcPts val="1000"/>
                        </a:spcAft>
                      </a:pPr>
                      <a:r>
                        <a:rPr lang="es-EC"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00775"/>
                  </a:ext>
                </a:extLst>
              </a:tr>
              <a:tr h="200025">
                <a:tc>
                  <a:txBody>
                    <a:bodyPr/>
                    <a:lstStyle/>
                    <a:p>
                      <a:pPr>
                        <a:lnSpc>
                          <a:spcPct val="120000"/>
                        </a:lnSpc>
                        <a:spcAft>
                          <a:spcPts val="100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Inversión</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$ 86.069,50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133478"/>
                  </a:ext>
                </a:extLst>
              </a:tr>
            </a:tbl>
          </a:graphicData>
        </a:graphic>
      </p:graphicFrame>
      <p:sp>
        <p:nvSpPr>
          <p:cNvPr id="9" name="CuadroTexto 8">
            <a:extLst>
              <a:ext uri="{FF2B5EF4-FFF2-40B4-BE49-F238E27FC236}">
                <a16:creationId xmlns:a16="http://schemas.microsoft.com/office/drawing/2014/main" id="{A0E617F6-3291-4A3E-832D-9F4DE27F1910}"/>
              </a:ext>
            </a:extLst>
          </p:cNvPr>
          <p:cNvSpPr txBox="1"/>
          <p:nvPr/>
        </p:nvSpPr>
        <p:spPr>
          <a:xfrm>
            <a:off x="7391658" y="2467086"/>
            <a:ext cx="1691640" cy="338554"/>
          </a:xfrm>
          <a:prstGeom prst="rect">
            <a:avLst/>
          </a:prstGeom>
          <a:solidFill>
            <a:schemeClr val="accent2">
              <a:lumMod val="40000"/>
              <a:lumOff val="60000"/>
            </a:schemeClr>
          </a:solidFill>
        </p:spPr>
        <p:txBody>
          <a:bodyPr wrap="square">
            <a:spAutoFit/>
          </a:bodyPr>
          <a:lstStyle/>
          <a:p>
            <a:r>
              <a:rPr lang="es-EC" sz="1600" b="1" dirty="0">
                <a:effectLst/>
                <a:latin typeface="Times New Roman" panose="02020603050405020304" pitchFamily="18" charset="0"/>
                <a:ea typeface="Times New Roman" panose="02020603050405020304" pitchFamily="18" charset="0"/>
              </a:rPr>
              <a:t>Inversión 10%</a:t>
            </a:r>
            <a:endParaRPr lang="es-EC" sz="1600" b="1" dirty="0"/>
          </a:p>
        </p:txBody>
      </p:sp>
    </p:spTree>
    <p:extLst>
      <p:ext uri="{BB962C8B-B14F-4D97-AF65-F5344CB8AC3E}">
        <p14:creationId xmlns:p14="http://schemas.microsoft.com/office/powerpoint/2010/main" val="436145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064AAC46-B71E-4768-AE61-6F1BAB209F5B}"/>
              </a:ext>
            </a:extLst>
          </p:cNvPr>
          <p:cNvSpPr/>
          <p:nvPr/>
        </p:nvSpPr>
        <p:spPr>
          <a:xfrm>
            <a:off x="1609837" y="840748"/>
            <a:ext cx="2372751" cy="81849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Corporación Favorita</a:t>
            </a:r>
          </a:p>
          <a:p>
            <a:pPr algn="ct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$2,36.</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 precio </a:t>
            </a:r>
            <a:r>
              <a:rPr lang="es-MX" sz="1400" dirty="0">
                <a:latin typeface="Times New Roman" panose="02020603050405020304" pitchFamily="18" charset="0"/>
                <a:ea typeface="Times New Roman" panose="02020603050405020304" pitchFamily="18" charset="0"/>
                <a:cs typeface="Times New Roman" panose="02020603050405020304" pitchFamily="18" charset="0"/>
              </a:rPr>
              <a:t>por acción </a:t>
            </a:r>
            <a:endParaRPr lang="es-EC" sz="1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D0B83AEF-525F-4EFD-918F-57B2995E67C1}"/>
              </a:ext>
            </a:extLst>
          </p:cNvPr>
          <p:cNvPicPr/>
          <p:nvPr/>
        </p:nvPicPr>
        <p:blipFill rotWithShape="1">
          <a:blip r:embed="rId2"/>
          <a:srcRect l="27826" t="38788" r="30155" b="18842"/>
          <a:stretch/>
        </p:blipFill>
        <p:spPr bwMode="auto">
          <a:xfrm>
            <a:off x="5431044" y="1232902"/>
            <a:ext cx="5893447" cy="3626855"/>
          </a:xfrm>
          <a:prstGeom prst="rect">
            <a:avLst/>
          </a:prstGeom>
          <a:ln>
            <a:solidFill>
              <a:schemeClr val="accent3"/>
            </a:solid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ADD47D7C-6083-448C-A429-C0ABA069B080}"/>
              </a:ext>
            </a:extLst>
          </p:cNvPr>
          <p:cNvSpPr txBox="1"/>
          <p:nvPr/>
        </p:nvSpPr>
        <p:spPr>
          <a:xfrm>
            <a:off x="6402627" y="873262"/>
            <a:ext cx="4229688" cy="307777"/>
          </a:xfrm>
          <a:prstGeom prst="rect">
            <a:avLst/>
          </a:prstGeom>
          <a:noFill/>
        </p:spPr>
        <p:txBody>
          <a:bodyPr wrap="square">
            <a:spAutoFit/>
          </a:bodyPr>
          <a:lstStyle/>
          <a:p>
            <a:r>
              <a:rPr lang="es-EC" sz="1400" b="1" dirty="0">
                <a:latin typeface="Times New Roman" panose="02020603050405020304" pitchFamily="18" charset="0"/>
                <a:cs typeface="Times New Roman" panose="02020603050405020304" pitchFamily="18" charset="0"/>
              </a:rPr>
              <a:t>Simulador de Rendimientos Bolsa de Valores Quito</a:t>
            </a:r>
          </a:p>
        </p:txBody>
      </p:sp>
      <p:graphicFrame>
        <p:nvGraphicFramePr>
          <p:cNvPr id="8" name="Tabla 7">
            <a:extLst>
              <a:ext uri="{FF2B5EF4-FFF2-40B4-BE49-F238E27FC236}">
                <a16:creationId xmlns:a16="http://schemas.microsoft.com/office/drawing/2014/main" id="{1AA2C768-334C-424D-A44B-4281E8711356}"/>
              </a:ext>
            </a:extLst>
          </p:cNvPr>
          <p:cNvGraphicFramePr>
            <a:graphicFrameLocks noGrp="1"/>
          </p:cNvGraphicFramePr>
          <p:nvPr>
            <p:extLst>
              <p:ext uri="{D42A27DB-BD31-4B8C-83A1-F6EECF244321}">
                <p14:modId xmlns:p14="http://schemas.microsoft.com/office/powerpoint/2010/main" val="1691838741"/>
              </p:ext>
            </p:extLst>
          </p:nvPr>
        </p:nvGraphicFramePr>
        <p:xfrm>
          <a:off x="574298" y="2038768"/>
          <a:ext cx="3408290" cy="1114425"/>
        </p:xfrm>
        <a:graphic>
          <a:graphicData uri="http://schemas.openxmlformats.org/drawingml/2006/table">
            <a:tbl>
              <a:tblPr/>
              <a:tblGrid>
                <a:gridCol w="2095260">
                  <a:extLst>
                    <a:ext uri="{9D8B030D-6E8A-4147-A177-3AD203B41FA5}">
                      <a16:colId xmlns:a16="http://schemas.microsoft.com/office/drawing/2014/main" val="950051387"/>
                    </a:ext>
                  </a:extLst>
                </a:gridCol>
                <a:gridCol w="1313030">
                  <a:extLst>
                    <a:ext uri="{9D8B030D-6E8A-4147-A177-3AD203B41FA5}">
                      <a16:colId xmlns:a16="http://schemas.microsoft.com/office/drawing/2014/main" val="4078391025"/>
                    </a:ext>
                  </a:extLst>
                </a:gridCol>
              </a:tblGrid>
              <a:tr h="221259">
                <a:tc>
                  <a:txBody>
                    <a:bodyPr/>
                    <a:lstStyle/>
                    <a:p>
                      <a:pPr algn="just" fontAlgn="ctr"/>
                      <a:r>
                        <a:rPr lang="es-ES" sz="1400" b="1" i="0" u="none" strike="noStrike">
                          <a:solidFill>
                            <a:srgbClr val="000000"/>
                          </a:solidFill>
                          <a:effectLst/>
                          <a:latin typeface="Times New Roman" panose="02020603050405020304" pitchFamily="18" charset="0"/>
                        </a:rPr>
                        <a:t>Monto de la inversión:</a:t>
                      </a:r>
                      <a:endParaRPr lang="es-EC" sz="1400" b="1" i="0" u="none" strike="noStrike">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US$ $86.069,50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90601801"/>
                  </a:ext>
                </a:extLst>
              </a:tr>
              <a:tr h="221259">
                <a:tc>
                  <a:txBody>
                    <a:bodyPr/>
                    <a:lstStyle/>
                    <a:p>
                      <a:pPr algn="just" fontAlgn="ctr"/>
                      <a:r>
                        <a:rPr lang="es-EC" sz="1400" b="1" i="0" u="none" strike="noStrike">
                          <a:solidFill>
                            <a:srgbClr val="000000"/>
                          </a:solidFill>
                          <a:effectLst/>
                          <a:latin typeface="Times New Roman" panose="02020603050405020304" pitchFamily="18" charset="0"/>
                        </a:rPr>
                        <a:t>Tiempo de inversión: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1 año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00836428"/>
                  </a:ext>
                </a:extLst>
              </a:tr>
              <a:tr h="221259">
                <a:tc>
                  <a:txBody>
                    <a:bodyPr/>
                    <a:lstStyle/>
                    <a:p>
                      <a:pPr algn="just" fontAlgn="ctr"/>
                      <a:r>
                        <a:rPr lang="es-ES" sz="1400" b="1" i="0" u="none" strike="noStrike">
                          <a:solidFill>
                            <a:srgbClr val="000000"/>
                          </a:solidFill>
                          <a:effectLst/>
                          <a:latin typeface="Times New Roman" panose="02020603050405020304" pitchFamily="18" charset="0"/>
                        </a:rPr>
                        <a:t>Precio fecha inicio: </a:t>
                      </a:r>
                      <a:endParaRPr lang="es-EC" sz="1400" b="1" i="0" u="none" strike="noStrike">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US$ 2,42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3425089"/>
                  </a:ext>
                </a:extLst>
              </a:tr>
              <a:tr h="221259">
                <a:tc>
                  <a:txBody>
                    <a:bodyPr/>
                    <a:lstStyle/>
                    <a:p>
                      <a:pPr algn="just" fontAlgn="ctr"/>
                      <a:r>
                        <a:rPr lang="es-ES" sz="1400" b="1" i="0" u="none" strike="noStrike" dirty="0">
                          <a:solidFill>
                            <a:srgbClr val="000000"/>
                          </a:solidFill>
                          <a:effectLst/>
                          <a:latin typeface="Times New Roman" panose="02020603050405020304" pitchFamily="18" charset="0"/>
                        </a:rPr>
                        <a:t>Precio fecha final:</a:t>
                      </a:r>
                      <a:endParaRPr lang="es-EC" sz="1400" b="1" i="0" u="none" strike="noStrike" dirty="0">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US$ 2,36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2476955"/>
                  </a:ext>
                </a:extLst>
              </a:tr>
              <a:tr h="221259">
                <a:tc>
                  <a:txBody>
                    <a:bodyPr/>
                    <a:lstStyle/>
                    <a:p>
                      <a:pPr algn="just" fontAlgn="ctr"/>
                      <a:r>
                        <a:rPr lang="es-ES" sz="1400" b="1" i="0" u="none" strike="noStrike">
                          <a:solidFill>
                            <a:srgbClr val="000000"/>
                          </a:solidFill>
                          <a:effectLst/>
                          <a:latin typeface="Times New Roman" panose="02020603050405020304" pitchFamily="18" charset="0"/>
                        </a:rPr>
                        <a:t>Porcentaje de acciones: </a:t>
                      </a:r>
                      <a:endParaRPr lang="es-EC" sz="1400" b="1" i="0" u="none" strike="noStrike">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dirty="0">
                          <a:solidFill>
                            <a:srgbClr val="000000"/>
                          </a:solidFill>
                          <a:effectLst/>
                          <a:latin typeface="Times New Roman" panose="02020603050405020304" pitchFamily="18" charset="0"/>
                        </a:rPr>
                        <a:t>20,30%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6469234"/>
                  </a:ext>
                </a:extLst>
              </a:tr>
            </a:tbl>
          </a:graphicData>
        </a:graphic>
      </p:graphicFrame>
      <p:sp>
        <p:nvSpPr>
          <p:cNvPr id="9" name="CuadroTexto 8">
            <a:extLst>
              <a:ext uri="{FF2B5EF4-FFF2-40B4-BE49-F238E27FC236}">
                <a16:creationId xmlns:a16="http://schemas.microsoft.com/office/drawing/2014/main" id="{96957638-EEBC-4232-ABE0-EBCDD69CD8C2}"/>
              </a:ext>
            </a:extLst>
          </p:cNvPr>
          <p:cNvSpPr txBox="1"/>
          <p:nvPr/>
        </p:nvSpPr>
        <p:spPr>
          <a:xfrm>
            <a:off x="4172244" y="291059"/>
            <a:ext cx="3128888" cy="369332"/>
          </a:xfrm>
          <a:prstGeom prst="rect">
            <a:avLst/>
          </a:prstGeom>
          <a:noFill/>
        </p:spPr>
        <p:txBody>
          <a:bodyPr wrap="square">
            <a:spAutoFit/>
          </a:bodyPr>
          <a:lstStyle/>
          <a:p>
            <a:r>
              <a:rPr lang="es-EC" sz="18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Inversión en Bolsa de Valores </a:t>
            </a:r>
            <a:endParaRPr lang="es-EC" b="1" dirty="0">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54D86E24-F1A8-43CB-A424-16AA5768DAD7}"/>
              </a:ext>
            </a:extLst>
          </p:cNvPr>
          <p:cNvSpPr txBox="1"/>
          <p:nvPr/>
        </p:nvSpPr>
        <p:spPr>
          <a:xfrm>
            <a:off x="6133910" y="4829369"/>
            <a:ext cx="4767121" cy="461729"/>
          </a:xfrm>
          <a:prstGeom prst="rect">
            <a:avLst/>
          </a:prstGeom>
          <a:noFill/>
        </p:spPr>
        <p:txBody>
          <a:bodyPr wrap="square">
            <a:spAutoFit/>
          </a:bodyPr>
          <a:lstStyle/>
          <a:p>
            <a:pPr marL="64135" marR="75565" indent="449580" algn="ctr">
              <a:lnSpc>
                <a:spcPct val="200000"/>
              </a:lnSpc>
              <a:spcBef>
                <a:spcPts val="395"/>
              </a:spcBef>
              <a:spcAft>
                <a:spcPts val="1000"/>
              </a:spcAft>
            </a:pPr>
            <a:r>
              <a:rPr lang="es-EC" sz="1400" b="1" i="1" dirty="0">
                <a:effectLst/>
                <a:latin typeface="Times New Roman" panose="02020603050405020304" pitchFamily="18" charset="0"/>
                <a:ea typeface="Times New Roman" panose="02020603050405020304" pitchFamily="18" charset="0"/>
                <a:cs typeface="Times New Roman" panose="02020603050405020304" pitchFamily="18" charset="0"/>
              </a:rPr>
              <a:t>Fuente: </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Simulador Bolsa de Valores </a:t>
            </a:r>
            <a:r>
              <a:rPr lang="es-MX" sz="1400" b="0" i="0" dirty="0">
                <a:effectLst/>
                <a:latin typeface="Times New Roman" panose="02020603050405020304" pitchFamily="18" charset="0"/>
                <a:ea typeface="Times New Roman" panose="02020603050405020304" pitchFamily="18" charset="0"/>
                <a:cs typeface="Times New Roman" panose="02020603050405020304" pitchFamily="18" charset="0"/>
              </a:rPr>
              <a:t>(Quito B. B., s.f.)</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3" name="Tabla 12">
            <a:extLst>
              <a:ext uri="{FF2B5EF4-FFF2-40B4-BE49-F238E27FC236}">
                <a16:creationId xmlns:a16="http://schemas.microsoft.com/office/drawing/2014/main" id="{4BACD5A9-311B-459C-AB80-D420E6B78859}"/>
              </a:ext>
            </a:extLst>
          </p:cNvPr>
          <p:cNvGraphicFramePr>
            <a:graphicFrameLocks noGrp="1"/>
          </p:cNvGraphicFramePr>
          <p:nvPr>
            <p:extLst>
              <p:ext uri="{D42A27DB-BD31-4B8C-83A1-F6EECF244321}">
                <p14:modId xmlns:p14="http://schemas.microsoft.com/office/powerpoint/2010/main" val="901617386"/>
              </p:ext>
            </p:extLst>
          </p:nvPr>
        </p:nvGraphicFramePr>
        <p:xfrm>
          <a:off x="574298" y="4687466"/>
          <a:ext cx="3780790" cy="1207264"/>
        </p:xfrm>
        <a:graphic>
          <a:graphicData uri="http://schemas.openxmlformats.org/drawingml/2006/table">
            <a:tbl>
              <a:tblPr firstRow="1" firstCol="1" bandRow="1"/>
              <a:tblGrid>
                <a:gridCol w="2703379">
                  <a:extLst>
                    <a:ext uri="{9D8B030D-6E8A-4147-A177-3AD203B41FA5}">
                      <a16:colId xmlns:a16="http://schemas.microsoft.com/office/drawing/2014/main" val="3166582990"/>
                    </a:ext>
                  </a:extLst>
                </a:gridCol>
                <a:gridCol w="1077411">
                  <a:extLst>
                    <a:ext uri="{9D8B030D-6E8A-4147-A177-3AD203B41FA5}">
                      <a16:colId xmlns:a16="http://schemas.microsoft.com/office/drawing/2014/main" val="3089324812"/>
                    </a:ext>
                  </a:extLst>
                </a:gridCol>
              </a:tblGrid>
              <a:tr h="200025">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Inversión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$ 86.069,50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53069"/>
                  </a:ext>
                </a:extLst>
              </a:tr>
              <a:tr h="200025">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Ingresos netos producidos por inversión</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$ 103.649,28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787148"/>
                  </a:ext>
                </a:extLst>
              </a:tr>
              <a:tr h="200025">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406994"/>
                  </a:ext>
                </a:extLst>
              </a:tr>
              <a:tr h="200025">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$ 1,20</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762191"/>
                  </a:ext>
                </a:extLst>
              </a:tr>
            </a:tbl>
          </a:graphicData>
        </a:graphic>
      </p:graphicFrame>
      <p:sp>
        <p:nvSpPr>
          <p:cNvPr id="15" name="CuadroTexto 14">
            <a:extLst>
              <a:ext uri="{FF2B5EF4-FFF2-40B4-BE49-F238E27FC236}">
                <a16:creationId xmlns:a16="http://schemas.microsoft.com/office/drawing/2014/main" id="{2EAD12D4-E36B-4467-929A-4BB51E255A88}"/>
              </a:ext>
            </a:extLst>
          </p:cNvPr>
          <p:cNvSpPr txBox="1"/>
          <p:nvPr/>
        </p:nvSpPr>
        <p:spPr>
          <a:xfrm>
            <a:off x="446649" y="4173938"/>
            <a:ext cx="6098344" cy="307777"/>
          </a:xfrm>
          <a:prstGeom prst="rect">
            <a:avLst/>
          </a:prstGeom>
          <a:noFill/>
        </p:spPr>
        <p:txBody>
          <a:bodyPr wrap="square">
            <a:spAutoFit/>
          </a:bodyPr>
          <a:lstStyle/>
          <a:p>
            <a:r>
              <a:rPr lang="es-EC" sz="1400" b="1" dirty="0">
                <a:effectLst/>
                <a:latin typeface="Times New Roman" panose="02020603050405020304" pitchFamily="18" charset="0"/>
                <a:ea typeface="Times New Roman" panose="02020603050405020304" pitchFamily="18" charset="0"/>
              </a:rPr>
              <a:t>Cálculo de ROI inversión Mercado de Valores</a:t>
            </a:r>
            <a:endParaRPr lang="es-EC" sz="1400" b="1" dirty="0"/>
          </a:p>
        </p:txBody>
      </p:sp>
    </p:spTree>
    <p:extLst>
      <p:ext uri="{BB962C8B-B14F-4D97-AF65-F5344CB8AC3E}">
        <p14:creationId xmlns:p14="http://schemas.microsoft.com/office/powerpoint/2010/main" val="2548365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265BDCA-6753-4083-89F9-E80043B9FC61}"/>
              </a:ext>
            </a:extLst>
          </p:cNvPr>
          <p:cNvGraphicFramePr/>
          <p:nvPr>
            <p:extLst>
              <p:ext uri="{D42A27DB-BD31-4B8C-83A1-F6EECF244321}">
                <p14:modId xmlns:p14="http://schemas.microsoft.com/office/powerpoint/2010/main" val="2476192291"/>
              </p:ext>
            </p:extLst>
          </p:nvPr>
        </p:nvGraphicFramePr>
        <p:xfrm>
          <a:off x="1250982" y="404890"/>
          <a:ext cx="4479237" cy="3739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7856A225-6D3F-4A0B-A009-E6BFEBE31A1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636647" y="2089204"/>
            <a:ext cx="5025266" cy="3059569"/>
          </a:xfrm>
          <a:prstGeom prst="rect">
            <a:avLst/>
          </a:prstGeom>
          <a:noFill/>
          <a:ln w="12700">
            <a:solidFill>
              <a:schemeClr val="tx1"/>
            </a:solidFill>
          </a:ln>
        </p:spPr>
      </p:pic>
      <p:sp>
        <p:nvSpPr>
          <p:cNvPr id="7" name="CuadroTexto 6">
            <a:extLst>
              <a:ext uri="{FF2B5EF4-FFF2-40B4-BE49-F238E27FC236}">
                <a16:creationId xmlns:a16="http://schemas.microsoft.com/office/drawing/2014/main" id="{5FF7E069-8EED-4BAB-851A-34747F47559C}"/>
              </a:ext>
            </a:extLst>
          </p:cNvPr>
          <p:cNvSpPr txBox="1"/>
          <p:nvPr/>
        </p:nvSpPr>
        <p:spPr>
          <a:xfrm>
            <a:off x="5979424" y="5160555"/>
            <a:ext cx="6096000" cy="461729"/>
          </a:xfrm>
          <a:prstGeom prst="rect">
            <a:avLst/>
          </a:prstGeom>
          <a:noFill/>
        </p:spPr>
        <p:txBody>
          <a:bodyPr wrap="square">
            <a:spAutoFit/>
          </a:bodyPr>
          <a:lstStyle/>
          <a:p>
            <a:pPr marL="64135" marR="74295" indent="228600" algn="ctr">
              <a:lnSpc>
                <a:spcPct val="200000"/>
              </a:lnSpc>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Fuente: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Bolsa de valores Quito y Banco Central del Ecuador - </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(EKOS, 2021)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FB6DC133-A591-42D2-8497-E272FA74F353}"/>
              </a:ext>
            </a:extLst>
          </p:cNvPr>
          <p:cNvGraphicFramePr/>
          <p:nvPr>
            <p:extLst>
              <p:ext uri="{D42A27DB-BD31-4B8C-83A1-F6EECF244321}">
                <p14:modId xmlns:p14="http://schemas.microsoft.com/office/powerpoint/2010/main" val="3773841188"/>
              </p:ext>
            </p:extLst>
          </p:nvPr>
        </p:nvGraphicFramePr>
        <p:xfrm>
          <a:off x="291546" y="3959049"/>
          <a:ext cx="5438673" cy="23846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3124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2BE9E99-8A33-47A0-B021-9B9921EED93C}"/>
              </a:ext>
            </a:extLst>
          </p:cNvPr>
          <p:cNvSpPr txBox="1"/>
          <p:nvPr/>
        </p:nvSpPr>
        <p:spPr>
          <a:xfrm>
            <a:off x="4172243" y="600548"/>
            <a:ext cx="3846341" cy="369332"/>
          </a:xfrm>
          <a:prstGeom prst="rect">
            <a:avLst/>
          </a:prstGeom>
          <a:noFill/>
        </p:spPr>
        <p:txBody>
          <a:bodyPr wrap="square">
            <a:spAutoFit/>
          </a:bodyPr>
          <a:lstStyle/>
          <a:p>
            <a:r>
              <a:rPr lang="es-EC" sz="1800" b="1" dirty="0">
                <a:solidFill>
                  <a:schemeClr val="accent3">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Inversión en Institución Bancaria </a:t>
            </a:r>
            <a:endParaRPr lang="es-EC" b="1" dirty="0">
              <a:solidFill>
                <a:schemeClr val="accent3">
                  <a:lumMod val="75000"/>
                </a:schemeClr>
              </a:solidFill>
              <a:latin typeface="Times New Roman" panose="02020603050405020304" pitchFamily="18"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1D36F128-03EA-4C00-A8AD-12CB79D96F39}"/>
              </a:ext>
            </a:extLst>
          </p:cNvPr>
          <p:cNvGraphicFramePr>
            <a:graphicFrameLocks noGrp="1"/>
          </p:cNvGraphicFramePr>
          <p:nvPr>
            <p:extLst>
              <p:ext uri="{D42A27DB-BD31-4B8C-83A1-F6EECF244321}">
                <p14:modId xmlns:p14="http://schemas.microsoft.com/office/powerpoint/2010/main" val="1724859128"/>
              </p:ext>
            </p:extLst>
          </p:nvPr>
        </p:nvGraphicFramePr>
        <p:xfrm>
          <a:off x="819175" y="1262520"/>
          <a:ext cx="3606800" cy="893640"/>
        </p:xfrm>
        <a:graphic>
          <a:graphicData uri="http://schemas.openxmlformats.org/drawingml/2006/table">
            <a:tbl>
              <a:tblPr/>
              <a:tblGrid>
                <a:gridCol w="1903325">
                  <a:extLst>
                    <a:ext uri="{9D8B030D-6E8A-4147-A177-3AD203B41FA5}">
                      <a16:colId xmlns:a16="http://schemas.microsoft.com/office/drawing/2014/main" val="1496128005"/>
                    </a:ext>
                  </a:extLst>
                </a:gridCol>
                <a:gridCol w="1703475">
                  <a:extLst>
                    <a:ext uri="{9D8B030D-6E8A-4147-A177-3AD203B41FA5}">
                      <a16:colId xmlns:a16="http://schemas.microsoft.com/office/drawing/2014/main" val="2745915691"/>
                    </a:ext>
                  </a:extLst>
                </a:gridCol>
              </a:tblGrid>
              <a:tr h="297880">
                <a:tc>
                  <a:txBody>
                    <a:bodyPr/>
                    <a:lstStyle/>
                    <a:p>
                      <a:pPr algn="just" fontAlgn="ctr"/>
                      <a:r>
                        <a:rPr lang="es-ES" sz="1400" b="1" i="0" u="none" strike="noStrike">
                          <a:solidFill>
                            <a:srgbClr val="000000"/>
                          </a:solidFill>
                          <a:effectLst/>
                          <a:latin typeface="Times New Roman" panose="02020603050405020304" pitchFamily="18" charset="0"/>
                        </a:rPr>
                        <a:t>Monto de la inversión:</a:t>
                      </a:r>
                      <a:endParaRPr lang="es-EC" sz="1400" b="1" i="0" u="none" strike="noStrike">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US$ 86.069,50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4649771"/>
                  </a:ext>
                </a:extLst>
              </a:tr>
              <a:tr h="297880">
                <a:tc>
                  <a:txBody>
                    <a:bodyPr/>
                    <a:lstStyle/>
                    <a:p>
                      <a:pPr algn="just" fontAlgn="ctr"/>
                      <a:r>
                        <a:rPr lang="es-EC" sz="1400" b="1" i="0" u="none" strike="noStrike">
                          <a:solidFill>
                            <a:srgbClr val="000000"/>
                          </a:solidFill>
                          <a:effectLst/>
                          <a:latin typeface="Times New Roman" panose="02020603050405020304" pitchFamily="18" charset="0"/>
                        </a:rPr>
                        <a:t>Tiempo de inversión:</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a:solidFill>
                            <a:srgbClr val="000000"/>
                          </a:solidFill>
                          <a:effectLst/>
                          <a:latin typeface="Times New Roman" panose="02020603050405020304" pitchFamily="18" charset="0"/>
                        </a:rPr>
                        <a:t>1 año</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1888737"/>
                  </a:ext>
                </a:extLst>
              </a:tr>
              <a:tr h="297880">
                <a:tc>
                  <a:txBody>
                    <a:bodyPr/>
                    <a:lstStyle/>
                    <a:p>
                      <a:pPr algn="just" fontAlgn="ctr"/>
                      <a:r>
                        <a:rPr lang="es-ES" sz="1400" b="1" i="0" u="none" strike="noStrike">
                          <a:solidFill>
                            <a:srgbClr val="000000"/>
                          </a:solidFill>
                          <a:effectLst/>
                          <a:latin typeface="Times New Roman" panose="02020603050405020304" pitchFamily="18" charset="0"/>
                        </a:rPr>
                        <a:t>Tasa de interés anual: </a:t>
                      </a:r>
                      <a:endParaRPr lang="es-EC" sz="1400" b="1" i="0" u="none" strike="noStrike">
                        <a:solidFill>
                          <a:srgbClr val="000000"/>
                        </a:solidFill>
                        <a:effectLst/>
                        <a:latin typeface="Times New Roman" panose="02020603050405020304" pitchFamily="18"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es-EC" sz="1400" b="0" i="0" u="none" strike="noStrike" dirty="0">
                          <a:solidFill>
                            <a:srgbClr val="000000"/>
                          </a:solidFill>
                          <a:effectLst/>
                          <a:latin typeface="Times New Roman" panose="02020603050405020304" pitchFamily="18" charset="0"/>
                        </a:rPr>
                        <a:t>3,60%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2003651"/>
                  </a:ext>
                </a:extLst>
              </a:tr>
            </a:tbl>
          </a:graphicData>
        </a:graphic>
      </p:graphicFrame>
      <p:graphicFrame>
        <p:nvGraphicFramePr>
          <p:cNvPr id="6" name="Tabla 5">
            <a:extLst>
              <a:ext uri="{FF2B5EF4-FFF2-40B4-BE49-F238E27FC236}">
                <a16:creationId xmlns:a16="http://schemas.microsoft.com/office/drawing/2014/main" id="{1A92C993-C2CD-4948-9289-331A53A874D0}"/>
              </a:ext>
            </a:extLst>
          </p:cNvPr>
          <p:cNvGraphicFramePr>
            <a:graphicFrameLocks noGrp="1"/>
          </p:cNvGraphicFramePr>
          <p:nvPr>
            <p:extLst>
              <p:ext uri="{D42A27DB-BD31-4B8C-83A1-F6EECF244321}">
                <p14:modId xmlns:p14="http://schemas.microsoft.com/office/powerpoint/2010/main" val="1758946951"/>
              </p:ext>
            </p:extLst>
          </p:nvPr>
        </p:nvGraphicFramePr>
        <p:xfrm>
          <a:off x="4425975" y="2620810"/>
          <a:ext cx="6592839" cy="987680"/>
        </p:xfrm>
        <a:graphic>
          <a:graphicData uri="http://schemas.openxmlformats.org/drawingml/2006/table">
            <a:tbl>
              <a:tblPr firstRow="1" firstCol="1" bandRow="1"/>
              <a:tblGrid>
                <a:gridCol w="854364">
                  <a:extLst>
                    <a:ext uri="{9D8B030D-6E8A-4147-A177-3AD203B41FA5}">
                      <a16:colId xmlns:a16="http://schemas.microsoft.com/office/drawing/2014/main" val="3667693825"/>
                    </a:ext>
                  </a:extLst>
                </a:gridCol>
                <a:gridCol w="1181869">
                  <a:extLst>
                    <a:ext uri="{9D8B030D-6E8A-4147-A177-3AD203B41FA5}">
                      <a16:colId xmlns:a16="http://schemas.microsoft.com/office/drawing/2014/main" val="1612417723"/>
                    </a:ext>
                  </a:extLst>
                </a:gridCol>
                <a:gridCol w="1295785">
                  <a:extLst>
                    <a:ext uri="{9D8B030D-6E8A-4147-A177-3AD203B41FA5}">
                      <a16:colId xmlns:a16="http://schemas.microsoft.com/office/drawing/2014/main" val="1359812473"/>
                    </a:ext>
                  </a:extLst>
                </a:gridCol>
                <a:gridCol w="1566333">
                  <a:extLst>
                    <a:ext uri="{9D8B030D-6E8A-4147-A177-3AD203B41FA5}">
                      <a16:colId xmlns:a16="http://schemas.microsoft.com/office/drawing/2014/main" val="133367851"/>
                    </a:ext>
                  </a:extLst>
                </a:gridCol>
                <a:gridCol w="1694488">
                  <a:extLst>
                    <a:ext uri="{9D8B030D-6E8A-4147-A177-3AD203B41FA5}">
                      <a16:colId xmlns:a16="http://schemas.microsoft.com/office/drawing/2014/main" val="865769413"/>
                    </a:ext>
                  </a:extLst>
                </a:gridCol>
              </a:tblGrid>
              <a:tr h="400050">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Días plazo</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Interés anual</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Interés ganado </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Impuesto a la Renta Retención (2%)</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b="1">
                          <a:effectLst/>
                          <a:latin typeface="Times New Roman" panose="02020603050405020304" pitchFamily="18" charset="0"/>
                          <a:ea typeface="Times New Roman" panose="02020603050405020304" pitchFamily="18" charset="0"/>
                          <a:cs typeface="Times New Roman" panose="02020603050405020304" pitchFamily="18" charset="0"/>
                        </a:rPr>
                        <a:t>Total a recibir por intereses USD</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4145789"/>
                  </a:ext>
                </a:extLst>
              </a:tr>
              <a:tr h="200025">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3,60%</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$3.098,48</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a:effectLst/>
                          <a:latin typeface="Times New Roman" panose="02020603050405020304" pitchFamily="18" charset="0"/>
                          <a:ea typeface="Times New Roman" panose="02020603050405020304" pitchFamily="18" charset="0"/>
                          <a:cs typeface="Times New Roman" panose="02020603050405020304" pitchFamily="18" charset="0"/>
                        </a:rPr>
                        <a:t>$61,97</a:t>
                      </a:r>
                      <a:endParaRPr lang="es-EC"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$3.036,51</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964580"/>
                  </a:ext>
                </a:extLst>
              </a:tr>
            </a:tbl>
          </a:graphicData>
        </a:graphic>
      </p:graphicFrame>
      <p:sp>
        <p:nvSpPr>
          <p:cNvPr id="8" name="CuadroTexto 7">
            <a:extLst>
              <a:ext uri="{FF2B5EF4-FFF2-40B4-BE49-F238E27FC236}">
                <a16:creationId xmlns:a16="http://schemas.microsoft.com/office/drawing/2014/main" id="{81182793-A567-4BC7-9815-B98644B26ED1}"/>
              </a:ext>
            </a:extLst>
          </p:cNvPr>
          <p:cNvSpPr txBox="1"/>
          <p:nvPr/>
        </p:nvSpPr>
        <p:spPr>
          <a:xfrm>
            <a:off x="5156982" y="2126968"/>
            <a:ext cx="6098344" cy="338554"/>
          </a:xfrm>
          <a:prstGeom prst="rect">
            <a:avLst/>
          </a:prstGeom>
          <a:noFill/>
        </p:spPr>
        <p:txBody>
          <a:bodyPr wrap="square">
            <a:spAutoFit/>
          </a:bodyPr>
          <a:lstStyle/>
          <a:p>
            <a:r>
              <a:rPr lang="es-EC" sz="1600" b="1" dirty="0">
                <a:effectLst/>
                <a:latin typeface="Times New Roman" panose="02020603050405020304" pitchFamily="18" charset="0"/>
                <a:ea typeface="Times New Roman" panose="02020603050405020304" pitchFamily="18" charset="0"/>
              </a:rPr>
              <a:t>Cálculo de inversión depósito a plazo Banco Pichincha</a:t>
            </a:r>
            <a:endParaRPr lang="es-EC" sz="1600" b="1" dirty="0"/>
          </a:p>
        </p:txBody>
      </p:sp>
      <p:sp>
        <p:nvSpPr>
          <p:cNvPr id="10" name="CuadroTexto 9">
            <a:extLst>
              <a:ext uri="{FF2B5EF4-FFF2-40B4-BE49-F238E27FC236}">
                <a16:creationId xmlns:a16="http://schemas.microsoft.com/office/drawing/2014/main" id="{9BCA0404-8CD5-4031-B447-78F81459F928}"/>
              </a:ext>
            </a:extLst>
          </p:cNvPr>
          <p:cNvSpPr txBox="1"/>
          <p:nvPr/>
        </p:nvSpPr>
        <p:spPr>
          <a:xfrm>
            <a:off x="5518052" y="3662721"/>
            <a:ext cx="6098344" cy="307777"/>
          </a:xfrm>
          <a:prstGeom prst="rect">
            <a:avLst/>
          </a:prstGeom>
          <a:noFill/>
        </p:spPr>
        <p:txBody>
          <a:bodyPr wrap="square">
            <a:spAutoFit/>
          </a:bodyPr>
          <a:lstStyle/>
          <a:p>
            <a:r>
              <a:rPr lang="es-MX" sz="1400" b="1" dirty="0">
                <a:latin typeface="Times New Roman" panose="02020603050405020304" pitchFamily="18" charset="0"/>
                <a:cs typeface="Times New Roman" panose="02020603050405020304" pitchFamily="18" charset="0"/>
              </a:rPr>
              <a:t>Fuente: </a:t>
            </a:r>
            <a:r>
              <a:rPr lang="es-MX" sz="1400" dirty="0">
                <a:latin typeface="Times New Roman" panose="02020603050405020304" pitchFamily="18" charset="0"/>
                <a:cs typeface="Times New Roman" panose="02020603050405020304" pitchFamily="18" charset="0"/>
              </a:rPr>
              <a:t>(Pichincha, Simulador de Inversiones, s.f.)</a:t>
            </a:r>
            <a:endParaRPr lang="es-EC" sz="1400" dirty="0">
              <a:latin typeface="Times New Roman" panose="02020603050405020304" pitchFamily="18" charset="0"/>
              <a:cs typeface="Times New Roman" panose="02020603050405020304" pitchFamily="18" charset="0"/>
            </a:endParaRPr>
          </a:p>
        </p:txBody>
      </p:sp>
      <p:graphicFrame>
        <p:nvGraphicFramePr>
          <p:cNvPr id="12" name="Tabla 11">
            <a:extLst>
              <a:ext uri="{FF2B5EF4-FFF2-40B4-BE49-F238E27FC236}">
                <a16:creationId xmlns:a16="http://schemas.microsoft.com/office/drawing/2014/main" id="{E9806C67-DBD5-49C3-B2E1-847825084498}"/>
              </a:ext>
            </a:extLst>
          </p:cNvPr>
          <p:cNvGraphicFramePr>
            <a:graphicFrameLocks noGrp="1"/>
          </p:cNvGraphicFramePr>
          <p:nvPr>
            <p:extLst>
              <p:ext uri="{D42A27DB-BD31-4B8C-83A1-F6EECF244321}">
                <p14:modId xmlns:p14="http://schemas.microsoft.com/office/powerpoint/2010/main" val="2091554159"/>
              </p:ext>
            </p:extLst>
          </p:nvPr>
        </p:nvGraphicFramePr>
        <p:xfrm>
          <a:off x="819175" y="4779884"/>
          <a:ext cx="3870960" cy="1379728"/>
        </p:xfrm>
        <a:graphic>
          <a:graphicData uri="http://schemas.openxmlformats.org/drawingml/2006/table">
            <a:tbl>
              <a:tblPr firstRow="1" firstCol="1" bandRow="1"/>
              <a:tblGrid>
                <a:gridCol w="2700655">
                  <a:extLst>
                    <a:ext uri="{9D8B030D-6E8A-4147-A177-3AD203B41FA5}">
                      <a16:colId xmlns:a16="http://schemas.microsoft.com/office/drawing/2014/main" val="1768234299"/>
                    </a:ext>
                  </a:extLst>
                </a:gridCol>
                <a:gridCol w="1170305">
                  <a:extLst>
                    <a:ext uri="{9D8B030D-6E8A-4147-A177-3AD203B41FA5}">
                      <a16:colId xmlns:a16="http://schemas.microsoft.com/office/drawing/2014/main" val="247358163"/>
                    </a:ext>
                  </a:extLst>
                </a:gridCol>
              </a:tblGrid>
              <a:tr h="200025">
                <a:tc>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Inversión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$ 86.069,50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609447"/>
                  </a:ext>
                </a:extLst>
              </a:tr>
              <a:tr h="200025">
                <a:tc>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Ingresos netos producidos por inversión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$ 89.106,01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975267"/>
                  </a:ext>
                </a:extLst>
              </a:tr>
              <a:tr h="200025">
                <a:tc>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529815"/>
                  </a:ext>
                </a:extLst>
              </a:tr>
              <a:tr h="200025">
                <a:tc>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8098328"/>
                  </a:ext>
                </a:extLst>
              </a:tr>
            </a:tbl>
          </a:graphicData>
        </a:graphic>
      </p:graphicFrame>
      <p:sp>
        <p:nvSpPr>
          <p:cNvPr id="14" name="CuadroTexto 13">
            <a:extLst>
              <a:ext uri="{FF2B5EF4-FFF2-40B4-BE49-F238E27FC236}">
                <a16:creationId xmlns:a16="http://schemas.microsoft.com/office/drawing/2014/main" id="{5EF52A69-8A99-4D2F-A9D2-AF9FB699E76A}"/>
              </a:ext>
            </a:extLst>
          </p:cNvPr>
          <p:cNvSpPr txBox="1"/>
          <p:nvPr/>
        </p:nvSpPr>
        <p:spPr>
          <a:xfrm>
            <a:off x="856407" y="4332508"/>
            <a:ext cx="6098344" cy="307777"/>
          </a:xfrm>
          <a:prstGeom prst="rect">
            <a:avLst/>
          </a:prstGeom>
          <a:noFill/>
        </p:spPr>
        <p:txBody>
          <a:bodyPr wrap="square">
            <a:spAutoFit/>
          </a:bodyPr>
          <a:lstStyle/>
          <a:p>
            <a:r>
              <a:rPr lang="es-EC" sz="1400" b="1" dirty="0">
                <a:effectLst/>
                <a:latin typeface="Times New Roman" panose="02020603050405020304" pitchFamily="18" charset="0"/>
                <a:ea typeface="Times New Roman" panose="02020603050405020304" pitchFamily="18" charset="0"/>
              </a:rPr>
              <a:t>Cálculo de ROI inversión Institución Financiera</a:t>
            </a:r>
            <a:endParaRPr lang="es-EC" sz="1400" b="1" dirty="0"/>
          </a:p>
        </p:txBody>
      </p:sp>
    </p:spTree>
    <p:extLst>
      <p:ext uri="{BB962C8B-B14F-4D97-AF65-F5344CB8AC3E}">
        <p14:creationId xmlns:p14="http://schemas.microsoft.com/office/powerpoint/2010/main" val="3669609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33CFDC2-76A1-4BE4-A5F9-3BD82F4A2B96}"/>
              </a:ext>
            </a:extLst>
          </p:cNvPr>
          <p:cNvSpPr txBox="1"/>
          <p:nvPr/>
        </p:nvSpPr>
        <p:spPr>
          <a:xfrm>
            <a:off x="798341" y="468986"/>
            <a:ext cx="6098344" cy="567271"/>
          </a:xfrm>
          <a:prstGeom prst="rect">
            <a:avLst/>
          </a:prstGeom>
          <a:noFill/>
        </p:spPr>
        <p:txBody>
          <a:bodyPr wrap="square">
            <a:spAutoFit/>
          </a:bodyPr>
          <a:lstStyle/>
          <a:p>
            <a:pPr marL="64135" marR="75565" indent="449580" algn="just">
              <a:lnSpc>
                <a:spcPct val="200000"/>
              </a:lnSpc>
              <a:spcBef>
                <a:spcPts val="395"/>
              </a:spcBef>
              <a:spcAft>
                <a:spcPts val="1000"/>
              </a:spcAft>
            </a:pPr>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Conclusión del caso</a:t>
            </a:r>
            <a:endParaRPr lang="es-EC"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75BA95BE-B856-43AC-986F-BD7E208CC053}"/>
              </a:ext>
            </a:extLst>
          </p:cNvPr>
          <p:cNvSpPr txBox="1"/>
          <p:nvPr/>
        </p:nvSpPr>
        <p:spPr>
          <a:xfrm>
            <a:off x="798341" y="1261236"/>
            <a:ext cx="6098344" cy="307777"/>
          </a:xfrm>
          <a:prstGeom prst="rect">
            <a:avLst/>
          </a:prstGeom>
          <a:noFill/>
        </p:spPr>
        <p:txBody>
          <a:bodyPr wrap="square">
            <a:spAutoFit/>
          </a:bodyPr>
          <a:lstStyle/>
          <a:p>
            <a:r>
              <a:rPr lang="es-EC" sz="1400" b="1" dirty="0">
                <a:effectLst/>
                <a:latin typeface="Times New Roman" panose="02020603050405020304" pitchFamily="18" charset="0"/>
                <a:ea typeface="Times New Roman" panose="02020603050405020304" pitchFamily="18" charset="0"/>
              </a:rPr>
              <a:t>Tabla Comparativa Inversión - ROI</a:t>
            </a:r>
            <a:endParaRPr lang="es-EC" sz="1400" b="1" dirty="0"/>
          </a:p>
        </p:txBody>
      </p:sp>
      <p:graphicFrame>
        <p:nvGraphicFramePr>
          <p:cNvPr id="8" name="Tabla 7">
            <a:extLst>
              <a:ext uri="{FF2B5EF4-FFF2-40B4-BE49-F238E27FC236}">
                <a16:creationId xmlns:a16="http://schemas.microsoft.com/office/drawing/2014/main" id="{772C37C0-48A9-439A-A03F-09E4FEE2D0BD}"/>
              </a:ext>
            </a:extLst>
          </p:cNvPr>
          <p:cNvGraphicFramePr>
            <a:graphicFrameLocks noGrp="1"/>
          </p:cNvGraphicFramePr>
          <p:nvPr>
            <p:extLst>
              <p:ext uri="{D42A27DB-BD31-4B8C-83A1-F6EECF244321}">
                <p14:modId xmlns:p14="http://schemas.microsoft.com/office/powerpoint/2010/main" val="2845678060"/>
              </p:ext>
            </p:extLst>
          </p:nvPr>
        </p:nvGraphicFramePr>
        <p:xfrm>
          <a:off x="798341" y="1793992"/>
          <a:ext cx="5887599" cy="1944116"/>
        </p:xfrm>
        <a:graphic>
          <a:graphicData uri="http://schemas.openxmlformats.org/drawingml/2006/table">
            <a:tbl>
              <a:tblPr firstRow="1" firstCol="1" bandRow="1"/>
              <a:tblGrid>
                <a:gridCol w="929700">
                  <a:extLst>
                    <a:ext uri="{9D8B030D-6E8A-4147-A177-3AD203B41FA5}">
                      <a16:colId xmlns:a16="http://schemas.microsoft.com/office/drawing/2014/main" val="2213456735"/>
                    </a:ext>
                  </a:extLst>
                </a:gridCol>
                <a:gridCol w="928949">
                  <a:extLst>
                    <a:ext uri="{9D8B030D-6E8A-4147-A177-3AD203B41FA5}">
                      <a16:colId xmlns:a16="http://schemas.microsoft.com/office/drawing/2014/main" val="3531383852"/>
                    </a:ext>
                  </a:extLst>
                </a:gridCol>
                <a:gridCol w="928949">
                  <a:extLst>
                    <a:ext uri="{9D8B030D-6E8A-4147-A177-3AD203B41FA5}">
                      <a16:colId xmlns:a16="http://schemas.microsoft.com/office/drawing/2014/main" val="3489812353"/>
                    </a:ext>
                  </a:extLst>
                </a:gridCol>
                <a:gridCol w="406274">
                  <a:extLst>
                    <a:ext uri="{9D8B030D-6E8A-4147-A177-3AD203B41FA5}">
                      <a16:colId xmlns:a16="http://schemas.microsoft.com/office/drawing/2014/main" val="4164861219"/>
                    </a:ext>
                  </a:extLst>
                </a:gridCol>
                <a:gridCol w="1275146">
                  <a:extLst>
                    <a:ext uri="{9D8B030D-6E8A-4147-A177-3AD203B41FA5}">
                      <a16:colId xmlns:a16="http://schemas.microsoft.com/office/drawing/2014/main" val="277977393"/>
                    </a:ext>
                  </a:extLst>
                </a:gridCol>
                <a:gridCol w="1418581">
                  <a:extLst>
                    <a:ext uri="{9D8B030D-6E8A-4147-A177-3AD203B41FA5}">
                      <a16:colId xmlns:a16="http://schemas.microsoft.com/office/drawing/2014/main" val="1313820623"/>
                    </a:ext>
                  </a:extLst>
                </a:gridCol>
              </a:tblGrid>
              <a:tr h="400050">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100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Mercado de Valores</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Institución Financiera</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3222943"/>
                  </a:ext>
                </a:extLst>
              </a:tr>
              <a:tr h="200025">
                <a:tc gridSpan="4">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Inversión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$ 86.069,50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$ 86.069,50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744102"/>
                  </a:ext>
                </a:extLst>
              </a:tr>
              <a:tr h="200025">
                <a:tc gridSpan="4">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Ingresos netos producidos por inversión</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$ 103.649,28</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$ 89.106,01</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961212"/>
                  </a:ext>
                </a:extLst>
              </a:tr>
              <a:tr h="200025">
                <a:tc gridSpan="4">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20%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357860"/>
                  </a:ext>
                </a:extLst>
              </a:tr>
              <a:tr h="200025">
                <a:tc gridSpan="4">
                  <a:txBody>
                    <a:bodyPr/>
                    <a:lstStyle/>
                    <a:p>
                      <a:pPr algn="ctr">
                        <a:lnSpc>
                          <a:spcPct val="120000"/>
                        </a:lnSpc>
                        <a:spcAft>
                          <a:spcPts val="1000"/>
                        </a:spcAft>
                      </a:pPr>
                      <a:r>
                        <a:rPr lang="es-EC" sz="1600" b="1">
                          <a:effectLst/>
                          <a:latin typeface="Times New Roman" panose="02020603050405020304" pitchFamily="18" charset="0"/>
                          <a:ea typeface="Times New Roman" panose="02020603050405020304" pitchFamily="18" charset="0"/>
                          <a:cs typeface="Times New Roman" panose="02020603050405020304" pitchFamily="18" charset="0"/>
                        </a:rPr>
                        <a:t>ROI en $</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ctr">
                        <a:lnSpc>
                          <a:spcPct val="120000"/>
                        </a:lnSpc>
                        <a:spcAft>
                          <a:spcPts val="1000"/>
                        </a:spcAft>
                      </a:pPr>
                      <a:r>
                        <a:rPr lang="es-EC" sz="1600">
                          <a:effectLst/>
                          <a:latin typeface="Times New Roman" panose="02020603050405020304" pitchFamily="18" charset="0"/>
                          <a:ea typeface="Times New Roman" panose="02020603050405020304" pitchFamily="18" charset="0"/>
                          <a:cs typeface="Times New Roman" panose="02020603050405020304" pitchFamily="18" charset="0"/>
                        </a:rPr>
                        <a:t>$ 1,20</a:t>
                      </a:r>
                      <a:endParaRPr lang="es-EC"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$ 1,04</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120768"/>
                  </a:ext>
                </a:extLst>
              </a:tr>
            </a:tbl>
          </a:graphicData>
        </a:graphic>
      </p:graphicFrame>
      <p:sp>
        <p:nvSpPr>
          <p:cNvPr id="9" name="Abrir llave 8">
            <a:extLst>
              <a:ext uri="{FF2B5EF4-FFF2-40B4-BE49-F238E27FC236}">
                <a16:creationId xmlns:a16="http://schemas.microsoft.com/office/drawing/2014/main" id="{F0DB79A8-CCC3-4160-94AD-9AE8570B02B2}"/>
              </a:ext>
            </a:extLst>
          </p:cNvPr>
          <p:cNvSpPr/>
          <p:nvPr/>
        </p:nvSpPr>
        <p:spPr>
          <a:xfrm rot="16200000">
            <a:off x="3458506" y="992880"/>
            <a:ext cx="567270" cy="609834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dirty="0"/>
          </a:p>
        </p:txBody>
      </p:sp>
      <p:sp>
        <p:nvSpPr>
          <p:cNvPr id="10" name="CuadroTexto 9">
            <a:extLst>
              <a:ext uri="{FF2B5EF4-FFF2-40B4-BE49-F238E27FC236}">
                <a16:creationId xmlns:a16="http://schemas.microsoft.com/office/drawing/2014/main" id="{61737842-BDCF-4804-B0C6-89EC820372EB}"/>
              </a:ext>
            </a:extLst>
          </p:cNvPr>
          <p:cNvSpPr txBox="1"/>
          <p:nvPr/>
        </p:nvSpPr>
        <p:spPr>
          <a:xfrm>
            <a:off x="2023403" y="4387136"/>
            <a:ext cx="4072597" cy="514500"/>
          </a:xfrm>
          <a:prstGeom prst="rect">
            <a:avLst/>
          </a:prstGeom>
          <a:solidFill>
            <a:schemeClr val="accent2">
              <a:lumMod val="20000"/>
              <a:lumOff val="80000"/>
            </a:schemeClr>
          </a:solidFill>
        </p:spPr>
        <p:txBody>
          <a:bodyPr wrap="square">
            <a:spAutoFit/>
          </a:bodyPr>
          <a:lstStyle/>
          <a:p>
            <a:pPr marL="64135" marR="75565" indent="449580" algn="just">
              <a:lnSpc>
                <a:spcPct val="200000"/>
              </a:lnSpc>
              <a:spcBef>
                <a:spcPts val="395"/>
              </a:spcBef>
              <a:spcAft>
                <a:spcPts val="1000"/>
              </a:spcAft>
            </a:pPr>
            <a:r>
              <a:rPr lang="es-EC"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t>
            </a: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iferencia = $14.543, 27</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1" name="Diagrama 10">
            <a:extLst>
              <a:ext uri="{FF2B5EF4-FFF2-40B4-BE49-F238E27FC236}">
                <a16:creationId xmlns:a16="http://schemas.microsoft.com/office/drawing/2014/main" id="{873C88F4-304E-41F5-898C-D5BBFDD4D171}"/>
              </a:ext>
            </a:extLst>
          </p:cNvPr>
          <p:cNvGraphicFramePr/>
          <p:nvPr>
            <p:extLst>
              <p:ext uri="{D42A27DB-BD31-4B8C-83A1-F6EECF244321}">
                <p14:modId xmlns:p14="http://schemas.microsoft.com/office/powerpoint/2010/main" val="446499702"/>
              </p:ext>
            </p:extLst>
          </p:nvPr>
        </p:nvGraphicFramePr>
        <p:xfrm>
          <a:off x="7709094" y="1793993"/>
          <a:ext cx="3789937" cy="3107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937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17078882-68E3-4922-B51D-6F978D74E6C8}"/>
              </a:ext>
            </a:extLst>
          </p:cNvPr>
          <p:cNvSpPr txBox="1">
            <a:spLocks/>
          </p:cNvSpPr>
          <p:nvPr/>
        </p:nvSpPr>
        <p:spPr>
          <a:xfrm>
            <a:off x="354768" y="691314"/>
            <a:ext cx="4498585"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Conclusiones</a:t>
            </a:r>
            <a:endParaRPr lang="es-EC" sz="2000" b="1" kern="0" dirty="0">
              <a:solidFill>
                <a:schemeClr val="accent3">
                  <a:lumMod val="50000"/>
                </a:schemeClr>
              </a:solidFill>
            </a:endParaRPr>
          </a:p>
        </p:txBody>
      </p:sp>
      <p:sp>
        <p:nvSpPr>
          <p:cNvPr id="8" name="CuadroTexto 7">
            <a:extLst>
              <a:ext uri="{FF2B5EF4-FFF2-40B4-BE49-F238E27FC236}">
                <a16:creationId xmlns:a16="http://schemas.microsoft.com/office/drawing/2014/main" id="{E23B6D20-A8CD-4155-B46D-650A8D4FD049}"/>
              </a:ext>
            </a:extLst>
          </p:cNvPr>
          <p:cNvSpPr txBox="1"/>
          <p:nvPr/>
        </p:nvSpPr>
        <p:spPr>
          <a:xfrm>
            <a:off x="354768" y="999091"/>
            <a:ext cx="11873133" cy="5129674"/>
          </a:xfrm>
          <a:prstGeom prst="rect">
            <a:avLst/>
          </a:prstGeom>
          <a:noFill/>
        </p:spPr>
        <p:txBody>
          <a:bodyPr wrap="square">
            <a:spAutoFit/>
          </a:bodyPr>
          <a:lstStyle/>
          <a:p>
            <a:pPr marL="342900" marR="75565" lvl="0" indent="-342900" algn="just">
              <a:lnSpc>
                <a:spcPct val="200000"/>
              </a:lnSpc>
              <a:spcBef>
                <a:spcPts val="395"/>
              </a:spcBef>
              <a:spcAft>
                <a:spcPts val="1000"/>
              </a:spcAft>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El turismo corresponde a la tercera fuente de ingresos no petroleros en Ecuador, durante el año 2020 ha venido decayendo por consecuencia de la pandemia, en junio de ese mismo año se comenzó a realizar la apertura de fronteras aéreas para vuelos domésticos e internacionales, las llegadas de extranjeros han ido incrementándose paulatinamente conforme las restricciones como medidas de seguridad se han apaciguado por menos casos de contagio en el país, consiguiendo así que el sector turístico hotelero ha ido mejorando su rentabilidad.</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El Mercado de Valores Ecuatoriano es un segmento del sistema financiero el cual está compuesto por instituciones y operadores que se encargan de la negociación de todo tipo de transacciones bursátiles, entre ellas las más conocidas por las empresas encuestadas del sector son las acciones el cual se menciona dentro del análisis que un 76,4% de las empresas conocen sobre este tipo de negociación y como segundo lugar poseen conocimiento sobre las obligaciones con un 11,8%.</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Con la finalidad de que las empresas del sector turístico hotelero del Distrito Metropolitano de Quito mejoren su rentabilidad se ha puesto en consideración que puedan incurrir en el mercado de valores como fuente de inversión y emisión de obligaciones, detallando así que 19 de las 34 empresas encuestadas es decir un 55,9% están dispuestas a incurrir en el mercado bursátil.</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2239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9B23FF2-9E27-4B34-AE9C-DDC6D325215C}"/>
              </a:ext>
            </a:extLst>
          </p:cNvPr>
          <p:cNvSpPr txBox="1"/>
          <p:nvPr/>
        </p:nvSpPr>
        <p:spPr>
          <a:xfrm>
            <a:off x="407962" y="566136"/>
            <a:ext cx="11676185" cy="5381025"/>
          </a:xfrm>
          <a:prstGeom prst="rect">
            <a:avLst/>
          </a:prstGeom>
          <a:noFill/>
        </p:spPr>
        <p:txBody>
          <a:bodyPr wrap="square">
            <a:spAutoFit/>
          </a:bodyPr>
          <a:lstStyle/>
          <a:p>
            <a:pPr marL="342900" marR="75565" lvl="0" indent="-342900" algn="just">
              <a:lnSpc>
                <a:spcPct val="200000"/>
              </a:lnSpc>
              <a:spcBef>
                <a:spcPts val="395"/>
              </a:spcBef>
              <a:spcAft>
                <a:spcPts val="1000"/>
              </a:spcAft>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Dentro de las empresas encuestadas que están dispuestas a incurrir en el mercado de valores, presentan como alternativa para mejorar su rentabilidad la adquisición de acciones con un 47,1%, seguidamente con un 8,8% sobre la adquisición de obligaciones, el cual fue parte fundamental para el desarrollo de las guías de información realizadas para ser inversor y emisor dentro del mercado bursátil, contemplando los principales beneficios y el proceso que deben realizar las empresas que deseen incurrir en él, aspectos importantes el cual genera un conocimiento ampliado sobre cómo opera este organismo.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Dentro de los casos establecidos de la empresa Hotel Boulevard S.A.,  se realizó una comparación entre la Bolsa de Valores conjuntamente con una Institución Financiera al momento de adquirir una obligación obteniendo como resultado una diferencia a favor del mercado bursátil de </a:t>
            </a:r>
            <a:r>
              <a:rPr lang="es-EC"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$102.812,28;</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y al realizar una inversión se obtuvo una diferencia de $14.543, 27, concluyendo que el mercado de valores es la mejor opción al momento de realizar una inversión ya que por cada $1,00 invertido se obtiene $1,20 de retorno comparando con la institución financiera que por cada $1,00 invertido se obtiene $1,04 de retorno, demostrando así que la Bolsa de Valores es la mejor fuente de financiamiento e inversión, esto es por sus bajos costos de interés al momento de adquirir obligaciones y por un alto valor en el precio de las acciones que generan grandes empresas en las cuales el sector hotelero puede incurrir, demostrando así que existe la factibilidad de la incursión en el mercado de valores las empresas del sector turístico hotelero, aumentando así más oportunidades para generar mayores ingresos económicos.</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379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373E0BE1-72EE-4C9A-AF75-C3B14FC2E4A6}"/>
              </a:ext>
            </a:extLst>
          </p:cNvPr>
          <p:cNvSpPr txBox="1">
            <a:spLocks/>
          </p:cNvSpPr>
          <p:nvPr/>
        </p:nvSpPr>
        <p:spPr>
          <a:xfrm>
            <a:off x="354768" y="691314"/>
            <a:ext cx="4498585"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Recomendaciones</a:t>
            </a:r>
            <a:endParaRPr lang="es-EC" sz="2000" b="1" kern="0" dirty="0">
              <a:solidFill>
                <a:schemeClr val="accent3">
                  <a:lumMod val="50000"/>
                </a:schemeClr>
              </a:solidFill>
            </a:endParaRPr>
          </a:p>
        </p:txBody>
      </p:sp>
      <p:sp>
        <p:nvSpPr>
          <p:cNvPr id="6" name="CuadroTexto 5">
            <a:extLst>
              <a:ext uri="{FF2B5EF4-FFF2-40B4-BE49-F238E27FC236}">
                <a16:creationId xmlns:a16="http://schemas.microsoft.com/office/drawing/2014/main" id="{897B1EEB-A4A7-4F33-BBEF-D0E0DA645AAF}"/>
              </a:ext>
            </a:extLst>
          </p:cNvPr>
          <p:cNvSpPr txBox="1"/>
          <p:nvPr/>
        </p:nvSpPr>
        <p:spPr>
          <a:xfrm>
            <a:off x="112541" y="845202"/>
            <a:ext cx="11966917" cy="5305555"/>
          </a:xfrm>
          <a:prstGeom prst="rect">
            <a:avLst/>
          </a:prstGeom>
          <a:noFill/>
        </p:spPr>
        <p:txBody>
          <a:bodyPr wrap="square">
            <a:spAutoFit/>
          </a:bodyPr>
          <a:lstStyle/>
          <a:p>
            <a:pPr marL="342900" marR="75565" lvl="0" indent="-342900" algn="just">
              <a:lnSpc>
                <a:spcPct val="200000"/>
              </a:lnSpc>
              <a:spcBef>
                <a:spcPts val="395"/>
              </a:spcBef>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Con la finalidad que se brinde capacitaciones a las empresas del sector turístico hotelero se debe establecer acuerdos entre la Cámara de Comercio y la Bolsa de Valores para que puedan comunicar información importante sobre las operaciones dentro del Mercado de Valores, con el objetivo de aumentar el interés del personal del sector hotelero sobre la forma de financiarse e invertir a través del Mercado de Valores.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A los dueños y gerentes de las empresas del sector turístico hotelero, deben tomar en consideración que buscar nuevas fuentes de inversión es algo positivo para el negocio, obteniendo así conocimiento de nuevos mercados y brindan la oportunidad de que la empresa se extienda hacia otros estándares.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Recomendar a las empresas del sector hotelero que el mercado bursátil ecuatoriano es la mejor opción para contraer una obligación por sus bajos intereses, para lo cual se deben asesorar antes de tomar la decisión de financiamiento, considerar los costos en los que se tendrá que incurrir y las oportunidades que van a generar posteriormente.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108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349FE00-82EF-4C72-9073-E8102F223373}"/>
              </a:ext>
            </a:extLst>
          </p:cNvPr>
          <p:cNvSpPr txBox="1"/>
          <p:nvPr/>
        </p:nvSpPr>
        <p:spPr>
          <a:xfrm>
            <a:off x="630701" y="688048"/>
            <a:ext cx="10930597" cy="4141134"/>
          </a:xfrm>
          <a:prstGeom prst="rect">
            <a:avLst/>
          </a:prstGeom>
          <a:noFill/>
        </p:spPr>
        <p:txBody>
          <a:bodyPr wrap="square">
            <a:spAutoFit/>
          </a:bodyPr>
          <a:lstStyle/>
          <a:p>
            <a:pPr marL="342900" marR="75565" lvl="0" indent="-342900" algn="just">
              <a:lnSpc>
                <a:spcPct val="200000"/>
              </a:lnSpc>
              <a:spcBef>
                <a:spcPts val="395"/>
              </a:spcBef>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Las empresas del sector hotelero deben utilizar otros medios al momento de querer invertir sus ganancias, experimentar nuevas formas de hacerlo, es por ello muy importante que se tome en consideración la bolsa de valores como fuente principal para realizar una inversión y contemplar su asesoría personalizada que brinda para conocer la mejor opción al momento de incurrir como inversor y los beneficios a largo plazo, esta es una de las maneras de incentivo o motivación para que en los gerentes o propietarios despierte un mayor interés al momento de querer mejorar sus formas de inversión. </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75565" lvl="0" indent="-342900" algn="just">
              <a:lnSpc>
                <a:spcPct val="200000"/>
              </a:lnSpc>
              <a:spcBef>
                <a:spcPts val="395"/>
              </a:spcBef>
              <a:spcAft>
                <a:spcPts val="1000"/>
              </a:spcAft>
              <a:buFont typeface="Symbol" panose="05050102010706020507" pitchFamily="18" charset="2"/>
              <a:buChar char=""/>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Sugerir a la Bolsa de Valores de Quito y entes involucrados en el mercado bursátil, que publiquen información ya sea mensualmente o trimestralmente respecto a las tasas de interés promedio y condiciones en las que negocian las empresas pequeñas, medianas y grandes sobre los tipos de negociación de acciones y obligaciones ofertantes.</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71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Gracias | El hexágono de Guadalajara">
            <a:extLst>
              <a:ext uri="{FF2B5EF4-FFF2-40B4-BE49-F238E27FC236}">
                <a16:creationId xmlns:a16="http://schemas.microsoft.com/office/drawing/2014/main" id="{D5E2FB74-39D9-4B3D-ABF3-70CE44188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529" y="1458057"/>
            <a:ext cx="8257736" cy="269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29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52C24-18F4-41B7-B67B-1179A65735E2}"/>
              </a:ext>
            </a:extLst>
          </p:cNvPr>
          <p:cNvSpPr>
            <a:spLocks noGrp="1"/>
          </p:cNvSpPr>
          <p:nvPr>
            <p:ph type="title"/>
          </p:nvPr>
        </p:nvSpPr>
        <p:spPr>
          <a:xfrm>
            <a:off x="2333662" y="999781"/>
            <a:ext cx="1960469" cy="246221"/>
          </a:xfrm>
          <a:ln>
            <a:solidFill>
              <a:schemeClr val="accent3">
                <a:lumMod val="75000"/>
              </a:schemeClr>
            </a:solidFill>
          </a:ln>
        </p:spPr>
        <p:txBody>
          <a:bodyPr/>
          <a:lstStyle/>
          <a:p>
            <a:r>
              <a:rPr lang="es-MX" sz="1600" dirty="0">
                <a:latin typeface="Times New Roman" panose="02020603050405020304" pitchFamily="18" charset="0"/>
                <a:cs typeface="Times New Roman" panose="02020603050405020304" pitchFamily="18" charset="0"/>
              </a:rPr>
              <a:t>Montos negociados</a:t>
            </a:r>
            <a:endParaRPr lang="es-EC" sz="16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516C1669-2108-491C-90C9-4E019A5328E8}"/>
              </a:ext>
            </a:extLst>
          </p:cNvPr>
          <p:cNvPicPr/>
          <p:nvPr/>
        </p:nvPicPr>
        <p:blipFill rotWithShape="1">
          <a:blip r:embed="rId2">
            <a:extLst>
              <a:ext uri="{28A0092B-C50C-407E-A947-70E740481C1C}">
                <a14:useLocalDpi xmlns:a14="http://schemas.microsoft.com/office/drawing/2010/main" val="0"/>
              </a:ext>
            </a:extLst>
          </a:blip>
          <a:srcRect t="5365" b="5746"/>
          <a:stretch/>
        </p:blipFill>
        <p:spPr bwMode="auto">
          <a:xfrm>
            <a:off x="265897" y="1607757"/>
            <a:ext cx="5830103" cy="2659443"/>
          </a:xfrm>
          <a:prstGeom prst="rect">
            <a:avLst/>
          </a:prstGeom>
          <a:noFill/>
          <a:ln w="12700">
            <a:solidFill>
              <a:schemeClr val="tx1"/>
            </a:solid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2F5164EE-96A7-44C9-9D4F-735D60E581B3}"/>
              </a:ext>
            </a:extLst>
          </p:cNvPr>
          <p:cNvSpPr txBox="1"/>
          <p:nvPr/>
        </p:nvSpPr>
        <p:spPr>
          <a:xfrm>
            <a:off x="0" y="4132898"/>
            <a:ext cx="6096000" cy="461729"/>
          </a:xfrm>
          <a:prstGeom prst="rect">
            <a:avLst/>
          </a:prstGeom>
          <a:noFill/>
        </p:spPr>
        <p:txBody>
          <a:bodyPr wrap="square">
            <a:spAutoFit/>
          </a:bodyPr>
          <a:lstStyle/>
          <a:p>
            <a:pPr marL="64135" marR="74295" indent="228600" algn="ctr">
              <a:lnSpc>
                <a:spcPct val="200000"/>
              </a:lnSpc>
              <a:spcAft>
                <a:spcPts val="1000"/>
              </a:spcAft>
            </a:pPr>
            <a:r>
              <a:rPr lang="es-EC" sz="1400" b="1" dirty="0">
                <a:effectLst/>
                <a:latin typeface="Times New Roman" panose="02020603050405020304" pitchFamily="18" charset="0"/>
                <a:ea typeface="Times New Roman" panose="02020603050405020304" pitchFamily="18" charset="0"/>
                <a:cs typeface="Times New Roman" panose="02020603050405020304" pitchFamily="18" charset="0"/>
              </a:rPr>
              <a:t>Fuente:</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MX" sz="1400" dirty="0">
                <a:effectLst/>
                <a:latin typeface="Times New Roman" panose="02020603050405020304" pitchFamily="18" charset="0"/>
                <a:ea typeface="Times New Roman" panose="02020603050405020304" pitchFamily="18" charset="0"/>
                <a:cs typeface="Times New Roman" panose="02020603050405020304" pitchFamily="18" charset="0"/>
              </a:rPr>
              <a:t>(EKOS, 2021)</a:t>
            </a:r>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DDCF1391-348C-40CF-BEB4-6E5411DB3AA6}"/>
              </a:ext>
            </a:extLst>
          </p:cNvPr>
          <p:cNvPicPr/>
          <p:nvPr/>
        </p:nvPicPr>
        <p:blipFill rotWithShape="1">
          <a:blip r:embed="rId3">
            <a:extLst>
              <a:ext uri="{28A0092B-C50C-407E-A947-70E740481C1C}">
                <a14:useLocalDpi xmlns:a14="http://schemas.microsoft.com/office/drawing/2010/main" val="0"/>
              </a:ext>
            </a:extLst>
          </a:blip>
          <a:srcRect l="8291" t="14469" r="7397" b="9447"/>
          <a:stretch/>
        </p:blipFill>
        <p:spPr bwMode="auto">
          <a:xfrm>
            <a:off x="6361898" y="1607756"/>
            <a:ext cx="5564206" cy="3759035"/>
          </a:xfrm>
          <a:prstGeom prst="rect">
            <a:avLst/>
          </a:prstGeom>
          <a:noFill/>
          <a:ln w="12700">
            <a:solidFill>
              <a:schemeClr val="accent1"/>
            </a:solid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6F2984F3-D88D-40F1-A436-2FCF33D133B2}"/>
              </a:ext>
            </a:extLst>
          </p:cNvPr>
          <p:cNvSpPr txBox="1"/>
          <p:nvPr/>
        </p:nvSpPr>
        <p:spPr>
          <a:xfrm>
            <a:off x="7023652" y="1017885"/>
            <a:ext cx="4474845" cy="492443"/>
          </a:xfrm>
          <a:prstGeom prst="rect">
            <a:avLst/>
          </a:prstGeom>
          <a:ln>
            <a:solidFill>
              <a:schemeClr val="accent3">
                <a:lumMod val="75000"/>
              </a:schemeClr>
            </a:solidFill>
          </a:ln>
        </p:spPr>
        <p:txBody>
          <a:bodyPr wrap="square" lIns="0" tIns="0" rIns="0" bIns="0">
            <a:spAutoFit/>
          </a:bodyPr>
          <a:lstStyle>
            <a:lvl1pPr>
              <a:defRPr sz="1850" b="0" i="0">
                <a:latin typeface="Times New Roman" panose="02020603050405020304" pitchFamily="18" charset="0"/>
                <a:ea typeface="+mj-ea"/>
                <a:cs typeface="Times New Roman" panose="02020603050405020304" pitchFamily="18" charset="0"/>
              </a:defRPr>
            </a:lvl1pPr>
          </a:lstStyle>
          <a:p>
            <a:pPr algn="ctr"/>
            <a:r>
              <a:rPr lang="es-EC" sz="1600" dirty="0"/>
              <a:t>Montos colocados de obligaciones, titularizaciones y papel comercial por sector - año 2021</a:t>
            </a:r>
          </a:p>
        </p:txBody>
      </p:sp>
      <p:sp>
        <p:nvSpPr>
          <p:cNvPr id="12" name="CuadroTexto 11">
            <a:extLst>
              <a:ext uri="{FF2B5EF4-FFF2-40B4-BE49-F238E27FC236}">
                <a16:creationId xmlns:a16="http://schemas.microsoft.com/office/drawing/2014/main" id="{A25FC531-A62F-46B4-9AF1-DC830A20AAC8}"/>
              </a:ext>
            </a:extLst>
          </p:cNvPr>
          <p:cNvSpPr txBox="1"/>
          <p:nvPr/>
        </p:nvSpPr>
        <p:spPr>
          <a:xfrm>
            <a:off x="7023652" y="5366792"/>
            <a:ext cx="4742084" cy="461729"/>
          </a:xfrm>
          <a:prstGeom prst="rect">
            <a:avLst/>
          </a:prstGeom>
          <a:noFill/>
        </p:spPr>
        <p:txBody>
          <a:bodyPr wrap="square">
            <a:spAutoFit/>
          </a:bodyPr>
          <a:lstStyle>
            <a:defPPr>
              <a:defRPr lang="es-EC"/>
            </a:defPPr>
            <a:lvl1pPr marL="64135" marR="74295" indent="228600" algn="ctr">
              <a:lnSpc>
                <a:spcPct val="200000"/>
              </a:lnSpc>
              <a:spcAft>
                <a:spcPts val="1000"/>
              </a:spcAft>
              <a:defRPr sz="1400" b="1">
                <a:effectLst/>
                <a:latin typeface="Times New Roman" panose="02020603050405020304" pitchFamily="18" charset="0"/>
                <a:ea typeface="Times New Roman" panose="02020603050405020304" pitchFamily="18" charset="0"/>
                <a:cs typeface="Times New Roman" panose="02020603050405020304" pitchFamily="18" charset="0"/>
              </a:defRPr>
            </a:lvl1pPr>
          </a:lstStyle>
          <a:p>
            <a:r>
              <a:rPr lang="es-EC" dirty="0"/>
              <a:t>Fuente: </a:t>
            </a:r>
            <a:r>
              <a:rPr lang="es-EC" b="0" dirty="0"/>
              <a:t>B.V. Guayaquil – Nivel Nacional </a:t>
            </a:r>
            <a:r>
              <a:rPr lang="es-MX" b="0" dirty="0"/>
              <a:t>(Cucalón, 2021)</a:t>
            </a:r>
            <a:endParaRPr lang="es-EC" b="0" dirty="0"/>
          </a:p>
        </p:txBody>
      </p:sp>
    </p:spTree>
    <p:extLst>
      <p:ext uri="{BB962C8B-B14F-4D97-AF65-F5344CB8AC3E}">
        <p14:creationId xmlns:p14="http://schemas.microsoft.com/office/powerpoint/2010/main" val="70921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51480BF-124E-41AE-B1F1-8E740F7D52E1}"/>
              </a:ext>
            </a:extLst>
          </p:cNvPr>
          <p:cNvSpPr txBox="1"/>
          <p:nvPr/>
        </p:nvSpPr>
        <p:spPr>
          <a:xfrm>
            <a:off x="583096" y="1693143"/>
            <a:ext cx="4108174" cy="3469155"/>
          </a:xfrm>
          <a:prstGeom prst="rect">
            <a:avLst/>
          </a:prstGeom>
          <a:noFill/>
          <a:ln>
            <a:solidFill>
              <a:schemeClr val="accent3">
                <a:lumMod val="75000"/>
              </a:schemeClr>
            </a:solidFill>
          </a:ln>
        </p:spPr>
        <p:txBody>
          <a:bodyPr wrap="square">
            <a:spAutoFit/>
          </a:bodyPr>
          <a:lstStyle/>
          <a:p>
            <a:pPr lvl="2">
              <a:lnSpc>
                <a:spcPct val="200000"/>
              </a:lnSpc>
              <a:spcBef>
                <a:spcPts val="400"/>
              </a:spcBef>
            </a:pPr>
            <a:r>
              <a:rPr lang="es-EC"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Objetivo General</a:t>
            </a:r>
          </a:p>
          <a:p>
            <a:pPr marR="74295" indent="292735" algn="just">
              <a:lnSpc>
                <a:spcPct val="200000"/>
              </a:lnSpc>
              <a:spcAft>
                <a:spcPts val="1000"/>
              </a:spcAft>
            </a:pPr>
            <a:r>
              <a:rPr lang="es-EC" sz="1600" dirty="0">
                <a:effectLst/>
                <a:latin typeface="Times New Roman" panose="02020603050405020304" pitchFamily="18" charset="0"/>
                <a:ea typeface="Times New Roman" panose="02020603050405020304" pitchFamily="18" charset="0"/>
                <a:cs typeface="Times New Roman" panose="02020603050405020304" pitchFamily="18" charset="0"/>
              </a:rPr>
              <a:t>Establecer la aplicación de condiciones que debe considerar el sector turístico hotelero del Distrito Metropolitano de Quito para su participación en el mercado de valores con el fin de obtener alternativas que mejoren su rentabilidad y liquidez.</a:t>
            </a:r>
            <a:endParaRPr lang="es-EC"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ítulo 7">
            <a:extLst>
              <a:ext uri="{FF2B5EF4-FFF2-40B4-BE49-F238E27FC236}">
                <a16:creationId xmlns:a16="http://schemas.microsoft.com/office/drawing/2014/main" id="{6A4CD1B8-ED1F-444B-81FD-736DFD26F910}"/>
              </a:ext>
            </a:extLst>
          </p:cNvPr>
          <p:cNvSpPr txBox="1">
            <a:spLocks/>
          </p:cNvSpPr>
          <p:nvPr/>
        </p:nvSpPr>
        <p:spPr>
          <a:xfrm>
            <a:off x="675861" y="800763"/>
            <a:ext cx="10363200"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OBJETIVOS: </a:t>
            </a:r>
            <a:endParaRPr lang="es-EC" sz="2000" b="1" kern="0" dirty="0">
              <a:solidFill>
                <a:schemeClr val="accent3">
                  <a:lumMod val="50000"/>
                </a:schemeClr>
              </a:solidFill>
            </a:endParaRPr>
          </a:p>
        </p:txBody>
      </p:sp>
      <p:sp>
        <p:nvSpPr>
          <p:cNvPr id="8" name="CuadroTexto 7">
            <a:extLst>
              <a:ext uri="{FF2B5EF4-FFF2-40B4-BE49-F238E27FC236}">
                <a16:creationId xmlns:a16="http://schemas.microsoft.com/office/drawing/2014/main" id="{68A83EFA-9FA2-4352-BC9E-CA70A7A91EED}"/>
              </a:ext>
            </a:extLst>
          </p:cNvPr>
          <p:cNvSpPr txBox="1"/>
          <p:nvPr/>
        </p:nvSpPr>
        <p:spPr>
          <a:xfrm>
            <a:off x="5221357" y="1203072"/>
            <a:ext cx="6705599" cy="4449295"/>
          </a:xfrm>
          <a:prstGeom prst="rect">
            <a:avLst/>
          </a:prstGeom>
          <a:noFill/>
          <a:ln>
            <a:solidFill>
              <a:schemeClr val="accent3"/>
            </a:solidFill>
          </a:ln>
        </p:spPr>
        <p:txBody>
          <a:bodyPr wrap="square">
            <a:spAutoFit/>
          </a:bodyPr>
          <a:lstStyle/>
          <a:p>
            <a:pPr lvl="2">
              <a:lnSpc>
                <a:spcPct val="200000"/>
              </a:lnSpc>
              <a:spcBef>
                <a:spcPts val="400"/>
              </a:spcBef>
            </a:pPr>
            <a:r>
              <a:rPr lang="es-EC" sz="1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ea typeface="Times New Roman" panose="02020603050405020304" pitchFamily="18" charset="0"/>
                <a:cs typeface="Times New Roman" panose="02020603050405020304" pitchFamily="18" charset="0"/>
              </a:rPr>
              <a:t>Objetivos específicos</a:t>
            </a:r>
          </a:p>
          <a:p>
            <a:pPr marL="1143000" marR="73660" lvl="2" indent="-228600" algn="just">
              <a:lnSpc>
                <a:spcPct val="200000"/>
              </a:lnSpc>
              <a:spcBef>
                <a:spcPts val="30"/>
              </a:spcBef>
              <a:spcAft>
                <a:spcPts val="0"/>
              </a:spcAft>
              <a:buSzPts val="1200"/>
              <a:buFont typeface="Symbol" panose="05050102010706020507" pitchFamily="18" charset="2"/>
              <a:buChar char=""/>
              <a:tabLst>
                <a:tab pos="750570" algn="l"/>
              </a:tabLst>
            </a:pPr>
            <a:r>
              <a:rPr lang="es-ES" sz="1600" dirty="0">
                <a:effectLst/>
                <a:latin typeface="Times New Roman" panose="02020603050405020304" pitchFamily="18" charset="0"/>
                <a:ea typeface="Symbol" panose="05050102010706020507" pitchFamily="18" charset="2"/>
                <a:cs typeface="Symbol" panose="05050102010706020507" pitchFamily="18" charset="2"/>
              </a:rPr>
              <a:t>Examinar las operaciones en el mercado de valores su situación actual, orientado a la emisión de acciones u obligaciones </a:t>
            </a:r>
            <a:endParaRPr lang="es-EC" sz="1600" dirty="0">
              <a:effectLst/>
              <a:latin typeface="Times New Roman" panose="02020603050405020304" pitchFamily="18" charset="0"/>
              <a:ea typeface="Symbol" panose="05050102010706020507" pitchFamily="18" charset="2"/>
              <a:cs typeface="Symbol" panose="05050102010706020507" pitchFamily="18" charset="2"/>
            </a:endParaRPr>
          </a:p>
          <a:p>
            <a:pPr marL="1143000" marR="73660" lvl="2" indent="-228600" algn="just">
              <a:lnSpc>
                <a:spcPct val="200000"/>
              </a:lnSpc>
              <a:spcBef>
                <a:spcPts val="30"/>
              </a:spcBef>
              <a:spcAft>
                <a:spcPts val="0"/>
              </a:spcAft>
              <a:buSzPts val="1200"/>
              <a:buFont typeface="Symbol" panose="05050102010706020507" pitchFamily="18" charset="2"/>
              <a:buChar char=""/>
              <a:tabLst>
                <a:tab pos="750570" algn="l"/>
              </a:tabLst>
            </a:pPr>
            <a:r>
              <a:rPr lang="es-ES" sz="1600" dirty="0">
                <a:effectLst/>
                <a:latin typeface="Times New Roman" panose="02020603050405020304" pitchFamily="18" charset="0"/>
                <a:ea typeface="Symbol" panose="05050102010706020507" pitchFamily="18" charset="2"/>
                <a:cs typeface="Symbol" panose="05050102010706020507" pitchFamily="18" charset="2"/>
              </a:rPr>
              <a:t>Determinar la metodología para el trabajo de investigación.</a:t>
            </a:r>
            <a:endParaRPr lang="es-EC" sz="1600" dirty="0">
              <a:effectLst/>
              <a:latin typeface="Times New Roman" panose="02020603050405020304" pitchFamily="18" charset="0"/>
              <a:ea typeface="Symbol" panose="05050102010706020507" pitchFamily="18" charset="2"/>
              <a:cs typeface="Symbol" panose="05050102010706020507" pitchFamily="18" charset="2"/>
            </a:endParaRPr>
          </a:p>
          <a:p>
            <a:pPr marL="1143000" marR="73660" lvl="2" indent="-228600" algn="just">
              <a:lnSpc>
                <a:spcPct val="200000"/>
              </a:lnSpc>
              <a:spcBef>
                <a:spcPts val="30"/>
              </a:spcBef>
              <a:spcAft>
                <a:spcPts val="0"/>
              </a:spcAft>
              <a:buSzPts val="1200"/>
              <a:buFont typeface="Symbol" panose="05050102010706020507" pitchFamily="18" charset="2"/>
              <a:buChar char=""/>
              <a:tabLst>
                <a:tab pos="750570" algn="l"/>
              </a:tabLst>
            </a:pPr>
            <a:r>
              <a:rPr lang="es-ES" sz="1600" dirty="0">
                <a:effectLst/>
                <a:latin typeface="Times New Roman" panose="02020603050405020304" pitchFamily="18" charset="0"/>
                <a:ea typeface="Symbol" panose="05050102010706020507" pitchFamily="18" charset="2"/>
                <a:cs typeface="Symbol" panose="05050102010706020507" pitchFamily="18" charset="2"/>
              </a:rPr>
              <a:t>Proveer las medidas necesarias a inversionistas hoteleros identificados como potenciales emisores del mercado de valores para su incursión como participantes oportunos y competitivos, destacando los beneficios de este procedimiento y puedan tomar las mejores decisiones.</a:t>
            </a:r>
            <a:endParaRPr lang="es-EC" sz="1600" dirty="0">
              <a:effectLst/>
              <a:latin typeface="Times New Roman" panose="02020603050405020304" pitchFamily="18" charset="0"/>
              <a:ea typeface="Symbol" panose="05050102010706020507" pitchFamily="18" charset="2"/>
              <a:cs typeface="Symbol" panose="05050102010706020507" pitchFamily="18" charset="2"/>
            </a:endParaRPr>
          </a:p>
        </p:txBody>
      </p:sp>
    </p:spTree>
    <p:extLst>
      <p:ext uri="{BB962C8B-B14F-4D97-AF65-F5344CB8AC3E}">
        <p14:creationId xmlns:p14="http://schemas.microsoft.com/office/powerpoint/2010/main" val="252794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7">
            <a:extLst>
              <a:ext uri="{FF2B5EF4-FFF2-40B4-BE49-F238E27FC236}">
                <a16:creationId xmlns:a16="http://schemas.microsoft.com/office/drawing/2014/main" id="{76DADD5C-464E-418A-8D31-62E654070DC3}"/>
              </a:ext>
            </a:extLst>
          </p:cNvPr>
          <p:cNvSpPr txBox="1">
            <a:spLocks/>
          </p:cNvSpPr>
          <p:nvPr/>
        </p:nvSpPr>
        <p:spPr>
          <a:xfrm>
            <a:off x="940904" y="958054"/>
            <a:ext cx="1510748"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VARIABLES: </a:t>
            </a:r>
            <a:endParaRPr lang="es-EC" sz="2000" b="1" kern="0" dirty="0">
              <a:solidFill>
                <a:schemeClr val="accent3">
                  <a:lumMod val="50000"/>
                </a:schemeClr>
              </a:solidFill>
            </a:endParaRPr>
          </a:p>
        </p:txBody>
      </p:sp>
      <p:sp>
        <p:nvSpPr>
          <p:cNvPr id="5" name="Título 7">
            <a:extLst>
              <a:ext uri="{FF2B5EF4-FFF2-40B4-BE49-F238E27FC236}">
                <a16:creationId xmlns:a16="http://schemas.microsoft.com/office/drawing/2014/main" id="{26A3377A-8E33-4730-B1AF-4E16E23CD6FE}"/>
              </a:ext>
            </a:extLst>
          </p:cNvPr>
          <p:cNvSpPr txBox="1">
            <a:spLocks/>
          </p:cNvSpPr>
          <p:nvPr/>
        </p:nvSpPr>
        <p:spPr>
          <a:xfrm>
            <a:off x="6096000" y="2296106"/>
            <a:ext cx="1358348"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HIPÓTESIS: </a:t>
            </a:r>
            <a:endParaRPr lang="es-EC" sz="2000" b="1" kern="0" dirty="0">
              <a:solidFill>
                <a:schemeClr val="accent3">
                  <a:lumMod val="50000"/>
                </a:schemeClr>
              </a:solidFill>
            </a:endParaRPr>
          </a:p>
        </p:txBody>
      </p:sp>
      <p:sp>
        <p:nvSpPr>
          <p:cNvPr id="7" name="Rectángulo: esquinas redondeadas 6">
            <a:extLst>
              <a:ext uri="{FF2B5EF4-FFF2-40B4-BE49-F238E27FC236}">
                <a16:creationId xmlns:a16="http://schemas.microsoft.com/office/drawing/2014/main" id="{C1534088-6A9C-4536-A9EE-E6B4E0C5D514}"/>
              </a:ext>
            </a:extLst>
          </p:cNvPr>
          <p:cNvSpPr/>
          <p:nvPr/>
        </p:nvSpPr>
        <p:spPr>
          <a:xfrm>
            <a:off x="675861" y="1470991"/>
            <a:ext cx="3670852" cy="195800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chemeClr val="tx1"/>
              </a:solidFill>
              <a:latin typeface="Times New Roman" panose="02020603050405020304" pitchFamily="18" charset="0"/>
              <a:cs typeface="Times New Roman" panose="02020603050405020304" pitchFamily="18" charset="0"/>
            </a:endParaRPr>
          </a:p>
          <a:p>
            <a:pPr algn="ctr"/>
            <a:r>
              <a:rPr lang="es-MX" b="1" dirty="0">
                <a:solidFill>
                  <a:schemeClr val="tx1"/>
                </a:solidFill>
                <a:latin typeface="Times New Roman" panose="02020603050405020304" pitchFamily="18" charset="0"/>
                <a:cs typeface="Times New Roman" panose="02020603050405020304" pitchFamily="18" charset="0"/>
              </a:rPr>
              <a:t>Variable dependiente</a:t>
            </a:r>
          </a:p>
          <a:p>
            <a:pPr algn="ctr"/>
            <a:r>
              <a:rPr lang="es-MX" dirty="0">
                <a:solidFill>
                  <a:schemeClr val="tx1"/>
                </a:solidFill>
                <a:latin typeface="Times New Roman" panose="02020603050405020304" pitchFamily="18" charset="0"/>
                <a:cs typeface="Times New Roman" panose="02020603050405020304" pitchFamily="18" charset="0"/>
              </a:rPr>
              <a:t>Mercado de Valores Ecuatoriano</a:t>
            </a:r>
          </a:p>
          <a:p>
            <a:pPr algn="ctr"/>
            <a:endParaRPr lang="es-MX" dirty="0">
              <a:solidFill>
                <a:schemeClr val="tx1"/>
              </a:solidFill>
              <a:latin typeface="Times New Roman" panose="02020603050405020304" pitchFamily="18" charset="0"/>
              <a:cs typeface="Times New Roman" panose="02020603050405020304" pitchFamily="18" charset="0"/>
            </a:endParaRPr>
          </a:p>
          <a:p>
            <a:pPr algn="ctr"/>
            <a:r>
              <a:rPr lang="es-MX" b="1" dirty="0">
                <a:solidFill>
                  <a:schemeClr val="tx1"/>
                </a:solidFill>
                <a:latin typeface="Times New Roman" panose="02020603050405020304" pitchFamily="18" charset="0"/>
                <a:cs typeface="Times New Roman" panose="02020603050405020304" pitchFamily="18" charset="0"/>
              </a:rPr>
              <a:t>Variable independiente</a:t>
            </a:r>
          </a:p>
          <a:p>
            <a:pPr algn="ctr"/>
            <a:r>
              <a:rPr lang="es-MX" dirty="0">
                <a:solidFill>
                  <a:schemeClr val="tx1"/>
                </a:solidFill>
                <a:latin typeface="Times New Roman" panose="02020603050405020304" pitchFamily="18" charset="0"/>
                <a:cs typeface="Times New Roman" panose="02020603050405020304" pitchFamily="18" charset="0"/>
              </a:rPr>
              <a:t>Rentabilidad </a:t>
            </a:r>
          </a:p>
          <a:p>
            <a:pPr algn="ctr"/>
            <a:endParaRPr lang="es-EC" dirty="0">
              <a:solidFill>
                <a:schemeClr val="tx1"/>
              </a:solidFill>
              <a:latin typeface="Times New Roman" panose="02020603050405020304" pitchFamily="18" charset="0"/>
              <a:cs typeface="Times New Roman" panose="02020603050405020304" pitchFamily="18" charset="0"/>
            </a:endParaRPr>
          </a:p>
        </p:txBody>
      </p:sp>
      <p:sp>
        <p:nvSpPr>
          <p:cNvPr id="8" name="Rectángulo: esquinas redondeadas 7">
            <a:extLst>
              <a:ext uri="{FF2B5EF4-FFF2-40B4-BE49-F238E27FC236}">
                <a16:creationId xmlns:a16="http://schemas.microsoft.com/office/drawing/2014/main" id="{C18FBEF4-4A49-4CEB-AF93-E39D016D8960}"/>
              </a:ext>
            </a:extLst>
          </p:cNvPr>
          <p:cNvSpPr/>
          <p:nvPr/>
        </p:nvSpPr>
        <p:spPr>
          <a:xfrm>
            <a:off x="5665305" y="2732931"/>
            <a:ext cx="5373756" cy="268720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b="1" dirty="0">
              <a:solidFill>
                <a:schemeClr val="tx1"/>
              </a:solidFill>
              <a:latin typeface="Times New Roman" panose="02020603050405020304" pitchFamily="18" charset="0"/>
              <a:cs typeface="Times New Roman" panose="02020603050405020304" pitchFamily="18" charset="0"/>
            </a:endParaRPr>
          </a:p>
          <a:p>
            <a:pPr algn="ctr"/>
            <a:r>
              <a:rPr lang="es-MX" b="1" dirty="0">
                <a:solidFill>
                  <a:schemeClr val="tx1"/>
                </a:solidFill>
                <a:latin typeface="Times New Roman" panose="02020603050405020304" pitchFamily="18" charset="0"/>
                <a:cs typeface="Times New Roman" panose="02020603050405020304" pitchFamily="18" charset="0"/>
              </a:rPr>
              <a:t>Hipótesis Alternativa</a:t>
            </a:r>
          </a:p>
          <a:p>
            <a:pPr algn="ctr"/>
            <a:r>
              <a:rPr lang="es-MX" dirty="0">
                <a:solidFill>
                  <a:schemeClr val="tx1"/>
                </a:solidFill>
                <a:latin typeface="Times New Roman" panose="02020603050405020304" pitchFamily="18" charset="0"/>
                <a:cs typeface="Times New Roman" panose="02020603050405020304" pitchFamily="18" charset="0"/>
              </a:rPr>
              <a:t>La incorporación del Sector Turístico Hotelero del Distrito Metropolitano de Quito en el mercado de valores permite el incremento de la rentabilidad.</a:t>
            </a:r>
          </a:p>
          <a:p>
            <a:pPr algn="ctr"/>
            <a:endParaRPr lang="es-MX" b="1" dirty="0">
              <a:solidFill>
                <a:schemeClr val="tx1"/>
              </a:solidFill>
              <a:latin typeface="Times New Roman" panose="02020603050405020304" pitchFamily="18" charset="0"/>
              <a:cs typeface="Times New Roman" panose="02020603050405020304" pitchFamily="18" charset="0"/>
            </a:endParaRPr>
          </a:p>
          <a:p>
            <a:pPr algn="ctr"/>
            <a:r>
              <a:rPr lang="es-MX" b="1" dirty="0">
                <a:solidFill>
                  <a:schemeClr val="tx1"/>
                </a:solidFill>
                <a:latin typeface="Times New Roman" panose="02020603050405020304" pitchFamily="18" charset="0"/>
                <a:cs typeface="Times New Roman" panose="02020603050405020304" pitchFamily="18" charset="0"/>
              </a:rPr>
              <a:t>Hipótesis Nula</a:t>
            </a:r>
          </a:p>
          <a:p>
            <a:pPr algn="ctr"/>
            <a:r>
              <a:rPr lang="es-MX" dirty="0">
                <a:solidFill>
                  <a:schemeClr val="tx1"/>
                </a:solidFill>
                <a:latin typeface="Times New Roman" panose="02020603050405020304" pitchFamily="18" charset="0"/>
                <a:cs typeface="Times New Roman" panose="02020603050405020304" pitchFamily="18" charset="0"/>
              </a:rPr>
              <a:t>La disgregación del Sector Turístico Hotelero del Distrito Metropolitano de Quito en el mercado de valores no permite el incremento de la rentabilidad.</a:t>
            </a:r>
          </a:p>
          <a:p>
            <a:pPr algn="ctr"/>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89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3B60A2-0F7E-431E-8CD5-75E8C63E6438}"/>
              </a:ext>
            </a:extLst>
          </p:cNvPr>
          <p:cNvSpPr>
            <a:spLocks noGrp="1"/>
          </p:cNvSpPr>
          <p:nvPr>
            <p:ph type="title"/>
          </p:nvPr>
        </p:nvSpPr>
        <p:spPr>
          <a:xfrm>
            <a:off x="517688" y="793585"/>
            <a:ext cx="3973195" cy="372606"/>
          </a:xfrm>
        </p:spPr>
        <p:txBody>
          <a:bodyPr/>
          <a:lstStyle/>
          <a:p>
            <a: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t>Mercado de Valores Ecuatoriano</a:t>
            </a:r>
            <a:br>
              <a:rPr lang="es-EC" sz="1800" b="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graphicFrame>
        <p:nvGraphicFramePr>
          <p:cNvPr id="4" name="Diagrama 3">
            <a:extLst>
              <a:ext uri="{FF2B5EF4-FFF2-40B4-BE49-F238E27FC236}">
                <a16:creationId xmlns:a16="http://schemas.microsoft.com/office/drawing/2014/main" id="{FEF45620-3CA4-4A87-8853-0FD9717F4668}"/>
              </a:ext>
            </a:extLst>
          </p:cNvPr>
          <p:cNvGraphicFramePr/>
          <p:nvPr>
            <p:extLst>
              <p:ext uri="{D42A27DB-BD31-4B8C-83A1-F6EECF244321}">
                <p14:modId xmlns:p14="http://schemas.microsoft.com/office/powerpoint/2010/main" val="3277217894"/>
              </p:ext>
            </p:extLst>
          </p:nvPr>
        </p:nvGraphicFramePr>
        <p:xfrm>
          <a:off x="517688" y="1316014"/>
          <a:ext cx="4182322" cy="2327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a 8">
            <a:extLst>
              <a:ext uri="{FF2B5EF4-FFF2-40B4-BE49-F238E27FC236}">
                <a16:creationId xmlns:a16="http://schemas.microsoft.com/office/drawing/2014/main" id="{A438645F-D110-44F1-8E67-59759BE571AF}"/>
              </a:ext>
            </a:extLst>
          </p:cNvPr>
          <p:cNvGraphicFramePr/>
          <p:nvPr>
            <p:extLst>
              <p:ext uri="{D42A27DB-BD31-4B8C-83A1-F6EECF244321}">
                <p14:modId xmlns:p14="http://schemas.microsoft.com/office/powerpoint/2010/main" val="2631876080"/>
              </p:ext>
            </p:extLst>
          </p:nvPr>
        </p:nvGraphicFramePr>
        <p:xfrm>
          <a:off x="3021495" y="793585"/>
          <a:ext cx="5390985" cy="30347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a 9">
            <a:extLst>
              <a:ext uri="{FF2B5EF4-FFF2-40B4-BE49-F238E27FC236}">
                <a16:creationId xmlns:a16="http://schemas.microsoft.com/office/drawing/2014/main" id="{2101F5D2-35EC-47F7-86B7-B42D47757F98}"/>
              </a:ext>
            </a:extLst>
          </p:cNvPr>
          <p:cNvGraphicFramePr/>
          <p:nvPr>
            <p:extLst>
              <p:ext uri="{D42A27DB-BD31-4B8C-83A1-F6EECF244321}">
                <p14:modId xmlns:p14="http://schemas.microsoft.com/office/powerpoint/2010/main" val="4009032127"/>
              </p:ext>
            </p:extLst>
          </p:nvPr>
        </p:nvGraphicFramePr>
        <p:xfrm>
          <a:off x="6994690" y="979889"/>
          <a:ext cx="4679622" cy="380312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ítulo 1">
            <a:extLst>
              <a:ext uri="{FF2B5EF4-FFF2-40B4-BE49-F238E27FC236}">
                <a16:creationId xmlns:a16="http://schemas.microsoft.com/office/drawing/2014/main" id="{FEE534DC-A5E4-41A4-A5AC-AE4801D37EE5}"/>
              </a:ext>
            </a:extLst>
          </p:cNvPr>
          <p:cNvSpPr txBox="1">
            <a:spLocks/>
          </p:cNvSpPr>
          <p:nvPr/>
        </p:nvSpPr>
        <p:spPr>
          <a:xfrm>
            <a:off x="6994690" y="605891"/>
            <a:ext cx="4920645" cy="561692"/>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pPr algn="ctr"/>
            <a:r>
              <a:rPr lang="es-EC" sz="1800" b="1" kern="0" dirty="0">
                <a:latin typeface="Times New Roman" panose="02020603050405020304" pitchFamily="18" charset="0"/>
                <a:ea typeface="Times New Roman" panose="02020603050405020304" pitchFamily="18" charset="0"/>
                <a:cs typeface="Times New Roman" panose="02020603050405020304" pitchFamily="18" charset="0"/>
              </a:rPr>
              <a:t>Partícipes</a:t>
            </a:r>
            <a:br>
              <a:rPr lang="es-EC" sz="1800" b="1" kern="0" dirty="0">
                <a:latin typeface="Times New Roman" panose="02020603050405020304" pitchFamily="18" charset="0"/>
                <a:ea typeface="Times New Roman" panose="02020603050405020304" pitchFamily="18" charset="0"/>
                <a:cs typeface="Times New Roman" panose="02020603050405020304" pitchFamily="18" charset="0"/>
              </a:rPr>
            </a:br>
            <a:endParaRPr lang="es-EC" kern="0" dirty="0"/>
          </a:p>
        </p:txBody>
      </p:sp>
      <p:sp>
        <p:nvSpPr>
          <p:cNvPr id="13" name="Rectángulo: esquinas redondeadas 12">
            <a:extLst>
              <a:ext uri="{FF2B5EF4-FFF2-40B4-BE49-F238E27FC236}">
                <a16:creationId xmlns:a16="http://schemas.microsoft.com/office/drawing/2014/main" id="{454155AE-2B65-4606-AEB0-50465E839A2A}"/>
              </a:ext>
            </a:extLst>
          </p:cNvPr>
          <p:cNvSpPr/>
          <p:nvPr/>
        </p:nvSpPr>
        <p:spPr>
          <a:xfrm>
            <a:off x="517688" y="4206240"/>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b="1" dirty="0">
                <a:latin typeface="Times New Roman" panose="02020603050405020304" pitchFamily="18" charset="0"/>
                <a:cs typeface="Times New Roman" panose="02020603050405020304" pitchFamily="18" charset="0"/>
              </a:rPr>
              <a:t>Principales Operaciones</a:t>
            </a:r>
            <a:endParaRPr lang="es-EC" sz="1400" b="1" dirty="0">
              <a:latin typeface="Times New Roman" panose="02020603050405020304" pitchFamily="18" charset="0"/>
              <a:cs typeface="Times New Roman" panose="02020603050405020304" pitchFamily="18" charset="0"/>
            </a:endParaRPr>
          </a:p>
        </p:txBody>
      </p:sp>
      <p:sp>
        <p:nvSpPr>
          <p:cNvPr id="14" name="Rectángulo: esquinas redondeadas 13">
            <a:extLst>
              <a:ext uri="{FF2B5EF4-FFF2-40B4-BE49-F238E27FC236}">
                <a16:creationId xmlns:a16="http://schemas.microsoft.com/office/drawing/2014/main" id="{308215E6-0661-4F6A-8022-9CC8BF01751F}"/>
              </a:ext>
            </a:extLst>
          </p:cNvPr>
          <p:cNvSpPr/>
          <p:nvPr/>
        </p:nvSpPr>
        <p:spPr>
          <a:xfrm>
            <a:off x="778176" y="4800506"/>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Emisión de Acciones</a:t>
            </a:r>
            <a:endParaRPr lang="es-EC" sz="1400" dirty="0">
              <a:latin typeface="Times New Roman" panose="02020603050405020304" pitchFamily="18" charset="0"/>
              <a:cs typeface="Times New Roman" panose="02020603050405020304" pitchFamily="18" charset="0"/>
            </a:endParaRPr>
          </a:p>
        </p:txBody>
      </p:sp>
      <p:sp>
        <p:nvSpPr>
          <p:cNvPr id="15" name="Rectángulo: esquinas redondeadas 14">
            <a:extLst>
              <a:ext uri="{FF2B5EF4-FFF2-40B4-BE49-F238E27FC236}">
                <a16:creationId xmlns:a16="http://schemas.microsoft.com/office/drawing/2014/main" id="{9D64F299-715A-4A40-B84A-03824BF47DF7}"/>
              </a:ext>
            </a:extLst>
          </p:cNvPr>
          <p:cNvSpPr/>
          <p:nvPr/>
        </p:nvSpPr>
        <p:spPr>
          <a:xfrm>
            <a:off x="2300303" y="4783015"/>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Emisión de Obligaciones</a:t>
            </a:r>
            <a:endParaRPr lang="es-EC" sz="1400" dirty="0">
              <a:latin typeface="Times New Roman" panose="02020603050405020304" pitchFamily="18" charset="0"/>
              <a:cs typeface="Times New Roman" panose="02020603050405020304" pitchFamily="18" charset="0"/>
            </a:endParaRPr>
          </a:p>
        </p:txBody>
      </p:sp>
      <p:sp>
        <p:nvSpPr>
          <p:cNvPr id="16" name="Rectángulo: esquinas redondeadas 15">
            <a:extLst>
              <a:ext uri="{FF2B5EF4-FFF2-40B4-BE49-F238E27FC236}">
                <a16:creationId xmlns:a16="http://schemas.microsoft.com/office/drawing/2014/main" id="{00861996-233A-4533-88B1-6AEF6E50909A}"/>
              </a:ext>
            </a:extLst>
          </p:cNvPr>
          <p:cNvSpPr/>
          <p:nvPr/>
        </p:nvSpPr>
        <p:spPr>
          <a:xfrm>
            <a:off x="3822430" y="4800505"/>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Titularización</a:t>
            </a:r>
            <a:endParaRPr lang="es-EC" sz="1400" dirty="0">
              <a:latin typeface="Times New Roman" panose="02020603050405020304" pitchFamily="18" charset="0"/>
              <a:cs typeface="Times New Roman" panose="02020603050405020304" pitchFamily="18" charset="0"/>
            </a:endParaRPr>
          </a:p>
        </p:txBody>
      </p:sp>
      <p:sp>
        <p:nvSpPr>
          <p:cNvPr id="17" name="Rectángulo: esquinas redondeadas 16">
            <a:extLst>
              <a:ext uri="{FF2B5EF4-FFF2-40B4-BE49-F238E27FC236}">
                <a16:creationId xmlns:a16="http://schemas.microsoft.com/office/drawing/2014/main" id="{004B259C-1612-43C5-B106-C642E8DE5A81}"/>
              </a:ext>
            </a:extLst>
          </p:cNvPr>
          <p:cNvSpPr/>
          <p:nvPr/>
        </p:nvSpPr>
        <p:spPr>
          <a:xfrm>
            <a:off x="5344557" y="4800505"/>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Emisión de papel comercial</a:t>
            </a:r>
            <a:endParaRPr lang="es-EC" sz="1400" dirty="0">
              <a:latin typeface="Times New Roman" panose="02020603050405020304" pitchFamily="18" charset="0"/>
              <a:cs typeface="Times New Roman" panose="02020603050405020304" pitchFamily="18" charset="0"/>
            </a:endParaRPr>
          </a:p>
        </p:txBody>
      </p:sp>
      <p:sp>
        <p:nvSpPr>
          <p:cNvPr id="18" name="Rectángulo: esquinas redondeadas 17">
            <a:extLst>
              <a:ext uri="{FF2B5EF4-FFF2-40B4-BE49-F238E27FC236}">
                <a16:creationId xmlns:a16="http://schemas.microsoft.com/office/drawing/2014/main" id="{94D6D439-72BE-4AB5-9429-92E8C5F67D5C}"/>
              </a:ext>
            </a:extLst>
          </p:cNvPr>
          <p:cNvSpPr/>
          <p:nvPr/>
        </p:nvSpPr>
        <p:spPr>
          <a:xfrm>
            <a:off x="6866684" y="4807532"/>
            <a:ext cx="1522127"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sz="1400" dirty="0">
                <a:latin typeface="Times New Roman" panose="02020603050405020304" pitchFamily="18" charset="0"/>
                <a:cs typeface="Times New Roman" panose="02020603050405020304" pitchFamily="18" charset="0"/>
              </a:rPr>
              <a:t>Emisión de papel comercial</a:t>
            </a:r>
            <a:endParaRPr lang="es-EC" sz="1400" dirty="0">
              <a:latin typeface="Times New Roman" panose="02020603050405020304" pitchFamily="18" charset="0"/>
              <a:cs typeface="Times New Roman" panose="02020603050405020304" pitchFamily="18" charset="0"/>
            </a:endParaRPr>
          </a:p>
        </p:txBody>
      </p:sp>
      <p:sp>
        <p:nvSpPr>
          <p:cNvPr id="19" name="Título 7">
            <a:extLst>
              <a:ext uri="{FF2B5EF4-FFF2-40B4-BE49-F238E27FC236}">
                <a16:creationId xmlns:a16="http://schemas.microsoft.com/office/drawing/2014/main" id="{9CCB1198-43D6-4E8C-87EC-297624733EB6}"/>
              </a:ext>
            </a:extLst>
          </p:cNvPr>
          <p:cNvSpPr txBox="1">
            <a:spLocks/>
          </p:cNvSpPr>
          <p:nvPr/>
        </p:nvSpPr>
        <p:spPr>
          <a:xfrm>
            <a:off x="517688" y="204453"/>
            <a:ext cx="2746017" cy="307777"/>
          </a:xfrm>
          <a:prstGeom prst="rect">
            <a:avLst/>
          </a:prstGeom>
        </p:spPr>
        <p:txBody>
          <a:bodyPr wrap="square" lIns="0" tIns="0" rIns="0" bIns="0">
            <a:spAutoFit/>
          </a:bodyPr>
          <a:lstStyle>
            <a:lvl1pPr>
              <a:defRPr sz="1850" b="0" i="0">
                <a:solidFill>
                  <a:schemeClr val="tx1"/>
                </a:solidFill>
                <a:latin typeface="DejaVu Serif Condensed"/>
                <a:ea typeface="+mj-ea"/>
                <a:cs typeface="DejaVu Serif Condensed"/>
              </a:defRPr>
            </a:lvl1pPr>
          </a:lstStyle>
          <a:p>
            <a:r>
              <a:rPr lang="es-MX" sz="2000" b="1" kern="0" dirty="0">
                <a:solidFill>
                  <a:schemeClr val="accent3">
                    <a:lumMod val="50000"/>
                  </a:schemeClr>
                </a:solidFill>
              </a:rPr>
              <a:t>MARCO REFERENCIAL: </a:t>
            </a:r>
            <a:endParaRPr lang="es-EC" sz="2000" b="1" kern="0" dirty="0">
              <a:solidFill>
                <a:schemeClr val="accent3">
                  <a:lumMod val="50000"/>
                </a:schemeClr>
              </a:solidFill>
            </a:endParaRPr>
          </a:p>
        </p:txBody>
      </p:sp>
      <p:sp>
        <p:nvSpPr>
          <p:cNvPr id="20" name="Rectángulo: esquinas redondeadas 19">
            <a:extLst>
              <a:ext uri="{FF2B5EF4-FFF2-40B4-BE49-F238E27FC236}">
                <a16:creationId xmlns:a16="http://schemas.microsoft.com/office/drawing/2014/main" id="{58C15267-4C38-45CF-B3D3-765829AAA3A9}"/>
              </a:ext>
            </a:extLst>
          </p:cNvPr>
          <p:cNvSpPr/>
          <p:nvPr/>
        </p:nvSpPr>
        <p:spPr>
          <a:xfrm>
            <a:off x="2631134" y="5624067"/>
            <a:ext cx="5012081" cy="50808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600" dirty="0">
                <a:latin typeface="Times New Roman" panose="02020603050405020304" pitchFamily="18" charset="0"/>
                <a:cs typeface="Times New Roman" panose="02020603050405020304" pitchFamily="18" charset="0"/>
              </a:rPr>
              <a:t>Regulado – Ley de Mercado de Valores</a:t>
            </a:r>
            <a:endParaRPr lang="es-EC"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6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3097553B-9E56-4B44-943A-29AB746ED8A3}"/>
              </a:ext>
            </a:extLst>
          </p:cNvPr>
          <p:cNvGraphicFramePr/>
          <p:nvPr>
            <p:extLst>
              <p:ext uri="{D42A27DB-BD31-4B8C-83A1-F6EECF244321}">
                <p14:modId xmlns:p14="http://schemas.microsoft.com/office/powerpoint/2010/main" val="1773626056"/>
              </p:ext>
            </p:extLst>
          </p:nvPr>
        </p:nvGraphicFramePr>
        <p:xfrm>
          <a:off x="160995" y="225085"/>
          <a:ext cx="8814193" cy="2616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a:extLst>
              <a:ext uri="{FF2B5EF4-FFF2-40B4-BE49-F238E27FC236}">
                <a16:creationId xmlns:a16="http://schemas.microsoft.com/office/drawing/2014/main" id="{9C19B87E-666D-4A28-BE11-53E882BC95C3}"/>
              </a:ext>
            </a:extLst>
          </p:cNvPr>
          <p:cNvGraphicFramePr/>
          <p:nvPr>
            <p:extLst>
              <p:ext uri="{D42A27DB-BD31-4B8C-83A1-F6EECF244321}">
                <p14:modId xmlns:p14="http://schemas.microsoft.com/office/powerpoint/2010/main" val="1865252055"/>
              </p:ext>
            </p:extLst>
          </p:nvPr>
        </p:nvGraphicFramePr>
        <p:xfrm>
          <a:off x="428283" y="3045654"/>
          <a:ext cx="6253870" cy="30364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CuadroTexto 13">
            <a:extLst>
              <a:ext uri="{FF2B5EF4-FFF2-40B4-BE49-F238E27FC236}">
                <a16:creationId xmlns:a16="http://schemas.microsoft.com/office/drawing/2014/main" id="{DAB12A64-4D3E-4067-88DB-035342984998}"/>
              </a:ext>
            </a:extLst>
          </p:cNvPr>
          <p:cNvSpPr txBox="1"/>
          <p:nvPr/>
        </p:nvSpPr>
        <p:spPr>
          <a:xfrm>
            <a:off x="7100667" y="3608743"/>
            <a:ext cx="6098344" cy="2910412"/>
          </a:xfrm>
          <a:prstGeom prst="rect">
            <a:avLst/>
          </a:prstGeom>
          <a:noFill/>
        </p:spPr>
        <p:txBody>
          <a:bodyPr wrap="square">
            <a:spAutoFit/>
          </a:bodyPr>
          <a:lstStyle/>
          <a:p>
            <a:pPr marL="342900" marR="76200" lvl="0" indent="-342900" algn="just">
              <a:lnSpc>
                <a:spcPct val="150000"/>
              </a:lnSpc>
              <a:spcAft>
                <a:spcPts val="0"/>
              </a:spcAft>
              <a:buSzPts val="1200"/>
              <a:buFont typeface="Times New Roman" panose="02020603050405020304" pitchFamily="18" charset="0"/>
              <a:buChar char="-"/>
            </a:pPr>
            <a:r>
              <a:rPr lang="es-ES" sz="1800" b="1" spc="-10" dirty="0">
                <a:effectLst/>
                <a:latin typeface="Times New Roman" panose="02020603050405020304" pitchFamily="18" charset="0"/>
                <a:ea typeface="Times New Roman" panose="02020603050405020304" pitchFamily="18" charset="0"/>
              </a:rPr>
              <a:t>Protección de Títulos Físicos</a:t>
            </a:r>
          </a:p>
          <a:p>
            <a:pPr marL="342900" marR="76200" indent="-342900" algn="just">
              <a:lnSpc>
                <a:spcPct val="150000"/>
              </a:lnSpc>
              <a:buSzPts val="1200"/>
              <a:buFont typeface="Times New Roman" panose="02020603050405020304" pitchFamily="18" charset="0"/>
              <a:buChar char="-"/>
            </a:pPr>
            <a:r>
              <a:rPr lang="es-ES" sz="1800" b="1" spc="-10" dirty="0">
                <a:effectLst/>
                <a:latin typeface="Times New Roman" panose="02020603050405020304" pitchFamily="18" charset="0"/>
                <a:ea typeface="Times New Roman" panose="02020603050405020304" pitchFamily="18" charset="0"/>
              </a:rPr>
              <a:t>Prestación de Operaciones</a:t>
            </a:r>
            <a:endParaRPr lang="es-EC" sz="1800" spc="-10" dirty="0">
              <a:effectLst/>
              <a:latin typeface="Times New Roman" panose="02020603050405020304" pitchFamily="18" charset="0"/>
              <a:ea typeface="Times New Roman" panose="02020603050405020304" pitchFamily="18" charset="0"/>
            </a:endParaRPr>
          </a:p>
          <a:p>
            <a:pPr marL="342900" marR="76200" indent="-342900" algn="just">
              <a:lnSpc>
                <a:spcPct val="150000"/>
              </a:lnSpc>
              <a:buSzPts val="1200"/>
              <a:buFont typeface="Times New Roman" panose="02020603050405020304" pitchFamily="18" charset="0"/>
              <a:buChar char="-"/>
            </a:pPr>
            <a:r>
              <a:rPr lang="es-ES" sz="1800" b="1" spc="-10" dirty="0">
                <a:effectLst/>
                <a:latin typeface="Times New Roman" panose="02020603050405020304" pitchFamily="18" charset="0"/>
                <a:ea typeface="Times New Roman" panose="02020603050405020304" pitchFamily="18" charset="0"/>
              </a:rPr>
              <a:t>Entrega de Códigos </a:t>
            </a:r>
            <a:r>
              <a:rPr lang="es-ES" sz="1800" b="1" spc="-10" dirty="0" err="1">
                <a:effectLst/>
                <a:latin typeface="Times New Roman" panose="02020603050405020304" pitchFamily="18" charset="0"/>
                <a:ea typeface="Times New Roman" panose="02020603050405020304" pitchFamily="18" charset="0"/>
              </a:rPr>
              <a:t>Isin</a:t>
            </a:r>
            <a:endParaRPr lang="es-EC" sz="1800" spc="-10" dirty="0">
              <a:effectLst/>
              <a:latin typeface="Times New Roman" panose="02020603050405020304" pitchFamily="18" charset="0"/>
              <a:ea typeface="Times New Roman" panose="02020603050405020304" pitchFamily="18" charset="0"/>
            </a:endParaRPr>
          </a:p>
          <a:p>
            <a:pPr marL="342900" marR="76200" indent="-342900" algn="just">
              <a:lnSpc>
                <a:spcPct val="150000"/>
              </a:lnSpc>
              <a:buSzPts val="1200"/>
              <a:buFont typeface="Times New Roman" panose="02020603050405020304" pitchFamily="18" charset="0"/>
              <a:buChar char="-"/>
            </a:pPr>
            <a:r>
              <a:rPr lang="es-ES" sz="1800" b="1" spc="-10" dirty="0">
                <a:effectLst/>
                <a:latin typeface="Times New Roman" panose="02020603050405020304" pitchFamily="18" charset="0"/>
                <a:ea typeface="Times New Roman" panose="02020603050405020304" pitchFamily="18" charset="0"/>
              </a:rPr>
              <a:t>Entrega de Títulos Desmaterializados</a:t>
            </a:r>
          </a:p>
          <a:p>
            <a:pPr marL="342900" marR="76200" indent="-342900" algn="just">
              <a:lnSpc>
                <a:spcPct val="150000"/>
              </a:lnSpc>
              <a:buSzPts val="1200"/>
              <a:buFont typeface="Times New Roman" panose="02020603050405020304" pitchFamily="18" charset="0"/>
              <a:buChar char="-"/>
            </a:pPr>
            <a:r>
              <a:rPr lang="es-ES" sz="1800" b="1" spc="-10" dirty="0">
                <a:effectLst/>
                <a:latin typeface="Times New Roman" panose="02020603050405020304" pitchFamily="18" charset="0"/>
                <a:ea typeface="Times New Roman" panose="02020603050405020304" pitchFamily="18" charset="0"/>
              </a:rPr>
              <a:t>Libro de Acciones</a:t>
            </a:r>
            <a:endParaRPr lang="es-EC" sz="1800" spc="-10" dirty="0">
              <a:effectLst/>
              <a:latin typeface="Times New Roman" panose="02020603050405020304" pitchFamily="18" charset="0"/>
              <a:ea typeface="Times New Roman" panose="02020603050405020304" pitchFamily="18" charset="0"/>
            </a:endParaRPr>
          </a:p>
          <a:p>
            <a:pPr marL="342900" marR="76200" indent="-342900" algn="just">
              <a:lnSpc>
                <a:spcPct val="150000"/>
              </a:lnSpc>
              <a:buSzPts val="1200"/>
              <a:buFont typeface="Times New Roman" panose="02020603050405020304" pitchFamily="18" charset="0"/>
              <a:buChar char="-"/>
            </a:pPr>
            <a:endParaRPr lang="es-EC" sz="1800" spc="-10" dirty="0">
              <a:effectLst/>
              <a:latin typeface="Times New Roman" panose="02020603050405020304" pitchFamily="18" charset="0"/>
              <a:ea typeface="Times New Roman" panose="02020603050405020304" pitchFamily="18" charset="0"/>
            </a:endParaRPr>
          </a:p>
          <a:p>
            <a:pPr marL="342900" marR="76200" lvl="0" indent="-342900" algn="just">
              <a:lnSpc>
                <a:spcPct val="150000"/>
              </a:lnSpc>
              <a:spcAft>
                <a:spcPts val="0"/>
              </a:spcAft>
              <a:buSzPts val="1200"/>
              <a:buFont typeface="Times New Roman" panose="02020603050405020304" pitchFamily="18" charset="0"/>
              <a:buChar char="-"/>
            </a:pPr>
            <a:endParaRPr lang="es-EC" sz="1600" spc="-10" dirty="0">
              <a:effectLst/>
              <a:latin typeface="Times New Roman" panose="02020603050405020304" pitchFamily="18" charset="0"/>
              <a:ea typeface="Times New Roman" panose="02020603050405020304" pitchFamily="18" charset="0"/>
            </a:endParaRPr>
          </a:p>
        </p:txBody>
      </p:sp>
      <p:sp>
        <p:nvSpPr>
          <p:cNvPr id="15" name="Abrir llave 14">
            <a:extLst>
              <a:ext uri="{FF2B5EF4-FFF2-40B4-BE49-F238E27FC236}">
                <a16:creationId xmlns:a16="http://schemas.microsoft.com/office/drawing/2014/main" id="{1FEDCD87-91DF-450B-8D62-C0A4D9C2A48B}"/>
              </a:ext>
            </a:extLst>
          </p:cNvPr>
          <p:cNvSpPr/>
          <p:nvPr/>
        </p:nvSpPr>
        <p:spPr>
          <a:xfrm>
            <a:off x="6682152" y="3608743"/>
            <a:ext cx="647115" cy="22152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1954336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4773</Words>
  <Application>Microsoft Office PowerPoint</Application>
  <PresentationFormat>Panorámica</PresentationFormat>
  <Paragraphs>930</Paragraphs>
  <Slides>46</Slides>
  <Notes>1</Notes>
  <HiddenSlides>0</HiddenSlides>
  <MMClips>0</MMClips>
  <ScaleCrop>false</ScaleCrop>
  <HeadingPairs>
    <vt:vector size="4" baseType="variant">
      <vt:variant>
        <vt:lpstr>Tema</vt:lpstr>
      </vt:variant>
      <vt:variant>
        <vt:i4>2</vt:i4>
      </vt:variant>
      <vt:variant>
        <vt:lpstr>Títulos de diapositiva</vt:lpstr>
      </vt:variant>
      <vt:variant>
        <vt:i4>46</vt:i4>
      </vt:variant>
    </vt:vector>
  </HeadingPairs>
  <TitlesOfParts>
    <vt:vector size="48" baseType="lpstr">
      <vt:lpstr>Tema de Office</vt:lpstr>
      <vt:lpstr>Office Theme</vt:lpstr>
      <vt:lpstr>Universidad de las Fuerzas Armadas – ESPE DEPARTAMENTO DE CIENCIAS ECONÓMICAS ADMINISTRATIVAS Y DEL COMERCIO CARRERA DE FINANZAS Y AUDITORÍA</vt:lpstr>
      <vt:lpstr>ANTECEDENTES: </vt:lpstr>
      <vt:lpstr>Presentación de PowerPoint</vt:lpstr>
      <vt:lpstr>Presentación de PowerPoint</vt:lpstr>
      <vt:lpstr>Montos negociados</vt:lpstr>
      <vt:lpstr>Presentación de PowerPoint</vt:lpstr>
      <vt:lpstr>Presentación de PowerPoint</vt:lpstr>
      <vt:lpstr>Mercado de Valores Ecuatoriano </vt:lpstr>
      <vt:lpstr>Presentación de PowerPoint</vt:lpstr>
      <vt:lpstr>Presentación de PowerPoint</vt:lpstr>
      <vt:lpstr>En 1970, Eugene Fama, cree que, en un mercado de inversores inteligentes y experimentados, los valores tendrán un precio adecuado y reflejarán toda la información disponible. </vt:lpstr>
      <vt:lpstr>Tendencia principal - Fases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 las Fuerzas Armadas – ESPE DEPARTAMENTO DE CIENCIAS ECONÓMICAS ADMINISTRATIVAS Y DE COMERCIO CARRERA DE FINANZAS Y AUDITORÍA</dc:title>
  <dc:creator>Santiago Mulki</dc:creator>
  <cp:lastModifiedBy>lucys0808@outlook.com</cp:lastModifiedBy>
  <cp:revision>127</cp:revision>
  <dcterms:created xsi:type="dcterms:W3CDTF">2022-02-24T00:04:50Z</dcterms:created>
  <dcterms:modified xsi:type="dcterms:W3CDTF">2022-03-17T21:37:57Z</dcterms:modified>
</cp:coreProperties>
</file>