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349" r:id="rId2"/>
    <p:sldId id="323" r:id="rId3"/>
    <p:sldId id="484" r:id="rId4"/>
    <p:sldId id="440" r:id="rId5"/>
    <p:sldId id="525" r:id="rId6"/>
    <p:sldId id="423" r:id="rId7"/>
    <p:sldId id="485" r:id="rId8"/>
    <p:sldId id="526" r:id="rId9"/>
    <p:sldId id="527" r:id="rId10"/>
    <p:sldId id="528" r:id="rId11"/>
    <p:sldId id="486" r:id="rId12"/>
    <p:sldId id="529" r:id="rId13"/>
    <p:sldId id="530" r:id="rId14"/>
    <p:sldId id="494" r:id="rId15"/>
    <p:sldId id="487" r:id="rId16"/>
    <p:sldId id="537" r:id="rId17"/>
    <p:sldId id="535" r:id="rId18"/>
    <p:sldId id="536" r:id="rId19"/>
    <p:sldId id="515" r:id="rId20"/>
    <p:sldId id="538" r:id="rId21"/>
    <p:sldId id="516" r:id="rId22"/>
    <p:sldId id="491" r:id="rId23"/>
    <p:sldId id="539" r:id="rId24"/>
    <p:sldId id="334" r:id="rId25"/>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D2C"/>
    <a:srgbClr val="31EF5E"/>
    <a:srgbClr val="44B2F6"/>
    <a:srgbClr val="8A3DF1"/>
    <a:srgbClr val="003366"/>
    <a:srgbClr val="003300"/>
    <a:srgbClr val="232DED"/>
    <a:srgbClr val="006600"/>
    <a:srgbClr val="C8A0FE"/>
    <a:srgbClr val="DA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1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965492E-617F-44AF-B4A4-24526909BE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2FB1E778-980E-4D07-A90C-53A30880D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06E386-41F6-43D6-AF31-1E00B0A43C2D}" type="datetimeFigureOut">
              <a:rPr lang="es-EC" smtClean="0"/>
              <a:t>7/3/2022</a:t>
            </a:fld>
            <a:endParaRPr lang="es-EC"/>
          </a:p>
        </p:txBody>
      </p:sp>
      <p:sp>
        <p:nvSpPr>
          <p:cNvPr id="4" name="Marcador de pie de página 3">
            <a:extLst>
              <a:ext uri="{FF2B5EF4-FFF2-40B4-BE49-F238E27FC236}">
                <a16:creationId xmlns:a16="http://schemas.microsoft.com/office/drawing/2014/main" id="{6164CC11-6278-4FDA-8606-87252371EC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C"/>
              <a:t>No.</a:t>
            </a:r>
          </a:p>
        </p:txBody>
      </p:sp>
      <p:sp>
        <p:nvSpPr>
          <p:cNvPr id="5" name="Marcador de número de diapositiva 4">
            <a:extLst>
              <a:ext uri="{FF2B5EF4-FFF2-40B4-BE49-F238E27FC236}">
                <a16:creationId xmlns:a16="http://schemas.microsoft.com/office/drawing/2014/main" id="{3B93D645-B321-47F7-95E5-DABE822F9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969A06-E9EC-4028-8A50-0C379C9A7C21}" type="slidenum">
              <a:rPr lang="es-EC" smtClean="0"/>
              <a:t>‹Nº›</a:t>
            </a:fld>
            <a:endParaRPr lang="es-EC"/>
          </a:p>
        </p:txBody>
      </p:sp>
    </p:spTree>
    <p:extLst>
      <p:ext uri="{BB962C8B-B14F-4D97-AF65-F5344CB8AC3E}">
        <p14:creationId xmlns:p14="http://schemas.microsoft.com/office/powerpoint/2010/main" val="3225696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4218F-AC05-43E5-8478-7DF3B796DA40}" type="datetimeFigureOut">
              <a:rPr lang="en-US" smtClean="0"/>
              <a:t>3/7/2022</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No.</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95F22-5737-4F09-84FD-01274378B0FA}" type="slidenum">
              <a:rPr lang="en-US" smtClean="0"/>
              <a:t>‹Nº›</a:t>
            </a:fld>
            <a:endParaRPr lang="en-US"/>
          </a:p>
        </p:txBody>
      </p:sp>
    </p:spTree>
    <p:extLst>
      <p:ext uri="{BB962C8B-B14F-4D97-AF65-F5344CB8AC3E}">
        <p14:creationId xmlns:p14="http://schemas.microsoft.com/office/powerpoint/2010/main" val="16640498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80" name="CorelDRAW" r:id="rId3" imgW="7748626" imgH="4759452" progId="CorelDRAW.Graphic.12">
                  <p:embed/>
                </p:oleObj>
              </mc:Choice>
              <mc:Fallback>
                <p:oleObj name="CorelDRAW" r:id="rId3" imgW="7748626" imgH="4759452" progId="CorelDRAW.Graphic.12">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3534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4289943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6112304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5198220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343131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2515991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1980730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693062358"/>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2080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6216060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4612837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med">
    <p:pull/>
  </p:transition>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962FB9-5082-4368-8639-C1AA5E4783F4}"/>
              </a:ext>
            </a:extLst>
          </p:cNvPr>
          <p:cNvSpPr txBox="1"/>
          <p:nvPr/>
        </p:nvSpPr>
        <p:spPr>
          <a:xfrm>
            <a:off x="1876585" y="1072011"/>
            <a:ext cx="6598538" cy="523220"/>
          </a:xfrm>
          <a:prstGeom prst="rect">
            <a:avLst/>
          </a:prstGeom>
          <a:noFill/>
        </p:spPr>
        <p:txBody>
          <a:bodyPr wrap="square">
            <a:spAutoFit/>
          </a:bodyPr>
          <a:lstStyle/>
          <a:p>
            <a:pPr algn="ctr"/>
            <a:r>
              <a:rPr lang="es-EC" sz="1400" b="1"/>
              <a:t>DEPARTAMENTO DE CIENCIAS DE LA TIERRA Y DE LA CONSTRUCCIÓN </a:t>
            </a:r>
          </a:p>
          <a:p>
            <a:pPr algn="ctr"/>
            <a:r>
              <a:rPr lang="es-EC" sz="1400" b="1"/>
              <a:t>CARRERA DE INGENIERÍA CIVIL </a:t>
            </a:r>
          </a:p>
        </p:txBody>
      </p:sp>
      <p:sp>
        <p:nvSpPr>
          <p:cNvPr id="7" name="Google Shape;59;p1"/>
          <p:cNvSpPr txBox="1"/>
          <p:nvPr/>
        </p:nvSpPr>
        <p:spPr>
          <a:xfrm>
            <a:off x="959193" y="1803824"/>
            <a:ext cx="8352928" cy="523180"/>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chemeClr val="dk1"/>
              </a:buClr>
              <a:buSzPts val="2800"/>
            </a:pPr>
            <a:r>
              <a:rPr lang="es-MX" sz="1400">
                <a:latin typeface="+mn-lt"/>
                <a:ea typeface="Calibri" panose="020F0502020204030204" pitchFamily="34" charset="0"/>
                <a:cs typeface="Times New Roman" panose="02020603050405020304" pitchFamily="18" charset="0"/>
              </a:rPr>
              <a:t>“</a:t>
            </a:r>
            <a:r>
              <a:rPr lang="es-MX" sz="1400" i="0" u="none">
                <a:solidFill>
                  <a:schemeClr val="dk1"/>
                </a:solidFill>
                <a:latin typeface="+mn-lt"/>
                <a:ea typeface="Times New Roman"/>
                <a:cs typeface="Arial" panose="020B0604020202020204" pitchFamily="34" charset="0"/>
                <a:sym typeface="Times New Roman"/>
              </a:rPr>
              <a:t>DISEÑO DE UN SISTEMA DE SANEAMIENTO PARA EL BARRIO SAN LORENZO, DE LA PARROQUIA GUAYLLABAMBA, DISTRITO METROPOLITANO DE QUITO.”</a:t>
            </a:r>
            <a:endParaRPr lang="es-MX" sz="1600" dirty="0">
              <a:latin typeface="+mn-lt"/>
              <a:cs typeface="Arial" panose="020B0604020202020204" pitchFamily="34" charset="0"/>
            </a:endParaRPr>
          </a:p>
        </p:txBody>
      </p:sp>
      <p:sp>
        <p:nvSpPr>
          <p:cNvPr id="8" name="CuadroTexto 7">
            <a:extLst>
              <a:ext uri="{FF2B5EF4-FFF2-40B4-BE49-F238E27FC236}">
                <a16:creationId xmlns:a16="http://schemas.microsoft.com/office/drawing/2014/main" id="{89A29095-7F0E-43C4-9F36-63AFE6EB50D3}"/>
              </a:ext>
            </a:extLst>
          </p:cNvPr>
          <p:cNvSpPr txBox="1"/>
          <p:nvPr/>
        </p:nvSpPr>
        <p:spPr>
          <a:xfrm>
            <a:off x="3094193" y="3722399"/>
            <a:ext cx="4406253" cy="307777"/>
          </a:xfrm>
          <a:prstGeom prst="rect">
            <a:avLst/>
          </a:prstGeom>
          <a:noFill/>
        </p:spPr>
        <p:txBody>
          <a:bodyPr wrap="square">
            <a:spAutoFit/>
          </a:bodyPr>
          <a:lstStyle/>
          <a:p>
            <a:pPr marL="0" marR="0" lvl="0" indent="0" algn="ctr" rtl="0">
              <a:lnSpc>
                <a:spcPct val="100000"/>
              </a:lnSpc>
              <a:spcBef>
                <a:spcPts val="0"/>
              </a:spcBef>
              <a:spcAft>
                <a:spcPts val="0"/>
              </a:spcAft>
              <a:buClr>
                <a:srgbClr val="262626"/>
              </a:buClr>
              <a:buSzPts val="2800"/>
              <a:buFont typeface="Arial"/>
              <a:buNone/>
            </a:pPr>
            <a:r>
              <a:rPr lang="es-MX" sz="1400" dirty="0">
                <a:latin typeface="Arial" panose="020B0604020202020204" pitchFamily="34" charset="0"/>
                <a:cs typeface="Arial" panose="020B0604020202020204" pitchFamily="34" charset="0"/>
              </a:rPr>
              <a:t>ING. DARÍO BOLAÑOS GUERRÓN</a:t>
            </a:r>
            <a:r>
              <a:rPr lang="es-MX" sz="1400">
                <a:latin typeface="Arial" panose="020B0604020202020204" pitchFamily="34" charset="0"/>
                <a:cs typeface="Arial" panose="020B0604020202020204" pitchFamily="34" charset="0"/>
              </a:rPr>
              <a:t>, Ph.</a:t>
            </a:r>
            <a:r>
              <a:rPr lang="es-MX" sz="1400" dirty="0">
                <a:latin typeface="Arial" panose="020B0604020202020204" pitchFamily="34" charset="0"/>
                <a:cs typeface="Arial" panose="020B0604020202020204" pitchFamily="34" charset="0"/>
              </a:rPr>
              <a:t>D.</a:t>
            </a:r>
            <a:endParaRPr lang="es-EC" sz="1400" dirty="0">
              <a:latin typeface="Arial" panose="020B0604020202020204" pitchFamily="34" charset="0"/>
              <a:cs typeface="Arial" panose="020B0604020202020204" pitchFamily="34" charset="0"/>
            </a:endParaRPr>
          </a:p>
        </p:txBody>
      </p:sp>
      <p:sp>
        <p:nvSpPr>
          <p:cNvPr id="6" name="Rectángulo 5"/>
          <p:cNvSpPr/>
          <p:nvPr/>
        </p:nvSpPr>
        <p:spPr>
          <a:xfrm>
            <a:off x="4655429" y="2535597"/>
            <a:ext cx="960455" cy="369332"/>
          </a:xfrm>
          <a:prstGeom prst="rect">
            <a:avLst/>
          </a:prstGeom>
        </p:spPr>
        <p:txBody>
          <a:bodyPr wrap="none">
            <a:spAutoFit/>
          </a:bodyPr>
          <a:lstStyle/>
          <a:p>
            <a:pPr lvl="0" algn="ctr">
              <a:spcBef>
                <a:spcPts val="0"/>
              </a:spcBef>
              <a:spcAft>
                <a:spcPts val="0"/>
              </a:spcAft>
              <a:buClr>
                <a:srgbClr val="262626"/>
              </a:buClr>
              <a:buSzPts val="2800"/>
            </a:pPr>
            <a:r>
              <a:rPr lang="pt-BR" sz="1400" b="1">
                <a:ea typeface="Times New Roman"/>
                <a:cs typeface="Arial" panose="020B0604020202020204" pitchFamily="34" charset="0"/>
                <a:sym typeface="Times New Roman"/>
              </a:rPr>
              <a:t>AUTOR</a:t>
            </a:r>
            <a:r>
              <a:rPr lang="pt-BR" b="1">
                <a:ea typeface="Times New Roman"/>
                <a:cs typeface="Arial" panose="020B0604020202020204" pitchFamily="34" charset="0"/>
                <a:sym typeface="Times New Roman"/>
              </a:rPr>
              <a:t>:</a:t>
            </a:r>
            <a:r>
              <a:rPr lang="en-001" b="1">
                <a:ea typeface="Times New Roman"/>
                <a:cs typeface="Arial" panose="020B0604020202020204" pitchFamily="34" charset="0"/>
                <a:sym typeface="Times New Roman"/>
              </a:rPr>
              <a:t> </a:t>
            </a:r>
            <a:endParaRPr lang="en-001" b="1" dirty="0">
              <a:ea typeface="Times New Roman"/>
              <a:cs typeface="Arial" panose="020B0604020202020204" pitchFamily="34" charset="0"/>
              <a:sym typeface="Times New Roman"/>
            </a:endParaRPr>
          </a:p>
        </p:txBody>
      </p:sp>
      <p:sp>
        <p:nvSpPr>
          <p:cNvPr id="11" name="Rectángulo 10"/>
          <p:cNvSpPr/>
          <p:nvPr/>
        </p:nvSpPr>
        <p:spPr>
          <a:xfrm>
            <a:off x="4505547" y="3353067"/>
            <a:ext cx="1260218" cy="369332"/>
          </a:xfrm>
          <a:prstGeom prst="rect">
            <a:avLst/>
          </a:prstGeom>
        </p:spPr>
        <p:txBody>
          <a:bodyPr wrap="none">
            <a:spAutoFit/>
          </a:bodyPr>
          <a:lstStyle/>
          <a:p>
            <a:pPr lvl="0" algn="ctr">
              <a:spcBef>
                <a:spcPts val="0"/>
              </a:spcBef>
              <a:spcAft>
                <a:spcPts val="0"/>
              </a:spcAft>
              <a:buClr>
                <a:srgbClr val="262626"/>
              </a:buClr>
              <a:buSzPts val="2800"/>
            </a:pPr>
            <a:r>
              <a:rPr lang="es-ES" sz="1400" b="1">
                <a:ea typeface="Times New Roman"/>
                <a:cs typeface="Arial" panose="020B0604020202020204" pitchFamily="34" charset="0"/>
                <a:sym typeface="Times New Roman"/>
              </a:rPr>
              <a:t>DIRECTOR</a:t>
            </a:r>
            <a:r>
              <a:rPr lang="pt-BR" b="1">
                <a:ea typeface="Times New Roman"/>
                <a:cs typeface="Arial" panose="020B0604020202020204" pitchFamily="34" charset="0"/>
                <a:sym typeface="Times New Roman"/>
              </a:rPr>
              <a:t>:</a:t>
            </a:r>
            <a:r>
              <a:rPr lang="en-001" b="1">
                <a:ea typeface="Times New Roman"/>
                <a:cs typeface="Arial" panose="020B0604020202020204" pitchFamily="34" charset="0"/>
                <a:sym typeface="Times New Roman"/>
              </a:rPr>
              <a:t> </a:t>
            </a:r>
            <a:endParaRPr lang="en-001" b="1" dirty="0">
              <a:ea typeface="Times New Roman"/>
              <a:cs typeface="Arial" panose="020B0604020202020204" pitchFamily="34" charset="0"/>
              <a:sym typeface="Times New Roman"/>
            </a:endParaRPr>
          </a:p>
        </p:txBody>
      </p:sp>
      <p:sp>
        <p:nvSpPr>
          <p:cNvPr id="12" name="Google Shape;59;p1"/>
          <p:cNvSpPr txBox="1"/>
          <p:nvPr/>
        </p:nvSpPr>
        <p:spPr>
          <a:xfrm>
            <a:off x="7557451" y="5319757"/>
            <a:ext cx="158654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s-EC" sz="1400">
                <a:latin typeface="+mn-lt"/>
                <a:cs typeface="Times New Roman" panose="02020603050405020304" pitchFamily="18" charset="0"/>
              </a:rPr>
              <a:t>MARZO - </a:t>
            </a:r>
            <a:r>
              <a:rPr lang="en-001" sz="1400">
                <a:latin typeface="+mn-lt"/>
                <a:cs typeface="Times New Roman" panose="02020603050405020304" pitchFamily="18" charset="0"/>
              </a:rPr>
              <a:t>202</a:t>
            </a:r>
            <a:r>
              <a:rPr lang="es-ES" sz="1400">
                <a:latin typeface="+mn-lt"/>
                <a:cs typeface="Times New Roman" panose="02020603050405020304" pitchFamily="18" charset="0"/>
              </a:rPr>
              <a:t>2</a:t>
            </a:r>
            <a:endParaRPr lang="es-MX" sz="1400">
              <a:latin typeface="+mn-lt"/>
              <a:cs typeface="Arial" panose="020B0604020202020204" pitchFamily="34" charset="0"/>
            </a:endParaRPr>
          </a:p>
        </p:txBody>
      </p:sp>
      <p:sp>
        <p:nvSpPr>
          <p:cNvPr id="10" name="CuadroTexto 9">
            <a:extLst>
              <a:ext uri="{FF2B5EF4-FFF2-40B4-BE49-F238E27FC236}">
                <a16:creationId xmlns:a16="http://schemas.microsoft.com/office/drawing/2014/main" id="{8988B823-7373-4717-AB28-9503FCA7D32F}"/>
              </a:ext>
            </a:extLst>
          </p:cNvPr>
          <p:cNvSpPr txBox="1"/>
          <p:nvPr/>
        </p:nvSpPr>
        <p:spPr>
          <a:xfrm>
            <a:off x="4193669" y="2913553"/>
            <a:ext cx="2207303" cy="307777"/>
          </a:xfrm>
          <a:prstGeom prst="rect">
            <a:avLst/>
          </a:prstGeom>
          <a:noFill/>
        </p:spPr>
        <p:txBody>
          <a:bodyPr wrap="square">
            <a:spAutoFit/>
          </a:bodyPr>
          <a:lstStyle/>
          <a:p>
            <a:r>
              <a:rPr lang="es-EC" sz="1400"/>
              <a:t>DENNIS CALUPIÑA</a:t>
            </a:r>
            <a:endParaRPr lang="es-EC" sz="1400" dirty="0"/>
          </a:p>
        </p:txBody>
      </p:sp>
      <p:pic>
        <p:nvPicPr>
          <p:cNvPr id="13" name="Picture 2" descr="La Universidad de las Fuerzas Armadas - ESPE y la UNIR España fortalecen  las relaciones de Cooperación Interinstitucional - ESPE">
            <a:extLst>
              <a:ext uri="{FF2B5EF4-FFF2-40B4-BE49-F238E27FC236}">
                <a16:creationId xmlns:a16="http://schemas.microsoft.com/office/drawing/2014/main" id="{CFF2585C-04A8-4F43-8A0F-721BA7FF2C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77" y="39172"/>
            <a:ext cx="3960333" cy="9288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A9699F37-9674-440A-A263-6AA54D4A9D9F}"/>
              </a:ext>
            </a:extLst>
          </p:cNvPr>
          <p:cNvSpPr/>
          <p:nvPr/>
        </p:nvSpPr>
        <p:spPr>
          <a:xfrm>
            <a:off x="3954675" y="4187228"/>
            <a:ext cx="2685287" cy="369332"/>
          </a:xfrm>
          <a:prstGeom prst="rect">
            <a:avLst/>
          </a:prstGeom>
        </p:spPr>
        <p:txBody>
          <a:bodyPr wrap="none">
            <a:spAutoFit/>
          </a:bodyPr>
          <a:lstStyle/>
          <a:p>
            <a:pPr lvl="0" algn="ctr">
              <a:spcBef>
                <a:spcPts val="0"/>
              </a:spcBef>
              <a:spcAft>
                <a:spcPts val="0"/>
              </a:spcAft>
              <a:buClr>
                <a:srgbClr val="262626"/>
              </a:buClr>
              <a:buSzPts val="2800"/>
            </a:pPr>
            <a:r>
              <a:rPr lang="es-ES" sz="1400" b="1">
                <a:ea typeface="Times New Roman"/>
                <a:cs typeface="Arial" panose="020B0604020202020204" pitchFamily="34" charset="0"/>
                <a:sym typeface="Times New Roman"/>
              </a:rPr>
              <a:t>MIEMBROS DEL TRIBUNAL</a:t>
            </a:r>
            <a:r>
              <a:rPr lang="pt-BR" b="1">
                <a:ea typeface="Times New Roman"/>
                <a:cs typeface="Arial" panose="020B0604020202020204" pitchFamily="34" charset="0"/>
                <a:sym typeface="Times New Roman"/>
              </a:rPr>
              <a:t>:</a:t>
            </a:r>
            <a:r>
              <a:rPr lang="en-001" b="1">
                <a:ea typeface="Times New Roman"/>
                <a:cs typeface="Arial" panose="020B0604020202020204" pitchFamily="34" charset="0"/>
                <a:sym typeface="Times New Roman"/>
              </a:rPr>
              <a:t> </a:t>
            </a:r>
            <a:endParaRPr lang="en-001" b="1" dirty="0">
              <a:ea typeface="Times New Roman"/>
              <a:cs typeface="Arial" panose="020B0604020202020204" pitchFamily="34" charset="0"/>
              <a:sym typeface="Times New Roman"/>
            </a:endParaRPr>
          </a:p>
        </p:txBody>
      </p:sp>
      <p:sp>
        <p:nvSpPr>
          <p:cNvPr id="15" name="CuadroTexto 14">
            <a:extLst>
              <a:ext uri="{FF2B5EF4-FFF2-40B4-BE49-F238E27FC236}">
                <a16:creationId xmlns:a16="http://schemas.microsoft.com/office/drawing/2014/main" id="{B66D1991-BAFD-4F2D-840E-1C33AF80D9AF}"/>
              </a:ext>
            </a:extLst>
          </p:cNvPr>
          <p:cNvSpPr txBox="1"/>
          <p:nvPr/>
        </p:nvSpPr>
        <p:spPr>
          <a:xfrm>
            <a:off x="3534743" y="4618517"/>
            <a:ext cx="3201825" cy="523220"/>
          </a:xfrm>
          <a:prstGeom prst="rect">
            <a:avLst/>
          </a:prstGeom>
          <a:noFill/>
        </p:spPr>
        <p:txBody>
          <a:bodyPr wrap="square">
            <a:spAutoFit/>
          </a:bodyPr>
          <a:lstStyle/>
          <a:p>
            <a:pPr marL="0" marR="0" lvl="0" indent="0" rtl="0">
              <a:lnSpc>
                <a:spcPct val="100000"/>
              </a:lnSpc>
              <a:spcBef>
                <a:spcPts val="0"/>
              </a:spcBef>
              <a:spcAft>
                <a:spcPts val="0"/>
              </a:spcAft>
              <a:buClr>
                <a:srgbClr val="262626"/>
              </a:buClr>
              <a:buSzPts val="2800"/>
              <a:buFont typeface="Arial"/>
              <a:buNone/>
            </a:pPr>
            <a:r>
              <a:rPr lang="es-MX" sz="1400" dirty="0">
                <a:latin typeface="Arial" panose="020B0604020202020204" pitchFamily="34" charset="0"/>
                <a:cs typeface="Arial" panose="020B0604020202020204" pitchFamily="34" charset="0"/>
              </a:rPr>
              <a:t>ING</a:t>
            </a:r>
            <a:r>
              <a:rPr lang="es-MX" sz="1400">
                <a:latin typeface="Arial" panose="020B0604020202020204" pitchFamily="34" charset="0"/>
                <a:cs typeface="Arial" panose="020B0604020202020204" pitchFamily="34" charset="0"/>
              </a:rPr>
              <a:t>. MARTHA PAZMIÑO MONTERO</a:t>
            </a:r>
          </a:p>
          <a:p>
            <a:pPr marL="0" marR="0" lvl="0" indent="0" rtl="0">
              <a:lnSpc>
                <a:spcPct val="100000"/>
              </a:lnSpc>
              <a:spcBef>
                <a:spcPts val="0"/>
              </a:spcBef>
              <a:spcAft>
                <a:spcPts val="0"/>
              </a:spcAft>
              <a:buClr>
                <a:srgbClr val="262626"/>
              </a:buClr>
              <a:buSzPts val="2800"/>
              <a:buFont typeface="Arial"/>
              <a:buNone/>
            </a:pPr>
            <a:r>
              <a:rPr lang="es-MX" sz="1400">
                <a:cs typeface="Arial" panose="020B0604020202020204" pitchFamily="34" charset="0"/>
              </a:rPr>
              <a:t>ING. MARIBEL ALDÁS VACA</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217949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A6B34D-9670-458D-A91C-E8F88767D088}"/>
              </a:ext>
            </a:extLst>
          </p:cNvPr>
          <p:cNvPicPr>
            <a:picLocks noChangeAspect="1"/>
          </p:cNvPicPr>
          <p:nvPr/>
        </p:nvPicPr>
        <p:blipFill>
          <a:blip r:embed="rId2"/>
          <a:stretch>
            <a:fillRect/>
          </a:stretch>
        </p:blipFill>
        <p:spPr>
          <a:xfrm>
            <a:off x="81188" y="1010786"/>
            <a:ext cx="8903368" cy="4666359"/>
          </a:xfrm>
          <a:prstGeom prst="rect">
            <a:avLst/>
          </a:prstGeom>
        </p:spPr>
      </p:pic>
      <p:sp>
        <p:nvSpPr>
          <p:cNvPr id="6" name="Rectángulo 5">
            <a:extLst>
              <a:ext uri="{FF2B5EF4-FFF2-40B4-BE49-F238E27FC236}">
                <a16:creationId xmlns:a16="http://schemas.microsoft.com/office/drawing/2014/main" id="{5CD863D7-7CB3-4E6D-B1ED-EDDFE5D1478E}"/>
              </a:ext>
            </a:extLst>
          </p:cNvPr>
          <p:cNvSpPr/>
          <p:nvPr/>
        </p:nvSpPr>
        <p:spPr>
          <a:xfrm>
            <a:off x="-108520" y="72033"/>
            <a:ext cx="3893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 PUNTOS DE DESCARGA</a:t>
            </a:r>
            <a:endParaRPr lang="en-US" b="1" u="sng" dirty="0"/>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10</a:t>
            </a:r>
            <a:endParaRPr lang="en-US" b="1" u="sng" dirty="0"/>
          </a:p>
        </p:txBody>
      </p:sp>
      <p:pic>
        <p:nvPicPr>
          <p:cNvPr id="9" name="Picture 2" descr="La Universidad de las Fuerzas Armadas - ESPE y la UNIR España fortalecen  las relaciones de Cooperación Interinstitucional - ESPE">
            <a:extLst>
              <a:ext uri="{FF2B5EF4-FFF2-40B4-BE49-F238E27FC236}">
                <a16:creationId xmlns:a16="http://schemas.microsoft.com/office/drawing/2014/main" id="{6A320475-D5B1-4808-AA3F-7032B9074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B3F0F89B-8459-4206-8301-AFDC69E384A1}"/>
              </a:ext>
            </a:extLst>
          </p:cNvPr>
          <p:cNvSpPr/>
          <p:nvPr/>
        </p:nvSpPr>
        <p:spPr>
          <a:xfrm>
            <a:off x="55788" y="578738"/>
            <a:ext cx="521471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Punto 4: Calle 24 de mayo (Los dos encuentros)</a:t>
            </a:r>
            <a:endParaRPr lang="en-US" dirty="0"/>
          </a:p>
        </p:txBody>
      </p:sp>
      <p:sp>
        <p:nvSpPr>
          <p:cNvPr id="14" name="Rectángulo 13">
            <a:extLst>
              <a:ext uri="{FF2B5EF4-FFF2-40B4-BE49-F238E27FC236}">
                <a16:creationId xmlns:a16="http://schemas.microsoft.com/office/drawing/2014/main" id="{B897540F-1E3D-4514-A1CC-2A810339B367}"/>
              </a:ext>
            </a:extLst>
          </p:cNvPr>
          <p:cNvSpPr/>
          <p:nvPr/>
        </p:nvSpPr>
        <p:spPr>
          <a:xfrm>
            <a:off x="5080000" y="597381"/>
            <a:ext cx="449580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C" sz="1800">
                <a:effectLst/>
                <a:ea typeface="Calibri" panose="020F0502020204030204" pitchFamily="34" charset="0"/>
                <a:cs typeface="Arial" panose="020B0604020202020204" pitchFamily="34" charset="0"/>
              </a:rPr>
              <a:t>Coordenadas: </a:t>
            </a:r>
            <a:r>
              <a:rPr lang="es-EC" sz="1800">
                <a:effectLst/>
                <a:ea typeface="Calibri" panose="020F0502020204030204" pitchFamily="34" charset="0"/>
                <a:cs typeface="Calibri" panose="020F0502020204030204" pitchFamily="34" charset="0"/>
              </a:rPr>
              <a:t>E7945,20; N9993299,6.</a:t>
            </a:r>
          </a:p>
        </p:txBody>
      </p:sp>
      <p:pic>
        <p:nvPicPr>
          <p:cNvPr id="15" name="Imagen 14">
            <a:extLst>
              <a:ext uri="{FF2B5EF4-FFF2-40B4-BE49-F238E27FC236}">
                <a16:creationId xmlns:a16="http://schemas.microsoft.com/office/drawing/2014/main" id="{48957527-5945-4FF5-9A20-E1CE6439F2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2" y="3105889"/>
            <a:ext cx="3424011" cy="2571256"/>
          </a:xfrm>
          <a:prstGeom prst="rect">
            <a:avLst/>
          </a:prstGeom>
          <a:noFill/>
          <a:ln>
            <a:noFill/>
          </a:ln>
        </p:spPr>
      </p:pic>
    </p:spTree>
    <p:extLst>
      <p:ext uri="{BB962C8B-B14F-4D97-AF65-F5344CB8AC3E}">
        <p14:creationId xmlns:p14="http://schemas.microsoft.com/office/powerpoint/2010/main" val="203318348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11</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0" y="62635"/>
            <a:ext cx="57727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06. CARACTERIZACIÓN DE AGUAS RESIDUALES</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395FB8E3-B9FD-496C-867A-244B68969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67AF0F7-7F92-4854-9865-0E9063FC7033}"/>
              </a:ext>
            </a:extLst>
          </p:cNvPr>
          <p:cNvSpPr txBox="1"/>
          <p:nvPr/>
        </p:nvSpPr>
        <p:spPr>
          <a:xfrm>
            <a:off x="2328230" y="475134"/>
            <a:ext cx="5397500" cy="568745"/>
          </a:xfrm>
          <a:prstGeom prst="rect">
            <a:avLst/>
          </a:prstGeom>
          <a:noFill/>
        </p:spPr>
        <p:txBody>
          <a:bodyPr wrap="square">
            <a:spAutoFit/>
          </a:bodyPr>
          <a:lstStyle/>
          <a:p>
            <a:pPr>
              <a:lnSpc>
                <a:spcPct val="200000"/>
              </a:lnSpc>
              <a:spcBef>
                <a:spcPts val="200"/>
              </a:spcBef>
            </a:pPr>
            <a:r>
              <a:rPr lang="es-EC" sz="1800" b="1" i="1">
                <a:effectLst/>
                <a:latin typeface="+mn-lt"/>
                <a:ea typeface="Times New Roman" panose="02020603050405020304" pitchFamily="18" charset="0"/>
                <a:cs typeface="Times New Roman" panose="02020603050405020304" pitchFamily="18" charset="0"/>
              </a:rPr>
              <a:t>Muestreo y evaluación de las aguas residuales</a:t>
            </a:r>
            <a:endParaRPr lang="en-US" sz="1800" b="1" i="1">
              <a:effectLst/>
              <a:latin typeface="+mn-lt"/>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C0AFD73A-522B-4F9E-814B-914B82FAB8BB}"/>
              </a:ext>
            </a:extLst>
          </p:cNvPr>
          <p:cNvGraphicFramePr>
            <a:graphicFrameLocks noGrp="1"/>
          </p:cNvGraphicFramePr>
          <p:nvPr>
            <p:extLst>
              <p:ext uri="{D42A27DB-BD31-4B8C-83A1-F6EECF244321}">
                <p14:modId xmlns:p14="http://schemas.microsoft.com/office/powerpoint/2010/main" val="2717255404"/>
              </p:ext>
            </p:extLst>
          </p:nvPr>
        </p:nvGraphicFramePr>
        <p:xfrm>
          <a:off x="924647" y="1109186"/>
          <a:ext cx="3489185" cy="1557810"/>
        </p:xfrm>
        <a:graphic>
          <a:graphicData uri="http://schemas.openxmlformats.org/drawingml/2006/table">
            <a:tbl>
              <a:tblPr firstRow="1" firstCol="1" bandRow="1"/>
              <a:tblGrid>
                <a:gridCol w="3489185">
                  <a:extLst>
                    <a:ext uri="{9D8B030D-6E8A-4147-A177-3AD203B41FA5}">
                      <a16:colId xmlns:a16="http://schemas.microsoft.com/office/drawing/2014/main" val="2614731507"/>
                    </a:ext>
                  </a:extLst>
                </a:gridCol>
              </a:tblGrid>
              <a:tr h="259635">
                <a:tc>
                  <a:txBody>
                    <a:bodyPr/>
                    <a:lstStyle/>
                    <a:p>
                      <a:pPr algn="ctr">
                        <a:lnSpc>
                          <a:spcPct val="100000"/>
                        </a:lnSpc>
                        <a:spcAft>
                          <a:spcPts val="0"/>
                        </a:spcAft>
                      </a:pPr>
                      <a:r>
                        <a:rPr lang="es-EC" sz="1200" b="1">
                          <a:effectLst/>
                          <a:latin typeface="+mn-lt"/>
                          <a:ea typeface="Calibri" panose="020F0502020204030204" pitchFamily="34" charset="0"/>
                          <a:cs typeface="Calibri" panose="020F0502020204030204" pitchFamily="34" charset="0"/>
                        </a:rPr>
                        <a:t>Materiales</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784012"/>
                  </a:ext>
                </a:extLst>
              </a:tr>
              <a:tr h="259635">
                <a:tc>
                  <a:txBody>
                    <a:bodyPr/>
                    <a:lstStyle/>
                    <a:p>
                      <a:pPr algn="ctr">
                        <a:lnSpc>
                          <a:spcPct val="100000"/>
                        </a:lnSpc>
                        <a:spcAft>
                          <a:spcPts val="0"/>
                        </a:spcAft>
                      </a:pPr>
                      <a:r>
                        <a:rPr lang="es-EC" sz="1200">
                          <a:effectLst/>
                          <a:latin typeface="+mn-lt"/>
                          <a:ea typeface="Calibri" panose="020F0502020204030204" pitchFamily="34" charset="0"/>
                          <a:cs typeface="Calibri" panose="020F0502020204030204" pitchFamily="34" charset="0"/>
                        </a:rPr>
                        <a:t>Limpión de cocina</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6981045"/>
                  </a:ext>
                </a:extLst>
              </a:tr>
              <a:tr h="259635">
                <a:tc>
                  <a:txBody>
                    <a:bodyPr/>
                    <a:lstStyle/>
                    <a:p>
                      <a:pPr algn="ctr">
                        <a:lnSpc>
                          <a:spcPct val="100000"/>
                        </a:lnSpc>
                        <a:spcAft>
                          <a:spcPts val="0"/>
                        </a:spcAft>
                      </a:pPr>
                      <a:r>
                        <a:rPr lang="es-EC" sz="1200">
                          <a:effectLst/>
                          <a:latin typeface="+mn-lt"/>
                          <a:ea typeface="Calibri" panose="020F0502020204030204" pitchFamily="34" charset="0"/>
                          <a:cs typeface="Calibri" panose="020F0502020204030204" pitchFamily="34" charset="0"/>
                        </a:rPr>
                        <a:t>Recipientes de 1 litro de capacidad</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518520567"/>
                  </a:ext>
                </a:extLst>
              </a:tr>
              <a:tr h="259635">
                <a:tc>
                  <a:txBody>
                    <a:bodyPr/>
                    <a:lstStyle/>
                    <a:p>
                      <a:pPr algn="ctr">
                        <a:lnSpc>
                          <a:spcPct val="100000"/>
                        </a:lnSpc>
                        <a:spcAft>
                          <a:spcPts val="0"/>
                        </a:spcAft>
                      </a:pPr>
                      <a:r>
                        <a:rPr lang="es-EC" sz="1200">
                          <a:effectLst/>
                          <a:latin typeface="+mn-lt"/>
                          <a:ea typeface="Calibri" panose="020F0502020204030204" pitchFamily="34" charset="0"/>
                          <a:cs typeface="Calibri" panose="020F0502020204030204" pitchFamily="34" charset="0"/>
                        </a:rPr>
                        <a:t>Recipiente de ½ litro de capacidad</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645719705"/>
                  </a:ext>
                </a:extLst>
              </a:tr>
              <a:tr h="259635">
                <a:tc>
                  <a:txBody>
                    <a:bodyPr/>
                    <a:lstStyle/>
                    <a:p>
                      <a:pPr algn="ctr">
                        <a:lnSpc>
                          <a:spcPct val="100000"/>
                        </a:lnSpc>
                        <a:spcAft>
                          <a:spcPts val="0"/>
                        </a:spcAft>
                      </a:pPr>
                      <a:r>
                        <a:rPr lang="es-EC" sz="1200">
                          <a:effectLst/>
                          <a:latin typeface="+mn-lt"/>
                          <a:ea typeface="Calibri" panose="020F0502020204030204" pitchFamily="34" charset="0"/>
                          <a:cs typeface="Calibri" panose="020F0502020204030204" pitchFamily="34" charset="0"/>
                        </a:rPr>
                        <a:t>Agua destilada</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526656038"/>
                  </a:ext>
                </a:extLst>
              </a:tr>
              <a:tr h="259635">
                <a:tc>
                  <a:txBody>
                    <a:bodyPr/>
                    <a:lstStyle/>
                    <a:p>
                      <a:pPr algn="ctr">
                        <a:lnSpc>
                          <a:spcPct val="100000"/>
                        </a:lnSpc>
                        <a:spcAft>
                          <a:spcPts val="0"/>
                        </a:spcAft>
                      </a:pPr>
                      <a:r>
                        <a:rPr lang="es-EC" sz="1200">
                          <a:effectLst/>
                          <a:latin typeface="+mn-lt"/>
                          <a:ea typeface="Calibri" panose="020F0502020204030204" pitchFamily="34" charset="0"/>
                          <a:cs typeface="Calibri" panose="020F0502020204030204" pitchFamily="34" charset="0"/>
                        </a:rPr>
                        <a:t>Guantes</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086805"/>
                  </a:ext>
                </a:extLst>
              </a:tr>
            </a:tbl>
          </a:graphicData>
        </a:graphic>
      </p:graphicFrame>
      <p:pic>
        <p:nvPicPr>
          <p:cNvPr id="10" name="Imagen 9">
            <a:extLst>
              <a:ext uri="{FF2B5EF4-FFF2-40B4-BE49-F238E27FC236}">
                <a16:creationId xmlns:a16="http://schemas.microsoft.com/office/drawing/2014/main" id="{6A4376C5-7A72-412F-996A-C6237E345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9" r="3417"/>
          <a:stretch/>
        </p:blipFill>
        <p:spPr bwMode="auto">
          <a:xfrm rot="16200000">
            <a:off x="5646266" y="579435"/>
            <a:ext cx="2172644" cy="3206748"/>
          </a:xfrm>
          <a:prstGeom prst="rect">
            <a:avLst/>
          </a:prstGeom>
          <a:noFill/>
          <a:ln>
            <a:noFill/>
          </a:ln>
          <a:extLst>
            <a:ext uri="{53640926-AAD7-44D8-BBD7-CCE9431645EC}">
              <a14:shadowObscured xmlns:a14="http://schemas.microsoft.com/office/drawing/2010/main"/>
            </a:ext>
          </a:extLst>
        </p:spPr>
      </p:pic>
      <p:graphicFrame>
        <p:nvGraphicFramePr>
          <p:cNvPr id="5" name="Tabla 4">
            <a:extLst>
              <a:ext uri="{FF2B5EF4-FFF2-40B4-BE49-F238E27FC236}">
                <a16:creationId xmlns:a16="http://schemas.microsoft.com/office/drawing/2014/main" id="{4D9240C6-34E6-43F5-8C62-20D5E0CF3463}"/>
              </a:ext>
            </a:extLst>
          </p:cNvPr>
          <p:cNvGraphicFramePr>
            <a:graphicFrameLocks noGrp="1"/>
          </p:cNvGraphicFramePr>
          <p:nvPr>
            <p:extLst>
              <p:ext uri="{D42A27DB-BD31-4B8C-83A1-F6EECF244321}">
                <p14:modId xmlns:p14="http://schemas.microsoft.com/office/powerpoint/2010/main" val="3090782917"/>
              </p:ext>
            </p:extLst>
          </p:nvPr>
        </p:nvGraphicFramePr>
        <p:xfrm>
          <a:off x="4844470" y="3887597"/>
          <a:ext cx="3806685" cy="1443886"/>
        </p:xfrm>
        <a:graphic>
          <a:graphicData uri="http://schemas.openxmlformats.org/drawingml/2006/table">
            <a:tbl>
              <a:tblPr firstRow="1" firstCol="1" bandRow="1"/>
              <a:tblGrid>
                <a:gridCol w="2104597">
                  <a:extLst>
                    <a:ext uri="{9D8B030D-6E8A-4147-A177-3AD203B41FA5}">
                      <a16:colId xmlns:a16="http://schemas.microsoft.com/office/drawing/2014/main" val="528271805"/>
                    </a:ext>
                  </a:extLst>
                </a:gridCol>
                <a:gridCol w="1702088">
                  <a:extLst>
                    <a:ext uri="{9D8B030D-6E8A-4147-A177-3AD203B41FA5}">
                      <a16:colId xmlns:a16="http://schemas.microsoft.com/office/drawing/2014/main" val="2551989450"/>
                    </a:ext>
                  </a:extLst>
                </a:gridCol>
              </a:tblGrid>
              <a:tr h="356183">
                <a:tc>
                  <a:txBody>
                    <a:bodyPr/>
                    <a:lstStyle/>
                    <a:p>
                      <a:pPr algn="ctr">
                        <a:lnSpc>
                          <a:spcPct val="100000"/>
                        </a:lnSpc>
                        <a:spcAft>
                          <a:spcPts val="200"/>
                        </a:spcAft>
                      </a:pPr>
                      <a:r>
                        <a:rPr lang="es-EC" sz="1200" b="1">
                          <a:effectLst/>
                          <a:latin typeface="+mn-lt"/>
                          <a:ea typeface="Calibri" panose="020F0502020204030204" pitchFamily="34" charset="0"/>
                          <a:cs typeface="Calibri" panose="020F0502020204030204" pitchFamily="34" charset="0"/>
                        </a:rPr>
                        <a:t>Parámetro</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200"/>
                        </a:spcAft>
                      </a:pPr>
                      <a:r>
                        <a:rPr lang="es-EC" sz="1200" b="1">
                          <a:effectLst/>
                          <a:latin typeface="+mn-lt"/>
                          <a:ea typeface="Calibri" panose="020F0502020204030204" pitchFamily="34" charset="0"/>
                          <a:cs typeface="Calibri" panose="020F0502020204030204" pitchFamily="34" charset="0"/>
                        </a:rPr>
                        <a:t>Equipo Utilizado</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950443"/>
                  </a:ext>
                </a:extLst>
              </a:tr>
              <a:tr h="356183">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Potencial de hidrógeno (pH)</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pH-metro (Metlertoledo)</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64983917"/>
                  </a:ext>
                </a:extLst>
              </a:tr>
              <a:tr h="356183">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Conductividad Eléctrica (CE)</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Conductímetro</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393719196"/>
                  </a:ext>
                </a:extLst>
              </a:tr>
              <a:tr h="356183">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Temperatura (C) </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200"/>
                        </a:spcAft>
                      </a:pPr>
                      <a:r>
                        <a:rPr lang="es-EC" sz="1200">
                          <a:effectLst/>
                          <a:latin typeface="+mn-lt"/>
                          <a:ea typeface="Calibri" panose="020F0502020204030204" pitchFamily="34" charset="0"/>
                          <a:cs typeface="Calibri" panose="020F0502020204030204" pitchFamily="34" charset="0"/>
                        </a:rPr>
                        <a:t>pH-metro y conductímetro</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735651"/>
                  </a:ext>
                </a:extLst>
              </a:tr>
            </a:tbl>
          </a:graphicData>
        </a:graphic>
      </p:graphicFrame>
      <p:pic>
        <p:nvPicPr>
          <p:cNvPr id="11" name="Imagen 10">
            <a:extLst>
              <a:ext uri="{FF2B5EF4-FFF2-40B4-BE49-F238E27FC236}">
                <a16:creationId xmlns:a16="http://schemas.microsoft.com/office/drawing/2014/main" id="{B49E17FC-DC49-4B83-8DE3-714548CC2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273" b="6114"/>
          <a:stretch/>
        </p:blipFill>
        <p:spPr>
          <a:xfrm>
            <a:off x="1208220" y="2832100"/>
            <a:ext cx="3091312" cy="3281410"/>
          </a:xfrm>
          <a:prstGeom prst="rect">
            <a:avLst/>
          </a:prstGeom>
        </p:spPr>
      </p:pic>
    </p:spTree>
    <p:extLst>
      <p:ext uri="{BB962C8B-B14F-4D97-AF65-F5344CB8AC3E}">
        <p14:creationId xmlns:p14="http://schemas.microsoft.com/office/powerpoint/2010/main" val="176406158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12</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0" y="62635"/>
            <a:ext cx="57727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06. CARACTERIZACIÓN DE AGUAS RESIDUALES</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395FB8E3-B9FD-496C-867A-244B68969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67AF0F7-7F92-4854-9865-0E9063FC7033}"/>
              </a:ext>
            </a:extLst>
          </p:cNvPr>
          <p:cNvSpPr txBox="1"/>
          <p:nvPr/>
        </p:nvSpPr>
        <p:spPr>
          <a:xfrm>
            <a:off x="2197840" y="589626"/>
            <a:ext cx="4748315" cy="560410"/>
          </a:xfrm>
          <a:prstGeom prst="rect">
            <a:avLst/>
          </a:prstGeom>
          <a:noFill/>
        </p:spPr>
        <p:txBody>
          <a:bodyPr wrap="square">
            <a:spAutoFit/>
          </a:bodyPr>
          <a:lstStyle/>
          <a:p>
            <a:pPr algn="ctr">
              <a:lnSpc>
                <a:spcPct val="200000"/>
              </a:lnSpc>
              <a:spcBef>
                <a:spcPts val="200"/>
              </a:spcBef>
            </a:pPr>
            <a:r>
              <a:rPr lang="es-ES" sz="1800" b="1" i="1">
                <a:effectLst/>
                <a:latin typeface="+mn-lt"/>
                <a:ea typeface="Times New Roman" panose="02020603050405020304" pitchFamily="18" charset="0"/>
                <a:cs typeface="Times New Roman" panose="02020603050405020304" pitchFamily="18" charset="0"/>
              </a:rPr>
              <a:t>Parámetros analizados en laboratorio</a:t>
            </a:r>
            <a:endParaRPr lang="en-US" sz="1800" b="1" i="1">
              <a:effectLst/>
              <a:latin typeface="+mn-lt"/>
              <a:ea typeface="Times New Roman" panose="02020603050405020304" pitchFamily="18"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F6D246C0-CA70-42EA-BE1F-AE49E2BF28D2}"/>
              </a:ext>
            </a:extLst>
          </p:cNvPr>
          <p:cNvGraphicFramePr>
            <a:graphicFrameLocks noGrp="1"/>
          </p:cNvGraphicFramePr>
          <p:nvPr>
            <p:extLst>
              <p:ext uri="{D42A27DB-BD31-4B8C-83A1-F6EECF244321}">
                <p14:modId xmlns:p14="http://schemas.microsoft.com/office/powerpoint/2010/main" val="582745992"/>
              </p:ext>
            </p:extLst>
          </p:nvPr>
        </p:nvGraphicFramePr>
        <p:xfrm>
          <a:off x="489769" y="1149745"/>
          <a:ext cx="8164456" cy="2247900"/>
        </p:xfrm>
        <a:graphic>
          <a:graphicData uri="http://schemas.openxmlformats.org/drawingml/2006/table">
            <a:tbl>
              <a:tblPr/>
              <a:tblGrid>
                <a:gridCol w="1988606">
                  <a:extLst>
                    <a:ext uri="{9D8B030D-6E8A-4147-A177-3AD203B41FA5}">
                      <a16:colId xmlns:a16="http://schemas.microsoft.com/office/drawing/2014/main" val="1098524586"/>
                    </a:ext>
                  </a:extLst>
                </a:gridCol>
                <a:gridCol w="2100325">
                  <a:extLst>
                    <a:ext uri="{9D8B030D-6E8A-4147-A177-3AD203B41FA5}">
                      <a16:colId xmlns:a16="http://schemas.microsoft.com/office/drawing/2014/main" val="1844566836"/>
                    </a:ext>
                  </a:extLst>
                </a:gridCol>
                <a:gridCol w="4075525">
                  <a:extLst>
                    <a:ext uri="{9D8B030D-6E8A-4147-A177-3AD203B41FA5}">
                      <a16:colId xmlns:a16="http://schemas.microsoft.com/office/drawing/2014/main" val="3349537817"/>
                    </a:ext>
                  </a:extLst>
                </a:gridCol>
              </a:tblGrid>
              <a:tr h="182880">
                <a:tc>
                  <a:txBody>
                    <a:bodyPr/>
                    <a:lstStyle/>
                    <a:p>
                      <a:pPr algn="ctr" fontAlgn="ctr"/>
                      <a:r>
                        <a:rPr lang="en-US" sz="1600" b="1" i="0" u="none" strike="noStrike">
                          <a:solidFill>
                            <a:srgbClr val="000000"/>
                          </a:solidFill>
                          <a:effectLst/>
                          <a:latin typeface="+mn-lt"/>
                        </a:rPr>
                        <a:t>Parámetro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mn-lt"/>
                        </a:rPr>
                        <a:t>Unidad</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mn-lt"/>
                        </a:rPr>
                        <a:t>Método Utilizado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811736"/>
                  </a:ext>
                </a:extLst>
              </a:tr>
              <a:tr h="182880">
                <a:tc>
                  <a:txBody>
                    <a:bodyPr/>
                    <a:lstStyle/>
                    <a:p>
                      <a:pPr algn="ctr" fontAlgn="ctr"/>
                      <a:r>
                        <a:rPr lang="en-US" sz="1600" b="0" i="0" u="none" strike="noStrike">
                          <a:solidFill>
                            <a:srgbClr val="000000"/>
                          </a:solidFill>
                          <a:effectLst/>
                          <a:latin typeface="+mn-lt"/>
                        </a:rPr>
                        <a:t>Turbidez</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ES" sz="1600" b="0" i="0" u="none" strike="noStrike">
                          <a:solidFill>
                            <a:srgbClr val="000000"/>
                          </a:solidFill>
                          <a:effectLst/>
                          <a:latin typeface="+mn-lt"/>
                        </a:rPr>
                        <a:t>N</a:t>
                      </a:r>
                      <a:r>
                        <a:rPr lang="en-US" sz="1600" b="0" i="0" u="none" strike="noStrike">
                          <a:solidFill>
                            <a:srgbClr val="000000"/>
                          </a:solidFill>
                          <a:effectLst/>
                          <a:latin typeface="+mn-lt"/>
                        </a:rPr>
                        <a:t>TU</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ES" sz="1600" b="0" i="0" u="none" strike="noStrike">
                          <a:solidFill>
                            <a:srgbClr val="000000"/>
                          </a:solidFill>
                          <a:effectLst/>
                          <a:latin typeface="+mn-lt"/>
                        </a:rPr>
                        <a:t>Nefelométrico APHA, AWWA y WEF. (2017).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40903689"/>
                  </a:ext>
                </a:extLst>
              </a:tr>
              <a:tr h="182880">
                <a:tc>
                  <a:txBody>
                    <a:bodyPr/>
                    <a:lstStyle/>
                    <a:p>
                      <a:pPr algn="ctr" fontAlgn="ctr"/>
                      <a:r>
                        <a:rPr lang="en-US" sz="1600" b="0" i="0" u="none" strike="noStrike">
                          <a:solidFill>
                            <a:srgbClr val="000000"/>
                          </a:solidFill>
                          <a:effectLst/>
                          <a:latin typeface="+mn-lt"/>
                        </a:rPr>
                        <a:t>Nitratos </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Reducción por cadmio</a:t>
                      </a:r>
                    </a:p>
                  </a:txBody>
                  <a:tcPr marL="7620" marR="7620" marT="7620" marB="0" anchor="ctr">
                    <a:lnL>
                      <a:noFill/>
                    </a:lnL>
                    <a:lnR>
                      <a:noFill/>
                    </a:lnR>
                    <a:lnT>
                      <a:noFill/>
                    </a:lnT>
                    <a:lnB>
                      <a:noFill/>
                    </a:lnB>
                  </a:tcPr>
                </a:tc>
                <a:extLst>
                  <a:ext uri="{0D108BD9-81ED-4DB2-BD59-A6C34878D82A}">
                    <a16:rowId xmlns:a16="http://schemas.microsoft.com/office/drawing/2014/main" val="4288139733"/>
                  </a:ext>
                </a:extLst>
              </a:tr>
              <a:tr h="182880">
                <a:tc>
                  <a:txBody>
                    <a:bodyPr/>
                    <a:lstStyle/>
                    <a:p>
                      <a:pPr algn="ctr" fontAlgn="ctr"/>
                      <a:r>
                        <a:rPr lang="en-US" sz="1600" b="0" i="0" u="none" strike="noStrike">
                          <a:solidFill>
                            <a:srgbClr val="000000"/>
                          </a:solidFill>
                          <a:effectLst/>
                          <a:latin typeface="+mn-lt"/>
                        </a:rPr>
                        <a:t>Fosfatos</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fontAlgn="ctr"/>
                      <a:r>
                        <a:rPr lang="es-ES" sz="1600" b="0" i="0" u="none" strike="noStrike">
                          <a:solidFill>
                            <a:srgbClr val="000000"/>
                          </a:solidFill>
                          <a:effectLst/>
                          <a:latin typeface="+mn-lt"/>
                        </a:rPr>
                        <a:t>Adaptación del método del aminoácido </a:t>
                      </a:r>
                    </a:p>
                  </a:txBody>
                  <a:tcPr marL="7620" marR="7620" marT="7620" marB="0" anchor="ctr">
                    <a:lnL>
                      <a:noFill/>
                    </a:lnL>
                    <a:lnR>
                      <a:noFill/>
                    </a:lnR>
                    <a:lnT>
                      <a:noFill/>
                    </a:lnT>
                    <a:lnB>
                      <a:noFill/>
                    </a:lnB>
                  </a:tcPr>
                </a:tc>
                <a:extLst>
                  <a:ext uri="{0D108BD9-81ED-4DB2-BD59-A6C34878D82A}">
                    <a16:rowId xmlns:a16="http://schemas.microsoft.com/office/drawing/2014/main" val="1828052790"/>
                  </a:ext>
                </a:extLst>
              </a:tr>
              <a:tr h="182880">
                <a:tc>
                  <a:txBody>
                    <a:bodyPr/>
                    <a:lstStyle/>
                    <a:p>
                      <a:pPr algn="ctr" fontAlgn="ctr"/>
                      <a:r>
                        <a:rPr lang="en-US" sz="1600" b="0" i="0" u="none" strike="noStrike">
                          <a:solidFill>
                            <a:srgbClr val="000000"/>
                          </a:solidFill>
                          <a:effectLst/>
                          <a:latin typeface="+mn-lt"/>
                        </a:rPr>
                        <a:t>DQO</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fontAlgn="ctr"/>
                      <a:r>
                        <a:rPr lang="es-ES" sz="1600" b="0" i="0" u="none" strike="noStrike">
                          <a:solidFill>
                            <a:srgbClr val="000000"/>
                          </a:solidFill>
                          <a:effectLst/>
                          <a:latin typeface="+mn-lt"/>
                        </a:rPr>
                        <a:t>Adaptación del método 410.4 aprobado por la USEPA</a:t>
                      </a:r>
                    </a:p>
                  </a:txBody>
                  <a:tcPr marL="7620" marR="7620" marT="7620" marB="0" anchor="ctr">
                    <a:lnL>
                      <a:noFill/>
                    </a:lnL>
                    <a:lnR>
                      <a:noFill/>
                    </a:lnR>
                    <a:lnT>
                      <a:noFill/>
                    </a:lnT>
                    <a:lnB>
                      <a:noFill/>
                    </a:lnB>
                  </a:tcPr>
                </a:tc>
                <a:extLst>
                  <a:ext uri="{0D108BD9-81ED-4DB2-BD59-A6C34878D82A}">
                    <a16:rowId xmlns:a16="http://schemas.microsoft.com/office/drawing/2014/main" val="568240276"/>
                  </a:ext>
                </a:extLst>
              </a:tr>
              <a:tr h="182880">
                <a:tc>
                  <a:txBody>
                    <a:bodyPr/>
                    <a:lstStyle/>
                    <a:p>
                      <a:pPr algn="ctr" fontAlgn="ctr"/>
                      <a:r>
                        <a:rPr lang="en-US" sz="1600" b="0" i="0" u="none" strike="noStrike">
                          <a:solidFill>
                            <a:srgbClr val="000000"/>
                          </a:solidFill>
                          <a:effectLst/>
                          <a:latin typeface="+mn-lt"/>
                        </a:rPr>
                        <a:t>STD</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fontAlgn="ctr"/>
                      <a:r>
                        <a:rPr lang="en-US" sz="1600" b="0" i="0" u="none" strike="noStrike">
                          <a:solidFill>
                            <a:srgbClr val="000000"/>
                          </a:solidFill>
                          <a:effectLst/>
                          <a:latin typeface="+mn-lt"/>
                        </a:rPr>
                        <a:t>norma APHA. 1998</a:t>
                      </a:r>
                    </a:p>
                  </a:txBody>
                  <a:tcPr marL="7620" marR="7620" marT="7620" marB="0" anchor="ctr">
                    <a:lnL>
                      <a:noFill/>
                    </a:lnL>
                    <a:lnR>
                      <a:noFill/>
                    </a:lnR>
                    <a:lnT>
                      <a:noFill/>
                    </a:lnT>
                    <a:lnB>
                      <a:noFill/>
                    </a:lnB>
                  </a:tcPr>
                </a:tc>
                <a:extLst>
                  <a:ext uri="{0D108BD9-81ED-4DB2-BD59-A6C34878D82A}">
                    <a16:rowId xmlns:a16="http://schemas.microsoft.com/office/drawing/2014/main" val="1147832134"/>
                  </a:ext>
                </a:extLst>
              </a:tr>
              <a:tr h="373380">
                <a:tc>
                  <a:txBody>
                    <a:bodyPr/>
                    <a:lstStyle/>
                    <a:p>
                      <a:pPr algn="ctr" fontAlgn="ctr"/>
                      <a:r>
                        <a:rPr lang="en-US" sz="1600" b="0" i="0" u="none" strike="noStrike">
                          <a:solidFill>
                            <a:srgbClr val="000000"/>
                          </a:solidFill>
                          <a:effectLst/>
                          <a:latin typeface="+mn-lt"/>
                        </a:rPr>
                        <a:t>Coliformes Totales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NMP/100ml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mn-lt"/>
                        </a:rPr>
                        <a:t>Método de conteo de coliformes por medio de placas Petri film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27702"/>
                  </a:ext>
                </a:extLst>
              </a:tr>
            </a:tbl>
          </a:graphicData>
        </a:graphic>
      </p:graphicFrame>
      <p:pic>
        <p:nvPicPr>
          <p:cNvPr id="12" name="Imagen 11">
            <a:extLst>
              <a:ext uri="{FF2B5EF4-FFF2-40B4-BE49-F238E27FC236}">
                <a16:creationId xmlns:a16="http://schemas.microsoft.com/office/drawing/2014/main" id="{36AD3D40-A46A-4C0D-8703-A411193C4C1F}"/>
              </a:ext>
            </a:extLst>
          </p:cNvPr>
          <p:cNvPicPr>
            <a:picLocks noChangeAspect="1"/>
          </p:cNvPicPr>
          <p:nvPr/>
        </p:nvPicPr>
        <p:blipFill>
          <a:blip r:embed="rId4"/>
          <a:stretch>
            <a:fillRect/>
          </a:stretch>
        </p:blipFill>
        <p:spPr>
          <a:xfrm rot="5400000">
            <a:off x="-126850" y="3718769"/>
            <a:ext cx="2408010" cy="1808090"/>
          </a:xfrm>
          <a:prstGeom prst="rect">
            <a:avLst/>
          </a:prstGeom>
        </p:spPr>
      </p:pic>
      <p:pic>
        <p:nvPicPr>
          <p:cNvPr id="14" name="Imagen 13">
            <a:extLst>
              <a:ext uri="{FF2B5EF4-FFF2-40B4-BE49-F238E27FC236}">
                <a16:creationId xmlns:a16="http://schemas.microsoft.com/office/drawing/2014/main" id="{D3959339-DB51-4714-8382-C62F85164A8B}"/>
              </a:ext>
            </a:extLst>
          </p:cNvPr>
          <p:cNvPicPr>
            <a:picLocks noChangeAspect="1"/>
          </p:cNvPicPr>
          <p:nvPr/>
        </p:nvPicPr>
        <p:blipFill>
          <a:blip r:embed="rId5"/>
          <a:stretch>
            <a:fillRect/>
          </a:stretch>
        </p:blipFill>
        <p:spPr>
          <a:xfrm>
            <a:off x="2121292" y="3581741"/>
            <a:ext cx="1850973" cy="2228930"/>
          </a:xfrm>
          <a:prstGeom prst="rect">
            <a:avLst/>
          </a:prstGeom>
        </p:spPr>
      </p:pic>
      <p:pic>
        <p:nvPicPr>
          <p:cNvPr id="15" name="Imagen 14">
            <a:extLst>
              <a:ext uri="{FF2B5EF4-FFF2-40B4-BE49-F238E27FC236}">
                <a16:creationId xmlns:a16="http://schemas.microsoft.com/office/drawing/2014/main" id="{6DAFE89D-D9D3-44C6-A913-BA9514BFA8E7}"/>
              </a:ext>
            </a:extLst>
          </p:cNvPr>
          <p:cNvPicPr>
            <a:picLocks noChangeAspect="1"/>
          </p:cNvPicPr>
          <p:nvPr/>
        </p:nvPicPr>
        <p:blipFill>
          <a:blip r:embed="rId6"/>
          <a:stretch>
            <a:fillRect/>
          </a:stretch>
        </p:blipFill>
        <p:spPr>
          <a:xfrm>
            <a:off x="4023065" y="3738619"/>
            <a:ext cx="2435422" cy="1828673"/>
          </a:xfrm>
          <a:prstGeom prst="rect">
            <a:avLst/>
          </a:prstGeom>
        </p:spPr>
      </p:pic>
      <p:pic>
        <p:nvPicPr>
          <p:cNvPr id="16" name="Imagen 15">
            <a:extLst>
              <a:ext uri="{FF2B5EF4-FFF2-40B4-BE49-F238E27FC236}">
                <a16:creationId xmlns:a16="http://schemas.microsoft.com/office/drawing/2014/main" id="{AC0400F6-CA1A-4F8F-B8C7-6E8927D24D10}"/>
              </a:ext>
            </a:extLst>
          </p:cNvPr>
          <p:cNvPicPr>
            <a:picLocks noChangeAspect="1"/>
          </p:cNvPicPr>
          <p:nvPr/>
        </p:nvPicPr>
        <p:blipFill>
          <a:blip r:embed="rId7"/>
          <a:stretch>
            <a:fillRect/>
          </a:stretch>
        </p:blipFill>
        <p:spPr>
          <a:xfrm>
            <a:off x="6534688" y="3720019"/>
            <a:ext cx="2436202" cy="1828674"/>
          </a:xfrm>
          <a:prstGeom prst="rect">
            <a:avLst/>
          </a:prstGeom>
        </p:spPr>
      </p:pic>
    </p:spTree>
    <p:extLst>
      <p:ext uri="{BB962C8B-B14F-4D97-AF65-F5344CB8AC3E}">
        <p14:creationId xmlns:p14="http://schemas.microsoft.com/office/powerpoint/2010/main" val="238772592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13</a:t>
            </a:r>
            <a:endParaRPr lang="en-US" b="1" u="sng" dirty="0"/>
          </a:p>
        </p:txBody>
      </p:sp>
      <p:pic>
        <p:nvPicPr>
          <p:cNvPr id="11" name="Picture 2" descr="La Universidad de las Fuerzas Armadas - ESPE y la UNIR España fortalecen  las relaciones de Cooperación Interinstitucional - ESPE">
            <a:extLst>
              <a:ext uri="{FF2B5EF4-FFF2-40B4-BE49-F238E27FC236}">
                <a16:creationId xmlns:a16="http://schemas.microsoft.com/office/drawing/2014/main" id="{E2287E4A-84C2-4FC6-9195-A0BF9177E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08E864D8-9053-4686-B493-08DB6B319F92}"/>
              </a:ext>
            </a:extLst>
          </p:cNvPr>
          <p:cNvSpPr/>
          <p:nvPr/>
        </p:nvSpPr>
        <p:spPr>
          <a:xfrm>
            <a:off x="0" y="70696"/>
            <a:ext cx="57727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06. CARACTERIZACIÓN DE AGUAS RESIDUALES</a:t>
            </a:r>
            <a:endParaRPr lang="en-US" b="1" u="sng" dirty="0"/>
          </a:p>
        </p:txBody>
      </p:sp>
      <p:sp>
        <p:nvSpPr>
          <p:cNvPr id="12" name="Rectángulo 11">
            <a:extLst>
              <a:ext uri="{FF2B5EF4-FFF2-40B4-BE49-F238E27FC236}">
                <a16:creationId xmlns:a16="http://schemas.microsoft.com/office/drawing/2014/main" id="{1A6C3E86-1010-491E-9BCF-E6ED01F22450}"/>
              </a:ext>
            </a:extLst>
          </p:cNvPr>
          <p:cNvSpPr/>
          <p:nvPr/>
        </p:nvSpPr>
        <p:spPr>
          <a:xfrm>
            <a:off x="2834059" y="818173"/>
            <a:ext cx="4249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nSpc>
                <a:spcPct val="200000"/>
              </a:lnSpc>
              <a:spcBef>
                <a:spcPts val="200"/>
              </a:spcBef>
            </a:pPr>
            <a:r>
              <a:rPr lang="es-EC" sz="1600">
                <a:effectLst/>
                <a:ea typeface="Times New Roman" panose="02020603050405020304" pitchFamily="18" charset="0"/>
                <a:cs typeface="Times New Roman" panose="02020603050405020304" pitchFamily="18" charset="0"/>
              </a:rPr>
              <a:t>Límites de descarga a un cuerpo de agua </a:t>
            </a:r>
            <a:endParaRPr lang="en-US" sz="1600">
              <a:effectLst/>
              <a:ea typeface="Times New Roman" panose="020206030504050203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89CA4207-B004-406C-8A56-0EBFCCC266E3}"/>
              </a:ext>
            </a:extLst>
          </p:cNvPr>
          <p:cNvGraphicFramePr>
            <a:graphicFrameLocks noGrp="1"/>
          </p:cNvGraphicFramePr>
          <p:nvPr>
            <p:extLst>
              <p:ext uri="{D42A27DB-BD31-4B8C-83A1-F6EECF244321}">
                <p14:modId xmlns:p14="http://schemas.microsoft.com/office/powerpoint/2010/main" val="2952279182"/>
              </p:ext>
            </p:extLst>
          </p:nvPr>
        </p:nvGraphicFramePr>
        <p:xfrm>
          <a:off x="130074" y="1565651"/>
          <a:ext cx="4646463" cy="3155971"/>
        </p:xfrm>
        <a:graphic>
          <a:graphicData uri="http://schemas.openxmlformats.org/drawingml/2006/table">
            <a:tbl>
              <a:tblPr firstRow="1" firstCol="1" bandRow="1"/>
              <a:tblGrid>
                <a:gridCol w="1273003">
                  <a:extLst>
                    <a:ext uri="{9D8B030D-6E8A-4147-A177-3AD203B41FA5}">
                      <a16:colId xmlns:a16="http://schemas.microsoft.com/office/drawing/2014/main" val="1339129270"/>
                    </a:ext>
                  </a:extLst>
                </a:gridCol>
                <a:gridCol w="1335071">
                  <a:extLst>
                    <a:ext uri="{9D8B030D-6E8A-4147-A177-3AD203B41FA5}">
                      <a16:colId xmlns:a16="http://schemas.microsoft.com/office/drawing/2014/main" val="3987392505"/>
                    </a:ext>
                  </a:extLst>
                </a:gridCol>
                <a:gridCol w="1051811">
                  <a:extLst>
                    <a:ext uri="{9D8B030D-6E8A-4147-A177-3AD203B41FA5}">
                      <a16:colId xmlns:a16="http://schemas.microsoft.com/office/drawing/2014/main" val="1087955362"/>
                    </a:ext>
                  </a:extLst>
                </a:gridCol>
                <a:gridCol w="986578">
                  <a:extLst>
                    <a:ext uri="{9D8B030D-6E8A-4147-A177-3AD203B41FA5}">
                      <a16:colId xmlns:a16="http://schemas.microsoft.com/office/drawing/2014/main" val="2416552426"/>
                    </a:ext>
                  </a:extLst>
                </a:gridCol>
              </a:tblGrid>
              <a:tr h="299466">
                <a:tc>
                  <a:txBody>
                    <a:bodyPr/>
                    <a:lstStyle/>
                    <a:p>
                      <a:pPr algn="ctr" rtl="0" fontAlgn="ctr"/>
                      <a:r>
                        <a:rPr lang="en-US" sz="1100" b="1" i="0" u="none" strike="noStrike">
                          <a:solidFill>
                            <a:srgbClr val="000000"/>
                          </a:solidFill>
                          <a:effectLst/>
                          <a:latin typeface="+mn-lt"/>
                        </a:rPr>
                        <a:t>Parámetro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mn-lt"/>
                        </a:rPr>
                        <a:t>Expresado como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mn-lt"/>
                        </a:rPr>
                        <a:t>Unidad</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mn-lt"/>
                        </a:rPr>
                        <a:t>Límite máximo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480057"/>
                  </a:ext>
                </a:extLst>
              </a:tr>
              <a:tr h="323063">
                <a:tc>
                  <a:txBody>
                    <a:bodyPr/>
                    <a:lstStyle/>
                    <a:p>
                      <a:pPr algn="ctr" rtl="0" fontAlgn="ctr"/>
                      <a:r>
                        <a:rPr lang="en-US" sz="1100" b="0" i="0" u="none" strike="noStrike">
                          <a:solidFill>
                            <a:srgbClr val="000000"/>
                          </a:solidFill>
                          <a:effectLst/>
                          <a:latin typeface="+mn-lt"/>
                        </a:rPr>
                        <a:t>Potencial de Hidrógeno</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100" b="0" i="0" u="none" strike="noStrike">
                          <a:solidFill>
                            <a:srgbClr val="000000"/>
                          </a:solidFill>
                          <a:effectLst/>
                          <a:latin typeface="+mn-lt"/>
                        </a:rPr>
                        <a:t>pH</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endParaRPr lang="en-US" sz="1100" b="0" i="0" u="none" strike="noStrike">
                        <a:solidFill>
                          <a:srgbClr val="000000"/>
                        </a:solidFill>
                        <a:effectLst/>
                        <a:latin typeface="+mn-lt"/>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100" b="0" i="0" u="none" strike="noStrike">
                          <a:solidFill>
                            <a:srgbClr val="000000"/>
                          </a:solidFill>
                          <a:effectLst/>
                          <a:latin typeface="+mn-lt"/>
                        </a:rPr>
                        <a:t>6,5 - 8,4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11613128"/>
                  </a:ext>
                </a:extLst>
              </a:tr>
              <a:tr h="323063">
                <a:tc>
                  <a:txBody>
                    <a:bodyPr/>
                    <a:lstStyle/>
                    <a:p>
                      <a:pPr algn="ctr" rtl="0" fontAlgn="ctr"/>
                      <a:r>
                        <a:rPr lang="en-US" sz="1100" b="0" i="0" u="none" strike="noStrike">
                          <a:solidFill>
                            <a:srgbClr val="000000"/>
                          </a:solidFill>
                          <a:effectLst/>
                          <a:latin typeface="+mn-lt"/>
                        </a:rPr>
                        <a:t>Conductividad Eléctrica</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CE</a:t>
                      </a:r>
                    </a:p>
                  </a:txBody>
                  <a:tcPr marL="7620" marR="7620" marT="7620" marB="0" anchor="ctr">
                    <a:lnL>
                      <a:noFill/>
                    </a:lnL>
                    <a:lnR>
                      <a:noFill/>
                    </a:lnR>
                    <a:lnT>
                      <a:noFill/>
                    </a:lnT>
                    <a:lnB>
                      <a:noFill/>
                    </a:lnB>
                  </a:tcPr>
                </a:tc>
                <a:tc>
                  <a:txBody>
                    <a:bodyPr/>
                    <a:lstStyle/>
                    <a:p>
                      <a:pPr algn="ctr" rtl="0" fontAlgn="ctr"/>
                      <a:r>
                        <a:rPr lang="es-ES" sz="1100" b="0" i="0" u="none" strike="noStrike">
                          <a:solidFill>
                            <a:srgbClr val="000000"/>
                          </a:solidFill>
                          <a:effectLst/>
                          <a:latin typeface="+mn-lt"/>
                        </a:rPr>
                        <a:t>S</a:t>
                      </a:r>
                      <a:r>
                        <a:rPr lang="en-US" sz="1100" b="0" i="0" u="none" strike="noStrike">
                          <a:solidFill>
                            <a:srgbClr val="000000"/>
                          </a:solidFill>
                          <a:effectLst/>
                          <a:latin typeface="+mn-lt"/>
                        </a:rPr>
                        <a:t>/cm</a:t>
                      </a:r>
                    </a:p>
                  </a:txBody>
                  <a:tcPr marL="7620" marR="7620" marT="7620" marB="0" anchor="ctr">
                    <a:lnL>
                      <a:noFill/>
                    </a:lnL>
                    <a:lnR>
                      <a:noFill/>
                    </a:lnR>
                    <a:lnT>
                      <a:noFill/>
                    </a:lnT>
                    <a:lnB>
                      <a:noFill/>
                    </a:lnB>
                  </a:tcPr>
                </a:tc>
                <a:tc>
                  <a:txBody>
                    <a:bodyPr/>
                    <a:lstStyle/>
                    <a:p>
                      <a:pPr algn="ctr" fontAlgn="ctr"/>
                      <a:r>
                        <a:rPr lang="en-US" sz="1100" b="0" i="0" u="none" strike="noStrike">
                          <a:solidFill>
                            <a:srgbClr val="000000"/>
                          </a:solidFill>
                          <a:effectLst/>
                          <a:latin typeface="+mn-lt"/>
                        </a:rPr>
                        <a:t>1000</a:t>
                      </a:r>
                    </a:p>
                  </a:txBody>
                  <a:tcPr marL="7620" marR="7620" marT="7620" marB="0" anchor="ctr">
                    <a:lnL>
                      <a:noFill/>
                    </a:lnL>
                    <a:lnR>
                      <a:noFill/>
                    </a:lnR>
                    <a:lnT>
                      <a:noFill/>
                    </a:lnT>
                    <a:lnB>
                      <a:noFill/>
                    </a:lnB>
                  </a:tcPr>
                </a:tc>
                <a:extLst>
                  <a:ext uri="{0D108BD9-81ED-4DB2-BD59-A6C34878D82A}">
                    <a16:rowId xmlns:a16="http://schemas.microsoft.com/office/drawing/2014/main" val="2566102389"/>
                  </a:ext>
                </a:extLst>
              </a:tr>
              <a:tr h="299466">
                <a:tc>
                  <a:txBody>
                    <a:bodyPr/>
                    <a:lstStyle/>
                    <a:p>
                      <a:pPr algn="ctr" rtl="0" fontAlgn="ctr"/>
                      <a:r>
                        <a:rPr lang="en-US" sz="1100" b="0" i="0" u="none" strike="noStrike">
                          <a:solidFill>
                            <a:srgbClr val="000000"/>
                          </a:solidFill>
                          <a:effectLst/>
                          <a:latin typeface="+mn-lt"/>
                        </a:rPr>
                        <a:t>Temperatura</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T</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BDC1C6"/>
                          </a:solidFill>
                          <a:effectLst/>
                          <a:latin typeface="+mn-lt"/>
                        </a:rPr>
                        <a:t>°</a:t>
                      </a:r>
                      <a:r>
                        <a:rPr lang="en-US" sz="1100" b="0" i="0" u="none" strike="noStrike">
                          <a:solidFill>
                            <a:srgbClr val="000000"/>
                          </a:solidFill>
                          <a:effectLst/>
                          <a:latin typeface="+mn-lt"/>
                        </a:rPr>
                        <a:t>C</a:t>
                      </a:r>
                      <a:endParaRPr lang="en-US" sz="1100" b="0" i="0" u="none" strike="noStrike">
                        <a:solidFill>
                          <a:srgbClr val="BDC1C6"/>
                        </a:solidFill>
                        <a:effectLst/>
                        <a:latin typeface="+mn-lt"/>
                      </a:endParaRP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&lt;35</a:t>
                      </a:r>
                    </a:p>
                  </a:txBody>
                  <a:tcPr marL="7620" marR="7620" marT="7620" marB="0" anchor="ctr">
                    <a:lnL>
                      <a:noFill/>
                    </a:lnL>
                    <a:lnR>
                      <a:noFill/>
                    </a:lnR>
                    <a:lnT>
                      <a:noFill/>
                    </a:lnT>
                    <a:lnB>
                      <a:noFill/>
                    </a:lnB>
                  </a:tcPr>
                </a:tc>
                <a:extLst>
                  <a:ext uri="{0D108BD9-81ED-4DB2-BD59-A6C34878D82A}">
                    <a16:rowId xmlns:a16="http://schemas.microsoft.com/office/drawing/2014/main" val="3220655345"/>
                  </a:ext>
                </a:extLst>
              </a:tr>
              <a:tr h="165121">
                <a:tc>
                  <a:txBody>
                    <a:bodyPr/>
                    <a:lstStyle/>
                    <a:p>
                      <a:pPr algn="ctr" rtl="0" fontAlgn="ctr"/>
                      <a:r>
                        <a:rPr lang="en-US" sz="1100" b="0" i="0" u="none" strike="noStrike">
                          <a:solidFill>
                            <a:srgbClr val="000000"/>
                          </a:solidFill>
                          <a:effectLst/>
                          <a:latin typeface="+mn-lt"/>
                        </a:rPr>
                        <a:t>Turbidez</a:t>
                      </a:r>
                    </a:p>
                  </a:txBody>
                  <a:tcPr marL="7620" marR="7620" marT="7620" marB="0" anchor="ctr">
                    <a:lnL>
                      <a:noFill/>
                    </a:lnL>
                    <a:lnR>
                      <a:noFill/>
                    </a:lnR>
                    <a:lnT>
                      <a:noFill/>
                    </a:lnT>
                    <a:lnB>
                      <a:noFill/>
                    </a:lnB>
                  </a:tcPr>
                </a:tc>
                <a:tc>
                  <a:txBody>
                    <a:bodyPr/>
                    <a:lstStyle/>
                    <a:p>
                      <a:pPr algn="ctr" fontAlgn="ctr"/>
                      <a:endParaRPr lang="en-US" sz="1100" b="0" i="0" u="none" strike="noStrike">
                        <a:solidFill>
                          <a:srgbClr val="000000"/>
                        </a:solidFill>
                        <a:effectLst/>
                        <a:latin typeface="+mn-lt"/>
                      </a:endParaRPr>
                    </a:p>
                  </a:txBody>
                  <a:tcPr marL="7620" marR="7620" marT="7620" marB="0" anchor="ctr">
                    <a:lnL>
                      <a:noFill/>
                    </a:lnL>
                    <a:lnR>
                      <a:noFill/>
                    </a:lnR>
                    <a:lnT>
                      <a:noFill/>
                    </a:lnT>
                    <a:lnB>
                      <a:noFill/>
                    </a:lnB>
                  </a:tcPr>
                </a:tc>
                <a:tc>
                  <a:txBody>
                    <a:bodyPr/>
                    <a:lstStyle/>
                    <a:p>
                      <a:pPr algn="ctr" fontAlgn="ctr"/>
                      <a:r>
                        <a:rPr lang="es-ES" sz="1100" b="0" i="0" u="none" strike="noStrike">
                          <a:solidFill>
                            <a:srgbClr val="000000"/>
                          </a:solidFill>
                          <a:effectLst/>
                          <a:latin typeface="+mn-lt"/>
                        </a:rPr>
                        <a:t>N</a:t>
                      </a:r>
                      <a:r>
                        <a:rPr lang="en-US" sz="1100" b="0" i="0" u="none" strike="noStrike">
                          <a:solidFill>
                            <a:srgbClr val="000000"/>
                          </a:solidFill>
                          <a:effectLst/>
                          <a:latin typeface="+mn-lt"/>
                        </a:rPr>
                        <a:t>TU</a:t>
                      </a:r>
                    </a:p>
                  </a:txBody>
                  <a:tcPr marL="7620" marR="7620" marT="7620" marB="0" anchor="ctr">
                    <a:lnL>
                      <a:noFill/>
                    </a:lnL>
                    <a:lnR>
                      <a:noFill/>
                    </a:lnR>
                    <a:lnT>
                      <a:noFill/>
                    </a:lnT>
                    <a:lnB>
                      <a:noFill/>
                    </a:lnB>
                  </a:tcPr>
                </a:tc>
                <a:tc>
                  <a:txBody>
                    <a:bodyPr/>
                    <a:lstStyle/>
                    <a:p>
                      <a:pPr algn="ctr" fontAlgn="ctr"/>
                      <a:r>
                        <a:rPr lang="en-US" sz="1100" b="0" i="0" u="none" strike="noStrike">
                          <a:solidFill>
                            <a:srgbClr val="000000"/>
                          </a:solidFill>
                          <a:effectLst/>
                          <a:latin typeface="+mn-lt"/>
                        </a:rPr>
                        <a:t>10</a:t>
                      </a:r>
                    </a:p>
                  </a:txBody>
                  <a:tcPr marL="7620" marR="7620" marT="7620" marB="0" anchor="ctr">
                    <a:lnL>
                      <a:noFill/>
                    </a:lnL>
                    <a:lnR>
                      <a:noFill/>
                    </a:lnR>
                    <a:lnT>
                      <a:noFill/>
                    </a:lnT>
                    <a:lnB>
                      <a:noFill/>
                    </a:lnB>
                  </a:tcPr>
                </a:tc>
                <a:extLst>
                  <a:ext uri="{0D108BD9-81ED-4DB2-BD59-A6C34878D82A}">
                    <a16:rowId xmlns:a16="http://schemas.microsoft.com/office/drawing/2014/main" val="853224718"/>
                  </a:ext>
                </a:extLst>
              </a:tr>
              <a:tr h="165121">
                <a:tc>
                  <a:txBody>
                    <a:bodyPr/>
                    <a:lstStyle/>
                    <a:p>
                      <a:pPr algn="ctr" rtl="0" fontAlgn="ctr"/>
                      <a:r>
                        <a:rPr lang="en-US" sz="1100" b="0" i="0" u="none" strike="noStrike">
                          <a:solidFill>
                            <a:srgbClr val="000000"/>
                          </a:solidFill>
                          <a:effectLst/>
                          <a:latin typeface="+mn-lt"/>
                        </a:rPr>
                        <a:t>Nitratos</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NO3-</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10</a:t>
                      </a:r>
                    </a:p>
                  </a:txBody>
                  <a:tcPr marL="7620" marR="7620" marT="7620" marB="0" anchor="ctr">
                    <a:lnL>
                      <a:noFill/>
                    </a:lnL>
                    <a:lnR>
                      <a:noFill/>
                    </a:lnR>
                    <a:lnT>
                      <a:noFill/>
                    </a:lnT>
                    <a:lnB>
                      <a:noFill/>
                    </a:lnB>
                  </a:tcPr>
                </a:tc>
                <a:extLst>
                  <a:ext uri="{0D108BD9-81ED-4DB2-BD59-A6C34878D82A}">
                    <a16:rowId xmlns:a16="http://schemas.microsoft.com/office/drawing/2014/main" val="3109891712"/>
                  </a:ext>
                </a:extLst>
              </a:tr>
              <a:tr h="165121">
                <a:tc>
                  <a:txBody>
                    <a:bodyPr/>
                    <a:lstStyle/>
                    <a:p>
                      <a:pPr algn="ctr" rtl="0" fontAlgn="ctr"/>
                      <a:r>
                        <a:rPr lang="en-US" sz="1100" b="0" i="0" u="none" strike="noStrike">
                          <a:solidFill>
                            <a:srgbClr val="000000"/>
                          </a:solidFill>
                          <a:effectLst/>
                          <a:latin typeface="+mn-lt"/>
                        </a:rPr>
                        <a:t>Fosfatos</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PO4-3</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0,05</a:t>
                      </a:r>
                    </a:p>
                  </a:txBody>
                  <a:tcPr marL="7620" marR="7620" marT="7620" marB="0" anchor="ctr">
                    <a:lnL>
                      <a:noFill/>
                    </a:lnL>
                    <a:lnR>
                      <a:noFill/>
                    </a:lnR>
                    <a:lnT>
                      <a:noFill/>
                    </a:lnT>
                    <a:lnB>
                      <a:noFill/>
                    </a:lnB>
                  </a:tcPr>
                </a:tc>
                <a:extLst>
                  <a:ext uri="{0D108BD9-81ED-4DB2-BD59-A6C34878D82A}">
                    <a16:rowId xmlns:a16="http://schemas.microsoft.com/office/drawing/2014/main" val="3042749660"/>
                  </a:ext>
                </a:extLst>
              </a:tr>
              <a:tr h="488259">
                <a:tc>
                  <a:txBody>
                    <a:bodyPr/>
                    <a:lstStyle/>
                    <a:p>
                      <a:pPr algn="ctr" rtl="0" fontAlgn="ctr"/>
                      <a:r>
                        <a:rPr lang="en-US" sz="1100" b="0" i="0" u="none" strike="noStrike">
                          <a:solidFill>
                            <a:srgbClr val="000000"/>
                          </a:solidFill>
                          <a:effectLst/>
                          <a:latin typeface="+mn-lt"/>
                        </a:rPr>
                        <a:t>Demanda Química de Oxígeno</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DQO</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250</a:t>
                      </a:r>
                    </a:p>
                  </a:txBody>
                  <a:tcPr marL="7620" marR="7620" marT="7620" marB="0" anchor="ctr">
                    <a:lnL>
                      <a:noFill/>
                    </a:lnL>
                    <a:lnR>
                      <a:noFill/>
                    </a:lnR>
                    <a:lnT>
                      <a:noFill/>
                    </a:lnT>
                    <a:lnB>
                      <a:noFill/>
                    </a:lnB>
                  </a:tcPr>
                </a:tc>
                <a:extLst>
                  <a:ext uri="{0D108BD9-81ED-4DB2-BD59-A6C34878D82A}">
                    <a16:rowId xmlns:a16="http://schemas.microsoft.com/office/drawing/2014/main" val="3840559021"/>
                  </a:ext>
                </a:extLst>
              </a:tr>
              <a:tr h="488259">
                <a:tc>
                  <a:txBody>
                    <a:bodyPr/>
                    <a:lstStyle/>
                    <a:p>
                      <a:pPr algn="ctr" rtl="0" fontAlgn="ctr"/>
                      <a:r>
                        <a:rPr lang="en-US" sz="1100" b="0" i="0" u="none" strike="noStrike">
                          <a:solidFill>
                            <a:srgbClr val="000000"/>
                          </a:solidFill>
                          <a:effectLst/>
                          <a:latin typeface="+mn-lt"/>
                        </a:rPr>
                        <a:t>Sólidos Totales Disueltos</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STD</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mg/l</a:t>
                      </a:r>
                    </a:p>
                  </a:txBody>
                  <a:tcPr marL="7620" marR="7620" marT="7620" marB="0" anchor="ctr">
                    <a:lnL>
                      <a:noFill/>
                    </a:lnL>
                    <a:lnR>
                      <a:noFill/>
                    </a:lnR>
                    <a:lnT>
                      <a:noFill/>
                    </a:lnT>
                    <a:lnB>
                      <a:noFill/>
                    </a:lnB>
                  </a:tcPr>
                </a:tc>
                <a:tc>
                  <a:txBody>
                    <a:bodyPr/>
                    <a:lstStyle/>
                    <a:p>
                      <a:pPr algn="ctr" rtl="0" fontAlgn="ctr"/>
                      <a:r>
                        <a:rPr lang="en-US" sz="1100" b="0" i="0" u="none" strike="noStrike">
                          <a:solidFill>
                            <a:srgbClr val="000000"/>
                          </a:solidFill>
                          <a:effectLst/>
                          <a:latin typeface="+mn-lt"/>
                        </a:rPr>
                        <a:t>3000</a:t>
                      </a:r>
                    </a:p>
                  </a:txBody>
                  <a:tcPr marL="7620" marR="7620" marT="7620" marB="0" anchor="ctr">
                    <a:lnL>
                      <a:noFill/>
                    </a:lnL>
                    <a:lnR>
                      <a:noFill/>
                    </a:lnR>
                    <a:lnT>
                      <a:noFill/>
                    </a:lnT>
                    <a:lnB>
                      <a:noFill/>
                    </a:lnB>
                  </a:tcPr>
                </a:tc>
                <a:extLst>
                  <a:ext uri="{0D108BD9-81ED-4DB2-BD59-A6C34878D82A}">
                    <a16:rowId xmlns:a16="http://schemas.microsoft.com/office/drawing/2014/main" val="3356088759"/>
                  </a:ext>
                </a:extLst>
              </a:tr>
              <a:tr h="325507">
                <a:tc>
                  <a:txBody>
                    <a:bodyPr/>
                    <a:lstStyle/>
                    <a:p>
                      <a:pPr algn="ctr" rtl="0" fontAlgn="ctr"/>
                      <a:r>
                        <a:rPr lang="en-US" sz="1100" b="0" i="0" u="none" strike="noStrike">
                          <a:solidFill>
                            <a:srgbClr val="000000"/>
                          </a:solidFill>
                          <a:effectLst/>
                          <a:latin typeface="+mn-lt"/>
                        </a:rPr>
                        <a:t>Coliformes Totales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ES" sz="1100" b="0" i="0" u="none" strike="noStrike">
                          <a:solidFill>
                            <a:srgbClr val="000000"/>
                          </a:solidFill>
                          <a:effectLst/>
                          <a:latin typeface="+mn-lt"/>
                        </a:rPr>
                        <a:t>C</a:t>
                      </a:r>
                      <a:r>
                        <a:rPr lang="en-US" sz="1100" b="0" i="0" u="none" strike="noStrike">
                          <a:solidFill>
                            <a:srgbClr val="000000"/>
                          </a:solidFill>
                          <a:effectLst/>
                          <a:latin typeface="+mn-lt"/>
                        </a:rPr>
                        <a:t>T</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mn-lt"/>
                        </a:rPr>
                        <a:t>NMP/100ml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rgbClr val="000000"/>
                          </a:solidFill>
                          <a:effectLst/>
                          <a:latin typeface="+mn-lt"/>
                        </a:rPr>
                        <a:t>1000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428973"/>
                  </a:ext>
                </a:extLst>
              </a:tr>
            </a:tbl>
          </a:graphicData>
        </a:graphic>
      </p:graphicFrame>
      <p:pic>
        <p:nvPicPr>
          <p:cNvPr id="4" name="Imagen 3">
            <a:extLst>
              <a:ext uri="{FF2B5EF4-FFF2-40B4-BE49-F238E27FC236}">
                <a16:creationId xmlns:a16="http://schemas.microsoft.com/office/drawing/2014/main" id="{F4D4D598-59F6-420B-8B74-84D1BD913844}"/>
              </a:ext>
            </a:extLst>
          </p:cNvPr>
          <p:cNvPicPr>
            <a:picLocks noChangeAspect="1"/>
          </p:cNvPicPr>
          <p:nvPr/>
        </p:nvPicPr>
        <p:blipFill>
          <a:blip r:embed="rId4"/>
          <a:stretch>
            <a:fillRect/>
          </a:stretch>
        </p:blipFill>
        <p:spPr>
          <a:xfrm>
            <a:off x="4826402" y="1565651"/>
            <a:ext cx="4185909" cy="3144664"/>
          </a:xfrm>
          <a:prstGeom prst="rect">
            <a:avLst/>
          </a:prstGeom>
        </p:spPr>
      </p:pic>
    </p:spTree>
    <p:extLst>
      <p:ext uri="{BB962C8B-B14F-4D97-AF65-F5344CB8AC3E}">
        <p14:creationId xmlns:p14="http://schemas.microsoft.com/office/powerpoint/2010/main" val="393443011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14</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0" y="72033"/>
            <a:ext cx="4020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07. RESULTADOS DE ANÁLISIS</a:t>
            </a:r>
            <a:endParaRPr lang="en-US" b="1" u="sng" dirty="0"/>
          </a:p>
        </p:txBody>
      </p:sp>
      <p:pic>
        <p:nvPicPr>
          <p:cNvPr id="10" name="Picture 2" descr="La Universidad de las Fuerzas Armadas - ESPE y la UNIR España fortalecen  las relaciones de Cooperación Interinstitucional - ESPE">
            <a:extLst>
              <a:ext uri="{FF2B5EF4-FFF2-40B4-BE49-F238E27FC236}">
                <a16:creationId xmlns:a16="http://schemas.microsoft.com/office/drawing/2014/main" id="{75D5F598-2795-4791-AB26-7F6045D625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F1E5E471-24A9-4D34-B3F0-E348F24F578C}"/>
              </a:ext>
            </a:extLst>
          </p:cNvPr>
          <p:cNvSpPr txBox="1"/>
          <p:nvPr/>
        </p:nvSpPr>
        <p:spPr>
          <a:xfrm>
            <a:off x="2034791" y="901325"/>
            <a:ext cx="5074417" cy="307777"/>
          </a:xfrm>
          <a:prstGeom prst="rect">
            <a:avLst/>
          </a:prstGeom>
          <a:noFill/>
        </p:spPr>
        <p:txBody>
          <a:bodyPr wrap="square">
            <a:spAutoFit/>
          </a:bodyPr>
          <a:lstStyle/>
          <a:p>
            <a:pPr>
              <a:spcAft>
                <a:spcPts val="1000"/>
              </a:spcAft>
            </a:pPr>
            <a:r>
              <a:rPr lang="es-EC" sz="1400" i="1">
                <a:solidFill>
                  <a:srgbClr val="000000"/>
                </a:solidFill>
                <a:effectLst/>
                <a:latin typeface="+mn-lt"/>
                <a:ea typeface="Calibri" panose="020F0502020204030204" pitchFamily="34" charset="0"/>
                <a:cs typeface="Calibri" panose="020F0502020204030204" pitchFamily="34" charset="0"/>
              </a:rPr>
              <a:t>Resultados generales de los muestreos realizados en enero</a:t>
            </a:r>
            <a:endParaRPr lang="en-US" sz="1400" i="1">
              <a:solidFill>
                <a:srgbClr val="000000"/>
              </a:solidFill>
              <a:effectLst/>
              <a:latin typeface="+mn-lt"/>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3B660156-524D-4B3C-AC50-2A3A9185827F}"/>
              </a:ext>
            </a:extLst>
          </p:cNvPr>
          <p:cNvGraphicFramePr>
            <a:graphicFrameLocks noGrp="1"/>
          </p:cNvGraphicFramePr>
          <p:nvPr>
            <p:extLst>
              <p:ext uri="{D42A27DB-BD31-4B8C-83A1-F6EECF244321}">
                <p14:modId xmlns:p14="http://schemas.microsoft.com/office/powerpoint/2010/main" val="3903781325"/>
              </p:ext>
            </p:extLst>
          </p:nvPr>
        </p:nvGraphicFramePr>
        <p:xfrm>
          <a:off x="898065" y="1606346"/>
          <a:ext cx="7347867" cy="3720463"/>
        </p:xfrm>
        <a:graphic>
          <a:graphicData uri="http://schemas.openxmlformats.org/drawingml/2006/table">
            <a:tbl>
              <a:tblPr firstRow="1" firstCol="1" bandRow="1"/>
              <a:tblGrid>
                <a:gridCol w="1074642">
                  <a:extLst>
                    <a:ext uri="{9D8B030D-6E8A-4147-A177-3AD203B41FA5}">
                      <a16:colId xmlns:a16="http://schemas.microsoft.com/office/drawing/2014/main" val="1155357293"/>
                    </a:ext>
                  </a:extLst>
                </a:gridCol>
                <a:gridCol w="911894">
                  <a:extLst>
                    <a:ext uri="{9D8B030D-6E8A-4147-A177-3AD203B41FA5}">
                      <a16:colId xmlns:a16="http://schemas.microsoft.com/office/drawing/2014/main" val="4284933198"/>
                    </a:ext>
                  </a:extLst>
                </a:gridCol>
                <a:gridCol w="753802">
                  <a:extLst>
                    <a:ext uri="{9D8B030D-6E8A-4147-A177-3AD203B41FA5}">
                      <a16:colId xmlns:a16="http://schemas.microsoft.com/office/drawing/2014/main" val="2995446473"/>
                    </a:ext>
                  </a:extLst>
                </a:gridCol>
                <a:gridCol w="832848">
                  <a:extLst>
                    <a:ext uri="{9D8B030D-6E8A-4147-A177-3AD203B41FA5}">
                      <a16:colId xmlns:a16="http://schemas.microsoft.com/office/drawing/2014/main" val="23863375"/>
                    </a:ext>
                  </a:extLst>
                </a:gridCol>
                <a:gridCol w="832848">
                  <a:extLst>
                    <a:ext uri="{9D8B030D-6E8A-4147-A177-3AD203B41FA5}">
                      <a16:colId xmlns:a16="http://schemas.microsoft.com/office/drawing/2014/main" val="3189834124"/>
                    </a:ext>
                  </a:extLst>
                </a:gridCol>
                <a:gridCol w="832848">
                  <a:extLst>
                    <a:ext uri="{9D8B030D-6E8A-4147-A177-3AD203B41FA5}">
                      <a16:colId xmlns:a16="http://schemas.microsoft.com/office/drawing/2014/main" val="1120514904"/>
                    </a:ext>
                  </a:extLst>
                </a:gridCol>
                <a:gridCol w="832848">
                  <a:extLst>
                    <a:ext uri="{9D8B030D-6E8A-4147-A177-3AD203B41FA5}">
                      <a16:colId xmlns:a16="http://schemas.microsoft.com/office/drawing/2014/main" val="4139350266"/>
                    </a:ext>
                  </a:extLst>
                </a:gridCol>
                <a:gridCol w="1276137">
                  <a:extLst>
                    <a:ext uri="{9D8B030D-6E8A-4147-A177-3AD203B41FA5}">
                      <a16:colId xmlns:a16="http://schemas.microsoft.com/office/drawing/2014/main" val="2634618598"/>
                    </a:ext>
                  </a:extLst>
                </a:gridCol>
              </a:tblGrid>
              <a:tr h="506450">
                <a:tc>
                  <a:txBody>
                    <a:bodyPr/>
                    <a:lstStyle/>
                    <a:p>
                      <a:pPr algn="ctr" rtl="0" fontAlgn="ctr"/>
                      <a:r>
                        <a:rPr lang="en-US" sz="1300" b="1" i="0" u="none" strike="noStrike">
                          <a:solidFill>
                            <a:srgbClr val="000000"/>
                          </a:solidFill>
                          <a:effectLst/>
                          <a:latin typeface="Arial" panose="020B0604020202020204" pitchFamily="34" charset="0"/>
                        </a:rPr>
                        <a:t>Parámetro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Unidad</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Punto 1</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Punto 2</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Punto 3</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Punto 4</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Límite Máximo</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300" b="1" i="0" u="none" strike="noStrike">
                          <a:solidFill>
                            <a:srgbClr val="000000"/>
                          </a:solidFill>
                          <a:effectLst/>
                          <a:latin typeface="Arial" panose="020B0604020202020204" pitchFamily="34" charset="0"/>
                        </a:rPr>
                        <a:t>Observaciones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301437"/>
                  </a:ext>
                </a:extLst>
              </a:tr>
              <a:tr h="253225">
                <a:tc>
                  <a:txBody>
                    <a:bodyPr/>
                    <a:lstStyle/>
                    <a:p>
                      <a:pPr algn="ctr" rtl="0" fontAlgn="ctr"/>
                      <a:r>
                        <a:rPr lang="en-US" sz="1300" b="0" i="0" u="none" strike="noStrike">
                          <a:solidFill>
                            <a:srgbClr val="000000"/>
                          </a:solidFill>
                          <a:effectLst/>
                          <a:latin typeface="Arial" panose="020B0604020202020204" pitchFamily="34" charset="0"/>
                        </a:rPr>
                        <a:t>pH</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endParaRPr lang="en-US" sz="1300" b="0" i="0" u="none" strike="noStrike">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300" b="0" i="0" u="none" strike="noStrike">
                          <a:solidFill>
                            <a:srgbClr val="000000"/>
                          </a:solidFill>
                          <a:effectLst/>
                          <a:latin typeface="Arial" panose="020B0604020202020204" pitchFamily="34" charset="0"/>
                        </a:rPr>
                        <a:t>7,72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300" b="0" i="0" u="none" strike="noStrike">
                          <a:solidFill>
                            <a:srgbClr val="000000"/>
                          </a:solidFill>
                          <a:effectLst/>
                          <a:latin typeface="Arial" panose="020B0604020202020204" pitchFamily="34" charset="0"/>
                        </a:rPr>
                        <a:t>7,64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300" b="0" i="0" u="none" strike="noStrike">
                          <a:solidFill>
                            <a:srgbClr val="000000"/>
                          </a:solidFill>
                          <a:effectLst/>
                          <a:latin typeface="Arial" panose="020B0604020202020204" pitchFamily="34" charset="0"/>
                        </a:rPr>
                        <a:t>7,85</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300" b="0" i="0" u="none" strike="noStrike">
                          <a:solidFill>
                            <a:srgbClr val="000000"/>
                          </a:solidFill>
                          <a:effectLst/>
                          <a:latin typeface="Arial" panose="020B0604020202020204" pitchFamily="34" charset="0"/>
                        </a:rPr>
                        <a:t>7,56</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300" b="0" i="0" u="none" strike="noStrike">
                          <a:solidFill>
                            <a:srgbClr val="000000"/>
                          </a:solidFill>
                          <a:effectLst/>
                          <a:latin typeface="Arial" panose="020B0604020202020204" pitchFamily="34" charset="0"/>
                        </a:rPr>
                        <a:t>6,5-8,4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3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46245631"/>
                  </a:ext>
                </a:extLst>
              </a:tr>
              <a:tr h="253225">
                <a:tc>
                  <a:txBody>
                    <a:bodyPr/>
                    <a:lstStyle/>
                    <a:p>
                      <a:pPr algn="ctr" rtl="0" fontAlgn="ctr"/>
                      <a:r>
                        <a:rPr lang="en-US" sz="1300" b="0" i="0" u="none" strike="noStrike">
                          <a:solidFill>
                            <a:srgbClr val="000000"/>
                          </a:solidFill>
                          <a:effectLst/>
                          <a:latin typeface="Arial" panose="020B0604020202020204" pitchFamily="34" charset="0"/>
                        </a:rPr>
                        <a:t>T</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BDC1C6"/>
                          </a:solidFill>
                          <a:effectLst/>
                          <a:latin typeface="Calibri" panose="020F0502020204030204" pitchFamily="34" charset="0"/>
                        </a:rPr>
                        <a:t>°</a:t>
                      </a:r>
                      <a:r>
                        <a:rPr lang="en-US" sz="1300" b="0" i="0" u="none" strike="noStrike">
                          <a:solidFill>
                            <a:srgbClr val="000000"/>
                          </a:solidFill>
                          <a:effectLst/>
                          <a:latin typeface="Arial" panose="020B0604020202020204" pitchFamily="34" charset="0"/>
                        </a:rPr>
                        <a:t>C</a:t>
                      </a:r>
                      <a:endParaRPr lang="en-US" sz="1300" b="0" i="0" u="none" strike="noStrike">
                        <a:solidFill>
                          <a:srgbClr val="BDC1C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19,35</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19,92</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19,48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21,8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&lt;35</a:t>
                      </a:r>
                    </a:p>
                  </a:txBody>
                  <a:tcPr marL="7620" marR="7620" marT="7620" marB="0" anchor="ctr">
                    <a:lnL>
                      <a:noFill/>
                    </a:lnL>
                    <a:lnR>
                      <a:noFill/>
                    </a:lnR>
                    <a:lnT>
                      <a:noFill/>
                    </a:lnT>
                    <a:lnB>
                      <a:noFill/>
                    </a:lnB>
                  </a:tcPr>
                </a:tc>
                <a:tc>
                  <a:txBody>
                    <a:bodyPr/>
                    <a:lstStyle/>
                    <a:p>
                      <a:pPr algn="l" fontAlgn="b"/>
                      <a:endParaRPr lang="en-US" sz="13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115606821"/>
                  </a:ext>
                </a:extLst>
              </a:tr>
              <a:tr h="253225">
                <a:tc>
                  <a:txBody>
                    <a:bodyPr/>
                    <a:lstStyle/>
                    <a:p>
                      <a:pPr algn="ctr" rtl="0" fontAlgn="ctr"/>
                      <a:r>
                        <a:rPr lang="en-US" sz="1300" b="0" i="0" u="none" strike="noStrike">
                          <a:solidFill>
                            <a:srgbClr val="000000"/>
                          </a:solidFill>
                          <a:effectLst/>
                          <a:latin typeface="Arial" panose="020B0604020202020204" pitchFamily="34" charset="0"/>
                        </a:rPr>
                        <a:t>CE</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Mho</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505,99</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583,78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660,11</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628,33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1000</a:t>
                      </a:r>
                    </a:p>
                  </a:txBody>
                  <a:tcPr marL="7620" marR="7620" marT="7620" marB="0" anchor="ctr">
                    <a:lnL>
                      <a:noFill/>
                    </a:lnL>
                    <a:lnR>
                      <a:noFill/>
                    </a:lnR>
                    <a:lnT>
                      <a:noFill/>
                    </a:lnT>
                    <a:lnB>
                      <a:noFill/>
                    </a:lnB>
                  </a:tcPr>
                </a:tc>
                <a:tc>
                  <a:txBody>
                    <a:bodyPr/>
                    <a:lstStyle/>
                    <a:p>
                      <a:pPr algn="l" fontAlgn="b"/>
                      <a:endParaRPr lang="en-US" sz="13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961851286"/>
                  </a:ext>
                </a:extLst>
              </a:tr>
              <a:tr h="486972">
                <a:tc>
                  <a:txBody>
                    <a:bodyPr/>
                    <a:lstStyle/>
                    <a:p>
                      <a:pPr algn="ctr" rtl="0" fontAlgn="ctr"/>
                      <a:r>
                        <a:rPr lang="en-US" sz="1300" b="0" i="0" u="none" strike="noStrike">
                          <a:solidFill>
                            <a:srgbClr val="000000"/>
                          </a:solidFill>
                          <a:effectLst/>
                          <a:latin typeface="Arial" panose="020B0604020202020204" pitchFamily="34" charset="0"/>
                        </a:rPr>
                        <a:t>Turbidez</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UTN</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12,19</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13,48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17,42</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9,78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Tratamiento</a:t>
                      </a:r>
                    </a:p>
                  </a:txBody>
                  <a:tcPr marL="7620" marR="7620" marT="7620" marB="0" anchor="ctr">
                    <a:lnL>
                      <a:noFill/>
                    </a:lnL>
                    <a:lnR>
                      <a:noFill/>
                    </a:lnR>
                    <a:lnT>
                      <a:noFill/>
                    </a:lnT>
                    <a:lnB>
                      <a:noFill/>
                    </a:lnB>
                  </a:tcPr>
                </a:tc>
                <a:extLst>
                  <a:ext uri="{0D108BD9-81ED-4DB2-BD59-A6C34878D82A}">
                    <a16:rowId xmlns:a16="http://schemas.microsoft.com/office/drawing/2014/main" val="461513228"/>
                  </a:ext>
                </a:extLst>
              </a:tr>
              <a:tr h="486972">
                <a:tc>
                  <a:txBody>
                    <a:bodyPr/>
                    <a:lstStyle/>
                    <a:p>
                      <a:pPr algn="ctr" rtl="0" fontAlgn="ctr"/>
                      <a:r>
                        <a:rPr lang="en-US" sz="1300" b="0" i="0" u="none" strike="noStrike">
                          <a:solidFill>
                            <a:srgbClr val="000000"/>
                          </a:solidFill>
                          <a:effectLst/>
                          <a:latin typeface="Arial" panose="020B0604020202020204" pitchFamily="34" charset="0"/>
                        </a:rPr>
                        <a:t>Nitratos</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mg/l</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16,7</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20,7</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32,03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13,26</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10</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Tratamiento</a:t>
                      </a:r>
                    </a:p>
                  </a:txBody>
                  <a:tcPr marL="7620" marR="7620" marT="7620" marB="0" anchor="ctr">
                    <a:lnL>
                      <a:noFill/>
                    </a:lnL>
                    <a:lnR>
                      <a:noFill/>
                    </a:lnR>
                    <a:lnT>
                      <a:noFill/>
                    </a:lnT>
                    <a:lnB>
                      <a:noFill/>
                    </a:lnB>
                  </a:tcPr>
                </a:tc>
                <a:extLst>
                  <a:ext uri="{0D108BD9-81ED-4DB2-BD59-A6C34878D82A}">
                    <a16:rowId xmlns:a16="http://schemas.microsoft.com/office/drawing/2014/main" val="578987011"/>
                  </a:ext>
                </a:extLst>
              </a:tr>
              <a:tr h="486972">
                <a:tc>
                  <a:txBody>
                    <a:bodyPr/>
                    <a:lstStyle/>
                    <a:p>
                      <a:pPr algn="ctr" rtl="0" fontAlgn="ctr"/>
                      <a:r>
                        <a:rPr lang="en-US" sz="1300" b="0" i="0" u="none" strike="noStrike">
                          <a:solidFill>
                            <a:srgbClr val="000000"/>
                          </a:solidFill>
                          <a:effectLst/>
                          <a:latin typeface="Arial" panose="020B0604020202020204" pitchFamily="34" charset="0"/>
                        </a:rPr>
                        <a:t>Fosfatos</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mg/l</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2,27</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2,48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2,72</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0,05</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Tratamiento</a:t>
                      </a:r>
                    </a:p>
                  </a:txBody>
                  <a:tcPr marL="7620" marR="7620" marT="7620" marB="0" anchor="ctr">
                    <a:lnL>
                      <a:noFill/>
                    </a:lnL>
                    <a:lnR>
                      <a:noFill/>
                    </a:lnR>
                    <a:lnT>
                      <a:noFill/>
                    </a:lnT>
                    <a:lnB>
                      <a:noFill/>
                    </a:lnB>
                  </a:tcPr>
                </a:tc>
                <a:extLst>
                  <a:ext uri="{0D108BD9-81ED-4DB2-BD59-A6C34878D82A}">
                    <a16:rowId xmlns:a16="http://schemas.microsoft.com/office/drawing/2014/main" val="2127422765"/>
                  </a:ext>
                </a:extLst>
              </a:tr>
              <a:tr h="253225">
                <a:tc>
                  <a:txBody>
                    <a:bodyPr/>
                    <a:lstStyle/>
                    <a:p>
                      <a:pPr algn="ctr" rtl="0" fontAlgn="ctr"/>
                      <a:r>
                        <a:rPr lang="en-US" sz="1300" b="0" i="0" u="none" strike="noStrike">
                          <a:solidFill>
                            <a:srgbClr val="000000"/>
                          </a:solidFill>
                          <a:effectLst/>
                          <a:latin typeface="Arial" panose="020B0604020202020204" pitchFamily="34" charset="0"/>
                        </a:rPr>
                        <a:t>DQO</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mg/l</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231,22</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172,22</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215,11</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235,58</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250</a:t>
                      </a:r>
                    </a:p>
                  </a:txBody>
                  <a:tcPr marL="7620" marR="7620" marT="7620" marB="0" anchor="ctr">
                    <a:lnL>
                      <a:noFill/>
                    </a:lnL>
                    <a:lnR>
                      <a:noFill/>
                    </a:lnR>
                    <a:lnT>
                      <a:noFill/>
                    </a:lnT>
                    <a:lnB>
                      <a:noFill/>
                    </a:lnB>
                  </a:tcPr>
                </a:tc>
                <a:tc>
                  <a:txBody>
                    <a:bodyPr/>
                    <a:lstStyle/>
                    <a:p>
                      <a:pPr algn="l" fontAlgn="b"/>
                      <a:endParaRPr lang="en-US" sz="13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4222883097"/>
                  </a:ext>
                </a:extLst>
              </a:tr>
              <a:tr h="253225">
                <a:tc>
                  <a:txBody>
                    <a:bodyPr/>
                    <a:lstStyle/>
                    <a:p>
                      <a:pPr algn="ctr" rtl="0" fontAlgn="ctr"/>
                      <a:r>
                        <a:rPr lang="en-US" sz="1300" b="0" i="0" u="none" strike="noStrike">
                          <a:solidFill>
                            <a:srgbClr val="000000"/>
                          </a:solidFill>
                          <a:effectLst/>
                          <a:latin typeface="Arial" panose="020B0604020202020204" pitchFamily="34" charset="0"/>
                        </a:rPr>
                        <a:t>STD</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mg/l</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445,33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441,33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479,33</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442,67</a:t>
                      </a:r>
                    </a:p>
                  </a:txBody>
                  <a:tcPr marL="7620" marR="7620" marT="7620" marB="0" anchor="ctr">
                    <a:lnL>
                      <a:noFill/>
                    </a:lnL>
                    <a:lnR>
                      <a:noFill/>
                    </a:lnR>
                    <a:lnT>
                      <a:noFill/>
                    </a:lnT>
                    <a:lnB>
                      <a:noFill/>
                    </a:lnB>
                  </a:tcPr>
                </a:tc>
                <a:tc>
                  <a:txBody>
                    <a:bodyPr/>
                    <a:lstStyle/>
                    <a:p>
                      <a:pPr algn="ctr" rtl="0" fontAlgn="ctr"/>
                      <a:r>
                        <a:rPr lang="en-US" sz="1300" b="0" i="0" u="none" strike="noStrike">
                          <a:solidFill>
                            <a:srgbClr val="000000"/>
                          </a:solidFill>
                          <a:effectLst/>
                          <a:latin typeface="Arial" panose="020B0604020202020204" pitchFamily="34" charset="0"/>
                        </a:rPr>
                        <a:t>450</a:t>
                      </a:r>
                    </a:p>
                  </a:txBody>
                  <a:tcPr marL="7620" marR="7620" marT="7620" marB="0" anchor="ctr">
                    <a:lnL>
                      <a:noFill/>
                    </a:lnL>
                    <a:lnR>
                      <a:noFill/>
                    </a:lnR>
                    <a:lnT>
                      <a:noFill/>
                    </a:lnT>
                    <a:lnB>
                      <a:noFill/>
                    </a:lnB>
                  </a:tcPr>
                </a:tc>
                <a:tc>
                  <a:txBody>
                    <a:bodyPr/>
                    <a:lstStyle/>
                    <a:p>
                      <a:pPr algn="l" fontAlgn="b"/>
                      <a:endParaRPr lang="en-US" sz="13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238312655"/>
                  </a:ext>
                </a:extLst>
              </a:tr>
              <a:tr h="486972">
                <a:tc>
                  <a:txBody>
                    <a:bodyPr/>
                    <a:lstStyle/>
                    <a:p>
                      <a:pPr algn="ctr" rtl="0" fontAlgn="ctr"/>
                      <a:r>
                        <a:rPr lang="en-US" sz="1300" b="0" i="0" u="none" strike="noStrike">
                          <a:solidFill>
                            <a:srgbClr val="000000"/>
                          </a:solidFill>
                          <a:effectLst/>
                          <a:latin typeface="Arial" panose="020B0604020202020204" pitchFamily="34" charset="0"/>
                        </a:rPr>
                        <a:t>CT</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NMP/100ml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414,33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370,33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334,67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226,67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300" b="0" i="0" u="none" strike="noStrike">
                          <a:solidFill>
                            <a:srgbClr val="000000"/>
                          </a:solidFill>
                          <a:effectLst/>
                          <a:latin typeface="Arial" panose="020B0604020202020204" pitchFamily="34" charset="0"/>
                        </a:rPr>
                        <a:t>1000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318033"/>
                  </a:ext>
                </a:extLst>
              </a:tr>
            </a:tbl>
          </a:graphicData>
        </a:graphic>
      </p:graphicFrame>
    </p:spTree>
    <p:extLst>
      <p:ext uri="{BB962C8B-B14F-4D97-AF65-F5344CB8AC3E}">
        <p14:creationId xmlns:p14="http://schemas.microsoft.com/office/powerpoint/2010/main" val="94977026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15</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81189" y="38813"/>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4DB74245-A38F-467B-9BD9-F0D973C44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6B6CD44-823B-4858-A130-D6EB715C255B}"/>
              </a:ext>
            </a:extLst>
          </p:cNvPr>
          <p:cNvSpPr txBox="1"/>
          <p:nvPr/>
        </p:nvSpPr>
        <p:spPr>
          <a:xfrm>
            <a:off x="2235200" y="575427"/>
            <a:ext cx="5575300" cy="560410"/>
          </a:xfrm>
          <a:prstGeom prst="rect">
            <a:avLst/>
          </a:prstGeom>
          <a:noFill/>
        </p:spPr>
        <p:txBody>
          <a:bodyPr wrap="square">
            <a:spAutoFit/>
          </a:bodyPr>
          <a:lstStyle/>
          <a:p>
            <a:pPr>
              <a:lnSpc>
                <a:spcPct val="200000"/>
              </a:lnSpc>
              <a:spcBef>
                <a:spcPts val="200"/>
              </a:spcBef>
            </a:pPr>
            <a:r>
              <a:rPr lang="es-EC" sz="1800" b="1" i="1">
                <a:effectLst/>
                <a:latin typeface="+mn-lt"/>
                <a:ea typeface="Times New Roman" panose="02020603050405020304" pitchFamily="18" charset="0"/>
                <a:cs typeface="Times New Roman" panose="02020603050405020304" pitchFamily="18" charset="0"/>
              </a:rPr>
              <a:t>Biofiltro, Filtro-Jardinera o Lavadero Ecológico</a:t>
            </a:r>
            <a:endParaRPr lang="en-US" sz="1800" b="1" i="1">
              <a:effectLst/>
              <a:latin typeface="+mn-lt"/>
              <a:ea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FDEA30A8-E237-42EC-B70E-1DA217A75647}"/>
              </a:ext>
            </a:extLst>
          </p:cNvPr>
          <p:cNvPicPr>
            <a:picLocks noChangeAspect="1"/>
          </p:cNvPicPr>
          <p:nvPr/>
        </p:nvPicPr>
        <p:blipFill>
          <a:blip r:embed="rId4"/>
          <a:stretch>
            <a:fillRect/>
          </a:stretch>
        </p:blipFill>
        <p:spPr>
          <a:xfrm>
            <a:off x="1161419" y="1344700"/>
            <a:ext cx="7025765" cy="3838674"/>
          </a:xfrm>
          <a:prstGeom prst="rect">
            <a:avLst/>
          </a:prstGeom>
        </p:spPr>
      </p:pic>
    </p:spTree>
    <p:extLst>
      <p:ext uri="{BB962C8B-B14F-4D97-AF65-F5344CB8AC3E}">
        <p14:creationId xmlns:p14="http://schemas.microsoft.com/office/powerpoint/2010/main" val="207941854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16</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81189" y="38813"/>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4DB74245-A38F-467B-9BD9-F0D973C44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638CF420-83E2-4ADD-9F54-72F238668A32}"/>
              </a:ext>
            </a:extLst>
          </p:cNvPr>
          <p:cNvSpPr txBox="1"/>
          <p:nvPr/>
        </p:nvSpPr>
        <p:spPr>
          <a:xfrm>
            <a:off x="2286000" y="790606"/>
            <a:ext cx="4572000" cy="369332"/>
          </a:xfrm>
          <a:prstGeom prst="rect">
            <a:avLst/>
          </a:prstGeom>
          <a:noFill/>
        </p:spPr>
        <p:txBody>
          <a:bodyPr wrap="square">
            <a:spAutoFit/>
          </a:bodyPr>
          <a:lstStyle/>
          <a:p>
            <a:pPr algn="ctr"/>
            <a:r>
              <a:rPr lang="es-EC" sz="1800" b="1">
                <a:effectLst/>
                <a:latin typeface="+mn-lt"/>
                <a:ea typeface="Times New Roman" panose="02020603050405020304" pitchFamily="18" charset="0"/>
                <a:cs typeface="Times New Roman" panose="02020603050405020304" pitchFamily="18" charset="0"/>
              </a:rPr>
              <a:t>Diseño del Biofiltro</a:t>
            </a:r>
            <a:endParaRPr lang="en-US" sz="1800" b="1">
              <a:effectLst/>
              <a:latin typeface="+mn-lt"/>
              <a:ea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1F3A2366-965C-4E10-ADD8-1E6378FACB20}"/>
              </a:ext>
            </a:extLst>
          </p:cNvPr>
          <p:cNvSpPr txBox="1"/>
          <p:nvPr/>
        </p:nvSpPr>
        <p:spPr>
          <a:xfrm>
            <a:off x="723488" y="1597127"/>
            <a:ext cx="5315900" cy="369332"/>
          </a:xfrm>
          <a:prstGeom prst="rect">
            <a:avLst/>
          </a:prstGeom>
          <a:noFill/>
        </p:spPr>
        <p:txBody>
          <a:bodyPr wrap="square">
            <a:spAutoFit/>
          </a:bodyPr>
          <a:lstStyle/>
          <a:p>
            <a:r>
              <a:rPr lang="es-EC">
                <a:latin typeface="+mn-lt"/>
                <a:ea typeface="Calibri" panose="020F0502020204030204" pitchFamily="34" charset="0"/>
              </a:rPr>
              <a:t>E</a:t>
            </a:r>
            <a:r>
              <a:rPr lang="es-EC" sz="1800">
                <a:effectLst/>
                <a:latin typeface="+mn-lt"/>
                <a:ea typeface="Calibri" panose="020F0502020204030204" pitchFamily="34" charset="0"/>
              </a:rPr>
              <a:t>squema de la trampa de grasas más el biofiltro</a:t>
            </a:r>
            <a:endParaRPr lang="en-US">
              <a:latin typeface="+mn-lt"/>
            </a:endParaRPr>
          </a:p>
        </p:txBody>
      </p:sp>
      <p:pic>
        <p:nvPicPr>
          <p:cNvPr id="3" name="Imagen 2">
            <a:extLst>
              <a:ext uri="{FF2B5EF4-FFF2-40B4-BE49-F238E27FC236}">
                <a16:creationId xmlns:a16="http://schemas.microsoft.com/office/drawing/2014/main" id="{6DE17517-9ECA-48EA-9232-AB2B96C9A9DF}"/>
              </a:ext>
            </a:extLst>
          </p:cNvPr>
          <p:cNvPicPr>
            <a:picLocks noChangeAspect="1"/>
          </p:cNvPicPr>
          <p:nvPr/>
        </p:nvPicPr>
        <p:blipFill>
          <a:blip r:embed="rId4"/>
          <a:stretch>
            <a:fillRect/>
          </a:stretch>
        </p:blipFill>
        <p:spPr>
          <a:xfrm>
            <a:off x="94353" y="2177405"/>
            <a:ext cx="9008372" cy="3204810"/>
          </a:xfrm>
          <a:prstGeom prst="rect">
            <a:avLst/>
          </a:prstGeom>
        </p:spPr>
      </p:pic>
    </p:spTree>
    <p:extLst>
      <p:ext uri="{BB962C8B-B14F-4D97-AF65-F5344CB8AC3E}">
        <p14:creationId xmlns:p14="http://schemas.microsoft.com/office/powerpoint/2010/main" val="163266289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17</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81189" y="38813"/>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4DB74245-A38F-467B-9BD9-F0D973C44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638CF420-83E2-4ADD-9F54-72F238668A32}"/>
              </a:ext>
            </a:extLst>
          </p:cNvPr>
          <p:cNvSpPr txBox="1"/>
          <p:nvPr/>
        </p:nvSpPr>
        <p:spPr>
          <a:xfrm>
            <a:off x="2286000" y="790606"/>
            <a:ext cx="4572000" cy="369332"/>
          </a:xfrm>
          <a:prstGeom prst="rect">
            <a:avLst/>
          </a:prstGeom>
          <a:noFill/>
        </p:spPr>
        <p:txBody>
          <a:bodyPr wrap="square">
            <a:spAutoFit/>
          </a:bodyPr>
          <a:lstStyle/>
          <a:p>
            <a:pPr algn="ctr"/>
            <a:r>
              <a:rPr lang="es-EC" sz="1800" b="1">
                <a:effectLst/>
                <a:latin typeface="+mn-lt"/>
                <a:ea typeface="Times New Roman" panose="02020603050405020304" pitchFamily="18" charset="0"/>
                <a:cs typeface="Times New Roman" panose="02020603050405020304" pitchFamily="18" charset="0"/>
              </a:rPr>
              <a:t>Diseño del Biofiltro</a:t>
            </a:r>
            <a:endParaRPr lang="en-US" sz="1800" b="1">
              <a:effectLst/>
              <a:latin typeface="+mn-lt"/>
              <a:ea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id="{BD04BEE0-3597-4A18-81E1-9D21BEB5175C}"/>
              </a:ext>
            </a:extLst>
          </p:cNvPr>
          <p:cNvPicPr>
            <a:picLocks noChangeAspect="1"/>
          </p:cNvPicPr>
          <p:nvPr/>
        </p:nvPicPr>
        <p:blipFill>
          <a:blip r:embed="rId4"/>
          <a:stretch>
            <a:fillRect/>
          </a:stretch>
        </p:blipFill>
        <p:spPr>
          <a:xfrm>
            <a:off x="560442" y="2206860"/>
            <a:ext cx="4572000" cy="2731885"/>
          </a:xfrm>
          <a:prstGeom prst="rect">
            <a:avLst/>
          </a:prstGeom>
        </p:spPr>
      </p:pic>
      <p:pic>
        <p:nvPicPr>
          <p:cNvPr id="13" name="Imagen 12">
            <a:extLst>
              <a:ext uri="{FF2B5EF4-FFF2-40B4-BE49-F238E27FC236}">
                <a16:creationId xmlns:a16="http://schemas.microsoft.com/office/drawing/2014/main" id="{9F035831-6F91-4FB5-BF4D-439EABB27F7B}"/>
              </a:ext>
            </a:extLst>
          </p:cNvPr>
          <p:cNvPicPr>
            <a:picLocks noChangeAspect="1"/>
          </p:cNvPicPr>
          <p:nvPr/>
        </p:nvPicPr>
        <p:blipFill rotWithShape="1">
          <a:blip r:embed="rId5">
            <a:extLst>
              <a:ext uri="{28A0092B-C50C-407E-A947-70E740481C1C}">
                <a14:useLocalDpi xmlns:a14="http://schemas.microsoft.com/office/drawing/2010/main" val="0"/>
              </a:ext>
            </a:extLst>
          </a:blip>
          <a:srcRect t="1930" r="68582" b="40842"/>
          <a:stretch/>
        </p:blipFill>
        <p:spPr bwMode="auto">
          <a:xfrm>
            <a:off x="5723760" y="2171228"/>
            <a:ext cx="2720181" cy="2733603"/>
          </a:xfrm>
          <a:prstGeom prst="rect">
            <a:avLst/>
          </a:prstGeom>
          <a:noFill/>
          <a:ln>
            <a:no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BC6DBFD1-E9EF-4F1A-A0C6-3DA00197164A}"/>
              </a:ext>
            </a:extLst>
          </p:cNvPr>
          <p:cNvSpPr txBox="1"/>
          <p:nvPr/>
        </p:nvSpPr>
        <p:spPr>
          <a:xfrm>
            <a:off x="-419100" y="1479683"/>
            <a:ext cx="4572000" cy="369332"/>
          </a:xfrm>
          <a:prstGeom prst="rect">
            <a:avLst/>
          </a:prstGeom>
          <a:noFill/>
        </p:spPr>
        <p:txBody>
          <a:bodyPr wrap="square">
            <a:spAutoFit/>
          </a:bodyPr>
          <a:lstStyle/>
          <a:p>
            <a:pPr algn="ctr"/>
            <a:r>
              <a:rPr lang="es-ES" sz="1800" b="1">
                <a:effectLst/>
                <a:latin typeface="+mn-lt"/>
                <a:ea typeface="Times New Roman" panose="02020603050405020304" pitchFamily="18" charset="0"/>
                <a:cs typeface="Times New Roman" panose="02020603050405020304" pitchFamily="18" charset="0"/>
              </a:rPr>
              <a:t>Trampa de Grasa</a:t>
            </a:r>
            <a:endParaRPr lang="en-US" sz="1800" b="1">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34187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18</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81189" y="38813"/>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4DB74245-A38F-467B-9BD9-F0D973C44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638CF420-83E2-4ADD-9F54-72F238668A32}"/>
              </a:ext>
            </a:extLst>
          </p:cNvPr>
          <p:cNvSpPr txBox="1"/>
          <p:nvPr/>
        </p:nvSpPr>
        <p:spPr>
          <a:xfrm>
            <a:off x="2286000" y="790606"/>
            <a:ext cx="4572000" cy="369332"/>
          </a:xfrm>
          <a:prstGeom prst="rect">
            <a:avLst/>
          </a:prstGeom>
          <a:noFill/>
        </p:spPr>
        <p:txBody>
          <a:bodyPr wrap="square">
            <a:spAutoFit/>
          </a:bodyPr>
          <a:lstStyle/>
          <a:p>
            <a:pPr algn="ctr"/>
            <a:r>
              <a:rPr lang="es-EC" sz="1800" b="1">
                <a:effectLst/>
                <a:latin typeface="+mn-lt"/>
                <a:ea typeface="Times New Roman" panose="02020603050405020304" pitchFamily="18" charset="0"/>
                <a:cs typeface="Times New Roman" panose="02020603050405020304" pitchFamily="18" charset="0"/>
              </a:rPr>
              <a:t>Diseño del Biofiltro</a:t>
            </a:r>
            <a:endParaRPr lang="en-US" sz="1800" b="1">
              <a:effectLst/>
              <a:latin typeface="+mn-lt"/>
              <a:ea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BC6DBFD1-E9EF-4F1A-A0C6-3DA00197164A}"/>
              </a:ext>
            </a:extLst>
          </p:cNvPr>
          <p:cNvSpPr txBox="1"/>
          <p:nvPr/>
        </p:nvSpPr>
        <p:spPr>
          <a:xfrm>
            <a:off x="-419100" y="1479683"/>
            <a:ext cx="4572000" cy="369332"/>
          </a:xfrm>
          <a:prstGeom prst="rect">
            <a:avLst/>
          </a:prstGeom>
          <a:noFill/>
        </p:spPr>
        <p:txBody>
          <a:bodyPr wrap="square">
            <a:spAutoFit/>
          </a:bodyPr>
          <a:lstStyle/>
          <a:p>
            <a:pPr algn="ctr"/>
            <a:r>
              <a:rPr lang="es-ES" b="1">
                <a:latin typeface="+mn-lt"/>
                <a:ea typeface="Times New Roman" panose="02020603050405020304" pitchFamily="18" charset="0"/>
                <a:cs typeface="Times New Roman" panose="02020603050405020304" pitchFamily="18" charset="0"/>
              </a:rPr>
              <a:t>Biofiltro</a:t>
            </a:r>
            <a:endParaRPr lang="en-US" sz="1800" b="1">
              <a:effectLst/>
              <a:latin typeface="+mn-lt"/>
              <a:ea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14157CE0-EE2C-43F4-85BE-3CD771B4DDBC}"/>
              </a:ext>
            </a:extLst>
          </p:cNvPr>
          <p:cNvPicPr>
            <a:picLocks noChangeAspect="1"/>
          </p:cNvPicPr>
          <p:nvPr/>
        </p:nvPicPr>
        <p:blipFill rotWithShape="1">
          <a:blip r:embed="rId4"/>
          <a:srcRect l="4691"/>
          <a:stretch/>
        </p:blipFill>
        <p:spPr>
          <a:xfrm>
            <a:off x="140198" y="2008845"/>
            <a:ext cx="4841465" cy="3109909"/>
          </a:xfrm>
          <a:prstGeom prst="rect">
            <a:avLst/>
          </a:prstGeom>
        </p:spPr>
      </p:pic>
      <p:pic>
        <p:nvPicPr>
          <p:cNvPr id="14" name="Imagen 13">
            <a:extLst>
              <a:ext uri="{FF2B5EF4-FFF2-40B4-BE49-F238E27FC236}">
                <a16:creationId xmlns:a16="http://schemas.microsoft.com/office/drawing/2014/main" id="{6E7BAB88-2DB9-4FB7-834C-270CDECB0C18}"/>
              </a:ext>
            </a:extLst>
          </p:cNvPr>
          <p:cNvPicPr>
            <a:picLocks noChangeAspect="1"/>
          </p:cNvPicPr>
          <p:nvPr/>
        </p:nvPicPr>
        <p:blipFill rotWithShape="1">
          <a:blip r:embed="rId5">
            <a:extLst>
              <a:ext uri="{28A0092B-C50C-407E-A947-70E740481C1C}">
                <a14:useLocalDpi xmlns:a14="http://schemas.microsoft.com/office/drawing/2010/main" val="0"/>
              </a:ext>
            </a:extLst>
          </a:blip>
          <a:srcRect l="25157" t="23765" r="19658" b="10460"/>
          <a:stretch/>
        </p:blipFill>
        <p:spPr bwMode="auto">
          <a:xfrm>
            <a:off x="5099478" y="2299405"/>
            <a:ext cx="3815922" cy="25094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492047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19</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8E644E7B-7411-467F-AB2B-F33E79CCBC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B872EEB3-5AE9-4328-998D-5B40FCEBE388}"/>
              </a:ext>
            </a:extLst>
          </p:cNvPr>
          <p:cNvPicPr>
            <a:picLocks noChangeAspect="1"/>
          </p:cNvPicPr>
          <p:nvPr/>
        </p:nvPicPr>
        <p:blipFill>
          <a:blip r:embed="rId4"/>
          <a:stretch>
            <a:fillRect/>
          </a:stretch>
        </p:blipFill>
        <p:spPr>
          <a:xfrm>
            <a:off x="680597" y="1129778"/>
            <a:ext cx="7782805" cy="3787908"/>
          </a:xfrm>
          <a:prstGeom prst="rect">
            <a:avLst/>
          </a:prstGeom>
        </p:spPr>
      </p:pic>
      <p:sp>
        <p:nvSpPr>
          <p:cNvPr id="13" name="Rectángulo 12">
            <a:extLst>
              <a:ext uri="{FF2B5EF4-FFF2-40B4-BE49-F238E27FC236}">
                <a16:creationId xmlns:a16="http://schemas.microsoft.com/office/drawing/2014/main" id="{EC9AB3B4-DC9C-48F8-8E46-10A7C226F3A3}"/>
              </a:ext>
            </a:extLst>
          </p:cNvPr>
          <p:cNvSpPr/>
          <p:nvPr/>
        </p:nvSpPr>
        <p:spPr>
          <a:xfrm>
            <a:off x="81189" y="139638"/>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spTree>
    <p:extLst>
      <p:ext uri="{BB962C8B-B14F-4D97-AF65-F5344CB8AC3E}">
        <p14:creationId xmlns:p14="http://schemas.microsoft.com/office/powerpoint/2010/main" val="305424843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4464496"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u="sng" dirty="0"/>
              <a:t>01</a:t>
            </a:r>
            <a:r>
              <a:rPr lang="es-ES" b="1" u="sng"/>
              <a:t>. </a:t>
            </a:r>
            <a:r>
              <a:rPr lang="es-EC" b="1" u="sng"/>
              <a:t>INTRODUCCIÓN</a:t>
            </a:r>
            <a:endParaRPr lang="en-US" b="1" u="sng" dirty="0"/>
          </a:p>
        </p:txBody>
      </p:sp>
      <p:grpSp>
        <p:nvGrpSpPr>
          <p:cNvPr id="669" name="Google Shape;2491;p26"/>
          <p:cNvGrpSpPr/>
          <p:nvPr/>
        </p:nvGrpSpPr>
        <p:grpSpPr>
          <a:xfrm>
            <a:off x="4961229" y="4156898"/>
            <a:ext cx="487345" cy="356306"/>
            <a:chOff x="3139569" y="4102218"/>
            <a:chExt cx="469486" cy="355281"/>
          </a:xfrm>
        </p:grpSpPr>
        <p:sp>
          <p:nvSpPr>
            <p:cNvPr id="670" name="Google Shape;2492;p26"/>
            <p:cNvSpPr/>
            <p:nvPr/>
          </p:nvSpPr>
          <p:spPr>
            <a:xfrm>
              <a:off x="3139569" y="4102218"/>
              <a:ext cx="469486" cy="355281"/>
            </a:xfrm>
            <a:custGeom>
              <a:avLst/>
              <a:gdLst/>
              <a:ahLst/>
              <a:cxnLst/>
              <a:rect l="l" t="t" r="r" b="b"/>
              <a:pathLst>
                <a:path w="4966" h="3758" extrusionOk="0">
                  <a:moveTo>
                    <a:pt x="4105" y="125"/>
                  </a:moveTo>
                  <a:cubicBezTo>
                    <a:pt x="4116" y="125"/>
                    <a:pt x="4128" y="127"/>
                    <a:pt x="4140" y="131"/>
                  </a:cubicBezTo>
                  <a:cubicBezTo>
                    <a:pt x="4188" y="149"/>
                    <a:pt x="4261" y="290"/>
                    <a:pt x="4285" y="333"/>
                  </a:cubicBezTo>
                  <a:cubicBezTo>
                    <a:pt x="4318" y="394"/>
                    <a:pt x="4359" y="445"/>
                    <a:pt x="4388" y="510"/>
                  </a:cubicBezTo>
                  <a:cubicBezTo>
                    <a:pt x="4421" y="585"/>
                    <a:pt x="4442" y="664"/>
                    <a:pt x="4478" y="736"/>
                  </a:cubicBezTo>
                  <a:cubicBezTo>
                    <a:pt x="4522" y="824"/>
                    <a:pt x="4572" y="908"/>
                    <a:pt x="4609" y="997"/>
                  </a:cubicBezTo>
                  <a:cubicBezTo>
                    <a:pt x="4639" y="1067"/>
                    <a:pt x="4680" y="1133"/>
                    <a:pt x="4706" y="1202"/>
                  </a:cubicBezTo>
                  <a:cubicBezTo>
                    <a:pt x="4735" y="1276"/>
                    <a:pt x="4804" y="1368"/>
                    <a:pt x="4775" y="1450"/>
                  </a:cubicBezTo>
                  <a:cubicBezTo>
                    <a:pt x="4751" y="1518"/>
                    <a:pt x="4685" y="1569"/>
                    <a:pt x="4641" y="1625"/>
                  </a:cubicBezTo>
                  <a:cubicBezTo>
                    <a:pt x="4591" y="1690"/>
                    <a:pt x="4534" y="1750"/>
                    <a:pt x="4471" y="1803"/>
                  </a:cubicBezTo>
                  <a:cubicBezTo>
                    <a:pt x="4338" y="1916"/>
                    <a:pt x="4202" y="2020"/>
                    <a:pt x="4068" y="2130"/>
                  </a:cubicBezTo>
                  <a:cubicBezTo>
                    <a:pt x="4012" y="2177"/>
                    <a:pt x="3953" y="2219"/>
                    <a:pt x="3891" y="2257"/>
                  </a:cubicBezTo>
                  <a:cubicBezTo>
                    <a:pt x="3858" y="2277"/>
                    <a:pt x="3825" y="2298"/>
                    <a:pt x="3792" y="2319"/>
                  </a:cubicBezTo>
                  <a:cubicBezTo>
                    <a:pt x="3787" y="2322"/>
                    <a:pt x="3781" y="2325"/>
                    <a:pt x="3777" y="2329"/>
                  </a:cubicBezTo>
                  <a:cubicBezTo>
                    <a:pt x="3748" y="2313"/>
                    <a:pt x="3718" y="2299"/>
                    <a:pt x="3686" y="2289"/>
                  </a:cubicBezTo>
                  <a:cubicBezTo>
                    <a:pt x="3651" y="2278"/>
                    <a:pt x="3603" y="2280"/>
                    <a:pt x="3571" y="2259"/>
                  </a:cubicBezTo>
                  <a:cubicBezTo>
                    <a:pt x="3565" y="2254"/>
                    <a:pt x="3558" y="2249"/>
                    <a:pt x="3550" y="2246"/>
                  </a:cubicBezTo>
                  <a:cubicBezTo>
                    <a:pt x="3520" y="2225"/>
                    <a:pt x="3491" y="2194"/>
                    <a:pt x="3466" y="2171"/>
                  </a:cubicBezTo>
                  <a:cubicBezTo>
                    <a:pt x="3357" y="2081"/>
                    <a:pt x="3280" y="1970"/>
                    <a:pt x="3175" y="1880"/>
                  </a:cubicBezTo>
                  <a:cubicBezTo>
                    <a:pt x="3117" y="1829"/>
                    <a:pt x="3069" y="1761"/>
                    <a:pt x="3016" y="1705"/>
                  </a:cubicBezTo>
                  <a:cubicBezTo>
                    <a:pt x="2956" y="1641"/>
                    <a:pt x="2895" y="1578"/>
                    <a:pt x="2838" y="1512"/>
                  </a:cubicBezTo>
                  <a:cubicBezTo>
                    <a:pt x="2790" y="1456"/>
                    <a:pt x="2743" y="1400"/>
                    <a:pt x="2696" y="1344"/>
                  </a:cubicBezTo>
                  <a:cubicBezTo>
                    <a:pt x="2659" y="1298"/>
                    <a:pt x="2628" y="1246"/>
                    <a:pt x="2591" y="1199"/>
                  </a:cubicBezTo>
                  <a:cubicBezTo>
                    <a:pt x="2601" y="1193"/>
                    <a:pt x="2612" y="1184"/>
                    <a:pt x="2621" y="1175"/>
                  </a:cubicBezTo>
                  <a:cubicBezTo>
                    <a:pt x="2687" y="1112"/>
                    <a:pt x="2764" y="1067"/>
                    <a:pt x="2832" y="1005"/>
                  </a:cubicBezTo>
                  <a:cubicBezTo>
                    <a:pt x="2957" y="899"/>
                    <a:pt x="3089" y="803"/>
                    <a:pt x="3227" y="717"/>
                  </a:cubicBezTo>
                  <a:cubicBezTo>
                    <a:pt x="3374" y="623"/>
                    <a:pt x="3517" y="525"/>
                    <a:pt x="3663" y="430"/>
                  </a:cubicBezTo>
                  <a:cubicBezTo>
                    <a:pt x="3742" y="379"/>
                    <a:pt x="3826" y="332"/>
                    <a:pt x="3900" y="272"/>
                  </a:cubicBezTo>
                  <a:cubicBezTo>
                    <a:pt x="3960" y="224"/>
                    <a:pt x="4025" y="125"/>
                    <a:pt x="4105" y="125"/>
                  </a:cubicBezTo>
                  <a:close/>
                  <a:moveTo>
                    <a:pt x="2680" y="1498"/>
                  </a:moveTo>
                  <a:cubicBezTo>
                    <a:pt x="2707" y="1537"/>
                    <a:pt x="2736" y="1574"/>
                    <a:pt x="2767" y="1610"/>
                  </a:cubicBezTo>
                  <a:cubicBezTo>
                    <a:pt x="2822" y="1675"/>
                    <a:pt x="2880" y="1735"/>
                    <a:pt x="2938" y="1798"/>
                  </a:cubicBezTo>
                  <a:cubicBezTo>
                    <a:pt x="2994" y="1859"/>
                    <a:pt x="3042" y="1936"/>
                    <a:pt x="3107" y="1990"/>
                  </a:cubicBezTo>
                  <a:cubicBezTo>
                    <a:pt x="3166" y="2040"/>
                    <a:pt x="3188" y="2091"/>
                    <a:pt x="3241" y="2148"/>
                  </a:cubicBezTo>
                  <a:cubicBezTo>
                    <a:pt x="3294" y="2204"/>
                    <a:pt x="3377" y="2266"/>
                    <a:pt x="3413" y="2299"/>
                  </a:cubicBezTo>
                  <a:cubicBezTo>
                    <a:pt x="3410" y="2304"/>
                    <a:pt x="3416" y="2314"/>
                    <a:pt x="3413" y="2319"/>
                  </a:cubicBezTo>
                  <a:cubicBezTo>
                    <a:pt x="3413" y="2320"/>
                    <a:pt x="3413" y="2332"/>
                    <a:pt x="3411" y="2334"/>
                  </a:cubicBezTo>
                  <a:cubicBezTo>
                    <a:pt x="3411" y="2335"/>
                    <a:pt x="3413" y="2337"/>
                    <a:pt x="3413" y="2337"/>
                  </a:cubicBezTo>
                  <a:cubicBezTo>
                    <a:pt x="3410" y="2335"/>
                    <a:pt x="3408" y="2334"/>
                    <a:pt x="3405" y="2331"/>
                  </a:cubicBezTo>
                  <a:cubicBezTo>
                    <a:pt x="3348" y="2289"/>
                    <a:pt x="3285" y="2257"/>
                    <a:pt x="3215" y="2237"/>
                  </a:cubicBezTo>
                  <a:cubicBezTo>
                    <a:pt x="3175" y="2227"/>
                    <a:pt x="3132" y="2227"/>
                    <a:pt x="3092" y="2218"/>
                  </a:cubicBezTo>
                  <a:cubicBezTo>
                    <a:pt x="3046" y="2209"/>
                    <a:pt x="3007" y="2188"/>
                    <a:pt x="2963" y="2176"/>
                  </a:cubicBezTo>
                  <a:cubicBezTo>
                    <a:pt x="2909" y="2160"/>
                    <a:pt x="2855" y="2148"/>
                    <a:pt x="2800" y="2138"/>
                  </a:cubicBezTo>
                  <a:cubicBezTo>
                    <a:pt x="2843" y="2105"/>
                    <a:pt x="2879" y="2056"/>
                    <a:pt x="2879" y="2007"/>
                  </a:cubicBezTo>
                  <a:cubicBezTo>
                    <a:pt x="2880" y="1985"/>
                    <a:pt x="2864" y="1975"/>
                    <a:pt x="2847" y="1975"/>
                  </a:cubicBezTo>
                  <a:cubicBezTo>
                    <a:pt x="2831" y="1975"/>
                    <a:pt x="2814" y="1984"/>
                    <a:pt x="2809" y="2002"/>
                  </a:cubicBezTo>
                  <a:cubicBezTo>
                    <a:pt x="2802" y="2035"/>
                    <a:pt x="2680" y="2061"/>
                    <a:pt x="2660" y="2064"/>
                  </a:cubicBezTo>
                  <a:cubicBezTo>
                    <a:pt x="2620" y="2072"/>
                    <a:pt x="2585" y="2078"/>
                    <a:pt x="2553" y="2078"/>
                  </a:cubicBezTo>
                  <a:cubicBezTo>
                    <a:pt x="2503" y="2078"/>
                    <a:pt x="2459" y="2064"/>
                    <a:pt x="2408" y="2022"/>
                  </a:cubicBezTo>
                  <a:cubicBezTo>
                    <a:pt x="2378" y="1996"/>
                    <a:pt x="2353" y="1984"/>
                    <a:pt x="2330" y="1984"/>
                  </a:cubicBezTo>
                  <a:cubicBezTo>
                    <a:pt x="2299" y="1984"/>
                    <a:pt x="2272" y="2007"/>
                    <a:pt x="2245" y="2050"/>
                  </a:cubicBezTo>
                  <a:cubicBezTo>
                    <a:pt x="2170" y="2168"/>
                    <a:pt x="2028" y="2265"/>
                    <a:pt x="1901" y="2328"/>
                  </a:cubicBezTo>
                  <a:cubicBezTo>
                    <a:pt x="1836" y="2360"/>
                    <a:pt x="1768" y="2393"/>
                    <a:pt x="1698" y="2400"/>
                  </a:cubicBezTo>
                  <a:cubicBezTo>
                    <a:pt x="1700" y="2399"/>
                    <a:pt x="1666" y="2398"/>
                    <a:pt x="1638" y="2398"/>
                  </a:cubicBezTo>
                  <a:cubicBezTo>
                    <a:pt x="1616" y="2398"/>
                    <a:pt x="1597" y="2399"/>
                    <a:pt x="1598" y="2402"/>
                  </a:cubicBezTo>
                  <a:cubicBezTo>
                    <a:pt x="1596" y="2396"/>
                    <a:pt x="1663" y="2363"/>
                    <a:pt x="1670" y="2357"/>
                  </a:cubicBezTo>
                  <a:cubicBezTo>
                    <a:pt x="1759" y="2289"/>
                    <a:pt x="1847" y="2192"/>
                    <a:pt x="1888" y="2088"/>
                  </a:cubicBezTo>
                  <a:cubicBezTo>
                    <a:pt x="1939" y="1963"/>
                    <a:pt x="1950" y="1752"/>
                    <a:pt x="2099" y="1709"/>
                  </a:cubicBezTo>
                  <a:cubicBezTo>
                    <a:pt x="2125" y="1702"/>
                    <a:pt x="2152" y="1699"/>
                    <a:pt x="2178" y="1699"/>
                  </a:cubicBezTo>
                  <a:cubicBezTo>
                    <a:pt x="2256" y="1699"/>
                    <a:pt x="2333" y="1723"/>
                    <a:pt x="2410" y="1723"/>
                  </a:cubicBezTo>
                  <a:cubicBezTo>
                    <a:pt x="2447" y="1723"/>
                    <a:pt x="2483" y="1718"/>
                    <a:pt x="2518" y="1702"/>
                  </a:cubicBezTo>
                  <a:cubicBezTo>
                    <a:pt x="2567" y="1679"/>
                    <a:pt x="2607" y="1643"/>
                    <a:pt x="2637" y="1598"/>
                  </a:cubicBezTo>
                  <a:cubicBezTo>
                    <a:pt x="2657" y="1568"/>
                    <a:pt x="2671" y="1534"/>
                    <a:pt x="2680" y="1498"/>
                  </a:cubicBezTo>
                  <a:close/>
                  <a:moveTo>
                    <a:pt x="341" y="1242"/>
                  </a:moveTo>
                  <a:cubicBezTo>
                    <a:pt x="436" y="1302"/>
                    <a:pt x="549" y="1334"/>
                    <a:pt x="657" y="1367"/>
                  </a:cubicBezTo>
                  <a:cubicBezTo>
                    <a:pt x="737" y="1394"/>
                    <a:pt x="820" y="1415"/>
                    <a:pt x="902" y="1432"/>
                  </a:cubicBezTo>
                  <a:cubicBezTo>
                    <a:pt x="981" y="1447"/>
                    <a:pt x="1071" y="1436"/>
                    <a:pt x="1145" y="1466"/>
                  </a:cubicBezTo>
                  <a:cubicBezTo>
                    <a:pt x="1271" y="1518"/>
                    <a:pt x="1249" y="1697"/>
                    <a:pt x="1254" y="1812"/>
                  </a:cubicBezTo>
                  <a:cubicBezTo>
                    <a:pt x="1262" y="1985"/>
                    <a:pt x="1245" y="2160"/>
                    <a:pt x="1228" y="2334"/>
                  </a:cubicBezTo>
                  <a:cubicBezTo>
                    <a:pt x="1197" y="2640"/>
                    <a:pt x="1142" y="2990"/>
                    <a:pt x="996" y="3266"/>
                  </a:cubicBezTo>
                  <a:cubicBezTo>
                    <a:pt x="962" y="3331"/>
                    <a:pt x="926" y="3347"/>
                    <a:pt x="881" y="3347"/>
                  </a:cubicBezTo>
                  <a:cubicBezTo>
                    <a:pt x="846" y="3347"/>
                    <a:pt x="806" y="3337"/>
                    <a:pt x="758" y="3333"/>
                  </a:cubicBezTo>
                  <a:cubicBezTo>
                    <a:pt x="693" y="3325"/>
                    <a:pt x="629" y="3318"/>
                    <a:pt x="565" y="3316"/>
                  </a:cubicBezTo>
                  <a:cubicBezTo>
                    <a:pt x="485" y="3315"/>
                    <a:pt x="406" y="3309"/>
                    <a:pt x="329" y="3295"/>
                  </a:cubicBezTo>
                  <a:cubicBezTo>
                    <a:pt x="301" y="3287"/>
                    <a:pt x="272" y="3277"/>
                    <a:pt x="245" y="3266"/>
                  </a:cubicBezTo>
                  <a:cubicBezTo>
                    <a:pt x="233" y="3239"/>
                    <a:pt x="213" y="3214"/>
                    <a:pt x="199" y="3180"/>
                  </a:cubicBezTo>
                  <a:cubicBezTo>
                    <a:pt x="165" y="3088"/>
                    <a:pt x="163" y="2977"/>
                    <a:pt x="154" y="2879"/>
                  </a:cubicBezTo>
                  <a:cubicBezTo>
                    <a:pt x="139" y="2689"/>
                    <a:pt x="147" y="2504"/>
                    <a:pt x="157" y="2314"/>
                  </a:cubicBezTo>
                  <a:cubicBezTo>
                    <a:pt x="169" y="2115"/>
                    <a:pt x="184" y="1924"/>
                    <a:pt x="225" y="1727"/>
                  </a:cubicBezTo>
                  <a:cubicBezTo>
                    <a:pt x="246" y="1629"/>
                    <a:pt x="266" y="1528"/>
                    <a:pt x="294" y="1432"/>
                  </a:cubicBezTo>
                  <a:cubicBezTo>
                    <a:pt x="311" y="1377"/>
                    <a:pt x="310" y="1293"/>
                    <a:pt x="341" y="1242"/>
                  </a:cubicBezTo>
                  <a:close/>
                  <a:moveTo>
                    <a:pt x="1732" y="2837"/>
                  </a:moveTo>
                  <a:cubicBezTo>
                    <a:pt x="1756" y="2837"/>
                    <a:pt x="1778" y="2849"/>
                    <a:pt x="1796" y="2882"/>
                  </a:cubicBezTo>
                  <a:cubicBezTo>
                    <a:pt x="1818" y="2924"/>
                    <a:pt x="1790" y="2978"/>
                    <a:pt x="1781" y="3020"/>
                  </a:cubicBezTo>
                  <a:cubicBezTo>
                    <a:pt x="1764" y="3087"/>
                    <a:pt x="1752" y="3150"/>
                    <a:pt x="1731" y="3215"/>
                  </a:cubicBezTo>
                  <a:cubicBezTo>
                    <a:pt x="1704" y="3303"/>
                    <a:pt x="1661" y="3384"/>
                    <a:pt x="1609" y="3459"/>
                  </a:cubicBezTo>
                  <a:cubicBezTo>
                    <a:pt x="1590" y="3450"/>
                    <a:pt x="1574" y="3435"/>
                    <a:pt x="1562" y="3419"/>
                  </a:cubicBezTo>
                  <a:cubicBezTo>
                    <a:pt x="1551" y="3402"/>
                    <a:pt x="1542" y="3384"/>
                    <a:pt x="1535" y="3364"/>
                  </a:cubicBezTo>
                  <a:cubicBezTo>
                    <a:pt x="1544" y="3271"/>
                    <a:pt x="1527" y="3173"/>
                    <a:pt x="1550" y="3082"/>
                  </a:cubicBezTo>
                  <a:cubicBezTo>
                    <a:pt x="1562" y="3028"/>
                    <a:pt x="1581" y="2977"/>
                    <a:pt x="1607" y="2928"/>
                  </a:cubicBezTo>
                  <a:cubicBezTo>
                    <a:pt x="1628" y="2892"/>
                    <a:pt x="1682" y="2837"/>
                    <a:pt x="1732" y="2837"/>
                  </a:cubicBezTo>
                  <a:close/>
                  <a:moveTo>
                    <a:pt x="1385" y="1783"/>
                  </a:moveTo>
                  <a:lnTo>
                    <a:pt x="1385" y="1783"/>
                  </a:lnTo>
                  <a:cubicBezTo>
                    <a:pt x="1394" y="1789"/>
                    <a:pt x="1405" y="1795"/>
                    <a:pt x="1414" y="1803"/>
                  </a:cubicBezTo>
                  <a:cubicBezTo>
                    <a:pt x="1431" y="1816"/>
                    <a:pt x="1440" y="1830"/>
                    <a:pt x="1456" y="1844"/>
                  </a:cubicBezTo>
                  <a:cubicBezTo>
                    <a:pt x="1476" y="1860"/>
                    <a:pt x="1498" y="1857"/>
                    <a:pt x="1521" y="1862"/>
                  </a:cubicBezTo>
                  <a:cubicBezTo>
                    <a:pt x="1550" y="1869"/>
                    <a:pt x="1577" y="1883"/>
                    <a:pt x="1606" y="1889"/>
                  </a:cubicBezTo>
                  <a:cubicBezTo>
                    <a:pt x="1651" y="1901"/>
                    <a:pt x="1715" y="1915"/>
                    <a:pt x="1766" y="1915"/>
                  </a:cubicBezTo>
                  <a:cubicBezTo>
                    <a:pt x="1771" y="1915"/>
                    <a:pt x="1776" y="1915"/>
                    <a:pt x="1781" y="1915"/>
                  </a:cubicBezTo>
                  <a:cubicBezTo>
                    <a:pt x="1802" y="1915"/>
                    <a:pt x="1821" y="1906"/>
                    <a:pt x="1836" y="1890"/>
                  </a:cubicBezTo>
                  <a:lnTo>
                    <a:pt x="1836" y="1890"/>
                  </a:lnTo>
                  <a:cubicBezTo>
                    <a:pt x="1826" y="1921"/>
                    <a:pt x="1815" y="1951"/>
                    <a:pt x="1805" y="1978"/>
                  </a:cubicBezTo>
                  <a:cubicBezTo>
                    <a:pt x="1758" y="2100"/>
                    <a:pt x="1666" y="2204"/>
                    <a:pt x="1562" y="2281"/>
                  </a:cubicBezTo>
                  <a:cubicBezTo>
                    <a:pt x="1498" y="2328"/>
                    <a:pt x="1456" y="2388"/>
                    <a:pt x="1532" y="2446"/>
                  </a:cubicBezTo>
                  <a:cubicBezTo>
                    <a:pt x="1585" y="2488"/>
                    <a:pt x="1648" y="2506"/>
                    <a:pt x="1712" y="2506"/>
                  </a:cubicBezTo>
                  <a:cubicBezTo>
                    <a:pt x="1743" y="2506"/>
                    <a:pt x="1774" y="2502"/>
                    <a:pt x="1805" y="2494"/>
                  </a:cubicBezTo>
                  <a:cubicBezTo>
                    <a:pt x="1943" y="2459"/>
                    <a:pt x="2081" y="2378"/>
                    <a:pt x="2191" y="2286"/>
                  </a:cubicBezTo>
                  <a:cubicBezTo>
                    <a:pt x="2239" y="2246"/>
                    <a:pt x="2286" y="2203"/>
                    <a:pt x="2328" y="2156"/>
                  </a:cubicBezTo>
                  <a:cubicBezTo>
                    <a:pt x="2333" y="2151"/>
                    <a:pt x="2337" y="2148"/>
                    <a:pt x="2340" y="2144"/>
                  </a:cubicBezTo>
                  <a:cubicBezTo>
                    <a:pt x="2378" y="2183"/>
                    <a:pt x="2469" y="2207"/>
                    <a:pt x="2511" y="2210"/>
                  </a:cubicBezTo>
                  <a:cubicBezTo>
                    <a:pt x="2521" y="2211"/>
                    <a:pt x="2532" y="2211"/>
                    <a:pt x="2542" y="2211"/>
                  </a:cubicBezTo>
                  <a:cubicBezTo>
                    <a:pt x="2574" y="2211"/>
                    <a:pt x="2606" y="2208"/>
                    <a:pt x="2637" y="2201"/>
                  </a:cubicBezTo>
                  <a:cubicBezTo>
                    <a:pt x="2687" y="2219"/>
                    <a:pt x="2739" y="2236"/>
                    <a:pt x="2790" y="2249"/>
                  </a:cubicBezTo>
                  <a:cubicBezTo>
                    <a:pt x="2905" y="2281"/>
                    <a:pt x="3013" y="2328"/>
                    <a:pt x="3131" y="2351"/>
                  </a:cubicBezTo>
                  <a:cubicBezTo>
                    <a:pt x="3218" y="2367"/>
                    <a:pt x="3452" y="2462"/>
                    <a:pt x="3372" y="2590"/>
                  </a:cubicBezTo>
                  <a:cubicBezTo>
                    <a:pt x="3351" y="2624"/>
                    <a:pt x="3317" y="2634"/>
                    <a:pt x="3279" y="2634"/>
                  </a:cubicBezTo>
                  <a:cubicBezTo>
                    <a:pt x="3221" y="2634"/>
                    <a:pt x="3151" y="2611"/>
                    <a:pt x="3096" y="2607"/>
                  </a:cubicBezTo>
                  <a:cubicBezTo>
                    <a:pt x="3092" y="2607"/>
                    <a:pt x="3089" y="2606"/>
                    <a:pt x="3086" y="2606"/>
                  </a:cubicBezTo>
                  <a:cubicBezTo>
                    <a:pt x="3016" y="2581"/>
                    <a:pt x="2956" y="2554"/>
                    <a:pt x="2882" y="2545"/>
                  </a:cubicBezTo>
                  <a:cubicBezTo>
                    <a:pt x="2809" y="2536"/>
                    <a:pt x="2739" y="2520"/>
                    <a:pt x="2671" y="2492"/>
                  </a:cubicBezTo>
                  <a:cubicBezTo>
                    <a:pt x="2628" y="2476"/>
                    <a:pt x="2583" y="2461"/>
                    <a:pt x="2536" y="2461"/>
                  </a:cubicBezTo>
                  <a:cubicBezTo>
                    <a:pt x="2530" y="2461"/>
                    <a:pt x="2524" y="2462"/>
                    <a:pt x="2518" y="2462"/>
                  </a:cubicBezTo>
                  <a:cubicBezTo>
                    <a:pt x="2512" y="2464"/>
                    <a:pt x="2509" y="2473"/>
                    <a:pt x="2517" y="2477"/>
                  </a:cubicBezTo>
                  <a:cubicBezTo>
                    <a:pt x="2576" y="2512"/>
                    <a:pt x="2625" y="2565"/>
                    <a:pt x="2686" y="2598"/>
                  </a:cubicBezTo>
                  <a:cubicBezTo>
                    <a:pt x="2746" y="2630"/>
                    <a:pt x="2814" y="2640"/>
                    <a:pt x="2877" y="2657"/>
                  </a:cubicBezTo>
                  <a:cubicBezTo>
                    <a:pt x="2971" y="2679"/>
                    <a:pt x="3051" y="2723"/>
                    <a:pt x="3138" y="2735"/>
                  </a:cubicBezTo>
                  <a:cubicBezTo>
                    <a:pt x="3170" y="2747"/>
                    <a:pt x="3205" y="2755"/>
                    <a:pt x="3239" y="2759"/>
                  </a:cubicBezTo>
                  <a:cubicBezTo>
                    <a:pt x="3245" y="2793"/>
                    <a:pt x="3238" y="2827"/>
                    <a:pt x="3218" y="2841"/>
                  </a:cubicBezTo>
                  <a:cubicBezTo>
                    <a:pt x="3202" y="2852"/>
                    <a:pt x="3163" y="2854"/>
                    <a:pt x="3127" y="2854"/>
                  </a:cubicBezTo>
                  <a:cubicBezTo>
                    <a:pt x="3113" y="2854"/>
                    <a:pt x="3100" y="2854"/>
                    <a:pt x="3088" y="2854"/>
                  </a:cubicBezTo>
                  <a:cubicBezTo>
                    <a:pt x="3079" y="2854"/>
                    <a:pt x="3072" y="2854"/>
                    <a:pt x="3066" y="2854"/>
                  </a:cubicBezTo>
                  <a:cubicBezTo>
                    <a:pt x="3030" y="2860"/>
                    <a:pt x="2995" y="2862"/>
                    <a:pt x="2959" y="2862"/>
                  </a:cubicBezTo>
                  <a:cubicBezTo>
                    <a:pt x="2923" y="2862"/>
                    <a:pt x="2886" y="2860"/>
                    <a:pt x="2850" y="2854"/>
                  </a:cubicBezTo>
                  <a:cubicBezTo>
                    <a:pt x="2804" y="2846"/>
                    <a:pt x="2762" y="2835"/>
                    <a:pt x="2718" y="2835"/>
                  </a:cubicBezTo>
                  <a:cubicBezTo>
                    <a:pt x="2705" y="2835"/>
                    <a:pt x="2693" y="2836"/>
                    <a:pt x="2680" y="2838"/>
                  </a:cubicBezTo>
                  <a:cubicBezTo>
                    <a:pt x="2657" y="2839"/>
                    <a:pt x="2648" y="2868"/>
                    <a:pt x="2665" y="2882"/>
                  </a:cubicBezTo>
                  <a:cubicBezTo>
                    <a:pt x="2748" y="2960"/>
                    <a:pt x="2846" y="2994"/>
                    <a:pt x="2958" y="2994"/>
                  </a:cubicBezTo>
                  <a:cubicBezTo>
                    <a:pt x="2967" y="2994"/>
                    <a:pt x="2977" y="2994"/>
                    <a:pt x="2986" y="2993"/>
                  </a:cubicBezTo>
                  <a:cubicBezTo>
                    <a:pt x="3034" y="2992"/>
                    <a:pt x="3098" y="2992"/>
                    <a:pt x="3158" y="2984"/>
                  </a:cubicBezTo>
                  <a:lnTo>
                    <a:pt x="3158" y="2984"/>
                  </a:lnTo>
                  <a:cubicBezTo>
                    <a:pt x="3147" y="3039"/>
                    <a:pt x="3141" y="3094"/>
                    <a:pt x="3104" y="3138"/>
                  </a:cubicBezTo>
                  <a:cubicBezTo>
                    <a:pt x="3069" y="3182"/>
                    <a:pt x="3021" y="3211"/>
                    <a:pt x="2966" y="3220"/>
                  </a:cubicBezTo>
                  <a:cubicBezTo>
                    <a:pt x="2948" y="3221"/>
                    <a:pt x="2910" y="3228"/>
                    <a:pt x="2879" y="3228"/>
                  </a:cubicBezTo>
                  <a:cubicBezTo>
                    <a:pt x="2860" y="3228"/>
                    <a:pt x="2844" y="3226"/>
                    <a:pt x="2835" y="3218"/>
                  </a:cubicBezTo>
                  <a:cubicBezTo>
                    <a:pt x="2833" y="3216"/>
                    <a:pt x="2830" y="3216"/>
                    <a:pt x="2827" y="3216"/>
                  </a:cubicBezTo>
                  <a:cubicBezTo>
                    <a:pt x="2820" y="3216"/>
                    <a:pt x="2814" y="3221"/>
                    <a:pt x="2814" y="3229"/>
                  </a:cubicBezTo>
                  <a:cubicBezTo>
                    <a:pt x="2820" y="3277"/>
                    <a:pt x="2861" y="3290"/>
                    <a:pt x="2901" y="3304"/>
                  </a:cubicBezTo>
                  <a:cubicBezTo>
                    <a:pt x="2929" y="3314"/>
                    <a:pt x="2958" y="3320"/>
                    <a:pt x="2987" y="3320"/>
                  </a:cubicBezTo>
                  <a:cubicBezTo>
                    <a:pt x="3001" y="3320"/>
                    <a:pt x="3015" y="3319"/>
                    <a:pt x="3028" y="3316"/>
                  </a:cubicBezTo>
                  <a:lnTo>
                    <a:pt x="3028" y="3316"/>
                  </a:lnTo>
                  <a:cubicBezTo>
                    <a:pt x="3024" y="3325"/>
                    <a:pt x="3021" y="3336"/>
                    <a:pt x="3016" y="3345"/>
                  </a:cubicBezTo>
                  <a:cubicBezTo>
                    <a:pt x="3003" y="3370"/>
                    <a:pt x="2983" y="3379"/>
                    <a:pt x="2965" y="3398"/>
                  </a:cubicBezTo>
                  <a:cubicBezTo>
                    <a:pt x="2944" y="3422"/>
                    <a:pt x="2921" y="3441"/>
                    <a:pt x="2897" y="3459"/>
                  </a:cubicBezTo>
                  <a:cubicBezTo>
                    <a:pt x="2873" y="3475"/>
                    <a:pt x="2850" y="3488"/>
                    <a:pt x="2826" y="3500"/>
                  </a:cubicBezTo>
                  <a:cubicBezTo>
                    <a:pt x="2835" y="3470"/>
                    <a:pt x="2841" y="3438"/>
                    <a:pt x="2843" y="3407"/>
                  </a:cubicBezTo>
                  <a:cubicBezTo>
                    <a:pt x="2850" y="3318"/>
                    <a:pt x="2834" y="3214"/>
                    <a:pt x="2737" y="3182"/>
                  </a:cubicBezTo>
                  <a:cubicBezTo>
                    <a:pt x="2720" y="3177"/>
                    <a:pt x="2687" y="3171"/>
                    <a:pt x="2655" y="3171"/>
                  </a:cubicBezTo>
                  <a:cubicBezTo>
                    <a:pt x="2637" y="3171"/>
                    <a:pt x="2619" y="3173"/>
                    <a:pt x="2604" y="3179"/>
                  </a:cubicBezTo>
                  <a:cubicBezTo>
                    <a:pt x="2604" y="3176"/>
                    <a:pt x="2604" y="3171"/>
                    <a:pt x="2604" y="3168"/>
                  </a:cubicBezTo>
                  <a:cubicBezTo>
                    <a:pt x="2604" y="3073"/>
                    <a:pt x="2548" y="2953"/>
                    <a:pt x="2444" y="2940"/>
                  </a:cubicBezTo>
                  <a:cubicBezTo>
                    <a:pt x="2439" y="2940"/>
                    <a:pt x="2434" y="2940"/>
                    <a:pt x="2428" y="2940"/>
                  </a:cubicBezTo>
                  <a:cubicBezTo>
                    <a:pt x="2376" y="2940"/>
                    <a:pt x="2326" y="2959"/>
                    <a:pt x="2287" y="2995"/>
                  </a:cubicBezTo>
                  <a:cubicBezTo>
                    <a:pt x="2289" y="2972"/>
                    <a:pt x="2290" y="2951"/>
                    <a:pt x="2290" y="2930"/>
                  </a:cubicBezTo>
                  <a:cubicBezTo>
                    <a:pt x="2290" y="2850"/>
                    <a:pt x="2253" y="2784"/>
                    <a:pt x="2176" y="2755"/>
                  </a:cubicBezTo>
                  <a:cubicBezTo>
                    <a:pt x="2153" y="2746"/>
                    <a:pt x="2132" y="2742"/>
                    <a:pt x="2112" y="2742"/>
                  </a:cubicBezTo>
                  <a:cubicBezTo>
                    <a:pt x="2054" y="2742"/>
                    <a:pt x="2004" y="2773"/>
                    <a:pt x="1954" y="2812"/>
                  </a:cubicBezTo>
                  <a:cubicBezTo>
                    <a:pt x="1936" y="2826"/>
                    <a:pt x="1919" y="2842"/>
                    <a:pt x="1904" y="2857"/>
                  </a:cubicBezTo>
                  <a:cubicBezTo>
                    <a:pt x="1891" y="2818"/>
                    <a:pt x="1867" y="2784"/>
                    <a:pt x="1833" y="2756"/>
                  </a:cubicBezTo>
                  <a:cubicBezTo>
                    <a:pt x="1807" y="2736"/>
                    <a:pt x="1777" y="2727"/>
                    <a:pt x="1745" y="2727"/>
                  </a:cubicBezTo>
                  <a:cubicBezTo>
                    <a:pt x="1656" y="2727"/>
                    <a:pt x="1558" y="2798"/>
                    <a:pt x="1521" y="2870"/>
                  </a:cubicBezTo>
                  <a:cubicBezTo>
                    <a:pt x="1479" y="2947"/>
                    <a:pt x="1453" y="3031"/>
                    <a:pt x="1446" y="3118"/>
                  </a:cubicBezTo>
                  <a:cubicBezTo>
                    <a:pt x="1420" y="3100"/>
                    <a:pt x="1393" y="3085"/>
                    <a:pt x="1363" y="3075"/>
                  </a:cubicBezTo>
                  <a:cubicBezTo>
                    <a:pt x="1337" y="3066"/>
                    <a:pt x="1310" y="3061"/>
                    <a:pt x="1284" y="3054"/>
                  </a:cubicBezTo>
                  <a:cubicBezTo>
                    <a:pt x="1266" y="3046"/>
                    <a:pt x="1248" y="3040"/>
                    <a:pt x="1228" y="3036"/>
                  </a:cubicBezTo>
                  <a:cubicBezTo>
                    <a:pt x="1239" y="2996"/>
                    <a:pt x="1248" y="2960"/>
                    <a:pt x="1256" y="2933"/>
                  </a:cubicBezTo>
                  <a:cubicBezTo>
                    <a:pt x="1338" y="2622"/>
                    <a:pt x="1376" y="2296"/>
                    <a:pt x="1385" y="1976"/>
                  </a:cubicBezTo>
                  <a:cubicBezTo>
                    <a:pt x="1387" y="1913"/>
                    <a:pt x="1388" y="1848"/>
                    <a:pt x="1385" y="1783"/>
                  </a:cubicBezTo>
                  <a:close/>
                  <a:moveTo>
                    <a:pt x="2111" y="2843"/>
                  </a:moveTo>
                  <a:cubicBezTo>
                    <a:pt x="2141" y="2843"/>
                    <a:pt x="2168" y="2857"/>
                    <a:pt x="2182" y="2897"/>
                  </a:cubicBezTo>
                  <a:cubicBezTo>
                    <a:pt x="2191" y="2922"/>
                    <a:pt x="2177" y="2957"/>
                    <a:pt x="2171" y="2981"/>
                  </a:cubicBezTo>
                  <a:cubicBezTo>
                    <a:pt x="2144" y="3109"/>
                    <a:pt x="2129" y="3242"/>
                    <a:pt x="2072" y="3363"/>
                  </a:cubicBezTo>
                  <a:cubicBezTo>
                    <a:pt x="2048" y="3412"/>
                    <a:pt x="1930" y="3533"/>
                    <a:pt x="1850" y="3533"/>
                  </a:cubicBezTo>
                  <a:cubicBezTo>
                    <a:pt x="1832" y="3533"/>
                    <a:pt x="1816" y="3526"/>
                    <a:pt x="1803" y="3511"/>
                  </a:cubicBezTo>
                  <a:cubicBezTo>
                    <a:pt x="1817" y="3493"/>
                    <a:pt x="1827" y="3470"/>
                    <a:pt x="1832" y="3447"/>
                  </a:cubicBezTo>
                  <a:cubicBezTo>
                    <a:pt x="1834" y="3430"/>
                    <a:pt x="1819" y="3410"/>
                    <a:pt x="1802" y="3410"/>
                  </a:cubicBezTo>
                  <a:cubicBezTo>
                    <a:pt x="1798" y="3410"/>
                    <a:pt x="1794" y="3411"/>
                    <a:pt x="1790" y="3413"/>
                  </a:cubicBezTo>
                  <a:cubicBezTo>
                    <a:pt x="1788" y="3413"/>
                    <a:pt x="1785" y="3414"/>
                    <a:pt x="1782" y="3416"/>
                  </a:cubicBezTo>
                  <a:cubicBezTo>
                    <a:pt x="1814" y="3351"/>
                    <a:pt x="1841" y="3284"/>
                    <a:pt x="1861" y="3215"/>
                  </a:cubicBezTo>
                  <a:cubicBezTo>
                    <a:pt x="1886" y="3143"/>
                    <a:pt x="1906" y="3067"/>
                    <a:pt x="1916" y="2990"/>
                  </a:cubicBezTo>
                  <a:cubicBezTo>
                    <a:pt x="1916" y="2990"/>
                    <a:pt x="1916" y="2989"/>
                    <a:pt x="1918" y="2987"/>
                  </a:cubicBezTo>
                  <a:cubicBezTo>
                    <a:pt x="1945" y="2934"/>
                    <a:pt x="1989" y="2891"/>
                    <a:pt x="2042" y="2864"/>
                  </a:cubicBezTo>
                  <a:cubicBezTo>
                    <a:pt x="2062" y="2852"/>
                    <a:pt x="2088" y="2843"/>
                    <a:pt x="2111" y="2843"/>
                  </a:cubicBezTo>
                  <a:close/>
                  <a:moveTo>
                    <a:pt x="2423" y="3029"/>
                  </a:moveTo>
                  <a:cubicBezTo>
                    <a:pt x="2510" y="3029"/>
                    <a:pt x="2497" y="3166"/>
                    <a:pt x="2479" y="3232"/>
                  </a:cubicBezTo>
                  <a:cubicBezTo>
                    <a:pt x="2455" y="3327"/>
                    <a:pt x="2422" y="3450"/>
                    <a:pt x="2330" y="3502"/>
                  </a:cubicBezTo>
                  <a:cubicBezTo>
                    <a:pt x="2260" y="3539"/>
                    <a:pt x="2155" y="3542"/>
                    <a:pt x="2072" y="3551"/>
                  </a:cubicBezTo>
                  <a:cubicBezTo>
                    <a:pt x="2156" y="3482"/>
                    <a:pt x="2188" y="3402"/>
                    <a:pt x="2220" y="3300"/>
                  </a:cubicBezTo>
                  <a:cubicBezTo>
                    <a:pt x="2235" y="3247"/>
                    <a:pt x="2251" y="3189"/>
                    <a:pt x="2265" y="3132"/>
                  </a:cubicBezTo>
                  <a:cubicBezTo>
                    <a:pt x="2300" y="3090"/>
                    <a:pt x="2345" y="3049"/>
                    <a:pt x="2387" y="3036"/>
                  </a:cubicBezTo>
                  <a:cubicBezTo>
                    <a:pt x="2401" y="3031"/>
                    <a:pt x="2413" y="3029"/>
                    <a:pt x="2423" y="3029"/>
                  </a:cubicBezTo>
                  <a:close/>
                  <a:moveTo>
                    <a:pt x="4101" y="0"/>
                  </a:moveTo>
                  <a:cubicBezTo>
                    <a:pt x="3972" y="0"/>
                    <a:pt x="3870" y="150"/>
                    <a:pt x="3766" y="222"/>
                  </a:cubicBezTo>
                  <a:cubicBezTo>
                    <a:pt x="3571" y="355"/>
                    <a:pt x="3374" y="486"/>
                    <a:pt x="3173" y="610"/>
                  </a:cubicBezTo>
                  <a:cubicBezTo>
                    <a:pt x="2978" y="733"/>
                    <a:pt x="2794" y="872"/>
                    <a:pt x="2621" y="1024"/>
                  </a:cubicBezTo>
                  <a:cubicBezTo>
                    <a:pt x="2576" y="1062"/>
                    <a:pt x="2490" y="1147"/>
                    <a:pt x="2497" y="1215"/>
                  </a:cubicBezTo>
                  <a:cubicBezTo>
                    <a:pt x="2503" y="1266"/>
                    <a:pt x="2527" y="1258"/>
                    <a:pt x="2564" y="1261"/>
                  </a:cubicBezTo>
                  <a:cubicBezTo>
                    <a:pt x="2570" y="1305"/>
                    <a:pt x="2585" y="1347"/>
                    <a:pt x="2606" y="1387"/>
                  </a:cubicBezTo>
                  <a:cubicBezTo>
                    <a:pt x="2613" y="1400"/>
                    <a:pt x="2622" y="1412"/>
                    <a:pt x="2630" y="1426"/>
                  </a:cubicBezTo>
                  <a:cubicBezTo>
                    <a:pt x="2610" y="1450"/>
                    <a:pt x="2595" y="1477"/>
                    <a:pt x="2576" y="1504"/>
                  </a:cubicBezTo>
                  <a:cubicBezTo>
                    <a:pt x="2523" y="1572"/>
                    <a:pt x="2466" y="1600"/>
                    <a:pt x="2392" y="1600"/>
                  </a:cubicBezTo>
                  <a:cubicBezTo>
                    <a:pt x="2373" y="1600"/>
                    <a:pt x="2354" y="1598"/>
                    <a:pt x="2333" y="1595"/>
                  </a:cubicBezTo>
                  <a:cubicBezTo>
                    <a:pt x="2289" y="1587"/>
                    <a:pt x="2242" y="1582"/>
                    <a:pt x="2197" y="1582"/>
                  </a:cubicBezTo>
                  <a:cubicBezTo>
                    <a:pt x="2112" y="1582"/>
                    <a:pt x="2028" y="1601"/>
                    <a:pt x="1962" y="1660"/>
                  </a:cubicBezTo>
                  <a:cubicBezTo>
                    <a:pt x="1907" y="1706"/>
                    <a:pt x="1876" y="1779"/>
                    <a:pt x="1850" y="1851"/>
                  </a:cubicBezTo>
                  <a:cubicBezTo>
                    <a:pt x="1850" y="1827"/>
                    <a:pt x="1835" y="1804"/>
                    <a:pt x="1814" y="1794"/>
                  </a:cubicBezTo>
                  <a:cubicBezTo>
                    <a:pt x="1758" y="1767"/>
                    <a:pt x="1702" y="1770"/>
                    <a:pt x="1643" y="1759"/>
                  </a:cubicBezTo>
                  <a:cubicBezTo>
                    <a:pt x="1600" y="1753"/>
                    <a:pt x="1562" y="1741"/>
                    <a:pt x="1521" y="1737"/>
                  </a:cubicBezTo>
                  <a:cubicBezTo>
                    <a:pt x="1480" y="1706"/>
                    <a:pt x="1434" y="1699"/>
                    <a:pt x="1381" y="1697"/>
                  </a:cubicBezTo>
                  <a:cubicBezTo>
                    <a:pt x="1378" y="1654"/>
                    <a:pt x="1373" y="1611"/>
                    <a:pt x="1366" y="1571"/>
                  </a:cubicBezTo>
                  <a:cubicBezTo>
                    <a:pt x="1349" y="1474"/>
                    <a:pt x="1305" y="1396"/>
                    <a:pt x="1213" y="1356"/>
                  </a:cubicBezTo>
                  <a:cubicBezTo>
                    <a:pt x="1159" y="1332"/>
                    <a:pt x="1099" y="1320"/>
                    <a:pt x="1038" y="1320"/>
                  </a:cubicBezTo>
                  <a:cubicBezTo>
                    <a:pt x="940" y="1319"/>
                    <a:pt x="841" y="1294"/>
                    <a:pt x="744" y="1270"/>
                  </a:cubicBezTo>
                  <a:cubicBezTo>
                    <a:pt x="603" y="1236"/>
                    <a:pt x="443" y="1177"/>
                    <a:pt x="295" y="1177"/>
                  </a:cubicBezTo>
                  <a:cubicBezTo>
                    <a:pt x="291" y="1177"/>
                    <a:pt x="287" y="1177"/>
                    <a:pt x="284" y="1177"/>
                  </a:cubicBezTo>
                  <a:cubicBezTo>
                    <a:pt x="275" y="1178"/>
                    <a:pt x="272" y="1189"/>
                    <a:pt x="278" y="1195"/>
                  </a:cubicBezTo>
                  <a:cubicBezTo>
                    <a:pt x="281" y="1196"/>
                    <a:pt x="284" y="1199"/>
                    <a:pt x="287" y="1202"/>
                  </a:cubicBezTo>
                  <a:cubicBezTo>
                    <a:pt x="260" y="1222"/>
                    <a:pt x="239" y="1251"/>
                    <a:pt x="230" y="1284"/>
                  </a:cubicBezTo>
                  <a:cubicBezTo>
                    <a:pt x="204" y="1358"/>
                    <a:pt x="175" y="1433"/>
                    <a:pt x="154" y="1509"/>
                  </a:cubicBezTo>
                  <a:cubicBezTo>
                    <a:pt x="94" y="1731"/>
                    <a:pt x="46" y="1951"/>
                    <a:pt x="33" y="2182"/>
                  </a:cubicBezTo>
                  <a:cubicBezTo>
                    <a:pt x="21" y="2396"/>
                    <a:pt x="0" y="2609"/>
                    <a:pt x="17" y="2823"/>
                  </a:cubicBezTo>
                  <a:cubicBezTo>
                    <a:pt x="30" y="2984"/>
                    <a:pt x="33" y="3162"/>
                    <a:pt x="115" y="3304"/>
                  </a:cubicBezTo>
                  <a:cubicBezTo>
                    <a:pt x="113" y="3328"/>
                    <a:pt x="126" y="3349"/>
                    <a:pt x="145" y="3360"/>
                  </a:cubicBezTo>
                  <a:cubicBezTo>
                    <a:pt x="150" y="3361"/>
                    <a:pt x="156" y="3363"/>
                    <a:pt x="157" y="3366"/>
                  </a:cubicBezTo>
                  <a:lnTo>
                    <a:pt x="159" y="3367"/>
                  </a:lnTo>
                  <a:cubicBezTo>
                    <a:pt x="165" y="3376"/>
                    <a:pt x="175" y="3384"/>
                    <a:pt x="187" y="3386"/>
                  </a:cubicBezTo>
                  <a:cubicBezTo>
                    <a:pt x="213" y="3405"/>
                    <a:pt x="242" y="3419"/>
                    <a:pt x="272" y="3426"/>
                  </a:cubicBezTo>
                  <a:cubicBezTo>
                    <a:pt x="337" y="3438"/>
                    <a:pt x="403" y="3444"/>
                    <a:pt x="469" y="3446"/>
                  </a:cubicBezTo>
                  <a:cubicBezTo>
                    <a:pt x="619" y="3452"/>
                    <a:pt x="764" y="3484"/>
                    <a:pt x="912" y="3493"/>
                  </a:cubicBezTo>
                  <a:cubicBezTo>
                    <a:pt x="916" y="3493"/>
                    <a:pt x="920" y="3493"/>
                    <a:pt x="924" y="3493"/>
                  </a:cubicBezTo>
                  <a:cubicBezTo>
                    <a:pt x="1073" y="3493"/>
                    <a:pt x="1153" y="3304"/>
                    <a:pt x="1203" y="3134"/>
                  </a:cubicBezTo>
                  <a:cubicBezTo>
                    <a:pt x="1206" y="3138"/>
                    <a:pt x="1209" y="3141"/>
                    <a:pt x="1210" y="3141"/>
                  </a:cubicBezTo>
                  <a:cubicBezTo>
                    <a:pt x="1218" y="3150"/>
                    <a:pt x="1227" y="3158"/>
                    <a:pt x="1237" y="3162"/>
                  </a:cubicBezTo>
                  <a:cubicBezTo>
                    <a:pt x="1260" y="3173"/>
                    <a:pt x="1284" y="3183"/>
                    <a:pt x="1307" y="3191"/>
                  </a:cubicBezTo>
                  <a:cubicBezTo>
                    <a:pt x="1348" y="3207"/>
                    <a:pt x="1395" y="3235"/>
                    <a:pt x="1439" y="3235"/>
                  </a:cubicBezTo>
                  <a:cubicBezTo>
                    <a:pt x="1440" y="3235"/>
                    <a:pt x="1441" y="3235"/>
                    <a:pt x="1443" y="3235"/>
                  </a:cubicBezTo>
                  <a:lnTo>
                    <a:pt x="1443" y="3235"/>
                  </a:lnTo>
                  <a:cubicBezTo>
                    <a:pt x="1435" y="3346"/>
                    <a:pt x="1461" y="3469"/>
                    <a:pt x="1524" y="3538"/>
                  </a:cubicBezTo>
                  <a:cubicBezTo>
                    <a:pt x="1558" y="3572"/>
                    <a:pt x="1603" y="3590"/>
                    <a:pt x="1649" y="3590"/>
                  </a:cubicBezTo>
                  <a:cubicBezTo>
                    <a:pt x="1675" y="3590"/>
                    <a:pt x="1700" y="3584"/>
                    <a:pt x="1725" y="3573"/>
                  </a:cubicBezTo>
                  <a:cubicBezTo>
                    <a:pt x="1736" y="3633"/>
                    <a:pt x="1776" y="3654"/>
                    <a:pt x="1826" y="3654"/>
                  </a:cubicBezTo>
                  <a:cubicBezTo>
                    <a:pt x="1880" y="3654"/>
                    <a:pt x="1946" y="3629"/>
                    <a:pt x="1999" y="3600"/>
                  </a:cubicBezTo>
                  <a:lnTo>
                    <a:pt x="1999" y="3600"/>
                  </a:lnTo>
                  <a:cubicBezTo>
                    <a:pt x="1992" y="3622"/>
                    <a:pt x="2004" y="3648"/>
                    <a:pt x="2028" y="3656"/>
                  </a:cubicBezTo>
                  <a:cubicBezTo>
                    <a:pt x="2062" y="3668"/>
                    <a:pt x="2103" y="3674"/>
                    <a:pt x="2146" y="3674"/>
                  </a:cubicBezTo>
                  <a:cubicBezTo>
                    <a:pt x="2253" y="3674"/>
                    <a:pt x="2375" y="3638"/>
                    <a:pt x="2443" y="3577"/>
                  </a:cubicBezTo>
                  <a:cubicBezTo>
                    <a:pt x="2527" y="3500"/>
                    <a:pt x="2586" y="3358"/>
                    <a:pt x="2601" y="3235"/>
                  </a:cubicBezTo>
                  <a:cubicBezTo>
                    <a:pt x="2603" y="3233"/>
                    <a:pt x="2606" y="3232"/>
                    <a:pt x="2607" y="3229"/>
                  </a:cubicBezTo>
                  <a:cubicBezTo>
                    <a:pt x="2609" y="3226"/>
                    <a:pt x="2612" y="3225"/>
                    <a:pt x="2615" y="3225"/>
                  </a:cubicBezTo>
                  <a:cubicBezTo>
                    <a:pt x="2643" y="3225"/>
                    <a:pt x="2715" y="3299"/>
                    <a:pt x="2720" y="3315"/>
                  </a:cubicBezTo>
                  <a:cubicBezTo>
                    <a:pt x="2740" y="3384"/>
                    <a:pt x="2717" y="3493"/>
                    <a:pt x="2663" y="3541"/>
                  </a:cubicBezTo>
                  <a:cubicBezTo>
                    <a:pt x="2631" y="3570"/>
                    <a:pt x="2589" y="3574"/>
                    <a:pt x="2550" y="3588"/>
                  </a:cubicBezTo>
                  <a:cubicBezTo>
                    <a:pt x="2505" y="3604"/>
                    <a:pt x="2467" y="3630"/>
                    <a:pt x="2419" y="3633"/>
                  </a:cubicBezTo>
                  <a:cubicBezTo>
                    <a:pt x="2416" y="3633"/>
                    <a:pt x="2413" y="3633"/>
                    <a:pt x="2410" y="3633"/>
                  </a:cubicBezTo>
                  <a:cubicBezTo>
                    <a:pt x="2401" y="3633"/>
                    <a:pt x="2392" y="3633"/>
                    <a:pt x="2384" y="3633"/>
                  </a:cubicBezTo>
                  <a:cubicBezTo>
                    <a:pt x="2358" y="3633"/>
                    <a:pt x="2337" y="3637"/>
                    <a:pt x="2327" y="3674"/>
                  </a:cubicBezTo>
                  <a:cubicBezTo>
                    <a:pt x="2324" y="3693"/>
                    <a:pt x="2330" y="3714"/>
                    <a:pt x="2346" y="3726"/>
                  </a:cubicBezTo>
                  <a:cubicBezTo>
                    <a:pt x="2372" y="3748"/>
                    <a:pt x="2401" y="3757"/>
                    <a:pt x="2433" y="3757"/>
                  </a:cubicBezTo>
                  <a:cubicBezTo>
                    <a:pt x="2449" y="3757"/>
                    <a:pt x="2466" y="3755"/>
                    <a:pt x="2484" y="3751"/>
                  </a:cubicBezTo>
                  <a:cubicBezTo>
                    <a:pt x="2553" y="3731"/>
                    <a:pt x="2619" y="3705"/>
                    <a:pt x="2686" y="3675"/>
                  </a:cubicBezTo>
                  <a:cubicBezTo>
                    <a:pt x="2725" y="3656"/>
                    <a:pt x="2760" y="3625"/>
                    <a:pt x="2784" y="3588"/>
                  </a:cubicBezTo>
                  <a:cubicBezTo>
                    <a:pt x="2791" y="3590"/>
                    <a:pt x="2799" y="3590"/>
                    <a:pt x="2807" y="3590"/>
                  </a:cubicBezTo>
                  <a:cubicBezTo>
                    <a:pt x="2855" y="3590"/>
                    <a:pt x="2917" y="3559"/>
                    <a:pt x="2947" y="3542"/>
                  </a:cubicBezTo>
                  <a:cubicBezTo>
                    <a:pt x="3019" y="3503"/>
                    <a:pt x="3162" y="3386"/>
                    <a:pt x="3092" y="3295"/>
                  </a:cubicBezTo>
                  <a:cubicBezTo>
                    <a:pt x="3098" y="3292"/>
                    <a:pt x="3104" y="3289"/>
                    <a:pt x="3110" y="3284"/>
                  </a:cubicBezTo>
                  <a:cubicBezTo>
                    <a:pt x="3178" y="3245"/>
                    <a:pt x="3230" y="3183"/>
                    <a:pt x="3259" y="3109"/>
                  </a:cubicBezTo>
                  <a:cubicBezTo>
                    <a:pt x="3276" y="3060"/>
                    <a:pt x="3295" y="3001"/>
                    <a:pt x="3292" y="2948"/>
                  </a:cubicBezTo>
                  <a:cubicBezTo>
                    <a:pt x="3363" y="2907"/>
                    <a:pt x="3374" y="2820"/>
                    <a:pt x="3344" y="2752"/>
                  </a:cubicBezTo>
                  <a:cubicBezTo>
                    <a:pt x="3383" y="2746"/>
                    <a:pt x="3420" y="2729"/>
                    <a:pt x="3454" y="2705"/>
                  </a:cubicBezTo>
                  <a:cubicBezTo>
                    <a:pt x="3534" y="2630"/>
                    <a:pt x="3532" y="2510"/>
                    <a:pt x="3484" y="2420"/>
                  </a:cubicBezTo>
                  <a:cubicBezTo>
                    <a:pt x="3497" y="2411"/>
                    <a:pt x="3509" y="2399"/>
                    <a:pt x="3520" y="2387"/>
                  </a:cubicBezTo>
                  <a:cubicBezTo>
                    <a:pt x="3523" y="2384"/>
                    <a:pt x="3525" y="2381"/>
                    <a:pt x="3528" y="2378"/>
                  </a:cubicBezTo>
                  <a:cubicBezTo>
                    <a:pt x="3529" y="2378"/>
                    <a:pt x="3531" y="2376"/>
                    <a:pt x="3532" y="2375"/>
                  </a:cubicBezTo>
                  <a:cubicBezTo>
                    <a:pt x="3561" y="2385"/>
                    <a:pt x="3591" y="2394"/>
                    <a:pt x="3623" y="2399"/>
                  </a:cubicBezTo>
                  <a:cubicBezTo>
                    <a:pt x="3639" y="2402"/>
                    <a:pt x="3656" y="2406"/>
                    <a:pt x="3671" y="2411"/>
                  </a:cubicBezTo>
                  <a:cubicBezTo>
                    <a:pt x="3661" y="2449"/>
                    <a:pt x="3681" y="2497"/>
                    <a:pt x="3730" y="2497"/>
                  </a:cubicBezTo>
                  <a:cubicBezTo>
                    <a:pt x="3733" y="2497"/>
                    <a:pt x="3736" y="2497"/>
                    <a:pt x="3739" y="2497"/>
                  </a:cubicBezTo>
                  <a:cubicBezTo>
                    <a:pt x="3802" y="2491"/>
                    <a:pt x="3861" y="2441"/>
                    <a:pt x="3914" y="2408"/>
                  </a:cubicBezTo>
                  <a:cubicBezTo>
                    <a:pt x="3986" y="2363"/>
                    <a:pt x="4056" y="2314"/>
                    <a:pt x="4125" y="2263"/>
                  </a:cubicBezTo>
                  <a:cubicBezTo>
                    <a:pt x="4282" y="2147"/>
                    <a:pt x="4428" y="2025"/>
                    <a:pt x="4578" y="1898"/>
                  </a:cubicBezTo>
                  <a:cubicBezTo>
                    <a:pt x="4644" y="1839"/>
                    <a:pt x="4704" y="1776"/>
                    <a:pt x="4757" y="1705"/>
                  </a:cubicBezTo>
                  <a:cubicBezTo>
                    <a:pt x="4815" y="1635"/>
                    <a:pt x="4884" y="1574"/>
                    <a:pt x="4911" y="1485"/>
                  </a:cubicBezTo>
                  <a:cubicBezTo>
                    <a:pt x="4965" y="1311"/>
                    <a:pt x="4816" y="1130"/>
                    <a:pt x="4753" y="979"/>
                  </a:cubicBezTo>
                  <a:cubicBezTo>
                    <a:pt x="4715" y="892"/>
                    <a:pt x="4673" y="807"/>
                    <a:pt x="4626" y="724"/>
                  </a:cubicBezTo>
                  <a:cubicBezTo>
                    <a:pt x="4567" y="614"/>
                    <a:pt x="4529" y="495"/>
                    <a:pt x="4474" y="382"/>
                  </a:cubicBezTo>
                  <a:cubicBezTo>
                    <a:pt x="4446" y="326"/>
                    <a:pt x="4406" y="281"/>
                    <a:pt x="4372" y="229"/>
                  </a:cubicBezTo>
                  <a:cubicBezTo>
                    <a:pt x="4345" y="187"/>
                    <a:pt x="4311" y="149"/>
                    <a:pt x="4282" y="109"/>
                  </a:cubicBezTo>
                  <a:cubicBezTo>
                    <a:pt x="4259" y="75"/>
                    <a:pt x="4231" y="48"/>
                    <a:pt x="4197" y="29"/>
                  </a:cubicBezTo>
                  <a:cubicBezTo>
                    <a:pt x="4164" y="9"/>
                    <a:pt x="4131" y="0"/>
                    <a:pt x="4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493;p26"/>
            <p:cNvSpPr/>
            <p:nvPr/>
          </p:nvSpPr>
          <p:spPr>
            <a:xfrm>
              <a:off x="3177669" y="4356625"/>
              <a:ext cx="42448" cy="41976"/>
            </a:xfrm>
            <a:custGeom>
              <a:avLst/>
              <a:gdLst/>
              <a:ahLst/>
              <a:cxnLst/>
              <a:rect l="l" t="t" r="r" b="b"/>
              <a:pathLst>
                <a:path w="449" h="444" extrusionOk="0">
                  <a:moveTo>
                    <a:pt x="140" y="84"/>
                  </a:moveTo>
                  <a:cubicBezTo>
                    <a:pt x="142" y="87"/>
                    <a:pt x="146" y="88"/>
                    <a:pt x="149" y="90"/>
                  </a:cubicBezTo>
                  <a:cubicBezTo>
                    <a:pt x="161" y="92"/>
                    <a:pt x="172" y="93"/>
                    <a:pt x="183" y="93"/>
                  </a:cubicBezTo>
                  <a:cubicBezTo>
                    <a:pt x="194" y="93"/>
                    <a:pt x="205" y="92"/>
                    <a:pt x="216" y="90"/>
                  </a:cubicBezTo>
                  <a:cubicBezTo>
                    <a:pt x="224" y="89"/>
                    <a:pt x="231" y="88"/>
                    <a:pt x="237" y="88"/>
                  </a:cubicBezTo>
                  <a:cubicBezTo>
                    <a:pt x="271" y="88"/>
                    <a:pt x="286" y="102"/>
                    <a:pt x="311" y="136"/>
                  </a:cubicBezTo>
                  <a:cubicBezTo>
                    <a:pt x="368" y="209"/>
                    <a:pt x="359" y="293"/>
                    <a:pt x="281" y="348"/>
                  </a:cubicBezTo>
                  <a:cubicBezTo>
                    <a:pt x="259" y="363"/>
                    <a:pt x="236" y="369"/>
                    <a:pt x="213" y="369"/>
                  </a:cubicBezTo>
                  <a:cubicBezTo>
                    <a:pt x="142" y="369"/>
                    <a:pt x="76" y="302"/>
                    <a:pt x="70" y="228"/>
                  </a:cubicBezTo>
                  <a:cubicBezTo>
                    <a:pt x="65" y="177"/>
                    <a:pt x="94" y="109"/>
                    <a:pt x="140" y="84"/>
                  </a:cubicBezTo>
                  <a:close/>
                  <a:moveTo>
                    <a:pt x="251" y="0"/>
                  </a:moveTo>
                  <a:cubicBezTo>
                    <a:pt x="208" y="0"/>
                    <a:pt x="189" y="36"/>
                    <a:pt x="146" y="49"/>
                  </a:cubicBezTo>
                  <a:cubicBezTo>
                    <a:pt x="140" y="50"/>
                    <a:pt x="134" y="55"/>
                    <a:pt x="133" y="61"/>
                  </a:cubicBezTo>
                  <a:cubicBezTo>
                    <a:pt x="110" y="64"/>
                    <a:pt x="97" y="77"/>
                    <a:pt x="71" y="84"/>
                  </a:cubicBezTo>
                  <a:cubicBezTo>
                    <a:pt x="60" y="84"/>
                    <a:pt x="51" y="91"/>
                    <a:pt x="50" y="102"/>
                  </a:cubicBezTo>
                  <a:cubicBezTo>
                    <a:pt x="42" y="130"/>
                    <a:pt x="17" y="151"/>
                    <a:pt x="9" y="180"/>
                  </a:cubicBezTo>
                  <a:cubicBezTo>
                    <a:pt x="2" y="207"/>
                    <a:pt x="0" y="237"/>
                    <a:pt x="6" y="265"/>
                  </a:cubicBezTo>
                  <a:cubicBezTo>
                    <a:pt x="15" y="311"/>
                    <a:pt x="39" y="355"/>
                    <a:pt x="73" y="390"/>
                  </a:cubicBezTo>
                  <a:cubicBezTo>
                    <a:pt x="112" y="427"/>
                    <a:pt x="161" y="444"/>
                    <a:pt x="209" y="444"/>
                  </a:cubicBezTo>
                  <a:cubicBezTo>
                    <a:pt x="268" y="444"/>
                    <a:pt x="327" y="419"/>
                    <a:pt x="370" y="373"/>
                  </a:cubicBezTo>
                  <a:cubicBezTo>
                    <a:pt x="447" y="290"/>
                    <a:pt x="448" y="185"/>
                    <a:pt x="382" y="97"/>
                  </a:cubicBezTo>
                  <a:cubicBezTo>
                    <a:pt x="355" y="61"/>
                    <a:pt x="321" y="17"/>
                    <a:pt x="276" y="4"/>
                  </a:cubicBezTo>
                  <a:cubicBezTo>
                    <a:pt x="267" y="1"/>
                    <a:pt x="259"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494;p26"/>
            <p:cNvSpPr/>
            <p:nvPr/>
          </p:nvSpPr>
          <p:spPr>
            <a:xfrm>
              <a:off x="3476417" y="4265299"/>
              <a:ext cx="42070" cy="42259"/>
            </a:xfrm>
            <a:custGeom>
              <a:avLst/>
              <a:gdLst/>
              <a:ahLst/>
              <a:cxnLst/>
              <a:rect l="l" t="t" r="r" b="b"/>
              <a:pathLst>
                <a:path w="445" h="447" extrusionOk="0">
                  <a:moveTo>
                    <a:pt x="174" y="104"/>
                  </a:moveTo>
                  <a:cubicBezTo>
                    <a:pt x="200" y="104"/>
                    <a:pt x="224" y="116"/>
                    <a:pt x="245" y="150"/>
                  </a:cubicBezTo>
                  <a:cubicBezTo>
                    <a:pt x="278" y="203"/>
                    <a:pt x="334" y="300"/>
                    <a:pt x="257" y="337"/>
                  </a:cubicBezTo>
                  <a:cubicBezTo>
                    <a:pt x="236" y="347"/>
                    <a:pt x="216" y="352"/>
                    <a:pt x="197" y="352"/>
                  </a:cubicBezTo>
                  <a:cubicBezTo>
                    <a:pt x="147" y="352"/>
                    <a:pt x="106" y="318"/>
                    <a:pt x="88" y="259"/>
                  </a:cubicBezTo>
                  <a:cubicBezTo>
                    <a:pt x="79" y="224"/>
                    <a:pt x="72" y="167"/>
                    <a:pt x="90" y="129"/>
                  </a:cubicBezTo>
                  <a:cubicBezTo>
                    <a:pt x="121" y="115"/>
                    <a:pt x="149" y="104"/>
                    <a:pt x="174" y="104"/>
                  </a:cubicBezTo>
                  <a:close/>
                  <a:moveTo>
                    <a:pt x="192" y="1"/>
                  </a:moveTo>
                  <a:cubicBezTo>
                    <a:pt x="137" y="1"/>
                    <a:pt x="73" y="37"/>
                    <a:pt x="54" y="91"/>
                  </a:cubicBezTo>
                  <a:cubicBezTo>
                    <a:pt x="54" y="93"/>
                    <a:pt x="52" y="95"/>
                    <a:pt x="52" y="96"/>
                  </a:cubicBezTo>
                  <a:cubicBezTo>
                    <a:pt x="42" y="108"/>
                    <a:pt x="32" y="122"/>
                    <a:pt x="25" y="137"/>
                  </a:cubicBezTo>
                  <a:cubicBezTo>
                    <a:pt x="5" y="185"/>
                    <a:pt x="1" y="238"/>
                    <a:pt x="11" y="288"/>
                  </a:cubicBezTo>
                  <a:cubicBezTo>
                    <a:pt x="33" y="391"/>
                    <a:pt x="109" y="447"/>
                    <a:pt x="198" y="447"/>
                  </a:cubicBezTo>
                  <a:cubicBezTo>
                    <a:pt x="233" y="447"/>
                    <a:pt x="269" y="438"/>
                    <a:pt x="306" y="420"/>
                  </a:cubicBezTo>
                  <a:cubicBezTo>
                    <a:pt x="444" y="353"/>
                    <a:pt x="390" y="197"/>
                    <a:pt x="327" y="95"/>
                  </a:cubicBezTo>
                  <a:cubicBezTo>
                    <a:pt x="298" y="46"/>
                    <a:pt x="256" y="2"/>
                    <a:pt x="195" y="1"/>
                  </a:cubicBezTo>
                  <a:cubicBezTo>
                    <a:pt x="194" y="1"/>
                    <a:pt x="193"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2477;p26"/>
          <p:cNvGrpSpPr/>
          <p:nvPr/>
        </p:nvGrpSpPr>
        <p:grpSpPr>
          <a:xfrm>
            <a:off x="4050171" y="4154039"/>
            <a:ext cx="196175" cy="74997"/>
            <a:chOff x="2422102" y="4080001"/>
            <a:chExt cx="188986" cy="74781"/>
          </a:xfrm>
        </p:grpSpPr>
        <p:sp>
          <p:nvSpPr>
            <p:cNvPr id="657" name="Google Shape;2479;p26"/>
            <p:cNvSpPr/>
            <p:nvPr/>
          </p:nvSpPr>
          <p:spPr>
            <a:xfrm>
              <a:off x="2559564" y="4106188"/>
              <a:ext cx="51524" cy="48594"/>
            </a:xfrm>
            <a:custGeom>
              <a:avLst/>
              <a:gdLst/>
              <a:ahLst/>
              <a:cxnLst/>
              <a:rect l="l" t="t" r="r" b="b"/>
              <a:pathLst>
                <a:path w="545" h="514" extrusionOk="0">
                  <a:moveTo>
                    <a:pt x="149" y="74"/>
                  </a:moveTo>
                  <a:lnTo>
                    <a:pt x="149" y="74"/>
                  </a:lnTo>
                  <a:cubicBezTo>
                    <a:pt x="144" y="92"/>
                    <a:pt x="156" y="110"/>
                    <a:pt x="176" y="112"/>
                  </a:cubicBezTo>
                  <a:cubicBezTo>
                    <a:pt x="189" y="114"/>
                    <a:pt x="203" y="115"/>
                    <a:pt x="217" y="115"/>
                  </a:cubicBezTo>
                  <a:cubicBezTo>
                    <a:pt x="240" y="115"/>
                    <a:pt x="264" y="113"/>
                    <a:pt x="287" y="113"/>
                  </a:cubicBezTo>
                  <a:cubicBezTo>
                    <a:pt x="335" y="113"/>
                    <a:pt x="378" y="122"/>
                    <a:pt x="402" y="178"/>
                  </a:cubicBezTo>
                  <a:cubicBezTo>
                    <a:pt x="431" y="251"/>
                    <a:pt x="426" y="353"/>
                    <a:pt x="350" y="393"/>
                  </a:cubicBezTo>
                  <a:lnTo>
                    <a:pt x="351" y="393"/>
                  </a:lnTo>
                  <a:cubicBezTo>
                    <a:pt x="335" y="401"/>
                    <a:pt x="317" y="404"/>
                    <a:pt x="300" y="404"/>
                  </a:cubicBezTo>
                  <a:cubicBezTo>
                    <a:pt x="233" y="404"/>
                    <a:pt x="162" y="353"/>
                    <a:pt x="122" y="307"/>
                  </a:cubicBezTo>
                  <a:cubicBezTo>
                    <a:pt x="85" y="269"/>
                    <a:pt x="75" y="213"/>
                    <a:pt x="92" y="163"/>
                  </a:cubicBezTo>
                  <a:cubicBezTo>
                    <a:pt x="104" y="130"/>
                    <a:pt x="123" y="98"/>
                    <a:pt x="149" y="74"/>
                  </a:cubicBezTo>
                  <a:close/>
                  <a:moveTo>
                    <a:pt x="315" y="1"/>
                  </a:moveTo>
                  <a:cubicBezTo>
                    <a:pt x="273" y="1"/>
                    <a:pt x="231" y="15"/>
                    <a:pt x="188" y="33"/>
                  </a:cubicBezTo>
                  <a:cubicBezTo>
                    <a:pt x="187" y="32"/>
                    <a:pt x="185" y="32"/>
                    <a:pt x="182" y="32"/>
                  </a:cubicBezTo>
                  <a:cubicBezTo>
                    <a:pt x="180" y="32"/>
                    <a:pt x="178" y="32"/>
                    <a:pt x="176" y="32"/>
                  </a:cubicBezTo>
                  <a:cubicBezTo>
                    <a:pt x="118" y="32"/>
                    <a:pt x="81" y="73"/>
                    <a:pt x="48" y="118"/>
                  </a:cubicBezTo>
                  <a:cubicBezTo>
                    <a:pt x="4" y="178"/>
                    <a:pt x="1" y="233"/>
                    <a:pt x="15" y="304"/>
                  </a:cubicBezTo>
                  <a:cubicBezTo>
                    <a:pt x="35" y="416"/>
                    <a:pt x="187" y="513"/>
                    <a:pt x="306" y="513"/>
                  </a:cubicBezTo>
                  <a:cubicBezTo>
                    <a:pt x="320" y="513"/>
                    <a:pt x="335" y="512"/>
                    <a:pt x="348" y="509"/>
                  </a:cubicBezTo>
                  <a:cubicBezTo>
                    <a:pt x="503" y="473"/>
                    <a:pt x="544" y="329"/>
                    <a:pt x="518" y="189"/>
                  </a:cubicBezTo>
                  <a:cubicBezTo>
                    <a:pt x="509" y="122"/>
                    <a:pt x="470" y="64"/>
                    <a:pt x="411" y="27"/>
                  </a:cubicBezTo>
                  <a:cubicBezTo>
                    <a:pt x="378" y="9"/>
                    <a:pt x="346"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480;p26"/>
            <p:cNvSpPr/>
            <p:nvPr/>
          </p:nvSpPr>
          <p:spPr>
            <a:xfrm>
              <a:off x="2506810" y="4080001"/>
              <a:ext cx="35074" cy="36492"/>
            </a:xfrm>
            <a:custGeom>
              <a:avLst/>
              <a:gdLst/>
              <a:ahLst/>
              <a:cxnLst/>
              <a:rect l="l" t="t" r="r" b="b"/>
              <a:pathLst>
                <a:path w="371" h="386" extrusionOk="0">
                  <a:moveTo>
                    <a:pt x="212" y="108"/>
                  </a:moveTo>
                  <a:cubicBezTo>
                    <a:pt x="221" y="128"/>
                    <a:pt x="230" y="146"/>
                    <a:pt x="241" y="163"/>
                  </a:cubicBezTo>
                  <a:cubicBezTo>
                    <a:pt x="260" y="194"/>
                    <a:pt x="259" y="235"/>
                    <a:pt x="236" y="264"/>
                  </a:cubicBezTo>
                  <a:cubicBezTo>
                    <a:pt x="220" y="289"/>
                    <a:pt x="197" y="299"/>
                    <a:pt x="174" y="299"/>
                  </a:cubicBezTo>
                  <a:cubicBezTo>
                    <a:pt x="136" y="299"/>
                    <a:pt x="95" y="272"/>
                    <a:pt x="78" y="234"/>
                  </a:cubicBezTo>
                  <a:cubicBezTo>
                    <a:pt x="66" y="203"/>
                    <a:pt x="61" y="170"/>
                    <a:pt x="63" y="138"/>
                  </a:cubicBezTo>
                  <a:lnTo>
                    <a:pt x="63" y="138"/>
                  </a:lnTo>
                  <a:cubicBezTo>
                    <a:pt x="69" y="146"/>
                    <a:pt x="78" y="151"/>
                    <a:pt x="88" y="151"/>
                  </a:cubicBezTo>
                  <a:cubicBezTo>
                    <a:pt x="112" y="151"/>
                    <a:pt x="135" y="146"/>
                    <a:pt x="156" y="137"/>
                  </a:cubicBezTo>
                  <a:cubicBezTo>
                    <a:pt x="168" y="131"/>
                    <a:pt x="200" y="108"/>
                    <a:pt x="212" y="108"/>
                  </a:cubicBezTo>
                  <a:close/>
                  <a:moveTo>
                    <a:pt x="209" y="1"/>
                  </a:moveTo>
                  <a:cubicBezTo>
                    <a:pt x="199" y="1"/>
                    <a:pt x="189" y="2"/>
                    <a:pt x="179" y="6"/>
                  </a:cubicBezTo>
                  <a:cubicBezTo>
                    <a:pt x="143" y="18"/>
                    <a:pt x="118" y="43"/>
                    <a:pt x="94" y="69"/>
                  </a:cubicBezTo>
                  <a:cubicBezTo>
                    <a:pt x="93" y="65"/>
                    <a:pt x="91" y="63"/>
                    <a:pt x="88" y="63"/>
                  </a:cubicBezTo>
                  <a:cubicBezTo>
                    <a:pt x="87" y="63"/>
                    <a:pt x="86" y="63"/>
                    <a:pt x="85" y="63"/>
                  </a:cubicBezTo>
                  <a:cubicBezTo>
                    <a:pt x="7" y="66"/>
                    <a:pt x="1" y="197"/>
                    <a:pt x="11" y="253"/>
                  </a:cubicBezTo>
                  <a:cubicBezTo>
                    <a:pt x="28" y="331"/>
                    <a:pt x="106" y="386"/>
                    <a:pt x="183" y="386"/>
                  </a:cubicBezTo>
                  <a:cubicBezTo>
                    <a:pt x="213" y="386"/>
                    <a:pt x="242" y="377"/>
                    <a:pt x="268" y="359"/>
                  </a:cubicBezTo>
                  <a:cubicBezTo>
                    <a:pt x="370" y="283"/>
                    <a:pt x="358" y="151"/>
                    <a:pt x="296" y="52"/>
                  </a:cubicBezTo>
                  <a:cubicBezTo>
                    <a:pt x="279" y="21"/>
                    <a:pt x="245" y="1"/>
                    <a:pt x="2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481;p26"/>
            <p:cNvSpPr/>
            <p:nvPr/>
          </p:nvSpPr>
          <p:spPr>
            <a:xfrm>
              <a:off x="2422102" y="4095127"/>
              <a:ext cx="39045" cy="37816"/>
            </a:xfrm>
            <a:custGeom>
              <a:avLst/>
              <a:gdLst/>
              <a:ahLst/>
              <a:cxnLst/>
              <a:rect l="l" t="t" r="r" b="b"/>
              <a:pathLst>
                <a:path w="413" h="400" extrusionOk="0">
                  <a:moveTo>
                    <a:pt x="194" y="108"/>
                  </a:moveTo>
                  <a:cubicBezTo>
                    <a:pt x="198" y="108"/>
                    <a:pt x="201" y="108"/>
                    <a:pt x="204" y="110"/>
                  </a:cubicBezTo>
                  <a:cubicBezTo>
                    <a:pt x="227" y="119"/>
                    <a:pt x="245" y="158"/>
                    <a:pt x="256" y="178"/>
                  </a:cubicBezTo>
                  <a:cubicBezTo>
                    <a:pt x="278" y="218"/>
                    <a:pt x="289" y="267"/>
                    <a:pt x="236" y="286"/>
                  </a:cubicBezTo>
                  <a:cubicBezTo>
                    <a:pt x="221" y="291"/>
                    <a:pt x="204" y="294"/>
                    <a:pt x="187" y="294"/>
                  </a:cubicBezTo>
                  <a:cubicBezTo>
                    <a:pt x="177" y="294"/>
                    <a:pt x="167" y="293"/>
                    <a:pt x="158" y="291"/>
                  </a:cubicBezTo>
                  <a:cubicBezTo>
                    <a:pt x="123" y="285"/>
                    <a:pt x="115" y="250"/>
                    <a:pt x="108" y="218"/>
                  </a:cubicBezTo>
                  <a:cubicBezTo>
                    <a:pt x="100" y="197"/>
                    <a:pt x="102" y="176"/>
                    <a:pt x="111" y="157"/>
                  </a:cubicBezTo>
                  <a:cubicBezTo>
                    <a:pt x="112" y="150"/>
                    <a:pt x="115" y="146"/>
                    <a:pt x="118" y="141"/>
                  </a:cubicBezTo>
                  <a:cubicBezTo>
                    <a:pt x="124" y="141"/>
                    <a:pt x="130" y="140"/>
                    <a:pt x="136" y="137"/>
                  </a:cubicBezTo>
                  <a:cubicBezTo>
                    <a:pt x="156" y="128"/>
                    <a:pt x="175" y="108"/>
                    <a:pt x="194" y="108"/>
                  </a:cubicBezTo>
                  <a:close/>
                  <a:moveTo>
                    <a:pt x="199" y="1"/>
                  </a:moveTo>
                  <a:cubicBezTo>
                    <a:pt x="160" y="1"/>
                    <a:pt x="124" y="21"/>
                    <a:pt x="103" y="54"/>
                  </a:cubicBezTo>
                  <a:cubicBezTo>
                    <a:pt x="97" y="55"/>
                    <a:pt x="93" y="57"/>
                    <a:pt x="88" y="60"/>
                  </a:cubicBezTo>
                  <a:cubicBezTo>
                    <a:pt x="52" y="78"/>
                    <a:pt x="20" y="128"/>
                    <a:pt x="11" y="167"/>
                  </a:cubicBezTo>
                  <a:cubicBezTo>
                    <a:pt x="1" y="229"/>
                    <a:pt x="16" y="294"/>
                    <a:pt x="53" y="345"/>
                  </a:cubicBezTo>
                  <a:cubicBezTo>
                    <a:pt x="85" y="387"/>
                    <a:pt x="138" y="399"/>
                    <a:pt x="189" y="399"/>
                  </a:cubicBezTo>
                  <a:cubicBezTo>
                    <a:pt x="205" y="399"/>
                    <a:pt x="220" y="398"/>
                    <a:pt x="234" y="396"/>
                  </a:cubicBezTo>
                  <a:cubicBezTo>
                    <a:pt x="373" y="380"/>
                    <a:pt x="413" y="246"/>
                    <a:pt x="354" y="132"/>
                  </a:cubicBezTo>
                  <a:cubicBezTo>
                    <a:pt x="325" y="80"/>
                    <a:pt x="283" y="16"/>
                    <a:pt x="221" y="3"/>
                  </a:cubicBezTo>
                  <a:cubicBezTo>
                    <a:pt x="214" y="1"/>
                    <a:pt x="206" y="1"/>
                    <a:pt x="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ectángulo 37">
            <a:extLst>
              <a:ext uri="{FF2B5EF4-FFF2-40B4-BE49-F238E27FC236}">
                <a16:creationId xmlns:a16="http://schemas.microsoft.com/office/drawing/2014/main" id="{BF52C261-D83E-41AF-83E6-DCCA10A8A03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02</a:t>
            </a:r>
            <a:endParaRPr lang="en-US" b="1" u="sng" dirty="0"/>
          </a:p>
        </p:txBody>
      </p:sp>
      <p:pic>
        <p:nvPicPr>
          <p:cNvPr id="40" name="Picture 2" descr="La Universidad de las Fuerzas Armadas - ESPE y la UNIR España fortalecen  las relaciones de Cooperación Interinstitucional - ESPE">
            <a:extLst>
              <a:ext uri="{FF2B5EF4-FFF2-40B4-BE49-F238E27FC236}">
                <a16:creationId xmlns:a16="http://schemas.microsoft.com/office/drawing/2014/main" id="{137AB550-85CE-4427-B67D-424DC064E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a:extLst>
              <a:ext uri="{FF2B5EF4-FFF2-40B4-BE49-F238E27FC236}">
                <a16:creationId xmlns:a16="http://schemas.microsoft.com/office/drawing/2014/main" id="{641D5001-7DD9-4A88-94F9-E3F198AC31CC}"/>
              </a:ext>
            </a:extLst>
          </p:cNvPr>
          <p:cNvPicPr>
            <a:picLocks noChangeAspect="1"/>
          </p:cNvPicPr>
          <p:nvPr/>
        </p:nvPicPr>
        <p:blipFill>
          <a:blip r:embed="rId3"/>
          <a:stretch>
            <a:fillRect/>
          </a:stretch>
        </p:blipFill>
        <p:spPr>
          <a:xfrm>
            <a:off x="199717" y="987143"/>
            <a:ext cx="2142554" cy="2012702"/>
          </a:xfrm>
          <a:prstGeom prst="rect">
            <a:avLst/>
          </a:prstGeom>
        </p:spPr>
      </p:pic>
      <p:pic>
        <p:nvPicPr>
          <p:cNvPr id="9" name="Imagen 8">
            <a:extLst>
              <a:ext uri="{FF2B5EF4-FFF2-40B4-BE49-F238E27FC236}">
                <a16:creationId xmlns:a16="http://schemas.microsoft.com/office/drawing/2014/main" id="{F93929FB-EFD2-4E31-A8C3-66B3CC4B55B2}"/>
              </a:ext>
            </a:extLst>
          </p:cNvPr>
          <p:cNvPicPr>
            <a:picLocks noChangeAspect="1"/>
          </p:cNvPicPr>
          <p:nvPr/>
        </p:nvPicPr>
        <p:blipFill>
          <a:blip r:embed="rId4"/>
          <a:stretch>
            <a:fillRect/>
          </a:stretch>
        </p:blipFill>
        <p:spPr>
          <a:xfrm>
            <a:off x="331920" y="3429000"/>
            <a:ext cx="2010351" cy="2196111"/>
          </a:xfrm>
          <a:prstGeom prst="rect">
            <a:avLst/>
          </a:prstGeom>
        </p:spPr>
      </p:pic>
      <p:pic>
        <p:nvPicPr>
          <p:cNvPr id="16" name="Imagen 15">
            <a:extLst>
              <a:ext uri="{FF2B5EF4-FFF2-40B4-BE49-F238E27FC236}">
                <a16:creationId xmlns:a16="http://schemas.microsoft.com/office/drawing/2014/main" id="{D6CA2ABD-817C-4AD2-BFFD-33F5F9DD0118}"/>
              </a:ext>
            </a:extLst>
          </p:cNvPr>
          <p:cNvPicPr>
            <a:picLocks noChangeAspect="1"/>
          </p:cNvPicPr>
          <p:nvPr/>
        </p:nvPicPr>
        <p:blipFill>
          <a:blip r:embed="rId5"/>
          <a:stretch>
            <a:fillRect/>
          </a:stretch>
        </p:blipFill>
        <p:spPr>
          <a:xfrm>
            <a:off x="2525142" y="1523851"/>
            <a:ext cx="6469941" cy="3429297"/>
          </a:xfrm>
          <a:prstGeom prst="rect">
            <a:avLst/>
          </a:prstGeom>
        </p:spPr>
      </p:pic>
    </p:spTree>
    <p:extLst>
      <p:ext uri="{BB962C8B-B14F-4D97-AF65-F5344CB8AC3E}">
        <p14:creationId xmlns:p14="http://schemas.microsoft.com/office/powerpoint/2010/main" val="151736882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20</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8E644E7B-7411-467F-AB2B-F33E79CCBC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A33221D-D020-407F-B032-1707FCDB4BD9}"/>
              </a:ext>
            </a:extLst>
          </p:cNvPr>
          <p:cNvPicPr>
            <a:picLocks noChangeAspect="1"/>
          </p:cNvPicPr>
          <p:nvPr/>
        </p:nvPicPr>
        <p:blipFill>
          <a:blip r:embed="rId4"/>
          <a:stretch>
            <a:fillRect/>
          </a:stretch>
        </p:blipFill>
        <p:spPr>
          <a:xfrm>
            <a:off x="81189" y="2487991"/>
            <a:ext cx="8558198" cy="3384908"/>
          </a:xfrm>
          <a:prstGeom prst="rect">
            <a:avLst/>
          </a:prstGeom>
        </p:spPr>
      </p:pic>
      <p:pic>
        <p:nvPicPr>
          <p:cNvPr id="11" name="Imagen 10">
            <a:extLst>
              <a:ext uri="{FF2B5EF4-FFF2-40B4-BE49-F238E27FC236}">
                <a16:creationId xmlns:a16="http://schemas.microsoft.com/office/drawing/2014/main" id="{43A7BC23-2ACB-4C78-B19F-8B9EC185CCA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705777" y="604361"/>
            <a:ext cx="4631929" cy="3065737"/>
          </a:xfrm>
          <a:prstGeom prst="rect">
            <a:avLst/>
          </a:prstGeom>
        </p:spPr>
      </p:pic>
      <p:sp>
        <p:nvSpPr>
          <p:cNvPr id="10" name="Rectángulo 9">
            <a:extLst>
              <a:ext uri="{FF2B5EF4-FFF2-40B4-BE49-F238E27FC236}">
                <a16:creationId xmlns:a16="http://schemas.microsoft.com/office/drawing/2014/main" id="{024DF3C0-0CF9-46B0-A57F-1580636B5AE3}"/>
              </a:ext>
            </a:extLst>
          </p:cNvPr>
          <p:cNvSpPr/>
          <p:nvPr/>
        </p:nvSpPr>
        <p:spPr>
          <a:xfrm>
            <a:off x="81189" y="138484"/>
            <a:ext cx="605979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 PROPUESTA DE SANEAMIENTO A IMPLEMENTAR</a:t>
            </a:r>
            <a:endParaRPr lang="en-US" b="1" u="sng" dirty="0"/>
          </a:p>
        </p:txBody>
      </p:sp>
    </p:spTree>
    <p:extLst>
      <p:ext uri="{BB962C8B-B14F-4D97-AF65-F5344CB8AC3E}">
        <p14:creationId xmlns:p14="http://schemas.microsoft.com/office/powerpoint/2010/main" val="56585804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21</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1" y="72033"/>
            <a:ext cx="440112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09. MATERIALES Y PRESUPUESTO</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8E644E7B-7411-467F-AB2B-F33E79CCBC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a:extLst>
              <a:ext uri="{FF2B5EF4-FFF2-40B4-BE49-F238E27FC236}">
                <a16:creationId xmlns:a16="http://schemas.microsoft.com/office/drawing/2014/main" id="{9F275E49-BF42-4EC7-8899-DE7C8B706888}"/>
              </a:ext>
            </a:extLst>
          </p:cNvPr>
          <p:cNvGraphicFramePr>
            <a:graphicFrameLocks noGrp="1"/>
          </p:cNvGraphicFramePr>
          <p:nvPr>
            <p:extLst>
              <p:ext uri="{D42A27DB-BD31-4B8C-83A1-F6EECF244321}">
                <p14:modId xmlns:p14="http://schemas.microsoft.com/office/powerpoint/2010/main" val="2731819554"/>
              </p:ext>
            </p:extLst>
          </p:nvPr>
        </p:nvGraphicFramePr>
        <p:xfrm>
          <a:off x="1428160" y="870999"/>
          <a:ext cx="6287679" cy="4719097"/>
        </p:xfrm>
        <a:graphic>
          <a:graphicData uri="http://schemas.openxmlformats.org/drawingml/2006/table">
            <a:tbl>
              <a:tblPr firstRow="1" firstCol="1" bandRow="1"/>
              <a:tblGrid>
                <a:gridCol w="562248">
                  <a:extLst>
                    <a:ext uri="{9D8B030D-6E8A-4147-A177-3AD203B41FA5}">
                      <a16:colId xmlns:a16="http://schemas.microsoft.com/office/drawing/2014/main" val="1832325724"/>
                    </a:ext>
                  </a:extLst>
                </a:gridCol>
                <a:gridCol w="2191075">
                  <a:extLst>
                    <a:ext uri="{9D8B030D-6E8A-4147-A177-3AD203B41FA5}">
                      <a16:colId xmlns:a16="http://schemas.microsoft.com/office/drawing/2014/main" val="2828794337"/>
                    </a:ext>
                  </a:extLst>
                </a:gridCol>
                <a:gridCol w="797925">
                  <a:extLst>
                    <a:ext uri="{9D8B030D-6E8A-4147-A177-3AD203B41FA5}">
                      <a16:colId xmlns:a16="http://schemas.microsoft.com/office/drawing/2014/main" val="951560983"/>
                    </a:ext>
                  </a:extLst>
                </a:gridCol>
                <a:gridCol w="1026362">
                  <a:extLst>
                    <a:ext uri="{9D8B030D-6E8A-4147-A177-3AD203B41FA5}">
                      <a16:colId xmlns:a16="http://schemas.microsoft.com/office/drawing/2014/main" val="2448028841"/>
                    </a:ext>
                  </a:extLst>
                </a:gridCol>
                <a:gridCol w="914558">
                  <a:extLst>
                    <a:ext uri="{9D8B030D-6E8A-4147-A177-3AD203B41FA5}">
                      <a16:colId xmlns:a16="http://schemas.microsoft.com/office/drawing/2014/main" val="1933653659"/>
                    </a:ext>
                  </a:extLst>
                </a:gridCol>
                <a:gridCol w="795511">
                  <a:extLst>
                    <a:ext uri="{9D8B030D-6E8A-4147-A177-3AD203B41FA5}">
                      <a16:colId xmlns:a16="http://schemas.microsoft.com/office/drawing/2014/main" val="2332486061"/>
                    </a:ext>
                  </a:extLst>
                </a:gridCol>
              </a:tblGrid>
              <a:tr h="298638">
                <a:tc gridSpan="6">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PRESUPUESTO DE OBRA</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9536617"/>
                  </a:ext>
                </a:extLst>
              </a:tr>
              <a:tr h="645875">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ITEM</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R U B R O</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UNIDAD</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CANTIDAD</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PRECIO UNITARIO</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COSTO TOTAL</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44122482"/>
                  </a:ext>
                </a:extLst>
              </a:tr>
              <a:tr h="343769">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1</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Limpieza manual del terreno</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4,00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0,38</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1,52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2582582101"/>
                  </a:ext>
                </a:extLst>
              </a:tr>
              <a:tr h="298638">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Replanteo y nivelación</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3,80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7,26</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27,59</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3803706102"/>
                  </a:ext>
                </a:extLst>
              </a:tr>
              <a:tr h="298638">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3</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Desalojo de material</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3</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0,60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3,04</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1,82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4235419595"/>
                  </a:ext>
                </a:extLst>
              </a:tr>
              <a:tr h="645875">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4</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Excavación de trampa de grasa y biofiltro</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3</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2,20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1,19</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2,63</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2339753274"/>
                  </a:ext>
                </a:extLst>
              </a:tr>
              <a:tr h="645875">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5</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Mampostería de ladrillo e = 15 cm</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5,10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30,85</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157,35</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2200134951"/>
                  </a:ext>
                </a:extLst>
              </a:tr>
              <a:tr h="645875">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6</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Enlucido trampa de grasa y biofiltro</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r>
                        <a:rPr lang="es-EC" sz="1200" baseline="30000">
                          <a:effectLst/>
                          <a:latin typeface="+mn-lt"/>
                          <a:ea typeface="Times New Roman" panose="02020603050405020304" pitchFamily="18" charset="0"/>
                          <a:cs typeface="Calibri" panose="020F0502020204030204" pitchFamily="34" charset="0"/>
                        </a:rPr>
                        <a:t>2</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4,44</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36,96</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164,11</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1973372533"/>
                  </a:ext>
                </a:extLst>
              </a:tr>
              <a:tr h="298638">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7</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Tubería PVC 50 mm</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m</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4,00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20,61</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82,44</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2603000530"/>
                  </a:ext>
                </a:extLst>
              </a:tr>
              <a:tr h="298638">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8</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Limpieza final de la obra</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glb</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1,00</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5,49</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tc>
                  <a:txBody>
                    <a:bodyPr/>
                    <a:lstStyle/>
                    <a:p>
                      <a:pPr algn="ctr">
                        <a:lnSpc>
                          <a:spcPct val="100000"/>
                        </a:lnSpc>
                        <a:spcAft>
                          <a:spcPts val="200"/>
                        </a:spcAft>
                      </a:pPr>
                      <a:r>
                        <a:rPr lang="es-EC" sz="1200">
                          <a:solidFill>
                            <a:srgbClr val="000000"/>
                          </a:solidFill>
                          <a:effectLst/>
                          <a:latin typeface="+mn-lt"/>
                          <a:ea typeface="Times New Roman" panose="02020603050405020304" pitchFamily="18" charset="0"/>
                          <a:cs typeface="Calibri" panose="020F0502020204030204" pitchFamily="34" charset="0"/>
                        </a:rPr>
                        <a:t>3,84</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a:noFill/>
                    </a:lnB>
                  </a:tcPr>
                </a:tc>
                <a:extLst>
                  <a:ext uri="{0D108BD9-81ED-4DB2-BD59-A6C34878D82A}">
                    <a16:rowId xmlns:a16="http://schemas.microsoft.com/office/drawing/2014/main" val="966287104"/>
                  </a:ext>
                </a:extLst>
              </a:tr>
              <a:tr h="298638">
                <a:tc gridSpan="5">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TOTAL ($)</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0000"/>
                        </a:lnSpc>
                        <a:spcAft>
                          <a:spcPts val="200"/>
                        </a:spcAft>
                      </a:pPr>
                      <a:r>
                        <a:rPr lang="es-EC" sz="1200" b="1">
                          <a:solidFill>
                            <a:srgbClr val="000000"/>
                          </a:solidFill>
                          <a:effectLst/>
                          <a:latin typeface="+mn-lt"/>
                          <a:ea typeface="Times New Roman" panose="02020603050405020304" pitchFamily="18" charset="0"/>
                          <a:cs typeface="Calibri" panose="020F0502020204030204" pitchFamily="34" charset="0"/>
                        </a:rPr>
                        <a:t>441,29</a:t>
                      </a:r>
                      <a:endParaRPr lang="en-US" sz="1200">
                        <a:effectLst/>
                        <a:latin typeface="+mn-lt"/>
                        <a:ea typeface="Calibri" panose="020F0502020204030204" pitchFamily="34" charset="0"/>
                        <a:cs typeface="Times New Roman" panose="02020603050405020304" pitchFamily="18" charset="0"/>
                      </a:endParaRPr>
                    </a:p>
                  </a:txBody>
                  <a:tcPr marL="66123" marR="6612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4416624"/>
                  </a:ext>
                </a:extLst>
              </a:tr>
            </a:tbl>
          </a:graphicData>
        </a:graphic>
      </p:graphicFrame>
    </p:spTree>
    <p:extLst>
      <p:ext uri="{BB962C8B-B14F-4D97-AF65-F5344CB8AC3E}">
        <p14:creationId xmlns:p14="http://schemas.microsoft.com/office/powerpoint/2010/main" val="202694774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22</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33921" y="83879"/>
            <a:ext cx="554412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10. CONCLUSIONES Y RECOMENDACIONES</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83C6BF44-460C-45FB-BFA7-A2DEE59968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E70AF0B2-DB60-45F5-AFFD-FD4ADEDA8C48}"/>
              </a:ext>
            </a:extLst>
          </p:cNvPr>
          <p:cNvSpPr txBox="1"/>
          <p:nvPr/>
        </p:nvSpPr>
        <p:spPr>
          <a:xfrm>
            <a:off x="340769" y="1371626"/>
            <a:ext cx="8619985" cy="1031886"/>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C" sz="1050">
                <a:effectLst/>
                <a:latin typeface="+mn-lt"/>
                <a:ea typeface="Calibri" panose="020F0502020204030204" pitchFamily="34" charset="0"/>
                <a:cs typeface="Times New Roman" panose="02020603050405020304" pitchFamily="18" charset="0"/>
              </a:rPr>
              <a:t>Existen tres clases de suelos en la parroquia de Guayllabamba siendo el que predomina, el suelo de clase VIII que es un tipo de suelo que debe mantenerse con vegetación para fines de protección de vida silvestre y fuentes de agua, luego se tiene un suelo de clase III que son suelos que sirven para actividades agrícolas, pecuarias o forestales y por último se tiene un suelo de clase V que son tierras con limitaciones en el uso para cultivos anuales en el campo de la agricultura.</a:t>
            </a:r>
            <a:endParaRPr lang="en-US" sz="1050">
              <a:effectLst/>
              <a:latin typeface="+mn-lt"/>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E9F8A48B-0CFD-4D7F-81E6-379A278B8CF3}"/>
              </a:ext>
            </a:extLst>
          </p:cNvPr>
          <p:cNvSpPr txBox="1"/>
          <p:nvPr/>
        </p:nvSpPr>
        <p:spPr>
          <a:xfrm>
            <a:off x="340770" y="2514513"/>
            <a:ext cx="8659899" cy="1031886"/>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S" sz="1050">
                <a:effectLst/>
                <a:latin typeface="+mn-lt"/>
                <a:ea typeface="Calibri" panose="020F0502020204030204" pitchFamily="34" charset="0"/>
                <a:cs typeface="Times New Roman" panose="02020603050405020304" pitchFamily="18" charset="0"/>
              </a:rPr>
              <a:t>Con el levantamiento de información realizado en la parroquia de Guayllabamba se pudo determinar los puntos de descarga de aguas residuales más importantes y los parámetros adecuados para la caracterización de las aguas residuales tomando como referencia nitratos y fosfatos debido a la actividad agrícola en la parroquia. Fueron cuatro los puntos elegidos y se hicieron tres muestreos en el lapso de dos semanas sin obtener grandes variaciones en los resultados una vez comparados.</a:t>
            </a:r>
            <a:endParaRPr lang="en-US" sz="1050">
              <a:effectLst/>
              <a:latin typeface="+mn-lt"/>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id="{56ADE65B-8517-4515-B7C5-4B29C1ABE02B}"/>
              </a:ext>
            </a:extLst>
          </p:cNvPr>
          <p:cNvSpPr txBox="1"/>
          <p:nvPr/>
        </p:nvSpPr>
        <p:spPr>
          <a:xfrm>
            <a:off x="320813" y="3644618"/>
            <a:ext cx="8619985" cy="789512"/>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S" sz="1050">
                <a:effectLst/>
                <a:latin typeface="+mn-lt"/>
                <a:ea typeface="Calibri" panose="020F0502020204030204" pitchFamily="34" charset="0"/>
                <a:cs typeface="Times New Roman" panose="02020603050405020304" pitchFamily="18" charset="0"/>
              </a:rPr>
              <a:t>Los análisis de la caracterización muestran altos niveles de nitratos (entre 12 y 18 mg/l) y fosfatos (entre 2 y 3 mg/l) en el río Coyago superando el límite máximo permisible de 10 mg/l en nitratos y 0,05 mg/l en fosfatos, esto puede deberse al uso sin control de fertilizantes en las zonas agrícolas de la parroquia. </a:t>
            </a:r>
            <a:endParaRPr lang="en-US" sz="1050">
              <a:effectLst/>
              <a:latin typeface="+mn-lt"/>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A8A7291A-8987-45BB-B941-16FF8A99EB4A}"/>
              </a:ext>
            </a:extLst>
          </p:cNvPr>
          <p:cNvSpPr txBox="1"/>
          <p:nvPr/>
        </p:nvSpPr>
        <p:spPr>
          <a:xfrm>
            <a:off x="340770" y="4551160"/>
            <a:ext cx="8619985" cy="1011687"/>
          </a:xfrm>
          <a:prstGeom prst="rect">
            <a:avLst/>
          </a:prstGeom>
          <a:noFill/>
        </p:spPr>
        <p:txBody>
          <a:bodyPr wrap="square">
            <a:spAutoFit/>
          </a:bodyPr>
          <a:lstStyle/>
          <a:p>
            <a:pPr marL="342900" lvl="0" indent="-342900" algn="just">
              <a:lnSpc>
                <a:spcPct val="200000"/>
              </a:lnSpc>
              <a:spcAft>
                <a:spcPts val="200"/>
              </a:spcAft>
              <a:buFont typeface="Symbol" panose="05050102010706020507" pitchFamily="18" charset="2"/>
              <a:buChar char=""/>
            </a:pPr>
            <a:r>
              <a:rPr lang="es-ES" sz="1050">
                <a:effectLst/>
                <a:latin typeface="+mn-lt"/>
                <a:ea typeface="Calibri" panose="020F0502020204030204" pitchFamily="34" charset="0"/>
                <a:cs typeface="Times New Roman" panose="02020603050405020304" pitchFamily="18" charset="0"/>
              </a:rPr>
              <a:t>El tratamiento que se propone para el barrio San Lorenzo es un biofiltro domiciliario tomando en cuenta que el suelo en la parroquia de Guayllabamba presenta características rurales en el 92,48% de su territorio, es decir se usa para cultivos, pastizales y mosaicos agropecuarios por lo que cuenta con el espacio necesario para ubicar los biofiltros y beneficiar a la población.</a:t>
            </a:r>
            <a:endParaRPr lang="en-US" sz="1050">
              <a:effectLst/>
              <a:latin typeface="+mn-lt"/>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10B8B98C-FE0B-4F0B-8A79-24FFF39403CC}"/>
              </a:ext>
            </a:extLst>
          </p:cNvPr>
          <p:cNvSpPr/>
          <p:nvPr/>
        </p:nvSpPr>
        <p:spPr>
          <a:xfrm>
            <a:off x="3250813" y="795686"/>
            <a:ext cx="283981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a:t>CONCLUSIONES </a:t>
            </a:r>
            <a:endParaRPr lang="en-US" b="1" dirty="0"/>
          </a:p>
        </p:txBody>
      </p:sp>
    </p:spTree>
    <p:extLst>
      <p:ext uri="{BB962C8B-B14F-4D97-AF65-F5344CB8AC3E}">
        <p14:creationId xmlns:p14="http://schemas.microsoft.com/office/powerpoint/2010/main" val="214888717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23</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1" y="72033"/>
            <a:ext cx="554412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10. CONCLUSIONES Y RECOMENDACIONES</a:t>
            </a:r>
            <a:endParaRPr lang="en-US" b="1" u="sng" dirty="0"/>
          </a:p>
        </p:txBody>
      </p:sp>
      <p:pic>
        <p:nvPicPr>
          <p:cNvPr id="6" name="Picture 2" descr="La Universidad de las Fuerzas Armadas - ESPE y la UNIR España fortalecen  las relaciones de Cooperación Interinstitucional - ESPE">
            <a:extLst>
              <a:ext uri="{FF2B5EF4-FFF2-40B4-BE49-F238E27FC236}">
                <a16:creationId xmlns:a16="http://schemas.microsoft.com/office/drawing/2014/main" id="{83C6BF44-460C-45FB-BFA7-A2DEE59968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0F0E73C8-A5AA-42E4-8345-AC1551ACE4E5}"/>
              </a:ext>
            </a:extLst>
          </p:cNvPr>
          <p:cNvSpPr/>
          <p:nvPr/>
        </p:nvSpPr>
        <p:spPr>
          <a:xfrm>
            <a:off x="3250813" y="795686"/>
            <a:ext cx="283981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a:t>CONCLUSIONES </a:t>
            </a:r>
            <a:endParaRPr lang="en-US" b="1" dirty="0"/>
          </a:p>
        </p:txBody>
      </p:sp>
      <p:sp>
        <p:nvSpPr>
          <p:cNvPr id="13" name="CuadroTexto 12">
            <a:extLst>
              <a:ext uri="{FF2B5EF4-FFF2-40B4-BE49-F238E27FC236}">
                <a16:creationId xmlns:a16="http://schemas.microsoft.com/office/drawing/2014/main" id="{4C1B4EC3-96F8-48F4-A265-CDC9DEF8B042}"/>
              </a:ext>
            </a:extLst>
          </p:cNvPr>
          <p:cNvSpPr txBox="1"/>
          <p:nvPr/>
        </p:nvSpPr>
        <p:spPr>
          <a:xfrm>
            <a:off x="190500" y="1227734"/>
            <a:ext cx="8382000" cy="1031886"/>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S" sz="1050">
                <a:effectLst/>
                <a:latin typeface="+mn-lt"/>
                <a:ea typeface="Calibri" panose="020F0502020204030204" pitchFamily="34" charset="0"/>
                <a:cs typeface="Times New Roman" panose="02020603050405020304" pitchFamily="18" charset="0"/>
              </a:rPr>
              <a:t>El sistema de tratamiento que se propone cuenta con una trampa de grasas de 0,6x0,6x0,6 m la cual hace la función de </a:t>
            </a:r>
            <a:r>
              <a:rPr lang="es-EC" sz="1050">
                <a:effectLst/>
                <a:latin typeface="+mn-lt"/>
                <a:ea typeface="Calibri" panose="020F0502020204030204" pitchFamily="34" charset="0"/>
                <a:cs typeface="Calibri" panose="020F0502020204030204" pitchFamily="34" charset="0"/>
              </a:rPr>
              <a:t>sedimentador para los sólidos y de retenedor de grasas impidiendo de esta manera que se tape el biofiltro, luego se tiene el filtro de 2x1x0,5 m en donde se atrapan los sólidos más pequeños, entonces el agua fluye más lento por lo que aumenta el tiempo de retención haciendo que aumente el tratamiento.</a:t>
            </a:r>
            <a:endParaRPr lang="en-US" sz="1050">
              <a:effectLst/>
              <a:latin typeface="+mn-lt"/>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6E240380-7BA1-417F-8CED-C2EB3AA0A5AC}"/>
              </a:ext>
            </a:extLst>
          </p:cNvPr>
          <p:cNvSpPr txBox="1"/>
          <p:nvPr/>
        </p:nvSpPr>
        <p:spPr>
          <a:xfrm>
            <a:off x="190500" y="2293449"/>
            <a:ext cx="8382000" cy="789512"/>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C" sz="1050">
                <a:effectLst/>
                <a:latin typeface="+mn-lt"/>
                <a:ea typeface="Calibri" panose="020F0502020204030204" pitchFamily="34" charset="0"/>
                <a:cs typeface="Calibri" panose="020F0502020204030204" pitchFamily="34" charset="0"/>
              </a:rPr>
              <a:t>Una vez que se ha tratado el agua residual, ésta se puede evacuar al sistema de alcantarillado o directamente a un cuerpo de agua contribuyendo con el medio ambiente ya que se descarga un agua residual con mayor calidad de la que se tenía antes de ingresar al biofiltro, este sistema de tratamiento es muy utilizado en poblaciones rurales beneficiando a sus habitantes y al medio ambiente.</a:t>
            </a:r>
            <a:endParaRPr lang="en-US" sz="1050">
              <a:effectLst/>
              <a:latin typeface="+mn-lt"/>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6376CC72-B023-4420-AD20-43E769937AC7}"/>
              </a:ext>
            </a:extLst>
          </p:cNvPr>
          <p:cNvSpPr txBox="1"/>
          <p:nvPr/>
        </p:nvSpPr>
        <p:spPr>
          <a:xfrm>
            <a:off x="190500" y="3162866"/>
            <a:ext cx="8382000" cy="547137"/>
          </a:xfrm>
          <a:prstGeom prst="rect">
            <a:avLst/>
          </a:prstGeom>
          <a:noFill/>
        </p:spPr>
        <p:txBody>
          <a:bodyPr wrap="square">
            <a:spAutoFit/>
          </a:bodyPr>
          <a:lstStyle/>
          <a:p>
            <a:pPr marL="342900" lvl="0" indent="-342900" algn="just">
              <a:lnSpc>
                <a:spcPct val="150000"/>
              </a:lnSpc>
              <a:spcAft>
                <a:spcPts val="200"/>
              </a:spcAft>
              <a:buFont typeface="Symbol" panose="05050102010706020507" pitchFamily="18" charset="2"/>
              <a:buChar char=""/>
            </a:pPr>
            <a:r>
              <a:rPr lang="es-EC" sz="1050">
                <a:effectLst/>
                <a:latin typeface="+mn-lt"/>
                <a:ea typeface="Calibri" panose="020F0502020204030204" pitchFamily="34" charset="0"/>
                <a:cs typeface="Calibri" panose="020F0502020204030204" pitchFamily="34" charset="0"/>
              </a:rPr>
              <a:t>El sistema de tratamiento propuesto está diseñado para una familia promedio, de cinco integrantes, con un presupuesto de 441,29 USD de acuerdo a los materiales propuestos.</a:t>
            </a:r>
            <a:endParaRPr lang="en-US" sz="105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427806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D2703984-338B-47C9-B144-B812180A2DC3}"/>
              </a:ext>
            </a:extLst>
          </p:cNvPr>
          <p:cNvSpPr txBox="1"/>
          <p:nvPr/>
        </p:nvSpPr>
        <p:spPr>
          <a:xfrm>
            <a:off x="1151620" y="2461620"/>
            <a:ext cx="6840760" cy="1200329"/>
          </a:xfrm>
          <a:prstGeom prst="rect">
            <a:avLst/>
          </a:prstGeom>
          <a:noFill/>
        </p:spPr>
        <p:txBody>
          <a:bodyPr wrap="square" rtlCol="0">
            <a:spAutoFit/>
          </a:bodyPr>
          <a:lstStyle/>
          <a:p>
            <a:pPr algn="ctr"/>
            <a:r>
              <a:rPr lang="es-ES" sz="7200"/>
              <a:t>¡GRACIAS!</a:t>
            </a:r>
            <a:endParaRPr lang="es-EC" sz="7200"/>
          </a:p>
        </p:txBody>
      </p:sp>
      <p:pic>
        <p:nvPicPr>
          <p:cNvPr id="4" name="Picture 2" descr="La Universidad de las Fuerzas Armadas - ESPE y la UNIR España fortalecen  las relaciones de Cooperación Interinstitucional - ESPE">
            <a:extLst>
              <a:ext uri="{FF2B5EF4-FFF2-40B4-BE49-F238E27FC236}">
                <a16:creationId xmlns:a16="http://schemas.microsoft.com/office/drawing/2014/main" id="{B9BF5FA7-8040-4280-AF7B-10D7E59E65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C8D48874-59FA-4190-966B-A6BE500F357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24</a:t>
            </a:r>
            <a:endParaRPr lang="en-US" b="1" u="sng" dirty="0"/>
          </a:p>
        </p:txBody>
      </p:sp>
      <p:pic>
        <p:nvPicPr>
          <p:cNvPr id="6" name="Imagen 5">
            <a:extLst>
              <a:ext uri="{FF2B5EF4-FFF2-40B4-BE49-F238E27FC236}">
                <a16:creationId xmlns:a16="http://schemas.microsoft.com/office/drawing/2014/main" id="{ECD36017-187A-475C-8E82-6799A4A5C27F}"/>
              </a:ext>
            </a:extLst>
          </p:cNvPr>
          <p:cNvPicPr>
            <a:picLocks noChangeAspect="1"/>
          </p:cNvPicPr>
          <p:nvPr/>
        </p:nvPicPr>
        <p:blipFill>
          <a:blip r:embed="rId4"/>
          <a:stretch>
            <a:fillRect/>
          </a:stretch>
        </p:blipFill>
        <p:spPr>
          <a:xfrm rot="445685">
            <a:off x="3021188" y="296698"/>
            <a:ext cx="2803658" cy="1949671"/>
          </a:xfrm>
          <a:prstGeom prst="rect">
            <a:avLst/>
          </a:prstGeom>
        </p:spPr>
      </p:pic>
      <p:pic>
        <p:nvPicPr>
          <p:cNvPr id="7" name="Imagen 6">
            <a:extLst>
              <a:ext uri="{FF2B5EF4-FFF2-40B4-BE49-F238E27FC236}">
                <a16:creationId xmlns:a16="http://schemas.microsoft.com/office/drawing/2014/main" id="{201FBDD5-1734-460E-BE06-69A51E8CB84C}"/>
              </a:ext>
            </a:extLst>
          </p:cNvPr>
          <p:cNvPicPr>
            <a:picLocks noChangeAspect="1"/>
          </p:cNvPicPr>
          <p:nvPr/>
        </p:nvPicPr>
        <p:blipFill rotWithShape="1">
          <a:blip r:embed="rId5"/>
          <a:srcRect r="10705"/>
          <a:stretch/>
        </p:blipFill>
        <p:spPr>
          <a:xfrm rot="20840873">
            <a:off x="3699189" y="3766010"/>
            <a:ext cx="2722066" cy="2290119"/>
          </a:xfrm>
          <a:prstGeom prst="rect">
            <a:avLst/>
          </a:prstGeom>
        </p:spPr>
      </p:pic>
      <p:pic>
        <p:nvPicPr>
          <p:cNvPr id="8" name="Imagen 7">
            <a:extLst>
              <a:ext uri="{FF2B5EF4-FFF2-40B4-BE49-F238E27FC236}">
                <a16:creationId xmlns:a16="http://schemas.microsoft.com/office/drawing/2014/main" id="{A7FB9113-930F-45B9-8191-C8E530C95931}"/>
              </a:ext>
            </a:extLst>
          </p:cNvPr>
          <p:cNvPicPr>
            <a:picLocks noChangeAspect="1"/>
          </p:cNvPicPr>
          <p:nvPr/>
        </p:nvPicPr>
        <p:blipFill>
          <a:blip r:embed="rId6"/>
          <a:stretch>
            <a:fillRect/>
          </a:stretch>
        </p:blipFill>
        <p:spPr>
          <a:xfrm rot="21245807">
            <a:off x="6275193" y="260536"/>
            <a:ext cx="2769170" cy="2080339"/>
          </a:xfrm>
          <a:prstGeom prst="rect">
            <a:avLst/>
          </a:prstGeom>
        </p:spPr>
      </p:pic>
      <p:pic>
        <p:nvPicPr>
          <p:cNvPr id="9" name="Imagen 8">
            <a:extLst>
              <a:ext uri="{FF2B5EF4-FFF2-40B4-BE49-F238E27FC236}">
                <a16:creationId xmlns:a16="http://schemas.microsoft.com/office/drawing/2014/main" id="{6520EA9B-6A29-4B39-B067-2594EA733C7A}"/>
              </a:ext>
            </a:extLst>
          </p:cNvPr>
          <p:cNvPicPr>
            <a:picLocks noChangeAspect="1"/>
          </p:cNvPicPr>
          <p:nvPr/>
        </p:nvPicPr>
        <p:blipFill rotWithShape="1">
          <a:blip r:embed="rId7"/>
          <a:srcRect l="7602" t="17073" r="15338"/>
          <a:stretch/>
        </p:blipFill>
        <p:spPr>
          <a:xfrm rot="548815">
            <a:off x="191818" y="3644046"/>
            <a:ext cx="2881196" cy="2195815"/>
          </a:xfrm>
          <a:prstGeom prst="rect">
            <a:avLst/>
          </a:prstGeom>
        </p:spPr>
      </p:pic>
      <p:pic>
        <p:nvPicPr>
          <p:cNvPr id="10" name="Imagen 9">
            <a:extLst>
              <a:ext uri="{FF2B5EF4-FFF2-40B4-BE49-F238E27FC236}">
                <a16:creationId xmlns:a16="http://schemas.microsoft.com/office/drawing/2014/main" id="{0F9180B2-67C0-4917-98B8-48798EBEB382}"/>
              </a:ext>
            </a:extLst>
          </p:cNvPr>
          <p:cNvPicPr>
            <a:picLocks noChangeAspect="1"/>
          </p:cNvPicPr>
          <p:nvPr/>
        </p:nvPicPr>
        <p:blipFill>
          <a:blip r:embed="rId8"/>
          <a:stretch>
            <a:fillRect/>
          </a:stretch>
        </p:blipFill>
        <p:spPr>
          <a:xfrm rot="575956">
            <a:off x="6986832" y="3135552"/>
            <a:ext cx="1919369" cy="2559159"/>
          </a:xfrm>
          <a:prstGeom prst="rect">
            <a:avLst/>
          </a:prstGeom>
        </p:spPr>
      </p:pic>
      <p:pic>
        <p:nvPicPr>
          <p:cNvPr id="11" name="Imagen 10">
            <a:extLst>
              <a:ext uri="{FF2B5EF4-FFF2-40B4-BE49-F238E27FC236}">
                <a16:creationId xmlns:a16="http://schemas.microsoft.com/office/drawing/2014/main" id="{D634F8B2-5EA4-4318-925C-416196DDBFEB}"/>
              </a:ext>
            </a:extLst>
          </p:cNvPr>
          <p:cNvPicPr>
            <a:picLocks noChangeAspect="1"/>
          </p:cNvPicPr>
          <p:nvPr/>
        </p:nvPicPr>
        <p:blipFill rotWithShape="1">
          <a:blip r:embed="rId9"/>
          <a:srcRect b="6735"/>
          <a:stretch/>
        </p:blipFill>
        <p:spPr>
          <a:xfrm rot="20902245">
            <a:off x="308331" y="186473"/>
            <a:ext cx="2118385" cy="2634285"/>
          </a:xfrm>
          <a:prstGeom prst="rect">
            <a:avLst/>
          </a:prstGeom>
        </p:spPr>
      </p:pic>
    </p:spTree>
    <p:extLst>
      <p:ext uri="{BB962C8B-B14F-4D97-AF65-F5344CB8AC3E}">
        <p14:creationId xmlns:p14="http://schemas.microsoft.com/office/powerpoint/2010/main" val="429404333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8904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03</a:t>
            </a:r>
            <a:endParaRPr lang="en-US" b="1" u="sng" dirty="0"/>
          </a:p>
        </p:txBody>
      </p:sp>
      <p:sp>
        <p:nvSpPr>
          <p:cNvPr id="8" name="Rectángulo 7">
            <a:extLst>
              <a:ext uri="{FF2B5EF4-FFF2-40B4-BE49-F238E27FC236}">
                <a16:creationId xmlns:a16="http://schemas.microsoft.com/office/drawing/2014/main" id="{07C482A3-7280-42BE-B039-26A14C66D6D1}"/>
              </a:ext>
            </a:extLst>
          </p:cNvPr>
          <p:cNvSpPr/>
          <p:nvPr/>
        </p:nvSpPr>
        <p:spPr>
          <a:xfrm>
            <a:off x="179512" y="116632"/>
            <a:ext cx="697058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02. CARACTERÍSTICAS GENERALES DEL ÁREA DE ESTUDIO </a:t>
            </a:r>
            <a:r>
              <a:rPr lang="en-001" b="1" u="sng"/>
              <a:t> </a:t>
            </a:r>
            <a:endParaRPr lang="en-US" b="1" u="sng" dirty="0"/>
          </a:p>
        </p:txBody>
      </p:sp>
      <p:pic>
        <p:nvPicPr>
          <p:cNvPr id="7" name="Picture 2" descr="La Universidad de las Fuerzas Armadas - ESPE y la UNIR España fortalecen  las relaciones de Cooperación Interinstitucional - ESPE">
            <a:extLst>
              <a:ext uri="{FF2B5EF4-FFF2-40B4-BE49-F238E27FC236}">
                <a16:creationId xmlns:a16="http://schemas.microsoft.com/office/drawing/2014/main" id="{96F0B202-53A5-4191-AEF9-25747A2DA7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D3AFFE00-3564-40DD-99CB-B268FECC1C5D}"/>
              </a:ext>
            </a:extLst>
          </p:cNvPr>
          <p:cNvPicPr>
            <a:picLocks noChangeAspect="1"/>
          </p:cNvPicPr>
          <p:nvPr/>
        </p:nvPicPr>
        <p:blipFill>
          <a:blip r:embed="rId4"/>
          <a:stretch>
            <a:fillRect/>
          </a:stretch>
        </p:blipFill>
        <p:spPr>
          <a:xfrm>
            <a:off x="1164544" y="699604"/>
            <a:ext cx="7475311" cy="5205258"/>
          </a:xfrm>
          <a:prstGeom prst="rect">
            <a:avLst/>
          </a:prstGeom>
        </p:spPr>
      </p:pic>
    </p:spTree>
    <p:extLst>
      <p:ext uri="{BB962C8B-B14F-4D97-AF65-F5344CB8AC3E}">
        <p14:creationId xmlns:p14="http://schemas.microsoft.com/office/powerpoint/2010/main" val="3853772236"/>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04</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0" y="69541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a:t>Mapa de Ubicación </a:t>
            </a:r>
            <a:endParaRPr lang="en-US" dirty="0"/>
          </a:p>
        </p:txBody>
      </p:sp>
      <p:pic>
        <p:nvPicPr>
          <p:cNvPr id="8" name="Picture 2" descr="La Universidad de las Fuerzas Armadas - ESPE y la UNIR España fortalecen  las relaciones de Cooperación Interinstitucional - ESPE">
            <a:extLst>
              <a:ext uri="{FF2B5EF4-FFF2-40B4-BE49-F238E27FC236}">
                <a16:creationId xmlns:a16="http://schemas.microsoft.com/office/drawing/2014/main" id="{9F0166E2-9715-4CB6-8C32-2CA1E199A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70678C-CE04-4FAB-AFA6-ECA35AA8DA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314" y="641136"/>
            <a:ext cx="5180342" cy="52545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C73E9290-A2C3-4BCE-B284-9FF52F1E0588}"/>
              </a:ext>
            </a:extLst>
          </p:cNvPr>
          <p:cNvSpPr/>
          <p:nvPr/>
        </p:nvSpPr>
        <p:spPr>
          <a:xfrm>
            <a:off x="179512" y="116632"/>
            <a:ext cx="697058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02. CARACTERÍSTICAS GENERALES DEL ÁREA DE ESTUDIO </a:t>
            </a:r>
            <a:r>
              <a:rPr lang="en-001" b="1" u="sng"/>
              <a:t> </a:t>
            </a:r>
            <a:endParaRPr lang="en-US" b="1" u="sng" dirty="0"/>
          </a:p>
        </p:txBody>
      </p:sp>
    </p:spTree>
    <p:extLst>
      <p:ext uri="{BB962C8B-B14F-4D97-AF65-F5344CB8AC3E}">
        <p14:creationId xmlns:p14="http://schemas.microsoft.com/office/powerpoint/2010/main" val="401177199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03</a:t>
            </a:r>
            <a:r>
              <a:rPr lang="es-ES" b="1" u="sng"/>
              <a:t>. USO DEL SUELO </a:t>
            </a:r>
            <a:endParaRPr lang="en-US" b="1" u="sng" dirty="0"/>
          </a:p>
        </p:txBody>
      </p:sp>
      <p:pic>
        <p:nvPicPr>
          <p:cNvPr id="8" name="Picture 2" descr="La Universidad de las Fuerzas Armadas - ESPE y la UNIR España fortalecen  las relaciones de Cooperación Interinstitucional - ESPE">
            <a:extLst>
              <a:ext uri="{FF2B5EF4-FFF2-40B4-BE49-F238E27FC236}">
                <a16:creationId xmlns:a16="http://schemas.microsoft.com/office/drawing/2014/main" id="{9F0166E2-9715-4CB6-8C32-2CA1E199A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a:extLst>
              <a:ext uri="{FF2B5EF4-FFF2-40B4-BE49-F238E27FC236}">
                <a16:creationId xmlns:a16="http://schemas.microsoft.com/office/drawing/2014/main" id="{07829CF8-7E6E-4EE0-B81C-FB0F9E09EDC2}"/>
              </a:ext>
            </a:extLst>
          </p:cNvPr>
          <p:cNvGraphicFramePr>
            <a:graphicFrameLocks noGrp="1"/>
          </p:cNvGraphicFramePr>
          <p:nvPr>
            <p:extLst>
              <p:ext uri="{D42A27DB-BD31-4B8C-83A1-F6EECF244321}">
                <p14:modId xmlns:p14="http://schemas.microsoft.com/office/powerpoint/2010/main" val="2217068425"/>
              </p:ext>
            </p:extLst>
          </p:nvPr>
        </p:nvGraphicFramePr>
        <p:xfrm>
          <a:off x="2515420" y="1089197"/>
          <a:ext cx="4113158" cy="845820"/>
        </p:xfrm>
        <a:graphic>
          <a:graphicData uri="http://schemas.openxmlformats.org/drawingml/2006/table">
            <a:tbl>
              <a:tblPr/>
              <a:tblGrid>
                <a:gridCol w="2742105">
                  <a:extLst>
                    <a:ext uri="{9D8B030D-6E8A-4147-A177-3AD203B41FA5}">
                      <a16:colId xmlns:a16="http://schemas.microsoft.com/office/drawing/2014/main" val="2554475862"/>
                    </a:ext>
                  </a:extLst>
                </a:gridCol>
                <a:gridCol w="1371053">
                  <a:extLst>
                    <a:ext uri="{9D8B030D-6E8A-4147-A177-3AD203B41FA5}">
                      <a16:colId xmlns:a16="http://schemas.microsoft.com/office/drawing/2014/main" val="2624053563"/>
                    </a:ext>
                  </a:extLst>
                </a:gridCol>
              </a:tblGrid>
              <a:tr h="182880">
                <a:tc gridSpan="2">
                  <a:txBody>
                    <a:bodyPr/>
                    <a:lstStyle/>
                    <a:p>
                      <a:pPr algn="ctr" fontAlgn="b"/>
                      <a:r>
                        <a:rPr lang="en-US" sz="1800" b="1" i="0" u="none" strike="noStrike">
                          <a:solidFill>
                            <a:srgbClr val="000000"/>
                          </a:solidFill>
                          <a:effectLst/>
                          <a:latin typeface="Calibri" panose="020F0502020204030204" pitchFamily="34" charset="0"/>
                        </a:rPr>
                        <a:t>Guayllabamba</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93897717"/>
                  </a:ext>
                </a:extLst>
              </a:tr>
              <a:tr h="182880">
                <a:tc>
                  <a:txBody>
                    <a:bodyPr/>
                    <a:lstStyle/>
                    <a:p>
                      <a:pPr algn="l" fontAlgn="b"/>
                      <a:r>
                        <a:rPr lang="en-US" sz="1800" b="0" i="0" u="none" strike="noStrike">
                          <a:solidFill>
                            <a:srgbClr val="000000"/>
                          </a:solidFill>
                          <a:effectLst/>
                          <a:latin typeface="Calibri" panose="020F0502020204030204" pitchFamily="34" charset="0"/>
                        </a:rPr>
                        <a:t>Características Urbanas</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7,52%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2944750"/>
                  </a:ext>
                </a:extLst>
              </a:tr>
              <a:tr h="182880">
                <a:tc>
                  <a:txBody>
                    <a:bodyPr/>
                    <a:lstStyle/>
                    <a:p>
                      <a:pPr algn="l" fontAlgn="b"/>
                      <a:r>
                        <a:rPr lang="en-US" sz="1800" b="0" i="0" u="none" strike="noStrike">
                          <a:solidFill>
                            <a:srgbClr val="000000"/>
                          </a:solidFill>
                          <a:effectLst/>
                          <a:latin typeface="Calibri" panose="020F0502020204030204" pitchFamily="34" charset="0"/>
                        </a:rPr>
                        <a:t>Características rurales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92,48%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67275"/>
                  </a:ext>
                </a:extLst>
              </a:tr>
            </a:tbl>
          </a:graphicData>
        </a:graphic>
      </p:graphicFrame>
      <p:graphicFrame>
        <p:nvGraphicFramePr>
          <p:cNvPr id="2" name="Tabla 1">
            <a:extLst>
              <a:ext uri="{FF2B5EF4-FFF2-40B4-BE49-F238E27FC236}">
                <a16:creationId xmlns:a16="http://schemas.microsoft.com/office/drawing/2014/main" id="{5085FB75-8C76-4B40-ACEE-E0D2159BEA1A}"/>
              </a:ext>
            </a:extLst>
          </p:cNvPr>
          <p:cNvGraphicFramePr>
            <a:graphicFrameLocks noGrp="1"/>
          </p:cNvGraphicFramePr>
          <p:nvPr>
            <p:extLst>
              <p:ext uri="{D42A27DB-BD31-4B8C-83A1-F6EECF244321}">
                <p14:modId xmlns:p14="http://schemas.microsoft.com/office/powerpoint/2010/main" val="3512546633"/>
              </p:ext>
            </p:extLst>
          </p:nvPr>
        </p:nvGraphicFramePr>
        <p:xfrm>
          <a:off x="1154784" y="2520133"/>
          <a:ext cx="6834430" cy="2697480"/>
        </p:xfrm>
        <a:graphic>
          <a:graphicData uri="http://schemas.openxmlformats.org/drawingml/2006/table">
            <a:tbl>
              <a:tblPr/>
              <a:tblGrid>
                <a:gridCol w="2097463">
                  <a:extLst>
                    <a:ext uri="{9D8B030D-6E8A-4147-A177-3AD203B41FA5}">
                      <a16:colId xmlns:a16="http://schemas.microsoft.com/office/drawing/2014/main" val="155755027"/>
                    </a:ext>
                  </a:extLst>
                </a:gridCol>
                <a:gridCol w="2215298">
                  <a:extLst>
                    <a:ext uri="{9D8B030D-6E8A-4147-A177-3AD203B41FA5}">
                      <a16:colId xmlns:a16="http://schemas.microsoft.com/office/drawing/2014/main" val="1029374329"/>
                    </a:ext>
                  </a:extLst>
                </a:gridCol>
                <a:gridCol w="2521669">
                  <a:extLst>
                    <a:ext uri="{9D8B030D-6E8A-4147-A177-3AD203B41FA5}">
                      <a16:colId xmlns:a16="http://schemas.microsoft.com/office/drawing/2014/main" val="2917831752"/>
                    </a:ext>
                  </a:extLst>
                </a:gridCol>
              </a:tblGrid>
              <a:tr h="182880">
                <a:tc>
                  <a:txBody>
                    <a:bodyPr/>
                    <a:lstStyle/>
                    <a:p>
                      <a:pPr algn="ctr" fontAlgn="ctr"/>
                      <a:r>
                        <a:rPr lang="en-US" sz="1800" b="1" i="0" u="none" strike="noStrike">
                          <a:solidFill>
                            <a:srgbClr val="000000"/>
                          </a:solidFill>
                          <a:effectLst/>
                          <a:latin typeface="Calibri" panose="020F0502020204030204" pitchFamily="34" charset="0"/>
                        </a:rPr>
                        <a:t>Cobertura</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Área (ha)</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Porcentaje (%)</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79224"/>
                  </a:ext>
                </a:extLst>
              </a:tr>
              <a:tr h="182880">
                <a:tc>
                  <a:txBody>
                    <a:bodyPr/>
                    <a:lstStyle/>
                    <a:p>
                      <a:pPr algn="ctr" fontAlgn="ctr"/>
                      <a:r>
                        <a:rPr lang="en-US" sz="1800" b="0" i="0" u="none" strike="noStrike">
                          <a:solidFill>
                            <a:srgbClr val="000000"/>
                          </a:solidFill>
                          <a:effectLst/>
                          <a:latin typeface="Calibri" panose="020F0502020204030204" pitchFamily="34" charset="0"/>
                        </a:rPr>
                        <a:t>Área poblada</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Calibri" panose="020F0502020204030204" pitchFamily="34" charset="0"/>
                        </a:rPr>
                        <a:t>1029,52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Calibri" panose="020F0502020204030204" pitchFamily="34" charset="0"/>
                        </a:rPr>
                        <a:t>18,52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37724926"/>
                  </a:ext>
                </a:extLst>
              </a:tr>
              <a:tr h="182880">
                <a:tc>
                  <a:txBody>
                    <a:bodyPr/>
                    <a:lstStyle/>
                    <a:p>
                      <a:pPr algn="ctr" fontAlgn="ctr"/>
                      <a:r>
                        <a:rPr lang="en-US" sz="1800" b="0" i="0" u="none" strike="noStrike">
                          <a:solidFill>
                            <a:srgbClr val="000000"/>
                          </a:solidFill>
                          <a:effectLst/>
                          <a:latin typeface="Calibri" panose="020F0502020204030204" pitchFamily="34" charset="0"/>
                        </a:rPr>
                        <a:t>Cultivo</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676,76</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12,17</a:t>
                      </a:r>
                    </a:p>
                  </a:txBody>
                  <a:tcPr marL="7620" marR="7620" marT="7620" marB="0" anchor="ctr">
                    <a:lnL>
                      <a:noFill/>
                    </a:lnL>
                    <a:lnR>
                      <a:noFill/>
                    </a:lnR>
                    <a:lnT>
                      <a:noFill/>
                    </a:lnT>
                    <a:lnB>
                      <a:noFill/>
                    </a:lnB>
                  </a:tcPr>
                </a:tc>
                <a:extLst>
                  <a:ext uri="{0D108BD9-81ED-4DB2-BD59-A6C34878D82A}">
                    <a16:rowId xmlns:a16="http://schemas.microsoft.com/office/drawing/2014/main" val="2000475853"/>
                  </a:ext>
                </a:extLst>
              </a:tr>
              <a:tr h="365760">
                <a:tc>
                  <a:txBody>
                    <a:bodyPr/>
                    <a:lstStyle/>
                    <a:p>
                      <a:pPr algn="ctr" fontAlgn="ctr"/>
                      <a:r>
                        <a:rPr lang="en-US" sz="1800" b="0" i="0" u="none" strike="noStrike">
                          <a:solidFill>
                            <a:srgbClr val="000000"/>
                          </a:solidFill>
                          <a:effectLst/>
                          <a:latin typeface="Calibri" panose="020F0502020204030204" pitchFamily="34" charset="0"/>
                        </a:rPr>
                        <a:t>Mosaico Agropecuario</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770,47</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13,86</a:t>
                      </a:r>
                    </a:p>
                  </a:txBody>
                  <a:tcPr marL="7620" marR="7620" marT="7620" marB="0" anchor="ctr">
                    <a:lnL>
                      <a:noFill/>
                    </a:lnL>
                    <a:lnR>
                      <a:noFill/>
                    </a:lnR>
                    <a:lnT>
                      <a:noFill/>
                    </a:lnT>
                    <a:lnB>
                      <a:noFill/>
                    </a:lnB>
                  </a:tcPr>
                </a:tc>
                <a:extLst>
                  <a:ext uri="{0D108BD9-81ED-4DB2-BD59-A6C34878D82A}">
                    <a16:rowId xmlns:a16="http://schemas.microsoft.com/office/drawing/2014/main" val="3272743040"/>
                  </a:ext>
                </a:extLst>
              </a:tr>
              <a:tr h="182880">
                <a:tc>
                  <a:txBody>
                    <a:bodyPr/>
                    <a:lstStyle/>
                    <a:p>
                      <a:pPr algn="ctr" fontAlgn="ctr"/>
                      <a:r>
                        <a:rPr lang="en-US" sz="1800" b="0" i="0" u="none" strike="noStrike">
                          <a:solidFill>
                            <a:srgbClr val="000000"/>
                          </a:solidFill>
                          <a:effectLst/>
                          <a:latin typeface="Calibri" panose="020F0502020204030204" pitchFamily="34" charset="0"/>
                        </a:rPr>
                        <a:t>Pastizal</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205,08</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3,69</a:t>
                      </a:r>
                    </a:p>
                  </a:txBody>
                  <a:tcPr marL="7620" marR="7620" marT="7620" marB="0" anchor="ctr">
                    <a:lnL>
                      <a:noFill/>
                    </a:lnL>
                    <a:lnR>
                      <a:noFill/>
                    </a:lnR>
                    <a:lnT>
                      <a:noFill/>
                    </a:lnT>
                    <a:lnB>
                      <a:noFill/>
                    </a:lnB>
                  </a:tcPr>
                </a:tc>
                <a:extLst>
                  <a:ext uri="{0D108BD9-81ED-4DB2-BD59-A6C34878D82A}">
                    <a16:rowId xmlns:a16="http://schemas.microsoft.com/office/drawing/2014/main" val="1002437631"/>
                  </a:ext>
                </a:extLst>
              </a:tr>
              <a:tr h="182880">
                <a:tc>
                  <a:txBody>
                    <a:bodyPr/>
                    <a:lstStyle/>
                    <a:p>
                      <a:pPr algn="ctr" fontAlgn="ctr"/>
                      <a:r>
                        <a:rPr lang="en-US" sz="1800" b="0" i="0" u="none" strike="noStrike">
                          <a:solidFill>
                            <a:srgbClr val="000000"/>
                          </a:solidFill>
                          <a:effectLst/>
                          <a:latin typeface="Calibri" panose="020F0502020204030204" pitchFamily="34" charset="0"/>
                        </a:rPr>
                        <a:t>Plantación forestal</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67,63</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1,21</a:t>
                      </a:r>
                    </a:p>
                  </a:txBody>
                  <a:tcPr marL="7620" marR="7620" marT="7620" marB="0" anchor="ctr">
                    <a:lnL>
                      <a:noFill/>
                    </a:lnL>
                    <a:lnR>
                      <a:noFill/>
                    </a:lnR>
                    <a:lnT>
                      <a:noFill/>
                    </a:lnT>
                    <a:lnB>
                      <a:noFill/>
                    </a:lnB>
                  </a:tcPr>
                </a:tc>
                <a:extLst>
                  <a:ext uri="{0D108BD9-81ED-4DB2-BD59-A6C34878D82A}">
                    <a16:rowId xmlns:a16="http://schemas.microsoft.com/office/drawing/2014/main" val="2368593808"/>
                  </a:ext>
                </a:extLst>
              </a:tr>
              <a:tr h="365760">
                <a:tc>
                  <a:txBody>
                    <a:bodyPr/>
                    <a:lstStyle/>
                    <a:p>
                      <a:pPr algn="ctr" fontAlgn="ctr"/>
                      <a:r>
                        <a:rPr lang="en-US" sz="1800" b="0" i="0" u="none" strike="noStrike">
                          <a:solidFill>
                            <a:srgbClr val="000000"/>
                          </a:solidFill>
                          <a:effectLst/>
                          <a:latin typeface="Calibri" panose="020F0502020204030204" pitchFamily="34" charset="0"/>
                        </a:rPr>
                        <a:t>Vegetación arbustiva</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2006,5</a:t>
                      </a:r>
                    </a:p>
                  </a:txBody>
                  <a:tcPr marL="7620" marR="7620" marT="7620" marB="0" anchor="ctr">
                    <a:lnL>
                      <a:noFill/>
                    </a:lnL>
                    <a:lnR>
                      <a:noFill/>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36,09</a:t>
                      </a:r>
                    </a:p>
                  </a:txBody>
                  <a:tcPr marL="7620" marR="7620" marT="7620" marB="0" anchor="ctr">
                    <a:lnL>
                      <a:noFill/>
                    </a:lnL>
                    <a:lnR>
                      <a:noFill/>
                    </a:lnR>
                    <a:lnT>
                      <a:noFill/>
                    </a:lnT>
                    <a:lnB>
                      <a:noFill/>
                    </a:lnB>
                  </a:tcPr>
                </a:tc>
                <a:extLst>
                  <a:ext uri="{0D108BD9-81ED-4DB2-BD59-A6C34878D82A}">
                    <a16:rowId xmlns:a16="http://schemas.microsoft.com/office/drawing/2014/main" val="2172626613"/>
                  </a:ext>
                </a:extLst>
              </a:tr>
              <a:tr h="365760">
                <a:tc>
                  <a:txBody>
                    <a:bodyPr/>
                    <a:lstStyle/>
                    <a:p>
                      <a:pPr algn="ctr" fontAlgn="ctr"/>
                      <a:r>
                        <a:rPr lang="en-US" sz="1800" b="0" i="0" u="none" strike="noStrike">
                          <a:solidFill>
                            <a:srgbClr val="000000"/>
                          </a:solidFill>
                          <a:effectLst/>
                          <a:latin typeface="Calibri" panose="020F0502020204030204" pitchFamily="34" charset="0"/>
                        </a:rPr>
                        <a:t>Vegetación herbácea</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612,56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11,02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192715"/>
                  </a:ext>
                </a:extLst>
              </a:tr>
            </a:tbl>
          </a:graphicData>
        </a:graphic>
      </p:graphicFrame>
    </p:spTree>
    <p:extLst>
      <p:ext uri="{BB962C8B-B14F-4D97-AF65-F5344CB8AC3E}">
        <p14:creationId xmlns:p14="http://schemas.microsoft.com/office/powerpoint/2010/main" val="413024675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CD863D7-7CB3-4E6D-B1ED-EDDFE5D1478E}"/>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04. METODOLOGÍA</a:t>
            </a:r>
            <a:endParaRPr lang="en-US" b="1" u="sng" dirty="0"/>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06</a:t>
            </a:r>
            <a:endParaRPr lang="en-US" b="1" u="sng" dirty="0"/>
          </a:p>
        </p:txBody>
      </p:sp>
      <p:pic>
        <p:nvPicPr>
          <p:cNvPr id="16" name="Picture 2" descr="La Universidad de las Fuerzas Armadas - ESPE y la UNIR España fortalecen  las relaciones de Cooperación Interinstitucional - ESPE">
            <a:extLst>
              <a:ext uri="{FF2B5EF4-FFF2-40B4-BE49-F238E27FC236}">
                <a16:creationId xmlns:a16="http://schemas.microsoft.com/office/drawing/2014/main" id="{1167B3E0-DA1C-4B18-B763-1BC381847E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67895AE9-E77B-43F8-8639-A97A11522BE4}"/>
              </a:ext>
            </a:extLst>
          </p:cNvPr>
          <p:cNvSpPr/>
          <p:nvPr/>
        </p:nvSpPr>
        <p:spPr>
          <a:xfrm>
            <a:off x="398451" y="599625"/>
            <a:ext cx="417354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1.- Puntos de descarga</a:t>
            </a:r>
            <a:endParaRPr lang="en-US" dirty="0"/>
          </a:p>
        </p:txBody>
      </p:sp>
      <p:sp>
        <p:nvSpPr>
          <p:cNvPr id="10" name="Rectángulo 9">
            <a:extLst>
              <a:ext uri="{FF2B5EF4-FFF2-40B4-BE49-F238E27FC236}">
                <a16:creationId xmlns:a16="http://schemas.microsoft.com/office/drawing/2014/main" id="{1BE097E7-A6B7-43FE-8518-B17FF7481433}"/>
              </a:ext>
            </a:extLst>
          </p:cNvPr>
          <p:cNvSpPr/>
          <p:nvPr/>
        </p:nvSpPr>
        <p:spPr>
          <a:xfrm>
            <a:off x="4353962" y="632070"/>
            <a:ext cx="479003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2.- Muestreo en los puntos seleccionados </a:t>
            </a:r>
            <a:endParaRPr lang="en-US" dirty="0"/>
          </a:p>
        </p:txBody>
      </p:sp>
      <p:sp>
        <p:nvSpPr>
          <p:cNvPr id="11" name="Rectángulo 10">
            <a:extLst>
              <a:ext uri="{FF2B5EF4-FFF2-40B4-BE49-F238E27FC236}">
                <a16:creationId xmlns:a16="http://schemas.microsoft.com/office/drawing/2014/main" id="{D3C28DB7-5FBC-4D30-BB12-565B46D89C33}"/>
              </a:ext>
            </a:extLst>
          </p:cNvPr>
          <p:cNvSpPr/>
          <p:nvPr/>
        </p:nvSpPr>
        <p:spPr>
          <a:xfrm>
            <a:off x="2207035" y="3429000"/>
            <a:ext cx="479003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3.- Caracterización de las aguas residuales </a:t>
            </a:r>
            <a:endParaRPr lang="en-US" dirty="0"/>
          </a:p>
        </p:txBody>
      </p:sp>
      <p:pic>
        <p:nvPicPr>
          <p:cNvPr id="3" name="Imagen 2">
            <a:extLst>
              <a:ext uri="{FF2B5EF4-FFF2-40B4-BE49-F238E27FC236}">
                <a16:creationId xmlns:a16="http://schemas.microsoft.com/office/drawing/2014/main" id="{FE0ABF53-B754-479A-A03C-31B902FC0744}"/>
              </a:ext>
            </a:extLst>
          </p:cNvPr>
          <p:cNvPicPr>
            <a:picLocks noChangeAspect="1"/>
          </p:cNvPicPr>
          <p:nvPr/>
        </p:nvPicPr>
        <p:blipFill rotWithShape="1">
          <a:blip r:embed="rId4"/>
          <a:srcRect l="12152" t="14654" r="11932" b="19830"/>
          <a:stretch/>
        </p:blipFill>
        <p:spPr>
          <a:xfrm>
            <a:off x="487167" y="1064118"/>
            <a:ext cx="3439735" cy="2230071"/>
          </a:xfrm>
          <a:prstGeom prst="rect">
            <a:avLst/>
          </a:prstGeom>
        </p:spPr>
      </p:pic>
      <p:pic>
        <p:nvPicPr>
          <p:cNvPr id="20" name="Imagen 19">
            <a:extLst>
              <a:ext uri="{FF2B5EF4-FFF2-40B4-BE49-F238E27FC236}">
                <a16:creationId xmlns:a16="http://schemas.microsoft.com/office/drawing/2014/main" id="{1FB68FB9-8902-4BBB-97A4-47EB3027FD8B}"/>
              </a:ext>
            </a:extLst>
          </p:cNvPr>
          <p:cNvPicPr>
            <a:picLocks noChangeAspect="1"/>
          </p:cNvPicPr>
          <p:nvPr/>
        </p:nvPicPr>
        <p:blipFill>
          <a:blip r:embed="rId5"/>
          <a:stretch>
            <a:fillRect/>
          </a:stretch>
        </p:blipFill>
        <p:spPr>
          <a:xfrm>
            <a:off x="3648174" y="3791597"/>
            <a:ext cx="1970574" cy="2372952"/>
          </a:xfrm>
          <a:prstGeom prst="rect">
            <a:avLst/>
          </a:prstGeom>
        </p:spPr>
      </p:pic>
      <p:pic>
        <p:nvPicPr>
          <p:cNvPr id="7" name="Imagen 6">
            <a:extLst>
              <a:ext uri="{FF2B5EF4-FFF2-40B4-BE49-F238E27FC236}">
                <a16:creationId xmlns:a16="http://schemas.microsoft.com/office/drawing/2014/main" id="{4F890D19-976E-4D7E-88CA-329F4E0D3331}"/>
              </a:ext>
            </a:extLst>
          </p:cNvPr>
          <p:cNvPicPr>
            <a:picLocks noChangeAspect="1"/>
          </p:cNvPicPr>
          <p:nvPr/>
        </p:nvPicPr>
        <p:blipFill rotWithShape="1">
          <a:blip r:embed="rId6"/>
          <a:srcRect l="9157" t="15989" r="8014" b="14565"/>
          <a:stretch/>
        </p:blipFill>
        <p:spPr>
          <a:xfrm>
            <a:off x="5712643" y="1031674"/>
            <a:ext cx="2157310" cy="2411648"/>
          </a:xfrm>
          <a:prstGeom prst="rect">
            <a:avLst/>
          </a:prstGeom>
        </p:spPr>
      </p:pic>
    </p:spTree>
    <p:extLst>
      <p:ext uri="{BB962C8B-B14F-4D97-AF65-F5344CB8AC3E}">
        <p14:creationId xmlns:p14="http://schemas.microsoft.com/office/powerpoint/2010/main" val="111058939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CD863D7-7CB3-4E6D-B1ED-EDDFE5D1478E}"/>
              </a:ext>
            </a:extLst>
          </p:cNvPr>
          <p:cNvSpPr/>
          <p:nvPr/>
        </p:nvSpPr>
        <p:spPr>
          <a:xfrm>
            <a:off x="-108520" y="72033"/>
            <a:ext cx="3893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 PUNTOS DE DESCARGA</a:t>
            </a:r>
            <a:endParaRPr lang="en-US" b="1" u="sng" dirty="0"/>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07</a:t>
            </a:r>
            <a:endParaRPr lang="en-US" b="1" u="sng" dirty="0"/>
          </a:p>
        </p:txBody>
      </p:sp>
      <p:pic>
        <p:nvPicPr>
          <p:cNvPr id="9" name="Picture 2" descr="La Universidad de las Fuerzas Armadas - ESPE y la UNIR España fortalecen  las relaciones de Cooperación Interinstitucional - ESPE">
            <a:extLst>
              <a:ext uri="{FF2B5EF4-FFF2-40B4-BE49-F238E27FC236}">
                <a16:creationId xmlns:a16="http://schemas.microsoft.com/office/drawing/2014/main" id="{6A320475-D5B1-4808-AA3F-7032B9074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B3F0F89B-8459-4206-8301-AFDC69E384A1}"/>
              </a:ext>
            </a:extLst>
          </p:cNvPr>
          <p:cNvSpPr/>
          <p:nvPr/>
        </p:nvSpPr>
        <p:spPr>
          <a:xfrm>
            <a:off x="208980" y="594045"/>
            <a:ext cx="2750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Punto 1: Barrio Villacís</a:t>
            </a:r>
            <a:endParaRPr lang="en-US" dirty="0"/>
          </a:p>
        </p:txBody>
      </p:sp>
      <p:pic>
        <p:nvPicPr>
          <p:cNvPr id="11" name="Imagen 10">
            <a:extLst>
              <a:ext uri="{FF2B5EF4-FFF2-40B4-BE49-F238E27FC236}">
                <a16:creationId xmlns:a16="http://schemas.microsoft.com/office/drawing/2014/main" id="{F4E47B17-D6A7-4CE0-9516-031DB73AD656}"/>
              </a:ext>
            </a:extLst>
          </p:cNvPr>
          <p:cNvPicPr>
            <a:picLocks noChangeAspect="1"/>
          </p:cNvPicPr>
          <p:nvPr/>
        </p:nvPicPr>
        <p:blipFill>
          <a:blip r:embed="rId4"/>
          <a:stretch>
            <a:fillRect/>
          </a:stretch>
        </p:blipFill>
        <p:spPr>
          <a:xfrm>
            <a:off x="181398" y="1116057"/>
            <a:ext cx="8881413" cy="4653240"/>
          </a:xfrm>
          <a:prstGeom prst="rect">
            <a:avLst/>
          </a:prstGeom>
        </p:spPr>
      </p:pic>
      <p:pic>
        <p:nvPicPr>
          <p:cNvPr id="12" name="Imagen 11">
            <a:extLst>
              <a:ext uri="{FF2B5EF4-FFF2-40B4-BE49-F238E27FC236}">
                <a16:creationId xmlns:a16="http://schemas.microsoft.com/office/drawing/2014/main" id="{C3EC77A4-74E4-4526-A8D1-D70AD9015A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398" y="1116057"/>
            <a:ext cx="2822980" cy="2120438"/>
          </a:xfrm>
          <a:prstGeom prst="rect">
            <a:avLst/>
          </a:prstGeom>
          <a:noFill/>
          <a:ln>
            <a:noFill/>
          </a:ln>
        </p:spPr>
      </p:pic>
      <p:sp>
        <p:nvSpPr>
          <p:cNvPr id="13" name="Rectángulo 12">
            <a:extLst>
              <a:ext uri="{FF2B5EF4-FFF2-40B4-BE49-F238E27FC236}">
                <a16:creationId xmlns:a16="http://schemas.microsoft.com/office/drawing/2014/main" id="{851AFD41-8079-4368-AE9B-79594E5CC51C}"/>
              </a:ext>
            </a:extLst>
          </p:cNvPr>
          <p:cNvSpPr/>
          <p:nvPr/>
        </p:nvSpPr>
        <p:spPr>
          <a:xfrm>
            <a:off x="5029200" y="594045"/>
            <a:ext cx="449580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C" sz="1800">
                <a:effectLst/>
                <a:latin typeface="Arial" panose="020B0604020202020204" pitchFamily="34" charset="0"/>
                <a:ea typeface="Calibri" panose="020F0502020204030204" pitchFamily="34" charset="0"/>
                <a:cs typeface="Arial" panose="020B0604020202020204" pitchFamily="34" charset="0"/>
              </a:rPr>
              <a:t>Coordenadas: E 796841; N9993606,8</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647847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CD863D7-7CB3-4E6D-B1ED-EDDFE5D1478E}"/>
              </a:ext>
            </a:extLst>
          </p:cNvPr>
          <p:cNvSpPr/>
          <p:nvPr/>
        </p:nvSpPr>
        <p:spPr>
          <a:xfrm>
            <a:off x="-108520" y="72033"/>
            <a:ext cx="3893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 PUNTOS DE DESCARGA</a:t>
            </a:r>
            <a:endParaRPr lang="en-US" b="1" u="sng" dirty="0"/>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08</a:t>
            </a:r>
            <a:endParaRPr lang="en-US" b="1" u="sng" dirty="0"/>
          </a:p>
        </p:txBody>
      </p:sp>
      <p:pic>
        <p:nvPicPr>
          <p:cNvPr id="9" name="Picture 2" descr="La Universidad de las Fuerzas Armadas - ESPE y la UNIR España fortalecen  las relaciones de Cooperación Interinstitucional - ESPE">
            <a:extLst>
              <a:ext uri="{FF2B5EF4-FFF2-40B4-BE49-F238E27FC236}">
                <a16:creationId xmlns:a16="http://schemas.microsoft.com/office/drawing/2014/main" id="{6A320475-D5B1-4808-AA3F-7032B9074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B3F0F89B-8459-4206-8301-AFDC69E384A1}"/>
              </a:ext>
            </a:extLst>
          </p:cNvPr>
          <p:cNvSpPr/>
          <p:nvPr/>
        </p:nvSpPr>
        <p:spPr>
          <a:xfrm>
            <a:off x="208980" y="594045"/>
            <a:ext cx="42233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Punto 2: Av. Libertador Simón Bolívar </a:t>
            </a:r>
            <a:endParaRPr lang="en-US" dirty="0"/>
          </a:p>
        </p:txBody>
      </p:sp>
      <p:sp>
        <p:nvSpPr>
          <p:cNvPr id="14" name="Rectángulo 13">
            <a:extLst>
              <a:ext uri="{FF2B5EF4-FFF2-40B4-BE49-F238E27FC236}">
                <a16:creationId xmlns:a16="http://schemas.microsoft.com/office/drawing/2014/main" id="{B897540F-1E3D-4514-A1CC-2A810339B367}"/>
              </a:ext>
            </a:extLst>
          </p:cNvPr>
          <p:cNvSpPr/>
          <p:nvPr/>
        </p:nvSpPr>
        <p:spPr>
          <a:xfrm>
            <a:off x="5029200" y="594045"/>
            <a:ext cx="449580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C" sz="1800">
                <a:effectLst/>
                <a:ea typeface="Calibri" panose="020F0502020204030204" pitchFamily="34" charset="0"/>
                <a:cs typeface="Arial" panose="020B0604020202020204" pitchFamily="34" charset="0"/>
              </a:rPr>
              <a:t>Coordenadas: </a:t>
            </a:r>
            <a:r>
              <a:rPr lang="es-EC" sz="1800">
                <a:effectLst/>
                <a:ea typeface="Calibri" panose="020F0502020204030204" pitchFamily="34" charset="0"/>
              </a:rPr>
              <a:t>E795634,2; N9993822,1</a:t>
            </a:r>
            <a:endParaRPr lang="en-US" dirty="0">
              <a:cs typeface="Arial" panose="020B0604020202020204" pitchFamily="34" charset="0"/>
            </a:endParaRPr>
          </a:p>
        </p:txBody>
      </p:sp>
      <p:pic>
        <p:nvPicPr>
          <p:cNvPr id="15" name="Imagen 14">
            <a:extLst>
              <a:ext uri="{FF2B5EF4-FFF2-40B4-BE49-F238E27FC236}">
                <a16:creationId xmlns:a16="http://schemas.microsoft.com/office/drawing/2014/main" id="{BEEFCFF3-4969-43B0-BADC-BDE2AA1D6D71}"/>
              </a:ext>
            </a:extLst>
          </p:cNvPr>
          <p:cNvPicPr>
            <a:picLocks noChangeAspect="1"/>
          </p:cNvPicPr>
          <p:nvPr/>
        </p:nvPicPr>
        <p:blipFill>
          <a:blip r:embed="rId4"/>
          <a:stretch>
            <a:fillRect/>
          </a:stretch>
        </p:blipFill>
        <p:spPr>
          <a:xfrm>
            <a:off x="320815" y="1116057"/>
            <a:ext cx="8741996" cy="4735088"/>
          </a:xfrm>
          <a:prstGeom prst="rect">
            <a:avLst/>
          </a:prstGeom>
        </p:spPr>
      </p:pic>
      <p:pic>
        <p:nvPicPr>
          <p:cNvPr id="16" name="Imagen 15">
            <a:extLst>
              <a:ext uri="{FF2B5EF4-FFF2-40B4-BE49-F238E27FC236}">
                <a16:creationId xmlns:a16="http://schemas.microsoft.com/office/drawing/2014/main" id="{84E4CE57-8176-4410-A236-86D49FC665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14" y="3236812"/>
            <a:ext cx="3463786" cy="2601905"/>
          </a:xfrm>
          <a:prstGeom prst="rect">
            <a:avLst/>
          </a:prstGeom>
          <a:noFill/>
          <a:ln>
            <a:noFill/>
          </a:ln>
        </p:spPr>
      </p:pic>
    </p:spTree>
    <p:extLst>
      <p:ext uri="{BB962C8B-B14F-4D97-AF65-F5344CB8AC3E}">
        <p14:creationId xmlns:p14="http://schemas.microsoft.com/office/powerpoint/2010/main" val="41820276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CD863D7-7CB3-4E6D-B1ED-EDDFE5D1478E}"/>
              </a:ext>
            </a:extLst>
          </p:cNvPr>
          <p:cNvSpPr/>
          <p:nvPr/>
        </p:nvSpPr>
        <p:spPr>
          <a:xfrm>
            <a:off x="-108520" y="72033"/>
            <a:ext cx="38931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05. PUNTOS DE DESCARGA</a:t>
            </a:r>
            <a:endParaRPr lang="en-US" b="1" u="sng" dirty="0"/>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09</a:t>
            </a:r>
            <a:endParaRPr lang="en-US" b="1" u="sng" dirty="0"/>
          </a:p>
        </p:txBody>
      </p:sp>
      <p:pic>
        <p:nvPicPr>
          <p:cNvPr id="9" name="Picture 2" descr="La Universidad de las Fuerzas Armadas - ESPE y la UNIR España fortalecen  las relaciones de Cooperación Interinstitucional - ESPE">
            <a:extLst>
              <a:ext uri="{FF2B5EF4-FFF2-40B4-BE49-F238E27FC236}">
                <a16:creationId xmlns:a16="http://schemas.microsoft.com/office/drawing/2014/main" id="{6A320475-D5B1-4808-AA3F-7032B9074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988" y="5983779"/>
            <a:ext cx="2921823" cy="685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B3F0F89B-8459-4206-8301-AFDC69E384A1}"/>
              </a:ext>
            </a:extLst>
          </p:cNvPr>
          <p:cNvSpPr/>
          <p:nvPr/>
        </p:nvSpPr>
        <p:spPr>
          <a:xfrm>
            <a:off x="208980" y="594045"/>
            <a:ext cx="482022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a:t>Punto 3: Av. Libertador Simón Bolívar S3-106</a:t>
            </a:r>
            <a:endParaRPr lang="en-US" dirty="0"/>
          </a:p>
        </p:txBody>
      </p:sp>
      <p:sp>
        <p:nvSpPr>
          <p:cNvPr id="14" name="Rectángulo 13">
            <a:extLst>
              <a:ext uri="{FF2B5EF4-FFF2-40B4-BE49-F238E27FC236}">
                <a16:creationId xmlns:a16="http://schemas.microsoft.com/office/drawing/2014/main" id="{B897540F-1E3D-4514-A1CC-2A810339B367}"/>
              </a:ext>
            </a:extLst>
          </p:cNvPr>
          <p:cNvSpPr/>
          <p:nvPr/>
        </p:nvSpPr>
        <p:spPr>
          <a:xfrm>
            <a:off x="5029200" y="594045"/>
            <a:ext cx="449580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C" sz="1800">
                <a:effectLst/>
                <a:ea typeface="Calibri" panose="020F0502020204030204" pitchFamily="34" charset="0"/>
                <a:cs typeface="Arial" panose="020B0604020202020204" pitchFamily="34" charset="0"/>
              </a:rPr>
              <a:t>Coordenadas: </a:t>
            </a:r>
            <a:r>
              <a:rPr lang="es-EC" sz="1800">
                <a:effectLst/>
                <a:ea typeface="Calibri" panose="020F0502020204030204" pitchFamily="34" charset="0"/>
              </a:rPr>
              <a:t>E794860,6; N9993115,2</a:t>
            </a:r>
            <a:endParaRPr lang="en-US" dirty="0">
              <a:cs typeface="Arial" panose="020B0604020202020204" pitchFamily="34" charset="0"/>
            </a:endParaRPr>
          </a:p>
        </p:txBody>
      </p:sp>
      <p:pic>
        <p:nvPicPr>
          <p:cNvPr id="11" name="Imagen 10">
            <a:extLst>
              <a:ext uri="{FF2B5EF4-FFF2-40B4-BE49-F238E27FC236}">
                <a16:creationId xmlns:a16="http://schemas.microsoft.com/office/drawing/2014/main" id="{B8C555E3-724D-4910-B22F-C7FB838A3D01}"/>
              </a:ext>
            </a:extLst>
          </p:cNvPr>
          <p:cNvPicPr>
            <a:picLocks noChangeAspect="1"/>
          </p:cNvPicPr>
          <p:nvPr/>
        </p:nvPicPr>
        <p:blipFill>
          <a:blip r:embed="rId4"/>
          <a:stretch>
            <a:fillRect/>
          </a:stretch>
        </p:blipFill>
        <p:spPr>
          <a:xfrm>
            <a:off x="320814" y="1038793"/>
            <a:ext cx="8741997" cy="4776456"/>
          </a:xfrm>
          <a:prstGeom prst="rect">
            <a:avLst/>
          </a:prstGeom>
        </p:spPr>
      </p:pic>
      <p:pic>
        <p:nvPicPr>
          <p:cNvPr id="12" name="Imagen 11">
            <a:extLst>
              <a:ext uri="{FF2B5EF4-FFF2-40B4-BE49-F238E27FC236}">
                <a16:creationId xmlns:a16="http://schemas.microsoft.com/office/drawing/2014/main" id="{359F3E1C-340D-4BDF-8C1F-FA8348A622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038150"/>
            <a:ext cx="3271611" cy="2457009"/>
          </a:xfrm>
          <a:prstGeom prst="rect">
            <a:avLst/>
          </a:prstGeom>
          <a:noFill/>
          <a:ln>
            <a:noFill/>
          </a:ln>
        </p:spPr>
      </p:pic>
    </p:spTree>
    <p:extLst>
      <p:ext uri="{BB962C8B-B14F-4D97-AF65-F5344CB8AC3E}">
        <p14:creationId xmlns:p14="http://schemas.microsoft.com/office/powerpoint/2010/main" val="3696390570"/>
      </p:ext>
    </p:extLst>
  </p:cSld>
  <p:clrMapOvr>
    <a:masterClrMapping/>
  </p:clrMapOvr>
  <p:transition spd="med">
    <p:pull/>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1250</Words>
  <Application>Microsoft Office PowerPoint</Application>
  <PresentationFormat>Presentación en pantalla (4:3)</PresentationFormat>
  <Paragraphs>322</Paragraphs>
  <Slides>24</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30" baseType="lpstr">
      <vt:lpstr>Arial</vt:lpstr>
      <vt:lpstr>Calibri</vt:lpstr>
      <vt:lpstr>Symbol</vt:lpstr>
      <vt:lpstr>Times New Roman</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dc:title>
  <dc:creator>lcifuentes</dc:creator>
  <cp:lastModifiedBy>Dennis Calupiña</cp:lastModifiedBy>
  <cp:revision>114</cp:revision>
  <dcterms:created xsi:type="dcterms:W3CDTF">2008-02-13T16:07:44Z</dcterms:created>
  <dcterms:modified xsi:type="dcterms:W3CDTF">2022-03-07T21:11:26Z</dcterms:modified>
</cp:coreProperties>
</file>