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5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6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7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8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9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30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31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2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33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34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5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6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7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8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9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40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85" r:id="rId4"/>
    <p:sldId id="265" r:id="rId5"/>
    <p:sldId id="297" r:id="rId6"/>
    <p:sldId id="259" r:id="rId7"/>
    <p:sldId id="260" r:id="rId8"/>
    <p:sldId id="261" r:id="rId9"/>
    <p:sldId id="303" r:id="rId10"/>
    <p:sldId id="304" r:id="rId11"/>
    <p:sldId id="302" r:id="rId12"/>
    <p:sldId id="307" r:id="rId13"/>
    <p:sldId id="306" r:id="rId14"/>
    <p:sldId id="300" r:id="rId15"/>
    <p:sldId id="301" r:id="rId16"/>
    <p:sldId id="305" r:id="rId17"/>
    <p:sldId id="330" r:id="rId18"/>
    <p:sldId id="308" r:id="rId19"/>
    <p:sldId id="309" r:id="rId20"/>
    <p:sldId id="276" r:id="rId21"/>
    <p:sldId id="310" r:id="rId22"/>
    <p:sldId id="311" r:id="rId23"/>
    <p:sldId id="321" r:id="rId24"/>
    <p:sldId id="312" r:id="rId25"/>
    <p:sldId id="315" r:id="rId26"/>
    <p:sldId id="316" r:id="rId27"/>
    <p:sldId id="317" r:id="rId28"/>
    <p:sldId id="318" r:id="rId29"/>
    <p:sldId id="319" r:id="rId30"/>
    <p:sldId id="320" r:id="rId31"/>
    <p:sldId id="277" r:id="rId32"/>
    <p:sldId id="322" r:id="rId33"/>
    <p:sldId id="323" r:id="rId34"/>
    <p:sldId id="324" r:id="rId35"/>
    <p:sldId id="326" r:id="rId36"/>
    <p:sldId id="327" r:id="rId37"/>
    <p:sldId id="325" r:id="rId38"/>
    <p:sldId id="328" r:id="rId39"/>
    <p:sldId id="329" r:id="rId40"/>
    <p:sldId id="278" r:id="rId41"/>
    <p:sldId id="280" r:id="rId42"/>
    <p:sldId id="298" r:id="rId43"/>
    <p:sldId id="282" r:id="rId44"/>
    <p:sldId id="286" r:id="rId45"/>
    <p:sldId id="299" r:id="rId46"/>
    <p:sldId id="283" r:id="rId4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FDAF"/>
    <a:srgbClr val="FA0000"/>
    <a:srgbClr val="00FFFF"/>
    <a:srgbClr val="CC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2" autoAdjust="0"/>
    <p:restoredTop sz="73220" autoAdjust="0"/>
  </p:normalViewPr>
  <p:slideViewPr>
    <p:cSldViewPr snapToGrid="0">
      <p:cViewPr varScale="1">
        <p:scale>
          <a:sx n="51" d="100"/>
          <a:sy n="51" d="100"/>
        </p:scale>
        <p:origin x="129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nneth\Desktop\analisis%20de%20dat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Accion del usuario con respecto a la desaceleración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hoja4!$C$2</c:f>
              <c:strCache>
                <c:ptCount val="1"/>
                <c:pt idx="0">
                  <c:v>sin alarma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hoja4!$B$3:$B$22</c:f>
              <c:strCache>
                <c:ptCount val="20"/>
                <c:pt idx="0">
                  <c:v>usuario 1</c:v>
                </c:pt>
                <c:pt idx="1">
                  <c:v>usuario 2</c:v>
                </c:pt>
                <c:pt idx="2">
                  <c:v>usuario 3</c:v>
                </c:pt>
                <c:pt idx="3">
                  <c:v>usuario 4</c:v>
                </c:pt>
                <c:pt idx="4">
                  <c:v>usuario 5</c:v>
                </c:pt>
                <c:pt idx="5">
                  <c:v>usuario 6</c:v>
                </c:pt>
                <c:pt idx="6">
                  <c:v>usuario 7</c:v>
                </c:pt>
                <c:pt idx="7">
                  <c:v>usuario 8</c:v>
                </c:pt>
                <c:pt idx="8">
                  <c:v>usuario 9</c:v>
                </c:pt>
                <c:pt idx="9">
                  <c:v>usuario 10</c:v>
                </c:pt>
                <c:pt idx="10">
                  <c:v>usuario 11</c:v>
                </c:pt>
                <c:pt idx="11">
                  <c:v>usuario 12</c:v>
                </c:pt>
                <c:pt idx="12">
                  <c:v>usuario 13</c:v>
                </c:pt>
                <c:pt idx="13">
                  <c:v>usuario 14</c:v>
                </c:pt>
                <c:pt idx="14">
                  <c:v>usuario 15</c:v>
                </c:pt>
                <c:pt idx="15">
                  <c:v>usuario 16</c:v>
                </c:pt>
                <c:pt idx="16">
                  <c:v>usuario 17</c:v>
                </c:pt>
                <c:pt idx="17">
                  <c:v>usuario 18</c:v>
                </c:pt>
                <c:pt idx="18">
                  <c:v>usuario 19</c:v>
                </c:pt>
                <c:pt idx="19">
                  <c:v>usuario 20</c:v>
                </c:pt>
              </c:strCache>
            </c:strRef>
          </c:cat>
          <c:val>
            <c:numRef>
              <c:f>hoja4!$C$3:$C$22</c:f>
              <c:numCache>
                <c:formatCode>0%</c:formatCode>
                <c:ptCount val="20"/>
                <c:pt idx="0">
                  <c:v>0.74</c:v>
                </c:pt>
                <c:pt idx="1">
                  <c:v>0.94</c:v>
                </c:pt>
                <c:pt idx="2">
                  <c:v>0.8</c:v>
                </c:pt>
                <c:pt idx="3">
                  <c:v>0.9</c:v>
                </c:pt>
                <c:pt idx="4">
                  <c:v>0.85</c:v>
                </c:pt>
                <c:pt idx="5">
                  <c:v>0.9</c:v>
                </c:pt>
                <c:pt idx="6">
                  <c:v>0.9</c:v>
                </c:pt>
                <c:pt idx="7">
                  <c:v>0.85</c:v>
                </c:pt>
                <c:pt idx="8">
                  <c:v>0.97</c:v>
                </c:pt>
                <c:pt idx="9">
                  <c:v>0.72</c:v>
                </c:pt>
                <c:pt idx="10">
                  <c:v>0.79</c:v>
                </c:pt>
                <c:pt idx="11">
                  <c:v>0.83</c:v>
                </c:pt>
                <c:pt idx="12">
                  <c:v>0.8</c:v>
                </c:pt>
                <c:pt idx="13">
                  <c:v>0.9</c:v>
                </c:pt>
                <c:pt idx="14">
                  <c:v>0.88</c:v>
                </c:pt>
                <c:pt idx="15">
                  <c:v>0.92</c:v>
                </c:pt>
                <c:pt idx="16">
                  <c:v>0.87</c:v>
                </c:pt>
                <c:pt idx="17">
                  <c:v>0.88</c:v>
                </c:pt>
                <c:pt idx="18">
                  <c:v>0.88</c:v>
                </c:pt>
                <c:pt idx="19">
                  <c:v>0.88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60-48ED-858C-B9B3326F37A3}"/>
            </c:ext>
          </c:extLst>
        </c:ser>
        <c:ser>
          <c:idx val="1"/>
          <c:order val="1"/>
          <c:tx>
            <c:strRef>
              <c:f>hoja4!$D$2</c:f>
              <c:strCache>
                <c:ptCount val="1"/>
                <c:pt idx="0">
                  <c:v>con alarma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hoja4!$B$3:$B$22</c:f>
              <c:strCache>
                <c:ptCount val="20"/>
                <c:pt idx="0">
                  <c:v>usuario 1</c:v>
                </c:pt>
                <c:pt idx="1">
                  <c:v>usuario 2</c:v>
                </c:pt>
                <c:pt idx="2">
                  <c:v>usuario 3</c:v>
                </c:pt>
                <c:pt idx="3">
                  <c:v>usuario 4</c:v>
                </c:pt>
                <c:pt idx="4">
                  <c:v>usuario 5</c:v>
                </c:pt>
                <c:pt idx="5">
                  <c:v>usuario 6</c:v>
                </c:pt>
                <c:pt idx="6">
                  <c:v>usuario 7</c:v>
                </c:pt>
                <c:pt idx="7">
                  <c:v>usuario 8</c:v>
                </c:pt>
                <c:pt idx="8">
                  <c:v>usuario 9</c:v>
                </c:pt>
                <c:pt idx="9">
                  <c:v>usuario 10</c:v>
                </c:pt>
                <c:pt idx="10">
                  <c:v>usuario 11</c:v>
                </c:pt>
                <c:pt idx="11">
                  <c:v>usuario 12</c:v>
                </c:pt>
                <c:pt idx="12">
                  <c:v>usuario 13</c:v>
                </c:pt>
                <c:pt idx="13">
                  <c:v>usuario 14</c:v>
                </c:pt>
                <c:pt idx="14">
                  <c:v>usuario 15</c:v>
                </c:pt>
                <c:pt idx="15">
                  <c:v>usuario 16</c:v>
                </c:pt>
                <c:pt idx="16">
                  <c:v>usuario 17</c:v>
                </c:pt>
                <c:pt idx="17">
                  <c:v>usuario 18</c:v>
                </c:pt>
                <c:pt idx="18">
                  <c:v>usuario 19</c:v>
                </c:pt>
                <c:pt idx="19">
                  <c:v>usuario 20</c:v>
                </c:pt>
              </c:strCache>
            </c:strRef>
          </c:cat>
          <c:val>
            <c:numRef>
              <c:f>hoja4!$D$3:$D$22</c:f>
              <c:numCache>
                <c:formatCode>0%</c:formatCode>
                <c:ptCount val="20"/>
                <c:pt idx="0">
                  <c:v>0.89</c:v>
                </c:pt>
                <c:pt idx="1">
                  <c:v>0.99</c:v>
                </c:pt>
                <c:pt idx="2">
                  <c:v>0.89</c:v>
                </c:pt>
                <c:pt idx="3">
                  <c:v>0.95</c:v>
                </c:pt>
                <c:pt idx="4">
                  <c:v>0.9</c:v>
                </c:pt>
                <c:pt idx="5">
                  <c:v>0.98</c:v>
                </c:pt>
                <c:pt idx="6">
                  <c:v>0.99</c:v>
                </c:pt>
                <c:pt idx="7">
                  <c:v>0.87</c:v>
                </c:pt>
                <c:pt idx="8">
                  <c:v>0.96</c:v>
                </c:pt>
                <c:pt idx="9">
                  <c:v>0.72</c:v>
                </c:pt>
                <c:pt idx="10">
                  <c:v>0.85</c:v>
                </c:pt>
                <c:pt idx="11">
                  <c:v>0.87</c:v>
                </c:pt>
                <c:pt idx="12">
                  <c:v>0.79</c:v>
                </c:pt>
                <c:pt idx="13">
                  <c:v>0.92</c:v>
                </c:pt>
                <c:pt idx="14">
                  <c:v>0.8</c:v>
                </c:pt>
                <c:pt idx="15">
                  <c:v>0.99</c:v>
                </c:pt>
                <c:pt idx="16">
                  <c:v>0.88</c:v>
                </c:pt>
                <c:pt idx="17">
                  <c:v>0.9</c:v>
                </c:pt>
                <c:pt idx="18">
                  <c:v>0.92</c:v>
                </c:pt>
                <c:pt idx="19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60-48ED-858C-B9B3326F3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7524240"/>
        <c:axId val="695650591"/>
      </c:lineChart>
      <c:catAx>
        <c:axId val="1847524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650591"/>
        <c:crosses val="autoZero"/>
        <c:auto val="1"/>
        <c:lblAlgn val="ctr"/>
        <c:lblOffset val="100"/>
        <c:noMultiLvlLbl val="0"/>
      </c:catAx>
      <c:valAx>
        <c:axId val="695650591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52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4563EA-C2AF-4CF4-BEB0-7EBE9C06F702}" type="doc">
      <dgm:prSet loTypeId="urn:microsoft.com/office/officeart/2005/8/layout/vList6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C4B2C88-11E7-42CD-BFFE-B00B25C6757D}">
      <dgm:prSet phldrT="[Texto]"/>
      <dgm:spPr/>
      <dgm:t>
        <a:bodyPr/>
        <a:lstStyle/>
        <a:p>
          <a:r>
            <a:rPr lang="es-EC" dirty="0"/>
            <a:t>Capítulo I</a:t>
          </a:r>
          <a:endParaRPr lang="en-US" dirty="0"/>
        </a:p>
      </dgm:t>
    </dgm:pt>
    <dgm:pt modelId="{9AED62AB-43F1-451E-9A61-DA1F6E1672A9}" type="parTrans" cxnId="{14FEB662-08D0-4A7B-A63E-CA91CF46B11E}">
      <dgm:prSet/>
      <dgm:spPr/>
      <dgm:t>
        <a:bodyPr/>
        <a:lstStyle/>
        <a:p>
          <a:endParaRPr lang="en-US"/>
        </a:p>
      </dgm:t>
    </dgm:pt>
    <dgm:pt modelId="{197A11CF-3557-45F2-BBE6-088C28A8C737}" type="sibTrans" cxnId="{14FEB662-08D0-4A7B-A63E-CA91CF46B11E}">
      <dgm:prSet/>
      <dgm:spPr/>
      <dgm:t>
        <a:bodyPr/>
        <a:lstStyle/>
        <a:p>
          <a:endParaRPr lang="en-US"/>
        </a:p>
      </dgm:t>
    </dgm:pt>
    <dgm:pt modelId="{1F49C8B4-A875-4710-88FF-C633EE7A04C8}">
      <dgm:prSet phldrT="[Texto]"/>
      <dgm:spPr/>
      <dgm:t>
        <a:bodyPr/>
        <a:lstStyle/>
        <a:p>
          <a:r>
            <a:rPr lang="es-EC" dirty="0"/>
            <a:t>Introducción</a:t>
          </a:r>
          <a:endParaRPr lang="en-US" dirty="0"/>
        </a:p>
      </dgm:t>
    </dgm:pt>
    <dgm:pt modelId="{F0CBB916-3D56-4385-B7B7-E944A851DB4B}" type="parTrans" cxnId="{E4BD3F41-7D37-4A26-824F-D2E93FE863B8}">
      <dgm:prSet/>
      <dgm:spPr/>
      <dgm:t>
        <a:bodyPr/>
        <a:lstStyle/>
        <a:p>
          <a:endParaRPr lang="en-US"/>
        </a:p>
      </dgm:t>
    </dgm:pt>
    <dgm:pt modelId="{8BF29006-8F09-4BF0-AF1E-5556234F8F6C}" type="sibTrans" cxnId="{E4BD3F41-7D37-4A26-824F-D2E93FE863B8}">
      <dgm:prSet/>
      <dgm:spPr/>
      <dgm:t>
        <a:bodyPr/>
        <a:lstStyle/>
        <a:p>
          <a:endParaRPr lang="en-US"/>
        </a:p>
      </dgm:t>
    </dgm:pt>
    <dgm:pt modelId="{7504C7B6-9AD1-47BF-80FA-1528AF097CA1}">
      <dgm:prSet phldrT="[Texto]"/>
      <dgm:spPr/>
      <dgm:t>
        <a:bodyPr/>
        <a:lstStyle/>
        <a:p>
          <a:r>
            <a:rPr lang="es-EC" dirty="0"/>
            <a:t>Capítulo II</a:t>
          </a:r>
          <a:endParaRPr lang="en-US" dirty="0"/>
        </a:p>
      </dgm:t>
    </dgm:pt>
    <dgm:pt modelId="{340F5CAF-481F-4FB6-8056-4720E62B4223}" type="parTrans" cxnId="{EF9CDC3E-8BD4-403D-AE2F-D7E82204DB6B}">
      <dgm:prSet/>
      <dgm:spPr/>
      <dgm:t>
        <a:bodyPr/>
        <a:lstStyle/>
        <a:p>
          <a:endParaRPr lang="en-US"/>
        </a:p>
      </dgm:t>
    </dgm:pt>
    <dgm:pt modelId="{5A426FC0-5AA5-4C05-9514-0DD9C5F4D4F6}" type="sibTrans" cxnId="{EF9CDC3E-8BD4-403D-AE2F-D7E82204DB6B}">
      <dgm:prSet/>
      <dgm:spPr/>
      <dgm:t>
        <a:bodyPr/>
        <a:lstStyle/>
        <a:p>
          <a:endParaRPr lang="en-US"/>
        </a:p>
      </dgm:t>
    </dgm:pt>
    <dgm:pt modelId="{5C8306D7-A1DB-48DB-85F5-3330004A0CD5}">
      <dgm:prSet phldrT="[Texto]"/>
      <dgm:spPr/>
      <dgm:t>
        <a:bodyPr/>
        <a:lstStyle/>
        <a:p>
          <a:r>
            <a:rPr lang="es-EC" dirty="0"/>
            <a:t>Capítulo III</a:t>
          </a:r>
          <a:endParaRPr lang="en-US" dirty="0"/>
        </a:p>
      </dgm:t>
    </dgm:pt>
    <dgm:pt modelId="{04E0FF5D-A50A-4F43-9E7D-A51CE92BB7DC}" type="parTrans" cxnId="{73A2B50A-25A9-40BD-AE7D-96C63863B6C0}">
      <dgm:prSet/>
      <dgm:spPr/>
      <dgm:t>
        <a:bodyPr/>
        <a:lstStyle/>
        <a:p>
          <a:endParaRPr lang="en-US"/>
        </a:p>
      </dgm:t>
    </dgm:pt>
    <dgm:pt modelId="{20A1BF30-C617-4B49-99E2-DE799ED2A63B}" type="sibTrans" cxnId="{73A2B50A-25A9-40BD-AE7D-96C63863B6C0}">
      <dgm:prSet/>
      <dgm:spPr/>
      <dgm:t>
        <a:bodyPr/>
        <a:lstStyle/>
        <a:p>
          <a:endParaRPr lang="en-US"/>
        </a:p>
      </dgm:t>
    </dgm:pt>
    <dgm:pt modelId="{AC1747D0-6112-4A9F-9210-D20E1960FBCC}">
      <dgm:prSet phldrT="[Texto]"/>
      <dgm:spPr/>
      <dgm:t>
        <a:bodyPr/>
        <a:lstStyle/>
        <a:p>
          <a:r>
            <a:rPr lang="es-EC" dirty="0"/>
            <a:t>Capítulo IV</a:t>
          </a:r>
          <a:endParaRPr lang="en-US" dirty="0"/>
        </a:p>
      </dgm:t>
    </dgm:pt>
    <dgm:pt modelId="{818A1452-6624-42DC-8B20-E59509CCABF0}" type="parTrans" cxnId="{EF2C6948-0C1B-430A-AA69-23055722657D}">
      <dgm:prSet/>
      <dgm:spPr/>
      <dgm:t>
        <a:bodyPr/>
        <a:lstStyle/>
        <a:p>
          <a:endParaRPr lang="en-US"/>
        </a:p>
      </dgm:t>
    </dgm:pt>
    <dgm:pt modelId="{1A4CD894-486B-4D0A-9AF9-CFB464FD4D42}" type="sibTrans" cxnId="{EF2C6948-0C1B-430A-AA69-23055722657D}">
      <dgm:prSet/>
      <dgm:spPr/>
      <dgm:t>
        <a:bodyPr/>
        <a:lstStyle/>
        <a:p>
          <a:endParaRPr lang="en-US"/>
        </a:p>
      </dgm:t>
    </dgm:pt>
    <dgm:pt modelId="{F55B42E4-E2C3-45D9-99C7-DE389F8028B6}">
      <dgm:prSet phldrT="[Texto]"/>
      <dgm:spPr/>
      <dgm:t>
        <a:bodyPr/>
        <a:lstStyle/>
        <a:p>
          <a:r>
            <a:rPr lang="es-EC" dirty="0"/>
            <a:t>Capítulo V</a:t>
          </a:r>
          <a:endParaRPr lang="en-US" dirty="0"/>
        </a:p>
      </dgm:t>
    </dgm:pt>
    <dgm:pt modelId="{6CA9BBED-8E2C-4BC0-9262-CB44B344BAC4}" type="parTrans" cxnId="{17778F5E-077B-4A52-9512-7C9A2DDD38A6}">
      <dgm:prSet/>
      <dgm:spPr/>
      <dgm:t>
        <a:bodyPr/>
        <a:lstStyle/>
        <a:p>
          <a:endParaRPr lang="en-US"/>
        </a:p>
      </dgm:t>
    </dgm:pt>
    <dgm:pt modelId="{B5FC365E-2EA5-4E84-A7B3-5098256D455F}" type="sibTrans" cxnId="{17778F5E-077B-4A52-9512-7C9A2DDD38A6}">
      <dgm:prSet/>
      <dgm:spPr/>
      <dgm:t>
        <a:bodyPr/>
        <a:lstStyle/>
        <a:p>
          <a:endParaRPr lang="en-US"/>
        </a:p>
      </dgm:t>
    </dgm:pt>
    <dgm:pt modelId="{E0EDBF3B-93DB-4398-BF5F-22FA84A999FC}">
      <dgm:prSet phldrT="[Texto]"/>
      <dgm:spPr/>
      <dgm:t>
        <a:bodyPr/>
        <a:lstStyle/>
        <a:p>
          <a:r>
            <a:rPr lang="es-EC" dirty="0"/>
            <a:t>Marco Teórico </a:t>
          </a:r>
          <a:endParaRPr lang="en-US" dirty="0"/>
        </a:p>
      </dgm:t>
    </dgm:pt>
    <dgm:pt modelId="{D5DF99DC-1587-4E66-820C-879C4D2AA977}" type="parTrans" cxnId="{310575C7-CDFD-417E-B414-DDE02C9CC443}">
      <dgm:prSet/>
      <dgm:spPr/>
      <dgm:t>
        <a:bodyPr/>
        <a:lstStyle/>
        <a:p>
          <a:endParaRPr lang="en-US"/>
        </a:p>
      </dgm:t>
    </dgm:pt>
    <dgm:pt modelId="{633E8FC9-CC21-4096-8852-0D8825AD8BB0}" type="sibTrans" cxnId="{310575C7-CDFD-417E-B414-DDE02C9CC443}">
      <dgm:prSet/>
      <dgm:spPr/>
      <dgm:t>
        <a:bodyPr/>
        <a:lstStyle/>
        <a:p>
          <a:endParaRPr lang="en-US"/>
        </a:p>
      </dgm:t>
    </dgm:pt>
    <dgm:pt modelId="{FA82F62C-5B3B-4200-836E-22C9ACF14721}">
      <dgm:prSet phldrT="[Texto]"/>
      <dgm:spPr/>
      <dgm:t>
        <a:bodyPr/>
        <a:lstStyle/>
        <a:p>
          <a:r>
            <a:rPr lang="es-EC" dirty="0"/>
            <a:t>Desarrollo</a:t>
          </a:r>
          <a:endParaRPr lang="en-US" dirty="0"/>
        </a:p>
      </dgm:t>
    </dgm:pt>
    <dgm:pt modelId="{515354DB-2EC1-48B7-A621-4EBEF6D788CB}" type="parTrans" cxnId="{725F3475-1168-491A-AE01-F082510B9F44}">
      <dgm:prSet/>
      <dgm:spPr/>
      <dgm:t>
        <a:bodyPr/>
        <a:lstStyle/>
        <a:p>
          <a:endParaRPr lang="en-US"/>
        </a:p>
      </dgm:t>
    </dgm:pt>
    <dgm:pt modelId="{23D06312-5801-4555-A6B0-1D204A1588B3}" type="sibTrans" cxnId="{725F3475-1168-491A-AE01-F082510B9F44}">
      <dgm:prSet/>
      <dgm:spPr/>
      <dgm:t>
        <a:bodyPr/>
        <a:lstStyle/>
        <a:p>
          <a:endParaRPr lang="en-US"/>
        </a:p>
      </dgm:t>
    </dgm:pt>
    <dgm:pt modelId="{94B0A2D9-6376-45E1-997D-D6414C15331F}">
      <dgm:prSet phldrT="[Texto]"/>
      <dgm:spPr/>
      <dgm:t>
        <a:bodyPr/>
        <a:lstStyle/>
        <a:p>
          <a:r>
            <a:rPr lang="es-EC" dirty="0"/>
            <a:t>Resultados y Validación</a:t>
          </a:r>
          <a:endParaRPr lang="en-US" dirty="0"/>
        </a:p>
      </dgm:t>
    </dgm:pt>
    <dgm:pt modelId="{8D1097C5-BC99-4A78-8330-DA20E6B28539}" type="parTrans" cxnId="{F3A3F90E-8F2C-48E8-9B84-7B192A6B6FFD}">
      <dgm:prSet/>
      <dgm:spPr/>
      <dgm:t>
        <a:bodyPr/>
        <a:lstStyle/>
        <a:p>
          <a:endParaRPr lang="en-US"/>
        </a:p>
      </dgm:t>
    </dgm:pt>
    <dgm:pt modelId="{2500B301-1B58-4E38-BC6F-E4427CD7CE6D}" type="sibTrans" cxnId="{F3A3F90E-8F2C-48E8-9B84-7B192A6B6FFD}">
      <dgm:prSet/>
      <dgm:spPr/>
      <dgm:t>
        <a:bodyPr/>
        <a:lstStyle/>
        <a:p>
          <a:endParaRPr lang="en-US"/>
        </a:p>
      </dgm:t>
    </dgm:pt>
    <dgm:pt modelId="{6D617310-978B-4BA7-868A-5DADF1F61A66}">
      <dgm:prSet phldrT="[Texto]"/>
      <dgm:spPr/>
      <dgm:t>
        <a:bodyPr/>
        <a:lstStyle/>
        <a:p>
          <a:r>
            <a:rPr lang="es-EC" dirty="0"/>
            <a:t>Conclusiones y Recomendaciones</a:t>
          </a:r>
          <a:endParaRPr lang="en-US" dirty="0"/>
        </a:p>
      </dgm:t>
    </dgm:pt>
    <dgm:pt modelId="{E70C7F70-DE1F-480D-BF86-D4D79D1F5B1E}" type="parTrans" cxnId="{ECB5FD4E-C646-4605-9F58-02479AF2DFC1}">
      <dgm:prSet/>
      <dgm:spPr/>
      <dgm:t>
        <a:bodyPr/>
        <a:lstStyle/>
        <a:p>
          <a:endParaRPr lang="en-US"/>
        </a:p>
      </dgm:t>
    </dgm:pt>
    <dgm:pt modelId="{32D22091-1932-4849-983D-6764F2A45DE3}" type="sibTrans" cxnId="{ECB5FD4E-C646-4605-9F58-02479AF2DFC1}">
      <dgm:prSet/>
      <dgm:spPr/>
      <dgm:t>
        <a:bodyPr/>
        <a:lstStyle/>
        <a:p>
          <a:endParaRPr lang="en-US"/>
        </a:p>
      </dgm:t>
    </dgm:pt>
    <dgm:pt modelId="{87AE3B8C-CD61-4518-8BA7-522B90794D24}" type="pres">
      <dgm:prSet presAssocID="{FC4563EA-C2AF-4CF4-BEB0-7EBE9C06F70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ACB651E-5E2C-4253-A378-801A63EE7065}" type="pres">
      <dgm:prSet presAssocID="{AC4B2C88-11E7-42CD-BFFE-B00B25C6757D}" presName="linNode" presStyleCnt="0"/>
      <dgm:spPr/>
    </dgm:pt>
    <dgm:pt modelId="{4B66AF4C-156E-4D26-8923-8FF0C64D03C2}" type="pres">
      <dgm:prSet presAssocID="{AC4B2C88-11E7-42CD-BFFE-B00B25C6757D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42F81B-CF1A-4B3A-825F-0B966583EFA6}" type="pres">
      <dgm:prSet presAssocID="{AC4B2C88-11E7-42CD-BFFE-B00B25C6757D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CED862-B4B2-473A-9DB9-4383A8D78B02}" type="pres">
      <dgm:prSet presAssocID="{197A11CF-3557-45F2-BBE6-088C28A8C737}" presName="spacing" presStyleCnt="0"/>
      <dgm:spPr/>
    </dgm:pt>
    <dgm:pt modelId="{9F0C4D56-6CB5-4BBA-8456-F05D91F04EEF}" type="pres">
      <dgm:prSet presAssocID="{7504C7B6-9AD1-47BF-80FA-1528AF097CA1}" presName="linNode" presStyleCnt="0"/>
      <dgm:spPr/>
    </dgm:pt>
    <dgm:pt modelId="{FD37A633-4ADD-42B8-AED6-0249AD9A0016}" type="pres">
      <dgm:prSet presAssocID="{7504C7B6-9AD1-47BF-80FA-1528AF097CA1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1FAFBE-94E3-464A-BF84-9E1172C73873}" type="pres">
      <dgm:prSet presAssocID="{7504C7B6-9AD1-47BF-80FA-1528AF097CA1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61B22E-C345-41F4-A0C1-EC490C26CFAA}" type="pres">
      <dgm:prSet presAssocID="{5A426FC0-5AA5-4C05-9514-0DD9C5F4D4F6}" presName="spacing" presStyleCnt="0"/>
      <dgm:spPr/>
    </dgm:pt>
    <dgm:pt modelId="{6703157B-C84A-4102-93B8-B55DF5528788}" type="pres">
      <dgm:prSet presAssocID="{5C8306D7-A1DB-48DB-85F5-3330004A0CD5}" presName="linNode" presStyleCnt="0"/>
      <dgm:spPr/>
    </dgm:pt>
    <dgm:pt modelId="{8F4A5180-6627-4CE8-B0ED-C53C7321132C}" type="pres">
      <dgm:prSet presAssocID="{5C8306D7-A1DB-48DB-85F5-3330004A0CD5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9BE9F7-44BD-4DBD-85BC-48FFB1086FB4}" type="pres">
      <dgm:prSet presAssocID="{5C8306D7-A1DB-48DB-85F5-3330004A0CD5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C414BC-6A00-48B4-ADE1-31C7A7062A02}" type="pres">
      <dgm:prSet presAssocID="{20A1BF30-C617-4B49-99E2-DE799ED2A63B}" presName="spacing" presStyleCnt="0"/>
      <dgm:spPr/>
    </dgm:pt>
    <dgm:pt modelId="{533C0FEF-7BAE-4445-AE72-F4E35C7E0627}" type="pres">
      <dgm:prSet presAssocID="{AC1747D0-6112-4A9F-9210-D20E1960FBCC}" presName="linNode" presStyleCnt="0"/>
      <dgm:spPr/>
    </dgm:pt>
    <dgm:pt modelId="{36993214-B534-4DEF-9635-CE602FDAB227}" type="pres">
      <dgm:prSet presAssocID="{AC1747D0-6112-4A9F-9210-D20E1960FBCC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BC234A-5719-40EB-949D-4465B029CDC6}" type="pres">
      <dgm:prSet presAssocID="{AC1747D0-6112-4A9F-9210-D20E1960FBCC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F98F2B-C525-4DE3-954E-1E497B37F455}" type="pres">
      <dgm:prSet presAssocID="{1A4CD894-486B-4D0A-9AF9-CFB464FD4D42}" presName="spacing" presStyleCnt="0"/>
      <dgm:spPr/>
    </dgm:pt>
    <dgm:pt modelId="{D374F22C-D151-43C0-AF7A-29975DB139AE}" type="pres">
      <dgm:prSet presAssocID="{F55B42E4-E2C3-45D9-99C7-DE389F8028B6}" presName="linNode" presStyleCnt="0"/>
      <dgm:spPr/>
    </dgm:pt>
    <dgm:pt modelId="{F2FC531B-DAFD-4812-911A-1E530450C342}" type="pres">
      <dgm:prSet presAssocID="{F55B42E4-E2C3-45D9-99C7-DE389F8028B6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E0B72C-AED5-484B-939E-5D87BDA8EBF2}" type="pres">
      <dgm:prSet presAssocID="{F55B42E4-E2C3-45D9-99C7-DE389F8028B6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B86A6DC-C1ED-4469-BFDF-F50CB4304D25}" type="presOf" srcId="{1F49C8B4-A875-4710-88FF-C633EE7A04C8}" destId="{8F42F81B-CF1A-4B3A-825F-0B966583EFA6}" srcOrd="0" destOrd="0" presId="urn:microsoft.com/office/officeart/2005/8/layout/vList6"/>
    <dgm:cxn modelId="{17F4B968-3284-46BC-ADE9-51B3B161B733}" type="presOf" srcId="{F55B42E4-E2C3-45D9-99C7-DE389F8028B6}" destId="{F2FC531B-DAFD-4812-911A-1E530450C342}" srcOrd="0" destOrd="0" presId="urn:microsoft.com/office/officeart/2005/8/layout/vList6"/>
    <dgm:cxn modelId="{EF9CDC3E-8BD4-403D-AE2F-D7E82204DB6B}" srcId="{FC4563EA-C2AF-4CF4-BEB0-7EBE9C06F702}" destId="{7504C7B6-9AD1-47BF-80FA-1528AF097CA1}" srcOrd="1" destOrd="0" parTransId="{340F5CAF-481F-4FB6-8056-4720E62B4223}" sibTransId="{5A426FC0-5AA5-4C05-9514-0DD9C5F4D4F6}"/>
    <dgm:cxn modelId="{27947B6A-35DF-426D-8127-3981E898C58C}" type="presOf" srcId="{6D617310-978B-4BA7-868A-5DADF1F61A66}" destId="{FCE0B72C-AED5-484B-939E-5D87BDA8EBF2}" srcOrd="0" destOrd="0" presId="urn:microsoft.com/office/officeart/2005/8/layout/vList6"/>
    <dgm:cxn modelId="{267A46E3-8C18-4A80-82B1-CF6330E7261B}" type="presOf" srcId="{FC4563EA-C2AF-4CF4-BEB0-7EBE9C06F702}" destId="{87AE3B8C-CD61-4518-8BA7-522B90794D24}" srcOrd="0" destOrd="0" presId="urn:microsoft.com/office/officeart/2005/8/layout/vList6"/>
    <dgm:cxn modelId="{17778F5E-077B-4A52-9512-7C9A2DDD38A6}" srcId="{FC4563EA-C2AF-4CF4-BEB0-7EBE9C06F702}" destId="{F55B42E4-E2C3-45D9-99C7-DE389F8028B6}" srcOrd="4" destOrd="0" parTransId="{6CA9BBED-8E2C-4BC0-9262-CB44B344BAC4}" sibTransId="{B5FC365E-2EA5-4E84-A7B3-5098256D455F}"/>
    <dgm:cxn modelId="{5E95B362-ECC9-4AA4-BF22-ABA44F0428A0}" type="presOf" srcId="{5C8306D7-A1DB-48DB-85F5-3330004A0CD5}" destId="{8F4A5180-6627-4CE8-B0ED-C53C7321132C}" srcOrd="0" destOrd="0" presId="urn:microsoft.com/office/officeart/2005/8/layout/vList6"/>
    <dgm:cxn modelId="{EF2C6948-0C1B-430A-AA69-23055722657D}" srcId="{FC4563EA-C2AF-4CF4-BEB0-7EBE9C06F702}" destId="{AC1747D0-6112-4A9F-9210-D20E1960FBCC}" srcOrd="3" destOrd="0" parTransId="{818A1452-6624-42DC-8B20-E59509CCABF0}" sibTransId="{1A4CD894-486B-4D0A-9AF9-CFB464FD4D42}"/>
    <dgm:cxn modelId="{099B9E01-499B-4392-BED6-F5FAEB7F654B}" type="presOf" srcId="{AC4B2C88-11E7-42CD-BFFE-B00B25C6757D}" destId="{4B66AF4C-156E-4D26-8923-8FF0C64D03C2}" srcOrd="0" destOrd="0" presId="urn:microsoft.com/office/officeart/2005/8/layout/vList6"/>
    <dgm:cxn modelId="{A833167F-96CB-44A4-9729-B14578BB6D50}" type="presOf" srcId="{94B0A2D9-6376-45E1-997D-D6414C15331F}" destId="{2CBC234A-5719-40EB-949D-4465B029CDC6}" srcOrd="0" destOrd="0" presId="urn:microsoft.com/office/officeart/2005/8/layout/vList6"/>
    <dgm:cxn modelId="{73A2B50A-25A9-40BD-AE7D-96C63863B6C0}" srcId="{FC4563EA-C2AF-4CF4-BEB0-7EBE9C06F702}" destId="{5C8306D7-A1DB-48DB-85F5-3330004A0CD5}" srcOrd="2" destOrd="0" parTransId="{04E0FF5D-A50A-4F43-9E7D-A51CE92BB7DC}" sibTransId="{20A1BF30-C617-4B49-99E2-DE799ED2A63B}"/>
    <dgm:cxn modelId="{FD4272A0-0B8D-44E1-AABE-D4A14B917A5B}" type="presOf" srcId="{7504C7B6-9AD1-47BF-80FA-1528AF097CA1}" destId="{FD37A633-4ADD-42B8-AED6-0249AD9A0016}" srcOrd="0" destOrd="0" presId="urn:microsoft.com/office/officeart/2005/8/layout/vList6"/>
    <dgm:cxn modelId="{310575C7-CDFD-417E-B414-DDE02C9CC443}" srcId="{7504C7B6-9AD1-47BF-80FA-1528AF097CA1}" destId="{E0EDBF3B-93DB-4398-BF5F-22FA84A999FC}" srcOrd="0" destOrd="0" parTransId="{D5DF99DC-1587-4E66-820C-879C4D2AA977}" sibTransId="{633E8FC9-CC21-4096-8852-0D8825AD8BB0}"/>
    <dgm:cxn modelId="{F3A3F90E-8F2C-48E8-9B84-7B192A6B6FFD}" srcId="{AC1747D0-6112-4A9F-9210-D20E1960FBCC}" destId="{94B0A2D9-6376-45E1-997D-D6414C15331F}" srcOrd="0" destOrd="0" parTransId="{8D1097C5-BC99-4A78-8330-DA20E6B28539}" sibTransId="{2500B301-1B58-4E38-BC6F-E4427CD7CE6D}"/>
    <dgm:cxn modelId="{14FEB662-08D0-4A7B-A63E-CA91CF46B11E}" srcId="{FC4563EA-C2AF-4CF4-BEB0-7EBE9C06F702}" destId="{AC4B2C88-11E7-42CD-BFFE-B00B25C6757D}" srcOrd="0" destOrd="0" parTransId="{9AED62AB-43F1-451E-9A61-DA1F6E1672A9}" sibTransId="{197A11CF-3557-45F2-BBE6-088C28A8C737}"/>
    <dgm:cxn modelId="{E4BD3F41-7D37-4A26-824F-D2E93FE863B8}" srcId="{AC4B2C88-11E7-42CD-BFFE-B00B25C6757D}" destId="{1F49C8B4-A875-4710-88FF-C633EE7A04C8}" srcOrd="0" destOrd="0" parTransId="{F0CBB916-3D56-4385-B7B7-E944A851DB4B}" sibTransId="{8BF29006-8F09-4BF0-AF1E-5556234F8F6C}"/>
    <dgm:cxn modelId="{79985F9B-E222-443E-872C-2B0CC8CE193A}" type="presOf" srcId="{E0EDBF3B-93DB-4398-BF5F-22FA84A999FC}" destId="{221FAFBE-94E3-464A-BF84-9E1172C73873}" srcOrd="0" destOrd="0" presId="urn:microsoft.com/office/officeart/2005/8/layout/vList6"/>
    <dgm:cxn modelId="{010B328F-D054-40DC-ABBB-B55D9FAB0E70}" type="presOf" srcId="{FA82F62C-5B3B-4200-836E-22C9ACF14721}" destId="{209BE9F7-44BD-4DBD-85BC-48FFB1086FB4}" srcOrd="0" destOrd="0" presId="urn:microsoft.com/office/officeart/2005/8/layout/vList6"/>
    <dgm:cxn modelId="{CE13BE0D-0D48-4AEE-8417-F9437610FBF6}" type="presOf" srcId="{AC1747D0-6112-4A9F-9210-D20E1960FBCC}" destId="{36993214-B534-4DEF-9635-CE602FDAB227}" srcOrd="0" destOrd="0" presId="urn:microsoft.com/office/officeart/2005/8/layout/vList6"/>
    <dgm:cxn modelId="{725F3475-1168-491A-AE01-F082510B9F44}" srcId="{5C8306D7-A1DB-48DB-85F5-3330004A0CD5}" destId="{FA82F62C-5B3B-4200-836E-22C9ACF14721}" srcOrd="0" destOrd="0" parTransId="{515354DB-2EC1-48B7-A621-4EBEF6D788CB}" sibTransId="{23D06312-5801-4555-A6B0-1D204A1588B3}"/>
    <dgm:cxn modelId="{ECB5FD4E-C646-4605-9F58-02479AF2DFC1}" srcId="{F55B42E4-E2C3-45D9-99C7-DE389F8028B6}" destId="{6D617310-978B-4BA7-868A-5DADF1F61A66}" srcOrd="0" destOrd="0" parTransId="{E70C7F70-DE1F-480D-BF86-D4D79D1F5B1E}" sibTransId="{32D22091-1932-4849-983D-6764F2A45DE3}"/>
    <dgm:cxn modelId="{8484B00B-A50E-40F8-9804-2FCDD134A9B0}" type="presParOf" srcId="{87AE3B8C-CD61-4518-8BA7-522B90794D24}" destId="{3ACB651E-5E2C-4253-A378-801A63EE7065}" srcOrd="0" destOrd="0" presId="urn:microsoft.com/office/officeart/2005/8/layout/vList6"/>
    <dgm:cxn modelId="{E7D2F884-9602-485C-947E-46D498DD0F30}" type="presParOf" srcId="{3ACB651E-5E2C-4253-A378-801A63EE7065}" destId="{4B66AF4C-156E-4D26-8923-8FF0C64D03C2}" srcOrd="0" destOrd="0" presId="urn:microsoft.com/office/officeart/2005/8/layout/vList6"/>
    <dgm:cxn modelId="{A835979B-3B0E-4C40-AE17-013C239FF5F4}" type="presParOf" srcId="{3ACB651E-5E2C-4253-A378-801A63EE7065}" destId="{8F42F81B-CF1A-4B3A-825F-0B966583EFA6}" srcOrd="1" destOrd="0" presId="urn:microsoft.com/office/officeart/2005/8/layout/vList6"/>
    <dgm:cxn modelId="{B1268998-F18C-4725-8447-7740B7C56865}" type="presParOf" srcId="{87AE3B8C-CD61-4518-8BA7-522B90794D24}" destId="{4ECED862-B4B2-473A-9DB9-4383A8D78B02}" srcOrd="1" destOrd="0" presId="urn:microsoft.com/office/officeart/2005/8/layout/vList6"/>
    <dgm:cxn modelId="{4E9A31DA-33CB-4718-AD8F-C9603BFA7B9B}" type="presParOf" srcId="{87AE3B8C-CD61-4518-8BA7-522B90794D24}" destId="{9F0C4D56-6CB5-4BBA-8456-F05D91F04EEF}" srcOrd="2" destOrd="0" presId="urn:microsoft.com/office/officeart/2005/8/layout/vList6"/>
    <dgm:cxn modelId="{0897D1A0-1E9F-482D-931C-3FD70B4569BD}" type="presParOf" srcId="{9F0C4D56-6CB5-4BBA-8456-F05D91F04EEF}" destId="{FD37A633-4ADD-42B8-AED6-0249AD9A0016}" srcOrd="0" destOrd="0" presId="urn:microsoft.com/office/officeart/2005/8/layout/vList6"/>
    <dgm:cxn modelId="{B2715285-4DFF-4296-AFB8-9A1CFEE64DF7}" type="presParOf" srcId="{9F0C4D56-6CB5-4BBA-8456-F05D91F04EEF}" destId="{221FAFBE-94E3-464A-BF84-9E1172C73873}" srcOrd="1" destOrd="0" presId="urn:microsoft.com/office/officeart/2005/8/layout/vList6"/>
    <dgm:cxn modelId="{4D604E4F-1F68-4C8B-988E-81BE96773ED8}" type="presParOf" srcId="{87AE3B8C-CD61-4518-8BA7-522B90794D24}" destId="{6161B22E-C345-41F4-A0C1-EC490C26CFAA}" srcOrd="3" destOrd="0" presId="urn:microsoft.com/office/officeart/2005/8/layout/vList6"/>
    <dgm:cxn modelId="{A3BA822E-671B-41B5-96D8-209FA4D4A1A8}" type="presParOf" srcId="{87AE3B8C-CD61-4518-8BA7-522B90794D24}" destId="{6703157B-C84A-4102-93B8-B55DF5528788}" srcOrd="4" destOrd="0" presId="urn:microsoft.com/office/officeart/2005/8/layout/vList6"/>
    <dgm:cxn modelId="{F19F488B-46CD-4468-A6AD-A827D1141059}" type="presParOf" srcId="{6703157B-C84A-4102-93B8-B55DF5528788}" destId="{8F4A5180-6627-4CE8-B0ED-C53C7321132C}" srcOrd="0" destOrd="0" presId="urn:microsoft.com/office/officeart/2005/8/layout/vList6"/>
    <dgm:cxn modelId="{8C63C7D0-D647-4763-BC59-64C989030EED}" type="presParOf" srcId="{6703157B-C84A-4102-93B8-B55DF5528788}" destId="{209BE9F7-44BD-4DBD-85BC-48FFB1086FB4}" srcOrd="1" destOrd="0" presId="urn:microsoft.com/office/officeart/2005/8/layout/vList6"/>
    <dgm:cxn modelId="{565F5442-F9A0-4E0B-8B76-2810BCB01A35}" type="presParOf" srcId="{87AE3B8C-CD61-4518-8BA7-522B90794D24}" destId="{D6C414BC-6A00-48B4-ADE1-31C7A7062A02}" srcOrd="5" destOrd="0" presId="urn:microsoft.com/office/officeart/2005/8/layout/vList6"/>
    <dgm:cxn modelId="{A3749900-398B-4685-B02E-62A1280C66BA}" type="presParOf" srcId="{87AE3B8C-CD61-4518-8BA7-522B90794D24}" destId="{533C0FEF-7BAE-4445-AE72-F4E35C7E0627}" srcOrd="6" destOrd="0" presId="urn:microsoft.com/office/officeart/2005/8/layout/vList6"/>
    <dgm:cxn modelId="{D3597DEF-A078-426D-86BE-DE862EC738B3}" type="presParOf" srcId="{533C0FEF-7BAE-4445-AE72-F4E35C7E0627}" destId="{36993214-B534-4DEF-9635-CE602FDAB227}" srcOrd="0" destOrd="0" presId="urn:microsoft.com/office/officeart/2005/8/layout/vList6"/>
    <dgm:cxn modelId="{CC13D319-2B4C-45C4-9760-68D30D5BA428}" type="presParOf" srcId="{533C0FEF-7BAE-4445-AE72-F4E35C7E0627}" destId="{2CBC234A-5719-40EB-949D-4465B029CDC6}" srcOrd="1" destOrd="0" presId="urn:microsoft.com/office/officeart/2005/8/layout/vList6"/>
    <dgm:cxn modelId="{34199D4F-E5B7-42B4-BA00-2F4FF9A7F5B3}" type="presParOf" srcId="{87AE3B8C-CD61-4518-8BA7-522B90794D24}" destId="{F4F98F2B-C525-4DE3-954E-1E497B37F455}" srcOrd="7" destOrd="0" presId="urn:microsoft.com/office/officeart/2005/8/layout/vList6"/>
    <dgm:cxn modelId="{1E035574-81A8-4742-AC05-A32B7BEE22BB}" type="presParOf" srcId="{87AE3B8C-CD61-4518-8BA7-522B90794D24}" destId="{D374F22C-D151-43C0-AF7A-29975DB139AE}" srcOrd="8" destOrd="0" presId="urn:microsoft.com/office/officeart/2005/8/layout/vList6"/>
    <dgm:cxn modelId="{315AEA03-4165-4D8D-993B-8A07C5419420}" type="presParOf" srcId="{D374F22C-D151-43C0-AF7A-29975DB139AE}" destId="{F2FC531B-DAFD-4812-911A-1E530450C342}" srcOrd="0" destOrd="0" presId="urn:microsoft.com/office/officeart/2005/8/layout/vList6"/>
    <dgm:cxn modelId="{A6099421-ABCF-4124-ADD5-D38D8099F9A9}" type="presParOf" srcId="{D374F22C-D151-43C0-AF7A-29975DB139AE}" destId="{FCE0B72C-AED5-484B-939E-5D87BDA8EB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C34EE624-6080-4C87-B58D-90868D9DFA1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2A71874F-49FE-417B-9588-58FCCDF8BB59}">
      <dgm:prSet phldrT="[Texto]"/>
      <dgm:spPr/>
      <dgm:t>
        <a:bodyPr/>
        <a:lstStyle/>
        <a:p>
          <a:r>
            <a:rPr lang="es-ES" dirty="0" smtClean="0"/>
            <a:t>Porcentaje de acciones realizadas por los conductores al escuchar la alerta emitida por el sistema.</a:t>
          </a:r>
          <a:endParaRPr lang="es-EC" dirty="0"/>
        </a:p>
      </dgm:t>
    </dgm:pt>
    <dgm:pt modelId="{3605094D-7FED-443E-9318-3F8416A31324}" type="parTrans" cxnId="{85389F6E-9EEB-4A8F-94D5-6F266978697B}">
      <dgm:prSet/>
      <dgm:spPr/>
      <dgm:t>
        <a:bodyPr/>
        <a:lstStyle/>
        <a:p>
          <a:endParaRPr lang="es-EC"/>
        </a:p>
      </dgm:t>
    </dgm:pt>
    <dgm:pt modelId="{81E6C820-6773-4717-8E13-DC9073060F36}" type="sibTrans" cxnId="{85389F6E-9EEB-4A8F-94D5-6F266978697B}">
      <dgm:prSet/>
      <dgm:spPr/>
      <dgm:t>
        <a:bodyPr/>
        <a:lstStyle/>
        <a:p>
          <a:endParaRPr lang="es-EC"/>
        </a:p>
      </dgm:t>
    </dgm:pt>
    <dgm:pt modelId="{72D3E303-FA84-4D73-ADAD-37EE9A52AC66}">
      <dgm:prSet phldrT="[Texto]"/>
      <dgm:spPr/>
      <dgm:t>
        <a:bodyPr/>
        <a:lstStyle/>
        <a:p>
          <a:r>
            <a:rPr lang="es-ES" dirty="0" smtClean="0"/>
            <a:t>Cambio de acción de los conductores antes y después de escuchar el sonido emitido por la alerta.</a:t>
          </a:r>
          <a:endParaRPr lang="es-EC" dirty="0"/>
        </a:p>
      </dgm:t>
    </dgm:pt>
    <dgm:pt modelId="{E13079F6-C40E-4F13-A9E5-0D4DCB08D915}" type="parTrans" cxnId="{AAFD476F-39BC-4712-85C7-BF89918464D4}">
      <dgm:prSet/>
      <dgm:spPr/>
      <dgm:t>
        <a:bodyPr/>
        <a:lstStyle/>
        <a:p>
          <a:endParaRPr lang="es-EC"/>
        </a:p>
      </dgm:t>
    </dgm:pt>
    <dgm:pt modelId="{C9D2599D-3C6B-45FF-917B-D41B788166B5}" type="sibTrans" cxnId="{AAFD476F-39BC-4712-85C7-BF89918464D4}">
      <dgm:prSet/>
      <dgm:spPr/>
      <dgm:t>
        <a:bodyPr/>
        <a:lstStyle/>
        <a:p>
          <a:endParaRPr lang="es-EC"/>
        </a:p>
      </dgm:t>
    </dgm:pt>
    <dgm:pt modelId="{5418E414-2F06-42A4-9A05-5CF71D783DF9}" type="pres">
      <dgm:prSet presAssocID="{C34EE624-6080-4C87-B58D-90868D9DFA1F}" presName="compositeShape" presStyleCnt="0">
        <dgm:presLayoutVars>
          <dgm:dir/>
          <dgm:resizeHandles/>
        </dgm:presLayoutVars>
      </dgm:prSet>
      <dgm:spPr/>
    </dgm:pt>
    <dgm:pt modelId="{366E6D79-EB42-4135-8D58-C72ECF070552}" type="pres">
      <dgm:prSet presAssocID="{C34EE624-6080-4C87-B58D-90868D9DFA1F}" presName="pyramid" presStyleLbl="node1" presStyleIdx="0" presStyleCnt="1" custLinFactNeighborX="17316"/>
      <dgm:spPr/>
    </dgm:pt>
    <dgm:pt modelId="{05783729-F0AD-46C5-AC53-F39AEB68D1F5}" type="pres">
      <dgm:prSet presAssocID="{C34EE624-6080-4C87-B58D-90868D9DFA1F}" presName="theList" presStyleCnt="0"/>
      <dgm:spPr/>
    </dgm:pt>
    <dgm:pt modelId="{950D2CBC-0894-4FC3-934A-068C8F431193}" type="pres">
      <dgm:prSet presAssocID="{2A71874F-49FE-417B-9588-58FCCDF8BB59}" presName="aNode" presStyleLbl="fgAcc1" presStyleIdx="0" presStyleCnt="2" custScaleX="93792" custScaleY="34768" custLinFactNeighborX="2551" custLinFactNeighborY="172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E45493-BFD9-41A7-A0DD-7CCA5F6EF910}" type="pres">
      <dgm:prSet presAssocID="{2A71874F-49FE-417B-9588-58FCCDF8BB59}" presName="aSpace" presStyleCnt="0"/>
      <dgm:spPr/>
    </dgm:pt>
    <dgm:pt modelId="{47113FFE-DED7-4D69-8189-06D2DB4FD240}" type="pres">
      <dgm:prSet presAssocID="{72D3E303-FA84-4D73-ADAD-37EE9A52AC66}" presName="aNode" presStyleLbl="fgAcc1" presStyleIdx="1" presStyleCnt="2" custScaleX="91450" custScaleY="34724" custLinFactNeighborX="2551" custLinFactNeighborY="492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83A9B8-62E3-4FAF-9F85-B78CC4DC88C4}" type="pres">
      <dgm:prSet presAssocID="{72D3E303-FA84-4D73-ADAD-37EE9A52AC66}" presName="aSpace" presStyleCnt="0"/>
      <dgm:spPr/>
    </dgm:pt>
  </dgm:ptLst>
  <dgm:cxnLst>
    <dgm:cxn modelId="{F955A537-4789-47A1-969A-A7E5817F050B}" type="presOf" srcId="{C34EE624-6080-4C87-B58D-90868D9DFA1F}" destId="{5418E414-2F06-42A4-9A05-5CF71D783DF9}" srcOrd="0" destOrd="0" presId="urn:microsoft.com/office/officeart/2005/8/layout/pyramid2"/>
    <dgm:cxn modelId="{AAFD476F-39BC-4712-85C7-BF89918464D4}" srcId="{C34EE624-6080-4C87-B58D-90868D9DFA1F}" destId="{72D3E303-FA84-4D73-ADAD-37EE9A52AC66}" srcOrd="1" destOrd="0" parTransId="{E13079F6-C40E-4F13-A9E5-0D4DCB08D915}" sibTransId="{C9D2599D-3C6B-45FF-917B-D41B788166B5}"/>
    <dgm:cxn modelId="{B537E53D-7847-4DC0-96BA-AA3B48739423}" type="presOf" srcId="{72D3E303-FA84-4D73-ADAD-37EE9A52AC66}" destId="{47113FFE-DED7-4D69-8189-06D2DB4FD240}" srcOrd="0" destOrd="0" presId="urn:microsoft.com/office/officeart/2005/8/layout/pyramid2"/>
    <dgm:cxn modelId="{C2D91B16-303A-468B-A77F-9F962D63D3D6}" type="presOf" srcId="{2A71874F-49FE-417B-9588-58FCCDF8BB59}" destId="{950D2CBC-0894-4FC3-934A-068C8F431193}" srcOrd="0" destOrd="0" presId="urn:microsoft.com/office/officeart/2005/8/layout/pyramid2"/>
    <dgm:cxn modelId="{85389F6E-9EEB-4A8F-94D5-6F266978697B}" srcId="{C34EE624-6080-4C87-B58D-90868D9DFA1F}" destId="{2A71874F-49FE-417B-9588-58FCCDF8BB59}" srcOrd="0" destOrd="0" parTransId="{3605094D-7FED-443E-9318-3F8416A31324}" sibTransId="{81E6C820-6773-4717-8E13-DC9073060F36}"/>
    <dgm:cxn modelId="{7301C579-906F-4EBC-9D81-6B7B85402689}" type="presParOf" srcId="{5418E414-2F06-42A4-9A05-5CF71D783DF9}" destId="{366E6D79-EB42-4135-8D58-C72ECF070552}" srcOrd="0" destOrd="0" presId="urn:microsoft.com/office/officeart/2005/8/layout/pyramid2"/>
    <dgm:cxn modelId="{1C20B982-ABFC-4918-8632-240DAF0D5E1E}" type="presParOf" srcId="{5418E414-2F06-42A4-9A05-5CF71D783DF9}" destId="{05783729-F0AD-46C5-AC53-F39AEB68D1F5}" srcOrd="1" destOrd="0" presId="urn:microsoft.com/office/officeart/2005/8/layout/pyramid2"/>
    <dgm:cxn modelId="{060881A6-D805-4C73-83FB-2428FA8D8EF1}" type="presParOf" srcId="{05783729-F0AD-46C5-AC53-F39AEB68D1F5}" destId="{950D2CBC-0894-4FC3-934A-068C8F431193}" srcOrd="0" destOrd="0" presId="urn:microsoft.com/office/officeart/2005/8/layout/pyramid2"/>
    <dgm:cxn modelId="{E482CFA4-3C3B-40F5-940F-82D2A95F13B5}" type="presParOf" srcId="{05783729-F0AD-46C5-AC53-F39AEB68D1F5}" destId="{34E45493-BFD9-41A7-A0DD-7CCA5F6EF910}" srcOrd="1" destOrd="0" presId="urn:microsoft.com/office/officeart/2005/8/layout/pyramid2"/>
    <dgm:cxn modelId="{E3D96155-29B7-4FC6-A231-51ADEE2FA3FA}" type="presParOf" srcId="{05783729-F0AD-46C5-AC53-F39AEB68D1F5}" destId="{47113FFE-DED7-4D69-8189-06D2DB4FD240}" srcOrd="2" destOrd="0" presId="urn:microsoft.com/office/officeart/2005/8/layout/pyramid2"/>
    <dgm:cxn modelId="{4B307677-F60B-4C4C-B344-0DA2401E7D5B}" type="presParOf" srcId="{05783729-F0AD-46C5-AC53-F39AEB68D1F5}" destId="{3583A9B8-62E3-4FAF-9F85-B78CC4DC88C4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A1950C-B459-452B-A5F8-58D36163911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3ACC5D5-690D-42FD-B66F-2A745B1A3FFC}">
      <dgm:prSet phldrT="[Texto]" phldr="1" custT="1"/>
      <dgm:spPr/>
      <dgm:t>
        <a:bodyPr/>
        <a:lstStyle/>
        <a:p>
          <a:endParaRPr lang="es-EC" sz="1400" b="0"/>
        </a:p>
      </dgm:t>
    </dgm:pt>
    <dgm:pt modelId="{44C401AC-7247-4690-B123-AE91A13C6B9C}" type="parTrans" cxnId="{B5E71075-FA04-4F21-9A9A-ECF9C0C5ADBC}">
      <dgm:prSet/>
      <dgm:spPr/>
      <dgm:t>
        <a:bodyPr/>
        <a:lstStyle/>
        <a:p>
          <a:endParaRPr lang="es-EC" sz="1400" b="0"/>
        </a:p>
      </dgm:t>
    </dgm:pt>
    <dgm:pt modelId="{ABAB9D33-F874-41D9-83F4-014F0EE23D50}" type="sibTrans" cxnId="{B5E71075-FA04-4F21-9A9A-ECF9C0C5ADBC}">
      <dgm:prSet/>
      <dgm:spPr/>
      <dgm:t>
        <a:bodyPr/>
        <a:lstStyle/>
        <a:p>
          <a:endParaRPr lang="es-EC" sz="1400" b="0"/>
        </a:p>
      </dgm:t>
    </dgm:pt>
    <dgm:pt modelId="{5630DA55-6D00-43B4-BC99-62E3636288F3}">
      <dgm:prSet phldrT="[Texto]" custT="1"/>
      <dgm:spPr/>
      <dgm:t>
        <a:bodyPr/>
        <a:lstStyle/>
        <a:p>
          <a:r>
            <a:rPr lang="es-ES" sz="1800" b="0" dirty="0" smtClean="0"/>
            <a:t>Analizar trabajos relacionados para obtener características relevantes con respecto a los procesos de inteligencia artificial orientados al aprendizaje de una base de conocimientos de imágenes.</a:t>
          </a:r>
          <a:endParaRPr lang="es-EC" sz="1800" b="0" dirty="0"/>
        </a:p>
      </dgm:t>
    </dgm:pt>
    <dgm:pt modelId="{112D55AD-627B-48B1-9FC6-30973BF6463A}" type="parTrans" cxnId="{ED874C3A-54C8-42D6-AAAC-AE2FAB27AE6E}">
      <dgm:prSet/>
      <dgm:spPr/>
      <dgm:t>
        <a:bodyPr/>
        <a:lstStyle/>
        <a:p>
          <a:endParaRPr lang="es-EC" sz="1400" b="0"/>
        </a:p>
      </dgm:t>
    </dgm:pt>
    <dgm:pt modelId="{8A250D31-FB6A-49F4-A89B-91951FC51F51}" type="sibTrans" cxnId="{ED874C3A-54C8-42D6-AAAC-AE2FAB27AE6E}">
      <dgm:prSet/>
      <dgm:spPr/>
      <dgm:t>
        <a:bodyPr/>
        <a:lstStyle/>
        <a:p>
          <a:endParaRPr lang="es-EC" sz="1400" b="0"/>
        </a:p>
      </dgm:t>
    </dgm:pt>
    <dgm:pt modelId="{F667314F-3492-440E-8574-38FFA2FB0DEA}">
      <dgm:prSet phldrT="[Texto]" phldr="1" custT="1"/>
      <dgm:spPr/>
      <dgm:t>
        <a:bodyPr/>
        <a:lstStyle/>
        <a:p>
          <a:endParaRPr lang="es-EC" sz="1400" b="0" dirty="0"/>
        </a:p>
      </dgm:t>
    </dgm:pt>
    <dgm:pt modelId="{C9F95540-F523-4A24-9803-F2E025E806B6}" type="parTrans" cxnId="{F1DAF441-11A3-428A-B1D2-DBF330CC33DA}">
      <dgm:prSet/>
      <dgm:spPr/>
      <dgm:t>
        <a:bodyPr/>
        <a:lstStyle/>
        <a:p>
          <a:endParaRPr lang="es-EC" sz="1400" b="0"/>
        </a:p>
      </dgm:t>
    </dgm:pt>
    <dgm:pt modelId="{443E1717-DECA-46C1-B959-B8627BF24321}" type="sibTrans" cxnId="{F1DAF441-11A3-428A-B1D2-DBF330CC33DA}">
      <dgm:prSet/>
      <dgm:spPr/>
      <dgm:t>
        <a:bodyPr/>
        <a:lstStyle/>
        <a:p>
          <a:endParaRPr lang="es-EC" sz="1400" b="0"/>
        </a:p>
      </dgm:t>
    </dgm:pt>
    <dgm:pt modelId="{5CDF7700-F3A0-47C5-89FA-4C450F31440F}">
      <dgm:prSet custT="1"/>
      <dgm:spPr/>
      <dgm:t>
        <a:bodyPr/>
        <a:lstStyle/>
        <a:p>
          <a:r>
            <a:rPr lang="es-ES" sz="1800" b="0" dirty="0" smtClean="0"/>
            <a:t>Diseñar una arquitectura que aplique las herramientas que permitan el tratamiento de imágenes digitales y la medición de velocidad para poder alertar al conductor.</a:t>
          </a:r>
          <a:endParaRPr lang="es-EC" sz="1800" b="0" dirty="0"/>
        </a:p>
      </dgm:t>
    </dgm:pt>
    <dgm:pt modelId="{49EB8C6F-D681-4455-A8BD-9136D2860FE0}" type="parTrans" cxnId="{51C67E28-F5E4-4281-ACCE-A8FA7579C1E8}">
      <dgm:prSet/>
      <dgm:spPr/>
      <dgm:t>
        <a:bodyPr/>
        <a:lstStyle/>
        <a:p>
          <a:endParaRPr lang="es-EC" sz="1400" b="0"/>
        </a:p>
      </dgm:t>
    </dgm:pt>
    <dgm:pt modelId="{F7818967-F344-4EA6-93DD-9A402F0603C1}" type="sibTrans" cxnId="{51C67E28-F5E4-4281-ACCE-A8FA7579C1E8}">
      <dgm:prSet/>
      <dgm:spPr/>
      <dgm:t>
        <a:bodyPr/>
        <a:lstStyle/>
        <a:p>
          <a:endParaRPr lang="es-EC" sz="1400" b="0"/>
        </a:p>
      </dgm:t>
    </dgm:pt>
    <dgm:pt modelId="{5A38BB2E-5C10-452B-8D8C-4EB7D663B66C}">
      <dgm:prSet phldrT="[Texto]" phldr="1" custT="1"/>
      <dgm:spPr/>
      <dgm:t>
        <a:bodyPr/>
        <a:lstStyle/>
        <a:p>
          <a:endParaRPr lang="es-EC" sz="1400" b="0" dirty="0"/>
        </a:p>
      </dgm:t>
    </dgm:pt>
    <dgm:pt modelId="{DE2A0033-0AD4-4DCE-B88E-EA44E4123957}" type="parTrans" cxnId="{B1A5A8A7-7B52-44EC-A93E-207F92D5559B}">
      <dgm:prSet/>
      <dgm:spPr/>
      <dgm:t>
        <a:bodyPr/>
        <a:lstStyle/>
        <a:p>
          <a:endParaRPr lang="es-EC" sz="1400" b="0"/>
        </a:p>
      </dgm:t>
    </dgm:pt>
    <dgm:pt modelId="{DF6B8AF9-5801-44AA-B7B6-BCA89FE39490}" type="sibTrans" cxnId="{B1A5A8A7-7B52-44EC-A93E-207F92D5559B}">
      <dgm:prSet/>
      <dgm:spPr/>
      <dgm:t>
        <a:bodyPr/>
        <a:lstStyle/>
        <a:p>
          <a:endParaRPr lang="es-EC" sz="1400" b="0"/>
        </a:p>
      </dgm:t>
    </dgm:pt>
    <dgm:pt modelId="{AA5105BD-B2A0-46BE-A8EF-96C4FBE96BBE}">
      <dgm:prSet phldrT="[Texto]" phldr="1" custT="1"/>
      <dgm:spPr/>
      <dgm:t>
        <a:bodyPr/>
        <a:lstStyle/>
        <a:p>
          <a:endParaRPr lang="es-EC" sz="1400" b="0" dirty="0"/>
        </a:p>
      </dgm:t>
    </dgm:pt>
    <dgm:pt modelId="{E3A85495-78AA-4C2F-9630-C6375F8EB0B1}" type="parTrans" cxnId="{E0DB4960-1B50-493E-825F-2FB00B852383}">
      <dgm:prSet/>
      <dgm:spPr/>
      <dgm:t>
        <a:bodyPr/>
        <a:lstStyle/>
        <a:p>
          <a:endParaRPr lang="es-EC" sz="1400" b="0"/>
        </a:p>
      </dgm:t>
    </dgm:pt>
    <dgm:pt modelId="{EF604F72-937C-45AD-8BB4-6C2FE8C57294}" type="sibTrans" cxnId="{E0DB4960-1B50-493E-825F-2FB00B852383}">
      <dgm:prSet/>
      <dgm:spPr/>
      <dgm:t>
        <a:bodyPr/>
        <a:lstStyle/>
        <a:p>
          <a:endParaRPr lang="es-EC" sz="1400" b="0"/>
        </a:p>
      </dgm:t>
    </dgm:pt>
    <dgm:pt modelId="{934DAD5B-4976-46E3-B16D-34DF36742214}">
      <dgm:prSet custT="1"/>
      <dgm:spPr/>
      <dgm:t>
        <a:bodyPr/>
        <a:lstStyle/>
        <a:p>
          <a:r>
            <a:rPr lang="es-ES" sz="1800" b="0" dirty="0" smtClean="0"/>
            <a:t>Desarrollar una aplicación móvil que implemente la arquitectura diseñada, procese imágenes, gestione una base de conocimientos, ejecute una API de medición de velocidad, genere alertas y realice registros en una base de datos.</a:t>
          </a:r>
          <a:endParaRPr lang="es-EC" sz="1800" b="0" dirty="0"/>
        </a:p>
      </dgm:t>
    </dgm:pt>
    <dgm:pt modelId="{FBE01A10-1C82-49BA-909B-A4483E04300F}" type="parTrans" cxnId="{E57A7A94-AE78-4591-81E5-7A835C011542}">
      <dgm:prSet/>
      <dgm:spPr/>
      <dgm:t>
        <a:bodyPr/>
        <a:lstStyle/>
        <a:p>
          <a:endParaRPr lang="es-EC" sz="1400" b="0"/>
        </a:p>
      </dgm:t>
    </dgm:pt>
    <dgm:pt modelId="{FDFF89B0-81C2-4156-A07D-9E386DBB3BA8}" type="sibTrans" cxnId="{E57A7A94-AE78-4591-81E5-7A835C011542}">
      <dgm:prSet/>
      <dgm:spPr/>
      <dgm:t>
        <a:bodyPr/>
        <a:lstStyle/>
        <a:p>
          <a:endParaRPr lang="es-EC" sz="1400" b="0"/>
        </a:p>
      </dgm:t>
    </dgm:pt>
    <dgm:pt modelId="{81165489-FEDF-440F-9CD0-EF826D6FC745}">
      <dgm:prSet phldrT="[Texto]" custT="1"/>
      <dgm:spPr/>
      <dgm:t>
        <a:bodyPr/>
        <a:lstStyle/>
        <a:p>
          <a:r>
            <a:rPr lang="es-ES" sz="1800" b="0" dirty="0" smtClean="0"/>
            <a:t>Evaluar y validar los resultados obtenidos de la aplicación del sistema en los equipos móviles de una muestra de usuarios de un tramo de la Av. Simón Bolívar.</a:t>
          </a:r>
          <a:endParaRPr lang="es-EC" sz="1400" b="0" dirty="0"/>
        </a:p>
      </dgm:t>
    </dgm:pt>
    <dgm:pt modelId="{85436BEF-7F2A-4C49-A10E-10F0DC99805E}" type="parTrans" cxnId="{1E3BAA92-A9D4-4CDA-8CC7-40FC6BACDC7C}">
      <dgm:prSet/>
      <dgm:spPr/>
      <dgm:t>
        <a:bodyPr/>
        <a:lstStyle/>
        <a:p>
          <a:endParaRPr lang="es-EC" sz="1400" b="0"/>
        </a:p>
      </dgm:t>
    </dgm:pt>
    <dgm:pt modelId="{97F6DC2E-01F9-4B6C-ABC8-C68204C88311}" type="sibTrans" cxnId="{1E3BAA92-A9D4-4CDA-8CC7-40FC6BACDC7C}">
      <dgm:prSet/>
      <dgm:spPr/>
      <dgm:t>
        <a:bodyPr/>
        <a:lstStyle/>
        <a:p>
          <a:endParaRPr lang="es-EC" sz="1400" b="0"/>
        </a:p>
      </dgm:t>
    </dgm:pt>
    <dgm:pt modelId="{7DFCCB39-A2B5-42EF-A6A9-97A38B0FADFE}" type="pres">
      <dgm:prSet presAssocID="{3BA1950C-B459-452B-A5F8-58D3616391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E37223E-2590-4A37-A29D-188FDBFC6B49}" type="pres">
      <dgm:prSet presAssocID="{E3ACC5D5-690D-42FD-B66F-2A745B1A3FFC}" presName="composite" presStyleCnt="0"/>
      <dgm:spPr/>
    </dgm:pt>
    <dgm:pt modelId="{138CA42C-4449-4B59-B7DE-6E2067AE24BF}" type="pres">
      <dgm:prSet presAssocID="{E3ACC5D5-690D-42FD-B66F-2A745B1A3FF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917628-940B-45D3-A1E3-EA4BC9D105D8}" type="pres">
      <dgm:prSet presAssocID="{E3ACC5D5-690D-42FD-B66F-2A745B1A3FFC}" presName="descendantText" presStyleLbl="alignAcc1" presStyleIdx="0" presStyleCnt="4" custLinFactNeighborX="14451" custLinFactNeighborY="-50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273E51-6FDC-4F36-84C7-C7EB5017B40B}" type="pres">
      <dgm:prSet presAssocID="{ABAB9D33-F874-41D9-83F4-014F0EE23D50}" presName="sp" presStyleCnt="0"/>
      <dgm:spPr/>
    </dgm:pt>
    <dgm:pt modelId="{930AB485-080E-4646-AA13-277F07C401BA}" type="pres">
      <dgm:prSet presAssocID="{F667314F-3492-440E-8574-38FFA2FB0DEA}" presName="composite" presStyleCnt="0"/>
      <dgm:spPr/>
    </dgm:pt>
    <dgm:pt modelId="{EF9BCAA6-09E3-4078-8AB3-208BE0C0E1B5}" type="pres">
      <dgm:prSet presAssocID="{F667314F-3492-440E-8574-38FFA2FB0DEA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CC8441-77C8-4DC7-909C-AB389797E22D}" type="pres">
      <dgm:prSet presAssocID="{F667314F-3492-440E-8574-38FFA2FB0DEA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28933C-6B74-4BAE-8718-048A785ED410}" type="pres">
      <dgm:prSet presAssocID="{443E1717-DECA-46C1-B959-B8627BF24321}" presName="sp" presStyleCnt="0"/>
      <dgm:spPr/>
    </dgm:pt>
    <dgm:pt modelId="{61085337-8908-45FB-9B2A-036A1AB88F48}" type="pres">
      <dgm:prSet presAssocID="{5A38BB2E-5C10-452B-8D8C-4EB7D663B66C}" presName="composite" presStyleCnt="0"/>
      <dgm:spPr/>
    </dgm:pt>
    <dgm:pt modelId="{6CA73842-FF43-4D38-9BED-F6DC830C031B}" type="pres">
      <dgm:prSet presAssocID="{5A38BB2E-5C10-452B-8D8C-4EB7D663B66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BEDE27-FD7B-419F-BFB9-26C08A12DA0E}" type="pres">
      <dgm:prSet presAssocID="{5A38BB2E-5C10-452B-8D8C-4EB7D663B66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328E40-5F2B-41E4-8A72-989642CE4552}" type="pres">
      <dgm:prSet presAssocID="{DF6B8AF9-5801-44AA-B7B6-BCA89FE39490}" presName="sp" presStyleCnt="0"/>
      <dgm:spPr/>
    </dgm:pt>
    <dgm:pt modelId="{3383C325-1F78-4D3E-A569-81074A7F6D49}" type="pres">
      <dgm:prSet presAssocID="{AA5105BD-B2A0-46BE-A8EF-96C4FBE96BBE}" presName="composite" presStyleCnt="0"/>
      <dgm:spPr/>
    </dgm:pt>
    <dgm:pt modelId="{7D94723B-DED2-4AAF-A523-488AD6A6F9AA}" type="pres">
      <dgm:prSet presAssocID="{AA5105BD-B2A0-46BE-A8EF-96C4FBE96BB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38EEE5-FA19-4239-82A7-8C436C3983E4}" type="pres">
      <dgm:prSet presAssocID="{AA5105BD-B2A0-46BE-A8EF-96C4FBE96BBE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83696F2-9A2E-443C-A7CC-55A754C4B527}" type="presOf" srcId="{3BA1950C-B459-452B-A5F8-58D361639113}" destId="{7DFCCB39-A2B5-42EF-A6A9-97A38B0FADFE}" srcOrd="0" destOrd="0" presId="urn:microsoft.com/office/officeart/2005/8/layout/chevron2"/>
    <dgm:cxn modelId="{ED874C3A-54C8-42D6-AAAC-AE2FAB27AE6E}" srcId="{E3ACC5D5-690D-42FD-B66F-2A745B1A3FFC}" destId="{5630DA55-6D00-43B4-BC99-62E3636288F3}" srcOrd="0" destOrd="0" parTransId="{112D55AD-627B-48B1-9FC6-30973BF6463A}" sibTransId="{8A250D31-FB6A-49F4-A89B-91951FC51F51}"/>
    <dgm:cxn modelId="{8A49122E-EDB0-418B-8C46-527BC452C4A0}" type="presOf" srcId="{5CDF7700-F3A0-47C5-89FA-4C450F31440F}" destId="{17CC8441-77C8-4DC7-909C-AB389797E22D}" srcOrd="0" destOrd="0" presId="urn:microsoft.com/office/officeart/2005/8/layout/chevron2"/>
    <dgm:cxn modelId="{1E3BAA92-A9D4-4CDA-8CC7-40FC6BACDC7C}" srcId="{AA5105BD-B2A0-46BE-A8EF-96C4FBE96BBE}" destId="{81165489-FEDF-440F-9CD0-EF826D6FC745}" srcOrd="0" destOrd="0" parTransId="{85436BEF-7F2A-4C49-A10E-10F0DC99805E}" sibTransId="{97F6DC2E-01F9-4B6C-ABC8-C68204C88311}"/>
    <dgm:cxn modelId="{51C67E28-F5E4-4281-ACCE-A8FA7579C1E8}" srcId="{F667314F-3492-440E-8574-38FFA2FB0DEA}" destId="{5CDF7700-F3A0-47C5-89FA-4C450F31440F}" srcOrd="0" destOrd="0" parTransId="{49EB8C6F-D681-4455-A8BD-9136D2860FE0}" sibTransId="{F7818967-F344-4EA6-93DD-9A402F0603C1}"/>
    <dgm:cxn modelId="{5367B29B-D623-4CD3-BF9F-B56A1F684BE0}" type="presOf" srcId="{81165489-FEDF-440F-9CD0-EF826D6FC745}" destId="{1F38EEE5-FA19-4239-82A7-8C436C3983E4}" srcOrd="0" destOrd="0" presId="urn:microsoft.com/office/officeart/2005/8/layout/chevron2"/>
    <dgm:cxn modelId="{B1A5A8A7-7B52-44EC-A93E-207F92D5559B}" srcId="{3BA1950C-B459-452B-A5F8-58D361639113}" destId="{5A38BB2E-5C10-452B-8D8C-4EB7D663B66C}" srcOrd="2" destOrd="0" parTransId="{DE2A0033-0AD4-4DCE-B88E-EA44E4123957}" sibTransId="{DF6B8AF9-5801-44AA-B7B6-BCA89FE39490}"/>
    <dgm:cxn modelId="{E57A7A94-AE78-4591-81E5-7A835C011542}" srcId="{5A38BB2E-5C10-452B-8D8C-4EB7D663B66C}" destId="{934DAD5B-4976-46E3-B16D-34DF36742214}" srcOrd="0" destOrd="0" parTransId="{FBE01A10-1C82-49BA-909B-A4483E04300F}" sibTransId="{FDFF89B0-81C2-4156-A07D-9E386DBB3BA8}"/>
    <dgm:cxn modelId="{E0DB4960-1B50-493E-825F-2FB00B852383}" srcId="{3BA1950C-B459-452B-A5F8-58D361639113}" destId="{AA5105BD-B2A0-46BE-A8EF-96C4FBE96BBE}" srcOrd="3" destOrd="0" parTransId="{E3A85495-78AA-4C2F-9630-C6375F8EB0B1}" sibTransId="{EF604F72-937C-45AD-8BB4-6C2FE8C57294}"/>
    <dgm:cxn modelId="{89B2996F-A67E-4FE8-BE8E-59F295AB346F}" type="presOf" srcId="{5A38BB2E-5C10-452B-8D8C-4EB7D663B66C}" destId="{6CA73842-FF43-4D38-9BED-F6DC830C031B}" srcOrd="0" destOrd="0" presId="urn:microsoft.com/office/officeart/2005/8/layout/chevron2"/>
    <dgm:cxn modelId="{F1DAF441-11A3-428A-B1D2-DBF330CC33DA}" srcId="{3BA1950C-B459-452B-A5F8-58D361639113}" destId="{F667314F-3492-440E-8574-38FFA2FB0DEA}" srcOrd="1" destOrd="0" parTransId="{C9F95540-F523-4A24-9803-F2E025E806B6}" sibTransId="{443E1717-DECA-46C1-B959-B8627BF24321}"/>
    <dgm:cxn modelId="{06352544-AC93-4988-A760-8B8282425011}" type="presOf" srcId="{5630DA55-6D00-43B4-BC99-62E3636288F3}" destId="{FD917628-940B-45D3-A1E3-EA4BC9D105D8}" srcOrd="0" destOrd="0" presId="urn:microsoft.com/office/officeart/2005/8/layout/chevron2"/>
    <dgm:cxn modelId="{06CC17D5-0889-4336-AC60-B280271ACF43}" type="presOf" srcId="{AA5105BD-B2A0-46BE-A8EF-96C4FBE96BBE}" destId="{7D94723B-DED2-4AAF-A523-488AD6A6F9AA}" srcOrd="0" destOrd="0" presId="urn:microsoft.com/office/officeart/2005/8/layout/chevron2"/>
    <dgm:cxn modelId="{038AE760-6189-46AE-BB1C-DFAB4E85E0E2}" type="presOf" srcId="{E3ACC5D5-690D-42FD-B66F-2A745B1A3FFC}" destId="{138CA42C-4449-4B59-B7DE-6E2067AE24BF}" srcOrd="0" destOrd="0" presId="urn:microsoft.com/office/officeart/2005/8/layout/chevron2"/>
    <dgm:cxn modelId="{B5E71075-FA04-4F21-9A9A-ECF9C0C5ADBC}" srcId="{3BA1950C-B459-452B-A5F8-58D361639113}" destId="{E3ACC5D5-690D-42FD-B66F-2A745B1A3FFC}" srcOrd="0" destOrd="0" parTransId="{44C401AC-7247-4690-B123-AE91A13C6B9C}" sibTransId="{ABAB9D33-F874-41D9-83F4-014F0EE23D50}"/>
    <dgm:cxn modelId="{7AFE0FC5-026C-4C6B-8411-1578D18007DC}" type="presOf" srcId="{F667314F-3492-440E-8574-38FFA2FB0DEA}" destId="{EF9BCAA6-09E3-4078-8AB3-208BE0C0E1B5}" srcOrd="0" destOrd="0" presId="urn:microsoft.com/office/officeart/2005/8/layout/chevron2"/>
    <dgm:cxn modelId="{765CCD7A-7E6E-4573-AB01-EB9AFC52B31C}" type="presOf" srcId="{934DAD5B-4976-46E3-B16D-34DF36742214}" destId="{BEBEDE27-FD7B-419F-BFB9-26C08A12DA0E}" srcOrd="0" destOrd="0" presId="urn:microsoft.com/office/officeart/2005/8/layout/chevron2"/>
    <dgm:cxn modelId="{559F00A7-C652-4E4C-A670-9890EDB695BC}" type="presParOf" srcId="{7DFCCB39-A2B5-42EF-A6A9-97A38B0FADFE}" destId="{DE37223E-2590-4A37-A29D-188FDBFC6B49}" srcOrd="0" destOrd="0" presId="urn:microsoft.com/office/officeart/2005/8/layout/chevron2"/>
    <dgm:cxn modelId="{241F280F-3A33-418C-B677-168877843692}" type="presParOf" srcId="{DE37223E-2590-4A37-A29D-188FDBFC6B49}" destId="{138CA42C-4449-4B59-B7DE-6E2067AE24BF}" srcOrd="0" destOrd="0" presId="urn:microsoft.com/office/officeart/2005/8/layout/chevron2"/>
    <dgm:cxn modelId="{B124F63B-CFF8-43A6-A24A-AB2EA65A5709}" type="presParOf" srcId="{DE37223E-2590-4A37-A29D-188FDBFC6B49}" destId="{FD917628-940B-45D3-A1E3-EA4BC9D105D8}" srcOrd="1" destOrd="0" presId="urn:microsoft.com/office/officeart/2005/8/layout/chevron2"/>
    <dgm:cxn modelId="{51BBCDF1-D1E7-4D48-BEB9-982C7C7354A5}" type="presParOf" srcId="{7DFCCB39-A2B5-42EF-A6A9-97A38B0FADFE}" destId="{CC273E51-6FDC-4F36-84C7-C7EB5017B40B}" srcOrd="1" destOrd="0" presId="urn:microsoft.com/office/officeart/2005/8/layout/chevron2"/>
    <dgm:cxn modelId="{AC49E6EE-F55D-4F2B-A1B6-A07FED0ADF13}" type="presParOf" srcId="{7DFCCB39-A2B5-42EF-A6A9-97A38B0FADFE}" destId="{930AB485-080E-4646-AA13-277F07C401BA}" srcOrd="2" destOrd="0" presId="urn:microsoft.com/office/officeart/2005/8/layout/chevron2"/>
    <dgm:cxn modelId="{D618E2FD-1FBA-4467-AB77-B06860A20068}" type="presParOf" srcId="{930AB485-080E-4646-AA13-277F07C401BA}" destId="{EF9BCAA6-09E3-4078-8AB3-208BE0C0E1B5}" srcOrd="0" destOrd="0" presId="urn:microsoft.com/office/officeart/2005/8/layout/chevron2"/>
    <dgm:cxn modelId="{9AC503DA-2C48-4213-BED7-2794886BEF0E}" type="presParOf" srcId="{930AB485-080E-4646-AA13-277F07C401BA}" destId="{17CC8441-77C8-4DC7-909C-AB389797E22D}" srcOrd="1" destOrd="0" presId="urn:microsoft.com/office/officeart/2005/8/layout/chevron2"/>
    <dgm:cxn modelId="{F59CA8C6-1FC3-478A-A00D-A657ED5B926B}" type="presParOf" srcId="{7DFCCB39-A2B5-42EF-A6A9-97A38B0FADFE}" destId="{9628933C-6B74-4BAE-8718-048A785ED410}" srcOrd="3" destOrd="0" presId="urn:microsoft.com/office/officeart/2005/8/layout/chevron2"/>
    <dgm:cxn modelId="{407D5FA1-03E4-4E5F-9A01-9441730FAB45}" type="presParOf" srcId="{7DFCCB39-A2B5-42EF-A6A9-97A38B0FADFE}" destId="{61085337-8908-45FB-9B2A-036A1AB88F48}" srcOrd="4" destOrd="0" presId="urn:microsoft.com/office/officeart/2005/8/layout/chevron2"/>
    <dgm:cxn modelId="{886CF14F-A678-4990-9640-87B17DB61769}" type="presParOf" srcId="{61085337-8908-45FB-9B2A-036A1AB88F48}" destId="{6CA73842-FF43-4D38-9BED-F6DC830C031B}" srcOrd="0" destOrd="0" presId="urn:microsoft.com/office/officeart/2005/8/layout/chevron2"/>
    <dgm:cxn modelId="{99CA7987-DBFF-4A60-AC6D-0ADC630B841A}" type="presParOf" srcId="{61085337-8908-45FB-9B2A-036A1AB88F48}" destId="{BEBEDE27-FD7B-419F-BFB9-26C08A12DA0E}" srcOrd="1" destOrd="0" presId="urn:microsoft.com/office/officeart/2005/8/layout/chevron2"/>
    <dgm:cxn modelId="{20745E56-EEA3-4202-8A67-7CACB4A42A70}" type="presParOf" srcId="{7DFCCB39-A2B5-42EF-A6A9-97A38B0FADFE}" destId="{FF328E40-5F2B-41E4-8A72-989642CE4552}" srcOrd="5" destOrd="0" presId="urn:microsoft.com/office/officeart/2005/8/layout/chevron2"/>
    <dgm:cxn modelId="{E5A00922-C9C8-4C0C-A26D-856D87912070}" type="presParOf" srcId="{7DFCCB39-A2B5-42EF-A6A9-97A38B0FADFE}" destId="{3383C325-1F78-4D3E-A569-81074A7F6D49}" srcOrd="6" destOrd="0" presId="urn:microsoft.com/office/officeart/2005/8/layout/chevron2"/>
    <dgm:cxn modelId="{0A40B649-4705-4873-9605-015C28C6F0E4}" type="presParOf" srcId="{3383C325-1F78-4D3E-A569-81074A7F6D49}" destId="{7D94723B-DED2-4AAF-A523-488AD6A6F9AA}" srcOrd="0" destOrd="0" presId="urn:microsoft.com/office/officeart/2005/8/layout/chevron2"/>
    <dgm:cxn modelId="{C0AD3C49-D39C-4EC2-8EE6-D1A93B6122FB}" type="presParOf" srcId="{3383C325-1F78-4D3E-A569-81074A7F6D49}" destId="{1F38EEE5-FA19-4239-82A7-8C436C3983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4EE624-6080-4C87-B58D-90868D9DFA1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2A71874F-49FE-417B-9588-58FCCDF8BB59}">
      <dgm:prSet phldrT="[Texto]"/>
      <dgm:spPr/>
      <dgm:t>
        <a:bodyPr/>
        <a:lstStyle/>
        <a:p>
          <a:r>
            <a:rPr lang="es-ES" dirty="0" smtClean="0"/>
            <a:t>Porcentaje de acciones realizadas por los conductores al escuchar la alerta emitida por el sistema.</a:t>
          </a:r>
          <a:endParaRPr lang="es-EC" dirty="0"/>
        </a:p>
      </dgm:t>
    </dgm:pt>
    <dgm:pt modelId="{3605094D-7FED-443E-9318-3F8416A31324}" type="parTrans" cxnId="{85389F6E-9EEB-4A8F-94D5-6F266978697B}">
      <dgm:prSet/>
      <dgm:spPr/>
      <dgm:t>
        <a:bodyPr/>
        <a:lstStyle/>
        <a:p>
          <a:endParaRPr lang="es-EC"/>
        </a:p>
      </dgm:t>
    </dgm:pt>
    <dgm:pt modelId="{81E6C820-6773-4717-8E13-DC9073060F36}" type="sibTrans" cxnId="{85389F6E-9EEB-4A8F-94D5-6F266978697B}">
      <dgm:prSet/>
      <dgm:spPr/>
      <dgm:t>
        <a:bodyPr/>
        <a:lstStyle/>
        <a:p>
          <a:endParaRPr lang="es-EC"/>
        </a:p>
      </dgm:t>
    </dgm:pt>
    <dgm:pt modelId="{72D3E303-FA84-4D73-ADAD-37EE9A52AC66}">
      <dgm:prSet phldrT="[Texto]"/>
      <dgm:spPr/>
      <dgm:t>
        <a:bodyPr/>
        <a:lstStyle/>
        <a:p>
          <a:r>
            <a:rPr lang="es-ES" dirty="0" smtClean="0"/>
            <a:t>Cambio de acción de los conductores antes y después de escuchar el sonido emitido por la alerta. </a:t>
          </a:r>
          <a:endParaRPr lang="es-EC" dirty="0"/>
        </a:p>
      </dgm:t>
    </dgm:pt>
    <dgm:pt modelId="{E13079F6-C40E-4F13-A9E5-0D4DCB08D915}" type="parTrans" cxnId="{AAFD476F-39BC-4712-85C7-BF89918464D4}">
      <dgm:prSet/>
      <dgm:spPr/>
      <dgm:t>
        <a:bodyPr/>
        <a:lstStyle/>
        <a:p>
          <a:endParaRPr lang="es-EC"/>
        </a:p>
      </dgm:t>
    </dgm:pt>
    <dgm:pt modelId="{C9D2599D-3C6B-45FF-917B-D41B788166B5}" type="sibTrans" cxnId="{AAFD476F-39BC-4712-85C7-BF89918464D4}">
      <dgm:prSet/>
      <dgm:spPr/>
      <dgm:t>
        <a:bodyPr/>
        <a:lstStyle/>
        <a:p>
          <a:endParaRPr lang="es-EC"/>
        </a:p>
      </dgm:t>
    </dgm:pt>
    <dgm:pt modelId="{5418E414-2F06-42A4-9A05-5CF71D783DF9}" type="pres">
      <dgm:prSet presAssocID="{C34EE624-6080-4C87-B58D-90868D9DFA1F}" presName="compositeShape" presStyleCnt="0">
        <dgm:presLayoutVars>
          <dgm:dir/>
          <dgm:resizeHandles/>
        </dgm:presLayoutVars>
      </dgm:prSet>
      <dgm:spPr/>
    </dgm:pt>
    <dgm:pt modelId="{366E6D79-EB42-4135-8D58-C72ECF070552}" type="pres">
      <dgm:prSet presAssocID="{C34EE624-6080-4C87-B58D-90868D9DFA1F}" presName="pyramid" presStyleLbl="node1" presStyleIdx="0" presStyleCnt="1"/>
      <dgm:spPr/>
    </dgm:pt>
    <dgm:pt modelId="{05783729-F0AD-46C5-AC53-F39AEB68D1F5}" type="pres">
      <dgm:prSet presAssocID="{C34EE624-6080-4C87-B58D-90868D9DFA1F}" presName="theList" presStyleCnt="0"/>
      <dgm:spPr/>
    </dgm:pt>
    <dgm:pt modelId="{950D2CBC-0894-4FC3-934A-068C8F431193}" type="pres">
      <dgm:prSet presAssocID="{2A71874F-49FE-417B-9588-58FCCDF8BB59}" presName="aNode" presStyleLbl="fgAcc1" presStyleIdx="0" presStyleCnt="2" custScaleX="1093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E45493-BFD9-41A7-A0DD-7CCA5F6EF910}" type="pres">
      <dgm:prSet presAssocID="{2A71874F-49FE-417B-9588-58FCCDF8BB59}" presName="aSpace" presStyleCnt="0"/>
      <dgm:spPr/>
    </dgm:pt>
    <dgm:pt modelId="{47113FFE-DED7-4D69-8189-06D2DB4FD240}" type="pres">
      <dgm:prSet presAssocID="{72D3E303-FA84-4D73-ADAD-37EE9A52AC66}" presName="aNode" presStyleLbl="fgAcc1" presStyleIdx="1" presStyleCnt="2" custScaleX="1075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83A9B8-62E3-4FAF-9F85-B78CC4DC88C4}" type="pres">
      <dgm:prSet presAssocID="{72D3E303-FA84-4D73-ADAD-37EE9A52AC66}" presName="aSpace" presStyleCnt="0"/>
      <dgm:spPr/>
    </dgm:pt>
  </dgm:ptLst>
  <dgm:cxnLst>
    <dgm:cxn modelId="{AAFD476F-39BC-4712-85C7-BF89918464D4}" srcId="{C34EE624-6080-4C87-B58D-90868D9DFA1F}" destId="{72D3E303-FA84-4D73-ADAD-37EE9A52AC66}" srcOrd="1" destOrd="0" parTransId="{E13079F6-C40E-4F13-A9E5-0D4DCB08D915}" sibTransId="{C9D2599D-3C6B-45FF-917B-D41B788166B5}"/>
    <dgm:cxn modelId="{7DDE4329-4CE2-4C8E-8AF1-9073ECEE3B98}" type="presOf" srcId="{C34EE624-6080-4C87-B58D-90868D9DFA1F}" destId="{5418E414-2F06-42A4-9A05-5CF71D783DF9}" srcOrd="0" destOrd="0" presId="urn:microsoft.com/office/officeart/2005/8/layout/pyramid2"/>
    <dgm:cxn modelId="{85389F6E-9EEB-4A8F-94D5-6F266978697B}" srcId="{C34EE624-6080-4C87-B58D-90868D9DFA1F}" destId="{2A71874F-49FE-417B-9588-58FCCDF8BB59}" srcOrd="0" destOrd="0" parTransId="{3605094D-7FED-443E-9318-3F8416A31324}" sibTransId="{81E6C820-6773-4717-8E13-DC9073060F36}"/>
    <dgm:cxn modelId="{B56C091B-95D1-4986-9B62-E17BAC9FBC38}" type="presOf" srcId="{2A71874F-49FE-417B-9588-58FCCDF8BB59}" destId="{950D2CBC-0894-4FC3-934A-068C8F431193}" srcOrd="0" destOrd="0" presId="urn:microsoft.com/office/officeart/2005/8/layout/pyramid2"/>
    <dgm:cxn modelId="{E069516D-C1C7-495E-BC54-A77AA43A16D1}" type="presOf" srcId="{72D3E303-FA84-4D73-ADAD-37EE9A52AC66}" destId="{47113FFE-DED7-4D69-8189-06D2DB4FD240}" srcOrd="0" destOrd="0" presId="urn:microsoft.com/office/officeart/2005/8/layout/pyramid2"/>
    <dgm:cxn modelId="{B478B10F-CC2A-48FD-83D2-5980D826A44E}" type="presParOf" srcId="{5418E414-2F06-42A4-9A05-5CF71D783DF9}" destId="{366E6D79-EB42-4135-8D58-C72ECF070552}" srcOrd="0" destOrd="0" presId="urn:microsoft.com/office/officeart/2005/8/layout/pyramid2"/>
    <dgm:cxn modelId="{1E191DB8-0ED7-41E6-8A48-2B77D6E8119C}" type="presParOf" srcId="{5418E414-2F06-42A4-9A05-5CF71D783DF9}" destId="{05783729-F0AD-46C5-AC53-F39AEB68D1F5}" srcOrd="1" destOrd="0" presId="urn:microsoft.com/office/officeart/2005/8/layout/pyramid2"/>
    <dgm:cxn modelId="{D3477FF3-1591-4068-B0C2-145D079CE721}" type="presParOf" srcId="{05783729-F0AD-46C5-AC53-F39AEB68D1F5}" destId="{950D2CBC-0894-4FC3-934A-068C8F431193}" srcOrd="0" destOrd="0" presId="urn:microsoft.com/office/officeart/2005/8/layout/pyramid2"/>
    <dgm:cxn modelId="{E41B102E-FA97-4749-8FE4-18AEB8B5D83C}" type="presParOf" srcId="{05783729-F0AD-46C5-AC53-F39AEB68D1F5}" destId="{34E45493-BFD9-41A7-A0DD-7CCA5F6EF910}" srcOrd="1" destOrd="0" presId="urn:microsoft.com/office/officeart/2005/8/layout/pyramid2"/>
    <dgm:cxn modelId="{E57112B7-750A-4855-825E-284543508FCD}" type="presParOf" srcId="{05783729-F0AD-46C5-AC53-F39AEB68D1F5}" destId="{47113FFE-DED7-4D69-8189-06D2DB4FD240}" srcOrd="2" destOrd="0" presId="urn:microsoft.com/office/officeart/2005/8/layout/pyramid2"/>
    <dgm:cxn modelId="{711F1BE3-BC9B-4458-AC3C-278389F88937}" type="presParOf" srcId="{05783729-F0AD-46C5-AC53-F39AEB68D1F5}" destId="{3583A9B8-62E3-4FAF-9F85-B78CC4DC88C4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45C176-251D-4BD1-8543-4210E095DDB7}" type="doc">
      <dgm:prSet loTypeId="urn:microsoft.com/office/officeart/2005/8/layout/hChevron3" loCatId="process" qsTypeId="urn:microsoft.com/office/officeart/2005/8/quickstyle/3d3" qsCatId="3D" csTypeId="urn:microsoft.com/office/officeart/2005/8/colors/accent2_3" csCatId="accent2" phldr="1"/>
      <dgm:spPr/>
    </dgm:pt>
    <dgm:pt modelId="{6868038E-6A06-4777-9A60-AA32E2120CD3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4EB8CD8-488F-44E6-B806-872CD6078C69}" type="parTrans" cxnId="{2227EEFA-C554-450D-843E-002E9CC3734F}">
      <dgm:prSet/>
      <dgm:spPr/>
      <dgm:t>
        <a:bodyPr/>
        <a:lstStyle/>
        <a:p>
          <a:endParaRPr lang="en-US"/>
        </a:p>
      </dgm:t>
    </dgm:pt>
    <dgm:pt modelId="{DFFF3FD1-3DD8-4E56-8176-B086F9FD05EF}" type="sibTrans" cxnId="{2227EEFA-C554-450D-843E-002E9CC3734F}">
      <dgm:prSet/>
      <dgm:spPr/>
      <dgm:t>
        <a:bodyPr/>
        <a:lstStyle/>
        <a:p>
          <a:endParaRPr lang="en-US"/>
        </a:p>
      </dgm:t>
    </dgm:pt>
    <dgm:pt modelId="{2A3C851F-396F-4A77-B2C0-2F750E05075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4C355365-AC1F-4B4D-A61C-5B26B2333BC2}" type="parTrans" cxnId="{05374432-4F79-4B2C-A3FD-9BDF93F61900}">
      <dgm:prSet/>
      <dgm:spPr/>
      <dgm:t>
        <a:bodyPr/>
        <a:lstStyle/>
        <a:p>
          <a:endParaRPr lang="en-US"/>
        </a:p>
      </dgm:t>
    </dgm:pt>
    <dgm:pt modelId="{A3BAAD3C-7DC8-4BBC-9A36-E3BCB3D79813}" type="sibTrans" cxnId="{05374432-4F79-4B2C-A3FD-9BDF93F61900}">
      <dgm:prSet/>
      <dgm:spPr/>
      <dgm:t>
        <a:bodyPr/>
        <a:lstStyle/>
        <a:p>
          <a:endParaRPr lang="en-US"/>
        </a:p>
      </dgm:t>
    </dgm:pt>
    <dgm:pt modelId="{AB9F50A8-C19E-4FC8-9AD1-51A90F8EC935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C712E786-516C-4ADD-BD35-91F164117E4A}" type="parTrans" cxnId="{DCF2CE79-3C23-4A2D-B378-F8FC0E5F233F}">
      <dgm:prSet/>
      <dgm:spPr/>
      <dgm:t>
        <a:bodyPr/>
        <a:lstStyle/>
        <a:p>
          <a:endParaRPr lang="en-US"/>
        </a:p>
      </dgm:t>
    </dgm:pt>
    <dgm:pt modelId="{4D6F8DF3-4980-4DD4-8D60-B3738EDB5905}" type="sibTrans" cxnId="{DCF2CE79-3C23-4A2D-B378-F8FC0E5F233F}">
      <dgm:prSet/>
      <dgm:spPr/>
      <dgm:t>
        <a:bodyPr/>
        <a:lstStyle/>
        <a:p>
          <a:endParaRPr lang="en-US"/>
        </a:p>
      </dgm:t>
    </dgm:pt>
    <dgm:pt modelId="{602421FA-C6CB-431B-B317-9CFDE7FDE30C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57169B03-FD41-435E-8F0C-1668C74420F9}" type="parTrans" cxnId="{5D08BD30-E0B8-4AC0-9258-1445E33E6416}">
      <dgm:prSet/>
      <dgm:spPr/>
      <dgm:t>
        <a:bodyPr/>
        <a:lstStyle/>
        <a:p>
          <a:endParaRPr lang="en-US"/>
        </a:p>
      </dgm:t>
    </dgm:pt>
    <dgm:pt modelId="{7EE2CDF9-2962-44B0-915D-51DB945A7791}" type="sibTrans" cxnId="{5D08BD30-E0B8-4AC0-9258-1445E33E6416}">
      <dgm:prSet/>
      <dgm:spPr/>
      <dgm:t>
        <a:bodyPr/>
        <a:lstStyle/>
        <a:p>
          <a:endParaRPr lang="en-US"/>
        </a:p>
      </dgm:t>
    </dgm:pt>
    <dgm:pt modelId="{31AF17D7-FC2A-4BEC-BE84-EDCAB07D4D48}">
      <dgm:prSet phldrT="[Texto]" custT="1"/>
      <dgm:spPr>
        <a:solidFill>
          <a:srgbClr val="B8FDAF"/>
        </a:solidFill>
      </dgm:spPr>
      <dgm:t>
        <a:bodyPr/>
        <a:lstStyle/>
        <a:p>
          <a:r>
            <a:rPr lang="es-EC" sz="14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14018D6-4849-4692-AA1F-680712192410}" type="parTrans" cxnId="{ADA6F873-197C-4595-826C-394AE3AD4E3C}">
      <dgm:prSet/>
      <dgm:spPr/>
      <dgm:t>
        <a:bodyPr/>
        <a:lstStyle/>
        <a:p>
          <a:endParaRPr lang="en-US"/>
        </a:p>
      </dgm:t>
    </dgm:pt>
    <dgm:pt modelId="{1CEC330D-979A-4864-BBEA-5E4067224C1B}" type="sibTrans" cxnId="{ADA6F873-197C-4595-826C-394AE3AD4E3C}">
      <dgm:prSet/>
      <dgm:spPr/>
      <dgm:t>
        <a:bodyPr/>
        <a:lstStyle/>
        <a:p>
          <a:endParaRPr lang="en-US"/>
        </a:p>
      </dgm:t>
    </dgm:pt>
    <dgm:pt modelId="{D5377267-D42F-47D9-8446-E404EEEDFFEC}" type="pres">
      <dgm:prSet presAssocID="{3D45C176-251D-4BD1-8543-4210E095DDB7}" presName="Name0" presStyleCnt="0">
        <dgm:presLayoutVars>
          <dgm:dir/>
          <dgm:resizeHandles val="exact"/>
        </dgm:presLayoutVars>
      </dgm:prSet>
      <dgm:spPr/>
    </dgm:pt>
    <dgm:pt modelId="{87D57FF2-7444-4458-AA09-BF11D3E279DD}" type="pres">
      <dgm:prSet presAssocID="{6868038E-6A06-4777-9A60-AA32E2120CD3}" presName="parTxOnly" presStyleLbl="node1" presStyleIdx="0" presStyleCnt="5" custScaleX="61921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C91B05-98C8-4853-8FAD-ADE86BB4F4A0}" type="pres">
      <dgm:prSet presAssocID="{DFFF3FD1-3DD8-4E56-8176-B086F9FD05EF}" presName="parSpace" presStyleCnt="0"/>
      <dgm:spPr/>
    </dgm:pt>
    <dgm:pt modelId="{8F00AAA1-05E4-4A87-AE2E-89A6ACBD8B8B}" type="pres">
      <dgm:prSet presAssocID="{2A3C851F-396F-4A77-B2C0-2F750E05075B}" presName="parTxOnly" presStyleLbl="node1" presStyleIdx="1" presStyleCnt="5" custScaleX="76450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3E74C5-430F-46BA-8504-0A4DBB37373B}" type="pres">
      <dgm:prSet presAssocID="{A3BAAD3C-7DC8-4BBC-9A36-E3BCB3D79813}" presName="parSpace" presStyleCnt="0"/>
      <dgm:spPr/>
    </dgm:pt>
    <dgm:pt modelId="{D7D2DF6E-D559-47B2-BF26-33D0122C3E25}" type="pres">
      <dgm:prSet presAssocID="{AB9F50A8-C19E-4FC8-9AD1-51A90F8EC935}" presName="parTxOnly" presStyleLbl="node1" presStyleIdx="2" presStyleCnt="5" custScaleX="63467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70B87-DD2B-429E-AB51-7CC4D5319F3C}" type="pres">
      <dgm:prSet presAssocID="{4D6F8DF3-4980-4DD4-8D60-B3738EDB5905}" presName="parSpace" presStyleCnt="0"/>
      <dgm:spPr/>
    </dgm:pt>
    <dgm:pt modelId="{F6235D1A-70D6-4422-AD05-199710221FD1}" type="pres">
      <dgm:prSet presAssocID="{602421FA-C6CB-431B-B317-9CFDE7FDE30C}" presName="parTxOnly" presStyleLbl="node1" presStyleIdx="3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DBF6A-010E-4D50-91CF-2DC656D207D6}" type="pres">
      <dgm:prSet presAssocID="{7EE2CDF9-2962-44B0-915D-51DB945A7791}" presName="parSpace" presStyleCnt="0"/>
      <dgm:spPr/>
    </dgm:pt>
    <dgm:pt modelId="{C1F732E8-A767-4D47-803C-2E20AF6DF1A9}" type="pres">
      <dgm:prSet presAssocID="{31AF17D7-FC2A-4BEC-BE84-EDCAB07D4D48}" presName="parTxOnly" presStyleLbl="node1" presStyleIdx="4" presStyleCnt="5" custScaleY="384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F42414-9B8D-4828-AB99-AB63D1F8EEA0}" type="presOf" srcId="{6868038E-6A06-4777-9A60-AA32E2120CD3}" destId="{87D57FF2-7444-4458-AA09-BF11D3E279DD}" srcOrd="0" destOrd="0" presId="urn:microsoft.com/office/officeart/2005/8/layout/hChevron3"/>
    <dgm:cxn modelId="{2227EEFA-C554-450D-843E-002E9CC3734F}" srcId="{3D45C176-251D-4BD1-8543-4210E095DDB7}" destId="{6868038E-6A06-4777-9A60-AA32E2120CD3}" srcOrd="0" destOrd="0" parTransId="{44EB8CD8-488F-44E6-B806-872CD6078C69}" sibTransId="{DFFF3FD1-3DD8-4E56-8176-B086F9FD05EF}"/>
    <dgm:cxn modelId="{05374432-4F79-4B2C-A3FD-9BDF93F61900}" srcId="{3D45C176-251D-4BD1-8543-4210E095DDB7}" destId="{2A3C851F-396F-4A77-B2C0-2F750E05075B}" srcOrd="1" destOrd="0" parTransId="{4C355365-AC1F-4B4D-A61C-5B26B2333BC2}" sibTransId="{A3BAAD3C-7DC8-4BBC-9A36-E3BCB3D79813}"/>
    <dgm:cxn modelId="{ADA6F873-197C-4595-826C-394AE3AD4E3C}" srcId="{3D45C176-251D-4BD1-8543-4210E095DDB7}" destId="{31AF17D7-FC2A-4BEC-BE84-EDCAB07D4D48}" srcOrd="4" destOrd="0" parTransId="{B14018D6-4849-4692-AA1F-680712192410}" sibTransId="{1CEC330D-979A-4864-BBEA-5E4067224C1B}"/>
    <dgm:cxn modelId="{4B959D7D-8B31-4D23-8595-46DABA8D5B58}" type="presOf" srcId="{3D45C176-251D-4BD1-8543-4210E095DDB7}" destId="{D5377267-D42F-47D9-8446-E404EEEDFFEC}" srcOrd="0" destOrd="0" presId="urn:microsoft.com/office/officeart/2005/8/layout/hChevron3"/>
    <dgm:cxn modelId="{0636FD3F-92AF-41FA-A519-D1F00AB59F26}" type="presOf" srcId="{31AF17D7-FC2A-4BEC-BE84-EDCAB07D4D48}" destId="{C1F732E8-A767-4D47-803C-2E20AF6DF1A9}" srcOrd="0" destOrd="0" presId="urn:microsoft.com/office/officeart/2005/8/layout/hChevron3"/>
    <dgm:cxn modelId="{E72A7E71-4F0F-4D8C-9ABC-7FE13187E255}" type="presOf" srcId="{AB9F50A8-C19E-4FC8-9AD1-51A90F8EC935}" destId="{D7D2DF6E-D559-47B2-BF26-33D0122C3E25}" srcOrd="0" destOrd="0" presId="urn:microsoft.com/office/officeart/2005/8/layout/hChevron3"/>
    <dgm:cxn modelId="{3F60E507-CA6A-45BB-AD45-5A4CC670258D}" type="presOf" srcId="{602421FA-C6CB-431B-B317-9CFDE7FDE30C}" destId="{F6235D1A-70D6-4422-AD05-199710221FD1}" srcOrd="0" destOrd="0" presId="urn:microsoft.com/office/officeart/2005/8/layout/hChevron3"/>
    <dgm:cxn modelId="{5D08BD30-E0B8-4AC0-9258-1445E33E6416}" srcId="{3D45C176-251D-4BD1-8543-4210E095DDB7}" destId="{602421FA-C6CB-431B-B317-9CFDE7FDE30C}" srcOrd="3" destOrd="0" parTransId="{57169B03-FD41-435E-8F0C-1668C74420F9}" sibTransId="{7EE2CDF9-2962-44B0-915D-51DB945A7791}"/>
    <dgm:cxn modelId="{DCF2CE79-3C23-4A2D-B378-F8FC0E5F233F}" srcId="{3D45C176-251D-4BD1-8543-4210E095DDB7}" destId="{AB9F50A8-C19E-4FC8-9AD1-51A90F8EC935}" srcOrd="2" destOrd="0" parTransId="{C712E786-516C-4ADD-BD35-91F164117E4A}" sibTransId="{4D6F8DF3-4980-4DD4-8D60-B3738EDB5905}"/>
    <dgm:cxn modelId="{E38D310B-93E3-4789-8A2C-A5D806C4EC1B}" type="presOf" srcId="{2A3C851F-396F-4A77-B2C0-2F750E05075B}" destId="{8F00AAA1-05E4-4A87-AE2E-89A6ACBD8B8B}" srcOrd="0" destOrd="0" presId="urn:microsoft.com/office/officeart/2005/8/layout/hChevron3"/>
    <dgm:cxn modelId="{A1105287-364D-4E08-B8C9-D78C31B4687C}" type="presParOf" srcId="{D5377267-D42F-47D9-8446-E404EEEDFFEC}" destId="{87D57FF2-7444-4458-AA09-BF11D3E279DD}" srcOrd="0" destOrd="0" presId="urn:microsoft.com/office/officeart/2005/8/layout/hChevron3"/>
    <dgm:cxn modelId="{E9284D5F-A3B3-44BB-8A76-55AEFB8EE248}" type="presParOf" srcId="{D5377267-D42F-47D9-8446-E404EEEDFFEC}" destId="{3BC91B05-98C8-4853-8FAD-ADE86BB4F4A0}" srcOrd="1" destOrd="0" presId="urn:microsoft.com/office/officeart/2005/8/layout/hChevron3"/>
    <dgm:cxn modelId="{AACE62CF-F6A6-41AA-94FB-375C317F46C2}" type="presParOf" srcId="{D5377267-D42F-47D9-8446-E404EEEDFFEC}" destId="{8F00AAA1-05E4-4A87-AE2E-89A6ACBD8B8B}" srcOrd="2" destOrd="0" presId="urn:microsoft.com/office/officeart/2005/8/layout/hChevron3"/>
    <dgm:cxn modelId="{C3C05817-4783-4302-ACF5-80B1FF8CC6E6}" type="presParOf" srcId="{D5377267-D42F-47D9-8446-E404EEEDFFEC}" destId="{813E74C5-430F-46BA-8504-0A4DBB37373B}" srcOrd="3" destOrd="0" presId="urn:microsoft.com/office/officeart/2005/8/layout/hChevron3"/>
    <dgm:cxn modelId="{CFE9BF74-5391-432B-BBE4-80D6222AC58A}" type="presParOf" srcId="{D5377267-D42F-47D9-8446-E404EEEDFFEC}" destId="{D7D2DF6E-D559-47B2-BF26-33D0122C3E25}" srcOrd="4" destOrd="0" presId="urn:microsoft.com/office/officeart/2005/8/layout/hChevron3"/>
    <dgm:cxn modelId="{FBF69C73-9F3F-49B8-84D6-7A33A2E001CB}" type="presParOf" srcId="{D5377267-D42F-47D9-8446-E404EEEDFFEC}" destId="{CA670B87-DD2B-429E-AB51-7CC4D5319F3C}" srcOrd="5" destOrd="0" presId="urn:microsoft.com/office/officeart/2005/8/layout/hChevron3"/>
    <dgm:cxn modelId="{BF33BB0B-07C0-4A69-AB68-F9AD46DEF5EE}" type="presParOf" srcId="{D5377267-D42F-47D9-8446-E404EEEDFFEC}" destId="{F6235D1A-70D6-4422-AD05-199710221FD1}" srcOrd="6" destOrd="0" presId="urn:microsoft.com/office/officeart/2005/8/layout/hChevron3"/>
    <dgm:cxn modelId="{E0625640-0691-45AA-94EE-DCE6F8A846C1}" type="presParOf" srcId="{D5377267-D42F-47D9-8446-E404EEEDFFEC}" destId="{2AADBF6A-010E-4D50-91CF-2DC656D207D6}" srcOrd="7" destOrd="0" presId="urn:microsoft.com/office/officeart/2005/8/layout/hChevron3"/>
    <dgm:cxn modelId="{3A935326-0478-41EF-B699-1482D9D3DFE5}" type="presParOf" srcId="{D5377267-D42F-47D9-8446-E404EEEDFFEC}" destId="{C1F732E8-A767-4D47-803C-2E20AF6DF1A9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2F81B-CF1A-4B3A-825F-0B966583EFA6}">
      <dsp:nvSpPr>
        <dsp:cNvPr id="0" name=""/>
        <dsp:cNvSpPr/>
      </dsp:nvSpPr>
      <dsp:spPr>
        <a:xfrm>
          <a:off x="3003525" y="1686"/>
          <a:ext cx="4505289" cy="9128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/>
            <a:t>Introducción</a:t>
          </a:r>
          <a:endParaRPr lang="en-US" sz="2400" kern="1200" dirty="0"/>
        </a:p>
      </dsp:txBody>
      <dsp:txXfrm>
        <a:off x="3003525" y="115793"/>
        <a:ext cx="4162967" cy="684644"/>
      </dsp:txXfrm>
    </dsp:sp>
    <dsp:sp modelId="{4B66AF4C-156E-4D26-8923-8FF0C64D03C2}">
      <dsp:nvSpPr>
        <dsp:cNvPr id="0" name=""/>
        <dsp:cNvSpPr/>
      </dsp:nvSpPr>
      <dsp:spPr>
        <a:xfrm>
          <a:off x="0" y="1686"/>
          <a:ext cx="3003526" cy="9128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200" kern="1200" dirty="0"/>
            <a:t>Capítulo I</a:t>
          </a:r>
          <a:endParaRPr lang="en-US" sz="4200" kern="1200" dirty="0"/>
        </a:p>
      </dsp:txBody>
      <dsp:txXfrm>
        <a:off x="44562" y="46248"/>
        <a:ext cx="2914402" cy="823734"/>
      </dsp:txXfrm>
    </dsp:sp>
    <dsp:sp modelId="{221FAFBE-94E3-464A-BF84-9E1172C73873}">
      <dsp:nvSpPr>
        <dsp:cNvPr id="0" name=""/>
        <dsp:cNvSpPr/>
      </dsp:nvSpPr>
      <dsp:spPr>
        <a:xfrm>
          <a:off x="3003525" y="1005830"/>
          <a:ext cx="4505289" cy="9128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5246063"/>
            <a:satOff val="4151"/>
            <a:lumOff val="2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/>
            <a:t>Marco Teórico </a:t>
          </a:r>
          <a:endParaRPr lang="en-US" sz="2400" kern="1200" dirty="0"/>
        </a:p>
      </dsp:txBody>
      <dsp:txXfrm>
        <a:off x="3003525" y="1119937"/>
        <a:ext cx="4162967" cy="684644"/>
      </dsp:txXfrm>
    </dsp:sp>
    <dsp:sp modelId="{FD37A633-4ADD-42B8-AED6-0249AD9A0016}">
      <dsp:nvSpPr>
        <dsp:cNvPr id="0" name=""/>
        <dsp:cNvSpPr/>
      </dsp:nvSpPr>
      <dsp:spPr>
        <a:xfrm>
          <a:off x="0" y="1005830"/>
          <a:ext cx="3003526" cy="912858"/>
        </a:xfrm>
        <a:prstGeom prst="roundRect">
          <a:avLst/>
        </a:prstGeom>
        <a:solidFill>
          <a:schemeClr val="accent2">
            <a:hueOff val="-5040797"/>
            <a:satOff val="2192"/>
            <a:lumOff val="6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200" kern="1200" dirty="0"/>
            <a:t>Capítulo II</a:t>
          </a:r>
          <a:endParaRPr lang="en-US" sz="4200" kern="1200" dirty="0"/>
        </a:p>
      </dsp:txBody>
      <dsp:txXfrm>
        <a:off x="44562" y="1050392"/>
        <a:ext cx="2914402" cy="823734"/>
      </dsp:txXfrm>
    </dsp:sp>
    <dsp:sp modelId="{209BE9F7-44BD-4DBD-85BC-48FFB1086FB4}">
      <dsp:nvSpPr>
        <dsp:cNvPr id="0" name=""/>
        <dsp:cNvSpPr/>
      </dsp:nvSpPr>
      <dsp:spPr>
        <a:xfrm>
          <a:off x="3003525" y="2009975"/>
          <a:ext cx="4505289" cy="9128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10492126"/>
            <a:satOff val="8301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/>
            <a:t>Desarrollo</a:t>
          </a:r>
          <a:endParaRPr lang="en-US" sz="2400" kern="1200" dirty="0"/>
        </a:p>
      </dsp:txBody>
      <dsp:txXfrm>
        <a:off x="3003525" y="2124082"/>
        <a:ext cx="4162967" cy="684644"/>
      </dsp:txXfrm>
    </dsp:sp>
    <dsp:sp modelId="{8F4A5180-6627-4CE8-B0ED-C53C7321132C}">
      <dsp:nvSpPr>
        <dsp:cNvPr id="0" name=""/>
        <dsp:cNvSpPr/>
      </dsp:nvSpPr>
      <dsp:spPr>
        <a:xfrm>
          <a:off x="0" y="2009975"/>
          <a:ext cx="3003526" cy="912858"/>
        </a:xfrm>
        <a:prstGeom prst="roundRect">
          <a:avLst/>
        </a:prstGeom>
        <a:solidFill>
          <a:schemeClr val="accent2">
            <a:hueOff val="-10081593"/>
            <a:satOff val="4384"/>
            <a:lumOff val="127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200" kern="1200" dirty="0"/>
            <a:t>Capítulo III</a:t>
          </a:r>
          <a:endParaRPr lang="en-US" sz="4200" kern="1200" dirty="0"/>
        </a:p>
      </dsp:txBody>
      <dsp:txXfrm>
        <a:off x="44562" y="2054537"/>
        <a:ext cx="2914402" cy="823734"/>
      </dsp:txXfrm>
    </dsp:sp>
    <dsp:sp modelId="{2CBC234A-5719-40EB-949D-4465B029CDC6}">
      <dsp:nvSpPr>
        <dsp:cNvPr id="0" name=""/>
        <dsp:cNvSpPr/>
      </dsp:nvSpPr>
      <dsp:spPr>
        <a:xfrm>
          <a:off x="3003525" y="3014119"/>
          <a:ext cx="4505289" cy="9128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15738188"/>
            <a:satOff val="12452"/>
            <a:lumOff val="8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/>
            <a:t>Resultados y Validación</a:t>
          </a:r>
          <a:endParaRPr lang="en-US" sz="2400" kern="1200" dirty="0"/>
        </a:p>
      </dsp:txBody>
      <dsp:txXfrm>
        <a:off x="3003525" y="3128226"/>
        <a:ext cx="4162967" cy="684644"/>
      </dsp:txXfrm>
    </dsp:sp>
    <dsp:sp modelId="{36993214-B534-4DEF-9635-CE602FDAB227}">
      <dsp:nvSpPr>
        <dsp:cNvPr id="0" name=""/>
        <dsp:cNvSpPr/>
      </dsp:nvSpPr>
      <dsp:spPr>
        <a:xfrm>
          <a:off x="0" y="3014119"/>
          <a:ext cx="3003526" cy="912858"/>
        </a:xfrm>
        <a:prstGeom prst="roundRect">
          <a:avLst/>
        </a:prstGeom>
        <a:solidFill>
          <a:schemeClr val="accent2">
            <a:hueOff val="-15122390"/>
            <a:satOff val="6577"/>
            <a:lumOff val="191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200" kern="1200" dirty="0"/>
            <a:t>Capítulo IV</a:t>
          </a:r>
          <a:endParaRPr lang="en-US" sz="4200" kern="1200" dirty="0"/>
        </a:p>
      </dsp:txBody>
      <dsp:txXfrm>
        <a:off x="44562" y="3058681"/>
        <a:ext cx="2914402" cy="823734"/>
      </dsp:txXfrm>
    </dsp:sp>
    <dsp:sp modelId="{FCE0B72C-AED5-484B-939E-5D87BDA8EBF2}">
      <dsp:nvSpPr>
        <dsp:cNvPr id="0" name=""/>
        <dsp:cNvSpPr/>
      </dsp:nvSpPr>
      <dsp:spPr>
        <a:xfrm>
          <a:off x="3003525" y="4018264"/>
          <a:ext cx="4505289" cy="9128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-20984251"/>
            <a:satOff val="16603"/>
            <a:lumOff val="117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/>
            <a:t>Conclusiones y Recomendaciones</a:t>
          </a:r>
          <a:endParaRPr lang="en-US" sz="2400" kern="1200" dirty="0"/>
        </a:p>
      </dsp:txBody>
      <dsp:txXfrm>
        <a:off x="3003525" y="4132371"/>
        <a:ext cx="4162967" cy="684644"/>
      </dsp:txXfrm>
    </dsp:sp>
    <dsp:sp modelId="{F2FC531B-DAFD-4812-911A-1E530450C342}">
      <dsp:nvSpPr>
        <dsp:cNvPr id="0" name=""/>
        <dsp:cNvSpPr/>
      </dsp:nvSpPr>
      <dsp:spPr>
        <a:xfrm>
          <a:off x="0" y="4018264"/>
          <a:ext cx="3003526" cy="912858"/>
        </a:xfrm>
        <a:prstGeom prst="roundRect">
          <a:avLst/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200" kern="1200" dirty="0"/>
            <a:t>Capítulo V</a:t>
          </a:r>
          <a:endParaRPr lang="en-US" sz="4200" kern="1200" dirty="0"/>
        </a:p>
      </dsp:txBody>
      <dsp:txXfrm>
        <a:off x="44562" y="4062826"/>
        <a:ext cx="2914402" cy="8237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E6D79-EB42-4135-8D58-C72ECF070552}">
      <dsp:nvSpPr>
        <dsp:cNvPr id="0" name=""/>
        <dsp:cNvSpPr/>
      </dsp:nvSpPr>
      <dsp:spPr>
        <a:xfrm>
          <a:off x="1705279" y="0"/>
          <a:ext cx="4837886" cy="483788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D2CBC-0894-4FC3-934A-068C8F431193}">
      <dsp:nvSpPr>
        <dsp:cNvPr id="0" name=""/>
        <dsp:cNvSpPr/>
      </dsp:nvSpPr>
      <dsp:spPr>
        <a:xfrm>
          <a:off x="3464323" y="673670"/>
          <a:ext cx="2949407" cy="13456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Porcentaje de acciones realizadas por los conductores al escuchar la alerta emitida por el sistema.</a:t>
          </a:r>
          <a:endParaRPr lang="es-EC" sz="1800" kern="1200" dirty="0"/>
        </a:p>
      </dsp:txBody>
      <dsp:txXfrm>
        <a:off x="3530011" y="739358"/>
        <a:ext cx="2818031" cy="1214252"/>
      </dsp:txXfrm>
    </dsp:sp>
    <dsp:sp modelId="{47113FFE-DED7-4D69-8189-06D2DB4FD240}">
      <dsp:nvSpPr>
        <dsp:cNvPr id="0" name=""/>
        <dsp:cNvSpPr/>
      </dsp:nvSpPr>
      <dsp:spPr>
        <a:xfrm>
          <a:off x="3501146" y="2658287"/>
          <a:ext cx="2875760" cy="13439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Cambio de acción de los conductores antes y después de escuchar el sonido emitido por la alerta.</a:t>
          </a:r>
          <a:endParaRPr lang="es-EC" sz="1800" kern="1200" dirty="0"/>
        </a:p>
      </dsp:txBody>
      <dsp:txXfrm>
        <a:off x="3566751" y="2723892"/>
        <a:ext cx="2744550" cy="1212716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CA42C-4449-4B59-B7DE-6E2067AE24BF}">
      <dsp:nvSpPr>
        <dsp:cNvPr id="0" name=""/>
        <dsp:cNvSpPr/>
      </dsp:nvSpPr>
      <dsp:spPr>
        <a:xfrm rot="5400000">
          <a:off x="-208424" y="210865"/>
          <a:ext cx="1389494" cy="972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/>
        </a:p>
      </dsp:txBody>
      <dsp:txXfrm rot="-5400000">
        <a:off x="0" y="488764"/>
        <a:ext cx="972646" cy="416848"/>
      </dsp:txXfrm>
    </dsp:sp>
    <dsp:sp modelId="{FD917628-940B-45D3-A1E3-EA4BC9D105D8}">
      <dsp:nvSpPr>
        <dsp:cNvPr id="0" name=""/>
        <dsp:cNvSpPr/>
      </dsp:nvSpPr>
      <dsp:spPr>
        <a:xfrm rot="5400000">
          <a:off x="4791225" y="-3818579"/>
          <a:ext cx="903171" cy="85403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Analizar trabajos relacionados para obtener características relevantes con respecto a los procesos de inteligencia artificial orientados al aprendizaje de una base de conocimientos de imágenes.</a:t>
          </a:r>
          <a:endParaRPr lang="es-EC" sz="1800" b="0" kern="1200" dirty="0"/>
        </a:p>
      </dsp:txBody>
      <dsp:txXfrm rot="-5400000">
        <a:off x="972646" y="44089"/>
        <a:ext cx="8496241" cy="814993"/>
      </dsp:txXfrm>
    </dsp:sp>
    <dsp:sp modelId="{EF9BCAA6-09E3-4078-8AB3-208BE0C0E1B5}">
      <dsp:nvSpPr>
        <dsp:cNvPr id="0" name=""/>
        <dsp:cNvSpPr/>
      </dsp:nvSpPr>
      <dsp:spPr>
        <a:xfrm rot="5400000">
          <a:off x="-208424" y="1455193"/>
          <a:ext cx="1389494" cy="972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 dirty="0"/>
        </a:p>
      </dsp:txBody>
      <dsp:txXfrm rot="-5400000">
        <a:off x="0" y="1733092"/>
        <a:ext cx="972646" cy="416848"/>
      </dsp:txXfrm>
    </dsp:sp>
    <dsp:sp modelId="{17CC8441-77C8-4DC7-909C-AB389797E22D}">
      <dsp:nvSpPr>
        <dsp:cNvPr id="0" name=""/>
        <dsp:cNvSpPr/>
      </dsp:nvSpPr>
      <dsp:spPr>
        <a:xfrm rot="5400000">
          <a:off x="4791225" y="-2571810"/>
          <a:ext cx="903171" cy="85403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Diseñar una arquitectura que aplique las herramientas que permitan el tratamiento de imágenes digitales y la medición de velocidad para poder alertar al conductor.</a:t>
          </a:r>
          <a:endParaRPr lang="es-EC" sz="1800" b="0" kern="1200" dirty="0"/>
        </a:p>
      </dsp:txBody>
      <dsp:txXfrm rot="-5400000">
        <a:off x="972646" y="1290858"/>
        <a:ext cx="8496241" cy="814993"/>
      </dsp:txXfrm>
    </dsp:sp>
    <dsp:sp modelId="{6CA73842-FF43-4D38-9BED-F6DC830C031B}">
      <dsp:nvSpPr>
        <dsp:cNvPr id="0" name=""/>
        <dsp:cNvSpPr/>
      </dsp:nvSpPr>
      <dsp:spPr>
        <a:xfrm rot="5400000">
          <a:off x="-208424" y="2699521"/>
          <a:ext cx="1389494" cy="972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 dirty="0"/>
        </a:p>
      </dsp:txBody>
      <dsp:txXfrm rot="-5400000">
        <a:off x="0" y="2977420"/>
        <a:ext cx="972646" cy="416848"/>
      </dsp:txXfrm>
    </dsp:sp>
    <dsp:sp modelId="{BEBEDE27-FD7B-419F-BFB9-26C08A12DA0E}">
      <dsp:nvSpPr>
        <dsp:cNvPr id="0" name=""/>
        <dsp:cNvSpPr/>
      </dsp:nvSpPr>
      <dsp:spPr>
        <a:xfrm rot="5400000">
          <a:off x="4791225" y="-1327482"/>
          <a:ext cx="903171" cy="85403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Desarrollar una aplicación móvil que implemente la arquitectura diseñada, procese imágenes, gestione una base de conocimientos, ejecute una API de medición de velocidad, genere alertas y realice registros en una base de datos.</a:t>
          </a:r>
          <a:endParaRPr lang="es-EC" sz="1800" b="0" kern="1200" dirty="0"/>
        </a:p>
      </dsp:txBody>
      <dsp:txXfrm rot="-5400000">
        <a:off x="972646" y="2535186"/>
        <a:ext cx="8496241" cy="814993"/>
      </dsp:txXfrm>
    </dsp:sp>
    <dsp:sp modelId="{7D94723B-DED2-4AAF-A523-488AD6A6F9AA}">
      <dsp:nvSpPr>
        <dsp:cNvPr id="0" name=""/>
        <dsp:cNvSpPr/>
      </dsp:nvSpPr>
      <dsp:spPr>
        <a:xfrm rot="5400000">
          <a:off x="-208424" y="3943848"/>
          <a:ext cx="1389494" cy="972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0" kern="1200" dirty="0"/>
        </a:p>
      </dsp:txBody>
      <dsp:txXfrm rot="-5400000">
        <a:off x="0" y="4221747"/>
        <a:ext cx="972646" cy="416848"/>
      </dsp:txXfrm>
    </dsp:sp>
    <dsp:sp modelId="{1F38EEE5-FA19-4239-82A7-8C436C3983E4}">
      <dsp:nvSpPr>
        <dsp:cNvPr id="0" name=""/>
        <dsp:cNvSpPr/>
      </dsp:nvSpPr>
      <dsp:spPr>
        <a:xfrm rot="5400000">
          <a:off x="4791225" y="-83154"/>
          <a:ext cx="903171" cy="85403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/>
            <a:t>Evaluar y validar los resultados obtenidos de la aplicación del sistema en los equipos móviles de una muestra de usuarios de un tramo de la Av. Simón Bolívar.</a:t>
          </a:r>
          <a:endParaRPr lang="es-EC" sz="1400" b="0" kern="1200" dirty="0"/>
        </a:p>
      </dsp:txBody>
      <dsp:txXfrm rot="-5400000">
        <a:off x="972646" y="3779514"/>
        <a:ext cx="8496241" cy="8149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77404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77404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77404"/>
          <a:ext cx="2127346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77404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77404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77404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77404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77404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77404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77404"/>
        <a:ext cx="2355146" cy="4275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E6D79-EB42-4135-8D58-C72ECF070552}">
      <dsp:nvSpPr>
        <dsp:cNvPr id="0" name=""/>
        <dsp:cNvSpPr/>
      </dsp:nvSpPr>
      <dsp:spPr>
        <a:xfrm>
          <a:off x="951219" y="0"/>
          <a:ext cx="5274734" cy="527473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D2CBC-0894-4FC3-934A-068C8F431193}">
      <dsp:nvSpPr>
        <dsp:cNvPr id="0" name=""/>
        <dsp:cNvSpPr/>
      </dsp:nvSpPr>
      <dsp:spPr>
        <a:xfrm>
          <a:off x="3428968" y="527988"/>
          <a:ext cx="3747811" cy="18750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Porcentaje de acciones realizadas por los conductores al escuchar la alerta emitida por el sistema.</a:t>
          </a:r>
          <a:endParaRPr lang="es-EC" sz="2300" kern="1200" dirty="0"/>
        </a:p>
      </dsp:txBody>
      <dsp:txXfrm>
        <a:off x="3520498" y="619518"/>
        <a:ext cx="3564751" cy="1691943"/>
      </dsp:txXfrm>
    </dsp:sp>
    <dsp:sp modelId="{47113FFE-DED7-4D69-8189-06D2DB4FD240}">
      <dsp:nvSpPr>
        <dsp:cNvPr id="0" name=""/>
        <dsp:cNvSpPr/>
      </dsp:nvSpPr>
      <dsp:spPr>
        <a:xfrm>
          <a:off x="3459637" y="2637367"/>
          <a:ext cx="3686474" cy="18750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Cambio de acción de los conductores antes y después de escuchar el sonido emitido por la alerta. </a:t>
          </a:r>
          <a:endParaRPr lang="es-EC" sz="2300" kern="1200" dirty="0"/>
        </a:p>
      </dsp:txBody>
      <dsp:txXfrm>
        <a:off x="3551167" y="2728897"/>
        <a:ext cx="3503414" cy="16919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57FF2-7444-4458-AA09-BF11D3E279DD}">
      <dsp:nvSpPr>
        <dsp:cNvPr id="0" name=""/>
        <dsp:cNvSpPr/>
      </dsp:nvSpPr>
      <dsp:spPr>
        <a:xfrm>
          <a:off x="2428" y="2190860"/>
          <a:ext cx="1723053" cy="427517"/>
        </a:xfrm>
        <a:prstGeom prst="homePlat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Introducción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428" y="2190860"/>
        <a:ext cx="1616174" cy="427517"/>
      </dsp:txXfrm>
    </dsp:sp>
    <dsp:sp modelId="{8F00AAA1-05E4-4A87-AE2E-89A6ACBD8B8B}">
      <dsp:nvSpPr>
        <dsp:cNvPr id="0" name=""/>
        <dsp:cNvSpPr/>
      </dsp:nvSpPr>
      <dsp:spPr>
        <a:xfrm>
          <a:off x="1168949" y="2190860"/>
          <a:ext cx="2127346" cy="427517"/>
        </a:xfrm>
        <a:prstGeom prst="chevron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Marco Teórico 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382708" y="2190860"/>
        <a:ext cx="1699829" cy="427517"/>
      </dsp:txXfrm>
    </dsp:sp>
    <dsp:sp modelId="{D7D2DF6E-D559-47B2-BF26-33D0122C3E25}">
      <dsp:nvSpPr>
        <dsp:cNvPr id="0" name=""/>
        <dsp:cNvSpPr/>
      </dsp:nvSpPr>
      <dsp:spPr>
        <a:xfrm>
          <a:off x="2739763" y="2190860"/>
          <a:ext cx="176607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tx1"/>
              </a:solidFill>
              <a:latin typeface="Bahnschrift Light" panose="020B0502040204020203" pitchFamily="34" charset="0"/>
            </a:rPr>
            <a:t>Desarrollo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2953522" y="2190860"/>
        <a:ext cx="1338556" cy="427517"/>
      </dsp:txXfrm>
    </dsp:sp>
    <dsp:sp modelId="{F6235D1A-70D6-4422-AD05-199710221FD1}">
      <dsp:nvSpPr>
        <dsp:cNvPr id="0" name=""/>
        <dsp:cNvSpPr/>
      </dsp:nvSpPr>
      <dsp:spPr>
        <a:xfrm>
          <a:off x="3949303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Resultados y Validación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163062" y="2190860"/>
        <a:ext cx="2355146" cy="427517"/>
      </dsp:txXfrm>
    </dsp:sp>
    <dsp:sp modelId="{C1F732E8-A767-4D47-803C-2E20AF6DF1A9}">
      <dsp:nvSpPr>
        <dsp:cNvPr id="0" name=""/>
        <dsp:cNvSpPr/>
      </dsp:nvSpPr>
      <dsp:spPr>
        <a:xfrm>
          <a:off x="6175434" y="2190860"/>
          <a:ext cx="2782663" cy="427517"/>
        </a:xfrm>
        <a:prstGeom prst="chevron">
          <a:avLst/>
        </a:prstGeom>
        <a:solidFill>
          <a:srgbClr val="B8FDA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tx1"/>
              </a:solidFill>
              <a:latin typeface="Bahnschrift Light" panose="020B0502040204020203" pitchFamily="34" charset="0"/>
            </a:rPr>
            <a:t>Conclusiones y Recomendaciones</a:t>
          </a:r>
          <a:endParaRPr lang="en-US" sz="14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6389193" y="2190860"/>
        <a:ext cx="2355146" cy="427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DA387-DE90-4529-BB0D-29973EC54F21}" type="datetimeFigureOut">
              <a:rPr lang="es-ES" smtClean="0"/>
              <a:t>08/01/2021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ABC4B-04E0-4CAA-BADE-A331534D13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19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5294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743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855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185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631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008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144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5104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1523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6135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8695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149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497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705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474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237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884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196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643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356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649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69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915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845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7879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7387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0220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0137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8392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1788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828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653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52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5308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742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232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42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630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820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ABC4B-04E0-4CAA-BADE-A331534D133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546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7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1745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7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867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867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867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867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722938"/>
            <a:ext cx="12192000" cy="1135063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C" sz="2400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43935" y="115889"/>
            <a:ext cx="4417484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410603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146082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1093401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770B-3152-4EC9-92DA-DAA82163749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286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025224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429804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676038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0016044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6002064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890346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839789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603274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 sz="24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5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 sz="240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C" sz="240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C" sz="2400"/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976784" y="5949951"/>
            <a:ext cx="3073400" cy="63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92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 thruBlk="1"/>
  </p:transition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4267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267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267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267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267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609585" algn="r" rtl="0" eaLnBrk="1" fontAlgn="base" hangingPunct="1">
        <a:spcBef>
          <a:spcPct val="0"/>
        </a:spcBef>
        <a:spcAft>
          <a:spcPct val="0"/>
        </a:spcAft>
        <a:defRPr sz="4267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1219170" algn="r" rtl="0" eaLnBrk="1" fontAlgn="base" hangingPunct="1">
        <a:spcBef>
          <a:spcPct val="0"/>
        </a:spcBef>
        <a:spcAft>
          <a:spcPct val="0"/>
        </a:spcAft>
        <a:defRPr sz="4267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828754" algn="r" rtl="0" eaLnBrk="1" fontAlgn="base" hangingPunct="1">
        <a:spcBef>
          <a:spcPct val="0"/>
        </a:spcBef>
        <a:spcAft>
          <a:spcPct val="0"/>
        </a:spcAft>
        <a:defRPr sz="4267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2438339" algn="r" rtl="0" eaLnBrk="1" fontAlgn="base" hangingPunct="1">
        <a:spcBef>
          <a:spcPct val="0"/>
        </a:spcBef>
        <a:spcAft>
          <a:spcPct val="0"/>
        </a:spcAft>
        <a:defRPr sz="4267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21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43.jpeg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22.xml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image" Target="../media/image51.png"/><Relationship Id="rId5" Type="http://schemas.openxmlformats.org/officeDocument/2006/relationships/diagramQuickStyle" Target="../diagrams/quickStyle24.xml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emf"/><Relationship Id="rId4" Type="http://schemas.openxmlformats.org/officeDocument/2006/relationships/diagramLayout" Target="../diagrams/layout24.xml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29.xml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image" Target="../media/image76.jpeg"/><Relationship Id="rId5" Type="http://schemas.openxmlformats.org/officeDocument/2006/relationships/diagramQuickStyle" Target="../diagrams/quickStyle32.xml"/><Relationship Id="rId10" Type="http://schemas.openxmlformats.org/officeDocument/2006/relationships/image" Target="../media/image75.jpeg"/><Relationship Id="rId4" Type="http://schemas.openxmlformats.org/officeDocument/2006/relationships/diagramLayout" Target="../diagrams/layout32.xml"/><Relationship Id="rId9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10" Type="http://schemas.openxmlformats.org/officeDocument/2006/relationships/image" Target="../media/image81.png"/><Relationship Id="rId4" Type="http://schemas.openxmlformats.org/officeDocument/2006/relationships/diagramLayout" Target="../diagrams/layout33.xml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Relationship Id="rId9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1.xml"/><Relationship Id="rId13" Type="http://schemas.openxmlformats.org/officeDocument/2006/relationships/image" Target="../media/image90.png"/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12" Type="http://schemas.microsoft.com/office/2007/relationships/diagramDrawing" Target="../diagrams/drawing4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11" Type="http://schemas.openxmlformats.org/officeDocument/2006/relationships/diagramColors" Target="../diagrams/colors41.xml"/><Relationship Id="rId5" Type="http://schemas.openxmlformats.org/officeDocument/2006/relationships/diagramQuickStyle" Target="../diagrams/quickStyle40.xml"/><Relationship Id="rId10" Type="http://schemas.openxmlformats.org/officeDocument/2006/relationships/diagramQuickStyle" Target="../diagrams/quickStyle41.xml"/><Relationship Id="rId4" Type="http://schemas.openxmlformats.org/officeDocument/2006/relationships/diagramLayout" Target="../diagrams/layout40.xml"/><Relationship Id="rId9" Type="http://schemas.openxmlformats.org/officeDocument/2006/relationships/diagramLayout" Target="../diagrams/layout41.xml"/><Relationship Id="rId1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ultado de imagen para espe logo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9" y="396399"/>
            <a:ext cx="4448810" cy="114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962" y="0"/>
            <a:ext cx="2222276" cy="2222276"/>
          </a:xfrm>
          <a:prstGeom prst="rect">
            <a:avLst/>
          </a:prstGeom>
        </p:spPr>
      </p:pic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ítulo 1"/>
          <p:cNvSpPr>
            <a:spLocks noGrp="1"/>
          </p:cNvSpPr>
          <p:nvPr>
            <p:ph type="ctrTitle"/>
          </p:nvPr>
        </p:nvSpPr>
        <p:spPr>
          <a:xfrm>
            <a:off x="1676400" y="2613660"/>
            <a:ext cx="9144000" cy="1239837"/>
          </a:xfrm>
        </p:spPr>
        <p:txBody>
          <a:bodyPr>
            <a:normAutofit fontScale="90000"/>
          </a:bodyPr>
          <a:lstStyle/>
          <a:p>
            <a:r>
              <a:rPr lang="es-PE" sz="3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DEPARTAMENTO DE </a:t>
            </a:r>
            <a:r>
              <a:rPr lang="es-PE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CIENCIAS DE LA COMPUTACIÓN</a:t>
            </a:r>
            <a:r>
              <a:rPr lang="es-PE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s-PE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s-EC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s-EC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s-PE" sz="3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CARRERA DE </a:t>
            </a:r>
            <a:r>
              <a:rPr lang="es-PE" sz="3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INGENIERÍA </a:t>
            </a:r>
            <a:r>
              <a:rPr lang="es-PE" sz="31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</a:t>
            </a:r>
            <a:r>
              <a:rPr lang="es-PE" sz="31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PE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SISTEMAS E INFORMÁTICA</a:t>
            </a:r>
            <a:endParaRPr lang="es-EC" sz="3600" dirty="0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775100" y="3853497"/>
            <a:ext cx="9144000" cy="2476500"/>
          </a:xfrm>
        </p:spPr>
        <p:txBody>
          <a:bodyPr>
            <a:normAutofit lnSpcReduction="1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s-PE" b="1" kern="0" dirty="0" smtClean="0">
                <a:solidFill>
                  <a:schemeClr val="tx1"/>
                </a:solidFill>
              </a:rPr>
              <a:t>AUTOR: </a:t>
            </a:r>
          </a:p>
          <a:p>
            <a:r>
              <a:rPr lang="es-PE" b="1" kern="0" dirty="0" smtClean="0">
                <a:solidFill>
                  <a:schemeClr val="tx1"/>
                </a:solidFill>
              </a:rPr>
              <a:t>HERRERA ORTIZ, JOSÉ RICARDO</a:t>
            </a:r>
          </a:p>
          <a:p>
            <a:endParaRPr lang="es-EC" kern="0" dirty="0" smtClean="0">
              <a:solidFill>
                <a:schemeClr val="tx1"/>
              </a:solidFill>
            </a:endParaRPr>
          </a:p>
          <a:p>
            <a:r>
              <a:rPr lang="es-PE" b="1" kern="0" dirty="0" smtClean="0">
                <a:solidFill>
                  <a:schemeClr val="tx1"/>
                </a:solidFill>
              </a:rPr>
              <a:t>DIRECTORA:</a:t>
            </a:r>
          </a:p>
          <a:p>
            <a:r>
              <a:rPr lang="es-PE" b="1" kern="0" dirty="0" smtClean="0">
                <a:solidFill>
                  <a:schemeClr val="tx1"/>
                </a:solidFill>
              </a:rPr>
              <a:t> MSC. GUERRERO IDROVO, ROSA GRACIELA</a:t>
            </a:r>
            <a:endParaRPr lang="es-EC" kern="0" dirty="0" smtClean="0">
              <a:solidFill>
                <a:schemeClr val="tx1"/>
              </a:solidFill>
            </a:endParaRPr>
          </a:p>
          <a:p>
            <a:r>
              <a:rPr lang="es-PE" b="1" kern="0" dirty="0" smtClean="0">
                <a:solidFill>
                  <a:schemeClr val="tx1"/>
                </a:solidFill>
              </a:rPr>
              <a:t>2020</a:t>
            </a:r>
            <a:endParaRPr lang="es-EC" kern="0" dirty="0" smtClean="0">
              <a:solidFill>
                <a:schemeClr val="tx1"/>
              </a:solidFill>
            </a:endParaRPr>
          </a:p>
          <a:p>
            <a:endParaRPr lang="es-EC" kern="0" dirty="0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770B-3152-4EC9-92DA-DAA82163749A}" type="slidenum">
              <a:rPr lang="es-EC" smtClean="0"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9578907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38200" y="3835400"/>
            <a:ext cx="9296400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1600" b="1" dirty="0"/>
              <a:t>RIM (Modelo de Referencia de Información)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Estadísticas de siniestros de tránsito en Ecuador en 2019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r="7109" b="13130"/>
          <a:stretch/>
        </p:blipFill>
        <p:spPr>
          <a:xfrm>
            <a:off x="6159498" y="2344058"/>
            <a:ext cx="5672406" cy="18024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272" y="1369548"/>
            <a:ext cx="5815119" cy="344438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7177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38200" y="3835400"/>
            <a:ext cx="9296400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1600" b="1" dirty="0"/>
              <a:t>RIM (Modelo de Referencia de Información)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Educación y conciencia vial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0218" y="1255174"/>
            <a:ext cx="7845667" cy="430742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61064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38200" y="3835400"/>
            <a:ext cx="9296400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1600" b="1" dirty="0"/>
              <a:t>RIM (Modelo de Referencia de Información)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Psicología del Comportamiento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10" name="Imagen 9" descr="RID-USA, Inc | Remove Intoxicated Drivers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67" y="1748390"/>
            <a:ext cx="5263833" cy="30522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7073702" y="2882770"/>
            <a:ext cx="41409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“Los amigos no dejan que los amigos conduzcan alcoholizados”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870760" y="1704255"/>
            <a:ext cx="4540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Campaña de seguridad vial, Estados Unidos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5453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38200" y="3835400"/>
            <a:ext cx="9296400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1600" b="1" dirty="0"/>
              <a:t>RIM (Modelo de Referencia de Información)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Impuestos y subsidios psicológicos</a:t>
            </a:r>
            <a:endParaRPr lang="es-EC" sz="2800" dirty="0">
              <a:solidFill>
                <a:schemeClr val="tx1"/>
              </a:solidFill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338673"/>
              </p:ext>
            </p:extLst>
          </p:nvPr>
        </p:nvGraphicFramePr>
        <p:xfrm>
          <a:off x="2131376" y="1255175"/>
          <a:ext cx="8003224" cy="4140766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679885">
                  <a:extLst>
                    <a:ext uri="{9D8B030D-6E8A-4147-A177-3AD203B41FA5}">
                      <a16:colId xmlns:a16="http://schemas.microsoft.com/office/drawing/2014/main" val="1167432059"/>
                    </a:ext>
                  </a:extLst>
                </a:gridCol>
                <a:gridCol w="2111742">
                  <a:extLst>
                    <a:ext uri="{9D8B030D-6E8A-4147-A177-3AD203B41FA5}">
                      <a16:colId xmlns:a16="http://schemas.microsoft.com/office/drawing/2014/main" val="959552601"/>
                    </a:ext>
                  </a:extLst>
                </a:gridCol>
                <a:gridCol w="2246449">
                  <a:extLst>
                    <a:ext uri="{9D8B030D-6E8A-4147-A177-3AD203B41FA5}">
                      <a16:colId xmlns:a16="http://schemas.microsoft.com/office/drawing/2014/main" val="1370681898"/>
                    </a:ext>
                  </a:extLst>
                </a:gridCol>
                <a:gridCol w="1965148">
                  <a:extLst>
                    <a:ext uri="{9D8B030D-6E8A-4147-A177-3AD203B41FA5}">
                      <a16:colId xmlns:a16="http://schemas.microsoft.com/office/drawing/2014/main" val="705857542"/>
                    </a:ext>
                  </a:extLst>
                </a:gridCol>
              </a:tblGrid>
              <a:tr h="270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Objetivo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Motivación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Impuesto Psicológico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Subsidio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Psicológico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1394423"/>
                  </a:ext>
                </a:extLst>
              </a:tr>
              <a:tr h="1592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Reducción del consumo de alcohol al volante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Eslogan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“Los amigos no dejan que los amigos conduzcan alcoholizados”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Sensación de incomodidad de las personas al dejar que un alcoholizado conduzca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Ser un buen amigo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5098403"/>
                  </a:ext>
                </a:extLst>
              </a:tr>
              <a:tr h="2144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Reducción de la velocidad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Sonido o alerta que indique que se ha rebasado el límite de velocidad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EDUCACIÓN VIAL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Consecuencias graves</a:t>
                      </a:r>
                      <a:endParaRPr lang="es-EC" sz="1600" baseline="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No exceder el límite de velocidad por ningún motivo (llegar tarde, gusto por la velocidad, etc.)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CONCIENCIA VIAL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Ser un buen conductor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Culminar el recorrido a salvo.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“</a:t>
                      </a:r>
                      <a:r>
                        <a:rPr lang="en-US" sz="1600" dirty="0" err="1">
                          <a:effectLst/>
                        </a:rPr>
                        <a:t>Mi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familia</a:t>
                      </a:r>
                      <a:r>
                        <a:rPr lang="en-US" sz="1600" dirty="0">
                          <a:effectLst/>
                        </a:rPr>
                        <a:t> me </a:t>
                      </a:r>
                      <a:r>
                        <a:rPr lang="en-US" sz="1600" dirty="0" err="1">
                          <a:effectLst/>
                        </a:rPr>
                        <a:t>espera</a:t>
                      </a:r>
                      <a:r>
                        <a:rPr lang="en-US" sz="1600" dirty="0">
                          <a:effectLst/>
                        </a:rPr>
                        <a:t>”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5897735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0773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38200" y="3835400"/>
            <a:ext cx="9296400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1600" b="1" dirty="0"/>
              <a:t>RIM (Modelo de Referencia de Información)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3911050" cy="483526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Design Science Research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9781" y="1571625"/>
            <a:ext cx="9427845" cy="345638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1759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38200" y="3835400"/>
            <a:ext cx="9296400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1600" b="1" dirty="0"/>
              <a:t>RIM (Modelo de Referencia de Información)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MDAM (Metodología Ágil para el Desarrollo de Aplicaciones Móviles)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80" y="1255174"/>
            <a:ext cx="5971720" cy="42038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6106" y="1738701"/>
            <a:ext cx="5251469" cy="340479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761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Redes Neuronales Convolucionales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610" y="1255175"/>
            <a:ext cx="8150902" cy="4322774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9"/>
          <a:stretch>
            <a:fillRect/>
          </a:stretch>
        </p:blipFill>
        <p:spPr>
          <a:xfrm>
            <a:off x="6595511" y="1147589"/>
            <a:ext cx="4800380" cy="19292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6555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38200" y="3835400"/>
            <a:ext cx="9296400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1600" b="1" dirty="0"/>
              <a:t>RIM (Modelo de Referencia de Información)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Redes Neuronales Convolucionales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795" y="1517044"/>
            <a:ext cx="5212080" cy="33400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r="2763"/>
          <a:stretch/>
        </p:blipFill>
        <p:spPr>
          <a:xfrm>
            <a:off x="6337044" y="1619249"/>
            <a:ext cx="4757676" cy="313563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89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Procesamiento de Imágenes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650" y="2182104"/>
            <a:ext cx="7168600" cy="241646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226726" y="2097672"/>
            <a:ext cx="35271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Variedad</a:t>
            </a:r>
            <a:r>
              <a:rPr lang="en-US" b="1" dirty="0" smtClean="0"/>
              <a:t> de </a:t>
            </a:r>
            <a:r>
              <a:rPr lang="en-US" b="1" dirty="0" err="1" smtClean="0"/>
              <a:t>Técnicas</a:t>
            </a:r>
            <a:r>
              <a:rPr lang="en-US" b="1" dirty="0" smtClean="0"/>
              <a:t> </a:t>
            </a:r>
            <a:r>
              <a:rPr lang="en-US" b="1" dirty="0"/>
              <a:t>de </a:t>
            </a:r>
            <a:r>
              <a:rPr lang="en-US" b="1" dirty="0" err="1" smtClean="0"/>
              <a:t>filtrado</a:t>
            </a:r>
            <a:r>
              <a:rPr lang="en-US" b="1" dirty="0" smtClean="0"/>
              <a:t>:</a:t>
            </a:r>
          </a:p>
          <a:p>
            <a:r>
              <a:rPr lang="en-US" b="1" dirty="0" smtClean="0"/>
              <a:t> </a:t>
            </a:r>
          </a:p>
          <a:p>
            <a:pPr marL="342900" indent="-342900">
              <a:buAutoNum type="alphaLcParenR"/>
            </a:pPr>
            <a:r>
              <a:rPr lang="en-US" dirty="0" smtClean="0"/>
              <a:t>Lena </a:t>
            </a:r>
            <a:r>
              <a:rPr lang="en-US" dirty="0"/>
              <a:t>original sin </a:t>
            </a:r>
            <a:r>
              <a:rPr lang="en-US" dirty="0" err="1" smtClean="0"/>
              <a:t>ruido</a:t>
            </a:r>
            <a:endParaRPr lang="en-US" dirty="0" smtClean="0"/>
          </a:p>
          <a:p>
            <a:pPr marL="342900" indent="-342900">
              <a:buAutoNum type="alphaLcParenR"/>
            </a:pPr>
            <a:r>
              <a:rPr lang="en-US" dirty="0"/>
              <a:t>C</a:t>
            </a:r>
            <a:r>
              <a:rPr lang="en-US" dirty="0" smtClean="0"/>
              <a:t>on </a:t>
            </a:r>
            <a:r>
              <a:rPr lang="en-US" dirty="0" err="1"/>
              <a:t>ruido</a:t>
            </a:r>
            <a:r>
              <a:rPr lang="en-US" dirty="0"/>
              <a:t> </a:t>
            </a:r>
            <a:r>
              <a:rPr lang="en-US" dirty="0" err="1"/>
              <a:t>Gaussiano</a:t>
            </a:r>
            <a:r>
              <a:rPr lang="en-US" dirty="0"/>
              <a:t> var. </a:t>
            </a:r>
            <a:r>
              <a:rPr lang="en-US" dirty="0" smtClean="0"/>
              <a:t>0.08</a:t>
            </a:r>
          </a:p>
          <a:p>
            <a:pPr marL="342900" indent="-342900">
              <a:buAutoNum type="alphaLcParenR"/>
            </a:pPr>
            <a:r>
              <a:rPr lang="en-US" dirty="0" err="1" smtClean="0"/>
              <a:t>Mediana</a:t>
            </a:r>
            <a:endParaRPr lang="en-US" dirty="0" smtClean="0"/>
          </a:p>
          <a:p>
            <a:pPr marL="342900" indent="-342900">
              <a:buAutoNum type="alphaLcParenR"/>
            </a:pPr>
            <a:r>
              <a:rPr lang="en-US" dirty="0" smtClean="0"/>
              <a:t>Wiener</a:t>
            </a:r>
          </a:p>
          <a:p>
            <a:pPr marL="342900" indent="-342900">
              <a:buAutoNum type="alphaLcParenR"/>
            </a:pPr>
            <a:r>
              <a:rPr lang="en-US" dirty="0" err="1" smtClean="0"/>
              <a:t>Gaussiano</a:t>
            </a:r>
            <a:endParaRPr lang="en-US" dirty="0"/>
          </a:p>
          <a:p>
            <a:pPr marL="342900" indent="-342900">
              <a:buAutoNum type="alphaLcParenR"/>
            </a:pPr>
            <a:r>
              <a:rPr lang="en-US" dirty="0" smtClean="0"/>
              <a:t>Sigma</a:t>
            </a:r>
          </a:p>
          <a:p>
            <a:pPr marL="342900" indent="-342900">
              <a:buAutoNum type="alphaLcParenR"/>
            </a:pPr>
            <a:r>
              <a:rPr lang="en-US" dirty="0" smtClean="0"/>
              <a:t>PCNNNI</a:t>
            </a:r>
          </a:p>
          <a:p>
            <a:pPr marL="342900" indent="-342900">
              <a:buAutoNum type="alphaLcParenR"/>
            </a:pPr>
            <a:r>
              <a:rPr lang="en-US" dirty="0" smtClean="0"/>
              <a:t>ICM-TM 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664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Visión Artificial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050" y="1446965"/>
            <a:ext cx="8053842" cy="2450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5017" y="4058794"/>
            <a:ext cx="7631493" cy="146570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1076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0" y="593725"/>
            <a:ext cx="5930900" cy="1325563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  <a:latin typeface="Arial Black" panose="020B0A04020102020204" pitchFamily="34" charset="0"/>
              </a:rPr>
              <a:t>Tema del Proyecto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27200" y="1825625"/>
            <a:ext cx="9626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b="1" dirty="0"/>
              <a:t> </a:t>
            </a:r>
            <a:endParaRPr lang="es-EC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s-ES" b="1" dirty="0" smtClean="0">
                <a:solidFill>
                  <a:schemeClr val="tx1"/>
                </a:solidFill>
              </a:rPr>
              <a:t>Sistema </a:t>
            </a:r>
            <a:r>
              <a:rPr lang="es-ES" b="1" dirty="0">
                <a:solidFill>
                  <a:schemeClr val="tx1"/>
                </a:solidFill>
              </a:rPr>
              <a:t>de alerta de velocidad de un automóvil basado en el reconocimiento de señales de tránsito por visión </a:t>
            </a:r>
            <a:r>
              <a:rPr lang="es-ES" b="1" dirty="0" smtClean="0">
                <a:solidFill>
                  <a:schemeClr val="tx1"/>
                </a:solidFill>
              </a:rPr>
              <a:t>artificial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PE" b="1" dirty="0">
                <a:solidFill>
                  <a:schemeClr val="tx1"/>
                </a:solidFill>
              </a:rPr>
              <a:t/>
            </a:r>
            <a:br>
              <a:rPr lang="es-PE" b="1" dirty="0">
                <a:solidFill>
                  <a:schemeClr val="tx1"/>
                </a:solidFill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180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608510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Aplicación de las metodologías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682" y="1255175"/>
            <a:ext cx="6675318" cy="450583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3973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608510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Arquitectura del Sistema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933" y="1192438"/>
            <a:ext cx="8680133" cy="3655205"/>
          </a:xfrm>
          <a:prstGeom prst="rect">
            <a:avLst/>
          </a:prstGeom>
        </p:spPr>
      </p:pic>
      <p:pic>
        <p:nvPicPr>
          <p:cNvPr id="6148" name="Picture 4" descr="TensorFlow - Wikipedia, la enciclopedia libr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775" y="2293068"/>
            <a:ext cx="1602723" cy="13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rchivo:Android new logo 2019.svg - Wikipedia, la enciclopedia libre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65" y="4925449"/>
            <a:ext cx="236065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ow to build a real-time chatroom with Firebase and React (Hooks)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t="13868" r="22585" b="10133"/>
          <a:stretch/>
        </p:blipFill>
        <p:spPr bwMode="auto">
          <a:xfrm>
            <a:off x="315568" y="2293068"/>
            <a:ext cx="1310581" cy="14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22635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989576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Herramientas utilizadas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9" name="Picture 4" descr="TensorFlow - Wikipedia, la enciclopedia libr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84" y="1557678"/>
            <a:ext cx="1602723" cy="13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rchivo:Android new logo 2019.svg - Wikipedia, la enciclopedia libr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06" y="2874275"/>
            <a:ext cx="236065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ow to build a real-time chatroom with Firebase and React (Hooks)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t="13868" r="22585" b="10133"/>
          <a:stretch/>
        </p:blipFill>
        <p:spPr bwMode="auto">
          <a:xfrm>
            <a:off x="5887506" y="3794879"/>
            <a:ext cx="1310581" cy="14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VDVideoSoft | El Candelero Tecnológic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6" b="24234"/>
          <a:stretch/>
        </p:blipFill>
        <p:spPr bwMode="auto">
          <a:xfrm>
            <a:off x="3709535" y="1604120"/>
            <a:ext cx="3148385" cy="7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ython Logo - PNG y Vector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32" y="3055538"/>
            <a:ext cx="1288918" cy="14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ndroid Studio - Tutoriales de aplicaciones y video juegos.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65" y="3307442"/>
            <a:ext cx="2071732" cy="120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587006" y="2229225"/>
            <a:ext cx="135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v 5.0.101</a:t>
            </a:r>
            <a:endParaRPr lang="en-US" sz="2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733434" y="4515952"/>
            <a:ext cx="135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v 4.0.1</a:t>
            </a:r>
            <a:endParaRPr lang="en-US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458948" y="2893281"/>
            <a:ext cx="135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v 1.7.1</a:t>
            </a:r>
            <a:endParaRPr lang="en-US" sz="2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9938607" y="4488564"/>
            <a:ext cx="135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v 3.6.8</a:t>
            </a:r>
            <a:endParaRPr lang="en-US" sz="2400" dirty="0"/>
          </a:p>
        </p:txBody>
      </p:sp>
      <p:sp>
        <p:nvSpPr>
          <p:cNvPr id="18" name="Rectángulo 17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484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3608510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Diagramas para MDAM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3" b="4200"/>
          <a:stretch/>
        </p:blipFill>
        <p:spPr bwMode="auto">
          <a:xfrm>
            <a:off x="778885" y="1738701"/>
            <a:ext cx="5177965" cy="3623310"/>
          </a:xfrm>
          <a:prstGeom prst="rect">
            <a:avLst/>
          </a:prstGeom>
          <a:noFill/>
          <a:ln>
            <a:solidFill>
              <a:srgbClr val="4472C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5235" y="1738701"/>
            <a:ext cx="4935715" cy="36551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55785" y="1265514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Casos de Uso</a:t>
            </a:r>
            <a:endParaRPr lang="en-US" sz="20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362354" y="1270276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Secuencia</a:t>
            </a:r>
            <a:endParaRPr lang="en-US" sz="2000" b="1" dirty="0"/>
          </a:p>
        </p:txBody>
      </p:sp>
      <p:sp>
        <p:nvSpPr>
          <p:cNvPr id="10" name="Rectángulo 9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916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/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Recolección de Imágenes para formación del </a:t>
            </a:r>
            <a:r>
              <a:rPr lang="es-EC" sz="2800" dirty="0" err="1" smtClean="0">
                <a:solidFill>
                  <a:schemeClr val="tx1"/>
                </a:solidFill>
              </a:rPr>
              <a:t>Dataset</a:t>
            </a:r>
            <a:endParaRPr lang="es-EC" sz="2800" dirty="0">
              <a:solidFill>
                <a:schemeClr val="tx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762546" y="1610519"/>
            <a:ext cx="4754334" cy="3454341"/>
            <a:chOff x="0" y="0"/>
            <a:chExt cx="3987534" cy="2721935"/>
          </a:xfrm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3987534" cy="27219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59789" r="23095" b="21543"/>
            <a:stretch/>
          </p:blipFill>
          <p:spPr bwMode="auto">
            <a:xfrm>
              <a:off x="2764465" y="1073889"/>
              <a:ext cx="1220470" cy="11734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0" t="8431" r="7851" b="9537"/>
            <a:stretch/>
          </p:blipFill>
          <p:spPr bwMode="auto">
            <a:xfrm>
              <a:off x="1903228" y="1212112"/>
              <a:ext cx="862965" cy="8185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40" t="48358" r="23449" b="33562"/>
            <a:stretch/>
          </p:blipFill>
          <p:spPr bwMode="auto">
            <a:xfrm>
              <a:off x="946297" y="1977656"/>
              <a:ext cx="954405" cy="7080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n 13" descr="Speed limit 90 icon Royalty Free Vector Image - VectorStock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7" t="8135" r="11330" b="17236"/>
            <a:stretch/>
          </p:blipFill>
          <p:spPr bwMode="auto">
            <a:xfrm>
              <a:off x="138223" y="1871331"/>
              <a:ext cx="760730" cy="7759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Imagen 14" descr="speed limit Sticker 70 km / h - Rogroup.eu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21" y="1010093"/>
              <a:ext cx="765175" cy="765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27" t="37013" r="2976" b="31977"/>
            <a:stretch/>
          </p:blipFill>
          <p:spPr bwMode="auto">
            <a:xfrm>
              <a:off x="946297" y="1031358"/>
              <a:ext cx="955040" cy="8915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44" y="127591"/>
              <a:ext cx="478790" cy="87757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6" t="26573" r="16327" b="37669"/>
            <a:stretch/>
          </p:blipFill>
          <p:spPr bwMode="auto">
            <a:xfrm>
              <a:off x="2764465" y="127591"/>
              <a:ext cx="739775" cy="8801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1" t="9440" r="7983" b="21317"/>
            <a:stretch/>
          </p:blipFill>
          <p:spPr bwMode="auto">
            <a:xfrm>
              <a:off x="1903228" y="148856"/>
              <a:ext cx="861060" cy="8610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" t="57580" r="87539" b="28506"/>
            <a:stretch/>
          </p:blipFill>
          <p:spPr bwMode="auto">
            <a:xfrm>
              <a:off x="935665" y="170121"/>
              <a:ext cx="965835" cy="8077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32"/>
            <a:stretch/>
          </p:blipFill>
          <p:spPr bwMode="auto">
            <a:xfrm>
              <a:off x="85060" y="106326"/>
              <a:ext cx="850265" cy="8743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9"/>
          <a:srcRect b="9417"/>
          <a:stretch/>
        </p:blipFill>
        <p:spPr>
          <a:xfrm>
            <a:off x="5719715" y="1927818"/>
            <a:ext cx="6320822" cy="2803377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2933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/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Preparación de la capa de entrenamiento con </a:t>
            </a:r>
            <a:r>
              <a:rPr lang="es-EC" sz="2800" dirty="0" err="1" smtClean="0">
                <a:solidFill>
                  <a:schemeClr val="tx1"/>
                </a:solidFill>
              </a:rPr>
              <a:t>MobileNet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247" y="1428324"/>
            <a:ext cx="6981910" cy="37924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b="10732"/>
          <a:stretch/>
        </p:blipFill>
        <p:spPr>
          <a:xfrm>
            <a:off x="6470666" y="1972810"/>
            <a:ext cx="5050070" cy="170638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9106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/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Entrenamiento de la Red Neuronal (Diagrama en </a:t>
            </a:r>
            <a:r>
              <a:rPr lang="es-EC" sz="2800" dirty="0" err="1">
                <a:solidFill>
                  <a:schemeClr val="tx1"/>
                </a:solidFill>
              </a:rPr>
              <a:t>T</a:t>
            </a:r>
            <a:r>
              <a:rPr lang="es-EC" sz="2800" dirty="0" err="1" smtClean="0">
                <a:solidFill>
                  <a:schemeClr val="tx1"/>
                </a:solidFill>
              </a:rPr>
              <a:t>ensorBoard</a:t>
            </a:r>
            <a:r>
              <a:rPr lang="es-EC" sz="2800" dirty="0" smtClean="0">
                <a:solidFill>
                  <a:schemeClr val="tx1"/>
                </a:solidFill>
              </a:rPr>
              <a:t>)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2" name="Imagen 21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6" t="23219" r="28249"/>
          <a:stretch/>
        </p:blipFill>
        <p:spPr bwMode="auto">
          <a:xfrm>
            <a:off x="699050" y="1458396"/>
            <a:ext cx="4558750" cy="407372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22"/>
          <p:cNvPicPr/>
          <p:nvPr/>
        </p:nvPicPr>
        <p:blipFill rotWithShape="1">
          <a:blip r:embed="rId9"/>
          <a:srcRect l="26366" t="23109" r="23666" b="6380"/>
          <a:stretch/>
        </p:blipFill>
        <p:spPr bwMode="auto">
          <a:xfrm>
            <a:off x="5715001" y="1458396"/>
            <a:ext cx="5499650" cy="4073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953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/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Entrenamiento de la Red Neuronal (Proceso en ejecución)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79120" y="1417320"/>
            <a:ext cx="55016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IMAGE_SIZE=224</a:t>
            </a:r>
          </a:p>
          <a:p>
            <a:endParaRPr lang="en-US" dirty="0"/>
          </a:p>
          <a:p>
            <a:r>
              <a:rPr lang="en-US" dirty="0"/>
              <a:t>ARCHITECTURE="mobilenet_0.50_${IMAGE_SIZE}"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python </a:t>
            </a:r>
            <a:r>
              <a:rPr lang="en-US" dirty="0"/>
              <a:t>-m </a:t>
            </a:r>
            <a:r>
              <a:rPr lang="en-US" dirty="0" err="1"/>
              <a:t>scripts.retrain</a:t>
            </a:r>
            <a:r>
              <a:rPr lang="en-US" dirty="0"/>
              <a:t>   --</a:t>
            </a:r>
            <a:r>
              <a:rPr lang="en-US" dirty="0" err="1"/>
              <a:t>bottleneck_dir</a:t>
            </a:r>
            <a:r>
              <a:rPr lang="en-US" dirty="0"/>
              <a:t>=</a:t>
            </a:r>
            <a:r>
              <a:rPr lang="en-US" dirty="0" err="1"/>
              <a:t>tf_files</a:t>
            </a:r>
            <a:r>
              <a:rPr lang="en-US" dirty="0"/>
              <a:t>/bottlenecks   --</a:t>
            </a:r>
            <a:r>
              <a:rPr lang="en-US" dirty="0" err="1"/>
              <a:t>how_many_training_steps</a:t>
            </a:r>
            <a:r>
              <a:rPr lang="en-US" dirty="0"/>
              <a:t>=1000   --</a:t>
            </a:r>
            <a:r>
              <a:rPr lang="en-US" dirty="0" err="1"/>
              <a:t>model_dir</a:t>
            </a:r>
            <a:r>
              <a:rPr lang="en-US" dirty="0"/>
              <a:t>=</a:t>
            </a:r>
            <a:r>
              <a:rPr lang="en-US" dirty="0" err="1"/>
              <a:t>tf_files</a:t>
            </a:r>
            <a:r>
              <a:rPr lang="en-US" dirty="0"/>
              <a:t>/models/   --</a:t>
            </a:r>
            <a:r>
              <a:rPr lang="en-US" dirty="0" err="1"/>
              <a:t>summaries_dir</a:t>
            </a:r>
            <a:r>
              <a:rPr lang="en-US" dirty="0"/>
              <a:t>=</a:t>
            </a:r>
            <a:r>
              <a:rPr lang="en-US" dirty="0" err="1"/>
              <a:t>tf_files</a:t>
            </a:r>
            <a:r>
              <a:rPr lang="en-US" dirty="0"/>
              <a:t>/</a:t>
            </a:r>
            <a:r>
              <a:rPr lang="en-US" dirty="0" err="1"/>
              <a:t>training_summaries</a:t>
            </a:r>
            <a:r>
              <a:rPr lang="en-US" dirty="0"/>
              <a:t>/"${ARCHITECTURE}"   --</a:t>
            </a:r>
            <a:r>
              <a:rPr lang="en-US" dirty="0" err="1"/>
              <a:t>output_graph</a:t>
            </a:r>
            <a:r>
              <a:rPr lang="en-US" dirty="0"/>
              <a:t>=</a:t>
            </a:r>
            <a:r>
              <a:rPr lang="en-US" dirty="0" err="1"/>
              <a:t>tf_files</a:t>
            </a:r>
            <a:r>
              <a:rPr lang="en-US" dirty="0"/>
              <a:t>/</a:t>
            </a:r>
            <a:r>
              <a:rPr lang="en-US" dirty="0" err="1"/>
              <a:t>retrained_graph.pb</a:t>
            </a:r>
            <a:r>
              <a:rPr lang="en-US" dirty="0"/>
              <a:t>   --</a:t>
            </a:r>
            <a:r>
              <a:rPr lang="en-US" dirty="0" err="1"/>
              <a:t>output_labels</a:t>
            </a:r>
            <a:r>
              <a:rPr lang="en-US" dirty="0"/>
              <a:t>=</a:t>
            </a:r>
            <a:r>
              <a:rPr lang="en-US" dirty="0" err="1"/>
              <a:t>tf_files</a:t>
            </a:r>
            <a:r>
              <a:rPr lang="en-US" dirty="0"/>
              <a:t>/retrained_labels.txt   --architecture="${ARCHITECTURE}"   --</a:t>
            </a:r>
            <a:r>
              <a:rPr lang="en-US" dirty="0" err="1"/>
              <a:t>image_dir</a:t>
            </a:r>
            <a:r>
              <a:rPr lang="en-US" dirty="0"/>
              <a:t>=</a:t>
            </a:r>
            <a:r>
              <a:rPr lang="en-US" dirty="0" err="1"/>
              <a:t>tf_files</a:t>
            </a:r>
            <a:r>
              <a:rPr lang="en-US" dirty="0"/>
              <a:t>/</a:t>
            </a:r>
            <a:r>
              <a:rPr lang="en-US" dirty="0" err="1"/>
              <a:t>senasTransito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b="31347"/>
          <a:stretch/>
        </p:blipFill>
        <p:spPr>
          <a:xfrm>
            <a:off x="6257915" y="1380708"/>
            <a:ext cx="5475571" cy="380450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8792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/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Integración con aplicativo móvil en Android Studio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8"/>
          <a:stretch>
            <a:fillRect/>
          </a:stretch>
        </p:blipFill>
        <p:spPr>
          <a:xfrm>
            <a:off x="2143712" y="1492883"/>
            <a:ext cx="4881626" cy="391731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025338" y="2645071"/>
            <a:ext cx="3688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Este modelo </a:t>
            </a:r>
            <a:r>
              <a:rPr lang="es-ES" sz="2000" dirty="0" smtClean="0"/>
              <a:t>es </a:t>
            </a:r>
            <a:r>
              <a:rPr lang="es-ES" sz="2000" dirty="0"/>
              <a:t>llamado en la clase de integración </a:t>
            </a:r>
            <a:r>
              <a:rPr lang="es-ES" sz="2000" dirty="0" err="1"/>
              <a:t>ClassifierActivity</a:t>
            </a:r>
            <a:endParaRPr lang="en-US" sz="2000" dirty="0"/>
          </a:p>
        </p:txBody>
      </p:sp>
      <p:sp>
        <p:nvSpPr>
          <p:cNvPr id="10" name="Rectángulo 9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7535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/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Integración de API de detección de velocidad y conexión con </a:t>
            </a:r>
            <a:r>
              <a:rPr lang="es-EC" sz="2800" dirty="0" err="1" smtClean="0">
                <a:solidFill>
                  <a:schemeClr val="tx1"/>
                </a:solidFill>
              </a:rPr>
              <a:t>Firebase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8"/>
          <a:srcRect r="31751"/>
          <a:stretch/>
        </p:blipFill>
        <p:spPr bwMode="auto">
          <a:xfrm>
            <a:off x="3459559" y="3017451"/>
            <a:ext cx="2362122" cy="2258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9"/>
          <a:srcRect l="6588" t="3690" r="27191" b="6701"/>
          <a:stretch/>
        </p:blipFill>
        <p:spPr bwMode="auto">
          <a:xfrm>
            <a:off x="6572180" y="1426738"/>
            <a:ext cx="5027210" cy="3845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79092" y="1369893"/>
            <a:ext cx="2786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La clase CLocation.java contiene funciones para obtener </a:t>
            </a:r>
            <a:r>
              <a:rPr lang="es-ES" dirty="0"/>
              <a:t>velocidad, </a:t>
            </a:r>
            <a:r>
              <a:rPr lang="es-ES" dirty="0" smtClean="0"/>
              <a:t>distancia, entre otras.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610725" y="1500598"/>
            <a:ext cx="146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API </a:t>
            </a:r>
            <a:r>
              <a:rPr lang="es-ES" b="1" dirty="0" err="1" smtClean="0"/>
              <a:t>Rest</a:t>
            </a:r>
            <a:r>
              <a:rPr lang="es-ES" b="1" dirty="0" smtClean="0"/>
              <a:t> Google</a:t>
            </a:r>
          </a:p>
          <a:p>
            <a:pPr algn="ctr"/>
            <a:r>
              <a:rPr lang="es-ES" b="1" dirty="0" err="1" smtClean="0"/>
              <a:t>Speedometer</a:t>
            </a:r>
            <a:endParaRPr lang="en-US" b="1" dirty="0"/>
          </a:p>
        </p:txBody>
      </p:sp>
      <p:sp>
        <p:nvSpPr>
          <p:cNvPr id="5" name="Flecha derecha 4"/>
          <p:cNvSpPr/>
          <p:nvPr/>
        </p:nvSpPr>
        <p:spPr>
          <a:xfrm>
            <a:off x="2525191" y="1602882"/>
            <a:ext cx="753901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 descr="Google Chrome Logo PNG Images Transparent Background Download Logos PNG Logo  Chrome Picture 15 (6) - Wi… | Google chrome logo, Google chrome web  browser, Chrome web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879" y="1523647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 descr="How to build a real-time chatroom with Firebase and React (Hooks)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t="13868" r="22585" b="10133"/>
          <a:stretch/>
        </p:blipFill>
        <p:spPr bwMode="auto">
          <a:xfrm>
            <a:off x="1075664" y="3068693"/>
            <a:ext cx="1003061" cy="110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226665" y="4178511"/>
            <a:ext cx="278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Archivo de conexión: google-</a:t>
            </a:r>
            <a:r>
              <a:rPr lang="es-ES" dirty="0" err="1" smtClean="0"/>
              <a:t>service.json</a:t>
            </a:r>
            <a:endParaRPr lang="en-US" dirty="0"/>
          </a:p>
        </p:txBody>
      </p:sp>
      <p:sp>
        <p:nvSpPr>
          <p:cNvPr id="16" name="Flecha derecha 15"/>
          <p:cNvSpPr/>
          <p:nvPr/>
        </p:nvSpPr>
        <p:spPr>
          <a:xfrm>
            <a:off x="2512443" y="3539147"/>
            <a:ext cx="753901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echa abajo 16"/>
          <p:cNvSpPr/>
          <p:nvPr/>
        </p:nvSpPr>
        <p:spPr>
          <a:xfrm>
            <a:off x="4321786" y="2553224"/>
            <a:ext cx="701040" cy="471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echa derecha 17"/>
          <p:cNvSpPr/>
          <p:nvPr/>
        </p:nvSpPr>
        <p:spPr>
          <a:xfrm>
            <a:off x="5854270" y="3524044"/>
            <a:ext cx="685321" cy="659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150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39A25-F658-4AD6-BBA6-6AC6331D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Temario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2EEDBB6-7604-4985-AFAC-CFF76CE57D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75499"/>
              </p:ext>
            </p:extLst>
          </p:nvPr>
        </p:nvGraphicFramePr>
        <p:xfrm>
          <a:off x="1359140" y="933153"/>
          <a:ext cx="7508815" cy="4932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7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8E1192-211D-41F5-A3B6-4A96B492A3E1}"/>
              </a:ext>
            </a:extLst>
          </p:cNvPr>
          <p:cNvGraphicFramePr/>
          <p:nvPr>
            <p:extLst/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DESARROLLO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Pruebas de funcionamiento MDAM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050" y="1424940"/>
            <a:ext cx="5610225" cy="3581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4453" y="1424940"/>
            <a:ext cx="5052637" cy="228430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196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36AABFF-345D-434F-9261-1C5DD87C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09149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Descripción de Escenarios Ejecutados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96" y="1292687"/>
            <a:ext cx="2261344" cy="417377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0585" y="1311559"/>
            <a:ext cx="2251333" cy="4154898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3620176" y="2916680"/>
            <a:ext cx="1790522" cy="55833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400" i="0" kern="0" dirty="0" smtClean="0">
                <a:solidFill>
                  <a:schemeClr val="tx1"/>
                </a:solidFill>
              </a:rPr>
              <a:t>Sin Alerta</a:t>
            </a:r>
            <a:endParaRPr lang="es-EC" sz="2400" i="0" kern="0" dirty="0">
              <a:solidFill>
                <a:schemeClr val="tx1"/>
              </a:solidFill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8995700" y="2834348"/>
            <a:ext cx="1931379" cy="55833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400" i="0" kern="0" dirty="0" smtClean="0">
                <a:solidFill>
                  <a:schemeClr val="tx1"/>
                </a:solidFill>
              </a:rPr>
              <a:t>Con Alerta</a:t>
            </a:r>
            <a:endParaRPr lang="es-EC" sz="2400" i="0" kern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269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36AABFF-345D-434F-9261-1C5DD87C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09149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Software desarrollado en ejecución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2731" y="1473631"/>
            <a:ext cx="2895851" cy="2164268"/>
          </a:xfrm>
          <a:prstGeom prst="rect">
            <a:avLst/>
          </a:prstGeom>
        </p:spPr>
      </p:pic>
      <p:pic>
        <p:nvPicPr>
          <p:cNvPr id="12" name="Imagen 11" descr="C:\Users\RH\Desktop\WhatsApp Image 2020-09-04 at 08.43.53 (1).jpe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702" y="1473631"/>
            <a:ext cx="2716068" cy="372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" b="6232"/>
          <a:stretch/>
        </p:blipFill>
        <p:spPr>
          <a:xfrm>
            <a:off x="710742" y="1466476"/>
            <a:ext cx="2059200" cy="3729600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61" y="1466476"/>
            <a:ext cx="2060267" cy="373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t="13151" r="18306" b="8767"/>
          <a:stretch/>
        </p:blipFill>
        <p:spPr>
          <a:xfrm>
            <a:off x="5602731" y="3953038"/>
            <a:ext cx="1171926" cy="12430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 r="32264" b="16066"/>
          <a:stretch/>
        </p:blipFill>
        <p:spPr>
          <a:xfrm>
            <a:off x="6927134" y="3954076"/>
            <a:ext cx="1571448" cy="12420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052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36AABFF-345D-434F-9261-1C5DD87C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09149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Datos almacenados en </a:t>
            </a:r>
            <a:r>
              <a:rPr lang="es-EC" sz="2800" dirty="0" err="1" smtClean="0">
                <a:solidFill>
                  <a:schemeClr val="tx1"/>
                </a:solidFill>
              </a:rPr>
              <a:t>Firebase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7" y="2033232"/>
            <a:ext cx="2836457" cy="2645448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9"/>
          <a:stretch>
            <a:fillRect/>
          </a:stretch>
        </p:blipFill>
        <p:spPr>
          <a:xfrm>
            <a:off x="3832332" y="2059376"/>
            <a:ext cx="2536523" cy="2619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6892" y="2059376"/>
            <a:ext cx="5163369" cy="2619304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2937071" y="1333665"/>
            <a:ext cx="1790522" cy="55833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400" i="0" kern="0" dirty="0" smtClean="0">
                <a:solidFill>
                  <a:schemeClr val="tx1"/>
                </a:solidFill>
              </a:rPr>
              <a:t>Obtención</a:t>
            </a:r>
            <a:endParaRPr lang="es-EC" sz="2400" i="0" kern="0" dirty="0">
              <a:solidFill>
                <a:schemeClr val="tx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8444274" y="1346737"/>
            <a:ext cx="1964646" cy="55833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2400" i="0" kern="0" dirty="0" smtClean="0">
                <a:solidFill>
                  <a:schemeClr val="tx1"/>
                </a:solidFill>
              </a:rPr>
              <a:t>Conversión</a:t>
            </a:r>
            <a:endParaRPr lang="es-EC" sz="2400" i="0" kern="0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62838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36AABFF-345D-434F-9261-1C5DD87C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09149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Tabulación de datos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8"/>
          <a:srcRect t="3189" r="6868"/>
          <a:stretch/>
        </p:blipFill>
        <p:spPr bwMode="auto">
          <a:xfrm>
            <a:off x="492400" y="2481072"/>
            <a:ext cx="5562600" cy="2262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9"/>
          <a:srcRect r="7666"/>
          <a:stretch/>
        </p:blipFill>
        <p:spPr bwMode="auto">
          <a:xfrm>
            <a:off x="6238213" y="2472590"/>
            <a:ext cx="5514975" cy="2271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378439" y="1650564"/>
            <a:ext cx="1790522" cy="55833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2400" i="0" kern="0" dirty="0" smtClean="0">
                <a:solidFill>
                  <a:schemeClr val="tx1"/>
                </a:solidFill>
              </a:rPr>
              <a:t>Sin Alerta</a:t>
            </a:r>
            <a:endParaRPr lang="es-EC" sz="2400" i="0" kern="0" dirty="0">
              <a:solidFill>
                <a:schemeClr val="tx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8100439" y="1621157"/>
            <a:ext cx="1790522" cy="55833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2400" i="0" kern="0" dirty="0" smtClean="0">
                <a:solidFill>
                  <a:schemeClr val="tx1"/>
                </a:solidFill>
              </a:rPr>
              <a:t>Con Alerta</a:t>
            </a:r>
            <a:endParaRPr lang="es-EC" sz="2400" i="0" kern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627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36AABFF-345D-434F-9261-1C5DD87C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09149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Clasificación de usuarios por acción realizada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369289" y="1650564"/>
            <a:ext cx="1790522" cy="55833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2400" i="0" kern="0" dirty="0" smtClean="0">
                <a:solidFill>
                  <a:schemeClr val="tx1"/>
                </a:solidFill>
              </a:rPr>
              <a:t>Sin Alerta</a:t>
            </a:r>
            <a:endParaRPr lang="es-EC" sz="2400" i="0" kern="0" dirty="0">
              <a:solidFill>
                <a:schemeClr val="tx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8702325" y="1621157"/>
            <a:ext cx="1790522" cy="55833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2400" i="0" kern="0" dirty="0" smtClean="0">
                <a:solidFill>
                  <a:schemeClr val="tx1"/>
                </a:solidFill>
              </a:rPr>
              <a:t>Con Alerta</a:t>
            </a:r>
            <a:endParaRPr lang="es-EC" sz="2400" i="0" kern="0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580" y="2295116"/>
            <a:ext cx="4091940" cy="2699385"/>
          </a:xfrm>
          <a:prstGeom prst="rect">
            <a:avLst/>
          </a:prstGeom>
          <a:noFill/>
        </p:spPr>
      </p:pic>
      <p:pic>
        <p:nvPicPr>
          <p:cNvPr id="12" name="Imagen 11"/>
          <p:cNvPicPr/>
          <p:nvPr/>
        </p:nvPicPr>
        <p:blipFill>
          <a:blip r:embed="rId9"/>
          <a:stretch>
            <a:fillRect/>
          </a:stretch>
        </p:blipFill>
        <p:spPr>
          <a:xfrm>
            <a:off x="7556378" y="2295116"/>
            <a:ext cx="4082415" cy="269938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51629" y="2581466"/>
            <a:ext cx="21210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Columna “Acción”:</a:t>
            </a:r>
          </a:p>
          <a:p>
            <a:endParaRPr lang="es-ES" dirty="0"/>
          </a:p>
          <a:p>
            <a:r>
              <a:rPr lang="es-ES" dirty="0" smtClean="0"/>
              <a:t>0 Si desacelera</a:t>
            </a:r>
          </a:p>
          <a:p>
            <a:endParaRPr lang="es-ES" dirty="0" smtClean="0"/>
          </a:p>
          <a:p>
            <a:r>
              <a:rPr lang="es-ES" dirty="0" smtClean="0"/>
              <a:t>1 Si hace caso omiso</a:t>
            </a:r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687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36AABFF-345D-434F-9261-1C5DD87C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09149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Resumen de acciones</a:t>
            </a:r>
            <a:endParaRPr lang="es-EC" sz="28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762904"/>
              </p:ext>
            </p:extLst>
          </p:nvPr>
        </p:nvGraphicFramePr>
        <p:xfrm>
          <a:off x="7852024" y="860961"/>
          <a:ext cx="3029336" cy="452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9525">
                  <a:extLst>
                    <a:ext uri="{9D8B030D-6E8A-4147-A177-3AD203B41FA5}">
                      <a16:colId xmlns:a16="http://schemas.microsoft.com/office/drawing/2014/main" val="969539063"/>
                    </a:ext>
                  </a:extLst>
                </a:gridCol>
                <a:gridCol w="884822">
                  <a:extLst>
                    <a:ext uri="{9D8B030D-6E8A-4147-A177-3AD203B41FA5}">
                      <a16:colId xmlns:a16="http://schemas.microsoft.com/office/drawing/2014/main" val="4108411849"/>
                    </a:ext>
                  </a:extLst>
                </a:gridCol>
                <a:gridCol w="620740">
                  <a:extLst>
                    <a:ext uri="{9D8B030D-6E8A-4147-A177-3AD203B41FA5}">
                      <a16:colId xmlns:a16="http://schemas.microsoft.com/office/drawing/2014/main" val="3003772002"/>
                    </a:ext>
                  </a:extLst>
                </a:gridCol>
                <a:gridCol w="364249">
                  <a:extLst>
                    <a:ext uri="{9D8B030D-6E8A-4147-A177-3AD203B41FA5}">
                      <a16:colId xmlns:a16="http://schemas.microsoft.com/office/drawing/2014/main" val="2535917886"/>
                    </a:ext>
                  </a:extLst>
                </a:gridCol>
              </a:tblGrid>
              <a:tr h="4114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Usuario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Sin Alerta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Con Alerta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07665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usuario 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74%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89%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301709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usuario 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94%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99%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165789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usuario 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89%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12298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usuario 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90%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95%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773347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usuario 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85%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90%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294571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860166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99%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372764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85%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87%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44935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97%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96%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986631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72%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72%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587114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79%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85%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874972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83%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87%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240585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79%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185203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92%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749537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888526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92%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99%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530759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87%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059927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044907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19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92%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580179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usuario 20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88%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90%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4370227"/>
                  </a:ext>
                </a:extLst>
              </a:tr>
            </a:tbl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BE45B101-6BB7-48B3-A3B8-E59FECDF8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901217"/>
              </p:ext>
            </p:extLst>
          </p:nvPr>
        </p:nvGraphicFramePr>
        <p:xfrm>
          <a:off x="699050" y="1440110"/>
          <a:ext cx="6382400" cy="3947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Rectángulo 6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623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36AABFF-345D-434F-9261-1C5DD87C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09149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Validación de la hipótesis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9050" y="1506690"/>
            <a:ext cx="10515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/>
              <a:t>Ho (Hipótesis nula) </a:t>
            </a:r>
            <a:r>
              <a:rPr lang="es-ES" sz="2800" dirty="0"/>
              <a:t>= El sistema de alerta de velocidad de un automóvil basado en reconocimiento de señales de tránsito por visión artificial, promueve e incentiva la conciencia vial en el conductor</a:t>
            </a:r>
            <a:r>
              <a:rPr lang="es-ES" sz="2800" dirty="0" smtClean="0"/>
              <a:t>.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/>
              <a:t>H1 (Hipótesis </a:t>
            </a:r>
            <a:r>
              <a:rPr lang="es-ES" sz="2800" dirty="0" smtClean="0"/>
              <a:t>alternativa) = </a:t>
            </a:r>
            <a:r>
              <a:rPr lang="es-ES" sz="2800" dirty="0"/>
              <a:t>El sistema de alerta de velocidad de un automóvil basado en reconocimiento de señales de tránsito por visión artificial, no promueve e incentiva la conciencia vial en el conductor.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716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36AABFF-345D-434F-9261-1C5DD87C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09149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Validación de la hipótesis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050" y="1791127"/>
            <a:ext cx="5442670" cy="19575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315" y="3575268"/>
            <a:ext cx="5316771" cy="1871457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3996605" y="1199811"/>
            <a:ext cx="4116790" cy="59131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2800" kern="0" dirty="0" smtClean="0">
                <a:solidFill>
                  <a:schemeClr val="tx1"/>
                </a:solidFill>
              </a:rPr>
              <a:t>Estadístico Ji-cuadrado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500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36AABFF-345D-434F-9261-1C5DD87C0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09149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Validación de la hipótesis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b="18945"/>
          <a:stretch/>
        </p:blipFill>
        <p:spPr>
          <a:xfrm>
            <a:off x="962025" y="1494289"/>
            <a:ext cx="5467101" cy="358210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9"/>
          <a:stretch>
            <a:fillRect/>
          </a:stretch>
        </p:blipFill>
        <p:spPr>
          <a:xfrm>
            <a:off x="7129118" y="2289719"/>
            <a:ext cx="4085532" cy="2786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/>
          <a:srcRect t="86468"/>
          <a:stretch/>
        </p:blipFill>
        <p:spPr>
          <a:xfrm>
            <a:off x="7129118" y="1562867"/>
            <a:ext cx="4876142" cy="5334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5453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699050" y="76384"/>
            <a:ext cx="10515600" cy="546263"/>
          </a:xfrm>
        </p:spPr>
        <p:txBody>
          <a:bodyPr/>
          <a:lstStyle/>
          <a:p>
            <a:pPr algn="l"/>
            <a:r>
              <a:rPr lang="es-EC" sz="320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ANTECEDENTES</a:t>
            </a:r>
            <a:endParaRPr lang="es-EC" sz="32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9BD6AC28-6516-46AC-9E9F-F87704A26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2254985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1355" y="2406104"/>
            <a:ext cx="1260000" cy="126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034" y="3038898"/>
            <a:ext cx="2819400" cy="2114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9167" y="954136"/>
            <a:ext cx="4911628" cy="24558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034" y="991229"/>
            <a:ext cx="2766549" cy="118566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1355" y="3893448"/>
            <a:ext cx="1260000" cy="126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20220" y="3552018"/>
            <a:ext cx="2350576" cy="1762932"/>
          </a:xfrm>
          <a:prstGeom prst="rect">
            <a:avLst/>
          </a:prstGeom>
        </p:spPr>
      </p:pic>
      <p:sp>
        <p:nvSpPr>
          <p:cNvPr id="19" name="Flecha abajo 18"/>
          <p:cNvSpPr/>
          <p:nvPr/>
        </p:nvSpPr>
        <p:spPr>
          <a:xfrm>
            <a:off x="1761158" y="2229068"/>
            <a:ext cx="876300" cy="680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4"/>
          <a:srcRect l="34781" t="14197" r="29909" b="17533"/>
          <a:stretch/>
        </p:blipFill>
        <p:spPr>
          <a:xfrm>
            <a:off x="6359167" y="3613291"/>
            <a:ext cx="1173492" cy="170165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59014" y="954061"/>
            <a:ext cx="1484682" cy="1260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6"/>
          <a:srcRect l="63786" r="-1" b="22636"/>
          <a:stretch/>
        </p:blipFill>
        <p:spPr>
          <a:xfrm>
            <a:off x="7679071" y="3617015"/>
            <a:ext cx="1162800" cy="1697935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3979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0709A16C-2133-4745-A4FB-676B92F9B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676207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52814075"/>
              </p:ext>
            </p:extLst>
          </p:nvPr>
        </p:nvGraphicFramePr>
        <p:xfrm>
          <a:off x="3299297" y="892354"/>
          <a:ext cx="7201063" cy="483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434212" y="2590919"/>
            <a:ext cx="4405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Bernard MT Condensed" panose="02050806060905020404" pitchFamily="18" charset="0"/>
              </a:rPr>
              <a:t>I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N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D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I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C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A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D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O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R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E</a:t>
            </a:r>
          </a:p>
          <a:p>
            <a:r>
              <a:rPr lang="es-EC" dirty="0">
                <a:latin typeface="Bernard MT Condensed" panose="02050806060905020404" pitchFamily="18" charset="0"/>
              </a:rPr>
              <a:t>S</a:t>
            </a:r>
          </a:p>
        </p:txBody>
      </p:sp>
      <p:pic>
        <p:nvPicPr>
          <p:cNvPr id="5122" name="Picture 2" descr="Resultado de imagen para check icono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399" y="1397805"/>
            <a:ext cx="13462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check icono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718" y="3446798"/>
            <a:ext cx="1427561" cy="1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699050" y="1492428"/>
            <a:ext cx="4230503" cy="3734892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just"/>
            <a:r>
              <a:rPr lang="es-EC" sz="2400" b="0" i="0" kern="0" dirty="0" smtClean="0">
                <a:solidFill>
                  <a:schemeClr val="tx1"/>
                </a:solidFill>
              </a:rPr>
              <a:t>Se acepta la hipótesis nula (Ho).</a:t>
            </a:r>
          </a:p>
          <a:p>
            <a:pPr algn="just"/>
            <a:endParaRPr lang="es-EC" sz="2400" b="0" i="0" kern="0" dirty="0" smtClean="0">
              <a:solidFill>
                <a:schemeClr val="tx1"/>
              </a:solidFill>
            </a:endParaRPr>
          </a:p>
          <a:p>
            <a:pPr algn="just"/>
            <a:r>
              <a:rPr lang="es-EC" sz="2400" b="0" i="0" kern="0" dirty="0" smtClean="0">
                <a:solidFill>
                  <a:schemeClr val="tx1"/>
                </a:solidFill>
              </a:rPr>
              <a:t>Por lo tanto, se concluye que </a:t>
            </a:r>
            <a:r>
              <a:rPr lang="es-ES" sz="2400" b="0" i="0" kern="0" dirty="0" smtClean="0">
                <a:solidFill>
                  <a:schemeClr val="tx1"/>
                </a:solidFill>
              </a:rPr>
              <a:t>el </a:t>
            </a:r>
            <a:r>
              <a:rPr lang="es-ES" sz="2400" b="0" i="0" kern="0" dirty="0">
                <a:solidFill>
                  <a:schemeClr val="tx1"/>
                </a:solidFill>
              </a:rPr>
              <a:t>sistema de alerta de velocidad de un automóvil basado en reconocimiento de señales de tránsito por visión artificial, promueve e incentiva la conciencia vial en el </a:t>
            </a:r>
            <a:r>
              <a:rPr lang="es-ES" sz="2400" b="0" i="0" kern="0" dirty="0" smtClean="0">
                <a:solidFill>
                  <a:schemeClr val="tx1"/>
                </a:solidFill>
              </a:rPr>
              <a:t>conductor.</a:t>
            </a:r>
            <a:endParaRPr lang="es-EC" sz="2400" b="0" i="0" kern="0" dirty="0" smtClean="0">
              <a:solidFill>
                <a:schemeClr val="tx1"/>
              </a:solidFill>
            </a:endParaRPr>
          </a:p>
          <a:p>
            <a:pPr algn="just"/>
            <a:endParaRPr lang="es-EC" sz="2400" kern="0" dirty="0">
              <a:solidFill>
                <a:schemeClr val="tx1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 smtClean="0">
                <a:solidFill>
                  <a:schemeClr val="tx1"/>
                </a:solidFill>
                <a:latin typeface="Bernard MT Condensed" panose="02050806060905020404" pitchFamily="18" charset="0"/>
              </a:rPr>
              <a:t>RESULTADOS</a:t>
            </a:r>
            <a:endParaRPr lang="es-EC" sz="3200" kern="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Validación de la hipótesis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0969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60B5C0B-645D-40D7-BFB9-47F8767C5B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6413622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dirty="0">
                <a:solidFill>
                  <a:schemeClr val="tx1"/>
                </a:solidFill>
              </a:rPr>
              <a:t>Conclusiones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12286"/>
            <a:ext cx="10972800" cy="4525963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s-ES" sz="2800" dirty="0" smtClean="0">
                <a:solidFill>
                  <a:schemeClr val="tx1"/>
                </a:solidFill>
              </a:rPr>
              <a:t>Las </a:t>
            </a:r>
            <a:r>
              <a:rPr lang="es-ES" sz="2800" dirty="0">
                <a:solidFill>
                  <a:schemeClr val="tx1"/>
                </a:solidFill>
              </a:rPr>
              <a:t>investigaciones revisadas en el estado del arte permitieron observar distintos métodos y herramientas relacionadas con el desarrollo del proyecto, de las cuales se determinó que </a:t>
            </a:r>
            <a:r>
              <a:rPr lang="es-ES" sz="2800" dirty="0" err="1">
                <a:solidFill>
                  <a:schemeClr val="tx1"/>
                </a:solidFill>
              </a:rPr>
              <a:t>TensorFlow</a:t>
            </a:r>
            <a:r>
              <a:rPr lang="es-ES" sz="2800" dirty="0">
                <a:solidFill>
                  <a:schemeClr val="tx1"/>
                </a:solidFill>
              </a:rPr>
              <a:t> con Python, Android y </a:t>
            </a:r>
            <a:r>
              <a:rPr lang="es-ES" sz="2800" dirty="0" err="1">
                <a:solidFill>
                  <a:schemeClr val="tx1"/>
                </a:solidFill>
              </a:rPr>
              <a:t>FireBase</a:t>
            </a:r>
            <a:r>
              <a:rPr lang="es-ES" sz="2800" dirty="0">
                <a:solidFill>
                  <a:schemeClr val="tx1"/>
                </a:solidFill>
              </a:rPr>
              <a:t> eran las adecuadas para el presente proyecto.</a:t>
            </a:r>
          </a:p>
          <a:p>
            <a:pPr lvl="0" algn="just"/>
            <a:r>
              <a:rPr lang="es-ES" sz="2800" dirty="0" smtClean="0">
                <a:solidFill>
                  <a:schemeClr val="tx1"/>
                </a:solidFill>
              </a:rPr>
              <a:t>La </a:t>
            </a:r>
            <a:r>
              <a:rPr lang="es-ES" sz="2800" dirty="0">
                <a:solidFill>
                  <a:schemeClr val="tx1"/>
                </a:solidFill>
              </a:rPr>
              <a:t>combinación de las metodologías </a:t>
            </a:r>
            <a:r>
              <a:rPr lang="es-ES" sz="2800" dirty="0" err="1">
                <a:solidFill>
                  <a:schemeClr val="tx1"/>
                </a:solidFill>
              </a:rPr>
              <a:t>Design</a:t>
            </a:r>
            <a:r>
              <a:rPr lang="es-ES" sz="2800" dirty="0">
                <a:solidFill>
                  <a:schemeClr val="tx1"/>
                </a:solidFill>
              </a:rPr>
              <a:t> </a:t>
            </a:r>
            <a:r>
              <a:rPr lang="es-ES" sz="2800" dirty="0" err="1">
                <a:solidFill>
                  <a:schemeClr val="tx1"/>
                </a:solidFill>
              </a:rPr>
              <a:t>Science</a:t>
            </a:r>
            <a:r>
              <a:rPr lang="es-ES" sz="2800" dirty="0">
                <a:solidFill>
                  <a:schemeClr val="tx1"/>
                </a:solidFill>
              </a:rPr>
              <a:t> y MDAM, permitió establecer un orden sistemático en el desarrollo del sistema, desde la selección de herramientas de software y artefactos diseñados para obtener finalmente la aplicación móvil, tales como diagramas, modelos, entre otros.</a:t>
            </a:r>
          </a:p>
          <a:p>
            <a:pPr lvl="0" algn="just"/>
            <a:r>
              <a:rPr lang="es-ES" sz="2800" dirty="0" smtClean="0">
                <a:solidFill>
                  <a:schemeClr val="tx1"/>
                </a:solidFill>
              </a:rPr>
              <a:t>La </a:t>
            </a:r>
            <a:r>
              <a:rPr lang="es-ES" sz="2800" dirty="0">
                <a:solidFill>
                  <a:schemeClr val="tx1"/>
                </a:solidFill>
              </a:rPr>
              <a:t>arquitectura de software diseñada fue acertada y permitió identificar las partes importantes del proyecto, </a:t>
            </a:r>
            <a:r>
              <a:rPr lang="es-ES" sz="2800" dirty="0" smtClean="0">
                <a:solidFill>
                  <a:schemeClr val="tx1"/>
                </a:solidFill>
              </a:rPr>
              <a:t>la </a:t>
            </a:r>
            <a:r>
              <a:rPr lang="es-ES" sz="2800" dirty="0">
                <a:solidFill>
                  <a:schemeClr val="tx1"/>
                </a:solidFill>
              </a:rPr>
              <a:t>API de Google </a:t>
            </a:r>
            <a:r>
              <a:rPr lang="es-ES" sz="2800" dirty="0" smtClean="0">
                <a:solidFill>
                  <a:schemeClr val="tx1"/>
                </a:solidFill>
              </a:rPr>
              <a:t>(</a:t>
            </a:r>
            <a:r>
              <a:rPr lang="es-ES" sz="2800" dirty="0" err="1" smtClean="0">
                <a:solidFill>
                  <a:schemeClr val="tx1"/>
                </a:solidFill>
              </a:rPr>
              <a:t>Speedometer</a:t>
            </a:r>
            <a:r>
              <a:rPr lang="es-ES" sz="2800" dirty="0" smtClean="0">
                <a:solidFill>
                  <a:schemeClr val="tx1"/>
                </a:solidFill>
              </a:rPr>
              <a:t>), </a:t>
            </a:r>
            <a:r>
              <a:rPr lang="es-ES" sz="2800" dirty="0">
                <a:solidFill>
                  <a:schemeClr val="tx1"/>
                </a:solidFill>
              </a:rPr>
              <a:t>el modelo de visión artificial, y la base de datos </a:t>
            </a:r>
            <a:r>
              <a:rPr lang="es-ES" sz="2800" dirty="0" err="1">
                <a:solidFill>
                  <a:schemeClr val="tx1"/>
                </a:solidFill>
              </a:rPr>
              <a:t>Firebase</a:t>
            </a:r>
            <a:r>
              <a:rPr lang="es-ES" sz="2800" dirty="0">
                <a:solidFill>
                  <a:schemeClr val="tx1"/>
                </a:solidFill>
              </a:rPr>
              <a:t>, que luego de ser integrados exitosamente, se obtuvo el aplicativo móvil funcional.</a:t>
            </a:r>
          </a:p>
          <a:p>
            <a:pPr marL="0" indent="0">
              <a:buNone/>
            </a:pPr>
            <a:endParaRPr lang="es-PE" sz="2800" dirty="0">
              <a:solidFill>
                <a:schemeClr val="tx1"/>
              </a:solidFill>
            </a:endParaRPr>
          </a:p>
          <a:p>
            <a:pPr lvl="0"/>
            <a:endParaRPr lang="es-EC" sz="2800" dirty="0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0510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60B5C0B-645D-40D7-BFB9-47F8767C5B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6413622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dirty="0">
                <a:solidFill>
                  <a:schemeClr val="tx1"/>
                </a:solidFill>
              </a:rPr>
              <a:t>Conclusiones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12286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es-ES" sz="2800" dirty="0" smtClean="0">
                <a:solidFill>
                  <a:schemeClr val="tx1"/>
                </a:solidFill>
              </a:rPr>
              <a:t>Las </a:t>
            </a:r>
            <a:r>
              <a:rPr lang="es-ES" sz="2800" dirty="0">
                <a:solidFill>
                  <a:schemeClr val="tx1"/>
                </a:solidFill>
              </a:rPr>
              <a:t>pruebas de funcionamiento del software se realizaron exitosamente en 20 usuarios distintos en dos escenarios diferentes, uno con la alerta desactivada y otro con la alerta activada, lo que permitió analizar la acción del conductor ante la señal emitida por la aplicación.</a:t>
            </a:r>
          </a:p>
          <a:p>
            <a:pPr lvl="0" algn="just"/>
            <a:r>
              <a:rPr lang="es-ES" sz="2800" dirty="0" smtClean="0">
                <a:solidFill>
                  <a:schemeClr val="tx1"/>
                </a:solidFill>
              </a:rPr>
              <a:t>Los </a:t>
            </a:r>
            <a:r>
              <a:rPr lang="es-ES" sz="2800" dirty="0">
                <a:solidFill>
                  <a:schemeClr val="tx1"/>
                </a:solidFill>
              </a:rPr>
              <a:t>datos registrados en </a:t>
            </a:r>
            <a:r>
              <a:rPr lang="es-ES" sz="2800" dirty="0" err="1">
                <a:solidFill>
                  <a:schemeClr val="tx1"/>
                </a:solidFill>
              </a:rPr>
              <a:t>Firebase</a:t>
            </a:r>
            <a:r>
              <a:rPr lang="es-ES" sz="2800" dirty="0">
                <a:solidFill>
                  <a:schemeClr val="tx1"/>
                </a:solidFill>
              </a:rPr>
              <a:t> fueron transformados a formato Excel, lo que facilitó su procesamiento y análisis, con lo cual, se comprobó la hipótesis del proyecto mediante el estadístico Ji – Cuadrado.</a:t>
            </a:r>
          </a:p>
          <a:p>
            <a:pPr lvl="0" algn="just"/>
            <a:r>
              <a:rPr lang="es-ES" sz="2800" dirty="0" smtClean="0">
                <a:solidFill>
                  <a:schemeClr val="tx1"/>
                </a:solidFill>
              </a:rPr>
              <a:t>Los </a:t>
            </a:r>
            <a:r>
              <a:rPr lang="es-ES" sz="2800" dirty="0">
                <a:solidFill>
                  <a:schemeClr val="tx1"/>
                </a:solidFill>
              </a:rPr>
              <a:t>resultados indicaron que los conductores sí reducen la </a:t>
            </a:r>
            <a:r>
              <a:rPr lang="es-ES" sz="2800" dirty="0" smtClean="0">
                <a:solidFill>
                  <a:schemeClr val="tx1"/>
                </a:solidFill>
              </a:rPr>
              <a:t>velocidad </a:t>
            </a:r>
            <a:r>
              <a:rPr lang="es-ES" sz="2800" dirty="0">
                <a:solidFill>
                  <a:schemeClr val="tx1"/>
                </a:solidFill>
              </a:rPr>
              <a:t>del vehículo cuando escuchan el sonido de la alerta emitida por la aplicación, y con esto, se puede decir que se ha generado conciencia vial en los conductores, a través del desarrollo e implantación de la aplicación.</a:t>
            </a:r>
          </a:p>
          <a:p>
            <a:pPr marL="0" indent="0">
              <a:buNone/>
            </a:pPr>
            <a:endParaRPr lang="es-PE" sz="2800" dirty="0" smtClean="0">
              <a:solidFill>
                <a:schemeClr val="tx1"/>
              </a:solidFill>
            </a:endParaRPr>
          </a:p>
          <a:p>
            <a:pPr lvl="0"/>
            <a:endParaRPr lang="es-EC" sz="2800" dirty="0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6226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1F589B3-D4D6-4738-A2B6-2E67A28A3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699176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dirty="0">
                <a:solidFill>
                  <a:schemeClr val="tx1"/>
                </a:solidFill>
              </a:rPr>
              <a:t>Recomendaciones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12286"/>
            <a:ext cx="10972800" cy="4525963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es-ES" dirty="0" smtClean="0">
                <a:solidFill>
                  <a:schemeClr val="tx1"/>
                </a:solidFill>
              </a:rPr>
              <a:t>Se </a:t>
            </a:r>
            <a:r>
              <a:rPr lang="es-ES" dirty="0">
                <a:solidFill>
                  <a:schemeClr val="tx1"/>
                </a:solidFill>
              </a:rPr>
              <a:t>sugiere la implementación y adaptación de prototipos de geolocalización, que permitan realizar pruebas virtuales del sistema y de esta manera optimizar el tiempo destinado a la realización de pruebas.</a:t>
            </a:r>
          </a:p>
          <a:p>
            <a:pPr lvl="0" algn="just"/>
            <a:r>
              <a:rPr lang="es-ES" dirty="0" smtClean="0">
                <a:solidFill>
                  <a:schemeClr val="tx1"/>
                </a:solidFill>
              </a:rPr>
              <a:t>Se </a:t>
            </a:r>
            <a:r>
              <a:rPr lang="es-ES" dirty="0">
                <a:solidFill>
                  <a:schemeClr val="tx1"/>
                </a:solidFill>
              </a:rPr>
              <a:t>sugiere adherirse a las características de hardware establecidas para el correcto funcionamiento del sistema, ya que la variedad de dispositivos móviles, por sus distintas características, puede tener un efecto diferente al esperado.</a:t>
            </a:r>
          </a:p>
          <a:p>
            <a:pPr lvl="0" algn="just"/>
            <a:r>
              <a:rPr lang="es-ES" dirty="0" smtClean="0">
                <a:solidFill>
                  <a:schemeClr val="tx1"/>
                </a:solidFill>
              </a:rPr>
              <a:t>Se </a:t>
            </a:r>
            <a:r>
              <a:rPr lang="es-ES" dirty="0">
                <a:solidFill>
                  <a:schemeClr val="tx1"/>
                </a:solidFill>
              </a:rPr>
              <a:t>recomienda establecer todas las normas y acuerdos necesarios con los usuarios que realizan las pruebas con el vehículo, con la finalidad de evitar incidentes en las vías durante el desarrollo de las pruebas correspondientes.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7710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1F589B3-D4D6-4738-A2B6-2E67A28A3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222607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B67F7757-8A68-4399-B67F-FADE8ED6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dirty="0">
                <a:solidFill>
                  <a:schemeClr val="tx1"/>
                </a:solidFill>
              </a:rPr>
              <a:t>Trabajos Futuros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09D3E-429A-4709-A3FE-D78605AD5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2286"/>
            <a:ext cx="10972800" cy="4525963"/>
          </a:xfrm>
        </p:spPr>
        <p:txBody>
          <a:bodyPr/>
          <a:lstStyle/>
          <a:p>
            <a:pPr algn="just"/>
            <a:r>
              <a:rPr lang="es-ES" sz="2800" dirty="0" smtClean="0">
                <a:solidFill>
                  <a:schemeClr val="tx1"/>
                </a:solidFill>
              </a:rPr>
              <a:t>Se </a:t>
            </a:r>
            <a:r>
              <a:rPr lang="es-ES" sz="2800" dirty="0">
                <a:solidFill>
                  <a:schemeClr val="tx1"/>
                </a:solidFill>
              </a:rPr>
              <a:t>propone extender el desarrollo de esta aplicación en el objetivo de generar también impuestos y subsidios psicológicos con respecto a la conciencia vial, </a:t>
            </a:r>
            <a:r>
              <a:rPr lang="es-ES" sz="2800" dirty="0" smtClean="0">
                <a:solidFill>
                  <a:schemeClr val="tx1"/>
                </a:solidFill>
              </a:rPr>
              <a:t>ya </a:t>
            </a:r>
            <a:r>
              <a:rPr lang="es-ES" sz="2800" dirty="0">
                <a:solidFill>
                  <a:schemeClr val="tx1"/>
                </a:solidFill>
              </a:rPr>
              <a:t>que, al trabajar conjuntamente con organismos de control vial, los resultados pueden ser más alentadores.</a:t>
            </a:r>
          </a:p>
          <a:p>
            <a:pPr algn="just"/>
            <a:r>
              <a:rPr lang="es-ES" sz="2800" dirty="0" smtClean="0">
                <a:solidFill>
                  <a:schemeClr val="tx1"/>
                </a:solidFill>
              </a:rPr>
              <a:t>Con la gran </a:t>
            </a:r>
            <a:r>
              <a:rPr lang="es-ES" sz="2800" dirty="0">
                <a:solidFill>
                  <a:schemeClr val="tx1"/>
                </a:solidFill>
              </a:rPr>
              <a:t>cantidad de </a:t>
            </a:r>
            <a:r>
              <a:rPr lang="es-ES" sz="2800" dirty="0" smtClean="0">
                <a:solidFill>
                  <a:schemeClr val="tx1"/>
                </a:solidFill>
              </a:rPr>
              <a:t>datos que se obtiene, se puede aplicar </a:t>
            </a:r>
            <a:r>
              <a:rPr lang="es-ES" sz="2800" dirty="0">
                <a:solidFill>
                  <a:schemeClr val="tx1"/>
                </a:solidFill>
              </a:rPr>
              <a:t>herramientas tecnológicas </a:t>
            </a:r>
            <a:r>
              <a:rPr lang="es-ES" sz="2800" dirty="0" smtClean="0">
                <a:solidFill>
                  <a:schemeClr val="tx1"/>
                </a:solidFill>
              </a:rPr>
              <a:t>relacionadas </a:t>
            </a:r>
            <a:r>
              <a:rPr lang="es-ES" sz="2800" dirty="0">
                <a:solidFill>
                  <a:schemeClr val="tx1"/>
                </a:solidFill>
              </a:rPr>
              <a:t>con análisis de datos tales como </a:t>
            </a:r>
            <a:r>
              <a:rPr lang="es-ES" sz="2800" dirty="0" smtClean="0">
                <a:solidFill>
                  <a:schemeClr val="tx1"/>
                </a:solidFill>
              </a:rPr>
              <a:t>R o </a:t>
            </a:r>
            <a:r>
              <a:rPr lang="es-ES" sz="2800" dirty="0">
                <a:solidFill>
                  <a:schemeClr val="tx1"/>
                </a:solidFill>
              </a:rPr>
              <a:t>RapidMiner</a:t>
            </a:r>
            <a:r>
              <a:rPr lang="es-ES" sz="2800" dirty="0" smtClean="0">
                <a:solidFill>
                  <a:schemeClr val="tx1"/>
                </a:solidFill>
              </a:rPr>
              <a:t>, y sería </a:t>
            </a:r>
            <a:r>
              <a:rPr lang="es-ES" sz="2800" dirty="0">
                <a:solidFill>
                  <a:schemeClr val="tx1"/>
                </a:solidFill>
              </a:rPr>
              <a:t>posible </a:t>
            </a:r>
            <a:r>
              <a:rPr lang="es-ES" sz="2800" dirty="0" smtClean="0">
                <a:solidFill>
                  <a:schemeClr val="tx1"/>
                </a:solidFill>
              </a:rPr>
              <a:t>procesar y almacenar información </a:t>
            </a:r>
            <a:r>
              <a:rPr lang="es-ES" sz="2800" dirty="0">
                <a:solidFill>
                  <a:schemeClr val="tx1"/>
                </a:solidFill>
              </a:rPr>
              <a:t>valiosa que pudiera ser utilizada para distintos objetivos, por ejemplo, una alternativa para disminuir los accidentes de tránsito.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0597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7F7757-8A68-4399-B67F-FADE8ED6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dirty="0">
                <a:solidFill>
                  <a:schemeClr val="tx1"/>
                </a:solidFill>
              </a:rPr>
              <a:t>Trabajos Futuros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009D3E-429A-4709-A3FE-D78605AD5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2286"/>
            <a:ext cx="10972800" cy="4525963"/>
          </a:xfrm>
        </p:spPr>
        <p:txBody>
          <a:bodyPr/>
          <a:lstStyle/>
          <a:p>
            <a:pPr algn="just"/>
            <a:r>
              <a:rPr lang="es-ES" sz="2800" dirty="0" smtClean="0">
                <a:solidFill>
                  <a:schemeClr val="tx1"/>
                </a:solidFill>
              </a:rPr>
              <a:t>Un </a:t>
            </a:r>
            <a:r>
              <a:rPr lang="es-ES" sz="2800" dirty="0">
                <a:solidFill>
                  <a:schemeClr val="tx1"/>
                </a:solidFill>
              </a:rPr>
              <a:t>enfoque hacia patrones de comportamiento, que pretenda influir en el conductor más allá que solo reducir la velocidad del vehículo, representa una visión interesante a futuro, de manera que sea posible lograr cambios en hábitos incorrectos y peligrosos que tienen muchos conductores.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1F589B3-D4D6-4738-A2B6-2E67A28A3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246807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9189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nta: curvada e inclinada hacia arriba 3">
            <a:extLst>
              <a:ext uri="{FF2B5EF4-FFF2-40B4-BE49-F238E27FC236}">
                <a16:creationId xmlns:a16="http://schemas.microsoft.com/office/drawing/2014/main" id="{0D506BBC-4FBD-4CF7-A04E-082A5D132C44}"/>
              </a:ext>
            </a:extLst>
          </p:cNvPr>
          <p:cNvSpPr/>
          <p:nvPr/>
        </p:nvSpPr>
        <p:spPr>
          <a:xfrm>
            <a:off x="2238777" y="1735428"/>
            <a:ext cx="7714445" cy="3387143"/>
          </a:xfrm>
          <a:prstGeom prst="ellipse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7200" dirty="0">
                <a:latin typeface="Bernard MT Condensed" panose="02050806060905020404" pitchFamily="18" charset="0"/>
              </a:rPr>
              <a:t>Gracias</a:t>
            </a:r>
            <a:endParaRPr lang="en-US" sz="7200" dirty="0">
              <a:latin typeface="Bernard MT Condensed" panose="020508060609050204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473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699050" y="76384"/>
            <a:ext cx="10515600" cy="546263"/>
          </a:xfrm>
        </p:spPr>
        <p:txBody>
          <a:bodyPr/>
          <a:lstStyle/>
          <a:p>
            <a:pPr algn="l"/>
            <a:r>
              <a:rPr lang="es-EC" sz="3200" dirty="0">
                <a:solidFill>
                  <a:schemeClr val="tx1"/>
                </a:solidFill>
                <a:latin typeface="Bernard MT Condensed" panose="02050806060905020404" pitchFamily="18" charset="0"/>
              </a:rPr>
              <a:t>PROBLEMA</a:t>
            </a: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9BD6AC28-6516-46AC-9E9F-F87704A26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2057589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7891" y="1019508"/>
            <a:ext cx="3072687" cy="15363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049" y="953167"/>
            <a:ext cx="3525805" cy="17278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/>
          <a:srcRect l="8466" t="20668" r="7454" b="10117"/>
          <a:stretch/>
        </p:blipFill>
        <p:spPr>
          <a:xfrm>
            <a:off x="8262439" y="1019508"/>
            <a:ext cx="3199743" cy="197761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1"/>
          <a:srcRect r="8885" b="17249"/>
          <a:stretch/>
        </p:blipFill>
        <p:spPr>
          <a:xfrm>
            <a:off x="8244751" y="3146653"/>
            <a:ext cx="3217431" cy="218889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2"/>
          <a:srcRect r="10381" b="13734"/>
          <a:stretch/>
        </p:blipFill>
        <p:spPr>
          <a:xfrm>
            <a:off x="782209" y="2850151"/>
            <a:ext cx="3442646" cy="24854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7891" y="2850151"/>
            <a:ext cx="3142770" cy="24854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85391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815" y="205628"/>
            <a:ext cx="7631501" cy="1143000"/>
          </a:xfrm>
        </p:spPr>
        <p:txBody>
          <a:bodyPr/>
          <a:lstStyle/>
          <a:p>
            <a:pPr algn="l"/>
            <a:r>
              <a:rPr lang="es-EC" dirty="0">
                <a:solidFill>
                  <a:schemeClr val="tx1"/>
                </a:solidFill>
              </a:rPr>
              <a:t>Objetivo General</a:t>
            </a:r>
          </a:p>
        </p:txBody>
      </p:sp>
      <p:sp>
        <p:nvSpPr>
          <p:cNvPr id="4" name="Pergamino horizontal 3"/>
          <p:cNvSpPr/>
          <p:nvPr/>
        </p:nvSpPr>
        <p:spPr>
          <a:xfrm>
            <a:off x="2182243" y="937030"/>
            <a:ext cx="8407400" cy="4322313"/>
          </a:xfrm>
          <a:prstGeom prst="horizontalScroll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1003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Desarrollar un sistema de alerta de velocidad de un automóvil basado en el reconocimiento de señales de tránsito por visión artificial, para incentivar la conciencia vial en los conductores.</a:t>
            </a:r>
            <a:endParaRPr lang="es-EC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D1D754E-AA19-4DE1-B80D-DABD1569A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7097432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9046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723" y="0"/>
            <a:ext cx="10515600" cy="1325563"/>
          </a:xfrm>
        </p:spPr>
        <p:txBody>
          <a:bodyPr/>
          <a:lstStyle/>
          <a:p>
            <a:pPr algn="l"/>
            <a:r>
              <a:rPr lang="es-EC" dirty="0">
                <a:solidFill>
                  <a:schemeClr val="tx1"/>
                </a:solidFill>
              </a:rPr>
              <a:t>Objetivos específicos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07178212"/>
              </p:ext>
            </p:extLst>
          </p:nvPr>
        </p:nvGraphicFramePr>
        <p:xfrm>
          <a:off x="1256106" y="843949"/>
          <a:ext cx="9512977" cy="512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9CE21D7B-387A-4E74-A9A1-A11B653F1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3367939"/>
              </p:ext>
            </p:extLst>
          </p:nvPr>
        </p:nvGraphicFramePr>
        <p:xfrm>
          <a:off x="1808556" y="5818910"/>
          <a:ext cx="8960527" cy="4782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Rectángulo 4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444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615" y="70212"/>
            <a:ext cx="10515600" cy="1325563"/>
          </a:xfrm>
        </p:spPr>
        <p:txBody>
          <a:bodyPr/>
          <a:lstStyle/>
          <a:p>
            <a:pPr algn="l"/>
            <a:r>
              <a:rPr lang="es-EC" dirty="0">
                <a:solidFill>
                  <a:schemeClr val="tx1"/>
                </a:solidFill>
                <a:latin typeface="Bernard MT Condensed" panose="02050806060905020404" pitchFamily="18" charset="0"/>
              </a:rPr>
              <a:t>Hipótesis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62534747"/>
              </p:ext>
            </p:extLst>
          </p:nvPr>
        </p:nvGraphicFramePr>
        <p:xfrm>
          <a:off x="4229100" y="267499"/>
          <a:ext cx="8128000" cy="527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84646" y="1395775"/>
            <a:ext cx="43445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Si se desarrolla un sistema de alerta de velocidad de un automóvil basado en reconocimiento de señales de tránsito por visión artificial, entonces, se incentiva la conciencia vial en los conductores.</a:t>
            </a:r>
            <a:endParaRPr lang="es-EC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200900" y="1593063"/>
            <a:ext cx="4953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dirty="0">
                <a:latin typeface="Bernard MT Condensed" panose="02050806060905020404" pitchFamily="18" charset="0"/>
              </a:rPr>
              <a:t>I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N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D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I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C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A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D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O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R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E</a:t>
            </a:r>
          </a:p>
          <a:p>
            <a:r>
              <a:rPr lang="es-EC" sz="2200" b="1" dirty="0">
                <a:latin typeface="Bernard MT Condensed" panose="02050806060905020404" pitchFamily="18" charset="0"/>
              </a:rPr>
              <a:t>S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2284DAB0-FE74-4848-8324-277382CAAD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9087709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ángulo 6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241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38200" y="3835400"/>
            <a:ext cx="9296400" cy="622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1600" b="1" dirty="0"/>
              <a:t>RIM (Modelo de Referencia de Información)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446A952-003F-43FE-89AB-E50EDC9AA456}"/>
              </a:ext>
            </a:extLst>
          </p:cNvPr>
          <p:cNvSpPr txBox="1">
            <a:spLocks/>
          </p:cNvSpPr>
          <p:nvPr/>
        </p:nvSpPr>
        <p:spPr>
          <a:xfrm>
            <a:off x="699050" y="162649"/>
            <a:ext cx="10515600" cy="546263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609585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1219170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828754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2438339" algn="r" rtl="0" eaLnBrk="1" fontAlgn="base" hangingPunct="1">
              <a:spcBef>
                <a:spcPct val="0"/>
              </a:spcBef>
              <a:spcAft>
                <a:spcPct val="0"/>
              </a:spcAft>
              <a:defRPr sz="4267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sz="3200" kern="0" dirty="0">
                <a:solidFill>
                  <a:schemeClr val="tx1"/>
                </a:solidFill>
                <a:latin typeface="Bernard MT Condensed" panose="02050806060905020404" pitchFamily="18" charset="0"/>
              </a:rPr>
              <a:t>Marco Teórico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D71733A-2568-45CD-BD1D-659053043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096951"/>
              </p:ext>
            </p:extLst>
          </p:nvPr>
        </p:nvGraphicFramePr>
        <p:xfrm>
          <a:off x="35174" y="3575268"/>
          <a:ext cx="8960527" cy="480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99050" y="708912"/>
            <a:ext cx="10711900" cy="483526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chemeClr val="tx1"/>
                </a:solidFill>
              </a:rPr>
              <a:t>Siniestros de Tránsito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50" y="1255175"/>
            <a:ext cx="4615900" cy="42690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2207" y="1254652"/>
            <a:ext cx="4505079" cy="42696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44770B-3152-4EC9-92DA-DAA82163749A}" type="slidenum">
              <a:rPr lang="es-EC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472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Espe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lan de Tesi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Espe" id="{B0F68924-B742-456D-B1ED-AEC78C4DC9C8}" vid="{B70185C9-3F2B-4279-BABF-5626DDD4AB3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TemaEspe</Template>
  <TotalTime>5671</TotalTime>
  <Words>2180</Words>
  <Application>Microsoft Office PowerPoint</Application>
  <PresentationFormat>Panorámica</PresentationFormat>
  <Paragraphs>596</Paragraphs>
  <Slides>46</Slides>
  <Notes>40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5" baseType="lpstr">
      <vt:lpstr>Arial</vt:lpstr>
      <vt:lpstr>Arial Black</vt:lpstr>
      <vt:lpstr>Bahnschrift Light</vt:lpstr>
      <vt:lpstr>Bernard MT Condensed</vt:lpstr>
      <vt:lpstr>Calibri</vt:lpstr>
      <vt:lpstr>Cambria Math</vt:lpstr>
      <vt:lpstr>Times New Roman</vt:lpstr>
      <vt:lpstr>TemaEspe</vt:lpstr>
      <vt:lpstr>CorelDRAW</vt:lpstr>
      <vt:lpstr>DEPARTAMENTO DE CIENCIAS DE LA COMPUTACIÓN  CARRERA DE INGENIERÍA DE SISTEMAS E INFORMÁTICA</vt:lpstr>
      <vt:lpstr>Tema del Proyecto</vt:lpstr>
      <vt:lpstr>Temario</vt:lpstr>
      <vt:lpstr>ANTECEDENTES</vt:lpstr>
      <vt:lpstr>PROBLEMA</vt:lpstr>
      <vt:lpstr>Objetivo General</vt:lpstr>
      <vt:lpstr>Objetivos específicos</vt:lpstr>
      <vt:lpstr>Hipótesis</vt:lpstr>
      <vt:lpstr>Siniestros de Tránsito</vt:lpstr>
      <vt:lpstr>Estadísticas de siniestros de tránsito en Ecuador en 2019</vt:lpstr>
      <vt:lpstr>Educación y conciencia vial</vt:lpstr>
      <vt:lpstr>Psicología del Comportamiento</vt:lpstr>
      <vt:lpstr>Impuestos y subsidios psicológicos</vt:lpstr>
      <vt:lpstr>Design Science Research</vt:lpstr>
      <vt:lpstr>MDAM (Metodología Ágil para el Desarrollo de Aplicaciones Móviles)</vt:lpstr>
      <vt:lpstr>Redes Neuronales Convolucionales</vt:lpstr>
      <vt:lpstr>Redes Neuronales Convolucionales</vt:lpstr>
      <vt:lpstr>Procesamiento de Imágenes</vt:lpstr>
      <vt:lpstr>Visión Artificial</vt:lpstr>
      <vt:lpstr>Aplicación de las metodologías</vt:lpstr>
      <vt:lpstr>Arquitectura del Sistema</vt:lpstr>
      <vt:lpstr>Herramientas utilizadas</vt:lpstr>
      <vt:lpstr>Diagramas para MDAM</vt:lpstr>
      <vt:lpstr>Recolección de Imágenes para formación del Dataset</vt:lpstr>
      <vt:lpstr>Preparación de la capa de entrenamiento con MobileNet</vt:lpstr>
      <vt:lpstr>Entrenamiento de la Red Neuronal (Diagrama en TensorBoard)</vt:lpstr>
      <vt:lpstr>Entrenamiento de la Red Neuronal (Proceso en ejecución)</vt:lpstr>
      <vt:lpstr>Integración con aplicativo móvil en Android Studio</vt:lpstr>
      <vt:lpstr>Integración de API de detección de velocidad y conexión con Firebase</vt:lpstr>
      <vt:lpstr>Pruebas de funcionamiento MDAM</vt:lpstr>
      <vt:lpstr>Descripción de Escenarios Ejecutados</vt:lpstr>
      <vt:lpstr>Software desarrollado en ejecución</vt:lpstr>
      <vt:lpstr>Datos almacenados en Firebase</vt:lpstr>
      <vt:lpstr>Tabulación de datos</vt:lpstr>
      <vt:lpstr>Clasificación de usuarios por acción realizada</vt:lpstr>
      <vt:lpstr>Resumen de acciones</vt:lpstr>
      <vt:lpstr>Validación de la hipótesis</vt:lpstr>
      <vt:lpstr>Validación de la hipótesis</vt:lpstr>
      <vt:lpstr>Validación de la hipótesis</vt:lpstr>
      <vt:lpstr>Validación de la hipótesis</vt:lpstr>
      <vt:lpstr>Conclusiones </vt:lpstr>
      <vt:lpstr>Conclusiones </vt:lpstr>
      <vt:lpstr>Recomendaciones</vt:lpstr>
      <vt:lpstr>Trabajos Futuros</vt:lpstr>
      <vt:lpstr>Trabajos Futuros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ELÉCTRICA Y ELECTRÓNICA  CARRERA DE INGENIERÍA EN SOFTWARE</dc:title>
  <dc:creator>Ricardo Herrera</dc:creator>
  <cp:lastModifiedBy>Ricardo Herrera</cp:lastModifiedBy>
  <cp:revision>339</cp:revision>
  <dcterms:created xsi:type="dcterms:W3CDTF">2019-04-30T15:26:05Z</dcterms:created>
  <dcterms:modified xsi:type="dcterms:W3CDTF">2021-01-08T15:37:58Z</dcterms:modified>
</cp:coreProperties>
</file>