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66" r:id="rId2"/>
    <p:sldId id="401" r:id="rId3"/>
    <p:sldId id="402" r:id="rId4"/>
    <p:sldId id="431" r:id="rId5"/>
    <p:sldId id="404" r:id="rId6"/>
    <p:sldId id="405" r:id="rId7"/>
    <p:sldId id="406" r:id="rId8"/>
    <p:sldId id="407" r:id="rId9"/>
    <p:sldId id="408" r:id="rId10"/>
    <p:sldId id="409" r:id="rId11"/>
    <p:sldId id="410" r:id="rId12"/>
    <p:sldId id="411" r:id="rId13"/>
    <p:sldId id="432" r:id="rId14"/>
    <p:sldId id="413" r:id="rId15"/>
    <p:sldId id="414" r:id="rId16"/>
    <p:sldId id="415" r:id="rId17"/>
    <p:sldId id="416" r:id="rId18"/>
    <p:sldId id="417" r:id="rId19"/>
    <p:sldId id="418" r:id="rId20"/>
    <p:sldId id="419" r:id="rId21"/>
    <p:sldId id="420" r:id="rId22"/>
    <p:sldId id="421" r:id="rId23"/>
    <p:sldId id="422" r:id="rId24"/>
    <p:sldId id="423" r:id="rId25"/>
    <p:sldId id="434" r:id="rId26"/>
    <p:sldId id="424" r:id="rId27"/>
    <p:sldId id="427" r:id="rId28"/>
    <p:sldId id="435" r:id="rId29"/>
    <p:sldId id="443" r:id="rId30"/>
    <p:sldId id="437" r:id="rId31"/>
    <p:sldId id="445" r:id="rId32"/>
    <p:sldId id="438" r:id="rId33"/>
    <p:sldId id="439" r:id="rId34"/>
    <p:sldId id="440" r:id="rId35"/>
    <p:sldId id="444" r:id="rId36"/>
    <p:sldId id="442" r:id="rId37"/>
    <p:sldId id="446" r:id="rId38"/>
    <p:sldId id="447" r:id="rId39"/>
    <p:sldId id="433" r:id="rId40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249" autoAdjust="0"/>
  </p:normalViewPr>
  <p:slideViewPr>
    <p:cSldViewPr>
      <p:cViewPr varScale="1">
        <p:scale>
          <a:sx n="86" d="100"/>
          <a:sy n="86" d="100"/>
        </p:scale>
        <p:origin x="1354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C66F77-3226-4F77-85DC-D5B491B6CF7E}" type="doc">
      <dgm:prSet loTypeId="urn:microsoft.com/office/officeart/2005/8/layout/pList2" loCatId="list" qsTypeId="urn:microsoft.com/office/officeart/2005/8/quickstyle/simple1" qsCatId="simple" csTypeId="urn:microsoft.com/office/officeart/2005/8/colors/colorful2" csCatId="colorful" phldr="1"/>
      <dgm:spPr/>
    </dgm:pt>
    <dgm:pt modelId="{8C5C2B25-5129-48F9-9399-11CBA69510B1}">
      <dgm:prSet phldrT="[Texto]" custT="1"/>
      <dgm:spPr>
        <a:solidFill>
          <a:schemeClr val="bg1">
            <a:alpha val="60000"/>
          </a:scheme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ctr">
            <a:lnSpc>
              <a:spcPct val="90000"/>
            </a:lnSpc>
          </a:pPr>
          <a:r>
            <a:rPr lang="es-ES" sz="2200" b="1" dirty="0">
              <a:solidFill>
                <a:schemeClr val="tx1"/>
              </a:solidFill>
            </a:rPr>
            <a:t>MODALIDAD Y TIPO DE INVESTIGACIÓN</a:t>
          </a:r>
        </a:p>
        <a:p>
          <a:pPr algn="just">
            <a:lnSpc>
              <a:spcPct val="150000"/>
            </a:lnSpc>
          </a:pPr>
          <a:r>
            <a:rPr lang="es-EC" sz="2200" dirty="0">
              <a:solidFill>
                <a:schemeClr val="tx1"/>
              </a:solidFill>
            </a:rPr>
            <a:t>Factible de tipo inductivo- deductivo, para obtener datos mediante la exploración bibliográfica y de campo</a:t>
          </a:r>
          <a:endParaRPr lang="es-ES" sz="2200" b="0" dirty="0">
            <a:solidFill>
              <a:schemeClr val="tx1"/>
            </a:solidFill>
          </a:endParaRPr>
        </a:p>
      </dgm:t>
    </dgm:pt>
    <dgm:pt modelId="{DF190B51-EE4B-4887-820B-DDA5840E597D}" type="parTrans" cxnId="{C34AF756-EF24-4A90-A683-9B94BF9CFD7D}">
      <dgm:prSet/>
      <dgm:spPr/>
      <dgm:t>
        <a:bodyPr/>
        <a:lstStyle/>
        <a:p>
          <a:endParaRPr lang="es-ES"/>
        </a:p>
      </dgm:t>
    </dgm:pt>
    <dgm:pt modelId="{D8786AC2-B666-4CB7-9606-4F74848B4341}" type="sibTrans" cxnId="{C34AF756-EF24-4A90-A683-9B94BF9CFD7D}">
      <dgm:prSet/>
      <dgm:spPr/>
      <dgm:t>
        <a:bodyPr/>
        <a:lstStyle/>
        <a:p>
          <a:endParaRPr lang="es-ES"/>
        </a:p>
      </dgm:t>
    </dgm:pt>
    <dgm:pt modelId="{0E5FB5A6-B369-4181-8CFF-4AD232B50E5A}">
      <dgm:prSet phldrT="[Texto]" custT="1"/>
      <dgm:spPr>
        <a:solidFill>
          <a:schemeClr val="bg1">
            <a:alpha val="60000"/>
          </a:schemeClr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es-EC" sz="2400" b="1" dirty="0">
              <a:solidFill>
                <a:schemeClr val="tx1"/>
              </a:solidFill>
            </a:rPr>
            <a:t>NIVELES DE INVESTIGACIÓN</a:t>
          </a:r>
        </a:p>
        <a:p>
          <a:pPr algn="just">
            <a:lnSpc>
              <a:spcPct val="100000"/>
            </a:lnSpc>
            <a:spcAft>
              <a:spcPts val="0"/>
            </a:spcAft>
          </a:pPr>
          <a:endParaRPr lang="es-EC" sz="2000" b="1" dirty="0"/>
        </a:p>
        <a:p>
          <a:pPr algn="just">
            <a:lnSpc>
              <a:spcPct val="100000"/>
            </a:lnSpc>
            <a:spcAft>
              <a:spcPts val="0"/>
            </a:spcAft>
          </a:pPr>
          <a:r>
            <a:rPr lang="es-EC" sz="2000" dirty="0">
              <a:solidFill>
                <a:schemeClr val="tx1"/>
              </a:solidFill>
            </a:rPr>
            <a:t>Exploratorio ya que no existen unidades del Ejército ecuatoriano certificadas internacionalmente para realizar la búsqueda intervención y rescate en emergencias</a:t>
          </a:r>
          <a:endParaRPr lang="es-ES" sz="2000" b="0" dirty="0">
            <a:solidFill>
              <a:schemeClr val="tx1"/>
            </a:solidFill>
          </a:endParaRPr>
        </a:p>
      </dgm:t>
    </dgm:pt>
    <dgm:pt modelId="{D7786B14-DA77-4ACD-8F04-64E13944D520}" type="sibTrans" cxnId="{DB4760D0-E19B-430B-9FC2-F4C8974CCF19}">
      <dgm:prSet/>
      <dgm:spPr/>
      <dgm:t>
        <a:bodyPr/>
        <a:lstStyle/>
        <a:p>
          <a:endParaRPr lang="es-ES"/>
        </a:p>
      </dgm:t>
    </dgm:pt>
    <dgm:pt modelId="{8ACBFABA-8D7C-4328-837A-BF2318B306AF}" type="parTrans" cxnId="{DB4760D0-E19B-430B-9FC2-F4C8974CCF19}">
      <dgm:prSet/>
      <dgm:spPr/>
      <dgm:t>
        <a:bodyPr/>
        <a:lstStyle/>
        <a:p>
          <a:endParaRPr lang="es-ES"/>
        </a:p>
      </dgm:t>
    </dgm:pt>
    <dgm:pt modelId="{529E54E1-7F28-4EAD-AE65-B45523CD7D5A}" type="pres">
      <dgm:prSet presAssocID="{07C66F77-3226-4F77-85DC-D5B491B6CF7E}" presName="Name0" presStyleCnt="0">
        <dgm:presLayoutVars>
          <dgm:dir/>
          <dgm:resizeHandles val="exact"/>
        </dgm:presLayoutVars>
      </dgm:prSet>
      <dgm:spPr/>
    </dgm:pt>
    <dgm:pt modelId="{0458DB12-7F61-4513-8353-24B3289FC7CC}" type="pres">
      <dgm:prSet presAssocID="{07C66F77-3226-4F77-85DC-D5B491B6CF7E}" presName="bkgdShp" presStyleLbl="alignAccFollowNode1" presStyleIdx="0" presStyleCnt="1" custScaleY="50142"/>
      <dgm:spPr>
        <a:scene3d>
          <a:camera prst="orthographicFront"/>
          <a:lightRig rig="threePt" dir="t"/>
        </a:scene3d>
        <a:sp3d>
          <a:bevelT prst="angle"/>
        </a:sp3d>
      </dgm:spPr>
    </dgm:pt>
    <dgm:pt modelId="{A0449F78-1B63-4D85-A4B3-B4BE46849142}" type="pres">
      <dgm:prSet presAssocID="{07C66F77-3226-4F77-85DC-D5B491B6CF7E}" presName="linComp" presStyleCnt="0"/>
      <dgm:spPr/>
    </dgm:pt>
    <dgm:pt modelId="{E1469751-B36B-428D-AE6F-03F62CDB87B8}" type="pres">
      <dgm:prSet presAssocID="{8C5C2B25-5129-48F9-9399-11CBA69510B1}" presName="compNode" presStyleCnt="0"/>
      <dgm:spPr/>
    </dgm:pt>
    <dgm:pt modelId="{64E43ACB-6ABC-49B7-866B-541D19CB4489}" type="pres">
      <dgm:prSet presAssocID="{8C5C2B25-5129-48F9-9399-11CBA69510B1}" presName="node" presStyleLbl="node1" presStyleIdx="0" presStyleCnt="2" custScaleX="123058" custScaleY="114853" custLinFactNeighborX="-1692" custLinFactNeighborY="-8636">
        <dgm:presLayoutVars>
          <dgm:bulletEnabled val="1"/>
        </dgm:presLayoutVars>
      </dgm:prSet>
      <dgm:spPr/>
    </dgm:pt>
    <dgm:pt modelId="{54D9CB1B-33D3-40E9-A711-7CBAEF597FAA}" type="pres">
      <dgm:prSet presAssocID="{8C5C2B25-5129-48F9-9399-11CBA69510B1}" presName="invisiNode" presStyleLbl="node1" presStyleIdx="0" presStyleCnt="2"/>
      <dgm:spPr/>
    </dgm:pt>
    <dgm:pt modelId="{8254DA13-9B72-421D-872A-580C19CA3C43}" type="pres">
      <dgm:prSet presAssocID="{8C5C2B25-5129-48F9-9399-11CBA69510B1}" presName="imagNode" presStyleLbl="fgImgPlace1" presStyleIdx="0" presStyleCnt="2" custScaleX="95251" custScaleY="54737" custLinFactNeighborX="-575" custLinFactNeighborY="569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223432C-5553-4A34-8D2A-053E941E042E}" type="pres">
      <dgm:prSet presAssocID="{D8786AC2-B666-4CB7-9606-4F74848B4341}" presName="sibTrans" presStyleLbl="sibTrans2D1" presStyleIdx="0" presStyleCnt="0"/>
      <dgm:spPr/>
    </dgm:pt>
    <dgm:pt modelId="{903C30D1-838B-4D1E-A5BA-10F537662782}" type="pres">
      <dgm:prSet presAssocID="{0E5FB5A6-B369-4181-8CFF-4AD232B50E5A}" presName="compNode" presStyleCnt="0"/>
      <dgm:spPr/>
    </dgm:pt>
    <dgm:pt modelId="{4E11D159-C750-4396-8E33-48E243C827DF}" type="pres">
      <dgm:prSet presAssocID="{0E5FB5A6-B369-4181-8CFF-4AD232B50E5A}" presName="node" presStyleLbl="node1" presStyleIdx="1" presStyleCnt="2" custScaleX="117997" custScaleY="114911" custLinFactNeighborX="-1934" custLinFactNeighborY="-8666">
        <dgm:presLayoutVars>
          <dgm:bulletEnabled val="1"/>
        </dgm:presLayoutVars>
      </dgm:prSet>
      <dgm:spPr/>
    </dgm:pt>
    <dgm:pt modelId="{D8A9567B-CB30-4923-B8EB-3C1CA704FDE6}" type="pres">
      <dgm:prSet presAssocID="{0E5FB5A6-B369-4181-8CFF-4AD232B50E5A}" presName="invisiNode" presStyleLbl="node1" presStyleIdx="1" presStyleCnt="2"/>
      <dgm:spPr/>
    </dgm:pt>
    <dgm:pt modelId="{E7AAC1B0-7A4F-4A04-A7B8-A20B7CDCAC36}" type="pres">
      <dgm:prSet presAssocID="{0E5FB5A6-B369-4181-8CFF-4AD232B50E5A}" presName="imagNode" presStyleLbl="fgImgPlace1" presStyleIdx="1" presStyleCnt="2" custScaleX="107856" custScaleY="60507" custLinFactNeighborX="-3450" custLinFactNeighborY="271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9C682934-E044-4FBF-A3DB-EAFDA5B3354C}" type="presOf" srcId="{D8786AC2-B666-4CB7-9606-4F74848B4341}" destId="{0223432C-5553-4A34-8D2A-053E941E042E}" srcOrd="0" destOrd="0" presId="urn:microsoft.com/office/officeart/2005/8/layout/pList2"/>
    <dgm:cxn modelId="{6B9E2146-9612-467F-8BF6-286C569930D2}" type="presOf" srcId="{07C66F77-3226-4F77-85DC-D5B491B6CF7E}" destId="{529E54E1-7F28-4EAD-AE65-B45523CD7D5A}" srcOrd="0" destOrd="0" presId="urn:microsoft.com/office/officeart/2005/8/layout/pList2"/>
    <dgm:cxn modelId="{C34AF756-EF24-4A90-A683-9B94BF9CFD7D}" srcId="{07C66F77-3226-4F77-85DC-D5B491B6CF7E}" destId="{8C5C2B25-5129-48F9-9399-11CBA69510B1}" srcOrd="0" destOrd="0" parTransId="{DF190B51-EE4B-4887-820B-DDA5840E597D}" sibTransId="{D8786AC2-B666-4CB7-9606-4F74848B4341}"/>
    <dgm:cxn modelId="{71FA8598-65C1-4802-8EAF-B68518D93CB7}" type="presOf" srcId="{0E5FB5A6-B369-4181-8CFF-4AD232B50E5A}" destId="{4E11D159-C750-4396-8E33-48E243C827DF}" srcOrd="0" destOrd="0" presId="urn:microsoft.com/office/officeart/2005/8/layout/pList2"/>
    <dgm:cxn modelId="{DB4760D0-E19B-430B-9FC2-F4C8974CCF19}" srcId="{07C66F77-3226-4F77-85DC-D5B491B6CF7E}" destId="{0E5FB5A6-B369-4181-8CFF-4AD232B50E5A}" srcOrd="1" destOrd="0" parTransId="{8ACBFABA-8D7C-4328-837A-BF2318B306AF}" sibTransId="{D7786B14-DA77-4ACD-8F04-64E13944D520}"/>
    <dgm:cxn modelId="{E4903FFA-82E5-41F8-BAFC-2F87F1E91B2D}" type="presOf" srcId="{8C5C2B25-5129-48F9-9399-11CBA69510B1}" destId="{64E43ACB-6ABC-49B7-866B-541D19CB4489}" srcOrd="0" destOrd="0" presId="urn:microsoft.com/office/officeart/2005/8/layout/pList2"/>
    <dgm:cxn modelId="{28E27F2E-495A-442B-9EA6-E7D9B7DFAA89}" type="presParOf" srcId="{529E54E1-7F28-4EAD-AE65-B45523CD7D5A}" destId="{0458DB12-7F61-4513-8353-24B3289FC7CC}" srcOrd="0" destOrd="0" presId="urn:microsoft.com/office/officeart/2005/8/layout/pList2"/>
    <dgm:cxn modelId="{6A0AC7A5-C360-42EE-AB70-AA5BAC7FC7A1}" type="presParOf" srcId="{529E54E1-7F28-4EAD-AE65-B45523CD7D5A}" destId="{A0449F78-1B63-4D85-A4B3-B4BE46849142}" srcOrd="1" destOrd="0" presId="urn:microsoft.com/office/officeart/2005/8/layout/pList2"/>
    <dgm:cxn modelId="{5C53D64B-E1E9-4DAC-961E-3CE941B0F791}" type="presParOf" srcId="{A0449F78-1B63-4D85-A4B3-B4BE46849142}" destId="{E1469751-B36B-428D-AE6F-03F62CDB87B8}" srcOrd="0" destOrd="0" presId="urn:microsoft.com/office/officeart/2005/8/layout/pList2"/>
    <dgm:cxn modelId="{92AB3AB9-FD29-44B5-AFE5-5BADA806A5EC}" type="presParOf" srcId="{E1469751-B36B-428D-AE6F-03F62CDB87B8}" destId="{64E43ACB-6ABC-49B7-866B-541D19CB4489}" srcOrd="0" destOrd="0" presId="urn:microsoft.com/office/officeart/2005/8/layout/pList2"/>
    <dgm:cxn modelId="{FE09695C-2790-463A-B525-9D2D37488044}" type="presParOf" srcId="{E1469751-B36B-428D-AE6F-03F62CDB87B8}" destId="{54D9CB1B-33D3-40E9-A711-7CBAEF597FAA}" srcOrd="1" destOrd="0" presId="urn:microsoft.com/office/officeart/2005/8/layout/pList2"/>
    <dgm:cxn modelId="{15A9E7B0-6BCF-4DC1-9E9A-190509A251B3}" type="presParOf" srcId="{E1469751-B36B-428D-AE6F-03F62CDB87B8}" destId="{8254DA13-9B72-421D-872A-580C19CA3C43}" srcOrd="2" destOrd="0" presId="urn:microsoft.com/office/officeart/2005/8/layout/pList2"/>
    <dgm:cxn modelId="{38C0361C-E088-44A1-8CEB-E59CB6D9E6A7}" type="presParOf" srcId="{A0449F78-1B63-4D85-A4B3-B4BE46849142}" destId="{0223432C-5553-4A34-8D2A-053E941E042E}" srcOrd="1" destOrd="0" presId="urn:microsoft.com/office/officeart/2005/8/layout/pList2"/>
    <dgm:cxn modelId="{163212BC-5E03-452B-9F59-98F158B1C746}" type="presParOf" srcId="{A0449F78-1B63-4D85-A4B3-B4BE46849142}" destId="{903C30D1-838B-4D1E-A5BA-10F537662782}" srcOrd="2" destOrd="0" presId="urn:microsoft.com/office/officeart/2005/8/layout/pList2"/>
    <dgm:cxn modelId="{8DA7BA4D-BB38-40B1-A28E-8BEE309AC4FD}" type="presParOf" srcId="{903C30D1-838B-4D1E-A5BA-10F537662782}" destId="{4E11D159-C750-4396-8E33-48E243C827DF}" srcOrd="0" destOrd="0" presId="urn:microsoft.com/office/officeart/2005/8/layout/pList2"/>
    <dgm:cxn modelId="{272EE495-F550-4878-8102-F9C50C894D4E}" type="presParOf" srcId="{903C30D1-838B-4D1E-A5BA-10F537662782}" destId="{D8A9567B-CB30-4923-B8EB-3C1CA704FDE6}" srcOrd="1" destOrd="0" presId="urn:microsoft.com/office/officeart/2005/8/layout/pList2"/>
    <dgm:cxn modelId="{815E7580-52CA-4845-AD1F-2478827D16A0}" type="presParOf" srcId="{903C30D1-838B-4D1E-A5BA-10F537662782}" destId="{E7AAC1B0-7A4F-4A04-A7B8-A20B7CDCAC36}" srcOrd="2" destOrd="0" presId="urn:microsoft.com/office/officeart/2005/8/layout/pList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71742A-0535-44FF-B6B5-11D428DBD433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colorful4" csCatId="colorful" phldr="1"/>
      <dgm:spPr/>
    </dgm:pt>
    <dgm:pt modelId="{FA345010-198C-4BF7-A3D4-4BCF8876D439}">
      <dgm:prSet phldrT="[Texto]" custT="1"/>
      <dgm:spPr>
        <a:solidFill>
          <a:schemeClr val="bg1"/>
        </a:solidFill>
        <a:scene3d>
          <a:camera prst="orthographicFront"/>
          <a:lightRig rig="threePt" dir="t"/>
        </a:scene3d>
        <a:sp3d>
          <a:bevelT prst="angle"/>
        </a:sp3d>
      </dgm:spPr>
      <dgm:t>
        <a:bodyPr/>
        <a:lstStyle/>
        <a:p>
          <a:pPr algn="ctr">
            <a:lnSpc>
              <a:spcPct val="90000"/>
            </a:lnSpc>
          </a:pPr>
          <a:r>
            <a:rPr lang="es-EC" sz="2800" b="1" dirty="0">
              <a:solidFill>
                <a:schemeClr val="tx1"/>
              </a:solidFill>
            </a:rPr>
            <a:t>CARACTERÍSTICAS DE LA POBLACIÓN</a:t>
          </a:r>
        </a:p>
        <a:p>
          <a:pPr algn="just">
            <a:lnSpc>
              <a:spcPct val="150000"/>
            </a:lnSpc>
          </a:pPr>
          <a:r>
            <a:rPr lang="es-EC" sz="2800" dirty="0">
              <a:solidFill>
                <a:schemeClr val="tx1"/>
              </a:solidFill>
            </a:rPr>
            <a:t>Las unidades de intervención y rescate UNIR ya conformadas en las Fuerzas Armadas. </a:t>
          </a:r>
          <a:endParaRPr lang="es-ES" sz="2800" b="0" dirty="0">
            <a:solidFill>
              <a:schemeClr val="tx1"/>
            </a:solidFill>
          </a:endParaRPr>
        </a:p>
      </dgm:t>
    </dgm:pt>
    <dgm:pt modelId="{D6F2015A-A6C2-41AA-A893-DF5A5DC51DD2}" type="parTrans" cxnId="{FB647273-8706-40E7-A2E0-8F5DF4DD1F4E}">
      <dgm:prSet/>
      <dgm:spPr/>
      <dgm:t>
        <a:bodyPr/>
        <a:lstStyle/>
        <a:p>
          <a:endParaRPr lang="es-ES"/>
        </a:p>
      </dgm:t>
    </dgm:pt>
    <dgm:pt modelId="{19B621D9-3ED5-4D0E-AE0D-2D44496886C4}" type="sibTrans" cxnId="{FB647273-8706-40E7-A2E0-8F5DF4DD1F4E}">
      <dgm:prSet/>
      <dgm:spPr/>
      <dgm:t>
        <a:bodyPr/>
        <a:lstStyle/>
        <a:p>
          <a:endParaRPr lang="es-ES"/>
        </a:p>
      </dgm:t>
    </dgm:pt>
    <dgm:pt modelId="{B3B4B8E9-AFDA-42A9-AF9C-E6F17BA5794B}" type="pres">
      <dgm:prSet presAssocID="{6271742A-0535-44FF-B6B5-11D428DBD433}" presName="linearFlow" presStyleCnt="0">
        <dgm:presLayoutVars>
          <dgm:dir/>
          <dgm:resizeHandles val="exact"/>
        </dgm:presLayoutVars>
      </dgm:prSet>
      <dgm:spPr/>
    </dgm:pt>
    <dgm:pt modelId="{145A11E4-A085-4203-8119-08984C39AFDB}" type="pres">
      <dgm:prSet presAssocID="{FA345010-198C-4BF7-A3D4-4BCF8876D439}" presName="comp" presStyleCnt="0"/>
      <dgm:spPr>
        <a:scene3d>
          <a:camera prst="orthographicFront"/>
          <a:lightRig rig="threePt" dir="t"/>
        </a:scene3d>
        <a:sp3d>
          <a:bevelT prst="angle"/>
        </a:sp3d>
      </dgm:spPr>
    </dgm:pt>
    <dgm:pt modelId="{F200D757-39EA-4649-BED6-E187D4C34324}" type="pres">
      <dgm:prSet presAssocID="{FA345010-198C-4BF7-A3D4-4BCF8876D439}" presName="rect2" presStyleLbl="node1" presStyleIdx="0" presStyleCnt="1" custScaleX="91223" custScaleY="149845" custLinFactNeighborX="36895" custLinFactNeighborY="3962">
        <dgm:presLayoutVars>
          <dgm:bulletEnabled val="1"/>
        </dgm:presLayoutVars>
      </dgm:prSet>
      <dgm:spPr/>
    </dgm:pt>
    <dgm:pt modelId="{7AA8D4FC-BC43-4766-A002-6539BC1265B8}" type="pres">
      <dgm:prSet presAssocID="{FA345010-198C-4BF7-A3D4-4BCF8876D439}" presName="rect1" presStyleLbl="lnNode1" presStyleIdx="0" presStyleCnt="1" custScaleX="108454" custScaleY="76220" custLinFactNeighborX="6623" custLinFactNeighborY="2595"/>
      <dgm:spPr>
        <a:blipFill rotWithShape="1">
          <a:blip xmlns:r="http://schemas.openxmlformats.org/officeDocument/2006/relationships" r:embed="rId1"/>
          <a:stretch>
            <a:fillRect/>
          </a:stretch>
        </a:blipFill>
        <a:scene3d>
          <a:camera prst="orthographicFront"/>
          <a:lightRig rig="threePt" dir="t"/>
        </a:scene3d>
        <a:sp3d>
          <a:bevelT prst="angle"/>
        </a:sp3d>
      </dgm:spPr>
    </dgm:pt>
  </dgm:ptLst>
  <dgm:cxnLst>
    <dgm:cxn modelId="{FB647273-8706-40E7-A2E0-8F5DF4DD1F4E}" srcId="{6271742A-0535-44FF-B6B5-11D428DBD433}" destId="{FA345010-198C-4BF7-A3D4-4BCF8876D439}" srcOrd="0" destOrd="0" parTransId="{D6F2015A-A6C2-41AA-A893-DF5A5DC51DD2}" sibTransId="{19B621D9-3ED5-4D0E-AE0D-2D44496886C4}"/>
    <dgm:cxn modelId="{CB823E85-EB58-4329-8FC9-4E7183D56D3D}" type="presOf" srcId="{6271742A-0535-44FF-B6B5-11D428DBD433}" destId="{B3B4B8E9-AFDA-42A9-AF9C-E6F17BA5794B}" srcOrd="0" destOrd="0" presId="urn:microsoft.com/office/officeart/2008/layout/AlternatingPictureBlocks"/>
    <dgm:cxn modelId="{FC1951EE-B7E0-4CB8-B3A3-CAAF6AEB2B14}" type="presOf" srcId="{FA345010-198C-4BF7-A3D4-4BCF8876D439}" destId="{F200D757-39EA-4649-BED6-E187D4C34324}" srcOrd="0" destOrd="0" presId="urn:microsoft.com/office/officeart/2008/layout/AlternatingPictureBlocks"/>
    <dgm:cxn modelId="{CAF48705-48CB-4B67-AE91-89C958F78EEE}" type="presParOf" srcId="{B3B4B8E9-AFDA-42A9-AF9C-E6F17BA5794B}" destId="{145A11E4-A085-4203-8119-08984C39AFDB}" srcOrd="0" destOrd="0" presId="urn:microsoft.com/office/officeart/2008/layout/AlternatingPictureBlocks"/>
    <dgm:cxn modelId="{80C109EC-6FC9-4A70-AEAB-0F284F25DBB3}" type="presParOf" srcId="{145A11E4-A085-4203-8119-08984C39AFDB}" destId="{F200D757-39EA-4649-BED6-E187D4C34324}" srcOrd="0" destOrd="0" presId="urn:microsoft.com/office/officeart/2008/layout/AlternatingPictureBlocks"/>
    <dgm:cxn modelId="{54BF4AB3-329F-40E0-9F48-A5A59F876F12}" type="presParOf" srcId="{145A11E4-A085-4203-8119-08984C39AFDB}" destId="{7AA8D4FC-BC43-4766-A002-6539BC1265B8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58DB12-7F61-4513-8353-24B3289FC7CC}">
      <dsp:nvSpPr>
        <dsp:cNvPr id="0" name=""/>
        <dsp:cNvSpPr/>
      </dsp:nvSpPr>
      <dsp:spPr>
        <a:xfrm>
          <a:off x="0" y="622144"/>
          <a:ext cx="8182959" cy="125137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54DA13-9B72-421D-872A-580C19CA3C43}">
      <dsp:nvSpPr>
        <dsp:cNvPr id="0" name=""/>
        <dsp:cNvSpPr/>
      </dsp:nvSpPr>
      <dsp:spPr>
        <a:xfrm>
          <a:off x="660401" y="737874"/>
          <a:ext cx="2912802" cy="10017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E43ACB-6ABC-49B7-866B-541D19CB4489}">
      <dsp:nvSpPr>
        <dsp:cNvPr id="0" name=""/>
        <dsp:cNvSpPr/>
      </dsp:nvSpPr>
      <dsp:spPr>
        <a:xfrm rot="10800000">
          <a:off x="201070" y="1892454"/>
          <a:ext cx="3763149" cy="3503313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alpha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kern="1200" dirty="0">
              <a:solidFill>
                <a:schemeClr val="tx1"/>
              </a:solidFill>
            </a:rPr>
            <a:t>MODALIDAD Y TIPO DE INVESTIGACIÓN</a:t>
          </a:r>
        </a:p>
        <a:p>
          <a:pPr marL="0" lvl="0" indent="0" algn="just" defTabSz="9779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200" kern="1200" dirty="0">
              <a:solidFill>
                <a:schemeClr val="tx1"/>
              </a:solidFill>
            </a:rPr>
            <a:t>Factible de tipo inductivo- deductivo, para obtener datos mediante la exploración bibliográfica y de campo</a:t>
          </a:r>
          <a:endParaRPr lang="es-ES" sz="2200" b="0" kern="1200" dirty="0">
            <a:solidFill>
              <a:schemeClr val="tx1"/>
            </a:solidFill>
          </a:endParaRPr>
        </a:p>
      </dsp:txBody>
      <dsp:txXfrm rot="10800000">
        <a:off x="308809" y="1892454"/>
        <a:ext cx="3547671" cy="3395574"/>
      </dsp:txXfrm>
    </dsp:sp>
    <dsp:sp modelId="{E7AAC1B0-7A4F-4A04-A7B8-A20B7CDCAC36}">
      <dsp:nvSpPr>
        <dsp:cNvPr id="0" name=""/>
        <dsp:cNvSpPr/>
      </dsp:nvSpPr>
      <dsp:spPr>
        <a:xfrm>
          <a:off x="4371319" y="630074"/>
          <a:ext cx="3298267" cy="11073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11D159-C750-4396-8E33-48E243C827DF}">
      <dsp:nvSpPr>
        <dsp:cNvPr id="0" name=""/>
        <dsp:cNvSpPr/>
      </dsp:nvSpPr>
      <dsp:spPr>
        <a:xfrm rot="10800000">
          <a:off x="4262622" y="1890212"/>
          <a:ext cx="3608382" cy="3505082"/>
        </a:xfrm>
        <a:prstGeom prst="round2SameRect">
          <a:avLst>
            <a:gd name="adj1" fmla="val 10500"/>
            <a:gd name="adj2" fmla="val 0"/>
          </a:avLst>
        </a:prstGeom>
        <a:solidFill>
          <a:schemeClr val="bg1">
            <a:alpha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C" sz="2400" b="1" kern="1200" dirty="0">
              <a:solidFill>
                <a:schemeClr val="tx1"/>
              </a:solidFill>
            </a:rPr>
            <a:t>NIVELES DE INVESTIGACIÓN</a:t>
          </a:r>
        </a:p>
        <a:p>
          <a:pPr marL="0" lvl="0" indent="0" algn="just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es-EC" sz="2000" b="1" kern="1200" dirty="0"/>
        </a:p>
        <a:p>
          <a:pPr marL="0" lvl="0" indent="0" algn="just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s-EC" sz="2000" kern="1200" dirty="0">
              <a:solidFill>
                <a:schemeClr val="tx1"/>
              </a:solidFill>
            </a:rPr>
            <a:t>Exploratorio ya que no existen unidades del Ejército ecuatoriano certificadas internacionalmente para realizar la búsqueda intervención y rescate en emergencias</a:t>
          </a:r>
          <a:endParaRPr lang="es-ES" sz="2000" b="0" kern="1200" dirty="0">
            <a:solidFill>
              <a:schemeClr val="tx1"/>
            </a:solidFill>
          </a:endParaRPr>
        </a:p>
      </dsp:txBody>
      <dsp:txXfrm rot="10800000">
        <a:off x="4370415" y="1890212"/>
        <a:ext cx="3392796" cy="33972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00D757-39EA-4649-BED6-E187D4C34324}">
      <dsp:nvSpPr>
        <dsp:cNvPr id="0" name=""/>
        <dsp:cNvSpPr/>
      </dsp:nvSpPr>
      <dsp:spPr>
        <a:xfrm>
          <a:off x="3393356" y="433987"/>
          <a:ext cx="5320903" cy="3953070"/>
        </a:xfrm>
        <a:prstGeom prst="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b="1" kern="1200" dirty="0">
              <a:solidFill>
                <a:schemeClr val="tx1"/>
              </a:solidFill>
            </a:rPr>
            <a:t>CARACTERÍSTICAS DE LA POBLACIÓN</a:t>
          </a:r>
        </a:p>
        <a:p>
          <a:pPr marL="0" lvl="0" indent="0" algn="just" defTabSz="124460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800" kern="1200" dirty="0">
              <a:solidFill>
                <a:schemeClr val="tx1"/>
              </a:solidFill>
            </a:rPr>
            <a:t>Las unidades de intervención y rescate UNIR ya conformadas en las Fuerzas Armadas. </a:t>
          </a:r>
          <a:endParaRPr lang="es-ES" sz="2800" b="0" kern="1200" dirty="0">
            <a:solidFill>
              <a:schemeClr val="tx1"/>
            </a:solidFill>
          </a:endParaRPr>
        </a:p>
      </dsp:txBody>
      <dsp:txXfrm>
        <a:off x="3393356" y="433987"/>
        <a:ext cx="5320903" cy="3953070"/>
      </dsp:txXfrm>
    </dsp:sp>
    <dsp:sp modelId="{7AA8D4FC-BC43-4766-A002-6539BC1265B8}">
      <dsp:nvSpPr>
        <dsp:cNvPr id="0" name=""/>
        <dsp:cNvSpPr/>
      </dsp:nvSpPr>
      <dsp:spPr>
        <a:xfrm>
          <a:off x="250018" y="1369077"/>
          <a:ext cx="2832520" cy="201076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76DAB-98D0-497A-885E-F7F2895F7805}" type="datetimeFigureOut">
              <a:rPr lang="es-EC" smtClean="0"/>
              <a:t>30/3/2022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66AC0B-D63F-4B2E-93A8-5488888559B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1486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94327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10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436539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11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5307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12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748140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13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400613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14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125508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15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71721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16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551077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17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82686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18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6264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19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91634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808465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20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900640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21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381192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22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42245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23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403006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24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0349693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25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447444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26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692024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27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857835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28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2504757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29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69364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355620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30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599788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31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640742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32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81868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33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6800194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34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152680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35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256588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36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5158276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37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2058958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38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5278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4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625082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5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92296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6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443558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7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26958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8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303902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6AC0B-D63F-4B2E-93A8-5488888559B8}" type="slidenum">
              <a:rPr lang="es-EC" smtClean="0"/>
              <a:t>9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0464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4601D-FDDF-4F28-B303-33783C878082}" type="datetimeFigureOut">
              <a:rPr lang="es-EC" smtClean="0"/>
              <a:t>30/3/2022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AF058-1B24-4EA7-8179-BD401FD3BA2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16288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4601D-FDDF-4F28-B303-33783C878082}" type="datetimeFigureOut">
              <a:rPr lang="es-EC" smtClean="0"/>
              <a:t>30/3/2022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AF058-1B24-4EA7-8179-BD401FD3BA2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11734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4601D-FDDF-4F28-B303-33783C878082}" type="datetimeFigureOut">
              <a:rPr lang="es-EC" smtClean="0"/>
              <a:t>30/3/2022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AF058-1B24-4EA7-8179-BD401FD3BA2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43032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4601D-FDDF-4F28-B303-33783C878082}" type="datetimeFigureOut">
              <a:rPr lang="es-EC" smtClean="0"/>
              <a:t>30/3/2022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AF058-1B24-4EA7-8179-BD401FD3BA2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94965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4601D-FDDF-4F28-B303-33783C878082}" type="datetimeFigureOut">
              <a:rPr lang="es-EC" smtClean="0"/>
              <a:t>30/3/2022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AF058-1B24-4EA7-8179-BD401FD3BA2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72964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4601D-FDDF-4F28-B303-33783C878082}" type="datetimeFigureOut">
              <a:rPr lang="es-EC" smtClean="0"/>
              <a:t>30/3/2022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AF058-1B24-4EA7-8179-BD401FD3BA2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5666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4601D-FDDF-4F28-B303-33783C878082}" type="datetimeFigureOut">
              <a:rPr lang="es-EC" smtClean="0"/>
              <a:t>30/3/2022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AF058-1B24-4EA7-8179-BD401FD3BA2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28294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4601D-FDDF-4F28-B303-33783C878082}" type="datetimeFigureOut">
              <a:rPr lang="es-EC" smtClean="0"/>
              <a:t>30/3/2022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AF058-1B24-4EA7-8179-BD401FD3BA2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08099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4601D-FDDF-4F28-B303-33783C878082}" type="datetimeFigureOut">
              <a:rPr lang="es-EC" smtClean="0"/>
              <a:t>30/3/2022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AF058-1B24-4EA7-8179-BD401FD3BA2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107865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4601D-FDDF-4F28-B303-33783C878082}" type="datetimeFigureOut">
              <a:rPr lang="es-EC" smtClean="0"/>
              <a:t>30/3/2022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AF058-1B24-4EA7-8179-BD401FD3BA2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81996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4601D-FDDF-4F28-B303-33783C878082}" type="datetimeFigureOut">
              <a:rPr lang="es-EC" smtClean="0"/>
              <a:t>30/3/2022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AF058-1B24-4EA7-8179-BD401FD3BA2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49446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4601D-FDDF-4F28-B303-33783C878082}" type="datetimeFigureOut">
              <a:rPr lang="es-EC" smtClean="0"/>
              <a:t>30/3/2022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AF058-1B24-4EA7-8179-BD401FD3BA2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455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1791363"/>
            <a:ext cx="7772400" cy="1470025"/>
          </a:xfrm>
        </p:spPr>
        <p:txBody>
          <a:bodyPr/>
          <a:lstStyle/>
          <a:p>
            <a:r>
              <a:rPr lang="es-EC" b="1" dirty="0"/>
              <a:t>PROYECTO DE TITULACIÓN</a:t>
            </a:r>
            <a:endParaRPr lang="es-ES" b="1" i="1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7524" y="3908647"/>
            <a:ext cx="8964488" cy="1752600"/>
          </a:xfrm>
        </p:spPr>
        <p:txBody>
          <a:bodyPr>
            <a:normAutofit fontScale="92500"/>
          </a:bodyPr>
          <a:lstStyle/>
          <a:p>
            <a:r>
              <a:rPr lang="es-ES" dirty="0"/>
              <a:t>PROCEDIMIENTO DE CERTIFICACIÓN INTERNACIONAL PARA LAS UNIDADES DE INTERVENCIÓN Y RESCATE DEL EJÉRCITO ECUATORIANO</a:t>
            </a:r>
            <a:endParaRPr lang="es-EC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746404" y="3068960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id="{4696DAD9-D34B-4C2E-9E60-6655FD2159E5}"/>
              </a:ext>
            </a:extLst>
          </p:cNvPr>
          <p:cNvSpPr/>
          <p:nvPr/>
        </p:nvSpPr>
        <p:spPr>
          <a:xfrm>
            <a:off x="1403648" y="6131632"/>
            <a:ext cx="67687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2800" dirty="0"/>
              <a:t>Maestría en Estrategia Militar Terrestre</a:t>
            </a:r>
            <a:endParaRPr lang="es-ES" sz="2800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C663080-6544-4D64-8263-CFA586721851}"/>
              </a:ext>
            </a:extLst>
          </p:cNvPr>
          <p:cNvSpPr/>
          <p:nvPr/>
        </p:nvSpPr>
        <p:spPr>
          <a:xfrm>
            <a:off x="44668" y="188641"/>
            <a:ext cx="8127732" cy="1602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42FDD1E-1C75-4E57-9612-CFC49E9D159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04" y="322363"/>
            <a:ext cx="6129851" cy="1292754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4F74C4E-7D3D-4765-968F-725BDBD8E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777" y="188642"/>
            <a:ext cx="1602719" cy="160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57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7544" y="1674021"/>
            <a:ext cx="8208912" cy="1538951"/>
          </a:xfrm>
        </p:spPr>
        <p:txBody>
          <a:bodyPr>
            <a:no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dirty="0"/>
              <a:t>No existe las normas y procedimientos para la  certificación y el empleo de estas unidades.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703815" y="1196752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24B5C0C8-D7BB-45AD-9670-041B146E557E}"/>
              </a:ext>
            </a:extLst>
          </p:cNvPr>
          <p:cNvSpPr/>
          <p:nvPr/>
        </p:nvSpPr>
        <p:spPr>
          <a:xfrm>
            <a:off x="899592" y="530117"/>
            <a:ext cx="26779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/>
              <a:t>JUSTIFICACIÓN</a:t>
            </a:r>
          </a:p>
        </p:txBody>
      </p:sp>
      <p:cxnSp>
        <p:nvCxnSpPr>
          <p:cNvPr id="5" name="8 Conector recto">
            <a:extLst>
              <a:ext uri="{FF2B5EF4-FFF2-40B4-BE49-F238E27FC236}">
                <a16:creationId xmlns:a16="http://schemas.microsoft.com/office/drawing/2014/main" id="{699F0572-9B55-4348-A374-B767C6664EE3}"/>
              </a:ext>
            </a:extLst>
          </p:cNvPr>
          <p:cNvCxnSpPr/>
          <p:nvPr/>
        </p:nvCxnSpPr>
        <p:spPr>
          <a:xfrm>
            <a:off x="827584" y="4064803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:a16="http://schemas.microsoft.com/office/drawing/2014/main" id="{9A16D022-2E01-43A8-9123-75AE4444D84B}"/>
              </a:ext>
            </a:extLst>
          </p:cNvPr>
          <p:cNvSpPr/>
          <p:nvPr/>
        </p:nvSpPr>
        <p:spPr>
          <a:xfrm>
            <a:off x="1023361" y="3398168"/>
            <a:ext cx="25739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/>
              <a:t>IMPORTANCIA</a:t>
            </a:r>
          </a:p>
        </p:txBody>
      </p:sp>
      <p:sp>
        <p:nvSpPr>
          <p:cNvPr id="7" name="2 Subtítulo">
            <a:extLst>
              <a:ext uri="{FF2B5EF4-FFF2-40B4-BE49-F238E27FC236}">
                <a16:creationId xmlns:a16="http://schemas.microsoft.com/office/drawing/2014/main" id="{AD874AEE-C95A-4394-B91D-63589D187D5F}"/>
              </a:ext>
            </a:extLst>
          </p:cNvPr>
          <p:cNvSpPr txBox="1">
            <a:spLocks/>
          </p:cNvSpPr>
          <p:nvPr/>
        </p:nvSpPr>
        <p:spPr>
          <a:xfrm>
            <a:off x="343031" y="4626716"/>
            <a:ext cx="8208912" cy="2069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>
              <a:buFont typeface="Arial" pitchFamily="34" charset="0"/>
              <a:buChar char="•"/>
            </a:pPr>
            <a:r>
              <a:rPr lang="es-EC" dirty="0"/>
              <a:t>UNIR del Ejército ecuatoriano a la presente fecha están inhabilitadas para realizar la intervención y rescate en caso de desastres naturales o antrópicos.</a:t>
            </a:r>
          </a:p>
        </p:txBody>
      </p:sp>
    </p:spTree>
    <p:extLst>
      <p:ext uri="{BB962C8B-B14F-4D97-AF65-F5344CB8AC3E}">
        <p14:creationId xmlns:p14="http://schemas.microsoft.com/office/powerpoint/2010/main" val="1004181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775823" y="2106073"/>
            <a:ext cx="7776864" cy="3555175"/>
          </a:xfrm>
        </p:spPr>
        <p:txBody>
          <a:bodyPr>
            <a:noAutofit/>
          </a:bodyPr>
          <a:lstStyle/>
          <a:p>
            <a:pPr algn="just"/>
            <a:r>
              <a:rPr lang="es-ES" dirty="0"/>
              <a:t>Establecer un procedimiento de certificación internacional para las unidades de intervención y rescate del Ejército ecuatoriano, que permita su empleo para enfrentar y mitigar cualquier desastre de tipo natural o antrópico, a nivel nacional o internacional.</a:t>
            </a:r>
            <a:endParaRPr lang="es-EC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703815" y="1196752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24B5C0C8-D7BB-45AD-9670-041B146E557E}"/>
              </a:ext>
            </a:extLst>
          </p:cNvPr>
          <p:cNvSpPr/>
          <p:nvPr/>
        </p:nvSpPr>
        <p:spPr>
          <a:xfrm>
            <a:off x="899592" y="530117"/>
            <a:ext cx="34670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/>
              <a:t>OBJETIVO GENERAL</a:t>
            </a:r>
          </a:p>
        </p:txBody>
      </p:sp>
    </p:spTree>
    <p:extLst>
      <p:ext uri="{BB962C8B-B14F-4D97-AF65-F5344CB8AC3E}">
        <p14:creationId xmlns:p14="http://schemas.microsoft.com/office/powerpoint/2010/main" val="24342271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7544" y="1674021"/>
            <a:ext cx="8208912" cy="4563289"/>
          </a:xfrm>
        </p:spPr>
        <p:txBody>
          <a:bodyPr>
            <a:no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dirty="0"/>
              <a:t>Definir un marco teórico válido para determinar el procedimiento de certificación internacional.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dirty="0"/>
              <a:t>Generar las propuestas para el entrenamiento, equipamiento y capacidades de las UNIR.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dirty="0"/>
              <a:t>Establecer la normativa internacional para el empleo de las UNIR</a:t>
            </a:r>
            <a:r>
              <a:rPr lang="es-EC" dirty="0"/>
              <a:t>.</a:t>
            </a:r>
            <a:endParaRPr lang="es-ES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703815" y="1196752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24B5C0C8-D7BB-45AD-9670-041B146E557E}"/>
              </a:ext>
            </a:extLst>
          </p:cNvPr>
          <p:cNvSpPr/>
          <p:nvPr/>
        </p:nvSpPr>
        <p:spPr>
          <a:xfrm>
            <a:off x="899592" y="530117"/>
            <a:ext cx="41855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/>
              <a:t>OBJETIVOS ESPECÍFICOS</a:t>
            </a:r>
          </a:p>
        </p:txBody>
      </p:sp>
    </p:spTree>
    <p:extLst>
      <p:ext uri="{BB962C8B-B14F-4D97-AF65-F5344CB8AC3E}">
        <p14:creationId xmlns:p14="http://schemas.microsoft.com/office/powerpoint/2010/main" val="2039498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971112"/>
          </a:xfrm>
        </p:spPr>
        <p:txBody>
          <a:bodyPr/>
          <a:lstStyle/>
          <a:p>
            <a:r>
              <a:rPr lang="es-EC" dirty="0"/>
              <a:t>CAPÍTULO II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685800" y="1879832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2 Subtítulo">
            <a:extLst>
              <a:ext uri="{FF2B5EF4-FFF2-40B4-BE49-F238E27FC236}">
                <a16:creationId xmlns:a16="http://schemas.microsoft.com/office/drawing/2014/main" id="{56335538-A6E0-4372-AB5D-3E77027AE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5733" y="3172969"/>
            <a:ext cx="6892534" cy="1336146"/>
          </a:xfrm>
        </p:spPr>
        <p:txBody>
          <a:bodyPr>
            <a:noAutofit/>
          </a:bodyPr>
          <a:lstStyle/>
          <a:p>
            <a:r>
              <a:rPr lang="en-US" sz="3600" dirty="0"/>
              <a:t>MARCO TEÓRICO</a:t>
            </a:r>
            <a:endParaRPr lang="es-EC" sz="36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69B5AD0-A195-4D13-8643-2F8841372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87" y="277113"/>
            <a:ext cx="1357309" cy="135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24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47310" y="224325"/>
            <a:ext cx="7772400" cy="971112"/>
          </a:xfrm>
        </p:spPr>
        <p:txBody>
          <a:bodyPr/>
          <a:lstStyle/>
          <a:p>
            <a:r>
              <a:rPr lang="es-EC" dirty="0"/>
              <a:t>MARCO TEÓRICO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5272" y="1412776"/>
            <a:ext cx="8931224" cy="5220898"/>
          </a:xfrm>
        </p:spPr>
        <p:txBody>
          <a:bodyPr>
            <a:noAutofit/>
          </a:bodyPr>
          <a:lstStyle/>
          <a:p>
            <a:pPr algn="just"/>
            <a:r>
              <a:rPr lang="en-US" b="1" dirty="0"/>
              <a:t>ANTECEDENTES INVESTIGATIVOS</a:t>
            </a:r>
            <a:endParaRPr lang="es-EC" b="1" dirty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dirty="0"/>
              <a:t>ONU- La seguridad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3200" dirty="0"/>
              <a:t>Plan Nacional de </a:t>
            </a:r>
            <a:r>
              <a:rPr lang="es-EC" dirty="0"/>
              <a:t>S</a:t>
            </a:r>
            <a:r>
              <a:rPr lang="es-EC" sz="3200" dirty="0"/>
              <a:t>eguridad Integral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dirty="0"/>
              <a:t>Nueva visión centrada en el bienestar del ser humano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3200" dirty="0"/>
              <a:t>Misión complementaria de FF.AA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dirty="0"/>
              <a:t>La SGR, a través de la Subsecretaria de Preparación y Respuesta ante Eventos Adversos – SPREA, acredita grupos USAR</a:t>
            </a:r>
            <a:endParaRPr lang="es-EC" sz="3200" dirty="0"/>
          </a:p>
          <a:p>
            <a:pPr algn="just"/>
            <a:endParaRPr lang="es-EC" dirty="0"/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es-EC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447310" y="1195437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918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47310" y="117950"/>
            <a:ext cx="7772400" cy="1077487"/>
          </a:xfrm>
        </p:spPr>
        <p:txBody>
          <a:bodyPr>
            <a:normAutofit/>
          </a:bodyPr>
          <a:lstStyle/>
          <a:p>
            <a:r>
              <a:rPr lang="es-EC" dirty="0"/>
              <a:t>FUNDAMENTACIÓN </a:t>
            </a:r>
            <a:r>
              <a:rPr lang="en-US" dirty="0"/>
              <a:t>TEÓRICA</a:t>
            </a:r>
            <a:endParaRPr lang="es-EC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5272" y="1412776"/>
            <a:ext cx="8931224" cy="5220898"/>
          </a:xfrm>
        </p:spPr>
        <p:txBody>
          <a:bodyPr>
            <a:noAutofit/>
          </a:bodyPr>
          <a:lstStyle/>
          <a:p>
            <a:pPr algn="just"/>
            <a:r>
              <a:rPr lang="es-EC" dirty="0"/>
              <a:t>ANTECEDENTES DE LA INVESTIGACIÓN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sz="3200" dirty="0"/>
              <a:t>Seguridad individual orientada al poder nacional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dirty="0"/>
              <a:t>Terremoto de 2016 y la participación de FF.AA</a:t>
            </a:r>
          </a:p>
          <a:p>
            <a:pPr algn="just"/>
            <a:endParaRPr lang="es-EC" dirty="0"/>
          </a:p>
          <a:p>
            <a:pPr algn="just">
              <a:lnSpc>
                <a:spcPct val="150000"/>
              </a:lnSpc>
            </a:pPr>
            <a:r>
              <a:rPr lang="es-EC" dirty="0"/>
              <a:t>FUNDAMENTACIÓN CONCEPTUAL</a:t>
            </a:r>
          </a:p>
          <a:p>
            <a:pPr lvl="1" algn="just">
              <a:lnSpc>
                <a:spcPct val="150000"/>
              </a:lnSpc>
            </a:pPr>
            <a:r>
              <a:rPr lang="es-EC" dirty="0"/>
              <a:t>BASES TEÓRICAS</a:t>
            </a:r>
          </a:p>
          <a:p>
            <a:pPr marL="914400" lvl="1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/>
              <a:t>Diferentes conceptos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es-EC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447310" y="1195437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351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47310" y="117950"/>
            <a:ext cx="7772400" cy="1077487"/>
          </a:xfrm>
        </p:spPr>
        <p:txBody>
          <a:bodyPr>
            <a:normAutofit/>
          </a:bodyPr>
          <a:lstStyle/>
          <a:p>
            <a:r>
              <a:rPr lang="es-EC" dirty="0"/>
              <a:t>FUNDAMENTACIÓN </a:t>
            </a:r>
            <a:r>
              <a:rPr lang="en-US" dirty="0"/>
              <a:t>LEGAL</a:t>
            </a:r>
            <a:endParaRPr lang="es-EC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11898" y="1340768"/>
            <a:ext cx="7563072" cy="5220898"/>
          </a:xfrm>
        </p:spPr>
        <p:txBody>
          <a:bodyPr>
            <a:noAutofit/>
          </a:bodyPr>
          <a:lstStyle/>
          <a:p>
            <a:pPr algn="just"/>
            <a:r>
              <a:rPr lang="es-EC" u="sng" dirty="0"/>
              <a:t>MARCO CONSTITUCIONAL</a:t>
            </a:r>
          </a:p>
          <a:p>
            <a:pPr lvl="1" algn="l"/>
            <a:r>
              <a:rPr lang="es-EC" dirty="0"/>
              <a:t>Art. 3 Deberes del Estado </a:t>
            </a:r>
            <a:endParaRPr lang="es-ES" dirty="0"/>
          </a:p>
          <a:p>
            <a:pPr lvl="1" algn="l"/>
            <a:r>
              <a:rPr lang="es-EC" dirty="0"/>
              <a:t>Art. 158 Misión FF.AA.      </a:t>
            </a:r>
            <a:endParaRPr lang="es-ES" dirty="0"/>
          </a:p>
          <a:p>
            <a:pPr lvl="1" algn="l"/>
            <a:r>
              <a:rPr lang="es-EC" dirty="0"/>
              <a:t>Art. 162 Apoyo al desarrollo </a:t>
            </a:r>
            <a:endParaRPr lang="es-ES" dirty="0"/>
          </a:p>
          <a:p>
            <a:pPr lvl="1" algn="l"/>
            <a:r>
              <a:rPr lang="es-EC" dirty="0"/>
              <a:t>Arts. 164, 165 y 166 Estado de Excepción</a:t>
            </a:r>
            <a:endParaRPr lang="es-ES" dirty="0"/>
          </a:p>
          <a:p>
            <a:pPr lvl="1" algn="l"/>
            <a:r>
              <a:rPr lang="es-EC" dirty="0"/>
              <a:t>Art. 313 Sectores Estratégicos  </a:t>
            </a:r>
            <a:endParaRPr lang="es-ES" dirty="0"/>
          </a:p>
          <a:p>
            <a:pPr lvl="1" algn="l"/>
            <a:r>
              <a:rPr lang="es-EC" dirty="0"/>
              <a:t>Art. 393 Seguridad Humana </a:t>
            </a:r>
            <a:endParaRPr lang="es-ES" dirty="0"/>
          </a:p>
          <a:p>
            <a:pPr lvl="1" algn="l"/>
            <a:r>
              <a:rPr lang="es-EC" dirty="0"/>
              <a:t>Art. 405  Aéreas protegidas  </a:t>
            </a:r>
            <a:endParaRPr lang="es-ES" dirty="0"/>
          </a:p>
          <a:p>
            <a:pPr lvl="1" algn="l"/>
            <a:r>
              <a:rPr lang="es-EC" dirty="0"/>
              <a:t>Art. 408  Propiedad del Estado </a:t>
            </a:r>
            <a:endParaRPr lang="es-ES" dirty="0"/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es-EC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447310" y="1195437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278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47310" y="117950"/>
            <a:ext cx="7772400" cy="1077487"/>
          </a:xfrm>
        </p:spPr>
        <p:txBody>
          <a:bodyPr>
            <a:normAutofit/>
          </a:bodyPr>
          <a:lstStyle/>
          <a:p>
            <a:r>
              <a:rPr lang="es-EC" dirty="0"/>
              <a:t>FUNDAMENTACIÓN </a:t>
            </a:r>
            <a:r>
              <a:rPr lang="en-US" dirty="0"/>
              <a:t>LEGAL</a:t>
            </a:r>
            <a:endParaRPr lang="es-EC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5272" y="1412776"/>
            <a:ext cx="8931224" cy="5220898"/>
          </a:xfrm>
        </p:spPr>
        <p:txBody>
          <a:bodyPr>
            <a:noAutofit/>
          </a:bodyPr>
          <a:lstStyle/>
          <a:p>
            <a:pPr algn="just"/>
            <a:r>
              <a:rPr lang="es-EC" u="sng" dirty="0"/>
              <a:t>LEY DE SEGURIDAD PÚBLICA Y DEL ESTADO</a:t>
            </a:r>
          </a:p>
          <a:p>
            <a:pPr lvl="1" algn="just"/>
            <a:r>
              <a:rPr lang="es-EC" sz="2400" dirty="0"/>
              <a:t>Art. 6 Integración Consejo de Seguridad  Pública del  Estado.</a:t>
            </a:r>
            <a:endParaRPr lang="es-ES" sz="2400" dirty="0"/>
          </a:p>
          <a:p>
            <a:pPr lvl="1" algn="just"/>
            <a:r>
              <a:rPr lang="es-EC" sz="2400" dirty="0"/>
              <a:t>Art. 11 Órganos del Sistema de Seguridad Pública y del  Estado  Arts. 28 al 35  Declaratoria Estados de   Excepción</a:t>
            </a:r>
            <a:endParaRPr lang="es-ES" sz="2400" dirty="0"/>
          </a:p>
          <a:p>
            <a:pPr lvl="1" algn="just"/>
            <a:r>
              <a:rPr lang="es-EC" sz="2400" dirty="0"/>
              <a:t>Art. 36 a  37 Movilización y Requisiciones</a:t>
            </a:r>
            <a:endParaRPr lang="es-ES" sz="2400" dirty="0"/>
          </a:p>
          <a:p>
            <a:pPr lvl="1" algn="just"/>
            <a:r>
              <a:rPr lang="es-EC" sz="2400" dirty="0"/>
              <a:t>Título VII  y Art.-38 Zonas de Seguridad </a:t>
            </a:r>
            <a:endParaRPr lang="es-ES" sz="2400" dirty="0"/>
          </a:p>
          <a:p>
            <a:pPr lvl="1" algn="just"/>
            <a:r>
              <a:rPr lang="es-EC" sz="2400" dirty="0"/>
              <a:t>Arts. 39 al 41 Delimitación Zona de frontera</a:t>
            </a:r>
            <a:endParaRPr lang="es-ES" sz="2400" dirty="0"/>
          </a:p>
          <a:p>
            <a:pPr lvl="1" algn="just"/>
            <a:r>
              <a:rPr lang="es-EC" sz="2400" dirty="0"/>
              <a:t>Art. 43 Protección Sectores Estratégicos </a:t>
            </a:r>
            <a:endParaRPr lang="es-ES" sz="2400" dirty="0"/>
          </a:p>
          <a:p>
            <a:pPr lvl="1" algn="just"/>
            <a:r>
              <a:rPr lang="es-EC" sz="2400" dirty="0"/>
              <a:t>Art. 46 Reg. Ley de Seguridad Pública y del Estado  (Vigilancia Zonas  de  Seguridad) </a:t>
            </a:r>
            <a:endParaRPr lang="es-ES" sz="2400" dirty="0"/>
          </a:p>
          <a:p>
            <a:pPr lvl="1" algn="just"/>
            <a:r>
              <a:rPr lang="es-EC" sz="2400" dirty="0"/>
              <a:t>Art. 12 Reg. Ley de Seguridad Pública y del Estado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447310" y="1195437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47310" y="117950"/>
            <a:ext cx="7772400" cy="1077487"/>
          </a:xfrm>
        </p:spPr>
        <p:txBody>
          <a:bodyPr>
            <a:normAutofit/>
          </a:bodyPr>
          <a:lstStyle/>
          <a:p>
            <a:r>
              <a:rPr lang="es-EC" dirty="0"/>
              <a:t>FUNDAMENTACIÓN </a:t>
            </a:r>
            <a:r>
              <a:rPr lang="en-US" dirty="0"/>
              <a:t>LEGAL</a:t>
            </a:r>
            <a:endParaRPr lang="es-EC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11898" y="1340768"/>
            <a:ext cx="7563072" cy="4896542"/>
          </a:xfrm>
        </p:spPr>
        <p:txBody>
          <a:bodyPr>
            <a:noAutofit/>
          </a:bodyPr>
          <a:lstStyle/>
          <a:p>
            <a:pPr algn="l"/>
            <a:r>
              <a:rPr lang="es-EC" b="1" dirty="0"/>
              <a:t>OTRA NORMATIVA LEGAL</a:t>
            </a:r>
            <a:endParaRPr lang="es-ES" sz="2800" dirty="0"/>
          </a:p>
          <a:p>
            <a:pPr lvl="1" algn="l"/>
            <a:r>
              <a:rPr lang="es-EC" dirty="0"/>
              <a:t>Decreto Ejecutivo No. 433  </a:t>
            </a:r>
            <a:endParaRPr lang="es-ES" sz="2400" dirty="0"/>
          </a:p>
          <a:p>
            <a:pPr lvl="1" algn="l"/>
            <a:r>
              <a:rPr lang="es-EC" dirty="0"/>
              <a:t>Art. 161 Código  de Procedimiento Penal   Art. 4 Ley  de Control de Armas</a:t>
            </a:r>
            <a:endParaRPr lang="es-ES" sz="2400" dirty="0"/>
          </a:p>
          <a:p>
            <a:pPr lvl="1" algn="l"/>
            <a:r>
              <a:rPr lang="es-EC" dirty="0"/>
              <a:t>Ley  de Hidrocarburos  (Art. 1 y Art. 57)</a:t>
            </a:r>
            <a:endParaRPr lang="es-ES" sz="2400" dirty="0"/>
          </a:p>
          <a:p>
            <a:pPr lvl="1" algn="l"/>
            <a:r>
              <a:rPr lang="es-EC" dirty="0"/>
              <a:t>Plan de Soberanía Energética </a:t>
            </a:r>
            <a:endParaRPr lang="es-ES" sz="2400" dirty="0"/>
          </a:p>
          <a:p>
            <a:pPr lvl="1" algn="l"/>
            <a:r>
              <a:rPr lang="es-EC" dirty="0"/>
              <a:t>Reglamento Ley de Substancias  Estupefacientes y Psicotrópicas  de la madera </a:t>
            </a:r>
            <a:endParaRPr lang="es-ES" sz="2400" dirty="0"/>
          </a:p>
          <a:p>
            <a:pPr lvl="1" algn="l"/>
            <a:r>
              <a:rPr lang="es-EC" dirty="0"/>
              <a:t>Código de Policía Marítima (Art. 5 y 18) </a:t>
            </a:r>
            <a:endParaRPr lang="es-ES" sz="2400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447310" y="1195437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722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47310" y="117950"/>
            <a:ext cx="7772400" cy="1077487"/>
          </a:xfrm>
        </p:spPr>
        <p:txBody>
          <a:bodyPr>
            <a:normAutofit/>
          </a:bodyPr>
          <a:lstStyle/>
          <a:p>
            <a:r>
              <a:rPr lang="en-US" dirty="0"/>
              <a:t>SISTEMAS DE VARIABLES</a:t>
            </a:r>
            <a:endParaRPr lang="es-EC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34934" y="1700807"/>
            <a:ext cx="7563072" cy="4248463"/>
          </a:xfrm>
        </p:spPr>
        <p:txBody>
          <a:bodyPr>
            <a:noAutofit/>
          </a:bodyPr>
          <a:lstStyle/>
          <a:p>
            <a:pPr algn="l"/>
            <a:r>
              <a:rPr lang="es-ES" b="1" dirty="0"/>
              <a:t>Variable Independiente.-  </a:t>
            </a:r>
            <a:r>
              <a:rPr lang="es-ES" dirty="0"/>
              <a:t>Certificación internacional de acuerdo a las normas INSARAG.</a:t>
            </a:r>
          </a:p>
          <a:p>
            <a:pPr algn="l"/>
            <a:endParaRPr lang="es-ES" dirty="0"/>
          </a:p>
          <a:p>
            <a:pPr algn="l"/>
            <a:r>
              <a:rPr lang="es-ES" b="1" dirty="0"/>
              <a:t>Variable Dependiente.- </a:t>
            </a:r>
            <a:r>
              <a:rPr lang="es-ES" dirty="0"/>
              <a:t>Eficiencia en su empleo y respuesta ante desastres de tipo natural o antrópico.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447310" y="1195437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4694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159732" y="5974434"/>
            <a:ext cx="4784576" cy="694926"/>
          </a:xfrm>
        </p:spPr>
        <p:txBody>
          <a:bodyPr>
            <a:normAutofit lnSpcReduction="10000"/>
          </a:bodyPr>
          <a:lstStyle/>
          <a:p>
            <a:r>
              <a:rPr lang="es-EC" sz="4000" dirty="0"/>
              <a:t>INTEGRANTES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591580" y="5470378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 Subtítulo">
            <a:extLst>
              <a:ext uri="{FF2B5EF4-FFF2-40B4-BE49-F238E27FC236}">
                <a16:creationId xmlns:a16="http://schemas.microsoft.com/office/drawing/2014/main" id="{1654B877-BBF7-4874-A92D-D51857697A00}"/>
              </a:ext>
            </a:extLst>
          </p:cNvPr>
          <p:cNvSpPr txBox="1">
            <a:spLocks/>
          </p:cNvSpPr>
          <p:nvPr/>
        </p:nvSpPr>
        <p:spPr>
          <a:xfrm>
            <a:off x="906249" y="4318250"/>
            <a:ext cx="3116324" cy="91094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4000" dirty="0"/>
              <a:t>TCRN. E.M. PARAC.</a:t>
            </a:r>
          </a:p>
          <a:p>
            <a:r>
              <a:rPr lang="es-EC" sz="4000" dirty="0"/>
              <a:t>Fernando Espinosa</a:t>
            </a:r>
          </a:p>
        </p:txBody>
      </p:sp>
      <p:sp>
        <p:nvSpPr>
          <p:cNvPr id="14" name="2 Subtítulo">
            <a:extLst>
              <a:ext uri="{FF2B5EF4-FFF2-40B4-BE49-F238E27FC236}">
                <a16:creationId xmlns:a16="http://schemas.microsoft.com/office/drawing/2014/main" id="{62B705AE-BEDD-49E8-8DD5-32433D62D6D2}"/>
              </a:ext>
            </a:extLst>
          </p:cNvPr>
          <p:cNvSpPr txBox="1">
            <a:spLocks/>
          </p:cNvSpPr>
          <p:nvPr/>
        </p:nvSpPr>
        <p:spPr>
          <a:xfrm>
            <a:off x="5128084" y="4318616"/>
            <a:ext cx="3116324" cy="91092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C" sz="4000" dirty="0"/>
              <a:t>TCRN. E.M. PLTO.</a:t>
            </a:r>
          </a:p>
          <a:p>
            <a:r>
              <a:rPr lang="es-EC" sz="4000" dirty="0"/>
              <a:t>Gustavo Murgueytio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1E0AF3C-131C-4DF6-AA11-585A6FCD3E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90" r="12547" b="-26320"/>
          <a:stretch/>
        </p:blipFill>
        <p:spPr>
          <a:xfrm>
            <a:off x="1244853" y="573507"/>
            <a:ext cx="2561696" cy="3724130"/>
          </a:xfrm>
          <a:prstGeom prst="rect">
            <a:avLst/>
          </a:prstGeom>
        </p:spPr>
      </p:pic>
      <p:sp>
        <p:nvSpPr>
          <p:cNvPr id="15" name="5 Rectángulo">
            <a:extLst>
              <a:ext uri="{FF2B5EF4-FFF2-40B4-BE49-F238E27FC236}">
                <a16:creationId xmlns:a16="http://schemas.microsoft.com/office/drawing/2014/main" id="{6D480030-8E16-489C-ADD1-D5F827DCC842}"/>
              </a:ext>
            </a:extLst>
          </p:cNvPr>
          <p:cNvSpPr/>
          <p:nvPr/>
        </p:nvSpPr>
        <p:spPr>
          <a:xfrm>
            <a:off x="5296849" y="353405"/>
            <a:ext cx="2993743" cy="34144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5 Rectángulo">
            <a:extLst>
              <a:ext uri="{FF2B5EF4-FFF2-40B4-BE49-F238E27FC236}">
                <a16:creationId xmlns:a16="http://schemas.microsoft.com/office/drawing/2014/main" id="{FBD222ED-E6BD-4BE2-A88B-163B95335036}"/>
              </a:ext>
            </a:extLst>
          </p:cNvPr>
          <p:cNvSpPr/>
          <p:nvPr/>
        </p:nvSpPr>
        <p:spPr>
          <a:xfrm>
            <a:off x="1028830" y="353406"/>
            <a:ext cx="2993743" cy="3414483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3DFFE1C-B330-496F-9D05-C1645277B9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17" t="16993" r="10356" b="16043"/>
          <a:stretch/>
        </p:blipFill>
        <p:spPr>
          <a:xfrm>
            <a:off x="5546548" y="571456"/>
            <a:ext cx="2561697" cy="299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70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47310" y="117950"/>
            <a:ext cx="7772400" cy="1077487"/>
          </a:xfrm>
        </p:spPr>
        <p:txBody>
          <a:bodyPr>
            <a:normAutofit/>
          </a:bodyPr>
          <a:lstStyle/>
          <a:p>
            <a:r>
              <a:rPr lang="en-US" dirty="0"/>
              <a:t>HIPÓTESIS</a:t>
            </a:r>
            <a:endParaRPr lang="es-EC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47310" y="1932388"/>
            <a:ext cx="7920880" cy="3672408"/>
          </a:xfrm>
        </p:spPr>
        <p:txBody>
          <a:bodyPr>
            <a:noAutofit/>
          </a:bodyPr>
          <a:lstStyle/>
          <a:p>
            <a:pPr algn="just"/>
            <a:r>
              <a:rPr lang="es-ES" dirty="0"/>
              <a:t>“Las UNIR (unidades de intervención y rescate) del Ejército ecuatoriano al ser certificadas internacionalmente de acuerdo a las normas INSARAG estarán habilitadas para su empleo y respuesta ante desastres naturales o antrópicos en el ámbito nacional o internacional”.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447310" y="1195437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99148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504" y="117950"/>
            <a:ext cx="8712968" cy="1077487"/>
          </a:xfrm>
        </p:spPr>
        <p:txBody>
          <a:bodyPr>
            <a:noAutofit/>
          </a:bodyPr>
          <a:lstStyle/>
          <a:p>
            <a:r>
              <a:rPr lang="en-US" sz="3200" dirty="0"/>
              <a:t>CUADRO DE OPERACIONALIZACIÓN DE LAS VARIABLES</a:t>
            </a:r>
            <a:endParaRPr lang="es-EC" sz="3200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447310" y="1195437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DD92232-DEC0-4696-A197-76A88468F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0748881"/>
              </p:ext>
            </p:extLst>
          </p:nvPr>
        </p:nvGraphicFramePr>
        <p:xfrm>
          <a:off x="323528" y="1412776"/>
          <a:ext cx="8568952" cy="467918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371205505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3203193294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587231807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342620267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946439573"/>
                    </a:ext>
                  </a:extLst>
                </a:gridCol>
              </a:tblGrid>
              <a:tr h="6744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600" dirty="0">
                          <a:effectLst/>
                        </a:rPr>
                        <a:t>VARIABLE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600">
                          <a:effectLst/>
                        </a:rPr>
                        <a:t>DEFINICIÓN CONCEPTUAL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600">
                          <a:effectLst/>
                        </a:rPr>
                        <a:t>DIMENSIONES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600">
                          <a:effectLst/>
                        </a:rPr>
                        <a:t>INDICADORES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600">
                          <a:effectLst/>
                        </a:rPr>
                        <a:t>INSTRUMENTOS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3053327"/>
                  </a:ext>
                </a:extLst>
              </a:tr>
              <a:tr h="38820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600">
                          <a:effectLst/>
                        </a:rPr>
                        <a:t>Certificación internacional de acuerdo a las normas INSARAG (Variable Independiente)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600" dirty="0">
                          <a:effectLst/>
                        </a:rPr>
                        <a:t>Es la acreditación que se les otorga a las unidades de intervención búsqueda y rescate que cumplen con las normas INSARAG referente a entrenamiento organización y equipamiento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600" dirty="0">
                          <a:effectLst/>
                        </a:rPr>
                        <a:t>Establecer normas internacionales mínimas para los equipos de búsqueda y rescate y una metodología para la coordinación internacional de respuesta ante desastres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600" dirty="0">
                          <a:effectLst/>
                        </a:rPr>
                        <a:t>Capacitación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600" dirty="0">
                          <a:effectLst/>
                        </a:rPr>
                        <a:t>Actualización Simulacros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600" dirty="0">
                          <a:effectLst/>
                        </a:rPr>
                        <a:t>Organización Número de unidades UNIR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600" dirty="0">
                          <a:effectLst/>
                        </a:rPr>
                        <a:t>Entrevistas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600" dirty="0">
                          <a:effectLst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600" dirty="0">
                          <a:effectLst/>
                        </a:rPr>
                        <a:t>Encuestas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0164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6569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7504" y="117950"/>
            <a:ext cx="8712968" cy="1077487"/>
          </a:xfrm>
        </p:spPr>
        <p:txBody>
          <a:bodyPr>
            <a:noAutofit/>
          </a:bodyPr>
          <a:lstStyle/>
          <a:p>
            <a:r>
              <a:rPr lang="en-US" sz="3200" dirty="0"/>
              <a:t>CUADRO DE OPERACIONALIZACIÓN DE LAS VARIABLES</a:t>
            </a:r>
            <a:endParaRPr lang="es-EC" sz="3200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447310" y="1195437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5DD92232-DEC0-4696-A197-76A88468FB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8044230"/>
              </p:ext>
            </p:extLst>
          </p:nvPr>
        </p:nvGraphicFramePr>
        <p:xfrm>
          <a:off x="323528" y="1412776"/>
          <a:ext cx="8568952" cy="481971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85910">
                  <a:extLst>
                    <a:ext uri="{9D8B030D-6E8A-4147-A177-3AD203B41FA5}">
                      <a16:colId xmlns:a16="http://schemas.microsoft.com/office/drawing/2014/main" val="2371205505"/>
                    </a:ext>
                  </a:extLst>
                </a:gridCol>
                <a:gridCol w="1942482">
                  <a:extLst>
                    <a:ext uri="{9D8B030D-6E8A-4147-A177-3AD203B41FA5}">
                      <a16:colId xmlns:a16="http://schemas.microsoft.com/office/drawing/2014/main" val="3203193294"/>
                    </a:ext>
                  </a:extLst>
                </a:gridCol>
                <a:gridCol w="1547639">
                  <a:extLst>
                    <a:ext uri="{9D8B030D-6E8A-4147-A177-3AD203B41FA5}">
                      <a16:colId xmlns:a16="http://schemas.microsoft.com/office/drawing/2014/main" val="587231807"/>
                    </a:ext>
                  </a:extLst>
                </a:gridCol>
                <a:gridCol w="1640049">
                  <a:extLst>
                    <a:ext uri="{9D8B030D-6E8A-4147-A177-3AD203B41FA5}">
                      <a16:colId xmlns:a16="http://schemas.microsoft.com/office/drawing/2014/main" val="2342620267"/>
                    </a:ext>
                  </a:extLst>
                </a:gridCol>
                <a:gridCol w="1852872">
                  <a:extLst>
                    <a:ext uri="{9D8B030D-6E8A-4147-A177-3AD203B41FA5}">
                      <a16:colId xmlns:a16="http://schemas.microsoft.com/office/drawing/2014/main" val="3946439573"/>
                    </a:ext>
                  </a:extLst>
                </a:gridCol>
              </a:tblGrid>
              <a:tr h="6744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600" dirty="0">
                          <a:effectLst/>
                        </a:rPr>
                        <a:t>VARIABLE</a:t>
                      </a:r>
                      <a:endParaRPr lang="es-E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600">
                          <a:effectLst/>
                        </a:rPr>
                        <a:t>DEFINICIÓN CONCEPTUAL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600">
                          <a:effectLst/>
                        </a:rPr>
                        <a:t>DIMENSIONES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600">
                          <a:effectLst/>
                        </a:rPr>
                        <a:t>INDICADORES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600">
                          <a:effectLst/>
                        </a:rPr>
                        <a:t>INSTRUMENTOS</a:t>
                      </a:r>
                      <a:endParaRPr lang="es-E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33053327"/>
                  </a:ext>
                </a:extLst>
              </a:tr>
              <a:tr h="388203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Eficiencia en su empleo y respuesta ante desastres (Variable Dependiente)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 eficiente entrenamiento, capacitación, equipamiento y constante actualización permitirá una respuesta adecuada y eficaz el momento de su empleo, lo que se traducirá en la cantidad de vidas salvadas.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Compromiso social y capacidad de respuesta 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Tiempo de respuesta en entrenamiento y simulacros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Equipo utilizado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Capacidad de despliegue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Evaluación hojas de chequeo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ES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Observación directa</a:t>
                      </a:r>
                      <a:endParaRPr lang="es-E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20164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9338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971112"/>
          </a:xfrm>
        </p:spPr>
        <p:txBody>
          <a:bodyPr/>
          <a:lstStyle/>
          <a:p>
            <a:r>
              <a:rPr lang="es-EC" dirty="0"/>
              <a:t>CAPÍTULO III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685800" y="1879832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2 Subtítulo">
            <a:extLst>
              <a:ext uri="{FF2B5EF4-FFF2-40B4-BE49-F238E27FC236}">
                <a16:creationId xmlns:a16="http://schemas.microsoft.com/office/drawing/2014/main" id="{56335538-A6E0-4372-AB5D-3E77027AE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5733" y="3172969"/>
            <a:ext cx="6892534" cy="720077"/>
          </a:xfrm>
        </p:spPr>
        <p:txBody>
          <a:bodyPr>
            <a:noAutofit/>
          </a:bodyPr>
          <a:lstStyle/>
          <a:p>
            <a:r>
              <a:rPr lang="en-US" sz="3600" dirty="0"/>
              <a:t>METODOLOGÍA DE LA INVESTIGACIÓN</a:t>
            </a:r>
            <a:endParaRPr lang="es-EC" sz="36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4461181-5E0C-45C4-A731-2572D75A7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87" y="277113"/>
            <a:ext cx="1357309" cy="135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277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47309" y="224325"/>
            <a:ext cx="8182959" cy="971112"/>
          </a:xfrm>
        </p:spPr>
        <p:txBody>
          <a:bodyPr>
            <a:normAutofit fontScale="90000"/>
          </a:bodyPr>
          <a:lstStyle/>
          <a:p>
            <a:r>
              <a:rPr lang="es-EC" dirty="0"/>
              <a:t>METODOLOGÍA DE LA INVESTIGACIÓN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447310" y="1195437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EA5DE2DF-0E59-4F81-AB37-79E894D6D1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8616024"/>
              </p:ext>
            </p:extLst>
          </p:nvPr>
        </p:nvGraphicFramePr>
        <p:xfrm>
          <a:off x="527229" y="764704"/>
          <a:ext cx="8182959" cy="55459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255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458DB12-7F61-4513-8353-24B3289FC7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54DA13-9B72-421D-872A-580C19CA3C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4E43ACB-6ABC-49B7-866B-541D19CB44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7AAC1B0-7A4F-4A04-A7B8-A20B7CDCA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E11D159-C750-4396-8E33-48E243C827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47310" y="224325"/>
            <a:ext cx="7772400" cy="971112"/>
          </a:xfrm>
        </p:spPr>
        <p:txBody>
          <a:bodyPr/>
          <a:lstStyle/>
          <a:p>
            <a:r>
              <a:rPr lang="es-EC" dirty="0"/>
              <a:t>POBLACIÓN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447310" y="1195437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F8531A16-AF2B-4DE1-B9A4-94EF8339B0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7007932"/>
              </p:ext>
            </p:extLst>
          </p:nvPr>
        </p:nvGraphicFramePr>
        <p:xfrm>
          <a:off x="214870" y="1628800"/>
          <a:ext cx="8714260" cy="4612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3564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A8D4FC-BC43-4766-A002-6539BC1265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200D757-39EA-4649-BED6-E187D4C343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47310" y="224325"/>
            <a:ext cx="7772400" cy="971112"/>
          </a:xfrm>
        </p:spPr>
        <p:txBody>
          <a:bodyPr/>
          <a:lstStyle/>
          <a:p>
            <a:r>
              <a:rPr lang="es-EC" dirty="0"/>
              <a:t>MUESTRA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447310" y="1195437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CE7C5EE8-AEF1-4265-BDDF-E8CF7F8E2570}"/>
              </a:ext>
            </a:extLst>
          </p:cNvPr>
          <p:cNvSpPr/>
          <p:nvPr/>
        </p:nvSpPr>
        <p:spPr>
          <a:xfrm>
            <a:off x="683568" y="2166549"/>
            <a:ext cx="77768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3200" dirty="0"/>
              <a:t>Probabilística con todas las unidades de búsqueda, intervención y rescate conformadas y que requieren someterse al proceso de certificación internacional INSARAG. </a:t>
            </a:r>
          </a:p>
          <a:p>
            <a:pPr algn="just"/>
            <a:endParaRPr lang="es-EC" sz="3200" dirty="0"/>
          </a:p>
          <a:p>
            <a:pPr algn="just"/>
            <a:r>
              <a:rPr lang="es-EC" sz="3200" dirty="0"/>
              <a:t>TOTAL: 180</a:t>
            </a:r>
          </a:p>
        </p:txBody>
      </p:sp>
    </p:spTree>
    <p:extLst>
      <p:ext uri="{BB962C8B-B14F-4D97-AF65-F5344CB8AC3E}">
        <p14:creationId xmlns:p14="http://schemas.microsoft.com/office/powerpoint/2010/main" val="3203073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47310" y="224325"/>
            <a:ext cx="7772400" cy="971112"/>
          </a:xfrm>
        </p:spPr>
        <p:txBody>
          <a:bodyPr/>
          <a:lstStyle/>
          <a:p>
            <a:r>
              <a:rPr lang="es-EC" dirty="0"/>
              <a:t>RECOLECCI</a:t>
            </a:r>
            <a:r>
              <a:rPr lang="en-US" dirty="0"/>
              <a:t>ÓN DE DATOS</a:t>
            </a:r>
            <a:endParaRPr lang="es-EC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447310" y="1195437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44705AD1-4693-4B94-B3A8-7696E4480F00}"/>
              </a:ext>
            </a:extLst>
          </p:cNvPr>
          <p:cNvSpPr/>
          <p:nvPr/>
        </p:nvSpPr>
        <p:spPr>
          <a:xfrm>
            <a:off x="755576" y="2348880"/>
            <a:ext cx="7920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3600" dirty="0"/>
              <a:t>Los instrumentos para la recolección de datos fueron válidos y confiables ya que se aplicó</a:t>
            </a:r>
            <a:r>
              <a:rPr lang="en-US" sz="3600" dirty="0"/>
              <a:t> </a:t>
            </a:r>
            <a:r>
              <a:rPr lang="es-EC" sz="3600" dirty="0"/>
              <a:t>a unidades con experiencia y que se emplean bajo la norma.</a:t>
            </a:r>
          </a:p>
          <a:p>
            <a:pPr algn="just"/>
            <a:r>
              <a:rPr lang="es-EC" sz="3600" dirty="0"/>
              <a:t>Aplicación de encuestas</a:t>
            </a:r>
          </a:p>
        </p:txBody>
      </p:sp>
    </p:spTree>
    <p:extLst>
      <p:ext uri="{BB962C8B-B14F-4D97-AF65-F5344CB8AC3E}">
        <p14:creationId xmlns:p14="http://schemas.microsoft.com/office/powerpoint/2010/main" val="4142050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79496" y="224325"/>
            <a:ext cx="7888694" cy="971112"/>
          </a:xfrm>
        </p:spPr>
        <p:txBody>
          <a:bodyPr/>
          <a:lstStyle/>
          <a:p>
            <a:r>
              <a:rPr lang="en-US" dirty="0"/>
              <a:t>RESULTADOS DE LAS ENCUESTAS</a:t>
            </a:r>
            <a:endParaRPr lang="es-EC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447310" y="1195437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44705AD1-4693-4B94-B3A8-7696E4480F00}"/>
              </a:ext>
            </a:extLst>
          </p:cNvPr>
          <p:cNvSpPr/>
          <p:nvPr/>
        </p:nvSpPr>
        <p:spPr>
          <a:xfrm>
            <a:off x="221781" y="1175094"/>
            <a:ext cx="8700437" cy="5575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2400" u="sng" dirty="0"/>
              <a:t>9 B.F.E “PATRIA”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400" dirty="0"/>
              <a:t>Más del 50 % de la muestra considera que la unidad </a:t>
            </a:r>
            <a:r>
              <a:rPr lang="es-EC" sz="2400" u="sng" dirty="0"/>
              <a:t>no se encuentra entrenada y equipada </a:t>
            </a:r>
            <a:r>
              <a:rPr lang="es-EC" sz="2400" dirty="0"/>
              <a:t>de acuerdo a estándares internacionales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400" dirty="0"/>
              <a:t>El 30% </a:t>
            </a:r>
            <a:r>
              <a:rPr lang="es-EC" sz="2400" u="sng" dirty="0"/>
              <a:t>no conoce el equipo básico completo </a:t>
            </a:r>
            <a:r>
              <a:rPr lang="es-EC" sz="2400" dirty="0"/>
              <a:t>que debe tener una unidad USAR o UNIR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400" dirty="0"/>
              <a:t>M</a:t>
            </a:r>
            <a:r>
              <a:rPr lang="en-US" sz="2400" dirty="0"/>
              <a:t>á</a:t>
            </a:r>
            <a:r>
              <a:rPr lang="es-EC" sz="2400" dirty="0"/>
              <a:t>s del 90 % confirma que las unidades que cumplen misiones de búsqueda y rescate </a:t>
            </a:r>
            <a:r>
              <a:rPr lang="es-EC" sz="2400" u="sng" dirty="0"/>
              <a:t>deben ser acreditadas internacionalmente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400" dirty="0"/>
              <a:t>El 89% de su personal </a:t>
            </a:r>
            <a:r>
              <a:rPr lang="es-EC" sz="2400" u="sng" dirty="0"/>
              <a:t>ha participado en misiones </a:t>
            </a:r>
            <a:r>
              <a:rPr lang="es-EC" sz="2400" dirty="0"/>
              <a:t>de búsqueda y rescate</a:t>
            </a:r>
          </a:p>
        </p:txBody>
      </p:sp>
    </p:spTree>
    <p:extLst>
      <p:ext uri="{BB962C8B-B14F-4D97-AF65-F5344CB8AC3E}">
        <p14:creationId xmlns:p14="http://schemas.microsoft.com/office/powerpoint/2010/main" val="1687001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79496" y="224325"/>
            <a:ext cx="7888694" cy="971112"/>
          </a:xfrm>
        </p:spPr>
        <p:txBody>
          <a:bodyPr/>
          <a:lstStyle/>
          <a:p>
            <a:r>
              <a:rPr lang="en-US" dirty="0"/>
              <a:t>RESULTADOS DE LAS ENCUESTAS</a:t>
            </a:r>
            <a:endParaRPr lang="es-EC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447310" y="1195437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44705AD1-4693-4B94-B3A8-7696E4480F00}"/>
              </a:ext>
            </a:extLst>
          </p:cNvPr>
          <p:cNvSpPr/>
          <p:nvPr/>
        </p:nvSpPr>
        <p:spPr>
          <a:xfrm>
            <a:off x="221781" y="1340768"/>
            <a:ext cx="8700437" cy="5021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C" sz="2400" u="sng" dirty="0"/>
              <a:t>9 B.F.E “PATRIA”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400" dirty="0"/>
              <a:t>El 95% del personal encuestado afirma que </a:t>
            </a:r>
            <a:r>
              <a:rPr lang="es-EC" sz="2400" u="sng" dirty="0"/>
              <a:t>deben existir unidades de Fuerzas especiales que sean certificadas internacionalmente</a:t>
            </a:r>
            <a:r>
              <a:rPr lang="es-EC" sz="2400" dirty="0"/>
              <a:t> de acuerdo a las normas INSARAG para su empleo. 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400" dirty="0"/>
              <a:t>El personal tiene un </a:t>
            </a:r>
            <a:r>
              <a:rPr lang="es-EC" sz="2400" u="sng" dirty="0"/>
              <a:t>conocimiento general de las normas INSARAG </a:t>
            </a:r>
            <a:r>
              <a:rPr lang="es-EC" sz="2400" dirty="0"/>
              <a:t>pero </a:t>
            </a:r>
            <a:r>
              <a:rPr lang="es-EC" sz="2400" u="sng" dirty="0"/>
              <a:t>desconoce</a:t>
            </a:r>
            <a:r>
              <a:rPr lang="es-EC" sz="2400" dirty="0"/>
              <a:t> en gran porcentaje cual es el </a:t>
            </a:r>
            <a:r>
              <a:rPr lang="es-EC" sz="2400" u="sng" dirty="0"/>
              <a:t>organismo encargado de acreditar</a:t>
            </a:r>
            <a:r>
              <a:rPr lang="es-EC" sz="2400" dirty="0"/>
              <a:t> el empleo de acuerdo a las normas internacionales ante desastres naturales o antrópicos. </a:t>
            </a:r>
          </a:p>
        </p:txBody>
      </p:sp>
    </p:spTree>
    <p:extLst>
      <p:ext uri="{BB962C8B-B14F-4D97-AF65-F5344CB8AC3E}">
        <p14:creationId xmlns:p14="http://schemas.microsoft.com/office/powerpoint/2010/main" val="919458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936104"/>
          </a:xfrm>
        </p:spPr>
        <p:txBody>
          <a:bodyPr/>
          <a:lstStyle/>
          <a:p>
            <a:r>
              <a:rPr lang="es-EC" dirty="0"/>
              <a:t>SUMARIO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1268760"/>
            <a:ext cx="8820472" cy="5040558"/>
          </a:xfrm>
        </p:spPr>
        <p:txBody>
          <a:bodyPr>
            <a:no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dirty="0"/>
              <a:t>CAPÍTULO I:	</a:t>
            </a:r>
            <a:r>
              <a:rPr lang="es-EC" sz="3200" dirty="0"/>
              <a:t>Problema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dirty="0"/>
              <a:t>CAPÍTULO II:	</a:t>
            </a:r>
            <a:r>
              <a:rPr lang="es-EC" sz="3200" dirty="0"/>
              <a:t>Marco teórico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dirty="0"/>
              <a:t>CAPÍTULO III:	</a:t>
            </a:r>
            <a:r>
              <a:rPr lang="es-EC" sz="3200" dirty="0"/>
              <a:t>Metodología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dirty="0"/>
              <a:t>CAPÍTULO IV:	Propuesta para el procedimiento de certificación internacional para las UNIR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C" dirty="0"/>
              <a:t>CAPÍTULO V:	Conclusiones y recomendaciones</a:t>
            </a:r>
          </a:p>
          <a:p>
            <a:pPr algn="just">
              <a:lnSpc>
                <a:spcPct val="150000"/>
              </a:lnSpc>
            </a:pPr>
            <a:endParaRPr lang="es-EC" dirty="0"/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es-EC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685800" y="1124745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5285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971112"/>
          </a:xfrm>
        </p:spPr>
        <p:txBody>
          <a:bodyPr/>
          <a:lstStyle/>
          <a:p>
            <a:r>
              <a:rPr lang="es-EC" dirty="0"/>
              <a:t>CAPÍTULO IV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685800" y="1879832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2 Subtítulo">
            <a:extLst>
              <a:ext uri="{FF2B5EF4-FFF2-40B4-BE49-F238E27FC236}">
                <a16:creationId xmlns:a16="http://schemas.microsoft.com/office/drawing/2014/main" id="{56335538-A6E0-4372-AB5D-3E77027AE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8870" y="2993948"/>
            <a:ext cx="7694739" cy="1984220"/>
          </a:xfrm>
        </p:spPr>
        <p:txBody>
          <a:bodyPr>
            <a:noAutofit/>
          </a:bodyPr>
          <a:lstStyle/>
          <a:p>
            <a:r>
              <a:rPr lang="es-EC" sz="3600" dirty="0"/>
              <a:t>PROPUESTA PARA EL PROCEDIMIENTO DE CERTIFICACIÓN INTERNACIONAL PARA LAS UNIR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4461181-5E0C-45C4-A731-2572D75A7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87" y="277113"/>
            <a:ext cx="1357309" cy="135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68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79496" y="224325"/>
            <a:ext cx="7888694" cy="971112"/>
          </a:xfrm>
        </p:spPr>
        <p:txBody>
          <a:bodyPr>
            <a:normAutofit/>
          </a:bodyPr>
          <a:lstStyle/>
          <a:p>
            <a:r>
              <a:rPr lang="en-US" dirty="0"/>
              <a:t>PROCESO DE CERTIFICACIÓN</a:t>
            </a:r>
            <a:endParaRPr lang="es-EC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447310" y="1195437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44705AD1-4693-4B94-B3A8-7696E4480F00}"/>
              </a:ext>
            </a:extLst>
          </p:cNvPr>
          <p:cNvSpPr/>
          <p:nvPr/>
        </p:nvSpPr>
        <p:spPr>
          <a:xfrm>
            <a:off x="611560" y="1772816"/>
            <a:ext cx="7920880" cy="3709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s-EC" sz="3200" dirty="0"/>
              <a:t>ORGANIZACIÓN</a:t>
            </a:r>
          </a:p>
          <a:p>
            <a:pPr lvl="0" algn="just">
              <a:lnSpc>
                <a:spcPct val="150000"/>
              </a:lnSpc>
            </a:pPr>
            <a:r>
              <a:rPr lang="es-EC" sz="3200" dirty="0"/>
              <a:t>CAPACITACIÓN</a:t>
            </a:r>
          </a:p>
          <a:p>
            <a:pPr lvl="0" algn="just">
              <a:lnSpc>
                <a:spcPct val="150000"/>
              </a:lnSpc>
            </a:pPr>
            <a:r>
              <a:rPr lang="en-US" sz="3200" dirty="0"/>
              <a:t>EQUIPAMIENTO</a:t>
            </a:r>
          </a:p>
          <a:p>
            <a:pPr lvl="0" algn="just">
              <a:lnSpc>
                <a:spcPct val="150000"/>
              </a:lnSpc>
            </a:pPr>
            <a:r>
              <a:rPr lang="en-US" sz="3200" dirty="0"/>
              <a:t>ACTIVACIÓN Y MOVILIZACIÓN</a:t>
            </a:r>
          </a:p>
          <a:p>
            <a:pPr lvl="0" algn="just">
              <a:lnSpc>
                <a:spcPct val="150000"/>
              </a:lnSpc>
            </a:pPr>
            <a:r>
              <a:rPr lang="en-US" sz="3200" dirty="0"/>
              <a:t>EVALUACIÓN</a:t>
            </a:r>
          </a:p>
        </p:txBody>
      </p:sp>
    </p:spTree>
    <p:extLst>
      <p:ext uri="{BB962C8B-B14F-4D97-AF65-F5344CB8AC3E}">
        <p14:creationId xmlns:p14="http://schemas.microsoft.com/office/powerpoint/2010/main" val="3367585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79496" y="224325"/>
            <a:ext cx="7888694" cy="97111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ORGANIZACIÓN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447310" y="1195437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44705AD1-4693-4B94-B3A8-7696E4480F00}"/>
              </a:ext>
            </a:extLst>
          </p:cNvPr>
          <p:cNvSpPr/>
          <p:nvPr/>
        </p:nvSpPr>
        <p:spPr>
          <a:xfrm>
            <a:off x="603782" y="1521784"/>
            <a:ext cx="792088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s-ES" sz="3200" dirty="0"/>
          </a:p>
          <a:p>
            <a:pPr lvl="0"/>
            <a:r>
              <a:rPr lang="es-ES" sz="3200" dirty="0"/>
              <a:t>Líder de Equipo					1</a:t>
            </a:r>
          </a:p>
          <a:p>
            <a:pPr lvl="0"/>
            <a:r>
              <a:rPr lang="es-ES" sz="3200" dirty="0"/>
              <a:t>Operaciones					1</a:t>
            </a:r>
          </a:p>
          <a:p>
            <a:pPr lvl="0"/>
            <a:r>
              <a:rPr lang="es-ES" sz="3200" dirty="0"/>
              <a:t>Equipo de Búsqueda y Rescate 		12 </a:t>
            </a:r>
          </a:p>
          <a:p>
            <a:pPr lvl="0"/>
            <a:r>
              <a:rPr lang="es-ES" sz="3200" dirty="0"/>
              <a:t>Oficial de Seguridad				1 </a:t>
            </a:r>
          </a:p>
          <a:p>
            <a:pPr lvl="0"/>
            <a:r>
              <a:rPr lang="es-ES" sz="3200" dirty="0"/>
              <a:t>Planificación					1</a:t>
            </a:r>
          </a:p>
          <a:p>
            <a:pPr lvl="0"/>
            <a:r>
              <a:rPr lang="es-ES" sz="3200" dirty="0"/>
              <a:t>Logística 						3</a:t>
            </a:r>
          </a:p>
          <a:p>
            <a:pPr lvl="0"/>
            <a:r>
              <a:rPr lang="es-ES" sz="3200" dirty="0"/>
              <a:t>Asistencia médica 				2</a:t>
            </a:r>
          </a:p>
          <a:p>
            <a:pPr lvl="0"/>
            <a:r>
              <a:rPr lang="es-ES" sz="3200" dirty="0"/>
              <a:t> </a:t>
            </a:r>
          </a:p>
          <a:p>
            <a:pPr lvl="0"/>
            <a:r>
              <a:rPr lang="es-ES" sz="3200" dirty="0"/>
              <a:t>Total							21</a:t>
            </a:r>
          </a:p>
        </p:txBody>
      </p:sp>
    </p:spTree>
    <p:extLst>
      <p:ext uri="{BB962C8B-B14F-4D97-AF65-F5344CB8AC3E}">
        <p14:creationId xmlns:p14="http://schemas.microsoft.com/office/powerpoint/2010/main" val="3831985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79496" y="224325"/>
            <a:ext cx="7888694" cy="971112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CAPACITACIÓN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447310" y="1195437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44705AD1-4693-4B94-B3A8-7696E4480F00}"/>
              </a:ext>
            </a:extLst>
          </p:cNvPr>
          <p:cNvSpPr/>
          <p:nvPr/>
        </p:nvSpPr>
        <p:spPr>
          <a:xfrm>
            <a:off x="359532" y="1628800"/>
            <a:ext cx="842493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s-EC" sz="3200" dirty="0"/>
          </a:p>
          <a:p>
            <a:pPr lvl="0" algn="just"/>
            <a:r>
              <a:rPr lang="es-EC" sz="3200" dirty="0"/>
              <a:t>Orientada a </a:t>
            </a:r>
            <a:r>
              <a:rPr lang="es-EC" sz="3200" u="sng" dirty="0"/>
              <a:t>efectos de emergencias que tengan su origen en sismos, erupciones, deslizamientos de terreno e inundaciones</a:t>
            </a:r>
            <a:r>
              <a:rPr lang="es-EC" sz="3200" dirty="0"/>
              <a:t>, garantizando la asistencia a la población afectada, en la búsqueda y rescate de personas desaparecidas o sepultadas en estructuras colapsadas, con el objetivo de preservar la vida de los ciudadanos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4823772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79496" y="224325"/>
            <a:ext cx="7888694" cy="971112"/>
          </a:xfrm>
        </p:spPr>
        <p:txBody>
          <a:bodyPr>
            <a:normAutofit/>
          </a:bodyPr>
          <a:lstStyle/>
          <a:p>
            <a:r>
              <a:rPr lang="en-US" dirty="0"/>
              <a:t>CAPACITACIÓN</a:t>
            </a:r>
            <a:endParaRPr lang="es-EC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447310" y="1195437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44705AD1-4693-4B94-B3A8-7696E4480F00}"/>
              </a:ext>
            </a:extLst>
          </p:cNvPr>
          <p:cNvSpPr/>
          <p:nvPr/>
        </p:nvSpPr>
        <p:spPr>
          <a:xfrm>
            <a:off x="267577" y="1692245"/>
            <a:ext cx="860884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C" sz="2800" dirty="0"/>
              <a:t>Entrenamiento de acuerdo a la estructura y normas del Grupo Internacional de Asesoramiento de Búsqueda y Rescate (INSARAG) de Naciones Unidas.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C" sz="2800" dirty="0"/>
              <a:t>Implementac</a:t>
            </a:r>
            <a:r>
              <a:rPr lang="en-US" sz="2800" dirty="0"/>
              <a:t>ión </a:t>
            </a:r>
            <a:r>
              <a:rPr lang="es-EC" sz="2800" dirty="0"/>
              <a:t>en la Escuela de Infantería (ESINF)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C" sz="2800" dirty="0"/>
              <a:t>Procedimientos de la SGR a través de la Subsecretaria de Preparación y Respuesta ante Eventos Adversos (SPREA)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s-EC" sz="2800" dirty="0"/>
              <a:t>Certificación en el centro de instrucción , evaluación y certificación del Ejército (CIECE)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3941156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79496" y="224325"/>
            <a:ext cx="7888694" cy="971112"/>
          </a:xfrm>
        </p:spPr>
        <p:txBody>
          <a:bodyPr>
            <a:normAutofit/>
          </a:bodyPr>
          <a:lstStyle/>
          <a:p>
            <a:r>
              <a:rPr lang="en-US" dirty="0"/>
              <a:t>CAPACITACIÓN</a:t>
            </a:r>
            <a:endParaRPr lang="es-EC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447310" y="1195437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ángulo 4">
            <a:extLst>
              <a:ext uri="{FF2B5EF4-FFF2-40B4-BE49-F238E27FC236}">
                <a16:creationId xmlns:a16="http://schemas.microsoft.com/office/drawing/2014/main" id="{F6899EB7-A8DE-4335-A9D8-26EC5442769A}"/>
              </a:ext>
            </a:extLst>
          </p:cNvPr>
          <p:cNvSpPr/>
          <p:nvPr/>
        </p:nvSpPr>
        <p:spPr>
          <a:xfrm>
            <a:off x="447310" y="1428311"/>
            <a:ext cx="8429077" cy="5196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s-EC" sz="2800" dirty="0"/>
              <a:t>TEMAS GENERALES: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/>
              <a:t>Conocimientos de Respuesta a Incidentes con Materiales peligrosos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/>
              <a:t>Conocimientos referidos a la realización de atención pre hospitalaria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/>
              <a:t>Sistema de Comando de Incidentes Peligrosos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800" dirty="0"/>
              <a:t>Rescate Urbano y con Cuerdas</a:t>
            </a:r>
          </a:p>
          <a:p>
            <a:pPr marL="457200" lvl="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2800" dirty="0"/>
              <a:t>Uso de Guías y Conceptos Generales de INSARAG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40239656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79496" y="224325"/>
            <a:ext cx="7888694" cy="971112"/>
          </a:xfrm>
        </p:spPr>
        <p:txBody>
          <a:bodyPr>
            <a:normAutofit/>
          </a:bodyPr>
          <a:lstStyle/>
          <a:p>
            <a:r>
              <a:rPr lang="en-US" dirty="0"/>
              <a:t>EQUIPO</a:t>
            </a:r>
            <a:endParaRPr lang="es-EC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447310" y="1195437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44705AD1-4693-4B94-B3A8-7696E4480F00}"/>
              </a:ext>
            </a:extLst>
          </p:cNvPr>
          <p:cNvSpPr/>
          <p:nvPr/>
        </p:nvSpPr>
        <p:spPr>
          <a:xfrm>
            <a:off x="611560" y="2138483"/>
            <a:ext cx="7920880" cy="3257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s-EC" sz="2800" dirty="0"/>
              <a:t>El equipo es común y no requiere de una gran inversión, sin embargo las unidades UNIR que postulen a la certificación internacional debe poseer todo el material, debiendo considerar en los presupuestos de las unidades este material y equipo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176158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9756" y="332656"/>
            <a:ext cx="8964488" cy="971112"/>
          </a:xfrm>
        </p:spPr>
        <p:txBody>
          <a:bodyPr>
            <a:noAutofit/>
          </a:bodyPr>
          <a:lstStyle/>
          <a:p>
            <a:r>
              <a:rPr lang="en-US" sz="3600" dirty="0"/>
              <a:t>PROCEDIMIENTO PARA LA CERTIFICACIÓN Y ACREDITACIÓN INTERNACIONAL</a:t>
            </a:r>
            <a:endParaRPr lang="es-EC" sz="3600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447310" y="1628800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44705AD1-4693-4B94-B3A8-7696E4480F00}"/>
              </a:ext>
            </a:extLst>
          </p:cNvPr>
          <p:cNvSpPr/>
          <p:nvPr/>
        </p:nvSpPr>
        <p:spPr>
          <a:xfrm>
            <a:off x="447310" y="1671324"/>
            <a:ext cx="8517178" cy="5186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REQUISITOS DOCUMENTALES</a:t>
            </a:r>
          </a:p>
          <a:p>
            <a:pPr marL="457200" lvl="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ACREDITACIÓN</a:t>
            </a:r>
          </a:p>
          <a:p>
            <a:pPr marL="457200" lvl="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ORGANIZACIÓN DE LAS UNIR CON LA NORMA INSARAG</a:t>
            </a:r>
          </a:p>
          <a:p>
            <a:pPr marL="457200" lvl="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3200" dirty="0"/>
              <a:t>ASIGNACIÓN DE INTEGRANTES CON SUS FUNCIONES</a:t>
            </a:r>
            <a:endParaRPr lang="en-US" sz="3200" dirty="0"/>
          </a:p>
          <a:p>
            <a:pPr marL="457200" lvl="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sz="3200" dirty="0"/>
              <a:t>MANUAL DE EMPLEO DE LAS USAR (UNIR)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00591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971112"/>
          </a:xfrm>
        </p:spPr>
        <p:txBody>
          <a:bodyPr/>
          <a:lstStyle/>
          <a:p>
            <a:r>
              <a:rPr lang="es-EC" dirty="0"/>
              <a:t>CAPÍTULO V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685800" y="1879832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2 Subtítulo">
            <a:extLst>
              <a:ext uri="{FF2B5EF4-FFF2-40B4-BE49-F238E27FC236}">
                <a16:creationId xmlns:a16="http://schemas.microsoft.com/office/drawing/2014/main" id="{56335538-A6E0-4372-AB5D-3E77027AE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8686" y="3390913"/>
            <a:ext cx="7229514" cy="1371154"/>
          </a:xfrm>
        </p:spPr>
        <p:txBody>
          <a:bodyPr>
            <a:noAutofit/>
          </a:bodyPr>
          <a:lstStyle/>
          <a:p>
            <a:r>
              <a:rPr lang="es-EC" sz="3600" dirty="0"/>
              <a:t>CONCLUSIONES Y RECOMENDACIONES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4461181-5E0C-45C4-A731-2572D75A7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87" y="277113"/>
            <a:ext cx="1357309" cy="135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7671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A5A2BE90-0D1E-43E9-B335-1A207DFE15F8}"/>
              </a:ext>
            </a:extLst>
          </p:cNvPr>
          <p:cNvSpPr txBox="1">
            <a:spLocks/>
          </p:cNvSpPr>
          <p:nvPr/>
        </p:nvSpPr>
        <p:spPr>
          <a:xfrm>
            <a:off x="629281" y="1772816"/>
            <a:ext cx="7772400" cy="971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/>
              <a:t>GRACIAS POR SU ATENCIÓN</a:t>
            </a:r>
          </a:p>
        </p:txBody>
      </p:sp>
      <p:cxnSp>
        <p:nvCxnSpPr>
          <p:cNvPr id="5" name="8 Conector recto">
            <a:extLst>
              <a:ext uri="{FF2B5EF4-FFF2-40B4-BE49-F238E27FC236}">
                <a16:creationId xmlns:a16="http://schemas.microsoft.com/office/drawing/2014/main" id="{3EA6C998-9309-43ED-AD15-8B6E09B8BB75}"/>
              </a:ext>
            </a:extLst>
          </p:cNvPr>
          <p:cNvCxnSpPr/>
          <p:nvPr/>
        </p:nvCxnSpPr>
        <p:spPr>
          <a:xfrm>
            <a:off x="629281" y="3789040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n 1">
            <a:extLst>
              <a:ext uri="{FF2B5EF4-FFF2-40B4-BE49-F238E27FC236}">
                <a16:creationId xmlns:a16="http://schemas.microsoft.com/office/drawing/2014/main" id="{7CD29BF9-CB4D-498B-AA4D-EB9E6B6CE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88640"/>
            <a:ext cx="1359526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97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971112"/>
          </a:xfrm>
        </p:spPr>
        <p:txBody>
          <a:bodyPr/>
          <a:lstStyle/>
          <a:p>
            <a:r>
              <a:rPr lang="es-EC" dirty="0"/>
              <a:t>CAPÍTULO I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685800" y="1879832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2 Subtítulo">
            <a:extLst>
              <a:ext uri="{FF2B5EF4-FFF2-40B4-BE49-F238E27FC236}">
                <a16:creationId xmlns:a16="http://schemas.microsoft.com/office/drawing/2014/main" id="{56335538-A6E0-4372-AB5D-3E77027AE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5733" y="3172969"/>
            <a:ext cx="6892534" cy="1336146"/>
          </a:xfrm>
        </p:spPr>
        <p:txBody>
          <a:bodyPr>
            <a:noAutofit/>
          </a:bodyPr>
          <a:lstStyle/>
          <a:p>
            <a:r>
              <a:rPr lang="en-US" sz="3600" dirty="0"/>
              <a:t>PROBLEMA</a:t>
            </a:r>
            <a:endParaRPr lang="es-EC" sz="36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A64DF2-DA23-43A6-A918-9E0E63201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87" y="277113"/>
            <a:ext cx="1357309" cy="135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15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460564"/>
            <a:ext cx="7772400" cy="1470025"/>
          </a:xfrm>
        </p:spPr>
        <p:txBody>
          <a:bodyPr/>
          <a:lstStyle/>
          <a:p>
            <a:r>
              <a:rPr lang="es-EC" dirty="0"/>
              <a:t>CAPÍTULO I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5800" y="2636912"/>
            <a:ext cx="7920880" cy="3384370"/>
          </a:xfrm>
        </p:spPr>
        <p:txBody>
          <a:bodyPr>
            <a:noAutofit/>
          </a:bodyPr>
          <a:lstStyle/>
          <a:p>
            <a:pPr algn="just"/>
            <a:r>
              <a:rPr lang="es-EC" dirty="0"/>
              <a:t>PROBLEMA</a:t>
            </a:r>
          </a:p>
          <a:p>
            <a:pPr algn="just"/>
            <a:r>
              <a:rPr lang="es-EC" dirty="0"/>
              <a:t>En el Ejército ecuatoriano no existen unidades de intervención y rescate certificadas de acuerdo a una norma internacional, en respuesta a eventos adversos  naturales o antrópicos</a:t>
            </a:r>
            <a:endParaRPr lang="es-EC" sz="3200" dirty="0"/>
          </a:p>
          <a:p>
            <a:pPr algn="just"/>
            <a:endParaRPr lang="es-EC" dirty="0"/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es-EC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685800" y="1930589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524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9552" y="1575225"/>
            <a:ext cx="7630081" cy="1296141"/>
          </a:xfrm>
        </p:spPr>
        <p:txBody>
          <a:bodyPr>
            <a:noAutofit/>
          </a:bodyPr>
          <a:lstStyle/>
          <a:p>
            <a:pPr algn="just"/>
            <a:r>
              <a:rPr lang="es-EC" dirty="0"/>
              <a:t>Misión complementaria de apoyar a la seguridad integral del estado</a:t>
            </a:r>
          </a:p>
          <a:p>
            <a:pPr algn="just"/>
            <a:endParaRPr lang="es-EC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703815" y="1196752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>
            <a:extLst>
              <a:ext uri="{FF2B5EF4-FFF2-40B4-BE49-F238E27FC236}">
                <a16:creationId xmlns:a16="http://schemas.microsoft.com/office/drawing/2014/main" id="{42EDA9EE-920C-4A93-A4E0-35653A7F7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429000"/>
            <a:ext cx="3969829" cy="2646552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24B5C0C8-D7BB-45AD-9670-041B146E557E}"/>
              </a:ext>
            </a:extLst>
          </p:cNvPr>
          <p:cNvSpPr/>
          <p:nvPr/>
        </p:nvSpPr>
        <p:spPr>
          <a:xfrm>
            <a:off x="899592" y="530117"/>
            <a:ext cx="2072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/>
              <a:t>PROBLEMA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3894E66-EC7E-4BF4-A467-DA7D80764F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474" y="3427667"/>
            <a:ext cx="3969829" cy="264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77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75694" y="1412776"/>
            <a:ext cx="5160401" cy="5112566"/>
          </a:xfrm>
        </p:spPr>
        <p:txBody>
          <a:bodyPr>
            <a:no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dirty="0"/>
              <a:t>Ubicación geográfica del Ecuador- cinturón de fuego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dirty="0"/>
              <a:t>Catástrofes naturales anteriores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dirty="0"/>
              <a:t>El Ejército ecuatoriano no posee unidades de intervención y rescate certificadas de acuerdo a las normas INSARAG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703815" y="1196752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24B5C0C8-D7BB-45AD-9670-041B146E557E}"/>
              </a:ext>
            </a:extLst>
          </p:cNvPr>
          <p:cNvSpPr/>
          <p:nvPr/>
        </p:nvSpPr>
        <p:spPr>
          <a:xfrm>
            <a:off x="899592" y="530117"/>
            <a:ext cx="57863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/>
              <a:t>PLANTEAMIENTO DEL PROBLEMA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F7698AC-B5D5-48D5-8406-7F7E5F8B0B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1635905"/>
            <a:ext cx="3295445" cy="24441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A568994-2739-422A-9296-C743C3194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574" y="4554007"/>
            <a:ext cx="3295445" cy="1773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15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39552" y="2165709"/>
            <a:ext cx="8208912" cy="3509958"/>
          </a:xfrm>
        </p:spPr>
        <p:txBody>
          <a:bodyPr>
            <a:noAutofit/>
          </a:bodyPr>
          <a:lstStyle/>
          <a:p>
            <a:pPr algn="just"/>
            <a:r>
              <a:rPr lang="es-EC" dirty="0"/>
              <a:t>Las FF.AA para </a:t>
            </a:r>
            <a:r>
              <a:rPr lang="es-EC" u="sng" dirty="0"/>
              <a:t>cumplir con su misión complementaria</a:t>
            </a:r>
            <a:r>
              <a:rPr lang="es-EC" dirty="0"/>
              <a:t> de apoyar a la seguridad integral del estado, debe </a:t>
            </a:r>
            <a:r>
              <a:rPr lang="es-EC" u="sng" dirty="0"/>
              <a:t>implementar unidades </a:t>
            </a:r>
            <a:r>
              <a:rPr lang="es-EC" dirty="0"/>
              <a:t>de búsqueda y rescate de acuerdo a una norma internacional que garantice un empleo eficiente y oportuno ante una </a:t>
            </a:r>
            <a:r>
              <a:rPr lang="es-EC" u="sng" dirty="0"/>
              <a:t>catástrofe natural o antrópica</a:t>
            </a:r>
          </a:p>
        </p:txBody>
      </p:sp>
      <p:cxnSp>
        <p:nvCxnSpPr>
          <p:cNvPr id="9" name="8 Conector recto"/>
          <p:cNvCxnSpPr/>
          <p:nvPr/>
        </p:nvCxnSpPr>
        <p:spPr>
          <a:xfrm>
            <a:off x="703815" y="1196752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24B5C0C8-D7BB-45AD-9670-041B146E557E}"/>
              </a:ext>
            </a:extLst>
          </p:cNvPr>
          <p:cNvSpPr/>
          <p:nvPr/>
        </p:nvSpPr>
        <p:spPr>
          <a:xfrm>
            <a:off x="899592" y="530117"/>
            <a:ext cx="54479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/>
              <a:t>FORMULACIÓN DEL PROBLEMA</a:t>
            </a:r>
          </a:p>
        </p:txBody>
      </p:sp>
    </p:spTree>
    <p:extLst>
      <p:ext uri="{BB962C8B-B14F-4D97-AF65-F5344CB8AC3E}">
        <p14:creationId xmlns:p14="http://schemas.microsoft.com/office/powerpoint/2010/main" val="986470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7544" y="1674021"/>
            <a:ext cx="8208912" cy="4491284"/>
          </a:xfrm>
        </p:spPr>
        <p:txBody>
          <a:bodyPr>
            <a:no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u="sng" dirty="0"/>
              <a:t>SGR</a:t>
            </a:r>
            <a:r>
              <a:rPr lang="es-EC" dirty="0"/>
              <a:t> en Ecuador es la institución que acredita internacionalmente el uso de las unidades de búsqueda y rescate en coordinación con la </a:t>
            </a:r>
            <a:r>
              <a:rPr lang="es-EC" u="sng" dirty="0"/>
              <a:t>Organización de las Naciones Unidas</a:t>
            </a:r>
            <a:r>
              <a:rPr lang="es-EC" dirty="0"/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C" dirty="0"/>
              <a:t>En el terremoto de 2016 las unidades de FF.AA fueron las primeras en llegar pero destinadas como </a:t>
            </a:r>
            <a:r>
              <a:rPr lang="es-EC" u="sng" dirty="0"/>
              <a:t>apoyo de las instituciones </a:t>
            </a:r>
            <a:r>
              <a:rPr lang="es-EC" dirty="0"/>
              <a:t>que si estaban certificadas.</a:t>
            </a:r>
          </a:p>
          <a:p>
            <a:pPr algn="just"/>
            <a:endParaRPr lang="es-EC" dirty="0"/>
          </a:p>
        </p:txBody>
      </p:sp>
      <p:cxnSp>
        <p:nvCxnSpPr>
          <p:cNvPr id="9" name="8 Conector recto"/>
          <p:cNvCxnSpPr/>
          <p:nvPr/>
        </p:nvCxnSpPr>
        <p:spPr>
          <a:xfrm>
            <a:off x="703815" y="1196752"/>
            <a:ext cx="7920880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24B5C0C8-D7BB-45AD-9670-041B146E557E}"/>
              </a:ext>
            </a:extLst>
          </p:cNvPr>
          <p:cNvSpPr/>
          <p:nvPr/>
        </p:nvSpPr>
        <p:spPr>
          <a:xfrm>
            <a:off x="899592" y="530117"/>
            <a:ext cx="28063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3200" dirty="0"/>
              <a:t>ANTECEDENTES</a:t>
            </a:r>
          </a:p>
        </p:txBody>
      </p:sp>
    </p:spTree>
    <p:extLst>
      <p:ext uri="{BB962C8B-B14F-4D97-AF65-F5344CB8AC3E}">
        <p14:creationId xmlns:p14="http://schemas.microsoft.com/office/powerpoint/2010/main" val="20636219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8658</TotalTime>
  <Words>1594</Words>
  <Application>Microsoft Office PowerPoint</Application>
  <PresentationFormat>Presentación en pantalla (4:3)</PresentationFormat>
  <Paragraphs>233</Paragraphs>
  <Slides>39</Slides>
  <Notes>38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3" baseType="lpstr">
      <vt:lpstr>Arial</vt:lpstr>
      <vt:lpstr>Calibri</vt:lpstr>
      <vt:lpstr>Wingdings</vt:lpstr>
      <vt:lpstr>Tema de Office</vt:lpstr>
      <vt:lpstr>PROYECTO DE TITULACIÓN</vt:lpstr>
      <vt:lpstr>Presentación de PowerPoint</vt:lpstr>
      <vt:lpstr>SUMARIO</vt:lpstr>
      <vt:lpstr>CAPÍTULO I</vt:lpstr>
      <vt:lpstr>CAPÍTULO 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CAPÍTULO II</vt:lpstr>
      <vt:lpstr>MARCO TEÓRICO</vt:lpstr>
      <vt:lpstr>FUNDAMENTACIÓN TEÓRICA</vt:lpstr>
      <vt:lpstr>FUNDAMENTACIÓN LEGAL</vt:lpstr>
      <vt:lpstr>FUNDAMENTACIÓN LEGAL</vt:lpstr>
      <vt:lpstr>FUNDAMENTACIÓN LEGAL</vt:lpstr>
      <vt:lpstr>SISTEMAS DE VARIABLES</vt:lpstr>
      <vt:lpstr>HIPÓTESIS</vt:lpstr>
      <vt:lpstr>CUADRO DE OPERACIONALIZACIÓN DE LAS VARIABLES</vt:lpstr>
      <vt:lpstr>CUADRO DE OPERACIONALIZACIÓN DE LAS VARIABLES</vt:lpstr>
      <vt:lpstr>CAPÍTULO III</vt:lpstr>
      <vt:lpstr>METODOLOGÍA DE LA INVESTIGACIÓN</vt:lpstr>
      <vt:lpstr>POBLACIÓN</vt:lpstr>
      <vt:lpstr>MUESTRA</vt:lpstr>
      <vt:lpstr>RECOLECCIÓN DE DATOS</vt:lpstr>
      <vt:lpstr>RESULTADOS DE LAS ENCUESTAS</vt:lpstr>
      <vt:lpstr>RESULTADOS DE LAS ENCUESTAS</vt:lpstr>
      <vt:lpstr>CAPÍTULO IV</vt:lpstr>
      <vt:lpstr>PROCESO DE CERTIFICACIÓN</vt:lpstr>
      <vt:lpstr>ORGANIZACIÓN</vt:lpstr>
      <vt:lpstr>CAPACITACIÓN</vt:lpstr>
      <vt:lpstr>CAPACITACIÓN</vt:lpstr>
      <vt:lpstr>CAPACITACIÓN</vt:lpstr>
      <vt:lpstr>EQUIPO</vt:lpstr>
      <vt:lpstr>PROCEDIMIENTO PARA LA CERTIFICACIÓN Y ACREDITACIÓN INTERNACIONAL</vt:lpstr>
      <vt:lpstr>CAPÍTULO V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BELEN</dc:creator>
  <cp:lastModifiedBy>Jenifer Toapanta Tipan</cp:lastModifiedBy>
  <cp:revision>131</cp:revision>
  <dcterms:created xsi:type="dcterms:W3CDTF">2017-01-25T00:13:29Z</dcterms:created>
  <dcterms:modified xsi:type="dcterms:W3CDTF">2022-03-30T20:57:35Z</dcterms:modified>
</cp:coreProperties>
</file>